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8"/>
  </p:notesMasterIdLst>
  <p:sldIdLst>
    <p:sldId id="256" r:id="rId2"/>
    <p:sldId id="257" r:id="rId3"/>
    <p:sldId id="258" r:id="rId4"/>
    <p:sldId id="277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9" r:id="rId30"/>
    <p:sldId id="292" r:id="rId31"/>
    <p:sldId id="293" r:id="rId32"/>
    <p:sldId id="294" r:id="rId33"/>
    <p:sldId id="295" r:id="rId34"/>
    <p:sldId id="288" r:id="rId35"/>
    <p:sldId id="259" r:id="rId36"/>
    <p:sldId id="260" r:id="rId3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79EB1"/>
    <a:srgbClr val="9695B8"/>
    <a:srgbClr val="F9F9F9"/>
    <a:srgbClr val="7F7771"/>
    <a:srgbClr val="FCE0B2"/>
    <a:srgbClr val="949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645" autoAdjust="0"/>
  </p:normalViewPr>
  <p:slideViewPr>
    <p:cSldViewPr>
      <p:cViewPr varScale="1">
        <p:scale>
          <a:sx n="74" d="100"/>
          <a:sy n="74" d="100"/>
        </p:scale>
        <p:origin x="-126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C10A0-F87B-4BFF-AD3A-8310E448460F}" type="datetimeFigureOut">
              <a:rPr lang="el-GR" smtClean="0"/>
              <a:t>29/3/2020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933F7-9C1D-42A8-B27F-F697341C8CB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25412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Guidelines for the Trainer</a:t>
            </a:r>
          </a:p>
          <a:p>
            <a:endParaRPr lang="el-G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.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ppt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file is a template to be used from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VET providers in order for them to prepare the training material. 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l-G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suggest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30 up to 40 .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ppt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slides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one (1) hour of the training program. </a:t>
            </a:r>
            <a:endParaRPr lang="el-G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There are 3 </a:t>
            </a:r>
            <a:r>
              <a:rPr lang="en-US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predefined slides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be filled in by you, entitled “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Module Objectives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”, “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Conclusion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”, “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 of module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”. </a:t>
            </a:r>
            <a:endParaRPr lang="el-G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Material should be sent in editable format.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l-G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>
              <a:buFont typeface="Wingdings" pitchFamily="2" charset="2"/>
              <a:buChar char="§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Suggested font: Arial</a:t>
            </a:r>
            <a:endParaRPr lang="el-G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>
              <a:buFont typeface="Wingdings" pitchFamily="2" charset="2"/>
              <a:buChar char="§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Required font size: 16</a:t>
            </a:r>
            <a:endParaRPr lang="el-G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>
              <a:buFont typeface="Wingdings" pitchFamily="2" charset="2"/>
              <a:buChar char="§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Suggested line spacing: 1,5</a:t>
            </a:r>
            <a:endParaRPr lang="el-G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>
              <a:buFont typeface="Wingdings" pitchFamily="2" charset="2"/>
              <a:buChar char="§"/>
            </a:pP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ppt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pptx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file should have a clear structure and defined units and unique slide titles</a:t>
            </a:r>
            <a:endParaRPr lang="el-G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>
              <a:buFont typeface="Wingdings" pitchFamily="2" charset="2"/>
              <a:buChar char="§"/>
            </a:pP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ppt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pptx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slide contents should not exceed the predefined margins</a:t>
            </a:r>
            <a:endParaRPr lang="el-G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>
              <a:buFont typeface="Wingdings" pitchFamily="2" charset="2"/>
              <a:buChar char="§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Images, diagrams etc should be accompanied with a description</a:t>
            </a:r>
            <a:endParaRPr lang="el-G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>
              <a:buFont typeface="Wingdings" pitchFamily="2" charset="2"/>
              <a:buChar char="§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you want to include comprehension questions (multiple choice, multiple responses, true/false, matching etc.) to enhance users’ understanding of the theory, you should embody them in the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ppt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pptx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file.</a:t>
            </a:r>
            <a:endParaRPr lang="el-G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>
              <a:buFont typeface="Wingdings" pitchFamily="2" charset="2"/>
              <a:buChar char="§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Questions that will be used for self assessment and final assessment quizzes should follow a predefined format that will be sent from SQLearn in an .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xls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file</a:t>
            </a:r>
            <a:endParaRPr lang="el-G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933F7-9C1D-42A8-B27F-F697341C8CBF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8159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933F7-9C1D-42A8-B27F-F697341C8CBF}" type="slidenum">
              <a:rPr lang="el-GR" smtClean="0"/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1454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933F7-9C1D-42A8-B27F-F697341C8CBF}" type="slidenum">
              <a:rPr lang="el-GR" smtClean="0"/>
              <a:t>36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04694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95936" y="1988840"/>
            <a:ext cx="4822304" cy="1470025"/>
          </a:xfrm>
        </p:spPr>
        <p:txBody>
          <a:bodyPr anchor="b"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573016"/>
            <a:ext cx="4248472" cy="1752600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26138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0"/>
            <a:ext cx="6707088" cy="1124744"/>
          </a:xfrm>
        </p:spPr>
        <p:txBody>
          <a:bodyPr>
            <a:normAutofit/>
          </a:bodyPr>
          <a:lstStyle>
            <a:lvl1pPr algn="r">
              <a:defRPr sz="2400"/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71127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77810-D08D-4F04-8111-0848C471F8E3}" type="datetimeFigureOut">
              <a:rPr lang="el-GR" smtClean="0"/>
              <a:pPr/>
              <a:t>29/3/2020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A6221-E4EE-4882-A7E2-5D7E7229B80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35590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3888" y="1988840"/>
            <a:ext cx="5254352" cy="1470025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2.2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Инсталиране на </a:t>
            </a:r>
            <a:r>
              <a:rPr lang="bg-BG" dirty="0" smtClean="0">
                <a:latin typeface="Arial" panose="020B0604020202020204" pitchFamily="34" charset="0"/>
                <a:cs typeface="Arial" panose="020B0604020202020204" pitchFamily="34" charset="0"/>
              </a:rPr>
              <a:t>сградни  разпределителни системи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БЛОК 2: Инсталиране на геотермални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системи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7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1862332" y="2761278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Rechteck 1"/>
          <p:cNvSpPr/>
          <p:nvPr/>
        </p:nvSpPr>
        <p:spPr>
          <a:xfrm>
            <a:off x="1235823" y="2186862"/>
            <a:ext cx="3229495" cy="25430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" name="Rechteck 4"/>
          <p:cNvSpPr/>
          <p:nvPr/>
        </p:nvSpPr>
        <p:spPr>
          <a:xfrm>
            <a:off x="1235823" y="4729922"/>
            <a:ext cx="3229495" cy="11756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cxnSp>
        <p:nvCxnSpPr>
          <p:cNvPr id="4" name="Gerader Verbinder 3"/>
          <p:cNvCxnSpPr>
            <a:stCxn id="2" idx="1"/>
            <a:endCxn id="2" idx="3"/>
          </p:cNvCxnSpPr>
          <p:nvPr/>
        </p:nvCxnSpPr>
        <p:spPr>
          <a:xfrm>
            <a:off x="1235823" y="3458392"/>
            <a:ext cx="322949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>
            <a:stCxn id="2" idx="0"/>
            <a:endCxn id="5" idx="0"/>
          </p:cNvCxnSpPr>
          <p:nvPr/>
        </p:nvCxnSpPr>
        <p:spPr>
          <a:xfrm>
            <a:off x="2850571" y="2186862"/>
            <a:ext cx="0" cy="25430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leichschenkliges Dreieck 9"/>
          <p:cNvSpPr/>
          <p:nvPr/>
        </p:nvSpPr>
        <p:spPr>
          <a:xfrm>
            <a:off x="1106551" y="948223"/>
            <a:ext cx="3498980" cy="1238639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1" name="Rechteck 10"/>
          <p:cNvSpPr/>
          <p:nvPr/>
        </p:nvSpPr>
        <p:spPr>
          <a:xfrm>
            <a:off x="1571800" y="4846087"/>
            <a:ext cx="608823" cy="979715"/>
          </a:xfrm>
          <a:prstGeom prst="rect">
            <a:avLst/>
          </a:prstGeom>
          <a:solidFill>
            <a:srgbClr val="F13F3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700" dirty="0">
                <a:latin typeface="Bahnschrift" panose="020B0502040204020203" pitchFamily="34" charset="0"/>
              </a:rPr>
              <a:t>A</a:t>
            </a:r>
          </a:p>
        </p:txBody>
      </p:sp>
      <p:sp>
        <p:nvSpPr>
          <p:cNvPr id="12" name="Rechteck 11"/>
          <p:cNvSpPr/>
          <p:nvPr/>
        </p:nvSpPr>
        <p:spPr>
          <a:xfrm>
            <a:off x="1669772" y="5000041"/>
            <a:ext cx="426875" cy="909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4" name="Abgerundetes Rechteck 13"/>
          <p:cNvSpPr/>
          <p:nvPr/>
        </p:nvSpPr>
        <p:spPr>
          <a:xfrm>
            <a:off x="2244539" y="2814460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5" name="Abgerundetes Rechteck 14"/>
          <p:cNvSpPr/>
          <p:nvPr/>
        </p:nvSpPr>
        <p:spPr>
          <a:xfrm>
            <a:off x="2139949" y="28144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6" name="Abgerundetes Rechteck 15"/>
          <p:cNvSpPr/>
          <p:nvPr/>
        </p:nvSpPr>
        <p:spPr>
          <a:xfrm>
            <a:off x="2350339" y="281445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8" name="Abgerundetes Rechteck 17"/>
          <p:cNvSpPr/>
          <p:nvPr/>
        </p:nvSpPr>
        <p:spPr>
          <a:xfrm>
            <a:off x="2459898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9" name="Abgerundetes Rechteck 18"/>
          <p:cNvSpPr/>
          <p:nvPr/>
        </p:nvSpPr>
        <p:spPr>
          <a:xfrm>
            <a:off x="1924040" y="281446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1" name="Abgerundetes Rechteck 20"/>
          <p:cNvSpPr/>
          <p:nvPr/>
        </p:nvSpPr>
        <p:spPr>
          <a:xfrm>
            <a:off x="2032504" y="2814463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2" name="Abgerundetes Rechteck 21"/>
          <p:cNvSpPr/>
          <p:nvPr/>
        </p:nvSpPr>
        <p:spPr>
          <a:xfrm>
            <a:off x="2574135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3" name="Abgerundetes Rechteck 22"/>
          <p:cNvSpPr/>
          <p:nvPr/>
        </p:nvSpPr>
        <p:spPr>
          <a:xfrm>
            <a:off x="2680449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4" name="Rechteck 23"/>
          <p:cNvSpPr/>
          <p:nvPr/>
        </p:nvSpPr>
        <p:spPr>
          <a:xfrm>
            <a:off x="3485944" y="2761278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5" name="Abgerundetes Rechteck 24"/>
          <p:cNvSpPr/>
          <p:nvPr/>
        </p:nvSpPr>
        <p:spPr>
          <a:xfrm>
            <a:off x="3868151" y="2814460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6" name="Abgerundetes Rechteck 25"/>
          <p:cNvSpPr/>
          <p:nvPr/>
        </p:nvSpPr>
        <p:spPr>
          <a:xfrm>
            <a:off x="3763561" y="28144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7" name="Abgerundetes Rechteck 26"/>
          <p:cNvSpPr/>
          <p:nvPr/>
        </p:nvSpPr>
        <p:spPr>
          <a:xfrm>
            <a:off x="3973951" y="281445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8" name="Abgerundetes Rechteck 27"/>
          <p:cNvSpPr/>
          <p:nvPr/>
        </p:nvSpPr>
        <p:spPr>
          <a:xfrm>
            <a:off x="4083510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9" name="Abgerundetes Rechteck 28"/>
          <p:cNvSpPr/>
          <p:nvPr/>
        </p:nvSpPr>
        <p:spPr>
          <a:xfrm>
            <a:off x="3547652" y="281446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0" name="Abgerundetes Rechteck 29"/>
          <p:cNvSpPr/>
          <p:nvPr/>
        </p:nvSpPr>
        <p:spPr>
          <a:xfrm>
            <a:off x="3656116" y="2814463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1" name="Abgerundetes Rechteck 30"/>
          <p:cNvSpPr/>
          <p:nvPr/>
        </p:nvSpPr>
        <p:spPr>
          <a:xfrm>
            <a:off x="4197747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2" name="Abgerundetes Rechteck 31"/>
          <p:cNvSpPr/>
          <p:nvPr/>
        </p:nvSpPr>
        <p:spPr>
          <a:xfrm>
            <a:off x="4304061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3" name="Rechteck 32"/>
          <p:cNvSpPr/>
          <p:nvPr/>
        </p:nvSpPr>
        <p:spPr>
          <a:xfrm>
            <a:off x="1856617" y="4047153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cxnSp>
        <p:nvCxnSpPr>
          <p:cNvPr id="34" name="Gerader Verbinder 33"/>
          <p:cNvCxnSpPr/>
          <p:nvPr/>
        </p:nvCxnSpPr>
        <p:spPr>
          <a:xfrm>
            <a:off x="1230108" y="4721407"/>
            <a:ext cx="322949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Abgerundetes Rechteck 34"/>
          <p:cNvSpPr/>
          <p:nvPr/>
        </p:nvSpPr>
        <p:spPr>
          <a:xfrm>
            <a:off x="2238824" y="4100335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6" name="Abgerundetes Rechteck 35"/>
          <p:cNvSpPr/>
          <p:nvPr/>
        </p:nvSpPr>
        <p:spPr>
          <a:xfrm>
            <a:off x="2134234" y="41003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7" name="Abgerundetes Rechteck 36"/>
          <p:cNvSpPr/>
          <p:nvPr/>
        </p:nvSpPr>
        <p:spPr>
          <a:xfrm>
            <a:off x="2344624" y="410033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8" name="Abgerundetes Rechteck 37"/>
          <p:cNvSpPr/>
          <p:nvPr/>
        </p:nvSpPr>
        <p:spPr>
          <a:xfrm>
            <a:off x="2454183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9" name="Abgerundetes Rechteck 38"/>
          <p:cNvSpPr/>
          <p:nvPr/>
        </p:nvSpPr>
        <p:spPr>
          <a:xfrm>
            <a:off x="1918325" y="410033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0" name="Abgerundetes Rechteck 39"/>
          <p:cNvSpPr/>
          <p:nvPr/>
        </p:nvSpPr>
        <p:spPr>
          <a:xfrm>
            <a:off x="2026789" y="4100338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1" name="Abgerundetes Rechteck 40"/>
          <p:cNvSpPr/>
          <p:nvPr/>
        </p:nvSpPr>
        <p:spPr>
          <a:xfrm>
            <a:off x="2568420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2" name="Abgerundetes Rechteck 41"/>
          <p:cNvSpPr/>
          <p:nvPr/>
        </p:nvSpPr>
        <p:spPr>
          <a:xfrm>
            <a:off x="2674734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3" name="Rechteck 42"/>
          <p:cNvSpPr/>
          <p:nvPr/>
        </p:nvSpPr>
        <p:spPr>
          <a:xfrm>
            <a:off x="3480229" y="4047153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4" name="Abgerundetes Rechteck 43"/>
          <p:cNvSpPr/>
          <p:nvPr/>
        </p:nvSpPr>
        <p:spPr>
          <a:xfrm>
            <a:off x="3862436" y="4100335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5" name="Abgerundetes Rechteck 44"/>
          <p:cNvSpPr/>
          <p:nvPr/>
        </p:nvSpPr>
        <p:spPr>
          <a:xfrm>
            <a:off x="3757846" y="41003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6" name="Abgerundetes Rechteck 45"/>
          <p:cNvSpPr/>
          <p:nvPr/>
        </p:nvSpPr>
        <p:spPr>
          <a:xfrm>
            <a:off x="3968236" y="410033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7" name="Abgerundetes Rechteck 46"/>
          <p:cNvSpPr/>
          <p:nvPr/>
        </p:nvSpPr>
        <p:spPr>
          <a:xfrm>
            <a:off x="4077795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8" name="Abgerundetes Rechteck 47"/>
          <p:cNvSpPr/>
          <p:nvPr/>
        </p:nvSpPr>
        <p:spPr>
          <a:xfrm>
            <a:off x="3541937" y="410033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9" name="Abgerundetes Rechteck 48"/>
          <p:cNvSpPr/>
          <p:nvPr/>
        </p:nvSpPr>
        <p:spPr>
          <a:xfrm>
            <a:off x="3650401" y="4100338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0" name="Abgerundetes Rechteck 49"/>
          <p:cNvSpPr/>
          <p:nvPr/>
        </p:nvSpPr>
        <p:spPr>
          <a:xfrm>
            <a:off x="4192032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1" name="Abgerundetes Rechteck 50"/>
          <p:cNvSpPr/>
          <p:nvPr/>
        </p:nvSpPr>
        <p:spPr>
          <a:xfrm>
            <a:off x="4298346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2" name="Rechteck 51"/>
          <p:cNvSpPr/>
          <p:nvPr/>
        </p:nvSpPr>
        <p:spPr>
          <a:xfrm>
            <a:off x="1780218" y="4148042"/>
            <a:ext cx="34289" cy="52973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3" name="Rechteck 52"/>
          <p:cNvSpPr/>
          <p:nvPr/>
        </p:nvSpPr>
        <p:spPr>
          <a:xfrm>
            <a:off x="1486592" y="3286125"/>
            <a:ext cx="43200" cy="19028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4" name="Rechteck 53"/>
          <p:cNvSpPr/>
          <p:nvPr/>
        </p:nvSpPr>
        <p:spPr>
          <a:xfrm rot="5400000">
            <a:off x="2385880" y="2397327"/>
            <a:ext cx="43200" cy="1825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5" name="Rechteck 54"/>
          <p:cNvSpPr/>
          <p:nvPr/>
        </p:nvSpPr>
        <p:spPr>
          <a:xfrm rot="5400000">
            <a:off x="1647911" y="4269038"/>
            <a:ext cx="43200" cy="3647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6" name="Rechteck 55"/>
          <p:cNvSpPr/>
          <p:nvPr/>
        </p:nvSpPr>
        <p:spPr>
          <a:xfrm rot="5400000">
            <a:off x="2411759" y="3646739"/>
            <a:ext cx="42180" cy="18646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7" name="Rechteck 56"/>
          <p:cNvSpPr/>
          <p:nvPr/>
        </p:nvSpPr>
        <p:spPr>
          <a:xfrm rot="5400000">
            <a:off x="3381242" y="4352629"/>
            <a:ext cx="43200" cy="1654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8" name="Rechteck 57"/>
          <p:cNvSpPr/>
          <p:nvPr/>
        </p:nvSpPr>
        <p:spPr>
          <a:xfrm rot="5400000">
            <a:off x="3375925" y="3054648"/>
            <a:ext cx="43200" cy="1654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9" name="Rechteck 58"/>
          <p:cNvSpPr/>
          <p:nvPr/>
        </p:nvSpPr>
        <p:spPr>
          <a:xfrm rot="5400000">
            <a:off x="1758689" y="3066457"/>
            <a:ext cx="43200" cy="1654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0" name="Rechteck 59"/>
          <p:cNvSpPr/>
          <p:nvPr/>
        </p:nvSpPr>
        <p:spPr>
          <a:xfrm>
            <a:off x="3274550" y="3115750"/>
            <a:ext cx="45021" cy="1982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1" name="Rechteck 60"/>
          <p:cNvSpPr/>
          <p:nvPr/>
        </p:nvSpPr>
        <p:spPr>
          <a:xfrm>
            <a:off x="1684375" y="3128693"/>
            <a:ext cx="45021" cy="1982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2" name="Rechteck 61"/>
          <p:cNvSpPr/>
          <p:nvPr/>
        </p:nvSpPr>
        <p:spPr>
          <a:xfrm>
            <a:off x="3320138" y="4435184"/>
            <a:ext cx="45021" cy="1649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3" name="Rechteck 62"/>
          <p:cNvSpPr/>
          <p:nvPr/>
        </p:nvSpPr>
        <p:spPr>
          <a:xfrm>
            <a:off x="1374057" y="2814360"/>
            <a:ext cx="43200" cy="248892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4" name="Rechteck 63"/>
          <p:cNvSpPr/>
          <p:nvPr/>
        </p:nvSpPr>
        <p:spPr>
          <a:xfrm rot="5400000">
            <a:off x="2391450" y="2361054"/>
            <a:ext cx="43200" cy="20802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5" name="Rechteck 64"/>
          <p:cNvSpPr/>
          <p:nvPr/>
        </p:nvSpPr>
        <p:spPr>
          <a:xfrm rot="5400000">
            <a:off x="2403314" y="3656307"/>
            <a:ext cx="43200" cy="20153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6" name="Rechteck 65"/>
          <p:cNvSpPr/>
          <p:nvPr/>
        </p:nvSpPr>
        <p:spPr>
          <a:xfrm rot="5400000">
            <a:off x="1800984" y="4134052"/>
            <a:ext cx="46245" cy="748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7" name="Rechteck 66"/>
          <p:cNvSpPr/>
          <p:nvPr/>
        </p:nvSpPr>
        <p:spPr>
          <a:xfrm rot="5400000">
            <a:off x="1610402" y="2606585"/>
            <a:ext cx="43200" cy="45901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8" name="Rechteck 67"/>
          <p:cNvSpPr/>
          <p:nvPr/>
        </p:nvSpPr>
        <p:spPr>
          <a:xfrm rot="5400000">
            <a:off x="1450771" y="5190733"/>
            <a:ext cx="43200" cy="19885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9" name="Rechteck 68"/>
          <p:cNvSpPr/>
          <p:nvPr/>
        </p:nvSpPr>
        <p:spPr>
          <a:xfrm>
            <a:off x="3401725" y="4112629"/>
            <a:ext cx="35872" cy="5729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0" name="Rechteck 69"/>
          <p:cNvSpPr/>
          <p:nvPr/>
        </p:nvSpPr>
        <p:spPr>
          <a:xfrm>
            <a:off x="3418870" y="2862305"/>
            <a:ext cx="34289" cy="52973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1" name="Rechteck 70"/>
          <p:cNvSpPr/>
          <p:nvPr/>
        </p:nvSpPr>
        <p:spPr>
          <a:xfrm rot="5400000">
            <a:off x="3420128" y="4096825"/>
            <a:ext cx="43200" cy="748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2" name="Rechteck 71"/>
          <p:cNvSpPr/>
          <p:nvPr/>
        </p:nvSpPr>
        <p:spPr>
          <a:xfrm rot="5400000">
            <a:off x="3429933" y="2852714"/>
            <a:ext cx="43496" cy="680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3" name="Rechteck 72"/>
          <p:cNvSpPr/>
          <p:nvPr/>
        </p:nvSpPr>
        <p:spPr>
          <a:xfrm rot="5400000">
            <a:off x="1513865" y="5131148"/>
            <a:ext cx="43200" cy="698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4" name="Textfeld 73"/>
          <p:cNvSpPr txBox="1"/>
          <p:nvPr/>
        </p:nvSpPr>
        <p:spPr>
          <a:xfrm>
            <a:off x="4860032" y="1663391"/>
            <a:ext cx="4114800" cy="4385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Ето как основно работи система за разпределение на отопление:</a:t>
            </a:r>
          </a:p>
          <a:p>
            <a:pPr>
              <a:lnSpc>
                <a:spcPct val="150000"/>
              </a:lnSpc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3. Радиаторите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(D) или подовото отопление доставят топлината в жилищното пространство и я нагряват.</a:t>
            </a:r>
          </a:p>
          <a:p>
            <a:pPr>
              <a:lnSpc>
                <a:spcPct val="150000"/>
              </a:lnSpc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4. Охладената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вода се връща обратно през отоплителната система (С) към термопомпата (А) или котела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dirty="0">
              <a:latin typeface="Bahnschrift" panose="020B0502040204020203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247201" y="4875392"/>
            <a:ext cx="40748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700" dirty="0">
                <a:latin typeface="Bahnschrift" panose="020B0502040204020203" pitchFamily="34" charset="0"/>
              </a:rPr>
              <a:t>B</a:t>
            </a:r>
          </a:p>
        </p:txBody>
      </p:sp>
      <p:sp>
        <p:nvSpPr>
          <p:cNvPr id="75" name="Rechteck 74"/>
          <p:cNvSpPr/>
          <p:nvPr/>
        </p:nvSpPr>
        <p:spPr>
          <a:xfrm>
            <a:off x="1239588" y="3828915"/>
            <a:ext cx="39946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700" dirty="0">
                <a:latin typeface="Bahnschrift" panose="020B0502040204020203" pitchFamily="34" charset="0"/>
              </a:rPr>
              <a:t>C</a:t>
            </a:r>
          </a:p>
        </p:txBody>
      </p:sp>
      <p:sp>
        <p:nvSpPr>
          <p:cNvPr id="76" name="Rechteck 75"/>
          <p:cNvSpPr/>
          <p:nvPr/>
        </p:nvSpPr>
        <p:spPr>
          <a:xfrm>
            <a:off x="2108597" y="4011311"/>
            <a:ext cx="41229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700" dirty="0">
                <a:latin typeface="Bahnschrift" panose="020B0502040204020203" pitchFamily="34" charset="0"/>
              </a:rPr>
              <a:t>D</a:t>
            </a:r>
          </a:p>
        </p:txBody>
      </p:sp>
      <p:sp>
        <p:nvSpPr>
          <p:cNvPr id="77" name="Rechteck 76"/>
          <p:cNvSpPr/>
          <p:nvPr/>
        </p:nvSpPr>
        <p:spPr>
          <a:xfrm>
            <a:off x="3759055" y="4011310"/>
            <a:ext cx="41229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700" dirty="0">
                <a:latin typeface="Bahnschrift" panose="020B0502040204020203" pitchFamily="34" charset="0"/>
              </a:rPr>
              <a:t>D</a:t>
            </a:r>
          </a:p>
        </p:txBody>
      </p:sp>
      <p:sp>
        <p:nvSpPr>
          <p:cNvPr id="78" name="Rechteck 77"/>
          <p:cNvSpPr/>
          <p:nvPr/>
        </p:nvSpPr>
        <p:spPr>
          <a:xfrm>
            <a:off x="2080178" y="2735467"/>
            <a:ext cx="41229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700" dirty="0">
                <a:latin typeface="Bahnschrift" panose="020B0502040204020203" pitchFamily="34" charset="0"/>
              </a:rPr>
              <a:t>D</a:t>
            </a:r>
          </a:p>
        </p:txBody>
      </p:sp>
      <p:sp>
        <p:nvSpPr>
          <p:cNvPr id="79" name="Rechteck 78"/>
          <p:cNvSpPr/>
          <p:nvPr/>
        </p:nvSpPr>
        <p:spPr>
          <a:xfrm>
            <a:off x="3732080" y="2741607"/>
            <a:ext cx="41229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700" dirty="0">
                <a:latin typeface="Bahnschrift" panose="020B0502040204020203" pitchFamily="34" charset="0"/>
              </a:rPr>
              <a:t>D</a:t>
            </a:r>
          </a:p>
        </p:txBody>
      </p:sp>
      <p:sp>
        <p:nvSpPr>
          <p:cNvPr id="80" name="Textfeld 79"/>
          <p:cNvSpPr txBox="1"/>
          <p:nvPr/>
        </p:nvSpPr>
        <p:spPr>
          <a:xfrm>
            <a:off x="2081490" y="2160028"/>
            <a:ext cx="8354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700" dirty="0"/>
              <a:t>21°C</a:t>
            </a:r>
          </a:p>
        </p:txBody>
      </p:sp>
      <p:sp>
        <p:nvSpPr>
          <p:cNvPr id="81" name="Textfeld 80"/>
          <p:cNvSpPr txBox="1"/>
          <p:nvPr/>
        </p:nvSpPr>
        <p:spPr>
          <a:xfrm>
            <a:off x="3652629" y="2124420"/>
            <a:ext cx="8354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700" dirty="0"/>
              <a:t>21°C</a:t>
            </a:r>
          </a:p>
        </p:txBody>
      </p:sp>
      <p:sp>
        <p:nvSpPr>
          <p:cNvPr id="82" name="Textfeld 81"/>
          <p:cNvSpPr txBox="1"/>
          <p:nvPr/>
        </p:nvSpPr>
        <p:spPr>
          <a:xfrm>
            <a:off x="2065669" y="3422830"/>
            <a:ext cx="8354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700" dirty="0"/>
              <a:t>21°C</a:t>
            </a:r>
          </a:p>
        </p:txBody>
      </p:sp>
      <p:sp>
        <p:nvSpPr>
          <p:cNvPr id="83" name="Textfeld 82"/>
          <p:cNvSpPr txBox="1"/>
          <p:nvPr/>
        </p:nvSpPr>
        <p:spPr>
          <a:xfrm>
            <a:off x="3640885" y="3424025"/>
            <a:ext cx="8354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700" dirty="0"/>
              <a:t>21°C</a:t>
            </a:r>
          </a:p>
        </p:txBody>
      </p:sp>
    </p:spTree>
    <p:extLst>
      <p:ext uri="{BB962C8B-B14F-4D97-AF65-F5344CB8AC3E}">
        <p14:creationId xmlns:p14="http://schemas.microsoft.com/office/powerpoint/2010/main" val="190295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1862332" y="2761278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Rechteck 1"/>
          <p:cNvSpPr/>
          <p:nvPr/>
        </p:nvSpPr>
        <p:spPr>
          <a:xfrm>
            <a:off x="1235823" y="2186862"/>
            <a:ext cx="3229495" cy="25430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" name="Rechteck 4"/>
          <p:cNvSpPr/>
          <p:nvPr/>
        </p:nvSpPr>
        <p:spPr>
          <a:xfrm>
            <a:off x="1235823" y="4729922"/>
            <a:ext cx="3229495" cy="11756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cxnSp>
        <p:nvCxnSpPr>
          <p:cNvPr id="4" name="Gerader Verbinder 3"/>
          <p:cNvCxnSpPr>
            <a:stCxn id="2" idx="1"/>
            <a:endCxn id="2" idx="3"/>
          </p:cNvCxnSpPr>
          <p:nvPr/>
        </p:nvCxnSpPr>
        <p:spPr>
          <a:xfrm>
            <a:off x="1235823" y="3458392"/>
            <a:ext cx="322949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>
            <a:stCxn id="2" idx="0"/>
            <a:endCxn id="5" idx="0"/>
          </p:cNvCxnSpPr>
          <p:nvPr/>
        </p:nvCxnSpPr>
        <p:spPr>
          <a:xfrm>
            <a:off x="2850571" y="2186862"/>
            <a:ext cx="0" cy="25430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leichschenkliges Dreieck 9"/>
          <p:cNvSpPr/>
          <p:nvPr/>
        </p:nvSpPr>
        <p:spPr>
          <a:xfrm>
            <a:off x="1106551" y="948223"/>
            <a:ext cx="3498980" cy="1238639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1" name="Rechteck 10"/>
          <p:cNvSpPr/>
          <p:nvPr/>
        </p:nvSpPr>
        <p:spPr>
          <a:xfrm>
            <a:off x="1571800" y="4846087"/>
            <a:ext cx="608823" cy="979715"/>
          </a:xfrm>
          <a:prstGeom prst="rect">
            <a:avLst/>
          </a:prstGeom>
          <a:solidFill>
            <a:srgbClr val="F13F3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Rechteck 11"/>
          <p:cNvSpPr/>
          <p:nvPr/>
        </p:nvSpPr>
        <p:spPr>
          <a:xfrm>
            <a:off x="1669772" y="5000041"/>
            <a:ext cx="426875" cy="909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4" name="Abgerundetes Rechteck 13"/>
          <p:cNvSpPr/>
          <p:nvPr/>
        </p:nvSpPr>
        <p:spPr>
          <a:xfrm>
            <a:off x="2244539" y="2814460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5" name="Abgerundetes Rechteck 14"/>
          <p:cNvSpPr/>
          <p:nvPr/>
        </p:nvSpPr>
        <p:spPr>
          <a:xfrm>
            <a:off x="2139949" y="28144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6" name="Abgerundetes Rechteck 15"/>
          <p:cNvSpPr/>
          <p:nvPr/>
        </p:nvSpPr>
        <p:spPr>
          <a:xfrm>
            <a:off x="2350339" y="281445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8" name="Abgerundetes Rechteck 17"/>
          <p:cNvSpPr/>
          <p:nvPr/>
        </p:nvSpPr>
        <p:spPr>
          <a:xfrm>
            <a:off x="2459898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9" name="Abgerundetes Rechteck 18"/>
          <p:cNvSpPr/>
          <p:nvPr/>
        </p:nvSpPr>
        <p:spPr>
          <a:xfrm>
            <a:off x="1924040" y="281446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1" name="Abgerundetes Rechteck 20"/>
          <p:cNvSpPr/>
          <p:nvPr/>
        </p:nvSpPr>
        <p:spPr>
          <a:xfrm>
            <a:off x="2032504" y="2814463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2" name="Abgerundetes Rechteck 21"/>
          <p:cNvSpPr/>
          <p:nvPr/>
        </p:nvSpPr>
        <p:spPr>
          <a:xfrm>
            <a:off x="2574135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3" name="Abgerundetes Rechteck 22"/>
          <p:cNvSpPr/>
          <p:nvPr/>
        </p:nvSpPr>
        <p:spPr>
          <a:xfrm>
            <a:off x="2680449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4" name="Rechteck 23"/>
          <p:cNvSpPr/>
          <p:nvPr/>
        </p:nvSpPr>
        <p:spPr>
          <a:xfrm>
            <a:off x="3485944" y="2761278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5" name="Abgerundetes Rechteck 24"/>
          <p:cNvSpPr/>
          <p:nvPr/>
        </p:nvSpPr>
        <p:spPr>
          <a:xfrm>
            <a:off x="3868151" y="2814460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6" name="Abgerundetes Rechteck 25"/>
          <p:cNvSpPr/>
          <p:nvPr/>
        </p:nvSpPr>
        <p:spPr>
          <a:xfrm>
            <a:off x="3763561" y="28144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7" name="Abgerundetes Rechteck 26"/>
          <p:cNvSpPr/>
          <p:nvPr/>
        </p:nvSpPr>
        <p:spPr>
          <a:xfrm>
            <a:off x="3973951" y="281445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8" name="Abgerundetes Rechteck 27"/>
          <p:cNvSpPr/>
          <p:nvPr/>
        </p:nvSpPr>
        <p:spPr>
          <a:xfrm>
            <a:off x="4083510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9" name="Abgerundetes Rechteck 28"/>
          <p:cNvSpPr/>
          <p:nvPr/>
        </p:nvSpPr>
        <p:spPr>
          <a:xfrm>
            <a:off x="3547652" y="281446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0" name="Abgerundetes Rechteck 29"/>
          <p:cNvSpPr/>
          <p:nvPr/>
        </p:nvSpPr>
        <p:spPr>
          <a:xfrm>
            <a:off x="3656116" y="2814463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1" name="Abgerundetes Rechteck 30"/>
          <p:cNvSpPr/>
          <p:nvPr/>
        </p:nvSpPr>
        <p:spPr>
          <a:xfrm>
            <a:off x="4197747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2" name="Abgerundetes Rechteck 31"/>
          <p:cNvSpPr/>
          <p:nvPr/>
        </p:nvSpPr>
        <p:spPr>
          <a:xfrm>
            <a:off x="4304061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3" name="Rechteck 32"/>
          <p:cNvSpPr/>
          <p:nvPr/>
        </p:nvSpPr>
        <p:spPr>
          <a:xfrm>
            <a:off x="1856617" y="4047153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cxnSp>
        <p:nvCxnSpPr>
          <p:cNvPr id="34" name="Gerader Verbinder 33"/>
          <p:cNvCxnSpPr/>
          <p:nvPr/>
        </p:nvCxnSpPr>
        <p:spPr>
          <a:xfrm>
            <a:off x="1230108" y="4721407"/>
            <a:ext cx="322949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Abgerundetes Rechteck 34"/>
          <p:cNvSpPr/>
          <p:nvPr/>
        </p:nvSpPr>
        <p:spPr>
          <a:xfrm>
            <a:off x="2238824" y="4100335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6" name="Abgerundetes Rechteck 35"/>
          <p:cNvSpPr/>
          <p:nvPr/>
        </p:nvSpPr>
        <p:spPr>
          <a:xfrm>
            <a:off x="2134234" y="41003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7" name="Abgerundetes Rechteck 36"/>
          <p:cNvSpPr/>
          <p:nvPr/>
        </p:nvSpPr>
        <p:spPr>
          <a:xfrm>
            <a:off x="2344624" y="410033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8" name="Abgerundetes Rechteck 37"/>
          <p:cNvSpPr/>
          <p:nvPr/>
        </p:nvSpPr>
        <p:spPr>
          <a:xfrm>
            <a:off x="2454183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9" name="Abgerundetes Rechteck 38"/>
          <p:cNvSpPr/>
          <p:nvPr/>
        </p:nvSpPr>
        <p:spPr>
          <a:xfrm>
            <a:off x="1918325" y="410033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0" name="Abgerundetes Rechteck 39"/>
          <p:cNvSpPr/>
          <p:nvPr/>
        </p:nvSpPr>
        <p:spPr>
          <a:xfrm>
            <a:off x="2026789" y="4100338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1" name="Abgerundetes Rechteck 40"/>
          <p:cNvSpPr/>
          <p:nvPr/>
        </p:nvSpPr>
        <p:spPr>
          <a:xfrm>
            <a:off x="2568420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2" name="Abgerundetes Rechteck 41"/>
          <p:cNvSpPr/>
          <p:nvPr/>
        </p:nvSpPr>
        <p:spPr>
          <a:xfrm>
            <a:off x="2674734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3" name="Rechteck 42"/>
          <p:cNvSpPr/>
          <p:nvPr/>
        </p:nvSpPr>
        <p:spPr>
          <a:xfrm>
            <a:off x="3480229" y="4047153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4" name="Abgerundetes Rechteck 43"/>
          <p:cNvSpPr/>
          <p:nvPr/>
        </p:nvSpPr>
        <p:spPr>
          <a:xfrm>
            <a:off x="3862436" y="4100335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5" name="Abgerundetes Rechteck 44"/>
          <p:cNvSpPr/>
          <p:nvPr/>
        </p:nvSpPr>
        <p:spPr>
          <a:xfrm>
            <a:off x="3757846" y="41003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6" name="Abgerundetes Rechteck 45"/>
          <p:cNvSpPr/>
          <p:nvPr/>
        </p:nvSpPr>
        <p:spPr>
          <a:xfrm>
            <a:off x="3968236" y="410033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7" name="Abgerundetes Rechteck 46"/>
          <p:cNvSpPr/>
          <p:nvPr/>
        </p:nvSpPr>
        <p:spPr>
          <a:xfrm>
            <a:off x="4077795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8" name="Abgerundetes Rechteck 47"/>
          <p:cNvSpPr/>
          <p:nvPr/>
        </p:nvSpPr>
        <p:spPr>
          <a:xfrm>
            <a:off x="3541937" y="410033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9" name="Abgerundetes Rechteck 48"/>
          <p:cNvSpPr/>
          <p:nvPr/>
        </p:nvSpPr>
        <p:spPr>
          <a:xfrm>
            <a:off x="3650401" y="4100338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0" name="Abgerundetes Rechteck 49"/>
          <p:cNvSpPr/>
          <p:nvPr/>
        </p:nvSpPr>
        <p:spPr>
          <a:xfrm>
            <a:off x="4192032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1" name="Abgerundetes Rechteck 50"/>
          <p:cNvSpPr/>
          <p:nvPr/>
        </p:nvSpPr>
        <p:spPr>
          <a:xfrm>
            <a:off x="4298346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2" name="Rechteck 51"/>
          <p:cNvSpPr/>
          <p:nvPr/>
        </p:nvSpPr>
        <p:spPr>
          <a:xfrm>
            <a:off x="1780218" y="4148042"/>
            <a:ext cx="34289" cy="52973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3" name="Rechteck 52"/>
          <p:cNvSpPr/>
          <p:nvPr/>
        </p:nvSpPr>
        <p:spPr>
          <a:xfrm>
            <a:off x="1486592" y="3286125"/>
            <a:ext cx="43200" cy="19028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4" name="Rechteck 53"/>
          <p:cNvSpPr/>
          <p:nvPr/>
        </p:nvSpPr>
        <p:spPr>
          <a:xfrm rot="5400000">
            <a:off x="2385880" y="2397327"/>
            <a:ext cx="43200" cy="1825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5" name="Rechteck 54"/>
          <p:cNvSpPr/>
          <p:nvPr/>
        </p:nvSpPr>
        <p:spPr>
          <a:xfrm rot="5400000">
            <a:off x="1647911" y="4269038"/>
            <a:ext cx="43200" cy="3647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6" name="Rechteck 55"/>
          <p:cNvSpPr/>
          <p:nvPr/>
        </p:nvSpPr>
        <p:spPr>
          <a:xfrm rot="5400000">
            <a:off x="2411759" y="3646739"/>
            <a:ext cx="42180" cy="18646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7" name="Rechteck 56"/>
          <p:cNvSpPr/>
          <p:nvPr/>
        </p:nvSpPr>
        <p:spPr>
          <a:xfrm rot="5400000">
            <a:off x="3381242" y="4352629"/>
            <a:ext cx="43200" cy="1654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8" name="Rechteck 57"/>
          <p:cNvSpPr/>
          <p:nvPr/>
        </p:nvSpPr>
        <p:spPr>
          <a:xfrm rot="5400000">
            <a:off x="3375925" y="3054648"/>
            <a:ext cx="43200" cy="1654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9" name="Rechteck 58"/>
          <p:cNvSpPr/>
          <p:nvPr/>
        </p:nvSpPr>
        <p:spPr>
          <a:xfrm rot="5400000">
            <a:off x="1758689" y="3066457"/>
            <a:ext cx="43200" cy="1654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0" name="Rechteck 59"/>
          <p:cNvSpPr/>
          <p:nvPr/>
        </p:nvSpPr>
        <p:spPr>
          <a:xfrm>
            <a:off x="3274550" y="3115750"/>
            <a:ext cx="45021" cy="1982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1" name="Rechteck 60"/>
          <p:cNvSpPr/>
          <p:nvPr/>
        </p:nvSpPr>
        <p:spPr>
          <a:xfrm>
            <a:off x="1684375" y="3128693"/>
            <a:ext cx="45021" cy="1982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2" name="Rechteck 61"/>
          <p:cNvSpPr/>
          <p:nvPr/>
        </p:nvSpPr>
        <p:spPr>
          <a:xfrm>
            <a:off x="3320138" y="4435184"/>
            <a:ext cx="45021" cy="1649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3" name="Rechteck 62"/>
          <p:cNvSpPr/>
          <p:nvPr/>
        </p:nvSpPr>
        <p:spPr>
          <a:xfrm>
            <a:off x="1374057" y="2814360"/>
            <a:ext cx="43200" cy="248892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4" name="Rechteck 63"/>
          <p:cNvSpPr/>
          <p:nvPr/>
        </p:nvSpPr>
        <p:spPr>
          <a:xfrm rot="5400000">
            <a:off x="2391450" y="2361054"/>
            <a:ext cx="43200" cy="20802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5" name="Rechteck 64"/>
          <p:cNvSpPr/>
          <p:nvPr/>
        </p:nvSpPr>
        <p:spPr>
          <a:xfrm rot="5400000">
            <a:off x="2403314" y="3656307"/>
            <a:ext cx="43200" cy="20153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6" name="Rechteck 65"/>
          <p:cNvSpPr/>
          <p:nvPr/>
        </p:nvSpPr>
        <p:spPr>
          <a:xfrm rot="5400000">
            <a:off x="1800984" y="4134052"/>
            <a:ext cx="46245" cy="748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7" name="Rechteck 66"/>
          <p:cNvSpPr/>
          <p:nvPr/>
        </p:nvSpPr>
        <p:spPr>
          <a:xfrm rot="5400000">
            <a:off x="1610402" y="2606585"/>
            <a:ext cx="43200" cy="45901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8" name="Rechteck 67"/>
          <p:cNvSpPr/>
          <p:nvPr/>
        </p:nvSpPr>
        <p:spPr>
          <a:xfrm rot="5400000">
            <a:off x="1450771" y="5190733"/>
            <a:ext cx="43200" cy="19885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9" name="Rechteck 68"/>
          <p:cNvSpPr/>
          <p:nvPr/>
        </p:nvSpPr>
        <p:spPr>
          <a:xfrm>
            <a:off x="3401725" y="4112629"/>
            <a:ext cx="35872" cy="5729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0" name="Rechteck 69"/>
          <p:cNvSpPr/>
          <p:nvPr/>
        </p:nvSpPr>
        <p:spPr>
          <a:xfrm>
            <a:off x="3418870" y="2862305"/>
            <a:ext cx="34289" cy="52973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1" name="Rechteck 70"/>
          <p:cNvSpPr/>
          <p:nvPr/>
        </p:nvSpPr>
        <p:spPr>
          <a:xfrm rot="5400000">
            <a:off x="3420128" y="4096825"/>
            <a:ext cx="43200" cy="748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2" name="Rechteck 71"/>
          <p:cNvSpPr/>
          <p:nvPr/>
        </p:nvSpPr>
        <p:spPr>
          <a:xfrm rot="5400000">
            <a:off x="3429933" y="2852714"/>
            <a:ext cx="43496" cy="680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3" name="Rechteck 72"/>
          <p:cNvSpPr/>
          <p:nvPr/>
        </p:nvSpPr>
        <p:spPr>
          <a:xfrm rot="5400000">
            <a:off x="1513865" y="5131148"/>
            <a:ext cx="43200" cy="698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4" name="Textfeld 73"/>
          <p:cNvSpPr txBox="1"/>
          <p:nvPr/>
        </p:nvSpPr>
        <p:spPr>
          <a:xfrm>
            <a:off x="4860032" y="1700808"/>
            <a:ext cx="4114800" cy="4385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 съжаление много инсталирани системи не работят по този правилен начин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84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1862332" y="2761278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Rechteck 1"/>
          <p:cNvSpPr/>
          <p:nvPr/>
        </p:nvSpPr>
        <p:spPr>
          <a:xfrm>
            <a:off x="1235823" y="2186862"/>
            <a:ext cx="3229495" cy="25430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" name="Rechteck 4"/>
          <p:cNvSpPr/>
          <p:nvPr/>
        </p:nvSpPr>
        <p:spPr>
          <a:xfrm>
            <a:off x="1235823" y="4729922"/>
            <a:ext cx="3229495" cy="11756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cxnSp>
        <p:nvCxnSpPr>
          <p:cNvPr id="4" name="Gerader Verbinder 3"/>
          <p:cNvCxnSpPr>
            <a:stCxn id="2" idx="1"/>
            <a:endCxn id="2" idx="3"/>
          </p:cNvCxnSpPr>
          <p:nvPr/>
        </p:nvCxnSpPr>
        <p:spPr>
          <a:xfrm>
            <a:off x="1235823" y="3458392"/>
            <a:ext cx="322949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>
            <a:stCxn id="2" idx="0"/>
            <a:endCxn id="5" idx="0"/>
          </p:cNvCxnSpPr>
          <p:nvPr/>
        </p:nvCxnSpPr>
        <p:spPr>
          <a:xfrm>
            <a:off x="2850571" y="2186862"/>
            <a:ext cx="0" cy="25430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leichschenkliges Dreieck 9"/>
          <p:cNvSpPr/>
          <p:nvPr/>
        </p:nvSpPr>
        <p:spPr>
          <a:xfrm>
            <a:off x="1106551" y="948223"/>
            <a:ext cx="3498980" cy="1238639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1" name="Rechteck 10"/>
          <p:cNvSpPr/>
          <p:nvPr/>
        </p:nvSpPr>
        <p:spPr>
          <a:xfrm>
            <a:off x="1571800" y="4846087"/>
            <a:ext cx="608823" cy="979715"/>
          </a:xfrm>
          <a:prstGeom prst="rect">
            <a:avLst/>
          </a:prstGeom>
          <a:solidFill>
            <a:srgbClr val="F13F3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Rechteck 11"/>
          <p:cNvSpPr/>
          <p:nvPr/>
        </p:nvSpPr>
        <p:spPr>
          <a:xfrm>
            <a:off x="1669772" y="5000041"/>
            <a:ext cx="426875" cy="909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4" name="Abgerundetes Rechteck 13"/>
          <p:cNvSpPr/>
          <p:nvPr/>
        </p:nvSpPr>
        <p:spPr>
          <a:xfrm>
            <a:off x="2244539" y="2814460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5" name="Abgerundetes Rechteck 14"/>
          <p:cNvSpPr/>
          <p:nvPr/>
        </p:nvSpPr>
        <p:spPr>
          <a:xfrm>
            <a:off x="2139949" y="28144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6" name="Abgerundetes Rechteck 15"/>
          <p:cNvSpPr/>
          <p:nvPr/>
        </p:nvSpPr>
        <p:spPr>
          <a:xfrm>
            <a:off x="2350339" y="281445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8" name="Abgerundetes Rechteck 17"/>
          <p:cNvSpPr/>
          <p:nvPr/>
        </p:nvSpPr>
        <p:spPr>
          <a:xfrm>
            <a:off x="2459898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9" name="Abgerundetes Rechteck 18"/>
          <p:cNvSpPr/>
          <p:nvPr/>
        </p:nvSpPr>
        <p:spPr>
          <a:xfrm>
            <a:off x="1924040" y="281446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1" name="Abgerundetes Rechteck 20"/>
          <p:cNvSpPr/>
          <p:nvPr/>
        </p:nvSpPr>
        <p:spPr>
          <a:xfrm>
            <a:off x="2032504" y="2814463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2" name="Abgerundetes Rechteck 21"/>
          <p:cNvSpPr/>
          <p:nvPr/>
        </p:nvSpPr>
        <p:spPr>
          <a:xfrm>
            <a:off x="2574135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3" name="Abgerundetes Rechteck 22"/>
          <p:cNvSpPr/>
          <p:nvPr/>
        </p:nvSpPr>
        <p:spPr>
          <a:xfrm>
            <a:off x="2680449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4" name="Rechteck 23"/>
          <p:cNvSpPr/>
          <p:nvPr/>
        </p:nvSpPr>
        <p:spPr>
          <a:xfrm>
            <a:off x="3485944" y="2761278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5" name="Abgerundetes Rechteck 24"/>
          <p:cNvSpPr/>
          <p:nvPr/>
        </p:nvSpPr>
        <p:spPr>
          <a:xfrm>
            <a:off x="3868151" y="2814460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6" name="Abgerundetes Rechteck 25"/>
          <p:cNvSpPr/>
          <p:nvPr/>
        </p:nvSpPr>
        <p:spPr>
          <a:xfrm>
            <a:off x="3763561" y="28144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7" name="Abgerundetes Rechteck 26"/>
          <p:cNvSpPr/>
          <p:nvPr/>
        </p:nvSpPr>
        <p:spPr>
          <a:xfrm>
            <a:off x="3973951" y="281445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8" name="Abgerundetes Rechteck 27"/>
          <p:cNvSpPr/>
          <p:nvPr/>
        </p:nvSpPr>
        <p:spPr>
          <a:xfrm>
            <a:off x="4083510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9" name="Abgerundetes Rechteck 28"/>
          <p:cNvSpPr/>
          <p:nvPr/>
        </p:nvSpPr>
        <p:spPr>
          <a:xfrm>
            <a:off x="3547652" y="281446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0" name="Abgerundetes Rechteck 29"/>
          <p:cNvSpPr/>
          <p:nvPr/>
        </p:nvSpPr>
        <p:spPr>
          <a:xfrm>
            <a:off x="3656116" y="2814463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1" name="Abgerundetes Rechteck 30"/>
          <p:cNvSpPr/>
          <p:nvPr/>
        </p:nvSpPr>
        <p:spPr>
          <a:xfrm>
            <a:off x="4197747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2" name="Abgerundetes Rechteck 31"/>
          <p:cNvSpPr/>
          <p:nvPr/>
        </p:nvSpPr>
        <p:spPr>
          <a:xfrm>
            <a:off x="4304061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3" name="Rechteck 32"/>
          <p:cNvSpPr/>
          <p:nvPr/>
        </p:nvSpPr>
        <p:spPr>
          <a:xfrm>
            <a:off x="1856617" y="4047153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cxnSp>
        <p:nvCxnSpPr>
          <p:cNvPr id="34" name="Gerader Verbinder 33"/>
          <p:cNvCxnSpPr/>
          <p:nvPr/>
        </p:nvCxnSpPr>
        <p:spPr>
          <a:xfrm>
            <a:off x="1230108" y="4721407"/>
            <a:ext cx="322949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Abgerundetes Rechteck 34"/>
          <p:cNvSpPr/>
          <p:nvPr/>
        </p:nvSpPr>
        <p:spPr>
          <a:xfrm>
            <a:off x="2238824" y="4100335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6" name="Abgerundetes Rechteck 35"/>
          <p:cNvSpPr/>
          <p:nvPr/>
        </p:nvSpPr>
        <p:spPr>
          <a:xfrm>
            <a:off x="2134234" y="41003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7" name="Abgerundetes Rechteck 36"/>
          <p:cNvSpPr/>
          <p:nvPr/>
        </p:nvSpPr>
        <p:spPr>
          <a:xfrm>
            <a:off x="2344624" y="410033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8" name="Abgerundetes Rechteck 37"/>
          <p:cNvSpPr/>
          <p:nvPr/>
        </p:nvSpPr>
        <p:spPr>
          <a:xfrm>
            <a:off x="2454183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9" name="Abgerundetes Rechteck 38"/>
          <p:cNvSpPr/>
          <p:nvPr/>
        </p:nvSpPr>
        <p:spPr>
          <a:xfrm>
            <a:off x="1918325" y="410033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0" name="Abgerundetes Rechteck 39"/>
          <p:cNvSpPr/>
          <p:nvPr/>
        </p:nvSpPr>
        <p:spPr>
          <a:xfrm>
            <a:off x="2026789" y="4100338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1" name="Abgerundetes Rechteck 40"/>
          <p:cNvSpPr/>
          <p:nvPr/>
        </p:nvSpPr>
        <p:spPr>
          <a:xfrm>
            <a:off x="2568420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2" name="Abgerundetes Rechteck 41"/>
          <p:cNvSpPr/>
          <p:nvPr/>
        </p:nvSpPr>
        <p:spPr>
          <a:xfrm>
            <a:off x="2674734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3" name="Rechteck 42"/>
          <p:cNvSpPr/>
          <p:nvPr/>
        </p:nvSpPr>
        <p:spPr>
          <a:xfrm>
            <a:off x="3480229" y="4047153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4" name="Abgerundetes Rechteck 43"/>
          <p:cNvSpPr/>
          <p:nvPr/>
        </p:nvSpPr>
        <p:spPr>
          <a:xfrm>
            <a:off x="3862436" y="4100335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5" name="Abgerundetes Rechteck 44"/>
          <p:cNvSpPr/>
          <p:nvPr/>
        </p:nvSpPr>
        <p:spPr>
          <a:xfrm>
            <a:off x="3757846" y="41003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6" name="Abgerundetes Rechteck 45"/>
          <p:cNvSpPr/>
          <p:nvPr/>
        </p:nvSpPr>
        <p:spPr>
          <a:xfrm>
            <a:off x="3968236" y="410033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7" name="Abgerundetes Rechteck 46"/>
          <p:cNvSpPr/>
          <p:nvPr/>
        </p:nvSpPr>
        <p:spPr>
          <a:xfrm>
            <a:off x="4077795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8" name="Abgerundetes Rechteck 47"/>
          <p:cNvSpPr/>
          <p:nvPr/>
        </p:nvSpPr>
        <p:spPr>
          <a:xfrm>
            <a:off x="3541937" y="410033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9" name="Abgerundetes Rechteck 48"/>
          <p:cNvSpPr/>
          <p:nvPr/>
        </p:nvSpPr>
        <p:spPr>
          <a:xfrm>
            <a:off x="3650401" y="4100338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0" name="Abgerundetes Rechteck 49"/>
          <p:cNvSpPr/>
          <p:nvPr/>
        </p:nvSpPr>
        <p:spPr>
          <a:xfrm>
            <a:off x="4192032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1" name="Abgerundetes Rechteck 50"/>
          <p:cNvSpPr/>
          <p:nvPr/>
        </p:nvSpPr>
        <p:spPr>
          <a:xfrm>
            <a:off x="4298346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2" name="Rechteck 51"/>
          <p:cNvSpPr/>
          <p:nvPr/>
        </p:nvSpPr>
        <p:spPr>
          <a:xfrm>
            <a:off x="1780218" y="4148042"/>
            <a:ext cx="34289" cy="52973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3" name="Rechteck 52"/>
          <p:cNvSpPr/>
          <p:nvPr/>
        </p:nvSpPr>
        <p:spPr>
          <a:xfrm>
            <a:off x="1486592" y="3286125"/>
            <a:ext cx="43200" cy="19028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4" name="Rechteck 53"/>
          <p:cNvSpPr/>
          <p:nvPr/>
        </p:nvSpPr>
        <p:spPr>
          <a:xfrm rot="5400000">
            <a:off x="2385880" y="2397327"/>
            <a:ext cx="43200" cy="1825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5" name="Rechteck 54"/>
          <p:cNvSpPr/>
          <p:nvPr/>
        </p:nvSpPr>
        <p:spPr>
          <a:xfrm rot="5400000">
            <a:off x="1647911" y="4269038"/>
            <a:ext cx="43200" cy="3647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6" name="Rechteck 55"/>
          <p:cNvSpPr/>
          <p:nvPr/>
        </p:nvSpPr>
        <p:spPr>
          <a:xfrm rot="5400000">
            <a:off x="2411759" y="3646739"/>
            <a:ext cx="42180" cy="18646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7" name="Rechteck 56"/>
          <p:cNvSpPr/>
          <p:nvPr/>
        </p:nvSpPr>
        <p:spPr>
          <a:xfrm rot="5400000">
            <a:off x="3381242" y="4352629"/>
            <a:ext cx="43200" cy="1654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8" name="Rechteck 57"/>
          <p:cNvSpPr/>
          <p:nvPr/>
        </p:nvSpPr>
        <p:spPr>
          <a:xfrm rot="5400000">
            <a:off x="3375925" y="3054648"/>
            <a:ext cx="43200" cy="1654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9" name="Rechteck 58"/>
          <p:cNvSpPr/>
          <p:nvPr/>
        </p:nvSpPr>
        <p:spPr>
          <a:xfrm rot="5400000">
            <a:off x="1758689" y="3066457"/>
            <a:ext cx="43200" cy="1654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0" name="Rechteck 59"/>
          <p:cNvSpPr/>
          <p:nvPr/>
        </p:nvSpPr>
        <p:spPr>
          <a:xfrm>
            <a:off x="3274550" y="3115750"/>
            <a:ext cx="45021" cy="1982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1" name="Rechteck 60"/>
          <p:cNvSpPr/>
          <p:nvPr/>
        </p:nvSpPr>
        <p:spPr>
          <a:xfrm>
            <a:off x="1684375" y="3128693"/>
            <a:ext cx="45021" cy="1982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2" name="Rechteck 61"/>
          <p:cNvSpPr/>
          <p:nvPr/>
        </p:nvSpPr>
        <p:spPr>
          <a:xfrm>
            <a:off x="3320138" y="4435184"/>
            <a:ext cx="45021" cy="1649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3" name="Rechteck 62"/>
          <p:cNvSpPr/>
          <p:nvPr/>
        </p:nvSpPr>
        <p:spPr>
          <a:xfrm>
            <a:off x="1374057" y="2814360"/>
            <a:ext cx="43200" cy="248892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4" name="Rechteck 63"/>
          <p:cNvSpPr/>
          <p:nvPr/>
        </p:nvSpPr>
        <p:spPr>
          <a:xfrm rot="5400000">
            <a:off x="2391450" y="2361054"/>
            <a:ext cx="43200" cy="20802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5" name="Rechteck 64"/>
          <p:cNvSpPr/>
          <p:nvPr/>
        </p:nvSpPr>
        <p:spPr>
          <a:xfrm rot="5400000">
            <a:off x="2403314" y="3656307"/>
            <a:ext cx="43200" cy="20153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6" name="Rechteck 65"/>
          <p:cNvSpPr/>
          <p:nvPr/>
        </p:nvSpPr>
        <p:spPr>
          <a:xfrm rot="5400000">
            <a:off x="1800984" y="4134052"/>
            <a:ext cx="46245" cy="748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7" name="Rechteck 66"/>
          <p:cNvSpPr/>
          <p:nvPr/>
        </p:nvSpPr>
        <p:spPr>
          <a:xfrm rot="5400000">
            <a:off x="1610402" y="2606585"/>
            <a:ext cx="43200" cy="45901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8" name="Rechteck 67"/>
          <p:cNvSpPr/>
          <p:nvPr/>
        </p:nvSpPr>
        <p:spPr>
          <a:xfrm rot="5400000">
            <a:off x="1450771" y="5190733"/>
            <a:ext cx="43200" cy="19885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9" name="Rechteck 68"/>
          <p:cNvSpPr/>
          <p:nvPr/>
        </p:nvSpPr>
        <p:spPr>
          <a:xfrm>
            <a:off x="3401725" y="4112629"/>
            <a:ext cx="35872" cy="5729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0" name="Rechteck 69"/>
          <p:cNvSpPr/>
          <p:nvPr/>
        </p:nvSpPr>
        <p:spPr>
          <a:xfrm>
            <a:off x="3418870" y="2862305"/>
            <a:ext cx="34289" cy="52973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1" name="Rechteck 70"/>
          <p:cNvSpPr/>
          <p:nvPr/>
        </p:nvSpPr>
        <p:spPr>
          <a:xfrm rot="5400000">
            <a:off x="3420128" y="4096825"/>
            <a:ext cx="43200" cy="748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2" name="Rechteck 71"/>
          <p:cNvSpPr/>
          <p:nvPr/>
        </p:nvSpPr>
        <p:spPr>
          <a:xfrm rot="5400000">
            <a:off x="3429933" y="2852714"/>
            <a:ext cx="43496" cy="680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3" name="Rechteck 72"/>
          <p:cNvSpPr/>
          <p:nvPr/>
        </p:nvSpPr>
        <p:spPr>
          <a:xfrm rot="5400000">
            <a:off x="1513865" y="5131148"/>
            <a:ext cx="43200" cy="698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4" name="Textfeld 73"/>
          <p:cNvSpPr txBox="1"/>
          <p:nvPr/>
        </p:nvSpPr>
        <p:spPr>
          <a:xfrm>
            <a:off x="4860032" y="1550427"/>
            <a:ext cx="4114800" cy="4385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 съжаление много инсталирани системи не работят по правилния начин:</a:t>
            </a:r>
          </a:p>
          <a:p>
            <a:pPr>
              <a:lnSpc>
                <a:spcPct val="150000"/>
              </a:lnSpc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Водата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отоплителната система тече по линията на най-малко съпротивление, което означава: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През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къси тръби и / или тръби с по-голям диаметър тече повече гореща вода, отколкото през дълги тръби / тръби с малък диаметър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73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1862332" y="2761278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Rechteck 1"/>
          <p:cNvSpPr/>
          <p:nvPr/>
        </p:nvSpPr>
        <p:spPr>
          <a:xfrm>
            <a:off x="1235823" y="2186862"/>
            <a:ext cx="3229495" cy="25430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" name="Rechteck 4"/>
          <p:cNvSpPr/>
          <p:nvPr/>
        </p:nvSpPr>
        <p:spPr>
          <a:xfrm>
            <a:off x="1235823" y="4729922"/>
            <a:ext cx="3229495" cy="11756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cxnSp>
        <p:nvCxnSpPr>
          <p:cNvPr id="4" name="Gerader Verbinder 3"/>
          <p:cNvCxnSpPr>
            <a:stCxn id="2" idx="1"/>
            <a:endCxn id="2" idx="3"/>
          </p:cNvCxnSpPr>
          <p:nvPr/>
        </p:nvCxnSpPr>
        <p:spPr>
          <a:xfrm>
            <a:off x="1235823" y="3458392"/>
            <a:ext cx="322949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>
            <a:stCxn id="2" idx="0"/>
            <a:endCxn id="5" idx="0"/>
          </p:cNvCxnSpPr>
          <p:nvPr/>
        </p:nvCxnSpPr>
        <p:spPr>
          <a:xfrm>
            <a:off x="2850571" y="2186862"/>
            <a:ext cx="0" cy="25430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leichschenkliges Dreieck 9"/>
          <p:cNvSpPr/>
          <p:nvPr/>
        </p:nvSpPr>
        <p:spPr>
          <a:xfrm>
            <a:off x="1106551" y="948223"/>
            <a:ext cx="3498980" cy="1238639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1" name="Rechteck 10"/>
          <p:cNvSpPr/>
          <p:nvPr/>
        </p:nvSpPr>
        <p:spPr>
          <a:xfrm>
            <a:off x="1571800" y="4846087"/>
            <a:ext cx="608823" cy="979715"/>
          </a:xfrm>
          <a:prstGeom prst="rect">
            <a:avLst/>
          </a:prstGeom>
          <a:solidFill>
            <a:srgbClr val="F13F3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700" dirty="0">
              <a:latin typeface="Bahnschrift" panose="020B0502040204020203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669772" y="5000041"/>
            <a:ext cx="426875" cy="909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4" name="Abgerundetes Rechteck 13"/>
          <p:cNvSpPr/>
          <p:nvPr/>
        </p:nvSpPr>
        <p:spPr>
          <a:xfrm>
            <a:off x="2244539" y="2814460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5" name="Abgerundetes Rechteck 14"/>
          <p:cNvSpPr/>
          <p:nvPr/>
        </p:nvSpPr>
        <p:spPr>
          <a:xfrm>
            <a:off x="2139949" y="28144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6" name="Abgerundetes Rechteck 15"/>
          <p:cNvSpPr/>
          <p:nvPr/>
        </p:nvSpPr>
        <p:spPr>
          <a:xfrm>
            <a:off x="2350339" y="281445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8" name="Abgerundetes Rechteck 17"/>
          <p:cNvSpPr/>
          <p:nvPr/>
        </p:nvSpPr>
        <p:spPr>
          <a:xfrm>
            <a:off x="2459898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9" name="Abgerundetes Rechteck 18"/>
          <p:cNvSpPr/>
          <p:nvPr/>
        </p:nvSpPr>
        <p:spPr>
          <a:xfrm>
            <a:off x="1924040" y="281446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1" name="Abgerundetes Rechteck 20"/>
          <p:cNvSpPr/>
          <p:nvPr/>
        </p:nvSpPr>
        <p:spPr>
          <a:xfrm>
            <a:off x="2032504" y="2814463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2" name="Abgerundetes Rechteck 21"/>
          <p:cNvSpPr/>
          <p:nvPr/>
        </p:nvSpPr>
        <p:spPr>
          <a:xfrm>
            <a:off x="2574135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3" name="Abgerundetes Rechteck 22"/>
          <p:cNvSpPr/>
          <p:nvPr/>
        </p:nvSpPr>
        <p:spPr>
          <a:xfrm>
            <a:off x="2680449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4" name="Rechteck 23"/>
          <p:cNvSpPr/>
          <p:nvPr/>
        </p:nvSpPr>
        <p:spPr>
          <a:xfrm>
            <a:off x="3485944" y="2761278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5" name="Abgerundetes Rechteck 24"/>
          <p:cNvSpPr/>
          <p:nvPr/>
        </p:nvSpPr>
        <p:spPr>
          <a:xfrm>
            <a:off x="3868151" y="2814460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6" name="Abgerundetes Rechteck 25"/>
          <p:cNvSpPr/>
          <p:nvPr/>
        </p:nvSpPr>
        <p:spPr>
          <a:xfrm>
            <a:off x="3763561" y="28144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7" name="Abgerundetes Rechteck 26"/>
          <p:cNvSpPr/>
          <p:nvPr/>
        </p:nvSpPr>
        <p:spPr>
          <a:xfrm>
            <a:off x="3973951" y="281445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8" name="Abgerundetes Rechteck 27"/>
          <p:cNvSpPr/>
          <p:nvPr/>
        </p:nvSpPr>
        <p:spPr>
          <a:xfrm>
            <a:off x="4083510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9" name="Abgerundetes Rechteck 28"/>
          <p:cNvSpPr/>
          <p:nvPr/>
        </p:nvSpPr>
        <p:spPr>
          <a:xfrm>
            <a:off x="3547652" y="281446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0" name="Abgerundetes Rechteck 29"/>
          <p:cNvSpPr/>
          <p:nvPr/>
        </p:nvSpPr>
        <p:spPr>
          <a:xfrm>
            <a:off x="3656116" y="2814463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1" name="Abgerundetes Rechteck 30"/>
          <p:cNvSpPr/>
          <p:nvPr/>
        </p:nvSpPr>
        <p:spPr>
          <a:xfrm>
            <a:off x="4197747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2" name="Abgerundetes Rechteck 31"/>
          <p:cNvSpPr/>
          <p:nvPr/>
        </p:nvSpPr>
        <p:spPr>
          <a:xfrm>
            <a:off x="4304061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3" name="Rechteck 32"/>
          <p:cNvSpPr/>
          <p:nvPr/>
        </p:nvSpPr>
        <p:spPr>
          <a:xfrm>
            <a:off x="1856617" y="4047153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cxnSp>
        <p:nvCxnSpPr>
          <p:cNvPr id="34" name="Gerader Verbinder 33"/>
          <p:cNvCxnSpPr/>
          <p:nvPr/>
        </p:nvCxnSpPr>
        <p:spPr>
          <a:xfrm>
            <a:off x="1230108" y="4721407"/>
            <a:ext cx="322949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Abgerundetes Rechteck 34"/>
          <p:cNvSpPr/>
          <p:nvPr/>
        </p:nvSpPr>
        <p:spPr>
          <a:xfrm>
            <a:off x="2238824" y="4100335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6" name="Abgerundetes Rechteck 35"/>
          <p:cNvSpPr/>
          <p:nvPr/>
        </p:nvSpPr>
        <p:spPr>
          <a:xfrm>
            <a:off x="2134234" y="41003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7" name="Abgerundetes Rechteck 36"/>
          <p:cNvSpPr/>
          <p:nvPr/>
        </p:nvSpPr>
        <p:spPr>
          <a:xfrm>
            <a:off x="2344624" y="410033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8" name="Abgerundetes Rechteck 37"/>
          <p:cNvSpPr/>
          <p:nvPr/>
        </p:nvSpPr>
        <p:spPr>
          <a:xfrm>
            <a:off x="2454183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9" name="Abgerundetes Rechteck 38"/>
          <p:cNvSpPr/>
          <p:nvPr/>
        </p:nvSpPr>
        <p:spPr>
          <a:xfrm>
            <a:off x="1918325" y="410033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0" name="Abgerundetes Rechteck 39"/>
          <p:cNvSpPr/>
          <p:nvPr/>
        </p:nvSpPr>
        <p:spPr>
          <a:xfrm>
            <a:off x="2026789" y="4100338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1" name="Abgerundetes Rechteck 40"/>
          <p:cNvSpPr/>
          <p:nvPr/>
        </p:nvSpPr>
        <p:spPr>
          <a:xfrm>
            <a:off x="2568420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2" name="Abgerundetes Rechteck 41"/>
          <p:cNvSpPr/>
          <p:nvPr/>
        </p:nvSpPr>
        <p:spPr>
          <a:xfrm>
            <a:off x="2674734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3" name="Rechteck 42"/>
          <p:cNvSpPr/>
          <p:nvPr/>
        </p:nvSpPr>
        <p:spPr>
          <a:xfrm>
            <a:off x="3480229" y="4047153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4" name="Abgerundetes Rechteck 43"/>
          <p:cNvSpPr/>
          <p:nvPr/>
        </p:nvSpPr>
        <p:spPr>
          <a:xfrm>
            <a:off x="3862436" y="4100335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5" name="Abgerundetes Rechteck 44"/>
          <p:cNvSpPr/>
          <p:nvPr/>
        </p:nvSpPr>
        <p:spPr>
          <a:xfrm>
            <a:off x="3757846" y="41003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6" name="Abgerundetes Rechteck 45"/>
          <p:cNvSpPr/>
          <p:nvPr/>
        </p:nvSpPr>
        <p:spPr>
          <a:xfrm>
            <a:off x="3968236" y="410033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7" name="Abgerundetes Rechteck 46"/>
          <p:cNvSpPr/>
          <p:nvPr/>
        </p:nvSpPr>
        <p:spPr>
          <a:xfrm>
            <a:off x="4077795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8" name="Abgerundetes Rechteck 47"/>
          <p:cNvSpPr/>
          <p:nvPr/>
        </p:nvSpPr>
        <p:spPr>
          <a:xfrm>
            <a:off x="3541937" y="410033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9" name="Abgerundetes Rechteck 48"/>
          <p:cNvSpPr/>
          <p:nvPr/>
        </p:nvSpPr>
        <p:spPr>
          <a:xfrm>
            <a:off x="3650401" y="4100338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0" name="Abgerundetes Rechteck 49"/>
          <p:cNvSpPr/>
          <p:nvPr/>
        </p:nvSpPr>
        <p:spPr>
          <a:xfrm>
            <a:off x="4192032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1" name="Abgerundetes Rechteck 50"/>
          <p:cNvSpPr/>
          <p:nvPr/>
        </p:nvSpPr>
        <p:spPr>
          <a:xfrm>
            <a:off x="4298346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2" name="Rechteck 51"/>
          <p:cNvSpPr/>
          <p:nvPr/>
        </p:nvSpPr>
        <p:spPr>
          <a:xfrm>
            <a:off x="1780218" y="4148042"/>
            <a:ext cx="34289" cy="52973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3" name="Rechteck 52"/>
          <p:cNvSpPr/>
          <p:nvPr/>
        </p:nvSpPr>
        <p:spPr>
          <a:xfrm>
            <a:off x="1486592" y="3286125"/>
            <a:ext cx="43200" cy="19028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4" name="Rechteck 53"/>
          <p:cNvSpPr/>
          <p:nvPr/>
        </p:nvSpPr>
        <p:spPr>
          <a:xfrm rot="5400000">
            <a:off x="2385880" y="2397327"/>
            <a:ext cx="43200" cy="1825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5" name="Rechteck 54"/>
          <p:cNvSpPr/>
          <p:nvPr/>
        </p:nvSpPr>
        <p:spPr>
          <a:xfrm rot="5400000">
            <a:off x="1647911" y="4269038"/>
            <a:ext cx="43200" cy="3647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6" name="Rechteck 55"/>
          <p:cNvSpPr/>
          <p:nvPr/>
        </p:nvSpPr>
        <p:spPr>
          <a:xfrm rot="5400000">
            <a:off x="2411759" y="3646739"/>
            <a:ext cx="42180" cy="18646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7" name="Rechteck 56"/>
          <p:cNvSpPr/>
          <p:nvPr/>
        </p:nvSpPr>
        <p:spPr>
          <a:xfrm rot="5400000">
            <a:off x="3381242" y="4352629"/>
            <a:ext cx="43200" cy="1654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8" name="Rechteck 57"/>
          <p:cNvSpPr/>
          <p:nvPr/>
        </p:nvSpPr>
        <p:spPr>
          <a:xfrm rot="5400000">
            <a:off x="3375925" y="3054648"/>
            <a:ext cx="43200" cy="1654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9" name="Rechteck 58"/>
          <p:cNvSpPr/>
          <p:nvPr/>
        </p:nvSpPr>
        <p:spPr>
          <a:xfrm rot="5400000">
            <a:off x="1758689" y="3066457"/>
            <a:ext cx="43200" cy="1654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0" name="Rechteck 59"/>
          <p:cNvSpPr/>
          <p:nvPr/>
        </p:nvSpPr>
        <p:spPr>
          <a:xfrm>
            <a:off x="3274550" y="3115750"/>
            <a:ext cx="45021" cy="1982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1" name="Rechteck 60"/>
          <p:cNvSpPr/>
          <p:nvPr/>
        </p:nvSpPr>
        <p:spPr>
          <a:xfrm>
            <a:off x="1684375" y="3128693"/>
            <a:ext cx="45021" cy="1982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2" name="Rechteck 61"/>
          <p:cNvSpPr/>
          <p:nvPr/>
        </p:nvSpPr>
        <p:spPr>
          <a:xfrm>
            <a:off x="3320138" y="4435184"/>
            <a:ext cx="45021" cy="1649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3" name="Rechteck 62"/>
          <p:cNvSpPr/>
          <p:nvPr/>
        </p:nvSpPr>
        <p:spPr>
          <a:xfrm>
            <a:off x="1374057" y="2814360"/>
            <a:ext cx="43200" cy="248892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4" name="Rechteck 63"/>
          <p:cNvSpPr/>
          <p:nvPr/>
        </p:nvSpPr>
        <p:spPr>
          <a:xfrm rot="5400000">
            <a:off x="2391450" y="2361054"/>
            <a:ext cx="43200" cy="20802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5" name="Rechteck 64"/>
          <p:cNvSpPr/>
          <p:nvPr/>
        </p:nvSpPr>
        <p:spPr>
          <a:xfrm rot="5400000">
            <a:off x="2403314" y="3656307"/>
            <a:ext cx="43200" cy="20153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6" name="Rechteck 65"/>
          <p:cNvSpPr/>
          <p:nvPr/>
        </p:nvSpPr>
        <p:spPr>
          <a:xfrm rot="5400000">
            <a:off x="1800984" y="4134052"/>
            <a:ext cx="46245" cy="748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7" name="Rechteck 66"/>
          <p:cNvSpPr/>
          <p:nvPr/>
        </p:nvSpPr>
        <p:spPr>
          <a:xfrm rot="5400000">
            <a:off x="1610402" y="2606585"/>
            <a:ext cx="43200" cy="45901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8" name="Rechteck 67"/>
          <p:cNvSpPr/>
          <p:nvPr/>
        </p:nvSpPr>
        <p:spPr>
          <a:xfrm rot="5400000">
            <a:off x="1450771" y="5190733"/>
            <a:ext cx="43200" cy="19885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9" name="Rechteck 68"/>
          <p:cNvSpPr/>
          <p:nvPr/>
        </p:nvSpPr>
        <p:spPr>
          <a:xfrm>
            <a:off x="3401725" y="4112629"/>
            <a:ext cx="35872" cy="5729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0" name="Rechteck 69"/>
          <p:cNvSpPr/>
          <p:nvPr/>
        </p:nvSpPr>
        <p:spPr>
          <a:xfrm>
            <a:off x="3418870" y="2862305"/>
            <a:ext cx="34289" cy="52973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1" name="Rechteck 70"/>
          <p:cNvSpPr/>
          <p:nvPr/>
        </p:nvSpPr>
        <p:spPr>
          <a:xfrm rot="5400000">
            <a:off x="3420128" y="4096825"/>
            <a:ext cx="43200" cy="748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2" name="Rechteck 71"/>
          <p:cNvSpPr/>
          <p:nvPr/>
        </p:nvSpPr>
        <p:spPr>
          <a:xfrm rot="5400000">
            <a:off x="3429933" y="2852714"/>
            <a:ext cx="43496" cy="680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3" name="Rechteck 72"/>
          <p:cNvSpPr/>
          <p:nvPr/>
        </p:nvSpPr>
        <p:spPr>
          <a:xfrm rot="5400000">
            <a:off x="1513865" y="5131148"/>
            <a:ext cx="43200" cy="698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4" name="Textfeld 73"/>
          <p:cNvSpPr txBox="1"/>
          <p:nvPr/>
        </p:nvSpPr>
        <p:spPr>
          <a:xfrm>
            <a:off x="4860032" y="1748281"/>
            <a:ext cx="4114800" cy="4385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 съжаление много инсталирани системи не работят по правилния начин:</a:t>
            </a:r>
          </a:p>
          <a:p>
            <a:pPr>
              <a:lnSpc>
                <a:spcPct val="150000"/>
              </a:lnSpc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2. Затова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жизненото пространство до котела поема много повече топла вода и става много топло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dirty="0">
              <a:latin typeface="Bahnschrift" panose="020B0502040204020203" pitchFamily="34" charset="0"/>
            </a:endParaRPr>
          </a:p>
          <a:p>
            <a:endParaRPr lang="de-DE" dirty="0">
              <a:latin typeface="Bahnschrift" panose="020B0502040204020203" pitchFamily="34" charset="0"/>
            </a:endParaRPr>
          </a:p>
        </p:txBody>
      </p:sp>
      <p:sp>
        <p:nvSpPr>
          <p:cNvPr id="82" name="Textfeld 81"/>
          <p:cNvSpPr txBox="1"/>
          <p:nvPr/>
        </p:nvSpPr>
        <p:spPr>
          <a:xfrm>
            <a:off x="2065669" y="3422830"/>
            <a:ext cx="8354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700" dirty="0"/>
              <a:t>25°C</a:t>
            </a:r>
          </a:p>
        </p:txBody>
      </p:sp>
    </p:spTree>
    <p:extLst>
      <p:ext uri="{BB962C8B-B14F-4D97-AF65-F5344CB8AC3E}">
        <p14:creationId xmlns:p14="http://schemas.microsoft.com/office/powerpoint/2010/main" val="270457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1862332" y="2761278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Rechteck 1"/>
          <p:cNvSpPr/>
          <p:nvPr/>
        </p:nvSpPr>
        <p:spPr>
          <a:xfrm>
            <a:off x="1235823" y="2186862"/>
            <a:ext cx="3229495" cy="25430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" name="Rechteck 4"/>
          <p:cNvSpPr/>
          <p:nvPr/>
        </p:nvSpPr>
        <p:spPr>
          <a:xfrm>
            <a:off x="1235823" y="4729922"/>
            <a:ext cx="3229495" cy="11756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cxnSp>
        <p:nvCxnSpPr>
          <p:cNvPr id="4" name="Gerader Verbinder 3"/>
          <p:cNvCxnSpPr>
            <a:stCxn id="2" idx="1"/>
            <a:endCxn id="2" idx="3"/>
          </p:cNvCxnSpPr>
          <p:nvPr/>
        </p:nvCxnSpPr>
        <p:spPr>
          <a:xfrm>
            <a:off x="1235823" y="3458392"/>
            <a:ext cx="322949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>
            <a:stCxn id="2" idx="0"/>
            <a:endCxn id="5" idx="0"/>
          </p:cNvCxnSpPr>
          <p:nvPr/>
        </p:nvCxnSpPr>
        <p:spPr>
          <a:xfrm>
            <a:off x="2850571" y="2186862"/>
            <a:ext cx="0" cy="25430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leichschenkliges Dreieck 9"/>
          <p:cNvSpPr/>
          <p:nvPr/>
        </p:nvSpPr>
        <p:spPr>
          <a:xfrm>
            <a:off x="1106551" y="948223"/>
            <a:ext cx="3498980" cy="1238639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1" name="Rechteck 10"/>
          <p:cNvSpPr/>
          <p:nvPr/>
        </p:nvSpPr>
        <p:spPr>
          <a:xfrm>
            <a:off x="1571800" y="4846087"/>
            <a:ext cx="608823" cy="979715"/>
          </a:xfrm>
          <a:prstGeom prst="rect">
            <a:avLst/>
          </a:prstGeom>
          <a:solidFill>
            <a:srgbClr val="F13F3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700" dirty="0">
              <a:latin typeface="Bahnschrift" panose="020B0502040204020203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669772" y="5000041"/>
            <a:ext cx="426875" cy="909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4" name="Abgerundetes Rechteck 13"/>
          <p:cNvSpPr/>
          <p:nvPr/>
        </p:nvSpPr>
        <p:spPr>
          <a:xfrm>
            <a:off x="2244539" y="2814460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5" name="Abgerundetes Rechteck 14"/>
          <p:cNvSpPr/>
          <p:nvPr/>
        </p:nvSpPr>
        <p:spPr>
          <a:xfrm>
            <a:off x="2139949" y="28144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6" name="Abgerundetes Rechteck 15"/>
          <p:cNvSpPr/>
          <p:nvPr/>
        </p:nvSpPr>
        <p:spPr>
          <a:xfrm>
            <a:off x="2350339" y="281445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8" name="Abgerundetes Rechteck 17"/>
          <p:cNvSpPr/>
          <p:nvPr/>
        </p:nvSpPr>
        <p:spPr>
          <a:xfrm>
            <a:off x="2459898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9" name="Abgerundetes Rechteck 18"/>
          <p:cNvSpPr/>
          <p:nvPr/>
        </p:nvSpPr>
        <p:spPr>
          <a:xfrm>
            <a:off x="1924040" y="281446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1" name="Abgerundetes Rechteck 20"/>
          <p:cNvSpPr/>
          <p:nvPr/>
        </p:nvSpPr>
        <p:spPr>
          <a:xfrm>
            <a:off x="2032504" y="2814463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2" name="Abgerundetes Rechteck 21"/>
          <p:cNvSpPr/>
          <p:nvPr/>
        </p:nvSpPr>
        <p:spPr>
          <a:xfrm>
            <a:off x="2574135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3" name="Abgerundetes Rechteck 22"/>
          <p:cNvSpPr/>
          <p:nvPr/>
        </p:nvSpPr>
        <p:spPr>
          <a:xfrm>
            <a:off x="2680449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4" name="Rechteck 23"/>
          <p:cNvSpPr/>
          <p:nvPr/>
        </p:nvSpPr>
        <p:spPr>
          <a:xfrm>
            <a:off x="3485944" y="2761278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5" name="Abgerundetes Rechteck 24"/>
          <p:cNvSpPr/>
          <p:nvPr/>
        </p:nvSpPr>
        <p:spPr>
          <a:xfrm>
            <a:off x="3868151" y="2814460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6" name="Abgerundetes Rechteck 25"/>
          <p:cNvSpPr/>
          <p:nvPr/>
        </p:nvSpPr>
        <p:spPr>
          <a:xfrm>
            <a:off x="3763561" y="28144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7" name="Abgerundetes Rechteck 26"/>
          <p:cNvSpPr/>
          <p:nvPr/>
        </p:nvSpPr>
        <p:spPr>
          <a:xfrm>
            <a:off x="3973951" y="281445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8" name="Abgerundetes Rechteck 27"/>
          <p:cNvSpPr/>
          <p:nvPr/>
        </p:nvSpPr>
        <p:spPr>
          <a:xfrm>
            <a:off x="4083510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9" name="Abgerundetes Rechteck 28"/>
          <p:cNvSpPr/>
          <p:nvPr/>
        </p:nvSpPr>
        <p:spPr>
          <a:xfrm>
            <a:off x="3547652" y="281446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0" name="Abgerundetes Rechteck 29"/>
          <p:cNvSpPr/>
          <p:nvPr/>
        </p:nvSpPr>
        <p:spPr>
          <a:xfrm>
            <a:off x="3656116" y="2814463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1" name="Abgerundetes Rechteck 30"/>
          <p:cNvSpPr/>
          <p:nvPr/>
        </p:nvSpPr>
        <p:spPr>
          <a:xfrm>
            <a:off x="4197747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2" name="Abgerundetes Rechteck 31"/>
          <p:cNvSpPr/>
          <p:nvPr/>
        </p:nvSpPr>
        <p:spPr>
          <a:xfrm>
            <a:off x="4304061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3" name="Rechteck 32"/>
          <p:cNvSpPr/>
          <p:nvPr/>
        </p:nvSpPr>
        <p:spPr>
          <a:xfrm>
            <a:off x="1856617" y="4047153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cxnSp>
        <p:nvCxnSpPr>
          <p:cNvPr id="34" name="Gerader Verbinder 33"/>
          <p:cNvCxnSpPr/>
          <p:nvPr/>
        </p:nvCxnSpPr>
        <p:spPr>
          <a:xfrm>
            <a:off x="1230108" y="4721407"/>
            <a:ext cx="322949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Abgerundetes Rechteck 34"/>
          <p:cNvSpPr/>
          <p:nvPr/>
        </p:nvSpPr>
        <p:spPr>
          <a:xfrm>
            <a:off x="2238824" y="4100335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6" name="Abgerundetes Rechteck 35"/>
          <p:cNvSpPr/>
          <p:nvPr/>
        </p:nvSpPr>
        <p:spPr>
          <a:xfrm>
            <a:off x="2134234" y="41003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7" name="Abgerundetes Rechteck 36"/>
          <p:cNvSpPr/>
          <p:nvPr/>
        </p:nvSpPr>
        <p:spPr>
          <a:xfrm>
            <a:off x="2344624" y="410033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8" name="Abgerundetes Rechteck 37"/>
          <p:cNvSpPr/>
          <p:nvPr/>
        </p:nvSpPr>
        <p:spPr>
          <a:xfrm>
            <a:off x="2454183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9" name="Abgerundetes Rechteck 38"/>
          <p:cNvSpPr/>
          <p:nvPr/>
        </p:nvSpPr>
        <p:spPr>
          <a:xfrm>
            <a:off x="1918325" y="410033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0" name="Abgerundetes Rechteck 39"/>
          <p:cNvSpPr/>
          <p:nvPr/>
        </p:nvSpPr>
        <p:spPr>
          <a:xfrm>
            <a:off x="2026789" y="4100338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1" name="Abgerundetes Rechteck 40"/>
          <p:cNvSpPr/>
          <p:nvPr/>
        </p:nvSpPr>
        <p:spPr>
          <a:xfrm>
            <a:off x="2568420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2" name="Abgerundetes Rechteck 41"/>
          <p:cNvSpPr/>
          <p:nvPr/>
        </p:nvSpPr>
        <p:spPr>
          <a:xfrm>
            <a:off x="2674734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3" name="Rechteck 42"/>
          <p:cNvSpPr/>
          <p:nvPr/>
        </p:nvSpPr>
        <p:spPr>
          <a:xfrm>
            <a:off x="3480229" y="4047153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4" name="Abgerundetes Rechteck 43"/>
          <p:cNvSpPr/>
          <p:nvPr/>
        </p:nvSpPr>
        <p:spPr>
          <a:xfrm>
            <a:off x="3862436" y="4100335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5" name="Abgerundetes Rechteck 44"/>
          <p:cNvSpPr/>
          <p:nvPr/>
        </p:nvSpPr>
        <p:spPr>
          <a:xfrm>
            <a:off x="3757846" y="41003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6" name="Abgerundetes Rechteck 45"/>
          <p:cNvSpPr/>
          <p:nvPr/>
        </p:nvSpPr>
        <p:spPr>
          <a:xfrm>
            <a:off x="3968236" y="410033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7" name="Abgerundetes Rechteck 46"/>
          <p:cNvSpPr/>
          <p:nvPr/>
        </p:nvSpPr>
        <p:spPr>
          <a:xfrm>
            <a:off x="4077795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8" name="Abgerundetes Rechteck 47"/>
          <p:cNvSpPr/>
          <p:nvPr/>
        </p:nvSpPr>
        <p:spPr>
          <a:xfrm>
            <a:off x="3541937" y="410033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9" name="Abgerundetes Rechteck 48"/>
          <p:cNvSpPr/>
          <p:nvPr/>
        </p:nvSpPr>
        <p:spPr>
          <a:xfrm>
            <a:off x="3650401" y="4100338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0" name="Abgerundetes Rechteck 49"/>
          <p:cNvSpPr/>
          <p:nvPr/>
        </p:nvSpPr>
        <p:spPr>
          <a:xfrm>
            <a:off x="4192032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1" name="Abgerundetes Rechteck 50"/>
          <p:cNvSpPr/>
          <p:nvPr/>
        </p:nvSpPr>
        <p:spPr>
          <a:xfrm>
            <a:off x="4298346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2" name="Rechteck 51"/>
          <p:cNvSpPr/>
          <p:nvPr/>
        </p:nvSpPr>
        <p:spPr>
          <a:xfrm>
            <a:off x="1780218" y="4148042"/>
            <a:ext cx="34289" cy="52973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3" name="Rechteck 52"/>
          <p:cNvSpPr/>
          <p:nvPr/>
        </p:nvSpPr>
        <p:spPr>
          <a:xfrm>
            <a:off x="1486592" y="3286125"/>
            <a:ext cx="43200" cy="19028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4" name="Rechteck 53"/>
          <p:cNvSpPr/>
          <p:nvPr/>
        </p:nvSpPr>
        <p:spPr>
          <a:xfrm rot="5400000">
            <a:off x="2385880" y="2397327"/>
            <a:ext cx="43200" cy="1825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5" name="Rechteck 54"/>
          <p:cNvSpPr/>
          <p:nvPr/>
        </p:nvSpPr>
        <p:spPr>
          <a:xfrm rot="5400000">
            <a:off x="1647911" y="4269038"/>
            <a:ext cx="43200" cy="3647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6" name="Rechteck 55"/>
          <p:cNvSpPr/>
          <p:nvPr/>
        </p:nvSpPr>
        <p:spPr>
          <a:xfrm rot="5400000">
            <a:off x="2411759" y="3646739"/>
            <a:ext cx="42180" cy="18646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7" name="Rechteck 56"/>
          <p:cNvSpPr/>
          <p:nvPr/>
        </p:nvSpPr>
        <p:spPr>
          <a:xfrm rot="5400000">
            <a:off x="3381242" y="4352629"/>
            <a:ext cx="43200" cy="1654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8" name="Rechteck 57"/>
          <p:cNvSpPr/>
          <p:nvPr/>
        </p:nvSpPr>
        <p:spPr>
          <a:xfrm rot="5400000">
            <a:off x="3375925" y="3054648"/>
            <a:ext cx="43200" cy="1654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9" name="Rechteck 58"/>
          <p:cNvSpPr/>
          <p:nvPr/>
        </p:nvSpPr>
        <p:spPr>
          <a:xfrm rot="5400000">
            <a:off x="1758689" y="3066457"/>
            <a:ext cx="43200" cy="1654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0" name="Rechteck 59"/>
          <p:cNvSpPr/>
          <p:nvPr/>
        </p:nvSpPr>
        <p:spPr>
          <a:xfrm>
            <a:off x="3274550" y="3115750"/>
            <a:ext cx="45021" cy="1982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1" name="Rechteck 60"/>
          <p:cNvSpPr/>
          <p:nvPr/>
        </p:nvSpPr>
        <p:spPr>
          <a:xfrm>
            <a:off x="1684375" y="3128693"/>
            <a:ext cx="45021" cy="1982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2" name="Rechteck 61"/>
          <p:cNvSpPr/>
          <p:nvPr/>
        </p:nvSpPr>
        <p:spPr>
          <a:xfrm>
            <a:off x="3320138" y="4435184"/>
            <a:ext cx="45021" cy="1649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3" name="Rechteck 62"/>
          <p:cNvSpPr/>
          <p:nvPr/>
        </p:nvSpPr>
        <p:spPr>
          <a:xfrm>
            <a:off x="1374057" y="2814360"/>
            <a:ext cx="43200" cy="248892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4" name="Rechteck 63"/>
          <p:cNvSpPr/>
          <p:nvPr/>
        </p:nvSpPr>
        <p:spPr>
          <a:xfrm rot="5400000">
            <a:off x="2391450" y="2361054"/>
            <a:ext cx="43200" cy="20802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5" name="Rechteck 64"/>
          <p:cNvSpPr/>
          <p:nvPr/>
        </p:nvSpPr>
        <p:spPr>
          <a:xfrm rot="5400000">
            <a:off x="2403314" y="3656307"/>
            <a:ext cx="43200" cy="20153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6" name="Rechteck 65"/>
          <p:cNvSpPr/>
          <p:nvPr/>
        </p:nvSpPr>
        <p:spPr>
          <a:xfrm rot="5400000">
            <a:off x="1800984" y="4134052"/>
            <a:ext cx="46245" cy="748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7" name="Rechteck 66"/>
          <p:cNvSpPr/>
          <p:nvPr/>
        </p:nvSpPr>
        <p:spPr>
          <a:xfrm rot="5400000">
            <a:off x="1610402" y="2606585"/>
            <a:ext cx="43200" cy="45901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8" name="Rechteck 67"/>
          <p:cNvSpPr/>
          <p:nvPr/>
        </p:nvSpPr>
        <p:spPr>
          <a:xfrm rot="5400000">
            <a:off x="1450771" y="5190733"/>
            <a:ext cx="43200" cy="19885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9" name="Rechteck 68"/>
          <p:cNvSpPr/>
          <p:nvPr/>
        </p:nvSpPr>
        <p:spPr>
          <a:xfrm>
            <a:off x="3401725" y="4112629"/>
            <a:ext cx="35872" cy="5729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0" name="Rechteck 69"/>
          <p:cNvSpPr/>
          <p:nvPr/>
        </p:nvSpPr>
        <p:spPr>
          <a:xfrm>
            <a:off x="3418870" y="2862305"/>
            <a:ext cx="34289" cy="52973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1" name="Rechteck 70"/>
          <p:cNvSpPr/>
          <p:nvPr/>
        </p:nvSpPr>
        <p:spPr>
          <a:xfrm rot="5400000">
            <a:off x="3420128" y="4096825"/>
            <a:ext cx="43200" cy="748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2" name="Rechteck 71"/>
          <p:cNvSpPr/>
          <p:nvPr/>
        </p:nvSpPr>
        <p:spPr>
          <a:xfrm rot="5400000">
            <a:off x="3429933" y="2852714"/>
            <a:ext cx="43496" cy="680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3" name="Rechteck 72"/>
          <p:cNvSpPr/>
          <p:nvPr/>
        </p:nvSpPr>
        <p:spPr>
          <a:xfrm rot="5400000">
            <a:off x="1513865" y="5131148"/>
            <a:ext cx="43200" cy="698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4" name="Textfeld 73"/>
          <p:cNvSpPr txBox="1"/>
          <p:nvPr/>
        </p:nvSpPr>
        <p:spPr>
          <a:xfrm>
            <a:off x="4788024" y="1412776"/>
            <a:ext cx="4114800" cy="4385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 съжаление много инсталирани системи не работят по правилния начин:</a:t>
            </a:r>
          </a:p>
          <a:p>
            <a:pPr>
              <a:lnSpc>
                <a:spcPct val="150000"/>
              </a:lnSpc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2. Затова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жизненото пространство до котела поема много повече топла вода и става много топло.</a:t>
            </a:r>
          </a:p>
          <a:p>
            <a:pPr>
              <a:lnSpc>
                <a:spcPct val="150000"/>
              </a:lnSpc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3. Отдалечените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пространства не се нагряват много, защото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 техните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радиатори не се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доставя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правилния обем вода. Тези помещения не са добре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затоплени,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дори ако термостатът на радиаторите е напълно отворен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dirty="0">
              <a:latin typeface="Bahnschrift" panose="020B0502040204020203" pitchFamily="34" charset="0"/>
            </a:endParaRPr>
          </a:p>
        </p:txBody>
      </p:sp>
      <p:sp>
        <p:nvSpPr>
          <p:cNvPr id="80" name="Textfeld 79"/>
          <p:cNvSpPr txBox="1"/>
          <p:nvPr/>
        </p:nvSpPr>
        <p:spPr>
          <a:xfrm>
            <a:off x="2081490" y="2160028"/>
            <a:ext cx="8354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700" dirty="0"/>
              <a:t>21°C</a:t>
            </a:r>
          </a:p>
        </p:txBody>
      </p:sp>
      <p:sp>
        <p:nvSpPr>
          <p:cNvPr id="81" name="Textfeld 80"/>
          <p:cNvSpPr txBox="1"/>
          <p:nvPr/>
        </p:nvSpPr>
        <p:spPr>
          <a:xfrm>
            <a:off x="3652629" y="2124420"/>
            <a:ext cx="8354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700" dirty="0"/>
              <a:t>17°C</a:t>
            </a:r>
          </a:p>
        </p:txBody>
      </p:sp>
      <p:sp>
        <p:nvSpPr>
          <p:cNvPr id="82" name="Textfeld 81"/>
          <p:cNvSpPr txBox="1"/>
          <p:nvPr/>
        </p:nvSpPr>
        <p:spPr>
          <a:xfrm>
            <a:off x="2065669" y="3422830"/>
            <a:ext cx="8354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700" dirty="0"/>
              <a:t>25°C</a:t>
            </a:r>
          </a:p>
        </p:txBody>
      </p:sp>
      <p:sp>
        <p:nvSpPr>
          <p:cNvPr id="83" name="Textfeld 82"/>
          <p:cNvSpPr txBox="1"/>
          <p:nvPr/>
        </p:nvSpPr>
        <p:spPr>
          <a:xfrm>
            <a:off x="3640885" y="3424025"/>
            <a:ext cx="8354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700" dirty="0"/>
              <a:t>21°C</a:t>
            </a:r>
          </a:p>
        </p:txBody>
      </p:sp>
    </p:spTree>
    <p:extLst>
      <p:ext uri="{BB962C8B-B14F-4D97-AF65-F5344CB8AC3E}">
        <p14:creationId xmlns:p14="http://schemas.microsoft.com/office/powerpoint/2010/main" val="162135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1862332" y="2761278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Rechteck 1"/>
          <p:cNvSpPr/>
          <p:nvPr/>
        </p:nvSpPr>
        <p:spPr>
          <a:xfrm>
            <a:off x="1235823" y="2186862"/>
            <a:ext cx="3229495" cy="25430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" name="Rechteck 4"/>
          <p:cNvSpPr/>
          <p:nvPr/>
        </p:nvSpPr>
        <p:spPr>
          <a:xfrm>
            <a:off x="1235823" y="4729922"/>
            <a:ext cx="3229495" cy="11756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cxnSp>
        <p:nvCxnSpPr>
          <p:cNvPr id="4" name="Gerader Verbinder 3"/>
          <p:cNvCxnSpPr>
            <a:stCxn id="2" idx="1"/>
            <a:endCxn id="2" idx="3"/>
          </p:cNvCxnSpPr>
          <p:nvPr/>
        </p:nvCxnSpPr>
        <p:spPr>
          <a:xfrm>
            <a:off x="1235823" y="3458392"/>
            <a:ext cx="322949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>
            <a:stCxn id="2" idx="0"/>
            <a:endCxn id="5" idx="0"/>
          </p:cNvCxnSpPr>
          <p:nvPr/>
        </p:nvCxnSpPr>
        <p:spPr>
          <a:xfrm>
            <a:off x="2850571" y="2186862"/>
            <a:ext cx="0" cy="25430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leichschenkliges Dreieck 9"/>
          <p:cNvSpPr/>
          <p:nvPr/>
        </p:nvSpPr>
        <p:spPr>
          <a:xfrm>
            <a:off x="1106551" y="948223"/>
            <a:ext cx="3498980" cy="1238639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1" name="Rechteck 10"/>
          <p:cNvSpPr/>
          <p:nvPr/>
        </p:nvSpPr>
        <p:spPr>
          <a:xfrm>
            <a:off x="1571800" y="4846087"/>
            <a:ext cx="608823" cy="979715"/>
          </a:xfrm>
          <a:prstGeom prst="rect">
            <a:avLst/>
          </a:prstGeom>
          <a:solidFill>
            <a:srgbClr val="F13F3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700" dirty="0">
              <a:latin typeface="Bahnschrift" panose="020B0502040204020203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669772" y="5000041"/>
            <a:ext cx="426875" cy="909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4" name="Abgerundetes Rechteck 13"/>
          <p:cNvSpPr/>
          <p:nvPr/>
        </p:nvSpPr>
        <p:spPr>
          <a:xfrm>
            <a:off x="2244539" y="2814460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5" name="Abgerundetes Rechteck 14"/>
          <p:cNvSpPr/>
          <p:nvPr/>
        </p:nvSpPr>
        <p:spPr>
          <a:xfrm>
            <a:off x="2139949" y="28144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6" name="Abgerundetes Rechteck 15"/>
          <p:cNvSpPr/>
          <p:nvPr/>
        </p:nvSpPr>
        <p:spPr>
          <a:xfrm>
            <a:off x="2350339" y="281445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8" name="Abgerundetes Rechteck 17"/>
          <p:cNvSpPr/>
          <p:nvPr/>
        </p:nvSpPr>
        <p:spPr>
          <a:xfrm>
            <a:off x="2459898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9" name="Abgerundetes Rechteck 18"/>
          <p:cNvSpPr/>
          <p:nvPr/>
        </p:nvSpPr>
        <p:spPr>
          <a:xfrm>
            <a:off x="1924040" y="281446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1" name="Abgerundetes Rechteck 20"/>
          <p:cNvSpPr/>
          <p:nvPr/>
        </p:nvSpPr>
        <p:spPr>
          <a:xfrm>
            <a:off x="2032504" y="2814463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2" name="Abgerundetes Rechteck 21"/>
          <p:cNvSpPr/>
          <p:nvPr/>
        </p:nvSpPr>
        <p:spPr>
          <a:xfrm>
            <a:off x="2574135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3" name="Abgerundetes Rechteck 22"/>
          <p:cNvSpPr/>
          <p:nvPr/>
        </p:nvSpPr>
        <p:spPr>
          <a:xfrm>
            <a:off x="2680449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4" name="Rechteck 23"/>
          <p:cNvSpPr/>
          <p:nvPr/>
        </p:nvSpPr>
        <p:spPr>
          <a:xfrm>
            <a:off x="3485944" y="2761278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5" name="Abgerundetes Rechteck 24"/>
          <p:cNvSpPr/>
          <p:nvPr/>
        </p:nvSpPr>
        <p:spPr>
          <a:xfrm>
            <a:off x="3868151" y="2814460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6" name="Abgerundetes Rechteck 25"/>
          <p:cNvSpPr/>
          <p:nvPr/>
        </p:nvSpPr>
        <p:spPr>
          <a:xfrm>
            <a:off x="3763561" y="28144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7" name="Abgerundetes Rechteck 26"/>
          <p:cNvSpPr/>
          <p:nvPr/>
        </p:nvSpPr>
        <p:spPr>
          <a:xfrm>
            <a:off x="3973951" y="281445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8" name="Abgerundetes Rechteck 27"/>
          <p:cNvSpPr/>
          <p:nvPr/>
        </p:nvSpPr>
        <p:spPr>
          <a:xfrm>
            <a:off x="4083510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9" name="Abgerundetes Rechteck 28"/>
          <p:cNvSpPr/>
          <p:nvPr/>
        </p:nvSpPr>
        <p:spPr>
          <a:xfrm>
            <a:off x="3547652" y="281446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0" name="Abgerundetes Rechteck 29"/>
          <p:cNvSpPr/>
          <p:nvPr/>
        </p:nvSpPr>
        <p:spPr>
          <a:xfrm>
            <a:off x="3656116" y="2814463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1" name="Abgerundetes Rechteck 30"/>
          <p:cNvSpPr/>
          <p:nvPr/>
        </p:nvSpPr>
        <p:spPr>
          <a:xfrm>
            <a:off x="4197747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2" name="Abgerundetes Rechteck 31"/>
          <p:cNvSpPr/>
          <p:nvPr/>
        </p:nvSpPr>
        <p:spPr>
          <a:xfrm>
            <a:off x="4304061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3" name="Rechteck 32"/>
          <p:cNvSpPr/>
          <p:nvPr/>
        </p:nvSpPr>
        <p:spPr>
          <a:xfrm>
            <a:off x="1856617" y="4047153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cxnSp>
        <p:nvCxnSpPr>
          <p:cNvPr id="34" name="Gerader Verbinder 33"/>
          <p:cNvCxnSpPr/>
          <p:nvPr/>
        </p:nvCxnSpPr>
        <p:spPr>
          <a:xfrm>
            <a:off x="1230108" y="4721407"/>
            <a:ext cx="322949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Abgerundetes Rechteck 34"/>
          <p:cNvSpPr/>
          <p:nvPr/>
        </p:nvSpPr>
        <p:spPr>
          <a:xfrm>
            <a:off x="2238824" y="4100335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6" name="Abgerundetes Rechteck 35"/>
          <p:cNvSpPr/>
          <p:nvPr/>
        </p:nvSpPr>
        <p:spPr>
          <a:xfrm>
            <a:off x="2134234" y="41003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7" name="Abgerundetes Rechteck 36"/>
          <p:cNvSpPr/>
          <p:nvPr/>
        </p:nvSpPr>
        <p:spPr>
          <a:xfrm>
            <a:off x="2344624" y="410033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8" name="Abgerundetes Rechteck 37"/>
          <p:cNvSpPr/>
          <p:nvPr/>
        </p:nvSpPr>
        <p:spPr>
          <a:xfrm>
            <a:off x="2454183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9" name="Abgerundetes Rechteck 38"/>
          <p:cNvSpPr/>
          <p:nvPr/>
        </p:nvSpPr>
        <p:spPr>
          <a:xfrm>
            <a:off x="1918325" y="410033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0" name="Abgerundetes Rechteck 39"/>
          <p:cNvSpPr/>
          <p:nvPr/>
        </p:nvSpPr>
        <p:spPr>
          <a:xfrm>
            <a:off x="2026789" y="4100338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1" name="Abgerundetes Rechteck 40"/>
          <p:cNvSpPr/>
          <p:nvPr/>
        </p:nvSpPr>
        <p:spPr>
          <a:xfrm>
            <a:off x="2568420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2" name="Abgerundetes Rechteck 41"/>
          <p:cNvSpPr/>
          <p:nvPr/>
        </p:nvSpPr>
        <p:spPr>
          <a:xfrm>
            <a:off x="2674734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3" name="Rechteck 42"/>
          <p:cNvSpPr/>
          <p:nvPr/>
        </p:nvSpPr>
        <p:spPr>
          <a:xfrm>
            <a:off x="3480229" y="4047153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4" name="Abgerundetes Rechteck 43"/>
          <p:cNvSpPr/>
          <p:nvPr/>
        </p:nvSpPr>
        <p:spPr>
          <a:xfrm>
            <a:off x="3862436" y="4100335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5" name="Abgerundetes Rechteck 44"/>
          <p:cNvSpPr/>
          <p:nvPr/>
        </p:nvSpPr>
        <p:spPr>
          <a:xfrm>
            <a:off x="3757846" y="41003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6" name="Abgerundetes Rechteck 45"/>
          <p:cNvSpPr/>
          <p:nvPr/>
        </p:nvSpPr>
        <p:spPr>
          <a:xfrm>
            <a:off x="3968236" y="410033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7" name="Abgerundetes Rechteck 46"/>
          <p:cNvSpPr/>
          <p:nvPr/>
        </p:nvSpPr>
        <p:spPr>
          <a:xfrm>
            <a:off x="4077795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8" name="Abgerundetes Rechteck 47"/>
          <p:cNvSpPr/>
          <p:nvPr/>
        </p:nvSpPr>
        <p:spPr>
          <a:xfrm>
            <a:off x="3541937" y="410033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9" name="Abgerundetes Rechteck 48"/>
          <p:cNvSpPr/>
          <p:nvPr/>
        </p:nvSpPr>
        <p:spPr>
          <a:xfrm>
            <a:off x="3650401" y="4100338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0" name="Abgerundetes Rechteck 49"/>
          <p:cNvSpPr/>
          <p:nvPr/>
        </p:nvSpPr>
        <p:spPr>
          <a:xfrm>
            <a:off x="4192032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1" name="Abgerundetes Rechteck 50"/>
          <p:cNvSpPr/>
          <p:nvPr/>
        </p:nvSpPr>
        <p:spPr>
          <a:xfrm>
            <a:off x="4298346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2" name="Rechteck 51"/>
          <p:cNvSpPr/>
          <p:nvPr/>
        </p:nvSpPr>
        <p:spPr>
          <a:xfrm>
            <a:off x="1780218" y="4148042"/>
            <a:ext cx="34289" cy="52973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3" name="Rechteck 52"/>
          <p:cNvSpPr/>
          <p:nvPr/>
        </p:nvSpPr>
        <p:spPr>
          <a:xfrm>
            <a:off x="1486592" y="3286125"/>
            <a:ext cx="43200" cy="19028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4" name="Rechteck 53"/>
          <p:cNvSpPr/>
          <p:nvPr/>
        </p:nvSpPr>
        <p:spPr>
          <a:xfrm rot="5400000">
            <a:off x="2385880" y="2397327"/>
            <a:ext cx="43200" cy="1825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5" name="Rechteck 54"/>
          <p:cNvSpPr/>
          <p:nvPr/>
        </p:nvSpPr>
        <p:spPr>
          <a:xfrm rot="5400000">
            <a:off x="1647911" y="4269038"/>
            <a:ext cx="43200" cy="3647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6" name="Rechteck 55"/>
          <p:cNvSpPr/>
          <p:nvPr/>
        </p:nvSpPr>
        <p:spPr>
          <a:xfrm rot="5400000">
            <a:off x="2411759" y="3646739"/>
            <a:ext cx="42180" cy="18646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7" name="Rechteck 56"/>
          <p:cNvSpPr/>
          <p:nvPr/>
        </p:nvSpPr>
        <p:spPr>
          <a:xfrm rot="5400000">
            <a:off x="3381242" y="4352629"/>
            <a:ext cx="43200" cy="1654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8" name="Rechteck 57"/>
          <p:cNvSpPr/>
          <p:nvPr/>
        </p:nvSpPr>
        <p:spPr>
          <a:xfrm rot="5400000">
            <a:off x="3375925" y="3054648"/>
            <a:ext cx="43200" cy="1654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9" name="Rechteck 58"/>
          <p:cNvSpPr/>
          <p:nvPr/>
        </p:nvSpPr>
        <p:spPr>
          <a:xfrm rot="5400000">
            <a:off x="1758689" y="3066457"/>
            <a:ext cx="43200" cy="1654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0" name="Rechteck 59"/>
          <p:cNvSpPr/>
          <p:nvPr/>
        </p:nvSpPr>
        <p:spPr>
          <a:xfrm>
            <a:off x="3274550" y="3115750"/>
            <a:ext cx="45021" cy="1982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1" name="Rechteck 60"/>
          <p:cNvSpPr/>
          <p:nvPr/>
        </p:nvSpPr>
        <p:spPr>
          <a:xfrm>
            <a:off x="1684375" y="3128693"/>
            <a:ext cx="45021" cy="1982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2" name="Rechteck 61"/>
          <p:cNvSpPr/>
          <p:nvPr/>
        </p:nvSpPr>
        <p:spPr>
          <a:xfrm>
            <a:off x="3320138" y="4435184"/>
            <a:ext cx="45021" cy="1649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3" name="Rechteck 62"/>
          <p:cNvSpPr/>
          <p:nvPr/>
        </p:nvSpPr>
        <p:spPr>
          <a:xfrm>
            <a:off x="1374057" y="2814360"/>
            <a:ext cx="43200" cy="248892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4" name="Rechteck 63"/>
          <p:cNvSpPr/>
          <p:nvPr/>
        </p:nvSpPr>
        <p:spPr>
          <a:xfrm rot="5400000">
            <a:off x="2391450" y="2361054"/>
            <a:ext cx="43200" cy="20802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5" name="Rechteck 64"/>
          <p:cNvSpPr/>
          <p:nvPr/>
        </p:nvSpPr>
        <p:spPr>
          <a:xfrm rot="5400000">
            <a:off x="2403314" y="3656307"/>
            <a:ext cx="43200" cy="20153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6" name="Rechteck 65"/>
          <p:cNvSpPr/>
          <p:nvPr/>
        </p:nvSpPr>
        <p:spPr>
          <a:xfrm rot="5400000">
            <a:off x="1800984" y="4134052"/>
            <a:ext cx="46245" cy="748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7" name="Rechteck 66"/>
          <p:cNvSpPr/>
          <p:nvPr/>
        </p:nvSpPr>
        <p:spPr>
          <a:xfrm rot="5400000">
            <a:off x="1610402" y="2606585"/>
            <a:ext cx="43200" cy="45901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8" name="Rechteck 67"/>
          <p:cNvSpPr/>
          <p:nvPr/>
        </p:nvSpPr>
        <p:spPr>
          <a:xfrm rot="5400000">
            <a:off x="1450771" y="5190733"/>
            <a:ext cx="43200" cy="19885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9" name="Rechteck 68"/>
          <p:cNvSpPr/>
          <p:nvPr/>
        </p:nvSpPr>
        <p:spPr>
          <a:xfrm>
            <a:off x="3401725" y="4112629"/>
            <a:ext cx="35872" cy="5729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0" name="Rechteck 69"/>
          <p:cNvSpPr/>
          <p:nvPr/>
        </p:nvSpPr>
        <p:spPr>
          <a:xfrm>
            <a:off x="3418870" y="2862305"/>
            <a:ext cx="34289" cy="52973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1" name="Rechteck 70"/>
          <p:cNvSpPr/>
          <p:nvPr/>
        </p:nvSpPr>
        <p:spPr>
          <a:xfrm rot="5400000">
            <a:off x="3420128" y="4096825"/>
            <a:ext cx="43200" cy="748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2" name="Rechteck 71"/>
          <p:cNvSpPr/>
          <p:nvPr/>
        </p:nvSpPr>
        <p:spPr>
          <a:xfrm rot="5400000">
            <a:off x="3429933" y="2852714"/>
            <a:ext cx="43496" cy="680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3" name="Rechteck 72"/>
          <p:cNvSpPr/>
          <p:nvPr/>
        </p:nvSpPr>
        <p:spPr>
          <a:xfrm rot="5400000">
            <a:off x="1513865" y="5131148"/>
            <a:ext cx="43200" cy="698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4" name="Textfeld 73"/>
          <p:cNvSpPr txBox="1"/>
          <p:nvPr/>
        </p:nvSpPr>
        <p:spPr>
          <a:xfrm>
            <a:off x="4860032" y="1721641"/>
            <a:ext cx="4114800" cy="4385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Изключения, които често се прилагат:</a:t>
            </a:r>
          </a:p>
          <a:p>
            <a:pPr>
              <a:lnSpc>
                <a:spcPct val="150000"/>
              </a:lnSpc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а/ Мощността на циркулационната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помпа ще бъде увеличена.</a:t>
            </a:r>
          </a:p>
          <a:p>
            <a:pPr>
              <a:lnSpc>
                <a:spcPct val="150000"/>
              </a:lnSpc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б/ Температурата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 потока ще бъде повишена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1862332" y="2761278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Rechteck 1"/>
          <p:cNvSpPr/>
          <p:nvPr/>
        </p:nvSpPr>
        <p:spPr>
          <a:xfrm>
            <a:off x="1235823" y="2186862"/>
            <a:ext cx="3229495" cy="25430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" name="Rechteck 4"/>
          <p:cNvSpPr/>
          <p:nvPr/>
        </p:nvSpPr>
        <p:spPr>
          <a:xfrm>
            <a:off x="1235823" y="4729922"/>
            <a:ext cx="3229495" cy="11756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cxnSp>
        <p:nvCxnSpPr>
          <p:cNvPr id="4" name="Gerader Verbinder 3"/>
          <p:cNvCxnSpPr>
            <a:stCxn id="2" idx="1"/>
            <a:endCxn id="2" idx="3"/>
          </p:cNvCxnSpPr>
          <p:nvPr/>
        </p:nvCxnSpPr>
        <p:spPr>
          <a:xfrm>
            <a:off x="1235823" y="3458392"/>
            <a:ext cx="322949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>
            <a:stCxn id="2" idx="0"/>
            <a:endCxn id="5" idx="0"/>
          </p:cNvCxnSpPr>
          <p:nvPr/>
        </p:nvCxnSpPr>
        <p:spPr>
          <a:xfrm>
            <a:off x="2850571" y="2186862"/>
            <a:ext cx="0" cy="25430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leichschenkliges Dreieck 9"/>
          <p:cNvSpPr/>
          <p:nvPr/>
        </p:nvSpPr>
        <p:spPr>
          <a:xfrm>
            <a:off x="1106551" y="948223"/>
            <a:ext cx="3498980" cy="1238639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1" name="Rechteck 10"/>
          <p:cNvSpPr/>
          <p:nvPr/>
        </p:nvSpPr>
        <p:spPr>
          <a:xfrm>
            <a:off x="1571800" y="4846087"/>
            <a:ext cx="608823" cy="979715"/>
          </a:xfrm>
          <a:prstGeom prst="rect">
            <a:avLst/>
          </a:prstGeom>
          <a:solidFill>
            <a:srgbClr val="F13F3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700" dirty="0">
              <a:latin typeface="Bahnschrift" panose="020B0502040204020203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669772" y="5000041"/>
            <a:ext cx="426875" cy="909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4" name="Abgerundetes Rechteck 13"/>
          <p:cNvSpPr/>
          <p:nvPr/>
        </p:nvSpPr>
        <p:spPr>
          <a:xfrm>
            <a:off x="2244539" y="2814460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5" name="Abgerundetes Rechteck 14"/>
          <p:cNvSpPr/>
          <p:nvPr/>
        </p:nvSpPr>
        <p:spPr>
          <a:xfrm>
            <a:off x="2139949" y="28144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6" name="Abgerundetes Rechteck 15"/>
          <p:cNvSpPr/>
          <p:nvPr/>
        </p:nvSpPr>
        <p:spPr>
          <a:xfrm>
            <a:off x="2350339" y="281445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8" name="Abgerundetes Rechteck 17"/>
          <p:cNvSpPr/>
          <p:nvPr/>
        </p:nvSpPr>
        <p:spPr>
          <a:xfrm>
            <a:off x="2459898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9" name="Abgerundetes Rechteck 18"/>
          <p:cNvSpPr/>
          <p:nvPr/>
        </p:nvSpPr>
        <p:spPr>
          <a:xfrm>
            <a:off x="1924040" y="281446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1" name="Abgerundetes Rechteck 20"/>
          <p:cNvSpPr/>
          <p:nvPr/>
        </p:nvSpPr>
        <p:spPr>
          <a:xfrm>
            <a:off x="2032504" y="2814463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2" name="Abgerundetes Rechteck 21"/>
          <p:cNvSpPr/>
          <p:nvPr/>
        </p:nvSpPr>
        <p:spPr>
          <a:xfrm>
            <a:off x="2574135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3" name="Abgerundetes Rechteck 22"/>
          <p:cNvSpPr/>
          <p:nvPr/>
        </p:nvSpPr>
        <p:spPr>
          <a:xfrm>
            <a:off x="2680449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4" name="Rechteck 23"/>
          <p:cNvSpPr/>
          <p:nvPr/>
        </p:nvSpPr>
        <p:spPr>
          <a:xfrm>
            <a:off x="3485944" y="2761278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5" name="Abgerundetes Rechteck 24"/>
          <p:cNvSpPr/>
          <p:nvPr/>
        </p:nvSpPr>
        <p:spPr>
          <a:xfrm>
            <a:off x="3868151" y="2814460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6" name="Abgerundetes Rechteck 25"/>
          <p:cNvSpPr/>
          <p:nvPr/>
        </p:nvSpPr>
        <p:spPr>
          <a:xfrm>
            <a:off x="3763561" y="28144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7" name="Abgerundetes Rechteck 26"/>
          <p:cNvSpPr/>
          <p:nvPr/>
        </p:nvSpPr>
        <p:spPr>
          <a:xfrm>
            <a:off x="3973951" y="281445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8" name="Abgerundetes Rechteck 27"/>
          <p:cNvSpPr/>
          <p:nvPr/>
        </p:nvSpPr>
        <p:spPr>
          <a:xfrm>
            <a:off x="4083510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9" name="Abgerundetes Rechteck 28"/>
          <p:cNvSpPr/>
          <p:nvPr/>
        </p:nvSpPr>
        <p:spPr>
          <a:xfrm>
            <a:off x="3547652" y="281446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0" name="Abgerundetes Rechteck 29"/>
          <p:cNvSpPr/>
          <p:nvPr/>
        </p:nvSpPr>
        <p:spPr>
          <a:xfrm>
            <a:off x="3656116" y="2814463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1" name="Abgerundetes Rechteck 30"/>
          <p:cNvSpPr/>
          <p:nvPr/>
        </p:nvSpPr>
        <p:spPr>
          <a:xfrm>
            <a:off x="4197747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2" name="Abgerundetes Rechteck 31"/>
          <p:cNvSpPr/>
          <p:nvPr/>
        </p:nvSpPr>
        <p:spPr>
          <a:xfrm>
            <a:off x="4304061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3" name="Rechteck 32"/>
          <p:cNvSpPr/>
          <p:nvPr/>
        </p:nvSpPr>
        <p:spPr>
          <a:xfrm>
            <a:off x="1856617" y="4047153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cxnSp>
        <p:nvCxnSpPr>
          <p:cNvPr id="34" name="Gerader Verbinder 33"/>
          <p:cNvCxnSpPr/>
          <p:nvPr/>
        </p:nvCxnSpPr>
        <p:spPr>
          <a:xfrm>
            <a:off x="1230108" y="4721407"/>
            <a:ext cx="322949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Abgerundetes Rechteck 34"/>
          <p:cNvSpPr/>
          <p:nvPr/>
        </p:nvSpPr>
        <p:spPr>
          <a:xfrm>
            <a:off x="2238824" y="4100335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6" name="Abgerundetes Rechteck 35"/>
          <p:cNvSpPr/>
          <p:nvPr/>
        </p:nvSpPr>
        <p:spPr>
          <a:xfrm>
            <a:off x="2134234" y="41003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7" name="Abgerundetes Rechteck 36"/>
          <p:cNvSpPr/>
          <p:nvPr/>
        </p:nvSpPr>
        <p:spPr>
          <a:xfrm>
            <a:off x="2344624" y="410033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8" name="Abgerundetes Rechteck 37"/>
          <p:cNvSpPr/>
          <p:nvPr/>
        </p:nvSpPr>
        <p:spPr>
          <a:xfrm>
            <a:off x="2454183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9" name="Abgerundetes Rechteck 38"/>
          <p:cNvSpPr/>
          <p:nvPr/>
        </p:nvSpPr>
        <p:spPr>
          <a:xfrm>
            <a:off x="1918325" y="410033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0" name="Abgerundetes Rechteck 39"/>
          <p:cNvSpPr/>
          <p:nvPr/>
        </p:nvSpPr>
        <p:spPr>
          <a:xfrm>
            <a:off x="2026789" y="4100338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1" name="Abgerundetes Rechteck 40"/>
          <p:cNvSpPr/>
          <p:nvPr/>
        </p:nvSpPr>
        <p:spPr>
          <a:xfrm>
            <a:off x="2568420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2" name="Abgerundetes Rechteck 41"/>
          <p:cNvSpPr/>
          <p:nvPr/>
        </p:nvSpPr>
        <p:spPr>
          <a:xfrm>
            <a:off x="2674734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3" name="Rechteck 42"/>
          <p:cNvSpPr/>
          <p:nvPr/>
        </p:nvSpPr>
        <p:spPr>
          <a:xfrm>
            <a:off x="3480229" y="4047153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4" name="Abgerundetes Rechteck 43"/>
          <p:cNvSpPr/>
          <p:nvPr/>
        </p:nvSpPr>
        <p:spPr>
          <a:xfrm>
            <a:off x="3862436" y="4100335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5" name="Abgerundetes Rechteck 44"/>
          <p:cNvSpPr/>
          <p:nvPr/>
        </p:nvSpPr>
        <p:spPr>
          <a:xfrm>
            <a:off x="3757846" y="41003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6" name="Abgerundetes Rechteck 45"/>
          <p:cNvSpPr/>
          <p:nvPr/>
        </p:nvSpPr>
        <p:spPr>
          <a:xfrm>
            <a:off x="3968236" y="410033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7" name="Abgerundetes Rechteck 46"/>
          <p:cNvSpPr/>
          <p:nvPr/>
        </p:nvSpPr>
        <p:spPr>
          <a:xfrm>
            <a:off x="4077795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8" name="Abgerundetes Rechteck 47"/>
          <p:cNvSpPr/>
          <p:nvPr/>
        </p:nvSpPr>
        <p:spPr>
          <a:xfrm>
            <a:off x="3541937" y="410033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9" name="Abgerundetes Rechteck 48"/>
          <p:cNvSpPr/>
          <p:nvPr/>
        </p:nvSpPr>
        <p:spPr>
          <a:xfrm>
            <a:off x="3650401" y="4100338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0" name="Abgerundetes Rechteck 49"/>
          <p:cNvSpPr/>
          <p:nvPr/>
        </p:nvSpPr>
        <p:spPr>
          <a:xfrm>
            <a:off x="4192032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1" name="Abgerundetes Rechteck 50"/>
          <p:cNvSpPr/>
          <p:nvPr/>
        </p:nvSpPr>
        <p:spPr>
          <a:xfrm>
            <a:off x="4298346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2" name="Rechteck 51"/>
          <p:cNvSpPr/>
          <p:nvPr/>
        </p:nvSpPr>
        <p:spPr>
          <a:xfrm>
            <a:off x="1780218" y="4148042"/>
            <a:ext cx="34289" cy="52973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3" name="Rechteck 52"/>
          <p:cNvSpPr/>
          <p:nvPr/>
        </p:nvSpPr>
        <p:spPr>
          <a:xfrm>
            <a:off x="1486592" y="3286125"/>
            <a:ext cx="43200" cy="19028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4" name="Rechteck 53"/>
          <p:cNvSpPr/>
          <p:nvPr/>
        </p:nvSpPr>
        <p:spPr>
          <a:xfrm rot="5400000">
            <a:off x="2385880" y="2397327"/>
            <a:ext cx="43200" cy="1825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5" name="Rechteck 54"/>
          <p:cNvSpPr/>
          <p:nvPr/>
        </p:nvSpPr>
        <p:spPr>
          <a:xfrm rot="5400000">
            <a:off x="1647911" y="4269038"/>
            <a:ext cx="43200" cy="3647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6" name="Rechteck 55"/>
          <p:cNvSpPr/>
          <p:nvPr/>
        </p:nvSpPr>
        <p:spPr>
          <a:xfrm rot="5400000">
            <a:off x="2411759" y="3646739"/>
            <a:ext cx="42180" cy="18646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7" name="Rechteck 56"/>
          <p:cNvSpPr/>
          <p:nvPr/>
        </p:nvSpPr>
        <p:spPr>
          <a:xfrm rot="5400000">
            <a:off x="3381242" y="4352629"/>
            <a:ext cx="43200" cy="1654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8" name="Rechteck 57"/>
          <p:cNvSpPr/>
          <p:nvPr/>
        </p:nvSpPr>
        <p:spPr>
          <a:xfrm rot="5400000">
            <a:off x="3375925" y="3054648"/>
            <a:ext cx="43200" cy="1654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9" name="Rechteck 58"/>
          <p:cNvSpPr/>
          <p:nvPr/>
        </p:nvSpPr>
        <p:spPr>
          <a:xfrm rot="5400000">
            <a:off x="1758689" y="3066457"/>
            <a:ext cx="43200" cy="1654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0" name="Rechteck 59"/>
          <p:cNvSpPr/>
          <p:nvPr/>
        </p:nvSpPr>
        <p:spPr>
          <a:xfrm>
            <a:off x="3274550" y="3115750"/>
            <a:ext cx="45021" cy="1982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1" name="Rechteck 60"/>
          <p:cNvSpPr/>
          <p:nvPr/>
        </p:nvSpPr>
        <p:spPr>
          <a:xfrm>
            <a:off x="1684375" y="3128693"/>
            <a:ext cx="45021" cy="1982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2" name="Rechteck 61"/>
          <p:cNvSpPr/>
          <p:nvPr/>
        </p:nvSpPr>
        <p:spPr>
          <a:xfrm>
            <a:off x="3320138" y="4435184"/>
            <a:ext cx="45021" cy="1649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3" name="Rechteck 62"/>
          <p:cNvSpPr/>
          <p:nvPr/>
        </p:nvSpPr>
        <p:spPr>
          <a:xfrm>
            <a:off x="1374057" y="2814360"/>
            <a:ext cx="43200" cy="248892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4" name="Rechteck 63"/>
          <p:cNvSpPr/>
          <p:nvPr/>
        </p:nvSpPr>
        <p:spPr>
          <a:xfrm rot="5400000">
            <a:off x="2391450" y="2361054"/>
            <a:ext cx="43200" cy="20802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5" name="Rechteck 64"/>
          <p:cNvSpPr/>
          <p:nvPr/>
        </p:nvSpPr>
        <p:spPr>
          <a:xfrm rot="5400000">
            <a:off x="2403314" y="3656307"/>
            <a:ext cx="43200" cy="20153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6" name="Rechteck 65"/>
          <p:cNvSpPr/>
          <p:nvPr/>
        </p:nvSpPr>
        <p:spPr>
          <a:xfrm rot="5400000">
            <a:off x="1800984" y="4134052"/>
            <a:ext cx="46245" cy="748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7" name="Rechteck 66"/>
          <p:cNvSpPr/>
          <p:nvPr/>
        </p:nvSpPr>
        <p:spPr>
          <a:xfrm rot="5400000">
            <a:off x="1610402" y="2606585"/>
            <a:ext cx="43200" cy="45901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8" name="Rechteck 67"/>
          <p:cNvSpPr/>
          <p:nvPr/>
        </p:nvSpPr>
        <p:spPr>
          <a:xfrm rot="5400000">
            <a:off x="1450771" y="5190733"/>
            <a:ext cx="43200" cy="19885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9" name="Rechteck 68"/>
          <p:cNvSpPr/>
          <p:nvPr/>
        </p:nvSpPr>
        <p:spPr>
          <a:xfrm>
            <a:off x="3401725" y="4112629"/>
            <a:ext cx="35872" cy="5729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0" name="Rechteck 69"/>
          <p:cNvSpPr/>
          <p:nvPr/>
        </p:nvSpPr>
        <p:spPr>
          <a:xfrm>
            <a:off x="3418870" y="2862305"/>
            <a:ext cx="34289" cy="52973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1" name="Rechteck 70"/>
          <p:cNvSpPr/>
          <p:nvPr/>
        </p:nvSpPr>
        <p:spPr>
          <a:xfrm rot="5400000">
            <a:off x="3420128" y="4096825"/>
            <a:ext cx="43200" cy="748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2" name="Rechteck 71"/>
          <p:cNvSpPr/>
          <p:nvPr/>
        </p:nvSpPr>
        <p:spPr>
          <a:xfrm rot="5400000">
            <a:off x="3429933" y="2852714"/>
            <a:ext cx="43496" cy="680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3" name="Rechteck 72"/>
          <p:cNvSpPr/>
          <p:nvPr/>
        </p:nvSpPr>
        <p:spPr>
          <a:xfrm rot="5400000">
            <a:off x="1513865" y="5131148"/>
            <a:ext cx="43200" cy="698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4" name="Textfeld 73"/>
          <p:cNvSpPr txBox="1"/>
          <p:nvPr/>
        </p:nvSpPr>
        <p:spPr>
          <a:xfrm>
            <a:off x="4605531" y="1598052"/>
            <a:ext cx="4369301" cy="45672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Клудове, които често се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прилагат: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 този начин цялото жизнено пространство ще бъде добре отоплено, но:</a:t>
            </a:r>
          </a:p>
          <a:p>
            <a:pPr>
              <a:lnSpc>
                <a:spcPct val="150000"/>
              </a:lnSpc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б/ Консумацията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 електроенергия на циркулационната помпа нараства.</a:t>
            </a:r>
          </a:p>
          <a:p>
            <a:pPr>
              <a:lnSpc>
                <a:spcPct val="150000"/>
              </a:lnSpc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в/ Котелът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става неефективен и се нуждае от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повече енергия.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г/ Може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да се появят шумове на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потока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feld 79"/>
          <p:cNvSpPr txBox="1"/>
          <p:nvPr/>
        </p:nvSpPr>
        <p:spPr>
          <a:xfrm>
            <a:off x="2081490" y="2160028"/>
            <a:ext cx="8354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700" dirty="0"/>
              <a:t>21°C</a:t>
            </a:r>
          </a:p>
        </p:txBody>
      </p:sp>
      <p:sp>
        <p:nvSpPr>
          <p:cNvPr id="81" name="Textfeld 80"/>
          <p:cNvSpPr txBox="1"/>
          <p:nvPr/>
        </p:nvSpPr>
        <p:spPr>
          <a:xfrm>
            <a:off x="3652629" y="2124420"/>
            <a:ext cx="8354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700" dirty="0"/>
              <a:t>21°C</a:t>
            </a:r>
          </a:p>
        </p:txBody>
      </p:sp>
      <p:sp>
        <p:nvSpPr>
          <p:cNvPr id="82" name="Textfeld 81"/>
          <p:cNvSpPr txBox="1"/>
          <p:nvPr/>
        </p:nvSpPr>
        <p:spPr>
          <a:xfrm>
            <a:off x="2065669" y="3422830"/>
            <a:ext cx="8354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700" dirty="0"/>
              <a:t>25°C</a:t>
            </a:r>
          </a:p>
        </p:txBody>
      </p:sp>
      <p:sp>
        <p:nvSpPr>
          <p:cNvPr id="83" name="Textfeld 82"/>
          <p:cNvSpPr txBox="1"/>
          <p:nvPr/>
        </p:nvSpPr>
        <p:spPr>
          <a:xfrm>
            <a:off x="3640885" y="3424025"/>
            <a:ext cx="8354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700" dirty="0"/>
              <a:t>21°C</a:t>
            </a:r>
          </a:p>
        </p:txBody>
      </p:sp>
    </p:spTree>
    <p:extLst>
      <p:ext uri="{BB962C8B-B14F-4D97-AF65-F5344CB8AC3E}">
        <p14:creationId xmlns:p14="http://schemas.microsoft.com/office/powerpoint/2010/main" val="30995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1862332" y="2761278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Rechteck 1"/>
          <p:cNvSpPr/>
          <p:nvPr/>
        </p:nvSpPr>
        <p:spPr>
          <a:xfrm>
            <a:off x="1235823" y="2186862"/>
            <a:ext cx="3229495" cy="25430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" name="Rechteck 4"/>
          <p:cNvSpPr/>
          <p:nvPr/>
        </p:nvSpPr>
        <p:spPr>
          <a:xfrm>
            <a:off x="1235823" y="4729922"/>
            <a:ext cx="3229495" cy="11756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cxnSp>
        <p:nvCxnSpPr>
          <p:cNvPr id="4" name="Gerader Verbinder 3"/>
          <p:cNvCxnSpPr>
            <a:stCxn id="2" idx="1"/>
            <a:endCxn id="2" idx="3"/>
          </p:cNvCxnSpPr>
          <p:nvPr/>
        </p:nvCxnSpPr>
        <p:spPr>
          <a:xfrm>
            <a:off x="1235823" y="3458392"/>
            <a:ext cx="322949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>
            <a:stCxn id="2" idx="0"/>
            <a:endCxn id="5" idx="0"/>
          </p:cNvCxnSpPr>
          <p:nvPr/>
        </p:nvCxnSpPr>
        <p:spPr>
          <a:xfrm>
            <a:off x="2850571" y="2186862"/>
            <a:ext cx="0" cy="25430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leichschenkliges Dreieck 9"/>
          <p:cNvSpPr/>
          <p:nvPr/>
        </p:nvSpPr>
        <p:spPr>
          <a:xfrm>
            <a:off x="1106551" y="948223"/>
            <a:ext cx="3498980" cy="1238639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1" name="Rechteck 10"/>
          <p:cNvSpPr/>
          <p:nvPr/>
        </p:nvSpPr>
        <p:spPr>
          <a:xfrm>
            <a:off x="1571800" y="4846087"/>
            <a:ext cx="608823" cy="979715"/>
          </a:xfrm>
          <a:prstGeom prst="rect">
            <a:avLst/>
          </a:prstGeom>
          <a:solidFill>
            <a:srgbClr val="F13F3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700" dirty="0">
              <a:latin typeface="Bahnschrift" panose="020B0502040204020203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669772" y="5000041"/>
            <a:ext cx="426875" cy="909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4" name="Abgerundetes Rechteck 13"/>
          <p:cNvSpPr/>
          <p:nvPr/>
        </p:nvSpPr>
        <p:spPr>
          <a:xfrm>
            <a:off x="2244539" y="2814460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5" name="Abgerundetes Rechteck 14"/>
          <p:cNvSpPr/>
          <p:nvPr/>
        </p:nvSpPr>
        <p:spPr>
          <a:xfrm>
            <a:off x="2139949" y="28144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6" name="Abgerundetes Rechteck 15"/>
          <p:cNvSpPr/>
          <p:nvPr/>
        </p:nvSpPr>
        <p:spPr>
          <a:xfrm>
            <a:off x="2350339" y="281445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8" name="Abgerundetes Rechteck 17"/>
          <p:cNvSpPr/>
          <p:nvPr/>
        </p:nvSpPr>
        <p:spPr>
          <a:xfrm>
            <a:off x="2459898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9" name="Abgerundetes Rechteck 18"/>
          <p:cNvSpPr/>
          <p:nvPr/>
        </p:nvSpPr>
        <p:spPr>
          <a:xfrm>
            <a:off x="1924040" y="281446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1" name="Abgerundetes Rechteck 20"/>
          <p:cNvSpPr/>
          <p:nvPr/>
        </p:nvSpPr>
        <p:spPr>
          <a:xfrm>
            <a:off x="2032504" y="2814463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2" name="Abgerundetes Rechteck 21"/>
          <p:cNvSpPr/>
          <p:nvPr/>
        </p:nvSpPr>
        <p:spPr>
          <a:xfrm>
            <a:off x="2574135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3" name="Abgerundetes Rechteck 22"/>
          <p:cNvSpPr/>
          <p:nvPr/>
        </p:nvSpPr>
        <p:spPr>
          <a:xfrm>
            <a:off x="2680449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4" name="Rechteck 23"/>
          <p:cNvSpPr/>
          <p:nvPr/>
        </p:nvSpPr>
        <p:spPr>
          <a:xfrm>
            <a:off x="3485944" y="2761278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5" name="Abgerundetes Rechteck 24"/>
          <p:cNvSpPr/>
          <p:nvPr/>
        </p:nvSpPr>
        <p:spPr>
          <a:xfrm>
            <a:off x="3868151" y="2814460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6" name="Abgerundetes Rechteck 25"/>
          <p:cNvSpPr/>
          <p:nvPr/>
        </p:nvSpPr>
        <p:spPr>
          <a:xfrm>
            <a:off x="3763561" y="28144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7" name="Abgerundetes Rechteck 26"/>
          <p:cNvSpPr/>
          <p:nvPr/>
        </p:nvSpPr>
        <p:spPr>
          <a:xfrm>
            <a:off x="3973951" y="281445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8" name="Abgerundetes Rechteck 27"/>
          <p:cNvSpPr/>
          <p:nvPr/>
        </p:nvSpPr>
        <p:spPr>
          <a:xfrm>
            <a:off x="4083510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9" name="Abgerundetes Rechteck 28"/>
          <p:cNvSpPr/>
          <p:nvPr/>
        </p:nvSpPr>
        <p:spPr>
          <a:xfrm>
            <a:off x="3547652" y="281446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0" name="Abgerundetes Rechteck 29"/>
          <p:cNvSpPr/>
          <p:nvPr/>
        </p:nvSpPr>
        <p:spPr>
          <a:xfrm>
            <a:off x="3656116" y="2814463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1" name="Abgerundetes Rechteck 30"/>
          <p:cNvSpPr/>
          <p:nvPr/>
        </p:nvSpPr>
        <p:spPr>
          <a:xfrm>
            <a:off x="4197747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2" name="Abgerundetes Rechteck 31"/>
          <p:cNvSpPr/>
          <p:nvPr/>
        </p:nvSpPr>
        <p:spPr>
          <a:xfrm>
            <a:off x="4304061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3" name="Rechteck 32"/>
          <p:cNvSpPr/>
          <p:nvPr/>
        </p:nvSpPr>
        <p:spPr>
          <a:xfrm>
            <a:off x="1856617" y="4047153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cxnSp>
        <p:nvCxnSpPr>
          <p:cNvPr id="34" name="Gerader Verbinder 33"/>
          <p:cNvCxnSpPr/>
          <p:nvPr/>
        </p:nvCxnSpPr>
        <p:spPr>
          <a:xfrm>
            <a:off x="1230108" y="4721407"/>
            <a:ext cx="322949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Abgerundetes Rechteck 34"/>
          <p:cNvSpPr/>
          <p:nvPr/>
        </p:nvSpPr>
        <p:spPr>
          <a:xfrm>
            <a:off x="2238824" y="4100335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6" name="Abgerundetes Rechteck 35"/>
          <p:cNvSpPr/>
          <p:nvPr/>
        </p:nvSpPr>
        <p:spPr>
          <a:xfrm>
            <a:off x="2134234" y="41003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7" name="Abgerundetes Rechteck 36"/>
          <p:cNvSpPr/>
          <p:nvPr/>
        </p:nvSpPr>
        <p:spPr>
          <a:xfrm>
            <a:off x="2344624" y="410033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8" name="Abgerundetes Rechteck 37"/>
          <p:cNvSpPr/>
          <p:nvPr/>
        </p:nvSpPr>
        <p:spPr>
          <a:xfrm>
            <a:off x="2454183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9" name="Abgerundetes Rechteck 38"/>
          <p:cNvSpPr/>
          <p:nvPr/>
        </p:nvSpPr>
        <p:spPr>
          <a:xfrm>
            <a:off x="1918325" y="410033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0" name="Abgerundetes Rechteck 39"/>
          <p:cNvSpPr/>
          <p:nvPr/>
        </p:nvSpPr>
        <p:spPr>
          <a:xfrm>
            <a:off x="2026789" y="4100338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1" name="Abgerundetes Rechteck 40"/>
          <p:cNvSpPr/>
          <p:nvPr/>
        </p:nvSpPr>
        <p:spPr>
          <a:xfrm>
            <a:off x="2568420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2" name="Abgerundetes Rechteck 41"/>
          <p:cNvSpPr/>
          <p:nvPr/>
        </p:nvSpPr>
        <p:spPr>
          <a:xfrm>
            <a:off x="2674734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3" name="Rechteck 42"/>
          <p:cNvSpPr/>
          <p:nvPr/>
        </p:nvSpPr>
        <p:spPr>
          <a:xfrm>
            <a:off x="3480229" y="4047153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4" name="Abgerundetes Rechteck 43"/>
          <p:cNvSpPr/>
          <p:nvPr/>
        </p:nvSpPr>
        <p:spPr>
          <a:xfrm>
            <a:off x="3862436" y="4100335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5" name="Abgerundetes Rechteck 44"/>
          <p:cNvSpPr/>
          <p:nvPr/>
        </p:nvSpPr>
        <p:spPr>
          <a:xfrm>
            <a:off x="3757846" y="41003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6" name="Abgerundetes Rechteck 45"/>
          <p:cNvSpPr/>
          <p:nvPr/>
        </p:nvSpPr>
        <p:spPr>
          <a:xfrm>
            <a:off x="3968236" y="410033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7" name="Abgerundetes Rechteck 46"/>
          <p:cNvSpPr/>
          <p:nvPr/>
        </p:nvSpPr>
        <p:spPr>
          <a:xfrm>
            <a:off x="4077795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8" name="Abgerundetes Rechteck 47"/>
          <p:cNvSpPr/>
          <p:nvPr/>
        </p:nvSpPr>
        <p:spPr>
          <a:xfrm>
            <a:off x="3541937" y="410033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9" name="Abgerundetes Rechteck 48"/>
          <p:cNvSpPr/>
          <p:nvPr/>
        </p:nvSpPr>
        <p:spPr>
          <a:xfrm>
            <a:off x="3650401" y="4100338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0" name="Abgerundetes Rechteck 49"/>
          <p:cNvSpPr/>
          <p:nvPr/>
        </p:nvSpPr>
        <p:spPr>
          <a:xfrm>
            <a:off x="4192032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1" name="Abgerundetes Rechteck 50"/>
          <p:cNvSpPr/>
          <p:nvPr/>
        </p:nvSpPr>
        <p:spPr>
          <a:xfrm>
            <a:off x="4298346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2" name="Rechteck 51"/>
          <p:cNvSpPr/>
          <p:nvPr/>
        </p:nvSpPr>
        <p:spPr>
          <a:xfrm>
            <a:off x="1780218" y="4148042"/>
            <a:ext cx="34289" cy="52973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3" name="Rechteck 52"/>
          <p:cNvSpPr/>
          <p:nvPr/>
        </p:nvSpPr>
        <p:spPr>
          <a:xfrm>
            <a:off x="1486592" y="3286125"/>
            <a:ext cx="43200" cy="19028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4" name="Rechteck 53"/>
          <p:cNvSpPr/>
          <p:nvPr/>
        </p:nvSpPr>
        <p:spPr>
          <a:xfrm rot="5400000">
            <a:off x="2385880" y="2397327"/>
            <a:ext cx="43200" cy="1825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5" name="Rechteck 54"/>
          <p:cNvSpPr/>
          <p:nvPr/>
        </p:nvSpPr>
        <p:spPr>
          <a:xfrm rot="5400000">
            <a:off x="1647911" y="4269038"/>
            <a:ext cx="43200" cy="3647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6" name="Rechteck 55"/>
          <p:cNvSpPr/>
          <p:nvPr/>
        </p:nvSpPr>
        <p:spPr>
          <a:xfrm rot="5400000">
            <a:off x="2411759" y="3646739"/>
            <a:ext cx="42180" cy="18646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7" name="Rechteck 56"/>
          <p:cNvSpPr/>
          <p:nvPr/>
        </p:nvSpPr>
        <p:spPr>
          <a:xfrm rot="5400000">
            <a:off x="3381242" y="4352629"/>
            <a:ext cx="43200" cy="1654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8" name="Rechteck 57"/>
          <p:cNvSpPr/>
          <p:nvPr/>
        </p:nvSpPr>
        <p:spPr>
          <a:xfrm rot="5400000">
            <a:off x="3375925" y="3054648"/>
            <a:ext cx="43200" cy="1654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9" name="Rechteck 58"/>
          <p:cNvSpPr/>
          <p:nvPr/>
        </p:nvSpPr>
        <p:spPr>
          <a:xfrm rot="5400000">
            <a:off x="1758689" y="3066457"/>
            <a:ext cx="43200" cy="1654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0" name="Rechteck 59"/>
          <p:cNvSpPr/>
          <p:nvPr/>
        </p:nvSpPr>
        <p:spPr>
          <a:xfrm>
            <a:off x="3274550" y="3115750"/>
            <a:ext cx="45021" cy="1982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1" name="Rechteck 60"/>
          <p:cNvSpPr/>
          <p:nvPr/>
        </p:nvSpPr>
        <p:spPr>
          <a:xfrm>
            <a:off x="1684375" y="3128693"/>
            <a:ext cx="45021" cy="1982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2" name="Rechteck 61"/>
          <p:cNvSpPr/>
          <p:nvPr/>
        </p:nvSpPr>
        <p:spPr>
          <a:xfrm>
            <a:off x="3320138" y="4435184"/>
            <a:ext cx="45021" cy="1649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3" name="Rechteck 62"/>
          <p:cNvSpPr/>
          <p:nvPr/>
        </p:nvSpPr>
        <p:spPr>
          <a:xfrm>
            <a:off x="1374057" y="2814360"/>
            <a:ext cx="43200" cy="248892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4" name="Rechteck 63"/>
          <p:cNvSpPr/>
          <p:nvPr/>
        </p:nvSpPr>
        <p:spPr>
          <a:xfrm rot="5400000">
            <a:off x="2391450" y="2361054"/>
            <a:ext cx="43200" cy="20802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5" name="Rechteck 64"/>
          <p:cNvSpPr/>
          <p:nvPr/>
        </p:nvSpPr>
        <p:spPr>
          <a:xfrm rot="5400000">
            <a:off x="2403314" y="3656307"/>
            <a:ext cx="43200" cy="20153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6" name="Rechteck 65"/>
          <p:cNvSpPr/>
          <p:nvPr/>
        </p:nvSpPr>
        <p:spPr>
          <a:xfrm rot="5400000">
            <a:off x="1800984" y="4134052"/>
            <a:ext cx="46245" cy="748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7" name="Rechteck 66"/>
          <p:cNvSpPr/>
          <p:nvPr/>
        </p:nvSpPr>
        <p:spPr>
          <a:xfrm rot="5400000">
            <a:off x="1610402" y="2606585"/>
            <a:ext cx="43200" cy="45901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8" name="Rechteck 67"/>
          <p:cNvSpPr/>
          <p:nvPr/>
        </p:nvSpPr>
        <p:spPr>
          <a:xfrm rot="5400000">
            <a:off x="1450771" y="5190733"/>
            <a:ext cx="43200" cy="19885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9" name="Rechteck 68"/>
          <p:cNvSpPr/>
          <p:nvPr/>
        </p:nvSpPr>
        <p:spPr>
          <a:xfrm>
            <a:off x="3401725" y="4112629"/>
            <a:ext cx="35872" cy="5729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0" name="Rechteck 69"/>
          <p:cNvSpPr/>
          <p:nvPr/>
        </p:nvSpPr>
        <p:spPr>
          <a:xfrm>
            <a:off x="3418870" y="2862305"/>
            <a:ext cx="34289" cy="52973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1" name="Rechteck 70"/>
          <p:cNvSpPr/>
          <p:nvPr/>
        </p:nvSpPr>
        <p:spPr>
          <a:xfrm rot="5400000">
            <a:off x="3420128" y="4096825"/>
            <a:ext cx="43200" cy="748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2" name="Rechteck 71"/>
          <p:cNvSpPr/>
          <p:nvPr/>
        </p:nvSpPr>
        <p:spPr>
          <a:xfrm rot="5400000">
            <a:off x="3429933" y="2852714"/>
            <a:ext cx="43496" cy="680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3" name="Rechteck 72"/>
          <p:cNvSpPr/>
          <p:nvPr/>
        </p:nvSpPr>
        <p:spPr>
          <a:xfrm rot="5400000">
            <a:off x="1513865" y="5131148"/>
            <a:ext cx="43200" cy="698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4" name="Textfeld 73"/>
          <p:cNvSpPr txBox="1"/>
          <p:nvPr/>
        </p:nvSpPr>
        <p:spPr>
          <a:xfrm>
            <a:off x="4860032" y="1567542"/>
            <a:ext cx="4114800" cy="4385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Правилното решение е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Хидравлично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балансиране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 отоплителна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система</a:t>
            </a:r>
            <a:endParaRPr lang="de-DE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80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1594551" y="2761276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Rechteck 1"/>
          <p:cNvSpPr/>
          <p:nvPr/>
        </p:nvSpPr>
        <p:spPr>
          <a:xfrm>
            <a:off x="968042" y="2186860"/>
            <a:ext cx="3229495" cy="25430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" name="Rechteck 4"/>
          <p:cNvSpPr/>
          <p:nvPr/>
        </p:nvSpPr>
        <p:spPr>
          <a:xfrm>
            <a:off x="968042" y="4729920"/>
            <a:ext cx="3229495" cy="11756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cxnSp>
        <p:nvCxnSpPr>
          <p:cNvPr id="4" name="Gerader Verbinder 3"/>
          <p:cNvCxnSpPr>
            <a:stCxn id="2" idx="1"/>
            <a:endCxn id="2" idx="3"/>
          </p:cNvCxnSpPr>
          <p:nvPr/>
        </p:nvCxnSpPr>
        <p:spPr>
          <a:xfrm>
            <a:off x="968042" y="3458390"/>
            <a:ext cx="322949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>
            <a:stCxn id="2" idx="0"/>
            <a:endCxn id="5" idx="0"/>
          </p:cNvCxnSpPr>
          <p:nvPr/>
        </p:nvCxnSpPr>
        <p:spPr>
          <a:xfrm>
            <a:off x="2582790" y="2186860"/>
            <a:ext cx="0" cy="25430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leichschenkliges Dreieck 9"/>
          <p:cNvSpPr/>
          <p:nvPr/>
        </p:nvSpPr>
        <p:spPr>
          <a:xfrm>
            <a:off x="827584" y="939954"/>
            <a:ext cx="3498980" cy="1238639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1" name="Rechteck 10"/>
          <p:cNvSpPr/>
          <p:nvPr/>
        </p:nvSpPr>
        <p:spPr>
          <a:xfrm>
            <a:off x="1304019" y="4846085"/>
            <a:ext cx="608823" cy="979715"/>
          </a:xfrm>
          <a:prstGeom prst="rect">
            <a:avLst/>
          </a:prstGeom>
          <a:solidFill>
            <a:srgbClr val="F13F3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700" dirty="0">
              <a:latin typeface="Bahnschrift" panose="020B0502040204020203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401991" y="5000039"/>
            <a:ext cx="426875" cy="909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4" name="Abgerundetes Rechteck 13"/>
          <p:cNvSpPr/>
          <p:nvPr/>
        </p:nvSpPr>
        <p:spPr>
          <a:xfrm>
            <a:off x="1976758" y="2814458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5" name="Abgerundetes Rechteck 14"/>
          <p:cNvSpPr/>
          <p:nvPr/>
        </p:nvSpPr>
        <p:spPr>
          <a:xfrm>
            <a:off x="1872168" y="281445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6" name="Abgerundetes Rechteck 15"/>
          <p:cNvSpPr/>
          <p:nvPr/>
        </p:nvSpPr>
        <p:spPr>
          <a:xfrm>
            <a:off x="2082558" y="2814457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8" name="Abgerundetes Rechteck 17"/>
          <p:cNvSpPr/>
          <p:nvPr/>
        </p:nvSpPr>
        <p:spPr>
          <a:xfrm>
            <a:off x="2192117" y="281435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9" name="Abgerundetes Rechteck 18"/>
          <p:cNvSpPr/>
          <p:nvPr/>
        </p:nvSpPr>
        <p:spPr>
          <a:xfrm>
            <a:off x="1656259" y="2814462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1" name="Abgerundetes Rechteck 20"/>
          <p:cNvSpPr/>
          <p:nvPr/>
        </p:nvSpPr>
        <p:spPr>
          <a:xfrm>
            <a:off x="1764723" y="28144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2" name="Abgerundetes Rechteck 21"/>
          <p:cNvSpPr/>
          <p:nvPr/>
        </p:nvSpPr>
        <p:spPr>
          <a:xfrm>
            <a:off x="2306354" y="281435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3" name="Abgerundetes Rechteck 22"/>
          <p:cNvSpPr/>
          <p:nvPr/>
        </p:nvSpPr>
        <p:spPr>
          <a:xfrm>
            <a:off x="2412668" y="281435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4" name="Rechteck 23"/>
          <p:cNvSpPr/>
          <p:nvPr/>
        </p:nvSpPr>
        <p:spPr>
          <a:xfrm>
            <a:off x="3218163" y="2761276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5" name="Abgerundetes Rechteck 24"/>
          <p:cNvSpPr/>
          <p:nvPr/>
        </p:nvSpPr>
        <p:spPr>
          <a:xfrm>
            <a:off x="3600370" y="2814458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6" name="Abgerundetes Rechteck 25"/>
          <p:cNvSpPr/>
          <p:nvPr/>
        </p:nvSpPr>
        <p:spPr>
          <a:xfrm>
            <a:off x="3495780" y="281445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7" name="Abgerundetes Rechteck 26"/>
          <p:cNvSpPr/>
          <p:nvPr/>
        </p:nvSpPr>
        <p:spPr>
          <a:xfrm>
            <a:off x="3706170" y="2814457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8" name="Abgerundetes Rechteck 27"/>
          <p:cNvSpPr/>
          <p:nvPr/>
        </p:nvSpPr>
        <p:spPr>
          <a:xfrm>
            <a:off x="3815729" y="281435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9" name="Abgerundetes Rechteck 28"/>
          <p:cNvSpPr/>
          <p:nvPr/>
        </p:nvSpPr>
        <p:spPr>
          <a:xfrm>
            <a:off x="3279871" y="2814462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0" name="Abgerundetes Rechteck 29"/>
          <p:cNvSpPr/>
          <p:nvPr/>
        </p:nvSpPr>
        <p:spPr>
          <a:xfrm>
            <a:off x="3388335" y="28144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1" name="Abgerundetes Rechteck 30"/>
          <p:cNvSpPr/>
          <p:nvPr/>
        </p:nvSpPr>
        <p:spPr>
          <a:xfrm>
            <a:off x="3929966" y="281435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2" name="Abgerundetes Rechteck 31"/>
          <p:cNvSpPr/>
          <p:nvPr/>
        </p:nvSpPr>
        <p:spPr>
          <a:xfrm>
            <a:off x="4036280" y="281435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3" name="Rechteck 32"/>
          <p:cNvSpPr/>
          <p:nvPr/>
        </p:nvSpPr>
        <p:spPr>
          <a:xfrm>
            <a:off x="1588836" y="4047151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cxnSp>
        <p:nvCxnSpPr>
          <p:cNvPr id="34" name="Gerader Verbinder 33"/>
          <p:cNvCxnSpPr/>
          <p:nvPr/>
        </p:nvCxnSpPr>
        <p:spPr>
          <a:xfrm>
            <a:off x="962327" y="4721405"/>
            <a:ext cx="322949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Abgerundetes Rechteck 34"/>
          <p:cNvSpPr/>
          <p:nvPr/>
        </p:nvSpPr>
        <p:spPr>
          <a:xfrm>
            <a:off x="1971043" y="4100333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6" name="Abgerundetes Rechteck 35"/>
          <p:cNvSpPr/>
          <p:nvPr/>
        </p:nvSpPr>
        <p:spPr>
          <a:xfrm>
            <a:off x="1866453" y="410033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7" name="Abgerundetes Rechteck 36"/>
          <p:cNvSpPr/>
          <p:nvPr/>
        </p:nvSpPr>
        <p:spPr>
          <a:xfrm>
            <a:off x="2076843" y="4100332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8" name="Abgerundetes Rechteck 37"/>
          <p:cNvSpPr/>
          <p:nvPr/>
        </p:nvSpPr>
        <p:spPr>
          <a:xfrm>
            <a:off x="2186402" y="410023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9" name="Abgerundetes Rechteck 38"/>
          <p:cNvSpPr/>
          <p:nvPr/>
        </p:nvSpPr>
        <p:spPr>
          <a:xfrm>
            <a:off x="1650544" y="4100337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0" name="Abgerundetes Rechteck 39"/>
          <p:cNvSpPr/>
          <p:nvPr/>
        </p:nvSpPr>
        <p:spPr>
          <a:xfrm>
            <a:off x="1759008" y="41003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1" name="Abgerundetes Rechteck 40"/>
          <p:cNvSpPr/>
          <p:nvPr/>
        </p:nvSpPr>
        <p:spPr>
          <a:xfrm>
            <a:off x="2300639" y="410023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2" name="Abgerundetes Rechteck 41"/>
          <p:cNvSpPr/>
          <p:nvPr/>
        </p:nvSpPr>
        <p:spPr>
          <a:xfrm>
            <a:off x="2406953" y="410023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3" name="Rechteck 42"/>
          <p:cNvSpPr/>
          <p:nvPr/>
        </p:nvSpPr>
        <p:spPr>
          <a:xfrm>
            <a:off x="3212448" y="4047151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4" name="Abgerundetes Rechteck 43"/>
          <p:cNvSpPr/>
          <p:nvPr/>
        </p:nvSpPr>
        <p:spPr>
          <a:xfrm>
            <a:off x="3594655" y="4100333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5" name="Abgerundetes Rechteck 44"/>
          <p:cNvSpPr/>
          <p:nvPr/>
        </p:nvSpPr>
        <p:spPr>
          <a:xfrm>
            <a:off x="3490065" y="410033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6" name="Abgerundetes Rechteck 45"/>
          <p:cNvSpPr/>
          <p:nvPr/>
        </p:nvSpPr>
        <p:spPr>
          <a:xfrm>
            <a:off x="3700455" y="4100332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7" name="Abgerundetes Rechteck 46"/>
          <p:cNvSpPr/>
          <p:nvPr/>
        </p:nvSpPr>
        <p:spPr>
          <a:xfrm>
            <a:off x="3810014" y="410023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8" name="Abgerundetes Rechteck 47"/>
          <p:cNvSpPr/>
          <p:nvPr/>
        </p:nvSpPr>
        <p:spPr>
          <a:xfrm>
            <a:off x="3274156" y="4100337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9" name="Abgerundetes Rechteck 48"/>
          <p:cNvSpPr/>
          <p:nvPr/>
        </p:nvSpPr>
        <p:spPr>
          <a:xfrm>
            <a:off x="3382620" y="41003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0" name="Abgerundetes Rechteck 49"/>
          <p:cNvSpPr/>
          <p:nvPr/>
        </p:nvSpPr>
        <p:spPr>
          <a:xfrm>
            <a:off x="3924251" y="410023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1" name="Abgerundetes Rechteck 50"/>
          <p:cNvSpPr/>
          <p:nvPr/>
        </p:nvSpPr>
        <p:spPr>
          <a:xfrm>
            <a:off x="4030565" y="410023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2" name="Rechteck 51"/>
          <p:cNvSpPr/>
          <p:nvPr/>
        </p:nvSpPr>
        <p:spPr>
          <a:xfrm>
            <a:off x="1512437" y="4148040"/>
            <a:ext cx="34289" cy="52973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3" name="Rechteck 52"/>
          <p:cNvSpPr/>
          <p:nvPr/>
        </p:nvSpPr>
        <p:spPr>
          <a:xfrm>
            <a:off x="1218811" y="3286123"/>
            <a:ext cx="43200" cy="19028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4" name="Rechteck 53"/>
          <p:cNvSpPr/>
          <p:nvPr/>
        </p:nvSpPr>
        <p:spPr>
          <a:xfrm rot="5400000">
            <a:off x="2118099" y="2397325"/>
            <a:ext cx="43200" cy="1825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5" name="Rechteck 54"/>
          <p:cNvSpPr/>
          <p:nvPr/>
        </p:nvSpPr>
        <p:spPr>
          <a:xfrm rot="5400000">
            <a:off x="1380130" y="4269036"/>
            <a:ext cx="43200" cy="3647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6" name="Rechteck 55"/>
          <p:cNvSpPr/>
          <p:nvPr/>
        </p:nvSpPr>
        <p:spPr>
          <a:xfrm rot="5400000">
            <a:off x="2143978" y="3646737"/>
            <a:ext cx="42180" cy="18646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7" name="Rechteck 56"/>
          <p:cNvSpPr/>
          <p:nvPr/>
        </p:nvSpPr>
        <p:spPr>
          <a:xfrm rot="5400000">
            <a:off x="3113461" y="4352627"/>
            <a:ext cx="43200" cy="1654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8" name="Rechteck 57"/>
          <p:cNvSpPr/>
          <p:nvPr/>
        </p:nvSpPr>
        <p:spPr>
          <a:xfrm rot="5400000">
            <a:off x="3108144" y="3054646"/>
            <a:ext cx="43200" cy="1654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9" name="Rechteck 58"/>
          <p:cNvSpPr/>
          <p:nvPr/>
        </p:nvSpPr>
        <p:spPr>
          <a:xfrm rot="5400000">
            <a:off x="1490908" y="3066455"/>
            <a:ext cx="43200" cy="1654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0" name="Rechteck 59"/>
          <p:cNvSpPr/>
          <p:nvPr/>
        </p:nvSpPr>
        <p:spPr>
          <a:xfrm>
            <a:off x="3006769" y="3115748"/>
            <a:ext cx="45021" cy="1982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1" name="Rechteck 60"/>
          <p:cNvSpPr/>
          <p:nvPr/>
        </p:nvSpPr>
        <p:spPr>
          <a:xfrm>
            <a:off x="1416594" y="3128691"/>
            <a:ext cx="45021" cy="1982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2" name="Rechteck 61"/>
          <p:cNvSpPr/>
          <p:nvPr/>
        </p:nvSpPr>
        <p:spPr>
          <a:xfrm>
            <a:off x="3052357" y="4435182"/>
            <a:ext cx="45021" cy="1649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3" name="Rechteck 62"/>
          <p:cNvSpPr/>
          <p:nvPr/>
        </p:nvSpPr>
        <p:spPr>
          <a:xfrm>
            <a:off x="1106276" y="2814358"/>
            <a:ext cx="43200" cy="248892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4" name="Rechteck 63"/>
          <p:cNvSpPr/>
          <p:nvPr/>
        </p:nvSpPr>
        <p:spPr>
          <a:xfrm rot="5400000">
            <a:off x="2123669" y="2361052"/>
            <a:ext cx="43200" cy="20802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5" name="Rechteck 64"/>
          <p:cNvSpPr/>
          <p:nvPr/>
        </p:nvSpPr>
        <p:spPr>
          <a:xfrm rot="5400000">
            <a:off x="2135533" y="3656305"/>
            <a:ext cx="43200" cy="20153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6" name="Rechteck 65"/>
          <p:cNvSpPr/>
          <p:nvPr/>
        </p:nvSpPr>
        <p:spPr>
          <a:xfrm rot="5400000">
            <a:off x="1533203" y="4134050"/>
            <a:ext cx="46245" cy="748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7" name="Rechteck 66"/>
          <p:cNvSpPr/>
          <p:nvPr/>
        </p:nvSpPr>
        <p:spPr>
          <a:xfrm rot="5400000">
            <a:off x="1342621" y="2606583"/>
            <a:ext cx="43200" cy="45901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8" name="Rechteck 67"/>
          <p:cNvSpPr/>
          <p:nvPr/>
        </p:nvSpPr>
        <p:spPr>
          <a:xfrm rot="5400000">
            <a:off x="1182990" y="5190731"/>
            <a:ext cx="43200" cy="19885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9" name="Rechteck 68"/>
          <p:cNvSpPr/>
          <p:nvPr/>
        </p:nvSpPr>
        <p:spPr>
          <a:xfrm>
            <a:off x="3133944" y="4112627"/>
            <a:ext cx="35872" cy="5729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0" name="Rechteck 69"/>
          <p:cNvSpPr/>
          <p:nvPr/>
        </p:nvSpPr>
        <p:spPr>
          <a:xfrm>
            <a:off x="3151089" y="2862303"/>
            <a:ext cx="34289" cy="52973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1" name="Rechteck 70"/>
          <p:cNvSpPr/>
          <p:nvPr/>
        </p:nvSpPr>
        <p:spPr>
          <a:xfrm rot="5400000">
            <a:off x="3152347" y="4096823"/>
            <a:ext cx="43200" cy="748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2" name="Rechteck 71"/>
          <p:cNvSpPr/>
          <p:nvPr/>
        </p:nvSpPr>
        <p:spPr>
          <a:xfrm rot="5400000">
            <a:off x="3162152" y="2852712"/>
            <a:ext cx="43496" cy="680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3" name="Rechteck 72"/>
          <p:cNvSpPr/>
          <p:nvPr/>
        </p:nvSpPr>
        <p:spPr>
          <a:xfrm rot="5400000">
            <a:off x="1246084" y="5131146"/>
            <a:ext cx="43200" cy="698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4" name="Textfeld 73"/>
          <p:cNvSpPr txBox="1"/>
          <p:nvPr/>
        </p:nvSpPr>
        <p:spPr>
          <a:xfrm>
            <a:off x="4351294" y="1340768"/>
            <a:ext cx="4846667" cy="4385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Хидравлично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балансиране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1. За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всеки отделен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случай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(a,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б, в, г)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трябва да се изчисли потреблението на топлина и топлинното натоварване.</a:t>
            </a:r>
          </a:p>
          <a:p>
            <a:pPr>
              <a:lnSpc>
                <a:spcPct val="150000"/>
              </a:lnSpc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2. Изходът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 радиатора трябва да се изчисли за всяка стая.</a:t>
            </a:r>
          </a:p>
          <a:p>
            <a:pPr>
              <a:lnSpc>
                <a:spcPct val="150000"/>
              </a:lnSpc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3. Трябва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да се изчисли обемният дебит</a:t>
            </a:r>
          </a:p>
          <a:p>
            <a:pPr>
              <a:lnSpc>
                <a:spcPct val="150000"/>
              </a:lnSpc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4. Регулиране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 клапаните на радиатора</a:t>
            </a:r>
          </a:p>
          <a:p>
            <a:pPr>
              <a:lnSpc>
                <a:spcPct val="150000"/>
              </a:lnSpc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5. Регулиране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 помпата за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отопление</a:t>
            </a:r>
            <a:endParaRPr lang="de-DE" dirty="0">
              <a:latin typeface="Bahnschrift" panose="020B0502040204020203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081156" y="221717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Bahnschrift" panose="020B0502040204020203" pitchFamily="34" charset="0"/>
              </a:rPr>
              <a:t>a</a:t>
            </a:r>
          </a:p>
        </p:txBody>
      </p:sp>
      <p:sp>
        <p:nvSpPr>
          <p:cNvPr id="75" name="Textfeld 74"/>
          <p:cNvSpPr txBox="1"/>
          <p:nvPr/>
        </p:nvSpPr>
        <p:spPr>
          <a:xfrm>
            <a:off x="2622955" y="223296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Bahnschrift" panose="020B0502040204020203" pitchFamily="34" charset="0"/>
              </a:rPr>
              <a:t>b</a:t>
            </a:r>
          </a:p>
        </p:txBody>
      </p:sp>
      <p:sp>
        <p:nvSpPr>
          <p:cNvPr id="76" name="Textfeld 75"/>
          <p:cNvSpPr txBox="1"/>
          <p:nvPr/>
        </p:nvSpPr>
        <p:spPr>
          <a:xfrm>
            <a:off x="1257801" y="347239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Bahnschrift" panose="020B0502040204020203" pitchFamily="34" charset="0"/>
              </a:rPr>
              <a:t>c</a:t>
            </a:r>
          </a:p>
        </p:txBody>
      </p:sp>
      <p:sp>
        <p:nvSpPr>
          <p:cNvPr id="77" name="Textfeld 76"/>
          <p:cNvSpPr txBox="1"/>
          <p:nvPr/>
        </p:nvSpPr>
        <p:spPr>
          <a:xfrm>
            <a:off x="2799600" y="3488181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Bahnschrift" panose="020B0502040204020203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08281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00"/>
    </mc:Choice>
    <mc:Fallback xmlns="">
      <p:transition spd="slow" advTm="19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1583365" y="2761276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Rechteck 1"/>
          <p:cNvSpPr/>
          <p:nvPr/>
        </p:nvSpPr>
        <p:spPr>
          <a:xfrm>
            <a:off x="956856" y="2186860"/>
            <a:ext cx="3229495" cy="25430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" name="Rechteck 4"/>
          <p:cNvSpPr/>
          <p:nvPr/>
        </p:nvSpPr>
        <p:spPr>
          <a:xfrm>
            <a:off x="956856" y="4729920"/>
            <a:ext cx="3229495" cy="11756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cxnSp>
        <p:nvCxnSpPr>
          <p:cNvPr id="4" name="Gerader Verbinder 3"/>
          <p:cNvCxnSpPr>
            <a:stCxn id="2" idx="1"/>
            <a:endCxn id="2" idx="3"/>
          </p:cNvCxnSpPr>
          <p:nvPr/>
        </p:nvCxnSpPr>
        <p:spPr>
          <a:xfrm>
            <a:off x="956856" y="3458390"/>
            <a:ext cx="322949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>
            <a:stCxn id="2" idx="0"/>
            <a:endCxn id="5" idx="0"/>
          </p:cNvCxnSpPr>
          <p:nvPr/>
        </p:nvCxnSpPr>
        <p:spPr>
          <a:xfrm>
            <a:off x="2571604" y="2186860"/>
            <a:ext cx="0" cy="25430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leichschenkliges Dreieck 9"/>
          <p:cNvSpPr/>
          <p:nvPr/>
        </p:nvSpPr>
        <p:spPr>
          <a:xfrm>
            <a:off x="827584" y="948221"/>
            <a:ext cx="3498980" cy="1238639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1" name="Rechteck 10"/>
          <p:cNvSpPr/>
          <p:nvPr/>
        </p:nvSpPr>
        <p:spPr>
          <a:xfrm>
            <a:off x="1292833" y="4846085"/>
            <a:ext cx="608823" cy="979715"/>
          </a:xfrm>
          <a:prstGeom prst="rect">
            <a:avLst/>
          </a:prstGeom>
          <a:solidFill>
            <a:srgbClr val="F13F3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700" dirty="0">
              <a:latin typeface="Bahnschrift" panose="020B0502040204020203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390805" y="5000039"/>
            <a:ext cx="426875" cy="909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4" name="Abgerundetes Rechteck 13"/>
          <p:cNvSpPr/>
          <p:nvPr/>
        </p:nvSpPr>
        <p:spPr>
          <a:xfrm>
            <a:off x="1965572" y="2814458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5" name="Abgerundetes Rechteck 14"/>
          <p:cNvSpPr/>
          <p:nvPr/>
        </p:nvSpPr>
        <p:spPr>
          <a:xfrm>
            <a:off x="1860982" y="281445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6" name="Abgerundetes Rechteck 15"/>
          <p:cNvSpPr/>
          <p:nvPr/>
        </p:nvSpPr>
        <p:spPr>
          <a:xfrm>
            <a:off x="2071372" y="2814457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8" name="Abgerundetes Rechteck 17"/>
          <p:cNvSpPr/>
          <p:nvPr/>
        </p:nvSpPr>
        <p:spPr>
          <a:xfrm>
            <a:off x="2180931" y="281435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9" name="Abgerundetes Rechteck 18"/>
          <p:cNvSpPr/>
          <p:nvPr/>
        </p:nvSpPr>
        <p:spPr>
          <a:xfrm>
            <a:off x="1645073" y="2814462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1" name="Abgerundetes Rechteck 20"/>
          <p:cNvSpPr/>
          <p:nvPr/>
        </p:nvSpPr>
        <p:spPr>
          <a:xfrm>
            <a:off x="1753537" y="28144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2" name="Abgerundetes Rechteck 21"/>
          <p:cNvSpPr/>
          <p:nvPr/>
        </p:nvSpPr>
        <p:spPr>
          <a:xfrm>
            <a:off x="2295168" y="281435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3" name="Abgerundetes Rechteck 22"/>
          <p:cNvSpPr/>
          <p:nvPr/>
        </p:nvSpPr>
        <p:spPr>
          <a:xfrm>
            <a:off x="2401482" y="281435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4" name="Rechteck 23"/>
          <p:cNvSpPr/>
          <p:nvPr/>
        </p:nvSpPr>
        <p:spPr>
          <a:xfrm>
            <a:off x="3206977" y="2761276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5" name="Abgerundetes Rechteck 24"/>
          <p:cNvSpPr/>
          <p:nvPr/>
        </p:nvSpPr>
        <p:spPr>
          <a:xfrm>
            <a:off x="3589184" y="2814458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6" name="Abgerundetes Rechteck 25"/>
          <p:cNvSpPr/>
          <p:nvPr/>
        </p:nvSpPr>
        <p:spPr>
          <a:xfrm>
            <a:off x="3484594" y="281445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7" name="Abgerundetes Rechteck 26"/>
          <p:cNvSpPr/>
          <p:nvPr/>
        </p:nvSpPr>
        <p:spPr>
          <a:xfrm>
            <a:off x="3694984" y="2814457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8" name="Abgerundetes Rechteck 27"/>
          <p:cNvSpPr/>
          <p:nvPr/>
        </p:nvSpPr>
        <p:spPr>
          <a:xfrm>
            <a:off x="3804543" y="281435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9" name="Abgerundetes Rechteck 28"/>
          <p:cNvSpPr/>
          <p:nvPr/>
        </p:nvSpPr>
        <p:spPr>
          <a:xfrm>
            <a:off x="3268685" y="2814462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0" name="Abgerundetes Rechteck 29"/>
          <p:cNvSpPr/>
          <p:nvPr/>
        </p:nvSpPr>
        <p:spPr>
          <a:xfrm>
            <a:off x="3377149" y="28144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1" name="Abgerundetes Rechteck 30"/>
          <p:cNvSpPr/>
          <p:nvPr/>
        </p:nvSpPr>
        <p:spPr>
          <a:xfrm>
            <a:off x="3918780" y="281435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2" name="Abgerundetes Rechteck 31"/>
          <p:cNvSpPr/>
          <p:nvPr/>
        </p:nvSpPr>
        <p:spPr>
          <a:xfrm>
            <a:off x="4025094" y="281435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3" name="Rechteck 32"/>
          <p:cNvSpPr/>
          <p:nvPr/>
        </p:nvSpPr>
        <p:spPr>
          <a:xfrm>
            <a:off x="1577650" y="4047151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cxnSp>
        <p:nvCxnSpPr>
          <p:cNvPr id="34" name="Gerader Verbinder 33"/>
          <p:cNvCxnSpPr/>
          <p:nvPr/>
        </p:nvCxnSpPr>
        <p:spPr>
          <a:xfrm>
            <a:off x="951141" y="4721405"/>
            <a:ext cx="322949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Abgerundetes Rechteck 34"/>
          <p:cNvSpPr/>
          <p:nvPr/>
        </p:nvSpPr>
        <p:spPr>
          <a:xfrm>
            <a:off x="1959857" y="4100333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6" name="Abgerundetes Rechteck 35"/>
          <p:cNvSpPr/>
          <p:nvPr/>
        </p:nvSpPr>
        <p:spPr>
          <a:xfrm>
            <a:off x="1855267" y="410033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7" name="Abgerundetes Rechteck 36"/>
          <p:cNvSpPr/>
          <p:nvPr/>
        </p:nvSpPr>
        <p:spPr>
          <a:xfrm>
            <a:off x="2065657" y="4100332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8" name="Abgerundetes Rechteck 37"/>
          <p:cNvSpPr/>
          <p:nvPr/>
        </p:nvSpPr>
        <p:spPr>
          <a:xfrm>
            <a:off x="2175216" y="410023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9" name="Abgerundetes Rechteck 38"/>
          <p:cNvSpPr/>
          <p:nvPr/>
        </p:nvSpPr>
        <p:spPr>
          <a:xfrm>
            <a:off x="1639358" y="4100337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0" name="Abgerundetes Rechteck 39"/>
          <p:cNvSpPr/>
          <p:nvPr/>
        </p:nvSpPr>
        <p:spPr>
          <a:xfrm>
            <a:off x="1747822" y="41003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1" name="Abgerundetes Rechteck 40"/>
          <p:cNvSpPr/>
          <p:nvPr/>
        </p:nvSpPr>
        <p:spPr>
          <a:xfrm>
            <a:off x="2289453" y="410023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2" name="Abgerundetes Rechteck 41"/>
          <p:cNvSpPr/>
          <p:nvPr/>
        </p:nvSpPr>
        <p:spPr>
          <a:xfrm>
            <a:off x="2395767" y="410023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3" name="Rechteck 42"/>
          <p:cNvSpPr/>
          <p:nvPr/>
        </p:nvSpPr>
        <p:spPr>
          <a:xfrm>
            <a:off x="3201262" y="4047151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4" name="Abgerundetes Rechteck 43"/>
          <p:cNvSpPr/>
          <p:nvPr/>
        </p:nvSpPr>
        <p:spPr>
          <a:xfrm>
            <a:off x="3583469" y="4100333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5" name="Abgerundetes Rechteck 44"/>
          <p:cNvSpPr/>
          <p:nvPr/>
        </p:nvSpPr>
        <p:spPr>
          <a:xfrm>
            <a:off x="3478879" y="410033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6" name="Abgerundetes Rechteck 45"/>
          <p:cNvSpPr/>
          <p:nvPr/>
        </p:nvSpPr>
        <p:spPr>
          <a:xfrm>
            <a:off x="3689269" y="4100332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7" name="Abgerundetes Rechteck 46"/>
          <p:cNvSpPr/>
          <p:nvPr/>
        </p:nvSpPr>
        <p:spPr>
          <a:xfrm>
            <a:off x="3798828" y="410023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8" name="Abgerundetes Rechteck 47"/>
          <p:cNvSpPr/>
          <p:nvPr/>
        </p:nvSpPr>
        <p:spPr>
          <a:xfrm>
            <a:off x="3262970" y="4100337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9" name="Abgerundetes Rechteck 48"/>
          <p:cNvSpPr/>
          <p:nvPr/>
        </p:nvSpPr>
        <p:spPr>
          <a:xfrm>
            <a:off x="3371434" y="41003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0" name="Abgerundetes Rechteck 49"/>
          <p:cNvSpPr/>
          <p:nvPr/>
        </p:nvSpPr>
        <p:spPr>
          <a:xfrm>
            <a:off x="3913065" y="410023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1" name="Abgerundetes Rechteck 50"/>
          <p:cNvSpPr/>
          <p:nvPr/>
        </p:nvSpPr>
        <p:spPr>
          <a:xfrm>
            <a:off x="4019379" y="410023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2" name="Rechteck 51"/>
          <p:cNvSpPr/>
          <p:nvPr/>
        </p:nvSpPr>
        <p:spPr>
          <a:xfrm>
            <a:off x="1501251" y="4148040"/>
            <a:ext cx="34289" cy="52973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3" name="Rechteck 52"/>
          <p:cNvSpPr/>
          <p:nvPr/>
        </p:nvSpPr>
        <p:spPr>
          <a:xfrm>
            <a:off x="1207625" y="3286123"/>
            <a:ext cx="43200" cy="19028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4" name="Rechteck 53"/>
          <p:cNvSpPr/>
          <p:nvPr/>
        </p:nvSpPr>
        <p:spPr>
          <a:xfrm rot="5400000">
            <a:off x="2106913" y="2397325"/>
            <a:ext cx="43200" cy="1825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5" name="Rechteck 54"/>
          <p:cNvSpPr/>
          <p:nvPr/>
        </p:nvSpPr>
        <p:spPr>
          <a:xfrm rot="5400000">
            <a:off x="1368944" y="4269036"/>
            <a:ext cx="43200" cy="3647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6" name="Rechteck 55"/>
          <p:cNvSpPr/>
          <p:nvPr/>
        </p:nvSpPr>
        <p:spPr>
          <a:xfrm rot="5400000">
            <a:off x="2132792" y="3646737"/>
            <a:ext cx="42180" cy="18646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7" name="Rechteck 56"/>
          <p:cNvSpPr/>
          <p:nvPr/>
        </p:nvSpPr>
        <p:spPr>
          <a:xfrm rot="5400000">
            <a:off x="3102275" y="4352627"/>
            <a:ext cx="43200" cy="1654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8" name="Rechteck 57"/>
          <p:cNvSpPr/>
          <p:nvPr/>
        </p:nvSpPr>
        <p:spPr>
          <a:xfrm rot="5400000">
            <a:off x="3096958" y="3054646"/>
            <a:ext cx="43200" cy="1654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9" name="Rechteck 58"/>
          <p:cNvSpPr/>
          <p:nvPr/>
        </p:nvSpPr>
        <p:spPr>
          <a:xfrm rot="5400000">
            <a:off x="1479722" y="3066455"/>
            <a:ext cx="43200" cy="1654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0" name="Rechteck 59"/>
          <p:cNvSpPr/>
          <p:nvPr/>
        </p:nvSpPr>
        <p:spPr>
          <a:xfrm>
            <a:off x="2995583" y="3115748"/>
            <a:ext cx="45021" cy="1982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1" name="Rechteck 60"/>
          <p:cNvSpPr/>
          <p:nvPr/>
        </p:nvSpPr>
        <p:spPr>
          <a:xfrm>
            <a:off x="1405408" y="3128691"/>
            <a:ext cx="45021" cy="1982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2" name="Rechteck 61"/>
          <p:cNvSpPr/>
          <p:nvPr/>
        </p:nvSpPr>
        <p:spPr>
          <a:xfrm>
            <a:off x="3041171" y="4435182"/>
            <a:ext cx="45021" cy="1649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3" name="Rechteck 62"/>
          <p:cNvSpPr/>
          <p:nvPr/>
        </p:nvSpPr>
        <p:spPr>
          <a:xfrm>
            <a:off x="1095090" y="2814358"/>
            <a:ext cx="43200" cy="248892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4" name="Rechteck 63"/>
          <p:cNvSpPr/>
          <p:nvPr/>
        </p:nvSpPr>
        <p:spPr>
          <a:xfrm rot="5400000">
            <a:off x="2112483" y="2361052"/>
            <a:ext cx="43200" cy="20802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5" name="Rechteck 64"/>
          <p:cNvSpPr/>
          <p:nvPr/>
        </p:nvSpPr>
        <p:spPr>
          <a:xfrm rot="5400000">
            <a:off x="2124347" y="3656305"/>
            <a:ext cx="43200" cy="20153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6" name="Rechteck 65"/>
          <p:cNvSpPr/>
          <p:nvPr/>
        </p:nvSpPr>
        <p:spPr>
          <a:xfrm rot="5400000">
            <a:off x="1522017" y="4134050"/>
            <a:ext cx="46245" cy="748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7" name="Rechteck 66"/>
          <p:cNvSpPr/>
          <p:nvPr/>
        </p:nvSpPr>
        <p:spPr>
          <a:xfrm rot="5400000">
            <a:off x="1331435" y="2606583"/>
            <a:ext cx="43200" cy="45901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8" name="Rechteck 67"/>
          <p:cNvSpPr/>
          <p:nvPr/>
        </p:nvSpPr>
        <p:spPr>
          <a:xfrm rot="5400000">
            <a:off x="1171804" y="5190731"/>
            <a:ext cx="43200" cy="19885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9" name="Rechteck 68"/>
          <p:cNvSpPr/>
          <p:nvPr/>
        </p:nvSpPr>
        <p:spPr>
          <a:xfrm>
            <a:off x="3122758" y="4112627"/>
            <a:ext cx="35872" cy="5729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0" name="Rechteck 69"/>
          <p:cNvSpPr/>
          <p:nvPr/>
        </p:nvSpPr>
        <p:spPr>
          <a:xfrm>
            <a:off x="3139903" y="2862303"/>
            <a:ext cx="34289" cy="52973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1" name="Rechteck 70"/>
          <p:cNvSpPr/>
          <p:nvPr/>
        </p:nvSpPr>
        <p:spPr>
          <a:xfrm rot="5400000">
            <a:off x="3141161" y="4096823"/>
            <a:ext cx="43200" cy="748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2" name="Rechteck 71"/>
          <p:cNvSpPr/>
          <p:nvPr/>
        </p:nvSpPr>
        <p:spPr>
          <a:xfrm rot="5400000">
            <a:off x="3150966" y="2852712"/>
            <a:ext cx="43496" cy="680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3" name="Rechteck 72"/>
          <p:cNvSpPr/>
          <p:nvPr/>
        </p:nvSpPr>
        <p:spPr>
          <a:xfrm rot="5400000">
            <a:off x="1234898" y="5131146"/>
            <a:ext cx="43200" cy="698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4" name="Textfeld 73"/>
          <p:cNvSpPr txBox="1"/>
          <p:nvPr/>
        </p:nvSpPr>
        <p:spPr>
          <a:xfrm>
            <a:off x="4326564" y="1412776"/>
            <a:ext cx="4763616" cy="4385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Хидавлично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балансиране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1. За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всеки отделен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случай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(a,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б, в, г)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трябва да се изчисли потреблението на топлина и топлинното натоварване.</a:t>
            </a:r>
          </a:p>
          <a:p>
            <a:pPr>
              <a:lnSpc>
                <a:spcPct val="150000"/>
              </a:lnSpc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2. Изходът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 радиатора трябва да се изчисли за всяка стая.</a:t>
            </a:r>
          </a:p>
          <a:p>
            <a:pPr>
              <a:lnSpc>
                <a:spcPct val="150000"/>
              </a:lnSpc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3. Трябва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да се изчисли обемният дебит</a:t>
            </a:r>
          </a:p>
          <a:p>
            <a:pPr>
              <a:lnSpc>
                <a:spcPct val="150000"/>
              </a:lnSpc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4. Регулиране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 клапаните на радиатора</a:t>
            </a:r>
          </a:p>
          <a:p>
            <a:pPr>
              <a:lnSpc>
                <a:spcPct val="150000"/>
              </a:lnSpc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5. Регулиране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 помпата за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отопление</a:t>
            </a:r>
            <a:endParaRPr lang="de-DE" dirty="0">
              <a:latin typeface="Bahnschrift" panose="020B0502040204020203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069970" y="221717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Bahnschrift" panose="020B0502040204020203" pitchFamily="34" charset="0"/>
              </a:rPr>
              <a:t>a</a:t>
            </a:r>
          </a:p>
        </p:txBody>
      </p:sp>
      <p:sp>
        <p:nvSpPr>
          <p:cNvPr id="75" name="Textfeld 74"/>
          <p:cNvSpPr txBox="1"/>
          <p:nvPr/>
        </p:nvSpPr>
        <p:spPr>
          <a:xfrm>
            <a:off x="2611769" y="223296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Bahnschrift" panose="020B0502040204020203" pitchFamily="34" charset="0"/>
              </a:rPr>
              <a:t>b</a:t>
            </a:r>
          </a:p>
        </p:txBody>
      </p:sp>
      <p:sp>
        <p:nvSpPr>
          <p:cNvPr id="76" name="Textfeld 75"/>
          <p:cNvSpPr txBox="1"/>
          <p:nvPr/>
        </p:nvSpPr>
        <p:spPr>
          <a:xfrm>
            <a:off x="1246615" y="347239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Bahnschrift" panose="020B0502040204020203" pitchFamily="34" charset="0"/>
              </a:rPr>
              <a:t>c</a:t>
            </a:r>
          </a:p>
        </p:txBody>
      </p:sp>
      <p:sp>
        <p:nvSpPr>
          <p:cNvPr id="77" name="Textfeld 76"/>
          <p:cNvSpPr txBox="1"/>
          <p:nvPr/>
        </p:nvSpPr>
        <p:spPr>
          <a:xfrm>
            <a:off x="2788414" y="3488181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Bahnschrift" panose="020B0502040204020203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67566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00"/>
    </mc:Choice>
    <mc:Fallback xmlns="">
      <p:transition spd="slow" advTm="19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Цели на </a:t>
            </a:r>
            <a:r>
              <a:rPr lang="bg-BG" dirty="0" smtClean="0">
                <a:latin typeface="Arial" panose="020B0604020202020204" pitchFamily="34" charset="0"/>
                <a:cs typeface="Arial" panose="020B0604020202020204" pitchFamily="34" charset="0"/>
              </a:rPr>
              <a:t>модула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Добре дошли в модула: „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Инсталиране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 сградни разпределителни системи“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До края на този модул ще можете да:</a:t>
            </a:r>
          </a:p>
          <a:p>
            <a:pPr marL="0" indent="0">
              <a:lnSpc>
                <a:spcPct val="150000"/>
              </a:lnSpc>
              <a:buNone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1. Познават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видовете системи за разпределение на отопление и охлаждане и техните области на приложение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2. Оптимизирате съществуващите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системи според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термопомпите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5126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1862332" y="2761278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Rechteck 1"/>
          <p:cNvSpPr/>
          <p:nvPr/>
        </p:nvSpPr>
        <p:spPr>
          <a:xfrm>
            <a:off x="1235823" y="2186862"/>
            <a:ext cx="3229495" cy="25430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" name="Rechteck 4"/>
          <p:cNvSpPr/>
          <p:nvPr/>
        </p:nvSpPr>
        <p:spPr>
          <a:xfrm>
            <a:off x="1235823" y="4729922"/>
            <a:ext cx="3229495" cy="11756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cxnSp>
        <p:nvCxnSpPr>
          <p:cNvPr id="4" name="Gerader Verbinder 3"/>
          <p:cNvCxnSpPr>
            <a:stCxn id="2" idx="1"/>
            <a:endCxn id="2" idx="3"/>
          </p:cNvCxnSpPr>
          <p:nvPr/>
        </p:nvCxnSpPr>
        <p:spPr>
          <a:xfrm>
            <a:off x="1235823" y="3458392"/>
            <a:ext cx="322949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>
            <a:stCxn id="2" idx="0"/>
            <a:endCxn id="5" idx="0"/>
          </p:cNvCxnSpPr>
          <p:nvPr/>
        </p:nvCxnSpPr>
        <p:spPr>
          <a:xfrm>
            <a:off x="2850571" y="2186862"/>
            <a:ext cx="0" cy="25430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leichschenkliges Dreieck 9"/>
          <p:cNvSpPr/>
          <p:nvPr/>
        </p:nvSpPr>
        <p:spPr>
          <a:xfrm>
            <a:off x="1106551" y="948223"/>
            <a:ext cx="3498980" cy="1238639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1" name="Rechteck 10"/>
          <p:cNvSpPr/>
          <p:nvPr/>
        </p:nvSpPr>
        <p:spPr>
          <a:xfrm>
            <a:off x="1571800" y="4846087"/>
            <a:ext cx="608823" cy="979715"/>
          </a:xfrm>
          <a:prstGeom prst="rect">
            <a:avLst/>
          </a:prstGeom>
          <a:solidFill>
            <a:srgbClr val="F13F3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700" dirty="0">
              <a:latin typeface="Bahnschrift" panose="020B0502040204020203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669772" y="5000041"/>
            <a:ext cx="426875" cy="909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4" name="Abgerundetes Rechteck 13"/>
          <p:cNvSpPr/>
          <p:nvPr/>
        </p:nvSpPr>
        <p:spPr>
          <a:xfrm>
            <a:off x="2244539" y="2814460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5" name="Abgerundetes Rechteck 14"/>
          <p:cNvSpPr/>
          <p:nvPr/>
        </p:nvSpPr>
        <p:spPr>
          <a:xfrm>
            <a:off x="2139949" y="28144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6" name="Abgerundetes Rechteck 15"/>
          <p:cNvSpPr/>
          <p:nvPr/>
        </p:nvSpPr>
        <p:spPr>
          <a:xfrm>
            <a:off x="2350339" y="281445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8" name="Abgerundetes Rechteck 17"/>
          <p:cNvSpPr/>
          <p:nvPr/>
        </p:nvSpPr>
        <p:spPr>
          <a:xfrm>
            <a:off x="2459898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9" name="Abgerundetes Rechteck 18"/>
          <p:cNvSpPr/>
          <p:nvPr/>
        </p:nvSpPr>
        <p:spPr>
          <a:xfrm>
            <a:off x="1924040" y="281446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1" name="Abgerundetes Rechteck 20"/>
          <p:cNvSpPr/>
          <p:nvPr/>
        </p:nvSpPr>
        <p:spPr>
          <a:xfrm>
            <a:off x="2032504" y="2814463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2" name="Abgerundetes Rechteck 21"/>
          <p:cNvSpPr/>
          <p:nvPr/>
        </p:nvSpPr>
        <p:spPr>
          <a:xfrm>
            <a:off x="2574135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3" name="Abgerundetes Rechteck 22"/>
          <p:cNvSpPr/>
          <p:nvPr/>
        </p:nvSpPr>
        <p:spPr>
          <a:xfrm>
            <a:off x="2680449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4" name="Rechteck 23"/>
          <p:cNvSpPr/>
          <p:nvPr/>
        </p:nvSpPr>
        <p:spPr>
          <a:xfrm>
            <a:off x="3485944" y="2761278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5" name="Abgerundetes Rechteck 24"/>
          <p:cNvSpPr/>
          <p:nvPr/>
        </p:nvSpPr>
        <p:spPr>
          <a:xfrm>
            <a:off x="3868151" y="2814460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6" name="Abgerundetes Rechteck 25"/>
          <p:cNvSpPr/>
          <p:nvPr/>
        </p:nvSpPr>
        <p:spPr>
          <a:xfrm>
            <a:off x="3763561" y="28144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7" name="Abgerundetes Rechteck 26"/>
          <p:cNvSpPr/>
          <p:nvPr/>
        </p:nvSpPr>
        <p:spPr>
          <a:xfrm>
            <a:off x="3973951" y="281445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8" name="Abgerundetes Rechteck 27"/>
          <p:cNvSpPr/>
          <p:nvPr/>
        </p:nvSpPr>
        <p:spPr>
          <a:xfrm>
            <a:off x="4083510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9" name="Abgerundetes Rechteck 28"/>
          <p:cNvSpPr/>
          <p:nvPr/>
        </p:nvSpPr>
        <p:spPr>
          <a:xfrm>
            <a:off x="3547652" y="281446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0" name="Abgerundetes Rechteck 29"/>
          <p:cNvSpPr/>
          <p:nvPr/>
        </p:nvSpPr>
        <p:spPr>
          <a:xfrm>
            <a:off x="3656116" y="2814463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1" name="Abgerundetes Rechteck 30"/>
          <p:cNvSpPr/>
          <p:nvPr/>
        </p:nvSpPr>
        <p:spPr>
          <a:xfrm>
            <a:off x="4197747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2" name="Abgerundetes Rechteck 31"/>
          <p:cNvSpPr/>
          <p:nvPr/>
        </p:nvSpPr>
        <p:spPr>
          <a:xfrm>
            <a:off x="4304061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3" name="Rechteck 32"/>
          <p:cNvSpPr/>
          <p:nvPr/>
        </p:nvSpPr>
        <p:spPr>
          <a:xfrm>
            <a:off x="1856617" y="4047153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cxnSp>
        <p:nvCxnSpPr>
          <p:cNvPr id="34" name="Gerader Verbinder 33"/>
          <p:cNvCxnSpPr/>
          <p:nvPr/>
        </p:nvCxnSpPr>
        <p:spPr>
          <a:xfrm>
            <a:off x="1230108" y="4721407"/>
            <a:ext cx="322949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Abgerundetes Rechteck 34"/>
          <p:cNvSpPr/>
          <p:nvPr/>
        </p:nvSpPr>
        <p:spPr>
          <a:xfrm>
            <a:off x="2238824" y="4100335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6" name="Abgerundetes Rechteck 35"/>
          <p:cNvSpPr/>
          <p:nvPr/>
        </p:nvSpPr>
        <p:spPr>
          <a:xfrm>
            <a:off x="2134234" y="41003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7" name="Abgerundetes Rechteck 36"/>
          <p:cNvSpPr/>
          <p:nvPr/>
        </p:nvSpPr>
        <p:spPr>
          <a:xfrm>
            <a:off x="2344624" y="410033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8" name="Abgerundetes Rechteck 37"/>
          <p:cNvSpPr/>
          <p:nvPr/>
        </p:nvSpPr>
        <p:spPr>
          <a:xfrm>
            <a:off x="2454183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9" name="Abgerundetes Rechteck 38"/>
          <p:cNvSpPr/>
          <p:nvPr/>
        </p:nvSpPr>
        <p:spPr>
          <a:xfrm>
            <a:off x="1918325" y="410033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0" name="Abgerundetes Rechteck 39"/>
          <p:cNvSpPr/>
          <p:nvPr/>
        </p:nvSpPr>
        <p:spPr>
          <a:xfrm>
            <a:off x="2026789" y="4100338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1" name="Abgerundetes Rechteck 40"/>
          <p:cNvSpPr/>
          <p:nvPr/>
        </p:nvSpPr>
        <p:spPr>
          <a:xfrm>
            <a:off x="2568420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2" name="Abgerundetes Rechteck 41"/>
          <p:cNvSpPr/>
          <p:nvPr/>
        </p:nvSpPr>
        <p:spPr>
          <a:xfrm>
            <a:off x="2674734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3" name="Rechteck 42"/>
          <p:cNvSpPr/>
          <p:nvPr/>
        </p:nvSpPr>
        <p:spPr>
          <a:xfrm>
            <a:off x="3480229" y="4047153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4" name="Abgerundetes Rechteck 43"/>
          <p:cNvSpPr/>
          <p:nvPr/>
        </p:nvSpPr>
        <p:spPr>
          <a:xfrm>
            <a:off x="3862436" y="4100335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5" name="Abgerundetes Rechteck 44"/>
          <p:cNvSpPr/>
          <p:nvPr/>
        </p:nvSpPr>
        <p:spPr>
          <a:xfrm>
            <a:off x="3757846" y="41003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6" name="Abgerundetes Rechteck 45"/>
          <p:cNvSpPr/>
          <p:nvPr/>
        </p:nvSpPr>
        <p:spPr>
          <a:xfrm>
            <a:off x="3968236" y="410033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7" name="Abgerundetes Rechteck 46"/>
          <p:cNvSpPr/>
          <p:nvPr/>
        </p:nvSpPr>
        <p:spPr>
          <a:xfrm>
            <a:off x="4077795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8" name="Abgerundetes Rechteck 47"/>
          <p:cNvSpPr/>
          <p:nvPr/>
        </p:nvSpPr>
        <p:spPr>
          <a:xfrm>
            <a:off x="3541937" y="410033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9" name="Abgerundetes Rechteck 48"/>
          <p:cNvSpPr/>
          <p:nvPr/>
        </p:nvSpPr>
        <p:spPr>
          <a:xfrm>
            <a:off x="3650401" y="4100338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0" name="Abgerundetes Rechteck 49"/>
          <p:cNvSpPr/>
          <p:nvPr/>
        </p:nvSpPr>
        <p:spPr>
          <a:xfrm>
            <a:off x="4192032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1" name="Abgerundetes Rechteck 50"/>
          <p:cNvSpPr/>
          <p:nvPr/>
        </p:nvSpPr>
        <p:spPr>
          <a:xfrm>
            <a:off x="4298346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2" name="Rechteck 51"/>
          <p:cNvSpPr/>
          <p:nvPr/>
        </p:nvSpPr>
        <p:spPr>
          <a:xfrm>
            <a:off x="1780218" y="4148042"/>
            <a:ext cx="34289" cy="52973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3" name="Rechteck 52"/>
          <p:cNvSpPr/>
          <p:nvPr/>
        </p:nvSpPr>
        <p:spPr>
          <a:xfrm>
            <a:off x="1486592" y="3286125"/>
            <a:ext cx="43200" cy="19028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4" name="Rechteck 53"/>
          <p:cNvSpPr/>
          <p:nvPr/>
        </p:nvSpPr>
        <p:spPr>
          <a:xfrm rot="5400000">
            <a:off x="2385880" y="2397327"/>
            <a:ext cx="43200" cy="1825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5" name="Rechteck 54"/>
          <p:cNvSpPr/>
          <p:nvPr/>
        </p:nvSpPr>
        <p:spPr>
          <a:xfrm rot="5400000">
            <a:off x="1647911" y="4269038"/>
            <a:ext cx="43200" cy="3647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6" name="Rechteck 55"/>
          <p:cNvSpPr/>
          <p:nvPr/>
        </p:nvSpPr>
        <p:spPr>
          <a:xfrm rot="5400000">
            <a:off x="2411759" y="3646739"/>
            <a:ext cx="42180" cy="18646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7" name="Rechteck 56"/>
          <p:cNvSpPr/>
          <p:nvPr/>
        </p:nvSpPr>
        <p:spPr>
          <a:xfrm rot="5400000">
            <a:off x="3381242" y="4352629"/>
            <a:ext cx="43200" cy="1654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8" name="Rechteck 57"/>
          <p:cNvSpPr/>
          <p:nvPr/>
        </p:nvSpPr>
        <p:spPr>
          <a:xfrm rot="5400000">
            <a:off x="3375925" y="3054648"/>
            <a:ext cx="43200" cy="1654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9" name="Rechteck 58"/>
          <p:cNvSpPr/>
          <p:nvPr/>
        </p:nvSpPr>
        <p:spPr>
          <a:xfrm rot="5400000">
            <a:off x="1758689" y="3066457"/>
            <a:ext cx="43200" cy="1654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0" name="Rechteck 59"/>
          <p:cNvSpPr/>
          <p:nvPr/>
        </p:nvSpPr>
        <p:spPr>
          <a:xfrm>
            <a:off x="3274550" y="3115750"/>
            <a:ext cx="45021" cy="1982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1" name="Rechteck 60"/>
          <p:cNvSpPr/>
          <p:nvPr/>
        </p:nvSpPr>
        <p:spPr>
          <a:xfrm>
            <a:off x="1684375" y="3128693"/>
            <a:ext cx="45021" cy="1982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2" name="Rechteck 61"/>
          <p:cNvSpPr/>
          <p:nvPr/>
        </p:nvSpPr>
        <p:spPr>
          <a:xfrm>
            <a:off x="3320138" y="4435184"/>
            <a:ext cx="45021" cy="1649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3" name="Rechteck 62"/>
          <p:cNvSpPr/>
          <p:nvPr/>
        </p:nvSpPr>
        <p:spPr>
          <a:xfrm>
            <a:off x="1374057" y="2814360"/>
            <a:ext cx="43200" cy="248892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4" name="Rechteck 63"/>
          <p:cNvSpPr/>
          <p:nvPr/>
        </p:nvSpPr>
        <p:spPr>
          <a:xfrm rot="5400000">
            <a:off x="2391450" y="2361054"/>
            <a:ext cx="43200" cy="20802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5" name="Rechteck 64"/>
          <p:cNvSpPr/>
          <p:nvPr/>
        </p:nvSpPr>
        <p:spPr>
          <a:xfrm rot="5400000">
            <a:off x="2403314" y="3656307"/>
            <a:ext cx="43200" cy="20153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6" name="Rechteck 65"/>
          <p:cNvSpPr/>
          <p:nvPr/>
        </p:nvSpPr>
        <p:spPr>
          <a:xfrm rot="5400000">
            <a:off x="1800984" y="4134052"/>
            <a:ext cx="46245" cy="748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7" name="Rechteck 66"/>
          <p:cNvSpPr/>
          <p:nvPr/>
        </p:nvSpPr>
        <p:spPr>
          <a:xfrm rot="5400000">
            <a:off x="1610402" y="2606585"/>
            <a:ext cx="43200" cy="45901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8" name="Rechteck 67"/>
          <p:cNvSpPr/>
          <p:nvPr/>
        </p:nvSpPr>
        <p:spPr>
          <a:xfrm rot="5400000">
            <a:off x="1450771" y="5190733"/>
            <a:ext cx="43200" cy="19885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9" name="Rechteck 68"/>
          <p:cNvSpPr/>
          <p:nvPr/>
        </p:nvSpPr>
        <p:spPr>
          <a:xfrm>
            <a:off x="3401725" y="4112629"/>
            <a:ext cx="35872" cy="5729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0" name="Rechteck 69"/>
          <p:cNvSpPr/>
          <p:nvPr/>
        </p:nvSpPr>
        <p:spPr>
          <a:xfrm>
            <a:off x="3418870" y="2862305"/>
            <a:ext cx="34289" cy="52973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1" name="Rechteck 70"/>
          <p:cNvSpPr/>
          <p:nvPr/>
        </p:nvSpPr>
        <p:spPr>
          <a:xfrm rot="5400000">
            <a:off x="3420128" y="4096825"/>
            <a:ext cx="43200" cy="748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2" name="Rechteck 71"/>
          <p:cNvSpPr/>
          <p:nvPr/>
        </p:nvSpPr>
        <p:spPr>
          <a:xfrm rot="5400000">
            <a:off x="3429933" y="2852714"/>
            <a:ext cx="43496" cy="680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3" name="Rechteck 72"/>
          <p:cNvSpPr/>
          <p:nvPr/>
        </p:nvSpPr>
        <p:spPr>
          <a:xfrm rot="5400000">
            <a:off x="1513865" y="5131148"/>
            <a:ext cx="43200" cy="698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80" name="Textfeld 79"/>
          <p:cNvSpPr txBox="1"/>
          <p:nvPr/>
        </p:nvSpPr>
        <p:spPr>
          <a:xfrm>
            <a:off x="2081490" y="2160028"/>
            <a:ext cx="8354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700" dirty="0"/>
              <a:t>21°C</a:t>
            </a:r>
          </a:p>
        </p:txBody>
      </p:sp>
      <p:sp>
        <p:nvSpPr>
          <p:cNvPr id="81" name="Textfeld 80"/>
          <p:cNvSpPr txBox="1"/>
          <p:nvPr/>
        </p:nvSpPr>
        <p:spPr>
          <a:xfrm>
            <a:off x="3652629" y="2124420"/>
            <a:ext cx="8354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700" dirty="0"/>
              <a:t>21°C</a:t>
            </a:r>
          </a:p>
        </p:txBody>
      </p:sp>
      <p:sp>
        <p:nvSpPr>
          <p:cNvPr id="82" name="Textfeld 81"/>
          <p:cNvSpPr txBox="1"/>
          <p:nvPr/>
        </p:nvSpPr>
        <p:spPr>
          <a:xfrm>
            <a:off x="2065669" y="3422830"/>
            <a:ext cx="8354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700" dirty="0"/>
              <a:t>21°C</a:t>
            </a:r>
          </a:p>
        </p:txBody>
      </p:sp>
      <p:sp>
        <p:nvSpPr>
          <p:cNvPr id="83" name="Textfeld 82"/>
          <p:cNvSpPr txBox="1"/>
          <p:nvPr/>
        </p:nvSpPr>
        <p:spPr>
          <a:xfrm>
            <a:off x="3640885" y="3424025"/>
            <a:ext cx="8354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700" dirty="0"/>
              <a:t>21°C</a:t>
            </a:r>
          </a:p>
        </p:txBody>
      </p:sp>
      <p:sp>
        <p:nvSpPr>
          <p:cNvPr id="84" name="Textfeld 83"/>
          <p:cNvSpPr txBox="1"/>
          <p:nvPr/>
        </p:nvSpPr>
        <p:spPr>
          <a:xfrm>
            <a:off x="4644008" y="1348251"/>
            <a:ext cx="4114800" cy="4385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Хидравлично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балансиране</a:t>
            </a:r>
          </a:p>
          <a:p>
            <a:pPr>
              <a:lnSpc>
                <a:spcPct val="150000"/>
              </a:lnSpc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Тази процедура гарантира,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че: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Всеки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радиатор ще се захранва от правилния обем гореща вода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Всеки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радиатор доставя нужното количество топлина във всяка отделна стая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Цялото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жизнено пространство е добре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отоплено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Отоплителната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система работи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ефективно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95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Предимства на хидравличното </a:t>
            </a:r>
            <a:r>
              <a:rPr lang="bg-BG" dirty="0" smtClean="0">
                <a:latin typeface="Arial" panose="020B0604020202020204" pitchFamily="34" charset="0"/>
                <a:cs typeface="Arial" panose="020B0604020202020204" pitchFamily="34" charset="0"/>
              </a:rPr>
              <a:t>балансиране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Предимства на хидравличното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балансиране: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Пълна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функционалност на всички радиатори или системи за подово отопление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Повече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комфорт на живот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Увеличение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 стойността на имота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Висока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икономия на енергия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По-ниски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разходи за енергия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Активен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принос към опазването на околната среда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Евтин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процес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Отлично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съотношение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цена-полза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710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Стъпки за хидравлично </a:t>
            </a:r>
            <a:r>
              <a:rPr lang="bg-BG" dirty="0" smtClean="0">
                <a:latin typeface="Arial" panose="020B0604020202020204" pitchFamily="34" charset="0"/>
                <a:cs typeface="Arial" panose="020B0604020202020204" pitchFamily="34" charset="0"/>
              </a:rPr>
              <a:t>балансиране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Стъпки за хидравлично балансиране</a:t>
            </a:r>
          </a:p>
          <a:p>
            <a:pPr marL="0" indent="0">
              <a:lnSpc>
                <a:spcPct val="150000"/>
              </a:lnSpc>
              <a:buNone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1. Изчисляване на отоплителния товар и инсталирания радиатор / изход в помещенията и определяне на необходимата температура на потока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- Изчисляване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 топлинното натоварване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вижте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1.2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- Изчисляване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 системата за подово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отопление- вижте 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1.2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- Определяне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 необходимата температура на потока (възможно най-ниска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7755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Стъпки за хидравлично </a:t>
            </a:r>
            <a:r>
              <a:rPr lang="bg-BG" dirty="0" smtClean="0">
                <a:latin typeface="Arial" panose="020B0604020202020204" pitchFamily="34" charset="0"/>
                <a:cs typeface="Arial" panose="020B0604020202020204" pitchFamily="34" charset="0"/>
              </a:rPr>
              <a:t>балансиране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Стъпки за хидравлично балансиране</a:t>
            </a:r>
          </a:p>
          <a:p>
            <a:pPr marL="0" indent="0">
              <a:lnSpc>
                <a:spcPct val="150000"/>
              </a:lnSpc>
              <a:buNone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2. Определяне на максималните необходими масови потоци на отоплителна вода за всеки радиатор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Масовият поток транспортира необходимата енергия към съответната нагревателна повърхност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de-DE" sz="16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à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731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Стъпки за хидравлично </a:t>
            </a:r>
            <a:r>
              <a:rPr lang="bg-BG" dirty="0" smtClean="0">
                <a:latin typeface="Arial" panose="020B0604020202020204" pitchFamily="34" charset="0"/>
                <a:cs typeface="Arial" panose="020B0604020202020204" pitchFamily="34" charset="0"/>
              </a:rPr>
              <a:t>балансиране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303" y="1340768"/>
            <a:ext cx="8229600" cy="452596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Формулата на топлинния поток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рoin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рoint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x cp x Δϑ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point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= топлинен поток в Wh / h съответства на ΦHL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point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= масов поток в kg / h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cp = специфичен топлинен капацитет за вода (1.163 Wh / kg K)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Δϑ = температурна разлика от (ϑV - ϑR) в K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превръща и води до масовия поток: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point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= Q / 1.163 x (ϑV - ϑR)</a:t>
            </a:r>
          </a:p>
          <a:p>
            <a:pPr marL="0" indent="0">
              <a:lnSpc>
                <a:spcPct val="150000"/>
              </a:lnSpc>
              <a:buNone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Колкото по-голяма е температурната разлика, толкова по-малък е масовият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поток.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de-DE" sz="16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à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4049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Стъпки за хидравлично </a:t>
            </a:r>
            <a:r>
              <a:rPr lang="bg-BG" dirty="0" smtClean="0">
                <a:latin typeface="Arial" panose="020B0604020202020204" pitchFamily="34" charset="0"/>
                <a:cs typeface="Arial" panose="020B0604020202020204" pitchFamily="34" charset="0"/>
              </a:rPr>
              <a:t>балансиране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Стъпки за хидравлично балансиране</a:t>
            </a:r>
          </a:p>
          <a:p>
            <a:pPr marL="0" indent="0">
              <a:lnSpc>
                <a:spcPct val="150000"/>
              </a:lnSpc>
              <a:buNone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3. Изчисляване на загубите на налягане в тръбната мрежа (най-дълга линия); това автоматично води до необходимия капацитет на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помпатата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4. Избор на термостатични клапани и / или връщащи фитинги според необходимите характеристики на потока 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налягането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de-DE" sz="16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à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0120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Стъпки за хидравлично </a:t>
            </a:r>
            <a:r>
              <a:rPr lang="bg-BG" dirty="0" smtClean="0">
                <a:latin typeface="Arial" panose="020B0604020202020204" pitchFamily="34" charset="0"/>
                <a:cs typeface="Arial" panose="020B0604020202020204" pitchFamily="34" charset="0"/>
              </a:rPr>
              <a:t>балансиране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Стъпки за хидравлично балансиране</a:t>
            </a:r>
          </a:p>
          <a:p>
            <a:pPr marL="0" indent="0">
              <a:lnSpc>
                <a:spcPct val="150000"/>
              </a:lnSpc>
              <a:buNone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5. Конструкция на циркулационната помпа (или автоматичен балансиращ клапан, ако е необходимо) в съответствие с необходимата подаваща глава и обемния дебит</a:t>
            </a:r>
          </a:p>
          <a:p>
            <a:pPr marL="0" indent="0">
              <a:lnSpc>
                <a:spcPct val="150000"/>
              </a:lnSpc>
              <a:buNone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6. Регулиране на регулирането на отоплението Регулиране на наклона и паралелното изместване според изчислената оптимална проектна температура на потока</a:t>
            </a:r>
          </a:p>
          <a:p>
            <a:pPr marL="0" indent="0">
              <a:lnSpc>
                <a:spcPct val="150000"/>
              </a:lnSpc>
              <a:buNone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7. Настройка и документиране на всички определени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стойности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à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5106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Отоплителна верига за обработка на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водата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6855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отоплителния кръг се използва вода като топлоносител.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Следователно подовото отопление и буферният резервоар са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напълнени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 вода.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Компонентите на съвременните отоплителни системи са компактни и ефективни. Например в топлообменниците дебелините на стените и диаметрите на поточните канали са възможно най-малки, за да се гарантира почти без загуба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преноса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 топлина.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Буферните резервоари за съхранение също осигуряват много голям обем вода по отношение на топлопредаващата повърхност в топлообменника на котела. Поради голямото количество отоплителна вода може да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присъстват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голям брой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замърсяващи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вещества, които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утаяват в топлообменника под формата на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варовик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водят до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проблеми с почистването.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4630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Отоплителна верига за обработка на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водата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 да се предотврати този проблем, водата, използвана в отоплителния кръг, трябва да отговаря на химическите стандарти и, в случай на съмнение, трябва предварително да се обработи, за да се гарантират желаните свойства.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Запълването на система за повърхностно отопление или повърхностно охлаждане трябва да се извърши с омекотена или деминерализирана вода, в зависимост от материала на тръбата. Същото важи и за котелната вода. Положителният ефект е дългосрочната защита срещу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замърсяване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корозия на повърхностното отопление за дългосрочен добър топлопренос и ефективна работа на индустриалното подово отопление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3176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Отоплителна верига за обработка на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водата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Ако водата за отопление не се пречиства и следователно не отговаря на изискванията за качество, енергийната ефективност обикновено се влошава постоянно. Както в чайника или други продукти, където водата се нагрява, се образуват отлагания от варовик.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Този варовик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се отлага върху топлопренасящите повърхности в котела или топлообменника, ограничава тяхната функция или дори блокира пълния поток.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цялата отоплителна система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лошата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вода за отопление също може да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предизвика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корозия.</a:t>
            </a:r>
          </a:p>
          <a:p>
            <a:pPr marL="0" indent="0">
              <a:lnSpc>
                <a:spcPct val="150000"/>
              </a:lnSpc>
              <a:buNone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допълнение към техническите проблеми, операторът на отоплителната система може да очаква загуба на гаранция за компонентите, ако отоплителната вода е неправилно пречистена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335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>
                <a:latin typeface="Arial" panose="020B0604020202020204" pitchFamily="34" charset="0"/>
                <a:cs typeface="Arial" panose="020B0604020202020204" pitchFamily="34" charset="0"/>
              </a:rPr>
              <a:t>Въведение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 правилното функциониране на отоплителното разпределение (компоненти на разпределението на отоплението: xxx.yyy) е изключително важно да се извърши хидравлично балансиране на системата.</a:t>
            </a:r>
          </a:p>
          <a:p>
            <a:pPr marL="0" indent="0">
              <a:lnSpc>
                <a:spcPct val="150000"/>
              </a:lnSpc>
              <a:buNone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Това е единственият начин да се осигури ефективен оперативен отчет в дългосрочен план.</a:t>
            </a:r>
          </a:p>
          <a:p>
            <a:pPr marL="0" indent="0">
              <a:lnSpc>
                <a:spcPct val="150000"/>
              </a:lnSpc>
              <a:buNone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Не без причина БАФА предписва хидравлично балансиране при финансирането си.</a:t>
            </a:r>
          </a:p>
          <a:p>
            <a:pPr marL="0" indent="0">
              <a:lnSpc>
                <a:spcPct val="150000"/>
              </a:lnSpc>
              <a:buNone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нови конструкции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са необходими всички данни за хидравлично балансиране, така че да могат да бъдат внедрени лесно и безопасно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9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Отоплителна верига за обработка на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водата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bg-BG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Нормала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VDI 2035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Част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1 се занимава с темата "Избягване на щети, причинени от варовик в отоплителните системи",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Част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2 служи за "предотвратяване на щети, причинени от корозия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".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2812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Отоплителна верига за обработка на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водата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bg-BG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Нормала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VDI 2035 – </a:t>
            </a:r>
            <a:r>
              <a:rPr lang="bg-BG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Част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Изискванията на VDI 2035 са доста обширни по отношение на предотвратяването на щети, причинени от варовик. Тук допустимата обща твърдост на отоплителната вода е зададена като функция от отоплителния капацитет и съдържанието на вода в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системата.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77" y="3855852"/>
            <a:ext cx="8690645" cy="206005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95536" y="3933056"/>
            <a:ext cx="449514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rgbClr val="949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VDI 2035 </a:t>
            </a:r>
            <a:r>
              <a:rPr lang="bg-BG" sz="1000" dirty="0" smtClean="0">
                <a:solidFill>
                  <a:srgbClr val="949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</a:t>
            </a:r>
            <a:r>
              <a:rPr lang="de-DE" sz="1000" dirty="0" smtClean="0">
                <a:solidFill>
                  <a:srgbClr val="949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de-DE" sz="1000" dirty="0" smtClean="0">
                <a:solidFill>
                  <a:srgbClr val="949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</a:t>
            </a:r>
            <a:r>
              <a:rPr lang="ru-RU" sz="1000" dirty="0">
                <a:solidFill>
                  <a:srgbClr val="949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Избягване на повреди поради образуването на </a:t>
            </a:r>
            <a:r>
              <a:rPr lang="ru-RU" sz="1000" dirty="0" smtClean="0">
                <a:solidFill>
                  <a:srgbClr val="949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камък</a:t>
            </a:r>
            <a:endParaRPr lang="de-DE" sz="1000" dirty="0">
              <a:solidFill>
                <a:srgbClr val="949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17400" y="4365104"/>
            <a:ext cx="2162552" cy="211203"/>
          </a:xfrm>
          <a:prstGeom prst="rect">
            <a:avLst/>
          </a:prstGeom>
          <a:solidFill>
            <a:schemeClr val="bg1"/>
          </a:solidFill>
        </p:spPr>
        <p:txBody>
          <a:bodyPr wrap="none" lIns="144000" tIns="36000" rIns="72000" bIns="36000" rtlCol="0">
            <a:spAutoFit/>
          </a:bodyPr>
          <a:lstStyle/>
          <a:p>
            <a:r>
              <a:rPr lang="ru-RU" sz="900" b="1" dirty="0">
                <a:solidFill>
                  <a:srgbClr val="7F77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 отоплителна мощност в </a:t>
            </a:r>
            <a:r>
              <a:rPr lang="ru-RU" sz="900" b="1" dirty="0" smtClean="0">
                <a:solidFill>
                  <a:srgbClr val="7F77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kW</a:t>
            </a:r>
            <a:endParaRPr lang="de-DE" sz="900" b="1" dirty="0">
              <a:solidFill>
                <a:srgbClr val="7F77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592000" y="4248000"/>
            <a:ext cx="1939218" cy="349702"/>
          </a:xfrm>
          <a:prstGeom prst="rect">
            <a:avLst/>
          </a:prstGeom>
          <a:solidFill>
            <a:schemeClr val="bg1"/>
          </a:solidFill>
        </p:spPr>
        <p:txBody>
          <a:bodyPr wrap="none" lIns="180000" tIns="36000" rIns="72000" bIns="36000" rtlCol="0">
            <a:spAutoFit/>
          </a:bodyPr>
          <a:lstStyle/>
          <a:p>
            <a:r>
              <a:rPr lang="ru-RU" sz="900" b="1" dirty="0">
                <a:solidFill>
                  <a:srgbClr val="7F77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 твърдост в ° dH</a:t>
            </a:r>
          </a:p>
          <a:p>
            <a:r>
              <a:rPr lang="ru-RU" sz="900" b="1" dirty="0">
                <a:solidFill>
                  <a:srgbClr val="7F77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Обем на системата ≤ 20 l / </a:t>
            </a:r>
            <a:r>
              <a:rPr lang="ru-RU" sz="900" b="1" dirty="0" smtClean="0">
                <a:solidFill>
                  <a:srgbClr val="7F77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kW</a:t>
            </a:r>
            <a:endParaRPr lang="en-US" sz="900" b="1" dirty="0">
              <a:solidFill>
                <a:srgbClr val="7F77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716000" y="4248000"/>
            <a:ext cx="1971278" cy="349702"/>
          </a:xfrm>
          <a:prstGeom prst="rect">
            <a:avLst/>
          </a:prstGeom>
          <a:solidFill>
            <a:schemeClr val="bg1"/>
          </a:solidFill>
        </p:spPr>
        <p:txBody>
          <a:bodyPr wrap="none" lIns="180000" tIns="36000" rIns="72000" bIns="36000" rtlCol="0">
            <a:spAutoFit/>
          </a:bodyPr>
          <a:lstStyle/>
          <a:p>
            <a:r>
              <a:rPr lang="ru-RU" sz="900" b="1" dirty="0">
                <a:solidFill>
                  <a:srgbClr val="7F77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 твърдост в ° dH</a:t>
            </a:r>
          </a:p>
          <a:p>
            <a:r>
              <a:rPr lang="ru-RU" sz="900" b="1" dirty="0">
                <a:solidFill>
                  <a:srgbClr val="7F77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Обем на системата </a:t>
            </a:r>
            <a:r>
              <a:rPr lang="en-US" sz="900" b="1" dirty="0" smtClean="0">
                <a:solidFill>
                  <a:srgbClr val="7F77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dirty="0" smtClean="0">
                <a:solidFill>
                  <a:srgbClr val="7F77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≤ 50 </a:t>
            </a:r>
            <a:r>
              <a:rPr lang="en-US" sz="900" b="1" dirty="0">
                <a:solidFill>
                  <a:srgbClr val="7F77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l/kW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804000" y="4248000"/>
            <a:ext cx="1974484" cy="349702"/>
          </a:xfrm>
          <a:prstGeom prst="rect">
            <a:avLst/>
          </a:prstGeom>
          <a:solidFill>
            <a:schemeClr val="bg1"/>
          </a:solidFill>
        </p:spPr>
        <p:txBody>
          <a:bodyPr wrap="none" lIns="180000" tIns="36000" rIns="72000" bIns="36000" rtlCol="0">
            <a:spAutoFit/>
          </a:bodyPr>
          <a:lstStyle/>
          <a:p>
            <a:r>
              <a:rPr lang="ru-RU" sz="900" b="1" dirty="0">
                <a:solidFill>
                  <a:srgbClr val="7F77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 твърдост в ° dH</a:t>
            </a:r>
          </a:p>
          <a:p>
            <a:r>
              <a:rPr lang="ru-RU" sz="900" b="1" dirty="0">
                <a:solidFill>
                  <a:srgbClr val="7F77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Обем на системата </a:t>
            </a:r>
            <a:r>
              <a:rPr lang="en-US" sz="900" b="1" dirty="0" smtClean="0">
                <a:solidFill>
                  <a:srgbClr val="7F77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dirty="0" smtClean="0">
                <a:solidFill>
                  <a:srgbClr val="7F77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50 </a:t>
            </a:r>
            <a:r>
              <a:rPr lang="en-US" sz="900" b="1" dirty="0">
                <a:solidFill>
                  <a:srgbClr val="7F77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l/kW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583125" y="4639661"/>
            <a:ext cx="1691489" cy="246221"/>
          </a:xfrm>
          <a:prstGeom prst="rect">
            <a:avLst/>
          </a:prstGeom>
          <a:solidFill>
            <a:srgbClr val="F9F9F9"/>
          </a:solidFill>
        </p:spPr>
        <p:txBody>
          <a:bodyPr wrap="none" rtlCol="0">
            <a:spAutoFit/>
          </a:bodyPr>
          <a:lstStyle/>
          <a:p>
            <a:r>
              <a:rPr lang="bg-BG" sz="1000" dirty="0">
                <a:solidFill>
                  <a:srgbClr val="9490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Референтна стойност ≤ </a:t>
            </a:r>
            <a:r>
              <a:rPr lang="bg-BG" sz="1000" dirty="0" smtClean="0">
                <a:solidFill>
                  <a:srgbClr val="9490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16,8</a:t>
            </a:r>
            <a:endParaRPr lang="de-DE" sz="1000" dirty="0">
              <a:solidFill>
                <a:srgbClr val="949099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9522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Отоплителна верига за обработка на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водата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bg-BG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Нормала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VDI 2035 – </a:t>
            </a:r>
            <a:r>
              <a:rPr lang="bg-BG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Част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Част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2 разглежда темата за корозия от страна на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водата.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212976"/>
            <a:ext cx="8774793" cy="217780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77704" y="3218057"/>
            <a:ext cx="3297698" cy="200055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>
            <a:spAutoFit/>
          </a:bodyPr>
          <a:lstStyle/>
          <a:p>
            <a:r>
              <a:rPr lang="de-DE" sz="1000" dirty="0" smtClean="0">
                <a:solidFill>
                  <a:srgbClr val="949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VDI 2035 </a:t>
            </a:r>
            <a:r>
              <a:rPr lang="ru-RU" sz="1000" dirty="0">
                <a:solidFill>
                  <a:srgbClr val="949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 2 - Избягване на корозионни </a:t>
            </a:r>
            <a:r>
              <a:rPr lang="ru-RU" sz="1000" dirty="0" smtClean="0">
                <a:solidFill>
                  <a:srgbClr val="949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повреди</a:t>
            </a:r>
            <a:endParaRPr lang="de-DE" sz="1000" dirty="0">
              <a:solidFill>
                <a:srgbClr val="949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236296" y="3501008"/>
            <a:ext cx="1136631" cy="211203"/>
          </a:xfrm>
          <a:prstGeom prst="rect">
            <a:avLst/>
          </a:prstGeom>
          <a:solidFill>
            <a:schemeClr val="bg1"/>
          </a:solidFill>
        </p:spPr>
        <p:txBody>
          <a:bodyPr wrap="none" lIns="144000" tIns="36000" rIns="72000" bIns="36000" rtlCol="0">
            <a:spAutoFit/>
          </a:bodyPr>
          <a:lstStyle/>
          <a:p>
            <a:r>
              <a:rPr lang="bg-BG" sz="900" b="1" dirty="0" smtClean="0">
                <a:solidFill>
                  <a:srgbClr val="7F77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Солев разтвор</a:t>
            </a:r>
            <a:r>
              <a:rPr lang="en-US" sz="900" b="1" dirty="0" smtClean="0">
                <a:solidFill>
                  <a:srgbClr val="7F77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de-DE" sz="900" b="1" dirty="0">
              <a:solidFill>
                <a:srgbClr val="7F77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436096" y="3501007"/>
            <a:ext cx="549931" cy="211203"/>
          </a:xfrm>
          <a:prstGeom prst="rect">
            <a:avLst/>
          </a:prstGeom>
          <a:solidFill>
            <a:schemeClr val="bg1"/>
          </a:solidFill>
        </p:spPr>
        <p:txBody>
          <a:bodyPr wrap="none" lIns="144000" tIns="36000" rIns="72000" bIns="36000" rtlCol="0">
            <a:spAutoFit/>
          </a:bodyPr>
          <a:lstStyle/>
          <a:p>
            <a:r>
              <a:rPr lang="bg-BG" sz="900" b="1" dirty="0" smtClean="0">
                <a:solidFill>
                  <a:srgbClr val="7F77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ниско</a:t>
            </a:r>
            <a:endParaRPr lang="de-DE" sz="900" b="1" dirty="0">
              <a:solidFill>
                <a:srgbClr val="7F77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95536" y="3762763"/>
            <a:ext cx="2420856" cy="261610"/>
          </a:xfrm>
          <a:prstGeom prst="rect">
            <a:avLst/>
          </a:prstGeom>
          <a:solidFill>
            <a:srgbClr val="F9F9F9"/>
          </a:solidFill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Електрическа проводимост при 25 ° 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</a:t>
            </a:r>
            <a:endParaRPr lang="de-DE" sz="1100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95536" y="4056945"/>
            <a:ext cx="902811" cy="2616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bg-BG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Външен </a:t>
            </a:r>
            <a:r>
              <a:rPr lang="bg-BG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вид</a:t>
            </a:r>
            <a:endParaRPr lang="de-DE" sz="1100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111133" y="4056945"/>
            <a:ext cx="1316386" cy="2616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bg-BG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Не съдържа </a:t>
            </a:r>
            <a:r>
              <a:rPr lang="bg-BG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утайки</a:t>
            </a:r>
            <a:endParaRPr lang="de-DE" sz="1100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95536" y="4374188"/>
            <a:ext cx="1595309" cy="261610"/>
          </a:xfrm>
          <a:prstGeom prst="rect">
            <a:avLst/>
          </a:prstGeom>
          <a:solidFill>
            <a:srgbClr val="F9F9F9"/>
          </a:solidFill>
        </p:spPr>
        <p:txBody>
          <a:bodyPr wrap="none" rtlCol="0">
            <a:spAutoFit/>
          </a:bodyPr>
          <a:lstStyle/>
          <a:p>
            <a:r>
              <a:rPr lang="de-DE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 - </a:t>
            </a:r>
            <a:r>
              <a:rPr lang="bg-BG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стойност при 25 ° </a:t>
            </a:r>
            <a:r>
              <a:rPr lang="de-DE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</a:t>
            </a:r>
            <a:endParaRPr lang="de-DE" sz="1100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95536" y="5013507"/>
            <a:ext cx="750526" cy="2616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bg-BG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кислород</a:t>
            </a:r>
            <a:endParaRPr lang="de-DE" sz="1100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356000" y="4555442"/>
            <a:ext cx="2406552" cy="261610"/>
          </a:xfrm>
          <a:prstGeom prst="rect">
            <a:avLst/>
          </a:prstGeom>
          <a:solidFill>
            <a:srgbClr val="F9F9F9"/>
          </a:solidFill>
        </p:spPr>
        <p:txBody>
          <a:bodyPr wrap="none" lIns="36000" rtlCol="0">
            <a:spAutoFit/>
          </a:bodyPr>
          <a:lstStyle/>
          <a:p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 присъствието на алуминиеви 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сплави</a:t>
            </a:r>
            <a:endParaRPr lang="de-DE" sz="1100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1247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Отоплителна верига за обработка на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водата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зависимост от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водата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има различни методи за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пречистване: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Класическо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филтриране на загряващата вода за пълнене за отстраняване на суспендирани частици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Омекотяване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 загряващата вода за пълнене чрез йонен обмен,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Пълното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обезсоляване на загряващата вода за пълнене чрез йонен обмен,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Пълното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обезсоляване на загряващата вода за пълнене чрез осмоза (обратна осмоза),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Пълно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обезсоляване с повишаване на стойността на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8803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Промиване, вентилация и </a:t>
            </a:r>
            <a:r>
              <a:rPr lang="bg-BG" dirty="0" smtClean="0">
                <a:latin typeface="Arial" panose="020B0604020202020204" pitchFamily="34" charset="0"/>
                <a:cs typeface="Arial" panose="020B0604020202020204" pitchFamily="34" charset="0"/>
              </a:rPr>
              <a:t>пълнене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Стартиране на системата за подово отопление</a:t>
            </a:r>
          </a:p>
          <a:p>
            <a:pPr marL="0" indent="0">
              <a:lnSpc>
                <a:spcPct val="150000"/>
              </a:lnSpc>
              <a:buNone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Преди пускане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подово отопление трябва да бъде: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Загрята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Вентилирано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След това подово отопление може да се напълни с подходяща вода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5564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>
                <a:latin typeface="Arial" panose="020B0604020202020204" pitchFamily="34" charset="0"/>
                <a:cs typeface="Arial" panose="020B0604020202020204" pitchFamily="34" charset="0"/>
              </a:rPr>
              <a:t>Заключение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Вече завършихте модула „Инсталиране на сградни разпределителни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системи“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сте в състояние да: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1. Познавате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видовете системи за разпределение на отопление и охлаждане и техните области на приложение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2. Оптимизирате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(съществуващи) системи според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термопомпите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2397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dirty="0" smtClean="0">
                <a:latin typeface="Arial" panose="020B0604020202020204" pitchFamily="34" charset="0"/>
                <a:cs typeface="Arial" panose="020B0604020202020204" pitchFamily="34" charset="0"/>
              </a:rPr>
              <a:t>Край на Частта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2.2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Инсталиране на сградни  разпределителни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системи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20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Хидронично </a:t>
            </a:r>
            <a:r>
              <a:rPr lang="bg-BG" dirty="0" smtClean="0">
                <a:latin typeface="Arial" panose="020B0604020202020204" pitchFamily="34" charset="0"/>
                <a:cs typeface="Arial" panose="020B0604020202020204" pitchFamily="34" charset="0"/>
              </a:rPr>
              <a:t>балансиране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englisch_Hydraulischer Abglei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0235" y="1556792"/>
            <a:ext cx="7740352" cy="435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52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1828801" y="3081815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Rechteck 1"/>
          <p:cNvSpPr/>
          <p:nvPr/>
        </p:nvSpPr>
        <p:spPr>
          <a:xfrm>
            <a:off x="1202292" y="2507399"/>
            <a:ext cx="3229495" cy="25430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" name="Rechteck 4"/>
          <p:cNvSpPr/>
          <p:nvPr/>
        </p:nvSpPr>
        <p:spPr>
          <a:xfrm>
            <a:off x="1202292" y="5050459"/>
            <a:ext cx="3229495" cy="11756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cxnSp>
        <p:nvCxnSpPr>
          <p:cNvPr id="4" name="Gerader Verbinder 3"/>
          <p:cNvCxnSpPr>
            <a:stCxn id="2" idx="1"/>
            <a:endCxn id="2" idx="3"/>
          </p:cNvCxnSpPr>
          <p:nvPr/>
        </p:nvCxnSpPr>
        <p:spPr>
          <a:xfrm>
            <a:off x="1202292" y="3778929"/>
            <a:ext cx="322949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>
            <a:stCxn id="2" idx="0"/>
            <a:endCxn id="5" idx="0"/>
          </p:cNvCxnSpPr>
          <p:nvPr/>
        </p:nvCxnSpPr>
        <p:spPr>
          <a:xfrm>
            <a:off x="2817040" y="2507399"/>
            <a:ext cx="0" cy="25430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leichschenkliges Dreieck 9"/>
          <p:cNvSpPr/>
          <p:nvPr/>
        </p:nvSpPr>
        <p:spPr>
          <a:xfrm>
            <a:off x="1073020" y="1268760"/>
            <a:ext cx="3498980" cy="1238639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1" name="Rechteck 10"/>
          <p:cNvSpPr/>
          <p:nvPr/>
        </p:nvSpPr>
        <p:spPr>
          <a:xfrm>
            <a:off x="1538269" y="5166624"/>
            <a:ext cx="608823" cy="979715"/>
          </a:xfrm>
          <a:prstGeom prst="rect">
            <a:avLst/>
          </a:prstGeom>
          <a:solidFill>
            <a:srgbClr val="F13F3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Rechteck 11"/>
          <p:cNvSpPr/>
          <p:nvPr/>
        </p:nvSpPr>
        <p:spPr>
          <a:xfrm>
            <a:off x="1636241" y="5320578"/>
            <a:ext cx="426875" cy="909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4" name="Abgerundetes Rechteck 13"/>
          <p:cNvSpPr/>
          <p:nvPr/>
        </p:nvSpPr>
        <p:spPr>
          <a:xfrm>
            <a:off x="2211008" y="3134997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5" name="Abgerundetes Rechteck 14"/>
          <p:cNvSpPr/>
          <p:nvPr/>
        </p:nvSpPr>
        <p:spPr>
          <a:xfrm>
            <a:off x="2106418" y="3134998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6" name="Abgerundetes Rechteck 15"/>
          <p:cNvSpPr/>
          <p:nvPr/>
        </p:nvSpPr>
        <p:spPr>
          <a:xfrm>
            <a:off x="2316808" y="313499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8" name="Abgerundetes Rechteck 17"/>
          <p:cNvSpPr/>
          <p:nvPr/>
        </p:nvSpPr>
        <p:spPr>
          <a:xfrm>
            <a:off x="2426367" y="3134898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9" name="Abgerundetes Rechteck 18"/>
          <p:cNvSpPr/>
          <p:nvPr/>
        </p:nvSpPr>
        <p:spPr>
          <a:xfrm>
            <a:off x="1890509" y="313500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1" name="Abgerundetes Rechteck 20"/>
          <p:cNvSpPr/>
          <p:nvPr/>
        </p:nvSpPr>
        <p:spPr>
          <a:xfrm>
            <a:off x="1998973" y="3135000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2" name="Abgerundetes Rechteck 21"/>
          <p:cNvSpPr/>
          <p:nvPr/>
        </p:nvSpPr>
        <p:spPr>
          <a:xfrm>
            <a:off x="2540604" y="3134898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3" name="Abgerundetes Rechteck 22"/>
          <p:cNvSpPr/>
          <p:nvPr/>
        </p:nvSpPr>
        <p:spPr>
          <a:xfrm>
            <a:off x="2646918" y="3134898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4" name="Rechteck 23"/>
          <p:cNvSpPr/>
          <p:nvPr/>
        </p:nvSpPr>
        <p:spPr>
          <a:xfrm>
            <a:off x="3452413" y="3081815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5" name="Abgerundetes Rechteck 24"/>
          <p:cNvSpPr/>
          <p:nvPr/>
        </p:nvSpPr>
        <p:spPr>
          <a:xfrm>
            <a:off x="3834620" y="3134997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6" name="Abgerundetes Rechteck 25"/>
          <p:cNvSpPr/>
          <p:nvPr/>
        </p:nvSpPr>
        <p:spPr>
          <a:xfrm>
            <a:off x="3730030" y="3134998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7" name="Abgerundetes Rechteck 26"/>
          <p:cNvSpPr/>
          <p:nvPr/>
        </p:nvSpPr>
        <p:spPr>
          <a:xfrm>
            <a:off x="3940420" y="313499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8" name="Abgerundetes Rechteck 27"/>
          <p:cNvSpPr/>
          <p:nvPr/>
        </p:nvSpPr>
        <p:spPr>
          <a:xfrm>
            <a:off x="4049979" y="3134898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9" name="Abgerundetes Rechteck 28"/>
          <p:cNvSpPr/>
          <p:nvPr/>
        </p:nvSpPr>
        <p:spPr>
          <a:xfrm>
            <a:off x="3514121" y="313500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0" name="Abgerundetes Rechteck 29"/>
          <p:cNvSpPr/>
          <p:nvPr/>
        </p:nvSpPr>
        <p:spPr>
          <a:xfrm>
            <a:off x="3622585" y="3135000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1" name="Abgerundetes Rechteck 30"/>
          <p:cNvSpPr/>
          <p:nvPr/>
        </p:nvSpPr>
        <p:spPr>
          <a:xfrm>
            <a:off x="4164216" y="3134898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2" name="Abgerundetes Rechteck 31"/>
          <p:cNvSpPr/>
          <p:nvPr/>
        </p:nvSpPr>
        <p:spPr>
          <a:xfrm>
            <a:off x="4270530" y="3134898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3" name="Rechteck 32"/>
          <p:cNvSpPr/>
          <p:nvPr/>
        </p:nvSpPr>
        <p:spPr>
          <a:xfrm>
            <a:off x="1823086" y="4367690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cxnSp>
        <p:nvCxnSpPr>
          <p:cNvPr id="34" name="Gerader Verbinder 33"/>
          <p:cNvCxnSpPr/>
          <p:nvPr/>
        </p:nvCxnSpPr>
        <p:spPr>
          <a:xfrm>
            <a:off x="1196577" y="5041944"/>
            <a:ext cx="322949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Abgerundetes Rechteck 34"/>
          <p:cNvSpPr/>
          <p:nvPr/>
        </p:nvSpPr>
        <p:spPr>
          <a:xfrm>
            <a:off x="2205293" y="4420872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6" name="Abgerundetes Rechteck 35"/>
          <p:cNvSpPr/>
          <p:nvPr/>
        </p:nvSpPr>
        <p:spPr>
          <a:xfrm>
            <a:off x="2100703" y="4420873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7" name="Abgerundetes Rechteck 36"/>
          <p:cNvSpPr/>
          <p:nvPr/>
        </p:nvSpPr>
        <p:spPr>
          <a:xfrm>
            <a:off x="2311093" y="442087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8" name="Abgerundetes Rechteck 37"/>
          <p:cNvSpPr/>
          <p:nvPr/>
        </p:nvSpPr>
        <p:spPr>
          <a:xfrm>
            <a:off x="2420652" y="4420773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9" name="Abgerundetes Rechteck 38"/>
          <p:cNvSpPr/>
          <p:nvPr/>
        </p:nvSpPr>
        <p:spPr>
          <a:xfrm>
            <a:off x="1884794" y="442087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0" name="Abgerundetes Rechteck 39"/>
          <p:cNvSpPr/>
          <p:nvPr/>
        </p:nvSpPr>
        <p:spPr>
          <a:xfrm>
            <a:off x="1993258" y="4420875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1" name="Abgerundetes Rechteck 40"/>
          <p:cNvSpPr/>
          <p:nvPr/>
        </p:nvSpPr>
        <p:spPr>
          <a:xfrm>
            <a:off x="2534889" y="4420773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2" name="Abgerundetes Rechteck 41"/>
          <p:cNvSpPr/>
          <p:nvPr/>
        </p:nvSpPr>
        <p:spPr>
          <a:xfrm>
            <a:off x="2641203" y="4420773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3" name="Rechteck 42"/>
          <p:cNvSpPr/>
          <p:nvPr/>
        </p:nvSpPr>
        <p:spPr>
          <a:xfrm>
            <a:off x="3446698" y="4367690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4" name="Abgerundetes Rechteck 43"/>
          <p:cNvSpPr/>
          <p:nvPr/>
        </p:nvSpPr>
        <p:spPr>
          <a:xfrm>
            <a:off x="3828905" y="4420872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5" name="Abgerundetes Rechteck 44"/>
          <p:cNvSpPr/>
          <p:nvPr/>
        </p:nvSpPr>
        <p:spPr>
          <a:xfrm>
            <a:off x="3724315" y="4420873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6" name="Abgerundetes Rechteck 45"/>
          <p:cNvSpPr/>
          <p:nvPr/>
        </p:nvSpPr>
        <p:spPr>
          <a:xfrm>
            <a:off x="3934705" y="442087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7" name="Abgerundetes Rechteck 46"/>
          <p:cNvSpPr/>
          <p:nvPr/>
        </p:nvSpPr>
        <p:spPr>
          <a:xfrm>
            <a:off x="4044264" y="4420773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8" name="Abgerundetes Rechteck 47"/>
          <p:cNvSpPr/>
          <p:nvPr/>
        </p:nvSpPr>
        <p:spPr>
          <a:xfrm>
            <a:off x="3508406" y="442087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9" name="Abgerundetes Rechteck 48"/>
          <p:cNvSpPr/>
          <p:nvPr/>
        </p:nvSpPr>
        <p:spPr>
          <a:xfrm>
            <a:off x="3616870" y="4420875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0" name="Abgerundetes Rechteck 49"/>
          <p:cNvSpPr/>
          <p:nvPr/>
        </p:nvSpPr>
        <p:spPr>
          <a:xfrm>
            <a:off x="4158501" y="4420773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1" name="Abgerundetes Rechteck 50"/>
          <p:cNvSpPr/>
          <p:nvPr/>
        </p:nvSpPr>
        <p:spPr>
          <a:xfrm>
            <a:off x="4264815" y="4420773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2" name="Rechteck 51"/>
          <p:cNvSpPr/>
          <p:nvPr/>
        </p:nvSpPr>
        <p:spPr>
          <a:xfrm>
            <a:off x="1746687" y="4468579"/>
            <a:ext cx="34289" cy="52973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3" name="Rechteck 52"/>
          <p:cNvSpPr/>
          <p:nvPr/>
        </p:nvSpPr>
        <p:spPr>
          <a:xfrm>
            <a:off x="1453061" y="3606662"/>
            <a:ext cx="43200" cy="19028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4" name="Rechteck 53"/>
          <p:cNvSpPr/>
          <p:nvPr/>
        </p:nvSpPr>
        <p:spPr>
          <a:xfrm rot="5400000">
            <a:off x="2352349" y="2717864"/>
            <a:ext cx="43200" cy="1825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5" name="Rechteck 54"/>
          <p:cNvSpPr/>
          <p:nvPr/>
        </p:nvSpPr>
        <p:spPr>
          <a:xfrm rot="5400000">
            <a:off x="1614380" y="4589575"/>
            <a:ext cx="43200" cy="3647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6" name="Rechteck 55"/>
          <p:cNvSpPr/>
          <p:nvPr/>
        </p:nvSpPr>
        <p:spPr>
          <a:xfrm rot="5400000">
            <a:off x="2378228" y="3967276"/>
            <a:ext cx="42180" cy="18646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7" name="Rechteck 56"/>
          <p:cNvSpPr/>
          <p:nvPr/>
        </p:nvSpPr>
        <p:spPr>
          <a:xfrm rot="5400000">
            <a:off x="3347711" y="4673166"/>
            <a:ext cx="43200" cy="1654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8" name="Rechteck 57"/>
          <p:cNvSpPr/>
          <p:nvPr/>
        </p:nvSpPr>
        <p:spPr>
          <a:xfrm rot="5400000">
            <a:off x="3342394" y="3375185"/>
            <a:ext cx="43200" cy="1654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9" name="Rechteck 58"/>
          <p:cNvSpPr/>
          <p:nvPr/>
        </p:nvSpPr>
        <p:spPr>
          <a:xfrm rot="5400000">
            <a:off x="1725158" y="3386994"/>
            <a:ext cx="43200" cy="1654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0" name="Rechteck 59"/>
          <p:cNvSpPr/>
          <p:nvPr/>
        </p:nvSpPr>
        <p:spPr>
          <a:xfrm>
            <a:off x="3241019" y="3436287"/>
            <a:ext cx="45021" cy="1982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1" name="Rechteck 60"/>
          <p:cNvSpPr/>
          <p:nvPr/>
        </p:nvSpPr>
        <p:spPr>
          <a:xfrm>
            <a:off x="1650844" y="3449230"/>
            <a:ext cx="45021" cy="1982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2" name="Rechteck 61"/>
          <p:cNvSpPr/>
          <p:nvPr/>
        </p:nvSpPr>
        <p:spPr>
          <a:xfrm>
            <a:off x="3286607" y="4755721"/>
            <a:ext cx="45021" cy="1649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3" name="Rechteck 62"/>
          <p:cNvSpPr/>
          <p:nvPr/>
        </p:nvSpPr>
        <p:spPr>
          <a:xfrm>
            <a:off x="1340526" y="3134897"/>
            <a:ext cx="43200" cy="248892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4" name="Rechteck 63"/>
          <p:cNvSpPr/>
          <p:nvPr/>
        </p:nvSpPr>
        <p:spPr>
          <a:xfrm rot="5400000">
            <a:off x="2357919" y="2681591"/>
            <a:ext cx="43200" cy="20802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5" name="Rechteck 64"/>
          <p:cNvSpPr/>
          <p:nvPr/>
        </p:nvSpPr>
        <p:spPr>
          <a:xfrm rot="5400000">
            <a:off x="2369783" y="3976844"/>
            <a:ext cx="43200" cy="20153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6" name="Rechteck 65"/>
          <p:cNvSpPr/>
          <p:nvPr/>
        </p:nvSpPr>
        <p:spPr>
          <a:xfrm rot="5400000">
            <a:off x="1767453" y="4454589"/>
            <a:ext cx="46245" cy="748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7" name="Rechteck 66"/>
          <p:cNvSpPr/>
          <p:nvPr/>
        </p:nvSpPr>
        <p:spPr>
          <a:xfrm rot="5400000">
            <a:off x="1576871" y="2927122"/>
            <a:ext cx="43200" cy="45901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8" name="Rechteck 67"/>
          <p:cNvSpPr/>
          <p:nvPr/>
        </p:nvSpPr>
        <p:spPr>
          <a:xfrm rot="5400000">
            <a:off x="1417240" y="5511270"/>
            <a:ext cx="43200" cy="19885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9" name="Rechteck 68"/>
          <p:cNvSpPr/>
          <p:nvPr/>
        </p:nvSpPr>
        <p:spPr>
          <a:xfrm>
            <a:off x="3368194" y="4433166"/>
            <a:ext cx="35872" cy="5729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0" name="Rechteck 69"/>
          <p:cNvSpPr/>
          <p:nvPr/>
        </p:nvSpPr>
        <p:spPr>
          <a:xfrm>
            <a:off x="3385339" y="3182842"/>
            <a:ext cx="34289" cy="52973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1" name="Rechteck 70"/>
          <p:cNvSpPr/>
          <p:nvPr/>
        </p:nvSpPr>
        <p:spPr>
          <a:xfrm rot="5400000">
            <a:off x="3386597" y="4417362"/>
            <a:ext cx="43200" cy="748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2" name="Rechteck 71"/>
          <p:cNvSpPr/>
          <p:nvPr/>
        </p:nvSpPr>
        <p:spPr>
          <a:xfrm rot="5400000">
            <a:off x="3396402" y="3173251"/>
            <a:ext cx="43496" cy="680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3" name="Rechteck 72"/>
          <p:cNvSpPr/>
          <p:nvPr/>
        </p:nvSpPr>
        <p:spPr>
          <a:xfrm rot="5400000">
            <a:off x="1480334" y="5451685"/>
            <a:ext cx="43200" cy="698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4" name="Textfeld 73"/>
          <p:cNvSpPr txBox="1"/>
          <p:nvPr/>
        </p:nvSpPr>
        <p:spPr>
          <a:xfrm>
            <a:off x="4882287" y="1772816"/>
            <a:ext cx="33621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Хидравлично балансиране или хидравлично балансиране на отоплителна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система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95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1862332" y="2761278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Rechteck 1"/>
          <p:cNvSpPr/>
          <p:nvPr/>
        </p:nvSpPr>
        <p:spPr>
          <a:xfrm>
            <a:off x="1235823" y="2186862"/>
            <a:ext cx="3229495" cy="25430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" name="Rechteck 4"/>
          <p:cNvSpPr/>
          <p:nvPr/>
        </p:nvSpPr>
        <p:spPr>
          <a:xfrm>
            <a:off x="1235823" y="4729922"/>
            <a:ext cx="3229495" cy="11756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cxnSp>
        <p:nvCxnSpPr>
          <p:cNvPr id="4" name="Gerader Verbinder 3"/>
          <p:cNvCxnSpPr>
            <a:stCxn id="2" idx="1"/>
            <a:endCxn id="2" idx="3"/>
          </p:cNvCxnSpPr>
          <p:nvPr/>
        </p:nvCxnSpPr>
        <p:spPr>
          <a:xfrm>
            <a:off x="1235823" y="3458392"/>
            <a:ext cx="322949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>
            <a:stCxn id="2" idx="0"/>
            <a:endCxn id="5" idx="0"/>
          </p:cNvCxnSpPr>
          <p:nvPr/>
        </p:nvCxnSpPr>
        <p:spPr>
          <a:xfrm>
            <a:off x="2850571" y="2186862"/>
            <a:ext cx="0" cy="25430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leichschenkliges Dreieck 9"/>
          <p:cNvSpPr/>
          <p:nvPr/>
        </p:nvSpPr>
        <p:spPr>
          <a:xfrm>
            <a:off x="1106551" y="948223"/>
            <a:ext cx="3498980" cy="1238639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1" name="Rechteck 10"/>
          <p:cNvSpPr/>
          <p:nvPr/>
        </p:nvSpPr>
        <p:spPr>
          <a:xfrm>
            <a:off x="1571800" y="4846087"/>
            <a:ext cx="608823" cy="979715"/>
          </a:xfrm>
          <a:prstGeom prst="rect">
            <a:avLst/>
          </a:prstGeom>
          <a:solidFill>
            <a:srgbClr val="F13F3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Rechteck 11"/>
          <p:cNvSpPr/>
          <p:nvPr/>
        </p:nvSpPr>
        <p:spPr>
          <a:xfrm>
            <a:off x="1669772" y="5000041"/>
            <a:ext cx="426875" cy="909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4" name="Abgerundetes Rechteck 13"/>
          <p:cNvSpPr/>
          <p:nvPr/>
        </p:nvSpPr>
        <p:spPr>
          <a:xfrm>
            <a:off x="2244539" y="2814460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5" name="Abgerundetes Rechteck 14"/>
          <p:cNvSpPr/>
          <p:nvPr/>
        </p:nvSpPr>
        <p:spPr>
          <a:xfrm>
            <a:off x="2139949" y="28144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6" name="Abgerundetes Rechteck 15"/>
          <p:cNvSpPr/>
          <p:nvPr/>
        </p:nvSpPr>
        <p:spPr>
          <a:xfrm>
            <a:off x="2350339" y="281445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8" name="Abgerundetes Rechteck 17"/>
          <p:cNvSpPr/>
          <p:nvPr/>
        </p:nvSpPr>
        <p:spPr>
          <a:xfrm>
            <a:off x="2459898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9" name="Abgerundetes Rechteck 18"/>
          <p:cNvSpPr/>
          <p:nvPr/>
        </p:nvSpPr>
        <p:spPr>
          <a:xfrm>
            <a:off x="1924040" y="281446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1" name="Abgerundetes Rechteck 20"/>
          <p:cNvSpPr/>
          <p:nvPr/>
        </p:nvSpPr>
        <p:spPr>
          <a:xfrm>
            <a:off x="2032504" y="2814463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2" name="Abgerundetes Rechteck 21"/>
          <p:cNvSpPr/>
          <p:nvPr/>
        </p:nvSpPr>
        <p:spPr>
          <a:xfrm>
            <a:off x="2574135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3" name="Abgerundetes Rechteck 22"/>
          <p:cNvSpPr/>
          <p:nvPr/>
        </p:nvSpPr>
        <p:spPr>
          <a:xfrm>
            <a:off x="2680449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4" name="Rechteck 23"/>
          <p:cNvSpPr/>
          <p:nvPr/>
        </p:nvSpPr>
        <p:spPr>
          <a:xfrm>
            <a:off x="3485944" y="2761278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5" name="Abgerundetes Rechteck 24"/>
          <p:cNvSpPr/>
          <p:nvPr/>
        </p:nvSpPr>
        <p:spPr>
          <a:xfrm>
            <a:off x="3868151" y="2814460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6" name="Abgerundetes Rechteck 25"/>
          <p:cNvSpPr/>
          <p:nvPr/>
        </p:nvSpPr>
        <p:spPr>
          <a:xfrm>
            <a:off x="3763561" y="28144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7" name="Abgerundetes Rechteck 26"/>
          <p:cNvSpPr/>
          <p:nvPr/>
        </p:nvSpPr>
        <p:spPr>
          <a:xfrm>
            <a:off x="3973951" y="281445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8" name="Abgerundetes Rechteck 27"/>
          <p:cNvSpPr/>
          <p:nvPr/>
        </p:nvSpPr>
        <p:spPr>
          <a:xfrm>
            <a:off x="4083510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9" name="Abgerundetes Rechteck 28"/>
          <p:cNvSpPr/>
          <p:nvPr/>
        </p:nvSpPr>
        <p:spPr>
          <a:xfrm>
            <a:off x="3547652" y="281446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0" name="Abgerundetes Rechteck 29"/>
          <p:cNvSpPr/>
          <p:nvPr/>
        </p:nvSpPr>
        <p:spPr>
          <a:xfrm>
            <a:off x="3656116" y="2814463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1" name="Abgerundetes Rechteck 30"/>
          <p:cNvSpPr/>
          <p:nvPr/>
        </p:nvSpPr>
        <p:spPr>
          <a:xfrm>
            <a:off x="4197747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2" name="Abgerundetes Rechteck 31"/>
          <p:cNvSpPr/>
          <p:nvPr/>
        </p:nvSpPr>
        <p:spPr>
          <a:xfrm>
            <a:off x="4304061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3" name="Rechteck 32"/>
          <p:cNvSpPr/>
          <p:nvPr/>
        </p:nvSpPr>
        <p:spPr>
          <a:xfrm>
            <a:off x="1856617" y="4047153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cxnSp>
        <p:nvCxnSpPr>
          <p:cNvPr id="34" name="Gerader Verbinder 33"/>
          <p:cNvCxnSpPr/>
          <p:nvPr/>
        </p:nvCxnSpPr>
        <p:spPr>
          <a:xfrm>
            <a:off x="1230108" y="4721407"/>
            <a:ext cx="322949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Abgerundetes Rechteck 34"/>
          <p:cNvSpPr/>
          <p:nvPr/>
        </p:nvSpPr>
        <p:spPr>
          <a:xfrm>
            <a:off x="2238824" y="4100335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6" name="Abgerundetes Rechteck 35"/>
          <p:cNvSpPr/>
          <p:nvPr/>
        </p:nvSpPr>
        <p:spPr>
          <a:xfrm>
            <a:off x="2134234" y="41003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7" name="Abgerundetes Rechteck 36"/>
          <p:cNvSpPr/>
          <p:nvPr/>
        </p:nvSpPr>
        <p:spPr>
          <a:xfrm>
            <a:off x="2344624" y="410033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8" name="Abgerundetes Rechteck 37"/>
          <p:cNvSpPr/>
          <p:nvPr/>
        </p:nvSpPr>
        <p:spPr>
          <a:xfrm>
            <a:off x="2454183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9" name="Abgerundetes Rechteck 38"/>
          <p:cNvSpPr/>
          <p:nvPr/>
        </p:nvSpPr>
        <p:spPr>
          <a:xfrm>
            <a:off x="1918325" y="410033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0" name="Abgerundetes Rechteck 39"/>
          <p:cNvSpPr/>
          <p:nvPr/>
        </p:nvSpPr>
        <p:spPr>
          <a:xfrm>
            <a:off x="2026789" y="4100338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1" name="Abgerundetes Rechteck 40"/>
          <p:cNvSpPr/>
          <p:nvPr/>
        </p:nvSpPr>
        <p:spPr>
          <a:xfrm>
            <a:off x="2568420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2" name="Abgerundetes Rechteck 41"/>
          <p:cNvSpPr/>
          <p:nvPr/>
        </p:nvSpPr>
        <p:spPr>
          <a:xfrm>
            <a:off x="2674734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3" name="Rechteck 42"/>
          <p:cNvSpPr/>
          <p:nvPr/>
        </p:nvSpPr>
        <p:spPr>
          <a:xfrm>
            <a:off x="3480229" y="4047153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4" name="Abgerundetes Rechteck 43"/>
          <p:cNvSpPr/>
          <p:nvPr/>
        </p:nvSpPr>
        <p:spPr>
          <a:xfrm>
            <a:off x="3862436" y="4100335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5" name="Abgerundetes Rechteck 44"/>
          <p:cNvSpPr/>
          <p:nvPr/>
        </p:nvSpPr>
        <p:spPr>
          <a:xfrm>
            <a:off x="3757846" y="41003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6" name="Abgerundetes Rechteck 45"/>
          <p:cNvSpPr/>
          <p:nvPr/>
        </p:nvSpPr>
        <p:spPr>
          <a:xfrm>
            <a:off x="3968236" y="410033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7" name="Abgerundetes Rechteck 46"/>
          <p:cNvSpPr/>
          <p:nvPr/>
        </p:nvSpPr>
        <p:spPr>
          <a:xfrm>
            <a:off x="4077795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8" name="Abgerundetes Rechteck 47"/>
          <p:cNvSpPr/>
          <p:nvPr/>
        </p:nvSpPr>
        <p:spPr>
          <a:xfrm>
            <a:off x="3541937" y="410033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9" name="Abgerundetes Rechteck 48"/>
          <p:cNvSpPr/>
          <p:nvPr/>
        </p:nvSpPr>
        <p:spPr>
          <a:xfrm>
            <a:off x="3650401" y="4100338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0" name="Abgerundetes Rechteck 49"/>
          <p:cNvSpPr/>
          <p:nvPr/>
        </p:nvSpPr>
        <p:spPr>
          <a:xfrm>
            <a:off x="4192032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1" name="Abgerundetes Rechteck 50"/>
          <p:cNvSpPr/>
          <p:nvPr/>
        </p:nvSpPr>
        <p:spPr>
          <a:xfrm>
            <a:off x="4298346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2" name="Rechteck 51"/>
          <p:cNvSpPr/>
          <p:nvPr/>
        </p:nvSpPr>
        <p:spPr>
          <a:xfrm>
            <a:off x="1780218" y="4148042"/>
            <a:ext cx="34289" cy="52973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3" name="Rechteck 52"/>
          <p:cNvSpPr/>
          <p:nvPr/>
        </p:nvSpPr>
        <p:spPr>
          <a:xfrm>
            <a:off x="1486592" y="3286125"/>
            <a:ext cx="43200" cy="19028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4" name="Rechteck 53"/>
          <p:cNvSpPr/>
          <p:nvPr/>
        </p:nvSpPr>
        <p:spPr>
          <a:xfrm rot="5400000">
            <a:off x="2385880" y="2397327"/>
            <a:ext cx="43200" cy="1825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5" name="Rechteck 54"/>
          <p:cNvSpPr/>
          <p:nvPr/>
        </p:nvSpPr>
        <p:spPr>
          <a:xfrm rot="5400000">
            <a:off x="1647911" y="4269038"/>
            <a:ext cx="43200" cy="3647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6" name="Rechteck 55"/>
          <p:cNvSpPr/>
          <p:nvPr/>
        </p:nvSpPr>
        <p:spPr>
          <a:xfrm rot="5400000">
            <a:off x="2411759" y="3646739"/>
            <a:ext cx="42180" cy="18646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7" name="Rechteck 56"/>
          <p:cNvSpPr/>
          <p:nvPr/>
        </p:nvSpPr>
        <p:spPr>
          <a:xfrm rot="5400000">
            <a:off x="3381242" y="4352629"/>
            <a:ext cx="43200" cy="1654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8" name="Rechteck 57"/>
          <p:cNvSpPr/>
          <p:nvPr/>
        </p:nvSpPr>
        <p:spPr>
          <a:xfrm rot="5400000">
            <a:off x="3375925" y="3054648"/>
            <a:ext cx="43200" cy="1654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9" name="Rechteck 58"/>
          <p:cNvSpPr/>
          <p:nvPr/>
        </p:nvSpPr>
        <p:spPr>
          <a:xfrm rot="5400000">
            <a:off x="1758689" y="3066457"/>
            <a:ext cx="43200" cy="1654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0" name="Rechteck 59"/>
          <p:cNvSpPr/>
          <p:nvPr/>
        </p:nvSpPr>
        <p:spPr>
          <a:xfrm>
            <a:off x="3274550" y="3115750"/>
            <a:ext cx="45021" cy="1982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1" name="Rechteck 60"/>
          <p:cNvSpPr/>
          <p:nvPr/>
        </p:nvSpPr>
        <p:spPr>
          <a:xfrm>
            <a:off x="1684375" y="3128693"/>
            <a:ext cx="45021" cy="1982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2" name="Rechteck 61"/>
          <p:cNvSpPr/>
          <p:nvPr/>
        </p:nvSpPr>
        <p:spPr>
          <a:xfrm>
            <a:off x="3320138" y="4435184"/>
            <a:ext cx="45021" cy="1649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3" name="Rechteck 62"/>
          <p:cNvSpPr/>
          <p:nvPr/>
        </p:nvSpPr>
        <p:spPr>
          <a:xfrm>
            <a:off x="1374057" y="2814360"/>
            <a:ext cx="43200" cy="248892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4" name="Rechteck 63"/>
          <p:cNvSpPr/>
          <p:nvPr/>
        </p:nvSpPr>
        <p:spPr>
          <a:xfrm rot="5400000">
            <a:off x="2391450" y="2361054"/>
            <a:ext cx="43200" cy="20802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5" name="Rechteck 64"/>
          <p:cNvSpPr/>
          <p:nvPr/>
        </p:nvSpPr>
        <p:spPr>
          <a:xfrm rot="5400000">
            <a:off x="2403314" y="3656307"/>
            <a:ext cx="43200" cy="20153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6" name="Rechteck 65"/>
          <p:cNvSpPr/>
          <p:nvPr/>
        </p:nvSpPr>
        <p:spPr>
          <a:xfrm rot="5400000">
            <a:off x="1800984" y="4134052"/>
            <a:ext cx="46245" cy="748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7" name="Rechteck 66"/>
          <p:cNvSpPr/>
          <p:nvPr/>
        </p:nvSpPr>
        <p:spPr>
          <a:xfrm rot="5400000">
            <a:off x="1610402" y="2606585"/>
            <a:ext cx="43200" cy="45901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8" name="Rechteck 67"/>
          <p:cNvSpPr/>
          <p:nvPr/>
        </p:nvSpPr>
        <p:spPr>
          <a:xfrm rot="5400000">
            <a:off x="1450771" y="5190733"/>
            <a:ext cx="43200" cy="19885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9" name="Rechteck 68"/>
          <p:cNvSpPr/>
          <p:nvPr/>
        </p:nvSpPr>
        <p:spPr>
          <a:xfrm>
            <a:off x="3401725" y="4112629"/>
            <a:ext cx="35872" cy="5729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0" name="Rechteck 69"/>
          <p:cNvSpPr/>
          <p:nvPr/>
        </p:nvSpPr>
        <p:spPr>
          <a:xfrm>
            <a:off x="3418870" y="2862305"/>
            <a:ext cx="34289" cy="52973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1" name="Rechteck 70"/>
          <p:cNvSpPr/>
          <p:nvPr/>
        </p:nvSpPr>
        <p:spPr>
          <a:xfrm rot="5400000">
            <a:off x="3420128" y="4096825"/>
            <a:ext cx="43200" cy="748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2" name="Rechteck 71"/>
          <p:cNvSpPr/>
          <p:nvPr/>
        </p:nvSpPr>
        <p:spPr>
          <a:xfrm rot="5400000">
            <a:off x="3429933" y="2852714"/>
            <a:ext cx="43496" cy="680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3" name="Rechteck 72"/>
          <p:cNvSpPr/>
          <p:nvPr/>
        </p:nvSpPr>
        <p:spPr>
          <a:xfrm rot="5400000">
            <a:off x="1513865" y="5131148"/>
            <a:ext cx="43200" cy="698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4" name="Textfeld 73"/>
          <p:cNvSpPr txBox="1"/>
          <p:nvPr/>
        </p:nvSpPr>
        <p:spPr>
          <a:xfrm>
            <a:off x="4860032" y="1731166"/>
            <a:ext cx="4114800" cy="4385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Ето как работи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основно една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система за разпределение на отопление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33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1862332" y="2761278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Rechteck 1"/>
          <p:cNvSpPr/>
          <p:nvPr/>
        </p:nvSpPr>
        <p:spPr>
          <a:xfrm>
            <a:off x="1235823" y="2186862"/>
            <a:ext cx="3229495" cy="25430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" name="Rechteck 4"/>
          <p:cNvSpPr/>
          <p:nvPr/>
        </p:nvSpPr>
        <p:spPr>
          <a:xfrm>
            <a:off x="1235823" y="4729922"/>
            <a:ext cx="3229495" cy="11756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cxnSp>
        <p:nvCxnSpPr>
          <p:cNvPr id="4" name="Gerader Verbinder 3"/>
          <p:cNvCxnSpPr>
            <a:stCxn id="2" idx="1"/>
            <a:endCxn id="2" idx="3"/>
          </p:cNvCxnSpPr>
          <p:nvPr/>
        </p:nvCxnSpPr>
        <p:spPr>
          <a:xfrm>
            <a:off x="1235823" y="3458392"/>
            <a:ext cx="322949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>
            <a:stCxn id="2" idx="0"/>
            <a:endCxn id="5" idx="0"/>
          </p:cNvCxnSpPr>
          <p:nvPr/>
        </p:nvCxnSpPr>
        <p:spPr>
          <a:xfrm>
            <a:off x="2850571" y="2186862"/>
            <a:ext cx="0" cy="25430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leichschenkliges Dreieck 9"/>
          <p:cNvSpPr/>
          <p:nvPr/>
        </p:nvSpPr>
        <p:spPr>
          <a:xfrm>
            <a:off x="1106551" y="948223"/>
            <a:ext cx="3498980" cy="1238639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1" name="Rechteck 10"/>
          <p:cNvSpPr/>
          <p:nvPr/>
        </p:nvSpPr>
        <p:spPr>
          <a:xfrm>
            <a:off x="1571800" y="4846087"/>
            <a:ext cx="608823" cy="979715"/>
          </a:xfrm>
          <a:prstGeom prst="rect">
            <a:avLst/>
          </a:prstGeom>
          <a:solidFill>
            <a:srgbClr val="F13F3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700" dirty="0">
                <a:latin typeface="Bahnschrift" panose="020B0502040204020203" pitchFamily="34" charset="0"/>
              </a:rPr>
              <a:t>A</a:t>
            </a:r>
          </a:p>
        </p:txBody>
      </p:sp>
      <p:sp>
        <p:nvSpPr>
          <p:cNvPr id="12" name="Rechteck 11"/>
          <p:cNvSpPr/>
          <p:nvPr/>
        </p:nvSpPr>
        <p:spPr>
          <a:xfrm>
            <a:off x="1669772" y="5000041"/>
            <a:ext cx="426875" cy="909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4" name="Abgerundetes Rechteck 13"/>
          <p:cNvSpPr/>
          <p:nvPr/>
        </p:nvSpPr>
        <p:spPr>
          <a:xfrm>
            <a:off x="2244539" y="2814460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5" name="Abgerundetes Rechteck 14"/>
          <p:cNvSpPr/>
          <p:nvPr/>
        </p:nvSpPr>
        <p:spPr>
          <a:xfrm>
            <a:off x="2139949" y="28144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6" name="Abgerundetes Rechteck 15"/>
          <p:cNvSpPr/>
          <p:nvPr/>
        </p:nvSpPr>
        <p:spPr>
          <a:xfrm>
            <a:off x="2350339" y="281445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8" name="Abgerundetes Rechteck 17"/>
          <p:cNvSpPr/>
          <p:nvPr/>
        </p:nvSpPr>
        <p:spPr>
          <a:xfrm>
            <a:off x="2459898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9" name="Abgerundetes Rechteck 18"/>
          <p:cNvSpPr/>
          <p:nvPr/>
        </p:nvSpPr>
        <p:spPr>
          <a:xfrm>
            <a:off x="1924040" y="281446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1" name="Abgerundetes Rechteck 20"/>
          <p:cNvSpPr/>
          <p:nvPr/>
        </p:nvSpPr>
        <p:spPr>
          <a:xfrm>
            <a:off x="2032504" y="2814463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2" name="Abgerundetes Rechteck 21"/>
          <p:cNvSpPr/>
          <p:nvPr/>
        </p:nvSpPr>
        <p:spPr>
          <a:xfrm>
            <a:off x="2574135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3" name="Abgerundetes Rechteck 22"/>
          <p:cNvSpPr/>
          <p:nvPr/>
        </p:nvSpPr>
        <p:spPr>
          <a:xfrm>
            <a:off x="2680449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4" name="Rechteck 23"/>
          <p:cNvSpPr/>
          <p:nvPr/>
        </p:nvSpPr>
        <p:spPr>
          <a:xfrm>
            <a:off x="3485944" y="2761278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5" name="Abgerundetes Rechteck 24"/>
          <p:cNvSpPr/>
          <p:nvPr/>
        </p:nvSpPr>
        <p:spPr>
          <a:xfrm>
            <a:off x="3868151" y="2814460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6" name="Abgerundetes Rechteck 25"/>
          <p:cNvSpPr/>
          <p:nvPr/>
        </p:nvSpPr>
        <p:spPr>
          <a:xfrm>
            <a:off x="3763561" y="28144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7" name="Abgerundetes Rechteck 26"/>
          <p:cNvSpPr/>
          <p:nvPr/>
        </p:nvSpPr>
        <p:spPr>
          <a:xfrm>
            <a:off x="3973951" y="281445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8" name="Abgerundetes Rechteck 27"/>
          <p:cNvSpPr/>
          <p:nvPr/>
        </p:nvSpPr>
        <p:spPr>
          <a:xfrm>
            <a:off x="4083510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9" name="Abgerundetes Rechteck 28"/>
          <p:cNvSpPr/>
          <p:nvPr/>
        </p:nvSpPr>
        <p:spPr>
          <a:xfrm>
            <a:off x="3547652" y="281446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0" name="Abgerundetes Rechteck 29"/>
          <p:cNvSpPr/>
          <p:nvPr/>
        </p:nvSpPr>
        <p:spPr>
          <a:xfrm>
            <a:off x="3656116" y="2814463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1" name="Abgerundetes Rechteck 30"/>
          <p:cNvSpPr/>
          <p:nvPr/>
        </p:nvSpPr>
        <p:spPr>
          <a:xfrm>
            <a:off x="4197747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2" name="Abgerundetes Rechteck 31"/>
          <p:cNvSpPr/>
          <p:nvPr/>
        </p:nvSpPr>
        <p:spPr>
          <a:xfrm>
            <a:off x="4304061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3" name="Rechteck 32"/>
          <p:cNvSpPr/>
          <p:nvPr/>
        </p:nvSpPr>
        <p:spPr>
          <a:xfrm>
            <a:off x="1856617" y="4047153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cxnSp>
        <p:nvCxnSpPr>
          <p:cNvPr id="34" name="Gerader Verbinder 33"/>
          <p:cNvCxnSpPr/>
          <p:nvPr/>
        </p:nvCxnSpPr>
        <p:spPr>
          <a:xfrm>
            <a:off x="1230108" y="4721407"/>
            <a:ext cx="322949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Abgerundetes Rechteck 34"/>
          <p:cNvSpPr/>
          <p:nvPr/>
        </p:nvSpPr>
        <p:spPr>
          <a:xfrm>
            <a:off x="2238824" y="4100335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6" name="Abgerundetes Rechteck 35"/>
          <p:cNvSpPr/>
          <p:nvPr/>
        </p:nvSpPr>
        <p:spPr>
          <a:xfrm>
            <a:off x="2134234" y="41003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7" name="Abgerundetes Rechteck 36"/>
          <p:cNvSpPr/>
          <p:nvPr/>
        </p:nvSpPr>
        <p:spPr>
          <a:xfrm>
            <a:off x="2344624" y="410033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8" name="Abgerundetes Rechteck 37"/>
          <p:cNvSpPr/>
          <p:nvPr/>
        </p:nvSpPr>
        <p:spPr>
          <a:xfrm>
            <a:off x="2454183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9" name="Abgerundetes Rechteck 38"/>
          <p:cNvSpPr/>
          <p:nvPr/>
        </p:nvSpPr>
        <p:spPr>
          <a:xfrm>
            <a:off x="1918325" y="410033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0" name="Abgerundetes Rechteck 39"/>
          <p:cNvSpPr/>
          <p:nvPr/>
        </p:nvSpPr>
        <p:spPr>
          <a:xfrm>
            <a:off x="2026789" y="4100338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1" name="Abgerundetes Rechteck 40"/>
          <p:cNvSpPr/>
          <p:nvPr/>
        </p:nvSpPr>
        <p:spPr>
          <a:xfrm>
            <a:off x="2568420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2" name="Abgerundetes Rechteck 41"/>
          <p:cNvSpPr/>
          <p:nvPr/>
        </p:nvSpPr>
        <p:spPr>
          <a:xfrm>
            <a:off x="2674734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3" name="Rechteck 42"/>
          <p:cNvSpPr/>
          <p:nvPr/>
        </p:nvSpPr>
        <p:spPr>
          <a:xfrm>
            <a:off x="3480229" y="4047153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4" name="Abgerundetes Rechteck 43"/>
          <p:cNvSpPr/>
          <p:nvPr/>
        </p:nvSpPr>
        <p:spPr>
          <a:xfrm>
            <a:off x="3862436" y="4100335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5" name="Abgerundetes Rechteck 44"/>
          <p:cNvSpPr/>
          <p:nvPr/>
        </p:nvSpPr>
        <p:spPr>
          <a:xfrm>
            <a:off x="3757846" y="41003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6" name="Abgerundetes Rechteck 45"/>
          <p:cNvSpPr/>
          <p:nvPr/>
        </p:nvSpPr>
        <p:spPr>
          <a:xfrm>
            <a:off x="3968236" y="410033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7" name="Abgerundetes Rechteck 46"/>
          <p:cNvSpPr/>
          <p:nvPr/>
        </p:nvSpPr>
        <p:spPr>
          <a:xfrm>
            <a:off x="4077795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8" name="Abgerundetes Rechteck 47"/>
          <p:cNvSpPr/>
          <p:nvPr/>
        </p:nvSpPr>
        <p:spPr>
          <a:xfrm>
            <a:off x="3541937" y="410033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9" name="Abgerundetes Rechteck 48"/>
          <p:cNvSpPr/>
          <p:nvPr/>
        </p:nvSpPr>
        <p:spPr>
          <a:xfrm>
            <a:off x="3650401" y="4100338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0" name="Abgerundetes Rechteck 49"/>
          <p:cNvSpPr/>
          <p:nvPr/>
        </p:nvSpPr>
        <p:spPr>
          <a:xfrm>
            <a:off x="4192032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1" name="Abgerundetes Rechteck 50"/>
          <p:cNvSpPr/>
          <p:nvPr/>
        </p:nvSpPr>
        <p:spPr>
          <a:xfrm>
            <a:off x="4298346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2" name="Rechteck 51"/>
          <p:cNvSpPr/>
          <p:nvPr/>
        </p:nvSpPr>
        <p:spPr>
          <a:xfrm>
            <a:off x="1780218" y="4148042"/>
            <a:ext cx="34289" cy="52973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3" name="Rechteck 52"/>
          <p:cNvSpPr/>
          <p:nvPr/>
        </p:nvSpPr>
        <p:spPr>
          <a:xfrm>
            <a:off x="1486592" y="3286125"/>
            <a:ext cx="43200" cy="19028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4" name="Rechteck 53"/>
          <p:cNvSpPr/>
          <p:nvPr/>
        </p:nvSpPr>
        <p:spPr>
          <a:xfrm rot="5400000">
            <a:off x="2385880" y="2397327"/>
            <a:ext cx="43200" cy="1825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5" name="Rechteck 54"/>
          <p:cNvSpPr/>
          <p:nvPr/>
        </p:nvSpPr>
        <p:spPr>
          <a:xfrm rot="5400000">
            <a:off x="1647911" y="4269038"/>
            <a:ext cx="43200" cy="3647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6" name="Rechteck 55"/>
          <p:cNvSpPr/>
          <p:nvPr/>
        </p:nvSpPr>
        <p:spPr>
          <a:xfrm rot="5400000">
            <a:off x="2411759" y="3646739"/>
            <a:ext cx="42180" cy="18646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7" name="Rechteck 56"/>
          <p:cNvSpPr/>
          <p:nvPr/>
        </p:nvSpPr>
        <p:spPr>
          <a:xfrm rot="5400000">
            <a:off x="3381242" y="4352629"/>
            <a:ext cx="43200" cy="1654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8" name="Rechteck 57"/>
          <p:cNvSpPr/>
          <p:nvPr/>
        </p:nvSpPr>
        <p:spPr>
          <a:xfrm rot="5400000">
            <a:off x="3375925" y="3054648"/>
            <a:ext cx="43200" cy="1654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9" name="Rechteck 58"/>
          <p:cNvSpPr/>
          <p:nvPr/>
        </p:nvSpPr>
        <p:spPr>
          <a:xfrm rot="5400000">
            <a:off x="1758689" y="3066457"/>
            <a:ext cx="43200" cy="1654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0" name="Rechteck 59"/>
          <p:cNvSpPr/>
          <p:nvPr/>
        </p:nvSpPr>
        <p:spPr>
          <a:xfrm>
            <a:off x="3274550" y="3115750"/>
            <a:ext cx="45021" cy="1982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1" name="Rechteck 60"/>
          <p:cNvSpPr/>
          <p:nvPr/>
        </p:nvSpPr>
        <p:spPr>
          <a:xfrm>
            <a:off x="1684375" y="3128693"/>
            <a:ext cx="45021" cy="1982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2" name="Rechteck 61"/>
          <p:cNvSpPr/>
          <p:nvPr/>
        </p:nvSpPr>
        <p:spPr>
          <a:xfrm>
            <a:off x="3320138" y="4435184"/>
            <a:ext cx="45021" cy="1649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3" name="Rechteck 62"/>
          <p:cNvSpPr/>
          <p:nvPr/>
        </p:nvSpPr>
        <p:spPr>
          <a:xfrm>
            <a:off x="1374057" y="2814360"/>
            <a:ext cx="43200" cy="248892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4" name="Rechteck 63"/>
          <p:cNvSpPr/>
          <p:nvPr/>
        </p:nvSpPr>
        <p:spPr>
          <a:xfrm rot="5400000">
            <a:off x="2391450" y="2361054"/>
            <a:ext cx="43200" cy="20802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5" name="Rechteck 64"/>
          <p:cNvSpPr/>
          <p:nvPr/>
        </p:nvSpPr>
        <p:spPr>
          <a:xfrm rot="5400000">
            <a:off x="2403314" y="3656307"/>
            <a:ext cx="43200" cy="20153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6" name="Rechteck 65"/>
          <p:cNvSpPr/>
          <p:nvPr/>
        </p:nvSpPr>
        <p:spPr>
          <a:xfrm rot="5400000">
            <a:off x="1800984" y="4134052"/>
            <a:ext cx="46245" cy="748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7" name="Rechteck 66"/>
          <p:cNvSpPr/>
          <p:nvPr/>
        </p:nvSpPr>
        <p:spPr>
          <a:xfrm rot="5400000">
            <a:off x="1610402" y="2606585"/>
            <a:ext cx="43200" cy="45901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8" name="Rechteck 67"/>
          <p:cNvSpPr/>
          <p:nvPr/>
        </p:nvSpPr>
        <p:spPr>
          <a:xfrm rot="5400000">
            <a:off x="1450771" y="5190733"/>
            <a:ext cx="43200" cy="19885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9" name="Rechteck 68"/>
          <p:cNvSpPr/>
          <p:nvPr/>
        </p:nvSpPr>
        <p:spPr>
          <a:xfrm>
            <a:off x="3401725" y="4112629"/>
            <a:ext cx="35872" cy="5729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0" name="Rechteck 69"/>
          <p:cNvSpPr/>
          <p:nvPr/>
        </p:nvSpPr>
        <p:spPr>
          <a:xfrm>
            <a:off x="3418870" y="2862305"/>
            <a:ext cx="34289" cy="52973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1" name="Rechteck 70"/>
          <p:cNvSpPr/>
          <p:nvPr/>
        </p:nvSpPr>
        <p:spPr>
          <a:xfrm rot="5400000">
            <a:off x="3420128" y="4096825"/>
            <a:ext cx="43200" cy="748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2" name="Rechteck 71"/>
          <p:cNvSpPr/>
          <p:nvPr/>
        </p:nvSpPr>
        <p:spPr>
          <a:xfrm rot="5400000">
            <a:off x="3429933" y="2852714"/>
            <a:ext cx="43496" cy="680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3" name="Rechteck 72"/>
          <p:cNvSpPr/>
          <p:nvPr/>
        </p:nvSpPr>
        <p:spPr>
          <a:xfrm rot="5400000">
            <a:off x="1513865" y="5131148"/>
            <a:ext cx="43200" cy="698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4" name="Textfeld 73"/>
          <p:cNvSpPr txBox="1"/>
          <p:nvPr/>
        </p:nvSpPr>
        <p:spPr>
          <a:xfrm>
            <a:off x="4860032" y="1588527"/>
            <a:ext cx="4114800" cy="4385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Ето как основно работи система за разпределение на отопление:</a:t>
            </a:r>
          </a:p>
          <a:p>
            <a:pPr>
              <a:lnSpc>
                <a:spcPct val="150000"/>
              </a:lnSpc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1. Термопомпата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или котелът (A) загрява водата в отоплителната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система.</a:t>
            </a:r>
            <a:endParaRPr lang="de-DE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12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1862332" y="2761278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Rechteck 1"/>
          <p:cNvSpPr/>
          <p:nvPr/>
        </p:nvSpPr>
        <p:spPr>
          <a:xfrm>
            <a:off x="1235823" y="2186862"/>
            <a:ext cx="3229495" cy="25430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" name="Rechteck 4"/>
          <p:cNvSpPr/>
          <p:nvPr/>
        </p:nvSpPr>
        <p:spPr>
          <a:xfrm>
            <a:off x="1235823" y="4729922"/>
            <a:ext cx="3229495" cy="11756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cxnSp>
        <p:nvCxnSpPr>
          <p:cNvPr id="4" name="Gerader Verbinder 3"/>
          <p:cNvCxnSpPr>
            <a:stCxn id="2" idx="1"/>
            <a:endCxn id="2" idx="3"/>
          </p:cNvCxnSpPr>
          <p:nvPr/>
        </p:nvCxnSpPr>
        <p:spPr>
          <a:xfrm>
            <a:off x="1235823" y="3458392"/>
            <a:ext cx="322949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>
            <a:stCxn id="2" idx="0"/>
            <a:endCxn id="5" idx="0"/>
          </p:cNvCxnSpPr>
          <p:nvPr/>
        </p:nvCxnSpPr>
        <p:spPr>
          <a:xfrm>
            <a:off x="2850571" y="2186862"/>
            <a:ext cx="0" cy="25430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leichschenkliges Dreieck 9"/>
          <p:cNvSpPr/>
          <p:nvPr/>
        </p:nvSpPr>
        <p:spPr>
          <a:xfrm>
            <a:off x="1106551" y="948223"/>
            <a:ext cx="3498980" cy="1238639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1" name="Rechteck 10"/>
          <p:cNvSpPr/>
          <p:nvPr/>
        </p:nvSpPr>
        <p:spPr>
          <a:xfrm>
            <a:off x="1571800" y="4846087"/>
            <a:ext cx="608823" cy="979715"/>
          </a:xfrm>
          <a:prstGeom prst="rect">
            <a:avLst/>
          </a:prstGeom>
          <a:solidFill>
            <a:srgbClr val="F13F3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700" dirty="0">
                <a:latin typeface="Bahnschrift" panose="020B0502040204020203" pitchFamily="34" charset="0"/>
              </a:rPr>
              <a:t>A</a:t>
            </a:r>
          </a:p>
        </p:txBody>
      </p:sp>
      <p:sp>
        <p:nvSpPr>
          <p:cNvPr id="12" name="Rechteck 11"/>
          <p:cNvSpPr/>
          <p:nvPr/>
        </p:nvSpPr>
        <p:spPr>
          <a:xfrm>
            <a:off x="1669772" y="5000041"/>
            <a:ext cx="426875" cy="909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4" name="Abgerundetes Rechteck 13"/>
          <p:cNvSpPr/>
          <p:nvPr/>
        </p:nvSpPr>
        <p:spPr>
          <a:xfrm>
            <a:off x="2244539" y="2814460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5" name="Abgerundetes Rechteck 14"/>
          <p:cNvSpPr/>
          <p:nvPr/>
        </p:nvSpPr>
        <p:spPr>
          <a:xfrm>
            <a:off x="2139949" y="28144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6" name="Abgerundetes Rechteck 15"/>
          <p:cNvSpPr/>
          <p:nvPr/>
        </p:nvSpPr>
        <p:spPr>
          <a:xfrm>
            <a:off x="2350339" y="281445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8" name="Abgerundetes Rechteck 17"/>
          <p:cNvSpPr/>
          <p:nvPr/>
        </p:nvSpPr>
        <p:spPr>
          <a:xfrm>
            <a:off x="2459898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9" name="Abgerundetes Rechteck 18"/>
          <p:cNvSpPr/>
          <p:nvPr/>
        </p:nvSpPr>
        <p:spPr>
          <a:xfrm>
            <a:off x="1924040" y="281446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1" name="Abgerundetes Rechteck 20"/>
          <p:cNvSpPr/>
          <p:nvPr/>
        </p:nvSpPr>
        <p:spPr>
          <a:xfrm>
            <a:off x="2032504" y="2814463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2" name="Abgerundetes Rechteck 21"/>
          <p:cNvSpPr/>
          <p:nvPr/>
        </p:nvSpPr>
        <p:spPr>
          <a:xfrm>
            <a:off x="2574135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3" name="Abgerundetes Rechteck 22"/>
          <p:cNvSpPr/>
          <p:nvPr/>
        </p:nvSpPr>
        <p:spPr>
          <a:xfrm>
            <a:off x="2680449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4" name="Rechteck 23"/>
          <p:cNvSpPr/>
          <p:nvPr/>
        </p:nvSpPr>
        <p:spPr>
          <a:xfrm>
            <a:off x="3485944" y="2761278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5" name="Abgerundetes Rechteck 24"/>
          <p:cNvSpPr/>
          <p:nvPr/>
        </p:nvSpPr>
        <p:spPr>
          <a:xfrm>
            <a:off x="3868151" y="2814460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6" name="Abgerundetes Rechteck 25"/>
          <p:cNvSpPr/>
          <p:nvPr/>
        </p:nvSpPr>
        <p:spPr>
          <a:xfrm>
            <a:off x="3763561" y="28144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7" name="Abgerundetes Rechteck 26"/>
          <p:cNvSpPr/>
          <p:nvPr/>
        </p:nvSpPr>
        <p:spPr>
          <a:xfrm>
            <a:off x="3973951" y="281445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8" name="Abgerundetes Rechteck 27"/>
          <p:cNvSpPr/>
          <p:nvPr/>
        </p:nvSpPr>
        <p:spPr>
          <a:xfrm>
            <a:off x="4083510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9" name="Abgerundetes Rechteck 28"/>
          <p:cNvSpPr/>
          <p:nvPr/>
        </p:nvSpPr>
        <p:spPr>
          <a:xfrm>
            <a:off x="3547652" y="281446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0" name="Abgerundetes Rechteck 29"/>
          <p:cNvSpPr/>
          <p:nvPr/>
        </p:nvSpPr>
        <p:spPr>
          <a:xfrm>
            <a:off x="3656116" y="2814463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1" name="Abgerundetes Rechteck 30"/>
          <p:cNvSpPr/>
          <p:nvPr/>
        </p:nvSpPr>
        <p:spPr>
          <a:xfrm>
            <a:off x="4197747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2" name="Abgerundetes Rechteck 31"/>
          <p:cNvSpPr/>
          <p:nvPr/>
        </p:nvSpPr>
        <p:spPr>
          <a:xfrm>
            <a:off x="4304061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3" name="Rechteck 32"/>
          <p:cNvSpPr/>
          <p:nvPr/>
        </p:nvSpPr>
        <p:spPr>
          <a:xfrm>
            <a:off x="1856617" y="4047153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cxnSp>
        <p:nvCxnSpPr>
          <p:cNvPr id="34" name="Gerader Verbinder 33"/>
          <p:cNvCxnSpPr/>
          <p:nvPr/>
        </p:nvCxnSpPr>
        <p:spPr>
          <a:xfrm>
            <a:off x="1230108" y="4721407"/>
            <a:ext cx="322949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Abgerundetes Rechteck 34"/>
          <p:cNvSpPr/>
          <p:nvPr/>
        </p:nvSpPr>
        <p:spPr>
          <a:xfrm>
            <a:off x="2238824" y="4100335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6" name="Abgerundetes Rechteck 35"/>
          <p:cNvSpPr/>
          <p:nvPr/>
        </p:nvSpPr>
        <p:spPr>
          <a:xfrm>
            <a:off x="2134234" y="41003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7" name="Abgerundetes Rechteck 36"/>
          <p:cNvSpPr/>
          <p:nvPr/>
        </p:nvSpPr>
        <p:spPr>
          <a:xfrm>
            <a:off x="2344624" y="410033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8" name="Abgerundetes Rechteck 37"/>
          <p:cNvSpPr/>
          <p:nvPr/>
        </p:nvSpPr>
        <p:spPr>
          <a:xfrm>
            <a:off x="2454183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9" name="Abgerundetes Rechteck 38"/>
          <p:cNvSpPr/>
          <p:nvPr/>
        </p:nvSpPr>
        <p:spPr>
          <a:xfrm>
            <a:off x="1918325" y="410033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0" name="Abgerundetes Rechteck 39"/>
          <p:cNvSpPr/>
          <p:nvPr/>
        </p:nvSpPr>
        <p:spPr>
          <a:xfrm>
            <a:off x="2026789" y="4100338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1" name="Abgerundetes Rechteck 40"/>
          <p:cNvSpPr/>
          <p:nvPr/>
        </p:nvSpPr>
        <p:spPr>
          <a:xfrm>
            <a:off x="2568420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2" name="Abgerundetes Rechteck 41"/>
          <p:cNvSpPr/>
          <p:nvPr/>
        </p:nvSpPr>
        <p:spPr>
          <a:xfrm>
            <a:off x="2674734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3" name="Rechteck 42"/>
          <p:cNvSpPr/>
          <p:nvPr/>
        </p:nvSpPr>
        <p:spPr>
          <a:xfrm>
            <a:off x="3480229" y="4047153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4" name="Abgerundetes Rechteck 43"/>
          <p:cNvSpPr/>
          <p:nvPr/>
        </p:nvSpPr>
        <p:spPr>
          <a:xfrm>
            <a:off x="3862436" y="4100335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5" name="Abgerundetes Rechteck 44"/>
          <p:cNvSpPr/>
          <p:nvPr/>
        </p:nvSpPr>
        <p:spPr>
          <a:xfrm>
            <a:off x="3757846" y="41003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6" name="Abgerundetes Rechteck 45"/>
          <p:cNvSpPr/>
          <p:nvPr/>
        </p:nvSpPr>
        <p:spPr>
          <a:xfrm>
            <a:off x="3968236" y="410033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7" name="Abgerundetes Rechteck 46"/>
          <p:cNvSpPr/>
          <p:nvPr/>
        </p:nvSpPr>
        <p:spPr>
          <a:xfrm>
            <a:off x="4077795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8" name="Abgerundetes Rechteck 47"/>
          <p:cNvSpPr/>
          <p:nvPr/>
        </p:nvSpPr>
        <p:spPr>
          <a:xfrm>
            <a:off x="3541937" y="410033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9" name="Abgerundetes Rechteck 48"/>
          <p:cNvSpPr/>
          <p:nvPr/>
        </p:nvSpPr>
        <p:spPr>
          <a:xfrm>
            <a:off x="3650401" y="4100338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0" name="Abgerundetes Rechteck 49"/>
          <p:cNvSpPr/>
          <p:nvPr/>
        </p:nvSpPr>
        <p:spPr>
          <a:xfrm>
            <a:off x="4192032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1" name="Abgerundetes Rechteck 50"/>
          <p:cNvSpPr/>
          <p:nvPr/>
        </p:nvSpPr>
        <p:spPr>
          <a:xfrm>
            <a:off x="4298346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2" name="Rechteck 51"/>
          <p:cNvSpPr/>
          <p:nvPr/>
        </p:nvSpPr>
        <p:spPr>
          <a:xfrm>
            <a:off x="1780218" y="4148042"/>
            <a:ext cx="34289" cy="52973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3" name="Rechteck 52"/>
          <p:cNvSpPr/>
          <p:nvPr/>
        </p:nvSpPr>
        <p:spPr>
          <a:xfrm>
            <a:off x="1486592" y="3286125"/>
            <a:ext cx="43200" cy="19028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4" name="Rechteck 53"/>
          <p:cNvSpPr/>
          <p:nvPr/>
        </p:nvSpPr>
        <p:spPr>
          <a:xfrm rot="5400000">
            <a:off x="2385880" y="2397327"/>
            <a:ext cx="43200" cy="1825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5" name="Rechteck 54"/>
          <p:cNvSpPr/>
          <p:nvPr/>
        </p:nvSpPr>
        <p:spPr>
          <a:xfrm rot="5400000">
            <a:off x="1647911" y="4269038"/>
            <a:ext cx="43200" cy="3647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6" name="Rechteck 55"/>
          <p:cNvSpPr/>
          <p:nvPr/>
        </p:nvSpPr>
        <p:spPr>
          <a:xfrm rot="5400000">
            <a:off x="2411759" y="3646739"/>
            <a:ext cx="42180" cy="18646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7" name="Rechteck 56"/>
          <p:cNvSpPr/>
          <p:nvPr/>
        </p:nvSpPr>
        <p:spPr>
          <a:xfrm rot="5400000">
            <a:off x="3381242" y="4352629"/>
            <a:ext cx="43200" cy="1654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8" name="Rechteck 57"/>
          <p:cNvSpPr/>
          <p:nvPr/>
        </p:nvSpPr>
        <p:spPr>
          <a:xfrm rot="5400000">
            <a:off x="3375925" y="3054648"/>
            <a:ext cx="43200" cy="1654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9" name="Rechteck 58"/>
          <p:cNvSpPr/>
          <p:nvPr/>
        </p:nvSpPr>
        <p:spPr>
          <a:xfrm rot="5400000">
            <a:off x="1758689" y="3066457"/>
            <a:ext cx="43200" cy="1654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0" name="Rechteck 59"/>
          <p:cNvSpPr/>
          <p:nvPr/>
        </p:nvSpPr>
        <p:spPr>
          <a:xfrm>
            <a:off x="3274550" y="3115750"/>
            <a:ext cx="45021" cy="1982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1" name="Rechteck 60"/>
          <p:cNvSpPr/>
          <p:nvPr/>
        </p:nvSpPr>
        <p:spPr>
          <a:xfrm>
            <a:off x="1684375" y="3128693"/>
            <a:ext cx="45021" cy="1982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2" name="Rechteck 61"/>
          <p:cNvSpPr/>
          <p:nvPr/>
        </p:nvSpPr>
        <p:spPr>
          <a:xfrm>
            <a:off x="3320138" y="4435184"/>
            <a:ext cx="45021" cy="1649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3" name="Rechteck 62"/>
          <p:cNvSpPr/>
          <p:nvPr/>
        </p:nvSpPr>
        <p:spPr>
          <a:xfrm>
            <a:off x="1374057" y="2814360"/>
            <a:ext cx="43200" cy="248892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4" name="Rechteck 63"/>
          <p:cNvSpPr/>
          <p:nvPr/>
        </p:nvSpPr>
        <p:spPr>
          <a:xfrm rot="5400000">
            <a:off x="2391450" y="2361054"/>
            <a:ext cx="43200" cy="20802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5" name="Rechteck 64"/>
          <p:cNvSpPr/>
          <p:nvPr/>
        </p:nvSpPr>
        <p:spPr>
          <a:xfrm rot="5400000">
            <a:off x="2403314" y="3656307"/>
            <a:ext cx="43200" cy="20153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6" name="Rechteck 65"/>
          <p:cNvSpPr/>
          <p:nvPr/>
        </p:nvSpPr>
        <p:spPr>
          <a:xfrm rot="5400000">
            <a:off x="1800984" y="4134052"/>
            <a:ext cx="46245" cy="748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7" name="Rechteck 66"/>
          <p:cNvSpPr/>
          <p:nvPr/>
        </p:nvSpPr>
        <p:spPr>
          <a:xfrm rot="5400000">
            <a:off x="1610402" y="2606585"/>
            <a:ext cx="43200" cy="45901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8" name="Rechteck 67"/>
          <p:cNvSpPr/>
          <p:nvPr/>
        </p:nvSpPr>
        <p:spPr>
          <a:xfrm rot="5400000">
            <a:off x="1450771" y="5190733"/>
            <a:ext cx="43200" cy="19885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9" name="Rechteck 68"/>
          <p:cNvSpPr/>
          <p:nvPr/>
        </p:nvSpPr>
        <p:spPr>
          <a:xfrm>
            <a:off x="3401725" y="4112629"/>
            <a:ext cx="35872" cy="5729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0" name="Rechteck 69"/>
          <p:cNvSpPr/>
          <p:nvPr/>
        </p:nvSpPr>
        <p:spPr>
          <a:xfrm>
            <a:off x="3418870" y="2862305"/>
            <a:ext cx="34289" cy="52973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1" name="Rechteck 70"/>
          <p:cNvSpPr/>
          <p:nvPr/>
        </p:nvSpPr>
        <p:spPr>
          <a:xfrm rot="5400000">
            <a:off x="3420128" y="4096825"/>
            <a:ext cx="43200" cy="748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2" name="Rechteck 71"/>
          <p:cNvSpPr/>
          <p:nvPr/>
        </p:nvSpPr>
        <p:spPr>
          <a:xfrm rot="5400000">
            <a:off x="3429933" y="2852714"/>
            <a:ext cx="43496" cy="680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3" name="Rechteck 72"/>
          <p:cNvSpPr/>
          <p:nvPr/>
        </p:nvSpPr>
        <p:spPr>
          <a:xfrm rot="5400000">
            <a:off x="1513865" y="5131148"/>
            <a:ext cx="43200" cy="698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4" name="Textfeld 73"/>
          <p:cNvSpPr txBox="1"/>
          <p:nvPr/>
        </p:nvSpPr>
        <p:spPr>
          <a:xfrm>
            <a:off x="4860032" y="1628800"/>
            <a:ext cx="4114800" cy="4385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Ето как основно работи система за разпределение на отопление:</a:t>
            </a:r>
          </a:p>
          <a:p>
            <a:pPr>
              <a:lnSpc>
                <a:spcPct val="150000"/>
              </a:lnSpc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1. Термопомпата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или котелът (A) загрява водата в отоплителната система.</a:t>
            </a:r>
          </a:p>
          <a:p>
            <a:pPr>
              <a:lnSpc>
                <a:spcPct val="150000"/>
              </a:lnSpc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2. Циркулационната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помпа (B) изпраща топлата вода през тръбите на отоплителната система (C) към радиаторите (D) или към подовото отопление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247201" y="4875392"/>
            <a:ext cx="40748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700" dirty="0">
                <a:latin typeface="Bahnschrift" panose="020B0502040204020203" pitchFamily="34" charset="0"/>
              </a:rPr>
              <a:t>B</a:t>
            </a:r>
          </a:p>
        </p:txBody>
      </p:sp>
      <p:sp>
        <p:nvSpPr>
          <p:cNvPr id="75" name="Rechteck 74"/>
          <p:cNvSpPr/>
          <p:nvPr/>
        </p:nvSpPr>
        <p:spPr>
          <a:xfrm>
            <a:off x="1239588" y="3828915"/>
            <a:ext cx="39946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700" dirty="0">
                <a:latin typeface="Bahnschrift" panose="020B0502040204020203" pitchFamily="34" charset="0"/>
              </a:rPr>
              <a:t>C</a:t>
            </a:r>
          </a:p>
        </p:txBody>
      </p:sp>
      <p:sp>
        <p:nvSpPr>
          <p:cNvPr id="76" name="Rechteck 75"/>
          <p:cNvSpPr/>
          <p:nvPr/>
        </p:nvSpPr>
        <p:spPr>
          <a:xfrm>
            <a:off x="2108597" y="4011311"/>
            <a:ext cx="41229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700" dirty="0">
                <a:latin typeface="Bahnschrift" panose="020B0502040204020203" pitchFamily="34" charset="0"/>
              </a:rPr>
              <a:t>D</a:t>
            </a:r>
          </a:p>
        </p:txBody>
      </p:sp>
      <p:sp>
        <p:nvSpPr>
          <p:cNvPr id="77" name="Rechteck 76"/>
          <p:cNvSpPr/>
          <p:nvPr/>
        </p:nvSpPr>
        <p:spPr>
          <a:xfrm>
            <a:off x="3759055" y="4011310"/>
            <a:ext cx="41229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700" dirty="0">
                <a:latin typeface="Bahnschrift" panose="020B0502040204020203" pitchFamily="34" charset="0"/>
              </a:rPr>
              <a:t>D</a:t>
            </a:r>
          </a:p>
        </p:txBody>
      </p:sp>
      <p:sp>
        <p:nvSpPr>
          <p:cNvPr id="78" name="Rechteck 77"/>
          <p:cNvSpPr/>
          <p:nvPr/>
        </p:nvSpPr>
        <p:spPr>
          <a:xfrm>
            <a:off x="2080178" y="2735467"/>
            <a:ext cx="41229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700" dirty="0">
                <a:latin typeface="Bahnschrift" panose="020B0502040204020203" pitchFamily="34" charset="0"/>
              </a:rPr>
              <a:t>D</a:t>
            </a:r>
          </a:p>
        </p:txBody>
      </p:sp>
      <p:sp>
        <p:nvSpPr>
          <p:cNvPr id="79" name="Rechteck 78"/>
          <p:cNvSpPr/>
          <p:nvPr/>
        </p:nvSpPr>
        <p:spPr>
          <a:xfrm>
            <a:off x="3732080" y="2741607"/>
            <a:ext cx="41229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700" dirty="0">
                <a:latin typeface="Bahnschrift" panose="020B0502040204020203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40167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1862332" y="2761278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Rechteck 1"/>
          <p:cNvSpPr/>
          <p:nvPr/>
        </p:nvSpPr>
        <p:spPr>
          <a:xfrm>
            <a:off x="1235823" y="2186862"/>
            <a:ext cx="3229495" cy="25430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" name="Rechteck 4"/>
          <p:cNvSpPr/>
          <p:nvPr/>
        </p:nvSpPr>
        <p:spPr>
          <a:xfrm>
            <a:off x="1235823" y="4729922"/>
            <a:ext cx="3229495" cy="11756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cxnSp>
        <p:nvCxnSpPr>
          <p:cNvPr id="4" name="Gerader Verbinder 3"/>
          <p:cNvCxnSpPr>
            <a:stCxn id="2" idx="1"/>
            <a:endCxn id="2" idx="3"/>
          </p:cNvCxnSpPr>
          <p:nvPr/>
        </p:nvCxnSpPr>
        <p:spPr>
          <a:xfrm>
            <a:off x="1235823" y="3458392"/>
            <a:ext cx="322949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>
            <a:stCxn id="2" idx="0"/>
            <a:endCxn id="5" idx="0"/>
          </p:cNvCxnSpPr>
          <p:nvPr/>
        </p:nvCxnSpPr>
        <p:spPr>
          <a:xfrm>
            <a:off x="2850571" y="2186862"/>
            <a:ext cx="0" cy="25430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leichschenkliges Dreieck 9"/>
          <p:cNvSpPr/>
          <p:nvPr/>
        </p:nvSpPr>
        <p:spPr>
          <a:xfrm>
            <a:off x="1106551" y="948223"/>
            <a:ext cx="3498980" cy="1238639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1" name="Rechteck 10"/>
          <p:cNvSpPr/>
          <p:nvPr/>
        </p:nvSpPr>
        <p:spPr>
          <a:xfrm>
            <a:off x="1571800" y="4846087"/>
            <a:ext cx="608823" cy="979715"/>
          </a:xfrm>
          <a:prstGeom prst="rect">
            <a:avLst/>
          </a:prstGeom>
          <a:solidFill>
            <a:srgbClr val="F13F3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700" dirty="0">
                <a:latin typeface="Bahnschrift" panose="020B0502040204020203" pitchFamily="34" charset="0"/>
              </a:rPr>
              <a:t>A</a:t>
            </a:r>
          </a:p>
        </p:txBody>
      </p:sp>
      <p:sp>
        <p:nvSpPr>
          <p:cNvPr id="12" name="Rechteck 11"/>
          <p:cNvSpPr/>
          <p:nvPr/>
        </p:nvSpPr>
        <p:spPr>
          <a:xfrm>
            <a:off x="1669772" y="5000041"/>
            <a:ext cx="426875" cy="909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4" name="Abgerundetes Rechteck 13"/>
          <p:cNvSpPr/>
          <p:nvPr/>
        </p:nvSpPr>
        <p:spPr>
          <a:xfrm>
            <a:off x="2244539" y="2814460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5" name="Abgerundetes Rechteck 14"/>
          <p:cNvSpPr/>
          <p:nvPr/>
        </p:nvSpPr>
        <p:spPr>
          <a:xfrm>
            <a:off x="2139949" y="28144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6" name="Abgerundetes Rechteck 15"/>
          <p:cNvSpPr/>
          <p:nvPr/>
        </p:nvSpPr>
        <p:spPr>
          <a:xfrm>
            <a:off x="2350339" y="281445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8" name="Abgerundetes Rechteck 17"/>
          <p:cNvSpPr/>
          <p:nvPr/>
        </p:nvSpPr>
        <p:spPr>
          <a:xfrm>
            <a:off x="2459898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9" name="Abgerundetes Rechteck 18"/>
          <p:cNvSpPr/>
          <p:nvPr/>
        </p:nvSpPr>
        <p:spPr>
          <a:xfrm>
            <a:off x="1924040" y="281446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1" name="Abgerundetes Rechteck 20"/>
          <p:cNvSpPr/>
          <p:nvPr/>
        </p:nvSpPr>
        <p:spPr>
          <a:xfrm>
            <a:off x="2032504" y="2814463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2" name="Abgerundetes Rechteck 21"/>
          <p:cNvSpPr/>
          <p:nvPr/>
        </p:nvSpPr>
        <p:spPr>
          <a:xfrm>
            <a:off x="2574135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3" name="Abgerundetes Rechteck 22"/>
          <p:cNvSpPr/>
          <p:nvPr/>
        </p:nvSpPr>
        <p:spPr>
          <a:xfrm>
            <a:off x="2680449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4" name="Rechteck 23"/>
          <p:cNvSpPr/>
          <p:nvPr/>
        </p:nvSpPr>
        <p:spPr>
          <a:xfrm>
            <a:off x="3485944" y="2761278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5" name="Abgerundetes Rechteck 24"/>
          <p:cNvSpPr/>
          <p:nvPr/>
        </p:nvSpPr>
        <p:spPr>
          <a:xfrm>
            <a:off x="3868151" y="2814460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6" name="Abgerundetes Rechteck 25"/>
          <p:cNvSpPr/>
          <p:nvPr/>
        </p:nvSpPr>
        <p:spPr>
          <a:xfrm>
            <a:off x="3763561" y="28144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7" name="Abgerundetes Rechteck 26"/>
          <p:cNvSpPr/>
          <p:nvPr/>
        </p:nvSpPr>
        <p:spPr>
          <a:xfrm>
            <a:off x="3973951" y="281445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8" name="Abgerundetes Rechteck 27"/>
          <p:cNvSpPr/>
          <p:nvPr/>
        </p:nvSpPr>
        <p:spPr>
          <a:xfrm>
            <a:off x="4083510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9" name="Abgerundetes Rechteck 28"/>
          <p:cNvSpPr/>
          <p:nvPr/>
        </p:nvSpPr>
        <p:spPr>
          <a:xfrm>
            <a:off x="3547652" y="281446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0" name="Abgerundetes Rechteck 29"/>
          <p:cNvSpPr/>
          <p:nvPr/>
        </p:nvSpPr>
        <p:spPr>
          <a:xfrm>
            <a:off x="3656116" y="2814463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1" name="Abgerundetes Rechteck 30"/>
          <p:cNvSpPr/>
          <p:nvPr/>
        </p:nvSpPr>
        <p:spPr>
          <a:xfrm>
            <a:off x="4197747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2" name="Abgerundetes Rechteck 31"/>
          <p:cNvSpPr/>
          <p:nvPr/>
        </p:nvSpPr>
        <p:spPr>
          <a:xfrm>
            <a:off x="4304061" y="2814361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3" name="Rechteck 32"/>
          <p:cNvSpPr/>
          <p:nvPr/>
        </p:nvSpPr>
        <p:spPr>
          <a:xfrm>
            <a:off x="1856617" y="4047153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cxnSp>
        <p:nvCxnSpPr>
          <p:cNvPr id="34" name="Gerader Verbinder 33"/>
          <p:cNvCxnSpPr/>
          <p:nvPr/>
        </p:nvCxnSpPr>
        <p:spPr>
          <a:xfrm>
            <a:off x="1230108" y="4721407"/>
            <a:ext cx="322949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Abgerundetes Rechteck 34"/>
          <p:cNvSpPr/>
          <p:nvPr/>
        </p:nvSpPr>
        <p:spPr>
          <a:xfrm>
            <a:off x="2238824" y="4100335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6" name="Abgerundetes Rechteck 35"/>
          <p:cNvSpPr/>
          <p:nvPr/>
        </p:nvSpPr>
        <p:spPr>
          <a:xfrm>
            <a:off x="2134234" y="41003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7" name="Abgerundetes Rechteck 36"/>
          <p:cNvSpPr/>
          <p:nvPr/>
        </p:nvSpPr>
        <p:spPr>
          <a:xfrm>
            <a:off x="2344624" y="410033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8" name="Abgerundetes Rechteck 37"/>
          <p:cNvSpPr/>
          <p:nvPr/>
        </p:nvSpPr>
        <p:spPr>
          <a:xfrm>
            <a:off x="2454183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9" name="Abgerundetes Rechteck 38"/>
          <p:cNvSpPr/>
          <p:nvPr/>
        </p:nvSpPr>
        <p:spPr>
          <a:xfrm>
            <a:off x="1918325" y="410033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0" name="Abgerundetes Rechteck 39"/>
          <p:cNvSpPr/>
          <p:nvPr/>
        </p:nvSpPr>
        <p:spPr>
          <a:xfrm>
            <a:off x="2026789" y="4100338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1" name="Abgerundetes Rechteck 40"/>
          <p:cNvSpPr/>
          <p:nvPr/>
        </p:nvSpPr>
        <p:spPr>
          <a:xfrm>
            <a:off x="2568420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2" name="Abgerundetes Rechteck 41"/>
          <p:cNvSpPr/>
          <p:nvPr/>
        </p:nvSpPr>
        <p:spPr>
          <a:xfrm>
            <a:off x="2674734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3" name="Rechteck 42"/>
          <p:cNvSpPr/>
          <p:nvPr/>
        </p:nvSpPr>
        <p:spPr>
          <a:xfrm>
            <a:off x="3480229" y="4047153"/>
            <a:ext cx="909735" cy="461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4" name="Abgerundetes Rechteck 43"/>
          <p:cNvSpPr/>
          <p:nvPr/>
        </p:nvSpPr>
        <p:spPr>
          <a:xfrm>
            <a:off x="3862436" y="4100335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5" name="Abgerundetes Rechteck 44"/>
          <p:cNvSpPr/>
          <p:nvPr/>
        </p:nvSpPr>
        <p:spPr>
          <a:xfrm>
            <a:off x="3757846" y="41003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6" name="Abgerundetes Rechteck 45"/>
          <p:cNvSpPr/>
          <p:nvPr/>
        </p:nvSpPr>
        <p:spPr>
          <a:xfrm>
            <a:off x="3968236" y="4100334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7" name="Abgerundetes Rechteck 46"/>
          <p:cNvSpPr/>
          <p:nvPr/>
        </p:nvSpPr>
        <p:spPr>
          <a:xfrm>
            <a:off x="4077795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8" name="Abgerundetes Rechteck 47"/>
          <p:cNvSpPr/>
          <p:nvPr/>
        </p:nvSpPr>
        <p:spPr>
          <a:xfrm>
            <a:off x="3541937" y="4100339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9" name="Abgerundetes Rechteck 48"/>
          <p:cNvSpPr/>
          <p:nvPr/>
        </p:nvSpPr>
        <p:spPr>
          <a:xfrm>
            <a:off x="3650401" y="4100338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0" name="Abgerundetes Rechteck 49"/>
          <p:cNvSpPr/>
          <p:nvPr/>
        </p:nvSpPr>
        <p:spPr>
          <a:xfrm>
            <a:off x="4192032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1" name="Abgerundetes Rechteck 50"/>
          <p:cNvSpPr/>
          <p:nvPr/>
        </p:nvSpPr>
        <p:spPr>
          <a:xfrm>
            <a:off x="4298346" y="4100236"/>
            <a:ext cx="48986" cy="328904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2" name="Rechteck 51"/>
          <p:cNvSpPr/>
          <p:nvPr/>
        </p:nvSpPr>
        <p:spPr>
          <a:xfrm>
            <a:off x="1780218" y="4148042"/>
            <a:ext cx="34289" cy="52973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3" name="Rechteck 52"/>
          <p:cNvSpPr/>
          <p:nvPr/>
        </p:nvSpPr>
        <p:spPr>
          <a:xfrm>
            <a:off x="1486592" y="3286125"/>
            <a:ext cx="43200" cy="19028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4" name="Rechteck 53"/>
          <p:cNvSpPr/>
          <p:nvPr/>
        </p:nvSpPr>
        <p:spPr>
          <a:xfrm rot="5400000">
            <a:off x="2385880" y="2397327"/>
            <a:ext cx="43200" cy="1825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5" name="Rechteck 54"/>
          <p:cNvSpPr/>
          <p:nvPr/>
        </p:nvSpPr>
        <p:spPr>
          <a:xfrm rot="5400000">
            <a:off x="1647911" y="4269038"/>
            <a:ext cx="43200" cy="3647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6" name="Rechteck 55"/>
          <p:cNvSpPr/>
          <p:nvPr/>
        </p:nvSpPr>
        <p:spPr>
          <a:xfrm rot="5400000">
            <a:off x="2411759" y="3646739"/>
            <a:ext cx="42180" cy="18646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7" name="Rechteck 56"/>
          <p:cNvSpPr/>
          <p:nvPr/>
        </p:nvSpPr>
        <p:spPr>
          <a:xfrm rot="5400000">
            <a:off x="3381242" y="4352629"/>
            <a:ext cx="43200" cy="1654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8" name="Rechteck 57"/>
          <p:cNvSpPr/>
          <p:nvPr/>
        </p:nvSpPr>
        <p:spPr>
          <a:xfrm rot="5400000">
            <a:off x="3375925" y="3054648"/>
            <a:ext cx="43200" cy="1654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9" name="Rechteck 58"/>
          <p:cNvSpPr/>
          <p:nvPr/>
        </p:nvSpPr>
        <p:spPr>
          <a:xfrm rot="5400000">
            <a:off x="1758689" y="3066457"/>
            <a:ext cx="43200" cy="1654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0" name="Rechteck 59"/>
          <p:cNvSpPr/>
          <p:nvPr/>
        </p:nvSpPr>
        <p:spPr>
          <a:xfrm>
            <a:off x="3274550" y="3115750"/>
            <a:ext cx="45021" cy="1982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1" name="Rechteck 60"/>
          <p:cNvSpPr/>
          <p:nvPr/>
        </p:nvSpPr>
        <p:spPr>
          <a:xfrm>
            <a:off x="1684375" y="3128693"/>
            <a:ext cx="45021" cy="1982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2" name="Rechteck 61"/>
          <p:cNvSpPr/>
          <p:nvPr/>
        </p:nvSpPr>
        <p:spPr>
          <a:xfrm>
            <a:off x="3320138" y="4435184"/>
            <a:ext cx="45021" cy="1649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3" name="Rechteck 62"/>
          <p:cNvSpPr/>
          <p:nvPr/>
        </p:nvSpPr>
        <p:spPr>
          <a:xfrm>
            <a:off x="1374057" y="2814360"/>
            <a:ext cx="43200" cy="248892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4" name="Rechteck 63"/>
          <p:cNvSpPr/>
          <p:nvPr/>
        </p:nvSpPr>
        <p:spPr>
          <a:xfrm rot="5400000">
            <a:off x="2391450" y="2361054"/>
            <a:ext cx="43200" cy="20802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5" name="Rechteck 64"/>
          <p:cNvSpPr/>
          <p:nvPr/>
        </p:nvSpPr>
        <p:spPr>
          <a:xfrm rot="5400000">
            <a:off x="2403314" y="3656307"/>
            <a:ext cx="43200" cy="20153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6" name="Rechteck 65"/>
          <p:cNvSpPr/>
          <p:nvPr/>
        </p:nvSpPr>
        <p:spPr>
          <a:xfrm rot="5400000">
            <a:off x="1800984" y="4134052"/>
            <a:ext cx="46245" cy="748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7" name="Rechteck 66"/>
          <p:cNvSpPr/>
          <p:nvPr/>
        </p:nvSpPr>
        <p:spPr>
          <a:xfrm rot="5400000">
            <a:off x="1610402" y="2606585"/>
            <a:ext cx="43200" cy="45901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8" name="Rechteck 67"/>
          <p:cNvSpPr/>
          <p:nvPr/>
        </p:nvSpPr>
        <p:spPr>
          <a:xfrm rot="5400000">
            <a:off x="1450771" y="5190733"/>
            <a:ext cx="43200" cy="19885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9" name="Rechteck 68"/>
          <p:cNvSpPr/>
          <p:nvPr/>
        </p:nvSpPr>
        <p:spPr>
          <a:xfrm>
            <a:off x="3401725" y="4112629"/>
            <a:ext cx="35872" cy="5729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0" name="Rechteck 69"/>
          <p:cNvSpPr/>
          <p:nvPr/>
        </p:nvSpPr>
        <p:spPr>
          <a:xfrm>
            <a:off x="3418870" y="2862305"/>
            <a:ext cx="34289" cy="52973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1" name="Rechteck 70"/>
          <p:cNvSpPr/>
          <p:nvPr/>
        </p:nvSpPr>
        <p:spPr>
          <a:xfrm rot="5400000">
            <a:off x="3420128" y="4096825"/>
            <a:ext cx="43200" cy="748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2" name="Rechteck 71"/>
          <p:cNvSpPr/>
          <p:nvPr/>
        </p:nvSpPr>
        <p:spPr>
          <a:xfrm rot="5400000">
            <a:off x="3429933" y="2852714"/>
            <a:ext cx="43496" cy="680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3" name="Rechteck 72"/>
          <p:cNvSpPr/>
          <p:nvPr/>
        </p:nvSpPr>
        <p:spPr>
          <a:xfrm rot="5400000">
            <a:off x="1513865" y="5131148"/>
            <a:ext cx="43200" cy="698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4" name="Textfeld 73"/>
          <p:cNvSpPr txBox="1"/>
          <p:nvPr/>
        </p:nvSpPr>
        <p:spPr>
          <a:xfrm>
            <a:off x="4860032" y="1719772"/>
            <a:ext cx="4114800" cy="4385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Ето как основно работи система за разпределение на отопление:</a:t>
            </a:r>
          </a:p>
          <a:p>
            <a:pPr>
              <a:lnSpc>
                <a:spcPct val="150000"/>
              </a:lnSpc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3. Радиаторите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(D) или подовото отопление доставят топлината в жилищното пространство и я нагряват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dirty="0">
              <a:latin typeface="Bahnschrift" panose="020B0502040204020203" pitchFamily="34" charset="0"/>
            </a:endParaRPr>
          </a:p>
          <a:p>
            <a:endParaRPr lang="de-DE" dirty="0">
              <a:latin typeface="Bahnschrift" panose="020B0502040204020203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247201" y="4875392"/>
            <a:ext cx="40748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700" dirty="0">
                <a:latin typeface="Bahnschrift" panose="020B0502040204020203" pitchFamily="34" charset="0"/>
              </a:rPr>
              <a:t>B</a:t>
            </a:r>
          </a:p>
        </p:txBody>
      </p:sp>
      <p:sp>
        <p:nvSpPr>
          <p:cNvPr id="75" name="Rechteck 74"/>
          <p:cNvSpPr/>
          <p:nvPr/>
        </p:nvSpPr>
        <p:spPr>
          <a:xfrm>
            <a:off x="1239588" y="3828915"/>
            <a:ext cx="39946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700" dirty="0">
                <a:latin typeface="Bahnschrift" panose="020B0502040204020203" pitchFamily="34" charset="0"/>
              </a:rPr>
              <a:t>C</a:t>
            </a:r>
          </a:p>
        </p:txBody>
      </p:sp>
      <p:sp>
        <p:nvSpPr>
          <p:cNvPr id="76" name="Rechteck 75"/>
          <p:cNvSpPr/>
          <p:nvPr/>
        </p:nvSpPr>
        <p:spPr>
          <a:xfrm>
            <a:off x="2108597" y="4011311"/>
            <a:ext cx="41229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700" dirty="0">
                <a:latin typeface="Bahnschrift" panose="020B0502040204020203" pitchFamily="34" charset="0"/>
              </a:rPr>
              <a:t>D</a:t>
            </a:r>
          </a:p>
        </p:txBody>
      </p:sp>
      <p:sp>
        <p:nvSpPr>
          <p:cNvPr id="77" name="Rechteck 76"/>
          <p:cNvSpPr/>
          <p:nvPr/>
        </p:nvSpPr>
        <p:spPr>
          <a:xfrm>
            <a:off x="3759055" y="4011310"/>
            <a:ext cx="41229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700" dirty="0">
                <a:latin typeface="Bahnschrift" panose="020B0502040204020203" pitchFamily="34" charset="0"/>
              </a:rPr>
              <a:t>D</a:t>
            </a:r>
          </a:p>
        </p:txBody>
      </p:sp>
      <p:sp>
        <p:nvSpPr>
          <p:cNvPr id="78" name="Rechteck 77"/>
          <p:cNvSpPr/>
          <p:nvPr/>
        </p:nvSpPr>
        <p:spPr>
          <a:xfrm>
            <a:off x="2080178" y="2735467"/>
            <a:ext cx="41229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700" dirty="0">
                <a:latin typeface="Bahnschrift" panose="020B0502040204020203" pitchFamily="34" charset="0"/>
              </a:rPr>
              <a:t>D</a:t>
            </a:r>
          </a:p>
        </p:txBody>
      </p:sp>
      <p:sp>
        <p:nvSpPr>
          <p:cNvPr id="79" name="Rechteck 78"/>
          <p:cNvSpPr/>
          <p:nvPr/>
        </p:nvSpPr>
        <p:spPr>
          <a:xfrm>
            <a:off x="3732080" y="2741607"/>
            <a:ext cx="41229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700" dirty="0">
                <a:latin typeface="Bahnschrift" panose="020B0502040204020203" pitchFamily="34" charset="0"/>
              </a:rPr>
              <a:t>D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081490" y="2160028"/>
            <a:ext cx="8354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700" dirty="0"/>
              <a:t>21°C</a:t>
            </a:r>
          </a:p>
        </p:txBody>
      </p:sp>
      <p:sp>
        <p:nvSpPr>
          <p:cNvPr id="80" name="Textfeld 79"/>
          <p:cNvSpPr txBox="1"/>
          <p:nvPr/>
        </p:nvSpPr>
        <p:spPr>
          <a:xfrm>
            <a:off x="3652629" y="2124420"/>
            <a:ext cx="8354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700" dirty="0"/>
              <a:t>21°C</a:t>
            </a:r>
          </a:p>
        </p:txBody>
      </p:sp>
      <p:sp>
        <p:nvSpPr>
          <p:cNvPr id="81" name="Textfeld 80"/>
          <p:cNvSpPr txBox="1"/>
          <p:nvPr/>
        </p:nvSpPr>
        <p:spPr>
          <a:xfrm>
            <a:off x="2065669" y="3422830"/>
            <a:ext cx="8354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700" dirty="0"/>
              <a:t>21°C</a:t>
            </a:r>
          </a:p>
        </p:txBody>
      </p:sp>
      <p:sp>
        <p:nvSpPr>
          <p:cNvPr id="82" name="Textfeld 81"/>
          <p:cNvSpPr txBox="1"/>
          <p:nvPr/>
        </p:nvSpPr>
        <p:spPr>
          <a:xfrm>
            <a:off x="3640885" y="3424025"/>
            <a:ext cx="8354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700" dirty="0"/>
              <a:t>21°C</a:t>
            </a:r>
          </a:p>
        </p:txBody>
      </p:sp>
    </p:spTree>
    <p:extLst>
      <p:ext uri="{BB962C8B-B14F-4D97-AF65-F5344CB8AC3E}">
        <p14:creationId xmlns:p14="http://schemas.microsoft.com/office/powerpoint/2010/main" val="329804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</TotalTime>
  <Words>2001</Words>
  <Application>Microsoft Office PowerPoint</Application>
  <PresentationFormat>On-screen Show (4:3)</PresentationFormat>
  <Paragraphs>286</Paragraphs>
  <Slides>36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2_Office Theme</vt:lpstr>
      <vt:lpstr>2.2 Инсталиране на сградни  разпределителни системи</vt:lpstr>
      <vt:lpstr>Цели на модула</vt:lpstr>
      <vt:lpstr>Въведение</vt:lpstr>
      <vt:lpstr>Хидронично балансиране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Предимства на хидравличното балансиране</vt:lpstr>
      <vt:lpstr>Стъпки за хидравлично балансиране</vt:lpstr>
      <vt:lpstr>Стъпки за хидравлично балансиране</vt:lpstr>
      <vt:lpstr>Стъпки за хидравлично балансиране</vt:lpstr>
      <vt:lpstr>Стъпки за хидравлично балансиране</vt:lpstr>
      <vt:lpstr>Стъпки за хидравлично балансиране</vt:lpstr>
      <vt:lpstr>Отоплителна верига за обработка на водата</vt:lpstr>
      <vt:lpstr>Отоплителна верига за обработка на водата</vt:lpstr>
      <vt:lpstr>Отоплителна верига за обработка на водата</vt:lpstr>
      <vt:lpstr>Отоплителна верига за обработка на водата</vt:lpstr>
      <vt:lpstr>Отоплителна верига за обработка на водата</vt:lpstr>
      <vt:lpstr>Отоплителна верига за обработка на водата</vt:lpstr>
      <vt:lpstr>Отоплителна верига за обработка на водата</vt:lpstr>
      <vt:lpstr>Промиване, вентилация и пълнене</vt:lpstr>
      <vt:lpstr>Заключение</vt:lpstr>
      <vt:lpstr>Край на Частта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ptsimpoukli</dc:creator>
  <cp:lastModifiedBy>PC Home</cp:lastModifiedBy>
  <cp:revision>79</cp:revision>
  <dcterms:created xsi:type="dcterms:W3CDTF">2017-12-11T10:59:29Z</dcterms:created>
  <dcterms:modified xsi:type="dcterms:W3CDTF">2020-03-29T11:42:40Z</dcterms:modified>
</cp:coreProperties>
</file>