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41"/>
  </p:notesMasterIdLst>
  <p:sldIdLst>
    <p:sldId id="256" r:id="rId2"/>
    <p:sldId id="257" r:id="rId3"/>
    <p:sldId id="297" r:id="rId4"/>
    <p:sldId id="272" r:id="rId5"/>
    <p:sldId id="301" r:id="rId6"/>
    <p:sldId id="302" r:id="rId7"/>
    <p:sldId id="314" r:id="rId8"/>
    <p:sldId id="310" r:id="rId9"/>
    <p:sldId id="309" r:id="rId10"/>
    <p:sldId id="303" r:id="rId11"/>
    <p:sldId id="306" r:id="rId12"/>
    <p:sldId id="300" r:id="rId13"/>
    <p:sldId id="304" r:id="rId14"/>
    <p:sldId id="305" r:id="rId15"/>
    <p:sldId id="308" r:id="rId16"/>
    <p:sldId id="299" r:id="rId17"/>
    <p:sldId id="311" r:id="rId18"/>
    <p:sldId id="312" r:id="rId19"/>
    <p:sldId id="313" r:id="rId20"/>
    <p:sldId id="315" r:id="rId21"/>
    <p:sldId id="318" r:id="rId22"/>
    <p:sldId id="319" r:id="rId23"/>
    <p:sldId id="320" r:id="rId24"/>
    <p:sldId id="321" r:id="rId25"/>
    <p:sldId id="322" r:id="rId26"/>
    <p:sldId id="323" r:id="rId27"/>
    <p:sldId id="324" r:id="rId28"/>
    <p:sldId id="317" r:id="rId29"/>
    <p:sldId id="298" r:id="rId30"/>
    <p:sldId id="326" r:id="rId31"/>
    <p:sldId id="327" r:id="rId32"/>
    <p:sldId id="328" r:id="rId33"/>
    <p:sldId id="329" r:id="rId34"/>
    <p:sldId id="325" r:id="rId35"/>
    <p:sldId id="330" r:id="rId36"/>
    <p:sldId id="331" r:id="rId37"/>
    <p:sldId id="332" r:id="rId38"/>
    <p:sldId id="333" r:id="rId39"/>
    <p:sldId id="334" r:id="rId40"/>
  </p:sldIdLst>
  <p:sldSz cx="9144000" cy="6858000" type="screen4x3"/>
  <p:notesSz cx="6799263" cy="99314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74" userDrawn="1">
          <p15:clr>
            <a:srgbClr val="A4A3A4"/>
          </p15:clr>
        </p15:guide>
        <p15:guide id="2" pos="24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sús Rosel Martínez" initials="JRM" lastIdx="2" clrIdx="0">
    <p:extLst>
      <p:ext uri="{19B8F6BF-5375-455C-9EA6-DF929625EA0E}">
        <p15:presenceInfo xmlns:p15="http://schemas.microsoft.com/office/powerpoint/2012/main" userId="f1f0e823a184ee9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120" autoAdjust="0"/>
  </p:normalViewPr>
  <p:slideViewPr>
    <p:cSldViewPr>
      <p:cViewPr varScale="1">
        <p:scale>
          <a:sx n="107" d="100"/>
          <a:sy n="107" d="100"/>
        </p:scale>
        <p:origin x="114" y="402"/>
      </p:cViewPr>
      <p:guideLst>
        <p:guide orient="horz" pos="3974"/>
        <p:guide pos="24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6347" cy="496570"/>
          </a:xfrm>
          <a:prstGeom prst="rect">
            <a:avLst/>
          </a:prstGeom>
        </p:spPr>
        <p:txBody>
          <a:bodyPr vert="horz" lIns="91437" tIns="45722" rIns="91437" bIns="45722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51346" y="0"/>
            <a:ext cx="2946347" cy="496570"/>
          </a:xfrm>
          <a:prstGeom prst="rect">
            <a:avLst/>
          </a:prstGeom>
        </p:spPr>
        <p:txBody>
          <a:bodyPr vert="horz" lIns="91437" tIns="45722" rIns="91437" bIns="45722" rtlCol="0"/>
          <a:lstStyle>
            <a:lvl1pPr algn="r">
              <a:defRPr sz="1200"/>
            </a:lvl1pPr>
          </a:lstStyle>
          <a:p>
            <a:fld id="{E62C10A0-F87B-4BFF-AD3A-8310E448460F}" type="datetimeFigureOut">
              <a:rPr lang="el-GR" smtClean="0"/>
              <a:pPr/>
              <a:t>3/10/2019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7" tIns="45722" rIns="91437" bIns="45722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79927" y="4717416"/>
            <a:ext cx="5439410" cy="4469130"/>
          </a:xfrm>
          <a:prstGeom prst="rect">
            <a:avLst/>
          </a:prstGeom>
        </p:spPr>
        <p:txBody>
          <a:bodyPr vert="horz" lIns="91437" tIns="45722" rIns="91437" bIns="45722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4" y="9433107"/>
            <a:ext cx="2946347" cy="496570"/>
          </a:xfrm>
          <a:prstGeom prst="rect">
            <a:avLst/>
          </a:prstGeom>
        </p:spPr>
        <p:txBody>
          <a:bodyPr vert="horz" lIns="91437" tIns="45722" rIns="91437" bIns="45722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51346" y="9433107"/>
            <a:ext cx="2946347" cy="496570"/>
          </a:xfrm>
          <a:prstGeom prst="rect">
            <a:avLst/>
          </a:prstGeom>
        </p:spPr>
        <p:txBody>
          <a:bodyPr vert="horz" lIns="91437" tIns="45722" rIns="91437" bIns="45722" rtlCol="0" anchor="b"/>
          <a:lstStyle>
            <a:lvl1pPr algn="r">
              <a:defRPr sz="1200"/>
            </a:lvl1pPr>
          </a:lstStyle>
          <a:p>
            <a:fld id="{D51933F7-9C1D-42A8-B27F-F697341C8CB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7902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933F7-9C1D-42A8-B27F-F697341C8CBF}" type="slidenum">
              <a:rPr lang="el-GR" smtClean="0"/>
              <a:pPr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14629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u="sng" dirty="0"/>
              <a:t>Guidelines for the Trainer</a:t>
            </a:r>
          </a:p>
          <a:p>
            <a:endParaRPr lang="el-GR" dirty="0"/>
          </a:p>
          <a:p>
            <a:r>
              <a:rPr lang="en-US" dirty="0"/>
              <a:t>This .</a:t>
            </a:r>
            <a:r>
              <a:rPr lang="en-US" dirty="0" err="1"/>
              <a:t>ppt</a:t>
            </a:r>
            <a:r>
              <a:rPr lang="en-US" dirty="0"/>
              <a:t> file is a template to be used from VET providers in order for them to prepare the training material. </a:t>
            </a:r>
          </a:p>
          <a:p>
            <a:endParaRPr lang="el-GR" dirty="0"/>
          </a:p>
          <a:p>
            <a:r>
              <a:rPr lang="en-US" dirty="0"/>
              <a:t>We suggest </a:t>
            </a:r>
            <a:r>
              <a:rPr lang="en-US" b="1" dirty="0"/>
              <a:t>30 up to 40 .</a:t>
            </a:r>
            <a:r>
              <a:rPr lang="en-US" b="1" dirty="0" err="1"/>
              <a:t>ppt</a:t>
            </a:r>
            <a:r>
              <a:rPr lang="en-US" b="1" dirty="0"/>
              <a:t> slides </a:t>
            </a:r>
            <a:r>
              <a:rPr lang="en-US" dirty="0"/>
              <a:t>for one (1) hour of the training program. </a:t>
            </a:r>
            <a:endParaRPr lang="el-GR" dirty="0"/>
          </a:p>
          <a:p>
            <a:endParaRPr lang="en-US" dirty="0"/>
          </a:p>
          <a:p>
            <a:r>
              <a:rPr lang="en-US" dirty="0"/>
              <a:t>There are 3 </a:t>
            </a:r>
            <a:r>
              <a:rPr lang="en-US" u="sng" dirty="0"/>
              <a:t>predefined slides </a:t>
            </a:r>
            <a:r>
              <a:rPr lang="en-US" dirty="0"/>
              <a:t>to be filled in by you, entitled “</a:t>
            </a:r>
            <a:r>
              <a:rPr lang="en-US" b="1" dirty="0"/>
              <a:t>Module Objectives</a:t>
            </a:r>
            <a:r>
              <a:rPr lang="en-US" dirty="0"/>
              <a:t>”, “</a:t>
            </a:r>
            <a:r>
              <a:rPr lang="en-US" b="1" dirty="0"/>
              <a:t>Conclusion</a:t>
            </a:r>
            <a:r>
              <a:rPr lang="en-US" dirty="0"/>
              <a:t>”, “</a:t>
            </a:r>
            <a:r>
              <a:rPr lang="en-US" b="1" dirty="0"/>
              <a:t>End of module</a:t>
            </a:r>
            <a:r>
              <a:rPr lang="en-US" dirty="0"/>
              <a:t>”. </a:t>
            </a:r>
            <a:endParaRPr lang="el-GR" dirty="0"/>
          </a:p>
          <a:p>
            <a:endParaRPr lang="en-US" dirty="0"/>
          </a:p>
          <a:p>
            <a:pPr lvl="0"/>
            <a:r>
              <a:rPr lang="en-US" dirty="0"/>
              <a:t>Material should be sent in editable format. </a:t>
            </a:r>
            <a:endParaRPr lang="el-GR" dirty="0"/>
          </a:p>
          <a:p>
            <a:pPr lvl="0"/>
            <a:endParaRPr lang="en-US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Suggested font: Arial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Required font size: 16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Suggested line spacing: 1,5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 err="1"/>
              <a:t>ppt</a:t>
            </a:r>
            <a:r>
              <a:rPr lang="en-US" dirty="0"/>
              <a:t>/</a:t>
            </a:r>
            <a:r>
              <a:rPr lang="en-US" dirty="0" err="1"/>
              <a:t>pptx</a:t>
            </a:r>
            <a:r>
              <a:rPr lang="en-US" dirty="0"/>
              <a:t> file should have a clear structure and defined units and unique slide titles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 err="1"/>
              <a:t>ppt</a:t>
            </a:r>
            <a:r>
              <a:rPr lang="en-US" dirty="0"/>
              <a:t>/</a:t>
            </a:r>
            <a:r>
              <a:rPr lang="en-US" dirty="0" err="1"/>
              <a:t>pptx</a:t>
            </a:r>
            <a:r>
              <a:rPr lang="en-US" dirty="0"/>
              <a:t> slide contents should not exceed the predefined margins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Images, diagrams etc should be accompanied with a description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If you want to include comprehension questions (multiple choice, multiple responses, true/false, matching etc.) to enhance users’ understanding of the theory, you should embody them in the </a:t>
            </a:r>
            <a:r>
              <a:rPr lang="en-US" dirty="0" err="1"/>
              <a:t>ppt</a:t>
            </a:r>
            <a:r>
              <a:rPr lang="en-US" dirty="0"/>
              <a:t>/</a:t>
            </a:r>
            <a:r>
              <a:rPr lang="en-US" dirty="0" err="1"/>
              <a:t>pptx</a:t>
            </a:r>
            <a:r>
              <a:rPr lang="en-US" dirty="0"/>
              <a:t> file.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Questions that will be used for self assessment and final assessment quizzes should follow a predefined format that will be sent from SQLearn in an .</a:t>
            </a:r>
            <a:r>
              <a:rPr lang="en-US" dirty="0" err="1"/>
              <a:t>xls</a:t>
            </a:r>
            <a:r>
              <a:rPr lang="en-US" dirty="0"/>
              <a:t> file</a:t>
            </a:r>
            <a:endParaRPr lang="el-GR" dirty="0"/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933F7-9C1D-42A8-B27F-F697341C8CBF}" type="slidenum">
              <a:rPr lang="el-GR" smtClean="0"/>
              <a:pPr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70002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95936" y="1988840"/>
            <a:ext cx="4822304" cy="1470025"/>
          </a:xfrm>
        </p:spPr>
        <p:txBody>
          <a:bodyPr anchor="b">
            <a:normAutofit/>
          </a:bodyPr>
          <a:lstStyle>
            <a:lvl1pPr algn="r">
              <a:defRPr sz="2800"/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573016"/>
            <a:ext cx="4248472" cy="1752600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26138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2" y="0"/>
            <a:ext cx="6707088" cy="1124744"/>
          </a:xfrm>
        </p:spPr>
        <p:txBody>
          <a:bodyPr>
            <a:normAutofit/>
          </a:bodyPr>
          <a:lstStyle>
            <a:lvl1pPr algn="r">
              <a:defRPr sz="2400"/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71127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A6221-E4EE-4882-A7E2-5D7E7229B80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35590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80000" y="1773000"/>
            <a:ext cx="5038240" cy="1685865"/>
          </a:xfrm>
        </p:spPr>
        <p:txBody>
          <a:bodyPr anchor="b">
            <a:normAutofit/>
          </a:bodyPr>
          <a:lstStyle/>
          <a:p>
            <a:r>
              <a:rPr lang="bg-BG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2.1.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bg-BG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ТЕРМОСИФОННИ </a:t>
            </a:r>
            <a:r>
              <a:rPr lang="bg-BG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СИСТЕМИ</a:t>
            </a:r>
            <a:endPara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ru-RU" dirty="0"/>
              <a:t>Блок </a:t>
            </a:r>
            <a:r>
              <a:rPr lang="ru-RU" dirty="0" smtClean="0"/>
              <a:t>2</a:t>
            </a:r>
            <a:endParaRPr lang="en-US" dirty="0" smtClean="0"/>
          </a:p>
          <a:p>
            <a:pPr algn="l"/>
            <a:r>
              <a:rPr lang="ru-RU" smtClean="0"/>
              <a:t> </a:t>
            </a:r>
            <a:r>
              <a:rPr lang="ru-RU" smtClean="0"/>
              <a:t>Соларни енергийни системи </a:t>
            </a:r>
            <a:r>
              <a:rPr lang="ru-RU" dirty="0"/>
              <a:t>за еднофамилни </a:t>
            </a:r>
            <a:r>
              <a:rPr lang="ru-RU" dirty="0" smtClean="0"/>
              <a:t>къщи</a:t>
            </a:r>
            <a:endParaRPr lang="en-US" dirty="0"/>
          </a:p>
          <a:p>
            <a:pPr algn="l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2179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511652-5884-4CB3-B0A4-3E458C1AA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0"/>
            <a:ext cx="6707088" cy="1124744"/>
          </a:xfrm>
        </p:spPr>
        <p:txBody>
          <a:bodyPr>
            <a:normAutofit/>
          </a:bodyPr>
          <a:lstStyle/>
          <a:p>
            <a:r>
              <a:rPr lang="en-US" b="1" dirty="0"/>
              <a:t>1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. </a:t>
            </a:r>
            <a:r>
              <a:rPr lang="ru-RU" b="1" dirty="0"/>
              <a:t>Общо описание на системата с термосифонни слънчеви бойлери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9C61A5F-B914-46A5-9860-B6061894FB1B}"/>
              </a:ext>
            </a:extLst>
          </p:cNvPr>
          <p:cNvSpPr/>
          <p:nvPr/>
        </p:nvSpPr>
        <p:spPr>
          <a:xfrm>
            <a:off x="432916" y="1557000"/>
            <a:ext cx="4859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Типология на SWH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 термосифонни системи</a:t>
            </a:r>
            <a:r>
              <a:rPr lang="en-US" b="1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89BF148-7AA0-4D96-9C90-0AB087799357}"/>
              </a:ext>
            </a:extLst>
          </p:cNvPr>
          <p:cNvSpPr/>
          <p:nvPr/>
        </p:nvSpPr>
        <p:spPr>
          <a:xfrm>
            <a:off x="756000" y="4725000"/>
            <a:ext cx="806400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/>
              <a:t>ДИРЕКТЕН </a:t>
            </a:r>
            <a:r>
              <a:rPr lang="ru-RU" sz="1600" b="1" dirty="0" smtClean="0"/>
              <a:t>ТЕРМОСИФОН БЕЗ </a:t>
            </a:r>
            <a:r>
              <a:rPr lang="ru-RU" sz="1600" b="1" dirty="0"/>
              <a:t>НАЛЯГАНЕ С ВАКУУМНИ </a:t>
            </a:r>
            <a:r>
              <a:rPr lang="ru-RU" sz="1600" b="1" dirty="0" smtClean="0"/>
              <a:t>U-ТРЪБИ, КОМПАКТЕН</a:t>
            </a:r>
            <a:r>
              <a:rPr lang="en-US" sz="1600" b="1" dirty="0" smtClean="0"/>
              <a:t>.</a:t>
            </a:r>
            <a:endParaRPr lang="en-US" sz="1600" b="1" dirty="0"/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ru-RU" sz="1400" dirty="0" smtClean="0"/>
              <a:t>Най-простите термосифонни </a:t>
            </a:r>
            <a:r>
              <a:rPr lang="ru-RU" sz="1400" dirty="0"/>
              <a:t>SWH </a:t>
            </a:r>
            <a:r>
              <a:rPr lang="ru-RU" sz="1400" dirty="0" smtClean="0"/>
              <a:t>. </a:t>
            </a:r>
            <a:r>
              <a:rPr lang="ru-RU" sz="1400" dirty="0"/>
              <a:t>Идеален за горещ климат и "Направи си сам" </a:t>
            </a:r>
            <a:r>
              <a:rPr lang="ru-RU" sz="1400" dirty="0" smtClean="0"/>
              <a:t>проекти</a:t>
            </a:r>
            <a:r>
              <a:rPr lang="en-US" sz="1400" dirty="0" smtClean="0"/>
              <a:t>.</a:t>
            </a:r>
            <a:endParaRPr lang="en-US" sz="1400" dirty="0"/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ru-RU" sz="1400" dirty="0" smtClean="0"/>
              <a:t>Бойлерът е без налягане</a:t>
            </a:r>
            <a:r>
              <a:rPr lang="ru-RU" sz="1400" dirty="0"/>
              <a:t>, </a:t>
            </a:r>
            <a:r>
              <a:rPr lang="ru-RU" sz="1400" dirty="0" smtClean="0"/>
              <a:t>отворен към </a:t>
            </a:r>
            <a:r>
              <a:rPr lang="ru-RU" sz="1400" dirty="0"/>
              <a:t>атмосферата и от </a:t>
            </a:r>
            <a:r>
              <a:rPr lang="ru-RU" sz="1400" dirty="0" smtClean="0"/>
              <a:t>клас </a:t>
            </a:r>
            <a:r>
              <a:rPr lang="ru-RU" sz="1400" dirty="0"/>
              <a:t>неръждаема </a:t>
            </a:r>
            <a:r>
              <a:rPr lang="ru-RU" sz="1400" dirty="0" smtClean="0"/>
              <a:t>стомана</a:t>
            </a:r>
            <a:r>
              <a:rPr lang="en-US" sz="1400" dirty="0" smtClean="0"/>
              <a:t>.</a:t>
            </a:r>
            <a:endParaRPr lang="en-US" sz="1400" dirty="0"/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ru-RU" sz="1400" dirty="0"/>
              <a:t>Компактен дизайн с вмъкнати вакуумни тръби </a:t>
            </a:r>
            <a:r>
              <a:rPr lang="en-US" sz="1400" dirty="0" smtClean="0"/>
              <a:t>U</a:t>
            </a:r>
            <a:r>
              <a:rPr lang="ru-RU" sz="1400" dirty="0" smtClean="0"/>
              <a:t>-тип</a:t>
            </a:r>
            <a:r>
              <a:rPr lang="ru-RU" sz="1400" dirty="0"/>
              <a:t>, за подобряване на </a:t>
            </a:r>
            <a:r>
              <a:rPr lang="ru-RU" sz="1400" dirty="0" smtClean="0"/>
              <a:t>ефективността</a:t>
            </a:r>
            <a:r>
              <a:rPr lang="en-US" sz="1400" dirty="0" smtClean="0"/>
              <a:t>. </a:t>
            </a:r>
            <a:endParaRPr lang="en-US" sz="1400" dirty="0"/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ru-RU" sz="1400" dirty="0"/>
              <a:t>Една-единствена схема. Питейна вода циркулира естествено като се затопля и се доставя </a:t>
            </a:r>
            <a:r>
              <a:rPr lang="ru-RU" sz="1400" dirty="0" smtClean="0"/>
              <a:t>под </a:t>
            </a:r>
            <a:r>
              <a:rPr lang="ru-RU" sz="1400" dirty="0"/>
              <a:t>действието на гравитацията. </a:t>
            </a:r>
            <a:r>
              <a:rPr lang="ru-RU" sz="1400" dirty="0" smtClean="0"/>
              <a:t>Резервоарът </a:t>
            </a:r>
            <a:r>
              <a:rPr lang="ru-RU" sz="1400" dirty="0"/>
              <a:t>съдържа автоматично презареждане </a:t>
            </a:r>
            <a:r>
              <a:rPr lang="ru-RU" sz="1400" dirty="0" smtClean="0"/>
              <a:t>чрез клапан.</a:t>
            </a:r>
            <a:endParaRPr lang="en-US" sz="1600" dirty="0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A2DCCDA-BDC0-4478-A0C2-912DFB9440E2}"/>
              </a:ext>
            </a:extLst>
          </p:cNvPr>
          <p:cNvSpPr/>
          <p:nvPr/>
        </p:nvSpPr>
        <p:spPr>
          <a:xfrm>
            <a:off x="6516000" y="1678012"/>
            <a:ext cx="23760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alibri" panose="020F0502020204030204" pitchFamily="34" charset="0"/>
              <a:buChar char="₋"/>
            </a:pPr>
            <a:r>
              <a:rPr lang="bg-BG" sz="1400" dirty="0"/>
              <a:t>Опция: </a:t>
            </a:r>
            <a:r>
              <a:rPr lang="bg-BG" sz="1400" dirty="0" smtClean="0"/>
              <a:t>допълнително 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bg-BG" sz="1400" dirty="0"/>
              <a:t>парно </a:t>
            </a:r>
            <a:r>
              <a:rPr lang="bg-BG" sz="1400" dirty="0" smtClean="0"/>
              <a:t>съпротивление.</a:t>
            </a:r>
            <a:endParaRPr lang="en-US" sz="1400" dirty="0"/>
          </a:p>
          <a:p>
            <a:pPr marL="285750" indent="-285750">
              <a:buFont typeface="Calibri" panose="020F0502020204030204" pitchFamily="34" charset="0"/>
              <a:buChar char="₋"/>
            </a:pPr>
            <a:r>
              <a:rPr lang="ru-RU" sz="1400" dirty="0"/>
              <a:t>Директна система означава повече </a:t>
            </a:r>
            <a:r>
              <a:rPr lang="ru-RU" sz="1400" dirty="0" smtClean="0"/>
              <a:t>ефективност.</a:t>
            </a:r>
            <a:r>
              <a:rPr lang="en-US" sz="1400" dirty="0" smtClean="0"/>
              <a:t> </a:t>
            </a:r>
            <a:endParaRPr lang="en-US" sz="1400" dirty="0"/>
          </a:p>
          <a:p>
            <a:pPr marL="285750" indent="-285750">
              <a:buFont typeface="Calibri" panose="020F0502020204030204" pitchFamily="34" charset="0"/>
              <a:buChar char="₋"/>
            </a:pPr>
            <a:r>
              <a:rPr lang="ru-RU" sz="1400" dirty="0"/>
              <a:t>Без налягане означава по-лека структура и няма нужда от </a:t>
            </a:r>
            <a:r>
              <a:rPr lang="ru-RU" sz="1400" dirty="0" smtClean="0"/>
              <a:t>клапани за сигурност.</a:t>
            </a:r>
            <a:endParaRPr lang="en-US" sz="1400" dirty="0"/>
          </a:p>
          <a:p>
            <a:pPr marL="285750" indent="-285750">
              <a:buFont typeface="Calibri" panose="020F0502020204030204" pitchFamily="34" charset="0"/>
              <a:buChar char="₋"/>
            </a:pPr>
            <a:r>
              <a:rPr lang="bg-BG" sz="1400" dirty="0"/>
              <a:t>Загуби </a:t>
            </a:r>
            <a:r>
              <a:rPr lang="bg-BG" sz="1400" dirty="0" smtClean="0"/>
              <a:t>от изпарение</a:t>
            </a:r>
            <a:r>
              <a:rPr lang="en-US" sz="1400" dirty="0" smtClean="0"/>
              <a:t>.</a:t>
            </a:r>
            <a:endParaRPr lang="en-US" sz="1400" dirty="0"/>
          </a:p>
          <a:p>
            <a:pPr marL="285750" indent="-285750">
              <a:buFont typeface="Calibri" panose="020F0502020204030204" pitchFamily="34" charset="0"/>
              <a:buChar char="₋"/>
            </a:pPr>
            <a:r>
              <a:rPr lang="ru-RU" sz="1400" dirty="0"/>
              <a:t>Твърдостта на водата може да </a:t>
            </a:r>
            <a:r>
              <a:rPr lang="ru-RU" sz="1400" dirty="0" smtClean="0"/>
              <a:t>направи SWH невъзможна.</a:t>
            </a:r>
            <a:endParaRPr lang="en-US" sz="1400" dirty="0"/>
          </a:p>
        </p:txBody>
      </p:sp>
      <p:pic>
        <p:nvPicPr>
          <p:cNvPr id="6" name="Picture 5" descr="A picture containing indoor&#10;&#10;Description generated with high confidence">
            <a:extLst>
              <a:ext uri="{FF2B5EF4-FFF2-40B4-BE49-F238E27FC236}">
                <a16:creationId xmlns="" xmlns:a16="http://schemas.microsoft.com/office/drawing/2014/main" id="{30090D03-8BB4-484C-8BD3-6CE4EB2B7C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00" y="2025000"/>
            <a:ext cx="5625000" cy="270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58554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649829-3D8E-42CE-8446-6F48BA08D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. </a:t>
            </a:r>
            <a:r>
              <a:rPr lang="ru-RU" b="1" dirty="0"/>
              <a:t>Общо описание на системата с термосифонни слънчеви бойлери 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3B78BF1-2092-4011-809C-60A6752B8171}"/>
              </a:ext>
            </a:extLst>
          </p:cNvPr>
          <p:cNvSpPr/>
          <p:nvPr/>
        </p:nvSpPr>
        <p:spPr>
          <a:xfrm>
            <a:off x="432916" y="1557000"/>
            <a:ext cx="5412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Типология на SWH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термосифонни системи</a:t>
            </a:r>
            <a:r>
              <a:rPr lang="en-US" b="1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7BAF565-A333-4E53-9995-7CD4E71CE926}"/>
              </a:ext>
            </a:extLst>
          </p:cNvPr>
          <p:cNvSpPr/>
          <p:nvPr/>
        </p:nvSpPr>
        <p:spPr>
          <a:xfrm>
            <a:off x="5796000" y="1485000"/>
            <a:ext cx="3096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 smtClean="0">
                <a:solidFill>
                  <a:prstClr val="black"/>
                </a:solidFill>
              </a:rPr>
              <a:t>ДИРЕКТЕН ТЕРМОСИФОН </a:t>
            </a:r>
            <a:r>
              <a:rPr lang="ru-RU" sz="1600" b="1" dirty="0">
                <a:solidFill>
                  <a:prstClr val="black"/>
                </a:solidFill>
              </a:rPr>
              <a:t>ПОД НАЛЯГАНЕ С ПЛОСЪК КОЛЕКТОР. </a:t>
            </a:r>
            <a:r>
              <a:rPr lang="ru-RU" sz="1600" b="1" dirty="0" smtClean="0">
                <a:solidFill>
                  <a:prstClr val="black"/>
                </a:solidFill>
              </a:rPr>
              <a:t>КОМПАКТЕН</a:t>
            </a:r>
            <a:r>
              <a:rPr lang="en-US" sz="1600" b="1" dirty="0" smtClean="0">
                <a:solidFill>
                  <a:prstClr val="black"/>
                </a:solidFill>
              </a:rPr>
              <a:t>.</a:t>
            </a:r>
            <a:endParaRPr lang="en-US" sz="1600" b="1" dirty="0">
              <a:solidFill>
                <a:prstClr val="black"/>
              </a:solidFill>
            </a:endParaRPr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ru-RU" sz="1600" dirty="0" smtClean="0">
                <a:latin typeface="+mj-lt"/>
              </a:rPr>
              <a:t>Това </a:t>
            </a:r>
            <a:r>
              <a:rPr lang="ru-RU" sz="1600" dirty="0">
                <a:latin typeface="+mj-lt"/>
              </a:rPr>
              <a:t>е друг </a:t>
            </a:r>
            <a:r>
              <a:rPr lang="ru-RU" sz="1600" dirty="0"/>
              <a:t>подобрен</a:t>
            </a:r>
            <a:endParaRPr lang="en-US" sz="1600" dirty="0"/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ru-RU" sz="1600" dirty="0" smtClean="0">
                <a:latin typeface="+mj-lt"/>
              </a:rPr>
              <a:t>прост </a:t>
            </a:r>
            <a:r>
              <a:rPr lang="ru-RU" sz="1600" dirty="0">
                <a:latin typeface="+mj-lt"/>
              </a:rPr>
              <a:t>дизайн </a:t>
            </a:r>
            <a:r>
              <a:rPr lang="ru-RU" sz="1600" dirty="0" smtClean="0">
                <a:latin typeface="+mj-lt"/>
              </a:rPr>
              <a:t>.</a:t>
            </a:r>
            <a:endParaRPr lang="en-US" sz="1600" dirty="0">
              <a:latin typeface="+mj-lt"/>
            </a:endParaRPr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ru-RU" sz="1600" dirty="0" smtClean="0">
                <a:latin typeface="+mj-lt"/>
              </a:rPr>
              <a:t>Естествена </a:t>
            </a:r>
            <a:r>
              <a:rPr lang="ru-RU" sz="1600" dirty="0">
                <a:latin typeface="+mj-lt"/>
              </a:rPr>
              <a:t>циркулация на </a:t>
            </a:r>
            <a:r>
              <a:rPr lang="ru-RU" sz="1600" dirty="0" smtClean="0">
                <a:latin typeface="+mj-lt"/>
              </a:rPr>
              <a:t>топла </a:t>
            </a:r>
            <a:r>
              <a:rPr lang="ru-RU" sz="1600" dirty="0">
                <a:latin typeface="+mj-lt"/>
              </a:rPr>
              <a:t>вода директно, без топлина </a:t>
            </a:r>
            <a:r>
              <a:rPr lang="ru-RU" sz="1600" dirty="0" smtClean="0">
                <a:latin typeface="+mj-lt"/>
              </a:rPr>
              <a:t>загуба </a:t>
            </a:r>
            <a:r>
              <a:rPr lang="ru-RU" sz="1600" dirty="0">
                <a:latin typeface="+mj-lt"/>
              </a:rPr>
              <a:t>във втория </a:t>
            </a:r>
            <a:r>
              <a:rPr lang="ru-RU" sz="1600" dirty="0" smtClean="0">
                <a:latin typeface="+mj-lt"/>
              </a:rPr>
              <a:t>трансфер.</a:t>
            </a:r>
            <a:r>
              <a:rPr lang="en-US" sz="1600" dirty="0">
                <a:latin typeface="+mj-lt"/>
              </a:rPr>
              <a:t> </a:t>
            </a:r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ru-RU" sz="1600" dirty="0" smtClean="0">
                <a:latin typeface="+mj-lt"/>
              </a:rPr>
              <a:t>Резервоарът </a:t>
            </a:r>
            <a:r>
              <a:rPr lang="ru-RU" sz="1600" dirty="0">
                <a:latin typeface="+mj-lt"/>
              </a:rPr>
              <a:t>за съхранение е свързан към мрежата на студена вода. </a:t>
            </a:r>
            <a:r>
              <a:rPr lang="ru-RU" sz="1600" dirty="0" smtClean="0">
                <a:latin typeface="+mj-lt"/>
              </a:rPr>
              <a:t>Под това налягане доставката на вода е с по-стабилна,скорост, температура </a:t>
            </a:r>
            <a:r>
              <a:rPr lang="ru-RU" sz="1600" dirty="0">
                <a:latin typeface="+mj-lt"/>
              </a:rPr>
              <a:t>и </a:t>
            </a:r>
            <a:r>
              <a:rPr lang="ru-RU" sz="1600" dirty="0" smtClean="0">
                <a:latin typeface="+mj-lt"/>
              </a:rPr>
              <a:t>дебит.</a:t>
            </a:r>
            <a:r>
              <a:rPr lang="en-US" sz="1600" dirty="0" smtClean="0">
                <a:latin typeface="+mj-lt"/>
              </a:rPr>
              <a:t> </a:t>
            </a:r>
            <a:endParaRPr lang="en-US" sz="1600" dirty="0">
              <a:latin typeface="+mj-lt"/>
            </a:endParaRPr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bg-BG" sz="1600" dirty="0">
                <a:latin typeface="+mj-lt"/>
              </a:rPr>
              <a:t>Изисква защита срещу </a:t>
            </a:r>
            <a:r>
              <a:rPr lang="bg-BG" sz="1600" dirty="0" smtClean="0">
                <a:latin typeface="+mj-lt"/>
              </a:rPr>
              <a:t>свръхналягане.</a:t>
            </a:r>
            <a:endParaRPr lang="en-US" sz="1600" dirty="0">
              <a:latin typeface="+mj-lt"/>
            </a:endParaRPr>
          </a:p>
        </p:txBody>
      </p:sp>
      <p:pic>
        <p:nvPicPr>
          <p:cNvPr id="13" name="Picture 12" descr="A picture containing appliance&#10;&#10;Description generated with high confidence">
            <a:extLst>
              <a:ext uri="{FF2B5EF4-FFF2-40B4-BE49-F238E27FC236}">
                <a16:creationId xmlns="" xmlns:a16="http://schemas.microsoft.com/office/drawing/2014/main" id="{4BE74DBC-64C9-483F-9F63-D8EA8D80A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927024"/>
            <a:ext cx="5412240" cy="23659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4596C2A-EEFD-43C6-8247-E6B8021C0FF2}"/>
              </a:ext>
            </a:extLst>
          </p:cNvPr>
          <p:cNvSpPr txBox="1"/>
          <p:nvPr/>
        </p:nvSpPr>
        <p:spPr>
          <a:xfrm>
            <a:off x="540000" y="4509000"/>
            <a:ext cx="55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alibri" panose="020F0502020204030204" pitchFamily="34" charset="0"/>
              <a:buChar char="₋"/>
            </a:pPr>
            <a:r>
              <a:rPr lang="ru-RU" sz="1600" dirty="0">
                <a:solidFill>
                  <a:prstClr val="black"/>
                </a:solidFill>
              </a:rPr>
              <a:t>Топла вода независимо от времето, с </a:t>
            </a:r>
            <a:r>
              <a:rPr lang="ru-RU" sz="1600" dirty="0" smtClean="0">
                <a:solidFill>
                  <a:prstClr val="black"/>
                </a:solidFill>
              </a:rPr>
              <a:t>електрически нагревател</a:t>
            </a:r>
            <a:r>
              <a:rPr lang="en-US" sz="1600" dirty="0" smtClean="0">
                <a:solidFill>
                  <a:prstClr val="black"/>
                </a:solidFill>
              </a:rPr>
              <a:t>.</a:t>
            </a:r>
            <a:endParaRPr lang="en-US" sz="1600" dirty="0">
              <a:solidFill>
                <a:prstClr val="black"/>
              </a:solidFill>
            </a:endParaRPr>
          </a:p>
          <a:p>
            <a:pPr marL="285750" indent="-285750">
              <a:buFont typeface="Calibri" panose="020F0502020204030204" pitchFamily="34" charset="0"/>
              <a:buChar char="₋"/>
            </a:pPr>
            <a:r>
              <a:rPr lang="ru-RU" sz="1600" dirty="0">
                <a:solidFill>
                  <a:prstClr val="black"/>
                </a:solidFill>
              </a:rPr>
              <a:t>Студена вода автоматично </a:t>
            </a:r>
            <a:r>
              <a:rPr lang="ru-RU" sz="1600" dirty="0" smtClean="0">
                <a:solidFill>
                  <a:prstClr val="black"/>
                </a:solidFill>
              </a:rPr>
              <a:t>зарежда </a:t>
            </a:r>
            <a:r>
              <a:rPr lang="ru-RU" sz="1600" dirty="0">
                <a:solidFill>
                  <a:prstClr val="black"/>
                </a:solidFill>
              </a:rPr>
              <a:t>докато се консумира топлата </a:t>
            </a:r>
            <a:r>
              <a:rPr lang="ru-RU" sz="1600" dirty="0" smtClean="0">
                <a:solidFill>
                  <a:prstClr val="black"/>
                </a:solidFill>
              </a:rPr>
              <a:t>вода</a:t>
            </a:r>
            <a:r>
              <a:rPr lang="en-US" sz="1600" dirty="0" smtClean="0">
                <a:solidFill>
                  <a:prstClr val="black"/>
                </a:solidFill>
              </a:rPr>
              <a:t>. </a:t>
            </a:r>
            <a:endParaRPr lang="en-US" sz="1600" dirty="0">
              <a:solidFill>
                <a:prstClr val="black"/>
              </a:solidFill>
            </a:endParaRPr>
          </a:p>
          <a:p>
            <a:pPr marL="285750" lvl="1" indent="-285750">
              <a:buFont typeface="Calibri" panose="020F0502020204030204" pitchFamily="34" charset="0"/>
              <a:buChar char="₋"/>
            </a:pPr>
            <a:r>
              <a:rPr lang="ru-RU" sz="1600" dirty="0">
                <a:solidFill>
                  <a:prstClr val="black"/>
                </a:solidFill>
              </a:rPr>
              <a:t>Те предлагат </a:t>
            </a:r>
            <a:r>
              <a:rPr lang="ru-RU" sz="1600" dirty="0" smtClean="0">
                <a:solidFill>
                  <a:prstClr val="black"/>
                </a:solidFill>
              </a:rPr>
              <a:t>защита от замръзване </a:t>
            </a:r>
            <a:r>
              <a:rPr lang="ru-RU" sz="1600" dirty="0">
                <a:solidFill>
                  <a:prstClr val="black"/>
                </a:solidFill>
              </a:rPr>
              <a:t>и </a:t>
            </a:r>
            <a:r>
              <a:rPr lang="ru-RU" sz="1600" dirty="0" smtClean="0">
                <a:solidFill>
                  <a:prstClr val="black"/>
                </a:solidFill>
              </a:rPr>
              <a:t>прегряване</a:t>
            </a:r>
          </a:p>
          <a:p>
            <a:pPr marL="285750" lvl="1" indent="-285750">
              <a:buFont typeface="Calibri" panose="020F0502020204030204" pitchFamily="34" charset="0"/>
              <a:buChar char="₋"/>
            </a:pPr>
            <a:r>
              <a:rPr lang="ru-RU" sz="1600" dirty="0">
                <a:solidFill>
                  <a:prstClr val="black"/>
                </a:solidFill>
              </a:rPr>
              <a:t>Колектори могат да </a:t>
            </a:r>
            <a:r>
              <a:rPr lang="ru-RU" sz="1600" dirty="0" smtClean="0">
                <a:solidFill>
                  <a:prstClr val="black"/>
                </a:solidFill>
              </a:rPr>
              <a:t>работят </a:t>
            </a:r>
            <a:r>
              <a:rPr lang="ru-RU" sz="1600" dirty="0">
                <a:solidFill>
                  <a:prstClr val="black"/>
                </a:solidFill>
              </a:rPr>
              <a:t>в зони с твърда </a:t>
            </a:r>
            <a:r>
              <a:rPr lang="ru-RU" sz="1600" dirty="0" smtClean="0">
                <a:solidFill>
                  <a:prstClr val="black"/>
                </a:solidFill>
              </a:rPr>
              <a:t>вода</a:t>
            </a:r>
            <a:r>
              <a:rPr lang="en-US" sz="1600" dirty="0" smtClean="0">
                <a:solidFill>
                  <a:prstClr val="black"/>
                </a:solidFill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560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80F1E5-0B52-4738-92EC-42620E312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. </a:t>
            </a:r>
            <a:r>
              <a:rPr lang="ru-RU" b="1" dirty="0"/>
              <a:t>Общо описание на системата с термосифонни слънчеви бойлери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84A0F42-BCB6-426D-9226-963C8000F8CD}"/>
              </a:ext>
            </a:extLst>
          </p:cNvPr>
          <p:cNvSpPr/>
          <p:nvPr/>
        </p:nvSpPr>
        <p:spPr>
          <a:xfrm>
            <a:off x="432916" y="1557000"/>
            <a:ext cx="7595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Типология на SWH термосифонни системи </a:t>
            </a:r>
            <a:r>
              <a:rPr lang="en-US" b="1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0E75CF4-1193-4F77-A5F5-9A8EF658B230}"/>
              </a:ext>
            </a:extLst>
          </p:cNvPr>
          <p:cNvSpPr/>
          <p:nvPr/>
        </p:nvSpPr>
        <p:spPr>
          <a:xfrm>
            <a:off x="828000" y="4725000"/>
            <a:ext cx="7858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600" b="1" dirty="0" smtClean="0"/>
              <a:t>ИНДИРЕКТНИ</a:t>
            </a:r>
            <a:r>
              <a:rPr lang="ru-RU" sz="1600" b="1" dirty="0" smtClean="0"/>
              <a:t> ТЕРМОСИФОНИ </a:t>
            </a:r>
            <a:r>
              <a:rPr lang="ru-RU" sz="1600" b="1" dirty="0"/>
              <a:t>БЕЗ </a:t>
            </a:r>
            <a:r>
              <a:rPr lang="ru-RU" sz="1600" b="1" dirty="0" smtClean="0"/>
              <a:t>НАЛЯГАНЕ, </a:t>
            </a:r>
            <a:r>
              <a:rPr lang="ru-RU" sz="1600" b="1" dirty="0"/>
              <a:t>С МЕДНА СЕРПЕНТИНА, </a:t>
            </a:r>
            <a:r>
              <a:rPr lang="ru-RU" sz="1600" b="1" dirty="0" smtClean="0"/>
              <a:t>ПОСТАВЕНИ В U-ТРЪБИ. КОМПАКТЕН.</a:t>
            </a:r>
            <a:endParaRPr lang="en-US" sz="1600" b="1" dirty="0"/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ru-RU" sz="1600" dirty="0"/>
              <a:t>Резервоар без налягане. </a:t>
            </a:r>
            <a:r>
              <a:rPr lang="ru-RU" sz="1600" dirty="0" smtClean="0"/>
              <a:t>Директен дебит с </a:t>
            </a:r>
            <a:r>
              <a:rPr lang="ru-RU" sz="1600" dirty="0"/>
              <a:t>вакуумни тръби (U-тип). </a:t>
            </a:r>
            <a:r>
              <a:rPr lang="ru-RU" sz="1600" dirty="0" smtClean="0"/>
              <a:t>Компактен</a:t>
            </a:r>
            <a:r>
              <a:rPr lang="en-US" sz="1600" dirty="0" smtClean="0"/>
              <a:t>.</a:t>
            </a:r>
            <a:endParaRPr lang="en-US" sz="1600" dirty="0"/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ru-RU" sz="1600" dirty="0"/>
              <a:t>Топлообменник (медна серпентина) в </a:t>
            </a:r>
            <a:r>
              <a:rPr lang="ru-RU" sz="1600" dirty="0" smtClean="0"/>
              <a:t>средата; захранване с питейна вода</a:t>
            </a:r>
            <a:r>
              <a:rPr lang="en-US" sz="1600" dirty="0" smtClean="0"/>
              <a:t>.</a:t>
            </a:r>
            <a:endParaRPr lang="en-US" sz="1600" dirty="0"/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ru-RU" sz="1600" dirty="0"/>
              <a:t>Резервоарът </a:t>
            </a:r>
            <a:r>
              <a:rPr lang="ru-RU" sz="1600" dirty="0" smtClean="0"/>
              <a:t>се пълни автоматично с вода . </a:t>
            </a:r>
            <a:r>
              <a:rPr lang="ru-RU" sz="1600" dirty="0"/>
              <a:t>Без </a:t>
            </a:r>
            <a:r>
              <a:rPr lang="ru-RU" sz="1600" dirty="0" smtClean="0"/>
              <a:t>налягане</a:t>
            </a:r>
            <a:r>
              <a:rPr lang="en-US" sz="1600" dirty="0" smtClean="0"/>
              <a:t>.</a:t>
            </a:r>
            <a:endParaRPr lang="en-US" sz="1600" dirty="0"/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ru-RU" sz="1600" dirty="0" smtClean="0"/>
              <a:t>По-хигиеничен, може </a:t>
            </a:r>
            <a:r>
              <a:rPr lang="ru-RU" sz="1600" dirty="0"/>
              <a:t>да работи с </a:t>
            </a:r>
            <a:r>
              <a:rPr lang="ru-RU" sz="1600" dirty="0" smtClean="0"/>
              <a:t>трудни </a:t>
            </a:r>
            <a:r>
              <a:rPr lang="ru-RU" sz="1600" dirty="0"/>
              <a:t>води. </a:t>
            </a:r>
            <a:r>
              <a:rPr lang="ru-RU" sz="1600" dirty="0" smtClean="0"/>
              <a:t>По-скъп </a:t>
            </a:r>
            <a:r>
              <a:rPr lang="ru-RU" sz="1600" dirty="0"/>
              <a:t>и </a:t>
            </a:r>
            <a:r>
              <a:rPr lang="ru-RU" sz="1600" dirty="0" smtClean="0"/>
              <a:t>по-тежък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pic>
        <p:nvPicPr>
          <p:cNvPr id="5" name="Picture 4" descr="A close up of a device&#10;&#10;Description generated with high confidence">
            <a:extLst>
              <a:ext uri="{FF2B5EF4-FFF2-40B4-BE49-F238E27FC236}">
                <a16:creationId xmlns="" xmlns:a16="http://schemas.microsoft.com/office/drawing/2014/main" id="{91E234C4-E63C-47AD-B877-CD51172BE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400" y="1990469"/>
            <a:ext cx="6888600" cy="26928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0013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933A1F-CD57-45D8-A579-A24D385EF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. </a:t>
            </a:r>
            <a:r>
              <a:rPr lang="ru-RU" b="1" dirty="0"/>
              <a:t>Общо описание на системата с термосифонни слънчеви бойлери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EAE81DA-6AD0-446B-AD80-4D4540D544A9}"/>
              </a:ext>
            </a:extLst>
          </p:cNvPr>
          <p:cNvSpPr/>
          <p:nvPr/>
        </p:nvSpPr>
        <p:spPr>
          <a:xfrm>
            <a:off x="432916" y="1557000"/>
            <a:ext cx="7595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Типология на SWH термосифонни системи </a:t>
            </a:r>
            <a:r>
              <a:rPr lang="en-US" b="1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13ED443-9FC8-4332-B975-CFB85A67301D}"/>
              </a:ext>
            </a:extLst>
          </p:cNvPr>
          <p:cNvSpPr/>
          <p:nvPr/>
        </p:nvSpPr>
        <p:spPr>
          <a:xfrm>
            <a:off x="860966" y="4005000"/>
            <a:ext cx="8208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 smtClean="0"/>
              <a:t>ИНДИРЕКТЕН ТЕРМОСИФОН </a:t>
            </a:r>
            <a:r>
              <a:rPr lang="ru-RU" sz="1600" b="1" dirty="0"/>
              <a:t>ПОД НАЛЯГАНЕ С </a:t>
            </a:r>
            <a:r>
              <a:rPr lang="ru-RU" sz="1600" b="1" dirty="0" smtClean="0"/>
              <a:t>ВАКУУМНА ТОПЛИНА ТРЪБА</a:t>
            </a:r>
            <a:r>
              <a:rPr lang="ru-RU" sz="1600" b="1" dirty="0"/>
              <a:t>. </a:t>
            </a:r>
            <a:r>
              <a:rPr lang="ru-RU" sz="1600" b="1" dirty="0" smtClean="0"/>
              <a:t>КОМПАКТЕН</a:t>
            </a:r>
            <a:r>
              <a:rPr lang="en-US" sz="1600" b="1" dirty="0" smtClean="0"/>
              <a:t>.</a:t>
            </a:r>
            <a:endParaRPr lang="en-US" sz="1600" b="1" dirty="0"/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ru-RU" sz="1600" dirty="0"/>
              <a:t>Херметизиран SWH (снабдяване с питейна вода </a:t>
            </a:r>
            <a:r>
              <a:rPr lang="ru-RU" sz="1600" dirty="0" smtClean="0"/>
              <a:t>под </a:t>
            </a:r>
            <a:r>
              <a:rPr lang="ru-RU" sz="1600" dirty="0"/>
              <a:t>налягане) с топлинна </a:t>
            </a:r>
            <a:r>
              <a:rPr lang="ru-RU" sz="1600" dirty="0" smtClean="0"/>
              <a:t> вакуумна тръба</a:t>
            </a:r>
            <a:r>
              <a:rPr lang="en-GB" sz="1600" dirty="0" smtClean="0"/>
              <a:t>.</a:t>
            </a:r>
            <a:endParaRPr lang="en-GB" sz="1600" dirty="0"/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ru-RU" sz="1600" dirty="0" smtClean="0"/>
              <a:t>Вакуумните </a:t>
            </a:r>
            <a:r>
              <a:rPr lang="ru-RU" sz="1600" dirty="0"/>
              <a:t>тръби </a:t>
            </a:r>
            <a:r>
              <a:rPr lang="ru-RU" sz="1600" dirty="0" smtClean="0"/>
              <a:t>са супер термично проводими, </a:t>
            </a:r>
            <a:r>
              <a:rPr lang="ru-RU" sz="1600" dirty="0"/>
              <a:t>пълни с гликол. Течността се </a:t>
            </a:r>
            <a:r>
              <a:rPr lang="ru-RU" sz="1600" dirty="0" smtClean="0"/>
              <a:t>изпарява, издига се в кондензатора </a:t>
            </a:r>
            <a:r>
              <a:rPr lang="ru-RU" sz="1600" dirty="0"/>
              <a:t>и пренася топлината на </a:t>
            </a:r>
            <a:r>
              <a:rPr lang="ru-RU" sz="1600" dirty="0" smtClean="0"/>
              <a:t>студената </a:t>
            </a:r>
            <a:r>
              <a:rPr lang="ru-RU" sz="1600" dirty="0"/>
              <a:t>вода в </a:t>
            </a:r>
            <a:r>
              <a:rPr lang="ru-RU" sz="1600" dirty="0" smtClean="0"/>
              <a:t>резервоара.</a:t>
            </a:r>
            <a:endParaRPr lang="en-GB" sz="1600" dirty="0"/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ru-RU" sz="1600" dirty="0"/>
              <a:t>Топла вода </a:t>
            </a:r>
            <a:r>
              <a:rPr lang="ru-RU" sz="1600" dirty="0" smtClean="0"/>
              <a:t>се получава </a:t>
            </a:r>
            <a:r>
              <a:rPr lang="ru-RU" sz="1600" dirty="0"/>
              <a:t>чрез </a:t>
            </a:r>
            <a:r>
              <a:rPr lang="ru-RU" sz="1600" dirty="0" smtClean="0"/>
              <a:t>вкарване на </a:t>
            </a:r>
            <a:r>
              <a:rPr lang="ru-RU" sz="1600" dirty="0"/>
              <a:t>студена вода от дъното на </a:t>
            </a:r>
            <a:r>
              <a:rPr lang="ru-RU" sz="1600" dirty="0" smtClean="0"/>
              <a:t>резервоара</a:t>
            </a:r>
            <a:r>
              <a:rPr lang="en-GB" sz="1600" dirty="0" smtClean="0"/>
              <a:t>.</a:t>
            </a:r>
            <a:endParaRPr lang="en-GB" sz="1600" dirty="0"/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ru-RU" sz="1600" dirty="0"/>
              <a:t>Антифриз. </a:t>
            </a:r>
            <a:r>
              <a:rPr lang="ru-RU" sz="1600" dirty="0" smtClean="0"/>
              <a:t>Топлинните </a:t>
            </a:r>
            <a:r>
              <a:rPr lang="ru-RU" sz="1600" dirty="0"/>
              <a:t>тръби </a:t>
            </a:r>
            <a:r>
              <a:rPr lang="ru-RU" sz="1600" dirty="0" smtClean="0"/>
              <a:t>са със </a:t>
            </a:r>
            <a:r>
              <a:rPr lang="ru-RU" sz="1600" dirty="0"/>
              <a:t>"</a:t>
            </a:r>
            <a:r>
              <a:rPr lang="ru-RU" sz="1600" dirty="0" smtClean="0"/>
              <a:t>суха връзка«-  </a:t>
            </a:r>
            <a:r>
              <a:rPr lang="ru-RU" sz="1600" dirty="0"/>
              <a:t>премахване на възможността за изтичане на </a:t>
            </a:r>
            <a:r>
              <a:rPr lang="ru-RU" sz="1600" dirty="0" smtClean="0"/>
              <a:t>вода</a:t>
            </a:r>
            <a:r>
              <a:rPr lang="en-GB" sz="1600" dirty="0" smtClean="0"/>
              <a:t>.</a:t>
            </a:r>
            <a:endParaRPr lang="en-GB" sz="1600" dirty="0"/>
          </a:p>
        </p:txBody>
      </p:sp>
      <p:pic>
        <p:nvPicPr>
          <p:cNvPr id="7" name="Picture 6" descr="A close up of a device&#10;&#10;Description generated with high confidence">
            <a:extLst>
              <a:ext uri="{FF2B5EF4-FFF2-40B4-BE49-F238E27FC236}">
                <a16:creationId xmlns="" xmlns:a16="http://schemas.microsoft.com/office/drawing/2014/main" id="{488F16E9-61A6-4560-BE4D-65D97A7EB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66" y="2024700"/>
            <a:ext cx="7671034" cy="19803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578189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7E85E69-5BF5-4531-986B-1E7D91FB0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. </a:t>
            </a:r>
            <a:r>
              <a:rPr lang="ru-RU" b="1" dirty="0"/>
              <a:t>Общо описание на системата с термосифонни слънчеви </a:t>
            </a:r>
            <a:r>
              <a:rPr lang="ru-RU" b="1" dirty="0" smtClean="0"/>
              <a:t>бойлер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6B3431A-3465-42B4-B939-945DAE515571}"/>
              </a:ext>
            </a:extLst>
          </p:cNvPr>
          <p:cNvSpPr/>
          <p:nvPr/>
        </p:nvSpPr>
        <p:spPr>
          <a:xfrm>
            <a:off x="432916" y="1557000"/>
            <a:ext cx="7595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Типология на SWH термосифонни системи </a:t>
            </a:r>
            <a:r>
              <a:rPr lang="en-US" b="1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C2E57B7-6C76-4418-A7FD-B651535A3FFC}"/>
              </a:ext>
            </a:extLst>
          </p:cNvPr>
          <p:cNvSpPr/>
          <p:nvPr/>
        </p:nvSpPr>
        <p:spPr>
          <a:xfrm>
            <a:off x="828000" y="4797000"/>
            <a:ext cx="799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 smtClean="0"/>
              <a:t>ИНДИРЕКТЕН ТЕРМОСИФОН </a:t>
            </a:r>
            <a:r>
              <a:rPr lang="ru-RU" sz="1600" b="1" dirty="0"/>
              <a:t>ПОД НАЛЯГАНЕ С </a:t>
            </a:r>
            <a:r>
              <a:rPr lang="ru-RU" sz="1600" b="1" dirty="0" smtClean="0"/>
              <a:t>ЦИЛИНДРИЧЕН </a:t>
            </a:r>
            <a:r>
              <a:rPr lang="ru-RU" sz="1600" b="1" dirty="0"/>
              <a:t>ТОПЛООБМЕННИК. </a:t>
            </a:r>
            <a:r>
              <a:rPr lang="ru-RU" sz="1600" b="1" dirty="0" smtClean="0"/>
              <a:t>КОМПАКТЕН.</a:t>
            </a:r>
            <a:endParaRPr lang="en-US" sz="1600" b="1" dirty="0"/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ru-RU" sz="1600" dirty="0" smtClean="0"/>
              <a:t>Косвен/затворен/ контур на системата използва цилиндричен топлообменник, който </a:t>
            </a:r>
            <a:r>
              <a:rPr lang="ru-RU" sz="1600" dirty="0"/>
              <a:t>разделя </a:t>
            </a:r>
            <a:r>
              <a:rPr lang="ru-RU" sz="1600" dirty="0" smtClean="0"/>
              <a:t>питейната </a:t>
            </a:r>
            <a:r>
              <a:rPr lang="ru-RU" sz="1600" dirty="0"/>
              <a:t>вода от HTF (гликол), който циркулира през колектора. След като </a:t>
            </a:r>
            <a:r>
              <a:rPr lang="ru-RU" sz="1600" dirty="0" smtClean="0"/>
              <a:t>е загрят в </a:t>
            </a:r>
            <a:r>
              <a:rPr lang="ru-RU" sz="1600" dirty="0"/>
              <a:t>панели, HTF </a:t>
            </a:r>
            <a:r>
              <a:rPr lang="ru-RU" sz="1600" dirty="0" smtClean="0"/>
              <a:t>отива до </a:t>
            </a:r>
            <a:r>
              <a:rPr lang="ru-RU" sz="1600" dirty="0"/>
              <a:t>топлообменника, където топлината се предава на </a:t>
            </a:r>
            <a:r>
              <a:rPr lang="ru-RU" sz="1600" dirty="0" smtClean="0"/>
              <a:t>питейната вода.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pic>
        <p:nvPicPr>
          <p:cNvPr id="8" name="Picture 7" descr="A close up of a machine&#10;&#10;Description generated with high confidence">
            <a:extLst>
              <a:ext uri="{FF2B5EF4-FFF2-40B4-BE49-F238E27FC236}">
                <a16:creationId xmlns="" xmlns:a16="http://schemas.microsoft.com/office/drawing/2014/main" id="{6FFFF9CE-A4E1-4364-BC56-B384593A80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00" y="1926332"/>
            <a:ext cx="6133547" cy="28706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8487EB2-093D-447F-BDE2-AAE435B0C568}"/>
              </a:ext>
            </a:extLst>
          </p:cNvPr>
          <p:cNvSpPr txBox="1"/>
          <p:nvPr/>
        </p:nvSpPr>
        <p:spPr>
          <a:xfrm>
            <a:off x="7020000" y="1807393"/>
            <a:ext cx="1944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alibri" panose="020F0502020204030204" pitchFamily="34" charset="0"/>
              <a:buChar char="₋"/>
            </a:pPr>
            <a:r>
              <a:rPr lang="bg-BG" sz="1400" dirty="0" smtClean="0">
                <a:solidFill>
                  <a:prstClr val="black"/>
                </a:solidFill>
              </a:rPr>
              <a:t>По-скъпо</a:t>
            </a:r>
            <a:r>
              <a:rPr lang="en-US" sz="1400" dirty="0" smtClean="0">
                <a:solidFill>
                  <a:prstClr val="black"/>
                </a:solidFill>
              </a:rPr>
              <a:t>.</a:t>
            </a:r>
            <a:endParaRPr lang="en-US" sz="1400" dirty="0">
              <a:solidFill>
                <a:prstClr val="black"/>
              </a:solidFill>
            </a:endParaRPr>
          </a:p>
          <a:p>
            <a:pPr marL="285750" indent="-285750">
              <a:buFont typeface="Calibri" panose="020F0502020204030204" pitchFamily="34" charset="0"/>
              <a:buChar char="₋"/>
            </a:pPr>
            <a:r>
              <a:rPr lang="ru-RU" sz="1400" dirty="0" smtClean="0">
                <a:solidFill>
                  <a:prstClr val="black"/>
                </a:solidFill>
              </a:rPr>
              <a:t>Има защита от замразяване </a:t>
            </a:r>
            <a:r>
              <a:rPr lang="ru-RU" sz="1400" dirty="0">
                <a:solidFill>
                  <a:prstClr val="black"/>
                </a:solidFill>
              </a:rPr>
              <a:t>и прегряване </a:t>
            </a:r>
            <a:r>
              <a:rPr lang="ru-RU" sz="1400" dirty="0" smtClean="0">
                <a:solidFill>
                  <a:prstClr val="black"/>
                </a:solidFill>
              </a:rPr>
              <a:t>.</a:t>
            </a:r>
            <a:endParaRPr lang="en-US" sz="1400" dirty="0">
              <a:solidFill>
                <a:prstClr val="black"/>
              </a:solidFill>
            </a:endParaRPr>
          </a:p>
          <a:p>
            <a:pPr marL="285750" indent="-285750">
              <a:buFont typeface="Calibri" panose="020F0502020204030204" pitchFamily="34" charset="0"/>
              <a:buChar char="₋"/>
            </a:pPr>
            <a:r>
              <a:rPr lang="bg-BG" sz="1400" dirty="0">
                <a:solidFill>
                  <a:prstClr val="black"/>
                </a:solidFill>
              </a:rPr>
              <a:t>Компактен и </a:t>
            </a:r>
            <a:r>
              <a:rPr lang="bg-BG" sz="1400" dirty="0" smtClean="0">
                <a:solidFill>
                  <a:prstClr val="black"/>
                </a:solidFill>
              </a:rPr>
              <a:t>по-тежък</a:t>
            </a:r>
            <a:r>
              <a:rPr lang="en-US" sz="1400" dirty="0" smtClean="0">
                <a:solidFill>
                  <a:prstClr val="black"/>
                </a:solidFill>
              </a:rPr>
              <a:t>.</a:t>
            </a:r>
            <a:endParaRPr lang="en-US" sz="1400" dirty="0">
              <a:solidFill>
                <a:prstClr val="black"/>
              </a:solidFill>
            </a:endParaRPr>
          </a:p>
          <a:p>
            <a:pPr marL="285750" indent="-285750">
              <a:buFont typeface="Calibri" panose="020F0502020204030204" pitchFamily="34" charset="0"/>
              <a:buChar char="₋"/>
            </a:pPr>
            <a:r>
              <a:rPr lang="ru-RU" sz="1400" dirty="0">
                <a:solidFill>
                  <a:prstClr val="black"/>
                </a:solidFill>
              </a:rPr>
              <a:t>За всички климатични условия (</a:t>
            </a:r>
            <a:r>
              <a:rPr lang="ru-RU" sz="1400" dirty="0" smtClean="0">
                <a:solidFill>
                  <a:prstClr val="black"/>
                </a:solidFill>
              </a:rPr>
              <a:t>умерени).</a:t>
            </a:r>
            <a:endParaRPr lang="en-US" sz="1400" dirty="0">
              <a:solidFill>
                <a:prstClr val="black"/>
              </a:solidFill>
            </a:endParaRPr>
          </a:p>
          <a:p>
            <a:pPr marL="285750" indent="-285750">
              <a:buFont typeface="Calibri" panose="020F0502020204030204" pitchFamily="34" charset="0"/>
              <a:buChar char="₋"/>
            </a:pPr>
            <a:r>
              <a:rPr lang="ru-RU" sz="1400" dirty="0" smtClean="0">
                <a:solidFill>
                  <a:prstClr val="black"/>
                </a:solidFill>
              </a:rPr>
              <a:t>Индиректните системи </a:t>
            </a:r>
            <a:r>
              <a:rPr lang="ru-RU" sz="1400" dirty="0">
                <a:solidFill>
                  <a:prstClr val="black"/>
                </a:solidFill>
              </a:rPr>
              <a:t>губят </a:t>
            </a:r>
            <a:r>
              <a:rPr lang="ru-RU" sz="1400" dirty="0" smtClean="0">
                <a:solidFill>
                  <a:prstClr val="black"/>
                </a:solidFill>
              </a:rPr>
              <a:t> </a:t>
            </a:r>
            <a:r>
              <a:rPr lang="ru-RU" sz="1400" dirty="0">
                <a:solidFill>
                  <a:prstClr val="black"/>
                </a:solidFill>
              </a:rPr>
              <a:t>топлина в </a:t>
            </a:r>
            <a:r>
              <a:rPr lang="ru-RU" sz="1400" dirty="0" smtClean="0">
                <a:solidFill>
                  <a:prstClr val="black"/>
                </a:solidFill>
              </a:rPr>
              <a:t>термичния обменен</a:t>
            </a:r>
            <a:r>
              <a:rPr lang="en-US" sz="1400" dirty="0" smtClean="0">
                <a:solidFill>
                  <a:prstClr val="black"/>
                </a:solidFill>
              </a:rPr>
              <a:t>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20344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generated with high confidence">
            <a:extLst>
              <a:ext uri="{FF2B5EF4-FFF2-40B4-BE49-F238E27FC236}">
                <a16:creationId xmlns="" xmlns:a16="http://schemas.microsoft.com/office/drawing/2014/main" id="{CFC4F997-3435-4E5D-BA92-2EA31F1B07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5" b="5358"/>
          <a:stretch/>
        </p:blipFill>
        <p:spPr>
          <a:xfrm>
            <a:off x="1690195" y="3979102"/>
            <a:ext cx="6062410" cy="22578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DAD8C9-F405-40FD-B12A-689B64410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. </a:t>
            </a:r>
            <a:r>
              <a:rPr lang="ru-RU" b="1" dirty="0"/>
              <a:t>Общо описание на системата с термосифонни слънчеви </a:t>
            </a:r>
            <a:r>
              <a:rPr lang="ru-RU" b="1" dirty="0" smtClean="0"/>
              <a:t>бойлер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ED0ADF0-EFD7-4672-9C6B-61D4834CF8F4}"/>
              </a:ext>
            </a:extLst>
          </p:cNvPr>
          <p:cNvSpPr txBox="1"/>
          <p:nvPr/>
        </p:nvSpPr>
        <p:spPr>
          <a:xfrm>
            <a:off x="756000" y="1917000"/>
            <a:ext cx="7930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600" b="1" dirty="0"/>
              <a:t>СПЛИТ ТЕРМОСИФОННИ </a:t>
            </a:r>
            <a:r>
              <a:rPr lang="bg-BG" sz="1600" b="1" dirty="0" smtClean="0"/>
              <a:t>СИСТЕМИ</a:t>
            </a:r>
            <a:r>
              <a:rPr lang="es-ES" sz="1600" b="1" dirty="0" smtClean="0"/>
              <a:t>.</a:t>
            </a:r>
            <a:endParaRPr lang="es-ES" sz="1600" b="1" dirty="0"/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ru-RU" sz="1600" dirty="0" smtClean="0"/>
              <a:t>Не толкова </a:t>
            </a:r>
            <a:r>
              <a:rPr lang="ru-RU" sz="1600" dirty="0"/>
              <a:t>различна система </a:t>
            </a:r>
            <a:r>
              <a:rPr lang="ru-RU" sz="1600" dirty="0" smtClean="0"/>
              <a:t>като дизайн</a:t>
            </a:r>
            <a:r>
              <a:rPr lang="ru-RU" sz="1600" dirty="0"/>
              <a:t>, но различна система </a:t>
            </a:r>
            <a:r>
              <a:rPr lang="ru-RU" sz="1600" dirty="0" smtClean="0"/>
              <a:t>на инсталация</a:t>
            </a:r>
            <a:endParaRPr lang="en-US" sz="1600" dirty="0"/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ru-RU" sz="1600" dirty="0" smtClean="0"/>
              <a:t>Показан е вариант </a:t>
            </a:r>
            <a:r>
              <a:rPr lang="ru-RU" sz="1600" dirty="0"/>
              <a:t>на </a:t>
            </a:r>
            <a:r>
              <a:rPr lang="ru-RU" sz="1600" dirty="0" smtClean="0"/>
              <a:t>"</a:t>
            </a:r>
            <a:r>
              <a:rPr lang="ru-RU" sz="1600" dirty="0"/>
              <a:t>близко свързани" </a:t>
            </a:r>
            <a:r>
              <a:rPr lang="ru-RU" sz="1600" dirty="0" smtClean="0"/>
              <a:t>термосифонни </a:t>
            </a:r>
            <a:r>
              <a:rPr lang="ru-RU" sz="1600" dirty="0"/>
              <a:t>SWH системи. </a:t>
            </a:r>
            <a:r>
              <a:rPr lang="ru-RU" sz="1600" dirty="0" smtClean="0"/>
              <a:t>Слънчевият </a:t>
            </a:r>
            <a:r>
              <a:rPr lang="ru-RU" sz="1600" dirty="0"/>
              <a:t>резервоар се премества в пространството </a:t>
            </a:r>
            <a:r>
              <a:rPr lang="ru-RU" sz="1600" dirty="0" smtClean="0"/>
              <a:t>под облицовката на покрива. </a:t>
            </a:r>
            <a:r>
              <a:rPr lang="ru-RU" sz="1600" dirty="0"/>
              <a:t>Резервоарът все </a:t>
            </a:r>
            <a:r>
              <a:rPr lang="ru-RU" sz="1600" dirty="0" smtClean="0"/>
              <a:t>пак </a:t>
            </a:r>
            <a:r>
              <a:rPr lang="ru-RU" sz="1600" dirty="0"/>
              <a:t>трябва да бъде </a:t>
            </a:r>
            <a:r>
              <a:rPr lang="ru-RU" sz="1600" dirty="0" smtClean="0"/>
              <a:t>над </a:t>
            </a:r>
            <a:r>
              <a:rPr lang="ru-RU" sz="1600" dirty="0"/>
              <a:t>колекторите </a:t>
            </a:r>
            <a:r>
              <a:rPr lang="ru-RU" sz="1600" dirty="0" smtClean="0"/>
              <a:t>( </a:t>
            </a:r>
            <a:r>
              <a:rPr lang="ru-RU" sz="1600" dirty="0"/>
              <a:t>300 мм</a:t>
            </a:r>
            <a:r>
              <a:rPr lang="ru-RU" sz="1600" dirty="0" smtClean="0"/>
              <a:t>).</a:t>
            </a:r>
            <a:endParaRPr lang="en-US" sz="1600" dirty="0"/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ru-RU" sz="1600" dirty="0"/>
              <a:t>Това осигурява още един слой на защита, </a:t>
            </a:r>
            <a:r>
              <a:rPr lang="ru-RU" sz="1600" dirty="0" smtClean="0"/>
              <a:t>който подобрява </a:t>
            </a:r>
            <a:r>
              <a:rPr lang="ru-RU" sz="1600" dirty="0"/>
              <a:t>ефективността на </a:t>
            </a:r>
            <a:r>
              <a:rPr lang="ru-RU" sz="1600" dirty="0" smtClean="0"/>
              <a:t>топлинната </a:t>
            </a:r>
            <a:r>
              <a:rPr lang="ru-RU" sz="1600" dirty="0"/>
              <a:t>система. </a:t>
            </a:r>
            <a:r>
              <a:rPr lang="ru-RU" sz="1600" dirty="0" smtClean="0"/>
              <a:t>Помага </a:t>
            </a:r>
            <a:r>
              <a:rPr lang="ru-RU" sz="1600" dirty="0"/>
              <a:t>за подобряване на </a:t>
            </a:r>
            <a:r>
              <a:rPr lang="ru-RU" sz="1600" dirty="0" smtClean="0"/>
              <a:t>естетиката на инсталацията </a:t>
            </a:r>
            <a:r>
              <a:rPr lang="ru-RU" sz="1600" dirty="0"/>
              <a:t>и </a:t>
            </a:r>
            <a:r>
              <a:rPr lang="ru-RU" sz="1600" dirty="0" smtClean="0"/>
              <a:t>безопасността.</a:t>
            </a:r>
            <a:endParaRPr lang="en-US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EA63280-3122-4016-933E-3E5E6C7AA022}"/>
              </a:ext>
            </a:extLst>
          </p:cNvPr>
          <p:cNvSpPr/>
          <p:nvPr/>
        </p:nvSpPr>
        <p:spPr>
          <a:xfrm>
            <a:off x="432916" y="1557000"/>
            <a:ext cx="7595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Типология на SWH термосифонни системи </a:t>
            </a:r>
            <a:r>
              <a:rPr lang="en-US" b="1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b="1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109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C588D81-60B1-446D-9A73-E1E941EE9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. </a:t>
            </a:r>
            <a:r>
              <a:rPr lang="ru-RU" b="1" dirty="0"/>
              <a:t>Общо описание на системата с термосифонни слънчеви </a:t>
            </a:r>
            <a:r>
              <a:rPr lang="ru-RU" b="1" dirty="0" smtClean="0"/>
              <a:t>бойлер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44E00A7-C5C2-47D9-9E1D-DCD28568B368}"/>
              </a:ext>
            </a:extLst>
          </p:cNvPr>
          <p:cNvSpPr/>
          <p:nvPr/>
        </p:nvSpPr>
        <p:spPr>
          <a:xfrm>
            <a:off x="432916" y="1557000"/>
            <a:ext cx="5075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b="1" dirty="0" smtClean="0">
                <a:solidFill>
                  <a:prstClr val="black"/>
                </a:solidFill>
                <a:cs typeface="Arial" pitchFamily="34" charset="0"/>
              </a:rPr>
              <a:t>Типове инсталации</a:t>
            </a:r>
            <a:r>
              <a:rPr lang="en-US" b="1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b="1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7" name="Picture 6" descr="A close up of a map&#10;&#10;Description generated with very high confidence">
            <a:extLst>
              <a:ext uri="{FF2B5EF4-FFF2-40B4-BE49-F238E27FC236}">
                <a16:creationId xmlns="" xmlns:a16="http://schemas.microsoft.com/office/drawing/2014/main" id="{3E1DE8EC-ED7C-42CA-9B46-99231A7C4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48" y="2032893"/>
            <a:ext cx="4679152" cy="40876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86B5DD-8A6B-48FB-8426-220FAF2FFACB}"/>
              </a:ext>
            </a:extLst>
          </p:cNvPr>
          <p:cNvSpPr txBox="1"/>
          <p:nvPr/>
        </p:nvSpPr>
        <p:spPr>
          <a:xfrm>
            <a:off x="5220000" y="1489439"/>
            <a:ext cx="38350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 smtClean="0"/>
              <a:t>ТИПИЧНА </a:t>
            </a:r>
            <a:r>
              <a:rPr lang="ru-RU" sz="1400" b="1" dirty="0"/>
              <a:t>ИНСТАЛАЦИЯ НА </a:t>
            </a:r>
            <a:r>
              <a:rPr lang="ru-RU" sz="1400" b="1" dirty="0" smtClean="0"/>
              <a:t>ИНДИРЕКТНИ </a:t>
            </a:r>
            <a:r>
              <a:rPr lang="ru-RU" sz="1400" b="1" dirty="0"/>
              <a:t>ТЕРМОСИФОННИ SWH </a:t>
            </a:r>
            <a:r>
              <a:rPr lang="ru-RU" sz="1400" b="1" dirty="0" smtClean="0"/>
              <a:t>СИСТЕМИ:</a:t>
            </a:r>
            <a:endParaRPr lang="en-US" sz="1400" b="1" dirty="0"/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bg-BG" sz="1400" b="1" dirty="0" smtClean="0"/>
              <a:t>Слънчев </a:t>
            </a:r>
            <a:r>
              <a:rPr lang="bg-BG" sz="1400" b="1" dirty="0"/>
              <a:t>или първичен </a:t>
            </a:r>
            <a:r>
              <a:rPr lang="bg-BG" sz="1400" b="1" dirty="0" smtClean="0"/>
              <a:t>кръг</a:t>
            </a:r>
            <a:r>
              <a:rPr lang="en-US" sz="1400" b="1" dirty="0" smtClean="0"/>
              <a:t>:</a:t>
            </a:r>
            <a:endParaRPr lang="en-US" sz="1400" b="1" dirty="0"/>
          </a:p>
          <a:p>
            <a:pPr marL="1200150" lvl="2" indent="-285750">
              <a:buFont typeface="Arial" panose="020B0604020202020204" pitchFamily="34" charset="0"/>
              <a:buChar char="."/>
            </a:pPr>
            <a:r>
              <a:rPr lang="ru-RU" sz="1400" dirty="0"/>
              <a:t>1 или повече слънчеви </a:t>
            </a:r>
            <a:r>
              <a:rPr lang="ru-RU" sz="1400" dirty="0" smtClean="0"/>
              <a:t>колектори</a:t>
            </a:r>
            <a:r>
              <a:rPr lang="en-US" sz="1400" dirty="0" smtClean="0"/>
              <a:t>. </a:t>
            </a:r>
            <a:endParaRPr lang="en-US" sz="1400" dirty="0"/>
          </a:p>
          <a:p>
            <a:pPr marL="1200150" lvl="2" indent="-285750">
              <a:buFont typeface="Arial" panose="020B0604020202020204" pitchFamily="34" charset="0"/>
              <a:buChar char="."/>
            </a:pPr>
            <a:r>
              <a:rPr lang="bg-BG" sz="1400" dirty="0" smtClean="0"/>
              <a:t>Топлообменник</a:t>
            </a:r>
            <a:r>
              <a:rPr lang="en-US" sz="1400" dirty="0" smtClean="0"/>
              <a:t>.</a:t>
            </a:r>
            <a:endParaRPr lang="en-US" sz="1400" dirty="0"/>
          </a:p>
          <a:p>
            <a:pPr marL="1200150" lvl="2" indent="-285750">
              <a:buFont typeface="Arial" panose="020B0604020202020204" pitchFamily="34" charset="0"/>
              <a:buChar char="."/>
            </a:pPr>
            <a:r>
              <a:rPr lang="en-US" sz="1400" dirty="0"/>
              <a:t>HTF: </a:t>
            </a:r>
            <a:r>
              <a:rPr lang="bg-BG" sz="1400" dirty="0" smtClean="0"/>
              <a:t>гликол, антифриз</a:t>
            </a:r>
            <a:r>
              <a:rPr lang="en-US" sz="1400" dirty="0" smtClean="0"/>
              <a:t>.</a:t>
            </a:r>
            <a:endParaRPr lang="en-US" sz="1400" dirty="0"/>
          </a:p>
          <a:p>
            <a:pPr marL="1200150" lvl="2" indent="-285750">
              <a:buFont typeface="Arial" panose="020B0604020202020204" pitchFamily="34" charset="0"/>
              <a:buChar char="."/>
            </a:pPr>
            <a:r>
              <a:rPr lang="bg-BG" sz="1400" dirty="0" smtClean="0"/>
              <a:t>Налягане</a:t>
            </a:r>
            <a:r>
              <a:rPr lang="en-US" sz="1400" dirty="0" smtClean="0"/>
              <a:t>.</a:t>
            </a:r>
            <a:endParaRPr lang="en-US" sz="1400" dirty="0"/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bg-BG" sz="1400" b="1" dirty="0" smtClean="0"/>
              <a:t>Консумация/вторична верига:</a:t>
            </a:r>
            <a:endParaRPr lang="en-US" sz="1400" b="1" dirty="0"/>
          </a:p>
          <a:p>
            <a:pPr marL="1200150" lvl="2" indent="-285750">
              <a:buFont typeface="Arial" panose="020B0604020202020204" pitchFamily="34" charset="0"/>
              <a:buChar char="."/>
            </a:pPr>
            <a:r>
              <a:rPr lang="bg-BG" sz="1400" dirty="0"/>
              <a:t>Резервоар за </a:t>
            </a:r>
            <a:r>
              <a:rPr lang="bg-BG" sz="1400" dirty="0" smtClean="0"/>
              <a:t>вода</a:t>
            </a:r>
            <a:r>
              <a:rPr lang="en-US" sz="1400" dirty="0" smtClean="0"/>
              <a:t>.</a:t>
            </a:r>
            <a:endParaRPr lang="en-US" sz="1400" dirty="0"/>
          </a:p>
          <a:p>
            <a:pPr marL="1200150" lvl="2" indent="-285750">
              <a:buFont typeface="Arial" panose="020B0604020202020204" pitchFamily="34" charset="0"/>
              <a:buChar char="."/>
            </a:pPr>
            <a:r>
              <a:rPr lang="ru-RU" sz="1400" dirty="0"/>
              <a:t>Снабдяване с вода под </a:t>
            </a:r>
            <a:r>
              <a:rPr lang="ru-RU" sz="1400" dirty="0" smtClean="0"/>
              <a:t>налягане</a:t>
            </a:r>
            <a:r>
              <a:rPr lang="en-US" sz="1400" dirty="0" smtClean="0"/>
              <a:t>.</a:t>
            </a:r>
            <a:endParaRPr lang="en-US" sz="1400" dirty="0"/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ru-RU" sz="1400" b="1" dirty="0"/>
              <a:t>Спомагателна система. </a:t>
            </a:r>
            <a:r>
              <a:rPr lang="ru-RU" sz="1400" dirty="0"/>
              <a:t>Газови или </a:t>
            </a:r>
            <a:r>
              <a:rPr lang="ru-RU" sz="1400" dirty="0" smtClean="0"/>
              <a:t>електрически.Свързан </a:t>
            </a:r>
            <a:r>
              <a:rPr lang="ru-RU" sz="1400" dirty="0"/>
              <a:t>със сензори и автоматичен </a:t>
            </a:r>
            <a:r>
              <a:rPr lang="ru-RU" sz="1400" dirty="0" smtClean="0"/>
              <a:t>контрол.</a:t>
            </a:r>
            <a:endParaRPr lang="en-US" sz="1400" dirty="0"/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bg-BG" sz="1400" b="1" dirty="0"/>
              <a:t>Задължителните предпазни </a:t>
            </a:r>
            <a:r>
              <a:rPr lang="bg-BG" sz="1400" b="1" dirty="0" smtClean="0"/>
              <a:t>клапани</a:t>
            </a:r>
            <a:r>
              <a:rPr lang="en-US" sz="1400" dirty="0" smtClean="0"/>
              <a:t>:</a:t>
            </a:r>
            <a:endParaRPr lang="en-US" sz="1400" dirty="0"/>
          </a:p>
          <a:p>
            <a:pPr marL="1200150" lvl="2" indent="-285750">
              <a:buFont typeface="Arial" panose="020B0604020202020204" pitchFamily="34" charset="0"/>
              <a:buChar char="."/>
            </a:pPr>
            <a:r>
              <a:rPr lang="bg-BG" sz="1400" dirty="0" smtClean="0"/>
              <a:t>Клапани за налягане</a:t>
            </a:r>
            <a:r>
              <a:rPr lang="en-US" sz="1400" dirty="0" smtClean="0"/>
              <a:t>.</a:t>
            </a:r>
            <a:endParaRPr lang="en-US" sz="1400" dirty="0"/>
          </a:p>
          <a:p>
            <a:pPr marL="1200150" lvl="2" indent="-285750">
              <a:buFont typeface="Arial" panose="020B0604020202020204" pitchFamily="34" charset="0"/>
              <a:buChar char="."/>
            </a:pPr>
            <a:r>
              <a:rPr lang="bg-BG" sz="1400" dirty="0"/>
              <a:t>Разширителен </a:t>
            </a:r>
            <a:r>
              <a:rPr lang="bg-BG" sz="1400" dirty="0" smtClean="0"/>
              <a:t>съд</a:t>
            </a:r>
            <a:r>
              <a:rPr lang="en-US" sz="1400" dirty="0" smtClean="0"/>
              <a:t>.</a:t>
            </a:r>
            <a:endParaRPr lang="en-US" sz="1400" dirty="0"/>
          </a:p>
          <a:p>
            <a:pPr marL="1200150" lvl="2" indent="-285750">
              <a:buFont typeface="Arial" panose="020B0604020202020204" pitchFamily="34" charset="0"/>
              <a:buChar char="."/>
            </a:pPr>
            <a:r>
              <a:rPr lang="bg-BG" sz="1400" dirty="0" smtClean="0"/>
              <a:t>Клапани против гореща пара</a:t>
            </a:r>
            <a:r>
              <a:rPr lang="en-US" sz="1400" dirty="0" smtClean="0"/>
              <a:t>.</a:t>
            </a:r>
            <a:endParaRPr lang="en-US" sz="1400" dirty="0"/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bg-BG" sz="1400" b="1" dirty="0" smtClean="0"/>
              <a:t>Клапани</a:t>
            </a:r>
            <a:r>
              <a:rPr lang="bg-BG" sz="1400" b="1" dirty="0"/>
              <a:t>. </a:t>
            </a:r>
            <a:r>
              <a:rPr lang="bg-BG" sz="1400" dirty="0"/>
              <a:t>Основен </a:t>
            </a:r>
            <a:r>
              <a:rPr lang="bg-BG" sz="1400" dirty="0" smtClean="0"/>
              <a:t>контрол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06498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814E37-0189-4FDC-9F5E-695F2ADAB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. </a:t>
            </a:r>
            <a:r>
              <a:rPr lang="ru-RU" b="1" dirty="0"/>
              <a:t>Общо описание на системата с термосифонни слънчеви </a:t>
            </a:r>
            <a:r>
              <a:rPr lang="ru-RU" b="1" dirty="0" smtClean="0"/>
              <a:t>бойлер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EA2DBC4-96D7-44AD-8C91-BBDF1A8EC356}"/>
              </a:ext>
            </a:extLst>
          </p:cNvPr>
          <p:cNvSpPr/>
          <p:nvPr/>
        </p:nvSpPr>
        <p:spPr>
          <a:xfrm>
            <a:off x="432916" y="1557000"/>
            <a:ext cx="2555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b="1" dirty="0">
                <a:solidFill>
                  <a:prstClr val="black"/>
                </a:solidFill>
                <a:cs typeface="Arial" pitchFamily="34" charset="0"/>
              </a:rPr>
              <a:t>Типове инсталации </a:t>
            </a:r>
            <a:r>
              <a:rPr lang="en-US" b="1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5AAD9F8-2821-418A-B4A3-367D62307F10}"/>
              </a:ext>
            </a:extLst>
          </p:cNvPr>
          <p:cNvSpPr txBox="1"/>
          <p:nvPr/>
        </p:nvSpPr>
        <p:spPr>
          <a:xfrm>
            <a:off x="688974" y="1938446"/>
            <a:ext cx="82030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/>
              <a:t>Разнообразие от инсталации </a:t>
            </a:r>
            <a:r>
              <a:rPr lang="ru-RU" sz="1600" b="1" dirty="0" smtClean="0"/>
              <a:t>на термосифонни </a:t>
            </a:r>
            <a:r>
              <a:rPr lang="ru-RU" sz="1600" b="1" dirty="0"/>
              <a:t>SHW </a:t>
            </a:r>
            <a:r>
              <a:rPr lang="ru-RU" sz="1600" b="1" dirty="0" smtClean="0"/>
              <a:t>типове, използван локално</a:t>
            </a:r>
            <a:r>
              <a:rPr lang="en-US" sz="1600" b="1" dirty="0" smtClean="0"/>
              <a:t>.</a:t>
            </a:r>
            <a:endParaRPr lang="en-US" sz="1600" b="1" dirty="0"/>
          </a:p>
        </p:txBody>
      </p:sp>
      <p:pic>
        <p:nvPicPr>
          <p:cNvPr id="5" name="Picture 4" descr="A close up of a map&#10;&#10;Description generated with high confidence">
            <a:extLst>
              <a:ext uri="{FF2B5EF4-FFF2-40B4-BE49-F238E27FC236}">
                <a16:creationId xmlns="" xmlns:a16="http://schemas.microsoft.com/office/drawing/2014/main" id="{C5F28A76-FA2F-4A31-9742-C6EFD7DA4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6" y="2277000"/>
            <a:ext cx="7858124" cy="39627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0119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A8A3090-C869-43F8-B785-089DA3D7B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. </a:t>
            </a:r>
            <a:r>
              <a:rPr lang="ru-RU" b="1" dirty="0"/>
              <a:t>Общо описание на системата с термосифонни слънчеви </a:t>
            </a:r>
            <a:r>
              <a:rPr lang="ru-RU" b="1" dirty="0" smtClean="0"/>
              <a:t>бойлер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915F8D1-4F17-4528-A63D-E68C924887BD}"/>
              </a:ext>
            </a:extLst>
          </p:cNvPr>
          <p:cNvSpPr/>
          <p:nvPr/>
        </p:nvSpPr>
        <p:spPr>
          <a:xfrm>
            <a:off x="432916" y="1557000"/>
            <a:ext cx="4931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b="1" dirty="0">
                <a:solidFill>
                  <a:prstClr val="black"/>
                </a:solidFill>
                <a:cs typeface="Arial" pitchFamily="34" charset="0"/>
              </a:rPr>
              <a:t>Типове инсталации </a:t>
            </a:r>
            <a:r>
              <a:rPr lang="en-US" b="1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EDBBD02-020C-41F3-8A86-69ADDCF8C895}"/>
              </a:ext>
            </a:extLst>
          </p:cNvPr>
          <p:cNvSpPr txBox="1"/>
          <p:nvPr/>
        </p:nvSpPr>
        <p:spPr>
          <a:xfrm>
            <a:off x="756000" y="1926332"/>
            <a:ext cx="806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/>
              <a:t>МАЩАБНИ ТЕРМОСИФОННИ SWH ИНСТАЛАЦИИ ЗА ПОВЕЧЕ ПРОИЗВОДСТВО </a:t>
            </a:r>
            <a:r>
              <a:rPr lang="ru-RU" sz="1600" b="1" dirty="0" smtClean="0"/>
              <a:t>НА ВОДА И </a:t>
            </a:r>
            <a:r>
              <a:rPr lang="ru-RU" sz="1600" b="1" dirty="0"/>
              <a:t>ЦЕНТРАЛИЗИРАНА </a:t>
            </a:r>
            <a:r>
              <a:rPr lang="ru-RU" sz="1600" b="1" dirty="0" smtClean="0"/>
              <a:t>ДОСТАВКА.</a:t>
            </a:r>
            <a:endParaRPr lang="es-ES" sz="1600" b="1" dirty="0"/>
          </a:p>
        </p:txBody>
      </p:sp>
      <p:pic>
        <p:nvPicPr>
          <p:cNvPr id="7" name="Picture 6" descr="A screenshot of a cell phone&#10;&#10;Description generated with very high confidence">
            <a:extLst>
              <a:ext uri="{FF2B5EF4-FFF2-40B4-BE49-F238E27FC236}">
                <a16:creationId xmlns="" xmlns:a16="http://schemas.microsoft.com/office/drawing/2014/main" id="{8145DFF9-30A6-408D-9CF3-A04C96A19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23" y="2511107"/>
            <a:ext cx="4647361" cy="37976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8821685-3FDD-4C35-B93B-50F488642D6E}"/>
              </a:ext>
            </a:extLst>
          </p:cNvPr>
          <p:cNvSpPr txBox="1"/>
          <p:nvPr/>
        </p:nvSpPr>
        <p:spPr>
          <a:xfrm>
            <a:off x="5467884" y="2288046"/>
            <a:ext cx="31676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alibri" panose="020F0502020204030204" pitchFamily="34" charset="0"/>
              <a:buChar char="‒"/>
            </a:pPr>
            <a:r>
              <a:rPr lang="ru-RU" sz="1400" dirty="0"/>
              <a:t>Паралелна връзка осигурява повече воден </a:t>
            </a:r>
            <a:r>
              <a:rPr lang="ru-RU" sz="1400" dirty="0" smtClean="0"/>
              <a:t>обем.</a:t>
            </a:r>
            <a:endParaRPr lang="en-US" sz="1400" dirty="0"/>
          </a:p>
          <a:p>
            <a:pPr marL="342900" indent="-342900">
              <a:buFont typeface="Calibri" panose="020F0502020204030204" pitchFamily="34" charset="0"/>
              <a:buChar char="‒"/>
            </a:pPr>
            <a:r>
              <a:rPr lang="ru-RU" sz="1400" dirty="0"/>
              <a:t>Всички редове на клона към резервоарите за съхранение трябва да имат същата дължина и геометрия (диаметър на тръбата, криви... и т.н</a:t>
            </a:r>
            <a:r>
              <a:rPr lang="ru-RU" sz="1400" dirty="0" smtClean="0"/>
              <a:t>.).</a:t>
            </a:r>
            <a:endParaRPr lang="en-US" sz="1400" dirty="0"/>
          </a:p>
          <a:p>
            <a:pPr marL="342900" indent="-342900">
              <a:buFont typeface="Calibri" panose="020F0502020204030204" pitchFamily="34" charset="0"/>
              <a:buChar char="‒"/>
            </a:pPr>
            <a:r>
              <a:rPr lang="ru-RU" sz="1400" dirty="0" smtClean="0"/>
              <a:t>Пада </a:t>
            </a:r>
            <a:r>
              <a:rPr lang="ru-RU" sz="1400" dirty="0"/>
              <a:t>в налягането трябва да бъде </a:t>
            </a:r>
            <a:r>
              <a:rPr lang="ru-RU" sz="1400" dirty="0" smtClean="0"/>
              <a:t>едно и също </a:t>
            </a:r>
            <a:r>
              <a:rPr lang="ru-RU" sz="1400" dirty="0"/>
              <a:t>в </a:t>
            </a:r>
            <a:r>
              <a:rPr lang="ru-RU" sz="1400" dirty="0" smtClean="0"/>
              <a:t>топлите </a:t>
            </a:r>
            <a:r>
              <a:rPr lang="ru-RU" sz="1400" dirty="0"/>
              <a:t>и </a:t>
            </a:r>
            <a:r>
              <a:rPr lang="ru-RU" sz="1400" dirty="0" smtClean="0"/>
              <a:t>студените тръби.</a:t>
            </a:r>
            <a:endParaRPr lang="en-US" sz="1400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E8973DB-8901-4AC6-A817-225B1F27F123}"/>
              </a:ext>
            </a:extLst>
          </p:cNvPr>
          <p:cNvSpPr txBox="1"/>
          <p:nvPr/>
        </p:nvSpPr>
        <p:spPr>
          <a:xfrm>
            <a:off x="5508000" y="4509000"/>
            <a:ext cx="31676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alibri" panose="020F0502020204030204" pitchFamily="34" charset="0"/>
              <a:buChar char="–"/>
            </a:pPr>
            <a:r>
              <a:rPr lang="ru-RU" sz="1400" dirty="0" smtClean="0"/>
              <a:t>Серийната връзка </a:t>
            </a:r>
            <a:r>
              <a:rPr lang="ru-RU" sz="1400" dirty="0"/>
              <a:t>осигурява </a:t>
            </a:r>
            <a:r>
              <a:rPr lang="ru-RU" sz="1400" dirty="0" smtClean="0"/>
              <a:t>по-висока </a:t>
            </a:r>
            <a:r>
              <a:rPr lang="ru-RU" sz="1400" dirty="0"/>
              <a:t>температура на </a:t>
            </a:r>
            <a:r>
              <a:rPr lang="ru-RU" sz="1400" dirty="0" smtClean="0"/>
              <a:t>водата.</a:t>
            </a:r>
            <a:endParaRPr lang="en-US" sz="1400" dirty="0"/>
          </a:p>
          <a:p>
            <a:pPr marL="342900" indent="-342900">
              <a:buFont typeface="Calibri" panose="020F0502020204030204" pitchFamily="34" charset="0"/>
              <a:buChar char="–"/>
            </a:pPr>
            <a:r>
              <a:rPr lang="ru-RU" sz="1400" dirty="0" smtClean="0"/>
              <a:t>Електрическо загряване </a:t>
            </a:r>
            <a:r>
              <a:rPr lang="ru-RU" sz="1400" dirty="0"/>
              <a:t>в резервоарите на първите две системи не се </a:t>
            </a:r>
            <a:r>
              <a:rPr lang="ru-RU" sz="1400" dirty="0" smtClean="0"/>
              <a:t>използва. То трябва </a:t>
            </a:r>
            <a:r>
              <a:rPr lang="ru-RU" sz="1400" dirty="0"/>
              <a:t>да се използват като </a:t>
            </a:r>
            <a:r>
              <a:rPr lang="ru-RU" sz="1400" dirty="0" smtClean="0"/>
              <a:t>предварителн загряване </a:t>
            </a:r>
            <a:r>
              <a:rPr lang="ru-RU" sz="1400" dirty="0"/>
              <a:t>на </a:t>
            </a:r>
            <a:r>
              <a:rPr lang="ru-RU" sz="1400" dirty="0" smtClean="0"/>
              <a:t>водата </a:t>
            </a:r>
            <a:r>
              <a:rPr lang="ru-RU" sz="1400" dirty="0"/>
              <a:t>за </a:t>
            </a:r>
            <a:r>
              <a:rPr lang="ru-RU" sz="1400" dirty="0" smtClean="0"/>
              <a:t>консумация.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44849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B0C8FA-F4BA-4A25-8B72-EB8FD4F95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. </a:t>
            </a:r>
            <a:r>
              <a:rPr lang="ru-RU" b="1" dirty="0"/>
              <a:t>Общо описание на системата с термосифонни слънчеви бойлер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ABD123D-6F87-47FE-B495-047FB77FAC51}"/>
              </a:ext>
            </a:extLst>
          </p:cNvPr>
          <p:cNvSpPr/>
          <p:nvPr/>
        </p:nvSpPr>
        <p:spPr>
          <a:xfrm>
            <a:off x="432916" y="1557000"/>
            <a:ext cx="2627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b="1" dirty="0">
                <a:solidFill>
                  <a:prstClr val="black"/>
                </a:solidFill>
                <a:cs typeface="Arial" pitchFamily="34" charset="0"/>
              </a:rPr>
              <a:t>Типове инсталации </a:t>
            </a:r>
            <a:r>
              <a:rPr lang="en-US" b="1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0297B2E-F876-49AB-B197-30A2E042810D}"/>
              </a:ext>
            </a:extLst>
          </p:cNvPr>
          <p:cNvSpPr txBox="1"/>
          <p:nvPr/>
        </p:nvSpPr>
        <p:spPr>
          <a:xfrm>
            <a:off x="6778060" y="1926332"/>
            <a:ext cx="21859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/>
              <a:t>МАЩАБНИ ТЕРМОСИФОННИ SWH ИНСТАЛАЦИИ ЗА ПОВЕЧЕ ПРОИЗВОДСТВО НА ВОДА И ЦЕНТРАЛИЗИРАНА ДОСТАВКА.</a:t>
            </a:r>
            <a:endParaRPr lang="es-ES" sz="1600" b="1" dirty="0"/>
          </a:p>
          <a:p>
            <a:endParaRPr lang="es-ES" sz="1600" b="1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01E5689-0B1A-47E8-A766-B7AB9218B977}"/>
              </a:ext>
            </a:extLst>
          </p:cNvPr>
          <p:cNvSpPr txBox="1"/>
          <p:nvPr/>
        </p:nvSpPr>
        <p:spPr>
          <a:xfrm>
            <a:off x="6778060" y="4019340"/>
            <a:ext cx="21859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alibri" panose="020F0502020204030204" pitchFamily="34" charset="0"/>
              <a:buChar char="‒"/>
            </a:pPr>
            <a:r>
              <a:rPr lang="ru-RU" sz="1600" dirty="0" smtClean="0"/>
              <a:t>Всяка </a:t>
            </a:r>
            <a:r>
              <a:rPr lang="ru-RU" sz="1600" dirty="0"/>
              <a:t>една система в </a:t>
            </a:r>
            <a:r>
              <a:rPr lang="ru-RU" sz="1600" dirty="0" smtClean="0"/>
              <a:t>този </a:t>
            </a:r>
            <a:r>
              <a:rPr lang="ru-RU" sz="1600" dirty="0"/>
              <a:t>"</a:t>
            </a:r>
            <a:r>
              <a:rPr lang="ru-RU" sz="1600" dirty="0" smtClean="0"/>
              <a:t>Двоен </a:t>
            </a:r>
            <a:r>
              <a:rPr lang="ru-RU" sz="1600" dirty="0"/>
              <a:t>паралел" </a:t>
            </a:r>
            <a:r>
              <a:rPr lang="ru-RU" sz="1600" dirty="0" smtClean="0"/>
              <a:t>по договореност </a:t>
            </a:r>
            <a:r>
              <a:rPr lang="ru-RU" sz="1600" dirty="0"/>
              <a:t>може да бъде на свой ред </a:t>
            </a:r>
            <a:r>
              <a:rPr lang="ru-RU" sz="1600" dirty="0" smtClean="0"/>
              <a:t>серия </a:t>
            </a:r>
            <a:r>
              <a:rPr lang="ru-RU" sz="1600" dirty="0"/>
              <a:t>масив от </a:t>
            </a:r>
            <a:r>
              <a:rPr lang="ru-RU" sz="1600" dirty="0" smtClean="0"/>
              <a:t>термосифонни SWH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pic>
        <p:nvPicPr>
          <p:cNvPr id="11" name="Picture 10" descr="A close up of text on a white background&#10;&#10;Description generated with very high confidence">
            <a:extLst>
              <a:ext uri="{FF2B5EF4-FFF2-40B4-BE49-F238E27FC236}">
                <a16:creationId xmlns="" xmlns:a16="http://schemas.microsoft.com/office/drawing/2014/main" id="{1FB776DB-96BB-441A-B80D-48BC35102D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00" y="1973400"/>
            <a:ext cx="5988675" cy="42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433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 smtClean="0"/>
              <a:t>Цели на модула</a:t>
            </a:r>
            <a:endParaRPr lang="el-GR" b="1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61758" y="1628774"/>
            <a:ext cx="8280000" cy="424822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dirty="0">
                <a:latin typeface="+mj-lt"/>
                <a:cs typeface="Arial" pitchFamily="34" charset="0"/>
              </a:rPr>
              <a:t>До края на </a:t>
            </a:r>
            <a:r>
              <a:rPr lang="ru-RU" dirty="0" smtClean="0">
                <a:latin typeface="+mj-lt"/>
                <a:cs typeface="Arial" pitchFamily="34" charset="0"/>
              </a:rPr>
              <a:t>този модул </a:t>
            </a:r>
            <a:r>
              <a:rPr lang="ru-RU" dirty="0">
                <a:latin typeface="+mj-lt"/>
                <a:cs typeface="Arial" pitchFamily="34" charset="0"/>
              </a:rPr>
              <a:t>ще успеете </a:t>
            </a:r>
            <a:r>
              <a:rPr lang="ru-RU" dirty="0" smtClean="0">
                <a:latin typeface="+mj-lt"/>
                <a:cs typeface="Arial" pitchFamily="34" charset="0"/>
              </a:rPr>
              <a:t>да</a:t>
            </a:r>
            <a:r>
              <a:rPr lang="en-US" dirty="0" smtClean="0">
                <a:latin typeface="+mj-lt"/>
                <a:cs typeface="Arial" pitchFamily="34" charset="0"/>
              </a:rPr>
              <a:t>:</a:t>
            </a:r>
            <a:endParaRPr lang="en-US" dirty="0">
              <a:latin typeface="+mj-lt"/>
              <a:cs typeface="Arial" pitchFamily="34" charset="0"/>
            </a:endParaRPr>
          </a:p>
          <a:p>
            <a:pPr lvl="1">
              <a:buFont typeface="+mj-lt"/>
              <a:buAutoNum type="arabicPeriod"/>
            </a:pPr>
            <a:r>
              <a:rPr lang="ru-RU" b="1" dirty="0" smtClean="0"/>
              <a:t>Идентифицирате </a:t>
            </a:r>
            <a:r>
              <a:rPr lang="ru-RU" b="1" dirty="0"/>
              <a:t>системата </a:t>
            </a:r>
            <a:r>
              <a:rPr lang="ru-RU" b="1" dirty="0" smtClean="0"/>
              <a:t>Термосифонен </a:t>
            </a:r>
            <a:r>
              <a:rPr lang="ru-RU" b="1" dirty="0"/>
              <a:t>Нагревател </a:t>
            </a:r>
            <a:r>
              <a:rPr lang="ru-RU" b="1" dirty="0" smtClean="0"/>
              <a:t> за слънчева </a:t>
            </a:r>
            <a:r>
              <a:rPr lang="ru-RU" b="1" dirty="0"/>
              <a:t>вода </a:t>
            </a:r>
            <a:r>
              <a:rPr lang="ru-RU" b="1" dirty="0" smtClean="0"/>
              <a:t>(</a:t>
            </a:r>
            <a:r>
              <a:rPr lang="ru-RU" b="1" dirty="0"/>
              <a:t>SWH) и да </a:t>
            </a:r>
            <a:r>
              <a:rPr lang="ru-RU" b="1" dirty="0" smtClean="0"/>
              <a:t>обясните: </a:t>
            </a:r>
          </a:p>
          <a:p>
            <a:pPr marL="457200" lvl="1" indent="0">
              <a:buNone/>
            </a:pPr>
            <a:r>
              <a:rPr lang="ru-RU" b="1" dirty="0"/>
              <a:t> </a:t>
            </a:r>
            <a:r>
              <a:rPr lang="ru-RU" b="1" dirty="0" smtClean="0"/>
              <a:t>         основни принципи на структурата </a:t>
            </a:r>
            <a:r>
              <a:rPr lang="ru-RU" b="1" dirty="0"/>
              <a:t>и </a:t>
            </a:r>
            <a:r>
              <a:rPr lang="ru-RU" b="1" dirty="0" smtClean="0"/>
              <a:t>операциите. </a:t>
            </a:r>
          </a:p>
          <a:p>
            <a:pPr marL="457200" lvl="1" indent="0">
              <a:buNone/>
            </a:pPr>
            <a:r>
              <a:rPr lang="ru-RU" b="1" dirty="0"/>
              <a:t> </a:t>
            </a:r>
            <a:r>
              <a:rPr lang="ru-RU" b="1" dirty="0" smtClean="0"/>
              <a:t>         типична </a:t>
            </a:r>
            <a:r>
              <a:rPr lang="ru-RU" b="1" dirty="0"/>
              <a:t>SWH инсталация. </a:t>
            </a:r>
            <a:endParaRPr lang="ru-RU" b="1" dirty="0" smtClean="0"/>
          </a:p>
          <a:p>
            <a:pPr marL="457200" lvl="1" indent="0">
              <a:buNone/>
            </a:pPr>
            <a:r>
              <a:rPr lang="ru-RU" b="1" dirty="0"/>
              <a:t> </a:t>
            </a:r>
            <a:r>
              <a:rPr lang="ru-RU" b="1" dirty="0" smtClean="0"/>
              <a:t>         основни </a:t>
            </a:r>
            <a:r>
              <a:rPr lang="ru-RU" b="1" dirty="0"/>
              <a:t>предимства и </a:t>
            </a:r>
            <a:r>
              <a:rPr lang="ru-RU" b="1" dirty="0" smtClean="0"/>
              <a:t>недостатъци.</a:t>
            </a:r>
            <a:endParaRPr lang="en-GB" b="1" dirty="0"/>
          </a:p>
          <a:p>
            <a:pPr marL="457200" lvl="1" indent="0">
              <a:buNone/>
            </a:pPr>
            <a:r>
              <a:rPr lang="ru-RU" b="1" dirty="0" smtClean="0"/>
              <a:t>2. Идентифицирате </a:t>
            </a:r>
            <a:r>
              <a:rPr lang="ru-RU" b="1" dirty="0"/>
              <a:t>типологията на SWH Термосифонни системи и </a:t>
            </a:r>
            <a:r>
              <a:rPr lang="ru-RU" b="1" dirty="0" smtClean="0"/>
              <a:t>обясните </a:t>
            </a:r>
            <a:r>
              <a:rPr lang="ru-RU" b="1" dirty="0"/>
              <a:t>структурата, функционирането и типични приложения и недостатъците на всеки </a:t>
            </a:r>
            <a:r>
              <a:rPr lang="ru-RU" b="1" dirty="0" smtClean="0"/>
              <a:t>вид.</a:t>
            </a:r>
            <a:endParaRPr lang="en-GB" b="1" dirty="0"/>
          </a:p>
          <a:p>
            <a:pPr marL="457200" lvl="1" indent="0">
              <a:buNone/>
            </a:pPr>
            <a:r>
              <a:rPr lang="ru-RU" b="1" dirty="0" smtClean="0"/>
              <a:t>3. Идентифицирате характеристиките </a:t>
            </a:r>
            <a:r>
              <a:rPr lang="ru-RU" b="1" dirty="0"/>
              <a:t>на основните компоненти на SWH Термосифонни системи, включително основни функции, структурни характеристики и </a:t>
            </a:r>
            <a:r>
              <a:rPr lang="ru-RU" b="1" dirty="0" smtClean="0"/>
              <a:t>параметри.</a:t>
            </a:r>
            <a:endParaRPr lang="en-GB" b="1" dirty="0"/>
          </a:p>
          <a:p>
            <a:pPr marL="457200" lvl="1" indent="0">
              <a:buNone/>
            </a:pPr>
            <a:r>
              <a:rPr lang="ru-RU" b="1" dirty="0" smtClean="0"/>
              <a:t>4. Разучите прототипния </a:t>
            </a:r>
            <a:r>
              <a:rPr lang="ru-RU" b="1" dirty="0"/>
              <a:t>процес за инсталиране </a:t>
            </a:r>
            <a:r>
              <a:rPr lang="ru-RU" b="1" dirty="0" smtClean="0"/>
              <a:t>наТермосифонни </a:t>
            </a:r>
            <a:r>
              <a:rPr lang="ru-RU" b="1" dirty="0"/>
              <a:t>SWH </a:t>
            </a:r>
            <a:r>
              <a:rPr lang="ru-RU" b="1" dirty="0" smtClean="0"/>
              <a:t>систем</a:t>
            </a:r>
            <a:r>
              <a:rPr lang="bg-BG" b="1" dirty="0" smtClean="0"/>
              <a:t>и</a:t>
            </a:r>
            <a:r>
              <a:rPr lang="ru-RU" b="1" dirty="0" smtClean="0"/>
              <a:t>, подготвителни операции, </a:t>
            </a:r>
            <a:r>
              <a:rPr lang="ru-RU" b="1" dirty="0"/>
              <a:t>изграждане и поддръжка </a:t>
            </a:r>
            <a:r>
              <a:rPr lang="ru-RU" b="1" dirty="0" smtClean="0"/>
              <a:t>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6512642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3D02DB3-4AC6-4A15-BF49-3ADC0E352122}"/>
              </a:ext>
            </a:extLst>
          </p:cNvPr>
          <p:cNvSpPr txBox="1"/>
          <p:nvPr/>
        </p:nvSpPr>
        <p:spPr>
          <a:xfrm>
            <a:off x="755999" y="1818053"/>
            <a:ext cx="365433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Основните части на Термосифонни SWH компактни системи </a:t>
            </a:r>
            <a:r>
              <a:rPr lang="ru-RU" sz="1600" dirty="0" smtClean="0"/>
              <a:t>са:</a:t>
            </a:r>
            <a:endParaRPr lang="en-US" sz="1600" dirty="0"/>
          </a:p>
          <a:p>
            <a:pPr marL="800100" lvl="1" indent="-342900">
              <a:buFont typeface="Calibri" panose="020F0502020204030204" pitchFamily="34" charset="0"/>
              <a:buChar char="‒"/>
            </a:pPr>
            <a:r>
              <a:rPr lang="ru-RU" sz="1600" b="1" dirty="0">
                <a:solidFill>
                  <a:prstClr val="black"/>
                </a:solidFill>
              </a:rPr>
              <a:t>Слънчеви </a:t>
            </a:r>
            <a:r>
              <a:rPr lang="ru-RU" sz="1600" b="1" dirty="0" smtClean="0">
                <a:solidFill>
                  <a:prstClr val="black"/>
                </a:solidFill>
              </a:rPr>
              <a:t>колектори. </a:t>
            </a:r>
            <a:r>
              <a:rPr lang="ru-RU" sz="1600" dirty="0">
                <a:solidFill>
                  <a:prstClr val="black"/>
                </a:solidFill>
              </a:rPr>
              <a:t>Плоски панели или вакуумни </a:t>
            </a:r>
            <a:r>
              <a:rPr lang="ru-RU" sz="1600" dirty="0" smtClean="0">
                <a:solidFill>
                  <a:prstClr val="black"/>
                </a:solidFill>
              </a:rPr>
              <a:t>тръби.</a:t>
            </a:r>
            <a:endParaRPr lang="en-US" sz="1600" dirty="0">
              <a:solidFill>
                <a:prstClr val="black"/>
              </a:solidFill>
            </a:endParaRPr>
          </a:p>
          <a:p>
            <a:pPr marL="800100" lvl="1" indent="-342900">
              <a:buFont typeface="Calibri" panose="020F0502020204030204" pitchFamily="34" charset="0"/>
              <a:buChar char="‒"/>
            </a:pPr>
            <a:r>
              <a:rPr lang="ru-RU" sz="1600" b="1" dirty="0">
                <a:solidFill>
                  <a:prstClr val="black"/>
                </a:solidFill>
              </a:rPr>
              <a:t>Резервоар за вода</a:t>
            </a:r>
            <a:r>
              <a:rPr lang="ru-RU" sz="1600" dirty="0">
                <a:solidFill>
                  <a:prstClr val="black"/>
                </a:solidFill>
              </a:rPr>
              <a:t>. За </a:t>
            </a:r>
            <a:r>
              <a:rPr lang="ru-RU" sz="1600" dirty="0" smtClean="0">
                <a:solidFill>
                  <a:prstClr val="black"/>
                </a:solidFill>
              </a:rPr>
              <a:t>преки </a:t>
            </a:r>
            <a:r>
              <a:rPr lang="ru-RU" sz="1600" dirty="0">
                <a:solidFill>
                  <a:prstClr val="black"/>
                </a:solidFill>
              </a:rPr>
              <a:t>и </a:t>
            </a:r>
            <a:r>
              <a:rPr lang="ru-RU" sz="1600" dirty="0" smtClean="0">
                <a:solidFill>
                  <a:prstClr val="black"/>
                </a:solidFill>
              </a:rPr>
              <a:t>индиректни </a:t>
            </a:r>
            <a:r>
              <a:rPr lang="ru-RU" sz="1600" dirty="0">
                <a:solidFill>
                  <a:prstClr val="black"/>
                </a:solidFill>
              </a:rPr>
              <a:t>системи. За </a:t>
            </a:r>
            <a:r>
              <a:rPr lang="ru-RU" sz="1600" dirty="0" smtClean="0">
                <a:solidFill>
                  <a:prstClr val="black"/>
                </a:solidFill>
              </a:rPr>
              <a:t>с налягане </a:t>
            </a:r>
            <a:r>
              <a:rPr lang="ru-RU" sz="1600" dirty="0">
                <a:solidFill>
                  <a:prstClr val="black"/>
                </a:solidFill>
              </a:rPr>
              <a:t>и </a:t>
            </a:r>
            <a:r>
              <a:rPr lang="ru-RU" sz="1600" dirty="0" smtClean="0">
                <a:solidFill>
                  <a:prstClr val="black"/>
                </a:solidFill>
              </a:rPr>
              <a:t>атмосферно</a:t>
            </a:r>
            <a:r>
              <a:rPr lang="ru-RU" sz="1600" b="1" dirty="0" smtClean="0">
                <a:solidFill>
                  <a:prstClr val="black"/>
                </a:solidFill>
              </a:rPr>
              <a:t>.</a:t>
            </a:r>
            <a:endParaRPr lang="en-US" sz="1600" dirty="0">
              <a:solidFill>
                <a:prstClr val="black"/>
              </a:solidFill>
            </a:endParaRPr>
          </a:p>
          <a:p>
            <a:pPr marL="800100" lvl="1" indent="-342900">
              <a:buFont typeface="Calibri" panose="020F0502020204030204" pitchFamily="34" charset="0"/>
              <a:buChar char="‒"/>
            </a:pPr>
            <a:r>
              <a:rPr lang="ru-RU" sz="1600" b="1" dirty="0" smtClean="0">
                <a:solidFill>
                  <a:prstClr val="black"/>
                </a:solidFill>
              </a:rPr>
              <a:t>Рамка</a:t>
            </a:r>
            <a:r>
              <a:rPr lang="ru-RU" sz="1600" b="1" dirty="0">
                <a:solidFill>
                  <a:prstClr val="black"/>
                </a:solidFill>
              </a:rPr>
              <a:t>. </a:t>
            </a:r>
            <a:r>
              <a:rPr lang="ru-RU" sz="1600" dirty="0">
                <a:solidFill>
                  <a:prstClr val="black"/>
                </a:solidFill>
              </a:rPr>
              <a:t>За </a:t>
            </a:r>
            <a:r>
              <a:rPr lang="ru-RU" sz="1600" dirty="0" smtClean="0">
                <a:solidFill>
                  <a:prstClr val="black"/>
                </a:solidFill>
              </a:rPr>
              <a:t>плосък </a:t>
            </a:r>
            <a:r>
              <a:rPr lang="ru-RU" sz="1600" dirty="0">
                <a:solidFill>
                  <a:prstClr val="black"/>
                </a:solidFill>
              </a:rPr>
              <a:t>повърхностен монтаж и монтаж на </a:t>
            </a:r>
            <a:r>
              <a:rPr lang="ru-RU" sz="1600" dirty="0" smtClean="0">
                <a:solidFill>
                  <a:prstClr val="black"/>
                </a:solidFill>
              </a:rPr>
              <a:t>покрив.</a:t>
            </a:r>
            <a:endParaRPr lang="en-US" sz="1600" dirty="0">
              <a:solidFill>
                <a:prstClr val="black"/>
              </a:solidFill>
            </a:endParaRPr>
          </a:p>
          <a:p>
            <a:pPr marL="800100" lvl="1" indent="-342900">
              <a:buFont typeface="Calibri" panose="020F0502020204030204" pitchFamily="34" charset="0"/>
              <a:buChar char="‒"/>
            </a:pPr>
            <a:r>
              <a:rPr lang="bg-BG" sz="1600" dirty="0">
                <a:solidFill>
                  <a:prstClr val="black"/>
                </a:solidFill>
              </a:rPr>
              <a:t>Специфични и </a:t>
            </a:r>
            <a:r>
              <a:rPr lang="bg-BG" sz="1600" b="1" dirty="0" smtClean="0">
                <a:solidFill>
                  <a:prstClr val="black"/>
                </a:solidFill>
              </a:rPr>
              <a:t>задължаващи за сигурност</a:t>
            </a:r>
            <a:r>
              <a:rPr lang="en-US" sz="1600" b="1" dirty="0" smtClean="0">
                <a:solidFill>
                  <a:prstClr val="black"/>
                </a:solidFill>
              </a:rPr>
              <a:t>.</a:t>
            </a:r>
            <a:endParaRPr lang="en-US" sz="1600" b="1" dirty="0">
              <a:solidFill>
                <a:prstClr val="black"/>
              </a:solidFill>
            </a:endParaRPr>
          </a:p>
          <a:p>
            <a:pPr marL="800100" lvl="1" indent="-342900">
              <a:buFont typeface="Calibri" panose="020F0502020204030204" pitchFamily="34" charset="0"/>
              <a:buChar char="‒"/>
            </a:pPr>
            <a:r>
              <a:rPr lang="bg-BG" sz="1600" b="1" dirty="0" smtClean="0">
                <a:solidFill>
                  <a:prstClr val="black"/>
                </a:solidFill>
              </a:rPr>
              <a:t>Тръбопроводи.</a:t>
            </a:r>
            <a:endParaRPr lang="en-US" sz="1600" b="1" dirty="0">
              <a:solidFill>
                <a:prstClr val="black"/>
              </a:solidFill>
            </a:endParaRPr>
          </a:p>
          <a:p>
            <a:pPr marL="800100" lvl="1" indent="-342900">
              <a:buFont typeface="Calibri" panose="020F0502020204030204" pitchFamily="34" charset="0"/>
              <a:buChar char="‒"/>
            </a:pPr>
            <a:r>
              <a:rPr lang="bg-BG" sz="1600" b="1" dirty="0" smtClean="0">
                <a:solidFill>
                  <a:prstClr val="black"/>
                </a:solidFill>
              </a:rPr>
              <a:t>Аксесоари</a:t>
            </a:r>
            <a:r>
              <a:rPr lang="en-US" sz="1600" dirty="0" smtClean="0">
                <a:solidFill>
                  <a:prstClr val="black"/>
                </a:solidFill>
              </a:rPr>
              <a:t>.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4AF10C-D2B2-4F4B-9B52-A6B0272A6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2. </a:t>
            </a: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Структура и компоненти на SWH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термосифонни системи</a:t>
            </a:r>
            <a:endParaRPr lang="en-US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061F07D-AF99-4B06-9E90-720FAC91AE06}"/>
              </a:ext>
            </a:extLst>
          </p:cNvPr>
          <p:cNvSpPr/>
          <p:nvPr/>
        </p:nvSpPr>
        <p:spPr>
          <a:xfrm>
            <a:off x="432916" y="1557000"/>
            <a:ext cx="280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b="1" dirty="0">
                <a:solidFill>
                  <a:prstClr val="black"/>
                </a:solidFill>
                <a:cs typeface="Arial" pitchFamily="34" charset="0"/>
              </a:rPr>
              <a:t>Основна </a:t>
            </a:r>
            <a:r>
              <a:rPr lang="bg-BG" b="1" dirty="0" smtClean="0">
                <a:solidFill>
                  <a:prstClr val="black"/>
                </a:solidFill>
                <a:cs typeface="Arial" pitchFamily="34" charset="0"/>
              </a:rPr>
              <a:t>структура</a:t>
            </a:r>
            <a:r>
              <a:rPr lang="en-US" b="1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153D3F3E-5BCC-4D73-A45E-5B34EAFFACDB}"/>
              </a:ext>
            </a:extLst>
          </p:cNvPr>
          <p:cNvSpPr/>
          <p:nvPr/>
        </p:nvSpPr>
        <p:spPr>
          <a:xfrm>
            <a:off x="900000" y="5171631"/>
            <a:ext cx="791257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prstClr val="black"/>
                </a:solidFill>
              </a:rPr>
              <a:t>Специфичните </a:t>
            </a:r>
            <a:r>
              <a:rPr lang="ru-RU" sz="1400" dirty="0">
                <a:solidFill>
                  <a:prstClr val="black"/>
                </a:solidFill>
              </a:rPr>
              <a:t>компоненти и </a:t>
            </a:r>
            <a:r>
              <a:rPr lang="ru-RU" sz="1400" dirty="0" smtClean="0">
                <a:solidFill>
                  <a:prstClr val="black"/>
                </a:solidFill>
              </a:rPr>
              <a:t>монтажа </a:t>
            </a:r>
            <a:r>
              <a:rPr lang="ru-RU" sz="1400" dirty="0">
                <a:solidFill>
                  <a:prstClr val="black"/>
                </a:solidFill>
              </a:rPr>
              <a:t>зависят от типа на </a:t>
            </a:r>
            <a:r>
              <a:rPr lang="ru-RU" sz="1400" dirty="0" smtClean="0">
                <a:solidFill>
                  <a:prstClr val="black"/>
                </a:solidFill>
              </a:rPr>
              <a:t>термосифонната SWH</a:t>
            </a:r>
            <a:r>
              <a:rPr lang="en-US" sz="1400" dirty="0" smtClean="0">
                <a:solidFill>
                  <a:prstClr val="black"/>
                </a:solidFill>
              </a:rPr>
              <a:t>.</a:t>
            </a:r>
            <a:endParaRPr lang="en-US" sz="1400" dirty="0">
              <a:solidFill>
                <a:prstClr val="black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prstClr val="black"/>
                </a:solidFill>
              </a:rPr>
              <a:t>Всички необходими </a:t>
            </a:r>
            <a:r>
              <a:rPr lang="ru-RU" sz="1400" dirty="0">
                <a:solidFill>
                  <a:prstClr val="black"/>
                </a:solidFill>
              </a:rPr>
              <a:t>материали са предоставени в "Термосифонни комплекти". Някои трябва да бъде </a:t>
            </a:r>
            <a:r>
              <a:rPr lang="ru-RU" sz="1400" dirty="0" smtClean="0">
                <a:solidFill>
                  <a:prstClr val="black"/>
                </a:solidFill>
              </a:rPr>
              <a:t>предоставени </a:t>
            </a:r>
            <a:r>
              <a:rPr lang="ru-RU" sz="1400" dirty="0">
                <a:solidFill>
                  <a:prstClr val="black"/>
                </a:solidFill>
              </a:rPr>
              <a:t>от собственика или закупени допълнително: HTF течност, тръбопроводи, вентили, аксесоари, и </a:t>
            </a:r>
            <a:r>
              <a:rPr lang="ru-RU" sz="1400" dirty="0" smtClean="0">
                <a:solidFill>
                  <a:prstClr val="black"/>
                </a:solidFill>
              </a:rPr>
              <a:t>т.н.</a:t>
            </a:r>
            <a:endParaRPr lang="en-US" sz="1400" dirty="0">
              <a:solidFill>
                <a:prstClr val="black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400" dirty="0" smtClean="0">
                <a:solidFill>
                  <a:prstClr val="black"/>
                </a:solidFill>
              </a:rPr>
              <a:t>М</a:t>
            </a:r>
            <a:r>
              <a:rPr lang="ru-RU" sz="1400" dirty="0" smtClean="0">
                <a:solidFill>
                  <a:prstClr val="black"/>
                </a:solidFill>
              </a:rPr>
              <a:t>ного </a:t>
            </a:r>
            <a:r>
              <a:rPr lang="ru-RU" sz="1400" dirty="0">
                <a:solidFill>
                  <a:prstClr val="black"/>
                </a:solidFill>
              </a:rPr>
              <a:t>от производителите предлагат </a:t>
            </a:r>
            <a:r>
              <a:rPr lang="ru-RU" sz="1400" dirty="0" smtClean="0">
                <a:solidFill>
                  <a:prstClr val="black"/>
                </a:solidFill>
              </a:rPr>
              <a:t>задължително гъвкавост </a:t>
            </a:r>
            <a:r>
              <a:rPr lang="ru-RU" sz="1400" dirty="0">
                <a:solidFill>
                  <a:prstClr val="black"/>
                </a:solidFill>
              </a:rPr>
              <a:t>за персонализиране на </a:t>
            </a:r>
            <a:r>
              <a:rPr lang="ru-RU" sz="1400" dirty="0" smtClean="0">
                <a:solidFill>
                  <a:prstClr val="black"/>
                </a:solidFill>
              </a:rPr>
              <a:t>системата. Поискайте!</a:t>
            </a:r>
            <a:endParaRPr lang="en-US" sz="1400" b="1" dirty="0">
              <a:solidFill>
                <a:prstClr val="black"/>
              </a:solidFill>
            </a:endParaRPr>
          </a:p>
        </p:txBody>
      </p:sp>
      <p:pic>
        <p:nvPicPr>
          <p:cNvPr id="4" name="Picture 3" descr="A close up of a computer&#10;&#10;Description generated with high confidence">
            <a:extLst>
              <a:ext uri="{FF2B5EF4-FFF2-40B4-BE49-F238E27FC236}">
                <a16:creationId xmlns="" xmlns:a16="http://schemas.microsoft.com/office/drawing/2014/main" id="{1663046A-66EF-4378-9B71-12D22A67F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334" y="2090537"/>
            <a:ext cx="4163332" cy="29944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153866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3D10ED5-3EF3-4168-A7E5-31612932F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2. </a:t>
            </a: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Структура и компоненти на SWH термосифонни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системи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DED09D3-803E-4A74-83C3-60CAB14E24C2}"/>
              </a:ext>
            </a:extLst>
          </p:cNvPr>
          <p:cNvSpPr/>
          <p:nvPr/>
        </p:nvSpPr>
        <p:spPr>
          <a:xfrm>
            <a:off x="432916" y="1557000"/>
            <a:ext cx="4643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Слънчеви </a:t>
            </a:r>
            <a:r>
              <a:rPr lang="bg-BG" b="1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колектори</a:t>
            </a:r>
            <a:r>
              <a:rPr lang="en-US" b="1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 </a:t>
            </a:r>
            <a:endParaRPr lang="en-US" b="1" dirty="0">
              <a:latin typeface="+mj-lt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49C0951C-3C1F-43C8-B980-8B7212D0090D}"/>
              </a:ext>
            </a:extLst>
          </p:cNvPr>
          <p:cNvGrpSpPr/>
          <p:nvPr/>
        </p:nvGrpSpPr>
        <p:grpSpPr>
          <a:xfrm>
            <a:off x="252000" y="1947221"/>
            <a:ext cx="8712000" cy="3600000"/>
            <a:chOff x="252000" y="2133000"/>
            <a:chExt cx="8712000" cy="3600000"/>
          </a:xfrm>
        </p:grpSpPr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CDA15428-7435-4CD2-BF05-E22E26E562FE}"/>
                </a:ext>
              </a:extLst>
            </p:cNvPr>
            <p:cNvSpPr txBox="1"/>
            <p:nvPr/>
          </p:nvSpPr>
          <p:spPr>
            <a:xfrm>
              <a:off x="432916" y="4655782"/>
              <a:ext cx="27173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ru-RU" sz="1600" b="1" dirty="0" smtClean="0"/>
                <a:t>Термосифонна </a:t>
              </a:r>
              <a:r>
                <a:rPr lang="ru-RU" sz="1600" b="1" dirty="0"/>
                <a:t>SWH с плосък </a:t>
              </a:r>
              <a:r>
                <a:rPr lang="ru-RU" sz="1600" b="1" dirty="0" smtClean="0"/>
                <a:t>панелен слънчев колектор</a:t>
              </a:r>
              <a:endParaRPr lang="en-US" sz="1600" b="1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5778AC8D-C76D-4110-8DE7-6C4FEA3229B0}"/>
                </a:ext>
              </a:extLst>
            </p:cNvPr>
            <p:cNvSpPr txBox="1"/>
            <p:nvPr/>
          </p:nvSpPr>
          <p:spPr>
            <a:xfrm>
              <a:off x="6295301" y="4655782"/>
              <a:ext cx="266869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ru-RU" sz="1600" b="1" dirty="0" smtClean="0"/>
                <a:t>Термосифонна </a:t>
              </a:r>
              <a:r>
                <a:rPr lang="ru-RU" sz="1600" b="1" dirty="0"/>
                <a:t>SWH с директна течност </a:t>
              </a:r>
              <a:r>
                <a:rPr lang="ru-RU" sz="1600" b="1" dirty="0" smtClean="0"/>
                <a:t>в </a:t>
              </a:r>
              <a:r>
                <a:rPr lang="ru-RU" sz="1600" b="1" dirty="0"/>
                <a:t>тръбни колектори (</a:t>
              </a:r>
              <a:r>
                <a:rPr lang="ru-RU" sz="1600" b="1" dirty="0" smtClean="0"/>
                <a:t>U-тръба)</a:t>
              </a:r>
              <a:endParaRPr lang="en-US" sz="1600" b="1" dirty="0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="" xmlns:a16="http://schemas.microsoft.com/office/drawing/2014/main" id="{19524902-B6AA-40F4-B73E-F03500F9C740}"/>
                </a:ext>
              </a:extLst>
            </p:cNvPr>
            <p:cNvGrpSpPr/>
            <p:nvPr/>
          </p:nvGrpSpPr>
          <p:grpSpPr>
            <a:xfrm>
              <a:off x="252000" y="2133000"/>
              <a:ext cx="8712000" cy="2520000"/>
              <a:chOff x="216000" y="2514477"/>
              <a:chExt cx="8712000" cy="2520000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="" xmlns:a16="http://schemas.microsoft.com/office/drawing/2014/main" id="{99EC5763-5708-4005-BCE7-88CA7DB38E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16000" y="2514477"/>
                <a:ext cx="3345223" cy="252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1" name="Picture 10">
                <a:extLst>
                  <a:ext uri="{FF2B5EF4-FFF2-40B4-BE49-F238E27FC236}">
                    <a16:creationId xmlns="" xmlns:a16="http://schemas.microsoft.com/office/drawing/2014/main" id="{7983B6B1-59D5-4769-A0E1-5703180F42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78000" y="2514477"/>
                <a:ext cx="3150000" cy="252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4" name="Picture 13">
                <a:extLst>
                  <a:ext uri="{FF2B5EF4-FFF2-40B4-BE49-F238E27FC236}">
                    <a16:creationId xmlns="" xmlns:a16="http://schemas.microsoft.com/office/drawing/2014/main" id="{2DA0A7F5-8697-4360-A856-A6080CCB69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13000" y="2514477"/>
                <a:ext cx="3046301" cy="252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D3CEF284-FB53-47E4-9627-1A9DD023E743}"/>
                </a:ext>
              </a:extLst>
            </p:cNvPr>
            <p:cNvSpPr txBox="1"/>
            <p:nvPr/>
          </p:nvSpPr>
          <p:spPr>
            <a:xfrm>
              <a:off x="3388413" y="4655782"/>
              <a:ext cx="29068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ru-RU" sz="1600" b="1" dirty="0" smtClean="0"/>
                <a:t>Термосифонна </a:t>
              </a:r>
              <a:r>
                <a:rPr lang="ru-RU" sz="1600" b="1" dirty="0"/>
                <a:t>SWH с </a:t>
              </a:r>
              <a:r>
                <a:rPr lang="ru-RU" sz="1600" b="1" dirty="0" smtClean="0"/>
                <a:t>вакуумно тръбен колектор </a:t>
              </a:r>
              <a:r>
                <a:rPr lang="ru-RU" sz="1600" b="1" dirty="0"/>
                <a:t>топлинна </a:t>
              </a:r>
              <a:r>
                <a:rPr lang="ru-RU" sz="1600" b="1" dirty="0" smtClean="0"/>
                <a:t>тръба.</a:t>
              </a:r>
              <a:endParaRPr lang="en-US" sz="1600" b="1" dirty="0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F19EA0A-5C95-472A-A7A1-4F3E8E1DC03E}"/>
              </a:ext>
            </a:extLst>
          </p:cNvPr>
          <p:cNvSpPr/>
          <p:nvPr/>
        </p:nvSpPr>
        <p:spPr>
          <a:xfrm>
            <a:off x="444016" y="5301000"/>
            <a:ext cx="8375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prstClr val="black"/>
                </a:solidFill>
              </a:rPr>
              <a:t>Вакуумните </a:t>
            </a:r>
            <a:r>
              <a:rPr lang="ru-RU" sz="1600" dirty="0">
                <a:solidFill>
                  <a:prstClr val="black"/>
                </a:solidFill>
              </a:rPr>
              <a:t>тръби са </a:t>
            </a:r>
            <a:r>
              <a:rPr lang="ru-RU" sz="1600" dirty="0" smtClean="0">
                <a:solidFill>
                  <a:prstClr val="black"/>
                </a:solidFill>
              </a:rPr>
              <a:t>по-добри </a:t>
            </a:r>
            <a:r>
              <a:rPr lang="ru-RU" sz="1600" dirty="0">
                <a:solidFill>
                  <a:prstClr val="black"/>
                </a:solidFill>
              </a:rPr>
              <a:t>от </a:t>
            </a:r>
            <a:r>
              <a:rPr lang="ru-RU" sz="1600" dirty="0" smtClean="0">
                <a:solidFill>
                  <a:prstClr val="black"/>
                </a:solidFill>
              </a:rPr>
              <a:t>плоския панел </a:t>
            </a:r>
            <a:r>
              <a:rPr lang="ru-RU" sz="1600" dirty="0">
                <a:solidFill>
                  <a:prstClr val="black"/>
                </a:solidFill>
              </a:rPr>
              <a:t>в редица аспекти. </a:t>
            </a:r>
            <a:r>
              <a:rPr lang="ru-RU" sz="1600" dirty="0" smtClean="0">
                <a:solidFill>
                  <a:prstClr val="black"/>
                </a:solidFill>
              </a:rPr>
              <a:t>Топлинните </a:t>
            </a:r>
            <a:r>
              <a:rPr lang="ru-RU" sz="1600" dirty="0">
                <a:solidFill>
                  <a:prstClr val="black"/>
                </a:solidFill>
              </a:rPr>
              <a:t>тръби са </a:t>
            </a:r>
            <a:r>
              <a:rPr lang="ru-RU" sz="1600" dirty="0" smtClean="0">
                <a:solidFill>
                  <a:prstClr val="black"/>
                </a:solidFill>
              </a:rPr>
              <a:t>по-добри </a:t>
            </a:r>
            <a:r>
              <a:rPr lang="ru-RU" sz="1600" dirty="0">
                <a:solidFill>
                  <a:prstClr val="black"/>
                </a:solidFill>
              </a:rPr>
              <a:t>от </a:t>
            </a:r>
            <a:r>
              <a:rPr lang="ru-RU" sz="1600" dirty="0" smtClean="0">
                <a:solidFill>
                  <a:prstClr val="black"/>
                </a:solidFill>
              </a:rPr>
              <a:t>U-тръбата . </a:t>
            </a:r>
            <a:r>
              <a:rPr lang="ru-RU" sz="1600" dirty="0">
                <a:solidFill>
                  <a:prstClr val="black"/>
                </a:solidFill>
              </a:rPr>
              <a:t>Те са по-ефективни </a:t>
            </a:r>
            <a:r>
              <a:rPr lang="ru-RU" sz="1600" dirty="0" smtClean="0">
                <a:solidFill>
                  <a:prstClr val="black"/>
                </a:solidFill>
              </a:rPr>
              <a:t>колектори </a:t>
            </a:r>
            <a:r>
              <a:rPr lang="ru-RU" sz="1600" dirty="0">
                <a:solidFill>
                  <a:prstClr val="black"/>
                </a:solidFill>
              </a:rPr>
              <a:t>и осигурява защита срещу замръзване и </a:t>
            </a:r>
            <a:r>
              <a:rPr lang="ru-RU" sz="1600" dirty="0" smtClean="0">
                <a:solidFill>
                  <a:prstClr val="black"/>
                </a:solidFill>
              </a:rPr>
              <a:t>по-безопасни операции </a:t>
            </a:r>
            <a:r>
              <a:rPr lang="ru-RU" sz="1600" dirty="0">
                <a:solidFill>
                  <a:prstClr val="black"/>
                </a:solidFill>
              </a:rPr>
              <a:t>(топлинна тръба </a:t>
            </a:r>
            <a:r>
              <a:rPr lang="ru-RU" sz="1600" dirty="0" smtClean="0">
                <a:solidFill>
                  <a:prstClr val="black"/>
                </a:solidFill>
              </a:rPr>
              <a:t>в тръба). Плоските </a:t>
            </a:r>
            <a:r>
              <a:rPr lang="ru-RU" sz="1600" dirty="0">
                <a:solidFill>
                  <a:prstClr val="black"/>
                </a:solidFill>
              </a:rPr>
              <a:t>колектори са по-евтини и достатъчно ефективни в </a:t>
            </a:r>
            <a:r>
              <a:rPr lang="ru-RU" sz="1600" dirty="0" smtClean="0">
                <a:solidFill>
                  <a:prstClr val="black"/>
                </a:solidFill>
              </a:rPr>
              <a:t>слънчеви места.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8401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9C9238-7EDF-4A04-A75A-94003FCB8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2. </a:t>
            </a: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Структура и компоненти на SWH термосифонни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системи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06DC6B9-6D29-4483-AE9C-7850A0E727E3}"/>
              </a:ext>
            </a:extLst>
          </p:cNvPr>
          <p:cNvSpPr/>
          <p:nvPr/>
        </p:nvSpPr>
        <p:spPr>
          <a:xfrm>
            <a:off x="432916" y="1557000"/>
            <a:ext cx="2627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b="1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Водни </a:t>
            </a:r>
            <a:r>
              <a:rPr lang="bg-BG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резервоари </a:t>
            </a:r>
            <a:endParaRPr lang="en-US" b="1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1CBADF-15F3-4E1B-92E4-F574E2BC5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000" y="1947832"/>
            <a:ext cx="7848000" cy="30475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F2039A3-B27B-4F3B-BF62-641AF7394301}"/>
              </a:ext>
            </a:extLst>
          </p:cNvPr>
          <p:cNvSpPr txBox="1"/>
          <p:nvPr/>
        </p:nvSpPr>
        <p:spPr>
          <a:xfrm>
            <a:off x="540000" y="5013000"/>
            <a:ext cx="835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342900">
              <a:buFont typeface="Wingdings" panose="05000000000000000000" pitchFamily="2" charset="2"/>
              <a:buChar char="§"/>
            </a:pPr>
            <a:r>
              <a:rPr lang="ru-RU" sz="1600" b="1" dirty="0"/>
              <a:t>Типични водохранилища в </a:t>
            </a:r>
            <a:r>
              <a:rPr lang="ru-RU" sz="1600" b="1" dirty="0" smtClean="0"/>
              <a:t>термосифонни </a:t>
            </a:r>
            <a:r>
              <a:rPr lang="ru-RU" sz="1600" b="1" dirty="0"/>
              <a:t>SWH без налягане с вакуумни </a:t>
            </a:r>
            <a:r>
              <a:rPr lang="ru-RU" sz="1600" b="1" dirty="0" smtClean="0"/>
              <a:t>тръби</a:t>
            </a:r>
            <a:r>
              <a:rPr lang="en-US" sz="1600" b="1" dirty="0" smtClean="0"/>
              <a:t>. </a:t>
            </a:r>
            <a:endParaRPr lang="en-US" sz="1600" b="1" dirty="0"/>
          </a:p>
          <a:p>
            <a:pPr marL="723900" lvl="1" indent="-342900">
              <a:buFont typeface="Calibri" panose="020F0502020204030204" pitchFamily="34" charset="0"/>
              <a:buChar char="‒"/>
            </a:pPr>
            <a:r>
              <a:rPr lang="ru-RU" sz="1600" dirty="0" smtClean="0">
                <a:solidFill>
                  <a:prstClr val="black"/>
                </a:solidFill>
              </a:rPr>
              <a:t>Вътрешен </a:t>
            </a:r>
            <a:r>
              <a:rPr lang="ru-RU" sz="1600" dirty="0">
                <a:solidFill>
                  <a:prstClr val="black"/>
                </a:solidFill>
              </a:rPr>
              <a:t>резервоар: неръждаема стомана </a:t>
            </a:r>
            <a:r>
              <a:rPr lang="ru-RU" sz="1600" dirty="0" smtClean="0">
                <a:solidFill>
                  <a:prstClr val="black"/>
                </a:solidFill>
              </a:rPr>
              <a:t>. Заварки против течове</a:t>
            </a:r>
            <a:r>
              <a:rPr lang="en-US" sz="1600" dirty="0" smtClean="0">
                <a:solidFill>
                  <a:prstClr val="black"/>
                </a:solidFill>
              </a:rPr>
              <a:t>.</a:t>
            </a:r>
            <a:endParaRPr lang="en-US" sz="1600" dirty="0">
              <a:solidFill>
                <a:prstClr val="black"/>
              </a:solidFill>
            </a:endParaRPr>
          </a:p>
          <a:p>
            <a:pPr marL="723900" lvl="1" indent="-342900">
              <a:buFont typeface="Calibri" panose="020F0502020204030204" pitchFamily="34" charset="0"/>
              <a:buChar char="‒"/>
            </a:pPr>
            <a:r>
              <a:rPr lang="ru-RU" sz="1600" dirty="0">
                <a:solidFill>
                  <a:prstClr val="black"/>
                </a:solidFill>
              </a:rPr>
              <a:t>Външен резорвоар: Цинк стомана. Антикорозионно </a:t>
            </a:r>
            <a:r>
              <a:rPr lang="ru-RU" sz="1600" dirty="0" smtClean="0">
                <a:solidFill>
                  <a:prstClr val="black"/>
                </a:solidFill>
              </a:rPr>
              <a:t>покритие</a:t>
            </a:r>
            <a:r>
              <a:rPr lang="en-US" sz="1600" dirty="0" smtClean="0">
                <a:solidFill>
                  <a:prstClr val="black"/>
                </a:solidFill>
              </a:rPr>
              <a:t>.</a:t>
            </a:r>
            <a:endParaRPr lang="en-US" sz="1600" dirty="0">
              <a:solidFill>
                <a:prstClr val="black"/>
              </a:solidFill>
            </a:endParaRPr>
          </a:p>
          <a:p>
            <a:pPr marL="723900" lvl="1" indent="-342900">
              <a:buFont typeface="Calibri" panose="020F0502020204030204" pitchFamily="34" charset="0"/>
              <a:buChar char="‒"/>
            </a:pPr>
            <a:r>
              <a:rPr lang="ru-RU" sz="1600" dirty="0" smtClean="0">
                <a:solidFill>
                  <a:prstClr val="black"/>
                </a:solidFill>
              </a:rPr>
              <a:t>Изолация </a:t>
            </a:r>
            <a:r>
              <a:rPr lang="ru-RU" sz="1600" dirty="0">
                <a:solidFill>
                  <a:prstClr val="black"/>
                </a:solidFill>
              </a:rPr>
              <a:t>между </a:t>
            </a:r>
            <a:r>
              <a:rPr lang="ru-RU" sz="1600" dirty="0" smtClean="0">
                <a:solidFill>
                  <a:prstClr val="black"/>
                </a:solidFill>
              </a:rPr>
              <a:t>вътрешния </a:t>
            </a:r>
            <a:r>
              <a:rPr lang="ru-RU" sz="1600" dirty="0">
                <a:solidFill>
                  <a:prstClr val="black"/>
                </a:solidFill>
              </a:rPr>
              <a:t>и </a:t>
            </a:r>
            <a:r>
              <a:rPr lang="ru-RU" sz="1600" dirty="0" smtClean="0">
                <a:solidFill>
                  <a:prstClr val="black"/>
                </a:solidFill>
              </a:rPr>
              <a:t>външния резервоар с </a:t>
            </a:r>
            <a:r>
              <a:rPr lang="ru-RU" sz="1600" dirty="0">
                <a:solidFill>
                  <a:prstClr val="black"/>
                </a:solidFill>
              </a:rPr>
              <a:t>висока </a:t>
            </a:r>
            <a:r>
              <a:rPr lang="ru-RU" sz="1600" dirty="0" smtClean="0">
                <a:solidFill>
                  <a:prstClr val="black"/>
                </a:solidFill>
              </a:rPr>
              <a:t>плътност- </a:t>
            </a:r>
            <a:r>
              <a:rPr lang="ru-RU" sz="1600" dirty="0">
                <a:solidFill>
                  <a:prstClr val="black"/>
                </a:solidFill>
              </a:rPr>
              <a:t>PU пяна и </a:t>
            </a:r>
            <a:r>
              <a:rPr lang="ru-RU" sz="1600" dirty="0" smtClean="0">
                <a:solidFill>
                  <a:prstClr val="black"/>
                </a:solidFill>
              </a:rPr>
              <a:t>др</a:t>
            </a:r>
            <a:r>
              <a:rPr lang="en-US" sz="1600" dirty="0" smtClean="0">
                <a:solidFill>
                  <a:prstClr val="black"/>
                </a:solidFill>
              </a:rPr>
              <a:t>.</a:t>
            </a:r>
            <a:endParaRPr lang="en-US" sz="1600" dirty="0">
              <a:solidFill>
                <a:prstClr val="black"/>
              </a:solidFill>
            </a:endParaRPr>
          </a:p>
          <a:p>
            <a:pPr marL="723900" lvl="1" indent="-342900">
              <a:buFont typeface="Calibri" panose="020F0502020204030204" pitchFamily="34" charset="0"/>
              <a:buChar char="‒"/>
            </a:pPr>
            <a:r>
              <a:rPr lang="ru-RU" sz="1600" dirty="0" smtClean="0">
                <a:solidFill>
                  <a:prstClr val="black"/>
                </a:solidFill>
              </a:rPr>
              <a:t>Дизайнът е с </a:t>
            </a:r>
            <a:r>
              <a:rPr lang="ru-RU" sz="1600" dirty="0">
                <a:solidFill>
                  <a:prstClr val="black"/>
                </a:solidFill>
              </a:rPr>
              <a:t>дупки за </a:t>
            </a:r>
            <a:r>
              <a:rPr lang="ru-RU" sz="1600" dirty="0" smtClean="0">
                <a:solidFill>
                  <a:prstClr val="black"/>
                </a:solidFill>
              </a:rPr>
              <a:t>стъклените </a:t>
            </a:r>
            <a:r>
              <a:rPr lang="ru-RU" sz="1600" dirty="0">
                <a:solidFill>
                  <a:prstClr val="black"/>
                </a:solidFill>
              </a:rPr>
              <a:t>тръби, водоснабдяване, сензори, клапани и </a:t>
            </a:r>
            <a:r>
              <a:rPr lang="ru-RU" sz="1600" dirty="0" smtClean="0">
                <a:solidFill>
                  <a:prstClr val="black"/>
                </a:solidFill>
              </a:rPr>
              <a:t>др</a:t>
            </a:r>
            <a:r>
              <a:rPr lang="en-US" sz="1600" dirty="0" smtClean="0">
                <a:solidFill>
                  <a:prstClr val="black"/>
                </a:solidFill>
              </a:rPr>
              <a:t>.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968725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0EFE3C2-AB48-47D5-A61D-43D3796A5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2. </a:t>
            </a: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Структура и компоненти на SWH термосифонни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системи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5E4CEC9-F607-45E8-A62D-38818A589AAE}"/>
              </a:ext>
            </a:extLst>
          </p:cNvPr>
          <p:cNvSpPr/>
          <p:nvPr/>
        </p:nvSpPr>
        <p:spPr>
          <a:xfrm>
            <a:off x="432916" y="1557000"/>
            <a:ext cx="32030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b="1" dirty="0">
                <a:solidFill>
                  <a:prstClr val="black"/>
                </a:solidFill>
                <a:cs typeface="Arial" pitchFamily="34" charset="0"/>
              </a:rPr>
              <a:t>Водни резервоари </a:t>
            </a:r>
            <a:endParaRPr lang="en-US" b="1" dirty="0"/>
          </a:p>
          <a:p>
            <a:endParaRPr lang="en-US" b="1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350D2A6-784A-4DBA-867A-6A8972590516}"/>
              </a:ext>
            </a:extLst>
          </p:cNvPr>
          <p:cNvSpPr txBox="1"/>
          <p:nvPr/>
        </p:nvSpPr>
        <p:spPr>
          <a:xfrm>
            <a:off x="1055149" y="4715668"/>
            <a:ext cx="45968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42900">
              <a:buFont typeface="Wingdings" panose="05000000000000000000" pitchFamily="2" charset="2"/>
              <a:buChar char="§"/>
            </a:pPr>
            <a:r>
              <a:rPr lang="ru-RU" sz="1400" b="1" dirty="0" smtClean="0"/>
              <a:t>Резервоар </a:t>
            </a:r>
            <a:r>
              <a:rPr lang="ru-RU" sz="1400" b="1" dirty="0"/>
              <a:t>за </a:t>
            </a:r>
            <a:r>
              <a:rPr lang="ru-RU" sz="1400" b="1" dirty="0" smtClean="0"/>
              <a:t>термосифонни </a:t>
            </a:r>
            <a:r>
              <a:rPr lang="ru-RU" sz="1400" b="1" dirty="0"/>
              <a:t>SWH </a:t>
            </a:r>
            <a:r>
              <a:rPr lang="ru-RU" sz="1400" b="1" dirty="0" smtClean="0"/>
              <a:t>с вода </a:t>
            </a:r>
            <a:r>
              <a:rPr lang="ru-RU" sz="1400" b="1" dirty="0"/>
              <a:t>под налягане с вакуумни </a:t>
            </a:r>
            <a:r>
              <a:rPr lang="ru-RU" sz="1400" b="1" dirty="0" smtClean="0"/>
              <a:t>тръби, топлинна-тръба.</a:t>
            </a:r>
            <a:r>
              <a:rPr lang="en-US" sz="1400" b="1" dirty="0" smtClean="0"/>
              <a:t> </a:t>
            </a:r>
            <a:endParaRPr lang="en-US" sz="1400" b="1" dirty="0"/>
          </a:p>
          <a:p>
            <a:pPr marL="723900" lvl="1" indent="-342900">
              <a:buFont typeface="Calibri" panose="020F0502020204030204" pitchFamily="34" charset="0"/>
              <a:buChar char="‒"/>
            </a:pPr>
            <a:r>
              <a:rPr lang="bg-BG" sz="1400" dirty="0" smtClean="0">
                <a:solidFill>
                  <a:prstClr val="black"/>
                </a:solidFill>
              </a:rPr>
              <a:t>Неръждаема стомана</a:t>
            </a:r>
            <a:r>
              <a:rPr lang="en-US" sz="1400" dirty="0" smtClean="0">
                <a:solidFill>
                  <a:prstClr val="black"/>
                </a:solidFill>
              </a:rPr>
              <a:t>. </a:t>
            </a:r>
            <a:endParaRPr lang="en-US" sz="1400" dirty="0">
              <a:solidFill>
                <a:prstClr val="black"/>
              </a:solidFill>
            </a:endParaRPr>
          </a:p>
          <a:p>
            <a:pPr marL="723900" lvl="1" indent="-342900">
              <a:buFont typeface="Calibri" panose="020F0502020204030204" pitchFamily="34" charset="0"/>
              <a:buChar char="‒"/>
            </a:pPr>
            <a:r>
              <a:rPr lang="ru-RU" sz="1400" dirty="0">
                <a:solidFill>
                  <a:prstClr val="black"/>
                </a:solidFill>
              </a:rPr>
              <a:t>Резервоарът е дебел </a:t>
            </a:r>
            <a:r>
              <a:rPr lang="ru-RU" sz="1400" dirty="0" smtClean="0">
                <a:solidFill>
                  <a:prstClr val="black"/>
                </a:solidFill>
              </a:rPr>
              <a:t>за да издържа </a:t>
            </a:r>
            <a:r>
              <a:rPr lang="ru-RU" sz="1400" dirty="0">
                <a:solidFill>
                  <a:prstClr val="black"/>
                </a:solidFill>
              </a:rPr>
              <a:t>високи налягания </a:t>
            </a:r>
            <a:r>
              <a:rPr lang="ru-RU" sz="1400" dirty="0" smtClean="0">
                <a:solidFill>
                  <a:prstClr val="black"/>
                </a:solidFill>
              </a:rPr>
              <a:t>в </a:t>
            </a:r>
            <a:r>
              <a:rPr lang="ru-RU" sz="1400" dirty="0">
                <a:solidFill>
                  <a:prstClr val="black"/>
                </a:solidFill>
              </a:rPr>
              <a:t>нормални и аварийни </a:t>
            </a:r>
            <a:r>
              <a:rPr lang="ru-RU" sz="1400" dirty="0" smtClean="0">
                <a:solidFill>
                  <a:prstClr val="black"/>
                </a:solidFill>
              </a:rPr>
              <a:t>режими.</a:t>
            </a:r>
            <a:endParaRPr lang="en-US" sz="1400" dirty="0">
              <a:solidFill>
                <a:prstClr val="black"/>
              </a:solidFill>
            </a:endParaRPr>
          </a:p>
          <a:p>
            <a:pPr marL="723900" lvl="1" indent="-342900">
              <a:buFont typeface="Calibri" panose="020F0502020204030204" pitchFamily="34" charset="0"/>
              <a:buChar char="‒"/>
            </a:pPr>
            <a:r>
              <a:rPr lang="bg-BG" sz="1400" dirty="0" smtClean="0">
                <a:solidFill>
                  <a:prstClr val="black"/>
                </a:solidFill>
              </a:rPr>
              <a:t>Изолирани.</a:t>
            </a:r>
            <a:endParaRPr lang="en-US" sz="1400" dirty="0">
              <a:solidFill>
                <a:prstClr val="black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1FE92E01-F56C-4CEF-A599-9ECDE791707D}"/>
              </a:ext>
            </a:extLst>
          </p:cNvPr>
          <p:cNvGrpSpPr/>
          <p:nvPr/>
        </p:nvGrpSpPr>
        <p:grpSpPr>
          <a:xfrm>
            <a:off x="1117284" y="2061000"/>
            <a:ext cx="7198716" cy="2520000"/>
            <a:chOff x="905574" y="2061000"/>
            <a:chExt cx="7198716" cy="2520000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79421DCB-30BA-455B-A777-814448DB7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5574" y="2061000"/>
              <a:ext cx="4596851" cy="252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96A86440-7D5C-4751-9C33-2B221E660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02425" y="2061000"/>
              <a:ext cx="2601865" cy="252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2A0D450-BB09-444A-B795-5F501ADE8FD1}"/>
              </a:ext>
            </a:extLst>
          </p:cNvPr>
          <p:cNvSpPr txBox="1"/>
          <p:nvPr/>
        </p:nvSpPr>
        <p:spPr>
          <a:xfrm>
            <a:off x="5673383" y="4715668"/>
            <a:ext cx="30134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42900">
              <a:buFont typeface="Wingdings" panose="05000000000000000000" pitchFamily="2" charset="2"/>
              <a:buChar char="§"/>
            </a:pPr>
            <a:r>
              <a:rPr lang="ru-RU" sz="1400" b="1" dirty="0" smtClean="0"/>
              <a:t>Резервоар за термосифонни SWH с </a:t>
            </a:r>
            <a:r>
              <a:rPr lang="ru-RU" sz="1400" b="1" dirty="0"/>
              <a:t>медна серпентина </a:t>
            </a:r>
            <a:r>
              <a:rPr lang="ru-RU" sz="1400" b="1" dirty="0" smtClean="0"/>
              <a:t>с предварително подгряване на резервоара.</a:t>
            </a:r>
            <a:endParaRPr lang="en-US" sz="1400" b="1" dirty="0"/>
          </a:p>
          <a:p>
            <a:pPr marL="723900" lvl="1" indent="-342900">
              <a:buFont typeface="Calibri" panose="020F0502020204030204" pitchFamily="34" charset="0"/>
              <a:buChar char="‒"/>
            </a:pPr>
            <a:r>
              <a:rPr lang="bg-BG" sz="1400" dirty="0" smtClean="0">
                <a:solidFill>
                  <a:prstClr val="black"/>
                </a:solidFill>
              </a:rPr>
              <a:t>Без налягане/натиск</a:t>
            </a:r>
            <a:r>
              <a:rPr lang="en-US" sz="1400" dirty="0" smtClean="0">
                <a:solidFill>
                  <a:prstClr val="black"/>
                </a:solidFill>
              </a:rPr>
              <a:t>.</a:t>
            </a:r>
            <a:endParaRPr lang="en-US" sz="1400" dirty="0">
              <a:solidFill>
                <a:prstClr val="black"/>
              </a:solidFill>
            </a:endParaRPr>
          </a:p>
          <a:p>
            <a:pPr marL="723900" lvl="1" indent="-342900">
              <a:buFont typeface="Calibri" panose="020F0502020204030204" pitchFamily="34" charset="0"/>
              <a:buChar char="‒"/>
            </a:pPr>
            <a:r>
              <a:rPr lang="ru-RU" sz="1400" dirty="0" smtClean="0">
                <a:solidFill>
                  <a:prstClr val="black"/>
                </a:solidFill>
              </a:rPr>
              <a:t>Вътрешния </a:t>
            </a:r>
            <a:r>
              <a:rPr lang="ru-RU" sz="1400" dirty="0">
                <a:solidFill>
                  <a:prstClr val="black"/>
                </a:solidFill>
              </a:rPr>
              <a:t>и </a:t>
            </a:r>
            <a:r>
              <a:rPr lang="ru-RU" sz="1400" dirty="0" smtClean="0">
                <a:solidFill>
                  <a:prstClr val="black"/>
                </a:solidFill>
              </a:rPr>
              <a:t>външния </a:t>
            </a:r>
            <a:r>
              <a:rPr lang="ru-RU" sz="1400" dirty="0">
                <a:solidFill>
                  <a:prstClr val="black"/>
                </a:solidFill>
              </a:rPr>
              <a:t>резервоар </a:t>
            </a:r>
            <a:r>
              <a:rPr lang="ru-RU" sz="1400" dirty="0" smtClean="0">
                <a:solidFill>
                  <a:prstClr val="black"/>
                </a:solidFill>
              </a:rPr>
              <a:t>с изолационен слой.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1461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768F2C-D532-49D2-A540-B64458265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2. </a:t>
            </a: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Структура и компоненти на SWH термосифонни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системи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AB0E99F-80E5-4BE2-99A9-49AD1F465DC8}"/>
              </a:ext>
            </a:extLst>
          </p:cNvPr>
          <p:cNvSpPr/>
          <p:nvPr/>
        </p:nvSpPr>
        <p:spPr>
          <a:xfrm>
            <a:off x="432916" y="1557000"/>
            <a:ext cx="27710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b="1" dirty="0">
                <a:solidFill>
                  <a:prstClr val="black"/>
                </a:solidFill>
                <a:cs typeface="Arial" pitchFamily="34" charset="0"/>
              </a:rPr>
              <a:t>Водни резервоари </a:t>
            </a:r>
            <a:endParaRPr lang="en-US" b="1" dirty="0"/>
          </a:p>
          <a:p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8E422BB-AF17-4E01-A800-DA40DF83A7DD}"/>
              </a:ext>
            </a:extLst>
          </p:cNvPr>
          <p:cNvSpPr txBox="1"/>
          <p:nvPr/>
        </p:nvSpPr>
        <p:spPr>
          <a:xfrm>
            <a:off x="849856" y="5517000"/>
            <a:ext cx="7770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42900">
              <a:buFont typeface="Wingdings" panose="05000000000000000000" pitchFamily="2" charset="2"/>
              <a:buChar char="§"/>
            </a:pPr>
            <a:r>
              <a:rPr lang="ru-RU" sz="1600" b="1" dirty="0" smtClean="0"/>
              <a:t>Резервоар </a:t>
            </a:r>
            <a:r>
              <a:rPr lang="ru-RU" sz="1600" b="1" dirty="0"/>
              <a:t>за </a:t>
            </a:r>
            <a:r>
              <a:rPr lang="ru-RU" sz="1600" b="1" dirty="0" smtClean="0"/>
              <a:t>термосифонни </a:t>
            </a:r>
            <a:r>
              <a:rPr lang="ru-RU" sz="1600" b="1" dirty="0"/>
              <a:t>SWH вода под налягане с </a:t>
            </a:r>
            <a:r>
              <a:rPr lang="ru-RU" sz="1600" b="1" dirty="0" smtClean="0"/>
              <a:t>двойна </a:t>
            </a:r>
            <a:r>
              <a:rPr lang="ru-RU" sz="1600" b="1" dirty="0"/>
              <a:t>верига и плоски </a:t>
            </a:r>
            <a:r>
              <a:rPr lang="ru-RU" sz="1600" b="1" dirty="0" smtClean="0"/>
              <a:t> колектори (индиректна </a:t>
            </a:r>
            <a:r>
              <a:rPr lang="ru-RU" sz="1600" b="1" dirty="0"/>
              <a:t>система с </a:t>
            </a:r>
            <a:r>
              <a:rPr lang="ru-RU" sz="1600" b="1" dirty="0" smtClean="0"/>
              <a:t>цилиндричен </a:t>
            </a:r>
            <a:r>
              <a:rPr lang="ru-RU" sz="1600" b="1" dirty="0"/>
              <a:t>топлообменник</a:t>
            </a:r>
            <a:r>
              <a:rPr lang="ru-RU" sz="1600" b="1" dirty="0" smtClean="0"/>
              <a:t>).</a:t>
            </a:r>
            <a:endParaRPr lang="en-US" sz="1600" b="1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951526E-8FAB-487B-9FDF-546D81558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5" y="2003796"/>
            <a:ext cx="7988230" cy="34412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213791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A7970C-E6D2-46D3-BC86-1D160C031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0"/>
            <a:ext cx="6707088" cy="112474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2. </a:t>
            </a: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Структура и компоненти на SWH термосифонни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системи</a:t>
            </a:r>
            <a:r>
              <a:rPr lang="en-US" b="1" dirty="0" smtClean="0"/>
              <a:t>.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B4C2938-6D85-4EA1-9C35-3FBCE0202DB5}"/>
              </a:ext>
            </a:extLst>
          </p:cNvPr>
          <p:cNvSpPr/>
          <p:nvPr/>
        </p:nvSpPr>
        <p:spPr>
          <a:xfrm>
            <a:off x="432916" y="1557000"/>
            <a:ext cx="3923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Монтажни </a:t>
            </a:r>
            <a:r>
              <a:rPr lang="bg-BG" b="1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рамки</a:t>
            </a:r>
            <a:endParaRPr lang="en-US" b="1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FA9AB88-66B6-4C05-9805-70191F02BB1A}"/>
              </a:ext>
            </a:extLst>
          </p:cNvPr>
          <p:cNvSpPr txBox="1"/>
          <p:nvPr/>
        </p:nvSpPr>
        <p:spPr>
          <a:xfrm>
            <a:off x="432916" y="4941000"/>
            <a:ext cx="85310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42900">
              <a:buFont typeface="Wingdings" panose="05000000000000000000" pitchFamily="2" charset="2"/>
              <a:buChar char="§"/>
            </a:pPr>
            <a:r>
              <a:rPr lang="ru-RU" sz="1600" b="1" dirty="0"/>
              <a:t>Основни системи: </a:t>
            </a:r>
            <a:r>
              <a:rPr lang="ru-RU" sz="1600" b="1" dirty="0" smtClean="0"/>
              <a:t>монтажни </a:t>
            </a:r>
            <a:r>
              <a:rPr lang="ru-RU" sz="1600" b="1" dirty="0"/>
              <a:t>комплекти за плоски покриви (или на земята, и т.н.) и наклонени </a:t>
            </a:r>
            <a:r>
              <a:rPr lang="ru-RU" sz="1600" b="1" dirty="0" smtClean="0"/>
              <a:t>покриви</a:t>
            </a:r>
            <a:r>
              <a:rPr lang="en-US" sz="1600" b="1" dirty="0" smtClean="0"/>
              <a:t>.</a:t>
            </a:r>
            <a:endParaRPr lang="en-US" sz="1600" b="1" dirty="0"/>
          </a:p>
          <a:p>
            <a:pPr marL="360363" indent="-342900">
              <a:buFont typeface="Wingdings" panose="05000000000000000000" pitchFamily="2" charset="2"/>
              <a:buChar char="§"/>
            </a:pPr>
            <a:r>
              <a:rPr lang="ru-RU" sz="1600" dirty="0" smtClean="0"/>
              <a:t>Монтажните </a:t>
            </a:r>
            <a:r>
              <a:rPr lang="ru-RU" sz="1600" dirty="0"/>
              <a:t>системи са </a:t>
            </a:r>
            <a:r>
              <a:rPr lang="ru-RU" sz="1600" dirty="0" smtClean="0"/>
              <a:t>специфични- </a:t>
            </a:r>
            <a:r>
              <a:rPr lang="ru-RU" sz="1600" dirty="0"/>
              <a:t>зависят от SWH </a:t>
            </a:r>
            <a:r>
              <a:rPr lang="ru-RU" sz="1600" dirty="0" smtClean="0"/>
              <a:t>структурния </a:t>
            </a:r>
            <a:r>
              <a:rPr lang="ru-RU" sz="1600" dirty="0"/>
              <a:t>дизайн. </a:t>
            </a:r>
            <a:r>
              <a:rPr lang="ru-RU" sz="1600" dirty="0" smtClean="0"/>
              <a:t>Рамката </a:t>
            </a:r>
            <a:r>
              <a:rPr lang="ru-RU" sz="1600" dirty="0"/>
              <a:t>отговаря на типа на покрива </a:t>
            </a:r>
            <a:r>
              <a:rPr lang="ru-RU" sz="1600" dirty="0" smtClean="0"/>
              <a:t>и </a:t>
            </a:r>
            <a:r>
              <a:rPr lang="ru-RU" sz="1600" dirty="0"/>
              <a:t>желаната форма на интеграция в </a:t>
            </a:r>
            <a:r>
              <a:rPr lang="ru-RU" sz="1600" dirty="0" smtClean="0"/>
              <a:t>покрива.</a:t>
            </a:r>
            <a:endParaRPr lang="en-US" sz="1600" dirty="0"/>
          </a:p>
          <a:p>
            <a:pPr marL="360363" indent="-342900">
              <a:buFont typeface="Wingdings" panose="05000000000000000000" pitchFamily="2" charset="2"/>
              <a:buChar char="§"/>
            </a:pPr>
            <a:r>
              <a:rPr lang="ru-RU" sz="1600" dirty="0"/>
              <a:t>Производителите предоставят всички структурни и монтажни елементи за сглобяване и </a:t>
            </a:r>
            <a:r>
              <a:rPr lang="ru-RU" sz="1600" dirty="0" smtClean="0"/>
              <a:t>инсталиране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pic>
        <p:nvPicPr>
          <p:cNvPr id="12" name="Picture 11" descr="A close up of a device&#10;&#10;Description generated with high confidence">
            <a:extLst>
              <a:ext uri="{FF2B5EF4-FFF2-40B4-BE49-F238E27FC236}">
                <a16:creationId xmlns="" xmlns:a16="http://schemas.microsoft.com/office/drawing/2014/main" id="{1BCBA84B-F950-4F69-81A0-4073EB1D8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99" y="1983605"/>
            <a:ext cx="8076255" cy="28853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184309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370F71-4718-4BDC-B246-2918277FD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2. </a:t>
            </a: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Структура и компоненти на SWH термосифонни системи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56C5049-E60A-4BE0-BBC2-94898F04E4C4}"/>
              </a:ext>
            </a:extLst>
          </p:cNvPr>
          <p:cNvSpPr/>
          <p:nvPr/>
        </p:nvSpPr>
        <p:spPr>
          <a:xfrm>
            <a:off x="432916" y="1557000"/>
            <a:ext cx="8711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Клапани, монтаж, тръбопроводи и </a:t>
            </a:r>
            <a:r>
              <a:rPr lang="ru-RU" b="1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аксесоари</a:t>
            </a:r>
            <a:endParaRPr lang="en-US" b="1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234D870-A414-4166-8E35-5C55E26B4E1E}"/>
              </a:ext>
            </a:extLst>
          </p:cNvPr>
          <p:cNvSpPr txBox="1"/>
          <p:nvPr/>
        </p:nvSpPr>
        <p:spPr>
          <a:xfrm>
            <a:off x="684000" y="1989000"/>
            <a:ext cx="33120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42900">
              <a:buFont typeface="Wingdings" panose="05000000000000000000" pitchFamily="2" charset="2"/>
              <a:buChar char="§"/>
            </a:pPr>
            <a:r>
              <a:rPr lang="ru-RU" sz="1600" dirty="0" smtClean="0"/>
              <a:t>Компактната термосифонна </a:t>
            </a:r>
            <a:r>
              <a:rPr lang="ru-RU" sz="1600" dirty="0"/>
              <a:t>SWH системи </a:t>
            </a:r>
            <a:r>
              <a:rPr lang="ru-RU" sz="1600" dirty="0" smtClean="0"/>
              <a:t>е снабдена </a:t>
            </a:r>
            <a:r>
              <a:rPr lang="ru-RU" sz="1600" dirty="0"/>
              <a:t>с </a:t>
            </a:r>
            <a:r>
              <a:rPr lang="ru-RU" sz="1600" dirty="0" smtClean="0"/>
              <a:t>необходимите </a:t>
            </a:r>
            <a:r>
              <a:rPr lang="ru-RU" sz="1600" dirty="0"/>
              <a:t>ВиК и механични фитинги, </a:t>
            </a:r>
            <a:r>
              <a:rPr lang="ru-RU" sz="1600" dirty="0" smtClean="0"/>
              <a:t> </a:t>
            </a:r>
            <a:r>
              <a:rPr lang="ru-RU" sz="1600" dirty="0"/>
              <a:t>контролни вентили и други компоненти, които са необходими за пълен монтаж на системата и основната </a:t>
            </a:r>
            <a:r>
              <a:rPr lang="ru-RU" sz="1600" dirty="0" smtClean="0"/>
              <a:t>инсталация.</a:t>
            </a:r>
            <a:r>
              <a:rPr lang="en-US" sz="1600" dirty="0" smtClean="0"/>
              <a:t> </a:t>
            </a:r>
            <a:endParaRPr lang="en-US" sz="1600" dirty="0"/>
          </a:p>
          <a:p>
            <a:pPr marL="360363" indent="-342900">
              <a:buFont typeface="Wingdings" panose="05000000000000000000" pitchFamily="2" charset="2"/>
              <a:buChar char="§"/>
            </a:pPr>
            <a:r>
              <a:rPr lang="ru-RU" sz="1600" dirty="0" smtClean="0"/>
              <a:t>Типа на системата </a:t>
            </a:r>
            <a:r>
              <a:rPr lang="ru-RU" sz="1600" dirty="0"/>
              <a:t>(преки, косвени, брой на </a:t>
            </a:r>
            <a:r>
              <a:rPr lang="ru-RU" sz="1600" dirty="0" smtClean="0"/>
              <a:t> колекторите, </a:t>
            </a:r>
            <a:r>
              <a:rPr lang="ru-RU" sz="1600" dirty="0"/>
              <a:t>налягане, контрол и т.н.) </a:t>
            </a:r>
            <a:r>
              <a:rPr lang="ru-RU" sz="1600" dirty="0" smtClean="0"/>
              <a:t>се определят от специалисти.</a:t>
            </a:r>
            <a:endParaRPr lang="en-US" sz="1600" dirty="0"/>
          </a:p>
          <a:p>
            <a:pPr marL="360363" indent="-342900">
              <a:buFont typeface="Wingdings" panose="05000000000000000000" pitchFamily="2" charset="2"/>
              <a:buChar char="§"/>
            </a:pPr>
            <a:r>
              <a:rPr lang="ru-RU" sz="1600" dirty="0" smtClean="0"/>
              <a:t>Сигурността на клапаните, </a:t>
            </a:r>
            <a:r>
              <a:rPr lang="ru-RU" sz="1600" dirty="0"/>
              <a:t>параметри и производителност са подобни на тези, използвани в </a:t>
            </a:r>
            <a:r>
              <a:rPr lang="ru-RU" sz="1600" dirty="0" smtClean="0"/>
              <a:t>активни SWH.</a:t>
            </a:r>
            <a:endParaRPr lang="en-US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3EE3A57-6800-40E3-91FB-C88499FA7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2000" y="1900607"/>
            <a:ext cx="4524884" cy="43051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841362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8C6F10-4033-4AFC-81E9-464135DA8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2. </a:t>
            </a: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Структура и компоненти на SWH термосифонни системи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B3B5275-A94F-4D75-A8BB-F43A826FC958}"/>
              </a:ext>
            </a:extLst>
          </p:cNvPr>
          <p:cNvSpPr/>
          <p:nvPr/>
        </p:nvSpPr>
        <p:spPr>
          <a:xfrm>
            <a:off x="432916" y="1557000"/>
            <a:ext cx="5003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Клапани, монтаж, тръбопроводи и </a:t>
            </a:r>
            <a:r>
              <a:rPr lang="ru-RU" b="1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аксесоари</a:t>
            </a:r>
            <a:endParaRPr lang="en-US" b="1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2955D1B-DEE9-4186-A2E8-345A0B427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077" y="1947139"/>
            <a:ext cx="3831923" cy="43615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CC9E0F9-EE9B-4DDD-A9B1-C0EDEA28765B}"/>
              </a:ext>
            </a:extLst>
          </p:cNvPr>
          <p:cNvSpPr txBox="1"/>
          <p:nvPr/>
        </p:nvSpPr>
        <p:spPr>
          <a:xfrm>
            <a:off x="4500000" y="1845000"/>
            <a:ext cx="417568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42900">
              <a:buFont typeface="Wingdings" panose="05000000000000000000" pitchFamily="2" charset="2"/>
              <a:buChar char="§"/>
            </a:pPr>
            <a:r>
              <a:rPr lang="ru-RU" sz="1600" dirty="0"/>
              <a:t>Производителите предоставят аксесоари и резервни части за своите системи. </a:t>
            </a:r>
            <a:r>
              <a:rPr lang="ru-RU" sz="1600" dirty="0" smtClean="0"/>
              <a:t>Включват се:</a:t>
            </a:r>
            <a:endParaRPr lang="en-US" sz="1600" dirty="0"/>
          </a:p>
          <a:p>
            <a:pPr marL="723900" lvl="1" indent="-342900">
              <a:buFont typeface="Calibri" panose="020F0502020204030204" pitchFamily="34" charset="0"/>
              <a:buChar char="‒"/>
            </a:pPr>
            <a:r>
              <a:rPr lang="ru-RU" sz="1600" dirty="0">
                <a:solidFill>
                  <a:prstClr val="black"/>
                </a:solidFill>
              </a:rPr>
              <a:t>Електрически </a:t>
            </a:r>
            <a:r>
              <a:rPr lang="ru-RU" sz="1600" dirty="0" smtClean="0">
                <a:solidFill>
                  <a:prstClr val="black"/>
                </a:solidFill>
              </a:rPr>
              <a:t>нагревател </a:t>
            </a:r>
            <a:r>
              <a:rPr lang="ru-RU" sz="1600" dirty="0">
                <a:solidFill>
                  <a:prstClr val="black"/>
                </a:solidFill>
              </a:rPr>
              <a:t>за спомагателното подгряване в </a:t>
            </a:r>
            <a:r>
              <a:rPr lang="ru-RU" sz="1600" dirty="0" smtClean="0">
                <a:solidFill>
                  <a:prstClr val="black"/>
                </a:solidFill>
              </a:rPr>
              <a:t>резервоара.</a:t>
            </a:r>
            <a:endParaRPr lang="en-US" sz="1600" dirty="0">
              <a:solidFill>
                <a:prstClr val="black"/>
              </a:solidFill>
            </a:endParaRPr>
          </a:p>
          <a:p>
            <a:pPr marL="723900" lvl="1" indent="-342900">
              <a:buFont typeface="Calibri" panose="020F0502020204030204" pitchFamily="34" charset="0"/>
              <a:buChar char="‒"/>
            </a:pPr>
            <a:r>
              <a:rPr lang="ru-RU" sz="1600" dirty="0">
                <a:solidFill>
                  <a:prstClr val="black"/>
                </a:solidFill>
              </a:rPr>
              <a:t>Допълнителни резервоари </a:t>
            </a:r>
            <a:r>
              <a:rPr lang="ru-RU" sz="1600" dirty="0" smtClean="0">
                <a:solidFill>
                  <a:prstClr val="black"/>
                </a:solidFill>
              </a:rPr>
              <a:t>(термосифонни двойни резервоари).</a:t>
            </a:r>
            <a:endParaRPr lang="en-US" sz="1600" dirty="0">
              <a:solidFill>
                <a:prstClr val="black"/>
              </a:solidFill>
            </a:endParaRPr>
          </a:p>
          <a:p>
            <a:pPr marL="723900" lvl="1" indent="-342900">
              <a:buFont typeface="Calibri" panose="020F0502020204030204" pitchFamily="34" charset="0"/>
              <a:buChar char="‒"/>
            </a:pPr>
            <a:r>
              <a:rPr lang="ru-RU" sz="1600" dirty="0">
                <a:solidFill>
                  <a:prstClr val="black"/>
                </a:solidFill>
              </a:rPr>
              <a:t>Датчици за температура и </a:t>
            </a:r>
            <a:r>
              <a:rPr lang="ru-RU" sz="1600" dirty="0" smtClean="0">
                <a:solidFill>
                  <a:prstClr val="black"/>
                </a:solidFill>
              </a:rPr>
              <a:t>ниво.</a:t>
            </a:r>
            <a:endParaRPr lang="en-US" sz="1600" dirty="0">
              <a:solidFill>
                <a:prstClr val="black"/>
              </a:solidFill>
            </a:endParaRPr>
          </a:p>
          <a:p>
            <a:pPr marL="723900" lvl="1" indent="-342900">
              <a:buFont typeface="Calibri" panose="020F0502020204030204" pitchFamily="34" charset="0"/>
              <a:buChar char="‒"/>
            </a:pPr>
            <a:r>
              <a:rPr lang="bg-BG" sz="1600" dirty="0">
                <a:solidFill>
                  <a:prstClr val="black"/>
                </a:solidFill>
              </a:rPr>
              <a:t>Термостатични </a:t>
            </a:r>
            <a:r>
              <a:rPr lang="bg-BG" sz="1600" dirty="0" smtClean="0">
                <a:solidFill>
                  <a:prstClr val="black"/>
                </a:solidFill>
              </a:rPr>
              <a:t>вентили</a:t>
            </a:r>
            <a:r>
              <a:rPr lang="en-US" sz="1600" dirty="0" smtClean="0">
                <a:solidFill>
                  <a:prstClr val="black"/>
                </a:solidFill>
              </a:rPr>
              <a:t>.</a:t>
            </a:r>
            <a:endParaRPr lang="en-US" sz="1600" dirty="0">
              <a:solidFill>
                <a:prstClr val="black"/>
              </a:solidFill>
            </a:endParaRPr>
          </a:p>
          <a:p>
            <a:pPr marL="723900" lvl="1" indent="-342900">
              <a:buFont typeface="Calibri" panose="020F0502020204030204" pitchFamily="34" charset="0"/>
              <a:buChar char="‒"/>
            </a:pPr>
            <a:r>
              <a:rPr lang="bg-BG" sz="1600" dirty="0" smtClean="0">
                <a:solidFill>
                  <a:prstClr val="black"/>
                </a:solidFill>
              </a:rPr>
              <a:t>Диференциални контролери</a:t>
            </a:r>
            <a:r>
              <a:rPr lang="en-US" sz="1600" dirty="0" smtClean="0">
                <a:solidFill>
                  <a:prstClr val="black"/>
                </a:solidFill>
              </a:rPr>
              <a:t>.</a:t>
            </a:r>
            <a:endParaRPr lang="en-US" sz="1600" dirty="0">
              <a:solidFill>
                <a:prstClr val="black"/>
              </a:solidFill>
            </a:endParaRPr>
          </a:p>
          <a:p>
            <a:pPr marL="723900" lvl="1" indent="-342900">
              <a:buFont typeface="Calibri" panose="020F0502020204030204" pitchFamily="34" charset="0"/>
              <a:buChar char="‒"/>
            </a:pPr>
            <a:r>
              <a:rPr lang="bg-BG" sz="1600" dirty="0" smtClean="0">
                <a:solidFill>
                  <a:prstClr val="black"/>
                </a:solidFill>
              </a:rPr>
              <a:t>Магнезиев прът </a:t>
            </a:r>
            <a:r>
              <a:rPr lang="bg-BG" sz="1600" dirty="0">
                <a:solidFill>
                  <a:prstClr val="black"/>
                </a:solidFill>
              </a:rPr>
              <a:t>за </a:t>
            </a:r>
            <a:r>
              <a:rPr lang="bg-BG" sz="1600" dirty="0" smtClean="0">
                <a:solidFill>
                  <a:prstClr val="black"/>
                </a:solidFill>
              </a:rPr>
              <a:t>резервоари</a:t>
            </a:r>
            <a:r>
              <a:rPr lang="en-US" sz="1600" dirty="0" smtClean="0">
                <a:solidFill>
                  <a:prstClr val="black"/>
                </a:solidFill>
              </a:rPr>
              <a:t>.</a:t>
            </a:r>
            <a:endParaRPr lang="en-US" sz="1600" dirty="0">
              <a:solidFill>
                <a:prstClr val="black"/>
              </a:solidFill>
            </a:endParaRPr>
          </a:p>
          <a:p>
            <a:pPr marL="723900" lvl="1" indent="-342900">
              <a:buFont typeface="Calibri" panose="020F0502020204030204" pitchFamily="34" charset="0"/>
              <a:buChar char="‒"/>
            </a:pPr>
            <a:r>
              <a:rPr lang="ru-RU" sz="1600" dirty="0">
                <a:solidFill>
                  <a:prstClr val="black"/>
                </a:solidFill>
              </a:rPr>
              <a:t>Резервни части и консумативи (HTF течности и др</a:t>
            </a:r>
            <a:r>
              <a:rPr lang="ru-RU" sz="1600" dirty="0" smtClean="0">
                <a:solidFill>
                  <a:prstClr val="black"/>
                </a:solidFill>
              </a:rPr>
              <a:t>.).</a:t>
            </a:r>
            <a:endParaRPr lang="en-US" sz="1600" dirty="0">
              <a:solidFill>
                <a:prstClr val="black"/>
              </a:solidFill>
            </a:endParaRPr>
          </a:p>
          <a:p>
            <a:pPr marL="2095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prstClr val="black"/>
                </a:solidFill>
              </a:rPr>
              <a:t>Някои аксесоари са </a:t>
            </a:r>
            <a:r>
              <a:rPr lang="ru-RU" sz="1600" dirty="0" smtClean="0">
                <a:solidFill>
                  <a:prstClr val="black"/>
                </a:solidFill>
              </a:rPr>
              <a:t>общи,а другите </a:t>
            </a:r>
            <a:r>
              <a:rPr lang="ru-RU" sz="1600" dirty="0">
                <a:solidFill>
                  <a:prstClr val="black"/>
                </a:solidFill>
              </a:rPr>
              <a:t>зависят от типа на </a:t>
            </a:r>
            <a:r>
              <a:rPr lang="ru-RU" sz="1600" dirty="0" smtClean="0">
                <a:solidFill>
                  <a:prstClr val="black"/>
                </a:solidFill>
              </a:rPr>
              <a:t>термосифонната система.</a:t>
            </a:r>
            <a:endParaRPr lang="en-US" sz="1600" dirty="0">
              <a:solidFill>
                <a:prstClr val="black"/>
              </a:solidFill>
            </a:endParaRPr>
          </a:p>
          <a:p>
            <a:pPr marL="723900" lvl="1" indent="-342900">
              <a:buFont typeface="Calibri" panose="020F0502020204030204" pitchFamily="34" charset="0"/>
              <a:buChar char="‒"/>
            </a:pPr>
            <a:endParaRPr lang="en-US" sz="1600" dirty="0">
              <a:solidFill>
                <a:prstClr val="black"/>
              </a:solidFill>
            </a:endParaRPr>
          </a:p>
          <a:p>
            <a:pPr marL="723900" lvl="1" indent="-342900">
              <a:buFont typeface="Calibri" panose="020F0502020204030204" pitchFamily="34" charset="0"/>
              <a:buChar char="‒"/>
            </a:pPr>
            <a:endParaRPr lang="en-US" sz="1600" dirty="0">
              <a:solidFill>
                <a:prstClr val="black"/>
              </a:solidFill>
            </a:endParaRPr>
          </a:p>
          <a:p>
            <a:pPr marL="474663" lvl="1"/>
            <a:endParaRPr lang="en-US" sz="1600" dirty="0"/>
          </a:p>
          <a:p>
            <a:pPr marL="360363" indent="-342900">
              <a:buFont typeface="Wingdings" panose="05000000000000000000" pitchFamily="2" charset="2"/>
              <a:buChar char="§"/>
            </a:pPr>
            <a:endParaRPr lang="en-US" sz="1600" dirty="0"/>
          </a:p>
          <a:p>
            <a:pPr marL="360363" indent="-342900">
              <a:buFont typeface="Wingdings" panose="05000000000000000000" pitchFamily="2" charset="2"/>
              <a:buChar char="§"/>
            </a:pPr>
            <a:endParaRPr lang="en-US" sz="1600" dirty="0"/>
          </a:p>
          <a:p>
            <a:pPr marL="360363" indent="-342900">
              <a:buFont typeface="Wingdings" panose="05000000000000000000" pitchFamily="2" charset="2"/>
              <a:buChar char="§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804841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4AD7679-71B2-46C0-8ACF-2CA7314CC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000" y="1475335"/>
            <a:ext cx="3198844" cy="46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940391-C68D-44D7-9AEB-14EF8F971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3.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Инсталиране </a:t>
            </a: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на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термосифонни </a:t>
            </a: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SWH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системи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D2D55F8C-362A-46B8-8AA1-1EE9E40833A5}"/>
              </a:ext>
            </a:extLst>
          </p:cNvPr>
          <p:cNvSpPr/>
          <p:nvPr/>
        </p:nvSpPr>
        <p:spPr>
          <a:xfrm>
            <a:off x="432916" y="1557000"/>
            <a:ext cx="4283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Документи на системата и </a:t>
            </a:r>
            <a:r>
              <a:rPr lang="ru-RU" b="1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проект</a:t>
            </a:r>
            <a:endParaRPr lang="en-US" b="1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6E56C41-816E-42BD-8233-F188C5E99873}"/>
              </a:ext>
            </a:extLst>
          </p:cNvPr>
          <p:cNvSpPr txBox="1"/>
          <p:nvPr/>
        </p:nvSpPr>
        <p:spPr>
          <a:xfrm>
            <a:off x="725568" y="1989000"/>
            <a:ext cx="319843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42900">
              <a:buFont typeface="Wingdings" panose="05000000000000000000" pitchFamily="2" charset="2"/>
              <a:buChar char="§"/>
            </a:pPr>
            <a:r>
              <a:rPr lang="ru-RU" sz="1600" dirty="0" smtClean="0"/>
              <a:t>Малките термосифонни </a:t>
            </a:r>
            <a:r>
              <a:rPr lang="ru-RU" sz="1600" dirty="0"/>
              <a:t>SWH </a:t>
            </a:r>
            <a:r>
              <a:rPr lang="ru-RU" sz="1600" dirty="0" smtClean="0"/>
              <a:t>са предварително изчислени </a:t>
            </a:r>
            <a:r>
              <a:rPr lang="ru-RU" sz="1600" dirty="0"/>
              <a:t>да бъдат инсталирани </a:t>
            </a:r>
            <a:r>
              <a:rPr lang="ru-RU" sz="1600" dirty="0" smtClean="0"/>
              <a:t>от </a:t>
            </a:r>
            <a:r>
              <a:rPr lang="ru-RU" sz="1600" dirty="0"/>
              <a:t>сертифицирани </a:t>
            </a:r>
            <a:r>
              <a:rPr lang="ru-RU" sz="1600" dirty="0" smtClean="0"/>
              <a:t>инсталатори</a:t>
            </a:r>
            <a:r>
              <a:rPr lang="en-US" sz="1600" dirty="0" smtClean="0"/>
              <a:t>.</a:t>
            </a:r>
            <a:endParaRPr lang="en-US" sz="1600" dirty="0"/>
          </a:p>
          <a:p>
            <a:pPr marL="360363" indent="-342900">
              <a:buFont typeface="Wingdings" panose="05000000000000000000" pitchFamily="2" charset="2"/>
              <a:buChar char="§"/>
            </a:pPr>
            <a:r>
              <a:rPr lang="ru-RU" sz="1600" dirty="0"/>
              <a:t>Тези системи </a:t>
            </a:r>
            <a:r>
              <a:rPr lang="ru-RU" sz="1600" dirty="0" smtClean="0"/>
              <a:t>са основен </a:t>
            </a:r>
            <a:r>
              <a:rPr lang="ru-RU" sz="1600" dirty="0"/>
              <a:t>технически еталон </a:t>
            </a:r>
            <a:r>
              <a:rPr lang="ru-RU" sz="1600" dirty="0" smtClean="0"/>
              <a:t>на производители и монтажници за </a:t>
            </a:r>
            <a:r>
              <a:rPr lang="ru-RU" sz="1600" dirty="0"/>
              <a:t>експлоатацията и поддръжката </a:t>
            </a:r>
            <a:r>
              <a:rPr lang="ru-RU" sz="1600" dirty="0" smtClean="0"/>
              <a:t>. </a:t>
            </a:r>
            <a:r>
              <a:rPr lang="ru-RU" sz="1600" dirty="0"/>
              <a:t>Също така инсталацията ще се извършва в съответствие с приложимите местни и национални </a:t>
            </a:r>
            <a:r>
              <a:rPr lang="ru-RU" sz="1600" dirty="0" smtClean="0"/>
              <a:t>закони и </a:t>
            </a:r>
            <a:r>
              <a:rPr lang="ru-RU" sz="1600" dirty="0"/>
              <a:t>във </a:t>
            </a:r>
            <a:r>
              <a:rPr lang="ru-RU" sz="1600" dirty="0" smtClean="0"/>
              <a:t>всички случаи </a:t>
            </a:r>
            <a:r>
              <a:rPr lang="ru-RU" sz="1600" dirty="0"/>
              <a:t>ще бъдат използвани сертифицирани </a:t>
            </a:r>
            <a:r>
              <a:rPr lang="ru-RU" sz="1600" dirty="0" smtClean="0"/>
              <a:t>материали.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51333FE-95D4-42A6-9216-9DCCC3617488}"/>
              </a:ext>
            </a:extLst>
          </p:cNvPr>
          <p:cNvSpPr txBox="1"/>
          <p:nvPr/>
        </p:nvSpPr>
        <p:spPr>
          <a:xfrm>
            <a:off x="5220000" y="2061000"/>
            <a:ext cx="3600000" cy="43396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g-BG" sz="1200" b="1" dirty="0" smtClean="0"/>
              <a:t>РЪКОВОДСТВО ПО ИНСТАЛИРАНЕ. </a:t>
            </a:r>
            <a:r>
              <a:rPr lang="bg-BG" sz="1200" b="1" dirty="0"/>
              <a:t>ОБЩО </a:t>
            </a:r>
            <a:r>
              <a:rPr lang="bg-BG" sz="1200" b="1" dirty="0" smtClean="0"/>
              <a:t>СЪДЪРЖАНИЕ</a:t>
            </a:r>
            <a:r>
              <a:rPr lang="en-US" sz="1200" b="1" dirty="0" smtClean="0"/>
              <a:t>:</a:t>
            </a:r>
            <a:endParaRPr lang="en-US" sz="1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/>
              <a:t>Описание на системата. </a:t>
            </a:r>
            <a:r>
              <a:rPr lang="ru-RU" sz="1200" dirty="0"/>
              <a:t>Принципи на </a:t>
            </a:r>
            <a:r>
              <a:rPr lang="ru-RU" sz="1200" dirty="0" smtClean="0"/>
              <a:t>работа.</a:t>
            </a: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/>
              <a:t>Описание на системата. </a:t>
            </a:r>
            <a:r>
              <a:rPr lang="ru-RU" sz="1200" dirty="0"/>
              <a:t>Може да бъде модел </a:t>
            </a:r>
            <a:r>
              <a:rPr lang="ru-RU" sz="1200" dirty="0" smtClean="0"/>
              <a:t>или няколко системи.</a:t>
            </a: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/>
              <a:t>Предпазни мерки за безопасност </a:t>
            </a:r>
            <a:r>
              <a:rPr lang="ru-RU" sz="1200" dirty="0"/>
              <a:t>и други общи </a:t>
            </a:r>
            <a:r>
              <a:rPr lang="ru-RU" sz="1200" dirty="0" smtClean="0"/>
              <a:t>съображения.</a:t>
            </a: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/>
              <a:t>Инсталационния процес</a:t>
            </a:r>
            <a:r>
              <a:rPr lang="ru-RU" sz="1200" dirty="0"/>
              <a:t>. Слънчеви колектори. Покрив или повърхностен </a:t>
            </a:r>
            <a:r>
              <a:rPr lang="ru-RU" sz="1200" dirty="0" smtClean="0"/>
              <a:t>монтаж.</a:t>
            </a: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 smtClean="0"/>
              <a:t>Инсталационния </a:t>
            </a:r>
            <a:r>
              <a:rPr lang="ru-RU" sz="1200" b="1" dirty="0"/>
              <a:t>процес. </a:t>
            </a:r>
            <a:r>
              <a:rPr lang="ru-RU" sz="1200" dirty="0"/>
              <a:t>Водопроводни и електрически </a:t>
            </a:r>
            <a:r>
              <a:rPr lang="ru-RU" sz="1200" dirty="0" smtClean="0"/>
              <a:t>връзки.</a:t>
            </a: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 smtClean="0"/>
              <a:t>Пускане </a:t>
            </a:r>
            <a:r>
              <a:rPr lang="ru-RU" sz="1200" b="1" dirty="0"/>
              <a:t>в експлоатация и </a:t>
            </a:r>
            <a:r>
              <a:rPr lang="ru-RU" sz="1200" b="1" dirty="0" smtClean="0"/>
              <a:t>предаване на потребителя. </a:t>
            </a:r>
            <a:r>
              <a:rPr lang="ru-RU" sz="1200" dirty="0"/>
              <a:t>Инсталиране. </a:t>
            </a:r>
            <a:r>
              <a:rPr lang="ru-RU" sz="1200" dirty="0" smtClean="0"/>
              <a:t>Списък </a:t>
            </a:r>
            <a:r>
              <a:rPr lang="ru-RU" sz="1200" dirty="0"/>
              <a:t>за </a:t>
            </a:r>
            <a:r>
              <a:rPr lang="ru-RU" sz="1200" dirty="0" smtClean="0"/>
              <a:t>проверка</a:t>
            </a:r>
            <a:r>
              <a:rPr lang="ru-RU" sz="1200" b="1" dirty="0" smtClean="0"/>
              <a:t>.</a:t>
            </a: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1200" b="1" dirty="0"/>
              <a:t>Работни инструкции </a:t>
            </a:r>
            <a:r>
              <a:rPr lang="bg-BG" sz="1200" dirty="0"/>
              <a:t>(за </a:t>
            </a:r>
            <a:r>
              <a:rPr lang="bg-BG" sz="1200" dirty="0" smtClean="0"/>
              <a:t>собствениците</a:t>
            </a:r>
            <a:r>
              <a:rPr lang="en-US" sz="1200" dirty="0" smtClean="0"/>
              <a:t>).</a:t>
            </a: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/>
              <a:t>Поддръжка. </a:t>
            </a:r>
            <a:r>
              <a:rPr lang="ru-RU" sz="1200" dirty="0"/>
              <a:t>Рутинни </a:t>
            </a:r>
            <a:r>
              <a:rPr lang="ru-RU" sz="1200" dirty="0" smtClean="0"/>
              <a:t>повреди и </a:t>
            </a:r>
            <a:r>
              <a:rPr lang="ru-RU" sz="1200" dirty="0"/>
              <a:t>отстраняването </a:t>
            </a:r>
            <a:r>
              <a:rPr lang="ru-RU" sz="1200" dirty="0" smtClean="0"/>
              <a:t>им.</a:t>
            </a: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/>
              <a:t>Технически спецификации.  </a:t>
            </a:r>
            <a:r>
              <a:rPr lang="ru-RU" sz="1200" dirty="0" smtClean="0"/>
              <a:t>Списък на компонентите, </a:t>
            </a:r>
            <a:r>
              <a:rPr lang="ru-RU" sz="1200" dirty="0"/>
              <a:t>характеристики и </a:t>
            </a:r>
            <a:r>
              <a:rPr lang="ru-RU" sz="1200" dirty="0" smtClean="0"/>
              <a:t>др.</a:t>
            </a: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1200" b="1" dirty="0"/>
              <a:t>Гаранционна </a:t>
            </a:r>
            <a:r>
              <a:rPr lang="bg-BG" sz="1200" b="1" dirty="0" smtClean="0"/>
              <a:t>карта.</a:t>
            </a: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/>
              <a:t>Друга </a:t>
            </a:r>
            <a:r>
              <a:rPr lang="ru-RU" sz="1200" b="1" dirty="0" smtClean="0"/>
              <a:t>информация</a:t>
            </a:r>
            <a:r>
              <a:rPr lang="ru-RU" sz="1200" b="1" dirty="0"/>
              <a:t>. </a:t>
            </a:r>
            <a:r>
              <a:rPr lang="ru-RU" sz="1200" dirty="0"/>
              <a:t>Специални </a:t>
            </a:r>
            <a:r>
              <a:rPr lang="ru-RU" sz="1200" dirty="0" smtClean="0"/>
              <a:t>операции, </a:t>
            </a:r>
            <a:r>
              <a:rPr lang="ru-RU" sz="1200" dirty="0"/>
              <a:t>алтернативни инсталации, извеждане от експлоатация, дизайн</a:t>
            </a:r>
            <a:r>
              <a:rPr lang="ru-RU" sz="1200" dirty="0" smtClean="0"/>
              <a:t>...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349677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8C5F5F8-6B8A-4F07-B7E5-CCB3DDA98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3. </a:t>
            </a: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Инсталиране на термосифонни SWH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системи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AE7A129-09DD-460F-82CD-B64545EB196D}"/>
              </a:ext>
            </a:extLst>
          </p:cNvPr>
          <p:cNvSpPr/>
          <p:nvPr/>
        </p:nvSpPr>
        <p:spPr>
          <a:xfrm>
            <a:off x="432916" y="1557000"/>
            <a:ext cx="4114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b="1" dirty="0" smtClean="0">
                <a:solidFill>
                  <a:prstClr val="black"/>
                </a:solidFill>
                <a:cs typeface="Arial" pitchFamily="34" charset="0"/>
              </a:rPr>
              <a:t>Общо за и</a:t>
            </a:r>
            <a:r>
              <a:rPr lang="bg-BG" b="1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нсталационния </a:t>
            </a:r>
            <a:r>
              <a:rPr lang="bg-BG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процес. </a:t>
            </a:r>
            <a:endParaRPr lang="en-US" b="1" dirty="0"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1A135DA-9F7E-45FA-A97A-02D2E82195EB}"/>
              </a:ext>
            </a:extLst>
          </p:cNvPr>
          <p:cNvSpPr/>
          <p:nvPr/>
        </p:nvSpPr>
        <p:spPr>
          <a:xfrm>
            <a:off x="324000" y="3301457"/>
            <a:ext cx="1800000" cy="51377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I.</a:t>
            </a:r>
          </a:p>
          <a:p>
            <a:pPr algn="ctr"/>
            <a:r>
              <a:rPr lang="bg-BG" sz="1600" dirty="0" smtClean="0"/>
              <a:t>ПОДГОТВКА</a:t>
            </a:r>
            <a:endParaRPr lang="en-US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66735881-E9ED-42F2-8F69-C7D8713B012C}"/>
              </a:ext>
            </a:extLst>
          </p:cNvPr>
          <p:cNvSpPr/>
          <p:nvPr/>
        </p:nvSpPr>
        <p:spPr>
          <a:xfrm>
            <a:off x="2543803" y="3152790"/>
            <a:ext cx="1800000" cy="66754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/>
              <a:t>II.</a:t>
            </a:r>
          </a:p>
          <a:p>
            <a:pPr algn="ctr"/>
            <a:r>
              <a:rPr lang="bg-BG" sz="1600" dirty="0"/>
              <a:t>ИНСТАЛАЦИОННИ </a:t>
            </a:r>
            <a:r>
              <a:rPr lang="bg-BG" sz="1600" dirty="0" smtClean="0"/>
              <a:t>ЗАДАЧИ</a:t>
            </a:r>
            <a:endParaRPr lang="en-US" sz="1600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CDCEFCA6-28FD-4E36-8A57-E7F6424E5410}"/>
              </a:ext>
            </a:extLst>
          </p:cNvPr>
          <p:cNvSpPr/>
          <p:nvPr/>
        </p:nvSpPr>
        <p:spPr>
          <a:xfrm>
            <a:off x="4740000" y="3222971"/>
            <a:ext cx="1800000" cy="792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/>
              <a:t>III.</a:t>
            </a:r>
          </a:p>
          <a:p>
            <a:pPr algn="ctr"/>
            <a:r>
              <a:rPr lang="bg-BG" sz="1600" dirty="0"/>
              <a:t>ВЪЗЛАГАНЕ НА </a:t>
            </a:r>
            <a:r>
              <a:rPr lang="bg-BG" sz="1600" dirty="0" smtClean="0"/>
              <a:t>ЗАДАЧИТЕ</a:t>
            </a:r>
            <a:endParaRPr lang="en-US" sz="1600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B9D91E85-F297-4C46-AE6B-79D7846127D4}"/>
              </a:ext>
            </a:extLst>
          </p:cNvPr>
          <p:cNvSpPr/>
          <p:nvPr/>
        </p:nvSpPr>
        <p:spPr>
          <a:xfrm>
            <a:off x="6960196" y="3177000"/>
            <a:ext cx="1800000" cy="792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 smtClean="0"/>
              <a:t>IV.</a:t>
            </a:r>
            <a:endParaRPr lang="en-US" sz="1600" dirty="0"/>
          </a:p>
          <a:p>
            <a:pPr algn="ctr"/>
            <a:r>
              <a:rPr lang="bg-BG" sz="1600" dirty="0"/>
              <a:t>ЗАДАЧИ ЗА </a:t>
            </a:r>
            <a:r>
              <a:rPr lang="bg-BG" sz="1600" dirty="0" smtClean="0"/>
              <a:t>ПОДДРЪЖКА</a:t>
            </a:r>
            <a:endParaRPr lang="en-US" sz="16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1F451F84-0615-4C63-B3EF-61860DE26538}"/>
              </a:ext>
            </a:extLst>
          </p:cNvPr>
          <p:cNvCxnSpPr>
            <a:stCxn id="3" idx="3"/>
            <a:endCxn id="8" idx="1"/>
          </p:cNvCxnSpPr>
          <p:nvPr/>
        </p:nvCxnSpPr>
        <p:spPr>
          <a:xfrm flipV="1">
            <a:off x="2124000" y="3486562"/>
            <a:ext cx="419803" cy="7178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C867E230-0039-443A-AA9C-AF36A44E2EB4}"/>
              </a:ext>
            </a:extLst>
          </p:cNvPr>
          <p:cNvCxnSpPr>
            <a:stCxn id="8" idx="3"/>
            <a:endCxn id="9" idx="1"/>
          </p:cNvCxnSpPr>
          <p:nvPr/>
        </p:nvCxnSpPr>
        <p:spPr>
          <a:xfrm>
            <a:off x="4343803" y="3486562"/>
            <a:ext cx="396197" cy="1324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8118C4FB-6BEC-4A68-8251-634CF73102E2}"/>
              </a:ext>
            </a:extLst>
          </p:cNvPr>
          <p:cNvCxnSpPr>
            <a:stCxn id="9" idx="3"/>
            <a:endCxn id="10" idx="1"/>
          </p:cNvCxnSpPr>
          <p:nvPr/>
        </p:nvCxnSpPr>
        <p:spPr>
          <a:xfrm flipV="1">
            <a:off x="6540000" y="3573000"/>
            <a:ext cx="420196" cy="459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8EEA95C-6A78-4E96-A535-F701970CC3DF}"/>
              </a:ext>
            </a:extLst>
          </p:cNvPr>
          <p:cNvPicPr>
            <a:picLocks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324000" y="2046489"/>
            <a:ext cx="1800000" cy="12385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4DADB3A1-CFAC-4E18-AFB8-512D10EE7DD3}"/>
              </a:ext>
            </a:extLst>
          </p:cNvPr>
          <p:cNvPicPr>
            <a:picLocks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2543803" y="2046489"/>
            <a:ext cx="1800000" cy="10945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8284E98-F864-43B0-9B8E-12F49B9D272E}"/>
              </a:ext>
            </a:extLst>
          </p:cNvPr>
          <p:cNvPicPr>
            <a:picLocks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4740000" y="2046489"/>
            <a:ext cx="1800000" cy="11063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10EA72B4-B1BE-499B-A5AE-87B91BE4EEF9}"/>
              </a:ext>
            </a:extLst>
          </p:cNvPr>
          <p:cNvPicPr>
            <a:picLocks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6960196" y="2046488"/>
            <a:ext cx="1800000" cy="11063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5EAD1F16-6667-441E-8442-E82669F1A666}"/>
              </a:ext>
            </a:extLst>
          </p:cNvPr>
          <p:cNvSpPr/>
          <p:nvPr/>
        </p:nvSpPr>
        <p:spPr>
          <a:xfrm>
            <a:off x="254901" y="3820333"/>
            <a:ext cx="193819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3213" lvl="0" indent="-285750">
              <a:buFont typeface="Calibri" panose="020F0502020204030204" pitchFamily="34" charset="0"/>
              <a:buChar char="‒"/>
            </a:pPr>
            <a:r>
              <a:rPr lang="ru-RU" sz="1200" dirty="0" smtClean="0">
                <a:solidFill>
                  <a:prstClr val="black"/>
                </a:solidFill>
              </a:rPr>
              <a:t>Инспектиране и подготовка на материалите. </a:t>
            </a:r>
          </a:p>
          <a:p>
            <a:pPr marL="303213" lvl="0" indent="-285750">
              <a:buFont typeface="Calibri" panose="020F0502020204030204" pitchFamily="34" charset="0"/>
              <a:buChar char="‒"/>
            </a:pPr>
            <a:r>
              <a:rPr lang="ru-RU" sz="1200" dirty="0" smtClean="0">
                <a:solidFill>
                  <a:prstClr val="black"/>
                </a:solidFill>
              </a:rPr>
              <a:t>Инспектиране </a:t>
            </a:r>
            <a:r>
              <a:rPr lang="ru-RU" sz="1200" dirty="0">
                <a:solidFill>
                  <a:prstClr val="black"/>
                </a:solidFill>
              </a:rPr>
              <a:t>и подготовка на инструменти и защити. </a:t>
            </a:r>
            <a:endParaRPr lang="ru-RU" sz="1200" dirty="0" smtClean="0">
              <a:solidFill>
                <a:prstClr val="black"/>
              </a:solidFill>
            </a:endParaRPr>
          </a:p>
          <a:p>
            <a:pPr marL="303213" lvl="0" indent="-285750">
              <a:buFont typeface="Calibri" panose="020F0502020204030204" pitchFamily="34" charset="0"/>
              <a:buChar char="‒"/>
            </a:pPr>
            <a:r>
              <a:rPr lang="ru-RU" sz="1200" dirty="0" smtClean="0">
                <a:solidFill>
                  <a:prstClr val="black"/>
                </a:solidFill>
              </a:rPr>
              <a:t>Оценяване </a:t>
            </a:r>
            <a:r>
              <a:rPr lang="ru-RU" sz="1200" dirty="0">
                <a:solidFill>
                  <a:prstClr val="black"/>
                </a:solidFill>
              </a:rPr>
              <a:t>мястото на инсталацията. </a:t>
            </a:r>
            <a:endParaRPr lang="ru-RU" sz="1200" dirty="0" smtClean="0">
              <a:solidFill>
                <a:prstClr val="black"/>
              </a:solidFill>
            </a:endParaRPr>
          </a:p>
          <a:p>
            <a:pPr marL="303213" lvl="0" indent="-285750">
              <a:buFont typeface="Calibri" panose="020F0502020204030204" pitchFamily="34" charset="0"/>
              <a:buChar char="‒"/>
            </a:pPr>
            <a:r>
              <a:rPr lang="ru-RU" sz="1200" dirty="0" smtClean="0">
                <a:solidFill>
                  <a:prstClr val="black"/>
                </a:solidFill>
              </a:rPr>
              <a:t>План на инсталация. </a:t>
            </a:r>
          </a:p>
          <a:p>
            <a:pPr marL="303213" lvl="0" indent="-285750">
              <a:buFont typeface="Calibri" panose="020F0502020204030204" pitchFamily="34" charset="0"/>
              <a:buChar char="‒"/>
            </a:pPr>
            <a:r>
              <a:rPr lang="ru-RU" sz="1200" dirty="0" smtClean="0">
                <a:solidFill>
                  <a:prstClr val="black"/>
                </a:solidFill>
              </a:rPr>
              <a:t>Ръководство </a:t>
            </a:r>
            <a:r>
              <a:rPr lang="ru-RU" sz="1200" dirty="0">
                <a:solidFill>
                  <a:prstClr val="black"/>
                </a:solidFill>
              </a:rPr>
              <a:t>за инсталиране </a:t>
            </a:r>
            <a:r>
              <a:rPr lang="ru-RU" sz="1200" dirty="0" smtClean="0">
                <a:solidFill>
                  <a:prstClr val="black"/>
                </a:solidFill>
              </a:rPr>
              <a:t>. </a:t>
            </a:r>
          </a:p>
          <a:p>
            <a:pPr marL="303213" lvl="0" indent="-285750">
              <a:buFont typeface="Calibri" panose="020F0502020204030204" pitchFamily="34" charset="0"/>
              <a:buChar char="‒"/>
            </a:pPr>
            <a:r>
              <a:rPr lang="ru-RU" sz="1200" dirty="0" smtClean="0">
                <a:solidFill>
                  <a:prstClr val="black"/>
                </a:solidFill>
              </a:rPr>
              <a:t>Разрешителни  за работа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FF8D3EB4-7E77-4C9C-8CC0-4D8E9CC983A7}"/>
              </a:ext>
            </a:extLst>
          </p:cNvPr>
          <p:cNvSpPr/>
          <p:nvPr/>
        </p:nvSpPr>
        <p:spPr>
          <a:xfrm>
            <a:off x="2513701" y="3820333"/>
            <a:ext cx="1878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3213" lvl="0" indent="-285750">
              <a:buFont typeface="Calibri" panose="020F0502020204030204" pitchFamily="34" charset="0"/>
              <a:buChar char="‒"/>
            </a:pPr>
            <a:r>
              <a:rPr lang="ru-RU" sz="1200" dirty="0" smtClean="0">
                <a:solidFill>
                  <a:prstClr val="black"/>
                </a:solidFill>
              </a:rPr>
              <a:t>План </a:t>
            </a:r>
            <a:r>
              <a:rPr lang="ru-RU" sz="1200" dirty="0">
                <a:solidFill>
                  <a:prstClr val="black"/>
                </a:solidFill>
              </a:rPr>
              <a:t>за </a:t>
            </a:r>
            <a:r>
              <a:rPr lang="ru-RU" sz="1200" dirty="0" smtClean="0">
                <a:solidFill>
                  <a:prstClr val="black"/>
                </a:solidFill>
              </a:rPr>
              <a:t>безопасна работа. </a:t>
            </a:r>
          </a:p>
          <a:p>
            <a:pPr marL="303213" lvl="0" indent="-285750">
              <a:buFont typeface="Calibri" panose="020F0502020204030204" pitchFamily="34" charset="0"/>
              <a:buChar char="‒"/>
            </a:pPr>
            <a:r>
              <a:rPr lang="ru-RU" sz="1200" dirty="0" smtClean="0">
                <a:solidFill>
                  <a:prstClr val="black"/>
                </a:solidFill>
              </a:rPr>
              <a:t>Инсталиране </a:t>
            </a:r>
            <a:r>
              <a:rPr lang="ru-RU" sz="1200" dirty="0">
                <a:solidFill>
                  <a:prstClr val="black"/>
                </a:solidFill>
              </a:rPr>
              <a:t>рамки за </a:t>
            </a:r>
            <a:r>
              <a:rPr lang="ru-RU" sz="1200" dirty="0" smtClean="0">
                <a:solidFill>
                  <a:prstClr val="black"/>
                </a:solidFill>
              </a:rPr>
              <a:t>плосък </a:t>
            </a:r>
            <a:r>
              <a:rPr lang="ru-RU" sz="1200" dirty="0">
                <a:solidFill>
                  <a:prstClr val="black"/>
                </a:solidFill>
              </a:rPr>
              <a:t>или наклонен покрив</a:t>
            </a:r>
            <a:r>
              <a:rPr lang="ru-RU" sz="1200" dirty="0" smtClean="0">
                <a:solidFill>
                  <a:prstClr val="black"/>
                </a:solidFill>
              </a:rPr>
              <a:t>.</a:t>
            </a:r>
          </a:p>
          <a:p>
            <a:pPr marL="303213" lvl="0" indent="-285750">
              <a:buFont typeface="Calibri" panose="020F0502020204030204" pitchFamily="34" charset="0"/>
              <a:buChar char="‒"/>
            </a:pPr>
            <a:r>
              <a:rPr lang="ru-RU" sz="1200" dirty="0" smtClean="0">
                <a:solidFill>
                  <a:prstClr val="black"/>
                </a:solidFill>
              </a:rPr>
              <a:t> </a:t>
            </a:r>
            <a:r>
              <a:rPr lang="ru-RU" sz="1200" dirty="0">
                <a:solidFill>
                  <a:prstClr val="black"/>
                </a:solidFill>
              </a:rPr>
              <a:t>Инсталиране на </a:t>
            </a:r>
            <a:r>
              <a:rPr lang="ru-RU" sz="1200" dirty="0" smtClean="0">
                <a:solidFill>
                  <a:prstClr val="black"/>
                </a:solidFill>
              </a:rPr>
              <a:t>слънчевия колектор </a:t>
            </a:r>
          </a:p>
          <a:p>
            <a:pPr marL="303213" lvl="0" indent="-285750">
              <a:buFont typeface="Calibri" panose="020F0502020204030204" pitchFamily="34" charset="0"/>
              <a:buChar char="‒"/>
            </a:pPr>
            <a:r>
              <a:rPr lang="ru-RU" sz="1200" dirty="0" smtClean="0">
                <a:solidFill>
                  <a:prstClr val="black"/>
                </a:solidFill>
              </a:rPr>
              <a:t>Инсталиране на  водния резервоар. </a:t>
            </a:r>
          </a:p>
          <a:p>
            <a:pPr marL="303213" lvl="0" indent="-285750">
              <a:buFont typeface="Calibri" panose="020F0502020204030204" pitchFamily="34" charset="0"/>
              <a:buChar char="‒"/>
            </a:pPr>
            <a:r>
              <a:rPr lang="ru-RU" sz="1200" dirty="0" smtClean="0">
                <a:solidFill>
                  <a:prstClr val="black"/>
                </a:solidFill>
              </a:rPr>
              <a:t>Инсталиране на водопровода. </a:t>
            </a:r>
          </a:p>
          <a:p>
            <a:pPr marL="303213" lvl="0" indent="-285750">
              <a:buFont typeface="Calibri" panose="020F0502020204030204" pitchFamily="34" charset="0"/>
              <a:buChar char="‒"/>
            </a:pPr>
            <a:r>
              <a:rPr lang="ru-RU" sz="1200" dirty="0" smtClean="0">
                <a:solidFill>
                  <a:prstClr val="black"/>
                </a:solidFill>
              </a:rPr>
              <a:t>Инсталиране ел. Контролна система. </a:t>
            </a:r>
          </a:p>
          <a:p>
            <a:pPr marL="303213" lvl="0" indent="-285750">
              <a:buFont typeface="Calibri" panose="020F0502020204030204" pitchFamily="34" charset="0"/>
              <a:buChar char="‒"/>
            </a:pPr>
            <a:r>
              <a:rPr lang="ru-RU" sz="1200" dirty="0" smtClean="0">
                <a:solidFill>
                  <a:prstClr val="black"/>
                </a:solidFill>
              </a:rPr>
              <a:t>Проверка.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5C95C9FB-F1A0-47A9-9FFA-846517B32CA9}"/>
              </a:ext>
            </a:extLst>
          </p:cNvPr>
          <p:cNvSpPr/>
          <p:nvPr/>
        </p:nvSpPr>
        <p:spPr>
          <a:xfrm>
            <a:off x="4740000" y="4014971"/>
            <a:ext cx="1878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3213" lvl="0" indent="-285750">
              <a:buFont typeface="Calibri" panose="020F0502020204030204" pitchFamily="34" charset="0"/>
              <a:buChar char="‒"/>
            </a:pPr>
            <a:r>
              <a:rPr lang="ru-RU" sz="1200" dirty="0" smtClean="0">
                <a:solidFill>
                  <a:prstClr val="black"/>
                </a:solidFill>
              </a:rPr>
              <a:t>Стартиране  на процедурата. </a:t>
            </a:r>
          </a:p>
          <a:p>
            <a:pPr marL="303213" lvl="0" indent="-285750">
              <a:buFont typeface="Calibri" panose="020F0502020204030204" pitchFamily="34" charset="0"/>
              <a:buChar char="‒"/>
            </a:pPr>
            <a:r>
              <a:rPr lang="ru-RU" sz="1200" dirty="0" smtClean="0">
                <a:solidFill>
                  <a:prstClr val="black"/>
                </a:solidFill>
              </a:rPr>
              <a:t>Програмиране на контролера. </a:t>
            </a:r>
          </a:p>
          <a:p>
            <a:pPr marL="303213" lvl="0" indent="-285750">
              <a:buFont typeface="Calibri" panose="020F0502020204030204" pitchFamily="34" charset="0"/>
              <a:buChar char="‒"/>
            </a:pPr>
            <a:r>
              <a:rPr lang="ru-RU" sz="1200" dirty="0" smtClean="0">
                <a:solidFill>
                  <a:prstClr val="black"/>
                </a:solidFill>
              </a:rPr>
              <a:t>Проверка на </a:t>
            </a:r>
            <a:r>
              <a:rPr lang="ru-RU" sz="1200" dirty="0">
                <a:solidFill>
                  <a:prstClr val="black"/>
                </a:solidFill>
              </a:rPr>
              <a:t>операционната система </a:t>
            </a:r>
            <a:r>
              <a:rPr lang="ru-RU" sz="1200" dirty="0" smtClean="0">
                <a:solidFill>
                  <a:prstClr val="black"/>
                </a:solidFill>
              </a:rPr>
              <a:t>. </a:t>
            </a:r>
          </a:p>
          <a:p>
            <a:pPr marL="303213" lvl="0" indent="-285750">
              <a:buFont typeface="Calibri" panose="020F0502020204030204" pitchFamily="34" charset="0"/>
              <a:buChar char="‒"/>
            </a:pPr>
            <a:r>
              <a:rPr lang="ru-RU" sz="1200" dirty="0" smtClean="0">
                <a:solidFill>
                  <a:prstClr val="black"/>
                </a:solidFill>
              </a:rPr>
              <a:t>Инструктиране на </a:t>
            </a:r>
            <a:r>
              <a:rPr lang="ru-RU" sz="1200" dirty="0">
                <a:solidFill>
                  <a:prstClr val="black"/>
                </a:solidFill>
              </a:rPr>
              <a:t>клиента. </a:t>
            </a:r>
            <a:endParaRPr lang="ru-RU" sz="1200" dirty="0" smtClean="0">
              <a:solidFill>
                <a:prstClr val="black"/>
              </a:solidFill>
            </a:endParaRPr>
          </a:p>
          <a:p>
            <a:pPr marL="303213" lvl="0" indent="-285750">
              <a:buFont typeface="Calibri" panose="020F0502020204030204" pitchFamily="34" charset="0"/>
              <a:buChar char="‒"/>
            </a:pPr>
            <a:r>
              <a:rPr lang="ru-RU" sz="1200" dirty="0" smtClean="0">
                <a:solidFill>
                  <a:prstClr val="black"/>
                </a:solidFill>
              </a:rPr>
              <a:t>Комисия и списък на </a:t>
            </a:r>
            <a:r>
              <a:rPr lang="ru-RU" sz="1200" dirty="0">
                <a:solidFill>
                  <a:prstClr val="black"/>
                </a:solidFill>
              </a:rPr>
              <a:t>системата </a:t>
            </a:r>
            <a:r>
              <a:rPr lang="ru-RU" sz="1200" dirty="0" smtClean="0">
                <a:solidFill>
                  <a:prstClr val="black"/>
                </a:solidFill>
              </a:rPr>
              <a:t>.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185FE740-637B-4D2A-98E8-E70529D7EFD9}"/>
              </a:ext>
            </a:extLst>
          </p:cNvPr>
          <p:cNvSpPr/>
          <p:nvPr/>
        </p:nvSpPr>
        <p:spPr>
          <a:xfrm>
            <a:off x="6881803" y="4132673"/>
            <a:ext cx="1878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3213" lvl="0" indent="-285750">
              <a:buFont typeface="Calibri" panose="020F0502020204030204" pitchFamily="34" charset="0"/>
              <a:buChar char="‒"/>
            </a:pPr>
            <a:r>
              <a:rPr lang="ru-RU" sz="1200" dirty="0">
                <a:solidFill>
                  <a:prstClr val="black"/>
                </a:solidFill>
              </a:rPr>
              <a:t>Изисквания за рутинна поддръжка (собственик или </a:t>
            </a:r>
            <a:r>
              <a:rPr lang="ru-RU" sz="1200" dirty="0" smtClean="0">
                <a:solidFill>
                  <a:prstClr val="black"/>
                </a:solidFill>
              </a:rPr>
              <a:t>наемател). </a:t>
            </a:r>
          </a:p>
          <a:p>
            <a:pPr marL="303213" lvl="0" indent="-285750">
              <a:buFont typeface="Calibri" panose="020F0502020204030204" pitchFamily="34" charset="0"/>
              <a:buChar char="‒"/>
            </a:pPr>
            <a:r>
              <a:rPr lang="ru-RU" sz="1200" dirty="0" smtClean="0">
                <a:solidFill>
                  <a:prstClr val="black"/>
                </a:solidFill>
              </a:rPr>
              <a:t>Отстраняване </a:t>
            </a:r>
            <a:r>
              <a:rPr lang="ru-RU" sz="1200" dirty="0">
                <a:solidFill>
                  <a:prstClr val="black"/>
                </a:solidFill>
              </a:rPr>
              <a:t>на неизправности и ремонт </a:t>
            </a:r>
            <a:r>
              <a:rPr lang="ru-RU" sz="1200" dirty="0" smtClean="0">
                <a:solidFill>
                  <a:prstClr val="black"/>
                </a:solidFill>
              </a:rPr>
              <a:t>(инсталатора</a:t>
            </a:r>
            <a:r>
              <a:rPr lang="ru-RU" sz="1200" dirty="0">
                <a:solidFill>
                  <a:prstClr val="black"/>
                </a:solidFill>
              </a:rPr>
              <a:t>). </a:t>
            </a:r>
            <a:endParaRPr lang="ru-RU" sz="1200" dirty="0" smtClean="0">
              <a:solidFill>
                <a:prstClr val="black"/>
              </a:solidFill>
            </a:endParaRPr>
          </a:p>
          <a:p>
            <a:pPr marL="303213" lvl="0" indent="-285750">
              <a:buFont typeface="Calibri" panose="020F0502020204030204" pitchFamily="34" charset="0"/>
              <a:buChar char="‒"/>
            </a:pPr>
            <a:r>
              <a:rPr lang="ru-RU" sz="1200" dirty="0" smtClean="0">
                <a:solidFill>
                  <a:prstClr val="black"/>
                </a:solidFill>
              </a:rPr>
              <a:t>Извеждане </a:t>
            </a:r>
            <a:r>
              <a:rPr lang="ru-RU" sz="1200" dirty="0">
                <a:solidFill>
                  <a:prstClr val="black"/>
                </a:solidFill>
              </a:rPr>
              <a:t>от експлоатация </a:t>
            </a:r>
            <a:r>
              <a:rPr lang="ru-RU" sz="1200" dirty="0" smtClean="0">
                <a:solidFill>
                  <a:prstClr val="black"/>
                </a:solidFill>
              </a:rPr>
              <a:t>-операции.</a:t>
            </a:r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384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2D65A0F-9674-4A47-9F93-1A019CC47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b="1" dirty="0" smtClean="0"/>
              <a:t>Съдържание</a:t>
            </a:r>
            <a:endParaRPr lang="en-US" b="1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55624FF-ED07-4B3A-835B-B204D00828A4}"/>
              </a:ext>
            </a:extLst>
          </p:cNvPr>
          <p:cNvSpPr/>
          <p:nvPr/>
        </p:nvSpPr>
        <p:spPr>
          <a:xfrm>
            <a:off x="684000" y="1557000"/>
            <a:ext cx="784800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+mj-lt"/>
                <a:cs typeface="Arial" pitchFamily="34" charset="0"/>
              </a:rPr>
              <a:t>Този раздел има следното съдържание</a:t>
            </a:r>
            <a:r>
              <a:rPr lang="en-US" sz="1600" dirty="0" smtClean="0">
                <a:latin typeface="+mj-lt"/>
                <a:cs typeface="Arial" pitchFamily="34" charset="0"/>
              </a:rPr>
              <a:t>:</a:t>
            </a:r>
            <a:endParaRPr lang="en-US" sz="1600" dirty="0">
              <a:latin typeface="+mj-lt"/>
              <a:cs typeface="Arial" pitchFamily="34" charset="0"/>
            </a:endParaRPr>
          </a:p>
          <a:p>
            <a:endParaRPr lang="en-US" sz="1600" b="1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ОБЩО ОПИСАНИЕ НА </a:t>
            </a:r>
            <a:r>
              <a:rPr lang="ru-RU" sz="1600" b="1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ТЕРМОСИФОННА СЛЪНЧЕВА </a:t>
            </a:r>
            <a:r>
              <a:rPr lang="ru-RU" sz="1600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СИСТЕМА </a:t>
            </a:r>
            <a:endParaRPr lang="en-US" sz="1600" b="1" dirty="0" smtClean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Определение. Основна идентификация на SWH Термосифонни </a:t>
            </a:r>
            <a:r>
              <a:rPr lang="ru-RU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системи</a:t>
            </a:r>
            <a:r>
              <a:rPr lang="en-US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bg-BG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Общо </a:t>
            </a:r>
            <a:r>
              <a:rPr lang="bg-BG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функциониране и </a:t>
            </a:r>
            <a:r>
              <a:rPr lang="bg-BG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структура</a:t>
            </a:r>
            <a:r>
              <a:rPr lang="en-US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.</a:t>
            </a:r>
            <a:endParaRPr lang="en-US" sz="1600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bg-BG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Предимства</a:t>
            </a:r>
            <a:r>
              <a:rPr lang="en-US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.</a:t>
            </a:r>
            <a:endParaRPr lang="en-US" sz="1600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Изисквания, ограничения и характерни </a:t>
            </a:r>
            <a:r>
              <a:rPr lang="ru-RU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недостатъци</a:t>
            </a:r>
            <a:r>
              <a:rPr lang="en-US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.</a:t>
            </a:r>
            <a:endParaRPr lang="en-US" sz="1600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Типология на SWH Термосифонни </a:t>
            </a:r>
            <a:r>
              <a:rPr lang="ru-RU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системи</a:t>
            </a:r>
            <a:r>
              <a:rPr lang="en-US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.</a:t>
            </a:r>
            <a:endParaRPr lang="en-US" sz="1600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bg-BG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Типични </a:t>
            </a:r>
            <a:r>
              <a:rPr lang="bg-BG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инсталации</a:t>
            </a:r>
            <a:r>
              <a:rPr lang="en-US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.</a:t>
            </a:r>
            <a:endParaRPr lang="en-US" sz="1600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СТРУКТУРА И КОМПОНЕНТИ НА ТЕРМОСИФОННИ SWH </a:t>
            </a:r>
            <a:r>
              <a:rPr lang="ru-RU" sz="1600" b="1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СИСТЕМИ</a:t>
            </a:r>
            <a:endParaRPr lang="en-US" sz="1600" b="1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bg-BG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Основна </a:t>
            </a:r>
            <a:r>
              <a:rPr lang="bg-BG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структура</a:t>
            </a:r>
            <a:r>
              <a:rPr lang="en-US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.</a:t>
            </a:r>
            <a:endParaRPr lang="en-US" sz="1600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bg-BG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Слънчеви </a:t>
            </a:r>
            <a:r>
              <a:rPr lang="bg-BG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колектори</a:t>
            </a:r>
            <a:endParaRPr lang="en-US" sz="1600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bg-BG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Водни </a:t>
            </a:r>
            <a:r>
              <a:rPr lang="bg-BG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резервоари за </a:t>
            </a:r>
            <a:r>
              <a:rPr lang="bg-BG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съхранение</a:t>
            </a:r>
            <a:endParaRPr lang="en-US" sz="1600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bg-BG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Монтажни </a:t>
            </a:r>
            <a:r>
              <a:rPr lang="bg-BG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рамки</a:t>
            </a:r>
            <a:r>
              <a:rPr lang="en-US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.</a:t>
            </a:r>
            <a:endParaRPr lang="en-US" sz="1600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Клапани</a:t>
            </a:r>
            <a:r>
              <a:rPr lang="ru-RU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, монтаж, тръбопроводи и </a:t>
            </a:r>
            <a:r>
              <a:rPr lang="ru-RU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аксесоари</a:t>
            </a:r>
            <a:r>
              <a:rPr lang="en-US" sz="1600" dirty="0" smtClean="0">
                <a:latin typeface="+mj-lt"/>
              </a:rPr>
              <a:t>.</a:t>
            </a:r>
            <a:endParaRPr lang="en-US" sz="1600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b="1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ИНСТАЛИРАНЕ </a:t>
            </a:r>
            <a:r>
              <a:rPr lang="ru-RU" sz="1600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НА ТЕРМОСИФОННИ SWH </a:t>
            </a:r>
            <a:r>
              <a:rPr lang="ru-RU" sz="1600" b="1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СИСТЕМИ</a:t>
            </a:r>
            <a:endParaRPr lang="en-US" sz="1600" b="1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Документи на системата и </a:t>
            </a:r>
            <a:r>
              <a:rPr lang="ru-RU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проект</a:t>
            </a:r>
            <a:r>
              <a:rPr lang="en-US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.</a:t>
            </a:r>
            <a:endParaRPr lang="en-US" sz="1600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bg-BG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Инсталационен процес- общо</a:t>
            </a:r>
            <a:r>
              <a:rPr lang="en-US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.</a:t>
            </a:r>
            <a:endParaRPr lang="en-US" sz="1600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bg-BG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Инсталационен </a:t>
            </a:r>
            <a:r>
              <a:rPr lang="bg-BG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процес. </a:t>
            </a:r>
            <a:r>
              <a:rPr lang="bg-BG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Пример</a:t>
            </a:r>
            <a:r>
              <a:rPr lang="en-US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.</a:t>
            </a:r>
            <a:endParaRPr lang="en-US" sz="1600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265290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FEC90E-8516-4B16-8644-44A28FDFD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3. </a:t>
            </a: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Инсталиране на термосифонни SWH системи 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1A380E1-EC18-4464-B734-3C8557D7CC50}"/>
              </a:ext>
            </a:extLst>
          </p:cNvPr>
          <p:cNvSpPr/>
          <p:nvPr/>
        </p:nvSpPr>
        <p:spPr>
          <a:xfrm>
            <a:off x="432916" y="1557000"/>
            <a:ext cx="38129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b="1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Инсталационен </a:t>
            </a:r>
            <a:r>
              <a:rPr lang="bg-BG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процес. </a:t>
            </a:r>
            <a:r>
              <a:rPr lang="bg-BG" b="1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Пример</a:t>
            </a:r>
            <a:r>
              <a:rPr lang="en-US" b="1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.</a:t>
            </a:r>
            <a:endParaRPr lang="en-US" b="1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443B4B8-ABFA-4DBB-91AC-7F5EAE74A79D}"/>
              </a:ext>
            </a:extLst>
          </p:cNvPr>
          <p:cNvSpPr txBox="1"/>
          <p:nvPr/>
        </p:nvSpPr>
        <p:spPr>
          <a:xfrm>
            <a:off x="6835975" y="1701000"/>
            <a:ext cx="212802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600" b="1" dirty="0"/>
              <a:t>Тип на </a:t>
            </a:r>
            <a:r>
              <a:rPr lang="en-US" sz="1600" b="1" dirty="0" smtClean="0"/>
              <a:t>SWH: </a:t>
            </a:r>
            <a:endParaRPr lang="en-US" sz="1600" b="1" dirty="0"/>
          </a:p>
          <a:p>
            <a:pPr marL="269875" lvl="1"/>
            <a:r>
              <a:rPr lang="ru-RU" sz="1600" b="1" dirty="0"/>
              <a:t>ДИРЕКТЕН </a:t>
            </a:r>
            <a:r>
              <a:rPr lang="ru-RU" sz="1600" b="1" dirty="0" smtClean="0"/>
              <a:t>ТЕРМОСИФОН БЕЗ </a:t>
            </a:r>
            <a:r>
              <a:rPr lang="ru-RU" sz="1600" b="1" dirty="0"/>
              <a:t>НАЛЯГАНЕ С ВАКУУМНИ U-ТРЪБИ, КОМПАКТЕН И ПЛОСЪК </a:t>
            </a:r>
            <a:r>
              <a:rPr lang="ru-RU" sz="1600" b="1" dirty="0" smtClean="0"/>
              <a:t>.</a:t>
            </a:r>
            <a:endParaRPr lang="en-US" sz="1600" b="1" dirty="0"/>
          </a:p>
          <a:p>
            <a:pPr marL="269875" lvl="1"/>
            <a:r>
              <a:rPr lang="ru-RU" sz="1600" dirty="0">
                <a:solidFill>
                  <a:prstClr val="black"/>
                </a:solidFill>
                <a:cs typeface="Arial" pitchFamily="34" charset="0"/>
              </a:rPr>
              <a:t>За еднофамилни къщи,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вили </a:t>
            </a:r>
            <a:r>
              <a:rPr lang="ru-RU" sz="1600" dirty="0">
                <a:solidFill>
                  <a:prstClr val="black"/>
                </a:solidFill>
                <a:cs typeface="Arial" pitchFamily="34" charset="0"/>
              </a:rPr>
              <a:t>и топъл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климат.</a:t>
            </a:r>
            <a:endParaRPr lang="en-US" sz="1600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EEAF861-B17B-4D9C-BCB7-92AC1CF94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8552" y="1988725"/>
            <a:ext cx="3180770" cy="4320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911F7E23-D165-4F74-BD5F-93680CF42F00}"/>
              </a:ext>
            </a:extLst>
          </p:cNvPr>
          <p:cNvSpPr/>
          <p:nvPr/>
        </p:nvSpPr>
        <p:spPr>
          <a:xfrm>
            <a:off x="6711612" y="4994826"/>
            <a:ext cx="21810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System description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cs typeface="Arial" pitchFamily="34" charset="0"/>
              </a:rPr>
              <a:t>информация за принципите на работа и технически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данни</a:t>
            </a:r>
            <a:r>
              <a:rPr lang="en-US" sz="1600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sz="1600" dirty="0"/>
          </a:p>
        </p:txBody>
      </p:sp>
      <p:sp>
        <p:nvSpPr>
          <p:cNvPr id="13" name="Arrow: Left 12">
            <a:extLst>
              <a:ext uri="{FF2B5EF4-FFF2-40B4-BE49-F238E27FC236}">
                <a16:creationId xmlns="" xmlns:a16="http://schemas.microsoft.com/office/drawing/2014/main" id="{10682128-69B3-487F-B1BB-7220D93459A7}"/>
              </a:ext>
            </a:extLst>
          </p:cNvPr>
          <p:cNvSpPr/>
          <p:nvPr/>
        </p:nvSpPr>
        <p:spPr>
          <a:xfrm>
            <a:off x="6588000" y="5373000"/>
            <a:ext cx="247225" cy="216000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BF88DC4-FF1D-4F6D-A6C6-5CEA1C9E7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" y="1988725"/>
            <a:ext cx="3068552" cy="432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413AE0F-12B5-4B57-9B95-A739880787A6}"/>
              </a:ext>
            </a:extLst>
          </p:cNvPr>
          <p:cNvSpPr txBox="1"/>
          <p:nvPr/>
        </p:nvSpPr>
        <p:spPr>
          <a:xfrm>
            <a:off x="2877899" y="5877000"/>
            <a:ext cx="2918102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g-BG" sz="1600" b="1" dirty="0" smtClean="0">
                <a:solidFill>
                  <a:srgbClr val="FF0000"/>
                </a:solidFill>
              </a:rPr>
              <a:t>Ръководство </a:t>
            </a:r>
            <a:r>
              <a:rPr lang="bg-BG" sz="1600" b="1" dirty="0">
                <a:solidFill>
                  <a:srgbClr val="FF0000"/>
                </a:solidFill>
              </a:rPr>
              <a:t>за </a:t>
            </a:r>
            <a:r>
              <a:rPr lang="bg-BG" sz="1600" b="1" dirty="0" smtClean="0">
                <a:solidFill>
                  <a:srgbClr val="FF0000"/>
                </a:solidFill>
              </a:rPr>
              <a:t>инсталиране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3E9E5A4-05E7-4C17-A3A3-445FF5A555D4}"/>
              </a:ext>
            </a:extLst>
          </p:cNvPr>
          <p:cNvSpPr txBox="1"/>
          <p:nvPr/>
        </p:nvSpPr>
        <p:spPr>
          <a:xfrm>
            <a:off x="6588000" y="4702439"/>
            <a:ext cx="2448000" cy="58477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g-BG" sz="1600" b="1" dirty="0" smtClean="0">
                <a:solidFill>
                  <a:srgbClr val="FF0000"/>
                </a:solidFill>
              </a:rPr>
              <a:t>Част от техническата информация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6605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81A86D-F850-4785-967A-892B10451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3. </a:t>
            </a: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Инсталиране на термосифонни SWH системи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6B93903-6FCA-4E75-8D3F-F0B5D6BA538A}"/>
              </a:ext>
            </a:extLst>
          </p:cNvPr>
          <p:cNvSpPr/>
          <p:nvPr/>
        </p:nvSpPr>
        <p:spPr>
          <a:xfrm>
            <a:off x="432915" y="1557000"/>
            <a:ext cx="3923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b="1" dirty="0">
                <a:solidFill>
                  <a:prstClr val="black"/>
                </a:solidFill>
                <a:cs typeface="Arial" pitchFamily="34" charset="0"/>
              </a:rPr>
              <a:t>Инсталационен процес. Пример </a:t>
            </a:r>
            <a:r>
              <a:rPr lang="en-US" b="1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.</a:t>
            </a:r>
            <a:endParaRPr lang="en-US" b="1" dirty="0"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DA51325-5C37-4284-8456-91719BEBC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000" y="1992047"/>
            <a:ext cx="5860885" cy="2303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1E27BFB3-0DD8-4094-8B9A-7B5BD872F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74" y="4229905"/>
            <a:ext cx="4391325" cy="93344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230AC6A3-7C26-45E8-8542-3D43AFEC2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644" y="5191343"/>
            <a:ext cx="2986918" cy="11637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69D0EE2-99BE-48E4-9670-D3110A9C52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000" y="1703012"/>
            <a:ext cx="2276695" cy="22378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5BBDF55-D57A-4573-970E-AB8BB94782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5280" t="-3333" r="-5611" b="-3333"/>
          <a:stretch/>
        </p:blipFill>
        <p:spPr>
          <a:xfrm>
            <a:off x="7174800" y="4001824"/>
            <a:ext cx="1512000" cy="23040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BD190B9-B08D-453B-A644-1448B2AF22D5}"/>
              </a:ext>
            </a:extLst>
          </p:cNvPr>
          <p:cNvGrpSpPr/>
          <p:nvPr/>
        </p:nvGrpSpPr>
        <p:grpSpPr>
          <a:xfrm>
            <a:off x="5443063" y="3825477"/>
            <a:ext cx="1647676" cy="1033430"/>
            <a:chOff x="5443063" y="3825477"/>
            <a:chExt cx="1647676" cy="1033430"/>
          </a:xfrm>
        </p:grpSpPr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9424B61D-544F-4E5B-844E-554523A071B6}"/>
                </a:ext>
              </a:extLst>
            </p:cNvPr>
            <p:cNvSpPr txBox="1"/>
            <p:nvPr/>
          </p:nvSpPr>
          <p:spPr>
            <a:xfrm>
              <a:off x="5650739" y="4027910"/>
              <a:ext cx="1440000" cy="83099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/>
              <a:r>
                <a:rPr lang="bg-BG" sz="1600" b="1" dirty="0" smtClean="0">
                  <a:solidFill>
                    <a:srgbClr val="FF0000"/>
                  </a:solidFill>
                </a:rPr>
                <a:t>Части </a:t>
              </a:r>
              <a:r>
                <a:rPr lang="bg-BG" sz="1600" b="1" dirty="0">
                  <a:solidFill>
                    <a:srgbClr val="FF0000"/>
                  </a:solidFill>
                </a:rPr>
                <a:t>от </a:t>
              </a:r>
              <a:r>
                <a:rPr lang="bg-BG" sz="1600" b="1" dirty="0" smtClean="0">
                  <a:solidFill>
                    <a:srgbClr val="FF0000"/>
                  </a:solidFill>
                </a:rPr>
                <a:t>техническата информация.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Arrow: Left 9">
              <a:extLst>
                <a:ext uri="{FF2B5EF4-FFF2-40B4-BE49-F238E27FC236}">
                  <a16:creationId xmlns="" xmlns:a16="http://schemas.microsoft.com/office/drawing/2014/main" id="{421DFBA8-1B62-45D5-A858-1478B35B0C38}"/>
                </a:ext>
              </a:extLst>
            </p:cNvPr>
            <p:cNvSpPr/>
            <p:nvPr/>
          </p:nvSpPr>
          <p:spPr>
            <a:xfrm>
              <a:off x="5443063" y="4183967"/>
              <a:ext cx="247225" cy="216000"/>
            </a:xfrm>
            <a:prstGeom prst="lef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row: Left 14">
              <a:extLst>
                <a:ext uri="{FF2B5EF4-FFF2-40B4-BE49-F238E27FC236}">
                  <a16:creationId xmlns="" xmlns:a16="http://schemas.microsoft.com/office/drawing/2014/main" id="{2D44EEF6-82E1-44B4-9380-57D59F3545E2}"/>
                </a:ext>
              </a:extLst>
            </p:cNvPr>
            <p:cNvSpPr/>
            <p:nvPr/>
          </p:nvSpPr>
          <p:spPr>
            <a:xfrm rot="18900000" flipV="1">
              <a:off x="5491533" y="4535968"/>
              <a:ext cx="247225" cy="216000"/>
            </a:xfrm>
            <a:prstGeom prst="lef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row: Left 12">
              <a:extLst>
                <a:ext uri="{FF2B5EF4-FFF2-40B4-BE49-F238E27FC236}">
                  <a16:creationId xmlns="" xmlns:a16="http://schemas.microsoft.com/office/drawing/2014/main" id="{1D074191-70E1-4783-A06E-EB71C415E569}"/>
                </a:ext>
              </a:extLst>
            </p:cNvPr>
            <p:cNvSpPr/>
            <p:nvPr/>
          </p:nvSpPr>
          <p:spPr>
            <a:xfrm rot="2700000">
              <a:off x="5491533" y="3841090"/>
              <a:ext cx="247225" cy="216000"/>
            </a:xfrm>
            <a:prstGeom prst="lef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550E8C51-4B61-44FA-AD2D-81C5A35FFA1D}"/>
              </a:ext>
            </a:extLst>
          </p:cNvPr>
          <p:cNvSpPr/>
          <p:nvPr/>
        </p:nvSpPr>
        <p:spPr>
          <a:xfrm>
            <a:off x="3842573" y="4872799"/>
            <a:ext cx="32481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prstClr val="black"/>
                </a:solidFill>
                <a:cs typeface="Arial" pitchFamily="34" charset="0"/>
              </a:rPr>
              <a:t>Списъци на компоненти и </a:t>
            </a:r>
            <a:r>
              <a:rPr lang="ru-RU" sz="1600" b="1" dirty="0" smtClean="0">
                <a:solidFill>
                  <a:prstClr val="black"/>
                </a:solidFill>
                <a:cs typeface="Arial" pitchFamily="34" charset="0"/>
              </a:rPr>
              <a:t>материали</a:t>
            </a:r>
            <a:r>
              <a:rPr lang="en-US" sz="1600" b="1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sz="1600" b="1" dirty="0">
              <a:solidFill>
                <a:prstClr val="black"/>
              </a:solidFill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1600" dirty="0">
                <a:solidFill>
                  <a:prstClr val="black"/>
                </a:solidFill>
                <a:cs typeface="Arial" pitchFamily="34" charset="0"/>
              </a:rPr>
              <a:t>Проста система. Няколко </a:t>
            </a:r>
            <a:r>
              <a:rPr lang="bg-BG" sz="1600" dirty="0" smtClean="0">
                <a:solidFill>
                  <a:prstClr val="black"/>
                </a:solidFill>
                <a:cs typeface="Arial" pitchFamily="34" charset="0"/>
              </a:rPr>
              <a:t>компоненти</a:t>
            </a:r>
            <a:r>
              <a:rPr lang="en-US" sz="1600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sz="1600" dirty="0">
              <a:solidFill>
                <a:prstClr val="black"/>
              </a:solidFill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cs typeface="Arial" pitchFamily="34" charset="0"/>
              </a:rPr>
              <a:t>Лека система.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Необходим е само </a:t>
            </a:r>
            <a:r>
              <a:rPr lang="ru-RU" sz="1600" dirty="0">
                <a:solidFill>
                  <a:prstClr val="black"/>
                </a:solidFill>
                <a:cs typeface="Arial" pitchFamily="34" charset="0"/>
              </a:rPr>
              <a:t>един техник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05F17E6-4CD1-4747-BEA3-491417E97DB0}"/>
              </a:ext>
            </a:extLst>
          </p:cNvPr>
          <p:cNvSpPr txBox="1"/>
          <p:nvPr/>
        </p:nvSpPr>
        <p:spPr>
          <a:xfrm rot="16200000">
            <a:off x="7893972" y="5007783"/>
            <a:ext cx="15856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g-BG" sz="1600" b="1" dirty="0" smtClean="0">
                <a:solidFill>
                  <a:srgbClr val="FF0000"/>
                </a:solidFill>
              </a:rPr>
              <a:t>Ръководство </a:t>
            </a:r>
            <a:r>
              <a:rPr lang="bg-BG" sz="1600" b="1" dirty="0">
                <a:solidFill>
                  <a:srgbClr val="FF0000"/>
                </a:solidFill>
              </a:rPr>
              <a:t>за </a:t>
            </a:r>
            <a:r>
              <a:rPr lang="bg-BG" sz="1600" b="1" dirty="0" smtClean="0">
                <a:solidFill>
                  <a:srgbClr val="FF0000"/>
                </a:solidFill>
              </a:rPr>
              <a:t>инсталиране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5717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DE01BE-3F96-4EF6-865A-91616C971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3. </a:t>
            </a: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Инсталиране на термосифонни SWH системи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644F93D-A545-42C9-979F-577826414DB4}"/>
              </a:ext>
            </a:extLst>
          </p:cNvPr>
          <p:cNvSpPr/>
          <p:nvPr/>
        </p:nvSpPr>
        <p:spPr>
          <a:xfrm>
            <a:off x="432915" y="1557000"/>
            <a:ext cx="3923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b="1" dirty="0">
                <a:solidFill>
                  <a:prstClr val="black"/>
                </a:solidFill>
                <a:cs typeface="Arial" pitchFamily="34" charset="0"/>
              </a:rPr>
              <a:t>Инсталационен процес. Пример </a:t>
            </a:r>
            <a:r>
              <a:rPr lang="en-US" b="1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.</a:t>
            </a:r>
            <a:endParaRPr lang="en-US" b="1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835E4C1-2266-4B33-BD8F-CBB9FB2E2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0373" y="1980523"/>
            <a:ext cx="4790731" cy="38915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B41D66F-6E64-49B9-9E6D-BE0EC886C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750" y="2005794"/>
            <a:ext cx="2670071" cy="216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844763B-5C77-48FC-ABDE-69EEB1D306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5280" t="-3333" r="-5611" b="-3333"/>
          <a:stretch/>
        </p:blipFill>
        <p:spPr>
          <a:xfrm>
            <a:off x="828000" y="4005000"/>
            <a:ext cx="1512000" cy="2304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3A7EC69F-6026-4FB0-98DE-B065F536DC62}"/>
              </a:ext>
            </a:extLst>
          </p:cNvPr>
          <p:cNvGrpSpPr/>
          <p:nvPr/>
        </p:nvGrpSpPr>
        <p:grpSpPr>
          <a:xfrm>
            <a:off x="2156965" y="5677226"/>
            <a:ext cx="2670070" cy="856549"/>
            <a:chOff x="2156965" y="5677226"/>
            <a:chExt cx="2670070" cy="856549"/>
          </a:xfrm>
        </p:grpSpPr>
        <p:sp>
          <p:nvSpPr>
            <p:cNvPr id="12" name="Arrow: Left 11">
              <a:extLst>
                <a:ext uri="{FF2B5EF4-FFF2-40B4-BE49-F238E27FC236}">
                  <a16:creationId xmlns="" xmlns:a16="http://schemas.microsoft.com/office/drawing/2014/main" id="{6C59A9BE-494C-495D-BBA8-DA84CF6BC118}"/>
                </a:ext>
              </a:extLst>
            </p:cNvPr>
            <p:cNvSpPr/>
            <p:nvPr/>
          </p:nvSpPr>
          <p:spPr>
            <a:xfrm rot="5400000">
              <a:off x="2792387" y="5717388"/>
              <a:ext cx="247225" cy="216000"/>
            </a:xfrm>
            <a:prstGeom prst="lef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row: Left 13">
              <a:extLst>
                <a:ext uri="{FF2B5EF4-FFF2-40B4-BE49-F238E27FC236}">
                  <a16:creationId xmlns="" xmlns:a16="http://schemas.microsoft.com/office/drawing/2014/main" id="{92887F32-BA65-4996-BC39-24A23A690C43}"/>
                </a:ext>
              </a:extLst>
            </p:cNvPr>
            <p:cNvSpPr/>
            <p:nvPr/>
          </p:nvSpPr>
          <p:spPr>
            <a:xfrm rot="18900000" flipH="1">
              <a:off x="3146761" y="5677226"/>
              <a:ext cx="247225" cy="216000"/>
            </a:xfrm>
            <a:prstGeom prst="lef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7024D8CB-C4DA-4D84-99DC-5DDE46756FA9}"/>
                </a:ext>
              </a:extLst>
            </p:cNvPr>
            <p:cNvSpPr txBox="1"/>
            <p:nvPr/>
          </p:nvSpPr>
          <p:spPr>
            <a:xfrm>
              <a:off x="2156965" y="5949000"/>
              <a:ext cx="2670070" cy="5847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bg-BG" sz="1600" b="1" dirty="0" smtClean="0">
                  <a:solidFill>
                    <a:srgbClr val="FF0000"/>
                  </a:solidFill>
                </a:rPr>
                <a:t>Част </a:t>
              </a:r>
              <a:r>
                <a:rPr lang="bg-BG" sz="1600" b="1" dirty="0">
                  <a:solidFill>
                    <a:srgbClr val="FF0000"/>
                  </a:solidFill>
                </a:rPr>
                <a:t>от </a:t>
              </a:r>
              <a:r>
                <a:rPr lang="bg-BG" sz="1600" b="1" dirty="0" smtClean="0">
                  <a:solidFill>
                    <a:srgbClr val="FF0000"/>
                  </a:solidFill>
                </a:rPr>
                <a:t>техническата информация</a:t>
              </a:r>
              <a:r>
                <a:rPr lang="en-US" sz="1600" b="1" dirty="0" smtClean="0">
                  <a:solidFill>
                    <a:srgbClr val="FF0000"/>
                  </a:solidFill>
                </a:rPr>
                <a:t>.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457759B-5969-4B70-90E1-73A27D25A02D}"/>
              </a:ext>
            </a:extLst>
          </p:cNvPr>
          <p:cNvSpPr txBox="1"/>
          <p:nvPr/>
        </p:nvSpPr>
        <p:spPr>
          <a:xfrm rot="16200000">
            <a:off x="1565620" y="4685772"/>
            <a:ext cx="1624733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g-BG" sz="1600" b="1" dirty="0" smtClean="0">
                <a:solidFill>
                  <a:srgbClr val="FF0000"/>
                </a:solidFill>
              </a:rPr>
              <a:t>Ръководство </a:t>
            </a:r>
            <a:r>
              <a:rPr lang="bg-BG" sz="1600" b="1" dirty="0">
                <a:solidFill>
                  <a:srgbClr val="FF0000"/>
                </a:solidFill>
              </a:rPr>
              <a:t>за </a:t>
            </a:r>
            <a:r>
              <a:rPr lang="bg-BG" sz="1600" b="1" dirty="0" smtClean="0">
                <a:solidFill>
                  <a:srgbClr val="FF0000"/>
                </a:solidFill>
              </a:rPr>
              <a:t>инсталиране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F574881-9DF8-4AB6-BCEC-B97876E4DE24}"/>
              </a:ext>
            </a:extLst>
          </p:cNvPr>
          <p:cNvSpPr/>
          <p:nvPr/>
        </p:nvSpPr>
        <p:spPr>
          <a:xfrm>
            <a:off x="6012000" y="2133000"/>
            <a:ext cx="26274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prstClr val="black"/>
                </a:solidFill>
                <a:cs typeface="Arial" pitchFamily="34" charset="0"/>
              </a:rPr>
              <a:t>Списъци на компоненти и </a:t>
            </a:r>
            <a:r>
              <a:rPr lang="ru-RU" sz="1600" b="1" dirty="0" smtClean="0">
                <a:solidFill>
                  <a:prstClr val="black"/>
                </a:solidFill>
                <a:cs typeface="Arial" pitchFamily="34" charset="0"/>
              </a:rPr>
              <a:t>материали.</a:t>
            </a:r>
            <a:endParaRPr lang="en-US" sz="16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D1205389-F12F-4087-A212-7E94E5EFB3FB}"/>
              </a:ext>
            </a:extLst>
          </p:cNvPr>
          <p:cNvSpPr/>
          <p:nvPr/>
        </p:nvSpPr>
        <p:spPr>
          <a:xfrm>
            <a:off x="6011999" y="3049840"/>
            <a:ext cx="277141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  <a:cs typeface="Arial" pitchFamily="34" charset="0"/>
              </a:rPr>
              <a:t>Този модел поддържа </a:t>
            </a:r>
            <a:r>
              <a:rPr lang="ru-RU" sz="1400" dirty="0" smtClean="0">
                <a:solidFill>
                  <a:prstClr val="black"/>
                </a:solidFill>
                <a:cs typeface="Arial" pitchFamily="34" charset="0"/>
              </a:rPr>
              <a:t>два съда </a:t>
            </a:r>
            <a:r>
              <a:rPr lang="ru-RU" sz="1400" dirty="0">
                <a:solidFill>
                  <a:prstClr val="black"/>
                </a:solidFill>
                <a:cs typeface="Arial" pitchFamily="34" charset="0"/>
              </a:rPr>
              <a:t>(110L и 150L) от </a:t>
            </a:r>
            <a:r>
              <a:rPr lang="ru-RU" sz="1400" dirty="0" smtClean="0">
                <a:solidFill>
                  <a:prstClr val="black"/>
                </a:solidFill>
                <a:cs typeface="Arial" pitchFamily="34" charset="0"/>
              </a:rPr>
              <a:t>неръждаема стомана.</a:t>
            </a:r>
            <a:endParaRPr lang="en-US" sz="14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9DEC8017-6A30-4085-9C4D-55C84428ACD6}"/>
              </a:ext>
            </a:extLst>
          </p:cNvPr>
          <p:cNvSpPr/>
          <p:nvPr/>
        </p:nvSpPr>
        <p:spPr>
          <a:xfrm>
            <a:off x="6012000" y="4202893"/>
            <a:ext cx="29274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  <a:cs typeface="Arial" pitchFamily="34" charset="0"/>
              </a:rPr>
              <a:t>Рамката за </a:t>
            </a:r>
            <a:r>
              <a:rPr lang="ru-RU" sz="1400" dirty="0" smtClean="0">
                <a:solidFill>
                  <a:prstClr val="black"/>
                </a:solidFill>
                <a:cs typeface="Arial" pitchFamily="34" charset="0"/>
              </a:rPr>
              <a:t>плоските колектори </a:t>
            </a:r>
            <a:r>
              <a:rPr lang="ru-RU" sz="1400" dirty="0">
                <a:solidFill>
                  <a:prstClr val="black"/>
                </a:solidFill>
                <a:cs typeface="Arial" pitchFamily="34" charset="0"/>
              </a:rPr>
              <a:t>е изработена от поцинкована стоманена ламарина с </a:t>
            </a:r>
            <a:r>
              <a:rPr lang="ru-RU" sz="1400" dirty="0" smtClean="0">
                <a:solidFill>
                  <a:prstClr val="black"/>
                </a:solidFill>
                <a:cs typeface="Arial" pitchFamily="34" charset="0"/>
              </a:rPr>
              <a:t>покритие.</a:t>
            </a:r>
            <a:endParaRPr lang="en-US" sz="14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A561FF9-2AEA-4CE3-80E1-A1C33F5CDFAE}"/>
              </a:ext>
            </a:extLst>
          </p:cNvPr>
          <p:cNvSpPr/>
          <p:nvPr/>
        </p:nvSpPr>
        <p:spPr>
          <a:xfrm>
            <a:off x="6012000" y="5456557"/>
            <a:ext cx="29274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  <a:cs typeface="Arial" pitchFamily="34" charset="0"/>
              </a:rPr>
              <a:t>Рамката осигурява номинален ъгъл от 45 </a:t>
            </a:r>
            <a:r>
              <a:rPr lang="ru-RU" sz="1400" dirty="0" smtClean="0">
                <a:solidFill>
                  <a:prstClr val="black"/>
                </a:solidFill>
                <a:cs typeface="Arial" pitchFamily="34" charset="0"/>
              </a:rPr>
              <a:t>регулируем. </a:t>
            </a:r>
            <a:r>
              <a:rPr lang="ru-RU" sz="1400" dirty="0">
                <a:solidFill>
                  <a:prstClr val="black"/>
                </a:solidFill>
                <a:cs typeface="Arial" pitchFamily="34" charset="0"/>
              </a:rPr>
              <a:t>Дневна ефективност е над 70 </a:t>
            </a:r>
            <a:r>
              <a:rPr lang="ru-RU" sz="1400" dirty="0" smtClean="0">
                <a:solidFill>
                  <a:prstClr val="black"/>
                </a:solidFill>
                <a:cs typeface="Arial" pitchFamily="34" charset="0"/>
              </a:rPr>
              <a:t>%.</a:t>
            </a:r>
            <a:r>
              <a:rPr lang="en-US" sz="1400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endParaRPr lang="en-US" sz="1400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7035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A3C2F4C-DCAB-4785-A8C6-BE5241069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3. </a:t>
            </a: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Инсталиране на термосифонни SWH системи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DF51CC6-71B7-4255-A38C-F1F59B0CB462}"/>
              </a:ext>
            </a:extLst>
          </p:cNvPr>
          <p:cNvSpPr/>
          <p:nvPr/>
        </p:nvSpPr>
        <p:spPr>
          <a:xfrm>
            <a:off x="432916" y="1557000"/>
            <a:ext cx="3851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b="1" dirty="0">
                <a:solidFill>
                  <a:prstClr val="black"/>
                </a:solidFill>
                <a:cs typeface="Arial" pitchFamily="34" charset="0"/>
              </a:rPr>
              <a:t>Инсталационен процес. Пример </a:t>
            </a:r>
            <a:r>
              <a:rPr lang="en-US" b="1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.</a:t>
            </a:r>
            <a:endParaRPr lang="en-US" b="1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0AB62E5-54F1-42C3-9A04-7606DFB9B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157" y="1910943"/>
            <a:ext cx="3221612" cy="432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82ABCBF-FA2F-4609-AF55-DA51DB5B5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" y="1895554"/>
            <a:ext cx="3128949" cy="432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9460525-EBBD-4B59-834F-311EFF41A4FC}"/>
              </a:ext>
            </a:extLst>
          </p:cNvPr>
          <p:cNvSpPr txBox="1"/>
          <p:nvPr/>
        </p:nvSpPr>
        <p:spPr>
          <a:xfrm>
            <a:off x="683999" y="2071166"/>
            <a:ext cx="28631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g-BG" sz="1600" b="1" dirty="0">
                <a:solidFill>
                  <a:srgbClr val="FF0000"/>
                </a:solidFill>
              </a:rPr>
              <a:t>Ръководство за инсталиране</a:t>
            </a:r>
            <a:endParaRPr lang="en-US" sz="1600" b="1" dirty="0">
              <a:solidFill>
                <a:srgbClr val="FF0000"/>
              </a:solidFill>
            </a:endParaRPr>
          </a:p>
          <a:p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523234A-93D3-4F09-A37C-24343EB7DFCD}"/>
              </a:ext>
            </a:extLst>
          </p:cNvPr>
          <p:cNvSpPr txBox="1"/>
          <p:nvPr/>
        </p:nvSpPr>
        <p:spPr>
          <a:xfrm>
            <a:off x="6745368" y="1864050"/>
            <a:ext cx="2290632" cy="353943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g-BG" sz="1600" b="1" dirty="0">
                <a:solidFill>
                  <a:srgbClr val="FF0000"/>
                </a:solidFill>
              </a:rPr>
              <a:t>Част от техническата информация</a:t>
            </a:r>
            <a:r>
              <a:rPr lang="en-US" sz="1600" b="1" dirty="0">
                <a:solidFill>
                  <a:srgbClr val="FF000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1600" dirty="0">
                <a:solidFill>
                  <a:prstClr val="black"/>
                </a:solidFill>
                <a:cs typeface="Arial" pitchFamily="34" charset="0"/>
              </a:rPr>
              <a:t>Инсталационни процедури (демонстрации</a:t>
            </a:r>
            <a:r>
              <a:rPr lang="bg-BG" sz="1600" dirty="0" smtClean="0">
                <a:solidFill>
                  <a:prstClr val="black"/>
                </a:solidFill>
                <a:cs typeface="Arial" pitchFamily="34" charset="0"/>
              </a:rPr>
              <a:t>):</a:t>
            </a:r>
            <a:endParaRPr lang="en-US" sz="1600" dirty="0">
              <a:solidFill>
                <a:prstClr val="black"/>
              </a:solidFill>
              <a:cs typeface="Arial" pitchFamily="34" charset="0"/>
            </a:endParaRPr>
          </a:p>
          <a:p>
            <a:pPr marL="628650" lvl="1" indent="-285750">
              <a:buFont typeface="Calibri" panose="020F0502020204030204" pitchFamily="34" charset="0"/>
              <a:buChar char="‒"/>
            </a:pPr>
            <a:r>
              <a:rPr lang="bg-BG" sz="1600" dirty="0" smtClean="0">
                <a:solidFill>
                  <a:prstClr val="black"/>
                </a:solidFill>
                <a:cs typeface="Arial" pitchFamily="34" charset="0"/>
              </a:rPr>
              <a:t>Инсталиране на резервоара</a:t>
            </a:r>
            <a:r>
              <a:rPr lang="en-US" sz="1600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sz="1600" dirty="0">
              <a:solidFill>
                <a:prstClr val="black"/>
              </a:solidFill>
              <a:cs typeface="Arial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Това трябва да се извърши на място.</a:t>
            </a:r>
            <a:endParaRPr lang="en-US" sz="1600" dirty="0">
              <a:solidFill>
                <a:prstClr val="black"/>
              </a:solidFill>
              <a:cs typeface="Arial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cs typeface="Arial" pitchFamily="34" charset="0"/>
              </a:rPr>
              <a:t>Компонентите са относително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леки . Няма нужда от  повдигащи механизми.</a:t>
            </a:r>
            <a:endParaRPr lang="en-US" sz="1600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3661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A48C3D-E9DC-4F23-8B7F-6B9E888EC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3. </a:t>
            </a: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Инсталиране на термосифонни SWH системи 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0617FD4-8CD2-487A-A68B-944567FF3700}"/>
              </a:ext>
            </a:extLst>
          </p:cNvPr>
          <p:cNvSpPr/>
          <p:nvPr/>
        </p:nvSpPr>
        <p:spPr>
          <a:xfrm>
            <a:off x="432916" y="1557000"/>
            <a:ext cx="39303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b="1" dirty="0">
                <a:solidFill>
                  <a:prstClr val="black"/>
                </a:solidFill>
                <a:cs typeface="Arial" pitchFamily="34" charset="0"/>
              </a:rPr>
              <a:t>Инсталационен процес. Пример </a:t>
            </a:r>
            <a:r>
              <a:rPr lang="en-US" b="1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.</a:t>
            </a:r>
            <a:endParaRPr lang="en-US" b="1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F93315D-5762-4780-89CD-55F2B9B5C7EB}"/>
              </a:ext>
            </a:extLst>
          </p:cNvPr>
          <p:cNvSpPr txBox="1"/>
          <p:nvPr/>
        </p:nvSpPr>
        <p:spPr>
          <a:xfrm>
            <a:off x="5899664" y="3681495"/>
            <a:ext cx="2952000" cy="280076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cs typeface="Arial" pitchFamily="34" charset="0"/>
                <a:sym typeface="Symbol" panose="05050102010706020507" pitchFamily="18" charset="2"/>
              </a:rPr>
              <a:t>Директен дебит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  <a:sym typeface="Symbol" panose="05050102010706020507" pitchFamily="18" charset="2"/>
              </a:rPr>
              <a:t>при изнесени е ефективен, </a:t>
            </a:r>
            <a:r>
              <a:rPr lang="ru-RU" sz="1600" dirty="0">
                <a:solidFill>
                  <a:prstClr val="black"/>
                </a:solidFill>
                <a:cs typeface="Arial" pitchFamily="34" charset="0"/>
                <a:sym typeface="Symbol" panose="05050102010706020507" pitchFamily="18" charset="2"/>
              </a:rPr>
              <a:t>но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  <a:sym typeface="Symbol" panose="05050102010706020507" pitchFamily="18" charset="2"/>
              </a:rPr>
              <a:t>те са с "</a:t>
            </a:r>
            <a:r>
              <a:rPr lang="ru-RU" sz="1600" dirty="0">
                <a:solidFill>
                  <a:prstClr val="black"/>
                </a:solidFill>
                <a:cs typeface="Arial" pitchFamily="34" charset="0"/>
                <a:sym typeface="Symbol" panose="05050102010706020507" pitchFamily="18" charset="2"/>
              </a:rPr>
              <a:t>мокра връзка". Ако една тръба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  <a:sym typeface="Symbol" panose="05050102010706020507" pitchFamily="18" charset="2"/>
              </a:rPr>
              <a:t>има пропуск, </a:t>
            </a:r>
            <a:r>
              <a:rPr lang="ru-RU" sz="1600" dirty="0">
                <a:solidFill>
                  <a:prstClr val="black"/>
                </a:solidFill>
                <a:cs typeface="Arial" pitchFamily="34" charset="0"/>
                <a:sym typeface="Symbol" panose="05050102010706020507" pitchFamily="18" charset="2"/>
              </a:rPr>
              <a:t>може да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  <a:sym typeface="Symbol" panose="05050102010706020507" pitchFamily="18" charset="2"/>
              </a:rPr>
              <a:t>се изпразни резервоарът </a:t>
            </a:r>
            <a:r>
              <a:rPr lang="ru-RU" sz="1600" dirty="0">
                <a:solidFill>
                  <a:prstClr val="black"/>
                </a:solidFill>
                <a:cs typeface="Arial" pitchFamily="34" charset="0"/>
                <a:sym typeface="Symbol" panose="05050102010706020507" pitchFamily="18" charset="2"/>
              </a:rPr>
              <a:t>за вода.  Производителят обяснява как да се процедира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  <a:sym typeface="Symbol" panose="05050102010706020507" pitchFamily="18" charset="2"/>
              </a:rPr>
              <a:t>при </a:t>
            </a:r>
            <a:r>
              <a:rPr lang="ru-RU" sz="1600" dirty="0">
                <a:solidFill>
                  <a:prstClr val="black"/>
                </a:solidFill>
                <a:cs typeface="Arial" pitchFamily="34" charset="0"/>
                <a:sym typeface="Symbol" panose="05050102010706020507" pitchFamily="18" charset="2"/>
              </a:rPr>
              <a:t>този случай,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  <a:sym typeface="Symbol" panose="05050102010706020507" pitchFamily="18" charset="2"/>
              </a:rPr>
              <a:t>друга </a:t>
            </a:r>
            <a:r>
              <a:rPr lang="ru-RU" sz="1600" dirty="0">
                <a:solidFill>
                  <a:prstClr val="black"/>
                </a:solidFill>
                <a:cs typeface="Arial" pitchFamily="34" charset="0"/>
                <a:sym typeface="Symbol" panose="05050102010706020507" pitchFamily="18" charset="2"/>
              </a:rPr>
              <a:t>полезна информация,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  <a:sym typeface="Symbol" panose="05050102010706020507" pitchFamily="18" charset="2"/>
              </a:rPr>
              <a:t>свързване на тръбите.</a:t>
            </a:r>
            <a:endParaRPr lang="en-US" sz="1600" dirty="0">
              <a:solidFill>
                <a:prstClr val="black"/>
              </a:solidFill>
              <a:cs typeface="Arial" pitchFamily="34" charset="0"/>
              <a:sym typeface="Symbol" panose="05050102010706020507" pitchFamily="18" charset="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EDE0BE1-60DC-450D-B85E-55A5D4DE3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078" y="1963656"/>
            <a:ext cx="3895303" cy="43508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024063D0-BD91-4C64-81BE-C0C1CCBDE49C}"/>
              </a:ext>
            </a:extLst>
          </p:cNvPr>
          <p:cNvSpPr/>
          <p:nvPr/>
        </p:nvSpPr>
        <p:spPr>
          <a:xfrm>
            <a:off x="4511381" y="1943107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bg-BG" sz="1600" b="1" dirty="0">
                <a:solidFill>
                  <a:srgbClr val="FF0000"/>
                </a:solidFill>
              </a:rPr>
              <a:t>Част от техническата информация</a:t>
            </a:r>
            <a:r>
              <a:rPr lang="en-US" sz="1600" b="1" dirty="0">
                <a:solidFill>
                  <a:srgbClr val="FF000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1600" dirty="0">
                <a:solidFill>
                  <a:prstClr val="black"/>
                </a:solidFill>
                <a:cs typeface="Arial" pitchFamily="34" charset="0"/>
              </a:rPr>
              <a:t>Инсталационни процедури (</a:t>
            </a:r>
            <a:r>
              <a:rPr lang="bg-BG" sz="1600" dirty="0" smtClean="0">
                <a:solidFill>
                  <a:prstClr val="black"/>
                </a:solidFill>
                <a:cs typeface="Arial" pitchFamily="34" charset="0"/>
              </a:rPr>
              <a:t>демонстрации)</a:t>
            </a:r>
            <a:r>
              <a:rPr lang="en-US" sz="1600" dirty="0" smtClean="0">
                <a:solidFill>
                  <a:prstClr val="black"/>
                </a:solidFill>
                <a:cs typeface="Arial" pitchFamily="34" charset="0"/>
              </a:rPr>
              <a:t>:</a:t>
            </a:r>
            <a:endParaRPr lang="en-US" sz="1600" dirty="0">
              <a:solidFill>
                <a:prstClr val="black"/>
              </a:solidFill>
              <a:cs typeface="Arial" pitchFamily="34" charset="0"/>
            </a:endParaRPr>
          </a:p>
          <a:p>
            <a:pPr marL="628650" lvl="1" indent="-285750">
              <a:buFont typeface="Calibri" panose="020F0502020204030204" pitchFamily="34" charset="0"/>
              <a:buChar char="‒"/>
            </a:pPr>
            <a:r>
              <a:rPr lang="bg-BG" sz="1600" dirty="0" smtClean="0">
                <a:solidFill>
                  <a:prstClr val="black"/>
                </a:solidFill>
                <a:cs typeface="Arial" pitchFamily="34" charset="0"/>
              </a:rPr>
              <a:t>Инсталиране </a:t>
            </a:r>
            <a:r>
              <a:rPr lang="bg-BG" sz="1600" dirty="0">
                <a:solidFill>
                  <a:prstClr val="black"/>
                </a:solidFill>
                <a:cs typeface="Arial" pitchFamily="34" charset="0"/>
              </a:rPr>
              <a:t>на </a:t>
            </a:r>
            <a:r>
              <a:rPr lang="bg-BG" sz="1600" dirty="0" smtClean="0">
                <a:solidFill>
                  <a:prstClr val="black"/>
                </a:solidFill>
                <a:cs typeface="Arial" pitchFamily="34" charset="0"/>
              </a:rPr>
              <a:t>тръбите</a:t>
            </a:r>
            <a:r>
              <a:rPr lang="en-US" sz="1600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sz="16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3FDAEC87-AF1C-42F0-AF1E-AA001A855A70}"/>
              </a:ext>
            </a:extLst>
          </p:cNvPr>
          <p:cNvSpPr/>
          <p:nvPr/>
        </p:nvSpPr>
        <p:spPr>
          <a:xfrm>
            <a:off x="4511381" y="2637000"/>
            <a:ext cx="43402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cs typeface="Arial" pitchFamily="34" charset="0"/>
              </a:rPr>
              <a:t>Системата включва 18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изнесени </a:t>
            </a:r>
            <a:r>
              <a:rPr lang="ru-RU" sz="1600" dirty="0">
                <a:solidFill>
                  <a:prstClr val="black"/>
                </a:solidFill>
                <a:cs typeface="Arial" pitchFamily="34" charset="0"/>
              </a:rPr>
              <a:t>тръби (директен поток, U-тръба), изработени от борсиликатно стъкло (дебелина 2mm),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Ф </a:t>
            </a:r>
            <a:r>
              <a:rPr lang="ru-RU" sz="1600" dirty="0">
                <a:solidFill>
                  <a:prstClr val="black"/>
                </a:solidFill>
                <a:cs typeface="Arial" pitchFamily="34" charset="0"/>
              </a:rPr>
              <a:t>47 мм и дължина 1500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мм.</a:t>
            </a:r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1E465808-2AA2-47FA-97DF-52E5408C1192}"/>
              </a:ext>
            </a:extLst>
          </p:cNvPr>
          <p:cNvGrpSpPr/>
          <p:nvPr/>
        </p:nvGrpSpPr>
        <p:grpSpPr>
          <a:xfrm>
            <a:off x="4116078" y="4521236"/>
            <a:ext cx="2035468" cy="1800000"/>
            <a:chOff x="4116078" y="4521236"/>
            <a:chExt cx="2035468" cy="1800000"/>
          </a:xfrm>
        </p:grpSpPr>
        <p:sp>
          <p:nvSpPr>
            <p:cNvPr id="15" name="Arrow: Left 14">
              <a:extLst>
                <a:ext uri="{FF2B5EF4-FFF2-40B4-BE49-F238E27FC236}">
                  <a16:creationId xmlns="" xmlns:a16="http://schemas.microsoft.com/office/drawing/2014/main" id="{27F36A8A-1FBB-409D-98D8-D5FE3E846486}"/>
                </a:ext>
              </a:extLst>
            </p:cNvPr>
            <p:cNvSpPr/>
            <p:nvPr/>
          </p:nvSpPr>
          <p:spPr>
            <a:xfrm>
              <a:off x="4116078" y="5175423"/>
              <a:ext cx="247225" cy="216000"/>
            </a:xfrm>
            <a:prstGeom prst="lef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106DB78D-84A2-4B80-8CE2-A7EECF4CD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2960" y="4521236"/>
              <a:ext cx="1311935" cy="180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0F8A6716-FBB7-43D7-90D3-3A089FA9E74C}"/>
                </a:ext>
              </a:extLst>
            </p:cNvPr>
            <p:cNvSpPr txBox="1"/>
            <p:nvPr/>
          </p:nvSpPr>
          <p:spPr>
            <a:xfrm rot="16200000">
              <a:off x="4836048" y="5005737"/>
              <a:ext cx="1800000" cy="83099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bg-BG" sz="1600" b="1" dirty="0" smtClean="0">
                  <a:solidFill>
                    <a:srgbClr val="FF0000"/>
                  </a:solidFill>
                </a:rPr>
                <a:t>Ръководство </a:t>
              </a:r>
              <a:r>
                <a:rPr lang="bg-BG" sz="1600" b="1" dirty="0">
                  <a:solidFill>
                    <a:srgbClr val="FF0000"/>
                  </a:solidFill>
                </a:rPr>
                <a:t>за инсталиране</a:t>
              </a:r>
              <a:endParaRPr lang="en-US" sz="1600" b="1" dirty="0">
                <a:solidFill>
                  <a:srgbClr val="FF0000"/>
                </a:solidFill>
              </a:endParaRPr>
            </a:p>
            <a:p>
              <a:endParaRPr lang="en-US" sz="16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67094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8B2DDE-485B-4B7F-9603-220EADF5F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3. </a:t>
            </a: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Инсталиране на термосифонни SWH системи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8AC99A2-B7AD-4F8C-9457-20ABCF6F68C1}"/>
              </a:ext>
            </a:extLst>
          </p:cNvPr>
          <p:cNvSpPr/>
          <p:nvPr/>
        </p:nvSpPr>
        <p:spPr>
          <a:xfrm>
            <a:off x="432916" y="1557000"/>
            <a:ext cx="3995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b="1" dirty="0">
                <a:solidFill>
                  <a:prstClr val="black"/>
                </a:solidFill>
                <a:cs typeface="Arial" pitchFamily="34" charset="0"/>
              </a:rPr>
              <a:t>Инсталационен процес. Пример </a:t>
            </a:r>
            <a:r>
              <a:rPr lang="en-US" b="1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.</a:t>
            </a:r>
            <a:endParaRPr lang="en-US" b="1" dirty="0"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1748149-57AA-4EC1-8813-31C5BC1BB8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0013" y="1926332"/>
            <a:ext cx="3800720" cy="216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AC8C1AC-F64D-473F-A8B0-A98DF277A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13" y="4164558"/>
            <a:ext cx="3809938" cy="216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5A44B12-C3FA-4614-B204-117D1D3542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8395" y="1898339"/>
            <a:ext cx="3780000" cy="267731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A96CD9E8-7D4D-4893-AD74-EF3256C33F20}"/>
              </a:ext>
            </a:extLst>
          </p:cNvPr>
          <p:cNvSpPr/>
          <p:nvPr/>
        </p:nvSpPr>
        <p:spPr>
          <a:xfrm>
            <a:off x="4616767" y="4627757"/>
            <a:ext cx="267143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600" b="1" dirty="0" smtClean="0">
                <a:solidFill>
                  <a:srgbClr val="FF0000"/>
                </a:solidFill>
              </a:rPr>
              <a:t>Част </a:t>
            </a:r>
            <a:r>
              <a:rPr lang="bg-BG" sz="1600" b="1" dirty="0">
                <a:solidFill>
                  <a:srgbClr val="FF0000"/>
                </a:solidFill>
              </a:rPr>
              <a:t>от техническата информация 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  <a:endParaRPr lang="en-US" sz="16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1400" dirty="0" smtClean="0">
                <a:solidFill>
                  <a:prstClr val="black"/>
                </a:solidFill>
                <a:cs typeface="Arial" pitchFamily="34" charset="0"/>
              </a:rPr>
              <a:t>Тръбопроводна връзка</a:t>
            </a:r>
            <a:r>
              <a:rPr lang="en-US" sz="1400" dirty="0" smtClean="0">
                <a:solidFill>
                  <a:prstClr val="black"/>
                </a:solidFill>
                <a:cs typeface="Arial" pitchFamily="34" charset="0"/>
              </a:rPr>
              <a:t>: </a:t>
            </a:r>
            <a:endParaRPr lang="en-US" sz="1400" dirty="0">
              <a:solidFill>
                <a:prstClr val="black"/>
              </a:solidFill>
              <a:cs typeface="Arial" pitchFamily="34" charset="0"/>
            </a:endParaRPr>
          </a:p>
          <a:p>
            <a:pPr marL="628650" lvl="1" indent="-285750">
              <a:buFont typeface="Calibri" panose="020F0502020204030204" pitchFamily="34" charset="0"/>
              <a:buChar char="‒"/>
            </a:pPr>
            <a:r>
              <a:rPr lang="bg-BG" sz="1400" dirty="0" smtClean="0">
                <a:solidFill>
                  <a:prstClr val="black"/>
                </a:solidFill>
                <a:cs typeface="Arial" pitchFamily="34" charset="0"/>
              </a:rPr>
              <a:t>Инсталиране</a:t>
            </a:r>
            <a:r>
              <a:rPr lang="en-US" sz="1400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sz="1400" dirty="0">
              <a:solidFill>
                <a:prstClr val="black"/>
              </a:solidFill>
              <a:cs typeface="Arial" pitchFamily="34" charset="0"/>
            </a:endParaRPr>
          </a:p>
          <a:p>
            <a:pPr indent="-114300"/>
            <a:r>
              <a:rPr lang="en-US" sz="1400" dirty="0">
                <a:solidFill>
                  <a:prstClr val="black"/>
                </a:solidFill>
                <a:cs typeface="Arial" pitchFamily="34" charset="0"/>
              </a:rPr>
              <a:t>A. </a:t>
            </a:r>
            <a:r>
              <a:rPr lang="bg-BG" sz="1400" dirty="0" smtClean="0">
                <a:solidFill>
                  <a:prstClr val="black"/>
                </a:solidFill>
                <a:cs typeface="Arial" pitchFamily="34" charset="0"/>
              </a:rPr>
              <a:t>Херметизирано водоснабдяване</a:t>
            </a:r>
            <a:r>
              <a:rPr lang="en-US" sz="1400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sz="1400" dirty="0">
              <a:solidFill>
                <a:prstClr val="black"/>
              </a:solidFill>
              <a:cs typeface="Arial" pitchFamily="34" charset="0"/>
            </a:endParaRPr>
          </a:p>
          <a:p>
            <a:pPr indent="-114300"/>
            <a:r>
              <a:rPr lang="en-US" sz="1400" dirty="0">
                <a:solidFill>
                  <a:prstClr val="black"/>
                </a:solidFill>
                <a:cs typeface="Arial" pitchFamily="34" charset="0"/>
              </a:rPr>
              <a:t>B. </a:t>
            </a:r>
            <a:r>
              <a:rPr lang="bg-BG" sz="1400" dirty="0" smtClean="0">
                <a:solidFill>
                  <a:prstClr val="black"/>
                </a:solidFill>
                <a:cs typeface="Arial" pitchFamily="34" charset="0"/>
              </a:rPr>
              <a:t>Водоснабдяване с помпа</a:t>
            </a:r>
            <a:r>
              <a:rPr lang="en-US" sz="1400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sz="1400" dirty="0">
              <a:solidFill>
                <a:prstClr val="black"/>
              </a:solidFill>
              <a:cs typeface="Arial" pitchFamily="34" charset="0"/>
            </a:endParaRPr>
          </a:p>
          <a:p>
            <a:pPr indent="-114300"/>
            <a:r>
              <a:rPr lang="en-US" sz="1400" dirty="0">
                <a:solidFill>
                  <a:prstClr val="black"/>
                </a:solidFill>
                <a:cs typeface="Arial" pitchFamily="34" charset="0"/>
              </a:rPr>
              <a:t>C</a:t>
            </a:r>
            <a:r>
              <a:rPr lang="en-US" sz="1400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r>
              <a:rPr lang="bg-BG" sz="1400" dirty="0">
                <a:solidFill>
                  <a:prstClr val="black"/>
                </a:solidFill>
                <a:cs typeface="Arial" pitchFamily="34" charset="0"/>
              </a:rPr>
              <a:t> Снабдяване от </a:t>
            </a:r>
            <a:r>
              <a:rPr lang="bg-BG" sz="1400" dirty="0" smtClean="0">
                <a:solidFill>
                  <a:prstClr val="black"/>
                </a:solidFill>
                <a:cs typeface="Arial" pitchFamily="34" charset="0"/>
              </a:rPr>
              <a:t>резервоар</a:t>
            </a:r>
            <a:r>
              <a:rPr lang="en-US" sz="1400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sz="1400" dirty="0">
              <a:solidFill>
                <a:prstClr val="black"/>
              </a:solidFill>
              <a:cs typeface="Arial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85DFAE9E-A1C2-4104-8DB4-B7DEFDD2C626}"/>
              </a:ext>
            </a:extLst>
          </p:cNvPr>
          <p:cNvGrpSpPr/>
          <p:nvPr/>
        </p:nvGrpSpPr>
        <p:grpSpPr>
          <a:xfrm>
            <a:off x="7059634" y="4189774"/>
            <a:ext cx="1934588" cy="2087469"/>
            <a:chOff x="7059634" y="4189774"/>
            <a:chExt cx="1934588" cy="2087469"/>
          </a:xfrm>
        </p:grpSpPr>
        <p:sp>
          <p:nvSpPr>
            <p:cNvPr id="6" name="Arrow: Left 5">
              <a:extLst>
                <a:ext uri="{FF2B5EF4-FFF2-40B4-BE49-F238E27FC236}">
                  <a16:creationId xmlns="" xmlns:a16="http://schemas.microsoft.com/office/drawing/2014/main" id="{D494A9E8-757C-4140-BC45-12F53ADF5A0D}"/>
                </a:ext>
              </a:extLst>
            </p:cNvPr>
            <p:cNvSpPr/>
            <p:nvPr/>
          </p:nvSpPr>
          <p:spPr>
            <a:xfrm rot="5400000">
              <a:off x="8083712" y="4205387"/>
              <a:ext cx="247225" cy="216000"/>
            </a:xfrm>
            <a:prstGeom prst="lef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91539607-07B9-4DC3-A89C-CCEB76817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65636" y="4477243"/>
              <a:ext cx="1311935" cy="180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F63BE461-387A-44B5-BBCF-58A98E87C34D}"/>
                </a:ext>
              </a:extLst>
            </p:cNvPr>
            <p:cNvSpPr txBox="1"/>
            <p:nvPr/>
          </p:nvSpPr>
          <p:spPr>
            <a:xfrm rot="16200000">
              <a:off x="7673610" y="4803001"/>
              <a:ext cx="1810227" cy="83099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bg-BG" sz="1600" b="1" dirty="0" smtClean="0">
                  <a:solidFill>
                    <a:srgbClr val="FF0000"/>
                  </a:solidFill>
                </a:rPr>
                <a:t>Ръководство </a:t>
              </a:r>
              <a:r>
                <a:rPr lang="bg-BG" sz="1600" b="1" dirty="0">
                  <a:solidFill>
                    <a:srgbClr val="FF0000"/>
                  </a:solidFill>
                </a:rPr>
                <a:t>за инсталиране</a:t>
              </a:r>
              <a:endParaRPr lang="en-US" sz="1600" b="1" dirty="0">
                <a:solidFill>
                  <a:srgbClr val="FF0000"/>
                </a:solidFill>
              </a:endParaRPr>
            </a:p>
            <a:p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Arrow: Left 12">
              <a:extLst>
                <a:ext uri="{FF2B5EF4-FFF2-40B4-BE49-F238E27FC236}">
                  <a16:creationId xmlns="" xmlns:a16="http://schemas.microsoft.com/office/drawing/2014/main" id="{AFA4D4B3-A6B9-4376-ACF6-C24699E13AB3}"/>
                </a:ext>
              </a:extLst>
            </p:cNvPr>
            <p:cNvSpPr/>
            <p:nvPr/>
          </p:nvSpPr>
          <p:spPr>
            <a:xfrm>
              <a:off x="7059634" y="4385706"/>
              <a:ext cx="247225" cy="216000"/>
            </a:xfrm>
            <a:prstGeom prst="lef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43058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C5B4FA6-AE16-4B30-B263-C5C1E6345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3.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Инсталиране </a:t>
            </a: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на термосифонни SWH системи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35D748E-6D9B-421E-A969-7C9B418A1E25}"/>
              </a:ext>
            </a:extLst>
          </p:cNvPr>
          <p:cNvSpPr/>
          <p:nvPr/>
        </p:nvSpPr>
        <p:spPr>
          <a:xfrm>
            <a:off x="432916" y="1557000"/>
            <a:ext cx="3995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b="1" dirty="0">
                <a:solidFill>
                  <a:prstClr val="black"/>
                </a:solidFill>
                <a:cs typeface="Arial" pitchFamily="34" charset="0"/>
              </a:rPr>
              <a:t>Инсталационен процес. Пример </a:t>
            </a:r>
            <a:endParaRPr lang="en-US" b="1" dirty="0"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002A91B-8DEF-4D9E-AEDD-71B533987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00" y="1557000"/>
            <a:ext cx="3372046" cy="46991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E73AB7B-5706-4B09-8F3F-ECCA7AA826F5}"/>
              </a:ext>
            </a:extLst>
          </p:cNvPr>
          <p:cNvSpPr/>
          <p:nvPr/>
        </p:nvSpPr>
        <p:spPr>
          <a:xfrm>
            <a:off x="827426" y="1912341"/>
            <a:ext cx="453657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600" b="1" dirty="0">
                <a:solidFill>
                  <a:srgbClr val="FF0000"/>
                </a:solidFill>
              </a:rPr>
              <a:t>Част от техническата информация </a:t>
            </a:r>
            <a:r>
              <a:rPr lang="en-US" sz="1600" b="1" dirty="0">
                <a:solidFill>
                  <a:srgbClr val="FF000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1600" dirty="0" smtClean="0">
                <a:solidFill>
                  <a:prstClr val="black"/>
                </a:solidFill>
                <a:cs typeface="Arial" pitchFamily="34" charset="0"/>
              </a:rPr>
              <a:t>Тръбопровод- връзки</a:t>
            </a:r>
            <a:r>
              <a:rPr lang="en-US" sz="1600" dirty="0" smtClean="0">
                <a:solidFill>
                  <a:prstClr val="black"/>
                </a:solidFill>
                <a:cs typeface="Arial" pitchFamily="34" charset="0"/>
              </a:rPr>
              <a:t>: </a:t>
            </a:r>
            <a:endParaRPr lang="en-US" sz="1600" dirty="0">
              <a:solidFill>
                <a:prstClr val="black"/>
              </a:solidFill>
              <a:cs typeface="Arial" pitchFamily="34" charset="0"/>
            </a:endParaRPr>
          </a:p>
          <a:p>
            <a:pPr marL="628650" lvl="1" indent="-285750">
              <a:buFont typeface="Calibri" panose="020F0502020204030204" pitchFamily="34" charset="0"/>
              <a:buChar char="‒"/>
            </a:pPr>
            <a:r>
              <a:rPr lang="bg-BG" sz="1600" dirty="0">
                <a:solidFill>
                  <a:prstClr val="black"/>
                </a:solidFill>
                <a:cs typeface="Arial" pitchFamily="34" charset="0"/>
              </a:rPr>
              <a:t>Опции за </a:t>
            </a:r>
            <a:r>
              <a:rPr lang="bg-BG" sz="1600" dirty="0" smtClean="0">
                <a:solidFill>
                  <a:prstClr val="black"/>
                </a:solidFill>
                <a:cs typeface="Arial" pitchFamily="34" charset="0"/>
              </a:rPr>
              <a:t>инсталиране</a:t>
            </a:r>
            <a:r>
              <a:rPr lang="en-US" sz="1600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sz="1600" dirty="0">
              <a:solidFill>
                <a:prstClr val="black"/>
              </a:solidFill>
              <a:cs typeface="Arial" pitchFamily="34" charset="0"/>
            </a:endParaRPr>
          </a:p>
          <a:p>
            <a:pPr marL="1714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Хидравличният </a:t>
            </a:r>
            <a:r>
              <a:rPr lang="ru-RU" sz="1600" dirty="0">
                <a:solidFill>
                  <a:prstClr val="black"/>
                </a:solidFill>
                <a:cs typeface="Arial" pitchFamily="34" charset="0"/>
              </a:rPr>
              <a:t>контур е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прост, </a:t>
            </a:r>
            <a:r>
              <a:rPr lang="ru-RU" sz="1600" dirty="0">
                <a:solidFill>
                  <a:prstClr val="black"/>
                </a:solidFill>
                <a:cs typeface="Arial" pitchFamily="34" charset="0"/>
              </a:rPr>
              <a:t>но различни променливи могат да имат ефект върху работа на системата. Производителят предоставя указания как да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се управляват тези фактори:</a:t>
            </a:r>
            <a:endParaRPr lang="en-US" sz="16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0595FC7B-C89E-4B99-80E9-CDE731EB7DE7}"/>
              </a:ext>
            </a:extLst>
          </p:cNvPr>
          <p:cNvSpPr/>
          <p:nvPr/>
        </p:nvSpPr>
        <p:spPr>
          <a:xfrm>
            <a:off x="2369622" y="3772616"/>
            <a:ext cx="313837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alibri" panose="020F0502020204030204" pitchFamily="34" charset="0"/>
              <a:buChar char="‒"/>
            </a:pP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Планиране на инсталацията.</a:t>
            </a:r>
          </a:p>
          <a:p>
            <a:pPr marL="285750" indent="-285750">
              <a:buFont typeface="Calibri" panose="020F0502020204030204" pitchFamily="34" charset="0"/>
              <a:buChar char="‒"/>
            </a:pP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Изисквания </a:t>
            </a:r>
            <a:r>
              <a:rPr lang="ru-RU" sz="1600" dirty="0">
                <a:solidFill>
                  <a:prstClr val="black"/>
                </a:solidFill>
                <a:cs typeface="Arial" pitchFamily="34" charset="0"/>
              </a:rPr>
              <a:t>за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тръбопровода.</a:t>
            </a:r>
          </a:p>
          <a:p>
            <a:pPr marL="285750" indent="-285750">
              <a:buFont typeface="Calibri" panose="020F0502020204030204" pitchFamily="34" charset="0"/>
              <a:buChar char="‒"/>
            </a:pP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Изисквания </a:t>
            </a:r>
            <a:r>
              <a:rPr lang="ru-RU" sz="1600" dirty="0">
                <a:solidFill>
                  <a:prstClr val="black"/>
                </a:solidFill>
                <a:cs typeface="Arial" pitchFamily="34" charset="0"/>
              </a:rPr>
              <a:t>за безопасност (клапани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).</a:t>
            </a:r>
          </a:p>
          <a:p>
            <a:pPr marL="285750" indent="-285750">
              <a:buFont typeface="Calibri" panose="020F0502020204030204" pitchFamily="34" charset="0"/>
              <a:buChar char="‒"/>
            </a:pP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Водни изисквания.</a:t>
            </a:r>
          </a:p>
          <a:p>
            <a:pPr marL="285750" indent="-285750">
              <a:buFont typeface="Calibri" panose="020F0502020204030204" pitchFamily="34" charset="0"/>
              <a:buChar char="‒"/>
            </a:pP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Други.</a:t>
            </a:r>
            <a:endParaRPr lang="en-US" sz="1600" dirty="0">
              <a:solidFill>
                <a:prstClr val="black"/>
              </a:solidFill>
              <a:cs typeface="Arial" pitchFamily="34" charset="0"/>
            </a:endParaRPr>
          </a:p>
          <a:p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Смесителните вентили </a:t>
            </a:r>
            <a:r>
              <a:rPr lang="ru-RU" sz="1600" dirty="0">
                <a:solidFill>
                  <a:prstClr val="black"/>
                </a:solidFill>
                <a:cs typeface="Arial" pitchFamily="34" charset="0"/>
              </a:rPr>
              <a:t>и други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продукти </a:t>
            </a:r>
            <a:r>
              <a:rPr lang="ru-RU" sz="1600" dirty="0">
                <a:solidFill>
                  <a:prstClr val="black"/>
                </a:solidFill>
                <a:cs typeface="Arial" pitchFamily="34" charset="0"/>
              </a:rPr>
              <a:t>се доставят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отделно.</a:t>
            </a:r>
            <a:endParaRPr lang="en-US" sz="1600" dirty="0"/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3581D434-F7B5-4746-AFBB-D901F9B9EF51}"/>
              </a:ext>
            </a:extLst>
          </p:cNvPr>
          <p:cNvGrpSpPr/>
          <p:nvPr/>
        </p:nvGrpSpPr>
        <p:grpSpPr>
          <a:xfrm>
            <a:off x="231110" y="3974443"/>
            <a:ext cx="2238462" cy="2281666"/>
            <a:chOff x="293779" y="3709993"/>
            <a:chExt cx="2238462" cy="2546117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7F46F840-F974-49B7-900F-4C1FE7E642C8}"/>
                </a:ext>
              </a:extLst>
            </p:cNvPr>
            <p:cNvGrpSpPr/>
            <p:nvPr/>
          </p:nvGrpSpPr>
          <p:grpSpPr>
            <a:xfrm>
              <a:off x="293779" y="3709993"/>
              <a:ext cx="2114849" cy="2546117"/>
              <a:chOff x="6827160" y="3573000"/>
              <a:chExt cx="2114849" cy="2546117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="" xmlns:a16="http://schemas.microsoft.com/office/drawing/2014/main" id="{72389745-830E-486B-ACCA-A53E20C0C19D}"/>
                  </a:ext>
                </a:extLst>
              </p:cNvPr>
              <p:cNvGrpSpPr/>
              <p:nvPr/>
            </p:nvGrpSpPr>
            <p:grpSpPr>
              <a:xfrm>
                <a:off x="7236000" y="3573000"/>
                <a:ext cx="1706009" cy="2546117"/>
                <a:chOff x="661892" y="1890883"/>
                <a:chExt cx="1706009" cy="2546117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="" xmlns:a16="http://schemas.microsoft.com/office/drawing/2014/main" id="{B3BCABC3-83FB-4763-A38C-331A98EA19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56739" y="2637000"/>
                  <a:ext cx="1311162" cy="1800000"/>
                </a:xfrm>
                <a:prstGeom prst="rect">
                  <a:avLst/>
                </a:prstGeom>
              </p:spPr>
            </p:pic>
            <p:pic>
              <p:nvPicPr>
                <p:cNvPr id="5" name="Picture 4">
                  <a:extLst>
                    <a:ext uri="{FF2B5EF4-FFF2-40B4-BE49-F238E27FC236}">
                      <a16:creationId xmlns="" xmlns:a16="http://schemas.microsoft.com/office/drawing/2014/main" id="{4504AA16-390E-4148-B923-6AF6976827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61892" y="1890883"/>
                  <a:ext cx="1317820" cy="1800000"/>
                </a:xfrm>
                <a:prstGeom prst="rect">
                  <a:avLst/>
                </a:prstGeom>
              </p:spPr>
            </p:pic>
          </p:grpSp>
          <p:sp>
            <p:nvSpPr>
              <p:cNvPr id="9" name="Rectangle 8">
                <a:extLst>
                  <a:ext uri="{FF2B5EF4-FFF2-40B4-BE49-F238E27FC236}">
                    <a16:creationId xmlns="" xmlns:a16="http://schemas.microsoft.com/office/drawing/2014/main" id="{B18556E6-BA8E-4537-AEFA-B1EB50320388}"/>
                  </a:ext>
                </a:extLst>
              </p:cNvPr>
              <p:cNvSpPr/>
              <p:nvPr/>
            </p:nvSpPr>
            <p:spPr>
              <a:xfrm>
                <a:off x="7236000" y="3573000"/>
                <a:ext cx="1667003" cy="2546117"/>
              </a:xfrm>
              <a:prstGeom prst="rect">
                <a:avLst/>
              </a:prstGeom>
              <a:noFill/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C9AE6C37-02CC-43BF-BA18-6C95FAC89A49}"/>
                  </a:ext>
                </a:extLst>
              </p:cNvPr>
              <p:cNvSpPr txBox="1"/>
              <p:nvPr/>
            </p:nvSpPr>
            <p:spPr>
              <a:xfrm rot="16200000">
                <a:off x="6358862" y="4477119"/>
                <a:ext cx="1767593" cy="830997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bg-BG" sz="1600" b="1" dirty="0">
                    <a:solidFill>
                      <a:srgbClr val="FF0000"/>
                    </a:solidFill>
                  </a:rPr>
                  <a:t>Ръководство за инсталиране</a:t>
                </a:r>
                <a:endParaRPr lang="en-US" sz="1600" b="1" dirty="0">
                  <a:solidFill>
                    <a:srgbClr val="FF0000"/>
                  </a:solidFill>
                </a:endParaRPr>
              </a:p>
              <a:p>
                <a:endParaRPr lang="en-US" sz="16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2" name="Arrow: Left 11">
              <a:extLst>
                <a:ext uri="{FF2B5EF4-FFF2-40B4-BE49-F238E27FC236}">
                  <a16:creationId xmlns="" xmlns:a16="http://schemas.microsoft.com/office/drawing/2014/main" id="{D79BDDF7-B9B2-4F47-8513-054CA1921C38}"/>
                </a:ext>
              </a:extLst>
            </p:cNvPr>
            <p:cNvSpPr/>
            <p:nvPr/>
          </p:nvSpPr>
          <p:spPr>
            <a:xfrm rot="10800000">
              <a:off x="2285016" y="4823669"/>
              <a:ext cx="247225" cy="216000"/>
            </a:xfrm>
            <a:prstGeom prst="lef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715948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807A30-A429-4B81-9CA0-2D17DF90C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3. </a:t>
            </a: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Инсталиране на термосифонни SWH системи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79F1CAA-FB46-4080-8DA6-2406BD67AF14}"/>
              </a:ext>
            </a:extLst>
          </p:cNvPr>
          <p:cNvSpPr/>
          <p:nvPr/>
        </p:nvSpPr>
        <p:spPr>
          <a:xfrm>
            <a:off x="432916" y="1557000"/>
            <a:ext cx="4211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b="1" dirty="0">
                <a:solidFill>
                  <a:prstClr val="black"/>
                </a:solidFill>
                <a:cs typeface="Arial" pitchFamily="34" charset="0"/>
              </a:rPr>
              <a:t>Инсталационен процес. Пример </a:t>
            </a:r>
            <a:r>
              <a:rPr lang="en-US" b="1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.</a:t>
            </a:r>
            <a:endParaRPr lang="en-US" b="1" dirty="0"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851DCFDF-A50B-4697-9C08-7710E860FCC9}"/>
              </a:ext>
            </a:extLst>
          </p:cNvPr>
          <p:cNvSpPr/>
          <p:nvPr/>
        </p:nvSpPr>
        <p:spPr>
          <a:xfrm>
            <a:off x="4788000" y="4030897"/>
            <a:ext cx="38880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600" b="1" dirty="0">
                <a:solidFill>
                  <a:srgbClr val="FF0000"/>
                </a:solidFill>
              </a:rPr>
              <a:t>Част от техническата информация 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  <a:endParaRPr lang="en-US" sz="1600" b="1" dirty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prstClr val="black"/>
                </a:solidFill>
                <a:cs typeface="Arial" pitchFamily="34" charset="0"/>
              </a:rPr>
              <a:t>(</a:t>
            </a:r>
            <a:r>
              <a:rPr lang="ru-RU" sz="1400" dirty="0">
                <a:solidFill>
                  <a:prstClr val="black"/>
                </a:solidFill>
                <a:cs typeface="Arial" pitchFamily="34" charset="0"/>
              </a:rPr>
              <a:t>За система за въвеждане в експлоатация и употреба</a:t>
            </a:r>
            <a:r>
              <a:rPr lang="ru-RU" sz="1400" dirty="0" smtClean="0">
                <a:solidFill>
                  <a:prstClr val="black"/>
                </a:solidFill>
                <a:cs typeface="Arial" pitchFamily="34" charset="0"/>
              </a:rPr>
              <a:t>):</a:t>
            </a:r>
            <a:endParaRPr lang="en-US" sz="14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  <a:cs typeface="Arial" pitchFamily="34" charset="0"/>
              </a:rPr>
              <a:t>Информация за операционната система, правилното използване и предпазни мерки за безопасност</a:t>
            </a:r>
            <a:r>
              <a:rPr lang="ru-RU" sz="1400" dirty="0" smtClean="0">
                <a:solidFill>
                  <a:prstClr val="black"/>
                </a:solidFill>
                <a:cs typeface="Arial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prstClr val="black"/>
                </a:solidFill>
                <a:cs typeface="Arial" pitchFamily="34" charset="0"/>
              </a:rPr>
              <a:t>Информация </a:t>
            </a:r>
            <a:r>
              <a:rPr lang="ru-RU" sz="1400" dirty="0">
                <a:solidFill>
                  <a:prstClr val="black"/>
                </a:solidFill>
                <a:cs typeface="Arial" pitchFamily="34" charset="0"/>
              </a:rPr>
              <a:t>за рутинна поддръжка, повреди и ремонт. </a:t>
            </a:r>
            <a:endParaRPr lang="ru-RU" sz="14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prstClr val="black"/>
                </a:solidFill>
                <a:cs typeface="Arial" pitchFamily="34" charset="0"/>
              </a:rPr>
              <a:t>Информация </a:t>
            </a:r>
            <a:r>
              <a:rPr lang="ru-RU" sz="1400" dirty="0">
                <a:solidFill>
                  <a:prstClr val="black"/>
                </a:solidFill>
                <a:cs typeface="Arial" pitchFamily="34" charset="0"/>
              </a:rPr>
              <a:t>за гаранцията на продукта, неговото приложно поле, изключения и </a:t>
            </a:r>
            <a:r>
              <a:rPr lang="ru-RU" sz="1400" dirty="0" smtClean="0">
                <a:solidFill>
                  <a:prstClr val="black"/>
                </a:solidFill>
                <a:cs typeface="Arial" pitchFamily="34" charset="0"/>
              </a:rPr>
              <a:t>условия.</a:t>
            </a:r>
            <a:endParaRPr lang="en-US" sz="1400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1349187-505E-45B4-9315-A6A1ACEBD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33"/>
          <a:stretch/>
        </p:blipFill>
        <p:spPr>
          <a:xfrm>
            <a:off x="468000" y="2061000"/>
            <a:ext cx="4176000" cy="12669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1F7BDA6-B434-4A8F-83AE-7E845409B5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33"/>
          <a:stretch/>
        </p:blipFill>
        <p:spPr>
          <a:xfrm>
            <a:off x="468000" y="3337950"/>
            <a:ext cx="4176000" cy="269257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38BBA855-53DD-4283-B2DB-F9CD15F5AECE}"/>
              </a:ext>
            </a:extLst>
          </p:cNvPr>
          <p:cNvGrpSpPr/>
          <p:nvPr/>
        </p:nvGrpSpPr>
        <p:grpSpPr>
          <a:xfrm>
            <a:off x="4609102" y="1926332"/>
            <a:ext cx="1776901" cy="1803026"/>
            <a:chOff x="7276775" y="3334924"/>
            <a:chExt cx="1776901" cy="1803026"/>
          </a:xfrm>
        </p:grpSpPr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11AEFE00-B53D-4E0C-B2D2-541BC621AA00}"/>
                </a:ext>
              </a:extLst>
            </p:cNvPr>
            <p:cNvGrpSpPr/>
            <p:nvPr/>
          </p:nvGrpSpPr>
          <p:grpSpPr>
            <a:xfrm>
              <a:off x="7462130" y="3334924"/>
              <a:ext cx="1591546" cy="1803026"/>
              <a:chOff x="702619" y="3706967"/>
              <a:chExt cx="1591546" cy="1803026"/>
            </a:xfrm>
          </p:grpSpPr>
          <p:pic>
            <p:nvPicPr>
              <p:cNvPr id="10" name="Picture 9">
                <a:extLst>
                  <a:ext uri="{FF2B5EF4-FFF2-40B4-BE49-F238E27FC236}">
                    <a16:creationId xmlns="" xmlns:a16="http://schemas.microsoft.com/office/drawing/2014/main" id="{4B1861EC-E620-4617-A87F-4100D468BC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2619" y="3709993"/>
                <a:ext cx="1317820" cy="1800000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3395E635-A0C2-43EF-8E35-E5D9046C68EA}"/>
                  </a:ext>
                </a:extLst>
              </p:cNvPr>
              <p:cNvSpPr txBox="1"/>
              <p:nvPr/>
            </p:nvSpPr>
            <p:spPr>
              <a:xfrm rot="16200000">
                <a:off x="1100265" y="4316092"/>
                <a:ext cx="1803026" cy="584775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bg-BG" sz="1600" b="1" dirty="0" smtClean="0">
                    <a:solidFill>
                      <a:srgbClr val="FF0000"/>
                    </a:solidFill>
                  </a:rPr>
                  <a:t>Ръководство </a:t>
                </a:r>
                <a:r>
                  <a:rPr lang="bg-BG" sz="1600" b="1" dirty="0">
                    <a:solidFill>
                      <a:srgbClr val="FF0000"/>
                    </a:solidFill>
                  </a:rPr>
                  <a:t>за </a:t>
                </a:r>
                <a:r>
                  <a:rPr lang="bg-BG" sz="1600" b="1" dirty="0" smtClean="0">
                    <a:solidFill>
                      <a:srgbClr val="FF0000"/>
                    </a:solidFill>
                  </a:rPr>
                  <a:t>инсталиране</a:t>
                </a:r>
                <a:endParaRPr lang="en-US" sz="16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4" name="Arrow: Left 13">
              <a:extLst>
                <a:ext uri="{FF2B5EF4-FFF2-40B4-BE49-F238E27FC236}">
                  <a16:creationId xmlns="" xmlns:a16="http://schemas.microsoft.com/office/drawing/2014/main" id="{F289975E-AC18-4EA6-888B-2F251A13D804}"/>
                </a:ext>
              </a:extLst>
            </p:cNvPr>
            <p:cNvSpPr/>
            <p:nvPr/>
          </p:nvSpPr>
          <p:spPr>
            <a:xfrm rot="10800000" flipH="1">
              <a:off x="7276775" y="3543608"/>
              <a:ext cx="247225" cy="216000"/>
            </a:xfrm>
            <a:prstGeom prst="lef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 descr="data:image/jpeg;base64,/9j/4AAQSkZJRgABAQAAAQABAAD/2wCEAAkGBxMTEhAUExAVEBAXFRgSEBASFw8VFxcXFh0WFxgXFhcYHSggGBonHhcVITEhJSkrLi4uFx8zODMtNygtLisBCgoKDg0OGxAPFTAhICE3KysrKy0uLS0rLjc3LSstNzUrKy4rLS0uLTUuKysrKzcrLS0tLSstLS03Ny03LTc3Lf/AABEIANUA0wMBIgACEQEDEQH/xAAcAAEAAQUBAQAAAAAAAAAAAAAABwIDBAUGAQj/xABHEAACAQMBAwgGBwYEBQUBAAABAgMABBESBSExBhMiMkFRYXEHFEJygYIjM1JikaGxFSSSorLBQ8Lh8DREU9HiJXSDo/EX/8QAGQEBAAMBAQAAAAAAAAAAAAAAAAECAwQF/8QAMBEAAgECBQIEBQMFAAAAAAAAAAECAxEEEiExQXHwBRMyUYGR0eHxIiOhM0JhscH/2gAMAwEAAhEDEQA/AJxpSlAKUpQClKUApSlAKUpQClKUApSlAKUpQClKUApSlAUmuW2xtuT1gwR5UgAsVGpjkZ6IwcCuqzWHBYoks0oHTk06zx6g0rj4VMWlq0ZVYSmrRlb3OdutivIhykkjY9t2/wAzYqPeUlhd2xLQmWE8cxy4/JWqcKjzl5wbyNW8x+xk8LBvNdmP6G+VV1eLdRXR1tAU0SEaWIfXubG4408akyo25FBILe5a2ZZJ2KAZXeXZegrNneMn4VIy53Z443isYzUtjqtYrpSlXApSlAKUpQClKUApSlAKUpQClKUApSlAKUpQClKUApSlAeVT21UTXKbb5RmKdo9SRqoUl3O86hndmrRi5OyMa1aFKN59Dq6j/l0Ot8a92jy5tVU/vhLfdB/7VG/KflTzmrRcuw+8Wq3lv3MnjI3tFX6Eg+i690Wcw5pmxNIylcYZgqnQO41IUMupQ2CMgHB3EZqGvQRemd76KUCRF0SJq3gFywbdw9lamaNAoAAAA3ADcBXNFTUnmenB13TWhcpSlagUpSgFKUoBSlKAUpSgFKUoBSvM1QkgPAg9+DmgLlKpZwOJAqw99EOMij4igMmla59sQj28+QY1Yfb6dis34CgNxSufflA3ZEB7xz+lY77bmP2V8h/3oDqKVx738x/xWHlu/SrBdjxZj5ljQHSw7RGJTIQoRyo8VABB8ePZXO8oOTFjtBxI8kiuFAYxMULKOAcEVZ0/GvRH8DSN0tyJRi1qj215E7JhJIs1lbgS4ll/r6NR7y02JbSTkQWyQqDh3XVqZu7jjAqQyG37z38WrUJsnicZO8mtqUU23I8/xCpUjFRp8kP7SuHtNUdvK8GcazG7oWK8MlT2ZqQfRF6SJpJlsryXndYIt536+ob9DN7eew8ajPlVJmV/eP61RsDbEVuH12yzuVdY3ZipjLAAOmPaGN2apU9Wh1YNN0k5M+vKVHGwuVtuba21X7huZj1AjJzpXOTnjXtUNyRqUpQClKUApSlAKUpQHlcvy12+9uojhxz7g4Y79C8NWO091dRUccoDqluZT7AYDyjB/wC1aUoqUtTix1WdOnaG70OV2bsmW9kd57iWSFG0MDI/TYdbt3KOG6uv2ZsiK3zzEawkjDFNQJHiar5L2HN2sAxvKhmPez9In862629Uk7s3o08kEnuYTRk8ST576q5qtgttVwWtQbGs5rwqpYfCtulqKvLZr/8AhxQHM3l0ke4kl8Z0KMkDvPYKos7+OQPvwVxqTKlukcLgA9pOKq27yLeVy0NyqK3XSVXbf3hlYH8a2XJXkdBZrJkiaWQASuygAgcFCdgqiz5nfbvvYos13fY16XAJVQpJJZTkqApUgHUQSPaqrnTjdCwOnVg8CupVBBHnXXpaxgABFAHVGBuz3VfzVy5ySW0xdNMQMZ0F2IIxqLBuJzux3VetdnXBEmpQhAUpkJgtv1JhT1fHNdPmqDIO8fjQGCdnKsZGSx04LHGSe/dWEbMaW90/pW1nuEwekOBrUevDHHsxWkL8HPXy3/UfMXKX6xveNaeug5ZRaZ5h3O361z9RP1MnDf0olszOODbuylCaVQ3PtqlKUApSlAKUpQClKUB5UdbWXPradp50fE6sVItR/wAslMM4cDoSDI95dzD+mtqOrsed4i3Gmp22ZsNi3Qa3gYcDGh/IVm+sCuC2Tygjtre4EjboGLKo4sjnKAZ88VrJ/SbFqQIp0OuQ+N6nucHh51k1ZtHdSmpwUlySh61T1yoan9JraCwjJYNp0ltzDvXA/WseT0gSa3HNgRhdTMSxZGxuU9j791LFya/2iPtCqG2sv2vCoLflxdssWAgmduioGQy97And8DVp+WNwTM+v6ADQBhRqcjdoPEDdnypYE7HbQ39LxPh51bO3xgnO7/fHuqAZNr3TrBEZ2592Dh9TKY0O8ZI8OkfCrf7VdpJLjnG5uIBY86vpXPV19+cMzUsCe5uU6LgmVVH2yV0/jmsK55ZwrvadUB3IWZdLE/eG6oKUShFjUsbi6IZk+4T0P4jv8qvrEjyFMs1laKWY/bOf88m4eFLAmGbltFrWLnTz536CGBI7MdnjWv8A/wCgW7c6yu7xwjMgxpOOA3k78tUVJMywy3cmeemYxWx6W4L9Y48hpUVeuNnuPVrFFIuZGV7nvDOMoh8FTeaWB31z6Q41h5/TI6uxRB0UfI3uQOHhWxj22SiMQV1KGCtxwajuws1urtVRc2dqmT2Aohxk+LPWfyw2/oaEKWLYLOG0gheCqB2VtT0vJnm49Oo40oerf8ms5drmVn7G6Xxrkq6C4vjdFYo1aSVm0xooyxY8FArpuRXoou550N3A1taqQ0msgO4HsKuSd/aTWdRpu6OjBxlGkozRp7H0X30sccqxtpkRZF3djgMPyNK+pI4woCqNKgAKBgAAbgB4Uqh1FylKUApSlAKUpQClKUB5Ws5QbHS6haN93ajjirdjCtnmo29MnLM2sItYD+9zqQSDvjjO4t5ngKLfQrKKksrRDPK24zM8POLIkLFXljOVdgeCk1o1jPDg5GT3InGqgAB3op/jc/2/tVfN8VJw56Uzn2VG/T5/3q7d3dkU6cacVGK0CcAwU5zot07S3a/++3yq6sI6h+rj6dy4PXf7AP8AKPmNeJIQFcKdZ+itUHYOqXHjvwPGrwhH1ZI5mL6S5cHrvw0g/wD1r8xqC54FcgEDNxOdMajdpjO7Phq4D7q1eSOMtv6VrbjLngJpW7PmYfwrVvnHwZMZuLjMcCKN6oTpJXuz9Wvhqq+LVCwh1fu9uDLdyLwdsgNo8+jGv40B4qvoG7VeXhwijikTHs7tZ/lX71ZUcMTSLFqBsbRDJcON3OvnpY999Ma/dqwLgqkt24xLMXhs0HsLjS7r4Kv0a+Pu1knZhzDs9CFlLc/fSHghC50t4RJqz96gKUvSsc96+Bc3DPBaKPYTqyOg7Aq/Rr81XptnMBa7NjIEzsJ79+xXI1BGPdFHvPjqq5azRSTSXZTFjZKiW0Te2y55lD4s2qRqxkkaC0muZCWu74vHD9pYtX0snzN0R81AZ9vPDPdPOR/6bYRgQoeD6DiJPOSTpNVu1umitrraMpzd3TPBak8QG+vmXyH0Ypf7LYCy2TDg3Lus14w4CVx0Ubwjj4/NWx2fs1NobTit4z/6fZqE1HhzUO93Pi76qkN2V2bjZFguztlrzgAnuQLi4zxWJd8afGqOTewMWke1bhAzNdRvocKyi1LaG6JzxDMfKvOUTNtK+htF6PPuGkx/hwR78fgKmHbeyEeymtlAVOZMSKOCgDC48sCrS0tE4KH7mau1vt0X1OX21syCPamxNEMSAvcDCRooysTMp6I7DwqQajaO856XkxI3XJmD+8Ldlf8AmWpJrN7nbHY9pSlQWFKUoBSlKAUpSgFKVQ7gAkkAAZJO4ACgNTys2/HY2s1xJvCDopnBZzuVR5mvlnau0prqZ5pW1TzHJJ4Inh3DH5V0vpO5ZftC5Okn1KAlYVO7W/ax88fhXJaDvXOHYapCeCIN+/8A39kVKB6uANeMop0QqfbfiWI8OP8ACK9WPeYy2PbuX4kAb9Pw/WqhIBiTG4dC2Q7yWHtnyznzr3mcHmi2PbupBvxp9kd+n+qrAqW4IzLpIc/RWqAdRRuLL4jOB4tmrgg3iAnEcf0t24PFl4jPhnm18a89Zxqn06T9VaIOC6d2r5Qf4mqtbY9G1zoOedu346cDOD7i/wAzUB6t2yq90QFd8w2iD2QBhmT3V6I8Wq8uz2zFZKwViRNeueCEDOGPdGnH7zUiuhqa60YhhxDZxtw1gdDd26R9I3j51TzciRLEFLXd4VZvt80zdBD4u3SPhpqAZNtOrPLdkYt7ZVjs424Fx9SuPD61v9atnXDbass15fEgDi/Mav1kk/JfvVkNbpLNFbA/uVorPdSL7ZXfO+e9m+jX5arstpEyXO05FA0HmbFPZEpXCBR3Rx7/AD00BXcbMLzWuzI3ASMmS9kHVEhGqdye5EGkVesLtZ7qe+ZB6nZIvq8R6pK9G1i+LdI1r+cNtYniby+OSfaFqG/WR/yWthtTZzarHY8BHO6g9444G4cZbJ7o03UBb2bevBa3e0JDm7u2e3tnPEaulcSj4HSK63kxZCx2WGPRnuwZZSeKwL1V+P8AetJb2SbT2nBbQ7tnWihATuHNRb3Y+LtWy5b3b3lzFawDD3DrFGBu0wpuz4DAzV4K36nwcWMm5JUYPWWnw57/AMnSehTY5k9Y2lKvTmYxWwPsxKekR5kY+SpXxWLsyxSCKKGMaY41CIvcFGBWVmsm76nZGKSSSIjs3K7QsIP+htG6VfcmheVP62qXajXlHYiPbWy5Ru51yrDvZI5lB/B6kmpluVpq0bHtKUqC4pSlAKUpQClKUAqIvTby0MY/Z8DYlkXNy4ONCH2PNhx8K7fl/wAq02daPMcGU9C3jPtOf7Dia+YLq4kmdnkcvPKS8sjcQDv391SkC0CMasdBDhAfbfv/ALmrqREnRqwzdOdz7CjpYP8Afx3VQG3a8YRejCp9pvtfDifGrq253RasOencufYUb8N7vE+O6pB6sgH02nAX6O1Q796+0fdzn3mqpbfeIM6WPTupDv0hRq0/KOPe1e613zacRp9Hao3aw9o+71m8aC2bowjHPykNMzewnWCsezA6TVILsVyu+404SLEVpE28ahvBb3eu3i1erEwVIV33VyVaVm4qjHUiHz+sb5arQxsxcjNnbKAiNu51j1QfF2Gpvu1SszJG87Etd3RZYsdZYydMjgd7H6NfDVUAuqInkC5JsbVSzHhzhzx85H3e77tXLe/KrPfyEesSs8Nqo3BMjDyL4Kp0r/pXslgSYdnxsA+rnb2T2VcDLaj9mJPz1VdhMU07TacbPs1AjRuDhSebQ97SP0m+apBTLaNHDBZRDN3dGOS57wG+ph/A62rMe0jubmGyR8bPs1driYe0E6U8vmzdFflrEsrsxxXW0JSfWZi0NpnsZvrZR7qnSteXUJtbGKEA+uXpWWVB1lgB+hj+Zulj3agGy2Xeie4utqTIBb2oUWsJ6pkA020I8FA1GsbZkht7O62hIxN1dNJbWhPHDb7ib89IqvbOznMljsiA6nUhrkrwNzIMyM3hGm75azY7VdpbVt7WIfuFsBEuOqIYd7ufeb+qgvY33IzZnqWzTI3RnvOkSdxWBd/55/Otr6HNk8/Pc7TcdHJt7MHsVeuw/T+KtJ6SdrNKywwIWeVhBBCnW5tOxQPtVKPo4mgOzrQW+QiII3Russg+sVx9rVqq9TRZfmcGF/dqSrvpHot/mzqaUpWR3nC8rR+/bEOP+acZ/wDilrua4Tll/wAbsT/3h/OOSu7qXuVjse0pSoLClKUApSlAKx7y6SKN5JGCRopd2PAKBkmsioP9NnLQyOdnwNhBvvJB2kb+b8hxb8KJXBw/L3la20blpyCLdMpbRHsHHU3ieJ/CufWM9TOHbpSufZUdLf5cTXgYdbHRXoxqe1uOT5cTVwRHdHnDt0pnPsqOlhvLifGr2B4kuPpMYVBpgUjiw7fhnJ8avCBt0IOJXIe4Y8FUDVhvdHSbxqnUN8mMRx4SBD2t1hny6zVUivgRrkzzka88QhOpQT949JvDTSwK0KEmXSfV4cJEjcXfioPmek34VSqsFG4vdXOAo9oI5/Vz+XvVWI0dtOom1gUs7cNZJ348XbcPCvY7llWS7c4lctHbgDhu0u6jsCr0V/8AGlgXms1d1tw2LeANJdTrwZhjnHH8sa/+VXba4Baa+ZQiRkRWcXZzgXEajwjXpHx0/aqy9m6rFZxjNxMyPOvcTvjjPug6m/8AGsn1dJp1hD5sbRWMjjdqRTmR/ekfcvy0sDHwbe1zvN1eAYHFlt9Xb4yOPwX71Zl9s5tVrsyFgZNXOXT+zzzDpZ+7Gg/qr3Z98We52lKoxEQlrHjoc8RiJFH2Y0Gf4at20xtrOW4Yn1u7LxxO3FYAfpZPNm6IPvUBlKI7u7A4bOsost2Awxcfmlf+qmxNokzXe1J1L80cW6nqm4YaYl8kXf8Aw1RtKBra0t7GJSbu6KT3QXrdL/h4PwOT41lbdsC81lse2Ibm2xPIN4e4cZmcnuUbvloC3sa4NrZ3N+7Zu7pntrUnrBTvnm/PSK7DkFsj1PZzzOMXF2MLncUhXt+NcndWS320orS3DNZ268ymniY4vrHGd2Waus9I21yyrHCpDSabW1jG4hdy8KtBa5nwcWNqPIqUPVPTv4GR6JbD1y/ub9hmGAcxa54FyOkw8lP/ANtdHtoNsq9a9UE7OunVb9B/gyncs4Hcfarp+RuwFsbOC3XBKrmRh7TnezfjWzv7NJo5IpFDxOpR1PAqRg1m227s6qdONOCjFaIyFYEAg5HEEVVXB8jL2S0uG2XcuXKqZNnTt/i249gn7afpXeVBc4Llmf3vYhxv9d0/ikld7XBctd91sY43evLv8dEld7Uy3KQ2FKUqC4pSlAKUrA2ztSO2hlmlbRHGpZj5cAPE9lAcx6UOWa7PtiEIN3KCsCccfakPgv6182vliwLEuxLTO288cnP6nxrbcq+Ukl9cyXMu72YI+IRF4D4Zye81qxH7GcE9KVjv0gb8fL2+NaJWAEgH0hXCr0YVPDUO0+7nJ8auCJt0Qxzr9KVieqo6QDHwHSaiSD6zT0EwsSNwLDf0u/HWbxqpVYAIATPNjVnjpY6lX5us3hpq1u++7grQqTr05t4QFjRvbY71B8WPSbwqhiyqXJJnnyEHtaGOC3zHcPCrqojkJvNtCpZ2G4uScE+btpA7hVSXJAe6YAOWKW4HVUgYZ1Hci6Qvj5Ut3382Qzz1YsY7ZWAC5kuZBwDAdNie5V6I8feq/bTBpGuWQC3gCrBE3AsPqk8f+o3+tY7RGNFiVSbifQXHaFY5jj+PRZvlrLNskksdqr4togzzzD2tO+WT440r8tCCzDcmGGa4ck3FzqSJm4iMn6WTzY9EfNV+5tmjigsY1zdTsklyvbrb6qI+Cq2o+LeFZFnKk00t3IoFrbKoig9lmG6GHyGNTf615ZTNHFPtCU5uJmeG11cctumm+UHSvi33aWBeubRbi5t7CF8WdsrGaYbgdPSuJz58F+Wr9lJHeXst1IujZtmqsE7NEfRghHizDf8ANWDLH6nYLx9bvQGYe0lsDlF83bf5aav7etXghtNmRDVcysk90q8TNJhY4vlU/jVbFi5sC4bN7tefeUZltQfbupB0dPginP8ADVOxGa0sbm+Y4uLotaWjHraSczzf5RV/b1rz1xY7It2+jhYRO43hpW6U8p8ul8FrIvLYbT2nbWNvkWVuogQjsij67nxY0B0foy2V6ps+S5ZcXF0SkJPEQr2/GsfkXYS3+0pbqMgQ2fRgLDUrSHI4fxHd92tl6S9trBEViGMAWtqq+AwWFd76PeTgsLGCHH0mOcnPfI29vw4fLUydoqJxUV5tWVV7LRf9+hstnbUEh0OvNTgZaMnOQPaRvaH+zW0rX7S2Wkw37mByjqcMrDgysN4NYdvtRomEdzw3BbjGFYncA4G5D48D4cKztfY6lJrSRY5b8nzdwDmn5q7hYTWc3asi9mfstwNV8jOUQvICWTmbmNjFdwHrRyr1h5HiK6GuD5YQPY3H7TgUtEQse1IV4vEOrOo+2n6VBco5cf8AEbH7v2gh/lkrvqjzlbco8mxpEYOjX0LRup3MrhiCPxqQ6tLcpDY9pSlVLilKUAr599MPLL1uf1SF/wB1hbMrrvDyLxPiF4DxrvPS9y1FnAbeE/vcykDTxjQ9Ev5ngK+fFj9nOAOlI3HGO7y/M1eK5B6Gx0yMY6Ma8cEdvy/rVYjO6MHDt0pWPsgdLDeC8W8aLIPrMYA6MSHfvHafBc5PearEZ6MY3yykayx6qnpBSf5mrTvvvcFaOpJcr9BGNMaN7bHeqt59Zq950qpc5aebIU+0EbcWHi53Dwr0BHIXJ9VhXU54M5J34+87bh3D3arjuSNVy2A5JW2UcFIGC4Hci7l8fdqO+/8AbBU1vkpbKwCg67mXs1KOk3uovRXx96q4pEkdpWXFrbqFjhb2jv5uM+8dTN81W2haNFhVS1zOULqOKq2DHF5nrN8tXJLYSPHaxsBFEGa4n9kkb5ZfIY0r/wCVAyq3uCiSXcjZnlLLbk8QOEk3+Vfm+zXssTQwJAqk3dwUaVQOkqE/RQ/HrH5art2SaZpmXTZ26ppTvC7oYvNiMt81XNmXDKs+0ZWzIWeK1zxaVx05B4KrbvFlqe++hUqu9m65bfZ9uwJU/vEo6pfrTSE/ZUDHktZCxx3d4qAEbNtE1Nnsgi7D96RvzlrCtpja2kkhGJ7tdKMeskAO/HvkfgtZO0lNrZw2aqTd3LJPdAdbpfUQ/ANk+LVHfwBlbGuxcXdztG5UGC2GuND1DKd0EQ8FxnHctVcmrkot7tadtUoLRWeri1w46Tj3VP4tVHKG1ZBabItunMHBuSOD3L7m+VRu+WrnKKz9YubLZNoQY4RzJfsaQnVNM3h1jTqWKNgn1SxutoSH96uddvZlusFP10o8+qDXX+inY/qtnLeMpE9x9FBniIx7Q8zXLbUhG0tpWtjBkWsOm3THZHH9Y/xxmu89I23VtYGEe5Y1FvbKOGrGNXwx/LRLXX4nPiZtQyx3eiNPyZ2f+0dsBiNVpYgE9qtLnoj+IZ/+OpwrivRPycNls+IOMTynn5s8QzgaVPkun412tZN3dzWnTVOCiuBVm5tlcEMAQQQc9xq8DSoLtXOeUy2p4NNbfY3s8Y+52uPunf3d1biGaOZMqVkjYEHtB7CCP1FX2QEYIyO0Vo7rZ8kTtLbkAnfJG3VfH2u5u5h8c1O5nrHoRvfWEtre2VrgtZevwz2T/wDSBdg8G/sXVlfCpmqN+Wcut9mHGk/tG2LKTkqS3D86kipkrMU3dXPaUpVTQtuwUEk4A3k9grnZ+WUAVyqu7AHSmMaiOADcBnxrd7QtudilTONSsue7IxmoM2rtCW1laKeEq6neVbcw7GUkbwa1pxhL1M4MbWr02vKStzf8nMbf2ff3E81zNCzSu2QFKMFGMALv4KNwrVnYVwNKcy6g4aR9BIGBnAx9kfia7WPlLH9lh5aT/espOUMX2mHmrf2rbJDhnEvEcTH1U1/P3I85ogmRomWOPCxRspGpuKht3zNVokqva9xPwHFgjn+pz+XvVKCbchP+IvxDD+1XEvYGwdURPYcpn86eWuGXXis16qX8/YjL1fUy26MAqEvczDeNQHTb3VHRXx96qoykjtMy4tYFVI4z7R383Ge8sek3zVJy2tu2RzMRBGGAVOkM5wcVbl2FaOoRrdQgYkKNSgM2AT0Tx3VDpP3Lrxam94MjaGUxxvdOxM8pdbc8CM7pZfz0r/pVU0ZggSFQTc3GhpUHFUJ+hi82PTPy1Ik3Jq0d43aMkoEVE1PoCp1V08Md9IeTEIne4EkhnOpg7FW0swxrUY4rno1Xy5G8fEqD9zg76yYvBs2FgWDZnccDMw+kYn7KKMfK1XzHHdXMcCNo2fbox1E4PNJ0ncn7Tt/VXWWHIxIUuebuG52VebEzKpZFJy4XB4twJqwnIl47OSCKZOdlkDTTMpGUTqRrjOBneajJI0WNoP8AuNDs2ZLu7kurgAWlsocRcA2jdDAv4b/CruwZzJJebVuOkIWPMA8HuX6mB3IOl/DWy2jyNnFnBbwGMnU0t07NpLyNuULu6qqN1OUPJe6aKzs4FU20SjXJqRdUrnMsjLnO7OB4LTK/Y0WIpPaSNZyVkMEN1tSQ5lJa2sy3EyOPpJB7qnHm1XOTkvqdhdX7Z9ZuC1taE8Qn+LIPM9HNbDlXyennmtbSCJk2fCEgjmYqFwfrJnGc5Y6jVHKjZMt7f2lnDC8VnGFtoHKsq6E3u+TuyQGNRrz1LqpB7M3/AKI9jer2kt84xPPmO3zxCZ3sPM1j2VoNp7Yitz0rWzHPTjsZwR0T82kfxV0nLrayWluwjwscEYigXsL40j86zvQxycNtYiWQH1m5PPSFusFPUU/A6vmqsnZW9zCmvMqufEdF15+hIVKUrM6xSlKAUpVi6ukjUtI6onazHA/OgOA5eRhZNnsFAP7St8nv6YqRaizl7tu3ItJBMjol9BM5RtTKiOGZtI38K7bYPK20vGZbabnSo1NhJQAM46xUL+dWluZUmmnqb6lKVU1OU2ryseIErs+4kA3k4Vf0yfyriJ7i/ublJ12ZLKFOpY7hebQNwTrEZC/rUw15mrqdtkcssO5tOc721Rw+ztl3MzL63smxSMnpsCpcDwUKQT81bOfkDs5v+URT3oXT+kiumpVbs3VONtVc4e49Flg3DnY/dkz/AFA1rLj0QwnqXUq++iP+mKkulMz9yjoU3wRLN6IXHUvQT96Ij9GrEk9GW0E+ruIm8nlX+1TLmlWzyKvC0nwQhJyR2xHwUv7ssTf1EViyWu1Y+taykd/N6vzWp5pU+bIxeApPtHz4+3LpPrLcg/fjlT9aqTlge2EfB8f2r6BK1h3GyoH68ET+9GjfqKt5zM34bDhkJR8sF7YnHkymsqLldD2lx5rn9DUpTcjrBuNlD8qaf6awJ/Rzs5v+XKe5JKP81T5xR+HPhnDx8p7c/wCMB7ysP7VyvL7lG6SWUltMPo2aUFTnDjAGr4FhUnz+iiyPVknQ+DIw/Naj/l1yKgtop29ZZljGRqVcl+xRgjtOKOWZWQp4d0KkZS6Fi1uf21f2NuqkW6YuLoHtxguPL2B71fQoGBgcOwVFvoJ2CkFobhyvP3ByBldSxLuRfiel8VqVKxbbd2elThGEcsRSlKguKUpQCqHQEbwCPHfVdKA1t9sS3m087bxSgEModFYBhuzgjxrNjiVQAqhVHBVAAHwFXKZoErHtKUoBSlKAUpSgFKUoBSlKAUpSgFKUoBSlKA4nb9nPJqBvZkXONMelB/Lv/Oo5vtkTXl2LF7rESlXDvGHJJUcQGUHiaUrZ+k8+lFSra6ndbH9FFnE0bSyTXTrhhrfQmVwR0IwPzJqQqUrG+p3pJLQUpShIpSlAKUpQClKUApSlAf/Z">
            <a:extLst>
              <a:ext uri="{FF2B5EF4-FFF2-40B4-BE49-F238E27FC236}">
                <a16:creationId xmlns="" xmlns:a16="http://schemas.microsoft.com/office/drawing/2014/main" id="{61783056-9BFF-4912-8D06-9D5DE4919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623" y="1603897"/>
            <a:ext cx="2372887" cy="239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3428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7084C1F-6B64-4FC1-860F-B2FC8CE83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 smtClean="0">
                <a:solidFill>
                  <a:prstClr val="black"/>
                </a:solidFill>
                <a:cs typeface="Arial" pitchFamily="34" charset="0"/>
              </a:rPr>
              <a:t>Резюме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A37C0C2-6F11-4BE1-99A9-DF156C30BE5D}"/>
              </a:ext>
            </a:extLst>
          </p:cNvPr>
          <p:cNvSpPr/>
          <p:nvPr/>
        </p:nvSpPr>
        <p:spPr>
          <a:xfrm>
            <a:off x="432916" y="1413000"/>
            <a:ext cx="825388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cs typeface="Arial" pitchFamily="34" charset="0"/>
              </a:rPr>
              <a:t>Важни заключения</a:t>
            </a:r>
            <a:r>
              <a:rPr lang="en-US" dirty="0" smtClean="0">
                <a:solidFill>
                  <a:prstClr val="black"/>
                </a:solidFill>
                <a:cs typeface="Arial" pitchFamily="34" charset="0"/>
              </a:rPr>
              <a:t>:</a:t>
            </a:r>
            <a:endParaRPr lang="en-US" dirty="0">
              <a:solidFill>
                <a:prstClr val="black"/>
              </a:solidFill>
              <a:cs typeface="Arial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600" b="1" dirty="0" smtClean="0"/>
              <a:t>Термосифонните системи</a:t>
            </a:r>
            <a:r>
              <a:rPr lang="en-US" sz="1600" b="1" dirty="0" smtClean="0"/>
              <a:t> SWH :</a:t>
            </a:r>
            <a:endParaRPr lang="en-US" sz="1600" b="1" dirty="0"/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ru-RU" sz="1600" b="1" dirty="0" smtClean="0"/>
              <a:t>Пасивни </a:t>
            </a:r>
            <a:r>
              <a:rPr lang="ru-RU" sz="1600" b="1" dirty="0"/>
              <a:t>системи, </a:t>
            </a:r>
            <a:r>
              <a:rPr lang="ru-RU" sz="1600" b="1" dirty="0" smtClean="0"/>
              <a:t>могат </a:t>
            </a:r>
            <a:r>
              <a:rPr lang="ru-RU" sz="1600" b="1" dirty="0"/>
              <a:t>да се </a:t>
            </a:r>
            <a:r>
              <a:rPr lang="ru-RU" sz="1600" b="1" dirty="0" smtClean="0"/>
              <a:t>създадат </a:t>
            </a:r>
            <a:r>
              <a:rPr lang="ru-RU" sz="1600" b="1" dirty="0"/>
              <a:t>естествена циркулация на </a:t>
            </a:r>
            <a:r>
              <a:rPr lang="ru-RU" sz="1600" b="1" dirty="0" smtClean="0"/>
              <a:t>водата </a:t>
            </a:r>
            <a:r>
              <a:rPr lang="ru-RU" sz="1600" b="1" dirty="0"/>
              <a:t>(чрез конвекция) въз основа на </a:t>
            </a:r>
            <a:r>
              <a:rPr lang="ru-RU" sz="1600" b="1" dirty="0" smtClean="0"/>
              <a:t>събраната слънчева </a:t>
            </a:r>
            <a:r>
              <a:rPr lang="ru-RU" sz="1600" b="1" dirty="0"/>
              <a:t>енергия и </a:t>
            </a:r>
            <a:r>
              <a:rPr lang="ru-RU" sz="1600" b="1" dirty="0" smtClean="0"/>
              <a:t>останалите му </a:t>
            </a:r>
            <a:r>
              <a:rPr lang="ru-RU" sz="1600" b="1" dirty="0"/>
              <a:t>части (резервоара за вода над </a:t>
            </a:r>
            <a:r>
              <a:rPr lang="ru-RU" sz="1600" b="1" dirty="0" smtClean="0"/>
              <a:t>слънчевия колектор).</a:t>
            </a:r>
            <a:endParaRPr lang="en-US" sz="1600" b="1" dirty="0"/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ru-RU" sz="1600" b="1" dirty="0" smtClean="0"/>
              <a:t>Ефективни</a:t>
            </a:r>
            <a:r>
              <a:rPr lang="ru-RU" sz="1600" b="1" dirty="0"/>
              <a:t>, </a:t>
            </a:r>
            <a:r>
              <a:rPr lang="ru-RU" sz="1600" b="1" dirty="0" smtClean="0"/>
              <a:t>проста </a:t>
            </a:r>
            <a:r>
              <a:rPr lang="ru-RU" sz="1600" b="1" dirty="0"/>
              <a:t>поддръжка, достъпни </a:t>
            </a:r>
            <a:r>
              <a:rPr lang="ru-RU" sz="1600" b="1" dirty="0" smtClean="0"/>
              <a:t>, </a:t>
            </a:r>
            <a:r>
              <a:rPr lang="ru-RU" sz="1600" b="1" dirty="0"/>
              <a:t>особено подходящ за </a:t>
            </a:r>
            <a:r>
              <a:rPr lang="ru-RU" sz="1600" b="1" dirty="0" smtClean="0"/>
              <a:t>малки </a:t>
            </a:r>
            <a:r>
              <a:rPr lang="ru-RU" sz="1600" b="1" dirty="0"/>
              <a:t>сгради, често допълват съществуващите </a:t>
            </a:r>
            <a:r>
              <a:rPr lang="ru-RU" sz="1600" b="1" dirty="0" smtClean="0"/>
              <a:t>SWH.</a:t>
            </a:r>
            <a:endParaRPr lang="en-US" sz="1600" b="1" dirty="0"/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ru-RU" sz="1600" b="1" dirty="0" smtClean="0"/>
              <a:t>Могат </a:t>
            </a:r>
            <a:r>
              <a:rPr lang="ru-RU" sz="1600" b="1" dirty="0"/>
              <a:t>да </a:t>
            </a:r>
            <a:r>
              <a:rPr lang="ru-RU" sz="1600" b="1" dirty="0" smtClean="0"/>
              <a:t>станат по-гъвкави, безопасни, сложни </a:t>
            </a:r>
            <a:r>
              <a:rPr lang="ru-RU" sz="1600" b="1" dirty="0"/>
              <a:t>системи с подобрен дизайн и добавени функции. Много модели включват допълнителни аксесоари, като например </a:t>
            </a:r>
            <a:r>
              <a:rPr lang="ru-RU" sz="1600" b="1" dirty="0" smtClean="0"/>
              <a:t>контроли.</a:t>
            </a:r>
            <a:endParaRPr lang="en-US" sz="1600" b="1" dirty="0"/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ru-RU" sz="1600" b="1" dirty="0" smtClean="0"/>
              <a:t>Имат </a:t>
            </a:r>
            <a:r>
              <a:rPr lang="ru-RU" sz="1600" b="1" dirty="0"/>
              <a:t>някои </a:t>
            </a:r>
            <a:r>
              <a:rPr lang="ru-RU" sz="1600" b="1" dirty="0" smtClean="0"/>
              <a:t>недостатъци: ниски защитни </a:t>
            </a:r>
            <a:r>
              <a:rPr lang="ru-RU" sz="1600" b="1" dirty="0"/>
              <a:t>нива, </a:t>
            </a:r>
            <a:r>
              <a:rPr lang="ru-RU" sz="1600" b="1" dirty="0" smtClean="0"/>
              <a:t>обратен цикъл. Решаването </a:t>
            </a:r>
            <a:r>
              <a:rPr lang="ru-RU" sz="1600" b="1" dirty="0"/>
              <a:t>на всичко това е възможно, но </a:t>
            </a:r>
            <a:r>
              <a:rPr lang="ru-RU" sz="1600" b="1" dirty="0" smtClean="0"/>
              <a:t>стават </a:t>
            </a:r>
            <a:r>
              <a:rPr lang="ru-RU" sz="1600" b="1" dirty="0"/>
              <a:t>по-скъпи </a:t>
            </a:r>
            <a:r>
              <a:rPr lang="ru-RU" sz="1600" b="1" dirty="0" smtClean="0"/>
              <a:t>системи</a:t>
            </a:r>
            <a:r>
              <a:rPr lang="en-US" sz="1600" b="1" dirty="0" smtClean="0"/>
              <a:t>.</a:t>
            </a:r>
            <a:endParaRPr lang="en-US" sz="1600" b="1" dirty="0"/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ru-RU" sz="1600" b="1" dirty="0"/>
              <a:t>Могат да бъдат преки и непреки</a:t>
            </a:r>
            <a:r>
              <a:rPr lang="ru-RU" sz="1600" b="1" dirty="0" smtClean="0"/>
              <a:t>, с </a:t>
            </a:r>
            <a:r>
              <a:rPr lang="ru-RU" sz="1600" b="1" dirty="0"/>
              <a:t>налягане и без налягане. Преки и атмосферни SWH </a:t>
            </a:r>
            <a:r>
              <a:rPr lang="ru-RU" sz="1600" b="1" dirty="0" smtClean="0"/>
              <a:t>термосифонни </a:t>
            </a:r>
            <a:r>
              <a:rPr lang="ru-RU" sz="1600" b="1" dirty="0"/>
              <a:t>системи са най-прости опции. Непреки </a:t>
            </a:r>
            <a:r>
              <a:rPr lang="ru-RU" sz="1600" b="1" dirty="0" smtClean="0"/>
              <a:t>термосифонни </a:t>
            </a:r>
            <a:r>
              <a:rPr lang="ru-RU" sz="1600" b="1" dirty="0"/>
              <a:t>SWH с топлообменник са </a:t>
            </a:r>
            <a:r>
              <a:rPr lang="ru-RU" sz="1600" b="1" dirty="0" smtClean="0"/>
              <a:t>с най-разнообразни опции.</a:t>
            </a:r>
            <a:endParaRPr lang="en-US" sz="1600" b="1" dirty="0"/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ru-RU" sz="1600" b="1" dirty="0" smtClean="0"/>
              <a:t>Сравнително </a:t>
            </a:r>
            <a:r>
              <a:rPr lang="ru-RU" sz="1600" b="1" dirty="0"/>
              <a:t>малки системи, предварително изчислени, </a:t>
            </a:r>
            <a:r>
              <a:rPr lang="ru-RU" sz="1600" b="1" dirty="0" smtClean="0"/>
              <a:t>компактни, лесни </a:t>
            </a:r>
            <a:r>
              <a:rPr lang="ru-RU" sz="1600" b="1" dirty="0"/>
              <a:t>за инсталиране и с няколко компоненти. </a:t>
            </a:r>
            <a:r>
              <a:rPr lang="ru-RU" sz="1600" b="1" dirty="0" smtClean="0"/>
              <a:t>Ръководството на производителя за </a:t>
            </a:r>
            <a:r>
              <a:rPr lang="ru-RU" sz="1600" b="1" dirty="0"/>
              <a:t>инсталиране съдържа цялата съществена информация, необходима за инсталиране, използване и обслужване, в съответствие с местните </a:t>
            </a:r>
            <a:r>
              <a:rPr lang="ru-RU" sz="1600" b="1" dirty="0" smtClean="0"/>
              <a:t>закони.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6528372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16FB6C6-45F2-43ED-8B5E-E17C2B7FB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Библиография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6916603-A31C-4125-B814-8BD241D2EAB5}"/>
              </a:ext>
            </a:extLst>
          </p:cNvPr>
          <p:cNvSpPr/>
          <p:nvPr/>
        </p:nvSpPr>
        <p:spPr>
          <a:xfrm>
            <a:off x="395288" y="1629000"/>
            <a:ext cx="82915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600" dirty="0">
                <a:solidFill>
                  <a:prstClr val="black"/>
                </a:solidFill>
                <a:cs typeface="Arial" pitchFamily="34" charset="0"/>
              </a:rPr>
              <a:t>Допълнителна информация и </a:t>
            </a:r>
            <a:r>
              <a:rPr lang="bg-BG" sz="1600" dirty="0" smtClean="0">
                <a:solidFill>
                  <a:prstClr val="black"/>
                </a:solidFill>
                <a:cs typeface="Arial" pitchFamily="34" charset="0"/>
              </a:rPr>
              <a:t>ресурси</a:t>
            </a:r>
            <a:r>
              <a:rPr lang="en-US" sz="1600" dirty="0" smtClean="0">
                <a:solidFill>
                  <a:prstClr val="black"/>
                </a:solidFill>
                <a:cs typeface="Arial" pitchFamily="34" charset="0"/>
              </a:rPr>
              <a:t>:</a:t>
            </a:r>
            <a:endParaRPr lang="en-US" sz="1600" dirty="0">
              <a:solidFill>
                <a:prstClr val="black"/>
              </a:solidFill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  <a:cs typeface="Arial" pitchFamily="34" charset="0"/>
            </a:endParaRPr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ru-RU" sz="1600" dirty="0">
                <a:solidFill>
                  <a:prstClr val="black"/>
                </a:solidFill>
                <a:cs typeface="Arial" pitchFamily="34" charset="0"/>
              </a:rPr>
              <a:t>YouTube клипове за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термосифонни </a:t>
            </a:r>
            <a:r>
              <a:rPr lang="ru-RU" sz="1600" dirty="0">
                <a:solidFill>
                  <a:prstClr val="black"/>
                </a:solidFill>
                <a:cs typeface="Arial" pitchFamily="34" charset="0"/>
              </a:rPr>
              <a:t>системи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инсталация</a:t>
            </a:r>
            <a:r>
              <a:rPr lang="en-US" sz="1600" dirty="0" smtClean="0">
                <a:solidFill>
                  <a:prstClr val="black"/>
                </a:solidFill>
                <a:cs typeface="Arial" pitchFamily="34" charset="0"/>
              </a:rPr>
              <a:t>:</a:t>
            </a:r>
            <a:endParaRPr lang="en-US" sz="1600" dirty="0">
              <a:solidFill>
                <a:prstClr val="black"/>
              </a:solidFill>
              <a:cs typeface="Arial" pitchFamily="34" charset="0"/>
            </a:endParaRPr>
          </a:p>
          <a:p>
            <a:pPr lvl="2"/>
            <a:endParaRPr lang="en-US" sz="1600" b="1" dirty="0"/>
          </a:p>
          <a:p>
            <a:pPr marL="1257300" lvl="2" indent="-342900">
              <a:buFont typeface="+mj-lt"/>
              <a:buAutoNum type="arabicPeriod"/>
            </a:pPr>
            <a:r>
              <a:rPr lang="ru-RU" sz="1600" i="1" dirty="0" smtClean="0"/>
              <a:t>Слънчев термосифонен </a:t>
            </a:r>
            <a:r>
              <a:rPr lang="ru-RU" sz="1600" i="1" dirty="0"/>
              <a:t>ефект в действие. </a:t>
            </a:r>
            <a:endParaRPr lang="ru-RU" sz="1600" i="1" dirty="0" smtClean="0"/>
          </a:p>
          <a:p>
            <a:pPr marL="1257300" lvl="2" indent="-342900">
              <a:buFont typeface="+mj-lt"/>
              <a:buAutoNum type="arabicPeriod"/>
            </a:pPr>
            <a:r>
              <a:rPr lang="ru-RU" sz="1600" i="1" dirty="0" smtClean="0"/>
              <a:t>Ниско </a:t>
            </a:r>
            <a:r>
              <a:rPr lang="ru-RU" sz="1600" i="1" dirty="0"/>
              <a:t>налягане </a:t>
            </a:r>
            <a:r>
              <a:rPr lang="ru-RU" sz="1600" i="1" dirty="0" smtClean="0"/>
              <a:t>слънчевия </a:t>
            </a:r>
            <a:r>
              <a:rPr lang="ru-RU" sz="1600" i="1" dirty="0"/>
              <a:t>воден нагревател, </a:t>
            </a:r>
            <a:r>
              <a:rPr lang="ru-RU" sz="1600" i="1" dirty="0" smtClean="0"/>
              <a:t>термосифонна </a:t>
            </a:r>
            <a:r>
              <a:rPr lang="ru-RU" sz="1600" i="1" dirty="0"/>
              <a:t>стъклена </a:t>
            </a:r>
            <a:r>
              <a:rPr lang="ru-RU" sz="1600" i="1" dirty="0" smtClean="0"/>
              <a:t>тръба, </a:t>
            </a:r>
            <a:r>
              <a:rPr lang="ru-RU" sz="1600" i="1" dirty="0"/>
              <a:t>слънчевия воден нагревател </a:t>
            </a:r>
            <a:r>
              <a:rPr lang="ru-RU" sz="1600" i="1" dirty="0" smtClean="0"/>
              <a:t> </a:t>
            </a:r>
            <a:r>
              <a:rPr lang="ru-RU" sz="1600" i="1" dirty="0"/>
              <a:t>EN12976. </a:t>
            </a:r>
            <a:endParaRPr lang="ru-RU" sz="1600" i="1" dirty="0" smtClean="0"/>
          </a:p>
          <a:p>
            <a:pPr marL="1257300" lvl="2" indent="-342900">
              <a:buFont typeface="+mj-lt"/>
              <a:buAutoNum type="arabicPeriod"/>
            </a:pPr>
            <a:r>
              <a:rPr lang="ru-RU" sz="1600" i="1" dirty="0"/>
              <a:t>Инсталиране на </a:t>
            </a:r>
            <a:r>
              <a:rPr lang="ru-RU" sz="1600" i="1" dirty="0" smtClean="0"/>
              <a:t>термосифонен слънчев </a:t>
            </a:r>
            <a:r>
              <a:rPr lang="ru-RU" sz="1600" i="1" dirty="0"/>
              <a:t>воден нагревател </a:t>
            </a:r>
            <a:r>
              <a:rPr lang="ru-RU" sz="1600" i="1" dirty="0" smtClean="0"/>
              <a:t>под налягане </a:t>
            </a:r>
            <a:r>
              <a:rPr lang="ru-RU" sz="1600" i="1" dirty="0"/>
              <a:t>EN12976 </a:t>
            </a:r>
            <a:r>
              <a:rPr lang="ru-RU" sz="1600" i="1" dirty="0" smtClean="0"/>
              <a:t>с предварително загрят слънчев </a:t>
            </a:r>
            <a:r>
              <a:rPr lang="ru-RU" sz="1600" i="1" dirty="0"/>
              <a:t>воден нагревател с медна серпентина. </a:t>
            </a:r>
            <a:endParaRPr lang="en-US" sz="1600" dirty="0">
              <a:solidFill>
                <a:prstClr val="black"/>
              </a:solidFill>
              <a:cs typeface="Arial" pitchFamily="34" charset="0"/>
            </a:endParaRPr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ru-RU" sz="1600" dirty="0">
                <a:solidFill>
                  <a:prstClr val="black"/>
                </a:solidFill>
                <a:cs typeface="Arial" pitchFamily="34" charset="0"/>
              </a:rPr>
              <a:t>(Книга) Слънчева &amp;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термопомпене </a:t>
            </a:r>
            <a:r>
              <a:rPr lang="ru-RU" sz="1600" dirty="0">
                <a:solidFill>
                  <a:prstClr val="black"/>
                </a:solidFill>
                <a:cs typeface="Arial" pitchFamily="34" charset="0"/>
              </a:rPr>
              <a:t>системи за топла вода.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Водопроводен </a:t>
            </a:r>
            <a:r>
              <a:rPr lang="ru-RU" sz="1600" dirty="0">
                <a:solidFill>
                  <a:prstClr val="black"/>
                </a:solidFill>
                <a:cs typeface="Arial" pitchFamily="34" charset="0"/>
              </a:rPr>
              <a:t>справочник.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: </a:t>
            </a:r>
            <a:r>
              <a:rPr lang="ru-RU" sz="1600" dirty="0">
                <a:solidFill>
                  <a:prstClr val="black"/>
                </a:solidFill>
                <a:cs typeface="Arial" pitchFamily="34" charset="0"/>
              </a:rPr>
              <a:t>Австралия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правителство.</a:t>
            </a:r>
            <a:endParaRPr lang="en-US" sz="1600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516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D2E6210-F288-4A09-AC23-8E31F41ED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Общо описание на системата </a:t>
            </a:r>
            <a:r>
              <a:rPr lang="ru-RU" b="1" dirty="0" smtClean="0"/>
              <a:t>с термосифонни </a:t>
            </a:r>
            <a:r>
              <a:rPr lang="ru-RU" b="1" dirty="0"/>
              <a:t>слънчеви </a:t>
            </a:r>
            <a:r>
              <a:rPr lang="ru-RU" b="1" dirty="0" smtClean="0"/>
              <a:t>бойлери</a:t>
            </a:r>
            <a:endParaRPr lang="es-ES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06C19FD-33A5-4C5B-894A-A7B904E82A55}"/>
              </a:ext>
            </a:extLst>
          </p:cNvPr>
          <p:cNvSpPr/>
          <p:nvPr/>
        </p:nvSpPr>
        <p:spPr>
          <a:xfrm>
            <a:off x="432916" y="1557000"/>
            <a:ext cx="8171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Определение. Основна идентификация на SWH Термосифонни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системи</a:t>
            </a:r>
            <a:r>
              <a:rPr lang="en-US" b="1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b="1" dirty="0"/>
          </a:p>
        </p:txBody>
      </p:sp>
      <p:pic>
        <p:nvPicPr>
          <p:cNvPr id="4" name="Picture 3" descr="A picture containing furniture, bed&#10;&#10;Description generated with very high confidence">
            <a:extLst>
              <a:ext uri="{FF2B5EF4-FFF2-40B4-BE49-F238E27FC236}">
                <a16:creationId xmlns="" xmlns:a16="http://schemas.microsoft.com/office/drawing/2014/main" id="{AB2B1C43-A6C2-4758-BC0B-5168C59E6E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261"/>
          <a:stretch/>
        </p:blipFill>
        <p:spPr>
          <a:xfrm>
            <a:off x="752597" y="2277000"/>
            <a:ext cx="2148180" cy="15119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A4ABA6D-9E6E-4B0F-B9F2-4F0B51E94653}"/>
              </a:ext>
            </a:extLst>
          </p:cNvPr>
          <p:cNvSpPr txBox="1"/>
          <p:nvPr/>
        </p:nvSpPr>
        <p:spPr>
          <a:xfrm>
            <a:off x="3070800" y="1891600"/>
            <a:ext cx="589320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/>
              <a:t>Те </a:t>
            </a:r>
            <a:r>
              <a:rPr lang="ru-RU" sz="1400" dirty="0"/>
              <a:t>са </a:t>
            </a:r>
            <a:r>
              <a:rPr lang="ru-RU" sz="1400" dirty="0" smtClean="0"/>
              <a:t>поколение пасивни </a:t>
            </a:r>
            <a:r>
              <a:rPr lang="ru-RU" sz="1400" dirty="0"/>
              <a:t>слънчеви системи за топла вода </a:t>
            </a:r>
            <a:r>
              <a:rPr lang="en-US" sz="1400" dirty="0" smtClean="0"/>
              <a:t>.</a:t>
            </a: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400" dirty="0" smtClean="0"/>
              <a:t>Класифицират се </a:t>
            </a:r>
            <a:r>
              <a:rPr lang="bg-BG" sz="1400" dirty="0"/>
              <a:t>основно </a:t>
            </a:r>
            <a:r>
              <a:rPr lang="bg-BG" sz="1400" dirty="0" smtClean="0"/>
              <a:t>като</a:t>
            </a:r>
            <a:r>
              <a:rPr lang="en-US" sz="1400" dirty="0" smtClean="0"/>
              <a:t>:</a:t>
            </a:r>
            <a:endParaRPr lang="en-US" sz="1400" dirty="0"/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ru-RU" sz="1400" b="1" dirty="0"/>
              <a:t>Директни системи. </a:t>
            </a:r>
            <a:r>
              <a:rPr lang="ru-RU" sz="1400" dirty="0"/>
              <a:t>Една схема </a:t>
            </a:r>
            <a:r>
              <a:rPr lang="ru-RU" sz="1400" dirty="0" smtClean="0"/>
              <a:t>с </a:t>
            </a:r>
            <a:r>
              <a:rPr lang="ru-RU" sz="1400" dirty="0"/>
              <a:t>питейната </a:t>
            </a:r>
            <a:r>
              <a:rPr lang="ru-RU" sz="1400" dirty="0" smtClean="0"/>
              <a:t>вода</a:t>
            </a:r>
            <a:r>
              <a:rPr lang="en-US" sz="1400" dirty="0" smtClean="0"/>
              <a:t>.</a:t>
            </a:r>
            <a:endParaRPr lang="en-US" sz="1400" dirty="0"/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bg-BG" sz="1400" b="1" dirty="0" smtClean="0"/>
              <a:t>Индиректни</a:t>
            </a:r>
            <a:r>
              <a:rPr lang="ru-RU" sz="1400" b="1" dirty="0" smtClean="0"/>
              <a:t> </a:t>
            </a:r>
            <a:r>
              <a:rPr lang="ru-RU" sz="1400" b="1" dirty="0"/>
              <a:t>системи. </a:t>
            </a:r>
            <a:r>
              <a:rPr lang="ru-RU" sz="1400" dirty="0"/>
              <a:t>Две отделни вериги (първични/соларен и средно/потребление) с </a:t>
            </a:r>
            <a:r>
              <a:rPr lang="ru-RU" sz="1400" dirty="0" smtClean="0"/>
              <a:t>топлообменник.</a:t>
            </a: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/>
              <a:t>Подходящо </a:t>
            </a:r>
            <a:r>
              <a:rPr lang="ru-RU" sz="1400" dirty="0"/>
              <a:t>решение за </a:t>
            </a:r>
            <a:r>
              <a:rPr lang="ru-RU" sz="1400" b="1" dirty="0"/>
              <a:t>затопляне на водата и други </a:t>
            </a:r>
            <a:r>
              <a:rPr lang="ru-RU" sz="1400" b="1" dirty="0" smtClean="0"/>
              <a:t>цели </a:t>
            </a:r>
            <a:r>
              <a:rPr lang="ru-RU" sz="1400" b="1" dirty="0"/>
              <a:t>в еднофамилни къщи</a:t>
            </a:r>
            <a:r>
              <a:rPr lang="ru-RU" sz="1400" dirty="0"/>
              <a:t>, както и други сгради с ниска </a:t>
            </a:r>
            <a:r>
              <a:rPr lang="ru-RU" sz="1400" dirty="0" smtClean="0"/>
              <a:t>консумацията.</a:t>
            </a: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/>
              <a:t>Обикновено </a:t>
            </a:r>
            <a:r>
              <a:rPr lang="ru-RU" sz="1400" b="1" dirty="0"/>
              <a:t>използвани в </a:t>
            </a:r>
            <a:r>
              <a:rPr lang="ru-RU" sz="1400" b="1" dirty="0" smtClean="0"/>
              <a:t>горещ </a:t>
            </a:r>
            <a:r>
              <a:rPr lang="ru-RU" sz="1400" b="1" dirty="0"/>
              <a:t>и мек климат</a:t>
            </a:r>
            <a:r>
              <a:rPr lang="ru-RU" sz="1400" dirty="0"/>
              <a:t>, но със сигурност </a:t>
            </a:r>
            <a:r>
              <a:rPr lang="ru-RU" sz="1400" dirty="0" smtClean="0"/>
              <a:t>и на други места</a:t>
            </a:r>
            <a:r>
              <a:rPr lang="en-US" sz="1400" dirty="0" smtClean="0"/>
              <a:t>.</a:t>
            </a: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/>
              <a:t>Въз основа на </a:t>
            </a:r>
            <a:r>
              <a:rPr lang="ru-RU" sz="1400" b="1" dirty="0" smtClean="0"/>
              <a:t>термосифонния принцип </a:t>
            </a:r>
            <a:r>
              <a:rPr lang="ru-RU" sz="1400" dirty="0"/>
              <a:t>(конвекция и плаваемост на </a:t>
            </a:r>
            <a:r>
              <a:rPr lang="ru-RU" sz="1400" dirty="0" smtClean="0"/>
              <a:t>отопляемата течност), </a:t>
            </a:r>
            <a:r>
              <a:rPr lang="ru-RU" sz="1400" dirty="0"/>
              <a:t>тези системи създават естествена циркулация на </a:t>
            </a:r>
            <a:r>
              <a:rPr lang="ru-RU" sz="1400" dirty="0" smtClean="0"/>
              <a:t>водата- не са нужни помпи </a:t>
            </a:r>
            <a:r>
              <a:rPr lang="ru-RU" sz="1400" dirty="0"/>
              <a:t>и усъвършенствани контроли </a:t>
            </a:r>
            <a:r>
              <a:rPr lang="ru-RU" sz="1400" dirty="0" smtClean="0"/>
              <a:t>.</a:t>
            </a: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/>
              <a:t>Те обикновено се </a:t>
            </a:r>
            <a:r>
              <a:rPr lang="ru-RU" sz="1400" b="1" dirty="0"/>
              <a:t>допълват и не заменят традиционните SWH</a:t>
            </a:r>
            <a:r>
              <a:rPr lang="ru-RU" sz="1400" dirty="0"/>
              <a:t>. Това означава, че </a:t>
            </a:r>
            <a:r>
              <a:rPr lang="ru-RU" sz="1400" dirty="0" smtClean="0"/>
              <a:t>това е спомагателна система за  </a:t>
            </a:r>
            <a:r>
              <a:rPr lang="ru-RU" sz="1400" dirty="0"/>
              <a:t>подгряване </a:t>
            </a:r>
            <a:r>
              <a:rPr lang="ru-RU" sz="1400" dirty="0" smtClean="0"/>
              <a:t>и  помага </a:t>
            </a:r>
            <a:r>
              <a:rPr lang="ru-RU" sz="1400" dirty="0"/>
              <a:t>да се гарантира необходимата температурата </a:t>
            </a:r>
            <a:r>
              <a:rPr lang="ru-RU" sz="1400" dirty="0" smtClean="0"/>
              <a:t>през цялото време.</a:t>
            </a: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/>
              <a:t>Компактни </a:t>
            </a:r>
            <a:r>
              <a:rPr lang="ru-RU" sz="1400" b="1" dirty="0" smtClean="0"/>
              <a:t>системи </a:t>
            </a:r>
            <a:r>
              <a:rPr lang="ru-RU" sz="1400" dirty="0"/>
              <a:t>и на сравнително ниска </a:t>
            </a:r>
            <a:r>
              <a:rPr lang="ru-RU" sz="1400" dirty="0" smtClean="0"/>
              <a:t>цена</a:t>
            </a:r>
            <a:r>
              <a:rPr lang="en-US" sz="1400" dirty="0" smtClean="0"/>
              <a:t>.</a:t>
            </a: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 smtClean="0"/>
              <a:t>Прости </a:t>
            </a:r>
            <a:r>
              <a:rPr lang="ru-RU" sz="1400" dirty="0"/>
              <a:t>системи, достъпни, </a:t>
            </a:r>
            <a:r>
              <a:rPr lang="ru-RU" sz="1400" dirty="0" smtClean="0"/>
              <a:t>ниска поддръжка</a:t>
            </a:r>
            <a:r>
              <a:rPr lang="en-US" sz="1400" dirty="0" smtClean="0"/>
              <a:t>.</a:t>
            </a: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/>
              <a:t>Налични </a:t>
            </a:r>
            <a:r>
              <a:rPr lang="ru-RU" sz="1400" b="1" dirty="0"/>
              <a:t>разнообразни</a:t>
            </a:r>
            <a:r>
              <a:rPr lang="ru-RU" sz="1400" dirty="0"/>
              <a:t> технологични дизайни и </a:t>
            </a:r>
            <a:r>
              <a:rPr lang="ru-RU" sz="1400" dirty="0" smtClean="0"/>
              <a:t>аксесоари</a:t>
            </a:r>
            <a:r>
              <a:rPr lang="en-US" sz="1400" dirty="0" smtClean="0"/>
              <a:t>.</a:t>
            </a: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 smtClean="0"/>
              <a:t>Интегрират се в по-сложни </a:t>
            </a:r>
            <a:r>
              <a:rPr lang="ru-RU" sz="1400" b="1" dirty="0"/>
              <a:t>инсталации (</a:t>
            </a:r>
            <a:r>
              <a:rPr lang="ru-RU" sz="1400" dirty="0"/>
              <a:t>многофамилни, </a:t>
            </a:r>
            <a:r>
              <a:rPr lang="ru-RU" sz="1400" dirty="0" smtClean="0"/>
              <a:t>т.н</a:t>
            </a:r>
            <a:r>
              <a:rPr lang="ru-RU" sz="1400" b="1" dirty="0" smtClean="0"/>
              <a:t>.</a:t>
            </a:r>
            <a:endParaRPr lang="en-US" sz="1400" dirty="0"/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F38E394E-42C3-45FC-941D-A821B0648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503" y="3941669"/>
            <a:ext cx="1414286" cy="19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 descr="A close up of a device&#10;&#10;Description generated with very high confidence">
            <a:extLst>
              <a:ext uri="{FF2B5EF4-FFF2-40B4-BE49-F238E27FC236}">
                <a16:creationId xmlns="" xmlns:a16="http://schemas.microsoft.com/office/drawing/2014/main" id="{A97462AD-AB16-4EE2-AC39-AB30523768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45" y="4213231"/>
            <a:ext cx="1400942" cy="19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4140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4FAB1E-C733-45FB-9B40-B494809E5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1. </a:t>
            </a:r>
            <a:r>
              <a:rPr lang="ru-RU" b="1" dirty="0"/>
              <a:t>Общо описание на системата с термосифонни слънчеви бойлери 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8958EAE-4137-4701-A60C-4FB1A5B80020}"/>
              </a:ext>
            </a:extLst>
          </p:cNvPr>
          <p:cNvSpPr/>
          <p:nvPr/>
        </p:nvSpPr>
        <p:spPr>
          <a:xfrm>
            <a:off x="432916" y="1557000"/>
            <a:ext cx="42332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b="1" dirty="0">
                <a:solidFill>
                  <a:prstClr val="black"/>
                </a:solidFill>
                <a:cs typeface="Arial" pitchFamily="34" charset="0"/>
              </a:rPr>
              <a:t>Общото функциониране и </a:t>
            </a:r>
            <a:r>
              <a:rPr lang="bg-BG" b="1" dirty="0" smtClean="0">
                <a:solidFill>
                  <a:prstClr val="black"/>
                </a:solidFill>
                <a:cs typeface="Arial" pitchFamily="34" charset="0"/>
              </a:rPr>
              <a:t>структура</a:t>
            </a:r>
            <a:r>
              <a:rPr lang="en-US" b="1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F0A493E-D999-492A-BA68-EFC3D4562305}"/>
              </a:ext>
            </a:extLst>
          </p:cNvPr>
          <p:cNvSpPr/>
          <p:nvPr/>
        </p:nvSpPr>
        <p:spPr>
          <a:xfrm>
            <a:off x="4292250" y="1894012"/>
            <a:ext cx="4572000" cy="292387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bg-BG" sz="1600" b="1" dirty="0">
                <a:solidFill>
                  <a:prstClr val="black"/>
                </a:solidFill>
              </a:rPr>
              <a:t>ОСНОВНАТА СТРУКТУРА НА </a:t>
            </a:r>
            <a:r>
              <a:rPr lang="bg-BG" sz="1600" b="1" dirty="0" smtClean="0">
                <a:solidFill>
                  <a:prstClr val="black"/>
                </a:solidFill>
              </a:rPr>
              <a:t>СИСТЕМАТА</a:t>
            </a:r>
            <a:r>
              <a:rPr lang="en-US" sz="1600" b="1" dirty="0" smtClean="0">
                <a:solidFill>
                  <a:prstClr val="black"/>
                </a:solidFill>
              </a:rPr>
              <a:t>:</a:t>
            </a:r>
            <a:endParaRPr lang="en-US" sz="1600" b="1" dirty="0">
              <a:solidFill>
                <a:prstClr val="black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prstClr val="black"/>
                </a:solidFill>
              </a:rPr>
              <a:t>Един или няколко слънчеви колектори. </a:t>
            </a:r>
            <a:r>
              <a:rPr lang="ru-RU" sz="1400" dirty="0">
                <a:solidFill>
                  <a:prstClr val="black"/>
                </a:solidFill>
              </a:rPr>
              <a:t>Те могат да </a:t>
            </a:r>
            <a:r>
              <a:rPr lang="ru-RU" sz="1400" dirty="0" smtClean="0">
                <a:solidFill>
                  <a:prstClr val="black"/>
                </a:solidFill>
              </a:rPr>
              <a:t>бъдат</a:t>
            </a:r>
            <a:r>
              <a:rPr lang="en-US" sz="1400" dirty="0" smtClean="0">
                <a:solidFill>
                  <a:prstClr val="black"/>
                </a:solidFill>
              </a:rPr>
              <a:t>:</a:t>
            </a:r>
            <a:endParaRPr lang="en-US" sz="1400" dirty="0">
              <a:solidFill>
                <a:prstClr val="black"/>
              </a:solidFill>
            </a:endParaRPr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ru-RU" sz="1400" dirty="0"/>
              <a:t>Плоски </a:t>
            </a:r>
            <a:r>
              <a:rPr lang="ru-RU" sz="1400" dirty="0" smtClean="0"/>
              <a:t>или вакуумно </a:t>
            </a:r>
            <a:r>
              <a:rPr lang="ru-RU" sz="1400" dirty="0"/>
              <a:t>тръбни </a:t>
            </a:r>
            <a:r>
              <a:rPr lang="ru-RU" sz="1400" dirty="0" smtClean="0"/>
              <a:t>колектори</a:t>
            </a:r>
            <a:r>
              <a:rPr lang="en-US" sz="1400" dirty="0" smtClean="0"/>
              <a:t>.</a:t>
            </a:r>
            <a:endParaRPr lang="en-US" sz="1400" dirty="0"/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400" b="1" dirty="0">
                <a:solidFill>
                  <a:prstClr val="black"/>
                </a:solidFill>
              </a:rPr>
              <a:t>Гореща вода </a:t>
            </a:r>
            <a:r>
              <a:rPr lang="bg-BG" sz="1400" b="1" dirty="0" smtClean="0">
                <a:solidFill>
                  <a:prstClr val="black"/>
                </a:solidFill>
              </a:rPr>
              <a:t>резервоар</a:t>
            </a:r>
            <a:r>
              <a:rPr lang="en-US" sz="1400" b="1" dirty="0" smtClean="0">
                <a:solidFill>
                  <a:prstClr val="black"/>
                </a:solidFill>
              </a:rPr>
              <a:t>:</a:t>
            </a:r>
            <a:endParaRPr lang="en-US" sz="1400" b="1" dirty="0">
              <a:solidFill>
                <a:prstClr val="black"/>
              </a:solidFill>
            </a:endParaRPr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ru-RU" sz="1400" dirty="0"/>
              <a:t>Винаги над </a:t>
            </a:r>
            <a:r>
              <a:rPr lang="ru-RU" sz="1400" dirty="0" smtClean="0"/>
              <a:t>колектора.</a:t>
            </a:r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ru-RU" sz="1400" dirty="0" smtClean="0"/>
              <a:t>Инсталирани хоризонтално.</a:t>
            </a:r>
            <a:endParaRPr lang="en-US" sz="1400" dirty="0"/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400" b="1" dirty="0">
                <a:solidFill>
                  <a:prstClr val="black"/>
                </a:solidFill>
              </a:rPr>
              <a:t>Хидравличен </a:t>
            </a:r>
            <a:r>
              <a:rPr lang="bg-BG" sz="1400" b="1" dirty="0" smtClean="0">
                <a:solidFill>
                  <a:prstClr val="black"/>
                </a:solidFill>
              </a:rPr>
              <a:t>контур</a:t>
            </a:r>
            <a:r>
              <a:rPr lang="en-US" sz="1400" dirty="0" smtClean="0">
                <a:solidFill>
                  <a:prstClr val="black"/>
                </a:solidFill>
              </a:rPr>
              <a:t>. </a:t>
            </a:r>
            <a:r>
              <a:rPr lang="bg-BG" sz="1400" dirty="0" smtClean="0">
                <a:solidFill>
                  <a:prstClr val="black"/>
                </a:solidFill>
              </a:rPr>
              <a:t>Той </a:t>
            </a:r>
            <a:r>
              <a:rPr lang="bg-BG" sz="1400" dirty="0">
                <a:solidFill>
                  <a:prstClr val="black"/>
                </a:solidFill>
              </a:rPr>
              <a:t>може да </a:t>
            </a:r>
            <a:r>
              <a:rPr lang="bg-BG" sz="1400" dirty="0" smtClean="0">
                <a:solidFill>
                  <a:prstClr val="black"/>
                </a:solidFill>
              </a:rPr>
              <a:t>бъде</a:t>
            </a:r>
            <a:r>
              <a:rPr lang="en-US" sz="1400" dirty="0" smtClean="0">
                <a:solidFill>
                  <a:prstClr val="black"/>
                </a:solidFill>
              </a:rPr>
              <a:t>:</a:t>
            </a:r>
            <a:endParaRPr lang="en-US" sz="1400" dirty="0">
              <a:solidFill>
                <a:prstClr val="black"/>
              </a:solidFill>
            </a:endParaRPr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bg-BG" sz="1400" dirty="0" smtClean="0"/>
              <a:t>Единичен. </a:t>
            </a:r>
            <a:r>
              <a:rPr lang="bg-BG" sz="1400" dirty="0"/>
              <a:t>Директен </a:t>
            </a:r>
            <a:r>
              <a:rPr lang="bg-BG" sz="1400" dirty="0" smtClean="0"/>
              <a:t>термосифон</a:t>
            </a:r>
            <a:r>
              <a:rPr lang="en-US" sz="1400" dirty="0" smtClean="0"/>
              <a:t>.</a:t>
            </a:r>
            <a:endParaRPr lang="en-US" sz="1400" dirty="0"/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bg-BG" sz="1400" dirty="0" smtClean="0"/>
              <a:t>Двоен</a:t>
            </a:r>
            <a:r>
              <a:rPr lang="en-US" sz="1400" dirty="0" smtClean="0"/>
              <a:t>. </a:t>
            </a:r>
            <a:r>
              <a:rPr lang="bg-BG" sz="1400" dirty="0" smtClean="0"/>
              <a:t>Индеректен термосефон</a:t>
            </a:r>
            <a:r>
              <a:rPr lang="en-US" sz="1400" dirty="0" smtClean="0"/>
              <a:t>.</a:t>
            </a:r>
            <a:endParaRPr lang="en-US" sz="1400" dirty="0"/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bg-BG" sz="1400" dirty="0" smtClean="0"/>
              <a:t>Под налягане/без налягане(атмосферни</a:t>
            </a:r>
            <a:r>
              <a:rPr lang="en-US" sz="1400" dirty="0" smtClean="0"/>
              <a:t>).</a:t>
            </a:r>
            <a:endParaRPr lang="en-US" sz="1400" dirty="0"/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ru-RU" sz="1400" dirty="0"/>
              <a:t>Оборудвани </a:t>
            </a:r>
            <a:r>
              <a:rPr lang="ru-RU" sz="1400" dirty="0" smtClean="0"/>
              <a:t>за </a:t>
            </a:r>
            <a:r>
              <a:rPr lang="ru-RU" sz="1400" dirty="0"/>
              <a:t>сигурност </a:t>
            </a:r>
            <a:r>
              <a:rPr lang="ru-RU" sz="1400" dirty="0" smtClean="0"/>
              <a:t>с клапани </a:t>
            </a:r>
            <a:r>
              <a:rPr lang="ru-RU" sz="1400" dirty="0"/>
              <a:t>и </a:t>
            </a:r>
            <a:r>
              <a:rPr lang="ru-RU" sz="1400" dirty="0" smtClean="0"/>
              <a:t>контроли</a:t>
            </a:r>
            <a:r>
              <a:rPr lang="en-US" sz="1400" dirty="0" smtClean="0"/>
              <a:t>.</a:t>
            </a:r>
            <a:endParaRPr lang="en-US" sz="1400" dirty="0"/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400" b="1" dirty="0">
                <a:solidFill>
                  <a:prstClr val="black"/>
                </a:solidFill>
              </a:rPr>
              <a:t>Монтажната рама </a:t>
            </a:r>
            <a:r>
              <a:rPr lang="bg-BG" sz="1400" dirty="0">
                <a:solidFill>
                  <a:prstClr val="black"/>
                </a:solidFill>
              </a:rPr>
              <a:t>и </a:t>
            </a:r>
            <a:r>
              <a:rPr lang="bg-BG" sz="1400" dirty="0" smtClean="0">
                <a:solidFill>
                  <a:prstClr val="black"/>
                </a:solidFill>
              </a:rPr>
              <a:t>аксесоари</a:t>
            </a:r>
            <a:r>
              <a:rPr lang="en-US" sz="1400" b="1" dirty="0" smtClean="0">
                <a:solidFill>
                  <a:prstClr val="black"/>
                </a:solidFill>
              </a:rPr>
              <a:t>.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6A0EF8A-D36D-4260-A406-A1A3A95A2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810" y="1989000"/>
            <a:ext cx="3425421" cy="28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36B51692-114E-4054-BC15-633169F6F37A}"/>
              </a:ext>
            </a:extLst>
          </p:cNvPr>
          <p:cNvGrpSpPr/>
          <p:nvPr/>
        </p:nvGrpSpPr>
        <p:grpSpPr>
          <a:xfrm>
            <a:off x="540000" y="4926898"/>
            <a:ext cx="8252250" cy="1256209"/>
            <a:chOff x="540000" y="4926898"/>
            <a:chExt cx="8252250" cy="1256209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6ECE759F-4C3A-4AEC-8A82-1E2034524188}"/>
                </a:ext>
              </a:extLst>
            </p:cNvPr>
            <p:cNvSpPr/>
            <p:nvPr/>
          </p:nvSpPr>
          <p:spPr>
            <a:xfrm>
              <a:off x="540000" y="5229000"/>
              <a:ext cx="825225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ru-RU" sz="1400" dirty="0">
                  <a:solidFill>
                    <a:prstClr val="black"/>
                  </a:solidFill>
                </a:rPr>
                <a:t>Тъй като водата в колектор се нагрява от слънцето, тя се издига чрез тръбопроводи към върха на цистерната за съхранение поради естествена конвекция. </a:t>
              </a:r>
              <a:r>
                <a:rPr lang="ru-RU" sz="1400" dirty="0" smtClean="0">
                  <a:solidFill>
                    <a:prstClr val="black"/>
                  </a:solidFill>
                </a:rPr>
                <a:t>Студената </a:t>
              </a:r>
              <a:r>
                <a:rPr lang="ru-RU" sz="1400" dirty="0">
                  <a:solidFill>
                    <a:prstClr val="black"/>
                  </a:solidFill>
                </a:rPr>
                <a:t>вода в долната част на резервоара </a:t>
              </a:r>
              <a:r>
                <a:rPr lang="ru-RU" sz="1400" dirty="0" smtClean="0">
                  <a:solidFill>
                    <a:prstClr val="black"/>
                  </a:solidFill>
                </a:rPr>
                <a:t>отива </a:t>
              </a:r>
              <a:r>
                <a:rPr lang="ru-RU" sz="1400" dirty="0">
                  <a:solidFill>
                    <a:prstClr val="black"/>
                  </a:solidFill>
                </a:rPr>
                <a:t>към входа на дъното на колектора. </a:t>
              </a:r>
              <a:r>
                <a:rPr lang="ru-RU" sz="1400" dirty="0" smtClean="0">
                  <a:solidFill>
                    <a:prstClr val="black"/>
                  </a:solidFill>
                </a:rPr>
                <a:t>Когато </a:t>
              </a:r>
              <a:r>
                <a:rPr lang="ru-RU" sz="1400" dirty="0">
                  <a:solidFill>
                    <a:prstClr val="black"/>
                  </a:solidFill>
                </a:rPr>
                <a:t>има достатъчно слънчева енергия и </a:t>
              </a:r>
              <a:r>
                <a:rPr lang="ru-RU" sz="1400" dirty="0" smtClean="0">
                  <a:solidFill>
                    <a:prstClr val="black"/>
                  </a:solidFill>
                </a:rPr>
                <a:t>разлика в </a:t>
              </a:r>
              <a:r>
                <a:rPr lang="ru-RU" sz="1400" dirty="0">
                  <a:solidFill>
                    <a:prstClr val="black"/>
                  </a:solidFill>
                </a:rPr>
                <a:t>температурите, има непрекъсната циркулация на водата през колектора и </a:t>
              </a:r>
              <a:r>
                <a:rPr lang="ru-RU" sz="1400" dirty="0" smtClean="0">
                  <a:solidFill>
                    <a:prstClr val="black"/>
                  </a:solidFill>
                </a:rPr>
                <a:t>резервоара.</a:t>
              </a:r>
              <a:endParaRPr lang="es-ES" sz="1400" dirty="0">
                <a:solidFill>
                  <a:prstClr val="black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3A90FB5A-2280-48E5-B27C-E365D48CBDAB}"/>
                </a:ext>
              </a:extLst>
            </p:cNvPr>
            <p:cNvSpPr/>
            <p:nvPr/>
          </p:nvSpPr>
          <p:spPr>
            <a:xfrm>
              <a:off x="563297" y="4926898"/>
              <a:ext cx="485229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ru-RU" sz="1600" b="1" dirty="0" smtClean="0">
                  <a:solidFill>
                    <a:prstClr val="black"/>
                  </a:solidFill>
                </a:rPr>
                <a:t>ФУНКЦИОНИРАНЕ </a:t>
              </a:r>
              <a:r>
                <a:rPr lang="ru-RU" sz="1600" b="1" dirty="0">
                  <a:solidFill>
                    <a:prstClr val="black"/>
                  </a:solidFill>
                </a:rPr>
                <a:t>(</a:t>
              </a:r>
              <a:r>
                <a:rPr lang="ru-RU" sz="1600" b="1" dirty="0" smtClean="0">
                  <a:solidFill>
                    <a:prstClr val="black"/>
                  </a:solidFill>
                </a:rPr>
                <a:t>директна термосифонна </a:t>
              </a:r>
              <a:r>
                <a:rPr lang="ru-RU" sz="1600" b="1" dirty="0">
                  <a:solidFill>
                    <a:prstClr val="black"/>
                  </a:solidFill>
                </a:rPr>
                <a:t>SWH</a:t>
              </a:r>
              <a:r>
                <a:rPr lang="ru-RU" sz="1600" b="1" dirty="0" smtClean="0">
                  <a:solidFill>
                    <a:prstClr val="black"/>
                  </a:solidFill>
                </a:rPr>
                <a:t>):</a:t>
              </a:r>
              <a:endParaRPr lang="es-ES" sz="1600" b="1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446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C130B9-262D-4519-B043-2EBE94C6D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17463"/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1. </a:t>
            </a:r>
            <a:r>
              <a:rPr lang="ru-RU" b="1" dirty="0"/>
              <a:t>Общо описание на системата с термосифонни слънчеви бойлери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55E8613-D46B-434B-847D-5B3D49D03D2B}"/>
              </a:ext>
            </a:extLst>
          </p:cNvPr>
          <p:cNvSpPr/>
          <p:nvPr/>
        </p:nvSpPr>
        <p:spPr>
          <a:xfrm>
            <a:off x="432916" y="1557000"/>
            <a:ext cx="5363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b="1" dirty="0" smtClean="0">
                <a:solidFill>
                  <a:prstClr val="black"/>
                </a:solidFill>
                <a:cs typeface="Arial" pitchFamily="34" charset="0"/>
              </a:rPr>
              <a:t>Общо </a:t>
            </a:r>
            <a:r>
              <a:rPr lang="bg-BG" b="1" dirty="0">
                <a:solidFill>
                  <a:prstClr val="black"/>
                </a:solidFill>
                <a:cs typeface="Arial" pitchFamily="34" charset="0"/>
              </a:rPr>
              <a:t>функциониране и </a:t>
            </a:r>
            <a:r>
              <a:rPr lang="bg-BG" b="1" dirty="0" smtClean="0">
                <a:solidFill>
                  <a:prstClr val="black"/>
                </a:solidFill>
                <a:cs typeface="Arial" pitchFamily="34" charset="0"/>
              </a:rPr>
              <a:t>структура</a:t>
            </a:r>
            <a:r>
              <a:rPr lang="en-US" b="1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3E47E69-6688-4574-9AAF-9BD18E00F371}"/>
              </a:ext>
            </a:extLst>
          </p:cNvPr>
          <p:cNvSpPr/>
          <p:nvPr/>
        </p:nvSpPr>
        <p:spPr>
          <a:xfrm>
            <a:off x="5004000" y="1987034"/>
            <a:ext cx="3682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 smtClean="0">
                <a:solidFill>
                  <a:prstClr val="black"/>
                </a:solidFill>
              </a:rPr>
              <a:t>ОСНОВНО </a:t>
            </a:r>
            <a:r>
              <a:rPr lang="ru-RU" sz="1600" b="1" dirty="0">
                <a:solidFill>
                  <a:prstClr val="black"/>
                </a:solidFill>
              </a:rPr>
              <a:t>функциониране </a:t>
            </a:r>
            <a:r>
              <a:rPr lang="ru-RU" sz="1600" b="1" dirty="0" smtClean="0">
                <a:solidFill>
                  <a:prstClr val="black"/>
                </a:solidFill>
              </a:rPr>
              <a:t>(индиректни термосифонни </a:t>
            </a:r>
            <a:r>
              <a:rPr lang="ru-RU" sz="1600" b="1" dirty="0">
                <a:solidFill>
                  <a:prstClr val="black"/>
                </a:solidFill>
              </a:rPr>
              <a:t>SWH</a:t>
            </a:r>
            <a:r>
              <a:rPr lang="ru-RU" sz="1600" b="1" dirty="0" smtClean="0">
                <a:solidFill>
                  <a:prstClr val="black"/>
                </a:solidFill>
              </a:rPr>
              <a:t>):</a:t>
            </a:r>
            <a:endParaRPr lang="es-ES" sz="1600" b="1" dirty="0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BA5CE04-3A33-4F29-B7FF-692AA114B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000" y="2059965"/>
            <a:ext cx="4110367" cy="28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201DDA2-4FF5-4D06-8D33-EB8D4EA77DA5}"/>
              </a:ext>
            </a:extLst>
          </p:cNvPr>
          <p:cNvSpPr txBox="1"/>
          <p:nvPr/>
        </p:nvSpPr>
        <p:spPr>
          <a:xfrm>
            <a:off x="5047523" y="2632511"/>
            <a:ext cx="36423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tabLst>
                <a:tab pos="809625" algn="l"/>
              </a:tabLst>
            </a:pPr>
            <a:r>
              <a:rPr lang="ru-RU" sz="1600" dirty="0" smtClean="0"/>
              <a:t>В индиректните </a:t>
            </a:r>
            <a:r>
              <a:rPr lang="ru-RU" sz="1600" dirty="0"/>
              <a:t>слънчеви бойлери циркулира </a:t>
            </a:r>
            <a:r>
              <a:rPr lang="ru-RU" sz="1600" dirty="0" smtClean="0"/>
              <a:t>течност, </a:t>
            </a:r>
            <a:r>
              <a:rPr lang="ru-RU" sz="1600" dirty="0"/>
              <a:t>вода или </a:t>
            </a:r>
            <a:r>
              <a:rPr lang="ru-RU" sz="1600" dirty="0" smtClean="0"/>
              <a:t>антифриз и чрез слънчевите колектори </a:t>
            </a:r>
            <a:r>
              <a:rPr lang="ru-RU" sz="1600" dirty="0"/>
              <a:t>събраната топлина след това се прехвърля </a:t>
            </a:r>
            <a:r>
              <a:rPr lang="ru-RU" sz="1600" dirty="0" smtClean="0"/>
              <a:t>косвено на битовото </a:t>
            </a:r>
            <a:r>
              <a:rPr lang="ru-RU" sz="1600" dirty="0"/>
              <a:t>водоснабдяване, използват </a:t>
            </a:r>
            <a:r>
              <a:rPr lang="ru-RU" sz="1600" dirty="0" smtClean="0"/>
              <a:t>се някаколко </a:t>
            </a:r>
            <a:r>
              <a:rPr lang="ru-RU" sz="1600" b="1" dirty="0" smtClean="0"/>
              <a:t>форми </a:t>
            </a:r>
            <a:r>
              <a:rPr lang="ru-RU" sz="1600" b="1" dirty="0"/>
              <a:t>на </a:t>
            </a:r>
            <a:r>
              <a:rPr lang="ru-RU" sz="1600" b="1" dirty="0" smtClean="0"/>
              <a:t>топлообменника</a:t>
            </a:r>
            <a:r>
              <a:rPr lang="ru-RU" sz="1600" dirty="0" smtClean="0"/>
              <a:t>.</a:t>
            </a:r>
            <a:endParaRPr lang="en-US" sz="1600" b="1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58693FF-31C4-46D0-9D13-A0DE87C593C5}"/>
              </a:ext>
            </a:extLst>
          </p:cNvPr>
          <p:cNvSpPr/>
          <p:nvPr/>
        </p:nvSpPr>
        <p:spPr>
          <a:xfrm>
            <a:off x="900000" y="4998794"/>
            <a:ext cx="7775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  <a:tabLst>
                <a:tab pos="809625" algn="l"/>
              </a:tabLst>
            </a:pPr>
            <a:r>
              <a:rPr lang="ru-RU" sz="1600" b="1" dirty="0">
                <a:solidFill>
                  <a:prstClr val="black"/>
                </a:solidFill>
              </a:rPr>
              <a:t>Топлообменникът </a:t>
            </a:r>
            <a:r>
              <a:rPr lang="ru-RU" sz="1600" dirty="0">
                <a:solidFill>
                  <a:prstClr val="black"/>
                </a:solidFill>
              </a:rPr>
              <a:t>може да се намира в слънчевата верига или </a:t>
            </a:r>
            <a:r>
              <a:rPr lang="ru-RU" sz="1600" dirty="0" smtClean="0">
                <a:solidFill>
                  <a:prstClr val="black"/>
                </a:solidFill>
              </a:rPr>
              <a:t>във веригата за  потреблението, разположен по няколко начина или  </a:t>
            </a:r>
            <a:r>
              <a:rPr lang="ru-RU" sz="1600" dirty="0">
                <a:solidFill>
                  <a:prstClr val="black"/>
                </a:solidFill>
              </a:rPr>
              <a:t>технологични </a:t>
            </a:r>
            <a:r>
              <a:rPr lang="ru-RU" sz="1600" dirty="0" smtClean="0">
                <a:solidFill>
                  <a:prstClr val="black"/>
                </a:solidFill>
              </a:rPr>
              <a:t>решения.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193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29F21B-FA20-4245-9280-184551ECA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Общо описание на системата с термосифонни слънчеви бойлери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B75EB2C-E5D6-4E1C-A783-6786C0F686A5}"/>
              </a:ext>
            </a:extLst>
          </p:cNvPr>
          <p:cNvSpPr/>
          <p:nvPr/>
        </p:nvSpPr>
        <p:spPr>
          <a:xfrm>
            <a:off x="432916" y="1557000"/>
            <a:ext cx="1907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b="1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Предимства</a:t>
            </a:r>
            <a:endParaRPr lang="en-US" b="1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FF6D9F8-836B-423D-87B1-940E6A5EF37A}"/>
              </a:ext>
            </a:extLst>
          </p:cNvPr>
          <p:cNvSpPr txBox="1"/>
          <p:nvPr/>
        </p:nvSpPr>
        <p:spPr>
          <a:xfrm>
            <a:off x="864000" y="2044986"/>
            <a:ext cx="4248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/>
              <a:t>Термосифонните </a:t>
            </a:r>
            <a:r>
              <a:rPr lang="ru-RU" sz="1400" dirty="0"/>
              <a:t>SWH не използват помпи, така че тяхната консумация на електроенергия е много ниска, което </a:t>
            </a:r>
            <a:r>
              <a:rPr lang="ru-RU" sz="1400" dirty="0" smtClean="0"/>
              <a:t>ги </a:t>
            </a:r>
            <a:r>
              <a:rPr lang="ru-RU" sz="1400" dirty="0"/>
              <a:t>прави сравнително </a:t>
            </a:r>
            <a:r>
              <a:rPr lang="ru-RU" sz="1400" dirty="0" smtClean="0"/>
              <a:t>ефективни.</a:t>
            </a: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/>
              <a:t>Те представляват надежден, лесен за поддръжка начин за овладяване на слънчевата енергия. Те могат да осигурят постоянна доставка на топла вода с минимални разходи и може да </a:t>
            </a:r>
            <a:r>
              <a:rPr lang="ru-RU" sz="1400" dirty="0" smtClean="0"/>
              <a:t>функционират </a:t>
            </a:r>
            <a:r>
              <a:rPr lang="ru-RU" sz="1400" dirty="0"/>
              <a:t>с почти никаква поддръжка (лесна поддръжка) </a:t>
            </a:r>
            <a:r>
              <a:rPr lang="ru-RU" sz="1400" dirty="0" smtClean="0"/>
              <a:t>дълги години.</a:t>
            </a:r>
            <a:r>
              <a:rPr lang="en-US" sz="1400" dirty="0" smtClean="0">
                <a:solidFill>
                  <a:srgbClr val="000000"/>
                </a:solidFill>
              </a:rPr>
              <a:t>	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8" name="Picture 7" descr="The roof of a building&#10;&#10;Description generated with very high confidence">
            <a:extLst>
              <a:ext uri="{FF2B5EF4-FFF2-40B4-BE49-F238E27FC236}">
                <a16:creationId xmlns="" xmlns:a16="http://schemas.microsoft.com/office/drawing/2014/main" id="{DFEF9332-5B94-465A-9695-BEDEA556A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185" y="2205000"/>
            <a:ext cx="3588615" cy="1872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FBB1B80-1399-499A-BAF9-F3E1DDBC20E3}"/>
              </a:ext>
            </a:extLst>
          </p:cNvPr>
          <p:cNvSpPr/>
          <p:nvPr/>
        </p:nvSpPr>
        <p:spPr>
          <a:xfrm>
            <a:off x="864000" y="4234248"/>
            <a:ext cx="788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prstClr val="black"/>
                </a:solidFill>
              </a:rPr>
              <a:t>Евтини и ниски експлоатационни </a:t>
            </a:r>
            <a:r>
              <a:rPr lang="ru-RU" sz="1400" dirty="0">
                <a:solidFill>
                  <a:prstClr val="black"/>
                </a:solidFill>
              </a:rPr>
              <a:t>разходи, защото те са прости, структурно и </a:t>
            </a:r>
            <a:r>
              <a:rPr lang="ru-RU" sz="1400" dirty="0" smtClean="0">
                <a:solidFill>
                  <a:prstClr val="black"/>
                </a:solidFill>
              </a:rPr>
              <a:t>функционално</a:t>
            </a:r>
            <a:r>
              <a:rPr lang="en-US" sz="1400" dirty="0" smtClean="0">
                <a:solidFill>
                  <a:prstClr val="black"/>
                </a:solidFill>
              </a:rPr>
              <a:t>.</a:t>
            </a:r>
            <a:endParaRPr lang="en-US" sz="1400" dirty="0">
              <a:solidFill>
                <a:prstClr val="black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prstClr val="black"/>
                </a:solidFill>
              </a:rPr>
              <a:t>Те изискват </a:t>
            </a:r>
            <a:r>
              <a:rPr lang="ru-RU" sz="1400" dirty="0" smtClean="0">
                <a:solidFill>
                  <a:prstClr val="black"/>
                </a:solidFill>
              </a:rPr>
              <a:t>минимално </a:t>
            </a:r>
            <a:r>
              <a:rPr lang="ru-RU" sz="1400" dirty="0">
                <a:solidFill>
                  <a:prstClr val="black"/>
                </a:solidFill>
              </a:rPr>
              <a:t>вътрешно пространство, защото </a:t>
            </a:r>
            <a:r>
              <a:rPr lang="ru-RU" sz="1400" dirty="0" smtClean="0">
                <a:solidFill>
                  <a:prstClr val="black"/>
                </a:solidFill>
              </a:rPr>
              <a:t>имат </a:t>
            </a:r>
            <a:r>
              <a:rPr lang="ru-RU" sz="1400" dirty="0">
                <a:solidFill>
                  <a:prstClr val="black"/>
                </a:solidFill>
              </a:rPr>
              <a:t>резервоар за вода, </a:t>
            </a:r>
            <a:r>
              <a:rPr lang="ru-RU" sz="1400" dirty="0" smtClean="0">
                <a:solidFill>
                  <a:prstClr val="black"/>
                </a:solidFill>
              </a:rPr>
              <a:t>разположен отвън</a:t>
            </a:r>
            <a:r>
              <a:rPr lang="en-US" sz="1400" dirty="0" smtClean="0">
                <a:solidFill>
                  <a:prstClr val="black"/>
                </a:solidFill>
              </a:rPr>
              <a:t>.</a:t>
            </a:r>
            <a:endParaRPr lang="en-US" sz="1400" dirty="0">
              <a:solidFill>
                <a:prstClr val="black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prstClr val="black"/>
                </a:solidFill>
              </a:rPr>
              <a:t>Те имат сравнително по-ниски загуби в слънчевата верига заради нейната минимална </a:t>
            </a:r>
            <a:r>
              <a:rPr lang="ru-RU" sz="1400" dirty="0" smtClean="0">
                <a:solidFill>
                  <a:prstClr val="black"/>
                </a:solidFill>
              </a:rPr>
              <a:t>дължина</a:t>
            </a:r>
            <a:r>
              <a:rPr lang="en-US" sz="1400" dirty="0" smtClean="0">
                <a:solidFill>
                  <a:prstClr val="black"/>
                </a:solidFill>
              </a:rPr>
              <a:t>.</a:t>
            </a:r>
            <a:endParaRPr lang="en-US" sz="1400" dirty="0">
              <a:solidFill>
                <a:prstClr val="black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prstClr val="black"/>
                </a:solidFill>
              </a:rPr>
              <a:t>Термосифонните </a:t>
            </a:r>
            <a:r>
              <a:rPr lang="ru-RU" sz="1400" dirty="0">
                <a:solidFill>
                  <a:prstClr val="black"/>
                </a:solidFill>
              </a:rPr>
              <a:t>системи за отопление са лесно защитени срещу неблагоприятни условия (например </a:t>
            </a:r>
            <a:r>
              <a:rPr lang="ru-RU" sz="1400" dirty="0" smtClean="0">
                <a:solidFill>
                  <a:prstClr val="black"/>
                </a:solidFill>
              </a:rPr>
              <a:t>замръзване), </a:t>
            </a:r>
            <a:r>
              <a:rPr lang="ru-RU" sz="1400" dirty="0">
                <a:solidFill>
                  <a:prstClr val="black"/>
                </a:solidFill>
              </a:rPr>
              <a:t>така че те могат да бъдат използвани в </a:t>
            </a:r>
            <a:r>
              <a:rPr lang="ru-RU" sz="1400" dirty="0" smtClean="0">
                <a:solidFill>
                  <a:prstClr val="black"/>
                </a:solidFill>
              </a:rPr>
              <a:t>повечето </a:t>
            </a:r>
            <a:r>
              <a:rPr lang="ru-RU" sz="1400" dirty="0">
                <a:solidFill>
                  <a:prstClr val="black"/>
                </a:solidFill>
              </a:rPr>
              <a:t>географски ширини (топло и студено</a:t>
            </a:r>
            <a:r>
              <a:rPr lang="ru-RU" sz="1400" dirty="0" smtClean="0">
                <a:solidFill>
                  <a:prstClr val="black"/>
                </a:solidFill>
              </a:rPr>
              <a:t>).</a:t>
            </a:r>
            <a:endParaRPr lang="en-US" sz="1400" dirty="0">
              <a:solidFill>
                <a:prstClr val="black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prstClr val="black"/>
                </a:solidFill>
              </a:rPr>
              <a:t>Резервоарите </a:t>
            </a:r>
            <a:r>
              <a:rPr lang="ru-RU" sz="1400" dirty="0">
                <a:solidFill>
                  <a:prstClr val="black"/>
                </a:solidFill>
              </a:rPr>
              <a:t>за вода на много </a:t>
            </a:r>
            <a:r>
              <a:rPr lang="ru-RU" sz="1400" dirty="0" smtClean="0">
                <a:solidFill>
                  <a:prstClr val="black"/>
                </a:solidFill>
              </a:rPr>
              <a:t>термосифонни </a:t>
            </a:r>
            <a:r>
              <a:rPr lang="ru-RU" sz="1400" dirty="0">
                <a:solidFill>
                  <a:prstClr val="black"/>
                </a:solidFill>
              </a:rPr>
              <a:t>системи са силно изолирани за запазване на </a:t>
            </a:r>
            <a:r>
              <a:rPr lang="ru-RU" sz="1400" dirty="0" smtClean="0">
                <a:solidFill>
                  <a:prstClr val="black"/>
                </a:solidFill>
              </a:rPr>
              <a:t>топлината</a:t>
            </a:r>
            <a:r>
              <a:rPr lang="en-US" sz="1400" dirty="0" smtClean="0">
                <a:solidFill>
                  <a:prstClr val="black"/>
                </a:solidFill>
              </a:rPr>
              <a:t>.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608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E12563-E736-40D0-9151-0C3162E38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. </a:t>
            </a:r>
            <a:r>
              <a:rPr lang="ru-RU" b="1" dirty="0"/>
              <a:t>Общо описание на системата с термосифонни слънчеви бойлери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6A5794F-D801-4951-87FB-2F9D668CA71D}"/>
              </a:ext>
            </a:extLst>
          </p:cNvPr>
          <p:cNvSpPr/>
          <p:nvPr/>
        </p:nvSpPr>
        <p:spPr>
          <a:xfrm>
            <a:off x="432916" y="1557000"/>
            <a:ext cx="6803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Изисквания, ограничения и характерни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недостатъци</a:t>
            </a:r>
            <a:r>
              <a:rPr lang="en-US" b="1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18D2E5A-0319-422A-87DB-432FA84E8577}"/>
              </a:ext>
            </a:extLst>
          </p:cNvPr>
          <p:cNvSpPr txBox="1"/>
          <p:nvPr/>
        </p:nvSpPr>
        <p:spPr>
          <a:xfrm>
            <a:off x="756000" y="1966012"/>
            <a:ext cx="3960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/>
              <a:t>Резервоарът </a:t>
            </a:r>
            <a:r>
              <a:rPr lang="ru-RU" sz="1400" dirty="0"/>
              <a:t>за вода трябва да се поставят </a:t>
            </a:r>
            <a:r>
              <a:rPr lang="ru-RU" sz="1400" dirty="0" smtClean="0"/>
              <a:t>най-малко на 30 </a:t>
            </a:r>
            <a:r>
              <a:rPr lang="ru-RU" sz="1400" dirty="0"/>
              <a:t>см </a:t>
            </a:r>
            <a:r>
              <a:rPr lang="ru-RU" sz="1400" dirty="0" smtClean="0"/>
              <a:t>по-високо </a:t>
            </a:r>
            <a:r>
              <a:rPr lang="ru-RU" sz="1400" dirty="0"/>
              <a:t>от </a:t>
            </a:r>
            <a:r>
              <a:rPr lang="ru-RU" sz="1400" dirty="0" smtClean="0"/>
              <a:t>слънчевия колектор. </a:t>
            </a:r>
            <a:r>
              <a:rPr lang="ru-RU" sz="1400" dirty="0"/>
              <a:t>Понякога това е </a:t>
            </a:r>
            <a:r>
              <a:rPr lang="ru-RU" sz="1400" dirty="0" smtClean="0"/>
              <a:t>невъзможно.</a:t>
            </a: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/>
              <a:t>Директни системи могат да бъдат засегнати от натрупване на котлен камък поради </a:t>
            </a:r>
            <a:r>
              <a:rPr lang="ru-RU" sz="1400" dirty="0" smtClean="0"/>
              <a:t>работа със солени </a:t>
            </a:r>
            <a:r>
              <a:rPr lang="ru-RU" sz="1400" dirty="0"/>
              <a:t>или твърд води. </a:t>
            </a:r>
            <a:r>
              <a:rPr lang="ru-RU" sz="1400" dirty="0">
                <a:solidFill>
                  <a:srgbClr val="FF0000"/>
                </a:solidFill>
              </a:rPr>
              <a:t>Легионелоза</a:t>
            </a:r>
            <a:r>
              <a:rPr lang="ru-RU" sz="1400" dirty="0"/>
              <a:t> също е </a:t>
            </a:r>
            <a:r>
              <a:rPr lang="ru-RU" sz="1400" dirty="0" smtClean="0"/>
              <a:t>риск.</a:t>
            </a: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/>
              <a:t>Някои </a:t>
            </a:r>
            <a:r>
              <a:rPr lang="ru-RU" sz="1400" dirty="0"/>
              <a:t>модели могат да </a:t>
            </a:r>
            <a:r>
              <a:rPr lang="ru-RU" sz="1400" dirty="0" smtClean="0"/>
              <a:t>имат обратен цикъл през </a:t>
            </a:r>
            <a:r>
              <a:rPr lang="ru-RU" sz="1400" dirty="0"/>
              <a:t>нощта. Това трябва да се </a:t>
            </a:r>
            <a:r>
              <a:rPr lang="ru-RU" sz="1400" dirty="0" smtClean="0"/>
              <a:t>избягва.</a:t>
            </a: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/>
              <a:t>Системите без налягане изискват </a:t>
            </a:r>
            <a:r>
              <a:rPr lang="ru-RU" sz="1400" dirty="0"/>
              <a:t>повишени </a:t>
            </a:r>
            <a:r>
              <a:rPr lang="ru-RU" sz="1400" dirty="0" smtClean="0"/>
              <a:t>инсталации за получаване </a:t>
            </a:r>
            <a:r>
              <a:rPr lang="ru-RU" sz="1400" dirty="0"/>
              <a:t>вода под налягане и имат загуби на </a:t>
            </a:r>
            <a:r>
              <a:rPr lang="ru-RU" sz="1400" dirty="0" smtClean="0"/>
              <a:t>изпарение.</a:t>
            </a:r>
            <a:endParaRPr lang="en-US" sz="1400" dirty="0"/>
          </a:p>
        </p:txBody>
      </p:sp>
      <p:pic>
        <p:nvPicPr>
          <p:cNvPr id="8" name="Picture 7" descr="A picture containing sky, orange, outdoor, ground&#10;&#10;Description generated with very high confidence">
            <a:extLst>
              <a:ext uri="{FF2B5EF4-FFF2-40B4-BE49-F238E27FC236}">
                <a16:creationId xmlns="" xmlns:a16="http://schemas.microsoft.com/office/drawing/2014/main" id="{219C1FFC-8364-4D67-B80C-65F765476F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8"/>
          <a:stretch/>
        </p:blipFill>
        <p:spPr>
          <a:xfrm>
            <a:off x="4607699" y="2133000"/>
            <a:ext cx="4068302" cy="2304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35C1A22-B38B-410D-A39A-3293E5CEB99B}"/>
              </a:ext>
            </a:extLst>
          </p:cNvPr>
          <p:cNvSpPr/>
          <p:nvPr/>
        </p:nvSpPr>
        <p:spPr>
          <a:xfrm>
            <a:off x="756000" y="4509000"/>
            <a:ext cx="74160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400" dirty="0"/>
              <a:t>Тръбите </a:t>
            </a:r>
            <a:r>
              <a:rPr lang="ru-RU" sz="1400" dirty="0" smtClean="0"/>
              <a:t>са със </a:t>
            </a:r>
            <a:r>
              <a:rPr lang="ru-RU" sz="1400" dirty="0"/>
              <a:t>сравнително големи диаметри </a:t>
            </a:r>
            <a:r>
              <a:rPr lang="ru-RU" sz="1400" dirty="0" smtClean="0"/>
              <a:t>за намаляване обратния поток </a:t>
            </a:r>
            <a:r>
              <a:rPr lang="ru-RU" sz="1400" dirty="0"/>
              <a:t>и </a:t>
            </a:r>
            <a:r>
              <a:rPr lang="ru-RU" sz="1400" dirty="0" smtClean="0"/>
              <a:t>помагат за  естествената циркулация</a:t>
            </a:r>
            <a:r>
              <a:rPr lang="en-US" sz="1400" dirty="0" smtClean="0"/>
              <a:t>.</a:t>
            </a:r>
            <a:endParaRPr lang="en-US" sz="1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400" dirty="0"/>
              <a:t>Общите топлинни загуби </a:t>
            </a:r>
            <a:r>
              <a:rPr lang="ru-RU" sz="1400" dirty="0" smtClean="0"/>
              <a:t>са по-големи, </a:t>
            </a:r>
            <a:r>
              <a:rPr lang="ru-RU" sz="1400" dirty="0"/>
              <a:t>защото </a:t>
            </a:r>
            <a:r>
              <a:rPr lang="ru-RU" sz="1400" dirty="0" smtClean="0"/>
              <a:t>резервоарът е разположен отвън</a:t>
            </a:r>
            <a:r>
              <a:rPr lang="en-US" sz="1400" dirty="0" smtClean="0"/>
              <a:t>. </a:t>
            </a:r>
            <a:endParaRPr lang="en-US" sz="1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400" dirty="0" smtClean="0"/>
              <a:t>Обективно </a:t>
            </a:r>
            <a:r>
              <a:rPr lang="ru-RU" sz="1400" dirty="0"/>
              <a:t>малко защита срещу замръзване и </a:t>
            </a:r>
            <a:r>
              <a:rPr lang="ru-RU" sz="1400" dirty="0" smtClean="0"/>
              <a:t>прегряване</a:t>
            </a:r>
            <a:r>
              <a:rPr lang="en-US" sz="1400" dirty="0" smtClean="0"/>
              <a:t>.</a:t>
            </a:r>
            <a:endParaRPr lang="en-US" sz="1400" dirty="0"/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prstClr val="black"/>
                </a:solidFill>
              </a:rPr>
              <a:t>Херметизираните бойлери </a:t>
            </a:r>
            <a:r>
              <a:rPr lang="ru-RU" sz="1400" dirty="0">
                <a:solidFill>
                  <a:prstClr val="black"/>
                </a:solidFill>
              </a:rPr>
              <a:t>са по-дебели и тежат повече. Това може да бъде проблем по време на </a:t>
            </a:r>
            <a:r>
              <a:rPr lang="ru-RU" sz="1400" dirty="0" smtClean="0">
                <a:solidFill>
                  <a:prstClr val="black"/>
                </a:solidFill>
              </a:rPr>
              <a:t>инсталацията</a:t>
            </a:r>
            <a:r>
              <a:rPr lang="en-US" sz="1400" dirty="0" smtClean="0">
                <a:solidFill>
                  <a:prstClr val="black"/>
                </a:solidFill>
              </a:rPr>
              <a:t>.</a:t>
            </a:r>
            <a:endParaRPr lang="en-US" sz="1400" dirty="0">
              <a:solidFill>
                <a:prstClr val="black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prstClr val="black"/>
                </a:solidFill>
              </a:rPr>
              <a:t>Голям обем </a:t>
            </a:r>
            <a:r>
              <a:rPr lang="ru-RU" sz="1400" dirty="0" smtClean="0">
                <a:solidFill>
                  <a:prstClr val="black"/>
                </a:solidFill>
              </a:rPr>
              <a:t>върху покрива </a:t>
            </a:r>
            <a:r>
              <a:rPr lang="ru-RU" sz="1400" dirty="0">
                <a:solidFill>
                  <a:prstClr val="black"/>
                </a:solidFill>
              </a:rPr>
              <a:t>с практически последици: </a:t>
            </a:r>
            <a:r>
              <a:rPr lang="ru-RU" sz="1400" dirty="0" smtClean="0">
                <a:solidFill>
                  <a:prstClr val="black"/>
                </a:solidFill>
              </a:rPr>
              <a:t>буря,вятър, естетичност</a:t>
            </a:r>
            <a:r>
              <a:rPr lang="en-US" sz="1400" dirty="0" smtClean="0">
                <a:solidFill>
                  <a:prstClr val="black"/>
                </a:solidFill>
              </a:rPr>
              <a:t>.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62945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4D2A292-DCC6-4840-AB69-4C4D36622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. </a:t>
            </a:r>
            <a:r>
              <a:rPr lang="ru-RU" b="1" dirty="0"/>
              <a:t>Общо описание на системата с термосифонни слънчеви бойлери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4B76A18-9841-4B50-AEFE-467792F53B96}"/>
              </a:ext>
            </a:extLst>
          </p:cNvPr>
          <p:cNvSpPr/>
          <p:nvPr/>
        </p:nvSpPr>
        <p:spPr>
          <a:xfrm>
            <a:off x="432916" y="1557000"/>
            <a:ext cx="5363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Типология на SWH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 термосифонни системи</a:t>
            </a:r>
            <a:r>
              <a:rPr lang="en-US" b="1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BD4200E-32D3-48C2-8184-E02E1294786D}"/>
              </a:ext>
            </a:extLst>
          </p:cNvPr>
          <p:cNvSpPr/>
          <p:nvPr/>
        </p:nvSpPr>
        <p:spPr>
          <a:xfrm>
            <a:off x="684000" y="1989000"/>
            <a:ext cx="81408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prstClr val="black"/>
                </a:solidFill>
              </a:rPr>
              <a:t>Съществуват значителен брой </a:t>
            </a:r>
            <a:r>
              <a:rPr lang="ru-RU" sz="1400" dirty="0" smtClean="0">
                <a:solidFill>
                  <a:prstClr val="black"/>
                </a:solidFill>
              </a:rPr>
              <a:t>концепсии за системи. </a:t>
            </a:r>
            <a:r>
              <a:rPr lang="ru-RU" sz="1400" dirty="0">
                <a:solidFill>
                  <a:prstClr val="black"/>
                </a:solidFill>
              </a:rPr>
              <a:t>В този раздел ще разгледаме следните шест </a:t>
            </a:r>
            <a:r>
              <a:rPr lang="ru-RU" sz="1400" dirty="0" smtClean="0">
                <a:solidFill>
                  <a:prstClr val="black"/>
                </a:solidFill>
              </a:rPr>
              <a:t>критерия:</a:t>
            </a:r>
            <a:endParaRPr lang="en-US" sz="1400" dirty="0">
              <a:solidFill>
                <a:prstClr val="black"/>
              </a:solidFill>
            </a:endParaRPr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ru-RU" sz="1400" b="1" dirty="0"/>
              <a:t>Директен </a:t>
            </a:r>
            <a:r>
              <a:rPr lang="ru-RU" sz="1400" b="1" dirty="0" smtClean="0"/>
              <a:t>термосифон без </a:t>
            </a:r>
            <a:r>
              <a:rPr lang="ru-RU" sz="1400" b="1" dirty="0"/>
              <a:t>налягане с вакуумни </a:t>
            </a:r>
            <a:r>
              <a:rPr lang="ru-RU" sz="1400" b="1" dirty="0" smtClean="0"/>
              <a:t>u-тръби, компактен</a:t>
            </a:r>
            <a:r>
              <a:rPr lang="en-US" sz="1400" b="1" dirty="0" smtClean="0"/>
              <a:t>.</a:t>
            </a:r>
            <a:endParaRPr lang="en-US" sz="1400" b="1" dirty="0"/>
          </a:p>
          <a:p>
            <a:pPr marL="1200150" lvl="2" indent="-285750">
              <a:buFont typeface="Arial" panose="020B0604020202020204" pitchFamily="34" charset="0"/>
              <a:buChar char="."/>
            </a:pPr>
            <a:r>
              <a:rPr lang="ru-RU" sz="1400" dirty="0"/>
              <a:t>Това е пример за прост дизайн и </a:t>
            </a:r>
            <a:r>
              <a:rPr lang="ru-RU" sz="1400" dirty="0" smtClean="0"/>
              <a:t>евтина </a:t>
            </a:r>
            <a:r>
              <a:rPr lang="ru-RU" sz="1400" dirty="0"/>
              <a:t>SWH </a:t>
            </a:r>
            <a:r>
              <a:rPr lang="ru-RU" sz="1400" dirty="0" smtClean="0"/>
              <a:t>система</a:t>
            </a:r>
            <a:r>
              <a:rPr lang="en-US" sz="1400" dirty="0" smtClean="0"/>
              <a:t>.</a:t>
            </a:r>
            <a:endParaRPr lang="en-US" sz="1400" dirty="0"/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ru-RU" sz="1400" b="1" dirty="0"/>
              <a:t>Директен </a:t>
            </a:r>
            <a:r>
              <a:rPr lang="ru-RU" sz="1400" b="1" dirty="0" smtClean="0"/>
              <a:t>термосифон </a:t>
            </a:r>
            <a:r>
              <a:rPr lang="ru-RU" sz="1400" b="1" dirty="0"/>
              <a:t>под налягане с плосък </a:t>
            </a:r>
            <a:r>
              <a:rPr lang="ru-RU" sz="1400" b="1" dirty="0" smtClean="0"/>
              <a:t>колектор, компактен</a:t>
            </a:r>
            <a:r>
              <a:rPr lang="en-US" sz="1400" b="1" dirty="0" smtClean="0"/>
              <a:t>.</a:t>
            </a:r>
            <a:endParaRPr lang="en-US" sz="1400" b="1" dirty="0"/>
          </a:p>
          <a:p>
            <a:pPr marL="1200150" lvl="2" indent="-285750">
              <a:buFont typeface="Arial" panose="020B0604020202020204" pitchFamily="34" charset="0"/>
              <a:buChar char="."/>
            </a:pPr>
            <a:r>
              <a:rPr lang="ru-RU" sz="1400" dirty="0">
                <a:solidFill>
                  <a:prstClr val="black"/>
                </a:solidFill>
              </a:rPr>
              <a:t>Подобно на предишния с по-добра производителност благодарение на </a:t>
            </a:r>
            <a:r>
              <a:rPr lang="ru-RU" sz="1400" dirty="0" smtClean="0">
                <a:solidFill>
                  <a:prstClr val="black"/>
                </a:solidFill>
              </a:rPr>
              <a:t>движението на водата под налягане</a:t>
            </a:r>
            <a:r>
              <a:rPr lang="en-US" sz="1400" dirty="0" smtClean="0">
                <a:solidFill>
                  <a:prstClr val="black"/>
                </a:solidFill>
              </a:rPr>
              <a:t>.</a:t>
            </a:r>
            <a:endParaRPr lang="en-US" sz="1400" dirty="0">
              <a:solidFill>
                <a:prstClr val="black"/>
              </a:solidFill>
            </a:endParaRPr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ru-RU" sz="1400" b="1" dirty="0" smtClean="0"/>
              <a:t>Индиректен термосифон без налягане </a:t>
            </a:r>
            <a:r>
              <a:rPr lang="ru-RU" sz="1400" b="1" dirty="0"/>
              <a:t>с медна серпентина, </a:t>
            </a:r>
            <a:r>
              <a:rPr lang="ru-RU" sz="1400" b="1" dirty="0" smtClean="0"/>
              <a:t>изнесени u-тръби,  компактен.</a:t>
            </a:r>
            <a:endParaRPr lang="en-US" sz="1400" b="1" dirty="0"/>
          </a:p>
          <a:p>
            <a:pPr marL="1200150" lvl="2" indent="-285750">
              <a:buFont typeface="Arial" panose="020B0604020202020204" pitchFamily="34" charset="0"/>
              <a:buChar char="."/>
            </a:pPr>
            <a:r>
              <a:rPr lang="ru-RU" sz="1400" dirty="0">
                <a:solidFill>
                  <a:prstClr val="black"/>
                </a:solidFill>
              </a:rPr>
              <a:t>Все още достъпни, </a:t>
            </a:r>
            <a:r>
              <a:rPr lang="ru-RU" sz="1400" dirty="0" smtClean="0">
                <a:solidFill>
                  <a:prstClr val="black"/>
                </a:solidFill>
              </a:rPr>
              <a:t>предлага </a:t>
            </a:r>
            <a:r>
              <a:rPr lang="ru-RU" sz="1400" dirty="0">
                <a:solidFill>
                  <a:prstClr val="black"/>
                </a:solidFill>
              </a:rPr>
              <a:t>мигновен топла вода </a:t>
            </a:r>
            <a:r>
              <a:rPr lang="ru-RU" sz="1400" dirty="0" smtClean="0">
                <a:solidFill>
                  <a:prstClr val="black"/>
                </a:solidFill>
              </a:rPr>
              <a:t>от предварително загрят резервоар </a:t>
            </a:r>
            <a:r>
              <a:rPr lang="ru-RU" sz="1400" dirty="0">
                <a:solidFill>
                  <a:prstClr val="black"/>
                </a:solidFill>
              </a:rPr>
              <a:t>за </a:t>
            </a:r>
            <a:r>
              <a:rPr lang="ru-RU" sz="1400" dirty="0" smtClean="0">
                <a:solidFill>
                  <a:prstClr val="black"/>
                </a:solidFill>
              </a:rPr>
              <a:t>вода</a:t>
            </a:r>
            <a:r>
              <a:rPr lang="en-US" sz="1400" dirty="0" smtClean="0">
                <a:solidFill>
                  <a:prstClr val="black"/>
                </a:solidFill>
              </a:rPr>
              <a:t>.</a:t>
            </a:r>
            <a:endParaRPr lang="en-US" sz="1400" b="1" dirty="0"/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ru-RU" sz="1400" b="1" dirty="0" smtClean="0"/>
              <a:t>Индиректен термосифон </a:t>
            </a:r>
            <a:r>
              <a:rPr lang="ru-RU" sz="1400" b="1" dirty="0"/>
              <a:t>под налягане с </a:t>
            </a:r>
            <a:r>
              <a:rPr lang="ru-RU" sz="1400" b="1" dirty="0" smtClean="0"/>
              <a:t>топлинни вакуумни тръби, компактен</a:t>
            </a:r>
            <a:r>
              <a:rPr lang="en-US" sz="1400" b="1" dirty="0" smtClean="0"/>
              <a:t>.</a:t>
            </a:r>
            <a:endParaRPr lang="en-US" sz="1400" b="1" dirty="0"/>
          </a:p>
          <a:p>
            <a:pPr marL="1200150" lvl="2" indent="-285750">
              <a:buFont typeface="Arial" panose="020B0604020202020204" pitchFamily="34" charset="0"/>
              <a:buChar char="."/>
            </a:pPr>
            <a:r>
              <a:rPr lang="bg-BG" sz="1400" dirty="0">
                <a:solidFill>
                  <a:prstClr val="black"/>
                </a:solidFill>
              </a:rPr>
              <a:t>По-скъпи дизайн </a:t>
            </a:r>
            <a:r>
              <a:rPr lang="en-US" sz="1400" dirty="0" smtClean="0">
                <a:solidFill>
                  <a:prstClr val="black"/>
                </a:solidFill>
              </a:rPr>
              <a:t>. </a:t>
            </a:r>
            <a:r>
              <a:rPr lang="bg-BG" sz="1400" dirty="0" smtClean="0">
                <a:solidFill>
                  <a:prstClr val="black"/>
                </a:solidFill>
              </a:rPr>
              <a:t>Топлинните </a:t>
            </a:r>
            <a:r>
              <a:rPr lang="bg-BG" sz="1400" dirty="0">
                <a:solidFill>
                  <a:prstClr val="black"/>
                </a:solidFill>
              </a:rPr>
              <a:t>тръби са </a:t>
            </a:r>
            <a:r>
              <a:rPr lang="bg-BG" sz="1400" dirty="0" smtClean="0">
                <a:solidFill>
                  <a:prstClr val="black"/>
                </a:solidFill>
              </a:rPr>
              <a:t>топлообменници</a:t>
            </a:r>
            <a:r>
              <a:rPr lang="en-US" sz="1400" dirty="0" smtClean="0">
                <a:solidFill>
                  <a:prstClr val="black"/>
                </a:solidFill>
              </a:rPr>
              <a:t>. </a:t>
            </a:r>
            <a:endParaRPr lang="en-US" sz="1400" dirty="0">
              <a:solidFill>
                <a:prstClr val="black"/>
              </a:solidFill>
            </a:endParaRPr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bg-BG" sz="1400" b="1" dirty="0" smtClean="0"/>
              <a:t>Индиректен т</a:t>
            </a:r>
            <a:r>
              <a:rPr lang="ru-RU" sz="1400" b="1" dirty="0" smtClean="0"/>
              <a:t>ермосифон </a:t>
            </a:r>
            <a:r>
              <a:rPr lang="ru-RU" sz="1400" b="1" dirty="0"/>
              <a:t>под налягане с </a:t>
            </a:r>
            <a:r>
              <a:rPr lang="bg-BG" sz="1400" b="1" dirty="0" smtClean="0"/>
              <a:t>кръгъл</a:t>
            </a:r>
            <a:r>
              <a:rPr lang="ru-RU" sz="1400" b="1" dirty="0" smtClean="0"/>
              <a:t> топлообменник, и компактен</a:t>
            </a:r>
            <a:r>
              <a:rPr lang="en-US" sz="1400" b="1" dirty="0" smtClean="0"/>
              <a:t>.</a:t>
            </a:r>
            <a:endParaRPr lang="en-US" sz="1400" b="1" dirty="0"/>
          </a:p>
          <a:p>
            <a:pPr marL="1200150" lvl="2" indent="-285750">
              <a:buFont typeface="Arial" panose="020B0604020202020204" pitchFamily="34" charset="0"/>
              <a:buChar char="."/>
            </a:pPr>
            <a:r>
              <a:rPr lang="ru-RU" sz="1400" dirty="0">
                <a:solidFill>
                  <a:prstClr val="black"/>
                </a:solidFill>
              </a:rPr>
              <a:t>По-скъпи, </a:t>
            </a:r>
            <a:r>
              <a:rPr lang="ru-RU" sz="1400" dirty="0" smtClean="0">
                <a:solidFill>
                  <a:prstClr val="black"/>
                </a:solidFill>
              </a:rPr>
              <a:t>оформен</a:t>
            </a:r>
            <a:r>
              <a:rPr lang="ru-RU" sz="1400" dirty="0" smtClean="0">
                <a:solidFill>
                  <a:srgbClr val="FF0000"/>
                </a:solidFill>
              </a:rPr>
              <a:t> </a:t>
            </a:r>
            <a:r>
              <a:rPr lang="ru-RU" sz="1400" dirty="0">
                <a:solidFill>
                  <a:prstClr val="black"/>
                </a:solidFill>
              </a:rPr>
              <a:t>и безопасен дизайн. </a:t>
            </a:r>
            <a:r>
              <a:rPr lang="ru-RU" sz="1400" dirty="0" smtClean="0">
                <a:solidFill>
                  <a:prstClr val="black"/>
                </a:solidFill>
              </a:rPr>
              <a:t>Най-добрата </a:t>
            </a:r>
            <a:r>
              <a:rPr lang="ru-RU" sz="1400" dirty="0">
                <a:solidFill>
                  <a:prstClr val="black"/>
                </a:solidFill>
              </a:rPr>
              <a:t>система, предназначена за всяко качество на водата и климата (до известна степен</a:t>
            </a:r>
            <a:r>
              <a:rPr lang="ru-RU" sz="1400" dirty="0" smtClean="0">
                <a:solidFill>
                  <a:prstClr val="black"/>
                </a:solidFill>
              </a:rPr>
              <a:t>).</a:t>
            </a:r>
            <a:endParaRPr lang="en-US" sz="1400" dirty="0">
              <a:solidFill>
                <a:prstClr val="black"/>
              </a:solidFill>
            </a:endParaRPr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bg-BG" sz="1400" b="1" dirty="0"/>
              <a:t>Сплит </a:t>
            </a:r>
            <a:r>
              <a:rPr lang="bg-BG" sz="1400" b="1" dirty="0" smtClean="0"/>
              <a:t>термосифонни системи</a:t>
            </a:r>
            <a:r>
              <a:rPr lang="en-US" sz="1400" b="1" dirty="0" smtClean="0"/>
              <a:t>.</a:t>
            </a:r>
            <a:endParaRPr lang="en-US" sz="1400" b="1" dirty="0"/>
          </a:p>
          <a:p>
            <a:pPr marL="1200150" lvl="2" indent="-285750">
              <a:buFont typeface="Arial" panose="020B0604020202020204" pitchFamily="34" charset="0"/>
              <a:buChar char="."/>
            </a:pPr>
            <a:r>
              <a:rPr lang="ru-RU" sz="1400" dirty="0" smtClean="0">
                <a:solidFill>
                  <a:prstClr val="black"/>
                </a:solidFill>
              </a:rPr>
              <a:t>Всички предишни </a:t>
            </a:r>
            <a:r>
              <a:rPr lang="ru-RU" sz="1400" dirty="0">
                <a:solidFill>
                  <a:prstClr val="black"/>
                </a:solidFill>
              </a:rPr>
              <a:t>видове са </a:t>
            </a:r>
            <a:r>
              <a:rPr lang="ru-RU" sz="1400" dirty="0" smtClean="0">
                <a:solidFill>
                  <a:prstClr val="black"/>
                </a:solidFill>
              </a:rPr>
              <a:t>компактни</a:t>
            </a:r>
            <a:r>
              <a:rPr lang="ru-RU" sz="1400" dirty="0">
                <a:solidFill>
                  <a:prstClr val="black"/>
                </a:solidFill>
              </a:rPr>
              <a:t>. Сплит системи предоставят гъвкавост, по-добра естетика и още един слой на защита (</a:t>
            </a:r>
            <a:r>
              <a:rPr lang="ru-RU" sz="1400" dirty="0" smtClean="0">
                <a:solidFill>
                  <a:prstClr val="black"/>
                </a:solidFill>
              </a:rPr>
              <a:t>повишаване </a:t>
            </a:r>
            <a:r>
              <a:rPr lang="ru-RU" sz="1400" dirty="0">
                <a:solidFill>
                  <a:prstClr val="black"/>
                </a:solidFill>
              </a:rPr>
              <a:t>на енергийната ефективност</a:t>
            </a:r>
            <a:r>
              <a:rPr lang="ru-RU" sz="1400" dirty="0" smtClean="0">
                <a:solidFill>
                  <a:prstClr val="black"/>
                </a:solidFill>
              </a:rPr>
              <a:t>).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037409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11434</TotalTime>
  <Words>3874</Words>
  <Application>Microsoft Office PowerPoint</Application>
  <PresentationFormat>On-screen Show (4:3)</PresentationFormat>
  <Paragraphs>403</Paragraphs>
  <Slides>39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Symbol</vt:lpstr>
      <vt:lpstr>Wingdings</vt:lpstr>
      <vt:lpstr>2_Office Theme</vt:lpstr>
      <vt:lpstr>Част 2.1. ТЕРМОСИФОННИ СИСТЕМИ</vt:lpstr>
      <vt:lpstr>Цели на модула</vt:lpstr>
      <vt:lpstr>Съдържание</vt:lpstr>
      <vt:lpstr>1. Общо описание на системата с термосифонни слънчеви бойлери</vt:lpstr>
      <vt:lpstr>1. Общо описание на системата с термосифонни слънчеви бойлери </vt:lpstr>
      <vt:lpstr>1. Общо описание на системата с термосифонни слънчеви бойлери </vt:lpstr>
      <vt:lpstr>1. Общо описание на системата с термосифонни слънчеви бойлери </vt:lpstr>
      <vt:lpstr>1. Общо описание на системата с термосифонни слънчеви бойлери </vt:lpstr>
      <vt:lpstr>1. Общо описание на системата с термосифонни слънчеви бойлери </vt:lpstr>
      <vt:lpstr>1. Общо описание на системата с термосифонни слънчеви бойлери </vt:lpstr>
      <vt:lpstr>1. Общо описание на системата с термосифонни слънчеви бойлери </vt:lpstr>
      <vt:lpstr>1. Общо описание на системата с термосифонни слънчеви бойлери </vt:lpstr>
      <vt:lpstr>1. Общо описание на системата с термосифонни слънчеви бойлери </vt:lpstr>
      <vt:lpstr>1. Общо описание на системата с термосифонни слънчеви бойлер</vt:lpstr>
      <vt:lpstr>1. Общо описание на системата с термосифонни слънчеви бойлер</vt:lpstr>
      <vt:lpstr>1. Общо описание на системата с термосифонни слънчеви бойлер</vt:lpstr>
      <vt:lpstr>1. Общо описание на системата с термосифонни слънчеви бойлер</vt:lpstr>
      <vt:lpstr>1. Общо описание на системата с термосифонни слънчеви бойлер</vt:lpstr>
      <vt:lpstr>1. Общо описание на системата с термосифонни слънчеви бойлер </vt:lpstr>
      <vt:lpstr>2. Структура и компоненти на SWH термосифонни системи</vt:lpstr>
      <vt:lpstr>2. Структура и компоненти на SWH термосифонни системи</vt:lpstr>
      <vt:lpstr>2. Структура и компоненти на SWH термосифонни системи</vt:lpstr>
      <vt:lpstr>2. Структура и компоненти на SWH термосифонни системи</vt:lpstr>
      <vt:lpstr>2. Структура и компоненти на SWH термосифонни системи</vt:lpstr>
      <vt:lpstr>2. Структура и компоненти на SWH термосифонни системи.</vt:lpstr>
      <vt:lpstr>2. Структура и компоненти на SWH термосифонни системи </vt:lpstr>
      <vt:lpstr>2. Структура и компоненти на SWH термосифонни системи </vt:lpstr>
      <vt:lpstr>3. Инсталиране на термосифонни SWH системи</vt:lpstr>
      <vt:lpstr>3. Инсталиране на термосифонни SWH системи</vt:lpstr>
      <vt:lpstr>3. Инсталиране на термосифонни SWH системи </vt:lpstr>
      <vt:lpstr>3. Инсталиране на термосифонни SWH системи </vt:lpstr>
      <vt:lpstr>3. Инсталиране на термосифонни SWH системи </vt:lpstr>
      <vt:lpstr>3. Инсталиране на термосифонни SWH системи </vt:lpstr>
      <vt:lpstr>3. Инсталиране на термосифонни SWH системи </vt:lpstr>
      <vt:lpstr>3. Инсталиране на термосифонни SWH системи </vt:lpstr>
      <vt:lpstr>3. Инсталиране на термосифонни SWH системи </vt:lpstr>
      <vt:lpstr>3. Инсталиране на термосифонни SWH системи </vt:lpstr>
      <vt:lpstr>Резюме</vt:lpstr>
      <vt:lpstr>Библиография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ptsimpoukli</dc:creator>
  <cp:lastModifiedBy>Irina Terzyiska</cp:lastModifiedBy>
  <cp:revision>476</cp:revision>
  <cp:lastPrinted>2019-03-22T14:01:24Z</cp:lastPrinted>
  <dcterms:created xsi:type="dcterms:W3CDTF">2017-12-11T10:59:29Z</dcterms:created>
  <dcterms:modified xsi:type="dcterms:W3CDTF">2019-10-03T06:06:14Z</dcterms:modified>
</cp:coreProperties>
</file>