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257" r:id="rId3"/>
    <p:sldId id="261" r:id="rId4"/>
    <p:sldId id="274" r:id="rId5"/>
    <p:sldId id="276" r:id="rId6"/>
    <p:sldId id="271" r:id="rId7"/>
    <p:sldId id="277" r:id="rId8"/>
    <p:sldId id="278" r:id="rId9"/>
    <p:sldId id="279" r:id="rId10"/>
    <p:sldId id="272" r:id="rId11"/>
    <p:sldId id="281" r:id="rId12"/>
    <p:sldId id="282" r:id="rId13"/>
    <p:sldId id="283" r:id="rId14"/>
    <p:sldId id="284" r:id="rId15"/>
    <p:sldId id="285" r:id="rId16"/>
    <p:sldId id="265" r:id="rId17"/>
    <p:sldId id="286" r:id="rId18"/>
    <p:sldId id="263" r:id="rId19"/>
    <p:sldId id="289" r:id="rId20"/>
    <p:sldId id="290" r:id="rId21"/>
    <p:sldId id="291" r:id="rId22"/>
    <p:sldId id="292" r:id="rId23"/>
    <p:sldId id="293" r:id="rId24"/>
    <p:sldId id="295" r:id="rId25"/>
    <p:sldId id="296" r:id="rId26"/>
    <p:sldId id="297" r:id="rId27"/>
    <p:sldId id="298" r:id="rId28"/>
    <p:sldId id="266" r:id="rId29"/>
    <p:sldId id="302" r:id="rId30"/>
    <p:sldId id="303" r:id="rId31"/>
    <p:sldId id="305" r:id="rId32"/>
    <p:sldId id="269" r:id="rId33"/>
    <p:sldId id="309" r:id="rId34"/>
    <p:sldId id="313" r:id="rId35"/>
    <p:sldId id="316" r:id="rId36"/>
    <p:sldId id="259" r:id="rId37"/>
    <p:sldId id="260"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37" autoAdjust="0"/>
  </p:normalViewPr>
  <p:slideViewPr>
    <p:cSldViewPr>
      <p:cViewPr varScale="1">
        <p:scale>
          <a:sx n="98" d="100"/>
          <a:sy n="98" d="100"/>
        </p:scale>
        <p:origin x="856" y="52"/>
      </p:cViewPr>
      <p:guideLst>
        <p:guide orient="horz" pos="2160"/>
        <p:guide pos="2880"/>
        <p:guide orient="horz"/>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15/1/2020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175176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 ppt-Datei ist eine Vorlage, die von</a:t>
            </a:r>
            <a:r>
              <a:rPr lang="en-US" sz="1200" kern="1200" baseline="0" dirty="0">
                <a:solidFill>
                  <a:schemeClr val="tx1"/>
                </a:solidFill>
                <a:latin typeface="+mn-lt"/>
                <a:ea typeface="+mn-ea"/>
                <a:cs typeface="+mn-cs"/>
              </a:rPr>
              <a:t> Berufsbildungsanbietern </a:t>
            </a:r>
            <a:r>
              <a:rPr lang="en-US" sz="1200" kern="1200" dirty="0">
                <a:solidFill>
                  <a:schemeClr val="tx1"/>
                </a:solidFill>
                <a:latin typeface="+mn-lt"/>
                <a:ea typeface="+mn-ea"/>
                <a:cs typeface="+mn-cs"/>
              </a:rPr>
              <a:t>verwendet werden soll, um</a:t>
            </a:r>
            <a:r>
              <a:rPr lang="en-US" sz="1200" kern="1200" baseline="0" dirty="0">
                <a:solidFill>
                  <a:schemeClr val="tx1"/>
                </a:solidFill>
                <a:latin typeface="+mn-lt"/>
                <a:ea typeface="+mn-ea"/>
                <a:cs typeface="+mn-cs"/>
              </a:rPr>
              <a:t> das Trainingsmaterial vorzubereiten.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 . ppt-Folien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des </a:t>
            </a:r>
            <a:r>
              <a:rPr lang="en-US" sz="1200" kern="1200" dirty="0">
                <a:solidFill>
                  <a:schemeClr val="tx1"/>
                </a:solidFill>
                <a:latin typeface="+mn-lt"/>
                <a:ea typeface="+mn-ea"/>
                <a:cs typeface="+mn-cs"/>
              </a:rPr>
              <a:t>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Modulende"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editierbarem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ppt/pptx-Datei sollte eine klare Struktur und definierte Einheiten und eindeutige Folientitel haben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etc.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Mehrfachantworten, Richtig/Falsch, Matching etc.) einfügen wollen, um das Verständnis der Theorie zu verbessern, sollten Sie diese in der ppt/pptx-Datei verankern.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Selbstbewertung und die abschließenden Bewertungsaufgaben verwendet werden, sollten einem vordefinierten Format folgen, das von SQLearn in einer .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n-US" dirty="0"/>
              <a:t>Solarthermische Anlagen zur Warmwasserbereitung und Raumheizung im Einfamilienhaus</a:t>
            </a:r>
            <a:endParaRPr lang="el-GR" dirty="0"/>
          </a:p>
        </p:txBody>
      </p:sp>
      <p:sp>
        <p:nvSpPr>
          <p:cNvPr id="3" name="Subtitle 2"/>
          <p:cNvSpPr>
            <a:spLocks noGrp="1"/>
          </p:cNvSpPr>
          <p:nvPr>
            <p:ph type="subTitle" idx="1"/>
          </p:nvPr>
        </p:nvSpPr>
        <p:spPr/>
        <p:txBody>
          <a:bodyPr/>
          <a:lstStyle/>
          <a:p>
            <a:r>
              <a:rPr lang="en-US" dirty="0"/>
              <a:t>Der Hydraulikkreislauf</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Aufladung mittels Zusatzheizung</a:t>
            </a:r>
          </a:p>
          <a:p>
            <a:pPr marL="0" indent="0">
              <a:buNone/>
            </a:pPr>
            <a:r>
              <a:rPr lang="en-US" sz="1600" dirty="0">
                <a:latin typeface="Arial" panose="020B0604020202020204" pitchFamily="34" charset="0"/>
                <a:cs typeface="Arial" panose="020B0604020202020204" pitchFamily="34" charset="0"/>
              </a:rPr>
              <a:t>(a) </a:t>
            </a:r>
            <a:r>
              <a:rPr lang="en-US" sz="1600" b="1" i="1" dirty="0">
                <a:latin typeface="Arial" panose="020B0604020202020204" pitchFamily="34" charset="0"/>
                <a:cs typeface="Arial" panose="020B0604020202020204" pitchFamily="34" charset="0"/>
              </a:rPr>
              <a:t>Haushaltswasserspeicher. </a:t>
            </a:r>
            <a:r>
              <a:rPr lang="en-US" sz="1600" dirty="0">
                <a:latin typeface="Arial" panose="020B0604020202020204" pitchFamily="34" charset="0"/>
                <a:cs typeface="Arial" panose="020B0604020202020204" pitchFamily="34" charset="0"/>
              </a:rPr>
              <a:t>Das Standby-Volumen wird bei Bedarf über den oberen Wärmetauscher mittels eines Öl- oder Gaskessels mit Speichervorrangschaltung aufgeheizt.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253" y="3645024"/>
            <a:ext cx="25431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61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Aufladung mittels Zusatzheizung</a:t>
            </a:r>
          </a:p>
          <a:p>
            <a:pPr marL="0" indent="0">
              <a:buNone/>
            </a:pPr>
            <a:r>
              <a:rPr lang="en-US" sz="1600" dirty="0">
                <a:latin typeface="Arial" panose="020B0604020202020204" pitchFamily="34" charset="0"/>
                <a:cs typeface="Arial" panose="020B0604020202020204" pitchFamily="34" charset="0"/>
              </a:rPr>
              <a:t>(b) </a:t>
            </a:r>
            <a:r>
              <a:rPr lang="en-US" sz="1600" b="1" i="1" dirty="0">
                <a:latin typeface="Arial" panose="020B0604020202020204" pitchFamily="34" charset="0"/>
                <a:cs typeface="Arial" panose="020B0604020202020204" pitchFamily="34" charset="0"/>
              </a:rPr>
              <a:t>Puffer-(Wärme-)Speicher</a:t>
            </a:r>
            <a:r>
              <a:rPr lang="en-US" sz="1600" dirty="0">
                <a:latin typeface="Arial" panose="020B0604020202020204" pitchFamily="34" charset="0"/>
                <a:cs typeface="Arial" panose="020B0604020202020204" pitchFamily="34" charset="0"/>
              </a:rPr>
              <a:t>. Direkte Nachbeheizung eines separaten Pufferspeichers. In der Mitte des Speichers wird warmes Heizwasser entnommen und oben wieder warmes Wasser wie in (f) eingespeist, wobei die Rohre in diesem Fall seitlich in entsprechender Höhe verlegt sind.</a:t>
            </a:r>
          </a:p>
          <a:p>
            <a:pPr marL="0" indent="0">
              <a:buNone/>
            </a:pPr>
            <a:endParaRPr lang="en-US" sz="16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645024"/>
            <a:ext cx="42291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32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Aufladung mittels Zusatzheizung</a:t>
            </a:r>
          </a:p>
          <a:p>
            <a:pPr marL="0" indent="0">
              <a:buNone/>
            </a:pPr>
            <a:r>
              <a:rPr lang="en-US" sz="1600" dirty="0">
                <a:latin typeface="Arial" panose="020B0604020202020204" pitchFamily="34" charset="0"/>
                <a:cs typeface="Arial" panose="020B0604020202020204" pitchFamily="34" charset="0"/>
              </a:rPr>
              <a:t>c) </a:t>
            </a:r>
            <a:r>
              <a:rPr lang="en-US" sz="1600" b="1" i="1" dirty="0">
                <a:latin typeface="Arial" panose="020B0604020202020204" pitchFamily="34" charset="0"/>
                <a:cs typeface="Arial" panose="020B0604020202020204" pitchFamily="34" charset="0"/>
              </a:rPr>
              <a:t>Haushaltswasserspeicher. </a:t>
            </a:r>
            <a:r>
              <a:rPr lang="en-US" sz="1600" dirty="0">
                <a:latin typeface="Arial" panose="020B0604020202020204" pitchFamily="34" charset="0"/>
                <a:cs typeface="Arial" panose="020B0604020202020204" pitchFamily="34" charset="0"/>
              </a:rPr>
              <a:t>Nachheizung des Standby-Volumens durch einen externen Wärmetauscher.</a:t>
            </a:r>
          </a:p>
          <a:p>
            <a:pPr marL="0" indent="0">
              <a:buNone/>
            </a:pPr>
            <a:endParaRPr lang="en-US" sz="16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84984"/>
            <a:ext cx="3086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85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Aufladung mittels Zusatzheizung</a:t>
            </a:r>
          </a:p>
          <a:p>
            <a:pPr marL="0" indent="0">
              <a:buNone/>
            </a:pPr>
            <a:r>
              <a:rPr lang="en-US" sz="1600" dirty="0">
                <a:latin typeface="Arial" panose="020B0604020202020204" pitchFamily="34" charset="0"/>
                <a:cs typeface="Arial" panose="020B0604020202020204" pitchFamily="34" charset="0"/>
              </a:rPr>
              <a:t>d) </a:t>
            </a:r>
            <a:r>
              <a:rPr lang="en-US" sz="1600" b="1" i="1" dirty="0">
                <a:latin typeface="Arial" panose="020B0604020202020204" pitchFamily="34" charset="0"/>
                <a:cs typeface="Arial" panose="020B0604020202020204" pitchFamily="34" charset="0"/>
              </a:rPr>
              <a:t>Haushaltswasserspeicher. </a:t>
            </a:r>
            <a:r>
              <a:rPr lang="en-US" sz="1600" dirty="0">
                <a:latin typeface="Arial" panose="020B0604020202020204" pitchFamily="34" charset="0"/>
                <a:cs typeface="Arial" panose="020B0604020202020204" pitchFamily="34" charset="0"/>
              </a:rPr>
              <a:t>Elektrische Zusatzheizung des Bereitschaftsraums. Elektrische Energie ist nur in Ausnahmefällen für die Nutzung als Heizung akzeptabel, da die Stromerzeugung mit hohen Verlusten verbunden ist.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01008"/>
            <a:ext cx="2600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13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418680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Aufladung mittels Zusatzheizung</a:t>
            </a:r>
          </a:p>
          <a:p>
            <a:pPr marL="0" indent="0">
              <a:buNone/>
            </a:pPr>
            <a:r>
              <a:rPr lang="en-US" sz="1600" dirty="0">
                <a:latin typeface="Arial" panose="020B0604020202020204" pitchFamily="34" charset="0"/>
                <a:cs typeface="Arial" panose="020B0604020202020204" pitchFamily="34" charset="0"/>
              </a:rPr>
              <a:t>e) </a:t>
            </a:r>
            <a:r>
              <a:rPr lang="en-US" sz="1600" b="1" i="1" dirty="0">
                <a:latin typeface="Arial" panose="020B0604020202020204" pitchFamily="34" charset="0"/>
                <a:cs typeface="Arial" panose="020B0604020202020204" pitchFamily="34" charset="0"/>
              </a:rPr>
              <a:t>Haushaltswasserspeicher. </a:t>
            </a:r>
            <a:r>
              <a:rPr lang="en-US" sz="1600" dirty="0">
                <a:latin typeface="Arial" panose="020B0604020202020204" pitchFamily="34" charset="0"/>
                <a:cs typeface="Arial" panose="020B0604020202020204" pitchFamily="34" charset="0"/>
              </a:rPr>
              <a:t>Nacherwärmung durch einen nachgeschalteten Durchlauferhitzer. Das Gerät muss thermisch gesteuert und für die Aufnahme von vorgewärmtem Wasser ausgelegt sein, d.h. es erwärmt sich nur so viel, wie zum Erreichen einer bestimmten Austrittstemperatur erforderlich ist.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140968"/>
            <a:ext cx="34861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95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Aufladung mittels Zusatzheizung</a:t>
            </a:r>
          </a:p>
          <a:p>
            <a:pPr marL="0" indent="0">
              <a:buNone/>
            </a:pPr>
            <a:r>
              <a:rPr lang="en-US" sz="1600" dirty="0">
                <a:latin typeface="Arial" panose="020B0604020202020204" pitchFamily="34" charset="0"/>
                <a:cs typeface="Arial" panose="020B0604020202020204" pitchFamily="34" charset="0"/>
              </a:rPr>
              <a:t>(f) </a:t>
            </a:r>
            <a:r>
              <a:rPr lang="en-US" sz="1600" b="1" i="1" dirty="0">
                <a:latin typeface="Arial" panose="020B0604020202020204" pitchFamily="34" charset="0"/>
                <a:cs typeface="Arial" panose="020B0604020202020204" pitchFamily="34" charset="0"/>
              </a:rPr>
              <a:t>Puffer-(Wärme-)Speicher. </a:t>
            </a:r>
            <a:r>
              <a:rPr lang="en-US" sz="1600" dirty="0">
                <a:latin typeface="Arial" panose="020B0604020202020204" pitchFamily="34" charset="0"/>
                <a:cs typeface="Arial" panose="020B0604020202020204" pitchFamily="34" charset="0"/>
              </a:rPr>
              <a:t>Nachheizung über Vorlaufleitung. Die Speicherladepumpe zieht das zu erwärmende Wasser aus der Mitte des Speichers. Dieser wird durch den Kessel erwärmt und über ein Zulaufrohr oben in den Speicher eingespeist.</a:t>
            </a:r>
          </a:p>
          <a:p>
            <a:pPr marL="0" indent="0">
              <a:buNone/>
            </a:pPr>
            <a:endParaRPr lang="en-US" sz="16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284984"/>
            <a:ext cx="2514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69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323528" y="1550044"/>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Entladung des Lagers</a:t>
            </a:r>
          </a:p>
          <a:p>
            <a:pPr>
              <a:buAutoNum type="alphaLcParenBoth"/>
            </a:pPr>
            <a:r>
              <a:rPr lang="en-US" sz="1600" b="1" i="1" dirty="0">
                <a:latin typeface="Arial" panose="020B0604020202020204" pitchFamily="34" charset="0"/>
                <a:cs typeface="Arial" panose="020B0604020202020204" pitchFamily="34" charset="0"/>
              </a:rPr>
              <a:t>Hauswasserspeicher. Die </a:t>
            </a:r>
            <a:r>
              <a:rPr lang="en-US" sz="1600" dirty="0">
                <a:latin typeface="Arial" panose="020B0604020202020204" pitchFamily="34" charset="0"/>
                <a:cs typeface="Arial" panose="020B0604020202020204" pitchFamily="34" charset="0"/>
              </a:rPr>
              <a:t>Wasserentnahme erfolgt von oben im heißesten Teil des Speichers (Standby-Bereich). Kaltes Wasser fließt in entsprechender Menge unten ein. </a:t>
            </a:r>
            <a:endParaRPr lang="bg-BG" sz="1600" dirty="0">
              <a:latin typeface="Arial" panose="020B0604020202020204" pitchFamily="34" charset="0"/>
              <a:cs typeface="Arial" panose="020B0604020202020204" pitchFamily="34" charset="0"/>
            </a:endParaRPr>
          </a:p>
          <a:p>
            <a:pPr marL="0" indent="0">
              <a:buNone/>
            </a:pP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 </a:t>
            </a:r>
            <a:r>
              <a:rPr lang="en-US" sz="1600" b="1" i="1" dirty="0">
                <a:latin typeface="Arial" panose="020B0604020202020204" pitchFamily="34" charset="0"/>
                <a:cs typeface="Arial" panose="020B0604020202020204" pitchFamily="34" charset="0"/>
              </a:rPr>
              <a:t>Pufferspeicher</a:t>
            </a:r>
            <a:r>
              <a:rPr lang="en-US" sz="1600" dirty="0">
                <a:latin typeface="Arial" panose="020B0604020202020204" pitchFamily="34" charset="0"/>
                <a:cs typeface="Arial" panose="020B0604020202020204" pitchFamily="34" charset="0"/>
              </a:rPr>
              <a:t>. Die Entladung erfolgt im oberen Bereich über einen internen Wärmetauscher.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841601"/>
            <a:ext cx="26860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877964"/>
            <a:ext cx="24003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73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395536" y="1556792"/>
            <a:ext cx="8579296" cy="4525963"/>
          </a:xfrm>
        </p:spPr>
        <p:txBody>
          <a:bodyPr>
            <a:noAutofit/>
          </a:bodyPr>
          <a:lstStyle/>
          <a:p>
            <a:pPr marL="0" indent="0">
              <a:buNone/>
            </a:pPr>
            <a:r>
              <a:rPr lang="en-US" sz="1400" dirty="0">
                <a:latin typeface="Arial" panose="020B0604020202020204" pitchFamily="34" charset="0"/>
                <a:cs typeface="Arial" panose="020B0604020202020204" pitchFamily="34" charset="0"/>
              </a:rPr>
              <a:t>1.3. Entladung des Lagers</a:t>
            </a:r>
          </a:p>
          <a:p>
            <a:pPr marL="0" indent="0">
              <a:buNone/>
            </a:pPr>
            <a:r>
              <a:rPr lang="en-US" sz="1400" dirty="0">
                <a:latin typeface="Arial" panose="020B0604020202020204" pitchFamily="34" charset="0"/>
                <a:cs typeface="Arial" panose="020B0604020202020204" pitchFamily="34" charset="0"/>
              </a:rPr>
              <a:t>c) </a:t>
            </a:r>
            <a:r>
              <a:rPr lang="en-US" sz="1400" b="1" i="1" dirty="0">
                <a:latin typeface="Arial" panose="020B0604020202020204" pitchFamily="34" charset="0"/>
                <a:cs typeface="Arial" panose="020B0604020202020204" pitchFamily="34" charset="0"/>
              </a:rPr>
              <a:t>Verbesserung von </a:t>
            </a:r>
            <a:r>
              <a:rPr lang="en-US" sz="1400" dirty="0">
                <a:latin typeface="Arial" panose="020B0604020202020204" pitchFamily="34" charset="0"/>
                <a:cs typeface="Arial" panose="020B0604020202020204" pitchFamily="34" charset="0"/>
              </a:rPr>
              <a:t>Buchstabe b). Das abgekühlte Lagerwasser sinkt in einem Fallrohr nach unten und drückt das wärmere Wasser gleichmäßig nach oben. Auf diese Weise steht an der Spitze immer das heißeste Wasser zur Verfügung, und die Schichtung wird kaum gestört.</a:t>
            </a:r>
          </a:p>
          <a:p>
            <a:pPr marL="0" indent="0">
              <a:buNone/>
            </a:pPr>
            <a:r>
              <a:rPr lang="en-US" sz="1400" dirty="0">
                <a:latin typeface="Arial" panose="020B0604020202020204" pitchFamily="34" charset="0"/>
                <a:cs typeface="Arial" panose="020B0604020202020204" pitchFamily="34" charset="0"/>
              </a:rPr>
              <a:t>d) </a:t>
            </a:r>
            <a:r>
              <a:rPr lang="en-US" sz="1400" b="1" i="1" dirty="0">
                <a:latin typeface="Arial" panose="020B0604020202020204" pitchFamily="34" charset="0"/>
                <a:cs typeface="Arial" panose="020B0604020202020204" pitchFamily="34" charset="0"/>
              </a:rPr>
              <a:t>Pufferspeicher. </a:t>
            </a:r>
            <a:r>
              <a:rPr lang="en-US" sz="1400" dirty="0">
                <a:latin typeface="Arial" panose="020B0604020202020204" pitchFamily="34" charset="0"/>
                <a:cs typeface="Arial" panose="020B0604020202020204" pitchFamily="34" charset="0"/>
              </a:rPr>
              <a:t>Die Entleerung erfolgt über einen externen Wärmetauscher.</a:t>
            </a:r>
          </a:p>
          <a:p>
            <a:pPr marL="0" indent="0">
              <a:buNone/>
            </a:pPr>
            <a:r>
              <a:rPr lang="en-US" sz="1400" dirty="0">
                <a:latin typeface="Arial" panose="020B0604020202020204" pitchFamily="34" charset="0"/>
                <a:cs typeface="Arial" panose="020B0604020202020204" pitchFamily="34" charset="0"/>
              </a:rPr>
              <a:t>e) </a:t>
            </a:r>
            <a:r>
              <a:rPr lang="en-US" sz="1400" b="1" i="1" dirty="0">
                <a:latin typeface="Arial" panose="020B0604020202020204" pitchFamily="34" charset="0"/>
                <a:cs typeface="Arial" panose="020B0604020202020204" pitchFamily="34" charset="0"/>
              </a:rPr>
              <a:t>Kombinierte Lagerung. </a:t>
            </a:r>
            <a:r>
              <a:rPr lang="en-US" sz="1400" dirty="0">
                <a:latin typeface="Arial" panose="020B0604020202020204" pitchFamily="34" charset="0"/>
                <a:cs typeface="Arial" panose="020B0604020202020204" pitchFamily="34" charset="0"/>
              </a:rPr>
              <a:t>Kaltes Wasser gelangt ganz unten in den Brauchwasserspeicher. Es erwärmt sich entsprechend der Schichten im Pufferspeicher und wird oben aus dem heißen Bereich entnommen.</a:t>
            </a:r>
          </a:p>
          <a:p>
            <a:pPr marL="0" indent="0">
              <a:buNone/>
            </a:pPr>
            <a:endParaRPr lang="en-US" sz="14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21037"/>
            <a:ext cx="24574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347" y="3582714"/>
            <a:ext cx="35147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920" y="3592462"/>
            <a:ext cx="25431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20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2. Systeme zur Brauchwassererwärmung und Raumheizung</a:t>
            </a:r>
          </a:p>
          <a:p>
            <a:pPr marL="0" indent="0">
              <a:buNone/>
            </a:pPr>
            <a:r>
              <a:rPr lang="en-US" sz="1600" dirty="0">
                <a:latin typeface="Arial" panose="020B0604020202020204" pitchFamily="34" charset="0"/>
                <a:cs typeface="Arial" panose="020B0604020202020204" pitchFamily="34" charset="0"/>
              </a:rPr>
              <a:t>2.1. Systeme für die Erwärmung von Brauchwasser</a:t>
            </a:r>
          </a:p>
          <a:p>
            <a:pPr marL="0" indent="0">
              <a:buNone/>
            </a:pPr>
            <a:r>
              <a:rPr lang="en-US" sz="1600" b="1" dirty="0">
                <a:latin typeface="Arial" panose="020B0604020202020204" pitchFamily="34" charset="0"/>
                <a:cs typeface="Arial" panose="020B0604020202020204" pitchFamily="34" charset="0"/>
              </a:rPr>
              <a:t>Standard-System</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16448"/>
            <a:ext cx="4392488" cy="31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65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Systeme für die Erwärmung von Brauchwasser</a:t>
            </a:r>
          </a:p>
          <a:p>
            <a:pPr marL="0" indent="0">
              <a:buNone/>
            </a:pPr>
            <a:r>
              <a:rPr lang="en-US" sz="1600" b="1" dirty="0">
                <a:latin typeface="Arial" panose="020B0604020202020204" pitchFamily="34" charset="0"/>
                <a:cs typeface="Arial" panose="020B0604020202020204" pitchFamily="34" charset="0"/>
              </a:rPr>
              <a:t>Wassererwärmung im Durchflussprinzip</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Ein Pufferspeicher mit internem Lade- und Ausgangswärmetauscher einschließlich interner Fallleitung und direkter Zusatzheizung durch den Kessel. </a:t>
            </a:r>
          </a:p>
          <a:p>
            <a:pPr marL="0" indent="0">
              <a:buNone/>
            </a:pPr>
            <a:endParaRPr lang="en-US" sz="1600"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996952"/>
            <a:ext cx="2952328" cy="252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27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 Ziele</a:t>
            </a:r>
            <a:endParaRPr lang="el-GR" dirty="0"/>
          </a:p>
        </p:txBody>
      </p:sp>
      <p:sp>
        <p:nvSpPr>
          <p:cNvPr id="9" name="Content Placeholder 8"/>
          <p:cNvSpPr>
            <a:spLocks noGrp="1"/>
          </p:cNvSpPr>
          <p:nvPr>
            <p:ph idx="1"/>
          </p:nvPr>
        </p:nvSpPr>
        <p:spPr/>
        <p:txBody>
          <a:bodyPr/>
          <a:lstStyle/>
          <a:p>
            <a:pPr marL="0" indent="0">
              <a:buNone/>
            </a:pPr>
            <a:r>
              <a:rPr lang="en-US" sz="1600" dirty="0">
                <a:latin typeface="Arial" panose="020B0604020202020204" pitchFamily="34" charset="0"/>
                <a:cs typeface="Arial" panose="020B0604020202020204" pitchFamily="34" charset="0"/>
              </a:rPr>
              <a:t>Willkommen im Modul </a:t>
            </a:r>
            <a:r>
              <a:rPr lang="el-GR" sz="1600"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Der hydraulische Kreislauf</a:t>
            </a:r>
            <a:r>
              <a:rPr lang="el-GR" sz="1600" i="1"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Am Ende dieses Moduls werden Sie dazu in der Lage sein:</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Art und Aufbau der </a:t>
            </a:r>
            <a:r>
              <a:rPr lang="en-US" sz="1600" dirty="0" err="1">
                <a:latin typeface="Arial" panose="020B0604020202020204" pitchFamily="34" charset="0"/>
                <a:cs typeface="Arial" panose="020B0604020202020204" pitchFamily="34" charset="0"/>
              </a:rPr>
              <a:t>verschiedenen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Hydrauliksysteme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beschreiben</a:t>
            </a:r>
            <a:endParaRPr lang="en-US"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Funktionsweise</a:t>
            </a:r>
            <a:r>
              <a:rPr lang="en-US" sz="1600" dirty="0">
                <a:latin typeface="Arial" panose="020B0604020202020204" pitchFamily="34" charset="0"/>
                <a:cs typeface="Arial" panose="020B0604020202020204" pitchFamily="34" charset="0"/>
              </a:rPr>
              <a:t> von </a:t>
            </a:r>
            <a:r>
              <a:rPr lang="en-US" sz="1600" dirty="0" err="1">
                <a:latin typeface="Arial" panose="020B0604020202020204" pitchFamily="34" charset="0"/>
                <a:cs typeface="Arial" panose="020B0604020202020204" pitchFamily="34" charset="0"/>
              </a:rPr>
              <a:t>Systemen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Raumheizung</a:t>
            </a:r>
            <a:r>
              <a:rPr lang="en-US" sz="1600" dirty="0">
                <a:latin typeface="Arial" panose="020B0604020202020204" pitchFamily="34" charset="0"/>
                <a:cs typeface="Arial" panose="020B0604020202020204" pitchFamily="34" charset="0"/>
              </a:rPr>
              <a:t> und </a:t>
            </a:r>
            <a:r>
              <a:rPr lang="en-US" sz="1600" dirty="0" err="1">
                <a:latin typeface="Arial" panose="020B0604020202020204" pitchFamily="34" charset="0"/>
                <a:cs typeface="Arial" panose="020B0604020202020204" pitchFamily="34" charset="0"/>
              </a:rPr>
              <a:t>Brauchwassererwärmung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verstehen</a:t>
            </a:r>
          </a:p>
          <a:p>
            <a:pPr>
              <a:buFont typeface="+mj-lt"/>
              <a:buAutoNum type="arabicPeriod"/>
            </a:pP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Pumpentypen</a:t>
            </a:r>
            <a:r>
              <a:rPr lang="en-US" sz="1600" dirty="0">
                <a:latin typeface="Arial" panose="020B0604020202020204" pitchFamily="34" charset="0"/>
                <a:cs typeface="Arial" panose="020B0604020202020204" pitchFamily="34" charset="0"/>
              </a:rPr>
              <a:t> und </a:t>
            </a:r>
            <a:r>
              <a:rPr lang="en-US" sz="1600" dirty="0" err="1">
                <a:latin typeface="Arial" panose="020B0604020202020204" pitchFamily="34" charset="0"/>
                <a:cs typeface="Arial" panose="020B0604020202020204" pitchFamily="34" charset="0"/>
              </a:rPr>
              <a:t>Berechnung</a:t>
            </a:r>
            <a:r>
              <a:rPr lang="en-US" sz="1600" dirty="0">
                <a:latin typeface="Arial" panose="020B0604020202020204" pitchFamily="34" charset="0"/>
                <a:cs typeface="Arial" panose="020B0604020202020204" pitchFamily="34" charset="0"/>
              </a:rPr>
              <a:t> ihrer Parameter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beschreiben</a:t>
            </a:r>
            <a:endParaRPr lang="en-US" sz="1600" dirty="0">
              <a:latin typeface="Arial" panose="020B0604020202020204" pitchFamily="34" charset="0"/>
              <a:cs typeface="Arial" panose="020B0604020202020204" pitchFamily="34" charset="0"/>
            </a:endParaRP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Systeme für die Erwärmung von Brauchwasser</a:t>
            </a:r>
          </a:p>
          <a:p>
            <a:pPr marL="0" indent="0">
              <a:buNone/>
            </a:pPr>
            <a:r>
              <a:rPr lang="en-US" sz="1600" b="1" dirty="0">
                <a:latin typeface="Arial" panose="020B0604020202020204" pitchFamily="34" charset="0"/>
                <a:cs typeface="Arial" panose="020B0604020202020204" pitchFamily="34" charset="0"/>
              </a:rPr>
              <a:t>Wassererwärmung mittels Tank-in-Tank-Speicher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Bei einem Tank-in-Tank-Speichersystem enthält der Speicher ein kleineres Brauchwasservolumen im Vergleich zu einem Standardsystem - dies führt zu einer kürzeren Verweildauer des Wassers im Speicher. Das umgebende Pufferwasser wird als Speicher für die Wärme genutzt.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56992"/>
            <a:ext cx="297033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27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461885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Systeme für die Erwärmung von Brauchwasser</a:t>
            </a:r>
          </a:p>
          <a:p>
            <a:pPr marL="0" indent="0">
              <a:buNone/>
            </a:pPr>
            <a:r>
              <a:rPr lang="en-US" sz="1600" b="1" dirty="0">
                <a:latin typeface="Arial" panose="020B0604020202020204" pitchFamily="34" charset="0"/>
                <a:cs typeface="Arial" panose="020B0604020202020204" pitchFamily="34" charset="0"/>
              </a:rPr>
              <a:t>Wassererwärmung über externen Wärmetauscher </a:t>
            </a:r>
          </a:p>
          <a:p>
            <a:pPr marL="0" indent="0">
              <a:buNone/>
            </a:pPr>
            <a:r>
              <a:rPr lang="en-US" sz="1600" dirty="0">
                <a:latin typeface="Arial" panose="020B0604020202020204" pitchFamily="34" charset="0"/>
                <a:cs typeface="Arial" panose="020B0604020202020204" pitchFamily="34" charset="0"/>
              </a:rPr>
              <a:t>Durch den Einsatz eines Schichtspeichers entweder als Warmwasserspeicher oder als Pufferspeicher wird die Wärme aus dem Solarkollektor direkt in die entsprechende Temperaturschicht im Speicher eingespeist. </a:t>
            </a: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Beim Betrieb des Schichtspeichers mit Pufferwasser wird die Wärme für das Brauchwasser über einen externen Durchlaufwärmetauscher abgeführt.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127" y="3068960"/>
            <a:ext cx="3822742" cy="304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21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497889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Systeme für die Erwärmung von Brauchwasser</a:t>
            </a:r>
          </a:p>
          <a:p>
            <a:pPr marL="0" indent="0">
              <a:buNone/>
            </a:pPr>
            <a:r>
              <a:rPr lang="en-US" sz="1600" b="1" dirty="0">
                <a:latin typeface="Arial" panose="020B0604020202020204" pitchFamily="34" charset="0"/>
                <a:cs typeface="Arial" panose="020B0604020202020204" pitchFamily="34" charset="0"/>
              </a:rPr>
              <a:t>Rücklaufsystem</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Bei diesem System erfolgt die Trinkwassererwärmung wie bei einer Standard-Solaranlage über den Solarkreislauf-Wärmetauscher. </a:t>
            </a: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 Solarflüssigkeit befindet sich dann in einem geschlossenen Behälter. Bei Bedarf und bei ausreichender Sonneneinstrahlung drückt die Pumpe das Heizmedium in die Rohre und Kollektoren und die Luft in den Behälter.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140968"/>
            <a:ext cx="3201403" cy="276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848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4762872"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Systeme für die Erwärmung von Brauchwasser</a:t>
            </a:r>
          </a:p>
          <a:p>
            <a:pPr marL="0" indent="0">
              <a:buNone/>
            </a:pPr>
            <a:r>
              <a:rPr lang="en-US" sz="1600" b="1" dirty="0">
                <a:latin typeface="Arial" panose="020B0604020202020204" pitchFamily="34" charset="0"/>
                <a:cs typeface="Arial" panose="020B0604020202020204" pitchFamily="34" charset="0"/>
              </a:rPr>
              <a:t>Rücklaufsystem</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Eine nächtliche Abkühlung des Lagers durch die Schwerkraftzirkulation ist ebenfalls nicht möglich. Damit ein solches System einwandfrei funktioniert, müssen die Zu- und Rücklaufleitungen sowie die Kollektoren mit einem notwendigen Gefälle verlaufen, damit beim Befüllen die gesamte Luft aus den Kollektoren herausgedrückt werden kann und beim Entleeren kein Wasser zurückbleibt.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239" y="3429000"/>
            <a:ext cx="2998209" cy="258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79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Systeme zur Brauchwassererwärmung und Raumheizung</a:t>
            </a:r>
          </a:p>
          <a:p>
            <a:pPr marL="0" indent="0">
              <a:buNone/>
            </a:pPr>
            <a:r>
              <a:rPr lang="en-US" sz="1600" b="1" dirty="0">
                <a:latin typeface="Arial" panose="020B0604020202020204" pitchFamily="34" charset="0"/>
                <a:cs typeface="Arial" panose="020B0604020202020204" pitchFamily="34" charset="0"/>
              </a:rPr>
              <a:t>Kombiniertes Filialsystem (Store-in-Store-System)</a:t>
            </a:r>
          </a:p>
          <a:p>
            <a:pPr marL="0" indent="0">
              <a:buNone/>
            </a:pPr>
            <a:r>
              <a:rPr lang="en-US" sz="1600" dirty="0">
                <a:latin typeface="Arial" panose="020B0604020202020204" pitchFamily="34" charset="0"/>
                <a:cs typeface="Arial" panose="020B0604020202020204" pitchFamily="34" charset="0"/>
              </a:rPr>
              <a:t>Im Pufferspeicher ist ein kleiner Brauchwasserspeicher fest eingebaut. Der Solarkreislauf wird über einen internen Wärmetauscher geführt und die Zusatzheizung wird direkt in den oberen Bereich geladen. Der Heizkreislauf entnimmt das Heizwasser aus der Mitte des Speichers und führt den gekühlten Heizkreisrücklauf in den Boden des Pufferspeichers zurück. Das kalte Wasser, das in den Brauchwasserspeicher zurückfließt, beeinträchtigt jedoch bei hohen Entnahmemengen die Wärmeschichten. </a:t>
            </a:r>
          </a:p>
          <a:p>
            <a:pPr marL="0" indent="0">
              <a:buNone/>
            </a:pPr>
            <a:endParaRPr lang="en-US" sz="1600" dirty="0">
              <a:latin typeface="Arial" panose="020B0604020202020204" pitchFamily="34" charset="0"/>
              <a:cs typeface="Arial" panose="020B0604020202020204"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208" y="3834420"/>
            <a:ext cx="39248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79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323527" y="1556793"/>
            <a:ext cx="8688965" cy="1008112"/>
          </a:xfrm>
        </p:spPr>
        <p:txBody>
          <a:bodyPr>
            <a:noAutofit/>
          </a:bodyPr>
          <a:lstStyle/>
          <a:p>
            <a:pPr marL="0" indent="0">
              <a:buNone/>
            </a:pPr>
            <a:r>
              <a:rPr lang="en-US" sz="1600" dirty="0">
                <a:latin typeface="Arial" panose="020B0604020202020204" pitchFamily="34" charset="0"/>
                <a:cs typeface="Arial" panose="020B0604020202020204" pitchFamily="34" charset="0"/>
              </a:rPr>
              <a:t>2.2. Systeme zur Brauchwassererwärmung und Raumheizung</a:t>
            </a:r>
          </a:p>
          <a:p>
            <a:pPr marL="0" indent="0">
              <a:buNone/>
            </a:pPr>
            <a:r>
              <a:rPr lang="en-US" sz="1600" b="1" dirty="0">
                <a:latin typeface="Arial" panose="020B0604020202020204" pitchFamily="34" charset="0"/>
                <a:cs typeface="Arial" panose="020B0604020202020204" pitchFamily="34" charset="0"/>
              </a:rPr>
              <a:t>System mit Pufferspeicher, internem Wärmetauscher zur Wärmeabfuhr und Fallrohr</a:t>
            </a:r>
            <a:endParaRPr lang="en-US" sz="1600" dirty="0">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740" y="3613452"/>
            <a:ext cx="3384376" cy="255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52872" y="2210670"/>
            <a:ext cx="5040560"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Der Speicher kann über einen externen Wärmetauscher auf zwei Ebenen vom Solarkreislauf geladen werden. Je nach Temperatur wird die entsprechende Stufe ausgewählt. Die Entnahme des Brauchwassers erfolgt über einen speziellen internen Wärmetauscher, der über einem Fallrohr angebracht ist. </a:t>
            </a: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20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323528" y="1484784"/>
            <a:ext cx="864096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Systeme zur Brauchwassererwärmung und Raumheizung</a:t>
            </a:r>
          </a:p>
          <a:p>
            <a:pPr marL="0" indent="0">
              <a:buNone/>
            </a:pPr>
            <a:r>
              <a:rPr lang="en-US" sz="1600" b="1" dirty="0">
                <a:latin typeface="Arial" panose="020B0604020202020204" pitchFamily="34" charset="0"/>
                <a:cs typeface="Arial" panose="020B0604020202020204" pitchFamily="34" charset="0"/>
              </a:rPr>
              <a:t>Schichtspeicher mit Warmwassererwärmung im Durchlauf und Heizungsunterstützung</a:t>
            </a:r>
          </a:p>
          <a:p>
            <a:pPr marL="0" indent="0">
              <a:buNone/>
            </a:pPr>
            <a:r>
              <a:rPr lang="en-US" sz="1600" dirty="0">
                <a:latin typeface="Arial" panose="020B0604020202020204" pitchFamily="34" charset="0"/>
                <a:cs typeface="Arial" panose="020B0604020202020204" pitchFamily="34" charset="0"/>
              </a:rPr>
              <a:t>Schichtspeicher, die nur für die Erwärmung von Brauchwasser genutzt werden können, sind auch für die Unterstützung der Raumheizung ausgelegt. Die Zweischichtladegeräte sorgen dafür, dass die Solarwärme und die Heizungsrücklaufleitungen mit unterschiedlichen Temperaturen auf die passenden Temperaturschichten des Speichers gebracht werden.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5" y="4005064"/>
            <a:ext cx="394207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35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Systeme zur Brauchwassererwärmung und Raumheizung</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Systeme zur Brauchwassererwärmung und Raumheizung</a:t>
            </a:r>
          </a:p>
          <a:p>
            <a:pPr marL="0" indent="0">
              <a:buNone/>
            </a:pPr>
            <a:r>
              <a:rPr lang="en-US" sz="1600" b="1" dirty="0">
                <a:latin typeface="Arial" panose="020B0604020202020204" pitchFamily="34" charset="0"/>
                <a:cs typeface="Arial" panose="020B0604020202020204" pitchFamily="34" charset="0"/>
              </a:rPr>
              <a:t>Zwillingslager-System</a:t>
            </a:r>
          </a:p>
          <a:p>
            <a:pPr marL="0" indent="0">
              <a:buNone/>
            </a:pPr>
            <a:r>
              <a:rPr lang="en-US" sz="1600" dirty="0">
                <a:latin typeface="Arial" panose="020B0604020202020204" pitchFamily="34" charset="0"/>
                <a:cs typeface="Arial" panose="020B0604020202020204" pitchFamily="34" charset="0"/>
              </a:rPr>
              <a:t>Der Solarkreislauf lädt die beiden Speicher im unteren Bereich, wobei der Brauchwasserspeicher Vorrang hat. Jede Filiale versorgt das nachfolgende System.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77072"/>
            <a:ext cx="444438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22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323528" y="1628801"/>
            <a:ext cx="8712968" cy="1728192"/>
          </a:xfrm>
        </p:spPr>
        <p:txBody>
          <a:bodyPr>
            <a:noAutofit/>
          </a:bodyPr>
          <a:lstStyle/>
          <a:p>
            <a:pPr marL="0" indent="0">
              <a:buNone/>
            </a:pPr>
            <a:r>
              <a:rPr lang="en-US" sz="1600" b="1" dirty="0">
                <a:latin typeface="Arial" panose="020B0604020202020204" pitchFamily="34" charset="0"/>
                <a:cs typeface="Arial" panose="020B0604020202020204" pitchFamily="34" charset="0"/>
              </a:rPr>
              <a:t>3. Arten von Pumpen und Berechnung der Druckverluste</a:t>
            </a:r>
          </a:p>
          <a:p>
            <a:pPr marL="0" indent="0">
              <a:buNone/>
            </a:pPr>
            <a:r>
              <a:rPr lang="en-US" sz="1600" dirty="0">
                <a:latin typeface="Arial" panose="020B0604020202020204" pitchFamily="34" charset="0"/>
                <a:cs typeface="Arial" panose="020B0604020202020204" pitchFamily="34" charset="0"/>
              </a:rPr>
              <a:t>3.1. Pumpen in Solaranlagen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371" y="2492897"/>
            <a:ext cx="4048125" cy="3467100"/>
          </a:xfrm>
          <a:prstGeom prst="rect">
            <a:avLst/>
          </a:prstGeom>
        </p:spPr>
      </p:pic>
      <p:sp>
        <p:nvSpPr>
          <p:cNvPr id="5" name="Rectangle 4"/>
          <p:cNvSpPr/>
          <p:nvPr/>
        </p:nvSpPr>
        <p:spPr>
          <a:xfrm>
            <a:off x="323528" y="2348880"/>
            <a:ext cx="3891558"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Die in Solaranlagen eingesetzten Pumpen werden als Warmwasserzirkulatoren bezeichnet. Sie bewegen Flüssigkeit durch die Solarkollektoren und/oder Wärmetauscher, wo die erwärmte Flüssigkeit gespeichert oder verwendet werden kann. </a:t>
            </a:r>
          </a:p>
        </p:txBody>
      </p:sp>
    </p:spTree>
    <p:extLst>
      <p:ext uri="{BB962C8B-B14F-4D97-AF65-F5344CB8AC3E}">
        <p14:creationId xmlns:p14="http://schemas.microsoft.com/office/powerpoint/2010/main" val="31034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3.2. Auswahl einer Pumpe</a:t>
            </a:r>
          </a:p>
          <a:p>
            <a:pPr marL="0" indent="0">
              <a:buNone/>
            </a:pPr>
            <a:r>
              <a:rPr lang="en-US" sz="1600" b="1" dirty="0">
                <a:latin typeface="Arial" panose="020B0604020202020204" pitchFamily="34" charset="0"/>
                <a:cs typeface="Arial" panose="020B0604020202020204" pitchFamily="34" charset="0"/>
              </a:rPr>
              <a:t>Kopf &amp; Durchfluss</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Je nach Anwendung müssen die Pumpen zwei unterschiedliche Förderhöhen überwinden - die atmosphärische und die Reibungshöhe. Die Reibungshöhe nimmt mit kleinerem Rohrdurchmesser, größerer Länge, Richtungsänderungen und erhöhtem Durchfluss zu.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Solarkollektorschleifen werden über einen großen Bereich von Durchflussmengen effizient arbeiten, aber die Wahl einer zu großen Pumpe kann im Voraus mehr kosten und mehr Energie verbrauchen.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 Leistung einer Pumpe unter verschiedenen Bedingungen wird durch die "Pumpenkurve" angezeigt. Diese Leistungskurve wird normalerweise als Grafik oder Tabelle dargestellt, wobei ausgewählte Fördermengen bei verschiedenen Pumpendrücken angegeben werden.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77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Inhalt</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1. Arten von Hydrauliksystemen zum Be- und Entladen des Lagers</a:t>
            </a:r>
          </a:p>
          <a:p>
            <a:pPr marL="0" indent="0">
              <a:buNone/>
            </a:pPr>
            <a:r>
              <a:rPr lang="en-US" sz="1600" dirty="0">
                <a:latin typeface="Arial" panose="020B0604020202020204" pitchFamily="34" charset="0"/>
                <a:cs typeface="Arial" panose="020B0604020202020204" pitchFamily="34" charset="0"/>
              </a:rPr>
              <a:t>1.1. Aufladen mittels Solarenergie</a:t>
            </a:r>
          </a:p>
          <a:p>
            <a:pPr marL="0" indent="0">
              <a:buNone/>
            </a:pPr>
            <a:r>
              <a:rPr lang="en-US" sz="1600" dirty="0">
                <a:latin typeface="Arial" panose="020B0604020202020204" pitchFamily="34" charset="0"/>
                <a:cs typeface="Arial" panose="020B0604020202020204" pitchFamily="34" charset="0"/>
              </a:rPr>
              <a:t>1.2. Aufladung mittels Zusatzheizung</a:t>
            </a:r>
          </a:p>
          <a:p>
            <a:pPr marL="0" indent="0">
              <a:buNone/>
            </a:pPr>
            <a:r>
              <a:rPr lang="en-US" sz="1600" dirty="0">
                <a:latin typeface="Arial" panose="020B0604020202020204" pitchFamily="34" charset="0"/>
                <a:cs typeface="Arial" panose="020B0604020202020204" pitchFamily="34" charset="0"/>
              </a:rPr>
              <a:t>1.3. Entladung des Lagers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Systeme zur Brauchwassererwärmung und Raumheizung</a:t>
            </a:r>
          </a:p>
          <a:p>
            <a:pPr marL="0" indent="0">
              <a:buNone/>
            </a:pPr>
            <a:r>
              <a:rPr lang="en-US" sz="1600" dirty="0">
                <a:latin typeface="Arial" panose="020B0604020202020204" pitchFamily="34" charset="0"/>
                <a:cs typeface="Arial" panose="020B0604020202020204" pitchFamily="34" charset="0"/>
              </a:rPr>
              <a:t>2.1. Systeme für die Erwärmung von Brauchwasser</a:t>
            </a:r>
          </a:p>
          <a:p>
            <a:pPr marL="0" indent="0">
              <a:buNone/>
            </a:pPr>
            <a:r>
              <a:rPr lang="en-US" sz="1600" dirty="0">
                <a:latin typeface="Arial" panose="020B0604020202020204" pitchFamily="34" charset="0"/>
                <a:cs typeface="Arial" panose="020B0604020202020204" pitchFamily="34" charset="0"/>
              </a:rPr>
              <a:t>2.2. Systeme zur Brauchwassererwärmung und Raumheizung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3. Arten von Pumpen und Berechnung der Druckverluste</a:t>
            </a:r>
          </a:p>
          <a:p>
            <a:pPr marL="0" indent="0">
              <a:buNone/>
            </a:pPr>
            <a:r>
              <a:rPr lang="en-US" sz="1600" dirty="0">
                <a:latin typeface="Arial" panose="020B0604020202020204" pitchFamily="34" charset="0"/>
                <a:cs typeface="Arial" panose="020B0604020202020204" pitchFamily="34" charset="0"/>
              </a:rPr>
              <a:t>3.1. Pumpen in Solaranlagen</a:t>
            </a:r>
          </a:p>
          <a:p>
            <a:pPr marL="0" indent="0">
              <a:buNone/>
            </a:pPr>
            <a:r>
              <a:rPr lang="en-US" sz="1600" dirty="0">
                <a:latin typeface="Arial" panose="020B0604020202020204" pitchFamily="34" charset="0"/>
                <a:cs typeface="Arial" panose="020B0604020202020204" pitchFamily="34" charset="0"/>
              </a:rPr>
              <a:t>3.2. Auswahl einer Pumpe</a:t>
            </a:r>
          </a:p>
          <a:p>
            <a:pPr marL="0" indent="0">
              <a:buNone/>
            </a:pPr>
            <a:r>
              <a:rPr lang="en-US" sz="1600" dirty="0">
                <a:latin typeface="Arial" panose="020B0604020202020204" pitchFamily="34" charset="0"/>
                <a:cs typeface="Arial" panose="020B0604020202020204" pitchFamily="34" charset="0"/>
              </a:rPr>
              <a:t>3.3. Auslegung und Dimensionierung von Systemkomponenten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08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323528" y="1556792"/>
            <a:ext cx="864096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3.2. Auswahl einer Pumpe</a:t>
            </a:r>
          </a:p>
          <a:p>
            <a:pPr marL="0" indent="0">
              <a:buNone/>
            </a:pPr>
            <a:r>
              <a:rPr lang="en-US" sz="1600" b="1" dirty="0">
                <a:latin typeface="Arial" panose="020B0604020202020204" pitchFamily="34" charset="0"/>
                <a:cs typeface="Arial" panose="020B0604020202020204" pitchFamily="34" charset="0"/>
              </a:rPr>
              <a:t>AC oder DC</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Eine der letzten Überlegungen zur Auswahl einer Pumpe hängt davon ab, ob sie mit Wechselstrom oder Gleichstrom betrieben werden soll.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Beide Arten von Pumpen sind erhältlich, aber die Palette der verfügbaren Gleichstrompumpen ist viel enger als bei AC.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Wechselstrompumpen haben eine unbegrenzte Energieversorgung, wenn sie von einem zuverlässigen Versorgungsnetz gespeist werden.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Gleichstrompumpen können direkt von einem PV-Modul betrieben werden und machen eine solare Warmwasserbereitung unabhängig vom Netz. </a:t>
            </a:r>
          </a:p>
        </p:txBody>
      </p:sp>
    </p:spTree>
    <p:extLst>
      <p:ext uri="{BB962C8B-B14F-4D97-AF65-F5344CB8AC3E}">
        <p14:creationId xmlns:p14="http://schemas.microsoft.com/office/powerpoint/2010/main" val="2251407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457200" y="1412776"/>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3.2. Auswahl einer Pumpe</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27584" y="1772816"/>
            <a:ext cx="7416824" cy="4427843"/>
          </a:xfrm>
          <a:prstGeom prst="rect">
            <a:avLst/>
          </a:prstGeom>
        </p:spPr>
      </p:pic>
    </p:spTree>
    <p:extLst>
      <p:ext uri="{BB962C8B-B14F-4D97-AF65-F5344CB8AC3E}">
        <p14:creationId xmlns:p14="http://schemas.microsoft.com/office/powerpoint/2010/main" val="1579029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3.3. Auslegung und Dimensionierung der Systemkomponenten</a:t>
            </a:r>
          </a:p>
          <a:p>
            <a:pPr marL="0" indent="0">
              <a:buNone/>
            </a:pP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Es gibt vier verschiedene Methoden:</a:t>
            </a:r>
            <a:endParaRPr lang="bg-BG"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grobe Größenbestimmung mit einer Näherungsformel</a:t>
            </a:r>
          </a:p>
          <a:p>
            <a:pPr marL="0" indent="0">
              <a:buNone/>
            </a:pPr>
            <a:r>
              <a:rPr lang="en-US" sz="1600" dirty="0">
                <a:latin typeface="Arial" panose="020B0604020202020204" pitchFamily="34" charset="0"/>
                <a:cs typeface="Arial" panose="020B0604020202020204" pitchFamily="34" charset="0"/>
              </a:rPr>
              <a:t>■ detaillierte Berechnung der einzelnen Komponenten</a:t>
            </a:r>
          </a:p>
          <a:p>
            <a:pPr marL="0" indent="0">
              <a:buNone/>
            </a:pPr>
            <a:r>
              <a:rPr lang="en-US" sz="1600" dirty="0">
                <a:latin typeface="Arial" panose="020B0604020202020204" pitchFamily="34" charset="0"/>
                <a:cs typeface="Arial" panose="020B0604020202020204" pitchFamily="34" charset="0"/>
              </a:rPr>
              <a:t>■ grafische Gestaltung mit </a:t>
            </a:r>
            <a:r>
              <a:rPr lang="en-US" sz="1600" dirty="0" err="1">
                <a:latin typeface="Arial" panose="020B0604020202020204" pitchFamily="34" charset="0"/>
                <a:cs typeface="Arial" panose="020B0604020202020204" pitchFamily="34" charset="0"/>
              </a:rPr>
              <a:t>Nomogrammen</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rechnergestützte Konstruktion mit Simulationsprogrammen.</a:t>
            </a:r>
          </a:p>
        </p:txBody>
      </p:sp>
    </p:spTree>
    <p:extLst>
      <p:ext uri="{BB962C8B-B14F-4D97-AF65-F5344CB8AC3E}">
        <p14:creationId xmlns:p14="http://schemas.microsoft.com/office/powerpoint/2010/main" val="344606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179512" y="1412776"/>
            <a:ext cx="8928992" cy="4824536"/>
          </a:xfrm>
        </p:spPr>
        <p:txBody>
          <a:bodyPr>
            <a:noAutofit/>
          </a:bodyPr>
          <a:lstStyle/>
          <a:p>
            <a:pPr marL="0" indent="0">
              <a:buNone/>
            </a:pPr>
            <a:r>
              <a:rPr lang="en-US" sz="1600" dirty="0">
                <a:latin typeface="Arial" panose="020B0604020202020204" pitchFamily="34" charset="0"/>
                <a:cs typeface="Arial" panose="020B0604020202020204" pitchFamily="34" charset="0"/>
              </a:rPr>
              <a:t>3.3. Auslegung und Dimensionierung von Systemkomponenten</a:t>
            </a:r>
          </a:p>
          <a:p>
            <a:pPr marL="0" indent="0">
              <a:buNone/>
            </a:pPr>
            <a:r>
              <a:rPr lang="en-US" sz="1600" b="1" dirty="0">
                <a:latin typeface="Arial" panose="020B0604020202020204" pitchFamily="34" charset="0"/>
                <a:cs typeface="Arial" panose="020B0604020202020204" pitchFamily="34" charset="0"/>
              </a:rPr>
              <a:t>Grobbestimmung der Größe mit einer Näherungsformel</a:t>
            </a:r>
          </a:p>
          <a:p>
            <a:pPr marL="0" indent="0">
              <a:buNone/>
            </a:pPr>
            <a:r>
              <a:rPr lang="en-US" sz="1600" dirty="0">
                <a:latin typeface="Arial" panose="020B0604020202020204" pitchFamily="34" charset="0"/>
                <a:cs typeface="Arial" panose="020B0604020202020204" pitchFamily="34" charset="0"/>
              </a:rPr>
              <a:t>KOLLEKTORFLÄCHE</a:t>
            </a:r>
          </a:p>
          <a:p>
            <a:pPr marL="0" indent="0">
              <a:buNone/>
            </a:pPr>
            <a:r>
              <a:rPr lang="en-US" sz="1600" dirty="0">
                <a:latin typeface="Arial" panose="020B0604020202020204" pitchFamily="34" charset="0"/>
                <a:cs typeface="Arial" panose="020B0604020202020204" pitchFamily="34" charset="0"/>
              </a:rPr>
              <a:t>Für ein System, das für ein </a:t>
            </a:r>
            <a:r>
              <a:rPr lang="en-US" sz="1600" i="1" dirty="0">
                <a:latin typeface="Arial" panose="020B0604020202020204" pitchFamily="34" charset="0"/>
                <a:cs typeface="Arial" panose="020B0604020202020204" pitchFamily="34" charset="0"/>
              </a:rPr>
              <a:t>gemäßigtes Klima</a:t>
            </a:r>
            <a:r>
              <a:rPr lang="en-US" sz="1600" dirty="0">
                <a:latin typeface="Arial" panose="020B0604020202020204" pitchFamily="34" charset="0"/>
                <a:cs typeface="Arial" panose="020B0604020202020204" pitchFamily="34" charset="0"/>
              </a:rPr>
              <a:t> ausgelegt ist, kann unter folgenden Annahmen eine grobe Abschätzung der wesentlichen Systemkomponenten vorgenommen werden:</a:t>
            </a:r>
          </a:p>
          <a:p>
            <a:pPr marL="0" indent="0">
              <a:buNone/>
            </a:pPr>
            <a:r>
              <a:rPr lang="en-US" sz="1600" dirty="0">
                <a:latin typeface="Arial" panose="020B0604020202020204" pitchFamily="34" charset="0"/>
                <a:cs typeface="Arial" panose="020B0604020202020204" pitchFamily="34" charset="0"/>
              </a:rPr>
              <a:t>■ Durchschnittlicher Warmwasserbedarf, pro Person und Tag.</a:t>
            </a:r>
          </a:p>
          <a:p>
            <a:pPr marL="0" indent="0">
              <a:buNone/>
            </a:pPr>
            <a:r>
              <a:rPr lang="en-US" sz="1600" dirty="0">
                <a:latin typeface="Arial" panose="020B0604020202020204" pitchFamily="34" charset="0"/>
                <a:cs typeface="Arial" panose="020B0604020202020204" pitchFamily="34" charset="0"/>
              </a:rPr>
              <a:t>■ Sonnenanteil im Jahresdurchschnitt.</a:t>
            </a:r>
          </a:p>
          <a:p>
            <a:pPr marL="0" indent="0">
              <a:buNone/>
            </a:pPr>
            <a:r>
              <a:rPr lang="en-US" sz="1600" dirty="0">
                <a:latin typeface="Arial" panose="020B0604020202020204" pitchFamily="34" charset="0"/>
                <a:cs typeface="Arial" panose="020B0604020202020204" pitchFamily="34" charset="0"/>
              </a:rPr>
              <a:t>■ Sammler bei optimaler oder nahezu optimaler Ausrichtung und Neigungswinkel.</a:t>
            </a:r>
          </a:p>
          <a:p>
            <a:pPr marL="0" indent="0">
              <a:buNone/>
            </a:pPr>
            <a:r>
              <a:rPr lang="en-US" sz="1600" dirty="0">
                <a:latin typeface="Arial" panose="020B0604020202020204" pitchFamily="34" charset="0"/>
                <a:cs typeface="Arial" panose="020B0604020202020204" pitchFamily="34" charset="0"/>
              </a:rPr>
              <a:t>■ Keine oder nur geringe Schattierung.</a:t>
            </a:r>
          </a:p>
          <a:p>
            <a:pPr marL="0" indent="0">
              <a:buNone/>
            </a:pPr>
            <a:r>
              <a:rPr lang="en-US" sz="1600" dirty="0">
                <a:latin typeface="Arial" panose="020B0604020202020204" pitchFamily="34" charset="0"/>
                <a:cs typeface="Arial" panose="020B0604020202020204" pitchFamily="34" charset="0"/>
              </a:rPr>
              <a:t>■ Konstruktionsziel ist es, die Belastung in den Monaten mit hoher Einstrahlung fast vollständig abzudecken.</a:t>
            </a:r>
          </a:p>
        </p:txBody>
      </p:sp>
    </p:spTree>
    <p:extLst>
      <p:ext uri="{BB962C8B-B14F-4D97-AF65-F5344CB8AC3E}">
        <p14:creationId xmlns:p14="http://schemas.microsoft.com/office/powerpoint/2010/main" val="152801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3.3. Auslegung und Dimensionierung der Systemkomponenten</a:t>
            </a:r>
          </a:p>
          <a:p>
            <a:pPr marL="0" indent="0">
              <a:buNone/>
            </a:pPr>
            <a:r>
              <a:rPr lang="en-US" sz="1600" b="1" dirty="0">
                <a:latin typeface="Arial" panose="020B0604020202020204" pitchFamily="34" charset="0"/>
                <a:cs typeface="Arial" panose="020B0604020202020204" pitchFamily="34" charset="0"/>
              </a:rPr>
              <a:t>Grobbestimmung der Größe mit einer Näherungsformel</a:t>
            </a:r>
          </a:p>
          <a:p>
            <a:pPr marL="0" indent="0">
              <a:buNone/>
            </a:pPr>
            <a:r>
              <a:rPr lang="en-US" sz="1600" dirty="0">
                <a:latin typeface="Arial" panose="020B0604020202020204" pitchFamily="34" charset="0"/>
                <a:cs typeface="Arial" panose="020B0604020202020204" pitchFamily="34" charset="0"/>
              </a:rPr>
              <a:t>BRAUCHWASSERSPEICHERVOLUMEN UND WÄRMETAUSCHER</a:t>
            </a:r>
          </a:p>
          <a:p>
            <a:pPr marL="0" indent="0">
              <a:buNone/>
            </a:pPr>
            <a:r>
              <a:rPr lang="en-US" sz="1600" dirty="0">
                <a:latin typeface="Arial" panose="020B0604020202020204" pitchFamily="34" charset="0"/>
                <a:cs typeface="Arial" panose="020B0604020202020204" pitchFamily="34" charset="0"/>
              </a:rPr>
              <a:t>Um einige sonnenlose Tage ohne Zusatzheizung zu überbrücken, sollte das Speichervolumen in der Regel auf das 1-2fache des täglichen Warmwasserverbrauchs ausgelegt werden. </a:t>
            </a:r>
          </a:p>
          <a:p>
            <a:pPr marL="0" indent="0">
              <a:buNone/>
            </a:pPr>
            <a:r>
              <a:rPr lang="en-US" sz="1600" dirty="0">
                <a:latin typeface="Arial" panose="020B0604020202020204" pitchFamily="34" charset="0"/>
                <a:cs typeface="Arial" panose="020B0604020202020204" pitchFamily="34" charset="0"/>
              </a:rPr>
              <a:t>SOLARKREISLAUFLEITUNGEN, UMWÄLZPUMPEN UND AUSDEHNUNGSGEFÄß</a:t>
            </a:r>
          </a:p>
          <a:p>
            <a:pPr marL="0" indent="0">
              <a:buNone/>
            </a:pPr>
            <a:r>
              <a:rPr lang="en-US" sz="1600" dirty="0">
                <a:latin typeface="Arial" panose="020B0604020202020204" pitchFamily="34" charset="0"/>
                <a:cs typeface="Arial" panose="020B0604020202020204" pitchFamily="34" charset="0"/>
              </a:rPr>
              <a:t>Aus der folgenden Tabelle können die Rohrdurchmesser für den Solarkreislauf in Abhängigkeit von der Kollektorfläche und der Länge der Rohre ermittelt werden.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15853" y="3900466"/>
            <a:ext cx="7596826" cy="2040133"/>
          </a:xfrm>
          <a:prstGeom prst="rect">
            <a:avLst/>
          </a:prstGeom>
        </p:spPr>
      </p:pic>
    </p:spTree>
    <p:extLst>
      <p:ext uri="{BB962C8B-B14F-4D97-AF65-F5344CB8AC3E}">
        <p14:creationId xmlns:p14="http://schemas.microsoft.com/office/powerpoint/2010/main" val="3967887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Arten von Pumpen und Berechnung der Druckverluste</a:t>
            </a:r>
            <a:endParaRPr lang="el-GR" dirty="0"/>
          </a:p>
        </p:txBody>
      </p:sp>
      <p:sp>
        <p:nvSpPr>
          <p:cNvPr id="3" name="Content Placeholder 2"/>
          <p:cNvSpPr>
            <a:spLocks noGrp="1"/>
          </p:cNvSpPr>
          <p:nvPr>
            <p:ph idx="1"/>
          </p:nvPr>
        </p:nvSpPr>
        <p:spPr>
          <a:xfrm>
            <a:off x="263364" y="1610398"/>
            <a:ext cx="850728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3.3. Auslegung und Dimensionierung der Systemkomponenten</a:t>
            </a:r>
          </a:p>
          <a:p>
            <a:pPr marL="0" indent="0">
              <a:buNone/>
            </a:pPr>
            <a:r>
              <a:rPr lang="en-US" sz="1600" b="1" dirty="0">
                <a:latin typeface="Arial" panose="020B0604020202020204" pitchFamily="34" charset="0"/>
                <a:cs typeface="Arial" panose="020B0604020202020204" pitchFamily="34" charset="0"/>
              </a:rPr>
              <a:t>Grobbestimmung der Größe mit einer Näherungsformel</a:t>
            </a:r>
          </a:p>
          <a:p>
            <a:pPr marL="0" indent="0">
              <a:buNone/>
            </a:pPr>
            <a:r>
              <a:rPr lang="en-US" sz="1600" dirty="0">
                <a:latin typeface="Arial" panose="020B0604020202020204" pitchFamily="34" charset="0"/>
                <a:cs typeface="Arial" panose="020B0604020202020204" pitchFamily="34" charset="0"/>
              </a:rPr>
              <a:t>SOLARKREISLAUFLEITUNGEN, UMWÄLZPUMPEN UND AUSDEHNUNGSGEFÄß</a:t>
            </a:r>
          </a:p>
          <a:p>
            <a:pPr marL="0" indent="0">
              <a:buNone/>
            </a:pPr>
            <a:r>
              <a:rPr lang="en-US" sz="1600" dirty="0">
                <a:latin typeface="Arial" panose="020B0604020202020204" pitchFamily="34" charset="0"/>
                <a:cs typeface="Arial" panose="020B0604020202020204" pitchFamily="34" charset="0"/>
              </a:rPr>
              <a:t>Das Volumen des Ausdehnungsgefäßes kann der untenstehenden Tabelle entnommen werden: es ist abhängig von der Kollektorfläche und der Systemhöhe zwischen Ausdehnungsgefäß und Kollektorrand. </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403648" y="3429000"/>
            <a:ext cx="6065384" cy="2573346"/>
          </a:xfrm>
          <a:prstGeom prst="rect">
            <a:avLst/>
          </a:prstGeom>
        </p:spPr>
      </p:pic>
    </p:spTree>
    <p:extLst>
      <p:ext uri="{BB962C8B-B14F-4D97-AF65-F5344CB8AC3E}">
        <p14:creationId xmlns:p14="http://schemas.microsoft.com/office/powerpoint/2010/main" val="2231586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Fazit</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Sie haben nun das Modul "</a:t>
            </a:r>
            <a:r>
              <a:rPr lang="en-US" sz="1600" i="1" dirty="0">
                <a:latin typeface="Arial" panose="020B0604020202020204" pitchFamily="34" charset="0"/>
                <a:cs typeface="Arial" panose="020B0604020202020204" pitchFamily="34" charset="0"/>
              </a:rPr>
              <a:t>Der Hydraulikkreislauf" </a:t>
            </a:r>
            <a:r>
              <a:rPr lang="en-US" sz="1600" dirty="0">
                <a:latin typeface="Arial" panose="020B0604020202020204" pitchFamily="34" charset="0"/>
                <a:cs typeface="Arial" panose="020B0604020202020204" pitchFamily="34" charset="0"/>
              </a:rPr>
              <a:t>abgeschlossen und </a:t>
            </a:r>
            <a:r>
              <a:rPr lang="en-US" sz="1600" dirty="0" err="1">
                <a:latin typeface="Arial" panose="020B0604020202020204" pitchFamily="34" charset="0"/>
                <a:cs typeface="Arial" panose="020B0604020202020204" pitchFamily="34" charset="0"/>
              </a:rPr>
              <a:t>sind</a:t>
            </a:r>
            <a:r>
              <a:rPr lang="en-US" sz="1600" dirty="0">
                <a:latin typeface="Arial" panose="020B0604020202020204" pitchFamily="34" charset="0"/>
                <a:cs typeface="Arial" panose="020B0604020202020204" pitchFamily="34" charset="0"/>
              </a:rPr>
              <a:t> nun in der Lage:</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Art und Aufbau der </a:t>
            </a:r>
            <a:r>
              <a:rPr lang="en-US" sz="1600" dirty="0" err="1">
                <a:latin typeface="Arial" panose="020B0604020202020204" pitchFamily="34" charset="0"/>
                <a:cs typeface="Arial" panose="020B0604020202020204" pitchFamily="34" charset="0"/>
              </a:rPr>
              <a:t>verschiedenen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Hydrauliksysteme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beschreiben</a:t>
            </a:r>
            <a:endParaRPr lang="en-US"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Funktionsweise</a:t>
            </a:r>
            <a:r>
              <a:rPr lang="en-US" sz="1600" dirty="0">
                <a:latin typeface="Arial" panose="020B0604020202020204" pitchFamily="34" charset="0"/>
                <a:cs typeface="Arial" panose="020B0604020202020204" pitchFamily="34" charset="0"/>
              </a:rPr>
              <a:t> von </a:t>
            </a:r>
            <a:r>
              <a:rPr lang="en-US" sz="1600" dirty="0" err="1">
                <a:latin typeface="Arial" panose="020B0604020202020204" pitchFamily="34" charset="0"/>
                <a:cs typeface="Arial" panose="020B0604020202020204" pitchFamily="34" charset="0"/>
              </a:rPr>
              <a:t>Systemen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Raumheizung</a:t>
            </a:r>
            <a:r>
              <a:rPr lang="en-US" sz="1600" dirty="0">
                <a:latin typeface="Arial" panose="020B0604020202020204" pitchFamily="34" charset="0"/>
                <a:cs typeface="Arial" panose="020B0604020202020204" pitchFamily="34" charset="0"/>
              </a:rPr>
              <a:t> und </a:t>
            </a:r>
            <a:r>
              <a:rPr lang="en-US" sz="1600" dirty="0" err="1">
                <a:latin typeface="Arial" panose="020B0604020202020204" pitchFamily="34" charset="0"/>
                <a:cs typeface="Arial" panose="020B0604020202020204" pitchFamily="34" charset="0"/>
              </a:rPr>
              <a:t>Brauchwassererwärmung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erklären</a:t>
            </a:r>
            <a:endParaRPr lang="en-US"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Pumpentypen</a:t>
            </a:r>
            <a:r>
              <a:rPr lang="en-US" sz="1600" dirty="0">
                <a:latin typeface="Arial" panose="020B0604020202020204" pitchFamily="34" charset="0"/>
                <a:cs typeface="Arial" panose="020B0604020202020204" pitchFamily="34" charset="0"/>
              </a:rPr>
              <a:t> und der </a:t>
            </a:r>
            <a:r>
              <a:rPr lang="en-US" sz="1600" dirty="0" err="1">
                <a:latin typeface="Arial" panose="020B0604020202020204" pitchFamily="34" charset="0"/>
                <a:cs typeface="Arial" panose="020B0604020202020204" pitchFamily="34" charset="0"/>
              </a:rPr>
              <a:t>Berechnung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ihrer</a:t>
            </a:r>
            <a:r>
              <a:rPr lang="en-US" sz="1600" dirty="0">
                <a:latin typeface="Arial" panose="020B0604020202020204" pitchFamily="34" charset="0"/>
                <a:cs typeface="Arial" panose="020B0604020202020204" pitchFamily="34" charset="0"/>
              </a:rPr>
              <a:t> Parameter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bennenen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239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 des Moduls</a:t>
            </a:r>
            <a:endParaRPr lang="el-GR" dirty="0"/>
          </a:p>
        </p:txBody>
      </p:sp>
      <p:sp>
        <p:nvSpPr>
          <p:cNvPr id="5" name="Subtitle 4"/>
          <p:cNvSpPr>
            <a:spLocks noGrp="1"/>
          </p:cNvSpPr>
          <p:nvPr>
            <p:ph type="subTitle" idx="1"/>
          </p:nvPr>
        </p:nvSpPr>
        <p:spPr/>
        <p:txBody>
          <a:bodyPr/>
          <a:lstStyle/>
          <a:p>
            <a:r>
              <a:rPr lang="en-US" dirty="0"/>
              <a:t>Der Hydraulikkreislauf </a:t>
            </a: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4" name="Rectangle 3"/>
          <p:cNvSpPr/>
          <p:nvPr/>
        </p:nvSpPr>
        <p:spPr>
          <a:xfrm>
            <a:off x="2339752" y="2036278"/>
            <a:ext cx="4104456" cy="427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Solarthermische Anlage</a:t>
            </a:r>
          </a:p>
        </p:txBody>
      </p:sp>
      <p:sp>
        <p:nvSpPr>
          <p:cNvPr id="6" name="Rectangle 5"/>
          <p:cNvSpPr/>
          <p:nvPr/>
        </p:nvSpPr>
        <p:spPr>
          <a:xfrm>
            <a:off x="611560" y="2893193"/>
            <a:ext cx="4104456"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Systeme mit Zwangsumlauf </a:t>
            </a:r>
          </a:p>
        </p:txBody>
      </p:sp>
      <p:sp>
        <p:nvSpPr>
          <p:cNvPr id="7" name="Rectangle 6"/>
          <p:cNvSpPr/>
          <p:nvPr/>
        </p:nvSpPr>
        <p:spPr>
          <a:xfrm>
            <a:off x="6084168" y="3066844"/>
            <a:ext cx="2520280"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Thermosyphon-Systeme</a:t>
            </a:r>
          </a:p>
        </p:txBody>
      </p:sp>
      <p:sp>
        <p:nvSpPr>
          <p:cNvPr id="8" name="Rectangle 7"/>
          <p:cNvSpPr/>
          <p:nvPr/>
        </p:nvSpPr>
        <p:spPr>
          <a:xfrm>
            <a:off x="134669" y="3829711"/>
            <a:ext cx="2349099"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Offene Systeme</a:t>
            </a:r>
          </a:p>
        </p:txBody>
      </p:sp>
      <p:sp>
        <p:nvSpPr>
          <p:cNvPr id="9" name="Rectangle 8"/>
          <p:cNvSpPr/>
          <p:nvPr/>
        </p:nvSpPr>
        <p:spPr>
          <a:xfrm>
            <a:off x="3103630" y="3829711"/>
            <a:ext cx="2294114"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Geschlossene Systeme</a:t>
            </a:r>
          </a:p>
        </p:txBody>
      </p:sp>
      <p:sp>
        <p:nvSpPr>
          <p:cNvPr id="10" name="Rectangle 9"/>
          <p:cNvSpPr/>
          <p:nvPr/>
        </p:nvSpPr>
        <p:spPr>
          <a:xfrm>
            <a:off x="615333" y="4916054"/>
            <a:ext cx="2952328"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Ein-Kreis-Systeme</a:t>
            </a:r>
          </a:p>
        </p:txBody>
      </p:sp>
      <p:sp>
        <p:nvSpPr>
          <p:cNvPr id="11" name="Rectangle 10"/>
          <p:cNvSpPr/>
          <p:nvPr/>
        </p:nvSpPr>
        <p:spPr>
          <a:xfrm>
            <a:off x="4250687" y="4941168"/>
            <a:ext cx="2952328"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Zwei-Kreis-Systeme</a:t>
            </a:r>
          </a:p>
        </p:txBody>
      </p:sp>
      <p:cxnSp>
        <p:nvCxnSpPr>
          <p:cNvPr id="12" name="Straight Arrow Connector 11"/>
          <p:cNvCxnSpPr>
            <a:stCxn id="4" idx="2"/>
            <a:endCxn id="6" idx="0"/>
          </p:cNvCxnSpPr>
          <p:nvPr/>
        </p:nvCxnSpPr>
        <p:spPr>
          <a:xfrm flipH="1">
            <a:off x="2663788" y="2463786"/>
            <a:ext cx="1728192" cy="429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a:off x="4391980" y="2463786"/>
            <a:ext cx="3132348" cy="603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1187624" y="3397249"/>
            <a:ext cx="1476164" cy="43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9" idx="0"/>
          </p:cNvCxnSpPr>
          <p:nvPr/>
        </p:nvCxnSpPr>
        <p:spPr>
          <a:xfrm>
            <a:off x="2663788" y="3397249"/>
            <a:ext cx="1586899" cy="43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0" idx="0"/>
          </p:cNvCxnSpPr>
          <p:nvPr/>
        </p:nvCxnSpPr>
        <p:spPr>
          <a:xfrm flipH="1">
            <a:off x="2091497" y="4333767"/>
            <a:ext cx="2159190" cy="582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p:cNvCxnSpPr>
          <p:nvPr/>
        </p:nvCxnSpPr>
        <p:spPr>
          <a:xfrm>
            <a:off x="4250687" y="4333767"/>
            <a:ext cx="1329425" cy="582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5715663"/>
            <a:ext cx="3674404" cy="338554"/>
          </a:xfrm>
          <a:prstGeom prst="rect">
            <a:avLst/>
          </a:prstGeom>
        </p:spPr>
        <p:txBody>
          <a:bodyPr wrap="none">
            <a:spAutoFit/>
          </a:bodyPr>
          <a:lstStyle/>
          <a:p>
            <a:r>
              <a:rPr lang="en-US" sz="1600" dirty="0">
                <a:latin typeface="Arial" pitchFamily="34" charset="0"/>
                <a:cs typeface="Arial" pitchFamily="34" charset="0"/>
              </a:rPr>
              <a:t>Klassifizierung von solarthermischen Anlagen</a:t>
            </a:r>
          </a:p>
        </p:txBody>
      </p:sp>
    </p:spTree>
    <p:extLst>
      <p:ext uri="{BB962C8B-B14F-4D97-AF65-F5344CB8AC3E}">
        <p14:creationId xmlns:p14="http://schemas.microsoft.com/office/powerpoint/2010/main" val="394751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Aufladen mittels Solarenergie</a:t>
            </a:r>
          </a:p>
          <a:p>
            <a:pPr marL="0" indent="0">
              <a:buNone/>
            </a:pPr>
            <a:r>
              <a:rPr lang="en-US" sz="1600" dirty="0">
                <a:latin typeface="Arial" panose="020B0604020202020204" pitchFamily="34" charset="0"/>
                <a:cs typeface="Arial" panose="020B0604020202020204" pitchFamily="34" charset="0"/>
              </a:rPr>
              <a:t>a) </a:t>
            </a:r>
            <a:r>
              <a:rPr lang="en-US" sz="1600" b="1" i="1" dirty="0">
                <a:latin typeface="Arial" panose="020B0604020202020204" pitchFamily="34" charset="0"/>
                <a:cs typeface="Arial" panose="020B0604020202020204" pitchFamily="34" charset="0"/>
              </a:rPr>
              <a:t>Interner Solarwärmetauscher. </a:t>
            </a:r>
            <a:r>
              <a:rPr lang="en-US" sz="1600" dirty="0">
                <a:latin typeface="Arial" panose="020B0604020202020204" pitchFamily="34" charset="0"/>
                <a:cs typeface="Arial" panose="020B0604020202020204" pitchFamily="34" charset="0"/>
              </a:rPr>
              <a:t>Der Wärmetauscher ist in der Regel als Rippen- oder Glattrohrschlange ausgeführt, die im unteren Bereich des Speichers angeordnet ist. Die Wärmeübertragung auf das Brauchwasser erfolgt durch Wärmeleitung und als Folge dieser Konvektion: Das heißt, das erwärmte Wasser steigt aufgrund seiner geringeren Dichte auf.</a:t>
            </a:r>
          </a:p>
          <a:p>
            <a:pPr marL="0" indent="0">
              <a:buNone/>
            </a:pPr>
            <a:endParaRPr lang="en-US"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5" y="3356992"/>
            <a:ext cx="2971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72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Aufladen mittels Solarenergie</a:t>
            </a:r>
          </a:p>
          <a:p>
            <a:pPr marL="0" indent="0">
              <a:buNone/>
            </a:pPr>
            <a:r>
              <a:rPr lang="en-US" sz="1600" dirty="0">
                <a:latin typeface="Arial" panose="020B0604020202020204" pitchFamily="34" charset="0"/>
                <a:cs typeface="Arial" panose="020B0604020202020204" pitchFamily="34" charset="0"/>
              </a:rPr>
              <a:t>(b) </a:t>
            </a:r>
            <a:r>
              <a:rPr lang="en-US" sz="1600" b="1" i="1" dirty="0">
                <a:latin typeface="Arial" panose="020B0604020202020204" pitchFamily="34" charset="0"/>
                <a:cs typeface="Arial" panose="020B0604020202020204" pitchFamily="34" charset="0"/>
              </a:rPr>
              <a:t>Interner Solarwärmetauscher mit Bypass-Kreislauf. </a:t>
            </a:r>
            <a:r>
              <a:rPr lang="en-US" sz="1600" dirty="0">
                <a:latin typeface="Arial" panose="020B0604020202020204" pitchFamily="34" charset="0"/>
                <a:cs typeface="Arial" panose="020B0604020202020204" pitchFamily="34" charset="0"/>
              </a:rPr>
              <a:t>Dies ist eine Variante von System (a) für größere Systeme. Ein Strahlungssensor misst die Sonneneinstrahlung. Bei einem Schwellwert von schaltet der Regler die Solarpumpe ein, und das Dreiwegeventil umgeht zunächst den Wärmetauscher.</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3614163"/>
            <a:ext cx="30003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1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Aufladen mittels Solarenergie</a:t>
            </a:r>
          </a:p>
          <a:p>
            <a:pPr marL="0" indent="0">
              <a:buNone/>
            </a:pPr>
            <a:r>
              <a:rPr lang="en-US" sz="1600" dirty="0">
                <a:latin typeface="Arial" panose="020B0604020202020204" pitchFamily="34" charset="0"/>
                <a:cs typeface="Arial" panose="020B0604020202020204" pitchFamily="34" charset="0"/>
              </a:rPr>
              <a:t>c) </a:t>
            </a:r>
            <a:r>
              <a:rPr lang="en-US" sz="1600" b="1" i="1" dirty="0">
                <a:latin typeface="Arial" panose="020B0604020202020204" pitchFamily="34" charset="0"/>
                <a:cs typeface="Arial" panose="020B0604020202020204" pitchFamily="34" charset="0"/>
              </a:rPr>
              <a:t>Schichtladung mit selbstregulierendem Schichtladegerät. </a:t>
            </a:r>
            <a:r>
              <a:rPr lang="en-US" sz="1600" dirty="0">
                <a:latin typeface="Arial" panose="020B0604020202020204" pitchFamily="34" charset="0"/>
                <a:cs typeface="Arial" panose="020B0604020202020204" pitchFamily="34" charset="0"/>
              </a:rPr>
              <a:t>Das zentrale Kernstück dieser Speicherladetechnik ist ein Steigrohr mit zwei oder mehreren Einlassöffnungen in unterschiedlichen Höhen und einem darunter installierten Wärmetauscher. Der Wärmetauscher erwärmt das ihn umgebende Wasser im Steigrohr und das Wasser steigt nach oben.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17032"/>
            <a:ext cx="29146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49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454684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Aufladen mittels Solarenergie</a:t>
            </a:r>
          </a:p>
          <a:p>
            <a:pPr marL="0" indent="0">
              <a:buNone/>
            </a:pPr>
            <a:r>
              <a:rPr lang="en-US" sz="1600" dirty="0">
                <a:latin typeface="Arial" panose="020B0604020202020204" pitchFamily="34" charset="0"/>
                <a:cs typeface="Arial" panose="020B0604020202020204" pitchFamily="34" charset="0"/>
              </a:rPr>
              <a:t>d) </a:t>
            </a:r>
            <a:r>
              <a:rPr lang="en-US" sz="1600" b="1" i="1" dirty="0">
                <a:latin typeface="Arial" panose="020B0604020202020204" pitchFamily="34" charset="0"/>
                <a:cs typeface="Arial" panose="020B0604020202020204" pitchFamily="34" charset="0"/>
              </a:rPr>
              <a:t>Externer Wärmetauscher. </a:t>
            </a:r>
            <a:r>
              <a:rPr lang="en-US" sz="1600" dirty="0">
                <a:latin typeface="Arial" panose="020B0604020202020204" pitchFamily="34" charset="0"/>
                <a:cs typeface="Arial" panose="020B0604020202020204" pitchFamily="34" charset="0"/>
              </a:rPr>
              <a:t>Die Solarflüssigkeit durchströmt die Primärseite eines externen Plattenwärmetauschers. Zur Beschickung des Lagers zieht eine zweite Umwälzpumpe kaltes Wasser aus dem Boden des Lagers.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573016"/>
            <a:ext cx="30003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47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Arten von Hydrauliksystemen zum Be- und Entladen des Lagers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Aufladen mittels Solarenergie</a:t>
            </a:r>
          </a:p>
          <a:p>
            <a:pPr marL="0" indent="0">
              <a:buNone/>
            </a:pPr>
            <a:r>
              <a:rPr lang="en-US" sz="1600" dirty="0">
                <a:latin typeface="Arial" panose="020B0604020202020204" pitchFamily="34" charset="0"/>
                <a:cs typeface="Arial" panose="020B0604020202020204" pitchFamily="34" charset="0"/>
              </a:rPr>
              <a:t>e) Schichtladesystem mit zwei internen Wärmetauschern und Einspeisung über ein Dreiwegeventil in zwei verschiedenen Höhen.</a:t>
            </a:r>
          </a:p>
          <a:p>
            <a:pPr marL="0" indent="0">
              <a:buNone/>
            </a:pPr>
            <a:r>
              <a:rPr lang="en-US" sz="1600" dirty="0">
                <a:latin typeface="Arial" panose="020B0604020202020204" pitchFamily="34" charset="0"/>
                <a:cs typeface="Arial" panose="020B0604020202020204" pitchFamily="34" charset="0"/>
              </a:rPr>
              <a:t>f) Wie e), jedoch mit externem Wärmetauscher.</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65834"/>
            <a:ext cx="30003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187873"/>
            <a:ext cx="30003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5186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2246</Words>
  <Application>Microsoft Office PowerPoint</Application>
  <PresentationFormat>Bildschirmpräsentation (4:3)</PresentationFormat>
  <Paragraphs>207</Paragraphs>
  <Slides>37</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Wingdings</vt:lpstr>
      <vt:lpstr>2_Office Theme</vt:lpstr>
      <vt:lpstr>Solarthermische Anlagen zur Warmwasserbereitung und Raumheizung im Einfamilienhaus</vt:lpstr>
      <vt:lpstr>Modul Ziele</vt:lpstr>
      <vt:lpstr>Inhalt</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1. Arten von Hydrauliksystemen zum Be- und Entladen des Lagers</vt:lpstr>
      <vt:lpstr>2. Systeme zur Brauchwassererwärmung und Raumheizung</vt:lpstr>
      <vt:lpstr>2. Systeme zur Brauchwassererwärmung und Raumheizung</vt:lpstr>
      <vt:lpstr>2. Systeme zur Brauchwassererwärmung und Raumheizung</vt:lpstr>
      <vt:lpstr>2. Systeme zur Brauchwassererwärmung und Raumheizung</vt:lpstr>
      <vt:lpstr>2. Systeme zur Brauchwassererwärmung und Raumheizung</vt:lpstr>
      <vt:lpstr>2. Systeme zur Brauchwassererwärmung und Raumheizung</vt:lpstr>
      <vt:lpstr>2. Systeme zur Brauchwassererwärmung und Raumheizung</vt:lpstr>
      <vt:lpstr>2. Systeme zur Brauchwassererwärmung und Raumheizung</vt:lpstr>
      <vt:lpstr>2. Systeme zur Brauchwassererwärmung und Raumheizung</vt:lpstr>
      <vt:lpstr>2. Systeme zur Brauchwassererwärmung und Raumheizung</vt:lpstr>
      <vt:lpstr>3. Arten von Pumpen und Berechnung der Druckverluste</vt:lpstr>
      <vt:lpstr>3. Arten von Pumpen und Berechnung der Druckverluste</vt:lpstr>
      <vt:lpstr>3. Arten von Pumpen und Berechnung der Druckverluste</vt:lpstr>
      <vt:lpstr>3. Arten von Pumpen und Berechnung der Druckverluste</vt:lpstr>
      <vt:lpstr>3. Arten von Pumpen und Berechnung der Druckverluste</vt:lpstr>
      <vt:lpstr>3. Arten von Pumpen und Berechnung der Druckverluste</vt:lpstr>
      <vt:lpstr>3. Arten von Pumpen und Berechnung der Druckverluste</vt:lpstr>
      <vt:lpstr>3. Arten von Pumpen und Berechnung der Druckverluste</vt:lpstr>
      <vt:lpstr>Fazit</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IGA International Geothermal Association</cp:lastModifiedBy>
  <cp:revision>95</cp:revision>
  <dcterms:created xsi:type="dcterms:W3CDTF">2017-12-11T10:59:29Z</dcterms:created>
  <dcterms:modified xsi:type="dcterms:W3CDTF">2020-01-15T19:26:27Z</dcterms:modified>
</cp:coreProperties>
</file>