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gdem Tolali" initials="CT" lastIdx="14" clrIdx="0">
    <p:extLst>
      <p:ext uri="{19B8F6BF-5375-455C-9EA6-DF929625EA0E}">
        <p15:presenceInfo xmlns:p15="http://schemas.microsoft.com/office/powerpoint/2012/main" userId="S-1-5-21-3068316050-3618709877-3284160049-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5" autoAdjust="0"/>
    <p:restoredTop sz="94987" autoAdjust="0"/>
  </p:normalViewPr>
  <p:slideViewPr>
    <p:cSldViewPr snapToGrid="0">
      <p:cViewPr varScale="1">
        <p:scale>
          <a:sx n="49" d="100"/>
          <a:sy n="49" d="100"/>
        </p:scale>
        <p:origin x="58" y="5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0T16:09:14.749" idx="14">
    <p:pos x="10" y="10"/>
    <p:text>Aquí sería necesario un texto, que uno ve en absoluto.</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87CAD-E343-4EC9-A134-101836612E77}" type="datetimeFigureOut">
              <a:rPr lang="es-ES" smtClean="0"/>
              <a:t>05/08/2019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A386E-051B-4D01-A8E8-9817CC6B65DE}" type="slidenum">
              <a:rPr lang="es-ES" smtClean="0"/>
              <a:t>‹Nº›</a:t>
            </a:fld>
            <a:endParaRPr lang="es-ES"/>
          </a:p>
        </p:txBody>
      </p:sp>
    </p:spTree>
    <p:extLst>
      <p:ext uri="{BB962C8B-B14F-4D97-AF65-F5344CB8AC3E}">
        <p14:creationId xmlns:p14="http://schemas.microsoft.com/office/powerpoint/2010/main" val="407184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a:t>
            </a:fld>
            <a:endParaRPr lang="el-GR"/>
          </a:p>
        </p:txBody>
      </p:sp>
    </p:spTree>
    <p:extLst>
      <p:ext uri="{BB962C8B-B14F-4D97-AF65-F5344CB8AC3E}">
        <p14:creationId xmlns:p14="http://schemas.microsoft.com/office/powerpoint/2010/main" val="224154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150715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2493019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75402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106455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Foto</a:t>
            </a:r>
            <a:r>
              <a:rPr lang="de-DE" dirty="0"/>
              <a:t> - </a:t>
            </a:r>
            <a:r>
              <a:rPr lang="de-DE" dirty="0" err="1"/>
              <a:t>sreenshot</a:t>
            </a:r>
            <a:r>
              <a:rPr lang="de-DE" dirty="0"/>
              <a:t> www.waermepumpe.de</a:t>
            </a:r>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275624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29923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2575782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62251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383083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347132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310641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Grafik:</a:t>
            </a:r>
            <a:r>
              <a:rPr lang="de-DE" baseline="0" dirty="0"/>
              <a:t> HS BO</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a:t>
            </a:fld>
            <a:endParaRPr lang="el-GR"/>
          </a:p>
        </p:txBody>
      </p:sp>
    </p:spTree>
    <p:extLst>
      <p:ext uri="{BB962C8B-B14F-4D97-AF65-F5344CB8AC3E}">
        <p14:creationId xmlns:p14="http://schemas.microsoft.com/office/powerpoint/2010/main" val="419867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131937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90949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102705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45885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48786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424474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A08D06-7B87-445B-8ADA-90B380CDFAD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BD3BA9-0FCE-451C-8EA6-1B99E78A5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AEBBFDC-79AD-4724-B7F2-F62D4D3AD48A}"/>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5" name="Marcador de pie de página 4">
            <a:extLst>
              <a:ext uri="{FF2B5EF4-FFF2-40B4-BE49-F238E27FC236}">
                <a16:creationId xmlns:a16="http://schemas.microsoft.com/office/drawing/2014/main" id="{0411100D-07DD-424B-82CB-5B930F0429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782046-2869-4EC8-82B6-380F0500D850}"/>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351646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CFCDE-D070-49CE-9189-5A4E4081F8F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69AB89-97C2-48DF-A025-8F1F075C19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5B04F3-5B0C-46EF-92EE-55A213A917F4}"/>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5" name="Marcador de pie de página 4">
            <a:extLst>
              <a:ext uri="{FF2B5EF4-FFF2-40B4-BE49-F238E27FC236}">
                <a16:creationId xmlns:a16="http://schemas.microsoft.com/office/drawing/2014/main" id="{EACA5F91-DB33-4101-9376-3AC59AE6EA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0D9D3B-5039-414B-A1F1-B63B6FF3739B}"/>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281277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0AEEA5C-70FD-462B-AB5C-19143FD6FF5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78E523-6649-42F5-BD90-A9629D58187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E48EF2-D020-49C0-93AB-C7FFF9031980}"/>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5" name="Marcador de pie de página 4">
            <a:extLst>
              <a:ext uri="{FF2B5EF4-FFF2-40B4-BE49-F238E27FC236}">
                <a16:creationId xmlns:a16="http://schemas.microsoft.com/office/drawing/2014/main" id="{8ABEEB75-B892-49B6-BB4E-1733037AA0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423E591-E535-4C3B-B148-152179FF2419}"/>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2535804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27915" y="1988841"/>
            <a:ext cx="6429739"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6096000" y="3573016"/>
            <a:ext cx="5664629"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82491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639616" y="0"/>
            <a:ext cx="8942784"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245219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BE537-64BB-4EB2-8C95-443B7D20E0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4E178E-C683-4221-9BD5-9971F55BB1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AB7C53-F4AA-40F8-9048-728258C83F4A}"/>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5" name="Marcador de pie de página 4">
            <a:extLst>
              <a:ext uri="{FF2B5EF4-FFF2-40B4-BE49-F238E27FC236}">
                <a16:creationId xmlns:a16="http://schemas.microsoft.com/office/drawing/2014/main" id="{74945993-56A2-4712-A56C-32BF192551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5AE620-EAA1-4346-92B7-8798093E66A8}"/>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228227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D9A99-6FB3-4346-8F61-7C31109145D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FCA11C-E5D8-4B5B-B3F3-6F389343E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8DA468F-3C3D-4095-8BA4-64F924EC6B01}"/>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5" name="Marcador de pie de página 4">
            <a:extLst>
              <a:ext uri="{FF2B5EF4-FFF2-40B4-BE49-F238E27FC236}">
                <a16:creationId xmlns:a16="http://schemas.microsoft.com/office/drawing/2014/main" id="{7B826E15-AEAB-4948-A669-1ADC17DAC9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D9C994A-31DB-435F-8D17-4744EED6DABB}"/>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420660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E1FE0-971D-4CF7-8F15-82697403AD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569540C-8A09-4000-82E0-3F3A680A64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0DC2449-3247-4BB7-84DD-3A758BF8BF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43A9A24-DB0D-4930-87D5-EFE232429397}"/>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6" name="Marcador de pie de página 5">
            <a:extLst>
              <a:ext uri="{FF2B5EF4-FFF2-40B4-BE49-F238E27FC236}">
                <a16:creationId xmlns:a16="http://schemas.microsoft.com/office/drawing/2014/main" id="{2D061D4A-D0EA-485A-9180-E0A7BC0FE5C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AF0F0C-3449-4D3E-A16D-1A5E7B78890C}"/>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160306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57A25-859A-4D93-A5C6-9D51FE09FFA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A3B4F1-5BC0-460A-B8DE-10858C135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E56982-6093-45B6-AF53-19DB3926325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70CCEA2-F7FF-45E1-BEC8-5855AD9F35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9126496-F096-441F-BDFF-2975DB70DE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C32B011-86A6-4B87-A3BB-DE1E1AAF67CD}"/>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8" name="Marcador de pie de página 7">
            <a:extLst>
              <a:ext uri="{FF2B5EF4-FFF2-40B4-BE49-F238E27FC236}">
                <a16:creationId xmlns:a16="http://schemas.microsoft.com/office/drawing/2014/main" id="{0331BED1-AF93-48D4-B1A4-E7F5C15C3D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3C8E120-8277-4A11-B972-C813AC4A4A35}"/>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128883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B7CDE-7012-4340-BEE3-951E95F8142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C38309-DB81-4505-AFAE-F24F4EE966C1}"/>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4" name="Marcador de pie de página 3">
            <a:extLst>
              <a:ext uri="{FF2B5EF4-FFF2-40B4-BE49-F238E27FC236}">
                <a16:creationId xmlns:a16="http://schemas.microsoft.com/office/drawing/2014/main" id="{DB124517-4523-4ACC-AE19-DE776E2F709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D0753B0-B5B7-40FF-8D44-EAE6041FE756}"/>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173174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4C46E7-CD74-421C-B541-18CE966BE5AE}"/>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3" name="Marcador de pie de página 2">
            <a:extLst>
              <a:ext uri="{FF2B5EF4-FFF2-40B4-BE49-F238E27FC236}">
                <a16:creationId xmlns:a16="http://schemas.microsoft.com/office/drawing/2014/main" id="{7395B7CF-9BC7-490A-A966-60AEB9F0034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8C8E3A9-4A27-41B4-BF15-64EE268C7387}"/>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397234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648C5-1E6A-4C58-BC61-E6B1024323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763388-52CF-48A1-A42F-BD7318877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2319BDC-6848-44E8-A32C-B34BD9AB6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B075A0-E79B-417E-BC51-5CDAE08AF71A}"/>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6" name="Marcador de pie de página 5">
            <a:extLst>
              <a:ext uri="{FF2B5EF4-FFF2-40B4-BE49-F238E27FC236}">
                <a16:creationId xmlns:a16="http://schemas.microsoft.com/office/drawing/2014/main" id="{7BF8E12F-EF50-44CC-B6D6-9AF3B7F17C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F9A8ADC-3285-48B3-80C0-B590DE918669}"/>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63095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7B834-559F-4337-B30D-C016753292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64547B-5BDB-419B-A736-9283A172B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87312A0-3A6C-4E5A-BE42-F04A4D3F1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49F4D7-1075-4C83-8318-7BECD54D3E0A}"/>
              </a:ext>
            </a:extLst>
          </p:cNvPr>
          <p:cNvSpPr>
            <a:spLocks noGrp="1"/>
          </p:cNvSpPr>
          <p:nvPr>
            <p:ph type="dt" sz="half" idx="10"/>
          </p:nvPr>
        </p:nvSpPr>
        <p:spPr/>
        <p:txBody>
          <a:bodyPr/>
          <a:lstStyle/>
          <a:p>
            <a:fld id="{64AA5208-2744-413A-9CC8-AB683B9008A9}" type="datetimeFigureOut">
              <a:rPr lang="es-ES" smtClean="0"/>
              <a:t>05/08/2019</a:t>
            </a:fld>
            <a:endParaRPr lang="es-ES"/>
          </a:p>
        </p:txBody>
      </p:sp>
      <p:sp>
        <p:nvSpPr>
          <p:cNvPr id="6" name="Marcador de pie de página 5">
            <a:extLst>
              <a:ext uri="{FF2B5EF4-FFF2-40B4-BE49-F238E27FC236}">
                <a16:creationId xmlns:a16="http://schemas.microsoft.com/office/drawing/2014/main" id="{B6566912-99AC-4A05-B993-E6E6561670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9797852-B108-45F5-A231-DDD32182A42B}"/>
              </a:ext>
            </a:extLst>
          </p:cNvPr>
          <p:cNvSpPr>
            <a:spLocks noGrp="1"/>
          </p:cNvSpPr>
          <p:nvPr>
            <p:ph type="sldNum" sz="quarter" idx="12"/>
          </p:nvPr>
        </p:nvSpPr>
        <p:spPr/>
        <p:txBody>
          <a:bodyPr/>
          <a:lstStyle/>
          <a:p>
            <a:fld id="{D6558AB6-066C-4C01-A93F-6CDDAAAC92FD}" type="slidenum">
              <a:rPr lang="es-ES" smtClean="0"/>
              <a:t>‹Nº›</a:t>
            </a:fld>
            <a:endParaRPr lang="es-ES"/>
          </a:p>
        </p:txBody>
      </p:sp>
    </p:spTree>
    <p:extLst>
      <p:ext uri="{BB962C8B-B14F-4D97-AF65-F5344CB8AC3E}">
        <p14:creationId xmlns:p14="http://schemas.microsoft.com/office/powerpoint/2010/main" val="79326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71E000-6DBD-4318-9217-41C6375E6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2BC3E0-4369-4FFA-A0B9-A543F39D19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AD0FC7-1CA6-4B94-A464-D6024734E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A5208-2744-413A-9CC8-AB683B9008A9}" type="datetimeFigureOut">
              <a:rPr lang="es-ES" smtClean="0"/>
              <a:t>05/08/2019</a:t>
            </a:fld>
            <a:endParaRPr lang="es-ES"/>
          </a:p>
        </p:txBody>
      </p:sp>
      <p:sp>
        <p:nvSpPr>
          <p:cNvPr id="5" name="Marcador de pie de página 4">
            <a:extLst>
              <a:ext uri="{FF2B5EF4-FFF2-40B4-BE49-F238E27FC236}">
                <a16:creationId xmlns:a16="http://schemas.microsoft.com/office/drawing/2014/main" id="{4BEF24C8-486B-437D-861D-F4929CEAE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BF450EB-5B19-420C-BC2D-CE647053F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58AB6-066C-4C01-A93F-6CDDAAAC92FD}" type="slidenum">
              <a:rPr lang="es-ES" smtClean="0"/>
              <a:t>‹Nº›</a:t>
            </a:fld>
            <a:endParaRPr lang="es-ES"/>
          </a:p>
        </p:txBody>
      </p:sp>
    </p:spTree>
    <p:extLst>
      <p:ext uri="{BB962C8B-B14F-4D97-AF65-F5344CB8AC3E}">
        <p14:creationId xmlns:p14="http://schemas.microsoft.com/office/powerpoint/2010/main" val="2528890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5/8/2019</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3644667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ermepumpe.de/normen-technik/jazrechner/"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7887" y="1988841"/>
            <a:ext cx="6672741" cy="1470025"/>
          </a:xfrm>
        </p:spPr>
        <p:txBody>
          <a:bodyPr anchor="b"/>
          <a:lstStyle/>
          <a:p>
            <a:r>
              <a:rPr lang="en-US" dirty="0">
                <a:latin typeface="Arial" panose="020B0604020202020204" pitchFamily="34" charset="0"/>
                <a:cs typeface="Arial" panose="020B0604020202020204" pitchFamily="34" charset="0"/>
              </a:rPr>
              <a:t>3.4 Principios de las auditorías energéticas y clasificación/control de calidad</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BLOQUE 3: Supervisar y mantener la instalación geotérmica</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01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SPF - </a:t>
            </a:r>
            <a:r>
              <a:rPr lang="de-DE" dirty="0" err="1">
                <a:latin typeface="Arial" panose="020B0604020202020204" pitchFamily="34" charset="0"/>
                <a:cs typeface="Arial" panose="020B0604020202020204" pitchFamily="34" charset="0"/>
              </a:rPr>
              <a:t>controladores</a:t>
            </a:r>
            <a:endParaRPr lang="de-D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Qué afecta al SPF en un sistema en funcionamiento</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La parte del cartucho de calefacción eléctrica</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El cartucho de calefacción necesita 100% de energía eléctrica para </a:t>
            </a:r>
            <a:r>
              <a:rPr lang="en-US" sz="1600" dirty="0" err="1">
                <a:latin typeface="Arial" panose="020B0604020202020204" pitchFamily="34" charset="0"/>
                <a:cs typeface="Arial" panose="020B0604020202020204" pitchFamily="34" charset="0"/>
              </a:rPr>
              <a:t>proporcionar</a:t>
            </a:r>
            <a:r>
              <a:rPr lang="en-US" sz="1600" dirty="0">
                <a:latin typeface="Arial" panose="020B0604020202020204" pitchFamily="34" charset="0"/>
                <a:cs typeface="Arial" panose="020B0604020202020204" pitchFamily="34" charset="0"/>
              </a:rPr>
              <a:t> un  100% de calor (</a:t>
            </a:r>
            <a:r>
              <a:rPr lang="en-US" sz="1600" dirty="0">
                <a:latin typeface="Arial" panose="020B0604020202020204" pitchFamily="34" charset="0"/>
                <a:cs typeface="Arial" panose="020B0604020202020204" pitchFamily="34" charset="0"/>
                <a:sym typeface="Wingdings" panose="05000000000000000000" pitchFamily="2" charset="2"/>
              </a:rPr>
              <a:t>el SPF del punto de operación es 1). Como se discutió, el cartucho de calefacción no debe ser usado en instalaciones apropiadas (ver. Xxx). Si la parte de la calefacción por el cartucho eléctrico sube, el SPF y la eficiencia baja.</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52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SPF típico</a:t>
            </a:r>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SPF de los sistemas en funcionamiento (Alemania)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2207568" y="2315369"/>
            <a:ext cx="7488832" cy="4377465"/>
          </a:xfrm>
          <a:prstGeom prst="rect">
            <a:avLst/>
          </a:prstGeom>
        </p:spPr>
      </p:pic>
      <p:sp>
        <p:nvSpPr>
          <p:cNvPr id="6" name="Textfeld 5"/>
          <p:cNvSpPr txBox="1"/>
          <p:nvPr/>
        </p:nvSpPr>
        <p:spPr>
          <a:xfrm>
            <a:off x="3503712" y="2339543"/>
            <a:ext cx="2232248" cy="369332"/>
          </a:xfrm>
          <a:prstGeom prst="rect">
            <a:avLst/>
          </a:prstGeom>
          <a:solidFill>
            <a:schemeClr val="bg1"/>
          </a:solidFill>
        </p:spPr>
        <p:txBody>
          <a:bodyPr wrap="square" rtlCol="0">
            <a:spAutoFit/>
          </a:bodyPr>
          <a:lstStyle/>
          <a:p>
            <a:r>
              <a:rPr lang="de-DE" b="1" dirty="0"/>
              <a:t>Aire HP              </a:t>
            </a:r>
            <a:r>
              <a:rPr lang="de-DE" b="1" dirty="0" err="1"/>
              <a:t>Geo</a:t>
            </a:r>
            <a:r>
              <a:rPr lang="de-DE" b="1" dirty="0"/>
              <a:t> HP</a:t>
            </a:r>
          </a:p>
        </p:txBody>
      </p:sp>
      <p:sp>
        <p:nvSpPr>
          <p:cNvPr id="7" name="Textfeld 6"/>
          <p:cNvSpPr txBox="1"/>
          <p:nvPr/>
        </p:nvSpPr>
        <p:spPr>
          <a:xfrm>
            <a:off x="7176120" y="2315368"/>
            <a:ext cx="2232248" cy="369332"/>
          </a:xfrm>
          <a:prstGeom prst="rect">
            <a:avLst/>
          </a:prstGeom>
          <a:solidFill>
            <a:schemeClr val="bg1"/>
          </a:solidFill>
        </p:spPr>
        <p:txBody>
          <a:bodyPr wrap="square" rtlCol="0">
            <a:spAutoFit/>
          </a:bodyPr>
          <a:lstStyle/>
          <a:p>
            <a:r>
              <a:rPr lang="de-DE" b="1" dirty="0"/>
              <a:t>Aire HP              </a:t>
            </a:r>
            <a:r>
              <a:rPr lang="de-DE" b="1" dirty="0" err="1"/>
              <a:t>Geo</a:t>
            </a:r>
            <a:r>
              <a:rPr lang="de-DE" b="1" dirty="0"/>
              <a:t> HP</a:t>
            </a:r>
          </a:p>
        </p:txBody>
      </p:sp>
    </p:spTree>
    <p:extLst>
      <p:ext uri="{BB962C8B-B14F-4D97-AF65-F5344CB8AC3E}">
        <p14:creationId xmlns:p14="http://schemas.microsoft.com/office/powerpoint/2010/main" val="315451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SPF típico</a:t>
            </a:r>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SPF de los sistemas en funcionamiento (Alemania)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Dependiendo del año de instalación, el SPF aumenta en los últimos años.</a:t>
            </a:r>
          </a:p>
          <a:p>
            <a:pPr marL="0" indent="0">
              <a:lnSpc>
                <a:spcPct val="150000"/>
              </a:lnSpc>
              <a:buNone/>
            </a:pPr>
            <a:r>
              <a:rPr lang="en-US" sz="1600" dirty="0">
                <a:latin typeface="Arial" panose="020B0604020202020204" pitchFamily="34" charset="0"/>
                <a:cs typeface="Arial" panose="020B0604020202020204" pitchFamily="34" charset="0"/>
              </a:rPr>
              <a:t>En 2016 el SPF medio de las bombas de calor geotérmicas alcanza casi el 4</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Para distribuir 4 kWh de calor al edificio se necesita 1 kWh de energía eléctrica; 3 kWh serán suministrados por la tierra (energía geotérmica).</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8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Medida</a:t>
            </a:r>
            <a:r>
              <a:rPr lang="de-DE" dirty="0">
                <a:latin typeface="Arial" panose="020B0604020202020204" pitchFamily="34" charset="0"/>
                <a:cs typeface="Arial" panose="020B0604020202020204" pitchFamily="34" charset="0"/>
              </a:rPr>
              <a:t> SPF</a:t>
            </a:r>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Cómo medir y calcular el SPF</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Si desea calcular el SPF de un sistema en funcionamiento, debe medir</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La cantidad de calor que se entregó al sistema de distribución de calefacción / al acumulador de calor. Hay que medir directamente después de la bomba de calor</a:t>
            </a:r>
          </a:p>
          <a:p>
            <a:pPr>
              <a:lnSpc>
                <a:spcPct val="150000"/>
              </a:lnSpc>
              <a:buFontTx/>
              <a:buChar char="-"/>
            </a:pPr>
            <a:r>
              <a:rPr lang="en-US" sz="1600" dirty="0">
                <a:latin typeface="Arial" panose="020B0604020202020204" pitchFamily="34" charset="0"/>
                <a:cs typeface="Arial" panose="020B0604020202020204" pitchFamily="34" charset="0"/>
              </a:rPr>
              <a:t>La cantidad de energía eléctrica utilizada por la bomba de calor (incluyendo el cartucho de calefacción y la bomba de circulación de </a:t>
            </a:r>
            <a:r>
              <a:rPr lang="en-US" sz="1600" dirty="0">
                <a:solidFill>
                  <a:srgbClr val="FF0000"/>
                </a:solidFill>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excluyendo la bomba del sistema de distribución de calefacción).</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La mayoría de las bombas de </a:t>
            </a:r>
            <a:r>
              <a:rPr lang="en-US" sz="1600" dirty="0" err="1">
                <a:latin typeface="Arial" panose="020B0604020202020204" pitchFamily="34" charset="0"/>
                <a:cs typeface="Arial" panose="020B0604020202020204" pitchFamily="34" charset="0"/>
                <a:sym typeface="Wingdings" panose="05000000000000000000" pitchFamily="2" charset="2"/>
              </a:rPr>
              <a:t>calor</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almacenan</a:t>
            </a:r>
            <a:r>
              <a:rPr lang="en-US" sz="1600" dirty="0">
                <a:latin typeface="Arial" panose="020B0604020202020204" pitchFamily="34" charset="0"/>
                <a:cs typeface="Arial" panose="020B0604020202020204" pitchFamily="34" charset="0"/>
                <a:sym typeface="Wingdings" panose="05000000000000000000" pitchFamily="2" charset="2"/>
              </a:rPr>
              <a:t> estos datos, por lo que no </a:t>
            </a:r>
            <a:r>
              <a:rPr lang="en-US" sz="1600" dirty="0" err="1">
                <a:latin typeface="Arial" panose="020B0604020202020204" pitchFamily="34" charset="0"/>
                <a:cs typeface="Arial" panose="020B0604020202020204" pitchFamily="34" charset="0"/>
                <a:sym typeface="Wingdings" panose="05000000000000000000" pitchFamily="2" charset="2"/>
              </a:rPr>
              <a:t>tienes</a:t>
            </a:r>
            <a:r>
              <a:rPr lang="en-US" sz="1600" dirty="0">
                <a:latin typeface="Arial" panose="020B0604020202020204" pitchFamily="34" charset="0"/>
                <a:cs typeface="Arial" panose="020B0604020202020204" pitchFamily="34" charset="0"/>
                <a:sym typeface="Wingdings" panose="05000000000000000000" pitchFamily="2" charset="2"/>
              </a:rPr>
              <a:t> que instalar la técnica de medición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31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Medida</a:t>
            </a:r>
            <a:r>
              <a:rPr lang="de-DE" dirty="0">
                <a:latin typeface="Arial" panose="020B0604020202020204" pitchFamily="34" charset="0"/>
                <a:cs typeface="Arial" panose="020B0604020202020204" pitchFamily="34" charset="0"/>
              </a:rPr>
              <a:t> SPF</a:t>
            </a:r>
          </a:p>
        </p:txBody>
      </p:sp>
      <p:sp>
        <p:nvSpPr>
          <p:cNvPr id="3" name="Content Placeholder 2"/>
          <p:cNvSpPr>
            <a:spLocks noGrp="1"/>
          </p:cNvSpPr>
          <p:nvPr>
            <p:ph idx="1"/>
          </p:nvPr>
        </p:nvSpPr>
        <p:spPr>
          <a:xfrm>
            <a:off x="1119352" y="1600201"/>
            <a:ext cx="9441144"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Cómo medir y calcular el SPF</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Si </a:t>
            </a:r>
            <a:r>
              <a:rPr lang="en-US" sz="1600" dirty="0" err="1">
                <a:latin typeface="Arial" panose="020B0604020202020204" pitchFamily="34" charset="0"/>
                <a:cs typeface="Arial" panose="020B0604020202020204" pitchFamily="34" charset="0"/>
              </a:rPr>
              <a:t>calculas</a:t>
            </a:r>
            <a:r>
              <a:rPr lang="en-US" sz="1600" dirty="0">
                <a:latin typeface="Arial" panose="020B0604020202020204" pitchFamily="34" charset="0"/>
                <a:cs typeface="Arial" panose="020B0604020202020204" pitchFamily="34" charset="0"/>
              </a:rPr>
              <a:t> el SPF de un sistema en funcionamiento, ten en cuenta lo siguiente</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Que </a:t>
            </a:r>
            <a:r>
              <a:rPr lang="en-US" sz="1600" dirty="0" err="1">
                <a:latin typeface="Arial" panose="020B0604020202020204" pitchFamily="34" charset="0"/>
                <a:cs typeface="Arial" panose="020B0604020202020204" pitchFamily="34" charset="0"/>
              </a:rPr>
              <a:t>mides</a:t>
            </a:r>
            <a:r>
              <a:rPr lang="en-US" sz="1600" dirty="0">
                <a:latin typeface="Arial" panose="020B0604020202020204" pitchFamily="34" charset="0"/>
                <a:cs typeface="Arial" panose="020B0604020202020204" pitchFamily="34" charset="0"/>
              </a:rPr>
              <a:t> un </a:t>
            </a:r>
            <a:r>
              <a:rPr lang="en-US" sz="1600" dirty="0" err="1">
                <a:latin typeface="Arial" panose="020B0604020202020204" pitchFamily="34" charset="0"/>
                <a:cs typeface="Arial" panose="020B0604020202020204" pitchFamily="34" charset="0"/>
              </a:rPr>
              <a:t>período</a:t>
            </a:r>
            <a:r>
              <a:rPr lang="en-US" sz="1600" dirty="0">
                <a:latin typeface="Arial" panose="020B0604020202020204" pitchFamily="34" charset="0"/>
                <a:cs typeface="Arial" panose="020B0604020202020204" pitchFamily="34" charset="0"/>
              </a:rPr>
              <a:t> que es lo suficientemente largo - Por lo general, se debe calcular el SPF por lo menos durante un </a:t>
            </a:r>
            <a:r>
              <a:rPr lang="en-US" sz="1600" dirty="0" err="1">
                <a:latin typeface="Arial" panose="020B0604020202020204" pitchFamily="34" charset="0"/>
                <a:cs typeface="Arial" panose="020B0604020202020204" pitchFamily="34" charset="0"/>
              </a:rPr>
              <a:t>año</a:t>
            </a:r>
            <a:r>
              <a:rPr lang="en-US" sz="1600" dirty="0">
                <a:latin typeface="Arial" panose="020B0604020202020204" pitchFamily="34" charset="0"/>
                <a:cs typeface="Arial" panose="020B0604020202020204" pitchFamily="34" charset="0"/>
              </a:rPr>
              <a:t>.</a:t>
            </a:r>
          </a:p>
          <a:p>
            <a:pPr>
              <a:lnSpc>
                <a:spcPct val="150000"/>
              </a:lnSpc>
              <a:buFontTx/>
              <a:buChar char="-"/>
            </a:pPr>
            <a:r>
              <a:rPr lang="en-US" sz="1600" dirty="0">
                <a:latin typeface="Arial" panose="020B0604020202020204" pitchFamily="34" charset="0"/>
                <a:cs typeface="Arial" panose="020B0604020202020204" pitchFamily="34" charset="0"/>
              </a:rPr>
              <a:t>Asegúrese de medir un período típico - si tiene períodos únicos de calor/frío y/o períodos de uso atípico (por ejemplo, largos períodos de ausencia), el SPF se altera.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73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VDI 4650</a:t>
            </a:r>
          </a:p>
        </p:txBody>
      </p:sp>
      <p:sp>
        <p:nvSpPr>
          <p:cNvPr id="3" name="Content Placeholder 2"/>
          <p:cNvSpPr>
            <a:spLocks noGrp="1"/>
          </p:cNvSpPr>
          <p:nvPr>
            <p:ph idx="1"/>
          </p:nvPr>
        </p:nvSpPr>
        <p:spPr>
          <a:xfrm>
            <a:off x="1024759" y="1600201"/>
            <a:ext cx="9535737"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Cómo medir y calcular el SPF</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Si </a:t>
            </a:r>
            <a:r>
              <a:rPr lang="en-US" sz="1600" dirty="0" err="1">
                <a:latin typeface="Arial" panose="020B0604020202020204" pitchFamily="34" charset="0"/>
                <a:cs typeface="Arial" panose="020B0604020202020204" pitchFamily="34" charset="0"/>
              </a:rPr>
              <a:t>quieres</a:t>
            </a:r>
            <a:r>
              <a:rPr lang="en-US" sz="1600" dirty="0">
                <a:latin typeface="Arial" panose="020B0604020202020204" pitchFamily="34" charset="0"/>
                <a:cs typeface="Arial" panose="020B0604020202020204" pitchFamily="34" charset="0"/>
              </a:rPr>
              <a:t> calcular el SPF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avanzado puede utilizar la norma VDI 4640</a:t>
            </a:r>
          </a:p>
          <a:p>
            <a:pPr marL="0" indent="0">
              <a:lnSpc>
                <a:spcPct val="150000"/>
              </a:lnSpc>
              <a:buNone/>
            </a:pPr>
            <a:r>
              <a:rPr lang="en-US" sz="1600" dirty="0">
                <a:latin typeface="Arial" panose="020B0604020202020204" pitchFamily="34" charset="0"/>
                <a:cs typeface="Arial" panose="020B0604020202020204" pitchFamily="34" charset="0"/>
              </a:rPr>
              <a:t>"Cálculo del coeficiente de rendimiento estacional de las bombas de calor - Bombas de calor eléctricas para calefacción y agua caliente sanitaria".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Estos cálculos - estrictamente hablando no el SPF real, </a:t>
            </a:r>
            <a:r>
              <a:rPr lang="en-US" sz="1600" dirty="0" err="1">
                <a:latin typeface="Arial" panose="020B0604020202020204" pitchFamily="34" charset="0"/>
                <a:cs typeface="Arial" panose="020B0604020202020204" pitchFamily="34" charset="0"/>
              </a:rPr>
              <a:t>porque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calculado</a:t>
            </a:r>
            <a:r>
              <a:rPr lang="en-US" sz="1600" dirty="0">
                <a:latin typeface="Arial" panose="020B0604020202020204" pitchFamily="34" charset="0"/>
                <a:cs typeface="Arial" panose="020B0604020202020204" pitchFamily="34" charset="0"/>
              </a:rPr>
              <a:t> no medido - </a:t>
            </a:r>
            <a:r>
              <a:rPr lang="en-US" sz="1600" dirty="0" err="1">
                <a:latin typeface="Arial" panose="020B0604020202020204" pitchFamily="34" charset="0"/>
                <a:cs typeface="Arial" panose="020B0604020202020204" pitchFamily="34" charset="0"/>
              </a:rPr>
              <a:t>te</a:t>
            </a:r>
            <a:r>
              <a:rPr lang="en-US" sz="1600" dirty="0">
                <a:latin typeface="Arial" panose="020B0604020202020204" pitchFamily="34" charset="0"/>
                <a:cs typeface="Arial" panose="020B0604020202020204" pitchFamily="34" charset="0"/>
              </a:rPr>
              <a:t> dan una </a:t>
            </a:r>
            <a:r>
              <a:rPr lang="en-US" sz="1600" dirty="0" err="1">
                <a:latin typeface="Arial" panose="020B0604020202020204" pitchFamily="34" charset="0"/>
                <a:cs typeface="Arial" panose="020B0604020202020204" pitchFamily="34" charset="0"/>
              </a:rPr>
              <a:t>pista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sobre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a:t>
            </a:r>
            <a:r>
              <a:rPr lang="en-US" sz="1600" dirty="0">
                <a:latin typeface="Arial" panose="020B0604020202020204" pitchFamily="34" charset="0"/>
                <a:cs typeface="Arial" panose="020B0604020202020204" pitchFamily="34" charset="0"/>
              </a:rPr>
              <a:t> se ha </a:t>
            </a:r>
            <a:r>
              <a:rPr lang="en-US" sz="1600" dirty="0" err="1">
                <a:latin typeface="Arial" panose="020B0604020202020204" pitchFamily="34" charset="0"/>
                <a:cs typeface="Arial" panose="020B0604020202020204" pitchFamily="34" charset="0"/>
              </a:rPr>
              <a:t>diseñado</a:t>
            </a:r>
            <a:r>
              <a:rPr lang="en-US" sz="1600" dirty="0">
                <a:latin typeface="Arial" panose="020B0604020202020204" pitchFamily="34" charset="0"/>
                <a:cs typeface="Arial" panose="020B0604020202020204" pitchFamily="34" charset="0"/>
              </a:rPr>
              <a:t> un sistema adecuado.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09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VDI 4650</a:t>
            </a:r>
          </a:p>
        </p:txBody>
      </p:sp>
      <p:sp>
        <p:nvSpPr>
          <p:cNvPr id="3" name="Content Placeholder 2"/>
          <p:cNvSpPr>
            <a:spLocks noGrp="1"/>
          </p:cNvSpPr>
          <p:nvPr>
            <p:ph idx="1"/>
          </p:nvPr>
        </p:nvSpPr>
        <p:spPr>
          <a:xfrm>
            <a:off x="1182414" y="1600201"/>
            <a:ext cx="9378082"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Cómo medir y calcular el SPF</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Existen herramientas en línea para calcular el VDI 4640 SPF</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hlinkClick r:id="rId3"/>
              </a:rPr>
              <a:t>https://www.waermepumpe.de/normen-technik/jazrechner/</a:t>
            </a:r>
            <a:endParaRPr lang="en-US"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buFont typeface="Wingdings" panose="05000000000000000000" pitchFamily="2" charset="2"/>
              <a:buChar char="à"/>
            </a:pP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19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VDI 4650</a:t>
            </a:r>
          </a:p>
        </p:txBody>
      </p:sp>
      <p:sp>
        <p:nvSpPr>
          <p:cNvPr id="3" name="Content Placeholder 2"/>
          <p:cNvSpPr>
            <a:spLocks noGrp="1"/>
          </p:cNvSpPr>
          <p:nvPr>
            <p:ph idx="1"/>
          </p:nvPr>
        </p:nvSpPr>
        <p:spPr>
          <a:xfrm>
            <a:off x="1981200" y="1600201"/>
            <a:ext cx="8579296" cy="4525963"/>
          </a:xfrm>
        </p:spPr>
        <p:txBody>
          <a:bodyPr>
            <a:normAutofit/>
          </a:bodyPr>
          <a:lstStyle/>
          <a:p>
            <a:pPr>
              <a:lnSpc>
                <a:spcPct val="150000"/>
              </a:lnSpc>
              <a:buFont typeface="Wingdings" panose="05000000000000000000" pitchFamily="2" charset="2"/>
              <a:buChar char="à"/>
            </a:pP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2728021" y="908721"/>
            <a:ext cx="7933903" cy="5719085"/>
          </a:xfrm>
          <a:prstGeom prst="rect">
            <a:avLst/>
          </a:prstGeom>
        </p:spPr>
      </p:pic>
    </p:spTree>
    <p:extLst>
      <p:ext uri="{BB962C8B-B14F-4D97-AF65-F5344CB8AC3E}">
        <p14:creationId xmlns:p14="http://schemas.microsoft.com/office/powerpoint/2010/main" val="55878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Optimización </a:t>
            </a:r>
          </a:p>
        </p:txBody>
      </p:sp>
      <p:sp>
        <p:nvSpPr>
          <p:cNvPr id="3" name="Content Placeholder 2"/>
          <p:cNvSpPr>
            <a:spLocks noGrp="1"/>
          </p:cNvSpPr>
          <p:nvPr>
            <p:ph idx="1"/>
          </p:nvPr>
        </p:nvSpPr>
        <p:spPr>
          <a:xfrm>
            <a:off x="851339" y="1412776"/>
            <a:ext cx="9719502" cy="5069160"/>
          </a:xfrm>
        </p:spPr>
        <p:txBody>
          <a:bodyPr>
            <a:normAutofit/>
          </a:bodyPr>
          <a:lstStyle/>
          <a:p>
            <a:pPr marL="0" indent="0">
              <a:lnSpc>
                <a:spcPct val="150000"/>
              </a:lnSpc>
              <a:buNone/>
            </a:pPr>
            <a:r>
              <a:rPr lang="en-US" sz="1600" dirty="0" err="1">
                <a:latin typeface="Arial" panose="020B0604020202020204" pitchFamily="34" charset="0"/>
                <a:cs typeface="Arial" panose="020B0604020202020204" pitchFamily="34" charset="0"/>
              </a:rPr>
              <a:t>Optimización del</a:t>
            </a:r>
            <a:r>
              <a:rPr lang="en-US" sz="1600" dirty="0">
                <a:latin typeface="Arial" panose="020B0604020202020204" pitchFamily="34" charset="0"/>
                <a:cs typeface="Arial" panose="020B0604020202020204" pitchFamily="34" charset="0"/>
              </a:rPr>
              <a:t> SPF de un sistema en funcionamiento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¿Tu SPF es demasiado alto? ¿El sistema no es eficiente? ¿</a:t>
            </a:r>
            <a:r>
              <a:rPr lang="en-US" sz="1600" dirty="0" err="1">
                <a:latin typeface="Arial" panose="020B0604020202020204" pitchFamily="34" charset="0"/>
                <a:cs typeface="Arial" panose="020B0604020202020204" pitchFamily="34" charset="0"/>
              </a:rPr>
              <a:t>Necesitas</a:t>
            </a:r>
            <a:r>
              <a:rPr lang="en-US" sz="1600" dirty="0">
                <a:latin typeface="Arial" panose="020B0604020202020204" pitchFamily="34" charset="0"/>
                <a:cs typeface="Arial" panose="020B0604020202020204" pitchFamily="34" charset="0"/>
              </a:rPr>
              <a:t> demasiada energía eléctrica para hacer funcionar el sistema?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Esperamos que </a:t>
            </a:r>
            <a:r>
              <a:rPr lang="en-US" sz="1600" dirty="0" err="1">
                <a:latin typeface="Arial" panose="020B0604020202020204" pitchFamily="34" charset="0"/>
                <a:cs typeface="Arial" panose="020B0604020202020204" pitchFamily="34" charset="0"/>
              </a:rPr>
              <a:t>hayas</a:t>
            </a:r>
            <a:r>
              <a:rPr lang="en-US" sz="1600" dirty="0">
                <a:latin typeface="Arial" panose="020B0604020202020204" pitchFamily="34" charset="0"/>
                <a:cs typeface="Arial" panose="020B0604020202020204" pitchFamily="34" charset="0"/>
              </a:rPr>
              <a:t> hecho un dimensionamiento correcto de la bomba de calor y de la fuente de calor. </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No se </a:t>
            </a:r>
            <a:r>
              <a:rPr lang="en-US" sz="1600" dirty="0" err="1">
                <a:latin typeface="Arial" panose="020B0604020202020204" pitchFamily="34" charset="0"/>
                <a:cs typeface="Arial" panose="020B0604020202020204" pitchFamily="34" charset="0"/>
                <a:sym typeface="Wingdings" panose="05000000000000000000" pitchFamily="2" charset="2"/>
              </a:rPr>
              <a:t>pueden</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cambiar</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estos</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factores</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en</a:t>
            </a:r>
            <a:r>
              <a:rPr lang="en-US" sz="1600" dirty="0">
                <a:latin typeface="Arial" panose="020B0604020202020204" pitchFamily="34" charset="0"/>
                <a:cs typeface="Arial" panose="020B0604020202020204" pitchFamily="34" charset="0"/>
                <a:sym typeface="Wingdings" panose="05000000000000000000" pitchFamily="2" charset="2"/>
              </a:rPr>
              <a:t> un </a:t>
            </a:r>
            <a:r>
              <a:rPr lang="en-US" sz="1600" dirty="0" err="1">
                <a:latin typeface="Arial" panose="020B0604020202020204" pitchFamily="34" charset="0"/>
                <a:cs typeface="Arial" panose="020B0604020202020204" pitchFamily="34" charset="0"/>
                <a:sym typeface="Wingdings" panose="05000000000000000000" pitchFamily="2" charset="2"/>
              </a:rPr>
              <a:t>sistema</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instalado</a:t>
            </a:r>
            <a:r>
              <a:rPr lang="en-US" sz="1600" dirty="0">
                <a:latin typeface="Arial" panose="020B0604020202020204" pitchFamily="34" charset="0"/>
                <a:cs typeface="Arial" panose="020B0604020202020204" pitchFamily="34" charset="0"/>
                <a:sym typeface="Wingdings" panose="05000000000000000000" pitchFamily="2" charset="2"/>
              </a:rPr>
              <a:t> y </a:t>
            </a:r>
            <a:r>
              <a:rPr lang="en-US" sz="1600" dirty="0" err="1">
                <a:latin typeface="Arial" panose="020B0604020202020204" pitchFamily="34" charset="0"/>
                <a:cs typeface="Arial" panose="020B0604020202020204" pitchFamily="34" charset="0"/>
                <a:sym typeface="Wingdings" panose="05000000000000000000" pitchFamily="2" charset="2"/>
              </a:rPr>
              <a:t>en</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funcionamiento</a:t>
            </a:r>
            <a:r>
              <a:rPr lang="en-US" sz="1600" dirty="0">
                <a:latin typeface="Arial" panose="020B0604020202020204" pitchFamily="34" charset="0"/>
                <a:cs typeface="Arial" panose="020B0604020202020204" pitchFamily="34" charset="0"/>
                <a:sym typeface="Wingdings" panose="05000000000000000000" pitchFamily="2" charset="2"/>
              </a:rPr>
              <a:t>. </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¿Qué puedes hacer?</a:t>
            </a:r>
          </a:p>
          <a:p>
            <a:pPr>
              <a:lnSpc>
                <a:spcPct val="150000"/>
              </a:lnSpc>
              <a:buFontTx/>
              <a:buChar char="-"/>
            </a:pPr>
            <a:r>
              <a:rPr lang="en-US" sz="1600" dirty="0">
                <a:latin typeface="Arial" panose="020B0604020202020204" pitchFamily="34" charset="0"/>
                <a:cs typeface="Arial" panose="020B0604020202020204" pitchFamily="34" charset="0"/>
                <a:sym typeface="Wingdings" panose="05000000000000000000" pitchFamily="2" charset="2"/>
              </a:rPr>
              <a:t>Adaptar la curva de calefacción</a:t>
            </a:r>
          </a:p>
          <a:p>
            <a:pPr>
              <a:lnSpc>
                <a:spcPct val="150000"/>
              </a:lnSpc>
              <a:buFontTx/>
              <a:buChar char="-"/>
            </a:pPr>
            <a:r>
              <a:rPr lang="en-US" sz="1600" dirty="0">
                <a:latin typeface="Arial" panose="020B0604020202020204" pitchFamily="34" charset="0"/>
                <a:cs typeface="Arial" panose="020B0604020202020204" pitchFamily="34" charset="0"/>
                <a:sym typeface="Wingdings" panose="05000000000000000000" pitchFamily="2" charset="2"/>
              </a:rPr>
              <a:t>Adaptar la temperatura del acumulador y del sistema de calefacción</a:t>
            </a:r>
          </a:p>
          <a:p>
            <a:pPr>
              <a:lnSpc>
                <a:spcPct val="150000"/>
              </a:lnSpc>
              <a:buFontTx/>
              <a:buChar char="-"/>
            </a:pPr>
            <a:r>
              <a:rPr lang="en-US" sz="1600" dirty="0">
                <a:latin typeface="Arial" panose="020B0604020202020204" pitchFamily="34" charset="0"/>
                <a:cs typeface="Arial" panose="020B0604020202020204" pitchFamily="34" charset="0"/>
                <a:sym typeface="Wingdings" panose="05000000000000000000" pitchFamily="2" charset="2"/>
              </a:rPr>
              <a:t>Desactivar el cartucho de calefacción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94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Optimización </a:t>
            </a:r>
          </a:p>
        </p:txBody>
      </p:sp>
      <p:sp>
        <p:nvSpPr>
          <p:cNvPr id="3" name="Content Placeholder 2"/>
          <p:cNvSpPr>
            <a:spLocks noGrp="1"/>
          </p:cNvSpPr>
          <p:nvPr>
            <p:ph idx="1"/>
          </p:nvPr>
        </p:nvSpPr>
        <p:spPr>
          <a:xfrm>
            <a:off x="1340069" y="1484784"/>
            <a:ext cx="9837683" cy="5069160"/>
          </a:xfrm>
        </p:spPr>
        <p:txBody>
          <a:bodyPr>
            <a:normAutofit/>
          </a:bodyPr>
          <a:lstStyle/>
          <a:p>
            <a:pPr marL="0" indent="0">
              <a:lnSpc>
                <a:spcPct val="150000"/>
              </a:lnSpc>
              <a:buNone/>
            </a:pPr>
            <a:r>
              <a:rPr lang="en-US" sz="1600" dirty="0" err="1">
                <a:latin typeface="Arial" panose="020B0604020202020204" pitchFamily="34" charset="0"/>
                <a:cs typeface="Arial" panose="020B0604020202020204" pitchFamily="34" charset="0"/>
              </a:rPr>
              <a:t>Optimización del</a:t>
            </a:r>
            <a:r>
              <a:rPr lang="en-US" sz="1600" dirty="0">
                <a:latin typeface="Arial" panose="020B0604020202020204" pitchFamily="34" charset="0"/>
                <a:cs typeface="Arial" panose="020B0604020202020204" pitchFamily="34" charset="0"/>
              </a:rPr>
              <a:t> SPF de un sistema en funcionamiento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¿Tu SPF es demasiado alto? ¿El sistema no es eficiente? ¿</a:t>
            </a:r>
            <a:r>
              <a:rPr lang="en-US" sz="1600" dirty="0" err="1">
                <a:latin typeface="Arial" panose="020B0604020202020204" pitchFamily="34" charset="0"/>
                <a:cs typeface="Arial" panose="020B0604020202020204" pitchFamily="34" charset="0"/>
              </a:rPr>
              <a:t>Necesitas</a:t>
            </a:r>
            <a:r>
              <a:rPr lang="en-US" sz="1600" dirty="0">
                <a:latin typeface="Arial" panose="020B0604020202020204" pitchFamily="34" charset="0"/>
                <a:cs typeface="Arial" panose="020B0604020202020204" pitchFamily="34" charset="0"/>
              </a:rPr>
              <a:t> demasiada energía eléctrica para hacer funcionar el sistema?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Tu </a:t>
            </a:r>
            <a:r>
              <a:rPr lang="en-US" sz="1600" dirty="0" err="1">
                <a:latin typeface="Arial" panose="020B0604020202020204" pitchFamily="34" charset="0"/>
                <a:cs typeface="Arial" panose="020B0604020202020204" pitchFamily="34" charset="0"/>
              </a:rPr>
              <a:t>influencia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tal</a:t>
            </a:r>
            <a:r>
              <a:rPr lang="en-US" sz="1600" dirty="0">
                <a:latin typeface="Arial" panose="020B0604020202020204" pitchFamily="34" charset="0"/>
                <a:cs typeface="Arial" panose="020B0604020202020204" pitchFamily="34" charset="0"/>
              </a:rPr>
              <a:t> vez no es lo suficientemente alta en el </a:t>
            </a:r>
            <a:r>
              <a:rPr lang="en-US" sz="1600" dirty="0" err="1">
                <a:latin typeface="Arial" panose="020B0604020202020204" pitchFamily="34" charset="0"/>
                <a:cs typeface="Arial" panose="020B0604020202020204" pitchFamily="34" charset="0"/>
              </a:rPr>
              <a:t>funcionamiento</a:t>
            </a:r>
            <a:r>
              <a:rPr lang="en-US" sz="1600" dirty="0">
                <a:latin typeface="Arial" panose="020B0604020202020204" pitchFamily="34" charset="0"/>
                <a:cs typeface="Arial" panose="020B0604020202020204" pitchFamily="34" charset="0"/>
              </a:rPr>
              <a:t> del sistema</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ASEGÚRATE DE QUE LA PLANIFICACIÓN SEA CORRECTA - CALCULA LOS FACTORES DE ENTRADA CON CUIDADO Y NO USE CÁLCULOS APROXIMADOS</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46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Objetivos del 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Bienvenido al módulo : "Principios de las auditorías energéticas y clasificación/control de calidad".</a:t>
            </a: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final de este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podrás</a:t>
            </a:r>
            <a:r>
              <a:rPr lang="en-US" sz="1600" dirty="0">
                <a:latin typeface="Arial" panose="020B0604020202020204" pitchFamily="34" charset="0"/>
                <a:cs typeface="Arial" panose="020B0604020202020204" pitchFamily="34" charset="0"/>
              </a:rPr>
              <a:t>:</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conocer los principios de las auditorías energéticas</a:t>
            </a:r>
          </a:p>
          <a:p>
            <a:pPr>
              <a:lnSpc>
                <a:spcPct val="150000"/>
              </a:lnSpc>
              <a:buAutoNum type="arabicPeriod"/>
            </a:pPr>
            <a:r>
              <a:rPr lang="en-US" sz="1600" dirty="0">
                <a:latin typeface="Arial" panose="020B0604020202020204" pitchFamily="34" charset="0"/>
                <a:cs typeface="Arial" panose="020B0604020202020204" pitchFamily="34" charset="0"/>
              </a:rPr>
              <a:t>conocer los sistemas de control de calidad</a:t>
            </a:r>
          </a:p>
          <a:p>
            <a:pPr>
              <a:lnSpc>
                <a:spcPct val="150000"/>
              </a:lnSpc>
              <a:buAutoNum type="arabicPeriod"/>
            </a:pPr>
            <a:r>
              <a:rPr lang="en-US" sz="1600" dirty="0">
                <a:latin typeface="Arial" panose="020B0604020202020204" pitchFamily="34" charset="0"/>
                <a:cs typeface="Arial" panose="020B0604020202020204" pitchFamily="34" charset="0"/>
              </a:rPr>
              <a:t>estudiar, medir y calcular el consumo de energía</a:t>
            </a:r>
          </a:p>
          <a:p>
            <a:pPr>
              <a:lnSpc>
                <a:spcPct val="150000"/>
              </a:lnSpc>
              <a:buAutoNum type="arabicPeriod"/>
            </a:pPr>
            <a:r>
              <a:rPr lang="en-US" sz="1600" dirty="0">
                <a:latin typeface="Arial" panose="020B0604020202020204" pitchFamily="34" charset="0"/>
                <a:cs typeface="Arial" panose="020B0604020202020204" pitchFamily="34" charset="0"/>
              </a:rPr>
              <a:t>evaluar la eficiencia y encontrar formas de mejorarla</a:t>
            </a:r>
          </a:p>
        </p:txBody>
      </p:sp>
    </p:spTree>
    <p:extLst>
      <p:ext uri="{BB962C8B-B14F-4D97-AF65-F5344CB8AC3E}">
        <p14:creationId xmlns:p14="http://schemas.microsoft.com/office/powerpoint/2010/main" val="375968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 	Consumo de</a:t>
            </a:r>
            <a:r>
              <a:rPr lang="de-DE" dirty="0">
                <a:latin typeface="Arial" panose="020B0604020202020204" pitchFamily="34" charset="0"/>
                <a:cs typeface="Arial" panose="020B0604020202020204" pitchFamily="34" charset="0"/>
              </a:rPr>
              <a:t> energía </a:t>
            </a:r>
            <a:r>
              <a:rPr lang="de-DE" dirty="0" err="1">
                <a:latin typeface="Arial" panose="020B0604020202020204" pitchFamily="34" charset="0"/>
                <a:cs typeface="Arial" panose="020B0604020202020204" pitchFamily="34" charset="0"/>
              </a:rPr>
              <a:t>eléctrica </a:t>
            </a:r>
          </a:p>
        </p:txBody>
      </p:sp>
      <p:sp>
        <p:nvSpPr>
          <p:cNvPr id="3" name="Content Placeholder 2"/>
          <p:cNvSpPr>
            <a:spLocks noGrp="1"/>
          </p:cNvSpPr>
          <p:nvPr>
            <p:ph idx="1"/>
          </p:nvPr>
        </p:nvSpPr>
        <p:spPr>
          <a:xfrm>
            <a:off x="1991544" y="1484784"/>
            <a:ext cx="8579296" cy="5069160"/>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Calcular el consumo de energía eléctrica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Con el SPF estimado (VDI 4640) se puede calcular el consumo anual de energía eléctrica: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	(Carga de </a:t>
            </a:r>
            <a:r>
              <a:rPr lang="en-US" sz="1600" b="1" dirty="0" err="1">
                <a:latin typeface="Arial" panose="020B0604020202020204" pitchFamily="34" charset="0"/>
                <a:cs typeface="Arial" panose="020B0604020202020204" pitchFamily="34" charset="0"/>
              </a:rPr>
              <a:t>tu</a:t>
            </a:r>
            <a:r>
              <a:rPr lang="en-US" sz="1600" b="1" dirty="0">
                <a:latin typeface="Arial" panose="020B0604020202020204" pitchFamily="34" charset="0"/>
                <a:cs typeface="Arial" panose="020B0604020202020204" pitchFamily="34" charset="0"/>
              </a:rPr>
              <a:t> bomba de calor * horas de funcionamiento completas) / SPF</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455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 	Consumo de</a:t>
            </a:r>
            <a:r>
              <a:rPr lang="de-DE" dirty="0">
                <a:latin typeface="Arial" panose="020B0604020202020204" pitchFamily="34" charset="0"/>
                <a:cs typeface="Arial" panose="020B0604020202020204" pitchFamily="34" charset="0"/>
              </a:rPr>
              <a:t> energía </a:t>
            </a:r>
            <a:r>
              <a:rPr lang="de-DE" dirty="0" err="1">
                <a:latin typeface="Arial" panose="020B0604020202020204" pitchFamily="34" charset="0"/>
                <a:cs typeface="Arial" panose="020B0604020202020204" pitchFamily="34" charset="0"/>
              </a:rPr>
              <a:t>eléctrica </a:t>
            </a:r>
          </a:p>
        </p:txBody>
      </p:sp>
      <p:sp>
        <p:nvSpPr>
          <p:cNvPr id="3" name="Content Placeholder 2"/>
          <p:cNvSpPr>
            <a:spLocks noGrp="1"/>
          </p:cNvSpPr>
          <p:nvPr>
            <p:ph idx="1"/>
          </p:nvPr>
        </p:nvSpPr>
        <p:spPr>
          <a:xfrm>
            <a:off x="1991544" y="1484784"/>
            <a:ext cx="8579296" cy="5069160"/>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Ejemplo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Carga de </a:t>
            </a:r>
            <a:r>
              <a:rPr lang="en-US" sz="1600" dirty="0" err="1">
                <a:latin typeface="Arial" panose="020B0604020202020204" pitchFamily="34" charset="0"/>
                <a:cs typeface="Arial" panose="020B0604020202020204" pitchFamily="34" charset="0"/>
              </a:rPr>
              <a:t>tu</a:t>
            </a:r>
            <a:r>
              <a:rPr lang="en-US" sz="1600" dirty="0">
                <a:latin typeface="Arial" panose="020B0604020202020204" pitchFamily="34" charset="0"/>
                <a:cs typeface="Arial" panose="020B0604020202020204" pitchFamily="34" charset="0"/>
              </a:rPr>
              <a:t> bomba de calor: 8kW</a:t>
            </a:r>
          </a:p>
          <a:p>
            <a:pPr marL="0" indent="0">
              <a:lnSpc>
                <a:spcPct val="150000"/>
              </a:lnSpc>
              <a:buNone/>
            </a:pPr>
            <a:r>
              <a:rPr lang="en-US" sz="1600" dirty="0">
                <a:latin typeface="Arial" panose="020B0604020202020204" pitchFamily="34" charset="0"/>
                <a:cs typeface="Arial" panose="020B0604020202020204" pitchFamily="34" charset="0"/>
              </a:rPr>
              <a:t>Horas de funcionamiento: 2.000h/a</a:t>
            </a:r>
          </a:p>
          <a:p>
            <a:pPr marL="0" indent="0">
              <a:lnSpc>
                <a:spcPct val="150000"/>
              </a:lnSpc>
              <a:buNone/>
            </a:pPr>
            <a:r>
              <a:rPr lang="en-US" sz="1600" dirty="0">
                <a:latin typeface="Arial" panose="020B0604020202020204" pitchFamily="34" charset="0"/>
                <a:cs typeface="Arial" panose="020B0604020202020204" pitchFamily="34" charset="0"/>
              </a:rPr>
              <a:t>SPF: 4</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mismo sistema con un SPF de 3,5 o 4,5</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
        <p:nvSpPr>
          <p:cNvPr id="4" name="Textfeld 3"/>
          <p:cNvSpPr txBox="1"/>
          <p:nvPr/>
        </p:nvSpPr>
        <p:spPr>
          <a:xfrm>
            <a:off x="6096001" y="2542023"/>
            <a:ext cx="3395481" cy="615553"/>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sym typeface="Wingdings" panose="05000000000000000000" pitchFamily="2" charset="2"/>
              </a:rPr>
              <a:t>8 kW * 2000h / 4,0 = 4.000 kWh</a:t>
            </a:r>
            <a:endParaRPr lang="en-US" sz="1600" b="1" dirty="0">
              <a:latin typeface="Arial" panose="020B0604020202020204" pitchFamily="34" charset="0"/>
              <a:cs typeface="Arial" panose="020B0604020202020204" pitchFamily="34" charset="0"/>
            </a:endParaRPr>
          </a:p>
          <a:p>
            <a:endParaRPr lang="de-DE" dirty="0"/>
          </a:p>
        </p:txBody>
      </p:sp>
      <p:sp>
        <p:nvSpPr>
          <p:cNvPr id="5" name="Rechteck 4"/>
          <p:cNvSpPr/>
          <p:nvPr/>
        </p:nvSpPr>
        <p:spPr>
          <a:xfrm>
            <a:off x="6096000" y="3691539"/>
            <a:ext cx="3425938" cy="1195199"/>
          </a:xfrm>
          <a:prstGeom prst="rect">
            <a:avLst/>
          </a:prstGeom>
        </p:spPr>
        <p:txBody>
          <a:bodyPr wrap="none">
            <a:spAutoFit/>
          </a:bodyPr>
          <a:lstStyle/>
          <a:p>
            <a:pPr marL="285750" indent="-285750">
              <a:lnSpc>
                <a:spcPct val="150000"/>
              </a:lnSpc>
              <a:buFont typeface="Wingdings" panose="05000000000000000000" pitchFamily="2" charset="2"/>
              <a:buChar char="à"/>
            </a:pPr>
            <a:r>
              <a:rPr lang="en-US" sz="1600" b="1" dirty="0">
                <a:latin typeface="Arial" panose="020B0604020202020204" pitchFamily="34" charset="0"/>
                <a:cs typeface="Arial" panose="020B0604020202020204" pitchFamily="34" charset="0"/>
                <a:sym typeface="Wingdings" panose="05000000000000000000" pitchFamily="2" charset="2"/>
              </a:rPr>
              <a:t>8 kW * 2000h / 3,5 = 4.571 kWh</a:t>
            </a:r>
          </a:p>
          <a:p>
            <a:pPr>
              <a:lnSpc>
                <a:spcPct val="150000"/>
              </a:lnSpc>
            </a:pPr>
            <a:r>
              <a:rPr lang="en-US" sz="1600" b="1" dirty="0">
                <a:latin typeface="Arial" panose="020B0604020202020204" pitchFamily="34" charset="0"/>
                <a:cs typeface="Arial" panose="020B0604020202020204" pitchFamily="34" charset="0"/>
                <a:sym typeface="Wingdings" panose="05000000000000000000" pitchFamily="2" charset="2"/>
              </a:rPr>
              <a:t>8 kW * 2000h / 4,5 = 3.555 kWh</a:t>
            </a:r>
            <a:endParaRPr lang="en-US" sz="1600" b="1"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à"/>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80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 	Consumo de</a:t>
            </a:r>
            <a:r>
              <a:rPr lang="de-DE" dirty="0">
                <a:latin typeface="Arial" panose="020B0604020202020204" pitchFamily="34" charset="0"/>
                <a:cs typeface="Arial" panose="020B0604020202020204" pitchFamily="34" charset="0"/>
              </a:rPr>
              <a:t> energía </a:t>
            </a:r>
            <a:r>
              <a:rPr lang="de-DE" dirty="0" err="1">
                <a:latin typeface="Arial" panose="020B0604020202020204" pitchFamily="34" charset="0"/>
                <a:cs typeface="Arial" panose="020B0604020202020204" pitchFamily="34" charset="0"/>
              </a:rPr>
              <a:t>eléctrica </a:t>
            </a:r>
          </a:p>
        </p:txBody>
      </p:sp>
      <p:sp>
        <p:nvSpPr>
          <p:cNvPr id="3" name="Content Placeholder 2"/>
          <p:cNvSpPr>
            <a:spLocks noGrp="1"/>
          </p:cNvSpPr>
          <p:nvPr>
            <p:ph idx="1"/>
          </p:nvPr>
        </p:nvSpPr>
        <p:spPr>
          <a:xfrm>
            <a:off x="1119352" y="1484784"/>
            <a:ext cx="10247586" cy="5069160"/>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Ejemplo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consumo de energía eléctrica es el coste de funcionamiento del sistema de la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El aumento del SPF no sólo causa una mayor eficiencia y un mayor respeto por el medio ambiente,</a:t>
            </a:r>
          </a:p>
          <a:p>
            <a:pPr marL="0" indent="0">
              <a:lnSpc>
                <a:spcPct val="150000"/>
              </a:lnSpc>
              <a:buNone/>
            </a:pPr>
            <a:r>
              <a:rPr lang="en-US" sz="1600" dirty="0" err="1">
                <a:latin typeface="Arial" panose="020B0604020202020204" pitchFamily="34" charset="0"/>
                <a:cs typeface="Arial" panose="020B0604020202020204" pitchFamily="34" charset="0"/>
                <a:sym typeface="Wingdings" panose="05000000000000000000" pitchFamily="2" charset="2"/>
              </a:rPr>
              <a:t>también</a:t>
            </a:r>
            <a:r>
              <a:rPr lang="en-US" sz="1600" dirty="0">
                <a:latin typeface="Arial" panose="020B0604020202020204" pitchFamily="34" charset="0"/>
                <a:cs typeface="Arial" panose="020B0604020202020204" pitchFamily="34" charset="0"/>
                <a:sym typeface="Wingdings" panose="05000000000000000000" pitchFamily="2" charset="2"/>
              </a:rPr>
              <a:t> causa la caída de los costos de operación</a:t>
            </a:r>
            <a:endParaRPr lang="en-US" sz="1600" dirty="0">
              <a:latin typeface="Arial" panose="020B0604020202020204" pitchFamily="34" charset="0"/>
              <a:cs typeface="Arial" panose="020B0604020202020204" pitchFamily="34" charset="0"/>
            </a:endParaRPr>
          </a:p>
        </p:txBody>
      </p:sp>
      <p:sp>
        <p:nvSpPr>
          <p:cNvPr id="4" name="Textfeld 3"/>
          <p:cNvSpPr txBox="1"/>
          <p:nvPr/>
        </p:nvSpPr>
        <p:spPr>
          <a:xfrm>
            <a:off x="1991545" y="3045208"/>
            <a:ext cx="5469767" cy="615553"/>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sym typeface="Wingdings" panose="05000000000000000000" pitchFamily="2" charset="2"/>
              </a:rPr>
              <a:t>8 kW * 2000h / 4,0 = 4.000 kWh </a:t>
            </a:r>
            <a:r>
              <a:rPr lang="en-US" sz="1600" b="1" dirty="0">
                <a:latin typeface="Arial" panose="020B0604020202020204" pitchFamily="34" charset="0"/>
                <a:cs typeface="Arial" panose="020B0604020202020204" pitchFamily="34" charset="0"/>
                <a:sym typeface="Wingdings" panose="05000000000000000000" pitchFamily="2" charset="2"/>
              </a:rPr>
              <a:t>* 0,22 €/kWh = 880€/a</a:t>
            </a:r>
            <a:endParaRPr lang="en-US" sz="1600" b="1" dirty="0">
              <a:latin typeface="Arial" panose="020B0604020202020204" pitchFamily="34" charset="0"/>
              <a:cs typeface="Arial" panose="020B0604020202020204" pitchFamily="34" charset="0"/>
            </a:endParaRPr>
          </a:p>
          <a:p>
            <a:endParaRPr lang="de-DE" dirty="0"/>
          </a:p>
        </p:txBody>
      </p:sp>
      <p:sp>
        <p:nvSpPr>
          <p:cNvPr id="5" name="Rechteck 4"/>
          <p:cNvSpPr/>
          <p:nvPr/>
        </p:nvSpPr>
        <p:spPr>
          <a:xfrm>
            <a:off x="1991545" y="3573017"/>
            <a:ext cx="5671745" cy="1195199"/>
          </a:xfrm>
          <a:prstGeom prst="rect">
            <a:avLst/>
          </a:prstGeom>
        </p:spPr>
        <p:txBody>
          <a:bodyPr wrap="none">
            <a:spAutoFit/>
          </a:bodyPr>
          <a:lstStyle/>
          <a:p>
            <a:pPr marL="285750" indent="-285750">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8 kW * 2000h / 3,5 = 4.571 kWh </a:t>
            </a:r>
            <a:r>
              <a:rPr lang="en-US" sz="1600" b="1" dirty="0">
                <a:latin typeface="Arial" panose="020B0604020202020204" pitchFamily="34" charset="0"/>
                <a:cs typeface="Arial" panose="020B0604020202020204" pitchFamily="34" charset="0"/>
                <a:sym typeface="Wingdings" panose="05000000000000000000" pitchFamily="2" charset="2"/>
              </a:rPr>
              <a:t>* 0,22 €/kWh = 1005 €/a</a:t>
            </a: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8 kW * 2000h / 4,5 = 3.555 kWh </a:t>
            </a:r>
            <a:r>
              <a:rPr lang="en-US" sz="1600" b="1" dirty="0">
                <a:latin typeface="Arial" panose="020B0604020202020204" pitchFamily="34" charset="0"/>
                <a:cs typeface="Arial" panose="020B0604020202020204" pitchFamily="34" charset="0"/>
                <a:sym typeface="Wingdings" panose="05000000000000000000" pitchFamily="2" charset="2"/>
              </a:rPr>
              <a:t>* 0,22 €/kWh = 782€/a</a:t>
            </a:r>
            <a:endParaRPr lang="en-US" sz="1600" b="1"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à"/>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60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Fin del 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Este es el final del módulo</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"Principios de las auditorías energéticas y clasificación/control de calidad"</a:t>
            </a: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err="1">
                <a:latin typeface="Arial" panose="020B0604020202020204" pitchFamily="34" charset="0"/>
                <a:cs typeface="Arial" panose="020B0604020202020204" pitchFamily="34" charset="0"/>
              </a:rPr>
              <a:t>Ahora</a:t>
            </a: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conoces</a:t>
            </a:r>
            <a:r>
              <a:rPr lang="en-US" sz="1600" dirty="0">
                <a:latin typeface="Arial" panose="020B0604020202020204" pitchFamily="34" charset="0"/>
                <a:cs typeface="Arial" panose="020B0604020202020204" pitchFamily="34" charset="0"/>
              </a:rPr>
              <a:t> los principios de las auditorías energéticas</a:t>
            </a:r>
          </a:p>
          <a:p>
            <a:pPr>
              <a:lnSpc>
                <a:spcPct val="150000"/>
              </a:lnSpc>
              <a:buAutoNum type="arabicPeriod"/>
            </a:pPr>
            <a:r>
              <a:rPr lang="en-US" sz="1600" dirty="0" err="1">
                <a:latin typeface="Arial" panose="020B0604020202020204" pitchFamily="34" charset="0"/>
                <a:cs typeface="Arial" panose="020B0604020202020204" pitchFamily="34" charset="0"/>
              </a:rPr>
              <a:t>conoces</a:t>
            </a:r>
            <a:r>
              <a:rPr lang="en-US" sz="1600" dirty="0">
                <a:latin typeface="Arial" panose="020B0604020202020204" pitchFamily="34" charset="0"/>
                <a:cs typeface="Arial" panose="020B0604020202020204" pitchFamily="34" charset="0"/>
              </a:rPr>
              <a:t> los sistemas de control de calidad</a:t>
            </a:r>
          </a:p>
          <a:p>
            <a:pPr>
              <a:lnSpc>
                <a:spcPct val="150000"/>
              </a:lnSpc>
              <a:buAutoNum type="arabicPeriod"/>
            </a:pPr>
            <a:r>
              <a:rPr lang="en-US" sz="1600" dirty="0" err="1">
                <a:latin typeface="Arial" panose="020B0604020202020204" pitchFamily="34" charset="0"/>
                <a:cs typeface="Arial" panose="020B0604020202020204" pitchFamily="34" charset="0"/>
              </a:rPr>
              <a:t>puedes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estudiar</a:t>
            </a:r>
            <a:r>
              <a:rPr lang="en-US" sz="1600" dirty="0">
                <a:latin typeface="Arial" panose="020B0604020202020204" pitchFamily="34" charset="0"/>
                <a:cs typeface="Arial" panose="020B0604020202020204" pitchFamily="34" charset="0"/>
              </a:rPr>
              <a:t>, medir y calcular el consumo de energía</a:t>
            </a:r>
          </a:p>
          <a:p>
            <a:pPr>
              <a:lnSpc>
                <a:spcPct val="150000"/>
              </a:lnSpc>
              <a:buAutoNum type="arabicPeriod"/>
            </a:pPr>
            <a:r>
              <a:rPr lang="en-US" sz="1600" dirty="0" err="1">
                <a:latin typeface="Arial" panose="020B0604020202020204" pitchFamily="34" charset="0"/>
                <a:cs typeface="Arial" panose="020B0604020202020204" pitchFamily="34" charset="0"/>
              </a:rPr>
              <a:t>puedes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evaluar</a:t>
            </a:r>
            <a:r>
              <a:rPr lang="en-US" sz="1600" dirty="0">
                <a:latin typeface="Arial" panose="020B0604020202020204" pitchFamily="34" charset="0"/>
                <a:cs typeface="Arial" panose="020B0604020202020204" pitchFamily="34" charset="0"/>
              </a:rPr>
              <a:t> la eficiencia y encontrar formas de mejorarla</a:t>
            </a:r>
          </a:p>
        </p:txBody>
      </p:sp>
    </p:spTree>
    <p:extLst>
      <p:ext uri="{BB962C8B-B14F-4D97-AF65-F5344CB8AC3E}">
        <p14:creationId xmlns:p14="http://schemas.microsoft.com/office/powerpoint/2010/main" val="41681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 de la unidad</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3.4 Principios de las auditorías energéticas y clasificación/control de calidad</a:t>
            </a:r>
          </a:p>
        </p:txBody>
      </p:sp>
    </p:spTree>
    <p:extLst>
      <p:ext uri="{BB962C8B-B14F-4D97-AF65-F5344CB8AC3E}">
        <p14:creationId xmlns:p14="http://schemas.microsoft.com/office/powerpoint/2010/main" val="80219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SPF</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La eficiencia energética de las bombas de calor significa principalmente el SPF</a:t>
            </a: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b="1" dirty="0">
                <a:latin typeface="Arial" panose="020B0604020202020204" pitchFamily="34" charset="0"/>
                <a:cs typeface="Arial" panose="020B0604020202020204" pitchFamily="34" charset="0"/>
              </a:rPr>
              <a:t>SPF (</a:t>
            </a:r>
            <a:r>
              <a:rPr lang="de-DE" sz="1600" b="1" dirty="0" err="1">
                <a:latin typeface="Arial" panose="020B0604020202020204" pitchFamily="34" charset="0"/>
                <a:cs typeface="Arial" panose="020B0604020202020204" pitchFamily="34" charset="0"/>
              </a:rPr>
              <a:t>factor de rendimiento estacional</a:t>
            </a:r>
            <a:r>
              <a:rPr lang="de-DE" sz="1600" b="1" dirty="0">
                <a:latin typeface="Arial" panose="020B0604020202020204" pitchFamily="34" charset="0"/>
                <a:cs typeface="Arial" panose="020B0604020202020204" pitchFamily="34" charset="0"/>
              </a:rPr>
              <a:t>)</a:t>
            </a:r>
          </a:p>
          <a:p>
            <a:pPr marL="0" indent="0">
              <a:lnSpc>
                <a:spcPct val="150000"/>
              </a:lnSpc>
              <a:buNone/>
            </a:pPr>
            <a:r>
              <a:rPr lang="de-DE" sz="1600" dirty="0">
                <a:latin typeface="Arial" panose="020B0604020202020204" pitchFamily="34" charset="0"/>
                <a:cs typeface="Arial" panose="020B0604020202020204" pitchFamily="34" charset="0"/>
              </a:rPr>
              <a:t>El SPF </a:t>
            </a:r>
            <a:r>
              <a:rPr lang="de-DE" sz="1600" dirty="0" err="1">
                <a:latin typeface="Arial" panose="020B0604020202020204" pitchFamily="34" charset="0"/>
                <a:cs typeface="Arial" panose="020B0604020202020204" pitchFamily="34" charset="0"/>
              </a:rPr>
              <a:t>ilustra el balance energético real</a:t>
            </a:r>
            <a:r>
              <a:rPr lang="de-DE" sz="1600" dirty="0">
                <a:latin typeface="Arial" panose="020B0604020202020204" pitchFamily="34" charset="0"/>
                <a:cs typeface="Arial" panose="020B0604020202020204" pitchFamily="34" charset="0"/>
              </a:rPr>
              <a:t> y </a:t>
            </a:r>
            <a:r>
              <a:rPr lang="de-DE" sz="1600" dirty="0" err="1">
                <a:latin typeface="Arial" panose="020B0604020202020204" pitchFamily="34" charset="0"/>
                <a:cs typeface="Arial" panose="020B0604020202020204" pitchFamily="34" charset="0"/>
              </a:rPr>
              <a:t>la energía eléctrica real, </a:t>
            </a:r>
          </a:p>
          <a:p>
            <a:pPr marL="0" indent="0">
              <a:lnSpc>
                <a:spcPct val="150000"/>
              </a:lnSpc>
              <a:buNone/>
            </a:pPr>
            <a:r>
              <a:rPr lang="de-DE" sz="1600" dirty="0" err="1">
                <a:latin typeface="Arial" panose="020B0604020202020204" pitchFamily="34" charset="0"/>
                <a:cs typeface="Arial" panose="020B0604020202020204" pitchFamily="34" charset="0"/>
              </a:rPr>
              <a:t>que se necesita para proporcionar la energía calorífica deseada</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ver xxyyyy</a:t>
            </a:r>
            <a:r>
              <a:rPr lang="de-DE" sz="1600"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En pocas palabras, cuanto mayor sea el valor de su SPF, más eficiente será su sistema desde el punto de vista energético.</a:t>
            </a:r>
          </a:p>
          <a:p>
            <a:pPr marL="0" indent="0">
              <a:lnSpc>
                <a:spcPct val="150000"/>
              </a:lnSpc>
              <a:buNone/>
            </a:pPr>
            <a:r>
              <a:rPr lang="en-US" sz="1600" dirty="0">
                <a:latin typeface="Arial" panose="020B0604020202020204" pitchFamily="34" charset="0"/>
                <a:cs typeface="Arial" panose="020B0604020202020204" pitchFamily="34" charset="0"/>
              </a:rPr>
              <a:t>El SPF es una medida del rendimiento operativo de un sistema de calefacción con bomba de calor eléctrica durante un año. Es la relación entre el calor suministrado y la energía eléctrica total suministrada durante el año.</a:t>
            </a:r>
          </a:p>
        </p:txBody>
      </p:sp>
    </p:spTree>
    <p:extLst>
      <p:ext uri="{BB962C8B-B14F-4D97-AF65-F5344CB8AC3E}">
        <p14:creationId xmlns:p14="http://schemas.microsoft.com/office/powerpoint/2010/main" val="276732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SPF - límites del sistema</a:t>
            </a:r>
            <a:endParaRPr lang="el-GR" dirty="0"/>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SPF - límites del sistema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calcular el factor de rendimiento estacional, es importante comunicarse en límites consistentes del sistema.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¿Qué prestaciones (eléctricas y térmicas) se cubren e incluyen en los cálculos?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límites clásicos del sistema se establecen de la siguiente manera: </a:t>
            </a:r>
          </a:p>
        </p:txBody>
      </p:sp>
      <p:sp>
        <p:nvSpPr>
          <p:cNvPr id="4" name="Textfeld 3"/>
          <p:cNvSpPr txBox="1"/>
          <p:nvPr/>
        </p:nvSpPr>
        <p:spPr>
          <a:xfrm>
            <a:off x="1981201" y="4149080"/>
            <a:ext cx="184731" cy="923330"/>
          </a:xfrm>
          <a:prstGeom prst="rect">
            <a:avLst/>
          </a:prstGeom>
          <a:noFill/>
        </p:spPr>
        <p:txBody>
          <a:bodyPr wrap="none" rtlCol="0">
            <a:spAutoFit/>
          </a:bodyPr>
          <a:lstStyle/>
          <a:p>
            <a:endParaRPr lang="de-DE" dirty="0"/>
          </a:p>
          <a:p>
            <a:endParaRPr lang="de-DE" dirty="0"/>
          </a:p>
          <a:p>
            <a:endParaRPr lang="de-DE" dirty="0"/>
          </a:p>
        </p:txBody>
      </p:sp>
    </p:spTree>
    <p:extLst>
      <p:ext uri="{BB962C8B-B14F-4D97-AF65-F5344CB8AC3E}">
        <p14:creationId xmlns:p14="http://schemas.microsoft.com/office/powerpoint/2010/main" val="4164971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SPF - límites del sistema</a:t>
            </a:r>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SPF - límites del sistema</a:t>
            </a: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2132856"/>
            <a:ext cx="7452320" cy="4191930"/>
          </a:xfrm>
          <a:prstGeom prst="rect">
            <a:avLst/>
          </a:prstGeom>
        </p:spPr>
      </p:pic>
      <p:sp>
        <p:nvSpPr>
          <p:cNvPr id="5" name="Rechteck 4"/>
          <p:cNvSpPr/>
          <p:nvPr/>
        </p:nvSpPr>
        <p:spPr>
          <a:xfrm>
            <a:off x="4871864" y="2780928"/>
            <a:ext cx="4896544"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3097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SPF - límites del sistema</a:t>
            </a:r>
          </a:p>
        </p:txBody>
      </p:sp>
      <p:sp>
        <p:nvSpPr>
          <p:cNvPr id="3" name="Content Placeholder 2"/>
          <p:cNvSpPr>
            <a:spLocks noGrp="1"/>
          </p:cNvSpPr>
          <p:nvPr>
            <p:ph idx="1"/>
          </p:nvPr>
        </p:nvSpPr>
        <p:spPr>
          <a:xfrm>
            <a:off x="1981200" y="1600201"/>
            <a:ext cx="8579296"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SPF - límites del sistema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siguientes componentes se encuentran dentro de los límites del sistema:</a:t>
            </a:r>
          </a:p>
          <a:p>
            <a:pPr>
              <a:lnSpc>
                <a:spcPct val="150000"/>
              </a:lnSpc>
            </a:pPr>
            <a:r>
              <a:rPr lang="en-US" sz="1600" dirty="0">
                <a:latin typeface="Arial" panose="020B0604020202020204" pitchFamily="34" charset="0"/>
                <a:cs typeface="Arial" panose="020B0604020202020204" pitchFamily="34" charset="0"/>
              </a:rPr>
              <a:t>El compresor eléctrico</a:t>
            </a:r>
          </a:p>
          <a:p>
            <a:pPr>
              <a:lnSpc>
                <a:spcPct val="150000"/>
              </a:lnSpc>
            </a:pPr>
            <a:r>
              <a:rPr lang="en-US" sz="1600" dirty="0">
                <a:latin typeface="Arial" panose="020B0604020202020204" pitchFamily="34" charset="0"/>
                <a:cs typeface="Arial" panose="020B0604020202020204" pitchFamily="34" charset="0"/>
              </a:rPr>
              <a:t>La bomba de circulación de </a:t>
            </a:r>
            <a:r>
              <a:rPr lang="en-US" sz="1600" dirty="0">
                <a:solidFill>
                  <a:srgbClr val="FF0000"/>
                </a:solidFill>
                <a:latin typeface="Arial" panose="020B0604020202020204" pitchFamily="34" charset="0"/>
                <a:cs typeface="Arial" panose="020B0604020202020204" pitchFamily="34" charset="0"/>
              </a:rPr>
              <a:t>salmuera </a:t>
            </a:r>
          </a:p>
          <a:p>
            <a:pPr>
              <a:lnSpc>
                <a:spcPct val="150000"/>
              </a:lnSpc>
            </a:pPr>
            <a:r>
              <a:rPr lang="en-US" sz="1600" dirty="0">
                <a:latin typeface="Arial" panose="020B0604020202020204" pitchFamily="34" charset="0"/>
                <a:cs typeface="Arial" panose="020B0604020202020204" pitchFamily="34" charset="0"/>
              </a:rPr>
              <a:t>Los componentes eléctricos para el control de la bomba de calor </a:t>
            </a:r>
          </a:p>
          <a:p>
            <a:pPr>
              <a:lnSpc>
                <a:spcPct val="150000"/>
              </a:lnSpc>
            </a:pPr>
            <a:r>
              <a:rPr lang="en-US" sz="1600" dirty="0">
                <a:latin typeface="Arial" panose="020B0604020202020204" pitchFamily="34" charset="0"/>
                <a:cs typeface="Arial" panose="020B0604020202020204" pitchFamily="34" charset="0"/>
              </a:rPr>
              <a:t>(posiblemente la barra de calefacción eléctrica)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calor emitido se mide a la salida de la bomba de calor, antes de </a:t>
            </a:r>
            <a:r>
              <a:rPr lang="en-US" sz="1600" dirty="0" err="1">
                <a:latin typeface="Arial" panose="020B0604020202020204" pitchFamily="34" charset="0"/>
                <a:cs typeface="Arial" panose="020B0604020202020204" pitchFamily="34" charset="0"/>
              </a:rPr>
              <a:t>entrar</a:t>
            </a:r>
            <a:r>
              <a:rPr lang="en-US" sz="1600" dirty="0">
                <a:latin typeface="Arial" panose="020B0604020202020204" pitchFamily="34" charset="0"/>
                <a:cs typeface="Arial" panose="020B0604020202020204" pitchFamily="34" charset="0"/>
              </a:rPr>
              <a:t> en un acumulador intermedio o en el sistema de distribución de calor. </a:t>
            </a:r>
          </a:p>
        </p:txBody>
      </p:sp>
    </p:spTree>
    <p:extLst>
      <p:ext uri="{BB962C8B-B14F-4D97-AF65-F5344CB8AC3E}">
        <p14:creationId xmlns:p14="http://schemas.microsoft.com/office/powerpoint/2010/main" val="166914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SPF - </a:t>
            </a:r>
            <a:r>
              <a:rPr lang="de-DE" dirty="0" err="1">
                <a:latin typeface="Arial" panose="020B0604020202020204" pitchFamily="34" charset="0"/>
                <a:cs typeface="Arial" panose="020B0604020202020204" pitchFamily="34" charset="0"/>
              </a:rPr>
              <a:t>límite del sistema </a:t>
            </a:r>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SPF - límite del sistema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Debido a esta consideración, la valoración del SPF es posible,</a:t>
            </a:r>
          </a:p>
          <a:p>
            <a:pPr marL="0" indent="0">
              <a:lnSpc>
                <a:spcPct val="150000"/>
              </a:lnSpc>
              <a:buNone/>
            </a:pPr>
            <a:r>
              <a:rPr lang="en-US" sz="1600" dirty="0">
                <a:latin typeface="Arial" panose="020B0604020202020204" pitchFamily="34" charset="0"/>
                <a:cs typeface="Arial" panose="020B0604020202020204" pitchFamily="34" charset="0"/>
              </a:rPr>
              <a:t>¿mi sistema de bomba de calor alcanza un SPF adecuado?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Por otro lado, sólo se registran las cargas cruciales para el calentador de la bomba de calor geotérmica. </a:t>
            </a:r>
          </a:p>
          <a:p>
            <a:pPr marL="0" indent="0">
              <a:lnSpc>
                <a:spcPct val="150000"/>
              </a:lnSpc>
              <a:buNone/>
            </a:pPr>
            <a:r>
              <a:rPr lang="en-US" sz="1600" dirty="0">
                <a:latin typeface="Arial" panose="020B0604020202020204" pitchFamily="34" charset="0"/>
                <a:cs typeface="Arial" panose="020B0604020202020204" pitchFamily="34" charset="0"/>
              </a:rPr>
              <a:t>La bomba de circulación de calefacción - fuera del límite del sistema - tendría el mismo consumo de energía eléctrica en cualquier otro modo de calefacción.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50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SPF - </a:t>
            </a:r>
            <a:r>
              <a:rPr lang="de-DE" dirty="0" err="1">
                <a:latin typeface="Arial" panose="020B0604020202020204" pitchFamily="34" charset="0"/>
                <a:cs typeface="Arial" panose="020B0604020202020204" pitchFamily="34" charset="0"/>
              </a:rPr>
              <a:t>controladores</a:t>
            </a:r>
            <a:endParaRPr lang="de-D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Qué afecta al SPF en un sistema en funcionamiento</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La diferencia de temperatura entre la fuente de calor y el disipador de calor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La temperatura del subsuelo viene dada por las condiciones naturales. Puede afectar la temperatura de la fuente de calor a través de un buen dimensionamiento (ver </a:t>
            </a:r>
            <a:r>
              <a:rPr lang="en-US" sz="1600" dirty="0" err="1">
                <a:latin typeface="Arial" panose="020B0604020202020204" pitchFamily="34" charset="0"/>
                <a:cs typeface="Arial" panose="020B0604020202020204" pitchFamily="34" charset="0"/>
              </a:rPr>
              <a:t>xx.yyyy</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 temperatura del disipador de calor se ve afectada por el sistema de distribución de calor y la carga térmica (ver </a:t>
            </a:r>
            <a:r>
              <a:rPr lang="en-US" sz="1600" dirty="0" err="1">
                <a:latin typeface="Arial" panose="020B0604020202020204" pitchFamily="34" charset="0"/>
                <a:cs typeface="Arial" panose="020B0604020202020204" pitchFamily="34" charset="0"/>
              </a:rPr>
              <a:t>xx.yyyy</a:t>
            </a:r>
            <a:r>
              <a:rPr lang="en-US" sz="1600" dirty="0">
                <a:latin typeface="Arial" panose="020B0604020202020204" pitchFamily="34" charset="0"/>
                <a:cs typeface="Arial" panose="020B0604020202020204" pitchFamily="34" charset="0"/>
              </a:rPr>
              <a:t>). Tenga cuidado al usar un sistema con un nivel de temperatura bajo.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9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SPF - </a:t>
            </a:r>
            <a:r>
              <a:rPr lang="de-DE" dirty="0" err="1">
                <a:latin typeface="Arial" panose="020B0604020202020204" pitchFamily="34" charset="0"/>
                <a:cs typeface="Arial" panose="020B0604020202020204" pitchFamily="34" charset="0"/>
              </a:rPr>
              <a:t>controladores</a:t>
            </a:r>
            <a:endParaRPr lang="de-D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00201"/>
            <a:ext cx="8579296" cy="4525963"/>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Qué afecta al SPF en un sistema en funcionamiento</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El dimensionamiento de la bomba de calor (carga)</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Sólo las bombas de calor de dimensiones adecuadas funcionan eficientemente. Compárese con el capítulo </a:t>
            </a:r>
            <a:r>
              <a:rPr lang="en-US" sz="1600" dirty="0" err="1">
                <a:latin typeface="Arial" panose="020B0604020202020204" pitchFamily="34" charset="0"/>
                <a:cs typeface="Arial" panose="020B0604020202020204" pitchFamily="34" charset="0"/>
              </a:rPr>
              <a:t>xx.yy</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xx.yyyy</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La parte del suministro de agua caliente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El agua caliente debe tener un nivel de temperatura superior al nivel de temperatura de la instalación de calefacción (p. ej. agua caliente 50°C / instalación de calefacción 35°C). Si la proporción de agua caliente aumenta (</a:t>
            </a:r>
            <a:r>
              <a:rPr lang="en-US" sz="1600" dirty="0">
                <a:latin typeface="Arial" panose="020B0604020202020204" pitchFamily="34" charset="0"/>
                <a:cs typeface="Arial" panose="020B0604020202020204" pitchFamily="34" charset="0"/>
                <a:sym typeface="Wingdings" panose="05000000000000000000" pitchFamily="2" charset="2"/>
              </a:rPr>
              <a:t>la diferencia de temperatura entre la fuente y el fregadero aumenta), la eficiencia de los sistemas disminuye.</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8299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1718</Words>
  <Application>Microsoft Office PowerPoint</Application>
  <PresentationFormat>Panorámica</PresentationFormat>
  <Paragraphs>241</Paragraphs>
  <Slides>24</Slides>
  <Notes>21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24</vt:i4>
      </vt:variant>
    </vt:vector>
  </HeadingPairs>
  <TitlesOfParts>
    <vt:vector size="30" baseType="lpstr">
      <vt:lpstr>Arial</vt:lpstr>
      <vt:lpstr>Calibri</vt:lpstr>
      <vt:lpstr>Calibri Light</vt:lpstr>
      <vt:lpstr>Wingdings</vt:lpstr>
      <vt:lpstr>Tema de Office</vt:lpstr>
      <vt:lpstr>2_Office Theme</vt:lpstr>
      <vt:lpstr>3.4 Principios de las auditorías energéticas y clasificación/control de calidad</vt:lpstr>
      <vt:lpstr>Objetivos del módulo</vt:lpstr>
      <vt:lpstr>SPF</vt:lpstr>
      <vt:lpstr>SPF - límites del sistema</vt:lpstr>
      <vt:lpstr>SPF - límites del sistema</vt:lpstr>
      <vt:lpstr>SPF - límites del sistema</vt:lpstr>
      <vt:lpstr>SPF - límite del sistema </vt:lpstr>
      <vt:lpstr>SPF - controladores</vt:lpstr>
      <vt:lpstr>SPF - controladores</vt:lpstr>
      <vt:lpstr>SPF - controladores</vt:lpstr>
      <vt:lpstr>SPF típico</vt:lpstr>
      <vt:lpstr>SPF típico</vt:lpstr>
      <vt:lpstr>Medida SPF</vt:lpstr>
      <vt:lpstr>Medida SPF</vt:lpstr>
      <vt:lpstr>VDI 4650</vt:lpstr>
      <vt:lpstr>VDI 4650</vt:lpstr>
      <vt:lpstr>VDI 4650</vt:lpstr>
      <vt:lpstr>Optimización </vt:lpstr>
      <vt:lpstr>Optimización </vt:lpstr>
      <vt:lpstr>  Consumo de energía eléctrica </vt:lpstr>
      <vt:lpstr>  Consumo de energía eléctrica </vt:lpstr>
      <vt:lpstr>  Consumo de energía eléctrica </vt:lpstr>
      <vt:lpstr>Fin del módulo</vt:lpstr>
      <vt:lpstr>Fin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 Maintenance</dc:title>
  <dc:creator>Marta Gómez Echarri</dc:creator>
  <cp:lastModifiedBy>Marta Gómez Echarri</cp:lastModifiedBy>
  <cp:revision>19</cp:revision>
  <dcterms:created xsi:type="dcterms:W3CDTF">2019-08-05T17:38:45Z</dcterms:created>
  <dcterms:modified xsi:type="dcterms:W3CDTF">2019-08-05T21:52:13Z</dcterms:modified>
</cp:coreProperties>
</file>