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57" r:id="rId3"/>
    <p:sldId id="276" r:id="rId4"/>
    <p:sldId id="306" r:id="rId5"/>
    <p:sldId id="274" r:id="rId6"/>
    <p:sldId id="308" r:id="rId7"/>
    <p:sldId id="309" r:id="rId8"/>
    <p:sldId id="310" r:id="rId9"/>
    <p:sldId id="311" r:id="rId10"/>
    <p:sldId id="312" r:id="rId11"/>
    <p:sldId id="313" r:id="rId12"/>
    <p:sldId id="314" r:id="rId13"/>
    <p:sldId id="315" r:id="rId14"/>
    <p:sldId id="316" r:id="rId15"/>
    <p:sldId id="317" r:id="rId16"/>
    <p:sldId id="260"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620" autoAdjust="0"/>
  </p:normalViewPr>
  <p:slideViewPr>
    <p:cSldViewPr>
      <p:cViewPr varScale="1">
        <p:scale>
          <a:sx n="61" d="100"/>
          <a:sy n="61" d="100"/>
        </p:scale>
        <p:origin x="67"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t>5/8/2019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t>‹Nº›</a:t>
            </a:fld>
            <a:endParaRPr lang="el-GR"/>
          </a:p>
        </p:txBody>
      </p:sp>
    </p:spTree>
    <p:extLst>
      <p:ext uri="{BB962C8B-B14F-4D97-AF65-F5344CB8AC3E}">
        <p14:creationId xmlns:p14="http://schemas.microsoft.com/office/powerpoint/2010/main" val="3325412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u="sng" kern="1200" dirty="0">
                <a:solidFill>
                  <a:schemeClr val="tx1"/>
                </a:solidFill>
                <a:latin typeface="+mn-lt"/>
                <a:ea typeface="+mn-ea"/>
                <a:cs typeface="+mn-cs"/>
              </a:rPr>
              <a:t>Directrices para el </a:t>
            </a:r>
            <a:r>
              <a:rPr lang="en-US" sz="1200" u="sng" kern="1200" dirty="0" err="1">
                <a:solidFill>
                  <a:schemeClr val="tx1"/>
                </a:solidFill>
                <a:latin typeface="+mn-lt"/>
                <a:ea typeface="+mn-ea"/>
                <a:cs typeface="+mn-cs"/>
              </a:rPr>
              <a:t>capacitador</a:t>
            </a:r>
            <a:endParaRPr lang="en-US" sz="1200" u="sng"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Este archivo.ppt es una </a:t>
            </a:r>
            <a:r>
              <a:rPr lang="en-US" sz="1200" kern="1200" dirty="0" err="1">
                <a:solidFill>
                  <a:schemeClr val="tx1"/>
                </a:solidFill>
                <a:latin typeface="+mn-lt"/>
                <a:ea typeface="+mn-ea"/>
                <a:cs typeface="+mn-cs"/>
              </a:rPr>
              <a:t>plantilla</a:t>
            </a:r>
            <a:r>
              <a:rPr lang="en-US" sz="1200" kern="1200" dirty="0">
                <a:solidFill>
                  <a:schemeClr val="tx1"/>
                </a:solidFill>
                <a:latin typeface="+mn-lt"/>
                <a:ea typeface="+mn-ea"/>
                <a:cs typeface="+mn-cs"/>
              </a:rPr>
              <a:t> para ser </a:t>
            </a:r>
            <a:r>
              <a:rPr lang="en-US" sz="1200" kern="1200" dirty="0" err="1">
                <a:solidFill>
                  <a:schemeClr val="tx1"/>
                </a:solidFill>
                <a:latin typeface="+mn-lt"/>
                <a:ea typeface="+mn-ea"/>
                <a:cs typeface="+mn-cs"/>
              </a:rPr>
              <a:t>utilizada</a:t>
            </a:r>
            <a:r>
              <a:rPr lang="en-US" sz="1200" kern="1200" dirty="0">
                <a:solidFill>
                  <a:schemeClr val="tx1"/>
                </a:solidFill>
                <a:latin typeface="+mn-lt"/>
                <a:ea typeface="+mn-ea"/>
                <a:cs typeface="+mn-cs"/>
              </a:rPr>
              <a:t> por los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proveedores</a:t>
            </a:r>
            <a:r>
              <a:rPr lang="en-US" sz="1200" kern="1200" baseline="0" dirty="0">
                <a:solidFill>
                  <a:schemeClr val="tx1"/>
                </a:solidFill>
                <a:latin typeface="+mn-lt"/>
                <a:ea typeface="+mn-ea"/>
                <a:cs typeface="+mn-cs"/>
              </a:rPr>
              <a:t> de EFP para que </a:t>
            </a:r>
            <a:r>
              <a:rPr lang="en-US" sz="1200" kern="1200" baseline="0" dirty="0" err="1">
                <a:solidFill>
                  <a:schemeClr val="tx1"/>
                </a:solidFill>
                <a:latin typeface="+mn-lt"/>
                <a:ea typeface="+mn-ea"/>
                <a:cs typeface="+mn-cs"/>
              </a:rPr>
              <a:t>preparen</a:t>
            </a:r>
            <a:r>
              <a:rPr lang="en-US" sz="1200" kern="1200" baseline="0" dirty="0">
                <a:solidFill>
                  <a:schemeClr val="tx1"/>
                </a:solidFill>
                <a:latin typeface="+mn-lt"/>
                <a:ea typeface="+mn-ea"/>
                <a:cs typeface="+mn-cs"/>
              </a:rPr>
              <a:t> el material de </a:t>
            </a:r>
            <a:r>
              <a:rPr lang="en-US" sz="1200" kern="1200" baseline="0" dirty="0" err="1">
                <a:solidFill>
                  <a:schemeClr val="tx1"/>
                </a:solidFill>
                <a:latin typeface="+mn-lt"/>
                <a:ea typeface="+mn-ea"/>
                <a:cs typeface="+mn-cs"/>
              </a:rPr>
              <a:t>formación</a:t>
            </a:r>
            <a:r>
              <a:rPr lang="en-US" sz="1200" kern="1200" baseline="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err="1">
                <a:solidFill>
                  <a:schemeClr val="tx1"/>
                </a:solidFill>
                <a:latin typeface="+mn-lt"/>
                <a:ea typeface="+mn-ea"/>
                <a:cs typeface="+mn-cs"/>
              </a:rPr>
              <a:t>Sugerimos</a:t>
            </a:r>
            <a:r>
              <a:rPr lang="en-US" sz="1200" kern="1200" dirty="0">
                <a:solidFill>
                  <a:schemeClr val="tx1"/>
                </a:solidFill>
                <a:latin typeface="+mn-lt"/>
                <a:ea typeface="+mn-ea"/>
                <a:cs typeface="+mn-cs"/>
              </a:rPr>
              <a:t> de </a:t>
            </a:r>
            <a:r>
              <a:rPr lang="en-US" sz="1200" b="1" kern="1200" dirty="0">
                <a:solidFill>
                  <a:schemeClr val="tx1"/>
                </a:solidFill>
                <a:latin typeface="+mn-lt"/>
                <a:ea typeface="+mn-ea"/>
                <a:cs typeface="+mn-cs"/>
              </a:rPr>
              <a:t>30 a 40 </a:t>
            </a:r>
            <a:r>
              <a:rPr lang="en-US" sz="1200" b="1" kern="1200" dirty="0" err="1">
                <a:solidFill>
                  <a:schemeClr val="tx1"/>
                </a:solidFill>
                <a:latin typeface="+mn-lt"/>
                <a:ea typeface="+mn-ea"/>
                <a:cs typeface="+mn-cs"/>
              </a:rPr>
              <a:t>diapositivas</a:t>
            </a:r>
            <a:r>
              <a:rPr lang="en-US" sz="1200" b="1" kern="1200" dirty="0">
                <a:solidFill>
                  <a:schemeClr val="tx1"/>
                </a:solidFill>
                <a:latin typeface="+mn-lt"/>
                <a:ea typeface="+mn-ea"/>
                <a:cs typeface="+mn-cs"/>
              </a:rPr>
              <a:t> ppt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durante</a:t>
            </a:r>
            <a:r>
              <a:rPr lang="en-US" sz="1200" kern="1200" dirty="0">
                <a:solidFill>
                  <a:schemeClr val="tx1"/>
                </a:solidFill>
                <a:latin typeface="+mn-lt"/>
                <a:ea typeface="+mn-ea"/>
                <a:cs typeface="+mn-cs"/>
              </a:rPr>
              <a:t> una (1) hora del </a:t>
            </a:r>
            <a:r>
              <a:rPr lang="en-US" sz="1200" kern="1200" dirty="0" err="1">
                <a:solidFill>
                  <a:schemeClr val="tx1"/>
                </a:solidFill>
                <a:latin typeface="+mn-lt"/>
                <a:ea typeface="+mn-ea"/>
                <a:cs typeface="+mn-cs"/>
              </a:rPr>
              <a:t>programa</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entrenamiento</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Hay 3 </a:t>
            </a:r>
            <a:r>
              <a:rPr lang="en-US" sz="1200" u="sng" kern="1200" dirty="0" err="1">
                <a:solidFill>
                  <a:schemeClr val="tx1"/>
                </a:solidFill>
                <a:latin typeface="+mn-lt"/>
                <a:ea typeface="+mn-ea"/>
                <a:cs typeface="+mn-cs"/>
              </a:rPr>
              <a:t>diapositivas</a:t>
            </a:r>
            <a:r>
              <a:rPr lang="en-US" sz="1200" u="sng" kern="1200" dirty="0">
                <a:solidFill>
                  <a:schemeClr val="tx1"/>
                </a:solidFill>
                <a:latin typeface="+mn-lt"/>
                <a:ea typeface="+mn-ea"/>
                <a:cs typeface="+mn-cs"/>
              </a:rPr>
              <a:t> </a:t>
            </a:r>
            <a:r>
              <a:rPr lang="en-US" sz="1200" u="sng" kern="1200" dirty="0" err="1">
                <a:solidFill>
                  <a:schemeClr val="tx1"/>
                </a:solidFill>
                <a:latin typeface="+mn-lt"/>
                <a:ea typeface="+mn-ea"/>
                <a:cs typeface="+mn-cs"/>
              </a:rPr>
              <a:t>predefinidas</a:t>
            </a:r>
            <a:r>
              <a:rPr lang="en-US" sz="1200" u="sng" kern="1200" dirty="0">
                <a:solidFill>
                  <a:schemeClr val="tx1"/>
                </a:solidFill>
                <a:latin typeface="+mn-lt"/>
                <a:ea typeface="+mn-ea"/>
                <a:cs typeface="+mn-cs"/>
              </a:rPr>
              <a:t> </a:t>
            </a:r>
            <a:r>
              <a:rPr lang="en-US" sz="1200" kern="1200" dirty="0">
                <a:solidFill>
                  <a:schemeClr val="tx1"/>
                </a:solidFill>
                <a:latin typeface="+mn-lt"/>
                <a:ea typeface="+mn-ea"/>
                <a:cs typeface="+mn-cs"/>
              </a:rPr>
              <a:t>a </a:t>
            </a:r>
            <a:r>
              <a:rPr lang="en-US" sz="1200" kern="1200" dirty="0" err="1">
                <a:solidFill>
                  <a:schemeClr val="tx1"/>
                </a:solidFill>
                <a:latin typeface="+mn-lt"/>
                <a:ea typeface="+mn-ea"/>
                <a:cs typeface="+mn-cs"/>
              </a:rPr>
              <a:t>rellenar</a:t>
            </a:r>
            <a:r>
              <a:rPr lang="en-US" sz="1200" kern="1200" dirty="0">
                <a:solidFill>
                  <a:schemeClr val="tx1"/>
                </a:solidFill>
                <a:latin typeface="+mn-lt"/>
                <a:ea typeface="+mn-ea"/>
                <a:cs typeface="+mn-cs"/>
              </a:rPr>
              <a:t> por </a:t>
            </a:r>
            <a:r>
              <a:rPr lang="en-US" sz="1200" kern="1200" dirty="0" err="1">
                <a:solidFill>
                  <a:schemeClr val="tx1"/>
                </a:solidFill>
                <a:latin typeface="+mn-lt"/>
                <a:ea typeface="+mn-ea"/>
                <a:cs typeface="+mn-cs"/>
              </a:rPr>
              <a:t>usted</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tituladas</a:t>
            </a:r>
            <a:r>
              <a:rPr lang="en-US" sz="1200" kern="1200" dirty="0">
                <a:solidFill>
                  <a:schemeClr val="tx1"/>
                </a:solidFill>
                <a:latin typeface="+mn-lt"/>
                <a:ea typeface="+mn-ea"/>
                <a:cs typeface="+mn-cs"/>
              </a:rPr>
              <a:t> "</a:t>
            </a:r>
            <a:r>
              <a:rPr lang="en-US" sz="1200" b="1" kern="1200" dirty="0" err="1">
                <a:solidFill>
                  <a:schemeClr val="tx1"/>
                </a:solidFill>
                <a:latin typeface="+mn-lt"/>
                <a:ea typeface="+mn-ea"/>
                <a:cs typeface="+mn-cs"/>
              </a:rPr>
              <a:t>Objetivos</a:t>
            </a:r>
            <a:r>
              <a:rPr lang="en-US" sz="1200" b="1" kern="1200" dirty="0">
                <a:solidFill>
                  <a:schemeClr val="tx1"/>
                </a:solidFill>
                <a:latin typeface="+mn-lt"/>
                <a:ea typeface="+mn-ea"/>
                <a:cs typeface="+mn-cs"/>
              </a:rPr>
              <a:t> del </a:t>
            </a:r>
            <a:r>
              <a:rPr lang="en-US" sz="1200" b="1" kern="1200" dirty="0" err="1">
                <a:solidFill>
                  <a:schemeClr val="tx1"/>
                </a:solidFill>
                <a:latin typeface="+mn-lt"/>
                <a:ea typeface="+mn-ea"/>
                <a:cs typeface="+mn-cs"/>
              </a:rPr>
              <a:t>módulo</a:t>
            </a:r>
            <a:r>
              <a:rPr lang="en-US" sz="1200" kern="1200" dirty="0">
                <a:solidFill>
                  <a:schemeClr val="tx1"/>
                </a:solidFill>
                <a:latin typeface="+mn-lt"/>
                <a:ea typeface="+mn-ea"/>
                <a:cs typeface="+mn-cs"/>
              </a:rPr>
              <a:t>", "</a:t>
            </a:r>
            <a:r>
              <a:rPr lang="en-US" sz="1200" b="1" kern="1200" dirty="0" err="1">
                <a:solidFill>
                  <a:schemeClr val="tx1"/>
                </a:solidFill>
                <a:latin typeface="+mn-lt"/>
                <a:ea typeface="+mn-ea"/>
                <a:cs typeface="+mn-cs"/>
              </a:rPr>
              <a:t>Conclusión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Fin del </a:t>
            </a:r>
            <a:r>
              <a:rPr lang="en-US" sz="1200" b="1" kern="1200" dirty="0" err="1">
                <a:solidFill>
                  <a:schemeClr val="tx1"/>
                </a:solidFill>
                <a:latin typeface="+mn-lt"/>
                <a:ea typeface="+mn-ea"/>
                <a:cs typeface="+mn-cs"/>
              </a:rPr>
              <a:t>módulo</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El material debe ser </a:t>
            </a:r>
            <a:r>
              <a:rPr lang="en-US" sz="1200" kern="1200" dirty="0" err="1">
                <a:solidFill>
                  <a:schemeClr val="tx1"/>
                </a:solidFill>
                <a:latin typeface="+mn-lt"/>
                <a:ea typeface="+mn-ea"/>
                <a:cs typeface="+mn-cs"/>
              </a:rPr>
              <a:t>enviado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formato</a:t>
            </a:r>
            <a:r>
              <a:rPr lang="en-US" sz="1200" kern="1200" dirty="0">
                <a:solidFill>
                  <a:schemeClr val="tx1"/>
                </a:solidFill>
                <a:latin typeface="+mn-lt"/>
                <a:ea typeface="+mn-ea"/>
                <a:cs typeface="+mn-cs"/>
              </a:rPr>
              <a:t> editable.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Fuente </a:t>
            </a:r>
            <a:r>
              <a:rPr lang="en-US" sz="1200" kern="1200" dirty="0" err="1">
                <a:solidFill>
                  <a:schemeClr val="tx1"/>
                </a:solidFill>
                <a:latin typeface="+mn-lt"/>
                <a:ea typeface="+mn-ea"/>
                <a:cs typeface="+mn-cs"/>
              </a:rPr>
              <a:t>sugerida</a:t>
            </a:r>
            <a:r>
              <a:rPr lang="en-US" sz="1200" kern="1200" dirty="0">
                <a:solidFill>
                  <a:schemeClr val="tx1"/>
                </a:solidFill>
                <a:latin typeface="+mn-lt"/>
                <a:ea typeface="+mn-ea"/>
                <a:cs typeface="+mn-cs"/>
              </a:rPr>
              <a: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Tamaño</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letra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requerido</a:t>
            </a:r>
            <a:r>
              <a:rPr lang="en-US" sz="1200" kern="1200" dirty="0">
                <a:solidFill>
                  <a:schemeClr val="tx1"/>
                </a:solidFill>
                <a:latin typeface="+mn-lt"/>
                <a:ea typeface="+mn-ea"/>
                <a:cs typeface="+mn-cs"/>
              </a:rPr>
              <a:t>: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Espaciado</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línea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sugerido</a:t>
            </a:r>
            <a:r>
              <a:rPr lang="en-US" sz="1200" kern="1200" dirty="0">
                <a:solidFill>
                  <a:schemeClr val="tx1"/>
                </a:solidFill>
                <a:latin typeface="+mn-lt"/>
                <a:ea typeface="+mn-ea"/>
                <a:cs typeface="+mn-cs"/>
              </a:rPr>
              <a:t>: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a:t>
            </a:r>
            <a:r>
              <a:rPr lang="en-US" sz="1200" kern="1200" dirty="0" err="1">
                <a:solidFill>
                  <a:schemeClr val="tx1"/>
                </a:solidFill>
                <a:latin typeface="+mn-lt"/>
                <a:ea typeface="+mn-ea"/>
                <a:cs typeface="+mn-cs"/>
              </a:rPr>
              <a:t>archivo</a:t>
            </a:r>
            <a:r>
              <a:rPr lang="en-US" sz="1200" kern="1200" dirty="0">
                <a:solidFill>
                  <a:schemeClr val="tx1"/>
                </a:solidFill>
                <a:latin typeface="+mn-lt"/>
                <a:ea typeface="+mn-ea"/>
                <a:cs typeface="+mn-cs"/>
              </a:rPr>
              <a:t> ppt/pptx debe </a:t>
            </a:r>
            <a:r>
              <a:rPr lang="en-US" sz="1200" kern="1200" dirty="0" err="1">
                <a:solidFill>
                  <a:schemeClr val="tx1"/>
                </a:solidFill>
                <a:latin typeface="+mn-lt"/>
                <a:ea typeface="+mn-ea"/>
                <a:cs typeface="+mn-cs"/>
              </a:rPr>
              <a:t>tener</a:t>
            </a:r>
            <a:r>
              <a:rPr lang="en-US" sz="1200" kern="1200" dirty="0">
                <a:solidFill>
                  <a:schemeClr val="tx1"/>
                </a:solidFill>
                <a:latin typeface="+mn-lt"/>
                <a:ea typeface="+mn-ea"/>
                <a:cs typeface="+mn-cs"/>
              </a:rPr>
              <a:t> una </a:t>
            </a:r>
            <a:r>
              <a:rPr lang="en-US" sz="1200" kern="1200" dirty="0" err="1">
                <a:solidFill>
                  <a:schemeClr val="tx1"/>
                </a:solidFill>
                <a:latin typeface="+mn-lt"/>
                <a:ea typeface="+mn-ea"/>
                <a:cs typeface="+mn-cs"/>
              </a:rPr>
              <a:t>estructura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clara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unidades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definidas</a:t>
            </a:r>
            <a:r>
              <a:rPr lang="en-US" sz="1200" kern="1200" dirty="0">
                <a:solidFill>
                  <a:schemeClr val="tx1"/>
                </a:solidFill>
                <a:latin typeface="+mn-lt"/>
                <a:ea typeface="+mn-ea"/>
                <a:cs typeface="+mn-cs"/>
              </a:rPr>
              <a:t> y </a:t>
            </a:r>
            <a:r>
              <a:rPr lang="en-US" sz="1200" kern="1200" dirty="0" err="1">
                <a:solidFill>
                  <a:schemeClr val="tx1"/>
                </a:solidFill>
                <a:latin typeface="+mn-lt"/>
                <a:ea typeface="+mn-ea"/>
                <a:cs typeface="+mn-cs"/>
              </a:rPr>
              <a:t>títulos</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diapositivas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únicos</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a:t>
            </a:r>
            <a:r>
              <a:rPr lang="en-US" sz="1200" kern="1200" dirty="0" err="1">
                <a:solidFill>
                  <a:schemeClr val="tx1"/>
                </a:solidFill>
                <a:latin typeface="+mn-lt"/>
                <a:ea typeface="+mn-ea"/>
                <a:cs typeface="+mn-cs"/>
              </a:rPr>
              <a:t>contenido</a:t>
            </a:r>
            <a:r>
              <a:rPr lang="en-US" sz="1200" kern="1200" dirty="0">
                <a:solidFill>
                  <a:schemeClr val="tx1"/>
                </a:solidFill>
                <a:latin typeface="+mn-lt"/>
                <a:ea typeface="+mn-ea"/>
                <a:cs typeface="+mn-cs"/>
              </a:rPr>
              <a:t> de la </a:t>
            </a:r>
            <a:r>
              <a:rPr lang="en-US" sz="1200" kern="1200" dirty="0" err="1">
                <a:solidFill>
                  <a:schemeClr val="tx1"/>
                </a:solidFill>
                <a:latin typeface="+mn-lt"/>
                <a:ea typeface="+mn-ea"/>
                <a:cs typeface="+mn-cs"/>
              </a:rPr>
              <a:t>diapositiva</a:t>
            </a:r>
            <a:r>
              <a:rPr lang="en-US" sz="1200" kern="1200" dirty="0">
                <a:solidFill>
                  <a:schemeClr val="tx1"/>
                </a:solidFill>
                <a:latin typeface="+mn-lt"/>
                <a:ea typeface="+mn-ea"/>
                <a:cs typeface="+mn-cs"/>
              </a:rPr>
              <a:t> ppt/pptx no debe </a:t>
            </a:r>
            <a:r>
              <a:rPr lang="en-US" sz="1200" kern="1200" dirty="0" err="1">
                <a:solidFill>
                  <a:schemeClr val="tx1"/>
                </a:solidFill>
                <a:latin typeface="+mn-lt"/>
                <a:ea typeface="+mn-ea"/>
                <a:cs typeface="+mn-cs"/>
              </a:rPr>
              <a:t>exceder</a:t>
            </a:r>
            <a:r>
              <a:rPr lang="en-US" sz="1200" kern="1200" dirty="0">
                <a:solidFill>
                  <a:schemeClr val="tx1"/>
                </a:solidFill>
                <a:latin typeface="+mn-lt"/>
                <a:ea typeface="+mn-ea"/>
                <a:cs typeface="+mn-cs"/>
              </a:rPr>
              <a:t> los </a:t>
            </a:r>
            <a:r>
              <a:rPr lang="en-US" sz="1200" kern="1200" dirty="0" err="1">
                <a:solidFill>
                  <a:schemeClr val="tx1"/>
                </a:solidFill>
                <a:latin typeface="+mn-lt"/>
                <a:ea typeface="+mn-ea"/>
                <a:cs typeface="+mn-cs"/>
              </a:rPr>
              <a:t>márgenes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predefinidos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a:t>
            </a:r>
            <a:r>
              <a:rPr lang="en-US" sz="1200" kern="1200" dirty="0" err="1">
                <a:solidFill>
                  <a:schemeClr val="tx1"/>
                </a:solidFill>
                <a:latin typeface="+mn-lt"/>
                <a:ea typeface="+mn-ea"/>
                <a:cs typeface="+mn-cs"/>
              </a:rPr>
              <a:t>imágenes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diagramas</a:t>
            </a:r>
            <a:r>
              <a:rPr lang="en-US" sz="1200" kern="1200" dirty="0">
                <a:solidFill>
                  <a:schemeClr val="tx1"/>
                </a:solidFill>
                <a:latin typeface="+mn-lt"/>
                <a:ea typeface="+mn-ea"/>
                <a:cs typeface="+mn-cs"/>
              </a:rPr>
              <a:t>, etc. </a:t>
            </a:r>
            <a:r>
              <a:rPr lang="en-US" sz="1200" kern="1200" dirty="0" err="1">
                <a:solidFill>
                  <a:schemeClr val="tx1"/>
                </a:solidFill>
                <a:latin typeface="+mn-lt"/>
                <a:ea typeface="+mn-ea"/>
                <a:cs typeface="+mn-cs"/>
              </a:rPr>
              <a:t>deben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acompañados</a:t>
            </a:r>
            <a:r>
              <a:rPr lang="en-US" sz="1200" kern="1200" dirty="0">
                <a:solidFill>
                  <a:schemeClr val="tx1"/>
                </a:solidFill>
                <a:latin typeface="+mn-lt"/>
                <a:ea typeface="+mn-ea"/>
                <a:cs typeface="+mn-cs"/>
              </a:rPr>
              <a:t> de una </a:t>
            </a:r>
            <a:r>
              <a:rPr lang="en-US" sz="1200" kern="1200" dirty="0" err="1">
                <a:solidFill>
                  <a:schemeClr val="tx1"/>
                </a:solidFill>
                <a:latin typeface="+mn-lt"/>
                <a:ea typeface="+mn-ea"/>
                <a:cs typeface="+mn-cs"/>
              </a:rPr>
              <a:t>descripción</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Si </a:t>
            </a:r>
            <a:r>
              <a:rPr lang="en-US" sz="1200" kern="1200" dirty="0" err="1">
                <a:solidFill>
                  <a:schemeClr val="tx1"/>
                </a:solidFill>
                <a:latin typeface="+mn-lt"/>
                <a:ea typeface="+mn-ea"/>
                <a:cs typeface="+mn-cs"/>
              </a:rPr>
              <a:t>desea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incluir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preguntas</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comprensión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opción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múltiple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respuestas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múltiples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verdadero</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falso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coincidencia</a:t>
            </a:r>
            <a:r>
              <a:rPr lang="en-US" sz="1200" kern="1200" dirty="0">
                <a:solidFill>
                  <a:schemeClr val="tx1"/>
                </a:solidFill>
                <a:latin typeface="+mn-lt"/>
                <a:ea typeface="+mn-ea"/>
                <a:cs typeface="+mn-cs"/>
              </a:rPr>
              <a:t>, etc.) para </a:t>
            </a:r>
            <a:r>
              <a:rPr lang="en-US" sz="1200" kern="1200" dirty="0" err="1">
                <a:solidFill>
                  <a:schemeClr val="tx1"/>
                </a:solidFill>
                <a:latin typeface="+mn-lt"/>
                <a:ea typeface="+mn-ea"/>
                <a:cs typeface="+mn-cs"/>
              </a:rPr>
              <a:t>mejorar</a:t>
            </a:r>
            <a:r>
              <a:rPr lang="en-US" sz="1200" kern="1200" dirty="0">
                <a:solidFill>
                  <a:schemeClr val="tx1"/>
                </a:solidFill>
                <a:latin typeface="+mn-lt"/>
                <a:ea typeface="+mn-ea"/>
                <a:cs typeface="+mn-cs"/>
              </a:rPr>
              <a:t> la </a:t>
            </a:r>
            <a:r>
              <a:rPr lang="en-US" sz="1200" kern="1200" dirty="0" err="1">
                <a:solidFill>
                  <a:schemeClr val="tx1"/>
                </a:solidFill>
                <a:latin typeface="+mn-lt"/>
                <a:ea typeface="+mn-ea"/>
                <a:cs typeface="+mn-cs"/>
              </a:rPr>
              <a:t>comprensión</a:t>
            </a:r>
            <a:r>
              <a:rPr lang="en-US" sz="1200" kern="1200" dirty="0">
                <a:solidFill>
                  <a:schemeClr val="tx1"/>
                </a:solidFill>
                <a:latin typeface="+mn-lt"/>
                <a:ea typeface="+mn-ea"/>
                <a:cs typeface="+mn-cs"/>
              </a:rPr>
              <a:t> de la </a:t>
            </a:r>
            <a:r>
              <a:rPr lang="en-US" sz="1200" kern="1200" dirty="0" err="1">
                <a:solidFill>
                  <a:schemeClr val="tx1"/>
                </a:solidFill>
                <a:latin typeface="+mn-lt"/>
                <a:ea typeface="+mn-ea"/>
                <a:cs typeface="+mn-cs"/>
              </a:rPr>
              <a:t>teoría</a:t>
            </a:r>
            <a:r>
              <a:rPr lang="en-US" sz="1200" kern="1200" dirty="0">
                <a:solidFill>
                  <a:schemeClr val="tx1"/>
                </a:solidFill>
                <a:latin typeface="+mn-lt"/>
                <a:ea typeface="+mn-ea"/>
                <a:cs typeface="+mn-cs"/>
              </a:rPr>
              <a:t> por </a:t>
            </a:r>
            <a:r>
              <a:rPr lang="en-US" sz="1200" kern="1200" dirty="0" err="1">
                <a:solidFill>
                  <a:schemeClr val="tx1"/>
                </a:solidFill>
                <a:latin typeface="+mn-lt"/>
                <a:ea typeface="+mn-ea"/>
                <a:cs typeface="+mn-cs"/>
              </a:rPr>
              <a:t>parte</a:t>
            </a:r>
            <a:r>
              <a:rPr lang="en-US" sz="1200" kern="1200" dirty="0">
                <a:solidFill>
                  <a:schemeClr val="tx1"/>
                </a:solidFill>
                <a:latin typeface="+mn-lt"/>
                <a:ea typeface="+mn-ea"/>
                <a:cs typeface="+mn-cs"/>
              </a:rPr>
              <a:t> de los </a:t>
            </a:r>
            <a:r>
              <a:rPr lang="en-US" sz="1200" kern="1200" dirty="0" err="1">
                <a:solidFill>
                  <a:schemeClr val="tx1"/>
                </a:solidFill>
                <a:latin typeface="+mn-lt"/>
                <a:ea typeface="+mn-ea"/>
                <a:cs typeface="+mn-cs"/>
              </a:rPr>
              <a:t>usuarios</a:t>
            </a:r>
            <a:r>
              <a:rPr lang="en-US" sz="1200" kern="1200" dirty="0">
                <a:solidFill>
                  <a:schemeClr val="tx1"/>
                </a:solidFill>
                <a:latin typeface="+mn-lt"/>
                <a:ea typeface="+mn-ea"/>
                <a:cs typeface="+mn-cs"/>
              </a:rPr>
              <a:t>, debe </a:t>
            </a:r>
            <a:r>
              <a:rPr lang="en-US" sz="1200" kern="1200" dirty="0" err="1">
                <a:solidFill>
                  <a:schemeClr val="tx1"/>
                </a:solidFill>
                <a:latin typeface="+mn-lt"/>
                <a:ea typeface="+mn-ea"/>
                <a:cs typeface="+mn-cs"/>
              </a:rPr>
              <a:t>incluirlas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el </a:t>
            </a:r>
            <a:r>
              <a:rPr lang="en-US" sz="1200" kern="1200" dirty="0" err="1">
                <a:solidFill>
                  <a:schemeClr val="tx1"/>
                </a:solidFill>
                <a:latin typeface="+mn-lt"/>
                <a:ea typeface="+mn-ea"/>
                <a:cs typeface="+mn-cs"/>
              </a:rPr>
              <a:t>archivo</a:t>
            </a:r>
            <a:r>
              <a:rPr lang="en-US" sz="1200" kern="1200" dirty="0">
                <a:solidFill>
                  <a:schemeClr val="tx1"/>
                </a:solidFill>
                <a:latin typeface="+mn-lt"/>
                <a:ea typeface="+mn-ea"/>
                <a:cs typeface="+mn-cs"/>
              </a:rPr>
              <a:t> ppt/pptx.</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a:t>
            </a:r>
            <a:r>
              <a:rPr lang="en-US" sz="1200" kern="1200" dirty="0" err="1">
                <a:solidFill>
                  <a:schemeClr val="tx1"/>
                </a:solidFill>
                <a:latin typeface="+mn-lt"/>
                <a:ea typeface="+mn-ea"/>
                <a:cs typeface="+mn-cs"/>
              </a:rPr>
              <a:t>preguntas</a:t>
            </a:r>
            <a:r>
              <a:rPr lang="en-US" sz="1200" kern="1200" dirty="0">
                <a:solidFill>
                  <a:schemeClr val="tx1"/>
                </a:solidFill>
                <a:latin typeface="+mn-lt"/>
                <a:ea typeface="+mn-ea"/>
                <a:cs typeface="+mn-cs"/>
              </a:rPr>
              <a:t> que se </a:t>
            </a:r>
            <a:r>
              <a:rPr lang="en-US" sz="1200" kern="1200" dirty="0" err="1">
                <a:solidFill>
                  <a:schemeClr val="tx1"/>
                </a:solidFill>
                <a:latin typeface="+mn-lt"/>
                <a:ea typeface="+mn-ea"/>
                <a:cs typeface="+mn-cs"/>
              </a:rPr>
              <a:t>utilizarán</a:t>
            </a:r>
            <a:r>
              <a:rPr lang="en-US" sz="1200" kern="1200" dirty="0">
                <a:solidFill>
                  <a:schemeClr val="tx1"/>
                </a:solidFill>
                <a:latin typeface="+mn-lt"/>
                <a:ea typeface="+mn-ea"/>
                <a:cs typeface="+mn-cs"/>
              </a:rPr>
              <a:t> para la </a:t>
            </a:r>
            <a:r>
              <a:rPr lang="en-US" sz="1200" kern="1200" dirty="0" err="1">
                <a:solidFill>
                  <a:schemeClr val="tx1"/>
                </a:solidFill>
                <a:latin typeface="+mn-lt"/>
                <a:ea typeface="+mn-ea"/>
                <a:cs typeface="+mn-cs"/>
              </a:rPr>
              <a:t>autoevaluación</a:t>
            </a:r>
            <a:r>
              <a:rPr lang="en-US" sz="1200" kern="1200" dirty="0">
                <a:solidFill>
                  <a:schemeClr val="tx1"/>
                </a:solidFill>
                <a:latin typeface="+mn-lt"/>
                <a:ea typeface="+mn-ea"/>
                <a:cs typeface="+mn-cs"/>
              </a:rPr>
              <a:t> y las </a:t>
            </a:r>
            <a:r>
              <a:rPr lang="en-US" sz="1200" kern="1200" dirty="0" err="1">
                <a:solidFill>
                  <a:schemeClr val="tx1"/>
                </a:solidFill>
                <a:latin typeface="+mn-lt"/>
                <a:ea typeface="+mn-ea"/>
                <a:cs typeface="+mn-cs"/>
              </a:rPr>
              <a:t>pruebas</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evaluación</a:t>
            </a:r>
            <a:r>
              <a:rPr lang="en-US" sz="1200" kern="1200" dirty="0">
                <a:solidFill>
                  <a:schemeClr val="tx1"/>
                </a:solidFill>
                <a:latin typeface="+mn-lt"/>
                <a:ea typeface="+mn-ea"/>
                <a:cs typeface="+mn-cs"/>
              </a:rPr>
              <a:t> final </a:t>
            </a:r>
            <a:r>
              <a:rPr lang="en-US" sz="1200" kern="1200" dirty="0" err="1">
                <a:solidFill>
                  <a:schemeClr val="tx1"/>
                </a:solidFill>
                <a:latin typeface="+mn-lt"/>
                <a:ea typeface="+mn-ea"/>
                <a:cs typeface="+mn-cs"/>
              </a:rPr>
              <a:t>deben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seguir</a:t>
            </a:r>
            <a:r>
              <a:rPr lang="en-US" sz="1200" kern="1200" dirty="0">
                <a:solidFill>
                  <a:schemeClr val="tx1"/>
                </a:solidFill>
                <a:latin typeface="+mn-lt"/>
                <a:ea typeface="+mn-ea"/>
                <a:cs typeface="+mn-cs"/>
              </a:rPr>
              <a:t> un </a:t>
            </a:r>
            <a:r>
              <a:rPr lang="en-US" sz="1200" kern="1200" dirty="0" err="1">
                <a:solidFill>
                  <a:schemeClr val="tx1"/>
                </a:solidFill>
                <a:latin typeface="+mn-lt"/>
                <a:ea typeface="+mn-ea"/>
                <a:cs typeface="+mn-cs"/>
              </a:rPr>
              <a:t>formato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predefinido</a:t>
            </a:r>
            <a:r>
              <a:rPr lang="en-US" sz="1200" kern="1200" dirty="0">
                <a:solidFill>
                  <a:schemeClr val="tx1"/>
                </a:solidFill>
                <a:latin typeface="+mn-lt"/>
                <a:ea typeface="+mn-ea"/>
                <a:cs typeface="+mn-cs"/>
              </a:rPr>
              <a:t> que se </a:t>
            </a:r>
            <a:r>
              <a:rPr lang="en-US" sz="1200" kern="1200" dirty="0" err="1">
                <a:solidFill>
                  <a:schemeClr val="tx1"/>
                </a:solidFill>
                <a:latin typeface="+mn-lt"/>
                <a:ea typeface="+mn-ea"/>
                <a:cs typeface="+mn-cs"/>
              </a:rPr>
              <a:t>enviará</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desde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SQLearn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un </a:t>
            </a:r>
            <a:r>
              <a:rPr lang="en-US" sz="1200" kern="1200" dirty="0" err="1">
                <a:solidFill>
                  <a:schemeClr val="tx1"/>
                </a:solidFill>
                <a:latin typeface="+mn-lt"/>
                <a:ea typeface="+mn-ea"/>
                <a:cs typeface="+mn-cs"/>
              </a:rPr>
              <a:t>archivo</a:t>
            </a:r>
            <a:r>
              <a:rPr lang="en-US" sz="1200" kern="1200" dirty="0">
                <a:solidFill>
                  <a:schemeClr val="tx1"/>
                </a:solidFill>
                <a:latin typeface="+mn-lt"/>
                <a:ea typeface="+mn-ea"/>
                <a:cs typeface="+mn-cs"/>
              </a:rPr>
              <a:t> . </a:t>
            </a:r>
            <a:r>
              <a:rPr lang="en-US" sz="1200" kern="1200" dirty="0" err="1">
                <a:solidFill>
                  <a:schemeClr val="tx1"/>
                </a:solidFill>
                <a:latin typeface="+mn-lt"/>
                <a:ea typeface="+mn-ea"/>
                <a:cs typeface="+mn-cs"/>
              </a:rPr>
              <a:t>xls</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2</a:t>
            </a:fld>
            <a:endParaRPr lang="el-GR"/>
          </a:p>
        </p:txBody>
      </p:sp>
    </p:spTree>
    <p:extLst>
      <p:ext uri="{BB962C8B-B14F-4D97-AF65-F5344CB8AC3E}">
        <p14:creationId xmlns:p14="http://schemas.microsoft.com/office/powerpoint/2010/main" val="1148159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 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7</a:t>
            </a:fld>
            <a:endParaRPr lang="el-GR"/>
          </a:p>
        </p:txBody>
      </p:sp>
    </p:spTree>
    <p:extLst>
      <p:ext uri="{BB962C8B-B14F-4D97-AF65-F5344CB8AC3E}">
        <p14:creationId xmlns:p14="http://schemas.microsoft.com/office/powerpoint/2010/main" val="1850624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 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9</a:t>
            </a:fld>
            <a:endParaRPr lang="el-GR"/>
          </a:p>
        </p:txBody>
      </p:sp>
    </p:spTree>
    <p:extLst>
      <p:ext uri="{BB962C8B-B14F-4D97-AF65-F5344CB8AC3E}">
        <p14:creationId xmlns:p14="http://schemas.microsoft.com/office/powerpoint/2010/main" val="1343085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 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11</a:t>
            </a:fld>
            <a:endParaRPr lang="el-GR"/>
          </a:p>
        </p:txBody>
      </p:sp>
    </p:spTree>
    <p:extLst>
      <p:ext uri="{BB962C8B-B14F-4D97-AF65-F5344CB8AC3E}">
        <p14:creationId xmlns:p14="http://schemas.microsoft.com/office/powerpoint/2010/main" val="1395354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 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12</a:t>
            </a:fld>
            <a:endParaRPr lang="el-GR"/>
          </a:p>
        </p:txBody>
      </p:sp>
    </p:spTree>
    <p:extLst>
      <p:ext uri="{BB962C8B-B14F-4D97-AF65-F5344CB8AC3E}">
        <p14:creationId xmlns:p14="http://schemas.microsoft.com/office/powerpoint/2010/main" val="3393793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15</a:t>
            </a:fld>
            <a:endParaRPr lang="el-GR"/>
          </a:p>
        </p:txBody>
      </p:sp>
    </p:spTree>
    <p:extLst>
      <p:ext uri="{BB962C8B-B14F-4D97-AF65-F5344CB8AC3E}">
        <p14:creationId xmlns:p14="http://schemas.microsoft.com/office/powerpoint/2010/main" val="401454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16</a:t>
            </a:fld>
            <a:endParaRPr lang="el-GR"/>
          </a:p>
        </p:txBody>
      </p:sp>
    </p:spTree>
    <p:extLst>
      <p:ext uri="{BB962C8B-B14F-4D97-AF65-F5344CB8AC3E}">
        <p14:creationId xmlns:p14="http://schemas.microsoft.com/office/powerpoint/2010/main" val="25046940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5/8/2019</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‹Nº›</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63888" y="1988840"/>
            <a:ext cx="5254352" cy="1470025"/>
          </a:xfrm>
        </p:spPr>
        <p:txBody>
          <a:bodyPr anchor="b"/>
          <a:lstStyle/>
          <a:p>
            <a:r>
              <a:rPr lang="en-US" dirty="0">
                <a:latin typeface="Arial" panose="020B0604020202020204" pitchFamily="34" charset="0"/>
                <a:cs typeface="Arial" panose="020B0604020202020204" pitchFamily="34" charset="0"/>
              </a:rPr>
              <a:t>3.2 </a:t>
            </a:r>
            <a:r>
              <a:rPr lang="en-US" dirty="0" err="1">
                <a:latin typeface="Arial" panose="020B0604020202020204" pitchFamily="34" charset="0"/>
                <a:cs typeface="Arial" panose="020B0604020202020204" pitchFamily="34" charset="0"/>
              </a:rPr>
              <a:t>Investigación</a:t>
            </a:r>
            <a:r>
              <a:rPr lang="en-US" dirty="0">
                <a:latin typeface="Arial" panose="020B0604020202020204" pitchFamily="34" charset="0"/>
                <a:cs typeface="Arial" panose="020B0604020202020204" pitchFamily="34" charset="0"/>
              </a:rPr>
              <a:t> y </a:t>
            </a:r>
            <a:r>
              <a:rPr lang="en-US" dirty="0" err="1">
                <a:latin typeface="Arial" panose="020B0604020202020204" pitchFamily="34" charset="0"/>
                <a:cs typeface="Arial" panose="020B0604020202020204" pitchFamily="34" charset="0"/>
              </a:rPr>
              <a:t>reparación</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averías</a:t>
            </a:r>
            <a:endParaRPr lang="el-GR"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BLOQUE 3: </a:t>
            </a:r>
            <a:r>
              <a:rPr lang="en-US" dirty="0" err="1">
                <a:latin typeface="Arial" panose="020B0604020202020204" pitchFamily="34" charset="0"/>
                <a:cs typeface="Arial" panose="020B0604020202020204" pitchFamily="34" charset="0"/>
              </a:rPr>
              <a:t>Supervisar</a:t>
            </a:r>
            <a:r>
              <a:rPr lang="en-US" dirty="0">
                <a:latin typeface="Arial" panose="020B0604020202020204" pitchFamily="34" charset="0"/>
                <a:cs typeface="Arial" panose="020B0604020202020204" pitchFamily="34" charset="0"/>
              </a:rPr>
              <a:t> y </a:t>
            </a:r>
            <a:r>
              <a:rPr lang="en-US" dirty="0" err="1">
                <a:latin typeface="Arial" panose="020B0604020202020204" pitchFamily="34" charset="0"/>
                <a:cs typeface="Arial" panose="020B0604020202020204" pitchFamily="34" charset="0"/>
              </a:rPr>
              <a:t>mantener</a:t>
            </a:r>
            <a:r>
              <a:rPr lang="en-US" dirty="0">
                <a:latin typeface="Arial" panose="020B0604020202020204" pitchFamily="34" charset="0"/>
                <a:cs typeface="Arial" panose="020B0604020202020204" pitchFamily="34" charset="0"/>
              </a:rPr>
              <a:t> la </a:t>
            </a:r>
            <a:r>
              <a:rPr lang="en-US" dirty="0" err="1">
                <a:latin typeface="Arial" panose="020B0604020202020204" pitchFamily="34" charset="0"/>
                <a:cs typeface="Arial" panose="020B0604020202020204" pitchFamily="34" charset="0"/>
              </a:rPr>
              <a:t>instalación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geotérmica</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17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Introducción</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Reparación de la bomba de calor</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rPr>
              <a:t>Componentes eléctricos de la bomba de calor</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Los componentes eléctricos de la bomba de calor (unidad de mando, pantalla de control,...) pueden estar defectuosos. Dependiendo del tipo de bomba de calor, las piezas pueden sustituirse individualmente. A menudo el intercambio se lleva a cabo como un módulo de</a:t>
            </a:r>
            <a:r>
              <a:rPr lang="en-US" sz="1600" dirty="0" err="1">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plug´n´play</a:t>
            </a:r>
          </a:p>
        </p:txBody>
      </p:sp>
    </p:spTree>
    <p:extLst>
      <p:ext uri="{BB962C8B-B14F-4D97-AF65-F5344CB8AC3E}">
        <p14:creationId xmlns:p14="http://schemas.microsoft.com/office/powerpoint/2010/main" val="4160524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Introducción</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21279" y="1731764"/>
            <a:ext cx="4608512" cy="3394472"/>
          </a:xfrm>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Reparación de la bomba de calor</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rPr>
              <a:t>Componentes eléctricos de la bomba de calor</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Las reparaciones del componente defectuoso no son económicamente viables hoy en día, por lo que se reemplaza todo el componente. </a:t>
            </a:r>
          </a:p>
          <a:p>
            <a:pPr marL="0" indent="0">
              <a:lnSpc>
                <a:spcPct val="150000"/>
              </a:lnSpc>
              <a:buNone/>
            </a:pPr>
            <a:r>
              <a:rPr lang="en-US" sz="1600" dirty="0">
                <a:latin typeface="Arial" panose="020B0604020202020204" pitchFamily="34" charset="0"/>
                <a:cs typeface="Arial" panose="020B0604020202020204" pitchFamily="34" charset="0"/>
              </a:rPr>
              <a:t>El fabricante le informa sobre las opciones, qué componentes están disponibles como piezas de recambio y cómo se implementa el intercambio.</a:t>
            </a:r>
          </a:p>
        </p:txBody>
      </p:sp>
      <p:pic>
        <p:nvPicPr>
          <p:cNvPr id="4" name="Picture 2" descr="Printed Circuit Board with many electrical compon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700300"/>
            <a:ext cx="3746665"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371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Introducción</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3568" y="1731764"/>
            <a:ext cx="4392488" cy="3394472"/>
          </a:xfrm>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Reparación de la bomba de calor</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rPr>
              <a:t>Componentes del circuito de refrigeración</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Los componentes del circuito de refrigerante son los componentes específicos de una bomba de calor. En caso de un defecto en el circuito de refrigerante (compresor, intercambiador de calor, válvula de expansión o tuberías de refrigerante) surgen los </a:t>
            </a:r>
            <a:r>
              <a:rPr lang="en-US" sz="1600" dirty="0" err="1">
                <a:latin typeface="Arial" panose="020B0604020202020204" pitchFamily="34" charset="0"/>
                <a:cs typeface="Arial" panose="020B0604020202020204" pitchFamily="34" charset="0"/>
              </a:rPr>
              <a:t>siguientes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problemas</a:t>
            </a:r>
            <a:r>
              <a:rPr lang="en-US" sz="1600" dirty="0">
                <a:latin typeface="Arial" panose="020B0604020202020204" pitchFamily="34" charset="0"/>
                <a:cs typeface="Arial" panose="020B0604020202020204" pitchFamily="34" charset="0"/>
              </a:rPr>
              <a:t>:</a:t>
            </a:r>
          </a:p>
        </p:txBody>
      </p:sp>
      <p:pic>
        <p:nvPicPr>
          <p:cNvPr id="4" name="Picture 2" descr="Scroll compressor with a drive device for compression of g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0102" y="2114757"/>
            <a:ext cx="2414588" cy="3357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427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Introducción</a:t>
            </a:r>
            <a:endParaRPr lang="el-GR" dirty="0">
              <a:latin typeface="Arial Black" panose="020B0A04020102020204" pitchFamily="34" charset="0"/>
            </a:endParaRP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Reparación de la bomba de calor</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rPr>
              <a:t>Componentes del circuito de refrigeración</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Los instaladores (fontaneros) no deben trabajar en el circuito de refrigerante. Para ello se necesitan </a:t>
            </a:r>
            <a:r>
              <a:rPr lang="en-US" sz="1600" dirty="0" err="1">
                <a:latin typeface="Arial" panose="020B0604020202020204" pitchFamily="34" charset="0"/>
                <a:cs typeface="Arial" panose="020B0604020202020204" pitchFamily="34" charset="0"/>
              </a:rPr>
              <a:t>especialistas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habilitados</a:t>
            </a:r>
            <a:r>
              <a:rPr lang="en-US" sz="1600" dirty="0">
                <a:latin typeface="Arial" panose="020B0604020202020204" pitchFamily="34" charset="0"/>
                <a:cs typeface="Arial" panose="020B0604020202020204" pitchFamily="34" charset="0"/>
              </a:rPr>
              <a:t> (fabricantes de instalaciones frigoríficas) que estén certificados en la materia.</a:t>
            </a:r>
          </a:p>
          <a:p>
            <a:pPr marL="0" indent="0">
              <a:lnSpc>
                <a:spcPct val="150000"/>
              </a:lnSpc>
              <a:buNone/>
            </a:pPr>
            <a:r>
              <a:rPr lang="en-US" sz="1600" dirty="0">
                <a:latin typeface="Arial" panose="020B0604020202020204" pitchFamily="34" charset="0"/>
                <a:cs typeface="Arial" panose="020B0604020202020204" pitchFamily="34" charset="0"/>
              </a:rPr>
              <a:t>Antes de realizar cualquier trabajo en el circuito de refrigerante, éste debe ser evacuado - el refrigerante debe ser recogido. Después de terminar el trabajo, el circuito de refrigerante debe ser rellenado.</a:t>
            </a:r>
          </a:p>
          <a:p>
            <a:pPr marL="0" indent="0">
              <a:lnSpc>
                <a:spcPct val="150000"/>
              </a:lnSpc>
              <a:buNone/>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9667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Introducción</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Reparación de la bomba de calor</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rPr>
              <a:t>Componentes del circuito de refrigeración</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Debido a este problema, siempre se plantea la cuestión de si una reparación es económica si hay defectos en el circuito de refrigerante. Dependiendo de la edad de la bomba de calor, puede tener más sentido reemplazar toda la unidad.</a:t>
            </a:r>
          </a:p>
          <a:p>
            <a:pPr marL="0" indent="0">
              <a:lnSpc>
                <a:spcPct val="150000"/>
              </a:lnSpc>
              <a:buNone/>
            </a:pPr>
            <a:endParaRPr lang="en-US" sz="1200" dirty="0" err="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6094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Conclusión</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sz="1600" dirty="0">
                <a:latin typeface="Arial" panose="020B0604020202020204" pitchFamily="34" charset="0"/>
                <a:cs typeface="Arial" panose="020B0604020202020204" pitchFamily="34" charset="0"/>
              </a:rPr>
              <a:t>Ya ha completado el módulo "Investigación y reparación de averías" y </a:t>
            </a:r>
            <a:r>
              <a:rPr lang="en-US" sz="1600" dirty="0" err="1">
                <a:latin typeface="Arial" panose="020B0604020202020204" pitchFamily="34" charset="0"/>
                <a:cs typeface="Arial" panose="020B0604020202020204" pitchFamily="34" charset="0"/>
              </a:rPr>
              <a:t>puedes</a:t>
            </a:r>
            <a:r>
              <a:rPr lang="en-US" sz="1600" dirty="0">
                <a:latin typeface="Arial" panose="020B0604020202020204" pitchFamily="34" charset="0"/>
                <a:cs typeface="Arial" panose="020B0604020202020204" pitchFamily="34" charset="0"/>
              </a:rPr>
              <a:t>:</a:t>
            </a:r>
          </a:p>
          <a:p>
            <a:pPr marL="0" indent="0">
              <a:buNone/>
            </a:pPr>
            <a:endParaRPr lang="en-US" sz="1600" dirty="0">
              <a:latin typeface="Arial" panose="020B0604020202020204" pitchFamily="34" charset="0"/>
              <a:cs typeface="Arial" panose="020B0604020202020204" pitchFamily="34" charset="0"/>
            </a:endParaRPr>
          </a:p>
          <a:p>
            <a:pPr>
              <a:lnSpc>
                <a:spcPct val="150000"/>
              </a:lnSpc>
              <a:buAutoNum type="arabicPeriod"/>
            </a:pPr>
            <a:r>
              <a:rPr lang="en-US" sz="1600" dirty="0">
                <a:latin typeface="Arial" panose="020B0604020202020204" pitchFamily="34" charset="0"/>
                <a:cs typeface="Arial" panose="020B0604020202020204" pitchFamily="34" charset="0"/>
              </a:rPr>
              <a:t>conocer los errores comunes y los fallos de funcionamiento</a:t>
            </a:r>
          </a:p>
          <a:p>
            <a:pPr>
              <a:lnSpc>
                <a:spcPct val="150000"/>
              </a:lnSpc>
              <a:buAutoNum type="arabicPeriod"/>
            </a:pPr>
            <a:r>
              <a:rPr lang="en-US" sz="1600" dirty="0">
                <a:latin typeface="Arial" panose="020B0604020202020204" pitchFamily="34" charset="0"/>
                <a:cs typeface="Arial" panose="020B0604020202020204" pitchFamily="34" charset="0"/>
              </a:rPr>
              <a:t>saber cómo investigar sistemáticamente los fallos de funcionamiento</a:t>
            </a:r>
          </a:p>
          <a:p>
            <a:pPr>
              <a:lnSpc>
                <a:spcPct val="150000"/>
              </a:lnSpc>
              <a:buAutoNum type="arabicPeriod"/>
            </a:pPr>
            <a:r>
              <a:rPr lang="en-US" sz="1600" dirty="0">
                <a:latin typeface="Arial" panose="020B0604020202020204" pitchFamily="34" charset="0"/>
                <a:cs typeface="Arial" panose="020B0604020202020204" pitchFamily="34" charset="0"/>
              </a:rPr>
              <a:t>encontrar soluciones a los problemas de funcionamiento</a:t>
            </a:r>
          </a:p>
          <a:p>
            <a:pPr>
              <a:lnSpc>
                <a:spcPct val="150000"/>
              </a:lnSpc>
              <a:buAutoNum type="arabicPeriod"/>
            </a:pPr>
            <a:r>
              <a:rPr lang="en-US" sz="1600" dirty="0">
                <a:latin typeface="Arial" panose="020B0604020202020204" pitchFamily="34" charset="0"/>
                <a:cs typeface="Arial" panose="020B0604020202020204" pitchFamily="34" charset="0"/>
              </a:rPr>
              <a:t>reparar las partes rotas</a:t>
            </a:r>
          </a:p>
          <a:p>
            <a:pPr marL="0" indent="0">
              <a:buNone/>
            </a:pPr>
            <a:endParaRPr lang="el-GR" sz="1200" dirty="0"/>
          </a:p>
        </p:txBody>
      </p:sp>
    </p:spTree>
    <p:extLst>
      <p:ext uri="{BB962C8B-B14F-4D97-AF65-F5344CB8AC3E}">
        <p14:creationId xmlns:p14="http://schemas.microsoft.com/office/powerpoint/2010/main" val="2094356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latin typeface="Arial" panose="020B0604020202020204" pitchFamily="34" charset="0"/>
                <a:cs typeface="Arial" panose="020B0604020202020204" pitchFamily="34" charset="0"/>
              </a:rPr>
              <a:t>Fin de la </a:t>
            </a:r>
            <a:r>
              <a:rPr lang="en-US" dirty="0" err="1">
                <a:latin typeface="Arial" panose="020B0604020202020204" pitchFamily="34" charset="0"/>
                <a:cs typeface="Arial" panose="020B0604020202020204" pitchFamily="34" charset="0"/>
              </a:rPr>
              <a:t>unidad</a:t>
            </a:r>
            <a:endParaRPr lang="el-GR"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3.2 </a:t>
            </a:r>
            <a:r>
              <a:rPr lang="en-US" dirty="0" err="1">
                <a:latin typeface="Arial" panose="020B0604020202020204" pitchFamily="34" charset="0"/>
                <a:cs typeface="Arial" panose="020B0604020202020204" pitchFamily="34" charset="0"/>
              </a:rPr>
              <a:t>Investigación</a:t>
            </a:r>
            <a:r>
              <a:rPr lang="en-US" dirty="0">
                <a:latin typeface="Arial" panose="020B0604020202020204" pitchFamily="34" charset="0"/>
                <a:cs typeface="Arial" panose="020B0604020202020204" pitchFamily="34" charset="0"/>
              </a:rPr>
              <a:t> y </a:t>
            </a:r>
            <a:r>
              <a:rPr lang="en-US" dirty="0" err="1">
                <a:latin typeface="Arial" panose="020B0604020202020204" pitchFamily="34" charset="0"/>
                <a:cs typeface="Arial" panose="020B0604020202020204" pitchFamily="34" charset="0"/>
              </a:rPr>
              <a:t>reparación</a:t>
            </a:r>
            <a:r>
              <a:rPr lang="en-US" dirty="0">
                <a:latin typeface="Arial" panose="020B0604020202020204" pitchFamily="34" charset="0"/>
                <a:cs typeface="Arial" panose="020B0604020202020204" pitchFamily="34" charset="0"/>
              </a:rPr>
              <a:t> de </a:t>
            </a:r>
            <a:r>
              <a:rPr lang="en-US">
                <a:latin typeface="Arial" panose="020B0604020202020204" pitchFamily="34" charset="0"/>
                <a:cs typeface="Arial" panose="020B0604020202020204" pitchFamily="34" charset="0"/>
              </a:rPr>
              <a:t>averías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220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err="1">
                <a:latin typeface="Arial" panose="020B0604020202020204" pitchFamily="34" charset="0"/>
                <a:cs typeface="Arial" panose="020B0604020202020204" pitchFamily="34" charset="0"/>
              </a:rPr>
              <a:t>Objetivos</a:t>
            </a:r>
            <a:r>
              <a:rPr lang="en-US" dirty="0">
                <a:latin typeface="Arial" panose="020B0604020202020204" pitchFamily="34" charset="0"/>
                <a:cs typeface="Arial" panose="020B0604020202020204" pitchFamily="34" charset="0"/>
              </a:rPr>
              <a:t> del </a:t>
            </a:r>
            <a:r>
              <a:rPr lang="en-US" dirty="0" err="1">
                <a:latin typeface="Arial" panose="020B0604020202020204" pitchFamily="34" charset="0"/>
                <a:cs typeface="Arial" panose="020B0604020202020204" pitchFamily="34" charset="0"/>
              </a:rPr>
              <a:t>módulo</a:t>
            </a:r>
            <a:endParaRPr lang="el-GR"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p:txBody>
          <a:bodyPr/>
          <a:lstStyle/>
          <a:p>
            <a:pPr marL="0" indent="0">
              <a:lnSpc>
                <a:spcPct val="150000"/>
              </a:lnSpc>
              <a:buNone/>
            </a:pPr>
            <a:r>
              <a:rPr lang="en-US" sz="1600" dirty="0" err="1">
                <a:latin typeface="Arial" panose="020B0604020202020204" pitchFamily="34" charset="0"/>
                <a:cs typeface="Arial" panose="020B0604020202020204" pitchFamily="34" charset="0"/>
              </a:rPr>
              <a:t>Bienvenido</a:t>
            </a:r>
            <a:r>
              <a:rPr lang="en-US" sz="1600" dirty="0">
                <a:latin typeface="Arial" panose="020B0604020202020204" pitchFamily="34" charset="0"/>
                <a:cs typeface="Arial" panose="020B0604020202020204" pitchFamily="34" charset="0"/>
              </a:rPr>
              <a:t> al </a:t>
            </a:r>
            <a:r>
              <a:rPr lang="en-US" sz="1600" dirty="0" err="1">
                <a:latin typeface="Arial" panose="020B0604020202020204" pitchFamily="34" charset="0"/>
                <a:cs typeface="Arial" panose="020B0604020202020204" pitchFamily="34" charset="0"/>
              </a:rPr>
              <a:t>módulo</a:t>
            </a:r>
            <a:r>
              <a:rPr lang="en-US" sz="1600" dirty="0">
                <a:latin typeface="Arial" panose="020B0604020202020204" pitchFamily="34" charset="0"/>
                <a:cs typeface="Arial" panose="020B0604020202020204" pitchFamily="34" charset="0"/>
              </a:rPr>
              <a:t> : "</a:t>
            </a:r>
            <a:r>
              <a:rPr lang="en-US" sz="1600" dirty="0" err="1">
                <a:latin typeface="Arial" panose="020B0604020202020204" pitchFamily="34" charset="0"/>
                <a:cs typeface="Arial" panose="020B0604020202020204" pitchFamily="34" charset="0"/>
              </a:rPr>
              <a:t>Investigación</a:t>
            </a:r>
            <a:r>
              <a:rPr lang="en-US" sz="1600" dirty="0">
                <a:latin typeface="Arial" panose="020B0604020202020204" pitchFamily="34" charset="0"/>
                <a:cs typeface="Arial" panose="020B0604020202020204" pitchFamily="34" charset="0"/>
              </a:rPr>
              <a:t> y </a:t>
            </a:r>
            <a:r>
              <a:rPr lang="en-US" sz="1600" dirty="0" err="1">
                <a:latin typeface="Arial" panose="020B0604020202020204" pitchFamily="34" charset="0"/>
                <a:cs typeface="Arial" panose="020B0604020202020204" pitchFamily="34" charset="0"/>
              </a:rPr>
              <a:t>reparación</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averías</a:t>
            </a:r>
            <a:r>
              <a:rPr lang="en-US" sz="1600" dirty="0">
                <a:latin typeface="Arial" panose="020B0604020202020204" pitchFamily="34" charset="0"/>
                <a:cs typeface="Arial" panose="020B0604020202020204" pitchFamily="34" charset="0"/>
              </a:rPr>
              <a:t>".</a:t>
            </a:r>
            <a:endParaRPr lang="el-GR"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Al final de </a:t>
            </a:r>
            <a:r>
              <a:rPr lang="en-US" sz="1600" dirty="0" err="1">
                <a:latin typeface="Arial" panose="020B0604020202020204" pitchFamily="34" charset="0"/>
                <a:cs typeface="Arial" panose="020B0604020202020204" pitchFamily="34" charset="0"/>
              </a:rPr>
              <a:t>este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módulo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podrás</a:t>
            </a:r>
            <a:r>
              <a:rPr lang="en-US" sz="1600" dirty="0">
                <a:latin typeface="Arial" panose="020B0604020202020204" pitchFamily="34" charset="0"/>
                <a:cs typeface="Arial" panose="020B0604020202020204" pitchFamily="34" charset="0"/>
              </a:rPr>
              <a:t>:</a:t>
            </a:r>
          </a:p>
          <a:p>
            <a:pPr marL="0" indent="0">
              <a:lnSpc>
                <a:spcPct val="150000"/>
              </a:lnSpc>
              <a:buNone/>
            </a:pPr>
            <a:endParaRPr lang="el-GR" sz="1600" dirty="0">
              <a:latin typeface="Arial" panose="020B0604020202020204" pitchFamily="34" charset="0"/>
              <a:cs typeface="Arial" panose="020B0604020202020204" pitchFamily="34" charset="0"/>
            </a:endParaRPr>
          </a:p>
          <a:p>
            <a:pPr>
              <a:lnSpc>
                <a:spcPct val="150000"/>
              </a:lnSpc>
              <a:buAutoNum type="arabicPeriod"/>
            </a:pPr>
            <a:r>
              <a:rPr lang="en-US" sz="1600" dirty="0" err="1">
                <a:latin typeface="Arial" panose="020B0604020202020204" pitchFamily="34" charset="0"/>
                <a:cs typeface="Arial" panose="020B0604020202020204" pitchFamily="34" charset="0"/>
              </a:rPr>
              <a:t>conocer</a:t>
            </a:r>
            <a:r>
              <a:rPr lang="en-US" sz="1600" dirty="0">
                <a:latin typeface="Arial" panose="020B0604020202020204" pitchFamily="34" charset="0"/>
                <a:cs typeface="Arial" panose="020B0604020202020204" pitchFamily="34" charset="0"/>
              </a:rPr>
              <a:t> los </a:t>
            </a:r>
            <a:r>
              <a:rPr lang="en-US" sz="1600" dirty="0" err="1">
                <a:latin typeface="Arial" panose="020B0604020202020204" pitchFamily="34" charset="0"/>
                <a:cs typeface="Arial" panose="020B0604020202020204" pitchFamily="34" charset="0"/>
              </a:rPr>
              <a:t>errores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comunes</a:t>
            </a:r>
            <a:r>
              <a:rPr lang="en-US" sz="1600" dirty="0">
                <a:latin typeface="Arial" panose="020B0604020202020204" pitchFamily="34" charset="0"/>
                <a:cs typeface="Arial" panose="020B0604020202020204" pitchFamily="34" charset="0"/>
              </a:rPr>
              <a:t> y los </a:t>
            </a:r>
            <a:r>
              <a:rPr lang="en-US" sz="1600" dirty="0" err="1">
                <a:latin typeface="Arial" panose="020B0604020202020204" pitchFamily="34" charset="0"/>
                <a:cs typeface="Arial" panose="020B0604020202020204" pitchFamily="34" charset="0"/>
              </a:rPr>
              <a:t>fallos</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funcionamiento</a:t>
            </a:r>
            <a:endParaRPr lang="en-US" sz="1600" dirty="0">
              <a:latin typeface="Arial" panose="020B0604020202020204" pitchFamily="34" charset="0"/>
              <a:cs typeface="Arial" panose="020B0604020202020204" pitchFamily="34" charset="0"/>
            </a:endParaRPr>
          </a:p>
          <a:p>
            <a:pPr>
              <a:lnSpc>
                <a:spcPct val="150000"/>
              </a:lnSpc>
              <a:buAutoNum type="arabicPeriod"/>
            </a:pPr>
            <a:r>
              <a:rPr lang="en-US" sz="1600" dirty="0">
                <a:latin typeface="Arial" panose="020B0604020202020204" pitchFamily="34" charset="0"/>
                <a:cs typeface="Arial" panose="020B0604020202020204" pitchFamily="34" charset="0"/>
              </a:rPr>
              <a:t>saber </a:t>
            </a:r>
            <a:r>
              <a:rPr lang="en-US" sz="1600" dirty="0" err="1">
                <a:latin typeface="Arial" panose="020B0604020202020204" pitchFamily="34" charset="0"/>
                <a:cs typeface="Arial" panose="020B0604020202020204" pitchFamily="34" charset="0"/>
              </a:rPr>
              <a:t>cómo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investigar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sistemáticamente</a:t>
            </a:r>
            <a:r>
              <a:rPr lang="en-US" sz="1600" dirty="0">
                <a:latin typeface="Arial" panose="020B0604020202020204" pitchFamily="34" charset="0"/>
                <a:cs typeface="Arial" panose="020B0604020202020204" pitchFamily="34" charset="0"/>
              </a:rPr>
              <a:t> los </a:t>
            </a:r>
            <a:r>
              <a:rPr lang="en-US" sz="1600" dirty="0" err="1">
                <a:latin typeface="Arial" panose="020B0604020202020204" pitchFamily="34" charset="0"/>
                <a:cs typeface="Arial" panose="020B0604020202020204" pitchFamily="34" charset="0"/>
              </a:rPr>
              <a:t>fallos</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funcionamiento</a:t>
            </a:r>
            <a:endParaRPr lang="en-US" sz="1600" dirty="0">
              <a:latin typeface="Arial" panose="020B0604020202020204" pitchFamily="34" charset="0"/>
              <a:cs typeface="Arial" panose="020B0604020202020204" pitchFamily="34" charset="0"/>
            </a:endParaRPr>
          </a:p>
          <a:p>
            <a:pPr>
              <a:lnSpc>
                <a:spcPct val="150000"/>
              </a:lnSpc>
              <a:buAutoNum type="arabicPeriod"/>
            </a:pPr>
            <a:r>
              <a:rPr lang="en-US" sz="1600" dirty="0" err="1">
                <a:latin typeface="Arial" panose="020B0604020202020204" pitchFamily="34" charset="0"/>
                <a:cs typeface="Arial" panose="020B0604020202020204" pitchFamily="34" charset="0"/>
              </a:rPr>
              <a:t>encontrar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soluciones</a:t>
            </a:r>
            <a:r>
              <a:rPr lang="en-US" sz="1600" dirty="0">
                <a:latin typeface="Arial" panose="020B0604020202020204" pitchFamily="34" charset="0"/>
                <a:cs typeface="Arial" panose="020B0604020202020204" pitchFamily="34" charset="0"/>
              </a:rPr>
              <a:t> a los </a:t>
            </a:r>
            <a:r>
              <a:rPr lang="en-US" sz="1600" dirty="0" err="1">
                <a:latin typeface="Arial" panose="020B0604020202020204" pitchFamily="34" charset="0"/>
                <a:cs typeface="Arial" panose="020B0604020202020204" pitchFamily="34" charset="0"/>
              </a:rPr>
              <a:t>problemas</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funcionamiento</a:t>
            </a:r>
            <a:endParaRPr lang="en-US" sz="1600" dirty="0">
              <a:latin typeface="Arial" panose="020B0604020202020204" pitchFamily="34" charset="0"/>
              <a:cs typeface="Arial" panose="020B0604020202020204" pitchFamily="34" charset="0"/>
            </a:endParaRPr>
          </a:p>
          <a:p>
            <a:pPr>
              <a:lnSpc>
                <a:spcPct val="150000"/>
              </a:lnSpc>
              <a:buAutoNum type="arabicPeriod"/>
            </a:pPr>
            <a:r>
              <a:rPr lang="en-US" sz="1600" dirty="0" err="1">
                <a:latin typeface="Arial" panose="020B0604020202020204" pitchFamily="34" charset="0"/>
                <a:cs typeface="Arial" panose="020B0604020202020204" pitchFamily="34" charset="0"/>
              </a:rPr>
              <a:t>reparar</a:t>
            </a:r>
            <a:r>
              <a:rPr lang="en-US" sz="1600" dirty="0">
                <a:latin typeface="Arial" panose="020B0604020202020204" pitchFamily="34" charset="0"/>
                <a:cs typeface="Arial" panose="020B0604020202020204" pitchFamily="34" charset="0"/>
              </a:rPr>
              <a:t> las </a:t>
            </a:r>
            <a:r>
              <a:rPr lang="en-US" sz="1600" dirty="0" err="1">
                <a:latin typeface="Arial" panose="020B0604020202020204" pitchFamily="34" charset="0"/>
                <a:cs typeface="Arial" panose="020B0604020202020204" pitchFamily="34" charset="0"/>
              </a:rPr>
              <a:t>partes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rotas</a:t>
            </a:r>
            <a:endParaRPr lang="en-US" sz="1600" dirty="0">
              <a:latin typeface="Arial" panose="020B0604020202020204" pitchFamily="34" charset="0"/>
              <a:cs typeface="Arial" panose="020B0604020202020204" pitchFamily="34" charset="0"/>
            </a:endParaRPr>
          </a:p>
          <a:p>
            <a:pPr marL="0" indent="0">
              <a:buNone/>
            </a:pPr>
            <a:endParaRPr lang="el-GR" dirty="0"/>
          </a:p>
        </p:txBody>
      </p:sp>
    </p:spTree>
    <p:extLst>
      <p:ext uri="{BB962C8B-B14F-4D97-AF65-F5344CB8AC3E}">
        <p14:creationId xmlns:p14="http://schemas.microsoft.com/office/powerpoint/2010/main" val="2651264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Introducción</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Reparación de la bomba de calor</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La transición entre el mantenimiento de un sistema y la reparación de piezas defectuosas es fluida.</a:t>
            </a:r>
          </a:p>
          <a:p>
            <a:pPr marL="0" indent="0">
              <a:lnSpc>
                <a:spcPct val="150000"/>
              </a:lnSpc>
              <a:buNone/>
            </a:pPr>
            <a:r>
              <a:rPr lang="en-US" sz="1600" dirty="0">
                <a:latin typeface="Arial" panose="020B0604020202020204" pitchFamily="34" charset="0"/>
                <a:cs typeface="Arial" panose="020B0604020202020204" pitchFamily="34" charset="0"/>
              </a:rPr>
              <a:t>La unidad 3.1 describe los procedimientos de mantenimiento y solución de problemas. También debe tenerse en cuenta que los manuales del fabricante y la memoria de fallos de la bomba de calor proporcionan información importante. Esto también se aplica sin restricciones a las reparaciones.</a:t>
            </a:r>
          </a:p>
          <a:p>
            <a:pPr marL="0" indent="0">
              <a:lnSpc>
                <a:spcPct val="150000"/>
              </a:lnSpc>
              <a:buNone/>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8027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Introducción</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Reparación de la bomba de calor</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Muchas reparaciones son específicas de dispositivos y fabricantes. Por lo tanto, no es posible proporcionar "instrucciones" precisas </a:t>
            </a:r>
            <a:r>
              <a:rPr lang="en-US" sz="1600" dirty="0" err="1">
                <a:latin typeface="Arial" panose="020B0604020202020204" pitchFamily="34" charset="0"/>
                <a:cs typeface="Arial" panose="020B0604020202020204" pitchFamily="34" charset="0"/>
              </a:rPr>
              <a:t>en</a:t>
            </a:r>
            <a:r>
              <a:rPr lang="en-US" sz="1600" dirty="0">
                <a:latin typeface="Arial" panose="020B0604020202020204" pitchFamily="34" charset="0"/>
                <a:cs typeface="Arial" panose="020B0604020202020204" pitchFamily="34" charset="0"/>
              </a:rPr>
              <a:t> el momento. </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En la fase práctica de esta unidad, la reparación se entrena sobre la base de un modelo concreto.</a:t>
            </a:r>
          </a:p>
        </p:txBody>
      </p:sp>
    </p:spTree>
    <p:extLst>
      <p:ext uri="{BB962C8B-B14F-4D97-AF65-F5344CB8AC3E}">
        <p14:creationId xmlns:p14="http://schemas.microsoft.com/office/powerpoint/2010/main" val="1937224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anose="020B0604020202020204" pitchFamily="34" charset="0"/>
                <a:cs typeface="Arial" panose="020B0604020202020204" pitchFamily="34" charset="0"/>
              </a:rPr>
              <a:t>Introducción</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lnSpc>
                <a:spcPct val="150000"/>
              </a:lnSpc>
              <a:buNone/>
            </a:pPr>
            <a:r>
              <a:rPr lang="en-US" sz="1600" dirty="0" err="1">
                <a:latin typeface="Arial" panose="020B0604020202020204" pitchFamily="34" charset="0"/>
                <a:cs typeface="Arial" panose="020B0604020202020204" pitchFamily="34" charset="0"/>
              </a:rPr>
              <a:t>Reparación</a:t>
            </a:r>
            <a:r>
              <a:rPr lang="en-US" sz="1600" dirty="0">
                <a:latin typeface="Arial" panose="020B0604020202020204" pitchFamily="34" charset="0"/>
                <a:cs typeface="Arial" panose="020B0604020202020204" pitchFamily="34" charset="0"/>
              </a:rPr>
              <a:t> de la </a:t>
            </a:r>
            <a:r>
              <a:rPr lang="en-US" sz="1600" dirty="0" err="1">
                <a:latin typeface="Arial" panose="020B0604020202020204" pitchFamily="34" charset="0"/>
                <a:cs typeface="Arial" panose="020B0604020202020204" pitchFamily="34" charset="0"/>
              </a:rPr>
              <a:t>bomba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calor</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Los </a:t>
            </a:r>
            <a:r>
              <a:rPr lang="en-US" sz="1600" dirty="0" err="1">
                <a:latin typeface="Arial" panose="020B0604020202020204" pitchFamily="34" charset="0"/>
                <a:cs typeface="Arial" panose="020B0604020202020204" pitchFamily="34" charset="0"/>
              </a:rPr>
              <a:t>componentes</a:t>
            </a:r>
            <a:r>
              <a:rPr lang="en-US" sz="1600" dirty="0">
                <a:latin typeface="Arial" panose="020B0604020202020204" pitchFamily="34" charset="0"/>
                <a:cs typeface="Arial" panose="020B0604020202020204" pitchFamily="34" charset="0"/>
              </a:rPr>
              <a:t> de la </a:t>
            </a:r>
            <a:r>
              <a:rPr lang="en-US" sz="1600" dirty="0" err="1">
                <a:latin typeface="Arial" panose="020B0604020202020204" pitchFamily="34" charset="0"/>
                <a:cs typeface="Arial" panose="020B0604020202020204" pitchFamily="34" charset="0"/>
              </a:rPr>
              <a:t>bomba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calor</a:t>
            </a:r>
            <a:r>
              <a:rPr lang="en-US" sz="1600" dirty="0">
                <a:latin typeface="Arial" panose="020B0604020202020204" pitchFamily="34" charset="0"/>
                <a:cs typeface="Arial" panose="020B0604020202020204" pitchFamily="34" charset="0"/>
              </a:rPr>
              <a:t> no son </a:t>
            </a:r>
            <a:r>
              <a:rPr lang="en-US" sz="1600" dirty="0" err="1">
                <a:latin typeface="Arial" panose="020B0604020202020204" pitchFamily="34" charset="0"/>
                <a:cs typeface="Arial" panose="020B0604020202020204" pitchFamily="34" charset="0"/>
              </a:rPr>
              <a:t>muy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intensivos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reparaciones</a:t>
            </a:r>
            <a:r>
              <a:rPr lang="en-US" sz="1600" dirty="0">
                <a:latin typeface="Arial" panose="020B0604020202020204" pitchFamily="34" charset="0"/>
                <a:cs typeface="Arial" panose="020B0604020202020204" pitchFamily="34" charset="0"/>
              </a:rPr>
              <a:t>. Las </a:t>
            </a:r>
            <a:r>
              <a:rPr lang="en-US" sz="1600" dirty="0" err="1">
                <a:latin typeface="Arial" panose="020B0604020202020204" pitchFamily="34" charset="0"/>
                <a:cs typeface="Arial" panose="020B0604020202020204" pitchFamily="34" charset="0"/>
              </a:rPr>
              <a:t>piezas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defectuosas</a:t>
            </a:r>
            <a:r>
              <a:rPr lang="en-US" sz="1600" dirty="0">
                <a:latin typeface="Arial" panose="020B0604020202020204" pitchFamily="34" charset="0"/>
                <a:cs typeface="Arial" panose="020B0604020202020204" pitchFamily="34" charset="0"/>
              </a:rPr>
              <a:t> son </a:t>
            </a:r>
            <a:r>
              <a:rPr lang="en-US" sz="1600" dirty="0" err="1">
                <a:latin typeface="Arial" panose="020B0604020202020204" pitchFamily="34" charset="0"/>
                <a:cs typeface="Arial" panose="020B0604020202020204" pitchFamily="34" charset="0"/>
              </a:rPr>
              <a:t>relativamente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raras</a:t>
            </a:r>
            <a:r>
              <a:rPr lang="en-US" sz="1600" dirty="0">
                <a:latin typeface="Arial" panose="020B0604020202020204" pitchFamily="34" charset="0"/>
                <a:cs typeface="Arial" panose="020B0604020202020204" pitchFamily="34" charset="0"/>
              </a:rPr>
              <a:t>. Los </a:t>
            </a:r>
            <a:r>
              <a:rPr lang="en-US" sz="1600" dirty="0" err="1">
                <a:latin typeface="Arial" panose="020B0604020202020204" pitchFamily="34" charset="0"/>
                <a:cs typeface="Arial" panose="020B0604020202020204" pitchFamily="34" charset="0"/>
              </a:rPr>
              <a:t>siguientes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componentes</a:t>
            </a:r>
            <a:r>
              <a:rPr lang="en-US" sz="1600" dirty="0">
                <a:latin typeface="Arial" panose="020B0604020202020204" pitchFamily="34" charset="0"/>
                <a:cs typeface="Arial" panose="020B0604020202020204" pitchFamily="34" charset="0"/>
              </a:rPr>
              <a:t> o </a:t>
            </a:r>
            <a:r>
              <a:rPr lang="en-US" sz="1600" dirty="0" err="1">
                <a:latin typeface="Arial" panose="020B0604020202020204" pitchFamily="34" charset="0"/>
                <a:cs typeface="Arial" panose="020B0604020202020204" pitchFamily="34" charset="0"/>
              </a:rPr>
              <a:t>grupos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funcionales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pueden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estar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defectuosos</a:t>
            </a:r>
            <a:r>
              <a:rPr lang="en-US" sz="1600" dirty="0">
                <a:latin typeface="Arial" panose="020B0604020202020204" pitchFamily="34" charset="0"/>
                <a:cs typeface="Arial" panose="020B0604020202020204" pitchFamily="34" charset="0"/>
              </a:rPr>
              <a:t> y </a:t>
            </a:r>
            <a:r>
              <a:rPr lang="en-US" sz="1600" dirty="0" err="1">
                <a:latin typeface="Arial" panose="020B0604020202020204" pitchFamily="34" charset="0"/>
                <a:cs typeface="Arial" panose="020B0604020202020204" pitchFamily="34" charset="0"/>
              </a:rPr>
              <a:t>requerir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reparación</a:t>
            </a:r>
            <a:r>
              <a:rPr lang="en-US" sz="1600" dirty="0">
                <a:latin typeface="Arial" panose="020B0604020202020204" pitchFamily="34" charset="0"/>
                <a:cs typeface="Arial" panose="020B0604020202020204" pitchFamily="34" charset="0"/>
              </a:rPr>
              <a:t>:</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Sensores</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temperatura</a:t>
            </a:r>
            <a:r>
              <a:rPr lang="en-US" sz="1600" dirty="0">
                <a:latin typeface="Arial" panose="020B0604020202020204" pitchFamily="34" charset="0"/>
                <a:cs typeface="Arial" panose="020B0604020202020204" pitchFamily="34" charset="0"/>
              </a:rPr>
              <a:t>, p. </a:t>
            </a:r>
            <a:r>
              <a:rPr lang="en-US" sz="1600" dirty="0" err="1">
                <a:latin typeface="Arial" panose="020B0604020202020204" pitchFamily="34" charset="0"/>
                <a:cs typeface="Arial" panose="020B0604020202020204" pitchFamily="34" charset="0"/>
              </a:rPr>
              <a:t>ej</a:t>
            </a:r>
            <a:r>
              <a:rPr lang="en-US" sz="1600" dirty="0">
                <a:latin typeface="Arial" panose="020B0604020202020204" pitchFamily="34" charset="0"/>
                <a:cs typeface="Arial" panose="020B0604020202020204" pitchFamily="34" charset="0"/>
              </a:rPr>
              <a:t>. para el control de la </a:t>
            </a:r>
            <a:r>
              <a:rPr lang="en-US" sz="1600" dirty="0" err="1">
                <a:latin typeface="Arial" panose="020B0604020202020204" pitchFamily="34" charset="0"/>
                <a:cs typeface="Arial" panose="020B0604020202020204" pitchFamily="34" charset="0"/>
              </a:rPr>
              <a:t>temperatura</a:t>
            </a:r>
            <a:r>
              <a:rPr lang="en-US" sz="1600" dirty="0">
                <a:latin typeface="Arial" panose="020B0604020202020204" pitchFamily="34" charset="0"/>
                <a:cs typeface="Arial" panose="020B0604020202020204" pitchFamily="34" charset="0"/>
              </a:rPr>
              <a:t> exterior</a:t>
            </a:r>
          </a:p>
          <a:p>
            <a:pPr marL="0" indent="0">
              <a:lnSpc>
                <a:spcPct val="150000"/>
              </a:lnSpc>
              <a:buNone/>
            </a:pPr>
            <a:r>
              <a:rPr lang="en-US" sz="1600" dirty="0">
                <a:latin typeface="Arial" panose="020B0604020202020204" pitchFamily="34" charset="0"/>
                <a:cs typeface="Arial" panose="020B0604020202020204" pitchFamily="34" charset="0"/>
              </a:rPr>
              <a:t>- La </a:t>
            </a:r>
            <a:r>
              <a:rPr lang="en-US" sz="1600" dirty="0" err="1">
                <a:latin typeface="Arial" panose="020B0604020202020204" pitchFamily="34" charset="0"/>
                <a:cs typeface="Arial" panose="020B0604020202020204" pitchFamily="34" charset="0"/>
              </a:rPr>
              <a:t>bomba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circulación</a:t>
            </a:r>
            <a:r>
              <a:rPr lang="en-US" sz="1600" dirty="0">
                <a:latin typeface="Arial" panose="020B0604020202020204" pitchFamily="34" charset="0"/>
                <a:cs typeface="Arial" panose="020B0604020202020204" pitchFamily="34" charset="0"/>
              </a:rPr>
              <a:t> para </a:t>
            </a:r>
            <a:r>
              <a:rPr lang="en-US" sz="1600" dirty="0" err="1">
                <a:solidFill>
                  <a:srgbClr val="FF0000"/>
                </a:solidFill>
                <a:latin typeface="Arial" panose="020B0604020202020204" pitchFamily="34" charset="0"/>
                <a:cs typeface="Arial" panose="020B0604020202020204" pitchFamily="34" charset="0"/>
              </a:rPr>
              <a:t>salmuera</a:t>
            </a:r>
            <a:endParaRPr lang="en-US" sz="1600" dirty="0">
              <a:solidFill>
                <a:srgbClr val="FF0000"/>
              </a:solidFill>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Válvulas</a:t>
            </a:r>
            <a:r>
              <a:rPr lang="en-US" sz="1600" dirty="0">
                <a:latin typeface="Arial" panose="020B0604020202020204" pitchFamily="34" charset="0"/>
                <a:cs typeface="Arial" panose="020B0604020202020204" pitchFamily="34" charset="0"/>
              </a:rPr>
              <a:t> y </a:t>
            </a:r>
            <a:r>
              <a:rPr lang="en-US" sz="1600" dirty="0" err="1">
                <a:latin typeface="Arial" panose="020B0604020202020204" pitchFamily="34" charset="0"/>
                <a:cs typeface="Arial" panose="020B0604020202020204" pitchFamily="34" charset="0"/>
              </a:rPr>
              <a:t>accesorios</a:t>
            </a: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componentes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eléctricos</a:t>
            </a:r>
            <a:r>
              <a:rPr lang="en-US" sz="1600" dirty="0">
                <a:latin typeface="Arial" panose="020B0604020202020204" pitchFamily="34" charset="0"/>
                <a:cs typeface="Arial" panose="020B0604020202020204" pitchFamily="34" charset="0"/>
              </a:rPr>
              <a:t> de la </a:t>
            </a:r>
            <a:r>
              <a:rPr lang="en-US" sz="1600" dirty="0" err="1">
                <a:latin typeface="Arial" panose="020B0604020202020204" pitchFamily="34" charset="0"/>
                <a:cs typeface="Arial" panose="020B0604020202020204" pitchFamily="34" charset="0"/>
              </a:rPr>
              <a:t>bomba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calor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unidad</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mando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pantalla</a:t>
            </a:r>
            <a:r>
              <a:rPr lang="en-US" sz="1600" dirty="0">
                <a:latin typeface="Arial" panose="020B0604020202020204" pitchFamily="34" charset="0"/>
                <a:cs typeface="Arial" panose="020B0604020202020204" pitchFamily="34" charset="0"/>
              </a:rPr>
              <a:t> de control, ....)</a:t>
            </a:r>
          </a:p>
        </p:txBody>
      </p:sp>
    </p:spTree>
    <p:extLst>
      <p:ext uri="{BB962C8B-B14F-4D97-AF65-F5344CB8AC3E}">
        <p14:creationId xmlns:p14="http://schemas.microsoft.com/office/powerpoint/2010/main" val="1205770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Introducción</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Reparación de la bomba de calor</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 Componentes del circuito de refrigeración</a:t>
            </a:r>
          </a:p>
          <a:p>
            <a:pPr marL="0" indent="0">
              <a:lnSpc>
                <a:spcPct val="150000"/>
              </a:lnSpc>
              <a:buNone/>
            </a:pPr>
            <a:r>
              <a:rPr lang="en-US" sz="1600" dirty="0">
                <a:latin typeface="Arial" panose="020B0604020202020204" pitchFamily="34" charset="0"/>
                <a:cs typeface="Arial" panose="020B0604020202020204" pitchFamily="34" charset="0"/>
              </a:rPr>
              <a:t>	- compresor</a:t>
            </a:r>
          </a:p>
          <a:p>
            <a:pPr marL="0" indent="0">
              <a:lnSpc>
                <a:spcPct val="150000"/>
              </a:lnSpc>
              <a:buNone/>
            </a:pPr>
            <a:r>
              <a:rPr lang="en-US" sz="1600" dirty="0">
                <a:latin typeface="Arial" panose="020B0604020202020204" pitchFamily="34" charset="0"/>
                <a:cs typeface="Arial" panose="020B0604020202020204" pitchFamily="34" charset="0"/>
              </a:rPr>
              <a:t>	- los dos intercambiadores de calor</a:t>
            </a:r>
          </a:p>
          <a:p>
            <a:pPr marL="0" indent="0">
              <a:lnSpc>
                <a:spcPct val="150000"/>
              </a:lnSpc>
              <a:buNone/>
            </a:pPr>
            <a:r>
              <a:rPr lang="en-US" sz="1600" dirty="0">
                <a:latin typeface="Arial" panose="020B0604020202020204" pitchFamily="34" charset="0"/>
                <a:cs typeface="Arial" panose="020B0604020202020204" pitchFamily="34" charset="0"/>
              </a:rPr>
              <a:t>	- válvula de expansión</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sensores térmicos</a:t>
            </a:r>
          </a:p>
          <a:p>
            <a:pPr marL="0" indent="0">
              <a:lnSpc>
                <a:spcPct val="150000"/>
              </a:lnSpc>
              <a:buNone/>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0335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Introducción</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7544" y="1484784"/>
            <a:ext cx="5688632" cy="3394472"/>
          </a:xfrm>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Reparación de la bomba de calor</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rPr>
              <a:t>sensores térmicos</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Los sensores para controlar la bomba de calor pueden estar defectuosos. Las piezas defectuosas son reemplazadas. </a:t>
            </a:r>
          </a:p>
          <a:p>
            <a:pPr marL="0" indent="0">
              <a:lnSpc>
                <a:spcPct val="150000"/>
              </a:lnSpc>
              <a:buNone/>
            </a:pPr>
            <a:r>
              <a:rPr lang="en-US" sz="1600" dirty="0" err="1">
                <a:latin typeface="Arial" panose="020B0604020202020204" pitchFamily="34" charset="0"/>
                <a:cs typeface="Arial" panose="020B0604020202020204" pitchFamily="34" charset="0"/>
              </a:rPr>
              <a:t>Utiliza</a:t>
            </a:r>
            <a:r>
              <a:rPr lang="en-US" sz="1600" dirty="0">
                <a:latin typeface="Arial" panose="020B0604020202020204" pitchFamily="34" charset="0"/>
                <a:cs typeface="Arial" panose="020B0604020202020204" pitchFamily="34" charset="0"/>
              </a:rPr>
              <a:t> únicamente piezas de repuesto adecuadas que hayan sido homologadas por el fabricante y son compatibles con la bomba de calor.</a:t>
            </a:r>
          </a:p>
          <a:p>
            <a:pPr marL="0" indent="0">
              <a:lnSpc>
                <a:spcPct val="150000"/>
              </a:lnSpc>
              <a:buNone/>
            </a:pPr>
            <a:r>
              <a:rPr lang="en-US" sz="1600" dirty="0">
                <a:latin typeface="Arial" panose="020B0604020202020204" pitchFamily="34" charset="0"/>
                <a:cs typeface="Arial" panose="020B0604020202020204" pitchFamily="34" charset="0"/>
              </a:rPr>
              <a:t>La instalación se realiza de acuerdo con las especificaciones del fabricante y las instrucciones de instalación.</a:t>
            </a:r>
          </a:p>
          <a:p>
            <a:pPr marL="0" indent="0">
              <a:lnSpc>
                <a:spcPct val="150000"/>
              </a:lnSpc>
              <a:buNone/>
            </a:pPr>
            <a:endParaRPr lang="en-US" sz="1200" dirty="0">
              <a:latin typeface="Arial" panose="020B0604020202020204" pitchFamily="34" charset="0"/>
              <a:cs typeface="Arial" panose="020B0604020202020204" pitchFamily="34" charset="0"/>
            </a:endParaRPr>
          </a:p>
          <a:p>
            <a:pPr marL="0" indent="0">
              <a:lnSpc>
                <a:spcPct val="150000"/>
              </a:lnSpc>
              <a:buNone/>
            </a:pPr>
            <a:endParaRPr lang="en-US" sz="1200" dirty="0">
              <a:latin typeface="Arial" panose="020B0604020202020204" pitchFamily="34" charset="0"/>
              <a:cs typeface="Arial" panose="020B0604020202020204" pitchFamily="34" charset="0"/>
            </a:endParaRPr>
          </a:p>
        </p:txBody>
      </p:sp>
      <p:pic>
        <p:nvPicPr>
          <p:cNvPr id="4" name="Picture 2" descr="Celsius and fahrenheit meteorology thermometers set."/>
          <p:cNvPicPr>
            <a:picLocks noChangeAspect="1" noChangeArrowheads="1"/>
          </p:cNvPicPr>
          <p:nvPr/>
        </p:nvPicPr>
        <p:blipFill rotWithShape="1">
          <a:blip r:embed="rId3">
            <a:extLst>
              <a:ext uri="{28A0092B-C50C-407E-A947-70E740481C1C}">
                <a14:useLocalDpi xmlns:a14="http://schemas.microsoft.com/office/drawing/2010/main" val="0"/>
              </a:ext>
            </a:extLst>
          </a:blip>
          <a:srcRect l="16800" t="4825" r="12641" b="274"/>
          <a:stretch/>
        </p:blipFill>
        <p:spPr bwMode="auto">
          <a:xfrm>
            <a:off x="6435738" y="2420888"/>
            <a:ext cx="2268252" cy="3186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848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Introducción</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41392" y="1484784"/>
            <a:ext cx="8523095" cy="4525963"/>
          </a:xfrm>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Reparación de la bomba de calor</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rPr>
              <a:t>Bomba de circulación de </a:t>
            </a:r>
            <a:r>
              <a:rPr lang="en-US" sz="1600" b="1" dirty="0">
                <a:solidFill>
                  <a:srgbClr val="FF0000"/>
                </a:solidFill>
                <a:latin typeface="Arial" panose="020B0604020202020204" pitchFamily="34" charset="0"/>
                <a:cs typeface="Arial" panose="020B0604020202020204" pitchFamily="34" charset="0"/>
              </a:rPr>
              <a:t>salmuera</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La bomba de circulación de </a:t>
            </a:r>
            <a:r>
              <a:rPr lang="en-US" sz="1600" dirty="0">
                <a:solidFill>
                  <a:srgbClr val="FF0000"/>
                </a:solidFill>
                <a:latin typeface="Arial" panose="020B0604020202020204" pitchFamily="34" charset="0"/>
                <a:cs typeface="Arial" panose="020B0604020202020204" pitchFamily="34" charset="0"/>
              </a:rPr>
              <a:t>salmuera </a:t>
            </a:r>
            <a:r>
              <a:rPr lang="en-US" sz="1600" dirty="0">
                <a:latin typeface="Arial" panose="020B0604020202020204" pitchFamily="34" charset="0"/>
                <a:cs typeface="Arial" panose="020B0604020202020204" pitchFamily="34" charset="0"/>
              </a:rPr>
              <a:t>se instala a menudo en la bomba de calor. Si la bomba está defectuosa, debe ser reemplazada. Preste atención a lo siguiente</a:t>
            </a:r>
          </a:p>
          <a:p>
            <a:pPr>
              <a:lnSpc>
                <a:spcPct val="150000"/>
              </a:lnSpc>
            </a:pPr>
            <a:r>
              <a:rPr lang="en-US" sz="1600" dirty="0">
                <a:latin typeface="Arial" panose="020B0604020202020204" pitchFamily="34" charset="0"/>
                <a:cs typeface="Arial" panose="020B0604020202020204" pitchFamily="34" charset="0"/>
              </a:rPr>
              <a:t>que la nueva bomba de circulación esté correctamente dimensionada y pueda suministrar la presión necesaria en función de las sondas geotérmicas. Al mismo tiempo, la bomba de circulación no debe ser </a:t>
            </a:r>
            <a:r>
              <a:rPr lang="en-US" sz="1600" dirty="0" err="1">
                <a:latin typeface="Arial" panose="020B0604020202020204" pitchFamily="34" charset="0"/>
                <a:cs typeface="Arial" panose="020B0604020202020204" pitchFamily="34" charset="0"/>
              </a:rPr>
              <a:t>demasiado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grande</a:t>
            </a:r>
            <a:r>
              <a:rPr lang="en-US" sz="1600" dirty="0">
                <a:latin typeface="Arial" panose="020B0604020202020204" pitchFamily="34" charset="0"/>
                <a:cs typeface="Arial" panose="020B0604020202020204" pitchFamily="34" charset="0"/>
              </a:rPr>
              <a:t>, ya que de lo contrario será ineficaz.</a:t>
            </a:r>
          </a:p>
          <a:p>
            <a:pPr>
              <a:lnSpc>
                <a:spcPct val="150000"/>
              </a:lnSpc>
            </a:pPr>
            <a:r>
              <a:rPr lang="en-US" sz="1600" dirty="0">
                <a:latin typeface="Arial" panose="020B0604020202020204" pitchFamily="34" charset="0"/>
                <a:cs typeface="Arial" panose="020B0604020202020204" pitchFamily="34" charset="0"/>
              </a:rPr>
              <a:t>que el circuito de la sonda se rellena después de haber cambiado la bomba (ver unidad 3.1).</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881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Introducción</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39269" y="1844824"/>
            <a:ext cx="4132731" cy="3394472"/>
          </a:xfrm>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Reparación de la bomba de calor</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rPr>
              <a:t>Válvulas y accesorios</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Todas las válvulas, accesorios o llaves de paso pueden estar defectuosas o tener fugas. Las partes instaladas no difieren de otras instalaciones de calefacción. Los componentes defectuosos o dañados deben ser reemplazados.</a:t>
            </a:r>
          </a:p>
          <a:p>
            <a:pPr marL="0" indent="0">
              <a:lnSpc>
                <a:spcPct val="150000"/>
              </a:lnSpc>
              <a:buNone/>
            </a:pPr>
            <a:endParaRPr lang="en-US" sz="1200" dirty="0">
              <a:latin typeface="Arial" panose="020B0604020202020204" pitchFamily="34" charset="0"/>
              <a:cs typeface="Arial" panose="020B0604020202020204" pitchFamily="34" charset="0"/>
            </a:endParaRPr>
          </a:p>
          <a:p>
            <a:pPr marL="0" indent="0">
              <a:lnSpc>
                <a:spcPct val="150000"/>
              </a:lnSpc>
              <a:buNone/>
            </a:pPr>
            <a:endParaRPr lang="en-US" sz="1200" dirty="0">
              <a:latin typeface="Arial" panose="020B0604020202020204" pitchFamily="34" charset="0"/>
              <a:cs typeface="Arial" panose="020B0604020202020204" pitchFamily="34" charset="0"/>
            </a:endParaRPr>
          </a:p>
        </p:txBody>
      </p:sp>
      <p:pic>
        <p:nvPicPr>
          <p:cNvPr id="4" name="Picture 2" descr="Rusty burst pipe spraying water after freezing in wi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7513" y="2330499"/>
            <a:ext cx="4090495" cy="2908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617543"/>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TotalTime>
  <Words>1106</Words>
  <Application>Microsoft Office PowerPoint</Application>
  <PresentationFormat>Presentación en pantalla (4:3)</PresentationFormat>
  <Paragraphs>131</Paragraphs>
  <Slides>16</Slides>
  <Notes>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Arial</vt:lpstr>
      <vt:lpstr>Arial Black</vt:lpstr>
      <vt:lpstr>Calibri</vt:lpstr>
      <vt:lpstr>Wingdings</vt:lpstr>
      <vt:lpstr>2_Office Theme</vt:lpstr>
      <vt:lpstr>3.2 Investigación y reparación de averías</vt:lpstr>
      <vt:lpstr>Objetivos del módulo</vt:lpstr>
      <vt:lpstr>Introducción</vt:lpstr>
      <vt:lpstr>Introducción</vt:lpstr>
      <vt:lpstr>Introducción</vt:lpstr>
      <vt:lpstr>Introducción</vt:lpstr>
      <vt:lpstr>Introducción</vt:lpstr>
      <vt:lpstr>Introducción</vt:lpstr>
      <vt:lpstr>Introducción</vt:lpstr>
      <vt:lpstr>Introducción</vt:lpstr>
      <vt:lpstr>Introducción</vt:lpstr>
      <vt:lpstr>Introducción</vt:lpstr>
      <vt:lpstr>Introducción</vt:lpstr>
      <vt:lpstr>Introducción</vt:lpstr>
      <vt:lpstr>Conclusión</vt:lpstr>
      <vt:lpstr>Fin de la unidad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ptsimpoukli</dc:creator>
  <cp:lastModifiedBy>Marta Gómez Echarri</cp:lastModifiedBy>
  <cp:revision>38</cp:revision>
  <dcterms:created xsi:type="dcterms:W3CDTF">2017-12-11T10:59:29Z</dcterms:created>
  <dcterms:modified xsi:type="dcterms:W3CDTF">2019-08-05T21:11:25Z</dcterms:modified>
</cp:coreProperties>
</file>