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57" r:id="rId3"/>
    <p:sldId id="258" r:id="rId4"/>
    <p:sldId id="261" r:id="rId5"/>
    <p:sldId id="262" r:id="rId6"/>
    <p:sldId id="264" r:id="rId7"/>
    <p:sldId id="263" r:id="rId8"/>
    <p:sldId id="265" r:id="rId9"/>
    <p:sldId id="266" r:id="rId10"/>
    <p:sldId id="283" r:id="rId11"/>
    <p:sldId id="267" r:id="rId12"/>
    <p:sldId id="271" r:id="rId13"/>
    <p:sldId id="272" r:id="rId14"/>
    <p:sldId id="273" r:id="rId15"/>
    <p:sldId id="274" r:id="rId16"/>
    <p:sldId id="275" r:id="rId17"/>
    <p:sldId id="268" r:id="rId18"/>
    <p:sldId id="277" r:id="rId19"/>
    <p:sldId id="276" r:id="rId20"/>
    <p:sldId id="280" r:id="rId21"/>
    <p:sldId id="281" r:id="rId22"/>
    <p:sldId id="282" r:id="rId23"/>
    <p:sldId id="279" r:id="rId24"/>
    <p:sldId id="269" r:id="rId25"/>
    <p:sldId id="285" r:id="rId26"/>
    <p:sldId id="286" r:id="rId27"/>
    <p:sldId id="287" r:id="rId28"/>
    <p:sldId id="278" r:id="rId29"/>
    <p:sldId id="288" r:id="rId30"/>
    <p:sldId id="270" r:id="rId31"/>
    <p:sldId id="259" r:id="rId32"/>
    <p:sldId id="26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51D"/>
    <a:srgbClr val="25136D"/>
    <a:srgbClr val="27156E"/>
    <a:srgbClr val="DE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p:cViewPr varScale="1">
        <p:scale>
          <a:sx n="115" d="100"/>
          <a:sy n="115"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252227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Max Weishaupt GmbH</a:t>
            </a:r>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86446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a:t>
            </a:r>
            <a:r>
              <a:rPr lang="de-DE" dirty="0" err="1"/>
              <a:t>shutterstock</a:t>
            </a:r>
            <a:endParaRPr lang="de-DE" dirty="0"/>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3889702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22782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a:t>
            </a:r>
            <a:r>
              <a:rPr lang="de-DE" dirty="0" err="1"/>
              <a:t>shutterstock</a:t>
            </a:r>
            <a:endParaRPr lang="de-DE" dirty="0"/>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72815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79543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66959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10769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3744603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145066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a:p>
            <a:endParaRPr lang="de-DE" dirty="0"/>
          </a:p>
          <a:p>
            <a:r>
              <a:rPr lang="de-DE" dirty="0"/>
              <a:t>Link </a:t>
            </a:r>
            <a:r>
              <a:rPr lang="de-DE" dirty="0" err="1"/>
              <a:t>ingerman</a:t>
            </a:r>
            <a:r>
              <a:rPr lang="de-DE" dirty="0"/>
              <a:t> https://www.vaillant.de/downloads-1/anleitungen-1/flexotherm-compact/0020196687-01-1443091.pdf</a:t>
            </a:r>
          </a:p>
        </p:txBody>
      </p:sp>
      <p:sp>
        <p:nvSpPr>
          <p:cNvPr id="4" name="Foliennummernplatzhalter 3"/>
          <p:cNvSpPr>
            <a:spLocks noGrp="1"/>
          </p:cNvSpPr>
          <p:nvPr>
            <p:ph type="sldNum" sz="quarter" idx="10"/>
          </p:nvPr>
        </p:nvSpPr>
        <p:spPr/>
        <p:txBody>
          <a:bodyPr/>
          <a:lstStyle/>
          <a:p>
            <a:fld id="{D51933F7-9C1D-42A8-B27F-F697341C8CBF}" type="slidenum">
              <a:rPr lang="el-GR" smtClean="0"/>
              <a:t>4</a:t>
            </a:fld>
            <a:endParaRPr lang="el-GR"/>
          </a:p>
        </p:txBody>
      </p:sp>
    </p:spTree>
    <p:extLst>
      <p:ext uri="{BB962C8B-B14F-4D97-AF65-F5344CB8AC3E}">
        <p14:creationId xmlns:p14="http://schemas.microsoft.com/office/powerpoint/2010/main" val="323971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184843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Puic</a:t>
            </a:r>
            <a:r>
              <a:rPr lang="de-DE" dirty="0"/>
              <a:t> </a:t>
            </a:r>
            <a:r>
              <a:rPr lang="de-DE" dirty="0" err="1"/>
              <a:t>has</a:t>
            </a:r>
            <a:r>
              <a:rPr lang="de-DE" dirty="0"/>
              <a:t> </a:t>
            </a:r>
            <a:r>
              <a:rPr lang="de-DE"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335384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dirty="0"/>
              <a:t> </a:t>
            </a:r>
            <a:r>
              <a:rPr lang="de-DE"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3166947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215947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395034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gemeinfrei</a:t>
            </a:r>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716585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722566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4294310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dirty="0"/>
              <a:t> </a:t>
            </a:r>
            <a:r>
              <a:rPr lang="de-DE"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1250575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a:t>
            </a:fld>
            <a:endParaRPr lang="el-GR"/>
          </a:p>
        </p:txBody>
      </p:sp>
    </p:spTree>
    <p:extLst>
      <p:ext uri="{BB962C8B-B14F-4D97-AF65-F5344CB8AC3E}">
        <p14:creationId xmlns:p14="http://schemas.microsoft.com/office/powerpoint/2010/main" val="1657552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19538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dirty="0"/>
              <a:t> </a:t>
            </a:r>
            <a:r>
              <a:rPr lang="de-DE"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280756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347029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36761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hs</a:t>
            </a:r>
            <a:r>
              <a:rPr lang="de-DE" dirty="0"/>
              <a:t> </a:t>
            </a:r>
            <a:r>
              <a:rPr lang="de-DE" dirty="0" err="1"/>
              <a:t>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235929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69781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aillant.co.uk/downloads/flexotherm/flexotherm-5-11kw-230v-installation-manual-91986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a:latin typeface="Arial" panose="020B0604020202020204" pitchFamily="34" charset="0"/>
                <a:cs typeface="Arial" panose="020B0604020202020204" pitchFamily="34" charset="0"/>
              </a:rPr>
              <a:t>2.1 </a:t>
            </a:r>
            <a:r>
              <a:rPr lang="en-US" dirty="0" smtClean="0">
                <a:latin typeface="Arial" panose="020B0604020202020204" pitchFamily="34" charset="0"/>
                <a:cs typeface="Arial" panose="020B0604020202020204" pitchFamily="34" charset="0"/>
              </a:rPr>
              <a:t>Installation von </a:t>
            </a:r>
            <a:r>
              <a:rPr lang="en-US" dirty="0" err="1" smtClean="0">
                <a:latin typeface="Arial" panose="020B0604020202020204" pitchFamily="34" charset="0"/>
                <a:cs typeface="Arial" panose="020B0604020202020204" pitchFamily="34" charset="0"/>
              </a:rPr>
              <a:t>Wärmepumpen</a:t>
            </a:r>
            <a:r>
              <a:rPr lang="en-US" dirty="0" smtClean="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BLOCK 2: Installation </a:t>
            </a:r>
            <a:r>
              <a:rPr lang="en-US" dirty="0" smtClean="0">
                <a:latin typeface="Arial" panose="020B0604020202020204" pitchFamily="34" charset="0"/>
                <a:cs typeface="Arial" panose="020B0604020202020204" pitchFamily="34" charset="0"/>
              </a:rPr>
              <a:t>von </a:t>
            </a:r>
            <a:r>
              <a:rPr lang="en-US" dirty="0" err="1" smtClean="0">
                <a:latin typeface="Arial" panose="020B0604020202020204" pitchFamily="34" charset="0"/>
                <a:cs typeface="Arial" panose="020B0604020202020204" pitchFamily="34" charset="0"/>
              </a:rPr>
              <a:t>geothermischen</a:t>
            </a:r>
            <a:r>
              <a:rPr lang="en-US" dirty="0" smtClean="0">
                <a:latin typeface="Arial" panose="020B0604020202020204" pitchFamily="34" charset="0"/>
                <a:cs typeface="Arial" panose="020B0604020202020204" pitchFamily="34" charset="0"/>
              </a:rPr>
              <a:t> Anlagen  </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Montage der Anschlussleitungen nach den Maß- und Anschlusszeichnungen</a:t>
            </a:r>
          </a:p>
          <a:p>
            <a:pPr marL="0" indent="0">
              <a:lnSpc>
                <a:spcPct val="150000"/>
              </a:lnSpc>
              <a:buNone/>
            </a:pPr>
            <a:r>
              <a:rPr lang="de-DE" sz="1600" b="1" dirty="0">
                <a:latin typeface="Arial" panose="020B0604020202020204" pitchFamily="34" charset="0"/>
                <a:cs typeface="Arial" panose="020B0604020202020204" pitchFamily="34" charset="0"/>
              </a:rPr>
              <a:t>Anschluss der Wärmepumpe an den Heizkreislauf</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934" y="2420888"/>
            <a:ext cx="5760132" cy="3840088"/>
          </a:xfrm>
          <a:prstGeom prst="rect">
            <a:avLst/>
          </a:prstGeom>
        </p:spPr>
      </p:pic>
    </p:spTree>
    <p:extLst>
      <p:ext uri="{BB962C8B-B14F-4D97-AF65-F5344CB8AC3E}">
        <p14:creationId xmlns:p14="http://schemas.microsoft.com/office/powerpoint/2010/main" val="100673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Montage der Anschlussleitungen nach den Maß- und Anschlusszeichnungen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Anschluss der Wärmepumpe an den </a:t>
            </a:r>
            <a:r>
              <a:rPr lang="de-DE" sz="1600" b="1" dirty="0" smtClean="0">
                <a:latin typeface="Arial" panose="020B0604020202020204" pitchFamily="34" charset="0"/>
                <a:cs typeface="Arial" panose="020B0604020202020204" pitchFamily="34" charset="0"/>
              </a:rPr>
              <a:t>Solekreislauf</a:t>
            </a:r>
          </a:p>
          <a:p>
            <a:pPr marL="0" indent="0">
              <a:lnSpc>
                <a:spcPct val="150000"/>
              </a:lnSpc>
              <a:buNone/>
            </a:pP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Schließen Sie die Soleleitungen an die Wärmepumpe an. </a:t>
            </a:r>
          </a:p>
          <a:p>
            <a:pPr>
              <a:lnSpc>
                <a:spcPct val="150000"/>
              </a:lnSpc>
            </a:pPr>
            <a:r>
              <a:rPr lang="de-DE" sz="1600" dirty="0">
                <a:latin typeface="Arial" panose="020B0604020202020204" pitchFamily="34" charset="0"/>
                <a:cs typeface="Arial" panose="020B0604020202020204" pitchFamily="34" charset="0"/>
              </a:rPr>
              <a:t>Isolieren Sie alle Soleleitungen und die Anschlüsse der Wärmepumpe dampfdiffusionsdicht.</a:t>
            </a:r>
          </a:p>
          <a:p>
            <a:pPr>
              <a:lnSpc>
                <a:spcPct val="150000"/>
              </a:lnSpc>
            </a:pPr>
            <a:r>
              <a:rPr lang="de-DE" sz="1600" dirty="0">
                <a:latin typeface="Arial" panose="020B0604020202020204" pitchFamily="34" charset="0"/>
                <a:cs typeface="Arial" panose="020B0604020202020204" pitchFamily="34" charset="0"/>
              </a:rPr>
              <a:t>Installieren Sie ein Ausdehnungsgefäß.</a:t>
            </a:r>
          </a:p>
          <a:p>
            <a:pPr>
              <a:lnSpc>
                <a:spcPct val="150000"/>
              </a:lnSpc>
            </a:pPr>
            <a:r>
              <a:rPr lang="de-DE" sz="1600" dirty="0">
                <a:latin typeface="Arial" panose="020B0604020202020204" pitchFamily="34" charset="0"/>
                <a:cs typeface="Arial" panose="020B0604020202020204" pitchFamily="34" charset="0"/>
              </a:rPr>
              <a:t>Installieren Sie ein Entlüftungsventil.</a:t>
            </a:r>
          </a:p>
          <a:p>
            <a:pPr>
              <a:lnSpc>
                <a:spcPct val="150000"/>
              </a:lnSpc>
            </a:pPr>
            <a:r>
              <a:rPr lang="de-DE" sz="1600" dirty="0" smtClean="0">
                <a:latin typeface="Arial" panose="020B0604020202020204" pitchFamily="34" charset="0"/>
                <a:cs typeface="Arial" panose="020B0604020202020204" pitchFamily="34" charset="0"/>
              </a:rPr>
              <a:t>Installieren </a:t>
            </a:r>
            <a:r>
              <a:rPr lang="de-DE" sz="1600" dirty="0">
                <a:latin typeface="Arial" panose="020B0604020202020204" pitchFamily="34" charset="0"/>
                <a:cs typeface="Arial" panose="020B0604020202020204" pitchFamily="34" charset="0"/>
              </a:rPr>
              <a:t>Sie einen Schmutzabscheider.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14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57200" y="1412776"/>
            <a:ext cx="8229600" cy="4925143"/>
          </a:xfrm>
        </p:spPr>
        <p:txBody>
          <a:bodyPr>
            <a:noAutofit/>
          </a:bodyPr>
          <a:lstStyle/>
          <a:p>
            <a:pPr marL="0" indent="0">
              <a:lnSpc>
                <a:spcPct val="150000"/>
              </a:lnSpc>
              <a:buNone/>
            </a:pPr>
            <a:r>
              <a:rPr lang="en-US" sz="1600" b="1" dirty="0" smtClean="0">
                <a:latin typeface="Arial" panose="020B0604020202020204" pitchFamily="34" charset="0"/>
                <a:cs typeface="Arial" panose="020B0604020202020204" pitchFamily="34" charset="0"/>
              </a:rPr>
              <a:t>Sole </a:t>
            </a:r>
            <a:r>
              <a:rPr lang="en-US" sz="1600" b="1" dirty="0" err="1" smtClean="0">
                <a:latin typeface="Arial" panose="020B0604020202020204" pitchFamily="34" charset="0"/>
                <a:cs typeface="Arial" panose="020B0604020202020204" pitchFamily="34" charset="0"/>
              </a:rPr>
              <a:t>Kreislauf</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Die folgenden Komponenten und Arbeitsschritte sind für den ordnungsgemäßen Betrieb des Solekreislaufs wichtig:</a:t>
            </a:r>
          </a:p>
          <a:p>
            <a:pPr marL="0" indent="0">
              <a:lnSpc>
                <a:spcPct val="150000"/>
              </a:lnSpc>
              <a:buNone/>
            </a:pPr>
            <a:r>
              <a:rPr lang="en-US" sz="1600" dirty="0">
                <a:latin typeface="Arial" panose="020B0604020202020204" pitchFamily="34" charset="0"/>
                <a:cs typeface="Arial" panose="020B0604020202020204" pitchFamily="34" charset="0"/>
              </a:rPr>
              <a:t>			</a:t>
            </a:r>
          </a:p>
          <a:p>
            <a:pPr>
              <a:lnSpc>
                <a:spcPct val="150000"/>
              </a:lnSpc>
            </a:pPr>
            <a:r>
              <a:rPr lang="de-DE" sz="1600" dirty="0">
                <a:latin typeface="Arial" panose="020B0604020202020204" pitchFamily="34" charset="0"/>
                <a:cs typeface="Arial" panose="020B0604020202020204" pitchFamily="34" charset="0"/>
              </a:rPr>
              <a:t>Umwälzpumpe (Sole-Seite nicht Heizungsseite)</a:t>
            </a:r>
          </a:p>
          <a:p>
            <a:pPr>
              <a:lnSpc>
                <a:spcPct val="150000"/>
              </a:lnSpc>
            </a:pPr>
            <a:r>
              <a:rPr lang="de-DE" sz="1600" dirty="0">
                <a:latin typeface="Arial" panose="020B0604020202020204" pitchFamily="34" charset="0"/>
                <a:cs typeface="Arial" panose="020B0604020202020204" pitchFamily="34" charset="0"/>
              </a:rPr>
              <a:t>Ausdehnungsgefäß für Sole</a:t>
            </a:r>
          </a:p>
          <a:p>
            <a:pPr>
              <a:lnSpc>
                <a:spcPct val="150000"/>
              </a:lnSpc>
            </a:pPr>
            <a:r>
              <a:rPr lang="de-DE" sz="1600" dirty="0">
                <a:latin typeface="Arial" panose="020B0604020202020204" pitchFamily="34" charset="0"/>
                <a:cs typeface="Arial" panose="020B0604020202020204" pitchFamily="34" charset="0"/>
              </a:rPr>
              <a:t>Zusammensetzung der Soleflüssigkeit </a:t>
            </a:r>
          </a:p>
          <a:p>
            <a:pPr>
              <a:lnSpc>
                <a:spcPct val="150000"/>
              </a:lnSpc>
            </a:pPr>
            <a:r>
              <a:rPr lang="de-DE" sz="1600" dirty="0">
                <a:latin typeface="Arial" panose="020B0604020202020204" pitchFamily="34" charset="0"/>
                <a:cs typeface="Arial" panose="020B0604020202020204" pitchFamily="34" charset="0"/>
              </a:rPr>
              <a:t>Befüllen der Anlage mit Sole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2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02432" y="1412776"/>
            <a:ext cx="5105671" cy="4925143"/>
          </a:xfrm>
        </p:spPr>
        <p:txBody>
          <a:bodyPr>
            <a:noAutofit/>
          </a:bodyPr>
          <a:lstStyle/>
          <a:p>
            <a:pPr marL="0" indent="0">
              <a:lnSpc>
                <a:spcPct val="150000"/>
              </a:lnSpc>
              <a:buNone/>
            </a:pPr>
            <a:r>
              <a:rPr lang="en-US" sz="1600" b="1" dirty="0" smtClean="0">
                <a:latin typeface="Arial" panose="020B0604020202020204" pitchFamily="34" charset="0"/>
                <a:cs typeface="Arial" panose="020B0604020202020204" pitchFamily="34" charset="0"/>
              </a:rPr>
              <a:t>Sole </a:t>
            </a:r>
            <a:r>
              <a:rPr lang="en-US" sz="1600" b="1" dirty="0" err="1" smtClean="0">
                <a:latin typeface="Arial" panose="020B0604020202020204" pitchFamily="34" charset="0"/>
                <a:cs typeface="Arial" panose="020B0604020202020204" pitchFamily="34" charset="0"/>
              </a:rPr>
              <a:t>Kreislauf</a:t>
            </a: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Die Umwälzpumpen für den Sole-Kreislauf sind oft bereits werksseitig in die Wärmepumpe integriert. Auch diese Pumpen sind für die meisten Anwendungen völlig ausreichend.</a:t>
            </a:r>
          </a:p>
          <a:p>
            <a:pPr marL="0" indent="0">
              <a:lnSpc>
                <a:spcPct val="150000"/>
              </a:lnSpc>
              <a:buNone/>
            </a:pPr>
            <a:r>
              <a:rPr lang="de-DE" sz="1600" dirty="0">
                <a:latin typeface="Arial" panose="020B0604020202020204" pitchFamily="34" charset="0"/>
                <a:cs typeface="Arial" panose="020B0604020202020204" pitchFamily="34" charset="0"/>
              </a:rPr>
              <a:t>Folgende Punkte sind jedoch zu gewährleisten</a:t>
            </a:r>
          </a:p>
          <a:p>
            <a:pPr>
              <a:lnSpc>
                <a:spcPct val="150000"/>
              </a:lnSpc>
            </a:pPr>
            <a:r>
              <a:rPr lang="de-DE" sz="1600" dirty="0">
                <a:latin typeface="Arial" panose="020B0604020202020204" pitchFamily="34" charset="0"/>
                <a:cs typeface="Arial" panose="020B0604020202020204" pitchFamily="34" charset="0"/>
              </a:rPr>
              <a:t>Kann die Pumpe die notwendige Fördermenge und den Druck zur optimalen Umwälzung der Sole gewährleisten, d.h. ist die Pumpe leistungsfähig genug?</a:t>
            </a:r>
          </a:p>
          <a:p>
            <a:pPr>
              <a:lnSpc>
                <a:spcPct val="150000"/>
              </a:lnSpc>
            </a:pPr>
            <a:r>
              <a:rPr lang="de-DE" sz="1600" dirty="0">
                <a:latin typeface="Arial" panose="020B0604020202020204" pitchFamily="34" charset="0"/>
                <a:cs typeface="Arial" panose="020B0604020202020204" pitchFamily="34" charset="0"/>
              </a:rPr>
              <a:t>Ist die Pumpe effizient genug, d.h. ist die Pumpe regulierbar oder nicht überdimensioniert?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708920"/>
            <a:ext cx="3484863" cy="2516117"/>
          </a:xfrm>
          <a:prstGeom prst="rect">
            <a:avLst/>
          </a:prstGeom>
        </p:spPr>
      </p:pic>
    </p:spTree>
    <p:extLst>
      <p:ext uri="{BB962C8B-B14F-4D97-AF65-F5344CB8AC3E}">
        <p14:creationId xmlns:p14="http://schemas.microsoft.com/office/powerpoint/2010/main" val="62484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67544" y="1363260"/>
            <a:ext cx="7787208" cy="4925143"/>
          </a:xfrm>
        </p:spPr>
        <p:txBody>
          <a:bodyPr>
            <a:noAutofit/>
          </a:bodyPr>
          <a:lstStyle/>
          <a:p>
            <a:pPr marL="0" indent="0">
              <a:lnSpc>
                <a:spcPct val="150000"/>
              </a:lnSpc>
              <a:buNone/>
            </a:pPr>
            <a:r>
              <a:rPr lang="en-US" sz="1600" b="1" dirty="0" smtClean="0">
                <a:latin typeface="Arial" panose="020B0604020202020204" pitchFamily="34" charset="0"/>
                <a:cs typeface="Arial" panose="020B0604020202020204" pitchFamily="34" charset="0"/>
              </a:rPr>
              <a:t>Sole </a:t>
            </a:r>
            <a:r>
              <a:rPr lang="en-US" sz="1600" b="1" dirty="0" err="1" smtClean="0">
                <a:latin typeface="Arial" panose="020B0604020202020204" pitchFamily="34" charset="0"/>
                <a:cs typeface="Arial" panose="020B0604020202020204" pitchFamily="34" charset="0"/>
              </a:rPr>
              <a:t>Kreislauf</a:t>
            </a: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Auch hier liefert das Herstellerhandbuch Auslegungsparameter und Informationen über die Leistung der Umwälzpumpe.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Bei der Dimensionierung der Pumpe ist zu beachten, dass der Druckverlust bei 25 % - 30 % Sole 1,5 - 1,7 mal größer ist als bei reinem Wasser. Die Kennlinie für den Förderstrom der Umwälzpumpe liegt ca. 10 % unter der Kennlinie für Wasser.</a:t>
            </a: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6" name="Picture 2" descr="Book as knowledge base - User guide manual 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708920"/>
            <a:ext cx="1805102" cy="1700808"/>
          </a:xfrm>
          <a:prstGeom prst="rect">
            <a:avLst/>
          </a:prstGeom>
          <a:noFill/>
          <a:extLst>
            <a:ext uri="{909E8E84-426E-40DD-AFC4-6F175D3DCCD1}">
              <a14:hiddenFill xmlns:a14="http://schemas.microsoft.com/office/drawing/2010/main">
                <a:solidFill>
                  <a:srgbClr val="FFFFFF"/>
                </a:solidFill>
              </a14:hiddenFill>
            </a:ext>
          </a:extLst>
        </p:spPr>
      </p:pic>
      <p:sp>
        <p:nvSpPr>
          <p:cNvPr id="7" name="Pfeil nach rechts 6"/>
          <p:cNvSpPr/>
          <p:nvPr/>
        </p:nvSpPr>
        <p:spPr>
          <a:xfrm>
            <a:off x="2760084" y="3393784"/>
            <a:ext cx="669159" cy="4750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9738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67544" y="1412776"/>
            <a:ext cx="8219256" cy="492514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Brine circuit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Warum ist es wichtig, dass die Soleumwälzpumpe optimal eingestellt ist und funktioniert?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Die Umwälzrate der Sole bestimmt die </a:t>
            </a:r>
            <a:r>
              <a:rPr lang="de-DE" sz="1600" dirty="0" err="1" smtClean="0">
                <a:latin typeface="Arial" panose="020B0604020202020204" pitchFamily="34" charset="0"/>
                <a:cs typeface="Arial" panose="020B0604020202020204" pitchFamily="34" charset="0"/>
              </a:rPr>
              <a:t>Temperaturspeizung</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zwischen Vor- und Rücklauf der Sole. Da die </a:t>
            </a:r>
            <a:r>
              <a:rPr lang="de-DE" sz="1600" dirty="0" err="1">
                <a:latin typeface="Arial" panose="020B0604020202020204" pitchFamily="34" charset="0"/>
                <a:cs typeface="Arial" panose="020B0604020202020204" pitchFamily="34" charset="0"/>
              </a:rPr>
              <a:t>Verdampferleistung</a:t>
            </a:r>
            <a:r>
              <a:rPr lang="de-DE" sz="1600" dirty="0">
                <a:latin typeface="Arial" panose="020B0604020202020204" pitchFamily="34" charset="0"/>
                <a:cs typeface="Arial" panose="020B0604020202020204" pitchFamily="34" charset="0"/>
              </a:rPr>
              <a:t> des Wärmetauschers nicht verändert werden kann, muss der Solevorlauf in die Wärmepumpe diese Leistung </a:t>
            </a:r>
            <a:r>
              <a:rPr lang="de-DE" sz="1600" dirty="0" smtClean="0">
                <a:latin typeface="Arial" panose="020B0604020202020204" pitchFamily="34" charset="0"/>
                <a:cs typeface="Arial" panose="020B0604020202020204" pitchFamily="34" charset="0"/>
              </a:rPr>
              <a:t>bereitstellen </a:t>
            </a:r>
            <a:r>
              <a:rPr lang="de-DE" sz="1600" dirty="0">
                <a:latin typeface="Arial" panose="020B0604020202020204" pitchFamily="34" charset="0"/>
                <a:cs typeface="Arial" panose="020B0604020202020204" pitchFamily="34" charset="0"/>
              </a:rPr>
              <a:t>können. </a:t>
            </a:r>
          </a:p>
          <a:p>
            <a:pPr marL="0" indent="0">
              <a:lnSpc>
                <a:spcPct val="150000"/>
              </a:lnSpc>
              <a:buNone/>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de-DE" sz="1600" dirty="0">
                <a:latin typeface="Arial" panose="020B0604020202020204" pitchFamily="34" charset="0"/>
                <a:cs typeface="Arial" panose="020B0604020202020204" pitchFamily="34" charset="0"/>
              </a:rPr>
              <a:t>Wenn die umgewälzte Solemenge zu gering ist - d.h. der Druck der Pumpe nicht </a:t>
            </a:r>
            <a:r>
              <a:rPr lang="de-DE" sz="1600" dirty="0" smtClean="0">
                <a:latin typeface="Arial" panose="020B0604020202020204" pitchFamily="34" charset="0"/>
                <a:cs typeface="Arial" panose="020B0604020202020204" pitchFamily="34" charset="0"/>
              </a:rPr>
              <a:t>	ausreicht </a:t>
            </a:r>
            <a:r>
              <a:rPr lang="de-DE" sz="1600" dirty="0">
                <a:latin typeface="Arial" panose="020B0604020202020204" pitchFamily="34" charset="0"/>
                <a:cs typeface="Arial" panose="020B0604020202020204" pitchFamily="34" charset="0"/>
              </a:rPr>
              <a:t>- führt dies zu einer Fehlfunktion des Systems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vg. </a:t>
            </a:r>
            <a:r>
              <a:rPr lang="en-US" sz="1600" dirty="0" err="1">
                <a:latin typeface="Arial" panose="020B0604020202020204" pitchFamily="34" charset="0"/>
                <a:cs typeface="Arial" panose="020B0604020202020204" pitchFamily="34" charset="0"/>
              </a:rPr>
              <a:t>Xxx.yyy</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2355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67544" y="1484784"/>
            <a:ext cx="8363272" cy="4925143"/>
          </a:xfrm>
        </p:spPr>
        <p:txBody>
          <a:bodyPr>
            <a:noAutofit/>
          </a:bodyPr>
          <a:lstStyle/>
          <a:p>
            <a:pPr marL="0" indent="0">
              <a:lnSpc>
                <a:spcPct val="150000"/>
              </a:lnSpc>
              <a:buNone/>
            </a:pPr>
            <a:r>
              <a:rPr lang="en-US" sz="1600" b="1" dirty="0" smtClean="0">
                <a:latin typeface="Arial" panose="020B0604020202020204" pitchFamily="34" charset="0"/>
                <a:cs typeface="Arial" panose="020B0604020202020204" pitchFamily="34" charset="0"/>
              </a:rPr>
              <a:t>Sole </a:t>
            </a:r>
            <a:r>
              <a:rPr lang="en-US" sz="1600" b="1" dirty="0" err="1" smtClean="0">
                <a:latin typeface="Arial" panose="020B0604020202020204" pitchFamily="34" charset="0"/>
                <a:cs typeface="Arial" panose="020B0604020202020204" pitchFamily="34" charset="0"/>
              </a:rPr>
              <a:t>Kreislauf</a:t>
            </a:r>
            <a:r>
              <a:rPr lang="en-US" sz="1600" b="1" dirty="0" smtClean="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Ist die Pumpenleistung hingegen zu hoch, beeinträchtigt dies die Funktion der Wärmepumpe nicht. Allerdings ist dann die elektrische Leistungsaufnahme höher als nötig. Dadurch sinkt die JAZ und damit der Wirkungsgrad der Anlage.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Handelt es sich um eine regulierbare Umwälzpumpe, </a:t>
            </a:r>
            <a:r>
              <a:rPr lang="de-DE" sz="1600" dirty="0" smtClean="0">
                <a:latin typeface="Arial" panose="020B0604020202020204" pitchFamily="34" charset="0"/>
                <a:cs typeface="Arial" panose="020B0604020202020204" pitchFamily="34" charset="0"/>
              </a:rPr>
              <a:t>			müssen </a:t>
            </a:r>
            <a:r>
              <a:rPr lang="de-DE" sz="1600" dirty="0">
                <a:latin typeface="Arial" panose="020B0604020202020204" pitchFamily="34" charset="0"/>
                <a:cs typeface="Arial" panose="020B0604020202020204" pitchFamily="34" charset="0"/>
              </a:rPr>
              <a:t>die entsprechenden Einstellungen gewählt werden.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Sollte die in der Anlage installierte Umwälzpumpe nicht zum </a:t>
            </a:r>
            <a:r>
              <a:rPr lang="de-DE" sz="1600" dirty="0" smtClean="0">
                <a:latin typeface="Arial" panose="020B0604020202020204" pitchFamily="34" charset="0"/>
                <a:cs typeface="Arial" panose="020B0604020202020204" pitchFamily="34" charset="0"/>
              </a:rPr>
              <a:t>			System </a:t>
            </a:r>
            <a:r>
              <a:rPr lang="de-DE" sz="1600" dirty="0">
                <a:latin typeface="Arial" panose="020B0604020202020204" pitchFamily="34" charset="0"/>
                <a:cs typeface="Arial" panose="020B0604020202020204" pitchFamily="34" charset="0"/>
              </a:rPr>
              <a:t>passen, muss eine andere geeignete </a:t>
            </a:r>
            <a:r>
              <a:rPr lang="de-DE" sz="1600" dirty="0" smtClean="0">
                <a:latin typeface="Arial" panose="020B0604020202020204" pitchFamily="34" charset="0"/>
                <a:cs typeface="Arial" panose="020B0604020202020204" pitchFamily="34" charset="0"/>
              </a:rPr>
              <a:t>				Umwälzpumpe </a:t>
            </a:r>
            <a:r>
              <a:rPr lang="de-DE" sz="1600" dirty="0">
                <a:latin typeface="Arial" panose="020B0604020202020204" pitchFamily="34" charset="0"/>
                <a:cs typeface="Arial" panose="020B0604020202020204" pitchFamily="34" charset="0"/>
              </a:rPr>
              <a:t>installiert werden.</a:t>
            </a:r>
          </a:p>
        </p:txBody>
      </p:sp>
      <p:pic>
        <p:nvPicPr>
          <p:cNvPr id="4" name="Picture 2" descr="exclamati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077072"/>
            <a:ext cx="1472481" cy="153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9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57200" y="1412776"/>
            <a:ext cx="8229600" cy="4925143"/>
          </a:xfrm>
        </p:spPr>
        <p:txBody>
          <a:bodyPr>
            <a:no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An der höchsten Stelle der Anlage sollte ein </a:t>
            </a:r>
            <a:r>
              <a:rPr lang="de-DE" sz="1600" b="1" dirty="0">
                <a:latin typeface="Arial" panose="020B0604020202020204" pitchFamily="34" charset="0"/>
                <a:cs typeface="Arial" panose="020B0604020202020204" pitchFamily="34" charset="0"/>
              </a:rPr>
              <a:t>permanentes Entlüftungsventil </a:t>
            </a:r>
            <a:r>
              <a:rPr lang="de-DE" sz="1600" dirty="0">
                <a:latin typeface="Arial" panose="020B0604020202020204" pitchFamily="34" charset="0"/>
                <a:cs typeface="Arial" panose="020B0604020202020204" pitchFamily="34" charset="0"/>
              </a:rPr>
              <a:t>installiert werden.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Um den Verdampfer vor Verunreinigungen aus den Bauphasen zu schützen, wird empfohlen, vor dem Eintritt der Sole in die Wärmepumpe </a:t>
            </a:r>
            <a:r>
              <a:rPr lang="de-DE" sz="1600" b="1" dirty="0">
                <a:latin typeface="Arial" panose="020B0604020202020204" pitchFamily="34" charset="0"/>
                <a:cs typeface="Arial" panose="020B0604020202020204" pitchFamily="34" charset="0"/>
              </a:rPr>
              <a:t>ein Sieb </a:t>
            </a:r>
            <a:r>
              <a:rPr lang="de-DE" sz="1600" dirty="0">
                <a:latin typeface="Arial" panose="020B0604020202020204" pitchFamily="34" charset="0"/>
                <a:cs typeface="Arial" panose="020B0604020202020204" pitchFamily="34" charset="0"/>
              </a:rPr>
              <a:t>mit einer Siebgröße von 0,5 mm bis 1 mm einzubauen. Das Sieb wird im ersten Betriebsjahr der Wärmepumpe nach Bedarf gereinigt. Nach diesem ersten Jahr werden die Verunreinigungen aus dem Solekreislauf entfernt. Zur Reduzierung der Druckverluste kann der Sieb entfernt </a:t>
            </a:r>
            <a:r>
              <a:rPr lang="de-DE" sz="1600" dirty="0" smtClean="0">
                <a:latin typeface="Arial" panose="020B0604020202020204" pitchFamily="34" charset="0"/>
                <a:cs typeface="Arial" panose="020B0604020202020204" pitchFamily="34" charset="0"/>
              </a:rPr>
              <a:t>werden.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85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57200" y="1600200"/>
            <a:ext cx="8291264" cy="4925143"/>
          </a:xfrm>
        </p:spPr>
        <p:txBody>
          <a:bodyPr>
            <a:no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gn="just">
              <a:lnSpc>
                <a:spcPct val="150000"/>
              </a:lnSpc>
              <a:buNone/>
            </a:pPr>
            <a:r>
              <a:rPr lang="de-DE" sz="1600" dirty="0">
                <a:latin typeface="Arial" panose="020B0604020202020204" pitchFamily="34" charset="0"/>
                <a:cs typeface="Arial" panose="020B0604020202020204" pitchFamily="34" charset="0"/>
              </a:rPr>
              <a:t>Das </a:t>
            </a:r>
            <a:r>
              <a:rPr lang="de-DE" sz="1600" dirty="0" smtClean="0">
                <a:latin typeface="Arial" panose="020B0604020202020204" pitchFamily="34" charset="0"/>
                <a:cs typeface="Arial" panose="020B0604020202020204" pitchFamily="34" charset="0"/>
              </a:rPr>
              <a:t>Kollektor- / </a:t>
            </a:r>
            <a:r>
              <a:rPr lang="de-DE" sz="1600" dirty="0" err="1" smtClean="0">
                <a:latin typeface="Arial" panose="020B0604020202020204" pitchFamily="34" charset="0"/>
                <a:cs typeface="Arial" panose="020B0604020202020204" pitchFamily="34" charset="0"/>
              </a:rPr>
              <a:t>Sondensystem</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ist ein geschlossener Kreislauf, in dem durch thermische Schwankungen Volumenänderungen auftreten. Diese können durch den Einsatz eines </a:t>
            </a:r>
            <a:r>
              <a:rPr lang="de-DE" sz="1600" b="1" dirty="0">
                <a:latin typeface="Arial" panose="020B0604020202020204" pitchFamily="34" charset="0"/>
                <a:cs typeface="Arial" panose="020B0604020202020204" pitchFamily="34" charset="0"/>
              </a:rPr>
              <a:t>Membranausdehnungsgefäßes</a:t>
            </a:r>
            <a:r>
              <a:rPr lang="de-DE" sz="1600" dirty="0">
                <a:latin typeface="Arial" panose="020B0604020202020204" pitchFamily="34" charset="0"/>
                <a:cs typeface="Arial" panose="020B0604020202020204" pitchFamily="34" charset="0"/>
              </a:rPr>
              <a:t> nach DIN 4807 ausgeglichen werden. Um eine Überfüllung der Anlage zu verhindern, muss ein </a:t>
            </a:r>
            <a:r>
              <a:rPr lang="de-DE" sz="1600" b="1" dirty="0">
                <a:latin typeface="Arial" panose="020B0604020202020204" pitchFamily="34" charset="0"/>
                <a:cs typeface="Arial" panose="020B0604020202020204" pitchFamily="34" charset="0"/>
              </a:rPr>
              <a:t>Sicherheitsventil</a:t>
            </a:r>
            <a:r>
              <a:rPr lang="de-DE" sz="1600" dirty="0">
                <a:latin typeface="Arial" panose="020B0604020202020204" pitchFamily="34" charset="0"/>
                <a:cs typeface="Arial" panose="020B0604020202020204" pitchFamily="34" charset="0"/>
              </a:rPr>
              <a:t> mit einem </a:t>
            </a:r>
            <a:r>
              <a:rPr lang="de-DE" sz="1600" dirty="0" smtClean="0">
                <a:latin typeface="Arial" panose="020B0604020202020204" pitchFamily="34" charset="0"/>
                <a:cs typeface="Arial" panose="020B0604020202020204" pitchFamily="34" charset="0"/>
              </a:rPr>
              <a:t>Ansprechdruck </a:t>
            </a:r>
            <a:r>
              <a:rPr lang="de-DE" sz="1600" dirty="0">
                <a:latin typeface="Arial" panose="020B0604020202020204" pitchFamily="34" charset="0"/>
                <a:cs typeface="Arial" panose="020B0604020202020204" pitchFamily="34" charset="0"/>
              </a:rPr>
              <a:t>von 3 bar installiert </a:t>
            </a:r>
            <a:r>
              <a:rPr lang="de-DE" sz="1600" dirty="0" smtClean="0">
                <a:latin typeface="Arial" panose="020B0604020202020204" pitchFamily="34" charset="0"/>
                <a:cs typeface="Arial" panose="020B0604020202020204" pitchFamily="34" charset="0"/>
              </a:rPr>
              <a:t>werden. </a:t>
            </a:r>
            <a:r>
              <a:rPr lang="de-DE" sz="1600" dirty="0">
                <a:latin typeface="Arial" panose="020B0604020202020204" pitchFamily="34" charset="0"/>
                <a:cs typeface="Arial" panose="020B0604020202020204" pitchFamily="34" charset="0"/>
              </a:rPr>
              <a:t>Der Ablauf muss in einen Auffangbehälter führen. Die Sole darf nicht in die Kanalisation abgeleitet werden</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0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smtClean="0">
                <a:latin typeface="Arial" panose="020B0604020202020204" pitchFamily="34" charset="0"/>
                <a:cs typeface="Arial" panose="020B0604020202020204" pitchFamily="34" charset="0"/>
              </a:rPr>
              <a:t>Hydraulische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nstallation</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Befüllen, Entlüften und Spülen des </a:t>
            </a:r>
            <a:r>
              <a:rPr lang="de-DE" sz="1600" b="1" dirty="0">
                <a:latin typeface="Arial" panose="020B0604020202020204" pitchFamily="34" charset="0"/>
                <a:cs typeface="Arial" panose="020B0604020202020204" pitchFamily="34" charset="0"/>
              </a:rPr>
              <a:t>Heizkreises</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Vor dem Befüllen oder Nachfüllen der Anlage ist die Qualität des Heizwassers zu prüfen.</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Insbesondere ist die VDI-Richtlinie 2035, Blatt 1 und 2, zu beachten.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Siehe</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Modul</a:t>
            </a:r>
            <a:r>
              <a:rPr lang="en-US" sz="1600" dirty="0" smtClean="0">
                <a:latin typeface="Arial" panose="020B0604020202020204" pitchFamily="34" charset="0"/>
                <a:cs typeface="Arial" panose="020B0604020202020204" pitchFamily="34" charset="0"/>
              </a:rPr>
              <a:t> 2.2</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82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Modul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Ziele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de-DE" sz="1600" dirty="0">
                <a:latin typeface="Arial" panose="020B0604020202020204" pitchFamily="34" charset="0"/>
                <a:cs typeface="Arial" panose="020B0604020202020204" pitchFamily="34" charset="0"/>
              </a:rPr>
              <a:t>Willkommen im Modul : "Installation von Wärmepumpen".</a:t>
            </a:r>
          </a:p>
          <a:p>
            <a:pPr marL="0" indent="0">
              <a:lnSpc>
                <a:spcPct val="150000"/>
              </a:lnSpc>
              <a:buNone/>
            </a:pPr>
            <a:r>
              <a:rPr lang="de-DE" sz="1600" dirty="0">
                <a:latin typeface="Arial" panose="020B0604020202020204" pitchFamily="34" charset="0"/>
                <a:cs typeface="Arial" panose="020B0604020202020204" pitchFamily="34" charset="0"/>
              </a:rPr>
              <a:t>Am Ende dieses Moduls werden </a:t>
            </a:r>
            <a:r>
              <a:rPr lang="de-DE" sz="1600" dirty="0" smtClean="0">
                <a:latin typeface="Arial" panose="020B0604020202020204" pitchFamily="34" charset="0"/>
                <a:cs typeface="Arial" panose="020B0604020202020204" pitchFamily="34" charset="0"/>
              </a:rPr>
              <a:t>Sie:</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"Wärmetauscher - Wärmepumpe - Verteilung</a:t>
            </a:r>
            <a:r>
              <a:rPr lang="de-DE" sz="16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verbinden </a:t>
            </a:r>
            <a:r>
              <a:rPr lang="de-DE" sz="1600" dirty="0" smtClean="0">
                <a:latin typeface="Arial" panose="020B0604020202020204" pitchFamily="34" charset="0"/>
                <a:cs typeface="Arial" panose="020B0604020202020204" pitchFamily="34" charset="0"/>
              </a:rPr>
              <a:t>und </a:t>
            </a:r>
            <a:r>
              <a:rPr lang="de-DE" sz="1600" dirty="0" smtClean="0">
                <a:latin typeface="Arial" panose="020B0604020202020204" pitchFamily="34" charset="0"/>
                <a:cs typeface="Arial" panose="020B0604020202020204" pitchFamily="34" charset="0"/>
              </a:rPr>
              <a:t>installieren </a:t>
            </a:r>
            <a:r>
              <a:rPr lang="de-DE" sz="1600" dirty="0" smtClean="0">
                <a:latin typeface="Arial" panose="020B0604020202020204" pitchFamily="34" charset="0"/>
                <a:cs typeface="Arial" panose="020B0604020202020204" pitchFamily="34" charset="0"/>
              </a:rPr>
              <a:t>können</a:t>
            </a: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häufigsten </a:t>
            </a:r>
            <a:r>
              <a:rPr lang="de-DE" sz="1600" dirty="0" smtClean="0">
                <a:latin typeface="Arial" panose="020B0604020202020204" pitchFamily="34" charset="0"/>
                <a:cs typeface="Arial" panose="020B0604020202020204" pitchFamily="34" charset="0"/>
              </a:rPr>
              <a:t>Fehler kennen </a:t>
            </a:r>
            <a:r>
              <a:rPr lang="de-DE" sz="1600" dirty="0">
                <a:latin typeface="Arial" panose="020B0604020202020204" pitchFamily="34" charset="0"/>
                <a:cs typeface="Arial" panose="020B0604020202020204" pitchFamily="34" charset="0"/>
              </a:rPr>
              <a:t>und wissen, wie man sie vermeidet</a:t>
            </a:r>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smtClean="0">
                <a:latin typeface="Arial" panose="020B0604020202020204" pitchFamily="34" charset="0"/>
                <a:cs typeface="Arial" panose="020B0604020202020204" pitchFamily="34" charset="0"/>
              </a:rPr>
              <a:t>Hydraulische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nstallation</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Befüllen, Entlüften und Spülen des </a:t>
            </a:r>
            <a:r>
              <a:rPr lang="de-DE" sz="1600" b="1" dirty="0">
                <a:latin typeface="Arial" panose="020B0604020202020204" pitchFamily="34" charset="0"/>
                <a:cs typeface="Arial" panose="020B0604020202020204" pitchFamily="34" charset="0"/>
              </a:rPr>
              <a:t>Heizkreises</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Die Soleflüssigkeit besteht aus Wasser, gemischt mit einem Frostschutzkonzentrat. Sie sollten sich bei den zuständigen Behörden erkundigen, welche Sole-Flüssigkeit verwendet werden darf. </a:t>
            </a:r>
          </a:p>
          <a:p>
            <a:pPr marL="0" indent="0">
              <a:lnSpc>
                <a:spcPct val="150000"/>
              </a:lnSpc>
              <a:buNone/>
            </a:pPr>
            <a:r>
              <a:rPr lang="de-DE" sz="1600" dirty="0">
                <a:latin typeface="Arial" panose="020B0604020202020204" pitchFamily="34" charset="0"/>
                <a:cs typeface="Arial" panose="020B0604020202020204" pitchFamily="34" charset="0"/>
              </a:rPr>
              <a:t>Der Hersteller der Wärmepumpe verlangt oft die Verwendung einer </a:t>
            </a:r>
            <a:r>
              <a:rPr lang="de-DE" sz="1600" dirty="0" smtClean="0">
                <a:latin typeface="Arial" panose="020B0604020202020204" pitchFamily="34" charset="0"/>
                <a:cs typeface="Arial" panose="020B0604020202020204" pitchFamily="34" charset="0"/>
              </a:rPr>
              <a:t>bestimmten Soleflüssigkeit</a:t>
            </a:r>
            <a:r>
              <a:rPr lang="de-DE"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rPr>
              <a:t>Siehe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Modul</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2.3</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73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smtClean="0">
                <a:latin typeface="Arial" panose="020B0604020202020204" pitchFamily="34" charset="0"/>
                <a:cs typeface="Arial" panose="020B0604020202020204" pitchFamily="34" charset="0"/>
              </a:rPr>
              <a:t>Hydraulische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nstallation</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412776"/>
            <a:ext cx="8229600" cy="4925143"/>
          </a:xfrm>
        </p:spPr>
        <p:txBody>
          <a:bodyPr>
            <a:noAutofit/>
          </a:bodyPr>
          <a:lstStyle/>
          <a:p>
            <a:pPr marL="0" indent="0">
              <a:lnSpc>
                <a:spcPct val="150000"/>
              </a:lnSpc>
              <a:buNone/>
            </a:pPr>
            <a:r>
              <a:rPr lang="en-US" sz="1600" dirty="0" err="1" smtClean="0">
                <a:latin typeface="Arial" panose="020B0604020202020204" pitchFamily="34" charset="0"/>
                <a:cs typeface="Arial" panose="020B0604020202020204" pitchFamily="34" charset="0"/>
              </a:rPr>
              <a:t>Befüllen</a:t>
            </a:r>
            <a:r>
              <a:rPr lang="en-US" sz="1600" dirty="0" smtClean="0">
                <a:latin typeface="Arial" panose="020B0604020202020204" pitchFamily="34" charset="0"/>
                <a:cs typeface="Arial" panose="020B0604020202020204" pitchFamily="34" charset="0"/>
              </a:rPr>
              <a:t> des </a:t>
            </a:r>
            <a:r>
              <a:rPr lang="en-US" sz="1600" dirty="0" err="1" smtClean="0">
                <a:latin typeface="Arial" panose="020B0604020202020204" pitchFamily="34" charset="0"/>
                <a:cs typeface="Arial" panose="020B0604020202020204" pitchFamily="34" charset="0"/>
              </a:rPr>
              <a:t>Solekreislauf</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Vorbereitung</a:t>
            </a:r>
          </a:p>
          <a:p>
            <a:pPr marL="0" indent="0">
              <a:lnSpc>
                <a:spcPct val="150000"/>
              </a:lnSpc>
              <a:buNone/>
            </a:pPr>
            <a:r>
              <a:rPr lang="de-DE" sz="1600" dirty="0">
                <a:latin typeface="Arial" panose="020B0604020202020204" pitchFamily="34" charset="0"/>
                <a:cs typeface="Arial" panose="020B0604020202020204" pitchFamily="34" charset="0"/>
              </a:rPr>
              <a:t>Vor dem Befüllen der Wärmequelle Frostschutzmittel mit Wasser im gewünschten Verhältnis gründlich mischen.</a:t>
            </a:r>
          </a:p>
          <a:p>
            <a:pPr marL="0" indent="0">
              <a:lnSpc>
                <a:spcPct val="150000"/>
              </a:lnSpc>
              <a:buNone/>
            </a:pPr>
            <a:r>
              <a:rPr lang="de-DE" sz="1600" dirty="0">
                <a:latin typeface="Arial" panose="020B0604020202020204" pitchFamily="34" charset="0"/>
                <a:cs typeface="Arial" panose="020B0604020202020204" pitchFamily="34" charset="0"/>
              </a:rPr>
              <a:t>Prüfen Sie die Konzentration des Wasser-Frostschutz-Gemisches. (--&gt; Refraktometer)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3074" name="Picture 2" descr="refract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929011"/>
            <a:ext cx="3816424" cy="269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1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smtClean="0">
                <a:latin typeface="Arial" panose="020B0604020202020204" pitchFamily="34" charset="0"/>
                <a:cs typeface="Arial" panose="020B0604020202020204" pitchFamily="34" charset="0"/>
              </a:rPr>
              <a:t>Hydraulische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nstallation</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err="1" smtClean="0">
                <a:latin typeface="Arial" panose="020B0604020202020204" pitchFamily="34" charset="0"/>
                <a:cs typeface="Arial" panose="020B0604020202020204" pitchFamily="34" charset="0"/>
              </a:rPr>
              <a:t>Befüllen</a:t>
            </a:r>
            <a:r>
              <a:rPr lang="en-US" sz="1600" dirty="0" smtClean="0">
                <a:latin typeface="Arial" panose="020B0604020202020204" pitchFamily="34" charset="0"/>
                <a:cs typeface="Arial" panose="020B0604020202020204" pitchFamily="34" charset="0"/>
              </a:rPr>
              <a:t> des </a:t>
            </a:r>
            <a:r>
              <a:rPr lang="en-US" sz="1600" dirty="0" err="1" smtClean="0">
                <a:latin typeface="Arial" panose="020B0604020202020204" pitchFamily="34" charset="0"/>
                <a:cs typeface="Arial" panose="020B0604020202020204" pitchFamily="34" charset="0"/>
              </a:rPr>
              <a:t>Solekreislauf</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Dann füllen Sie die Soleanlage mit Wasser-Frostschutzmittelgemisch. Füllmenge / Fülldruck und Anschlüsse entnehmen Sie bitte dem Handbuch der Wärmepumpe. Zum Befüllen sollte eine Füllpumpe (manuell oder elektrisch) verwendet werden.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Spülen Sie das Wärmequellensystem, bis das System </a:t>
            </a:r>
            <a:r>
              <a:rPr lang="de-DE" sz="1600" dirty="0" err="1">
                <a:latin typeface="Arial" panose="020B0604020202020204" pitchFamily="34" charset="0"/>
                <a:cs typeface="Arial" panose="020B0604020202020204" pitchFamily="34" charset="0"/>
              </a:rPr>
              <a:t>luftfrei</a:t>
            </a:r>
            <a:r>
              <a:rPr lang="de-DE" sz="1600" dirty="0">
                <a:latin typeface="Arial" panose="020B0604020202020204" pitchFamily="34" charset="0"/>
                <a:cs typeface="Arial" panose="020B0604020202020204" pitchFamily="34" charset="0"/>
              </a:rPr>
              <a:t> ist.</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02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smtClean="0">
                <a:latin typeface="Arial" panose="020B0604020202020204" pitchFamily="34" charset="0"/>
                <a:cs typeface="Arial" panose="020B0604020202020204" pitchFamily="34" charset="0"/>
              </a:rPr>
              <a:t>Hydraulische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nstallation</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(Optional) Anbringen von Zusatzbauteilen</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Teilweise müssen zusätzliche Komponenten (obligatorisch oder fakultativ)  angebracht werden.</a:t>
            </a:r>
          </a:p>
          <a:p>
            <a:pPr marL="0" indent="0">
              <a:lnSpc>
                <a:spcPct val="150000"/>
              </a:lnSpc>
              <a:buNone/>
            </a:pPr>
            <a:r>
              <a:rPr lang="de-DE" sz="1600" dirty="0">
                <a:latin typeface="Arial" panose="020B0604020202020204" pitchFamily="34" charset="0"/>
                <a:cs typeface="Arial" panose="020B0604020202020204" pitchFamily="34" charset="0"/>
              </a:rPr>
              <a:t>Dies können sein:</a:t>
            </a:r>
          </a:p>
          <a:p>
            <a:pPr marL="0" indent="0">
              <a:lnSpc>
                <a:spcPct val="150000"/>
              </a:lnSpc>
              <a:buNone/>
            </a:pPr>
            <a:r>
              <a:rPr lang="de-DE" sz="1600" dirty="0">
                <a:latin typeface="Arial" panose="020B0604020202020204" pitchFamily="34" charset="0"/>
                <a:cs typeface="Arial" panose="020B0604020202020204" pitchFamily="34" charset="0"/>
              </a:rPr>
              <a:t>- das Bedienfeld</a:t>
            </a:r>
          </a:p>
          <a:p>
            <a:pPr marL="0" indent="0">
              <a:lnSpc>
                <a:spcPct val="150000"/>
              </a:lnSpc>
              <a:buNone/>
            </a:pPr>
            <a:r>
              <a:rPr lang="de-DE" sz="1600" dirty="0">
                <a:latin typeface="Arial" panose="020B0604020202020204" pitchFamily="34" charset="0"/>
                <a:cs typeface="Arial" panose="020B0604020202020204" pitchFamily="34" charset="0"/>
              </a:rPr>
              <a:t>- ein Kühlmodul</a:t>
            </a:r>
          </a:p>
          <a:p>
            <a:pPr marL="0" indent="0">
              <a:lnSpc>
                <a:spcPct val="150000"/>
              </a:lnSpc>
              <a:buNone/>
            </a:pPr>
            <a:r>
              <a:rPr lang="de-DE"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2924944"/>
            <a:ext cx="4896036" cy="3264024"/>
          </a:xfrm>
          <a:prstGeom prst="rect">
            <a:avLst/>
          </a:prstGeom>
        </p:spPr>
      </p:pic>
    </p:spTree>
    <p:extLst>
      <p:ext uri="{BB962C8B-B14F-4D97-AF65-F5344CB8AC3E}">
        <p14:creationId xmlns:p14="http://schemas.microsoft.com/office/powerpoint/2010/main" val="96983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Elektrische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Verkabelung</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Für die elektrische Verkabelung siehe Modul 2.4</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744" y="2564904"/>
            <a:ext cx="5076056" cy="3384037"/>
          </a:xfrm>
          <a:prstGeom prst="rect">
            <a:avLst/>
          </a:prstGeom>
        </p:spPr>
      </p:pic>
    </p:spTree>
    <p:extLst>
      <p:ext uri="{BB962C8B-B14F-4D97-AF65-F5344CB8AC3E}">
        <p14:creationId xmlns:p14="http://schemas.microsoft.com/office/powerpoint/2010/main" val="184801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Erstinbetriebnahme</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Wärmepumpe</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Erstinbetriebnahme</a:t>
            </a:r>
            <a:r>
              <a:rPr lang="en-US" sz="1600" dirty="0">
                <a:latin typeface="Arial" panose="020B0604020202020204" pitchFamily="34" charset="0"/>
                <a:cs typeface="Arial" panose="020B0604020202020204" pitchFamily="34" charset="0"/>
              </a:rPr>
              <a:t> der </a:t>
            </a:r>
            <a:r>
              <a:rPr lang="en-US" sz="1600" dirty="0" err="1" smtClean="0">
                <a:latin typeface="Arial" panose="020B0604020202020204" pitchFamily="34" charset="0"/>
                <a:cs typeface="Arial" panose="020B0604020202020204" pitchFamily="34" charset="0"/>
              </a:rPr>
              <a:t>Wärmepumpe</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Nach dem hydraulischen und elektrischen Anschluss kann die Wärmepumpe zum ersten Mal in Betrieb genommen werden.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Viele Wärmepumpen haben ein separates Installationsmenü / Handwerkermenü. Dort sollte nur geschultes Fachpersonal Einstellungen vornehmen, nicht der Endanwender.</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59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Erstinbetriebnahme</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Wärmepumpe</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Typische Einstellungen, die dort vorgenommen werden müssen, sind</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Uhrzeit / Datum</a:t>
            </a:r>
          </a:p>
          <a:p>
            <a:pPr>
              <a:lnSpc>
                <a:spcPct val="150000"/>
              </a:lnSpc>
            </a:pPr>
            <a:r>
              <a:rPr lang="de-DE" sz="1600" dirty="0">
                <a:latin typeface="Arial" panose="020B0604020202020204" pitchFamily="34" charset="0"/>
                <a:cs typeface="Arial" panose="020B0604020202020204" pitchFamily="34" charset="0"/>
              </a:rPr>
              <a:t>Sprache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Darüber hinaus gibt es grundlegende Merkmale des Systems</a:t>
            </a:r>
          </a:p>
          <a:p>
            <a:pPr>
              <a:lnSpc>
                <a:spcPct val="150000"/>
              </a:lnSpc>
            </a:pPr>
            <a:r>
              <a:rPr lang="de-DE" sz="1600" dirty="0">
                <a:latin typeface="Arial" panose="020B0604020202020204" pitchFamily="34" charset="0"/>
                <a:cs typeface="Arial" panose="020B0604020202020204" pitchFamily="34" charset="0"/>
              </a:rPr>
              <a:t>Wärmequelle (Erde / Luft)</a:t>
            </a:r>
          </a:p>
          <a:p>
            <a:pPr>
              <a:lnSpc>
                <a:spcPct val="150000"/>
              </a:lnSpc>
            </a:pPr>
            <a:r>
              <a:rPr lang="de-DE" sz="1600" dirty="0">
                <a:latin typeface="Arial" panose="020B0604020202020204" pitchFamily="34" charset="0"/>
                <a:cs typeface="Arial" panose="020B0604020202020204" pitchFamily="34" charset="0"/>
              </a:rPr>
              <a:t>Heizbetrieb und/oder Warmwasser</a:t>
            </a:r>
          </a:p>
          <a:p>
            <a:pPr>
              <a:lnSpc>
                <a:spcPct val="150000"/>
              </a:lnSpc>
            </a:pPr>
            <a:r>
              <a:rPr lang="de-DE" sz="1600" dirty="0">
                <a:latin typeface="Arial" panose="020B0604020202020204" pitchFamily="34" charset="0"/>
                <a:cs typeface="Arial" panose="020B0604020202020204" pitchFamily="34" charset="0"/>
              </a:rPr>
              <a:t>inkl. Kühlung (aktiv/passiv)</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08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Erstinbetriebnahme</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Wärmepumpe</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Typische Einstellungen, die dort vorgenommen </a:t>
            </a:r>
            <a:endParaRPr lang="de-DE" sz="1600" dirty="0" smtClean="0">
              <a:latin typeface="Arial" panose="020B0604020202020204" pitchFamily="34" charset="0"/>
              <a:cs typeface="Arial" panose="020B0604020202020204" pitchFamily="34" charset="0"/>
            </a:endParaRPr>
          </a:p>
          <a:p>
            <a:pPr marL="0" indent="0">
              <a:lnSpc>
                <a:spcPct val="150000"/>
              </a:lnSpc>
              <a:buNone/>
            </a:pPr>
            <a:r>
              <a:rPr lang="de-DE" sz="1600" dirty="0" smtClean="0">
                <a:latin typeface="Arial" panose="020B0604020202020204" pitchFamily="34" charset="0"/>
                <a:cs typeface="Arial" panose="020B0604020202020204" pitchFamily="34" charset="0"/>
              </a:rPr>
              <a:t>werden </a:t>
            </a:r>
            <a:r>
              <a:rPr lang="de-DE" sz="1600" dirty="0">
                <a:latin typeface="Arial" panose="020B0604020202020204" pitchFamily="34" charset="0"/>
                <a:cs typeface="Arial" panose="020B0604020202020204" pitchFamily="34" charset="0"/>
              </a:rPr>
              <a:t>müssen, sind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Vorlauftemperaturregelung Heizbetrieb</a:t>
            </a:r>
          </a:p>
          <a:p>
            <a:pPr>
              <a:lnSpc>
                <a:spcPct val="150000"/>
              </a:lnSpc>
            </a:pPr>
            <a:r>
              <a:rPr lang="de-DE" sz="1600" dirty="0">
                <a:latin typeface="Arial" panose="020B0604020202020204" pitchFamily="34" charset="0"/>
                <a:cs typeface="Arial" panose="020B0604020202020204" pitchFamily="34" charset="0"/>
              </a:rPr>
              <a:t>Heizkurve</a:t>
            </a:r>
          </a:p>
          <a:p>
            <a:pPr>
              <a:lnSpc>
                <a:spcPct val="150000"/>
              </a:lnSpc>
            </a:pPr>
            <a:r>
              <a:rPr lang="de-DE" sz="1600" dirty="0">
                <a:latin typeface="Arial" panose="020B0604020202020204" pitchFamily="34" charset="0"/>
                <a:cs typeface="Arial" panose="020B0604020202020204" pitchFamily="34" charset="0"/>
              </a:rPr>
              <a:t>Hysterese</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Dies sind die zentralen Einstellungen für einen effizienten Heizbetrieb. Die verschiedenen Einstellungen, deren Anpassung und deren Auswirkungen werden in Kapitel 3.3 beschrieben.</a:t>
            </a:r>
          </a:p>
        </p:txBody>
      </p:sp>
      <p:pic>
        <p:nvPicPr>
          <p:cNvPr id="22530" name="Picture 2" descr="https://upload.wikimedia.org/wikipedia/de/thumb/2/2f/Heizkurve.svg/1024px-Heizkurv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580807"/>
            <a:ext cx="3672408" cy="332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38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Heizelement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deaktivieren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1396751"/>
          </a:xfrm>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Heizelement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deaktivieren</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100" dirty="0">
                <a:latin typeface="Arial" panose="020B0604020202020204" pitchFamily="34" charset="0"/>
                <a:cs typeface="Arial" panose="020B0604020202020204" pitchFamily="34" charset="0"/>
              </a:rPr>
              <a:t>				- </a:t>
            </a:r>
          </a:p>
        </p:txBody>
      </p:sp>
      <p:sp>
        <p:nvSpPr>
          <p:cNvPr id="4" name="Textfeld 3"/>
          <p:cNvSpPr txBox="1"/>
          <p:nvPr/>
        </p:nvSpPr>
        <p:spPr>
          <a:xfrm>
            <a:off x="323528" y="3472408"/>
            <a:ext cx="5472608" cy="1846659"/>
          </a:xfrm>
          <a:prstGeom prst="rect">
            <a:avLst/>
          </a:prstGeom>
          <a:noFill/>
        </p:spPr>
        <p:txBody>
          <a:bodyPr wrap="square" rtlCol="0">
            <a:spAutoFit/>
          </a:bodyPr>
          <a:lstStyle/>
          <a:p>
            <a:pPr>
              <a:lnSpc>
                <a:spcPct val="150000"/>
              </a:lnSpc>
            </a:pPr>
            <a:r>
              <a:rPr lang="de-DE" sz="1600" dirty="0">
                <a:latin typeface="Arial" panose="020B0604020202020204" pitchFamily="34" charset="0"/>
                <a:cs typeface="Arial" panose="020B0604020202020204" pitchFamily="34" charset="0"/>
              </a:rPr>
              <a:t>Häufig besteht die Möglichkeit, das Heizelement in den Einstellungen der Wärmepumpe zu deaktivieren.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Siehe</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Modul</a:t>
            </a:r>
            <a:r>
              <a:rPr lang="en-US" sz="1600" dirty="0" smtClean="0">
                <a:latin typeface="Arial" panose="020B0604020202020204" pitchFamily="34" charset="0"/>
                <a:cs typeface="Arial" panose="020B0604020202020204" pitchFamily="34" charset="0"/>
                <a:sym typeface="Wingdings" panose="05000000000000000000" pitchFamily="2" charset="2"/>
              </a:rPr>
              <a:t> 1.3</a:t>
            </a:r>
            <a:endParaRPr lang="en-US" sz="1600" dirty="0">
              <a:latin typeface="Arial" panose="020B0604020202020204" pitchFamily="34" charset="0"/>
              <a:cs typeface="Arial" panose="020B0604020202020204" pitchFamily="34" charset="0"/>
            </a:endParaRPr>
          </a:p>
          <a:p>
            <a:endParaRPr lang="de-DE" dirty="0"/>
          </a:p>
        </p:txBody>
      </p:sp>
      <p:pic>
        <p:nvPicPr>
          <p:cNvPr id="13314" name="Picture 2" descr="Deactivated Rubber 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60798"/>
            <a:ext cx="4286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old weather thermometer icon vector illustration on white background. Flat web design element for website, app or infographics materi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631" y="3267075"/>
            <a:ext cx="2966169" cy="309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37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Erstinbetriebnahme</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Wärmepumpe</a:t>
            </a:r>
            <a:endParaRPr lang="en-US" dirty="0">
              <a:latin typeface="Arial" panose="020B0604020202020204" pitchFamily="34" charset="0"/>
              <a:cs typeface="Arial" panose="020B0604020202020204" pitchFamily="34" charset="0"/>
            </a:endParaRPr>
          </a:p>
        </p:txBody>
      </p:sp>
      <p:sp>
        <p:nvSpPr>
          <p:cNvPr id="4" name="Textfeld 3"/>
          <p:cNvSpPr txBox="1"/>
          <p:nvPr/>
        </p:nvSpPr>
        <p:spPr>
          <a:xfrm>
            <a:off x="323528" y="1916832"/>
            <a:ext cx="4464496" cy="2677656"/>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Erstinbetriebnahme</a:t>
            </a:r>
            <a:r>
              <a:rPr lang="en-US" sz="1600" dirty="0">
                <a:latin typeface="Arial" panose="020B0604020202020204" pitchFamily="34" charset="0"/>
                <a:cs typeface="Arial" panose="020B0604020202020204" pitchFamily="34" charset="0"/>
              </a:rPr>
              <a:t> der </a:t>
            </a:r>
            <a:r>
              <a:rPr lang="en-US" sz="1600" dirty="0" err="1" smtClean="0">
                <a:latin typeface="Arial" panose="020B0604020202020204" pitchFamily="34" charset="0"/>
                <a:cs typeface="Arial" panose="020B0604020202020204" pitchFamily="34" charset="0"/>
              </a:rPr>
              <a:t>Wärmepumpe</a:t>
            </a:r>
            <a:endParaRPr lang="en-US" sz="1600" dirty="0">
              <a:latin typeface="Arial" panose="020B0604020202020204" pitchFamily="34" charset="0"/>
              <a:cs typeface="Arial" panose="020B0604020202020204" pitchFamily="34" charset="0"/>
            </a:endParaRPr>
          </a:p>
          <a:p>
            <a:pPr>
              <a:lnSpc>
                <a:spcPct val="150000"/>
              </a:lnSpc>
            </a:pPr>
            <a:endParaRPr lang="en-US" sz="1600" dirty="0" smtClean="0">
              <a:latin typeface="Arial" panose="020B0604020202020204" pitchFamily="34" charset="0"/>
              <a:cs typeface="Arial" panose="020B0604020202020204" pitchFamily="34" charset="0"/>
            </a:endParaRPr>
          </a:p>
          <a:p>
            <a:pPr>
              <a:lnSpc>
                <a:spcPct val="150000"/>
              </a:lnSpc>
            </a:pPr>
            <a:r>
              <a:rPr lang="en-US" sz="1600" dirty="0" err="1" smtClean="0">
                <a:latin typeface="Arial" panose="020B0604020202020204" pitchFamily="34" charset="0"/>
                <a:cs typeface="Arial" panose="020B0604020202020204" pitchFamily="34" charset="0"/>
              </a:rPr>
              <a:t>Zuletzt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ist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wichtig</a:t>
            </a:r>
            <a:r>
              <a:rPr lang="en-US"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e-DE" sz="1600" dirty="0" smtClean="0">
                <a:latin typeface="Arial" panose="020B0604020202020204" pitchFamily="34" charset="0"/>
                <a:cs typeface="Arial" panose="020B0604020202020204" pitchFamily="34" charset="0"/>
              </a:rPr>
              <a:t>Den Kunden in das neue System einzuweisen</a:t>
            </a:r>
            <a:endParaRPr lang="de-DE"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d</a:t>
            </a:r>
            <a:r>
              <a:rPr lang="de-DE" sz="1600" dirty="0" smtClean="0">
                <a:latin typeface="Arial" panose="020B0604020202020204" pitchFamily="34" charset="0"/>
                <a:cs typeface="Arial" panose="020B0604020202020204" pitchFamily="34" charset="0"/>
              </a:rPr>
              <a:t>ie akkurate Dokumentation </a:t>
            </a:r>
            <a:r>
              <a:rPr lang="de-DE" sz="1600" dirty="0">
                <a:latin typeface="Arial" panose="020B0604020202020204" pitchFamily="34" charset="0"/>
                <a:cs typeface="Arial" panose="020B0604020202020204" pitchFamily="34" charset="0"/>
              </a:rPr>
              <a:t>der </a:t>
            </a:r>
            <a:r>
              <a:rPr lang="de-DE" sz="1600" dirty="0" smtClean="0">
                <a:latin typeface="Arial" panose="020B0604020202020204" pitchFamily="34" charset="0"/>
                <a:cs typeface="Arial" panose="020B0604020202020204" pitchFamily="34" charset="0"/>
              </a:rPr>
              <a:t>Installation durchzuführen.</a:t>
            </a:r>
            <a:endParaRPr lang="de-DE" sz="1600" dirty="0">
              <a:latin typeface="Arial" panose="020B0604020202020204" pitchFamily="34" charset="0"/>
              <a:cs typeface="Arial" panose="020B0604020202020204" pitchFamily="34" charset="0"/>
            </a:endParaRPr>
          </a:p>
        </p:txBody>
      </p:sp>
      <p:pic>
        <p:nvPicPr>
          <p:cNvPr id="27650" name="Picture 2" descr="Happy satisfied black client shaking hands thanking manager for good financial deal, african american businessman handshaking partner after successful business negotiations, hiring, buying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38575"/>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0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Einleitung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Die korrekte Installation einer Wärmepumpe ist wichtig, um danach einen geregelten Betrieb </a:t>
            </a:r>
            <a:r>
              <a:rPr lang="de-DE" sz="1600" dirty="0" smtClean="0">
                <a:latin typeface="Arial" panose="020B0604020202020204" pitchFamily="34" charset="0"/>
                <a:cs typeface="Arial" panose="020B0604020202020204" pitchFamily="34" charset="0"/>
              </a:rPr>
              <a:t>gewährleisten </a:t>
            </a:r>
            <a:r>
              <a:rPr lang="de-DE" sz="1600" dirty="0">
                <a:latin typeface="Arial" panose="020B0604020202020204" pitchFamily="34" charset="0"/>
                <a:cs typeface="Arial" panose="020B0604020202020204" pitchFamily="34" charset="0"/>
              </a:rPr>
              <a:t>zu können.</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Vor der Installation der Wärmepumpe: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Lesen Sie die Installationsanleitung des Herstellers </a:t>
            </a:r>
            <a:r>
              <a:rPr lang="de-DE" sz="1600" dirty="0" smtClean="0">
                <a:latin typeface="Arial" panose="020B0604020202020204" pitchFamily="34" charset="0"/>
                <a:cs typeface="Arial" panose="020B0604020202020204" pitchFamily="34" charset="0"/>
              </a:rPr>
              <a:t>sorgfältig. </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Stellen Sie sicher, dass alle notwendigen Werkzeuge und Teile vorhanden sind.</a:t>
            </a:r>
          </a:p>
          <a:p>
            <a:pPr>
              <a:lnSpc>
                <a:spcPct val="150000"/>
              </a:lnSpc>
            </a:pPr>
            <a:r>
              <a:rPr lang="de-DE" sz="1600" dirty="0">
                <a:latin typeface="Arial" panose="020B0604020202020204" pitchFamily="34" charset="0"/>
                <a:cs typeface="Arial" panose="020B0604020202020204" pitchFamily="34" charset="0"/>
              </a:rPr>
              <a:t>Stellen Sie sicher, dass alle Sicherheitshinweise befolgt werden.</a:t>
            </a: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Weitere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Informationen</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err="1" smtClean="0">
                <a:latin typeface="Arial" panose="020B0604020202020204" pitchFamily="34" charset="0"/>
                <a:cs typeface="Arial" panose="020B0604020202020204" pitchFamily="34" charset="0"/>
              </a:rPr>
              <a:t>Leitfaden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BWP – </a:t>
            </a:r>
            <a:r>
              <a:rPr lang="en-US" sz="1600" dirty="0" err="1">
                <a:latin typeface="Arial" panose="020B0604020202020204" pitchFamily="34" charset="0"/>
                <a:cs typeface="Arial" panose="020B0604020202020204" pitchFamily="34" charset="0"/>
              </a:rPr>
              <a:t>Hydraulikschema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https://www.waermepumpe.de/fileadmin/user_upload/waermepumpe/07_Publikationen/BWP_LF_HYD_2019_DRUCK_final.pdf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108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Conclusion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de-DE" sz="1600" dirty="0">
                <a:latin typeface="Arial" panose="020B0604020202020204" pitchFamily="34" charset="0"/>
                <a:cs typeface="Arial" panose="020B0604020202020204" pitchFamily="34" charset="0"/>
              </a:rPr>
              <a:t>Sie haben nun das Modul "Installation von Wärmepumpen" abgeschlossen und sind in der Lage:</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"Wärmetauscher - Wärmepumpe - Verteilung" </a:t>
            </a:r>
            <a:r>
              <a:rPr lang="de-DE" sz="1600" dirty="0" smtClean="0">
                <a:latin typeface="Arial" panose="020B0604020202020204" pitchFamily="34" charset="0"/>
                <a:cs typeface="Arial" panose="020B0604020202020204" pitchFamily="34" charset="0"/>
              </a:rPr>
              <a:t>zu koppeln und montieren </a:t>
            </a: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die häufigsten </a:t>
            </a:r>
            <a:r>
              <a:rPr lang="de-DE" sz="1600" dirty="0" smtClean="0">
                <a:latin typeface="Arial" panose="020B0604020202020204" pitchFamily="34" charset="0"/>
                <a:cs typeface="Arial" panose="020B0604020202020204" pitchFamily="34" charset="0"/>
              </a:rPr>
              <a:t>Fehler zu erkennen </a:t>
            </a:r>
            <a:r>
              <a:rPr lang="de-DE" sz="1600" dirty="0">
                <a:latin typeface="Arial" panose="020B0604020202020204" pitchFamily="34" charset="0"/>
                <a:cs typeface="Arial" panose="020B0604020202020204" pitchFamily="34" charset="0"/>
              </a:rPr>
              <a:t>kennen und wissen, wie man sie vermeidet</a:t>
            </a:r>
          </a:p>
        </p:txBody>
      </p:sp>
    </p:spTree>
    <p:extLst>
      <p:ext uri="{BB962C8B-B14F-4D97-AF65-F5344CB8AC3E}">
        <p14:creationId xmlns:p14="http://schemas.microsoft.com/office/powerpoint/2010/main" val="370923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latin typeface="Arial" panose="020B0604020202020204" pitchFamily="34" charset="0"/>
                <a:cs typeface="Arial" panose="020B0604020202020204" pitchFamily="34" charset="0"/>
              </a:rPr>
              <a:t>Ende</a:t>
            </a:r>
            <a:r>
              <a:rPr lang="en-US" dirty="0" smtClean="0">
                <a:latin typeface="Arial" panose="020B0604020202020204" pitchFamily="34" charset="0"/>
                <a:cs typeface="Arial" panose="020B0604020202020204" pitchFamily="34" charset="0"/>
              </a:rPr>
              <a:t> des </a:t>
            </a:r>
            <a:r>
              <a:rPr lang="en-US" dirty="0" err="1" smtClean="0">
                <a:latin typeface="Arial" panose="020B0604020202020204" pitchFamily="34" charset="0"/>
                <a:cs typeface="Arial" panose="020B0604020202020204" pitchFamily="34" charset="0"/>
              </a:rPr>
              <a:t>Moduls</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2.1 </a:t>
            </a:r>
            <a:r>
              <a:rPr lang="en-US" dirty="0" smtClean="0">
                <a:latin typeface="Arial" panose="020B0604020202020204" pitchFamily="34" charset="0"/>
                <a:cs typeface="Arial" panose="020B0604020202020204" pitchFamily="34" charset="0"/>
              </a:rPr>
              <a:t>Installation von </a:t>
            </a:r>
            <a:r>
              <a:rPr lang="en-US" dirty="0" err="1" smtClean="0">
                <a:latin typeface="Arial" panose="020B0604020202020204" pitchFamily="34" charset="0"/>
                <a:cs typeface="Arial" panose="020B0604020202020204" pitchFamily="34" charset="0"/>
              </a:rPr>
              <a:t>Wärmepumpen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Einleitung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1108720"/>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Jeder Hersteller stellt eine Installationsanleitung für seine spezifischen Wärmepumpen zur Verfügung, die sich an den verantwortlichen Installateur und nicht an den Endverbraucher richtet.</a:t>
            </a:r>
          </a:p>
        </p:txBody>
      </p:sp>
      <p:pic>
        <p:nvPicPr>
          <p:cNvPr id="1026" name="Picture 2" descr="Vector illustration safety sign REFER INSTRUCTION MANUAL AND BOOKLET. Refer to instruction manual/book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812" y="3068960"/>
            <a:ext cx="2602532" cy="27182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36145" y="2630018"/>
            <a:ext cx="5143967" cy="11087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de-DE" sz="1600" dirty="0">
                <a:latin typeface="Arial" panose="020B0604020202020204" pitchFamily="34" charset="0"/>
                <a:cs typeface="Arial" panose="020B0604020202020204" pitchFamily="34" charset="0"/>
              </a:rPr>
              <a:t>Ein Beispiel (Vaillant Wärmepumpe) finden Sie </a:t>
            </a:r>
            <a:r>
              <a:rPr lang="de-DE" sz="1600" dirty="0" smtClean="0">
                <a:latin typeface="Arial" panose="020B0604020202020204" pitchFamily="34" charset="0"/>
                <a:cs typeface="Arial" panose="020B0604020202020204" pitchFamily="34" charset="0"/>
              </a:rPr>
              <a:t>hier</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hlinkClick r:id="rId4"/>
              </a:rPr>
              <a:t>https://www.vaillant.co.uk/downloads/flexotherm/flexotherm-5-11kw-230v-installation-manual-919861.pdf</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Lesen Sie </a:t>
            </a:r>
            <a:r>
              <a:rPr lang="de-DE" sz="1600" dirty="0" smtClean="0">
                <a:latin typeface="Arial" panose="020B0604020202020204" pitchFamily="34" charset="0"/>
                <a:cs typeface="Arial" panose="020B0604020202020204" pitchFamily="34" charset="0"/>
              </a:rPr>
              <a:t>diese </a:t>
            </a:r>
            <a:r>
              <a:rPr lang="de-DE" sz="1600" dirty="0">
                <a:latin typeface="Arial" panose="020B0604020202020204" pitchFamily="34" charset="0"/>
                <a:cs typeface="Arial" panose="020B0604020202020204" pitchFamily="34" charset="0"/>
              </a:rPr>
              <a:t>sorgfältig durch, bevor Sie mit dem Modul fortfahren</a:t>
            </a:r>
          </a:p>
        </p:txBody>
      </p:sp>
    </p:spTree>
    <p:extLst>
      <p:ext uri="{BB962C8B-B14F-4D97-AF65-F5344CB8AC3E}">
        <p14:creationId xmlns:p14="http://schemas.microsoft.com/office/powerpoint/2010/main" val="182718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Anforderungen</a:t>
            </a:r>
            <a:r>
              <a:rPr lang="en-US" dirty="0">
                <a:latin typeface="Arial" panose="020B0604020202020204" pitchFamily="34" charset="0"/>
                <a:cs typeface="Arial" panose="020B0604020202020204" pitchFamily="34" charset="0"/>
              </a:rPr>
              <a:t> an den </a:t>
            </a:r>
            <a:r>
              <a:rPr lang="en-US" dirty="0" err="1">
                <a:latin typeface="Arial" panose="020B0604020202020204" pitchFamily="34" charset="0"/>
                <a:cs typeface="Arial" panose="020B0604020202020204" pitchFamily="34" charset="0"/>
              </a:rPr>
              <a:t>Aufstellungsort</a:t>
            </a:r>
            <a:endParaRPr lang="el-GR" dirty="0"/>
          </a:p>
        </p:txBody>
      </p:sp>
      <p:sp>
        <p:nvSpPr>
          <p:cNvPr id="3" name="Content Placeholder 2"/>
          <p:cNvSpPr>
            <a:spLocks noGrp="1"/>
          </p:cNvSpPr>
          <p:nvPr>
            <p:ph idx="1"/>
          </p:nvPr>
        </p:nvSpPr>
        <p:spPr>
          <a:xfrm>
            <a:off x="457200" y="1600201"/>
            <a:ext cx="8229600" cy="1108720"/>
          </a:xfrm>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Anforderungen</a:t>
            </a:r>
            <a:r>
              <a:rPr lang="en-US" sz="1600" dirty="0">
                <a:latin typeface="Arial" panose="020B0604020202020204" pitchFamily="34" charset="0"/>
                <a:cs typeface="Arial" panose="020B0604020202020204" pitchFamily="34" charset="0"/>
              </a:rPr>
              <a:t> an den </a:t>
            </a:r>
            <a:r>
              <a:rPr lang="en-US" sz="1600" dirty="0" err="1" smtClean="0">
                <a:latin typeface="Arial" panose="020B0604020202020204" pitchFamily="34" charset="0"/>
                <a:cs typeface="Arial" panose="020B0604020202020204" pitchFamily="34" charset="0"/>
              </a:rPr>
              <a:t>Aufstellungsort</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err="1" smtClean="0">
                <a:latin typeface="Arial" panose="020B0604020202020204" pitchFamily="34" charset="0"/>
                <a:cs typeface="Arial" panose="020B0604020202020204" pitchFamily="34" charset="0"/>
              </a:rPr>
              <a:t>trocken</a:t>
            </a:r>
            <a:endParaRPr lang="en-US" sz="1600" dirty="0">
              <a:latin typeface="Arial" panose="020B0604020202020204" pitchFamily="34" charset="0"/>
              <a:cs typeface="Arial" panose="020B0604020202020204" pitchFamily="34" charset="0"/>
            </a:endParaRPr>
          </a:p>
          <a:p>
            <a:pPr>
              <a:lnSpc>
                <a:spcPct val="150000"/>
              </a:lnSpc>
            </a:pPr>
            <a:r>
              <a:rPr lang="de-DE" sz="1600" dirty="0" smtClean="0">
                <a:latin typeface="Arial" panose="020B0604020202020204" pitchFamily="34" charset="0"/>
                <a:cs typeface="Arial" panose="020B0604020202020204" pitchFamily="34" charset="0"/>
              </a:rPr>
              <a:t>frostsicher</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eben</a:t>
            </a:r>
          </a:p>
          <a:p>
            <a:pPr>
              <a:lnSpc>
                <a:spcPct val="150000"/>
              </a:lnSpc>
            </a:pPr>
            <a:r>
              <a:rPr lang="de-DE" sz="1600" dirty="0" smtClean="0">
                <a:latin typeface="Arial" panose="020B0604020202020204" pitchFamily="34" charset="0"/>
                <a:cs typeface="Arial" panose="020B0604020202020204" pitchFamily="34" charset="0"/>
              </a:rPr>
              <a:t>zulässige </a:t>
            </a:r>
            <a:r>
              <a:rPr lang="de-DE" sz="1600" dirty="0">
                <a:latin typeface="Arial" panose="020B0604020202020204" pitchFamily="34" charset="0"/>
                <a:cs typeface="Arial" panose="020B0604020202020204" pitchFamily="34" charset="0"/>
              </a:rPr>
              <a:t>Umgebungstemperatur: 7 ... 25 ℃</a:t>
            </a:r>
          </a:p>
          <a:p>
            <a:pPr>
              <a:lnSpc>
                <a:spcPct val="150000"/>
              </a:lnSpc>
            </a:pPr>
            <a:r>
              <a:rPr lang="de-DE" sz="1600" dirty="0" smtClean="0">
                <a:latin typeface="Arial" panose="020B0604020202020204" pitchFamily="34" charset="0"/>
                <a:cs typeface="Arial" panose="020B0604020202020204" pitchFamily="34" charset="0"/>
              </a:rPr>
              <a:t>zulässige </a:t>
            </a:r>
            <a:r>
              <a:rPr lang="de-DE" sz="1600" dirty="0">
                <a:latin typeface="Arial" panose="020B0604020202020204" pitchFamily="34" charset="0"/>
                <a:cs typeface="Arial" panose="020B0604020202020204" pitchFamily="34" charset="0"/>
              </a:rPr>
              <a:t>relative Luftfeuchtigkeit: 40 ... 75 %.</a:t>
            </a:r>
            <a:endParaRPr lang="de-DE"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1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Transport der Wärmepumpe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1108720"/>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Wärmepumpen haben ein nicht unerhebliches Gewicht.</a:t>
            </a:r>
          </a:p>
          <a:p>
            <a:pPr marL="0" indent="0">
              <a:lnSpc>
                <a:spcPct val="150000"/>
              </a:lnSpc>
              <a:buNone/>
            </a:pPr>
            <a:r>
              <a:rPr lang="de-DE" sz="1600" dirty="0">
                <a:latin typeface="Arial" panose="020B0604020202020204" pitchFamily="34" charset="0"/>
                <a:cs typeface="Arial" panose="020B0604020202020204" pitchFamily="34" charset="0"/>
              </a:rPr>
              <a:t>Je nach Leistung und Art der Wärmepumpe können Sie bis zu 200 kg wiegen - </a:t>
            </a:r>
            <a:r>
              <a:rPr lang="de-DE" sz="1600" dirty="0" smtClean="0">
                <a:latin typeface="Arial" panose="020B0604020202020204" pitchFamily="34" charset="0"/>
                <a:cs typeface="Arial" panose="020B0604020202020204" pitchFamily="34" charset="0"/>
              </a:rPr>
              <a:t>auch </a:t>
            </a:r>
            <a:r>
              <a:rPr lang="de-DE" sz="1600" dirty="0">
                <a:latin typeface="Arial" panose="020B0604020202020204" pitchFamily="34" charset="0"/>
                <a:cs typeface="Arial" panose="020B0604020202020204" pitchFamily="34" charset="0"/>
              </a:rPr>
              <a:t>Anlagen für ein Einfamilienhaus.</a:t>
            </a:r>
          </a:p>
          <a:p>
            <a:pPr marL="0" indent="0">
              <a:lnSpc>
                <a:spcPct val="150000"/>
              </a:lnSpc>
              <a:buNone/>
            </a:pPr>
            <a:r>
              <a:rPr lang="de-DE" sz="1600" dirty="0">
                <a:latin typeface="Arial" panose="020B0604020202020204" pitchFamily="34" charset="0"/>
                <a:cs typeface="Arial" panose="020B0604020202020204" pitchFamily="34" charset="0"/>
              </a:rPr>
              <a:t>Einige Hersteller bieten eine modulare Wärmepumpe an, die in mehreren Teilen transportiert und vor Ort montiert wird. Auch hier erreichen die Kernmodule ein Gewicht von ~100kg</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Aus diesem Grund sind für den Transport geeignete Transporthilfsmittel und Personal erforderlich. Achten Sie auch auf die Transportwege zur Haustechnik oder den Transport im Haus (z.B. über eine Treppe in den Keller).</a:t>
            </a:r>
          </a:p>
        </p:txBody>
      </p:sp>
    </p:spTree>
    <p:extLst>
      <p:ext uri="{BB962C8B-B14F-4D97-AF65-F5344CB8AC3E}">
        <p14:creationId xmlns:p14="http://schemas.microsoft.com/office/powerpoint/2010/main" val="152097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Mindestabstände</a:t>
            </a:r>
            <a:endParaRPr lang="el-GR"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12776"/>
            <a:ext cx="5980176" cy="5126736"/>
          </a:xfrm>
          <a:prstGeom prst="rect">
            <a:avLst/>
          </a:prstGeom>
        </p:spPr>
      </p:pic>
    </p:spTree>
    <p:extLst>
      <p:ext uri="{BB962C8B-B14F-4D97-AF65-F5344CB8AC3E}">
        <p14:creationId xmlns:p14="http://schemas.microsoft.com/office/powerpoint/2010/main" val="18753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Der </a:t>
            </a:r>
            <a:r>
              <a:rPr lang="en-US" dirty="0" err="1">
                <a:latin typeface="Arial" panose="020B0604020202020204" pitchFamily="34" charset="0"/>
                <a:cs typeface="Arial" panose="020B0604020202020204" pitchFamily="34" charset="0"/>
              </a:rPr>
              <a:t>Aufstellungsort</a:t>
            </a: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1"/>
            <a:ext cx="8229600" cy="1108720"/>
          </a:xfrm>
        </p:spPr>
        <p:txBody>
          <a:bodyPr>
            <a:noAutofit/>
          </a:bodyPr>
          <a:lstStyle/>
          <a:p>
            <a:pPr marL="0" indent="0">
              <a:lnSpc>
                <a:spcPct val="150000"/>
              </a:lnSpc>
              <a:buNone/>
            </a:pPr>
            <a:r>
              <a:rPr lang="en-US" sz="1600" dirty="0" err="1" smtClean="0">
                <a:latin typeface="Arial" panose="020B0604020202020204" pitchFamily="34" charset="0"/>
                <a:cs typeface="Arial" panose="020B0604020202020204" pitchFamily="34" charset="0"/>
              </a:rPr>
              <a:t>Bietet</a:t>
            </a:r>
            <a:r>
              <a:rPr lang="en-US" sz="1600" dirty="0" smtClean="0">
                <a:latin typeface="Arial" panose="020B0604020202020204" pitchFamily="34" charset="0"/>
                <a:cs typeface="Arial" panose="020B0604020202020204" pitchFamily="34" charset="0"/>
              </a:rPr>
              <a:t> der </a:t>
            </a:r>
            <a:r>
              <a:rPr lang="en-US" sz="1600" dirty="0" err="1" smtClean="0">
                <a:latin typeface="Arial" panose="020B0604020202020204" pitchFamily="34" charset="0"/>
                <a:cs typeface="Arial" panose="020B0604020202020204" pitchFamily="34" charset="0"/>
              </a:rPr>
              <a:t>Aufstellungsort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genug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Platz</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die </a:t>
            </a:r>
            <a:r>
              <a:rPr lang="en-US" sz="1600" dirty="0" err="1" smtClean="0">
                <a:latin typeface="Arial" panose="020B0604020202020204" pitchFamily="34" charset="0"/>
                <a:cs typeface="Arial" panose="020B0604020202020204" pitchFamily="34" charset="0"/>
              </a:rPr>
              <a:t>Wärmepumpe</a:t>
            </a:r>
            <a:endParaRPr lang="en-US" sz="1600" dirty="0">
              <a:latin typeface="Arial" panose="020B0604020202020204" pitchFamily="34" charset="0"/>
              <a:cs typeface="Arial" panose="020B0604020202020204" pitchFamily="34" charset="0"/>
            </a:endParaRPr>
          </a:p>
          <a:p>
            <a:pPr>
              <a:lnSpc>
                <a:spcPct val="150000"/>
              </a:lnSpc>
            </a:pPr>
            <a:r>
              <a:rPr lang="de-DE" sz="1600" dirty="0" smtClean="0">
                <a:latin typeface="Arial" panose="020B0604020202020204" pitchFamily="34" charset="0"/>
                <a:cs typeface="Arial" panose="020B0604020202020204" pitchFamily="34" charset="0"/>
              </a:rPr>
              <a:t>Montage </a:t>
            </a:r>
            <a:r>
              <a:rPr lang="de-DE" sz="1600" dirty="0">
                <a:latin typeface="Arial" panose="020B0604020202020204" pitchFamily="34" charset="0"/>
                <a:cs typeface="Arial" panose="020B0604020202020204" pitchFamily="34" charset="0"/>
              </a:rPr>
              <a:t>und Anschlüsse</a:t>
            </a:r>
          </a:p>
          <a:p>
            <a:pPr>
              <a:lnSpc>
                <a:spcPct val="150000"/>
              </a:lnSpc>
            </a:pPr>
            <a:r>
              <a:rPr lang="de-DE" sz="1600" dirty="0" smtClean="0">
                <a:latin typeface="Arial" panose="020B0604020202020204" pitchFamily="34" charset="0"/>
                <a:cs typeface="Arial" panose="020B0604020202020204" pitchFamily="34" charset="0"/>
              </a:rPr>
              <a:t>möglichen </a:t>
            </a:r>
            <a:r>
              <a:rPr lang="de-DE" sz="1600" dirty="0">
                <a:latin typeface="Arial" panose="020B0604020202020204" pitchFamily="34" charset="0"/>
                <a:cs typeface="Arial" panose="020B0604020202020204" pitchFamily="34" charset="0"/>
              </a:rPr>
              <a:t>Pufferspeicher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Ist die Zufahrt zum Aufstellort groß genug, um die Wärmepumpe zum Aufstellort zu transportieren?</a:t>
            </a:r>
          </a:p>
        </p:txBody>
      </p:sp>
    </p:spTree>
    <p:extLst>
      <p:ext uri="{BB962C8B-B14F-4D97-AF65-F5344CB8AC3E}">
        <p14:creationId xmlns:p14="http://schemas.microsoft.com/office/powerpoint/2010/main" val="427267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Hydraulische</a:t>
            </a:r>
            <a:r>
              <a:rPr lang="en-US" dirty="0">
                <a:latin typeface="Arial" panose="020B0604020202020204" pitchFamily="34" charset="0"/>
                <a:cs typeface="Arial" panose="020B0604020202020204" pitchFamily="34" charset="0"/>
              </a:rPr>
              <a:t> Installation</a:t>
            </a:r>
          </a:p>
        </p:txBody>
      </p:sp>
      <p:sp>
        <p:nvSpPr>
          <p:cNvPr id="5" name="Content Placeholder 2"/>
          <p:cNvSpPr>
            <a:spLocks noGrp="1"/>
          </p:cNvSpPr>
          <p:nvPr>
            <p:ph idx="1"/>
          </p:nvPr>
        </p:nvSpPr>
        <p:spPr>
          <a:xfrm>
            <a:off x="457200" y="1600200"/>
            <a:ext cx="843528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Montage der Anschlussleitungen nach den Maß- und Anschlusszeichnungen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Anschluss der Wärmepumpe an den </a:t>
            </a:r>
            <a:r>
              <a:rPr lang="de-DE" sz="1600" b="1" dirty="0" smtClean="0">
                <a:latin typeface="Arial" panose="020B0604020202020204" pitchFamily="34" charset="0"/>
                <a:cs typeface="Arial" panose="020B0604020202020204" pitchFamily="34" charset="0"/>
              </a:rPr>
              <a:t>Heizkreislauf</a:t>
            </a:r>
            <a:endParaRPr lang="en-US" sz="1600" b="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Installieren Sie ein Sicherheitsventil mit Manometer</a:t>
            </a:r>
            <a:r>
              <a:rPr lang="de-DE" sz="1600" dirty="0" smtClean="0">
                <a:latin typeface="Arial" panose="020B0604020202020204" pitchFamily="34" charset="0"/>
                <a:cs typeface="Arial" panose="020B0604020202020204" pitchFamily="34" charset="0"/>
              </a:rPr>
              <a:t>.</a:t>
            </a:r>
          </a:p>
          <a:p>
            <a:pPr>
              <a:lnSpc>
                <a:spcPct val="150000"/>
              </a:lnSpc>
            </a:pPr>
            <a:r>
              <a:rPr lang="de-DE" sz="1600" dirty="0" smtClean="0">
                <a:latin typeface="Arial" panose="020B0604020202020204" pitchFamily="34" charset="0"/>
                <a:cs typeface="Arial" panose="020B0604020202020204" pitchFamily="34" charset="0"/>
              </a:rPr>
              <a:t>Installieren </a:t>
            </a:r>
            <a:r>
              <a:rPr lang="de-DE" sz="1600" dirty="0">
                <a:latin typeface="Arial" panose="020B0604020202020204" pitchFamily="34" charset="0"/>
                <a:cs typeface="Arial" panose="020B0604020202020204" pitchFamily="34" charset="0"/>
              </a:rPr>
              <a:t>Sie einen Luft-/Schmutzabscheider im Rücklauf des Heizkreises</a:t>
            </a:r>
            <a:r>
              <a:rPr lang="de-DE" sz="1600" dirty="0" smtClean="0">
                <a:latin typeface="Arial" panose="020B0604020202020204" pitchFamily="34" charset="0"/>
                <a:cs typeface="Arial" panose="020B0604020202020204" pitchFamily="34" charset="0"/>
              </a:rPr>
              <a:t>.</a:t>
            </a:r>
          </a:p>
          <a:p>
            <a:pPr>
              <a:lnSpc>
                <a:spcPct val="150000"/>
              </a:lnSpc>
            </a:pPr>
            <a:r>
              <a:rPr lang="de-DE" sz="1600" dirty="0" smtClean="0">
                <a:latin typeface="Arial" panose="020B0604020202020204" pitchFamily="34" charset="0"/>
                <a:cs typeface="Arial" panose="020B0604020202020204" pitchFamily="34" charset="0"/>
              </a:rPr>
              <a:t>Schließen </a:t>
            </a:r>
            <a:r>
              <a:rPr lang="de-DE" sz="1600" dirty="0">
                <a:latin typeface="Arial" panose="020B0604020202020204" pitchFamily="34" charset="0"/>
                <a:cs typeface="Arial" panose="020B0604020202020204" pitchFamily="34" charset="0"/>
              </a:rPr>
              <a:t>Sie den Heizungsvorlauf an den Heizungsvorlaufanschluss der Wärmepumpe an</a:t>
            </a:r>
            <a:r>
              <a:rPr lang="de-DE" sz="1600" dirty="0" smtClean="0">
                <a:latin typeface="Arial" panose="020B0604020202020204" pitchFamily="34" charset="0"/>
                <a:cs typeface="Arial" panose="020B0604020202020204" pitchFamily="34" charset="0"/>
              </a:rPr>
              <a:t>.</a:t>
            </a:r>
          </a:p>
          <a:p>
            <a:pPr>
              <a:lnSpc>
                <a:spcPct val="150000"/>
              </a:lnSpc>
            </a:pPr>
            <a:r>
              <a:rPr lang="de-DE" sz="1600" dirty="0" smtClean="0">
                <a:latin typeface="Arial" panose="020B0604020202020204" pitchFamily="34" charset="0"/>
                <a:cs typeface="Arial" panose="020B0604020202020204" pitchFamily="34" charset="0"/>
              </a:rPr>
              <a:t>Schließen </a:t>
            </a:r>
            <a:r>
              <a:rPr lang="de-DE" sz="1600" dirty="0">
                <a:latin typeface="Arial" panose="020B0604020202020204" pitchFamily="34" charset="0"/>
                <a:cs typeface="Arial" panose="020B0604020202020204" pitchFamily="34" charset="0"/>
              </a:rPr>
              <a:t>Sie den Heizungsrücklauf an den Heizungsrücklaufanschluss der Wärmepumpe an</a:t>
            </a:r>
            <a:r>
              <a:rPr lang="de-DE" sz="1600" dirty="0" smtClean="0">
                <a:latin typeface="Arial" panose="020B0604020202020204" pitchFamily="34" charset="0"/>
                <a:cs typeface="Arial" panose="020B0604020202020204" pitchFamily="34" charset="0"/>
              </a:rPr>
              <a:t>.</a:t>
            </a:r>
          </a:p>
          <a:p>
            <a:pPr>
              <a:lnSpc>
                <a:spcPct val="150000"/>
              </a:lnSpc>
            </a:pPr>
            <a:r>
              <a:rPr lang="de-DE" sz="1600" dirty="0" smtClean="0">
                <a:latin typeface="Arial" panose="020B0604020202020204" pitchFamily="34" charset="0"/>
                <a:cs typeface="Arial" panose="020B0604020202020204" pitchFamily="34" charset="0"/>
              </a:rPr>
              <a:t>Isolieren </a:t>
            </a:r>
            <a:r>
              <a:rPr lang="de-DE" sz="1600" dirty="0">
                <a:latin typeface="Arial" panose="020B0604020202020204" pitchFamily="34" charset="0"/>
                <a:cs typeface="Arial" panose="020B0604020202020204" pitchFamily="34" charset="0"/>
              </a:rPr>
              <a:t>Sie alle Leitungen des Heizkreises sowie die Anschlüsse zur Wärmepumpe dampfdiffusionsdicht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6982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1581</Words>
  <Application>Microsoft Office PowerPoint</Application>
  <PresentationFormat>Bildschirmpräsentation (4:3)</PresentationFormat>
  <Paragraphs>272</Paragraphs>
  <Slides>32</Slides>
  <Notes>30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vt:lpstr>
      <vt:lpstr>Calibri</vt:lpstr>
      <vt:lpstr>Wingdings</vt:lpstr>
      <vt:lpstr>2_Office Theme</vt:lpstr>
      <vt:lpstr>2.1 Installation von Wärmepumpen  </vt:lpstr>
      <vt:lpstr>Modul Ziele</vt:lpstr>
      <vt:lpstr>Einleitung</vt:lpstr>
      <vt:lpstr>Einleitung</vt:lpstr>
      <vt:lpstr>Anforderungen an den Aufstellungsort</vt:lpstr>
      <vt:lpstr>Transport der Wärmepumpe</vt:lpstr>
      <vt:lpstr>Mindestabstände</vt:lpstr>
      <vt:lpstr>Der Aufstellungsort</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Hydraulische Installation</vt:lpstr>
      <vt:lpstr>Elektrische Verkabelung</vt:lpstr>
      <vt:lpstr>Erstinbetriebnahme der Wärmepumpe</vt:lpstr>
      <vt:lpstr>Erstinbetriebnahme der Wärmepumpe</vt:lpstr>
      <vt:lpstr>Erstinbetriebnahme der Wärmepumpe</vt:lpstr>
      <vt:lpstr>Heizelement deaktivieren</vt:lpstr>
      <vt:lpstr>Erstinbetriebnahme der Wärmepumpe</vt:lpstr>
      <vt:lpstr>Weitere Informationen</vt:lpstr>
      <vt:lpstr>Conclusion</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Windows-Benutzer</cp:lastModifiedBy>
  <cp:revision>58</cp:revision>
  <dcterms:created xsi:type="dcterms:W3CDTF">2017-12-11T10:59:29Z</dcterms:created>
  <dcterms:modified xsi:type="dcterms:W3CDTF">2020-02-04T06:09:52Z</dcterms:modified>
</cp:coreProperties>
</file>