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61" r:id="rId2"/>
    <p:sldId id="354" r:id="rId3"/>
    <p:sldId id="300" r:id="rId4"/>
    <p:sldId id="301" r:id="rId5"/>
    <p:sldId id="302" r:id="rId6"/>
    <p:sldId id="303" r:id="rId7"/>
    <p:sldId id="337" r:id="rId8"/>
    <p:sldId id="305" r:id="rId9"/>
    <p:sldId id="352" r:id="rId10"/>
    <p:sldId id="340" r:id="rId11"/>
    <p:sldId id="341" r:id="rId12"/>
    <p:sldId id="342" r:id="rId13"/>
    <p:sldId id="336" r:id="rId14"/>
    <p:sldId id="338" r:id="rId15"/>
    <p:sldId id="297" r:id="rId16"/>
    <p:sldId id="298" r:id="rId17"/>
    <p:sldId id="343" r:id="rId18"/>
    <p:sldId id="258" r:id="rId19"/>
    <p:sldId id="263" r:id="rId20"/>
    <p:sldId id="339" r:id="rId21"/>
    <p:sldId id="322" r:id="rId22"/>
    <p:sldId id="334" r:id="rId23"/>
    <p:sldId id="324" r:id="rId24"/>
    <p:sldId id="332" r:id="rId25"/>
    <p:sldId id="353" r:id="rId26"/>
    <p:sldId id="315" r:id="rId27"/>
    <p:sldId id="317" r:id="rId28"/>
    <p:sldId id="316" r:id="rId29"/>
    <p:sldId id="269" r:id="rId30"/>
    <p:sldId id="319" r:id="rId31"/>
    <p:sldId id="320" r:id="rId32"/>
    <p:sldId id="351" r:id="rId33"/>
    <p:sldId id="346" r:id="rId34"/>
    <p:sldId id="347" r:id="rId35"/>
    <p:sldId id="348" r:id="rId36"/>
    <p:sldId id="345" r:id="rId37"/>
    <p:sldId id="355" r:id="rId38"/>
    <p:sldId id="296"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9565" autoAdjust="0"/>
  </p:normalViewPr>
  <p:slideViewPr>
    <p:cSldViewPr>
      <p:cViewPr varScale="1">
        <p:scale>
          <a:sx n="116" d="100"/>
          <a:sy n="116" d="100"/>
        </p:scale>
        <p:origin x="-1494" y="-11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252"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7/10/2019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‹Nº›</a:t>
            </a:fld>
            <a:endParaRPr lang="el-GR"/>
          </a:p>
        </p:txBody>
      </p:sp>
    </p:spTree>
    <p:extLst>
      <p:ext uri="{BB962C8B-B14F-4D97-AF65-F5344CB8AC3E}">
        <p14:creationId xmlns:p14="http://schemas.microsoft.com/office/powerpoint/2010/main" xmlns="" val="352060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a:t>
            </a:fld>
            <a:endParaRPr lang="el-GR"/>
          </a:p>
        </p:txBody>
      </p:sp>
    </p:spTree>
    <p:extLst>
      <p:ext uri="{BB962C8B-B14F-4D97-AF65-F5344CB8AC3E}">
        <p14:creationId xmlns:p14="http://schemas.microsoft.com/office/powerpoint/2010/main" xmlns="" val="31950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u="sng" dirty="0"/>
              <a:t>Guidelines for the Trainer</a:t>
            </a:r>
          </a:p>
          <a:p>
            <a:endParaRPr lang="el-GR" dirty="0"/>
          </a:p>
          <a:p>
            <a:r>
              <a:rPr lang="en-US" dirty="0"/>
              <a:t>This .</a:t>
            </a:r>
            <a:r>
              <a:rPr lang="en-US" dirty="0" err="1"/>
              <a:t>ppt</a:t>
            </a:r>
            <a:r>
              <a:rPr lang="en-US" dirty="0"/>
              <a:t> file is a template to be used from VET providers in order for them to prepare the training material. </a:t>
            </a:r>
          </a:p>
          <a:p>
            <a:endParaRPr lang="el-GR" dirty="0"/>
          </a:p>
          <a:p>
            <a:r>
              <a:rPr lang="en-US" dirty="0"/>
              <a:t>We suggest </a:t>
            </a:r>
            <a:r>
              <a:rPr lang="en-US" b="1" dirty="0"/>
              <a:t>30 up to 40 .</a:t>
            </a:r>
            <a:r>
              <a:rPr lang="en-US" b="1" dirty="0" err="1"/>
              <a:t>ppt</a:t>
            </a:r>
            <a:r>
              <a:rPr lang="en-US" b="1" dirty="0"/>
              <a:t> slides </a:t>
            </a:r>
            <a:r>
              <a:rPr lang="en-US" dirty="0"/>
              <a:t>for one (1) hour of the training program. </a:t>
            </a:r>
            <a:endParaRPr lang="el-GR" dirty="0"/>
          </a:p>
          <a:p>
            <a:endParaRPr lang="en-US" dirty="0"/>
          </a:p>
          <a:p>
            <a:r>
              <a:rPr lang="en-US" dirty="0"/>
              <a:t>There are 3 </a:t>
            </a:r>
            <a:r>
              <a:rPr lang="en-US" u="sng" dirty="0"/>
              <a:t>predefined slides </a:t>
            </a:r>
            <a:r>
              <a:rPr lang="en-US" dirty="0"/>
              <a:t>to be filled in by you, entitled “</a:t>
            </a:r>
            <a:r>
              <a:rPr lang="en-US" b="1" dirty="0"/>
              <a:t>Module Objectives</a:t>
            </a:r>
            <a:r>
              <a:rPr lang="en-US" dirty="0"/>
              <a:t>”, “</a:t>
            </a:r>
            <a:r>
              <a:rPr lang="en-US" b="1" dirty="0"/>
              <a:t>Conclusion</a:t>
            </a:r>
            <a:r>
              <a:rPr lang="en-US" dirty="0"/>
              <a:t>”, “</a:t>
            </a:r>
            <a:r>
              <a:rPr lang="en-US" b="1" dirty="0"/>
              <a:t>End of module</a:t>
            </a:r>
            <a:r>
              <a:rPr lang="en-US" dirty="0"/>
              <a:t>”. </a:t>
            </a:r>
            <a:endParaRPr lang="el-GR" dirty="0"/>
          </a:p>
          <a:p>
            <a:endParaRPr lang="en-US" dirty="0"/>
          </a:p>
          <a:p>
            <a:pPr lvl="0"/>
            <a:r>
              <a:rPr lang="en-US" dirty="0"/>
              <a:t>Material should be sent in editable format. </a:t>
            </a:r>
            <a:endParaRPr lang="el-GR" dirty="0"/>
          </a:p>
          <a:p>
            <a:pPr lvl="0"/>
            <a:endParaRPr lang="en-US" dirty="0"/>
          </a:p>
          <a:p>
            <a:pPr lvl="0">
              <a:buFont typeface="Wingdings" pitchFamily="2" charset="2"/>
              <a:buChar char="§"/>
            </a:pPr>
            <a:r>
              <a:rPr lang="en-US" dirty="0"/>
              <a:t>Suggested font: Arial</a:t>
            </a:r>
            <a:endParaRPr lang="el-GR" dirty="0"/>
          </a:p>
          <a:p>
            <a:pPr lvl="0">
              <a:buFont typeface="Wingdings" pitchFamily="2" charset="2"/>
              <a:buChar char="§"/>
            </a:pPr>
            <a:r>
              <a:rPr lang="en-US" dirty="0"/>
              <a:t>Required font size: 16</a:t>
            </a:r>
            <a:endParaRPr lang="el-GR" dirty="0"/>
          </a:p>
          <a:p>
            <a:pPr lvl="0">
              <a:buFont typeface="Wingdings" pitchFamily="2" charset="2"/>
              <a:buChar char="§"/>
            </a:pPr>
            <a:r>
              <a:rPr lang="en-US" dirty="0"/>
              <a:t>Suggested line spacing: 1,5</a:t>
            </a:r>
            <a:endParaRPr lang="el-GR" dirty="0"/>
          </a:p>
          <a:p>
            <a:pPr lvl="0">
              <a:buFont typeface="Wingdings" pitchFamily="2" charset="2"/>
              <a:buChar char="§"/>
            </a:pPr>
            <a:r>
              <a:rPr lang="en-US" dirty="0" err="1"/>
              <a:t>ppt</a:t>
            </a:r>
            <a:r>
              <a:rPr lang="en-US" dirty="0"/>
              <a:t>/</a:t>
            </a:r>
            <a:r>
              <a:rPr lang="en-US" dirty="0" err="1"/>
              <a:t>pptx</a:t>
            </a:r>
            <a:r>
              <a:rPr lang="en-US" dirty="0"/>
              <a:t> file should have a clear structure and defined units and unique slide titles</a:t>
            </a:r>
            <a:endParaRPr lang="el-GR" dirty="0"/>
          </a:p>
          <a:p>
            <a:pPr lvl="0">
              <a:buFont typeface="Wingdings" pitchFamily="2" charset="2"/>
              <a:buChar char="§"/>
            </a:pPr>
            <a:r>
              <a:rPr lang="en-US" dirty="0" err="1"/>
              <a:t>ppt</a:t>
            </a:r>
            <a:r>
              <a:rPr lang="en-US" dirty="0"/>
              <a:t>/</a:t>
            </a:r>
            <a:r>
              <a:rPr lang="en-US" dirty="0" err="1"/>
              <a:t>pptx</a:t>
            </a:r>
            <a:r>
              <a:rPr lang="en-US" dirty="0"/>
              <a:t> slide contents should not exceed the predefined margins</a:t>
            </a:r>
            <a:endParaRPr lang="el-GR" dirty="0"/>
          </a:p>
          <a:p>
            <a:pPr lvl="0">
              <a:buFont typeface="Wingdings" pitchFamily="2" charset="2"/>
              <a:buChar char="§"/>
            </a:pPr>
            <a:r>
              <a:rPr lang="en-US" dirty="0"/>
              <a:t>Images, diagrams etc should be accompanied with a description</a:t>
            </a:r>
            <a:endParaRPr lang="el-GR" dirty="0"/>
          </a:p>
          <a:p>
            <a:pPr lvl="0">
              <a:buFont typeface="Wingdings" pitchFamily="2" charset="2"/>
              <a:buChar char="§"/>
            </a:pPr>
            <a:r>
              <a:rPr lang="en-US" dirty="0"/>
              <a:t>If you want to include comprehension questions (multiple choice, multiple responses, true/false, matching etc.) to enhance users’ understanding of the theory, you should embody them in the </a:t>
            </a:r>
            <a:r>
              <a:rPr lang="en-US" dirty="0" err="1"/>
              <a:t>ppt</a:t>
            </a:r>
            <a:r>
              <a:rPr lang="en-US" dirty="0"/>
              <a:t>/</a:t>
            </a:r>
            <a:r>
              <a:rPr lang="en-US" dirty="0" err="1"/>
              <a:t>pptx</a:t>
            </a:r>
            <a:r>
              <a:rPr lang="en-US" dirty="0"/>
              <a:t> file.</a:t>
            </a:r>
            <a:endParaRPr lang="el-GR" dirty="0"/>
          </a:p>
          <a:p>
            <a:pPr lvl="0">
              <a:buFont typeface="Wingdings" pitchFamily="2" charset="2"/>
              <a:buChar char="§"/>
            </a:pPr>
            <a:r>
              <a:rPr lang="en-US" dirty="0"/>
              <a:t>Questions that will be used for self assessment and final assessment quizzes should follow a predefined format that will be sent from SQLearn in an .</a:t>
            </a:r>
            <a:r>
              <a:rPr lang="en-US" dirty="0" err="1"/>
              <a:t>xls</a:t>
            </a:r>
            <a:r>
              <a:rPr lang="en-US" dirty="0"/>
              <a:t> file</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extLst>
      <p:ext uri="{BB962C8B-B14F-4D97-AF65-F5344CB8AC3E}">
        <p14:creationId xmlns:p14="http://schemas.microsoft.com/office/powerpoint/2010/main" xmlns="" val="405147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u="sng" dirty="0"/>
              <a:t>Guidelines for the Trainer</a:t>
            </a:r>
          </a:p>
          <a:p>
            <a:endParaRPr lang="el-GR" dirty="0"/>
          </a:p>
          <a:p>
            <a:r>
              <a:rPr lang="en-US" dirty="0"/>
              <a:t>This .</a:t>
            </a:r>
            <a:r>
              <a:rPr lang="en-US" dirty="0" err="1"/>
              <a:t>ppt</a:t>
            </a:r>
            <a:r>
              <a:rPr lang="en-US" dirty="0"/>
              <a:t> file is a template to be used from VET providers in order for them to prepare the training material. </a:t>
            </a:r>
          </a:p>
          <a:p>
            <a:endParaRPr lang="el-GR" dirty="0"/>
          </a:p>
          <a:p>
            <a:r>
              <a:rPr lang="en-US" dirty="0"/>
              <a:t>We suggest </a:t>
            </a:r>
            <a:r>
              <a:rPr lang="en-US" b="1" dirty="0"/>
              <a:t>30 up to 40 .</a:t>
            </a:r>
            <a:r>
              <a:rPr lang="en-US" b="1" dirty="0" err="1"/>
              <a:t>ppt</a:t>
            </a:r>
            <a:r>
              <a:rPr lang="en-US" b="1" dirty="0"/>
              <a:t> slides </a:t>
            </a:r>
            <a:r>
              <a:rPr lang="en-US" dirty="0"/>
              <a:t>for one (1) hour of the training program. </a:t>
            </a:r>
            <a:endParaRPr lang="el-GR" dirty="0"/>
          </a:p>
          <a:p>
            <a:endParaRPr lang="en-US" dirty="0"/>
          </a:p>
          <a:p>
            <a:r>
              <a:rPr lang="en-US" dirty="0"/>
              <a:t>There are 3 </a:t>
            </a:r>
            <a:r>
              <a:rPr lang="en-US" u="sng" dirty="0"/>
              <a:t>predefined slides </a:t>
            </a:r>
            <a:r>
              <a:rPr lang="en-US" dirty="0"/>
              <a:t>to be filled in by you, entitled “</a:t>
            </a:r>
            <a:r>
              <a:rPr lang="en-US" b="1" dirty="0"/>
              <a:t>Module Objectives</a:t>
            </a:r>
            <a:r>
              <a:rPr lang="en-US" dirty="0"/>
              <a:t>”, “</a:t>
            </a:r>
            <a:r>
              <a:rPr lang="en-US" b="1" dirty="0"/>
              <a:t>Conclusion</a:t>
            </a:r>
            <a:r>
              <a:rPr lang="en-US" dirty="0"/>
              <a:t>”, “</a:t>
            </a:r>
            <a:r>
              <a:rPr lang="en-US" b="1" dirty="0"/>
              <a:t>End of module</a:t>
            </a:r>
            <a:r>
              <a:rPr lang="en-US" dirty="0"/>
              <a:t>”. </a:t>
            </a:r>
            <a:endParaRPr lang="el-GR" dirty="0"/>
          </a:p>
          <a:p>
            <a:endParaRPr lang="en-US" dirty="0"/>
          </a:p>
          <a:p>
            <a:pPr lvl="0"/>
            <a:r>
              <a:rPr lang="en-US" dirty="0"/>
              <a:t>Material should be sent in editable format. </a:t>
            </a:r>
            <a:endParaRPr lang="el-GR" dirty="0"/>
          </a:p>
          <a:p>
            <a:pPr lvl="0"/>
            <a:endParaRPr lang="en-US" dirty="0"/>
          </a:p>
          <a:p>
            <a:pPr lvl="0">
              <a:buFont typeface="Wingdings" pitchFamily="2" charset="2"/>
              <a:buChar char="§"/>
            </a:pPr>
            <a:r>
              <a:rPr lang="en-US" dirty="0"/>
              <a:t>Suggested font: Arial</a:t>
            </a:r>
            <a:endParaRPr lang="el-GR" dirty="0"/>
          </a:p>
          <a:p>
            <a:pPr lvl="0">
              <a:buFont typeface="Wingdings" pitchFamily="2" charset="2"/>
              <a:buChar char="§"/>
            </a:pPr>
            <a:r>
              <a:rPr lang="en-US" dirty="0"/>
              <a:t>Required font size: 16</a:t>
            </a:r>
            <a:endParaRPr lang="el-GR" dirty="0"/>
          </a:p>
          <a:p>
            <a:pPr lvl="0">
              <a:buFont typeface="Wingdings" pitchFamily="2" charset="2"/>
              <a:buChar char="§"/>
            </a:pPr>
            <a:r>
              <a:rPr lang="en-US" dirty="0"/>
              <a:t>Suggested line spacing: 1,5</a:t>
            </a:r>
            <a:endParaRPr lang="el-GR" dirty="0"/>
          </a:p>
          <a:p>
            <a:pPr lvl="0">
              <a:buFont typeface="Wingdings" pitchFamily="2" charset="2"/>
              <a:buChar char="§"/>
            </a:pPr>
            <a:r>
              <a:rPr lang="en-US" dirty="0" err="1"/>
              <a:t>ppt</a:t>
            </a:r>
            <a:r>
              <a:rPr lang="en-US" dirty="0"/>
              <a:t>/</a:t>
            </a:r>
            <a:r>
              <a:rPr lang="en-US" dirty="0" err="1"/>
              <a:t>pptx</a:t>
            </a:r>
            <a:r>
              <a:rPr lang="en-US" dirty="0"/>
              <a:t> file should have a clear structure and defined units and unique slide titles</a:t>
            </a:r>
            <a:endParaRPr lang="el-GR" dirty="0"/>
          </a:p>
          <a:p>
            <a:pPr lvl="0">
              <a:buFont typeface="Wingdings" pitchFamily="2" charset="2"/>
              <a:buChar char="§"/>
            </a:pPr>
            <a:r>
              <a:rPr lang="en-US" dirty="0" err="1"/>
              <a:t>ppt</a:t>
            </a:r>
            <a:r>
              <a:rPr lang="en-US" dirty="0"/>
              <a:t>/</a:t>
            </a:r>
            <a:r>
              <a:rPr lang="en-US" dirty="0" err="1"/>
              <a:t>pptx</a:t>
            </a:r>
            <a:r>
              <a:rPr lang="en-US" dirty="0"/>
              <a:t> slide contents should not exceed the predefined margins</a:t>
            </a:r>
            <a:endParaRPr lang="el-GR" dirty="0"/>
          </a:p>
          <a:p>
            <a:pPr lvl="0">
              <a:buFont typeface="Wingdings" pitchFamily="2" charset="2"/>
              <a:buChar char="§"/>
            </a:pPr>
            <a:r>
              <a:rPr lang="en-US" dirty="0"/>
              <a:t>Images, diagrams etc should be accompanied with a description</a:t>
            </a:r>
            <a:endParaRPr lang="el-GR" dirty="0"/>
          </a:p>
          <a:p>
            <a:pPr lvl="0">
              <a:buFont typeface="Wingdings" pitchFamily="2" charset="2"/>
              <a:buChar char="§"/>
            </a:pPr>
            <a:r>
              <a:rPr lang="en-US" dirty="0"/>
              <a:t>If you want to include comprehension questions (multiple choice, multiple responses, true/false, matching etc.) to enhance users’ understanding of the theory, you should embody them in the </a:t>
            </a:r>
            <a:r>
              <a:rPr lang="en-US" dirty="0" err="1"/>
              <a:t>ppt</a:t>
            </a:r>
            <a:r>
              <a:rPr lang="en-US" dirty="0"/>
              <a:t>/</a:t>
            </a:r>
            <a:r>
              <a:rPr lang="en-US" dirty="0" err="1"/>
              <a:t>pptx</a:t>
            </a:r>
            <a:r>
              <a:rPr lang="en-US" dirty="0"/>
              <a:t> file.</a:t>
            </a:r>
            <a:endParaRPr lang="el-GR" dirty="0"/>
          </a:p>
          <a:p>
            <a:pPr lvl="0">
              <a:buFont typeface="Wingdings" pitchFamily="2" charset="2"/>
              <a:buChar char="§"/>
            </a:pPr>
            <a:r>
              <a:rPr lang="en-US" dirty="0"/>
              <a:t>Questions that will be used for self assessment and final assessment quizzes should follow a predefined format that will be sent from SQLearn in an .</a:t>
            </a:r>
            <a:r>
              <a:rPr lang="en-US" dirty="0" err="1"/>
              <a:t>xls</a:t>
            </a:r>
            <a:r>
              <a:rPr lang="en-US" dirty="0"/>
              <a:t> file</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37</a:t>
            </a:fld>
            <a:endParaRPr lang="el-GR"/>
          </a:p>
        </p:txBody>
      </p:sp>
    </p:spTree>
    <p:extLst>
      <p:ext uri="{BB962C8B-B14F-4D97-AF65-F5344CB8AC3E}">
        <p14:creationId xmlns:p14="http://schemas.microsoft.com/office/powerpoint/2010/main" xmlns="" val="899056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xmlns=""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xmlns=""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7/10/2019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xmlns=""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896" y="1988840"/>
            <a:ext cx="5182344" cy="1470025"/>
          </a:xfrm>
        </p:spPr>
        <p:txBody>
          <a:bodyPr anchor="b">
            <a:normAutofit/>
          </a:bodyPr>
          <a:lstStyle/>
          <a:p>
            <a:r>
              <a:rPr lang="es-ES" dirty="0" smtClean="0"/>
              <a:t>MÓDULO 1: INTRODUCCIÓN A LA TECNOLOGÍA </a:t>
            </a:r>
            <a:r>
              <a:rPr lang="es-ES" dirty="0" smtClean="0"/>
              <a:t>FOTOVOLTAICA</a:t>
            </a:r>
            <a:endParaRPr lang="el-GR" dirty="0"/>
          </a:p>
        </p:txBody>
      </p:sp>
      <p:sp>
        <p:nvSpPr>
          <p:cNvPr id="3" name="Title 1"/>
          <p:cNvSpPr txBox="1">
            <a:spLocks/>
          </p:cNvSpPr>
          <p:nvPr/>
        </p:nvSpPr>
        <p:spPr>
          <a:xfrm>
            <a:off x="4211960" y="3573016"/>
            <a:ext cx="4822304" cy="1470025"/>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n-US" dirty="0"/>
              <a:t>TEI of CRETE</a:t>
            </a:r>
            <a:endParaRPr lang="el-GR" dirty="0"/>
          </a:p>
        </p:txBody>
      </p:sp>
      <p:sp>
        <p:nvSpPr>
          <p:cNvPr id="4" name="Title 1"/>
          <p:cNvSpPr txBox="1">
            <a:spLocks/>
          </p:cNvSpPr>
          <p:nvPr/>
        </p:nvSpPr>
        <p:spPr>
          <a:xfrm>
            <a:off x="4139952" y="3429000"/>
            <a:ext cx="4392488" cy="677937"/>
          </a:xfrm>
          <a:prstGeom prst="rect">
            <a:avLst/>
          </a:prstGeom>
        </p:spPr>
        <p:txBody>
          <a:bodyPr vert="horz" lIns="91440" tIns="45720" rIns="91440" bIns="45720" rtlCol="0" anchor="b">
            <a:normAutofit fontScale="92500" lnSpcReduction="20000"/>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s-ES" sz="2450" dirty="0" smtClean="0"/>
              <a:t>Comprender las tecnologías de almacenamiento de energía</a:t>
            </a:r>
            <a:endParaRPr lang="es-ES" sz="2450" dirty="0"/>
          </a:p>
        </p:txBody>
      </p:sp>
    </p:spTree>
    <p:extLst>
      <p:ext uri="{BB962C8B-B14F-4D97-AF65-F5344CB8AC3E}">
        <p14:creationId xmlns:p14="http://schemas.microsoft.com/office/powerpoint/2010/main" xmlns=""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Baterías de </a:t>
            </a:r>
            <a:r>
              <a:rPr lang="es-ES" dirty="0" err="1" smtClean="0"/>
              <a:t>autodescarga</a:t>
            </a:r>
            <a:r>
              <a:rPr lang="es-ES" dirty="0" smtClean="0"/>
              <a:t> y </a:t>
            </a:r>
            <a:r>
              <a:rPr lang="es-ES" dirty="0" smtClean="0"/>
              <a:t>eficiencia</a:t>
            </a:r>
            <a:endParaRPr lang="el-GR" dirty="0"/>
          </a:p>
        </p:txBody>
      </p:sp>
      <p:sp>
        <p:nvSpPr>
          <p:cNvPr id="3" name="Content Placeholder 2"/>
          <p:cNvSpPr>
            <a:spLocks noGrp="1"/>
          </p:cNvSpPr>
          <p:nvPr>
            <p:ph idx="1"/>
          </p:nvPr>
        </p:nvSpPr>
        <p:spPr/>
        <p:txBody>
          <a:bodyPr>
            <a:normAutofit lnSpcReduction="10000"/>
          </a:bodyPr>
          <a:lstStyle/>
          <a:p>
            <a:r>
              <a:rPr lang="en-US" sz="1600" dirty="0" err="1" smtClean="0"/>
              <a:t>Autodescarga</a:t>
            </a:r>
            <a:r>
              <a:rPr lang="en-US" sz="1600" dirty="0" smtClean="0"/>
              <a:t>:</a:t>
            </a:r>
            <a:endParaRPr lang="en-US" sz="1600" dirty="0"/>
          </a:p>
          <a:p>
            <a:pPr lvl="1"/>
            <a:r>
              <a:rPr lang="es-ES" sz="1600" dirty="0" smtClean="0"/>
              <a:t>Las </a:t>
            </a:r>
            <a:r>
              <a:rPr lang="es-ES" sz="1600" dirty="0" smtClean="0"/>
              <a:t>baterías que se almacenan durante un largo período de tiempo o que se descargan a una pequeña fracción de la capacidad pierden capacidad debido a la presencia de reacciones laterales generalmente irreversibles que consumen portadores de carga sin producir corriente.</a:t>
            </a:r>
          </a:p>
          <a:p>
            <a:pPr lvl="1"/>
            <a:r>
              <a:rPr lang="es-ES" sz="1600" dirty="0" smtClean="0"/>
              <a:t>Además, cuando las baterías se recargan, pueden producirse reacciones laterales adicionales, lo que reduce la capacidad para las descargas posteriores.</a:t>
            </a:r>
          </a:p>
          <a:p>
            <a:pPr lvl="1"/>
            <a:r>
              <a:rPr lang="es-ES" sz="1600" dirty="0" smtClean="0"/>
              <a:t>Después de suficientes recargas, en esencia, toda la capacidad se pierde y la batería deja de producir energía.</a:t>
            </a:r>
          </a:p>
          <a:p>
            <a:pPr lvl="1"/>
            <a:r>
              <a:rPr lang="es-ES" sz="1600" dirty="0" smtClean="0"/>
              <a:t>Las baterías desechables suelen perder entre un 8% y un 20% de su carga original al año cuando se almacenan a temperatura ambiente (20-30 °C).</a:t>
            </a:r>
          </a:p>
          <a:p>
            <a:pPr lvl="1">
              <a:buNone/>
            </a:pPr>
            <a:endParaRPr lang="en-US" sz="1600" dirty="0"/>
          </a:p>
          <a:p>
            <a:r>
              <a:rPr lang="en-US" sz="1600" dirty="0" err="1" smtClean="0"/>
              <a:t>Eficiencia</a:t>
            </a:r>
            <a:r>
              <a:rPr lang="en-US" sz="1600" dirty="0" smtClean="0"/>
              <a:t>:</a:t>
            </a:r>
            <a:endParaRPr lang="en-US" sz="1600" dirty="0"/>
          </a:p>
          <a:p>
            <a:pPr lvl="1"/>
            <a:r>
              <a:rPr lang="es-ES" sz="1600" dirty="0" smtClean="0"/>
              <a:t>Las </a:t>
            </a:r>
            <a:r>
              <a:rPr lang="es-ES" sz="1600" dirty="0" smtClean="0"/>
              <a:t>pérdidas internas de energía y las limitaciones en la velocidad a la que los iones pasan a través del electrolito hacen que la eficiencia de la batería varíe.</a:t>
            </a:r>
          </a:p>
          <a:p>
            <a:pPr lvl="1"/>
            <a:r>
              <a:rPr lang="es-ES" sz="1600" dirty="0" smtClean="0"/>
              <a:t>Por encima de un umbral mínimo, la descarga a baja velocidad proporciona más capacidad de la batería que a una velocidad superior.</a:t>
            </a:r>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Tasa</a:t>
            </a:r>
            <a:r>
              <a:rPr lang="en-US" dirty="0" smtClean="0"/>
              <a:t> C de </a:t>
            </a:r>
            <a:r>
              <a:rPr lang="en-US" dirty="0" err="1" smtClean="0"/>
              <a:t>una</a:t>
            </a:r>
            <a:r>
              <a:rPr lang="en-US" dirty="0" smtClean="0"/>
              <a:t> </a:t>
            </a:r>
            <a:r>
              <a:rPr lang="en-US" dirty="0" err="1" smtClean="0"/>
              <a:t>batería</a:t>
            </a:r>
            <a:endParaRPr lang="el-GR" dirty="0"/>
          </a:p>
        </p:txBody>
      </p:sp>
      <p:sp>
        <p:nvSpPr>
          <p:cNvPr id="3" name="Content Placeholder 2"/>
          <p:cNvSpPr>
            <a:spLocks noGrp="1"/>
          </p:cNvSpPr>
          <p:nvPr>
            <p:ph idx="1"/>
          </p:nvPr>
        </p:nvSpPr>
        <p:spPr>
          <a:xfrm>
            <a:off x="457200" y="1600201"/>
            <a:ext cx="8229600" cy="1612775"/>
          </a:xfrm>
        </p:spPr>
        <p:txBody>
          <a:bodyPr>
            <a:normAutofit lnSpcReduction="10000"/>
          </a:bodyPr>
          <a:lstStyle/>
          <a:p>
            <a:r>
              <a:rPr lang="es-ES" sz="1600" dirty="0" smtClean="0"/>
              <a:t>La </a:t>
            </a:r>
            <a:r>
              <a:rPr lang="es-ES" sz="1600" dirty="0" smtClean="0"/>
              <a:t>tasa C es una medida de la tasa a la que se está cargando o descargando una batería.</a:t>
            </a:r>
          </a:p>
          <a:p>
            <a:r>
              <a:rPr lang="es-ES" sz="1600" dirty="0" smtClean="0"/>
              <a:t>Se define como la corriente a través de la batería dividida por el consumo teórico de corriente bajo el cual la batería entregaría su capacidad nominal en una hora.</a:t>
            </a:r>
          </a:p>
          <a:p>
            <a:r>
              <a:rPr lang="es-ES" sz="1600" dirty="0" smtClean="0"/>
              <a:t>Una tasa de descarga de 1C proporcionaría la capacidad nominal de la batería en 1 hora, mientras que una tasa de descarga de 0,2C (o C/5) significa que se descargará 5 veces más lentamente (5 horas).</a:t>
            </a:r>
            <a:endParaRPr lang="en-US" sz="1600" dirty="0"/>
          </a:p>
        </p:txBody>
      </p:sp>
      <p:sp>
        <p:nvSpPr>
          <p:cNvPr id="88066" name="AutoShape 2"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68" name="AutoShape 4"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70" name="AutoShape 6"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72" name="AutoShape 8"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74" name="AutoShape 10"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8075" name="Picture 11"/>
          <p:cNvPicPr>
            <a:picLocks noChangeAspect="1" noChangeArrowheads="1"/>
          </p:cNvPicPr>
          <p:nvPr/>
        </p:nvPicPr>
        <p:blipFill>
          <a:blip r:embed="rId2" cstate="print"/>
          <a:srcRect/>
          <a:stretch>
            <a:fillRect/>
          </a:stretch>
        </p:blipFill>
        <p:spPr bwMode="auto">
          <a:xfrm>
            <a:off x="2411760" y="3068960"/>
            <a:ext cx="4632000" cy="2880000"/>
          </a:xfrm>
          <a:prstGeom prst="rect">
            <a:avLst/>
          </a:prstGeom>
          <a:noFill/>
          <a:ln w="9525">
            <a:noFill/>
            <a:miter lim="800000"/>
            <a:headEnd/>
            <a:tailEnd/>
          </a:ln>
        </p:spPr>
      </p:pic>
    </p:spTree>
    <p:extLst>
      <p:ext uri="{BB962C8B-B14F-4D97-AF65-F5344CB8AC3E}">
        <p14:creationId xmlns:p14="http://schemas.microsoft.com/office/powerpoint/2010/main" xmlns="" val="303196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Vida </a:t>
            </a:r>
            <a:r>
              <a:rPr lang="en-US" dirty="0" err="1" smtClean="0"/>
              <a:t>útil</a:t>
            </a:r>
            <a:r>
              <a:rPr lang="en-US" dirty="0" smtClean="0"/>
              <a:t> de </a:t>
            </a:r>
            <a:r>
              <a:rPr lang="en-US" dirty="0" err="1" smtClean="0"/>
              <a:t>una</a:t>
            </a:r>
            <a:r>
              <a:rPr lang="en-US" dirty="0" smtClean="0"/>
              <a:t> </a:t>
            </a:r>
            <a:r>
              <a:rPr lang="en-US" dirty="0" err="1" smtClean="0"/>
              <a:t>batería</a:t>
            </a:r>
            <a:endParaRPr lang="el-GR" dirty="0"/>
          </a:p>
        </p:txBody>
      </p:sp>
      <p:sp>
        <p:nvSpPr>
          <p:cNvPr id="3" name="Content Placeholder 2"/>
          <p:cNvSpPr>
            <a:spLocks noGrp="1"/>
          </p:cNvSpPr>
          <p:nvPr>
            <p:ph idx="1"/>
          </p:nvPr>
        </p:nvSpPr>
        <p:spPr/>
        <p:txBody>
          <a:bodyPr>
            <a:normAutofit/>
          </a:bodyPr>
          <a:lstStyle/>
          <a:p>
            <a:r>
              <a:rPr lang="es-ES" dirty="0" smtClean="0"/>
              <a:t>La </a:t>
            </a:r>
            <a:r>
              <a:rPr lang="es-ES" dirty="0" smtClean="0"/>
              <a:t>vida </a:t>
            </a:r>
            <a:r>
              <a:rPr lang="es-ES" dirty="0" smtClean="0"/>
              <a:t>de </a:t>
            </a:r>
            <a:r>
              <a:rPr lang="es-ES" dirty="0" smtClean="0"/>
              <a:t>la batería (y su sinónimo vida útil) tiene dos significados para las baterías recargables, pero sólo uno para las baterías no recargables.</a:t>
            </a:r>
          </a:p>
          <a:p>
            <a:r>
              <a:rPr lang="es-ES" dirty="0" smtClean="0"/>
              <a:t>En el caso de las baterías recargables, puede significar el tiempo que un dispositivo puede funcionar con una batería completamente cargada o el número de ciclos de carga/descarga posibles antes de que las células no funcionen satisfactoriamente.</a:t>
            </a:r>
          </a:p>
          <a:p>
            <a:r>
              <a:rPr lang="es-ES" dirty="0" smtClean="0"/>
              <a:t>Para </a:t>
            </a:r>
            <a:r>
              <a:rPr lang="es-ES" dirty="0" smtClean="0"/>
              <a:t>una </a:t>
            </a:r>
            <a:r>
              <a:rPr lang="es-ES" dirty="0" smtClean="0"/>
              <a:t>no recargable estas dos vidas son iguales ya que las células duran sólo un ciclo por definición.</a:t>
            </a:r>
          </a:p>
          <a:p>
            <a:r>
              <a:rPr lang="es-ES" dirty="0" smtClean="0"/>
              <a:t>La capacidad disponible de todas las baterías </a:t>
            </a:r>
            <a:r>
              <a:rPr lang="es-ES" dirty="0" smtClean="0"/>
              <a:t>disminuye </a:t>
            </a:r>
            <a:r>
              <a:rPr lang="es-ES" dirty="0" smtClean="0"/>
              <a:t>con la disminución de la temperatura</a:t>
            </a:r>
            <a:endParaRPr lang="en-US" dirty="0"/>
          </a:p>
        </p:txBody>
      </p:sp>
    </p:spTree>
    <p:extLst>
      <p:ext uri="{BB962C8B-B14F-4D97-AF65-F5344CB8AC3E}">
        <p14:creationId xmlns:p14="http://schemas.microsoft.com/office/powerpoint/2010/main" xmlns="" val="30319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Conexiones de la batería: serie y </a:t>
            </a:r>
            <a:r>
              <a:rPr lang="es-ES" dirty="0" smtClean="0"/>
              <a:t>paralelo</a:t>
            </a:r>
            <a:endParaRPr lang="el-GR" dirty="0"/>
          </a:p>
        </p:txBody>
      </p:sp>
      <p:sp>
        <p:nvSpPr>
          <p:cNvPr id="3" name="Content Placeholder 2"/>
          <p:cNvSpPr>
            <a:spLocks noGrp="1"/>
          </p:cNvSpPr>
          <p:nvPr>
            <p:ph idx="1"/>
          </p:nvPr>
        </p:nvSpPr>
        <p:spPr/>
        <p:txBody>
          <a:bodyPr>
            <a:normAutofit/>
          </a:bodyPr>
          <a:lstStyle/>
          <a:p>
            <a:r>
              <a:rPr lang="es-ES" sz="1600" dirty="0" smtClean="0"/>
              <a:t>Los </a:t>
            </a:r>
            <a:r>
              <a:rPr lang="es-ES" sz="1600" dirty="0" smtClean="0"/>
              <a:t>sistemas de baterías consisten típicamente en un número de baterías conectadas en serie y en combinaciones en paralelo para alcanzar la capacidad necesaria de amperios-hora y la tensión nominal.</a:t>
            </a:r>
          </a:p>
          <a:p>
            <a:r>
              <a:rPr lang="es-ES" sz="1600" dirty="0" smtClean="0"/>
              <a:t>Para las baterías conectadas en serie, los voltajes se suman, pero como la misma corriente fluye a través de cada batería, la capacidad nominal en amperios-hora de la cadena es la misma que para cada batería.</a:t>
            </a:r>
          </a:p>
          <a:p>
            <a:r>
              <a:rPr lang="es-ES" sz="1600" dirty="0" smtClean="0"/>
              <a:t>Para las baterías conectadas en paralelo, el voltaje a través de cada batería es el mismo, pero como las corrientes se suman, la capacidad de amperios-hora es aditiva.</a:t>
            </a:r>
          </a:p>
          <a:p>
            <a:r>
              <a:rPr lang="es-ES" sz="1600" dirty="0" smtClean="0"/>
              <a:t>Dado que no hay diferencia en la energía almacenada en el mismo número de baterías, se plantea la cuestión de cuál es mejor</a:t>
            </a:r>
          </a:p>
          <a:p>
            <a:r>
              <a:rPr lang="es-ES" sz="1600" dirty="0" smtClean="0"/>
              <a:t>La diferencia clave entre los dos es la cantidad de corriente que fluye para entregar una cantidad dada de energía.</a:t>
            </a:r>
          </a:p>
          <a:p>
            <a:r>
              <a:rPr lang="es-ES" sz="1600" dirty="0" smtClean="0"/>
              <a:t>Las baterías en serie tienen un voltaje más alto y una corriente más baja, lo que significa tamaños de cable más manejables sin pérdidas excesivas de voltaje y potencia, junto con fusibles e interruptores más pequeños, y conexiones ligeramente más fáciles entre las baterías.</a:t>
            </a:r>
          </a:p>
          <a:p>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Conexiones de la batería: serie y </a:t>
            </a:r>
            <a:r>
              <a:rPr lang="es-ES" dirty="0" smtClean="0"/>
              <a:t>paralelo</a:t>
            </a:r>
            <a:endParaRPr lang="el-GR" dirty="0"/>
          </a:p>
        </p:txBody>
      </p:sp>
      <p:pic>
        <p:nvPicPr>
          <p:cNvPr id="84994" name="Picture 2" descr="ÎÏÎ¿ÏÎ­Î»ÎµÏÎ¼Î± ÎµÎ¹ÎºÏÎ½Î±Ï Î³Î¹Î± batteries in parallel vs series"/>
          <p:cNvPicPr>
            <a:picLocks noChangeAspect="1" noChangeArrowheads="1"/>
          </p:cNvPicPr>
          <p:nvPr/>
        </p:nvPicPr>
        <p:blipFill>
          <a:blip r:embed="rId2" cstate="print"/>
          <a:srcRect/>
          <a:stretch>
            <a:fillRect/>
          </a:stretch>
        </p:blipFill>
        <p:spPr bwMode="auto">
          <a:xfrm>
            <a:off x="1043608" y="1917232"/>
            <a:ext cx="7200000" cy="3600000"/>
          </a:xfrm>
          <a:prstGeom prst="rect">
            <a:avLst/>
          </a:prstGeom>
          <a:noFill/>
        </p:spPr>
      </p:pic>
    </p:spTree>
    <p:extLst>
      <p:ext uri="{BB962C8B-B14F-4D97-AF65-F5344CB8AC3E}">
        <p14:creationId xmlns:p14="http://schemas.microsoft.com/office/powerpoint/2010/main" xmlns="" val="30319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smtClean="0"/>
              <a:t>Nivel de tensión de un banco de baterías en un sistema </a:t>
            </a:r>
            <a:r>
              <a:rPr lang="es-ES" dirty="0" smtClean="0"/>
              <a:t>autónomo</a:t>
            </a:r>
            <a:endParaRPr lang="el-GR" dirty="0"/>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lvl="0" indent="-342900">
              <a:spcBef>
                <a:spcPct val="20000"/>
              </a:spcBef>
              <a:buFont typeface="Arial" panose="020B0604020202020204" pitchFamily="34" charset="0"/>
              <a:buChar char="•"/>
            </a:pPr>
            <a:r>
              <a:rPr lang="es-ES" sz="1600" dirty="0" smtClean="0"/>
              <a:t>Cuando </a:t>
            </a:r>
            <a:r>
              <a:rPr lang="es-ES" sz="1600" dirty="0" smtClean="0"/>
              <a:t>se dimensionan baterías para un sistema autónomo, en lugar de trabajar con almacenamiento de energía en </a:t>
            </a:r>
            <a:r>
              <a:rPr lang="es-ES" sz="1600" dirty="0" err="1" smtClean="0"/>
              <a:t>kWh</a:t>
            </a:r>
            <a:r>
              <a:rPr lang="es-ES" sz="1600" dirty="0" smtClean="0"/>
              <a:t>, lo que importa es el voltaje del banco de baterías y la capacidad (en Ah) nominal de cada una de las baterías del conjunto.</a:t>
            </a:r>
          </a:p>
          <a:p>
            <a:pPr marL="342900" lvl="0" indent="-342900">
              <a:spcBef>
                <a:spcPct val="20000"/>
              </a:spcBef>
              <a:buFont typeface="Arial" panose="020B0604020202020204" pitchFamily="34" charset="0"/>
              <a:buChar char="•"/>
            </a:pPr>
            <a:r>
              <a:rPr lang="es-ES" sz="1600" dirty="0" smtClean="0"/>
              <a:t>La tensión del banco de baterías debe corresponderse con los requisitos de tensión de entrada del inversor (si existe) o con las propias cargas si se trata de un sistema de corriente continua. </a:t>
            </a:r>
          </a:p>
          <a:p>
            <a:pPr marL="342900" lvl="0" indent="-342900">
              <a:spcBef>
                <a:spcPct val="20000"/>
              </a:spcBef>
              <a:buFont typeface="Arial" panose="020B0604020202020204" pitchFamily="34" charset="0"/>
              <a:buChar char="•"/>
            </a:pPr>
            <a:r>
              <a:rPr lang="es-ES" sz="1600" dirty="0" smtClean="0"/>
              <a:t>La tensión del sistema para cargas modestas suele ser de 12, 24 ó 48 V.</a:t>
            </a:r>
          </a:p>
          <a:p>
            <a:pPr marL="342900" lvl="0" indent="-342900">
              <a:spcBef>
                <a:spcPct val="20000"/>
              </a:spcBef>
              <a:buFont typeface="Arial" panose="020B0604020202020204" pitchFamily="34" charset="0"/>
              <a:buChar char="•"/>
            </a:pPr>
            <a:r>
              <a:rPr lang="es-ES" sz="1600" dirty="0" smtClean="0"/>
              <a:t>Voltajes más altos significan corrientes más bajas para la misma cantidad de energía, lo que reduce las pérdidas de alambre y utiliza alambres más pequeños (junto con los disyuntores, fusibles y otros detalles de alambrado asociados), reduciendo significativamente los costos del sistema. </a:t>
            </a:r>
            <a:endParaRPr lang="en-US" sz="1600"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0319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Tensiones mínimas del sistema de un banco de </a:t>
            </a:r>
            <a:r>
              <a:rPr lang="es-ES" dirty="0" smtClean="0"/>
              <a:t>baterías</a:t>
            </a:r>
            <a:endParaRPr lang="el-GR" dirty="0"/>
          </a:p>
        </p:txBody>
      </p:sp>
      <p:graphicFrame>
        <p:nvGraphicFramePr>
          <p:cNvPr id="5" name="4 - Θέση περιεχομένου"/>
          <p:cNvGraphicFramePr>
            <a:graphicFrameLocks noGrp="1"/>
          </p:cNvGraphicFramePr>
          <p:nvPr>
            <p:ph idx="1"/>
          </p:nvPr>
        </p:nvGraphicFramePr>
        <p:xfrm>
          <a:off x="2411760" y="2953752"/>
          <a:ext cx="5104258" cy="1752600"/>
        </p:xfrm>
        <a:graphic>
          <a:graphicData uri="http://schemas.openxmlformats.org/drawingml/2006/table">
            <a:tbl>
              <a:tblPr firstRow="1" bandRow="1">
                <a:tableStyleId>{073A0DAA-6AF3-43AB-8588-CEC1D06C72B9}</a:tableStyleId>
              </a:tblPr>
              <a:tblGrid>
                <a:gridCol w="2168208">
                  <a:extLst>
                    <a:ext uri="{9D8B030D-6E8A-4147-A177-3AD203B41FA5}">
                      <a16:colId xmlns:a16="http://schemas.microsoft.com/office/drawing/2014/main" xmlns="" val="20000"/>
                    </a:ext>
                  </a:extLst>
                </a:gridCol>
                <a:gridCol w="2936050">
                  <a:extLst>
                    <a:ext uri="{9D8B030D-6E8A-4147-A177-3AD203B41FA5}">
                      <a16:colId xmlns:a16="http://schemas.microsoft.com/office/drawing/2014/main" xmlns="" val="20001"/>
                    </a:ext>
                  </a:extLst>
                </a:gridCol>
              </a:tblGrid>
              <a:tr h="370840">
                <a:tc>
                  <a:txBody>
                    <a:bodyPr/>
                    <a:lstStyle/>
                    <a:p>
                      <a:pPr algn="ctr"/>
                      <a:r>
                        <a:rPr lang="en-US" sz="1800" b="1" kern="1200" baseline="0" dirty="0" err="1" smtClean="0">
                          <a:solidFill>
                            <a:schemeClr val="lt1"/>
                          </a:solidFill>
                          <a:latin typeface="+mn-lt"/>
                          <a:ea typeface="+mn-ea"/>
                          <a:cs typeface="+mn-cs"/>
                        </a:rPr>
                        <a:t>Potencia</a:t>
                      </a:r>
                      <a:r>
                        <a:rPr lang="en-US" sz="1800" b="1" kern="1200" baseline="0" dirty="0" smtClean="0">
                          <a:solidFill>
                            <a:schemeClr val="lt1"/>
                          </a:solidFill>
                          <a:latin typeface="+mn-lt"/>
                          <a:ea typeface="+mn-ea"/>
                          <a:cs typeface="+mn-cs"/>
                        </a:rPr>
                        <a:t> </a:t>
                      </a:r>
                      <a:r>
                        <a:rPr lang="en-US" sz="1800" b="1" kern="1200" baseline="0" dirty="0" err="1" smtClean="0">
                          <a:solidFill>
                            <a:schemeClr val="lt1"/>
                          </a:solidFill>
                          <a:latin typeface="+mn-lt"/>
                          <a:ea typeface="+mn-ea"/>
                          <a:cs typeface="+mn-cs"/>
                        </a:rPr>
                        <a:t>máxima</a:t>
                      </a:r>
                      <a:r>
                        <a:rPr lang="en-US" sz="1800" b="1" kern="1200" baseline="0" dirty="0" smtClean="0">
                          <a:solidFill>
                            <a:schemeClr val="lt1"/>
                          </a:solidFill>
                          <a:latin typeface="+mn-lt"/>
                          <a:ea typeface="+mn-ea"/>
                          <a:cs typeface="+mn-cs"/>
                        </a:rPr>
                        <a:t> de CA</a:t>
                      </a: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kern="1200" baseline="0" dirty="0" smtClean="0">
                          <a:solidFill>
                            <a:schemeClr val="lt1"/>
                          </a:solidFill>
                          <a:latin typeface="+mn-lt"/>
                          <a:ea typeface="+mn-ea"/>
                          <a:cs typeface="+mn-cs"/>
                        </a:rPr>
                        <a:t>Tensión mínima del sistema de CC</a:t>
                      </a:r>
                      <a:endParaRPr lang="el-GR" dirty="0"/>
                    </a:p>
                  </a:txBody>
                  <a:tcPr/>
                </a:tc>
                <a:extLst>
                  <a:ext uri="{0D108BD9-81ED-4DB2-BD59-A6C34878D82A}">
                    <a16:rowId xmlns:a16="http://schemas.microsoft.com/office/drawing/2014/main" xmlns="" val="10000"/>
                  </a:ext>
                </a:extLst>
              </a:tr>
              <a:tr h="370840">
                <a:tc>
                  <a:txBody>
                    <a:bodyPr/>
                    <a:lstStyle/>
                    <a:p>
                      <a:pPr algn="ctr"/>
                      <a:r>
                        <a:rPr lang="en-US" dirty="0"/>
                        <a:t>&lt;</a:t>
                      </a:r>
                      <a:r>
                        <a:rPr lang="en-US" baseline="0" dirty="0"/>
                        <a:t> 1200 W</a:t>
                      </a:r>
                      <a:endParaRPr lang="en-US" dirty="0"/>
                    </a:p>
                  </a:txBody>
                  <a:tcPr/>
                </a:tc>
                <a:tc>
                  <a:txBody>
                    <a:bodyPr/>
                    <a:lstStyle/>
                    <a:p>
                      <a:pPr algn="ctr"/>
                      <a:r>
                        <a:rPr lang="en-US" dirty="0"/>
                        <a:t>12 V</a:t>
                      </a:r>
                      <a:endParaRPr lang="el-GR" dirty="0"/>
                    </a:p>
                  </a:txBody>
                  <a:tcPr/>
                </a:tc>
                <a:extLst>
                  <a:ext uri="{0D108BD9-81ED-4DB2-BD59-A6C34878D82A}">
                    <a16:rowId xmlns:a16="http://schemas.microsoft.com/office/drawing/2014/main" xmlns="" val="10001"/>
                  </a:ext>
                </a:extLst>
              </a:tr>
              <a:tr h="370840">
                <a:tc>
                  <a:txBody>
                    <a:bodyPr/>
                    <a:lstStyle/>
                    <a:p>
                      <a:pPr algn="ctr"/>
                      <a:r>
                        <a:rPr lang="en-US" dirty="0"/>
                        <a:t>1200 – 2400 W</a:t>
                      </a:r>
                      <a:endParaRPr lang="el-GR" dirty="0"/>
                    </a:p>
                  </a:txBody>
                  <a:tcPr/>
                </a:tc>
                <a:tc>
                  <a:txBody>
                    <a:bodyPr/>
                    <a:lstStyle/>
                    <a:p>
                      <a:pPr algn="ctr"/>
                      <a:r>
                        <a:rPr lang="en-US" dirty="0"/>
                        <a:t>24 V</a:t>
                      </a:r>
                      <a:endParaRPr lang="el-GR" dirty="0"/>
                    </a:p>
                  </a:txBody>
                  <a:tcPr/>
                </a:tc>
                <a:extLst>
                  <a:ext uri="{0D108BD9-81ED-4DB2-BD59-A6C34878D82A}">
                    <a16:rowId xmlns:a16="http://schemas.microsoft.com/office/drawing/2014/main" xmlns=""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2400 – 4800 W</a:t>
                      </a:r>
                      <a:endParaRPr lang="el-GR" dirty="0"/>
                    </a:p>
                  </a:txBody>
                  <a:tcPr/>
                </a:tc>
                <a:tc>
                  <a:txBody>
                    <a:bodyPr/>
                    <a:lstStyle/>
                    <a:p>
                      <a:pPr algn="ctr"/>
                      <a:r>
                        <a:rPr lang="en-US" dirty="0"/>
                        <a:t>48 V</a:t>
                      </a:r>
                      <a:endParaRPr lang="el-GR" dirty="0"/>
                    </a:p>
                  </a:txBody>
                  <a:tcPr/>
                </a:tc>
                <a:extLst>
                  <a:ext uri="{0D108BD9-81ED-4DB2-BD59-A6C34878D82A}">
                    <a16:rowId xmlns:a16="http://schemas.microsoft.com/office/drawing/2014/main" xmlns="" val="10003"/>
                  </a:ext>
                </a:extLst>
              </a:tr>
            </a:tbl>
          </a:graphicData>
        </a:graphic>
      </p:graphicFrame>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lvl="0" indent="-342900">
              <a:spcBef>
                <a:spcPct val="20000"/>
              </a:spcBef>
              <a:buFont typeface="Arial" panose="020B0604020202020204" pitchFamily="34" charset="0"/>
              <a:buChar char="•"/>
              <a:defRPr/>
            </a:pPr>
            <a:r>
              <a:rPr lang="es-ES" sz="1600" dirty="0" smtClean="0"/>
              <a:t>Una </a:t>
            </a:r>
            <a:r>
              <a:rPr lang="es-ES" sz="1600" dirty="0" smtClean="0"/>
              <a:t>directriz que se puede utilizar para seleccionar el voltaje del sistema se basa en mantener la corriente máxima de estado estacionario por debajo de los 100 A, de modo que se puedan utilizar los herrajes eléctricos y los tamaños de los cables disponibles.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03196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Dimensionamiento</a:t>
            </a:r>
            <a:r>
              <a:rPr lang="en-US" dirty="0" smtClean="0"/>
              <a:t> de </a:t>
            </a:r>
            <a:r>
              <a:rPr lang="en-US" dirty="0" err="1" smtClean="0"/>
              <a:t>baterías</a:t>
            </a:r>
            <a:r>
              <a:rPr lang="en-US" dirty="0" smtClean="0"/>
              <a:t> </a:t>
            </a:r>
            <a:r>
              <a:rPr lang="en-US" dirty="0" err="1" smtClean="0"/>
              <a:t>para</a:t>
            </a:r>
            <a:r>
              <a:rPr lang="en-US" dirty="0" smtClean="0"/>
              <a:t> </a:t>
            </a:r>
            <a:r>
              <a:rPr lang="en-US" dirty="0" err="1" smtClean="0"/>
              <a:t>sistemas</a:t>
            </a:r>
            <a:r>
              <a:rPr lang="en-US" dirty="0" smtClean="0"/>
              <a:t> </a:t>
            </a:r>
            <a:r>
              <a:rPr lang="en-US" dirty="0" smtClean="0"/>
              <a:t>FV</a:t>
            </a:r>
            <a:endParaRPr lang="el-GR" dirty="0"/>
          </a:p>
        </p:txBody>
      </p:sp>
      <p:sp>
        <p:nvSpPr>
          <p:cNvPr id="3" name="Content Placeholder 2"/>
          <p:cNvSpPr>
            <a:spLocks noGrp="1"/>
          </p:cNvSpPr>
          <p:nvPr>
            <p:ph idx="1"/>
          </p:nvPr>
        </p:nvSpPr>
        <p:spPr/>
        <p:txBody>
          <a:bodyPr>
            <a:normAutofit/>
          </a:bodyPr>
          <a:lstStyle/>
          <a:p>
            <a:r>
              <a:rPr lang="es-ES" sz="1600" dirty="0" smtClean="0"/>
              <a:t>El </a:t>
            </a:r>
            <a:r>
              <a:rPr lang="es-ES" sz="1600" dirty="0" smtClean="0"/>
              <a:t>dimensionamiento de un banco de baterías comienza con el análisis de carga</a:t>
            </a:r>
          </a:p>
          <a:p>
            <a:r>
              <a:rPr lang="es-ES" sz="1600" dirty="0" smtClean="0"/>
              <a:t>La batería necesita almacenar la cantidad de energía necesaria para las cargas diarias.</a:t>
            </a:r>
          </a:p>
          <a:p>
            <a:r>
              <a:rPr lang="es-ES" sz="1600" dirty="0" smtClean="0"/>
              <a:t>Si las cargas necesitan trabajar en algunos días en los que no hay sol disponible (pero antes de que el generador se ponga en marcha), entonces el banco de baterías debe ser más grande, lo que se conoce como días de autonomía.</a:t>
            </a:r>
          </a:p>
          <a:p>
            <a:r>
              <a:rPr lang="es-ES" sz="1600" dirty="0" smtClean="0"/>
              <a:t>Más allá de eso, las baterías producirán más ciclos cuando se extraigan menos de ellos diariamente.</a:t>
            </a:r>
          </a:p>
          <a:p>
            <a:r>
              <a:rPr lang="es-ES" sz="1600" dirty="0" smtClean="0"/>
              <a:t>Por ejemplo, una batería que está descargada al 20% puede proporcionar 3.300 ciclos; si está descargada al 80%, sólo puede proporcionar 675 ciclos.</a:t>
            </a:r>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Disponibilidad de la batería para un sistema </a:t>
            </a:r>
            <a:r>
              <a:rPr lang="es-ES" dirty="0" smtClean="0"/>
              <a:t>autónomo</a:t>
            </a:r>
            <a:endParaRPr lang="el-GR" dirty="0"/>
          </a:p>
        </p:txBody>
      </p:sp>
      <p:sp>
        <p:nvSpPr>
          <p:cNvPr id="3" name="Content Placeholder 2"/>
          <p:cNvSpPr>
            <a:spLocks noGrp="1"/>
          </p:cNvSpPr>
          <p:nvPr>
            <p:ph idx="1"/>
          </p:nvPr>
        </p:nvSpPr>
        <p:spPr/>
        <p:txBody>
          <a:bodyPr>
            <a:normAutofit fontScale="92500" lnSpcReduction="10000"/>
          </a:bodyPr>
          <a:lstStyle/>
          <a:p>
            <a:r>
              <a:rPr lang="es-ES" sz="1600" dirty="0" smtClean="0"/>
              <a:t>Si </a:t>
            </a:r>
            <a:r>
              <a:rPr lang="es-ES" sz="1600" dirty="0" smtClean="0"/>
              <a:t>siempre se puede contar con el buen tiempo, el dimensionamiento de la batería puede significar simplemente proporcionar suficiente espacio para llevar la carga durante la noche y al día siguiente hasta que el sol recoja la carga una vez más.</a:t>
            </a:r>
          </a:p>
          <a:p>
            <a:r>
              <a:rPr lang="es-ES" sz="1600" dirty="0" smtClean="0"/>
              <a:t>Sin embargo, el caso habitual, especialmente en los meses de invierno y/o en los lugares del norte, es aquel en el que hay períodos de tiempo en los que hay poca o ninguna luz solar disponible y en los que puede ser necesario confiar en las baterías para transportar la carga durante un cierto número de días.</a:t>
            </a:r>
          </a:p>
          <a:p>
            <a:r>
              <a:rPr lang="es-ES" sz="1600" dirty="0" smtClean="0"/>
              <a:t>Durante esos períodos, puede haber cierta flexibilidad en la estrategia que debe adoptarse</a:t>
            </a:r>
          </a:p>
          <a:p>
            <a:r>
              <a:rPr lang="es-ES" sz="1600" dirty="0" smtClean="0"/>
              <a:t>Algunas cargas no críticas, por ejemplo, pueden reducirse o eliminarse, y si un generador es parte del sistema, un compromiso entre el almacenamiento de la batería y los tiempos de funcionamiento del generador será parte del diseño.</a:t>
            </a:r>
          </a:p>
          <a:p>
            <a:r>
              <a:rPr lang="es-ES" sz="1600" dirty="0" smtClean="0"/>
              <a:t>Dada la naturaleza estadística del clima y la variabilidad de las respuestas del propietario a las condiciones inclementes, no hay reglas establecidas sobre la mejor manera de dimensionar el almacenamiento de la batería.</a:t>
            </a:r>
          </a:p>
          <a:p>
            <a:r>
              <a:rPr lang="es-ES" sz="1600" dirty="0" smtClean="0"/>
              <a:t>La clave es el costo del sistema de baterías.</a:t>
            </a:r>
          </a:p>
          <a:p>
            <a:r>
              <a:rPr lang="es-ES" sz="1600" dirty="0" smtClean="0"/>
              <a:t>Dimensionar un sistema de almacenamiento para satisfacer la demanda el 99% del tiempo puede costar fácilmente el triple de lo que cuesta uno que satisface la demanda sólo el 95% del tiempo.</a:t>
            </a:r>
          </a:p>
          <a:p>
            <a:r>
              <a:rPr lang="es-ES" sz="1600" dirty="0" smtClean="0"/>
              <a:t>Como punto de partida para la estimación, el número de días de almacenamiento que debe proporcionarse</a:t>
            </a:r>
          </a:p>
          <a:p>
            <a:endParaRPr lang="es-ES" sz="1600" dirty="0" smtClean="0"/>
          </a:p>
          <a:p>
            <a:endParaRPr lang="es-ES" sz="1600" dirty="0" smtClean="0"/>
          </a:p>
          <a:p>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Días de almacenamiento de la batería necesarios para un sistema autónomo con diferentes niveles de </a:t>
            </a:r>
            <a:r>
              <a:rPr lang="es-ES" dirty="0" smtClean="0"/>
              <a:t>disponibilidad</a:t>
            </a:r>
            <a:endParaRPr lang="el-GR" dirty="0"/>
          </a:p>
        </p:txBody>
      </p:sp>
      <p:pic>
        <p:nvPicPr>
          <p:cNvPr id="3" name="Picture 2"/>
          <p:cNvPicPr>
            <a:picLocks noChangeAspect="1" noChangeArrowheads="1"/>
          </p:cNvPicPr>
          <p:nvPr/>
        </p:nvPicPr>
        <p:blipFill>
          <a:blip r:embed="rId2" cstate="print"/>
          <a:srcRect/>
          <a:stretch>
            <a:fillRect/>
          </a:stretch>
        </p:blipFill>
        <p:spPr bwMode="auto">
          <a:xfrm>
            <a:off x="487595" y="1484784"/>
            <a:ext cx="7828821" cy="4320000"/>
          </a:xfrm>
          <a:prstGeom prst="rect">
            <a:avLst/>
          </a:prstGeom>
          <a:noFill/>
          <a:ln w="9525">
            <a:noFill/>
            <a:miter lim="800000"/>
            <a:headEnd/>
            <a:tailEnd/>
          </a:ln>
        </p:spPr>
      </p:pic>
      <p:sp>
        <p:nvSpPr>
          <p:cNvPr id="5" name="Content Placeholder 2"/>
          <p:cNvSpPr>
            <a:spLocks noGrp="1"/>
          </p:cNvSpPr>
          <p:nvPr>
            <p:ph idx="1"/>
          </p:nvPr>
        </p:nvSpPr>
        <p:spPr>
          <a:xfrm>
            <a:off x="179512" y="5844405"/>
            <a:ext cx="8784976" cy="392907"/>
          </a:xfrm>
        </p:spPr>
        <p:txBody>
          <a:bodyPr>
            <a:normAutofit/>
          </a:bodyPr>
          <a:lstStyle/>
          <a:p>
            <a:pPr algn="ctr">
              <a:buNone/>
            </a:pPr>
            <a:r>
              <a:rPr lang="es-ES" sz="1600" dirty="0" smtClean="0"/>
              <a:t>Las </a:t>
            </a:r>
            <a:r>
              <a:rPr lang="es-ES" sz="1600" dirty="0" smtClean="0"/>
              <a:t>horas pico de sol son en base aun promedio mensual</a:t>
            </a:r>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err="1" smtClean="0"/>
              <a:t>Objetivos</a:t>
            </a:r>
            <a:r>
              <a:rPr lang="en-US" b="1" dirty="0" smtClean="0"/>
              <a:t> del </a:t>
            </a:r>
            <a:r>
              <a:rPr lang="en-US" b="1" dirty="0" err="1" smtClean="0"/>
              <a:t>módulo</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s-ES" dirty="0" smtClean="0">
                <a:latin typeface="+mj-lt"/>
                <a:cs typeface="Arial" pitchFamily="34" charset="0"/>
              </a:rPr>
              <a:t>Al final de esta unidad </a:t>
            </a:r>
            <a:r>
              <a:rPr lang="es-ES" dirty="0" smtClean="0">
                <a:latin typeface="+mj-lt"/>
                <a:cs typeface="Arial" pitchFamily="34" charset="0"/>
              </a:rPr>
              <a:t>podrás:</a:t>
            </a:r>
          </a:p>
          <a:p>
            <a:pPr marL="0" indent="0" algn="just">
              <a:buNone/>
            </a:pPr>
            <a:endParaRPr lang="en-US" sz="1600" dirty="0">
              <a:latin typeface="Arial" pitchFamily="34" charset="0"/>
              <a:cs typeface="Arial" pitchFamily="34" charset="0"/>
            </a:endParaRPr>
          </a:p>
          <a:p>
            <a:pPr lvl="1">
              <a:buFont typeface="+mj-lt"/>
              <a:buAutoNum type="arabicPeriod"/>
            </a:pPr>
            <a:r>
              <a:rPr lang="es-ES" b="1" dirty="0" smtClean="0"/>
              <a:t>comprender los fundamentos de las diversas tecnologías de almacenamiento de energía </a:t>
            </a:r>
            <a:endParaRPr lang="es-ES" b="1" dirty="0" smtClean="0"/>
          </a:p>
          <a:p>
            <a:pPr lvl="1">
              <a:buFont typeface="+mj-lt"/>
              <a:buAutoNum type="arabicPeriod"/>
            </a:pPr>
            <a:r>
              <a:rPr lang="es-ES" b="1" dirty="0" smtClean="0"/>
              <a:t>entender </a:t>
            </a:r>
            <a:r>
              <a:rPr lang="es-ES" b="1" dirty="0" smtClean="0"/>
              <a:t>cómo se acoplan las baterías a los sistemas fotovoltaicos y realizar los cálculos </a:t>
            </a:r>
            <a:r>
              <a:rPr lang="es-ES" b="1" dirty="0" smtClean="0"/>
              <a:t>básicos</a:t>
            </a:r>
          </a:p>
          <a:p>
            <a:pPr lvl="1">
              <a:buFont typeface="+mj-lt"/>
              <a:buAutoNum type="arabicPeriod"/>
            </a:pPr>
            <a:r>
              <a:rPr lang="es-ES" b="1" dirty="0" smtClean="0"/>
              <a:t>comprender </a:t>
            </a:r>
            <a:r>
              <a:rPr lang="es-ES" b="1" dirty="0" smtClean="0"/>
              <a:t>las cuestiones básicas de seguridad relacionadas con las tecnologías de </a:t>
            </a:r>
            <a:r>
              <a:rPr lang="es-ES" b="1" dirty="0" smtClean="0"/>
              <a:t>almacenamiento</a:t>
            </a:r>
          </a:p>
          <a:p>
            <a:pPr lvl="1">
              <a:buFont typeface="+mj-lt"/>
              <a:buAutoNum type="arabicPeriod"/>
            </a:pPr>
            <a:r>
              <a:rPr lang="es-ES" b="1" dirty="0" smtClean="0"/>
              <a:t>identificar </a:t>
            </a:r>
            <a:r>
              <a:rPr lang="es-ES" b="1" dirty="0" smtClean="0"/>
              <a:t>los posibles riesgos para la seguridad relacionados con las baterías que funcionan en determinadas </a:t>
            </a:r>
            <a:r>
              <a:rPr lang="es-ES" b="1" dirty="0" smtClean="0"/>
              <a:t>condiciones</a:t>
            </a:r>
            <a:endParaRPr lang="en-US" b="1" dirty="0"/>
          </a:p>
        </p:txBody>
      </p:sp>
    </p:spTree>
    <p:extLst>
      <p:ext uri="{BB962C8B-B14F-4D97-AF65-F5344CB8AC3E}">
        <p14:creationId xmlns:p14="http://schemas.microsoft.com/office/powerpoint/2010/main" xmlns="" val="693806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Principales tipos de baterías para aplicaciones </a:t>
            </a:r>
            <a:r>
              <a:rPr lang="es-ES" dirty="0" smtClean="0"/>
              <a:t>fotovoltaicas</a:t>
            </a:r>
            <a:endParaRPr lang="el-GR" dirty="0"/>
          </a:p>
        </p:txBody>
      </p:sp>
      <p:sp>
        <p:nvSpPr>
          <p:cNvPr id="3" name="Content Placeholder 2"/>
          <p:cNvSpPr>
            <a:spLocks noGrp="1"/>
          </p:cNvSpPr>
          <p:nvPr>
            <p:ph idx="1"/>
          </p:nvPr>
        </p:nvSpPr>
        <p:spPr/>
        <p:txBody>
          <a:bodyPr>
            <a:normAutofit/>
          </a:bodyPr>
          <a:lstStyle/>
          <a:p>
            <a:r>
              <a:rPr lang="es-ES" sz="1600" dirty="0" smtClean="0"/>
              <a:t>Se </a:t>
            </a:r>
            <a:r>
              <a:rPr lang="es-ES" sz="1600" dirty="0" smtClean="0"/>
              <a:t>pueden utilizar varios tipos de baterías en aplicaciones fotovoltaicas, incluyendo:</a:t>
            </a:r>
            <a:endParaRPr lang="en-US" sz="1600" dirty="0"/>
          </a:p>
          <a:p>
            <a:pPr lvl="1"/>
            <a:r>
              <a:rPr lang="en-US" sz="1600" dirty="0" err="1" smtClean="0"/>
              <a:t>Baterías</a:t>
            </a:r>
            <a:r>
              <a:rPr lang="en-US" sz="1600" dirty="0" smtClean="0"/>
              <a:t> </a:t>
            </a:r>
            <a:r>
              <a:rPr lang="en-US" sz="1600" dirty="0" smtClean="0"/>
              <a:t>de </a:t>
            </a:r>
            <a:r>
              <a:rPr lang="en-US" sz="1600" dirty="0" err="1" smtClean="0"/>
              <a:t>plomo-ácido</a:t>
            </a:r>
            <a:r>
              <a:rPr lang="en-US" sz="1600" dirty="0" smtClean="0"/>
              <a:t> (</a:t>
            </a:r>
            <a:r>
              <a:rPr lang="en-US" sz="1600" dirty="0" err="1" smtClean="0"/>
              <a:t>inundadas</a:t>
            </a:r>
            <a:r>
              <a:rPr lang="en-US" sz="1600" dirty="0" smtClean="0"/>
              <a:t> o </a:t>
            </a:r>
            <a:r>
              <a:rPr lang="en-US" sz="1600" dirty="0" err="1" smtClean="0"/>
              <a:t>reguladas</a:t>
            </a:r>
            <a:r>
              <a:rPr lang="en-US" sz="1600" dirty="0" smtClean="0"/>
              <a:t> </a:t>
            </a:r>
            <a:r>
              <a:rPr lang="en-US" sz="1600" dirty="0" err="1" smtClean="0"/>
              <a:t>por</a:t>
            </a:r>
            <a:r>
              <a:rPr lang="en-US" sz="1600" dirty="0" smtClean="0"/>
              <a:t> </a:t>
            </a:r>
            <a:r>
              <a:rPr lang="en-US" sz="1600" dirty="0" err="1" smtClean="0"/>
              <a:t>válvulas</a:t>
            </a:r>
            <a:r>
              <a:rPr lang="en-US" sz="1600" dirty="0" smtClean="0"/>
              <a:t>)</a:t>
            </a:r>
          </a:p>
          <a:p>
            <a:pPr lvl="1"/>
            <a:r>
              <a:rPr lang="en-US" sz="1600" dirty="0" err="1" smtClean="0"/>
              <a:t>Baterías</a:t>
            </a:r>
            <a:r>
              <a:rPr lang="en-US" sz="1600" dirty="0" smtClean="0"/>
              <a:t> de </a:t>
            </a:r>
            <a:r>
              <a:rPr lang="en-US" sz="1600" dirty="0" err="1" smtClean="0"/>
              <a:t>litio</a:t>
            </a:r>
            <a:endParaRPr lang="en-US" sz="1600" dirty="0" smtClean="0"/>
          </a:p>
          <a:p>
            <a:pPr lvl="1"/>
            <a:r>
              <a:rPr lang="en-US" sz="1600" dirty="0" err="1" smtClean="0"/>
              <a:t>Baterías</a:t>
            </a:r>
            <a:r>
              <a:rPr lang="en-US" sz="1600" dirty="0" smtClean="0"/>
              <a:t> de </a:t>
            </a:r>
            <a:r>
              <a:rPr lang="en-US" sz="1600" dirty="0" err="1" smtClean="0"/>
              <a:t>níquel</a:t>
            </a:r>
            <a:endParaRPr lang="en-US" sz="1600" dirty="0"/>
          </a:p>
        </p:txBody>
      </p:sp>
      <p:pic>
        <p:nvPicPr>
          <p:cNvPr id="9" name="Picture 3"/>
          <p:cNvPicPr>
            <a:picLocks noChangeAspect="1"/>
          </p:cNvPicPr>
          <p:nvPr/>
        </p:nvPicPr>
        <p:blipFill>
          <a:blip r:embed="rId2" cstate="print"/>
          <a:srcRect b="13514"/>
          <a:stretch>
            <a:fillRect/>
          </a:stretch>
        </p:blipFill>
        <p:spPr bwMode="auto">
          <a:xfrm>
            <a:off x="428596" y="3357562"/>
            <a:ext cx="2259013" cy="2534556"/>
          </a:xfrm>
          <a:prstGeom prst="rect">
            <a:avLst/>
          </a:prstGeom>
          <a:noFill/>
          <a:ln w="9525">
            <a:noFill/>
            <a:miter lim="800000"/>
            <a:headEnd/>
            <a:tailEnd/>
          </a:ln>
        </p:spPr>
      </p:pic>
      <p:pic>
        <p:nvPicPr>
          <p:cNvPr id="20481" name="Picture 1"/>
          <p:cNvPicPr>
            <a:picLocks noChangeAspect="1" noChangeArrowheads="1"/>
          </p:cNvPicPr>
          <p:nvPr/>
        </p:nvPicPr>
        <p:blipFill>
          <a:blip r:embed="rId3" cstate="print"/>
          <a:srcRect/>
          <a:stretch>
            <a:fillRect/>
          </a:stretch>
        </p:blipFill>
        <p:spPr bwMode="auto">
          <a:xfrm>
            <a:off x="4929190" y="2500306"/>
            <a:ext cx="3710769" cy="3676647"/>
          </a:xfrm>
          <a:prstGeom prst="rect">
            <a:avLst/>
          </a:prstGeom>
          <a:noFill/>
          <a:ln w="9525">
            <a:noFill/>
            <a:miter lim="800000"/>
            <a:headEnd/>
            <a:tailEnd/>
          </a:ln>
          <a:effectLst/>
        </p:spPr>
      </p:pic>
      <p:pic>
        <p:nvPicPr>
          <p:cNvPr id="20483" name="Picture 3" descr="Αποτέλεσμα εικόνας για lead-based solar batteries"/>
          <p:cNvPicPr>
            <a:picLocks noChangeAspect="1" noChangeArrowheads="1"/>
          </p:cNvPicPr>
          <p:nvPr/>
        </p:nvPicPr>
        <p:blipFill>
          <a:blip r:embed="rId4" cstate="print"/>
          <a:srcRect/>
          <a:stretch>
            <a:fillRect/>
          </a:stretch>
        </p:blipFill>
        <p:spPr bwMode="auto">
          <a:xfrm>
            <a:off x="2714612" y="3857628"/>
            <a:ext cx="2267561" cy="1790714"/>
          </a:xfrm>
          <a:prstGeom prst="rect">
            <a:avLst/>
          </a:prstGeom>
          <a:noFill/>
        </p:spPr>
      </p:pic>
    </p:spTree>
    <p:extLst>
      <p:ext uri="{BB962C8B-B14F-4D97-AF65-F5344CB8AC3E}">
        <p14:creationId xmlns:p14="http://schemas.microsoft.com/office/powerpoint/2010/main" xmlns="" val="303196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Baterías</a:t>
            </a:r>
            <a:r>
              <a:rPr lang="en-US" dirty="0" smtClean="0"/>
              <a:t> de </a:t>
            </a:r>
            <a:r>
              <a:rPr lang="en-US" dirty="0" err="1" smtClean="0"/>
              <a:t>plomo-ácido</a:t>
            </a:r>
            <a:r>
              <a:rPr lang="en-US" dirty="0" smtClean="0"/>
              <a:t>: </a:t>
            </a:r>
            <a:r>
              <a:rPr lang="en-US" dirty="0" err="1" smtClean="0"/>
              <a:t>Inundado</a:t>
            </a:r>
            <a:endParaRPr lang="el-GR" dirty="0"/>
          </a:p>
        </p:txBody>
      </p:sp>
      <p:sp>
        <p:nvSpPr>
          <p:cNvPr id="3" name="Content Placeholder 2"/>
          <p:cNvSpPr>
            <a:spLocks noGrp="1"/>
          </p:cNvSpPr>
          <p:nvPr>
            <p:ph idx="1"/>
          </p:nvPr>
        </p:nvSpPr>
        <p:spPr/>
        <p:txBody>
          <a:bodyPr>
            <a:normAutofit/>
          </a:bodyPr>
          <a:lstStyle/>
          <a:p>
            <a:r>
              <a:rPr lang="es-ES" sz="1600" dirty="0" smtClean="0"/>
              <a:t>Las </a:t>
            </a:r>
            <a:r>
              <a:rPr lang="es-ES" sz="1600" dirty="0" smtClean="0"/>
              <a:t>baterías de plomo-ácido (FLA) de ciclo profundo han dominado el mercado de almacenamiento de energía residencial.</a:t>
            </a:r>
          </a:p>
          <a:p>
            <a:r>
              <a:rPr lang="es-ES" sz="1600" dirty="0" smtClean="0"/>
              <a:t>Siguen siendo una opción rentable para muchos sistemas debido a su bajo costo inicial.</a:t>
            </a:r>
          </a:p>
          <a:p>
            <a:r>
              <a:rPr lang="es-ES" sz="1600" dirty="0" smtClean="0"/>
              <a:t>Estas baterías no deben estar ubicadas en espacios habitables y requieren cajas de baterías ventiladas para permitir que los gases inflamables escapen.</a:t>
            </a:r>
          </a:p>
          <a:p>
            <a:r>
              <a:rPr lang="es-ES" sz="1600" dirty="0" smtClean="0"/>
              <a:t>También es necesario controlar el electrolito y la adición periódica de agua destilada, ya sea manualmente o con sistemas de riego.</a:t>
            </a:r>
          </a:p>
          <a:p>
            <a:r>
              <a:rPr lang="es-ES" sz="1600" dirty="0" smtClean="0"/>
              <a:t>Generalmente tienen el costo inicial más bajo, pero requieren la adición regular de agua.</a:t>
            </a:r>
          </a:p>
          <a:p>
            <a:r>
              <a:rPr lang="es-ES" sz="1600" dirty="0" smtClean="0"/>
              <a:t>El agua es su punto débil: la batería descargada e inundada puede congelarse, lo que puede causar que la carcasa de la batería se agriete o que las placas se deformen y, por lo tanto, debe alojarse en un recinto protegido contra la congelación.</a:t>
            </a:r>
          </a:p>
          <a:p>
            <a:r>
              <a:rPr lang="es-ES" sz="1600" dirty="0" smtClean="0"/>
              <a:t>Son más comunes en sistemas aislados</a:t>
            </a:r>
            <a:endParaRPr lang="el-GR" sz="1600" dirty="0"/>
          </a:p>
        </p:txBody>
      </p:sp>
    </p:spTree>
    <p:extLst>
      <p:ext uri="{BB962C8B-B14F-4D97-AF65-F5344CB8AC3E}">
        <p14:creationId xmlns:p14="http://schemas.microsoft.com/office/powerpoint/2010/main" xmlns="" val="303196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Baterías</a:t>
            </a:r>
            <a:r>
              <a:rPr lang="en-US" dirty="0" smtClean="0"/>
              <a:t> de </a:t>
            </a:r>
            <a:r>
              <a:rPr lang="en-US" dirty="0" err="1" smtClean="0"/>
              <a:t>plomo-ácido</a:t>
            </a:r>
            <a:r>
              <a:rPr lang="en-US" dirty="0" smtClean="0"/>
              <a:t>: </a:t>
            </a:r>
            <a:r>
              <a:rPr lang="en-US" dirty="0" err="1" smtClean="0"/>
              <a:t>Sellado</a:t>
            </a:r>
            <a:endParaRPr lang="el-GR" dirty="0"/>
          </a:p>
        </p:txBody>
      </p:sp>
      <p:sp>
        <p:nvSpPr>
          <p:cNvPr id="3" name="Content Placeholder 2"/>
          <p:cNvSpPr>
            <a:spLocks noGrp="1"/>
          </p:cNvSpPr>
          <p:nvPr>
            <p:ph idx="1"/>
          </p:nvPr>
        </p:nvSpPr>
        <p:spPr/>
        <p:txBody>
          <a:bodyPr>
            <a:normAutofit/>
          </a:bodyPr>
          <a:lstStyle/>
          <a:p>
            <a:r>
              <a:rPr lang="es-ES" sz="1600" dirty="0" smtClean="0"/>
              <a:t>Las </a:t>
            </a:r>
            <a:r>
              <a:rPr lang="es-ES" sz="1600" dirty="0" smtClean="0"/>
              <a:t>baterías selladas ofrecen algunos beneficios sobre las baterías inundadas</a:t>
            </a:r>
          </a:p>
          <a:p>
            <a:r>
              <a:rPr lang="es-ES" sz="1600" dirty="0" smtClean="0"/>
              <a:t>No requieren mantenimiento más allá de la carga adecuada</a:t>
            </a:r>
          </a:p>
          <a:p>
            <a:r>
              <a:rPr lang="es-ES" sz="1600" dirty="0" smtClean="0"/>
              <a:t>Como el electrolito está gelificado o absorbido, no se gasean durante la carga normal.</a:t>
            </a:r>
          </a:p>
          <a:p>
            <a:r>
              <a:rPr lang="es-ES" sz="1600" dirty="0" smtClean="0"/>
              <a:t>Al carecer de electrolito líquido, se cargan a voltajes más bajos y pueden tolerar arreglos pequeños y tasas de carga más bajas, siempre y cuando alcancen y mantengan la carga completa con regularidad.</a:t>
            </a:r>
          </a:p>
          <a:p>
            <a:r>
              <a:rPr lang="es-ES" sz="1600" dirty="0" smtClean="0"/>
              <a:t>No requieren añadir agua ni igualar, además no tienen fugas y no ensucian las áreas de almacenamiento de la batería ni atraen la corrosión en los terminales.</a:t>
            </a:r>
          </a:p>
          <a:p>
            <a:r>
              <a:rPr lang="es-ES" sz="1600" dirty="0" smtClean="0"/>
              <a:t>A menudo se utilizan como respaldo de la batería en sistemas conectados a la red.</a:t>
            </a:r>
          </a:p>
          <a:p>
            <a:r>
              <a:rPr lang="es-ES" sz="1600" dirty="0" smtClean="0"/>
              <a:t>Pero las baterías selladas tienen algunos inconvenientes: </a:t>
            </a:r>
            <a:endParaRPr lang="en-US" sz="1600" dirty="0"/>
          </a:p>
          <a:p>
            <a:pPr marL="800100" lvl="3" indent="-342900"/>
            <a:r>
              <a:rPr lang="es-ES" sz="1600" dirty="0" smtClean="0"/>
              <a:t>No </a:t>
            </a:r>
            <a:r>
              <a:rPr lang="es-ES" sz="1600" dirty="0" smtClean="0"/>
              <a:t>duran tanto como las baterías inundadas.</a:t>
            </a:r>
          </a:p>
          <a:p>
            <a:pPr marL="800100" lvl="3" indent="-342900"/>
            <a:r>
              <a:rPr lang="es-ES" sz="1600" dirty="0" smtClean="0"/>
              <a:t>Son sustancialmente más caros: por lo general, duplican el costo de las baterías inundadas de capacidad similar.</a:t>
            </a:r>
          </a:p>
          <a:p>
            <a:pPr marL="800100" lvl="3" indent="-342900"/>
            <a:r>
              <a:rPr lang="es-ES" sz="1600" dirty="0" smtClean="0"/>
              <a:t>Son más susceptibles a los daños causados por la sobrecarga.</a:t>
            </a:r>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Mantenimiento de baterías de </a:t>
            </a:r>
            <a:r>
              <a:rPr lang="es-ES" dirty="0" smtClean="0"/>
              <a:t>plomo</a:t>
            </a:r>
            <a:endParaRPr lang="el-GR" dirty="0"/>
          </a:p>
        </p:txBody>
      </p:sp>
      <p:sp>
        <p:nvSpPr>
          <p:cNvPr id="3" name="Content Placeholder 2"/>
          <p:cNvSpPr>
            <a:spLocks noGrp="1"/>
          </p:cNvSpPr>
          <p:nvPr>
            <p:ph idx="1"/>
          </p:nvPr>
        </p:nvSpPr>
        <p:spPr/>
        <p:txBody>
          <a:bodyPr>
            <a:normAutofit/>
          </a:bodyPr>
          <a:lstStyle/>
          <a:p>
            <a:r>
              <a:rPr lang="es-ES" sz="1600" dirty="0" smtClean="0"/>
              <a:t>Añadir </a:t>
            </a:r>
            <a:r>
              <a:rPr lang="es-ES" sz="1600" dirty="0" smtClean="0"/>
              <a:t>agua (si es necesario): </a:t>
            </a:r>
            <a:endParaRPr lang="en-US" sz="1600" dirty="0"/>
          </a:p>
          <a:p>
            <a:pPr lvl="1"/>
            <a:r>
              <a:rPr lang="es-ES" sz="1600" dirty="0" smtClean="0"/>
              <a:t>En </a:t>
            </a:r>
            <a:r>
              <a:rPr lang="es-ES" sz="1600" dirty="0" smtClean="0"/>
              <a:t>el caso de baterías de plomo-ácido inundadas, es fundamental comprobar regularmente el nivel de electrolito.</a:t>
            </a:r>
          </a:p>
          <a:p>
            <a:pPr lvl="1"/>
            <a:r>
              <a:rPr lang="es-ES" sz="1600" dirty="0" smtClean="0"/>
              <a:t>En climas fríos, un sistema con una tasa de carga moderada de C/10 debe ser revisado cada uno o dos meses.</a:t>
            </a:r>
          </a:p>
          <a:p>
            <a:pPr lvl="1"/>
            <a:r>
              <a:rPr lang="es-ES" sz="1600" dirty="0" smtClean="0"/>
              <a:t>En climas cálidos, el nivel de electrolitos debe comprobarse al menos dos veces al mes.</a:t>
            </a:r>
          </a:p>
          <a:p>
            <a:pPr lvl="1"/>
            <a:endParaRPr lang="en-US" sz="1600" dirty="0"/>
          </a:p>
          <a:p>
            <a:r>
              <a:rPr lang="es-ES" sz="1600" dirty="0" smtClean="0"/>
              <a:t>Limpieza </a:t>
            </a:r>
            <a:r>
              <a:rPr lang="es-ES" sz="1600" dirty="0" smtClean="0"/>
              <a:t>de los terminales de la batería:</a:t>
            </a:r>
            <a:endParaRPr lang="en-US" sz="1600" dirty="0"/>
          </a:p>
          <a:p>
            <a:pPr lvl="1"/>
            <a:r>
              <a:rPr lang="es-ES" sz="1600" dirty="0" smtClean="0"/>
              <a:t>La </a:t>
            </a:r>
            <a:r>
              <a:rPr lang="es-ES" sz="1600" dirty="0" smtClean="0"/>
              <a:t>corrosión puede ocurrir en y entre los terminales de los cables y las terminales de la batería, creando una mayor resistencia que impide el flujo de corriente durante la carga o descarga.</a:t>
            </a:r>
          </a:p>
          <a:p>
            <a:pPr lvl="1"/>
            <a:r>
              <a:rPr lang="es-ES" sz="1600" dirty="0" smtClean="0"/>
              <a:t>También puede producirse corrosión entre los terminales de la batería y la carcasa metálica del bastidor de la batería, lo que puede provocar fallos en la toma de tierra y crear un riesgo de descarga eléctrica.</a:t>
            </a:r>
            <a:endParaRPr lang="en-US" sz="1600" dirty="0"/>
          </a:p>
          <a:p>
            <a:r>
              <a:rPr lang="en-US" sz="1600" dirty="0" err="1" smtClean="0"/>
              <a:t>Comprobación</a:t>
            </a:r>
            <a:r>
              <a:rPr lang="en-US" sz="1600" dirty="0" smtClean="0"/>
              <a:t> </a:t>
            </a:r>
            <a:r>
              <a:rPr lang="en-US" sz="1600" dirty="0" smtClean="0"/>
              <a:t>de </a:t>
            </a:r>
            <a:r>
              <a:rPr lang="en-US" sz="1600" dirty="0" err="1" smtClean="0"/>
              <a:t>las</a:t>
            </a:r>
            <a:r>
              <a:rPr lang="en-US" sz="1600" dirty="0" smtClean="0"/>
              <a:t> </a:t>
            </a:r>
            <a:r>
              <a:rPr lang="en-US" sz="1600" dirty="0" err="1" smtClean="0"/>
              <a:t>conexiones</a:t>
            </a:r>
            <a:r>
              <a:rPr lang="en-US" sz="1600" dirty="0" smtClean="0"/>
              <a:t>: </a:t>
            </a:r>
            <a:endParaRPr lang="en-US" sz="1600" dirty="0"/>
          </a:p>
          <a:p>
            <a:pPr lvl="1"/>
            <a:r>
              <a:rPr lang="es-ES" sz="1600" dirty="0" smtClean="0"/>
              <a:t>La </a:t>
            </a:r>
            <a:r>
              <a:rPr lang="es-ES" sz="1600" dirty="0" smtClean="0"/>
              <a:t>conexión de pernos y tuercas debe estar lo suficientemente apretada.</a:t>
            </a:r>
            <a:endParaRPr lang="en-US" sz="1600" dirty="0"/>
          </a:p>
          <a:p>
            <a:endParaRPr lang="en-US" sz="1600" dirty="0" smtClean="0"/>
          </a:p>
          <a:p>
            <a:endParaRPr lang="en-US" sz="1600" dirty="0"/>
          </a:p>
          <a:p>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Mantenimiento de baterías de </a:t>
            </a:r>
            <a:r>
              <a:rPr lang="es-ES" dirty="0" smtClean="0"/>
              <a:t>plomo</a:t>
            </a:r>
            <a:endParaRPr lang="el-GR" dirty="0"/>
          </a:p>
        </p:txBody>
      </p:sp>
      <p:sp>
        <p:nvSpPr>
          <p:cNvPr id="3" name="Content Placeholder 2"/>
          <p:cNvSpPr>
            <a:spLocks noGrp="1"/>
          </p:cNvSpPr>
          <p:nvPr>
            <p:ph idx="1"/>
          </p:nvPr>
        </p:nvSpPr>
        <p:spPr/>
        <p:txBody>
          <a:bodyPr>
            <a:normAutofit/>
          </a:bodyPr>
          <a:lstStyle/>
          <a:p>
            <a:r>
              <a:rPr lang="es-ES" sz="1600" dirty="0" smtClean="0"/>
              <a:t>La </a:t>
            </a:r>
            <a:r>
              <a:rPr lang="es-ES" sz="1600" dirty="0" smtClean="0"/>
              <a:t>batería debe cargarse al 100% al menos una vez a la semana, ya que mantenerla descargada puede disminuir su vida útil.</a:t>
            </a:r>
          </a:p>
          <a:p>
            <a:r>
              <a:rPr lang="es-ES" sz="1600" dirty="0" smtClean="0"/>
              <a:t>El nivel de electrolito nunca debe exponer las placas de plomo al aire. Las baterías inundadas también necesitan ser igualadas - una sobrecarga controlada que se hace comúnmente cada pocos meses.</a:t>
            </a:r>
          </a:p>
          <a:p>
            <a:r>
              <a:rPr lang="es-ES" sz="1600" dirty="0" smtClean="0"/>
              <a:t>La ecualización ayuda a reequilibrar el voltaje de la celda y mejora la salud de la batería al mezclar el electrolito, que puede estratificarse con el tiempo.</a:t>
            </a:r>
          </a:p>
          <a:p>
            <a:r>
              <a:rPr lang="es-ES" sz="1600" dirty="0" smtClean="0"/>
              <a:t>La ventilación adecuada de los gases explosivos de hidrógeno (producidos por la carga de baterías de plomo-ácido) desde una caja de baterías hacia el exterior es extremadamente importante.</a:t>
            </a:r>
          </a:p>
          <a:p>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Salud</a:t>
            </a:r>
            <a:r>
              <a:rPr lang="en-US" dirty="0" smtClean="0"/>
              <a:t> y </a:t>
            </a:r>
            <a:r>
              <a:rPr lang="en-US" dirty="0" err="1" smtClean="0"/>
              <a:t>seguridad</a:t>
            </a:r>
            <a:endParaRPr lang="el-GR" dirty="0"/>
          </a:p>
        </p:txBody>
      </p:sp>
      <p:sp>
        <p:nvSpPr>
          <p:cNvPr id="3" name="Content Placeholder 2"/>
          <p:cNvSpPr>
            <a:spLocks noGrp="1"/>
          </p:cNvSpPr>
          <p:nvPr>
            <p:ph idx="1"/>
          </p:nvPr>
        </p:nvSpPr>
        <p:spPr/>
        <p:txBody>
          <a:bodyPr>
            <a:normAutofit/>
          </a:bodyPr>
          <a:lstStyle/>
          <a:p>
            <a:pPr algn="just"/>
            <a:r>
              <a:rPr lang="es-ES" sz="1600" dirty="0" smtClean="0"/>
              <a:t>Se </a:t>
            </a:r>
            <a:r>
              <a:rPr lang="es-ES" sz="1600" dirty="0" smtClean="0"/>
              <a:t>deben mostrar señales de advertencia de peligro adecuadas para resaltar los peligros de la batería. Las señales apropiadas dependerán del tipo de batería. Por ejemplo, para una batería de plomo-ácido, las señales que se muestran a continuación serían apropiadas.</a:t>
            </a:r>
          </a:p>
          <a:p>
            <a:pPr algn="just">
              <a:buNone/>
            </a:pPr>
            <a:endParaRPr lang="en-US" sz="1600" dirty="0"/>
          </a:p>
        </p:txBody>
      </p:sp>
      <p:pic>
        <p:nvPicPr>
          <p:cNvPr id="45059" name="Picture 3"/>
          <p:cNvPicPr>
            <a:picLocks noChangeAspect="1" noChangeArrowheads="1"/>
          </p:cNvPicPr>
          <p:nvPr/>
        </p:nvPicPr>
        <p:blipFill>
          <a:blip r:embed="rId2" cstate="print"/>
          <a:srcRect l="4499" t="3258" r="4499" b="3258"/>
          <a:stretch>
            <a:fillRect/>
          </a:stretch>
        </p:blipFill>
        <p:spPr bwMode="auto">
          <a:xfrm>
            <a:off x="845984" y="2500306"/>
            <a:ext cx="1440000" cy="2042797"/>
          </a:xfrm>
          <a:prstGeom prst="rect">
            <a:avLst/>
          </a:prstGeom>
          <a:noFill/>
          <a:ln w="9525">
            <a:solidFill>
              <a:schemeClr val="bg1">
                <a:lumMod val="50000"/>
              </a:schemeClr>
            </a:solidFill>
            <a:miter lim="800000"/>
            <a:headEnd/>
            <a:tailEnd/>
          </a:ln>
          <a:effectLst/>
        </p:spPr>
      </p:pic>
      <p:pic>
        <p:nvPicPr>
          <p:cNvPr id="45060" name="Picture 4"/>
          <p:cNvPicPr>
            <a:picLocks noChangeAspect="1" noChangeArrowheads="1"/>
          </p:cNvPicPr>
          <p:nvPr/>
        </p:nvPicPr>
        <p:blipFill>
          <a:blip r:embed="rId3" cstate="print"/>
          <a:srcRect l="1817" r="1817"/>
          <a:stretch>
            <a:fillRect/>
          </a:stretch>
        </p:blipFill>
        <p:spPr bwMode="auto">
          <a:xfrm>
            <a:off x="845984" y="4641810"/>
            <a:ext cx="1440000" cy="1484337"/>
          </a:xfrm>
          <a:prstGeom prst="rect">
            <a:avLst/>
          </a:prstGeom>
          <a:noFill/>
          <a:ln w="9525">
            <a:solidFill>
              <a:schemeClr val="bg1">
                <a:lumMod val="50000"/>
              </a:schemeClr>
            </a:solidFill>
            <a:miter lim="800000"/>
            <a:headEnd/>
            <a:tailEnd/>
          </a:ln>
          <a:effectLst/>
        </p:spPr>
      </p:pic>
      <p:sp>
        <p:nvSpPr>
          <p:cNvPr id="7" name="Rectangle 6"/>
          <p:cNvSpPr/>
          <p:nvPr/>
        </p:nvSpPr>
        <p:spPr>
          <a:xfrm>
            <a:off x="2571736" y="2421807"/>
            <a:ext cx="6000792" cy="4031873"/>
          </a:xfrm>
          <a:prstGeom prst="rect">
            <a:avLst/>
          </a:prstGeom>
        </p:spPr>
        <p:txBody>
          <a:bodyPr wrap="square">
            <a:spAutoFit/>
          </a:bodyPr>
          <a:lstStyle/>
          <a:p>
            <a:r>
              <a:rPr lang="es-ES" sz="1600" dirty="0" smtClean="0"/>
              <a:t>Para </a:t>
            </a:r>
            <a:r>
              <a:rPr lang="es-ES" sz="1600" dirty="0" smtClean="0"/>
              <a:t>determinar dónde se ubicará una batería, se debe tener en cuenta lo </a:t>
            </a:r>
            <a:r>
              <a:rPr lang="es-ES" sz="1600" dirty="0" smtClean="0"/>
              <a:t>siguiente:</a:t>
            </a:r>
          </a:p>
          <a:p>
            <a:r>
              <a:rPr lang="es-ES" sz="1600" dirty="0" smtClean="0"/>
              <a:t>- instrucciones </a:t>
            </a:r>
            <a:r>
              <a:rPr lang="es-ES" sz="1600" dirty="0" smtClean="0"/>
              <a:t>del fabricante</a:t>
            </a:r>
          </a:p>
          <a:p>
            <a:r>
              <a:rPr lang="es-ES" sz="1600" dirty="0" smtClean="0"/>
              <a:t>- longitud del cable de la batería al inversor/cargador - puede estar limitada por los cables preinstalados. Normalmente necesita ser lo más corto posible (típicamente 2-5 m)</a:t>
            </a:r>
          </a:p>
          <a:p>
            <a:r>
              <a:rPr lang="es-ES" sz="1600" dirty="0" smtClean="0"/>
              <a:t>- acceso para la instalación y el mantenimiento</a:t>
            </a:r>
          </a:p>
          <a:p>
            <a:r>
              <a:rPr lang="es-ES" sz="1600" dirty="0" smtClean="0"/>
              <a:t>- necesidades de ventilación</a:t>
            </a:r>
          </a:p>
          <a:p>
            <a:r>
              <a:rPr lang="es-ES" sz="1600" dirty="0" smtClean="0"/>
              <a:t>- rango de temperatura ambiente</a:t>
            </a:r>
          </a:p>
          <a:p>
            <a:r>
              <a:rPr lang="es-ES" sz="1600" dirty="0" smtClean="0"/>
              <a:t>- distancia a otras fuentes de calor</a:t>
            </a:r>
          </a:p>
          <a:p>
            <a:r>
              <a:rPr lang="es-ES" sz="1600" dirty="0" smtClean="0"/>
              <a:t>- localización con respecto a las vías de evacuación y salidas de emergencia en caso de incendio</a:t>
            </a:r>
          </a:p>
          <a:p>
            <a:r>
              <a:rPr lang="es-ES" sz="1600" dirty="0" smtClean="0"/>
              <a:t>- presencia de sistemas de detección de incendios</a:t>
            </a:r>
          </a:p>
          <a:p>
            <a:r>
              <a:rPr lang="es-ES" sz="1600" dirty="0" smtClean="0"/>
              <a:t>- presencia de fuentes de ignición (por ejemplo, luz piloto de caldera de gas</a:t>
            </a:r>
            <a:r>
              <a:rPr lang="es-ES" sz="1600" dirty="0" smtClean="0"/>
              <a:t>).</a:t>
            </a:r>
            <a:endParaRPr lang="en-US" sz="1600" dirty="0" smtClean="0"/>
          </a:p>
          <a:p>
            <a:endParaRPr lang="el-GR" sz="1600" dirty="0"/>
          </a:p>
        </p:txBody>
      </p:sp>
    </p:spTree>
    <p:extLst>
      <p:ext uri="{BB962C8B-B14F-4D97-AF65-F5344CB8AC3E}">
        <p14:creationId xmlns:p14="http://schemas.microsoft.com/office/powerpoint/2010/main" xmlns="" val="303196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Baterías</a:t>
            </a:r>
            <a:r>
              <a:rPr lang="en-US" dirty="0" smtClean="0"/>
              <a:t> de </a:t>
            </a:r>
            <a:r>
              <a:rPr lang="en-US" dirty="0" err="1" smtClean="0"/>
              <a:t>litio</a:t>
            </a:r>
            <a:endParaRPr lang="el-GR" dirty="0"/>
          </a:p>
        </p:txBody>
      </p:sp>
      <p:sp>
        <p:nvSpPr>
          <p:cNvPr id="3" name="Content Placeholder 2"/>
          <p:cNvSpPr>
            <a:spLocks noGrp="1"/>
          </p:cNvSpPr>
          <p:nvPr>
            <p:ph idx="1"/>
          </p:nvPr>
        </p:nvSpPr>
        <p:spPr/>
        <p:txBody>
          <a:bodyPr>
            <a:normAutofit fontScale="92500" lnSpcReduction="10000"/>
          </a:bodyPr>
          <a:lstStyle/>
          <a:p>
            <a:r>
              <a:rPr lang="es-ES" sz="1600" dirty="0" smtClean="0"/>
              <a:t>El </a:t>
            </a:r>
            <a:r>
              <a:rPr lang="es-ES" sz="1600" dirty="0" smtClean="0"/>
              <a:t>uso de baterías de litio ha experimentado un crecimiento reciente debido a la disminución de los precios, debido en parte al uso en vehículos eléctricos, y ahora está ganando terreno en los sistemas renovables.</a:t>
            </a:r>
          </a:p>
          <a:p>
            <a:r>
              <a:rPr lang="es-ES" sz="1600" dirty="0" smtClean="0"/>
              <a:t>Las baterías de litio ofrecen una alta densidad de energía (aproximadamente la mitad del volumen y un tercio del peso de una batería LA), una alta eficiencia de carga, bajas tasas de </a:t>
            </a:r>
            <a:r>
              <a:rPr lang="es-ES" sz="1600" dirty="0" err="1" smtClean="0"/>
              <a:t>autodescarga</a:t>
            </a:r>
            <a:r>
              <a:rPr lang="es-ES" sz="1600" dirty="0" smtClean="0"/>
              <a:t>, larga vida útil y menos reducción de la capacidad en ambientes fríos.</a:t>
            </a:r>
          </a:p>
          <a:p>
            <a:r>
              <a:rPr lang="es-ES" sz="1600" dirty="0" smtClean="0"/>
              <a:t>Además, no necesitan mantenimiento</a:t>
            </a:r>
          </a:p>
          <a:p>
            <a:r>
              <a:rPr lang="es-ES" sz="1600" dirty="0" smtClean="0"/>
              <a:t>Las baterías de litio utilizan diversos productos químicos, cada uno con sus propias ventajas y desventajas: </a:t>
            </a:r>
            <a:endParaRPr lang="en-US" sz="1600" dirty="0"/>
          </a:p>
          <a:p>
            <a:pPr lvl="1"/>
            <a:r>
              <a:rPr lang="es-ES" sz="1600" dirty="0" smtClean="0"/>
              <a:t>Los </a:t>
            </a:r>
            <a:r>
              <a:rPr lang="es-ES" sz="1600" dirty="0" smtClean="0"/>
              <a:t>más comunes para el almacenamiento de energía fotovoltaica son el níquel, </a:t>
            </a:r>
            <a:r>
              <a:rPr lang="es-ES" sz="1600" dirty="0" smtClean="0"/>
              <a:t>el </a:t>
            </a:r>
            <a:r>
              <a:rPr lang="es-ES" sz="1600" dirty="0" smtClean="0"/>
              <a:t>manganeso, el cobalto (NMC) y el fosfato de hierro y litio (LFP).</a:t>
            </a:r>
          </a:p>
          <a:p>
            <a:pPr lvl="1"/>
            <a:r>
              <a:rPr lang="es-ES" sz="1600" dirty="0" smtClean="0"/>
              <a:t>Las baterías LFP no son propensas a la fuga térmica (es decir, al aumento de la temperatura que puede causar la ventilación de gases tóxicos e inflamables, lo que puede conducir a llamas y explosiones) y tienen aproximadamente el doble de vida útil que las </a:t>
            </a:r>
            <a:r>
              <a:rPr lang="es-ES" sz="1600" dirty="0" err="1" smtClean="0"/>
              <a:t>NMCs.</a:t>
            </a:r>
            <a:endParaRPr lang="es-ES" sz="1600" dirty="0" smtClean="0"/>
          </a:p>
          <a:p>
            <a:pPr lvl="1"/>
            <a:r>
              <a:rPr lang="es-ES" sz="1600" dirty="0" smtClean="0"/>
              <a:t>Los NMC tienen aproximadamente el doble de densidad de energía que los LFP, pero pueden experimentar una fuga térmica a altas tasas de carga.</a:t>
            </a:r>
          </a:p>
          <a:p>
            <a:pPr lvl="1"/>
            <a:r>
              <a:rPr lang="es-ES" sz="1600" dirty="0" smtClean="0"/>
              <a:t>Las baterías de iones de litio NMC producen 3,7 V por celda, mientras que las versiones LFP tienen un promedio de 3,2 V por celda.</a:t>
            </a:r>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Ventajas de las baterías de </a:t>
            </a:r>
            <a:r>
              <a:rPr lang="es-ES" dirty="0" smtClean="0"/>
              <a:t>litio</a:t>
            </a:r>
            <a:endParaRPr lang="el-GR" dirty="0"/>
          </a:p>
        </p:txBody>
      </p:sp>
      <p:sp>
        <p:nvSpPr>
          <p:cNvPr id="3" name="Content Placeholder 2"/>
          <p:cNvSpPr>
            <a:spLocks noGrp="1"/>
          </p:cNvSpPr>
          <p:nvPr>
            <p:ph idx="1"/>
          </p:nvPr>
        </p:nvSpPr>
        <p:spPr/>
        <p:txBody>
          <a:bodyPr>
            <a:normAutofit/>
          </a:bodyPr>
          <a:lstStyle/>
          <a:p>
            <a:pPr lvl="0"/>
            <a:r>
              <a:rPr lang="es-ES" sz="1600" dirty="0" smtClean="0"/>
              <a:t>Alta </a:t>
            </a:r>
            <a:r>
              <a:rPr lang="es-ES" sz="1600" dirty="0" smtClean="0"/>
              <a:t>densidad de energía. Las baterías de iones de litio son más pequeñas y ligeras para la misma capacidad</a:t>
            </a:r>
          </a:p>
          <a:p>
            <a:pPr lvl="0"/>
            <a:r>
              <a:rPr lang="es-ES" sz="1600" dirty="0" smtClean="0"/>
              <a:t>Voltaje más alto, recarga rápida, descarga profunda (80% es normal y 100% es posible)</a:t>
            </a:r>
          </a:p>
          <a:p>
            <a:pPr lvl="0"/>
            <a:r>
              <a:rPr lang="es-ES" sz="1600" dirty="0" smtClean="0"/>
              <a:t>Larga vida útil (hasta 10.000 ciclos)</a:t>
            </a:r>
          </a:p>
          <a:p>
            <a:pPr lvl="0"/>
            <a:r>
              <a:rPr lang="es-ES" sz="1600" dirty="0" smtClean="0"/>
              <a:t>Alta eficiencia de la batería (99%)</a:t>
            </a:r>
          </a:p>
          <a:p>
            <a:pPr lvl="0"/>
            <a:r>
              <a:rPr lang="es-ES" sz="1600" dirty="0" smtClean="0"/>
              <a:t>Sin necesidad de mantenimiento</a:t>
            </a:r>
          </a:p>
          <a:p>
            <a:pPr lvl="0"/>
            <a:r>
              <a:rPr lang="es-ES" sz="1600" dirty="0" smtClean="0"/>
              <a:t>Sin caída de tensión: una batería de iones de litio al 20% de DOD tiene la misma tensión que cuando está al 80% de DOD.</a:t>
            </a:r>
          </a:p>
          <a:p>
            <a:pPr lvl="0"/>
            <a:r>
              <a:rPr lang="es-ES" sz="1600" dirty="0" smtClean="0"/>
              <a:t>Mantiene la capacidad mejor a bajas temperaturas que los ácidos de plomo: A -20°C, los iones de litio seguirán teniendo una capacidad del 80%, mientras que los AL sólo conservarán el 40% de su capacidad.</a:t>
            </a:r>
          </a:p>
          <a:p>
            <a:pPr lvl="0"/>
            <a:r>
              <a:rPr lang="es-ES" sz="1600" dirty="0" smtClean="0"/>
              <a:t>Baja </a:t>
            </a:r>
            <a:r>
              <a:rPr lang="es-ES" sz="1600" dirty="0" err="1" smtClean="0"/>
              <a:t>autodescarga</a:t>
            </a:r>
            <a:r>
              <a:rPr lang="es-ES" sz="1600" dirty="0" smtClean="0"/>
              <a:t> (&lt;5% por mes)</a:t>
            </a:r>
          </a:p>
          <a:p>
            <a:pPr lvl="0"/>
            <a:r>
              <a:rPr lang="es-ES" sz="1600" dirty="0" smtClean="0"/>
              <a:t>LFP es extremadamente estable</a:t>
            </a:r>
            <a:endParaRPr lang="en-US" sz="1600" dirty="0"/>
          </a:p>
          <a:p>
            <a:pPr lvl="0">
              <a:buNone/>
              <a:tabLst>
                <a:tab pos="990600" algn="l"/>
              </a:tabLst>
            </a:pPr>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Desventajas de las baterías de </a:t>
            </a:r>
            <a:r>
              <a:rPr lang="es-ES" dirty="0" smtClean="0"/>
              <a:t>litio</a:t>
            </a:r>
            <a:endParaRPr lang="el-GR" dirty="0"/>
          </a:p>
        </p:txBody>
      </p:sp>
      <p:sp>
        <p:nvSpPr>
          <p:cNvPr id="3" name="Content Placeholder 2"/>
          <p:cNvSpPr>
            <a:spLocks noGrp="1"/>
          </p:cNvSpPr>
          <p:nvPr>
            <p:ph idx="1"/>
          </p:nvPr>
        </p:nvSpPr>
        <p:spPr/>
        <p:txBody>
          <a:bodyPr>
            <a:normAutofit/>
          </a:bodyPr>
          <a:lstStyle/>
          <a:p>
            <a:pPr lvl="0"/>
            <a:r>
              <a:rPr lang="es-ES" sz="1600" dirty="0" smtClean="0"/>
              <a:t>Son </a:t>
            </a:r>
            <a:r>
              <a:rPr lang="es-ES" sz="1600" dirty="0" smtClean="0"/>
              <a:t>relativamente caros, sin embargo, el costo está bajando drásticamente tanto para las baterías de gran escala (llamadas en la parte delantera del medidor) como para las más pequeñas (detrás del medidor).</a:t>
            </a:r>
          </a:p>
          <a:p>
            <a:pPr lvl="0"/>
            <a:r>
              <a:rPr lang="es-ES" sz="1600" dirty="0" smtClean="0"/>
              <a:t>Extremadamente sensible a la sobrecarga y necesita un sistema de gestión de batería por célula</a:t>
            </a:r>
          </a:p>
          <a:p>
            <a:pPr lvl="0"/>
            <a:r>
              <a:rPr lang="es-ES" sz="1600" dirty="0" smtClean="0"/>
              <a:t>No debe cargarse a bajas temperaturas (&lt;0°C)</a:t>
            </a:r>
          </a:p>
          <a:p>
            <a:pPr lvl="0"/>
            <a:r>
              <a:rPr lang="es-ES" sz="1600" dirty="0" smtClean="0"/>
              <a:t>Puede ser propenso a desbordamiento térmico (baterías NMC)</a:t>
            </a:r>
          </a:p>
          <a:p>
            <a:pPr lvl="0"/>
            <a:r>
              <a:rPr lang="es-ES" sz="1600" dirty="0" smtClean="0"/>
              <a:t>Algunos pueden tener materiales tóxicos y difíciles de obtener, como el cobalto. Sin embargo, en muchos países se introducen normas pertinentes sobre la manipulación de tales sistemas para facilitar la utilización de tales productos.</a:t>
            </a:r>
            <a:endParaRPr lang="el-GR" sz="1600" dirty="0"/>
          </a:p>
        </p:txBody>
      </p:sp>
    </p:spTree>
    <p:extLst>
      <p:ext uri="{BB962C8B-B14F-4D97-AF65-F5344CB8AC3E}">
        <p14:creationId xmlns:p14="http://schemas.microsoft.com/office/powerpoint/2010/main" xmlns="" val="303196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Baterías</a:t>
            </a:r>
            <a:r>
              <a:rPr lang="en-US" dirty="0" smtClean="0"/>
              <a:t> de </a:t>
            </a:r>
            <a:r>
              <a:rPr lang="en-US" dirty="0" err="1" smtClean="0"/>
              <a:t>níquel-hierro</a:t>
            </a:r>
            <a:endParaRPr lang="el-GR" dirty="0"/>
          </a:p>
        </p:txBody>
      </p:sp>
      <p:sp>
        <p:nvSpPr>
          <p:cNvPr id="3" name="Content Placeholder 2"/>
          <p:cNvSpPr>
            <a:spLocks noGrp="1"/>
          </p:cNvSpPr>
          <p:nvPr>
            <p:ph idx="1"/>
          </p:nvPr>
        </p:nvSpPr>
        <p:spPr/>
        <p:txBody>
          <a:bodyPr>
            <a:normAutofit/>
          </a:bodyPr>
          <a:lstStyle/>
          <a:p>
            <a:r>
              <a:rPr lang="es-ES" sz="1600" dirty="0" smtClean="0"/>
              <a:t>Los </a:t>
            </a:r>
            <a:r>
              <a:rPr lang="es-ES" sz="1600" dirty="0" smtClean="0"/>
              <a:t>bancos de baterías de níquel-hierro (</a:t>
            </a:r>
            <a:r>
              <a:rPr lang="es-ES" sz="1600" dirty="0" err="1" smtClean="0"/>
              <a:t>NiFe</a:t>
            </a:r>
            <a:r>
              <a:rPr lang="es-ES" sz="1600" dirty="0" smtClean="0"/>
              <a:t>) se utilizan principalmente en sistemas aislados.</a:t>
            </a:r>
          </a:p>
          <a:p>
            <a:r>
              <a:rPr lang="es-ES" sz="1600" dirty="0" smtClean="0"/>
              <a:t>Estos bancos de baterías son muy robustos (tolerantes a sobrecargas y </a:t>
            </a:r>
            <a:r>
              <a:rPr lang="es-ES" sz="1600" dirty="0" err="1" smtClean="0"/>
              <a:t>subcargas</a:t>
            </a:r>
            <a:r>
              <a:rPr lang="es-ES" sz="1600" dirty="0" smtClean="0"/>
              <a:t>, y a la congelación), y ofrecen una vida útil extremadamente larga.</a:t>
            </a:r>
          </a:p>
          <a:p>
            <a:r>
              <a:rPr lang="es-ES" sz="1600" dirty="0" smtClean="0"/>
              <a:t>También proporcionan cierta protección contra las descargas profundas ocasionales y las experiencias diarias con un banco de baterías fuera de la red.</a:t>
            </a:r>
          </a:p>
          <a:p>
            <a:r>
              <a:rPr lang="es-ES" sz="1600" dirty="0" smtClean="0"/>
              <a:t>Los bancos de </a:t>
            </a:r>
            <a:r>
              <a:rPr lang="es-ES" sz="1600" dirty="0" err="1" smtClean="0"/>
              <a:t>NiFe</a:t>
            </a:r>
            <a:r>
              <a:rPr lang="es-ES" sz="1600" dirty="0" smtClean="0"/>
              <a:t> a menudo están diseñados para un DOD del 80%, lo que permite un banco de baterías más pequeño.</a:t>
            </a:r>
          </a:p>
          <a:p>
            <a:r>
              <a:rPr lang="es-ES" sz="1600" dirty="0" smtClean="0"/>
              <a:t>Las baterías de níquel-hierro prometen una larga vida útil (más de 40 años), pero a un alto costo inicial, una mayor tasa de </a:t>
            </a:r>
            <a:r>
              <a:rPr lang="es-ES" sz="1600" dirty="0" err="1" smtClean="0"/>
              <a:t>autodescarga</a:t>
            </a:r>
            <a:r>
              <a:rPr lang="es-ES" sz="1600" dirty="0" smtClean="0"/>
              <a:t> y un mantenimiento ocasional.</a:t>
            </a:r>
            <a:endParaRPr lang="en-US" sz="1600" dirty="0"/>
          </a:p>
          <a:p>
            <a:pPr>
              <a:buNone/>
            </a:pPr>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Definición</a:t>
            </a:r>
            <a:endParaRPr lang="el-GR" dirty="0"/>
          </a:p>
        </p:txBody>
      </p:sp>
      <p:sp>
        <p:nvSpPr>
          <p:cNvPr id="3" name="Content Placeholder 2"/>
          <p:cNvSpPr>
            <a:spLocks noGrp="1"/>
          </p:cNvSpPr>
          <p:nvPr>
            <p:ph idx="1"/>
          </p:nvPr>
        </p:nvSpPr>
        <p:spPr/>
        <p:txBody>
          <a:bodyPr>
            <a:normAutofit/>
          </a:bodyPr>
          <a:lstStyle/>
          <a:p>
            <a:r>
              <a:rPr lang="es-ES" sz="1600" dirty="0" smtClean="0"/>
              <a:t>Las baterías están destinadas a convertir la energía de una reacción química entre los componentes sólidos del electrodo en energía eléctrica, proporcionando una corriente eléctrica (cuando el circuito está cerrado) entre dos electrodos que tienen valores diferentes del potencial del electrodo (terminales positivos y negativos). </a:t>
            </a:r>
            <a:endParaRPr lang="es-ES" sz="1600" dirty="0" smtClean="0"/>
          </a:p>
          <a:p>
            <a:r>
              <a:rPr lang="es-ES" sz="1600" dirty="0" smtClean="0"/>
              <a:t>Una </a:t>
            </a:r>
            <a:r>
              <a:rPr lang="es-ES" sz="1600" dirty="0" smtClean="0"/>
              <a:t>batería se compone de una o varias células galvánicas </a:t>
            </a:r>
            <a:r>
              <a:rPr lang="es-ES" sz="1600" dirty="0" smtClean="0"/>
              <a:t>individuales</a:t>
            </a:r>
          </a:p>
          <a:p>
            <a:r>
              <a:rPr lang="es-ES" sz="1600" dirty="0" smtClean="0"/>
              <a:t>En </a:t>
            </a:r>
            <a:r>
              <a:rPr lang="es-ES" sz="1600" dirty="0" smtClean="0"/>
              <a:t>cada una de estas células se genera una tensión comparativamente baja, típicamente 0,5-4 V para diferentes clases de células</a:t>
            </a:r>
            <a:r>
              <a:rPr lang="es-ES" sz="1600" dirty="0" smtClean="0"/>
              <a:t>.</a:t>
            </a:r>
          </a:p>
          <a:p>
            <a:r>
              <a:rPr lang="es-ES" sz="1600" dirty="0" smtClean="0"/>
              <a:t>Cuando </a:t>
            </a:r>
            <a:r>
              <a:rPr lang="es-ES" sz="1600" dirty="0" smtClean="0"/>
              <a:t>se requieren voltajes más altos, el número necesario de celdas se conecta en serie para formar una batería galvánica</a:t>
            </a:r>
            <a:r>
              <a:rPr lang="es-ES" sz="1600" dirty="0" smtClean="0"/>
              <a:t>.</a:t>
            </a:r>
          </a:p>
          <a:p>
            <a:r>
              <a:rPr lang="es-ES" sz="1600" dirty="0" smtClean="0"/>
              <a:t>En </a:t>
            </a:r>
            <a:r>
              <a:rPr lang="es-ES" sz="1600" dirty="0" smtClean="0"/>
              <a:t>cuanto a los sistemas fotovoltaicos, hasta ahora las baterías se instalaban normalmente en sistemas autónomos, pero los sistemas conectados a la red están tomando el relevo y se están convirtiendo en la norma para los próximos años</a:t>
            </a:r>
            <a:r>
              <a:rPr lang="es-ES" sz="1600" dirty="0" smtClean="0"/>
              <a:t>. </a:t>
            </a:r>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0"/>
            <a:ext cx="7571184" cy="1124744"/>
          </a:xfrm>
        </p:spPr>
        <p:txBody>
          <a:bodyPr>
            <a:normAutofit/>
          </a:bodyPr>
          <a:lstStyle/>
          <a:p>
            <a:r>
              <a:rPr lang="es-ES" dirty="0" smtClean="0"/>
              <a:t>Ventajas y desventajas de las baterías de </a:t>
            </a:r>
            <a:r>
              <a:rPr lang="es-ES" dirty="0" smtClean="0"/>
              <a:t>níquel-hierro</a:t>
            </a:r>
            <a:endParaRPr lang="el-GR" dirty="0"/>
          </a:p>
        </p:txBody>
      </p:sp>
      <p:sp>
        <p:nvSpPr>
          <p:cNvPr id="3" name="Content Placeholder 2"/>
          <p:cNvSpPr>
            <a:spLocks noGrp="1"/>
          </p:cNvSpPr>
          <p:nvPr>
            <p:ph idx="1"/>
          </p:nvPr>
        </p:nvSpPr>
        <p:spPr/>
        <p:txBody>
          <a:bodyPr>
            <a:normAutofit/>
          </a:bodyPr>
          <a:lstStyle/>
          <a:p>
            <a:r>
              <a:rPr lang="en-US" sz="1600" dirty="0" err="1" smtClean="0"/>
              <a:t>Ventajas</a:t>
            </a:r>
            <a:r>
              <a:rPr lang="en-US" sz="1600" dirty="0" smtClean="0"/>
              <a:t>:</a:t>
            </a:r>
            <a:endParaRPr lang="el-GR" sz="1600" dirty="0"/>
          </a:p>
          <a:p>
            <a:pPr lvl="1"/>
            <a:r>
              <a:rPr lang="es-ES" sz="1600" dirty="0" smtClean="0"/>
              <a:t>Larga </a:t>
            </a:r>
            <a:r>
              <a:rPr lang="es-ES" sz="1600" dirty="0" smtClean="0"/>
              <a:t>vida útil (más de 10.000 ciclos)</a:t>
            </a:r>
          </a:p>
          <a:p>
            <a:pPr lvl="1"/>
            <a:r>
              <a:rPr lang="es-ES" sz="1600" dirty="0" smtClean="0"/>
              <a:t>Robusto (puede ser sobrecargado y descargado profundamente)</a:t>
            </a:r>
          </a:p>
          <a:p>
            <a:pPr lvl="1"/>
            <a:r>
              <a:rPr lang="es-ES" sz="1600" dirty="0" smtClean="0"/>
              <a:t>Resistente a la congelación, incluso si se descarga</a:t>
            </a:r>
          </a:p>
          <a:p>
            <a:pPr lvl="1"/>
            <a:r>
              <a:rPr lang="es-ES" sz="1600" dirty="0" smtClean="0"/>
              <a:t>Amplio rango de temperatura de funcionamiento aceptable (aproximadamente -20°F a 190°F)</a:t>
            </a:r>
          </a:p>
          <a:p>
            <a:pPr lvl="1"/>
            <a:r>
              <a:rPr lang="es-ES" sz="1600" dirty="0" smtClean="0"/>
              <a:t>Mejor en sistemas con descarga/carga diaria (no flotante)</a:t>
            </a:r>
          </a:p>
          <a:p>
            <a:pPr lvl="1"/>
            <a:endParaRPr lang="el-GR" sz="1600" dirty="0"/>
          </a:p>
          <a:p>
            <a:r>
              <a:rPr lang="en-US" sz="1600" dirty="0" err="1" smtClean="0"/>
              <a:t>Desventajas</a:t>
            </a:r>
            <a:r>
              <a:rPr lang="en-US" sz="1600" dirty="0" smtClean="0"/>
              <a:t>:</a:t>
            </a:r>
            <a:endParaRPr lang="en-US" sz="1600" dirty="0"/>
          </a:p>
          <a:p>
            <a:pPr lvl="1"/>
            <a:r>
              <a:rPr lang="es-ES" sz="1600" dirty="0" smtClean="0"/>
              <a:t>Coste </a:t>
            </a:r>
            <a:r>
              <a:rPr lang="es-ES" sz="1600" dirty="0" smtClean="0"/>
              <a:t>elevado</a:t>
            </a:r>
          </a:p>
          <a:p>
            <a:pPr lvl="1"/>
            <a:r>
              <a:rPr lang="es-ES" sz="1600" dirty="0" smtClean="0"/>
              <a:t>Eficiencia moderada (80%)</a:t>
            </a:r>
          </a:p>
          <a:p>
            <a:pPr lvl="1"/>
            <a:r>
              <a:rPr lang="es-ES" sz="1600" dirty="0" smtClean="0"/>
              <a:t>Necesitan mucha agua y ventilación</a:t>
            </a:r>
          </a:p>
          <a:p>
            <a:pPr lvl="1"/>
            <a:r>
              <a:rPr lang="es-ES" sz="1600" dirty="0" smtClean="0"/>
              <a:t>Alta tasa de </a:t>
            </a:r>
            <a:r>
              <a:rPr lang="es-ES" sz="1600" dirty="0" err="1" smtClean="0"/>
              <a:t>autodescarga</a:t>
            </a:r>
            <a:r>
              <a:rPr lang="es-ES" sz="1600" dirty="0" smtClean="0"/>
              <a:t> (30% mensual)</a:t>
            </a:r>
            <a:endParaRPr lang="en-US" sz="1600" dirty="0"/>
          </a:p>
          <a:p>
            <a:pPr lvl="0"/>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Baterías</a:t>
            </a:r>
            <a:r>
              <a:rPr lang="en-US" dirty="0" smtClean="0"/>
              <a:t> de </a:t>
            </a:r>
            <a:r>
              <a:rPr lang="en-US" dirty="0" err="1" smtClean="0"/>
              <a:t>níquel-cadmio</a:t>
            </a:r>
            <a:r>
              <a:rPr lang="en-US" dirty="0" smtClean="0"/>
              <a:t> (</a:t>
            </a:r>
            <a:r>
              <a:rPr lang="en-US" dirty="0" smtClean="0"/>
              <a:t>Ni-</a:t>
            </a:r>
            <a:r>
              <a:rPr lang="en-US" dirty="0" err="1" smtClean="0"/>
              <a:t>Cd</a:t>
            </a:r>
            <a:r>
              <a:rPr lang="en-US" dirty="0" smtClean="0"/>
              <a:t>)</a:t>
            </a:r>
            <a:endParaRPr lang="el-GR" dirty="0"/>
          </a:p>
        </p:txBody>
      </p:sp>
      <p:sp>
        <p:nvSpPr>
          <p:cNvPr id="3" name="Content Placeholder 2"/>
          <p:cNvSpPr>
            <a:spLocks noGrp="1"/>
          </p:cNvSpPr>
          <p:nvPr>
            <p:ph idx="1"/>
          </p:nvPr>
        </p:nvSpPr>
        <p:spPr/>
        <p:txBody>
          <a:bodyPr>
            <a:normAutofit fontScale="92500" lnSpcReduction="10000"/>
          </a:bodyPr>
          <a:lstStyle/>
          <a:p>
            <a:pPr lvl="0"/>
            <a:r>
              <a:rPr lang="es-ES" sz="1600" dirty="0" smtClean="0"/>
              <a:t>Las </a:t>
            </a:r>
            <a:r>
              <a:rPr lang="es-ES" sz="1600" dirty="0" smtClean="0"/>
              <a:t>baterías de níquel cadmio (Ni-Cd) son baterías recargables que se pueden descargar profundamente y tienen una alta expectativa de vida útil.</a:t>
            </a:r>
          </a:p>
          <a:p>
            <a:pPr lvl="0"/>
            <a:r>
              <a:rPr lang="es-ES" sz="1600" dirty="0" smtClean="0"/>
              <a:t>Ofrecen un buen rendimiento a bajas temperaturas</a:t>
            </a:r>
          </a:p>
          <a:p>
            <a:pPr lvl="0"/>
            <a:r>
              <a:rPr lang="es-ES" sz="1600" dirty="0" smtClean="0"/>
              <a:t>Las células de Ni-Cd tienen un potencial nominal de célula de 1,2 V</a:t>
            </a:r>
          </a:p>
          <a:p>
            <a:pPr lvl="0"/>
            <a:r>
              <a:rPr lang="es-ES" sz="1600" dirty="0" smtClean="0"/>
              <a:t>Normalmente, las baterías de Ni-Cd se utilizan cuando se requieren grandes capacidades y altas tasas de descarga.</a:t>
            </a:r>
          </a:p>
          <a:p>
            <a:pPr lvl="0"/>
            <a:r>
              <a:rPr lang="es-ES" sz="1600" dirty="0" smtClean="0"/>
              <a:t>Tienen un coste más alto en comparación con las baterías de plomo-ácido</a:t>
            </a:r>
          </a:p>
          <a:p>
            <a:pPr lvl="0"/>
            <a:r>
              <a:rPr lang="es-ES" sz="1600" dirty="0" smtClean="0"/>
              <a:t>Una de las mayores desventajas de las baterías de Ni-Cd son sus componentes químicos tóxicos: hidróxido de óxido de níquel y cadmio metálico.</a:t>
            </a:r>
          </a:p>
          <a:p>
            <a:pPr lvl="0"/>
            <a:r>
              <a:rPr lang="es-ES" sz="1600" dirty="0" smtClean="0"/>
              <a:t>A diferencia de las baterías de ácido de plomo, el estado de carga (SOC) con un voltímetro o un hidrómetro no puede ser monótono, lo que hace muy difícil determinar el estado del banco de baterías.</a:t>
            </a:r>
          </a:p>
          <a:p>
            <a:pPr lvl="0"/>
            <a:r>
              <a:rPr lang="es-ES" sz="1600" dirty="0" smtClean="0"/>
              <a:t>Las baterías de Ni-Cd también sufren del efecto memoria: A menos que se mantengan correctamente (descargas completas periódicas), las baterías de Ni-Cd parecen "recordar" la cantidad de descarga de las descargas anteriores, lo que limita la vida útil de la batería.</a:t>
            </a:r>
          </a:p>
          <a:p>
            <a:pPr lvl="0"/>
            <a:r>
              <a:rPr lang="es-ES" sz="1600" dirty="0" smtClean="0"/>
              <a:t>Las baterías de Ni-Cd requieren un cargador con un voltaje más alto (comparado con un cargador de baterías de ácido de plomo).</a:t>
            </a:r>
          </a:p>
          <a:p>
            <a:pPr lvl="0"/>
            <a:r>
              <a:rPr lang="es-ES" sz="1600" dirty="0" smtClean="0"/>
              <a:t>La eficiencia de carga de las baterías de Ni-Cd es generalmente bastante baja (entre el 70-75%).</a:t>
            </a:r>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Reducción drástica de los </a:t>
            </a:r>
            <a:r>
              <a:rPr lang="es-ES" dirty="0" smtClean="0"/>
              <a:t>costes</a:t>
            </a:r>
            <a:endParaRPr lang="el-GR" dirty="0"/>
          </a:p>
        </p:txBody>
      </p:sp>
      <p:pic>
        <p:nvPicPr>
          <p:cNvPr id="6146" name="Picture 2" descr="https://data.bloomberglp.com/professional/sites/24/Capture2.jpg"/>
          <p:cNvPicPr>
            <a:picLocks noChangeAspect="1" noChangeArrowheads="1"/>
          </p:cNvPicPr>
          <p:nvPr/>
        </p:nvPicPr>
        <p:blipFill>
          <a:blip r:embed="rId2" cstate="print"/>
          <a:srcRect/>
          <a:stretch>
            <a:fillRect/>
          </a:stretch>
        </p:blipFill>
        <p:spPr bwMode="auto">
          <a:xfrm>
            <a:off x="1763688" y="1628800"/>
            <a:ext cx="6480000" cy="4493669"/>
          </a:xfrm>
          <a:prstGeom prst="rect">
            <a:avLst/>
          </a:prstGeom>
          <a:noFill/>
        </p:spPr>
      </p:pic>
    </p:spTree>
    <p:extLst>
      <p:ext uri="{BB962C8B-B14F-4D97-AF65-F5344CB8AC3E}">
        <p14:creationId xmlns:p14="http://schemas.microsoft.com/office/powerpoint/2010/main" xmlns="" val="3031965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Cambio</a:t>
            </a:r>
            <a:r>
              <a:rPr lang="en-US" dirty="0" smtClean="0"/>
              <a:t> de </a:t>
            </a:r>
            <a:r>
              <a:rPr lang="en-US" dirty="0" err="1" smtClean="0"/>
              <a:t>paradigma</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1907704" y="1412776"/>
            <a:ext cx="5760000" cy="235422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643042" y="3714752"/>
            <a:ext cx="5760000" cy="2560865"/>
          </a:xfrm>
          <a:prstGeom prst="rect">
            <a:avLst/>
          </a:prstGeom>
          <a:noFill/>
          <a:ln w="9525">
            <a:noFill/>
            <a:miter lim="800000"/>
            <a:headEnd/>
            <a:tailEnd/>
          </a:ln>
          <a:effectLst/>
        </p:spPr>
      </p:pic>
    </p:spTree>
    <p:extLst>
      <p:ext uri="{BB962C8B-B14F-4D97-AF65-F5344CB8AC3E}">
        <p14:creationId xmlns:p14="http://schemas.microsoft.com/office/powerpoint/2010/main" xmlns="" val="3031965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Cambio</a:t>
            </a:r>
            <a:r>
              <a:rPr lang="en-US" dirty="0" smtClean="0"/>
              <a:t> de </a:t>
            </a:r>
            <a:r>
              <a:rPr lang="en-US" dirty="0" err="1" smtClean="0"/>
              <a:t>paradigma</a:t>
            </a:r>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1019175" y="1943116"/>
            <a:ext cx="7105650" cy="3771900"/>
          </a:xfrm>
          <a:prstGeom prst="rect">
            <a:avLst/>
          </a:prstGeom>
          <a:noFill/>
          <a:ln w="9525">
            <a:noFill/>
            <a:miter lim="800000"/>
            <a:headEnd/>
            <a:tailEnd/>
          </a:ln>
          <a:effectLst/>
        </p:spPr>
      </p:pic>
    </p:spTree>
    <p:extLst>
      <p:ext uri="{BB962C8B-B14F-4D97-AF65-F5344CB8AC3E}">
        <p14:creationId xmlns:p14="http://schemas.microsoft.com/office/powerpoint/2010/main" xmlns="" val="303196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Niveles recomendados de descarga de la </a:t>
            </a:r>
            <a:r>
              <a:rPr lang="es-ES" dirty="0" smtClean="0"/>
              <a:t>batería</a:t>
            </a:r>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1187624" y="1988840"/>
            <a:ext cx="6353175" cy="3448050"/>
          </a:xfrm>
          <a:prstGeom prst="rect">
            <a:avLst/>
          </a:prstGeom>
          <a:noFill/>
          <a:ln w="9525">
            <a:noFill/>
            <a:miter lim="800000"/>
            <a:headEnd/>
            <a:tailEnd/>
          </a:ln>
          <a:effectLst/>
        </p:spPr>
      </p:pic>
    </p:spTree>
    <p:extLst>
      <p:ext uri="{BB962C8B-B14F-4D97-AF65-F5344CB8AC3E}">
        <p14:creationId xmlns:p14="http://schemas.microsoft.com/office/powerpoint/2010/main" xmlns="" val="3031965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smtClean="0"/>
              <a:t>Ventajas técnicas y económicas de la energía fotovoltaica más el </a:t>
            </a:r>
            <a:r>
              <a:rPr lang="es-ES" dirty="0" smtClean="0"/>
              <a:t>almacenamiento</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899592" y="1484784"/>
            <a:ext cx="7500990" cy="4522388"/>
          </a:xfrm>
          <a:prstGeom prst="rect">
            <a:avLst/>
          </a:prstGeom>
          <a:noFill/>
          <a:ln w="9525">
            <a:noFill/>
            <a:miter lim="800000"/>
            <a:headEnd/>
            <a:tailEnd/>
          </a:ln>
          <a:effectLst/>
        </p:spPr>
      </p:pic>
    </p:spTree>
    <p:extLst>
      <p:ext uri="{BB962C8B-B14F-4D97-AF65-F5344CB8AC3E}">
        <p14:creationId xmlns:p14="http://schemas.microsoft.com/office/powerpoint/2010/main" xmlns="" val="3031965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err="1" smtClean="0"/>
              <a:t>Objetivos</a:t>
            </a:r>
            <a:r>
              <a:rPr lang="en-US" b="1" dirty="0" smtClean="0"/>
              <a:t> del </a:t>
            </a:r>
            <a:r>
              <a:rPr lang="en-US" b="1" dirty="0" err="1" smtClean="0"/>
              <a:t>módulo</a:t>
            </a:r>
            <a:r>
              <a:rPr lang="en-US" b="1" dirty="0" smtClean="0"/>
              <a:t/>
            </a:r>
            <a:br>
              <a:rPr lang="en-US" b="1" dirty="0" smtClean="0"/>
            </a:b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s-ES" dirty="0" smtClean="0">
                <a:latin typeface="+mj-lt"/>
                <a:cs typeface="Arial" pitchFamily="34" charset="0"/>
              </a:rPr>
              <a:t>Ya ha completado el módulo 2.1 "Comprender las tecnologías de almacenamiento de energía" y </a:t>
            </a:r>
            <a:r>
              <a:rPr lang="es-ES" dirty="0" smtClean="0">
                <a:latin typeface="+mj-lt"/>
                <a:cs typeface="Arial" pitchFamily="34" charset="0"/>
              </a:rPr>
              <a:t>puede:</a:t>
            </a:r>
            <a:endParaRPr lang="es-ES" dirty="0" smtClean="0">
              <a:latin typeface="+mj-lt"/>
              <a:cs typeface="Arial" pitchFamily="34" charset="0"/>
            </a:endParaRPr>
          </a:p>
          <a:p>
            <a:pPr marL="0" indent="0" algn="just">
              <a:buNone/>
            </a:pPr>
            <a:endParaRPr lang="en-US" sz="1600" dirty="0">
              <a:latin typeface="Arial" pitchFamily="34" charset="0"/>
              <a:cs typeface="Arial" pitchFamily="34" charset="0"/>
            </a:endParaRPr>
          </a:p>
          <a:p>
            <a:pPr lvl="1">
              <a:buFont typeface="+mj-lt"/>
              <a:buAutoNum type="arabicPeriod"/>
            </a:pPr>
            <a:r>
              <a:rPr lang="es-ES" b="1" dirty="0" smtClean="0"/>
              <a:t>comprender </a:t>
            </a:r>
            <a:r>
              <a:rPr lang="es-ES" b="1" dirty="0" smtClean="0"/>
              <a:t>los fundamentos de las diversas tecnologías de almacenamiento de energía </a:t>
            </a:r>
          </a:p>
          <a:p>
            <a:pPr lvl="1">
              <a:buFont typeface="+mj-lt"/>
              <a:buAutoNum type="arabicPeriod"/>
            </a:pPr>
            <a:r>
              <a:rPr lang="es-ES" b="1" dirty="0" smtClean="0"/>
              <a:t>entender cómo se acoplan las baterías a los sistemas fotovoltaicos y realizar los cálculos básicos</a:t>
            </a:r>
          </a:p>
          <a:p>
            <a:pPr lvl="1">
              <a:buFont typeface="+mj-lt"/>
              <a:buAutoNum type="arabicPeriod"/>
            </a:pPr>
            <a:r>
              <a:rPr lang="es-ES" b="1" dirty="0" smtClean="0"/>
              <a:t>comprender las cuestiones básicas de seguridad relacionadas con las tecnologías de almacenamiento</a:t>
            </a:r>
          </a:p>
          <a:p>
            <a:pPr lvl="1">
              <a:buFont typeface="+mj-lt"/>
              <a:buAutoNum type="arabicPeriod"/>
            </a:pPr>
            <a:r>
              <a:rPr lang="es-ES" b="1" dirty="0" smtClean="0"/>
              <a:t>identificar los posibles riesgos para la seguridad relacionados con las baterías que funcionan en determinadas condiciones</a:t>
            </a:r>
          </a:p>
          <a:p>
            <a:pPr lvl="1">
              <a:buFont typeface="+mj-lt"/>
              <a:buAutoNum type="arabicPeriod"/>
            </a:pPr>
            <a:endParaRPr lang="es-ES" b="1" dirty="0" smtClean="0"/>
          </a:p>
          <a:p>
            <a:pPr lvl="1">
              <a:buFont typeface="+mj-lt"/>
              <a:buAutoNum type="arabicPeriod"/>
            </a:pPr>
            <a:endParaRPr lang="es-ES" b="1" dirty="0" smtClean="0"/>
          </a:p>
          <a:p>
            <a:pPr lvl="1">
              <a:buFont typeface="+mj-lt"/>
              <a:buAutoNum type="arabicPeriod"/>
            </a:pPr>
            <a:endParaRPr lang="es-ES" b="1" dirty="0" smtClean="0"/>
          </a:p>
          <a:p>
            <a:pPr lvl="1">
              <a:buFont typeface="+mj-lt"/>
              <a:buAutoNum type="arabicPeriod"/>
            </a:pPr>
            <a:endParaRPr lang="en-US" b="1" dirty="0"/>
          </a:p>
        </p:txBody>
      </p:sp>
    </p:spTree>
    <p:extLst>
      <p:ext uri="{BB962C8B-B14F-4D97-AF65-F5344CB8AC3E}">
        <p14:creationId xmlns:p14="http://schemas.microsoft.com/office/powerpoint/2010/main" xmlns="" val="89440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Gracias </a:t>
            </a:r>
            <a:r>
              <a:rPr lang="en-US" dirty="0" err="1" smtClean="0"/>
              <a:t>por</a:t>
            </a:r>
            <a:r>
              <a:rPr lang="en-US" dirty="0" smtClean="0"/>
              <a:t> </a:t>
            </a:r>
            <a:r>
              <a:rPr lang="en-US" dirty="0" err="1" smtClean="0"/>
              <a:t>su</a:t>
            </a:r>
            <a:r>
              <a:rPr lang="en-US" dirty="0" smtClean="0"/>
              <a:t> </a:t>
            </a:r>
            <a:r>
              <a:rPr lang="en-US" dirty="0" err="1" smtClean="0"/>
              <a:t>atención</a:t>
            </a:r>
            <a:endParaRPr lang="el-GR" dirty="0"/>
          </a:p>
        </p:txBody>
      </p:sp>
    </p:spTree>
    <p:extLst>
      <p:ext uri="{BB962C8B-B14F-4D97-AF65-F5344CB8AC3E}">
        <p14:creationId xmlns:p14="http://schemas.microsoft.com/office/powerpoint/2010/main" xmlns=""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Principio de funcionamiento de la </a:t>
            </a:r>
            <a:r>
              <a:rPr lang="es-ES" dirty="0" smtClean="0"/>
              <a:t>batería</a:t>
            </a:r>
            <a:endParaRPr lang="el-GR" dirty="0"/>
          </a:p>
        </p:txBody>
      </p:sp>
      <p:pic>
        <p:nvPicPr>
          <p:cNvPr id="75778" name="Picture 2" descr="Î£ÏÎµÏÎ¹ÎºÎ® ÎµÎ¹ÎºÏÎ½Î±"/>
          <p:cNvPicPr>
            <a:picLocks noChangeAspect="1" noChangeArrowheads="1"/>
          </p:cNvPicPr>
          <p:nvPr/>
        </p:nvPicPr>
        <p:blipFill>
          <a:blip r:embed="rId2" cstate="print"/>
          <a:srcRect/>
          <a:stretch>
            <a:fillRect/>
          </a:stretch>
        </p:blipFill>
        <p:spPr bwMode="auto">
          <a:xfrm>
            <a:off x="1403648" y="1701288"/>
            <a:ext cx="6507642" cy="4320000"/>
          </a:xfrm>
          <a:prstGeom prst="rect">
            <a:avLst/>
          </a:prstGeom>
          <a:noFill/>
        </p:spPr>
      </p:pic>
    </p:spTree>
    <p:extLst>
      <p:ext uri="{BB962C8B-B14F-4D97-AF65-F5344CB8AC3E}">
        <p14:creationId xmlns:p14="http://schemas.microsoft.com/office/powerpoint/2010/main" xmlns="" val="303196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Estructura típica de la </a:t>
            </a:r>
            <a:r>
              <a:rPr lang="es-ES" dirty="0" smtClean="0"/>
              <a:t>batería</a:t>
            </a:r>
            <a:endParaRPr lang="el-GR" dirty="0"/>
          </a:p>
        </p:txBody>
      </p:sp>
      <p:pic>
        <p:nvPicPr>
          <p:cNvPr id="74754" name="Picture 2" descr="http://global.bi-force.com/files/ck/image/quick-folder/raz.jpg"/>
          <p:cNvPicPr>
            <a:picLocks noChangeAspect="1" noChangeArrowheads="1"/>
          </p:cNvPicPr>
          <p:nvPr/>
        </p:nvPicPr>
        <p:blipFill>
          <a:blip r:embed="rId2" cstate="print"/>
          <a:srcRect/>
          <a:stretch>
            <a:fillRect/>
          </a:stretch>
        </p:blipFill>
        <p:spPr bwMode="auto">
          <a:xfrm>
            <a:off x="2555776" y="1484784"/>
            <a:ext cx="4670468" cy="4680000"/>
          </a:xfrm>
          <a:prstGeom prst="rect">
            <a:avLst/>
          </a:prstGeom>
          <a:noFill/>
        </p:spPr>
      </p:pic>
    </p:spTree>
    <p:extLst>
      <p:ext uri="{BB962C8B-B14F-4D97-AF65-F5344CB8AC3E}">
        <p14:creationId xmlns:p14="http://schemas.microsoft.com/office/powerpoint/2010/main" xmlns="" val="303196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Clasificación</a:t>
            </a:r>
            <a:r>
              <a:rPr lang="en-US" dirty="0" smtClean="0"/>
              <a:t> de </a:t>
            </a:r>
            <a:r>
              <a:rPr lang="en-US" dirty="0" err="1" smtClean="0"/>
              <a:t>las</a:t>
            </a:r>
            <a:r>
              <a:rPr lang="en-US" dirty="0" smtClean="0"/>
              <a:t> </a:t>
            </a:r>
            <a:r>
              <a:rPr lang="en-US" dirty="0" err="1" smtClean="0"/>
              <a:t>baterías</a:t>
            </a:r>
            <a:endParaRPr lang="el-GR" dirty="0"/>
          </a:p>
        </p:txBody>
      </p:sp>
      <p:sp>
        <p:nvSpPr>
          <p:cNvPr id="3" name="Content Placeholder 2"/>
          <p:cNvSpPr>
            <a:spLocks noGrp="1"/>
          </p:cNvSpPr>
          <p:nvPr>
            <p:ph idx="1"/>
          </p:nvPr>
        </p:nvSpPr>
        <p:spPr>
          <a:xfrm>
            <a:off x="395536" y="1556792"/>
            <a:ext cx="8229600" cy="4525963"/>
          </a:xfrm>
        </p:spPr>
        <p:txBody>
          <a:bodyPr>
            <a:normAutofit fontScale="85000" lnSpcReduction="20000"/>
          </a:bodyPr>
          <a:lstStyle/>
          <a:p>
            <a:pPr lvl="1"/>
            <a:endParaRPr lang="en-US" sz="1600" dirty="0"/>
          </a:p>
          <a:p>
            <a:pPr marL="342900" lvl="1" indent="-342900">
              <a:buFont typeface="Arial" panose="020B0604020202020204" pitchFamily="34" charset="0"/>
              <a:buChar char="•"/>
            </a:pPr>
            <a:r>
              <a:rPr lang="es-ES" sz="1600" dirty="0" smtClean="0"/>
              <a:t>Baterías </a:t>
            </a:r>
            <a:r>
              <a:rPr lang="es-ES" sz="1600" dirty="0" smtClean="0"/>
              <a:t>primarias (de una sola descarga):</a:t>
            </a:r>
          </a:p>
          <a:p>
            <a:endParaRPr lang="en-US" sz="1600" dirty="0"/>
          </a:p>
          <a:p>
            <a:pPr lvl="1"/>
            <a:r>
              <a:rPr lang="es-ES" sz="1600" dirty="0" smtClean="0"/>
              <a:t>Contienen </a:t>
            </a:r>
            <a:r>
              <a:rPr lang="es-ES" sz="1600" dirty="0" smtClean="0"/>
              <a:t>una cantidad finita de los reactantes que participan en la reacción</a:t>
            </a:r>
          </a:p>
          <a:p>
            <a:pPr lvl="1"/>
            <a:r>
              <a:rPr lang="es-ES" sz="1600" dirty="0" smtClean="0"/>
              <a:t>Una vez consumida esta cantidad (una vez finalizada la descarga), las baterías de uso general no podrán volver a utilizarse ("baterías desechables").</a:t>
            </a:r>
          </a:p>
          <a:p>
            <a:pPr lvl="1"/>
            <a:endParaRPr lang="en-US" sz="1600" dirty="0"/>
          </a:p>
          <a:p>
            <a:r>
              <a:rPr lang="es-ES" sz="1600" dirty="0" smtClean="0"/>
              <a:t>Baterías </a:t>
            </a:r>
            <a:r>
              <a:rPr lang="es-ES" sz="1600" dirty="0" smtClean="0"/>
              <a:t>de almacenamiento (de ciclo múltiple) (también llamadas baterías secundarias o recargables):</a:t>
            </a:r>
            <a:endParaRPr lang="en-US" sz="1600" dirty="0" smtClean="0"/>
          </a:p>
          <a:p>
            <a:pPr lvl="1"/>
            <a:r>
              <a:rPr lang="es-ES" sz="1600" dirty="0" smtClean="0"/>
              <a:t>Una vez finalizada la descarga, pueden recargarse forzando una corriente eléctrica a través de ella en la dirección opuesta.</a:t>
            </a:r>
          </a:p>
          <a:p>
            <a:pPr lvl="1"/>
            <a:r>
              <a:rPr lang="es-ES" sz="1600" dirty="0" smtClean="0"/>
              <a:t>Esto regenerará los reactivos originales de los productos de la reacción (o descarga).</a:t>
            </a:r>
          </a:p>
          <a:p>
            <a:pPr lvl="1"/>
            <a:r>
              <a:rPr lang="es-ES" sz="1600" dirty="0" smtClean="0"/>
              <a:t>Por lo tanto, la energía eléctrica suministrada por una fuente de alimentación externa (como la red) se almacena en la batería en forma de energía química.</a:t>
            </a:r>
          </a:p>
          <a:p>
            <a:endParaRPr lang="en-US" sz="1600" dirty="0" smtClean="0"/>
          </a:p>
          <a:p>
            <a:r>
              <a:rPr lang="es-ES" sz="1600" dirty="0" smtClean="0"/>
              <a:t>Pilas de combustible (o baterías de combustible): </a:t>
            </a:r>
            <a:endParaRPr lang="en-US" sz="1600" dirty="0" smtClean="0"/>
          </a:p>
          <a:p>
            <a:endParaRPr lang="en-US" sz="1600" dirty="0"/>
          </a:p>
          <a:p>
            <a:pPr lvl="1"/>
            <a:r>
              <a:rPr lang="es-ES" sz="1600" dirty="0" smtClean="0"/>
              <a:t>Los </a:t>
            </a:r>
            <a:r>
              <a:rPr lang="es-ES" sz="1600" dirty="0" smtClean="0"/>
              <a:t>reactivos se introducen continuamente en la celda (o batería) mientras que los productos de la reacción se retiran continuamente.</a:t>
            </a:r>
          </a:p>
          <a:p>
            <a:pPr lvl="1"/>
            <a:r>
              <a:rPr lang="es-ES" sz="1600" dirty="0" smtClean="0"/>
              <a:t>Pueden suministrar corriente de forma continua durante un período de tiempo considerable, que depende en gran medida del almacenamiento de reactivos externos.</a:t>
            </a:r>
            <a:endParaRPr lang="en-US" sz="1600" dirty="0" smtClean="0"/>
          </a:p>
          <a:p>
            <a:pPr lvl="1">
              <a:buNone/>
            </a:pPr>
            <a:endParaRPr lang="en-US" sz="1600" dirty="0" smtClean="0"/>
          </a:p>
          <a:p>
            <a:pPr lvl="1">
              <a:buNone/>
            </a:pPr>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Tipos</a:t>
            </a:r>
            <a:r>
              <a:rPr lang="en-US" dirty="0" smtClean="0"/>
              <a:t> de </a:t>
            </a:r>
            <a:r>
              <a:rPr lang="en-US" dirty="0" err="1" smtClean="0"/>
              <a:t>pilas</a:t>
            </a:r>
            <a:r>
              <a:rPr lang="en-US" dirty="0" smtClean="0"/>
              <a:t>:</a:t>
            </a:r>
            <a:endParaRPr lang="el-GR" dirty="0"/>
          </a:p>
        </p:txBody>
      </p:sp>
      <p:sp>
        <p:nvSpPr>
          <p:cNvPr id="3" name="Content Placeholder 2"/>
          <p:cNvSpPr>
            <a:spLocks noGrp="1"/>
          </p:cNvSpPr>
          <p:nvPr>
            <p:ph idx="1"/>
          </p:nvPr>
        </p:nvSpPr>
        <p:spPr/>
        <p:txBody>
          <a:bodyPr>
            <a:normAutofit/>
          </a:bodyPr>
          <a:lstStyle/>
          <a:p>
            <a:r>
              <a:rPr lang="en-US" sz="1600" dirty="0" err="1" smtClean="0"/>
              <a:t>Pilas</a:t>
            </a:r>
            <a:r>
              <a:rPr lang="en-US" sz="1600" dirty="0" smtClean="0"/>
              <a:t> </a:t>
            </a:r>
            <a:r>
              <a:rPr lang="en-US" sz="1600" dirty="0" err="1" smtClean="0"/>
              <a:t>húmedas</a:t>
            </a:r>
            <a:r>
              <a:rPr lang="en-US" sz="1600" dirty="0" smtClean="0"/>
              <a:t> (</a:t>
            </a:r>
            <a:r>
              <a:rPr lang="en-US" sz="1600" dirty="0" err="1" smtClean="0"/>
              <a:t>también</a:t>
            </a:r>
            <a:r>
              <a:rPr lang="en-US" sz="1600" dirty="0" smtClean="0"/>
              <a:t> </a:t>
            </a:r>
            <a:r>
              <a:rPr lang="en-US" sz="1600" dirty="0" err="1" smtClean="0"/>
              <a:t>llamadas</a:t>
            </a:r>
            <a:r>
              <a:rPr lang="en-US" sz="1600" dirty="0" smtClean="0"/>
              <a:t> </a:t>
            </a:r>
            <a:r>
              <a:rPr lang="en-US" sz="1600" dirty="0" err="1" smtClean="0"/>
              <a:t>células</a:t>
            </a:r>
            <a:r>
              <a:rPr lang="en-US" sz="1600" dirty="0" smtClean="0"/>
              <a:t> </a:t>
            </a:r>
            <a:r>
              <a:rPr lang="en-US" sz="1600" dirty="0" err="1" smtClean="0"/>
              <a:t>inundadas</a:t>
            </a:r>
            <a:r>
              <a:rPr lang="en-US" sz="1600" dirty="0" smtClean="0"/>
              <a:t> o </a:t>
            </a:r>
            <a:r>
              <a:rPr lang="en-US" sz="1600" dirty="0" err="1" smtClean="0"/>
              <a:t>células</a:t>
            </a:r>
            <a:r>
              <a:rPr lang="en-US" sz="1600" dirty="0" smtClean="0"/>
              <a:t> </a:t>
            </a:r>
            <a:r>
              <a:rPr lang="en-US" sz="1600" dirty="0" err="1" smtClean="0"/>
              <a:t>ventiladas</a:t>
            </a:r>
            <a:r>
              <a:rPr lang="en-US" sz="1600" dirty="0" smtClean="0"/>
              <a:t>)</a:t>
            </a:r>
            <a:endParaRPr lang="en-US" sz="1600" dirty="0"/>
          </a:p>
          <a:p>
            <a:pPr lvl="1"/>
            <a:r>
              <a:rPr lang="es-ES" sz="1600" dirty="0" smtClean="0"/>
              <a:t>Una </a:t>
            </a:r>
            <a:r>
              <a:rPr lang="es-ES" sz="1600" dirty="0" smtClean="0"/>
              <a:t>batería de </a:t>
            </a:r>
            <a:r>
              <a:rPr lang="es-ES" sz="1600" dirty="0" smtClean="0"/>
              <a:t>pila </a:t>
            </a:r>
            <a:r>
              <a:rPr lang="es-ES" sz="1600" dirty="0" smtClean="0"/>
              <a:t>húmeda tiene un electrolito líquido</a:t>
            </a:r>
          </a:p>
          <a:p>
            <a:pPr lvl="1"/>
            <a:r>
              <a:rPr lang="es-ES" sz="1600" dirty="0" smtClean="0"/>
              <a:t>Las </a:t>
            </a:r>
            <a:r>
              <a:rPr lang="es-ES" sz="1600" dirty="0" smtClean="0"/>
              <a:t>pilas </a:t>
            </a:r>
            <a:r>
              <a:rPr lang="es-ES" sz="1600" dirty="0" smtClean="0"/>
              <a:t>húmedas fueron un precursor de las </a:t>
            </a:r>
            <a:r>
              <a:rPr lang="es-ES" sz="1600" dirty="0" smtClean="0"/>
              <a:t>pilas </a:t>
            </a:r>
            <a:r>
              <a:rPr lang="es-ES" sz="1600" dirty="0" smtClean="0"/>
              <a:t>secas </a:t>
            </a:r>
          </a:p>
          <a:p>
            <a:pPr lvl="1"/>
            <a:r>
              <a:rPr lang="es-ES" sz="1600" dirty="0" smtClean="0"/>
              <a:t>Pueden ser </a:t>
            </a:r>
            <a:r>
              <a:rPr lang="es-ES" sz="1600" dirty="0" smtClean="0"/>
              <a:t>pilas </a:t>
            </a:r>
            <a:r>
              <a:rPr lang="es-ES" sz="1600" dirty="0" smtClean="0"/>
              <a:t>primarias (no recargables) o secundarias (recargables).</a:t>
            </a:r>
            <a:endParaRPr lang="en-US" sz="1600" dirty="0"/>
          </a:p>
          <a:p>
            <a:r>
              <a:rPr lang="en-US" sz="1600" dirty="0" err="1" smtClean="0"/>
              <a:t>Pilas</a:t>
            </a:r>
            <a:r>
              <a:rPr lang="en-US" sz="1600" dirty="0" smtClean="0"/>
              <a:t> </a:t>
            </a:r>
            <a:r>
              <a:rPr lang="en-US" sz="1600" dirty="0" err="1" smtClean="0"/>
              <a:t>secas</a:t>
            </a:r>
            <a:endParaRPr lang="en-US" sz="1600" dirty="0"/>
          </a:p>
          <a:p>
            <a:pPr lvl="1"/>
            <a:r>
              <a:rPr lang="es-ES" sz="1600" dirty="0" smtClean="0"/>
              <a:t>Una pila </a:t>
            </a:r>
            <a:r>
              <a:rPr lang="es-ES" sz="1600" dirty="0" smtClean="0"/>
              <a:t>seca utiliza un electrolito en pasta, con sólo la humedad suficiente para permitir que fluya la corriente.</a:t>
            </a:r>
          </a:p>
          <a:p>
            <a:pPr lvl="1"/>
            <a:r>
              <a:rPr lang="es-ES" sz="1600" dirty="0" smtClean="0"/>
              <a:t>A diferencia de las </a:t>
            </a:r>
            <a:r>
              <a:rPr lang="es-ES" sz="1600" dirty="0" smtClean="0"/>
              <a:t>pilas </a:t>
            </a:r>
            <a:r>
              <a:rPr lang="es-ES" sz="1600" dirty="0" smtClean="0"/>
              <a:t>húmedas, las </a:t>
            </a:r>
            <a:r>
              <a:rPr lang="es-ES" sz="1600" dirty="0" smtClean="0"/>
              <a:t>pilas </a:t>
            </a:r>
            <a:r>
              <a:rPr lang="es-ES" sz="1600" dirty="0" smtClean="0"/>
              <a:t>secas pueden operar en cualquier orientación sin derramarse, ya que no contienen líquido libre, lo que las hace adecuadas para equipos portátiles.</a:t>
            </a:r>
          </a:p>
          <a:p>
            <a:pPr lvl="1"/>
            <a:r>
              <a:rPr lang="es-ES" sz="1600" dirty="0" smtClean="0"/>
              <a:t>Las baterías de gel de plomo-ácido pertenecen a esta </a:t>
            </a:r>
            <a:r>
              <a:rPr lang="es-ES" sz="1600" dirty="0" smtClean="0"/>
              <a:t>categoría</a:t>
            </a:r>
            <a:endParaRPr lang="en-US" sz="1600" dirty="0" smtClean="0"/>
          </a:p>
          <a:p>
            <a:r>
              <a:rPr lang="en-US" sz="1600" dirty="0" smtClean="0"/>
              <a:t>Sal </a:t>
            </a:r>
            <a:r>
              <a:rPr lang="en-US" sz="1600" dirty="0" err="1" smtClean="0"/>
              <a:t>fundida</a:t>
            </a:r>
            <a:endParaRPr lang="en-US" sz="1600" dirty="0"/>
          </a:p>
          <a:p>
            <a:pPr lvl="1"/>
            <a:r>
              <a:rPr lang="es-ES" sz="1600" dirty="0" smtClean="0"/>
              <a:t>Son </a:t>
            </a:r>
            <a:r>
              <a:rPr lang="es-ES" sz="1600" dirty="0" smtClean="0"/>
              <a:t>baterías primarias o secundarias que utilizan una sal fundida como electrolito.</a:t>
            </a:r>
          </a:p>
          <a:p>
            <a:pPr lvl="1"/>
            <a:r>
              <a:rPr lang="es-ES" sz="1600" dirty="0" smtClean="0"/>
              <a:t>Funcionan a altas temperaturas y deben estar bien aislados para retener el calor.</a:t>
            </a:r>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Capacidad</a:t>
            </a:r>
            <a:r>
              <a:rPr lang="en-US" dirty="0" smtClean="0"/>
              <a:t> de la </a:t>
            </a:r>
            <a:r>
              <a:rPr lang="en-US" dirty="0" err="1" smtClean="0"/>
              <a:t>batería</a:t>
            </a:r>
            <a:endParaRPr lang="el-GR" dirty="0"/>
          </a:p>
        </p:txBody>
      </p:sp>
      <p:sp>
        <p:nvSpPr>
          <p:cNvPr id="3" name="Content Placeholder 2"/>
          <p:cNvSpPr>
            <a:spLocks noGrp="1"/>
          </p:cNvSpPr>
          <p:nvPr>
            <p:ph idx="1"/>
          </p:nvPr>
        </p:nvSpPr>
        <p:spPr/>
        <p:txBody>
          <a:bodyPr>
            <a:normAutofit/>
          </a:bodyPr>
          <a:lstStyle/>
          <a:p>
            <a:r>
              <a:rPr lang="es-ES" sz="1600" dirty="0" smtClean="0"/>
              <a:t>La </a:t>
            </a:r>
            <a:r>
              <a:rPr lang="es-ES" sz="1600" dirty="0" smtClean="0"/>
              <a:t>capacidad de una batería es la cantidad de carga eléctrica que puede suministrar a la tensión nominal y se mide en amperios hora (Ah</a:t>
            </a:r>
            <a:r>
              <a:rPr lang="es-ES" sz="1600" dirty="0" smtClean="0"/>
              <a:t>).</a:t>
            </a:r>
          </a:p>
          <a:p>
            <a:r>
              <a:rPr lang="es-ES" sz="1600" dirty="0" smtClean="0"/>
              <a:t>Cuanto </a:t>
            </a:r>
            <a:r>
              <a:rPr lang="es-ES" sz="1600" dirty="0" smtClean="0"/>
              <a:t>mayor sea el material del electrodo contenido en la </a:t>
            </a:r>
            <a:r>
              <a:rPr lang="es-ES" sz="1600" dirty="0" smtClean="0"/>
              <a:t>pila, </a:t>
            </a:r>
            <a:r>
              <a:rPr lang="es-ES" sz="1600" dirty="0" smtClean="0"/>
              <a:t>mayor será su capacidad. </a:t>
            </a:r>
            <a:endParaRPr lang="es-ES" sz="1600" dirty="0" smtClean="0"/>
          </a:p>
          <a:p>
            <a:r>
              <a:rPr lang="es-ES" sz="1600" dirty="0" smtClean="0"/>
              <a:t>La </a:t>
            </a:r>
            <a:r>
              <a:rPr lang="es-ES" sz="1600" dirty="0" smtClean="0"/>
              <a:t>capacidad nominal de una batería se expresa normalmente como el producto de 20 horas multiplicado por la corriente que una batería nueva puede suministrar constantemente durante 20 horas a 20 °C, permaneciendo por encima de una tensión terminal especificada por </a:t>
            </a:r>
            <a:r>
              <a:rPr lang="es-ES" sz="1600" dirty="0" smtClean="0"/>
              <a:t>pila.</a:t>
            </a:r>
          </a:p>
          <a:p>
            <a:r>
              <a:rPr lang="es-ES" sz="1600" dirty="0" smtClean="0"/>
              <a:t>Por </a:t>
            </a:r>
            <a:r>
              <a:rPr lang="es-ES" sz="1600" dirty="0" smtClean="0"/>
              <a:t>ejemplo, una batería de 200 Ah puede suministrar 10 A en un período de 20 horas (o 10 horas en algunos casos) a temperatura ambiente</a:t>
            </a:r>
            <a:r>
              <a:rPr lang="es-ES" sz="1600" dirty="0" smtClean="0"/>
              <a:t>.</a:t>
            </a:r>
          </a:p>
          <a:p>
            <a:r>
              <a:rPr lang="es-ES" sz="1600" dirty="0" smtClean="0"/>
              <a:t>La </a:t>
            </a:r>
            <a:r>
              <a:rPr lang="es-ES" sz="1600" dirty="0" smtClean="0"/>
              <a:t>fracción de la carga almacenada que una batería puede entregar depende de múltiples factores, incluyendo la química de la batería, la velocidad a la que se entrega la carga (corriente), el voltaje terminal requerido, el período de almacenamiento, la temperatura ambiente y otros factores</a:t>
            </a:r>
            <a:r>
              <a:rPr lang="es-ES" sz="1600" dirty="0" smtClean="0"/>
              <a:t>.</a:t>
            </a:r>
          </a:p>
          <a:p>
            <a:r>
              <a:rPr lang="es-ES" sz="1600" dirty="0" smtClean="0"/>
              <a:t>Cuanto </a:t>
            </a:r>
            <a:r>
              <a:rPr lang="es-ES" sz="1600" dirty="0" smtClean="0"/>
              <a:t>mayor sea la tasa de descarga, menor será la capacidad: Por ejemplo, una batería con una capacidad nominal de 2 Ah para una descarga de 20 horas no soportaría una corriente de 1 A durante dos horas completas, tal y como implica su capacidad </a:t>
            </a:r>
            <a:r>
              <a:rPr lang="es-ES" sz="1600" dirty="0" smtClean="0"/>
              <a:t>declarada. </a:t>
            </a:r>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Capacidad</a:t>
            </a:r>
            <a:r>
              <a:rPr lang="en-US" dirty="0" smtClean="0"/>
              <a:t> de la </a:t>
            </a:r>
            <a:r>
              <a:rPr lang="en-US" dirty="0" err="1" smtClean="0"/>
              <a:t>batería</a:t>
            </a:r>
            <a:endParaRPr lang="el-GR" dirty="0"/>
          </a:p>
        </p:txBody>
      </p:sp>
      <p:sp>
        <p:nvSpPr>
          <p:cNvPr id="3" name="Content Placeholder 2"/>
          <p:cNvSpPr>
            <a:spLocks noGrp="1"/>
          </p:cNvSpPr>
          <p:nvPr>
            <p:ph idx="1"/>
          </p:nvPr>
        </p:nvSpPr>
        <p:spPr/>
        <p:txBody>
          <a:bodyPr>
            <a:normAutofit/>
          </a:bodyPr>
          <a:lstStyle/>
          <a:p>
            <a:pPr>
              <a:buNone/>
            </a:pPr>
            <a:r>
              <a:rPr lang="es-ES" sz="1600" dirty="0" smtClean="0"/>
              <a:t>	Aunque </a:t>
            </a:r>
            <a:r>
              <a:rPr lang="es-ES" sz="1600" dirty="0" smtClean="0"/>
              <a:t>Ah es la unidad común para describir la capacidad de las baterías, puede llevar a confusión cuando se comparan diferentes baterías.</a:t>
            </a:r>
          </a:p>
          <a:p>
            <a:pPr>
              <a:buNone/>
            </a:pPr>
            <a:endParaRPr lang="es-ES" sz="1600" dirty="0" smtClean="0"/>
          </a:p>
          <a:p>
            <a:pPr>
              <a:buNone/>
            </a:pPr>
            <a:r>
              <a:rPr lang="es-ES" sz="1600" dirty="0" smtClean="0"/>
              <a:t>	La energía (</a:t>
            </a:r>
            <a:r>
              <a:rPr lang="es-ES" sz="1600" dirty="0" err="1" smtClean="0"/>
              <a:t>kWh</a:t>
            </a:r>
            <a:r>
              <a:rPr lang="es-ES" sz="1600" dirty="0" smtClean="0"/>
              <a:t>) suministrada por una batería se calcula mediante la siguiente fórmula</a:t>
            </a:r>
            <a:r>
              <a:rPr lang="es-ES" sz="1600" dirty="0" smtClean="0"/>
              <a:t>:</a:t>
            </a:r>
          </a:p>
          <a:p>
            <a:pPr>
              <a:buNone/>
            </a:pPr>
            <a:endParaRPr lang="es-ES" sz="1600" dirty="0" smtClean="0"/>
          </a:p>
          <a:p>
            <a:pPr>
              <a:buNone/>
            </a:pPr>
            <a:r>
              <a:rPr lang="es-ES" sz="1600" dirty="0" smtClean="0"/>
              <a:t>	Energía = tensión de batería x </a:t>
            </a:r>
            <a:r>
              <a:rPr lang="es-ES" sz="1600" dirty="0" smtClean="0"/>
              <a:t>Ah</a:t>
            </a:r>
          </a:p>
          <a:p>
            <a:pPr>
              <a:buNone/>
            </a:pPr>
            <a:endParaRPr lang="es-ES" sz="1600" dirty="0" smtClean="0"/>
          </a:p>
          <a:p>
            <a:pPr>
              <a:buNone/>
            </a:pPr>
            <a:r>
              <a:rPr lang="es-ES" sz="1600" dirty="0" smtClean="0"/>
              <a:t>	Por lo tanto, mientras que una batería de 500 Ah puede sonar más grande que la versión de 300 Ah, si tiene un voltaje más bajo puede tener una capacidad más pequeña:</a:t>
            </a:r>
          </a:p>
          <a:p>
            <a:pPr>
              <a:buNone/>
            </a:pPr>
            <a:r>
              <a:rPr lang="es-ES" sz="1600" dirty="0" smtClean="0"/>
              <a:t>	-  500 </a:t>
            </a:r>
            <a:r>
              <a:rPr lang="es-ES" sz="1600" dirty="0" smtClean="0"/>
              <a:t>Ah a 12 V = 500 Χ 12 = 6 </a:t>
            </a:r>
            <a:r>
              <a:rPr lang="es-ES" sz="1600" dirty="0" err="1" smtClean="0"/>
              <a:t>kWh</a:t>
            </a:r>
            <a:endParaRPr lang="es-ES" sz="1600" dirty="0" smtClean="0"/>
          </a:p>
          <a:p>
            <a:pPr>
              <a:buNone/>
            </a:pPr>
            <a:r>
              <a:rPr lang="es-ES" sz="1600" dirty="0" smtClean="0"/>
              <a:t>	-  300 </a:t>
            </a:r>
            <a:r>
              <a:rPr lang="es-ES" sz="1600" dirty="0" smtClean="0"/>
              <a:t>Ah a 24 V = 300 Χ 24 = 7,2 </a:t>
            </a:r>
            <a:r>
              <a:rPr lang="es-ES" sz="1600" dirty="0" err="1" smtClean="0"/>
              <a:t>kWh</a:t>
            </a:r>
            <a:endParaRPr lang="en-US" sz="1600" dirty="0"/>
          </a:p>
          <a:p>
            <a:endParaRPr lang="en-US" sz="1600" dirty="0"/>
          </a:p>
          <a:p>
            <a:pPr>
              <a:buNone/>
            </a:pPr>
            <a:r>
              <a:rPr lang="en-US" sz="1600" dirty="0"/>
              <a:t>	</a:t>
            </a:r>
          </a:p>
        </p:txBody>
      </p:sp>
    </p:spTree>
    <p:extLst>
      <p:ext uri="{BB962C8B-B14F-4D97-AF65-F5344CB8AC3E}">
        <p14:creationId xmlns:p14="http://schemas.microsoft.com/office/powerpoint/2010/main" xmlns="" val="30319653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812</TotalTime>
  <Words>4325</Words>
  <Application>Microsoft Office PowerPoint</Application>
  <PresentationFormat>Presentación en pantalla (4:3)</PresentationFormat>
  <Paragraphs>289</Paragraphs>
  <Slides>38</Slides>
  <Notes>3</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2_Office Theme</vt:lpstr>
      <vt:lpstr>MÓDULO 1: INTRODUCCIÓN A LA TECNOLOGÍA FOTOVOLTAICA</vt:lpstr>
      <vt:lpstr>Objetivos del módulo</vt:lpstr>
      <vt:lpstr>Definición</vt:lpstr>
      <vt:lpstr>Principio de funcionamiento de la batería</vt:lpstr>
      <vt:lpstr>Estructura típica de la batería</vt:lpstr>
      <vt:lpstr>Clasificación de las baterías</vt:lpstr>
      <vt:lpstr>Tipos de pilas:</vt:lpstr>
      <vt:lpstr>Capacidad de la batería</vt:lpstr>
      <vt:lpstr>Capacidad de la batería</vt:lpstr>
      <vt:lpstr>Baterías de autodescarga y eficiencia</vt:lpstr>
      <vt:lpstr>Tasa C de una batería</vt:lpstr>
      <vt:lpstr>Vida útil de una batería</vt:lpstr>
      <vt:lpstr>Conexiones de la batería: serie y paralelo</vt:lpstr>
      <vt:lpstr>Conexiones de la batería: serie y paralelo</vt:lpstr>
      <vt:lpstr>Nivel de tensión de un banco de baterías en un sistema autónomo</vt:lpstr>
      <vt:lpstr>Tensiones mínimas del sistema de un banco de baterías</vt:lpstr>
      <vt:lpstr>Dimensionamiento de baterías para sistemas FV</vt:lpstr>
      <vt:lpstr>Disponibilidad de la batería para un sistema autónomo</vt:lpstr>
      <vt:lpstr>Días de almacenamiento de la batería necesarios para un sistema autónomo con diferentes niveles de disponibilidad</vt:lpstr>
      <vt:lpstr>Principales tipos de baterías para aplicaciones fotovoltaicas</vt:lpstr>
      <vt:lpstr>Baterías de plomo-ácido: Inundado</vt:lpstr>
      <vt:lpstr>Baterías de plomo-ácido: Sellado</vt:lpstr>
      <vt:lpstr>Mantenimiento de baterías de plomo</vt:lpstr>
      <vt:lpstr>Mantenimiento de baterías de plomo</vt:lpstr>
      <vt:lpstr>Salud y seguridad</vt:lpstr>
      <vt:lpstr>Baterías de litio</vt:lpstr>
      <vt:lpstr>Ventajas de las baterías de litio</vt:lpstr>
      <vt:lpstr>Desventajas de las baterías de litio</vt:lpstr>
      <vt:lpstr>Baterías de níquel-hierro</vt:lpstr>
      <vt:lpstr>Ventajas y desventajas de las baterías de níquel-hierro</vt:lpstr>
      <vt:lpstr>Baterías de níquel-cadmio (Ni-Cd)</vt:lpstr>
      <vt:lpstr>Reducción drástica de los costes</vt:lpstr>
      <vt:lpstr>Cambio de paradigma</vt:lpstr>
      <vt:lpstr>Cambio de paradigma</vt:lpstr>
      <vt:lpstr>Niveles recomendados de descarga de la batería</vt:lpstr>
      <vt:lpstr>Ventajas técnicas y económicas de la energía fotovoltaica más el almacenamiento</vt:lpstr>
      <vt:lpstr>Objetivos del módulo </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Lidia Romeo Prego</cp:lastModifiedBy>
  <cp:revision>218</cp:revision>
  <dcterms:created xsi:type="dcterms:W3CDTF">2017-12-11T10:59:29Z</dcterms:created>
  <dcterms:modified xsi:type="dcterms:W3CDTF">2019-10-07T12:35:43Z</dcterms:modified>
</cp:coreProperties>
</file>