
<file path=[Content_Types].xml><?xml version="1.0" encoding="utf-8"?>
<Types xmlns="http://schemas.openxmlformats.org/package/2006/content-types"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9"/>
  </p:notesMasterIdLst>
  <p:sldIdLst>
    <p:sldId id="256" r:id="rId2"/>
    <p:sldId id="257" r:id="rId3"/>
    <p:sldId id="297" r:id="rId4"/>
    <p:sldId id="339" r:id="rId5"/>
    <p:sldId id="340" r:id="rId6"/>
    <p:sldId id="337" r:id="rId7"/>
    <p:sldId id="335" r:id="rId8"/>
    <p:sldId id="301" r:id="rId9"/>
    <p:sldId id="338" r:id="rId10"/>
    <p:sldId id="341" r:id="rId11"/>
    <p:sldId id="354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66" r:id="rId22"/>
    <p:sldId id="367" r:id="rId23"/>
    <p:sldId id="351" r:id="rId24"/>
    <p:sldId id="353" r:id="rId25"/>
    <p:sldId id="336" r:id="rId26"/>
    <p:sldId id="352" r:id="rId27"/>
    <p:sldId id="368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34" r:id="rId48"/>
  </p:sldIdLst>
  <p:sldSz cx="9144000" cy="6858000" type="screen4x3"/>
  <p:notesSz cx="6799263" cy="99314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74" userDrawn="1">
          <p15:clr>
            <a:srgbClr val="A4A3A4"/>
          </p15:clr>
        </p15:guide>
        <p15:guide id="2" pos="5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2" clrIdx="0">
    <p:extLst>
      <p:ext uri="{19B8F6BF-5375-455C-9EA6-DF929625EA0E}">
        <p15:presenceInfo xmlns:p15="http://schemas.microsoft.com/office/powerpoint/2012/main" xmlns="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120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3974"/>
        <p:guide pos="52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46347" cy="496570"/>
          </a:xfrm>
          <a:prstGeom prst="rect">
            <a:avLst/>
          </a:prstGeom>
        </p:spPr>
        <p:txBody>
          <a:bodyPr vert="horz" lIns="91397" tIns="45706" rIns="91397" bIns="45706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1350" y="0"/>
            <a:ext cx="2946347" cy="496570"/>
          </a:xfrm>
          <a:prstGeom prst="rect">
            <a:avLst/>
          </a:prstGeom>
        </p:spPr>
        <p:txBody>
          <a:bodyPr vert="horz" lIns="91397" tIns="45706" rIns="91397" bIns="45706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7" tIns="45706" rIns="91397" bIns="45706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927" y="4717416"/>
            <a:ext cx="5439410" cy="4469130"/>
          </a:xfrm>
          <a:prstGeom prst="rect">
            <a:avLst/>
          </a:prstGeom>
        </p:spPr>
        <p:txBody>
          <a:bodyPr vert="horz" lIns="91397" tIns="45706" rIns="91397" bIns="45706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8" y="9433107"/>
            <a:ext cx="2946347" cy="496570"/>
          </a:xfrm>
          <a:prstGeom prst="rect">
            <a:avLst/>
          </a:prstGeom>
        </p:spPr>
        <p:txBody>
          <a:bodyPr vert="horz" lIns="91397" tIns="45706" rIns="91397" bIns="45706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1350" y="9433107"/>
            <a:ext cx="2946347" cy="496570"/>
          </a:xfrm>
          <a:prstGeom prst="rect">
            <a:avLst/>
          </a:prstGeom>
        </p:spPr>
        <p:txBody>
          <a:bodyPr vert="horz" lIns="91397" tIns="45706" rIns="91397" bIns="45706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777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848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191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АКУМУЛИРАНЕ НА ТОПЛИННА ЕНЕРГИЯ. ОСНОВНИ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ПОНЯТИЯ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pPr algn="l"/>
            <a:r>
              <a:rPr lang="bg-BG" dirty="0" smtClean="0"/>
              <a:t>Блок</a:t>
            </a:r>
            <a:r>
              <a:rPr lang="en-US" dirty="0" smtClean="0"/>
              <a:t> </a:t>
            </a:r>
            <a:r>
              <a:rPr lang="en-US" dirty="0" smtClean="0"/>
              <a:t>2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Соларни енергийни </a:t>
            </a:r>
            <a:r>
              <a:rPr lang="ru-RU" dirty="0"/>
              <a:t>системи за еднофамилни </a:t>
            </a:r>
            <a:r>
              <a:rPr lang="ru-RU" dirty="0" smtClean="0"/>
              <a:t>къщи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6FBD4E-64A9-4A27-93F6-410DADC4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r>
              <a:rPr lang="bg-BG" b="1" dirty="0"/>
              <a:t> 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02A2405-0E38-416A-A016-C21D933FEB38}"/>
              </a:ext>
            </a:extLst>
          </p:cNvPr>
          <p:cNvSpPr/>
          <p:nvPr/>
        </p:nvSpPr>
        <p:spPr>
          <a:xfrm>
            <a:off x="432915" y="1557000"/>
            <a:ext cx="8288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Резервоари за слънчева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топла вода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. Директна 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955CD14-4D56-42B8-B9FC-40DC91353576}"/>
              </a:ext>
            </a:extLst>
          </p:cNvPr>
          <p:cNvSpPr txBox="1"/>
          <p:nvPr/>
        </p:nvSpPr>
        <p:spPr>
          <a:xfrm>
            <a:off x="641668" y="1889799"/>
            <a:ext cx="50823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/>
              <a:t>Резервоарите често са изработени от стомана с вътрешна облицовка </a:t>
            </a:r>
            <a:r>
              <a:rPr lang="ru-RU" sz="1600" dirty="0" smtClean="0"/>
              <a:t>от </a:t>
            </a:r>
            <a:r>
              <a:rPr lang="ru-RU" sz="1600" dirty="0"/>
              <a:t>стъкло, камък или епоксидна смола за защита на </a:t>
            </a:r>
            <a:r>
              <a:rPr lang="ru-RU" sz="1600" dirty="0" smtClean="0"/>
              <a:t>стоманата </a:t>
            </a:r>
            <a:r>
              <a:rPr lang="ru-RU" sz="1600" dirty="0"/>
              <a:t>от </a:t>
            </a:r>
            <a:r>
              <a:rPr lang="ru-RU" sz="1600" b="1" dirty="0"/>
              <a:t>галванична корозия</a:t>
            </a:r>
            <a:r>
              <a:rPr lang="ru-RU" sz="1600" dirty="0"/>
              <a:t>, причинена от </a:t>
            </a:r>
            <a:r>
              <a:rPr lang="ru-RU" sz="1600" dirty="0" smtClean="0"/>
              <a:t>химията </a:t>
            </a:r>
            <a:r>
              <a:rPr lang="ru-RU" sz="1600" dirty="0"/>
              <a:t>на водата (разтворен </a:t>
            </a:r>
            <a:r>
              <a:rPr lang="ru-RU" sz="1600" dirty="0" smtClean="0"/>
              <a:t>О2 във </a:t>
            </a:r>
            <a:r>
              <a:rPr lang="ru-RU" sz="1600" dirty="0"/>
              <a:t>водата става </a:t>
            </a:r>
            <a:r>
              <a:rPr lang="ru-RU" sz="1600" dirty="0" smtClean="0"/>
              <a:t>корозивен).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/>
              <a:t>Много от тях имат </a:t>
            </a:r>
            <a:r>
              <a:rPr lang="ru-RU" sz="1600" dirty="0" smtClean="0"/>
              <a:t>вътрешен алуминиев </a:t>
            </a:r>
            <a:r>
              <a:rPr lang="ru-RU" sz="1600" dirty="0"/>
              <a:t>или </a:t>
            </a:r>
            <a:r>
              <a:rPr lang="ru-RU" sz="1600" dirty="0" smtClean="0"/>
              <a:t>магнезиев </a:t>
            </a:r>
            <a:r>
              <a:rPr lang="ru-RU" sz="1600" b="1" dirty="0" smtClean="0"/>
              <a:t>прът- аноден «жезъл» </a:t>
            </a:r>
            <a:r>
              <a:rPr lang="ru-RU" sz="1600" dirty="0"/>
              <a:t>за привличане на </a:t>
            </a:r>
            <a:r>
              <a:rPr lang="ru-RU" sz="1600" dirty="0" smtClean="0"/>
              <a:t>кислорода </a:t>
            </a:r>
            <a:r>
              <a:rPr lang="ru-RU" sz="1600" dirty="0"/>
              <a:t>от </a:t>
            </a:r>
            <a:r>
              <a:rPr lang="ru-RU" sz="1600" dirty="0" smtClean="0"/>
              <a:t>стоманата.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b="1" dirty="0" smtClean="0"/>
              <a:t>Облицованите с камък, неръждаема </a:t>
            </a:r>
            <a:r>
              <a:rPr lang="ru-RU" sz="1600" b="1" dirty="0"/>
              <a:t>стомана или </a:t>
            </a:r>
            <a:r>
              <a:rPr lang="ru-RU" sz="1600" b="1" dirty="0" smtClean="0"/>
              <a:t>с мед резервоари </a:t>
            </a:r>
            <a:r>
              <a:rPr lang="ru-RU" sz="1600" dirty="0" smtClean="0"/>
              <a:t>не </a:t>
            </a:r>
            <a:r>
              <a:rPr lang="ru-RU" sz="1600" dirty="0"/>
              <a:t>се нуждаят от </a:t>
            </a:r>
            <a:r>
              <a:rPr lang="ru-RU" sz="1600" dirty="0" smtClean="0"/>
              <a:t>анодни </a:t>
            </a:r>
            <a:r>
              <a:rPr lang="ru-RU" sz="1600" dirty="0"/>
              <a:t>пръти. Когато </a:t>
            </a:r>
            <a:r>
              <a:rPr lang="ru-RU" sz="1600" dirty="0" smtClean="0"/>
              <a:t>твърда </a:t>
            </a:r>
            <a:r>
              <a:rPr lang="ru-RU" sz="1600" dirty="0"/>
              <a:t>вода </a:t>
            </a:r>
            <a:r>
              <a:rPr lang="ru-RU" sz="1600" dirty="0" smtClean="0"/>
              <a:t>бъдат съхранявана </a:t>
            </a:r>
            <a:r>
              <a:rPr lang="ru-RU" sz="1600" dirty="0"/>
              <a:t>в резервоара, </a:t>
            </a:r>
            <a:r>
              <a:rPr lang="ru-RU" sz="1600" dirty="0" smtClean="0"/>
              <a:t>анодния прът </a:t>
            </a:r>
            <a:r>
              <a:rPr lang="ru-RU" sz="1600" dirty="0"/>
              <a:t>трябва да бъде </a:t>
            </a:r>
            <a:r>
              <a:rPr lang="ru-RU" sz="1600" dirty="0" smtClean="0"/>
              <a:t>заменян периодично.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Слънчевите </a:t>
            </a:r>
            <a:r>
              <a:rPr lang="ru-RU" sz="1600" dirty="0"/>
              <a:t>резервоари трябва да бъде добре </a:t>
            </a:r>
            <a:r>
              <a:rPr lang="ru-RU" sz="1600" dirty="0" smtClean="0"/>
              <a:t>изолирани. </a:t>
            </a:r>
            <a:r>
              <a:rPr lang="ru-RU" sz="1600" dirty="0"/>
              <a:t>Ако </a:t>
            </a:r>
            <a:r>
              <a:rPr lang="ru-RU" sz="1600" dirty="0" smtClean="0"/>
              <a:t>са </a:t>
            </a:r>
            <a:r>
              <a:rPr lang="ru-RU" sz="1600" dirty="0"/>
              <a:t>инсталирани извън сградата, </a:t>
            </a:r>
            <a:r>
              <a:rPr lang="ru-RU" sz="1600" dirty="0" smtClean="0"/>
              <a:t>трябва </a:t>
            </a:r>
            <a:r>
              <a:rPr lang="ru-RU" sz="1600" dirty="0"/>
              <a:t>да </a:t>
            </a:r>
            <a:r>
              <a:rPr lang="ru-RU" sz="1600" dirty="0" smtClean="0"/>
              <a:t>бъдат </a:t>
            </a:r>
            <a:r>
              <a:rPr lang="ru-RU" sz="1600" dirty="0"/>
              <a:t>добре защитен от екологични условия и корозия, UV светлина, влага или </a:t>
            </a:r>
            <a:r>
              <a:rPr lang="ru-RU" sz="1600" dirty="0" smtClean="0"/>
              <a:t>замърсители.</a:t>
            </a:r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D693873-E1FB-4AC5-9EA8-D34CD72B4A8C}"/>
              </a:ext>
            </a:extLst>
          </p:cNvPr>
          <p:cNvGrpSpPr/>
          <p:nvPr/>
        </p:nvGrpSpPr>
        <p:grpSpPr>
          <a:xfrm>
            <a:off x="5842334" y="2062722"/>
            <a:ext cx="2879436" cy="4246278"/>
            <a:chOff x="5407610" y="1951958"/>
            <a:chExt cx="3314161" cy="4246278"/>
          </a:xfrm>
        </p:grpSpPr>
        <p:pic>
          <p:nvPicPr>
            <p:cNvPr id="8" name="Picture 7" descr="A close up of a piece of paper&#10;&#10;Description generated with high confidence">
              <a:extLst>
                <a:ext uri="{FF2B5EF4-FFF2-40B4-BE49-F238E27FC236}">
                  <a16:creationId xmlns="" xmlns:a16="http://schemas.microsoft.com/office/drawing/2014/main" id="{3FD87EBE-4172-43D9-A407-A15774ED9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466" y="1951959"/>
              <a:ext cx="3309305" cy="42462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A8C6777-2D7D-4A8C-B9DD-AB6F2501F3DD}"/>
                </a:ext>
              </a:extLst>
            </p:cNvPr>
            <p:cNvSpPr/>
            <p:nvPr/>
          </p:nvSpPr>
          <p:spPr>
            <a:xfrm>
              <a:off x="5407610" y="1951958"/>
              <a:ext cx="1574536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bg-BG" sz="1600" b="1" dirty="0" smtClean="0">
                  <a:solidFill>
                    <a:prstClr val="black"/>
                  </a:solidFill>
                </a:rPr>
                <a:t>ПРИМЕР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80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A1E5D-841A-45D4-B020-95261C11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48AD8B-9211-43CF-8F78-87C85B2E4D55}"/>
              </a:ext>
            </a:extLst>
          </p:cNvPr>
          <p:cNvSpPr/>
          <p:nvPr/>
        </p:nvSpPr>
        <p:spPr>
          <a:xfrm>
            <a:off x="432916" y="1557000"/>
            <a:ext cx="68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Директна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722C3E-D81A-4F2E-AF94-56AD4AAC2C57}"/>
              </a:ext>
            </a:extLst>
          </p:cNvPr>
          <p:cNvSpPr txBox="1"/>
          <p:nvPr/>
        </p:nvSpPr>
        <p:spPr>
          <a:xfrm>
            <a:off x="641668" y="1961561"/>
            <a:ext cx="79623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/>
              <a:t>По принцип </a:t>
            </a:r>
            <a:r>
              <a:rPr lang="ru-RU" sz="1600" dirty="0" smtClean="0"/>
              <a:t>резервоарите </a:t>
            </a:r>
            <a:r>
              <a:rPr lang="ru-RU" sz="1600" dirty="0"/>
              <a:t>за съхранение </a:t>
            </a:r>
            <a:r>
              <a:rPr lang="ru-RU" sz="1600" dirty="0" smtClean="0"/>
              <a:t>на вода са </a:t>
            </a:r>
            <a:r>
              <a:rPr lang="ru-RU" sz="1600" dirty="0"/>
              <a:t>предназначени да бъдат инсталирани </a:t>
            </a:r>
            <a:r>
              <a:rPr lang="ru-RU" sz="1600" b="1" dirty="0"/>
              <a:t>вертикално,</a:t>
            </a:r>
            <a:r>
              <a:rPr lang="ru-RU" sz="1600" dirty="0"/>
              <a:t> защото тази структура улеснява стратификация </a:t>
            </a:r>
            <a:r>
              <a:rPr lang="ru-RU" sz="1600" dirty="0" smtClean="0"/>
              <a:t> на топлата вода. Хоризонтални </a:t>
            </a:r>
            <a:r>
              <a:rPr lang="ru-RU" sz="1600" dirty="0"/>
              <a:t>резервоари </a:t>
            </a:r>
            <a:r>
              <a:rPr lang="ru-RU" sz="1600" dirty="0" smtClean="0"/>
              <a:t>се използват за сплит системи, а </a:t>
            </a:r>
            <a:r>
              <a:rPr lang="ru-RU" sz="1600" dirty="0"/>
              <a:t>също </a:t>
            </a:r>
            <a:r>
              <a:rPr lang="ru-RU" sz="1600" dirty="0" smtClean="0"/>
              <a:t>и за </a:t>
            </a:r>
            <a:r>
              <a:rPr lang="ru-RU" sz="1600" dirty="0"/>
              <a:t>по-голяма гъвкавост (ограничения на височината, монтаж върху стени и др</a:t>
            </a:r>
            <a:r>
              <a:rPr lang="ru-RU" sz="1600" dirty="0" smtClean="0"/>
              <a:t>.).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/>
              <a:t>Други прости SWH системи (пасивни </a:t>
            </a:r>
            <a:r>
              <a:rPr lang="ru-RU" sz="1600" dirty="0" smtClean="0"/>
              <a:t>термосифонни </a:t>
            </a:r>
            <a:r>
              <a:rPr lang="ru-RU" sz="1600" dirty="0"/>
              <a:t>SWH и други) </a:t>
            </a:r>
            <a:r>
              <a:rPr lang="ru-RU" sz="1600" dirty="0" smtClean="0"/>
              <a:t>с </a:t>
            </a:r>
            <a:r>
              <a:rPr lang="ru-RU" sz="1600" dirty="0"/>
              <a:t>компактен дизайн използват хоризонтални резервоари </a:t>
            </a:r>
            <a:r>
              <a:rPr lang="ru-RU" sz="1600" dirty="0" smtClean="0"/>
              <a:t>(той </a:t>
            </a:r>
            <a:r>
              <a:rPr lang="ru-RU" sz="1600" dirty="0"/>
              <a:t>е по-компактен, </a:t>
            </a:r>
            <a:r>
              <a:rPr lang="ru-RU" sz="1600" dirty="0" smtClean="0"/>
              <a:t>по-безопасен и естетичен).</a:t>
            </a:r>
            <a:endParaRPr lang="en-US" sz="1600" dirty="0"/>
          </a:p>
        </p:txBody>
      </p:sp>
      <p:pic>
        <p:nvPicPr>
          <p:cNvPr id="10" name="Picture 9" descr="A close up of a piece of paper&#10;&#10;Description generated with high confidence">
            <a:extLst>
              <a:ext uri="{FF2B5EF4-FFF2-40B4-BE49-F238E27FC236}">
                <a16:creationId xmlns="" xmlns:a16="http://schemas.microsoft.com/office/drawing/2014/main" id="{7B32B65E-4027-4BA1-AA39-9E71E72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3788999"/>
            <a:ext cx="7596000" cy="2448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922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1D0EF8-6277-4FEE-80DE-05A365C1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47CDACA-561E-4BA2-ADDE-0B5F79372C29}"/>
              </a:ext>
            </a:extLst>
          </p:cNvPr>
          <p:cNvSpPr/>
          <p:nvPr/>
        </p:nvSpPr>
        <p:spPr>
          <a:xfrm>
            <a:off x="468628" y="1391953"/>
            <a:ext cx="2771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Директна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D7B56F-27C2-4FF4-B81E-491D41D90DC0}"/>
              </a:ext>
            </a:extLst>
          </p:cNvPr>
          <p:cNvSpPr txBox="1"/>
          <p:nvPr/>
        </p:nvSpPr>
        <p:spPr>
          <a:xfrm>
            <a:off x="703117" y="2493000"/>
            <a:ext cx="3292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Слънчева термосистема с принудителен </a:t>
            </a:r>
            <a:r>
              <a:rPr lang="ru-RU" sz="1600" dirty="0"/>
              <a:t>директен дебит </a:t>
            </a:r>
            <a:r>
              <a:rPr lang="ru-RU" sz="1600" dirty="0" smtClean="0"/>
              <a:t>с </a:t>
            </a:r>
            <a:r>
              <a:rPr lang="ru-RU" sz="1600" dirty="0"/>
              <a:t>един резервоар за директен дебит </a:t>
            </a:r>
            <a:r>
              <a:rPr lang="ru-RU" sz="1600" dirty="0" smtClean="0"/>
              <a:t>(без </a:t>
            </a:r>
            <a:r>
              <a:rPr lang="ru-RU" sz="1600" dirty="0"/>
              <a:t>топлообменник) с електрически елемент за резервно </a:t>
            </a:r>
            <a:r>
              <a:rPr lang="ru-RU" sz="1600" dirty="0" smtClean="0"/>
              <a:t>отопление.</a:t>
            </a:r>
            <a:endParaRPr lang="en-US" sz="1600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891348B-103A-404E-B6AA-76288870C6C3}"/>
              </a:ext>
            </a:extLst>
          </p:cNvPr>
          <p:cNvGrpSpPr/>
          <p:nvPr/>
        </p:nvGrpSpPr>
        <p:grpSpPr>
          <a:xfrm>
            <a:off x="1188000" y="1557001"/>
            <a:ext cx="7640593" cy="4752000"/>
            <a:chOff x="1291790" y="1557001"/>
            <a:chExt cx="7640593" cy="4752000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7227075-80DF-4754-98A7-1D8CDAA6F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9790" y="1557001"/>
              <a:ext cx="4648210" cy="4752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7B2F4F4-1463-43F0-8ED5-F4065E2481D2}"/>
                </a:ext>
              </a:extLst>
            </p:cNvPr>
            <p:cNvSpPr/>
            <p:nvPr/>
          </p:nvSpPr>
          <p:spPr>
            <a:xfrm>
              <a:off x="7636383" y="2488742"/>
              <a:ext cx="1296000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bg-BG" sz="1600" b="1" dirty="0" smtClean="0">
                  <a:solidFill>
                    <a:prstClr val="black"/>
                  </a:solidFill>
                </a:rPr>
                <a:t>ПРИМЕР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AEE3C54-A213-45DF-8531-7E3368DB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1790" y="4062661"/>
              <a:ext cx="2165143" cy="21808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33299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A217C3-0BB2-42E7-8A11-CAADCA09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0A7C915-829D-4819-888A-84F04AD6426A}"/>
              </a:ext>
            </a:extLst>
          </p:cNvPr>
          <p:cNvSpPr/>
          <p:nvPr/>
        </p:nvSpPr>
        <p:spPr>
          <a:xfrm>
            <a:off x="432916" y="1398787"/>
            <a:ext cx="8459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Индиректна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  <a:p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550C9B-535A-4DC1-8A01-7B93156A20B6}"/>
              </a:ext>
            </a:extLst>
          </p:cNvPr>
          <p:cNvSpPr txBox="1"/>
          <p:nvPr/>
        </p:nvSpPr>
        <p:spPr>
          <a:xfrm>
            <a:off x="735282" y="2045118"/>
            <a:ext cx="369271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+mj-lt"/>
              </a:rPr>
              <a:t>ЕДИНИЧНА СТЕНА </a:t>
            </a:r>
            <a:r>
              <a:rPr lang="ru-RU" sz="1600" b="1" dirty="0" smtClean="0">
                <a:latin typeface="+mj-lt"/>
              </a:rPr>
              <a:t>НА ТОПЛООБМЕННИКА. </a:t>
            </a:r>
            <a:r>
              <a:rPr lang="ru-RU" sz="1600" b="1" dirty="0">
                <a:latin typeface="+mj-lt"/>
              </a:rPr>
              <a:t>ЕДНА ВЪТРЕШНА </a:t>
            </a:r>
            <a:r>
              <a:rPr lang="ru-RU" sz="1600" b="1" dirty="0" smtClean="0">
                <a:latin typeface="+mj-lt"/>
              </a:rPr>
              <a:t>НАМОТКА</a:t>
            </a:r>
            <a:endParaRPr lang="en-US" sz="1600" b="1" dirty="0" smtClean="0">
              <a:latin typeface="+mj-lt"/>
            </a:endParaRPr>
          </a:p>
          <a:p>
            <a:pPr marL="541338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latin typeface="+mj-lt"/>
              </a:rPr>
              <a:t>Индиректните слънчеви </a:t>
            </a:r>
            <a:r>
              <a:rPr lang="ru-RU" sz="1600" dirty="0">
                <a:latin typeface="+mj-lt"/>
              </a:rPr>
              <a:t>резервоари </a:t>
            </a:r>
            <a:r>
              <a:rPr lang="ru-RU" sz="1600" dirty="0" smtClean="0">
                <a:latin typeface="+mj-lt"/>
              </a:rPr>
              <a:t>са още с "течни" топлообменници.</a:t>
            </a:r>
            <a:endParaRPr lang="en-US" sz="1600" dirty="0" smtClean="0">
              <a:latin typeface="+mj-lt"/>
            </a:endParaRPr>
          </a:p>
          <a:p>
            <a:pPr marL="541338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latin typeface="+mj-lt"/>
              </a:rPr>
              <a:t>Най-простите </a:t>
            </a:r>
            <a:r>
              <a:rPr lang="ru-RU" sz="1600" dirty="0" smtClean="0">
                <a:latin typeface="+mj-lt"/>
              </a:rPr>
              <a:t>слънчеви резервоари </a:t>
            </a:r>
            <a:r>
              <a:rPr lang="ru-RU" sz="1600" dirty="0">
                <a:latin typeface="+mj-lt"/>
              </a:rPr>
              <a:t>за </a:t>
            </a:r>
            <a:r>
              <a:rPr lang="ru-RU" sz="1600" dirty="0" smtClean="0">
                <a:latin typeface="+mj-lt"/>
              </a:rPr>
              <a:t>индиректна </a:t>
            </a:r>
            <a:r>
              <a:rPr lang="ru-RU" sz="1600" dirty="0">
                <a:latin typeface="+mj-lt"/>
              </a:rPr>
              <a:t>SWH </a:t>
            </a:r>
            <a:r>
              <a:rPr lang="ru-RU" sz="1600" dirty="0" smtClean="0">
                <a:latin typeface="+mj-lt"/>
              </a:rPr>
              <a:t>система </a:t>
            </a:r>
            <a:r>
              <a:rPr lang="ru-RU" sz="1600" dirty="0">
                <a:latin typeface="+mj-lt"/>
              </a:rPr>
              <a:t>имат една 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вътрешна </a:t>
            </a:r>
            <a:r>
              <a:rPr lang="ru-RU" sz="1600" dirty="0" smtClean="0">
                <a:latin typeface="+mj-lt"/>
              </a:rPr>
              <a:t>стена -(стомана/ мед</a:t>
            </a:r>
            <a:r>
              <a:rPr lang="ru-RU" sz="1600" dirty="0">
                <a:latin typeface="+mj-lt"/>
              </a:rPr>
              <a:t>) </a:t>
            </a:r>
            <a:r>
              <a:rPr lang="ru-RU" sz="1600" dirty="0" smtClean="0">
                <a:latin typeface="+mj-lt"/>
              </a:rPr>
              <a:t>серпентина за топлинния </a:t>
            </a:r>
            <a:r>
              <a:rPr lang="ru-RU" sz="1600" dirty="0">
                <a:latin typeface="+mj-lt"/>
              </a:rPr>
              <a:t>обмен </a:t>
            </a:r>
            <a:r>
              <a:rPr lang="ru-RU" sz="1600" dirty="0" smtClean="0">
                <a:latin typeface="+mj-lt"/>
              </a:rPr>
              <a:t>. Тя </a:t>
            </a:r>
            <a:r>
              <a:rPr lang="ru-RU" sz="1600" dirty="0">
                <a:latin typeface="+mj-lt"/>
              </a:rPr>
              <a:t>е </a:t>
            </a:r>
            <a:r>
              <a:rPr lang="ru-RU" sz="1600" dirty="0" smtClean="0">
                <a:latin typeface="+mj-lt"/>
              </a:rPr>
              <a:t>потопена </a:t>
            </a:r>
            <a:r>
              <a:rPr lang="ru-RU" sz="1600" dirty="0">
                <a:latin typeface="+mj-lt"/>
              </a:rPr>
              <a:t>в резервоара за вода </a:t>
            </a:r>
            <a:r>
              <a:rPr lang="ru-RU" sz="1600" dirty="0" smtClean="0">
                <a:latin typeface="+mj-lt"/>
              </a:rPr>
              <a:t>в </a:t>
            </a:r>
            <a:r>
              <a:rPr lang="ru-RU" sz="1600" dirty="0">
                <a:latin typeface="+mj-lt"/>
              </a:rPr>
              <a:t>долната </a:t>
            </a:r>
            <a:r>
              <a:rPr lang="ru-RU" sz="1600" dirty="0" smtClean="0">
                <a:latin typeface="+mj-lt"/>
              </a:rPr>
              <a:t>част.</a:t>
            </a:r>
            <a:endParaRPr lang="en-US" sz="1600" dirty="0">
              <a:latin typeface="+mj-lt"/>
            </a:endParaRPr>
          </a:p>
          <a:p>
            <a:pPr marL="541338" lvl="1" indent="-285750">
              <a:buFont typeface="Calibri" panose="020F0502020204030204" pitchFamily="34" charset="0"/>
              <a:buChar char="‒"/>
            </a:pPr>
            <a:r>
              <a:rPr lang="ru-RU" sz="1600" b="1" dirty="0">
                <a:latin typeface="+mj-lt"/>
              </a:rPr>
              <a:t>Основен риск с тези резервоари е възможност за прехвърляне на вредни частици в питейната </a:t>
            </a:r>
            <a:r>
              <a:rPr lang="ru-RU" sz="1600" b="1" dirty="0" smtClean="0">
                <a:latin typeface="+mj-lt"/>
              </a:rPr>
              <a:t>вода.</a:t>
            </a:r>
            <a:r>
              <a:rPr lang="en-US" sz="1600" b="1" dirty="0" smtClean="0">
                <a:latin typeface="+mj-lt"/>
              </a:rPr>
              <a:t> </a:t>
            </a:r>
            <a:endParaRPr lang="en-US" sz="16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B5BA7F-5CF6-48B5-87C3-D93E04539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0" y="2021657"/>
            <a:ext cx="4253804" cy="3460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4F7ED45-E054-4C04-A1E5-8C2947771534}"/>
              </a:ext>
            </a:extLst>
          </p:cNvPr>
          <p:cNvSpPr/>
          <p:nvPr/>
        </p:nvSpPr>
        <p:spPr>
          <a:xfrm>
            <a:off x="3996000" y="5478003"/>
            <a:ext cx="4685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Топлообменникът </a:t>
            </a:r>
            <a:r>
              <a:rPr lang="ru-RU" sz="1600" dirty="0"/>
              <a:t>обикновено </a:t>
            </a:r>
            <a:r>
              <a:rPr lang="ru-RU" sz="1600" dirty="0" smtClean="0"/>
              <a:t>е предназначен </a:t>
            </a:r>
            <a:r>
              <a:rPr lang="ru-RU" sz="1600" dirty="0"/>
              <a:t>за пропилен гликол </a:t>
            </a:r>
            <a:r>
              <a:rPr lang="ru-RU" sz="1600" dirty="0" smtClean="0"/>
              <a:t>HTF-може и </a:t>
            </a:r>
            <a:r>
              <a:rPr lang="ru-RU" sz="1600" dirty="0"/>
              <a:t>други корозионни инхибитори (max. </a:t>
            </a:r>
            <a:r>
              <a:rPr lang="ru-RU" sz="1600" dirty="0" smtClean="0"/>
              <a:t> </a:t>
            </a:r>
            <a:r>
              <a:rPr lang="ru-RU" sz="1600" dirty="0"/>
              <a:t>налягане: 10 bar</a:t>
            </a:r>
            <a:r>
              <a:rPr lang="ru-RU" sz="1600" dirty="0" smtClean="0"/>
              <a:t>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278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AF431C-9232-4049-91D0-D0014EEA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BE068-34DA-43B6-A06B-AA82CC3646FA}"/>
              </a:ext>
            </a:extLst>
          </p:cNvPr>
          <p:cNvSpPr/>
          <p:nvPr/>
        </p:nvSpPr>
        <p:spPr>
          <a:xfrm>
            <a:off x="432916" y="1557000"/>
            <a:ext cx="8711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Индиректна 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  <a:p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833A85B-961C-43B9-92C0-4516A7BFA39D}"/>
              </a:ext>
            </a:extLst>
          </p:cNvPr>
          <p:cNvSpPr txBox="1"/>
          <p:nvPr/>
        </p:nvSpPr>
        <p:spPr>
          <a:xfrm>
            <a:off x="735282" y="2045118"/>
            <a:ext cx="304471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ЕДИНИЧНА СТЕНА </a:t>
            </a:r>
            <a:r>
              <a:rPr lang="ru-RU" sz="1600" b="1" dirty="0" smtClean="0"/>
              <a:t>НА ТОПЛООБМЕННИКА. </a:t>
            </a:r>
            <a:r>
              <a:rPr lang="ru-RU" sz="1600" b="1" dirty="0"/>
              <a:t>ВЪТРЕШНА ДВОЙНА </a:t>
            </a:r>
            <a:r>
              <a:rPr lang="ru-RU" sz="1600" b="1" dirty="0" smtClean="0"/>
              <a:t>НАМОТКА</a:t>
            </a:r>
            <a:endParaRPr lang="en-US" sz="1600" dirty="0">
              <a:latin typeface="+mj-lt"/>
            </a:endParaRPr>
          </a:p>
          <a:p>
            <a:pPr marL="541338" lvl="1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Модели с двоен </a:t>
            </a:r>
            <a:r>
              <a:rPr lang="ru-RU" sz="1400" dirty="0"/>
              <a:t>топлообменник </a:t>
            </a:r>
            <a:r>
              <a:rPr lang="ru-RU" sz="1400" dirty="0" smtClean="0"/>
              <a:t> </a:t>
            </a:r>
            <a:r>
              <a:rPr lang="ru-RU" sz="1400" dirty="0"/>
              <a:t>обикновено се </a:t>
            </a:r>
            <a:r>
              <a:rPr lang="ru-RU" sz="1400" dirty="0" smtClean="0"/>
              <a:t>използват, когато колекторния масив на слънчевата система  е </a:t>
            </a:r>
            <a:r>
              <a:rPr lang="ru-RU" sz="1400" dirty="0"/>
              <a:t>свързване </a:t>
            </a:r>
            <a:r>
              <a:rPr lang="ru-RU" sz="1400" dirty="0" smtClean="0"/>
              <a:t>с долната серпентина, </a:t>
            </a:r>
            <a:r>
              <a:rPr lang="ru-RU" sz="1400" dirty="0"/>
              <a:t>а горната серпентина </a:t>
            </a:r>
            <a:r>
              <a:rPr lang="ru-RU" sz="1400" dirty="0" smtClean="0"/>
              <a:t>свързана </a:t>
            </a:r>
            <a:r>
              <a:rPr lang="ru-RU" sz="1400" dirty="0"/>
              <a:t>към </a:t>
            </a:r>
            <a:r>
              <a:rPr lang="ru-RU" sz="1400" dirty="0" smtClean="0"/>
              <a:t>някакъв </a:t>
            </a:r>
            <a:r>
              <a:rPr lang="ru-RU" sz="1400" dirty="0"/>
              <a:t>вид котел за </a:t>
            </a:r>
            <a:r>
              <a:rPr lang="ru-RU" sz="1400" dirty="0" smtClean="0"/>
              <a:t> </a:t>
            </a:r>
            <a:r>
              <a:rPr lang="ru-RU" sz="1400" dirty="0"/>
              <a:t>топлина (обикновено </a:t>
            </a:r>
            <a:r>
              <a:rPr lang="ru-RU" sz="1400" dirty="0" smtClean="0"/>
              <a:t>газов </a:t>
            </a:r>
            <a:r>
              <a:rPr lang="ru-RU" sz="1400" dirty="0"/>
              <a:t>котел</a:t>
            </a:r>
            <a:r>
              <a:rPr lang="ru-RU" sz="1400" dirty="0" smtClean="0"/>
              <a:t>).</a:t>
            </a:r>
            <a:r>
              <a:rPr lang="en-US" sz="1400" dirty="0" smtClean="0"/>
              <a:t> </a:t>
            </a:r>
            <a:endParaRPr lang="en-US" sz="1400" dirty="0"/>
          </a:p>
          <a:p>
            <a:pPr marL="541338" lvl="1" indent="-285750">
              <a:buFont typeface="Calibri" panose="020F0502020204030204" pitchFamily="34" charset="0"/>
              <a:buChar char="‒"/>
            </a:pPr>
            <a:r>
              <a:rPr lang="ru-RU" sz="1400" dirty="0"/>
              <a:t>Алтернативно, горната бобина може да работи като </a:t>
            </a:r>
            <a:r>
              <a:rPr lang="ru-RU" sz="1400" dirty="0" smtClean="0"/>
              <a:t>източник </a:t>
            </a:r>
            <a:r>
              <a:rPr lang="ru-RU" sz="1400" dirty="0"/>
              <a:t>за лъчиста отоплителна верига или друго подобно </a:t>
            </a:r>
            <a:r>
              <a:rPr lang="ru-RU" sz="1400" dirty="0" smtClean="0"/>
              <a:t>приложение.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5BE8FD5-07BE-460E-8E15-9945672A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99" y="2061000"/>
            <a:ext cx="4904762" cy="3428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2FCA1B4-4EAF-4572-B3E7-9C1493673189}"/>
              </a:ext>
            </a:extLst>
          </p:cNvPr>
          <p:cNvSpPr/>
          <p:nvPr/>
        </p:nvSpPr>
        <p:spPr>
          <a:xfrm>
            <a:off x="3779999" y="5477728"/>
            <a:ext cx="496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Много </a:t>
            </a:r>
            <a:r>
              <a:rPr lang="ru-RU" sz="1600" dirty="0" smtClean="0"/>
              <a:t>резервоари имат </a:t>
            </a:r>
            <a:r>
              <a:rPr lang="ru-RU" sz="1600" dirty="0"/>
              <a:t>дизайн: </a:t>
            </a:r>
            <a:r>
              <a:rPr lang="ru-RU" sz="1600" dirty="0" smtClean="0"/>
              <a:t>могат </a:t>
            </a:r>
            <a:r>
              <a:rPr lang="ru-RU" sz="1600" dirty="0"/>
              <a:t>да включват допълнителни електрически </a:t>
            </a:r>
            <a:r>
              <a:rPr lang="ru-RU" sz="1600" dirty="0" smtClean="0"/>
              <a:t>нагреватели, </a:t>
            </a:r>
            <a:r>
              <a:rPr lang="ru-RU" sz="1600" dirty="0"/>
              <a:t>имат поне </a:t>
            </a:r>
            <a:r>
              <a:rPr lang="ru-RU" sz="1600" dirty="0" smtClean="0"/>
              <a:t>аноден прът, </a:t>
            </a:r>
            <a:r>
              <a:rPr lang="ru-RU" sz="1600" dirty="0"/>
              <a:t>устройства за безопасност, спомагателни </a:t>
            </a:r>
            <a:r>
              <a:rPr lang="ru-RU" sz="1600" dirty="0" smtClean="0"/>
              <a:t>депа и др.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295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E24709-917E-4533-BF45-1F7B5586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D7BA8E3-B0BE-44E4-AA44-B6B7A2697CEC}"/>
              </a:ext>
            </a:extLst>
          </p:cNvPr>
          <p:cNvSpPr/>
          <p:nvPr/>
        </p:nvSpPr>
        <p:spPr>
          <a:xfrm>
            <a:off x="432916" y="1398787"/>
            <a:ext cx="7019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Индиректна 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  <a:p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1FDB040-47A8-4605-A60D-35CEB4121E2C}"/>
              </a:ext>
            </a:extLst>
          </p:cNvPr>
          <p:cNvSpPr txBox="1"/>
          <p:nvPr/>
        </p:nvSpPr>
        <p:spPr>
          <a:xfrm>
            <a:off x="735282" y="2045118"/>
            <a:ext cx="650071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ТОПЛООБМЕННИК </a:t>
            </a:r>
            <a:r>
              <a:rPr lang="ru-RU" sz="1600" b="1" dirty="0" smtClean="0"/>
              <a:t> С </a:t>
            </a:r>
            <a:r>
              <a:rPr lang="ru-RU" sz="1600" b="1" dirty="0" smtClean="0">
                <a:latin typeface="+mj-lt"/>
              </a:rPr>
              <a:t>ДВОЙНА </a:t>
            </a:r>
            <a:r>
              <a:rPr lang="ru-RU" sz="1600" b="1" dirty="0">
                <a:latin typeface="+mj-lt"/>
              </a:rPr>
              <a:t>СТЕНА </a:t>
            </a:r>
            <a:r>
              <a:rPr lang="ru-RU" sz="1600" b="1" dirty="0" smtClean="0">
                <a:latin typeface="+mj-lt"/>
              </a:rPr>
              <a:t>. </a:t>
            </a:r>
            <a:r>
              <a:rPr lang="ru-RU" sz="1600" b="1" dirty="0">
                <a:latin typeface="+mj-lt"/>
              </a:rPr>
              <a:t>ВЪНШНА ОБВИВКА ОКОЛО </a:t>
            </a:r>
            <a:r>
              <a:rPr lang="ru-RU" sz="1600" b="1" dirty="0" smtClean="0">
                <a:latin typeface="+mj-lt"/>
              </a:rPr>
              <a:t>НАМОТКАТА</a:t>
            </a:r>
            <a:endParaRPr lang="en-US" sz="1600" b="1" dirty="0">
              <a:latin typeface="+mj-lt"/>
            </a:endParaRPr>
          </a:p>
          <a:p>
            <a:pPr marL="625475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latin typeface="+mj-lt"/>
              </a:rPr>
              <a:t>Т</a:t>
            </a:r>
            <a:r>
              <a:rPr lang="ru-RU" sz="1600" dirty="0" smtClean="0"/>
              <a:t>оплообменници с д</a:t>
            </a:r>
            <a:r>
              <a:rPr lang="ru-RU" sz="1600" dirty="0" smtClean="0">
                <a:latin typeface="+mj-lt"/>
              </a:rPr>
              <a:t>война </a:t>
            </a:r>
            <a:r>
              <a:rPr lang="ru-RU" sz="1600" dirty="0">
                <a:latin typeface="+mj-lt"/>
              </a:rPr>
              <a:t>стена </a:t>
            </a:r>
            <a:r>
              <a:rPr lang="ru-RU" sz="1600" dirty="0" smtClean="0">
                <a:latin typeface="+mj-lt"/>
              </a:rPr>
              <a:t> са всъщност </a:t>
            </a:r>
            <a:r>
              <a:rPr lang="ru-RU" sz="1600" dirty="0">
                <a:latin typeface="+mj-lt"/>
              </a:rPr>
              <a:t>"две стени" между двете течности (HTF и питейна </a:t>
            </a:r>
            <a:r>
              <a:rPr lang="ru-RU" sz="1600" dirty="0" smtClean="0">
                <a:latin typeface="+mj-lt"/>
              </a:rPr>
              <a:t>вода). </a:t>
            </a:r>
            <a:r>
              <a:rPr lang="ru-RU" sz="1600" dirty="0">
                <a:latin typeface="+mj-lt"/>
              </a:rPr>
              <a:t>Две стени се използват, когато </a:t>
            </a:r>
            <a:r>
              <a:rPr lang="ru-RU" sz="1600" dirty="0" smtClean="0">
                <a:latin typeface="+mj-lt"/>
              </a:rPr>
              <a:t>топлопреносната </a:t>
            </a:r>
            <a:r>
              <a:rPr lang="ru-RU" sz="1600" dirty="0">
                <a:latin typeface="+mj-lt"/>
              </a:rPr>
              <a:t>течност е </a:t>
            </a:r>
            <a:r>
              <a:rPr lang="ru-RU" sz="1600" dirty="0" smtClean="0">
                <a:latin typeface="+mj-lt"/>
              </a:rPr>
              <a:t>токсична, напр. </a:t>
            </a:r>
            <a:r>
              <a:rPr lang="ru-RU" sz="1600" dirty="0">
                <a:latin typeface="+mj-lt"/>
              </a:rPr>
              <a:t>етилен гликол (антифриз). </a:t>
            </a:r>
            <a:r>
              <a:rPr lang="ru-RU" sz="1600" dirty="0" smtClean="0">
                <a:latin typeface="+mj-lt"/>
              </a:rPr>
              <a:t>Необходими са като </a:t>
            </a:r>
            <a:r>
              <a:rPr lang="ru-RU" sz="1600" dirty="0">
                <a:latin typeface="+mj-lt"/>
              </a:rPr>
              <a:t>мярка за безопасност в случай на изтичане </a:t>
            </a:r>
            <a:r>
              <a:rPr lang="ru-RU" sz="1600" dirty="0" smtClean="0">
                <a:latin typeface="+mj-lt"/>
              </a:rPr>
              <a:t>/смесване/, </a:t>
            </a:r>
            <a:r>
              <a:rPr lang="ru-RU" sz="1600" dirty="0">
                <a:latin typeface="+mj-lt"/>
              </a:rPr>
              <a:t>помага да се гарантира, че </a:t>
            </a:r>
            <a:r>
              <a:rPr lang="ru-RU" sz="1600" dirty="0" smtClean="0">
                <a:latin typeface="+mj-lt"/>
              </a:rPr>
              <a:t>антифризът </a:t>
            </a:r>
            <a:r>
              <a:rPr lang="ru-RU" sz="1600" dirty="0">
                <a:latin typeface="+mj-lt"/>
              </a:rPr>
              <a:t>не се </a:t>
            </a:r>
            <a:r>
              <a:rPr lang="ru-RU" sz="1600" dirty="0" smtClean="0">
                <a:latin typeface="+mj-lt"/>
              </a:rPr>
              <a:t>смесва </a:t>
            </a:r>
            <a:r>
              <a:rPr lang="ru-RU" sz="1600" dirty="0">
                <a:latin typeface="+mj-lt"/>
              </a:rPr>
              <a:t>с </a:t>
            </a:r>
            <a:r>
              <a:rPr lang="ru-RU" sz="1600" dirty="0" smtClean="0">
                <a:latin typeface="+mj-lt"/>
              </a:rPr>
              <a:t>питейната вода.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  <a:p>
            <a:pPr marL="625475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latin typeface="+mj-lt"/>
              </a:rPr>
              <a:t>В </a:t>
            </a:r>
            <a:r>
              <a:rPr lang="ru-RU" sz="1600" dirty="0" smtClean="0">
                <a:latin typeface="+mj-lt"/>
              </a:rPr>
              <a:t>слънчевите резервоари двойната на топлообменниците </a:t>
            </a:r>
            <a:r>
              <a:rPr lang="ru-RU" sz="1600" dirty="0">
                <a:latin typeface="+mj-lt"/>
              </a:rPr>
              <a:t>е </a:t>
            </a:r>
            <a:r>
              <a:rPr lang="ru-RU" sz="1600" dirty="0" smtClean="0">
                <a:latin typeface="+mj-lt"/>
              </a:rPr>
              <a:t>всъщност </a:t>
            </a:r>
            <a:r>
              <a:rPr lang="ru-RU" sz="1600" dirty="0">
                <a:latin typeface="+mj-lt"/>
              </a:rPr>
              <a:t>дизайн, в </a:t>
            </a:r>
            <a:r>
              <a:rPr lang="ru-RU" sz="1600" dirty="0" smtClean="0">
                <a:latin typeface="+mj-lt"/>
              </a:rPr>
              <a:t>който </a:t>
            </a:r>
            <a:r>
              <a:rPr lang="ru-RU" sz="1600" dirty="0">
                <a:latin typeface="+mj-lt"/>
              </a:rPr>
              <a:t>тръба е увита </a:t>
            </a:r>
            <a:r>
              <a:rPr lang="ru-RU" sz="1600" dirty="0" smtClean="0">
                <a:latin typeface="+mj-lt"/>
              </a:rPr>
              <a:t>и залепена към </a:t>
            </a:r>
            <a:r>
              <a:rPr lang="ru-RU" sz="1600" dirty="0">
                <a:latin typeface="+mj-lt"/>
              </a:rPr>
              <a:t>външната страна </a:t>
            </a:r>
            <a:r>
              <a:rPr lang="ru-RU" sz="1600" dirty="0" smtClean="0">
                <a:latin typeface="+mj-lt"/>
              </a:rPr>
              <a:t>на резервоара за топла </a:t>
            </a:r>
            <a:r>
              <a:rPr lang="ru-RU" sz="1600" dirty="0">
                <a:latin typeface="+mj-lt"/>
              </a:rPr>
              <a:t>вода </a:t>
            </a:r>
            <a:r>
              <a:rPr lang="ru-RU" sz="1600" dirty="0" smtClean="0">
                <a:latin typeface="+mj-lt"/>
              </a:rPr>
              <a:t>. </a:t>
            </a:r>
            <a:r>
              <a:rPr lang="ru-RU" sz="1600" dirty="0">
                <a:latin typeface="+mj-lt"/>
              </a:rPr>
              <a:t>Тръбата трябва да бъдат изолирани </a:t>
            </a:r>
            <a:r>
              <a:rPr lang="ru-RU" sz="1600" dirty="0" smtClean="0">
                <a:latin typeface="+mj-lt"/>
              </a:rPr>
              <a:t>добре, за </a:t>
            </a:r>
            <a:r>
              <a:rPr lang="ru-RU" sz="1600" dirty="0">
                <a:latin typeface="+mj-lt"/>
              </a:rPr>
              <a:t>да се намалят топлинните </a:t>
            </a:r>
            <a:r>
              <a:rPr lang="ru-RU" sz="1600" dirty="0" smtClean="0">
                <a:latin typeface="+mj-lt"/>
              </a:rPr>
              <a:t>загуби.</a:t>
            </a:r>
            <a:endParaRPr lang="en-US" sz="1600" dirty="0">
              <a:latin typeface="+mj-lt"/>
            </a:endParaRPr>
          </a:p>
          <a:p>
            <a:pPr marL="625475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latin typeface="+mj-lt"/>
              </a:rPr>
              <a:t>Двойната </a:t>
            </a:r>
            <a:r>
              <a:rPr lang="ru-RU" sz="1600" dirty="0">
                <a:latin typeface="+mj-lt"/>
              </a:rPr>
              <a:t>стена </a:t>
            </a:r>
            <a:r>
              <a:rPr lang="ru-RU" sz="1600" dirty="0" smtClean="0">
                <a:latin typeface="+mj-lt"/>
              </a:rPr>
              <a:t>на топлообменниците </a:t>
            </a:r>
            <a:r>
              <a:rPr lang="ru-RU" sz="1600" dirty="0">
                <a:latin typeface="+mj-lt"/>
              </a:rPr>
              <a:t>повиши безопасността, </a:t>
            </a:r>
            <a:r>
              <a:rPr lang="ru-RU" sz="1600" dirty="0" smtClean="0">
                <a:latin typeface="+mj-lt"/>
              </a:rPr>
              <a:t>но </a:t>
            </a:r>
            <a:r>
              <a:rPr lang="ru-RU" sz="1600" dirty="0">
                <a:latin typeface="+mj-lt"/>
              </a:rPr>
              <a:t>са по-малко ефективни, защото топлината трябва да </a:t>
            </a:r>
            <a:r>
              <a:rPr lang="ru-RU" sz="1600" dirty="0" smtClean="0">
                <a:latin typeface="+mj-lt"/>
              </a:rPr>
              <a:t>се прехвърля през </a:t>
            </a:r>
            <a:r>
              <a:rPr lang="ru-RU" sz="1600" dirty="0">
                <a:latin typeface="+mj-lt"/>
              </a:rPr>
              <a:t>две </a:t>
            </a:r>
            <a:r>
              <a:rPr lang="ru-RU" sz="1600" dirty="0" smtClean="0">
                <a:latin typeface="+mj-lt"/>
              </a:rPr>
              <a:t>повърхности. </a:t>
            </a:r>
            <a:r>
              <a:rPr lang="ru-RU" sz="1600" dirty="0">
                <a:latin typeface="+mj-lt"/>
              </a:rPr>
              <a:t>За да </a:t>
            </a:r>
            <a:r>
              <a:rPr lang="ru-RU" sz="1600" dirty="0" smtClean="0">
                <a:latin typeface="+mj-lt"/>
              </a:rPr>
              <a:t>се прехвърли </a:t>
            </a:r>
            <a:r>
              <a:rPr lang="ru-RU" sz="1600" dirty="0">
                <a:latin typeface="+mj-lt"/>
              </a:rPr>
              <a:t>същото количество топлина, </a:t>
            </a:r>
            <a:r>
              <a:rPr lang="ru-RU" sz="1600" dirty="0" smtClean="0">
                <a:latin typeface="+mj-lt"/>
              </a:rPr>
              <a:t>топлообменникът с </a:t>
            </a:r>
            <a:r>
              <a:rPr lang="ru-RU" sz="1600" dirty="0">
                <a:latin typeface="+mj-lt"/>
              </a:rPr>
              <a:t>двойна стена трябва да бъде по-голям от </a:t>
            </a:r>
            <a:r>
              <a:rPr lang="ru-RU" sz="1600" dirty="0" smtClean="0">
                <a:latin typeface="+mj-lt"/>
              </a:rPr>
              <a:t>едносттения топлообменник.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12FC6A-6C2E-4865-B2E0-7C8D569C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000" y="2231781"/>
            <a:ext cx="1450800" cy="3845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315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7D917-7EB5-4DBE-B642-FA07650C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823D9F-0E79-4988-93DB-BEB4028481A1}"/>
              </a:ext>
            </a:extLst>
          </p:cNvPr>
          <p:cNvSpPr/>
          <p:nvPr/>
        </p:nvSpPr>
        <p:spPr>
          <a:xfrm>
            <a:off x="444070" y="1557000"/>
            <a:ext cx="8519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Индиректна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C33B5C-9241-489F-9C9B-2024C8B09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" y="1989000"/>
            <a:ext cx="6444000" cy="43414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7412BB-98FC-458D-866F-08449E6B6EF4}"/>
              </a:ext>
            </a:extLst>
          </p:cNvPr>
          <p:cNvSpPr/>
          <p:nvPr/>
        </p:nvSpPr>
        <p:spPr>
          <a:xfrm>
            <a:off x="6012000" y="5733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2DB183-A6AC-491B-96B9-BE2533D8B00A}"/>
              </a:ext>
            </a:extLst>
          </p:cNvPr>
          <p:cNvSpPr txBox="1"/>
          <p:nvPr/>
        </p:nvSpPr>
        <p:spPr>
          <a:xfrm>
            <a:off x="7056000" y="2061000"/>
            <a:ext cx="176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Индиректен резервоар за  </a:t>
            </a:r>
            <a:r>
              <a:rPr lang="ru-RU" sz="1600" dirty="0"/>
              <a:t>слънчева топла вода </a:t>
            </a:r>
            <a:r>
              <a:rPr lang="ru-RU" sz="1600" dirty="0" smtClean="0"/>
              <a:t> с  </a:t>
            </a:r>
            <a:r>
              <a:rPr lang="ru-RU" sz="1600" dirty="0"/>
              <a:t>една </a:t>
            </a:r>
            <a:r>
              <a:rPr lang="ru-RU" sz="1600" dirty="0" smtClean="0"/>
              <a:t>стена.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 </a:t>
            </a:r>
            <a:r>
              <a:rPr lang="ru-RU" sz="1600" dirty="0" smtClean="0"/>
              <a:t>единична </a:t>
            </a:r>
            <a:r>
              <a:rPr lang="ru-RU" sz="1600" dirty="0"/>
              <a:t>или </a:t>
            </a:r>
            <a:r>
              <a:rPr lang="ru-RU" sz="1600" dirty="0" smtClean="0"/>
              <a:t>двойна </a:t>
            </a:r>
            <a:r>
              <a:rPr lang="ru-RU" sz="1600" dirty="0"/>
              <a:t>намотка </a:t>
            </a:r>
            <a:r>
              <a:rPr lang="ru-RU" sz="1600" dirty="0" smtClean="0"/>
              <a:t>за вътрешната топлина</a:t>
            </a:r>
            <a:r>
              <a:rPr lang="en-US" sz="1600" dirty="0" smtClean="0"/>
              <a:t>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Предлага се с или без електрически </a:t>
            </a:r>
            <a:r>
              <a:rPr lang="ru-RU" sz="1600" dirty="0" smtClean="0"/>
              <a:t>нагревател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0170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741C27E-21F4-4E40-BB8B-0D3FDAC7297F}"/>
              </a:ext>
            </a:extLst>
          </p:cNvPr>
          <p:cNvGrpSpPr/>
          <p:nvPr/>
        </p:nvGrpSpPr>
        <p:grpSpPr>
          <a:xfrm>
            <a:off x="1489519" y="1566331"/>
            <a:ext cx="7356464" cy="4797311"/>
            <a:chOff x="1489519" y="1566331"/>
            <a:chExt cx="7356464" cy="479731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2568F63-0B10-4F0A-A7BF-F02ADF6F2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6000" y="1566331"/>
              <a:ext cx="5209983" cy="479731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797CF8D-7011-413A-9AE9-E87332D40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519" y="4186324"/>
              <a:ext cx="2165143" cy="2123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876059-7247-4463-A762-C853A7594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3E88817-6836-40B0-B043-042079C4CED9}"/>
              </a:ext>
            </a:extLst>
          </p:cNvPr>
          <p:cNvSpPr/>
          <p:nvPr/>
        </p:nvSpPr>
        <p:spPr>
          <a:xfrm>
            <a:off x="432916" y="1557000"/>
            <a:ext cx="3131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Индиректна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AEAF97-F027-455E-A9F3-ABCF13DB3B15}"/>
              </a:ext>
            </a:extLst>
          </p:cNvPr>
          <p:cNvSpPr txBox="1"/>
          <p:nvPr/>
        </p:nvSpPr>
        <p:spPr>
          <a:xfrm>
            <a:off x="652164" y="2421000"/>
            <a:ext cx="29328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 smtClean="0"/>
              <a:t>Слънчева </a:t>
            </a:r>
            <a:r>
              <a:rPr lang="ru-RU" sz="1600" dirty="0"/>
              <a:t>термосистема с </a:t>
            </a:r>
            <a:r>
              <a:rPr lang="ru-RU" sz="1600" dirty="0" smtClean="0"/>
              <a:t>принудителен индиректен поток с една </a:t>
            </a:r>
            <a:r>
              <a:rPr lang="ru-RU" sz="1600" dirty="0"/>
              <a:t>серпентина </a:t>
            </a:r>
            <a:r>
              <a:rPr lang="ru-RU" sz="1600" dirty="0" smtClean="0"/>
              <a:t>и резервоар </a:t>
            </a:r>
            <a:r>
              <a:rPr lang="ru-RU" sz="1600" dirty="0"/>
              <a:t>(топлообменник) с електрически елемент за резервно </a:t>
            </a:r>
            <a:r>
              <a:rPr lang="ru-RU" sz="1600" dirty="0" smtClean="0"/>
              <a:t>отопление.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316C268-A340-48BD-9D63-9A7C76D66B3A}"/>
              </a:ext>
            </a:extLst>
          </p:cNvPr>
          <p:cNvSpPr/>
          <p:nvPr/>
        </p:nvSpPr>
        <p:spPr>
          <a:xfrm>
            <a:off x="7613240" y="2421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C2222E-B5BE-4C0C-9B11-DC08AD62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DB0554-38BE-4934-8936-0E2FBD55A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00" y="1557000"/>
            <a:ext cx="6280078" cy="482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4DFB8F4-596B-4743-8854-5E1759481D7C}"/>
              </a:ext>
            </a:extLst>
          </p:cNvPr>
          <p:cNvSpPr/>
          <p:nvPr/>
        </p:nvSpPr>
        <p:spPr>
          <a:xfrm>
            <a:off x="432916" y="1557000"/>
            <a:ext cx="19790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. Индиректна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3643F4B-5015-46A6-9C23-E7B317069DB2}"/>
              </a:ext>
            </a:extLst>
          </p:cNvPr>
          <p:cNvSpPr/>
          <p:nvPr/>
        </p:nvSpPr>
        <p:spPr>
          <a:xfrm>
            <a:off x="7528837" y="2421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9570C8-7C35-491A-B232-0C25024A3851}"/>
              </a:ext>
            </a:extLst>
          </p:cNvPr>
          <p:cNvSpPr txBox="1"/>
          <p:nvPr/>
        </p:nvSpPr>
        <p:spPr>
          <a:xfrm>
            <a:off x="364274" y="3038843"/>
            <a:ext cx="2058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600" dirty="0"/>
              <a:t>Слънчева термосистема с принудителен индиректен поток </a:t>
            </a:r>
            <a:r>
              <a:rPr lang="ru-RU" sz="1600" dirty="0" smtClean="0"/>
              <a:t> "двойна бобина"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bg-BG" sz="1600" dirty="0" smtClean="0"/>
              <a:t>и </a:t>
            </a:r>
            <a:r>
              <a:rPr lang="ru-RU" sz="1600" dirty="0" smtClean="0"/>
              <a:t>резервоар </a:t>
            </a:r>
            <a:r>
              <a:rPr lang="ru-RU" sz="1600" dirty="0"/>
              <a:t>(топлообменник) </a:t>
            </a:r>
            <a:r>
              <a:rPr lang="ru-RU" sz="1600" dirty="0" smtClean="0"/>
              <a:t> отгоре за външен газов котел.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4064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375B4F-60E2-424D-9A12-9169ECD7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E714F9-1A42-4F4B-BBA1-C40FCFC7FE94}"/>
              </a:ext>
            </a:extLst>
          </p:cNvPr>
          <p:cNvSpPr/>
          <p:nvPr/>
        </p:nvSpPr>
        <p:spPr>
          <a:xfrm>
            <a:off x="432916" y="1406172"/>
            <a:ext cx="27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Термо резервоари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424BEDF-6B57-4F55-A33A-D7B278C43B1A}"/>
              </a:ext>
            </a:extLst>
          </p:cNvPr>
          <p:cNvSpPr txBox="1"/>
          <p:nvPr/>
        </p:nvSpPr>
        <p:spPr>
          <a:xfrm>
            <a:off x="713510" y="1742218"/>
            <a:ext cx="626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Термо резервоара </a:t>
            </a:r>
            <a:r>
              <a:rPr lang="ru-RU" sz="1600" dirty="0"/>
              <a:t>е един </a:t>
            </a:r>
            <a:r>
              <a:rPr lang="ru-RU" sz="1600" dirty="0" smtClean="0"/>
              <a:t>начин </a:t>
            </a:r>
            <a:r>
              <a:rPr lang="ru-RU" sz="1600" dirty="0"/>
              <a:t>за съхранение и управление на топлина (от възобновяеми източници или мулти-горивни системи), докато е </a:t>
            </a:r>
            <a:r>
              <a:rPr lang="ru-RU" sz="1600" dirty="0" smtClean="0"/>
              <a:t>необходимо.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В </a:t>
            </a:r>
            <a:r>
              <a:rPr lang="ru-RU" sz="1600" dirty="0"/>
              <a:t>домашна </a:t>
            </a:r>
            <a:r>
              <a:rPr lang="ru-RU" sz="1600" dirty="0" smtClean="0"/>
              <a:t>обстановка бойлерите </a:t>
            </a:r>
            <a:r>
              <a:rPr lang="ru-RU" sz="1600" dirty="0"/>
              <a:t>обикновено </a:t>
            </a:r>
            <a:r>
              <a:rPr lang="ru-RU" sz="1600" dirty="0" smtClean="0"/>
              <a:t>съхраняват </a:t>
            </a:r>
            <a:r>
              <a:rPr lang="ru-RU" sz="1600" dirty="0"/>
              <a:t>топла вода в голям добре </a:t>
            </a:r>
            <a:r>
              <a:rPr lang="ru-RU" sz="1600" dirty="0" smtClean="0"/>
              <a:t>изолиран </a:t>
            </a:r>
            <a:r>
              <a:rPr lang="ru-RU" sz="1600" dirty="0"/>
              <a:t>резервоар. </a:t>
            </a:r>
            <a:r>
              <a:rPr lang="ru-RU" sz="1600" dirty="0" smtClean="0"/>
              <a:t>Термо резервоарът </a:t>
            </a:r>
            <a:r>
              <a:rPr lang="ru-RU" sz="1600" dirty="0"/>
              <a:t>съхранява </a:t>
            </a:r>
            <a:r>
              <a:rPr lang="ru-RU" sz="1600" dirty="0" smtClean="0"/>
              <a:t>тази вода,  загрята от </a:t>
            </a:r>
            <a:r>
              <a:rPr lang="ru-RU" sz="1600" dirty="0"/>
              <a:t>"</a:t>
            </a:r>
            <a:r>
              <a:rPr lang="ru-RU" sz="1600" dirty="0" smtClean="0"/>
              <a:t>първичната топла </a:t>
            </a:r>
            <a:r>
              <a:rPr lang="ru-RU" sz="1600" dirty="0"/>
              <a:t>вода" и </a:t>
            </a:r>
            <a:r>
              <a:rPr lang="ru-RU" sz="1600" dirty="0" smtClean="0"/>
              <a:t>използва </a:t>
            </a:r>
            <a:r>
              <a:rPr lang="ru-RU" sz="1600" dirty="0"/>
              <a:t>тази енергия да достави незабавно </a:t>
            </a:r>
            <a:r>
              <a:rPr lang="ru-RU" sz="1600" dirty="0" smtClean="0"/>
              <a:t> </a:t>
            </a:r>
            <a:r>
              <a:rPr lang="ru-RU" sz="1600" dirty="0"/>
              <a:t>"</a:t>
            </a:r>
            <a:r>
              <a:rPr lang="ru-RU" sz="1600" dirty="0" smtClean="0"/>
              <a:t>вторична топла </a:t>
            </a:r>
            <a:r>
              <a:rPr lang="ru-RU" sz="1600" dirty="0"/>
              <a:t>вода</a:t>
            </a:r>
            <a:r>
              <a:rPr lang="ru-RU" sz="1600" dirty="0" smtClean="0"/>
              <a:t>".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Слънчевият термо резервоар съдържа </a:t>
            </a:r>
            <a:r>
              <a:rPr lang="ru-RU" sz="1600" dirty="0"/>
              <a:t>най-малко един </a:t>
            </a:r>
            <a:r>
              <a:rPr lang="ru-RU" sz="1600" dirty="0" smtClean="0"/>
              <a:t>топлообменник </a:t>
            </a:r>
            <a:r>
              <a:rPr lang="ru-RU" sz="1600" dirty="0"/>
              <a:t>под формата на вътрешна навити медна тръба, потопен в </a:t>
            </a:r>
            <a:r>
              <a:rPr lang="ru-RU" sz="1600" dirty="0" smtClean="0"/>
              <a:t>резервоар, пълнен </a:t>
            </a:r>
            <a:r>
              <a:rPr lang="ru-RU" sz="1600" dirty="0"/>
              <a:t>с вода, която е всъщност HTF. Те могат да включват също спомагателен </a:t>
            </a:r>
            <a:r>
              <a:rPr lang="ru-RU" sz="1600" dirty="0" smtClean="0"/>
              <a:t>бойлер </a:t>
            </a:r>
            <a:r>
              <a:rPr lang="ru-RU" sz="1600" dirty="0"/>
              <a:t>(електрически). </a:t>
            </a:r>
            <a:r>
              <a:rPr lang="ru-RU" sz="1600" b="1" dirty="0" smtClean="0"/>
              <a:t>Топлината от слънцето чрез топлообменника преминава под </a:t>
            </a:r>
            <a:r>
              <a:rPr lang="ru-RU" sz="1600" b="1" dirty="0"/>
              <a:t>налягане </a:t>
            </a:r>
            <a:r>
              <a:rPr lang="ru-RU" sz="1600" b="1" dirty="0" smtClean="0"/>
              <a:t>и загрява </a:t>
            </a:r>
            <a:r>
              <a:rPr lang="ru-RU" sz="1600" b="1" dirty="0"/>
              <a:t>водата в резервоара </a:t>
            </a:r>
            <a:r>
              <a:rPr lang="ru-RU" sz="1600" b="1" dirty="0" smtClean="0"/>
              <a:t>– топлината се прехвърля на питейната вода- термо резервоар с гореща вода и  </a:t>
            </a:r>
            <a:r>
              <a:rPr lang="ru-RU" sz="1600" b="1" dirty="0"/>
              <a:t>мрежово налягане </a:t>
            </a:r>
            <a:r>
              <a:rPr lang="ru-RU" sz="1600" b="1" dirty="0" smtClean="0"/>
              <a:t>.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Предимство </a:t>
            </a:r>
            <a:r>
              <a:rPr lang="ru-RU" sz="1600" dirty="0"/>
              <a:t>на </a:t>
            </a:r>
            <a:r>
              <a:rPr lang="ru-RU" sz="1600" dirty="0" smtClean="0"/>
              <a:t>термо резервоара под </a:t>
            </a:r>
            <a:r>
              <a:rPr lang="ru-RU" sz="1600" dirty="0"/>
              <a:t>налягане </a:t>
            </a:r>
            <a:r>
              <a:rPr lang="ru-RU" sz="1600" dirty="0" smtClean="0"/>
              <a:t> е, че той може </a:t>
            </a:r>
            <a:r>
              <a:rPr lang="ru-RU" sz="1600" dirty="0"/>
              <a:t>да остане </a:t>
            </a:r>
            <a:r>
              <a:rPr lang="ru-RU" sz="1600" dirty="0" smtClean="0"/>
              <a:t>отворен, вентилиран. </a:t>
            </a:r>
            <a:r>
              <a:rPr lang="ru-RU" sz="1600" dirty="0"/>
              <a:t>Това означава да няма натиск в резервоара, </a:t>
            </a:r>
            <a:r>
              <a:rPr lang="ru-RU" sz="1600" dirty="0" smtClean="0"/>
              <a:t>а само </a:t>
            </a:r>
            <a:r>
              <a:rPr lang="ru-RU" sz="1600" dirty="0"/>
              <a:t>в медния проводник.  Това </a:t>
            </a:r>
            <a:r>
              <a:rPr lang="ru-RU" sz="1600" dirty="0" smtClean="0"/>
              <a:t>го </a:t>
            </a:r>
            <a:r>
              <a:rPr lang="ru-RU" sz="1600" dirty="0"/>
              <a:t>прави </a:t>
            </a:r>
            <a:r>
              <a:rPr lang="ru-RU" sz="1600" dirty="0" smtClean="0"/>
              <a:t>много по-безопасен. Също </a:t>
            </a:r>
            <a:r>
              <a:rPr lang="ru-RU" sz="1600" dirty="0"/>
              <a:t>са по-евтини от </a:t>
            </a:r>
            <a:r>
              <a:rPr lang="ru-RU" sz="1600" dirty="0" smtClean="0"/>
              <a:t>резервоарите под налягане.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AD26B00-5CA2-46D6-8A2A-161822DA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000" y="1885666"/>
            <a:ext cx="1940025" cy="44233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066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Цели на модула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628774"/>
            <a:ext cx="8425042" cy="42482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+mj-lt"/>
                <a:cs typeface="Arial" pitchFamily="34" charset="0"/>
              </a:rPr>
              <a:t>До края на </a:t>
            </a:r>
            <a:r>
              <a:rPr lang="ru-RU" dirty="0" smtClean="0">
                <a:latin typeface="+mj-lt"/>
                <a:cs typeface="Arial" pitchFamily="34" charset="0"/>
              </a:rPr>
              <a:t>този модул </a:t>
            </a:r>
            <a:r>
              <a:rPr lang="ru-RU" dirty="0">
                <a:latin typeface="+mj-lt"/>
                <a:cs typeface="Arial" pitchFamily="34" charset="0"/>
              </a:rPr>
              <a:t>ще успеете </a:t>
            </a:r>
            <a:r>
              <a:rPr lang="ru-RU" dirty="0" smtClean="0">
                <a:latin typeface="+mj-lt"/>
                <a:cs typeface="Arial" pitchFamily="34" charset="0"/>
              </a:rPr>
              <a:t>да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Идентифицирате основната </a:t>
            </a:r>
            <a:r>
              <a:rPr lang="ru-RU" sz="1600" b="1" dirty="0"/>
              <a:t>функция </a:t>
            </a:r>
            <a:r>
              <a:rPr lang="ru-RU" sz="1600" b="1" dirty="0" smtClean="0"/>
              <a:t>на водните </a:t>
            </a:r>
            <a:r>
              <a:rPr lang="ru-RU" sz="1600" b="1" dirty="0"/>
              <a:t>резервоари в слънчевите системи </a:t>
            </a:r>
            <a:r>
              <a:rPr lang="ru-RU" sz="1600" b="1" dirty="0" smtClean="0"/>
              <a:t>и общите </a:t>
            </a:r>
            <a:r>
              <a:rPr lang="ru-RU" sz="1600" b="1" dirty="0"/>
              <a:t>изисквания за </a:t>
            </a:r>
            <a:r>
              <a:rPr lang="ru-RU" sz="1600" b="1" dirty="0" smtClean="0"/>
              <a:t>проектирането им.</a:t>
            </a:r>
            <a:endParaRPr lang="en-GB" sz="1600" b="1" dirty="0"/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Си обясните топлинното </a:t>
            </a:r>
            <a:r>
              <a:rPr lang="ru-RU" sz="1600" b="1" dirty="0"/>
              <a:t>стратифициране на </a:t>
            </a:r>
            <a:r>
              <a:rPr lang="ru-RU" sz="1600" b="1" dirty="0" smtClean="0"/>
              <a:t>водата, генерирано </a:t>
            </a:r>
            <a:r>
              <a:rPr lang="ru-RU" sz="1600" b="1" dirty="0"/>
              <a:t>вътре в </a:t>
            </a:r>
            <a:r>
              <a:rPr lang="ru-RU" sz="1600" b="1" dirty="0" smtClean="0"/>
              <a:t>резервоарите </a:t>
            </a:r>
            <a:r>
              <a:rPr lang="ru-RU" sz="1600" b="1" dirty="0"/>
              <a:t>за съхранение на топла вода, защо този феномен е </a:t>
            </a:r>
            <a:r>
              <a:rPr lang="ru-RU" sz="1600" b="1" dirty="0" smtClean="0"/>
              <a:t>важен </a:t>
            </a:r>
            <a:r>
              <a:rPr lang="ru-RU" sz="1600" b="1" dirty="0"/>
              <a:t>в </a:t>
            </a:r>
            <a:r>
              <a:rPr lang="ru-RU" sz="1600" b="1" dirty="0" smtClean="0"/>
              <a:t>използването на слънчевата </a:t>
            </a:r>
            <a:r>
              <a:rPr lang="ru-RU" sz="1600" b="1" dirty="0"/>
              <a:t>топлинна </a:t>
            </a:r>
            <a:r>
              <a:rPr lang="ru-RU" sz="1600" b="1" dirty="0" smtClean="0"/>
              <a:t>и </a:t>
            </a:r>
            <a:r>
              <a:rPr lang="ru-RU" sz="1600" b="1" dirty="0"/>
              <a:t>как се насърчава в </a:t>
            </a:r>
            <a:r>
              <a:rPr lang="ru-RU" sz="1600" b="1" dirty="0" smtClean="0"/>
              <a:t>по-съвременните слънчеви резервоари.</a:t>
            </a:r>
            <a:endParaRPr lang="en-GB" sz="1600" b="1" dirty="0"/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Класифицирте резервоарите, </a:t>
            </a:r>
            <a:r>
              <a:rPr lang="ru-RU" sz="1600" b="1" dirty="0"/>
              <a:t>използвани в </a:t>
            </a:r>
            <a:r>
              <a:rPr lang="ru-RU" sz="1600" b="1" dirty="0" smtClean="0"/>
              <a:t>слънчевите </a:t>
            </a:r>
            <a:r>
              <a:rPr lang="ru-RU" sz="1600" b="1" dirty="0"/>
              <a:t>топлинни </a:t>
            </a:r>
            <a:r>
              <a:rPr lang="ru-RU" sz="1600" b="1" dirty="0" smtClean="0"/>
              <a:t>системи </a:t>
            </a:r>
            <a:r>
              <a:rPr lang="ru-RU" sz="1600" b="1" dirty="0"/>
              <a:t>според двата критерия</a:t>
            </a:r>
            <a:r>
              <a:rPr lang="ru-RU" sz="1600" b="1" dirty="0" smtClean="0"/>
              <a:t>:</a:t>
            </a:r>
          </a:p>
          <a:p>
            <a:pPr marL="457200" lvl="1" indent="0">
              <a:buNone/>
            </a:pPr>
            <a:r>
              <a:rPr lang="ru-RU" sz="1600" b="1" dirty="0"/>
              <a:t> </a:t>
            </a:r>
            <a:r>
              <a:rPr lang="ru-RU" sz="1600" b="1" dirty="0" smtClean="0"/>
              <a:t>              </a:t>
            </a:r>
            <a:r>
              <a:rPr lang="ru-RU" sz="1600" b="1" dirty="0"/>
              <a:t>работно налягане </a:t>
            </a:r>
            <a:endParaRPr lang="ru-RU" sz="1600" b="1" dirty="0" smtClean="0"/>
          </a:p>
          <a:p>
            <a:pPr marL="457200" lvl="1" indent="0">
              <a:buNone/>
            </a:pPr>
            <a:r>
              <a:rPr lang="ru-RU" sz="1600" b="1" dirty="0"/>
              <a:t> </a:t>
            </a:r>
            <a:r>
              <a:rPr lang="ru-RU" sz="1600" b="1" dirty="0" smtClean="0"/>
              <a:t>              приложението/функцията/ </a:t>
            </a:r>
            <a:r>
              <a:rPr lang="ru-RU" sz="1600" b="1" dirty="0"/>
              <a:t>в системата SWH </a:t>
            </a:r>
            <a:endParaRPr lang="en-GB" sz="1600" b="1" dirty="0"/>
          </a:p>
          <a:p>
            <a:pPr marL="457200" lvl="1" indent="0">
              <a:buNone/>
            </a:pPr>
            <a:r>
              <a:rPr lang="ru-RU" sz="1600" b="1" dirty="0" smtClean="0">
                <a:solidFill>
                  <a:prstClr val="black"/>
                </a:solidFill>
              </a:rPr>
              <a:t>4. Се запознаете с описанието </a:t>
            </a:r>
            <a:r>
              <a:rPr lang="ru-RU" sz="1600" b="1" dirty="0">
                <a:solidFill>
                  <a:prstClr val="black"/>
                </a:solidFill>
              </a:rPr>
              <a:t>на основната структура и функционирането на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     резервоара за съхранение WH , включително материали, елементи, основни </a:t>
            </a:r>
          </a:p>
          <a:p>
            <a:pPr marL="457200" lvl="1" indent="0">
              <a:buNone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     контроли и елементи на безопасност.</a:t>
            </a:r>
            <a:endParaRPr lang="en-GB" sz="1600" b="1" dirty="0">
              <a:solidFill>
                <a:prstClr val="black"/>
              </a:solidFill>
            </a:endParaRPr>
          </a:p>
          <a:p>
            <a:pPr marL="800100" lvl="1" indent="-342900">
              <a:buAutoNum type="arabicPeriod" startAt="5"/>
            </a:pPr>
            <a:r>
              <a:rPr lang="ru-RU" sz="1600" b="1" dirty="0" smtClean="0">
                <a:solidFill>
                  <a:prstClr val="black"/>
                </a:solidFill>
              </a:rPr>
              <a:t>Си обясните общия </a:t>
            </a:r>
            <a:r>
              <a:rPr lang="ru-RU" sz="1600" b="1" dirty="0">
                <a:solidFill>
                  <a:prstClr val="black"/>
                </a:solidFill>
              </a:rPr>
              <a:t>процес за инсталиране </a:t>
            </a:r>
            <a:r>
              <a:rPr lang="ru-RU" sz="1600" b="1" dirty="0" smtClean="0">
                <a:solidFill>
                  <a:prstClr val="black"/>
                </a:solidFill>
              </a:rPr>
              <a:t>на водохранилищата </a:t>
            </a:r>
            <a:r>
              <a:rPr lang="ru-RU" sz="1600" b="1" dirty="0">
                <a:solidFill>
                  <a:prstClr val="black"/>
                </a:solidFill>
              </a:rPr>
              <a:t>в контекста на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   прототипния </a:t>
            </a:r>
            <a:r>
              <a:rPr lang="ru-RU" sz="1600" b="1" dirty="0">
                <a:solidFill>
                  <a:prstClr val="black"/>
                </a:solidFill>
              </a:rPr>
              <a:t>DSWH проект, монтаж и </a:t>
            </a:r>
            <a:r>
              <a:rPr lang="ru-RU" sz="1600" b="1" dirty="0" smtClean="0">
                <a:solidFill>
                  <a:prstClr val="black"/>
                </a:solidFill>
              </a:rPr>
              <a:t>поддръжка.</a:t>
            </a:r>
            <a:endParaRPr lang="en-GB" sz="1600" b="1" dirty="0">
              <a:solidFill>
                <a:prstClr val="black"/>
              </a:solidFill>
            </a:endParaRPr>
          </a:p>
          <a:p>
            <a:pPr marL="719138" lvl="2" indent="0">
              <a:buNone/>
            </a:pPr>
            <a:endParaRPr lang="en-GB" b="1" dirty="0"/>
          </a:p>
          <a:p>
            <a:pPr marL="914400" lvl="2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EF8419-218C-4A5C-AFA0-BF84CFC5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AD9AAC3-6F26-4109-A415-9B8D59C657B1}"/>
              </a:ext>
            </a:extLst>
          </p:cNvPr>
          <p:cNvSpPr/>
          <p:nvPr/>
        </p:nvSpPr>
        <p:spPr>
          <a:xfrm>
            <a:off x="432916" y="1557000"/>
            <a:ext cx="3779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Термо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резервоари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D98A11-924B-4B2E-BB34-2FAEF98DD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674" y="2511107"/>
            <a:ext cx="3394800" cy="37976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BF23C5-9A02-4039-926B-57779BC60F51}"/>
              </a:ext>
            </a:extLst>
          </p:cNvPr>
          <p:cNvSpPr/>
          <p:nvPr/>
        </p:nvSpPr>
        <p:spPr>
          <a:xfrm rot="10800000" flipV="1">
            <a:off x="5484674" y="2049443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6F34BA-C6CB-4CE2-AB93-A894B3B21EF1}"/>
              </a:ext>
            </a:extLst>
          </p:cNvPr>
          <p:cNvSpPr txBox="1"/>
          <p:nvPr/>
        </p:nvSpPr>
        <p:spPr>
          <a:xfrm>
            <a:off x="756000" y="1926332"/>
            <a:ext cx="4728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Термо резервоарите са </a:t>
            </a:r>
            <a:r>
              <a:rPr lang="ru-RU" sz="1600" dirty="0"/>
              <a:t>предназначени за </a:t>
            </a:r>
            <a:r>
              <a:rPr lang="ru-RU" sz="1600" dirty="0" smtClean="0"/>
              <a:t>комбинация"твърдо </a:t>
            </a:r>
            <a:r>
              <a:rPr lang="ru-RU" sz="1600" dirty="0"/>
              <a:t>гориво" </a:t>
            </a:r>
            <a:r>
              <a:rPr lang="ru-RU" sz="1600" dirty="0" smtClean="0"/>
              <a:t>(</a:t>
            </a:r>
            <a:r>
              <a:rPr lang="ru-RU" sz="1600" dirty="0"/>
              <a:t>включително соларно-термалните</a:t>
            </a:r>
            <a:r>
              <a:rPr lang="ru-RU" sz="1600" dirty="0" smtClean="0"/>
              <a:t>).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B751E7-9DAA-4C9E-96AA-0D631C550C38}"/>
              </a:ext>
            </a:extLst>
          </p:cNvPr>
          <p:cNvSpPr txBox="1"/>
          <p:nvPr/>
        </p:nvSpPr>
        <p:spPr>
          <a:xfrm>
            <a:off x="756000" y="5468140"/>
            <a:ext cx="453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Концепсията на термо резервоарите  </a:t>
            </a:r>
            <a:r>
              <a:rPr lang="ru-RU" sz="1600" b="1" dirty="0"/>
              <a:t>практически е </a:t>
            </a:r>
            <a:r>
              <a:rPr lang="ru-RU" sz="1600" b="1" dirty="0" smtClean="0"/>
              <a:t>изпълнена </a:t>
            </a:r>
            <a:r>
              <a:rPr lang="ru-RU" sz="1600" b="1" dirty="0"/>
              <a:t>в някои пасивни </a:t>
            </a:r>
            <a:r>
              <a:rPr lang="ru-RU" sz="1600" b="1" dirty="0" smtClean="0"/>
              <a:t>термосифонни </a:t>
            </a:r>
            <a:r>
              <a:rPr lang="ru-RU" sz="1600" b="1" dirty="0"/>
              <a:t>SWH системи с </a:t>
            </a:r>
            <a:r>
              <a:rPr lang="ru-RU" sz="1600" b="1" dirty="0" smtClean="0"/>
              <a:t>медна серпентина </a:t>
            </a:r>
            <a:r>
              <a:rPr lang="ru-RU" sz="1600" b="1" dirty="0"/>
              <a:t>и компактен </a:t>
            </a:r>
            <a:r>
              <a:rPr lang="ru-RU" sz="1600" b="1" dirty="0" smtClean="0"/>
              <a:t>дизайн.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2AC82D-2564-4972-A4EF-EBDEB4C3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2924999"/>
            <a:ext cx="3960000" cy="2530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0357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5691CC-C26F-4259-9D14-A3B84708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20167F8-1C3D-4743-A3DF-3A33A68992CB}"/>
              </a:ext>
            </a:extLst>
          </p:cNvPr>
          <p:cNvSpPr/>
          <p:nvPr/>
        </p:nvSpPr>
        <p:spPr>
          <a:xfrm>
            <a:off x="432916" y="1557000"/>
            <a:ext cx="593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Слънчеви топлинни водни резервоари без налягане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3125A-46B3-470B-81C1-E01F69168FEB}"/>
              </a:ext>
            </a:extLst>
          </p:cNvPr>
          <p:cNvSpPr txBox="1"/>
          <p:nvPr/>
        </p:nvSpPr>
        <p:spPr>
          <a:xfrm>
            <a:off x="798456" y="1863255"/>
            <a:ext cx="59335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СЛЪНЧЕВИ </a:t>
            </a:r>
            <a:r>
              <a:rPr lang="ru-RU" sz="1600" b="1" dirty="0"/>
              <a:t>ОТОПЛИТЕЛНИ </a:t>
            </a:r>
            <a:r>
              <a:rPr lang="ru-RU" sz="1600" b="1" dirty="0" smtClean="0"/>
              <a:t>СИСТЕМИ С ОБРАТЕН РЕЗЕРВОАР</a:t>
            </a:r>
            <a:r>
              <a:rPr lang="en-US" sz="1600" b="1" dirty="0" smtClean="0"/>
              <a:t> . </a:t>
            </a:r>
            <a:endParaRPr lang="en-US" sz="1600" b="1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Сифон на  обратния </a:t>
            </a:r>
            <a:r>
              <a:rPr lang="ru-RU" sz="1600" dirty="0"/>
              <a:t>резервоар позволява </a:t>
            </a:r>
            <a:r>
              <a:rPr lang="ru-RU" sz="1600" dirty="0" smtClean="0"/>
              <a:t>всичката </a:t>
            </a:r>
            <a:r>
              <a:rPr lang="ru-RU" sz="1600" b="1" dirty="0" smtClean="0"/>
              <a:t>вода</a:t>
            </a:r>
            <a:r>
              <a:rPr lang="ru-RU" sz="1600" dirty="0" smtClean="0"/>
              <a:t> (а не гликола) </a:t>
            </a:r>
            <a:r>
              <a:rPr lang="ru-RU" sz="1600" dirty="0"/>
              <a:t>от </a:t>
            </a:r>
            <a:r>
              <a:rPr lang="ru-RU" sz="1600" dirty="0" smtClean="0"/>
              <a:t>слънчевите </a:t>
            </a:r>
            <a:r>
              <a:rPr lang="ru-RU" sz="1600" dirty="0"/>
              <a:t>колектори и свързаните с тях тръбопроводи </a:t>
            </a:r>
            <a:r>
              <a:rPr lang="ru-RU" sz="1600" dirty="0" smtClean="0"/>
              <a:t>връзки, </a:t>
            </a:r>
            <a:r>
              <a:rPr lang="ru-RU" sz="1600" dirty="0"/>
              <a:t>да се отцеди в резервоар </a:t>
            </a:r>
            <a:r>
              <a:rPr lang="ru-RU" sz="1600" dirty="0" smtClean="0"/>
              <a:t>- </a:t>
            </a:r>
            <a:r>
              <a:rPr lang="ru-RU" sz="1600" dirty="0"/>
              <a:t>защита на система от замръзване и </a:t>
            </a:r>
            <a:r>
              <a:rPr lang="ru-RU" sz="1600" dirty="0" smtClean="0"/>
              <a:t>прегряване.</a:t>
            </a:r>
            <a:r>
              <a:rPr lang="en-US" sz="1600" dirty="0" smtClean="0"/>
              <a:t> 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Сифонът на  обратния резервоар </a:t>
            </a:r>
            <a:r>
              <a:rPr lang="ru-RU" sz="1600" dirty="0"/>
              <a:t>са идеални при проектиране на слънчеви топлинни системи, особено в </a:t>
            </a:r>
            <a:r>
              <a:rPr lang="ru-RU" sz="1600" dirty="0" smtClean="0"/>
              <a:t>климат с </a:t>
            </a:r>
            <a:r>
              <a:rPr lang="ru-RU" sz="1600" dirty="0"/>
              <a:t>много топли и студени температури. Те са важен модул в drainback SWH системи, които са алтернатива на </a:t>
            </a:r>
            <a:r>
              <a:rPr lang="ru-RU" sz="1600" dirty="0" smtClean="0"/>
              <a:t>индиректните </a:t>
            </a:r>
            <a:r>
              <a:rPr lang="ru-RU" sz="1600" dirty="0"/>
              <a:t>"гликол" SWH и </a:t>
            </a:r>
            <a:r>
              <a:rPr lang="ru-RU" sz="1600" dirty="0" smtClean="0"/>
              <a:t>системите под </a:t>
            </a:r>
            <a:r>
              <a:rPr lang="ru-RU" sz="1600" dirty="0"/>
              <a:t>налягане </a:t>
            </a:r>
            <a:r>
              <a:rPr lang="ru-RU" sz="1600" dirty="0" smtClean="0"/>
              <a:t>.</a:t>
            </a:r>
            <a:endParaRPr lang="en-US" sz="1600" dirty="0"/>
          </a:p>
          <a:p>
            <a:pPr marL="542925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Системите с обратен резервоар работят </a:t>
            </a:r>
            <a:r>
              <a:rPr lang="ru-RU" sz="1600" b="1" dirty="0"/>
              <a:t>в "ниско налягане". </a:t>
            </a:r>
            <a:r>
              <a:rPr lang="ru-RU" sz="1600" dirty="0" smtClean="0"/>
              <a:t>Слънчевата верига </a:t>
            </a:r>
            <a:r>
              <a:rPr lang="ru-RU" sz="1600" dirty="0"/>
              <a:t>е само частично напълнена с вода. Те </a:t>
            </a:r>
            <a:r>
              <a:rPr lang="ru-RU" sz="1600" dirty="0" smtClean="0"/>
              <a:t>не съдържат гликол</a:t>
            </a:r>
            <a:r>
              <a:rPr lang="ru-RU" sz="1600" dirty="0"/>
              <a:t>, </a:t>
            </a:r>
            <a:r>
              <a:rPr lang="ru-RU" sz="1600" dirty="0" smtClean="0"/>
              <a:t>разширителни съдове. Да се проверяват </a:t>
            </a:r>
            <a:r>
              <a:rPr lang="ru-RU" sz="1600" dirty="0"/>
              <a:t>вентили или други компоненти, необходими за </a:t>
            </a:r>
            <a:r>
              <a:rPr lang="ru-RU" sz="1600" dirty="0" smtClean="0"/>
              <a:t>източването. </a:t>
            </a:r>
            <a:r>
              <a:rPr lang="en-US" sz="1600" dirty="0" smtClean="0"/>
              <a:t>D</a:t>
            </a:r>
            <a:r>
              <a:rPr lang="ru-RU" sz="1600" dirty="0" smtClean="0"/>
              <a:t>drainback </a:t>
            </a:r>
            <a:r>
              <a:rPr lang="bg-BG" sz="1600" dirty="0" smtClean="0"/>
              <a:t>резервоарите</a:t>
            </a:r>
            <a:r>
              <a:rPr lang="ru-RU" sz="1600" dirty="0" smtClean="0"/>
              <a:t> </a:t>
            </a:r>
            <a:r>
              <a:rPr lang="ru-RU" sz="1600" dirty="0"/>
              <a:t>са прости, изработени от стомана, достъпни с/без топлообменник и </a:t>
            </a:r>
            <a:r>
              <a:rPr lang="ru-RU" sz="1600" dirty="0" smtClean="0"/>
              <a:t>лесни за поддръжка.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317D02-0A1F-48AC-AAFD-6C4E05EF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00" y="1863255"/>
            <a:ext cx="1944000" cy="42297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669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EA8623-EEDD-4CC7-A7C7-9ABF4B18E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BB31C31-FF76-4232-9F94-83476838DD10}"/>
              </a:ext>
            </a:extLst>
          </p:cNvPr>
          <p:cNvSpPr/>
          <p:nvPr/>
        </p:nvSpPr>
        <p:spPr>
          <a:xfrm>
            <a:off x="432916" y="1557000"/>
            <a:ext cx="687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Слънчеви топлинни водни резервоари без налягане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  <a:p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C667DF-5183-4467-AE74-7C2620B05CFC}"/>
              </a:ext>
            </a:extLst>
          </p:cNvPr>
          <p:cNvSpPr txBox="1"/>
          <p:nvPr/>
        </p:nvSpPr>
        <p:spPr>
          <a:xfrm>
            <a:off x="798456" y="1958906"/>
            <a:ext cx="5414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600" b="1" dirty="0"/>
              <a:t>DRAINBACK </a:t>
            </a:r>
            <a:r>
              <a:rPr lang="bg-BG" sz="1600" b="1" dirty="0"/>
              <a:t>СЛЪНЧЕВИ ОТОПЛИТЕЛНИ </a:t>
            </a:r>
            <a:r>
              <a:rPr lang="bg-BG" sz="1600" b="1" dirty="0" smtClean="0"/>
              <a:t>СИСТЕМИ</a:t>
            </a:r>
            <a:endParaRPr lang="en-US" sz="1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4EB4E8-1B73-4850-9388-6023C2B6B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2297459"/>
            <a:ext cx="6192000" cy="40276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65971CA-C413-4648-B261-2BC1CEC710AD}"/>
              </a:ext>
            </a:extLst>
          </p:cNvPr>
          <p:cNvSpPr/>
          <p:nvPr/>
        </p:nvSpPr>
        <p:spPr>
          <a:xfrm rot="10800000" flipV="1">
            <a:off x="6948000" y="2126942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59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E1C1C7-B4F6-4159-AFDB-FC7148D0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41F66E2-1521-42CE-ACC9-74343DFF09E2}"/>
              </a:ext>
            </a:extLst>
          </p:cNvPr>
          <p:cNvSpPr/>
          <p:nvPr/>
        </p:nvSpPr>
        <p:spPr>
          <a:xfrm>
            <a:off x="432916" y="1557000"/>
            <a:ext cx="72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Слънчеви топлинни водни резервоари без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налягане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FD529B-CECD-4178-B3D7-4548896EFE3E}"/>
              </a:ext>
            </a:extLst>
          </p:cNvPr>
          <p:cNvSpPr txBox="1"/>
          <p:nvPr/>
        </p:nvSpPr>
        <p:spPr>
          <a:xfrm>
            <a:off x="695476" y="2035655"/>
            <a:ext cx="45245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 някои </a:t>
            </a:r>
            <a:r>
              <a:rPr lang="ru-RU" sz="1600" dirty="0" smtClean="0"/>
              <a:t>региони </a:t>
            </a:r>
            <a:r>
              <a:rPr lang="ru-RU" sz="1600" dirty="0"/>
              <a:t>традиционните </a:t>
            </a:r>
            <a:r>
              <a:rPr lang="ru-RU" sz="1600" dirty="0" smtClean="0"/>
              <a:t>системи за гореща </a:t>
            </a:r>
            <a:r>
              <a:rPr lang="ru-RU" sz="1600" dirty="0"/>
              <a:t>вода </a:t>
            </a:r>
            <a:r>
              <a:rPr lang="ru-RU" sz="1600" dirty="0" smtClean="0"/>
              <a:t>не са  под налягане ("вентилирани" </a:t>
            </a:r>
            <a:r>
              <a:rPr lang="ru-RU" sz="1600" dirty="0"/>
              <a:t>или </a:t>
            </a:r>
            <a:r>
              <a:rPr lang="ru-RU" sz="1600" dirty="0" smtClean="0"/>
              <a:t>с ниско налягане) 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Те са изработени от алуминий или стомана </a:t>
            </a:r>
            <a:r>
              <a:rPr lang="ru-RU" sz="1600" dirty="0" smtClean="0"/>
              <a:t>и са за </a:t>
            </a:r>
            <a:r>
              <a:rPr lang="ru-RU" sz="1600" dirty="0"/>
              <a:t>различни работни налягания (</a:t>
            </a:r>
            <a:r>
              <a:rPr lang="ru-RU" sz="1600" dirty="0" smtClean="0"/>
              <a:t>по-ниски </a:t>
            </a:r>
            <a:r>
              <a:rPr lang="ru-RU" sz="1600" dirty="0"/>
              <a:t>от </a:t>
            </a:r>
            <a:r>
              <a:rPr lang="ru-RU" sz="1600" dirty="0" smtClean="0"/>
              <a:t>налягането на водопровода). </a:t>
            </a:r>
            <a:r>
              <a:rPr lang="ru-RU" sz="1600" dirty="0"/>
              <a:t>Никога не </a:t>
            </a:r>
            <a:r>
              <a:rPr lang="ru-RU" sz="1600" dirty="0" smtClean="0"/>
              <a:t>може резервоар без налягане </a:t>
            </a:r>
            <a:r>
              <a:rPr lang="ru-RU" sz="1600" dirty="0"/>
              <a:t>да замести един </a:t>
            </a:r>
            <a:r>
              <a:rPr lang="ru-RU" sz="1600" dirty="0" smtClean="0"/>
              <a:t>резервоар под налягане.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 днешно време тези резервоари са променени в </a:t>
            </a:r>
            <a:r>
              <a:rPr lang="ru-RU" sz="1600" dirty="0" smtClean="0"/>
              <a:t>посока </a:t>
            </a:r>
            <a:r>
              <a:rPr lang="ru-RU" sz="1600" dirty="0"/>
              <a:t>"мулти-гориво" </a:t>
            </a:r>
            <a:r>
              <a:rPr lang="ru-RU" sz="1600" dirty="0" smtClean="0"/>
              <a:t>от първични </a:t>
            </a:r>
            <a:r>
              <a:rPr lang="ru-RU" sz="1600" dirty="0"/>
              <a:t>източници на </a:t>
            </a:r>
            <a:r>
              <a:rPr lang="ru-RU" sz="1600" dirty="0" smtClean="0"/>
              <a:t>топлина, включително </a:t>
            </a:r>
            <a:r>
              <a:rPr lang="ru-RU" sz="1600" dirty="0"/>
              <a:t>слънчева енергия и други възобновяеми </a:t>
            </a:r>
            <a:r>
              <a:rPr lang="ru-RU" sz="1600" dirty="0" smtClean="0"/>
              <a:t>източници.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E21EF6-5CBE-42D5-BB58-599A2B303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00" y="2099435"/>
            <a:ext cx="3239999" cy="3057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B0A526-8A46-49F8-AFF8-605CBB6E9BC9}"/>
              </a:ext>
            </a:extLst>
          </p:cNvPr>
          <p:cNvSpPr/>
          <p:nvPr/>
        </p:nvSpPr>
        <p:spPr>
          <a:xfrm>
            <a:off x="751418" y="5290255"/>
            <a:ext cx="7775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Резервоарите без налягане </a:t>
            </a:r>
            <a:r>
              <a:rPr lang="ru-RU" sz="1600" b="1" dirty="0"/>
              <a:t>изискват по-малко материали в конструкцията </a:t>
            </a:r>
            <a:r>
              <a:rPr lang="ru-RU" sz="1600" b="1" dirty="0" smtClean="0"/>
              <a:t>си </a:t>
            </a:r>
            <a:r>
              <a:rPr lang="ru-RU" sz="1600" b="1" dirty="0"/>
              <a:t>и не е </a:t>
            </a:r>
            <a:r>
              <a:rPr lang="ru-RU" sz="1600" b="1" dirty="0" smtClean="0"/>
              <a:t>нужно обезопасителни </a:t>
            </a:r>
            <a:r>
              <a:rPr lang="ru-RU" sz="1600" b="1" dirty="0"/>
              <a:t>елементи, така че те са по-безопасни </a:t>
            </a:r>
            <a:r>
              <a:rPr lang="ru-RU" sz="1600" b="1" dirty="0" smtClean="0"/>
              <a:t>и </a:t>
            </a:r>
            <a:r>
              <a:rPr lang="ru-RU" sz="1600" b="1" dirty="0"/>
              <a:t>по-евтини </a:t>
            </a:r>
            <a:r>
              <a:rPr lang="ru-RU" sz="1600" b="1" dirty="0" smtClean="0"/>
              <a:t>. </a:t>
            </a:r>
            <a:r>
              <a:rPr lang="ru-RU" sz="1600" dirty="0"/>
              <a:t>Въпреки това са необходими други елементи, като </a:t>
            </a:r>
            <a:r>
              <a:rPr lang="ru-RU" sz="1600" dirty="0" smtClean="0"/>
              <a:t>главни резервоари, както </a:t>
            </a:r>
            <a:r>
              <a:rPr lang="ru-RU" sz="1600" dirty="0"/>
              <a:t>и повече пространство за </a:t>
            </a:r>
            <a:r>
              <a:rPr lang="ru-RU" sz="1600" dirty="0" smtClean="0"/>
              <a:t>инсталация.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582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167D1A-EBE8-4B9D-8B7B-6B1932F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05D45D2-532C-4E44-849A-26714AFAC521}"/>
              </a:ext>
            </a:extLst>
          </p:cNvPr>
          <p:cNvSpPr/>
          <p:nvPr/>
        </p:nvSpPr>
        <p:spPr>
          <a:xfrm>
            <a:off x="684000" y="1898463"/>
            <a:ext cx="4752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По същество </a:t>
            </a:r>
            <a:r>
              <a:rPr lang="ru-RU" sz="1400" dirty="0" smtClean="0"/>
              <a:t>горещата </a:t>
            </a:r>
            <a:r>
              <a:rPr lang="ru-RU" sz="1400" dirty="0"/>
              <a:t>вода </a:t>
            </a:r>
            <a:r>
              <a:rPr lang="ru-RU" sz="1400" dirty="0" smtClean="0"/>
              <a:t>без налягане се доставя под влияние на </a:t>
            </a:r>
            <a:r>
              <a:rPr lang="ru-RU" sz="1400" b="1" dirty="0" smtClean="0"/>
              <a:t>гравитацията,</a:t>
            </a:r>
            <a:r>
              <a:rPr lang="ru-RU" sz="1400" dirty="0" smtClean="0"/>
              <a:t> </a:t>
            </a:r>
            <a:r>
              <a:rPr lang="ru-RU" sz="1400" dirty="0"/>
              <a:t>така че те обикновено трябва да бъдат инсталирани </a:t>
            </a:r>
            <a:r>
              <a:rPr lang="ru-RU" sz="1400" dirty="0" smtClean="0"/>
              <a:t>на високо.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С цел увеличаване на </a:t>
            </a:r>
            <a:r>
              <a:rPr lang="ru-RU" sz="1400" dirty="0" smtClean="0"/>
              <a:t>налягането за доставка на </a:t>
            </a:r>
            <a:r>
              <a:rPr lang="ru-RU" sz="1400" dirty="0"/>
              <a:t>топла вода, системата използва </a:t>
            </a:r>
            <a:r>
              <a:rPr lang="ru-RU" sz="1400" b="1" dirty="0" smtClean="0"/>
              <a:t>допълнителен </a:t>
            </a:r>
            <a:r>
              <a:rPr lang="ru-RU" sz="1400" dirty="0" smtClean="0"/>
              <a:t>резервоар, захранен </a:t>
            </a:r>
            <a:r>
              <a:rPr lang="ru-RU" sz="1400" dirty="0"/>
              <a:t>със студена вода, </a:t>
            </a:r>
            <a:r>
              <a:rPr lang="ru-RU" sz="1400" dirty="0" smtClean="0"/>
              <a:t>който </a:t>
            </a:r>
            <a:r>
              <a:rPr lang="ru-RU" sz="1400" dirty="0"/>
              <a:t>от своя страна, </a:t>
            </a:r>
            <a:r>
              <a:rPr lang="ru-RU" sz="1400" dirty="0" smtClean="0"/>
              <a:t>захранва слънчевия </a:t>
            </a:r>
            <a:r>
              <a:rPr lang="ru-RU" sz="1400" dirty="0"/>
              <a:t>или мулти </a:t>
            </a:r>
            <a:r>
              <a:rPr lang="ru-RU" sz="1400" dirty="0" smtClean="0"/>
              <a:t>гориво резервоар.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/>
              <a:t>Височината на горния </a:t>
            </a:r>
            <a:r>
              <a:rPr lang="ru-RU" sz="1400" b="1" dirty="0" smtClean="0"/>
              <a:t>резервоара- точката </a:t>
            </a:r>
            <a:r>
              <a:rPr lang="ru-RU" sz="1400" b="1" dirty="0"/>
              <a:t>на крайния </a:t>
            </a:r>
            <a:r>
              <a:rPr lang="ru-RU" sz="1400" b="1" dirty="0" smtClean="0"/>
              <a:t>изход, </a:t>
            </a:r>
            <a:r>
              <a:rPr lang="ru-RU" sz="1400" b="1" dirty="0"/>
              <a:t>определя налягането на </a:t>
            </a:r>
            <a:r>
              <a:rPr lang="ru-RU" sz="1400" b="1" dirty="0" smtClean="0"/>
              <a:t>водата. </a:t>
            </a:r>
            <a:r>
              <a:rPr lang="ru-RU" sz="1400" dirty="0" smtClean="0"/>
              <a:t>Натискът, постигнат </a:t>
            </a:r>
            <a:r>
              <a:rPr lang="ru-RU" sz="1400" dirty="0"/>
              <a:t>в повечето къщи и жилищни </a:t>
            </a:r>
            <a:r>
              <a:rPr lang="ru-RU" sz="1400" dirty="0" smtClean="0"/>
              <a:t>блокове, </a:t>
            </a:r>
            <a:r>
              <a:rPr lang="ru-RU" sz="1400" dirty="0"/>
              <a:t>е </a:t>
            </a:r>
            <a:r>
              <a:rPr lang="ru-RU" sz="1400" dirty="0" smtClean="0"/>
              <a:t>по-нисък от </a:t>
            </a:r>
            <a:r>
              <a:rPr lang="ru-RU" sz="1400" dirty="0"/>
              <a:t>налягането на стандартните водопроводи (4-6 бара). </a:t>
            </a:r>
            <a:r>
              <a:rPr lang="ru-RU" sz="1400" dirty="0" smtClean="0"/>
              <a:t>Необходимо е 10 </a:t>
            </a:r>
            <a:r>
              <a:rPr lang="ru-RU" sz="1400" dirty="0"/>
              <a:t>м височина, за да </a:t>
            </a:r>
            <a:r>
              <a:rPr lang="ru-RU" sz="1400" dirty="0" smtClean="0"/>
              <a:t>се получи </a:t>
            </a:r>
            <a:r>
              <a:rPr lang="ru-RU" sz="1400" dirty="0"/>
              <a:t>1 бар налягане, което </a:t>
            </a:r>
            <a:r>
              <a:rPr lang="ru-RU" sz="1400" dirty="0" smtClean="0"/>
              <a:t>трудно </a:t>
            </a:r>
            <a:r>
              <a:rPr lang="ru-RU" sz="1400" dirty="0"/>
              <a:t>се постигне в много </a:t>
            </a:r>
            <a:r>
              <a:rPr lang="ru-RU" sz="1400" dirty="0" smtClean="0"/>
              <a:t>къщи.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Допълнителният резервоар се </a:t>
            </a:r>
            <a:r>
              <a:rPr lang="ru-RU" sz="1400" dirty="0"/>
              <a:t>използва като </a:t>
            </a:r>
            <a:r>
              <a:rPr lang="ru-RU" sz="1400" dirty="0" smtClean="0"/>
              <a:t>изпускателен </a:t>
            </a:r>
            <a:r>
              <a:rPr lang="ru-RU" sz="1400" dirty="0"/>
              <a:t>и разширителен съд по време на топлообменния </a:t>
            </a:r>
            <a:r>
              <a:rPr lang="ru-RU" sz="1400" dirty="0" smtClean="0"/>
              <a:t>процес.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Слънчевите  резервоари </a:t>
            </a:r>
            <a:r>
              <a:rPr lang="ru-RU" sz="1400" dirty="0"/>
              <a:t>са достъпни за </a:t>
            </a:r>
            <a:r>
              <a:rPr lang="ru-RU" sz="1400" dirty="0" smtClean="0"/>
              <a:t>индиректни </a:t>
            </a:r>
            <a:r>
              <a:rPr lang="ru-RU" sz="1400" dirty="0"/>
              <a:t>системи с една или две </a:t>
            </a:r>
            <a:r>
              <a:rPr lang="ru-RU" sz="1400" dirty="0" smtClean="0"/>
              <a:t>намотки.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1BC6570-7031-4BC3-948A-4A50608ADCBF}"/>
              </a:ext>
            </a:extLst>
          </p:cNvPr>
          <p:cNvSpPr/>
          <p:nvPr/>
        </p:nvSpPr>
        <p:spPr>
          <a:xfrm>
            <a:off x="432916" y="1557000"/>
            <a:ext cx="593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Слънчеви топлинни водни резервоари без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налягане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4B6285-1C3F-4D4C-8264-4857DC8DE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00" y="1845000"/>
            <a:ext cx="3250800" cy="45006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62B5A0-C755-43E8-92E7-F1ED4A878009}"/>
              </a:ext>
            </a:extLst>
          </p:cNvPr>
          <p:cNvSpPr/>
          <p:nvPr/>
        </p:nvSpPr>
        <p:spPr>
          <a:xfrm rot="10800000" flipV="1">
            <a:off x="6516000" y="1740601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39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95FB2E-F7DE-4A47-B44A-8FBD97A8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776E97B-3BFB-47B6-8035-1C9CAA838F39}"/>
              </a:ext>
            </a:extLst>
          </p:cNvPr>
          <p:cNvSpPr/>
          <p:nvPr/>
        </p:nvSpPr>
        <p:spPr>
          <a:xfrm>
            <a:off x="432916" y="1557000"/>
            <a:ext cx="5867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Слънчеви топлинни водни резервоари без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налягане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AE1C99-9954-4075-93D1-A6901BAB43B7}"/>
              </a:ext>
            </a:extLst>
          </p:cNvPr>
          <p:cNvSpPr txBox="1"/>
          <p:nvPr/>
        </p:nvSpPr>
        <p:spPr>
          <a:xfrm>
            <a:off x="3708001" y="1917000"/>
            <a:ext cx="518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ТЕРМОСИФОННИ ПРЕКИ </a:t>
            </a:r>
            <a:r>
              <a:rPr lang="ru-RU" sz="1600" b="1" dirty="0" smtClean="0"/>
              <a:t>БЕЗ НАЛЯГАНЕ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/>
              <a:t>SWH </a:t>
            </a:r>
            <a:r>
              <a:rPr lang="ru-RU" sz="1600" b="1" dirty="0" smtClean="0"/>
              <a:t>.</a:t>
            </a:r>
            <a:r>
              <a:rPr lang="en-US" sz="1600" b="1" dirty="0" smtClean="0"/>
              <a:t> </a:t>
            </a:r>
            <a:r>
              <a:rPr lang="ru-RU" sz="1600" dirty="0"/>
              <a:t>Тези прости пасивни SWH </a:t>
            </a:r>
            <a:r>
              <a:rPr lang="ru-RU" sz="1600" dirty="0" smtClean="0"/>
              <a:t>използват </a:t>
            </a:r>
            <a:r>
              <a:rPr lang="ru-RU" sz="1600" dirty="0"/>
              <a:t>резервоари </a:t>
            </a:r>
            <a:r>
              <a:rPr lang="ru-RU" sz="1600" dirty="0" smtClean="0"/>
              <a:t>без налягане  </a:t>
            </a:r>
            <a:r>
              <a:rPr lang="ru-RU" sz="1600" dirty="0"/>
              <a:t>(автоматично зареждане</a:t>
            </a:r>
            <a:r>
              <a:rPr lang="ru-RU" sz="1600" dirty="0" smtClean="0"/>
              <a:t>).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A903C00-1168-4BA2-9F0F-C2E2674CE614}"/>
              </a:ext>
            </a:extLst>
          </p:cNvPr>
          <p:cNvCxnSpPr>
            <a:cxnSpLocks/>
          </p:cNvCxnSpPr>
          <p:nvPr/>
        </p:nvCxnSpPr>
        <p:spPr>
          <a:xfrm>
            <a:off x="252000" y="0"/>
            <a:ext cx="0" cy="416615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7C78A83-E49F-4F6A-9FDD-EE9F1C4BB2FD}"/>
              </a:ext>
            </a:extLst>
          </p:cNvPr>
          <p:cNvGrpSpPr/>
          <p:nvPr/>
        </p:nvGrpSpPr>
        <p:grpSpPr>
          <a:xfrm>
            <a:off x="478425" y="2024776"/>
            <a:ext cx="3229575" cy="4233585"/>
            <a:chOff x="550421" y="2024776"/>
            <a:chExt cx="3229575" cy="4233585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0712E477-362B-4C3D-A8D6-ECE7120D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674" y="2024776"/>
              <a:ext cx="2951322" cy="423358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9A85CAFA-E785-4D9B-9AD4-90FAF8B07D7F}"/>
                </a:ext>
              </a:extLst>
            </p:cNvPr>
            <p:cNvSpPr/>
            <p:nvPr/>
          </p:nvSpPr>
          <p:spPr>
            <a:xfrm rot="5400000" flipV="1">
              <a:off x="71698" y="3417400"/>
              <a:ext cx="1296000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bg-BG" sz="1600" b="1" dirty="0" smtClean="0">
                  <a:solidFill>
                    <a:prstClr val="black"/>
                  </a:solidFill>
                </a:rPr>
                <a:t>ПРИМЕР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7983324-07FF-4DBD-85A8-8F55FC795342}"/>
              </a:ext>
            </a:extLst>
          </p:cNvPr>
          <p:cNvSpPr txBox="1"/>
          <p:nvPr/>
        </p:nvSpPr>
        <p:spPr>
          <a:xfrm>
            <a:off x="3636000" y="2853000"/>
            <a:ext cx="295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ru-RU" sz="1600" b="1" dirty="0"/>
              <a:t>ГОЛЕМИ СЛЪНЧЕВИ РЕЗЕРВОАРИ ЗА </a:t>
            </a:r>
            <a:r>
              <a:rPr lang="ru-RU" sz="1600" b="1" dirty="0" smtClean="0"/>
              <a:t>ЖИЛИЩА </a:t>
            </a:r>
            <a:r>
              <a:rPr lang="ru-RU" sz="1600" b="1" dirty="0"/>
              <a:t>И </a:t>
            </a:r>
            <a:r>
              <a:rPr lang="ru-RU" sz="1600" b="1" dirty="0" smtClean="0"/>
              <a:t>ТЪРГОВСКИ ЦЕЛИ</a:t>
            </a:r>
            <a:r>
              <a:rPr lang="en-US" sz="1600" b="1" dirty="0" smtClean="0"/>
              <a:t>. </a:t>
            </a:r>
            <a:r>
              <a:rPr lang="ru-RU" sz="1600" dirty="0"/>
              <a:t>Много </a:t>
            </a:r>
            <a:r>
              <a:rPr lang="ru-RU" sz="1600" dirty="0" smtClean="0"/>
              <a:t>големите резервоари за  </a:t>
            </a:r>
            <a:r>
              <a:rPr lang="ru-RU" sz="1600" dirty="0"/>
              <a:t>гореща вода </a:t>
            </a:r>
            <a:r>
              <a:rPr lang="ru-RU" sz="1600" dirty="0" smtClean="0"/>
              <a:t>под </a:t>
            </a:r>
            <a:r>
              <a:rPr lang="ru-RU" sz="1600" dirty="0"/>
              <a:t>налягане са скъпи. </a:t>
            </a:r>
            <a:r>
              <a:rPr lang="ru-RU" sz="1600" dirty="0" smtClean="0"/>
              <a:t>Без налягане е алтернативна, </a:t>
            </a:r>
            <a:r>
              <a:rPr lang="ru-RU" sz="1600" dirty="0"/>
              <a:t>опростена и достъпна технология. Те могат да бъдат персонализирани и </a:t>
            </a:r>
            <a:r>
              <a:rPr lang="ru-RU" sz="1600" dirty="0" smtClean="0"/>
              <a:t>построени </a:t>
            </a:r>
            <a:r>
              <a:rPr lang="ru-RU" sz="1600" dirty="0"/>
              <a:t>на мястото на </a:t>
            </a:r>
            <a:r>
              <a:rPr lang="ru-RU" sz="1600" dirty="0" smtClean="0"/>
              <a:t>самата инсталация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373930-8689-42E3-9F12-970C00CA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0" y="2932764"/>
            <a:ext cx="2026800" cy="3325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227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64CE86-1077-4B42-99DF-85B369B88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CC6DE9-8818-4D9D-8968-753C466F8318}"/>
              </a:ext>
            </a:extLst>
          </p:cNvPr>
          <p:cNvSpPr txBox="1"/>
          <p:nvPr/>
        </p:nvSpPr>
        <p:spPr>
          <a:xfrm>
            <a:off x="756000" y="1943089"/>
            <a:ext cx="33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СИСТЕМА С ЕДИН РЕЗЕРВОАР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06A314-BD72-4B4B-8C01-1F60C536F125}"/>
              </a:ext>
            </a:extLst>
          </p:cNvPr>
          <p:cNvSpPr txBox="1"/>
          <p:nvPr/>
        </p:nvSpPr>
        <p:spPr>
          <a:xfrm>
            <a:off x="1044000" y="2246906"/>
            <a:ext cx="410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В </a:t>
            </a:r>
            <a:r>
              <a:rPr lang="ru-RU" sz="1600" b="1" dirty="0"/>
              <a:t>топъл</a:t>
            </a:r>
            <a:r>
              <a:rPr lang="ru-RU" sz="1600" dirty="0"/>
              <a:t> </a:t>
            </a:r>
            <a:r>
              <a:rPr lang="ru-RU" sz="1600" dirty="0" smtClean="0"/>
              <a:t>регион пасивните </a:t>
            </a:r>
            <a:r>
              <a:rPr lang="ru-RU" sz="1600" dirty="0"/>
              <a:t>SWH </a:t>
            </a:r>
            <a:r>
              <a:rPr lang="ru-RU" sz="1600" dirty="0" smtClean="0"/>
              <a:t>термосифонни </a:t>
            </a:r>
            <a:r>
              <a:rPr lang="ru-RU" sz="1600" dirty="0"/>
              <a:t>системи </a:t>
            </a:r>
            <a:r>
              <a:rPr lang="ru-RU" sz="1600" dirty="0" smtClean="0"/>
              <a:t>с </a:t>
            </a:r>
            <a:r>
              <a:rPr lang="ru-RU" sz="1600" dirty="0"/>
              <a:t>компактен дизайн са </a:t>
            </a:r>
            <a:r>
              <a:rPr lang="ru-RU" sz="1600" dirty="0" smtClean="0"/>
              <a:t>широко използвани. Техните резервоари  са включени директно/индиректно.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Резервоарите </a:t>
            </a:r>
            <a:r>
              <a:rPr lang="ru-RU" sz="1600" dirty="0"/>
              <a:t>идват </a:t>
            </a:r>
            <a:r>
              <a:rPr lang="ru-RU" sz="1600" dirty="0" smtClean="0"/>
              <a:t>(</a:t>
            </a:r>
            <a:r>
              <a:rPr lang="ru-RU" sz="1600" dirty="0"/>
              <a:t>по избор) </a:t>
            </a:r>
            <a:r>
              <a:rPr lang="ru-RU" sz="1600" dirty="0" smtClean="0"/>
              <a:t>с електрически нагревател </a:t>
            </a:r>
            <a:r>
              <a:rPr lang="ru-RU" sz="1600" dirty="0"/>
              <a:t>за резервно </a:t>
            </a:r>
            <a:r>
              <a:rPr lang="ru-RU" sz="1600" dirty="0" smtClean="0"/>
              <a:t>отопление.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Алтернативно, тези системи работят </a:t>
            </a:r>
            <a:r>
              <a:rPr lang="ru-RU" sz="1600" b="1" dirty="0"/>
              <a:t>като </a:t>
            </a:r>
            <a:r>
              <a:rPr lang="ru-RU" sz="1600" b="1" dirty="0" smtClean="0"/>
              <a:t>предварителни </a:t>
            </a:r>
            <a:r>
              <a:rPr lang="ru-RU" sz="1600" b="1" dirty="0"/>
              <a:t>нагреватели </a:t>
            </a:r>
            <a:r>
              <a:rPr lang="ru-RU" sz="1600" dirty="0"/>
              <a:t>за съществуващите бойлери (електрически </a:t>
            </a:r>
            <a:r>
              <a:rPr lang="ru-RU" sz="1600" dirty="0" smtClean="0"/>
              <a:t>или на </a:t>
            </a:r>
            <a:r>
              <a:rPr lang="ru-RU" sz="1600" dirty="0"/>
              <a:t>газ</a:t>
            </a:r>
            <a:r>
              <a:rPr lang="ru-RU" sz="1600" dirty="0" smtClean="0"/>
              <a:t>).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Резервоарите са за </a:t>
            </a:r>
            <a:r>
              <a:rPr lang="ru-RU" sz="1600" dirty="0" smtClean="0"/>
              <a:t>атмосферно налягане </a:t>
            </a:r>
            <a:r>
              <a:rPr lang="ru-RU" sz="1600" dirty="0"/>
              <a:t>и </a:t>
            </a:r>
            <a:r>
              <a:rPr lang="ru-RU" sz="1600" dirty="0" smtClean="0"/>
              <a:t>са </a:t>
            </a:r>
            <a:r>
              <a:rPr lang="ru-RU" sz="1600" dirty="0"/>
              <a:t>изработени от мека </a:t>
            </a:r>
            <a:r>
              <a:rPr lang="ru-RU" sz="1600" dirty="0" smtClean="0"/>
              <a:t>стомана, емайлирани, стъкло облицовани </a:t>
            </a:r>
            <a:r>
              <a:rPr lang="ru-RU" sz="1600" dirty="0"/>
              <a:t>или от неръждаема стомана 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="" xmlns:a16="http://schemas.microsoft.com/office/drawing/2014/main" id="{06B837B8-75F7-4FE3-8BC3-7B78CD20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2349000"/>
            <a:ext cx="3672000" cy="37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430CAB4-5B45-4601-B232-DAA0C7151212}"/>
              </a:ext>
            </a:extLst>
          </p:cNvPr>
          <p:cNvSpPr/>
          <p:nvPr/>
        </p:nvSpPr>
        <p:spPr>
          <a:xfrm>
            <a:off x="432916" y="1557000"/>
            <a:ext cx="586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SWH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комбинирана 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69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1BCBE8-6DF4-4C1D-9D67-6EBFFD70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87C0B0-31BA-4285-B0ED-6CBECA0ED4D2}"/>
              </a:ext>
            </a:extLst>
          </p:cNvPr>
          <p:cNvSpPr txBox="1"/>
          <p:nvPr/>
        </p:nvSpPr>
        <p:spPr>
          <a:xfrm>
            <a:off x="756000" y="1943089"/>
            <a:ext cx="331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СИСТЕМА С ЕДИН </a:t>
            </a:r>
            <a:r>
              <a:rPr lang="bg-BG" sz="1600" b="1" dirty="0" smtClean="0"/>
              <a:t>РЕЗЕРВОАР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E59F73A-5282-4ED9-9594-E326AC27E89F}"/>
              </a:ext>
            </a:extLst>
          </p:cNvPr>
          <p:cNvSpPr/>
          <p:nvPr/>
        </p:nvSpPr>
        <p:spPr>
          <a:xfrm>
            <a:off x="432916" y="1557000"/>
            <a:ext cx="593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44CDB2A-7520-45F1-8844-832AD28AE445}"/>
              </a:ext>
            </a:extLst>
          </p:cNvPr>
          <p:cNvSpPr/>
          <p:nvPr/>
        </p:nvSpPr>
        <p:spPr>
          <a:xfrm>
            <a:off x="1044000" y="2299386"/>
            <a:ext cx="3816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За </a:t>
            </a:r>
            <a:r>
              <a:rPr lang="ru-RU" sz="1600" dirty="0"/>
              <a:t>по-топлите райони и като цяло с прости DSWH, когато опцията е активна SWH система </a:t>
            </a:r>
            <a:r>
              <a:rPr lang="ru-RU" sz="1600" dirty="0" smtClean="0"/>
              <a:t>(индиректна/директен). Обикновено </a:t>
            </a:r>
            <a:r>
              <a:rPr lang="ru-RU" sz="1600" dirty="0"/>
              <a:t>имат </a:t>
            </a:r>
            <a:r>
              <a:rPr lang="ru-RU" sz="1600" b="1" dirty="0"/>
              <a:t>един </a:t>
            </a:r>
            <a:r>
              <a:rPr lang="ru-RU" sz="1600" b="1" dirty="0" smtClean="0"/>
              <a:t>слънчев </a:t>
            </a:r>
            <a:r>
              <a:rPr lang="ru-RU" sz="1600" b="1" dirty="0"/>
              <a:t>резервоар (под налягане) </a:t>
            </a:r>
            <a:r>
              <a:rPr lang="ru-RU" sz="1600" b="1" dirty="0" smtClean="0"/>
              <a:t>с </a:t>
            </a:r>
            <a:r>
              <a:rPr lang="ru-RU" sz="1600" b="1" dirty="0"/>
              <a:t>една или две намотки</a:t>
            </a:r>
            <a:r>
              <a:rPr lang="ru-RU" sz="1600" dirty="0"/>
              <a:t> и включващи поне електрическо резервно отопление 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Газови горелки не се използват в </a:t>
            </a:r>
            <a:r>
              <a:rPr lang="ru-RU" sz="1600" dirty="0" smtClean="0"/>
              <a:t>слънчевите съдове за съхранение, защото </a:t>
            </a:r>
            <a:r>
              <a:rPr lang="ru-RU" sz="1600" dirty="0"/>
              <a:t>горелката ще бъдат разположени на </a:t>
            </a:r>
            <a:r>
              <a:rPr lang="ru-RU" sz="1600" dirty="0" smtClean="0"/>
              <a:t>дъното-  пречи </a:t>
            </a:r>
            <a:r>
              <a:rPr lang="ru-RU" sz="1600" dirty="0"/>
              <a:t>на </a:t>
            </a:r>
            <a:r>
              <a:rPr lang="ru-RU" sz="1600" dirty="0" smtClean="0"/>
              <a:t>слънчевото отопление. </a:t>
            </a:r>
            <a:r>
              <a:rPr lang="ru-RU" sz="1600" dirty="0"/>
              <a:t>Ако това е опцията, </a:t>
            </a:r>
            <a:r>
              <a:rPr lang="ru-RU" sz="1600" dirty="0" smtClean="0"/>
              <a:t>бойлера </a:t>
            </a:r>
            <a:r>
              <a:rPr lang="ru-RU" sz="1600" dirty="0"/>
              <a:t>на газ може да се използва като </a:t>
            </a:r>
            <a:r>
              <a:rPr lang="ru-RU" sz="1600" dirty="0" smtClean="0"/>
              <a:t>алтернатива.</a:t>
            </a:r>
            <a:endParaRPr lang="en-US" sz="1600" dirty="0"/>
          </a:p>
        </p:txBody>
      </p:sp>
      <p:pic>
        <p:nvPicPr>
          <p:cNvPr id="8" name="Picture 7" descr="A picture containing indoor&#10;&#10;Description generated with high confidence">
            <a:extLst>
              <a:ext uri="{FF2B5EF4-FFF2-40B4-BE49-F238E27FC236}">
                <a16:creationId xmlns="" xmlns:a16="http://schemas.microsoft.com/office/drawing/2014/main" id="{060ECA88-03F1-43D9-9F28-2ED8DAA9B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0" y="2493000"/>
            <a:ext cx="3596767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7287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37BF77-80EC-4D3F-80E4-D9256410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r>
              <a:rPr lang="bg-BG" b="1" dirty="0"/>
              <a:t> Класификация на слънчевите </a:t>
            </a:r>
            <a:r>
              <a:rPr lang="bg-BG" b="1" dirty="0" smtClean="0"/>
              <a:t>резервоари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4E4BC53-93B8-4753-B131-B8237FD7F510}"/>
              </a:ext>
            </a:extLst>
          </p:cNvPr>
          <p:cNvSpPr txBox="1"/>
          <p:nvPr/>
        </p:nvSpPr>
        <p:spPr>
          <a:xfrm>
            <a:off x="755999" y="1943089"/>
            <a:ext cx="345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СИСТЕМА С ДВА РЕЗЕРВОАРА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FDF576-9C18-490B-BFC1-38F55280D275}"/>
              </a:ext>
            </a:extLst>
          </p:cNvPr>
          <p:cNvSpPr txBox="1"/>
          <p:nvPr/>
        </p:nvSpPr>
        <p:spPr>
          <a:xfrm>
            <a:off x="1108433" y="2277000"/>
            <a:ext cx="44715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/>
              <a:t>В </a:t>
            </a:r>
            <a:r>
              <a:rPr lang="ru-RU" sz="1400" b="1" dirty="0" smtClean="0"/>
              <a:t>студени </a:t>
            </a:r>
            <a:r>
              <a:rPr lang="ru-RU" sz="1400" b="1" dirty="0"/>
              <a:t>региони </a:t>
            </a:r>
            <a:r>
              <a:rPr lang="ru-RU" sz="1400" dirty="0"/>
              <a:t>използването на две цистерни на практика е </a:t>
            </a:r>
            <a:r>
              <a:rPr lang="ru-RU" sz="1400" dirty="0" smtClean="0"/>
              <a:t>нормлно. Необходима е съхраняване на </a:t>
            </a:r>
            <a:r>
              <a:rPr lang="ru-RU" sz="1400" dirty="0"/>
              <a:t>достатъчно гореща вода </a:t>
            </a:r>
            <a:r>
              <a:rPr lang="ru-RU" sz="1400" dirty="0" smtClean="0"/>
              <a:t>за </a:t>
            </a:r>
            <a:r>
              <a:rPr lang="ru-RU" sz="1400" dirty="0"/>
              <a:t>много студени или </a:t>
            </a:r>
            <a:r>
              <a:rPr lang="ru-RU" sz="1400" dirty="0" smtClean="0"/>
              <a:t>облачни </a:t>
            </a:r>
            <a:r>
              <a:rPr lang="ru-RU" sz="1400" dirty="0"/>
              <a:t>периоди. </a:t>
            </a:r>
            <a:r>
              <a:rPr lang="ru-RU" sz="1400" dirty="0" smtClean="0"/>
              <a:t>Използват се и комбинирани системи (топла </a:t>
            </a:r>
            <a:r>
              <a:rPr lang="ru-RU" sz="1400" dirty="0"/>
              <a:t>вода и отопление на помещения</a:t>
            </a:r>
            <a:r>
              <a:rPr lang="ru-RU" sz="1400" dirty="0" smtClean="0"/>
              <a:t>), за което са необходими </a:t>
            </a:r>
            <a:r>
              <a:rPr lang="ru-RU" sz="1400" dirty="0"/>
              <a:t>две </a:t>
            </a:r>
            <a:r>
              <a:rPr lang="ru-RU" sz="1400" dirty="0" smtClean="0"/>
              <a:t>цистерни.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/>
              <a:t>В </a:t>
            </a:r>
            <a:r>
              <a:rPr lang="ru-RU" sz="1400" dirty="0" smtClean="0"/>
              <a:t>системата </a:t>
            </a:r>
            <a:r>
              <a:rPr lang="ru-RU" sz="1400" dirty="0"/>
              <a:t>SWH </a:t>
            </a:r>
            <a:r>
              <a:rPr lang="ru-RU" sz="1400" dirty="0" smtClean="0"/>
              <a:t>с два </a:t>
            </a:r>
            <a:r>
              <a:rPr lang="ru-RU" sz="1400" dirty="0"/>
              <a:t>резервоара </a:t>
            </a:r>
            <a:r>
              <a:rPr lang="ru-RU" sz="1400" dirty="0" smtClean="0"/>
              <a:t>, единият </a:t>
            </a:r>
            <a:r>
              <a:rPr lang="ru-RU" sz="1400" dirty="0"/>
              <a:t>резервоар </a:t>
            </a:r>
            <a:r>
              <a:rPr lang="ru-RU" sz="1400" dirty="0" smtClean="0"/>
              <a:t>(директно </a:t>
            </a:r>
            <a:r>
              <a:rPr lang="ru-RU" sz="1400" dirty="0"/>
              <a:t>или </a:t>
            </a:r>
            <a:r>
              <a:rPr lang="ru-RU" sz="1400" dirty="0" smtClean="0"/>
              <a:t>индиректно, под налягане</a:t>
            </a:r>
            <a:r>
              <a:rPr lang="ru-RU" sz="1400" dirty="0"/>
              <a:t>) осигурява само </a:t>
            </a:r>
            <a:r>
              <a:rPr lang="ru-RU" sz="1400" dirty="0" smtClean="0"/>
              <a:t>соларна вода-  </a:t>
            </a:r>
            <a:r>
              <a:rPr lang="ru-RU" sz="1400" dirty="0"/>
              <a:t>следователно не е необходимо </a:t>
            </a:r>
            <a:r>
              <a:rPr lang="ru-RU" sz="1400" dirty="0" smtClean="0"/>
              <a:t>източник </a:t>
            </a:r>
            <a:r>
              <a:rPr lang="ru-RU" sz="1400" dirty="0"/>
              <a:t>на резервно </a:t>
            </a:r>
            <a:r>
              <a:rPr lang="ru-RU" sz="1400" dirty="0" smtClean="0"/>
              <a:t>отопление.</a:t>
            </a:r>
            <a:r>
              <a:rPr lang="en-US" sz="1400" dirty="0" smtClean="0"/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938D12-C186-4D6C-BF86-AD01F3DDAF03}"/>
              </a:ext>
            </a:extLst>
          </p:cNvPr>
          <p:cNvSpPr/>
          <p:nvPr/>
        </p:nvSpPr>
        <p:spPr>
          <a:xfrm>
            <a:off x="1108433" y="4679197"/>
            <a:ext cx="75758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Този слънчев </a:t>
            </a:r>
            <a:r>
              <a:rPr lang="ru-RU" sz="1400" dirty="0"/>
              <a:t>резервоар е </a:t>
            </a:r>
            <a:r>
              <a:rPr lang="ru-RU" sz="1400" dirty="0" smtClean="0"/>
              <a:t>вертикален </a:t>
            </a:r>
            <a:r>
              <a:rPr lang="ru-RU" sz="1400" dirty="0"/>
              <a:t>(в серия) към втори </a:t>
            </a:r>
            <a:r>
              <a:rPr lang="ru-RU" sz="1400" dirty="0" smtClean="0"/>
              <a:t>резервоар (с вътрешна намотка), </a:t>
            </a:r>
            <a:r>
              <a:rPr lang="ru-RU" sz="1400" dirty="0"/>
              <a:t>което от своя страна доставя </a:t>
            </a:r>
            <a:r>
              <a:rPr lang="ru-RU" sz="1400" dirty="0" smtClean="0"/>
              <a:t>спомагателна енергя- използва се когато наличната слънчева </a:t>
            </a:r>
            <a:r>
              <a:rPr lang="ru-RU" sz="1400" dirty="0"/>
              <a:t>енергия не е </a:t>
            </a:r>
            <a:r>
              <a:rPr lang="ru-RU" sz="1400" dirty="0" smtClean="0"/>
              <a:t>достатъчна. </a:t>
            </a:r>
            <a:r>
              <a:rPr lang="ru-RU" sz="1400" dirty="0"/>
              <a:t>Това може да бъде </a:t>
            </a:r>
            <a:r>
              <a:rPr lang="ru-RU" sz="1400" dirty="0" smtClean="0"/>
              <a:t> газов котел.  Този </a:t>
            </a:r>
            <a:r>
              <a:rPr lang="ru-RU" sz="1400" dirty="0"/>
              <a:t>втори резервоар може да бъде стандартен </a:t>
            </a:r>
            <a:r>
              <a:rPr lang="ru-RU" sz="1400" dirty="0" smtClean="0"/>
              <a:t>с </a:t>
            </a:r>
            <a:r>
              <a:rPr lang="ru-RU" sz="1400" dirty="0"/>
              <a:t>електрически </a:t>
            </a:r>
            <a:r>
              <a:rPr lang="ru-RU" sz="1400" dirty="0" smtClean="0"/>
              <a:t>нагревател .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Слънчевият бойлер </a:t>
            </a:r>
            <a:r>
              <a:rPr lang="ru-RU" sz="1400" dirty="0"/>
              <a:t>може да бъде </a:t>
            </a:r>
            <a:r>
              <a:rPr lang="ru-RU" sz="1400" dirty="0" smtClean="0"/>
              <a:t>изключен, </a:t>
            </a:r>
            <a:r>
              <a:rPr lang="ru-RU" sz="1400" dirty="0"/>
              <a:t>когато е необходимо (поддръжка, и т.н.), </a:t>
            </a:r>
            <a:r>
              <a:rPr lang="ru-RU" sz="1400" dirty="0" smtClean="0"/>
              <a:t>както и когато има </a:t>
            </a:r>
            <a:r>
              <a:rPr lang="ru-RU" sz="1400" dirty="0"/>
              <a:t>топла вода </a:t>
            </a:r>
            <a:r>
              <a:rPr lang="ru-RU" sz="1400" dirty="0" smtClean="0"/>
              <a:t>от енергоснабдителната система.</a:t>
            </a:r>
            <a:endParaRPr lang="en-US" sz="1400" dirty="0"/>
          </a:p>
        </p:txBody>
      </p:sp>
      <p:pic>
        <p:nvPicPr>
          <p:cNvPr id="10" name="Picture 9" descr="A picture containing indoor, wall, cabinet, refrigerator&#10;&#10;Description generated with very high confidence">
            <a:extLst>
              <a:ext uri="{FF2B5EF4-FFF2-40B4-BE49-F238E27FC236}">
                <a16:creationId xmlns="" xmlns:a16="http://schemas.microsoft.com/office/drawing/2014/main" id="{62E35467-FEA8-405B-8428-7EA2E5B0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2065284"/>
            <a:ext cx="3168001" cy="2515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0CA3F1A-F7D5-446B-AEE3-EAB2D0609333}"/>
              </a:ext>
            </a:extLst>
          </p:cNvPr>
          <p:cNvSpPr/>
          <p:nvPr/>
        </p:nvSpPr>
        <p:spPr>
          <a:xfrm>
            <a:off x="432916" y="1557000"/>
            <a:ext cx="586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72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527629-A762-42C9-AF6F-BC61CF9427D7}"/>
              </a:ext>
            </a:extLst>
          </p:cNvPr>
          <p:cNvGrpSpPr/>
          <p:nvPr/>
        </p:nvGrpSpPr>
        <p:grpSpPr>
          <a:xfrm>
            <a:off x="1342097" y="1701000"/>
            <a:ext cx="7549903" cy="4706859"/>
            <a:chOff x="1342097" y="1601866"/>
            <a:chExt cx="7549903" cy="4706859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AEF658F-1327-4539-8869-75BE4858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2000" y="1601866"/>
              <a:ext cx="5304087" cy="47068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85B7ABD-DD52-4A8A-84DB-C8DCE2E7C6AE}"/>
                </a:ext>
              </a:extLst>
            </p:cNvPr>
            <p:cNvSpPr/>
            <p:nvPr/>
          </p:nvSpPr>
          <p:spPr>
            <a:xfrm>
              <a:off x="7596000" y="2349000"/>
              <a:ext cx="1296000" cy="33855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§"/>
              </a:pPr>
              <a:r>
                <a:rPr lang="bg-BG" sz="1600" b="1" dirty="0" smtClean="0">
                  <a:solidFill>
                    <a:prstClr val="black"/>
                  </a:solidFill>
                </a:rPr>
                <a:t>ПРИМЕР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7B23CD7-1471-4588-9D0C-28B8CD80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2097" y="4149362"/>
              <a:ext cx="2165143" cy="2123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69BA65-DC4A-46A7-BAE9-47959BB3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E0C070F-860C-4E5C-BA4F-8B4A34008352}"/>
              </a:ext>
            </a:extLst>
          </p:cNvPr>
          <p:cNvSpPr/>
          <p:nvPr/>
        </p:nvSpPr>
        <p:spPr>
          <a:xfrm>
            <a:off x="448156" y="1425670"/>
            <a:ext cx="3059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078340-DBEE-4F35-AD7F-2EE5135F1867}"/>
              </a:ext>
            </a:extLst>
          </p:cNvPr>
          <p:cNvSpPr txBox="1"/>
          <p:nvPr/>
        </p:nvSpPr>
        <p:spPr>
          <a:xfrm>
            <a:off x="828000" y="2494751"/>
            <a:ext cx="273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Слънчева система под налягане </a:t>
            </a:r>
            <a:r>
              <a:rPr lang="ru-RU" sz="1600" dirty="0"/>
              <a:t>с една вътрешна намотка (топлообменник) и в серия </a:t>
            </a:r>
            <a:r>
              <a:rPr lang="ru-RU" sz="1600" dirty="0" smtClean="0"/>
              <a:t>със спомагателни газов бойлер.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A23CEFC-2604-45F7-8664-2DF0A5ACE740}"/>
              </a:ext>
            </a:extLst>
          </p:cNvPr>
          <p:cNvSpPr txBox="1"/>
          <p:nvPr/>
        </p:nvSpPr>
        <p:spPr>
          <a:xfrm>
            <a:off x="612000" y="2225889"/>
            <a:ext cx="316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СИСТЕМА С ДВА </a:t>
            </a:r>
            <a:r>
              <a:rPr lang="bg-BG" sz="1600" b="1" dirty="0" smtClean="0"/>
              <a:t>РЕЗЕРВОАРА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4454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D65A0F-9674-4A47-9F93-1A019CC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Съдържание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55624FF-ED07-4B3A-835B-B204D00828A4}"/>
              </a:ext>
            </a:extLst>
          </p:cNvPr>
          <p:cNvSpPr/>
          <p:nvPr/>
        </p:nvSpPr>
        <p:spPr>
          <a:xfrm>
            <a:off x="684000" y="1557000"/>
            <a:ext cx="7848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dirty="0" smtClean="0">
                <a:latin typeface="+mj-lt"/>
                <a:cs typeface="Arial" pitchFamily="34" charset="0"/>
              </a:rPr>
              <a:t>Този модул съдържа</a:t>
            </a:r>
            <a:r>
              <a:rPr lang="en-US" sz="1600" dirty="0" smtClean="0">
                <a:latin typeface="+mj-lt"/>
                <a:cs typeface="Arial" pitchFamily="34" charset="0"/>
              </a:rPr>
              <a:t>:</a:t>
            </a:r>
            <a:endParaRPr lang="en-US" sz="1600" dirty="0"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ОБЩО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РЕЗЕРВОАРИТЕ </a:t>
            </a:r>
            <a:r>
              <a:rPr lang="ru-RU" sz="1600" b="1" dirty="0">
                <a:solidFill>
                  <a:prstClr val="black"/>
                </a:solidFill>
                <a:cs typeface="Arial" pitchFamily="34" charset="0"/>
              </a:rPr>
              <a:t>ЗА СЪХРАНЕНИЕ </a:t>
            </a: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 НА С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ЛЪНЧЕВА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ТОПЛА ВОДА </a:t>
            </a:r>
            <a:endParaRPr lang="en-US" sz="1600" b="1" dirty="0" smtClean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Основа на водонагряването.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Обосновка на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резервоарите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съхранение на слънчева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топла вода 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Термично напластяване на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топлата вода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Основен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дизайн и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съображения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за употреба на слънчевите резервоари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bg-BG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КЛАСИФИКАЦИЯ НА </a:t>
            </a:r>
            <a:r>
              <a:rPr lang="bg-BG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СЛЪНЧЕВИТЕ РЕЗЕРВОАРИ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Обща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класификация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Р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езервоари за с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лънчева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топла вода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 Директни конфигурации.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Резервоари за слънчева топла вода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Индиректни конфигурации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Термични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резервоари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Резервоари за слънчева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топла вода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без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налягане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Няколко резервоари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за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SWH 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комбинирана система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ПРОИЗВОДСТВО И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СЪХРАНЕНИЕ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НА РЕЗЕРВОАРИ </a:t>
            </a: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DSWH</a:t>
            </a:r>
            <a:r>
              <a:rPr lang="en-US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Видове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покрития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на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слънчеваите резервоари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МОНТАЖ И ПОДДРЪЖКА НА DSWH </a:t>
            </a:r>
            <a:r>
              <a:rPr lang="ru-RU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РЕЗЕРВОАРИ</a:t>
            </a:r>
            <a:r>
              <a:rPr lang="en-US" sz="16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Документи на системата и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проект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Общо за </a:t>
            </a:r>
            <a:r>
              <a:rPr lang="bg-BG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инсталационния </a:t>
            </a:r>
            <a:r>
              <a:rPr lang="bg-BG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процес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itchFamily="34" charset="0"/>
              </a:rPr>
              <a:t>Илюстрация на </a:t>
            </a:r>
            <a:r>
              <a:rPr lang="ru-RU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общия инсталационен процес</a:t>
            </a:r>
            <a:r>
              <a:rPr lang="en-US" sz="16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6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652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AC54A3-99B2-4011-82AB-46A81943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3E71DF-4664-4545-BC45-88E82E81B6C3}"/>
              </a:ext>
            </a:extLst>
          </p:cNvPr>
          <p:cNvSpPr/>
          <p:nvPr/>
        </p:nvSpPr>
        <p:spPr>
          <a:xfrm>
            <a:off x="1028016" y="2427503"/>
            <a:ext cx="37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 smtClean="0">
                <a:solidFill>
                  <a:srgbClr val="000000"/>
                </a:solidFill>
              </a:rPr>
              <a:t>Големи </a:t>
            </a:r>
            <a:r>
              <a:rPr lang="ru-RU" sz="1400" dirty="0">
                <a:solidFill>
                  <a:srgbClr val="000000"/>
                </a:solidFill>
              </a:rPr>
              <a:t>централизирани системи в жилищни и търговски </a:t>
            </a:r>
            <a:r>
              <a:rPr lang="ru-RU" sz="1400" dirty="0" smtClean="0">
                <a:solidFill>
                  <a:srgbClr val="000000"/>
                </a:solidFill>
              </a:rPr>
              <a:t>обекти(включително и с централно </a:t>
            </a:r>
            <a:r>
              <a:rPr lang="ru-RU" sz="1400" dirty="0">
                <a:solidFill>
                  <a:srgbClr val="000000"/>
                </a:solidFill>
              </a:rPr>
              <a:t>отопление </a:t>
            </a:r>
            <a:r>
              <a:rPr lang="ru-RU" sz="1400" dirty="0" smtClean="0">
                <a:solidFill>
                  <a:srgbClr val="000000"/>
                </a:solidFill>
              </a:rPr>
              <a:t>). Разработени са системи и стратегии, материализирани  за съхранение на топлата вода.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/>
              <a:t>Някои решения могат да включват няколко по-малки слънчеви резервоари, </a:t>
            </a:r>
            <a:r>
              <a:rPr lang="ru-RU" sz="1400" dirty="0" smtClean="0"/>
              <a:t>вертикални, паралелно свързани, </a:t>
            </a:r>
            <a:r>
              <a:rPr lang="ru-RU" sz="1400" dirty="0"/>
              <a:t>като по този начин </a:t>
            </a:r>
            <a:r>
              <a:rPr lang="ru-RU" sz="1400" dirty="0" smtClean="0"/>
              <a:t>действат </a:t>
            </a:r>
            <a:r>
              <a:rPr lang="ru-RU" sz="1400" dirty="0"/>
              <a:t>като един </a:t>
            </a:r>
            <a:r>
              <a:rPr lang="ru-RU" sz="1400" dirty="0" smtClean="0"/>
              <a:t>механизъм.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196F306-8968-49CF-BE49-1EFCCC98E759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461EE0-923E-42BB-BE56-414DD800594B}"/>
              </a:ext>
            </a:extLst>
          </p:cNvPr>
          <p:cNvSpPr txBox="1"/>
          <p:nvPr/>
        </p:nvSpPr>
        <p:spPr>
          <a:xfrm>
            <a:off x="755999" y="1989000"/>
            <a:ext cx="4016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prstClr val="black"/>
                </a:solidFill>
                <a:cs typeface="Arial" pitchFamily="34" charset="0"/>
              </a:rPr>
              <a:t>СИСТЕМА С НЯКОЛКО РЕЗЕРВОАРА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EF65EFF-CE1A-4493-BF47-697038619596}"/>
              </a:ext>
            </a:extLst>
          </p:cNvPr>
          <p:cNvSpPr/>
          <p:nvPr/>
        </p:nvSpPr>
        <p:spPr>
          <a:xfrm>
            <a:off x="1044000" y="4639602"/>
            <a:ext cx="7642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/>
              <a:t>Тази система за </a:t>
            </a:r>
            <a:r>
              <a:rPr lang="ru-RU" sz="1400" dirty="0" smtClean="0"/>
              <a:t>съхранение доставя </a:t>
            </a:r>
            <a:r>
              <a:rPr lang="ru-RU" sz="1400" dirty="0"/>
              <a:t>предварително загрята вода директно към стандартните </a:t>
            </a:r>
            <a:r>
              <a:rPr lang="ru-RU" sz="1400" dirty="0" smtClean="0"/>
              <a:t>спомагателни нагреватели. Флуидният </a:t>
            </a:r>
            <a:r>
              <a:rPr lang="ru-RU" sz="1400" dirty="0"/>
              <a:t>поток трябва да бъде балансиран, което означава, че равно количество вода </a:t>
            </a:r>
            <a:r>
              <a:rPr lang="ru-RU" sz="1400" dirty="0" smtClean="0"/>
              <a:t>и излиза от всеки </a:t>
            </a:r>
            <a:r>
              <a:rPr lang="ru-RU" sz="1400" dirty="0"/>
              <a:t>от </a:t>
            </a:r>
            <a:r>
              <a:rPr lang="ru-RU" sz="1400" dirty="0" smtClean="0"/>
              <a:t>резервоарите.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/>
              <a:t>Алтернативата е да </a:t>
            </a:r>
            <a:r>
              <a:rPr lang="ru-RU" sz="1400" dirty="0" smtClean="0"/>
              <a:t>се инсталират </a:t>
            </a:r>
            <a:r>
              <a:rPr lang="ru-RU" sz="1400" dirty="0"/>
              <a:t>голям </a:t>
            </a:r>
            <a:r>
              <a:rPr lang="ru-RU" sz="1400" dirty="0" smtClean="0"/>
              <a:t>брой </a:t>
            </a:r>
            <a:r>
              <a:rPr lang="ru-RU" sz="1400" dirty="0"/>
              <a:t>слънчева резервоари с множество намотки, свързани с независими слънчеви колектори или други възобновяеми </a:t>
            </a:r>
            <a:r>
              <a:rPr lang="ru-RU" sz="1400" dirty="0" smtClean="0"/>
              <a:t>източници.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417C3C-E537-447E-860A-6EEDFF1DF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17" y="2095256"/>
            <a:ext cx="3975983" cy="2544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0265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DA2FDF-DADB-457B-899A-68BEA398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CDB1605-E444-4FAB-9644-5AF5618004C5}"/>
              </a:ext>
            </a:extLst>
          </p:cNvPr>
          <p:cNvSpPr/>
          <p:nvPr/>
        </p:nvSpPr>
        <p:spPr>
          <a:xfrm>
            <a:off x="432916" y="1557000"/>
            <a:ext cx="608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89D745-ED0D-483E-8350-28B294D82AAE}"/>
              </a:ext>
            </a:extLst>
          </p:cNvPr>
          <p:cNvSpPr txBox="1"/>
          <p:nvPr/>
        </p:nvSpPr>
        <p:spPr>
          <a:xfrm>
            <a:off x="756000" y="1989000"/>
            <a:ext cx="345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ТОПЛИНЕН БУФЕР </a:t>
            </a:r>
            <a:r>
              <a:rPr lang="bg-BG" sz="1600" b="1" dirty="0" smtClean="0"/>
              <a:t>РЕЗЕРВОАР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10CC816-A6BC-4A81-A6AD-FFA7B497F464}"/>
              </a:ext>
            </a:extLst>
          </p:cNvPr>
          <p:cNvSpPr/>
          <p:nvPr/>
        </p:nvSpPr>
        <p:spPr>
          <a:xfrm>
            <a:off x="1044000" y="2326091"/>
            <a:ext cx="3456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"Буфер" е </a:t>
            </a:r>
            <a:r>
              <a:rPr lang="ru-RU" sz="1600" dirty="0" smtClean="0"/>
              <a:t>система за обиране на промяна </a:t>
            </a:r>
            <a:r>
              <a:rPr lang="ru-RU" sz="1600" dirty="0"/>
              <a:t>и </a:t>
            </a:r>
            <a:r>
              <a:rPr lang="ru-RU" sz="1600" dirty="0" smtClean="0"/>
              <a:t>умерени колебания в системата. Топлинният буферен резервоар е </a:t>
            </a:r>
            <a:r>
              <a:rPr lang="ru-RU" sz="1600" dirty="0"/>
              <a:t>начин да се направи още </a:t>
            </a:r>
            <a:r>
              <a:rPr lang="ru-RU" sz="1600" dirty="0" smtClean="0"/>
              <a:t>по-ефективна слънчевата отоплителна система.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В </a:t>
            </a:r>
            <a:r>
              <a:rPr lang="ru-RU" sz="1600" dirty="0"/>
              <a:t>слънчевите системи </a:t>
            </a:r>
            <a:r>
              <a:rPr lang="ru-RU" sz="1600" dirty="0" smtClean="0"/>
              <a:t>буферният </a:t>
            </a:r>
            <a:r>
              <a:rPr lang="ru-RU" sz="1600" dirty="0"/>
              <a:t>резервоар е </a:t>
            </a:r>
            <a:r>
              <a:rPr lang="ru-RU" sz="1600" dirty="0" smtClean="0"/>
              <a:t>с </a:t>
            </a:r>
            <a:r>
              <a:rPr lang="ru-RU" sz="1600" dirty="0"/>
              <a:t>различна големина, пълни с </a:t>
            </a:r>
            <a:r>
              <a:rPr lang="ru-RU" sz="1600" dirty="0" smtClean="0"/>
              <a:t>вода, нагрята от  </a:t>
            </a:r>
            <a:r>
              <a:rPr lang="ru-RU" sz="1600" dirty="0"/>
              <a:t>слънцето </a:t>
            </a:r>
            <a:r>
              <a:rPr lang="ru-RU" sz="1600" dirty="0" smtClean="0"/>
              <a:t>и </a:t>
            </a:r>
            <a:r>
              <a:rPr lang="ru-RU" sz="1600" dirty="0"/>
              <a:t>поддържа </a:t>
            </a:r>
            <a:r>
              <a:rPr lang="ru-RU" sz="1600" dirty="0" smtClean="0"/>
              <a:t> </a:t>
            </a:r>
            <a:r>
              <a:rPr lang="ru-RU" sz="1600" dirty="0"/>
              <a:t>определена </a:t>
            </a:r>
            <a:r>
              <a:rPr lang="ru-RU" sz="1600" dirty="0" smtClean="0"/>
              <a:t>температура.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Това спестява енергия чрез елиминиране на нуждата </a:t>
            </a:r>
            <a:r>
              <a:rPr lang="ru-RU" sz="1600" dirty="0" smtClean="0"/>
              <a:t> </a:t>
            </a:r>
            <a:r>
              <a:rPr lang="ru-RU" sz="1600" dirty="0"/>
              <a:t>многократно </a:t>
            </a:r>
            <a:r>
              <a:rPr lang="ru-RU" sz="1600" dirty="0" smtClean="0"/>
              <a:t>да се топли студена вода </a:t>
            </a:r>
            <a:r>
              <a:rPr lang="ru-RU" sz="1600" dirty="0"/>
              <a:t>и </a:t>
            </a:r>
            <a:r>
              <a:rPr lang="ru-RU" sz="1600" dirty="0" smtClean="0"/>
              <a:t>осигурява мигновенно </a:t>
            </a:r>
            <a:r>
              <a:rPr lang="ru-RU" sz="1600" dirty="0"/>
              <a:t>топла вода 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538D8A-3E4B-4CAD-87DD-DE82F3889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26332"/>
            <a:ext cx="4209532" cy="4382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9352B6-B3CB-483E-850E-0C76535D786C}"/>
              </a:ext>
            </a:extLst>
          </p:cNvPr>
          <p:cNvSpPr/>
          <p:nvPr/>
        </p:nvSpPr>
        <p:spPr>
          <a:xfrm>
            <a:off x="7397118" y="1907083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4D57F2-1043-40D1-B9A8-4FB56E2BA0D6}"/>
              </a:ext>
            </a:extLst>
          </p:cNvPr>
          <p:cNvSpPr txBox="1"/>
          <p:nvPr/>
        </p:nvSpPr>
        <p:spPr>
          <a:xfrm>
            <a:off x="6156000" y="2326091"/>
            <a:ext cx="288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CALEFFI </a:t>
            </a:r>
            <a:r>
              <a:rPr lang="en-US" sz="1200" dirty="0" err="1"/>
              <a:t>ThermoCon</a:t>
            </a:r>
            <a:r>
              <a:rPr lang="en-US" sz="1200" dirty="0"/>
              <a:t>™ </a:t>
            </a:r>
            <a:r>
              <a:rPr lang="bg-BG" sz="1200" dirty="0"/>
              <a:t>буфер </a:t>
            </a:r>
            <a:r>
              <a:rPr lang="bg-BG" sz="1200" dirty="0" smtClean="0"/>
              <a:t>резервоар за многократна </a:t>
            </a:r>
            <a:r>
              <a:rPr lang="bg-BG" sz="1200" dirty="0"/>
              <a:t>употреба резервоар за хидравличен приложения.). Няма вътрешни </a:t>
            </a:r>
            <a:r>
              <a:rPr lang="bg-BG" sz="1200" dirty="0" smtClean="0"/>
              <a:t>топлообменници.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7162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076ECE-B813-43DA-93ED-FC838C57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2234B0F-2AAE-4035-AAAC-88BC613AD31D}"/>
              </a:ext>
            </a:extLst>
          </p:cNvPr>
          <p:cNvSpPr/>
          <p:nvPr/>
        </p:nvSpPr>
        <p:spPr>
          <a:xfrm>
            <a:off x="432916" y="1557000"/>
            <a:ext cx="60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2D23B7-BF20-46DF-9991-281AF8568450}"/>
              </a:ext>
            </a:extLst>
          </p:cNvPr>
          <p:cNvSpPr txBox="1"/>
          <p:nvPr/>
        </p:nvSpPr>
        <p:spPr>
          <a:xfrm>
            <a:off x="756000" y="1989000"/>
            <a:ext cx="352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ТОПЛИНЕН БУФЕР </a:t>
            </a:r>
            <a:r>
              <a:rPr lang="bg-BG" sz="1600" b="1" dirty="0" smtClean="0"/>
              <a:t>РЕЗЕРВОАР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67DAD70-5E4C-4D7B-A24B-76038E9DCA86}"/>
              </a:ext>
            </a:extLst>
          </p:cNvPr>
          <p:cNvSpPr/>
          <p:nvPr/>
        </p:nvSpPr>
        <p:spPr>
          <a:xfrm>
            <a:off x="1044000" y="2326091"/>
            <a:ext cx="432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Буфер </a:t>
            </a:r>
            <a:r>
              <a:rPr lang="ru-RU" sz="1600" dirty="0" smtClean="0"/>
              <a:t>резервоарът е акумулатор или термичен магазин за топла </a:t>
            </a:r>
            <a:r>
              <a:rPr lang="ru-RU" sz="1600" dirty="0"/>
              <a:t>или </a:t>
            </a:r>
            <a:r>
              <a:rPr lang="ru-RU" sz="1600" dirty="0" smtClean="0"/>
              <a:t>студен вода.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Модерните буферни </a:t>
            </a:r>
            <a:r>
              <a:rPr lang="ru-RU" sz="1600" dirty="0"/>
              <a:t>резервоари </a:t>
            </a:r>
            <a:r>
              <a:rPr lang="ru-RU" sz="1600" dirty="0" smtClean="0"/>
              <a:t>се прилагат </a:t>
            </a:r>
            <a:r>
              <a:rPr lang="ru-RU" sz="1600" dirty="0"/>
              <a:t>при входа към различни </a:t>
            </a:r>
            <a:r>
              <a:rPr lang="ru-RU" sz="1600" dirty="0" smtClean="0"/>
              <a:t>отоплителни </a:t>
            </a:r>
            <a:r>
              <a:rPr lang="ru-RU" sz="1600" dirty="0"/>
              <a:t>и възобновяеми енергийни източници, като соларни серпентини или </a:t>
            </a:r>
            <a:r>
              <a:rPr lang="ru-RU" sz="1600" dirty="0" smtClean="0"/>
              <a:t>нагревателни  системи на нефт </a:t>
            </a:r>
            <a:r>
              <a:rPr lang="ru-RU" sz="1600" dirty="0"/>
              <a:t>или </a:t>
            </a:r>
            <a:r>
              <a:rPr lang="ru-RU" sz="1600" dirty="0" smtClean="0"/>
              <a:t>газ/ползват много гориво/.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По същия начин на изхода </a:t>
            </a:r>
            <a:r>
              <a:rPr lang="ru-RU" sz="1600" dirty="0" smtClean="0"/>
              <a:t>буферните </a:t>
            </a:r>
            <a:r>
              <a:rPr lang="ru-RU" sz="1600" dirty="0"/>
              <a:t>резервоари </a:t>
            </a:r>
            <a:r>
              <a:rPr lang="ru-RU" sz="1600" dirty="0" smtClean="0"/>
              <a:t>могат </a:t>
            </a:r>
            <a:r>
              <a:rPr lang="ru-RU" sz="1600" dirty="0"/>
              <a:t>да </a:t>
            </a:r>
            <a:r>
              <a:rPr lang="ru-RU" sz="1600" dirty="0" smtClean="0"/>
              <a:t>бъдат свързани </a:t>
            </a:r>
            <a:r>
              <a:rPr lang="ru-RU" sz="1600" dirty="0"/>
              <a:t>директно към </a:t>
            </a:r>
            <a:r>
              <a:rPr lang="ru-RU" sz="1600" dirty="0" smtClean="0"/>
              <a:t>хидравличната система </a:t>
            </a:r>
            <a:r>
              <a:rPr lang="ru-RU" sz="1600" dirty="0"/>
              <a:t>за отопление на помещения и косвено </a:t>
            </a:r>
            <a:r>
              <a:rPr lang="ru-RU" sz="1600" dirty="0" smtClean="0"/>
              <a:t>(чрез топлообменник</a:t>
            </a:r>
            <a:r>
              <a:rPr lang="ru-RU" sz="1600" dirty="0"/>
              <a:t>) за производство на БГВ. Буферните резервоари </a:t>
            </a:r>
            <a:r>
              <a:rPr lang="ru-RU" sz="1600" dirty="0" smtClean="0"/>
              <a:t>обикновенно са с  </a:t>
            </a:r>
            <a:r>
              <a:rPr lang="ru-RU" sz="1600" dirty="0"/>
              <a:t>вътрешен </a:t>
            </a:r>
            <a:r>
              <a:rPr lang="ru-RU" sz="1600" dirty="0" smtClean="0"/>
              <a:t>топлообменник.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473708C-0CA5-4F2C-A939-224D45D2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00" y="1933676"/>
            <a:ext cx="3178800" cy="4359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040B641-8759-43F2-B8C0-E15BC1DCFB41}"/>
              </a:ext>
            </a:extLst>
          </p:cNvPr>
          <p:cNvSpPr/>
          <p:nvPr/>
        </p:nvSpPr>
        <p:spPr>
          <a:xfrm>
            <a:off x="7524000" y="1699991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298784F-D153-439C-813C-519E8E984F32}"/>
              </a:ext>
            </a:extLst>
          </p:cNvPr>
          <p:cNvSpPr txBox="1"/>
          <p:nvPr/>
        </p:nvSpPr>
        <p:spPr>
          <a:xfrm>
            <a:off x="7164000" y="3764695"/>
            <a:ext cx="152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CORDIVARI VT1 буферен </a:t>
            </a:r>
            <a:r>
              <a:rPr lang="ru-RU" sz="1200" dirty="0" smtClean="0"/>
              <a:t>резервоар </a:t>
            </a:r>
            <a:r>
              <a:rPr lang="ru-RU" sz="1200" dirty="0"/>
              <a:t>с топлообменник за </a:t>
            </a:r>
            <a:r>
              <a:rPr lang="ru-RU" sz="1200" dirty="0" smtClean="0"/>
              <a:t>слънчева енергия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8870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A2FB85-850E-4E70-B904-435B0AD2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C7FBF89-EE45-4D69-BFA4-022ED1C82A6A}"/>
              </a:ext>
            </a:extLst>
          </p:cNvPr>
          <p:cNvSpPr/>
          <p:nvPr/>
        </p:nvSpPr>
        <p:spPr>
          <a:xfrm>
            <a:off x="432916" y="1557000"/>
            <a:ext cx="62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19D463-E9AE-46D1-ABE9-FC74B7F53E07}"/>
              </a:ext>
            </a:extLst>
          </p:cNvPr>
          <p:cNvSpPr txBox="1"/>
          <p:nvPr/>
        </p:nvSpPr>
        <p:spPr>
          <a:xfrm>
            <a:off x="756000" y="1989000"/>
            <a:ext cx="5291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СТРАТИФИКАЦИОНЕН </a:t>
            </a:r>
            <a:r>
              <a:rPr lang="bg-BG" sz="1600" b="1" dirty="0"/>
              <a:t>ТОПЛИНЕН БУФЕР </a:t>
            </a:r>
            <a:r>
              <a:rPr lang="bg-BG" sz="1600" b="1" dirty="0" smtClean="0"/>
              <a:t>РЕЗЕРВОАР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325F7B-DC3E-4618-A8CB-1FDDF267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084" y="3280198"/>
            <a:ext cx="5544000" cy="2865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D0AA624-DEE3-4E2F-8B55-3CAA00C3E30E}"/>
              </a:ext>
            </a:extLst>
          </p:cNvPr>
          <p:cNvSpPr/>
          <p:nvPr/>
        </p:nvSpPr>
        <p:spPr>
          <a:xfrm>
            <a:off x="900000" y="2219149"/>
            <a:ext cx="77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 smtClean="0"/>
              <a:t>Стратификационният буферен резервоар </a:t>
            </a:r>
            <a:r>
              <a:rPr lang="ru-RU" sz="1400" dirty="0"/>
              <a:t>в момента </a:t>
            </a:r>
            <a:r>
              <a:rPr lang="ru-RU" sz="1400" dirty="0" smtClean="0"/>
              <a:t>е най-еволюираната система </a:t>
            </a:r>
            <a:r>
              <a:rPr lang="ru-RU" sz="1400" dirty="0"/>
              <a:t>за съхранение на вода </a:t>
            </a:r>
            <a:r>
              <a:rPr lang="ru-RU" sz="1400" dirty="0" smtClean="0"/>
              <a:t>пли </a:t>
            </a:r>
            <a:r>
              <a:rPr lang="ru-RU" sz="1400" dirty="0"/>
              <a:t>производство на БГВ </a:t>
            </a:r>
            <a:r>
              <a:rPr lang="ru-RU" sz="1400" dirty="0" smtClean="0"/>
              <a:t>и отопление/охлаждане за </a:t>
            </a:r>
            <a:r>
              <a:rPr lang="ru-RU" sz="1400" dirty="0"/>
              <a:t>жилищни и търговски </a:t>
            </a:r>
            <a:r>
              <a:rPr lang="ru-RU" sz="1400" dirty="0" smtClean="0"/>
              <a:t>помещения на </a:t>
            </a:r>
            <a:r>
              <a:rPr lang="ru-RU" sz="1400" dirty="0"/>
              <a:t>базата на възобновяеми енергийни източници, включително слънчева топлинна. Те са се подобрили </a:t>
            </a:r>
            <a:r>
              <a:rPr lang="ru-RU" sz="1400" dirty="0" smtClean="0"/>
              <a:t>стратификационния </a:t>
            </a:r>
            <a:r>
              <a:rPr lang="ru-RU" sz="1400" dirty="0"/>
              <a:t>ефект </a:t>
            </a:r>
            <a:r>
              <a:rPr lang="ru-RU" sz="1400" dirty="0" smtClean="0"/>
              <a:t>на водата.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AE7B640-580D-4CFA-8225-E72E555774EB}"/>
              </a:ext>
            </a:extLst>
          </p:cNvPr>
          <p:cNvSpPr/>
          <p:nvPr/>
        </p:nvSpPr>
        <p:spPr>
          <a:xfrm>
            <a:off x="900000" y="3096993"/>
            <a:ext cx="23750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/>
              <a:t>За тази цел те имат </a:t>
            </a:r>
            <a:r>
              <a:rPr lang="ru-RU" sz="1400" dirty="0" smtClean="0"/>
              <a:t>ефективен хидравличен </a:t>
            </a:r>
            <a:r>
              <a:rPr lang="ru-RU" sz="1400" dirty="0"/>
              <a:t>и </a:t>
            </a:r>
            <a:r>
              <a:rPr lang="ru-RU" sz="1400" dirty="0" smtClean="0"/>
              <a:t>термичен дизайн и електрически контрол.</a:t>
            </a:r>
            <a:r>
              <a:rPr lang="en-US" sz="1400" dirty="0" smtClean="0"/>
              <a:t> </a:t>
            </a:r>
            <a:endParaRPr lang="en-US" sz="14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400" dirty="0"/>
              <a:t>По този </a:t>
            </a:r>
            <a:r>
              <a:rPr lang="ru-RU" sz="1400" dirty="0" smtClean="0"/>
              <a:t>начин </a:t>
            </a:r>
            <a:r>
              <a:rPr lang="ru-RU" sz="1400" dirty="0"/>
              <a:t>водата </a:t>
            </a:r>
            <a:r>
              <a:rPr lang="ru-RU" sz="1400" dirty="0" smtClean="0"/>
              <a:t>може да бъде използвана при  </a:t>
            </a:r>
            <a:r>
              <a:rPr lang="ru-RU" sz="1400" dirty="0"/>
              <a:t>различни температури </a:t>
            </a:r>
            <a:r>
              <a:rPr lang="ru-RU" sz="1400" dirty="0" smtClean="0"/>
              <a:t>и може да бъде използвана </a:t>
            </a:r>
            <a:r>
              <a:rPr lang="ru-RU" sz="1400" dirty="0"/>
              <a:t>за специфични приложения: БГВ и отопление на </a:t>
            </a:r>
            <a:r>
              <a:rPr lang="ru-RU" sz="1400" dirty="0" smtClean="0"/>
              <a:t>помещения.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9673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CAA9BE-DE32-4023-9032-27C4DCA8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2. </a:t>
            </a:r>
            <a:r>
              <a:rPr lang="bg-BG" b="1" dirty="0"/>
              <a:t>Класификация на слънчевите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BEB318-3D25-4179-B954-D07435D466A5}"/>
              </a:ext>
            </a:extLst>
          </p:cNvPr>
          <p:cNvSpPr/>
          <p:nvPr/>
        </p:nvSpPr>
        <p:spPr>
          <a:xfrm>
            <a:off x="432916" y="1557000"/>
            <a:ext cx="752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Резервоари за няколко SWH и комбинирана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система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627721-20CA-4E5D-94A9-775D7A14E567}"/>
              </a:ext>
            </a:extLst>
          </p:cNvPr>
          <p:cNvSpPr txBox="1"/>
          <p:nvPr/>
        </p:nvSpPr>
        <p:spPr>
          <a:xfrm>
            <a:off x="756000" y="1989000"/>
            <a:ext cx="633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СТРАТИФИКАЦИОНЕН ТОПЛИНЕН БУФЕР РЕЗЕРВОАР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F06AAE-BEDA-46BB-98A8-5FA7CD8B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07" y="2358587"/>
            <a:ext cx="5020393" cy="39501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D1C1FA9-AAB0-4A0B-8233-12151832C7F6}"/>
              </a:ext>
            </a:extLst>
          </p:cNvPr>
          <p:cNvSpPr/>
          <p:nvPr/>
        </p:nvSpPr>
        <p:spPr>
          <a:xfrm>
            <a:off x="252000" y="5805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60CE547-C77D-42E5-9F61-89D32C86607F}"/>
              </a:ext>
            </a:extLst>
          </p:cNvPr>
          <p:cNvSpPr txBox="1"/>
          <p:nvPr/>
        </p:nvSpPr>
        <p:spPr>
          <a:xfrm>
            <a:off x="5593792" y="2236769"/>
            <a:ext cx="310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Стратифицираната комбинирана цистерна е предназначена </a:t>
            </a:r>
            <a:r>
              <a:rPr lang="ru-RU" sz="1600" dirty="0"/>
              <a:t>за производство на БГВ и натрупването на </a:t>
            </a:r>
            <a:r>
              <a:rPr lang="ru-RU" sz="1600" dirty="0" smtClean="0"/>
              <a:t>загрята </a:t>
            </a:r>
            <a:r>
              <a:rPr lang="ru-RU" sz="1600" dirty="0"/>
              <a:t>вода за други </a:t>
            </a:r>
            <a:r>
              <a:rPr lang="ru-RU" sz="1600" dirty="0" smtClean="0"/>
              <a:t>цели.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Работи с различни </a:t>
            </a:r>
            <a:r>
              <a:rPr lang="ru-RU" sz="1600" dirty="0" smtClean="0"/>
              <a:t>отоплителни </a:t>
            </a:r>
            <a:r>
              <a:rPr lang="ru-RU" sz="1600" dirty="0"/>
              <a:t>източници, включително слънчева </a:t>
            </a:r>
            <a:r>
              <a:rPr lang="ru-RU" sz="1600" dirty="0" smtClean="0"/>
              <a:t>топлинна.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Тя включва </a:t>
            </a:r>
            <a:r>
              <a:rPr lang="ru-RU" sz="1600" dirty="0" smtClean="0"/>
              <a:t>стратификационно </a:t>
            </a:r>
            <a:r>
              <a:rPr lang="ru-RU" sz="1600" dirty="0"/>
              <a:t>устройство, което прави възможно да се </a:t>
            </a:r>
            <a:r>
              <a:rPr lang="ru-RU" sz="1600" dirty="0" smtClean="0"/>
              <a:t>взима вода с </a:t>
            </a:r>
            <a:r>
              <a:rPr lang="ru-RU" sz="1600" dirty="0"/>
              <a:t>най-подходяща температура </a:t>
            </a:r>
            <a:r>
              <a:rPr lang="ru-RU" sz="1600" dirty="0" smtClean="0"/>
              <a:t>от </a:t>
            </a:r>
            <a:r>
              <a:rPr lang="ru-RU" sz="1600" dirty="0"/>
              <a:t>различни </a:t>
            </a:r>
            <a:r>
              <a:rPr lang="ru-RU" sz="1600" dirty="0" smtClean="0"/>
              <a:t>точки.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278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906342-226D-4D95-9E8F-A2DA14B9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Производство на резервоари за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DSWH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5AF609-CFBB-4BB1-B728-8630B1BD4E8A}"/>
              </a:ext>
            </a:extLst>
          </p:cNvPr>
          <p:cNvSpPr/>
          <p:nvPr/>
        </p:nvSpPr>
        <p:spPr>
          <a:xfrm>
            <a:off x="432916" y="1557000"/>
            <a:ext cx="53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Видове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материали за слънчевите резервоари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 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39D877-593C-47E2-903F-2F08B7BBA1F8}"/>
              </a:ext>
            </a:extLst>
          </p:cNvPr>
          <p:cNvSpPr txBox="1"/>
          <p:nvPr/>
        </p:nvSpPr>
        <p:spPr>
          <a:xfrm>
            <a:off x="738795" y="1900955"/>
            <a:ext cx="53452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Резервоарите за гореща </a:t>
            </a:r>
            <a:r>
              <a:rPr lang="ru-RU" sz="1600" dirty="0"/>
              <a:t>вода </a:t>
            </a:r>
            <a:r>
              <a:rPr lang="ru-RU" sz="1600" dirty="0" smtClean="0"/>
              <a:t>за </a:t>
            </a:r>
            <a:r>
              <a:rPr lang="ru-RU" sz="1600" dirty="0"/>
              <a:t>слънчеви приложения в </a:t>
            </a:r>
            <a:r>
              <a:rPr lang="ru-RU" sz="1600" dirty="0" smtClean="0"/>
              <a:t>жилища </a:t>
            </a:r>
            <a:r>
              <a:rPr lang="ru-RU" sz="1600" dirty="0"/>
              <a:t>са проектирани предвид изискванията за налягане. Повечето от тях са под налягане. Мека стомана е най-често </a:t>
            </a:r>
            <a:r>
              <a:rPr lang="ru-RU" sz="1600" dirty="0" smtClean="0"/>
              <a:t>използваният материал, </a:t>
            </a:r>
            <a:r>
              <a:rPr lang="ru-RU" sz="1600" dirty="0"/>
              <a:t>защото </a:t>
            </a:r>
            <a:r>
              <a:rPr lang="ru-RU" sz="1600" dirty="0" smtClean="0"/>
              <a:t>изпълнява изискването за  налягане </a:t>
            </a:r>
            <a:r>
              <a:rPr lang="ru-RU" sz="1600" dirty="0"/>
              <a:t>(6 бара или повече) с дебелина на стената от 2 мм - 3 </a:t>
            </a:r>
            <a:r>
              <a:rPr lang="ru-RU" sz="1600" dirty="0" smtClean="0"/>
              <a:t>мм.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Защита от корозия </a:t>
            </a:r>
            <a:r>
              <a:rPr lang="ru-RU" sz="1600" dirty="0"/>
              <a:t>е </a:t>
            </a:r>
            <a:r>
              <a:rPr lang="ru-RU" sz="1600" dirty="0" smtClean="0"/>
              <a:t>друг важен </a:t>
            </a:r>
            <a:r>
              <a:rPr lang="ru-RU" sz="1600" dirty="0"/>
              <a:t>параметър, който </a:t>
            </a:r>
            <a:r>
              <a:rPr lang="ru-RU" sz="1600" dirty="0" smtClean="0"/>
              <a:t>зависи от използваните </a:t>
            </a:r>
            <a:r>
              <a:rPr lang="ru-RU" sz="1600" dirty="0"/>
              <a:t>материали, </a:t>
            </a:r>
            <a:r>
              <a:rPr lang="ru-RU" sz="1600" dirty="0" smtClean="0"/>
              <a:t>типа </a:t>
            </a:r>
            <a:r>
              <a:rPr lang="ru-RU" sz="1600" dirty="0"/>
              <a:t>на </a:t>
            </a:r>
            <a:r>
              <a:rPr lang="ru-RU" sz="1600" dirty="0" smtClean="0"/>
              <a:t>водата </a:t>
            </a:r>
            <a:r>
              <a:rPr lang="ru-RU" sz="1600" dirty="0"/>
              <a:t>и </a:t>
            </a:r>
            <a:r>
              <a:rPr lang="ru-RU" sz="1600" dirty="0" smtClean="0"/>
              <a:t>температурата. Защитата от корозия </a:t>
            </a:r>
            <a:r>
              <a:rPr lang="ru-RU" sz="1600" dirty="0"/>
              <a:t>се постига в повечето случаи чрез подходящо </a:t>
            </a:r>
            <a:r>
              <a:rPr lang="ru-RU" sz="1600" dirty="0" smtClean="0"/>
              <a:t>покритие </a:t>
            </a:r>
            <a:r>
              <a:rPr lang="ru-RU" sz="1600" dirty="0"/>
              <a:t>като: стъкло, камък, епоксидни, фенолни смоли, цимент, </a:t>
            </a:r>
            <a:r>
              <a:rPr lang="ru-RU" sz="1600" dirty="0" smtClean="0"/>
              <a:t>Galvanized.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Алтернатива е употреба на друг вътрешен резервоар, изработен </a:t>
            </a:r>
            <a:r>
              <a:rPr lang="ru-RU" sz="1600" dirty="0"/>
              <a:t>от корозионноустойчиви материали: тънък меден лист, полимери. Но </a:t>
            </a:r>
            <a:r>
              <a:rPr lang="ru-RU" sz="1600" dirty="0" smtClean="0"/>
              <a:t>медта </a:t>
            </a:r>
            <a:r>
              <a:rPr lang="ru-RU" sz="1600" dirty="0"/>
              <a:t>е скъп </a:t>
            </a:r>
            <a:r>
              <a:rPr lang="ru-RU" sz="1600" dirty="0" smtClean="0"/>
              <a:t>материал.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 крайна сметка </a:t>
            </a:r>
            <a:r>
              <a:rPr lang="ru-RU" sz="1600" dirty="0" smtClean="0"/>
              <a:t>от националните </a:t>
            </a:r>
            <a:r>
              <a:rPr lang="ru-RU" sz="1600" dirty="0"/>
              <a:t>стандарти </a:t>
            </a:r>
            <a:r>
              <a:rPr lang="ru-RU" sz="1600" dirty="0" smtClean="0"/>
              <a:t>зависи </a:t>
            </a:r>
            <a:r>
              <a:rPr lang="ru-RU" sz="1600" dirty="0"/>
              <a:t>конструкцията на </a:t>
            </a:r>
            <a:r>
              <a:rPr lang="ru-RU" sz="1600" dirty="0" smtClean="0"/>
              <a:t>резервоара, което </a:t>
            </a:r>
            <a:r>
              <a:rPr lang="ru-RU" sz="1600" dirty="0"/>
              <a:t>трябва да </a:t>
            </a:r>
            <a:r>
              <a:rPr lang="ru-RU" sz="1600" dirty="0" smtClean="0"/>
              <a:t>бъде сертифицирано.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E096D3-BFF5-488B-A816-8B2165A1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000" y="1988999"/>
            <a:ext cx="2952000" cy="43122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2D8DD5D-ABC7-4547-9455-6C3B77DF37AB}"/>
              </a:ext>
            </a:extLst>
          </p:cNvPr>
          <p:cNvSpPr/>
          <p:nvPr/>
        </p:nvSpPr>
        <p:spPr>
          <a:xfrm>
            <a:off x="7695710" y="1650444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87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9E844D-92C4-4E0F-AA37-1A6CCA8E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 Производство на резервоари за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DSWH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CE0679F-1196-4CC1-9478-BAD29FB52E58}"/>
              </a:ext>
            </a:extLst>
          </p:cNvPr>
          <p:cNvSpPr/>
          <p:nvPr/>
        </p:nvSpPr>
        <p:spPr>
          <a:xfrm>
            <a:off x="432916" y="1557000"/>
            <a:ext cx="658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Видове материали за слънчевите резервоари</a:t>
            </a: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3F0C6046-3D4A-41FA-B4CA-48D517281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87930"/>
              </p:ext>
            </p:extLst>
          </p:nvPr>
        </p:nvGraphicFramePr>
        <p:xfrm>
          <a:off x="828675" y="1950085"/>
          <a:ext cx="7858128" cy="45415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9325">
                  <a:extLst>
                    <a:ext uri="{9D8B030D-6E8A-4147-A177-3AD203B41FA5}">
                      <a16:colId xmlns="" xmlns:a16="http://schemas.microsoft.com/office/drawing/2014/main" val="1463993006"/>
                    </a:ext>
                  </a:extLst>
                </a:gridCol>
                <a:gridCol w="3681999">
                  <a:extLst>
                    <a:ext uri="{9D8B030D-6E8A-4147-A177-3AD203B41FA5}">
                      <a16:colId xmlns="" xmlns:a16="http://schemas.microsoft.com/office/drawing/2014/main" val="212692689"/>
                    </a:ext>
                  </a:extLst>
                </a:gridCol>
                <a:gridCol w="350001">
                  <a:extLst>
                    <a:ext uri="{9D8B030D-6E8A-4147-A177-3AD203B41FA5}">
                      <a16:colId xmlns="" xmlns:a16="http://schemas.microsoft.com/office/drawing/2014/main" val="802707506"/>
                    </a:ext>
                  </a:extLst>
                </a:gridCol>
                <a:gridCol w="3466803">
                  <a:extLst>
                    <a:ext uri="{9D8B030D-6E8A-4147-A177-3AD203B41FA5}">
                      <a16:colId xmlns="" xmlns:a16="http://schemas.microsoft.com/office/drawing/2014/main" val="1824116672"/>
                    </a:ext>
                  </a:extLst>
                </a:gridCol>
              </a:tblGrid>
              <a:tr h="14400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ИДЕНТИФИКАЦИЯ И СРАВНЯВАНЕТО НА МАТЕРИАЛИТЕ ЗА СЛЪНЧЕВИТЕ РЕЗЕРВОАРИ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76968781"/>
                  </a:ext>
                </a:extLst>
              </a:tr>
              <a:tr h="5454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Причини за корозията и как да се защитят водните резервоари: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материалът или покритие е необходимо, защото голямо количество кислород се разтваря във водата. Този разтворен кислород прави водата корозивна за необработената стомана. Други условия водата да увеличи своята корозивност е, че в някои области рН на водата е ниска и това киселинно условие ускорява корозията. Ако съществуват някакви пропуски в материала  на стъклото, водата ще атакува гола стомана и в рамките на месец ще настъпи теч дори в райони с "добри" води.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Ако два различни метали са в контакт помежду си и вода, по-малко "благородната" от двата метала ще се разруши първо.Анодния прът понякога се нарича "жертвен анод", защото това е жертва за защита на стоманата на резервоара. Ако на анода не се позволи да се разтвори напълно, той ще продължи да защитава  резервоара.</a:t>
                      </a:r>
                      <a:r>
                        <a:rPr kumimoji="0" lang="en-US" sz="1200" b="0" i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sz="1200" b="0" i="1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49367617"/>
                  </a:ext>
                </a:extLst>
              </a:tr>
              <a:tr h="789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bg-BG" sz="1600" b="1" dirty="0" smtClean="0"/>
                        <a:t>СТЪКЛО ОБЛИЦОВАНИ</a:t>
                      </a: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l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bg-BG" sz="1600" b="1" dirty="0" smtClean="0"/>
                        <a:t> ОБЛИЦОВАНИ С КАМЪК</a:t>
                      </a:r>
                      <a:endParaRPr lang="en-US" sz="12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7301775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8696008-6D9F-46FA-943F-CDCBC4E18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855" y="4364999"/>
            <a:ext cx="3202937" cy="1855039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28F613-88BE-4191-8C6D-0E9B1D99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00" y="4437000"/>
            <a:ext cx="3456000" cy="17968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208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21CAA-F6C5-4B23-93B5-92EC5FE0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3.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Производство на резервоари за DSWH 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6C1BB3B-1583-4AD1-98DA-8A03CD9AACF9}"/>
              </a:ext>
            </a:extLst>
          </p:cNvPr>
          <p:cNvSpPr txBox="1">
            <a:spLocks/>
          </p:cNvSpPr>
          <p:nvPr/>
        </p:nvSpPr>
        <p:spPr>
          <a:xfrm>
            <a:off x="1979712" y="0"/>
            <a:ext cx="6707088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B8E9CA4-4FF3-4D4B-80F6-4997356EA66F}"/>
              </a:ext>
            </a:extLst>
          </p:cNvPr>
          <p:cNvSpPr/>
          <p:nvPr/>
        </p:nvSpPr>
        <p:spPr>
          <a:xfrm>
            <a:off x="432916" y="1557000"/>
            <a:ext cx="658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Видове материали за слънчевите резервоари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 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2BBEF6E5-3BAB-4DA9-9413-0D372459D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52343"/>
              </p:ext>
            </p:extLst>
          </p:nvPr>
        </p:nvGraphicFramePr>
        <p:xfrm>
          <a:off x="828000" y="2061000"/>
          <a:ext cx="7858126" cy="44157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20661">
                  <a:extLst>
                    <a:ext uri="{9D8B030D-6E8A-4147-A177-3AD203B41FA5}">
                      <a16:colId xmlns="" xmlns:a16="http://schemas.microsoft.com/office/drawing/2014/main" val="1463993006"/>
                    </a:ext>
                  </a:extLst>
                </a:gridCol>
                <a:gridCol w="2020661">
                  <a:extLst>
                    <a:ext uri="{9D8B030D-6E8A-4147-A177-3AD203B41FA5}">
                      <a16:colId xmlns="" xmlns:a16="http://schemas.microsoft.com/office/drawing/2014/main" val="3603067345"/>
                    </a:ext>
                  </a:extLst>
                </a:gridCol>
                <a:gridCol w="3816804">
                  <a:extLst>
                    <a:ext uri="{9D8B030D-6E8A-4147-A177-3AD203B41FA5}">
                      <a16:colId xmlns="" xmlns:a16="http://schemas.microsoft.com/office/drawing/2014/main" val="802707506"/>
                    </a:ext>
                  </a:extLst>
                </a:gridCol>
              </a:tblGrid>
              <a:tr h="3619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ИДЕНТИФИКАЦИЯ И СРАВНЯВАНЕТО НА МАТЕРИАЛИТЕ ЗА СЛЪНЧЕВИТЕ РЕЗЕРВОАРИ</a:t>
                      </a:r>
                      <a:endParaRPr lang="en-US" sz="16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476968781"/>
                  </a:ext>
                </a:extLst>
              </a:tr>
              <a:tr h="24358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СТЪКЛО (или порцелан емайл)</a:t>
                      </a:r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b="1" dirty="0" smtClean="0"/>
                        <a:t>ОБЛИЦОВАНИ С КАМЪК 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73017756"/>
                  </a:ext>
                </a:extLst>
              </a:tr>
              <a:tr h="873680">
                <a:tc gridSpan="2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Стъкло (порцеланови) облицована резервоари са най-широко използваните в соларните и в много други топлинни системи.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Масово се произвежда , достъпна  и качествена.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Стъкло предпазва срещу киселина и oксидация на вода.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Анодни пръти се използват за допълнителна защита.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Стъклени облицовки са с много тънък слой, относително чупливи, податливи на високи температури.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Резервоарите изискват периодична поддръжка  и смяна на анода.</a:t>
                      </a: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Дебела подплата с ниско съдържание на сяра в цимента.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След това резервоарът се пече, дебелата каменна облицовка напълно покрива стените на резервоара.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Тази облицовка  много трудно  се счупи.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Нормално не се използват анодни пръти.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Това елиминира една поддръжка .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Обаче каменно- облицованите резервоари тежат около 50 % повече от стъклено- облицованите.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7473529"/>
                  </a:ext>
                </a:extLst>
              </a:tr>
              <a:tr h="1574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ЕПОКСИДНИ И ФЕНОЛНИ СМОЛИ 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bg-BG" sz="1600" b="1" dirty="0" smtClean="0"/>
                        <a:t>ЦИМЕНТОВА ОБЛИЦОВКА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1407761"/>
                  </a:ext>
                </a:extLst>
              </a:tr>
              <a:tr h="421540">
                <a:tc gridSpan="2"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Използват се предимно в големи водоеми. 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 могат да се изпълняват от инсталаторите.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Обикновено те се прилагат от производителя.</a:t>
                      </a: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Използва се предимно в големи водоеми. 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Тя е подобна на каменна та облицовка, освен че не  се пече.</a:t>
                      </a: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5666939"/>
                  </a:ext>
                </a:extLst>
              </a:tr>
              <a:tr h="33406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bg-BG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ПОЦИНКОВАНА СТОМАНА</a:t>
                      </a:r>
                      <a:endParaRPr kumimoji="0" lang="en-US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Поцинкованите резервоари са направени чрез потапяне  им в разтопен цинк.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Използват се рядко  поради корозия между цинк и медните тръбопроводни системи.</a:t>
                      </a: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8497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937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04129A-0397-4227-8F6B-56E6579B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</a:t>
            </a:r>
            <a:r>
              <a:rPr lang="ru-RU" b="1" dirty="0"/>
              <a:t>Монтаж и поддръжка на DSWH резервоари 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A14F82E-308F-457A-8507-D865381F28D8}"/>
              </a:ext>
            </a:extLst>
          </p:cNvPr>
          <p:cNvSpPr/>
          <p:nvPr/>
        </p:nvSpPr>
        <p:spPr>
          <a:xfrm>
            <a:off x="432916" y="1557000"/>
            <a:ext cx="413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Документи на системата 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проект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95B4C7-3EFC-4B17-8906-551BD7DA9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10" y="2007203"/>
            <a:ext cx="7506390" cy="4387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C8AB91-3109-43CA-B532-33C29EC34A37}"/>
              </a:ext>
            </a:extLst>
          </p:cNvPr>
          <p:cNvSpPr/>
          <p:nvPr/>
        </p:nvSpPr>
        <p:spPr>
          <a:xfrm>
            <a:off x="6660000" y="1926332"/>
            <a:ext cx="23039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Резервоарът е </a:t>
            </a:r>
            <a:r>
              <a:rPr lang="ru-RU" sz="1600" dirty="0" smtClean="0">
                <a:solidFill>
                  <a:prstClr val="black"/>
                </a:solidFill>
              </a:rPr>
              <a:t>за интегриране </a:t>
            </a:r>
            <a:r>
              <a:rPr lang="ru-RU" sz="1600" dirty="0">
                <a:solidFill>
                  <a:prstClr val="black"/>
                </a:solidFill>
              </a:rPr>
              <a:t>в </a:t>
            </a:r>
            <a:r>
              <a:rPr lang="ru-RU" sz="1600" dirty="0" smtClean="0">
                <a:solidFill>
                  <a:prstClr val="black"/>
                </a:solidFill>
              </a:rPr>
              <a:t>слънчевата </a:t>
            </a:r>
            <a:r>
              <a:rPr lang="ru-RU" sz="1600" dirty="0">
                <a:solidFill>
                  <a:prstClr val="black"/>
                </a:solidFill>
              </a:rPr>
              <a:t>система. В </a:t>
            </a:r>
            <a:r>
              <a:rPr lang="ru-RU" sz="1600" dirty="0" smtClean="0">
                <a:solidFill>
                  <a:prstClr val="black"/>
                </a:solidFill>
              </a:rPr>
              <a:t>проекта за малки </a:t>
            </a:r>
            <a:r>
              <a:rPr lang="ru-RU" sz="1600" dirty="0">
                <a:solidFill>
                  <a:prstClr val="black"/>
                </a:solidFill>
              </a:rPr>
              <a:t>SWH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ръководството за инсталиране на конкретен резервоара(ите) е важна отправна точка за </a:t>
            </a:r>
            <a:r>
              <a:rPr lang="ru-RU" sz="1600" dirty="0" smtClean="0">
                <a:solidFill>
                  <a:prstClr val="black"/>
                </a:solidFill>
              </a:rPr>
              <a:t>инсталатора.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E52E3B2-F748-4B1C-BB8F-D846D5E6F874}"/>
              </a:ext>
            </a:extLst>
          </p:cNvPr>
          <p:cNvSpPr/>
          <p:nvPr/>
        </p:nvSpPr>
        <p:spPr>
          <a:xfrm>
            <a:off x="5724000" y="1786691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39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4F11F4-105F-4238-ACF4-EA857BA8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</a:t>
            </a:r>
            <a:r>
              <a:rPr lang="ru-RU" b="1" dirty="0"/>
              <a:t>Монтаж и поддръжка на DSWH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E76B0BB-A3ED-44E1-86A2-C664A1B0929E}"/>
              </a:ext>
            </a:extLst>
          </p:cNvPr>
          <p:cNvSpPr/>
          <p:nvPr/>
        </p:nvSpPr>
        <p:spPr>
          <a:xfrm>
            <a:off x="432915" y="1557000"/>
            <a:ext cx="3964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Общо за </a:t>
            </a: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инсталационния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процес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DF809AD-6E65-4F60-84C1-0A9F20F47616}"/>
              </a:ext>
            </a:extLst>
          </p:cNvPr>
          <p:cNvSpPr/>
          <p:nvPr/>
        </p:nvSpPr>
        <p:spPr>
          <a:xfrm>
            <a:off x="344362" y="4600858"/>
            <a:ext cx="18516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Проверка  елементите.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Проучване  </a:t>
            </a:r>
            <a:r>
              <a:rPr lang="ru-RU" sz="1200" dirty="0">
                <a:solidFill>
                  <a:prstClr val="black"/>
                </a:solidFill>
              </a:rPr>
              <a:t>документацията.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Препоръките </a:t>
            </a:r>
            <a:r>
              <a:rPr lang="ru-RU" sz="1200" dirty="0">
                <a:solidFill>
                  <a:prstClr val="black"/>
                </a:solidFill>
              </a:rPr>
              <a:t>за безопасност.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Подготвка материалите </a:t>
            </a:r>
            <a:r>
              <a:rPr lang="ru-RU" sz="1200" dirty="0">
                <a:solidFill>
                  <a:prstClr val="black"/>
                </a:solidFill>
              </a:rPr>
              <a:t>или конфигуриране на резервоара.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Преместване на </a:t>
            </a:r>
            <a:r>
              <a:rPr lang="ru-RU" sz="1200" dirty="0">
                <a:solidFill>
                  <a:prstClr val="black"/>
                </a:solidFill>
              </a:rPr>
              <a:t>място и </a:t>
            </a:r>
            <a:r>
              <a:rPr lang="ru-RU" sz="1200" dirty="0" smtClean="0">
                <a:solidFill>
                  <a:prstClr val="black"/>
                </a:solidFill>
              </a:rPr>
              <a:t>закрепване.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Следване на правилата.</a:t>
            </a:r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88D8A21-4F5B-4430-A2B3-78EFE2BA19A3}"/>
              </a:ext>
            </a:extLst>
          </p:cNvPr>
          <p:cNvSpPr/>
          <p:nvPr/>
        </p:nvSpPr>
        <p:spPr>
          <a:xfrm>
            <a:off x="2916000" y="2061000"/>
            <a:ext cx="2553545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/>
              <a:t>SDWH </a:t>
            </a:r>
            <a:r>
              <a:rPr lang="bg-BG" sz="1600" b="1" dirty="0"/>
              <a:t>СИСТЕМА ИНСТАЛАЦИОННИ </a:t>
            </a:r>
            <a:r>
              <a:rPr lang="bg-BG" sz="1600" b="1" dirty="0" smtClean="0"/>
              <a:t>ЗАДАЧИ</a:t>
            </a:r>
            <a:endParaRPr lang="en-US" sz="16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043628DB-C01B-406E-97C6-91EDC013A52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484288" y="2457000"/>
            <a:ext cx="4317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DB1D96C6-66AC-46C3-93F7-442B4CEF0F5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69545" y="2457000"/>
            <a:ext cx="4255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81C1D7-94F8-4B92-A42D-AC2A0253C7A6}"/>
              </a:ext>
            </a:extLst>
          </p:cNvPr>
          <p:cNvSpPr txBox="1"/>
          <p:nvPr/>
        </p:nvSpPr>
        <p:spPr>
          <a:xfrm>
            <a:off x="2899986" y="3069000"/>
            <a:ext cx="259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Инсталиране на </a:t>
            </a:r>
            <a:r>
              <a:rPr lang="ru-RU" sz="1600" b="1" dirty="0" smtClean="0"/>
              <a:t>резервоарите за вода</a:t>
            </a:r>
            <a:endParaRPr lang="en-US" sz="1600" b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A756A80-EC91-4C88-9B27-C2D77B83DEFA}"/>
              </a:ext>
            </a:extLst>
          </p:cNvPr>
          <p:cNvCxnSpPr>
            <a:cxnSpLocks/>
            <a:stCxn id="7" idx="2"/>
            <a:endCxn id="17" idx="0"/>
          </p:cNvCxnSpPr>
          <p:nvPr/>
        </p:nvCxnSpPr>
        <p:spPr>
          <a:xfrm>
            <a:off x="4192773" y="2853000"/>
            <a:ext cx="3213" cy="216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C1E1A64-A428-4593-BEB4-493C3E4A186C}"/>
              </a:ext>
            </a:extLst>
          </p:cNvPr>
          <p:cNvSpPr/>
          <p:nvPr/>
        </p:nvSpPr>
        <p:spPr>
          <a:xfrm>
            <a:off x="420375" y="3787266"/>
            <a:ext cx="1548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600" b="1" dirty="0"/>
              <a:t>Задачи за </a:t>
            </a:r>
            <a:r>
              <a:rPr lang="bg-BG" sz="1600" b="1" dirty="0" smtClean="0"/>
              <a:t>преди инсталиране</a:t>
            </a:r>
            <a:endParaRPr lang="en-US" sz="16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CB7B54C-31DC-4AAA-8C77-798A2A3AF308}"/>
              </a:ext>
            </a:extLst>
          </p:cNvPr>
          <p:cNvSpPr/>
          <p:nvPr/>
        </p:nvSpPr>
        <p:spPr>
          <a:xfrm>
            <a:off x="2115075" y="3787266"/>
            <a:ext cx="1548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600" b="1" dirty="0" smtClean="0"/>
              <a:t>Инсталиране на воданите връзки</a:t>
            </a:r>
            <a:endParaRPr lang="en-US" sz="16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5E490C5-4B81-4C05-A840-7DEC38FB9289}"/>
              </a:ext>
            </a:extLst>
          </p:cNvPr>
          <p:cNvSpPr/>
          <p:nvPr/>
        </p:nvSpPr>
        <p:spPr>
          <a:xfrm>
            <a:off x="3825072" y="3787266"/>
            <a:ext cx="1548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600" b="1" dirty="0" smtClean="0"/>
              <a:t>Инсталиране </a:t>
            </a:r>
            <a:r>
              <a:rPr lang="bg-BG" sz="1600" b="1" dirty="0"/>
              <a:t>на </a:t>
            </a:r>
            <a:r>
              <a:rPr lang="bg-BG" sz="1600" b="1" dirty="0" smtClean="0"/>
              <a:t>ел. връзки</a:t>
            </a:r>
            <a:endParaRPr lang="en-US" sz="16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264C2B2-E5D9-44D2-9B60-88B9DC9B49A6}"/>
              </a:ext>
            </a:extLst>
          </p:cNvPr>
          <p:cNvSpPr/>
          <p:nvPr/>
        </p:nvSpPr>
        <p:spPr>
          <a:xfrm>
            <a:off x="5552100" y="3787266"/>
            <a:ext cx="1548000" cy="792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600" b="1" dirty="0" smtClean="0"/>
              <a:t>Стартиране на задачите</a:t>
            </a:r>
            <a:endParaRPr lang="en-US" sz="16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1AA7892-F2EA-48C5-867D-3F7FC62BBB37}"/>
              </a:ext>
            </a:extLst>
          </p:cNvPr>
          <p:cNvSpPr/>
          <p:nvPr/>
        </p:nvSpPr>
        <p:spPr>
          <a:xfrm>
            <a:off x="7246800" y="3787266"/>
            <a:ext cx="1548000" cy="79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600" b="1" dirty="0"/>
              <a:t>Задачи за </a:t>
            </a:r>
            <a:r>
              <a:rPr lang="bg-BG" sz="1600" b="1" dirty="0" smtClean="0"/>
              <a:t>поддръжка</a:t>
            </a:r>
            <a:endParaRPr lang="en-US" sz="1600" b="1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39274AD0-E33F-4957-A3A6-0F5B99FE0075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1968375" y="4183266"/>
            <a:ext cx="1467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A47DEBF4-F0F0-4C61-81DD-BBEB590A8017}"/>
              </a:ext>
            </a:extLst>
          </p:cNvPr>
          <p:cNvCxnSpPr>
            <a:stCxn id="24" idx="3"/>
            <a:endCxn id="25" idx="1"/>
          </p:cNvCxnSpPr>
          <p:nvPr/>
        </p:nvCxnSpPr>
        <p:spPr>
          <a:xfrm>
            <a:off x="3663075" y="4183266"/>
            <a:ext cx="1619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0D7414A9-831C-4892-8984-D57E9275790C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>
            <a:off x="5373072" y="4183266"/>
            <a:ext cx="17902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3BB88040-4F32-4CBC-9405-7EC0C5DEBEA2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7100100" y="4183266"/>
            <a:ext cx="1467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="" xmlns:a16="http://schemas.microsoft.com/office/drawing/2014/main" id="{3386CA92-F2C0-40C8-98A5-64382D25AAD0}"/>
              </a:ext>
            </a:extLst>
          </p:cNvPr>
          <p:cNvCxnSpPr>
            <a:stCxn id="17" idx="2"/>
            <a:endCxn id="23" idx="0"/>
          </p:cNvCxnSpPr>
          <p:nvPr/>
        </p:nvCxnSpPr>
        <p:spPr>
          <a:xfrm rot="5400000">
            <a:off x="2628436" y="2219715"/>
            <a:ext cx="133491" cy="3001611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="" xmlns:a16="http://schemas.microsoft.com/office/drawing/2014/main" id="{E376741B-2CA0-4AE0-9602-23A1D7FE509A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 rot="5400000">
            <a:off x="3475786" y="3067065"/>
            <a:ext cx="133491" cy="1306911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="" xmlns:a16="http://schemas.microsoft.com/office/drawing/2014/main" id="{ADEC85B0-B376-47BC-90EC-CC3369857664}"/>
              </a:ext>
            </a:extLst>
          </p:cNvPr>
          <p:cNvCxnSpPr>
            <a:stCxn id="17" idx="2"/>
            <a:endCxn id="25" idx="0"/>
          </p:cNvCxnSpPr>
          <p:nvPr/>
        </p:nvCxnSpPr>
        <p:spPr>
          <a:xfrm rot="16200000" flipH="1">
            <a:off x="4330784" y="3518977"/>
            <a:ext cx="133491" cy="403086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="" xmlns:a16="http://schemas.microsoft.com/office/drawing/2014/main" id="{B7F3EB0C-557E-4BB0-A170-C6FB72ACA802}"/>
              </a:ext>
            </a:extLst>
          </p:cNvPr>
          <p:cNvCxnSpPr>
            <a:stCxn id="17" idx="2"/>
            <a:endCxn id="26" idx="0"/>
          </p:cNvCxnSpPr>
          <p:nvPr/>
        </p:nvCxnSpPr>
        <p:spPr>
          <a:xfrm rot="16200000" flipH="1">
            <a:off x="5194298" y="2655463"/>
            <a:ext cx="133491" cy="2130114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="" xmlns:a16="http://schemas.microsoft.com/office/drawing/2014/main" id="{4C305E5E-A52E-467B-8225-A06198547447}"/>
              </a:ext>
            </a:extLst>
          </p:cNvPr>
          <p:cNvCxnSpPr>
            <a:stCxn id="17" idx="2"/>
            <a:endCxn id="27" idx="0"/>
          </p:cNvCxnSpPr>
          <p:nvPr/>
        </p:nvCxnSpPr>
        <p:spPr>
          <a:xfrm rot="16200000" flipH="1">
            <a:off x="6041648" y="1808113"/>
            <a:ext cx="133491" cy="3824814"/>
          </a:xfrm>
          <a:prstGeom prst="bentConnector3">
            <a:avLst>
              <a:gd name="adj1" fmla="val 50000"/>
            </a:avLst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121864EA-9B69-4637-ADA3-80226422A901}"/>
              </a:ext>
            </a:extLst>
          </p:cNvPr>
          <p:cNvSpPr/>
          <p:nvPr/>
        </p:nvSpPr>
        <p:spPr>
          <a:xfrm>
            <a:off x="2064337" y="4600858"/>
            <a:ext cx="1713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>
                <a:solidFill>
                  <a:prstClr val="black"/>
                </a:solidFill>
              </a:rPr>
              <a:t>(Принудителна DSWH) Случаи: </a:t>
            </a:r>
            <a:r>
              <a:rPr lang="ru-RU" sz="1200" dirty="0" smtClean="0">
                <a:solidFill>
                  <a:prstClr val="black"/>
                </a:solidFill>
              </a:rPr>
              <a:t>еднин, два резервоара </a:t>
            </a:r>
            <a:r>
              <a:rPr lang="ru-RU" sz="1200" dirty="0">
                <a:solidFill>
                  <a:prstClr val="black"/>
                </a:solidFill>
              </a:rPr>
              <a:t>или цистерна + </a:t>
            </a:r>
            <a:r>
              <a:rPr lang="ru-RU" sz="1200" dirty="0" smtClean="0">
                <a:solidFill>
                  <a:prstClr val="black"/>
                </a:solidFill>
              </a:rPr>
              <a:t>резерва.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Свързване основната верига. 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Пълнене на системата</a:t>
            </a:r>
            <a:r>
              <a:rPr lang="ru-RU" sz="1200" dirty="0">
                <a:solidFill>
                  <a:prstClr val="black"/>
                </a:solidFill>
              </a:rPr>
              <a:t>, </a:t>
            </a:r>
            <a:r>
              <a:rPr lang="ru-RU" sz="1200" dirty="0" smtClean="0">
                <a:solidFill>
                  <a:prstClr val="black"/>
                </a:solidFill>
              </a:rPr>
              <a:t>проверка.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Свързване </a:t>
            </a:r>
            <a:r>
              <a:rPr lang="ru-RU" sz="1200" dirty="0">
                <a:solidFill>
                  <a:prstClr val="black"/>
                </a:solidFill>
              </a:rPr>
              <a:t>на вторичната верига.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Елементи </a:t>
            </a:r>
            <a:r>
              <a:rPr lang="ru-RU" sz="1200" dirty="0">
                <a:solidFill>
                  <a:prstClr val="black"/>
                </a:solidFill>
              </a:rPr>
              <a:t>на </a:t>
            </a:r>
            <a:r>
              <a:rPr lang="ru-RU" sz="1200" dirty="0" smtClean="0">
                <a:solidFill>
                  <a:prstClr val="black"/>
                </a:solidFill>
              </a:rPr>
              <a:t>етикета.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F50D641-A5C7-41F3-BDDD-79CE574A8D0E}"/>
              </a:ext>
            </a:extLst>
          </p:cNvPr>
          <p:cNvSpPr/>
          <p:nvPr/>
        </p:nvSpPr>
        <p:spPr>
          <a:xfrm>
            <a:off x="3742517" y="4600858"/>
            <a:ext cx="17131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Вериги за свързване на резервоарите.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Свързване </a:t>
            </a:r>
            <a:r>
              <a:rPr lang="ru-RU" sz="1200" dirty="0">
                <a:solidFill>
                  <a:prstClr val="black"/>
                </a:solidFill>
              </a:rPr>
              <a:t>на </a:t>
            </a:r>
            <a:r>
              <a:rPr lang="ru-RU" sz="1200" dirty="0" smtClean="0">
                <a:solidFill>
                  <a:prstClr val="black"/>
                </a:solidFill>
              </a:rPr>
              <a:t>ел. отоплителните елементи.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Свързване на  термисторите на </a:t>
            </a:r>
            <a:r>
              <a:rPr lang="ru-RU" sz="1200" dirty="0">
                <a:solidFill>
                  <a:prstClr val="black"/>
                </a:solidFill>
              </a:rPr>
              <a:t>соларен контролер.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Свързване </a:t>
            </a:r>
            <a:r>
              <a:rPr lang="ru-RU" sz="1200" dirty="0">
                <a:solidFill>
                  <a:prstClr val="black"/>
                </a:solidFill>
              </a:rPr>
              <a:t>на </a:t>
            </a:r>
            <a:r>
              <a:rPr lang="ru-RU" sz="1200" dirty="0" smtClean="0">
                <a:solidFill>
                  <a:prstClr val="black"/>
                </a:solidFill>
              </a:rPr>
              <a:t>термостата на  бойлера.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3B16A9BB-FE28-4221-B601-C9BB0FA387B1}"/>
              </a:ext>
            </a:extLst>
          </p:cNvPr>
          <p:cNvSpPr/>
          <p:nvPr/>
        </p:nvSpPr>
        <p:spPr>
          <a:xfrm>
            <a:off x="5469545" y="4600858"/>
            <a:ext cx="18166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Гаранция, че всичко е готово за  </a:t>
            </a:r>
            <a:r>
              <a:rPr lang="ru-RU" sz="1200" dirty="0">
                <a:solidFill>
                  <a:prstClr val="black"/>
                </a:solidFill>
              </a:rPr>
              <a:t>експлоатация.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Тестване </a:t>
            </a:r>
            <a:r>
              <a:rPr lang="ru-RU" sz="1200" dirty="0">
                <a:solidFill>
                  <a:prstClr val="black"/>
                </a:solidFill>
              </a:rPr>
              <a:t>последователността на </a:t>
            </a:r>
            <a:r>
              <a:rPr lang="ru-RU" sz="1200" dirty="0" smtClean="0">
                <a:solidFill>
                  <a:prstClr val="black"/>
                </a:solidFill>
              </a:rPr>
              <a:t>операциите </a:t>
            </a:r>
            <a:r>
              <a:rPr lang="ru-RU" sz="1200" dirty="0">
                <a:solidFill>
                  <a:prstClr val="black"/>
                </a:solidFill>
              </a:rPr>
              <a:t>при различни режими на работа 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Корекции</a:t>
            </a:r>
            <a:r>
              <a:rPr lang="ru-RU" sz="1200" dirty="0">
                <a:solidFill>
                  <a:prstClr val="black"/>
                </a:solidFill>
              </a:rPr>
              <a:t>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Изолиране тръбите </a:t>
            </a:r>
            <a:r>
              <a:rPr lang="ru-RU" sz="1200" dirty="0">
                <a:solidFill>
                  <a:prstClr val="black"/>
                </a:solidFill>
              </a:rPr>
              <a:t>и </a:t>
            </a:r>
            <a:r>
              <a:rPr lang="ru-RU" sz="1200" dirty="0" smtClean="0">
                <a:solidFill>
                  <a:prstClr val="black"/>
                </a:solidFill>
              </a:rPr>
              <a:t>резервоара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1F592EDE-0AF4-4185-95E3-C20B381A2CF7}"/>
              </a:ext>
            </a:extLst>
          </p:cNvPr>
          <p:cNvSpPr/>
          <p:nvPr/>
        </p:nvSpPr>
        <p:spPr>
          <a:xfrm>
            <a:off x="7286169" y="4600858"/>
            <a:ext cx="17131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Превантивна </a:t>
            </a:r>
            <a:r>
              <a:rPr lang="ru-RU" sz="1200" dirty="0">
                <a:solidFill>
                  <a:prstClr val="black"/>
                </a:solidFill>
              </a:rPr>
              <a:t>и периодична поддръжка и почистване.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Замяна на </a:t>
            </a:r>
            <a:r>
              <a:rPr lang="ru-RU" sz="1200" dirty="0">
                <a:solidFill>
                  <a:prstClr val="black"/>
                </a:solidFill>
              </a:rPr>
              <a:t>повреден резервоар </a:t>
            </a:r>
            <a:r>
              <a:rPr lang="ru-RU" sz="1200" dirty="0" smtClean="0">
                <a:solidFill>
                  <a:prstClr val="black"/>
                </a:solidFill>
              </a:rPr>
              <a:t>.</a:t>
            </a:r>
          </a:p>
          <a:p>
            <a:pPr marL="85725" indent="-85725">
              <a:buFont typeface="Arial" panose="020B0604020202020204" pitchFamily="34" charset="0"/>
              <a:buChar char="."/>
            </a:pPr>
            <a:r>
              <a:rPr lang="ru-RU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Отстраняване на неизправности в </a:t>
            </a:r>
            <a:r>
              <a:rPr lang="ru-RU" sz="1200" dirty="0" smtClean="0">
                <a:solidFill>
                  <a:prstClr val="black"/>
                </a:solidFill>
              </a:rPr>
              <a:t>системата.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53" name="Picture 52" descr="A picture containing indoor, wall, floor&#10;&#10;Description generated with very high confidence">
            <a:extLst>
              <a:ext uri="{FF2B5EF4-FFF2-40B4-BE49-F238E27FC236}">
                <a16:creationId xmlns="" xmlns:a16="http://schemas.microsoft.com/office/drawing/2014/main" id="{78721429-39CC-41BC-8684-132D9CEB6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75" y="1701000"/>
            <a:ext cx="2320642" cy="1650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59866C52-86D0-4E32-9FA5-71299248ECCE}"/>
              </a:ext>
            </a:extLst>
          </p:cNvPr>
          <p:cNvSpPr/>
          <p:nvPr/>
        </p:nvSpPr>
        <p:spPr>
          <a:xfrm>
            <a:off x="2005720" y="2480516"/>
            <a:ext cx="1187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>
                <a:solidFill>
                  <a:prstClr val="black"/>
                </a:solidFill>
              </a:rPr>
              <a:t>Подготвителни </a:t>
            </a:r>
            <a:r>
              <a:rPr lang="bg-BG" sz="1200" dirty="0" smtClean="0">
                <a:solidFill>
                  <a:prstClr val="black"/>
                </a:solidFill>
              </a:rPr>
              <a:t>задачи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237739CC-6CED-461B-9DBD-E1FF7D8017D3}"/>
              </a:ext>
            </a:extLst>
          </p:cNvPr>
          <p:cNvSpPr/>
          <p:nvPr/>
        </p:nvSpPr>
        <p:spPr>
          <a:xfrm>
            <a:off x="5508000" y="2480516"/>
            <a:ext cx="115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>
                <a:solidFill>
                  <a:prstClr val="black"/>
                </a:solidFill>
              </a:rPr>
              <a:t>Възлагане на </a:t>
            </a:r>
            <a:r>
              <a:rPr lang="bg-BG" sz="1200" dirty="0" smtClean="0">
                <a:solidFill>
                  <a:prstClr val="black"/>
                </a:solidFill>
              </a:rPr>
              <a:t>задачи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1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A85C58-737E-43A1-90D6-7E156F8E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1.</a:t>
            </a:r>
            <a:r>
              <a:rPr lang="ru-RU" b="1" dirty="0" smtClean="0"/>
              <a:t>Общо </a:t>
            </a:r>
            <a:r>
              <a:rPr lang="ru-RU" b="1" dirty="0"/>
              <a:t>за </a:t>
            </a:r>
            <a:r>
              <a:rPr lang="ru-RU" b="1" dirty="0" smtClean="0"/>
              <a:t>горещата </a:t>
            </a:r>
            <a:r>
              <a:rPr lang="ru-RU" b="1" dirty="0"/>
              <a:t>вода </a:t>
            </a:r>
            <a:r>
              <a:rPr lang="ru-RU" b="1" dirty="0" smtClean="0"/>
              <a:t>и резервоарите </a:t>
            </a:r>
            <a:r>
              <a:rPr lang="ru-RU" b="1" dirty="0"/>
              <a:t>за </a:t>
            </a:r>
            <a:r>
              <a:rPr lang="ru-RU" b="1" dirty="0" smtClean="0"/>
              <a:t>съхранение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AD65C5A-4ABE-4846-BFE4-308DC4F85FB6}"/>
              </a:ext>
            </a:extLst>
          </p:cNvPr>
          <p:cNvSpPr/>
          <p:nvPr/>
        </p:nvSpPr>
        <p:spPr>
          <a:xfrm>
            <a:off x="432916" y="1348931"/>
            <a:ext cx="8711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Основи на водонагряването.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Обосновка 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резервоарите за съхранение на слънчева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топла вода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9770E9-FE9A-4775-8745-2EBF6B1C82C3}"/>
              </a:ext>
            </a:extLst>
          </p:cNvPr>
          <p:cNvSpPr txBox="1"/>
          <p:nvPr/>
        </p:nvSpPr>
        <p:spPr>
          <a:xfrm>
            <a:off x="828000" y="1989000"/>
            <a:ext cx="640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1kWh </a:t>
            </a:r>
            <a:r>
              <a:rPr lang="ru-RU" sz="1400" dirty="0" smtClean="0"/>
              <a:t>топлинна </a:t>
            </a:r>
            <a:r>
              <a:rPr lang="ru-RU" sz="1400" dirty="0"/>
              <a:t>енергия може да отоплява около 30 л вода </a:t>
            </a:r>
            <a:r>
              <a:rPr lang="ru-RU" sz="1400" dirty="0" smtClean="0"/>
              <a:t>над 15ºC. За домакинствата се използва топла </a:t>
            </a:r>
            <a:r>
              <a:rPr lang="ru-RU" sz="1400" dirty="0"/>
              <a:t>вода </a:t>
            </a:r>
            <a:r>
              <a:rPr lang="ru-RU" sz="1400" dirty="0" smtClean="0"/>
              <a:t>под </a:t>
            </a:r>
            <a:r>
              <a:rPr lang="ru-RU" sz="1400" dirty="0"/>
              <a:t>40 </a:t>
            </a:r>
            <a:r>
              <a:rPr lang="ru-RU" sz="1400" dirty="0" smtClean="0"/>
              <a:t>°С. Домакинство от 5 члена </a:t>
            </a:r>
            <a:r>
              <a:rPr lang="ru-RU" sz="1400" dirty="0"/>
              <a:t>ще </a:t>
            </a:r>
            <a:r>
              <a:rPr lang="ru-RU" sz="1400" dirty="0" smtClean="0"/>
              <a:t>използва </a:t>
            </a:r>
            <a:r>
              <a:rPr lang="ru-RU" sz="1400" dirty="0"/>
              <a:t>между 10-15kWh </a:t>
            </a:r>
            <a:r>
              <a:rPr lang="ru-RU" sz="1400" dirty="0" smtClean="0"/>
              <a:t>енергия </a:t>
            </a:r>
            <a:r>
              <a:rPr lang="ru-RU" sz="1400" dirty="0"/>
              <a:t>всеки ден </a:t>
            </a:r>
            <a:r>
              <a:rPr lang="ru-RU" sz="1400" dirty="0" smtClean="0"/>
              <a:t>за </a:t>
            </a:r>
            <a:r>
              <a:rPr lang="ru-RU" sz="1400" dirty="0"/>
              <a:t>подгряване на </a:t>
            </a:r>
            <a:r>
              <a:rPr lang="ru-RU" sz="1400" dirty="0" smtClean="0"/>
              <a:t>водата </a:t>
            </a:r>
            <a:r>
              <a:rPr lang="ru-RU" sz="1400" dirty="0"/>
              <a:t>(с изключение на отопление на помещения). </a:t>
            </a:r>
            <a:r>
              <a:rPr lang="ru-RU" sz="1400" b="1" dirty="0"/>
              <a:t>Слънчевата топлина може да </a:t>
            </a:r>
            <a:r>
              <a:rPr lang="ru-RU" sz="1400" b="1" dirty="0" smtClean="0"/>
              <a:t>компенсира </a:t>
            </a:r>
            <a:r>
              <a:rPr lang="ru-RU" sz="1400" b="1" dirty="0"/>
              <a:t>между 50-90 % от тази </a:t>
            </a:r>
            <a:r>
              <a:rPr lang="ru-RU" sz="1400" b="1" dirty="0" smtClean="0"/>
              <a:t>енергия.</a:t>
            </a:r>
            <a:r>
              <a:rPr lang="en-US" sz="1400" b="1" dirty="0" smtClean="0"/>
              <a:t> </a:t>
            </a:r>
            <a:r>
              <a:rPr lang="en-US" sz="1400" b="1" dirty="0"/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Точни </a:t>
            </a:r>
            <a:r>
              <a:rPr lang="ru-RU" sz="1400" dirty="0" smtClean="0"/>
              <a:t>пресмятания </a:t>
            </a:r>
            <a:r>
              <a:rPr lang="ru-RU" sz="1400" dirty="0"/>
              <a:t>са базирани </a:t>
            </a:r>
            <a:r>
              <a:rPr lang="ru-RU" sz="1400" dirty="0" smtClean="0"/>
              <a:t>за тип </a:t>
            </a:r>
            <a:r>
              <a:rPr lang="ru-RU" sz="1400" dirty="0"/>
              <a:t>колектор </a:t>
            </a:r>
            <a:r>
              <a:rPr lang="ru-RU" sz="1400" dirty="0" smtClean="0"/>
              <a:t>, конфигурация </a:t>
            </a:r>
            <a:r>
              <a:rPr lang="ru-RU" sz="1400" dirty="0"/>
              <a:t>на WH системата и местния климат. През зимата повече енергия е необходима за подгряване на </a:t>
            </a:r>
            <a:r>
              <a:rPr lang="ru-RU" sz="1400" dirty="0" smtClean="0"/>
              <a:t>водата, </a:t>
            </a:r>
            <a:r>
              <a:rPr lang="ru-RU" sz="1400" dirty="0"/>
              <a:t>тъй като </a:t>
            </a:r>
            <a:r>
              <a:rPr lang="ru-RU" sz="1400" dirty="0" smtClean="0"/>
              <a:t>е по-студена </a:t>
            </a:r>
            <a:r>
              <a:rPr lang="ru-RU" sz="1400" dirty="0"/>
              <a:t>и хората </a:t>
            </a:r>
            <a:r>
              <a:rPr lang="ru-RU" sz="1400" dirty="0" smtClean="0"/>
              <a:t>имат по-дълга </a:t>
            </a:r>
            <a:r>
              <a:rPr lang="ru-RU" sz="1400" dirty="0"/>
              <a:t>и </a:t>
            </a:r>
            <a:r>
              <a:rPr lang="ru-RU" sz="1400" dirty="0" smtClean="0"/>
              <a:t>гореща консумация </a:t>
            </a:r>
            <a:r>
              <a:rPr lang="ru-RU" sz="1400" dirty="0"/>
              <a:t>(душове, перални и др.) отколкото през лятото. </a:t>
            </a:r>
            <a:r>
              <a:rPr lang="ru-RU" sz="1400" dirty="0" smtClean="0"/>
              <a:t>Необходимо е и </a:t>
            </a:r>
            <a:r>
              <a:rPr lang="ru-RU" sz="1400" dirty="0"/>
              <a:t>топлинна енергия </a:t>
            </a:r>
            <a:r>
              <a:rPr lang="ru-RU" sz="1400" dirty="0" smtClean="0"/>
              <a:t>за </a:t>
            </a:r>
            <a:r>
              <a:rPr lang="ru-RU" sz="1400" dirty="0"/>
              <a:t>отопление на </a:t>
            </a:r>
            <a:r>
              <a:rPr lang="ru-RU" sz="1400" dirty="0" smtClean="0"/>
              <a:t>помещения.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В домакинствата водата </a:t>
            </a:r>
            <a:r>
              <a:rPr lang="ru-RU" sz="1400" dirty="0"/>
              <a:t>се загрява нормално от електричество или газ </a:t>
            </a:r>
            <a:r>
              <a:rPr lang="ru-RU" sz="1400" dirty="0" smtClean="0"/>
              <a:t>. </a:t>
            </a:r>
            <a:r>
              <a:rPr lang="ru-RU" sz="1400" dirty="0"/>
              <a:t>Много често </a:t>
            </a:r>
            <a:r>
              <a:rPr lang="ru-RU" sz="1400" dirty="0" smtClean="0"/>
              <a:t>топлинната водна </a:t>
            </a:r>
            <a:r>
              <a:rPr lang="ru-RU" sz="1400" dirty="0"/>
              <a:t>системи </a:t>
            </a:r>
            <a:r>
              <a:rPr lang="ru-RU" sz="1400" dirty="0" smtClean="0"/>
              <a:t>включва </a:t>
            </a:r>
            <a:r>
              <a:rPr lang="ru-RU" sz="1400" dirty="0"/>
              <a:t>отопление и след това съхраняване на топла вода в резервоара. </a:t>
            </a:r>
            <a:r>
              <a:rPr lang="ru-RU" sz="1400" b="1" dirty="0"/>
              <a:t>По този </a:t>
            </a:r>
            <a:r>
              <a:rPr lang="ru-RU" sz="1400" b="1" dirty="0" smtClean="0"/>
              <a:t>начин се осигурява мигновенно </a:t>
            </a:r>
            <a:r>
              <a:rPr lang="ru-RU" sz="1400" b="1" dirty="0"/>
              <a:t>топла вода </a:t>
            </a:r>
            <a:r>
              <a:rPr lang="ru-RU" sz="1400" b="1" dirty="0" smtClean="0"/>
              <a:t>и има запас.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FB2CAD-4974-4616-9357-B965DE442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000" y="2061000"/>
            <a:ext cx="1533525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6F0A10-CB08-4CE6-A2E2-BF4DA33FB3CE}"/>
              </a:ext>
            </a:extLst>
          </p:cNvPr>
          <p:cNvSpPr/>
          <p:nvPr/>
        </p:nvSpPr>
        <p:spPr>
          <a:xfrm>
            <a:off x="828000" y="5025479"/>
            <a:ext cx="785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Слънчевите системи </a:t>
            </a:r>
            <a:r>
              <a:rPr lang="ru-RU" sz="1400" b="1" dirty="0"/>
              <a:t>не се </a:t>
            </a:r>
            <a:r>
              <a:rPr lang="ru-RU" sz="1400" b="1" dirty="0" smtClean="0"/>
              <a:t>проявяват </a:t>
            </a:r>
            <a:r>
              <a:rPr lang="ru-RU" sz="1400" b="1" dirty="0"/>
              <a:t>по време, когато </a:t>
            </a:r>
            <a:r>
              <a:rPr lang="ru-RU" sz="1400" b="1" dirty="0" smtClean="0"/>
              <a:t>има потреблението </a:t>
            </a:r>
            <a:r>
              <a:rPr lang="ru-RU" sz="1400" b="1" dirty="0"/>
              <a:t>на топлинна енергия</a:t>
            </a:r>
            <a:r>
              <a:rPr lang="ru-RU" sz="1400" dirty="0"/>
              <a:t>. Повечето топлина е необходима </a:t>
            </a:r>
            <a:r>
              <a:rPr lang="ru-RU" sz="1400" dirty="0" smtClean="0"/>
              <a:t>сутрин </a:t>
            </a:r>
            <a:r>
              <a:rPr lang="ru-RU" sz="1400" dirty="0"/>
              <a:t>и вечер ‐ </a:t>
            </a:r>
            <a:r>
              <a:rPr lang="ru-RU" sz="1400" dirty="0" smtClean="0"/>
              <a:t>за топла </a:t>
            </a:r>
            <a:r>
              <a:rPr lang="ru-RU" sz="1400" dirty="0"/>
              <a:t>вода и отопление на </a:t>
            </a:r>
            <a:r>
              <a:rPr lang="ru-RU" sz="1400" dirty="0" smtClean="0"/>
              <a:t>помещенията. </a:t>
            </a:r>
            <a:r>
              <a:rPr lang="ru-RU" sz="1400" dirty="0"/>
              <a:t>Това винаги изисква </a:t>
            </a:r>
            <a:r>
              <a:rPr lang="ru-RU" sz="1400" b="1" dirty="0"/>
              <a:t>съхраняване на </a:t>
            </a:r>
            <a:r>
              <a:rPr lang="ru-RU" sz="1400" b="1" dirty="0" smtClean="0"/>
              <a:t>слънчевата </a:t>
            </a:r>
            <a:r>
              <a:rPr lang="ru-RU" sz="1400" b="1" dirty="0"/>
              <a:t>енергия </a:t>
            </a:r>
            <a:r>
              <a:rPr lang="ru-RU" sz="1400" dirty="0"/>
              <a:t>в някакъв вид на топла вода </a:t>
            </a:r>
            <a:r>
              <a:rPr lang="ru-RU" sz="1400" dirty="0" smtClean="0"/>
              <a:t>в резервоар и </a:t>
            </a:r>
            <a:r>
              <a:rPr lang="ru-RU" sz="1400" b="1" dirty="0" smtClean="0"/>
              <a:t>да се достави, </a:t>
            </a:r>
            <a:r>
              <a:rPr lang="ru-RU" sz="1400" b="1" dirty="0"/>
              <a:t>когато е </a:t>
            </a:r>
            <a:r>
              <a:rPr lang="ru-RU" sz="1400" b="1" dirty="0" smtClean="0"/>
              <a:t>необходимо</a:t>
            </a:r>
            <a:r>
              <a:rPr lang="ru-RU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6468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173692-2CE1-4CFE-8302-98FA1607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</a:t>
            </a:r>
            <a:r>
              <a:rPr lang="ru-RU" b="1" dirty="0"/>
              <a:t>Монтаж и поддръжка на DSWH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39C67E0-4DF1-4839-B646-9043A58401D7}"/>
              </a:ext>
            </a:extLst>
          </p:cNvPr>
          <p:cNvSpPr/>
          <p:nvPr/>
        </p:nvSpPr>
        <p:spPr>
          <a:xfrm>
            <a:off x="432916" y="1557000"/>
            <a:ext cx="54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Илюстрация на общите инсталационни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процеси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2035A0-3E44-4C76-A306-80E3D0809171}"/>
              </a:ext>
            </a:extLst>
          </p:cNvPr>
          <p:cNvSpPr txBox="1"/>
          <p:nvPr/>
        </p:nvSpPr>
        <p:spPr>
          <a:xfrm>
            <a:off x="709934" y="1872256"/>
            <a:ext cx="4654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ПРЕДВАРИТЕЛНА ЗАДАЧИ </a:t>
            </a:r>
            <a:r>
              <a:rPr lang="bg-BG" sz="1600" b="1" dirty="0"/>
              <a:t>ЗА </a:t>
            </a:r>
            <a:r>
              <a:rPr lang="bg-BG" sz="1600" b="1" dirty="0" smtClean="0"/>
              <a:t> ИНСТАЛИРАНЕ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DBB4FA-C010-4172-A452-D1C08EE8D1CA}"/>
              </a:ext>
            </a:extLst>
          </p:cNvPr>
          <p:cNvSpPr txBox="1"/>
          <p:nvPr/>
        </p:nvSpPr>
        <p:spPr>
          <a:xfrm>
            <a:off x="432916" y="2129181"/>
            <a:ext cx="557908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bg-BG" sz="1600" b="1" dirty="0" smtClean="0"/>
              <a:t>Разопаковане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Инспектиране </a:t>
            </a:r>
            <a:r>
              <a:rPr lang="ru-RU" sz="1600" dirty="0"/>
              <a:t>за евентуални щети</a:t>
            </a:r>
            <a:r>
              <a:rPr lang="ru-RU" sz="16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Проверка на материалите, </a:t>
            </a:r>
            <a:r>
              <a:rPr lang="ru-RU" sz="1600" dirty="0"/>
              <a:t>характеристики</a:t>
            </a:r>
            <a:r>
              <a:rPr lang="ru-RU" sz="16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Анализиране </a:t>
            </a:r>
            <a:r>
              <a:rPr lang="ru-RU" sz="1600" dirty="0"/>
              <a:t>на </a:t>
            </a:r>
            <a:r>
              <a:rPr lang="ru-RU" sz="1600" dirty="0" smtClean="0"/>
              <a:t>ръководствата </a:t>
            </a:r>
            <a:r>
              <a:rPr lang="ru-RU" sz="1600" dirty="0"/>
              <a:t>за инсталиране и експлоатация. 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Анализ </a:t>
            </a:r>
            <a:r>
              <a:rPr lang="ru-RU" sz="1600" dirty="0"/>
              <a:t>на структурата на </a:t>
            </a:r>
            <a:r>
              <a:rPr lang="ru-RU" sz="1600" dirty="0" smtClean="0"/>
              <a:t>системата.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bg-BG" sz="1600" b="1" dirty="0" smtClean="0"/>
              <a:t>Местоположение.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/>
              <a:t>Близо до </a:t>
            </a:r>
            <a:r>
              <a:rPr lang="ru-RU" sz="1600" dirty="0" smtClean="0"/>
              <a:t>вода за загрява  </a:t>
            </a:r>
            <a:r>
              <a:rPr lang="ru-RU" sz="1600" dirty="0"/>
              <a:t>(Сплит системи) 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Закрити </a:t>
            </a:r>
            <a:r>
              <a:rPr lang="ru-RU" sz="1600" dirty="0"/>
              <a:t>и защитени от слани. 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Разпоредба </a:t>
            </a:r>
            <a:r>
              <a:rPr lang="ru-RU" sz="1600" dirty="0"/>
              <a:t>за защита </a:t>
            </a:r>
            <a:r>
              <a:rPr lang="ru-RU" sz="1600" dirty="0" smtClean="0"/>
              <a:t>от водни </a:t>
            </a:r>
            <a:r>
              <a:rPr lang="ru-RU" sz="1600" dirty="0"/>
              <a:t>течове. 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Достатъчно </a:t>
            </a:r>
            <a:r>
              <a:rPr lang="ru-RU" sz="1600" dirty="0"/>
              <a:t>място за обслужване на резервоара</a:t>
            </a:r>
            <a:r>
              <a:rPr lang="ru-RU" sz="16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Да </a:t>
            </a:r>
            <a:r>
              <a:rPr lang="ru-RU" sz="1600" dirty="0"/>
              <a:t>се </a:t>
            </a:r>
            <a:r>
              <a:rPr lang="ru-RU" sz="1600" dirty="0" smtClean="0"/>
              <a:t>избегнесеизмични райони.</a:t>
            </a:r>
            <a:endParaRPr lang="en-US" sz="16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Съображения за безопасност и </a:t>
            </a:r>
            <a:r>
              <a:rPr lang="ru-RU" sz="1600" b="1" dirty="0" smtClean="0"/>
              <a:t>регламенти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bg-BG" sz="1600" dirty="0" smtClean="0"/>
              <a:t>Да се ин</a:t>
            </a:r>
            <a:r>
              <a:rPr lang="ru-RU" sz="1600" dirty="0" smtClean="0"/>
              <a:t>сталира резервоара </a:t>
            </a:r>
            <a:r>
              <a:rPr lang="ru-RU" sz="1600" dirty="0"/>
              <a:t>според местните наредби. 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Да се използва </a:t>
            </a:r>
            <a:r>
              <a:rPr lang="ru-RU" sz="1600" dirty="0"/>
              <a:t>предпазните устройства съгласно вида SWH. 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Да се следват </a:t>
            </a:r>
            <a:r>
              <a:rPr lang="ru-RU" sz="1600" dirty="0"/>
              <a:t>препоръки за монтаж и експлоатация</a:t>
            </a:r>
            <a:r>
              <a:rPr lang="ru-RU" sz="16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Да се спазва </a:t>
            </a:r>
            <a:r>
              <a:rPr lang="ru-RU" sz="1600" dirty="0"/>
              <a:t>границите на работа на </a:t>
            </a:r>
            <a:r>
              <a:rPr lang="ru-RU" sz="1600" dirty="0" smtClean="0"/>
              <a:t>компонентите.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300EE22-5658-4ABC-BBC4-2518138D29CD}"/>
              </a:ext>
            </a:extLst>
          </p:cNvPr>
          <p:cNvSpPr/>
          <p:nvPr/>
        </p:nvSpPr>
        <p:spPr>
          <a:xfrm>
            <a:off x="5364000" y="1745561"/>
            <a:ext cx="360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bg-BG" sz="1600" b="1" dirty="0" smtClean="0"/>
              <a:t>Подготовка на резервоара(ите</a:t>
            </a:r>
            <a:r>
              <a:rPr lang="bg-BG" sz="1600" b="1" dirty="0"/>
              <a:t>) </a:t>
            </a:r>
            <a:r>
              <a:rPr lang="bg-BG" sz="1600" b="1" dirty="0" smtClean="0"/>
              <a:t>/конфигурация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Инсталиране </a:t>
            </a:r>
            <a:r>
              <a:rPr lang="ru-RU" sz="1600" dirty="0"/>
              <a:t>на електрически </a:t>
            </a:r>
            <a:r>
              <a:rPr lang="ru-RU" sz="1600" dirty="0" smtClean="0"/>
              <a:t> елементи, </a:t>
            </a:r>
            <a:r>
              <a:rPr lang="ru-RU" sz="1600" dirty="0"/>
              <a:t>термистори и вентили. </a:t>
            </a:r>
            <a:endParaRPr lang="ru-RU" sz="1600" dirty="0" smtClean="0"/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Подготвка на арматурата/клапани.</a:t>
            </a:r>
          </a:p>
          <a:p>
            <a:pPr marL="742950" lvl="1" indent="-285750">
              <a:buFont typeface="Arial" panose="020B0604020202020204" pitchFamily="34" charset="0"/>
              <a:buChar char="."/>
            </a:pPr>
            <a:r>
              <a:rPr lang="ru-RU" sz="1600" dirty="0" smtClean="0"/>
              <a:t> Затваряне </a:t>
            </a:r>
            <a:r>
              <a:rPr lang="ru-RU" sz="1600" dirty="0"/>
              <a:t>плътно </a:t>
            </a:r>
            <a:r>
              <a:rPr lang="ru-RU" sz="1600" dirty="0" smtClean="0"/>
              <a:t>на дупките които </a:t>
            </a:r>
            <a:r>
              <a:rPr lang="ru-RU" sz="1600" dirty="0"/>
              <a:t>не се </a:t>
            </a:r>
            <a:r>
              <a:rPr lang="ru-RU" sz="1600" dirty="0" smtClean="0"/>
              <a:t>използвт.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C51BF8-0042-47FF-9EBC-DC4476E6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000" y="4053885"/>
            <a:ext cx="2658150" cy="2302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30FE6C0-F657-4FD4-9EA9-09CF32F12118}"/>
              </a:ext>
            </a:extLst>
          </p:cNvPr>
          <p:cNvSpPr/>
          <p:nvPr/>
        </p:nvSpPr>
        <p:spPr>
          <a:xfrm>
            <a:off x="7500750" y="5922546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72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857382-551B-40FE-B260-CF16E9E0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</a:t>
            </a:r>
            <a:r>
              <a:rPr lang="ru-RU" b="1" dirty="0"/>
              <a:t>Монтаж и поддръжка на DSWH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F15C39B-63E8-4915-B672-26BD7DB6C569}"/>
              </a:ext>
            </a:extLst>
          </p:cNvPr>
          <p:cNvSpPr/>
          <p:nvPr/>
        </p:nvSpPr>
        <p:spPr>
          <a:xfrm>
            <a:off x="432916" y="1557000"/>
            <a:ext cx="53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Илюстрация на общите инсталационни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процеси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3B12DB-A407-4D9B-A2B9-A4D7628A7228}"/>
              </a:ext>
            </a:extLst>
          </p:cNvPr>
          <p:cNvSpPr txBox="1"/>
          <p:nvPr/>
        </p:nvSpPr>
        <p:spPr>
          <a:xfrm>
            <a:off x="709935" y="1926332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ЗАДАЧИ ЗА </a:t>
            </a:r>
            <a:r>
              <a:rPr lang="bg-BG" sz="1600" b="1" dirty="0" smtClean="0"/>
              <a:t>ПОДДРЪЖКА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677299-CF6D-4015-9CCE-796F25C4185C}"/>
              </a:ext>
            </a:extLst>
          </p:cNvPr>
          <p:cNvSpPr txBox="1"/>
          <p:nvPr/>
        </p:nvSpPr>
        <p:spPr>
          <a:xfrm>
            <a:off x="6858355" y="2264886"/>
            <a:ext cx="20336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Водопроводът </a:t>
            </a:r>
            <a:r>
              <a:rPr lang="ru-RU" sz="1600" dirty="0"/>
              <a:t>силно зависи от типа на DSWH и </a:t>
            </a:r>
            <a:r>
              <a:rPr lang="ru-RU" sz="1600" dirty="0" smtClean="0"/>
              <a:t>как е планирано инсталирането. </a:t>
            </a:r>
            <a:r>
              <a:rPr lang="ru-RU" sz="1600" dirty="0"/>
              <a:t>В </a:t>
            </a:r>
            <a:r>
              <a:rPr lang="ru-RU" sz="1600" dirty="0" smtClean="0"/>
              <a:t>индиректните </a:t>
            </a:r>
            <a:r>
              <a:rPr lang="ru-RU" sz="1600" dirty="0"/>
              <a:t>SWH </a:t>
            </a:r>
            <a:r>
              <a:rPr lang="ru-RU" sz="1600" dirty="0" smtClean="0"/>
              <a:t>резервоари </a:t>
            </a:r>
            <a:r>
              <a:rPr lang="ru-RU" sz="1600" dirty="0"/>
              <a:t>за една инсталация </a:t>
            </a:r>
            <a:r>
              <a:rPr lang="ru-RU" sz="1600" dirty="0" smtClean="0"/>
              <a:t> с </a:t>
            </a:r>
            <a:r>
              <a:rPr lang="ru-RU" sz="1600" dirty="0"/>
              <a:t>инсталиран </a:t>
            </a:r>
            <a:r>
              <a:rPr lang="ru-RU" sz="1600" dirty="0" smtClean="0"/>
              <a:t>слънчев тръбопровод, той трябва да бъде проверен.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2E293A-E431-480E-A4C4-3D1E3AEC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34" y="2295664"/>
            <a:ext cx="6040421" cy="40130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1367650-C6A1-41AB-9A81-F0CD6EF1C659}"/>
              </a:ext>
            </a:extLst>
          </p:cNvPr>
          <p:cNvSpPr/>
          <p:nvPr/>
        </p:nvSpPr>
        <p:spPr>
          <a:xfrm>
            <a:off x="5333256" y="2082348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09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6A4412-421B-453A-97E6-825ACB55D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</a:t>
            </a:r>
            <a:r>
              <a:rPr lang="ru-RU" b="1" dirty="0"/>
              <a:t>Монтаж и поддръжка на DSWH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78678BB-FB2E-419F-B56C-8CC14D44A664}"/>
              </a:ext>
            </a:extLst>
          </p:cNvPr>
          <p:cNvSpPr/>
          <p:nvPr/>
        </p:nvSpPr>
        <p:spPr>
          <a:xfrm>
            <a:off x="432916" y="1557000"/>
            <a:ext cx="557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Илюстрация на общите инсталационни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процеси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BFE479-0FAA-4245-9AA9-BAA8A2235D6D}"/>
              </a:ext>
            </a:extLst>
          </p:cNvPr>
          <p:cNvSpPr txBox="1"/>
          <p:nvPr/>
        </p:nvSpPr>
        <p:spPr>
          <a:xfrm>
            <a:off x="709934" y="1926332"/>
            <a:ext cx="357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ЗАДАЧИ ЗА </a:t>
            </a:r>
            <a:r>
              <a:rPr lang="bg-BG" sz="1600" b="1" dirty="0" smtClean="0"/>
              <a:t>ПОДДРЪЖКА</a:t>
            </a: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/>
              <a:t>INSTALLATION </a:t>
            </a:r>
            <a:r>
              <a:rPr lang="en-US" sz="1600" b="1" dirty="0"/>
              <a:t>TASKS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0F6590-B59F-4F92-8C59-3FB9D197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99" y="2205000"/>
            <a:ext cx="5760001" cy="4103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B0DB06-8AAB-4398-89DE-3E44416C74F1}"/>
              </a:ext>
            </a:extLst>
          </p:cNvPr>
          <p:cNvSpPr txBox="1"/>
          <p:nvPr/>
        </p:nvSpPr>
        <p:spPr>
          <a:xfrm>
            <a:off x="6156000" y="2056676"/>
            <a:ext cx="253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Някои </a:t>
            </a:r>
            <a:r>
              <a:rPr lang="ru-RU" sz="1600" b="1" dirty="0"/>
              <a:t>електрически елементи, </a:t>
            </a:r>
            <a:r>
              <a:rPr lang="ru-RU" sz="1600" dirty="0" smtClean="0"/>
              <a:t>напр. </a:t>
            </a:r>
            <a:r>
              <a:rPr lang="ru-RU" sz="1600" dirty="0"/>
              <a:t>термистори са задължителни и трябва да бъде инсталиран в резервоара </a:t>
            </a:r>
            <a:r>
              <a:rPr lang="ru-RU" sz="1600" dirty="0" smtClean="0"/>
              <a:t>правилно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E385C9E-B808-4647-A2B2-310C12A9D3F2}"/>
              </a:ext>
            </a:extLst>
          </p:cNvPr>
          <p:cNvSpPr/>
          <p:nvPr/>
        </p:nvSpPr>
        <p:spPr>
          <a:xfrm>
            <a:off x="5220000" y="2061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97C681-7CB3-423D-BA19-C451679B3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" t="3655" r="2503" b="4980"/>
          <a:stretch/>
        </p:blipFill>
        <p:spPr>
          <a:xfrm>
            <a:off x="6803465" y="3626336"/>
            <a:ext cx="1883336" cy="2538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2875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DDD17-F3FE-44D3-9A8C-CA1B9240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</a:t>
            </a:r>
            <a:r>
              <a:rPr lang="en-US" b="1" dirty="0" smtClean="0"/>
              <a:t>.</a:t>
            </a:r>
            <a:r>
              <a:rPr lang="ru-RU" b="1" dirty="0"/>
              <a:t> Монтаж и поддръжка на DSWH </a:t>
            </a:r>
            <a:r>
              <a:rPr lang="ru-RU" b="1" dirty="0" smtClean="0"/>
              <a:t>резервоари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4423D7-0A27-4303-93CA-09A65469187D}"/>
              </a:ext>
            </a:extLst>
          </p:cNvPr>
          <p:cNvSpPr/>
          <p:nvPr/>
        </p:nvSpPr>
        <p:spPr>
          <a:xfrm>
            <a:off x="432916" y="1557000"/>
            <a:ext cx="56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Илюстрация на общите инсталационни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процеси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A5DE9E-CB3C-41CE-A4B3-6709E5973D2B}"/>
              </a:ext>
            </a:extLst>
          </p:cNvPr>
          <p:cNvSpPr txBox="1"/>
          <p:nvPr/>
        </p:nvSpPr>
        <p:spPr>
          <a:xfrm>
            <a:off x="709934" y="1926332"/>
            <a:ext cx="309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ЗАДАЧИ ЗА ПОДДРЪЖКА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/>
              <a:t>NING  </a:t>
            </a:r>
            <a:r>
              <a:rPr lang="en-US" sz="1600" b="1" dirty="0"/>
              <a:t>TASKS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066381-5E9B-4E63-9BC8-4F70FCE40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72" y="2276663"/>
            <a:ext cx="5478316" cy="4032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B237EDF-1218-4C17-81C8-FA011CC9642E}"/>
              </a:ext>
            </a:extLst>
          </p:cNvPr>
          <p:cNvSpPr/>
          <p:nvPr/>
        </p:nvSpPr>
        <p:spPr>
          <a:xfrm>
            <a:off x="5333256" y="2095609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D6BB37-0FF3-4166-B665-D8DDD2C61122}"/>
              </a:ext>
            </a:extLst>
          </p:cNvPr>
          <p:cNvSpPr txBox="1"/>
          <p:nvPr/>
        </p:nvSpPr>
        <p:spPr>
          <a:xfrm>
            <a:off x="6222488" y="2133000"/>
            <a:ext cx="2597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bg-BG" sz="1600" b="1" dirty="0"/>
              <a:t>Система за </a:t>
            </a:r>
            <a:r>
              <a:rPr lang="bg-BG" sz="1600" b="1" dirty="0" smtClean="0"/>
              <a:t>стартиране</a:t>
            </a:r>
            <a:r>
              <a:rPr lang="en-US" sz="1600" dirty="0" smtClean="0"/>
              <a:t>. </a:t>
            </a:r>
            <a:r>
              <a:rPr lang="ru-RU" sz="1600" dirty="0"/>
              <a:t>След като системата е </a:t>
            </a:r>
            <a:r>
              <a:rPr lang="ru-RU" sz="1600" dirty="0" smtClean="0"/>
              <a:t> тествана,  </a:t>
            </a:r>
            <a:r>
              <a:rPr lang="ru-RU" sz="1600" dirty="0"/>
              <a:t>останалите задачи могат да бъдат завършени. Например: изолация на </a:t>
            </a:r>
            <a:r>
              <a:rPr lang="ru-RU" sz="1600" dirty="0" smtClean="0"/>
              <a:t>резервоара.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C686E3-6838-456B-A39D-19CE7777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88" y="4221000"/>
            <a:ext cx="2464312" cy="19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1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4A98B-AC07-4C51-B40E-5D6C8BD8E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</a:t>
            </a:r>
            <a:r>
              <a:rPr lang="ru-RU" b="1" dirty="0"/>
              <a:t>Монтаж и поддръжка на DSWH резервоари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B65AE25-7216-4EE4-8672-47344D42942D}"/>
              </a:ext>
            </a:extLst>
          </p:cNvPr>
          <p:cNvSpPr/>
          <p:nvPr/>
        </p:nvSpPr>
        <p:spPr>
          <a:xfrm>
            <a:off x="432916" y="1557000"/>
            <a:ext cx="557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Илюстрация на общите инсталационни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процеси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ABAE77-DDDC-4929-820D-9ACC043F684C}"/>
              </a:ext>
            </a:extLst>
          </p:cNvPr>
          <p:cNvSpPr txBox="1"/>
          <p:nvPr/>
        </p:nvSpPr>
        <p:spPr>
          <a:xfrm>
            <a:off x="709935" y="1926332"/>
            <a:ext cx="2926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ЗАДАЧИ ЗА </a:t>
            </a:r>
            <a:r>
              <a:rPr lang="bg-BG" sz="1600" b="1" dirty="0" smtClean="0"/>
              <a:t>ПОДДРЪЖКА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D02DD1-ECB9-46C9-9B18-D8794D60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0" y="2277000"/>
            <a:ext cx="5976000" cy="39857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FC2ACD8-892D-430E-97C9-4EF576BBFBBA}"/>
              </a:ext>
            </a:extLst>
          </p:cNvPr>
          <p:cNvSpPr/>
          <p:nvPr/>
        </p:nvSpPr>
        <p:spPr>
          <a:xfrm>
            <a:off x="6300000" y="2061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1247A6-9941-4526-A91D-C5345083F5A0}"/>
              </a:ext>
            </a:extLst>
          </p:cNvPr>
          <p:cNvSpPr txBox="1"/>
          <p:nvPr/>
        </p:nvSpPr>
        <p:spPr>
          <a:xfrm>
            <a:off x="7092000" y="2493000"/>
            <a:ext cx="1800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bg-BG" sz="1600" b="1" dirty="0"/>
              <a:t>Периодична </a:t>
            </a:r>
            <a:r>
              <a:rPr lang="bg-BG" sz="1600" b="1" dirty="0" smtClean="0"/>
              <a:t>поддръжка.</a:t>
            </a:r>
            <a:r>
              <a:rPr lang="en-US" sz="1600" dirty="0" smtClean="0"/>
              <a:t> </a:t>
            </a:r>
            <a:r>
              <a:rPr lang="ru-RU" sz="1600" dirty="0"/>
              <a:t>Собственикът трябва да осигури прости проверки и процедури за поддръжка, изпълнявани от квалифициран сервизен персонал 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9463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88FFF9-87B5-44EF-83A1-DEB9D599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</a:t>
            </a:r>
            <a:r>
              <a:rPr lang="ru-RU" b="1" dirty="0"/>
              <a:t>Монтаж и поддръжка на DSWH </a:t>
            </a:r>
            <a:r>
              <a:rPr lang="ru-RU" b="1" dirty="0" smtClean="0"/>
              <a:t>резервоари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2A4800F-734F-4063-A1F8-F2C30BDA6122}"/>
              </a:ext>
            </a:extLst>
          </p:cNvPr>
          <p:cNvSpPr/>
          <p:nvPr/>
        </p:nvSpPr>
        <p:spPr>
          <a:xfrm>
            <a:off x="432916" y="1557000"/>
            <a:ext cx="56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Илюстрация на общите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инсталационни процеси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F9DBB5-BD67-45B4-ACA5-091DC5145956}"/>
              </a:ext>
            </a:extLst>
          </p:cNvPr>
          <p:cNvSpPr txBox="1"/>
          <p:nvPr/>
        </p:nvSpPr>
        <p:spPr>
          <a:xfrm>
            <a:off x="709935" y="1926332"/>
            <a:ext cx="278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ЗАДАЧИ ЗА </a:t>
            </a:r>
            <a:r>
              <a:rPr lang="bg-BG" sz="1600" b="1" dirty="0" smtClean="0"/>
              <a:t>ПОДДРЪЖКА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D5A7E0-46E2-4EC5-9745-912D4894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1" y="2264886"/>
            <a:ext cx="6048000" cy="40864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83C600-23D6-45C5-B62C-9523FD60E647}"/>
              </a:ext>
            </a:extLst>
          </p:cNvPr>
          <p:cNvSpPr/>
          <p:nvPr/>
        </p:nvSpPr>
        <p:spPr>
          <a:xfrm>
            <a:off x="3636000" y="2189311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F088BF-44A2-4A1A-9146-0C7217E3A987}"/>
              </a:ext>
            </a:extLst>
          </p:cNvPr>
          <p:cNvSpPr txBox="1"/>
          <p:nvPr/>
        </p:nvSpPr>
        <p:spPr>
          <a:xfrm>
            <a:off x="6732000" y="2307348"/>
            <a:ext cx="2160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bg-BG" sz="1600" b="1" dirty="0" smtClean="0"/>
              <a:t>Ремонт.</a:t>
            </a:r>
            <a:r>
              <a:rPr lang="en-US" sz="1600" b="1" dirty="0" smtClean="0"/>
              <a:t> </a:t>
            </a:r>
            <a:r>
              <a:rPr lang="ru-RU" sz="1600" dirty="0"/>
              <a:t>Производителите предоставят </a:t>
            </a:r>
            <a:r>
              <a:rPr lang="ru-RU" sz="1600" dirty="0" smtClean="0"/>
              <a:t>ръководство по </a:t>
            </a:r>
            <a:r>
              <a:rPr lang="ru-RU" sz="1600" dirty="0"/>
              <a:t>откриване на </a:t>
            </a:r>
            <a:r>
              <a:rPr lang="ru-RU" sz="1600" dirty="0" smtClean="0"/>
              <a:t>дефекти  </a:t>
            </a:r>
            <a:r>
              <a:rPr lang="ru-RU" sz="1600" dirty="0"/>
              <a:t>за </a:t>
            </a:r>
            <a:r>
              <a:rPr lang="ru-RU" sz="1600" dirty="0" smtClean="0"/>
              <a:t>помощ на  монтажниците </a:t>
            </a:r>
            <a:r>
              <a:rPr lang="ru-RU" sz="1600" dirty="0"/>
              <a:t>и </a:t>
            </a:r>
            <a:r>
              <a:rPr lang="ru-RU" sz="1600" dirty="0" smtClean="0"/>
              <a:t>другия </a:t>
            </a:r>
            <a:r>
              <a:rPr lang="ru-RU" sz="1600" dirty="0"/>
              <a:t>персонал </a:t>
            </a:r>
            <a:r>
              <a:rPr lang="ru-RU" sz="1600" dirty="0" smtClean="0"/>
              <a:t>при диагностика </a:t>
            </a:r>
            <a:r>
              <a:rPr lang="ru-RU" sz="1600" dirty="0"/>
              <a:t>и ремонт. Също </a:t>
            </a:r>
            <a:r>
              <a:rPr lang="ru-RU" sz="1600" dirty="0" smtClean="0"/>
              <a:t>така </a:t>
            </a:r>
            <a:r>
              <a:rPr lang="ru-RU" sz="1600" dirty="0"/>
              <a:t>те показват как да </a:t>
            </a:r>
            <a:r>
              <a:rPr lang="ru-RU" sz="1600" dirty="0" smtClean="0"/>
              <a:t>се поръчат </a:t>
            </a:r>
            <a:r>
              <a:rPr lang="ru-RU" sz="1600" dirty="0"/>
              <a:t>резервни </a:t>
            </a:r>
            <a:r>
              <a:rPr lang="ru-RU" sz="1600" dirty="0" smtClean="0"/>
              <a:t>части.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1940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8F6048-20D7-4D70-A5A1-84AFC132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Резюме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310692E-D7C3-4575-BFCC-808543D777F4}"/>
              </a:ext>
            </a:extLst>
          </p:cNvPr>
          <p:cNvSpPr/>
          <p:nvPr/>
        </p:nvSpPr>
        <p:spPr>
          <a:xfrm>
            <a:off x="432916" y="1372334"/>
            <a:ext cx="507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cs typeface="Arial" pitchFamily="34" charset="0"/>
              </a:rPr>
              <a:t>По- важните изводи са</a:t>
            </a:r>
            <a:r>
              <a:rPr lang="en-US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4C656A-31F1-41E5-9BAE-66CBF8ADCE60}"/>
              </a:ext>
            </a:extLst>
          </p:cNvPr>
          <p:cNvSpPr txBox="1"/>
          <p:nvPr/>
        </p:nvSpPr>
        <p:spPr>
          <a:xfrm>
            <a:off x="612000" y="1557000"/>
            <a:ext cx="8208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Резервоари </a:t>
            </a:r>
            <a:r>
              <a:rPr lang="ru-RU" sz="1600" b="1" dirty="0"/>
              <a:t>за </a:t>
            </a:r>
            <a:r>
              <a:rPr lang="ru-RU" sz="1600" b="1" dirty="0" smtClean="0"/>
              <a:t>съхранение на слънчева </a:t>
            </a:r>
            <a:r>
              <a:rPr lang="ru-RU" sz="1600" b="1" dirty="0"/>
              <a:t>гореща вода </a:t>
            </a:r>
            <a:r>
              <a:rPr lang="en-US" sz="1600" b="1" dirty="0" smtClean="0"/>
              <a:t>: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Предоставя начин за съхраняване на слънчева топлинна енергия, осигуряване на </a:t>
            </a:r>
            <a:r>
              <a:rPr lang="ru-RU" sz="1600" b="1" dirty="0" smtClean="0"/>
              <a:t>нейната </a:t>
            </a:r>
            <a:r>
              <a:rPr lang="ru-RU" sz="1600" b="1" dirty="0"/>
              <a:t>наличност, когато </a:t>
            </a:r>
            <a:r>
              <a:rPr lang="ru-RU" sz="1600" b="1" dirty="0" smtClean="0"/>
              <a:t>пожелаем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Основно се използва </a:t>
            </a:r>
            <a:r>
              <a:rPr lang="ru-RU" sz="1600" b="1" dirty="0"/>
              <a:t>стратифициране на топла </a:t>
            </a:r>
            <a:r>
              <a:rPr lang="ru-RU" sz="1600" b="1" dirty="0" smtClean="0"/>
              <a:t>вода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Проектирани са да </a:t>
            </a:r>
            <a:r>
              <a:rPr lang="ru-RU" sz="1600" b="1" dirty="0"/>
              <a:t>издържат работни температури, налягания, корозия и топлинни </a:t>
            </a:r>
            <a:r>
              <a:rPr lang="ru-RU" sz="1600" b="1" dirty="0" smtClean="0"/>
              <a:t>загуби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Могат да бъдат класифицирани според </a:t>
            </a:r>
            <a:r>
              <a:rPr lang="ru-RU" sz="1600" b="1" dirty="0" smtClean="0"/>
              <a:t>това как </a:t>
            </a:r>
            <a:r>
              <a:rPr lang="ru-RU" sz="1600" b="1" dirty="0"/>
              <a:t>се доставя студена вода, </a:t>
            </a:r>
            <a:r>
              <a:rPr lang="ru-RU" sz="1600" b="1" dirty="0" smtClean="0"/>
              <a:t>като</a:t>
            </a:r>
            <a:r>
              <a:rPr lang="en-US" sz="1600" b="1" dirty="0" smtClean="0"/>
              <a:t>: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Резервоари под налягане - водопроводно </a:t>
            </a:r>
            <a:r>
              <a:rPr lang="ru-RU" sz="1600" b="1" dirty="0"/>
              <a:t>налягане. </a:t>
            </a:r>
            <a:r>
              <a:rPr lang="ru-RU" sz="1600" b="1" dirty="0" smtClean="0"/>
              <a:t>Директни и индиректни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600" b="1" dirty="0"/>
              <a:t>Термосифон </a:t>
            </a:r>
            <a:r>
              <a:rPr lang="ru-RU" sz="1600" b="1" dirty="0" smtClean="0"/>
              <a:t>резервоари- </a:t>
            </a:r>
            <a:r>
              <a:rPr lang="ru-RU" sz="1600" b="1" dirty="0"/>
              <a:t>ниски налягания. По-рядко при </a:t>
            </a:r>
            <a:r>
              <a:rPr lang="ru-RU" sz="1600" b="1" dirty="0" smtClean="0"/>
              <a:t>DSWH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Термо-бойлери. Инерционно, </a:t>
            </a:r>
            <a:r>
              <a:rPr lang="ru-RU" sz="1600" b="1" dirty="0"/>
              <a:t>без налягане </a:t>
            </a:r>
            <a:r>
              <a:rPr lang="ru-RU" sz="1600" b="1" dirty="0" smtClean="0"/>
              <a:t>с </a:t>
            </a:r>
            <a:r>
              <a:rPr lang="ru-RU" sz="1600" b="1" dirty="0"/>
              <a:t>намотки за </a:t>
            </a:r>
            <a:r>
              <a:rPr lang="ru-RU" sz="1600" b="1" dirty="0" smtClean="0"/>
              <a:t>гореща вода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Според приложението </a:t>
            </a:r>
            <a:r>
              <a:rPr lang="ru-RU" sz="1600" b="1" dirty="0"/>
              <a:t>или </a:t>
            </a:r>
            <a:r>
              <a:rPr lang="ru-RU" sz="1600" b="1" dirty="0" smtClean="0"/>
              <a:t>ролята, която </a:t>
            </a:r>
            <a:r>
              <a:rPr lang="ru-RU" sz="1600" b="1" dirty="0"/>
              <a:t>играе в </a:t>
            </a:r>
            <a:r>
              <a:rPr lang="ru-RU" sz="1600" b="1" dirty="0" smtClean="0"/>
              <a:t>слънчевата </a:t>
            </a:r>
            <a:r>
              <a:rPr lang="ru-RU" sz="1600" b="1" dirty="0"/>
              <a:t>система, </a:t>
            </a:r>
            <a:r>
              <a:rPr lang="ru-RU" sz="1600" b="1" dirty="0" smtClean="0"/>
              <a:t>като</a:t>
            </a:r>
            <a:r>
              <a:rPr lang="en-US" sz="1600" b="1" dirty="0" smtClean="0"/>
              <a:t>: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600" b="1" dirty="0"/>
              <a:t>DSWH резервоари. Навити или не навити </a:t>
            </a:r>
            <a:r>
              <a:rPr lang="ru-RU" sz="1600" b="1" dirty="0" smtClean="0"/>
              <a:t>, </a:t>
            </a:r>
            <a:r>
              <a:rPr lang="ru-RU" sz="1600" b="1" dirty="0"/>
              <a:t>с/без </a:t>
            </a:r>
            <a:r>
              <a:rPr lang="ru-RU" sz="1600" b="1" dirty="0" smtClean="0"/>
              <a:t>съхранение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Топлинен </a:t>
            </a:r>
            <a:r>
              <a:rPr lang="ru-RU" sz="1600" b="1" dirty="0"/>
              <a:t>буфер </a:t>
            </a:r>
            <a:r>
              <a:rPr lang="ru-RU" sz="1600" b="1" dirty="0" smtClean="0"/>
              <a:t>резервоар. Мулти-гориво, </a:t>
            </a:r>
            <a:r>
              <a:rPr lang="ru-RU" sz="1600" b="1" dirty="0"/>
              <a:t>SWH </a:t>
            </a:r>
            <a:r>
              <a:rPr lang="ru-RU" sz="1600" b="1" dirty="0" smtClean="0"/>
              <a:t>ефективни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1200150" lvl="2" indent="-285750">
              <a:buFont typeface="Arial" panose="020B0604020202020204" pitchFamily="34" charset="0"/>
              <a:buChar char="."/>
            </a:pPr>
            <a:r>
              <a:rPr lang="ru-RU" sz="1600" b="1" dirty="0" smtClean="0"/>
              <a:t>Стратификационни буферни резервоари-  </a:t>
            </a:r>
            <a:r>
              <a:rPr lang="ru-RU" sz="1600" b="1" dirty="0"/>
              <a:t>топла </a:t>
            </a:r>
            <a:r>
              <a:rPr lang="ru-RU" sz="1600" b="1" dirty="0" smtClean="0"/>
              <a:t>вода, </a:t>
            </a:r>
            <a:r>
              <a:rPr lang="ru-RU" sz="1600" b="1" dirty="0"/>
              <a:t>стратифицирана при различни </a:t>
            </a:r>
            <a:r>
              <a:rPr lang="ru-RU" sz="1600" b="1" dirty="0" smtClean="0"/>
              <a:t>температури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 smtClean="0"/>
              <a:t>Изработени </a:t>
            </a:r>
            <a:r>
              <a:rPr lang="ru-RU" sz="1600" b="1" dirty="0"/>
              <a:t>от лека стомана, неръждаема стомана или мед, </a:t>
            </a:r>
            <a:r>
              <a:rPr lang="ru-RU" sz="1600" b="1" dirty="0" smtClean="0"/>
              <a:t>единична </a:t>
            </a:r>
            <a:r>
              <a:rPr lang="ru-RU" sz="1600" b="1" dirty="0"/>
              <a:t>или двойна стена, енергодобив, защитни елементи </a:t>
            </a:r>
            <a:r>
              <a:rPr lang="ru-RU" sz="1600" b="1" dirty="0" smtClean="0"/>
              <a:t>(аноден прът </a:t>
            </a:r>
            <a:r>
              <a:rPr lang="ru-RU" sz="1600" b="1" dirty="0"/>
              <a:t>и термостати) и множество </a:t>
            </a:r>
            <a:r>
              <a:rPr lang="ru-RU" sz="1600" b="1" dirty="0" smtClean="0"/>
              <a:t>отвори  </a:t>
            </a:r>
            <a:r>
              <a:rPr lang="ru-RU" sz="1600" b="1" dirty="0"/>
              <a:t>за водните съединения и </a:t>
            </a:r>
            <a:r>
              <a:rPr lang="ru-RU" sz="1600" b="1" dirty="0" smtClean="0"/>
              <a:t>др. </a:t>
            </a:r>
            <a:r>
              <a:rPr lang="ru-RU" sz="1600" b="1" dirty="0"/>
              <a:t>отоплителни елементи, </a:t>
            </a:r>
            <a:r>
              <a:rPr lang="ru-RU" sz="1600" b="1" dirty="0" smtClean="0"/>
              <a:t>термистори. Най-използваните- лека стомана или стъкло </a:t>
            </a:r>
            <a:r>
              <a:rPr lang="ru-RU" sz="1600" b="1" dirty="0"/>
              <a:t>(емайл</a:t>
            </a:r>
            <a:r>
              <a:rPr lang="ru-RU" sz="1600" b="1" dirty="0" smtClean="0"/>
              <a:t>).</a:t>
            </a:r>
            <a:endParaRPr lang="en-US" sz="1600" b="1" dirty="0" smtClean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Трябва да </a:t>
            </a:r>
            <a:r>
              <a:rPr lang="ru-RU" sz="1600" b="1" dirty="0" smtClean="0"/>
              <a:t>бъдат инсталирани </a:t>
            </a:r>
            <a:r>
              <a:rPr lang="ru-RU" sz="1600" b="1" dirty="0"/>
              <a:t>и обслужвани съгласно документацията на производителите в общия контекст на DSWH </a:t>
            </a:r>
            <a:r>
              <a:rPr lang="ru-RU" sz="1600" b="1" dirty="0" smtClean="0"/>
              <a:t>проекта.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03885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6FB6C6-45F2-43ED-8B5E-E17C2B7F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Библиография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6916603-A31C-4125-B814-8BD241D2EAB5}"/>
              </a:ext>
            </a:extLst>
          </p:cNvPr>
          <p:cNvSpPr/>
          <p:nvPr/>
        </p:nvSpPr>
        <p:spPr>
          <a:xfrm>
            <a:off x="395288" y="1629000"/>
            <a:ext cx="82915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Допълнителна информация и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ресурси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YouTube клипове 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резервоари за слънчева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топла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вода, монтаж и сервиз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lvl="2"/>
            <a:endParaRPr lang="en-US" sz="1600" b="1" dirty="0"/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Принцип и илюстрации на резервоари за </a:t>
            </a:r>
            <a:r>
              <a:rPr lang="ru-RU" sz="1600" i="1" dirty="0"/>
              <a:t>гореща </a:t>
            </a:r>
            <a:r>
              <a:rPr lang="ru-RU" sz="1600" i="1" dirty="0" smtClean="0"/>
              <a:t>вода. Стратификация</a:t>
            </a:r>
            <a:r>
              <a:rPr lang="ru-RU" sz="1600" i="1" dirty="0"/>
              <a:t>. </a:t>
            </a:r>
            <a:r>
              <a:rPr lang="ru-RU" sz="1600" i="1" dirty="0" smtClean="0"/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Принцип </a:t>
            </a:r>
            <a:r>
              <a:rPr lang="ru-RU" sz="1600" i="1" dirty="0"/>
              <a:t>на буферните резервоари. </a:t>
            </a:r>
            <a:r>
              <a:rPr lang="ru-RU" sz="1600" i="1" dirty="0" smtClean="0"/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SuperStor </a:t>
            </a:r>
            <a:r>
              <a:rPr lang="ru-RU" sz="1600" i="1" dirty="0"/>
              <a:t>Pro описание (от HTP производителя). </a:t>
            </a:r>
            <a:r>
              <a:rPr lang="ru-RU" sz="1600" i="1" dirty="0" smtClean="0"/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Производство </a:t>
            </a:r>
            <a:r>
              <a:rPr lang="ru-RU" sz="1600" i="1" dirty="0"/>
              <a:t>на StorMaxx </a:t>
            </a:r>
            <a:r>
              <a:rPr lang="ru-RU" sz="1600" i="1" dirty="0" smtClean="0"/>
              <a:t>слънчеви </a:t>
            </a:r>
            <a:r>
              <a:rPr lang="ru-RU" sz="1600" i="1" dirty="0"/>
              <a:t>термични резервоари (от SunMaxx слънчеви). </a:t>
            </a:r>
            <a:r>
              <a:rPr lang="ru-RU" sz="1600" i="1" dirty="0" smtClean="0"/>
              <a:t> 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Пълната </a:t>
            </a:r>
            <a:r>
              <a:rPr lang="ru-RU" sz="1600" i="1" dirty="0"/>
              <a:t>серия от клипове за оразмеряване и инсталиране на слънчевите SWH системи </a:t>
            </a:r>
            <a:r>
              <a:rPr lang="ru-RU" sz="1600" i="1" dirty="0" smtClean="0"/>
              <a:t> от , </a:t>
            </a:r>
            <a:r>
              <a:rPr lang="ru-RU" sz="1600" i="1" dirty="0"/>
              <a:t>включително </a:t>
            </a:r>
            <a:r>
              <a:rPr lang="ru-RU" sz="1600" i="1" dirty="0" smtClean="0"/>
              <a:t>слънчеви резервоари.  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i="1" dirty="0" smtClean="0"/>
              <a:t>Резервоар за гореща </a:t>
            </a:r>
            <a:r>
              <a:rPr lang="ru-RU" sz="1600" i="1" dirty="0"/>
              <a:t>вода </a:t>
            </a:r>
            <a:r>
              <a:rPr lang="ru-RU" sz="1600" i="1" dirty="0" smtClean="0"/>
              <a:t>- поддръжка</a:t>
            </a:r>
            <a:r>
              <a:rPr lang="ru-RU" sz="1600" i="1" dirty="0"/>
              <a:t>. </a:t>
            </a:r>
            <a:endParaRPr lang="en-US" sz="1600" dirty="0"/>
          </a:p>
          <a:p>
            <a:pPr lvl="1"/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Материали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, използвани за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производство на 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топла вода за битови системи &amp; коментари за тяхната надеждност.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: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Европейска комисия. Автор: екипът. 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16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BF668-C317-405D-A01C-05B23D68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1.</a:t>
            </a:r>
            <a:r>
              <a:rPr lang="bg-BG" b="1" dirty="0" smtClean="0"/>
              <a:t>О</a:t>
            </a:r>
            <a:r>
              <a:rPr lang="ru-RU" b="1" dirty="0" smtClean="0"/>
              <a:t>бщо за </a:t>
            </a:r>
            <a:r>
              <a:rPr lang="ru-RU" b="1" dirty="0"/>
              <a:t>горещата вода и резервоарите за съхранение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808A56-B8AF-4584-9D94-585C7F5CDEE3}"/>
              </a:ext>
            </a:extLst>
          </p:cNvPr>
          <p:cNvSpPr/>
          <p:nvPr/>
        </p:nvSpPr>
        <p:spPr>
          <a:xfrm>
            <a:off x="432916" y="1557000"/>
            <a:ext cx="478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Термично напластяване 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топлата вода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4B7D82-BE40-41C2-A34A-D17A7C81A8D7}"/>
              </a:ext>
            </a:extLst>
          </p:cNvPr>
          <p:cNvSpPr txBox="1"/>
          <p:nvPr/>
        </p:nvSpPr>
        <p:spPr>
          <a:xfrm>
            <a:off x="861000" y="1804471"/>
            <a:ext cx="78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Топлата </a:t>
            </a:r>
            <a:r>
              <a:rPr lang="ru-RU" sz="1600" dirty="0"/>
              <a:t>вода </a:t>
            </a:r>
            <a:r>
              <a:rPr lang="ru-RU" sz="1600" dirty="0" smtClean="0"/>
              <a:t>има по-малка плътност </a:t>
            </a:r>
            <a:r>
              <a:rPr lang="ru-RU" sz="1600" dirty="0"/>
              <a:t>от </a:t>
            </a:r>
            <a:r>
              <a:rPr lang="ru-RU" sz="1600" dirty="0" smtClean="0"/>
              <a:t>студената , </a:t>
            </a:r>
            <a:r>
              <a:rPr lang="ru-RU" sz="1600" dirty="0"/>
              <a:t>така че естествено има тенденция да се </a:t>
            </a:r>
            <a:r>
              <a:rPr lang="ru-RU" sz="1600" dirty="0" smtClean="0"/>
              <a:t>издига </a:t>
            </a:r>
            <a:r>
              <a:rPr lang="ru-RU" sz="1600" dirty="0"/>
              <a:t>над </a:t>
            </a:r>
            <a:r>
              <a:rPr lang="ru-RU" sz="1600" dirty="0" smtClean="0"/>
              <a:t>студената </a:t>
            </a:r>
            <a:r>
              <a:rPr lang="ru-RU" sz="1600" dirty="0"/>
              <a:t>вода. Следователно когато се използва топла </a:t>
            </a:r>
            <a:r>
              <a:rPr lang="ru-RU" sz="1600" dirty="0" smtClean="0"/>
              <a:t>вода, се взима от </a:t>
            </a:r>
            <a:r>
              <a:rPr lang="ru-RU" sz="1600" dirty="0"/>
              <a:t>върха на резервоара, където </a:t>
            </a:r>
            <a:r>
              <a:rPr lang="ru-RU" sz="1600" dirty="0" smtClean="0"/>
              <a:t>е </a:t>
            </a:r>
            <a:r>
              <a:rPr lang="ru-RU" sz="1600" dirty="0"/>
              <a:t>най-горещата вода. </a:t>
            </a:r>
            <a:r>
              <a:rPr lang="ru-RU" sz="1600" dirty="0" smtClean="0"/>
              <a:t>По същата </a:t>
            </a:r>
            <a:r>
              <a:rPr lang="ru-RU" sz="1600" dirty="0"/>
              <a:t>логиката прясна студена вода се доставя в долната част на </a:t>
            </a:r>
            <a:r>
              <a:rPr lang="ru-RU" sz="1600" dirty="0" smtClean="0"/>
              <a:t>резервоара.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0785BC-2CDF-491F-A507-2718B4E13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23" y="2816458"/>
            <a:ext cx="3962400" cy="1474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94246D-8757-496F-A158-E4D447CFF6EC}"/>
              </a:ext>
            </a:extLst>
          </p:cNvPr>
          <p:cNvSpPr/>
          <p:nvPr/>
        </p:nvSpPr>
        <p:spPr>
          <a:xfrm>
            <a:off x="828000" y="2865033"/>
            <a:ext cx="389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На практика има резервоар за гореща вода, </a:t>
            </a:r>
            <a:r>
              <a:rPr lang="ru-RU" sz="1600" dirty="0"/>
              <a:t>който има </a:t>
            </a:r>
            <a:r>
              <a:rPr lang="ru-RU" sz="1600" dirty="0" smtClean="0"/>
              <a:t>студена долната </a:t>
            </a:r>
            <a:r>
              <a:rPr lang="ru-RU" sz="1600" dirty="0"/>
              <a:t>и </a:t>
            </a:r>
            <a:r>
              <a:rPr lang="ru-RU" sz="1600" dirty="0" smtClean="0"/>
              <a:t>гореща горна </a:t>
            </a:r>
            <a:r>
              <a:rPr lang="ru-RU" sz="1600" dirty="0"/>
              <a:t>половина </a:t>
            </a:r>
            <a:r>
              <a:rPr lang="ru-RU" sz="1600" dirty="0" smtClean="0"/>
              <a:t>. </a:t>
            </a:r>
            <a:r>
              <a:rPr lang="ru-RU" sz="1600" dirty="0"/>
              <a:t>Това </a:t>
            </a:r>
            <a:r>
              <a:rPr lang="ru-RU" sz="1600" dirty="0" smtClean="0"/>
              <a:t>е посочено </a:t>
            </a:r>
            <a:r>
              <a:rPr lang="ru-RU" sz="1600" dirty="0"/>
              <a:t>като </a:t>
            </a:r>
            <a:r>
              <a:rPr lang="ru-RU" sz="1600" b="1" dirty="0" smtClean="0"/>
              <a:t>топлинно </a:t>
            </a:r>
            <a:r>
              <a:rPr lang="ru-RU" sz="1600" b="1" dirty="0"/>
              <a:t>наслояване, или стратификация</a:t>
            </a:r>
            <a:r>
              <a:rPr lang="ru-RU" sz="1600" dirty="0"/>
              <a:t>. 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EBA86DC-E464-4B31-86EC-B6E6ECB70216}"/>
              </a:ext>
            </a:extLst>
          </p:cNvPr>
          <p:cNvSpPr/>
          <p:nvPr/>
        </p:nvSpPr>
        <p:spPr>
          <a:xfrm>
            <a:off x="820479" y="4244219"/>
            <a:ext cx="789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</a:rPr>
              <a:t>Важно</a:t>
            </a:r>
            <a:r>
              <a:rPr lang="ru-RU" sz="1600" dirty="0">
                <a:solidFill>
                  <a:prstClr val="black"/>
                </a:solidFill>
              </a:rPr>
              <a:t>, е че </a:t>
            </a:r>
            <a:r>
              <a:rPr lang="ru-RU" sz="1600" dirty="0" smtClean="0">
                <a:solidFill>
                  <a:prstClr val="black"/>
                </a:solidFill>
              </a:rPr>
              <a:t>резервоарите </a:t>
            </a:r>
            <a:r>
              <a:rPr lang="ru-RU" sz="1600" dirty="0">
                <a:solidFill>
                  <a:prstClr val="black"/>
                </a:solidFill>
              </a:rPr>
              <a:t>са предназначени да повишат </a:t>
            </a:r>
            <a:r>
              <a:rPr lang="ru-RU" sz="1600" dirty="0" smtClean="0">
                <a:solidFill>
                  <a:prstClr val="black"/>
                </a:solidFill>
              </a:rPr>
              <a:t>стратификацията, </a:t>
            </a:r>
            <a:r>
              <a:rPr lang="ru-RU" sz="1600" b="1" dirty="0">
                <a:solidFill>
                  <a:prstClr val="black"/>
                </a:solidFill>
              </a:rPr>
              <a:t>да </a:t>
            </a:r>
            <a:r>
              <a:rPr lang="ru-RU" sz="1600" b="1" dirty="0" smtClean="0">
                <a:solidFill>
                  <a:prstClr val="black"/>
                </a:solidFill>
              </a:rPr>
              <a:t>увеличат топлата </a:t>
            </a:r>
            <a:r>
              <a:rPr lang="ru-RU" sz="1600" b="1" dirty="0">
                <a:solidFill>
                  <a:prstClr val="black"/>
                </a:solidFill>
              </a:rPr>
              <a:t>вода чрез намаляване </a:t>
            </a:r>
            <a:r>
              <a:rPr lang="ru-RU" sz="1600" b="1" dirty="0" smtClean="0">
                <a:solidFill>
                  <a:prstClr val="black"/>
                </a:solidFill>
              </a:rPr>
              <a:t>турбулентността</a:t>
            </a:r>
            <a:r>
              <a:rPr lang="ru-RU" sz="1600" dirty="0" smtClean="0">
                <a:solidFill>
                  <a:prstClr val="black"/>
                </a:solidFill>
              </a:rPr>
              <a:t>, </a:t>
            </a:r>
            <a:r>
              <a:rPr lang="ru-RU" sz="1600" dirty="0">
                <a:solidFill>
                  <a:prstClr val="black"/>
                </a:solidFill>
              </a:rPr>
              <a:t>когато </a:t>
            </a:r>
            <a:r>
              <a:rPr lang="ru-RU" sz="1600" dirty="0" smtClean="0">
                <a:solidFill>
                  <a:prstClr val="black"/>
                </a:solidFill>
              </a:rPr>
              <a:t>студената </a:t>
            </a:r>
            <a:r>
              <a:rPr lang="ru-RU" sz="1600" dirty="0">
                <a:solidFill>
                  <a:prstClr val="black"/>
                </a:solidFill>
              </a:rPr>
              <a:t>вода постъпва в </a:t>
            </a:r>
            <a:r>
              <a:rPr lang="ru-RU" sz="1600" dirty="0" smtClean="0">
                <a:solidFill>
                  <a:prstClr val="black"/>
                </a:solidFill>
              </a:rPr>
              <a:t>резервоара.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Ефективността на слънчевия </a:t>
            </a:r>
            <a:r>
              <a:rPr lang="ru-RU" sz="1600" dirty="0"/>
              <a:t>колектор е най-висока при затопляне на студена </a:t>
            </a:r>
            <a:r>
              <a:rPr lang="ru-RU" sz="1600" dirty="0" smtClean="0"/>
              <a:t>вода, така </a:t>
            </a:r>
            <a:r>
              <a:rPr lang="ru-RU" sz="1600" dirty="0"/>
              <a:t>че </a:t>
            </a:r>
            <a:r>
              <a:rPr lang="ru-RU" sz="1600" dirty="0" smtClean="0"/>
              <a:t>стратификацията </a:t>
            </a:r>
            <a:r>
              <a:rPr lang="ru-RU" sz="1600" dirty="0"/>
              <a:t>трябва да </a:t>
            </a:r>
            <a:r>
              <a:rPr lang="ru-RU" sz="1600" dirty="0" smtClean="0"/>
              <a:t>бъде взета </a:t>
            </a:r>
            <a:r>
              <a:rPr lang="ru-RU" sz="1600" dirty="0"/>
              <a:t>под внимание </a:t>
            </a:r>
            <a:r>
              <a:rPr lang="ru-RU" sz="1600" dirty="0" smtClean="0"/>
              <a:t>при </a:t>
            </a:r>
            <a:r>
              <a:rPr lang="ru-RU" sz="1600" dirty="0"/>
              <a:t>разработване на ефективни слънчеви </a:t>
            </a:r>
            <a:r>
              <a:rPr lang="ru-RU" sz="1600" dirty="0" smtClean="0"/>
              <a:t> резервоари. Връзките </a:t>
            </a:r>
            <a:r>
              <a:rPr lang="ru-RU" sz="1600" dirty="0"/>
              <a:t>на </a:t>
            </a:r>
            <a:r>
              <a:rPr lang="ru-RU" sz="1600" dirty="0" smtClean="0"/>
              <a:t>слънчевото </a:t>
            </a:r>
            <a:r>
              <a:rPr lang="ru-RU" sz="1600" dirty="0"/>
              <a:t>отопление </a:t>
            </a:r>
            <a:r>
              <a:rPr lang="ru-RU" sz="1600" dirty="0" smtClean="0"/>
              <a:t>са </a:t>
            </a:r>
            <a:r>
              <a:rPr lang="ru-RU" sz="1600" dirty="0"/>
              <a:t>винаги в района на дъното, </a:t>
            </a:r>
            <a:r>
              <a:rPr lang="ru-RU" sz="1600" dirty="0" smtClean="0"/>
              <a:t>за да се гарантира</a:t>
            </a:r>
            <a:r>
              <a:rPr lang="ru-RU" sz="1600" dirty="0"/>
              <a:t>, че </a:t>
            </a:r>
            <a:r>
              <a:rPr lang="ru-RU" sz="1600" b="1" dirty="0" smtClean="0"/>
              <a:t>колекторите </a:t>
            </a:r>
            <a:r>
              <a:rPr lang="ru-RU" sz="1600" b="1" dirty="0"/>
              <a:t>са </a:t>
            </a:r>
            <a:r>
              <a:rPr lang="ru-RU" sz="1600" b="1" dirty="0" smtClean="0"/>
              <a:t>включени по всяко време с възможно най-студената вода.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76423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DD61CA-95A8-4C12-B11A-3BA7965A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1.</a:t>
            </a:r>
            <a:r>
              <a:rPr lang="bg-BG" b="1" dirty="0" smtClean="0"/>
              <a:t>О</a:t>
            </a:r>
            <a:r>
              <a:rPr lang="ru-RU" b="1" dirty="0"/>
              <a:t>бщо за горещата вода и резервоарите за съхранение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3A4FD8-78CE-4F9E-BE11-7BA3224A5E09}"/>
              </a:ext>
            </a:extLst>
          </p:cNvPr>
          <p:cNvSpPr txBox="1"/>
          <p:nvPr/>
        </p:nvSpPr>
        <p:spPr>
          <a:xfrm>
            <a:off x="728082" y="1991003"/>
            <a:ext cx="49959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Резервоарите за съхранение на  </a:t>
            </a:r>
            <a:r>
              <a:rPr lang="ru-RU" sz="1600" b="1" dirty="0"/>
              <a:t>гореща вода </a:t>
            </a:r>
            <a:r>
              <a:rPr lang="ru-RU" sz="1600" b="1" dirty="0" smtClean="0"/>
              <a:t>от </a:t>
            </a:r>
            <a:r>
              <a:rPr lang="ru-RU" sz="1600" b="1" dirty="0"/>
              <a:t>слънчева енергия е само една </a:t>
            </a:r>
            <a:r>
              <a:rPr lang="ru-RU" sz="1600" b="1" dirty="0" smtClean="0"/>
              <a:t>водохранилище, </a:t>
            </a:r>
            <a:r>
              <a:rPr lang="ru-RU" sz="1600" b="1" dirty="0"/>
              <a:t>правилно </a:t>
            </a:r>
            <a:r>
              <a:rPr lang="ru-RU" sz="1600" b="1" dirty="0" smtClean="0"/>
              <a:t>конфигурирано </a:t>
            </a:r>
            <a:r>
              <a:rPr lang="ru-RU" sz="1600" b="1" dirty="0"/>
              <a:t>да приема </a:t>
            </a:r>
            <a:r>
              <a:rPr lang="ru-RU" sz="1600" b="1" dirty="0" smtClean="0"/>
              <a:t>слънчевия </a:t>
            </a:r>
            <a:r>
              <a:rPr lang="ru-RU" sz="1600" b="1" dirty="0"/>
              <a:t>източника на топлина. Те имат някои особености. </a:t>
            </a:r>
            <a:r>
              <a:rPr lang="ru-RU" sz="1600" dirty="0"/>
              <a:t>Преди всичко резервоарът трябва да </a:t>
            </a:r>
            <a:r>
              <a:rPr lang="ru-RU" sz="1600" dirty="0" smtClean="0"/>
              <a:t>бъде: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Подходящ </a:t>
            </a:r>
            <a:r>
              <a:rPr lang="ru-RU" sz="1600" b="1" dirty="0" smtClean="0"/>
              <a:t>за </a:t>
            </a:r>
            <a:r>
              <a:rPr lang="ru-RU" sz="1600" b="1" dirty="0"/>
              <a:t>високи температури. </a:t>
            </a:r>
            <a:r>
              <a:rPr lang="ru-RU" sz="1600" dirty="0" smtClean="0"/>
              <a:t>Битовите </a:t>
            </a:r>
            <a:r>
              <a:rPr lang="ru-RU" sz="1600" dirty="0"/>
              <a:t>бойлери са ограничени да работят с вода </a:t>
            </a:r>
            <a:r>
              <a:rPr lang="ru-RU" sz="1600" dirty="0" smtClean="0"/>
              <a:t>до </a:t>
            </a:r>
            <a:r>
              <a:rPr lang="ru-RU" sz="1600" dirty="0"/>
              <a:t>60ºC или по-малко, но слънчевите системи могат да загряват </a:t>
            </a:r>
            <a:r>
              <a:rPr lang="ru-RU" sz="1600" dirty="0" smtClean="0"/>
              <a:t>водата повече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b="1" dirty="0"/>
              <a:t>Подходящ за различни инсталации и специфични функции. </a:t>
            </a:r>
            <a:r>
              <a:rPr lang="ru-RU" sz="1600" dirty="0"/>
              <a:t>Добре подбрани и оразмерени, съобразени с размера на </a:t>
            </a:r>
            <a:r>
              <a:rPr lang="ru-RU" sz="1600" dirty="0" smtClean="0"/>
              <a:t>колекторите. Чрез своя </a:t>
            </a:r>
            <a:r>
              <a:rPr lang="ru-RU" sz="1600" dirty="0"/>
              <a:t>дизайн </a:t>
            </a:r>
            <a:r>
              <a:rPr lang="ru-RU" sz="1600" dirty="0" smtClean="0"/>
              <a:t>резервоарът  </a:t>
            </a:r>
            <a:r>
              <a:rPr lang="ru-RU" sz="1600" dirty="0"/>
              <a:t>допринася за ефективността на цялата </a:t>
            </a:r>
            <a:r>
              <a:rPr lang="ru-RU" sz="1600" dirty="0" smtClean="0"/>
              <a:t>система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54BD65-CF44-4649-BE91-3D1E93F30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0" y="2133000"/>
            <a:ext cx="2962800" cy="3704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32F50-CFF0-4FF8-8A3A-56AA01D1E431}"/>
              </a:ext>
            </a:extLst>
          </p:cNvPr>
          <p:cNvSpPr/>
          <p:nvPr/>
        </p:nvSpPr>
        <p:spPr>
          <a:xfrm>
            <a:off x="432916" y="1557000"/>
            <a:ext cx="74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Основни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дизайни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и употреба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на слънчевите резервоари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269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45BB1-E7FE-4CD2-AC56-6C50CCFE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1.</a:t>
            </a:r>
            <a:r>
              <a:rPr lang="bg-BG" b="1" dirty="0" smtClean="0"/>
              <a:t>О</a:t>
            </a:r>
            <a:r>
              <a:rPr lang="ru-RU" b="1" dirty="0"/>
              <a:t>бщо за горещата вода и резервоарите за съхранение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4575C5D-D86E-450B-AA7C-2C3D6D8BAA14}"/>
              </a:ext>
            </a:extLst>
          </p:cNvPr>
          <p:cNvSpPr/>
          <p:nvPr/>
        </p:nvSpPr>
        <p:spPr>
          <a:xfrm>
            <a:off x="432916" y="1372334"/>
            <a:ext cx="87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Основни дизайни при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употреба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на слънчеваите резервоари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38EBC3-8822-4C3D-A9BC-3B0AB74B3719}"/>
              </a:ext>
            </a:extLst>
          </p:cNvPr>
          <p:cNvSpPr txBox="1"/>
          <p:nvPr/>
        </p:nvSpPr>
        <p:spPr>
          <a:xfrm>
            <a:off x="756000" y="1741666"/>
            <a:ext cx="57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Резервоарът за слънчева </a:t>
            </a:r>
            <a:r>
              <a:rPr lang="ru-RU" sz="1600" dirty="0"/>
              <a:t>гореща вода </a:t>
            </a:r>
            <a:r>
              <a:rPr lang="ru-RU" sz="1600" dirty="0" smtClean="0"/>
              <a:t> </a:t>
            </a:r>
            <a:r>
              <a:rPr lang="ru-RU" sz="1600" dirty="0"/>
              <a:t>перфектно </a:t>
            </a:r>
            <a:r>
              <a:rPr lang="ru-RU" sz="1600" dirty="0" smtClean="0"/>
              <a:t>е пригоден </a:t>
            </a:r>
            <a:r>
              <a:rPr lang="ru-RU" sz="1600" dirty="0"/>
              <a:t>за </a:t>
            </a:r>
            <a:r>
              <a:rPr lang="ru-RU" sz="1600" dirty="0" smtClean="0"/>
              <a:t>топлинните </a:t>
            </a:r>
            <a:r>
              <a:rPr lang="ru-RU" sz="1600" dirty="0"/>
              <a:t>генератори и изискванията на потребителите и отговаря на следните </a:t>
            </a:r>
            <a:r>
              <a:rPr lang="ru-RU" sz="1600" dirty="0" smtClean="0"/>
              <a:t>критерии: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Добре избрана </a:t>
            </a:r>
            <a:r>
              <a:rPr lang="ru-RU" sz="1600" b="1" dirty="0"/>
              <a:t>специална </a:t>
            </a:r>
            <a:r>
              <a:rPr lang="ru-RU" sz="1600" dirty="0"/>
              <a:t>роля в системата 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Подходящ </a:t>
            </a:r>
            <a:r>
              <a:rPr lang="ru-RU" sz="1600" dirty="0"/>
              <a:t>за </a:t>
            </a:r>
            <a:r>
              <a:rPr lang="ru-RU" sz="1600" b="1" dirty="0"/>
              <a:t>диапазона </a:t>
            </a:r>
            <a:r>
              <a:rPr lang="ru-RU" sz="1600" dirty="0"/>
              <a:t>на работните температури и налягания на </a:t>
            </a:r>
            <a:r>
              <a:rPr lang="ru-RU" sz="1600" dirty="0" smtClean="0"/>
              <a:t>слънчевата </a:t>
            </a:r>
            <a:r>
              <a:rPr lang="ru-RU" sz="1600" dirty="0"/>
              <a:t>топлинна </a:t>
            </a:r>
            <a:r>
              <a:rPr lang="ru-RU" sz="1600" dirty="0" smtClean="0"/>
              <a:t>система.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Той </a:t>
            </a:r>
            <a:r>
              <a:rPr lang="ru-RU" sz="1600" dirty="0"/>
              <a:t>е в състояние да произвежда </a:t>
            </a:r>
            <a:r>
              <a:rPr lang="ru-RU" sz="1600" b="1" dirty="0"/>
              <a:t>ефективна стратификация на </a:t>
            </a:r>
            <a:r>
              <a:rPr lang="ru-RU" sz="1600" b="1" dirty="0" smtClean="0"/>
              <a:t>температурите.</a:t>
            </a:r>
            <a:endParaRPr lang="en-US" sz="1600" b="1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Има </a:t>
            </a:r>
            <a:r>
              <a:rPr lang="ru-RU" sz="1600" dirty="0"/>
              <a:t>добра топлоизолация. </a:t>
            </a:r>
            <a:r>
              <a:rPr lang="ru-RU" sz="1600" dirty="0" smtClean="0"/>
              <a:t>Той </a:t>
            </a:r>
            <a:r>
              <a:rPr lang="ru-RU" sz="1600" dirty="0"/>
              <a:t>съхранява </a:t>
            </a:r>
            <a:r>
              <a:rPr lang="ru-RU" sz="1600" dirty="0" smtClean="0"/>
              <a:t>топлината </a:t>
            </a:r>
            <a:r>
              <a:rPr lang="ru-RU" sz="1600" b="1" dirty="0"/>
              <a:t>оптимално</a:t>
            </a:r>
            <a:r>
              <a:rPr lang="ru-RU" sz="1600" dirty="0"/>
              <a:t>, с най-ниските възможни </a:t>
            </a:r>
            <a:r>
              <a:rPr lang="ru-RU" sz="1600" dirty="0" smtClean="0"/>
              <a:t>загуби.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Той </a:t>
            </a:r>
            <a:r>
              <a:rPr lang="ru-RU" sz="1600" dirty="0"/>
              <a:t>има висока устойчивост на корозия 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/>
              <a:t>Той е добре защитен </a:t>
            </a:r>
            <a:r>
              <a:rPr lang="ru-RU" sz="1600" dirty="0" smtClean="0"/>
              <a:t>от </a:t>
            </a:r>
            <a:r>
              <a:rPr lang="ru-RU" sz="1600" dirty="0"/>
              <a:t>условията на околната </a:t>
            </a:r>
            <a:r>
              <a:rPr lang="ru-RU" sz="1600" dirty="0" smtClean="0"/>
              <a:t>среда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Инсталиран е </a:t>
            </a:r>
            <a:r>
              <a:rPr lang="ru-RU" sz="1600" b="1" dirty="0" smtClean="0"/>
              <a:t>ефективно </a:t>
            </a:r>
            <a:r>
              <a:rPr lang="ru-RU" sz="1600" b="1" dirty="0"/>
              <a:t>и </a:t>
            </a:r>
            <a:r>
              <a:rPr lang="ru-RU" sz="1600" b="1" dirty="0" smtClean="0"/>
              <a:t>сигурно</a:t>
            </a:r>
            <a:r>
              <a:rPr lang="ru-RU" sz="1600" dirty="0" smtClean="0"/>
              <a:t>, </a:t>
            </a:r>
            <a:r>
              <a:rPr lang="ru-RU" sz="1600" dirty="0"/>
              <a:t>включително тръбопроводите и в съответствие с </a:t>
            </a:r>
            <a:r>
              <a:rPr lang="ru-RU" sz="1600" dirty="0" smtClean="0"/>
              <a:t>регламентите.</a:t>
            </a:r>
            <a:r>
              <a:rPr lang="en-US" sz="1600" dirty="0" smtClean="0"/>
              <a:t> 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Има </a:t>
            </a:r>
            <a:r>
              <a:rPr lang="ru-RU" sz="1600" dirty="0"/>
              <a:t>висока </a:t>
            </a:r>
            <a:r>
              <a:rPr lang="ru-RU" sz="1600" b="1" dirty="0"/>
              <a:t>износоустойчивост и </a:t>
            </a:r>
            <a:r>
              <a:rPr lang="ru-RU" sz="1600" b="1" dirty="0" smtClean="0"/>
              <a:t>достъпност</a:t>
            </a:r>
            <a:r>
              <a:rPr lang="en-US" sz="1600" dirty="0" smtClean="0"/>
              <a:t>. 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Добре е проектиран </a:t>
            </a:r>
            <a:r>
              <a:rPr lang="ru-RU" sz="1600" dirty="0"/>
              <a:t>за </a:t>
            </a:r>
            <a:r>
              <a:rPr lang="ru-RU" sz="1600" dirty="0" smtClean="0"/>
              <a:t>лесен за </a:t>
            </a:r>
            <a:r>
              <a:rPr lang="ru-RU" sz="1600" dirty="0"/>
              <a:t>поддръжка и </a:t>
            </a:r>
            <a:r>
              <a:rPr lang="ru-RU" sz="1600" dirty="0" smtClean="0"/>
              <a:t>сервиз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ru-RU" sz="1600" dirty="0" smtClean="0"/>
              <a:t>Сертифициран </a:t>
            </a:r>
            <a:r>
              <a:rPr lang="ru-RU" sz="1600" dirty="0"/>
              <a:t>продукт. </a:t>
            </a:r>
            <a:r>
              <a:rPr lang="ru-RU" sz="1600" dirty="0" smtClean="0"/>
              <a:t>Отговаря </a:t>
            </a:r>
            <a:r>
              <a:rPr lang="ru-RU" sz="1600" dirty="0"/>
              <a:t>на </a:t>
            </a:r>
            <a:r>
              <a:rPr lang="ru-RU" sz="1600" dirty="0" smtClean="0"/>
              <a:t>минималните изисквания на стандарта.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4D12713-424D-4E64-A4AB-D16E1FD71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00" y="2227205"/>
            <a:ext cx="2500024" cy="1777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B518977-D95E-4170-9295-2A1C9963B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00" y="4099205"/>
            <a:ext cx="2507862" cy="1777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273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4FAB1E-C733-45FB-9B40-B494809E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</a:t>
            </a:r>
            <a:r>
              <a:rPr lang="en-US" b="1" dirty="0" smtClean="0"/>
              <a:t>.</a:t>
            </a:r>
            <a:r>
              <a:rPr lang="bg-BG" b="1" dirty="0"/>
              <a:t> Класификация на </a:t>
            </a:r>
            <a:r>
              <a:rPr lang="bg-BG" b="1" dirty="0" smtClean="0"/>
              <a:t>слънчевите резервоари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8958EAE-4137-4701-A60C-4FB1A5B80020}"/>
              </a:ext>
            </a:extLst>
          </p:cNvPr>
          <p:cNvSpPr/>
          <p:nvPr/>
        </p:nvSpPr>
        <p:spPr>
          <a:xfrm>
            <a:off x="432915" y="1557000"/>
            <a:ext cx="2973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>
                <a:solidFill>
                  <a:prstClr val="black"/>
                </a:solidFill>
                <a:cs typeface="Arial" pitchFamily="34" charset="0"/>
              </a:rPr>
              <a:t>Обща </a:t>
            </a:r>
            <a:r>
              <a:rPr lang="bg-BG" b="1" dirty="0" smtClean="0">
                <a:solidFill>
                  <a:prstClr val="black"/>
                </a:solidFill>
                <a:cs typeface="Arial" pitchFamily="34" charset="0"/>
              </a:rPr>
              <a:t>класификация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B102A6-54B1-459B-B788-6A8016F947A5}"/>
              </a:ext>
            </a:extLst>
          </p:cNvPr>
          <p:cNvSpPr txBox="1"/>
          <p:nvPr/>
        </p:nvSpPr>
        <p:spPr>
          <a:xfrm>
            <a:off x="760004" y="1998843"/>
            <a:ext cx="474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 smtClean="0"/>
              <a:t>В зависимост </a:t>
            </a:r>
            <a:r>
              <a:rPr lang="ru-RU" sz="1600" i="1" dirty="0"/>
              <a:t>от </a:t>
            </a:r>
            <a:r>
              <a:rPr lang="ru-RU" sz="1600" i="1" dirty="0" smtClean="0"/>
              <a:t>това как студената </a:t>
            </a:r>
            <a:r>
              <a:rPr lang="ru-RU" sz="1600" i="1" dirty="0"/>
              <a:t>вода се доставя </a:t>
            </a:r>
            <a:r>
              <a:rPr lang="ru-RU" sz="1600" i="1" dirty="0" smtClean="0"/>
              <a:t>в </a:t>
            </a:r>
            <a:r>
              <a:rPr lang="ru-RU" sz="1600" i="1" dirty="0"/>
              <a:t>резервоара </a:t>
            </a:r>
            <a:r>
              <a:rPr lang="en-US" sz="1600" i="1" dirty="0" smtClean="0"/>
              <a:t> </a:t>
            </a:r>
            <a:endParaRPr lang="en-US" sz="1600" i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42BA305-CCA9-49D3-B554-0FFC3D72CEC0}"/>
              </a:ext>
            </a:extLst>
          </p:cNvPr>
          <p:cNvSpPr/>
          <p:nvPr/>
        </p:nvSpPr>
        <p:spPr>
          <a:xfrm>
            <a:off x="2248423" y="2637000"/>
            <a:ext cx="2016000" cy="638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 smtClean="0"/>
              <a:t>Слънчева гореща вода.Резервоар за съхранение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94D6141-216A-4BF3-B68E-A5AD3AA52D50}"/>
              </a:ext>
            </a:extLst>
          </p:cNvPr>
          <p:cNvSpPr/>
          <p:nvPr/>
        </p:nvSpPr>
        <p:spPr>
          <a:xfrm>
            <a:off x="1329615" y="3645000"/>
            <a:ext cx="1188000" cy="6381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600" dirty="0"/>
              <a:t>Налягане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3102CF7-B6A3-46BD-B73E-5F25DC5FBFF8}"/>
              </a:ext>
            </a:extLst>
          </p:cNvPr>
          <p:cNvSpPr/>
          <p:nvPr/>
        </p:nvSpPr>
        <p:spPr>
          <a:xfrm>
            <a:off x="3995085" y="3645000"/>
            <a:ext cx="1188000" cy="6381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600" dirty="0" smtClean="0"/>
              <a:t>Без налягане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384047-FFEB-4E88-AEB4-62552927B54D}"/>
              </a:ext>
            </a:extLst>
          </p:cNvPr>
          <p:cNvSpPr/>
          <p:nvPr/>
        </p:nvSpPr>
        <p:spPr>
          <a:xfrm>
            <a:off x="2662350" y="3645000"/>
            <a:ext cx="1188000" cy="6381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600" dirty="0" smtClean="0"/>
              <a:t>Термичен резервоар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D170F4E-4142-45B4-8F2A-C65CA9D820D1}"/>
              </a:ext>
            </a:extLst>
          </p:cNvPr>
          <p:cNvSpPr/>
          <p:nvPr/>
        </p:nvSpPr>
        <p:spPr>
          <a:xfrm>
            <a:off x="396000" y="4725000"/>
            <a:ext cx="1465608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600" dirty="0" smtClean="0"/>
              <a:t>Директна конфигурация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A748D8A-F1D8-4ACF-9F61-E8399A65219E}"/>
              </a:ext>
            </a:extLst>
          </p:cNvPr>
          <p:cNvSpPr/>
          <p:nvPr/>
        </p:nvSpPr>
        <p:spPr>
          <a:xfrm>
            <a:off x="2015085" y="4725000"/>
            <a:ext cx="1548915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600" dirty="0" smtClean="0"/>
              <a:t>Индиректна конфигурация</a:t>
            </a:r>
            <a:endParaRPr lang="en-US" sz="1600" dirty="0"/>
          </a:p>
        </p:txBody>
      </p:sp>
      <p:cxnSp>
        <p:nvCxnSpPr>
          <p:cNvPr id="14" name="Connector: Elbow 13">
            <a:extLst>
              <a:ext uri="{FF2B5EF4-FFF2-40B4-BE49-F238E27FC236}">
                <a16:creationId xmlns="" xmlns:a16="http://schemas.microsoft.com/office/drawing/2014/main" id="{62D2970D-4871-47F3-B614-311EC134BAFC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1305289" y="4106673"/>
            <a:ext cx="441843" cy="794811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="" xmlns:a16="http://schemas.microsoft.com/office/drawing/2014/main" id="{28F9BA86-1964-4E25-A1CC-EFA0807B2D47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2135658" y="4071114"/>
            <a:ext cx="441843" cy="865928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="" xmlns:a16="http://schemas.microsoft.com/office/drawing/2014/main" id="{FDCAC82F-CF6D-4E9D-8863-52C725D39E68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rot="5400000">
            <a:off x="2405098" y="2793674"/>
            <a:ext cx="369843" cy="1332808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="" xmlns:a16="http://schemas.microsoft.com/office/drawing/2014/main" id="{A7EAD8C9-4B20-42B1-BF74-E9F2F0746EE9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 rot="5400000">
            <a:off x="3071466" y="3460042"/>
            <a:ext cx="369843" cy="73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="" xmlns:a16="http://schemas.microsoft.com/office/drawing/2014/main" id="{453EF3D2-9FF1-42FC-B35F-6D75FD755BFD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 rot="16200000" flipH="1">
            <a:off x="3737833" y="2793747"/>
            <a:ext cx="369843" cy="1332662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8E1F2DA-3EBC-4502-967C-CECC72E905FE}"/>
              </a:ext>
            </a:extLst>
          </p:cNvPr>
          <p:cNvSpPr txBox="1"/>
          <p:nvPr/>
        </p:nvSpPr>
        <p:spPr>
          <a:xfrm>
            <a:off x="5411358" y="1752621"/>
            <a:ext cx="352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i="1" dirty="0"/>
              <a:t>Според </a:t>
            </a:r>
            <a:r>
              <a:rPr lang="ru-RU" sz="1600" i="1" dirty="0" smtClean="0"/>
              <a:t>приложението </a:t>
            </a:r>
            <a:r>
              <a:rPr lang="ru-RU" sz="1600" i="1" dirty="0"/>
              <a:t>или </a:t>
            </a:r>
            <a:r>
              <a:rPr lang="ru-RU" sz="1600" i="1" dirty="0" smtClean="0"/>
              <a:t>специфичната </a:t>
            </a:r>
            <a:r>
              <a:rPr lang="ru-RU" sz="1600" i="1" dirty="0"/>
              <a:t>функция на </a:t>
            </a:r>
            <a:r>
              <a:rPr lang="ru-RU" sz="1600" i="1" dirty="0" smtClean="0"/>
              <a:t>резервоара</a:t>
            </a:r>
            <a:endParaRPr lang="en-US" sz="1600" i="1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8BB932F2-3406-4B7D-B6A8-D9492D07B99C}"/>
              </a:ext>
            </a:extLst>
          </p:cNvPr>
          <p:cNvCxnSpPr>
            <a:cxnSpLocks/>
          </p:cNvCxnSpPr>
          <p:nvPr/>
        </p:nvCxnSpPr>
        <p:spPr>
          <a:xfrm>
            <a:off x="5436000" y="1998843"/>
            <a:ext cx="0" cy="4166157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7D70D288-30E6-4F3D-8C1C-A82B94B1AACD}"/>
              </a:ext>
            </a:extLst>
          </p:cNvPr>
          <p:cNvSpPr/>
          <p:nvPr/>
        </p:nvSpPr>
        <p:spPr>
          <a:xfrm>
            <a:off x="6125400" y="2637000"/>
            <a:ext cx="2016000" cy="638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/>
              <a:t>Слънчева гореща вода.Резервоар за съхранение</a:t>
            </a:r>
            <a:endParaRPr lang="en-US" sz="16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0373D302-F8ED-4DE0-AEC7-2B68925BCA91}"/>
              </a:ext>
            </a:extLst>
          </p:cNvPr>
          <p:cNvSpPr/>
          <p:nvPr/>
        </p:nvSpPr>
        <p:spPr>
          <a:xfrm>
            <a:off x="5411358" y="3528953"/>
            <a:ext cx="1662798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DSWH </a:t>
            </a:r>
            <a:r>
              <a:rPr lang="bg-BG" sz="1400" dirty="0"/>
              <a:t>резервоари за </a:t>
            </a:r>
            <a:r>
              <a:rPr lang="bg-BG" sz="1400" dirty="0" smtClean="0"/>
              <a:t>съхранение</a:t>
            </a:r>
            <a:endParaRPr lang="en-US" sz="1400" dirty="0"/>
          </a:p>
        </p:txBody>
      </p:sp>
      <p:cxnSp>
        <p:nvCxnSpPr>
          <p:cNvPr id="52" name="Connector: Elbow 51">
            <a:extLst>
              <a:ext uri="{FF2B5EF4-FFF2-40B4-BE49-F238E27FC236}">
                <a16:creationId xmlns="" xmlns:a16="http://schemas.microsoft.com/office/drawing/2014/main" id="{DB612AE3-9671-4A8F-8FA2-10B3F8D980A2}"/>
              </a:ext>
            </a:extLst>
          </p:cNvPr>
          <p:cNvCxnSpPr>
            <a:cxnSpLocks/>
            <a:stCxn id="49" idx="2"/>
            <a:endCxn id="50" idx="0"/>
          </p:cNvCxnSpPr>
          <p:nvPr/>
        </p:nvCxnSpPr>
        <p:spPr>
          <a:xfrm rot="5400000">
            <a:off x="6561181" y="2956734"/>
            <a:ext cx="253796" cy="890643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5E3700A-68AE-4C44-A37D-3F0C21F06E8C}"/>
              </a:ext>
            </a:extLst>
          </p:cNvPr>
          <p:cNvSpPr/>
          <p:nvPr/>
        </p:nvSpPr>
        <p:spPr>
          <a:xfrm>
            <a:off x="7074157" y="4427189"/>
            <a:ext cx="1313843" cy="5138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dirty="0"/>
              <a:t>Топлинен </a:t>
            </a:r>
            <a:r>
              <a:rPr lang="bg-BG" sz="1400" dirty="0" smtClean="0"/>
              <a:t>буферен резервоар</a:t>
            </a:r>
            <a:endParaRPr lang="en-US" sz="1400" dirty="0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2E86C169-860E-451B-89F5-5C4F0ED997BE}"/>
              </a:ext>
            </a:extLst>
          </p:cNvPr>
          <p:cNvSpPr/>
          <p:nvPr/>
        </p:nvSpPr>
        <p:spPr>
          <a:xfrm>
            <a:off x="7506158" y="5589000"/>
            <a:ext cx="1433200" cy="5138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dirty="0"/>
              <a:t>Стратификация </a:t>
            </a:r>
            <a:r>
              <a:rPr lang="bg-BG" sz="1400" dirty="0" smtClean="0"/>
              <a:t>на буферните </a:t>
            </a:r>
            <a:r>
              <a:rPr lang="bg-BG" sz="1400" dirty="0"/>
              <a:t>резервоари</a:t>
            </a:r>
            <a:endParaRPr lang="en-US" sz="1400" dirty="0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80DEDE8-9296-4D21-8386-7C10716EBC7E}"/>
              </a:ext>
            </a:extLst>
          </p:cNvPr>
          <p:cNvSpPr txBox="1"/>
          <p:nvPr/>
        </p:nvSpPr>
        <p:spPr>
          <a:xfrm>
            <a:off x="5336006" y="5293337"/>
            <a:ext cx="2043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/>
              <a:t>По принцип са </a:t>
            </a:r>
            <a:r>
              <a:rPr lang="ru-RU" sz="1200" b="1" dirty="0" smtClean="0"/>
              <a:t>използвани резервоари  в</a:t>
            </a:r>
            <a:r>
              <a:rPr lang="en-US" sz="1200" b="1" dirty="0" smtClean="0"/>
              <a:t>:</a:t>
            </a:r>
            <a:endParaRPr lang="en-US" sz="1200" b="1" dirty="0"/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bg-BG" sz="1200" b="1" dirty="0" smtClean="0"/>
              <a:t>ЕДИНИЧНИ СИСТЕМИ</a:t>
            </a:r>
            <a:endParaRPr lang="en-US" sz="1200" b="1" dirty="0"/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bg-BG" sz="1200" b="1" dirty="0" smtClean="0"/>
              <a:t>МУЛТИ СИСТЕМИ</a:t>
            </a:r>
            <a:endParaRPr lang="en-US" sz="1200" b="1" dirty="0"/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bg-BG" sz="1200" b="1" dirty="0" smtClean="0"/>
              <a:t>КОМБИНИРАНИ</a:t>
            </a:r>
            <a:r>
              <a:rPr lang="en-US" sz="1200" b="1" dirty="0" smtClean="0"/>
              <a:t> </a:t>
            </a:r>
            <a:endParaRPr lang="en-US" sz="1200" b="1" dirty="0"/>
          </a:p>
          <a:p>
            <a:pPr algn="r"/>
            <a:r>
              <a:rPr lang="en-US" sz="1200" b="1" dirty="0" smtClean="0"/>
              <a:t>(</a:t>
            </a:r>
            <a:r>
              <a:rPr lang="bg-BG" sz="1200" b="1" dirty="0" smtClean="0"/>
              <a:t>Вода </a:t>
            </a:r>
            <a:r>
              <a:rPr lang="bg-BG" sz="1200" b="1" dirty="0"/>
              <a:t>&amp; отопление на </a:t>
            </a:r>
            <a:r>
              <a:rPr lang="bg-BG" sz="1200" b="1" dirty="0" smtClean="0"/>
              <a:t>помещения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EB337496-F7CD-4EC7-9182-27EE017C46AF}"/>
              </a:ext>
            </a:extLst>
          </p:cNvPr>
          <p:cNvSpPr/>
          <p:nvPr/>
        </p:nvSpPr>
        <p:spPr>
          <a:xfrm>
            <a:off x="396000" y="5589000"/>
            <a:ext cx="2218373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Единична </a:t>
            </a:r>
            <a:r>
              <a:rPr lang="ru-RU" sz="1600" dirty="0" smtClean="0"/>
              <a:t>стена на топлообменника </a:t>
            </a:r>
            <a:endParaRPr lang="en-US" sz="1600" dirty="0"/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181BC30C-F624-4214-B090-6434917B1AB5}"/>
              </a:ext>
            </a:extLst>
          </p:cNvPr>
          <p:cNvSpPr/>
          <p:nvPr/>
        </p:nvSpPr>
        <p:spPr>
          <a:xfrm>
            <a:off x="2756611" y="5589000"/>
            <a:ext cx="2354474" cy="57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Двойна стена </a:t>
            </a:r>
            <a:r>
              <a:rPr lang="ru-RU" sz="1600" dirty="0" smtClean="0"/>
              <a:t>на бойлера </a:t>
            </a:r>
            <a:endParaRPr lang="en-US" sz="1600" dirty="0"/>
          </a:p>
        </p:txBody>
      </p:sp>
      <p:cxnSp>
        <p:nvCxnSpPr>
          <p:cNvPr id="81" name="Connector: Elbow 80">
            <a:extLst>
              <a:ext uri="{FF2B5EF4-FFF2-40B4-BE49-F238E27FC236}">
                <a16:creationId xmlns="" xmlns:a16="http://schemas.microsoft.com/office/drawing/2014/main" id="{849178C1-46DF-4BE8-9444-6EC26003EE65}"/>
              </a:ext>
            </a:extLst>
          </p:cNvPr>
          <p:cNvCxnSpPr>
            <a:cxnSpLocks/>
            <a:stCxn id="13" idx="2"/>
            <a:endCxn id="78" idx="0"/>
          </p:cNvCxnSpPr>
          <p:nvPr/>
        </p:nvCxnSpPr>
        <p:spPr>
          <a:xfrm rot="5400000">
            <a:off x="2003365" y="4802822"/>
            <a:ext cx="288000" cy="1284356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4EA4A577-927C-4EF1-94A9-E799CA19BD37}"/>
              </a:ext>
            </a:extLst>
          </p:cNvPr>
          <p:cNvCxnSpPr>
            <a:cxnSpLocks/>
            <a:stCxn id="13" idx="2"/>
            <a:endCxn id="79" idx="0"/>
          </p:cNvCxnSpPr>
          <p:nvPr/>
        </p:nvCxnSpPr>
        <p:spPr>
          <a:xfrm rot="16200000" flipH="1">
            <a:off x="3217695" y="4872847"/>
            <a:ext cx="288000" cy="1144305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6779AAFE-A9ED-49E3-BE69-693EE54BEAAF}"/>
              </a:ext>
            </a:extLst>
          </p:cNvPr>
          <p:cNvSpPr/>
          <p:nvPr/>
        </p:nvSpPr>
        <p:spPr>
          <a:xfrm>
            <a:off x="7394008" y="3423749"/>
            <a:ext cx="1545350" cy="5138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dirty="0"/>
              <a:t>Резервоари със </a:t>
            </a:r>
            <a:r>
              <a:rPr lang="bg-BG" sz="1400" dirty="0" smtClean="0"/>
              <a:t>специален дизайн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7B7AE86A-D3CA-4637-AE25-12D95D17D14A}"/>
              </a:ext>
            </a:extLst>
          </p:cNvPr>
          <p:cNvCxnSpPr>
            <a:cxnSpLocks/>
            <a:stCxn id="49" idx="2"/>
            <a:endCxn id="84" idx="0"/>
          </p:cNvCxnSpPr>
          <p:nvPr/>
        </p:nvCxnSpPr>
        <p:spPr>
          <a:xfrm rot="16200000" flipH="1">
            <a:off x="7575745" y="2832811"/>
            <a:ext cx="148592" cy="103328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="" xmlns:a16="http://schemas.microsoft.com/office/drawing/2014/main" id="{2723B039-6DEC-45E7-A62F-DC72151CBFE8}"/>
              </a:ext>
            </a:extLst>
          </p:cNvPr>
          <p:cNvCxnSpPr>
            <a:stCxn id="56" idx="0"/>
            <a:endCxn id="54" idx="2"/>
          </p:cNvCxnSpPr>
          <p:nvPr/>
        </p:nvCxnSpPr>
        <p:spPr>
          <a:xfrm rot="16200000" flipV="1">
            <a:off x="7652919" y="5019160"/>
            <a:ext cx="648000" cy="491679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B22996B-9D5E-4E10-AB0D-58A3E31D3801}"/>
              </a:ext>
            </a:extLst>
          </p:cNvPr>
          <p:cNvSpPr/>
          <p:nvPr/>
        </p:nvSpPr>
        <p:spPr>
          <a:xfrm>
            <a:off x="3850350" y="4518843"/>
            <a:ext cx="1347976" cy="7461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600" dirty="0" smtClean="0"/>
              <a:t>Водопровода обратно резервоара</a:t>
            </a:r>
            <a:endParaRPr lang="en-US" sz="1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8BF3878-EE5A-4C7B-ABAA-426B2F1A6FAF}"/>
              </a:ext>
            </a:extLst>
          </p:cNvPr>
          <p:cNvCxnSpPr>
            <a:cxnSpLocks/>
            <a:stCxn id="9" idx="2"/>
            <a:endCxn id="34" idx="0"/>
          </p:cNvCxnSpPr>
          <p:nvPr/>
        </p:nvCxnSpPr>
        <p:spPr>
          <a:xfrm flipH="1">
            <a:off x="4524338" y="4283157"/>
            <a:ext cx="64747" cy="23568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CB3F0AC-ED02-4B37-86BB-0DBA08549EAB}"/>
              </a:ext>
            </a:extLst>
          </p:cNvPr>
          <p:cNvSpPr/>
          <p:nvPr/>
        </p:nvSpPr>
        <p:spPr>
          <a:xfrm>
            <a:off x="5436000" y="4211820"/>
            <a:ext cx="1683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 </a:t>
            </a:r>
            <a:r>
              <a:rPr lang="ru-RU" sz="1200" dirty="0" smtClean="0"/>
              <a:t>. С намотки</a:t>
            </a:r>
          </a:p>
          <a:p>
            <a:r>
              <a:rPr lang="ru-RU" sz="1200" dirty="0" smtClean="0"/>
              <a:t> . Без намотки</a:t>
            </a:r>
          </a:p>
          <a:p>
            <a:r>
              <a:rPr lang="ru-RU" sz="1200" dirty="0" smtClean="0"/>
              <a:t> . С/без съхранение</a:t>
            </a:r>
            <a:endParaRPr lang="en-US" sz="12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="" xmlns:a16="http://schemas.microsoft.com/office/drawing/2014/main" id="{1663E4DA-1887-4BEE-A4B9-D93B14EEF12C}"/>
              </a:ext>
            </a:extLst>
          </p:cNvPr>
          <p:cNvCxnSpPr>
            <a:stCxn id="49" idx="2"/>
            <a:endCxn id="54" idx="0"/>
          </p:cNvCxnSpPr>
          <p:nvPr/>
        </p:nvCxnSpPr>
        <p:spPr>
          <a:xfrm rot="16200000" flipH="1">
            <a:off x="6856223" y="3552333"/>
            <a:ext cx="1152032" cy="597679"/>
          </a:xfrm>
          <a:prstGeom prst="bentConnector3">
            <a:avLst>
              <a:gd name="adj1" fmla="val 7915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2CE7E9-D957-4F38-A2A4-6912AC5F2A5A}"/>
              </a:ext>
            </a:extLst>
          </p:cNvPr>
          <p:cNvSpPr/>
          <p:nvPr/>
        </p:nvSpPr>
        <p:spPr>
          <a:xfrm>
            <a:off x="7811312" y="3976053"/>
            <a:ext cx="1823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. </a:t>
            </a:r>
            <a:r>
              <a:rPr lang="bg-BG" sz="1200" dirty="0">
                <a:solidFill>
                  <a:prstClr val="black"/>
                </a:solidFill>
              </a:rPr>
              <a:t>Поръчкови </a:t>
            </a:r>
            <a:r>
              <a:rPr lang="bg-BG" sz="1200" dirty="0" smtClean="0">
                <a:solidFill>
                  <a:prstClr val="black"/>
                </a:solidFill>
              </a:rPr>
              <a:t>резервоари.</a:t>
            </a:r>
          </a:p>
          <a:p>
            <a:pPr lvl="0"/>
            <a:r>
              <a:rPr lang="bg-BG" sz="1200" dirty="0" smtClean="0">
                <a:solidFill>
                  <a:prstClr val="black"/>
                </a:solidFill>
              </a:rPr>
              <a:t> . Комбинация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6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63EF0E-1CEA-4A16-8956-641669B1D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</a:t>
            </a:r>
            <a:r>
              <a:rPr lang="en-US" b="1" dirty="0" smtClean="0"/>
              <a:t>.</a:t>
            </a:r>
            <a:r>
              <a:rPr lang="bg-BG" b="1" dirty="0"/>
              <a:t> Класификация на слънчевите </a:t>
            </a:r>
            <a:r>
              <a:rPr lang="bg-BG" b="1" dirty="0" smtClean="0"/>
              <a:t>резервоари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6DBF372-0B62-414E-B9BC-8C969A2AE137}"/>
              </a:ext>
            </a:extLst>
          </p:cNvPr>
          <p:cNvSpPr/>
          <p:nvPr/>
        </p:nvSpPr>
        <p:spPr>
          <a:xfrm>
            <a:off x="432916" y="1557000"/>
            <a:ext cx="687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Резервоари за слънчева </a:t>
            </a: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топла вода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. Директна конфигурация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0B9954-FFDD-402D-A658-01DACF401DC2}"/>
              </a:ext>
            </a:extLst>
          </p:cNvPr>
          <p:cNvSpPr txBox="1"/>
          <p:nvPr/>
        </p:nvSpPr>
        <p:spPr>
          <a:xfrm>
            <a:off x="735282" y="1989000"/>
            <a:ext cx="43572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Слънчевите резервоари под налягане </a:t>
            </a:r>
            <a:r>
              <a:rPr lang="ru-RU" sz="1400" b="1" dirty="0"/>
              <a:t>са най-използвани в </a:t>
            </a:r>
            <a:r>
              <a:rPr lang="ru-RU" sz="1400" b="1" dirty="0" smtClean="0"/>
              <a:t>жилищни помещения.</a:t>
            </a:r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Под налягане </a:t>
            </a:r>
            <a:r>
              <a:rPr lang="ru-RU" sz="1400" dirty="0" smtClean="0"/>
              <a:t> </a:t>
            </a:r>
            <a:r>
              <a:rPr lang="ru-RU" sz="1400" dirty="0"/>
              <a:t>означава, че водата се подава директно от </a:t>
            </a:r>
            <a:r>
              <a:rPr lang="ru-RU" sz="1400" dirty="0" smtClean="0"/>
              <a:t>водопровода </a:t>
            </a:r>
            <a:r>
              <a:rPr lang="ru-RU" sz="1400" dirty="0"/>
              <a:t>и следователно </a:t>
            </a:r>
            <a:r>
              <a:rPr lang="ru-RU" sz="1400" dirty="0" smtClean="0"/>
              <a:t>може да се </a:t>
            </a:r>
            <a:r>
              <a:rPr lang="ru-RU" sz="1400" dirty="0"/>
              <a:t>достави гореща вода </a:t>
            </a:r>
            <a:r>
              <a:rPr lang="ru-RU" sz="1400" dirty="0" smtClean="0"/>
              <a:t>под  налягане около 6 </a:t>
            </a:r>
            <a:r>
              <a:rPr lang="ru-RU" sz="1400" dirty="0"/>
              <a:t>бара </a:t>
            </a:r>
            <a:r>
              <a:rPr lang="ru-RU" sz="1400" dirty="0" smtClean="0"/>
              <a:t>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Налягането в резервоарите изисква монтаж на разширителни </a:t>
            </a:r>
            <a:r>
              <a:rPr lang="ru-RU" sz="1400" dirty="0"/>
              <a:t>съдове </a:t>
            </a:r>
            <a:r>
              <a:rPr lang="ru-RU" sz="1400" dirty="0" smtClean="0"/>
              <a:t>, за </a:t>
            </a:r>
            <a:r>
              <a:rPr lang="ru-RU" sz="1400" dirty="0"/>
              <a:t>да </a:t>
            </a:r>
            <a:r>
              <a:rPr lang="ru-RU" sz="1400" dirty="0" smtClean="0"/>
              <a:t>се позволи </a:t>
            </a:r>
            <a:r>
              <a:rPr lang="ru-RU" sz="1400" dirty="0"/>
              <a:t>разширяването на </a:t>
            </a:r>
            <a:r>
              <a:rPr lang="ru-RU" sz="1400" dirty="0" smtClean="0"/>
              <a:t>водата </a:t>
            </a:r>
            <a:r>
              <a:rPr lang="ru-RU" sz="1400" dirty="0"/>
              <a:t>в </a:t>
            </a:r>
            <a:r>
              <a:rPr lang="ru-RU" sz="1400" dirty="0" smtClean="0"/>
              <a:t>системата при загрявне. Има и </a:t>
            </a:r>
            <a:r>
              <a:rPr lang="ru-RU" sz="1400" dirty="0"/>
              <a:t>други механизми за безопасност, като </a:t>
            </a:r>
            <a:r>
              <a:rPr lang="ru-RU" sz="1400" dirty="0" smtClean="0"/>
              <a:t>клапани за налягане, термостати.</a:t>
            </a:r>
            <a:r>
              <a:rPr lang="en-US" sz="1400" dirty="0"/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/>
              <a:t>Директните </a:t>
            </a:r>
            <a:r>
              <a:rPr lang="ru-RU" sz="1400" b="1" dirty="0"/>
              <a:t>конфигурации са най-простите </a:t>
            </a:r>
            <a:r>
              <a:rPr lang="ru-RU" sz="1400" b="1" dirty="0" smtClean="0"/>
              <a:t>слънчеви </a:t>
            </a:r>
            <a:r>
              <a:rPr lang="ru-RU" sz="1400" b="1" dirty="0"/>
              <a:t>резервоари. </a:t>
            </a:r>
            <a:r>
              <a:rPr lang="ru-RU" sz="1400" dirty="0"/>
              <a:t>Те могат да бъдат използвани в </a:t>
            </a:r>
            <a:r>
              <a:rPr lang="ru-RU" sz="1400" dirty="0" smtClean="0"/>
              <a:t>директни </a:t>
            </a:r>
            <a:r>
              <a:rPr lang="ru-RU" sz="1400" dirty="0"/>
              <a:t>SWH системи и в непреки SWH </a:t>
            </a:r>
            <a:r>
              <a:rPr lang="ru-RU" sz="1400" dirty="0" smtClean="0"/>
              <a:t>с добавянето </a:t>
            </a:r>
            <a:r>
              <a:rPr lang="ru-RU" sz="1400" dirty="0"/>
              <a:t>на външен топлообменник. Също </a:t>
            </a:r>
            <a:r>
              <a:rPr lang="ru-RU" sz="1400" dirty="0" smtClean="0"/>
              <a:t>и </a:t>
            </a:r>
            <a:r>
              <a:rPr lang="ru-RU" sz="1400" dirty="0"/>
              <a:t>като буферни </a:t>
            </a:r>
            <a:r>
              <a:rPr lang="ru-RU" sz="1400" dirty="0" smtClean="0"/>
              <a:t>резервоари.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Те са </a:t>
            </a:r>
            <a:r>
              <a:rPr lang="ru-RU" sz="1400" b="1" dirty="0"/>
              <a:t>скъпи</a:t>
            </a:r>
            <a:r>
              <a:rPr lang="ru-RU" sz="1400" dirty="0"/>
              <a:t> и най-големите такива (за търговски приложения., и т.н.) изискват </a:t>
            </a:r>
            <a:r>
              <a:rPr lang="ru-RU" sz="1400" dirty="0" smtClean="0"/>
              <a:t>сертификати.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DCBD4E-C8C2-4043-97A9-13C46D2E7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19" y="2101445"/>
            <a:ext cx="3641069" cy="3098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92E5E01-932E-4416-BD9B-6CB4A3C87F2E}"/>
              </a:ext>
            </a:extLst>
          </p:cNvPr>
          <p:cNvSpPr/>
          <p:nvPr/>
        </p:nvSpPr>
        <p:spPr>
          <a:xfrm>
            <a:off x="5092520" y="5231782"/>
            <a:ext cx="3696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‒"/>
            </a:pPr>
            <a:r>
              <a:rPr lang="ru-RU" sz="1600" dirty="0"/>
              <a:t>В </a:t>
            </a:r>
            <a:r>
              <a:rPr lang="ru-RU" sz="1600" dirty="0" smtClean="0"/>
              <a:t>директната </a:t>
            </a:r>
            <a:r>
              <a:rPr lang="ru-RU" sz="1600" dirty="0"/>
              <a:t>конфигурация водата се нагрява директно </a:t>
            </a:r>
            <a:r>
              <a:rPr lang="ru-RU" sz="1600" dirty="0" smtClean="0"/>
              <a:t>от слънчевата </a:t>
            </a:r>
            <a:r>
              <a:rPr lang="ru-RU" sz="1600" dirty="0"/>
              <a:t>верига. </a:t>
            </a:r>
            <a:r>
              <a:rPr lang="ru-RU" sz="1600" dirty="0" smtClean="0"/>
              <a:t>В резервоара </a:t>
            </a:r>
            <a:r>
              <a:rPr lang="ru-RU" sz="1600" dirty="0"/>
              <a:t>може да </a:t>
            </a:r>
            <a:r>
              <a:rPr lang="ru-RU" sz="1600" dirty="0" smtClean="0"/>
              <a:t>се включи  </a:t>
            </a:r>
            <a:r>
              <a:rPr lang="ru-RU" sz="1600" dirty="0"/>
              <a:t>електрически нагревател за резервно </a:t>
            </a:r>
            <a:r>
              <a:rPr lang="ru-RU" sz="1600" dirty="0" smtClean="0"/>
              <a:t>отопление.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232248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14761</TotalTime>
  <Words>5099</Words>
  <Application>Microsoft Office PowerPoint</Application>
  <PresentationFormat>On-screen Show (4:3)</PresentationFormat>
  <Paragraphs>440</Paragraphs>
  <Slides>47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2_Office Theme</vt:lpstr>
      <vt:lpstr>Част 2.2. АКУМУЛИРАНЕ НА ТОПЛИННА ЕНЕРГИЯ. ОСНОВНИ ПОНЯТИЯ</vt:lpstr>
      <vt:lpstr>Цели на модула</vt:lpstr>
      <vt:lpstr>Съдържание</vt:lpstr>
      <vt:lpstr>1.Общо за горещата вода и резервоарите за съхранение</vt:lpstr>
      <vt:lpstr>1.Общо за горещата вода и резервоарите за съхранение </vt:lpstr>
      <vt:lpstr>1.Общо за горещата вода и резервоарите за съхранение </vt:lpstr>
      <vt:lpstr>1.Общо за горещата вода и резервоарите за съхранение </vt:lpstr>
      <vt:lpstr>2. Класификация на слънчевите резервоари</vt:lpstr>
      <vt:lpstr>2. Класификация на слънчевите резервоари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2. Класификация на слънчевите резервоари </vt:lpstr>
      <vt:lpstr>3. Производство на резервоари за DSWH</vt:lpstr>
      <vt:lpstr>3. Производство на резервоари за DSWH</vt:lpstr>
      <vt:lpstr>3. Производство на резервоари за DSWH </vt:lpstr>
      <vt:lpstr>4. Монтаж и поддръжка на DSWH резервоари </vt:lpstr>
      <vt:lpstr>4. Монтаж и поддръжка на DSWH резервоари </vt:lpstr>
      <vt:lpstr>4. Монтаж и поддръжка на DSWH резервоари </vt:lpstr>
      <vt:lpstr>4. Монтаж и поддръжка на DSWH резервоари </vt:lpstr>
      <vt:lpstr>4. Монтаж и поддръжка на DSWH резервоари </vt:lpstr>
      <vt:lpstr>4. Монтаж и поддръжка на DSWH резервоари</vt:lpstr>
      <vt:lpstr>4. Монтаж и поддръжка на DSWH резервоари </vt:lpstr>
      <vt:lpstr>4. Монтаж и поддръжка на DSWH резервоари</vt:lpstr>
      <vt:lpstr>Резюме</vt:lpstr>
      <vt:lpstr>Библиография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PC Home</cp:lastModifiedBy>
  <cp:revision>588</cp:revision>
  <cp:lastPrinted>2019-03-28T10:31:57Z</cp:lastPrinted>
  <dcterms:created xsi:type="dcterms:W3CDTF">2017-12-11T10:59:29Z</dcterms:created>
  <dcterms:modified xsi:type="dcterms:W3CDTF">2019-10-02T13:46:12Z</dcterms:modified>
</cp:coreProperties>
</file>