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0"/>
  </p:notesMasterIdLst>
  <p:sldIdLst>
    <p:sldId id="548" r:id="rId2"/>
    <p:sldId id="549" r:id="rId3"/>
    <p:sldId id="415" r:id="rId4"/>
    <p:sldId id="489" r:id="rId5"/>
    <p:sldId id="490" r:id="rId6"/>
    <p:sldId id="491" r:id="rId7"/>
    <p:sldId id="492" r:id="rId8"/>
    <p:sldId id="493" r:id="rId9"/>
    <p:sldId id="494" r:id="rId10"/>
    <p:sldId id="495" r:id="rId11"/>
    <p:sldId id="363" r:id="rId12"/>
    <p:sldId id="496" r:id="rId13"/>
    <p:sldId id="498" r:id="rId14"/>
    <p:sldId id="499" r:id="rId15"/>
    <p:sldId id="367" r:id="rId16"/>
    <p:sldId id="368" r:id="rId17"/>
    <p:sldId id="500" r:id="rId18"/>
    <p:sldId id="501" r:id="rId19"/>
    <p:sldId id="370" r:id="rId20"/>
    <p:sldId id="502" r:id="rId21"/>
    <p:sldId id="503" r:id="rId22"/>
    <p:sldId id="379" r:id="rId23"/>
    <p:sldId id="504" r:id="rId24"/>
    <p:sldId id="380" r:id="rId25"/>
    <p:sldId id="505" r:id="rId26"/>
    <p:sldId id="381" r:id="rId27"/>
    <p:sldId id="506" r:id="rId28"/>
    <p:sldId id="382" r:id="rId29"/>
    <p:sldId id="507" r:id="rId30"/>
    <p:sldId id="509" r:id="rId31"/>
    <p:sldId id="508" r:id="rId32"/>
    <p:sldId id="383" r:id="rId33"/>
    <p:sldId id="510" r:id="rId34"/>
    <p:sldId id="511" r:id="rId35"/>
    <p:sldId id="384" r:id="rId36"/>
    <p:sldId id="513" r:id="rId37"/>
    <p:sldId id="514" r:id="rId38"/>
    <p:sldId id="385" r:id="rId39"/>
    <p:sldId id="516" r:id="rId40"/>
    <p:sldId id="515" r:id="rId41"/>
    <p:sldId id="517" r:id="rId42"/>
    <p:sldId id="386" r:id="rId43"/>
    <p:sldId id="518" r:id="rId44"/>
    <p:sldId id="526" r:id="rId45"/>
    <p:sldId id="387" r:id="rId46"/>
    <p:sldId id="527" r:id="rId47"/>
    <p:sldId id="528" r:id="rId48"/>
    <p:sldId id="529" r:id="rId49"/>
    <p:sldId id="530" r:id="rId50"/>
    <p:sldId id="531" r:id="rId51"/>
    <p:sldId id="532" r:id="rId52"/>
    <p:sldId id="533" r:id="rId53"/>
    <p:sldId id="534" r:id="rId54"/>
    <p:sldId id="390" r:id="rId55"/>
    <p:sldId id="519" r:id="rId56"/>
    <p:sldId id="520" r:id="rId57"/>
    <p:sldId id="391" r:id="rId58"/>
    <p:sldId id="392" r:id="rId59"/>
    <p:sldId id="521" r:id="rId60"/>
    <p:sldId id="393" r:id="rId61"/>
    <p:sldId id="522" r:id="rId62"/>
    <p:sldId id="394" r:id="rId63"/>
    <p:sldId id="524" r:id="rId64"/>
    <p:sldId id="523" r:id="rId65"/>
    <p:sldId id="525" r:id="rId66"/>
    <p:sldId id="396" r:id="rId67"/>
    <p:sldId id="535" r:id="rId68"/>
    <p:sldId id="397" r:id="rId69"/>
    <p:sldId id="536" r:id="rId70"/>
    <p:sldId id="538" r:id="rId71"/>
    <p:sldId id="539" r:id="rId72"/>
    <p:sldId id="540" r:id="rId73"/>
    <p:sldId id="541" r:id="rId74"/>
    <p:sldId id="542" r:id="rId75"/>
    <p:sldId id="543" r:id="rId76"/>
    <p:sldId id="398" r:id="rId77"/>
    <p:sldId id="544" r:id="rId78"/>
    <p:sldId id="399" r:id="rId79"/>
    <p:sldId id="545" r:id="rId80"/>
    <p:sldId id="401" r:id="rId81"/>
    <p:sldId id="546" r:id="rId82"/>
    <p:sldId id="403" r:id="rId83"/>
    <p:sldId id="404" r:id="rId84"/>
    <p:sldId id="488" r:id="rId85"/>
    <p:sldId id="547" r:id="rId86"/>
    <p:sldId id="406" r:id="rId87"/>
    <p:sldId id="407" r:id="rId88"/>
    <p:sldId id="550" r:id="rId89"/>
    <p:sldId id="551" r:id="rId90"/>
    <p:sldId id="552" r:id="rId91"/>
    <p:sldId id="553" r:id="rId92"/>
    <p:sldId id="555" r:id="rId93"/>
    <p:sldId id="556" r:id="rId94"/>
    <p:sldId id="557" r:id="rId95"/>
    <p:sldId id="558" r:id="rId96"/>
    <p:sldId id="559" r:id="rId97"/>
    <p:sldId id="560" r:id="rId98"/>
    <p:sldId id="561" r:id="rId99"/>
    <p:sldId id="562" r:id="rId100"/>
    <p:sldId id="563" r:id="rId101"/>
    <p:sldId id="564" r:id="rId102"/>
    <p:sldId id="565" r:id="rId103"/>
    <p:sldId id="566" r:id="rId104"/>
    <p:sldId id="567" r:id="rId105"/>
    <p:sldId id="568" r:id="rId106"/>
    <p:sldId id="569" r:id="rId107"/>
    <p:sldId id="570" r:id="rId108"/>
    <p:sldId id="571" r:id="rId109"/>
    <p:sldId id="572" r:id="rId110"/>
    <p:sldId id="573" r:id="rId111"/>
    <p:sldId id="574" r:id="rId112"/>
    <p:sldId id="575" r:id="rId113"/>
    <p:sldId id="576" r:id="rId114"/>
    <p:sldId id="577" r:id="rId115"/>
    <p:sldId id="578" r:id="rId116"/>
    <p:sldId id="579" r:id="rId117"/>
    <p:sldId id="580" r:id="rId118"/>
    <p:sldId id="581" r:id="rId119"/>
    <p:sldId id="582" r:id="rId120"/>
    <p:sldId id="583" r:id="rId121"/>
    <p:sldId id="584" r:id="rId122"/>
    <p:sldId id="585" r:id="rId123"/>
    <p:sldId id="586" r:id="rId124"/>
    <p:sldId id="587" r:id="rId125"/>
    <p:sldId id="588" r:id="rId126"/>
    <p:sldId id="589" r:id="rId127"/>
    <p:sldId id="590" r:id="rId128"/>
    <p:sldId id="591" r:id="rId129"/>
    <p:sldId id="592" r:id="rId130"/>
    <p:sldId id="593" r:id="rId131"/>
    <p:sldId id="594" r:id="rId132"/>
    <p:sldId id="595" r:id="rId133"/>
    <p:sldId id="596" r:id="rId134"/>
    <p:sldId id="597" r:id="rId135"/>
    <p:sldId id="598" r:id="rId136"/>
    <p:sldId id="599" r:id="rId137"/>
    <p:sldId id="600" r:id="rId138"/>
    <p:sldId id="601" r:id="rId139"/>
    <p:sldId id="602" r:id="rId140"/>
    <p:sldId id="603" r:id="rId141"/>
    <p:sldId id="604" r:id="rId142"/>
    <p:sldId id="605" r:id="rId143"/>
    <p:sldId id="606" r:id="rId144"/>
    <p:sldId id="607" r:id="rId145"/>
    <p:sldId id="608" r:id="rId146"/>
    <p:sldId id="609" r:id="rId147"/>
    <p:sldId id="610" r:id="rId148"/>
    <p:sldId id="611" r:id="rId149"/>
    <p:sldId id="612" r:id="rId150"/>
    <p:sldId id="613" r:id="rId151"/>
    <p:sldId id="614" r:id="rId152"/>
    <p:sldId id="615" r:id="rId153"/>
    <p:sldId id="616" r:id="rId154"/>
    <p:sldId id="617" r:id="rId155"/>
    <p:sldId id="618" r:id="rId156"/>
    <p:sldId id="619" r:id="rId157"/>
    <p:sldId id="620" r:id="rId158"/>
    <p:sldId id="632" r:id="rId159"/>
    <p:sldId id="622" r:id="rId160"/>
    <p:sldId id="623" r:id="rId161"/>
    <p:sldId id="624" r:id="rId162"/>
    <p:sldId id="625" r:id="rId163"/>
    <p:sldId id="626" r:id="rId164"/>
    <p:sldId id="627" r:id="rId165"/>
    <p:sldId id="628" r:id="rId166"/>
    <p:sldId id="629" r:id="rId167"/>
    <p:sldId id="630" r:id="rId168"/>
    <p:sldId id="631" r:id="rId169"/>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gdem Tolali" initials="CT" lastIdx="21" clrIdx="0">
    <p:extLst>
      <p:ext uri="{19B8F6BF-5375-455C-9EA6-DF929625EA0E}">
        <p15:presenceInfo xmlns="" xmlns:p15="http://schemas.microsoft.com/office/powerpoint/2012/main" userId="S-1-5-21-3068316050-3618709877-3284160049-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6866" autoAdjust="0"/>
  </p:normalViewPr>
  <p:slideViewPr>
    <p:cSldViewPr>
      <p:cViewPr varScale="1">
        <p:scale>
          <a:sx n="72" d="100"/>
          <a:sy n="72" d="100"/>
        </p:scale>
        <p:origin x="-124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commentAuthors" Target="commentAuthor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62C10A0-F87B-4BFF-AD3A-8310E448460F}" type="datetimeFigureOut">
              <a:rPr lang="el-GR" smtClean="0"/>
              <a:t>12/3/2020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51933F7-9C1D-42A8-B27F-F697341C8CBF}" type="slidenum">
              <a:rPr lang="el-GR" smtClean="0"/>
              <a:t>‹#›</a:t>
            </a:fld>
            <a:endParaRPr lang="el-GR"/>
          </a:p>
        </p:txBody>
      </p:sp>
    </p:spTree>
    <p:extLst>
      <p:ext uri="{BB962C8B-B14F-4D97-AF65-F5344CB8AC3E}">
        <p14:creationId xmlns:p14="http://schemas.microsoft.com/office/powerpoint/2010/main" val="415967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u="sng" kern="1200" dirty="0" smtClean="0">
                <a:solidFill>
                  <a:schemeClr val="tx1"/>
                </a:solidFill>
                <a:latin typeface="+mn-lt"/>
                <a:ea typeface="+mn-ea"/>
                <a:cs typeface="+mn-cs"/>
              </a:rPr>
              <a:t>Guidelines for the Trainer</a:t>
            </a:r>
          </a:p>
          <a:p>
            <a:endParaRPr lang="el-G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a:t>
            </a:r>
            <a:r>
              <a:rPr lang="en-US" sz="1200" kern="1200" dirty="0" err="1" smtClean="0">
                <a:solidFill>
                  <a:schemeClr val="tx1"/>
                </a:solidFill>
                <a:latin typeface="+mn-lt"/>
                <a:ea typeface="+mn-ea"/>
                <a:cs typeface="+mn-cs"/>
              </a:rPr>
              <a:t>ppt</a:t>
            </a:r>
            <a:r>
              <a:rPr lang="en-US" sz="1200" kern="1200" dirty="0" smtClean="0">
                <a:solidFill>
                  <a:schemeClr val="tx1"/>
                </a:solidFill>
                <a:latin typeface="+mn-lt"/>
                <a:ea typeface="+mn-ea"/>
                <a:cs typeface="+mn-cs"/>
              </a:rPr>
              <a:t> file is a template to be used from</a:t>
            </a:r>
            <a:r>
              <a:rPr lang="en-US" sz="1200" kern="1200" baseline="0" dirty="0" smtClean="0">
                <a:solidFill>
                  <a:schemeClr val="tx1"/>
                </a:solidFill>
                <a:latin typeface="+mn-lt"/>
                <a:ea typeface="+mn-ea"/>
                <a:cs typeface="+mn-cs"/>
              </a:rPr>
              <a:t> VET providers in order for them to prepare the training material. </a:t>
            </a:r>
            <a:endParaRPr lang="en-US" sz="1200" kern="1200" dirty="0" smtClean="0">
              <a:solidFill>
                <a:schemeClr val="tx1"/>
              </a:solidFill>
              <a:latin typeface="+mn-lt"/>
              <a:ea typeface="+mn-ea"/>
              <a:cs typeface="+mn-cs"/>
            </a:endParaRPr>
          </a:p>
          <a:p>
            <a:endParaRPr lang="el-G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suggest </a:t>
            </a:r>
            <a:r>
              <a:rPr lang="en-US" sz="1200" b="1" kern="1200" dirty="0" smtClean="0">
                <a:solidFill>
                  <a:schemeClr val="tx1"/>
                </a:solidFill>
                <a:latin typeface="+mn-lt"/>
                <a:ea typeface="+mn-ea"/>
                <a:cs typeface="+mn-cs"/>
              </a:rPr>
              <a:t>30 up to 40 .</a:t>
            </a:r>
            <a:r>
              <a:rPr lang="en-US" sz="1200" b="1" kern="1200" dirty="0" err="1" smtClean="0">
                <a:solidFill>
                  <a:schemeClr val="tx1"/>
                </a:solidFill>
                <a:latin typeface="+mn-lt"/>
                <a:ea typeface="+mn-ea"/>
                <a:cs typeface="+mn-cs"/>
              </a:rPr>
              <a:t>ppt</a:t>
            </a:r>
            <a:r>
              <a:rPr lang="en-US" sz="1200" b="1" kern="1200" dirty="0" smtClean="0">
                <a:solidFill>
                  <a:schemeClr val="tx1"/>
                </a:solidFill>
                <a:latin typeface="+mn-lt"/>
                <a:ea typeface="+mn-ea"/>
                <a:cs typeface="+mn-cs"/>
              </a:rPr>
              <a:t> slides </a:t>
            </a:r>
            <a:r>
              <a:rPr lang="en-US" sz="1200" kern="1200" dirty="0" smtClean="0">
                <a:solidFill>
                  <a:schemeClr val="tx1"/>
                </a:solidFill>
                <a:latin typeface="+mn-lt"/>
                <a:ea typeface="+mn-ea"/>
                <a:cs typeface="+mn-cs"/>
              </a:rPr>
              <a:t>for one (1) hour of the training program. </a:t>
            </a:r>
            <a:endParaRPr lang="el-GR"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are 3 </a:t>
            </a:r>
            <a:r>
              <a:rPr lang="en-US" sz="1200" u="sng" kern="1200" dirty="0" smtClean="0">
                <a:solidFill>
                  <a:schemeClr val="tx1"/>
                </a:solidFill>
                <a:latin typeface="+mn-lt"/>
                <a:ea typeface="+mn-ea"/>
                <a:cs typeface="+mn-cs"/>
              </a:rPr>
              <a:t>predefined slides </a:t>
            </a:r>
            <a:r>
              <a:rPr lang="en-US" sz="1200" kern="1200" dirty="0" smtClean="0">
                <a:solidFill>
                  <a:schemeClr val="tx1"/>
                </a:solidFill>
                <a:latin typeface="+mn-lt"/>
                <a:ea typeface="+mn-ea"/>
                <a:cs typeface="+mn-cs"/>
              </a:rPr>
              <a:t>to be filled in by you, entitled “</a:t>
            </a:r>
            <a:r>
              <a:rPr lang="en-US" sz="1200" b="1" kern="1200" dirty="0" smtClean="0">
                <a:solidFill>
                  <a:schemeClr val="tx1"/>
                </a:solidFill>
                <a:latin typeface="+mn-lt"/>
                <a:ea typeface="+mn-ea"/>
                <a:cs typeface="+mn-cs"/>
              </a:rPr>
              <a:t>Module Objectives</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Conclusion</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End of module</a:t>
            </a:r>
            <a:r>
              <a:rPr lang="en-US" sz="1200" kern="1200" dirty="0" smtClean="0">
                <a:solidFill>
                  <a:schemeClr val="tx1"/>
                </a:solidFill>
                <a:latin typeface="+mn-lt"/>
                <a:ea typeface="+mn-ea"/>
                <a:cs typeface="+mn-cs"/>
              </a:rPr>
              <a:t>”. </a:t>
            </a:r>
            <a:endParaRPr lang="el-GR"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Material should be sent in editable format.</a:t>
            </a:r>
            <a:r>
              <a:rPr lang="en-US" sz="1200" kern="1200" baseline="0" dirty="0" smtClean="0">
                <a:solidFill>
                  <a:schemeClr val="tx1"/>
                </a:solidFill>
                <a:latin typeface="+mn-lt"/>
                <a:ea typeface="+mn-ea"/>
                <a:cs typeface="+mn-cs"/>
              </a:rPr>
              <a:t> </a:t>
            </a:r>
            <a:endParaRPr lang="el-GR" sz="1200" kern="1200" dirty="0" smtClean="0">
              <a:solidFill>
                <a:schemeClr val="tx1"/>
              </a:solidFill>
              <a:latin typeface="+mn-lt"/>
              <a:ea typeface="+mn-ea"/>
              <a:cs typeface="+mn-cs"/>
            </a:endParaRPr>
          </a:p>
          <a:p>
            <a:pPr lvl="0"/>
            <a:endParaRPr lang="en-US"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Suggested font: Arial</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Required font size: 16</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Suggested line spacing: 1,5</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err="1" smtClean="0">
                <a:solidFill>
                  <a:schemeClr val="tx1"/>
                </a:solidFill>
                <a:latin typeface="+mn-lt"/>
                <a:ea typeface="+mn-ea"/>
                <a:cs typeface="+mn-cs"/>
              </a:rPr>
              <a:t>ppt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pptx</a:t>
            </a:r>
            <a:r>
              <a:rPr lang="en-US" sz="1200" kern="1200" dirty="0" smtClean="0">
                <a:solidFill>
                  <a:schemeClr val="tx1"/>
                </a:solidFill>
                <a:latin typeface="+mn-lt"/>
                <a:ea typeface="+mn-ea"/>
                <a:cs typeface="+mn-cs"/>
              </a:rPr>
              <a:t> file should have a clear structure and defined units and unique slide titles</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err="1" smtClean="0">
                <a:solidFill>
                  <a:schemeClr val="tx1"/>
                </a:solidFill>
                <a:latin typeface="+mn-lt"/>
                <a:ea typeface="+mn-ea"/>
                <a:cs typeface="+mn-cs"/>
              </a:rPr>
              <a:t>ppt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pptx</a:t>
            </a:r>
            <a:r>
              <a:rPr lang="en-US" sz="1200" kern="1200" dirty="0" smtClean="0">
                <a:solidFill>
                  <a:schemeClr val="tx1"/>
                </a:solidFill>
                <a:latin typeface="+mn-lt"/>
                <a:ea typeface="+mn-ea"/>
                <a:cs typeface="+mn-cs"/>
              </a:rPr>
              <a:t> slide contents should not exceed the predefined margins</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Images, diagrams etc should be accompanied with a description</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smtClean="0">
                <a:solidFill>
                  <a:schemeClr val="tx1"/>
                </a:solidFill>
                <a:latin typeface="+mn-lt"/>
                <a:ea typeface="+mn-ea"/>
                <a:cs typeface="+mn-cs"/>
              </a:rPr>
              <a:t>ppt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pptx</a:t>
            </a:r>
            <a:r>
              <a:rPr lang="en-US" sz="1200" kern="1200" dirty="0" smtClean="0">
                <a:solidFill>
                  <a:schemeClr val="tx1"/>
                </a:solidFill>
                <a:latin typeface="+mn-lt"/>
                <a:ea typeface="+mn-ea"/>
                <a:cs typeface="+mn-cs"/>
              </a:rPr>
              <a:t> file.</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smtClean="0">
                <a:solidFill>
                  <a:schemeClr val="tx1"/>
                </a:solidFill>
                <a:latin typeface="+mn-lt"/>
                <a:ea typeface="+mn-ea"/>
                <a:cs typeface="+mn-cs"/>
              </a:rPr>
              <a:t>xls</a:t>
            </a:r>
            <a:r>
              <a:rPr lang="en-US" sz="1200" kern="1200" dirty="0" smtClean="0">
                <a:solidFill>
                  <a:schemeClr val="tx1"/>
                </a:solidFill>
                <a:latin typeface="+mn-lt"/>
                <a:ea typeface="+mn-ea"/>
                <a:cs typeface="+mn-cs"/>
              </a:rPr>
              <a:t> file</a:t>
            </a:r>
            <a:endParaRPr lang="el-GR" sz="1200" kern="1200" dirty="0" smtClean="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2207126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52</a:t>
            </a:fld>
            <a:endParaRPr lang="el-GR"/>
          </a:p>
        </p:txBody>
      </p:sp>
    </p:spTree>
    <p:extLst>
      <p:ext uri="{BB962C8B-B14F-4D97-AF65-F5344CB8AC3E}">
        <p14:creationId xmlns:p14="http://schemas.microsoft.com/office/powerpoint/2010/main" val="859442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a:t>
            </a:r>
            <a:r>
              <a:rPr lang="de-DE" baseline="0" dirty="0"/>
              <a:t> </a:t>
            </a:r>
            <a:r>
              <a:rPr lang="de-DE" baseline="0" dirty="0" smtClean="0"/>
              <a:t>H BO</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54</a:t>
            </a:fld>
            <a:endParaRPr lang="el-GR"/>
          </a:p>
        </p:txBody>
      </p:sp>
    </p:spTree>
    <p:extLst>
      <p:ext uri="{BB962C8B-B14F-4D97-AF65-F5344CB8AC3E}">
        <p14:creationId xmlns:p14="http://schemas.microsoft.com/office/powerpoint/2010/main" val="358769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55</a:t>
            </a:fld>
            <a:endParaRPr lang="el-GR"/>
          </a:p>
        </p:txBody>
      </p:sp>
    </p:spTree>
    <p:extLst>
      <p:ext uri="{BB962C8B-B14F-4D97-AF65-F5344CB8AC3E}">
        <p14:creationId xmlns:p14="http://schemas.microsoft.com/office/powerpoint/2010/main" val="890169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56</a:t>
            </a:fld>
            <a:endParaRPr lang="el-GR"/>
          </a:p>
        </p:txBody>
      </p:sp>
    </p:spTree>
    <p:extLst>
      <p:ext uri="{BB962C8B-B14F-4D97-AF65-F5344CB8AC3E}">
        <p14:creationId xmlns:p14="http://schemas.microsoft.com/office/powerpoint/2010/main" val="633874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smtClean="0"/>
              <a:t>HS BO</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60</a:t>
            </a:fld>
            <a:endParaRPr lang="el-GR"/>
          </a:p>
        </p:txBody>
      </p:sp>
    </p:spTree>
    <p:extLst>
      <p:ext uri="{BB962C8B-B14F-4D97-AF65-F5344CB8AC3E}">
        <p14:creationId xmlns:p14="http://schemas.microsoft.com/office/powerpoint/2010/main" val="210957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Picture HS BO</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62</a:t>
            </a:fld>
            <a:endParaRPr lang="el-GR"/>
          </a:p>
        </p:txBody>
      </p:sp>
    </p:spTree>
    <p:extLst>
      <p:ext uri="{BB962C8B-B14F-4D97-AF65-F5344CB8AC3E}">
        <p14:creationId xmlns:p14="http://schemas.microsoft.com/office/powerpoint/2010/main" val="400910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70</a:t>
            </a:fld>
            <a:endParaRPr lang="de-DE"/>
          </a:p>
        </p:txBody>
      </p:sp>
    </p:spTree>
    <p:extLst>
      <p:ext uri="{BB962C8B-B14F-4D97-AF65-F5344CB8AC3E}">
        <p14:creationId xmlns:p14="http://schemas.microsoft.com/office/powerpoint/2010/main" val="3821899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71</a:t>
            </a:fld>
            <a:endParaRPr lang="de-DE"/>
          </a:p>
        </p:txBody>
      </p:sp>
    </p:spTree>
    <p:extLst>
      <p:ext uri="{BB962C8B-B14F-4D97-AF65-F5344CB8AC3E}">
        <p14:creationId xmlns:p14="http://schemas.microsoft.com/office/powerpoint/2010/main" val="350239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72</a:t>
            </a:fld>
            <a:endParaRPr lang="de-DE"/>
          </a:p>
        </p:txBody>
      </p:sp>
    </p:spTree>
    <p:extLst>
      <p:ext uri="{BB962C8B-B14F-4D97-AF65-F5344CB8AC3E}">
        <p14:creationId xmlns:p14="http://schemas.microsoft.com/office/powerpoint/2010/main" val="2959603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https://www.geothermie.nrw.de</a:t>
            </a:r>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73</a:t>
            </a:fld>
            <a:endParaRPr lang="de-DE"/>
          </a:p>
        </p:txBody>
      </p:sp>
    </p:spTree>
    <p:extLst>
      <p:ext uri="{BB962C8B-B14F-4D97-AF65-F5344CB8AC3E}">
        <p14:creationId xmlns:p14="http://schemas.microsoft.com/office/powerpoint/2010/main" val="3283764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a:t>
            </a:fld>
            <a:endParaRPr lang="el-GR"/>
          </a:p>
        </p:txBody>
      </p:sp>
    </p:spTree>
    <p:extLst>
      <p:ext uri="{BB962C8B-B14F-4D97-AF65-F5344CB8AC3E}">
        <p14:creationId xmlns:p14="http://schemas.microsoft.com/office/powerpoint/2010/main" val="235999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https://www.geothermie.nrw.de</a:t>
            </a:r>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74</a:t>
            </a:fld>
            <a:endParaRPr lang="de-DE"/>
          </a:p>
        </p:txBody>
      </p:sp>
    </p:spTree>
    <p:extLst>
      <p:ext uri="{BB962C8B-B14F-4D97-AF65-F5344CB8AC3E}">
        <p14:creationId xmlns:p14="http://schemas.microsoft.com/office/powerpoint/2010/main" val="309328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https://www.geothermie.nrw.de</a:t>
            </a:r>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75</a:t>
            </a:fld>
            <a:endParaRPr lang="de-DE"/>
          </a:p>
        </p:txBody>
      </p:sp>
    </p:spTree>
    <p:extLst>
      <p:ext uri="{BB962C8B-B14F-4D97-AF65-F5344CB8AC3E}">
        <p14:creationId xmlns:p14="http://schemas.microsoft.com/office/powerpoint/2010/main" val="1516366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https://www.geothermie.nrw.de</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84</a:t>
            </a:fld>
            <a:endParaRPr lang="el-GR"/>
          </a:p>
        </p:txBody>
      </p:sp>
    </p:spTree>
    <p:extLst>
      <p:ext uri="{BB962C8B-B14F-4D97-AF65-F5344CB8AC3E}">
        <p14:creationId xmlns:p14="http://schemas.microsoft.com/office/powerpoint/2010/main" val="2952315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Picture HS BO</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85</a:t>
            </a:fld>
            <a:endParaRPr lang="el-GR"/>
          </a:p>
        </p:txBody>
      </p:sp>
    </p:spTree>
    <p:extLst>
      <p:ext uri="{BB962C8B-B14F-4D97-AF65-F5344CB8AC3E}">
        <p14:creationId xmlns:p14="http://schemas.microsoft.com/office/powerpoint/2010/main" val="748478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Grafiken: HS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91</a:t>
            </a:fld>
            <a:endParaRPr lang="el-GR"/>
          </a:p>
        </p:txBody>
      </p:sp>
    </p:spTree>
    <p:extLst>
      <p:ext uri="{BB962C8B-B14F-4D97-AF65-F5344CB8AC3E}">
        <p14:creationId xmlns:p14="http://schemas.microsoft.com/office/powerpoint/2010/main" val="989378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Grafik HS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94</a:t>
            </a:fld>
            <a:endParaRPr lang="el-GR"/>
          </a:p>
        </p:txBody>
      </p:sp>
    </p:spTree>
    <p:extLst>
      <p:ext uri="{BB962C8B-B14F-4D97-AF65-F5344CB8AC3E}">
        <p14:creationId xmlns:p14="http://schemas.microsoft.com/office/powerpoint/2010/main" val="3503255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99</a:t>
            </a:fld>
            <a:endParaRPr lang="el-GR"/>
          </a:p>
        </p:txBody>
      </p:sp>
    </p:spTree>
    <p:extLst>
      <p:ext uri="{BB962C8B-B14F-4D97-AF65-F5344CB8AC3E}">
        <p14:creationId xmlns:p14="http://schemas.microsoft.com/office/powerpoint/2010/main" val="476890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102</a:t>
            </a:fld>
            <a:endParaRPr lang="el-GR"/>
          </a:p>
        </p:txBody>
      </p:sp>
    </p:spTree>
    <p:extLst>
      <p:ext uri="{BB962C8B-B14F-4D97-AF65-F5344CB8AC3E}">
        <p14:creationId xmlns:p14="http://schemas.microsoft.com/office/powerpoint/2010/main" val="1070357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2609134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2682158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Bilder ?</a:t>
            </a:r>
          </a:p>
        </p:txBody>
      </p:sp>
      <p:sp>
        <p:nvSpPr>
          <p:cNvPr id="4" name="Foliennummernplatzhalter 3"/>
          <p:cNvSpPr>
            <a:spLocks noGrp="1"/>
          </p:cNvSpPr>
          <p:nvPr>
            <p:ph type="sldNum" sz="quarter" idx="10"/>
          </p:nvPr>
        </p:nvSpPr>
        <p:spPr/>
        <p:txBody>
          <a:bodyPr/>
          <a:lstStyle/>
          <a:p>
            <a:fld id="{D51933F7-9C1D-42A8-B27F-F697341C8CBF}" type="slidenum">
              <a:rPr lang="el-GR" smtClean="0"/>
              <a:t>10</a:t>
            </a:fld>
            <a:endParaRPr lang="el-GR"/>
          </a:p>
        </p:txBody>
      </p:sp>
    </p:spTree>
    <p:extLst>
      <p:ext uri="{BB962C8B-B14F-4D97-AF65-F5344CB8AC3E}">
        <p14:creationId xmlns:p14="http://schemas.microsoft.com/office/powerpoint/2010/main" val="2251938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2140774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1856244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1238538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3659948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991069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2261663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1160792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2600059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3156182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288051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890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890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defRPr>
            </a:lvl1pPr>
            <a:lvl2pPr marL="742950" indent="-285750" defTabSz="928688">
              <a:defRPr sz="2400">
                <a:solidFill>
                  <a:schemeClr val="tx1"/>
                </a:solidFill>
                <a:latin typeface="Arial" panose="020B0604020202020204" pitchFamily="34" charset="0"/>
              </a:defRPr>
            </a:lvl2pPr>
            <a:lvl3pPr marL="1143000" indent="-228600" defTabSz="928688">
              <a:defRPr sz="2400">
                <a:solidFill>
                  <a:schemeClr val="tx1"/>
                </a:solidFill>
                <a:latin typeface="Arial" panose="020B0604020202020204" pitchFamily="34" charset="0"/>
              </a:defRPr>
            </a:lvl3pPr>
            <a:lvl4pPr marL="1600200" indent="-228600" defTabSz="928688">
              <a:defRPr sz="2400">
                <a:solidFill>
                  <a:schemeClr val="tx1"/>
                </a:solidFill>
                <a:latin typeface="Arial" panose="020B0604020202020204" pitchFamily="34" charset="0"/>
              </a:defRPr>
            </a:lvl4pPr>
            <a:lvl5pPr marL="2057400" indent="-228600" defTabSz="928688">
              <a:defRPr sz="24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defRPr>
            </a:lvl9pPr>
          </a:lstStyle>
          <a:p>
            <a:fld id="{EA1BA85A-4E6A-49AF-B3D7-FA85DEDA5B94}" type="slidenum">
              <a:rPr lang="en-US" altLang="de-DE" sz="1000"/>
              <a:pPr/>
              <a:t>18</a:t>
            </a:fld>
            <a:endParaRPr lang="en-US" altLang="de-DE" sz="1000"/>
          </a:p>
        </p:txBody>
      </p:sp>
    </p:spTree>
    <p:extLst>
      <p:ext uri="{BB962C8B-B14F-4D97-AF65-F5344CB8AC3E}">
        <p14:creationId xmlns:p14="http://schemas.microsoft.com/office/powerpoint/2010/main" val="1945056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1157218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3298325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1535989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1447336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extLst>
      <p:ext uri="{BB962C8B-B14F-4D97-AF65-F5344CB8AC3E}">
        <p14:creationId xmlns:p14="http://schemas.microsoft.com/office/powerpoint/2010/main" val="4237270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HS BO</a:t>
            </a:r>
          </a:p>
        </p:txBody>
      </p:sp>
      <p:sp>
        <p:nvSpPr>
          <p:cNvPr id="4" name="Foliennummernplatzhalter 3"/>
          <p:cNvSpPr>
            <a:spLocks noGrp="1"/>
          </p:cNvSpPr>
          <p:nvPr>
            <p:ph type="sldNum" sz="quarter" idx="10"/>
          </p:nvPr>
        </p:nvSpPr>
        <p:spPr/>
        <p:txBody>
          <a:bodyPr/>
          <a:lstStyle/>
          <a:p>
            <a:fld id="{ACA6AFE0-8176-4DB0-9F15-FCE74DE29C9D}" type="slidenum">
              <a:rPr lang="de-DE" smtClean="0">
                <a:solidFill>
                  <a:prstClr val="black"/>
                </a:solidFill>
              </a:rPr>
              <a:pPr/>
              <a:t>155</a:t>
            </a:fld>
            <a:endParaRPr lang="de-DE">
              <a:solidFill>
                <a:prstClr val="black"/>
              </a:solidFill>
            </a:endParaRPr>
          </a:p>
        </p:txBody>
      </p:sp>
    </p:spTree>
    <p:extLst>
      <p:ext uri="{BB962C8B-B14F-4D97-AF65-F5344CB8AC3E}">
        <p14:creationId xmlns:p14="http://schemas.microsoft.com/office/powerpoint/2010/main" val="3143014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HS BO</a:t>
            </a:r>
          </a:p>
        </p:txBody>
      </p:sp>
      <p:sp>
        <p:nvSpPr>
          <p:cNvPr id="4" name="Foliennummernplatzhalter 3"/>
          <p:cNvSpPr>
            <a:spLocks noGrp="1"/>
          </p:cNvSpPr>
          <p:nvPr>
            <p:ph type="sldNum" sz="quarter" idx="10"/>
          </p:nvPr>
        </p:nvSpPr>
        <p:spPr/>
        <p:txBody>
          <a:bodyPr/>
          <a:lstStyle/>
          <a:p>
            <a:fld id="{ACA6AFE0-8176-4DB0-9F15-FCE74DE29C9D}" type="slidenum">
              <a:rPr lang="de-DE" smtClean="0">
                <a:solidFill>
                  <a:prstClr val="black"/>
                </a:solidFill>
              </a:rPr>
              <a:pPr/>
              <a:t>156</a:t>
            </a:fld>
            <a:endParaRPr lang="de-DE">
              <a:solidFill>
                <a:prstClr val="black"/>
              </a:solidFill>
            </a:endParaRPr>
          </a:p>
        </p:txBody>
      </p:sp>
    </p:spTree>
    <p:extLst>
      <p:ext uri="{BB962C8B-B14F-4D97-AF65-F5344CB8AC3E}">
        <p14:creationId xmlns:p14="http://schemas.microsoft.com/office/powerpoint/2010/main" val="970290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solidFill>
                  <a:prstClr val="black"/>
                </a:solidFill>
              </a:rPr>
              <a:pPr/>
              <a:t>157</a:t>
            </a:fld>
            <a:endParaRPr lang="de-DE">
              <a:solidFill>
                <a:prstClr val="black"/>
              </a:solidFill>
            </a:endParaRPr>
          </a:p>
        </p:txBody>
      </p:sp>
    </p:spTree>
    <p:extLst>
      <p:ext uri="{BB962C8B-B14F-4D97-AF65-F5344CB8AC3E}">
        <p14:creationId xmlns:p14="http://schemas.microsoft.com/office/powerpoint/2010/main" val="3674887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Bilder HS BO</a:t>
            </a:r>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159</a:t>
            </a:fld>
            <a:endParaRPr lang="de-DE"/>
          </a:p>
        </p:txBody>
      </p:sp>
    </p:spTree>
    <p:extLst>
      <p:ext uri="{BB962C8B-B14F-4D97-AF65-F5344CB8AC3E}">
        <p14:creationId xmlns:p14="http://schemas.microsoft.com/office/powerpoint/2010/main" val="1066781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160</a:t>
            </a:fld>
            <a:endParaRPr lang="de-DE"/>
          </a:p>
        </p:txBody>
      </p:sp>
    </p:spTree>
    <p:extLst>
      <p:ext uri="{BB962C8B-B14F-4D97-AF65-F5344CB8AC3E}">
        <p14:creationId xmlns:p14="http://schemas.microsoft.com/office/powerpoint/2010/main" val="410946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890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890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defRPr>
            </a:lvl1pPr>
            <a:lvl2pPr marL="742950" indent="-285750" defTabSz="928688">
              <a:defRPr sz="2400">
                <a:solidFill>
                  <a:schemeClr val="tx1"/>
                </a:solidFill>
                <a:latin typeface="Arial" panose="020B0604020202020204" pitchFamily="34" charset="0"/>
              </a:defRPr>
            </a:lvl2pPr>
            <a:lvl3pPr marL="1143000" indent="-228600" defTabSz="928688">
              <a:defRPr sz="2400">
                <a:solidFill>
                  <a:schemeClr val="tx1"/>
                </a:solidFill>
                <a:latin typeface="Arial" panose="020B0604020202020204" pitchFamily="34" charset="0"/>
              </a:defRPr>
            </a:lvl3pPr>
            <a:lvl4pPr marL="1600200" indent="-228600" defTabSz="928688">
              <a:defRPr sz="2400">
                <a:solidFill>
                  <a:schemeClr val="tx1"/>
                </a:solidFill>
                <a:latin typeface="Arial" panose="020B0604020202020204" pitchFamily="34" charset="0"/>
              </a:defRPr>
            </a:lvl4pPr>
            <a:lvl5pPr marL="2057400" indent="-228600" defTabSz="928688">
              <a:defRPr sz="24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defRPr>
            </a:lvl9pPr>
          </a:lstStyle>
          <a:p>
            <a:fld id="{EA1BA85A-4E6A-49AF-B3D7-FA85DEDA5B94}" type="slidenum">
              <a:rPr lang="en-US" altLang="de-DE" sz="1000"/>
              <a:pPr/>
              <a:t>24</a:t>
            </a:fld>
            <a:endParaRPr lang="en-US" altLang="de-DE" sz="1000"/>
          </a:p>
        </p:txBody>
      </p:sp>
    </p:spTree>
    <p:extLst>
      <p:ext uri="{BB962C8B-B14F-4D97-AF65-F5344CB8AC3E}">
        <p14:creationId xmlns:p14="http://schemas.microsoft.com/office/powerpoint/2010/main" val="3844038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161</a:t>
            </a:fld>
            <a:endParaRPr lang="de-DE"/>
          </a:p>
        </p:txBody>
      </p:sp>
    </p:spTree>
    <p:extLst>
      <p:ext uri="{BB962C8B-B14F-4D97-AF65-F5344CB8AC3E}">
        <p14:creationId xmlns:p14="http://schemas.microsoft.com/office/powerpoint/2010/main" val="1400460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162</a:t>
            </a:fld>
            <a:endParaRPr lang="de-DE"/>
          </a:p>
        </p:txBody>
      </p:sp>
    </p:spTree>
    <p:extLst>
      <p:ext uri="{BB962C8B-B14F-4D97-AF65-F5344CB8AC3E}">
        <p14:creationId xmlns:p14="http://schemas.microsoft.com/office/powerpoint/2010/main" val="5780255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163</a:t>
            </a:fld>
            <a:endParaRPr lang="de-DE"/>
          </a:p>
        </p:txBody>
      </p:sp>
    </p:spTree>
    <p:extLst>
      <p:ext uri="{BB962C8B-B14F-4D97-AF65-F5344CB8AC3E}">
        <p14:creationId xmlns:p14="http://schemas.microsoft.com/office/powerpoint/2010/main" val="3794015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164</a:t>
            </a:fld>
            <a:endParaRPr lang="de-DE"/>
          </a:p>
        </p:txBody>
      </p:sp>
    </p:spTree>
    <p:extLst>
      <p:ext uri="{BB962C8B-B14F-4D97-AF65-F5344CB8AC3E}">
        <p14:creationId xmlns:p14="http://schemas.microsoft.com/office/powerpoint/2010/main" val="16413467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165</a:t>
            </a:fld>
            <a:endParaRPr lang="de-DE"/>
          </a:p>
        </p:txBody>
      </p:sp>
    </p:spTree>
    <p:extLst>
      <p:ext uri="{BB962C8B-B14F-4D97-AF65-F5344CB8AC3E}">
        <p14:creationId xmlns:p14="http://schemas.microsoft.com/office/powerpoint/2010/main" val="19551713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166</a:t>
            </a:fld>
            <a:endParaRPr lang="de-DE"/>
          </a:p>
        </p:txBody>
      </p:sp>
    </p:spTree>
    <p:extLst>
      <p:ext uri="{BB962C8B-B14F-4D97-AF65-F5344CB8AC3E}">
        <p14:creationId xmlns:p14="http://schemas.microsoft.com/office/powerpoint/2010/main" val="3380471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167</a:t>
            </a:fld>
            <a:endParaRPr lang="de-DE"/>
          </a:p>
        </p:txBody>
      </p:sp>
    </p:spTree>
    <p:extLst>
      <p:ext uri="{BB962C8B-B14F-4D97-AF65-F5344CB8AC3E}">
        <p14:creationId xmlns:p14="http://schemas.microsoft.com/office/powerpoint/2010/main" val="1071255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u="sng" kern="1200" dirty="0" smtClean="0">
                <a:solidFill>
                  <a:schemeClr val="tx1"/>
                </a:solidFill>
                <a:latin typeface="+mn-lt"/>
                <a:ea typeface="+mn-ea"/>
                <a:cs typeface="+mn-cs"/>
              </a:rPr>
              <a:t>Guidelines for the Trainer</a:t>
            </a:r>
          </a:p>
          <a:p>
            <a:endParaRPr lang="el-G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a:t>
            </a:r>
            <a:r>
              <a:rPr lang="en-US" sz="1200" kern="1200" dirty="0" err="1" smtClean="0">
                <a:solidFill>
                  <a:schemeClr val="tx1"/>
                </a:solidFill>
                <a:latin typeface="+mn-lt"/>
                <a:ea typeface="+mn-ea"/>
                <a:cs typeface="+mn-cs"/>
              </a:rPr>
              <a:t>ppt</a:t>
            </a:r>
            <a:r>
              <a:rPr lang="en-US" sz="1200" kern="1200" dirty="0" smtClean="0">
                <a:solidFill>
                  <a:schemeClr val="tx1"/>
                </a:solidFill>
                <a:latin typeface="+mn-lt"/>
                <a:ea typeface="+mn-ea"/>
                <a:cs typeface="+mn-cs"/>
              </a:rPr>
              <a:t> file is a template to be used from</a:t>
            </a:r>
            <a:r>
              <a:rPr lang="en-US" sz="1200" kern="1200" baseline="0" dirty="0" smtClean="0">
                <a:solidFill>
                  <a:schemeClr val="tx1"/>
                </a:solidFill>
                <a:latin typeface="+mn-lt"/>
                <a:ea typeface="+mn-ea"/>
                <a:cs typeface="+mn-cs"/>
              </a:rPr>
              <a:t> VET providers in order for them to prepare the training material. </a:t>
            </a:r>
            <a:endParaRPr lang="en-US" sz="1200" kern="1200" dirty="0" smtClean="0">
              <a:solidFill>
                <a:schemeClr val="tx1"/>
              </a:solidFill>
              <a:latin typeface="+mn-lt"/>
              <a:ea typeface="+mn-ea"/>
              <a:cs typeface="+mn-cs"/>
            </a:endParaRPr>
          </a:p>
          <a:p>
            <a:endParaRPr lang="el-G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suggest </a:t>
            </a:r>
            <a:r>
              <a:rPr lang="en-US" sz="1200" b="1" kern="1200" dirty="0" smtClean="0">
                <a:solidFill>
                  <a:schemeClr val="tx1"/>
                </a:solidFill>
                <a:latin typeface="+mn-lt"/>
                <a:ea typeface="+mn-ea"/>
                <a:cs typeface="+mn-cs"/>
              </a:rPr>
              <a:t>30 up to 40 .</a:t>
            </a:r>
            <a:r>
              <a:rPr lang="en-US" sz="1200" b="1" kern="1200" dirty="0" err="1" smtClean="0">
                <a:solidFill>
                  <a:schemeClr val="tx1"/>
                </a:solidFill>
                <a:latin typeface="+mn-lt"/>
                <a:ea typeface="+mn-ea"/>
                <a:cs typeface="+mn-cs"/>
              </a:rPr>
              <a:t>ppt</a:t>
            </a:r>
            <a:r>
              <a:rPr lang="en-US" sz="1200" b="1" kern="1200" dirty="0" smtClean="0">
                <a:solidFill>
                  <a:schemeClr val="tx1"/>
                </a:solidFill>
                <a:latin typeface="+mn-lt"/>
                <a:ea typeface="+mn-ea"/>
                <a:cs typeface="+mn-cs"/>
              </a:rPr>
              <a:t> slides </a:t>
            </a:r>
            <a:r>
              <a:rPr lang="en-US" sz="1200" kern="1200" dirty="0" smtClean="0">
                <a:solidFill>
                  <a:schemeClr val="tx1"/>
                </a:solidFill>
                <a:latin typeface="+mn-lt"/>
                <a:ea typeface="+mn-ea"/>
                <a:cs typeface="+mn-cs"/>
              </a:rPr>
              <a:t>for one (1) hour of the training program. </a:t>
            </a:r>
            <a:endParaRPr lang="el-GR"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are 3 </a:t>
            </a:r>
            <a:r>
              <a:rPr lang="en-US" sz="1200" u="sng" kern="1200" dirty="0" smtClean="0">
                <a:solidFill>
                  <a:schemeClr val="tx1"/>
                </a:solidFill>
                <a:latin typeface="+mn-lt"/>
                <a:ea typeface="+mn-ea"/>
                <a:cs typeface="+mn-cs"/>
              </a:rPr>
              <a:t>predefined slides </a:t>
            </a:r>
            <a:r>
              <a:rPr lang="en-US" sz="1200" kern="1200" dirty="0" smtClean="0">
                <a:solidFill>
                  <a:schemeClr val="tx1"/>
                </a:solidFill>
                <a:latin typeface="+mn-lt"/>
                <a:ea typeface="+mn-ea"/>
                <a:cs typeface="+mn-cs"/>
              </a:rPr>
              <a:t>to be filled in by you, entitled “</a:t>
            </a:r>
            <a:r>
              <a:rPr lang="en-US" sz="1200" b="1" kern="1200" dirty="0" smtClean="0">
                <a:solidFill>
                  <a:schemeClr val="tx1"/>
                </a:solidFill>
                <a:latin typeface="+mn-lt"/>
                <a:ea typeface="+mn-ea"/>
                <a:cs typeface="+mn-cs"/>
              </a:rPr>
              <a:t>Module Objectives</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Conclusion</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End of module</a:t>
            </a:r>
            <a:r>
              <a:rPr lang="en-US" sz="1200" kern="1200" dirty="0" smtClean="0">
                <a:solidFill>
                  <a:schemeClr val="tx1"/>
                </a:solidFill>
                <a:latin typeface="+mn-lt"/>
                <a:ea typeface="+mn-ea"/>
                <a:cs typeface="+mn-cs"/>
              </a:rPr>
              <a:t>”. </a:t>
            </a:r>
            <a:endParaRPr lang="el-GR"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Material should be sent in editable format.</a:t>
            </a:r>
            <a:r>
              <a:rPr lang="en-US" sz="1200" kern="1200" baseline="0" dirty="0" smtClean="0">
                <a:solidFill>
                  <a:schemeClr val="tx1"/>
                </a:solidFill>
                <a:latin typeface="+mn-lt"/>
                <a:ea typeface="+mn-ea"/>
                <a:cs typeface="+mn-cs"/>
              </a:rPr>
              <a:t> </a:t>
            </a:r>
            <a:endParaRPr lang="el-GR" sz="1200" kern="1200" dirty="0" smtClean="0">
              <a:solidFill>
                <a:schemeClr val="tx1"/>
              </a:solidFill>
              <a:latin typeface="+mn-lt"/>
              <a:ea typeface="+mn-ea"/>
              <a:cs typeface="+mn-cs"/>
            </a:endParaRPr>
          </a:p>
          <a:p>
            <a:pPr lvl="0"/>
            <a:endParaRPr lang="en-US"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Suggested font: Arial</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Required font size: 16</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Suggested line spacing: 1,5</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err="1" smtClean="0">
                <a:solidFill>
                  <a:schemeClr val="tx1"/>
                </a:solidFill>
                <a:latin typeface="+mn-lt"/>
                <a:ea typeface="+mn-ea"/>
                <a:cs typeface="+mn-cs"/>
              </a:rPr>
              <a:t>ppt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pptx</a:t>
            </a:r>
            <a:r>
              <a:rPr lang="en-US" sz="1200" kern="1200" dirty="0" smtClean="0">
                <a:solidFill>
                  <a:schemeClr val="tx1"/>
                </a:solidFill>
                <a:latin typeface="+mn-lt"/>
                <a:ea typeface="+mn-ea"/>
                <a:cs typeface="+mn-cs"/>
              </a:rPr>
              <a:t> file should have a clear structure and defined units and unique slide titles</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err="1" smtClean="0">
                <a:solidFill>
                  <a:schemeClr val="tx1"/>
                </a:solidFill>
                <a:latin typeface="+mn-lt"/>
                <a:ea typeface="+mn-ea"/>
                <a:cs typeface="+mn-cs"/>
              </a:rPr>
              <a:t>ppt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pptx</a:t>
            </a:r>
            <a:r>
              <a:rPr lang="en-US" sz="1200" kern="1200" dirty="0" smtClean="0">
                <a:solidFill>
                  <a:schemeClr val="tx1"/>
                </a:solidFill>
                <a:latin typeface="+mn-lt"/>
                <a:ea typeface="+mn-ea"/>
                <a:cs typeface="+mn-cs"/>
              </a:rPr>
              <a:t> slide contents should not exceed the predefined margins</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Images, diagrams etc should be accompanied with a description</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smtClean="0">
                <a:solidFill>
                  <a:schemeClr val="tx1"/>
                </a:solidFill>
                <a:latin typeface="+mn-lt"/>
                <a:ea typeface="+mn-ea"/>
                <a:cs typeface="+mn-cs"/>
              </a:rPr>
              <a:t>ppt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pptx</a:t>
            </a:r>
            <a:r>
              <a:rPr lang="en-US" sz="1200" kern="1200" dirty="0" smtClean="0">
                <a:solidFill>
                  <a:schemeClr val="tx1"/>
                </a:solidFill>
                <a:latin typeface="+mn-lt"/>
                <a:ea typeface="+mn-ea"/>
                <a:cs typeface="+mn-cs"/>
              </a:rPr>
              <a:t> file.</a:t>
            </a:r>
            <a:endParaRPr lang="el-GR" sz="1200" kern="1200" dirty="0" smtClean="0">
              <a:solidFill>
                <a:schemeClr val="tx1"/>
              </a:solidFill>
              <a:latin typeface="+mn-lt"/>
              <a:ea typeface="+mn-ea"/>
              <a:cs typeface="+mn-cs"/>
            </a:endParaRPr>
          </a:p>
          <a:p>
            <a:pPr lvl="0">
              <a:buFont typeface="Wingdings" pitchFamily="2" charset="2"/>
              <a:buChar char="§"/>
            </a:pPr>
            <a:r>
              <a:rPr lang="en-US" sz="1200" kern="1200" dirty="0" smtClean="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smtClean="0">
                <a:solidFill>
                  <a:schemeClr val="tx1"/>
                </a:solidFill>
                <a:latin typeface="+mn-lt"/>
                <a:ea typeface="+mn-ea"/>
                <a:cs typeface="+mn-cs"/>
              </a:rPr>
              <a:t>xls</a:t>
            </a:r>
            <a:r>
              <a:rPr lang="en-US" sz="1200" kern="1200" dirty="0" smtClean="0">
                <a:solidFill>
                  <a:schemeClr val="tx1"/>
                </a:solidFill>
                <a:latin typeface="+mn-lt"/>
                <a:ea typeface="+mn-ea"/>
                <a:cs typeface="+mn-cs"/>
              </a:rPr>
              <a:t> file</a:t>
            </a:r>
            <a:endParaRPr lang="el-GR" sz="1200" kern="1200" dirty="0" smtClean="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168</a:t>
            </a:fld>
            <a:endParaRPr lang="el-GR"/>
          </a:p>
        </p:txBody>
      </p:sp>
    </p:spTree>
    <p:extLst>
      <p:ext uri="{BB962C8B-B14F-4D97-AF65-F5344CB8AC3E}">
        <p14:creationId xmlns:p14="http://schemas.microsoft.com/office/powerpoint/2010/main" val="2274699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890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890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defRPr>
            </a:lvl1pPr>
            <a:lvl2pPr marL="742950" indent="-285750" defTabSz="928688">
              <a:defRPr sz="2400">
                <a:solidFill>
                  <a:schemeClr val="tx1"/>
                </a:solidFill>
                <a:latin typeface="Arial" panose="020B0604020202020204" pitchFamily="34" charset="0"/>
              </a:defRPr>
            </a:lvl2pPr>
            <a:lvl3pPr marL="1143000" indent="-228600" defTabSz="928688">
              <a:defRPr sz="2400">
                <a:solidFill>
                  <a:schemeClr val="tx1"/>
                </a:solidFill>
                <a:latin typeface="Arial" panose="020B0604020202020204" pitchFamily="34" charset="0"/>
              </a:defRPr>
            </a:lvl3pPr>
            <a:lvl4pPr marL="1600200" indent="-228600" defTabSz="928688">
              <a:defRPr sz="2400">
                <a:solidFill>
                  <a:schemeClr val="tx1"/>
                </a:solidFill>
                <a:latin typeface="Arial" panose="020B0604020202020204" pitchFamily="34" charset="0"/>
              </a:defRPr>
            </a:lvl4pPr>
            <a:lvl5pPr marL="2057400" indent="-228600" defTabSz="928688">
              <a:defRPr sz="24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defRPr>
            </a:lvl9pPr>
          </a:lstStyle>
          <a:p>
            <a:fld id="{EA1BA85A-4E6A-49AF-B3D7-FA85DEDA5B94}" type="slidenum">
              <a:rPr lang="en-US" altLang="de-DE" sz="1000"/>
              <a:pPr/>
              <a:t>25</a:t>
            </a:fld>
            <a:endParaRPr lang="en-US" altLang="de-DE" sz="1000"/>
          </a:p>
        </p:txBody>
      </p:sp>
    </p:spTree>
    <p:extLst>
      <p:ext uri="{BB962C8B-B14F-4D97-AF65-F5344CB8AC3E}">
        <p14:creationId xmlns:p14="http://schemas.microsoft.com/office/powerpoint/2010/main" val="3665272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spcBef>
                <a:spcPct val="30000"/>
              </a:spcBef>
              <a:defRPr>
                <a:solidFill>
                  <a:schemeClr val="tx1"/>
                </a:solidFill>
                <a:latin typeface="Arial" charset="0"/>
              </a:defRPr>
            </a:lvl1pPr>
            <a:lvl2pPr marL="742950" indent="-285750" eaLnBrk="0" hangingPunct="0">
              <a:spcBef>
                <a:spcPct val="30000"/>
              </a:spcBef>
              <a:defRPr>
                <a:solidFill>
                  <a:schemeClr val="tx1"/>
                </a:solidFill>
                <a:latin typeface="Arial" charset="0"/>
              </a:defRPr>
            </a:lvl2pPr>
            <a:lvl3pPr marL="1143000" indent="-228600" eaLnBrk="0" hangingPunct="0">
              <a:spcBef>
                <a:spcPct val="30000"/>
              </a:spcBef>
              <a:defRPr>
                <a:solidFill>
                  <a:schemeClr val="tx1"/>
                </a:solidFill>
                <a:latin typeface="Arial" charset="0"/>
              </a:defRPr>
            </a:lvl3pPr>
            <a:lvl4pPr marL="1600200" indent="-228600" eaLnBrk="0" hangingPunct="0">
              <a:spcBef>
                <a:spcPct val="30000"/>
              </a:spcBef>
              <a:defRPr>
                <a:solidFill>
                  <a:schemeClr val="tx1"/>
                </a:solidFill>
                <a:latin typeface="Arial" charset="0"/>
              </a:defRPr>
            </a:lvl4pPr>
            <a:lvl5pPr marL="2057400" indent="-228600" eaLnBrk="0" hangingPunct="0">
              <a:spcBef>
                <a:spcPct val="30000"/>
              </a:spcBef>
              <a:defRPr>
                <a:solidFill>
                  <a:schemeClr val="tx1"/>
                </a:solidFill>
                <a:latin typeface="Arial" charset="0"/>
              </a:defRPr>
            </a:lvl5pPr>
            <a:lvl6pPr marL="2514600" indent="-228600" eaLnBrk="0" fontAlgn="base" hangingPunct="0">
              <a:spcBef>
                <a:spcPct val="30000"/>
              </a:spcBef>
              <a:spcAft>
                <a:spcPct val="0"/>
              </a:spcAft>
              <a:defRPr>
                <a:solidFill>
                  <a:schemeClr val="tx1"/>
                </a:solidFill>
                <a:latin typeface="Arial" charset="0"/>
              </a:defRPr>
            </a:lvl6pPr>
            <a:lvl7pPr marL="2971800" indent="-228600" eaLnBrk="0" fontAlgn="base" hangingPunct="0">
              <a:spcBef>
                <a:spcPct val="30000"/>
              </a:spcBef>
              <a:spcAft>
                <a:spcPct val="0"/>
              </a:spcAft>
              <a:defRPr>
                <a:solidFill>
                  <a:schemeClr val="tx1"/>
                </a:solidFill>
                <a:latin typeface="Arial" charset="0"/>
              </a:defRPr>
            </a:lvl7pPr>
            <a:lvl8pPr marL="3429000" indent="-228600" eaLnBrk="0" fontAlgn="base" hangingPunct="0">
              <a:spcBef>
                <a:spcPct val="30000"/>
              </a:spcBef>
              <a:spcAft>
                <a:spcPct val="0"/>
              </a:spcAft>
              <a:defRPr>
                <a:solidFill>
                  <a:schemeClr val="tx1"/>
                </a:solidFill>
                <a:latin typeface="Arial" charset="0"/>
              </a:defRPr>
            </a:lvl8pPr>
            <a:lvl9pPr marL="3886200" indent="-228600" eaLnBrk="0" fontAlgn="base" hangingPunct="0">
              <a:spcBef>
                <a:spcPct val="30000"/>
              </a:spcBef>
              <a:spcAft>
                <a:spcPct val="0"/>
              </a:spcAft>
              <a:defRPr>
                <a:solidFill>
                  <a:schemeClr val="tx1"/>
                </a:solidFill>
                <a:latin typeface="Arial" charset="0"/>
              </a:defRPr>
            </a:lvl9pPr>
          </a:lstStyle>
          <a:p>
            <a:pPr eaLnBrk="1" hangingPunct="1">
              <a:spcBef>
                <a:spcPct val="0"/>
              </a:spcBef>
            </a:pPr>
            <a:fld id="{19BF3C2F-3DD1-49EA-BEC7-F45F37055192}" type="slidenum">
              <a:rPr lang="de-DE" altLang="de-DE" smtClean="0"/>
              <a:pPr eaLnBrk="1" hangingPunct="1">
                <a:spcBef>
                  <a:spcPct val="0"/>
                </a:spcBef>
              </a:pPr>
              <a:t>26</a:t>
            </a:fld>
            <a:endParaRPr lang="de-DE" altLang="de-DE"/>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normAutofit/>
          </a:bodyPr>
          <a:lstStyle/>
          <a:p>
            <a:pPr eaLnBrk="1" hangingPunct="1"/>
            <a:r>
              <a:rPr lang="de-DE" altLang="de-DE" b="1" u="sng" dirty="0"/>
              <a:t>Bilder????</a:t>
            </a:r>
            <a:endParaRPr lang="de-DE" altLang="de-DE" dirty="0"/>
          </a:p>
        </p:txBody>
      </p:sp>
    </p:spTree>
    <p:extLst>
      <p:ext uri="{BB962C8B-B14F-4D97-AF65-F5344CB8AC3E}">
        <p14:creationId xmlns:p14="http://schemas.microsoft.com/office/powerpoint/2010/main" val="1932448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spcBef>
                <a:spcPct val="30000"/>
              </a:spcBef>
              <a:defRPr>
                <a:solidFill>
                  <a:schemeClr val="tx1"/>
                </a:solidFill>
                <a:latin typeface="Arial" charset="0"/>
              </a:defRPr>
            </a:lvl1pPr>
            <a:lvl2pPr marL="742950" indent="-285750" eaLnBrk="0" hangingPunct="0">
              <a:spcBef>
                <a:spcPct val="30000"/>
              </a:spcBef>
              <a:defRPr>
                <a:solidFill>
                  <a:schemeClr val="tx1"/>
                </a:solidFill>
                <a:latin typeface="Arial" charset="0"/>
              </a:defRPr>
            </a:lvl2pPr>
            <a:lvl3pPr marL="1143000" indent="-228600" eaLnBrk="0" hangingPunct="0">
              <a:spcBef>
                <a:spcPct val="30000"/>
              </a:spcBef>
              <a:defRPr>
                <a:solidFill>
                  <a:schemeClr val="tx1"/>
                </a:solidFill>
                <a:latin typeface="Arial" charset="0"/>
              </a:defRPr>
            </a:lvl3pPr>
            <a:lvl4pPr marL="1600200" indent="-228600" eaLnBrk="0" hangingPunct="0">
              <a:spcBef>
                <a:spcPct val="30000"/>
              </a:spcBef>
              <a:defRPr>
                <a:solidFill>
                  <a:schemeClr val="tx1"/>
                </a:solidFill>
                <a:latin typeface="Arial" charset="0"/>
              </a:defRPr>
            </a:lvl4pPr>
            <a:lvl5pPr marL="2057400" indent="-228600" eaLnBrk="0" hangingPunct="0">
              <a:spcBef>
                <a:spcPct val="30000"/>
              </a:spcBef>
              <a:defRPr>
                <a:solidFill>
                  <a:schemeClr val="tx1"/>
                </a:solidFill>
                <a:latin typeface="Arial" charset="0"/>
              </a:defRPr>
            </a:lvl5pPr>
            <a:lvl6pPr marL="2514600" indent="-228600" eaLnBrk="0" fontAlgn="base" hangingPunct="0">
              <a:spcBef>
                <a:spcPct val="30000"/>
              </a:spcBef>
              <a:spcAft>
                <a:spcPct val="0"/>
              </a:spcAft>
              <a:defRPr>
                <a:solidFill>
                  <a:schemeClr val="tx1"/>
                </a:solidFill>
                <a:latin typeface="Arial" charset="0"/>
              </a:defRPr>
            </a:lvl6pPr>
            <a:lvl7pPr marL="2971800" indent="-228600" eaLnBrk="0" fontAlgn="base" hangingPunct="0">
              <a:spcBef>
                <a:spcPct val="30000"/>
              </a:spcBef>
              <a:spcAft>
                <a:spcPct val="0"/>
              </a:spcAft>
              <a:defRPr>
                <a:solidFill>
                  <a:schemeClr val="tx1"/>
                </a:solidFill>
                <a:latin typeface="Arial" charset="0"/>
              </a:defRPr>
            </a:lvl7pPr>
            <a:lvl8pPr marL="3429000" indent="-228600" eaLnBrk="0" fontAlgn="base" hangingPunct="0">
              <a:spcBef>
                <a:spcPct val="30000"/>
              </a:spcBef>
              <a:spcAft>
                <a:spcPct val="0"/>
              </a:spcAft>
              <a:defRPr>
                <a:solidFill>
                  <a:schemeClr val="tx1"/>
                </a:solidFill>
                <a:latin typeface="Arial" charset="0"/>
              </a:defRPr>
            </a:lvl8pPr>
            <a:lvl9pPr marL="3886200" indent="-228600" eaLnBrk="0" fontAlgn="base" hangingPunct="0">
              <a:spcBef>
                <a:spcPct val="30000"/>
              </a:spcBef>
              <a:spcAft>
                <a:spcPct val="0"/>
              </a:spcAft>
              <a:defRPr>
                <a:solidFill>
                  <a:schemeClr val="tx1"/>
                </a:solidFill>
                <a:latin typeface="Arial" charset="0"/>
              </a:defRPr>
            </a:lvl9pPr>
          </a:lstStyle>
          <a:p>
            <a:pPr eaLnBrk="1" hangingPunct="1">
              <a:spcBef>
                <a:spcPct val="0"/>
              </a:spcBef>
            </a:pPr>
            <a:fld id="{19BF3C2F-3DD1-49EA-BEC7-F45F37055192}" type="slidenum">
              <a:rPr lang="de-DE" altLang="de-DE" smtClean="0"/>
              <a:pPr eaLnBrk="1" hangingPunct="1">
                <a:spcBef>
                  <a:spcPct val="0"/>
                </a:spcBef>
              </a:pPr>
              <a:t>27</a:t>
            </a:fld>
            <a:endParaRPr lang="de-DE" altLang="de-DE"/>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normAutofit/>
          </a:bodyPr>
          <a:lstStyle/>
          <a:p>
            <a:pPr eaLnBrk="1" hangingPunct="1"/>
            <a:r>
              <a:rPr lang="de-DE" altLang="de-DE" b="1" u="sng" dirty="0"/>
              <a:t>Bilder????</a:t>
            </a:r>
            <a:endParaRPr lang="de-DE" altLang="de-DE" dirty="0"/>
          </a:p>
        </p:txBody>
      </p:sp>
    </p:spTree>
    <p:extLst>
      <p:ext uri="{BB962C8B-B14F-4D97-AF65-F5344CB8AC3E}">
        <p14:creationId xmlns:p14="http://schemas.microsoft.com/office/powerpoint/2010/main" val="399837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37</a:t>
            </a:fld>
            <a:endParaRPr lang="el-GR"/>
          </a:p>
        </p:txBody>
      </p:sp>
    </p:spTree>
    <p:extLst>
      <p:ext uri="{BB962C8B-B14F-4D97-AF65-F5344CB8AC3E}">
        <p14:creationId xmlns:p14="http://schemas.microsoft.com/office/powerpoint/2010/main" val="1986631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inzelzeile">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556792"/>
            <a:ext cx="8229600" cy="4608512"/>
          </a:xfrm>
          <a:prstGeom prst="rect">
            <a:avLst/>
          </a:prstGeom>
        </p:spPr>
        <p:txBody>
          <a:bodyPr>
            <a:normAutofit/>
          </a:bodyPr>
          <a:lstStyle>
            <a:lvl1pPr marL="342900" indent="-342900" algn="l">
              <a:buClr>
                <a:srgbClr val="EB8A1B"/>
              </a:buClr>
              <a:buFont typeface="Wingdings" pitchFamily="2" charset="2"/>
              <a:buChar char="§"/>
              <a:defRPr sz="2000">
                <a:solidFill>
                  <a:schemeClr val="tx1"/>
                </a:solidFill>
              </a:defRPr>
            </a:lvl1pPr>
            <a:lvl2pPr marL="742950" indent="-285750">
              <a:buClr>
                <a:srgbClr val="EB8A1B"/>
              </a:buClr>
              <a:buFont typeface="Wingdings" pitchFamily="2" charset="2"/>
              <a:buChar char="§"/>
              <a:defRPr sz="1800">
                <a:solidFill>
                  <a:schemeClr val="tx1"/>
                </a:solidFill>
                <a:latin typeface="Arial" pitchFamily="34" charset="0"/>
                <a:cs typeface="Arial" pitchFamily="34" charset="0"/>
              </a:defRPr>
            </a:lvl2pPr>
            <a:lvl3pPr marL="1143000" indent="-228600">
              <a:buClr>
                <a:srgbClr val="EB8A1B"/>
              </a:buClr>
              <a:buFont typeface="Wingdings" pitchFamily="2" charset="2"/>
              <a:buChar char="§"/>
              <a:defRPr sz="1600">
                <a:solidFill>
                  <a:schemeClr val="tx1"/>
                </a:solidFill>
                <a:latin typeface="Arial" pitchFamily="34" charset="0"/>
                <a:cs typeface="Arial" pitchFamily="34" charset="0"/>
              </a:defRPr>
            </a:lvl3pPr>
            <a:lvl4pPr marL="1600200" indent="-228600">
              <a:buClr>
                <a:srgbClr val="EB8A1B"/>
              </a:buClr>
              <a:buFont typeface="Wingdings" pitchFamily="2" charset="2"/>
              <a:buChar char="§"/>
              <a:defRPr sz="1400">
                <a:solidFill>
                  <a:schemeClr val="tx1"/>
                </a:solidFill>
                <a:latin typeface="Arial" pitchFamily="34" charset="0"/>
                <a:cs typeface="Arial" pitchFamily="34" charset="0"/>
              </a:defRPr>
            </a:lvl4pPr>
            <a:lvl5pPr marL="2057400" indent="-228600">
              <a:buClr>
                <a:srgbClr val="EB8A1B"/>
              </a:buClr>
              <a:buFont typeface="Wingdings" pitchFamily="2" charset="2"/>
              <a:buChar char="§"/>
              <a:defRPr sz="1200">
                <a:solidFill>
                  <a:schemeClr val="tx1"/>
                </a:solidFill>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a:xfrm>
            <a:off x="457200" y="836712"/>
            <a:ext cx="8229600" cy="504056"/>
          </a:xfrm>
          <a:prstGeom prst="rect">
            <a:avLst/>
          </a:prstGeom>
        </p:spPr>
        <p:txBody>
          <a:bodyPr>
            <a:noAutofit/>
          </a:bodyPr>
          <a:lstStyle>
            <a:lvl1pPr>
              <a:defRPr sz="2400" b="0">
                <a:solidFill>
                  <a:schemeClr val="tx1">
                    <a:lumMod val="65000"/>
                    <a:lumOff val="35000"/>
                  </a:schemeClr>
                </a:solidFill>
              </a:defRPr>
            </a:lvl1pPr>
          </a:lstStyle>
          <a:p>
            <a:endParaRPr lang="de-DE" dirty="0"/>
          </a:p>
        </p:txBody>
      </p:sp>
      <p:sp>
        <p:nvSpPr>
          <p:cNvPr id="4" name="Datumsplatzhalter 3"/>
          <p:cNvSpPr>
            <a:spLocks noGrp="1"/>
          </p:cNvSpPr>
          <p:nvPr>
            <p:ph type="dt" sz="half" idx="10"/>
          </p:nvPr>
        </p:nvSpPr>
        <p:spPr/>
        <p:txBody>
          <a:bodyPr/>
          <a:lstStyle>
            <a:lvl1pPr>
              <a:defRPr/>
            </a:lvl1pPr>
          </a:lstStyle>
          <a:p>
            <a:pPr>
              <a:defRPr/>
            </a:pPr>
            <a:fld id="{D34CB2FD-A08C-4404-B0E4-29A12BBBAA79}" type="datetime1">
              <a:rPr lang="de-DE" smtClean="0"/>
              <a:t>12.03.2020</a:t>
            </a:fld>
            <a:endParaRPr lang="de-DE"/>
          </a:p>
        </p:txBody>
      </p:sp>
    </p:spTree>
    <p:extLst>
      <p:ext uri="{BB962C8B-B14F-4D97-AF65-F5344CB8AC3E}">
        <p14:creationId xmlns:p14="http://schemas.microsoft.com/office/powerpoint/2010/main" val="3854527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12/3/2020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0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60.png"/></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11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wmf"/></Relationships>
</file>

<file path=ppt/slides/_rels/slide1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12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1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emf"/><Relationship Id="rId7" Type="http://schemas.openxmlformats.org/officeDocument/2006/relationships/image" Target="../media/image59.png"/><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image" Target="../media/image8.jpeg"/><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NUL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0.jpg"/></Relationships>
</file>

<file path=ppt/slides/_rels/slide6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8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emf"/><Relationship Id="rId7"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emf"/><Relationship Id="rId9" Type="http://schemas.openxmlformats.org/officeDocument/2006/relationships/image" Target="../media/image6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97.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5.wmf"/><Relationship Id="rId4" Type="http://schemas.openxmlformats.org/officeDocument/2006/relationships/oleObject" Target="../embeddings/oleObject1.bin"/></Relationships>
</file>

<file path=ppt/slides/_rels/slide98.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70.wmf"/><Relationship Id="rId7" Type="http://schemas.openxmlformats.org/officeDocument/2006/relationships/oleObject" Target="../embeddings/oleObject2.bin"/><Relationship Id="rId12"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3.png"/><Relationship Id="rId11" Type="http://schemas.openxmlformats.org/officeDocument/2006/relationships/oleObject" Target="../embeddings/oleObject4.bin"/><Relationship Id="rId5" Type="http://schemas.openxmlformats.org/officeDocument/2006/relationships/image" Target="../media/image72.png"/><Relationship Id="rId10" Type="http://schemas.openxmlformats.org/officeDocument/2006/relationships/image" Target="../media/image68.wmf"/><Relationship Id="rId4" Type="http://schemas.openxmlformats.org/officeDocument/2006/relationships/image" Target="../media/image71.png"/><Relationship Id="rId9" Type="http://schemas.openxmlformats.org/officeDocument/2006/relationships/oleObject" Target="../embeddings/oleObject3.bin"/></Relationships>
</file>

<file path=ppt/slides/_rels/slide9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1988840"/>
            <a:ext cx="5254352" cy="1470025"/>
          </a:xfrm>
        </p:spPr>
        <p:txBody>
          <a:bodyPr anchor="b"/>
          <a:lstStyle/>
          <a:p>
            <a:r>
              <a:rPr lang="en-US" dirty="0" smtClean="0">
                <a:latin typeface="Arial" panose="020B0604020202020204" pitchFamily="34" charset="0"/>
                <a:cs typeface="Arial" panose="020B0604020202020204" pitchFamily="34" charset="0"/>
              </a:rPr>
              <a:t>1.4 </a:t>
            </a:r>
            <a:r>
              <a:rPr lang="ru-RU" dirty="0">
                <a:latin typeface="Arial" panose="020B0604020202020204" pitchFamily="34" charset="0"/>
                <a:cs typeface="Arial" panose="020B0604020202020204" pitchFamily="34" charset="0"/>
              </a:rPr>
              <a:t>Техники за проектиране и </a:t>
            </a:r>
            <a:r>
              <a:rPr lang="ru-RU" dirty="0" smtClean="0">
                <a:latin typeface="Arial" panose="020B0604020202020204" pitchFamily="34" charset="0"/>
                <a:cs typeface="Arial" panose="020B0604020202020204" pitchFamily="34" charset="0"/>
              </a:rPr>
              <a:t>инструменти</a:t>
            </a:r>
            <a:endParaRPr lang="el-GR"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ru-RU" dirty="0">
                <a:latin typeface="Arial" panose="020B0604020202020204" pitchFamily="34" charset="0"/>
                <a:cs typeface="Arial" panose="020B0604020202020204" pitchFamily="34" charset="0"/>
              </a:rPr>
              <a:t>БЛОК 1: Теория за планиране на геотермални </a:t>
            </a:r>
            <a:r>
              <a:rPr lang="ru-RU" dirty="0" smtClean="0">
                <a:latin typeface="Arial" panose="020B0604020202020204" pitchFamily="34" charset="0"/>
                <a:cs typeface="Arial" panose="020B0604020202020204" pitchFamily="34" charset="0"/>
              </a:rPr>
              <a:t>системи</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1986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el 3"/>
          <p:cNvSpPr>
            <a:spLocks noGrp="1"/>
          </p:cNvSpPr>
          <p:nvPr>
            <p:ph type="title"/>
          </p:nvPr>
        </p:nvSpPr>
        <p:spPr/>
        <p:txBody>
          <a:bodyPr/>
          <a:lstStyle/>
          <a:p>
            <a:r>
              <a:rPr lang="bg-BG" altLang="de-DE" dirty="0">
                <a:latin typeface="Arial" panose="020B0604020202020204" pitchFamily="34" charset="0"/>
                <a:cs typeface="Arial" panose="020B0604020202020204" pitchFamily="34" charset="0"/>
              </a:rPr>
              <a:t>Насоки и </a:t>
            </a:r>
            <a:r>
              <a:rPr lang="bg-BG" altLang="de-DE" dirty="0" smtClean="0">
                <a:latin typeface="Arial" panose="020B0604020202020204" pitchFamily="34" charset="0"/>
                <a:cs typeface="Arial" panose="020B0604020202020204" pitchFamily="34" charset="0"/>
              </a:rPr>
              <a:t>правила</a:t>
            </a:r>
            <a:r>
              <a:rPr lang="de-DE" altLang="de-DE" dirty="0" smtClean="0">
                <a:latin typeface="Arial" panose="020B0604020202020204" pitchFamily="34" charset="0"/>
                <a:cs typeface="Arial" panose="020B0604020202020204" pitchFamily="34" charset="0"/>
              </a:rPr>
              <a:t> </a:t>
            </a:r>
            <a:endParaRPr lang="de-DE" altLang="de-DE" dirty="0">
              <a:latin typeface="Arial" panose="020B0604020202020204" pitchFamily="34" charset="0"/>
              <a:cs typeface="Arial" panose="020B0604020202020204" pitchFamily="34" charset="0"/>
            </a:endParaRPr>
          </a:p>
        </p:txBody>
      </p:sp>
      <p:sp>
        <p:nvSpPr>
          <p:cNvPr id="6146" name="Inhaltsplatzhalter 1"/>
          <p:cNvSpPr>
            <a:spLocks noGrp="1"/>
          </p:cNvSpPr>
          <p:nvPr>
            <p:ph idx="1"/>
          </p:nvPr>
        </p:nvSpPr>
        <p:spPr>
          <a:xfrm>
            <a:off x="457200" y="1412777"/>
            <a:ext cx="8229600" cy="2974062"/>
          </a:xfrm>
        </p:spPr>
        <p:txBody>
          <a:bodyPr>
            <a:normAutofit/>
          </a:bodyPr>
          <a:lstStyle/>
          <a:p>
            <a:pPr marL="0" indent="0">
              <a:lnSpc>
                <a:spcPct val="150000"/>
              </a:lnSpc>
              <a:buNone/>
            </a:pPr>
            <a:r>
              <a:rPr lang="ru-RU" altLang="de-DE" sz="1600" dirty="0">
                <a:latin typeface="Arial" panose="020B0604020202020204" pitchFamily="34" charset="0"/>
                <a:cs typeface="Arial" panose="020B0604020202020204" pitchFamily="34" charset="0"/>
              </a:rPr>
              <a:t>Специални технически регламенти за геотермална енергия.</a:t>
            </a:r>
          </a:p>
          <a:p>
            <a:pPr marL="0" indent="0">
              <a:lnSpc>
                <a:spcPct val="150000"/>
              </a:lnSpc>
              <a:buNone/>
            </a:pPr>
            <a:r>
              <a:rPr lang="ru-RU" altLang="de-DE" sz="1600" dirty="0" smtClean="0">
                <a:latin typeface="Arial" panose="020B0604020202020204" pitchFamily="34" charset="0"/>
                <a:cs typeface="Arial" panose="020B0604020202020204" pitchFamily="34" charset="0"/>
              </a:rPr>
              <a:t>- Немска </a:t>
            </a:r>
            <a:r>
              <a:rPr lang="ru-RU" altLang="de-DE" sz="1600" dirty="0">
                <a:latin typeface="Arial" panose="020B0604020202020204" pitchFamily="34" charset="0"/>
                <a:cs typeface="Arial" panose="020B0604020202020204" pitchFamily="34" charset="0"/>
              </a:rPr>
              <a:t>насока VDI 4640 „Термично използване на подземните части 1-5”</a:t>
            </a:r>
          </a:p>
          <a:p>
            <a:pPr marL="0" indent="0">
              <a:lnSpc>
                <a:spcPct val="150000"/>
              </a:lnSpc>
              <a:buNone/>
            </a:pPr>
            <a:r>
              <a:rPr lang="ru-RU" altLang="de-DE" sz="1600" dirty="0" smtClean="0">
                <a:latin typeface="Arial" panose="020B0604020202020204" pitchFamily="34" charset="0"/>
                <a:cs typeface="Arial" panose="020B0604020202020204" pitchFamily="34" charset="0"/>
              </a:rPr>
              <a:t>- Швейцарски </a:t>
            </a:r>
            <a:r>
              <a:rPr lang="ru-RU" altLang="de-DE" sz="1600" dirty="0">
                <a:latin typeface="Arial" panose="020B0604020202020204" pitchFamily="34" charset="0"/>
                <a:cs typeface="Arial" panose="020B0604020202020204" pitchFamily="34" charset="0"/>
              </a:rPr>
              <a:t>технически норми SIA 384/6 „геотермални сонди“</a:t>
            </a:r>
          </a:p>
          <a:p>
            <a:pPr marL="0" indent="0">
              <a:lnSpc>
                <a:spcPct val="150000"/>
              </a:lnSpc>
              <a:buNone/>
            </a:pPr>
            <a:r>
              <a:rPr lang="ru-RU" altLang="de-DE" sz="1600" dirty="0" smtClean="0">
                <a:latin typeface="Arial" panose="020B0604020202020204" pitchFamily="34" charset="0"/>
                <a:cs typeface="Arial" panose="020B0604020202020204" pitchFamily="34" charset="0"/>
              </a:rPr>
              <a:t>Тези </a:t>
            </a:r>
            <a:r>
              <a:rPr lang="ru-RU" altLang="de-DE" sz="1600" dirty="0">
                <a:latin typeface="Arial" panose="020B0604020202020204" pitchFamily="34" charset="0"/>
                <a:cs typeface="Arial" panose="020B0604020202020204" pitchFamily="34" charset="0"/>
              </a:rPr>
              <a:t>норми са защитени с авторско право и затова не могат да бъдат цитирани или свързани тук. Източник на предлагане на нормите е Асоциацията на немските инженери, освен че нормите могат да бъдат разгледани в повечето университетски </a:t>
            </a:r>
            <a:r>
              <a:rPr lang="ru-RU" altLang="de-DE" sz="1600" dirty="0" smtClean="0">
                <a:latin typeface="Arial" panose="020B0604020202020204" pitchFamily="34" charset="0"/>
                <a:cs typeface="Arial" panose="020B0604020202020204" pitchFamily="34" charset="0"/>
              </a:rPr>
              <a:t>библиотеки</a:t>
            </a:r>
            <a:endParaRPr lang="en-US" altLang="de-DE" sz="1600" dirty="0">
              <a:latin typeface="Arial" panose="020B0604020202020204" pitchFamily="34" charset="0"/>
              <a:cs typeface="Arial" panose="020B0604020202020204" pitchFamily="34" charset="0"/>
            </a:endParaRPr>
          </a:p>
        </p:txBody>
      </p:sp>
      <p:pic>
        <p:nvPicPr>
          <p:cNvPr id="614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2220" y="4294123"/>
            <a:ext cx="1355440" cy="192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64672" y="4293096"/>
            <a:ext cx="1447644"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36096" y="4293096"/>
            <a:ext cx="1261773"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5" descr="http://t2.gstatic.com/images?q=tbn:ANd9GcTVlPS_BrXoO1uUrOketYBDzJx9571DMYf8YVBhQETx2Xjh6qK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19241" y="4293096"/>
            <a:ext cx="1622442" cy="19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1560" y="4293096"/>
            <a:ext cx="1323208"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4340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feld 1"/>
              <p:cNvSpPr txBox="1"/>
              <p:nvPr/>
            </p:nvSpPr>
            <p:spPr>
              <a:xfrm>
                <a:off x="107504" y="3356992"/>
                <a:ext cx="8806706" cy="8472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000" i="1" smtClean="0">
                          <a:solidFill>
                            <a:prstClr val="black"/>
                          </a:solidFill>
                          <a:latin typeface="Cambria Math" panose="02040503050406030204" pitchFamily="18" charset="0"/>
                        </a:rPr>
                        <m:t>𝑇</m:t>
                      </m:r>
                      <m:d>
                        <m:dPr>
                          <m:ctrlPr>
                            <a:rPr lang="de-DE" sz="2000" i="1" smtClean="0">
                              <a:solidFill>
                                <a:prstClr val="black"/>
                              </a:solidFill>
                              <a:latin typeface="Cambria Math"/>
                            </a:rPr>
                          </m:ctrlPr>
                        </m:dPr>
                        <m:e>
                          <m:r>
                            <a:rPr lang="de-DE" sz="2000" i="1" smtClean="0">
                              <a:solidFill>
                                <a:prstClr val="black"/>
                              </a:solidFill>
                              <a:latin typeface="Cambria Math" panose="02040503050406030204" pitchFamily="18" charset="0"/>
                            </a:rPr>
                            <m:t>𝑟</m:t>
                          </m:r>
                          <m:r>
                            <a:rPr lang="de-DE" sz="2000" i="1" smtClean="0">
                              <a:solidFill>
                                <a:prstClr val="black"/>
                              </a:solidFill>
                              <a:latin typeface="Cambria Math" panose="02040503050406030204" pitchFamily="18" charset="0"/>
                            </a:rPr>
                            <m:t>,</m:t>
                          </m:r>
                          <m:r>
                            <a:rPr lang="de-DE" sz="2000" i="1" smtClean="0">
                              <a:solidFill>
                                <a:prstClr val="black"/>
                              </a:solidFill>
                              <a:latin typeface="Cambria Math" panose="02040503050406030204" pitchFamily="18" charset="0"/>
                            </a:rPr>
                            <m:t>𝑡</m:t>
                          </m:r>
                        </m:e>
                      </m:d>
                      <m:r>
                        <a:rPr lang="de-DE" sz="2000" i="1" smtClean="0">
                          <a:solidFill>
                            <a:prstClr val="black"/>
                          </a:solidFill>
                          <a:latin typeface="Cambria Math" panose="02040503050406030204" pitchFamily="18" charset="0"/>
                        </a:rPr>
                        <m:t>−</m:t>
                      </m:r>
                      <m:sSub>
                        <m:sSubPr>
                          <m:ctrlPr>
                            <a:rPr lang="de-DE" sz="2000" i="1" smtClean="0">
                              <a:solidFill>
                                <a:prstClr val="black"/>
                              </a:solidFill>
                              <a:latin typeface="Cambria Math"/>
                            </a:rPr>
                          </m:ctrlPr>
                        </m:sSubPr>
                        <m:e>
                          <m:r>
                            <a:rPr lang="de-DE" sz="2000" i="1">
                              <a:solidFill>
                                <a:prstClr val="black"/>
                              </a:solidFill>
                              <a:latin typeface="Cambria Math" panose="02040503050406030204" pitchFamily="18" charset="0"/>
                            </a:rPr>
                            <m:t>𝑇</m:t>
                          </m:r>
                        </m:e>
                        <m:sub>
                          <m:r>
                            <a:rPr lang="de-DE" sz="2000" i="1" smtClean="0">
                              <a:solidFill>
                                <a:prstClr val="black"/>
                              </a:solidFill>
                              <a:latin typeface="Cambria Math" panose="02040503050406030204" pitchFamily="18" charset="0"/>
                            </a:rPr>
                            <m:t>0</m:t>
                          </m:r>
                        </m:sub>
                      </m:sSub>
                      <m:r>
                        <a:rPr lang="de-DE" sz="2000" i="1" smtClean="0">
                          <a:solidFill>
                            <a:prstClr val="black"/>
                          </a:solidFill>
                          <a:latin typeface="Cambria Math" panose="02040503050406030204" pitchFamily="18" charset="0"/>
                        </a:rPr>
                        <m:t>=</m:t>
                      </m:r>
                      <m:f>
                        <m:fPr>
                          <m:ctrlPr>
                            <a:rPr lang="de-DE" sz="2000" i="1" smtClean="0">
                              <a:solidFill>
                                <a:prstClr val="black"/>
                              </a:solidFill>
                              <a:latin typeface="Cambria Math"/>
                            </a:rPr>
                          </m:ctrlPr>
                        </m:fPr>
                        <m:num>
                          <m:acc>
                            <m:accPr>
                              <m:chr m:val="̇"/>
                              <m:ctrlPr>
                                <a:rPr lang="de-DE" sz="2000" i="1" smtClean="0">
                                  <a:solidFill>
                                    <a:prstClr val="black"/>
                                  </a:solidFill>
                                  <a:latin typeface="Cambria Math"/>
                                </a:rPr>
                              </m:ctrlPr>
                            </m:accPr>
                            <m:e>
                              <m:r>
                                <a:rPr lang="de-DE" sz="2000" i="1" smtClean="0">
                                  <a:solidFill>
                                    <a:prstClr val="black"/>
                                  </a:solidFill>
                                  <a:latin typeface="Cambria Math" panose="02040503050406030204" pitchFamily="18" charset="0"/>
                                </a:rPr>
                                <m:t>𝑞</m:t>
                              </m:r>
                            </m:e>
                          </m:acc>
                        </m:num>
                        <m:den>
                          <m:r>
                            <a:rPr lang="de-DE" sz="2000" i="1" smtClean="0">
                              <a:solidFill>
                                <a:prstClr val="black"/>
                              </a:solidFill>
                              <a:latin typeface="Cambria Math" panose="02040503050406030204" pitchFamily="18" charset="0"/>
                              <a:ea typeface="Cambria Math" panose="02040503050406030204" pitchFamily="18" charset="0"/>
                            </a:rPr>
                            <m:t>𝜆</m:t>
                          </m:r>
                        </m:den>
                      </m:f>
                      <m:f>
                        <m:fPr>
                          <m:ctrlPr>
                            <a:rPr lang="de-DE" sz="2000" i="1" smtClean="0">
                              <a:solidFill>
                                <a:prstClr val="black"/>
                              </a:solidFill>
                              <a:latin typeface="Cambria Math"/>
                            </a:rPr>
                          </m:ctrlPr>
                        </m:fPr>
                        <m:num>
                          <m:r>
                            <a:rPr lang="de-DE" sz="2000" i="1" smtClean="0">
                              <a:solidFill>
                                <a:prstClr val="black"/>
                              </a:solidFill>
                              <a:latin typeface="Cambria Math" panose="02040503050406030204" pitchFamily="18" charset="0"/>
                            </a:rPr>
                            <m:t>1</m:t>
                          </m:r>
                        </m:num>
                        <m:den>
                          <m:sSup>
                            <m:sSupPr>
                              <m:ctrlPr>
                                <a:rPr lang="de-DE" sz="2000" i="1">
                                  <a:solidFill>
                                    <a:prstClr val="black"/>
                                  </a:solidFill>
                                  <a:latin typeface="Cambria Math"/>
                                  <a:ea typeface="Cambria Math" panose="02040503050406030204" pitchFamily="18" charset="0"/>
                                </a:rPr>
                              </m:ctrlPr>
                            </m:sSupPr>
                            <m:e>
                              <m:r>
                                <a:rPr lang="de-DE" sz="2000" i="1">
                                  <a:solidFill>
                                    <a:prstClr val="black"/>
                                  </a:solidFill>
                                  <a:latin typeface="Cambria Math" panose="02040503050406030204" pitchFamily="18" charset="0"/>
                                  <a:ea typeface="Cambria Math" panose="02040503050406030204" pitchFamily="18" charset="0"/>
                                </a:rPr>
                                <m:t>𝜋</m:t>
                              </m:r>
                            </m:e>
                            <m:sup>
                              <m:r>
                                <a:rPr lang="de-DE" sz="2000" i="1">
                                  <a:solidFill>
                                    <a:prstClr val="black"/>
                                  </a:solidFill>
                                  <a:latin typeface="Cambria Math" panose="02040503050406030204" pitchFamily="18" charset="0"/>
                                  <a:ea typeface="Cambria Math" panose="02040503050406030204" pitchFamily="18" charset="0"/>
                                </a:rPr>
                                <m:t>2</m:t>
                              </m:r>
                            </m:sup>
                          </m:sSup>
                        </m:den>
                      </m:f>
                      <m:nary>
                        <m:naryPr>
                          <m:ctrlPr>
                            <a:rPr lang="de-DE" sz="2000" i="1" smtClean="0">
                              <a:solidFill>
                                <a:prstClr val="black"/>
                              </a:solidFill>
                              <a:latin typeface="Cambria Math"/>
                            </a:rPr>
                          </m:ctrlPr>
                        </m:naryPr>
                        <m:sub>
                          <m:r>
                            <a:rPr lang="de-DE" sz="2000" i="1" smtClean="0">
                              <a:solidFill>
                                <a:prstClr val="black"/>
                              </a:solidFill>
                              <a:latin typeface="Cambria Math" panose="02040503050406030204" pitchFamily="18" charset="0"/>
                            </a:rPr>
                            <m:t>0</m:t>
                          </m:r>
                        </m:sub>
                        <m:sup>
                          <m:r>
                            <a:rPr lang="de-DE" sz="2000" i="1" smtClean="0">
                              <a:solidFill>
                                <a:prstClr val="black"/>
                              </a:solidFill>
                              <a:latin typeface="Cambria Math" panose="02040503050406030204" pitchFamily="18" charset="0"/>
                              <a:ea typeface="Cambria Math" panose="02040503050406030204" pitchFamily="18" charset="0"/>
                            </a:rPr>
                            <m:t>∞</m:t>
                          </m:r>
                        </m:sup>
                        <m:e>
                          <m:f>
                            <m:fPr>
                              <m:ctrlPr>
                                <a:rPr lang="de-DE" sz="2000" i="1" smtClean="0">
                                  <a:solidFill>
                                    <a:prstClr val="black"/>
                                  </a:solidFill>
                                  <a:latin typeface="Cambria Math"/>
                                </a:rPr>
                              </m:ctrlPr>
                            </m:fPr>
                            <m:num>
                              <m:sSup>
                                <m:sSupPr>
                                  <m:ctrlPr>
                                    <a:rPr lang="de-DE" sz="2000" i="1">
                                      <a:solidFill>
                                        <a:prstClr val="black"/>
                                      </a:solidFill>
                                      <a:latin typeface="Cambria Math"/>
                                    </a:rPr>
                                  </m:ctrlPr>
                                </m:sSupPr>
                                <m:e>
                                  <m:r>
                                    <a:rPr lang="de-DE" sz="2000" i="1">
                                      <a:solidFill>
                                        <a:prstClr val="black"/>
                                      </a:solidFill>
                                      <a:latin typeface="Cambria Math" panose="02040503050406030204" pitchFamily="18" charset="0"/>
                                    </a:rPr>
                                    <m:t>𝑒</m:t>
                                  </m:r>
                                </m:e>
                                <m:sup>
                                  <m:r>
                                    <a:rPr lang="de-DE" sz="2000" i="1">
                                      <a:solidFill>
                                        <a:prstClr val="black"/>
                                      </a:solidFill>
                                      <a:latin typeface="Cambria Math" panose="02040503050406030204" pitchFamily="18" charset="0"/>
                                    </a:rPr>
                                    <m:t>−</m:t>
                                  </m:r>
                                  <m:sSup>
                                    <m:sSupPr>
                                      <m:ctrlPr>
                                        <a:rPr lang="de-DE" sz="2000" i="1" smtClean="0">
                                          <a:solidFill>
                                            <a:prstClr val="black"/>
                                          </a:solidFill>
                                          <a:latin typeface="Cambria Math"/>
                                        </a:rPr>
                                      </m:ctrlPr>
                                    </m:sSupPr>
                                    <m:e>
                                      <m:r>
                                        <a:rPr lang="de-DE" sz="2000" i="1">
                                          <a:solidFill>
                                            <a:prstClr val="black"/>
                                          </a:solidFill>
                                          <a:latin typeface="Cambria Math" panose="02040503050406030204" pitchFamily="18" charset="0"/>
                                        </a:rPr>
                                        <m:t>𝑢</m:t>
                                      </m:r>
                                    </m:e>
                                    <m:sup>
                                      <m:r>
                                        <a:rPr lang="de-DE" sz="2000" i="1" smtClean="0">
                                          <a:solidFill>
                                            <a:prstClr val="black"/>
                                          </a:solidFill>
                                          <a:latin typeface="Cambria Math" panose="02040503050406030204" pitchFamily="18" charset="0"/>
                                        </a:rPr>
                                        <m:t>2</m:t>
                                      </m:r>
                                    </m:sup>
                                  </m:sSup>
                                  <m:f>
                                    <m:fPr>
                                      <m:ctrlPr>
                                        <a:rPr lang="de-DE" sz="2000" i="1" smtClean="0">
                                          <a:solidFill>
                                            <a:prstClr val="black"/>
                                          </a:solidFill>
                                          <a:latin typeface="Cambria Math"/>
                                        </a:rPr>
                                      </m:ctrlPr>
                                    </m:fPr>
                                    <m:num>
                                      <m:r>
                                        <a:rPr lang="de-DE" sz="2000" i="1" smtClean="0">
                                          <a:solidFill>
                                            <a:prstClr val="black"/>
                                          </a:solidFill>
                                          <a:latin typeface="Cambria Math" panose="02040503050406030204" pitchFamily="18" charset="0"/>
                                          <a:ea typeface="Cambria Math" panose="02040503050406030204" pitchFamily="18" charset="0"/>
                                        </a:rPr>
                                        <m:t>𝛼</m:t>
                                      </m:r>
                                      <m:r>
                                        <a:rPr lang="de-DE" sz="2000" i="1" smtClean="0">
                                          <a:solidFill>
                                            <a:prstClr val="black"/>
                                          </a:solidFill>
                                          <a:latin typeface="Cambria Math" panose="02040503050406030204" pitchFamily="18" charset="0"/>
                                          <a:ea typeface="Cambria Math" panose="02040503050406030204" pitchFamily="18" charset="0"/>
                                        </a:rPr>
                                        <m:t>𝑡</m:t>
                                      </m:r>
                                    </m:num>
                                    <m:den>
                                      <m:sSup>
                                        <m:sSupPr>
                                          <m:ctrlPr>
                                            <a:rPr lang="de-DE" sz="2000" i="1" smtClean="0">
                                              <a:solidFill>
                                                <a:prstClr val="black"/>
                                              </a:solidFill>
                                              <a:latin typeface="Cambria Math"/>
                                            </a:rPr>
                                          </m:ctrlPr>
                                        </m:sSupPr>
                                        <m:e>
                                          <m:r>
                                            <a:rPr lang="de-DE" sz="2000" i="1" smtClean="0">
                                              <a:solidFill>
                                                <a:prstClr val="black"/>
                                              </a:solidFill>
                                              <a:latin typeface="Cambria Math" panose="02040503050406030204" pitchFamily="18" charset="0"/>
                                            </a:rPr>
                                            <m:t>𝑟</m:t>
                                          </m:r>
                                        </m:e>
                                        <m:sup>
                                          <m:r>
                                            <a:rPr lang="de-DE" sz="2000" i="1" smtClean="0">
                                              <a:solidFill>
                                                <a:prstClr val="black"/>
                                              </a:solidFill>
                                              <a:latin typeface="Cambria Math" panose="02040503050406030204" pitchFamily="18" charset="0"/>
                                            </a:rPr>
                                            <m:t>2</m:t>
                                          </m:r>
                                        </m:sup>
                                      </m:sSup>
                                    </m:den>
                                  </m:f>
                                </m:sup>
                              </m:sSup>
                              <m:r>
                                <a:rPr lang="de-DE" sz="2000" i="1" smtClean="0">
                                  <a:solidFill>
                                    <a:prstClr val="black"/>
                                  </a:solidFill>
                                  <a:latin typeface="Cambria Math" panose="02040503050406030204" pitchFamily="18" charset="0"/>
                                </a:rPr>
                                <m:t>−1</m:t>
                              </m:r>
                            </m:num>
                            <m:den>
                              <m:d>
                                <m:dPr>
                                  <m:begChr m:val="["/>
                                  <m:endChr m:val="]"/>
                                  <m:ctrlPr>
                                    <a:rPr lang="de-DE" sz="2000" i="1" smtClean="0">
                                      <a:solidFill>
                                        <a:prstClr val="black"/>
                                      </a:solidFill>
                                      <a:latin typeface="Cambria Math"/>
                                    </a:rPr>
                                  </m:ctrlPr>
                                </m:dPr>
                                <m:e>
                                  <m:sSubSup>
                                    <m:sSubSupPr>
                                      <m:ctrlPr>
                                        <a:rPr lang="de-DE" sz="2000" i="1">
                                          <a:solidFill>
                                            <a:prstClr val="black"/>
                                          </a:solidFill>
                                          <a:latin typeface="Cambria Math"/>
                                        </a:rPr>
                                      </m:ctrlPr>
                                    </m:sSubSupPr>
                                    <m:e>
                                      <m:r>
                                        <a:rPr lang="de-DE" sz="2000" i="1">
                                          <a:solidFill>
                                            <a:prstClr val="black"/>
                                          </a:solidFill>
                                          <a:latin typeface="Cambria Math" panose="02040503050406030204" pitchFamily="18" charset="0"/>
                                        </a:rPr>
                                        <m:t>𝐽</m:t>
                                      </m:r>
                                    </m:e>
                                    <m:sub>
                                      <m:r>
                                        <a:rPr lang="de-DE" sz="2000" i="1">
                                          <a:solidFill>
                                            <a:prstClr val="black"/>
                                          </a:solidFill>
                                          <a:latin typeface="Cambria Math" panose="02040503050406030204" pitchFamily="18" charset="0"/>
                                        </a:rPr>
                                        <m:t>1</m:t>
                                      </m:r>
                                    </m:sub>
                                    <m:sup>
                                      <m:r>
                                        <a:rPr lang="de-DE" sz="2000" i="1">
                                          <a:solidFill>
                                            <a:prstClr val="black"/>
                                          </a:solidFill>
                                          <a:latin typeface="Cambria Math" panose="02040503050406030204" pitchFamily="18" charset="0"/>
                                        </a:rPr>
                                        <m:t>2</m:t>
                                      </m:r>
                                    </m:sup>
                                  </m:sSubSup>
                                  <m:d>
                                    <m:dPr>
                                      <m:ctrlPr>
                                        <a:rPr lang="de-DE" sz="2000" i="1" smtClean="0">
                                          <a:solidFill>
                                            <a:prstClr val="black"/>
                                          </a:solidFill>
                                          <a:latin typeface="Cambria Math"/>
                                        </a:rPr>
                                      </m:ctrlPr>
                                    </m:dPr>
                                    <m:e>
                                      <m:r>
                                        <a:rPr lang="de-DE" sz="2000" i="1" smtClean="0">
                                          <a:solidFill>
                                            <a:prstClr val="black"/>
                                          </a:solidFill>
                                          <a:latin typeface="Cambria Math" panose="02040503050406030204" pitchFamily="18" charset="0"/>
                                        </a:rPr>
                                        <m:t>𝑢</m:t>
                                      </m:r>
                                    </m:e>
                                  </m:d>
                                  <m:r>
                                    <a:rPr lang="de-DE" sz="2000" i="1" smtClean="0">
                                      <a:solidFill>
                                        <a:prstClr val="black"/>
                                      </a:solidFill>
                                      <a:latin typeface="Cambria Math" panose="02040503050406030204" pitchFamily="18" charset="0"/>
                                    </a:rPr>
                                    <m:t>+</m:t>
                                  </m:r>
                                  <m:sSubSup>
                                    <m:sSubSupPr>
                                      <m:ctrlPr>
                                        <a:rPr lang="de-DE" sz="2000" i="1">
                                          <a:solidFill>
                                            <a:prstClr val="black"/>
                                          </a:solidFill>
                                          <a:latin typeface="Cambria Math"/>
                                        </a:rPr>
                                      </m:ctrlPr>
                                    </m:sSubSupPr>
                                    <m:e>
                                      <m:r>
                                        <a:rPr lang="de-DE" sz="2000" i="1" smtClean="0">
                                          <a:solidFill>
                                            <a:prstClr val="black"/>
                                          </a:solidFill>
                                          <a:latin typeface="Cambria Math" panose="02040503050406030204" pitchFamily="18" charset="0"/>
                                        </a:rPr>
                                        <m:t>𝑌</m:t>
                                      </m:r>
                                    </m:e>
                                    <m:sub>
                                      <m:r>
                                        <a:rPr lang="de-DE" sz="2000" i="1">
                                          <a:solidFill>
                                            <a:prstClr val="black"/>
                                          </a:solidFill>
                                          <a:latin typeface="Cambria Math" panose="02040503050406030204" pitchFamily="18" charset="0"/>
                                        </a:rPr>
                                        <m:t>1</m:t>
                                      </m:r>
                                    </m:sub>
                                    <m:sup>
                                      <m:r>
                                        <a:rPr lang="de-DE" sz="2000" i="1">
                                          <a:solidFill>
                                            <a:prstClr val="black"/>
                                          </a:solidFill>
                                          <a:latin typeface="Cambria Math" panose="02040503050406030204" pitchFamily="18" charset="0"/>
                                        </a:rPr>
                                        <m:t>2</m:t>
                                      </m:r>
                                    </m:sup>
                                  </m:sSubSup>
                                  <m:d>
                                    <m:dPr>
                                      <m:ctrlPr>
                                        <a:rPr lang="de-DE" sz="2000" i="1">
                                          <a:solidFill>
                                            <a:prstClr val="black"/>
                                          </a:solidFill>
                                          <a:latin typeface="Cambria Math"/>
                                        </a:rPr>
                                      </m:ctrlPr>
                                    </m:dPr>
                                    <m:e>
                                      <m:r>
                                        <a:rPr lang="de-DE" sz="2000" i="1">
                                          <a:solidFill>
                                            <a:prstClr val="black"/>
                                          </a:solidFill>
                                          <a:latin typeface="Cambria Math" panose="02040503050406030204" pitchFamily="18" charset="0"/>
                                        </a:rPr>
                                        <m:t>𝑢</m:t>
                                      </m:r>
                                    </m:e>
                                  </m:d>
                                </m:e>
                              </m:d>
                            </m:den>
                          </m:f>
                        </m:e>
                      </m:nary>
                      <m:d>
                        <m:dPr>
                          <m:begChr m:val="["/>
                          <m:endChr m:val="]"/>
                          <m:ctrlPr>
                            <a:rPr lang="de-DE" sz="2000" i="1">
                              <a:solidFill>
                                <a:prstClr val="black"/>
                              </a:solidFill>
                              <a:latin typeface="Cambria Math"/>
                            </a:rPr>
                          </m:ctrlPr>
                        </m:dPr>
                        <m:e>
                          <m:sSub>
                            <m:sSubPr>
                              <m:ctrlPr>
                                <a:rPr lang="de-DE" sz="2000" i="1" smtClean="0">
                                  <a:solidFill>
                                    <a:prstClr val="black"/>
                                  </a:solidFill>
                                  <a:latin typeface="Cambria Math"/>
                                </a:rPr>
                              </m:ctrlPr>
                            </m:sSubPr>
                            <m:e>
                              <m:r>
                                <a:rPr lang="de-DE" sz="2000" i="1" smtClean="0">
                                  <a:solidFill>
                                    <a:prstClr val="black"/>
                                  </a:solidFill>
                                  <a:latin typeface="Cambria Math" panose="02040503050406030204" pitchFamily="18" charset="0"/>
                                </a:rPr>
                                <m:t>𝐽</m:t>
                              </m:r>
                            </m:e>
                            <m:sub>
                              <m:r>
                                <a:rPr lang="de-DE" sz="2000" i="1" smtClean="0">
                                  <a:solidFill>
                                    <a:prstClr val="black"/>
                                  </a:solidFill>
                                  <a:latin typeface="Cambria Math" panose="02040503050406030204" pitchFamily="18" charset="0"/>
                                </a:rPr>
                                <m:t>0</m:t>
                              </m:r>
                            </m:sub>
                          </m:sSub>
                          <m:d>
                            <m:dPr>
                              <m:ctrlPr>
                                <a:rPr lang="de-DE" sz="2000" i="1">
                                  <a:solidFill>
                                    <a:prstClr val="black"/>
                                  </a:solidFill>
                                  <a:latin typeface="Cambria Math"/>
                                </a:rPr>
                              </m:ctrlPr>
                            </m:dPr>
                            <m:e>
                              <m:sSub>
                                <m:sSubPr>
                                  <m:ctrlPr>
                                    <a:rPr lang="de-DE" sz="2000" i="1" smtClean="0">
                                      <a:solidFill>
                                        <a:prstClr val="black"/>
                                      </a:solidFill>
                                      <a:latin typeface="Cambria Math"/>
                                    </a:rPr>
                                  </m:ctrlPr>
                                </m:sSubPr>
                                <m:e>
                                  <m:r>
                                    <a:rPr lang="de-DE" sz="2000" i="1" smtClean="0">
                                      <a:solidFill>
                                        <a:prstClr val="black"/>
                                      </a:solidFill>
                                      <a:latin typeface="Cambria Math" panose="02040503050406030204" pitchFamily="18" charset="0"/>
                                    </a:rPr>
                                    <m:t>𝑟</m:t>
                                  </m:r>
                                </m:e>
                                <m:sub>
                                  <m:r>
                                    <a:rPr lang="de-DE" sz="2000" i="1" smtClean="0">
                                      <a:solidFill>
                                        <a:prstClr val="black"/>
                                      </a:solidFill>
                                      <a:latin typeface="Cambria Math" panose="02040503050406030204" pitchFamily="18" charset="0"/>
                                    </a:rPr>
                                    <m:t>𝑏</m:t>
                                  </m:r>
                                </m:sub>
                              </m:sSub>
                              <m:r>
                                <a:rPr lang="de-DE" sz="2000" i="1">
                                  <a:solidFill>
                                    <a:prstClr val="black"/>
                                  </a:solidFill>
                                  <a:latin typeface="Cambria Math" panose="02040503050406030204" pitchFamily="18" charset="0"/>
                                </a:rPr>
                                <m:t>𝑢</m:t>
                              </m:r>
                            </m:e>
                          </m:d>
                          <m:sSub>
                            <m:sSubPr>
                              <m:ctrlPr>
                                <a:rPr lang="de-DE" sz="2000" i="1" smtClean="0">
                                  <a:solidFill>
                                    <a:prstClr val="black"/>
                                  </a:solidFill>
                                  <a:latin typeface="Cambria Math"/>
                                </a:rPr>
                              </m:ctrlPr>
                            </m:sSubPr>
                            <m:e>
                              <m:r>
                                <a:rPr lang="de-DE" sz="2000" i="1" smtClean="0">
                                  <a:solidFill>
                                    <a:prstClr val="black"/>
                                  </a:solidFill>
                                  <a:latin typeface="Cambria Math" panose="02040503050406030204" pitchFamily="18" charset="0"/>
                                </a:rPr>
                                <m:t>𝑌</m:t>
                              </m:r>
                            </m:e>
                            <m:sub>
                              <m:r>
                                <a:rPr lang="de-DE" sz="2000" i="1" smtClean="0">
                                  <a:solidFill>
                                    <a:prstClr val="black"/>
                                  </a:solidFill>
                                  <a:latin typeface="Cambria Math" panose="02040503050406030204" pitchFamily="18" charset="0"/>
                                </a:rPr>
                                <m:t>1</m:t>
                              </m:r>
                            </m:sub>
                          </m:sSub>
                          <m:d>
                            <m:dPr>
                              <m:ctrlPr>
                                <a:rPr lang="de-DE" sz="2000" i="1" smtClean="0">
                                  <a:solidFill>
                                    <a:prstClr val="black"/>
                                  </a:solidFill>
                                  <a:latin typeface="Cambria Math"/>
                                </a:rPr>
                              </m:ctrlPr>
                            </m:dPr>
                            <m:e>
                              <m:r>
                                <a:rPr lang="de-DE" sz="2000" i="1" smtClean="0">
                                  <a:solidFill>
                                    <a:prstClr val="black"/>
                                  </a:solidFill>
                                  <a:latin typeface="Cambria Math" panose="02040503050406030204" pitchFamily="18" charset="0"/>
                                </a:rPr>
                                <m:t>𝑢</m:t>
                              </m:r>
                            </m:e>
                          </m:d>
                          <m:r>
                            <a:rPr lang="de-DE" sz="2000" i="1" smtClean="0">
                              <a:solidFill>
                                <a:prstClr val="black"/>
                              </a:solidFill>
                              <a:latin typeface="Cambria Math" panose="02040503050406030204" pitchFamily="18" charset="0"/>
                            </a:rPr>
                            <m:t>−</m:t>
                          </m:r>
                          <m:sSub>
                            <m:sSubPr>
                              <m:ctrlPr>
                                <a:rPr lang="de-DE" sz="2000" i="1">
                                  <a:solidFill>
                                    <a:prstClr val="black"/>
                                  </a:solidFill>
                                  <a:latin typeface="Cambria Math"/>
                                </a:rPr>
                              </m:ctrlPr>
                            </m:sSubPr>
                            <m:e>
                              <m:r>
                                <a:rPr lang="de-DE" sz="2000" i="1">
                                  <a:solidFill>
                                    <a:prstClr val="black"/>
                                  </a:solidFill>
                                  <a:latin typeface="Cambria Math" panose="02040503050406030204" pitchFamily="18" charset="0"/>
                                </a:rPr>
                                <m:t>𝐽</m:t>
                              </m:r>
                            </m:e>
                            <m:sub>
                              <m:r>
                                <a:rPr lang="de-DE" sz="2000" i="1" smtClean="0">
                                  <a:solidFill>
                                    <a:prstClr val="black"/>
                                  </a:solidFill>
                                  <a:latin typeface="Cambria Math" panose="02040503050406030204" pitchFamily="18" charset="0"/>
                                </a:rPr>
                                <m:t>1</m:t>
                              </m:r>
                            </m:sub>
                          </m:sSub>
                          <m:d>
                            <m:dPr>
                              <m:ctrlPr>
                                <a:rPr lang="de-DE" sz="2000" i="1">
                                  <a:solidFill>
                                    <a:prstClr val="black"/>
                                  </a:solidFill>
                                  <a:latin typeface="Cambria Math"/>
                                </a:rPr>
                              </m:ctrlPr>
                            </m:dPr>
                            <m:e>
                              <m:r>
                                <a:rPr lang="de-DE" sz="2000" i="1">
                                  <a:solidFill>
                                    <a:prstClr val="black"/>
                                  </a:solidFill>
                                  <a:latin typeface="Cambria Math" panose="02040503050406030204" pitchFamily="18" charset="0"/>
                                </a:rPr>
                                <m:t>𝑢</m:t>
                              </m:r>
                            </m:e>
                          </m:d>
                          <m:sSub>
                            <m:sSubPr>
                              <m:ctrlPr>
                                <a:rPr lang="de-DE" sz="2000" i="1">
                                  <a:solidFill>
                                    <a:prstClr val="black"/>
                                  </a:solidFill>
                                  <a:latin typeface="Cambria Math"/>
                                </a:rPr>
                              </m:ctrlPr>
                            </m:sSubPr>
                            <m:e>
                              <m:r>
                                <a:rPr lang="de-DE" sz="2000" i="1">
                                  <a:solidFill>
                                    <a:prstClr val="black"/>
                                  </a:solidFill>
                                  <a:latin typeface="Cambria Math" panose="02040503050406030204" pitchFamily="18" charset="0"/>
                                </a:rPr>
                                <m:t>𝑌</m:t>
                              </m:r>
                            </m:e>
                            <m:sub>
                              <m:r>
                                <a:rPr lang="de-DE" sz="2000" i="1">
                                  <a:solidFill>
                                    <a:prstClr val="black"/>
                                  </a:solidFill>
                                  <a:latin typeface="Cambria Math" panose="02040503050406030204" pitchFamily="18" charset="0"/>
                                </a:rPr>
                                <m:t>1</m:t>
                              </m:r>
                            </m:sub>
                          </m:sSub>
                          <m:d>
                            <m:dPr>
                              <m:ctrlPr>
                                <a:rPr lang="de-DE" sz="2000" i="1">
                                  <a:solidFill>
                                    <a:prstClr val="black"/>
                                  </a:solidFill>
                                  <a:latin typeface="Cambria Math"/>
                                </a:rPr>
                              </m:ctrlPr>
                            </m:dPr>
                            <m:e>
                              <m:sSub>
                                <m:sSubPr>
                                  <m:ctrlPr>
                                    <a:rPr lang="de-DE" sz="2000" i="1">
                                      <a:solidFill>
                                        <a:prstClr val="black"/>
                                      </a:solidFill>
                                      <a:latin typeface="Cambria Math"/>
                                    </a:rPr>
                                  </m:ctrlPr>
                                </m:sSubPr>
                                <m:e>
                                  <m:r>
                                    <a:rPr lang="de-DE" sz="2000" i="1">
                                      <a:solidFill>
                                        <a:prstClr val="black"/>
                                      </a:solidFill>
                                      <a:latin typeface="Cambria Math" panose="02040503050406030204" pitchFamily="18" charset="0"/>
                                    </a:rPr>
                                    <m:t>𝑟</m:t>
                                  </m:r>
                                </m:e>
                                <m:sub>
                                  <m:r>
                                    <a:rPr lang="de-DE" sz="2000" i="1">
                                      <a:solidFill>
                                        <a:prstClr val="black"/>
                                      </a:solidFill>
                                      <a:latin typeface="Cambria Math" panose="02040503050406030204" pitchFamily="18" charset="0"/>
                                    </a:rPr>
                                    <m:t>𝑏</m:t>
                                  </m:r>
                                </m:sub>
                              </m:sSub>
                              <m:r>
                                <a:rPr lang="de-DE" sz="2000" i="1">
                                  <a:solidFill>
                                    <a:prstClr val="black"/>
                                  </a:solidFill>
                                  <a:latin typeface="Cambria Math" panose="02040503050406030204" pitchFamily="18" charset="0"/>
                                </a:rPr>
                                <m:t>𝑢</m:t>
                              </m:r>
                            </m:e>
                          </m:d>
                        </m:e>
                      </m:d>
                      <m:f>
                        <m:fPr>
                          <m:ctrlPr>
                            <a:rPr lang="de-DE" sz="2000" i="1" smtClean="0">
                              <a:solidFill>
                                <a:prstClr val="black"/>
                              </a:solidFill>
                              <a:latin typeface="Cambria Math"/>
                            </a:rPr>
                          </m:ctrlPr>
                        </m:fPr>
                        <m:num>
                          <m:r>
                            <a:rPr lang="de-DE" sz="2000" i="1">
                              <a:solidFill>
                                <a:prstClr val="black"/>
                              </a:solidFill>
                              <a:latin typeface="Cambria Math" panose="02040503050406030204" pitchFamily="18" charset="0"/>
                            </a:rPr>
                            <m:t>𝑑𝑢</m:t>
                          </m:r>
                          <m:r>
                            <m:rPr>
                              <m:nor/>
                            </m:rPr>
                            <a:rPr lang="de-DE" sz="2000" dirty="0">
                              <a:solidFill>
                                <a:prstClr val="black"/>
                              </a:solidFill>
                            </a:rPr>
                            <m:t> </m:t>
                          </m:r>
                        </m:num>
                        <m:den>
                          <m:sSup>
                            <m:sSupPr>
                              <m:ctrlPr>
                                <a:rPr lang="de-DE" sz="2000" i="1" smtClean="0">
                                  <a:solidFill>
                                    <a:prstClr val="black"/>
                                  </a:solidFill>
                                  <a:latin typeface="Cambria Math"/>
                                </a:rPr>
                              </m:ctrlPr>
                            </m:sSupPr>
                            <m:e>
                              <m:r>
                                <a:rPr lang="de-DE" sz="2000" i="1" smtClean="0">
                                  <a:solidFill>
                                    <a:prstClr val="black"/>
                                  </a:solidFill>
                                  <a:latin typeface="Cambria Math" panose="02040503050406030204" pitchFamily="18" charset="0"/>
                                </a:rPr>
                                <m:t>𝑢</m:t>
                              </m:r>
                            </m:e>
                            <m:sup>
                              <m:r>
                                <a:rPr lang="de-DE" sz="2000" i="1" smtClean="0">
                                  <a:solidFill>
                                    <a:prstClr val="black"/>
                                  </a:solidFill>
                                  <a:latin typeface="Cambria Math" panose="02040503050406030204" pitchFamily="18" charset="0"/>
                                </a:rPr>
                                <m:t>2</m:t>
                              </m:r>
                            </m:sup>
                          </m:sSup>
                        </m:den>
                      </m:f>
                      <m:r>
                        <a:rPr lang="de-DE" sz="2000" i="1">
                          <a:solidFill>
                            <a:prstClr val="black"/>
                          </a:solidFill>
                          <a:latin typeface="Cambria Math" panose="02040503050406030204" pitchFamily="18" charset="0"/>
                        </a:rPr>
                        <m:t>=</m:t>
                      </m:r>
                      <m:f>
                        <m:fPr>
                          <m:ctrlPr>
                            <a:rPr lang="de-DE" sz="2000" i="1">
                              <a:solidFill>
                                <a:prstClr val="black"/>
                              </a:solidFill>
                              <a:latin typeface="Cambria Math"/>
                            </a:rPr>
                          </m:ctrlPr>
                        </m:fPr>
                        <m:num>
                          <m:acc>
                            <m:accPr>
                              <m:chr m:val="̇"/>
                              <m:ctrlPr>
                                <a:rPr lang="de-DE" sz="2000" i="1">
                                  <a:solidFill>
                                    <a:prstClr val="black"/>
                                  </a:solidFill>
                                  <a:latin typeface="Cambria Math"/>
                                </a:rPr>
                              </m:ctrlPr>
                            </m:accPr>
                            <m:e>
                              <m:r>
                                <a:rPr lang="de-DE" sz="2000" i="1">
                                  <a:solidFill>
                                    <a:prstClr val="black"/>
                                  </a:solidFill>
                                  <a:latin typeface="Cambria Math" panose="02040503050406030204" pitchFamily="18" charset="0"/>
                                </a:rPr>
                                <m:t>𝑞</m:t>
                              </m:r>
                            </m:e>
                          </m:acc>
                        </m:num>
                        <m:den>
                          <m:r>
                            <a:rPr lang="de-DE" sz="2000" i="1" smtClean="0">
                              <a:solidFill>
                                <a:prstClr val="black"/>
                              </a:solidFill>
                              <a:latin typeface="Cambria Math" panose="02040503050406030204" pitchFamily="18" charset="0"/>
                              <a:ea typeface="Cambria Math" panose="02040503050406030204" pitchFamily="18" charset="0"/>
                            </a:rPr>
                            <m:t>𝜆</m:t>
                          </m:r>
                        </m:den>
                      </m:f>
                      <m:r>
                        <a:rPr lang="de-DE" sz="2000" i="1" smtClean="0">
                          <a:solidFill>
                            <a:prstClr val="black"/>
                          </a:solidFill>
                          <a:latin typeface="Cambria Math" panose="02040503050406030204" pitchFamily="18" charset="0"/>
                        </a:rPr>
                        <m:t>𝐺</m:t>
                      </m:r>
                    </m:oMath>
                  </m:oMathPara>
                </a14:m>
                <a:r>
                  <a:rPr lang="de-DE" sz="2000" dirty="0" smtClean="0">
                    <a:solidFill>
                      <a:prstClr val="black"/>
                    </a:solidFill>
                  </a:rPr>
                  <a:t/>
                </a:r>
                <a:br>
                  <a:rPr lang="de-DE" sz="2000" dirty="0" smtClean="0">
                    <a:solidFill>
                      <a:prstClr val="black"/>
                    </a:solidFill>
                  </a:rPr>
                </a:br>
                <a:endParaRPr lang="de-DE" sz="2000" dirty="0" smtClean="0">
                  <a:solidFill>
                    <a:prstClr val="black"/>
                  </a:solidFill>
                </a:endParaRPr>
              </a:p>
            </p:txBody>
          </p:sp>
        </mc:Choice>
        <mc:Fallback xmlns="">
          <p:sp>
            <p:nvSpPr>
              <p:cNvPr id="2" name="Textfeld 1"/>
              <p:cNvSpPr txBox="1">
                <a:spLocks noRot="1" noChangeAspect="1" noMove="1" noResize="1" noEditPoints="1" noAdjustHandles="1" noChangeArrowheads="1" noChangeShapeType="1" noTextEdit="1"/>
              </p:cNvSpPr>
              <p:nvPr/>
            </p:nvSpPr>
            <p:spPr>
              <a:xfrm>
                <a:off x="107504" y="3356992"/>
                <a:ext cx="8806706" cy="847220"/>
              </a:xfrm>
              <a:prstGeom prst="rect">
                <a:avLst/>
              </a:prstGeom>
              <a:blipFill rotWithShape="0">
                <a:blip r:embed="rId2"/>
                <a:stretch>
                  <a:fillRect/>
                </a:stretch>
              </a:blipFill>
            </p:spPr>
            <p:txBody>
              <a:bodyPr/>
              <a:lstStyle/>
              <a:p>
                <a:r>
                  <a:rPr lang="de-DE">
                    <a:noFill/>
                  </a:rPr>
                  <a:t> </a:t>
                </a:r>
              </a:p>
            </p:txBody>
          </p:sp>
        </mc:Fallback>
      </mc:AlternateContent>
      <p:sp>
        <p:nvSpPr>
          <p:cNvPr id="3" name="Titel 2"/>
          <p:cNvSpPr>
            <a:spLocks noGrp="1"/>
          </p:cNvSpPr>
          <p:nvPr>
            <p:ph type="title"/>
          </p:nvPr>
        </p:nvSpPr>
        <p:spPr/>
        <p:txBody>
          <a:bodyPr>
            <a:normAutofit fontScale="90000"/>
          </a:bodyPr>
          <a:lstStyle/>
          <a:p>
            <a:r>
              <a:rPr lang="bg-BG" dirty="0">
                <a:latin typeface="Arial" panose="020B0604020202020204" pitchFamily="34" charset="0"/>
                <a:cs typeface="Arial" panose="020B0604020202020204" pitchFamily="34" charset="0"/>
              </a:rPr>
              <a:t>Траектория по математическата база </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bg-BG" dirty="0">
                <a:latin typeface="Arial" panose="020B0604020202020204" pitchFamily="34" charset="0"/>
                <a:cs typeface="Arial" panose="020B0604020202020204" pitchFamily="34" charset="0"/>
              </a:rPr>
              <a:t>Исторически решения - цилиндричен </a:t>
            </a:r>
            <a:r>
              <a:rPr lang="bg-BG" dirty="0" smtClean="0">
                <a:latin typeface="Arial" panose="020B0604020202020204" pitchFamily="34" charset="0"/>
                <a:cs typeface="Arial" panose="020B0604020202020204" pitchFamily="34" charset="0"/>
              </a:rPr>
              <a:t>източник</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107504" y="1340768"/>
            <a:ext cx="8806706" cy="4896544"/>
          </a:xfrm>
        </p:spPr>
        <p:txBody>
          <a:bodyPr>
            <a:normAutofit/>
          </a:bodyPr>
          <a:lstStyle/>
          <a:p>
            <a:pPr lvl="0">
              <a:lnSpc>
                <a:spcPct val="160000"/>
              </a:lnSpc>
            </a:pPr>
            <a:r>
              <a:rPr lang="ru-RU" sz="1600" dirty="0">
                <a:latin typeface="Arial" panose="020B0604020202020204" pitchFamily="34" charset="0"/>
                <a:cs typeface="Arial" panose="020B0604020202020204" pitchFamily="34" charset="0"/>
              </a:rPr>
              <a:t>Геометрично опростяване: постоянен топлинен поток върху външната повърхност на безкрайно дълъг цилиндър</a:t>
            </a:r>
          </a:p>
          <a:p>
            <a:pPr lvl="0">
              <a:lnSpc>
                <a:spcPct val="160000"/>
              </a:lnSpc>
            </a:pPr>
            <a:r>
              <a:rPr lang="ru-RU" sz="1600" dirty="0">
                <a:latin typeface="Arial" panose="020B0604020202020204" pitchFamily="34" charset="0"/>
                <a:cs typeface="Arial" panose="020B0604020202020204" pitchFamily="34" charset="0"/>
              </a:rPr>
              <a:t>Изчисляване на температурата T в зависимост от разстоянието r от източника на линията в момент t</a:t>
            </a:r>
          </a:p>
          <a:p>
            <a:pPr lvl="0">
              <a:lnSpc>
                <a:spcPct val="160000"/>
              </a:lnSpc>
            </a:pPr>
            <a:r>
              <a:rPr lang="ru-RU" sz="1600" dirty="0">
                <a:latin typeface="Arial" panose="020B0604020202020204" pitchFamily="34" charset="0"/>
                <a:cs typeface="Arial" panose="020B0604020202020204" pitchFamily="34" charset="0"/>
              </a:rPr>
              <a:t>Формулиран за първи път от Carslaw &amp; Jeager (</a:t>
            </a:r>
            <a:r>
              <a:rPr lang="ru-RU" sz="1600" dirty="0" smtClean="0">
                <a:latin typeface="Arial" panose="020B0604020202020204" pitchFamily="34" charset="0"/>
                <a:cs typeface="Arial" panose="020B0604020202020204" pitchFamily="34" charset="0"/>
              </a:rPr>
              <a:t>1947)</a:t>
            </a:r>
            <a:r>
              <a:rPr lang="en-GB" sz="1600" dirty="0" smtClean="0">
                <a:latin typeface="Arial" panose="020B0604020202020204" pitchFamily="34" charset="0"/>
                <a:cs typeface="Arial" panose="020B0604020202020204" pitchFamily="34" charset="0"/>
              </a:rPr>
              <a:t> </a:t>
            </a:r>
          </a:p>
          <a:p>
            <a:pPr lvl="0">
              <a:lnSpc>
                <a:spcPct val="160000"/>
              </a:lnSpc>
            </a:pPr>
            <a:endParaRPr lang="en-GB" sz="1600" dirty="0">
              <a:latin typeface="Arial" panose="020B0604020202020204" pitchFamily="34" charset="0"/>
              <a:cs typeface="Arial" panose="020B0604020202020204" pitchFamily="34" charset="0"/>
            </a:endParaRPr>
          </a:p>
          <a:p>
            <a:pPr lvl="0">
              <a:lnSpc>
                <a:spcPct val="160000"/>
              </a:lnSpc>
            </a:pPr>
            <a:endParaRPr lang="en-GB" sz="1600" dirty="0" smtClean="0">
              <a:latin typeface="Arial" panose="020B0604020202020204" pitchFamily="34" charset="0"/>
              <a:cs typeface="Arial" panose="020B0604020202020204" pitchFamily="34" charset="0"/>
            </a:endParaRPr>
          </a:p>
          <a:p>
            <a:pPr lvl="0">
              <a:lnSpc>
                <a:spcPct val="160000"/>
              </a:lnSpc>
            </a:pPr>
            <a:endParaRPr lang="en-GB" sz="1600" dirty="0">
              <a:latin typeface="Arial" panose="020B0604020202020204" pitchFamily="34" charset="0"/>
              <a:cs typeface="Arial" panose="020B0604020202020204" pitchFamily="34" charset="0"/>
            </a:endParaRPr>
          </a:p>
          <a:p>
            <a:pPr lvl="0">
              <a:lnSpc>
                <a:spcPct val="160000"/>
              </a:lnSpc>
            </a:pPr>
            <a:r>
              <a:rPr lang="ru-RU" sz="1600" dirty="0" smtClean="0">
                <a:latin typeface="Arial" panose="020B0604020202020204" pitchFamily="34" charset="0"/>
                <a:cs typeface="Arial" panose="020B0604020202020204" pitchFamily="34" charset="0"/>
              </a:rPr>
              <a:t>J </a:t>
            </a:r>
            <a:r>
              <a:rPr lang="ru-RU" sz="1600" dirty="0">
                <a:latin typeface="Arial" panose="020B0604020202020204" pitchFamily="34" charset="0"/>
                <a:cs typeface="Arial" panose="020B0604020202020204" pitchFamily="34" charset="0"/>
              </a:rPr>
              <a:t>(u) и Y (u) са функции на Bessel 0. И 1. Ред</a:t>
            </a:r>
          </a:p>
          <a:p>
            <a:pPr lvl="0">
              <a:lnSpc>
                <a:spcPct val="160000"/>
              </a:lnSpc>
            </a:pPr>
            <a:r>
              <a:rPr lang="ru-RU" sz="1600" dirty="0">
                <a:latin typeface="Arial" panose="020B0604020202020204" pitchFamily="34" charset="0"/>
                <a:cs typeface="Arial" panose="020B0604020202020204" pitchFamily="34" charset="0"/>
              </a:rPr>
              <a:t>Интегралът може да бъде обобщен в G-фактор</a:t>
            </a:r>
          </a:p>
          <a:p>
            <a:pPr lvl="0">
              <a:lnSpc>
                <a:spcPct val="160000"/>
              </a:lnSpc>
            </a:pPr>
            <a:r>
              <a:rPr lang="ru-RU" sz="1600" b="1" dirty="0">
                <a:latin typeface="Arial" panose="020B0604020202020204" pitchFamily="34" charset="0"/>
                <a:cs typeface="Arial" panose="020B0604020202020204" pitchFamily="34" charset="0"/>
              </a:rPr>
              <a:t>Проблемно действащите </a:t>
            </a:r>
            <a:r>
              <a:rPr lang="ru-RU" sz="1600" b="1" dirty="0" smtClean="0">
                <a:latin typeface="Arial" panose="020B0604020202020204" pitchFamily="34" charset="0"/>
                <a:cs typeface="Arial" panose="020B0604020202020204" pitchFamily="34" charset="0"/>
              </a:rPr>
              <a:t>събития </a:t>
            </a:r>
            <a:r>
              <a:rPr lang="ru-RU" sz="1600" b="1" dirty="0">
                <a:latin typeface="Arial" panose="020B0604020202020204" pitchFamily="34" charset="0"/>
                <a:cs typeface="Arial" panose="020B0604020202020204" pitchFamily="34" charset="0"/>
              </a:rPr>
              <a:t>често са трудни за решаване </a:t>
            </a:r>
            <a:r>
              <a:rPr lang="ru-RU" sz="1600" b="1" dirty="0" smtClean="0">
                <a:latin typeface="Arial" panose="020B0604020202020204" pitchFamily="34" charset="0"/>
                <a:cs typeface="Arial" panose="020B0604020202020204" pitchFamily="34" charset="0"/>
              </a:rPr>
              <a:t>математически</a:t>
            </a:r>
            <a:endParaRPr lang="de-D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786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425114" y="25879"/>
            <a:ext cx="6707088" cy="1124744"/>
          </a:xfrm>
        </p:spPr>
        <p:txBody>
          <a:bodyPr>
            <a:normAutofit fontScale="90000"/>
          </a:bodyPr>
          <a:lstStyle/>
          <a:p>
            <a:r>
              <a:rPr lang="bg-BG" dirty="0">
                <a:latin typeface="Arial" panose="020B0604020202020204" pitchFamily="34" charset="0"/>
                <a:cs typeface="Arial" panose="020B0604020202020204" pitchFamily="34" charset="0"/>
              </a:rPr>
              <a:t>Траектория по математическата база </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ru-RU" dirty="0">
                <a:latin typeface="Arial" panose="020B0604020202020204" pitchFamily="34" charset="0"/>
                <a:cs typeface="Arial" panose="020B0604020202020204" pitchFamily="34" charset="0"/>
              </a:rPr>
              <a:t>Източник на крайни линии и g-функции на </a:t>
            </a:r>
            <a:r>
              <a:rPr lang="ru-RU" dirty="0" smtClean="0">
                <a:latin typeface="Arial" panose="020B0604020202020204" pitchFamily="34" charset="0"/>
                <a:cs typeface="Arial" panose="020B0604020202020204" pitchFamily="34" charset="0"/>
              </a:rPr>
              <a:t>Ескилстън</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67544" y="1886098"/>
            <a:ext cx="8229600" cy="4525963"/>
          </a:xfrm>
        </p:spPr>
        <p:txBody>
          <a:bodyPr>
            <a:normAutofit/>
          </a:bodyPr>
          <a:lstStyle/>
          <a:p>
            <a:pPr lvl="0">
              <a:lnSpc>
                <a:spcPct val="150000"/>
              </a:lnSpc>
            </a:pPr>
            <a:r>
              <a:rPr lang="ru-RU" sz="1600" dirty="0">
                <a:latin typeface="Arial" panose="020B0604020202020204" pitchFamily="34" charset="0"/>
                <a:cs typeface="Arial" panose="020B0604020202020204" pitchFamily="34" charset="0"/>
              </a:rPr>
              <a:t>Числено изчислените g-функции за различни подредени полета се съхраняват в библиотеките</a:t>
            </a:r>
          </a:p>
          <a:p>
            <a:pPr lvl="0">
              <a:lnSpc>
                <a:spcPct val="150000"/>
              </a:lnSpc>
            </a:pPr>
            <a:r>
              <a:rPr lang="ru-RU" sz="1600" dirty="0">
                <a:latin typeface="Arial" panose="020B0604020202020204" pitchFamily="34" charset="0"/>
                <a:cs typeface="Arial" panose="020B0604020202020204" pitchFamily="34" charset="0"/>
              </a:rPr>
              <a:t>Предимство пред класическите решения: Геотермалният градиент се разглежда</a:t>
            </a:r>
          </a:p>
          <a:p>
            <a:pPr lvl="0">
              <a:lnSpc>
                <a:spcPct val="150000"/>
              </a:lnSpc>
            </a:pPr>
            <a:r>
              <a:rPr lang="ru-RU" sz="1600" dirty="0">
                <a:latin typeface="Arial" panose="020B0604020202020204" pitchFamily="34" charset="0"/>
                <a:cs typeface="Arial" panose="020B0604020202020204" pitchFamily="34" charset="0"/>
              </a:rPr>
              <a:t>Изчисляване на температурата на стената на </a:t>
            </a:r>
            <a:r>
              <a:rPr lang="ru-RU" sz="1600" dirty="0" smtClean="0">
                <a:latin typeface="Arial" panose="020B0604020202020204" pitchFamily="34" charset="0"/>
                <a:cs typeface="Arial" panose="020B0604020202020204" pitchFamily="34" charset="0"/>
              </a:rPr>
              <a:t>сондажа</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	</a:t>
            </a:r>
            <a:endParaRPr lang="en-GB" sz="1600" dirty="0" smtClean="0">
              <a:latin typeface="Arial" panose="020B0604020202020204" pitchFamily="34" charset="0"/>
              <a:cs typeface="Arial" panose="020B0604020202020204" pitchFamily="34" charset="0"/>
            </a:endParaRPr>
          </a:p>
          <a:p>
            <a:pPr lvl="0">
              <a:lnSpc>
                <a:spcPct val="150000"/>
              </a:lnSpc>
            </a:pPr>
            <a:endParaRPr lang="en-GB" sz="1600" dirty="0">
              <a:latin typeface="Arial" panose="020B0604020202020204" pitchFamily="34" charset="0"/>
              <a:cs typeface="Arial" panose="020B0604020202020204" pitchFamily="34" charset="0"/>
            </a:endParaRPr>
          </a:p>
          <a:p>
            <a:pPr marL="0" lvl="0" indent="0">
              <a:lnSpc>
                <a:spcPct val="150000"/>
              </a:lnSpc>
              <a:buNone/>
            </a:pPr>
            <a:endParaRPr lang="en-GB" sz="1600" dirty="0" smtClean="0">
              <a:latin typeface="Arial" panose="020B0604020202020204" pitchFamily="34" charset="0"/>
              <a:cs typeface="Arial" panose="020B0604020202020204" pitchFamily="34" charset="0"/>
            </a:endParaRPr>
          </a:p>
          <a:p>
            <a:pPr lvl="0">
              <a:lnSpc>
                <a:spcPct val="150000"/>
              </a:lnSpc>
            </a:pPr>
            <a:endParaRPr lang="en-GB"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g-функция описва безразмерна промяна на температурата</a:t>
            </a:r>
          </a:p>
          <a:p>
            <a:pPr>
              <a:lnSpc>
                <a:spcPct val="150000"/>
              </a:lnSpc>
            </a:pPr>
            <a:r>
              <a:rPr lang="ru-RU" sz="1600" dirty="0">
                <a:latin typeface="Arial" panose="020B0604020202020204" pitchFamily="34" charset="0"/>
                <a:cs typeface="Arial" panose="020B0604020202020204" pitchFamily="34" charset="0"/>
              </a:rPr>
              <a:t>Числено изчисление на g-функцията като функция на радиуса на сондажа, дълбочината на сондата и термичната дифузивност на </a:t>
            </a:r>
            <a:r>
              <a:rPr lang="ru-RU" sz="1600" dirty="0" smtClean="0">
                <a:latin typeface="Arial" panose="020B0604020202020204" pitchFamily="34" charset="0"/>
                <a:cs typeface="Arial" panose="020B0604020202020204" pitchFamily="34" charset="0"/>
              </a:rPr>
              <a:t>почвата</a:t>
            </a:r>
            <a:endParaRPr lang="de-DE" sz="1600" dirty="0">
              <a:latin typeface="Arial" panose="020B0604020202020204" pitchFamily="34" charset="0"/>
              <a:cs typeface="Arial" panose="020B0604020202020204" pitchFamily="34" charset="0"/>
            </a:endParaRPr>
          </a:p>
          <a:p>
            <a:pPr marL="0" lvl="1" indent="0">
              <a:buClr>
                <a:srgbClr val="F79646"/>
              </a:buClr>
              <a:buNone/>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marL="800100" lvl="1">
              <a:buClr>
                <a:srgbClr val="F79646"/>
              </a:buClr>
              <a:buFont typeface="Wingdings" panose="05000000000000000000" pitchFamily="2" charset="2"/>
              <a:buChar char="§"/>
            </a:pPr>
            <a:endParaRPr lang="de-DE" sz="2000" dirty="0">
              <a:solidFill>
                <a:prstClr val="black"/>
              </a:solidFill>
            </a:endParaRPr>
          </a:p>
          <a:p>
            <a:pPr>
              <a:buClr>
                <a:srgbClr val="F79646"/>
              </a:buClr>
            </a:pPr>
            <a:endParaRPr lang="de-DE" dirty="0"/>
          </a:p>
          <a:p>
            <a:pPr marL="0" indent="0">
              <a:buNone/>
            </a:pPr>
            <a:endParaRPr lang="de-DE" dirty="0"/>
          </a:p>
        </p:txBody>
      </p:sp>
      <mc:AlternateContent xmlns:mc="http://schemas.openxmlformats.org/markup-compatibility/2006" xmlns:a14="http://schemas.microsoft.com/office/drawing/2010/main">
        <mc:Choice Requires="a14">
          <p:sp>
            <p:nvSpPr>
              <p:cNvPr id="2" name="Textfeld 1"/>
              <p:cNvSpPr txBox="1"/>
              <p:nvPr/>
            </p:nvSpPr>
            <p:spPr>
              <a:xfrm>
                <a:off x="1077100" y="3717032"/>
                <a:ext cx="3946144" cy="5794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2000" i="1" smtClean="0">
                              <a:solidFill>
                                <a:prstClr val="black"/>
                              </a:solidFill>
                              <a:latin typeface="Cambria Math"/>
                            </a:rPr>
                          </m:ctrlPr>
                        </m:sSubPr>
                        <m:e>
                          <m:r>
                            <a:rPr lang="de-DE" sz="2000" i="1">
                              <a:solidFill>
                                <a:prstClr val="black"/>
                              </a:solidFill>
                              <a:latin typeface="Cambria Math" panose="02040503050406030204" pitchFamily="18" charset="0"/>
                            </a:rPr>
                            <m:t>𝑇</m:t>
                          </m:r>
                        </m:e>
                        <m:sub>
                          <m:r>
                            <a:rPr lang="de-DE" sz="2000" i="1" smtClean="0">
                              <a:solidFill>
                                <a:prstClr val="black"/>
                              </a:solidFill>
                              <a:latin typeface="Cambria Math" panose="02040503050406030204" pitchFamily="18" charset="0"/>
                            </a:rPr>
                            <m:t>𝑏</m:t>
                          </m:r>
                        </m:sub>
                      </m:sSub>
                      <m:d>
                        <m:dPr>
                          <m:ctrlPr>
                            <a:rPr lang="de-DE" sz="2000" i="1" smtClean="0">
                              <a:solidFill>
                                <a:prstClr val="black"/>
                              </a:solidFill>
                              <a:latin typeface="Cambria Math"/>
                            </a:rPr>
                          </m:ctrlPr>
                        </m:dPr>
                        <m:e>
                          <m:r>
                            <a:rPr lang="de-DE" sz="2000" i="1" smtClean="0">
                              <a:solidFill>
                                <a:prstClr val="black"/>
                              </a:solidFill>
                              <a:latin typeface="Cambria Math" panose="02040503050406030204" pitchFamily="18" charset="0"/>
                            </a:rPr>
                            <m:t>𝑡</m:t>
                          </m:r>
                        </m:e>
                      </m:d>
                      <m:r>
                        <a:rPr lang="de-DE" sz="2000" i="1" smtClean="0">
                          <a:solidFill>
                            <a:prstClr val="black"/>
                          </a:solidFill>
                          <a:latin typeface="Cambria Math" panose="02040503050406030204" pitchFamily="18" charset="0"/>
                        </a:rPr>
                        <m:t>−</m:t>
                      </m:r>
                      <m:sSub>
                        <m:sSubPr>
                          <m:ctrlPr>
                            <a:rPr lang="de-DE" sz="2000" i="1" smtClean="0">
                              <a:solidFill>
                                <a:prstClr val="black"/>
                              </a:solidFill>
                              <a:latin typeface="Cambria Math"/>
                            </a:rPr>
                          </m:ctrlPr>
                        </m:sSubPr>
                        <m:e>
                          <m:r>
                            <a:rPr lang="de-DE" sz="2000" i="1">
                              <a:solidFill>
                                <a:prstClr val="black"/>
                              </a:solidFill>
                              <a:latin typeface="Cambria Math" panose="02040503050406030204" pitchFamily="18" charset="0"/>
                            </a:rPr>
                            <m:t>𝑇</m:t>
                          </m:r>
                        </m:e>
                        <m:sub>
                          <m:r>
                            <a:rPr lang="de-DE" sz="2000" i="1" smtClean="0">
                              <a:solidFill>
                                <a:prstClr val="black"/>
                              </a:solidFill>
                              <a:latin typeface="Cambria Math" panose="02040503050406030204" pitchFamily="18" charset="0"/>
                            </a:rPr>
                            <m:t>0</m:t>
                          </m:r>
                        </m:sub>
                      </m:sSub>
                      <m:r>
                        <a:rPr lang="de-DE" sz="2000" i="1" smtClean="0">
                          <a:solidFill>
                            <a:prstClr val="black"/>
                          </a:solidFill>
                          <a:latin typeface="Cambria Math" panose="02040503050406030204" pitchFamily="18" charset="0"/>
                        </a:rPr>
                        <m:t>=−</m:t>
                      </m:r>
                      <m:f>
                        <m:fPr>
                          <m:ctrlPr>
                            <a:rPr lang="de-DE" sz="2000" i="1" smtClean="0">
                              <a:solidFill>
                                <a:prstClr val="black"/>
                              </a:solidFill>
                              <a:latin typeface="Cambria Math"/>
                            </a:rPr>
                          </m:ctrlPr>
                        </m:fPr>
                        <m:num>
                          <m:acc>
                            <m:accPr>
                              <m:chr m:val="̇"/>
                              <m:ctrlPr>
                                <a:rPr lang="de-DE" sz="2000" i="1" smtClean="0">
                                  <a:solidFill>
                                    <a:prstClr val="black"/>
                                  </a:solidFill>
                                  <a:latin typeface="Cambria Math"/>
                                </a:rPr>
                              </m:ctrlPr>
                            </m:accPr>
                            <m:e>
                              <m:r>
                                <a:rPr lang="de-DE" sz="2000" i="1" smtClean="0">
                                  <a:solidFill>
                                    <a:prstClr val="black"/>
                                  </a:solidFill>
                                  <a:latin typeface="Cambria Math" panose="02040503050406030204" pitchFamily="18" charset="0"/>
                                </a:rPr>
                                <m:t>𝑞</m:t>
                              </m:r>
                            </m:e>
                          </m:acc>
                        </m:num>
                        <m:den>
                          <m:r>
                            <a:rPr lang="de-DE" sz="2000" i="1" smtClean="0">
                              <a:solidFill>
                                <a:prstClr val="black"/>
                              </a:solidFill>
                              <a:latin typeface="Cambria Math" panose="02040503050406030204" pitchFamily="18" charset="0"/>
                            </a:rPr>
                            <m:t>2</m:t>
                          </m:r>
                          <m:r>
                            <a:rPr lang="de-DE" sz="2000" i="1" smtClean="0">
                              <a:solidFill>
                                <a:prstClr val="black"/>
                              </a:solidFill>
                              <a:latin typeface="Cambria Math" panose="02040503050406030204" pitchFamily="18" charset="0"/>
                              <a:ea typeface="Cambria Math" panose="02040503050406030204" pitchFamily="18" charset="0"/>
                            </a:rPr>
                            <m:t>𝜋𝜆</m:t>
                          </m:r>
                        </m:den>
                      </m:f>
                      <m:r>
                        <a:rPr lang="de-DE" sz="2000" i="1">
                          <a:solidFill>
                            <a:prstClr val="black"/>
                          </a:solidFill>
                          <a:latin typeface="Cambria Math" panose="02040503050406030204" pitchFamily="18" charset="0"/>
                          <a:ea typeface="Cambria Math" panose="02040503050406030204" pitchFamily="18" charset="0"/>
                        </a:rPr>
                        <m:t>∙</m:t>
                      </m:r>
                      <m:r>
                        <a:rPr lang="de-DE" sz="2000" i="1" smtClean="0">
                          <a:solidFill>
                            <a:prstClr val="black"/>
                          </a:solidFill>
                          <a:latin typeface="Cambria Math" panose="02040503050406030204" pitchFamily="18" charset="0"/>
                          <a:ea typeface="Cambria Math" panose="02040503050406030204" pitchFamily="18" charset="0"/>
                        </a:rPr>
                        <m:t>𝑔</m:t>
                      </m:r>
                      <m:d>
                        <m:dPr>
                          <m:ctrlPr>
                            <a:rPr lang="de-DE" sz="2000" i="1" smtClean="0">
                              <a:solidFill>
                                <a:prstClr val="black"/>
                              </a:solidFill>
                              <a:latin typeface="Cambria Math"/>
                              <a:ea typeface="Cambria Math" panose="02040503050406030204" pitchFamily="18" charset="0"/>
                            </a:rPr>
                          </m:ctrlPr>
                        </m:dPr>
                        <m:e>
                          <m:f>
                            <m:fPr>
                              <m:type m:val="skw"/>
                              <m:ctrlPr>
                                <a:rPr lang="de-DE" sz="2000" i="1" smtClean="0">
                                  <a:solidFill>
                                    <a:prstClr val="black"/>
                                  </a:solidFill>
                                  <a:latin typeface="Cambria Math"/>
                                  <a:ea typeface="Cambria Math" panose="02040503050406030204" pitchFamily="18" charset="0"/>
                                </a:rPr>
                              </m:ctrlPr>
                            </m:fPr>
                            <m:num>
                              <m:r>
                                <a:rPr lang="de-DE" sz="2000" i="1" smtClean="0">
                                  <a:solidFill>
                                    <a:prstClr val="black"/>
                                  </a:solidFill>
                                  <a:latin typeface="Cambria Math" panose="02040503050406030204" pitchFamily="18" charset="0"/>
                                  <a:ea typeface="Cambria Math" panose="02040503050406030204" pitchFamily="18" charset="0"/>
                                </a:rPr>
                                <m:t>𝑡</m:t>
                              </m:r>
                            </m:num>
                            <m:den>
                              <m:sSub>
                                <m:sSubPr>
                                  <m:ctrlPr>
                                    <a:rPr lang="de-DE" sz="2000" i="1" smtClean="0">
                                      <a:solidFill>
                                        <a:prstClr val="black"/>
                                      </a:solidFill>
                                      <a:latin typeface="Cambria Math"/>
                                      <a:ea typeface="Cambria Math" panose="02040503050406030204" pitchFamily="18" charset="0"/>
                                    </a:rPr>
                                  </m:ctrlPr>
                                </m:sSubPr>
                                <m:e>
                                  <m:r>
                                    <a:rPr lang="de-DE" sz="2000" i="1" smtClean="0">
                                      <a:solidFill>
                                        <a:prstClr val="black"/>
                                      </a:solidFill>
                                      <a:latin typeface="Cambria Math" panose="02040503050406030204" pitchFamily="18" charset="0"/>
                                      <a:ea typeface="Cambria Math" panose="02040503050406030204" pitchFamily="18" charset="0"/>
                                    </a:rPr>
                                    <m:t>𝑡</m:t>
                                  </m:r>
                                </m:e>
                                <m:sub>
                                  <m:r>
                                    <a:rPr lang="de-DE" sz="2000" i="1" smtClean="0">
                                      <a:solidFill>
                                        <a:prstClr val="black"/>
                                      </a:solidFill>
                                      <a:latin typeface="Cambria Math" panose="02040503050406030204" pitchFamily="18" charset="0"/>
                                      <a:ea typeface="Cambria Math" panose="02040503050406030204" pitchFamily="18" charset="0"/>
                                    </a:rPr>
                                    <m:t>𝑠</m:t>
                                  </m:r>
                                </m:sub>
                              </m:sSub>
                            </m:den>
                          </m:f>
                          <m:r>
                            <a:rPr lang="de-DE" sz="2000" i="1" smtClean="0">
                              <a:solidFill>
                                <a:prstClr val="black"/>
                              </a:solidFill>
                              <a:latin typeface="Cambria Math" panose="02040503050406030204" pitchFamily="18" charset="0"/>
                              <a:ea typeface="Cambria Math" panose="02040503050406030204" pitchFamily="18" charset="0"/>
                            </a:rPr>
                            <m:t>;</m:t>
                          </m:r>
                          <m:f>
                            <m:fPr>
                              <m:type m:val="skw"/>
                              <m:ctrlPr>
                                <a:rPr lang="de-DE" sz="2000" i="1" smtClean="0">
                                  <a:solidFill>
                                    <a:prstClr val="black"/>
                                  </a:solidFill>
                                  <a:latin typeface="Cambria Math"/>
                                  <a:ea typeface="Cambria Math" panose="02040503050406030204" pitchFamily="18" charset="0"/>
                                </a:rPr>
                              </m:ctrlPr>
                            </m:fPr>
                            <m:num>
                              <m:sSub>
                                <m:sSubPr>
                                  <m:ctrlPr>
                                    <a:rPr lang="de-DE" sz="2000" i="1" smtClean="0">
                                      <a:solidFill>
                                        <a:prstClr val="black"/>
                                      </a:solidFill>
                                      <a:latin typeface="Cambria Math"/>
                                      <a:ea typeface="Cambria Math" panose="02040503050406030204" pitchFamily="18" charset="0"/>
                                    </a:rPr>
                                  </m:ctrlPr>
                                </m:sSubPr>
                                <m:e>
                                  <m:r>
                                    <a:rPr lang="de-DE" sz="2000" i="1" smtClean="0">
                                      <a:solidFill>
                                        <a:prstClr val="black"/>
                                      </a:solidFill>
                                      <a:latin typeface="Cambria Math" panose="02040503050406030204" pitchFamily="18" charset="0"/>
                                      <a:ea typeface="Cambria Math" panose="02040503050406030204" pitchFamily="18" charset="0"/>
                                    </a:rPr>
                                    <m:t>𝑟</m:t>
                                  </m:r>
                                </m:e>
                                <m:sub>
                                  <m:r>
                                    <a:rPr lang="de-DE" sz="2000" i="1" smtClean="0">
                                      <a:solidFill>
                                        <a:prstClr val="black"/>
                                      </a:solidFill>
                                      <a:latin typeface="Cambria Math" panose="02040503050406030204" pitchFamily="18" charset="0"/>
                                      <a:ea typeface="Cambria Math" panose="02040503050406030204" pitchFamily="18" charset="0"/>
                                    </a:rPr>
                                    <m:t>𝑏</m:t>
                                  </m:r>
                                </m:sub>
                              </m:sSub>
                            </m:num>
                            <m:den>
                              <m:r>
                                <a:rPr lang="de-DE" sz="2000" i="1" smtClean="0">
                                  <a:solidFill>
                                    <a:prstClr val="black"/>
                                  </a:solidFill>
                                  <a:latin typeface="Cambria Math" panose="02040503050406030204" pitchFamily="18" charset="0"/>
                                  <a:ea typeface="Cambria Math" panose="02040503050406030204" pitchFamily="18" charset="0"/>
                                </a:rPr>
                                <m:t>𝐻</m:t>
                              </m:r>
                            </m:den>
                          </m:f>
                        </m:e>
                      </m:d>
                    </m:oMath>
                  </m:oMathPara>
                </a14:m>
                <a:endParaRPr lang="de-DE" sz="2000" dirty="0" smtClean="0">
                  <a:solidFill>
                    <a:prstClr val="black"/>
                  </a:solidFill>
                </a:endParaRPr>
              </a:p>
            </p:txBody>
          </p:sp>
        </mc:Choice>
        <mc:Fallback xmlns="">
          <p:sp>
            <p:nvSpPr>
              <p:cNvPr id="2" name="Textfeld 1"/>
              <p:cNvSpPr txBox="1">
                <a:spLocks noRot="1" noChangeAspect="1" noMove="1" noResize="1" noEditPoints="1" noAdjustHandles="1" noChangeArrowheads="1" noChangeShapeType="1" noTextEdit="1"/>
              </p:cNvSpPr>
              <p:nvPr/>
            </p:nvSpPr>
            <p:spPr>
              <a:xfrm>
                <a:off x="1077100" y="3717032"/>
                <a:ext cx="3946144" cy="579454"/>
              </a:xfrm>
              <a:prstGeom prst="rect">
                <a:avLst/>
              </a:prstGeom>
              <a:blipFill rotWithShape="0">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5436096" y="3678881"/>
                <a:ext cx="908710" cy="617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2000" i="1" smtClean="0">
                              <a:solidFill>
                                <a:prstClr val="black"/>
                              </a:solidFill>
                              <a:latin typeface="Cambria Math"/>
                            </a:rPr>
                          </m:ctrlPr>
                        </m:sSubPr>
                        <m:e>
                          <m:r>
                            <a:rPr lang="de-DE" sz="2000" i="1" smtClean="0">
                              <a:solidFill>
                                <a:prstClr val="black"/>
                              </a:solidFill>
                              <a:latin typeface="Cambria Math" panose="02040503050406030204" pitchFamily="18" charset="0"/>
                            </a:rPr>
                            <m:t>𝑡</m:t>
                          </m:r>
                        </m:e>
                        <m:sub>
                          <m:r>
                            <a:rPr lang="de-DE" sz="2000" i="1" smtClean="0">
                              <a:solidFill>
                                <a:prstClr val="black"/>
                              </a:solidFill>
                              <a:latin typeface="Cambria Math" panose="02040503050406030204" pitchFamily="18" charset="0"/>
                            </a:rPr>
                            <m:t>𝑠</m:t>
                          </m:r>
                        </m:sub>
                      </m:sSub>
                      <m:r>
                        <a:rPr lang="de-DE" sz="2000" i="1" smtClean="0">
                          <a:solidFill>
                            <a:prstClr val="black"/>
                          </a:solidFill>
                          <a:latin typeface="Cambria Math" panose="02040503050406030204" pitchFamily="18" charset="0"/>
                        </a:rPr>
                        <m:t>=</m:t>
                      </m:r>
                      <m:f>
                        <m:fPr>
                          <m:ctrlPr>
                            <a:rPr lang="de-DE" sz="2000" i="1" smtClean="0">
                              <a:solidFill>
                                <a:prstClr val="black"/>
                              </a:solidFill>
                              <a:latin typeface="Cambria Math"/>
                            </a:rPr>
                          </m:ctrlPr>
                        </m:fPr>
                        <m:num>
                          <m:sSup>
                            <m:sSupPr>
                              <m:ctrlPr>
                                <a:rPr lang="de-DE" sz="2000" i="1" smtClean="0">
                                  <a:solidFill>
                                    <a:prstClr val="black"/>
                                  </a:solidFill>
                                  <a:latin typeface="Cambria Math"/>
                                </a:rPr>
                              </m:ctrlPr>
                            </m:sSupPr>
                            <m:e>
                              <m:r>
                                <a:rPr lang="de-DE" sz="2000" i="1" smtClean="0">
                                  <a:solidFill>
                                    <a:prstClr val="black"/>
                                  </a:solidFill>
                                  <a:latin typeface="Cambria Math" panose="02040503050406030204" pitchFamily="18" charset="0"/>
                                </a:rPr>
                                <m:t>𝐻</m:t>
                              </m:r>
                            </m:e>
                            <m:sup>
                              <m:r>
                                <a:rPr lang="de-DE" sz="2000" i="1" smtClean="0">
                                  <a:solidFill>
                                    <a:prstClr val="black"/>
                                  </a:solidFill>
                                  <a:latin typeface="Cambria Math" panose="02040503050406030204" pitchFamily="18" charset="0"/>
                                </a:rPr>
                                <m:t>2</m:t>
                              </m:r>
                            </m:sup>
                          </m:sSup>
                        </m:num>
                        <m:den>
                          <m:r>
                            <a:rPr lang="de-DE" sz="2000" i="1" smtClean="0">
                              <a:solidFill>
                                <a:prstClr val="black"/>
                              </a:solidFill>
                              <a:latin typeface="Cambria Math" panose="02040503050406030204" pitchFamily="18" charset="0"/>
                            </a:rPr>
                            <m:t>9</m:t>
                          </m:r>
                          <m:r>
                            <a:rPr lang="de-DE" sz="2000" i="1" smtClean="0">
                              <a:solidFill>
                                <a:prstClr val="black"/>
                              </a:solidFill>
                              <a:latin typeface="Cambria Math" panose="02040503050406030204" pitchFamily="18" charset="0"/>
                              <a:ea typeface="Cambria Math" panose="02040503050406030204" pitchFamily="18" charset="0"/>
                            </a:rPr>
                            <m:t>𝛼</m:t>
                          </m:r>
                        </m:den>
                      </m:f>
                    </m:oMath>
                  </m:oMathPara>
                </a14:m>
                <a:endParaRPr lang="de-DE" sz="2000" dirty="0" smtClean="0">
                  <a:solidFill>
                    <a:prstClr val="black"/>
                  </a:solidFill>
                </a:endParaRPr>
              </a:p>
            </p:txBody>
          </p:sp>
        </mc:Choice>
        <mc:Fallback xmlns="">
          <p:sp>
            <p:nvSpPr>
              <p:cNvPr id="5" name="Textfeld 4"/>
              <p:cNvSpPr txBox="1">
                <a:spLocks noRot="1" noChangeAspect="1" noMove="1" noResize="1" noEditPoints="1" noAdjustHandles="1" noChangeArrowheads="1" noChangeShapeType="1" noTextEdit="1"/>
              </p:cNvSpPr>
              <p:nvPr/>
            </p:nvSpPr>
            <p:spPr>
              <a:xfrm>
                <a:off x="5436096" y="3678881"/>
                <a:ext cx="908710" cy="617605"/>
              </a:xfrm>
              <a:prstGeom prst="rect">
                <a:avLst/>
              </a:prstGeom>
              <a:blipFill rotWithShape="0">
                <a:blip r:embed="rId3"/>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60240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3728" y="0"/>
            <a:ext cx="6707088" cy="1124744"/>
          </a:xfrm>
        </p:spPr>
        <p:txBody>
          <a:bodyPr>
            <a:normAutofit/>
          </a:bodyPr>
          <a:lstStyle/>
          <a:p>
            <a:r>
              <a:rPr lang="de-DE" b="1" dirty="0">
                <a:latin typeface="Arial" panose="020B0604020202020204" pitchFamily="34" charset="0"/>
                <a:cs typeface="Arial" panose="020B0604020202020204" pitchFamily="34" charset="0"/>
              </a:rPr>
              <a:t> </a:t>
            </a:r>
            <a:r>
              <a:rPr lang="bg-BG" dirty="0">
                <a:latin typeface="Arial" panose="020B0604020202020204" pitchFamily="34" charset="0"/>
                <a:cs typeface="Arial" panose="020B0604020202020204" pitchFamily="34" charset="0"/>
              </a:rPr>
              <a:t>Траектория по математическата база </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bg-BG" dirty="0">
                <a:latin typeface="Arial" panose="020B0604020202020204" pitchFamily="34" charset="0"/>
                <a:cs typeface="Arial" panose="020B0604020202020204" pitchFamily="34" charset="0"/>
              </a:rPr>
              <a:t>Внедряване в </a:t>
            </a:r>
            <a:r>
              <a:rPr lang="bg-BG" dirty="0" smtClean="0">
                <a:latin typeface="Arial" panose="020B0604020202020204" pitchFamily="34" charset="0"/>
                <a:cs typeface="Arial" panose="020B0604020202020204" pitchFamily="34" charset="0"/>
              </a:rPr>
              <a:t>софтуер</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3826768" cy="4525963"/>
          </a:xfrm>
        </p:spPr>
        <p:txBody>
          <a:bodyPr>
            <a:normAutofit/>
          </a:bodyPr>
          <a:lstStyle/>
          <a:p>
            <a:pPr lvl="0">
              <a:lnSpc>
                <a:spcPct val="150000"/>
              </a:lnSpc>
            </a:pPr>
            <a:r>
              <a:rPr lang="ru-RU" sz="1600" dirty="0">
                <a:latin typeface="Arial" panose="020B0604020202020204" pitchFamily="34" charset="0"/>
                <a:cs typeface="Arial" panose="020B0604020202020204" pitchFamily="34" charset="0"/>
              </a:rPr>
              <a:t>Числено изчислените g-функции за различни подредени полета се съхраняват в библиотеките</a:t>
            </a:r>
          </a:p>
          <a:p>
            <a:pPr lvl="0">
              <a:lnSpc>
                <a:spcPct val="150000"/>
              </a:lnSpc>
            </a:pPr>
            <a:r>
              <a:rPr lang="ru-RU" sz="1600" dirty="0">
                <a:latin typeface="Arial" panose="020B0604020202020204" pitchFamily="34" charset="0"/>
                <a:cs typeface="Arial" panose="020B0604020202020204" pitchFamily="34" charset="0"/>
              </a:rPr>
              <a:t>Предимство: най-сложната част от сметката трябва да се извърши само веднъж, а след това много ефективно</a:t>
            </a:r>
          </a:p>
          <a:p>
            <a:pPr lvl="0">
              <a:lnSpc>
                <a:spcPct val="150000"/>
              </a:lnSpc>
            </a:pPr>
            <a:r>
              <a:rPr lang="ru-RU" sz="1600" dirty="0">
                <a:latin typeface="Arial" panose="020B0604020202020204" pitchFamily="34" charset="0"/>
                <a:cs typeface="Arial" panose="020B0604020202020204" pitchFamily="34" charset="0"/>
              </a:rPr>
              <a:t>общ подход в софтуера за симулация (EED, GHLEPRO, </a:t>
            </a:r>
            <a:r>
              <a:rPr lang="ru-RU" sz="1600" dirty="0" smtClean="0">
                <a:latin typeface="Arial" panose="020B0604020202020204" pitchFamily="34" charset="0"/>
                <a:cs typeface="Arial" panose="020B0604020202020204" pitchFamily="34" charset="0"/>
              </a:rPr>
              <a:t>EWS)</a:t>
            </a:r>
            <a:endParaRPr lang="de-DE"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4300" y="2420888"/>
            <a:ext cx="4174164" cy="3174104"/>
          </a:xfrm>
          <a:prstGeom prst="rect">
            <a:avLst/>
          </a:prstGeom>
        </p:spPr>
      </p:pic>
    </p:spTree>
    <p:extLst>
      <p:ext uri="{BB962C8B-B14F-4D97-AF65-F5344CB8AC3E}">
        <p14:creationId xmlns:p14="http://schemas.microsoft.com/office/powerpoint/2010/main" val="139407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Състав/строеж </a:t>
            </a:r>
            <a:r>
              <a:rPr lang="bg-BG" dirty="0">
                <a:latin typeface="Arial" panose="020B0604020202020204" pitchFamily="34" charset="0"/>
                <a:cs typeface="Arial" panose="020B0604020202020204" pitchFamily="34" charset="0"/>
              </a:rPr>
              <a:t>на земната </a:t>
            </a:r>
            <a:r>
              <a:rPr lang="bg-BG" dirty="0" smtClean="0">
                <a:latin typeface="Arial" panose="020B0604020202020204" pitchFamily="34" charset="0"/>
                <a:cs typeface="Arial" panose="020B0604020202020204" pitchFamily="34" charset="0"/>
              </a:rPr>
              <a:t>енергия</a:t>
            </a:r>
            <a:endParaRPr lang="de-DE" dirty="0">
              <a:latin typeface="Arial" panose="020B0604020202020204" pitchFamily="34" charset="0"/>
              <a:cs typeface="Arial" panose="020B0604020202020204" pitchFamily="34" charset="0"/>
            </a:endParaRPr>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783416" y="1912758"/>
            <a:ext cx="4181072" cy="3900845"/>
          </a:xfrm>
        </p:spPr>
      </p:pic>
      <p:sp>
        <p:nvSpPr>
          <p:cNvPr id="4" name="Inhaltsplatzhalter 2"/>
          <p:cNvSpPr txBox="1">
            <a:spLocks/>
          </p:cNvSpPr>
          <p:nvPr/>
        </p:nvSpPr>
        <p:spPr>
          <a:xfrm>
            <a:off x="452592" y="1303300"/>
            <a:ext cx="4330824" cy="48620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ru-RU" sz="1600" dirty="0">
                <a:latin typeface="Arial" panose="020B0604020202020204" pitchFamily="34" charset="0"/>
                <a:cs typeface="Arial" panose="020B0604020202020204" pitchFamily="34" charset="0"/>
              </a:rPr>
              <a:t>Следващата статия представя софтуера Earth Energy Designer (кратко: EED) на шведския Blocon AB</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Информация за софтуера на: https://buildingphysics.com</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Ръководството може да видите тук: https://</a:t>
            </a:r>
            <a:r>
              <a:rPr lang="ru-RU" sz="1600" dirty="0" smtClean="0">
                <a:latin typeface="Arial" panose="020B0604020202020204" pitchFamily="34" charset="0"/>
                <a:cs typeface="Arial" panose="020B0604020202020204" pitchFamily="34" charset="0"/>
              </a:rPr>
              <a:t>www.buildingphysics.com/manuals/EED4.pdf</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7348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Входни </a:t>
            </a:r>
            <a:r>
              <a:rPr lang="bg-BG" dirty="0" smtClean="0">
                <a:latin typeface="Arial" panose="020B0604020202020204" pitchFamily="34" charset="0"/>
                <a:cs typeface="Arial" panose="020B0604020202020204" pitchFamily="34" charset="0"/>
              </a:rPr>
              <a:t>данни</a:t>
            </a:r>
            <a:r>
              <a:rPr lang="en-GB" dirty="0" smtClean="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46936" y="1556792"/>
            <a:ext cx="8229600" cy="4525963"/>
          </a:xfrm>
        </p:spPr>
        <p:txBody>
          <a:bodyPr/>
          <a:lstStyle/>
          <a:p>
            <a:pPr marL="0" indent="0">
              <a:buNone/>
            </a:pPr>
            <a:r>
              <a:rPr lang="ru-RU" sz="1600" dirty="0">
                <a:latin typeface="Arial" panose="020B0604020202020204" pitchFamily="34" charset="0"/>
                <a:cs typeface="Arial" panose="020B0604020202020204" pitchFamily="34" charset="0"/>
              </a:rPr>
              <a:t>За да се изчислят резултатите с помощта на EED, са необходими различни входни </a:t>
            </a:r>
            <a:r>
              <a:rPr lang="ru-RU" sz="1600" dirty="0" smtClean="0">
                <a:latin typeface="Arial" panose="020B0604020202020204" pitchFamily="34" charset="0"/>
                <a:cs typeface="Arial" panose="020B0604020202020204" pitchFamily="34" charset="0"/>
              </a:rPr>
              <a:t>параметри</a:t>
            </a:r>
            <a:r>
              <a:rPr lang="en-GB"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marL="0" indent="0">
              <a:buNone/>
            </a:pPr>
            <a:endParaRPr lang="de-DE" dirty="0"/>
          </a:p>
          <a:p>
            <a:pPr marL="0" indent="0">
              <a:buNone/>
            </a:pPr>
            <a:endParaRPr lang="de-DE" dirty="0"/>
          </a:p>
        </p:txBody>
      </p:sp>
      <p:sp>
        <p:nvSpPr>
          <p:cNvPr id="8" name="Textfeld 7"/>
          <p:cNvSpPr txBox="1"/>
          <p:nvPr/>
        </p:nvSpPr>
        <p:spPr>
          <a:xfrm>
            <a:off x="2123728" y="2780928"/>
            <a:ext cx="4968552" cy="2952328"/>
          </a:xfrm>
          <a:prstGeom prst="rect">
            <a:avLst/>
          </a:prstGeom>
          <a:solidFill>
            <a:schemeClr val="bg1"/>
          </a:solidFill>
          <a:ln w="25400">
            <a:solidFill>
              <a:schemeClr val="tx1">
                <a:lumMod val="50000"/>
                <a:lumOff val="50000"/>
              </a:schemeClr>
            </a:solidFill>
          </a:ln>
        </p:spPr>
        <p:txBody>
          <a:bodyPr wrap="square" rtlCol="0">
            <a:noAutofit/>
          </a:bodyPr>
          <a:lstStyle/>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Характеристики на </a:t>
            </a:r>
            <a:r>
              <a:rPr lang="ru-RU" sz="1600" dirty="0" smtClean="0">
                <a:latin typeface="Arial" panose="020B0604020202020204" pitchFamily="34" charset="0"/>
                <a:cs typeface="Arial" panose="020B0604020202020204" pitchFamily="34" charset="0"/>
              </a:rPr>
              <a:t>подземната част</a:t>
            </a:r>
            <a:endParaRPr lang="ru-RU"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Температурен режим под земята</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Пробивки и геотермални сонди</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Термично съпротивление на сондажа</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Топлоносител</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Базов товар</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Максимален товар</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Продължителност на </a:t>
            </a:r>
            <a:r>
              <a:rPr lang="ru-RU" sz="1600" dirty="0" smtClean="0">
                <a:latin typeface="Arial" panose="020B0604020202020204" pitchFamily="34" charset="0"/>
                <a:cs typeface="Arial" panose="020B0604020202020204" pitchFamily="34" charset="0"/>
              </a:rPr>
              <a:t>симулацията</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7089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267744" y="-13296"/>
            <a:ext cx="6707088" cy="1124744"/>
          </a:xfrm>
        </p:spPr>
        <p:txBody>
          <a:bodyPr/>
          <a:lstStyle/>
          <a:p>
            <a:r>
              <a:rPr lang="bg-BG" dirty="0">
                <a:latin typeface="Arial" panose="020B0604020202020204" pitchFamily="34" charset="0"/>
                <a:cs typeface="Arial" panose="020B0604020202020204" pitchFamily="34" charset="0"/>
              </a:rPr>
              <a:t>Входни данни </a:t>
            </a:r>
            <a:r>
              <a:rPr lang="en-GB" dirty="0" smtClean="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14934" y="1600200"/>
            <a:ext cx="5514131" cy="4525963"/>
          </a:xfrm>
        </p:spPr>
      </p:pic>
      <p:sp>
        <p:nvSpPr>
          <p:cNvPr id="6" name="Ellipse 5"/>
          <p:cNvSpPr/>
          <p:nvPr/>
        </p:nvSpPr>
        <p:spPr>
          <a:xfrm>
            <a:off x="2051720" y="1700808"/>
            <a:ext cx="648072" cy="28803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7" name="Textfeld 6"/>
          <p:cNvSpPr txBox="1"/>
          <p:nvPr/>
        </p:nvSpPr>
        <p:spPr>
          <a:xfrm>
            <a:off x="2698256" y="2708920"/>
            <a:ext cx="4394024" cy="2952328"/>
          </a:xfrm>
          <a:prstGeom prst="rect">
            <a:avLst/>
          </a:prstGeom>
          <a:solidFill>
            <a:schemeClr val="bg1"/>
          </a:solidFill>
          <a:ln w="25400">
            <a:solidFill>
              <a:schemeClr val="tx1">
                <a:lumMod val="50000"/>
                <a:lumOff val="50000"/>
              </a:schemeClr>
            </a:solidFill>
          </a:ln>
        </p:spPr>
        <p:txBody>
          <a:bodyPr wrap="square" rtlCol="0">
            <a:noAutofit/>
          </a:bodyPr>
          <a:lstStyle/>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Характеристики на подземната част</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Температурен режим под земята</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Пробивки и геотермални сонди</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Термично съпротивление на сондажа</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Топлоносител</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Базов товар</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Максимален товар</a:t>
            </a:r>
          </a:p>
          <a:p>
            <a:pPr marL="285750" lvl="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Продължителност на симулацията</a:t>
            </a:r>
          </a:p>
          <a:p>
            <a:pPr marL="285750" lvl="0" indent="-285750">
              <a:lnSpc>
                <a:spcPct val="150000"/>
              </a:lnSpc>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38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7744" y="23280"/>
            <a:ext cx="6707088" cy="1124744"/>
          </a:xfrm>
        </p:spPr>
        <p:txBody>
          <a:bodyPr>
            <a:normAutofit/>
          </a:bodyPr>
          <a:lstStyle/>
          <a:p>
            <a:r>
              <a:rPr lang="bg-BG" dirty="0" smtClean="0">
                <a:latin typeface="Arial" panose="020B0604020202020204" pitchFamily="34" charset="0"/>
                <a:cs typeface="Arial" panose="020B0604020202020204" pitchFamily="34" charset="0"/>
              </a:rPr>
              <a:t>Характеристики на подземната част</a:t>
            </a:r>
            <a:endParaRPr lang="en-US" dirty="0">
              <a:latin typeface="Arial" panose="020B0604020202020204" pitchFamily="34" charset="0"/>
              <a:cs typeface="Arial" panose="020B0604020202020204" pitchFamily="34" charset="0"/>
            </a:endParaRPr>
          </a:p>
        </p:txBody>
      </p:sp>
      <p:sp>
        <p:nvSpPr>
          <p:cNvPr id="54275" name="Inhaltsplatzhalter 2"/>
          <p:cNvSpPr>
            <a:spLocks noGrp="1"/>
          </p:cNvSpPr>
          <p:nvPr>
            <p:ph idx="1"/>
          </p:nvPr>
        </p:nvSpPr>
        <p:spPr>
          <a:xfrm>
            <a:off x="323528" y="1600200"/>
            <a:ext cx="4752528" cy="4525963"/>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Следните параметри трябва да бъдат избрани за характеристиките на </a:t>
            </a:r>
            <a:r>
              <a:rPr lang="ru-RU" sz="1600" dirty="0" smtClean="0">
                <a:latin typeface="Arial" panose="020B0604020202020204" pitchFamily="34" charset="0"/>
                <a:cs typeface="Arial" panose="020B0604020202020204" pitchFamily="34" charset="0"/>
              </a:rPr>
              <a:t>подземната част:</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Топлопроводимост </a:t>
            </a:r>
            <a:r>
              <a:rPr lang="ru-RU" sz="1600" dirty="0">
                <a:latin typeface="Arial" panose="020B0604020202020204" pitchFamily="34" charset="0"/>
                <a:cs typeface="Arial" panose="020B0604020202020204" pitchFamily="34" charset="0"/>
              </a:rPr>
              <a:t>[W / m ∙ K]</a:t>
            </a:r>
          </a:p>
          <a:p>
            <a:pPr marL="0" indent="0">
              <a:lnSpc>
                <a:spcPct val="150000"/>
              </a:lnSpc>
              <a:buNone/>
            </a:pPr>
            <a:r>
              <a:rPr lang="ru-RU" sz="1600" dirty="0" smtClean="0">
                <a:latin typeface="Arial" panose="020B0604020202020204" pitchFamily="34" charset="0"/>
                <a:cs typeface="Arial" panose="020B0604020202020204" pitchFamily="34" charset="0"/>
              </a:rPr>
              <a:t>- Специфична </a:t>
            </a:r>
            <a:r>
              <a:rPr lang="ru-RU" sz="1600" dirty="0">
                <a:latin typeface="Arial" panose="020B0604020202020204" pitchFamily="34" charset="0"/>
                <a:cs typeface="Arial" panose="020B0604020202020204" pitchFamily="34" charset="0"/>
              </a:rPr>
              <a:t>топлинна мощност [MJ / (m³ ∙ K)]</a:t>
            </a:r>
          </a:p>
          <a:p>
            <a:pPr marL="0" indent="0">
              <a:lnSpc>
                <a:spcPct val="150000"/>
              </a:lnSpc>
              <a:buNone/>
            </a:pPr>
            <a:r>
              <a:rPr lang="ru-RU" sz="1600" dirty="0" smtClean="0">
                <a:latin typeface="Arial" panose="020B0604020202020204" pitchFamily="34" charset="0"/>
                <a:cs typeface="Arial" panose="020B0604020202020204" pitchFamily="34" charset="0"/>
              </a:rPr>
              <a:t>- Средна </a:t>
            </a:r>
            <a:r>
              <a:rPr lang="ru-RU" sz="1600" dirty="0">
                <a:latin typeface="Arial" panose="020B0604020202020204" pitchFamily="34" charset="0"/>
                <a:cs typeface="Arial" panose="020B0604020202020204" pitchFamily="34" charset="0"/>
              </a:rPr>
              <a:t>температура на повърхността на земята [° C]</a:t>
            </a:r>
          </a:p>
          <a:p>
            <a:pPr marL="0" indent="0">
              <a:lnSpc>
                <a:spcPct val="150000"/>
              </a:lnSpc>
              <a:buNone/>
            </a:pPr>
            <a:r>
              <a:rPr lang="ru-RU" sz="1600" dirty="0" smtClean="0">
                <a:latin typeface="Arial" panose="020B0604020202020204" pitchFamily="34" charset="0"/>
                <a:cs typeface="Arial" panose="020B0604020202020204" pitchFamily="34" charset="0"/>
              </a:rPr>
              <a:t>- Геотермален </a:t>
            </a:r>
            <a:r>
              <a:rPr lang="ru-RU" sz="1600" dirty="0">
                <a:latin typeface="Arial" panose="020B0604020202020204" pitchFamily="34" charset="0"/>
                <a:cs typeface="Arial" panose="020B0604020202020204" pitchFamily="34" charset="0"/>
              </a:rPr>
              <a:t>топлинен поток [W / </a:t>
            </a:r>
            <a:r>
              <a:rPr lang="ru-RU" sz="1600" dirty="0" smtClean="0">
                <a:latin typeface="Arial" panose="020B0604020202020204" pitchFamily="34" charset="0"/>
                <a:cs typeface="Arial" panose="020B0604020202020204" pitchFamily="34" charset="0"/>
              </a:rPr>
              <a:t>m²]</a:t>
            </a:r>
            <a:endParaRPr lang="de-DE" sz="1600"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64088" y="4797152"/>
            <a:ext cx="2725688" cy="1362844"/>
          </a:xfrm>
          <a:prstGeom prst="rect">
            <a:avLst/>
          </a:prstGeom>
        </p:spPr>
      </p:pic>
      <p:pic>
        <p:nvPicPr>
          <p:cNvPr id="7" name="Grafik 6" descr="http://www.klimaatlas.nrw.de/site/files/klima/Temperatur/Karte_Temperatur.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6056" y="1492671"/>
            <a:ext cx="3384376" cy="3232473"/>
          </a:xfrm>
          <a:prstGeom prst="rect">
            <a:avLst/>
          </a:prstGeom>
          <a:noFill/>
          <a:ln>
            <a:noFill/>
          </a:ln>
        </p:spPr>
      </p:pic>
    </p:spTree>
    <p:extLst>
      <p:ext uri="{BB962C8B-B14F-4D97-AF65-F5344CB8AC3E}">
        <p14:creationId xmlns:p14="http://schemas.microsoft.com/office/powerpoint/2010/main" val="282685474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Характеристики на подземната </a:t>
            </a:r>
            <a:r>
              <a:rPr lang="bg-BG" dirty="0" smtClean="0">
                <a:latin typeface="Arial" panose="020B0604020202020204" pitchFamily="34" charset="0"/>
                <a:cs typeface="Arial" panose="020B0604020202020204" pitchFamily="34" charset="0"/>
              </a:rPr>
              <a:t>част</a:t>
            </a:r>
            <a:endParaRPr lang="en-US" dirty="0">
              <a:latin typeface="Arial" panose="020B0604020202020204" pitchFamily="34" charset="0"/>
              <a:cs typeface="Arial" panose="020B0604020202020204" pitchFamily="34" charset="0"/>
            </a:endParaRPr>
          </a:p>
        </p:txBody>
      </p:sp>
      <p:sp>
        <p:nvSpPr>
          <p:cNvPr id="54275" name="Inhaltsplatzhalter 2"/>
          <p:cNvSpPr>
            <a:spLocks noGrp="1"/>
          </p:cNvSpPr>
          <p:nvPr>
            <p:ph idx="1"/>
          </p:nvPr>
        </p:nvSpPr>
        <p:spPr>
          <a:xfrm>
            <a:off x="467544" y="1412776"/>
            <a:ext cx="7067128" cy="5040560"/>
          </a:xfrm>
        </p:spPr>
        <p:txBody>
          <a:bodyPr>
            <a:noAutofit/>
          </a:bodyPr>
          <a:lstStyle/>
          <a:p>
            <a:pPr lvl="0">
              <a:lnSpc>
                <a:spcPct val="150000"/>
              </a:lnSpc>
            </a:pPr>
            <a:r>
              <a:rPr lang="ru-RU" sz="1600" dirty="0">
                <a:latin typeface="Arial" panose="020B0604020202020204" pitchFamily="34" charset="0"/>
                <a:cs typeface="Arial" panose="020B0604020202020204" pitchFamily="34" charset="0"/>
              </a:rPr>
              <a:t>Топлопроводимост [W / m ∙ K] - налични са данни, както следва:</a:t>
            </a:r>
          </a:p>
          <a:p>
            <a:pPr marL="0" lvl="0" indent="0">
              <a:lnSpc>
                <a:spcPct val="150000"/>
              </a:lnSpc>
              <a:buNone/>
            </a:pPr>
            <a:r>
              <a:rPr lang="ru-RU" sz="1600" dirty="0" smtClean="0">
                <a:latin typeface="Arial" panose="020B0604020202020204" pitchFamily="34" charset="0"/>
                <a:cs typeface="Arial" panose="020B0604020202020204" pitchFamily="34" charset="0"/>
              </a:rPr>
              <a:t>       - TRT</a:t>
            </a:r>
            <a:r>
              <a:rPr lang="ru-RU" sz="1600" dirty="0">
                <a:latin typeface="Arial" panose="020B0604020202020204" pitchFamily="34" charset="0"/>
                <a:cs typeface="Arial" panose="020B0604020202020204" pitchFamily="34" charset="0"/>
              </a:rPr>
              <a:t>, EGRT (виж глава xyz</a:t>
            </a:r>
            <a:r>
              <a:rPr lang="ru-RU" sz="1600" dirty="0" smtClean="0">
                <a:latin typeface="Arial" panose="020B0604020202020204" pitchFamily="34" charset="0"/>
                <a:cs typeface="Arial" panose="020B0604020202020204" pitchFamily="34" charset="0"/>
              </a:rPr>
              <a:t>)</a:t>
            </a:r>
          </a:p>
          <a:p>
            <a:pPr marL="0" lvl="0" indent="0">
              <a:lnSpc>
                <a:spcPct val="150000"/>
              </a:lnSpc>
              <a:buNone/>
            </a:pPr>
            <a:r>
              <a:rPr lang="ru-RU" sz="1600" dirty="0" smtClean="0">
                <a:latin typeface="Arial" panose="020B0604020202020204" pitchFamily="34" charset="0"/>
                <a:cs typeface="Arial" panose="020B0604020202020204" pitchFamily="34" charset="0"/>
              </a:rPr>
              <a:t>       - Литературни </a:t>
            </a:r>
            <a:r>
              <a:rPr lang="ru-RU" sz="1600" dirty="0">
                <a:latin typeface="Arial" panose="020B0604020202020204" pitchFamily="34" charset="0"/>
                <a:cs typeface="Arial" panose="020B0604020202020204" pitchFamily="34" charset="0"/>
              </a:rPr>
              <a:t>стойности (пример: VDI 4640, част 1)</a:t>
            </a:r>
          </a:p>
          <a:p>
            <a:pPr lvl="0">
              <a:lnSpc>
                <a:spcPct val="150000"/>
              </a:lnSpc>
            </a:pPr>
            <a:r>
              <a:rPr lang="ru-RU" sz="1600" dirty="0">
                <a:latin typeface="Arial" panose="020B0604020202020204" pitchFamily="34" charset="0"/>
                <a:cs typeface="Arial" panose="020B0604020202020204" pitchFamily="34" charset="0"/>
              </a:rPr>
              <a:t>Специфична топлинна мощност [MJ / (m³ ∙ K)]</a:t>
            </a:r>
          </a:p>
          <a:p>
            <a:pPr marL="0" lvl="0" indent="0">
              <a:lnSpc>
                <a:spcPct val="150000"/>
              </a:lnSpc>
              <a:buNone/>
            </a:pPr>
            <a:r>
              <a:rPr lang="ru-RU" sz="1600" dirty="0" smtClean="0">
                <a:latin typeface="Arial" panose="020B0604020202020204" pitchFamily="34" charset="0"/>
                <a:cs typeface="Arial" panose="020B0604020202020204" pitchFamily="34" charset="0"/>
              </a:rPr>
              <a:t>      - Твърда </a:t>
            </a:r>
            <a:r>
              <a:rPr lang="ru-RU" sz="1600" dirty="0">
                <a:latin typeface="Arial" panose="020B0604020202020204" pitchFamily="34" charset="0"/>
                <a:cs typeface="Arial" panose="020B0604020202020204" pitchFamily="34" charset="0"/>
              </a:rPr>
              <a:t>скала: 1600 - 2200 [MJ / (m³ ∙ K)]</a:t>
            </a:r>
          </a:p>
          <a:p>
            <a:pPr lvl="0">
              <a:lnSpc>
                <a:spcPct val="150000"/>
              </a:lnSpc>
            </a:pPr>
            <a:r>
              <a:rPr lang="ru-RU" sz="1600" dirty="0">
                <a:latin typeface="Arial" panose="020B0604020202020204" pitchFamily="34" charset="0"/>
                <a:cs typeface="Arial" panose="020B0604020202020204" pitchFamily="34" charset="0"/>
              </a:rPr>
              <a:t>Средна температура на повърхността на земята [° C]</a:t>
            </a:r>
          </a:p>
          <a:p>
            <a:pPr marL="0" lvl="0" indent="0">
              <a:lnSpc>
                <a:spcPct val="150000"/>
              </a:lnSpc>
              <a:buNone/>
            </a:pPr>
            <a:r>
              <a:rPr lang="ru-RU" sz="1600" dirty="0" smtClean="0">
                <a:latin typeface="Arial" panose="020B0604020202020204" pitchFamily="34" charset="0"/>
                <a:cs typeface="Arial" panose="020B0604020202020204" pitchFamily="34" charset="0"/>
              </a:rPr>
              <a:t>      - Пример</a:t>
            </a:r>
            <a:r>
              <a:rPr lang="ru-RU" sz="1600" dirty="0">
                <a:latin typeface="Arial" panose="020B0604020202020204" pitchFamily="34" charset="0"/>
                <a:cs typeface="Arial" panose="020B0604020202020204" pitchFamily="34" charset="0"/>
              </a:rPr>
              <a:t>: Северен Рейн-Вестфалия - 5 ° C до 11 ° C</a:t>
            </a:r>
          </a:p>
          <a:p>
            <a:pPr lvl="0">
              <a:lnSpc>
                <a:spcPct val="150000"/>
              </a:lnSpc>
            </a:pPr>
            <a:r>
              <a:rPr lang="ru-RU" sz="1600" dirty="0">
                <a:latin typeface="Arial" panose="020B0604020202020204" pitchFamily="34" charset="0"/>
                <a:cs typeface="Arial" panose="020B0604020202020204" pitchFamily="34" charset="0"/>
              </a:rPr>
              <a:t>Геотермален топлинен поток [W / m²]</a:t>
            </a:r>
          </a:p>
          <a:p>
            <a:pPr marL="0" lvl="0" indent="0">
              <a:lnSpc>
                <a:spcPct val="150000"/>
              </a:lnSpc>
              <a:buNone/>
            </a:pPr>
            <a:r>
              <a:rPr lang="ru-RU" sz="1600" dirty="0" smtClean="0">
                <a:latin typeface="Arial" panose="020B0604020202020204" pitchFamily="34" charset="0"/>
                <a:cs typeface="Arial" panose="020B0604020202020204" pitchFamily="34" charset="0"/>
              </a:rPr>
              <a:t>      - Германия </a:t>
            </a:r>
            <a:r>
              <a:rPr lang="ru-RU" sz="1600" dirty="0">
                <a:latin typeface="Arial" panose="020B0604020202020204" pitchFamily="34" charset="0"/>
                <a:cs typeface="Arial" panose="020B0604020202020204" pitchFamily="34" charset="0"/>
              </a:rPr>
              <a:t>- 30 до 100 mW / m²</a:t>
            </a:r>
          </a:p>
          <a:p>
            <a:pPr marL="0" lvl="0" indent="0">
              <a:lnSpc>
                <a:spcPct val="150000"/>
              </a:lnSpc>
              <a:buNone/>
            </a:pPr>
            <a:r>
              <a:rPr lang="ru-RU" sz="1600" dirty="0" smtClean="0">
                <a:latin typeface="Arial" panose="020B0604020202020204" pitchFamily="34" charset="0"/>
                <a:cs typeface="Arial" panose="020B0604020202020204" pitchFamily="34" charset="0"/>
              </a:rPr>
              <a:t>      - Северен </a:t>
            </a:r>
            <a:r>
              <a:rPr lang="ru-RU" sz="1600" dirty="0">
                <a:latin typeface="Arial" panose="020B0604020202020204" pitchFamily="34" charset="0"/>
                <a:cs typeface="Arial" panose="020B0604020202020204" pitchFamily="34" charset="0"/>
              </a:rPr>
              <a:t>Рейн-Вестфалия - 50 до 70 mW / </a:t>
            </a:r>
            <a:r>
              <a:rPr lang="ru-RU" sz="1600" dirty="0" smtClean="0">
                <a:latin typeface="Arial" panose="020B0604020202020204" pitchFamily="34" charset="0"/>
                <a:cs typeface="Arial" panose="020B0604020202020204" pitchFamily="34" charset="0"/>
              </a:rPr>
              <a:t>m²</a:t>
            </a:r>
            <a:endParaRPr lang="de-DE" sz="1600"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0152" y="1844824"/>
            <a:ext cx="3203848" cy="2664296"/>
          </a:xfrm>
          <a:prstGeom prst="rect">
            <a:avLst/>
          </a:prstGeom>
        </p:spPr>
      </p:pic>
    </p:spTree>
    <p:extLst>
      <p:ext uri="{BB962C8B-B14F-4D97-AF65-F5344CB8AC3E}">
        <p14:creationId xmlns:p14="http://schemas.microsoft.com/office/powerpoint/2010/main" val="287443606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smtClean="0">
                <a:latin typeface="Arial" panose="020B0604020202020204" pitchFamily="34" charset="0"/>
                <a:cs typeface="Arial" panose="020B0604020202020204" pitchFamily="34" charset="0"/>
              </a:rPr>
              <a:t>Температурен режим на подземната част</a:t>
            </a:r>
            <a:endParaRPr lang="en-US" dirty="0">
              <a:latin typeface="Arial" panose="020B0604020202020204" pitchFamily="34" charset="0"/>
              <a:cs typeface="Arial" panose="020B0604020202020204" pitchFamily="34" charset="0"/>
            </a:endParaRPr>
          </a:p>
        </p:txBody>
      </p:sp>
      <p:sp>
        <p:nvSpPr>
          <p:cNvPr id="54275" name="Inhaltsplatzhalter 2"/>
          <p:cNvSpPr>
            <a:spLocks noGrp="1"/>
          </p:cNvSpPr>
          <p:nvPr>
            <p:ph idx="1"/>
          </p:nvPr>
        </p:nvSpPr>
        <p:spPr>
          <a:xfrm>
            <a:off x="425599" y="1467217"/>
            <a:ext cx="5050905"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Има два варианта за определяне на температурния режим в подземното пространство:</a:t>
            </a:r>
          </a:p>
          <a:p>
            <a:pPr marL="0" indent="0">
              <a:lnSpc>
                <a:spcPct val="150000"/>
              </a:lnSpc>
              <a:buNone/>
            </a:pPr>
            <a:r>
              <a:rPr lang="ru-RU" sz="1600" dirty="0" smtClean="0">
                <a:latin typeface="Arial" panose="020B0604020202020204" pitchFamily="34" charset="0"/>
                <a:cs typeface="Arial" panose="020B0604020202020204" pitchFamily="34" charset="0"/>
              </a:rPr>
              <a:t>а)Температурният </a:t>
            </a:r>
            <a:r>
              <a:rPr lang="ru-RU" sz="1600" dirty="0">
                <a:latin typeface="Arial" panose="020B0604020202020204" pitchFamily="34" charset="0"/>
                <a:cs typeface="Arial" panose="020B0604020202020204" pitchFamily="34" charset="0"/>
              </a:rPr>
              <a:t>диапазон може да бъде определен с температурата на повърхността във връзка с топлинния </a:t>
            </a:r>
            <a:r>
              <a:rPr lang="ru-RU" sz="1600" dirty="0" smtClean="0">
                <a:latin typeface="Arial" panose="020B0604020202020204" pitchFamily="34" charset="0"/>
                <a:cs typeface="Arial" panose="020B0604020202020204" pitchFamily="34" charset="0"/>
              </a:rPr>
              <a:t>поток.</a:t>
            </a:r>
            <a:endParaRPr lang="en-US" sz="1600" dirty="0" smtClean="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0112" y="1484784"/>
            <a:ext cx="3096344" cy="4776276"/>
          </a:xfrm>
          <a:prstGeom prst="rect">
            <a:avLst/>
          </a:prstGeom>
        </p:spPr>
      </p:pic>
      <p:sp>
        <p:nvSpPr>
          <p:cNvPr id="5" name="Textfeld 4"/>
          <p:cNvSpPr txBox="1"/>
          <p:nvPr/>
        </p:nvSpPr>
        <p:spPr>
          <a:xfrm>
            <a:off x="5558755" y="1467217"/>
            <a:ext cx="792088" cy="323165"/>
          </a:xfrm>
          <a:prstGeom prst="rect">
            <a:avLst/>
          </a:prstGeom>
          <a:noFill/>
          <a:ln w="12700">
            <a:solidFill>
              <a:schemeClr val="tx1">
                <a:lumMod val="50000"/>
                <a:lumOff val="50000"/>
              </a:schemeClr>
            </a:solidFill>
          </a:ln>
        </p:spPr>
        <p:txBody>
          <a:bodyPr wrap="square" lIns="36000" tIns="0" rIns="0" bIns="0" rtlCol="0">
            <a:spAutoFit/>
          </a:bodyPr>
          <a:lstStyle/>
          <a:p>
            <a:r>
              <a:rPr lang="de-DE" sz="1050" dirty="0" smtClean="0">
                <a:solidFill>
                  <a:srgbClr val="FF0000"/>
                </a:solidFill>
                <a:latin typeface="Arial" panose="020B0604020202020204" pitchFamily="34" charset="0"/>
                <a:cs typeface="Arial" panose="020B0604020202020204" pitchFamily="34" charset="0"/>
              </a:rPr>
              <a:t>Surface </a:t>
            </a:r>
            <a:r>
              <a:rPr lang="de-DE" sz="1050" dirty="0" err="1" smtClean="0">
                <a:solidFill>
                  <a:srgbClr val="FF0000"/>
                </a:solidFill>
                <a:latin typeface="Arial" panose="020B0604020202020204" pitchFamily="34" charset="0"/>
                <a:cs typeface="Arial" panose="020B0604020202020204" pitchFamily="34" charset="0"/>
              </a:rPr>
              <a:t>temperature</a:t>
            </a:r>
            <a:endParaRPr lang="de-DE" sz="1050"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feld 7"/>
              <p:cNvSpPr txBox="1"/>
              <p:nvPr/>
            </p:nvSpPr>
            <p:spPr>
              <a:xfrm>
                <a:off x="1171782" y="3496923"/>
                <a:ext cx="4032448" cy="1603709"/>
              </a:xfrm>
              <a:prstGeom prst="rect">
                <a:avLst/>
              </a:prstGeom>
              <a:noFill/>
            </p:spPr>
            <p:txBody>
              <a:bodyPr wrap="square" rtlCol="0">
                <a:spAutoFit/>
              </a:bodyPr>
              <a:lstStyle/>
              <a:p>
                <a:pPr lvl="0">
                  <a:lnSpc>
                    <a:spcPct val="150000"/>
                  </a:lnSpc>
                </a:pPr>
                <a:r>
                  <a:rPr lang="de-DE" sz="1600" dirty="0" smtClean="0">
                    <a:latin typeface="Arial" panose="020B0604020202020204" pitchFamily="34" charset="0"/>
                    <a:cs typeface="Arial" panose="020B0604020202020204" pitchFamily="34" charset="0"/>
                  </a:rPr>
                  <a:t> </a:t>
                </a:r>
                <a14:m>
                  <m:oMath xmlns:m="http://schemas.openxmlformats.org/officeDocument/2006/math">
                    <m:r>
                      <a:rPr lang="en-GB" sz="1600" i="1">
                        <a:latin typeface="Cambria Math" panose="02040503050406030204" pitchFamily="18" charset="0"/>
                      </a:rPr>
                      <m:t>𝑄</m:t>
                    </m:r>
                    <m:r>
                      <a:rPr lang="en-GB" sz="1600" i="1">
                        <a:latin typeface="Cambria Math" panose="02040503050406030204" pitchFamily="18" charset="0"/>
                      </a:rPr>
                      <m:t>= </m:t>
                    </m:r>
                    <m:r>
                      <a:rPr lang="en-GB" sz="1600" i="1">
                        <a:latin typeface="Cambria Math" panose="02040503050406030204" pitchFamily="18" charset="0"/>
                      </a:rPr>
                      <m:t>𝜆</m:t>
                    </m:r>
                    <m:r>
                      <a:rPr lang="en-GB" sz="1600" i="1">
                        <a:latin typeface="Cambria Math" panose="02040503050406030204" pitchFamily="18" charset="0"/>
                      </a:rPr>
                      <m:t> ⋅</m:t>
                    </m:r>
                    <m:r>
                      <a:rPr lang="en-GB" sz="1600" i="1">
                        <a:latin typeface="Cambria Math" panose="02040503050406030204" pitchFamily="18" charset="0"/>
                      </a:rPr>
                      <m:t>𝑔𝑟𝑎𝑑𝑇</m:t>
                    </m:r>
                    <m:r>
                      <a:rPr lang="en-GB" sz="1600" i="1">
                        <a:latin typeface="Cambria Math" panose="02040503050406030204" pitchFamily="18" charset="0"/>
                      </a:rPr>
                      <m:t> ⇒  </m:t>
                    </m:r>
                    <m:r>
                      <a:rPr lang="en-GB" sz="1600" i="1">
                        <a:latin typeface="Cambria Math" panose="02040503050406030204" pitchFamily="18" charset="0"/>
                      </a:rPr>
                      <m:t>𝑔𝑟𝑎𝑑𝑇</m:t>
                    </m:r>
                    <m:r>
                      <a:rPr lang="en-GB" sz="1600" i="1">
                        <a:latin typeface="Cambria Math" panose="02040503050406030204" pitchFamily="18" charset="0"/>
                      </a:rPr>
                      <m:t>= </m:t>
                    </m:r>
                    <m:f>
                      <m:fPr>
                        <m:ctrlPr>
                          <a:rPr lang="de-DE" sz="1600" i="1">
                            <a:latin typeface="Cambria Math"/>
                          </a:rPr>
                        </m:ctrlPr>
                      </m:fPr>
                      <m:num>
                        <m:r>
                          <a:rPr lang="en-GB" sz="1600" i="1">
                            <a:latin typeface="Cambria Math" panose="02040503050406030204" pitchFamily="18" charset="0"/>
                          </a:rPr>
                          <m:t>𝑄</m:t>
                        </m:r>
                      </m:num>
                      <m:den>
                        <m:r>
                          <a:rPr lang="en-GB" sz="1600" i="1">
                            <a:latin typeface="Cambria Math" panose="02040503050406030204" pitchFamily="18" charset="0"/>
                          </a:rPr>
                          <m:t>𝜆</m:t>
                        </m:r>
                      </m:den>
                    </m:f>
                  </m:oMath>
                </a14:m>
                <a:endParaRPr lang="de-DE" sz="1600" dirty="0" smtClean="0">
                  <a:latin typeface="Arial" panose="020B0604020202020204" pitchFamily="34" charset="0"/>
                  <a:cs typeface="Arial" panose="020B0604020202020204" pitchFamily="34" charset="0"/>
                </a:endParaRPr>
              </a:p>
              <a:p>
                <a:pPr lvl="0">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With: Q  [W/m²</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λ [W/</a:t>
                </a:r>
                <a:r>
                  <a:rPr lang="en-GB" sz="1600" dirty="0" err="1">
                    <a:latin typeface="Arial" panose="020B0604020202020204" pitchFamily="34" charset="0"/>
                    <a:cs typeface="Arial" panose="020B0604020202020204" pitchFamily="34" charset="0"/>
                  </a:rPr>
                  <a:t>mK</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gradT</a:t>
                </a:r>
                <a:r>
                  <a:rPr lang="en-GB" sz="1600" dirty="0">
                    <a:latin typeface="Arial" panose="020B0604020202020204" pitchFamily="34" charset="0"/>
                    <a:cs typeface="Arial" panose="020B0604020202020204" pitchFamily="34" charset="0"/>
                  </a:rPr>
                  <a:t> [K/m]</a:t>
                </a:r>
                <a:endParaRPr lang="de-DE" sz="1600" dirty="0">
                  <a:latin typeface="Arial" panose="020B0604020202020204" pitchFamily="34" charset="0"/>
                  <a:cs typeface="Arial" panose="020B0604020202020204" pitchFamily="34" charset="0"/>
                </a:endParaRPr>
              </a:p>
              <a:p>
                <a:endParaRPr lang="de-DE" sz="1600" dirty="0">
                  <a:latin typeface="Arial" panose="020B0604020202020204" pitchFamily="34" charset="0"/>
                  <a:cs typeface="Arial" panose="020B0604020202020204" pitchFamily="34" charset="0"/>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1171782" y="3496923"/>
                <a:ext cx="4032448" cy="1603709"/>
              </a:xfrm>
              <a:prstGeom prst="rect">
                <a:avLst/>
              </a:prstGeom>
              <a:blipFill rotWithShape="0">
                <a:blip r:embed="rId4"/>
                <a:stretch>
                  <a:fillRect l="-755"/>
                </a:stretch>
              </a:blipFill>
            </p:spPr>
            <p:txBody>
              <a:bodyPr/>
              <a:lstStyle/>
              <a:p>
                <a:r>
                  <a:rPr lang="de-DE">
                    <a:noFill/>
                  </a:rPr>
                  <a:t> </a:t>
                </a:r>
              </a:p>
            </p:txBody>
          </p:sp>
        </mc:Fallback>
      </mc:AlternateContent>
      <p:sp>
        <p:nvSpPr>
          <p:cNvPr id="9" name="Textfeld 8"/>
          <p:cNvSpPr txBox="1"/>
          <p:nvPr/>
        </p:nvSpPr>
        <p:spPr>
          <a:xfrm>
            <a:off x="5868144" y="3933056"/>
            <a:ext cx="1205073" cy="276999"/>
          </a:xfrm>
          <a:prstGeom prst="rect">
            <a:avLst/>
          </a:prstGeom>
          <a:noFill/>
          <a:ln>
            <a:solidFill>
              <a:schemeClr val="tx1">
                <a:lumMod val="50000"/>
                <a:lumOff val="50000"/>
              </a:schemeClr>
            </a:solidFill>
          </a:ln>
        </p:spPr>
        <p:txBody>
          <a:bodyPr wrap="none" rtlCol="0">
            <a:spAutoFit/>
          </a:bodyPr>
          <a:lstStyle/>
          <a:p>
            <a:r>
              <a:rPr lang="de-DE" sz="1200" dirty="0">
                <a:solidFill>
                  <a:srgbClr val="FF0000"/>
                </a:solidFill>
                <a:latin typeface="Arial" panose="020B0604020202020204" pitchFamily="34" charset="0"/>
                <a:cs typeface="Arial" panose="020B0604020202020204" pitchFamily="34" charset="0"/>
              </a:rPr>
              <a:t>Grad T = Q / </a:t>
            </a:r>
            <a:r>
              <a:rPr lang="el-GR" sz="1200" dirty="0">
                <a:solidFill>
                  <a:srgbClr val="FF0000"/>
                </a:solidFill>
                <a:latin typeface="Arial" panose="020B0604020202020204" pitchFamily="34" charset="0"/>
                <a:cs typeface="Arial" panose="020B0604020202020204" pitchFamily="34" charset="0"/>
              </a:rPr>
              <a:t>λ </a:t>
            </a:r>
            <a:endParaRPr lang="de-DE" sz="1200" dirty="0">
              <a:solidFill>
                <a:srgbClr val="FF0000"/>
              </a:solidFill>
              <a:latin typeface="Arial" panose="020B0604020202020204" pitchFamily="34" charset="0"/>
              <a:cs typeface="Arial" panose="020B0604020202020204" pitchFamily="34" charset="0"/>
            </a:endParaRPr>
          </a:p>
        </p:txBody>
      </p:sp>
      <p:cxnSp>
        <p:nvCxnSpPr>
          <p:cNvPr id="11" name="Gerader Verbinder 10"/>
          <p:cNvCxnSpPr/>
          <p:nvPr/>
        </p:nvCxnSpPr>
        <p:spPr>
          <a:xfrm>
            <a:off x="7236296" y="1628800"/>
            <a:ext cx="0" cy="4464496"/>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7204612" y="2708920"/>
            <a:ext cx="1507144" cy="430887"/>
          </a:xfrm>
          <a:prstGeom prst="rect">
            <a:avLst/>
          </a:prstGeom>
          <a:noFill/>
          <a:ln>
            <a:solidFill>
              <a:schemeClr val="tx1">
                <a:lumMod val="50000"/>
                <a:lumOff val="50000"/>
              </a:schemeClr>
            </a:solidFill>
          </a:ln>
        </p:spPr>
        <p:txBody>
          <a:bodyPr wrap="none" rtlCol="0">
            <a:spAutoFit/>
          </a:bodyPr>
          <a:lstStyle/>
          <a:p>
            <a:pPr algn="ctr"/>
            <a:r>
              <a:rPr lang="de-DE" sz="1100" dirty="0" smtClean="0">
                <a:solidFill>
                  <a:srgbClr val="669900"/>
                </a:solidFill>
                <a:latin typeface="Arial" panose="020B0604020202020204" pitchFamily="34" charset="0"/>
                <a:cs typeface="Arial" panose="020B0604020202020204" pitchFamily="34" charset="0"/>
              </a:rPr>
              <a:t>Average </a:t>
            </a:r>
            <a:r>
              <a:rPr lang="de-DE" sz="1100" dirty="0" err="1" smtClean="0">
                <a:solidFill>
                  <a:srgbClr val="669900"/>
                </a:solidFill>
                <a:latin typeface="Arial" panose="020B0604020202020204" pitchFamily="34" charset="0"/>
                <a:cs typeface="Arial" panose="020B0604020202020204" pitchFamily="34" charset="0"/>
              </a:rPr>
              <a:t>temperature</a:t>
            </a:r>
            <a:endParaRPr lang="de-DE" sz="1100" dirty="0" smtClean="0">
              <a:solidFill>
                <a:srgbClr val="669900"/>
              </a:solidFill>
              <a:latin typeface="Arial" panose="020B0604020202020204" pitchFamily="34" charset="0"/>
              <a:cs typeface="Arial" panose="020B0604020202020204" pitchFamily="34" charset="0"/>
            </a:endParaRPr>
          </a:p>
          <a:p>
            <a:pPr algn="ctr"/>
            <a:r>
              <a:rPr lang="de-DE" sz="1100" dirty="0" smtClean="0">
                <a:solidFill>
                  <a:srgbClr val="669900"/>
                </a:solidFill>
                <a:latin typeface="Arial" panose="020B0604020202020204" pitchFamily="34" charset="0"/>
                <a:cs typeface="Arial" panose="020B0604020202020204" pitchFamily="34" charset="0"/>
              </a:rPr>
              <a:t>11,3 °C</a:t>
            </a:r>
            <a:endParaRPr lang="de-DE" sz="1100" dirty="0">
              <a:solidFill>
                <a:srgbClr val="669900"/>
              </a:solidFill>
              <a:latin typeface="Arial" panose="020B0604020202020204" pitchFamily="34" charset="0"/>
              <a:cs typeface="Arial" panose="020B0604020202020204" pitchFamily="34" charset="0"/>
            </a:endParaRPr>
          </a:p>
        </p:txBody>
      </p:sp>
      <p:sp>
        <p:nvSpPr>
          <p:cNvPr id="13" name="Textfeld 12"/>
          <p:cNvSpPr txBox="1"/>
          <p:nvPr/>
        </p:nvSpPr>
        <p:spPr>
          <a:xfrm>
            <a:off x="364704" y="5003712"/>
            <a:ext cx="5215408" cy="1402441"/>
          </a:xfrm>
          <a:prstGeom prst="rect">
            <a:avLst/>
          </a:prstGeom>
          <a:noFill/>
        </p:spPr>
        <p:txBody>
          <a:bodyPr wrap="square" rtlCol="0">
            <a:noAutofit/>
          </a:bodyPr>
          <a:lstStyle/>
          <a:p>
            <a:pPr>
              <a:lnSpc>
                <a:spcPct val="150000"/>
              </a:lnSpc>
            </a:pPr>
            <a:r>
              <a:rPr lang="ru-RU" sz="1600" b="1" i="1" dirty="0">
                <a:latin typeface="Arial" panose="020B0604020202020204" pitchFamily="34" charset="0"/>
                <a:cs typeface="Arial" panose="020B0604020202020204" pitchFamily="34" charset="0"/>
              </a:rPr>
              <a:t>Предимство:</a:t>
            </a:r>
          </a:p>
          <a:p>
            <a:pPr>
              <a:lnSpc>
                <a:spcPct val="150000"/>
              </a:lnSpc>
            </a:pPr>
            <a:r>
              <a:rPr lang="ru-RU" sz="1600" b="1" i="1" dirty="0">
                <a:latin typeface="Arial" panose="020B0604020202020204" pitchFamily="34" charset="0"/>
                <a:cs typeface="Arial" panose="020B0604020202020204" pitchFamily="34" charset="0"/>
              </a:rPr>
              <a:t>Автоматично регулиране на средната температура на различни дълбочини на </a:t>
            </a:r>
            <a:r>
              <a:rPr lang="ru-RU" sz="1600" b="1" i="1" dirty="0" smtClean="0">
                <a:latin typeface="Arial" panose="020B0604020202020204" pitchFamily="34" charset="0"/>
                <a:cs typeface="Arial" panose="020B0604020202020204" pitchFamily="34" charset="0"/>
              </a:rPr>
              <a:t>сондата</a:t>
            </a:r>
            <a:endParaRPr lang="de-DE"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3155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0856" y="1484784"/>
            <a:ext cx="3057608" cy="4716524"/>
          </a:xfrm>
          <a:prstGeom prst="rect">
            <a:avLst/>
          </a:prstGeom>
        </p:spPr>
      </p:pic>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Температурен режим на подземната </a:t>
            </a:r>
            <a:r>
              <a:rPr lang="ru-RU" dirty="0" smtClean="0">
                <a:latin typeface="Arial" panose="020B0604020202020204" pitchFamily="34" charset="0"/>
                <a:cs typeface="Arial" panose="020B0604020202020204" pitchFamily="34" charset="0"/>
              </a:rPr>
              <a:t>част</a:t>
            </a:r>
            <a:endParaRPr lang="en-US" dirty="0">
              <a:latin typeface="Arial" panose="020B0604020202020204" pitchFamily="34" charset="0"/>
              <a:cs typeface="Arial" panose="020B0604020202020204" pitchFamily="34" charset="0"/>
            </a:endParaRPr>
          </a:p>
        </p:txBody>
      </p:sp>
      <p:sp>
        <p:nvSpPr>
          <p:cNvPr id="54275" name="Inhaltsplatzhalter 2"/>
          <p:cNvSpPr>
            <a:spLocks noGrp="1"/>
          </p:cNvSpPr>
          <p:nvPr>
            <p:ph idx="1"/>
          </p:nvPr>
        </p:nvSpPr>
        <p:spPr>
          <a:xfrm>
            <a:off x="457200" y="1600200"/>
            <a:ext cx="4690864" cy="4525963"/>
          </a:xfrm>
        </p:spPr>
        <p:txBody>
          <a:bodyPr>
            <a:normAutofit/>
          </a:bodyPr>
          <a:lstStyle/>
          <a:p>
            <a:pPr marL="0" lvl="0" indent="0">
              <a:lnSpc>
                <a:spcPct val="150000"/>
              </a:lnSpc>
              <a:buNone/>
            </a:pPr>
            <a:r>
              <a:rPr lang="ru-RU" sz="1600" dirty="0" smtClean="0">
                <a:latin typeface="Arial" panose="020B0604020202020204" pitchFamily="34" charset="0"/>
                <a:cs typeface="Arial" panose="020B0604020202020204" pitchFamily="34" charset="0"/>
              </a:rPr>
              <a:t>б)Температурният </a:t>
            </a:r>
            <a:r>
              <a:rPr lang="ru-RU" sz="1600" dirty="0">
                <a:latin typeface="Arial" panose="020B0604020202020204" pitchFamily="34" charset="0"/>
                <a:cs typeface="Arial" panose="020B0604020202020204" pitchFamily="34" charset="0"/>
              </a:rPr>
              <a:t>диапазон може да бъде определен със средната температура по протежение на сондажа (данни от теста за термичен отговор, TRT). В този случай топлинният поток е настроен на </a:t>
            </a:r>
            <a:r>
              <a:rPr lang="ru-RU" sz="1600" dirty="0" smtClean="0">
                <a:latin typeface="Arial" panose="020B0604020202020204" pitchFamily="34" charset="0"/>
                <a:cs typeface="Arial" panose="020B0604020202020204" pitchFamily="34" charset="0"/>
              </a:rPr>
              <a:t>нула.</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8" name="Textfeld 7"/>
          <p:cNvSpPr txBox="1"/>
          <p:nvPr/>
        </p:nvSpPr>
        <p:spPr>
          <a:xfrm>
            <a:off x="1202520" y="3684165"/>
            <a:ext cx="2520280" cy="416011"/>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Q =  </a:t>
            </a:r>
            <a:r>
              <a:rPr lang="de-DE" sz="1600" dirty="0" smtClean="0">
                <a:latin typeface="Arial" panose="020B0604020202020204" pitchFamily="34" charset="0"/>
                <a:cs typeface="Arial" panose="020B0604020202020204" pitchFamily="34" charset="0"/>
              </a:rPr>
              <a:t>0 mW/m²</a:t>
            </a:r>
          </a:p>
        </p:txBody>
      </p:sp>
      <p:cxnSp>
        <p:nvCxnSpPr>
          <p:cNvPr id="11" name="Gerader Verbinder 10"/>
          <p:cNvCxnSpPr/>
          <p:nvPr/>
        </p:nvCxnSpPr>
        <p:spPr>
          <a:xfrm>
            <a:off x="7236296" y="1628800"/>
            <a:ext cx="0" cy="4464496"/>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5624957" y="2996952"/>
            <a:ext cx="1611339" cy="600164"/>
          </a:xfrm>
          <a:prstGeom prst="rect">
            <a:avLst/>
          </a:prstGeom>
          <a:noFill/>
          <a:ln>
            <a:solidFill>
              <a:schemeClr val="tx1">
                <a:lumMod val="50000"/>
                <a:lumOff val="50000"/>
              </a:schemeClr>
            </a:solidFill>
          </a:ln>
        </p:spPr>
        <p:txBody>
          <a:bodyPr wrap="none" rtlCol="0">
            <a:spAutoFit/>
          </a:bodyPr>
          <a:lstStyle/>
          <a:p>
            <a:pPr algn="ctr"/>
            <a:r>
              <a:rPr lang="de-DE" sz="1100" dirty="0" err="1">
                <a:solidFill>
                  <a:srgbClr val="669900"/>
                </a:solidFill>
                <a:latin typeface="Arial" panose="020B0604020202020204" pitchFamily="34" charset="0"/>
                <a:cs typeface="Arial" panose="020B0604020202020204" pitchFamily="34" charset="0"/>
              </a:rPr>
              <a:t>surface</a:t>
            </a:r>
            <a:r>
              <a:rPr lang="de-DE" sz="1100" dirty="0">
                <a:solidFill>
                  <a:srgbClr val="669900"/>
                </a:solidFill>
                <a:latin typeface="Arial" panose="020B0604020202020204" pitchFamily="34" charset="0"/>
                <a:cs typeface="Arial" panose="020B0604020202020204" pitchFamily="34" charset="0"/>
              </a:rPr>
              <a:t> </a:t>
            </a:r>
            <a:r>
              <a:rPr lang="de-DE" sz="1100" dirty="0" err="1">
                <a:solidFill>
                  <a:srgbClr val="669900"/>
                </a:solidFill>
                <a:latin typeface="Arial" panose="020B0604020202020204" pitchFamily="34" charset="0"/>
                <a:cs typeface="Arial" panose="020B0604020202020204" pitchFamily="34" charset="0"/>
              </a:rPr>
              <a:t>temperature</a:t>
            </a:r>
            <a:endParaRPr lang="de-DE" sz="1100" dirty="0">
              <a:solidFill>
                <a:srgbClr val="669900"/>
              </a:solidFill>
              <a:latin typeface="Arial" panose="020B0604020202020204" pitchFamily="34" charset="0"/>
              <a:cs typeface="Arial" panose="020B0604020202020204" pitchFamily="34" charset="0"/>
            </a:endParaRPr>
          </a:p>
          <a:p>
            <a:pPr algn="ctr"/>
            <a:r>
              <a:rPr lang="de-DE" sz="1100" dirty="0">
                <a:solidFill>
                  <a:srgbClr val="669900"/>
                </a:solidFill>
                <a:latin typeface="Arial" panose="020B0604020202020204" pitchFamily="34" charset="0"/>
                <a:cs typeface="Arial" panose="020B0604020202020204" pitchFamily="34" charset="0"/>
              </a:rPr>
              <a:t>= </a:t>
            </a:r>
            <a:r>
              <a:rPr lang="de-DE" sz="1100" dirty="0" err="1">
                <a:solidFill>
                  <a:srgbClr val="669900"/>
                </a:solidFill>
                <a:latin typeface="Arial" panose="020B0604020202020204" pitchFamily="34" charset="0"/>
                <a:cs typeface="Arial" panose="020B0604020202020204" pitchFamily="34" charset="0"/>
              </a:rPr>
              <a:t>average</a:t>
            </a:r>
            <a:r>
              <a:rPr lang="de-DE" sz="1100" dirty="0">
                <a:solidFill>
                  <a:srgbClr val="669900"/>
                </a:solidFill>
                <a:latin typeface="Arial" panose="020B0604020202020204" pitchFamily="34" charset="0"/>
                <a:cs typeface="Arial" panose="020B0604020202020204" pitchFamily="34" charset="0"/>
              </a:rPr>
              <a:t> </a:t>
            </a:r>
            <a:r>
              <a:rPr lang="de-DE" sz="1100" dirty="0" err="1" smtClean="0">
                <a:solidFill>
                  <a:srgbClr val="669900"/>
                </a:solidFill>
                <a:latin typeface="Arial" panose="020B0604020202020204" pitchFamily="34" charset="0"/>
                <a:cs typeface="Arial" panose="020B0604020202020204" pitchFamily="34" charset="0"/>
              </a:rPr>
              <a:t>temperature</a:t>
            </a:r>
            <a:endParaRPr lang="de-DE" sz="1100" dirty="0" smtClean="0">
              <a:solidFill>
                <a:srgbClr val="669900"/>
              </a:solidFill>
              <a:latin typeface="Arial" panose="020B0604020202020204" pitchFamily="34" charset="0"/>
              <a:cs typeface="Arial" panose="020B0604020202020204" pitchFamily="34" charset="0"/>
            </a:endParaRPr>
          </a:p>
          <a:p>
            <a:pPr algn="ctr"/>
            <a:r>
              <a:rPr lang="de-DE" sz="1100" dirty="0" smtClean="0">
                <a:solidFill>
                  <a:srgbClr val="669900"/>
                </a:solidFill>
                <a:latin typeface="Arial" panose="020B0604020202020204" pitchFamily="34" charset="0"/>
                <a:cs typeface="Arial" panose="020B0604020202020204" pitchFamily="34" charset="0"/>
              </a:rPr>
              <a:t>11,3 °C</a:t>
            </a:r>
            <a:endParaRPr lang="de-DE" sz="1100" dirty="0">
              <a:solidFill>
                <a:srgbClr val="669900"/>
              </a:solidFill>
              <a:latin typeface="Arial" panose="020B0604020202020204" pitchFamily="34" charset="0"/>
              <a:cs typeface="Arial" panose="020B0604020202020204" pitchFamily="34" charset="0"/>
            </a:endParaRPr>
          </a:p>
        </p:txBody>
      </p:sp>
      <p:sp>
        <p:nvSpPr>
          <p:cNvPr id="12" name="Textfeld 11"/>
          <p:cNvSpPr txBox="1"/>
          <p:nvPr/>
        </p:nvSpPr>
        <p:spPr>
          <a:xfrm>
            <a:off x="482440" y="4509120"/>
            <a:ext cx="3960440" cy="792088"/>
          </a:xfrm>
          <a:prstGeom prst="rect">
            <a:avLst/>
          </a:prstGeom>
          <a:noFill/>
        </p:spPr>
        <p:txBody>
          <a:bodyPr wrap="square" rtlCol="0">
            <a:noAutofit/>
          </a:bodyPr>
          <a:lstStyle/>
          <a:p>
            <a:pPr>
              <a:lnSpc>
                <a:spcPct val="150000"/>
              </a:lnSpc>
            </a:pPr>
            <a:r>
              <a:rPr lang="ru-RU" sz="1600" b="1" i="1" dirty="0">
                <a:latin typeface="Arial" panose="020B0604020202020204" pitchFamily="34" charset="0"/>
                <a:cs typeface="Arial" panose="020B0604020202020204" pitchFamily="34" charset="0"/>
              </a:rPr>
              <a:t>Предимство:</a:t>
            </a:r>
          </a:p>
          <a:p>
            <a:pPr>
              <a:lnSpc>
                <a:spcPct val="150000"/>
              </a:lnSpc>
            </a:pPr>
            <a:r>
              <a:rPr lang="ru-RU" sz="1600" b="1" i="1" dirty="0">
                <a:latin typeface="Arial" panose="020B0604020202020204" pitchFamily="34" charset="0"/>
                <a:cs typeface="Arial" panose="020B0604020202020204" pitchFamily="34" charset="0"/>
              </a:rPr>
              <a:t>Бързо влизане с фиксирана дълбочина на сондата и налични данни (</a:t>
            </a:r>
            <a:r>
              <a:rPr lang="ru-RU" sz="1600" b="1" i="1" dirty="0" smtClean="0">
                <a:latin typeface="Arial" panose="020B0604020202020204" pitchFamily="34" charset="0"/>
                <a:cs typeface="Arial" panose="020B0604020202020204" pitchFamily="34" charset="0"/>
              </a:rPr>
              <a:t>TRT)</a:t>
            </a:r>
            <a:endParaRPr lang="de-DE"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2534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el 3"/>
          <p:cNvSpPr>
            <a:spLocks noGrp="1"/>
          </p:cNvSpPr>
          <p:nvPr>
            <p:ph type="title"/>
          </p:nvPr>
        </p:nvSpPr>
        <p:spPr/>
        <p:txBody>
          <a:bodyPr/>
          <a:lstStyle/>
          <a:p>
            <a:r>
              <a:rPr lang="bg-BG" altLang="de-DE" dirty="0">
                <a:latin typeface="Arial" panose="020B0604020202020204" pitchFamily="34" charset="0"/>
                <a:cs typeface="Arial" panose="020B0604020202020204" pitchFamily="34" charset="0"/>
              </a:rPr>
              <a:t>Насоки и </a:t>
            </a:r>
            <a:r>
              <a:rPr lang="bg-BG" altLang="de-DE" dirty="0" smtClean="0">
                <a:latin typeface="Arial" panose="020B0604020202020204" pitchFamily="34" charset="0"/>
                <a:cs typeface="Arial" panose="020B0604020202020204" pitchFamily="34" charset="0"/>
              </a:rPr>
              <a:t>правила</a:t>
            </a:r>
            <a:endParaRPr lang="de-DE" altLang="de-DE" dirty="0">
              <a:latin typeface="Arial" panose="020B0604020202020204" pitchFamily="34" charset="0"/>
              <a:cs typeface="Arial" panose="020B0604020202020204" pitchFamily="34" charset="0"/>
            </a:endParaRPr>
          </a:p>
        </p:txBody>
      </p:sp>
      <p:sp>
        <p:nvSpPr>
          <p:cNvPr id="6146" name="Inhaltsplatzhalter 1"/>
          <p:cNvSpPr>
            <a:spLocks noGrp="1"/>
          </p:cNvSpPr>
          <p:nvPr>
            <p:ph idx="1"/>
          </p:nvPr>
        </p:nvSpPr>
        <p:spPr>
          <a:xfrm>
            <a:off x="457200" y="1600201"/>
            <a:ext cx="8229600" cy="2332855"/>
          </a:xfrm>
        </p:spPr>
        <p:txBody>
          <a:bodyPr>
            <a:normAutofit/>
          </a:bodyPr>
          <a:lstStyle/>
          <a:p>
            <a:pPr marL="0" indent="0">
              <a:lnSpc>
                <a:spcPct val="150000"/>
              </a:lnSpc>
              <a:buNone/>
            </a:pPr>
            <a:r>
              <a:rPr lang="ru-RU" altLang="de-DE" sz="1600" dirty="0">
                <a:latin typeface="Arial" panose="020B0604020202020204" pitchFamily="34" charset="0"/>
                <a:cs typeface="Arial" panose="020B0604020202020204" pitchFamily="34" charset="0"/>
              </a:rPr>
              <a:t>Специфични насоки за отделните държави, например:</a:t>
            </a:r>
          </a:p>
          <a:p>
            <a:pPr marL="0" indent="0">
              <a:lnSpc>
                <a:spcPct val="150000"/>
              </a:lnSpc>
              <a:buNone/>
            </a:pPr>
            <a:r>
              <a:rPr lang="ru-RU" altLang="de-DE" sz="1600" dirty="0" smtClean="0">
                <a:latin typeface="Arial" panose="020B0604020202020204" pitchFamily="34" charset="0"/>
                <a:cs typeface="Arial" panose="020B0604020202020204" pitchFamily="34" charset="0"/>
              </a:rPr>
              <a:t>- Листовка </a:t>
            </a:r>
            <a:r>
              <a:rPr lang="ru-RU" altLang="de-DE" sz="1600" dirty="0">
                <a:latin typeface="Arial" panose="020B0604020202020204" pitchFamily="34" charset="0"/>
                <a:cs typeface="Arial" panose="020B0604020202020204" pitchFamily="34" charset="0"/>
              </a:rPr>
              <a:t>номер 48 на федералната агенция по околна среда NRW: „Изисквания за управление на водата за използване на геотермална топлина с термопомпи“</a:t>
            </a:r>
          </a:p>
          <a:p>
            <a:pPr marL="0" indent="0">
              <a:lnSpc>
                <a:spcPct val="150000"/>
              </a:lnSpc>
              <a:buNone/>
            </a:pPr>
            <a:r>
              <a:rPr lang="ru-RU" altLang="de-DE" sz="1600" dirty="0" smtClean="0">
                <a:latin typeface="Arial" panose="020B0604020202020204" pitchFamily="34" charset="0"/>
                <a:cs typeface="Arial" panose="020B0604020202020204" pitchFamily="34" charset="0"/>
              </a:rPr>
              <a:t>         - Достъпно </a:t>
            </a:r>
            <a:r>
              <a:rPr lang="ru-RU" altLang="de-DE" sz="1600" dirty="0">
                <a:latin typeface="Arial" panose="020B0604020202020204" pitchFamily="34" charset="0"/>
                <a:cs typeface="Arial" panose="020B0604020202020204" pitchFamily="34" charset="0"/>
              </a:rPr>
              <a:t>тук: https://</a:t>
            </a:r>
            <a:r>
              <a:rPr lang="ru-RU" altLang="de-DE" sz="1600" dirty="0" smtClean="0">
                <a:latin typeface="Arial" panose="020B0604020202020204" pitchFamily="34" charset="0"/>
                <a:cs typeface="Arial" panose="020B0604020202020204" pitchFamily="34" charset="0"/>
              </a:rPr>
              <a:t>www.yumpu.com/de/document/view/5160765/merkblatter-band-48-wasserwirtschaftliche-lanuv-nrw</a:t>
            </a:r>
            <a:endParaRPr lang="de-DE" altLang="de-DE" sz="1600" dirty="0">
              <a:latin typeface="Arial" panose="020B0604020202020204" pitchFamily="34" charset="0"/>
              <a:cs typeface="Arial" panose="020B0604020202020204" pitchFamily="34" charset="0"/>
            </a:endParaRPr>
          </a:p>
        </p:txBody>
      </p:sp>
      <p:pic>
        <p:nvPicPr>
          <p:cNvPr id="614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2220" y="4294123"/>
            <a:ext cx="1355440" cy="192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64672" y="4293096"/>
            <a:ext cx="1447644"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6096" y="4293096"/>
            <a:ext cx="1261773"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5" descr="http://t2.gstatic.com/images?q=tbn:ANd9GcTVlPS_BrXoO1uUrOketYBDzJx9571DMYf8YVBhQETx2Xjh6qK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9241" y="4293096"/>
            <a:ext cx="1622442" cy="19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1560" y="4293096"/>
            <a:ext cx="1323208"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1049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smtClean="0">
                <a:latin typeface="Arial" panose="020B0604020202020204" pitchFamily="34" charset="0"/>
                <a:cs typeface="Arial" panose="020B0604020202020204" pitchFamily="34" charset="0"/>
              </a:rPr>
              <a:t>Пробиви </a:t>
            </a:r>
            <a:r>
              <a:rPr lang="bg-BG" dirty="0">
                <a:latin typeface="Arial" panose="020B0604020202020204" pitchFamily="34" charset="0"/>
                <a:cs typeface="Arial" panose="020B0604020202020204" pitchFamily="34" charset="0"/>
              </a:rPr>
              <a:t>и геотермални </a:t>
            </a:r>
            <a:r>
              <a:rPr lang="bg-BG" dirty="0" smtClean="0">
                <a:latin typeface="Arial" panose="020B0604020202020204" pitchFamily="34" charset="0"/>
                <a:cs typeface="Arial" panose="020B0604020202020204" pitchFamily="34" charset="0"/>
              </a:rPr>
              <a:t>сонди</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a:xfrm>
            <a:off x="405886" y="1412776"/>
            <a:ext cx="8229600"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Типът геотермална сонда трябва да се уточни</a:t>
            </a:r>
          </a:p>
          <a:p>
            <a:pPr marL="0" indent="0">
              <a:lnSpc>
                <a:spcPct val="150000"/>
              </a:lnSpc>
              <a:buNone/>
            </a:pPr>
            <a:r>
              <a:rPr lang="ru-RU" sz="1600" dirty="0" smtClean="0">
                <a:latin typeface="Arial" panose="020B0604020202020204" pitchFamily="34" charset="0"/>
                <a:cs typeface="Arial" panose="020B0604020202020204" pitchFamily="34" charset="0"/>
              </a:rPr>
              <a:t>- Коаксиален</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Единична </a:t>
            </a:r>
            <a:r>
              <a:rPr lang="ru-RU" sz="1600" dirty="0">
                <a:latin typeface="Arial" panose="020B0604020202020204" pitchFamily="34" charset="0"/>
                <a:cs typeface="Arial" panose="020B0604020202020204" pitchFamily="34" charset="0"/>
              </a:rPr>
              <a:t>- U</a:t>
            </a:r>
          </a:p>
          <a:p>
            <a:pPr marL="0" indent="0">
              <a:lnSpc>
                <a:spcPct val="150000"/>
              </a:lnSpc>
              <a:buNone/>
            </a:pPr>
            <a:r>
              <a:rPr lang="ru-RU" sz="1600" dirty="0" smtClean="0">
                <a:latin typeface="Arial" panose="020B0604020202020204" pitchFamily="34" charset="0"/>
                <a:cs typeface="Arial" panose="020B0604020202020204" pitchFamily="34" charset="0"/>
              </a:rPr>
              <a:t>- Двойна </a:t>
            </a: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U</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4128" y="1484784"/>
            <a:ext cx="2817995" cy="4815215"/>
          </a:xfrm>
          <a:prstGeom prst="rect">
            <a:avLst/>
          </a:prstGeom>
        </p:spPr>
      </p:pic>
      <p:sp>
        <p:nvSpPr>
          <p:cNvPr id="6" name="Ellipse 5"/>
          <p:cNvSpPr/>
          <p:nvPr/>
        </p:nvSpPr>
        <p:spPr>
          <a:xfrm>
            <a:off x="7092280" y="1772816"/>
            <a:ext cx="1080120" cy="28803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pic>
        <p:nvPicPr>
          <p:cNvPr id="3" name="Grafik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1521" y="4669967"/>
            <a:ext cx="1872208" cy="1630032"/>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00375" y="4742013"/>
            <a:ext cx="1727181" cy="1558024"/>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1521" y="3120456"/>
            <a:ext cx="1872208" cy="1536624"/>
          </a:xfrm>
          <a:prstGeom prst="rect">
            <a:avLst/>
          </a:prstGeom>
        </p:spPr>
      </p:pic>
      <p:pic>
        <p:nvPicPr>
          <p:cNvPr id="8" name="Grafik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00375" y="3126098"/>
            <a:ext cx="1720311" cy="1543869"/>
          </a:xfrm>
          <a:prstGeom prst="rect">
            <a:avLst/>
          </a:prstGeom>
        </p:spPr>
      </p:pic>
    </p:spTree>
    <p:extLst>
      <p:ext uri="{BB962C8B-B14F-4D97-AF65-F5344CB8AC3E}">
        <p14:creationId xmlns:p14="http://schemas.microsoft.com/office/powerpoint/2010/main" val="657938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Пробиви и геотермални </a:t>
            </a:r>
            <a:r>
              <a:rPr lang="bg-BG" dirty="0" smtClean="0">
                <a:latin typeface="Arial" panose="020B0604020202020204" pitchFamily="34" charset="0"/>
                <a:cs typeface="Arial" panose="020B0604020202020204" pitchFamily="34" charset="0"/>
              </a:rPr>
              <a:t>сонди</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a:xfrm>
            <a:off x="251520" y="1406674"/>
            <a:ext cx="8352928" cy="4905400"/>
          </a:xfrm>
        </p:spPr>
        <p:txBody>
          <a:bodyPr>
            <a:noAutofit/>
          </a:bodyPr>
          <a:lstStyle/>
          <a:p>
            <a:pPr marL="57150" indent="0">
              <a:lnSpc>
                <a:spcPct val="150000"/>
              </a:lnSpc>
              <a:buNone/>
            </a:pPr>
            <a:r>
              <a:rPr lang="ru-RU" sz="1600" dirty="0">
                <a:latin typeface="Arial" panose="020B0604020202020204" pitchFamily="34" charset="0"/>
                <a:cs typeface="Arial" panose="020B0604020202020204" pitchFamily="34" charset="0"/>
              </a:rPr>
              <a:t>Необходими са и следните данни:</a:t>
            </a:r>
          </a:p>
          <a:p>
            <a:pPr marL="57150" indent="0">
              <a:lnSpc>
                <a:spcPct val="150000"/>
              </a:lnSpc>
              <a:buNone/>
            </a:pPr>
            <a:r>
              <a:rPr lang="ru-RU" sz="1600" dirty="0" smtClean="0">
                <a:latin typeface="Arial" panose="020B0604020202020204" pitchFamily="34" charset="0"/>
                <a:cs typeface="Arial" panose="020B0604020202020204" pitchFamily="34" charset="0"/>
              </a:rPr>
              <a:t>- Дълбочина </a:t>
            </a:r>
            <a:r>
              <a:rPr lang="ru-RU" sz="1600" dirty="0">
                <a:latin typeface="Arial" panose="020B0604020202020204" pitchFamily="34" charset="0"/>
                <a:cs typeface="Arial" panose="020B0604020202020204" pitchFamily="34" charset="0"/>
              </a:rPr>
              <a:t>на сондажа / геотермалната сонда</a:t>
            </a:r>
          </a:p>
          <a:p>
            <a:pPr marL="57150" indent="0">
              <a:lnSpc>
                <a:spcPct val="150000"/>
              </a:lnSpc>
              <a:buNone/>
            </a:pPr>
            <a:r>
              <a:rPr lang="ru-RU" sz="1600" dirty="0" smtClean="0">
                <a:latin typeface="Arial" panose="020B0604020202020204" pitchFamily="34" charset="0"/>
                <a:cs typeface="Arial" panose="020B0604020202020204" pitchFamily="34" charset="0"/>
              </a:rPr>
              <a:t>- Разстояние между сондите</a:t>
            </a:r>
            <a:endParaRPr lang="ru-RU" sz="1600" dirty="0">
              <a:latin typeface="Arial" panose="020B0604020202020204" pitchFamily="34" charset="0"/>
              <a:cs typeface="Arial" panose="020B0604020202020204" pitchFamily="34" charset="0"/>
            </a:endParaRPr>
          </a:p>
          <a:p>
            <a:pPr marL="57150" indent="0">
              <a:lnSpc>
                <a:spcPct val="150000"/>
              </a:lnSpc>
              <a:buNone/>
            </a:pPr>
            <a:r>
              <a:rPr lang="ru-RU" sz="1600" dirty="0" smtClean="0">
                <a:latin typeface="Arial" panose="020B0604020202020204" pitchFamily="34" charset="0"/>
                <a:cs typeface="Arial" panose="020B0604020202020204" pitchFamily="34" charset="0"/>
              </a:rPr>
              <a:t>- Диаметър </a:t>
            </a:r>
            <a:r>
              <a:rPr lang="ru-RU" sz="1600" dirty="0">
                <a:latin typeface="Arial" panose="020B0604020202020204" pitchFamily="34" charset="0"/>
                <a:cs typeface="Arial" panose="020B0604020202020204" pitchFamily="34" charset="0"/>
              </a:rPr>
              <a:t>на пробиване</a:t>
            </a:r>
          </a:p>
          <a:p>
            <a:pPr marL="57150" indent="0">
              <a:lnSpc>
                <a:spcPct val="150000"/>
              </a:lnSpc>
              <a:buNone/>
            </a:pPr>
            <a:r>
              <a:rPr lang="ru-RU" sz="1600" dirty="0" smtClean="0">
                <a:latin typeface="Arial" panose="020B0604020202020204" pitchFamily="34" charset="0"/>
                <a:cs typeface="Arial" panose="020B0604020202020204" pitchFamily="34" charset="0"/>
              </a:rPr>
              <a:t>- Преходно </a:t>
            </a:r>
            <a:r>
              <a:rPr lang="ru-RU" sz="1600" dirty="0">
                <a:latin typeface="Arial" panose="020B0604020202020204" pitchFamily="34" charset="0"/>
                <a:cs typeface="Arial" panose="020B0604020202020204" pitchFamily="34" charset="0"/>
              </a:rPr>
              <a:t>съпротивление тръба / </a:t>
            </a:r>
            <a:r>
              <a:rPr lang="ru-RU" sz="1600" dirty="0" smtClean="0">
                <a:latin typeface="Arial" panose="020B0604020202020204" pitchFamily="34" charset="0"/>
                <a:cs typeface="Arial" panose="020B0604020202020204" pitchFamily="34" charset="0"/>
              </a:rPr>
              <a:t>запълване</a:t>
            </a:r>
            <a:endParaRPr lang="de-DE" sz="1600" dirty="0">
              <a:latin typeface="Arial" panose="020B0604020202020204" pitchFamily="34" charset="0"/>
              <a:cs typeface="Arial" panose="020B0604020202020204" pitchFamily="34" charset="0"/>
            </a:endParaRPr>
          </a:p>
          <a:p>
            <a:pPr lvl="1">
              <a:lnSpc>
                <a:spcPct val="150000"/>
              </a:lnSpc>
            </a:pPr>
            <a:r>
              <a:rPr lang="ru-RU" sz="1600" dirty="0">
                <a:latin typeface="Arial" panose="020B0604020202020204" pitchFamily="34" charset="0"/>
                <a:cs typeface="Arial" panose="020B0604020202020204" pitchFamily="34" charset="0"/>
              </a:rPr>
              <a:t>Допълнителна устойчивост в случай на </a:t>
            </a:r>
            <a:r>
              <a:rPr lang="ru-RU" sz="1600" dirty="0" smtClean="0">
                <a:latin typeface="Arial" panose="020B0604020202020204" pitchFamily="34" charset="0"/>
                <a:cs typeface="Arial" panose="020B0604020202020204" pitchFamily="34" charset="0"/>
              </a:rPr>
              <a:t>недостатъчно</a:t>
            </a:r>
          </a:p>
          <a:p>
            <a:pPr marL="457200" lvl="1" indent="0">
              <a:lnSpc>
                <a:spcPct val="150000"/>
              </a:lnSpc>
              <a:buNone/>
            </a:pPr>
            <a:r>
              <a:rPr lang="ru-RU" sz="1600" dirty="0" smtClean="0">
                <a:latin typeface="Arial" panose="020B0604020202020204" pitchFamily="34" charset="0"/>
                <a:cs typeface="Arial" panose="020B0604020202020204" pitchFamily="34" charset="0"/>
              </a:rPr>
              <a:t> запълване</a:t>
            </a:r>
            <a:endParaRPr lang="de-DE" sz="1600" dirty="0">
              <a:latin typeface="Arial" panose="020B0604020202020204" pitchFamily="34" charset="0"/>
              <a:cs typeface="Arial" panose="020B0604020202020204" pitchFamily="34" charset="0"/>
            </a:endParaRPr>
          </a:p>
          <a:p>
            <a:pPr marL="0" lvl="0" indent="0">
              <a:lnSpc>
                <a:spcPct val="150000"/>
              </a:lnSpc>
              <a:buNone/>
            </a:pPr>
            <a:r>
              <a:rPr lang="ru-RU" sz="1600" dirty="0">
                <a:latin typeface="Arial" panose="020B0604020202020204" pitchFamily="34" charset="0"/>
                <a:cs typeface="Arial" panose="020B0604020202020204" pitchFamily="34" charset="0"/>
              </a:rPr>
              <a:t>Топлопроводимост на запълването</a:t>
            </a:r>
          </a:p>
          <a:p>
            <a:pPr marL="0" lvl="0" indent="0">
              <a:lnSpc>
                <a:spcPct val="150000"/>
              </a:lnSpc>
              <a:buNone/>
            </a:pPr>
            <a:r>
              <a:rPr lang="ru-RU" sz="1600" dirty="0" smtClean="0">
                <a:latin typeface="Arial" panose="020B0604020202020204" pitchFamily="34" charset="0"/>
                <a:cs typeface="Arial" panose="020B0604020202020204" pitchFamily="34" charset="0"/>
              </a:rPr>
              <a:t>- Изолатор </a:t>
            </a:r>
            <a:r>
              <a:rPr lang="ru-RU" sz="1600" dirty="0">
                <a:latin typeface="Arial" panose="020B0604020202020204" pitchFamily="34" charset="0"/>
                <a:cs typeface="Arial" panose="020B0604020202020204" pitchFamily="34" charset="0"/>
              </a:rPr>
              <a:t>(ʎ ≤ 0,8 W / mK)</a:t>
            </a:r>
          </a:p>
          <a:p>
            <a:pPr marL="0" lvl="0" indent="0">
              <a:lnSpc>
                <a:spcPct val="150000"/>
              </a:lnSpc>
              <a:buNone/>
            </a:pPr>
            <a:r>
              <a:rPr lang="ru-RU" sz="1600" dirty="0" smtClean="0">
                <a:latin typeface="Arial" panose="020B0604020202020204" pitchFamily="34" charset="0"/>
                <a:cs typeface="Arial" panose="020B0604020202020204" pitchFamily="34" charset="0"/>
              </a:rPr>
              <a:t>- Топлинно </a:t>
            </a:r>
            <a:r>
              <a:rPr lang="ru-RU" sz="1600" dirty="0">
                <a:latin typeface="Arial" panose="020B0604020202020204" pitchFamily="34" charset="0"/>
                <a:cs typeface="Arial" panose="020B0604020202020204" pitchFamily="34" charset="0"/>
              </a:rPr>
              <a:t>подобрено (ʎ ≥ 1,5 W / mK)</a:t>
            </a:r>
          </a:p>
          <a:p>
            <a:pPr marL="0" lvl="0" indent="0">
              <a:lnSpc>
                <a:spcPct val="150000"/>
              </a:lnSpc>
              <a:buNone/>
            </a:pPr>
            <a:r>
              <a:rPr lang="ru-RU" sz="1600" dirty="0">
                <a:latin typeface="Arial" panose="020B0604020202020204" pitchFamily="34" charset="0"/>
                <a:cs typeface="Arial" panose="020B0604020202020204" pitchFamily="34" charset="0"/>
              </a:rPr>
              <a:t>→ Зависимост от използвания </a:t>
            </a:r>
            <a:r>
              <a:rPr lang="ru-RU" sz="1600" dirty="0" smtClean="0">
                <a:latin typeface="Arial" panose="020B0604020202020204" pitchFamily="34" charset="0"/>
                <a:cs typeface="Arial" panose="020B0604020202020204" pitchFamily="34" charset="0"/>
              </a:rPr>
              <a:t>материал</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4437" y="1406674"/>
            <a:ext cx="2747922" cy="4695478"/>
          </a:xfrm>
          <a:prstGeom prst="rect">
            <a:avLst/>
          </a:prstGeom>
        </p:spPr>
      </p:pic>
      <p:sp>
        <p:nvSpPr>
          <p:cNvPr id="6" name="Ellipse 5"/>
          <p:cNvSpPr/>
          <p:nvPr/>
        </p:nvSpPr>
        <p:spPr>
          <a:xfrm>
            <a:off x="7164288" y="2132856"/>
            <a:ext cx="1028930" cy="1368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9592652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Пробиви и геотермални </a:t>
            </a:r>
            <a:r>
              <a:rPr lang="bg-BG" dirty="0" smtClean="0">
                <a:latin typeface="Arial" panose="020B0604020202020204" pitchFamily="34" charset="0"/>
                <a:cs typeface="Arial" panose="020B0604020202020204" pitchFamily="34" charset="0"/>
              </a:rPr>
              <a:t>сонди</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a:xfrm>
            <a:off x="457200" y="1600200"/>
            <a:ext cx="4474840" cy="4525963"/>
          </a:xfrm>
        </p:spPr>
        <p:txBody>
          <a:bodyPr>
            <a:normAutofit/>
          </a:bodyPr>
          <a:lstStyle/>
          <a:p>
            <a:pPr marL="457200" lvl="1" indent="0">
              <a:lnSpc>
                <a:spcPct val="150000"/>
              </a:lnSpc>
              <a:buNone/>
            </a:pPr>
            <a:endParaRPr lang="de-DE" sz="1600" dirty="0" smtClean="0">
              <a:latin typeface="Arial" panose="020B0604020202020204" pitchFamily="34" charset="0"/>
              <a:cs typeface="Arial" panose="020B0604020202020204" pitchFamily="34" charset="0"/>
            </a:endParaRPr>
          </a:p>
          <a:p>
            <a:pPr marL="457200" lvl="1" indent="0">
              <a:lnSpc>
                <a:spcPct val="150000"/>
              </a:lnSpc>
              <a:buNone/>
            </a:pPr>
            <a:r>
              <a:rPr lang="ru-RU" sz="1600" dirty="0">
                <a:latin typeface="Arial" panose="020B0604020202020204" pitchFamily="34" charset="0"/>
                <a:cs typeface="Arial" panose="020B0604020202020204" pitchFamily="34" charset="0"/>
              </a:rPr>
              <a:t>За симулирането на полетата на сондата са налични предварително зададени конфигурации на сондата (число и геометрия). Безплатно подреждане на сондите не е </a:t>
            </a:r>
            <a:r>
              <a:rPr lang="ru-RU" sz="1600" dirty="0" smtClean="0">
                <a:latin typeface="Arial" panose="020B0604020202020204" pitchFamily="34" charset="0"/>
                <a:cs typeface="Arial" panose="020B0604020202020204" pitchFamily="34" charset="0"/>
              </a:rPr>
              <a:t>възможно.</a:t>
            </a: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smtClean="0">
              <a:latin typeface="Arial" panose="020B0604020202020204" pitchFamily="34" charset="0"/>
              <a:cs typeface="Arial" panose="020B0604020202020204" pitchFamily="34" charset="0"/>
            </a:endParaRPr>
          </a:p>
          <a:p>
            <a:pPr marL="457200" lvl="1" indent="0">
              <a:lnSpc>
                <a:spcPct val="150000"/>
              </a:lnSpc>
              <a:buNone/>
            </a:pPr>
            <a:endParaRPr lang="de-DE" sz="1600" dirty="0" smtClean="0">
              <a:latin typeface="Arial" panose="020B0604020202020204" pitchFamily="34" charset="0"/>
              <a:cs typeface="Arial" panose="020B0604020202020204" pitchFamily="34" charset="0"/>
            </a:endParaRPr>
          </a:p>
          <a:p>
            <a:pPr marL="457200" lvl="1" indent="0">
              <a:lnSpc>
                <a:spcPct val="150000"/>
              </a:lnSpc>
              <a:buNone/>
            </a:pPr>
            <a:endParaRPr lang="de-DE" sz="1600" dirty="0" smtClean="0">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6056" y="1394052"/>
            <a:ext cx="2890003" cy="4938258"/>
          </a:xfrm>
          <a:prstGeom prst="rect">
            <a:avLst/>
          </a:prstGeom>
        </p:spPr>
      </p:pic>
      <p:sp>
        <p:nvSpPr>
          <p:cNvPr id="10" name="Ellipse 9"/>
          <p:cNvSpPr/>
          <p:nvPr/>
        </p:nvSpPr>
        <p:spPr>
          <a:xfrm>
            <a:off x="7020272" y="2060848"/>
            <a:ext cx="1080120" cy="28803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4178110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Пробиви и геотермални </a:t>
            </a:r>
            <a:r>
              <a:rPr lang="bg-BG" dirty="0" smtClean="0">
                <a:latin typeface="Arial" panose="020B0604020202020204" pitchFamily="34" charset="0"/>
                <a:cs typeface="Arial" panose="020B0604020202020204" pitchFamily="34" charset="0"/>
              </a:rPr>
              <a:t>сонди</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За симулирането на полетата на сондата са налични предварително зададени конфигурации на сондата (число и геометрия). Безплатно подреждане на сондите не е </a:t>
            </a:r>
            <a:r>
              <a:rPr lang="ru-RU" sz="1600" dirty="0" smtClean="0">
                <a:latin typeface="Arial" panose="020B0604020202020204" pitchFamily="34" charset="0"/>
                <a:cs typeface="Arial" panose="020B0604020202020204" pitchFamily="34" charset="0"/>
              </a:rPr>
              <a:t>възможно.</a:t>
            </a:r>
            <a:endParaRPr lang="de-DE"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Конфигурации: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единичен</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линия</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L </a:t>
            </a:r>
            <a:r>
              <a:rPr lang="ru-RU" sz="1600" dirty="0">
                <a:latin typeface="Arial" panose="020B0604020202020204" pitchFamily="34" charset="0"/>
                <a:cs typeface="Arial" panose="020B0604020202020204" pitchFamily="34" charset="0"/>
              </a:rPr>
              <a:t>- конфигурация</a:t>
            </a:r>
          </a:p>
          <a:p>
            <a:pPr marL="0" indent="0">
              <a:lnSpc>
                <a:spcPct val="150000"/>
              </a:lnSpc>
              <a:buNone/>
            </a:pPr>
            <a:r>
              <a:rPr lang="ru-RU" sz="1600" dirty="0" smtClean="0">
                <a:latin typeface="Arial" panose="020B0604020202020204" pitchFamily="34" charset="0"/>
                <a:cs typeface="Arial" panose="020B0604020202020204" pitchFamily="34" charset="0"/>
              </a:rPr>
              <a:t>- L </a:t>
            </a:r>
            <a:r>
              <a:rPr lang="ru-RU" sz="1600" dirty="0">
                <a:latin typeface="Arial" panose="020B0604020202020204" pitchFamily="34" charset="0"/>
                <a:cs typeface="Arial" panose="020B0604020202020204" pitchFamily="34" charset="0"/>
              </a:rPr>
              <a:t>* 2 - конфигурация</a:t>
            </a:r>
          </a:p>
          <a:p>
            <a:pPr marL="0" indent="0">
              <a:lnSpc>
                <a:spcPct val="150000"/>
              </a:lnSpc>
              <a:buNone/>
            </a:pPr>
            <a:r>
              <a:rPr lang="ru-RU" sz="1600" dirty="0" smtClean="0">
                <a:latin typeface="Arial" panose="020B0604020202020204" pitchFamily="34" charset="0"/>
                <a:cs typeface="Arial" panose="020B0604020202020204" pitchFamily="34" charset="0"/>
              </a:rPr>
              <a:t>- U </a:t>
            </a:r>
            <a:r>
              <a:rPr lang="ru-RU" sz="1600" dirty="0">
                <a:latin typeface="Arial" panose="020B0604020202020204" pitchFamily="34" charset="0"/>
                <a:cs typeface="Arial" panose="020B0604020202020204" pitchFamily="34" charset="0"/>
              </a:rPr>
              <a:t>- конфигурация</a:t>
            </a:r>
          </a:p>
          <a:p>
            <a:pPr marL="0" indent="0">
              <a:lnSpc>
                <a:spcPct val="150000"/>
              </a:lnSpc>
              <a:buNone/>
            </a:pPr>
            <a:r>
              <a:rPr lang="ru-RU" sz="1600" dirty="0" smtClean="0">
                <a:latin typeface="Arial" panose="020B0604020202020204" pitchFamily="34" charset="0"/>
                <a:cs typeface="Arial" panose="020B0604020202020204" pitchFamily="34" charset="0"/>
              </a:rPr>
              <a:t>- Отворен </a:t>
            </a:r>
            <a:r>
              <a:rPr lang="ru-RU" sz="1600" dirty="0">
                <a:latin typeface="Arial" panose="020B0604020202020204" pitchFamily="34" charset="0"/>
                <a:cs typeface="Arial" panose="020B0604020202020204" pitchFamily="34" charset="0"/>
              </a:rPr>
              <a:t>правоъгълник</a:t>
            </a:r>
          </a:p>
          <a:p>
            <a:pPr marL="0" indent="0">
              <a:lnSpc>
                <a:spcPct val="150000"/>
              </a:lnSpc>
              <a:buNone/>
            </a:pPr>
            <a:r>
              <a:rPr lang="ru-RU" sz="1600" dirty="0" smtClean="0">
                <a:latin typeface="Arial" panose="020B0604020202020204" pitchFamily="34" charset="0"/>
                <a:cs typeface="Arial" panose="020B0604020202020204" pitchFamily="34" charset="0"/>
              </a:rPr>
              <a:t>- правоъгълник</a:t>
            </a:r>
            <a:endParaRPr lang="de-DE" sz="16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rotWithShape="1">
          <a:blip r:embed="rId3">
            <a:extLst>
              <a:ext uri="{28A0092B-C50C-407E-A947-70E740481C1C}">
                <a14:useLocalDpi xmlns:a14="http://schemas.microsoft.com/office/drawing/2010/main"/>
              </a:ext>
            </a:extLst>
          </a:blip>
          <a:srcRect b="17712"/>
          <a:stretch/>
        </p:blipFill>
        <p:spPr>
          <a:xfrm>
            <a:off x="3430743" y="3226442"/>
            <a:ext cx="1650345" cy="3010870"/>
          </a:xfrm>
          <a:prstGeom prst="rect">
            <a:avLst/>
          </a:prstGeom>
        </p:spPr>
      </p:pic>
      <p:pic>
        <p:nvPicPr>
          <p:cNvPr id="12" name="Grafik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354556" y="2938410"/>
            <a:ext cx="1681940" cy="1771360"/>
          </a:xfrm>
          <a:prstGeom prst="rect">
            <a:avLst/>
          </a:prstGeom>
        </p:spPr>
      </p:pic>
      <p:pic>
        <p:nvPicPr>
          <p:cNvPr id="13" name="Grafik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354556" y="4831577"/>
            <a:ext cx="1681940" cy="1765775"/>
          </a:xfrm>
          <a:prstGeom prst="rect">
            <a:avLst/>
          </a:prstGeom>
        </p:spPr>
      </p:pic>
      <p:pic>
        <p:nvPicPr>
          <p:cNvPr id="14" name="Grafik 1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504189" y="4831930"/>
            <a:ext cx="1668266" cy="1765422"/>
          </a:xfrm>
          <a:prstGeom prst="rect">
            <a:avLst/>
          </a:prstGeom>
        </p:spPr>
      </p:pic>
      <p:pic>
        <p:nvPicPr>
          <p:cNvPr id="15" name="Grafik 14"/>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5504189" y="2938410"/>
            <a:ext cx="1668266" cy="1771360"/>
          </a:xfrm>
          <a:prstGeom prst="rect">
            <a:avLst/>
          </a:prstGeom>
        </p:spPr>
      </p:pic>
    </p:spTree>
    <p:extLst>
      <p:ext uri="{BB962C8B-B14F-4D97-AF65-F5344CB8AC3E}">
        <p14:creationId xmlns:p14="http://schemas.microsoft.com/office/powerpoint/2010/main" val="68716556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267744" y="2563"/>
            <a:ext cx="6707088" cy="1124744"/>
          </a:xfrm>
        </p:spPr>
        <p:txBody>
          <a:bodyPr/>
          <a:lstStyle/>
          <a:p>
            <a:r>
              <a:rPr lang="bg-BG" dirty="0">
                <a:latin typeface="Arial" panose="020B0604020202020204" pitchFamily="34" charset="0"/>
                <a:cs typeface="Arial" panose="020B0604020202020204" pitchFamily="34" charset="0"/>
              </a:rPr>
              <a:t>Конфигурация на </a:t>
            </a:r>
            <a:r>
              <a:rPr lang="bg-BG" dirty="0" smtClean="0">
                <a:latin typeface="Arial" panose="020B0604020202020204" pitchFamily="34" charset="0"/>
                <a:cs typeface="Arial" panose="020B0604020202020204" pitchFamily="34" charset="0"/>
              </a:rPr>
              <a:t>сондата</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Неоднородните полета на сондата трябва да се показват </a:t>
            </a:r>
            <a:r>
              <a:rPr lang="ru-RU" sz="1600" dirty="0" smtClean="0">
                <a:latin typeface="Arial" panose="020B0604020202020204" pitchFamily="34" charset="0"/>
                <a:cs typeface="Arial" panose="020B0604020202020204" pitchFamily="34" charset="0"/>
              </a:rPr>
              <a:t>приблизително</a:t>
            </a:r>
            <a:endParaRPr lang="de-DE" sz="1600" dirty="0">
              <a:latin typeface="Arial" panose="020B0604020202020204" pitchFamily="34" charset="0"/>
              <a:cs typeface="Arial" panose="020B0604020202020204" pitchFamily="34" charset="0"/>
            </a:endParaRPr>
          </a:p>
        </p:txBody>
      </p:sp>
      <p:sp>
        <p:nvSpPr>
          <p:cNvPr id="5" name="Abgerundetes Rechteck 4"/>
          <p:cNvSpPr/>
          <p:nvPr/>
        </p:nvSpPr>
        <p:spPr>
          <a:xfrm>
            <a:off x="971600" y="2298189"/>
            <a:ext cx="6912768" cy="432048"/>
          </a:xfrm>
          <a:prstGeom prst="roundRect">
            <a:avLst/>
          </a:prstGeom>
          <a:ln w="12700"/>
        </p:spPr>
        <p:style>
          <a:lnRef idx="2">
            <a:schemeClr val="accent6">
              <a:shade val="50000"/>
            </a:schemeClr>
          </a:lnRef>
          <a:fillRef idx="1001">
            <a:schemeClr val="lt2"/>
          </a:fillRef>
          <a:effectRef idx="0">
            <a:schemeClr val="accent6"/>
          </a:effectRef>
          <a:fontRef idx="minor">
            <a:schemeClr val="lt1"/>
          </a:fontRef>
        </p:style>
        <p:txBody>
          <a:bodyPr rtlCol="0" anchor="ctr"/>
          <a:lstStyle/>
          <a:p>
            <a:r>
              <a:rPr lang="bg-BG" dirty="0" smtClean="0">
                <a:solidFill>
                  <a:schemeClr val="tx1"/>
                </a:solidFill>
              </a:rPr>
              <a:t>Различна </a:t>
            </a:r>
            <a:r>
              <a:rPr lang="bg-BG" dirty="0">
                <a:solidFill>
                  <a:schemeClr val="tx1"/>
                </a:solidFill>
              </a:rPr>
              <a:t>дълбочина на </a:t>
            </a:r>
            <a:r>
              <a:rPr lang="bg-BG" dirty="0" smtClean="0">
                <a:solidFill>
                  <a:schemeClr val="tx1"/>
                </a:solidFill>
              </a:rPr>
              <a:t>сондата</a:t>
            </a:r>
            <a:r>
              <a:rPr lang="en-GB" sz="1600" dirty="0" smtClean="0">
                <a:solidFill>
                  <a:schemeClr val="tx1"/>
                </a:solidFill>
                <a:latin typeface="Arial" panose="020B0604020202020204" pitchFamily="34" charset="0"/>
                <a:cs typeface="Arial" panose="020B0604020202020204" pitchFamily="34" charset="0"/>
              </a:rPr>
              <a:t> </a:t>
            </a:r>
            <a:r>
              <a:rPr lang="bg-BG" sz="1600" dirty="0">
                <a:solidFill>
                  <a:schemeClr val="tx1"/>
                </a:solidFill>
                <a:latin typeface="Arial" panose="020B0604020202020204" pitchFamily="34" charset="0"/>
                <a:cs typeface="Arial" panose="020B0604020202020204" pitchFamily="34" charset="0"/>
              </a:rPr>
              <a:t>        средна дълбочина на </a:t>
            </a:r>
            <a:r>
              <a:rPr lang="bg-BG" sz="1600" dirty="0" smtClean="0">
                <a:solidFill>
                  <a:schemeClr val="tx1"/>
                </a:solidFill>
                <a:latin typeface="Arial" panose="020B0604020202020204" pitchFamily="34" charset="0"/>
                <a:cs typeface="Arial" panose="020B0604020202020204" pitchFamily="34" charset="0"/>
              </a:rPr>
              <a:t>сондата</a:t>
            </a:r>
            <a:endParaRPr lang="de-DE" sz="1600" dirty="0">
              <a:solidFill>
                <a:schemeClr val="tx1"/>
              </a:solidFill>
              <a:latin typeface="Arial" panose="020B0604020202020204" pitchFamily="34" charset="0"/>
              <a:cs typeface="Arial" panose="020B0604020202020204" pitchFamily="34" charset="0"/>
            </a:endParaRPr>
          </a:p>
        </p:txBody>
      </p:sp>
      <p:sp>
        <p:nvSpPr>
          <p:cNvPr id="6" name="Pfeil nach links und rechts 5"/>
          <p:cNvSpPr/>
          <p:nvPr/>
        </p:nvSpPr>
        <p:spPr>
          <a:xfrm>
            <a:off x="4175956" y="2497818"/>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Abgerundetes Rechteck 8"/>
          <p:cNvSpPr/>
          <p:nvPr/>
        </p:nvSpPr>
        <p:spPr>
          <a:xfrm>
            <a:off x="899592" y="3203130"/>
            <a:ext cx="6984776" cy="432048"/>
          </a:xfrm>
          <a:prstGeom prst="roundRect">
            <a:avLst/>
          </a:prstGeom>
          <a:ln w="12700"/>
        </p:spPr>
        <p:style>
          <a:lnRef idx="2">
            <a:schemeClr val="accent6">
              <a:shade val="50000"/>
            </a:schemeClr>
          </a:lnRef>
          <a:fillRef idx="1001">
            <a:schemeClr val="lt2"/>
          </a:fillRef>
          <a:effectRef idx="0">
            <a:schemeClr val="accent6"/>
          </a:effectRef>
          <a:fontRef idx="minor">
            <a:schemeClr val="lt1"/>
          </a:fontRef>
        </p:style>
        <p:txBody>
          <a:bodyPr rtlCol="0" anchor="ctr"/>
          <a:lstStyle/>
          <a:p>
            <a:r>
              <a:rPr lang="bg-BG" dirty="0" smtClean="0">
                <a:solidFill>
                  <a:schemeClr val="tx1"/>
                </a:solidFill>
              </a:rPr>
              <a:t>Различно </a:t>
            </a:r>
            <a:r>
              <a:rPr lang="bg-BG" dirty="0">
                <a:solidFill>
                  <a:schemeClr val="tx1"/>
                </a:solidFill>
              </a:rPr>
              <a:t>разстояние на </a:t>
            </a:r>
            <a:r>
              <a:rPr lang="bg-BG" dirty="0" smtClean="0">
                <a:solidFill>
                  <a:schemeClr val="tx1"/>
                </a:solidFill>
              </a:rPr>
              <a:t>сондата</a:t>
            </a:r>
            <a:r>
              <a:rPr lang="en-GB" sz="1600" dirty="0" smtClean="0">
                <a:solidFill>
                  <a:schemeClr val="tx1"/>
                </a:solidFill>
                <a:latin typeface="Arial" panose="020B0604020202020204" pitchFamily="34"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rPr>
              <a:t>	</a:t>
            </a:r>
            <a:r>
              <a:rPr lang="bg-BG" sz="1600" dirty="0">
                <a:solidFill>
                  <a:schemeClr val="tx1"/>
                </a:solidFill>
                <a:latin typeface="Arial" panose="020B0604020202020204" pitchFamily="34" charset="0"/>
                <a:cs typeface="Arial" panose="020B0604020202020204" pitchFamily="34" charset="0"/>
              </a:rPr>
              <a:t>средно разстояние на </a:t>
            </a:r>
            <a:r>
              <a:rPr lang="bg-BG" sz="1600" dirty="0" smtClean="0">
                <a:solidFill>
                  <a:schemeClr val="tx1"/>
                </a:solidFill>
                <a:latin typeface="Arial" panose="020B0604020202020204" pitchFamily="34" charset="0"/>
                <a:cs typeface="Arial" panose="020B0604020202020204" pitchFamily="34" charset="0"/>
              </a:rPr>
              <a:t>сондата</a:t>
            </a:r>
            <a:endParaRPr lang="de-DE" sz="1600" dirty="0">
              <a:solidFill>
                <a:schemeClr val="tx1"/>
              </a:solidFill>
              <a:latin typeface="Arial" panose="020B0604020202020204" pitchFamily="34" charset="0"/>
              <a:cs typeface="Arial" panose="020B0604020202020204" pitchFamily="34" charset="0"/>
            </a:endParaRPr>
          </a:p>
        </p:txBody>
      </p:sp>
      <p:sp>
        <p:nvSpPr>
          <p:cNvPr id="10" name="Pfeil nach links und rechts 9"/>
          <p:cNvSpPr/>
          <p:nvPr/>
        </p:nvSpPr>
        <p:spPr>
          <a:xfrm>
            <a:off x="4175956" y="3356992"/>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1" name="Abgerundetes Rechteck 10"/>
          <p:cNvSpPr/>
          <p:nvPr/>
        </p:nvSpPr>
        <p:spPr>
          <a:xfrm>
            <a:off x="755576" y="4067226"/>
            <a:ext cx="7416824" cy="1450006"/>
          </a:xfrm>
          <a:prstGeom prst="roundRect">
            <a:avLst/>
          </a:prstGeom>
          <a:ln w="12700"/>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de-DE" dirty="0">
              <a:solidFill>
                <a:schemeClr val="tx1"/>
              </a:solidFill>
            </a:endParaRPr>
          </a:p>
        </p:txBody>
      </p:sp>
      <p:sp>
        <p:nvSpPr>
          <p:cNvPr id="12" name="Pfeil nach links und rechts 11"/>
          <p:cNvSpPr/>
          <p:nvPr/>
        </p:nvSpPr>
        <p:spPr>
          <a:xfrm rot="20640110">
            <a:off x="4403443" y="4561024"/>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3" name="Textfeld 12"/>
          <p:cNvSpPr txBox="1"/>
          <p:nvPr/>
        </p:nvSpPr>
        <p:spPr>
          <a:xfrm>
            <a:off x="1147333" y="4607563"/>
            <a:ext cx="4023794"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Произволна конфигурация на </a:t>
            </a:r>
            <a:r>
              <a:rPr lang="bg-BG" sz="1600" dirty="0" smtClean="0">
                <a:latin typeface="Arial" panose="020B0604020202020204" pitchFamily="34" charset="0"/>
                <a:cs typeface="Arial" panose="020B0604020202020204" pitchFamily="34" charset="0"/>
              </a:rPr>
              <a:t>сондата</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4" name="Pfeil nach links und rechts 13"/>
          <p:cNvSpPr/>
          <p:nvPr/>
        </p:nvSpPr>
        <p:spPr>
          <a:xfrm rot="800741">
            <a:off x="4398261" y="4919450"/>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5" name="Textfeld 14"/>
          <p:cNvSpPr txBox="1"/>
          <p:nvPr/>
        </p:nvSpPr>
        <p:spPr>
          <a:xfrm>
            <a:off x="4924416" y="4340888"/>
            <a:ext cx="2865208" cy="338554"/>
          </a:xfrm>
          <a:prstGeom prst="rect">
            <a:avLst/>
          </a:prstGeom>
          <a:noFill/>
        </p:spPr>
        <p:txBody>
          <a:bodyPr wrap="none" rtlCol="0">
            <a:spAutoFit/>
          </a:bodyPr>
          <a:lstStyle/>
          <a:p>
            <a:r>
              <a:rPr lang="bg-BG" sz="1600" dirty="0" smtClean="0">
                <a:latin typeface="Arial" panose="020B0604020202020204" pitchFamily="34" charset="0"/>
                <a:cs typeface="Arial" panose="020B0604020202020204" pitchFamily="34" charset="0"/>
              </a:rPr>
              <a:t>Най-добър/ </a:t>
            </a:r>
            <a:r>
              <a:rPr lang="bg-BG" sz="1600" dirty="0">
                <a:latin typeface="Arial" panose="020B0604020202020204" pitchFamily="34" charset="0"/>
                <a:cs typeface="Arial" panose="020B0604020202020204" pitchFamily="34" charset="0"/>
              </a:rPr>
              <a:t>най-лош </a:t>
            </a:r>
            <a:r>
              <a:rPr lang="bg-BG" sz="1600" dirty="0" smtClean="0">
                <a:latin typeface="Arial" panose="020B0604020202020204" pitchFamily="34" charset="0"/>
                <a:cs typeface="Arial" panose="020B0604020202020204" pitchFamily="34" charset="0"/>
              </a:rPr>
              <a:t>случай</a:t>
            </a:r>
            <a:endParaRPr lang="de-DE" sz="1600" dirty="0">
              <a:latin typeface="Arial" panose="020B0604020202020204" pitchFamily="34" charset="0"/>
              <a:cs typeface="Arial" panose="020B0604020202020204" pitchFamily="34" charset="0"/>
            </a:endParaRPr>
          </a:p>
        </p:txBody>
      </p:sp>
      <p:sp>
        <p:nvSpPr>
          <p:cNvPr id="16" name="Textfeld 15"/>
          <p:cNvSpPr txBox="1"/>
          <p:nvPr/>
        </p:nvSpPr>
        <p:spPr>
          <a:xfrm>
            <a:off x="4907917" y="4892938"/>
            <a:ext cx="2728376"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Подобно взаимно </a:t>
            </a:r>
            <a:r>
              <a:rPr lang="bg-BG" sz="1600" dirty="0" smtClean="0">
                <a:latin typeface="Arial" panose="020B0604020202020204" pitchFamily="34" charset="0"/>
                <a:cs typeface="Arial" panose="020B0604020202020204" pitchFamily="34" charset="0"/>
              </a:rPr>
              <a:t>влияние</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27312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Конфигурация на </a:t>
            </a:r>
            <a:r>
              <a:rPr lang="bg-BG" dirty="0" smtClean="0">
                <a:latin typeface="Arial" panose="020B0604020202020204" pitchFamily="34" charset="0"/>
                <a:cs typeface="Arial" panose="020B0604020202020204" pitchFamily="34" charset="0"/>
              </a:rPr>
              <a:t>сондата</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Ако реалната конфигурация не съответства на EED конфигурация, може да бъде избрана подобна конфигурация. Важно е подобно взаимно влияние на сондите, d. З. подобно разстояние и подобен брой съседни </a:t>
            </a:r>
            <a:r>
              <a:rPr lang="ru-RU" sz="1600" dirty="0" smtClean="0">
                <a:latin typeface="Arial" panose="020B0604020202020204" pitchFamily="34" charset="0"/>
                <a:cs typeface="Arial" panose="020B0604020202020204" pitchFamily="34" charset="0"/>
              </a:rPr>
              <a:t>сонди.</a:t>
            </a:r>
            <a:endParaRPr lang="de-DE" sz="1600" dirty="0">
              <a:latin typeface="Arial" panose="020B0604020202020204" pitchFamily="34" charset="0"/>
              <a:cs typeface="Arial" panose="020B0604020202020204" pitchFamily="34" charset="0"/>
            </a:endParaRPr>
          </a:p>
        </p:txBody>
      </p:sp>
      <p:sp>
        <p:nvSpPr>
          <p:cNvPr id="5" name="Flussdiagramm: Oder 4"/>
          <p:cNvSpPr/>
          <p:nvPr/>
        </p:nvSpPr>
        <p:spPr>
          <a:xfrm>
            <a:off x="2666735" y="3325634"/>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Flussdiagramm: Oder 6"/>
          <p:cNvSpPr/>
          <p:nvPr/>
        </p:nvSpPr>
        <p:spPr>
          <a:xfrm>
            <a:off x="2450711" y="3688770"/>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Flussdiagramm: Oder 7"/>
          <p:cNvSpPr/>
          <p:nvPr/>
        </p:nvSpPr>
        <p:spPr>
          <a:xfrm>
            <a:off x="2882759" y="3688770"/>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Flussdiagramm: Oder 8"/>
          <p:cNvSpPr/>
          <p:nvPr/>
        </p:nvSpPr>
        <p:spPr>
          <a:xfrm>
            <a:off x="2882759" y="4054558"/>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Flussdiagramm: Oder 9"/>
          <p:cNvSpPr/>
          <p:nvPr/>
        </p:nvSpPr>
        <p:spPr>
          <a:xfrm>
            <a:off x="2450711" y="4056690"/>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1" name="Flussdiagramm: Oder 10"/>
          <p:cNvSpPr/>
          <p:nvPr/>
        </p:nvSpPr>
        <p:spPr>
          <a:xfrm>
            <a:off x="2016381" y="4054558"/>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2" name="Flussdiagramm: Oder 11"/>
          <p:cNvSpPr/>
          <p:nvPr/>
        </p:nvSpPr>
        <p:spPr>
          <a:xfrm>
            <a:off x="3314807" y="405147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7" name="Flussdiagramm: Oder 16"/>
          <p:cNvSpPr/>
          <p:nvPr/>
        </p:nvSpPr>
        <p:spPr>
          <a:xfrm>
            <a:off x="2882759" y="4420346"/>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8" name="Flussdiagramm: Oder 17"/>
          <p:cNvSpPr/>
          <p:nvPr/>
        </p:nvSpPr>
        <p:spPr>
          <a:xfrm>
            <a:off x="2450711" y="4424610"/>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9" name="Flussdiagramm: Oder 18"/>
          <p:cNvSpPr/>
          <p:nvPr/>
        </p:nvSpPr>
        <p:spPr>
          <a:xfrm>
            <a:off x="2016381" y="4418488"/>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0" name="Flussdiagramm: Oder 19"/>
          <p:cNvSpPr/>
          <p:nvPr/>
        </p:nvSpPr>
        <p:spPr>
          <a:xfrm>
            <a:off x="3314807" y="4420346"/>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1" name="Flussdiagramm: Oder 20"/>
          <p:cNvSpPr/>
          <p:nvPr/>
        </p:nvSpPr>
        <p:spPr>
          <a:xfrm>
            <a:off x="1578527" y="4418488"/>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1" name="Flussdiagramm: Oder 40"/>
          <p:cNvSpPr/>
          <p:nvPr/>
        </p:nvSpPr>
        <p:spPr>
          <a:xfrm>
            <a:off x="7092280" y="5278694"/>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2" name="Flussdiagramm: Oder 41"/>
          <p:cNvSpPr/>
          <p:nvPr/>
        </p:nvSpPr>
        <p:spPr>
          <a:xfrm>
            <a:off x="6660232" y="5280826"/>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3" name="Flussdiagramm: Oder 42"/>
          <p:cNvSpPr/>
          <p:nvPr/>
        </p:nvSpPr>
        <p:spPr>
          <a:xfrm>
            <a:off x="6225902" y="5278694"/>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4" name="Flussdiagramm: Oder 43"/>
          <p:cNvSpPr/>
          <p:nvPr/>
        </p:nvSpPr>
        <p:spPr>
          <a:xfrm>
            <a:off x="7524328" y="5275613"/>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5" name="Flussdiagramm: Oder 44"/>
          <p:cNvSpPr/>
          <p:nvPr/>
        </p:nvSpPr>
        <p:spPr>
          <a:xfrm>
            <a:off x="7092280" y="564448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6" name="Flussdiagramm: Oder 45"/>
          <p:cNvSpPr/>
          <p:nvPr/>
        </p:nvSpPr>
        <p:spPr>
          <a:xfrm>
            <a:off x="6660232" y="5648746"/>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7" name="Flussdiagramm: Oder 46"/>
          <p:cNvSpPr/>
          <p:nvPr/>
        </p:nvSpPr>
        <p:spPr>
          <a:xfrm>
            <a:off x="6225902" y="5642624"/>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8" name="Flussdiagramm: Oder 47"/>
          <p:cNvSpPr/>
          <p:nvPr/>
        </p:nvSpPr>
        <p:spPr>
          <a:xfrm>
            <a:off x="7524328" y="564448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0" name="Flussdiagramm: Oder 49"/>
          <p:cNvSpPr/>
          <p:nvPr/>
        </p:nvSpPr>
        <p:spPr>
          <a:xfrm>
            <a:off x="5360665" y="5275613"/>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1" name="Flussdiagramm: Oder 50"/>
          <p:cNvSpPr/>
          <p:nvPr/>
        </p:nvSpPr>
        <p:spPr>
          <a:xfrm>
            <a:off x="5792713" y="527253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2" name="Flussdiagramm: Oder 51"/>
          <p:cNvSpPr/>
          <p:nvPr/>
        </p:nvSpPr>
        <p:spPr>
          <a:xfrm>
            <a:off x="5360665" y="5641401"/>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3" name="Flussdiagramm: Oder 52"/>
          <p:cNvSpPr/>
          <p:nvPr/>
        </p:nvSpPr>
        <p:spPr>
          <a:xfrm>
            <a:off x="5792713" y="5641401"/>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8" name="Textfeld 67"/>
          <p:cNvSpPr txBox="1"/>
          <p:nvPr/>
        </p:nvSpPr>
        <p:spPr>
          <a:xfrm>
            <a:off x="1547664" y="3212976"/>
            <a:ext cx="873957" cy="416011"/>
          </a:xfrm>
          <a:prstGeom prst="rect">
            <a:avLst/>
          </a:prstGeom>
          <a:noFill/>
        </p:spPr>
        <p:txBody>
          <a:bodyPr wrap="none" rtlCol="0">
            <a:spAutoFit/>
          </a:bodyPr>
          <a:lstStyle/>
          <a:p>
            <a:pPr>
              <a:lnSpc>
                <a:spcPct val="150000"/>
              </a:lnSpc>
            </a:pPr>
            <a:r>
              <a:rPr lang="bg-BG" sz="1600" dirty="0" smtClean="0">
                <a:latin typeface="Arial" panose="020B0604020202020204" pitchFamily="34" charset="0"/>
                <a:cs typeface="Arial" panose="020B0604020202020204" pitchFamily="34" charset="0"/>
              </a:rPr>
              <a:t>реален</a:t>
            </a:r>
            <a:endParaRPr lang="de-DE" sz="1600" dirty="0">
              <a:latin typeface="Arial" panose="020B0604020202020204" pitchFamily="34" charset="0"/>
              <a:cs typeface="Arial" panose="020B0604020202020204" pitchFamily="34" charset="0"/>
            </a:endParaRPr>
          </a:p>
        </p:txBody>
      </p:sp>
      <p:sp>
        <p:nvSpPr>
          <p:cNvPr id="70" name="Textfeld 69"/>
          <p:cNvSpPr txBox="1"/>
          <p:nvPr/>
        </p:nvSpPr>
        <p:spPr>
          <a:xfrm>
            <a:off x="5872758" y="4631208"/>
            <a:ext cx="980974" cy="416011"/>
          </a:xfrm>
          <a:prstGeom prst="rect">
            <a:avLst/>
          </a:prstGeom>
          <a:noFill/>
        </p:spPr>
        <p:txBody>
          <a:bodyPr wrap="none" rtlCol="0">
            <a:spAutoFit/>
          </a:bodyPr>
          <a:lstStyle/>
          <a:p>
            <a:pPr>
              <a:lnSpc>
                <a:spcPct val="150000"/>
              </a:lnSpc>
            </a:pPr>
            <a:r>
              <a:rPr lang="bg-BG" sz="1600" dirty="0" smtClean="0">
                <a:latin typeface="Arial" panose="020B0604020202020204" pitchFamily="34" charset="0"/>
                <a:cs typeface="Arial" panose="020B0604020202020204" pitchFamily="34" charset="0"/>
              </a:rPr>
              <a:t>подобен</a:t>
            </a:r>
            <a:endParaRPr lang="de-DE" sz="1600" dirty="0">
              <a:latin typeface="Arial" panose="020B0604020202020204" pitchFamily="34" charset="0"/>
              <a:cs typeface="Arial" panose="020B0604020202020204" pitchFamily="34" charset="0"/>
            </a:endParaRPr>
          </a:p>
        </p:txBody>
      </p:sp>
      <p:sp>
        <p:nvSpPr>
          <p:cNvPr id="30" name="Pfeil nach links und rechts 29"/>
          <p:cNvSpPr/>
          <p:nvPr/>
        </p:nvSpPr>
        <p:spPr>
          <a:xfrm rot="1678744">
            <a:off x="4216286" y="4894473"/>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66875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Конфигурация на </a:t>
            </a:r>
            <a:r>
              <a:rPr lang="bg-BG" dirty="0" smtClean="0">
                <a:latin typeface="Arial" panose="020B0604020202020204" pitchFamily="34" charset="0"/>
                <a:cs typeface="Arial" panose="020B0604020202020204" pitchFamily="34" charset="0"/>
              </a:rPr>
              <a:t>сондата</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Ако подобна конфигурация не може да бъде определена със сигурност, трябва да се дефинира най-добрият и по-лош конфигурационен случай, за да се приближи до реалната </a:t>
            </a:r>
            <a:r>
              <a:rPr lang="ru-RU" sz="1600" dirty="0" smtClean="0">
                <a:latin typeface="Arial" panose="020B0604020202020204" pitchFamily="34" charset="0"/>
                <a:cs typeface="Arial" panose="020B0604020202020204" pitchFamily="34" charset="0"/>
              </a:rPr>
              <a:t>конфигурация.</a:t>
            </a:r>
            <a:r>
              <a:rPr lang="en-GB" sz="1600" dirty="0" smtClean="0"/>
              <a:t> </a:t>
            </a:r>
            <a:endParaRPr lang="de-DE" sz="1600" dirty="0"/>
          </a:p>
          <a:p>
            <a:pPr marL="0" indent="0">
              <a:lnSpc>
                <a:spcPct val="150000"/>
              </a:lnSpc>
              <a:buNone/>
            </a:pPr>
            <a:endParaRPr lang="de-DE" sz="1600" dirty="0">
              <a:latin typeface="Arial" panose="020B0604020202020204" pitchFamily="34" charset="0"/>
              <a:cs typeface="Arial" panose="020B0604020202020204" pitchFamily="34" charset="0"/>
            </a:endParaRPr>
          </a:p>
        </p:txBody>
      </p:sp>
      <p:sp>
        <p:nvSpPr>
          <p:cNvPr id="5" name="Flussdiagramm: Oder 4"/>
          <p:cNvSpPr/>
          <p:nvPr/>
        </p:nvSpPr>
        <p:spPr>
          <a:xfrm>
            <a:off x="5148064" y="2997824"/>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Flussdiagramm: Oder 6"/>
          <p:cNvSpPr/>
          <p:nvPr/>
        </p:nvSpPr>
        <p:spPr>
          <a:xfrm>
            <a:off x="5148064" y="2636425"/>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Flussdiagramm: Oder 7"/>
          <p:cNvSpPr/>
          <p:nvPr/>
        </p:nvSpPr>
        <p:spPr>
          <a:xfrm>
            <a:off x="4716016" y="2999561"/>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Flussdiagramm: Oder 8"/>
          <p:cNvSpPr/>
          <p:nvPr/>
        </p:nvSpPr>
        <p:spPr>
          <a:xfrm>
            <a:off x="4716016" y="3365349"/>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Flussdiagramm: Oder 9"/>
          <p:cNvSpPr/>
          <p:nvPr/>
        </p:nvSpPr>
        <p:spPr>
          <a:xfrm>
            <a:off x="4716016" y="2636425"/>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1" name="Flussdiagramm: Oder 10"/>
          <p:cNvSpPr/>
          <p:nvPr/>
        </p:nvSpPr>
        <p:spPr>
          <a:xfrm>
            <a:off x="4293298" y="371679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2" name="Flussdiagramm: Oder 11"/>
          <p:cNvSpPr/>
          <p:nvPr/>
        </p:nvSpPr>
        <p:spPr>
          <a:xfrm>
            <a:off x="5148064" y="3360009"/>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7" name="Flussdiagramm: Oder 16"/>
          <p:cNvSpPr/>
          <p:nvPr/>
        </p:nvSpPr>
        <p:spPr>
          <a:xfrm>
            <a:off x="4720681" y="371679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8" name="Flussdiagramm: Oder 17"/>
          <p:cNvSpPr/>
          <p:nvPr/>
        </p:nvSpPr>
        <p:spPr>
          <a:xfrm>
            <a:off x="3003212" y="3717032"/>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9" name="Flussdiagramm: Oder 18"/>
          <p:cNvSpPr/>
          <p:nvPr/>
        </p:nvSpPr>
        <p:spPr>
          <a:xfrm>
            <a:off x="3862120" y="371679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0" name="Flussdiagramm: Oder 19"/>
          <p:cNvSpPr/>
          <p:nvPr/>
        </p:nvSpPr>
        <p:spPr>
          <a:xfrm>
            <a:off x="5148064" y="371679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1" name="Flussdiagramm: Oder 20"/>
          <p:cNvSpPr/>
          <p:nvPr/>
        </p:nvSpPr>
        <p:spPr>
          <a:xfrm>
            <a:off x="3434390" y="371679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4" name="Flussdiagramm: Oder 43"/>
          <p:cNvSpPr/>
          <p:nvPr/>
        </p:nvSpPr>
        <p:spPr>
          <a:xfrm>
            <a:off x="3131840" y="587727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5" name="Flussdiagramm: Oder 44"/>
          <p:cNvSpPr/>
          <p:nvPr/>
        </p:nvSpPr>
        <p:spPr>
          <a:xfrm rot="10800000" flipV="1">
            <a:off x="2307171" y="5873008"/>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6" name="Flussdiagramm: Oder 45"/>
          <p:cNvSpPr/>
          <p:nvPr/>
        </p:nvSpPr>
        <p:spPr>
          <a:xfrm rot="10800000" flipV="1">
            <a:off x="1875123" y="587727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7" name="Flussdiagramm: Oder 46"/>
          <p:cNvSpPr/>
          <p:nvPr/>
        </p:nvSpPr>
        <p:spPr>
          <a:xfrm rot="10800000" flipV="1">
            <a:off x="1440793" y="5871150"/>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8" name="Flussdiagramm: Oder 47"/>
          <p:cNvSpPr/>
          <p:nvPr/>
        </p:nvSpPr>
        <p:spPr>
          <a:xfrm rot="10800000" flipV="1">
            <a:off x="2739219" y="5873008"/>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0" name="Flussdiagramm: Oder 49"/>
          <p:cNvSpPr/>
          <p:nvPr/>
        </p:nvSpPr>
        <p:spPr>
          <a:xfrm>
            <a:off x="575556" y="5504139"/>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2" name="Flussdiagramm: Oder 51"/>
          <p:cNvSpPr/>
          <p:nvPr/>
        </p:nvSpPr>
        <p:spPr>
          <a:xfrm rot="10800000" flipV="1">
            <a:off x="575556" y="5869927"/>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3" name="Flussdiagramm: Oder 52"/>
          <p:cNvSpPr/>
          <p:nvPr/>
        </p:nvSpPr>
        <p:spPr>
          <a:xfrm rot="10800000" flipV="1">
            <a:off x="1007604" y="5869927"/>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6" name="Flussdiagramm: Oder 55"/>
          <p:cNvSpPr/>
          <p:nvPr/>
        </p:nvSpPr>
        <p:spPr>
          <a:xfrm>
            <a:off x="7380312" y="5435212"/>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7" name="Flussdiagramm: Oder 56"/>
          <p:cNvSpPr/>
          <p:nvPr/>
        </p:nvSpPr>
        <p:spPr>
          <a:xfrm>
            <a:off x="6948264" y="5437344"/>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8" name="Flussdiagramm: Oder 57"/>
          <p:cNvSpPr/>
          <p:nvPr/>
        </p:nvSpPr>
        <p:spPr>
          <a:xfrm>
            <a:off x="6513934" y="5435212"/>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9" name="Flussdiagramm: Oder 58"/>
          <p:cNvSpPr/>
          <p:nvPr/>
        </p:nvSpPr>
        <p:spPr>
          <a:xfrm>
            <a:off x="7812360" y="5432131"/>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0" name="Flussdiagramm: Oder 59"/>
          <p:cNvSpPr/>
          <p:nvPr/>
        </p:nvSpPr>
        <p:spPr>
          <a:xfrm>
            <a:off x="7380312" y="5801000"/>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1" name="Flussdiagramm: Oder 60"/>
          <p:cNvSpPr/>
          <p:nvPr/>
        </p:nvSpPr>
        <p:spPr>
          <a:xfrm>
            <a:off x="6948264" y="5805264"/>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2" name="Flussdiagramm: Oder 61"/>
          <p:cNvSpPr/>
          <p:nvPr/>
        </p:nvSpPr>
        <p:spPr>
          <a:xfrm>
            <a:off x="6513934" y="5799142"/>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3" name="Flussdiagramm: Oder 62"/>
          <p:cNvSpPr/>
          <p:nvPr/>
        </p:nvSpPr>
        <p:spPr>
          <a:xfrm>
            <a:off x="7812360" y="5801000"/>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4" name="Flussdiagramm: Oder 63"/>
          <p:cNvSpPr/>
          <p:nvPr/>
        </p:nvSpPr>
        <p:spPr>
          <a:xfrm>
            <a:off x="6948264" y="4677407"/>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5" name="Flussdiagramm: Oder 64"/>
          <p:cNvSpPr/>
          <p:nvPr/>
        </p:nvSpPr>
        <p:spPr>
          <a:xfrm>
            <a:off x="6948264" y="5058716"/>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6" name="Flussdiagramm: Oder 65"/>
          <p:cNvSpPr/>
          <p:nvPr/>
        </p:nvSpPr>
        <p:spPr>
          <a:xfrm>
            <a:off x="6513934" y="5056584"/>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7" name="Flussdiagramm: Oder 66"/>
          <p:cNvSpPr/>
          <p:nvPr/>
        </p:nvSpPr>
        <p:spPr>
          <a:xfrm>
            <a:off x="6502077" y="4678825"/>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8" name="Textfeld 67"/>
          <p:cNvSpPr txBox="1"/>
          <p:nvPr/>
        </p:nvSpPr>
        <p:spPr>
          <a:xfrm>
            <a:off x="3663765" y="2718489"/>
            <a:ext cx="873957" cy="338554"/>
          </a:xfrm>
          <a:prstGeom prst="rect">
            <a:avLst/>
          </a:prstGeom>
          <a:noFill/>
        </p:spPr>
        <p:txBody>
          <a:bodyPr wrap="none" rtlCol="0">
            <a:spAutoFit/>
          </a:bodyPr>
          <a:lstStyle/>
          <a:p>
            <a:r>
              <a:rPr lang="bg-BG" sz="1600" dirty="0" smtClean="0">
                <a:latin typeface="Arial" panose="020B0604020202020204" pitchFamily="34" charset="0"/>
                <a:cs typeface="Arial" panose="020B0604020202020204" pitchFamily="34" charset="0"/>
              </a:rPr>
              <a:t>реално</a:t>
            </a:r>
            <a:endParaRPr lang="de-DE" sz="1600" dirty="0">
              <a:latin typeface="Arial" panose="020B0604020202020204" pitchFamily="34" charset="0"/>
              <a:cs typeface="Arial" panose="020B0604020202020204" pitchFamily="34" charset="0"/>
            </a:endParaRPr>
          </a:p>
        </p:txBody>
      </p:sp>
      <p:sp>
        <p:nvSpPr>
          <p:cNvPr id="69" name="Textfeld 68"/>
          <p:cNvSpPr txBox="1"/>
          <p:nvPr/>
        </p:nvSpPr>
        <p:spPr>
          <a:xfrm>
            <a:off x="7200135" y="4429250"/>
            <a:ext cx="2038443" cy="338554"/>
          </a:xfrm>
          <a:prstGeom prst="rect">
            <a:avLst/>
          </a:prstGeom>
          <a:noFill/>
        </p:spPr>
        <p:txBody>
          <a:bodyPr wrap="none" rtlCol="0">
            <a:spAutoFit/>
          </a:bodyPr>
          <a:lstStyle/>
          <a:p>
            <a:r>
              <a:rPr lang="bg-BG" sz="1600" dirty="0" smtClean="0">
                <a:latin typeface="Arial" panose="020B0604020202020204" pitchFamily="34" charset="0"/>
                <a:cs typeface="Arial" panose="020B0604020202020204" pitchFamily="34" charset="0"/>
              </a:rPr>
              <a:t>най-лошият случай</a:t>
            </a:r>
            <a:endParaRPr lang="de-DE" sz="1600" dirty="0">
              <a:latin typeface="Arial" panose="020B0604020202020204" pitchFamily="34" charset="0"/>
              <a:cs typeface="Arial" panose="020B0604020202020204" pitchFamily="34" charset="0"/>
            </a:endParaRPr>
          </a:p>
        </p:txBody>
      </p:sp>
      <p:sp>
        <p:nvSpPr>
          <p:cNvPr id="70" name="Textfeld 69"/>
          <p:cNvSpPr txBox="1"/>
          <p:nvPr/>
        </p:nvSpPr>
        <p:spPr>
          <a:xfrm>
            <a:off x="1253356" y="4963909"/>
            <a:ext cx="2101857"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най-добрият </a:t>
            </a:r>
            <a:r>
              <a:rPr lang="bg-BG" sz="1600" dirty="0" smtClean="0">
                <a:latin typeface="Arial" panose="020B0604020202020204" pitchFamily="34" charset="0"/>
                <a:cs typeface="Arial" panose="020B0604020202020204" pitchFamily="34" charset="0"/>
              </a:rPr>
              <a:t>случай</a:t>
            </a:r>
            <a:endParaRPr lang="de-DE" sz="1600" dirty="0">
              <a:latin typeface="Arial" panose="020B0604020202020204" pitchFamily="34" charset="0"/>
              <a:cs typeface="Arial" panose="020B0604020202020204" pitchFamily="34" charset="0"/>
            </a:endParaRPr>
          </a:p>
        </p:txBody>
      </p:sp>
      <p:sp>
        <p:nvSpPr>
          <p:cNvPr id="49" name="Flussdiagramm: Oder 48"/>
          <p:cNvSpPr/>
          <p:nvPr/>
        </p:nvSpPr>
        <p:spPr>
          <a:xfrm>
            <a:off x="575556" y="476794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4" name="Flussdiagramm: Oder 53"/>
          <p:cNvSpPr/>
          <p:nvPr/>
        </p:nvSpPr>
        <p:spPr>
          <a:xfrm rot="10800000" flipV="1">
            <a:off x="575556" y="5136811"/>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5" name="Flussdiagramm: Oder 54"/>
          <p:cNvSpPr/>
          <p:nvPr/>
        </p:nvSpPr>
        <p:spPr>
          <a:xfrm>
            <a:off x="583964" y="4030204"/>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1" name="Flussdiagramm: Oder 70"/>
          <p:cNvSpPr/>
          <p:nvPr/>
        </p:nvSpPr>
        <p:spPr>
          <a:xfrm rot="10800000" flipV="1">
            <a:off x="583964" y="4399073"/>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3" name="Pfeil nach links und rechts 42"/>
          <p:cNvSpPr/>
          <p:nvPr/>
        </p:nvSpPr>
        <p:spPr>
          <a:xfrm rot="1678744">
            <a:off x="5584437" y="4261036"/>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1" name="Pfeil nach links und rechts 50"/>
          <p:cNvSpPr/>
          <p:nvPr/>
        </p:nvSpPr>
        <p:spPr>
          <a:xfrm rot="8228837">
            <a:off x="2253921" y="4370658"/>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7186234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Конфигурация на </a:t>
            </a:r>
            <a:r>
              <a:rPr lang="bg-BG" dirty="0" smtClean="0">
                <a:latin typeface="Arial" panose="020B0604020202020204" pitchFamily="34" charset="0"/>
                <a:cs typeface="Arial" panose="020B0604020202020204" pitchFamily="34" charset="0"/>
              </a:rPr>
              <a:t>сондата</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a:xfrm>
            <a:off x="457200" y="1600200"/>
            <a:ext cx="5194920"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Параметри на сондата</a:t>
            </a:r>
          </a:p>
          <a:p>
            <a:pPr marL="0" indent="0">
              <a:lnSpc>
                <a:spcPct val="150000"/>
              </a:lnSpc>
              <a:buNone/>
            </a:pPr>
            <a:r>
              <a:rPr lang="ru-RU" sz="1600" dirty="0" smtClean="0">
                <a:latin typeface="Arial" panose="020B0604020202020204" pitchFamily="34" charset="0"/>
                <a:cs typeface="Arial" panose="020B0604020202020204" pitchFamily="34" charset="0"/>
              </a:rPr>
              <a:t>- U </a:t>
            </a:r>
            <a:r>
              <a:rPr lang="ru-RU" sz="1600" dirty="0">
                <a:latin typeface="Arial" panose="020B0604020202020204" pitchFamily="34" charset="0"/>
                <a:cs typeface="Arial" panose="020B0604020202020204" pitchFamily="34" charset="0"/>
              </a:rPr>
              <a:t>- тръба (или коаксиална) и нейните свойства на материала →</a:t>
            </a:r>
          </a:p>
          <a:p>
            <a:pPr marL="0" indent="0">
              <a:lnSpc>
                <a:spcPct val="150000"/>
              </a:lnSpc>
              <a:buNone/>
            </a:pPr>
            <a:r>
              <a:rPr lang="ru-RU" sz="1600" dirty="0" smtClean="0">
                <a:latin typeface="Arial" panose="020B0604020202020204" pitchFamily="34" charset="0"/>
                <a:cs typeface="Arial" panose="020B0604020202020204" pitchFamily="34" charset="0"/>
              </a:rPr>
              <a:t>        външен </a:t>
            </a:r>
            <a:r>
              <a:rPr lang="ru-RU" sz="1600" dirty="0">
                <a:latin typeface="Arial" panose="020B0604020202020204" pitchFamily="34" charset="0"/>
                <a:cs typeface="Arial" panose="020B0604020202020204" pitchFamily="34" charset="0"/>
              </a:rPr>
              <a:t>диаметър</a:t>
            </a:r>
          </a:p>
          <a:p>
            <a:pPr marL="0" indent="0">
              <a:lnSpc>
                <a:spcPct val="150000"/>
              </a:lnSpc>
              <a:buNone/>
            </a:pPr>
            <a:r>
              <a:rPr lang="ru-RU" sz="1600" dirty="0" smtClean="0">
                <a:latin typeface="Arial" panose="020B0604020202020204" pitchFamily="34" charset="0"/>
                <a:cs typeface="Arial" panose="020B0604020202020204" pitchFamily="34" charset="0"/>
              </a:rPr>
              <a:t>        дебелина </a:t>
            </a:r>
            <a:r>
              <a:rPr lang="ru-RU" sz="1600" dirty="0">
                <a:latin typeface="Arial" panose="020B0604020202020204" pitchFamily="34" charset="0"/>
                <a:cs typeface="Arial" panose="020B0604020202020204" pitchFamily="34" charset="0"/>
              </a:rPr>
              <a:t>на стената</a:t>
            </a:r>
          </a:p>
          <a:p>
            <a:pPr marL="0" indent="0">
              <a:lnSpc>
                <a:spcPct val="150000"/>
              </a:lnSpc>
              <a:buNone/>
            </a:pPr>
            <a:r>
              <a:rPr lang="ru-RU" sz="1600" dirty="0" smtClean="0">
                <a:latin typeface="Arial" panose="020B0604020202020204" pitchFamily="34" charset="0"/>
                <a:cs typeface="Arial" panose="020B0604020202020204" pitchFamily="34" charset="0"/>
              </a:rPr>
              <a:t>        топлопроводимост</a:t>
            </a:r>
            <a:endParaRPr lang="de-DE" sz="1600" dirty="0">
              <a:latin typeface="Arial" panose="020B0604020202020204" pitchFamily="34" charset="0"/>
              <a:cs typeface="Arial" panose="020B0604020202020204" pitchFamily="34" charset="0"/>
            </a:endParaRPr>
          </a:p>
          <a:p>
            <a:pPr marL="114300" indent="0" algn="just">
              <a:buNone/>
            </a:pPr>
            <a:endParaRPr lang="en-US" sz="1600" dirty="0" smtClean="0"/>
          </a:p>
        </p:txBody>
      </p:sp>
      <p:pic>
        <p:nvPicPr>
          <p:cNvPr id="5" name="Grafik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08712" y="1452401"/>
            <a:ext cx="2821708" cy="4821560"/>
          </a:xfrm>
          <a:prstGeom prst="rect">
            <a:avLst/>
          </a:prstGeom>
        </p:spPr>
      </p:pic>
      <p:sp>
        <p:nvSpPr>
          <p:cNvPr id="6" name="Ellipse 5"/>
          <p:cNvSpPr/>
          <p:nvPr/>
        </p:nvSpPr>
        <p:spPr>
          <a:xfrm>
            <a:off x="6228184" y="3449216"/>
            <a:ext cx="2880320" cy="278809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33570681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Конфигурация на </a:t>
            </a:r>
            <a:r>
              <a:rPr lang="bg-BG" dirty="0" smtClean="0">
                <a:latin typeface="Arial" panose="020B0604020202020204" pitchFamily="34" charset="0"/>
                <a:cs typeface="Arial" panose="020B0604020202020204" pitchFamily="34" charset="0"/>
              </a:rPr>
              <a:t>сондата</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a:xfrm>
            <a:off x="457200" y="1600200"/>
            <a:ext cx="5194920" cy="4525963"/>
          </a:xfrm>
        </p:spPr>
        <p:txBody>
          <a:bodyPr>
            <a:normAutofit fontScale="92500"/>
          </a:bodyPr>
          <a:lstStyle/>
          <a:p>
            <a:pPr marL="0" indent="0">
              <a:lnSpc>
                <a:spcPct val="150000"/>
              </a:lnSpc>
              <a:buNone/>
            </a:pPr>
            <a:r>
              <a:rPr lang="ru-RU" sz="1600" dirty="0">
                <a:latin typeface="Arial" panose="020B0604020202020204" pitchFamily="34" charset="0"/>
                <a:cs typeface="Arial" panose="020B0604020202020204" pitchFamily="34" charset="0"/>
              </a:rPr>
              <a:t>Параметри на сондата</a:t>
            </a:r>
          </a:p>
          <a:p>
            <a:pPr marL="0" indent="0">
              <a:lnSpc>
                <a:spcPct val="150000"/>
              </a:lnSpc>
              <a:buNone/>
            </a:pPr>
            <a:r>
              <a:rPr lang="ru-RU" sz="1600" dirty="0">
                <a:latin typeface="Arial" panose="020B0604020202020204" pitchFamily="34" charset="0"/>
                <a:cs typeface="Arial" panose="020B0604020202020204" pitchFamily="34" charset="0"/>
              </a:rPr>
              <a:t>U - тръба - разстояние в центъра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 Разстояние от централната точка до централната точка и обратния поток</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Влиянието на централното разстояние върху симулацията е значително! На практика ходът на тръбите и тяхното разстояние една от друга не са постоянни и трябва да бъдат осреднени по дължината на сондата. Дистанционите и центриращите устройства могат да намалят, но не и да спрат </a:t>
            </a:r>
            <a:r>
              <a:rPr lang="ru-RU" sz="1600" dirty="0" smtClean="0">
                <a:latin typeface="Arial" panose="020B0604020202020204" pitchFamily="34" charset="0"/>
                <a:cs typeface="Arial" panose="020B0604020202020204" pitchFamily="34" charset="0"/>
              </a:rPr>
              <a:t>проблема.</a:t>
            </a:r>
            <a:endParaRPr lang="en-US" sz="1600" dirty="0" smtClean="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668" y="1484784"/>
            <a:ext cx="2821708" cy="4821560"/>
          </a:xfrm>
          <a:prstGeom prst="rect">
            <a:avLst/>
          </a:prstGeom>
        </p:spPr>
      </p:pic>
      <p:sp>
        <p:nvSpPr>
          <p:cNvPr id="6" name="Ellipse 5"/>
          <p:cNvSpPr/>
          <p:nvPr/>
        </p:nvSpPr>
        <p:spPr>
          <a:xfrm>
            <a:off x="6228184" y="3449216"/>
            <a:ext cx="2880320" cy="278809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96075148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Термично съпротивление на </a:t>
            </a:r>
            <a:r>
              <a:rPr lang="bg-BG" dirty="0" smtClean="0">
                <a:latin typeface="Arial" panose="020B0604020202020204" pitchFamily="34" charset="0"/>
                <a:cs typeface="Arial" panose="020B0604020202020204" pitchFamily="34" charset="0"/>
              </a:rPr>
              <a:t>сондажа</a:t>
            </a:r>
            <a:endParaRPr lang="de-DE"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p:txBody>
          <a:bodyPr>
            <a:normAutofit/>
          </a:bodyPr>
          <a:lstStyle/>
          <a:p>
            <a:pPr marL="0" indent="0">
              <a:lnSpc>
                <a:spcPct val="150000"/>
              </a:lnSpc>
              <a:buNone/>
            </a:pPr>
            <a:r>
              <a:rPr lang="ru-RU" sz="1600" dirty="0" smtClean="0">
                <a:latin typeface="Arial" panose="020B0604020202020204" pitchFamily="34" charset="0"/>
                <a:cs typeface="Arial" panose="020B0604020202020204" pitchFamily="34" charset="0"/>
              </a:rPr>
              <a:t>Статус на съпротивление </a:t>
            </a:r>
            <a:r>
              <a:rPr lang="ru-RU" sz="1600" dirty="0">
                <a:latin typeface="Arial" panose="020B0604020202020204" pitchFamily="34" charset="0"/>
                <a:cs typeface="Arial" panose="020B0604020202020204" pitchFamily="34" charset="0"/>
              </a:rPr>
              <a:t>на термичния сондаж</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Термичното съпротивление на сондажа посочва загубата на температура между отвора, граничещ с подземния отвор, и топлоносителя в тръбите на геотермалната сонда. Термичното съпротивление на сондажа се влияе от вида на фугиращия материал и материала на </a:t>
            </a:r>
            <a:r>
              <a:rPr lang="ru-RU" sz="1600" dirty="0" smtClean="0">
                <a:latin typeface="Arial" panose="020B0604020202020204" pitchFamily="34" charset="0"/>
                <a:cs typeface="Arial" panose="020B0604020202020204" pitchFamily="34" charset="0"/>
              </a:rPr>
              <a:t>сондата.</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smtClean="0">
                <a:latin typeface="Arial" panose="020B0604020202020204" pitchFamily="34" charset="0"/>
                <a:cs typeface="Arial" panose="020B0604020202020204" pitchFamily="34" charset="0"/>
              </a:rPr>
              <a:t>	</a:t>
            </a:r>
          </a:p>
          <a:p>
            <a:pPr marL="0" indent="0">
              <a:lnSpc>
                <a:spcPct val="150000"/>
              </a:lnSpc>
              <a:buNone/>
            </a:pP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Unit K*m/W</a:t>
            </a:r>
            <a:endParaRPr lang="de-DE" sz="1600" dirty="0">
              <a:latin typeface="Arial" panose="020B0604020202020204" pitchFamily="34" charset="0"/>
              <a:cs typeface="Arial" panose="020B0604020202020204" pitchFamily="34" charset="0"/>
            </a:endParaRPr>
          </a:p>
          <a:p>
            <a:pPr marL="457200" lvl="1" indent="0">
              <a:buNone/>
            </a:pPr>
            <a:endParaRPr lang="en-US" sz="1400" dirty="0" smtClean="0"/>
          </a:p>
        </p:txBody>
      </p:sp>
      <p:pic>
        <p:nvPicPr>
          <p:cNvPr id="4" name="Grafik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36096" y="3652317"/>
            <a:ext cx="2743200" cy="2505075"/>
          </a:xfrm>
          <a:prstGeom prst="rect">
            <a:avLst/>
          </a:prstGeom>
        </p:spPr>
      </p:pic>
    </p:spTree>
    <p:extLst>
      <p:ext uri="{BB962C8B-B14F-4D97-AF65-F5344CB8AC3E}">
        <p14:creationId xmlns:p14="http://schemas.microsoft.com/office/powerpoint/2010/main" val="3927568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el 3"/>
          <p:cNvSpPr>
            <a:spLocks noGrp="1"/>
          </p:cNvSpPr>
          <p:nvPr>
            <p:ph type="title"/>
          </p:nvPr>
        </p:nvSpPr>
        <p:spPr/>
        <p:txBody>
          <a:bodyPr/>
          <a:lstStyle/>
          <a:p>
            <a:r>
              <a:rPr lang="bg-BG" altLang="de-DE" dirty="0">
                <a:latin typeface="Arial" panose="020B0604020202020204" pitchFamily="34" charset="0"/>
                <a:cs typeface="Arial" panose="020B0604020202020204" pitchFamily="34" charset="0"/>
              </a:rPr>
              <a:t>Насоки и </a:t>
            </a:r>
            <a:r>
              <a:rPr lang="bg-BG" altLang="de-DE" dirty="0" smtClean="0">
                <a:latin typeface="Arial" panose="020B0604020202020204" pitchFamily="34" charset="0"/>
                <a:cs typeface="Arial" panose="020B0604020202020204" pitchFamily="34" charset="0"/>
              </a:rPr>
              <a:t>правила</a:t>
            </a:r>
            <a:endParaRPr lang="de-DE" altLang="de-DE" dirty="0"/>
          </a:p>
        </p:txBody>
      </p:sp>
      <p:sp>
        <p:nvSpPr>
          <p:cNvPr id="6146" name="Inhaltsplatzhalter 1"/>
          <p:cNvSpPr>
            <a:spLocks noGrp="1"/>
          </p:cNvSpPr>
          <p:nvPr>
            <p:ph idx="1"/>
          </p:nvPr>
        </p:nvSpPr>
        <p:spPr>
          <a:xfrm>
            <a:off x="457200" y="1600201"/>
            <a:ext cx="8229600" cy="2786637"/>
          </a:xfrm>
        </p:spPr>
        <p:txBody>
          <a:bodyPr>
            <a:normAutofit/>
          </a:bodyPr>
          <a:lstStyle/>
          <a:p>
            <a:pPr marL="0" indent="0">
              <a:lnSpc>
                <a:spcPct val="150000"/>
              </a:lnSpc>
              <a:buNone/>
            </a:pPr>
            <a:r>
              <a:rPr lang="ru-RU" altLang="de-DE" sz="1600" dirty="0">
                <a:latin typeface="Arial" panose="020B0604020202020204" pitchFamily="34" charset="0"/>
                <a:cs typeface="Arial" panose="020B0604020202020204" pitchFamily="34" charset="0"/>
              </a:rPr>
              <a:t>DIN / EN Норми (изискване за енергия, изискване </a:t>
            </a:r>
            <a:r>
              <a:rPr lang="ru-RU" altLang="de-DE" sz="1600" dirty="0" smtClean="0">
                <a:latin typeface="Arial" panose="020B0604020202020204" pitchFamily="34" charset="0"/>
                <a:cs typeface="Arial" panose="020B0604020202020204" pitchFamily="34" charset="0"/>
              </a:rPr>
              <a:t>за </a:t>
            </a:r>
            <a:r>
              <a:rPr lang="ru-RU" altLang="de-DE" sz="1600" dirty="0">
                <a:latin typeface="Arial" panose="020B0604020202020204" pitchFamily="34" charset="0"/>
                <a:cs typeface="Arial" panose="020B0604020202020204" pitchFamily="34" charset="0"/>
              </a:rPr>
              <a:t>материали, конструкция), например:</a:t>
            </a:r>
          </a:p>
          <a:p>
            <a:pPr marL="0" indent="0">
              <a:lnSpc>
                <a:spcPct val="150000"/>
              </a:lnSpc>
              <a:buNone/>
            </a:pPr>
            <a:r>
              <a:rPr lang="ru-RU" altLang="de-DE" sz="1600" dirty="0" smtClean="0">
                <a:latin typeface="Arial" panose="020B0604020202020204" pitchFamily="34" charset="0"/>
                <a:cs typeface="Arial" panose="020B0604020202020204" pitchFamily="34" charset="0"/>
              </a:rPr>
              <a:t>- DIN </a:t>
            </a:r>
            <a:r>
              <a:rPr lang="ru-RU" altLang="de-DE" sz="1600" dirty="0">
                <a:latin typeface="Arial" panose="020B0604020202020204" pitchFamily="34" charset="0"/>
                <a:cs typeface="Arial" panose="020B0604020202020204" pitchFamily="34" charset="0"/>
              </a:rPr>
              <a:t>V 18599: енергийно оценяване на сгради</a:t>
            </a:r>
          </a:p>
          <a:p>
            <a:pPr marL="0" indent="0">
              <a:lnSpc>
                <a:spcPct val="150000"/>
              </a:lnSpc>
              <a:buNone/>
            </a:pPr>
            <a:r>
              <a:rPr lang="ru-RU" altLang="de-DE" sz="1600" dirty="0" smtClean="0">
                <a:latin typeface="Arial" panose="020B0604020202020204" pitchFamily="34" charset="0"/>
                <a:cs typeface="Arial" panose="020B0604020202020204" pitchFamily="34" charset="0"/>
              </a:rPr>
              <a:t>- EN </a:t>
            </a:r>
            <a:r>
              <a:rPr lang="ru-RU" altLang="de-DE" sz="1600" dirty="0">
                <a:latin typeface="Arial" panose="020B0604020202020204" pitchFamily="34" charset="0"/>
                <a:cs typeface="Arial" panose="020B0604020202020204" pitchFamily="34" charset="0"/>
              </a:rPr>
              <a:t>12831: норма за изчисляване на топлинното </a:t>
            </a:r>
            <a:r>
              <a:rPr lang="ru-RU" altLang="de-DE" sz="1600" dirty="0" smtClean="0">
                <a:latin typeface="Arial" panose="020B0604020202020204" pitchFamily="34" charset="0"/>
                <a:cs typeface="Arial" panose="020B0604020202020204" pitchFamily="34" charset="0"/>
              </a:rPr>
              <a:t>натоварване</a:t>
            </a:r>
            <a:endParaRPr lang="en-US" altLang="de-DE" sz="1600" dirty="0">
              <a:latin typeface="Arial" panose="020B0604020202020204" pitchFamily="34" charset="0"/>
              <a:cs typeface="Arial" panose="020B0604020202020204" pitchFamily="34" charset="0"/>
            </a:endParaRPr>
          </a:p>
        </p:txBody>
      </p:sp>
      <p:pic>
        <p:nvPicPr>
          <p:cNvPr id="614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2220" y="4294123"/>
            <a:ext cx="1355440" cy="192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64672" y="4293096"/>
            <a:ext cx="1447644"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6096" y="4293096"/>
            <a:ext cx="1261773"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5" descr="http://t2.gstatic.com/images?q=tbn:ANd9GcTVlPS_BrXoO1uUrOketYBDzJx9571DMYf8YVBhQETx2Xjh6qK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9241" y="4293096"/>
            <a:ext cx="1622442" cy="19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1560" y="4293096"/>
            <a:ext cx="1323208"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9774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Термично съпротивление на </a:t>
            </a:r>
            <a:r>
              <a:rPr lang="bg-BG" dirty="0" smtClean="0">
                <a:latin typeface="Arial" panose="020B0604020202020204" pitchFamily="34" charset="0"/>
                <a:cs typeface="Arial" panose="020B0604020202020204" pitchFamily="34" charset="0"/>
              </a:rPr>
              <a:t>сондажа</a:t>
            </a:r>
            <a:endParaRPr lang="de-DE"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a:xfrm>
            <a:off x="423696" y="1412776"/>
            <a:ext cx="8229600" cy="4896544"/>
          </a:xfrm>
        </p:spPr>
        <p:txBody>
          <a:bodyPr>
            <a:normAutofit/>
          </a:bodyPr>
          <a:lstStyle/>
          <a:p>
            <a:pPr marL="0" indent="0">
              <a:lnSpc>
                <a:spcPct val="150000"/>
              </a:lnSpc>
              <a:buNone/>
            </a:pPr>
            <a:r>
              <a:rPr lang="ru-RU" sz="1600" dirty="0" smtClean="0">
                <a:latin typeface="Arial" panose="020B0604020202020204" pitchFamily="34" charset="0"/>
                <a:cs typeface="Arial" panose="020B0604020202020204" pitchFamily="34" charset="0"/>
              </a:rPr>
              <a:t>Статуса </a:t>
            </a:r>
            <a:r>
              <a:rPr lang="ru-RU" sz="1600" dirty="0">
                <a:latin typeface="Arial" panose="020B0604020202020204" pitchFamily="34" charset="0"/>
                <a:cs typeface="Arial" panose="020B0604020202020204" pitchFamily="34" charset="0"/>
              </a:rPr>
              <a:t>може да бъде </a:t>
            </a:r>
            <a:r>
              <a:rPr lang="ru-RU" sz="1600" dirty="0" smtClean="0">
                <a:latin typeface="Arial" panose="020B0604020202020204" pitchFamily="34" charset="0"/>
                <a:cs typeface="Arial" panose="020B0604020202020204" pitchFamily="34" charset="0"/>
              </a:rPr>
              <a:t>направен </a:t>
            </a:r>
            <a:r>
              <a:rPr lang="ru-RU" sz="1600" dirty="0">
                <a:latin typeface="Arial" panose="020B0604020202020204" pitchFamily="34" charset="0"/>
                <a:cs typeface="Arial" panose="020B0604020202020204" pitchFamily="34" charset="0"/>
              </a:rPr>
              <a:t>според изчислените стойности.</a:t>
            </a:r>
          </a:p>
          <a:p>
            <a:pPr marL="0" indent="0">
              <a:lnSpc>
                <a:spcPct val="150000"/>
              </a:lnSpc>
              <a:buNone/>
            </a:pPr>
            <a:r>
              <a:rPr lang="ru-RU" sz="1600" dirty="0">
                <a:latin typeface="Arial" panose="020B0604020202020204" pitchFamily="34" charset="0"/>
                <a:cs typeface="Arial" panose="020B0604020202020204" pitchFamily="34" charset="0"/>
              </a:rPr>
              <a:t> </a:t>
            </a:r>
          </a:p>
          <a:p>
            <a:pPr marL="0" indent="0">
              <a:lnSpc>
                <a:spcPct val="150000"/>
              </a:lnSpc>
              <a:buNone/>
            </a:pPr>
            <a:r>
              <a:rPr lang="ru-RU" sz="1600" dirty="0">
                <a:latin typeface="Arial" panose="020B0604020202020204" pitchFamily="34" charset="0"/>
                <a:cs typeface="Arial" panose="020B0604020202020204" pitchFamily="34" charset="0"/>
              </a:rPr>
              <a:t>Изчислението прилага аналитично решение, което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представлява </a:t>
            </a:r>
            <a:r>
              <a:rPr lang="ru-RU" sz="1600" dirty="0">
                <a:latin typeface="Arial" panose="020B0604020202020204" pitchFamily="34" charset="0"/>
                <a:cs typeface="Arial" panose="020B0604020202020204" pitchFamily="34" charset="0"/>
              </a:rPr>
              <a:t>точно решение на двуизмерен </a:t>
            </a:r>
            <a:r>
              <a:rPr lang="ru-RU" sz="1600" dirty="0" smtClean="0">
                <a:latin typeface="Arial" panose="020B0604020202020204" pitchFamily="34" charset="0"/>
                <a:cs typeface="Arial" panose="020B0604020202020204" pitchFamily="34" charset="0"/>
              </a:rPr>
              <a:t>проблем</a:t>
            </a:r>
          </a:p>
          <a:p>
            <a:pPr marL="0" indent="0">
              <a:lnSpc>
                <a:spcPct val="150000"/>
              </a:lnSpc>
              <a:buNone/>
            </a:pPr>
            <a:r>
              <a:rPr lang="ru-RU" sz="1600" dirty="0" smtClean="0">
                <a:latin typeface="Arial" panose="020B0604020202020204" pitchFamily="34" charset="0"/>
                <a:cs typeface="Arial" panose="020B0604020202020204" pitchFamily="34" charset="0"/>
              </a:rPr>
              <a:t>с </a:t>
            </a:r>
            <a:r>
              <a:rPr lang="ru-RU" sz="1600" dirty="0">
                <a:latin typeface="Arial" panose="020B0604020202020204" pitchFamily="34" charset="0"/>
                <a:cs typeface="Arial" panose="020B0604020202020204" pitchFamily="34" charset="0"/>
              </a:rPr>
              <a:t>топлопроводимост в равнина, напречна на оста на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сондажа</a:t>
            </a:r>
            <a:r>
              <a:rPr lang="ru-RU" sz="1600" dirty="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Определяне на топлопредаването.</a:t>
            </a:r>
            <a:endParaRPr lang="ru-RU" sz="1600" dirty="0">
              <a:latin typeface="Arial" panose="020B0604020202020204" pitchFamily="34" charset="0"/>
              <a:cs typeface="Arial" panose="020B0604020202020204" pitchFamily="34" charset="0"/>
            </a:endParaRP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Пренос на топлина между отделните тръбопроводи с поток нагоре и надолу.</a:t>
            </a:r>
          </a:p>
          <a:p>
            <a:pPr marL="0" indent="0">
              <a:lnSpc>
                <a:spcPct val="150000"/>
              </a:lnSpc>
              <a:buNone/>
            </a:pPr>
            <a:r>
              <a:rPr lang="ru-RU" sz="1600" dirty="0">
                <a:latin typeface="Arial" panose="020B0604020202020204" pitchFamily="34" charset="0"/>
                <a:cs typeface="Arial" panose="020B0604020202020204" pitchFamily="34" charset="0"/>
              </a:rPr>
              <a:t>Като алтернатива могат да се въвеждат постоянни стойности.</a:t>
            </a:r>
          </a:p>
          <a:p>
            <a:pPr marL="0" indent="0">
              <a:lnSpc>
                <a:spcPct val="150000"/>
              </a:lnSpc>
              <a:buNone/>
            </a:pPr>
            <a:r>
              <a:rPr lang="ru-RU" sz="1600" dirty="0" smtClean="0">
                <a:latin typeface="Arial" panose="020B0604020202020204" pitchFamily="34" charset="0"/>
                <a:cs typeface="Arial" panose="020B0604020202020204" pitchFamily="34" charset="0"/>
              </a:rPr>
              <a:t>Измерване </a:t>
            </a:r>
            <a:r>
              <a:rPr lang="ru-RU" sz="1600" dirty="0">
                <a:latin typeface="Arial" panose="020B0604020202020204" pitchFamily="34" charset="0"/>
                <a:cs typeface="Arial" panose="020B0604020202020204" pitchFamily="34" charset="0"/>
              </a:rPr>
              <a:t>на стойност от полеви тестове (например TRT) (вижте глава </a:t>
            </a:r>
            <a:r>
              <a:rPr lang="ru-RU" sz="1600" dirty="0" smtClean="0">
                <a:latin typeface="Arial" panose="020B0604020202020204" pitchFamily="34" charset="0"/>
                <a:cs typeface="Arial" panose="020B0604020202020204" pitchFamily="34" charset="0"/>
              </a:rPr>
              <a:t>xyz)</a:t>
            </a:r>
            <a:r>
              <a:rPr lang="en-GB" sz="1600" dirty="0" smtClean="0">
                <a:latin typeface="Arial" panose="020B0604020202020204" pitchFamily="34" charset="0"/>
                <a:cs typeface="Arial" panose="020B0604020202020204" pitchFamily="34" charset="0"/>
              </a:rPr>
              <a:t>z</a:t>
            </a:r>
            <a:r>
              <a:rPr lang="en-GB" sz="1600" dirty="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12160" y="1913028"/>
            <a:ext cx="2743200" cy="2505075"/>
          </a:xfrm>
          <a:prstGeom prst="rect">
            <a:avLst/>
          </a:prstGeom>
        </p:spPr>
      </p:pic>
    </p:spTree>
    <p:extLst>
      <p:ext uri="{BB962C8B-B14F-4D97-AF65-F5344CB8AC3E}">
        <p14:creationId xmlns:p14="http://schemas.microsoft.com/office/powerpoint/2010/main" val="376796424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bg-BG" dirty="0" smtClean="0">
                <a:latin typeface="Arial" panose="020B0604020202020204" pitchFamily="34" charset="0"/>
                <a:cs typeface="Arial" panose="020B0604020202020204" pitchFamily="34" charset="0"/>
              </a:rPr>
              <a:t>Топлоносител</a:t>
            </a:r>
            <a:endParaRPr lang="de-DE"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a:xfrm>
            <a:off x="457200" y="1600200"/>
            <a:ext cx="6707088" cy="4525963"/>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Характеристиките на топлоносителя във вътрешността на сондата могат да бъдат избрани от база данни, която включва най-често срещаните термоносители и смеси.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Например:</a:t>
            </a:r>
          </a:p>
          <a:p>
            <a:pPr marL="0" indent="0">
              <a:lnSpc>
                <a:spcPct val="150000"/>
              </a:lnSpc>
              <a:buNone/>
            </a:pPr>
            <a:r>
              <a:rPr lang="ru-RU" sz="1600" dirty="0">
                <a:latin typeface="Arial" panose="020B0604020202020204" pitchFamily="34" charset="0"/>
                <a:cs typeface="Arial" panose="020B0604020202020204" pitchFamily="34" charset="0"/>
              </a:rPr>
              <a:t>Вода (за охлаждане или отопление / охлаждане)</a:t>
            </a:r>
          </a:p>
          <a:p>
            <a:pPr marL="0" indent="0">
              <a:lnSpc>
                <a:spcPct val="150000"/>
              </a:lnSpc>
              <a:buNone/>
            </a:pPr>
            <a:r>
              <a:rPr lang="ru-RU" sz="1600" dirty="0">
                <a:latin typeface="Arial" panose="020B0604020202020204" pitchFamily="34" charset="0"/>
                <a:cs typeface="Arial" panose="020B0604020202020204" pitchFamily="34" charset="0"/>
              </a:rPr>
              <a:t>Моноетиленгликол 25% (за отопление или отопление / </a:t>
            </a:r>
            <a:r>
              <a:rPr lang="ru-RU" sz="1600" dirty="0" smtClean="0">
                <a:latin typeface="Arial" panose="020B0604020202020204" pitchFamily="34" charset="0"/>
                <a:cs typeface="Arial" panose="020B0604020202020204" pitchFamily="34" charset="0"/>
              </a:rPr>
              <a:t>охлаждане)</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smtClean="0">
              <a:latin typeface="Arial" panose="020B0604020202020204" pitchFamily="34" charset="0"/>
              <a:cs typeface="Arial" panose="020B0604020202020204" pitchFamily="34" charset="0"/>
            </a:endParaRPr>
          </a:p>
          <a:p>
            <a:pPr marL="457200" lvl="1" indent="0">
              <a:lnSpc>
                <a:spcPct val="150000"/>
              </a:lnSpc>
              <a:buNone/>
            </a:pPr>
            <a:endParaRPr lang="de-DE" sz="1600" dirty="0" smtClean="0">
              <a:latin typeface="Arial" panose="020B0604020202020204" pitchFamily="34" charset="0"/>
              <a:cs typeface="Arial" panose="020B0604020202020204" pitchFamily="34" charset="0"/>
            </a:endParaRPr>
          </a:p>
          <a:p>
            <a:pPr marL="457200" lvl="1" indent="0">
              <a:lnSpc>
                <a:spcPct val="150000"/>
              </a:lnSpc>
              <a:buNone/>
            </a:pPr>
            <a:endParaRPr lang="de-DE" sz="1600" dirty="0" smtClean="0">
              <a:latin typeface="Arial" panose="020B0604020202020204" pitchFamily="34" charset="0"/>
              <a:cs typeface="Arial" panose="020B0604020202020204" pitchFamily="34" charset="0"/>
            </a:endParaRPr>
          </a:p>
          <a:p>
            <a:pPr marL="457200" lvl="1" indent="0">
              <a:lnSpc>
                <a:spcPct val="150000"/>
              </a:lnSpc>
              <a:buNone/>
            </a:pPr>
            <a:endParaRPr lang="de-DE" sz="1600" dirty="0" smtClean="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4209" y="4419015"/>
            <a:ext cx="2842591" cy="1708661"/>
          </a:xfrm>
          <a:prstGeom prst="rect">
            <a:avLst/>
          </a:prstGeom>
        </p:spPr>
      </p:pic>
    </p:spTree>
    <p:extLst>
      <p:ext uri="{BB962C8B-B14F-4D97-AF65-F5344CB8AC3E}">
        <p14:creationId xmlns:p14="http://schemas.microsoft.com/office/powerpoint/2010/main" val="37751532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bg-BG" dirty="0" smtClean="0">
                <a:latin typeface="Arial" panose="020B0604020202020204" pitchFamily="34" charset="0"/>
                <a:cs typeface="Arial" panose="020B0604020202020204" pitchFamily="34" charset="0"/>
              </a:rPr>
              <a:t>Топлоносител</a:t>
            </a:r>
            <a:endParaRPr lang="de-DE"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a:xfrm>
            <a:off x="457200" y="1600200"/>
            <a:ext cx="6707088" cy="4525963"/>
          </a:xfrm>
        </p:spPr>
        <p:txBody>
          <a:bodyPr>
            <a:noAutofit/>
          </a:bodyPr>
          <a:lstStyle/>
          <a:p>
            <a:pPr marL="457200" lvl="1" indent="0">
              <a:lnSpc>
                <a:spcPct val="150000"/>
              </a:lnSpc>
              <a:buNone/>
            </a:pPr>
            <a:endParaRPr lang="de-DE" sz="1600" dirty="0" smtClean="0">
              <a:latin typeface="Arial" panose="020B0604020202020204" pitchFamily="34" charset="0"/>
              <a:cs typeface="Arial" panose="020B0604020202020204" pitchFamily="34" charset="0"/>
            </a:endParaRPr>
          </a:p>
          <a:p>
            <a:pPr marL="457200" lvl="1" indent="0">
              <a:lnSpc>
                <a:spcPct val="150000"/>
              </a:lnSpc>
              <a:buNone/>
            </a:pPr>
            <a:r>
              <a:rPr lang="ru-RU" sz="1600" dirty="0">
                <a:latin typeface="Arial" panose="020B0604020202020204" pitchFamily="34" charset="0"/>
                <a:cs typeface="Arial" panose="020B0604020202020204" pitchFamily="34" charset="0"/>
              </a:rPr>
              <a:t>Устойчивостта на замръзване се повишава с увеличаване на количеството гликол. Устойчивостта на замръзване е необходима поради сигурността на системата, когато температурата вътре в геотермалните сонди спадне под 5 ° С. Геотермалните сонди могат да се експлоатират до температури в близост до точката на замръзване, но поради различните скорости на потока може да настъпи преждевременно замръзване вътре в </a:t>
            </a:r>
            <a:r>
              <a:rPr lang="ru-RU" sz="1600" dirty="0" smtClean="0">
                <a:latin typeface="Arial" panose="020B0604020202020204" pitchFamily="34" charset="0"/>
                <a:cs typeface="Arial" panose="020B0604020202020204" pitchFamily="34" charset="0"/>
              </a:rPr>
              <a:t>топлообменника.</a:t>
            </a:r>
            <a:r>
              <a:rPr lang="en-GB" sz="1600" dirty="0" smtClean="0">
                <a:latin typeface="Arial" panose="020B0604020202020204" pitchFamily="34" charset="0"/>
                <a:cs typeface="Arial" panose="020B0604020202020204" pitchFamily="34" charset="0"/>
              </a:rPr>
              <a:t> </a:t>
            </a:r>
            <a:endParaRPr lang="de-DE" sz="1600" dirty="0" smtClean="0">
              <a:latin typeface="Arial" panose="020B0604020202020204" pitchFamily="34" charset="0"/>
              <a:cs typeface="Arial" panose="020B0604020202020204" pitchFamily="34" charset="0"/>
            </a:endParaRPr>
          </a:p>
          <a:p>
            <a:pPr marL="457200" lvl="1" indent="0">
              <a:buNone/>
            </a:pPr>
            <a:endParaRPr lang="de-DE" sz="1200" dirty="0" smtClean="0"/>
          </a:p>
          <a:p>
            <a:pPr marL="457200" lvl="1" indent="0">
              <a:buNone/>
            </a:pPr>
            <a:endParaRPr lang="de-DE" sz="1200" dirty="0" smtClean="0"/>
          </a:p>
          <a:p>
            <a:pPr marL="457200" lvl="1" indent="0">
              <a:buNone/>
            </a:pPr>
            <a:endParaRPr lang="de-DE" sz="1200" dirty="0"/>
          </a:p>
        </p:txBody>
      </p:sp>
      <p:pic>
        <p:nvPicPr>
          <p:cNvPr id="5" name="Grafi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56176" y="4293096"/>
            <a:ext cx="2842591" cy="1708661"/>
          </a:xfrm>
          <a:prstGeom prst="rect">
            <a:avLst/>
          </a:prstGeom>
        </p:spPr>
      </p:pic>
    </p:spTree>
    <p:extLst>
      <p:ext uri="{BB962C8B-B14F-4D97-AF65-F5344CB8AC3E}">
        <p14:creationId xmlns:p14="http://schemas.microsoft.com/office/powerpoint/2010/main" val="235469062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339752" y="40"/>
            <a:ext cx="6707088" cy="1124744"/>
          </a:xfrm>
        </p:spPr>
        <p:txBody>
          <a:bodyPr>
            <a:normAutofit/>
          </a:bodyPr>
          <a:lstStyle/>
          <a:p>
            <a:r>
              <a:rPr lang="bg-BG" dirty="0" smtClean="0">
                <a:latin typeface="Arial" panose="020B0604020202020204" pitchFamily="34" charset="0"/>
                <a:cs typeface="Arial" panose="020B0604020202020204" pitchFamily="34" charset="0"/>
              </a:rPr>
              <a:t>Топлоносител</a:t>
            </a:r>
            <a:endParaRPr lang="en-US"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67544" y="1484784"/>
            <a:ext cx="3744416" cy="4823767"/>
          </a:xfrm>
        </p:spPr>
        <p:txBody>
          <a:bodyPr>
            <a:normAutofit fontScale="47500" lnSpcReduction="20000"/>
          </a:bodyPr>
          <a:lstStyle/>
          <a:p>
            <a:pPr marL="0" indent="0">
              <a:lnSpc>
                <a:spcPct val="170000"/>
              </a:lnSpc>
              <a:buNone/>
            </a:pPr>
            <a:r>
              <a:rPr lang="ru-RU" sz="3400" dirty="0" smtClean="0">
                <a:latin typeface="Arial" panose="020B0604020202020204" pitchFamily="34" charset="0"/>
                <a:cs typeface="Arial" panose="020B0604020202020204" pitchFamily="34" charset="0"/>
              </a:rPr>
              <a:t>Параметрите </a:t>
            </a:r>
            <a:r>
              <a:rPr lang="ru-RU" sz="3400" dirty="0">
                <a:latin typeface="Arial" panose="020B0604020202020204" pitchFamily="34" charset="0"/>
                <a:cs typeface="Arial" panose="020B0604020202020204" pitchFamily="34" charset="0"/>
              </a:rPr>
              <a:t>на солевата течност зависят от количеството гликол и температурата.</a:t>
            </a:r>
          </a:p>
          <a:p>
            <a:pPr marL="0" indent="0">
              <a:lnSpc>
                <a:spcPct val="170000"/>
              </a:lnSpc>
              <a:buNone/>
            </a:pPr>
            <a:r>
              <a:rPr lang="ru-RU" sz="3400" dirty="0">
                <a:latin typeface="Arial" panose="020B0604020202020204" pitchFamily="34" charset="0"/>
                <a:cs typeface="Arial" panose="020B0604020202020204" pitchFamily="34" charset="0"/>
              </a:rPr>
              <a:t>Топлопроводимостта и специфичният топлинен капацитет се повишават с повишаване на температурата и </a:t>
            </a:r>
            <a:r>
              <a:rPr lang="ru-RU" sz="3400" dirty="0" smtClean="0">
                <a:latin typeface="Arial" panose="020B0604020202020204" pitchFamily="34" charset="0"/>
                <a:cs typeface="Arial" panose="020B0604020202020204" pitchFamily="34" charset="0"/>
              </a:rPr>
              <a:t>спада </a:t>
            </a:r>
            <a:r>
              <a:rPr lang="ru-RU" sz="3400" dirty="0">
                <a:latin typeface="Arial" panose="020B0604020202020204" pitchFamily="34" charset="0"/>
                <a:cs typeface="Arial" panose="020B0604020202020204" pitchFamily="34" charset="0"/>
              </a:rPr>
              <a:t>с повишаване на количеството гликол.</a:t>
            </a:r>
          </a:p>
          <a:p>
            <a:pPr marL="0" indent="0">
              <a:lnSpc>
                <a:spcPct val="170000"/>
              </a:lnSpc>
              <a:buNone/>
            </a:pPr>
            <a:r>
              <a:rPr lang="ru-RU" sz="3400" dirty="0">
                <a:latin typeface="Arial" panose="020B0604020202020204" pitchFamily="34" charset="0"/>
                <a:cs typeface="Arial" panose="020B0604020202020204" pitchFamily="34" charset="0"/>
              </a:rPr>
              <a:t>Вискозитетът и загубата на налягане намаляват с повишаване на температурата и се повишават с повишаване на количеството </a:t>
            </a:r>
            <a:r>
              <a:rPr lang="ru-RU" sz="3400" dirty="0" smtClean="0">
                <a:latin typeface="Arial" panose="020B0604020202020204" pitchFamily="34" charset="0"/>
                <a:cs typeface="Arial" panose="020B0604020202020204" pitchFamily="34" charset="0"/>
              </a:rPr>
              <a:t>гликол.</a:t>
            </a:r>
            <a:r>
              <a:rPr lang="en-GB" sz="3400" dirty="0" smtClean="0">
                <a:latin typeface="Arial" panose="020B0604020202020204" pitchFamily="34" charset="0"/>
                <a:cs typeface="Arial" panose="020B0604020202020204" pitchFamily="34" charset="0"/>
              </a:rPr>
              <a:t> </a:t>
            </a:r>
            <a:endParaRPr lang="de-DE" sz="3400" dirty="0">
              <a:latin typeface="Arial" panose="020B0604020202020204" pitchFamily="34" charset="0"/>
              <a:cs typeface="Arial" panose="020B0604020202020204" pitchFamily="34" charset="0"/>
            </a:endParaRPr>
          </a:p>
          <a:p>
            <a:pPr marL="0" indent="0">
              <a:buNone/>
            </a:pPr>
            <a:endParaRPr lang="de-DE" sz="1600" dirty="0"/>
          </a:p>
        </p:txBody>
      </p:sp>
      <p:pic>
        <p:nvPicPr>
          <p:cNvPr id="6" name="Grafik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14800" y="2060848"/>
            <a:ext cx="4572000" cy="3231359"/>
          </a:xfrm>
          <a:prstGeom prst="rect">
            <a:avLst/>
          </a:prstGeom>
        </p:spPr>
      </p:pic>
    </p:spTree>
    <p:extLst>
      <p:ext uri="{BB962C8B-B14F-4D97-AF65-F5344CB8AC3E}">
        <p14:creationId xmlns:p14="http://schemas.microsoft.com/office/powerpoint/2010/main" val="187873022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Тръбен </a:t>
            </a:r>
            <a:r>
              <a:rPr lang="bg-BG" dirty="0" smtClean="0">
                <a:latin typeface="Arial" panose="020B0604020202020204" pitchFamily="34" charset="0"/>
                <a:cs typeface="Arial" panose="020B0604020202020204" pitchFamily="34" charset="0"/>
              </a:rPr>
              <a:t>поток</a:t>
            </a:r>
            <a:r>
              <a:rPr lang="en-GB"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a:xfrm>
            <a:off x="472657" y="1731072"/>
            <a:ext cx="8579296" cy="4525963"/>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Типът на потока вътре в тръбата може да се определи с </a:t>
            </a:r>
            <a:r>
              <a:rPr lang="ru-RU" sz="1600" dirty="0" smtClean="0">
                <a:latin typeface="Arial" panose="020B0604020202020204" pitchFamily="34" charset="0"/>
                <a:cs typeface="Arial" panose="020B0604020202020204" pitchFamily="34" charset="0"/>
              </a:rPr>
              <a:t>числото </a:t>
            </a:r>
            <a:r>
              <a:rPr lang="ru-RU" sz="1600" dirty="0">
                <a:latin typeface="Arial" panose="020B0604020202020204" pitchFamily="34" charset="0"/>
                <a:cs typeface="Arial" panose="020B0604020202020204" pitchFamily="34" charset="0"/>
              </a:rPr>
              <a:t>на Рейнолдс. Има разлика между ламинарно и турбулентно течение. </a:t>
            </a:r>
            <a:r>
              <a:rPr lang="ru-RU" sz="1600" dirty="0" smtClean="0">
                <a:latin typeface="Arial" panose="020B0604020202020204" pitchFamily="34" charset="0"/>
                <a:cs typeface="Arial" panose="020B0604020202020204" pitchFamily="34" charset="0"/>
              </a:rPr>
              <a:t>Числото </a:t>
            </a:r>
            <a:r>
              <a:rPr lang="ru-RU" sz="1600" dirty="0">
                <a:latin typeface="Arial" panose="020B0604020202020204" pitchFamily="34" charset="0"/>
                <a:cs typeface="Arial" panose="020B0604020202020204" pitchFamily="34" charset="0"/>
              </a:rPr>
              <a:t>на Рейнолдс се изчислява, както </a:t>
            </a:r>
            <a:r>
              <a:rPr lang="ru-RU" sz="1600" dirty="0" smtClean="0">
                <a:latin typeface="Arial" panose="020B0604020202020204" pitchFamily="34" charset="0"/>
                <a:cs typeface="Arial" panose="020B0604020202020204" pitchFamily="34" charset="0"/>
              </a:rPr>
              <a:t>следва:</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3600450" lvl="8" indent="0">
              <a:lnSpc>
                <a:spcPct val="150000"/>
              </a:lnSpc>
              <a:buNone/>
            </a:pPr>
            <a:endParaRPr lang="de-DE" sz="1600" dirty="0" smtClean="0">
              <a:latin typeface="Arial" panose="020B0604020202020204" pitchFamily="34" charset="0"/>
              <a:cs typeface="Arial" panose="020B0604020202020204" pitchFamily="34" charset="0"/>
            </a:endParaRPr>
          </a:p>
          <a:p>
            <a:pPr marL="3600450" lvl="8" indent="0">
              <a:lnSpc>
                <a:spcPct val="150000"/>
              </a:lnSpc>
              <a:buNone/>
            </a:pPr>
            <a:r>
              <a:rPr lang="de-DE" sz="1600" dirty="0" smtClean="0">
                <a:latin typeface="Arial" panose="020B0604020202020204" pitchFamily="34" charset="0"/>
                <a:cs typeface="Arial" panose="020B0604020202020204" pitchFamily="34" charset="0"/>
              </a:rPr>
              <a:t>w	</a:t>
            </a:r>
            <a:r>
              <a:rPr lang="bg-BG" sz="1600" dirty="0">
                <a:latin typeface="Arial" panose="020B0604020202020204" pitchFamily="34" charset="0"/>
                <a:cs typeface="Arial" panose="020B0604020202020204" pitchFamily="34" charset="0"/>
              </a:rPr>
              <a:t>скорост (</a:t>
            </a:r>
            <a:r>
              <a:rPr lang="bg-BG" sz="1600" dirty="0" smtClean="0">
                <a:latin typeface="Arial" panose="020B0604020202020204" pitchFamily="34" charset="0"/>
                <a:cs typeface="Arial" panose="020B0604020202020204" pitchFamily="34" charset="0"/>
              </a:rPr>
              <a:t>средна)</a:t>
            </a:r>
            <a:endParaRPr lang="de-DE" sz="1600" dirty="0" smtClean="0">
              <a:latin typeface="Arial" panose="020B0604020202020204" pitchFamily="34" charset="0"/>
              <a:cs typeface="Arial" panose="020B0604020202020204" pitchFamily="34" charset="0"/>
            </a:endParaRPr>
          </a:p>
          <a:p>
            <a:pPr marL="3600450" lvl="8" indent="0">
              <a:lnSpc>
                <a:spcPct val="150000"/>
              </a:lnSpc>
              <a:buNone/>
            </a:pPr>
            <a:r>
              <a:rPr lang="de-DE" sz="1600" dirty="0" smtClean="0">
                <a:latin typeface="Arial" panose="020B0604020202020204" pitchFamily="34" charset="0"/>
                <a:cs typeface="Arial" panose="020B0604020202020204" pitchFamily="34" charset="0"/>
              </a:rPr>
              <a:t>d	</a:t>
            </a:r>
            <a:r>
              <a:rPr lang="bg-BG" sz="1600" dirty="0">
                <a:latin typeface="Arial" panose="020B0604020202020204" pitchFamily="34" charset="0"/>
                <a:cs typeface="Arial" panose="020B0604020202020204" pitchFamily="34" charset="0"/>
              </a:rPr>
              <a:t>характерна дължина (</a:t>
            </a:r>
            <a:r>
              <a:rPr lang="bg-BG" sz="1600" dirty="0" smtClean="0">
                <a:latin typeface="Arial" panose="020B0604020202020204" pitchFamily="34" charset="0"/>
                <a:cs typeface="Arial" panose="020B0604020202020204" pitchFamily="34" charset="0"/>
              </a:rPr>
              <a:t>диаметър)</a:t>
            </a:r>
            <a:r>
              <a:rPr lang="en-GB" sz="1600" dirty="0" smtClean="0">
                <a:latin typeface="Arial" panose="020B0604020202020204" pitchFamily="34" charset="0"/>
                <a:cs typeface="Arial" panose="020B0604020202020204" pitchFamily="34" charset="0"/>
              </a:rPr>
              <a:t> </a:t>
            </a:r>
          </a:p>
          <a:p>
            <a:pPr marL="3600450" lvl="8" indent="0">
              <a:lnSpc>
                <a:spcPct val="150000"/>
              </a:lnSpc>
              <a:buNone/>
            </a:pPr>
            <a:r>
              <a:rPr lang="el-GR" sz="1600" dirty="0" smtClean="0">
                <a:latin typeface="Arial" panose="020B0604020202020204" pitchFamily="34" charset="0"/>
                <a:cs typeface="Arial" panose="020B0604020202020204" pitchFamily="34" charset="0"/>
              </a:rPr>
              <a:t>ν</a:t>
            </a:r>
            <a:r>
              <a:rPr lang="de-DE" sz="1600" dirty="0" smtClean="0">
                <a:latin typeface="Arial" panose="020B0604020202020204" pitchFamily="34" charset="0"/>
                <a:cs typeface="Arial" panose="020B0604020202020204" pitchFamily="34" charset="0"/>
              </a:rPr>
              <a:t>	</a:t>
            </a:r>
            <a:r>
              <a:rPr lang="bg-BG" sz="1600" dirty="0">
                <a:latin typeface="Arial" panose="020B0604020202020204" pitchFamily="34" charset="0"/>
                <a:cs typeface="Arial" panose="020B0604020202020204" pitchFamily="34" charset="0"/>
              </a:rPr>
              <a:t>кинематичен </a:t>
            </a:r>
            <a:r>
              <a:rPr lang="bg-BG" sz="1600" dirty="0" smtClean="0">
                <a:latin typeface="Arial" panose="020B0604020202020204" pitchFamily="34" charset="0"/>
                <a:cs typeface="Arial" panose="020B0604020202020204" pitchFamily="34" charset="0"/>
              </a:rPr>
              <a:t>вискозитет</a:t>
            </a:r>
            <a:r>
              <a:rPr lang="en-GB" sz="1600" dirty="0" smtClean="0">
                <a:latin typeface="Arial" panose="020B0604020202020204" pitchFamily="34" charset="0"/>
                <a:cs typeface="Arial" panose="020B0604020202020204" pitchFamily="34" charset="0"/>
              </a:rPr>
              <a:t> </a:t>
            </a:r>
            <a:endParaRPr lang="de-DE" sz="1600" dirty="0" smtClean="0">
              <a:latin typeface="Arial" panose="020B0604020202020204" pitchFamily="34" charset="0"/>
              <a:cs typeface="Arial" panose="020B0604020202020204" pitchFamily="34" charset="0"/>
            </a:endParaRPr>
          </a:p>
        </p:txBody>
      </p:sp>
      <p:graphicFrame>
        <p:nvGraphicFramePr>
          <p:cNvPr id="8" name="Objekt 7"/>
          <p:cNvGraphicFramePr>
            <a:graphicFrameLocks noChangeAspect="1"/>
          </p:cNvGraphicFramePr>
          <p:nvPr>
            <p:extLst/>
          </p:nvPr>
        </p:nvGraphicFramePr>
        <p:xfrm>
          <a:off x="1043608" y="3220170"/>
          <a:ext cx="1190625" cy="625475"/>
        </p:xfrm>
        <a:graphic>
          <a:graphicData uri="http://schemas.openxmlformats.org/presentationml/2006/ole">
            <mc:AlternateContent xmlns:mc="http://schemas.openxmlformats.org/markup-compatibility/2006">
              <mc:Choice xmlns:v="urn:schemas-microsoft-com:vml" Requires="v">
                <p:oleObj spid="_x0000_s3289" name="Formel" r:id="rId3" imgW="749160" imgH="393480" progId="Equation.3">
                  <p:embed/>
                </p:oleObj>
              </mc:Choice>
              <mc:Fallback>
                <p:oleObj name="Formel" r:id="rId3" imgW="749160" imgH="393480" progId="Equation.3">
                  <p:embed/>
                  <p:pic>
                    <p:nvPicPr>
                      <p:cNvPr id="8" name="Objekt 7"/>
                      <p:cNvPicPr/>
                      <p:nvPr/>
                    </p:nvPicPr>
                    <p:blipFill>
                      <a:blip r:embed="rId4"/>
                      <a:stretch>
                        <a:fillRect/>
                      </a:stretch>
                    </p:blipFill>
                    <p:spPr>
                      <a:xfrm>
                        <a:off x="1043608" y="3220170"/>
                        <a:ext cx="1190625" cy="625475"/>
                      </a:xfrm>
                      <a:prstGeom prst="rect">
                        <a:avLst/>
                      </a:prstGeom>
                    </p:spPr>
                  </p:pic>
                </p:oleObj>
              </mc:Fallback>
            </mc:AlternateContent>
          </a:graphicData>
        </a:graphic>
      </p:graphicFrame>
      <p:sp>
        <p:nvSpPr>
          <p:cNvPr id="10" name="Inhaltsplatzhalter 5"/>
          <p:cNvSpPr txBox="1">
            <a:spLocks/>
          </p:cNvSpPr>
          <p:nvPr/>
        </p:nvSpPr>
        <p:spPr bwMode="auto">
          <a:xfrm>
            <a:off x="2107369" y="5966797"/>
            <a:ext cx="1905082" cy="29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r>
              <a:rPr lang="bg-BG" sz="1600" dirty="0"/>
              <a:t>ламинарен </a:t>
            </a:r>
            <a:r>
              <a:rPr lang="bg-BG" sz="1600" dirty="0" smtClean="0"/>
              <a:t>поток</a:t>
            </a:r>
            <a:endParaRPr lang="de-DE" sz="1400" dirty="0"/>
          </a:p>
        </p:txBody>
      </p:sp>
      <p:pic>
        <p:nvPicPr>
          <p:cNvPr id="4" name="Grafik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0568" y="4437112"/>
            <a:ext cx="1520684" cy="1539080"/>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95046" y="4437112"/>
            <a:ext cx="1490086" cy="1543081"/>
          </a:xfrm>
          <a:prstGeom prst="rect">
            <a:avLst/>
          </a:prstGeom>
        </p:spPr>
      </p:pic>
      <p:sp>
        <p:nvSpPr>
          <p:cNvPr id="13" name="Inhaltsplatzhalter 5"/>
          <p:cNvSpPr txBox="1">
            <a:spLocks/>
          </p:cNvSpPr>
          <p:nvPr/>
        </p:nvSpPr>
        <p:spPr bwMode="auto">
          <a:xfrm>
            <a:off x="4762304" y="6006354"/>
            <a:ext cx="2329975" cy="51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Wingdings" pitchFamily="2" charset="2"/>
              <a:buNone/>
            </a:pPr>
            <a:r>
              <a:rPr lang="bg-BG" sz="1600" dirty="0" smtClean="0"/>
              <a:t>турболентен поток</a:t>
            </a:r>
            <a:endParaRPr lang="de-DE" sz="1600" dirty="0"/>
          </a:p>
        </p:txBody>
      </p:sp>
    </p:spTree>
    <p:extLst>
      <p:ext uri="{BB962C8B-B14F-4D97-AF65-F5344CB8AC3E}">
        <p14:creationId xmlns:p14="http://schemas.microsoft.com/office/powerpoint/2010/main" val="11770803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328345" y="0"/>
            <a:ext cx="6707088" cy="1124744"/>
          </a:xfrm>
        </p:spPr>
        <p:txBody>
          <a:bodyPr>
            <a:normAutofit/>
          </a:bodyPr>
          <a:lstStyle/>
          <a:p>
            <a:r>
              <a:rPr lang="bg-BG" dirty="0">
                <a:latin typeface="Arial" panose="020B0604020202020204" pitchFamily="34" charset="0"/>
                <a:cs typeface="Arial" panose="020B0604020202020204" pitchFamily="34" charset="0"/>
              </a:rPr>
              <a:t>Тръбен поток </a:t>
            </a:r>
            <a:r>
              <a:rPr lang="en-GB"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a:xfrm>
            <a:off x="457200" y="1600200"/>
            <a:ext cx="8579296" cy="4525963"/>
          </a:xfrm>
        </p:spPr>
        <p:txBody>
          <a:bodyPr>
            <a:noAutofit/>
          </a:bodyPr>
          <a:lstStyle/>
          <a:p>
            <a:pPr marL="57150" indent="0">
              <a:lnSpc>
                <a:spcPct val="150000"/>
              </a:lnSpc>
              <a:buNone/>
            </a:pPr>
            <a:endParaRPr lang="de-DE" sz="1600" dirty="0" smtClean="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Ламинарният поток е определен за число на Рейнолдс &lt;2300. От число на Рейнолдс&gt; 2300 има турбулентни потоци (Преходът не е рязък).</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Колкото по-бурен е потокът, толкова по-голям е топлинният преход между солевия флуид и стената на </a:t>
            </a:r>
            <a:r>
              <a:rPr lang="ru-RU" sz="1600" dirty="0" smtClean="0">
                <a:latin typeface="Arial" panose="020B0604020202020204" pitchFamily="34" charset="0"/>
                <a:cs typeface="Arial" panose="020B0604020202020204" pitchFamily="34" charset="0"/>
              </a:rPr>
              <a:t>тръбата.</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0" name="Inhaltsplatzhalter 5"/>
          <p:cNvSpPr txBox="1">
            <a:spLocks/>
          </p:cNvSpPr>
          <p:nvPr/>
        </p:nvSpPr>
        <p:spPr bwMode="auto">
          <a:xfrm>
            <a:off x="2095046" y="5662227"/>
            <a:ext cx="1905082" cy="29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r>
              <a:rPr lang="bg-BG" sz="1600" dirty="0"/>
              <a:t>ламинарен поток</a:t>
            </a:r>
          </a:p>
          <a:p>
            <a:pPr marL="57150" indent="0">
              <a:buFont typeface="Wingdings" pitchFamily="2" charset="2"/>
              <a:buNone/>
            </a:pPr>
            <a:endParaRPr lang="de-DE" sz="14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56982" y="4194289"/>
            <a:ext cx="1524637" cy="1543081"/>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5046" y="4194289"/>
            <a:ext cx="1490086" cy="1543081"/>
          </a:xfrm>
          <a:prstGeom prst="rect">
            <a:avLst/>
          </a:prstGeom>
        </p:spPr>
      </p:pic>
      <p:sp>
        <p:nvSpPr>
          <p:cNvPr id="13" name="Inhaltsplatzhalter 5"/>
          <p:cNvSpPr txBox="1">
            <a:spLocks/>
          </p:cNvSpPr>
          <p:nvPr/>
        </p:nvSpPr>
        <p:spPr bwMode="auto">
          <a:xfrm>
            <a:off x="4556982" y="5675072"/>
            <a:ext cx="2247266" cy="49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r>
              <a:rPr lang="bg-BG" sz="1600" dirty="0"/>
              <a:t>турболентен поток</a:t>
            </a:r>
          </a:p>
          <a:p>
            <a:pPr marL="57150" indent="0">
              <a:buFont typeface="Wingdings" pitchFamily="2" charset="2"/>
              <a:buNone/>
            </a:pPr>
            <a:endParaRPr lang="de-DE" sz="1400" dirty="0"/>
          </a:p>
        </p:txBody>
      </p:sp>
    </p:spTree>
    <p:extLst>
      <p:ext uri="{BB962C8B-B14F-4D97-AF65-F5344CB8AC3E}">
        <p14:creationId xmlns:p14="http://schemas.microsoft.com/office/powerpoint/2010/main" val="72811537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Базов </a:t>
            </a:r>
            <a:r>
              <a:rPr lang="bg-BG" dirty="0" smtClean="0">
                <a:latin typeface="Arial" panose="020B0604020202020204" pitchFamily="34" charset="0"/>
                <a:cs typeface="Arial" panose="020B0604020202020204" pitchFamily="34" charset="0"/>
              </a:rPr>
              <a:t>товар</a:t>
            </a:r>
            <a:endParaRPr lang="de-DE" dirty="0">
              <a:latin typeface="Arial" panose="020B0604020202020204" pitchFamily="34" charset="0"/>
              <a:cs typeface="Arial" panose="020B0604020202020204" pitchFamily="34" charset="0"/>
            </a:endParaRPr>
          </a:p>
        </p:txBody>
      </p:sp>
      <p:sp>
        <p:nvSpPr>
          <p:cNvPr id="57347" name="Inhaltsplatzhalter 2"/>
          <p:cNvSpPr>
            <a:spLocks noGrp="1"/>
          </p:cNvSpPr>
          <p:nvPr>
            <p:ph idx="1"/>
          </p:nvPr>
        </p:nvSpPr>
        <p:spPr>
          <a:xfrm>
            <a:off x="457200" y="1600200"/>
            <a:ext cx="5770984" cy="4525963"/>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Има два метода на въвеждане </a:t>
            </a:r>
            <a:r>
              <a:rPr lang="ru-RU" sz="1600" dirty="0" smtClean="0">
                <a:latin typeface="Arial" panose="020B0604020202020204" pitchFamily="34" charset="0"/>
                <a:cs typeface="Arial" panose="020B0604020202020204" pitchFamily="34" charset="0"/>
              </a:rPr>
              <a:t>заявяване </a:t>
            </a:r>
            <a:r>
              <a:rPr lang="ru-RU" sz="1600" dirty="0">
                <a:latin typeface="Arial" panose="020B0604020202020204" pitchFamily="34" charset="0"/>
                <a:cs typeface="Arial" panose="020B0604020202020204" pitchFamily="34" charset="0"/>
              </a:rPr>
              <a:t>на товари.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Годишно количество енергия и месечно разпределение</a:t>
            </a:r>
          </a:p>
          <a:p>
            <a:pPr marL="0" indent="0">
              <a:lnSpc>
                <a:spcPct val="150000"/>
              </a:lnSpc>
              <a:buNone/>
            </a:pPr>
            <a:r>
              <a:rPr lang="ru-RU" sz="1600" dirty="0" smtClean="0">
                <a:latin typeface="Arial" panose="020B0604020202020204" pitchFamily="34" charset="0"/>
                <a:cs typeface="Arial" panose="020B0604020202020204" pitchFamily="34" charset="0"/>
              </a:rPr>
              <a:t>- Цяла </a:t>
            </a:r>
            <a:r>
              <a:rPr lang="ru-RU" sz="1600" dirty="0">
                <a:latin typeface="Arial" panose="020B0604020202020204" pitchFamily="34" charset="0"/>
                <a:cs typeface="Arial" panose="020B0604020202020204" pitchFamily="34" charset="0"/>
              </a:rPr>
              <a:t>годишна енергия за отопление и охлаждане</a:t>
            </a:r>
          </a:p>
          <a:p>
            <a:pPr marL="0" indent="0">
              <a:lnSpc>
                <a:spcPct val="150000"/>
              </a:lnSpc>
              <a:buNone/>
            </a:pPr>
            <a:r>
              <a:rPr lang="ru-RU" sz="1600" dirty="0" smtClean="0">
                <a:latin typeface="Arial" panose="020B0604020202020204" pitchFamily="34" charset="0"/>
                <a:cs typeface="Arial" panose="020B0604020202020204" pitchFamily="34" charset="0"/>
              </a:rPr>
              <a:t>- Количество </a:t>
            </a:r>
            <a:r>
              <a:rPr lang="ru-RU" sz="1600" dirty="0">
                <a:latin typeface="Arial" panose="020B0604020202020204" pitchFamily="34" charset="0"/>
                <a:cs typeface="Arial" panose="020B0604020202020204" pitchFamily="34" charset="0"/>
              </a:rPr>
              <a:t>енергия, разпределена за един месец (профил на натоварване в строителството) в проценти (десетична нотация)</a:t>
            </a:r>
          </a:p>
          <a:p>
            <a:pPr marL="0" indent="0">
              <a:lnSpc>
                <a:spcPct val="150000"/>
              </a:lnSpc>
              <a:buNone/>
            </a:pPr>
            <a:r>
              <a:rPr lang="ru-RU" sz="1600" dirty="0">
                <a:latin typeface="Arial" panose="020B0604020202020204" pitchFamily="34" charset="0"/>
                <a:cs typeface="Arial" panose="020B0604020202020204" pitchFamily="34" charset="0"/>
              </a:rPr>
              <a:t>Месечно количество енергия</a:t>
            </a:r>
          </a:p>
          <a:p>
            <a:pPr marL="0" indent="0">
              <a:lnSpc>
                <a:spcPct val="150000"/>
              </a:lnSpc>
              <a:buNone/>
            </a:pPr>
            <a:r>
              <a:rPr lang="ru-RU" sz="1600" dirty="0" smtClean="0">
                <a:latin typeface="Arial" panose="020B0604020202020204" pitchFamily="34" charset="0"/>
                <a:cs typeface="Arial" panose="020B0604020202020204" pitchFamily="34" charset="0"/>
              </a:rPr>
              <a:t>- Отоплителна </a:t>
            </a:r>
            <a:r>
              <a:rPr lang="ru-RU" sz="1600" dirty="0">
                <a:latin typeface="Arial" panose="020B0604020202020204" pitchFamily="34" charset="0"/>
                <a:cs typeface="Arial" panose="020B0604020202020204" pitchFamily="34" charset="0"/>
              </a:rPr>
              <a:t>и охлаждаща енергия за всеки </a:t>
            </a:r>
            <a:r>
              <a:rPr lang="ru-RU" sz="1600" dirty="0" smtClean="0">
                <a:latin typeface="Arial" panose="020B0604020202020204" pitchFamily="34" charset="0"/>
                <a:cs typeface="Arial" panose="020B0604020202020204" pitchFamily="34" charset="0"/>
              </a:rPr>
              <a:t>месец</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2956" y="1412776"/>
            <a:ext cx="2114795" cy="4897760"/>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0112" y="4244130"/>
            <a:ext cx="2941445" cy="2066406"/>
          </a:xfrm>
          <a:prstGeom prst="rect">
            <a:avLst/>
          </a:prstGeom>
        </p:spPr>
      </p:pic>
    </p:spTree>
    <p:extLst>
      <p:ext uri="{BB962C8B-B14F-4D97-AF65-F5344CB8AC3E}">
        <p14:creationId xmlns:p14="http://schemas.microsoft.com/office/powerpoint/2010/main" val="41286881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Базов </a:t>
            </a:r>
            <a:r>
              <a:rPr lang="bg-BG" dirty="0" smtClean="0">
                <a:latin typeface="Arial" panose="020B0604020202020204" pitchFamily="34" charset="0"/>
                <a:cs typeface="Arial" panose="020B0604020202020204" pitchFamily="34" charset="0"/>
              </a:rPr>
              <a:t>товар</a:t>
            </a:r>
            <a:r>
              <a:rPr lang="en-GB"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57347" name="Inhaltsplatzhalter 2"/>
          <p:cNvSpPr>
            <a:spLocks noGrp="1"/>
          </p:cNvSpPr>
          <p:nvPr>
            <p:ph idx="1"/>
          </p:nvPr>
        </p:nvSpPr>
        <p:spPr>
          <a:xfrm>
            <a:off x="457200" y="1600200"/>
            <a:ext cx="5770984" cy="4525963"/>
          </a:xfrm>
        </p:spPr>
        <p:txBody>
          <a:bodyPr>
            <a:noAutofit/>
          </a:bodyPr>
          <a:lstStyle/>
          <a:p>
            <a:pPr marL="114300" indent="0">
              <a:lnSpc>
                <a:spcPct val="150000"/>
              </a:lnSpc>
              <a:buNone/>
            </a:pPr>
            <a:r>
              <a:rPr lang="ru-RU" sz="1600" dirty="0">
                <a:latin typeface="Arial" panose="020B0604020202020204" pitchFamily="34" charset="0"/>
                <a:cs typeface="Arial" panose="020B0604020202020204" pitchFamily="34" charset="0"/>
              </a:rPr>
              <a:t>Първият метод позволява бърза промяна на профила на натоварване, като същевременно се променя само годишното количество енергия.</a:t>
            </a:r>
          </a:p>
          <a:p>
            <a:pPr marL="114300" indent="0">
              <a:lnSpc>
                <a:spcPct val="150000"/>
              </a:lnSpc>
              <a:buNone/>
            </a:pPr>
            <a:endParaRPr lang="ru-RU" sz="1600" dirty="0">
              <a:latin typeface="Arial" panose="020B0604020202020204" pitchFamily="34" charset="0"/>
              <a:cs typeface="Arial" panose="020B0604020202020204" pitchFamily="34" charset="0"/>
            </a:endParaRPr>
          </a:p>
          <a:p>
            <a:pPr marL="114300" indent="0">
              <a:lnSpc>
                <a:spcPct val="150000"/>
              </a:lnSpc>
              <a:buNone/>
            </a:pPr>
            <a:r>
              <a:rPr lang="ru-RU" sz="1600" dirty="0" smtClean="0">
                <a:latin typeface="Arial" panose="020B0604020202020204" pitchFamily="34" charset="0"/>
                <a:cs typeface="Arial" panose="020B0604020202020204" pitchFamily="34" charset="0"/>
              </a:rPr>
              <a:t>- Сезонен </a:t>
            </a:r>
            <a:r>
              <a:rPr lang="ru-RU" sz="1600" dirty="0">
                <a:latin typeface="Arial" panose="020B0604020202020204" pitchFamily="34" charset="0"/>
                <a:cs typeface="Arial" panose="020B0604020202020204" pitchFamily="34" charset="0"/>
              </a:rPr>
              <a:t>фактор за ефективност (вижте глава xyz)</a:t>
            </a:r>
          </a:p>
          <a:p>
            <a:pPr marL="114300" indent="0">
              <a:lnSpc>
                <a:spcPct val="150000"/>
              </a:lnSpc>
              <a:buNone/>
            </a:pPr>
            <a:r>
              <a:rPr lang="ru-RU" sz="1600" dirty="0" smtClean="0">
                <a:latin typeface="Arial" panose="020B0604020202020204" pitchFamily="34" charset="0"/>
                <a:cs typeface="Arial" panose="020B0604020202020204" pitchFamily="34" charset="0"/>
              </a:rPr>
              <a:t>- Отношение </a:t>
            </a:r>
            <a:r>
              <a:rPr lang="ru-RU" sz="1600" dirty="0">
                <a:latin typeface="Arial" panose="020B0604020202020204" pitchFamily="34" charset="0"/>
                <a:cs typeface="Arial" panose="020B0604020202020204" pitchFamily="34" charset="0"/>
              </a:rPr>
              <a:t>на използваното количество мощност към изходящото количество топлина през цялата година</a:t>
            </a:r>
          </a:p>
          <a:p>
            <a:pPr marL="114300" indent="0">
              <a:lnSpc>
                <a:spcPct val="150000"/>
              </a:lnSpc>
              <a:buNone/>
            </a:pPr>
            <a:r>
              <a:rPr lang="ru-RU" sz="1600" dirty="0">
                <a:latin typeface="Arial" panose="020B0604020202020204" pitchFamily="34" charset="0"/>
                <a:cs typeface="Arial" panose="020B0604020202020204" pitchFamily="34" charset="0"/>
              </a:rPr>
              <a:t>Приблизително COP</a:t>
            </a:r>
          </a:p>
          <a:p>
            <a:pPr marL="114300" indent="0">
              <a:lnSpc>
                <a:spcPct val="150000"/>
              </a:lnSpc>
              <a:buNone/>
            </a:pPr>
            <a:r>
              <a:rPr lang="ru-RU" sz="1600" dirty="0" smtClean="0">
                <a:latin typeface="Arial" panose="020B0604020202020204" pitchFamily="34" charset="0"/>
                <a:cs typeface="Arial" panose="020B0604020202020204" pitchFamily="34" charset="0"/>
              </a:rPr>
              <a:t>- Изискване </a:t>
            </a:r>
            <a:r>
              <a:rPr lang="ru-RU" sz="1600" dirty="0">
                <a:latin typeface="Arial" panose="020B0604020202020204" pitchFamily="34" charset="0"/>
                <a:cs typeface="Arial" panose="020B0604020202020204" pitchFamily="34" charset="0"/>
              </a:rPr>
              <a:t>за енергия </a:t>
            </a:r>
            <a:r>
              <a:rPr lang="ru-RU" sz="1600" dirty="0" smtClean="0">
                <a:latin typeface="Arial" panose="020B0604020202020204" pitchFamily="34" charset="0"/>
                <a:cs typeface="Arial" panose="020B0604020202020204" pitchFamily="34" charset="0"/>
              </a:rPr>
              <a:t>за топла </a:t>
            </a:r>
            <a:r>
              <a:rPr lang="ru-RU" sz="1600" dirty="0">
                <a:latin typeface="Arial" panose="020B0604020202020204" pitchFamily="34" charset="0"/>
                <a:cs typeface="Arial" panose="020B0604020202020204" pitchFamily="34" charset="0"/>
              </a:rPr>
              <a:t>вода</a:t>
            </a:r>
          </a:p>
          <a:p>
            <a:pPr marL="114300" indent="0">
              <a:lnSpc>
                <a:spcPct val="150000"/>
              </a:lnSpc>
              <a:buNone/>
            </a:pPr>
            <a:r>
              <a:rPr lang="ru-RU" sz="1600" dirty="0" smtClean="0">
                <a:latin typeface="Arial" panose="020B0604020202020204" pitchFamily="34" charset="0"/>
                <a:cs typeface="Arial" panose="020B0604020202020204" pitchFamily="34" charset="0"/>
              </a:rPr>
              <a:t>- Годишно </a:t>
            </a:r>
            <a:r>
              <a:rPr lang="ru-RU" sz="1600" dirty="0">
                <a:latin typeface="Arial" panose="020B0604020202020204" pitchFamily="34" charset="0"/>
                <a:cs typeface="Arial" panose="020B0604020202020204" pitchFamily="34" charset="0"/>
              </a:rPr>
              <a:t>количество енергия и месечно </a:t>
            </a:r>
            <a:r>
              <a:rPr lang="ru-RU" sz="1600" dirty="0" smtClean="0">
                <a:latin typeface="Arial" panose="020B0604020202020204" pitchFamily="34" charset="0"/>
                <a:cs typeface="Arial" panose="020B0604020202020204" pitchFamily="34" charset="0"/>
              </a:rPr>
              <a:t>разпределение</a:t>
            </a:r>
            <a:endParaRPr lang="en-US" sz="16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2956" y="1412776"/>
            <a:ext cx="2114795" cy="4897760"/>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02555" y="4653136"/>
            <a:ext cx="2941445" cy="2066406"/>
          </a:xfrm>
          <a:prstGeom prst="rect">
            <a:avLst/>
          </a:prstGeom>
        </p:spPr>
      </p:pic>
    </p:spTree>
    <p:extLst>
      <p:ext uri="{BB962C8B-B14F-4D97-AF65-F5344CB8AC3E}">
        <p14:creationId xmlns:p14="http://schemas.microsoft.com/office/powerpoint/2010/main" val="215713262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Профил на натоварването</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Профилът на натоварване на сградата зависи от местоположението, изолационните стандарти и използването. Особено изолационният стандарт на сградата премина през промени през последните години, поради законовите изисквания. Това трябва да се вземе предвид при влизане в симулационната </a:t>
            </a:r>
            <a:r>
              <a:rPr lang="ru-RU" sz="1600" dirty="0" smtClean="0">
                <a:latin typeface="Arial" panose="020B0604020202020204" pitchFamily="34" charset="0"/>
                <a:cs typeface="Arial" panose="020B0604020202020204" pitchFamily="34" charset="0"/>
              </a:rPr>
              <a:t>програма.</a:t>
            </a:r>
            <a:endParaRPr lang="de-DE" sz="1600" dirty="0" smtClean="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99987" y="4471850"/>
            <a:ext cx="2624341" cy="1761117"/>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1124" y="4471850"/>
            <a:ext cx="2630817" cy="1765462"/>
          </a:xfrm>
          <a:prstGeom prst="rect">
            <a:avLst/>
          </a:prstGeom>
        </p:spPr>
      </p:pic>
    </p:spTree>
    <p:extLst>
      <p:ext uri="{BB962C8B-B14F-4D97-AF65-F5344CB8AC3E}">
        <p14:creationId xmlns:p14="http://schemas.microsoft.com/office/powerpoint/2010/main" val="395093290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Профил на </a:t>
            </a:r>
            <a:r>
              <a:rPr lang="bg-BG" dirty="0" smtClean="0">
                <a:latin typeface="Arial" panose="020B0604020202020204" pitchFamily="34" charset="0"/>
                <a:cs typeface="Arial" panose="020B0604020202020204" pitchFamily="34" charset="0"/>
              </a:rPr>
              <a:t>натоварването</a:t>
            </a:r>
            <a:r>
              <a:rPr lang="de-DE" dirty="0" smtClean="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Колкото по-добър е стандартът на изолация, толкова повече изисквания за отопление на помещението са концентрирани за няколко зимни месеца. Това води до по-голямо натоварване на геотермалните сонди. Предварително зададеният профил на натоварване в EED показва доста стара съществуваща сграда. Оттук нататък е илюстрирано сравнението между предварително зададен EED и сграда според EnEV </a:t>
            </a:r>
            <a:r>
              <a:rPr lang="ru-RU" sz="1600" dirty="0" smtClean="0">
                <a:latin typeface="Arial" panose="020B0604020202020204" pitchFamily="34" charset="0"/>
                <a:cs typeface="Arial" panose="020B0604020202020204" pitchFamily="34" charset="0"/>
              </a:rPr>
              <a:t>2009.</a:t>
            </a:r>
            <a:endParaRPr lang="de-DE" sz="1600"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99987" y="4471850"/>
            <a:ext cx="2624341" cy="1761117"/>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1124" y="4471850"/>
            <a:ext cx="2630817" cy="1765462"/>
          </a:xfrm>
          <a:prstGeom prst="rect">
            <a:avLst/>
          </a:prstGeom>
        </p:spPr>
      </p:pic>
    </p:spTree>
    <p:extLst>
      <p:ext uri="{BB962C8B-B14F-4D97-AF65-F5344CB8AC3E}">
        <p14:creationId xmlns:p14="http://schemas.microsoft.com/office/powerpoint/2010/main" val="23077207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el 3"/>
          <p:cNvSpPr>
            <a:spLocks noGrp="1"/>
          </p:cNvSpPr>
          <p:nvPr>
            <p:ph type="title"/>
          </p:nvPr>
        </p:nvSpPr>
        <p:spPr/>
        <p:txBody>
          <a:bodyPr/>
          <a:lstStyle/>
          <a:p>
            <a:r>
              <a:rPr lang="bg-BG" altLang="de-DE" dirty="0">
                <a:latin typeface="Arial" panose="020B0604020202020204" pitchFamily="34" charset="0"/>
                <a:cs typeface="Arial" panose="020B0604020202020204" pitchFamily="34" charset="0"/>
              </a:rPr>
              <a:t>Насоки и </a:t>
            </a:r>
            <a:r>
              <a:rPr lang="bg-BG" altLang="de-DE" dirty="0" smtClean="0">
                <a:latin typeface="Arial" panose="020B0604020202020204" pitchFamily="34" charset="0"/>
                <a:cs typeface="Arial" panose="020B0604020202020204" pitchFamily="34" charset="0"/>
              </a:rPr>
              <a:t>правила</a:t>
            </a:r>
            <a:endParaRPr lang="de-DE" altLang="de-DE" dirty="0"/>
          </a:p>
        </p:txBody>
      </p:sp>
      <p:sp>
        <p:nvSpPr>
          <p:cNvPr id="6146" name="Inhaltsplatzhalter 1"/>
          <p:cNvSpPr>
            <a:spLocks noGrp="1"/>
          </p:cNvSpPr>
          <p:nvPr>
            <p:ph idx="1"/>
          </p:nvPr>
        </p:nvSpPr>
        <p:spPr>
          <a:xfrm>
            <a:off x="457200" y="1600201"/>
            <a:ext cx="8229600" cy="2786637"/>
          </a:xfrm>
        </p:spPr>
        <p:txBody>
          <a:bodyPr>
            <a:normAutofit/>
          </a:bodyPr>
          <a:lstStyle/>
          <a:p>
            <a:pPr marL="0" indent="0">
              <a:lnSpc>
                <a:spcPct val="150000"/>
              </a:lnSpc>
              <a:buNone/>
            </a:pPr>
            <a:r>
              <a:rPr lang="ru-RU" altLang="de-DE" sz="1600" dirty="0">
                <a:latin typeface="Arial" panose="020B0604020202020204" pitchFamily="34" charset="0"/>
                <a:cs typeface="Arial" panose="020B0604020202020204" pitchFamily="34" charset="0"/>
              </a:rPr>
              <a:t>DVGW - насоки (сондиране, строителство на кладенци и тръбопровод), например:</a:t>
            </a:r>
          </a:p>
          <a:p>
            <a:pPr marL="0" indent="0">
              <a:lnSpc>
                <a:spcPct val="150000"/>
              </a:lnSpc>
              <a:buNone/>
            </a:pPr>
            <a:r>
              <a:rPr lang="ru-RU" altLang="de-DE" sz="1600" dirty="0" smtClean="0">
                <a:latin typeface="Arial" panose="020B0604020202020204" pitchFamily="34" charset="0"/>
                <a:cs typeface="Arial" panose="020B0604020202020204" pitchFamily="34" charset="0"/>
              </a:rPr>
              <a:t>- DVGW </a:t>
            </a:r>
            <a:r>
              <a:rPr lang="ru-RU" altLang="de-DE" sz="1600" dirty="0">
                <a:latin typeface="Arial" panose="020B0604020202020204" pitchFamily="34" charset="0"/>
                <a:cs typeface="Arial" panose="020B0604020202020204" pitchFamily="34" charset="0"/>
              </a:rPr>
              <a:t>120: квалификационни изисквания за технологията на пробиване на секции и близката повърхностна геотермална енергия (геотермални </a:t>
            </a:r>
            <a:r>
              <a:rPr lang="ru-RU" altLang="de-DE" sz="1600" dirty="0" smtClean="0">
                <a:latin typeface="Arial" panose="020B0604020202020204" pitchFamily="34" charset="0"/>
                <a:cs typeface="Arial" panose="020B0604020202020204" pitchFamily="34" charset="0"/>
              </a:rPr>
              <a:t>сонди)</a:t>
            </a:r>
            <a:endParaRPr lang="en-US" altLang="de-DE" sz="1600" dirty="0">
              <a:latin typeface="Arial" panose="020B0604020202020204" pitchFamily="34" charset="0"/>
              <a:cs typeface="Arial" panose="020B0604020202020204" pitchFamily="34" charset="0"/>
            </a:endParaRPr>
          </a:p>
        </p:txBody>
      </p:sp>
      <p:pic>
        <p:nvPicPr>
          <p:cNvPr id="614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2220" y="4294123"/>
            <a:ext cx="1355440" cy="192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64672" y="4293096"/>
            <a:ext cx="1447644"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6096" y="4293096"/>
            <a:ext cx="1261773"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5" descr="http://t2.gstatic.com/images?q=tbn:ANd9GcTVlPS_BrXoO1uUrOketYBDzJx9571DMYf8YVBhQETx2Xjh6qK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9241" y="4293096"/>
            <a:ext cx="1622442" cy="19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1560" y="4293096"/>
            <a:ext cx="1323208"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6544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Базов </a:t>
            </a:r>
            <a:r>
              <a:rPr lang="bg-BG" dirty="0" smtClean="0">
                <a:latin typeface="Arial" panose="020B0604020202020204" pitchFamily="34" charset="0"/>
                <a:cs typeface="Arial" panose="020B0604020202020204" pitchFamily="34" charset="0"/>
              </a:rPr>
              <a:t>товар</a:t>
            </a:r>
            <a:endParaRPr lang="de-DE" dirty="0">
              <a:latin typeface="Arial" panose="020B0604020202020204" pitchFamily="34" charset="0"/>
              <a:cs typeface="Arial" panose="020B0604020202020204" pitchFamily="34" charset="0"/>
            </a:endParaRPr>
          </a:p>
        </p:txBody>
      </p:sp>
      <p:sp>
        <p:nvSpPr>
          <p:cNvPr id="57347" name="Inhaltsplatzhalter 2"/>
          <p:cNvSpPr>
            <a:spLocks noGrp="1"/>
          </p:cNvSpPr>
          <p:nvPr>
            <p:ph idx="1"/>
          </p:nvPr>
        </p:nvSpPr>
        <p:spPr>
          <a:xfrm>
            <a:off x="457200" y="1600200"/>
            <a:ext cx="6299070" cy="4525963"/>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Сезонен фактор за ефективност (вижте глава xyz)</a:t>
            </a:r>
          </a:p>
          <a:p>
            <a:pPr marL="0" indent="0">
              <a:lnSpc>
                <a:spcPct val="150000"/>
              </a:lnSpc>
              <a:buNone/>
            </a:pPr>
            <a:r>
              <a:rPr lang="ru-RU" sz="1600" dirty="0" smtClean="0">
                <a:latin typeface="Arial" panose="020B0604020202020204" pitchFamily="34" charset="0"/>
                <a:cs typeface="Arial" panose="020B0604020202020204" pitchFamily="34" charset="0"/>
              </a:rPr>
              <a:t>- Отношение </a:t>
            </a:r>
            <a:r>
              <a:rPr lang="ru-RU" sz="1600" dirty="0">
                <a:latin typeface="Arial" panose="020B0604020202020204" pitchFamily="34" charset="0"/>
                <a:cs typeface="Arial" panose="020B0604020202020204" pitchFamily="34" charset="0"/>
              </a:rPr>
              <a:t>на използваното количество мощност към изходящото количество топлина през цялата година</a:t>
            </a:r>
          </a:p>
          <a:p>
            <a:pPr marL="0" indent="0">
              <a:lnSpc>
                <a:spcPct val="150000"/>
              </a:lnSpc>
              <a:buNone/>
            </a:pPr>
            <a:r>
              <a:rPr lang="ru-RU" sz="1600" dirty="0" smtClean="0">
                <a:latin typeface="Arial" panose="020B0604020202020204" pitchFamily="34" charset="0"/>
                <a:cs typeface="Arial" panose="020B0604020202020204" pitchFamily="34" charset="0"/>
              </a:rPr>
              <a:t>- Приблизително </a:t>
            </a:r>
            <a:r>
              <a:rPr lang="ru-RU" sz="1600" dirty="0">
                <a:latin typeface="Arial" panose="020B0604020202020204" pitchFamily="34" charset="0"/>
                <a:cs typeface="Arial" panose="020B0604020202020204" pitchFamily="34" charset="0"/>
              </a:rPr>
              <a:t>COP</a:t>
            </a:r>
          </a:p>
          <a:p>
            <a:pPr marL="0" indent="0">
              <a:lnSpc>
                <a:spcPct val="150000"/>
              </a:lnSpc>
              <a:buNone/>
            </a:pPr>
            <a:r>
              <a:rPr lang="ru-RU" sz="1600" dirty="0" smtClean="0">
                <a:latin typeface="Arial" panose="020B0604020202020204" pitchFamily="34" charset="0"/>
                <a:cs typeface="Arial" panose="020B0604020202020204" pitchFamily="34" charset="0"/>
              </a:rPr>
              <a:t>- Електрическата </a:t>
            </a:r>
            <a:r>
              <a:rPr lang="ru-RU" sz="1600" dirty="0">
                <a:latin typeface="Arial" panose="020B0604020202020204" pitchFamily="34" charset="0"/>
                <a:cs typeface="Arial" panose="020B0604020202020204" pitchFamily="34" charset="0"/>
              </a:rPr>
              <a:t>енергия се приспада автоматично</a:t>
            </a:r>
          </a:p>
          <a:p>
            <a:pPr marL="0" indent="0">
              <a:lnSpc>
                <a:spcPct val="150000"/>
              </a:lnSpc>
              <a:buNone/>
            </a:pPr>
            <a:r>
              <a:rPr lang="ru-RU" sz="1600" dirty="0" smtClean="0">
                <a:latin typeface="Arial" panose="020B0604020202020204" pitchFamily="34" charset="0"/>
                <a:cs typeface="Arial" panose="020B0604020202020204" pitchFamily="34" charset="0"/>
              </a:rPr>
              <a:t>- Избор </a:t>
            </a:r>
            <a:r>
              <a:rPr lang="ru-RU" sz="1600" dirty="0">
                <a:latin typeface="Arial" panose="020B0604020202020204" pitchFamily="34" charset="0"/>
                <a:cs typeface="Arial" panose="020B0604020202020204" pitchFamily="34" charset="0"/>
              </a:rPr>
              <a:t>„директен“</a:t>
            </a:r>
          </a:p>
          <a:p>
            <a:pPr marL="0" indent="0">
              <a:lnSpc>
                <a:spcPct val="150000"/>
              </a:lnSpc>
              <a:buNone/>
            </a:pPr>
            <a:r>
              <a:rPr lang="ru-RU" sz="1600" dirty="0" smtClean="0">
                <a:latin typeface="Arial" panose="020B0604020202020204" pitchFamily="34" charset="0"/>
                <a:cs typeface="Arial" panose="020B0604020202020204" pitchFamily="34" charset="0"/>
              </a:rPr>
              <a:t>- Топлинната </a:t>
            </a:r>
            <a:r>
              <a:rPr lang="ru-RU" sz="1600" dirty="0">
                <a:latin typeface="Arial" panose="020B0604020202020204" pitchFamily="34" charset="0"/>
                <a:cs typeface="Arial" panose="020B0604020202020204" pitchFamily="34" charset="0"/>
              </a:rPr>
              <a:t>помпа не работи, т.нар. "Пасивно охлаждане" или "директно отопление"</a:t>
            </a:r>
          </a:p>
          <a:p>
            <a:pPr>
              <a:lnSpc>
                <a:spcPct val="150000"/>
              </a:lnSpc>
              <a:buFontTx/>
              <a:buChar char="-"/>
            </a:pPr>
            <a:r>
              <a:rPr lang="ru-RU" sz="1600" dirty="0" smtClean="0">
                <a:latin typeface="Arial" panose="020B0604020202020204" pitchFamily="34" charset="0"/>
                <a:cs typeface="Arial" panose="020B0604020202020204" pitchFamily="34" charset="0"/>
              </a:rPr>
              <a:t>Натоварванията </a:t>
            </a:r>
            <a:r>
              <a:rPr lang="ru-RU" sz="1600" dirty="0">
                <a:latin typeface="Arial" panose="020B0604020202020204" pitchFamily="34" charset="0"/>
                <a:cs typeface="Arial" panose="020B0604020202020204" pitchFamily="34" charset="0"/>
              </a:rPr>
              <a:t>за отопление и охлаждане, възникнали едновременно, се зареждат едно срещу друго.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Това </a:t>
            </a:r>
            <a:r>
              <a:rPr lang="ru-RU" sz="1600" dirty="0">
                <a:latin typeface="Arial" panose="020B0604020202020204" pitchFamily="34" charset="0"/>
                <a:cs typeface="Arial" panose="020B0604020202020204" pitchFamily="34" charset="0"/>
              </a:rPr>
              <a:t>трябва да се разбере като вътрешно движение между отоплителната и охлаждащата </a:t>
            </a:r>
            <a:r>
              <a:rPr lang="ru-RU" sz="1600" dirty="0" smtClean="0">
                <a:latin typeface="Arial" panose="020B0604020202020204" pitchFamily="34" charset="0"/>
                <a:cs typeface="Arial" panose="020B0604020202020204" pitchFamily="34" charset="0"/>
              </a:rPr>
              <a:t>система.</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56270" y="1412776"/>
            <a:ext cx="2102970" cy="4870375"/>
          </a:xfrm>
          <a:prstGeom prst="rect">
            <a:avLst/>
          </a:prstGeom>
        </p:spPr>
      </p:pic>
      <p:sp>
        <p:nvSpPr>
          <p:cNvPr id="5" name="Ellipse 4"/>
          <p:cNvSpPr/>
          <p:nvPr/>
        </p:nvSpPr>
        <p:spPr>
          <a:xfrm>
            <a:off x="7164288" y="2132856"/>
            <a:ext cx="1193425" cy="492981"/>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38969631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Максимален </a:t>
            </a:r>
            <a:r>
              <a:rPr lang="bg-BG" dirty="0" smtClean="0">
                <a:latin typeface="Arial" panose="020B0604020202020204" pitchFamily="34" charset="0"/>
                <a:cs typeface="Arial" panose="020B0604020202020204" pitchFamily="34" charset="0"/>
              </a:rPr>
              <a:t>товар</a:t>
            </a:r>
            <a:endParaRPr lang="en-US" dirty="0">
              <a:latin typeface="Arial" panose="020B0604020202020204" pitchFamily="34" charset="0"/>
              <a:cs typeface="Arial" panose="020B0604020202020204" pitchFamily="34" charset="0"/>
            </a:endParaRPr>
          </a:p>
        </p:txBody>
      </p:sp>
      <p:sp>
        <p:nvSpPr>
          <p:cNvPr id="58371" name="Inhaltsplatzhalter 2"/>
          <p:cNvSpPr>
            <a:spLocks noGrp="1"/>
          </p:cNvSpPr>
          <p:nvPr>
            <p:ph idx="1"/>
          </p:nvPr>
        </p:nvSpPr>
        <p:spPr>
          <a:xfrm>
            <a:off x="457200" y="1412776"/>
            <a:ext cx="8229600" cy="4525963"/>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Максималните натоварвания се използват за оценка на възможно най-високата промяна на температурата. Топлинното извличане или приносът според пиковото натоварване се добавя към основното натоварване в края на всеки месец и получените температури на течността се </a:t>
            </a:r>
            <a:r>
              <a:rPr lang="ru-RU" sz="1600" dirty="0" smtClean="0">
                <a:latin typeface="Arial" panose="020B0604020202020204" pitchFamily="34" charset="0"/>
                <a:cs typeface="Arial" panose="020B0604020202020204" pitchFamily="34" charset="0"/>
              </a:rPr>
              <a:t>изчисляват.</a:t>
            </a:r>
            <a:endParaRPr lang="de-DE" sz="1600" dirty="0" smtClean="0">
              <a:latin typeface="Arial" panose="020B0604020202020204" pitchFamily="34" charset="0"/>
              <a:cs typeface="Arial" panose="020B0604020202020204" pitchFamily="34" charset="0"/>
            </a:endParaRPr>
          </a:p>
          <a:p>
            <a:pPr marL="0" indent="0">
              <a:lnSpc>
                <a:spcPct val="150000"/>
              </a:lnSpc>
              <a:buNone/>
            </a:pPr>
            <a:r>
              <a:rPr lang="ru-RU" sz="1600" b="1" dirty="0" smtClean="0">
                <a:latin typeface="Arial" panose="020B0604020202020204" pitchFamily="34" charset="0"/>
                <a:cs typeface="Arial" panose="020B0604020202020204" pitchFamily="34" charset="0"/>
              </a:rPr>
              <a:t>Продължителност</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Максималното натоварване е максималното нагряване или охлаждане</a:t>
            </a:r>
          </a:p>
          <a:p>
            <a:pPr marL="0" indent="0">
              <a:lnSpc>
                <a:spcPct val="150000"/>
              </a:lnSpc>
              <a:buNone/>
            </a:pPr>
            <a:r>
              <a:rPr lang="ru-RU" sz="1600" dirty="0">
                <a:latin typeface="Arial" panose="020B0604020202020204" pitchFamily="34" charset="0"/>
                <a:cs typeface="Arial" panose="020B0604020202020204" pitchFamily="34" charset="0"/>
              </a:rPr>
              <a:t>изпълнение през най-хладния (или най-горещия) ден</a:t>
            </a:r>
          </a:p>
          <a:p>
            <a:pPr marL="0" indent="0">
              <a:lnSpc>
                <a:spcPct val="150000"/>
              </a:lnSpc>
              <a:buNone/>
            </a:pPr>
            <a:r>
              <a:rPr lang="ru-RU" sz="1600" dirty="0">
                <a:latin typeface="Arial" panose="020B0604020202020204" pitchFamily="34" charset="0"/>
                <a:cs typeface="Arial" panose="020B0604020202020204" pitchFamily="34" charset="0"/>
              </a:rPr>
              <a:t>от месеца, даден в kW и очакваното</a:t>
            </a:r>
          </a:p>
          <a:p>
            <a:pPr marL="0" indent="0">
              <a:lnSpc>
                <a:spcPct val="150000"/>
              </a:lnSpc>
              <a:buNone/>
            </a:pPr>
            <a:r>
              <a:rPr lang="ru-RU" sz="1600" dirty="0">
                <a:latin typeface="Arial" panose="020B0604020202020204" pitchFamily="34" charset="0"/>
                <a:cs typeface="Arial" panose="020B0604020202020204" pitchFamily="34" charset="0"/>
              </a:rPr>
              <a:t>продължителност на този ден в </a:t>
            </a:r>
            <a:r>
              <a:rPr lang="ru-RU" sz="1600" dirty="0" smtClean="0">
                <a:latin typeface="Arial" panose="020B0604020202020204" pitchFamily="34" charset="0"/>
                <a:cs typeface="Arial" panose="020B0604020202020204" pitchFamily="34" charset="0"/>
              </a:rPr>
              <a:t>часове</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indent="0" algn="just" eaLnBrk="1" hangingPunct="1">
              <a:lnSpc>
                <a:spcPct val="150000"/>
              </a:lnSpc>
              <a:buFontTx/>
              <a:buNone/>
            </a:pPr>
            <a:endParaRPr lang="de-DE" sz="1600" dirty="0">
              <a:latin typeface="Arial" panose="020B0604020202020204" pitchFamily="34" charset="0"/>
              <a:cs typeface="Arial" panose="020B0604020202020204" pitchFamily="34" charset="0"/>
            </a:endParaRPr>
          </a:p>
          <a:p>
            <a:pPr marL="0" indent="0" algn="just" eaLnBrk="1" hangingPunct="1">
              <a:buFontTx/>
              <a:buNone/>
            </a:pPr>
            <a:endParaRPr lang="en-US" sz="1600" dirty="0">
              <a:latin typeface="Arial" panose="020B0604020202020204" pitchFamily="34" charset="0"/>
              <a:cs typeface="Arial" panose="020B0604020202020204"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2120" y="3896332"/>
            <a:ext cx="3224848" cy="2557032"/>
          </a:xfrm>
          <a:prstGeom prst="rect">
            <a:avLst/>
          </a:prstGeom>
        </p:spPr>
      </p:pic>
      <p:graphicFrame>
        <p:nvGraphicFramePr>
          <p:cNvPr id="9" name="Tabelle 8"/>
          <p:cNvGraphicFramePr>
            <a:graphicFrameLocks noGrp="1"/>
          </p:cNvGraphicFramePr>
          <p:nvPr>
            <p:extLst>
              <p:ext uri="{D42A27DB-BD31-4B8C-83A1-F6EECF244321}">
                <p14:modId xmlns:p14="http://schemas.microsoft.com/office/powerpoint/2010/main" val="1556319219"/>
              </p:ext>
            </p:extLst>
          </p:nvPr>
        </p:nvGraphicFramePr>
        <p:xfrm>
          <a:off x="2267744" y="4973556"/>
          <a:ext cx="2998580" cy="1463040"/>
        </p:xfrm>
        <a:graphic>
          <a:graphicData uri="http://schemas.openxmlformats.org/drawingml/2006/table">
            <a:tbl>
              <a:tblPr firstRow="1" bandRow="1">
                <a:tableStyleId>{2D5ABB26-0587-4C30-8999-92F81FD0307C}</a:tableStyleId>
              </a:tblPr>
              <a:tblGrid>
                <a:gridCol w="1499290">
                  <a:extLst>
                    <a:ext uri="{9D8B030D-6E8A-4147-A177-3AD203B41FA5}">
                      <a16:colId xmlns="" xmlns:a16="http://schemas.microsoft.com/office/drawing/2014/main" val="20000"/>
                    </a:ext>
                  </a:extLst>
                </a:gridCol>
                <a:gridCol w="1499290">
                  <a:extLst>
                    <a:ext uri="{9D8B030D-6E8A-4147-A177-3AD203B41FA5}">
                      <a16:colId xmlns="" xmlns:a16="http://schemas.microsoft.com/office/drawing/2014/main" val="20001"/>
                    </a:ext>
                  </a:extLst>
                </a:gridCol>
              </a:tblGrid>
              <a:tr h="88399">
                <a:tc>
                  <a:txBody>
                    <a:bodyPr/>
                    <a:lstStyle/>
                    <a:p>
                      <a:pPr algn="ctr"/>
                      <a:r>
                        <a:rPr lang="bg-BG" sz="1200" dirty="0" smtClean="0">
                          <a:latin typeface="Arial" panose="020B0604020202020204" pitchFamily="34" charset="0"/>
                          <a:cs typeface="Arial" panose="020B0604020202020204" pitchFamily="34" charset="0"/>
                        </a:rPr>
                        <a:t>Часове за пълно натоварване</a:t>
                      </a:r>
                      <a:endParaRPr lang="de-DE" sz="1200" dirty="0" smtClean="0">
                        <a:latin typeface="Arial" panose="020B0604020202020204" pitchFamily="34" charset="0"/>
                        <a:cs typeface="Arial" panose="020B0604020202020204" pitchFamily="34" charset="0"/>
                      </a:endParaRPr>
                    </a:p>
                    <a:p>
                      <a:pPr algn="ctr"/>
                      <a:r>
                        <a:rPr lang="bg-BG" sz="1200" dirty="0" smtClean="0">
                          <a:latin typeface="Arial" panose="020B0604020202020204" pitchFamily="34" charset="0"/>
                          <a:cs typeface="Arial" panose="020B0604020202020204" pitchFamily="34" charset="0"/>
                        </a:rPr>
                        <a:t>в</a:t>
                      </a:r>
                      <a:r>
                        <a:rPr lang="de-DE" sz="1200" dirty="0" smtClean="0">
                          <a:latin typeface="Arial" panose="020B0604020202020204" pitchFamily="34" charset="0"/>
                          <a:cs typeface="Arial" panose="020B0604020202020204" pitchFamily="34" charset="0"/>
                        </a:rPr>
                        <a:t> h/a</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bg-BG" sz="1200" dirty="0" smtClean="0">
                          <a:latin typeface="Arial" panose="020B0604020202020204" pitchFamily="34" charset="0"/>
                          <a:cs typeface="Arial" panose="020B0604020202020204" pitchFamily="34" charset="0"/>
                        </a:rPr>
                        <a:t>Максимална продължителност </a:t>
                      </a:r>
                      <a:endParaRPr lang="de-DE" sz="1200" dirty="0" smtClean="0">
                        <a:latin typeface="Arial" panose="020B0604020202020204" pitchFamily="34" charset="0"/>
                        <a:cs typeface="Arial" panose="020B0604020202020204" pitchFamily="34" charset="0"/>
                      </a:endParaRPr>
                    </a:p>
                    <a:p>
                      <a:pPr algn="ctr"/>
                      <a:r>
                        <a:rPr lang="de-DE" sz="1200" dirty="0" smtClean="0">
                          <a:latin typeface="Arial" panose="020B0604020202020204" pitchFamily="34" charset="0"/>
                          <a:cs typeface="Arial" panose="020B0604020202020204" pitchFamily="34" charset="0"/>
                        </a:rPr>
                        <a:t> </a:t>
                      </a:r>
                      <a:r>
                        <a:rPr lang="bg-BG" sz="1200" dirty="0" smtClean="0">
                          <a:latin typeface="Arial" panose="020B0604020202020204" pitchFamily="34" charset="0"/>
                          <a:cs typeface="Arial" panose="020B0604020202020204" pitchFamily="34" charset="0"/>
                        </a:rPr>
                        <a:t>в</a:t>
                      </a:r>
                      <a:r>
                        <a:rPr lang="de-DE" sz="1200" dirty="0" smtClean="0">
                          <a:latin typeface="Arial" panose="020B0604020202020204" pitchFamily="34" charset="0"/>
                          <a:cs typeface="Arial" panose="020B0604020202020204" pitchFamily="34" charset="0"/>
                        </a:rPr>
                        <a:t> h</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88399">
                <a:tc>
                  <a:txBody>
                    <a:bodyPr/>
                    <a:lstStyle/>
                    <a:p>
                      <a:pPr algn="ctr"/>
                      <a:r>
                        <a:rPr lang="de-DE" sz="1200" dirty="0" smtClean="0">
                          <a:latin typeface="Arial" panose="020B0604020202020204" pitchFamily="34" charset="0"/>
                          <a:cs typeface="Arial" panose="020B0604020202020204" pitchFamily="34" charset="0"/>
                        </a:rPr>
                        <a:t>1200</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smtClean="0">
                          <a:latin typeface="Arial" panose="020B0604020202020204" pitchFamily="34" charset="0"/>
                          <a:cs typeface="Arial" panose="020B0604020202020204" pitchFamily="34" charset="0"/>
                        </a:rPr>
                        <a:t>…</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88399">
                <a:tc>
                  <a:txBody>
                    <a:bodyPr/>
                    <a:lstStyle/>
                    <a:p>
                      <a:pPr algn="ctr"/>
                      <a:r>
                        <a:rPr lang="de-DE" sz="1200" dirty="0" smtClean="0">
                          <a:latin typeface="Arial" panose="020B0604020202020204" pitchFamily="34" charset="0"/>
                          <a:cs typeface="Arial" panose="020B0604020202020204" pitchFamily="34" charset="0"/>
                        </a:rPr>
                        <a:t>1500</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smtClean="0">
                          <a:latin typeface="Arial" panose="020B0604020202020204" pitchFamily="34" charset="0"/>
                          <a:cs typeface="Arial" panose="020B0604020202020204" pitchFamily="34" charset="0"/>
                        </a:rPr>
                        <a:t>…</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88399">
                <a:tc>
                  <a:txBody>
                    <a:bodyPr/>
                    <a:lstStyle/>
                    <a:p>
                      <a:pPr algn="ctr"/>
                      <a:r>
                        <a:rPr lang="de-DE" sz="1200" dirty="0" smtClean="0">
                          <a:latin typeface="Arial" panose="020B0604020202020204" pitchFamily="34" charset="0"/>
                          <a:cs typeface="Arial" panose="020B0604020202020204" pitchFamily="34" charset="0"/>
                        </a:rPr>
                        <a:t>1800</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smtClean="0">
                          <a:latin typeface="Arial" panose="020B0604020202020204" pitchFamily="34" charset="0"/>
                          <a:cs typeface="Arial" panose="020B0604020202020204" pitchFamily="34" charset="0"/>
                        </a:rPr>
                        <a:t>…</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88399">
                <a:tc>
                  <a:txBody>
                    <a:bodyPr/>
                    <a:lstStyle/>
                    <a:p>
                      <a:pPr algn="ctr"/>
                      <a:r>
                        <a:rPr lang="de-DE" sz="1200" dirty="0" smtClean="0">
                          <a:latin typeface="Arial" panose="020B0604020202020204" pitchFamily="34" charset="0"/>
                          <a:cs typeface="Arial" panose="020B0604020202020204" pitchFamily="34" charset="0"/>
                        </a:rPr>
                        <a:t>2100</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smtClean="0">
                          <a:latin typeface="Arial" panose="020B0604020202020204" pitchFamily="34" charset="0"/>
                          <a:cs typeface="Arial" panose="020B0604020202020204" pitchFamily="34" charset="0"/>
                        </a:rPr>
                        <a:t>….</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88399">
                <a:tc>
                  <a:txBody>
                    <a:bodyPr/>
                    <a:lstStyle/>
                    <a:p>
                      <a:pPr algn="ctr"/>
                      <a:r>
                        <a:rPr lang="de-DE" sz="1200" dirty="0" smtClean="0">
                          <a:latin typeface="Arial" panose="020B0604020202020204" pitchFamily="34" charset="0"/>
                          <a:cs typeface="Arial" panose="020B0604020202020204" pitchFamily="34" charset="0"/>
                        </a:rPr>
                        <a:t>2400</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smtClean="0">
                          <a:latin typeface="Arial" panose="020B0604020202020204" pitchFamily="34" charset="0"/>
                          <a:cs typeface="Arial" panose="020B0604020202020204" pitchFamily="34" charset="0"/>
                        </a:rPr>
                        <a:t>….</a:t>
                      </a:r>
                      <a:endParaRPr lang="de-DE" sz="1200" dirty="0">
                        <a:latin typeface="Arial" panose="020B0604020202020204" pitchFamily="34" charset="0"/>
                        <a:cs typeface="Arial" panose="020B0604020202020204" pitchFamily="34" charset="0"/>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
        <p:nvSpPr>
          <p:cNvPr id="10" name="Textfeld 9"/>
          <p:cNvSpPr txBox="1"/>
          <p:nvPr/>
        </p:nvSpPr>
        <p:spPr>
          <a:xfrm>
            <a:off x="4335455" y="6261328"/>
            <a:ext cx="1083951" cy="184666"/>
          </a:xfrm>
          <a:prstGeom prst="rect">
            <a:avLst/>
          </a:prstGeom>
          <a:noFill/>
        </p:spPr>
        <p:txBody>
          <a:bodyPr wrap="none" rtlCol="0">
            <a:spAutoFit/>
          </a:bodyPr>
          <a:lstStyle/>
          <a:p>
            <a:r>
              <a:rPr lang="de-DE" sz="600" dirty="0" smtClean="0"/>
              <a:t>VDI 4640 Blatt 2 (Gründruck)</a:t>
            </a:r>
            <a:endParaRPr lang="de-DE" sz="600" dirty="0"/>
          </a:p>
        </p:txBody>
      </p:sp>
    </p:spTree>
    <p:extLst>
      <p:ext uri="{BB962C8B-B14F-4D97-AF65-F5344CB8AC3E}">
        <p14:creationId xmlns:p14="http://schemas.microsoft.com/office/powerpoint/2010/main" val="17118704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Максимален </a:t>
            </a:r>
            <a:r>
              <a:rPr lang="bg-BG" dirty="0" smtClean="0">
                <a:latin typeface="Arial" panose="020B0604020202020204" pitchFamily="34" charset="0"/>
                <a:cs typeface="Arial" panose="020B0604020202020204" pitchFamily="34" charset="0"/>
              </a:rPr>
              <a:t>товар</a:t>
            </a:r>
            <a:endParaRPr lang="en-US" dirty="0">
              <a:latin typeface="Arial" panose="020B0604020202020204" pitchFamily="34" charset="0"/>
              <a:cs typeface="Arial" panose="020B0604020202020204" pitchFamily="34" charset="0"/>
            </a:endParaRPr>
          </a:p>
        </p:txBody>
      </p:sp>
      <p:sp>
        <p:nvSpPr>
          <p:cNvPr id="4" name="Textfeld 3"/>
          <p:cNvSpPr txBox="1"/>
          <p:nvPr/>
        </p:nvSpPr>
        <p:spPr>
          <a:xfrm>
            <a:off x="431987" y="1412776"/>
            <a:ext cx="8678477" cy="1569660"/>
          </a:xfrm>
          <a:prstGeom prst="rect">
            <a:avLst/>
          </a:prstGeom>
          <a:noFill/>
        </p:spPr>
        <p:txBody>
          <a:bodyPr wrap="square" rtlCol="0">
            <a:spAutoFit/>
          </a:bodyPr>
          <a:lstStyle/>
          <a:p>
            <a:pPr algn="just" fontAlgn="base">
              <a:lnSpc>
                <a:spcPct val="150000"/>
              </a:lnSpc>
              <a:spcBef>
                <a:spcPct val="20000"/>
              </a:spcBef>
              <a:spcAft>
                <a:spcPct val="0"/>
              </a:spcAft>
              <a:buClr>
                <a:srgbClr val="EB8A1B"/>
              </a:buClr>
            </a:pPr>
            <a:endParaRPr lang="en-US" sz="1600" dirty="0" smtClean="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Период на симулация</a:t>
            </a:r>
          </a:p>
          <a:p>
            <a:pPr>
              <a:lnSpc>
                <a:spcPct val="150000"/>
              </a:lnSpc>
            </a:pPr>
            <a:r>
              <a:rPr lang="ru-RU" sz="1600" dirty="0" smtClean="0">
                <a:latin typeface="Arial" panose="020B0604020202020204" pitchFamily="34" charset="0"/>
                <a:cs typeface="Arial" panose="020B0604020202020204" pitchFamily="34" charset="0"/>
              </a:rPr>
              <a:t>- Цяло </a:t>
            </a:r>
            <a:r>
              <a:rPr lang="ru-RU" sz="1600" dirty="0">
                <a:latin typeface="Arial" panose="020B0604020202020204" pitchFamily="34" charset="0"/>
                <a:cs typeface="Arial" panose="020B0604020202020204" pitchFamily="34" charset="0"/>
              </a:rPr>
              <a:t>време за симулация (обикновено 50 години)</a:t>
            </a:r>
          </a:p>
          <a:p>
            <a:pPr>
              <a:lnSpc>
                <a:spcPct val="150000"/>
              </a:lnSpc>
            </a:pPr>
            <a:r>
              <a:rPr lang="ru-RU" sz="1600" dirty="0" smtClean="0">
                <a:latin typeface="Arial" panose="020B0604020202020204" pitchFamily="34" charset="0"/>
                <a:cs typeface="Arial" panose="020B0604020202020204" pitchFamily="34" charset="0"/>
              </a:rPr>
              <a:t>- Първи </a:t>
            </a:r>
            <a:r>
              <a:rPr lang="ru-RU" sz="1600" dirty="0">
                <a:latin typeface="Arial" panose="020B0604020202020204" pitchFamily="34" charset="0"/>
                <a:cs typeface="Arial" panose="020B0604020202020204" pitchFamily="34" charset="0"/>
              </a:rPr>
              <a:t>месец на работа (важно в режим на </a:t>
            </a:r>
            <a:r>
              <a:rPr lang="ru-RU" sz="1600" dirty="0" smtClean="0">
                <a:latin typeface="Arial" panose="020B0604020202020204" pitchFamily="34" charset="0"/>
                <a:cs typeface="Arial" panose="020B0604020202020204" pitchFamily="34" charset="0"/>
              </a:rPr>
              <a:t>охлаждане)</a:t>
            </a:r>
            <a:endParaRPr lang="de-DE" sz="1600" dirty="0">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33132" y="1598833"/>
            <a:ext cx="2334965" cy="1296144"/>
          </a:xfrm>
          <a:prstGeom prst="rect">
            <a:avLst/>
          </a:prstGeom>
        </p:spPr>
      </p:pic>
    </p:spTree>
    <p:extLst>
      <p:ext uri="{BB962C8B-B14F-4D97-AF65-F5344CB8AC3E}">
        <p14:creationId xmlns:p14="http://schemas.microsoft.com/office/powerpoint/2010/main" val="397976417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Методи за </a:t>
            </a:r>
            <a:r>
              <a:rPr lang="bg-BG" dirty="0" smtClean="0">
                <a:latin typeface="Arial" panose="020B0604020202020204" pitchFamily="34" charset="0"/>
                <a:cs typeface="Arial" panose="020B0604020202020204" pitchFamily="34" charset="0"/>
              </a:rPr>
              <a:t>изчисляване</a:t>
            </a:r>
            <a:r>
              <a:rPr lang="en-GB"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0"/>
            <a:ext cx="4943475" cy="4525963"/>
          </a:xfrm>
        </p:spPr>
        <p:txBody>
          <a:bodyPr>
            <a:normAutofit fontScale="92500"/>
          </a:bodyPr>
          <a:lstStyle/>
          <a:p>
            <a:pPr marL="0" indent="0">
              <a:lnSpc>
                <a:spcPct val="150000"/>
              </a:lnSpc>
              <a:buNone/>
            </a:pPr>
            <a:r>
              <a:rPr lang="ru-RU" sz="1600" dirty="0">
                <a:latin typeface="Arial" panose="020B0604020202020204" pitchFamily="34" charset="0"/>
                <a:cs typeface="Arial" panose="020B0604020202020204" pitchFamily="34" charset="0"/>
              </a:rPr>
              <a:t>Изчисляване на средната температура на течността</a:t>
            </a:r>
          </a:p>
          <a:p>
            <a:pPr marL="0" indent="0">
              <a:lnSpc>
                <a:spcPct val="150000"/>
              </a:lnSpc>
              <a:buNone/>
            </a:pPr>
            <a:r>
              <a:rPr lang="ru-RU" sz="1600" dirty="0" smtClean="0">
                <a:latin typeface="Arial" panose="020B0604020202020204" pitchFamily="34" charset="0"/>
                <a:cs typeface="Arial" panose="020B0604020202020204" pitchFamily="34" charset="0"/>
              </a:rPr>
              <a:t>- Изчисляване </a:t>
            </a:r>
            <a:r>
              <a:rPr lang="ru-RU" sz="1600" dirty="0">
                <a:latin typeface="Arial" panose="020B0604020202020204" pitchFamily="34" charset="0"/>
                <a:cs typeface="Arial" panose="020B0604020202020204" pitchFamily="34" charset="0"/>
              </a:rPr>
              <a:t>на средната температура на флуида на топлоносителя за дадената система (разстояние, дълбочина, конфигурация, профил на натоварване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Изчисляване на необходимата дълбочина на сондажа</a:t>
            </a:r>
          </a:p>
          <a:p>
            <a:pPr marL="0" indent="0">
              <a:lnSpc>
                <a:spcPct val="150000"/>
              </a:lnSpc>
              <a:buNone/>
            </a:pPr>
            <a:r>
              <a:rPr lang="ru-RU" sz="1600" dirty="0" smtClean="0">
                <a:latin typeface="Arial" panose="020B0604020202020204" pitchFamily="34" charset="0"/>
                <a:cs typeface="Arial" panose="020B0604020202020204" pitchFamily="34" charset="0"/>
              </a:rPr>
              <a:t>- Изчисляване </a:t>
            </a:r>
            <a:r>
              <a:rPr lang="ru-RU" sz="1600" dirty="0">
                <a:latin typeface="Arial" panose="020B0604020202020204" pitchFamily="34" charset="0"/>
                <a:cs typeface="Arial" panose="020B0604020202020204" pitchFamily="34" charset="0"/>
              </a:rPr>
              <a:t>на необходимата дължина на сондажа, за да се поддържа температурата на течността в дадените граници</a:t>
            </a:r>
          </a:p>
          <a:p>
            <a:pPr marL="0" indent="0">
              <a:lnSpc>
                <a:spcPct val="150000"/>
              </a:lnSpc>
              <a:buNone/>
            </a:pPr>
            <a:r>
              <a:rPr lang="ru-RU" sz="1600" dirty="0" smtClean="0">
                <a:latin typeface="Arial" panose="020B0604020202020204" pitchFamily="34" charset="0"/>
                <a:cs typeface="Arial" panose="020B0604020202020204" pitchFamily="34" charset="0"/>
              </a:rPr>
              <a:t>     - Въведено </a:t>
            </a:r>
            <a:r>
              <a:rPr lang="ru-RU" sz="1600" dirty="0">
                <a:latin typeface="Arial" panose="020B0604020202020204" pitchFamily="34" charset="0"/>
                <a:cs typeface="Arial" panose="020B0604020202020204" pitchFamily="34" charset="0"/>
              </a:rPr>
              <a:t>подменю "Желани температурни граници на </a:t>
            </a:r>
            <a:r>
              <a:rPr lang="ru-RU" sz="1600" dirty="0" smtClean="0">
                <a:latin typeface="Arial" panose="020B0604020202020204" pitchFamily="34" charset="0"/>
                <a:cs typeface="Arial" panose="020B0604020202020204" pitchFamily="34" charset="0"/>
              </a:rPr>
              <a:t>течността«</a:t>
            </a:r>
          </a:p>
          <a:p>
            <a:pPr lvl="1"/>
            <a:endParaRPr lang="en-US" sz="1200" dirty="0" smtClean="0"/>
          </a:p>
          <a:p>
            <a:pPr lvl="1"/>
            <a:endParaRPr lang="en-US" sz="1200" dirty="0"/>
          </a:p>
          <a:p>
            <a:pPr lvl="1"/>
            <a:endParaRPr lang="en-US" sz="1200" dirty="0"/>
          </a:p>
        </p:txBody>
      </p:sp>
      <p:pic>
        <p:nvPicPr>
          <p:cNvPr id="3" name="Grafik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0071" y="1916832"/>
            <a:ext cx="3777107" cy="1296144"/>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8028" y="3789040"/>
            <a:ext cx="2961064" cy="1471974"/>
          </a:xfrm>
          <a:prstGeom prst="rect">
            <a:avLst/>
          </a:prstGeom>
        </p:spPr>
      </p:pic>
    </p:spTree>
    <p:extLst>
      <p:ext uri="{BB962C8B-B14F-4D97-AF65-F5344CB8AC3E}">
        <p14:creationId xmlns:p14="http://schemas.microsoft.com/office/powerpoint/2010/main" val="29013390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Методи за </a:t>
            </a:r>
            <a:r>
              <a:rPr lang="bg-BG" dirty="0" smtClean="0">
                <a:latin typeface="Arial" panose="020B0604020202020204" pitchFamily="34" charset="0"/>
                <a:cs typeface="Arial" panose="020B0604020202020204" pitchFamily="34" charset="0"/>
              </a:rPr>
              <a:t>изчисляване</a:t>
            </a:r>
            <a:endParaRPr lang="en-US" dirty="0">
              <a:latin typeface="Arial" panose="020B0604020202020204" pitchFamily="34" charset="0"/>
              <a:cs typeface="Arial" panose="020B0604020202020204" pitchFamily="34" charset="0"/>
            </a:endParaRPr>
          </a:p>
        </p:txBody>
      </p:sp>
      <p:sp>
        <p:nvSpPr>
          <p:cNvPr id="6" name="Inhaltsplatzhalter 1"/>
          <p:cNvSpPr txBox="1">
            <a:spLocks/>
          </p:cNvSpPr>
          <p:nvPr/>
        </p:nvSpPr>
        <p:spPr>
          <a:xfrm>
            <a:off x="271567" y="1628800"/>
            <a:ext cx="5380553" cy="2736304"/>
          </a:xfrm>
          <a:prstGeom prst="rect">
            <a:avLst/>
          </a:prstGeom>
        </p:spPr>
        <p:txBody>
          <a:bodyPr vert="horz" lIns="91440" tIns="45720" rIns="91440" bIns="45720" rtlCol="0">
            <a:noAutofit/>
          </a:bodyPr>
          <a:lstStyle>
            <a:lvl1pPr marL="342900" indent="-342900" algn="l" defTabSz="914400" rtl="0" eaLnBrk="1" latinLnBrk="0" hangingPunct="1">
              <a:lnSpc>
                <a:spcPct val="125000"/>
              </a:lnSpc>
              <a:spcBef>
                <a:spcPct val="20000"/>
              </a:spcBef>
              <a:buClr>
                <a:srgbClr val="EB8A1B"/>
              </a:buClr>
              <a:buFont typeface="Wingdings" pitchFamily="2" charset="2"/>
              <a:buChar char="n"/>
              <a:defRPr lang="de-DE" sz="1600" kern="1200">
                <a:solidFill>
                  <a:schemeClr val="bg1"/>
                </a:solidFill>
                <a:latin typeface="Arial" pitchFamily="34" charset="0"/>
                <a:ea typeface="+mn-ea"/>
                <a:cs typeface="Arial" pitchFamily="34" charset="0"/>
              </a:defRPr>
            </a:lvl1pPr>
            <a:lvl2pPr marL="742950" indent="-285750" algn="l" defTabSz="914400" rtl="0" eaLnBrk="1" latinLnBrk="0" hangingPunct="1">
              <a:lnSpc>
                <a:spcPct val="125000"/>
              </a:lnSpc>
              <a:spcBef>
                <a:spcPct val="20000"/>
              </a:spcBef>
              <a:buClr>
                <a:srgbClr val="EB8A1B"/>
              </a:buClr>
              <a:buFont typeface="Wingdings" pitchFamily="2" charset="2"/>
              <a:buChar char="n"/>
              <a:defRPr lang="de-DE" sz="1400" kern="1200">
                <a:solidFill>
                  <a:schemeClr val="bg1"/>
                </a:solidFill>
                <a:latin typeface="Arial" pitchFamily="34" charset="0"/>
                <a:ea typeface="+mn-ea"/>
                <a:cs typeface="Arial" pitchFamily="34" charset="0"/>
              </a:defRPr>
            </a:lvl2pPr>
            <a:lvl3pPr marL="1143000" indent="-228600" algn="l" defTabSz="914400" rtl="0" eaLnBrk="1" latinLnBrk="0" hangingPunct="1">
              <a:lnSpc>
                <a:spcPct val="125000"/>
              </a:lnSpc>
              <a:spcBef>
                <a:spcPct val="20000"/>
              </a:spcBef>
              <a:buClr>
                <a:srgbClr val="EB8A1B"/>
              </a:buClr>
              <a:buFont typeface="Wingdings" pitchFamily="2" charset="2"/>
              <a:buChar char="n"/>
              <a:defRPr lang="de-DE" sz="1200" kern="1200">
                <a:solidFill>
                  <a:schemeClr val="bg1"/>
                </a:solidFill>
                <a:latin typeface="Arial" pitchFamily="34" charset="0"/>
                <a:ea typeface="+mn-ea"/>
                <a:cs typeface="Arial" pitchFamily="34" charset="0"/>
              </a:defRPr>
            </a:lvl3pPr>
            <a:lvl4pPr marL="1600200" indent="-228600" algn="l" defTabSz="914400" rtl="0" eaLnBrk="1" latinLnBrk="0" hangingPunct="1">
              <a:lnSpc>
                <a:spcPct val="125000"/>
              </a:lnSpc>
              <a:spcBef>
                <a:spcPct val="20000"/>
              </a:spcBef>
              <a:buClr>
                <a:srgbClr val="EB8A1B"/>
              </a:buClr>
              <a:buFont typeface="Wingdings" pitchFamily="2" charset="2"/>
              <a:buChar char="n"/>
              <a:defRPr lang="de-DE" sz="1100" kern="1200">
                <a:solidFill>
                  <a:schemeClr val="bg1"/>
                </a:solidFill>
                <a:latin typeface="Arial" pitchFamily="34" charset="0"/>
                <a:ea typeface="+mn-ea"/>
                <a:cs typeface="Arial" pitchFamily="34" charset="0"/>
              </a:defRPr>
            </a:lvl4pPr>
            <a:lvl5pPr marL="2057400" indent="-228600" algn="l" defTabSz="914400" rtl="0" eaLnBrk="1" latinLnBrk="0" hangingPunct="1">
              <a:lnSpc>
                <a:spcPct val="125000"/>
              </a:lnSpc>
              <a:spcBef>
                <a:spcPct val="20000"/>
              </a:spcBef>
              <a:buClr>
                <a:srgbClr val="EB8A1B"/>
              </a:buClr>
              <a:buFont typeface="Wingdings" pitchFamily="2" charset="2"/>
              <a:buChar char="n"/>
              <a:defRPr lang="de-DE" sz="105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ru-RU" dirty="0">
                <a:solidFill>
                  <a:schemeClr val="tx1"/>
                </a:solidFill>
              </a:rPr>
              <a:t>Изчисляване на необходимата дълбочина на сондажа - оптимизация</a:t>
            </a:r>
          </a:p>
          <a:p>
            <a:pPr marL="0" indent="0">
              <a:lnSpc>
                <a:spcPct val="150000"/>
              </a:lnSpc>
              <a:buNone/>
            </a:pPr>
            <a:endParaRPr lang="ru-RU" dirty="0">
              <a:solidFill>
                <a:schemeClr val="tx1"/>
              </a:solidFill>
            </a:endParaRPr>
          </a:p>
          <a:p>
            <a:pPr marL="0" indent="0">
              <a:lnSpc>
                <a:spcPct val="150000"/>
              </a:lnSpc>
              <a:buNone/>
            </a:pPr>
            <a:r>
              <a:rPr lang="ru-RU" dirty="0" smtClean="0">
                <a:solidFill>
                  <a:schemeClr val="tx1"/>
                </a:solidFill>
              </a:rPr>
              <a:t>- Изчисляване </a:t>
            </a:r>
            <a:r>
              <a:rPr lang="ru-RU" dirty="0">
                <a:solidFill>
                  <a:schemeClr val="tx1"/>
                </a:solidFill>
              </a:rPr>
              <a:t>на цялата дължина на сондажа в зависимост от даденото разширение на полето за пробиване и граничните температури.</a:t>
            </a:r>
          </a:p>
          <a:p>
            <a:pPr marL="0" indent="0">
              <a:lnSpc>
                <a:spcPct val="150000"/>
              </a:lnSpc>
              <a:buNone/>
            </a:pPr>
            <a:r>
              <a:rPr lang="ru-RU" dirty="0" smtClean="0">
                <a:solidFill>
                  <a:schemeClr val="tx1"/>
                </a:solidFill>
              </a:rPr>
              <a:t>- Възможни </a:t>
            </a:r>
            <a:r>
              <a:rPr lang="ru-RU" dirty="0">
                <a:solidFill>
                  <a:schemeClr val="tx1"/>
                </a:solidFill>
              </a:rPr>
              <a:t>са спецификации по отношение на количеството, дълбочината и </a:t>
            </a:r>
            <a:r>
              <a:rPr lang="ru-RU" dirty="0" smtClean="0">
                <a:solidFill>
                  <a:schemeClr val="tx1"/>
                </a:solidFill>
              </a:rPr>
              <a:t>конфигурацията.</a:t>
            </a:r>
            <a:endParaRPr lang="de-DE" dirty="0">
              <a:solidFill>
                <a:schemeClr val="tx1"/>
              </a:solidFill>
            </a:endParaRPr>
          </a:p>
        </p:txBody>
      </p:sp>
      <p:pic>
        <p:nvPicPr>
          <p:cNvPr id="3" name="Grafik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04048" y="2255738"/>
            <a:ext cx="3900278" cy="1338411"/>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4128" y="3789040"/>
            <a:ext cx="2752212" cy="1368152"/>
          </a:xfrm>
          <a:prstGeom prst="rect">
            <a:avLst/>
          </a:prstGeom>
        </p:spPr>
      </p:pic>
    </p:spTree>
    <p:extLst>
      <p:ext uri="{BB962C8B-B14F-4D97-AF65-F5344CB8AC3E}">
        <p14:creationId xmlns:p14="http://schemas.microsoft.com/office/powerpoint/2010/main" val="20113939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Оптимизация на </a:t>
            </a:r>
            <a:r>
              <a:rPr lang="bg-BG" dirty="0" smtClean="0">
                <a:latin typeface="Arial" panose="020B0604020202020204" pitchFamily="34" charset="0"/>
                <a:cs typeface="Arial" panose="020B0604020202020204" pitchFamily="34" charset="0"/>
              </a:rPr>
              <a:t>сондата</a:t>
            </a:r>
            <a:r>
              <a:rPr lang="en-GB" dirty="0" smtClean="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ru-RU" sz="1600" dirty="0" smtClean="0">
                <a:latin typeface="Arial" panose="020B0604020202020204" pitchFamily="34" charset="0"/>
                <a:cs typeface="Arial" panose="020B0604020202020204" pitchFamily="34" charset="0"/>
              </a:rPr>
              <a:t>Автоматично</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Граничните </a:t>
            </a:r>
            <a:r>
              <a:rPr lang="ru-RU" sz="1600" dirty="0">
                <a:latin typeface="Arial" panose="020B0604020202020204" pitchFamily="34" charset="0"/>
                <a:cs typeface="Arial" panose="020B0604020202020204" pitchFamily="34" charset="0"/>
              </a:rPr>
              <a:t>температури на охлаждане се наблюдават през последната година на симулацията (критични температури се появяват през първата или втората година от симулацията)</a:t>
            </a:r>
          </a:p>
          <a:p>
            <a:pPr>
              <a:lnSpc>
                <a:spcPct val="150000"/>
              </a:lnSpc>
              <a:buFontTx/>
              <a:buChar char="-"/>
            </a:pPr>
            <a:r>
              <a:rPr lang="ru-RU" sz="1600" dirty="0" smtClean="0">
                <a:latin typeface="Arial" panose="020B0604020202020204" pitchFamily="34" charset="0"/>
                <a:cs typeface="Arial" panose="020B0604020202020204" pitchFamily="34" charset="0"/>
              </a:rPr>
              <a:t>Предимно </a:t>
            </a:r>
            <a:r>
              <a:rPr lang="ru-RU" sz="1600" dirty="0">
                <a:latin typeface="Arial" panose="020B0604020202020204" pitchFamily="34" charset="0"/>
                <a:cs typeface="Arial" panose="020B0604020202020204" pitchFamily="34" charset="0"/>
              </a:rPr>
              <a:t>малко степени на свобода в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планирането</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Геоложки </a:t>
            </a:r>
            <a:r>
              <a:rPr lang="ru-RU" sz="1600" dirty="0">
                <a:latin typeface="Arial" panose="020B0604020202020204" pitchFamily="34" charset="0"/>
                <a:cs typeface="Arial" panose="020B0604020202020204" pitchFamily="34" charset="0"/>
              </a:rPr>
              <a:t>и правни граници</a:t>
            </a:r>
          </a:p>
          <a:p>
            <a:pPr marL="0" indent="0">
              <a:lnSpc>
                <a:spcPct val="150000"/>
              </a:lnSpc>
              <a:buNone/>
            </a:pPr>
            <a:r>
              <a:rPr lang="ru-RU" sz="1600" dirty="0">
                <a:latin typeface="Arial" panose="020B0604020202020204" pitchFamily="34" charset="0"/>
                <a:cs typeface="Arial" panose="020B0604020202020204" pitchFamily="34" charset="0"/>
              </a:rPr>
              <a:t>Ръчно</a:t>
            </a:r>
          </a:p>
          <a:p>
            <a:pPr>
              <a:lnSpc>
                <a:spcPct val="150000"/>
              </a:lnSpc>
              <a:buFontTx/>
              <a:buChar char="-"/>
            </a:pPr>
            <a:r>
              <a:rPr lang="ru-RU" sz="1600" dirty="0" smtClean="0">
                <a:latin typeface="Arial" panose="020B0604020202020204" pitchFamily="34" charset="0"/>
                <a:cs typeface="Arial" panose="020B0604020202020204" pitchFamily="34" charset="0"/>
              </a:rPr>
              <a:t>За </a:t>
            </a:r>
            <a:r>
              <a:rPr lang="ru-RU" sz="1600" dirty="0">
                <a:latin typeface="Arial" panose="020B0604020202020204" pitchFamily="34" charset="0"/>
                <a:cs typeface="Arial" panose="020B0604020202020204" pitchFamily="34" charset="0"/>
              </a:rPr>
              <a:t>ниските степени на свобода обикновено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са по-ефективни</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04049" y="2780928"/>
            <a:ext cx="4032448" cy="2574301"/>
          </a:xfrm>
          <a:prstGeom prst="rect">
            <a:avLst/>
          </a:prstGeom>
        </p:spPr>
      </p:pic>
    </p:spTree>
    <p:extLst>
      <p:ext uri="{BB962C8B-B14F-4D97-AF65-F5344CB8AC3E}">
        <p14:creationId xmlns:p14="http://schemas.microsoft.com/office/powerpoint/2010/main" val="219879229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Представяне на </a:t>
            </a:r>
            <a:r>
              <a:rPr lang="bg-BG" dirty="0" smtClean="0">
                <a:latin typeface="Arial" panose="020B0604020202020204" pitchFamily="34" charset="0"/>
                <a:cs typeface="Arial" panose="020B0604020202020204" pitchFamily="34" charset="0"/>
              </a:rPr>
              <a:t>резултатите</a:t>
            </a:r>
            <a:endParaRPr lang="en-US" dirty="0">
              <a:latin typeface="Arial" panose="020B0604020202020204" pitchFamily="34" charset="0"/>
              <a:cs typeface="Arial" panose="020B0604020202020204" pitchFamily="34" charset="0"/>
            </a:endParaRPr>
          </a:p>
        </p:txBody>
      </p:sp>
      <p:sp>
        <p:nvSpPr>
          <p:cNvPr id="59395" name="Inhaltsplatzhalter 2"/>
          <p:cNvSpPr>
            <a:spLocks noGrp="1"/>
          </p:cNvSpPr>
          <p:nvPr>
            <p:ph idx="1"/>
          </p:nvPr>
        </p:nvSpPr>
        <p:spPr>
          <a:xfrm>
            <a:off x="473992" y="1412776"/>
            <a:ext cx="4962104" cy="5256584"/>
          </a:xfrm>
        </p:spPr>
        <p:txBody>
          <a:bodyPr>
            <a:normAutofit lnSpcReduction="10000"/>
          </a:bodyPr>
          <a:lstStyle/>
          <a:p>
            <a:pPr>
              <a:lnSpc>
                <a:spcPct val="150000"/>
              </a:lnSpc>
            </a:pPr>
            <a:r>
              <a:rPr lang="ru-RU" sz="1600" dirty="0">
                <a:latin typeface="Arial" panose="020B0604020202020204" pitchFamily="34" charset="0"/>
                <a:cs typeface="Arial" panose="020B0604020202020204" pitchFamily="34" charset="0"/>
              </a:rPr>
              <a:t>Таблица с данни</a:t>
            </a:r>
          </a:p>
          <a:p>
            <a:pPr>
              <a:lnSpc>
                <a:spcPct val="150000"/>
              </a:lnSpc>
            </a:pPr>
            <a:r>
              <a:rPr lang="ru-RU" sz="1600" dirty="0">
                <a:latin typeface="Arial" panose="020B0604020202020204" pitchFamily="34" charset="0"/>
                <a:cs typeface="Arial" panose="020B0604020202020204" pitchFamily="34" charset="0"/>
              </a:rPr>
              <a:t>Входни данни</a:t>
            </a:r>
          </a:p>
          <a:p>
            <a:pPr>
              <a:lnSpc>
                <a:spcPct val="150000"/>
              </a:lnSpc>
            </a:pPr>
            <a:r>
              <a:rPr lang="ru-RU" sz="1600" dirty="0">
                <a:latin typeface="Arial" panose="020B0604020202020204" pitchFamily="34" charset="0"/>
                <a:cs typeface="Arial" panose="020B0604020202020204" pitchFamily="34" charset="0"/>
              </a:rPr>
              <a:t>Изчислени данни</a:t>
            </a:r>
          </a:p>
          <a:p>
            <a:pPr marL="0" indent="0">
              <a:lnSpc>
                <a:spcPct val="150000"/>
              </a:lnSpc>
              <a:buNone/>
            </a:pPr>
            <a:r>
              <a:rPr lang="ru-RU" sz="1600" dirty="0" smtClean="0">
                <a:latin typeface="Arial" panose="020B0604020202020204" pitchFamily="34" charset="0"/>
                <a:cs typeface="Arial" panose="020B0604020202020204" pitchFamily="34" charset="0"/>
              </a:rPr>
              <a:t>          -Термично </a:t>
            </a:r>
            <a:r>
              <a:rPr lang="ru-RU" sz="1600" dirty="0">
                <a:latin typeface="Arial" panose="020B0604020202020204" pitchFamily="34" charset="0"/>
                <a:cs typeface="Arial" panose="020B0604020202020204" pitchFamily="34" charset="0"/>
              </a:rPr>
              <a:t>съпротивление на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сондажа</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Номер </a:t>
            </a:r>
            <a:r>
              <a:rPr lang="ru-RU" sz="1600" dirty="0">
                <a:latin typeface="Arial" panose="020B0604020202020204" pitchFamily="34" charset="0"/>
                <a:cs typeface="Arial" panose="020B0604020202020204" pitchFamily="34" charset="0"/>
              </a:rPr>
              <a:t>на Рейнолдс</a:t>
            </a:r>
          </a:p>
          <a:p>
            <a:pPr marL="0" indent="0">
              <a:lnSpc>
                <a:spcPct val="150000"/>
              </a:lnSpc>
              <a:buNone/>
            </a:pPr>
            <a:r>
              <a:rPr lang="ru-RU" sz="1600" dirty="0" smtClean="0">
                <a:latin typeface="Arial" panose="020B0604020202020204" pitchFamily="34" charset="0"/>
                <a:cs typeface="Arial" panose="020B0604020202020204" pitchFamily="34" charset="0"/>
              </a:rPr>
              <a:t>          - Производителност </a:t>
            </a:r>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топлинно</a:t>
            </a:r>
          </a:p>
          <a:p>
            <a:pPr marL="0" indent="0">
              <a:lnSpc>
                <a:spcPct val="150000"/>
              </a:lnSpc>
              <a:buNone/>
            </a:pPr>
            <a:r>
              <a:rPr lang="ru-RU" sz="1600" dirty="0" smtClean="0">
                <a:latin typeface="Arial" panose="020B0604020202020204" pitchFamily="34" charset="0"/>
                <a:cs typeface="Arial" panose="020B0604020202020204" pitchFamily="34" charset="0"/>
              </a:rPr>
              <a:t>извличане</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Средни температури на </a:t>
            </a:r>
            <a:r>
              <a:rPr lang="ru-RU" sz="1600" dirty="0" smtClean="0">
                <a:latin typeface="Arial" panose="020B0604020202020204" pitchFamily="34" charset="0"/>
                <a:cs typeface="Arial" panose="020B0604020202020204" pitchFamily="34" charset="0"/>
              </a:rPr>
              <a:t>солевия разтвор</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Базов </a:t>
            </a:r>
            <a:r>
              <a:rPr lang="ru-RU" sz="1600" dirty="0">
                <a:latin typeface="Arial" panose="020B0604020202020204" pitchFamily="34" charset="0"/>
                <a:cs typeface="Arial" panose="020B0604020202020204" pitchFamily="34" charset="0"/>
              </a:rPr>
              <a:t>товар</a:t>
            </a:r>
          </a:p>
          <a:p>
            <a:pPr marL="0" indent="0">
              <a:lnSpc>
                <a:spcPct val="150000"/>
              </a:lnSpc>
              <a:buNone/>
            </a:pPr>
            <a:r>
              <a:rPr lang="ru-RU" sz="1600" dirty="0" smtClean="0">
                <a:latin typeface="Arial" panose="020B0604020202020204" pitchFamily="34" charset="0"/>
                <a:cs typeface="Arial" panose="020B0604020202020204" pitchFamily="34" charset="0"/>
              </a:rPr>
              <a:t>           - Максимален </a:t>
            </a:r>
            <a:r>
              <a:rPr lang="ru-RU" sz="1600" dirty="0">
                <a:latin typeface="Arial" panose="020B0604020202020204" pitchFamily="34" charset="0"/>
                <a:cs typeface="Arial" panose="020B0604020202020204" pitchFamily="34" charset="0"/>
              </a:rPr>
              <a:t>товар</a:t>
            </a:r>
          </a:p>
          <a:p>
            <a:pPr>
              <a:lnSpc>
                <a:spcPct val="150000"/>
              </a:lnSpc>
            </a:pPr>
            <a:r>
              <a:rPr lang="ru-RU" sz="1600" dirty="0" smtClean="0">
                <a:latin typeface="Arial" panose="020B0604020202020204" pitchFamily="34" charset="0"/>
                <a:cs typeface="Arial" panose="020B0604020202020204" pitchFamily="34" charset="0"/>
              </a:rPr>
              <a:t>Отлично </a:t>
            </a:r>
            <a:r>
              <a:rPr lang="ru-RU" sz="1600" dirty="0">
                <a:latin typeface="Arial" panose="020B0604020202020204" pitchFamily="34" charset="0"/>
                <a:cs typeface="Arial" panose="020B0604020202020204" pitchFamily="34" charset="0"/>
              </a:rPr>
              <a:t>използване като документация за клиента</a:t>
            </a:r>
            <a:r>
              <a:rPr lang="ru-RU" sz="1600" dirty="0" smtClean="0">
                <a:latin typeface="Arial" panose="020B0604020202020204" pitchFamily="34" charset="0"/>
                <a:cs typeface="Arial" panose="020B0604020202020204" pitchFamily="34" charset="0"/>
              </a:rPr>
              <a:t>.</a:t>
            </a:r>
          </a:p>
          <a:p>
            <a:pPr>
              <a:lnSpc>
                <a:spcPct val="150000"/>
              </a:lnSpc>
            </a:pPr>
            <a:endParaRPr lang="ru-RU" sz="1600" dirty="0" smtClean="0">
              <a:latin typeface="Arial" panose="020B0604020202020204" pitchFamily="34" charset="0"/>
              <a:cs typeface="Arial" panose="020B0604020202020204" pitchFamily="34" charset="0"/>
            </a:endParaRPr>
          </a:p>
          <a:p>
            <a:pPr eaLnBrk="1" hangingPunct="1"/>
            <a:endParaRPr lang="de-DE" sz="2000" dirty="0" smtClean="0"/>
          </a:p>
          <a:p>
            <a:pPr eaLnBrk="1" hangingPunct="1"/>
            <a:endParaRPr lang="de-DE" sz="2000" dirty="0" smtClean="0"/>
          </a:p>
          <a:p>
            <a:pPr eaLnBrk="1" hangingPunct="1">
              <a:buFontTx/>
              <a:buNone/>
            </a:pPr>
            <a:endParaRPr lang="de-DE" sz="2000" dirty="0" smtClean="0"/>
          </a:p>
        </p:txBody>
      </p:sp>
      <p:pic>
        <p:nvPicPr>
          <p:cNvPr id="5" name="Grafi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76179" y="2708920"/>
            <a:ext cx="2049555" cy="3384376"/>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44572" y="1567069"/>
            <a:ext cx="1935730" cy="3518115"/>
          </a:xfrm>
          <a:prstGeom prst="rect">
            <a:avLst/>
          </a:prstGeom>
        </p:spPr>
      </p:pic>
    </p:spTree>
    <p:extLst>
      <p:ext uri="{BB962C8B-B14F-4D97-AF65-F5344CB8AC3E}">
        <p14:creationId xmlns:p14="http://schemas.microsoft.com/office/powerpoint/2010/main" val="325537825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Представяне на </a:t>
            </a:r>
            <a:r>
              <a:rPr lang="bg-BG" dirty="0" smtClean="0">
                <a:latin typeface="Arial" panose="020B0604020202020204" pitchFamily="34" charset="0"/>
                <a:cs typeface="Arial" panose="020B0604020202020204" pitchFamily="34" charset="0"/>
              </a:rPr>
              <a:t>резултатите</a:t>
            </a:r>
            <a:endParaRPr lang="en-US" dirty="0">
              <a:latin typeface="Arial" panose="020B0604020202020204" pitchFamily="34" charset="0"/>
              <a:cs typeface="Arial" panose="020B0604020202020204" pitchFamily="34" charset="0"/>
            </a:endParaRPr>
          </a:p>
        </p:txBody>
      </p:sp>
      <p:sp>
        <p:nvSpPr>
          <p:cNvPr id="59395" name="Inhaltsplatzhalter 2"/>
          <p:cNvSpPr>
            <a:spLocks noGrp="1"/>
          </p:cNvSpPr>
          <p:nvPr>
            <p:ph idx="1"/>
          </p:nvPr>
        </p:nvSpPr>
        <p:spPr>
          <a:xfrm>
            <a:off x="408687" y="1355620"/>
            <a:ext cx="8229600"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Графика на температурите на течността</a:t>
            </a:r>
          </a:p>
          <a:p>
            <a:pPr marL="0" indent="0">
              <a:lnSpc>
                <a:spcPct val="150000"/>
              </a:lnSpc>
              <a:buNone/>
            </a:pPr>
            <a:r>
              <a:rPr lang="ru-RU" sz="1600" dirty="0" smtClean="0">
                <a:latin typeface="Arial" panose="020B0604020202020204" pitchFamily="34" charset="0"/>
                <a:cs typeface="Arial" panose="020B0604020202020204" pitchFamily="34" charset="0"/>
              </a:rPr>
              <a:t>- Температури </a:t>
            </a:r>
            <a:r>
              <a:rPr lang="ru-RU" sz="1600" dirty="0">
                <a:latin typeface="Arial" panose="020B0604020202020204" pitchFamily="34" charset="0"/>
                <a:cs typeface="Arial" panose="020B0604020202020204" pitchFamily="34" charset="0"/>
              </a:rPr>
              <a:t>през последната симулационна година (обикновено 50 години)</a:t>
            </a:r>
          </a:p>
          <a:p>
            <a:pPr marL="0" indent="0">
              <a:lnSpc>
                <a:spcPct val="150000"/>
              </a:lnSpc>
              <a:buNone/>
            </a:pPr>
            <a:r>
              <a:rPr lang="ru-RU" sz="1600" dirty="0" smtClean="0">
                <a:latin typeface="Arial" panose="020B0604020202020204" pitchFamily="34" charset="0"/>
                <a:cs typeface="Arial" panose="020B0604020202020204" pitchFamily="34" charset="0"/>
              </a:rPr>
              <a:t>- Всяка </a:t>
            </a:r>
            <a:r>
              <a:rPr lang="ru-RU" sz="1600" dirty="0">
                <a:latin typeface="Arial" panose="020B0604020202020204" pitchFamily="34" charset="0"/>
                <a:cs typeface="Arial" panose="020B0604020202020204" pitchFamily="34" charset="0"/>
              </a:rPr>
              <a:t>случайна година за показване поради настройка на времето за симулация</a:t>
            </a:r>
          </a:p>
          <a:p>
            <a:pPr marL="0" indent="0">
              <a:lnSpc>
                <a:spcPct val="150000"/>
              </a:lnSpc>
              <a:buNone/>
            </a:pPr>
            <a:r>
              <a:rPr lang="ru-RU" sz="1600" dirty="0">
                <a:latin typeface="Arial" panose="020B0604020202020204" pitchFamily="34" charset="0"/>
                <a:cs typeface="Arial" panose="020B0604020202020204" pitchFamily="34" charset="0"/>
              </a:rPr>
              <a:t>Графика на минималните и максималните температури</a:t>
            </a:r>
          </a:p>
          <a:p>
            <a:pPr marL="0" indent="0">
              <a:lnSpc>
                <a:spcPct val="150000"/>
              </a:lnSpc>
              <a:buNone/>
            </a:pPr>
            <a:r>
              <a:rPr lang="ru-RU" sz="1600" dirty="0" smtClean="0">
                <a:latin typeface="Arial" panose="020B0604020202020204" pitchFamily="34" charset="0"/>
                <a:cs typeface="Arial" panose="020B0604020202020204" pitchFamily="34" charset="0"/>
              </a:rPr>
              <a:t>- Температурен </a:t>
            </a:r>
            <a:r>
              <a:rPr lang="ru-RU" sz="1600" dirty="0">
                <a:latin typeface="Arial" panose="020B0604020202020204" pitchFamily="34" charset="0"/>
                <a:cs typeface="Arial" panose="020B0604020202020204" pitchFamily="34" charset="0"/>
              </a:rPr>
              <a:t>профил през целия период на </a:t>
            </a:r>
            <a:r>
              <a:rPr lang="ru-RU" sz="1600" dirty="0" smtClean="0">
                <a:latin typeface="Arial" panose="020B0604020202020204" pitchFamily="34" charset="0"/>
                <a:cs typeface="Arial" panose="020B0604020202020204" pitchFamily="34" charset="0"/>
              </a:rPr>
              <a:t>симулация</a:t>
            </a:r>
          </a:p>
          <a:p>
            <a:pPr marL="0" indent="0">
              <a:lnSpc>
                <a:spcPct val="150000"/>
              </a:lnSpc>
              <a:buNone/>
            </a:pP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645150" y="3633990"/>
            <a:ext cx="2452146" cy="276999"/>
          </a:xfrm>
          <a:prstGeom prst="rect">
            <a:avLst/>
          </a:prstGeom>
          <a:noFill/>
        </p:spPr>
        <p:txBody>
          <a:bodyPr wrap="none" rtlCol="0">
            <a:spAutoFit/>
          </a:bodyPr>
          <a:lstStyle/>
          <a:p>
            <a:r>
              <a:rPr lang="bg-BG" sz="1200" dirty="0">
                <a:latin typeface="Arial" panose="020B0604020202020204" pitchFamily="34" charset="0"/>
                <a:cs typeface="Arial" panose="020B0604020202020204" pitchFamily="34" charset="0"/>
              </a:rPr>
              <a:t>Миналата година на </a:t>
            </a:r>
            <a:r>
              <a:rPr lang="bg-BG" sz="1200" dirty="0" smtClean="0">
                <a:latin typeface="Arial" panose="020B0604020202020204" pitchFamily="34" charset="0"/>
                <a:cs typeface="Arial" panose="020B0604020202020204" pitchFamily="34" charset="0"/>
              </a:rPr>
              <a:t>симулация</a:t>
            </a:r>
            <a:endParaRPr lang="de-DE" sz="1200" dirty="0">
              <a:latin typeface="Arial" panose="020B0604020202020204" pitchFamily="34" charset="0"/>
              <a:cs typeface="Arial" panose="020B0604020202020204" pitchFamily="34" charset="0"/>
            </a:endParaRPr>
          </a:p>
        </p:txBody>
      </p:sp>
      <p:sp>
        <p:nvSpPr>
          <p:cNvPr id="7" name="Textfeld 6"/>
          <p:cNvSpPr txBox="1"/>
          <p:nvPr/>
        </p:nvSpPr>
        <p:spPr>
          <a:xfrm>
            <a:off x="4746486" y="3618601"/>
            <a:ext cx="2381806" cy="276999"/>
          </a:xfrm>
          <a:prstGeom prst="rect">
            <a:avLst/>
          </a:prstGeom>
          <a:noFill/>
        </p:spPr>
        <p:txBody>
          <a:bodyPr wrap="none" rtlCol="0">
            <a:spAutoFit/>
          </a:bodyPr>
          <a:lstStyle/>
          <a:p>
            <a:r>
              <a:rPr lang="bg-BG" sz="1200" dirty="0">
                <a:latin typeface="Arial" panose="020B0604020202020204" pitchFamily="34" charset="0"/>
                <a:cs typeface="Arial" panose="020B0604020202020204" pitchFamily="34" charset="0"/>
              </a:rPr>
              <a:t>Целият период на </a:t>
            </a:r>
            <a:r>
              <a:rPr lang="bg-BG" sz="1200" dirty="0" smtClean="0">
                <a:latin typeface="Arial" panose="020B0604020202020204" pitchFamily="34" charset="0"/>
                <a:cs typeface="Arial" panose="020B0604020202020204" pitchFamily="34" charset="0"/>
              </a:rPr>
              <a:t>симулация</a:t>
            </a:r>
            <a:endParaRPr lang="de-DE" sz="1200" dirty="0">
              <a:latin typeface="Arial" panose="020B0604020202020204" pitchFamily="34" charset="0"/>
              <a:cs typeface="Arial" panose="020B0604020202020204" pitchFamily="34" charset="0"/>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6486" y="3904456"/>
            <a:ext cx="3870152" cy="2352304"/>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3865" y="3910989"/>
            <a:ext cx="3870281" cy="2348019"/>
          </a:xfrm>
          <a:prstGeom prst="rect">
            <a:avLst/>
          </a:prstGeom>
        </p:spPr>
      </p:pic>
    </p:spTree>
    <p:extLst>
      <p:ext uri="{BB962C8B-B14F-4D97-AF65-F5344CB8AC3E}">
        <p14:creationId xmlns:p14="http://schemas.microsoft.com/office/powerpoint/2010/main" val="48187447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Метод на </a:t>
            </a:r>
            <a:r>
              <a:rPr lang="bg-BG" dirty="0" smtClean="0">
                <a:latin typeface="Arial" panose="020B0604020202020204" pitchFamily="34" charset="0"/>
                <a:cs typeface="Arial" panose="020B0604020202020204" pitchFamily="34" charset="0"/>
              </a:rPr>
              <a:t>оразмеряване</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366589" y="1412776"/>
            <a:ext cx="5544616" cy="4525963"/>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Въвеждане на налични гранични условия.</a:t>
            </a:r>
          </a:p>
          <a:p>
            <a:pPr marL="0" indent="0">
              <a:lnSpc>
                <a:spcPct val="150000"/>
              </a:lnSpc>
              <a:buNone/>
            </a:pPr>
            <a:r>
              <a:rPr lang="ru-RU" sz="1600" dirty="0" smtClean="0">
                <a:latin typeface="Arial" panose="020B0604020202020204" pitchFamily="34" charset="0"/>
                <a:cs typeface="Arial" panose="020B0604020202020204" pitchFamily="34" charset="0"/>
              </a:rPr>
              <a:t>- Характеристики </a:t>
            </a:r>
            <a:r>
              <a:rPr lang="ru-RU" sz="1600" dirty="0">
                <a:latin typeface="Arial" panose="020B0604020202020204" pitchFamily="34" charset="0"/>
                <a:cs typeface="Arial" panose="020B0604020202020204" pitchFamily="34" charset="0"/>
              </a:rPr>
              <a:t>на ъндърграунда</a:t>
            </a:r>
          </a:p>
          <a:p>
            <a:pPr marL="0" indent="0">
              <a:lnSpc>
                <a:spcPct val="150000"/>
              </a:lnSpc>
              <a:buNone/>
            </a:pPr>
            <a:r>
              <a:rPr lang="ru-RU" sz="1600" dirty="0" smtClean="0">
                <a:latin typeface="Arial" panose="020B0604020202020204" pitchFamily="34" charset="0"/>
                <a:cs typeface="Arial" panose="020B0604020202020204" pitchFamily="34" charset="0"/>
              </a:rPr>
              <a:t>    - Данни </a:t>
            </a:r>
            <a:r>
              <a:rPr lang="ru-RU" sz="1600" dirty="0">
                <a:latin typeface="Arial" panose="020B0604020202020204" pitchFamily="34" charset="0"/>
                <a:cs typeface="Arial" panose="020B0604020202020204" pitchFamily="34" charset="0"/>
              </a:rPr>
              <a:t>за литература</a:t>
            </a:r>
          </a:p>
          <a:p>
            <a:pPr marL="0" indent="0">
              <a:lnSpc>
                <a:spcPct val="150000"/>
              </a:lnSpc>
              <a:buNone/>
            </a:pPr>
            <a:r>
              <a:rPr lang="ru-RU" sz="1600" dirty="0" smtClean="0">
                <a:latin typeface="Arial" panose="020B0604020202020204" pitchFamily="34" charset="0"/>
                <a:cs typeface="Arial" panose="020B0604020202020204" pitchFamily="34" charset="0"/>
              </a:rPr>
              <a:t>    - Данни </a:t>
            </a:r>
            <a:r>
              <a:rPr lang="ru-RU" sz="1600" dirty="0">
                <a:latin typeface="Arial" panose="020B0604020202020204" pitchFamily="34" charset="0"/>
                <a:cs typeface="Arial" panose="020B0604020202020204" pitchFamily="34" charset="0"/>
              </a:rPr>
              <a:t>на Guide-Bulgaria.com</a:t>
            </a:r>
          </a:p>
          <a:p>
            <a:pPr marL="0" indent="0">
              <a:lnSpc>
                <a:spcPct val="150000"/>
              </a:lnSpc>
              <a:buNone/>
            </a:pPr>
            <a:r>
              <a:rPr lang="ru-RU" sz="1600" dirty="0">
                <a:latin typeface="Arial" panose="020B0604020202020204" pitchFamily="34" charset="0"/>
                <a:cs typeface="Arial" panose="020B0604020202020204" pitchFamily="34" charset="0"/>
              </a:rPr>
              <a:t>TRT / EGRT</a:t>
            </a:r>
          </a:p>
          <a:p>
            <a:pPr marL="0" indent="0">
              <a:lnSpc>
                <a:spcPct val="150000"/>
              </a:lnSpc>
              <a:buNone/>
            </a:pPr>
            <a:r>
              <a:rPr lang="ru-RU" sz="1600" dirty="0" smtClean="0">
                <a:latin typeface="Arial" panose="020B0604020202020204" pitchFamily="34" charset="0"/>
                <a:cs typeface="Arial" panose="020B0604020202020204" pitchFamily="34" charset="0"/>
              </a:rPr>
              <a:t>- Данни </a:t>
            </a:r>
            <a:r>
              <a:rPr lang="ru-RU" sz="1600" dirty="0">
                <a:latin typeface="Arial" panose="020B0604020202020204" pitchFamily="34" charset="0"/>
                <a:cs typeface="Arial" panose="020B0604020202020204" pitchFamily="34" charset="0"/>
              </a:rPr>
              <a:t>за изграждане</a:t>
            </a:r>
          </a:p>
          <a:p>
            <a:pPr marL="0" indent="0">
              <a:lnSpc>
                <a:spcPct val="150000"/>
              </a:lnSpc>
              <a:buNone/>
            </a:pPr>
            <a:r>
              <a:rPr lang="ru-RU" sz="1600" dirty="0" smtClean="0">
                <a:latin typeface="Arial" panose="020B0604020202020204" pitchFamily="34" charset="0"/>
                <a:cs typeface="Arial" panose="020B0604020202020204" pitchFamily="34" charset="0"/>
              </a:rPr>
              <a:t>    - Базов </a:t>
            </a:r>
            <a:r>
              <a:rPr lang="ru-RU" sz="1600" dirty="0">
                <a:latin typeface="Arial" panose="020B0604020202020204" pitchFamily="34" charset="0"/>
                <a:cs typeface="Arial" panose="020B0604020202020204" pitchFamily="34" charset="0"/>
              </a:rPr>
              <a:t>товар / пиково натоварване</a:t>
            </a:r>
          </a:p>
          <a:p>
            <a:pPr marL="0" indent="0">
              <a:lnSpc>
                <a:spcPct val="150000"/>
              </a:lnSpc>
              <a:buNone/>
            </a:pPr>
            <a:r>
              <a:rPr lang="ru-RU" sz="1600" dirty="0" smtClean="0">
                <a:latin typeface="Arial" panose="020B0604020202020204" pitchFamily="34" charset="0"/>
                <a:cs typeface="Arial" panose="020B0604020202020204" pitchFamily="34" charset="0"/>
              </a:rPr>
              <a:t>    - SPF</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Гранични </a:t>
            </a:r>
            <a:r>
              <a:rPr lang="ru-RU" sz="1600" dirty="0">
                <a:latin typeface="Arial" panose="020B0604020202020204" pitchFamily="34" charset="0"/>
                <a:cs typeface="Arial" panose="020B0604020202020204" pitchFamily="34" charset="0"/>
              </a:rPr>
              <a:t>температури</a:t>
            </a:r>
          </a:p>
          <a:p>
            <a:pPr marL="0" indent="0">
              <a:lnSpc>
                <a:spcPct val="150000"/>
              </a:lnSpc>
              <a:buNone/>
            </a:pPr>
            <a:r>
              <a:rPr lang="ru-RU" sz="1600" dirty="0" smtClean="0">
                <a:latin typeface="Arial" panose="020B0604020202020204" pitchFamily="34" charset="0"/>
                <a:cs typeface="Arial" panose="020B0604020202020204" pitchFamily="34" charset="0"/>
              </a:rPr>
              <a:t>     - Отопление</a:t>
            </a:r>
            <a:r>
              <a:rPr lang="ru-RU" sz="1600" dirty="0">
                <a:latin typeface="Arial" panose="020B0604020202020204" pitchFamily="34" charset="0"/>
                <a:cs typeface="Arial" panose="020B0604020202020204" pitchFamily="34" charset="0"/>
              </a:rPr>
              <a:t>, активно / пасивно </a:t>
            </a:r>
            <a:r>
              <a:rPr lang="ru-RU" sz="1600" dirty="0" smtClean="0">
                <a:latin typeface="Arial" panose="020B0604020202020204" pitchFamily="34" charset="0"/>
                <a:cs typeface="Arial" panose="020B0604020202020204" pitchFamily="34" charset="0"/>
              </a:rPr>
              <a:t>охлаждане</a:t>
            </a:r>
          </a:p>
          <a:p>
            <a:pPr marL="514350" lvl="1" indent="0">
              <a:lnSpc>
                <a:spcPct val="150000"/>
              </a:lnSpc>
              <a:buNone/>
            </a:pPr>
            <a:endParaRPr lang="de-DE" sz="1600" dirty="0">
              <a:latin typeface="Arial" panose="020B0604020202020204" pitchFamily="34" charset="0"/>
              <a:cs typeface="Arial" panose="020B0604020202020204" pitchFamily="34" charset="0"/>
            </a:endParaRPr>
          </a:p>
        </p:txBody>
      </p:sp>
      <p:sp>
        <p:nvSpPr>
          <p:cNvPr id="5" name="Eingekerbter Richtungspfeil 4"/>
          <p:cNvSpPr/>
          <p:nvPr/>
        </p:nvSpPr>
        <p:spPr>
          <a:xfrm rot="5400000">
            <a:off x="3829607" y="1795130"/>
            <a:ext cx="1484785" cy="8640960"/>
          </a:xfrm>
          <a:prstGeom prst="chevron">
            <a:avLst>
              <a:gd name="adj" fmla="val 619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chemeClr val="tx1"/>
              </a:solidFill>
            </a:endParaRPr>
          </a:p>
        </p:txBody>
      </p:sp>
      <p:sp>
        <p:nvSpPr>
          <p:cNvPr id="7" name="Textfeld 6"/>
          <p:cNvSpPr txBox="1"/>
          <p:nvPr/>
        </p:nvSpPr>
        <p:spPr>
          <a:xfrm>
            <a:off x="4726665" y="1394192"/>
            <a:ext cx="4015073" cy="1200329"/>
          </a:xfrm>
          <a:prstGeom prst="rect">
            <a:avLst/>
          </a:prstGeom>
          <a:noFill/>
        </p:spPr>
        <p:txBody>
          <a:bodyPr wrap="none" rtlCol="0">
            <a:spAutoFit/>
          </a:bodyPr>
          <a:lstStyle/>
          <a:p>
            <a:pPr>
              <a:lnSpc>
                <a:spcPct val="150000"/>
              </a:lnSpc>
            </a:pPr>
            <a:r>
              <a:rPr lang="ru-RU" sz="1600" dirty="0">
                <a:latin typeface="Arial" panose="020B0604020202020204" pitchFamily="34" charset="0"/>
                <a:cs typeface="Arial" panose="020B0604020202020204" pitchFamily="34" charset="0"/>
              </a:rPr>
              <a:t>Оценка на конфигурацията на сондата</a:t>
            </a:r>
          </a:p>
          <a:p>
            <a:pPr>
              <a:lnSpc>
                <a:spcPct val="150000"/>
              </a:lnSpc>
            </a:pPr>
            <a:r>
              <a:rPr lang="ru-RU" sz="1600" dirty="0" smtClean="0">
                <a:latin typeface="Arial" panose="020B0604020202020204" pitchFamily="34" charset="0"/>
                <a:cs typeface="Arial" panose="020B0604020202020204" pitchFamily="34" charset="0"/>
              </a:rPr>
              <a:t>- Тип </a:t>
            </a:r>
            <a:r>
              <a:rPr lang="ru-RU" sz="1600" dirty="0">
                <a:latin typeface="Arial" panose="020B0604020202020204" pitchFamily="34" charset="0"/>
                <a:cs typeface="Arial" panose="020B0604020202020204" pitchFamily="34" charset="0"/>
              </a:rPr>
              <a:t>на сондата, параметри на сондата</a:t>
            </a:r>
          </a:p>
          <a:p>
            <a:pPr>
              <a:lnSpc>
                <a:spcPct val="150000"/>
              </a:lnSpc>
            </a:pPr>
            <a:r>
              <a:rPr lang="ru-RU" sz="1600" dirty="0" smtClean="0">
                <a:latin typeface="Arial" panose="020B0604020202020204" pitchFamily="34" charset="0"/>
                <a:cs typeface="Arial" panose="020B0604020202020204" pitchFamily="34" charset="0"/>
              </a:rPr>
              <a:t>- Дълбочина</a:t>
            </a:r>
            <a:r>
              <a:rPr lang="ru-RU" sz="1600" dirty="0">
                <a:latin typeface="Arial" panose="020B0604020202020204" pitchFamily="34" charset="0"/>
                <a:cs typeface="Arial" panose="020B0604020202020204" pitchFamily="34" charset="0"/>
              </a:rPr>
              <a:t>, разстояние, </a:t>
            </a:r>
            <a:r>
              <a:rPr lang="ru-RU" sz="1600" dirty="0" smtClean="0">
                <a:latin typeface="Arial" panose="020B0604020202020204" pitchFamily="34" charset="0"/>
                <a:cs typeface="Arial" panose="020B0604020202020204" pitchFamily="34" charset="0"/>
              </a:rPr>
              <a:t>конфигурация</a:t>
            </a:r>
            <a:endParaRPr lang="de-DE" dirty="0"/>
          </a:p>
        </p:txBody>
      </p:sp>
    </p:spTree>
    <p:extLst>
      <p:ext uri="{BB962C8B-B14F-4D97-AF65-F5344CB8AC3E}">
        <p14:creationId xmlns:p14="http://schemas.microsoft.com/office/powerpoint/2010/main" val="371189674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Метод на </a:t>
            </a:r>
            <a:r>
              <a:rPr lang="bg-BG" dirty="0" smtClean="0">
                <a:latin typeface="Arial" panose="020B0604020202020204" pitchFamily="34" charset="0"/>
                <a:cs typeface="Arial" panose="020B0604020202020204" pitchFamily="34" charset="0"/>
              </a:rPr>
              <a:t>оразмеряване</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3099926" y="1916832"/>
            <a:ext cx="3611117" cy="1200329"/>
          </a:xfrm>
          <a:prstGeom prst="rect">
            <a:avLst/>
          </a:prstGeom>
          <a:noFill/>
        </p:spPr>
        <p:txBody>
          <a:bodyPr wrap="none" rtlCol="0">
            <a:spAutoFit/>
          </a:bodyPr>
          <a:lstStyle/>
          <a:p>
            <a:pPr>
              <a:lnSpc>
                <a:spcPct val="150000"/>
              </a:lnSpc>
            </a:pPr>
            <a:r>
              <a:rPr lang="ru-RU" sz="1600" dirty="0">
                <a:latin typeface="Arial" panose="020B0604020202020204" pitchFamily="34" charset="0"/>
                <a:cs typeface="Arial" panose="020B0604020202020204" pitchFamily="34" charset="0"/>
              </a:rPr>
              <a:t>Сравнение на наличните</a:t>
            </a:r>
          </a:p>
          <a:p>
            <a:pPr>
              <a:lnSpc>
                <a:spcPct val="150000"/>
              </a:lnSpc>
            </a:pPr>
            <a:r>
              <a:rPr lang="ru-RU" sz="1600" dirty="0">
                <a:latin typeface="Arial" panose="020B0604020202020204" pitchFamily="34" charset="0"/>
                <a:cs typeface="Arial" panose="020B0604020202020204" pitchFamily="34" charset="0"/>
              </a:rPr>
              <a:t>температура на </a:t>
            </a:r>
            <a:r>
              <a:rPr lang="ru-RU" sz="1600" dirty="0" smtClean="0">
                <a:latin typeface="Arial" panose="020B0604020202020204" pitchFamily="34" charset="0"/>
                <a:cs typeface="Arial" panose="020B0604020202020204" pitchFamily="34" charset="0"/>
              </a:rPr>
              <a:t>солевия разтвор </a:t>
            </a:r>
            <a:r>
              <a:rPr lang="ru-RU" sz="1600" dirty="0">
                <a:latin typeface="Arial" panose="020B0604020202020204" pitchFamily="34" charset="0"/>
                <a:cs typeface="Arial" panose="020B0604020202020204" pitchFamily="34" charset="0"/>
              </a:rPr>
              <a:t>с</a:t>
            </a:r>
          </a:p>
          <a:p>
            <a:pPr>
              <a:lnSpc>
                <a:spcPct val="150000"/>
              </a:lnSpc>
            </a:pPr>
            <a:r>
              <a:rPr lang="ru-RU" sz="1600" dirty="0">
                <a:latin typeface="Arial" panose="020B0604020202020204" pitchFamily="34" charset="0"/>
                <a:cs typeface="Arial" panose="020B0604020202020204" pitchFamily="34" charset="0"/>
              </a:rPr>
              <a:t>гранични </a:t>
            </a:r>
            <a:r>
              <a:rPr lang="ru-RU" sz="1600" dirty="0" smtClean="0">
                <a:latin typeface="Arial" panose="020B0604020202020204" pitchFamily="34" charset="0"/>
                <a:cs typeface="Arial" panose="020B0604020202020204" pitchFamily="34" charset="0"/>
              </a:rPr>
              <a:t>температури</a:t>
            </a:r>
            <a:endParaRPr lang="de-DE" dirty="0"/>
          </a:p>
        </p:txBody>
      </p:sp>
      <p:sp>
        <p:nvSpPr>
          <p:cNvPr id="4" name="Pfeil nach unten 3"/>
          <p:cNvSpPr/>
          <p:nvPr/>
        </p:nvSpPr>
        <p:spPr>
          <a:xfrm>
            <a:off x="3995936" y="3142132"/>
            <a:ext cx="648072" cy="50405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85686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el 3"/>
          <p:cNvSpPr>
            <a:spLocks noGrp="1"/>
          </p:cNvSpPr>
          <p:nvPr>
            <p:ph type="title"/>
          </p:nvPr>
        </p:nvSpPr>
        <p:spPr>
          <a:xfrm>
            <a:off x="2164672" y="0"/>
            <a:ext cx="6707088" cy="1124744"/>
          </a:xfrm>
        </p:spPr>
        <p:txBody>
          <a:bodyPr/>
          <a:lstStyle/>
          <a:p>
            <a:r>
              <a:rPr lang="bg-BG" altLang="de-DE" dirty="0">
                <a:latin typeface="Arial" panose="020B0604020202020204" pitchFamily="34" charset="0"/>
                <a:cs typeface="Arial" panose="020B0604020202020204" pitchFamily="34" charset="0"/>
              </a:rPr>
              <a:t>Насоки и </a:t>
            </a:r>
            <a:r>
              <a:rPr lang="bg-BG" altLang="de-DE" dirty="0" smtClean="0">
                <a:latin typeface="Arial" panose="020B0604020202020204" pitchFamily="34" charset="0"/>
                <a:cs typeface="Arial" panose="020B0604020202020204" pitchFamily="34" charset="0"/>
              </a:rPr>
              <a:t>правила</a:t>
            </a:r>
            <a:endParaRPr lang="de-DE" altLang="de-DE" dirty="0"/>
          </a:p>
        </p:txBody>
      </p:sp>
      <p:sp>
        <p:nvSpPr>
          <p:cNvPr id="6146" name="Inhaltsplatzhalter 1"/>
          <p:cNvSpPr>
            <a:spLocks noGrp="1"/>
          </p:cNvSpPr>
          <p:nvPr>
            <p:ph idx="1"/>
          </p:nvPr>
        </p:nvSpPr>
        <p:spPr>
          <a:xfrm>
            <a:off x="457200" y="1600201"/>
            <a:ext cx="8229600" cy="2786637"/>
          </a:xfrm>
        </p:spPr>
        <p:txBody>
          <a:bodyPr>
            <a:normAutofit/>
          </a:bodyPr>
          <a:lstStyle/>
          <a:p>
            <a:pPr marL="0" indent="0">
              <a:lnSpc>
                <a:spcPct val="150000"/>
              </a:lnSpc>
              <a:buNone/>
            </a:pPr>
            <a:r>
              <a:rPr lang="ru-RU" altLang="de-DE" sz="1600" dirty="0">
                <a:latin typeface="Arial" panose="020B0604020202020204" pitchFamily="34" charset="0"/>
                <a:cs typeface="Arial" panose="020B0604020202020204" pitchFamily="34" charset="0"/>
              </a:rPr>
              <a:t>Тези норми и правила са частично специфични за държавите. Следователно не съществува общовалиден набор от правила за Германия или за целия Европейски съюз. В зависимост от местоположението на системата е важно да се вземат предвид специфичните изисквания за тази </a:t>
            </a:r>
            <a:r>
              <a:rPr lang="ru-RU" altLang="de-DE" sz="1600" dirty="0" smtClean="0">
                <a:latin typeface="Arial" panose="020B0604020202020204" pitchFamily="34" charset="0"/>
                <a:cs typeface="Arial" panose="020B0604020202020204" pitchFamily="34" charset="0"/>
              </a:rPr>
              <a:t>област.</a:t>
            </a:r>
            <a:r>
              <a:rPr lang="en-US" altLang="de-DE" sz="1600" dirty="0" smtClean="0">
                <a:latin typeface="Arial" panose="020B0604020202020204" pitchFamily="34" charset="0"/>
                <a:cs typeface="Arial" panose="020B0604020202020204" pitchFamily="34" charset="0"/>
              </a:rPr>
              <a:t> </a:t>
            </a:r>
            <a:endParaRPr lang="de-DE" altLang="de-DE" sz="1600" dirty="0">
              <a:latin typeface="Arial" panose="020B0604020202020204" pitchFamily="34" charset="0"/>
              <a:cs typeface="Arial" panose="020B0604020202020204" pitchFamily="34" charset="0"/>
            </a:endParaRPr>
          </a:p>
        </p:txBody>
      </p:sp>
      <p:pic>
        <p:nvPicPr>
          <p:cNvPr id="614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2220" y="4294123"/>
            <a:ext cx="1355440" cy="192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64672" y="4293096"/>
            <a:ext cx="1447644"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6096" y="4293096"/>
            <a:ext cx="1261773"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5" descr="http://t2.gstatic.com/images?q=tbn:ANd9GcTVlPS_BrXoO1uUrOketYBDzJx9571DMYf8YVBhQETx2Xjh6qK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9241" y="4293096"/>
            <a:ext cx="1622442" cy="19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1560" y="4293096"/>
            <a:ext cx="1323208"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8486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Гранични </a:t>
            </a:r>
            <a:r>
              <a:rPr lang="bg-BG" dirty="0" smtClean="0">
                <a:latin typeface="Arial" panose="020B0604020202020204" pitchFamily="34" charset="0"/>
                <a:cs typeface="Arial" panose="020B0604020202020204" pitchFamily="34" charset="0"/>
              </a:rPr>
              <a:t>температури</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lstStyle/>
          <a:p>
            <a:pPr marL="0" indent="0">
              <a:lnSpc>
                <a:spcPct val="150000"/>
              </a:lnSpc>
              <a:buNone/>
            </a:pPr>
            <a:r>
              <a:rPr lang="ru-RU" sz="1600" dirty="0">
                <a:latin typeface="Arial" panose="020B0604020202020204" pitchFamily="34" charset="0"/>
                <a:cs typeface="Arial" panose="020B0604020202020204" pitchFamily="34" charset="0"/>
              </a:rPr>
              <a:t>Примери за граничните температури и резултатите от </a:t>
            </a:r>
            <a:r>
              <a:rPr lang="ru-RU" sz="1600" dirty="0" smtClean="0">
                <a:latin typeface="Arial" panose="020B0604020202020204" pitchFamily="34" charset="0"/>
                <a:cs typeface="Arial" panose="020B0604020202020204" pitchFamily="34" charset="0"/>
              </a:rPr>
              <a:t>симулацията</a:t>
            </a:r>
            <a:endParaRPr lang="de-DE"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Режим </a:t>
            </a:r>
            <a:r>
              <a:rPr lang="ru-RU" sz="1600" dirty="0">
                <a:latin typeface="Arial" panose="020B0604020202020204" pitchFamily="34" charset="0"/>
                <a:cs typeface="Arial" panose="020B0604020202020204" pitchFamily="34" charset="0"/>
              </a:rPr>
              <a:t>на отопление</a:t>
            </a:r>
          </a:p>
          <a:p>
            <a:pPr marL="0" indent="0">
              <a:lnSpc>
                <a:spcPct val="150000"/>
              </a:lnSpc>
              <a:buNone/>
            </a:pPr>
            <a:r>
              <a:rPr lang="ru-RU" sz="1600" dirty="0">
                <a:latin typeface="Arial" panose="020B0604020202020204" pitchFamily="34" charset="0"/>
                <a:cs typeface="Arial" panose="020B0604020202020204" pitchFamily="34" charset="0"/>
              </a:rPr>
              <a:t>Работа със смес вода / гликол</a:t>
            </a:r>
          </a:p>
          <a:p>
            <a:pPr marL="0" indent="0">
              <a:lnSpc>
                <a:spcPct val="150000"/>
              </a:lnSpc>
              <a:buNone/>
            </a:pPr>
            <a:r>
              <a:rPr lang="ru-RU" sz="1600" dirty="0" smtClean="0">
                <a:latin typeface="Arial" panose="020B0604020202020204" pitchFamily="34" charset="0"/>
                <a:cs typeface="Arial" panose="020B0604020202020204" pitchFamily="34" charset="0"/>
              </a:rPr>
              <a:t>Обхват </a:t>
            </a:r>
            <a:r>
              <a:rPr lang="ru-RU" sz="1600" dirty="0">
                <a:latin typeface="Arial" panose="020B0604020202020204" pitchFamily="34" charset="0"/>
                <a:cs typeface="Arial" panose="020B0604020202020204" pitchFamily="34" charset="0"/>
              </a:rPr>
              <a:t>3 </a:t>
            </a:r>
            <a:r>
              <a:rPr lang="ru-RU" sz="1600" dirty="0" smtClean="0">
                <a:latin typeface="Arial" panose="020B0604020202020204" pitchFamily="34" charset="0"/>
                <a:cs typeface="Arial" panose="020B0604020202020204" pitchFamily="34" charset="0"/>
              </a:rPr>
              <a:t>К</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indent="0">
              <a:buNone/>
            </a:pPr>
            <a:endParaRPr lang="de-DE" sz="1200" dirty="0"/>
          </a:p>
          <a:p>
            <a:pPr marL="0" indent="0">
              <a:buNone/>
            </a:pPr>
            <a:endParaRPr lang="de-DE" sz="1200" dirty="0" smtClean="0"/>
          </a:p>
          <a:p>
            <a:pPr marL="0" indent="0">
              <a:buNone/>
            </a:pPr>
            <a:endParaRPr lang="de-DE" sz="12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050" dirty="0" smtClean="0"/>
          </a:p>
        </p:txBody>
      </p:sp>
      <p:sp>
        <p:nvSpPr>
          <p:cNvPr id="5" name="Inhaltsplatzhalter 3"/>
          <p:cNvSpPr txBox="1">
            <a:spLocks/>
          </p:cNvSpPr>
          <p:nvPr/>
        </p:nvSpPr>
        <p:spPr bwMode="auto">
          <a:xfrm>
            <a:off x="5070580" y="2060848"/>
            <a:ext cx="387740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fontAlgn="base">
              <a:lnSpc>
                <a:spcPct val="130000"/>
              </a:lnSpc>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lnSpc>
                <a:spcPct val="130000"/>
              </a:lnSpc>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lnSpc>
                <a:spcPct val="130000"/>
              </a:lnSpc>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lnSpc>
                <a:spcPct val="130000"/>
              </a:lnSpc>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lnSpc>
                <a:spcPct val="130000"/>
              </a:lnSpc>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600" dirty="0"/>
              <a:t>Режим на охлаждане</a:t>
            </a:r>
          </a:p>
          <a:p>
            <a:pPr marL="0" indent="0">
              <a:buNone/>
            </a:pPr>
            <a:r>
              <a:rPr lang="ru-RU" sz="1600" dirty="0"/>
              <a:t>Активно охлаждане</a:t>
            </a:r>
          </a:p>
          <a:p>
            <a:pPr marL="0" indent="0">
              <a:buNone/>
            </a:pPr>
            <a:r>
              <a:rPr lang="ru-RU" sz="1600" dirty="0" smtClean="0"/>
              <a:t>Обхват </a:t>
            </a:r>
            <a:r>
              <a:rPr lang="ru-RU" sz="1600" dirty="0"/>
              <a:t>3 К</a:t>
            </a:r>
            <a:endParaRPr lang="de-DE" sz="1600" dirty="0"/>
          </a:p>
        </p:txBody>
      </p:sp>
      <p:graphicFrame>
        <p:nvGraphicFramePr>
          <p:cNvPr id="6" name="Tabelle 5"/>
          <p:cNvGraphicFramePr>
            <a:graphicFrameLocks noGrp="1"/>
          </p:cNvGraphicFramePr>
          <p:nvPr>
            <p:extLst>
              <p:ext uri="{D42A27DB-BD31-4B8C-83A1-F6EECF244321}">
                <p14:modId xmlns:p14="http://schemas.microsoft.com/office/powerpoint/2010/main" val="1364096643"/>
              </p:ext>
            </p:extLst>
          </p:nvPr>
        </p:nvGraphicFramePr>
        <p:xfrm>
          <a:off x="316523" y="3645024"/>
          <a:ext cx="3912576" cy="2362114"/>
        </p:xfrm>
        <a:graphic>
          <a:graphicData uri="http://schemas.openxmlformats.org/drawingml/2006/table">
            <a:tbl>
              <a:tblPr firstRow="1" bandRow="1">
                <a:tableStyleId>{616DA210-FB5B-4158-B5E0-FEB733F419BA}</a:tableStyleId>
              </a:tblPr>
              <a:tblGrid>
                <a:gridCol w="1956288">
                  <a:extLst>
                    <a:ext uri="{9D8B030D-6E8A-4147-A177-3AD203B41FA5}">
                      <a16:colId xmlns="" xmlns:a16="http://schemas.microsoft.com/office/drawing/2014/main" val="20000"/>
                    </a:ext>
                  </a:extLst>
                </a:gridCol>
                <a:gridCol w="1956288">
                  <a:extLst>
                    <a:ext uri="{9D8B030D-6E8A-4147-A177-3AD203B41FA5}">
                      <a16:colId xmlns="" xmlns:a16="http://schemas.microsoft.com/office/drawing/2014/main" val="20001"/>
                    </a:ext>
                  </a:extLst>
                </a:gridCol>
              </a:tblGrid>
              <a:tr h="600394">
                <a:tc>
                  <a:txBody>
                    <a:bodyPr/>
                    <a:lstStyle/>
                    <a:p>
                      <a:pPr algn="ctr">
                        <a:lnSpc>
                          <a:spcPct val="150000"/>
                        </a:lnSpc>
                      </a:pPr>
                      <a:r>
                        <a:rPr lang="ru-RU" sz="1200" b="1" kern="1200" dirty="0" smtClean="0">
                          <a:solidFill>
                            <a:schemeClr val="tx1"/>
                          </a:solidFill>
                          <a:effectLst/>
                          <a:latin typeface="Arial" panose="020B0604020202020204" pitchFamily="34" charset="0"/>
                          <a:ea typeface="+mn-ea"/>
                          <a:cs typeface="Arial" panose="020B0604020202020204" pitchFamily="34" charset="0"/>
                        </a:rPr>
                        <a:t>Минимална температура на солен разтвор в сондата</a:t>
                      </a:r>
                      <a:endParaRPr lang="de-DE" sz="9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ru-RU" sz="1200" b="1" kern="1200" dirty="0" smtClean="0">
                          <a:solidFill>
                            <a:schemeClr val="tx1"/>
                          </a:solidFill>
                          <a:effectLst/>
                          <a:latin typeface="Arial" panose="020B0604020202020204" pitchFamily="34" charset="0"/>
                          <a:ea typeface="+mn-ea"/>
                          <a:cs typeface="Arial" panose="020B0604020202020204" pitchFamily="34" charset="0"/>
                        </a:rPr>
                        <a:t>Средна температура на солевия разтвор EED</a:t>
                      </a:r>
                      <a:endParaRPr lang="de-DE" sz="1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0"/>
                  </a:ext>
                </a:extLst>
              </a:tr>
              <a:tr h="403817">
                <a:tc>
                  <a:txBody>
                    <a:bodyPr/>
                    <a:lstStyle/>
                    <a:p>
                      <a:pPr algn="ctr">
                        <a:lnSpc>
                          <a:spcPct val="150000"/>
                        </a:lnSpc>
                      </a:pPr>
                      <a:r>
                        <a:rPr lang="de-DE" sz="1200" dirty="0" smtClean="0">
                          <a:latin typeface="Arial" panose="020B0604020202020204" pitchFamily="34" charset="0"/>
                          <a:cs typeface="Arial" panose="020B0604020202020204" pitchFamily="34" charset="0"/>
                        </a:rPr>
                        <a:t>0</a:t>
                      </a:r>
                      <a:r>
                        <a:rPr lang="de-DE" sz="1200" baseline="0" dirty="0" smtClean="0">
                          <a:latin typeface="Arial" panose="020B0604020202020204" pitchFamily="34" charset="0"/>
                          <a:cs typeface="Arial" panose="020B0604020202020204" pitchFamily="34" charset="0"/>
                        </a:rPr>
                        <a:t> °C</a:t>
                      </a:r>
                      <a:endParaRPr lang="de-DE" sz="12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de-DE" sz="1200" dirty="0" smtClean="0">
                          <a:latin typeface="Arial" panose="020B0604020202020204" pitchFamily="34" charset="0"/>
                          <a:cs typeface="Arial" panose="020B0604020202020204" pitchFamily="34" charset="0"/>
                        </a:rPr>
                        <a:t>+1,5</a:t>
                      </a:r>
                      <a:r>
                        <a:rPr lang="de-DE" sz="1200" baseline="0" dirty="0" smtClean="0">
                          <a:latin typeface="Arial" panose="020B0604020202020204" pitchFamily="34" charset="0"/>
                          <a:cs typeface="Arial" panose="020B0604020202020204" pitchFamily="34" charset="0"/>
                        </a:rPr>
                        <a:t> °C</a:t>
                      </a:r>
                      <a:endParaRPr lang="de-DE" sz="1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1"/>
                  </a:ext>
                </a:extLst>
              </a:tr>
              <a:tr h="403817">
                <a:tc>
                  <a:txBody>
                    <a:bodyPr/>
                    <a:lstStyle/>
                    <a:p>
                      <a:pPr algn="ctr">
                        <a:lnSpc>
                          <a:spcPct val="150000"/>
                        </a:lnSpc>
                      </a:pPr>
                      <a:r>
                        <a:rPr lang="de-DE" sz="1200" dirty="0" smtClean="0">
                          <a:latin typeface="Arial" panose="020B0604020202020204" pitchFamily="34" charset="0"/>
                          <a:cs typeface="Arial" panose="020B0604020202020204" pitchFamily="34" charset="0"/>
                        </a:rPr>
                        <a:t>-3 °C</a:t>
                      </a:r>
                      <a:endParaRPr lang="de-DE" sz="12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de-DE" sz="1200" dirty="0" smtClean="0">
                          <a:latin typeface="Arial" panose="020B0604020202020204" pitchFamily="34" charset="0"/>
                          <a:cs typeface="Arial" panose="020B0604020202020204" pitchFamily="34" charset="0"/>
                        </a:rPr>
                        <a:t>-1,5 °C</a:t>
                      </a:r>
                      <a:endParaRPr lang="de-DE" sz="1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2"/>
                  </a:ext>
                </a:extLst>
              </a:tr>
              <a:tr h="403817">
                <a:tc>
                  <a:txBody>
                    <a:bodyPr/>
                    <a:lstStyle/>
                    <a:p>
                      <a:pPr algn="ctr">
                        <a:lnSpc>
                          <a:spcPct val="150000"/>
                        </a:lnSpc>
                      </a:pPr>
                      <a:endParaRPr lang="de-DE" sz="1200" dirty="0" smtClean="0">
                        <a:latin typeface="Arial" panose="020B0604020202020204" pitchFamily="34" charset="0"/>
                        <a:cs typeface="Arial" panose="020B0604020202020204" pitchFamily="34" charset="0"/>
                      </a:endParaRPr>
                    </a:p>
                    <a:p>
                      <a:pPr algn="ctr">
                        <a:lnSpc>
                          <a:spcPct val="150000"/>
                        </a:lnSpc>
                      </a:pPr>
                      <a:r>
                        <a:rPr lang="de-DE" sz="1200" dirty="0" smtClean="0">
                          <a:latin typeface="Arial" panose="020B0604020202020204" pitchFamily="34" charset="0"/>
                          <a:cs typeface="Arial" panose="020B0604020202020204" pitchFamily="34" charset="0"/>
                        </a:rPr>
                        <a:t>-5 °C</a:t>
                      </a:r>
                      <a:endParaRPr lang="de-DE" sz="12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de-DE" sz="1200" dirty="0" smtClean="0">
                          <a:latin typeface="Arial" panose="020B0604020202020204" pitchFamily="34" charset="0"/>
                          <a:cs typeface="Arial" panose="020B0604020202020204" pitchFamily="34" charset="0"/>
                        </a:rPr>
                        <a:t>-3,5 °C</a:t>
                      </a:r>
                      <a:endParaRPr lang="de-DE" sz="1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8" name="Tabelle 7"/>
          <p:cNvGraphicFramePr>
            <a:graphicFrameLocks noGrp="1"/>
          </p:cNvGraphicFramePr>
          <p:nvPr>
            <p:extLst>
              <p:ext uri="{D42A27DB-BD31-4B8C-83A1-F6EECF244321}">
                <p14:modId xmlns:p14="http://schemas.microsoft.com/office/powerpoint/2010/main" val="155712101"/>
              </p:ext>
            </p:extLst>
          </p:nvPr>
        </p:nvGraphicFramePr>
        <p:xfrm>
          <a:off x="4701352" y="3068960"/>
          <a:ext cx="4246636" cy="3495040"/>
        </p:xfrm>
        <a:graphic>
          <a:graphicData uri="http://schemas.openxmlformats.org/drawingml/2006/table">
            <a:tbl>
              <a:tblPr firstRow="1" bandRow="1">
                <a:tableStyleId>{616DA210-FB5B-4158-B5E0-FEB733F419BA}</a:tableStyleId>
              </a:tblPr>
              <a:tblGrid>
                <a:gridCol w="2347578">
                  <a:extLst>
                    <a:ext uri="{9D8B030D-6E8A-4147-A177-3AD203B41FA5}">
                      <a16:colId xmlns="" xmlns:a16="http://schemas.microsoft.com/office/drawing/2014/main" val="20000"/>
                    </a:ext>
                  </a:extLst>
                </a:gridCol>
                <a:gridCol w="1899058">
                  <a:extLst>
                    <a:ext uri="{9D8B030D-6E8A-4147-A177-3AD203B41FA5}">
                      <a16:colId xmlns="" xmlns:a16="http://schemas.microsoft.com/office/drawing/2014/main" val="20001"/>
                    </a:ext>
                  </a:extLst>
                </a:gridCol>
              </a:tblGrid>
              <a:tr h="600394">
                <a:tc>
                  <a:txBody>
                    <a:bodyPr/>
                    <a:lstStyle/>
                    <a:p>
                      <a:pPr algn="ctr">
                        <a:lnSpc>
                          <a:spcPct val="150000"/>
                        </a:lnSpc>
                      </a:pPr>
                      <a:r>
                        <a:rPr lang="ru-RU" sz="1200" b="1" kern="1200" dirty="0" smtClean="0">
                          <a:solidFill>
                            <a:schemeClr val="tx1"/>
                          </a:solidFill>
                          <a:effectLst/>
                          <a:latin typeface="Arial" panose="020B0604020202020204" pitchFamily="34" charset="0"/>
                          <a:ea typeface="+mn-ea"/>
                          <a:cs typeface="Arial" panose="020B0604020202020204" pitchFamily="34" charset="0"/>
                        </a:rPr>
                        <a:t>Максимална температура на солевия разтвор в сондата</a:t>
                      </a:r>
                      <a:endParaRPr lang="de-DE" sz="12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ru-RU" sz="1200" b="1" kern="1200" dirty="0" smtClean="0">
                          <a:solidFill>
                            <a:schemeClr val="tx1"/>
                          </a:solidFill>
                          <a:effectLst/>
                          <a:latin typeface="Arial" panose="020B0604020202020204" pitchFamily="34" charset="0"/>
                          <a:ea typeface="+mn-ea"/>
                          <a:cs typeface="Arial" panose="020B0604020202020204" pitchFamily="34" charset="0"/>
                        </a:rPr>
                        <a:t>Средна температура на солевия разтвор EED</a:t>
                      </a:r>
                      <a:endParaRPr lang="de-DE" sz="1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0"/>
                  </a:ext>
                </a:extLst>
              </a:tr>
              <a:tr h="403817">
                <a:tc>
                  <a:txBody>
                    <a:bodyPr/>
                    <a:lstStyle/>
                    <a:p>
                      <a:pPr algn="l">
                        <a:lnSpc>
                          <a:spcPct val="150000"/>
                        </a:lnSpc>
                        <a:spcAft>
                          <a:spcPts val="800"/>
                        </a:spcAft>
                      </a:pPr>
                      <a:r>
                        <a:rPr lang="bg-BG" sz="1200" b="0" dirty="0" smtClean="0">
                          <a:effectLst/>
                          <a:latin typeface="Arial" panose="020B0604020202020204" pitchFamily="34" charset="0"/>
                          <a:ea typeface="Times New Roman" panose="02020603050405020304" pitchFamily="18" charset="0"/>
                          <a:cs typeface="Arial" panose="020B0604020202020204" pitchFamily="34" charset="0"/>
                        </a:rPr>
                        <a:t>Основно натоварване:</a:t>
                      </a:r>
                      <a:r>
                        <a:rPr lang="de-DE" sz="1200" b="0" dirty="0" smtClean="0">
                          <a:effectLst/>
                          <a:latin typeface="Arial" panose="020B0604020202020204" pitchFamily="34" charset="0"/>
                          <a:ea typeface="Times New Roman" panose="02020603050405020304" pitchFamily="18" charset="0"/>
                          <a:cs typeface="Arial" panose="020B0604020202020204" pitchFamily="34" charset="0"/>
                        </a:rPr>
                        <a:t>: </a:t>
                      </a:r>
                      <a:endParaRPr lang="de-DE" sz="1200" b="0" dirty="0">
                        <a:effectLst/>
                        <a:latin typeface="Arial" panose="020B0604020202020204" pitchFamily="34" charset="0"/>
                        <a:ea typeface="Calibri" panose="020F0502020204030204" pitchFamily="34" charset="0"/>
                        <a:cs typeface="Arial" panose="020B0604020202020204" pitchFamily="34" charset="0"/>
                      </a:endParaRPr>
                    </a:p>
                    <a:p>
                      <a:pPr algn="l">
                        <a:lnSpc>
                          <a:spcPct val="150000"/>
                        </a:lnSpc>
                        <a:spcAft>
                          <a:spcPts val="800"/>
                        </a:spcAft>
                      </a:pPr>
                      <a:r>
                        <a:rPr lang="ru-RU" sz="1200" b="0" dirty="0" smtClean="0">
                          <a:effectLst/>
                          <a:latin typeface="Arial" panose="020B0604020202020204" pitchFamily="34" charset="0"/>
                          <a:ea typeface="Times New Roman" panose="02020603050405020304" pitchFamily="18" charset="0"/>
                          <a:cs typeface="Arial" panose="020B0604020202020204" pitchFamily="34" charset="0"/>
                        </a:rPr>
                        <a:t>Максимална +15 K спрямо постоянната температура на почвата</a:t>
                      </a:r>
                      <a:endParaRPr lang="de-DE" sz="1200" b="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just">
                        <a:lnSpc>
                          <a:spcPct val="150000"/>
                        </a:lnSpc>
                        <a:spcAft>
                          <a:spcPts val="80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+ 24,5 °C </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(11 °C </a:t>
                      </a:r>
                      <a:r>
                        <a:rPr lang="bg-BG" sz="1200" dirty="0" smtClean="0">
                          <a:effectLst/>
                          <a:latin typeface="Arial" panose="020B0604020202020204" pitchFamily="34" charset="0"/>
                          <a:ea typeface="Times New Roman" panose="02020603050405020304" pitchFamily="18" charset="0"/>
                          <a:cs typeface="Arial" panose="020B0604020202020204" pitchFamily="34" charset="0"/>
                        </a:rPr>
                        <a:t>температура на почвата</a:t>
                      </a:r>
                      <a:r>
                        <a:rPr lang="de-DE" sz="1200" dirty="0" smtClean="0">
                          <a:effectLst/>
                          <a:latin typeface="Arial" panose="020B0604020202020204" pitchFamily="34" charset="0"/>
                          <a:ea typeface="Times New Roman" panose="02020603050405020304" pitchFamily="18" charset="0"/>
                          <a:cs typeface="Arial" panose="020B0604020202020204" pitchFamily="34" charset="0"/>
                        </a:rPr>
                        <a:t>)</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 xmlns:a16="http://schemas.microsoft.com/office/drawing/2014/main" val="10001"/>
                  </a:ext>
                </a:extLst>
              </a:tr>
              <a:tr h="403817">
                <a:tc>
                  <a:txBody>
                    <a:bodyPr/>
                    <a:lstStyle/>
                    <a:p>
                      <a:pPr algn="l">
                        <a:lnSpc>
                          <a:spcPct val="150000"/>
                        </a:lnSpc>
                        <a:spcAft>
                          <a:spcPts val="800"/>
                        </a:spcAft>
                      </a:pPr>
                      <a:r>
                        <a:rPr lang="ru-RU" sz="1200" b="0" dirty="0" smtClean="0">
                          <a:effectLst/>
                          <a:latin typeface="Arial" panose="020B0604020202020204" pitchFamily="34" charset="0"/>
                          <a:ea typeface="Times New Roman" panose="02020603050405020304" pitchFamily="18" charset="0"/>
                          <a:cs typeface="Arial" panose="020B0604020202020204" pitchFamily="34" charset="0"/>
                        </a:rPr>
                        <a:t>Максимален товар:</a:t>
                      </a:r>
                    </a:p>
                    <a:p>
                      <a:pPr algn="l">
                        <a:lnSpc>
                          <a:spcPct val="150000"/>
                        </a:lnSpc>
                        <a:spcAft>
                          <a:spcPts val="800"/>
                        </a:spcAft>
                      </a:pPr>
                      <a:r>
                        <a:rPr lang="ru-RU" sz="1200" b="0" dirty="0" smtClean="0">
                          <a:effectLst/>
                          <a:latin typeface="Arial" panose="020B0604020202020204" pitchFamily="34" charset="0"/>
                          <a:ea typeface="Times New Roman" panose="02020603050405020304" pitchFamily="18" charset="0"/>
                          <a:cs typeface="Arial" panose="020B0604020202020204" pitchFamily="34" charset="0"/>
                        </a:rPr>
                        <a:t>Максимална +20 К спрямо постоянната температура на почвата</a:t>
                      </a:r>
                      <a:endParaRPr lang="de-DE" sz="1200" b="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just">
                        <a:lnSpc>
                          <a:spcPct val="150000"/>
                        </a:lnSpc>
                        <a:spcAft>
                          <a:spcPts val="80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+ 29,5 °C </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(11 °C </a:t>
                      </a:r>
                      <a:r>
                        <a:rPr lang="bg-BG" sz="1200" dirty="0" smtClean="0">
                          <a:effectLst/>
                          <a:latin typeface="Arial" panose="020B0604020202020204" pitchFamily="34" charset="0"/>
                          <a:ea typeface="Times New Roman" panose="02020603050405020304" pitchFamily="18" charset="0"/>
                          <a:cs typeface="Arial" panose="020B0604020202020204" pitchFamily="34" charset="0"/>
                        </a:rPr>
                        <a:t>температура на почвата</a:t>
                      </a:r>
                      <a:r>
                        <a:rPr lang="de-DE" sz="1200" dirty="0" smtClean="0">
                          <a:effectLst/>
                          <a:latin typeface="Arial" panose="020B0604020202020204" pitchFamily="34" charset="0"/>
                          <a:ea typeface="Times New Roman" panose="02020603050405020304" pitchFamily="18" charset="0"/>
                          <a:cs typeface="Arial" panose="020B0604020202020204" pitchFamily="34" charset="0"/>
                        </a:rPr>
                        <a:t>)</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9162067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Гранични </a:t>
            </a:r>
            <a:r>
              <a:rPr lang="bg-BG" dirty="0" smtClean="0">
                <a:latin typeface="Arial" panose="020B0604020202020204" pitchFamily="34" charset="0"/>
                <a:cs typeface="Arial" panose="020B0604020202020204" pitchFamily="34" charset="0"/>
              </a:rPr>
              <a:t>температури</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323528" y="1527350"/>
            <a:ext cx="8229600" cy="4525963"/>
          </a:xfrm>
        </p:spPr>
        <p:txBody>
          <a:bodyPr/>
          <a:lstStyle/>
          <a:p>
            <a:pPr marL="0" indent="0">
              <a:lnSpc>
                <a:spcPct val="150000"/>
              </a:lnSpc>
              <a:buNone/>
            </a:pPr>
            <a:r>
              <a:rPr lang="ru-RU" sz="1600" dirty="0">
                <a:latin typeface="Arial" panose="020B0604020202020204" pitchFamily="34" charset="0"/>
                <a:cs typeface="Arial" panose="020B0604020202020204" pitchFamily="34" charset="0"/>
              </a:rPr>
              <a:t>Режим на отопление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Работа с чиста вода</a:t>
            </a:r>
          </a:p>
          <a:p>
            <a:pPr marL="0" indent="0">
              <a:lnSpc>
                <a:spcPct val="150000"/>
              </a:lnSpc>
              <a:buNone/>
            </a:pPr>
            <a:r>
              <a:rPr lang="ru-RU" sz="1600" dirty="0" smtClean="0">
                <a:latin typeface="Arial" panose="020B0604020202020204" pitchFamily="34" charset="0"/>
                <a:cs typeface="Arial" panose="020B0604020202020204" pitchFamily="34" charset="0"/>
              </a:rPr>
              <a:t>Обхват </a:t>
            </a:r>
            <a:r>
              <a:rPr lang="ru-RU" sz="1600" dirty="0">
                <a:latin typeface="Arial" panose="020B0604020202020204" pitchFamily="34" charset="0"/>
                <a:cs typeface="Arial" panose="020B0604020202020204" pitchFamily="34" charset="0"/>
              </a:rPr>
              <a:t>3 </a:t>
            </a:r>
            <a:r>
              <a:rPr lang="ru-RU" sz="1600" dirty="0" smtClean="0">
                <a:latin typeface="Arial" panose="020B0604020202020204" pitchFamily="34" charset="0"/>
                <a:cs typeface="Arial" panose="020B0604020202020204" pitchFamily="34" charset="0"/>
              </a:rPr>
              <a:t>К</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indent="0">
              <a:buNone/>
            </a:pPr>
            <a:endParaRPr lang="de-DE" sz="1400" dirty="0"/>
          </a:p>
        </p:txBody>
      </p:sp>
      <p:sp>
        <p:nvSpPr>
          <p:cNvPr id="5" name="Inhaltsplatzhalter 3"/>
          <p:cNvSpPr txBox="1">
            <a:spLocks/>
          </p:cNvSpPr>
          <p:nvPr/>
        </p:nvSpPr>
        <p:spPr bwMode="auto">
          <a:xfrm>
            <a:off x="4809392" y="1558925"/>
            <a:ext cx="387740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fontAlgn="base">
              <a:lnSpc>
                <a:spcPct val="130000"/>
              </a:lnSpc>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lnSpc>
                <a:spcPct val="130000"/>
              </a:lnSpc>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lnSpc>
                <a:spcPct val="130000"/>
              </a:lnSpc>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lnSpc>
                <a:spcPct val="130000"/>
              </a:lnSpc>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lnSpc>
                <a:spcPct val="130000"/>
              </a:lnSpc>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ru-RU" sz="1600" dirty="0"/>
              <a:t>Режим на охлаждане</a:t>
            </a:r>
          </a:p>
          <a:p>
            <a:pPr marL="0" indent="0">
              <a:lnSpc>
                <a:spcPct val="150000"/>
              </a:lnSpc>
              <a:buNone/>
            </a:pPr>
            <a:endParaRPr lang="ru-RU" sz="1600" dirty="0"/>
          </a:p>
          <a:p>
            <a:pPr marL="0" indent="0">
              <a:lnSpc>
                <a:spcPct val="150000"/>
              </a:lnSpc>
              <a:buNone/>
            </a:pPr>
            <a:r>
              <a:rPr lang="ru-RU" sz="1600" dirty="0"/>
              <a:t>Активно охлаждане</a:t>
            </a:r>
          </a:p>
          <a:p>
            <a:pPr marL="0" indent="0">
              <a:lnSpc>
                <a:spcPct val="150000"/>
              </a:lnSpc>
              <a:buNone/>
            </a:pPr>
            <a:r>
              <a:rPr lang="ru-RU" sz="1600" dirty="0" smtClean="0"/>
              <a:t>Обхват </a:t>
            </a:r>
            <a:r>
              <a:rPr lang="ru-RU" sz="1600" dirty="0"/>
              <a:t>3 </a:t>
            </a:r>
            <a:r>
              <a:rPr lang="ru-RU" sz="1600" dirty="0" smtClean="0"/>
              <a:t>К</a:t>
            </a:r>
            <a:endParaRPr lang="de-DE" sz="1400" dirty="0"/>
          </a:p>
        </p:txBody>
      </p:sp>
      <p:graphicFrame>
        <p:nvGraphicFramePr>
          <p:cNvPr id="7" name="Tabelle 6"/>
          <p:cNvGraphicFramePr>
            <a:graphicFrameLocks noGrp="1"/>
          </p:cNvGraphicFramePr>
          <p:nvPr>
            <p:extLst>
              <p:ext uri="{D42A27DB-BD31-4B8C-83A1-F6EECF244321}">
                <p14:modId xmlns:p14="http://schemas.microsoft.com/office/powerpoint/2010/main" val="2750737108"/>
              </p:ext>
            </p:extLst>
          </p:nvPr>
        </p:nvGraphicFramePr>
        <p:xfrm>
          <a:off x="316523" y="3429000"/>
          <a:ext cx="3912576" cy="1318217"/>
        </p:xfrm>
        <a:graphic>
          <a:graphicData uri="http://schemas.openxmlformats.org/drawingml/2006/table">
            <a:tbl>
              <a:tblPr firstRow="1" bandRow="1">
                <a:tableStyleId>{616DA210-FB5B-4158-B5E0-FEB733F419BA}</a:tableStyleId>
              </a:tblPr>
              <a:tblGrid>
                <a:gridCol w="1956288">
                  <a:extLst>
                    <a:ext uri="{9D8B030D-6E8A-4147-A177-3AD203B41FA5}">
                      <a16:colId xmlns="" xmlns:a16="http://schemas.microsoft.com/office/drawing/2014/main" val="20000"/>
                    </a:ext>
                  </a:extLst>
                </a:gridCol>
                <a:gridCol w="1956288">
                  <a:extLst>
                    <a:ext uri="{9D8B030D-6E8A-4147-A177-3AD203B41FA5}">
                      <a16:colId xmlns="" xmlns:a16="http://schemas.microsoft.com/office/drawing/2014/main" val="20001"/>
                    </a:ext>
                  </a:extLst>
                </a:gridCol>
              </a:tblGrid>
              <a:tr h="600394">
                <a:tc>
                  <a:txBody>
                    <a:bodyPr/>
                    <a:lstStyle/>
                    <a:p>
                      <a:pPr algn="ctr">
                        <a:lnSpc>
                          <a:spcPct val="150000"/>
                        </a:lnSpc>
                        <a:spcAft>
                          <a:spcPts val="800"/>
                        </a:spcAft>
                      </a:pP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Минимална температура на солен разтвор в сондата</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50000"/>
                        </a:lnSpc>
                        <a:spcAft>
                          <a:spcPts val="800"/>
                        </a:spcAft>
                      </a:pPr>
                      <a:r>
                        <a:rPr lang="bg-BG" sz="1200" dirty="0" smtClean="0">
                          <a:effectLst/>
                          <a:latin typeface="Calibri" panose="020F0502020204030204" pitchFamily="34" charset="0"/>
                          <a:ea typeface="Times New Roman" panose="02020603050405020304" pitchFamily="18" charset="0"/>
                          <a:cs typeface="Times New Roman" panose="02020603050405020304" pitchFamily="18" charset="0"/>
                        </a:rPr>
                        <a:t>Средна температура на солевия разтвор</a:t>
                      </a:r>
                      <a:r>
                        <a:rPr lang="en-GB" sz="12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EED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10000"/>
                  </a:ext>
                </a:extLst>
              </a:tr>
              <a:tr h="403817">
                <a:tc>
                  <a:txBody>
                    <a:bodyPr/>
                    <a:lstStyle/>
                    <a:p>
                      <a:pPr algn="ctr">
                        <a:lnSpc>
                          <a:spcPct val="150000"/>
                        </a:lnSpc>
                      </a:pPr>
                      <a:r>
                        <a:rPr lang="de-DE" sz="1200" dirty="0" smtClean="0"/>
                        <a:t>&gt; 3</a:t>
                      </a:r>
                      <a:r>
                        <a:rPr lang="de-DE" sz="1200" baseline="0" dirty="0" smtClean="0"/>
                        <a:t> °C</a:t>
                      </a:r>
                      <a:endParaRPr lang="de-DE" sz="1200" dirty="0"/>
                    </a:p>
                  </a:txBody>
                  <a:tcPr anchor="ctr"/>
                </a:tc>
                <a:tc>
                  <a:txBody>
                    <a:bodyPr/>
                    <a:lstStyle/>
                    <a:p>
                      <a:pPr algn="ctr">
                        <a:lnSpc>
                          <a:spcPct val="150000"/>
                        </a:lnSpc>
                      </a:pPr>
                      <a:r>
                        <a:rPr lang="de-DE" sz="1200" dirty="0" smtClean="0"/>
                        <a:t>&gt; +4,5</a:t>
                      </a:r>
                      <a:r>
                        <a:rPr lang="de-DE" sz="1200" baseline="0" dirty="0" smtClean="0"/>
                        <a:t> °C</a:t>
                      </a:r>
                      <a:endParaRPr lang="de-DE" sz="1200" dirty="0"/>
                    </a:p>
                  </a:txBody>
                  <a:tcPr anchor="ctr"/>
                </a:tc>
                <a:extLst>
                  <a:ext uri="{0D108BD9-81ED-4DB2-BD59-A6C34878D82A}">
                    <a16:rowId xmlns="" xmlns:a16="http://schemas.microsoft.com/office/drawing/2014/main" val="10001"/>
                  </a:ext>
                </a:extLst>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564560850"/>
              </p:ext>
            </p:extLst>
          </p:nvPr>
        </p:nvGraphicFramePr>
        <p:xfrm>
          <a:off x="4817317" y="3429000"/>
          <a:ext cx="3912576" cy="2854960"/>
        </p:xfrm>
        <a:graphic>
          <a:graphicData uri="http://schemas.openxmlformats.org/drawingml/2006/table">
            <a:tbl>
              <a:tblPr firstRow="1" bandRow="1">
                <a:tableStyleId>{616DA210-FB5B-4158-B5E0-FEB733F419BA}</a:tableStyleId>
              </a:tblPr>
              <a:tblGrid>
                <a:gridCol w="2162907">
                  <a:extLst>
                    <a:ext uri="{9D8B030D-6E8A-4147-A177-3AD203B41FA5}">
                      <a16:colId xmlns="" xmlns:a16="http://schemas.microsoft.com/office/drawing/2014/main" val="20000"/>
                    </a:ext>
                  </a:extLst>
                </a:gridCol>
                <a:gridCol w="1749669">
                  <a:extLst>
                    <a:ext uri="{9D8B030D-6E8A-4147-A177-3AD203B41FA5}">
                      <a16:colId xmlns="" xmlns:a16="http://schemas.microsoft.com/office/drawing/2014/main" val="20001"/>
                    </a:ext>
                  </a:extLst>
                </a:gridCol>
              </a:tblGrid>
              <a:tr h="600394">
                <a:tc>
                  <a:txBody>
                    <a:bodyPr/>
                    <a:lstStyle/>
                    <a:p>
                      <a:pPr algn="ctr">
                        <a:lnSpc>
                          <a:spcPct val="150000"/>
                        </a:lnSpc>
                        <a:spcAft>
                          <a:spcPts val="800"/>
                        </a:spcAft>
                      </a:pPr>
                      <a:r>
                        <a:rPr lang="ru-RU" sz="1200" dirty="0" smtClean="0">
                          <a:effectLst/>
                          <a:latin typeface="Arial" panose="020B0604020202020204" pitchFamily="34" charset="0"/>
                          <a:ea typeface="Times New Roman" panose="02020603050405020304" pitchFamily="18" charset="0"/>
                          <a:cs typeface="Arial" panose="020B0604020202020204" pitchFamily="34" charset="0"/>
                        </a:rPr>
                        <a:t>Максимална температура на солен разтвор в топлообменника</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50000"/>
                        </a:lnSpc>
                        <a:spcAft>
                          <a:spcPts val="800"/>
                        </a:spcAft>
                      </a:pPr>
                      <a:r>
                        <a:rPr lang="ru-RU" sz="1200" dirty="0" smtClean="0">
                          <a:effectLst/>
                          <a:latin typeface="Arial" panose="020B0604020202020204" pitchFamily="34" charset="0"/>
                          <a:ea typeface="Times New Roman" panose="02020603050405020304" pitchFamily="18" charset="0"/>
                          <a:cs typeface="Arial" panose="020B0604020202020204" pitchFamily="34" charset="0"/>
                        </a:rPr>
                        <a:t>Средна температура на солевия разтвор EED</a:t>
                      </a:r>
                    </a:p>
                    <a:p>
                      <a:pPr algn="ctr">
                        <a:lnSpc>
                          <a:spcPct val="150000"/>
                        </a:lnSpc>
                        <a:spcAft>
                          <a:spcPts val="800"/>
                        </a:spcAft>
                      </a:pP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 xmlns:a16="http://schemas.microsoft.com/office/drawing/2014/main" val="10000"/>
                  </a:ext>
                </a:extLst>
              </a:tr>
              <a:tr h="403817">
                <a:tc>
                  <a:txBody>
                    <a:bodyPr/>
                    <a:lstStyle/>
                    <a:p>
                      <a:pPr algn="l">
                        <a:lnSpc>
                          <a:spcPct val="150000"/>
                        </a:lnSpc>
                        <a:spcAft>
                          <a:spcPts val="80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16 °C </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algn="l">
                        <a:lnSpc>
                          <a:spcPct val="150000"/>
                        </a:lnSpc>
                        <a:spcAft>
                          <a:spcPts val="800"/>
                        </a:spcAft>
                      </a:pPr>
                      <a:r>
                        <a:rPr lang="ru-RU" sz="1200" dirty="0" smtClean="0">
                          <a:effectLst/>
                          <a:latin typeface="Arial" panose="020B0604020202020204" pitchFamily="34" charset="0"/>
                          <a:ea typeface="Times New Roman" panose="02020603050405020304" pitchFamily="18" charset="0"/>
                          <a:cs typeface="Arial" panose="020B0604020202020204" pitchFamily="34" charset="0"/>
                        </a:rPr>
                        <a:t>(в зависимост от технологията на системата и системата за разпространение)</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l">
                        <a:lnSpc>
                          <a:spcPct val="150000"/>
                        </a:lnSpc>
                        <a:spcAft>
                          <a:spcPts val="800"/>
                        </a:spcAft>
                      </a:pPr>
                      <a:r>
                        <a:rPr lang="en-GB" sz="1200" dirty="0">
                          <a:effectLst/>
                          <a:latin typeface="Arial" panose="020B0604020202020204" pitchFamily="34" charset="0"/>
                          <a:ea typeface="Times New Roman" panose="02020603050405020304" pitchFamily="18" charset="0"/>
                          <a:cs typeface="Arial" panose="020B0604020202020204" pitchFamily="34" charset="0"/>
                        </a:rPr>
                        <a:t>+ 17,5 °C</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02173755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Комбиниран режим на отопление и </a:t>
            </a:r>
            <a:r>
              <a:rPr lang="ru-RU" dirty="0" smtClean="0">
                <a:latin typeface="Arial" panose="020B0604020202020204" pitchFamily="34" charset="0"/>
                <a:cs typeface="Arial" panose="020B0604020202020204" pitchFamily="34" charset="0"/>
              </a:rPr>
              <a:t>охлаждане</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4330824"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Комбинираното снабдяване на сграда с топлина и студ може да доведе до повишена ефективност на геотермалната сонда.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Извличането на топлина през зимните месеци се регенерира частично или напълно чрез събиране на топлина през летните </a:t>
            </a:r>
            <a:r>
              <a:rPr lang="ru-RU" sz="1600" dirty="0" smtClean="0">
                <a:latin typeface="Arial" panose="020B0604020202020204" pitchFamily="34" charset="0"/>
                <a:cs typeface="Arial" panose="020B0604020202020204" pitchFamily="34" charset="0"/>
              </a:rPr>
              <a:t>месеци</a:t>
            </a:r>
            <a:endParaRPr lang="de-DE" sz="1600" dirty="0">
              <a:latin typeface="Arial" panose="020B0604020202020204" pitchFamily="34" charset="0"/>
              <a:cs typeface="Arial" panose="020B0604020202020204" pitchFamily="34" charset="0"/>
            </a:endParaRPr>
          </a:p>
        </p:txBody>
      </p:sp>
      <p:pic>
        <p:nvPicPr>
          <p:cNvPr id="2" name="Grafik 1"/>
          <p:cNvPicPr>
            <a:picLocks noChangeAspect="1"/>
          </p:cNvPicPr>
          <p:nvPr/>
        </p:nvPicPr>
        <p:blipFill>
          <a:blip r:embed="rId2"/>
          <a:stretch>
            <a:fillRect/>
          </a:stretch>
        </p:blipFill>
        <p:spPr>
          <a:xfrm>
            <a:off x="4860032" y="2132856"/>
            <a:ext cx="4163054" cy="3817175"/>
          </a:xfrm>
          <a:prstGeom prst="rect">
            <a:avLst/>
          </a:prstGeom>
        </p:spPr>
      </p:pic>
    </p:spTree>
    <p:extLst>
      <p:ext uri="{BB962C8B-B14F-4D97-AF65-F5344CB8AC3E}">
        <p14:creationId xmlns:p14="http://schemas.microsoft.com/office/powerpoint/2010/main" val="390075834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Комбиниран режим на отопление и </a:t>
            </a:r>
            <a:r>
              <a:rPr lang="ru-RU" dirty="0" smtClean="0">
                <a:latin typeface="Arial" panose="020B0604020202020204" pitchFamily="34" charset="0"/>
                <a:cs typeface="Arial" panose="020B0604020202020204" pitchFamily="34" charset="0"/>
              </a:rPr>
              <a:t>охлаждане</a:t>
            </a:r>
            <a:endParaRPr lang="de-DE" dirty="0">
              <a:latin typeface="Arial" panose="020B0604020202020204" pitchFamily="34" charset="0"/>
              <a:cs typeface="Arial" panose="020B0604020202020204" pitchFamily="34" charset="0"/>
            </a:endParaRPr>
          </a:p>
        </p:txBody>
      </p:sp>
      <p:pic>
        <p:nvPicPr>
          <p:cNvPr id="6" name="Inhaltsplatzhalt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3467" b="17064"/>
          <a:stretch/>
        </p:blipFill>
        <p:spPr>
          <a:xfrm>
            <a:off x="1259632" y="1412776"/>
            <a:ext cx="5820062" cy="5336423"/>
          </a:xfrm>
        </p:spPr>
      </p:pic>
    </p:spTree>
    <p:extLst>
      <p:ext uri="{BB962C8B-B14F-4D97-AF65-F5344CB8AC3E}">
        <p14:creationId xmlns:p14="http://schemas.microsoft.com/office/powerpoint/2010/main" val="30258764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Комбиниран режим на отопление и </a:t>
            </a:r>
            <a:r>
              <a:rPr lang="ru-RU" dirty="0" smtClean="0">
                <a:latin typeface="Arial" panose="020B0604020202020204" pitchFamily="34" charset="0"/>
                <a:cs typeface="Arial" panose="020B0604020202020204" pitchFamily="34" charset="0"/>
              </a:rPr>
              <a:t>охлаждане</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4545542" cy="4525963"/>
          </a:xfrm>
        </p:spPr>
        <p:txBody>
          <a:bodyPr>
            <a:normAutofit fontScale="92500" lnSpcReduction="10000"/>
          </a:bodyPr>
          <a:lstStyle/>
          <a:p>
            <a:pPr marL="0" indent="0">
              <a:lnSpc>
                <a:spcPct val="150000"/>
              </a:lnSpc>
              <a:buNone/>
            </a:pPr>
            <a:r>
              <a:rPr lang="ru-RU" sz="1600" dirty="0">
                <a:latin typeface="Arial" panose="020B0604020202020204" pitchFamily="34" charset="0"/>
                <a:cs typeface="Arial" panose="020B0604020202020204" pitchFamily="34" charset="0"/>
              </a:rPr>
              <a:t>Балансираният профил на натоварване, което означава, че топлинното извличане и вложената топлина поддържат баланса, е изгодно при оразмеряването на сондата и ефективността на извличане.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Важно е да се отбележи, че трябва да се има предвид само количеството енергия, извлечена или индуцирана от земята. Това се различава коренно от енергийното потребление на сградата, поради COP (Коефициент на ефективност) и EER (Коефициент на енергийна ефективност</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
        <p:nvSpPr>
          <p:cNvPr id="6" name="Rechteck 5"/>
          <p:cNvSpPr/>
          <p:nvPr/>
        </p:nvSpPr>
        <p:spPr>
          <a:xfrm>
            <a:off x="5590083" y="3007009"/>
            <a:ext cx="483577" cy="20097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Rechteck 6"/>
          <p:cNvSpPr/>
          <p:nvPr/>
        </p:nvSpPr>
        <p:spPr>
          <a:xfrm>
            <a:off x="7572075" y="3007008"/>
            <a:ext cx="483577" cy="20097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8" name="Textfeld 7"/>
          <p:cNvSpPr txBox="1"/>
          <p:nvPr/>
        </p:nvSpPr>
        <p:spPr>
          <a:xfrm>
            <a:off x="5297584" y="5204274"/>
            <a:ext cx="1923475" cy="276999"/>
          </a:xfrm>
          <a:prstGeom prst="rect">
            <a:avLst/>
          </a:prstGeom>
          <a:noFill/>
        </p:spPr>
        <p:txBody>
          <a:bodyPr wrap="none" rtlCol="0">
            <a:spAutoFit/>
          </a:bodyPr>
          <a:lstStyle/>
          <a:p>
            <a:r>
              <a:rPr lang="bg-BG" sz="1200" dirty="0" smtClean="0">
                <a:latin typeface="Arial" panose="020B0604020202020204" pitchFamily="34" charset="0"/>
                <a:cs typeface="Arial" panose="020B0604020202020204" pitchFamily="34" charset="0"/>
              </a:rPr>
              <a:t>Изискване за отопление</a:t>
            </a:r>
            <a:endParaRPr lang="de-DE" sz="1200" dirty="0"/>
          </a:p>
        </p:txBody>
      </p:sp>
      <p:sp>
        <p:nvSpPr>
          <p:cNvPr id="9" name="Textfeld 8"/>
          <p:cNvSpPr txBox="1"/>
          <p:nvPr/>
        </p:nvSpPr>
        <p:spPr>
          <a:xfrm>
            <a:off x="7092280" y="5204274"/>
            <a:ext cx="1999009" cy="461665"/>
          </a:xfrm>
          <a:prstGeom prst="rect">
            <a:avLst/>
          </a:prstGeom>
          <a:noFill/>
        </p:spPr>
        <p:txBody>
          <a:bodyPr wrap="none" rtlCol="0">
            <a:spAutoFit/>
          </a:bodyPr>
          <a:lstStyle/>
          <a:p>
            <a:pPr algn="ctr"/>
            <a:r>
              <a:rPr lang="ru-RU" sz="1200" dirty="0" smtClean="0">
                <a:latin typeface="Arial" panose="020B0604020202020204" pitchFamily="34" charset="0"/>
                <a:cs typeface="Arial" panose="020B0604020202020204" pitchFamily="34" charset="0"/>
              </a:rPr>
              <a:t>Изискване за охлаждане </a:t>
            </a:r>
          </a:p>
          <a:p>
            <a:pPr algn="ctr"/>
            <a:r>
              <a:rPr lang="ru-RU" sz="1200" dirty="0" smtClean="0">
                <a:latin typeface="Arial" panose="020B0604020202020204" pitchFamily="34" charset="0"/>
                <a:cs typeface="Arial" panose="020B0604020202020204" pitchFamily="34" charset="0"/>
              </a:rPr>
              <a:t>(активно охлаждане)</a:t>
            </a:r>
            <a:endParaRPr lang="de-DE" sz="1200" dirty="0">
              <a:latin typeface="Arial" panose="020B0604020202020204" pitchFamily="34" charset="0"/>
              <a:cs typeface="Arial" panose="020B0604020202020204" pitchFamily="34" charset="0"/>
            </a:endParaRPr>
          </a:p>
        </p:txBody>
      </p:sp>
      <p:sp>
        <p:nvSpPr>
          <p:cNvPr id="10" name="Rechteck 9"/>
          <p:cNvSpPr/>
          <p:nvPr/>
        </p:nvSpPr>
        <p:spPr>
          <a:xfrm>
            <a:off x="5836265" y="3601171"/>
            <a:ext cx="483577" cy="1411774"/>
          </a:xfrm>
          <a:prstGeom prst="rect">
            <a:avLst/>
          </a:prstGeom>
          <a:pattFill prst="wdUpDiag">
            <a:fgClr>
              <a:schemeClr val="accent6"/>
            </a:fgClr>
            <a:bgClr>
              <a:schemeClr val="bg1"/>
            </a:bgClr>
          </a:patt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1" name="Rechteck 10"/>
          <p:cNvSpPr/>
          <p:nvPr/>
        </p:nvSpPr>
        <p:spPr>
          <a:xfrm>
            <a:off x="7835842" y="2132856"/>
            <a:ext cx="483577" cy="2880090"/>
          </a:xfrm>
          <a:prstGeom prst="rect">
            <a:avLst/>
          </a:prstGeom>
          <a:pattFill prst="wdDnDiag">
            <a:fgClr>
              <a:schemeClr val="accent5"/>
            </a:fgClr>
            <a:bgClr>
              <a:schemeClr val="bg1"/>
            </a:bgClr>
          </a:patt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12" name="Textfeld 11"/>
          <p:cNvSpPr txBox="1"/>
          <p:nvPr/>
        </p:nvSpPr>
        <p:spPr>
          <a:xfrm>
            <a:off x="6284166" y="4076225"/>
            <a:ext cx="808114" cy="646331"/>
          </a:xfrm>
          <a:prstGeom prst="rect">
            <a:avLst/>
          </a:prstGeom>
          <a:noFill/>
        </p:spPr>
        <p:txBody>
          <a:bodyPr wrap="square" rtlCol="0">
            <a:spAutoFit/>
          </a:bodyPr>
          <a:lstStyle/>
          <a:p>
            <a:r>
              <a:rPr lang="bg-BG" sz="1200" dirty="0" smtClean="0">
                <a:solidFill>
                  <a:srgbClr val="FF0000"/>
                </a:solidFill>
                <a:latin typeface="Arial" panose="020B0604020202020204" pitchFamily="34" charset="0"/>
                <a:cs typeface="Arial" panose="020B0604020202020204" pitchFamily="34" charset="0"/>
              </a:rPr>
              <a:t>Коефициент на почвата</a:t>
            </a:r>
            <a:endParaRPr lang="de-DE" sz="1200" dirty="0">
              <a:solidFill>
                <a:srgbClr val="FF0000"/>
              </a:solidFill>
              <a:latin typeface="Arial" panose="020B0604020202020204" pitchFamily="34" charset="0"/>
              <a:cs typeface="Arial" panose="020B0604020202020204" pitchFamily="34" charset="0"/>
            </a:endParaRPr>
          </a:p>
        </p:txBody>
      </p:sp>
      <p:sp>
        <p:nvSpPr>
          <p:cNvPr id="13" name="Textfeld 12"/>
          <p:cNvSpPr txBox="1"/>
          <p:nvPr/>
        </p:nvSpPr>
        <p:spPr>
          <a:xfrm>
            <a:off x="8334795" y="3342068"/>
            <a:ext cx="809205" cy="830997"/>
          </a:xfrm>
          <a:prstGeom prst="rect">
            <a:avLst/>
          </a:prstGeom>
          <a:noFill/>
        </p:spPr>
        <p:txBody>
          <a:bodyPr wrap="square" rtlCol="0">
            <a:spAutoFit/>
          </a:bodyPr>
          <a:lstStyle/>
          <a:p>
            <a:r>
              <a:rPr lang="bg-BG" sz="1200" dirty="0">
                <a:solidFill>
                  <a:srgbClr val="FF0000"/>
                </a:solidFill>
                <a:latin typeface="Arial" panose="020B0604020202020204" pitchFamily="34" charset="0"/>
                <a:cs typeface="Arial" panose="020B0604020202020204" pitchFamily="34" charset="0"/>
              </a:rPr>
              <a:t>Коефициент на почвата</a:t>
            </a:r>
          </a:p>
          <a:p>
            <a:endParaRPr lang="de-DE" sz="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123762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Разпространение на температурата с / без влияние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391751" y="1702889"/>
            <a:ext cx="8219256" cy="1938992"/>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Щом има значително влияние на подпочвените води в подземната повърхност, геотермалните сонди вече не могат да бъдат оразмерени с помощта на аналитични решения.</a:t>
            </a:r>
          </a:p>
          <a:p>
            <a:pPr>
              <a:lnSpc>
                <a:spcPct val="150000"/>
              </a:lnSpc>
            </a:pPr>
            <a:r>
              <a:rPr lang="ru-RU" sz="1600" dirty="0">
                <a:latin typeface="Arial" panose="020B0604020202020204" pitchFamily="34" charset="0"/>
                <a:cs typeface="Arial" panose="020B0604020202020204" pitchFamily="34" charset="0"/>
              </a:rPr>
              <a:t>Топлинният пренос на подземни води по посока на потока на подземните води предотвратява </a:t>
            </a:r>
            <a:r>
              <a:rPr lang="ru-RU" sz="1600" dirty="0" smtClean="0">
                <a:latin typeface="Arial" panose="020B0604020202020204" pitchFamily="34" charset="0"/>
                <a:cs typeface="Arial" panose="020B0604020202020204" pitchFamily="34" charset="0"/>
              </a:rPr>
              <a:t>това.</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8089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nhaltsplatzhalter 15"/>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660848" y="2268142"/>
            <a:ext cx="5832648" cy="3675596"/>
          </a:xfrm>
        </p:spPr>
      </p:pic>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Разпространение на температурата с / без влияние на подземните </a:t>
            </a:r>
            <a:r>
              <a:rPr lang="ru-RU" dirty="0" smtClean="0">
                <a:latin typeface="Arial" panose="020B0604020202020204" pitchFamily="34" charset="0"/>
                <a:cs typeface="Arial" panose="020B0604020202020204" pitchFamily="34" charset="0"/>
              </a:rPr>
              <a:t>води</a:t>
            </a:r>
            <a:endParaRPr lang="de-DE" dirty="0"/>
          </a:p>
        </p:txBody>
      </p:sp>
      <p:sp>
        <p:nvSpPr>
          <p:cNvPr id="12" name="Textfeld 11"/>
          <p:cNvSpPr txBox="1"/>
          <p:nvPr/>
        </p:nvSpPr>
        <p:spPr>
          <a:xfrm>
            <a:off x="1259632" y="5013176"/>
            <a:ext cx="2088232" cy="830997"/>
          </a:xfrm>
          <a:prstGeom prst="rect">
            <a:avLst/>
          </a:prstGeom>
          <a:noFill/>
        </p:spPr>
        <p:txBody>
          <a:bodyPr wrap="square" rtlCol="0">
            <a:spAutoFit/>
          </a:bodyPr>
          <a:lstStyle/>
          <a:p>
            <a:pPr>
              <a:lnSpc>
                <a:spcPct val="150000"/>
              </a:lnSpc>
            </a:pPr>
            <a:r>
              <a:rPr lang="bg-BG" sz="1600" dirty="0">
                <a:latin typeface="Arial" panose="020B0604020202020204" pitchFamily="34" charset="0"/>
                <a:cs typeface="Arial" panose="020B0604020202020204" pitchFamily="34" charset="0"/>
              </a:rPr>
              <a:t>Чисто проводим топлинен </a:t>
            </a:r>
            <a:r>
              <a:rPr lang="bg-BG" sz="1600" dirty="0" smtClean="0">
                <a:latin typeface="Arial" panose="020B0604020202020204" pitchFamily="34" charset="0"/>
                <a:cs typeface="Arial" panose="020B0604020202020204" pitchFamily="34" charset="0"/>
              </a:rPr>
              <a:t>транспорт</a:t>
            </a:r>
            <a:endParaRPr lang="de-DE" sz="1600" dirty="0">
              <a:latin typeface="Arial" panose="020B0604020202020204" pitchFamily="34" charset="0"/>
              <a:cs typeface="Arial" panose="020B0604020202020204" pitchFamily="34" charset="0"/>
            </a:endParaRPr>
          </a:p>
        </p:txBody>
      </p:sp>
      <p:sp>
        <p:nvSpPr>
          <p:cNvPr id="13" name="Textfeld 12"/>
          <p:cNvSpPr txBox="1"/>
          <p:nvPr/>
        </p:nvSpPr>
        <p:spPr>
          <a:xfrm>
            <a:off x="3347864" y="5046733"/>
            <a:ext cx="2674641" cy="830997"/>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Проводим топлопренос с</a:t>
            </a:r>
          </a:p>
          <a:p>
            <a:pPr>
              <a:lnSpc>
                <a:spcPct val="150000"/>
              </a:lnSpc>
            </a:pPr>
            <a:r>
              <a:rPr lang="ru-RU" sz="1600" dirty="0">
                <a:latin typeface="Arial" panose="020B0604020202020204" pitchFamily="34" charset="0"/>
                <a:cs typeface="Arial" panose="020B0604020202020204" pitchFamily="34" charset="0"/>
              </a:rPr>
              <a:t>конвективен </a:t>
            </a:r>
            <a:r>
              <a:rPr lang="ru-RU" sz="1600" dirty="0" smtClean="0">
                <a:latin typeface="Arial" panose="020B0604020202020204" pitchFamily="34" charset="0"/>
                <a:cs typeface="Arial" panose="020B0604020202020204" pitchFamily="34" charset="0"/>
              </a:rPr>
              <a:t>компонент</a:t>
            </a:r>
            <a:endParaRPr lang="de-DE" sz="1600" dirty="0">
              <a:latin typeface="Arial" panose="020B0604020202020204" pitchFamily="34" charset="0"/>
              <a:cs typeface="Arial" panose="020B0604020202020204" pitchFamily="34" charset="0"/>
            </a:endParaRPr>
          </a:p>
        </p:txBody>
      </p:sp>
      <p:sp>
        <p:nvSpPr>
          <p:cNvPr id="14" name="Textfeld 13"/>
          <p:cNvSpPr txBox="1"/>
          <p:nvPr/>
        </p:nvSpPr>
        <p:spPr>
          <a:xfrm>
            <a:off x="6022504" y="5046733"/>
            <a:ext cx="2664295" cy="830997"/>
          </a:xfrm>
          <a:prstGeom prst="rect">
            <a:avLst/>
          </a:prstGeom>
          <a:noFill/>
        </p:spPr>
        <p:txBody>
          <a:bodyPr wrap="square" rtlCol="0">
            <a:spAutoFit/>
          </a:bodyPr>
          <a:lstStyle/>
          <a:p>
            <a:pPr>
              <a:lnSpc>
                <a:spcPct val="150000"/>
              </a:lnSpc>
            </a:pPr>
            <a:r>
              <a:rPr lang="bg-BG" sz="1600" dirty="0">
                <a:latin typeface="Arial" panose="020B0604020202020204" pitchFamily="34" charset="0"/>
                <a:cs typeface="Arial" panose="020B0604020202020204" pitchFamily="34" charset="0"/>
              </a:rPr>
              <a:t>Главно адвективен топлинен </a:t>
            </a:r>
            <a:r>
              <a:rPr lang="bg-BG" sz="1600" dirty="0" smtClean="0">
                <a:latin typeface="Arial" panose="020B0604020202020204" pitchFamily="34" charset="0"/>
                <a:cs typeface="Arial" panose="020B0604020202020204" pitchFamily="34" charset="0"/>
              </a:rPr>
              <a:t>транспорт</a:t>
            </a:r>
            <a:endParaRPr lang="de-DE" sz="1600" dirty="0">
              <a:latin typeface="Arial" panose="020B0604020202020204" pitchFamily="34" charset="0"/>
              <a:cs typeface="Arial" panose="020B0604020202020204" pitchFamily="34" charset="0"/>
            </a:endParaRPr>
          </a:p>
        </p:txBody>
      </p:sp>
      <p:sp>
        <p:nvSpPr>
          <p:cNvPr id="17" name="Textfeld 16"/>
          <p:cNvSpPr txBox="1"/>
          <p:nvPr/>
        </p:nvSpPr>
        <p:spPr>
          <a:xfrm rot="19006665">
            <a:off x="4481351" y="2930772"/>
            <a:ext cx="2389757" cy="307777"/>
          </a:xfrm>
          <a:prstGeom prst="rect">
            <a:avLst/>
          </a:prstGeom>
          <a:noFill/>
        </p:spPr>
        <p:txBody>
          <a:bodyPr wrap="none" rtlCol="0">
            <a:spAutoFit/>
          </a:bodyPr>
          <a:lstStyle/>
          <a:p>
            <a:r>
              <a:rPr lang="bg-BG" sz="1400" dirty="0">
                <a:latin typeface="Arial" panose="020B0604020202020204" pitchFamily="34" charset="0"/>
                <a:cs typeface="Arial" panose="020B0604020202020204" pitchFamily="34" charset="0"/>
              </a:rPr>
              <a:t>Поток на подземните </a:t>
            </a:r>
            <a:r>
              <a:rPr lang="bg-BG" sz="1400" dirty="0" smtClean="0">
                <a:latin typeface="Arial" panose="020B0604020202020204" pitchFamily="34" charset="0"/>
                <a:cs typeface="Arial" panose="020B0604020202020204" pitchFamily="34" charset="0"/>
              </a:rPr>
              <a:t>води</a:t>
            </a:r>
            <a:endParaRPr lang="de-DE" sz="1400" dirty="0">
              <a:latin typeface="Arial" panose="020B0604020202020204" pitchFamily="34" charset="0"/>
              <a:cs typeface="Arial" panose="020B0604020202020204" pitchFamily="34" charset="0"/>
            </a:endParaRPr>
          </a:p>
        </p:txBody>
      </p:sp>
      <p:sp>
        <p:nvSpPr>
          <p:cNvPr id="2" name="Textfeld 1"/>
          <p:cNvSpPr txBox="1"/>
          <p:nvPr/>
        </p:nvSpPr>
        <p:spPr>
          <a:xfrm>
            <a:off x="467544" y="1488900"/>
            <a:ext cx="8219256" cy="830997"/>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Поради влиянието на потоците на подземните води, геотермалните сонди вече не могат да бъдат оразмерени с помощта на аналитични </a:t>
            </a:r>
            <a:r>
              <a:rPr lang="ru-RU" sz="1600" dirty="0" smtClean="0">
                <a:latin typeface="Arial" panose="020B0604020202020204" pitchFamily="34" charset="0"/>
                <a:cs typeface="Arial" panose="020B0604020202020204" pitchFamily="34" charset="0"/>
              </a:rPr>
              <a:t>решения.</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3873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Разпространение на температурата с влияние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Влиянието на потока на подземните води върху охлаждането на земята чрез отделяне на топлина е показано на следващите фигури. Потокът на подземните води измества действително центричното разпространение на температурното влияние, така че студен поток става видим в посока на потока на подземните </a:t>
            </a:r>
            <a:r>
              <a:rPr lang="ru-RU" sz="1600" dirty="0" smtClean="0">
                <a:latin typeface="Arial" panose="020B0604020202020204" pitchFamily="34" charset="0"/>
                <a:cs typeface="Arial" panose="020B0604020202020204" pitchFamily="34" charset="0"/>
              </a:rPr>
              <a:t>води.</a:t>
            </a:r>
            <a:endParaRPr lang="de-DE" sz="1600" dirty="0">
              <a:latin typeface="Arial" panose="020B0604020202020204" pitchFamily="34" charset="0"/>
              <a:cs typeface="Arial" panose="020B0604020202020204" pitchFamily="34" charset="0"/>
            </a:endParaRPr>
          </a:p>
        </p:txBody>
      </p:sp>
      <p:pic>
        <p:nvPicPr>
          <p:cNvPr id="2" name="Grafik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52" y="3648224"/>
            <a:ext cx="2540253" cy="1944216"/>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6956" y="3645024"/>
            <a:ext cx="1907492" cy="1947416"/>
          </a:xfrm>
          <a:prstGeom prst="rect">
            <a:avLst/>
          </a:prstGeom>
        </p:spPr>
      </p:pic>
      <p:pic>
        <p:nvPicPr>
          <p:cNvPr id="8" name="Grafik 7"/>
          <p:cNvPicPr/>
          <p:nvPr/>
        </p:nvPicPr>
        <p:blipFill rotWithShape="1">
          <a:blip r:embed="rId4" cstate="print">
            <a:extLst>
              <a:ext uri="{28A0092B-C50C-407E-A947-70E740481C1C}">
                <a14:useLocalDpi xmlns:a14="http://schemas.microsoft.com/office/drawing/2010/main"/>
              </a:ext>
            </a:extLst>
          </a:blip>
          <a:srcRect/>
          <a:stretch/>
        </p:blipFill>
        <p:spPr bwMode="auto">
          <a:xfrm>
            <a:off x="3419872" y="3645024"/>
            <a:ext cx="2952328" cy="19474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82611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Методи за </a:t>
            </a:r>
            <a:r>
              <a:rPr lang="bg-BG" dirty="0" smtClean="0">
                <a:latin typeface="Arial" panose="020B0604020202020204" pitchFamily="34" charset="0"/>
                <a:cs typeface="Arial" panose="020B0604020202020204" pitchFamily="34" charset="0"/>
              </a:rPr>
              <a:t>оразмеряване</a:t>
            </a:r>
            <a:endParaRPr lang="de-DE" dirty="0">
              <a:latin typeface="Arial" panose="020B0604020202020204" pitchFamily="34" charset="0"/>
              <a:cs typeface="Arial" panose="020B0604020202020204" pitchFamily="34" charset="0"/>
            </a:endParaRPr>
          </a:p>
        </p:txBody>
      </p:sp>
      <p:sp>
        <p:nvSpPr>
          <p:cNvPr id="2" name="Abgerundetes Rechteck 1"/>
          <p:cNvSpPr/>
          <p:nvPr/>
        </p:nvSpPr>
        <p:spPr>
          <a:xfrm>
            <a:off x="457199" y="1628775"/>
            <a:ext cx="3534818" cy="1800225"/>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ru-RU" sz="16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Стойности на </a:t>
            </a:r>
            <a:r>
              <a:rPr lang="ru-RU" sz="1600" b="1"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таблицата</a:t>
            </a:r>
          </a:p>
          <a:p>
            <a:pPr>
              <a:spcAft>
                <a:spcPts val="600"/>
              </a:spcAft>
            </a:pPr>
            <a:r>
              <a:rPr lang="ru-RU" sz="105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Въз основа на емпирични стойности, тестове, симулации</a:t>
            </a:r>
          </a:p>
          <a:p>
            <a:pPr>
              <a:spcAft>
                <a:spcPts val="600"/>
              </a:spcAft>
            </a:pPr>
            <a:r>
              <a:rPr lang="ru-RU" sz="105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Подходящ за много малки системи</a:t>
            </a:r>
          </a:p>
          <a:p>
            <a:pPr>
              <a:spcAft>
                <a:spcPts val="600"/>
              </a:spcAft>
            </a:pPr>
            <a:r>
              <a:rPr lang="ru-RU" sz="105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Общи гранични условия</a:t>
            </a:r>
          </a:p>
          <a:p>
            <a:pPr>
              <a:spcAft>
                <a:spcPts val="600"/>
              </a:spcAft>
            </a:pPr>
            <a:r>
              <a:rPr lang="ru-RU" sz="105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Чисто проводим топлинен транспорт</a:t>
            </a:r>
            <a:endParaRPr lang="de-DE" sz="10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Abgerundetes Rechteck 5"/>
          <p:cNvSpPr/>
          <p:nvPr/>
        </p:nvSpPr>
        <p:spPr>
          <a:xfrm>
            <a:off x="4211960" y="1484784"/>
            <a:ext cx="4320480" cy="20882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spcAft>
                <a:spcPts val="600"/>
              </a:spcAft>
            </a:pPr>
            <a:r>
              <a:rPr lang="bg-BG" sz="16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Аналитична </a:t>
            </a:r>
            <a:r>
              <a:rPr lang="bg-BG" sz="1600" b="1"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симулация</a:t>
            </a:r>
            <a:endParaRPr lang="en-US" sz="1600" b="1"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Аналитичен модел на устойчивост на геотермалната сонда</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G-функции за откриване на подпочвата</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Подходящ за единични сонди и сонда полета</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Опростени гранични условия</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Чисто проводим топлинен транспорт</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Графично представяне на температурите на солевия </a:t>
            </a:r>
            <a:r>
              <a:rPr lang="ru-RU" sz="12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разтвор</a:t>
            </a:r>
            <a:endParaRPr lang="de-DE" sz="1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Abgerundetes Rechteck 6"/>
          <p:cNvSpPr/>
          <p:nvPr/>
        </p:nvSpPr>
        <p:spPr>
          <a:xfrm>
            <a:off x="1547664" y="3717032"/>
            <a:ext cx="4888706" cy="245519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bg-BG" sz="16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Числена </a:t>
            </a:r>
            <a:r>
              <a:rPr lang="bg-BG" sz="1600" b="1"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симулация</a:t>
            </a:r>
            <a:endParaRPr lang="en-US" sz="16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Аналитичен модел на устойчивост на геотермалната сонда</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Прехвърляне на параметрите на сондата към мрежата</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Записване на </a:t>
            </a:r>
            <a:r>
              <a:rPr lang="ru-RU" sz="12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параметрите </a:t>
            </a: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чрез крайни елементи</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Подходящ за единични сонди и </a:t>
            </a:r>
            <a:r>
              <a:rPr lang="ru-RU" sz="12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сондажни </a:t>
            </a: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полета</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Диференцирани гранични условия</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Различни във времето гранични условия</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Проводим и конвективен топлинен транспорт</a:t>
            </a:r>
          </a:p>
          <a:p>
            <a:pPr marL="171450" indent="-171450">
              <a:spcAft>
                <a:spcPts val="600"/>
              </a:spcAft>
              <a:buFont typeface="Arial" panose="020B0604020202020204" pitchFamily="34" charset="0"/>
              <a:buChar char="•"/>
            </a:pPr>
            <a:r>
              <a:rPr lang="ru-RU"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Графично представяне на резултатите (сонда и почва</a:t>
            </a:r>
            <a:r>
              <a:rPr lang="ru-RU" sz="12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de-DE"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00280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Методи за </a:t>
            </a:r>
            <a:r>
              <a:rPr lang="bg-BG" dirty="0" smtClean="0">
                <a:latin typeface="Arial" panose="020B0604020202020204" pitchFamily="34" charset="0"/>
                <a:cs typeface="Arial" panose="020B0604020202020204" pitchFamily="34" charset="0"/>
              </a:rPr>
              <a:t>оразмеряване</a:t>
            </a:r>
            <a:endParaRPr lang="de-DE" dirty="0"/>
          </a:p>
        </p:txBody>
      </p:sp>
      <p:sp>
        <p:nvSpPr>
          <p:cNvPr id="2" name="Abgerundetes Rechteck 1"/>
          <p:cNvSpPr/>
          <p:nvPr/>
        </p:nvSpPr>
        <p:spPr>
          <a:xfrm>
            <a:off x="457199" y="1628775"/>
            <a:ext cx="2728913" cy="13573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bg-BG"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Стойности на </a:t>
            </a:r>
            <a:r>
              <a:rPr lang="bg-BG"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таблицата</a:t>
            </a:r>
            <a:endPar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spcAft>
                <a:spcPts val="600"/>
              </a:spcAft>
            </a:pPr>
            <a:r>
              <a:rPr lang="de-DE" sz="1600" dirty="0">
                <a:ln w="0"/>
                <a:solidFill>
                  <a:schemeClr val="tx1"/>
                </a:solidFill>
                <a:effectLst>
                  <a:outerShdw blurRad="38100" dist="19050" dir="2700000" algn="tl" rotWithShape="0">
                    <a:schemeClr val="dk1">
                      <a:alpha val="40000"/>
                    </a:schemeClr>
                  </a:outerShdw>
                </a:effectLst>
              </a:rPr>
              <a:t>37,5 W/m</a:t>
            </a:r>
          </a:p>
        </p:txBody>
      </p:sp>
      <p:sp>
        <p:nvSpPr>
          <p:cNvPr id="6" name="Abgerundetes Rechteck 5"/>
          <p:cNvSpPr/>
          <p:nvPr/>
        </p:nvSpPr>
        <p:spPr>
          <a:xfrm>
            <a:off x="4252913" y="1628775"/>
            <a:ext cx="3726656" cy="1800226"/>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ctr">
              <a:spcAft>
                <a:spcPts val="600"/>
              </a:spcAft>
            </a:pPr>
            <a:r>
              <a:rPr lang="bg-BG"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Аналитична симулация</a:t>
            </a:r>
            <a:endPar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Abgerundetes Rechteck 6"/>
          <p:cNvSpPr/>
          <p:nvPr/>
        </p:nvSpPr>
        <p:spPr>
          <a:xfrm>
            <a:off x="1583532" y="3717008"/>
            <a:ext cx="4888706" cy="2455192"/>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spcAft>
                <a:spcPts val="600"/>
              </a:spcAft>
            </a:pPr>
            <a:r>
              <a:rPr lang="bg-BG"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Числова симулация</a:t>
            </a:r>
            <a:endPar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l="2594" t="7952" r="20548" b="2407"/>
          <a:stretch/>
        </p:blipFill>
        <p:spPr>
          <a:xfrm>
            <a:off x="4488091" y="2071688"/>
            <a:ext cx="1749593" cy="940532"/>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l="2735" t="7795" r="19765" b="3388"/>
          <a:stretch/>
        </p:blipFill>
        <p:spPr>
          <a:xfrm>
            <a:off x="5970565" y="2403686"/>
            <a:ext cx="1785175" cy="942976"/>
          </a:xfrm>
          <a:prstGeom prst="rect">
            <a:avLst/>
          </a:prstGeom>
        </p:spPr>
      </p:pic>
      <p:pic>
        <p:nvPicPr>
          <p:cNvPr id="10" name="Grafik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0475" y="3815319"/>
            <a:ext cx="921543" cy="1030209"/>
          </a:xfrm>
          <a:prstGeom prst="rect">
            <a:avLst/>
          </a:prstGeom>
        </p:spPr>
      </p:pic>
      <p:pic>
        <p:nvPicPr>
          <p:cNvPr id="11" name="Grafik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45598" y="4133603"/>
            <a:ext cx="1082287" cy="1228725"/>
          </a:xfrm>
          <a:prstGeom prst="rect">
            <a:avLst/>
          </a:prstGeom>
        </p:spPr>
      </p:pic>
      <p:pic>
        <p:nvPicPr>
          <p:cNvPr id="12" name="Grafik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1465" y="4159921"/>
            <a:ext cx="1666105" cy="1832916"/>
          </a:xfrm>
          <a:prstGeom prst="rect">
            <a:avLst/>
          </a:prstGeom>
        </p:spPr>
      </p:pic>
      <p:pic>
        <p:nvPicPr>
          <p:cNvPr id="13" name="Grafik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68728" y="5133535"/>
            <a:ext cx="1626402" cy="977878"/>
          </a:xfrm>
          <a:prstGeom prst="rect">
            <a:avLst/>
          </a:prstGeom>
        </p:spPr>
      </p:pic>
      <p:pic>
        <p:nvPicPr>
          <p:cNvPr id="14" name="Grafik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13172" y="5133535"/>
            <a:ext cx="1587978" cy="977878"/>
          </a:xfrm>
          <a:prstGeom prst="rect">
            <a:avLst/>
          </a:prstGeom>
        </p:spPr>
      </p:pic>
    </p:spTree>
    <p:extLst>
      <p:ext uri="{BB962C8B-B14F-4D97-AF65-F5344CB8AC3E}">
        <p14:creationId xmlns:p14="http://schemas.microsoft.com/office/powerpoint/2010/main" val="33711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rafik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01850" y="1380381"/>
            <a:ext cx="49911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ieren 21"/>
          <p:cNvGrpSpPr>
            <a:grpSpLocks/>
          </p:cNvGrpSpPr>
          <p:nvPr/>
        </p:nvGrpSpPr>
        <p:grpSpPr bwMode="auto">
          <a:xfrm>
            <a:off x="5918200" y="4464893"/>
            <a:ext cx="763588" cy="1079500"/>
            <a:chOff x="990340" y="2006280"/>
            <a:chExt cx="764051" cy="1080000"/>
          </a:xfrm>
        </p:grpSpPr>
        <p:pic>
          <p:nvPicPr>
            <p:cNvPr id="10308" name="Grafik 1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0340" y="2006280"/>
              <a:ext cx="76405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eck 17"/>
            <p:cNvSpPr/>
            <p:nvPr/>
          </p:nvSpPr>
          <p:spPr>
            <a:xfrm>
              <a:off x="990340" y="2006280"/>
              <a:ext cx="764051"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uppieren 24"/>
          <p:cNvGrpSpPr>
            <a:grpSpLocks/>
          </p:cNvGrpSpPr>
          <p:nvPr/>
        </p:nvGrpSpPr>
        <p:grpSpPr bwMode="auto">
          <a:xfrm>
            <a:off x="7358063" y="2771031"/>
            <a:ext cx="763587" cy="1089025"/>
            <a:chOff x="9810273" y="2468894"/>
            <a:chExt cx="763200" cy="1088365"/>
          </a:xfrm>
        </p:grpSpPr>
        <p:pic>
          <p:nvPicPr>
            <p:cNvPr id="10306" name="Grafik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810273" y="2477259"/>
              <a:ext cx="75793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hteck 20"/>
            <p:cNvSpPr/>
            <p:nvPr/>
          </p:nvSpPr>
          <p:spPr>
            <a:xfrm>
              <a:off x="9810273" y="2468894"/>
              <a:ext cx="763200" cy="10804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uppieren 30"/>
          <p:cNvGrpSpPr>
            <a:grpSpLocks/>
          </p:cNvGrpSpPr>
          <p:nvPr/>
        </p:nvGrpSpPr>
        <p:grpSpPr bwMode="auto">
          <a:xfrm>
            <a:off x="250825" y="2467818"/>
            <a:ext cx="763588" cy="1079500"/>
            <a:chOff x="9972600" y="3340991"/>
            <a:chExt cx="763200" cy="1080000"/>
          </a:xfrm>
        </p:grpSpPr>
        <p:pic>
          <p:nvPicPr>
            <p:cNvPr id="10304" name="Grafik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972600" y="3340991"/>
              <a:ext cx="762956"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hteck 22"/>
            <p:cNvSpPr/>
            <p:nvPr/>
          </p:nvSpPr>
          <p:spPr>
            <a:xfrm>
              <a:off x="9972600" y="3340991"/>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 name="Gruppieren 25"/>
          <p:cNvGrpSpPr>
            <a:grpSpLocks/>
          </p:cNvGrpSpPr>
          <p:nvPr/>
        </p:nvGrpSpPr>
        <p:grpSpPr bwMode="auto">
          <a:xfrm>
            <a:off x="7475538" y="4407743"/>
            <a:ext cx="763587" cy="1081088"/>
            <a:chOff x="9900592" y="3858789"/>
            <a:chExt cx="763200" cy="1080000"/>
          </a:xfrm>
        </p:grpSpPr>
        <p:pic>
          <p:nvPicPr>
            <p:cNvPr id="10302" name="Grafik 1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902331" y="3858789"/>
              <a:ext cx="76146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hteck 23"/>
            <p:cNvSpPr/>
            <p:nvPr/>
          </p:nvSpPr>
          <p:spPr>
            <a:xfrm>
              <a:off x="9900592" y="3858789"/>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 name="Gruppieren 32"/>
          <p:cNvGrpSpPr>
            <a:grpSpLocks/>
          </p:cNvGrpSpPr>
          <p:nvPr/>
        </p:nvGrpSpPr>
        <p:grpSpPr bwMode="auto">
          <a:xfrm>
            <a:off x="323850" y="3599706"/>
            <a:ext cx="763588" cy="1079500"/>
            <a:chOff x="9826224" y="4959000"/>
            <a:chExt cx="763200" cy="1080000"/>
          </a:xfrm>
        </p:grpSpPr>
        <p:pic>
          <p:nvPicPr>
            <p:cNvPr id="10300" name="Grafik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828584" y="4959000"/>
              <a:ext cx="76084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hteck 26"/>
            <p:cNvSpPr/>
            <p:nvPr/>
          </p:nvSpPr>
          <p:spPr>
            <a:xfrm>
              <a:off x="9826224" y="4959000"/>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uppieren 31"/>
          <p:cNvGrpSpPr>
            <a:grpSpLocks/>
          </p:cNvGrpSpPr>
          <p:nvPr/>
        </p:nvGrpSpPr>
        <p:grpSpPr bwMode="auto">
          <a:xfrm>
            <a:off x="633413" y="1297831"/>
            <a:ext cx="762000" cy="1079500"/>
            <a:chOff x="9970774" y="1428139"/>
            <a:chExt cx="763200" cy="1080000"/>
          </a:xfrm>
        </p:grpSpPr>
        <p:pic>
          <p:nvPicPr>
            <p:cNvPr id="10298" name="Grafik 10"/>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970774" y="1428139"/>
              <a:ext cx="758427"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hteck 27"/>
            <p:cNvSpPr/>
            <p:nvPr/>
          </p:nvSpPr>
          <p:spPr>
            <a:xfrm>
              <a:off x="9970774" y="1428139"/>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9" name="Gruppieren 38"/>
          <p:cNvGrpSpPr>
            <a:grpSpLocks/>
          </p:cNvGrpSpPr>
          <p:nvPr/>
        </p:nvGrpSpPr>
        <p:grpSpPr bwMode="auto">
          <a:xfrm>
            <a:off x="904875" y="5604718"/>
            <a:ext cx="762000" cy="1079500"/>
            <a:chOff x="8192159" y="5484118"/>
            <a:chExt cx="763200" cy="1080000"/>
          </a:xfrm>
        </p:grpSpPr>
        <p:pic>
          <p:nvPicPr>
            <p:cNvPr id="10296" name="Grafik 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8193898" y="5484118"/>
              <a:ext cx="76146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hteck 28"/>
            <p:cNvSpPr/>
            <p:nvPr/>
          </p:nvSpPr>
          <p:spPr>
            <a:xfrm>
              <a:off x="8192159" y="5484118"/>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uppieren 33"/>
          <p:cNvGrpSpPr>
            <a:grpSpLocks/>
          </p:cNvGrpSpPr>
          <p:nvPr/>
        </p:nvGrpSpPr>
        <p:grpSpPr bwMode="auto">
          <a:xfrm>
            <a:off x="8305800" y="3547318"/>
            <a:ext cx="763588" cy="1081088"/>
            <a:chOff x="-1211817" y="1620330"/>
            <a:chExt cx="763200" cy="1080000"/>
          </a:xfrm>
        </p:grpSpPr>
        <p:pic>
          <p:nvPicPr>
            <p:cNvPr id="10294" name="Grafik 7"/>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208111" y="1620330"/>
              <a:ext cx="75949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hteck 29"/>
            <p:cNvSpPr/>
            <p:nvPr/>
          </p:nvSpPr>
          <p:spPr>
            <a:xfrm>
              <a:off x="-1211817" y="1620330"/>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8" name="Gruppieren 37"/>
          <p:cNvGrpSpPr>
            <a:grpSpLocks/>
          </p:cNvGrpSpPr>
          <p:nvPr/>
        </p:nvGrpSpPr>
        <p:grpSpPr bwMode="auto">
          <a:xfrm>
            <a:off x="7308850" y="5638056"/>
            <a:ext cx="762000" cy="1079500"/>
            <a:chOff x="-1764704" y="4623840"/>
            <a:chExt cx="763200" cy="1080000"/>
          </a:xfrm>
        </p:grpSpPr>
        <p:pic>
          <p:nvPicPr>
            <p:cNvPr id="10292" name="Grafik 4"/>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762768" y="4623840"/>
              <a:ext cx="75932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hteck 34"/>
            <p:cNvSpPr/>
            <p:nvPr/>
          </p:nvSpPr>
          <p:spPr>
            <a:xfrm>
              <a:off x="-1764704" y="4623840"/>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 name="Gruppieren 36"/>
          <p:cNvGrpSpPr>
            <a:grpSpLocks/>
          </p:cNvGrpSpPr>
          <p:nvPr/>
        </p:nvGrpSpPr>
        <p:grpSpPr bwMode="auto">
          <a:xfrm>
            <a:off x="8121650" y="5638056"/>
            <a:ext cx="763588" cy="1079500"/>
            <a:chOff x="-1631762" y="3212976"/>
            <a:chExt cx="763200" cy="1080000"/>
          </a:xfrm>
        </p:grpSpPr>
        <p:pic>
          <p:nvPicPr>
            <p:cNvPr id="10290" name="Grafik 5"/>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1631762" y="3212976"/>
              <a:ext cx="76226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hteck 35"/>
            <p:cNvSpPr/>
            <p:nvPr/>
          </p:nvSpPr>
          <p:spPr>
            <a:xfrm>
              <a:off x="-1631762" y="3212976"/>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 name="Gruppieren 44"/>
          <p:cNvGrpSpPr>
            <a:grpSpLocks/>
          </p:cNvGrpSpPr>
          <p:nvPr/>
        </p:nvGrpSpPr>
        <p:grpSpPr bwMode="auto">
          <a:xfrm>
            <a:off x="8243888" y="2085231"/>
            <a:ext cx="763587" cy="1100137"/>
            <a:chOff x="8192159" y="5484118"/>
            <a:chExt cx="763200" cy="1099618"/>
          </a:xfrm>
        </p:grpSpPr>
        <p:pic>
          <p:nvPicPr>
            <p:cNvPr id="10288" name="Grafik 8"/>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8195415" y="5503736"/>
              <a:ext cx="75994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hteck 39"/>
            <p:cNvSpPr/>
            <p:nvPr/>
          </p:nvSpPr>
          <p:spPr>
            <a:xfrm>
              <a:off x="8192159" y="5484118"/>
              <a:ext cx="763200" cy="108057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4" name="Gruppieren 43"/>
          <p:cNvGrpSpPr>
            <a:grpSpLocks/>
          </p:cNvGrpSpPr>
          <p:nvPr/>
        </p:nvGrpSpPr>
        <p:grpSpPr bwMode="auto">
          <a:xfrm>
            <a:off x="107950" y="5004643"/>
            <a:ext cx="762000" cy="1079500"/>
            <a:chOff x="-133565" y="4065945"/>
            <a:chExt cx="763200" cy="1080000"/>
          </a:xfrm>
        </p:grpSpPr>
        <p:pic>
          <p:nvPicPr>
            <p:cNvPr id="10286" name="Grafik 12"/>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125690" y="4065945"/>
              <a:ext cx="747449"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hteck 40"/>
            <p:cNvSpPr/>
            <p:nvPr/>
          </p:nvSpPr>
          <p:spPr>
            <a:xfrm>
              <a:off x="-133565" y="4065945"/>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7" name="Gruppieren 46"/>
          <p:cNvGrpSpPr>
            <a:grpSpLocks/>
          </p:cNvGrpSpPr>
          <p:nvPr/>
        </p:nvGrpSpPr>
        <p:grpSpPr bwMode="auto">
          <a:xfrm>
            <a:off x="2611438" y="1324818"/>
            <a:ext cx="762000" cy="1079500"/>
            <a:chOff x="7236296" y="1416540"/>
            <a:chExt cx="763422" cy="1080000"/>
          </a:xfrm>
        </p:grpSpPr>
        <p:pic>
          <p:nvPicPr>
            <p:cNvPr id="10284" name="Grafik 14"/>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7236296" y="1416540"/>
              <a:ext cx="76342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hteck 45"/>
            <p:cNvSpPr/>
            <p:nvPr/>
          </p:nvSpPr>
          <p:spPr>
            <a:xfrm>
              <a:off x="7236296" y="1416540"/>
              <a:ext cx="763422"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9" name="Gruppieren 48"/>
          <p:cNvGrpSpPr>
            <a:grpSpLocks/>
          </p:cNvGrpSpPr>
          <p:nvPr/>
        </p:nvGrpSpPr>
        <p:grpSpPr bwMode="auto">
          <a:xfrm>
            <a:off x="7162800" y="1388318"/>
            <a:ext cx="763588" cy="1079500"/>
            <a:chOff x="395536" y="2442679"/>
            <a:chExt cx="763200" cy="1080000"/>
          </a:xfrm>
        </p:grpSpPr>
        <p:pic>
          <p:nvPicPr>
            <p:cNvPr id="10282" name="Grafik 47"/>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395536" y="2442679"/>
              <a:ext cx="757137"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hteck 51"/>
            <p:cNvSpPr/>
            <p:nvPr/>
          </p:nvSpPr>
          <p:spPr>
            <a:xfrm>
              <a:off x="395536" y="2442679"/>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54" name="Gerade Verbindung 53"/>
          <p:cNvCxnSpPr>
            <a:endCxn id="21" idx="1"/>
          </p:cNvCxnSpPr>
          <p:nvPr/>
        </p:nvCxnSpPr>
        <p:spPr>
          <a:xfrm>
            <a:off x="5795963" y="3058368"/>
            <a:ext cx="1562100" cy="2524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a:endCxn id="10282" idx="1"/>
          </p:cNvCxnSpPr>
          <p:nvPr/>
        </p:nvCxnSpPr>
        <p:spPr>
          <a:xfrm flipV="1">
            <a:off x="5795963" y="1928068"/>
            <a:ext cx="1366837" cy="4111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a:endCxn id="23" idx="3"/>
          </p:cNvCxnSpPr>
          <p:nvPr/>
        </p:nvCxnSpPr>
        <p:spPr>
          <a:xfrm flipH="1" flipV="1">
            <a:off x="1014413" y="3007568"/>
            <a:ext cx="2352675" cy="692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a:endCxn id="30" idx="1"/>
          </p:cNvCxnSpPr>
          <p:nvPr/>
        </p:nvCxnSpPr>
        <p:spPr>
          <a:xfrm>
            <a:off x="6011863" y="3547318"/>
            <a:ext cx="2293937" cy="5413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a:endCxn id="24" idx="1"/>
          </p:cNvCxnSpPr>
          <p:nvPr/>
        </p:nvCxnSpPr>
        <p:spPr>
          <a:xfrm>
            <a:off x="6011863" y="4088656"/>
            <a:ext cx="1463675" cy="8604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a:endCxn id="41" idx="3"/>
          </p:cNvCxnSpPr>
          <p:nvPr/>
        </p:nvCxnSpPr>
        <p:spPr>
          <a:xfrm flipH="1">
            <a:off x="869950" y="5218956"/>
            <a:ext cx="2122488" cy="3254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a:endCxn id="27" idx="3"/>
          </p:cNvCxnSpPr>
          <p:nvPr/>
        </p:nvCxnSpPr>
        <p:spPr>
          <a:xfrm flipH="1" flipV="1">
            <a:off x="1087438" y="4139456"/>
            <a:ext cx="2930525" cy="1444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a:endCxn id="29" idx="3"/>
          </p:cNvCxnSpPr>
          <p:nvPr/>
        </p:nvCxnSpPr>
        <p:spPr>
          <a:xfrm flipH="1">
            <a:off x="1666875" y="5507881"/>
            <a:ext cx="2125663" cy="6365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79"/>
          <p:cNvCxnSpPr>
            <a:endCxn id="35" idx="1"/>
          </p:cNvCxnSpPr>
          <p:nvPr/>
        </p:nvCxnSpPr>
        <p:spPr>
          <a:xfrm>
            <a:off x="5292725" y="5507881"/>
            <a:ext cx="2016125" cy="6699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a:endCxn id="10298" idx="3"/>
          </p:cNvCxnSpPr>
          <p:nvPr/>
        </p:nvCxnSpPr>
        <p:spPr>
          <a:xfrm flipH="1" flipV="1">
            <a:off x="1390650" y="1837581"/>
            <a:ext cx="2233613" cy="1133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85"/>
          <p:cNvCxnSpPr>
            <a:endCxn id="10284" idx="3"/>
          </p:cNvCxnSpPr>
          <p:nvPr/>
        </p:nvCxnSpPr>
        <p:spPr>
          <a:xfrm flipH="1" flipV="1">
            <a:off x="3373438" y="1864568"/>
            <a:ext cx="838200" cy="635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89"/>
          <p:cNvCxnSpPr>
            <a:endCxn id="10288" idx="1"/>
          </p:cNvCxnSpPr>
          <p:nvPr/>
        </p:nvCxnSpPr>
        <p:spPr>
          <a:xfrm>
            <a:off x="4500563" y="2467818"/>
            <a:ext cx="3746500" cy="1778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94"/>
          <p:cNvCxnSpPr>
            <a:endCxn id="18" idx="1"/>
          </p:cNvCxnSpPr>
          <p:nvPr/>
        </p:nvCxnSpPr>
        <p:spPr>
          <a:xfrm>
            <a:off x="5003800" y="4407743"/>
            <a:ext cx="914400" cy="5969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20" name="Gruppieren 8219"/>
          <p:cNvGrpSpPr>
            <a:grpSpLocks/>
          </p:cNvGrpSpPr>
          <p:nvPr/>
        </p:nvGrpSpPr>
        <p:grpSpPr bwMode="auto">
          <a:xfrm>
            <a:off x="1160463" y="4266456"/>
            <a:ext cx="763587" cy="1079500"/>
            <a:chOff x="-1498232" y="5168476"/>
            <a:chExt cx="763200" cy="1080000"/>
          </a:xfrm>
        </p:grpSpPr>
        <p:pic>
          <p:nvPicPr>
            <p:cNvPr id="10280" name="Grafik 8218"/>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1498232" y="5168476"/>
              <a:ext cx="760547"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hteck 102"/>
            <p:cNvSpPr/>
            <p:nvPr/>
          </p:nvSpPr>
          <p:spPr>
            <a:xfrm>
              <a:off x="-1498232" y="5168476"/>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06" name="Gerade Verbindung 105"/>
          <p:cNvCxnSpPr>
            <a:endCxn id="103" idx="3"/>
          </p:cNvCxnSpPr>
          <p:nvPr/>
        </p:nvCxnSpPr>
        <p:spPr>
          <a:xfrm flipH="1">
            <a:off x="1924050" y="4706193"/>
            <a:ext cx="992188" cy="1000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uppieren 42"/>
          <p:cNvGrpSpPr>
            <a:grpSpLocks/>
          </p:cNvGrpSpPr>
          <p:nvPr/>
        </p:nvGrpSpPr>
        <p:grpSpPr bwMode="auto">
          <a:xfrm>
            <a:off x="2347913" y="5661868"/>
            <a:ext cx="763587" cy="1079500"/>
            <a:chOff x="-151639" y="2700330"/>
            <a:chExt cx="763200" cy="1080000"/>
          </a:xfrm>
        </p:grpSpPr>
        <p:pic>
          <p:nvPicPr>
            <p:cNvPr id="10278" name="Grafik 15"/>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149244" y="2700330"/>
              <a:ext cx="760805"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hteck 41"/>
            <p:cNvSpPr/>
            <p:nvPr/>
          </p:nvSpPr>
          <p:spPr>
            <a:xfrm>
              <a:off x="-151639" y="2700330"/>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10" name="Gerade Verbindung 109"/>
          <p:cNvCxnSpPr>
            <a:endCxn id="42" idx="3"/>
          </p:cNvCxnSpPr>
          <p:nvPr/>
        </p:nvCxnSpPr>
        <p:spPr>
          <a:xfrm flipH="1">
            <a:off x="3111500" y="5638056"/>
            <a:ext cx="906463" cy="5635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28" name="Gruppieren 8227"/>
          <p:cNvGrpSpPr>
            <a:grpSpLocks/>
          </p:cNvGrpSpPr>
          <p:nvPr/>
        </p:nvGrpSpPr>
        <p:grpSpPr bwMode="auto">
          <a:xfrm>
            <a:off x="4640263" y="2969468"/>
            <a:ext cx="763587" cy="1079500"/>
            <a:chOff x="-1548680" y="1970868"/>
            <a:chExt cx="764097" cy="1080000"/>
          </a:xfrm>
        </p:grpSpPr>
        <p:pic>
          <p:nvPicPr>
            <p:cNvPr id="10276" name="Grafik 8226"/>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1548680" y="1970868"/>
              <a:ext cx="764097"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Rechteck 115"/>
            <p:cNvSpPr/>
            <p:nvPr/>
          </p:nvSpPr>
          <p:spPr>
            <a:xfrm>
              <a:off x="-1548680" y="1970868"/>
              <a:ext cx="762509"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Насоки на </a:t>
            </a:r>
            <a:r>
              <a:rPr lang="bg-BG" dirty="0" smtClean="0">
                <a:latin typeface="Arial" panose="020B0604020202020204" pitchFamily="34" charset="0"/>
                <a:cs typeface="Arial" panose="020B0604020202020204" pitchFamily="34" charset="0"/>
              </a:rPr>
              <a:t>страните</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454529"/>
      </p:ext>
    </p:extLst>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ru-RU" dirty="0">
                <a:latin typeface="Arial" panose="020B0604020202020204" pitchFamily="34" charset="0"/>
                <a:cs typeface="Arial" panose="020B0604020202020204" pitchFamily="34" charset="0"/>
              </a:rPr>
              <a:t>Модели за симулация на подземни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8229600" cy="4709120"/>
          </a:xfrm>
        </p:spPr>
        <p:txBody>
          <a:bodyPr>
            <a:noAutofit/>
          </a:bodyPr>
          <a:lstStyle/>
          <a:p>
            <a:pPr marL="0" indent="0">
              <a:lnSpc>
                <a:spcPct val="150000"/>
              </a:lnSpc>
              <a:spcAft>
                <a:spcPts val="1200"/>
              </a:spcAft>
              <a:buNone/>
            </a:pPr>
            <a:r>
              <a:rPr lang="bg-BG" sz="1600" dirty="0">
                <a:latin typeface="Arial" panose="020B0604020202020204" pitchFamily="34" charset="0"/>
                <a:cs typeface="Arial" panose="020B0604020202020204" pitchFamily="34" charset="0"/>
              </a:rPr>
              <a:t>Непълен </a:t>
            </a:r>
            <a:r>
              <a:rPr lang="bg-BG" sz="1600" dirty="0" smtClean="0">
                <a:latin typeface="Arial" panose="020B0604020202020204" pitchFamily="34" charset="0"/>
                <a:cs typeface="Arial" panose="020B0604020202020204" pitchFamily="34" charset="0"/>
              </a:rPr>
              <a:t>списък</a:t>
            </a:r>
            <a:endParaRPr lang="en-US" sz="1600" dirty="0">
              <a:latin typeface="Arial" panose="020B0604020202020204" pitchFamily="34" charset="0"/>
              <a:cs typeface="Arial" panose="020B0604020202020204" pitchFamily="34" charset="0"/>
            </a:endParaRPr>
          </a:p>
          <a:p>
            <a:pPr>
              <a:lnSpc>
                <a:spcPct val="150000"/>
              </a:lnSpc>
              <a:spcAft>
                <a:spcPts val="1200"/>
              </a:spcAft>
            </a:pPr>
            <a:r>
              <a:rPr lang="ru-RU" sz="1600" dirty="0">
                <a:latin typeface="Arial" panose="020B0604020202020204" pitchFamily="34" charset="0"/>
                <a:cs typeface="Arial" panose="020B0604020202020204" pitchFamily="34" charset="0"/>
              </a:rPr>
              <a:t>Feflow</a:t>
            </a:r>
          </a:p>
          <a:p>
            <a:pPr>
              <a:lnSpc>
                <a:spcPct val="150000"/>
              </a:lnSpc>
              <a:spcAft>
                <a:spcPts val="1200"/>
              </a:spcAft>
            </a:pPr>
            <a:r>
              <a:rPr lang="ru-RU" sz="1600" dirty="0">
                <a:latin typeface="Arial" panose="020B0604020202020204" pitchFamily="34" charset="0"/>
                <a:cs typeface="Arial" panose="020B0604020202020204" pitchFamily="34" charset="0"/>
              </a:rPr>
              <a:t>FEFLOW е програма за изчисляване на потока на подземните води, масовия транспорт и топлинната дисперсия. FEFLOW използва метод на крайни елементи в неструктурирана мрежа за решаване на основните уравнения. Първоначално програмата е разработена от WASY GmbH, Treptow и сега се разпространява от Датския хидравличен </a:t>
            </a:r>
            <a:r>
              <a:rPr lang="ru-RU" sz="1600" dirty="0" smtClean="0">
                <a:latin typeface="Arial" panose="020B0604020202020204" pitchFamily="34" charset="0"/>
                <a:cs typeface="Arial" panose="020B0604020202020204" pitchFamily="34" charset="0"/>
              </a:rPr>
              <a:t>институт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6446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ru-RU" dirty="0">
                <a:latin typeface="Arial" panose="020B0604020202020204" pitchFamily="34" charset="0"/>
                <a:cs typeface="Arial" panose="020B0604020202020204" pitchFamily="34" charset="0"/>
              </a:rPr>
              <a:t>Модели за симулация на подземни </a:t>
            </a:r>
            <a:r>
              <a:rPr lang="ru-RU" dirty="0" smtClean="0">
                <a:latin typeface="Arial" panose="020B0604020202020204" pitchFamily="34" charset="0"/>
                <a:cs typeface="Arial" panose="020B0604020202020204" pitchFamily="34" charset="0"/>
              </a:rPr>
              <a:t>води</a:t>
            </a:r>
            <a:endParaRPr lang="de-DE" dirty="0"/>
          </a:p>
        </p:txBody>
      </p:sp>
      <p:sp>
        <p:nvSpPr>
          <p:cNvPr id="4" name="Inhaltsplatzhalter 3"/>
          <p:cNvSpPr>
            <a:spLocks noGrp="1"/>
          </p:cNvSpPr>
          <p:nvPr>
            <p:ph idx="1"/>
          </p:nvPr>
        </p:nvSpPr>
        <p:spPr>
          <a:xfrm>
            <a:off x="457200" y="1600200"/>
            <a:ext cx="8229600" cy="4709120"/>
          </a:xfrm>
        </p:spPr>
        <p:txBody>
          <a:bodyPr>
            <a:noAutofit/>
          </a:bodyPr>
          <a:lstStyle/>
          <a:p>
            <a:pPr>
              <a:lnSpc>
                <a:spcPct val="150000"/>
              </a:lnSpc>
            </a:pPr>
            <a:r>
              <a:rPr lang="ru-RU" sz="1600" dirty="0">
                <a:latin typeface="Arial" panose="020B0604020202020204" pitchFamily="34" charset="0"/>
                <a:cs typeface="Arial" panose="020B0604020202020204" pitchFamily="34" charset="0"/>
              </a:rPr>
              <a:t>Modflow</a:t>
            </a:r>
          </a:p>
          <a:p>
            <a:pPr>
              <a:lnSpc>
                <a:spcPct val="150000"/>
              </a:lnSpc>
            </a:pPr>
            <a:r>
              <a:rPr lang="ru-RU" sz="1600" dirty="0">
                <a:latin typeface="Arial" panose="020B0604020202020204" pitchFamily="34" charset="0"/>
                <a:cs typeface="Arial" panose="020B0604020202020204" pitchFamily="34" charset="0"/>
              </a:rPr>
              <a:t>MODFLOW е програма за изчисляване на потока на подземните води. Той има модулна структура - оттук и името MODFLOW. Основните уравнения за потока на подземните води се решават с помощта на метод за ограничена разлика, базиран на 3d регулярна мрежа. Програмата е разработена от Геологическата служба на САЩ и непрекъснато се усъвършенства от </a:t>
            </a:r>
            <a:r>
              <a:rPr lang="ru-RU" sz="1600" dirty="0" smtClean="0">
                <a:latin typeface="Arial" panose="020B0604020202020204" pitchFamily="34" charset="0"/>
                <a:cs typeface="Arial" panose="020B0604020202020204" pitchFamily="34" charset="0"/>
              </a:rPr>
              <a:t>нея.</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8925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ru-RU" dirty="0">
                <a:latin typeface="Arial" panose="020B0604020202020204" pitchFamily="34" charset="0"/>
                <a:cs typeface="Arial" panose="020B0604020202020204" pitchFamily="34" charset="0"/>
              </a:rPr>
              <a:t>Модели за симулация на подземни </a:t>
            </a:r>
            <a:r>
              <a:rPr lang="ru-RU" dirty="0" smtClean="0">
                <a:latin typeface="Arial" panose="020B0604020202020204" pitchFamily="34" charset="0"/>
                <a:cs typeface="Arial" panose="020B0604020202020204" pitchFamily="34" charset="0"/>
              </a:rPr>
              <a:t>води</a:t>
            </a:r>
            <a:endParaRPr lang="de-DE" dirty="0"/>
          </a:p>
        </p:txBody>
      </p:sp>
      <p:sp>
        <p:nvSpPr>
          <p:cNvPr id="4" name="Inhaltsplatzhalter 3"/>
          <p:cNvSpPr>
            <a:spLocks noGrp="1"/>
          </p:cNvSpPr>
          <p:nvPr>
            <p:ph idx="1"/>
          </p:nvPr>
        </p:nvSpPr>
        <p:spPr>
          <a:xfrm>
            <a:off x="457200" y="1600200"/>
            <a:ext cx="8229600" cy="4709120"/>
          </a:xfrm>
        </p:spPr>
        <p:txBody>
          <a:bodyPr>
            <a:noAutofit/>
          </a:bodyPr>
          <a:lstStyle/>
          <a:p>
            <a:pPr>
              <a:lnSpc>
                <a:spcPct val="150000"/>
              </a:lnSpc>
            </a:pPr>
            <a:r>
              <a:rPr lang="en-US" sz="1600" dirty="0" smtClean="0">
                <a:latin typeface="Arial" panose="020B0604020202020204" pitchFamily="34" charset="0"/>
                <a:cs typeface="Arial" panose="020B0604020202020204" pitchFamily="34" charset="0"/>
              </a:rPr>
              <a:t>SPRING</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SPRING е програмната система за създаване и изчисляване на моделите на потока на подземните води и масовия транспорт по метода на крайните елементи. Той се основава на развитие на Рурския университет Бохум.</a:t>
            </a:r>
          </a:p>
          <a:p>
            <a:pPr>
              <a:lnSpc>
                <a:spcPct val="150000"/>
              </a:lnSpc>
            </a:pPr>
            <a:r>
              <a:rPr lang="ru-RU" sz="1600" dirty="0">
                <a:latin typeface="Arial" panose="020B0604020202020204" pitchFamily="34" charset="0"/>
                <a:cs typeface="Arial" panose="020B0604020202020204" pitchFamily="34" charset="0"/>
              </a:rPr>
              <a:t>Shemat</a:t>
            </a:r>
          </a:p>
          <a:p>
            <a:pPr marL="0" indent="0">
              <a:lnSpc>
                <a:spcPct val="150000"/>
              </a:lnSpc>
              <a:buNone/>
            </a:pPr>
            <a:r>
              <a:rPr lang="ru-RU" sz="1600" dirty="0">
                <a:latin typeface="Arial" panose="020B0604020202020204" pitchFamily="34" charset="0"/>
                <a:cs typeface="Arial" panose="020B0604020202020204" pitchFamily="34" charset="0"/>
              </a:rPr>
              <a:t>Програмата Shemat (CLAUSER 2003) е </a:t>
            </a:r>
            <a:r>
              <a:rPr lang="ru-RU" sz="1600" dirty="0" smtClean="0">
                <a:latin typeface="Arial" panose="020B0604020202020204" pitchFamily="34" charset="0"/>
                <a:cs typeface="Arial" panose="020B0604020202020204" pitchFamily="34" charset="0"/>
              </a:rPr>
              <a:t>цифрова, </a:t>
            </a:r>
            <a:r>
              <a:rPr lang="ru-RU" sz="1600" dirty="0">
                <a:latin typeface="Arial" panose="020B0604020202020204" pitchFamily="34" charset="0"/>
                <a:cs typeface="Arial" panose="020B0604020202020204" pitchFamily="34" charset="0"/>
              </a:rPr>
              <a:t>крайна разлика, базирана на термично-хидравлично 3D </a:t>
            </a:r>
            <a:r>
              <a:rPr lang="ru-RU" sz="1600" dirty="0" smtClean="0">
                <a:latin typeface="Arial" panose="020B0604020202020204" pitchFamily="34" charset="0"/>
                <a:cs typeface="Arial" panose="020B0604020202020204" pitchFamily="34" charset="0"/>
              </a:rPr>
              <a:t>моделиране.</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5449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Показване на </a:t>
            </a:r>
            <a:r>
              <a:rPr lang="bg-BG" dirty="0" smtClean="0">
                <a:latin typeface="Arial" panose="020B0604020202020204" pitchFamily="34" charset="0"/>
                <a:cs typeface="Arial" panose="020B0604020202020204" pitchFamily="34" charset="0"/>
              </a:rPr>
              <a:t>резултати</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lstStyle/>
          <a:p>
            <a:endParaRPr lang="de-DE"/>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0487" y="1296977"/>
            <a:ext cx="3107031" cy="3098800"/>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7177" y="3731141"/>
            <a:ext cx="3102910" cy="3098800"/>
          </a:xfrm>
          <a:prstGeom prst="rect">
            <a:avLst/>
          </a:prstGeom>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4991" y="3731141"/>
            <a:ext cx="3107009" cy="3098800"/>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40341" y="1296977"/>
            <a:ext cx="3111081" cy="3098800"/>
          </a:xfrm>
          <a:prstGeom prst="rect">
            <a:avLst/>
          </a:prstGeom>
        </p:spPr>
      </p:pic>
    </p:spTree>
    <p:extLst>
      <p:ext uri="{BB962C8B-B14F-4D97-AF65-F5344CB8AC3E}">
        <p14:creationId xmlns:p14="http://schemas.microsoft.com/office/powerpoint/2010/main" val="3341047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ru-RU" sz="2700" dirty="0">
                <a:latin typeface="Arial" panose="020B0604020202020204" pitchFamily="34" charset="0"/>
                <a:cs typeface="Arial" panose="020B0604020202020204" pitchFamily="34" charset="0"/>
              </a:rPr>
              <a:t>TRT - Тест за термичен </a:t>
            </a:r>
            <a:r>
              <a:rPr lang="ru-RU" sz="2700" dirty="0" smtClean="0">
                <a:latin typeface="Arial" panose="020B0604020202020204" pitchFamily="34" charset="0"/>
                <a:cs typeface="Arial" panose="020B0604020202020204" pitchFamily="34" charset="0"/>
              </a:rPr>
              <a:t>отговор</a:t>
            </a:r>
            <a:endParaRPr lang="de-DE" dirty="0"/>
          </a:p>
        </p:txBody>
      </p:sp>
      <p:sp>
        <p:nvSpPr>
          <p:cNvPr id="4" name="Inhaltsplatzhalter 3"/>
          <p:cNvSpPr txBox="1">
            <a:spLocks/>
          </p:cNvSpPr>
          <p:nvPr/>
        </p:nvSpPr>
        <p:spPr>
          <a:xfrm>
            <a:off x="609600" y="1752600"/>
            <a:ext cx="8229600" cy="47727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0"/>
              </a:spcBef>
              <a:buNone/>
            </a:pPr>
            <a:r>
              <a:rPr lang="ru-RU" sz="1600" dirty="0">
                <a:latin typeface="Arial" panose="020B0604020202020204" pitchFamily="34" charset="0"/>
                <a:cs typeface="Arial" panose="020B0604020202020204" pitchFamily="34" charset="0"/>
              </a:rPr>
              <a:t>За по-големи сондни инсталации (брой на сондите) е препоръчително да не се използва топлопроводимостта на подземната повърхност (централна входна променлива на оразмеряването) като литературна стойност, а да се извършват измервания на място.</a:t>
            </a:r>
          </a:p>
          <a:p>
            <a:pPr marL="0" indent="0">
              <a:lnSpc>
                <a:spcPct val="150000"/>
              </a:lnSpc>
              <a:spcBef>
                <a:spcPts val="0"/>
              </a:spcBef>
              <a:buNone/>
            </a:pP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Тест </a:t>
            </a:r>
            <a:r>
              <a:rPr lang="ru-RU" sz="1600" dirty="0">
                <a:latin typeface="Arial" panose="020B0604020202020204" pitchFamily="34" charset="0"/>
                <a:cs typeface="Arial" panose="020B0604020202020204" pitchFamily="34" charset="0"/>
              </a:rPr>
              <a:t>за термична (геотермална реакция) (TRT) е </a:t>
            </a:r>
            <a:r>
              <a:rPr lang="ru-RU" sz="1600" dirty="0" smtClean="0">
                <a:latin typeface="Arial" panose="020B0604020202020204" pitchFamily="34" charset="0"/>
                <a:cs typeface="Arial" panose="020B0604020202020204" pitchFamily="34" charset="0"/>
              </a:rPr>
              <a:t>тест </a:t>
            </a:r>
            <a:r>
              <a:rPr lang="ru-RU" sz="1600" dirty="0">
                <a:latin typeface="Arial" panose="020B0604020202020204" pitchFamily="34" charset="0"/>
                <a:cs typeface="Arial" panose="020B0604020202020204" pitchFamily="34" charset="0"/>
              </a:rPr>
              <a:t>за определяне на термодинамични параметри на подземната повърхност в близостна повърхностна геотермална енергия.</a:t>
            </a:r>
          </a:p>
          <a:p>
            <a:pPr marL="0" indent="0">
              <a:lnSpc>
                <a:spcPct val="150000"/>
              </a:lnSpc>
              <a:spcBef>
                <a:spcPts val="0"/>
              </a:spcBef>
              <a:buNone/>
            </a:pPr>
            <a:r>
              <a:rPr lang="ru-RU" sz="1600" dirty="0" smtClean="0">
                <a:latin typeface="Arial" panose="020B0604020202020204" pitchFamily="34" charset="0"/>
                <a:cs typeface="Arial" panose="020B0604020202020204" pitchFamily="34" charset="0"/>
              </a:rPr>
              <a:t>Основният </a:t>
            </a:r>
            <a:r>
              <a:rPr lang="ru-RU" sz="1600" dirty="0">
                <a:latin typeface="Arial" panose="020B0604020202020204" pitchFamily="34" charset="0"/>
                <a:cs typeface="Arial" panose="020B0604020202020204" pitchFamily="34" charset="0"/>
              </a:rPr>
              <a:t>производен параметър е ефективната </a:t>
            </a:r>
            <a:r>
              <a:rPr lang="ru-RU" sz="1600" dirty="0" smtClean="0">
                <a:latin typeface="Arial" panose="020B0604020202020204" pitchFamily="34" charset="0"/>
                <a:cs typeface="Arial" panose="020B0604020202020204" pitchFamily="34" charset="0"/>
              </a:rPr>
              <a:t>топлопроводимост.</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0" indent="0">
              <a:lnSpc>
                <a:spcPct val="150000"/>
              </a:lnSpc>
              <a:spcBef>
                <a:spcPts val="0"/>
              </a:spcBef>
              <a:buNone/>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None/>
            </a:pPr>
            <a:r>
              <a:rPr lang="en-US" sz="1600" dirty="0">
                <a:latin typeface="Arial" panose="020B0604020202020204" pitchFamily="34" charset="0"/>
                <a:cs typeface="Arial" panose="020B0604020202020204" pitchFamily="34" charset="0"/>
              </a:rPr>
              <a:t>The primary derived parameter is the effective thermal conductivity.</a:t>
            </a:r>
            <a:endParaRPr lang="de-DE" sz="1600" dirty="0">
              <a:solidFill>
                <a:schemeClr val="accent6">
                  <a:lumMod val="75000"/>
                </a:schemeClr>
              </a:solidFill>
              <a:latin typeface="Arial" panose="020B0604020202020204" pitchFamily="34" charset="0"/>
              <a:cs typeface="Arial" panose="020B0604020202020204" pitchFamily="34" charset="0"/>
            </a:endParaRPr>
          </a:p>
        </p:txBody>
      </p:sp>
      <p:sp>
        <p:nvSpPr>
          <p:cNvPr id="5" name="Textfeld 4"/>
          <p:cNvSpPr txBox="1"/>
          <p:nvPr/>
        </p:nvSpPr>
        <p:spPr>
          <a:xfrm>
            <a:off x="580189" y="4817428"/>
            <a:ext cx="8147248" cy="1372683"/>
          </a:xfrm>
          <a:prstGeom prst="rect">
            <a:avLst/>
          </a:prstGeom>
          <a:noFill/>
        </p:spPr>
        <p:txBody>
          <a:bodyPr wrap="square" rtlCol="0">
            <a:spAutoFit/>
          </a:bodyPr>
          <a:lstStyle/>
          <a:p>
            <a:pPr algn="ctr">
              <a:lnSpc>
                <a:spcPct val="130000"/>
              </a:lnSpc>
            </a:pPr>
            <a:r>
              <a:rPr lang="ru-RU" sz="1600" dirty="0" smtClean="0">
                <a:latin typeface="Arial" panose="020B0604020202020204" pitchFamily="34" charset="0"/>
                <a:cs typeface="Arial" panose="020B0604020202020204" pitchFamily="34" charset="0"/>
              </a:rPr>
              <a:t>Интеграл </a:t>
            </a:r>
            <a:r>
              <a:rPr lang="ru-RU" sz="1600" dirty="0">
                <a:latin typeface="Arial" panose="020B0604020202020204" pitchFamily="34" charset="0"/>
                <a:cs typeface="Arial" panose="020B0604020202020204" pitchFamily="34" charset="0"/>
              </a:rPr>
              <a:t>на всички влияещи фактори по цялата дължина на </a:t>
            </a:r>
            <a:r>
              <a:rPr lang="ru-RU" sz="1600" dirty="0" smtClean="0">
                <a:latin typeface="Arial" panose="020B0604020202020204" pitchFamily="34" charset="0"/>
                <a:cs typeface="Arial" panose="020B0604020202020204" pitchFamily="34" charset="0"/>
              </a:rPr>
              <a:t>сондата</a:t>
            </a:r>
          </a:p>
          <a:p>
            <a:pPr algn="ctr">
              <a:lnSpc>
                <a:spcPct val="130000"/>
              </a:lnSpc>
            </a:pPr>
            <a:endParaRPr lang="ru-RU" sz="1600" dirty="0">
              <a:latin typeface="Arial" panose="020B0604020202020204" pitchFamily="34" charset="0"/>
              <a:cs typeface="Arial" panose="020B0604020202020204" pitchFamily="34" charset="0"/>
            </a:endParaRPr>
          </a:p>
          <a:p>
            <a:pPr algn="ctr">
              <a:lnSpc>
                <a:spcPct val="130000"/>
              </a:lnSpc>
            </a:pPr>
            <a:r>
              <a:rPr lang="ru-RU" sz="1600" dirty="0" smtClean="0">
                <a:latin typeface="Arial" panose="020B0604020202020204" pitchFamily="34" charset="0"/>
                <a:cs typeface="Arial" panose="020B0604020202020204" pitchFamily="34" charset="0"/>
              </a:rPr>
              <a:t>Скална </a:t>
            </a:r>
            <a:r>
              <a:rPr lang="ru-RU" sz="1600" dirty="0">
                <a:latin typeface="Arial" panose="020B0604020202020204" pitchFamily="34" charset="0"/>
                <a:cs typeface="Arial" panose="020B0604020202020204" pitchFamily="34" charset="0"/>
              </a:rPr>
              <a:t>матрица + подземни </a:t>
            </a:r>
            <a:r>
              <a:rPr lang="ru-RU" sz="1600" dirty="0" smtClean="0">
                <a:latin typeface="Arial" panose="020B0604020202020204" pitchFamily="34" charset="0"/>
                <a:cs typeface="Arial" panose="020B0604020202020204" pitchFamily="34" charset="0"/>
              </a:rPr>
              <a:t>води</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lgn="ctr">
              <a:lnSpc>
                <a:spcPct val="130000"/>
              </a:lnSpc>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0202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Структура на устройство TRT - VDI 4640, част 5 (</a:t>
            </a:r>
            <a:r>
              <a:rPr lang="ru-RU" dirty="0" smtClean="0">
                <a:latin typeface="Arial" panose="020B0604020202020204" pitchFamily="34" charset="0"/>
                <a:cs typeface="Arial" panose="020B0604020202020204" pitchFamily="34" charset="0"/>
              </a:rPr>
              <a:t>чернова)</a:t>
            </a:r>
            <a:endParaRPr lang="de-DE" dirty="0">
              <a:latin typeface="Arial" panose="020B0604020202020204" pitchFamily="34" charset="0"/>
              <a:cs typeface="Arial" panose="020B0604020202020204" pitchFamily="34" charset="0"/>
            </a:endParaRPr>
          </a:p>
        </p:txBody>
      </p:sp>
      <p:pic>
        <p:nvPicPr>
          <p:cNvPr id="8" name="Inhaltsplatzhalter 7"/>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691680" y="1460934"/>
            <a:ext cx="5904656" cy="4720101"/>
          </a:xfrm>
        </p:spPr>
      </p:pic>
      <p:sp>
        <p:nvSpPr>
          <p:cNvPr id="3" name="Rechteck 2">
            <a:extLst>
              <a:ext uri="{FF2B5EF4-FFF2-40B4-BE49-F238E27FC236}">
                <a16:creationId xmlns="" xmlns:a16="http://schemas.microsoft.com/office/drawing/2014/main" id="{52CFCACE-9C9F-4597-9274-44C6FFE2002D}"/>
              </a:ext>
            </a:extLst>
          </p:cNvPr>
          <p:cNvSpPr/>
          <p:nvPr/>
        </p:nvSpPr>
        <p:spPr>
          <a:xfrm>
            <a:off x="5529208" y="5966307"/>
            <a:ext cx="576064" cy="126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 xmlns:a16="http://schemas.microsoft.com/office/drawing/2014/main" id="{36359EE4-580D-42A5-B737-A93A81994935}"/>
              </a:ext>
            </a:extLst>
          </p:cNvPr>
          <p:cNvSpPr txBox="1"/>
          <p:nvPr/>
        </p:nvSpPr>
        <p:spPr>
          <a:xfrm>
            <a:off x="5493833" y="5897612"/>
            <a:ext cx="795411" cy="246221"/>
          </a:xfrm>
          <a:prstGeom prst="rect">
            <a:avLst/>
          </a:prstGeom>
          <a:noFill/>
        </p:spPr>
        <p:txBody>
          <a:bodyPr wrap="none" rtlCol="0">
            <a:spAutoFit/>
          </a:bodyPr>
          <a:lstStyle/>
          <a:p>
            <a:r>
              <a:rPr lang="bg-BG" sz="1000" b="1" dirty="0" smtClean="0">
                <a:latin typeface="Arial" panose="020B0604020202020204" pitchFamily="34" charset="0"/>
                <a:cs typeface="Arial" panose="020B0604020202020204" pitchFamily="34" charset="0"/>
              </a:rPr>
              <a:t>приземен</a:t>
            </a:r>
            <a:endParaRPr lang="de-DE" sz="800" b="1"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 xmlns:a16="http://schemas.microsoft.com/office/drawing/2014/main" id="{50D6A30D-7C3E-4D8A-A690-351B8A2B057C}"/>
              </a:ext>
            </a:extLst>
          </p:cNvPr>
          <p:cNvSpPr txBox="1"/>
          <p:nvPr/>
        </p:nvSpPr>
        <p:spPr>
          <a:xfrm>
            <a:off x="4773754" y="4509120"/>
            <a:ext cx="878366" cy="400110"/>
          </a:xfrm>
          <a:prstGeom prst="rect">
            <a:avLst/>
          </a:prstGeom>
          <a:solidFill>
            <a:schemeClr val="bg1"/>
          </a:solidFill>
        </p:spPr>
        <p:txBody>
          <a:bodyPr wrap="square" rtlCol="0">
            <a:spAutoFit/>
          </a:bodyPr>
          <a:lstStyle/>
          <a:p>
            <a:r>
              <a:rPr lang="bg-BG" sz="1000" b="1" dirty="0">
                <a:latin typeface="Arial" panose="020B0604020202020204" pitchFamily="34" charset="0"/>
                <a:cs typeface="Arial" panose="020B0604020202020204" pitchFamily="34" charset="0"/>
              </a:rPr>
              <a:t>Фугиращ </a:t>
            </a:r>
            <a:r>
              <a:rPr lang="bg-BG" sz="1000" b="1" dirty="0" smtClean="0">
                <a:latin typeface="Arial" panose="020B0604020202020204" pitchFamily="34" charset="0"/>
                <a:cs typeface="Arial" panose="020B0604020202020204" pitchFamily="34" charset="0"/>
              </a:rPr>
              <a:t>материал</a:t>
            </a:r>
            <a:endParaRPr lang="de-DE" sz="1000" b="1"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 xmlns:a16="http://schemas.microsoft.com/office/drawing/2014/main" id="{41BEC0A3-F2A6-429B-AC97-03C9B9AE305B}"/>
              </a:ext>
            </a:extLst>
          </p:cNvPr>
          <p:cNvSpPr/>
          <p:nvPr/>
        </p:nvSpPr>
        <p:spPr>
          <a:xfrm>
            <a:off x="1691680" y="4709175"/>
            <a:ext cx="1585690" cy="246221"/>
          </a:xfrm>
          <a:prstGeom prst="rect">
            <a:avLst/>
          </a:prstGeom>
          <a:solidFill>
            <a:schemeClr val="bg1"/>
          </a:solidFill>
        </p:spPr>
        <p:txBody>
          <a:bodyPr wrap="none">
            <a:spAutoFit/>
          </a:bodyPr>
          <a:lstStyle/>
          <a:p>
            <a:r>
              <a:rPr lang="bg-BG" sz="1000" b="1" dirty="0">
                <a:latin typeface="Arial" panose="020B0604020202020204" pitchFamily="34" charset="0"/>
                <a:cs typeface="Arial" panose="020B0604020202020204" pitchFamily="34" charset="0"/>
              </a:rPr>
              <a:t>Измерващ </a:t>
            </a:r>
            <a:r>
              <a:rPr lang="bg-BG" sz="1000" b="1" dirty="0" smtClean="0">
                <a:latin typeface="Arial" panose="020B0604020202020204" pitchFamily="34" charset="0"/>
                <a:cs typeface="Arial" panose="020B0604020202020204" pitchFamily="34" charset="0"/>
              </a:rPr>
              <a:t>контейнер</a:t>
            </a:r>
            <a:endParaRPr lang="de-DE" sz="1000" b="1" dirty="0">
              <a:effectLst/>
              <a:latin typeface="Arial" panose="020B0604020202020204" pitchFamily="34" charset="0"/>
              <a:cs typeface="Arial" panose="020B0604020202020204" pitchFamily="34" charset="0"/>
            </a:endParaRPr>
          </a:p>
        </p:txBody>
      </p:sp>
      <p:sp>
        <p:nvSpPr>
          <p:cNvPr id="9" name="Rechteck 8">
            <a:extLst>
              <a:ext uri="{FF2B5EF4-FFF2-40B4-BE49-F238E27FC236}">
                <a16:creationId xmlns="" xmlns:a16="http://schemas.microsoft.com/office/drawing/2014/main" id="{A50D7265-FAB2-403F-91F8-E0F6AD8AE699}"/>
              </a:ext>
            </a:extLst>
          </p:cNvPr>
          <p:cNvSpPr/>
          <p:nvPr/>
        </p:nvSpPr>
        <p:spPr>
          <a:xfrm>
            <a:off x="2843808" y="4360139"/>
            <a:ext cx="973240" cy="15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 xmlns:a16="http://schemas.microsoft.com/office/drawing/2014/main" id="{457CE84C-C0FB-4219-AD08-5715F657EE5D}"/>
              </a:ext>
            </a:extLst>
          </p:cNvPr>
          <p:cNvSpPr/>
          <p:nvPr/>
        </p:nvSpPr>
        <p:spPr>
          <a:xfrm>
            <a:off x="2579209" y="4316586"/>
            <a:ext cx="1614545" cy="246221"/>
          </a:xfrm>
          <a:prstGeom prst="rect">
            <a:avLst/>
          </a:prstGeom>
        </p:spPr>
        <p:txBody>
          <a:bodyPr wrap="none">
            <a:spAutoFit/>
          </a:bodyPr>
          <a:lstStyle/>
          <a:p>
            <a:r>
              <a:rPr lang="bg-BG" sz="1000" b="1" dirty="0">
                <a:latin typeface="Arial" panose="020B0604020202020204" pitchFamily="34" charset="0"/>
                <a:cs typeface="Arial" panose="020B0604020202020204" pitchFamily="34" charset="0"/>
              </a:rPr>
              <a:t>Циркулационна </a:t>
            </a:r>
            <a:r>
              <a:rPr lang="bg-BG" sz="1000" b="1" dirty="0" smtClean="0">
                <a:latin typeface="Arial" panose="020B0604020202020204" pitchFamily="34" charset="0"/>
                <a:cs typeface="Arial" panose="020B0604020202020204" pitchFamily="34" charset="0"/>
              </a:rPr>
              <a:t>помпа</a:t>
            </a:r>
            <a:endParaRPr lang="de-DE" sz="1000" b="1" dirty="0">
              <a:latin typeface="Arial" panose="020B0604020202020204" pitchFamily="34" charset="0"/>
              <a:cs typeface="Arial" panose="020B0604020202020204" pitchFamily="34" charset="0"/>
            </a:endParaRPr>
          </a:p>
        </p:txBody>
      </p:sp>
      <p:sp>
        <p:nvSpPr>
          <p:cNvPr id="11" name="Rechteck 10">
            <a:extLst>
              <a:ext uri="{FF2B5EF4-FFF2-40B4-BE49-F238E27FC236}">
                <a16:creationId xmlns="" xmlns:a16="http://schemas.microsoft.com/office/drawing/2014/main" id="{D33CC84C-237B-4E2F-981A-EACD3B4599F7}"/>
              </a:ext>
            </a:extLst>
          </p:cNvPr>
          <p:cNvSpPr/>
          <p:nvPr/>
        </p:nvSpPr>
        <p:spPr>
          <a:xfrm>
            <a:off x="2339752" y="3664814"/>
            <a:ext cx="64807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 xmlns:a16="http://schemas.microsoft.com/office/drawing/2014/main" id="{BD073306-2E16-4DA0-A582-9BF2511B2D8E}"/>
              </a:ext>
            </a:extLst>
          </p:cNvPr>
          <p:cNvSpPr txBox="1"/>
          <p:nvPr/>
        </p:nvSpPr>
        <p:spPr>
          <a:xfrm>
            <a:off x="2270470" y="3620930"/>
            <a:ext cx="968535" cy="400110"/>
          </a:xfrm>
          <a:prstGeom prst="rect">
            <a:avLst/>
          </a:prstGeom>
          <a:noFill/>
        </p:spPr>
        <p:txBody>
          <a:bodyPr wrap="none" rtlCol="0">
            <a:spAutoFit/>
          </a:bodyPr>
          <a:lstStyle/>
          <a:p>
            <a:r>
              <a:rPr lang="bg-BG" sz="1000" b="1" dirty="0">
                <a:latin typeface="Arial" panose="020B0604020202020204" pitchFamily="34" charset="0"/>
                <a:cs typeface="Arial" panose="020B0604020202020204" pitchFamily="34" charset="0"/>
              </a:rPr>
              <a:t>нагревател /</a:t>
            </a:r>
          </a:p>
          <a:p>
            <a:r>
              <a:rPr lang="bg-BG" sz="1000" b="1" dirty="0" smtClean="0">
                <a:latin typeface="Arial" panose="020B0604020202020204" pitchFamily="34" charset="0"/>
                <a:cs typeface="Arial" panose="020B0604020202020204" pitchFamily="34" charset="0"/>
              </a:rPr>
              <a:t>охладител</a:t>
            </a:r>
            <a:endParaRPr lang="de-DE" sz="1000" b="1"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 xmlns:a16="http://schemas.microsoft.com/office/drawing/2014/main" id="{A6A0E07E-9955-4AC4-8063-F57BB12A2881}"/>
              </a:ext>
            </a:extLst>
          </p:cNvPr>
          <p:cNvSpPr txBox="1"/>
          <p:nvPr/>
        </p:nvSpPr>
        <p:spPr>
          <a:xfrm>
            <a:off x="3235240" y="2497861"/>
            <a:ext cx="1585690" cy="246221"/>
          </a:xfrm>
          <a:prstGeom prst="rect">
            <a:avLst/>
          </a:prstGeom>
          <a:solidFill>
            <a:schemeClr val="bg1"/>
          </a:solidFill>
        </p:spPr>
        <p:txBody>
          <a:bodyPr wrap="none" rtlCol="0">
            <a:spAutoFit/>
          </a:bodyPr>
          <a:lstStyle/>
          <a:p>
            <a:r>
              <a:rPr lang="bg-BG" sz="1000" b="1" dirty="0">
                <a:latin typeface="Arial" panose="020B0604020202020204" pitchFamily="34" charset="0"/>
                <a:cs typeface="Arial" panose="020B0604020202020204" pitchFamily="34" charset="0"/>
              </a:rPr>
              <a:t>Измерване на </a:t>
            </a:r>
            <a:r>
              <a:rPr lang="bg-BG" sz="1000" b="1" dirty="0" smtClean="0">
                <a:latin typeface="Arial" panose="020B0604020202020204" pitchFamily="34" charset="0"/>
                <a:cs typeface="Arial" panose="020B0604020202020204" pitchFamily="34" charset="0"/>
              </a:rPr>
              <a:t>дебита</a:t>
            </a:r>
            <a:endParaRPr lang="de-DE" sz="1000" b="1" dirty="0">
              <a:latin typeface="Arial" panose="020B0604020202020204" pitchFamily="34" charset="0"/>
              <a:cs typeface="Arial" panose="020B0604020202020204" pitchFamily="34" charset="0"/>
            </a:endParaRPr>
          </a:p>
        </p:txBody>
      </p:sp>
      <p:sp>
        <p:nvSpPr>
          <p:cNvPr id="13" name="Rechteck 12">
            <a:extLst>
              <a:ext uri="{FF2B5EF4-FFF2-40B4-BE49-F238E27FC236}">
                <a16:creationId xmlns="" xmlns:a16="http://schemas.microsoft.com/office/drawing/2014/main" id="{5C6F3228-78BC-4847-8836-C0686EAA0093}"/>
              </a:ext>
            </a:extLst>
          </p:cNvPr>
          <p:cNvSpPr/>
          <p:nvPr/>
        </p:nvSpPr>
        <p:spPr>
          <a:xfrm>
            <a:off x="3273881" y="2071620"/>
            <a:ext cx="1264752" cy="400110"/>
          </a:xfrm>
          <a:prstGeom prst="rect">
            <a:avLst/>
          </a:prstGeom>
          <a:solidFill>
            <a:schemeClr val="bg1"/>
          </a:solidFill>
        </p:spPr>
        <p:txBody>
          <a:bodyPr wrap="square">
            <a:spAutoFit/>
          </a:bodyPr>
          <a:lstStyle/>
          <a:p>
            <a:r>
              <a:rPr lang="bg-BG" sz="1000" b="1" dirty="0">
                <a:latin typeface="Arial" panose="020B0604020202020204" pitchFamily="34" charset="0"/>
                <a:cs typeface="Arial" panose="020B0604020202020204" pitchFamily="34" charset="0"/>
              </a:rPr>
              <a:t>Регулация на </a:t>
            </a:r>
            <a:r>
              <a:rPr lang="bg-BG" sz="1000" b="1" dirty="0" smtClean="0">
                <a:latin typeface="Arial" panose="020B0604020202020204" pitchFamily="34" charset="0"/>
                <a:cs typeface="Arial" panose="020B0604020202020204" pitchFamily="34" charset="0"/>
              </a:rPr>
              <a:t>потока</a:t>
            </a:r>
            <a:endParaRPr lang="de-DE" sz="1000" b="1"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 xmlns:a16="http://schemas.microsoft.com/office/drawing/2014/main" id="{B89E0EDC-966C-4C98-972D-D97F41728A4D}"/>
              </a:ext>
            </a:extLst>
          </p:cNvPr>
          <p:cNvSpPr txBox="1"/>
          <p:nvPr/>
        </p:nvSpPr>
        <p:spPr>
          <a:xfrm>
            <a:off x="3273881" y="2969683"/>
            <a:ext cx="939681" cy="400110"/>
          </a:xfrm>
          <a:prstGeom prst="rect">
            <a:avLst/>
          </a:prstGeom>
          <a:solidFill>
            <a:schemeClr val="bg1"/>
          </a:solidFill>
        </p:spPr>
        <p:txBody>
          <a:bodyPr wrap="none" rtlCol="0">
            <a:spAutoFit/>
          </a:bodyPr>
          <a:lstStyle/>
          <a:p>
            <a:r>
              <a:rPr lang="de-DE" sz="1000" b="1" i="1" dirty="0">
                <a:latin typeface="Arial" panose="020B0604020202020204" pitchFamily="34" charset="0"/>
                <a:cs typeface="Arial" panose="020B0604020202020204" pitchFamily="34" charset="0"/>
              </a:rPr>
              <a:t>T</a:t>
            </a:r>
            <a:r>
              <a:rPr lang="de-DE" sz="1000" dirty="0">
                <a:latin typeface="Arial" panose="020B0604020202020204" pitchFamily="34" charset="0"/>
                <a:cs typeface="Arial" panose="020B0604020202020204" pitchFamily="34" charset="0"/>
              </a:rPr>
              <a:t> </a:t>
            </a:r>
            <a:r>
              <a:rPr lang="bg-BG" sz="1000" dirty="0" smtClean="0">
                <a:latin typeface="Arial" panose="020B0604020202020204" pitchFamily="34" charset="0"/>
                <a:cs typeface="Arial" panose="020B0604020202020204" pitchFamily="34" charset="0"/>
              </a:rPr>
              <a:t>измерване</a:t>
            </a:r>
            <a:endParaRPr lang="bg-BG" sz="1000" dirty="0">
              <a:latin typeface="Arial" panose="020B0604020202020204" pitchFamily="34" charset="0"/>
              <a:cs typeface="Arial" panose="020B0604020202020204" pitchFamily="34" charset="0"/>
            </a:endParaRPr>
          </a:p>
          <a:p>
            <a:r>
              <a:rPr lang="bg-BG" sz="1000" dirty="0">
                <a:latin typeface="Arial" panose="020B0604020202020204" pitchFamily="34" charset="0"/>
                <a:cs typeface="Arial" panose="020B0604020202020204" pitchFamily="34" charset="0"/>
              </a:rPr>
              <a:t> </a:t>
            </a:r>
            <a:r>
              <a:rPr lang="bg-BG" sz="1000" dirty="0" smtClean="0">
                <a:latin typeface="Arial" panose="020B0604020202020204" pitchFamily="34" charset="0"/>
                <a:cs typeface="Arial" panose="020B0604020202020204" pitchFamily="34" charset="0"/>
              </a:rPr>
              <a:t>контейнер</a:t>
            </a:r>
            <a:endParaRPr lang="de-DE" sz="1000" b="1"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 xmlns:a16="http://schemas.microsoft.com/office/drawing/2014/main" id="{67920C8F-EE4E-44E8-92EB-FBF63804181C}"/>
              </a:ext>
            </a:extLst>
          </p:cNvPr>
          <p:cNvSpPr txBox="1"/>
          <p:nvPr/>
        </p:nvSpPr>
        <p:spPr>
          <a:xfrm>
            <a:off x="5004048" y="1427232"/>
            <a:ext cx="1728192" cy="246221"/>
          </a:xfrm>
          <a:prstGeom prst="rect">
            <a:avLst/>
          </a:prstGeom>
          <a:solidFill>
            <a:schemeClr val="bg1"/>
          </a:solidFill>
        </p:spPr>
        <p:txBody>
          <a:bodyPr wrap="square" rtlCol="0">
            <a:spAutoFit/>
          </a:bodyPr>
          <a:lstStyle/>
          <a:p>
            <a:r>
              <a:rPr lang="de-DE" sz="1000" b="1" i="1" dirty="0">
                <a:latin typeface="Arial" panose="020B0604020202020204" pitchFamily="34" charset="0"/>
                <a:cs typeface="Arial" panose="020B0604020202020204" pitchFamily="34" charset="0"/>
              </a:rPr>
              <a:t>T</a:t>
            </a:r>
            <a:r>
              <a:rPr lang="de-DE" sz="1000" dirty="0">
                <a:latin typeface="Arial" panose="020B0604020202020204" pitchFamily="34" charset="0"/>
                <a:cs typeface="Arial" panose="020B0604020202020204" pitchFamily="34" charset="0"/>
              </a:rPr>
              <a:t> </a:t>
            </a:r>
            <a:r>
              <a:rPr lang="bg-BG" sz="800" b="1" dirty="0" smtClean="0">
                <a:latin typeface="Arial" panose="020B0604020202020204" pitchFamily="34" charset="0"/>
                <a:cs typeface="Arial" panose="020B0604020202020204" pitchFamily="34" charset="0"/>
              </a:rPr>
              <a:t>от </a:t>
            </a:r>
            <a:r>
              <a:rPr lang="bg-BG" sz="800" b="1" dirty="0">
                <a:latin typeface="Arial" panose="020B0604020202020204" pitchFamily="34" charset="0"/>
                <a:cs typeface="Arial" panose="020B0604020202020204" pitchFamily="34" charset="0"/>
              </a:rPr>
              <a:t>контейнер за </a:t>
            </a:r>
            <a:r>
              <a:rPr lang="bg-BG" sz="800" b="1" dirty="0" smtClean="0">
                <a:latin typeface="Arial" panose="020B0604020202020204" pitchFamily="34" charset="0"/>
                <a:cs typeface="Arial" panose="020B0604020202020204" pitchFamily="34" charset="0"/>
              </a:rPr>
              <a:t>измерване</a:t>
            </a:r>
            <a:endParaRPr lang="de-DE" sz="900" b="1"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 xmlns:a16="http://schemas.microsoft.com/office/drawing/2014/main" id="{5C3C0A47-CAE6-4A99-8F2F-A008E2178AB7}"/>
              </a:ext>
            </a:extLst>
          </p:cNvPr>
          <p:cNvSpPr txBox="1"/>
          <p:nvPr/>
        </p:nvSpPr>
        <p:spPr>
          <a:xfrm>
            <a:off x="4932040" y="2620971"/>
            <a:ext cx="2183611" cy="246221"/>
          </a:xfrm>
          <a:prstGeom prst="rect">
            <a:avLst/>
          </a:prstGeom>
          <a:solidFill>
            <a:schemeClr val="bg1"/>
          </a:solidFill>
        </p:spPr>
        <p:txBody>
          <a:bodyPr wrap="none" rtlCol="0">
            <a:spAutoFit/>
          </a:bodyPr>
          <a:lstStyle/>
          <a:p>
            <a:r>
              <a:rPr lang="de-DE" sz="1000" b="1" i="1" dirty="0" smtClean="0">
                <a:latin typeface="Arial" panose="020B0604020202020204" pitchFamily="34" charset="0"/>
                <a:cs typeface="Arial" panose="020B0604020202020204" pitchFamily="34" charset="0"/>
              </a:rPr>
              <a:t>T</a:t>
            </a:r>
            <a:r>
              <a:rPr lang="bg-BG" sz="1000" b="1" i="1" dirty="0" smtClean="0">
                <a:latin typeface="Arial" panose="020B0604020202020204" pitchFamily="34" charset="0"/>
                <a:cs typeface="Arial" panose="020B0604020202020204" pitchFamily="34" charset="0"/>
              </a:rPr>
              <a:t> до измервателен контейнер</a:t>
            </a:r>
            <a:endParaRPr lang="de-DE" sz="800" b="1"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 xmlns:a16="http://schemas.microsoft.com/office/drawing/2014/main" id="{619D3701-ED3B-4633-B6F2-C88DBA77A8E6}"/>
              </a:ext>
            </a:extLst>
          </p:cNvPr>
          <p:cNvSpPr txBox="1"/>
          <p:nvPr/>
        </p:nvSpPr>
        <p:spPr>
          <a:xfrm>
            <a:off x="3954458" y="4857832"/>
            <a:ext cx="712054" cy="246221"/>
          </a:xfrm>
          <a:prstGeom prst="rect">
            <a:avLst/>
          </a:prstGeom>
          <a:solidFill>
            <a:schemeClr val="bg1"/>
          </a:solidFill>
        </p:spPr>
        <p:txBody>
          <a:bodyPr wrap="none" rtlCol="0">
            <a:spAutoFit/>
          </a:bodyPr>
          <a:lstStyle/>
          <a:p>
            <a:r>
              <a:rPr lang="de-DE" sz="1000" b="1" i="1" dirty="0">
                <a:latin typeface="Arial" panose="020B0604020202020204" pitchFamily="34" charset="0"/>
                <a:cs typeface="Arial" panose="020B0604020202020204" pitchFamily="34" charset="0"/>
              </a:rPr>
              <a:t>T</a:t>
            </a:r>
            <a:r>
              <a:rPr lang="de-DE" sz="1000" dirty="0">
                <a:latin typeface="Arial" panose="020B0604020202020204" pitchFamily="34" charset="0"/>
                <a:cs typeface="Arial" panose="020B0604020202020204" pitchFamily="34" charset="0"/>
              </a:rPr>
              <a:t> </a:t>
            </a:r>
            <a:r>
              <a:rPr lang="bg-BG" sz="1000" dirty="0" smtClean="0">
                <a:latin typeface="Arial" panose="020B0604020202020204" pitchFamily="34" charset="0"/>
                <a:cs typeface="Arial" panose="020B0604020202020204" pitchFamily="34" charset="0"/>
              </a:rPr>
              <a:t>околна</a:t>
            </a:r>
            <a:endParaRPr lang="de-DE" sz="1000" b="1" dirty="0">
              <a:latin typeface="Arial" panose="020B0604020202020204" pitchFamily="34" charset="0"/>
              <a:cs typeface="Arial" panose="020B0604020202020204" pitchFamily="34" charset="0"/>
            </a:endParaRPr>
          </a:p>
        </p:txBody>
      </p:sp>
      <p:sp>
        <p:nvSpPr>
          <p:cNvPr id="19" name="Rechteck 18">
            <a:extLst>
              <a:ext uri="{FF2B5EF4-FFF2-40B4-BE49-F238E27FC236}">
                <a16:creationId xmlns="" xmlns:a16="http://schemas.microsoft.com/office/drawing/2014/main" id="{6F693079-87D2-46AD-BB84-A7CD9878B1B9}"/>
              </a:ext>
            </a:extLst>
          </p:cNvPr>
          <p:cNvSpPr/>
          <p:nvPr/>
        </p:nvSpPr>
        <p:spPr>
          <a:xfrm>
            <a:off x="5287903" y="3240756"/>
            <a:ext cx="482610" cy="188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 xmlns:a16="http://schemas.microsoft.com/office/drawing/2014/main" id="{1F8F3815-09D7-4FB9-AC35-7E160D0A4E91}"/>
              </a:ext>
            </a:extLst>
          </p:cNvPr>
          <p:cNvSpPr txBox="1"/>
          <p:nvPr/>
        </p:nvSpPr>
        <p:spPr>
          <a:xfrm>
            <a:off x="5040022" y="3187226"/>
            <a:ext cx="880369" cy="246221"/>
          </a:xfrm>
          <a:prstGeom prst="rect">
            <a:avLst/>
          </a:prstGeom>
          <a:noFill/>
        </p:spPr>
        <p:txBody>
          <a:bodyPr wrap="none" rtlCol="0">
            <a:spAutoFit/>
          </a:bodyPr>
          <a:lstStyle/>
          <a:p>
            <a:r>
              <a:rPr lang="de-DE" sz="1000" b="1" i="1" dirty="0">
                <a:latin typeface="Arial" panose="020B0604020202020204" pitchFamily="34" charset="0"/>
                <a:cs typeface="Arial" panose="020B0604020202020204" pitchFamily="34" charset="0"/>
              </a:rPr>
              <a:t>T</a:t>
            </a:r>
            <a:r>
              <a:rPr lang="de-DE" sz="1000" dirty="0">
                <a:latin typeface="Arial" panose="020B0604020202020204" pitchFamily="34" charset="0"/>
                <a:cs typeface="Arial" panose="020B0604020202020204" pitchFamily="34" charset="0"/>
              </a:rPr>
              <a:t> </a:t>
            </a:r>
            <a:r>
              <a:rPr lang="bg-BG" sz="1000" dirty="0">
                <a:latin typeface="Arial" panose="020B0604020202020204" pitchFamily="34" charset="0"/>
                <a:cs typeface="Arial" panose="020B0604020202020204" pitchFamily="34" charset="0"/>
              </a:rPr>
              <a:t>от </a:t>
            </a:r>
            <a:r>
              <a:rPr lang="bg-BG" sz="1000" dirty="0" smtClean="0">
                <a:latin typeface="Arial" panose="020B0604020202020204" pitchFamily="34" charset="0"/>
                <a:cs typeface="Arial" panose="020B0604020202020204" pitchFamily="34" charset="0"/>
              </a:rPr>
              <a:t>земята</a:t>
            </a:r>
            <a:endParaRPr lang="de-DE" sz="1000" b="1" dirty="0">
              <a:latin typeface="Arial" panose="020B0604020202020204" pitchFamily="34" charset="0"/>
              <a:cs typeface="Arial" panose="020B0604020202020204" pitchFamily="34" charset="0"/>
            </a:endParaRPr>
          </a:p>
        </p:txBody>
      </p:sp>
      <p:sp>
        <p:nvSpPr>
          <p:cNvPr id="20" name="Textfeld 19">
            <a:extLst>
              <a:ext uri="{FF2B5EF4-FFF2-40B4-BE49-F238E27FC236}">
                <a16:creationId xmlns="" xmlns:a16="http://schemas.microsoft.com/office/drawing/2014/main" id="{04A37997-6277-437B-BF62-6EEE4066B318}"/>
              </a:ext>
            </a:extLst>
          </p:cNvPr>
          <p:cNvSpPr txBox="1"/>
          <p:nvPr/>
        </p:nvSpPr>
        <p:spPr>
          <a:xfrm>
            <a:off x="6864588" y="2994535"/>
            <a:ext cx="1016625" cy="246221"/>
          </a:xfrm>
          <a:prstGeom prst="rect">
            <a:avLst/>
          </a:prstGeom>
          <a:solidFill>
            <a:schemeClr val="bg1"/>
          </a:solidFill>
        </p:spPr>
        <p:txBody>
          <a:bodyPr wrap="none" rtlCol="0">
            <a:spAutoFit/>
          </a:bodyPr>
          <a:lstStyle/>
          <a:p>
            <a:r>
              <a:rPr lang="bg-BG" sz="1000" b="1" i="1" dirty="0">
                <a:latin typeface="Arial" panose="020B0604020202020204" pitchFamily="34" charset="0"/>
                <a:cs typeface="Arial" panose="020B0604020202020204" pitchFamily="34" charset="0"/>
              </a:rPr>
              <a:t>Т от </a:t>
            </a:r>
            <a:r>
              <a:rPr lang="bg-BG" sz="1000" b="1" i="1" dirty="0" smtClean="0">
                <a:latin typeface="Arial" panose="020B0604020202020204" pitchFamily="34" charset="0"/>
                <a:cs typeface="Arial" panose="020B0604020202020204" pitchFamily="34" charset="0"/>
              </a:rPr>
              <a:t>земята</a:t>
            </a:r>
            <a:endParaRPr lang="de-DE"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5141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TRT </a:t>
            </a:r>
            <a:r>
              <a:rPr lang="de-DE" dirty="0" smtClean="0">
                <a:latin typeface="Arial" panose="020B0604020202020204" pitchFamily="34" charset="0"/>
                <a:cs typeface="Arial" panose="020B0604020202020204" pitchFamily="34" charset="0"/>
              </a:rPr>
              <a:t>–</a:t>
            </a:r>
            <a:r>
              <a:rPr lang="bg-BG" dirty="0" smtClean="0">
                <a:latin typeface="Arial" panose="020B0604020202020204" pitchFamily="34" charset="0"/>
                <a:cs typeface="Arial" panose="020B0604020202020204" pitchFamily="34" charset="0"/>
              </a:rPr>
              <a:t>Принципи</a:t>
            </a:r>
            <a:endParaRPr lang="de-DE" dirty="0">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431032" y="2286164"/>
            <a:ext cx="8712968" cy="2585323"/>
          </a:xfrm>
          <a:prstGeom prst="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lang="ru-RU" altLang="de-DE" sz="1600" b="1" dirty="0">
                <a:solidFill>
                  <a:schemeClr val="bg2">
                    <a:lumMod val="10000"/>
                  </a:schemeClr>
                </a:solidFill>
                <a:cs typeface="Arial" panose="020B0604020202020204" pitchFamily="34" charset="0"/>
              </a:rPr>
              <a:t>Принцип на теста за термичен отговор</a:t>
            </a:r>
          </a:p>
          <a:p>
            <a:pPr lvl="0">
              <a:lnSpc>
                <a:spcPct val="150000"/>
              </a:lnSpc>
            </a:pPr>
            <a:r>
              <a:rPr lang="ru-RU" altLang="de-DE" sz="1600" dirty="0">
                <a:solidFill>
                  <a:schemeClr val="bg2">
                    <a:lumMod val="10000"/>
                  </a:schemeClr>
                </a:solidFill>
                <a:cs typeface="Arial" panose="020B0604020202020204" pitchFamily="34" charset="0"/>
              </a:rPr>
              <a:t>Тестът за термичен отговор (TRT) (наричан още тест за геотермален отговор) е метод за определяне на топлинни подземни параметри. При завършени геотермални сонди определено количество топлина се впръсква в подземната повърхност. Измерва се температурната промяна (реакция) на подземната повърхност. Този температурен отговор може да се използва за изчисляване на ефективната топлопроводимост по цялата дължина на </a:t>
            </a:r>
            <a:r>
              <a:rPr lang="ru-RU" altLang="de-DE" sz="1600" dirty="0" smtClean="0">
                <a:solidFill>
                  <a:schemeClr val="bg2">
                    <a:lumMod val="10000"/>
                  </a:schemeClr>
                </a:solidFill>
                <a:cs typeface="Arial" panose="020B0604020202020204" pitchFamily="34" charset="0"/>
              </a:rPr>
              <a:t>сондата.</a:t>
            </a:r>
            <a:endParaRPr kumimoji="0" lang="de-DE" altLang="de-DE" sz="1600" i="0" u="none" strike="noStrike" cap="none" normalizeH="0" baseline="0" dirty="0">
              <a:ln>
                <a:noFill/>
              </a:ln>
              <a:solidFill>
                <a:schemeClr val="bg2">
                  <a:lumMod val="10000"/>
                </a:schemeClr>
              </a:solidFill>
              <a:effectLst/>
              <a:cs typeface="Arial" panose="020B0604020202020204" pitchFamily="34" charset="0"/>
            </a:endParaRPr>
          </a:p>
        </p:txBody>
      </p:sp>
    </p:spTree>
    <p:extLst>
      <p:ext uri="{BB962C8B-B14F-4D97-AF65-F5344CB8AC3E}">
        <p14:creationId xmlns:p14="http://schemas.microsoft.com/office/powerpoint/2010/main" val="4541160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TRT –</a:t>
            </a:r>
            <a:r>
              <a:rPr lang="bg-BG" dirty="0" smtClean="0">
                <a:latin typeface="Arial" panose="020B0604020202020204" pitchFamily="34" charset="0"/>
                <a:cs typeface="Arial" panose="020B0604020202020204" pitchFamily="34" charset="0"/>
              </a:rPr>
              <a:t>Принципи</a:t>
            </a:r>
            <a:endParaRPr lang="de-DE" dirty="0">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323528" y="1646624"/>
            <a:ext cx="8712968" cy="4431983"/>
          </a:xfrm>
          <a:prstGeom prst="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endParaRPr lang="ru-RU" altLang="de-DE" sz="1600" b="1" dirty="0" smtClean="0">
              <a:solidFill>
                <a:schemeClr val="bg2">
                  <a:lumMod val="10000"/>
                </a:schemeClr>
              </a:solidFill>
              <a:cs typeface="Arial" panose="020B0604020202020204" pitchFamily="34" charset="0"/>
            </a:endParaRPr>
          </a:p>
          <a:p>
            <a:pPr lvl="0">
              <a:lnSpc>
                <a:spcPct val="150000"/>
              </a:lnSpc>
            </a:pPr>
            <a:r>
              <a:rPr lang="ru-RU" altLang="de-DE" sz="1600" b="1" dirty="0" smtClean="0">
                <a:solidFill>
                  <a:schemeClr val="bg2">
                    <a:lumMod val="10000"/>
                  </a:schemeClr>
                </a:solidFill>
                <a:cs typeface="Arial" panose="020B0604020202020204" pitchFamily="34" charset="0"/>
              </a:rPr>
              <a:t>Принцип </a:t>
            </a:r>
            <a:r>
              <a:rPr lang="ru-RU" altLang="de-DE" sz="1600" b="1" dirty="0">
                <a:solidFill>
                  <a:schemeClr val="bg2">
                    <a:lumMod val="10000"/>
                  </a:schemeClr>
                </a:solidFill>
                <a:cs typeface="Arial" panose="020B0604020202020204" pitchFamily="34" charset="0"/>
              </a:rPr>
              <a:t>на теста за термичен отговор</a:t>
            </a:r>
          </a:p>
          <a:p>
            <a:pPr lvl="0">
              <a:lnSpc>
                <a:spcPct val="150000"/>
              </a:lnSpc>
            </a:pPr>
            <a:r>
              <a:rPr lang="ru-RU" altLang="de-DE" sz="1600" dirty="0" smtClean="0">
                <a:solidFill>
                  <a:schemeClr val="bg2">
                    <a:lumMod val="10000"/>
                  </a:schemeClr>
                </a:solidFill>
                <a:cs typeface="Arial" panose="020B0604020202020204" pitchFamily="34" charset="0"/>
              </a:rPr>
              <a:t>Тези </a:t>
            </a:r>
            <a:r>
              <a:rPr lang="ru-RU" altLang="de-DE" sz="1600" dirty="0">
                <a:solidFill>
                  <a:schemeClr val="bg2">
                    <a:lumMod val="10000"/>
                  </a:schemeClr>
                </a:solidFill>
                <a:cs typeface="Arial" panose="020B0604020202020204" pitchFamily="34" charset="0"/>
              </a:rPr>
              <a:t>три специфични стойности са най-важните входни параметри за по-нататъшно оразмеряване → сравнете входния параметър EED.</a:t>
            </a:r>
          </a:p>
          <a:p>
            <a:pPr lvl="0">
              <a:lnSpc>
                <a:spcPct val="150000"/>
              </a:lnSpc>
            </a:pPr>
            <a:r>
              <a:rPr lang="ru-RU" altLang="de-DE" sz="1600" dirty="0" smtClean="0">
                <a:solidFill>
                  <a:schemeClr val="bg2">
                    <a:lumMod val="10000"/>
                  </a:schemeClr>
                </a:solidFill>
                <a:cs typeface="Arial" panose="020B0604020202020204" pitchFamily="34" charset="0"/>
              </a:rPr>
              <a:t>Необходимият </a:t>
            </a:r>
            <a:r>
              <a:rPr lang="ru-RU" altLang="de-DE" sz="1600" dirty="0">
                <a:solidFill>
                  <a:schemeClr val="bg2">
                    <a:lumMod val="10000"/>
                  </a:schemeClr>
                </a:solidFill>
                <a:cs typeface="Arial" panose="020B0604020202020204" pitchFamily="34" charset="0"/>
              </a:rPr>
              <a:t>за изпитването пилотен отвор може по-късно да се използва по предназначение.</a:t>
            </a:r>
          </a:p>
          <a:p>
            <a:pPr lvl="0">
              <a:lnSpc>
                <a:spcPct val="150000"/>
              </a:lnSpc>
            </a:pPr>
            <a:r>
              <a:rPr lang="ru-RU" altLang="de-DE" sz="1600" dirty="0" smtClean="0">
                <a:solidFill>
                  <a:schemeClr val="bg2">
                    <a:lumMod val="10000"/>
                  </a:schemeClr>
                </a:solidFill>
                <a:cs typeface="Arial" panose="020B0604020202020204" pitchFamily="34" charset="0"/>
              </a:rPr>
              <a:t>Измерените </a:t>
            </a:r>
            <a:r>
              <a:rPr lang="ru-RU" altLang="de-DE" sz="1600" dirty="0">
                <a:solidFill>
                  <a:schemeClr val="bg2">
                    <a:lumMod val="10000"/>
                  </a:schemeClr>
                </a:solidFill>
                <a:cs typeface="Arial" panose="020B0604020202020204" pitchFamily="34" charset="0"/>
              </a:rPr>
              <a:t>стойности в теста за термичен отговор </a:t>
            </a:r>
            <a:r>
              <a:rPr lang="ru-RU" altLang="de-DE" sz="1600" dirty="0" smtClean="0">
                <a:solidFill>
                  <a:schemeClr val="bg2">
                    <a:lumMod val="10000"/>
                  </a:schemeClr>
                </a:solidFill>
                <a:cs typeface="Arial" panose="020B0604020202020204" pitchFamily="34" charset="0"/>
              </a:rPr>
              <a:t>са:</a:t>
            </a:r>
            <a:endParaRPr lang="en-US" altLang="de-DE" sz="1600" dirty="0">
              <a:solidFill>
                <a:schemeClr val="bg2">
                  <a:lumMod val="10000"/>
                </a:schemeClr>
              </a:solidFill>
              <a:cs typeface="Arial" panose="020B0604020202020204" pitchFamily="34" charset="0"/>
            </a:endParaRPr>
          </a:p>
          <a:p>
            <a:pPr marL="285750" lvl="0" indent="-285750">
              <a:lnSpc>
                <a:spcPct val="150000"/>
              </a:lnSpc>
              <a:buFont typeface="Arial" panose="020B0604020202020204" pitchFamily="34" charset="0"/>
              <a:buChar char="•"/>
            </a:pPr>
            <a:r>
              <a:rPr lang="ru-RU" altLang="de-DE" sz="1600" b="1" dirty="0" smtClean="0">
                <a:solidFill>
                  <a:schemeClr val="bg2">
                    <a:lumMod val="10000"/>
                  </a:schemeClr>
                </a:solidFill>
                <a:cs typeface="Arial" panose="020B0604020202020204" pitchFamily="34" charset="0"/>
              </a:rPr>
              <a:t>Температурите</a:t>
            </a:r>
            <a:endParaRPr lang="ru-RU" altLang="de-DE" sz="1600" b="1" dirty="0">
              <a:solidFill>
                <a:schemeClr val="bg2">
                  <a:lumMod val="10000"/>
                </a:schemeClr>
              </a:solidFill>
              <a:cs typeface="Arial" panose="020B0604020202020204" pitchFamily="34" charset="0"/>
            </a:endParaRPr>
          </a:p>
          <a:p>
            <a:pPr marL="285750" lvl="0" indent="-285750">
              <a:lnSpc>
                <a:spcPct val="150000"/>
              </a:lnSpc>
              <a:buFont typeface="Arial" panose="020B0604020202020204" pitchFamily="34" charset="0"/>
              <a:buChar char="•"/>
            </a:pPr>
            <a:r>
              <a:rPr lang="ru-RU" altLang="de-DE" sz="1600" b="1" dirty="0">
                <a:solidFill>
                  <a:schemeClr val="bg2">
                    <a:lumMod val="10000"/>
                  </a:schemeClr>
                </a:solidFill>
                <a:cs typeface="Arial" panose="020B0604020202020204" pitchFamily="34" charset="0"/>
              </a:rPr>
              <a:t>Обемни потоци</a:t>
            </a:r>
          </a:p>
          <a:p>
            <a:pPr lvl="0">
              <a:lnSpc>
                <a:spcPct val="150000"/>
              </a:lnSpc>
            </a:pPr>
            <a:r>
              <a:rPr lang="ru-RU" altLang="de-DE" sz="1600" b="1" dirty="0" smtClean="0">
                <a:solidFill>
                  <a:schemeClr val="bg2">
                    <a:lumMod val="10000"/>
                  </a:schemeClr>
                </a:solidFill>
                <a:cs typeface="Arial" panose="020B0604020202020204" pitchFamily="34" charset="0"/>
              </a:rPr>
              <a:t>     → </a:t>
            </a:r>
            <a:r>
              <a:rPr lang="ru-RU" altLang="de-DE" sz="1600" dirty="0">
                <a:solidFill>
                  <a:schemeClr val="bg2">
                    <a:lumMod val="10000"/>
                  </a:schemeClr>
                </a:solidFill>
                <a:cs typeface="Arial" panose="020B0604020202020204" pitchFamily="34" charset="0"/>
              </a:rPr>
              <a:t>Измервател за количество топлина</a:t>
            </a:r>
          </a:p>
          <a:p>
            <a:pPr marL="285750" lvl="0" indent="-285750">
              <a:lnSpc>
                <a:spcPct val="150000"/>
              </a:lnSpc>
              <a:buFont typeface="Arial" panose="020B0604020202020204" pitchFamily="34" charset="0"/>
              <a:buChar char="•"/>
            </a:pPr>
            <a:r>
              <a:rPr lang="ru-RU" altLang="de-DE" sz="1600" dirty="0">
                <a:solidFill>
                  <a:schemeClr val="bg2">
                    <a:lumMod val="10000"/>
                  </a:schemeClr>
                </a:solidFill>
                <a:cs typeface="Arial" panose="020B0604020202020204" pitchFamily="34" charset="0"/>
              </a:rPr>
              <a:t>Електромери</a:t>
            </a:r>
          </a:p>
          <a:p>
            <a:pPr marL="285750" lvl="0" indent="-285750">
              <a:lnSpc>
                <a:spcPct val="150000"/>
              </a:lnSpc>
              <a:buFont typeface="Arial" panose="020B0604020202020204" pitchFamily="34" charset="0"/>
              <a:buChar char="•"/>
            </a:pPr>
            <a:r>
              <a:rPr lang="ru-RU" altLang="de-DE" sz="1600" dirty="0" smtClean="0">
                <a:solidFill>
                  <a:schemeClr val="bg2">
                    <a:lumMod val="10000"/>
                  </a:schemeClr>
                </a:solidFill>
                <a:cs typeface="Arial" panose="020B0604020202020204" pitchFamily="34" charset="0"/>
              </a:rPr>
              <a:t>Натискът</a:t>
            </a:r>
            <a:endParaRPr kumimoji="0" lang="de-DE" altLang="de-DE" sz="1600" i="0" u="none" strike="noStrike" cap="none" normalizeH="0" baseline="0" dirty="0">
              <a:ln>
                <a:noFill/>
              </a:ln>
              <a:solidFill>
                <a:schemeClr val="bg2">
                  <a:lumMod val="10000"/>
                </a:schemeClr>
              </a:solidFill>
              <a:effectLst/>
              <a:cs typeface="Arial" panose="020B0604020202020204" pitchFamily="34" charset="0"/>
            </a:endParaRPr>
          </a:p>
        </p:txBody>
      </p:sp>
    </p:spTree>
    <p:extLst>
      <p:ext uri="{BB962C8B-B14F-4D97-AF65-F5344CB8AC3E}">
        <p14:creationId xmlns:p14="http://schemas.microsoft.com/office/powerpoint/2010/main" val="515937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latin typeface="Arial" panose="020B0604020202020204" pitchFamily="34" charset="0"/>
                <a:cs typeface="Arial" panose="020B0604020202020204" pitchFamily="34" charset="0"/>
              </a:rPr>
              <a:t>Структура на устройство TRT - VDI 4640, част 5 (чернова)</a:t>
            </a:r>
            <a:endParaRPr lang="en-US" dirty="0"/>
          </a:p>
        </p:txBody>
      </p:sp>
      <p:sp>
        <p:nvSpPr>
          <p:cNvPr id="3" name="Content Placeholder 2"/>
          <p:cNvSpPr>
            <a:spLocks noGrp="1"/>
          </p:cNvSpPr>
          <p:nvPr>
            <p:ph idx="1"/>
          </p:nvPr>
        </p:nvSpPr>
        <p:spPr/>
        <p:txBody>
          <a:bodyPr/>
          <a:lstStyle/>
          <a:p>
            <a:r>
              <a:rPr lang="bg-BG" dirty="0" smtClean="0"/>
              <a:t>Виж слайд № 155</a:t>
            </a:r>
            <a:endParaRPr lang="en-US" dirty="0"/>
          </a:p>
        </p:txBody>
      </p:sp>
    </p:spTree>
    <p:extLst>
      <p:ext uri="{BB962C8B-B14F-4D97-AF65-F5344CB8AC3E}">
        <p14:creationId xmlns:p14="http://schemas.microsoft.com/office/powerpoint/2010/main" val="40381790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79712" y="0"/>
            <a:ext cx="6707088" cy="1124744"/>
          </a:xfrm>
        </p:spPr>
        <p:txBody>
          <a:bodyPr/>
          <a:lstStyle/>
          <a:p>
            <a:r>
              <a:rPr lang="ru-RU" dirty="0">
                <a:latin typeface="Arial" panose="020B0604020202020204" pitchFamily="34" charset="0"/>
                <a:cs typeface="Arial" panose="020B0604020202020204" pitchFamily="34" charset="0"/>
              </a:rPr>
              <a:t>Необходим тест за термичен </a:t>
            </a:r>
            <a:r>
              <a:rPr lang="ru-RU" dirty="0" smtClean="0">
                <a:latin typeface="Arial" panose="020B0604020202020204" pitchFamily="34" charset="0"/>
                <a:cs typeface="Arial" panose="020B0604020202020204" pitchFamily="34" charset="0"/>
              </a:rPr>
              <a:t>отговор</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67544" y="1384868"/>
            <a:ext cx="6665716" cy="4525963"/>
          </a:xfrm>
        </p:spPr>
        <p:txBody>
          <a:bodyPr>
            <a:noAutofit/>
          </a:bodyPr>
          <a:lstStyle/>
          <a:p>
            <a:pPr marL="0" indent="0">
              <a:lnSpc>
                <a:spcPct val="160000"/>
              </a:lnSpc>
              <a:buNone/>
            </a:pPr>
            <a:r>
              <a:rPr lang="ru-RU" sz="1400" dirty="0">
                <a:latin typeface="Arial" panose="020B0604020202020204" pitchFamily="34" charset="0"/>
                <a:cs typeface="Arial" panose="020B0604020202020204" pitchFamily="34" charset="0"/>
              </a:rPr>
              <a:t>Предпоставка за изпълнението на TRT е напълно демонтирано сондиране на геотермална сонда.</a:t>
            </a:r>
          </a:p>
          <a:p>
            <a:pPr marL="0" indent="0">
              <a:lnSpc>
                <a:spcPct val="160000"/>
              </a:lnSpc>
              <a:buNone/>
            </a:pPr>
            <a:r>
              <a:rPr lang="ru-RU" sz="1400" dirty="0">
                <a:latin typeface="Arial" panose="020B0604020202020204" pitchFamily="34" charset="0"/>
                <a:cs typeface="Arial" panose="020B0604020202020204" pitchFamily="34" charset="0"/>
              </a:rPr>
              <a:t>Пробното сондиране трябва да е възможно </a:t>
            </a:r>
            <a:r>
              <a:rPr lang="ru-RU" sz="1400" dirty="0" smtClean="0">
                <a:latin typeface="Arial" panose="020B0604020202020204" pitchFamily="34" charset="0"/>
                <a:cs typeface="Arial" panose="020B0604020202020204" pitchFamily="34" charset="0"/>
              </a:rPr>
              <a:t>най-близко </a:t>
            </a:r>
            <a:r>
              <a:rPr lang="ru-RU" sz="1400" dirty="0">
                <a:latin typeface="Arial" panose="020B0604020202020204" pitchFamily="34" charset="0"/>
                <a:cs typeface="Arial" panose="020B0604020202020204" pitchFamily="34" charset="0"/>
              </a:rPr>
              <a:t>с планираните геотермални сонди:</a:t>
            </a:r>
          </a:p>
          <a:p>
            <a:pPr marL="0" indent="0">
              <a:lnSpc>
                <a:spcPct val="160000"/>
              </a:lnSpc>
              <a:buNone/>
            </a:pPr>
            <a:r>
              <a:rPr lang="ru-RU" sz="1400" dirty="0" smtClean="0">
                <a:latin typeface="Arial" panose="020B0604020202020204" pitchFamily="34" charset="0"/>
                <a:cs typeface="Arial" panose="020B0604020202020204" pitchFamily="34" charset="0"/>
              </a:rPr>
              <a:t>- Тип </a:t>
            </a:r>
            <a:r>
              <a:rPr lang="ru-RU" sz="1400" dirty="0">
                <a:latin typeface="Arial" panose="020B0604020202020204" pitchFamily="34" charset="0"/>
                <a:cs typeface="Arial" panose="020B0604020202020204" pitchFamily="34" charset="0"/>
              </a:rPr>
              <a:t>сонда (единична U, двойна U)</a:t>
            </a:r>
          </a:p>
          <a:p>
            <a:pPr marL="0" indent="0">
              <a:lnSpc>
                <a:spcPct val="160000"/>
              </a:lnSpc>
              <a:buNone/>
            </a:pPr>
            <a:r>
              <a:rPr lang="ru-RU" sz="1400" dirty="0" smtClean="0">
                <a:latin typeface="Arial" panose="020B0604020202020204" pitchFamily="34" charset="0"/>
                <a:cs typeface="Arial" panose="020B0604020202020204" pitchFamily="34" charset="0"/>
              </a:rPr>
              <a:t>- Диаметър </a:t>
            </a:r>
            <a:r>
              <a:rPr lang="ru-RU" sz="1400" dirty="0">
                <a:latin typeface="Arial" panose="020B0604020202020204" pitchFamily="34" charset="0"/>
                <a:cs typeface="Arial" panose="020B0604020202020204" pitchFamily="34" charset="0"/>
              </a:rPr>
              <a:t>на сондата (32 mm, 40 mm)</a:t>
            </a:r>
          </a:p>
          <a:p>
            <a:pPr marL="0" indent="0">
              <a:lnSpc>
                <a:spcPct val="160000"/>
              </a:lnSpc>
              <a:buNone/>
            </a:pPr>
            <a:r>
              <a:rPr lang="ru-RU" sz="1400" dirty="0" smtClean="0">
                <a:latin typeface="Arial" panose="020B0604020202020204" pitchFamily="34" charset="0"/>
                <a:cs typeface="Arial" panose="020B0604020202020204" pitchFamily="34" charset="0"/>
              </a:rPr>
              <a:t>- Диаметър </a:t>
            </a:r>
            <a:r>
              <a:rPr lang="ru-RU" sz="1400" dirty="0">
                <a:latin typeface="Arial" panose="020B0604020202020204" pitchFamily="34" charset="0"/>
                <a:cs typeface="Arial" panose="020B0604020202020204" pitchFamily="34" charset="0"/>
              </a:rPr>
              <a:t>на свредлото (обикновено 152 мм)</a:t>
            </a:r>
          </a:p>
          <a:p>
            <a:pPr marL="0" indent="0">
              <a:lnSpc>
                <a:spcPct val="160000"/>
              </a:lnSpc>
              <a:buNone/>
            </a:pPr>
            <a:r>
              <a:rPr lang="ru-RU" sz="1400" dirty="0" smtClean="0">
                <a:latin typeface="Arial" panose="020B0604020202020204" pitchFamily="34" charset="0"/>
                <a:cs typeface="Arial" panose="020B0604020202020204" pitchFamily="34" charset="0"/>
              </a:rPr>
              <a:t>- Фугиращ </a:t>
            </a:r>
            <a:r>
              <a:rPr lang="ru-RU" sz="1400" dirty="0">
                <a:latin typeface="Arial" panose="020B0604020202020204" pitchFamily="34" charset="0"/>
                <a:cs typeface="Arial" panose="020B0604020202020204" pitchFamily="34" charset="0"/>
              </a:rPr>
              <a:t>материал (топлопроводимост от 0,6 W / mK до 2,4 W / mK)</a:t>
            </a:r>
          </a:p>
          <a:p>
            <a:pPr marL="0" indent="0">
              <a:lnSpc>
                <a:spcPct val="160000"/>
              </a:lnSpc>
              <a:buNone/>
            </a:pPr>
            <a:r>
              <a:rPr lang="ru-RU" sz="1400" dirty="0" smtClean="0">
                <a:latin typeface="Arial" panose="020B0604020202020204" pitchFamily="34" charset="0"/>
                <a:cs typeface="Arial" panose="020B0604020202020204" pitchFamily="34" charset="0"/>
              </a:rPr>
              <a:t>- Дълбочина </a:t>
            </a:r>
            <a:r>
              <a:rPr lang="ru-RU" sz="1400" dirty="0">
                <a:latin typeface="Arial" panose="020B0604020202020204" pitchFamily="34" charset="0"/>
                <a:cs typeface="Arial" panose="020B0604020202020204" pitchFamily="34" charset="0"/>
              </a:rPr>
              <a:t>на сондата</a:t>
            </a:r>
          </a:p>
          <a:p>
            <a:pPr marL="0" indent="0">
              <a:lnSpc>
                <a:spcPct val="160000"/>
              </a:lnSpc>
              <a:buNone/>
            </a:pPr>
            <a:r>
              <a:rPr lang="ru-RU" sz="1400" dirty="0" smtClean="0">
                <a:latin typeface="Arial" panose="020B0604020202020204" pitchFamily="34" charset="0"/>
                <a:cs typeface="Arial" panose="020B0604020202020204" pitchFamily="34" charset="0"/>
              </a:rPr>
              <a:t>- Близко </a:t>
            </a:r>
            <a:r>
              <a:rPr lang="ru-RU" sz="1400" dirty="0">
                <a:latin typeface="Arial" panose="020B0604020202020204" pitchFamily="34" charset="0"/>
                <a:cs typeface="Arial" panose="020B0604020202020204" pitchFamily="34" charset="0"/>
              </a:rPr>
              <a:t>положение в рамките на по-късното сондажно поле</a:t>
            </a:r>
          </a:p>
          <a:p>
            <a:pPr marL="0" indent="0">
              <a:lnSpc>
                <a:spcPct val="160000"/>
              </a:lnSpc>
              <a:buNone/>
            </a:pPr>
            <a:r>
              <a:rPr lang="ru-RU" sz="1400" dirty="0" smtClean="0">
                <a:latin typeface="Arial" panose="020B0604020202020204" pitchFamily="34" charset="0"/>
                <a:cs typeface="Arial" panose="020B0604020202020204" pitchFamily="34" charset="0"/>
              </a:rPr>
              <a:t>- Налична </a:t>
            </a:r>
            <a:r>
              <a:rPr lang="ru-RU" sz="1400" dirty="0">
                <a:latin typeface="Arial" panose="020B0604020202020204" pitchFamily="34" charset="0"/>
                <a:cs typeface="Arial" panose="020B0604020202020204" pitchFamily="34" charset="0"/>
              </a:rPr>
              <a:t>е връзка за вода и електричество</a:t>
            </a:r>
          </a:p>
          <a:p>
            <a:pPr marL="0" indent="0">
              <a:lnSpc>
                <a:spcPct val="160000"/>
              </a:lnSpc>
              <a:buNone/>
            </a:pPr>
            <a:r>
              <a:rPr lang="ru-RU" sz="1400" dirty="0" smtClean="0">
                <a:latin typeface="Arial" panose="020B0604020202020204" pitchFamily="34" charset="0"/>
                <a:cs typeface="Arial" panose="020B0604020202020204" pitchFamily="34" charset="0"/>
              </a:rPr>
              <a:t>- Необходимо </a:t>
            </a:r>
            <a:r>
              <a:rPr lang="ru-RU" sz="1400" dirty="0">
                <a:latin typeface="Arial" panose="020B0604020202020204" pitchFamily="34" charset="0"/>
                <a:cs typeface="Arial" panose="020B0604020202020204" pitchFamily="34" charset="0"/>
              </a:rPr>
              <a:t>е одобрение съгласно закона за </a:t>
            </a:r>
            <a:r>
              <a:rPr lang="ru-RU" sz="1400" dirty="0" smtClean="0">
                <a:latin typeface="Arial" panose="020B0604020202020204" pitchFamily="34" charset="0"/>
                <a:cs typeface="Arial" panose="020B0604020202020204" pitchFamily="34" charset="0"/>
              </a:rPr>
              <a:t>водата</a:t>
            </a:r>
            <a:endParaRPr lang="de-DE" sz="1400" dirty="0">
              <a:latin typeface="Arial" panose="020B0604020202020204" pitchFamily="34" charset="0"/>
              <a:cs typeface="Arial" panose="020B0604020202020204" pitchFamily="34" charset="0"/>
            </a:endParaRP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16216" y="1988840"/>
            <a:ext cx="2175250" cy="2010458"/>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16217" y="4083147"/>
            <a:ext cx="2222634" cy="2104767"/>
          </a:xfrm>
          <a:prstGeom prst="rect">
            <a:avLst/>
          </a:prstGeom>
        </p:spPr>
      </p:pic>
    </p:spTree>
    <p:extLst>
      <p:ext uri="{BB962C8B-B14F-4D97-AF65-F5344CB8AC3E}">
        <p14:creationId xmlns:p14="http://schemas.microsoft.com/office/powerpoint/2010/main" val="198660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Съдържание на VDI 4640 - термично използване на </a:t>
            </a:r>
            <a:r>
              <a:rPr lang="ru-RU" dirty="0" smtClean="0">
                <a:latin typeface="Arial" panose="020B0604020202020204" pitchFamily="34" charset="0"/>
                <a:cs typeface="Arial" panose="020B0604020202020204" pitchFamily="34" charset="0"/>
              </a:rPr>
              <a:t>подземните материали</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VDI 4640 - топлинното използване на подземния материал, е от решаващо значение за оразмеряването на геотермалната система. Съдържанието и прилагането на оразмеряване се въвеждат по-долу.</a:t>
            </a:r>
          </a:p>
          <a:p>
            <a:pPr marL="0" indent="0">
              <a:lnSpc>
                <a:spcPct val="150000"/>
              </a:lnSpc>
              <a:buNone/>
            </a:pPr>
            <a:r>
              <a:rPr lang="ru-RU" sz="1600" dirty="0">
                <a:latin typeface="Arial" panose="020B0604020202020204" pitchFamily="34" charset="0"/>
                <a:cs typeface="Arial" panose="020B0604020202020204" pitchFamily="34" charset="0"/>
              </a:rPr>
              <a:t>Нормата е разделена на 5 части (т.нар. Документи) с различни приоритети, свързани със </a:t>
            </a:r>
            <a:r>
              <a:rPr lang="ru-RU" sz="1600" dirty="0" smtClean="0">
                <a:latin typeface="Arial" panose="020B0604020202020204" pitchFamily="34" charset="0"/>
                <a:cs typeface="Arial" panose="020B0604020202020204" pitchFamily="34" charset="0"/>
              </a:rPr>
              <a:t>съдържанието.</a:t>
            </a:r>
            <a:r>
              <a:rPr lang="en-US" sz="1600" dirty="0" smtClean="0">
                <a:latin typeface="Arial" panose="020B0604020202020204" pitchFamily="34" charset="0"/>
                <a:cs typeface="Arial" panose="020B0604020202020204" pitchFamily="34" charset="0"/>
              </a:rPr>
              <a:t> </a:t>
            </a:r>
            <a:endParaRPr lang="de-DE" dirty="0"/>
          </a:p>
        </p:txBody>
      </p:sp>
    </p:spTree>
    <p:extLst>
      <p:ext uri="{BB962C8B-B14F-4D97-AF65-F5344CB8AC3E}">
        <p14:creationId xmlns:p14="http://schemas.microsoft.com/office/powerpoint/2010/main" val="36951550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Струва ли </a:t>
            </a:r>
            <a:r>
              <a:rPr lang="bg-BG" dirty="0" smtClean="0">
                <a:latin typeface="Arial" panose="020B0604020202020204" pitchFamily="34" charset="0"/>
                <a:cs typeface="Arial" panose="020B0604020202020204" pitchFamily="34" charset="0"/>
              </a:rPr>
              <a:t>си </a:t>
            </a:r>
            <a:r>
              <a:rPr lang="de-DE" dirty="0" smtClean="0">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p:txBody>
      </p:sp>
      <p:sp>
        <p:nvSpPr>
          <p:cNvPr id="6" name="Abgerundetes Rechteck 5"/>
          <p:cNvSpPr/>
          <p:nvPr/>
        </p:nvSpPr>
        <p:spPr>
          <a:xfrm>
            <a:off x="2159732" y="1700808"/>
            <a:ext cx="6300700" cy="17281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Надеждност на планирането</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Частично уточнено</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Правна </a:t>
            </a:r>
            <a:r>
              <a:rPr lang="ru-RU" sz="2000" dirty="0" smtClean="0">
                <a:latin typeface="Arial" panose="020B0604020202020204" pitchFamily="34" charset="0"/>
                <a:cs typeface="Arial" panose="020B0604020202020204" pitchFamily="34" charset="0"/>
              </a:rPr>
              <a:t>сигурност</a:t>
            </a:r>
            <a:endParaRPr lang="de-DE" sz="2000" dirty="0">
              <a:latin typeface="Arial" panose="020B0604020202020204" pitchFamily="34" charset="0"/>
              <a:cs typeface="Arial" panose="020B0604020202020204" pitchFamily="34" charset="0"/>
            </a:endParaRPr>
          </a:p>
        </p:txBody>
      </p:sp>
      <p:sp>
        <p:nvSpPr>
          <p:cNvPr id="7" name="Abgerundetes Rechteck 6"/>
          <p:cNvSpPr/>
          <p:nvPr/>
        </p:nvSpPr>
        <p:spPr>
          <a:xfrm>
            <a:off x="713745" y="1708746"/>
            <a:ext cx="1219618" cy="17281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g-BG" sz="2000" b="1" dirty="0" smtClean="0">
                <a:latin typeface="Arial" panose="020B0604020202020204" pitchFamily="34" charset="0"/>
                <a:cs typeface="Arial" panose="020B0604020202020204" pitchFamily="34" charset="0"/>
              </a:rPr>
              <a:t>Да</a:t>
            </a:r>
            <a:endParaRPr lang="de-DE" sz="2000" b="1" dirty="0">
              <a:latin typeface="Arial" panose="020B0604020202020204" pitchFamily="34" charset="0"/>
              <a:cs typeface="Arial" panose="020B0604020202020204" pitchFamily="34" charset="0"/>
            </a:endParaRPr>
          </a:p>
        </p:txBody>
      </p:sp>
      <p:sp>
        <p:nvSpPr>
          <p:cNvPr id="8" name="Abgerundetes Rechteck 7"/>
          <p:cNvSpPr/>
          <p:nvPr/>
        </p:nvSpPr>
        <p:spPr>
          <a:xfrm>
            <a:off x="2159732" y="3825044"/>
            <a:ext cx="6300700" cy="17281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de-DE" sz="2000" dirty="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Ц</a:t>
            </a:r>
            <a:r>
              <a:rPr lang="bg-BG" sz="2000" dirty="0" smtClean="0">
                <a:latin typeface="Arial" panose="020B0604020202020204" pitchFamily="34" charset="0"/>
                <a:cs typeface="Arial" panose="020B0604020202020204" pitchFamily="34" charset="0"/>
              </a:rPr>
              <a:t>ена</a:t>
            </a:r>
            <a:r>
              <a:rPr lang="de-DE" sz="2000" dirty="0" smtClean="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Ползи</a:t>
            </a:r>
            <a:endParaRPr lang="de-DE" sz="2000" dirty="0">
              <a:latin typeface="Arial" panose="020B0604020202020204" pitchFamily="34" charset="0"/>
              <a:cs typeface="Arial" panose="020B0604020202020204" pitchFamily="34" charset="0"/>
            </a:endParaRPr>
          </a:p>
        </p:txBody>
      </p:sp>
      <p:sp>
        <p:nvSpPr>
          <p:cNvPr id="9" name="Abgerundetes Rechteck 8"/>
          <p:cNvSpPr/>
          <p:nvPr/>
        </p:nvSpPr>
        <p:spPr>
          <a:xfrm>
            <a:off x="713744" y="3832982"/>
            <a:ext cx="1219619" cy="17281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bg-BG" sz="2000" b="1" dirty="0" smtClean="0">
                <a:latin typeface="Arial" panose="020B0604020202020204" pitchFamily="34" charset="0"/>
                <a:cs typeface="Arial" panose="020B0604020202020204" pitchFamily="34" charset="0"/>
              </a:rPr>
              <a:t>Да</a:t>
            </a:r>
            <a:r>
              <a:rPr lang="de-DE" sz="2000" b="1" dirty="0" smtClean="0">
                <a:latin typeface="Arial" panose="020B0604020202020204" pitchFamily="34" charset="0"/>
                <a:cs typeface="Arial" panose="020B0604020202020204" pitchFamily="34" charset="0"/>
              </a:rPr>
              <a:t>/</a:t>
            </a:r>
            <a:r>
              <a:rPr lang="bg-BG" sz="2000" b="1" dirty="0" smtClean="0">
                <a:latin typeface="Arial" panose="020B0604020202020204" pitchFamily="34" charset="0"/>
                <a:cs typeface="Arial" panose="020B0604020202020204" pitchFamily="34" charset="0"/>
              </a:rPr>
              <a:t>Не</a:t>
            </a:r>
            <a:endParaRPr lang="de-DE" sz="2000" b="1" dirty="0">
              <a:latin typeface="Arial" panose="020B0604020202020204" pitchFamily="34" charset="0"/>
              <a:cs typeface="Arial" panose="020B0604020202020204" pitchFamily="34" charset="0"/>
            </a:endParaRPr>
          </a:p>
        </p:txBody>
      </p:sp>
      <p:sp>
        <p:nvSpPr>
          <p:cNvPr id="10" name="Pfeil nach links und rechts 9"/>
          <p:cNvSpPr/>
          <p:nvPr/>
        </p:nvSpPr>
        <p:spPr>
          <a:xfrm>
            <a:off x="4211960" y="4607068"/>
            <a:ext cx="540060" cy="180020"/>
          </a:xfrm>
          <a:prstGeom prst="leftRightArrow">
            <a:avLst/>
          </a:prstGeom>
          <a:solidFill>
            <a:schemeClr val="tx1">
              <a:lumMod val="50000"/>
              <a:lumOff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602704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ru-RU" dirty="0">
                <a:latin typeface="Arial" panose="020B0604020202020204" pitchFamily="34" charset="0"/>
                <a:cs typeface="Arial" panose="020B0604020202020204" pitchFamily="34" charset="0"/>
              </a:rPr>
              <a:t>Цена TRT ↔ Финансова изгода </a:t>
            </a:r>
            <a:r>
              <a:rPr lang="ru-RU" dirty="0" smtClean="0">
                <a:latin typeface="Arial" panose="020B0604020202020204" pitchFamily="34" charset="0"/>
                <a:cs typeface="Arial" panose="020B0604020202020204" pitchFamily="34" charset="0"/>
              </a:rPr>
              <a:t>TRT</a:t>
            </a:r>
            <a:endParaRPr lang="de-DE" dirty="0">
              <a:latin typeface="Arial" panose="020B0604020202020204" pitchFamily="34" charset="0"/>
              <a:cs typeface="Arial" panose="020B0604020202020204" pitchFamily="34" charset="0"/>
            </a:endParaRP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4100046669"/>
              </p:ext>
            </p:extLst>
          </p:nvPr>
        </p:nvGraphicFramePr>
        <p:xfrm>
          <a:off x="458128" y="3284984"/>
          <a:ext cx="8228672" cy="2837108"/>
        </p:xfrm>
        <a:graphic>
          <a:graphicData uri="http://schemas.openxmlformats.org/drawingml/2006/table">
            <a:tbl>
              <a:tblPr firstRow="1" bandRow="1">
                <a:tableStyleId>{912C8C85-51F0-491E-9774-3900AFEF0FD7}</a:tableStyleId>
              </a:tblPr>
              <a:tblGrid>
                <a:gridCol w="4114336">
                  <a:extLst>
                    <a:ext uri="{9D8B030D-6E8A-4147-A177-3AD203B41FA5}">
                      <a16:colId xmlns="" xmlns:a16="http://schemas.microsoft.com/office/drawing/2014/main" val="20000"/>
                    </a:ext>
                  </a:extLst>
                </a:gridCol>
                <a:gridCol w="4114336">
                  <a:extLst>
                    <a:ext uri="{9D8B030D-6E8A-4147-A177-3AD203B41FA5}">
                      <a16:colId xmlns="" xmlns:a16="http://schemas.microsoft.com/office/drawing/2014/main" val="20001"/>
                    </a:ext>
                  </a:extLst>
                </a:gridCol>
              </a:tblGrid>
              <a:tr h="612068">
                <a:tc>
                  <a:txBody>
                    <a:bodyPr/>
                    <a:lstStyle/>
                    <a:p>
                      <a:pPr algn="ctr"/>
                      <a:r>
                        <a:rPr lang="bg-BG" sz="1600" dirty="0" smtClean="0">
                          <a:solidFill>
                            <a:schemeClr val="tx1"/>
                          </a:solidFill>
                          <a:latin typeface="Arial" panose="020B0604020202020204" pitchFamily="34" charset="0"/>
                          <a:cs typeface="Arial" panose="020B0604020202020204" pitchFamily="34" charset="0"/>
                        </a:rPr>
                        <a:t>Предварително планиране</a:t>
                      </a:r>
                      <a:endParaRPr lang="de-DE" sz="1600" dirty="0">
                        <a:solidFill>
                          <a:schemeClr val="tx1"/>
                        </a:solidFill>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bg-BG" sz="1600" dirty="0" smtClean="0">
                          <a:solidFill>
                            <a:schemeClr val="tx1"/>
                          </a:solidFill>
                          <a:latin typeface="Arial" panose="020B0604020202020204" pitchFamily="34" charset="0"/>
                          <a:cs typeface="Arial" panose="020B0604020202020204" pitchFamily="34" charset="0"/>
                        </a:rPr>
                        <a:t>Тест за термичен отговор</a:t>
                      </a:r>
                      <a:endParaRPr lang="de-DE" sz="1600" dirty="0">
                        <a:solidFill>
                          <a:schemeClr val="tx1"/>
                        </a:solidFill>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370840">
                <a:tc>
                  <a:txBody>
                    <a:bodyPr/>
                    <a:lstStyle/>
                    <a:p>
                      <a:pPr algn="ctr"/>
                      <a:r>
                        <a:rPr lang="ru-RU" sz="1600" dirty="0" smtClean="0">
                          <a:latin typeface="Arial" panose="020B0604020202020204" pitchFamily="34" charset="0"/>
                          <a:cs typeface="Arial" panose="020B0604020202020204" pitchFamily="34" charset="0"/>
                        </a:rPr>
                        <a:t>Данните от литературата за топлопроводимостта са между 2,1 и 2,8. Необходим е консервативен подход:</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λ = 2.1 W/</a:t>
                      </a:r>
                      <a:r>
                        <a:rPr lang="en-US" sz="1600" dirty="0" err="1">
                          <a:latin typeface="Arial" panose="020B0604020202020204" pitchFamily="34" charset="0"/>
                          <a:cs typeface="Arial" panose="020B0604020202020204" pitchFamily="34" charset="0"/>
                        </a:rPr>
                        <a:t>mK</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dirty="0" smtClean="0">
                          <a:latin typeface="Arial" panose="020B0604020202020204" pitchFamily="34" charset="0"/>
                          <a:cs typeface="Arial" panose="020B0604020202020204" pitchFamily="34" charset="0"/>
                        </a:rPr>
                        <a:t>Резултат тест за термичен отговор</a:t>
                      </a:r>
                      <a:r>
                        <a:rPr lang="de-DE"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algn="ctr"/>
                      <a:r>
                        <a:rPr lang="el-GR" sz="1600" dirty="0">
                          <a:latin typeface="Arial" panose="020B0604020202020204" pitchFamily="34" charset="0"/>
                          <a:cs typeface="Arial" panose="020B0604020202020204" pitchFamily="34" charset="0"/>
                        </a:rPr>
                        <a:t>λ</a:t>
                      </a:r>
                      <a:r>
                        <a:rPr lang="de-DE" sz="1600" dirty="0">
                          <a:latin typeface="Arial" panose="020B0604020202020204" pitchFamily="34" charset="0"/>
                          <a:cs typeface="Arial" panose="020B0604020202020204" pitchFamily="34" charset="0"/>
                        </a:rPr>
                        <a:t> = 2,4 W/</a:t>
                      </a:r>
                      <a:r>
                        <a:rPr lang="de-DE" sz="1600" dirty="0" err="1">
                          <a:latin typeface="Arial" panose="020B0604020202020204" pitchFamily="34" charset="0"/>
                          <a:cs typeface="Arial" panose="020B0604020202020204" pitchFamily="34" charset="0"/>
                        </a:rPr>
                        <a:t>mK</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pPr algn="ctr"/>
                      <a:r>
                        <a:rPr lang="ru-RU" sz="1600" dirty="0" smtClean="0">
                          <a:latin typeface="Arial" panose="020B0604020202020204" pitchFamily="34" charset="0"/>
                          <a:cs typeface="Arial" panose="020B0604020202020204" pitchFamily="34" charset="0"/>
                        </a:rPr>
                        <a:t>Резултат от симулацията:</a:t>
                      </a:r>
                    </a:p>
                    <a:p>
                      <a:pPr algn="ctr"/>
                      <a:r>
                        <a:rPr lang="ru-RU" sz="1600" dirty="0" smtClean="0">
                          <a:latin typeface="Arial" panose="020B0604020202020204" pitchFamily="34" charset="0"/>
                          <a:cs typeface="Arial" panose="020B0604020202020204" pitchFamily="34" charset="0"/>
                        </a:rPr>
                        <a:t>12 сондажа на 130 m</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dirty="0" smtClean="0">
                          <a:latin typeface="Arial" panose="020B0604020202020204" pitchFamily="34" charset="0"/>
                          <a:cs typeface="Arial" panose="020B0604020202020204" pitchFamily="34" charset="0"/>
                        </a:rPr>
                        <a:t>Резултат от симулацията:</a:t>
                      </a:r>
                    </a:p>
                    <a:p>
                      <a:pPr algn="ctr"/>
                      <a:r>
                        <a:rPr lang="ru-RU" sz="1600" dirty="0" smtClean="0">
                          <a:latin typeface="Arial" panose="020B0604020202020204" pitchFamily="34" charset="0"/>
                          <a:cs typeface="Arial" panose="020B0604020202020204" pitchFamily="34" charset="0"/>
                        </a:rPr>
                        <a:t>12 дупки на 123 m</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pPr algn="ctr"/>
                      <a:r>
                        <a:rPr lang="ru-RU" sz="1600" dirty="0" smtClean="0">
                          <a:latin typeface="Arial" panose="020B0604020202020204" pitchFamily="34" charset="0"/>
                          <a:cs typeface="Arial" panose="020B0604020202020204" pitchFamily="34" charset="0"/>
                        </a:rPr>
                        <a:t>Разходи за сондата:</a:t>
                      </a:r>
                    </a:p>
                    <a:p>
                      <a:pPr algn="ctr"/>
                      <a:r>
                        <a:rPr lang="ru-RU" sz="1600" dirty="0" smtClean="0">
                          <a:latin typeface="Arial" panose="020B0604020202020204" pitchFamily="34" charset="0"/>
                          <a:cs typeface="Arial" panose="020B0604020202020204" pitchFamily="34" charset="0"/>
                        </a:rPr>
                        <a:t>78.000 евро</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600" dirty="0" smtClean="0">
                          <a:latin typeface="Arial" panose="020B0604020202020204" pitchFamily="34" charset="0"/>
                          <a:cs typeface="Arial" panose="020B0604020202020204" pitchFamily="34" charset="0"/>
                        </a:rPr>
                        <a:t>Разходи за сондата:</a:t>
                      </a:r>
                    </a:p>
                    <a:p>
                      <a:pPr algn="ctr"/>
                      <a:r>
                        <a:rPr lang="ru-RU" sz="1600" dirty="0" smtClean="0">
                          <a:latin typeface="Arial" panose="020B0604020202020204" pitchFamily="34" charset="0"/>
                          <a:cs typeface="Arial" panose="020B0604020202020204" pitchFamily="34" charset="0"/>
                        </a:rPr>
                        <a:t>73.800 Евро</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5" name="Abgerundetes Rechteck 4"/>
          <p:cNvSpPr/>
          <p:nvPr/>
        </p:nvSpPr>
        <p:spPr>
          <a:xfrm>
            <a:off x="718068" y="1412776"/>
            <a:ext cx="3826768" cy="10441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dirty="0">
                <a:latin typeface="Arial" panose="020B0604020202020204" pitchFamily="34" charset="0"/>
                <a:cs typeface="Arial" panose="020B0604020202020204" pitchFamily="34" charset="0"/>
              </a:rPr>
              <a:t>Разходите за метър завършена геотермална сонда са около 50 до 60 </a:t>
            </a:r>
            <a:r>
              <a:rPr lang="ru-RU" sz="1600" dirty="0" smtClean="0">
                <a:latin typeface="Arial" panose="020B0604020202020204" pitchFamily="34" charset="0"/>
                <a:cs typeface="Arial" panose="020B0604020202020204" pitchFamily="34" charset="0"/>
              </a:rPr>
              <a:t>евро.</a:t>
            </a:r>
            <a:endParaRPr lang="de-DE" sz="1600" dirty="0">
              <a:latin typeface="Arial" panose="020B0604020202020204" pitchFamily="34" charset="0"/>
              <a:cs typeface="Arial" panose="020B0604020202020204" pitchFamily="34" charset="0"/>
            </a:endParaRPr>
          </a:p>
        </p:txBody>
      </p:sp>
      <p:sp>
        <p:nvSpPr>
          <p:cNvPr id="6" name="Abgerundetes Rechteck 5"/>
          <p:cNvSpPr/>
          <p:nvPr/>
        </p:nvSpPr>
        <p:spPr>
          <a:xfrm>
            <a:off x="5104402" y="1479431"/>
            <a:ext cx="3067998" cy="9001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1600" dirty="0">
                <a:latin typeface="Arial" panose="020B0604020202020204" pitchFamily="34" charset="0"/>
                <a:cs typeface="Arial" panose="020B0604020202020204" pitchFamily="34" charset="0"/>
              </a:rPr>
              <a:t>Разходите за TRT възлизат на около 2500 </a:t>
            </a:r>
            <a:r>
              <a:rPr lang="ru-RU" sz="1600" dirty="0" smtClean="0">
                <a:latin typeface="Arial" panose="020B0604020202020204" pitchFamily="34" charset="0"/>
                <a:cs typeface="Arial" panose="020B0604020202020204" pitchFamily="34" charset="0"/>
              </a:rPr>
              <a:t>евро.</a:t>
            </a:r>
            <a:endParaRPr lang="de-DE" sz="1600" dirty="0">
              <a:latin typeface="Arial" panose="020B0604020202020204" pitchFamily="34" charset="0"/>
              <a:cs typeface="Arial" panose="020B0604020202020204" pitchFamily="34" charset="0"/>
            </a:endParaRPr>
          </a:p>
        </p:txBody>
      </p:sp>
      <p:sp>
        <p:nvSpPr>
          <p:cNvPr id="7" name="Abgerundetes Rechteck 6"/>
          <p:cNvSpPr/>
          <p:nvPr/>
        </p:nvSpPr>
        <p:spPr>
          <a:xfrm>
            <a:off x="1249879" y="2506523"/>
            <a:ext cx="2763146" cy="5758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1200" dirty="0">
                <a:latin typeface="Arial" panose="020B0604020202020204" pitchFamily="34" charset="0"/>
                <a:cs typeface="Arial" panose="020B0604020202020204" pitchFamily="34" charset="0"/>
              </a:rPr>
              <a:t>Пробният отвор е интегриран в по-късното </a:t>
            </a:r>
            <a:r>
              <a:rPr lang="ru-RU" sz="1200" dirty="0" smtClean="0">
                <a:latin typeface="Arial" panose="020B0604020202020204" pitchFamily="34" charset="0"/>
                <a:cs typeface="Arial" panose="020B0604020202020204" pitchFamily="34" charset="0"/>
              </a:rPr>
              <a:t>сондиране. </a:t>
            </a:r>
            <a:r>
              <a:rPr lang="ru-RU" sz="1200" dirty="0">
                <a:latin typeface="Arial" panose="020B0604020202020204" pitchFamily="34" charset="0"/>
                <a:cs typeface="Arial" panose="020B0604020202020204" pitchFamily="34" charset="0"/>
              </a:rPr>
              <a:t>Разходите не се дължат на TRT.</a:t>
            </a:r>
            <a:endParaRPr lang="de-DE" sz="1200" dirty="0">
              <a:latin typeface="Arial" panose="020B0604020202020204" pitchFamily="34" charset="0"/>
              <a:cs typeface="Arial" panose="020B0604020202020204" pitchFamily="34" charset="0"/>
            </a:endParaRPr>
          </a:p>
        </p:txBody>
      </p:sp>
      <p:sp>
        <p:nvSpPr>
          <p:cNvPr id="9" name="Abgerundetes Rechteck 8"/>
          <p:cNvSpPr/>
          <p:nvPr/>
        </p:nvSpPr>
        <p:spPr>
          <a:xfrm>
            <a:off x="3374706" y="5733256"/>
            <a:ext cx="2340260" cy="82809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FF0000"/>
                </a:solidFill>
                <a:latin typeface="Arial" panose="020B0604020202020204" pitchFamily="34" charset="0"/>
                <a:cs typeface="Arial" panose="020B0604020202020204" pitchFamily="34" charset="0"/>
              </a:rPr>
              <a:t>Намаляване на разходите:</a:t>
            </a:r>
          </a:p>
          <a:p>
            <a:pPr algn="ctr"/>
            <a:r>
              <a:rPr lang="ru-RU" sz="1600" b="1" dirty="0">
                <a:solidFill>
                  <a:srgbClr val="FF0000"/>
                </a:solidFill>
                <a:latin typeface="Arial" panose="020B0604020202020204" pitchFamily="34" charset="0"/>
                <a:cs typeface="Arial" panose="020B0604020202020204" pitchFamily="34" charset="0"/>
              </a:rPr>
              <a:t>4.200 Евро минус разходите за </a:t>
            </a:r>
            <a:r>
              <a:rPr lang="ru-RU" sz="1600" b="1" dirty="0" smtClean="0">
                <a:solidFill>
                  <a:srgbClr val="FF0000"/>
                </a:solidFill>
                <a:latin typeface="Arial" panose="020B0604020202020204" pitchFamily="34" charset="0"/>
                <a:cs typeface="Arial" panose="020B0604020202020204" pitchFamily="34" charset="0"/>
              </a:rPr>
              <a:t>TRT</a:t>
            </a:r>
            <a:endParaRPr lang="de-DE" sz="1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4062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Изпълнение на тест за термичен </a:t>
            </a:r>
            <a:r>
              <a:rPr lang="ru-RU" dirty="0" smtClean="0">
                <a:latin typeface="Arial" panose="020B0604020202020204" pitchFamily="34" charset="0"/>
                <a:cs typeface="Arial" panose="020B0604020202020204" pitchFamily="34" charset="0"/>
              </a:rPr>
              <a:t>отговор</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a:lnSpc>
                <a:spcPct val="150000"/>
              </a:lnSpc>
            </a:pPr>
            <a:r>
              <a:rPr lang="ru-RU" sz="1600" dirty="0" smtClean="0">
                <a:latin typeface="Arial" panose="020B0604020202020204" pitchFamily="34" charset="0"/>
                <a:cs typeface="Arial" panose="020B0604020202020204" pitchFamily="34" charset="0"/>
              </a:rPr>
              <a:t>Изпълнение</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подготовка</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Сграда</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       - Измерване </a:t>
            </a:r>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постоянна </a:t>
            </a:r>
            <a:r>
              <a:rPr lang="ru-RU" sz="1600" dirty="0">
                <a:latin typeface="Arial" panose="020B0604020202020204" pitchFamily="34" charset="0"/>
                <a:cs typeface="Arial" panose="020B0604020202020204" pitchFamily="34" charset="0"/>
              </a:rPr>
              <a:t>температура</a:t>
            </a:r>
          </a:p>
          <a:p>
            <a:pPr marL="0" indent="0">
              <a:lnSpc>
                <a:spcPct val="150000"/>
              </a:lnSpc>
              <a:buNone/>
            </a:pPr>
            <a:r>
              <a:rPr lang="ru-RU" sz="1600" dirty="0" smtClean="0">
                <a:latin typeface="Arial" panose="020B0604020202020204" pitchFamily="34" charset="0"/>
                <a:cs typeface="Arial" panose="020B0604020202020204" pitchFamily="34" charset="0"/>
              </a:rPr>
              <a:t>        - Прочетете </a:t>
            </a:r>
            <a:r>
              <a:rPr lang="ru-RU" sz="1600" dirty="0">
                <a:latin typeface="Arial" panose="020B0604020202020204" pitchFamily="34" charset="0"/>
                <a:cs typeface="Arial" panose="020B0604020202020204" pitchFamily="34" charset="0"/>
              </a:rPr>
              <a:t>данните от измерванията</a:t>
            </a:r>
          </a:p>
          <a:p>
            <a:pPr marL="0" indent="0">
              <a:lnSpc>
                <a:spcPct val="150000"/>
              </a:lnSpc>
              <a:buNone/>
            </a:pPr>
            <a:r>
              <a:rPr lang="ru-RU" sz="1600" dirty="0" smtClean="0">
                <a:latin typeface="Arial" panose="020B0604020202020204" pitchFamily="34" charset="0"/>
                <a:cs typeface="Arial" panose="020B0604020202020204" pitchFamily="34" charset="0"/>
              </a:rPr>
              <a:t>        - Запазване </a:t>
            </a:r>
            <a:r>
              <a:rPr lang="ru-RU" sz="1600" dirty="0">
                <a:latin typeface="Arial" panose="020B0604020202020204" pitchFamily="34" charset="0"/>
                <a:cs typeface="Arial" panose="020B0604020202020204" pitchFamily="34" charset="0"/>
              </a:rPr>
              <a:t>на сондата</a:t>
            </a:r>
          </a:p>
          <a:p>
            <a:pPr marL="0" indent="0">
              <a:lnSpc>
                <a:spcPct val="150000"/>
              </a:lnSpc>
              <a:buNone/>
            </a:pPr>
            <a:r>
              <a:rPr lang="ru-RU" sz="1600" dirty="0" smtClean="0">
                <a:latin typeface="Arial" panose="020B0604020202020204" pitchFamily="34" charset="0"/>
                <a:cs typeface="Arial" panose="020B0604020202020204" pitchFamily="34" charset="0"/>
              </a:rPr>
              <a:t>        - Демонтаж</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Източници на </a:t>
            </a:r>
            <a:r>
              <a:rPr lang="ru-RU" sz="1600" dirty="0" smtClean="0">
                <a:latin typeface="Arial" panose="020B0604020202020204" pitchFamily="34" charset="0"/>
                <a:cs typeface="Arial" panose="020B0604020202020204" pitchFamily="34" charset="0"/>
              </a:rPr>
              <a:t>грешки</a:t>
            </a:r>
          </a:p>
        </p:txBody>
      </p:sp>
      <p:pic>
        <p:nvPicPr>
          <p:cNvPr id="6" name="Grafik 5" descr="O:\PR-Materialien\Grafiken &amp; Fotos\fff_Baustelle Geotechnikum\TRT (1)\IMG_3436.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0" y="3429001"/>
            <a:ext cx="3910318" cy="2376264"/>
          </a:xfrm>
          <a:prstGeom prst="rect">
            <a:avLst/>
          </a:prstGeom>
          <a:noFill/>
          <a:ln>
            <a:noFill/>
          </a:ln>
        </p:spPr>
      </p:pic>
    </p:spTree>
    <p:extLst>
      <p:ext uri="{BB962C8B-B14F-4D97-AF65-F5344CB8AC3E}">
        <p14:creationId xmlns:p14="http://schemas.microsoft.com/office/powerpoint/2010/main" val="6685836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pPr>
              <a:lnSpc>
                <a:spcPct val="150000"/>
              </a:lnSpc>
            </a:pPr>
            <a:r>
              <a:rPr lang="ru-RU" dirty="0">
                <a:latin typeface="Arial" panose="020B0604020202020204" pitchFamily="34" charset="0"/>
                <a:cs typeface="Arial" panose="020B0604020202020204" pitchFamily="34" charset="0"/>
              </a:rPr>
              <a:t>Изпълнение на тест за термичен </a:t>
            </a:r>
            <a:r>
              <a:rPr lang="ru-RU" dirty="0" smtClean="0">
                <a:latin typeface="Arial" panose="020B0604020202020204" pitchFamily="34" charset="0"/>
                <a:cs typeface="Arial" panose="020B0604020202020204" pitchFamily="34" charset="0"/>
              </a:rPr>
              <a:t>отговор</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67544" y="1600199"/>
            <a:ext cx="8229600" cy="4525963"/>
          </a:xfrm>
        </p:spPr>
        <p:txBody>
          <a:bodyPr>
            <a:normAutofit/>
          </a:bodyPr>
          <a:lstStyle/>
          <a:p>
            <a:pPr marL="0" indent="0">
              <a:lnSpc>
                <a:spcPct val="150000"/>
              </a:lnSpc>
              <a:buNone/>
            </a:pPr>
            <a:r>
              <a:rPr lang="bg-BG" sz="1600" u="sng" dirty="0">
                <a:latin typeface="Arial" panose="020B0604020202020204" pitchFamily="34" charset="0"/>
                <a:cs typeface="Arial" panose="020B0604020202020204" pitchFamily="34" charset="0"/>
              </a:rPr>
              <a:t>Предварително </a:t>
            </a:r>
            <a:r>
              <a:rPr lang="bg-BG" sz="1600" u="sng" dirty="0" smtClean="0">
                <a:latin typeface="Arial" panose="020B0604020202020204" pitchFamily="34" charset="0"/>
                <a:cs typeface="Arial" panose="020B0604020202020204" pitchFamily="34" charset="0"/>
              </a:rPr>
              <a:t>условие:</a:t>
            </a:r>
            <a:endParaRPr lang="en-US" sz="1600" u="sng"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Монтаж на сонда за топлообменник</a:t>
            </a:r>
          </a:p>
          <a:p>
            <a:pPr>
              <a:lnSpc>
                <a:spcPct val="150000"/>
              </a:lnSpc>
            </a:pPr>
            <a:r>
              <a:rPr lang="ru-RU" sz="1600" dirty="0">
                <a:latin typeface="Arial" panose="020B0604020202020204" pitchFamily="34" charset="0"/>
                <a:cs typeface="Arial" panose="020B0604020202020204" pitchFamily="34" charset="0"/>
              </a:rPr>
              <a:t>Успокояване на сондата, емпирично: ≥3 дни</a:t>
            </a: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Смущения, дължащи се на генериране на топлина по време на настройка на материала за запълване</a:t>
            </a:r>
            <a:r>
              <a:rPr lang="ru-RU" sz="1600" dirty="0" smtClean="0">
                <a:latin typeface="Arial" panose="020B0604020202020204" pitchFamily="34" charset="0"/>
                <a:cs typeface="Arial" panose="020B0604020202020204" pitchFamily="34" charset="0"/>
              </a:rPr>
              <a:t>)</a:t>
            </a:r>
          </a:p>
          <a:p>
            <a:pPr marL="0" indent="0">
              <a:buNone/>
            </a:pPr>
            <a:endParaRPr lang="de-DE" dirty="0"/>
          </a:p>
          <a:p>
            <a:endParaRPr lang="de-DE" dirty="0"/>
          </a:p>
        </p:txBody>
      </p:sp>
      <p:pic>
        <p:nvPicPr>
          <p:cNvPr id="2" name="Grafi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97695" y="3579021"/>
            <a:ext cx="3240360" cy="3022598"/>
          </a:xfrm>
          <a:prstGeom prst="rect">
            <a:avLst/>
          </a:prstGeom>
        </p:spPr>
      </p:pic>
      <p:sp>
        <p:nvSpPr>
          <p:cNvPr id="5" name="Textfeld 4">
            <a:extLst>
              <a:ext uri="{FF2B5EF4-FFF2-40B4-BE49-F238E27FC236}">
                <a16:creationId xmlns="" xmlns:a16="http://schemas.microsoft.com/office/drawing/2014/main" id="{854B2AF6-36C5-4204-8C0D-0B08BF488940}"/>
              </a:ext>
            </a:extLst>
          </p:cNvPr>
          <p:cNvSpPr txBox="1"/>
          <p:nvPr/>
        </p:nvSpPr>
        <p:spPr>
          <a:xfrm rot="16200000">
            <a:off x="1537968" y="4707322"/>
            <a:ext cx="2919454" cy="307777"/>
          </a:xfrm>
          <a:prstGeom prst="rect">
            <a:avLst/>
          </a:prstGeom>
          <a:solidFill>
            <a:schemeClr val="bg1"/>
          </a:solidFill>
        </p:spPr>
        <p:txBody>
          <a:bodyPr wrap="none" rtlCol="0">
            <a:spAutoFit/>
          </a:bodyPr>
          <a:lstStyle/>
          <a:p>
            <a:r>
              <a:rPr lang="ru-RU" sz="1400" dirty="0" smtClean="0">
                <a:latin typeface="Arial" panose="020B0604020202020204" pitchFamily="34" charset="0"/>
                <a:cs typeface="Arial" panose="020B0604020202020204" pitchFamily="34" charset="0"/>
              </a:rPr>
              <a:t>Хидратационна </a:t>
            </a:r>
            <a:r>
              <a:rPr lang="ru-RU" sz="1400" dirty="0">
                <a:latin typeface="Arial" panose="020B0604020202020204" pitchFamily="34" charset="0"/>
                <a:cs typeface="Arial" panose="020B0604020202020204" pitchFamily="34" charset="0"/>
              </a:rPr>
              <a:t>топлина в J g * </a:t>
            </a:r>
            <a:r>
              <a:rPr lang="ru-RU" sz="1400" dirty="0" smtClean="0">
                <a:latin typeface="Arial" panose="020B0604020202020204" pitchFamily="34" charset="0"/>
                <a:cs typeface="Arial" panose="020B0604020202020204" pitchFamily="34" charset="0"/>
              </a:rPr>
              <a:t>h</a:t>
            </a:r>
            <a:endParaRPr lang="de-DE" sz="14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 xmlns:a16="http://schemas.microsoft.com/office/drawing/2014/main" id="{F66AA65C-613B-4C76-B13D-0538CBB93271}"/>
              </a:ext>
            </a:extLst>
          </p:cNvPr>
          <p:cNvSpPr txBox="1"/>
          <p:nvPr/>
        </p:nvSpPr>
        <p:spPr>
          <a:xfrm>
            <a:off x="4211960" y="6293842"/>
            <a:ext cx="1071127"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Време в </a:t>
            </a:r>
            <a:r>
              <a:rPr lang="de-DE" sz="1400" dirty="0" smtClean="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h</a:t>
            </a:r>
          </a:p>
        </p:txBody>
      </p:sp>
    </p:spTree>
    <p:extLst>
      <p:ext uri="{BB962C8B-B14F-4D97-AF65-F5344CB8AC3E}">
        <p14:creationId xmlns:p14="http://schemas.microsoft.com/office/powerpoint/2010/main" val="344022689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ru-RU" dirty="0">
                <a:latin typeface="Arial" panose="020B0604020202020204" pitchFamily="34" charset="0"/>
                <a:cs typeface="Arial" panose="020B0604020202020204" pitchFamily="34" charset="0"/>
              </a:rPr>
              <a:t>Изпълнение на тест за термичен </a:t>
            </a:r>
            <a:r>
              <a:rPr lang="ru-RU" dirty="0" smtClean="0">
                <a:latin typeface="Arial" panose="020B0604020202020204" pitchFamily="34" charset="0"/>
                <a:cs typeface="Arial" panose="020B0604020202020204" pitchFamily="34" charset="0"/>
              </a:rPr>
              <a:t>отговор</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412776"/>
            <a:ext cx="8229600" cy="4824536"/>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Подготовка → Заявка / уточняване на предпоставките за измерване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Информация за </a:t>
            </a:r>
            <a:r>
              <a:rPr lang="ru-RU" sz="1600" dirty="0" smtClean="0">
                <a:latin typeface="Arial" panose="020B0604020202020204" pitchFamily="34" charset="0"/>
                <a:cs typeface="Arial" panose="020B0604020202020204" pitchFamily="34" charset="0"/>
              </a:rPr>
              <a:t>местоположението:</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адрес</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Височина </a:t>
            </a:r>
            <a:r>
              <a:rPr lang="ru-RU" sz="1600" dirty="0">
                <a:latin typeface="Arial" panose="020B0604020202020204" pitchFamily="34" charset="0"/>
                <a:cs typeface="Arial" panose="020B0604020202020204" pitchFamily="34" charset="0"/>
              </a:rPr>
              <a:t>в m NN</a:t>
            </a:r>
          </a:p>
          <a:p>
            <a:pPr marL="0" indent="0">
              <a:lnSpc>
                <a:spcPct val="150000"/>
              </a:lnSpc>
              <a:buNone/>
            </a:pPr>
            <a:r>
              <a:rPr lang="ru-RU" sz="1600" dirty="0" smtClean="0">
                <a:latin typeface="Arial" panose="020B0604020202020204" pitchFamily="34" charset="0"/>
                <a:cs typeface="Arial" panose="020B0604020202020204" pitchFamily="34" charset="0"/>
              </a:rPr>
              <a:t>- Парцел </a:t>
            </a:r>
            <a:r>
              <a:rPr lang="ru-RU" sz="1600" dirty="0">
                <a:latin typeface="Arial" panose="020B0604020202020204" pitchFamily="34" charset="0"/>
                <a:cs typeface="Arial" panose="020B0604020202020204" pitchFamily="34" charset="0"/>
              </a:rPr>
              <a:t>№ / Коридор</a:t>
            </a:r>
          </a:p>
          <a:p>
            <a:pPr marL="0" indent="0">
              <a:lnSpc>
                <a:spcPct val="150000"/>
              </a:lnSpc>
              <a:buNone/>
            </a:pPr>
            <a:r>
              <a:rPr lang="ru-RU" sz="1600" dirty="0" smtClean="0">
                <a:latin typeface="Arial" panose="020B0604020202020204" pitchFamily="34" charset="0"/>
                <a:cs typeface="Arial" panose="020B0604020202020204" pitchFamily="34" charset="0"/>
              </a:rPr>
              <a:t>- Клиент </a:t>
            </a:r>
            <a:r>
              <a:rPr lang="ru-RU" sz="1600" dirty="0">
                <a:latin typeface="Arial" panose="020B0604020202020204" pitchFamily="34" charset="0"/>
                <a:cs typeface="Arial" panose="020B0604020202020204" pitchFamily="34" charset="0"/>
              </a:rPr>
              <a:t>(име и адрес)</a:t>
            </a:r>
          </a:p>
          <a:p>
            <a:pPr marL="0" indent="0">
              <a:lnSpc>
                <a:spcPct val="150000"/>
              </a:lnSpc>
              <a:buNone/>
            </a:pPr>
            <a:r>
              <a:rPr lang="ru-RU" sz="1600" dirty="0" smtClean="0">
                <a:latin typeface="Arial" panose="020B0604020202020204" pitchFamily="34" charset="0"/>
                <a:cs typeface="Arial" panose="020B0604020202020204" pitchFamily="34" charset="0"/>
              </a:rPr>
              <a:t>- Местно </a:t>
            </a:r>
            <a:r>
              <a:rPr lang="ru-RU" sz="1600" dirty="0">
                <a:latin typeface="Arial" panose="020B0604020202020204" pitchFamily="34" charset="0"/>
                <a:cs typeface="Arial" panose="020B0604020202020204" pitchFamily="34" charset="0"/>
              </a:rPr>
              <a:t>лице за контакт (име / телефон)!</a:t>
            </a:r>
          </a:p>
          <a:p>
            <a:pPr marL="0" indent="0">
              <a:lnSpc>
                <a:spcPct val="150000"/>
              </a:lnSpc>
              <a:buNone/>
            </a:pPr>
            <a:r>
              <a:rPr lang="ru-RU" sz="1600" dirty="0" smtClean="0">
                <a:latin typeface="Arial" panose="020B0604020202020204" pitchFamily="34" charset="0"/>
                <a:cs typeface="Arial" panose="020B0604020202020204" pitchFamily="34" charset="0"/>
              </a:rPr>
              <a:t>- TGA </a:t>
            </a:r>
            <a:r>
              <a:rPr lang="ru-RU" sz="1600" dirty="0">
                <a:latin typeface="Arial" panose="020B0604020202020204" pitchFamily="34" charset="0"/>
                <a:cs typeface="Arial" panose="020B0604020202020204" pitchFamily="34" charset="0"/>
              </a:rPr>
              <a:t>плановик (име и адрес)</a:t>
            </a:r>
          </a:p>
          <a:p>
            <a:pPr marL="0" indent="0">
              <a:lnSpc>
                <a:spcPct val="150000"/>
              </a:lnSpc>
              <a:buNone/>
            </a:pPr>
            <a:r>
              <a:rPr lang="ru-RU" sz="1600" dirty="0" smtClean="0">
                <a:latin typeface="Arial" panose="020B0604020202020204" pitchFamily="34" charset="0"/>
                <a:cs typeface="Arial" panose="020B0604020202020204" pitchFamily="34" charset="0"/>
              </a:rPr>
              <a:t>- План </a:t>
            </a:r>
            <a:r>
              <a:rPr lang="ru-RU" sz="1600" dirty="0">
                <a:latin typeface="Arial" panose="020B0604020202020204" pitchFamily="34" charset="0"/>
                <a:cs typeface="Arial" panose="020B0604020202020204" pitchFamily="34" charset="0"/>
              </a:rPr>
              <a:t>на обекта с пилотно </a:t>
            </a:r>
            <a:r>
              <a:rPr lang="ru-RU" sz="1600" dirty="0" smtClean="0">
                <a:latin typeface="Arial" panose="020B0604020202020204" pitchFamily="34" charset="0"/>
                <a:cs typeface="Arial" panose="020B0604020202020204" pitchFamily="34" charset="0"/>
              </a:rPr>
              <a:t>сондиране</a:t>
            </a:r>
          </a:p>
          <a:p>
            <a:pPr marL="0" indent="0">
              <a:lnSpc>
                <a:spcPct val="150000"/>
              </a:lnSpc>
              <a:buNone/>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477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ru-RU" dirty="0">
                <a:latin typeface="Arial" panose="020B0604020202020204" pitchFamily="34" charset="0"/>
                <a:cs typeface="Arial" panose="020B0604020202020204" pitchFamily="34" charset="0"/>
              </a:rPr>
              <a:t>Изпълнение на тест за термичен </a:t>
            </a:r>
            <a:r>
              <a:rPr lang="ru-RU" dirty="0" smtClean="0">
                <a:latin typeface="Arial" panose="020B0604020202020204" pitchFamily="34" charset="0"/>
                <a:cs typeface="Arial" panose="020B0604020202020204" pitchFamily="34" charset="0"/>
              </a:rPr>
              <a:t>отговор</a:t>
            </a:r>
            <a:endParaRPr lang="de-DE" dirty="0"/>
          </a:p>
        </p:txBody>
      </p:sp>
      <p:sp>
        <p:nvSpPr>
          <p:cNvPr id="4" name="Inhaltsplatzhalter 3"/>
          <p:cNvSpPr>
            <a:spLocks noGrp="1"/>
          </p:cNvSpPr>
          <p:nvPr>
            <p:ph idx="1"/>
          </p:nvPr>
        </p:nvSpPr>
        <p:spPr>
          <a:xfrm>
            <a:off x="457200" y="1412776"/>
            <a:ext cx="8229600" cy="5112568"/>
          </a:xfrm>
        </p:spPr>
        <p:txBody>
          <a:bodyPr>
            <a:normAutofit lnSpcReduction="10000"/>
          </a:bodyPr>
          <a:lstStyle/>
          <a:p>
            <a:pPr marL="0" indent="0">
              <a:lnSpc>
                <a:spcPct val="160000"/>
              </a:lnSpc>
              <a:buNone/>
            </a:pPr>
            <a:r>
              <a:rPr lang="ru-RU" sz="1600" dirty="0">
                <a:latin typeface="Arial" panose="020B0604020202020204" pitchFamily="34" charset="0"/>
                <a:cs typeface="Arial" panose="020B0604020202020204" pitchFamily="34" charset="0"/>
              </a:rPr>
              <a:t>Подготовка → Заявка / уточняване на предпоставките за измерване</a:t>
            </a:r>
          </a:p>
          <a:p>
            <a:pPr marL="0" indent="0">
              <a:lnSpc>
                <a:spcPct val="160000"/>
              </a:lnSpc>
              <a:buNone/>
            </a:pPr>
            <a:r>
              <a:rPr lang="ru-RU" sz="1600" dirty="0">
                <a:latin typeface="Arial" panose="020B0604020202020204" pitchFamily="34" charset="0"/>
                <a:cs typeface="Arial" panose="020B0604020202020204" pitchFamily="34" charset="0"/>
              </a:rPr>
              <a:t>Общи данни Тест за геотермален отговор</a:t>
            </a:r>
          </a:p>
          <a:p>
            <a:pPr marL="0" indent="0">
              <a:lnSpc>
                <a:spcPct val="160000"/>
              </a:lnSpc>
              <a:buNone/>
            </a:pPr>
            <a:r>
              <a:rPr lang="ru-RU" sz="1600" dirty="0" smtClean="0">
                <a:latin typeface="Arial" panose="020B0604020202020204" pitchFamily="34" charset="0"/>
                <a:cs typeface="Arial" panose="020B0604020202020204" pitchFamily="34" charset="0"/>
              </a:rPr>
              <a:t>- Пробиване </a:t>
            </a:r>
            <a:r>
              <a:rPr lang="ru-RU" sz="1600" dirty="0">
                <a:latin typeface="Arial" panose="020B0604020202020204" pitchFamily="34" charset="0"/>
                <a:cs typeface="Arial" panose="020B0604020202020204" pitchFamily="34" charset="0"/>
              </a:rPr>
              <a:t>с напълно демонтирана геотермална сонда?</a:t>
            </a:r>
          </a:p>
          <a:p>
            <a:pPr marL="0" indent="0">
              <a:lnSpc>
                <a:spcPct val="160000"/>
              </a:lnSpc>
              <a:buNone/>
            </a:pPr>
            <a:r>
              <a:rPr lang="ru-RU" sz="1600" dirty="0" smtClean="0">
                <a:latin typeface="Arial" panose="020B0604020202020204" pitchFamily="34" charset="0"/>
                <a:cs typeface="Arial" panose="020B0604020202020204" pitchFamily="34" charset="0"/>
              </a:rPr>
              <a:t>- Дата </a:t>
            </a:r>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фундиране</a:t>
            </a:r>
            <a:r>
              <a:rPr lang="ru-RU" sz="1600" dirty="0">
                <a:latin typeface="Arial" panose="020B0604020202020204" pitchFamily="34" charset="0"/>
                <a:cs typeface="Arial" panose="020B0604020202020204" pitchFamily="34" charset="0"/>
              </a:rPr>
              <a:t>?</a:t>
            </a:r>
          </a:p>
          <a:p>
            <a:pPr marL="0" indent="0">
              <a:lnSpc>
                <a:spcPct val="160000"/>
              </a:lnSpc>
              <a:buNone/>
            </a:pPr>
            <a:r>
              <a:rPr lang="ru-RU" sz="1600" dirty="0" smtClean="0">
                <a:latin typeface="Arial" panose="020B0604020202020204" pitchFamily="34" charset="0"/>
                <a:cs typeface="Arial" panose="020B0604020202020204" pitchFamily="34" charset="0"/>
              </a:rPr>
              <a:t>- Сонда</a:t>
            </a:r>
            <a:r>
              <a:rPr lang="ru-RU" sz="1600" dirty="0">
                <a:latin typeface="Arial" panose="020B0604020202020204" pitchFamily="34" charset="0"/>
                <a:cs typeface="Arial" panose="020B0604020202020204" pitchFamily="34" charset="0"/>
              </a:rPr>
              <a:t>, пълна с вода?</a:t>
            </a:r>
          </a:p>
          <a:p>
            <a:pPr marL="0" indent="0">
              <a:lnSpc>
                <a:spcPct val="160000"/>
              </a:lnSpc>
              <a:buNone/>
            </a:pPr>
            <a:r>
              <a:rPr lang="ru-RU" sz="1600" dirty="0" smtClean="0">
                <a:latin typeface="Arial" panose="020B0604020202020204" pitchFamily="34" charset="0"/>
                <a:cs typeface="Arial" panose="020B0604020202020204" pitchFamily="34" charset="0"/>
              </a:rPr>
              <a:t>- Налична </a:t>
            </a:r>
            <a:r>
              <a:rPr lang="ru-RU" sz="1600" dirty="0">
                <a:latin typeface="Arial" panose="020B0604020202020204" pitchFamily="34" charset="0"/>
                <a:cs typeface="Arial" panose="020B0604020202020204" pitchFamily="34" charset="0"/>
              </a:rPr>
              <a:t>ли е връзка с вода?</a:t>
            </a:r>
          </a:p>
          <a:p>
            <a:pPr marL="0" indent="0">
              <a:lnSpc>
                <a:spcPct val="160000"/>
              </a:lnSpc>
              <a:buNone/>
            </a:pPr>
            <a:r>
              <a:rPr lang="ru-RU" sz="1600" dirty="0" smtClean="0">
                <a:latin typeface="Arial" panose="020B0604020202020204" pitchFamily="34" charset="0"/>
                <a:cs typeface="Arial" panose="020B0604020202020204" pitchFamily="34" charset="0"/>
              </a:rPr>
              <a:t>- Захранване </a:t>
            </a:r>
            <a:r>
              <a:rPr lang="ru-RU" sz="1600" dirty="0">
                <a:latin typeface="Arial" panose="020B0604020202020204" pitchFamily="34" charset="0"/>
                <a:cs typeface="Arial" panose="020B0604020202020204" pitchFamily="34" charset="0"/>
              </a:rPr>
              <a:t>380 V, 32 A за поне 72 часа налично?</a:t>
            </a:r>
          </a:p>
          <a:p>
            <a:pPr marL="0" indent="0">
              <a:lnSpc>
                <a:spcPct val="160000"/>
              </a:lnSpc>
              <a:buNone/>
            </a:pPr>
            <a:r>
              <a:rPr lang="ru-RU" sz="1600" dirty="0" smtClean="0">
                <a:latin typeface="Arial" panose="020B0604020202020204" pitchFamily="34" charset="0"/>
                <a:cs typeface="Arial" panose="020B0604020202020204" pitchFamily="34" charset="0"/>
              </a:rPr>
              <a:t>- Тип </a:t>
            </a:r>
            <a:r>
              <a:rPr lang="ru-RU" sz="1600" dirty="0">
                <a:latin typeface="Arial" panose="020B0604020202020204" pitchFamily="34" charset="0"/>
                <a:cs typeface="Arial" panose="020B0604020202020204" pitchFamily="34" charset="0"/>
              </a:rPr>
              <a:t>разпределител на мощност (KW)? Други потребители?</a:t>
            </a:r>
          </a:p>
          <a:p>
            <a:pPr marL="0" indent="0">
              <a:lnSpc>
                <a:spcPct val="160000"/>
              </a:lnSpc>
              <a:buNone/>
            </a:pPr>
            <a:r>
              <a:rPr lang="ru-RU" sz="1600" dirty="0" smtClean="0">
                <a:latin typeface="Arial" panose="020B0604020202020204" pitchFamily="34" charset="0"/>
                <a:cs typeface="Arial" panose="020B0604020202020204" pitchFamily="34" charset="0"/>
              </a:rPr>
              <a:t>- Разстояние </a:t>
            </a:r>
            <a:r>
              <a:rPr lang="ru-RU" sz="1600" dirty="0">
                <a:latin typeface="Arial" panose="020B0604020202020204" pitchFamily="34" charset="0"/>
                <a:cs typeface="Arial" panose="020B0604020202020204" pitchFamily="34" charset="0"/>
              </a:rPr>
              <a:t>между инсталацията и разпределителния отвор в m?</a:t>
            </a:r>
          </a:p>
          <a:p>
            <a:pPr marL="0" indent="0">
              <a:lnSpc>
                <a:spcPct val="160000"/>
              </a:lnSpc>
              <a:buNone/>
            </a:pPr>
            <a:r>
              <a:rPr lang="ru-RU" sz="1600" dirty="0" smtClean="0">
                <a:latin typeface="Arial" panose="020B0604020202020204" pitchFamily="34" charset="0"/>
                <a:cs typeface="Arial" panose="020B0604020202020204" pitchFamily="34" charset="0"/>
              </a:rPr>
              <a:t>- Вид </a:t>
            </a:r>
            <a:r>
              <a:rPr lang="ru-RU" sz="1600" dirty="0">
                <a:latin typeface="Arial" panose="020B0604020202020204" pitchFamily="34" charset="0"/>
                <a:cs typeface="Arial" panose="020B0604020202020204" pitchFamily="34" charset="0"/>
              </a:rPr>
              <a:t>на водата връзка?</a:t>
            </a:r>
          </a:p>
          <a:p>
            <a:pPr marL="0" indent="0">
              <a:lnSpc>
                <a:spcPct val="160000"/>
              </a:lnSpc>
              <a:buNone/>
            </a:pPr>
            <a:r>
              <a:rPr lang="ru-RU" sz="1600" dirty="0" smtClean="0">
                <a:latin typeface="Arial" panose="020B0604020202020204" pitchFamily="34" charset="0"/>
                <a:cs typeface="Arial" panose="020B0604020202020204" pitchFamily="34" charset="0"/>
              </a:rPr>
              <a:t>- Разстояние </a:t>
            </a:r>
            <a:r>
              <a:rPr lang="ru-RU" sz="1600" dirty="0">
                <a:latin typeface="Arial" panose="020B0604020202020204" pitchFamily="34" charset="0"/>
                <a:cs typeface="Arial" panose="020B0604020202020204" pitchFamily="34" charset="0"/>
              </a:rPr>
              <a:t>между водната връзка и пилотната дупка в m?</a:t>
            </a:r>
          </a:p>
          <a:p>
            <a:pPr marL="0" indent="0">
              <a:lnSpc>
                <a:spcPct val="160000"/>
              </a:lnSpc>
              <a:buNone/>
            </a:pPr>
            <a:r>
              <a:rPr lang="ru-RU" sz="1600" dirty="0" smtClean="0">
                <a:latin typeface="Arial" panose="020B0604020202020204" pitchFamily="34" charset="0"/>
                <a:cs typeface="Arial" panose="020B0604020202020204" pitchFamily="34" charset="0"/>
              </a:rPr>
              <a:t>- Обхват </a:t>
            </a:r>
            <a:r>
              <a:rPr lang="ru-RU" sz="1600" dirty="0">
                <a:latin typeface="Arial" panose="020B0604020202020204" pitchFamily="34" charset="0"/>
                <a:cs typeface="Arial" panose="020B0604020202020204" pitchFamily="34" charset="0"/>
              </a:rPr>
              <a:t>и тип защита на сайта</a:t>
            </a:r>
            <a:r>
              <a:rPr lang="ru-RU" sz="16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00506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ru-RU" dirty="0">
                <a:latin typeface="Arial" panose="020B0604020202020204" pitchFamily="34" charset="0"/>
                <a:cs typeface="Arial" panose="020B0604020202020204" pitchFamily="34" charset="0"/>
              </a:rPr>
              <a:t>Изпълнение на тест за термичен </a:t>
            </a:r>
            <a:r>
              <a:rPr lang="ru-RU" dirty="0" smtClean="0">
                <a:latin typeface="Arial" panose="020B0604020202020204" pitchFamily="34" charset="0"/>
                <a:cs typeface="Arial" panose="020B0604020202020204" pitchFamily="34" charset="0"/>
              </a:rPr>
              <a:t>отговор</a:t>
            </a:r>
            <a:endParaRPr lang="de-DE" dirty="0"/>
          </a:p>
        </p:txBody>
      </p:sp>
      <p:sp>
        <p:nvSpPr>
          <p:cNvPr id="4" name="Inhaltsplatzhalter 3"/>
          <p:cNvSpPr>
            <a:spLocks noGrp="1"/>
          </p:cNvSpPr>
          <p:nvPr>
            <p:ph idx="1"/>
          </p:nvPr>
        </p:nvSpPr>
        <p:spPr>
          <a:xfrm>
            <a:off x="457200" y="1412776"/>
            <a:ext cx="8229600" cy="4968552"/>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Подготовка → Заявка / уточняване на предпоставките за измерване</a:t>
            </a:r>
          </a:p>
          <a:p>
            <a:pPr marL="0" indent="0">
              <a:lnSpc>
                <a:spcPct val="150000"/>
              </a:lnSpc>
              <a:buNone/>
            </a:pPr>
            <a:r>
              <a:rPr lang="ru-RU" sz="1600" dirty="0" smtClean="0">
                <a:latin typeface="Arial" panose="020B0604020202020204" pitchFamily="34" charset="0"/>
                <a:cs typeface="Arial" panose="020B0604020202020204" pitchFamily="34" charset="0"/>
              </a:rPr>
              <a:t>Данни за пилотно </a:t>
            </a:r>
            <a:r>
              <a:rPr lang="ru-RU" sz="1600" dirty="0">
                <a:latin typeface="Arial" panose="020B0604020202020204" pitchFamily="34" charset="0"/>
                <a:cs typeface="Arial" panose="020B0604020202020204" pitchFamily="34" charset="0"/>
              </a:rPr>
              <a:t>сондиране </a:t>
            </a:r>
          </a:p>
          <a:p>
            <a:pPr marL="0" indent="0">
              <a:lnSpc>
                <a:spcPct val="150000"/>
              </a:lnSpc>
              <a:buNone/>
            </a:pPr>
            <a:r>
              <a:rPr lang="ru-RU" sz="1600" dirty="0" smtClean="0">
                <a:latin typeface="Arial" panose="020B0604020202020204" pitchFamily="34" charset="0"/>
                <a:cs typeface="Arial" panose="020B0604020202020204" pitchFamily="34" charset="0"/>
              </a:rPr>
              <a:t>- Дълбочина </a:t>
            </a:r>
            <a:r>
              <a:rPr lang="ru-RU" sz="1600" dirty="0">
                <a:latin typeface="Arial" panose="020B0604020202020204" pitchFamily="34" charset="0"/>
                <a:cs typeface="Arial" panose="020B0604020202020204" pitchFamily="34" charset="0"/>
              </a:rPr>
              <a:t>на пробиване (m и GOK)?</a:t>
            </a:r>
          </a:p>
          <a:p>
            <a:pPr marL="0" indent="0">
              <a:lnSpc>
                <a:spcPct val="150000"/>
              </a:lnSpc>
              <a:buNone/>
            </a:pPr>
            <a:r>
              <a:rPr lang="ru-RU" sz="1600" dirty="0" smtClean="0">
                <a:latin typeface="Arial" panose="020B0604020202020204" pitchFamily="34" charset="0"/>
                <a:cs typeface="Arial" panose="020B0604020202020204" pitchFamily="34" charset="0"/>
              </a:rPr>
              <a:t>- Диаметър </a:t>
            </a:r>
            <a:r>
              <a:rPr lang="ru-RU" sz="1600" dirty="0">
                <a:latin typeface="Arial" panose="020B0604020202020204" pitchFamily="34" charset="0"/>
                <a:cs typeface="Arial" panose="020B0604020202020204" pitchFamily="34" charset="0"/>
              </a:rPr>
              <a:t>на свредлото (мм)?</a:t>
            </a:r>
          </a:p>
          <a:p>
            <a:pPr marL="0" indent="0">
              <a:lnSpc>
                <a:spcPct val="150000"/>
              </a:lnSpc>
              <a:buNone/>
            </a:pPr>
            <a:r>
              <a:rPr lang="ru-RU" sz="1600" dirty="0" smtClean="0">
                <a:latin typeface="Arial" panose="020B0604020202020204" pitchFamily="34" charset="0"/>
                <a:cs typeface="Arial" panose="020B0604020202020204" pitchFamily="34" charset="0"/>
              </a:rPr>
              <a:t>- Дължина </a:t>
            </a:r>
            <a:r>
              <a:rPr lang="ru-RU" sz="1600" dirty="0">
                <a:latin typeface="Arial" panose="020B0604020202020204" pitchFamily="34" charset="0"/>
                <a:cs typeface="Arial" panose="020B0604020202020204" pitchFamily="34" charset="0"/>
              </a:rPr>
              <a:t>на защитния корпус (m)?</a:t>
            </a:r>
          </a:p>
          <a:p>
            <a:pPr marL="0" indent="0">
              <a:lnSpc>
                <a:spcPct val="150000"/>
              </a:lnSpc>
              <a:buNone/>
            </a:pPr>
            <a:r>
              <a:rPr lang="ru-RU" sz="1600" dirty="0" smtClean="0">
                <a:latin typeface="Arial" panose="020B0604020202020204" pitchFamily="34" charset="0"/>
                <a:cs typeface="Arial" panose="020B0604020202020204" pitchFamily="34" charset="0"/>
              </a:rPr>
              <a:t>- Диаметър </a:t>
            </a:r>
            <a:r>
              <a:rPr lang="ru-RU" sz="1600" dirty="0">
                <a:latin typeface="Arial" panose="020B0604020202020204" pitchFamily="34" charset="0"/>
                <a:cs typeface="Arial" panose="020B0604020202020204" pitchFamily="34" charset="0"/>
              </a:rPr>
              <a:t>на защитния корпус (mm)?</a:t>
            </a:r>
          </a:p>
          <a:p>
            <a:pPr marL="0" indent="0">
              <a:lnSpc>
                <a:spcPct val="150000"/>
              </a:lnSpc>
              <a:buNone/>
            </a:pPr>
            <a:r>
              <a:rPr lang="ru-RU" sz="1600" dirty="0" smtClean="0">
                <a:latin typeface="Arial" panose="020B0604020202020204" pitchFamily="34" charset="0"/>
                <a:cs typeface="Arial" panose="020B0604020202020204" pitchFamily="34" charset="0"/>
              </a:rPr>
              <a:t>- Воден стълб </a:t>
            </a:r>
            <a:r>
              <a:rPr lang="ru-RU" sz="1600" dirty="0">
                <a:latin typeface="Arial" panose="020B0604020202020204" pitchFamily="34" charset="0"/>
                <a:cs typeface="Arial" panose="020B0604020202020204" pitchFamily="34" charset="0"/>
              </a:rPr>
              <a:t>(m и GOK)?</a:t>
            </a:r>
          </a:p>
          <a:p>
            <a:pPr marL="0" indent="0">
              <a:lnSpc>
                <a:spcPct val="150000"/>
              </a:lnSpc>
              <a:buNone/>
            </a:pPr>
            <a:r>
              <a:rPr lang="ru-RU" sz="1600" dirty="0" smtClean="0">
                <a:latin typeface="Arial" panose="020B0604020202020204" pitchFamily="34" charset="0"/>
                <a:cs typeface="Arial" panose="020B0604020202020204" pitchFamily="34" charset="0"/>
              </a:rPr>
              <a:t>-Тип </a:t>
            </a:r>
            <a:r>
              <a:rPr lang="ru-RU" sz="1600" dirty="0">
                <a:latin typeface="Arial" panose="020B0604020202020204" pitchFamily="34" charset="0"/>
                <a:cs typeface="Arial" panose="020B0604020202020204" pitchFamily="34" charset="0"/>
              </a:rPr>
              <a:t>на сондата (производител, тип, диаметър)?</a:t>
            </a:r>
          </a:p>
          <a:p>
            <a:pPr marL="0" indent="0">
              <a:lnSpc>
                <a:spcPct val="150000"/>
              </a:lnSpc>
              <a:buNone/>
            </a:pPr>
            <a:r>
              <a:rPr lang="ru-RU" sz="1600" dirty="0" smtClean="0">
                <a:latin typeface="Arial" panose="020B0604020202020204" pitchFamily="34" charset="0"/>
                <a:cs typeface="Arial" panose="020B0604020202020204" pitchFamily="34" charset="0"/>
              </a:rPr>
              <a:t>- Дължина </a:t>
            </a:r>
            <a:r>
              <a:rPr lang="ru-RU" sz="1600" dirty="0">
                <a:latin typeface="Arial" panose="020B0604020202020204" pitchFamily="34" charset="0"/>
                <a:cs typeface="Arial" panose="020B0604020202020204" pitchFamily="34" charset="0"/>
              </a:rPr>
              <a:t>на сондата (m)?</a:t>
            </a:r>
          </a:p>
          <a:p>
            <a:pPr marL="0" indent="0">
              <a:lnSpc>
                <a:spcPct val="150000"/>
              </a:lnSpc>
              <a:buNone/>
            </a:pPr>
            <a:r>
              <a:rPr lang="ru-RU" sz="1600" dirty="0" smtClean="0">
                <a:latin typeface="Arial" panose="020B0604020202020204" pitchFamily="34" charset="0"/>
                <a:cs typeface="Arial" panose="020B0604020202020204" pitchFamily="34" charset="0"/>
              </a:rPr>
              <a:t>- Запълващ </a:t>
            </a:r>
            <a:r>
              <a:rPr lang="ru-RU" sz="1600" dirty="0">
                <a:latin typeface="Arial" panose="020B0604020202020204" pitchFamily="34" charset="0"/>
                <a:cs typeface="Arial" panose="020B0604020202020204" pitchFamily="34" charset="0"/>
              </a:rPr>
              <a:t>материал (производител, тип)?</a:t>
            </a:r>
          </a:p>
          <a:p>
            <a:pPr marL="0" indent="0">
              <a:lnSpc>
                <a:spcPct val="150000"/>
              </a:lnSpc>
              <a:buNone/>
            </a:pPr>
            <a:r>
              <a:rPr lang="ru-RU" sz="1600" dirty="0" smtClean="0">
                <a:latin typeface="Arial" panose="020B0604020202020204" pitchFamily="34" charset="0"/>
                <a:cs typeface="Arial" panose="020B0604020202020204" pitchFamily="34" charset="0"/>
              </a:rPr>
              <a:t>- Количество </a:t>
            </a:r>
            <a:r>
              <a:rPr lang="ru-RU" sz="1600" dirty="0">
                <a:latin typeface="Arial" panose="020B0604020202020204" pitchFamily="34" charset="0"/>
                <a:cs typeface="Arial" panose="020B0604020202020204" pitchFamily="34" charset="0"/>
              </a:rPr>
              <a:t>на запълване (кг)?</a:t>
            </a:r>
          </a:p>
          <a:p>
            <a:pPr marL="0" indent="0">
              <a:lnSpc>
                <a:spcPct val="150000"/>
              </a:lnSpc>
              <a:buNone/>
            </a:pPr>
            <a:r>
              <a:rPr lang="ru-RU" sz="1600" dirty="0" smtClean="0">
                <a:latin typeface="Arial" panose="020B0604020202020204" pitchFamily="34" charset="0"/>
                <a:cs typeface="Arial" panose="020B0604020202020204" pitchFamily="34" charset="0"/>
              </a:rPr>
              <a:t>- Специални функции?</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11682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nhaltsplatzhalter 1"/>
          <p:cNvSpPr txBox="1">
            <a:spLocks/>
          </p:cNvSpPr>
          <p:nvPr/>
        </p:nvSpPr>
        <p:spPr>
          <a:xfrm>
            <a:off x="395536" y="4829454"/>
            <a:ext cx="8748464" cy="2016224"/>
          </a:xfrm>
          <a:prstGeom prst="rect">
            <a:avLst/>
          </a:prstGeom>
        </p:spPr>
        <p:txBody>
          <a:bodyPr>
            <a:noAutofit/>
          </a:bodyPr>
          <a:lstStyle>
            <a:lvl1pPr marL="0" indent="0" algn="ctr" defTabSz="914400" rtl="0" eaLnBrk="1" latinLnBrk="0" hangingPunct="1">
              <a:spcBef>
                <a:spcPct val="20000"/>
              </a:spcBef>
              <a:buFont typeface="Arial" pitchFamily="34" charset="0"/>
              <a:buNone/>
              <a:defRPr lang="de-DE" sz="2800" kern="1200" dirty="0" smtClean="0">
                <a:solidFill>
                  <a:srgbClr val="EB8A1B"/>
                </a:solidFill>
                <a:latin typeface="Arial" pitchFamily="34" charset="0"/>
                <a:ea typeface="+mn-ea"/>
                <a:cs typeface="Arial" pitchFamily="34" charset="0"/>
              </a:defRPr>
            </a:lvl1pPr>
            <a:lvl2pPr marL="342900" indent="-342900" algn="l" defTabSz="914400" rtl="0" eaLnBrk="1" latinLnBrk="0" hangingPunct="1">
              <a:spcBef>
                <a:spcPct val="20000"/>
              </a:spcBef>
              <a:buFont typeface="Arial" pitchFamily="34" charset="0"/>
              <a:buChar char="–"/>
              <a:defRPr lang="de-DE" sz="1600" kern="1200" dirty="0" smtClean="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lang="de-DE" sz="1400" kern="1200" dirty="0" smtClean="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lang="de-DE" sz="1200" kern="1200" dirty="0" smtClean="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lang="de-DE" sz="1100" kern="1200" dirty="0" smtClean="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chemeClr val="accent6"/>
              </a:buClr>
              <a:buFont typeface="Wingdings" panose="05000000000000000000" pitchFamily="2" charset="2"/>
              <a:buChar char="§"/>
            </a:pPr>
            <a:endParaRPr lang="de-DE" sz="2000" dirty="0">
              <a:solidFill>
                <a:schemeClr val="tx1"/>
              </a:solidFill>
            </a:endParaRPr>
          </a:p>
          <a:p>
            <a:pPr marL="0" lvl="1" indent="0">
              <a:buClr>
                <a:schemeClr val="accent6"/>
              </a:buClr>
              <a:buNone/>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marL="800100" lvl="1">
              <a:buClr>
                <a:schemeClr val="accent6"/>
              </a:buClr>
              <a:buFont typeface="Wingdings" panose="05000000000000000000" pitchFamily="2" charset="2"/>
              <a:buChar char="§"/>
            </a:pPr>
            <a:endParaRPr lang="de-DE" sz="2000" dirty="0">
              <a:solidFill>
                <a:schemeClr val="tx1"/>
              </a:solidFill>
            </a:endParaRPr>
          </a:p>
          <a:p>
            <a:pPr algn="l">
              <a:buClr>
                <a:schemeClr val="accent6"/>
              </a:buClr>
            </a:pPr>
            <a:endParaRPr lang="de-DE" dirty="0"/>
          </a:p>
        </p:txBody>
      </p:sp>
      <p:pic>
        <p:nvPicPr>
          <p:cNvPr id="2" name="Grafik 1"/>
          <p:cNvPicPr>
            <a:picLocks noChangeAspect="1"/>
          </p:cNvPicPr>
          <p:nvPr/>
        </p:nvPicPr>
        <p:blipFill>
          <a:blip r:embed="rId3"/>
          <a:stretch>
            <a:fillRect/>
          </a:stretch>
        </p:blipFill>
        <p:spPr>
          <a:xfrm>
            <a:off x="941277" y="1524490"/>
            <a:ext cx="7015099" cy="3560694"/>
          </a:xfrm>
          <a:prstGeom prst="rect">
            <a:avLst/>
          </a:prstGeom>
        </p:spPr>
      </p:pic>
      <mc:AlternateContent xmlns:mc="http://schemas.openxmlformats.org/markup-compatibility/2006" xmlns:a14="http://schemas.microsoft.com/office/drawing/2010/main">
        <mc:Choice Requires="a14">
          <p:sp>
            <p:nvSpPr>
              <p:cNvPr id="7" name="Rechteck 6"/>
              <p:cNvSpPr/>
              <p:nvPr/>
            </p:nvSpPr>
            <p:spPr>
              <a:xfrm>
                <a:off x="5436096" y="3593687"/>
                <a:ext cx="2268763" cy="8485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b="1" i="1">
                          <a:solidFill>
                            <a:srgbClr val="FF0000"/>
                          </a:solidFill>
                          <a:latin typeface="Cambria Math" panose="02040503050406030204" pitchFamily="18" charset="0"/>
                          <a:ea typeface="Cambria Math" panose="02040503050406030204" pitchFamily="18" charset="0"/>
                        </a:rPr>
                        <m:t>𝝀</m:t>
                      </m:r>
                      <m:r>
                        <a:rPr lang="de-DE" sz="2400" i="1">
                          <a:latin typeface="Cambria Math" panose="02040503050406030204" pitchFamily="18" charset="0"/>
                        </a:rPr>
                        <m:t>=</m:t>
                      </m:r>
                      <m:f>
                        <m:fPr>
                          <m:ctrlPr>
                            <a:rPr lang="de-DE" sz="2400" i="1">
                              <a:latin typeface="Cambria Math"/>
                            </a:rPr>
                          </m:ctrlPr>
                        </m:fPr>
                        <m:num>
                          <m:acc>
                            <m:accPr>
                              <m:chr m:val="̇"/>
                              <m:ctrlPr>
                                <a:rPr lang="de-DE" sz="2400" i="1">
                                  <a:latin typeface="Cambria Math"/>
                                </a:rPr>
                              </m:ctrlPr>
                            </m:accPr>
                            <m:e>
                              <m:r>
                                <a:rPr lang="de-DE" sz="2400" i="1">
                                  <a:latin typeface="Cambria Math" panose="02040503050406030204" pitchFamily="18" charset="0"/>
                                </a:rPr>
                                <m:t>𝑄</m:t>
                              </m:r>
                            </m:e>
                          </m:acc>
                        </m:num>
                        <m:den>
                          <m:r>
                            <a:rPr lang="de-DE" sz="2400" i="1">
                              <a:latin typeface="Cambria Math" panose="02040503050406030204" pitchFamily="18" charset="0"/>
                            </a:rPr>
                            <m:t>𝐻</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rPr>
                            <m:t>4</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𝜋</m:t>
                          </m:r>
                          <m:r>
                            <a:rPr lang="de-DE" sz="2400" i="1">
                              <a:latin typeface="Cambria Math" panose="02040503050406030204" pitchFamily="18" charset="0"/>
                              <a:ea typeface="Cambria Math" panose="02040503050406030204" pitchFamily="18" charset="0"/>
                            </a:rPr>
                            <m:t>∙</m:t>
                          </m:r>
                          <m:r>
                            <a:rPr lang="de-DE" sz="2400" b="1" i="1" smtClean="0">
                              <a:latin typeface="Cambria Math" panose="02040503050406030204" pitchFamily="18" charset="0"/>
                              <a:ea typeface="Cambria Math" panose="02040503050406030204" pitchFamily="18" charset="0"/>
                            </a:rPr>
                            <m:t>𝒌</m:t>
                          </m:r>
                        </m:den>
                      </m:f>
                    </m:oMath>
                  </m:oMathPara>
                </a14:m>
                <a:endParaRPr lang="de-DE" sz="2400" dirty="0"/>
              </a:p>
            </p:txBody>
          </p:sp>
        </mc:Choice>
        <mc:Fallback xmlns="">
          <p:sp>
            <p:nvSpPr>
              <p:cNvPr id="7" name="Rechteck 6"/>
              <p:cNvSpPr>
                <a:spLocks noRot="1" noChangeAspect="1" noMove="1" noResize="1" noEditPoints="1" noAdjustHandles="1" noChangeArrowheads="1" noChangeShapeType="1" noTextEdit="1"/>
              </p:cNvSpPr>
              <p:nvPr/>
            </p:nvSpPr>
            <p:spPr>
              <a:xfrm>
                <a:off x="5436096" y="3593687"/>
                <a:ext cx="2268763" cy="848502"/>
              </a:xfrm>
              <a:prstGeom prst="rect">
                <a:avLst/>
              </a:prstGeom>
              <a:blipFill rotWithShape="0">
                <a:blip r:embed="rId4"/>
                <a:stretch>
                  <a:fillRect/>
                </a:stretch>
              </a:blipFill>
            </p:spPr>
            <p:txBody>
              <a:bodyPr/>
              <a:lstStyle/>
              <a:p>
                <a:r>
                  <a:rPr lang="de-DE">
                    <a:noFill/>
                  </a:rPr>
                  <a:t> </a:t>
                </a:r>
              </a:p>
            </p:txBody>
          </p:sp>
        </mc:Fallback>
      </mc:AlternateContent>
      <p:sp>
        <p:nvSpPr>
          <p:cNvPr id="3" name="Titel 2"/>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Определяне на </a:t>
            </a:r>
            <a:r>
              <a:rPr lang="bg-BG" dirty="0" smtClean="0">
                <a:latin typeface="Arial" panose="020B0604020202020204" pitchFamily="34" charset="0"/>
                <a:cs typeface="Arial" panose="020B0604020202020204" pitchFamily="34" charset="0"/>
              </a:rPr>
              <a:t>топлопроводимост</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a:normAutofit/>
          </a:bodyPr>
          <a:lstStyle/>
          <a:p>
            <a:pPr marL="800100" lvl="1">
              <a:buClr>
                <a:schemeClr val="accent6"/>
              </a:buClr>
              <a:buFont typeface="Wingdings" panose="05000000000000000000" pitchFamily="2" charset="2"/>
              <a:buChar char="§"/>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lvl="1">
              <a:buClr>
                <a:schemeClr val="accent6"/>
              </a:buClr>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0" lvl="1" indent="0">
              <a:lnSpc>
                <a:spcPct val="150000"/>
              </a:lnSpc>
              <a:buClr>
                <a:schemeClr val="accent6"/>
              </a:buClr>
              <a:buNone/>
            </a:pPr>
            <a:r>
              <a:rPr lang="ru-RU" sz="1600" dirty="0">
                <a:latin typeface="Arial" panose="020B0604020202020204" pitchFamily="34" charset="0"/>
                <a:cs typeface="Arial" panose="020B0604020202020204" pitchFamily="34" charset="0"/>
              </a:rPr>
              <a:t>Топлопроводимостта на подземната повърхност може да се изчисли от наклона k на правата линия, като се използва средният топлинен изход в периода на </a:t>
            </a:r>
            <a:r>
              <a:rPr lang="ru-RU" sz="1600" dirty="0" smtClean="0">
                <a:latin typeface="Arial" panose="020B0604020202020204" pitchFamily="34" charset="0"/>
                <a:cs typeface="Arial" panose="020B0604020202020204" pitchFamily="34" charset="0"/>
              </a:rPr>
              <a:t>оценка.</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 xmlns:a16="http://schemas.microsoft.com/office/drawing/2014/main" id="{A4C99A13-ABE9-4BB7-A0F5-C7CE91E9B48F}"/>
              </a:ext>
            </a:extLst>
          </p:cNvPr>
          <p:cNvSpPr/>
          <p:nvPr/>
        </p:nvSpPr>
        <p:spPr>
          <a:xfrm>
            <a:off x="1115616" y="1971508"/>
            <a:ext cx="160549" cy="248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 xmlns:a16="http://schemas.microsoft.com/office/drawing/2014/main" id="{8D56550E-F51D-4267-B0D9-A63A7EB4B150}"/>
              </a:ext>
            </a:extLst>
          </p:cNvPr>
          <p:cNvSpPr txBox="1"/>
          <p:nvPr/>
        </p:nvSpPr>
        <p:spPr>
          <a:xfrm rot="16200000">
            <a:off x="-459216" y="2921750"/>
            <a:ext cx="3193759" cy="276999"/>
          </a:xfrm>
          <a:prstGeom prst="rect">
            <a:avLst/>
          </a:prstGeom>
          <a:noFill/>
        </p:spPr>
        <p:txBody>
          <a:bodyPr wrap="none" rtlCol="0">
            <a:spAutoFit/>
          </a:bodyPr>
          <a:lstStyle/>
          <a:p>
            <a:r>
              <a:rPr lang="bg-BG" sz="1200" b="1" dirty="0" smtClean="0">
                <a:latin typeface="Arial" panose="020B0604020202020204" pitchFamily="34" charset="0"/>
                <a:cs typeface="Arial" panose="020B0604020202020204" pitchFamily="34" charset="0"/>
              </a:rPr>
              <a:t>Средна </a:t>
            </a:r>
            <a:r>
              <a:rPr lang="bg-BG" sz="1200" b="1" dirty="0">
                <a:latin typeface="Arial" panose="020B0604020202020204" pitchFamily="34" charset="0"/>
                <a:cs typeface="Arial" panose="020B0604020202020204" pitchFamily="34" charset="0"/>
              </a:rPr>
              <a:t>температура на </a:t>
            </a:r>
            <a:r>
              <a:rPr lang="bg-BG" sz="1200" b="1" dirty="0" smtClean="0">
                <a:latin typeface="Arial" panose="020B0604020202020204" pitchFamily="34" charset="0"/>
                <a:cs typeface="Arial" panose="020B0604020202020204" pitchFamily="34" charset="0"/>
              </a:rPr>
              <a:t>течността</a:t>
            </a:r>
            <a:r>
              <a:rPr lang="de-DE" sz="1200" b="1" dirty="0" smtClean="0">
                <a:latin typeface="Arial" panose="020B0604020202020204" pitchFamily="34" charset="0"/>
                <a:cs typeface="Arial" panose="020B0604020202020204" pitchFamily="34" charset="0"/>
              </a:rPr>
              <a:t> </a:t>
            </a:r>
            <a:r>
              <a:rPr lang="de-DE" sz="1200" b="1" dirty="0">
                <a:latin typeface="Arial" panose="020B0604020202020204" pitchFamily="34" charset="0"/>
                <a:cs typeface="Arial" panose="020B0604020202020204" pitchFamily="34" charset="0"/>
              </a:rPr>
              <a:t>/ °C</a:t>
            </a:r>
          </a:p>
        </p:txBody>
      </p:sp>
      <p:sp>
        <p:nvSpPr>
          <p:cNvPr id="8" name="Textfeld 7">
            <a:extLst>
              <a:ext uri="{FF2B5EF4-FFF2-40B4-BE49-F238E27FC236}">
                <a16:creationId xmlns="" xmlns:a16="http://schemas.microsoft.com/office/drawing/2014/main" id="{8DF3FF13-DC7B-46AF-9C13-63672431D34F}"/>
              </a:ext>
            </a:extLst>
          </p:cNvPr>
          <p:cNvSpPr txBox="1"/>
          <p:nvPr/>
        </p:nvSpPr>
        <p:spPr>
          <a:xfrm>
            <a:off x="4211960" y="4690954"/>
            <a:ext cx="843051" cy="276999"/>
          </a:xfrm>
          <a:prstGeom prst="rect">
            <a:avLst/>
          </a:prstGeom>
          <a:solidFill>
            <a:schemeClr val="bg1"/>
          </a:solidFill>
        </p:spPr>
        <p:txBody>
          <a:bodyPr wrap="none" rtlCol="0">
            <a:spAutoFit/>
          </a:bodyPr>
          <a:lstStyle/>
          <a:p>
            <a:r>
              <a:rPr lang="bg-BG" sz="1200" b="1" dirty="0" smtClean="0">
                <a:latin typeface="Arial" panose="020B0604020202020204" pitchFamily="34" charset="0"/>
                <a:cs typeface="Arial" panose="020B0604020202020204" pitchFamily="34" charset="0"/>
              </a:rPr>
              <a:t>Време/</a:t>
            </a:r>
            <a:r>
              <a:rPr lang="de-DE" sz="1200" b="1" dirty="0" smtClean="0">
                <a:latin typeface="Arial" panose="020B0604020202020204" pitchFamily="34" charset="0"/>
                <a:cs typeface="Arial" panose="020B0604020202020204" pitchFamily="34" charset="0"/>
              </a:rPr>
              <a:t> </a:t>
            </a:r>
            <a:r>
              <a:rPr lang="de-DE" sz="12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153352569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Край на модула</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Край на този модул. Вече можете да: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1. Познавате </a:t>
            </a:r>
            <a:r>
              <a:rPr lang="ru-RU" sz="1600" dirty="0">
                <a:latin typeface="Arial" panose="020B0604020202020204" pitchFamily="34" charset="0"/>
                <a:cs typeface="Arial" panose="020B0604020202020204" pitchFamily="34" charset="0"/>
              </a:rPr>
              <a:t>различни техники за дизайн</a:t>
            </a:r>
          </a:p>
          <a:p>
            <a:pPr marL="0" indent="0">
              <a:lnSpc>
                <a:spcPct val="150000"/>
              </a:lnSpc>
              <a:buNone/>
            </a:pPr>
            <a:r>
              <a:rPr lang="ru-RU" sz="1600" dirty="0" smtClean="0">
                <a:latin typeface="Arial" panose="020B0604020202020204" pitchFamily="34" charset="0"/>
                <a:cs typeface="Arial" panose="020B0604020202020204" pitchFamily="34" charset="0"/>
              </a:rPr>
              <a:t>2. Знаете </a:t>
            </a:r>
            <a:r>
              <a:rPr lang="ru-RU" sz="1600" dirty="0">
                <a:latin typeface="Arial" panose="020B0604020202020204" pitchFamily="34" charset="0"/>
                <a:cs typeface="Arial" panose="020B0604020202020204" pitchFamily="34" charset="0"/>
              </a:rPr>
              <a:t>как се използват техники за проектиране </a:t>
            </a:r>
            <a:r>
              <a:rPr lang="ru-RU" sz="1600" dirty="0" smtClean="0">
                <a:latin typeface="Arial" panose="020B0604020202020204" pitchFamily="34" charset="0"/>
                <a:cs typeface="Arial" panose="020B0604020202020204" pitchFamily="34" charset="0"/>
              </a:rPr>
              <a:t>и </a:t>
            </a:r>
            <a:r>
              <a:rPr lang="ru-RU" sz="1600" dirty="0">
                <a:latin typeface="Arial" panose="020B0604020202020204" pitchFamily="34" charset="0"/>
                <a:cs typeface="Arial" panose="020B0604020202020204" pitchFamily="34" charset="0"/>
              </a:rPr>
              <a:t>планиране на геотермална инсталация и техните ограничения</a:t>
            </a:r>
          </a:p>
          <a:p>
            <a:pPr marL="0" indent="0">
              <a:lnSpc>
                <a:spcPct val="150000"/>
              </a:lnSpc>
              <a:buNone/>
            </a:pPr>
            <a:r>
              <a:rPr lang="ru-RU" sz="1600" dirty="0" smtClean="0">
                <a:latin typeface="Arial" panose="020B0604020202020204" pitchFamily="34" charset="0"/>
                <a:cs typeface="Arial" panose="020B0604020202020204" pitchFamily="34" charset="0"/>
              </a:rPr>
              <a:t>3. Разбирате </a:t>
            </a:r>
            <a:r>
              <a:rPr lang="ru-RU" sz="1600" dirty="0">
                <a:latin typeface="Arial" panose="020B0604020202020204" pitchFamily="34" charset="0"/>
                <a:cs typeface="Arial" panose="020B0604020202020204" pitchFamily="34" charset="0"/>
              </a:rPr>
              <a:t>и </a:t>
            </a:r>
            <a:r>
              <a:rPr lang="ru-RU" sz="1600" dirty="0" smtClean="0">
                <a:latin typeface="Arial" panose="020B0604020202020204" pitchFamily="34" charset="0"/>
                <a:cs typeface="Arial" panose="020B0604020202020204" pitchFamily="34" charset="0"/>
              </a:rPr>
              <a:t>използвате </a:t>
            </a:r>
            <a:r>
              <a:rPr lang="ru-RU" sz="1600" dirty="0">
                <a:latin typeface="Arial" panose="020B0604020202020204" pitchFamily="34" charset="0"/>
                <a:cs typeface="Arial" panose="020B0604020202020204" pitchFamily="34" charset="0"/>
              </a:rPr>
              <a:t>инструменти за </a:t>
            </a:r>
            <a:r>
              <a:rPr lang="ru-RU" sz="1600" dirty="0" smtClean="0">
                <a:latin typeface="Arial" panose="020B0604020202020204" pitchFamily="34" charset="0"/>
                <a:cs typeface="Arial" panose="020B0604020202020204" pitchFamily="34" charset="0"/>
              </a:rPr>
              <a:t>планиране</a:t>
            </a:r>
            <a:endParaRPr lang="el-GR" dirty="0"/>
          </a:p>
        </p:txBody>
      </p:sp>
    </p:spTree>
    <p:extLst>
      <p:ext uri="{BB962C8B-B14F-4D97-AF65-F5344CB8AC3E}">
        <p14:creationId xmlns:p14="http://schemas.microsoft.com/office/powerpoint/2010/main" val="23813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Съдържание на VDI 4640 - термично използване на подземните </a:t>
            </a:r>
            <a:r>
              <a:rPr lang="ru-RU" dirty="0" smtClean="0">
                <a:latin typeface="Arial" panose="020B0604020202020204" pitchFamily="34" charset="0"/>
                <a:cs typeface="Arial" panose="020B0604020202020204" pitchFamily="34" charset="0"/>
              </a:rPr>
              <a:t>материали</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lvl="0">
              <a:lnSpc>
                <a:spcPct val="150000"/>
              </a:lnSpc>
            </a:pPr>
            <a:r>
              <a:rPr lang="ru-RU" sz="1600" dirty="0">
                <a:latin typeface="Arial" panose="020B0604020202020204" pitchFamily="34" charset="0"/>
                <a:cs typeface="Arial" panose="020B0604020202020204" pitchFamily="34" charset="0"/>
              </a:rPr>
              <a:t>VDI 4640 Част 1: термично използване на подземните части - основи, разрешителни и екологични аспекти</a:t>
            </a:r>
          </a:p>
          <a:p>
            <a:pPr lvl="0">
              <a:lnSpc>
                <a:spcPct val="150000"/>
              </a:lnSpc>
            </a:pPr>
            <a:r>
              <a:rPr lang="ru-RU" sz="1600" dirty="0">
                <a:latin typeface="Arial" panose="020B0604020202020204" pitchFamily="34" charset="0"/>
                <a:cs typeface="Arial" panose="020B0604020202020204" pitchFamily="34" charset="0"/>
              </a:rPr>
              <a:t>VDI 4640 Част 2: термично използване на подземните системи - Системи за термопомпи на земята</a:t>
            </a:r>
          </a:p>
          <a:p>
            <a:pPr lvl="0">
              <a:lnSpc>
                <a:spcPct val="150000"/>
              </a:lnSpc>
            </a:pPr>
            <a:r>
              <a:rPr lang="ru-RU" sz="1600" dirty="0">
                <a:latin typeface="Arial" panose="020B0604020202020204" pitchFamily="34" charset="0"/>
                <a:cs typeface="Arial" panose="020B0604020202020204" pitchFamily="34" charset="0"/>
              </a:rPr>
              <a:t>VDI 4640 Част 3: топлинно използване на подземния </a:t>
            </a:r>
            <a:r>
              <a:rPr lang="ru-RU" sz="1600" dirty="0" smtClean="0">
                <a:latin typeface="Arial" panose="020B0604020202020204" pitchFamily="34" charset="0"/>
                <a:cs typeface="Arial" panose="020B0604020202020204" pitchFamily="34" charset="0"/>
              </a:rPr>
              <a:t>акумулатор- </a:t>
            </a:r>
            <a:r>
              <a:rPr lang="ru-RU" sz="1600" dirty="0">
                <a:latin typeface="Arial" panose="020B0604020202020204" pitchFamily="34" charset="0"/>
                <a:cs typeface="Arial" panose="020B0604020202020204" pitchFamily="34" charset="0"/>
              </a:rPr>
              <a:t>подземен акумулатор на топлинна енергия</a:t>
            </a:r>
          </a:p>
          <a:p>
            <a:pPr lvl="0">
              <a:lnSpc>
                <a:spcPct val="150000"/>
              </a:lnSpc>
            </a:pPr>
            <a:r>
              <a:rPr lang="ru-RU" sz="1600" dirty="0">
                <a:latin typeface="Arial" panose="020B0604020202020204" pitchFamily="34" charset="0"/>
                <a:cs typeface="Arial" panose="020B0604020202020204" pitchFamily="34" charset="0"/>
              </a:rPr>
              <a:t>VDI 4640 Част 4: термично използване на подземния участък - директно използване</a:t>
            </a:r>
          </a:p>
          <a:p>
            <a:pPr lvl="0">
              <a:lnSpc>
                <a:spcPct val="150000"/>
              </a:lnSpc>
            </a:pPr>
            <a:r>
              <a:rPr lang="ru-RU" sz="1600" dirty="0">
                <a:latin typeface="Arial" panose="020B0604020202020204" pitchFamily="34" charset="0"/>
                <a:cs typeface="Arial" panose="020B0604020202020204" pitchFamily="34" charset="0"/>
              </a:rPr>
              <a:t>VDI 4640 Част 5: Термично използване на подземния тест - Тестов термичен </a:t>
            </a:r>
            <a:r>
              <a:rPr lang="ru-RU" sz="1600" dirty="0" smtClean="0">
                <a:latin typeface="Arial" panose="020B0604020202020204" pitchFamily="34" charset="0"/>
                <a:cs typeface="Arial" panose="020B0604020202020204" pitchFamily="34" charset="0"/>
              </a:rPr>
              <a:t>отговор</a:t>
            </a:r>
            <a:endParaRPr lang="de-DE" dirty="0"/>
          </a:p>
        </p:txBody>
      </p:sp>
    </p:spTree>
    <p:extLst>
      <p:ext uri="{BB962C8B-B14F-4D97-AF65-F5344CB8AC3E}">
        <p14:creationId xmlns:p14="http://schemas.microsoft.com/office/powerpoint/2010/main" val="1837964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p:txBody>
          <a:bodyPr anchor="t">
            <a:normAutofit/>
          </a:bodyPr>
          <a:lstStyle/>
          <a:p>
            <a:r>
              <a:rPr lang="ru-RU" altLang="de-DE" dirty="0">
                <a:latin typeface="Arial" panose="020B0604020202020204" pitchFamily="34" charset="0"/>
                <a:cs typeface="Arial" panose="020B0604020202020204" pitchFamily="34" charset="0"/>
              </a:rPr>
              <a:t>Съдържание на VDI 4640 - термично използване на подземните </a:t>
            </a:r>
            <a:r>
              <a:rPr lang="ru-RU" altLang="de-DE" dirty="0" smtClean="0">
                <a:latin typeface="Arial" panose="020B0604020202020204" pitchFamily="34" charset="0"/>
                <a:cs typeface="Arial" panose="020B0604020202020204" pitchFamily="34" charset="0"/>
              </a:rPr>
              <a:t>материали</a:t>
            </a:r>
            <a:r>
              <a:rPr lang="en-US" altLang="de-DE" dirty="0" smtClean="0">
                <a:latin typeface="Arial" panose="020B0604020202020204" pitchFamily="34" charset="0"/>
                <a:cs typeface="Arial" panose="020B0604020202020204" pitchFamily="34" charset="0"/>
              </a:rPr>
              <a:t>  </a:t>
            </a:r>
            <a:r>
              <a:rPr lang="bg-BG" altLang="de-DE" dirty="0" smtClean="0">
                <a:latin typeface="Arial" panose="020B0604020202020204" pitchFamily="34" charset="0"/>
                <a:cs typeface="Arial" panose="020B0604020202020204" pitchFamily="34" charset="0"/>
              </a:rPr>
              <a:t>Част 1</a:t>
            </a:r>
            <a:endParaRPr lang="de-DE" altLang="de-DE" dirty="0"/>
          </a:p>
        </p:txBody>
      </p:sp>
      <p:sp>
        <p:nvSpPr>
          <p:cNvPr id="5" name="Inhaltsplatzhalter 4"/>
          <p:cNvSpPr>
            <a:spLocks noGrp="1"/>
          </p:cNvSpPr>
          <p:nvPr>
            <p:ph idx="1"/>
          </p:nvPr>
        </p:nvSpPr>
        <p:spPr>
          <a:xfrm>
            <a:off x="438536" y="1340768"/>
            <a:ext cx="8229600" cy="5141168"/>
          </a:xfrm>
        </p:spPr>
        <p:txBody>
          <a:bodyPr>
            <a:normAutofit fontScale="92500" lnSpcReduction="20000"/>
          </a:bodyPr>
          <a:lstStyle/>
          <a:p>
            <a:pPr marL="0" indent="0" fontAlgn="auto">
              <a:lnSpc>
                <a:spcPct val="170000"/>
              </a:lnSpc>
              <a:spcAft>
                <a:spcPts val="0"/>
              </a:spcAft>
              <a:buNone/>
              <a:defRPr/>
            </a:pPr>
            <a:r>
              <a:rPr lang="ru-RU" sz="1700" dirty="0">
                <a:latin typeface="Arial" panose="020B0604020202020204" pitchFamily="34" charset="0"/>
                <a:cs typeface="Arial" panose="020B0604020202020204" pitchFamily="34" charset="0"/>
              </a:rPr>
              <a:t>В част 1 се обясняват основите, разрешителните и екологичните аспекти.</a:t>
            </a:r>
          </a:p>
          <a:p>
            <a:pPr marL="0" indent="0" fontAlgn="auto">
              <a:lnSpc>
                <a:spcPct val="170000"/>
              </a:lnSpc>
              <a:spcAft>
                <a:spcPts val="0"/>
              </a:spcAft>
              <a:buNone/>
              <a:defRPr/>
            </a:pPr>
            <a:r>
              <a:rPr lang="ru-RU" sz="1700" dirty="0">
                <a:latin typeface="Arial" panose="020B0604020202020204" pitchFamily="34" charset="0"/>
                <a:cs typeface="Arial" panose="020B0604020202020204" pitchFamily="34" charset="0"/>
              </a:rPr>
              <a:t>Подробно ще бъдат дефинирани и описани следните аспекти:</a:t>
            </a:r>
          </a:p>
          <a:p>
            <a:pPr marL="0" indent="0" fontAlgn="auto">
              <a:lnSpc>
                <a:spcPct val="170000"/>
              </a:lnSpc>
              <a:spcAft>
                <a:spcPts val="0"/>
              </a:spcAft>
              <a:buNone/>
              <a:defRPr/>
            </a:pPr>
            <a:r>
              <a:rPr lang="ru-RU" sz="1700" dirty="0" smtClean="0">
                <a:latin typeface="Arial" panose="020B0604020202020204" pitchFamily="34" charset="0"/>
                <a:cs typeface="Arial" panose="020B0604020202020204" pitchFamily="34" charset="0"/>
              </a:rPr>
              <a:t>- Област </a:t>
            </a:r>
            <a:r>
              <a:rPr lang="ru-RU" sz="1700" dirty="0">
                <a:latin typeface="Arial" panose="020B0604020202020204" pitchFamily="34" charset="0"/>
                <a:cs typeface="Arial" panose="020B0604020202020204" pitchFamily="34" charset="0"/>
              </a:rPr>
              <a:t>на </a:t>
            </a:r>
            <a:r>
              <a:rPr lang="ru-RU" sz="1700" dirty="0" smtClean="0">
                <a:latin typeface="Arial" panose="020B0604020202020204" pitchFamily="34" charset="0"/>
                <a:cs typeface="Arial" panose="020B0604020202020204" pitchFamily="34" charset="0"/>
              </a:rPr>
              <a:t>приложение- условия</a:t>
            </a:r>
            <a:endParaRPr lang="ru-RU" sz="1700" dirty="0">
              <a:latin typeface="Arial" panose="020B0604020202020204" pitchFamily="34" charset="0"/>
              <a:cs typeface="Arial" panose="020B0604020202020204" pitchFamily="34" charset="0"/>
            </a:endParaRPr>
          </a:p>
          <a:p>
            <a:pPr marL="0" indent="0" fontAlgn="auto">
              <a:lnSpc>
                <a:spcPct val="170000"/>
              </a:lnSpc>
              <a:spcAft>
                <a:spcPts val="0"/>
              </a:spcAft>
              <a:buNone/>
              <a:defRPr/>
            </a:pPr>
            <a:r>
              <a:rPr lang="ru-RU" sz="1700" dirty="0" smtClean="0">
                <a:latin typeface="Arial" panose="020B0604020202020204" pitchFamily="34" charset="0"/>
                <a:cs typeface="Arial" panose="020B0604020202020204" pitchFamily="34" charset="0"/>
              </a:rPr>
              <a:t>- Символи </a:t>
            </a:r>
            <a:r>
              <a:rPr lang="ru-RU" sz="1700" dirty="0">
                <a:latin typeface="Arial" panose="020B0604020202020204" pitchFamily="34" charset="0"/>
                <a:cs typeface="Arial" panose="020B0604020202020204" pitchFamily="34" charset="0"/>
              </a:rPr>
              <a:t>и формули за формули</a:t>
            </a:r>
          </a:p>
          <a:p>
            <a:pPr marL="0" indent="0" fontAlgn="auto">
              <a:lnSpc>
                <a:spcPct val="170000"/>
              </a:lnSpc>
              <a:spcAft>
                <a:spcPts val="0"/>
              </a:spcAft>
              <a:buNone/>
              <a:defRPr/>
            </a:pPr>
            <a:r>
              <a:rPr lang="ru-RU" sz="1700" dirty="0" smtClean="0">
                <a:latin typeface="Arial" panose="020B0604020202020204" pitchFamily="34" charset="0"/>
                <a:cs typeface="Arial" panose="020B0604020202020204" pitchFamily="34" charset="0"/>
              </a:rPr>
              <a:t>- Основи</a:t>
            </a:r>
            <a:endParaRPr lang="ru-RU" sz="1700" dirty="0">
              <a:latin typeface="Arial" panose="020B0604020202020204" pitchFamily="34" charset="0"/>
              <a:cs typeface="Arial" panose="020B0604020202020204" pitchFamily="34" charset="0"/>
            </a:endParaRPr>
          </a:p>
          <a:p>
            <a:pPr marL="0" indent="0" fontAlgn="auto">
              <a:lnSpc>
                <a:spcPct val="170000"/>
              </a:lnSpc>
              <a:spcAft>
                <a:spcPts val="0"/>
              </a:spcAft>
              <a:buNone/>
              <a:defRPr/>
            </a:pPr>
            <a:r>
              <a:rPr lang="ru-RU" sz="1700" dirty="0" smtClean="0">
                <a:latin typeface="Arial" panose="020B0604020202020204" pitchFamily="34" charset="0"/>
                <a:cs typeface="Arial" panose="020B0604020202020204" pitchFamily="34" charset="0"/>
              </a:rPr>
              <a:t>- Необходими </a:t>
            </a:r>
            <a:r>
              <a:rPr lang="ru-RU" sz="1700" dirty="0">
                <a:latin typeface="Arial" panose="020B0604020202020204" pitchFamily="34" charset="0"/>
                <a:cs typeface="Arial" panose="020B0604020202020204" pitchFamily="34" charset="0"/>
              </a:rPr>
              <a:t>разрешения (изглед: xyz)</a:t>
            </a:r>
          </a:p>
          <a:p>
            <a:pPr marL="0" indent="0" fontAlgn="auto">
              <a:lnSpc>
                <a:spcPct val="170000"/>
              </a:lnSpc>
              <a:spcAft>
                <a:spcPts val="0"/>
              </a:spcAft>
              <a:buNone/>
              <a:defRPr/>
            </a:pPr>
            <a:r>
              <a:rPr lang="ru-RU" sz="1700" dirty="0" smtClean="0">
                <a:latin typeface="Arial" panose="020B0604020202020204" pitchFamily="34" charset="0"/>
                <a:cs typeface="Arial" panose="020B0604020202020204" pitchFamily="34" charset="0"/>
              </a:rPr>
              <a:t>- Воден </a:t>
            </a:r>
            <a:r>
              <a:rPr lang="ru-RU" sz="1700" dirty="0">
                <a:latin typeface="Arial" panose="020B0604020202020204" pitchFamily="34" charset="0"/>
                <a:cs typeface="Arial" panose="020B0604020202020204" pitchFamily="34" charset="0"/>
              </a:rPr>
              <a:t>закон</a:t>
            </a:r>
          </a:p>
          <a:p>
            <a:pPr marL="0" indent="0" fontAlgn="auto">
              <a:lnSpc>
                <a:spcPct val="170000"/>
              </a:lnSpc>
              <a:spcAft>
                <a:spcPts val="0"/>
              </a:spcAft>
              <a:buNone/>
              <a:defRPr/>
            </a:pPr>
            <a:r>
              <a:rPr lang="ru-RU" sz="1700" dirty="0" smtClean="0">
                <a:latin typeface="Arial" panose="020B0604020202020204" pitchFamily="34" charset="0"/>
                <a:cs typeface="Arial" panose="020B0604020202020204" pitchFamily="34" charset="0"/>
              </a:rPr>
              <a:t>- Закон </a:t>
            </a:r>
            <a:r>
              <a:rPr lang="ru-RU" sz="1700" dirty="0">
                <a:latin typeface="Arial" panose="020B0604020202020204" pitchFamily="34" charset="0"/>
                <a:cs typeface="Arial" panose="020B0604020202020204" pitchFamily="34" charset="0"/>
              </a:rPr>
              <a:t>за минното дело</a:t>
            </a:r>
          </a:p>
          <a:p>
            <a:pPr marL="0" indent="0" fontAlgn="auto">
              <a:lnSpc>
                <a:spcPct val="170000"/>
              </a:lnSpc>
              <a:spcAft>
                <a:spcPts val="0"/>
              </a:spcAft>
              <a:buNone/>
              <a:defRPr/>
            </a:pPr>
            <a:r>
              <a:rPr lang="ru-RU" sz="1700" dirty="0" smtClean="0">
                <a:latin typeface="Arial" panose="020B0604020202020204" pitchFamily="34" charset="0"/>
                <a:cs typeface="Arial" panose="020B0604020202020204" pitchFamily="34" charset="0"/>
              </a:rPr>
              <a:t>- Аспекти </a:t>
            </a:r>
            <a:r>
              <a:rPr lang="ru-RU" sz="1700" dirty="0">
                <a:latin typeface="Arial" panose="020B0604020202020204" pitchFamily="34" charset="0"/>
                <a:cs typeface="Arial" panose="020B0604020202020204" pitchFamily="34" charset="0"/>
              </a:rPr>
              <a:t>на безопасността на термопомпата</a:t>
            </a:r>
          </a:p>
          <a:p>
            <a:pPr marL="0" indent="0" fontAlgn="auto">
              <a:lnSpc>
                <a:spcPct val="170000"/>
              </a:lnSpc>
              <a:spcAft>
                <a:spcPts val="0"/>
              </a:spcAft>
              <a:buNone/>
              <a:defRPr/>
            </a:pPr>
            <a:r>
              <a:rPr lang="ru-RU" sz="1700" dirty="0" smtClean="0">
                <a:latin typeface="Arial" panose="020B0604020202020204" pitchFamily="34" charset="0"/>
                <a:cs typeface="Arial" panose="020B0604020202020204" pitchFamily="34" charset="0"/>
              </a:rPr>
              <a:t>- Оценка </a:t>
            </a:r>
            <a:r>
              <a:rPr lang="ru-RU" sz="1700" dirty="0">
                <a:latin typeface="Arial" panose="020B0604020202020204" pitchFamily="34" charset="0"/>
                <a:cs typeface="Arial" panose="020B0604020202020204" pitchFamily="34" charset="0"/>
              </a:rPr>
              <a:t>на сайта</a:t>
            </a:r>
          </a:p>
          <a:p>
            <a:pPr marL="0" indent="0" fontAlgn="auto">
              <a:lnSpc>
                <a:spcPct val="170000"/>
              </a:lnSpc>
              <a:spcAft>
                <a:spcPts val="0"/>
              </a:spcAft>
              <a:buNone/>
              <a:defRPr/>
            </a:pPr>
            <a:r>
              <a:rPr lang="ru-RU" sz="1700" dirty="0" smtClean="0">
                <a:latin typeface="Arial" panose="020B0604020202020204" pitchFamily="34" charset="0"/>
                <a:cs typeface="Arial" panose="020B0604020202020204" pitchFamily="34" charset="0"/>
              </a:rPr>
              <a:t>- Екологични аспекти- екологично </a:t>
            </a:r>
            <a:r>
              <a:rPr lang="ru-RU" sz="1700" dirty="0">
                <a:latin typeface="Arial" panose="020B0604020202020204" pitchFamily="34" charset="0"/>
                <a:cs typeface="Arial" panose="020B0604020202020204" pitchFamily="34" charset="0"/>
              </a:rPr>
              <a:t>съвместим подбор на материали за инсталации в </a:t>
            </a:r>
            <a:r>
              <a:rPr lang="ru-RU" sz="1700" dirty="0" smtClean="0">
                <a:latin typeface="Arial" panose="020B0604020202020204" pitchFamily="34" charset="0"/>
                <a:cs typeface="Arial" panose="020B0604020202020204" pitchFamily="34" charset="0"/>
              </a:rPr>
              <a:t>подземието</a:t>
            </a:r>
            <a:endParaRPr lang="de-DE" sz="1600" dirty="0">
              <a:latin typeface="Arial" panose="020B0604020202020204" pitchFamily="34" charset="0"/>
              <a:cs typeface="Arial" panose="020B0604020202020204" pitchFamily="34" charset="0"/>
            </a:endParaRPr>
          </a:p>
        </p:txBody>
      </p:sp>
      <p:pic>
        <p:nvPicPr>
          <p:cNvPr id="65540"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92080" y="2564904"/>
            <a:ext cx="2979340"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89235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ru-RU" dirty="0">
                <a:latin typeface="Arial" panose="020B0604020202020204" pitchFamily="34" charset="0"/>
                <a:cs typeface="Arial" panose="020B0604020202020204" pitchFamily="34" charset="0"/>
              </a:rPr>
              <a:t>Съдържание на VDI 4640 - термично използване на подземните </a:t>
            </a:r>
            <a:r>
              <a:rPr lang="ru-RU" dirty="0" smtClean="0">
                <a:latin typeface="Arial" panose="020B0604020202020204" pitchFamily="34" charset="0"/>
                <a:cs typeface="Arial" panose="020B0604020202020204" pitchFamily="34" charset="0"/>
              </a:rPr>
              <a:t>материали</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lang="bg-BG" dirty="0" smtClean="0">
                <a:latin typeface="Arial" panose="020B0604020202020204" pitchFamily="34" charset="0"/>
                <a:cs typeface="Arial" panose="020B0604020202020204" pitchFamily="34" charset="0"/>
              </a:rPr>
              <a:t>Част 2</a:t>
            </a:r>
            <a:endParaRPr lang="de-DE" sz="3200" dirty="0">
              <a:solidFill>
                <a:srgbClr val="92D050"/>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Част 2 включва стойности </a:t>
            </a:r>
            <a:r>
              <a:rPr lang="ru-RU" sz="1600" dirty="0" smtClean="0">
                <a:latin typeface="Arial" panose="020B0604020202020204" pitchFamily="34" charset="0"/>
                <a:cs typeface="Arial" panose="020B0604020202020204" pitchFamily="34" charset="0"/>
              </a:rPr>
              <a:t>от </a:t>
            </a:r>
            <a:r>
              <a:rPr lang="ru-RU" sz="1600" dirty="0">
                <a:latin typeface="Arial" panose="020B0604020202020204" pitchFamily="34" charset="0"/>
                <a:cs typeface="Arial" panose="020B0604020202020204" pitchFamily="34" charset="0"/>
              </a:rPr>
              <a:t>таблицата </a:t>
            </a:r>
            <a:r>
              <a:rPr lang="ru-RU" sz="1600" dirty="0" smtClean="0">
                <a:latin typeface="Arial" panose="020B0604020202020204" pitchFamily="34" charset="0"/>
                <a:cs typeface="Arial" panose="020B0604020202020204" pitchFamily="34" charset="0"/>
              </a:rPr>
              <a:t>(от </a:t>
            </a:r>
            <a:r>
              <a:rPr lang="ru-RU" sz="1600" dirty="0">
                <a:latin typeface="Arial" panose="020B0604020202020204" pitchFamily="34" charset="0"/>
                <a:cs typeface="Arial" panose="020B0604020202020204" pitchFamily="34" charset="0"/>
              </a:rPr>
              <a:t>литературата) за процеса на планиране.</a:t>
            </a:r>
          </a:p>
          <a:p>
            <a:pPr marL="0" indent="0">
              <a:lnSpc>
                <a:spcPct val="150000"/>
              </a:lnSpc>
              <a:buNone/>
            </a:pPr>
            <a:r>
              <a:rPr lang="ru-RU" sz="1600" dirty="0" smtClean="0">
                <a:latin typeface="Arial" panose="020B0604020202020204" pitchFamily="34" charset="0"/>
                <a:cs typeface="Arial" panose="020B0604020202020204" pitchFamily="34" charset="0"/>
              </a:rPr>
              <a:t>Използването </a:t>
            </a:r>
            <a:r>
              <a:rPr lang="ru-RU" sz="1600" dirty="0">
                <a:latin typeface="Arial" panose="020B0604020202020204" pitchFamily="34" charset="0"/>
                <a:cs typeface="Arial" panose="020B0604020202020204" pitchFamily="34" charset="0"/>
              </a:rPr>
              <a:t>на тези стойности </a:t>
            </a:r>
            <a:r>
              <a:rPr lang="ru-RU" sz="1600" dirty="0" smtClean="0">
                <a:latin typeface="Arial" panose="020B0604020202020204" pitchFamily="34" charset="0"/>
                <a:cs typeface="Arial" panose="020B0604020202020204" pitchFamily="34" charset="0"/>
              </a:rPr>
              <a:t>от </a:t>
            </a:r>
            <a:r>
              <a:rPr lang="ru-RU" sz="1600" dirty="0">
                <a:latin typeface="Arial" panose="020B0604020202020204" pitchFamily="34" charset="0"/>
                <a:cs typeface="Arial" panose="020B0604020202020204" pitchFamily="34" charset="0"/>
              </a:rPr>
              <a:t>таблицата е свързано със следните условия и гранични условия.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Ако </a:t>
            </a:r>
            <a:r>
              <a:rPr lang="ru-RU" sz="1600" dirty="0">
                <a:latin typeface="Arial" panose="020B0604020202020204" pitchFamily="34" charset="0"/>
                <a:cs typeface="Arial" panose="020B0604020202020204" pitchFamily="34" charset="0"/>
              </a:rPr>
              <a:t>тези условия или дори едно от тях не са изпълнени, не може да се направи планиране съгласно VDI 4640.</a:t>
            </a:r>
          </a:p>
          <a:p>
            <a:pPr marL="0" indent="0">
              <a:lnSpc>
                <a:spcPct val="150000"/>
              </a:lnSpc>
              <a:buNone/>
            </a:pPr>
            <a:r>
              <a:rPr lang="ru-RU" sz="1600" dirty="0" smtClean="0">
                <a:latin typeface="Arial" panose="020B0604020202020204" pitchFamily="34" charset="0"/>
                <a:cs typeface="Arial" panose="020B0604020202020204" pitchFamily="34" charset="0"/>
              </a:rPr>
              <a:t>- Отоплителното </a:t>
            </a:r>
            <a:r>
              <a:rPr lang="ru-RU" sz="1600" dirty="0">
                <a:latin typeface="Arial" panose="020B0604020202020204" pitchFamily="34" charset="0"/>
                <a:cs typeface="Arial" panose="020B0604020202020204" pitchFamily="34" charset="0"/>
              </a:rPr>
              <a:t>натоварване на термопомпата не трябва да бъде по-голямо от 30 kW.</a:t>
            </a:r>
          </a:p>
          <a:p>
            <a:pPr marL="0" indent="0">
              <a:lnSpc>
                <a:spcPct val="150000"/>
              </a:lnSpc>
              <a:buNone/>
            </a:pPr>
            <a:r>
              <a:rPr lang="ru-RU" sz="1600" dirty="0" smtClean="0">
                <a:latin typeface="Arial" panose="020B0604020202020204" pitchFamily="34" charset="0"/>
                <a:cs typeface="Arial" panose="020B0604020202020204" pitchFamily="34" charset="0"/>
              </a:rPr>
              <a:t>- Взема </a:t>
            </a:r>
            <a:r>
              <a:rPr lang="ru-RU" sz="1600" dirty="0">
                <a:latin typeface="Arial" panose="020B0604020202020204" pitchFamily="34" charset="0"/>
                <a:cs typeface="Arial" panose="020B0604020202020204" pitchFamily="34" charset="0"/>
              </a:rPr>
              <a:t>се предвид само извличането на топлина (отопление, включително топла вода), охлаждащите характеристики (-&gt; подаване на топлина) не са част от обсъждането и планирането.</a:t>
            </a:r>
          </a:p>
          <a:p>
            <a:pPr marL="0" indent="0">
              <a:lnSpc>
                <a:spcPct val="150000"/>
              </a:lnSpc>
              <a:buNone/>
            </a:pPr>
            <a:r>
              <a:rPr lang="ru-RU" sz="1600" dirty="0" smtClean="0">
                <a:latin typeface="Arial" panose="020B0604020202020204" pitchFamily="34" charset="0"/>
                <a:cs typeface="Arial" panose="020B0604020202020204" pitchFamily="34" charset="0"/>
              </a:rPr>
              <a:t>- Всяка </a:t>
            </a:r>
            <a:r>
              <a:rPr lang="ru-RU" sz="1600" dirty="0">
                <a:latin typeface="Arial" panose="020B0604020202020204" pitchFamily="34" charset="0"/>
                <a:cs typeface="Arial" panose="020B0604020202020204" pitchFamily="34" charset="0"/>
              </a:rPr>
              <a:t>геотермална сонда е с дължина най-малко 40 m и максимално 100 </a:t>
            </a:r>
            <a:r>
              <a:rPr lang="ru-RU" sz="1600" dirty="0" smtClean="0">
                <a:latin typeface="Arial" panose="020B0604020202020204" pitchFamily="34" charset="0"/>
                <a:cs typeface="Arial" panose="020B0604020202020204" pitchFamily="34" charset="0"/>
              </a:rPr>
              <a:t>m.</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9475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bg-BG" dirty="0">
                <a:latin typeface="Arial" panose="020B0604020202020204" pitchFamily="34" charset="0"/>
                <a:cs typeface="Arial" panose="020B0604020202020204" pitchFamily="34" charset="0"/>
              </a:rPr>
              <a:t>Цели на </a:t>
            </a:r>
            <a:r>
              <a:rPr lang="bg-BG" dirty="0" smtClean="0">
                <a:latin typeface="Arial" panose="020B0604020202020204" pitchFamily="34" charset="0"/>
                <a:cs typeface="Arial" panose="020B0604020202020204" pitchFamily="34" charset="0"/>
              </a:rPr>
              <a:t>модула</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Добре дошли в модула: Техники за проектиране и инструменти</a:t>
            </a:r>
          </a:p>
          <a:p>
            <a:pPr marL="0" indent="0">
              <a:lnSpc>
                <a:spcPct val="150000"/>
              </a:lnSpc>
              <a:buNone/>
            </a:pPr>
            <a:r>
              <a:rPr lang="ru-RU" sz="1600" dirty="0">
                <a:latin typeface="Arial" panose="020B0604020202020204" pitchFamily="34" charset="0"/>
                <a:cs typeface="Arial" panose="020B0604020202020204" pitchFamily="34" charset="0"/>
              </a:rPr>
              <a:t>До края на този модул ще можете да: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en-US" sz="1600" dirty="0" smtClean="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П</a:t>
            </a:r>
            <a:r>
              <a:rPr lang="ru-RU" sz="1600" dirty="0" smtClean="0">
                <a:latin typeface="Arial" panose="020B0604020202020204" pitchFamily="34" charset="0"/>
                <a:cs typeface="Arial" panose="020B0604020202020204" pitchFamily="34" charset="0"/>
              </a:rPr>
              <a:t>ознавате </a:t>
            </a:r>
            <a:r>
              <a:rPr lang="ru-RU" sz="1600" dirty="0">
                <a:latin typeface="Arial" panose="020B0604020202020204" pitchFamily="34" charset="0"/>
                <a:cs typeface="Arial" panose="020B0604020202020204" pitchFamily="34" charset="0"/>
              </a:rPr>
              <a:t>различни техники за дизайн</a:t>
            </a:r>
          </a:p>
          <a:p>
            <a:pPr marL="0" indent="0">
              <a:lnSpc>
                <a:spcPct val="150000"/>
              </a:lnSpc>
              <a:buNone/>
            </a:pPr>
            <a:r>
              <a:rPr lang="en-US" sz="1600" dirty="0" smtClean="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Знаете </a:t>
            </a:r>
            <a:r>
              <a:rPr lang="ru-RU" sz="1600" dirty="0">
                <a:latin typeface="Arial" panose="020B0604020202020204" pitchFamily="34" charset="0"/>
                <a:cs typeface="Arial" panose="020B0604020202020204" pitchFamily="34" charset="0"/>
              </a:rPr>
              <a:t>как се използват техники </a:t>
            </a:r>
            <a:r>
              <a:rPr lang="ru-RU" sz="1600" dirty="0" smtClean="0">
                <a:latin typeface="Arial" panose="020B0604020202020204" pitchFamily="34" charset="0"/>
                <a:cs typeface="Arial" panose="020B0604020202020204" pitchFamily="34" charset="0"/>
              </a:rPr>
              <a:t>на </a:t>
            </a:r>
            <a:r>
              <a:rPr lang="ru-RU" sz="1600" dirty="0">
                <a:latin typeface="Arial" panose="020B0604020202020204" pitchFamily="34" charset="0"/>
                <a:cs typeface="Arial" panose="020B0604020202020204" pitchFamily="34" charset="0"/>
              </a:rPr>
              <a:t>проектиране за планиране на геотермална инсталация и техните ограничения</a:t>
            </a:r>
          </a:p>
          <a:p>
            <a:pPr marL="0" indent="0">
              <a:lnSpc>
                <a:spcPct val="150000"/>
              </a:lnSpc>
              <a:buNone/>
            </a:pPr>
            <a:r>
              <a:rPr lang="ru-RU" sz="1600" dirty="0" smtClean="0">
                <a:latin typeface="Arial" panose="020B0604020202020204" pitchFamily="34" charset="0"/>
                <a:cs typeface="Arial" panose="020B0604020202020204" pitchFamily="34" charset="0"/>
              </a:rPr>
              <a:t>- Разбирате </a:t>
            </a:r>
            <a:r>
              <a:rPr lang="ru-RU" sz="1600" dirty="0">
                <a:latin typeface="Arial" panose="020B0604020202020204" pitchFamily="34" charset="0"/>
                <a:cs typeface="Arial" panose="020B0604020202020204" pitchFamily="34" charset="0"/>
              </a:rPr>
              <a:t>и </a:t>
            </a:r>
            <a:r>
              <a:rPr lang="ru-RU" sz="1600" dirty="0" smtClean="0">
                <a:latin typeface="Arial" panose="020B0604020202020204" pitchFamily="34" charset="0"/>
                <a:cs typeface="Arial" panose="020B0604020202020204" pitchFamily="34" charset="0"/>
              </a:rPr>
              <a:t>използвате </a:t>
            </a:r>
            <a:r>
              <a:rPr lang="ru-RU" sz="1600" dirty="0">
                <a:latin typeface="Arial" panose="020B0604020202020204" pitchFamily="34" charset="0"/>
                <a:cs typeface="Arial" panose="020B0604020202020204" pitchFamily="34" charset="0"/>
              </a:rPr>
              <a:t>инструменти за </a:t>
            </a:r>
            <a:r>
              <a:rPr lang="ru-RU" sz="1600" dirty="0" smtClean="0">
                <a:latin typeface="Arial" panose="020B0604020202020204" pitchFamily="34" charset="0"/>
                <a:cs typeface="Arial" panose="020B0604020202020204" pitchFamily="34" charset="0"/>
              </a:rPr>
              <a:t>планиране</a:t>
            </a:r>
            <a:endParaRPr lang="el-GR" dirty="0"/>
          </a:p>
        </p:txBody>
      </p:sp>
    </p:spTree>
    <p:extLst>
      <p:ext uri="{BB962C8B-B14F-4D97-AF65-F5344CB8AC3E}">
        <p14:creationId xmlns:p14="http://schemas.microsoft.com/office/powerpoint/2010/main" val="1940749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ru-RU" dirty="0">
                <a:latin typeface="Arial" panose="020B0604020202020204" pitchFamily="34" charset="0"/>
                <a:cs typeface="Arial" panose="020B0604020202020204" pitchFamily="34" charset="0"/>
              </a:rPr>
              <a:t>Област на приложение VDI 4640 (</a:t>
            </a:r>
            <a:r>
              <a:rPr lang="ru-RU" dirty="0" smtClean="0">
                <a:latin typeface="Arial" panose="020B0604020202020204" pitchFamily="34" charset="0"/>
                <a:cs typeface="Arial" panose="020B0604020202020204" pitchFamily="34" charset="0"/>
              </a:rPr>
              <a:t>текуща)</a:t>
            </a:r>
            <a:r>
              <a:rPr lang="en-GB" dirty="0" smtClean="0">
                <a:latin typeface="Arial" panose="020B0604020202020204" pitchFamily="34" charset="0"/>
                <a:cs typeface="Arial" panose="020B0604020202020204" pitchFamily="34" charset="0"/>
              </a:rPr>
              <a:t> </a:t>
            </a:r>
            <a:endParaRPr lang="de-DE" sz="3200" dirty="0">
              <a:solidFill>
                <a:schemeClr val="accent3"/>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Autofit/>
          </a:bodyPr>
          <a:lstStyle/>
          <a:p>
            <a:pPr>
              <a:lnSpc>
                <a:spcPct val="150000"/>
              </a:lnSpc>
            </a:pPr>
            <a:r>
              <a:rPr lang="ru-RU" sz="1600" dirty="0">
                <a:latin typeface="Arial" panose="020B0604020202020204" pitchFamily="34" charset="0"/>
                <a:cs typeface="Arial" panose="020B0604020202020204" pitchFamily="34" charset="0"/>
              </a:rPr>
              <a:t>Най-малкото разстояние между две геотермални сонди е:</a:t>
            </a:r>
          </a:p>
          <a:p>
            <a:pPr marL="0" indent="0">
              <a:lnSpc>
                <a:spcPct val="150000"/>
              </a:lnSpc>
              <a:buNone/>
            </a:pPr>
            <a:r>
              <a:rPr lang="ru-RU" sz="1600" dirty="0" smtClean="0">
                <a:latin typeface="Arial" panose="020B0604020202020204" pitchFamily="34" charset="0"/>
                <a:cs typeface="Arial" panose="020B0604020202020204" pitchFamily="34" charset="0"/>
              </a:rPr>
              <a:t>                  - Най-малко </a:t>
            </a:r>
            <a:r>
              <a:rPr lang="ru-RU" sz="1600" dirty="0">
                <a:latin typeface="Arial" panose="020B0604020202020204" pitchFamily="34" charset="0"/>
                <a:cs typeface="Arial" panose="020B0604020202020204" pitchFamily="34" charset="0"/>
              </a:rPr>
              <a:t>5 m на геотермални сонди с дължини от 40 m до 50 m</a:t>
            </a:r>
          </a:p>
          <a:p>
            <a:pPr marL="0" indent="0">
              <a:lnSpc>
                <a:spcPct val="150000"/>
              </a:lnSpc>
              <a:buNone/>
            </a:pPr>
            <a:r>
              <a:rPr lang="ru-RU" sz="1600" dirty="0" smtClean="0">
                <a:latin typeface="Arial" panose="020B0604020202020204" pitchFamily="34" charset="0"/>
                <a:cs typeface="Arial" panose="020B0604020202020204" pitchFamily="34" charset="0"/>
              </a:rPr>
              <a:t>                  - Най-малко </a:t>
            </a:r>
            <a:r>
              <a:rPr lang="ru-RU" sz="1600" dirty="0">
                <a:latin typeface="Arial" panose="020B0604020202020204" pitchFamily="34" charset="0"/>
                <a:cs typeface="Arial" panose="020B0604020202020204" pitchFamily="34" charset="0"/>
              </a:rPr>
              <a:t>6 m на геотермални сонди с дължини по-големи от 50 m до 100 m</a:t>
            </a:r>
          </a:p>
          <a:p>
            <a:pPr>
              <a:lnSpc>
                <a:spcPct val="150000"/>
              </a:lnSpc>
            </a:pPr>
            <a:r>
              <a:rPr lang="ru-RU" sz="1600" dirty="0">
                <a:latin typeface="Arial" panose="020B0604020202020204" pitchFamily="34" charset="0"/>
                <a:cs typeface="Arial" panose="020B0604020202020204" pitchFamily="34" charset="0"/>
              </a:rPr>
              <a:t>Като геотермални сонди се използват двойно-тръбни сонди с DN 20, DN 25 или DN 32 mm или коаксиални сонди с диаметър най-малко 60 mm.</a:t>
            </a:r>
          </a:p>
          <a:p>
            <a:pPr>
              <a:lnSpc>
                <a:spcPct val="150000"/>
              </a:lnSpc>
            </a:pPr>
            <a:r>
              <a:rPr lang="ru-RU" sz="1600" dirty="0">
                <a:latin typeface="Arial" panose="020B0604020202020204" pitchFamily="34" charset="0"/>
                <a:cs typeface="Arial" panose="020B0604020202020204" pitchFamily="34" charset="0"/>
              </a:rPr>
              <a:t>При по-голямо количество отделни единици в ограничена зона, нормата не може да се използва за </a:t>
            </a:r>
            <a:r>
              <a:rPr lang="ru-RU" sz="1600" dirty="0" smtClean="0">
                <a:latin typeface="Arial" panose="020B0604020202020204" pitchFamily="34" charset="0"/>
                <a:cs typeface="Arial" panose="020B0604020202020204" pitchFamily="34" charset="0"/>
              </a:rPr>
              <a:t>планиране.</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233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95736" y="0"/>
            <a:ext cx="6707088" cy="1124744"/>
          </a:xfrm>
        </p:spPr>
        <p:txBody>
          <a:bodyPr/>
          <a:lstStyle/>
          <a:p>
            <a:r>
              <a:rPr lang="ru-RU" dirty="0">
                <a:latin typeface="Arial" panose="020B0604020202020204" pitchFamily="34" charset="0"/>
                <a:cs typeface="Arial" panose="020B0604020202020204" pitchFamily="34" charset="0"/>
              </a:rPr>
              <a:t>Област на приложение VDI 4640 (текуща) </a:t>
            </a:r>
            <a:r>
              <a:rPr lang="en-GB" dirty="0" smtClean="0">
                <a:latin typeface="Arial" panose="020B0604020202020204" pitchFamily="34" charset="0"/>
                <a:cs typeface="Arial" panose="020B0604020202020204" pitchFamily="34" charset="0"/>
              </a:rPr>
              <a:t> </a:t>
            </a:r>
            <a:endParaRPr lang="de-DE" sz="3200" dirty="0">
              <a:solidFill>
                <a:schemeClr val="accent3"/>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Възможно планиране според VDI 4640:</a:t>
            </a:r>
          </a:p>
          <a:p>
            <a:pPr marL="0" indent="0">
              <a:lnSpc>
                <a:spcPct val="150000"/>
              </a:lnSpc>
              <a:buNone/>
            </a:pPr>
            <a:r>
              <a:rPr lang="ru-RU" sz="1600" dirty="0" smtClean="0">
                <a:latin typeface="Arial" panose="020B0604020202020204" pitchFamily="34" charset="0"/>
                <a:cs typeface="Arial" panose="020B0604020202020204" pitchFamily="34" charset="0"/>
              </a:rPr>
              <a:t>- За </a:t>
            </a:r>
            <a:r>
              <a:rPr lang="ru-RU" sz="1600" dirty="0">
                <a:latin typeface="Arial" panose="020B0604020202020204" pitchFamily="34" charset="0"/>
                <a:cs typeface="Arial" panose="020B0604020202020204" pitchFamily="34" charset="0"/>
              </a:rPr>
              <a:t>доставка на еднофамилна къща, отоплително натоварване: 6 kW, 2 двойни - u - тръбни сонди DN 32 mm с дължина 65 m, разстояние на сондата: 8 m</a:t>
            </a:r>
          </a:p>
          <a:p>
            <a:pPr marL="0" indent="0">
              <a:lnSpc>
                <a:spcPct val="150000"/>
              </a:lnSpc>
              <a:buNone/>
            </a:pPr>
            <a:r>
              <a:rPr lang="ru-RU" sz="1600" dirty="0">
                <a:latin typeface="Arial" panose="020B0604020202020204" pitchFamily="34" charset="0"/>
                <a:cs typeface="Arial" panose="020B0604020202020204" pitchFamily="34" charset="0"/>
              </a:rPr>
              <a:t>Планиране според VDI 4640 невъзможно:</a:t>
            </a:r>
          </a:p>
          <a:p>
            <a:pPr marL="0" indent="0">
              <a:lnSpc>
                <a:spcPct val="150000"/>
              </a:lnSpc>
              <a:buNone/>
            </a:pPr>
            <a:r>
              <a:rPr lang="ru-RU" sz="1600" dirty="0" smtClean="0">
                <a:latin typeface="Arial" panose="020B0604020202020204" pitchFamily="34" charset="0"/>
                <a:cs typeface="Arial" panose="020B0604020202020204" pitchFamily="34" charset="0"/>
              </a:rPr>
              <a:t>- Офис </a:t>
            </a:r>
            <a:r>
              <a:rPr lang="ru-RU" sz="1600" dirty="0">
                <a:latin typeface="Arial" panose="020B0604020202020204" pitchFamily="34" charset="0"/>
                <a:cs typeface="Arial" panose="020B0604020202020204" pitchFamily="34" charset="0"/>
              </a:rPr>
              <a:t>сграда, която изисква отопление и охлаждане</a:t>
            </a:r>
          </a:p>
          <a:p>
            <a:pPr marL="0" indent="0">
              <a:lnSpc>
                <a:spcPct val="150000"/>
              </a:lnSpc>
              <a:buNone/>
            </a:pPr>
            <a:r>
              <a:rPr lang="ru-RU" sz="1600" dirty="0" smtClean="0">
                <a:latin typeface="Arial" panose="020B0604020202020204" pitchFamily="34" charset="0"/>
                <a:cs typeface="Arial" panose="020B0604020202020204" pitchFamily="34" charset="0"/>
              </a:rPr>
              <a:t>- Топлоснабдяване </a:t>
            </a:r>
            <a:r>
              <a:rPr lang="ru-RU" sz="1600" dirty="0">
                <a:latin typeface="Arial" panose="020B0604020202020204" pitchFamily="34" charset="0"/>
                <a:cs typeface="Arial" panose="020B0604020202020204" pitchFamily="34" charset="0"/>
              </a:rPr>
              <a:t>на по-голяма сграда с натоварване от 43 кВт</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Въпреки ограниченията е обичайно да се оразмеряват новите системи за изграждане с VDI </a:t>
            </a:r>
            <a:r>
              <a:rPr lang="ru-RU" sz="1600" dirty="0" smtClean="0">
                <a:latin typeface="Arial" panose="020B0604020202020204" pitchFamily="34" charset="0"/>
                <a:cs typeface="Arial" panose="020B0604020202020204" pitchFamily="34" charset="0"/>
              </a:rPr>
              <a:t>4640.</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729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ru-RU" dirty="0">
                <a:latin typeface="Arial" panose="020B0604020202020204" pitchFamily="34" charset="0"/>
                <a:cs typeface="Arial" panose="020B0604020202020204" pitchFamily="34" charset="0"/>
              </a:rPr>
              <a:t>История на VDI </a:t>
            </a:r>
            <a:r>
              <a:rPr lang="ru-RU" dirty="0" smtClean="0">
                <a:latin typeface="Arial" panose="020B0604020202020204" pitchFamily="34" charset="0"/>
                <a:cs typeface="Arial" panose="020B0604020202020204" pitchFamily="34" charset="0"/>
              </a:rPr>
              <a:t/>
            </a:r>
            <a:br>
              <a:rPr lang="ru-RU" dirty="0" smtClean="0">
                <a:latin typeface="Arial" panose="020B0604020202020204" pitchFamily="34" charset="0"/>
                <a:cs typeface="Arial" panose="020B0604020202020204" pitchFamily="34" charset="0"/>
              </a:rPr>
            </a:br>
            <a:r>
              <a:rPr lang="ru-RU" dirty="0" smtClean="0">
                <a:latin typeface="Arial" panose="020B0604020202020204" pitchFamily="34" charset="0"/>
                <a:cs typeface="Arial" panose="020B0604020202020204" pitchFamily="34" charset="0"/>
              </a:rPr>
              <a:t>Част 2</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a:lnSpc>
                <a:spcPct val="150000"/>
              </a:lnSpc>
            </a:pPr>
            <a:r>
              <a:rPr lang="ru-RU" sz="1600" dirty="0">
                <a:latin typeface="Arial" panose="020B0604020202020204" pitchFamily="34" charset="0"/>
                <a:cs typeface="Arial" panose="020B0604020202020204" pitchFamily="34" charset="0"/>
              </a:rPr>
              <a:t>Ръководен комитет, основан през 1995 г. - учредително заседание на 19 юли 1995 г.</a:t>
            </a:r>
          </a:p>
          <a:p>
            <a:pPr>
              <a:lnSpc>
                <a:spcPct val="150000"/>
              </a:lnSpc>
            </a:pPr>
            <a:r>
              <a:rPr lang="ru-RU" sz="1600" dirty="0">
                <a:latin typeface="Arial" panose="020B0604020202020204" pitchFamily="34" charset="0"/>
                <a:cs typeface="Arial" panose="020B0604020202020204" pitchFamily="34" charset="0"/>
              </a:rPr>
              <a:t>Зелен печат Част 2 - „Системи за термопомпи с източник на земя“ през февруари 1998 г.</a:t>
            </a:r>
          </a:p>
          <a:p>
            <a:pPr>
              <a:lnSpc>
                <a:spcPct val="150000"/>
              </a:lnSpc>
            </a:pPr>
            <a:r>
              <a:rPr lang="ru-RU" sz="1600" dirty="0">
                <a:latin typeface="Arial" panose="020B0604020202020204" pitchFamily="34" charset="0"/>
                <a:cs typeface="Arial" panose="020B0604020202020204" pitchFamily="34" charset="0"/>
              </a:rPr>
              <a:t>Бял печат, част 2 - септември 2001 г.</a:t>
            </a:r>
          </a:p>
          <a:p>
            <a:pPr>
              <a:lnSpc>
                <a:spcPct val="150000"/>
              </a:lnSpc>
            </a:pPr>
            <a:r>
              <a:rPr lang="ru-RU" sz="1600" dirty="0">
                <a:latin typeface="Arial" panose="020B0604020202020204" pitchFamily="34" charset="0"/>
                <a:cs typeface="Arial" panose="020B0604020202020204" pitchFamily="34" charset="0"/>
              </a:rPr>
              <a:t>Зелен печат от преразглеждането на част 2 през 2015 г.</a:t>
            </a:r>
          </a:p>
          <a:p>
            <a:pPr>
              <a:lnSpc>
                <a:spcPct val="150000"/>
              </a:lnSpc>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Бял печат: Нормата е разработена и приета</a:t>
            </a:r>
          </a:p>
          <a:p>
            <a:pPr marL="0" indent="0">
              <a:lnSpc>
                <a:spcPct val="150000"/>
              </a:lnSpc>
              <a:buNone/>
            </a:pPr>
            <a:r>
              <a:rPr lang="ru-RU" sz="1600" dirty="0">
                <a:latin typeface="Arial" panose="020B0604020202020204" pitchFamily="34" charset="0"/>
                <a:cs typeface="Arial" panose="020B0604020202020204" pitchFamily="34" charset="0"/>
              </a:rPr>
              <a:t>Зелен печат: Нормата е разработена, но все още не е приета. Промени в нормата могат да бъдат направени в </a:t>
            </a:r>
            <a:r>
              <a:rPr lang="ru-RU" sz="1600" dirty="0" smtClean="0">
                <a:latin typeface="Arial" panose="020B0604020202020204" pitchFamily="34" charset="0"/>
                <a:cs typeface="Arial" panose="020B0604020202020204" pitchFamily="34" charset="0"/>
              </a:rPr>
              <a:t>ревизията.</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377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История на VDI </a:t>
            </a:r>
            <a:br>
              <a:rPr lang="ru-RU" dirty="0">
                <a:latin typeface="Arial" panose="020B0604020202020204" pitchFamily="34" charset="0"/>
                <a:cs typeface="Arial" panose="020B0604020202020204" pitchFamily="34" charset="0"/>
              </a:rPr>
            </a:br>
            <a:r>
              <a:rPr lang="ru-RU" dirty="0">
                <a:latin typeface="Arial" panose="020B0604020202020204" pitchFamily="34" charset="0"/>
                <a:cs typeface="Arial" panose="020B0604020202020204" pitchFamily="34" charset="0"/>
              </a:rPr>
              <a:t>Част </a:t>
            </a:r>
            <a:r>
              <a:rPr lang="ru-RU" dirty="0" smtClean="0">
                <a:latin typeface="Arial" panose="020B0604020202020204" pitchFamily="34" charset="0"/>
                <a:cs typeface="Arial" panose="020B0604020202020204" pitchFamily="34" charset="0"/>
              </a:rPr>
              <a:t>2</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В момента белият печат - част 2 </a:t>
            </a:r>
            <a:r>
              <a:rPr lang="ru-RU" sz="1600" dirty="0" smtClean="0">
                <a:latin typeface="Arial" panose="020B0604020202020204" pitchFamily="34" charset="0"/>
                <a:cs typeface="Arial" panose="020B0604020202020204" pitchFamily="34" charset="0"/>
              </a:rPr>
              <a:t>, от </a:t>
            </a:r>
            <a:r>
              <a:rPr lang="ru-RU" sz="1600" dirty="0">
                <a:latin typeface="Arial" panose="020B0604020202020204" pitchFamily="34" charset="0"/>
                <a:cs typeface="Arial" panose="020B0604020202020204" pitchFamily="34" charset="0"/>
              </a:rPr>
              <a:t>септември 2001 г. е в сила.</a:t>
            </a:r>
          </a:p>
          <a:p>
            <a:pPr marL="0" indent="0">
              <a:lnSpc>
                <a:spcPct val="150000"/>
              </a:lnSpc>
              <a:buNone/>
            </a:pPr>
            <a:r>
              <a:rPr lang="ru-RU" sz="1600" dirty="0">
                <a:latin typeface="Arial" panose="020B0604020202020204" pitchFamily="34" charset="0"/>
                <a:cs typeface="Arial" panose="020B0604020202020204" pitchFamily="34" charset="0"/>
              </a:rPr>
              <a:t>Но поради вероятността зеленият печат - част 2 </a:t>
            </a:r>
            <a:r>
              <a:rPr lang="ru-RU" sz="1600" dirty="0" smtClean="0">
                <a:latin typeface="Arial" panose="020B0604020202020204" pitchFamily="34" charset="0"/>
                <a:cs typeface="Arial" panose="020B0604020202020204" pitchFamily="34" charset="0"/>
              </a:rPr>
              <a:t>, от </a:t>
            </a:r>
            <a:r>
              <a:rPr lang="ru-RU" sz="1600" dirty="0">
                <a:latin typeface="Arial" panose="020B0604020202020204" pitchFamily="34" charset="0"/>
                <a:cs typeface="Arial" panose="020B0604020202020204" pitchFamily="34" charset="0"/>
              </a:rPr>
              <a:t>2015 г. е в </a:t>
            </a:r>
            <a:r>
              <a:rPr lang="ru-RU" sz="1600" dirty="0" smtClean="0">
                <a:latin typeface="Arial" panose="020B0604020202020204" pitchFamily="34" charset="0"/>
                <a:cs typeface="Arial" panose="020B0604020202020204" pitchFamily="34" charset="0"/>
              </a:rPr>
              <a:t>сила по- отскоро</a:t>
            </a:r>
            <a:r>
              <a:rPr lang="ru-RU" sz="1600" dirty="0">
                <a:latin typeface="Arial" panose="020B0604020202020204" pitchFamily="34" charset="0"/>
                <a:cs typeface="Arial" panose="020B0604020202020204" pitchFamily="34" charset="0"/>
              </a:rPr>
              <a:t>, съдържанието и разликите на белия печат са обяснени по-долу.</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Ако съдържанието се позовава на зеления печат, то се маркира с този </a:t>
            </a:r>
            <a:r>
              <a:rPr lang="ru-RU" sz="1600" dirty="0" smtClean="0">
                <a:latin typeface="Arial" panose="020B0604020202020204" pitchFamily="34" charset="0"/>
                <a:cs typeface="Arial" panose="020B0604020202020204" pitchFamily="34" charset="0"/>
              </a:rPr>
              <a:t>символ:</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80312" y="4159447"/>
            <a:ext cx="720080" cy="1018479"/>
          </a:xfrm>
          <a:prstGeom prst="rect">
            <a:avLst/>
          </a:prstGeom>
        </p:spPr>
      </p:pic>
    </p:spTree>
    <p:extLst>
      <p:ext uri="{BB962C8B-B14F-4D97-AF65-F5344CB8AC3E}">
        <p14:creationId xmlns:p14="http://schemas.microsoft.com/office/powerpoint/2010/main" val="236913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a:xfrm>
            <a:off x="1619672" y="0"/>
            <a:ext cx="7067128" cy="1124744"/>
          </a:xfrm>
        </p:spPr>
        <p:txBody>
          <a:bodyPr anchor="t">
            <a:normAutofit fontScale="90000"/>
          </a:bodyPr>
          <a:lstStyle/>
          <a:p>
            <a:r>
              <a:rPr lang="ru-RU" dirty="0">
                <a:latin typeface="Arial" panose="020B0604020202020204" pitchFamily="34" charset="0"/>
                <a:cs typeface="Arial" panose="020B0604020202020204" pitchFamily="34" charset="0"/>
              </a:rPr>
              <a:t>VDI 4640 термично използване на </a:t>
            </a:r>
            <a:r>
              <a:rPr lang="ru-RU" dirty="0" smtClean="0">
                <a:latin typeface="Arial" panose="020B0604020202020204" pitchFamily="34" charset="0"/>
                <a:cs typeface="Arial" panose="020B0604020202020204" pitchFamily="34" charset="0"/>
              </a:rPr>
              <a:t>подземната част Част 2</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endParaRPr lang="de-DE" alt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a:noAutofit/>
          </a:bodyPr>
          <a:lstStyle/>
          <a:p>
            <a:pPr marL="0" indent="0" fontAlgn="auto">
              <a:lnSpc>
                <a:spcPct val="150000"/>
              </a:lnSpc>
              <a:spcBef>
                <a:spcPts val="0"/>
              </a:spcBef>
              <a:spcAft>
                <a:spcPts val="0"/>
              </a:spcAft>
              <a:buNone/>
              <a:defRPr/>
            </a:pPr>
            <a:r>
              <a:rPr lang="ru-RU" sz="1600" dirty="0">
                <a:latin typeface="Arial" panose="020B0604020202020204" pitchFamily="34" charset="0"/>
                <a:cs typeface="Arial" panose="020B0604020202020204" pitchFamily="34" charset="0"/>
              </a:rPr>
              <a:t>Системи за термопомпа от </a:t>
            </a:r>
            <a:r>
              <a:rPr lang="ru-RU" sz="1600" dirty="0" smtClean="0">
                <a:latin typeface="Arial" panose="020B0604020202020204" pitchFamily="34" charset="0"/>
                <a:cs typeface="Arial" panose="020B0604020202020204" pitchFamily="34" charset="0"/>
              </a:rPr>
              <a:t>първи източник:</a:t>
            </a:r>
            <a:endParaRPr lang="ru-RU" sz="1600" dirty="0">
              <a:latin typeface="Arial" panose="020B0604020202020204" pitchFamily="34" charset="0"/>
              <a:cs typeface="Arial" panose="020B0604020202020204" pitchFamily="34" charset="0"/>
            </a:endParaRPr>
          </a:p>
          <a:p>
            <a:pPr marL="0" indent="0" fontAlgn="auto">
              <a:lnSpc>
                <a:spcPct val="150000"/>
              </a:lnSpc>
              <a:spcBef>
                <a:spcPts val="0"/>
              </a:spcBef>
              <a:spcAft>
                <a:spcPts val="0"/>
              </a:spcAft>
              <a:buNone/>
              <a:defRPr/>
            </a:pPr>
            <a:r>
              <a:rPr lang="ru-RU" sz="1600" dirty="0" smtClean="0">
                <a:latin typeface="Arial" panose="020B0604020202020204" pitchFamily="34" charset="0"/>
                <a:cs typeface="Arial" panose="020B0604020202020204" pitchFamily="34" charset="0"/>
              </a:rPr>
              <a:t>- Употреба </a:t>
            </a:r>
            <a:r>
              <a:rPr lang="ru-RU" sz="1600" dirty="0">
                <a:latin typeface="Arial" panose="020B0604020202020204" pitchFamily="34" charset="0"/>
                <a:cs typeface="Arial" panose="020B0604020202020204" pitchFamily="34" charset="0"/>
              </a:rPr>
              <a:t>на подземни води със сондажни системи</a:t>
            </a:r>
          </a:p>
          <a:p>
            <a:pPr marL="0" indent="0" fontAlgn="auto">
              <a:lnSpc>
                <a:spcPct val="150000"/>
              </a:lnSpc>
              <a:spcBef>
                <a:spcPts val="0"/>
              </a:spcBef>
              <a:spcAft>
                <a:spcPts val="0"/>
              </a:spcAft>
              <a:buNone/>
              <a:defRPr/>
            </a:pPr>
            <a:r>
              <a:rPr lang="ru-RU" sz="1600" dirty="0" smtClean="0">
                <a:latin typeface="Arial" panose="020B0604020202020204" pitchFamily="34" charset="0"/>
                <a:cs typeface="Arial" panose="020B0604020202020204" pitchFamily="34" charset="0"/>
              </a:rPr>
              <a:t>- Използване </a:t>
            </a:r>
            <a:r>
              <a:rPr lang="ru-RU" sz="1600" dirty="0">
                <a:latin typeface="Arial" panose="020B0604020202020204" pitchFamily="34" charset="0"/>
                <a:cs typeface="Arial" panose="020B0604020202020204" pitchFamily="34" charset="0"/>
              </a:rPr>
              <a:t>на повърхността в близост до земята със земни колектори за топлина</a:t>
            </a:r>
          </a:p>
          <a:p>
            <a:pPr marL="0" indent="0" fontAlgn="auto">
              <a:lnSpc>
                <a:spcPct val="150000"/>
              </a:lnSpc>
              <a:spcBef>
                <a:spcPts val="0"/>
              </a:spcBef>
              <a:spcAft>
                <a:spcPts val="0"/>
              </a:spcAft>
              <a:buNone/>
              <a:defRPr/>
            </a:pPr>
            <a:r>
              <a:rPr lang="ru-RU" sz="1600" dirty="0" smtClean="0">
                <a:latin typeface="Arial" panose="020B0604020202020204" pitchFamily="34" charset="0"/>
                <a:cs typeface="Arial" panose="020B0604020202020204" pitchFamily="34" charset="0"/>
              </a:rPr>
              <a:t>- Използване </a:t>
            </a:r>
            <a:r>
              <a:rPr lang="ru-RU" sz="1600" dirty="0">
                <a:latin typeface="Arial" panose="020B0604020202020204" pitchFamily="34" charset="0"/>
                <a:cs typeface="Arial" panose="020B0604020202020204" pitchFamily="34" charset="0"/>
              </a:rPr>
              <a:t>на подземното пространство с геотермални сонди</a:t>
            </a:r>
          </a:p>
          <a:p>
            <a:pPr marL="0" indent="0" fontAlgn="auto">
              <a:lnSpc>
                <a:spcPct val="150000"/>
              </a:lnSpc>
              <a:spcBef>
                <a:spcPts val="0"/>
              </a:spcBef>
              <a:spcAft>
                <a:spcPts val="0"/>
              </a:spcAft>
              <a:buNone/>
              <a:defRPr/>
            </a:pPr>
            <a:r>
              <a:rPr lang="ru-RU" sz="1600" dirty="0" smtClean="0">
                <a:latin typeface="Arial" panose="020B0604020202020204" pitchFamily="34" charset="0"/>
                <a:cs typeface="Arial" panose="020B0604020202020204" pitchFamily="34" charset="0"/>
              </a:rPr>
              <a:t>- Характеристики </a:t>
            </a:r>
            <a:r>
              <a:rPr lang="ru-RU" sz="1600" dirty="0">
                <a:latin typeface="Arial" panose="020B0604020202020204" pitchFamily="34" charset="0"/>
                <a:cs typeface="Arial" panose="020B0604020202020204" pitchFamily="34" charset="0"/>
              </a:rPr>
              <a:t>на системите с директно изпарение</a:t>
            </a:r>
          </a:p>
          <a:p>
            <a:pPr marL="0" indent="0" fontAlgn="auto">
              <a:lnSpc>
                <a:spcPct val="150000"/>
              </a:lnSpc>
              <a:spcBef>
                <a:spcPts val="0"/>
              </a:spcBef>
              <a:spcAft>
                <a:spcPts val="0"/>
              </a:spcAft>
              <a:buNone/>
              <a:defRPr/>
            </a:pPr>
            <a:r>
              <a:rPr lang="ru-RU" sz="1600" dirty="0" smtClean="0">
                <a:latin typeface="Arial" panose="020B0604020202020204" pitchFamily="34" charset="0"/>
                <a:cs typeface="Arial" panose="020B0604020202020204" pitchFamily="34" charset="0"/>
              </a:rPr>
              <a:t>- Характеристики </a:t>
            </a:r>
            <a:r>
              <a:rPr lang="ru-RU" sz="1600" dirty="0">
                <a:latin typeface="Arial" panose="020B0604020202020204" pitchFamily="34" charset="0"/>
                <a:cs typeface="Arial" panose="020B0604020202020204" pitchFamily="34" charset="0"/>
              </a:rPr>
              <a:t>на други системи за източник на топлина </a:t>
            </a:r>
          </a:p>
          <a:p>
            <a:pPr marL="0" indent="0" fontAlgn="auto">
              <a:lnSpc>
                <a:spcPct val="150000"/>
              </a:lnSpc>
              <a:spcBef>
                <a:spcPts val="0"/>
              </a:spcBef>
              <a:spcAft>
                <a:spcPts val="0"/>
              </a:spcAft>
              <a:buNone/>
              <a:defRPr/>
            </a:pPr>
            <a:r>
              <a:rPr lang="ru-RU" sz="1600" dirty="0" smtClean="0">
                <a:latin typeface="Arial" panose="020B0604020202020204" pitchFamily="34" charset="0"/>
                <a:cs typeface="Arial" panose="020B0604020202020204" pitchFamily="34" charset="0"/>
              </a:rPr>
              <a:t>- Системна </a:t>
            </a:r>
            <a:r>
              <a:rPr lang="ru-RU" sz="1600" dirty="0">
                <a:latin typeface="Arial" panose="020B0604020202020204" pitchFamily="34" charset="0"/>
                <a:cs typeface="Arial" panose="020B0604020202020204" pitchFamily="34" charset="0"/>
              </a:rPr>
              <a:t>интеграция</a:t>
            </a:r>
          </a:p>
          <a:p>
            <a:pPr marL="0" indent="0" fontAlgn="auto">
              <a:lnSpc>
                <a:spcPct val="150000"/>
              </a:lnSpc>
              <a:spcBef>
                <a:spcPts val="0"/>
              </a:spcBef>
              <a:spcAft>
                <a:spcPts val="0"/>
              </a:spcAft>
              <a:buNone/>
              <a:defRPr/>
            </a:pPr>
            <a:r>
              <a:rPr lang="ru-RU" sz="1600" dirty="0" smtClean="0">
                <a:latin typeface="Arial" panose="020B0604020202020204" pitchFamily="34" charset="0"/>
                <a:cs typeface="Arial" panose="020B0604020202020204" pitchFamily="34" charset="0"/>
              </a:rPr>
              <a:t>- Системи </a:t>
            </a:r>
            <a:r>
              <a:rPr lang="ru-RU" sz="1600" dirty="0">
                <a:latin typeface="Arial" panose="020B0604020202020204" pitchFamily="34" charset="0"/>
                <a:cs typeface="Arial" panose="020B0604020202020204" pitchFamily="34" charset="0"/>
              </a:rPr>
              <a:t>за използване на топлината</a:t>
            </a:r>
          </a:p>
          <a:p>
            <a:pPr marL="0" indent="0" fontAlgn="auto">
              <a:lnSpc>
                <a:spcPct val="150000"/>
              </a:lnSpc>
              <a:spcBef>
                <a:spcPts val="0"/>
              </a:spcBef>
              <a:spcAft>
                <a:spcPts val="0"/>
              </a:spcAft>
              <a:buNone/>
              <a:defRPr/>
            </a:pPr>
            <a:r>
              <a:rPr lang="ru-RU" sz="1600" dirty="0" smtClean="0">
                <a:latin typeface="Arial" panose="020B0604020202020204" pitchFamily="34" charset="0"/>
                <a:cs typeface="Arial" panose="020B0604020202020204" pitchFamily="34" charset="0"/>
              </a:rPr>
              <a:t>- Демонтаж </a:t>
            </a:r>
            <a:r>
              <a:rPr lang="ru-RU" sz="1600" dirty="0">
                <a:latin typeface="Arial" panose="020B0604020202020204" pitchFamily="34" charset="0"/>
                <a:cs typeface="Arial" panose="020B0604020202020204" pitchFamily="34" charset="0"/>
              </a:rPr>
              <a:t>на системи за термопомпа </a:t>
            </a:r>
            <a:r>
              <a:rPr lang="ru-RU" sz="1600" dirty="0" smtClean="0">
                <a:latin typeface="Arial" panose="020B0604020202020204" pitchFamily="34" charset="0"/>
                <a:cs typeface="Arial" panose="020B0604020202020204" pitchFamily="34" charset="0"/>
              </a:rPr>
              <a:t>с </a:t>
            </a:r>
            <a:r>
              <a:rPr lang="ru-RU" sz="1600" dirty="0">
                <a:latin typeface="Arial" panose="020B0604020202020204" pitchFamily="34" charset="0"/>
                <a:cs typeface="Arial" panose="020B0604020202020204" pitchFamily="34" charset="0"/>
              </a:rPr>
              <a:t>източник на </a:t>
            </a:r>
            <a:r>
              <a:rPr lang="ru-RU" sz="1600" dirty="0" smtClean="0">
                <a:latin typeface="Arial" panose="020B0604020202020204" pitchFamily="34" charset="0"/>
                <a:cs typeface="Arial" panose="020B0604020202020204" pitchFamily="34" charset="0"/>
              </a:rPr>
              <a:t>земя</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4874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a:xfrm>
            <a:off x="1691680" y="0"/>
            <a:ext cx="6995120" cy="1124744"/>
          </a:xfrm>
        </p:spPr>
        <p:txBody>
          <a:bodyPr anchor="t">
            <a:normAutofit fontScale="90000"/>
          </a:bodyPr>
          <a:lstStyle/>
          <a:p>
            <a:r>
              <a:rPr lang="ru-RU" dirty="0">
                <a:latin typeface="Arial" panose="020B0604020202020204" pitchFamily="34" charset="0"/>
                <a:cs typeface="Arial" panose="020B0604020202020204" pitchFamily="34" charset="0"/>
              </a:rPr>
              <a:t>VDI 4640 термично използване на подземната част Част 2 </a:t>
            </a:r>
            <a:br>
              <a:rPr lang="ru-RU" dirty="0">
                <a:latin typeface="Arial" panose="020B0604020202020204" pitchFamily="34" charset="0"/>
                <a:cs typeface="Arial" panose="020B0604020202020204" pitchFamily="34" charset="0"/>
              </a:rPr>
            </a:br>
            <a:endParaRPr lang="de-DE" altLang="de-DE" dirty="0"/>
          </a:p>
        </p:txBody>
      </p:sp>
      <p:sp>
        <p:nvSpPr>
          <p:cNvPr id="5" name="Inhaltsplatzhalter 4"/>
          <p:cNvSpPr>
            <a:spLocks noGrp="1"/>
          </p:cNvSpPr>
          <p:nvPr>
            <p:ph idx="1"/>
          </p:nvPr>
        </p:nvSpPr>
        <p:spPr/>
        <p:txBody>
          <a:bodyPr>
            <a:noAutofit/>
          </a:bodyPr>
          <a:lstStyle/>
          <a:p>
            <a:pPr marL="0" indent="0" fontAlgn="auto">
              <a:lnSpc>
                <a:spcPct val="150000"/>
              </a:lnSpc>
              <a:spcBef>
                <a:spcPts val="0"/>
              </a:spcBef>
              <a:spcAft>
                <a:spcPts val="0"/>
              </a:spcAft>
              <a:buNone/>
              <a:defRPr/>
            </a:pPr>
            <a:r>
              <a:rPr lang="ru-RU" sz="1600" dirty="0">
                <a:latin typeface="Arial" panose="020B0604020202020204" pitchFamily="34" charset="0"/>
                <a:cs typeface="Arial" panose="020B0604020202020204" pitchFamily="34" charset="0"/>
              </a:rPr>
              <a:t>Системи за термопомпа от първи източник</a:t>
            </a:r>
          </a:p>
          <a:p>
            <a:pPr marL="0" indent="0" fontAlgn="auto">
              <a:lnSpc>
                <a:spcPct val="150000"/>
              </a:lnSpc>
              <a:spcBef>
                <a:spcPts val="0"/>
              </a:spcBef>
              <a:spcAft>
                <a:spcPts val="0"/>
              </a:spcAft>
              <a:buNone/>
              <a:defRPr/>
            </a:pPr>
            <a:r>
              <a:rPr lang="ru-RU" sz="1600" dirty="0" smtClean="0">
                <a:latin typeface="Arial" panose="020B0604020202020204" pitchFamily="34" charset="0"/>
                <a:cs typeface="Arial" panose="020B0604020202020204" pitchFamily="34" charset="0"/>
              </a:rPr>
              <a:t>Подробно са обяснени :</a:t>
            </a:r>
            <a:endParaRPr lang="ru-RU" sz="1600" dirty="0">
              <a:latin typeface="Arial" panose="020B0604020202020204" pitchFamily="34" charset="0"/>
              <a:cs typeface="Arial" panose="020B0604020202020204" pitchFamily="34" charset="0"/>
            </a:endParaRPr>
          </a:p>
          <a:p>
            <a:pPr marL="0" indent="0" fontAlgn="auto">
              <a:lnSpc>
                <a:spcPct val="150000"/>
              </a:lnSpc>
              <a:spcBef>
                <a:spcPts val="0"/>
              </a:spcBef>
              <a:spcAft>
                <a:spcPts val="0"/>
              </a:spcAft>
              <a:buNone/>
              <a:defRPr/>
            </a:pPr>
            <a:endParaRPr lang="ru-RU" sz="1600" dirty="0">
              <a:latin typeface="Arial" panose="020B0604020202020204" pitchFamily="34" charset="0"/>
              <a:cs typeface="Arial" panose="020B0604020202020204" pitchFamily="34" charset="0"/>
            </a:endParaRPr>
          </a:p>
          <a:p>
            <a:pPr marL="0" indent="0" fontAlgn="auto">
              <a:lnSpc>
                <a:spcPct val="150000"/>
              </a:lnSpc>
              <a:spcBef>
                <a:spcPts val="0"/>
              </a:spcBef>
              <a:spcAft>
                <a:spcPts val="0"/>
              </a:spcAft>
              <a:buNone/>
              <a:defRPr/>
            </a:pPr>
            <a:r>
              <a:rPr lang="ru-RU" sz="1600" dirty="0" smtClean="0">
                <a:latin typeface="Arial" panose="020B0604020202020204" pitchFamily="34" charset="0"/>
                <a:cs typeface="Arial" panose="020B0604020202020204" pitchFamily="34" charset="0"/>
              </a:rPr>
              <a:t>- </a:t>
            </a:r>
            <a:r>
              <a:rPr lang="ru-RU" sz="1600" b="1" dirty="0" smtClean="0">
                <a:latin typeface="Arial" panose="020B0604020202020204" pitchFamily="34" charset="0"/>
                <a:cs typeface="Arial" panose="020B0604020202020204" pitchFamily="34" charset="0"/>
              </a:rPr>
              <a:t>Употреба </a:t>
            </a:r>
            <a:r>
              <a:rPr lang="ru-RU" sz="1600" b="1" dirty="0">
                <a:latin typeface="Arial" panose="020B0604020202020204" pitchFamily="34" charset="0"/>
                <a:cs typeface="Arial" panose="020B0604020202020204" pitchFamily="34" charset="0"/>
              </a:rPr>
              <a:t>на подземни води със сондажни системи</a:t>
            </a:r>
          </a:p>
          <a:p>
            <a:pPr marL="0" indent="0" fontAlgn="auto">
              <a:lnSpc>
                <a:spcPct val="150000"/>
              </a:lnSpc>
              <a:spcBef>
                <a:spcPts val="0"/>
              </a:spcBef>
              <a:spcAft>
                <a:spcPts val="0"/>
              </a:spcAft>
              <a:buNone/>
              <a:defRPr/>
            </a:pPr>
            <a:endParaRPr lang="ru-RU" sz="1600" b="1" dirty="0">
              <a:latin typeface="Arial" panose="020B0604020202020204" pitchFamily="34" charset="0"/>
              <a:cs typeface="Arial" panose="020B0604020202020204" pitchFamily="34" charset="0"/>
            </a:endParaRPr>
          </a:p>
          <a:p>
            <a:pPr marL="0" indent="0" fontAlgn="auto">
              <a:lnSpc>
                <a:spcPct val="150000"/>
              </a:lnSpc>
              <a:spcBef>
                <a:spcPts val="0"/>
              </a:spcBef>
              <a:spcAft>
                <a:spcPts val="0"/>
              </a:spcAft>
              <a:buNone/>
              <a:defRPr/>
            </a:pPr>
            <a:r>
              <a:rPr lang="ru-RU" sz="1600" b="1" dirty="0" smtClean="0">
                <a:latin typeface="Arial" panose="020B0604020202020204" pitchFamily="34" charset="0"/>
                <a:cs typeface="Arial" panose="020B0604020202020204" pitchFamily="34" charset="0"/>
              </a:rPr>
              <a:t>- Използване </a:t>
            </a:r>
            <a:r>
              <a:rPr lang="ru-RU" sz="1600" b="1" dirty="0">
                <a:latin typeface="Arial" panose="020B0604020202020204" pitchFamily="34" charset="0"/>
                <a:cs typeface="Arial" panose="020B0604020202020204" pitchFamily="34" charset="0"/>
              </a:rPr>
              <a:t>на повърхността в близост до земята със земни колектори за топлина</a:t>
            </a:r>
          </a:p>
          <a:p>
            <a:pPr marL="0" indent="0" fontAlgn="auto">
              <a:lnSpc>
                <a:spcPct val="150000"/>
              </a:lnSpc>
              <a:spcBef>
                <a:spcPts val="0"/>
              </a:spcBef>
              <a:spcAft>
                <a:spcPts val="0"/>
              </a:spcAft>
              <a:buNone/>
              <a:defRPr/>
            </a:pPr>
            <a:endParaRPr lang="ru-RU" sz="1600" b="1" dirty="0">
              <a:latin typeface="Arial" panose="020B0604020202020204" pitchFamily="34" charset="0"/>
              <a:cs typeface="Arial" panose="020B0604020202020204" pitchFamily="34" charset="0"/>
            </a:endParaRPr>
          </a:p>
          <a:p>
            <a:pPr marL="0" indent="0" fontAlgn="auto">
              <a:lnSpc>
                <a:spcPct val="150000"/>
              </a:lnSpc>
              <a:spcBef>
                <a:spcPts val="0"/>
              </a:spcBef>
              <a:spcAft>
                <a:spcPts val="0"/>
              </a:spcAft>
              <a:buNone/>
              <a:defRPr/>
            </a:pPr>
            <a:r>
              <a:rPr lang="ru-RU" sz="1600" b="1" dirty="0" smtClean="0">
                <a:latin typeface="Arial" panose="020B0604020202020204" pitchFamily="34" charset="0"/>
                <a:cs typeface="Arial" panose="020B0604020202020204" pitchFamily="34" charset="0"/>
              </a:rPr>
              <a:t>- Използване </a:t>
            </a:r>
            <a:r>
              <a:rPr lang="ru-RU" sz="1600" b="1" dirty="0">
                <a:latin typeface="Arial" panose="020B0604020202020204" pitchFamily="34" charset="0"/>
                <a:cs typeface="Arial" panose="020B0604020202020204" pitchFamily="34" charset="0"/>
              </a:rPr>
              <a:t>на подземното пространство с геотермални </a:t>
            </a:r>
            <a:r>
              <a:rPr lang="ru-RU" sz="1600" b="1" dirty="0" smtClean="0">
                <a:latin typeface="Arial" panose="020B0604020202020204" pitchFamily="34" charset="0"/>
                <a:cs typeface="Arial" panose="020B0604020202020204" pitchFamily="34" charset="0"/>
              </a:rPr>
              <a:t>сонди</a:t>
            </a:r>
            <a:endParaRPr lang="en-US" sz="1600" b="1" dirty="0">
              <a:latin typeface="Arial" panose="020B0604020202020204" pitchFamily="34" charset="0"/>
              <a:cs typeface="Arial" panose="020B0604020202020204" pitchFamily="34" charset="0"/>
            </a:endParaRPr>
          </a:p>
          <a:p>
            <a:pPr>
              <a:lnSpc>
                <a:spcPct val="150000"/>
              </a:lnSpc>
              <a:spcBef>
                <a:spcPts val="0"/>
              </a:spcBef>
              <a:defRPr/>
            </a:pPr>
            <a:endParaRPr lang="en-US" sz="1600" b="1" dirty="0">
              <a:latin typeface="Arial" panose="020B0604020202020204" pitchFamily="34" charset="0"/>
              <a:cs typeface="Arial" panose="020B0604020202020204" pitchFamily="34" charset="0"/>
            </a:endParaRPr>
          </a:p>
          <a:p>
            <a:pPr>
              <a:lnSpc>
                <a:spcPct val="150000"/>
              </a:lnSpc>
              <a:spcBef>
                <a:spcPts val="0"/>
              </a:spcBef>
              <a:defRPr/>
            </a:pP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945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457113" y="3672633"/>
            <a:ext cx="26654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bg-BG" altLang="de-DE" sz="2000" b="1" i="1" dirty="0">
                <a:solidFill>
                  <a:schemeClr val="accent6">
                    <a:lumMod val="75000"/>
                  </a:schemeClr>
                </a:solidFill>
                <a:latin typeface="Constantia" panose="02030602050306030303" pitchFamily="18" charset="0"/>
              </a:rPr>
              <a:t>Геотермална сонда + </a:t>
            </a:r>
            <a:r>
              <a:rPr lang="bg-BG" altLang="de-DE" sz="2000" b="1" i="1" dirty="0" smtClean="0">
                <a:solidFill>
                  <a:schemeClr val="accent6">
                    <a:lumMod val="75000"/>
                  </a:schemeClr>
                </a:solidFill>
                <a:latin typeface="Constantia" panose="02030602050306030303" pitchFamily="18" charset="0"/>
              </a:rPr>
              <a:t>термопомпа</a:t>
            </a:r>
            <a:endParaRPr lang="de-DE" altLang="de-DE" sz="1600" i="1" dirty="0">
              <a:solidFill>
                <a:schemeClr val="accent6">
                  <a:lumMod val="75000"/>
                </a:schemeClr>
              </a:solidFill>
              <a:latin typeface="Constantia" panose="02030602050306030303" pitchFamily="18" charset="0"/>
            </a:endParaRPr>
          </a:p>
        </p:txBody>
      </p:sp>
      <p:sp>
        <p:nvSpPr>
          <p:cNvPr id="36874" name="Text Box 9"/>
          <p:cNvSpPr txBox="1">
            <a:spLocks noChangeArrowheads="1"/>
          </p:cNvSpPr>
          <p:nvPr/>
        </p:nvSpPr>
        <p:spPr bwMode="auto">
          <a:xfrm>
            <a:off x="3122526" y="4239493"/>
            <a:ext cx="295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ru-RU" altLang="de-DE" sz="2000" b="1" i="1" dirty="0">
                <a:solidFill>
                  <a:schemeClr val="accent6">
                    <a:lumMod val="75000"/>
                  </a:schemeClr>
                </a:solidFill>
                <a:latin typeface="Constantia" panose="02030602050306030303" pitchFamily="18" charset="0"/>
              </a:rPr>
              <a:t>Наземни колектори за топлина + </a:t>
            </a:r>
            <a:r>
              <a:rPr lang="ru-RU" altLang="de-DE" sz="2000" b="1" i="1" dirty="0" smtClean="0">
                <a:solidFill>
                  <a:schemeClr val="accent6">
                    <a:lumMod val="75000"/>
                  </a:schemeClr>
                </a:solidFill>
                <a:latin typeface="Constantia" panose="02030602050306030303" pitchFamily="18" charset="0"/>
              </a:rPr>
              <a:t>термопомпа</a:t>
            </a:r>
            <a:endParaRPr lang="de-DE" altLang="de-DE" sz="1600" i="1" dirty="0">
              <a:solidFill>
                <a:schemeClr val="accent6">
                  <a:lumMod val="75000"/>
                </a:schemeClr>
              </a:solidFill>
              <a:latin typeface="Constantia" panose="02030602050306030303" pitchFamily="18" charset="0"/>
            </a:endParaRPr>
          </a:p>
        </p:txBody>
      </p:sp>
      <p:sp>
        <p:nvSpPr>
          <p:cNvPr id="4" name="Titel 3"/>
          <p:cNvSpPr>
            <a:spLocks noGrp="1"/>
          </p:cNvSpPr>
          <p:nvPr>
            <p:ph type="title"/>
          </p:nvPr>
        </p:nvSpPr>
        <p:spPr/>
        <p:txBody>
          <a:bodyPr/>
          <a:lstStyle/>
          <a:p>
            <a:r>
              <a:rPr lang="ru-RU" dirty="0">
                <a:latin typeface="Arial" panose="020B0604020202020204" pitchFamily="34" charset="0"/>
                <a:cs typeface="Arial" panose="020B0604020202020204" pitchFamily="34" charset="0"/>
              </a:rPr>
              <a:t>Геотермална енергия в близост до </a:t>
            </a:r>
            <a:r>
              <a:rPr lang="ru-RU" dirty="0" smtClean="0">
                <a:latin typeface="Arial" panose="020B0604020202020204" pitchFamily="34" charset="0"/>
                <a:cs typeface="Arial" panose="020B0604020202020204" pitchFamily="34" charset="0"/>
              </a:rPr>
              <a:t>повърхността</a:t>
            </a:r>
            <a:r>
              <a:rPr lang="de-DE" dirty="0" smtClean="0">
                <a:latin typeface="Arial" panose="020B0604020202020204" pitchFamily="34" charset="0"/>
                <a:cs typeface="Arial" panose="020B0604020202020204" pitchFamily="34" charset="0"/>
              </a:rPr>
              <a:t> </a:t>
            </a:r>
            <a:endParaRPr lang="de-DE" dirty="0"/>
          </a:p>
        </p:txBody>
      </p:sp>
      <p:sp>
        <p:nvSpPr>
          <p:cNvPr id="15" name="Text Box 9"/>
          <p:cNvSpPr txBox="1">
            <a:spLocks noChangeArrowheads="1"/>
          </p:cNvSpPr>
          <p:nvPr/>
        </p:nvSpPr>
        <p:spPr bwMode="auto">
          <a:xfrm>
            <a:off x="5735638" y="4947379"/>
            <a:ext cx="29511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bg-BG" altLang="de-DE" sz="2000" b="1" i="1" dirty="0">
                <a:solidFill>
                  <a:schemeClr val="accent6">
                    <a:lumMod val="75000"/>
                  </a:schemeClr>
                </a:solidFill>
                <a:latin typeface="Constantia" panose="02030602050306030303" pitchFamily="18" charset="0"/>
              </a:rPr>
              <a:t>Кладенец + </a:t>
            </a:r>
            <a:r>
              <a:rPr lang="bg-BG" altLang="de-DE" sz="2000" b="1" i="1" dirty="0" smtClean="0">
                <a:solidFill>
                  <a:schemeClr val="accent6">
                    <a:lumMod val="75000"/>
                  </a:schemeClr>
                </a:solidFill>
                <a:latin typeface="Constantia" panose="02030602050306030303" pitchFamily="18" charset="0"/>
              </a:rPr>
              <a:t>термопомпа</a:t>
            </a:r>
            <a:endParaRPr lang="de-DE" altLang="de-DE" sz="1600" i="1" dirty="0">
              <a:solidFill>
                <a:schemeClr val="accent6">
                  <a:lumMod val="75000"/>
                </a:schemeClr>
              </a:solidFill>
              <a:latin typeface="Constantia" panose="02030602050306030303" pitchFamily="18" charset="0"/>
            </a:endParaRPr>
          </a:p>
        </p:txBody>
      </p:sp>
      <p:sp>
        <p:nvSpPr>
          <p:cNvPr id="9" name="Inhaltsplatzhalter 4"/>
          <p:cNvSpPr>
            <a:spLocks noGrp="1"/>
          </p:cNvSpPr>
          <p:nvPr>
            <p:ph idx="1"/>
          </p:nvPr>
        </p:nvSpPr>
        <p:spPr>
          <a:xfrm>
            <a:off x="457200" y="1600201"/>
            <a:ext cx="8229600" cy="1900808"/>
          </a:xfrm>
        </p:spPr>
        <p:txBody>
          <a:bodyPr>
            <a:noAutofit/>
          </a:bodyPr>
          <a:lstStyle/>
          <a:p>
            <a:pPr marL="0" indent="0" fontAlgn="auto">
              <a:lnSpc>
                <a:spcPct val="150000"/>
              </a:lnSpc>
              <a:spcBef>
                <a:spcPts val="0"/>
              </a:spcBef>
              <a:spcAft>
                <a:spcPts val="0"/>
              </a:spcAft>
              <a:buNone/>
              <a:defRPr/>
            </a:pPr>
            <a:r>
              <a:rPr lang="ru-RU" sz="1600" dirty="0">
                <a:latin typeface="Arial" panose="020B0604020202020204" pitchFamily="34" charset="0"/>
                <a:cs typeface="Arial" panose="020B0604020202020204" pitchFamily="34" charset="0"/>
              </a:rPr>
              <a:t>Както бе споменато в глава xyz близо до повърхностната геотермална енергия може да се събира по три различни начина. За осигуряване на топлоснабдяването на сградата е необходимо да се използва термопомпа за достигане на необходимите температурни </a:t>
            </a:r>
            <a:r>
              <a:rPr lang="ru-RU" sz="1600" dirty="0" smtClean="0">
                <a:latin typeface="Arial" panose="020B0604020202020204" pitchFamily="34" charset="0"/>
                <a:cs typeface="Arial" panose="020B0604020202020204" pitchFamily="34" charset="0"/>
              </a:rPr>
              <a:t>нива:</a:t>
            </a:r>
            <a:r>
              <a:rPr lang="en-US" sz="1600" dirty="0" smtClean="0">
                <a:latin typeface="Arial" panose="020B0604020202020204" pitchFamily="34" charset="0"/>
                <a:cs typeface="Arial" panose="020B0604020202020204" pitchFamily="34" charset="0"/>
              </a:rPr>
              <a:t> </a:t>
            </a:r>
            <a:endParaRPr lang="de-D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997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107950" y="5158060"/>
            <a:ext cx="266541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bg-BG" altLang="de-DE" sz="2000" b="1" i="1" dirty="0">
                <a:solidFill>
                  <a:srgbClr val="FFCC00"/>
                </a:solidFill>
                <a:latin typeface="Futura Lt BT" pitchFamily="34" charset="0"/>
              </a:rPr>
              <a:t>Геотермална сонда + термопомпа</a:t>
            </a:r>
          </a:p>
          <a:p>
            <a:pPr algn="ctr" eaLnBrk="1" hangingPunct="1">
              <a:spcBef>
                <a:spcPct val="50000"/>
              </a:spcBef>
              <a:buFontTx/>
              <a:buNone/>
            </a:pPr>
            <a:endParaRPr lang="de-DE" altLang="de-DE" sz="1600" i="1" dirty="0">
              <a:solidFill>
                <a:srgbClr val="FFCC00"/>
              </a:solidFill>
              <a:latin typeface="Futura Lt BT" pitchFamily="34" charset="0"/>
            </a:endParaRPr>
          </a:p>
        </p:txBody>
      </p:sp>
      <p:sp>
        <p:nvSpPr>
          <p:cNvPr id="36874" name="Text Box 9"/>
          <p:cNvSpPr txBox="1">
            <a:spLocks noChangeArrowheads="1"/>
          </p:cNvSpPr>
          <p:nvPr/>
        </p:nvSpPr>
        <p:spPr bwMode="auto">
          <a:xfrm>
            <a:off x="3059832" y="5158060"/>
            <a:ext cx="295116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ru-RU" altLang="de-DE" sz="2000" b="1" i="1" dirty="0">
                <a:solidFill>
                  <a:srgbClr val="FFCC00"/>
                </a:solidFill>
                <a:latin typeface="Futura Lt BT" pitchFamily="34" charset="0"/>
              </a:rPr>
              <a:t>Наземни колектори за топлина + термопомпа</a:t>
            </a:r>
          </a:p>
          <a:p>
            <a:pPr algn="ctr" eaLnBrk="1" hangingPunct="1">
              <a:spcBef>
                <a:spcPct val="50000"/>
              </a:spcBef>
              <a:buFontTx/>
              <a:buNone/>
            </a:pPr>
            <a:endParaRPr lang="de-DE" altLang="de-DE" sz="1600" i="1" dirty="0">
              <a:solidFill>
                <a:srgbClr val="FFCC00"/>
              </a:solidFill>
              <a:latin typeface="Futura Lt BT" pitchFamily="34" charset="0"/>
            </a:endParaRPr>
          </a:p>
        </p:txBody>
      </p:sp>
      <p:sp>
        <p:nvSpPr>
          <p:cNvPr id="4" name="Titel 3"/>
          <p:cNvSpPr>
            <a:spLocks noGrp="1"/>
          </p:cNvSpPr>
          <p:nvPr>
            <p:ph type="title"/>
          </p:nvPr>
        </p:nvSpPr>
        <p:spPr/>
        <p:txBody>
          <a:bodyPr/>
          <a:lstStyle/>
          <a:p>
            <a:r>
              <a:rPr lang="ru-RU" dirty="0">
                <a:latin typeface="Arial" panose="020B0604020202020204" pitchFamily="34" charset="0"/>
                <a:cs typeface="Arial" panose="020B0604020202020204" pitchFamily="34" charset="0"/>
              </a:rPr>
              <a:t>Геотермална енергия в близост до </a:t>
            </a:r>
            <a:r>
              <a:rPr lang="ru-RU" dirty="0" smtClean="0">
                <a:latin typeface="Arial" panose="020B0604020202020204" pitchFamily="34" charset="0"/>
                <a:cs typeface="Arial" panose="020B0604020202020204" pitchFamily="34" charset="0"/>
              </a:rPr>
              <a:t>повърхността</a:t>
            </a:r>
            <a:endParaRPr lang="de-DE" dirty="0"/>
          </a:p>
        </p:txBody>
      </p:sp>
      <p:pic>
        <p:nvPicPr>
          <p:cNvPr id="5" name="Grafik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1700808"/>
            <a:ext cx="3022290" cy="3201738"/>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0152" y="1778961"/>
            <a:ext cx="3189710" cy="3379099"/>
          </a:xfrm>
          <a:prstGeom prst="rect">
            <a:avLst/>
          </a:prstGeom>
        </p:spPr>
      </p:pic>
      <p:sp>
        <p:nvSpPr>
          <p:cNvPr id="15" name="Text Box 9"/>
          <p:cNvSpPr txBox="1">
            <a:spLocks noChangeArrowheads="1"/>
          </p:cNvSpPr>
          <p:nvPr/>
        </p:nvSpPr>
        <p:spPr bwMode="auto">
          <a:xfrm>
            <a:off x="5914200" y="5400819"/>
            <a:ext cx="295116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bg-BG" altLang="de-DE" sz="2000" b="1" i="1" dirty="0">
                <a:solidFill>
                  <a:srgbClr val="FFCC00"/>
                </a:solidFill>
                <a:latin typeface="Futura Lt BT" pitchFamily="34" charset="0"/>
              </a:rPr>
              <a:t>Кладенец + термопомпа</a:t>
            </a:r>
          </a:p>
          <a:p>
            <a:pPr algn="ctr" eaLnBrk="1" hangingPunct="1">
              <a:spcBef>
                <a:spcPct val="50000"/>
              </a:spcBef>
              <a:buFontTx/>
              <a:buNone/>
            </a:pPr>
            <a:endParaRPr lang="de-DE" altLang="de-DE" sz="1600" i="1" dirty="0">
              <a:solidFill>
                <a:srgbClr val="FFCC00"/>
              </a:solidFill>
              <a:latin typeface="Futura Lt BT" pitchFamily="34" charset="0"/>
            </a:endParaRPr>
          </a:p>
        </p:txBody>
      </p:sp>
      <p:pic>
        <p:nvPicPr>
          <p:cNvPr id="9" name="Grafik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16598" y="1822139"/>
            <a:ext cx="2880320" cy="3168352"/>
          </a:xfrm>
          <a:prstGeom prst="rect">
            <a:avLst/>
          </a:prstGeom>
        </p:spPr>
      </p:pic>
    </p:spTree>
    <p:extLst>
      <p:ext uri="{BB962C8B-B14F-4D97-AF65-F5344CB8AC3E}">
        <p14:creationId xmlns:p14="http://schemas.microsoft.com/office/powerpoint/2010/main" val="3313770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Термично използване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57200" y="1600200"/>
            <a:ext cx="5915000" cy="4525963"/>
          </a:xfrm>
        </p:spPr>
        <p:txBody>
          <a:bodyPr rtlCol="0">
            <a:noAutofit/>
          </a:bodyPr>
          <a:lstStyle/>
          <a:p>
            <a:pPr marL="0" indent="0">
              <a:lnSpc>
                <a:spcPct val="150000"/>
              </a:lnSpc>
              <a:spcBef>
                <a:spcPts val="0"/>
              </a:spcBef>
              <a:spcAft>
                <a:spcPts val="1200"/>
              </a:spcAft>
              <a:buFont typeface="Arial" charset="0"/>
              <a:buNone/>
              <a:defRPr/>
            </a:pPr>
            <a:r>
              <a:rPr lang="ru-RU" sz="1600" u="sng" dirty="0">
                <a:latin typeface="Arial" panose="020B0604020202020204" pitchFamily="34" charset="0"/>
                <a:cs typeface="Arial" panose="020B0604020202020204" pitchFamily="34" charset="0"/>
              </a:rPr>
              <a:t>Термично използване на подземни води със сондажни </a:t>
            </a:r>
            <a:r>
              <a:rPr lang="ru-RU" sz="1600" u="sng" dirty="0" smtClean="0">
                <a:latin typeface="Arial" panose="020B0604020202020204" pitchFamily="34" charset="0"/>
                <a:cs typeface="Arial" panose="020B0604020202020204" pitchFamily="34" charset="0"/>
              </a:rPr>
              <a:t>системи</a:t>
            </a:r>
            <a:endParaRPr lang="en-US" sz="1600" u="sng" dirty="0">
              <a:latin typeface="Arial" panose="020B0604020202020204" pitchFamily="34" charset="0"/>
              <a:cs typeface="Arial" panose="020B0604020202020204" pitchFamily="34" charset="0"/>
            </a:endParaRPr>
          </a:p>
          <a:p>
            <a:pPr marL="0" indent="0">
              <a:lnSpc>
                <a:spcPct val="150000"/>
              </a:lnSpc>
              <a:spcBef>
                <a:spcPts val="0"/>
              </a:spcBef>
              <a:spcAft>
                <a:spcPts val="1200"/>
              </a:spcAft>
              <a:buFont typeface="Arial" charset="0"/>
              <a:buNone/>
              <a:defRPr/>
            </a:pPr>
            <a:r>
              <a:rPr lang="ru-RU" sz="1600" dirty="0">
                <a:latin typeface="Arial" panose="020B0604020202020204" pitchFamily="34" charset="0"/>
                <a:cs typeface="Arial" panose="020B0604020202020204" pitchFamily="34" charset="0"/>
              </a:rPr>
              <a:t>В системите </a:t>
            </a:r>
            <a:r>
              <a:rPr lang="ru-RU" sz="1600" dirty="0" smtClean="0">
                <a:latin typeface="Arial" panose="020B0604020202020204" pitchFamily="34" charset="0"/>
                <a:cs typeface="Arial" panose="020B0604020202020204" pitchFamily="34" charset="0"/>
              </a:rPr>
              <a:t>с </a:t>
            </a:r>
            <a:r>
              <a:rPr lang="ru-RU" sz="1600" dirty="0">
                <a:latin typeface="Arial" panose="020B0604020202020204" pitchFamily="34" charset="0"/>
                <a:cs typeface="Arial" panose="020B0604020202020204" pitchFamily="34" charset="0"/>
              </a:rPr>
              <a:t>кладенци естествената налична подземна вода се извлича (конвейерна чешма), задържаната топлина се отстранява с топлообменник и след това се връща във водоносния хоризонт с втори кладенец (абсорбиращ кладенец</a:t>
            </a:r>
            <a:r>
              <a:rPr lang="ru-RU" sz="1600"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72200" y="2420888"/>
            <a:ext cx="2592288" cy="2808312"/>
          </a:xfrm>
          <a:prstGeom prst="rect">
            <a:avLst/>
          </a:prstGeom>
        </p:spPr>
      </p:pic>
    </p:spTree>
    <p:extLst>
      <p:ext uri="{BB962C8B-B14F-4D97-AF65-F5344CB8AC3E}">
        <p14:creationId xmlns:p14="http://schemas.microsoft.com/office/powerpoint/2010/main" val="1535182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Термично използване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57200" y="1600200"/>
            <a:ext cx="5915000" cy="4525963"/>
          </a:xfrm>
        </p:spPr>
        <p:txBody>
          <a:bodyPr rtlCol="0">
            <a:noAutofit/>
          </a:bodyPr>
          <a:lstStyle/>
          <a:p>
            <a:pPr marL="0" indent="0">
              <a:lnSpc>
                <a:spcPct val="150000"/>
              </a:lnSpc>
              <a:spcBef>
                <a:spcPts val="0"/>
              </a:spcBef>
              <a:spcAft>
                <a:spcPts val="1200"/>
              </a:spcAft>
              <a:buFont typeface="Arial" charset="0"/>
              <a:buNone/>
              <a:defRPr/>
            </a:pPr>
            <a:r>
              <a:rPr lang="ru-RU" sz="1600" u="sng" dirty="0">
                <a:latin typeface="Arial" panose="020B0604020202020204" pitchFamily="34" charset="0"/>
                <a:cs typeface="Arial" panose="020B0604020202020204" pitchFamily="34" charset="0"/>
              </a:rPr>
              <a:t>Термично използване на подземни води със сондажни </a:t>
            </a:r>
            <a:r>
              <a:rPr lang="ru-RU" sz="1600" u="sng" dirty="0" smtClean="0">
                <a:latin typeface="Arial" panose="020B0604020202020204" pitchFamily="34" charset="0"/>
                <a:cs typeface="Arial" panose="020B0604020202020204" pitchFamily="34" charset="0"/>
              </a:rPr>
              <a:t>системи</a:t>
            </a:r>
            <a:endParaRPr lang="en-US" sz="1600" u="sng" dirty="0">
              <a:latin typeface="Arial" panose="020B0604020202020204" pitchFamily="34" charset="0"/>
              <a:cs typeface="Arial" panose="020B0604020202020204" pitchFamily="34" charset="0"/>
            </a:endParaRPr>
          </a:p>
          <a:p>
            <a:pPr marL="0" indent="0">
              <a:lnSpc>
                <a:spcPct val="150000"/>
              </a:lnSpc>
              <a:spcBef>
                <a:spcPts val="0"/>
              </a:spcBef>
              <a:spcAft>
                <a:spcPts val="1200"/>
              </a:spcAft>
              <a:buFont typeface="Arial" charset="0"/>
              <a:buNone/>
              <a:defRPr/>
            </a:pPr>
            <a:r>
              <a:rPr lang="ru-RU" sz="1600" dirty="0">
                <a:latin typeface="Arial" panose="020B0604020202020204" pitchFamily="34" charset="0"/>
                <a:cs typeface="Arial" panose="020B0604020202020204" pitchFamily="34" charset="0"/>
              </a:rPr>
              <a:t>Големите предимства на системите за кладенци </a:t>
            </a:r>
            <a:r>
              <a:rPr lang="ru-RU" sz="1600" dirty="0" smtClean="0">
                <a:latin typeface="Arial" panose="020B0604020202020204" pitchFamily="34" charset="0"/>
                <a:cs typeface="Arial" panose="020B0604020202020204" pitchFamily="34" charset="0"/>
              </a:rPr>
              <a:t>са:</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lnSpc>
                <a:spcPct val="150000"/>
              </a:lnSpc>
              <a:spcBef>
                <a:spcPts val="0"/>
              </a:spcBef>
              <a:spcAft>
                <a:spcPts val="1200"/>
              </a:spcAft>
              <a:defRPr/>
            </a:pPr>
            <a:r>
              <a:rPr lang="ru-RU" sz="1600" b="1" dirty="0">
                <a:latin typeface="Arial" panose="020B0604020202020204" pitchFamily="34" charset="0"/>
                <a:cs typeface="Arial" panose="020B0604020202020204" pitchFamily="34" charset="0"/>
              </a:rPr>
              <a:t>Водата е добра топлинна среда</a:t>
            </a:r>
          </a:p>
          <a:p>
            <a:pPr marL="0" indent="0">
              <a:lnSpc>
                <a:spcPct val="150000"/>
              </a:lnSpc>
              <a:spcBef>
                <a:spcPts val="0"/>
              </a:spcBef>
              <a:spcAft>
                <a:spcPts val="1200"/>
              </a:spcAft>
              <a:buNone/>
              <a:defRPr/>
            </a:pPr>
            <a:r>
              <a:rPr lang="ru-RU" sz="1600" dirty="0" smtClean="0">
                <a:latin typeface="Arial" panose="020B0604020202020204" pitchFamily="34" charset="0"/>
                <a:cs typeface="Arial" panose="020B0604020202020204" pitchFamily="34" charset="0"/>
              </a:rPr>
              <a:t>       - Наистина </a:t>
            </a:r>
            <a:r>
              <a:rPr lang="ru-RU" sz="1600" dirty="0">
                <a:latin typeface="Arial" panose="020B0604020202020204" pitchFamily="34" charset="0"/>
                <a:cs typeface="Arial" panose="020B0604020202020204" pitchFamily="34" charset="0"/>
              </a:rPr>
              <a:t>ефективен тип топлинна употреба на подземния участък за охлаждане / </a:t>
            </a:r>
            <a:r>
              <a:rPr lang="ru-RU" sz="1600" dirty="0" smtClean="0">
                <a:latin typeface="Arial" panose="020B0604020202020204" pitchFamily="34" charset="0"/>
                <a:cs typeface="Arial" panose="020B0604020202020204" pitchFamily="34" charset="0"/>
              </a:rPr>
              <a:t>отопление</a:t>
            </a:r>
            <a:endParaRPr lang="en-US" sz="1600" dirty="0">
              <a:latin typeface="Arial" panose="020B0604020202020204" pitchFamily="34" charset="0"/>
              <a:cs typeface="Arial" panose="020B0604020202020204" pitchFamily="34" charset="0"/>
            </a:endParaRPr>
          </a:p>
          <a:p>
            <a:pPr>
              <a:lnSpc>
                <a:spcPct val="150000"/>
              </a:lnSpc>
              <a:spcBef>
                <a:spcPts val="0"/>
              </a:spcBef>
              <a:spcAft>
                <a:spcPts val="1200"/>
              </a:spcAft>
              <a:defRPr/>
            </a:pPr>
            <a:r>
              <a:rPr lang="ru-RU" sz="1600" b="1" dirty="0">
                <a:latin typeface="Arial" panose="020B0604020202020204" pitchFamily="34" charset="0"/>
                <a:cs typeface="Arial" panose="020B0604020202020204" pitchFamily="34" charset="0"/>
              </a:rPr>
              <a:t>Налични са постоянни температури на източника</a:t>
            </a:r>
          </a:p>
          <a:p>
            <a:pPr marL="0" indent="0">
              <a:lnSpc>
                <a:spcPct val="150000"/>
              </a:lnSpc>
              <a:spcBef>
                <a:spcPts val="0"/>
              </a:spcBef>
              <a:spcAft>
                <a:spcPts val="1200"/>
              </a:spcAft>
              <a:buNone/>
              <a:defRPr/>
            </a:pPr>
            <a:r>
              <a:rPr lang="ru-RU" sz="1600" b="1" dirty="0" smtClean="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 Постъпващата </a:t>
            </a:r>
            <a:r>
              <a:rPr lang="ru-RU" sz="1600" dirty="0">
                <a:latin typeface="Arial" panose="020B0604020202020204" pitchFamily="34" charset="0"/>
                <a:cs typeface="Arial" panose="020B0604020202020204" pitchFamily="34" charset="0"/>
              </a:rPr>
              <a:t>подземна вода </a:t>
            </a:r>
            <a:r>
              <a:rPr lang="ru-RU" sz="1600" dirty="0" smtClean="0">
                <a:latin typeface="Arial" panose="020B0604020202020204" pitchFamily="34" charset="0"/>
                <a:cs typeface="Arial" panose="020B0604020202020204" pitchFamily="34" charset="0"/>
              </a:rPr>
              <a:t>през целия конвейер </a:t>
            </a:r>
            <a:r>
              <a:rPr lang="ru-RU" sz="1600" dirty="0">
                <a:latin typeface="Arial" panose="020B0604020202020204" pitchFamily="34" charset="0"/>
                <a:cs typeface="Arial" panose="020B0604020202020204" pitchFamily="34" charset="0"/>
              </a:rPr>
              <a:t>не </a:t>
            </a:r>
            <a:r>
              <a:rPr lang="ru-RU" sz="1600" dirty="0" smtClean="0">
                <a:latin typeface="Arial" panose="020B0604020202020204" pitchFamily="34" charset="0"/>
                <a:cs typeface="Arial" panose="020B0604020202020204" pitchFamily="34" charset="0"/>
              </a:rPr>
              <a:t>изстива</a:t>
            </a:r>
            <a:endParaRPr lang="en-US" sz="1600" dirty="0">
              <a:latin typeface="Arial" panose="020B0604020202020204" pitchFamily="34" charset="0"/>
              <a:cs typeface="Arial" panose="020B0604020202020204" pitchFamily="34" charset="0"/>
            </a:endParaRPr>
          </a:p>
          <a:p>
            <a:pPr>
              <a:lnSpc>
                <a:spcPct val="150000"/>
              </a:lnSpc>
              <a:spcBef>
                <a:spcPts val="0"/>
              </a:spcBef>
              <a:spcAft>
                <a:spcPts val="1200"/>
              </a:spcAft>
              <a:defRPr/>
            </a:pPr>
            <a:r>
              <a:rPr lang="bg-BG" sz="1600" b="1" dirty="0">
                <a:latin typeface="Arial" panose="020B0604020202020204" pitchFamily="34" charset="0"/>
                <a:cs typeface="Arial" panose="020B0604020202020204" pitchFamily="34" charset="0"/>
              </a:rPr>
              <a:t>Възможни са големи </a:t>
            </a:r>
            <a:r>
              <a:rPr lang="bg-BG" sz="1600" b="1" dirty="0" smtClean="0">
                <a:latin typeface="Arial" panose="020B0604020202020204" pitchFamily="34" charset="0"/>
                <a:cs typeface="Arial" panose="020B0604020202020204" pitchFamily="34" charset="0"/>
              </a:rPr>
              <a:t>постижения</a:t>
            </a: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p>
            <a:pPr marL="0" indent="0">
              <a:lnSpc>
                <a:spcPct val="150000"/>
              </a:lnSpc>
              <a:spcBef>
                <a:spcPts val="0"/>
              </a:spcBef>
              <a:buClr>
                <a:schemeClr val="accent6">
                  <a:lumMod val="75000"/>
                </a:schemeClr>
              </a:buClr>
              <a:buNone/>
              <a:defRPr/>
            </a:pPr>
            <a:endParaRPr lang="de-DE" sz="1600" b="1" dirty="0">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72200" y="2420888"/>
            <a:ext cx="2592288" cy="2808312"/>
          </a:xfrm>
          <a:prstGeom prst="rect">
            <a:avLst/>
          </a:prstGeom>
        </p:spPr>
      </p:pic>
    </p:spTree>
    <p:extLst>
      <p:ext uri="{BB962C8B-B14F-4D97-AF65-F5344CB8AC3E}">
        <p14:creationId xmlns:p14="http://schemas.microsoft.com/office/powerpoint/2010/main" val="1736414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457200" y="2276872"/>
            <a:ext cx="8229600" cy="3849291"/>
          </a:xfrm>
        </p:spPr>
        <p:txBody>
          <a:bodyPr>
            <a:normAutofit/>
          </a:bodyPr>
          <a:lstStyle/>
          <a:p>
            <a:pPr marL="0" lvl="0" indent="0" algn="ctr">
              <a:buNone/>
            </a:pPr>
            <a:r>
              <a:rPr lang="de-DE" sz="6000" dirty="0">
                <a:solidFill>
                  <a:prstClr val="black"/>
                </a:solidFill>
                <a:latin typeface="Arial" panose="020B0604020202020204" pitchFamily="34" charset="0"/>
                <a:cs typeface="Arial" panose="020B0604020202020204" pitchFamily="34" charset="0"/>
              </a:rPr>
              <a:t>VDI 4640</a:t>
            </a:r>
          </a:p>
          <a:p>
            <a:pPr marL="0" lvl="0" indent="0" algn="ctr">
              <a:buNone/>
            </a:pPr>
            <a:r>
              <a:rPr lang="bg-BG" sz="1600" dirty="0">
                <a:solidFill>
                  <a:prstClr val="black"/>
                </a:solidFill>
                <a:latin typeface="Arial" panose="020B0604020202020204" pitchFamily="34" charset="0"/>
                <a:cs typeface="Arial" panose="020B0604020202020204" pitchFamily="34" charset="0"/>
              </a:rPr>
              <a:t>Планиране, оразмеряване и </a:t>
            </a:r>
            <a:r>
              <a:rPr lang="bg-BG" sz="1600" dirty="0" smtClean="0">
                <a:solidFill>
                  <a:prstClr val="black"/>
                </a:solidFill>
                <a:latin typeface="Arial" panose="020B0604020202020204" pitchFamily="34" charset="0"/>
                <a:cs typeface="Arial" panose="020B0604020202020204" pitchFamily="34" charset="0"/>
              </a:rPr>
              <a:t>изграждане</a:t>
            </a:r>
            <a:endParaRPr lang="de-DE"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0086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Термично използване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57200" y="1600200"/>
            <a:ext cx="5915000" cy="4525963"/>
          </a:xfrm>
        </p:spPr>
        <p:txBody>
          <a:bodyPr rtlCol="0">
            <a:noAutofit/>
          </a:bodyPr>
          <a:lstStyle/>
          <a:p>
            <a:pPr marL="0" indent="0">
              <a:lnSpc>
                <a:spcPct val="150000"/>
              </a:lnSpc>
              <a:spcBef>
                <a:spcPts val="0"/>
              </a:spcBef>
              <a:spcAft>
                <a:spcPts val="1200"/>
              </a:spcAft>
              <a:buFont typeface="Arial" charset="0"/>
              <a:buNone/>
              <a:defRPr/>
            </a:pPr>
            <a:r>
              <a:rPr lang="ru-RU" sz="1600" u="sng" dirty="0">
                <a:latin typeface="Arial" panose="020B0604020202020204" pitchFamily="34" charset="0"/>
                <a:cs typeface="Arial" panose="020B0604020202020204" pitchFamily="34" charset="0"/>
              </a:rPr>
              <a:t>Термично използване на подземни води със сондажни </a:t>
            </a:r>
            <a:r>
              <a:rPr lang="ru-RU" sz="1600" u="sng" dirty="0" smtClean="0">
                <a:latin typeface="Arial" panose="020B0604020202020204" pitchFamily="34" charset="0"/>
                <a:cs typeface="Arial" panose="020B0604020202020204" pitchFamily="34" charset="0"/>
              </a:rPr>
              <a:t>системи</a:t>
            </a:r>
            <a:endParaRPr lang="en-US" sz="1600" u="sng" dirty="0" smtClean="0">
              <a:latin typeface="Arial" panose="020B0604020202020204" pitchFamily="34" charset="0"/>
              <a:cs typeface="Arial" panose="020B0604020202020204" pitchFamily="34" charset="0"/>
            </a:endParaRPr>
          </a:p>
          <a:p>
            <a:pPr marL="0" indent="0">
              <a:lnSpc>
                <a:spcPct val="150000"/>
              </a:lnSpc>
              <a:spcBef>
                <a:spcPts val="0"/>
              </a:spcBef>
              <a:spcAft>
                <a:spcPts val="1200"/>
              </a:spcAft>
              <a:buFont typeface="Arial" charset="0"/>
              <a:buNone/>
              <a:defRPr/>
            </a:pPr>
            <a:r>
              <a:rPr lang="en-US" sz="1600" dirty="0" smtClean="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Т</a:t>
            </a:r>
            <a:r>
              <a:rPr lang="ru-RU" sz="1600" dirty="0" smtClean="0">
                <a:latin typeface="Arial" panose="020B0604020202020204" pitchFamily="34" charset="0"/>
                <a:cs typeface="Arial" panose="020B0604020202020204" pitchFamily="34" charset="0"/>
              </a:rPr>
              <a:t>рябва </a:t>
            </a:r>
            <a:r>
              <a:rPr lang="ru-RU" sz="1600" dirty="0">
                <a:latin typeface="Arial" panose="020B0604020202020204" pitchFamily="34" charset="0"/>
                <a:cs typeface="Arial" panose="020B0604020202020204" pitchFamily="34" charset="0"/>
              </a:rPr>
              <a:t>да </a:t>
            </a:r>
            <a:r>
              <a:rPr lang="ru-RU" sz="1600" dirty="0" smtClean="0">
                <a:latin typeface="Arial" panose="020B0604020202020204" pitchFamily="34" charset="0"/>
                <a:cs typeface="Arial" panose="020B0604020202020204" pitchFamily="34" charset="0"/>
              </a:rPr>
              <a:t>съществуват следните условия:</a:t>
            </a:r>
            <a:endParaRPr lang="ru-RU" sz="1600" dirty="0">
              <a:latin typeface="Arial" panose="020B0604020202020204" pitchFamily="34" charset="0"/>
              <a:cs typeface="Arial" panose="020B0604020202020204" pitchFamily="34" charset="0"/>
            </a:endParaRPr>
          </a:p>
          <a:p>
            <a:pPr marL="0" indent="0">
              <a:lnSpc>
                <a:spcPct val="150000"/>
              </a:lnSpc>
              <a:spcBef>
                <a:spcPts val="0"/>
              </a:spcBef>
              <a:spcAft>
                <a:spcPts val="1200"/>
              </a:spcAft>
              <a:buFont typeface="Arial" charset="0"/>
              <a:buNone/>
              <a:defRPr/>
            </a:pPr>
            <a:r>
              <a:rPr lang="ru-RU" sz="1600" dirty="0" smtClean="0">
                <a:latin typeface="Arial" panose="020B0604020202020204" pitchFamily="34" charset="0"/>
                <a:cs typeface="Arial" panose="020B0604020202020204" pitchFamily="34" charset="0"/>
              </a:rPr>
              <a:t> - Използването </a:t>
            </a:r>
            <a:r>
              <a:rPr lang="ru-RU" sz="1600" dirty="0">
                <a:latin typeface="Arial" panose="020B0604020202020204" pitchFamily="34" charset="0"/>
                <a:cs typeface="Arial" panose="020B0604020202020204" pitchFamily="34" charset="0"/>
              </a:rPr>
              <a:t>се осъществява предимно в повърхност близо до подземни води със свободно ниво на подземните води</a:t>
            </a:r>
          </a:p>
          <a:p>
            <a:pPr marL="0" indent="0">
              <a:lnSpc>
                <a:spcPct val="150000"/>
              </a:lnSpc>
              <a:spcBef>
                <a:spcPts val="0"/>
              </a:spcBef>
              <a:spcAft>
                <a:spcPts val="1200"/>
              </a:spcAft>
              <a:buFont typeface="Arial" charset="0"/>
              <a:buNone/>
              <a:defRPr/>
            </a:pPr>
            <a:r>
              <a:rPr lang="ru-RU" sz="1600" dirty="0" smtClean="0">
                <a:latin typeface="Arial" panose="020B0604020202020204" pitchFamily="34" charset="0"/>
                <a:cs typeface="Arial" panose="020B0604020202020204" pitchFamily="34" charset="0"/>
              </a:rPr>
              <a:t>Да </a:t>
            </a:r>
            <a:r>
              <a:rPr lang="ru-RU" sz="1600" dirty="0">
                <a:latin typeface="Arial" panose="020B0604020202020204" pitchFamily="34" charset="0"/>
                <a:cs typeface="Arial" panose="020B0604020202020204" pitchFamily="34" charset="0"/>
              </a:rPr>
              <a:t>се гарантира защитата на подземните води</a:t>
            </a:r>
          </a:p>
          <a:p>
            <a:pPr marL="0" indent="0">
              <a:lnSpc>
                <a:spcPct val="150000"/>
              </a:lnSpc>
              <a:spcBef>
                <a:spcPts val="0"/>
              </a:spcBef>
              <a:spcAft>
                <a:spcPts val="1200"/>
              </a:spcAft>
              <a:buFont typeface="Arial" charset="0"/>
              <a:buNone/>
              <a:defRPr/>
            </a:pPr>
            <a:r>
              <a:rPr lang="ru-RU" sz="1600" dirty="0">
                <a:latin typeface="Arial" panose="020B0604020202020204" pitchFamily="34" charset="0"/>
                <a:cs typeface="Arial" panose="020B0604020202020204" pitchFamily="34" charset="0"/>
              </a:rPr>
              <a:t>Поради ефективността изпускателната глава не трябва да бъде твърде голяма, в противен случай мощността за работа на помпите (отворена система) намалява </a:t>
            </a:r>
            <a:r>
              <a:rPr lang="ru-RU" sz="1600" dirty="0" smtClean="0">
                <a:latin typeface="Arial" panose="020B0604020202020204" pitchFamily="34" charset="0"/>
                <a:cs typeface="Arial" panose="020B0604020202020204" pitchFamily="34" charset="0"/>
              </a:rPr>
              <a:t>ефективността.</a:t>
            </a:r>
            <a:endParaRPr lang="de-DE" sz="1600" dirty="0">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72200" y="2420888"/>
            <a:ext cx="2592288" cy="2808312"/>
          </a:xfrm>
          <a:prstGeom prst="rect">
            <a:avLst/>
          </a:prstGeom>
        </p:spPr>
      </p:pic>
    </p:spTree>
    <p:extLst>
      <p:ext uri="{BB962C8B-B14F-4D97-AF65-F5344CB8AC3E}">
        <p14:creationId xmlns:p14="http://schemas.microsoft.com/office/powerpoint/2010/main" val="3300112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Термично използване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57200" y="1412776"/>
            <a:ext cx="6059016" cy="4525963"/>
          </a:xfrm>
        </p:spPr>
        <p:txBody>
          <a:bodyPr rtlCol="0">
            <a:noAutofit/>
          </a:bodyPr>
          <a:lstStyle/>
          <a:p>
            <a:pPr marL="0" indent="0">
              <a:lnSpc>
                <a:spcPct val="150000"/>
              </a:lnSpc>
              <a:spcBef>
                <a:spcPts val="0"/>
              </a:spcBef>
              <a:spcAft>
                <a:spcPts val="1200"/>
              </a:spcAft>
              <a:buFont typeface="Arial" charset="0"/>
              <a:buNone/>
              <a:defRPr/>
            </a:pPr>
            <a:r>
              <a:rPr lang="ru-RU" sz="1600" u="sng" dirty="0">
                <a:latin typeface="Arial" panose="020B0604020202020204" pitchFamily="34" charset="0"/>
                <a:cs typeface="Arial" panose="020B0604020202020204" pitchFamily="34" charset="0"/>
              </a:rPr>
              <a:t>Термично използване на подземни води със сондажни системи</a:t>
            </a:r>
          </a:p>
          <a:p>
            <a:pPr marL="0" indent="0">
              <a:lnSpc>
                <a:spcPct val="150000"/>
              </a:lnSpc>
              <a:spcBef>
                <a:spcPts val="0"/>
              </a:spcBef>
              <a:spcAft>
                <a:spcPts val="1200"/>
              </a:spcAft>
              <a:buFont typeface="Arial" charset="0"/>
              <a:buNone/>
              <a:defRPr/>
            </a:pPr>
            <a:r>
              <a:rPr lang="ru-RU" sz="1600" dirty="0" smtClean="0">
                <a:latin typeface="Arial" panose="020B0604020202020204" pitchFamily="34" charset="0"/>
                <a:cs typeface="Arial" panose="020B0604020202020204" pitchFamily="34" charset="0"/>
              </a:rPr>
              <a:t>Използването </a:t>
            </a:r>
            <a:r>
              <a:rPr lang="ru-RU" sz="1600" dirty="0">
                <a:latin typeface="Arial" panose="020B0604020202020204" pitchFamily="34" charset="0"/>
                <a:cs typeface="Arial" panose="020B0604020202020204" pitchFamily="34" charset="0"/>
              </a:rPr>
              <a:t>на водни термопомпи изисква следното:</a:t>
            </a:r>
          </a:p>
          <a:p>
            <a:pPr marL="0" indent="0">
              <a:lnSpc>
                <a:spcPct val="150000"/>
              </a:lnSpc>
              <a:spcBef>
                <a:spcPts val="0"/>
              </a:spcBef>
              <a:spcAft>
                <a:spcPts val="1200"/>
              </a:spcAft>
              <a:buFont typeface="Arial" charset="0"/>
              <a:buNone/>
              <a:defRPr/>
            </a:pPr>
            <a:r>
              <a:rPr lang="ru-RU" sz="1600" dirty="0" smtClean="0">
                <a:latin typeface="Arial" panose="020B0604020202020204" pitchFamily="34" charset="0"/>
                <a:cs typeface="Arial" panose="020B0604020202020204" pitchFamily="34" charset="0"/>
              </a:rPr>
              <a:t>- Поне два </a:t>
            </a:r>
            <a:r>
              <a:rPr lang="ru-RU" sz="1600" dirty="0">
                <a:latin typeface="Arial" panose="020B0604020202020204" pitchFamily="34" charset="0"/>
                <a:cs typeface="Arial" panose="020B0604020202020204" pitchFamily="34" charset="0"/>
              </a:rPr>
              <a:t>кладенци</a:t>
            </a:r>
          </a:p>
          <a:p>
            <a:pPr marL="0" indent="0">
              <a:lnSpc>
                <a:spcPct val="150000"/>
              </a:lnSpc>
              <a:spcBef>
                <a:spcPts val="0"/>
              </a:spcBef>
              <a:spcAft>
                <a:spcPts val="1200"/>
              </a:spcAft>
              <a:buFont typeface="Arial" charset="0"/>
              <a:buNone/>
              <a:defRPr/>
            </a:pPr>
            <a:r>
              <a:rPr lang="ru-RU" sz="1600" dirty="0" smtClean="0">
                <a:latin typeface="Arial" panose="020B0604020202020204" pitchFamily="34" charset="0"/>
                <a:cs typeface="Arial" panose="020B0604020202020204" pitchFamily="34" charset="0"/>
              </a:rPr>
              <a:t>     - Един </a:t>
            </a:r>
            <a:r>
              <a:rPr lang="ru-RU" sz="1600" dirty="0">
                <a:latin typeface="Arial" panose="020B0604020202020204" pitchFamily="34" charset="0"/>
                <a:cs typeface="Arial" panose="020B0604020202020204" pitchFamily="34" charset="0"/>
              </a:rPr>
              <a:t>транспортен фонтан и един абсорбационен кладенец. Подземните води трябва да бъдат върнати към водоносния хоризонт. </a:t>
            </a:r>
            <a:r>
              <a:rPr lang="ru-RU" sz="1600" dirty="0" smtClean="0">
                <a:latin typeface="Arial" panose="020B0604020202020204" pitchFamily="34" charset="0"/>
                <a:cs typeface="Arial" panose="020B0604020202020204" pitchFamily="34" charset="0"/>
              </a:rPr>
              <a:t>Изхвърляне в </a:t>
            </a:r>
            <a:r>
              <a:rPr lang="ru-RU" sz="1600" dirty="0">
                <a:latin typeface="Arial" panose="020B0604020202020204" pitchFamily="34" charset="0"/>
                <a:cs typeface="Arial" panose="020B0604020202020204" pitchFamily="34" charset="0"/>
              </a:rPr>
              <a:t>канализационната система, </a:t>
            </a:r>
            <a:r>
              <a:rPr lang="ru-RU" sz="1600" dirty="0" smtClean="0">
                <a:latin typeface="Arial" panose="020B0604020202020204" pitchFamily="34" charset="0"/>
                <a:cs typeface="Arial" panose="020B0604020202020204" pitchFamily="34" charset="0"/>
              </a:rPr>
              <a:t>е невъзможно</a:t>
            </a:r>
            <a:r>
              <a:rPr lang="ru-RU" sz="1600" dirty="0">
                <a:latin typeface="Arial" panose="020B0604020202020204" pitchFamily="34" charset="0"/>
                <a:cs typeface="Arial" panose="020B0604020202020204" pitchFamily="34" charset="0"/>
              </a:rPr>
              <a:t>.</a:t>
            </a:r>
          </a:p>
          <a:p>
            <a:pPr marL="0" indent="0">
              <a:lnSpc>
                <a:spcPct val="150000"/>
              </a:lnSpc>
              <a:spcBef>
                <a:spcPts val="0"/>
              </a:spcBef>
              <a:spcAft>
                <a:spcPts val="1200"/>
              </a:spcAft>
              <a:buFont typeface="Arial" charset="0"/>
              <a:buNone/>
              <a:defRPr/>
            </a:pPr>
            <a:r>
              <a:rPr lang="ru-RU" sz="1600" dirty="0" smtClean="0">
                <a:latin typeface="Arial" panose="020B0604020202020204" pitchFamily="34" charset="0"/>
                <a:cs typeface="Arial" panose="020B0604020202020204" pitchFamily="34" charset="0"/>
              </a:rPr>
              <a:t>- Оторизирана </a:t>
            </a:r>
            <a:r>
              <a:rPr lang="ru-RU" sz="1600" dirty="0">
                <a:latin typeface="Arial" panose="020B0604020202020204" pitchFamily="34" charset="0"/>
                <a:cs typeface="Arial" panose="020B0604020202020204" pitchFamily="34" charset="0"/>
              </a:rPr>
              <a:t>компания за строителство на кладенци.</a:t>
            </a:r>
          </a:p>
          <a:p>
            <a:pPr marL="0" indent="0">
              <a:lnSpc>
                <a:spcPct val="150000"/>
              </a:lnSpc>
              <a:spcBef>
                <a:spcPts val="0"/>
              </a:spcBef>
              <a:spcAft>
                <a:spcPts val="1200"/>
              </a:spcAft>
              <a:buFont typeface="Arial" charset="0"/>
              <a:buNone/>
              <a:defRPr/>
            </a:pPr>
            <a:r>
              <a:rPr lang="ru-RU" sz="1600" dirty="0" smtClean="0">
                <a:latin typeface="Arial" panose="020B0604020202020204" pitchFamily="34" charset="0"/>
                <a:cs typeface="Arial" panose="020B0604020202020204" pitchFamily="34" charset="0"/>
              </a:rPr>
              <a:t>- Използването </a:t>
            </a:r>
            <a:r>
              <a:rPr lang="ru-RU" sz="1600" dirty="0">
                <a:latin typeface="Arial" panose="020B0604020202020204" pitchFamily="34" charset="0"/>
                <a:cs typeface="Arial" panose="020B0604020202020204" pitchFamily="34" charset="0"/>
              </a:rPr>
              <a:t>на подземните води винаги подлежи на </a:t>
            </a:r>
            <a:r>
              <a:rPr lang="ru-RU" sz="1600" dirty="0" smtClean="0">
                <a:latin typeface="Arial" panose="020B0604020202020204" pitchFamily="34" charset="0"/>
                <a:cs typeface="Arial" panose="020B0604020202020204" pitchFamily="34" charset="0"/>
              </a:rPr>
              <a:t>одобрение</a:t>
            </a:r>
            <a:endParaRPr lang="en-US" sz="1600" dirty="0">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16216" y="2420888"/>
            <a:ext cx="2448272" cy="2808312"/>
          </a:xfrm>
          <a:prstGeom prst="rect">
            <a:avLst/>
          </a:prstGeom>
        </p:spPr>
      </p:pic>
    </p:spTree>
    <p:extLst>
      <p:ext uri="{BB962C8B-B14F-4D97-AF65-F5344CB8AC3E}">
        <p14:creationId xmlns:p14="http://schemas.microsoft.com/office/powerpoint/2010/main" val="423326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Термично използване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0" indent="0">
              <a:lnSpc>
                <a:spcPct val="80000"/>
              </a:lnSpc>
              <a:buClr>
                <a:schemeClr val="accent2"/>
              </a:buClr>
              <a:buNone/>
              <a:defRPr/>
            </a:pPr>
            <a:r>
              <a:rPr lang="ru-RU" sz="2000" u="sng" dirty="0" smtClean="0"/>
              <a:t>Оразмеряване системата на кладенеца</a:t>
            </a:r>
          </a:p>
        </p:txBody>
      </p:sp>
      <p:sp>
        <p:nvSpPr>
          <p:cNvPr id="6" name="Rectangle 3"/>
          <p:cNvSpPr txBox="1">
            <a:spLocks noChangeArrowheads="1"/>
          </p:cNvSpPr>
          <p:nvPr/>
        </p:nvSpPr>
        <p:spPr>
          <a:xfrm>
            <a:off x="609600" y="1524000"/>
            <a:ext cx="8458200" cy="50974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609600" indent="-609600" eaLnBrk="1" hangingPunct="1">
              <a:lnSpc>
                <a:spcPct val="150000"/>
              </a:lnSpc>
              <a:buClr>
                <a:schemeClr val="accent2"/>
              </a:buClr>
              <a:buSzTx/>
              <a:defRPr/>
            </a:pPr>
            <a:endParaRPr lang="en-US" sz="1600" u="sng" dirty="0">
              <a:effectLst/>
              <a:latin typeface="Arial" panose="020B0604020202020204" pitchFamily="34" charset="0"/>
              <a:cs typeface="Arial" panose="020B0604020202020204" pitchFamily="34" charset="0"/>
            </a:endParaRPr>
          </a:p>
          <a:p>
            <a:pPr marL="609600" indent="-609600" eaLnBrk="1" hangingPunct="1">
              <a:lnSpc>
                <a:spcPct val="150000"/>
              </a:lnSpc>
              <a:buClr>
                <a:schemeClr val="accent2"/>
              </a:buClr>
              <a:buSzTx/>
              <a:defRPr/>
            </a:pPr>
            <a:r>
              <a:rPr lang="ru-RU" sz="1600" dirty="0">
                <a:effectLst/>
                <a:latin typeface="Arial" panose="020B0604020202020204" pitchFamily="34" charset="0"/>
                <a:cs typeface="Arial" panose="020B0604020202020204" pitchFamily="34" charset="0"/>
              </a:rPr>
              <a:t>За </a:t>
            </a:r>
            <a:r>
              <a:rPr lang="ru-RU" sz="1600" dirty="0" smtClean="0">
                <a:effectLst/>
                <a:latin typeface="Arial" panose="020B0604020202020204" pitchFamily="34" charset="0"/>
                <a:cs typeface="Arial" panose="020B0604020202020204" pitchFamily="34" charset="0"/>
              </a:rPr>
              <a:t>ефективно оразмеряване  </a:t>
            </a:r>
            <a:r>
              <a:rPr lang="ru-RU" sz="1600" dirty="0">
                <a:effectLst/>
                <a:latin typeface="Arial" panose="020B0604020202020204" pitchFamily="34" charset="0"/>
                <a:cs typeface="Arial" panose="020B0604020202020204" pitchFamily="34" charset="0"/>
              </a:rPr>
              <a:t>на системата от кладенци е </a:t>
            </a:r>
            <a:r>
              <a:rPr lang="ru-RU" sz="1600" dirty="0" smtClean="0">
                <a:effectLst/>
                <a:latin typeface="Arial" panose="020B0604020202020204" pitchFamily="34" charset="0"/>
                <a:cs typeface="Arial" panose="020B0604020202020204" pitchFamily="34" charset="0"/>
              </a:rPr>
              <a:t>валидно</a:t>
            </a:r>
            <a:r>
              <a:rPr lang="en-US" sz="1600" dirty="0" smtClean="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
                <a:schemeClr val="accent2"/>
              </a:buClr>
              <a:buSzTx/>
              <a:defRPr/>
            </a:pPr>
            <a:r>
              <a:rPr lang="ru-RU" sz="1600" i="1" dirty="0">
                <a:effectLst/>
                <a:latin typeface="Arial" panose="020B0604020202020204" pitchFamily="34" charset="0"/>
                <a:cs typeface="Arial" panose="020B0604020202020204" pitchFamily="34" charset="0"/>
              </a:rPr>
              <a:t>Изпълнението на кладенците трябва да гарантира дългосрочното извличане </a:t>
            </a:r>
            <a:r>
              <a:rPr lang="ru-RU" sz="1600" i="1" dirty="0" smtClean="0">
                <a:effectLst/>
                <a:latin typeface="Arial" panose="020B0604020202020204" pitchFamily="34" charset="0"/>
                <a:cs typeface="Arial" panose="020B0604020202020204" pitchFamily="34" charset="0"/>
              </a:rPr>
              <a:t>и </a:t>
            </a:r>
          </a:p>
          <a:p>
            <a:pPr marL="609600" indent="-609600" eaLnBrk="1" hangingPunct="1">
              <a:lnSpc>
                <a:spcPct val="150000"/>
              </a:lnSpc>
              <a:buClr>
                <a:schemeClr val="accent2"/>
              </a:buClr>
              <a:buSzTx/>
              <a:defRPr/>
            </a:pPr>
            <a:r>
              <a:rPr lang="ru-RU" sz="1600" i="1" dirty="0" smtClean="0">
                <a:effectLst/>
                <a:latin typeface="Arial" panose="020B0604020202020204" pitchFamily="34" charset="0"/>
                <a:cs typeface="Arial" panose="020B0604020202020204" pitchFamily="34" charset="0"/>
              </a:rPr>
              <a:t>рециркулация на обемния </a:t>
            </a:r>
            <a:r>
              <a:rPr lang="ru-RU" sz="1600" i="1" dirty="0">
                <a:effectLst/>
                <a:latin typeface="Arial" panose="020B0604020202020204" pitchFamily="34" charset="0"/>
                <a:cs typeface="Arial" panose="020B0604020202020204" pitchFamily="34" charset="0"/>
              </a:rPr>
              <a:t>дебит, за да задоволи изискванията за отопление </a:t>
            </a:r>
            <a:r>
              <a:rPr lang="en-US" sz="1600" i="1" dirty="0" smtClean="0">
                <a:effectLst/>
                <a:latin typeface="Arial" panose="020B0604020202020204" pitchFamily="34" charset="0"/>
                <a:cs typeface="Arial" panose="020B0604020202020204" pitchFamily="34" charset="0"/>
              </a:rPr>
              <a:t>. </a:t>
            </a:r>
            <a:endParaRPr lang="en-US" sz="1600" i="1" dirty="0">
              <a:effectLst/>
              <a:latin typeface="Arial" panose="020B0604020202020204" pitchFamily="34" charset="0"/>
              <a:cs typeface="Arial" panose="020B0604020202020204" pitchFamily="34" charset="0"/>
            </a:endParaRPr>
          </a:p>
          <a:p>
            <a:pPr marL="609600" indent="-609600" eaLnBrk="1" hangingPunct="1">
              <a:lnSpc>
                <a:spcPct val="150000"/>
              </a:lnSpc>
              <a:buClr>
                <a:schemeClr val="accent2"/>
              </a:buClr>
              <a:buSzTx/>
              <a:defRPr/>
            </a:pPr>
            <a:endParaRPr lang="en-US" sz="1600" i="1" dirty="0">
              <a:effectLst/>
              <a:latin typeface="Arial" panose="020B0604020202020204" pitchFamily="34" charset="0"/>
              <a:cs typeface="Arial" panose="020B0604020202020204" pitchFamily="34" charset="0"/>
            </a:endParaRPr>
          </a:p>
          <a:p>
            <a:pPr marL="609600" indent="-609600" eaLnBrk="1" hangingPunct="1">
              <a:lnSpc>
                <a:spcPct val="150000"/>
              </a:lnSpc>
              <a:buClr>
                <a:schemeClr val="accent2"/>
              </a:buClr>
              <a:buSzTx/>
              <a:defRPr/>
            </a:pPr>
            <a:r>
              <a:rPr lang="ru-RU" sz="1600" dirty="0">
                <a:effectLst/>
                <a:latin typeface="Arial" panose="020B0604020202020204" pitchFamily="34" charset="0"/>
                <a:cs typeface="Arial" panose="020B0604020202020204" pitchFamily="34" charset="0"/>
              </a:rPr>
              <a:t>В съответствие с това са необходими две стъпки за оразмеряване:</a:t>
            </a:r>
          </a:p>
          <a:p>
            <a:pPr marL="609600" indent="-609600" eaLnBrk="1" hangingPunct="1">
              <a:lnSpc>
                <a:spcPct val="150000"/>
              </a:lnSpc>
              <a:buClr>
                <a:schemeClr val="accent2"/>
              </a:buClr>
              <a:buSzTx/>
              <a:defRPr/>
            </a:pPr>
            <a:r>
              <a:rPr lang="ru-RU" sz="1600" dirty="0">
                <a:effectLst/>
                <a:latin typeface="Arial" panose="020B0604020202020204" pitchFamily="34" charset="0"/>
                <a:cs typeface="Arial" panose="020B0604020202020204" pitchFamily="34" charset="0"/>
              </a:rPr>
              <a:t>1. Определянето на количеството вода в m³ / h, необходимо за задоволяване на изискванията за отопление / охлаждане.</a:t>
            </a:r>
          </a:p>
          <a:p>
            <a:pPr marL="609600" indent="-609600" eaLnBrk="1" hangingPunct="1">
              <a:lnSpc>
                <a:spcPct val="150000"/>
              </a:lnSpc>
              <a:buClr>
                <a:schemeClr val="accent2"/>
              </a:buClr>
              <a:buSzTx/>
              <a:defRPr/>
            </a:pPr>
            <a:r>
              <a:rPr lang="ru-RU" sz="1600" dirty="0">
                <a:effectLst/>
                <a:latin typeface="Arial" panose="020B0604020202020204" pitchFamily="34" charset="0"/>
                <a:cs typeface="Arial" panose="020B0604020202020204" pitchFamily="34" charset="0"/>
              </a:rPr>
              <a:t>2. Оразмеряване </a:t>
            </a:r>
            <a:r>
              <a:rPr lang="ru-RU" sz="1600" dirty="0" smtClean="0">
                <a:effectLst/>
                <a:latin typeface="Arial" panose="020B0604020202020204" pitchFamily="34" charset="0"/>
                <a:cs typeface="Arial" panose="020B0604020202020204" pitchFamily="34" charset="0"/>
              </a:rPr>
              <a:t>добре да двата кладенци- фонтанния/транспортния и абсорбационния.</a:t>
            </a:r>
            <a:r>
              <a:rPr lang="en-US" sz="1600" dirty="0" smtClean="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534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912768" cy="1124744"/>
          </a:xfrm>
        </p:spPr>
        <p:txBody>
          <a:bodyPr/>
          <a:lstStyle/>
          <a:p>
            <a:r>
              <a:rPr lang="ru-RU" dirty="0">
                <a:latin typeface="Arial" panose="020B0604020202020204" pitchFamily="34" charset="0"/>
                <a:cs typeface="Arial" panose="020B0604020202020204" pitchFamily="34" charset="0"/>
              </a:rPr>
              <a:t>Термично използване на подземните </a:t>
            </a:r>
            <a:r>
              <a:rPr lang="ru-RU" dirty="0" smtClean="0">
                <a:latin typeface="Arial" panose="020B0604020202020204" pitchFamily="34" charset="0"/>
                <a:cs typeface="Arial" panose="020B0604020202020204" pitchFamily="34" charset="0"/>
              </a:rPr>
              <a:t>води</a:t>
            </a:r>
            <a:r>
              <a:rPr lang="en-GB" dirty="0" smtClean="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lnSpc>
                <a:spcPct val="80000"/>
              </a:lnSpc>
              <a:spcAft>
                <a:spcPts val="0"/>
              </a:spcAft>
              <a:buClr>
                <a:schemeClr val="accent2"/>
              </a:buClr>
              <a:buFontTx/>
              <a:buChar char="-"/>
              <a:defRPr/>
            </a:pPr>
            <a:endParaRPr lang="de-DE" sz="2000" u="sng" dirty="0"/>
          </a:p>
          <a:p>
            <a:pPr marL="760050" lvl="1" indent="-360000">
              <a:lnSpc>
                <a:spcPct val="110000"/>
              </a:lnSpc>
              <a:buClr>
                <a:srgbClr val="B2B2B2"/>
              </a:buClr>
              <a:buFont typeface="Symbol" pitchFamily="18" charset="2"/>
              <a:buChar char="-"/>
              <a:defRPr/>
            </a:pPr>
            <a:endParaRPr lang="de-DE" sz="1600" i="1" u="sng" kern="0"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609600" y="1524000"/>
            <a:ext cx="8458200" cy="50974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342900" lvl="1" indent="0" defTabSz="685800" eaLnBrk="1" fontAlgn="auto" hangingPunct="1">
              <a:lnSpc>
                <a:spcPct val="150000"/>
              </a:lnSpc>
              <a:spcBef>
                <a:spcPts val="375"/>
              </a:spcBef>
              <a:spcAft>
                <a:spcPts val="0"/>
              </a:spcAft>
              <a:buFontTx/>
              <a:buNone/>
              <a:defRPr/>
            </a:pPr>
            <a:r>
              <a:rPr lang="ru-RU" sz="1600" u="sng" dirty="0">
                <a:effectLst/>
                <a:latin typeface="Arial" panose="020B0604020202020204" pitchFamily="34" charset="0"/>
                <a:cs typeface="Arial" panose="020B0604020202020204" pitchFamily="34" charset="0"/>
              </a:rPr>
              <a:t>Оразмеряване на системата на </a:t>
            </a:r>
            <a:r>
              <a:rPr lang="ru-RU" sz="1600" u="sng" dirty="0" smtClean="0">
                <a:effectLst/>
                <a:latin typeface="Arial" panose="020B0604020202020204" pitchFamily="34" charset="0"/>
                <a:cs typeface="Arial" panose="020B0604020202020204" pitchFamily="34" charset="0"/>
              </a:rPr>
              <a:t>кладенеца</a:t>
            </a:r>
            <a:endParaRPr lang="en-US" sz="1600" u="sng" dirty="0">
              <a:effectLst/>
              <a:latin typeface="Arial" panose="020B0604020202020204" pitchFamily="34" charset="0"/>
              <a:cs typeface="Arial" panose="020B0604020202020204" pitchFamily="34" charset="0"/>
            </a:endParaRPr>
          </a:p>
          <a:p>
            <a:pPr marL="342900" lvl="1" indent="0" defTabSz="685800" eaLnBrk="1" fontAlgn="auto" hangingPunct="1">
              <a:lnSpc>
                <a:spcPct val="150000"/>
              </a:lnSpc>
              <a:spcBef>
                <a:spcPts val="375"/>
              </a:spcBef>
              <a:spcAft>
                <a:spcPts val="0"/>
              </a:spcAft>
              <a:buFontTx/>
              <a:buNone/>
              <a:defRPr/>
            </a:pPr>
            <a:r>
              <a:rPr lang="ru-RU" sz="1600" dirty="0">
                <a:effectLst/>
                <a:latin typeface="Arial" panose="020B0604020202020204" pitchFamily="34" charset="0"/>
                <a:cs typeface="Arial" panose="020B0604020202020204" pitchFamily="34" charset="0"/>
              </a:rPr>
              <a:t>Определянето на количеството вода в m³ / h, необходимо за задоволяване на изискванията за отопление / охлаждане, става по следната </a:t>
            </a:r>
            <a:r>
              <a:rPr lang="ru-RU" sz="1600" dirty="0" smtClean="0">
                <a:effectLst/>
                <a:latin typeface="Arial" panose="020B0604020202020204" pitchFamily="34" charset="0"/>
                <a:cs typeface="Arial" panose="020B0604020202020204" pitchFamily="34" charset="0"/>
              </a:rPr>
              <a:t>формула:</a:t>
            </a:r>
            <a:r>
              <a:rPr lang="en-US" sz="1600" dirty="0" smtClean="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endParaRPr lang="de-DE" sz="1600"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r>
              <a:rPr lang="de-DE" sz="1600" dirty="0">
                <a:effectLst/>
                <a:latin typeface="Arial" panose="020B0604020202020204" pitchFamily="34" charset="0"/>
                <a:cs typeface="Arial" panose="020B0604020202020204" pitchFamily="34" charset="0"/>
              </a:rPr>
              <a:t>			</a:t>
            </a:r>
            <a:r>
              <a:rPr lang="bg-BG" sz="1600" dirty="0" smtClean="0">
                <a:effectLst/>
                <a:latin typeface="Arial" panose="020B0604020202020204" pitchFamily="34" charset="0"/>
                <a:cs typeface="Arial" panose="020B0604020202020204" pitchFamily="34" charset="0"/>
              </a:rPr>
              <a:t>          </a:t>
            </a:r>
            <a:r>
              <a:rPr lang="de-DE" sz="1600" dirty="0" smtClean="0">
                <a:effectLst/>
                <a:latin typeface="Arial" panose="020B0604020202020204" pitchFamily="34" charset="0"/>
                <a:cs typeface="Arial" panose="020B0604020202020204" pitchFamily="34" charset="0"/>
              </a:rPr>
              <a:t>V:</a:t>
            </a:r>
            <a:r>
              <a:rPr lang="bg-BG" sz="1600" dirty="0" smtClean="0">
                <a:effectLst/>
                <a:latin typeface="Arial" panose="020B0604020202020204" pitchFamily="34" charset="0"/>
                <a:cs typeface="Arial" panose="020B0604020202020204" pitchFamily="34" charset="0"/>
              </a:rPr>
              <a:t> </a:t>
            </a:r>
            <a:r>
              <a:rPr lang="ru-RU" sz="1600" dirty="0" smtClean="0">
                <a:effectLst/>
                <a:latin typeface="Arial" panose="020B0604020202020204" pitchFamily="34" charset="0"/>
                <a:cs typeface="Arial" panose="020B0604020202020204" pitchFamily="34" charset="0"/>
              </a:rPr>
              <a:t>номинален </a:t>
            </a:r>
            <a:r>
              <a:rPr lang="ru-RU" sz="1600" dirty="0">
                <a:effectLst/>
                <a:latin typeface="Arial" panose="020B0604020202020204" pitchFamily="34" charset="0"/>
                <a:cs typeface="Arial" panose="020B0604020202020204" pitchFamily="34" charset="0"/>
              </a:rPr>
              <a:t>дебит в [m³ / h</a:t>
            </a:r>
            <a:r>
              <a:rPr lang="ru-RU" sz="1600" dirty="0" smtClean="0">
                <a:effectLst/>
                <a:latin typeface="Arial" panose="020B0604020202020204" pitchFamily="34" charset="0"/>
                <a:cs typeface="Arial" panose="020B0604020202020204" pitchFamily="34" charset="0"/>
              </a:rPr>
              <a:t>]</a:t>
            </a:r>
          </a:p>
          <a:p>
            <a:pPr marL="609600" indent="-609600" eaLnBrk="1" hangingPunct="1">
              <a:lnSpc>
                <a:spcPct val="150000"/>
              </a:lnSpc>
              <a:buClr>
                <a:srgbClr val="B2B2B2"/>
              </a:buClr>
              <a:buSzTx/>
              <a:defRPr/>
            </a:pPr>
            <a:r>
              <a:rPr lang="ru-RU" sz="1600" dirty="0" smtClean="0">
                <a:effectLst/>
                <a:latin typeface="Arial" panose="020B0604020202020204" pitchFamily="34" charset="0"/>
                <a:cs typeface="Arial" panose="020B0604020202020204" pitchFamily="34" charset="0"/>
              </a:rPr>
              <a:t>                                          Р: производителност </a:t>
            </a:r>
            <a:r>
              <a:rPr lang="ru-RU" sz="1600" dirty="0">
                <a:effectLst/>
                <a:latin typeface="Arial" panose="020B0604020202020204" pitchFamily="34" charset="0"/>
                <a:cs typeface="Arial" panose="020B0604020202020204" pitchFamily="34" charset="0"/>
              </a:rPr>
              <a:t>на изпарителя в [kW</a:t>
            </a:r>
            <a:r>
              <a:rPr lang="ru-RU" sz="1600" dirty="0" smtClean="0">
                <a:effectLst/>
                <a:latin typeface="Arial" panose="020B0604020202020204" pitchFamily="34" charset="0"/>
                <a:cs typeface="Arial" panose="020B0604020202020204" pitchFamily="34" charset="0"/>
              </a:rPr>
              <a:t>]</a:t>
            </a:r>
          </a:p>
          <a:p>
            <a:pPr marL="609600" indent="-609600" eaLnBrk="1" hangingPunct="1">
              <a:lnSpc>
                <a:spcPct val="150000"/>
              </a:lnSpc>
              <a:buClr>
                <a:srgbClr val="B2B2B2"/>
              </a:buClr>
              <a:buSzTx/>
              <a:defRPr/>
            </a:pPr>
            <a:r>
              <a:rPr lang="ru-RU" sz="1600" dirty="0" smtClean="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a:t>
            </a:r>
            <a:r>
              <a:rPr lang="en-US" sz="1600" dirty="0" smtClean="0">
                <a:effectLst/>
                <a:latin typeface="Arial" panose="020B0604020202020204" pitchFamily="34" charset="0"/>
                <a:cs typeface="Arial" panose="020B0604020202020204" pitchFamily="34" charset="0"/>
              </a:rPr>
              <a:t>T</a:t>
            </a:r>
            <a:r>
              <a:rPr lang="ru-RU" sz="1600" dirty="0" smtClean="0">
                <a:effectLst/>
                <a:latin typeface="Arial" panose="020B0604020202020204" pitchFamily="34" charset="0"/>
                <a:cs typeface="Arial" panose="020B0604020202020204" pitchFamily="34" charset="0"/>
              </a:rPr>
              <a:t>:промяна </a:t>
            </a:r>
            <a:r>
              <a:rPr lang="ru-RU" sz="1600" dirty="0">
                <a:effectLst/>
                <a:latin typeface="Arial" panose="020B0604020202020204" pitchFamily="34" charset="0"/>
                <a:cs typeface="Arial" panose="020B0604020202020204" pitchFamily="34" charset="0"/>
              </a:rPr>
              <a:t>на температурата на водата в термопомпата в [K</a:t>
            </a:r>
            <a:r>
              <a:rPr lang="ru-RU" sz="1600" dirty="0" smtClean="0">
                <a:effectLst/>
                <a:latin typeface="Arial" panose="020B0604020202020204" pitchFamily="34" charset="0"/>
                <a:cs typeface="Arial" panose="020B0604020202020204" pitchFamily="34" charset="0"/>
              </a:rPr>
              <a:t>]</a:t>
            </a:r>
          </a:p>
          <a:p>
            <a:pPr marL="609600" indent="-609600" eaLnBrk="1" hangingPunct="1">
              <a:lnSpc>
                <a:spcPct val="150000"/>
              </a:lnSpc>
              <a:buClr>
                <a:srgbClr val="B2B2B2"/>
              </a:buClr>
              <a:buSzTx/>
              <a:defRPr/>
            </a:pPr>
            <a:r>
              <a:rPr lang="ru-RU" sz="1600" dirty="0" smtClean="0">
                <a:effectLst/>
                <a:latin typeface="Arial" panose="020B0604020202020204" pitchFamily="34" charset="0"/>
                <a:cs typeface="Arial" panose="020B0604020202020204" pitchFamily="34" charset="0"/>
              </a:rPr>
              <a:t>                            p.c</a:t>
            </a:r>
            <a:r>
              <a:rPr lang="ru-RU" sz="1050" dirty="0" smtClean="0">
                <a:effectLst/>
                <a:latin typeface="Arial" panose="020B0604020202020204" pitchFamily="34" charset="0"/>
                <a:cs typeface="Arial" panose="020B0604020202020204" pitchFamily="34" charset="0"/>
              </a:rPr>
              <a:t>p: </a:t>
            </a:r>
            <a:r>
              <a:rPr lang="ru-RU" sz="1600" dirty="0" smtClean="0">
                <a:effectLst/>
                <a:latin typeface="Arial" panose="020B0604020202020204" pitchFamily="34" charset="0"/>
                <a:cs typeface="Arial" panose="020B0604020202020204" pitchFamily="34" charset="0"/>
              </a:rPr>
              <a:t> </a:t>
            </a:r>
            <a:r>
              <a:rPr lang="ru-RU" sz="1600" dirty="0">
                <a:effectLst/>
                <a:latin typeface="Arial" panose="020B0604020202020204" pitchFamily="34" charset="0"/>
                <a:cs typeface="Arial" panose="020B0604020202020204" pitchFamily="34" charset="0"/>
              </a:rPr>
              <a:t>свързан с обем топлинен капацитет </a:t>
            </a:r>
            <a:r>
              <a:rPr lang="ru-RU" sz="1600" dirty="0" smtClean="0">
                <a:effectLst/>
                <a:latin typeface="Arial" panose="020B0604020202020204" pitchFamily="34" charset="0"/>
                <a:cs typeface="Arial" panose="020B0604020202020204" pitchFamily="34" charset="0"/>
              </a:rPr>
              <a:t>на водата в</a:t>
            </a:r>
          </a:p>
          <a:p>
            <a:pPr marL="609600" indent="-609600" eaLnBrk="1" hangingPunct="1">
              <a:lnSpc>
                <a:spcPct val="150000"/>
              </a:lnSpc>
              <a:buClr>
                <a:srgbClr val="B2B2B2"/>
              </a:buClr>
              <a:buSzTx/>
              <a:defRPr/>
            </a:pPr>
            <a:r>
              <a:rPr lang="ru-RU" sz="1600" dirty="0">
                <a:effectLst/>
                <a:latin typeface="Arial" panose="020B0604020202020204" pitchFamily="34" charset="0"/>
                <a:cs typeface="Arial" panose="020B0604020202020204" pitchFamily="34" charset="0"/>
              </a:rPr>
              <a:t> </a:t>
            </a:r>
            <a:r>
              <a:rPr lang="ru-RU" sz="1600" dirty="0" smtClean="0">
                <a:effectLst/>
                <a:latin typeface="Arial" panose="020B0604020202020204" pitchFamily="34" charset="0"/>
                <a:cs typeface="Arial" panose="020B0604020202020204" pitchFamily="34" charset="0"/>
              </a:rPr>
              <a:t>                                                                                                        </a:t>
            </a:r>
            <a:r>
              <a:rPr lang="en-US" sz="1600" dirty="0" smtClean="0">
                <a:effectLst/>
                <a:latin typeface="Arial" panose="020B0604020202020204" pitchFamily="34" charset="0"/>
                <a:cs typeface="Arial" panose="020B0604020202020204" pitchFamily="34" charset="0"/>
              </a:rPr>
              <a:t>	</a:t>
            </a:r>
            <a:r>
              <a:rPr lang="bg-BG" sz="1600" dirty="0" smtClean="0">
                <a:effectLst/>
                <a:latin typeface="Arial" panose="020B0604020202020204" pitchFamily="34" charset="0"/>
                <a:cs typeface="Arial" panose="020B0604020202020204" pitchFamily="34" charset="0"/>
              </a:rPr>
              <a:t>        </a:t>
            </a:r>
            <a:r>
              <a:rPr lang="en-US" sz="1600" dirty="0" smtClean="0">
                <a:effectLst/>
                <a:latin typeface="Arial" panose="020B0604020202020204" pitchFamily="34" charset="0"/>
                <a:cs typeface="Arial" panose="020B0604020202020204" pitchFamily="34" charset="0"/>
              </a:rPr>
              <a:t>[kJ/(m³*K)]</a:t>
            </a:r>
            <a:r>
              <a:rPr lang="de-DE" sz="1600" dirty="0">
                <a:effectLst/>
                <a:latin typeface="Arial" panose="020B0604020202020204" pitchFamily="34" charset="0"/>
                <a:cs typeface="Arial" panose="020B0604020202020204" pitchFamily="34" charset="0"/>
              </a:rPr>
              <a:t>	</a:t>
            </a:r>
          </a:p>
        </p:txBody>
      </p:sp>
      <p:pic>
        <p:nvPicPr>
          <p:cNvPr id="31748"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3429000"/>
            <a:ext cx="1876565" cy="8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683949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1" y="0"/>
            <a:ext cx="6856313" cy="1124744"/>
          </a:xfrm>
        </p:spPr>
        <p:txBody>
          <a:bodyPr/>
          <a:lstStyle/>
          <a:p>
            <a:r>
              <a:rPr lang="ru-RU" dirty="0">
                <a:latin typeface="Arial" panose="020B0604020202020204" pitchFamily="34" charset="0"/>
                <a:cs typeface="Arial" panose="020B0604020202020204" pitchFamily="34" charset="0"/>
              </a:rPr>
              <a:t>Термично използване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31353" y="1412776"/>
            <a:ext cx="8229600" cy="4525963"/>
          </a:xfrm>
        </p:spPr>
        <p:txBody>
          <a:bodyPr rtlCol="0">
            <a:normAutofit/>
          </a:bodyPr>
          <a:lstStyle/>
          <a:p>
            <a:pPr marL="0" indent="0">
              <a:lnSpc>
                <a:spcPct val="80000"/>
              </a:lnSpc>
              <a:buClr>
                <a:schemeClr val="accent2"/>
              </a:buClr>
              <a:buNone/>
              <a:defRPr/>
            </a:pPr>
            <a:r>
              <a:rPr lang="ru-RU" sz="1600" i="1" u="sng" kern="0" dirty="0">
                <a:latin typeface="Arial" panose="020B0604020202020204" pitchFamily="34" charset="0"/>
                <a:cs typeface="Arial" panose="020B0604020202020204" pitchFamily="34" charset="0"/>
              </a:rPr>
              <a:t>При обичайно разпределение на температурата в термопомпата от 3-4 К </a:t>
            </a:r>
            <a:endParaRPr lang="ru-RU" sz="1600" i="1" u="sng" kern="0" dirty="0" smtClean="0">
              <a:latin typeface="Arial" panose="020B0604020202020204" pitchFamily="34" charset="0"/>
              <a:cs typeface="Arial" panose="020B0604020202020204" pitchFamily="34" charset="0"/>
            </a:endParaRPr>
          </a:p>
          <a:p>
            <a:pPr marL="0" indent="0">
              <a:lnSpc>
                <a:spcPct val="80000"/>
              </a:lnSpc>
              <a:buClr>
                <a:schemeClr val="accent2"/>
              </a:buClr>
              <a:buNone/>
              <a:defRPr/>
            </a:pPr>
            <a:r>
              <a:rPr lang="ru-RU" sz="1600" i="1" u="sng" kern="0" dirty="0" smtClean="0">
                <a:latin typeface="Arial" panose="020B0604020202020204" pitchFamily="34" charset="0"/>
                <a:cs typeface="Arial" panose="020B0604020202020204" pitchFamily="34" charset="0"/>
              </a:rPr>
              <a:t>необходимия </a:t>
            </a:r>
            <a:r>
              <a:rPr lang="ru-RU" sz="1600" i="1" u="sng" kern="0" dirty="0">
                <a:latin typeface="Arial" panose="020B0604020202020204" pitchFamily="34" charset="0"/>
                <a:cs typeface="Arial" panose="020B0604020202020204" pitchFamily="34" charset="0"/>
              </a:rPr>
              <a:t>номинален дебит е между 0,22 m³ / h и 0,29m³ / h на kW изпарител </a:t>
            </a:r>
            <a:endParaRPr lang="ru-RU" sz="1600" i="1" u="sng" kern="0" dirty="0" smtClean="0">
              <a:latin typeface="Arial" panose="020B0604020202020204" pitchFamily="34" charset="0"/>
              <a:cs typeface="Arial" panose="020B0604020202020204" pitchFamily="34" charset="0"/>
            </a:endParaRPr>
          </a:p>
          <a:p>
            <a:pPr marL="0" indent="0">
              <a:lnSpc>
                <a:spcPct val="80000"/>
              </a:lnSpc>
              <a:buClr>
                <a:schemeClr val="accent2"/>
              </a:buClr>
              <a:buNone/>
              <a:defRPr/>
            </a:pPr>
            <a:r>
              <a:rPr lang="ru-RU" sz="1600" i="1" u="sng" kern="0" dirty="0" smtClean="0">
                <a:latin typeface="Arial" panose="020B0604020202020204" pitchFamily="34" charset="0"/>
                <a:cs typeface="Arial" panose="020B0604020202020204" pitchFamily="34" charset="0"/>
              </a:rPr>
              <a:t>на </a:t>
            </a:r>
            <a:r>
              <a:rPr lang="ru-RU" sz="1600" i="1" u="sng" kern="0" dirty="0">
                <a:latin typeface="Arial" panose="020B0604020202020204" pitchFamily="34" charset="0"/>
                <a:cs typeface="Arial" panose="020B0604020202020204" pitchFamily="34" charset="0"/>
              </a:rPr>
              <a:t>топлинната помпа</a:t>
            </a:r>
            <a:r>
              <a:rPr lang="ru-RU" sz="1600" i="1" u="sng" kern="0" dirty="0" smtClean="0">
                <a:latin typeface="Arial" panose="020B0604020202020204" pitchFamily="34" charset="0"/>
                <a:cs typeface="Arial" panose="020B0604020202020204" pitchFamily="34" charset="0"/>
              </a:rPr>
              <a:t>.</a:t>
            </a:r>
          </a:p>
          <a:p>
            <a:pPr marL="0" indent="0">
              <a:lnSpc>
                <a:spcPct val="80000"/>
              </a:lnSpc>
              <a:buClr>
                <a:schemeClr val="accent2"/>
              </a:buClr>
              <a:buNone/>
              <a:defRPr/>
            </a:pPr>
            <a:endParaRPr lang="de-DE" sz="1600" i="1" u="sng" kern="0"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691977" y="2348880"/>
            <a:ext cx="7552431" cy="3744416"/>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defTabSz="685800">
              <a:lnSpc>
                <a:spcPct val="150000"/>
              </a:lnSpc>
              <a:spcBef>
                <a:spcPts val="750"/>
              </a:spcBef>
              <a:buClr>
                <a:schemeClr val="accent6">
                  <a:lumMod val="75000"/>
                </a:schemeClr>
              </a:buClr>
              <a:defRPr/>
            </a:pPr>
            <a:r>
              <a:rPr lang="de-DE" sz="1600" dirty="0" smtClean="0">
                <a:effectLst/>
                <a:latin typeface="Arial" panose="020B0604020202020204" pitchFamily="34" charset="0"/>
                <a:cs typeface="Arial" panose="020B0604020202020204" pitchFamily="34" charset="0"/>
              </a:rPr>
              <a:t>T </a:t>
            </a:r>
            <a:r>
              <a:rPr lang="de-DE" sz="1600" dirty="0">
                <a:effectLst/>
                <a:latin typeface="Arial" panose="020B0604020202020204" pitchFamily="34" charset="0"/>
                <a:cs typeface="Arial" panose="020B0604020202020204" pitchFamily="34" charset="0"/>
              </a:rPr>
              <a:t>= 3,5 K --- p </a:t>
            </a:r>
            <a:r>
              <a:rPr lang="de-DE" sz="1600" dirty="0" smtClean="0">
                <a:effectLst/>
                <a:latin typeface="Arial" panose="020B0604020202020204" pitchFamily="34" charset="0"/>
                <a:cs typeface="Arial" panose="020B0604020202020204" pitchFamily="34" charset="0"/>
              </a:rPr>
              <a:t>·</a:t>
            </a:r>
            <a:endParaRPr lang="bg-BG" sz="1600" dirty="0" smtClean="0">
              <a:effectLst/>
              <a:latin typeface="Arial" panose="020B0604020202020204" pitchFamily="34" charset="0"/>
              <a:cs typeface="Arial" panose="020B0604020202020204" pitchFamily="34" charset="0"/>
            </a:endParaRPr>
          </a:p>
          <a:p>
            <a:pPr defTabSz="685800">
              <a:lnSpc>
                <a:spcPct val="150000"/>
              </a:lnSpc>
              <a:spcBef>
                <a:spcPts val="750"/>
              </a:spcBef>
              <a:buClr>
                <a:schemeClr val="accent6">
                  <a:lumMod val="75000"/>
                </a:schemeClr>
              </a:buClr>
              <a:defRPr/>
            </a:pPr>
            <a:r>
              <a:rPr lang="de-DE" sz="1600" dirty="0" smtClean="0">
                <a:effectLst/>
                <a:latin typeface="Arial" panose="020B0604020202020204" pitchFamily="34" charset="0"/>
                <a:cs typeface="Arial" panose="020B0604020202020204" pitchFamily="34" charset="0"/>
              </a:rPr>
              <a:t> </a:t>
            </a:r>
            <a:r>
              <a:rPr lang="de-DE" sz="1600" dirty="0">
                <a:effectLst/>
                <a:latin typeface="Arial" panose="020B0604020202020204" pitchFamily="34" charset="0"/>
                <a:cs typeface="Arial" panose="020B0604020202020204" pitchFamily="34" charset="0"/>
              </a:rPr>
              <a:t>c</a:t>
            </a:r>
            <a:r>
              <a:rPr lang="de-DE" sz="1600" baseline="-25000" dirty="0">
                <a:effectLst/>
                <a:latin typeface="Arial" panose="020B0604020202020204" pitchFamily="34" charset="0"/>
                <a:cs typeface="Arial" panose="020B0604020202020204" pitchFamily="34" charset="0"/>
              </a:rPr>
              <a:t>p </a:t>
            </a:r>
            <a:r>
              <a:rPr lang="de-DE" sz="1600" dirty="0">
                <a:effectLst/>
                <a:latin typeface="Arial" panose="020B0604020202020204" pitchFamily="34" charset="0"/>
                <a:cs typeface="Arial" panose="020B0604020202020204" pitchFamily="34" charset="0"/>
              </a:rPr>
              <a:t>= 4,182 kJ / kg * K = 4182 kJ / m³ * K</a:t>
            </a: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r>
              <a:rPr lang="de-DE" sz="1600" dirty="0">
                <a:effectLst/>
                <a:latin typeface="Arial" panose="020B0604020202020204" pitchFamily="34" charset="0"/>
                <a:cs typeface="Arial" panose="020B0604020202020204" pitchFamily="34" charset="0"/>
                <a:sym typeface="Wingdings" panose="05000000000000000000" pitchFamily="2" charset="2"/>
              </a:rPr>
              <a:t>10 kW / (3,5 K * 4182 kJ / m³ *K)</a:t>
            </a: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r>
              <a:rPr lang="de-DE" sz="1600" dirty="0">
                <a:effectLst/>
                <a:latin typeface="Arial" panose="020B0604020202020204" pitchFamily="34" charset="0"/>
                <a:cs typeface="Arial" panose="020B0604020202020204" pitchFamily="34" charset="0"/>
                <a:sym typeface="Wingdings" panose="05000000000000000000" pitchFamily="2" charset="2"/>
              </a:rPr>
              <a:t>10 kW / (3,5 * 4182 kJ / m³)  -- 1kJ = 0,00028 kWh</a:t>
            </a: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r>
              <a:rPr lang="de-DE" sz="1600" dirty="0">
                <a:effectLst/>
                <a:latin typeface="Arial" panose="020B0604020202020204" pitchFamily="34" charset="0"/>
                <a:cs typeface="Arial" panose="020B0604020202020204" pitchFamily="34" charset="0"/>
                <a:sym typeface="Wingdings" panose="05000000000000000000" pitchFamily="2" charset="2"/>
              </a:rPr>
              <a:t>10 kW / 4,01 kWh/m³</a:t>
            </a: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r>
              <a:rPr lang="de-DE" sz="1600" dirty="0">
                <a:effectLst/>
                <a:latin typeface="Arial" panose="020B0604020202020204" pitchFamily="34" charset="0"/>
                <a:cs typeface="Arial" panose="020B0604020202020204" pitchFamily="34" charset="0"/>
                <a:sym typeface="Wingdings" panose="05000000000000000000" pitchFamily="2" charset="2"/>
              </a:rPr>
              <a:t>2,5 m³/h</a:t>
            </a: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endParaRPr lang="de-DE" sz="1600" dirty="0">
              <a:effectLst/>
              <a:latin typeface="Arial" panose="020B0604020202020204" pitchFamily="34" charset="0"/>
              <a:cs typeface="Arial" panose="020B0604020202020204" pitchFamily="34" charset="0"/>
              <a:sym typeface="Wingdings" panose="05000000000000000000" pitchFamily="2" charset="2"/>
            </a:endParaRP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endParaRPr lang="de-DE" sz="1600" dirty="0">
              <a:effectLst/>
              <a:latin typeface="Arial" panose="020B0604020202020204" pitchFamily="34" charset="0"/>
              <a:cs typeface="Arial" panose="020B0604020202020204" pitchFamily="34" charset="0"/>
              <a:sym typeface="Wingdings" panose="05000000000000000000" pitchFamily="2" charset="2"/>
            </a:endParaRP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endParaRPr lang="de-DE" sz="1600" dirty="0">
              <a:effectLst/>
              <a:latin typeface="Arial" panose="020B0604020202020204" pitchFamily="34" charset="0"/>
              <a:cs typeface="Arial" panose="020B0604020202020204" pitchFamily="34" charset="0"/>
            </a:endParaRPr>
          </a:p>
          <a:p>
            <a:pPr defTabSz="685800">
              <a:lnSpc>
                <a:spcPct val="150000"/>
              </a:lnSpc>
              <a:spcBef>
                <a:spcPts val="750"/>
              </a:spcBef>
              <a:buClr>
                <a:schemeClr val="accent6">
                  <a:lumMod val="75000"/>
                </a:schemeClr>
              </a:buClr>
              <a:defRPr/>
            </a:pPr>
            <a:endParaRPr lang="de-DE" sz="1600" dirty="0">
              <a:effectLst/>
              <a:latin typeface="Arial" panose="020B0604020202020204" pitchFamily="34" charset="0"/>
              <a:cs typeface="Arial" panose="020B0604020202020204" pitchFamily="34" charset="0"/>
            </a:endParaRPr>
          </a:p>
        </p:txBody>
      </p:sp>
      <p:sp>
        <p:nvSpPr>
          <p:cNvPr id="3" name="AutoShape 2" descr="{\displaystyle c=4{,}182\,\mathrm {\tfrac {kJ}{kg\cdot 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4" descr="{\displaystyle c=4{,}182\,\mathrm {\tfrac {kJ}{kg\cdot K}}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767810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Термично използване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lnSpc>
                <a:spcPct val="80000"/>
              </a:lnSpc>
              <a:spcAft>
                <a:spcPts val="0"/>
              </a:spcAft>
              <a:buClr>
                <a:schemeClr val="accent2"/>
              </a:buClr>
              <a:buFontTx/>
              <a:buChar char="-"/>
              <a:defRPr/>
            </a:pPr>
            <a:endParaRPr lang="de-DE" sz="2000" u="sng" dirty="0"/>
          </a:p>
          <a:p>
            <a:pPr marL="360000" indent="-360000" eaLnBrk="1" fontAlgn="auto" hangingPunct="1">
              <a:lnSpc>
                <a:spcPct val="110000"/>
              </a:lnSpc>
              <a:spcAft>
                <a:spcPts val="0"/>
              </a:spcAft>
              <a:buClr>
                <a:srgbClr val="B2B2B2"/>
              </a:buClr>
              <a:buFont typeface="Symbol" pitchFamily="18" charset="2"/>
              <a:buChar char="-"/>
              <a:defRPr/>
            </a:pPr>
            <a:endParaRPr lang="de-DE" sz="1600" dirty="0">
              <a:solidFill>
                <a:srgbClr val="B2B2B2"/>
              </a:solidFill>
              <a:effectLst>
                <a:outerShdw blurRad="38100" dist="38100" dir="2700000" algn="tl">
                  <a:srgbClr val="000000"/>
                </a:outerShdw>
              </a:effectLst>
              <a:latin typeface="Tahoma"/>
            </a:endParaRPr>
          </a:p>
        </p:txBody>
      </p:sp>
      <p:sp>
        <p:nvSpPr>
          <p:cNvPr id="28676" name="Rectangle 3"/>
          <p:cNvSpPr txBox="1">
            <a:spLocks noChangeArrowheads="1"/>
          </p:cNvSpPr>
          <p:nvPr/>
        </p:nvSpPr>
        <p:spPr bwMode="auto">
          <a:xfrm>
            <a:off x="457200" y="1382713"/>
            <a:ext cx="8382000" cy="492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914400" indent="-1714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marL="0" indent="0">
              <a:lnSpc>
                <a:spcPct val="150000"/>
              </a:lnSpc>
              <a:buClr>
                <a:schemeClr val="accent2"/>
              </a:buClr>
              <a:buNone/>
              <a:defRPr/>
            </a:pPr>
            <a:r>
              <a:rPr lang="ru-RU" sz="1600" u="sng" dirty="0">
                <a:latin typeface="Arial" panose="020B0604020202020204" pitchFamily="34" charset="0"/>
                <a:cs typeface="Arial" panose="020B0604020202020204" pitchFamily="34" charset="0"/>
              </a:rPr>
              <a:t>Оразмеряване на система от </a:t>
            </a:r>
            <a:r>
              <a:rPr lang="ru-RU" sz="1600" u="sng" dirty="0" smtClean="0">
                <a:latin typeface="Arial" panose="020B0604020202020204" pitchFamily="34" charset="0"/>
                <a:cs typeface="Arial" panose="020B0604020202020204" pitchFamily="34" charset="0"/>
              </a:rPr>
              <a:t>кладенци</a:t>
            </a:r>
            <a:endParaRPr lang="en-US" sz="1600" u="sng" dirty="0">
              <a:latin typeface="Arial" panose="020B0604020202020204" pitchFamily="34" charset="0"/>
              <a:cs typeface="Arial" panose="020B0604020202020204" pitchFamily="34" charset="0"/>
            </a:endParaRPr>
          </a:p>
          <a:p>
            <a:pPr marL="0" indent="0">
              <a:lnSpc>
                <a:spcPct val="150000"/>
              </a:lnSpc>
              <a:buClr>
                <a:schemeClr val="accent2"/>
              </a:buClr>
              <a:buNone/>
              <a:defRPr/>
            </a:pPr>
            <a:r>
              <a:rPr lang="ru-RU" sz="1600" dirty="0">
                <a:latin typeface="Arial" panose="020B0604020202020204" pitchFamily="34" charset="0"/>
                <a:cs typeface="Arial" panose="020B0604020202020204" pitchFamily="34" charset="0"/>
              </a:rPr>
              <a:t>За оразмеряване на система от кладенци е важно да се вземат предвид следните аспекти:</a:t>
            </a:r>
          </a:p>
          <a:p>
            <a:pPr marL="0" indent="0">
              <a:lnSpc>
                <a:spcPct val="150000"/>
              </a:lnSpc>
              <a:buClr>
                <a:schemeClr val="accent2"/>
              </a:buClr>
              <a:buNone/>
              <a:defRPr/>
            </a:pPr>
            <a:r>
              <a:rPr lang="ru-RU" sz="1600" dirty="0" smtClean="0">
                <a:latin typeface="Arial" panose="020B0604020202020204" pitchFamily="34" charset="0"/>
                <a:cs typeface="Arial" panose="020B0604020202020204" pitchFamily="34" charset="0"/>
              </a:rPr>
              <a:t>- Оразмеряването </a:t>
            </a:r>
            <a:r>
              <a:rPr lang="ru-RU" sz="1600" dirty="0">
                <a:latin typeface="Arial" panose="020B0604020202020204" pitchFamily="34" charset="0"/>
                <a:cs typeface="Arial" panose="020B0604020202020204" pitchFamily="34" charset="0"/>
              </a:rPr>
              <a:t>и разширяването на </a:t>
            </a:r>
            <a:r>
              <a:rPr lang="ru-RU" sz="1600" dirty="0" smtClean="0">
                <a:latin typeface="Arial" panose="020B0604020202020204" pitchFamily="34" charset="0"/>
                <a:cs typeface="Arial" panose="020B0604020202020204" pitchFamily="34" charset="0"/>
              </a:rPr>
              <a:t>конвейерния/подаващия фонтан/кладенец </a:t>
            </a:r>
            <a:r>
              <a:rPr lang="ru-RU" sz="1600" dirty="0">
                <a:latin typeface="Arial" panose="020B0604020202020204" pitchFamily="34" charset="0"/>
                <a:cs typeface="Arial" panose="020B0604020202020204" pitchFamily="34" charset="0"/>
              </a:rPr>
              <a:t>и абсорбиращия кладенец трябва да се извърши в съответствие с основите и правилата за изграждане на кладенеца (например DVGW W118).</a:t>
            </a:r>
          </a:p>
          <a:p>
            <a:pPr marL="0" indent="0">
              <a:lnSpc>
                <a:spcPct val="150000"/>
              </a:lnSpc>
              <a:buClr>
                <a:schemeClr val="accent2"/>
              </a:buClr>
              <a:buNone/>
              <a:defRPr/>
            </a:pPr>
            <a:r>
              <a:rPr lang="ru-RU" sz="1600" dirty="0" smtClean="0">
                <a:latin typeface="Arial" panose="020B0604020202020204" pitchFamily="34" charset="0"/>
                <a:cs typeface="Arial" panose="020B0604020202020204" pitchFamily="34" charset="0"/>
              </a:rPr>
              <a:t>- Производителността </a:t>
            </a:r>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кладенеца </a:t>
            </a:r>
            <a:r>
              <a:rPr lang="ru-RU" sz="1600" dirty="0">
                <a:latin typeface="Arial" panose="020B0604020202020204" pitchFamily="34" charset="0"/>
                <a:cs typeface="Arial" panose="020B0604020202020204" pitchFamily="34" charset="0"/>
              </a:rPr>
              <a:t>зависи от местните геоложки фактори.</a:t>
            </a:r>
          </a:p>
          <a:p>
            <a:pPr marL="0" indent="0">
              <a:lnSpc>
                <a:spcPct val="150000"/>
              </a:lnSpc>
              <a:buClr>
                <a:schemeClr val="accent2"/>
              </a:buClr>
              <a:buNone/>
              <a:defRPr/>
            </a:pPr>
            <a:r>
              <a:rPr lang="ru-RU" sz="1600" dirty="0">
                <a:latin typeface="Arial" panose="020B0604020202020204" pitchFamily="34" charset="0"/>
                <a:cs typeface="Arial" panose="020B0604020202020204" pitchFamily="34" charset="0"/>
              </a:rPr>
              <a:t>Проверката се </a:t>
            </a:r>
            <a:r>
              <a:rPr lang="ru-RU" sz="1600" dirty="0" smtClean="0">
                <a:latin typeface="Arial" panose="020B0604020202020204" pitchFamily="34" charset="0"/>
                <a:cs typeface="Arial" panose="020B0604020202020204" pitchFamily="34" charset="0"/>
              </a:rPr>
              <a:t>извършва </a:t>
            </a:r>
            <a:r>
              <a:rPr lang="ru-RU" sz="1600" dirty="0">
                <a:latin typeface="Arial" panose="020B0604020202020204" pitchFamily="34" charset="0"/>
                <a:cs typeface="Arial" panose="020B0604020202020204" pitchFamily="34" charset="0"/>
              </a:rPr>
              <a:t>с изпомпващи </a:t>
            </a:r>
            <a:r>
              <a:rPr lang="ru-RU" sz="1600" dirty="0" smtClean="0">
                <a:latin typeface="Arial" panose="020B0604020202020204" pitchFamily="34" charset="0"/>
                <a:cs typeface="Arial" panose="020B0604020202020204" pitchFamily="34" charset="0"/>
              </a:rPr>
              <a:t>тестове.</a:t>
            </a:r>
            <a:endParaRPr lang="en-US" sz="1600" dirty="0">
              <a:latin typeface="Arial" panose="020B0604020202020204" pitchFamily="34" charset="0"/>
              <a:cs typeface="Arial" panose="020B0604020202020204" pitchFamily="34" charset="0"/>
            </a:endParaRPr>
          </a:p>
          <a:p>
            <a:pPr marL="0" indent="0">
              <a:lnSpc>
                <a:spcPct val="130000"/>
              </a:lnSpc>
              <a:buClr>
                <a:schemeClr val="accent6">
                  <a:lumMod val="75000"/>
                </a:schemeClr>
              </a:buClr>
              <a:buSzPct val="70000"/>
              <a:buNone/>
              <a:defRPr/>
            </a:pPr>
            <a:endParaRPr lang="de-DE" alt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619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Термично използване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lnSpc>
                <a:spcPct val="80000"/>
              </a:lnSpc>
              <a:spcAft>
                <a:spcPts val="0"/>
              </a:spcAft>
              <a:buClr>
                <a:schemeClr val="accent2"/>
              </a:buClr>
              <a:buFontTx/>
              <a:buChar char="-"/>
              <a:defRPr/>
            </a:pPr>
            <a:endParaRPr lang="de-DE" sz="2000" u="sng" dirty="0"/>
          </a:p>
          <a:p>
            <a:pPr marL="360000" indent="-360000" eaLnBrk="1" fontAlgn="auto" hangingPunct="1">
              <a:lnSpc>
                <a:spcPct val="110000"/>
              </a:lnSpc>
              <a:spcAft>
                <a:spcPts val="0"/>
              </a:spcAft>
              <a:buClr>
                <a:srgbClr val="B2B2B2"/>
              </a:buClr>
              <a:buFont typeface="Symbol" pitchFamily="18" charset="2"/>
              <a:buChar char="-"/>
              <a:defRPr/>
            </a:pPr>
            <a:endParaRPr lang="de-DE" sz="1600" dirty="0">
              <a:solidFill>
                <a:srgbClr val="B2B2B2"/>
              </a:solidFill>
              <a:effectLst>
                <a:outerShdw blurRad="38100" dist="38100" dir="2700000" algn="tl">
                  <a:srgbClr val="000000"/>
                </a:outerShdw>
              </a:effectLst>
              <a:latin typeface="Tahoma"/>
            </a:endParaRPr>
          </a:p>
        </p:txBody>
      </p:sp>
      <p:sp>
        <p:nvSpPr>
          <p:cNvPr id="28676" name="Rectangle 3"/>
          <p:cNvSpPr txBox="1">
            <a:spLocks noChangeArrowheads="1"/>
          </p:cNvSpPr>
          <p:nvPr/>
        </p:nvSpPr>
        <p:spPr bwMode="auto">
          <a:xfrm>
            <a:off x="457200" y="1382713"/>
            <a:ext cx="8382000" cy="492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914400" indent="-1714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marL="0" indent="0">
              <a:lnSpc>
                <a:spcPct val="150000"/>
              </a:lnSpc>
              <a:buClr>
                <a:schemeClr val="accent2"/>
              </a:buClr>
              <a:buNone/>
              <a:defRPr/>
            </a:pPr>
            <a:r>
              <a:rPr lang="ru-RU" sz="1600" u="sng" dirty="0">
                <a:latin typeface="Arial" panose="020B0604020202020204" pitchFamily="34" charset="0"/>
                <a:cs typeface="Arial" panose="020B0604020202020204" pitchFamily="34" charset="0"/>
              </a:rPr>
              <a:t>Оразмеряване на система от кладенци</a:t>
            </a:r>
          </a:p>
          <a:p>
            <a:pPr marL="0" indent="0">
              <a:lnSpc>
                <a:spcPct val="150000"/>
              </a:lnSpc>
              <a:buClr>
                <a:schemeClr val="accent2"/>
              </a:buClr>
              <a:buNone/>
              <a:defRPr/>
            </a:pPr>
            <a:r>
              <a:rPr lang="ru-RU" sz="1400" dirty="0">
                <a:latin typeface="Arial" panose="020B0604020202020204" pitchFamily="34" charset="0"/>
                <a:cs typeface="Arial" panose="020B0604020202020204" pitchFamily="34" charset="0"/>
              </a:rPr>
              <a:t>Следните фактори имат отрицателен ефект върху ефективността на конвейерната помпа и цялата система:</a:t>
            </a:r>
          </a:p>
          <a:p>
            <a:pPr marL="0" indent="0">
              <a:lnSpc>
                <a:spcPct val="150000"/>
              </a:lnSpc>
              <a:buClr>
                <a:schemeClr val="accent2"/>
              </a:buClr>
              <a:buNone/>
              <a:defRPr/>
            </a:pPr>
            <a:r>
              <a:rPr lang="ru-RU" sz="1400" dirty="0" smtClean="0">
                <a:latin typeface="Arial" panose="020B0604020202020204" pitchFamily="34" charset="0"/>
                <a:cs typeface="Arial" panose="020B0604020202020204" pitchFamily="34" charset="0"/>
              </a:rPr>
              <a:t>- Големи </a:t>
            </a:r>
            <a:r>
              <a:rPr lang="ru-RU" sz="1400" dirty="0">
                <a:latin typeface="Arial" panose="020B0604020202020204" pitchFamily="34" charset="0"/>
                <a:cs typeface="Arial" panose="020B0604020202020204" pitchFamily="34" charset="0"/>
              </a:rPr>
              <a:t>дълбочини до подземните води</a:t>
            </a:r>
          </a:p>
          <a:p>
            <a:pPr marL="0" indent="0">
              <a:lnSpc>
                <a:spcPct val="150000"/>
              </a:lnSpc>
              <a:buClr>
                <a:schemeClr val="accent2"/>
              </a:buClr>
              <a:buNone/>
              <a:defRPr/>
            </a:pPr>
            <a:r>
              <a:rPr lang="ru-RU" sz="1400" dirty="0" smtClean="0">
                <a:latin typeface="Arial" panose="020B0604020202020204" pitchFamily="34" charset="0"/>
                <a:cs typeface="Arial" panose="020B0604020202020204" pitchFamily="34" charset="0"/>
              </a:rPr>
              <a:t>- Силно </a:t>
            </a:r>
            <a:r>
              <a:rPr lang="ru-RU" sz="1400" dirty="0">
                <a:latin typeface="Arial" panose="020B0604020202020204" pitchFamily="34" charset="0"/>
                <a:cs typeface="Arial" panose="020B0604020202020204" pitchFamily="34" charset="0"/>
              </a:rPr>
              <a:t>съпротивление по време на работа</a:t>
            </a:r>
          </a:p>
          <a:p>
            <a:pPr marL="0" indent="0">
              <a:lnSpc>
                <a:spcPct val="150000"/>
              </a:lnSpc>
              <a:buClr>
                <a:schemeClr val="accent2"/>
              </a:buClr>
              <a:buNone/>
              <a:defRPr/>
            </a:pPr>
            <a:r>
              <a:rPr lang="ru-RU" sz="1400" dirty="0" smtClean="0">
                <a:latin typeface="Arial" panose="020B0604020202020204" pitchFamily="34" charset="0"/>
                <a:cs typeface="Arial" panose="020B0604020202020204" pitchFamily="34" charset="0"/>
              </a:rPr>
              <a:t>- В </a:t>
            </a:r>
            <a:r>
              <a:rPr lang="ru-RU" sz="1400" dirty="0">
                <a:latin typeface="Arial" panose="020B0604020202020204" pitchFamily="34" charset="0"/>
                <a:cs typeface="Arial" panose="020B0604020202020204" pitchFamily="34" charset="0"/>
              </a:rPr>
              <a:t>по-големите системи е необходимо да се извърши числово термично - хидравлично моделиране на подземни води.</a:t>
            </a:r>
          </a:p>
          <a:p>
            <a:pPr marL="0" indent="0">
              <a:lnSpc>
                <a:spcPct val="150000"/>
              </a:lnSpc>
              <a:buClr>
                <a:schemeClr val="accent2"/>
              </a:buClr>
              <a:buNone/>
              <a:defRPr/>
            </a:pPr>
            <a:r>
              <a:rPr lang="ru-RU" sz="1400" dirty="0">
                <a:latin typeface="Arial" panose="020B0604020202020204" pitchFamily="34" charset="0"/>
                <a:cs typeface="Arial" panose="020B0604020202020204" pitchFamily="34" charset="0"/>
              </a:rPr>
              <a:t>Трябва да се вземат предвид геоложките и хидрогеоложки условия на дадено </a:t>
            </a:r>
            <a:r>
              <a:rPr lang="ru-RU" sz="1400" dirty="0" smtClean="0">
                <a:latin typeface="Arial" panose="020B0604020202020204" pitchFamily="34" charset="0"/>
                <a:cs typeface="Arial" panose="020B0604020202020204" pitchFamily="34" charset="0"/>
              </a:rPr>
              <a:t>местоположение:</a:t>
            </a:r>
            <a:endParaRPr lang="ru-RU" sz="1400" dirty="0">
              <a:latin typeface="Arial" panose="020B0604020202020204" pitchFamily="34" charset="0"/>
              <a:cs typeface="Arial" panose="020B0604020202020204" pitchFamily="34" charset="0"/>
            </a:endParaRPr>
          </a:p>
          <a:p>
            <a:pPr marL="0" indent="0">
              <a:lnSpc>
                <a:spcPct val="150000"/>
              </a:lnSpc>
              <a:buClr>
                <a:schemeClr val="accent2"/>
              </a:buClr>
              <a:buNone/>
              <a:defRPr/>
            </a:pPr>
            <a:r>
              <a:rPr lang="ru-RU" sz="1400" dirty="0" smtClean="0">
                <a:latin typeface="Arial" panose="020B0604020202020204" pitchFamily="34" charset="0"/>
                <a:cs typeface="Arial" panose="020B0604020202020204" pitchFamily="34" charset="0"/>
              </a:rPr>
              <a:t>- Натрупване </a:t>
            </a:r>
            <a:r>
              <a:rPr lang="ru-RU" sz="1400" dirty="0">
                <a:latin typeface="Arial" panose="020B0604020202020204" pitchFamily="34" charset="0"/>
                <a:cs typeface="Arial" panose="020B0604020202020204" pitchFamily="34" charset="0"/>
              </a:rPr>
              <a:t>на геоложки слой</a:t>
            </a:r>
          </a:p>
          <a:p>
            <a:pPr marL="0" indent="0">
              <a:lnSpc>
                <a:spcPct val="150000"/>
              </a:lnSpc>
              <a:buClr>
                <a:schemeClr val="accent2"/>
              </a:buClr>
              <a:buNone/>
              <a:defRPr/>
            </a:pPr>
            <a:r>
              <a:rPr lang="ru-RU" sz="1400" dirty="0" smtClean="0">
                <a:latin typeface="Arial" panose="020B0604020202020204" pitchFamily="34" charset="0"/>
                <a:cs typeface="Arial" panose="020B0604020202020204" pitchFamily="34" charset="0"/>
              </a:rPr>
              <a:t>- Хидрогеоложки </a:t>
            </a:r>
            <a:r>
              <a:rPr lang="ru-RU" sz="1400" dirty="0">
                <a:latin typeface="Arial" panose="020B0604020202020204" pitchFamily="34" charset="0"/>
                <a:cs typeface="Arial" panose="020B0604020202020204" pitchFamily="34" charset="0"/>
              </a:rPr>
              <a:t>обстоятелства, например дебелина, характеристики, производителност, най-високо и най-ниско ниво на подземните води, условия на потока и химия на подземните </a:t>
            </a:r>
            <a:r>
              <a:rPr lang="ru-RU" sz="1400" dirty="0" smtClean="0">
                <a:latin typeface="Arial" panose="020B0604020202020204" pitchFamily="34" charset="0"/>
                <a:cs typeface="Arial" panose="020B0604020202020204" pitchFamily="34" charset="0"/>
              </a:rPr>
              <a:t>води.</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807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Термично използване на подземните </a:t>
            </a:r>
            <a:r>
              <a:rPr lang="ru-RU" dirty="0" smtClean="0">
                <a:latin typeface="Arial" panose="020B0604020202020204" pitchFamily="34" charset="0"/>
                <a:cs typeface="Arial" panose="020B0604020202020204" pitchFamily="34" charset="0"/>
              </a:rPr>
              <a:t>води</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lnSpc>
                <a:spcPct val="80000"/>
              </a:lnSpc>
              <a:spcAft>
                <a:spcPts val="0"/>
              </a:spcAft>
              <a:buClr>
                <a:schemeClr val="accent2"/>
              </a:buClr>
              <a:buFontTx/>
              <a:buChar char="-"/>
              <a:defRPr/>
            </a:pPr>
            <a:endParaRPr lang="de-DE" sz="2000" u="sng" dirty="0"/>
          </a:p>
          <a:p>
            <a:pPr marL="360000" indent="-360000" eaLnBrk="1" fontAlgn="auto" hangingPunct="1">
              <a:lnSpc>
                <a:spcPct val="110000"/>
              </a:lnSpc>
              <a:spcAft>
                <a:spcPts val="0"/>
              </a:spcAft>
              <a:buClr>
                <a:srgbClr val="B2B2B2"/>
              </a:buClr>
              <a:buFont typeface="Symbol" pitchFamily="18" charset="2"/>
              <a:buChar char="-"/>
              <a:defRPr/>
            </a:pPr>
            <a:endParaRPr lang="de-DE" sz="1600" dirty="0">
              <a:solidFill>
                <a:srgbClr val="B2B2B2"/>
              </a:solidFill>
              <a:effectLst>
                <a:outerShdw blurRad="38100" dist="38100" dir="2700000" algn="tl">
                  <a:srgbClr val="000000"/>
                </a:outerShdw>
              </a:effectLst>
              <a:latin typeface="Tahoma"/>
            </a:endParaRPr>
          </a:p>
        </p:txBody>
      </p:sp>
      <p:sp>
        <p:nvSpPr>
          <p:cNvPr id="28676" name="Rectangle 3"/>
          <p:cNvSpPr txBox="1">
            <a:spLocks noChangeArrowheads="1"/>
          </p:cNvSpPr>
          <p:nvPr/>
        </p:nvSpPr>
        <p:spPr bwMode="auto">
          <a:xfrm>
            <a:off x="457200" y="1382713"/>
            <a:ext cx="8382000" cy="492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914400" indent="-1714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marL="0" indent="0">
              <a:lnSpc>
                <a:spcPct val="150000"/>
              </a:lnSpc>
              <a:buClr>
                <a:schemeClr val="accent2"/>
              </a:buClr>
              <a:buNone/>
              <a:defRPr/>
            </a:pPr>
            <a:r>
              <a:rPr lang="ru-RU" sz="1600" u="sng" dirty="0">
                <a:latin typeface="Arial" panose="020B0604020202020204" pitchFamily="34" charset="0"/>
                <a:cs typeface="Arial" panose="020B0604020202020204" pitchFamily="34" charset="0"/>
              </a:rPr>
              <a:t>Оразмеряване на система от кладенци</a:t>
            </a:r>
          </a:p>
          <a:p>
            <a:pPr>
              <a:lnSpc>
                <a:spcPct val="150000"/>
              </a:lnSpc>
              <a:buClr>
                <a:schemeClr val="accent2"/>
              </a:buClr>
              <a:defRPr/>
            </a:pPr>
            <a:r>
              <a:rPr lang="ru-RU" sz="1600" dirty="0">
                <a:latin typeface="Arial" panose="020B0604020202020204" pitchFamily="34" charset="0"/>
                <a:cs typeface="Arial" panose="020B0604020202020204" pitchFamily="34" charset="0"/>
              </a:rPr>
              <a:t>При несигурни обстоятелства: необходимо е пробно </a:t>
            </a:r>
            <a:r>
              <a:rPr lang="ru-RU" sz="1600" dirty="0" smtClean="0">
                <a:latin typeface="Arial" panose="020B0604020202020204" pitchFamily="34" charset="0"/>
                <a:cs typeface="Arial" panose="020B0604020202020204" pitchFamily="34" charset="0"/>
              </a:rPr>
              <a:t>сондиране</a:t>
            </a:r>
            <a:endParaRPr lang="en-US" sz="1600" dirty="0">
              <a:latin typeface="Arial" panose="020B0604020202020204" pitchFamily="34" charset="0"/>
              <a:cs typeface="Arial" panose="020B0604020202020204" pitchFamily="34" charset="0"/>
            </a:endParaRPr>
          </a:p>
        </p:txBody>
      </p:sp>
      <p:pic>
        <p:nvPicPr>
          <p:cNvPr id="2050" name="Picture 2" descr="Ground water hole drilling machine. selective foc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2276872"/>
            <a:ext cx="5616624" cy="412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18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dirty="0" smtClean="0">
                <a:latin typeface="Arial" panose="020B0604020202020204" pitchFamily="34" charset="0"/>
                <a:cs typeface="Arial" panose="020B0604020202020204" pitchFamily="34" charset="0"/>
              </a:rPr>
              <a:t>топлина</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sz="2000" b="1" dirty="0">
              <a:solidFill>
                <a:srgbClr val="B2B2B2"/>
              </a:solidFill>
              <a:latin typeface="Tahoma"/>
            </a:endParaRPr>
          </a:p>
        </p:txBody>
      </p:sp>
      <p:sp>
        <p:nvSpPr>
          <p:cNvPr id="38916" name="Rectangle 3"/>
          <p:cNvSpPr txBox="1">
            <a:spLocks noChangeArrowheads="1"/>
          </p:cNvSpPr>
          <p:nvPr/>
        </p:nvSpPr>
        <p:spPr bwMode="auto">
          <a:xfrm>
            <a:off x="457199" y="1495425"/>
            <a:ext cx="5554961" cy="495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50000"/>
              </a:lnSpc>
              <a:spcBef>
                <a:spcPct val="20000"/>
              </a:spcBef>
              <a:buClr>
                <a:srgbClr val="B2B2B2"/>
              </a:buClr>
              <a:buNone/>
              <a:defRPr/>
            </a:pPr>
            <a:r>
              <a:rPr lang="ru-RU" altLang="de-DE" sz="1600" u="sng"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altLang="de-DE" sz="1600" u="sng" dirty="0" smtClean="0">
                <a:latin typeface="Arial" panose="020B0604020202020204" pitchFamily="34" charset="0"/>
                <a:cs typeface="Arial" panose="020B0604020202020204" pitchFamily="34" charset="0"/>
              </a:rPr>
              <a:t>топлина</a:t>
            </a:r>
            <a:endParaRPr lang="en-US" altLang="de-DE" sz="1600" u="sng" dirty="0" smtClean="0">
              <a:latin typeface="Arial" panose="020B0604020202020204" pitchFamily="34" charset="0"/>
              <a:cs typeface="Arial" panose="020B0604020202020204" pitchFamily="34" charset="0"/>
            </a:endParaRPr>
          </a:p>
          <a:p>
            <a:pPr>
              <a:lnSpc>
                <a:spcPct val="150000"/>
              </a:lnSpc>
              <a:spcBef>
                <a:spcPct val="20000"/>
              </a:spcBef>
              <a:buClr>
                <a:srgbClr val="B2B2B2"/>
              </a:buClr>
              <a:buNone/>
              <a:defRPr/>
            </a:pPr>
            <a:r>
              <a:rPr lang="ru-RU" altLang="de-DE" sz="1600" dirty="0">
                <a:latin typeface="Arial" panose="020B0604020202020204" pitchFamily="34" charset="0"/>
                <a:cs typeface="Arial" panose="020B0604020202020204" pitchFamily="34" charset="0"/>
              </a:rPr>
              <a:t>Приземните колектори за топлина се поставят </a:t>
            </a:r>
            <a:r>
              <a:rPr lang="ru-RU" altLang="de-DE" sz="1600" dirty="0" smtClean="0">
                <a:latin typeface="Arial" panose="020B0604020202020204" pitchFamily="34" charset="0"/>
                <a:cs typeface="Arial" panose="020B0604020202020204" pitchFamily="34" charset="0"/>
              </a:rPr>
              <a:t>по </a:t>
            </a:r>
          </a:p>
          <a:p>
            <a:pPr>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повърхността на няколко метра </a:t>
            </a:r>
            <a:r>
              <a:rPr lang="ru-RU" altLang="de-DE" sz="1600" dirty="0">
                <a:latin typeface="Arial" panose="020B0604020202020204" pitchFamily="34" charset="0"/>
                <a:cs typeface="Arial" panose="020B0604020202020204" pitchFamily="34" charset="0"/>
              </a:rPr>
              <a:t>дълбочина за </a:t>
            </a:r>
            <a:r>
              <a:rPr lang="ru-RU" altLang="de-DE" sz="1600" dirty="0" smtClean="0">
                <a:latin typeface="Arial" panose="020B0604020202020204" pitchFamily="34" charset="0"/>
                <a:cs typeface="Arial" panose="020B0604020202020204" pitchFamily="34" charset="0"/>
              </a:rPr>
              <a:t>събиране</a:t>
            </a:r>
          </a:p>
          <a:p>
            <a:pPr>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на </a:t>
            </a:r>
            <a:r>
              <a:rPr lang="ru-RU" altLang="de-DE" sz="1600" dirty="0">
                <a:latin typeface="Arial" panose="020B0604020202020204" pitchFamily="34" charset="0"/>
                <a:cs typeface="Arial" panose="020B0604020202020204" pitchFamily="34" charset="0"/>
              </a:rPr>
              <a:t>топлината от </a:t>
            </a:r>
            <a:r>
              <a:rPr lang="ru-RU" altLang="de-DE" sz="1600" dirty="0" smtClean="0">
                <a:latin typeface="Arial" panose="020B0604020202020204" pitchFamily="34" charset="0"/>
                <a:cs typeface="Arial" panose="020B0604020202020204" pitchFamily="34" charset="0"/>
              </a:rPr>
              <a:t>подземната част.</a:t>
            </a:r>
            <a:r>
              <a:rPr lang="en-US" altLang="de-DE" sz="1600" dirty="0" smtClean="0">
                <a:latin typeface="Arial" panose="020B0604020202020204" pitchFamily="34" charset="0"/>
                <a:cs typeface="Arial" panose="020B0604020202020204" pitchFamily="34" charset="0"/>
              </a:rPr>
              <a:t> </a:t>
            </a:r>
            <a:endParaRPr lang="en-US" altLang="de-DE" sz="1600" dirty="0">
              <a:latin typeface="Arial" panose="020B0604020202020204" pitchFamily="34" charset="0"/>
              <a:cs typeface="Arial" panose="020B0604020202020204" pitchFamily="34" charset="0"/>
            </a:endParaRPr>
          </a:p>
          <a:p>
            <a:pPr marL="360000" indent="-360000">
              <a:lnSpc>
                <a:spcPct val="150000"/>
              </a:lnSpc>
              <a:buClr>
                <a:schemeClr val="accent6">
                  <a:lumMod val="75000"/>
                </a:schemeClr>
              </a:buClr>
              <a:buSzPct val="70000"/>
              <a:defRPr/>
            </a:pPr>
            <a:endParaRPr lang="de-DE" altLang="de-DE" sz="16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12160" y="2390204"/>
            <a:ext cx="2880320" cy="3168352"/>
          </a:xfrm>
          <a:prstGeom prst="rect">
            <a:avLst/>
          </a:prstGeom>
        </p:spPr>
      </p:pic>
    </p:spTree>
    <p:extLst>
      <p:ext uri="{BB962C8B-B14F-4D97-AF65-F5344CB8AC3E}">
        <p14:creationId xmlns:p14="http://schemas.microsoft.com/office/powerpoint/2010/main" val="2855406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dirty="0" smtClean="0">
                <a:latin typeface="Arial" panose="020B0604020202020204" pitchFamily="34" charset="0"/>
                <a:cs typeface="Arial" panose="020B0604020202020204" pitchFamily="34" charset="0"/>
              </a:rPr>
              <a:t>топлина</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sz="2000" b="1" dirty="0">
              <a:solidFill>
                <a:srgbClr val="B2B2B2"/>
              </a:solidFill>
              <a:latin typeface="Tahoma"/>
            </a:endParaRPr>
          </a:p>
        </p:txBody>
      </p:sp>
      <p:sp>
        <p:nvSpPr>
          <p:cNvPr id="38916" name="Rectangle 3"/>
          <p:cNvSpPr txBox="1">
            <a:spLocks noChangeArrowheads="1"/>
          </p:cNvSpPr>
          <p:nvPr/>
        </p:nvSpPr>
        <p:spPr bwMode="auto">
          <a:xfrm>
            <a:off x="457199" y="1495425"/>
            <a:ext cx="5554961" cy="495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50000"/>
              </a:lnSpc>
              <a:spcBef>
                <a:spcPct val="20000"/>
              </a:spcBef>
              <a:buClr>
                <a:srgbClr val="B2B2B2"/>
              </a:buClr>
              <a:buNone/>
              <a:defRPr/>
            </a:pPr>
            <a:r>
              <a:rPr lang="ru-RU" altLang="de-DE" sz="1600" u="sng"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altLang="de-DE" sz="1600" u="sng" dirty="0" smtClean="0">
                <a:latin typeface="Arial" panose="020B0604020202020204" pitchFamily="34" charset="0"/>
                <a:cs typeface="Arial" panose="020B0604020202020204" pitchFamily="34" charset="0"/>
              </a:rPr>
              <a:t>топлина</a:t>
            </a:r>
            <a:endParaRPr lang="en-US" altLang="de-DE" sz="1600" u="sng" dirty="0">
              <a:latin typeface="Arial" panose="020B0604020202020204" pitchFamily="34" charset="0"/>
              <a:cs typeface="Arial" panose="020B0604020202020204" pitchFamily="34" charset="0"/>
            </a:endParaRPr>
          </a:p>
          <a:p>
            <a:pPr>
              <a:lnSpc>
                <a:spcPct val="150000"/>
              </a:lnSpc>
              <a:spcBef>
                <a:spcPct val="20000"/>
              </a:spcBef>
              <a:buClr>
                <a:srgbClr val="B2B2B2"/>
              </a:buClr>
              <a:buNone/>
              <a:defRPr/>
            </a:pPr>
            <a:r>
              <a:rPr lang="ru-RU" altLang="de-DE" sz="1600" dirty="0">
                <a:latin typeface="Arial" panose="020B0604020202020204" pitchFamily="34" charset="0"/>
                <a:cs typeface="Arial" panose="020B0604020202020204" pitchFamily="34" charset="0"/>
              </a:rPr>
              <a:t>За земните колектори за топлина е валидно:</a:t>
            </a:r>
          </a:p>
          <a:p>
            <a:pPr marL="0" indent="0">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         - Сезонната </a:t>
            </a:r>
            <a:r>
              <a:rPr lang="ru-RU" altLang="de-DE" sz="1600" dirty="0">
                <a:latin typeface="Arial" panose="020B0604020202020204" pitchFamily="34" charset="0"/>
                <a:cs typeface="Arial" panose="020B0604020202020204" pitchFamily="34" charset="0"/>
              </a:rPr>
              <a:t>съхранена топлина се извлича на </a:t>
            </a:r>
            <a:endParaRPr lang="ru-RU" altLang="de-DE" sz="1600" dirty="0" smtClean="0">
              <a:latin typeface="Arial" panose="020B0604020202020204" pitchFamily="34" charset="0"/>
              <a:cs typeface="Arial" panose="020B0604020202020204" pitchFamily="34" charset="0"/>
            </a:endParaRPr>
          </a:p>
          <a:p>
            <a:pPr marL="0" indent="0">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дълбочина </a:t>
            </a:r>
            <a:r>
              <a:rPr lang="ru-RU" altLang="de-DE" sz="1600" dirty="0">
                <a:latin typeface="Arial" panose="020B0604020202020204" pitchFamily="34" charset="0"/>
                <a:cs typeface="Arial" panose="020B0604020202020204" pitchFamily="34" charset="0"/>
              </a:rPr>
              <a:t>5 m.</a:t>
            </a:r>
          </a:p>
          <a:p>
            <a:pPr>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       - През </a:t>
            </a:r>
            <a:r>
              <a:rPr lang="ru-RU" altLang="de-DE" sz="1600" dirty="0">
                <a:latin typeface="Arial" panose="020B0604020202020204" pitchFamily="34" charset="0"/>
                <a:cs typeface="Arial" panose="020B0604020202020204" pitchFamily="34" charset="0"/>
              </a:rPr>
              <a:t>зимата смяната на фазата от течна към </a:t>
            </a:r>
            <a:endParaRPr lang="ru-RU" altLang="de-DE" sz="1600" dirty="0" smtClean="0">
              <a:latin typeface="Arial" panose="020B0604020202020204" pitchFamily="34" charset="0"/>
              <a:cs typeface="Arial" panose="020B0604020202020204" pitchFamily="34" charset="0"/>
            </a:endParaRPr>
          </a:p>
          <a:p>
            <a:pPr>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газообразна </a:t>
            </a:r>
            <a:r>
              <a:rPr lang="ru-RU" altLang="de-DE" sz="1600" dirty="0">
                <a:latin typeface="Arial" panose="020B0604020202020204" pitchFamily="34" charset="0"/>
                <a:cs typeface="Arial" panose="020B0604020202020204" pitchFamily="34" charset="0"/>
              </a:rPr>
              <a:t>на водата вътре в земята се използва </a:t>
            </a:r>
            <a:r>
              <a:rPr lang="ru-RU" altLang="de-DE" sz="1600" dirty="0" smtClean="0">
                <a:latin typeface="Arial" panose="020B0604020202020204" pitchFamily="34" charset="0"/>
                <a:cs typeface="Arial" panose="020B0604020202020204" pitchFamily="34" charset="0"/>
              </a:rPr>
              <a:t>като</a:t>
            </a:r>
          </a:p>
          <a:p>
            <a:pPr>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 </a:t>
            </a:r>
            <a:r>
              <a:rPr lang="ru-RU" altLang="de-DE" sz="1600" dirty="0">
                <a:latin typeface="Arial" panose="020B0604020202020204" pitchFamily="34" charset="0"/>
                <a:cs typeface="Arial" panose="020B0604020202020204" pitchFamily="34" charset="0"/>
              </a:rPr>
              <a:t>латентно съхраняване на </a:t>
            </a:r>
            <a:r>
              <a:rPr lang="ru-RU" altLang="de-DE" sz="1600" dirty="0" smtClean="0">
                <a:latin typeface="Arial" panose="020B0604020202020204" pitchFamily="34" charset="0"/>
                <a:cs typeface="Arial" panose="020B0604020202020204" pitchFamily="34" charset="0"/>
              </a:rPr>
              <a:t>топлина.</a:t>
            </a:r>
            <a:endParaRPr lang="en-US" altLang="de-DE" sz="16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12160" y="2390204"/>
            <a:ext cx="2880320" cy="3168352"/>
          </a:xfrm>
          <a:prstGeom prst="rect">
            <a:avLst/>
          </a:prstGeom>
        </p:spPr>
      </p:pic>
    </p:spTree>
    <p:extLst>
      <p:ext uri="{BB962C8B-B14F-4D97-AF65-F5344CB8AC3E}">
        <p14:creationId xmlns:p14="http://schemas.microsoft.com/office/powerpoint/2010/main" val="1816553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457200" y="2276872"/>
            <a:ext cx="8229600" cy="3849291"/>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Геотермалните термопомпени системи винаги се нуждаят от прецизно планиране и оразмеряване на цялата система за всеки отделен случай. Докато ефективността на термопомпата може да бъде определена с изчислението </a:t>
            </a:r>
            <a:r>
              <a:rPr lang="ru-RU" sz="1600" dirty="0" smtClean="0">
                <a:latin typeface="Arial" panose="020B0604020202020204" pitchFamily="34" charset="0"/>
                <a:cs typeface="Arial" panose="020B0604020202020204" pitchFamily="34" charset="0"/>
              </a:rPr>
              <a:t>доставения  отоплителен </a:t>
            </a:r>
            <a:r>
              <a:rPr lang="ru-RU" sz="1600" dirty="0">
                <a:latin typeface="Arial" panose="020B0604020202020204" pitchFamily="34" charset="0"/>
                <a:cs typeface="Arial" panose="020B0604020202020204" pitchFamily="34" charset="0"/>
              </a:rPr>
              <a:t>товар на </a:t>
            </a:r>
            <a:r>
              <a:rPr lang="ru-RU" sz="1600" dirty="0" smtClean="0">
                <a:latin typeface="Arial" panose="020B0604020202020204" pitchFamily="34" charset="0"/>
                <a:cs typeface="Arial" panose="020B0604020202020204" pitchFamily="34" charset="0"/>
              </a:rPr>
              <a:t>сградата, </a:t>
            </a:r>
            <a:r>
              <a:rPr lang="ru-RU" sz="1600" dirty="0">
                <a:latin typeface="Arial" panose="020B0604020202020204" pitchFamily="34" charset="0"/>
                <a:cs typeface="Arial" panose="020B0604020202020204" pitchFamily="34" charset="0"/>
              </a:rPr>
              <a:t>геотермалният източник (обикновено геотермалната сонда) трябва да бъде проектиран по подходящ начин.</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Прилага се принцип:</a:t>
            </a: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b="1" dirty="0" smtClean="0">
                <a:latin typeface="Arial" panose="020B0604020202020204" pitchFamily="34" charset="0"/>
                <a:cs typeface="Arial" panose="020B0604020202020204" pitchFamily="34" charset="0"/>
              </a:rPr>
              <a:t>Термопомпата да бъде възможно </a:t>
            </a:r>
            <a:r>
              <a:rPr lang="ru-RU" sz="1600" b="1" dirty="0">
                <a:latin typeface="Arial" panose="020B0604020202020204" pitchFamily="34" charset="0"/>
                <a:cs typeface="Arial" panose="020B0604020202020204" pitchFamily="34" charset="0"/>
              </a:rPr>
              <a:t>най-малка</a:t>
            </a:r>
          </a:p>
          <a:p>
            <a:pPr marL="0" indent="0">
              <a:lnSpc>
                <a:spcPct val="150000"/>
              </a:lnSpc>
              <a:buNone/>
            </a:pPr>
            <a:r>
              <a:rPr lang="ru-RU" sz="1600" b="1" dirty="0" smtClean="0">
                <a:latin typeface="Arial" panose="020B0604020202020204" pitchFamily="34" charset="0"/>
                <a:cs typeface="Arial" panose="020B0604020202020204" pitchFamily="34" charset="0"/>
              </a:rPr>
              <a:t>- Геотермалната </a:t>
            </a:r>
            <a:r>
              <a:rPr lang="ru-RU" sz="1600" b="1" dirty="0">
                <a:latin typeface="Arial" panose="020B0604020202020204" pitchFamily="34" charset="0"/>
                <a:cs typeface="Arial" panose="020B0604020202020204" pitchFamily="34" charset="0"/>
              </a:rPr>
              <a:t>сонда възможно </a:t>
            </a:r>
            <a:r>
              <a:rPr lang="ru-RU" sz="1600" b="1" dirty="0" smtClean="0">
                <a:latin typeface="Arial" panose="020B0604020202020204" pitchFamily="34" charset="0"/>
                <a:cs typeface="Arial" panose="020B0604020202020204" pitchFamily="34" charset="0"/>
              </a:rPr>
              <a:t>най-голяма</a:t>
            </a:r>
            <a:endParaRPr lang="de-D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401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dirty="0" smtClean="0">
                <a:latin typeface="Arial" panose="020B0604020202020204" pitchFamily="34" charset="0"/>
                <a:cs typeface="Arial" panose="020B0604020202020204" pitchFamily="34" charset="0"/>
              </a:rPr>
              <a:t>топлина</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sz="2000" b="1" dirty="0">
              <a:solidFill>
                <a:srgbClr val="B2B2B2"/>
              </a:solidFill>
              <a:latin typeface="Tahoma"/>
            </a:endParaRPr>
          </a:p>
        </p:txBody>
      </p:sp>
      <p:sp>
        <p:nvSpPr>
          <p:cNvPr id="38916" name="Rectangle 3"/>
          <p:cNvSpPr txBox="1">
            <a:spLocks noChangeArrowheads="1"/>
          </p:cNvSpPr>
          <p:nvPr/>
        </p:nvSpPr>
        <p:spPr bwMode="auto">
          <a:xfrm>
            <a:off x="457199" y="1495425"/>
            <a:ext cx="5554961" cy="495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50000"/>
              </a:lnSpc>
              <a:spcBef>
                <a:spcPct val="20000"/>
              </a:spcBef>
              <a:buClr>
                <a:srgbClr val="B2B2B2"/>
              </a:buClr>
              <a:buNone/>
              <a:defRPr/>
            </a:pPr>
            <a:r>
              <a:rPr lang="ru-RU" altLang="de-DE" sz="1600" u="sng"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altLang="de-DE" sz="1600" u="sng" dirty="0" smtClean="0">
                <a:latin typeface="Arial" panose="020B0604020202020204" pitchFamily="34" charset="0"/>
                <a:cs typeface="Arial" panose="020B0604020202020204" pitchFamily="34" charset="0"/>
              </a:rPr>
              <a:t>топлина</a:t>
            </a:r>
            <a:endParaRPr lang="en-US" altLang="de-DE" sz="1600" u="sng" dirty="0">
              <a:latin typeface="Arial" panose="020B0604020202020204" pitchFamily="34" charset="0"/>
              <a:cs typeface="Arial" panose="020B0604020202020204" pitchFamily="34" charset="0"/>
            </a:endParaRPr>
          </a:p>
          <a:p>
            <a:pPr>
              <a:lnSpc>
                <a:spcPct val="150000"/>
              </a:lnSpc>
              <a:spcBef>
                <a:spcPct val="20000"/>
              </a:spcBef>
              <a:buClr>
                <a:srgbClr val="B2B2B2"/>
              </a:buClr>
              <a:buNone/>
              <a:defRPr/>
            </a:pPr>
            <a:r>
              <a:rPr lang="ru-RU" altLang="de-DE" sz="1600" dirty="0">
                <a:latin typeface="Arial" panose="020B0604020202020204" pitchFamily="34" charset="0"/>
                <a:cs typeface="Arial" panose="020B0604020202020204" pitchFamily="34" charset="0"/>
              </a:rPr>
              <a:t>Степента на извличане на земните колектори </a:t>
            </a:r>
            <a:r>
              <a:rPr lang="ru-RU" altLang="de-DE" sz="1600" dirty="0" smtClean="0">
                <a:latin typeface="Arial" panose="020B0604020202020204" pitchFamily="34" charset="0"/>
                <a:cs typeface="Arial" panose="020B0604020202020204" pitchFamily="34" charset="0"/>
              </a:rPr>
              <a:t>за</a:t>
            </a:r>
          </a:p>
          <a:p>
            <a:pPr>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топлина </a:t>
            </a:r>
            <a:r>
              <a:rPr lang="ru-RU" altLang="de-DE" sz="1600" dirty="0">
                <a:latin typeface="Arial" panose="020B0604020202020204" pitchFamily="34" charset="0"/>
                <a:cs typeface="Arial" panose="020B0604020202020204" pitchFamily="34" charset="0"/>
              </a:rPr>
              <a:t>е </a:t>
            </a:r>
            <a:r>
              <a:rPr lang="ru-RU" altLang="de-DE" sz="1600" dirty="0" smtClean="0">
                <a:latin typeface="Arial" panose="020B0604020202020204" pitchFamily="34" charset="0"/>
                <a:cs typeface="Arial" panose="020B0604020202020204" pitchFamily="34" charset="0"/>
              </a:rPr>
              <a:t>ограничена по</a:t>
            </a:r>
            <a:r>
              <a:rPr lang="ru-RU" altLang="de-DE" sz="1600" dirty="0">
                <a:latin typeface="Arial" panose="020B0604020202020204" pitchFamily="34" charset="0"/>
                <a:cs typeface="Arial" panose="020B0604020202020204" pitchFamily="34" charset="0"/>
              </a:rPr>
              <a:t>:</a:t>
            </a:r>
          </a:p>
          <a:p>
            <a:pPr>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 Капацитет </a:t>
            </a:r>
            <a:r>
              <a:rPr lang="ru-RU" altLang="de-DE" sz="1600" dirty="0">
                <a:latin typeface="Arial" panose="020B0604020202020204" pitchFamily="34" charset="0"/>
                <a:cs typeface="Arial" panose="020B0604020202020204" pitchFamily="34" charset="0"/>
              </a:rPr>
              <a:t>за съхранение</a:t>
            </a:r>
          </a:p>
          <a:p>
            <a:pPr marL="0" indent="0">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 Характеристики </a:t>
            </a:r>
            <a:r>
              <a:rPr lang="ru-RU" altLang="de-DE" sz="1600" dirty="0">
                <a:latin typeface="Arial" panose="020B0604020202020204" pitchFamily="34" charset="0"/>
                <a:cs typeface="Arial" panose="020B0604020202020204" pitchFamily="34" charset="0"/>
              </a:rPr>
              <a:t>на топлопреминаване на </a:t>
            </a:r>
            <a:r>
              <a:rPr lang="ru-RU" altLang="de-DE" sz="1600" dirty="0" smtClean="0">
                <a:latin typeface="Arial" panose="020B0604020202020204" pitchFamily="34" charset="0"/>
                <a:cs typeface="Arial" panose="020B0604020202020204" pitchFamily="34" charset="0"/>
              </a:rPr>
              <a:t>подземните</a:t>
            </a:r>
          </a:p>
          <a:p>
            <a:pPr marL="0" indent="0">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 </a:t>
            </a:r>
            <a:r>
              <a:rPr lang="ru-RU" altLang="de-DE" sz="1600" dirty="0">
                <a:latin typeface="Arial" panose="020B0604020202020204" pitchFamily="34" charset="0"/>
                <a:cs typeface="Arial" panose="020B0604020202020204" pitchFamily="34" charset="0"/>
              </a:rPr>
              <a:t>води (съдържание на вода)</a:t>
            </a:r>
          </a:p>
          <a:p>
            <a:pPr>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 Термична </a:t>
            </a:r>
            <a:r>
              <a:rPr lang="ru-RU" altLang="de-DE" sz="1600" dirty="0">
                <a:latin typeface="Arial" panose="020B0604020202020204" pitchFamily="34" charset="0"/>
                <a:cs typeface="Arial" panose="020B0604020202020204" pitchFamily="34" charset="0"/>
              </a:rPr>
              <a:t>регенерация на </a:t>
            </a:r>
            <a:r>
              <a:rPr lang="ru-RU" altLang="de-DE" sz="1600" dirty="0" smtClean="0">
                <a:latin typeface="Arial" panose="020B0604020202020204" pitchFamily="34" charset="0"/>
                <a:cs typeface="Arial" panose="020B0604020202020204" pitchFamily="34" charset="0"/>
              </a:rPr>
              <a:t>подземната повърхност</a:t>
            </a:r>
            <a:endParaRPr lang="ru-RU" altLang="de-DE" sz="1600" dirty="0">
              <a:latin typeface="Arial" panose="020B0604020202020204" pitchFamily="34" charset="0"/>
              <a:cs typeface="Arial" panose="020B0604020202020204" pitchFamily="34" charset="0"/>
            </a:endParaRPr>
          </a:p>
          <a:p>
            <a:pPr>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 Геометрия </a:t>
            </a:r>
            <a:r>
              <a:rPr lang="ru-RU" altLang="de-DE" sz="1600" dirty="0">
                <a:latin typeface="Arial" panose="020B0604020202020204" pitchFamily="34" charset="0"/>
                <a:cs typeface="Arial" panose="020B0604020202020204" pitchFamily="34" charset="0"/>
              </a:rPr>
              <a:t>на колектора</a:t>
            </a:r>
          </a:p>
          <a:p>
            <a:pPr>
              <a:lnSpc>
                <a:spcPct val="150000"/>
              </a:lnSpc>
              <a:spcBef>
                <a:spcPct val="20000"/>
              </a:spcBef>
              <a:buClr>
                <a:srgbClr val="B2B2B2"/>
              </a:buClr>
              <a:buNone/>
              <a:defRPr/>
            </a:pPr>
            <a:r>
              <a:rPr lang="ru-RU" altLang="de-DE" sz="1600" dirty="0" smtClean="0">
                <a:latin typeface="Arial" panose="020B0604020202020204" pitchFamily="34" charset="0"/>
                <a:cs typeface="Arial" panose="020B0604020202020204" pitchFamily="34" charset="0"/>
              </a:rPr>
              <a:t>- Режим </a:t>
            </a:r>
            <a:r>
              <a:rPr lang="ru-RU" altLang="de-DE" sz="1600" dirty="0">
                <a:latin typeface="Arial" panose="020B0604020202020204" pitchFamily="34" charset="0"/>
                <a:cs typeface="Arial" panose="020B0604020202020204" pitchFamily="34" charset="0"/>
              </a:rPr>
              <a:t>на работа на </a:t>
            </a:r>
            <a:r>
              <a:rPr lang="ru-RU" altLang="de-DE" sz="1600" dirty="0" smtClean="0">
                <a:latin typeface="Arial" panose="020B0604020202020204" pitchFamily="34" charset="0"/>
                <a:cs typeface="Arial" panose="020B0604020202020204" pitchFamily="34" charset="0"/>
              </a:rPr>
              <a:t>термопомпата</a:t>
            </a:r>
            <a:endParaRPr lang="en-US" altLang="de-DE" sz="16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12160" y="2390204"/>
            <a:ext cx="2880320" cy="3168352"/>
          </a:xfrm>
          <a:prstGeom prst="rect">
            <a:avLst/>
          </a:prstGeom>
        </p:spPr>
      </p:pic>
    </p:spTree>
    <p:extLst>
      <p:ext uri="{BB962C8B-B14F-4D97-AF65-F5344CB8AC3E}">
        <p14:creationId xmlns:p14="http://schemas.microsoft.com/office/powerpoint/2010/main" val="2601474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dirty="0" smtClean="0">
                <a:latin typeface="Arial" panose="020B0604020202020204" pitchFamily="34" charset="0"/>
                <a:cs typeface="Arial" panose="020B0604020202020204" pitchFamily="34" charset="0"/>
              </a:rPr>
              <a:t>топлина</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0" indent="0" eaLnBrk="1" fontAlgn="auto" hangingPunct="1">
              <a:spcAft>
                <a:spcPts val="0"/>
              </a:spcAft>
              <a:buClr>
                <a:schemeClr val="accent2"/>
              </a:buClr>
              <a:buNone/>
              <a:defRPr/>
            </a:pPr>
            <a:endParaRPr lang="de-DE" sz="2400" dirty="0">
              <a:solidFill>
                <a:schemeClr val="accent2"/>
              </a:solidFill>
            </a:endParaRPr>
          </a:p>
          <a:p>
            <a:pPr marL="0" indent="0" eaLnBrk="1" fontAlgn="auto" hangingPunct="1">
              <a:spcAft>
                <a:spcPts val="0"/>
              </a:spcAft>
              <a:buClr>
                <a:schemeClr val="accent2"/>
              </a:buClr>
              <a:buNone/>
              <a:defRPr/>
            </a:pPr>
            <a:endParaRPr lang="de-DE" sz="2400" dirty="0">
              <a:solidFill>
                <a:schemeClr val="accent2"/>
              </a:solidFill>
            </a:endParaRPr>
          </a:p>
        </p:txBody>
      </p:sp>
      <p:sp>
        <p:nvSpPr>
          <p:cNvPr id="6" name="Rectangle 3"/>
          <p:cNvSpPr txBox="1">
            <a:spLocks noChangeArrowheads="1"/>
          </p:cNvSpPr>
          <p:nvPr/>
        </p:nvSpPr>
        <p:spPr>
          <a:xfrm>
            <a:off x="381000" y="1447800"/>
            <a:ext cx="8101013"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609600" indent="-609600" eaLnBrk="1" hangingPunct="1">
              <a:lnSpc>
                <a:spcPct val="150000"/>
              </a:lnSpc>
              <a:buClr>
                <a:srgbClr val="B2B2B2"/>
              </a:buClr>
              <a:buSzTx/>
              <a:defRPr/>
            </a:pPr>
            <a:r>
              <a:rPr lang="ru-RU" sz="1600" u="sng" dirty="0">
                <a:effectLst/>
                <a:latin typeface="Arial" panose="020B0604020202020204" pitchFamily="34" charset="0"/>
                <a:cs typeface="Arial" panose="020B0604020202020204" pitchFamily="34" charset="0"/>
              </a:rPr>
              <a:t>Оразмеряване на земните колектори за топлина</a:t>
            </a:r>
          </a:p>
          <a:p>
            <a:pPr marL="609600" indent="-609600" eaLnBrk="1" hangingPunct="1">
              <a:lnSpc>
                <a:spcPct val="150000"/>
              </a:lnSpc>
              <a:buClr>
                <a:srgbClr val="B2B2B2"/>
              </a:buClr>
              <a:buSzTx/>
              <a:defRPr/>
            </a:pPr>
            <a:r>
              <a:rPr lang="ru-RU" sz="1600" dirty="0">
                <a:effectLst/>
                <a:latin typeface="Arial" panose="020B0604020202020204" pitchFamily="34" charset="0"/>
                <a:cs typeface="Arial" panose="020B0604020202020204" pitchFamily="34" charset="0"/>
              </a:rPr>
              <a:t>Като цяло оразмеряването е ориентирано към максималните показатели на</a:t>
            </a:r>
          </a:p>
          <a:p>
            <a:pPr marL="609600" indent="-609600" eaLnBrk="1" hangingPunct="1">
              <a:lnSpc>
                <a:spcPct val="150000"/>
              </a:lnSpc>
              <a:buClr>
                <a:srgbClr val="B2B2B2"/>
              </a:buClr>
              <a:buSzTx/>
              <a:defRPr/>
            </a:pPr>
            <a:r>
              <a:rPr lang="ru-RU" sz="1600" dirty="0">
                <a:effectLst/>
                <a:latin typeface="Arial" panose="020B0604020202020204" pitchFamily="34" charset="0"/>
                <a:cs typeface="Arial" panose="020B0604020202020204" pitchFamily="34" charset="0"/>
              </a:rPr>
              <a:t>изпарител на термопомпата, както и производителността, изтеглена от подземното пространство.</a:t>
            </a:r>
          </a:p>
          <a:p>
            <a:pPr marL="609600" indent="-609600" eaLnBrk="1" hangingPunct="1">
              <a:lnSpc>
                <a:spcPct val="150000"/>
              </a:lnSpc>
              <a:buClr>
                <a:srgbClr val="B2B2B2"/>
              </a:buClr>
              <a:buSzTx/>
              <a:defRPr/>
            </a:pPr>
            <a:endParaRPr lang="ru-RU" sz="1600" u="sng"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r>
              <a:rPr lang="ru-RU" sz="1600" u="sng" dirty="0" smtClean="0">
                <a:effectLst/>
                <a:latin typeface="Arial" panose="020B0604020202020204" pitchFamily="34" charset="0"/>
                <a:cs typeface="Arial" panose="020B0604020202020204" pitchFamily="34" charset="0"/>
              </a:rPr>
              <a:t>Следващите параметри влияят </a:t>
            </a:r>
            <a:r>
              <a:rPr lang="ru-RU" sz="1600" u="sng" dirty="0">
                <a:effectLst/>
                <a:latin typeface="Arial" panose="020B0604020202020204" pitchFamily="34" charset="0"/>
                <a:cs typeface="Arial" panose="020B0604020202020204" pitchFamily="34" charset="0"/>
              </a:rPr>
              <a:t>върху работата на колекторните системи</a:t>
            </a:r>
          </a:p>
          <a:p>
            <a:pPr marL="609600" indent="-609600" eaLnBrk="1" hangingPunct="1">
              <a:lnSpc>
                <a:spcPct val="150000"/>
              </a:lnSpc>
              <a:buClr>
                <a:srgbClr val="B2B2B2"/>
              </a:buClr>
              <a:buSzTx/>
              <a:defRPr/>
            </a:pPr>
            <a:r>
              <a:rPr lang="ru-RU" sz="1600" dirty="0" smtClean="0">
                <a:effectLst/>
                <a:latin typeface="Arial" panose="020B0604020202020204" pitchFamily="34" charset="0"/>
                <a:cs typeface="Arial" panose="020B0604020202020204" pitchFamily="34" charset="0"/>
              </a:rPr>
              <a:t>- Средногодишната </a:t>
            </a:r>
            <a:r>
              <a:rPr lang="ru-RU" sz="1600" dirty="0">
                <a:effectLst/>
                <a:latin typeface="Arial" panose="020B0604020202020204" pitchFamily="34" charset="0"/>
                <a:cs typeface="Arial" panose="020B0604020202020204" pitchFamily="34" charset="0"/>
              </a:rPr>
              <a:t>температура на околната среда (температура на въздуха </a:t>
            </a:r>
            <a:r>
              <a:rPr lang="ru-RU" sz="1600" dirty="0" smtClean="0">
                <a:effectLst/>
                <a:latin typeface="Arial" panose="020B0604020202020204" pitchFamily="34" charset="0"/>
                <a:cs typeface="Arial" panose="020B0604020202020204" pitchFamily="34" charset="0"/>
              </a:rPr>
              <a:t>при </a:t>
            </a:r>
            <a:r>
              <a:rPr lang="ru-RU" sz="1600" dirty="0">
                <a:effectLst/>
                <a:latin typeface="Arial" panose="020B0604020202020204" pitchFamily="34" charset="0"/>
                <a:cs typeface="Arial" panose="020B0604020202020204" pitchFamily="34" charset="0"/>
              </a:rPr>
              <a:t>земната повърхност)</a:t>
            </a:r>
          </a:p>
          <a:p>
            <a:pPr marL="609600" indent="-609600" eaLnBrk="1" hangingPunct="1">
              <a:lnSpc>
                <a:spcPct val="150000"/>
              </a:lnSpc>
              <a:buClr>
                <a:srgbClr val="B2B2B2"/>
              </a:buClr>
              <a:buSzTx/>
              <a:defRPr/>
            </a:pPr>
            <a:r>
              <a:rPr lang="ru-RU" sz="1600" dirty="0" smtClean="0">
                <a:effectLst/>
                <a:latin typeface="Arial" panose="020B0604020202020204" pitchFamily="34" charset="0"/>
                <a:cs typeface="Arial" panose="020B0604020202020204" pitchFamily="34" charset="0"/>
              </a:rPr>
              <a:t>- Най-ниската </a:t>
            </a:r>
            <a:r>
              <a:rPr lang="ru-RU" sz="1600" dirty="0">
                <a:effectLst/>
                <a:latin typeface="Arial" panose="020B0604020202020204" pitchFamily="34" charset="0"/>
                <a:cs typeface="Arial" panose="020B0604020202020204" pitchFamily="34" charset="0"/>
              </a:rPr>
              <a:t>средна месечна средна температура на околната </a:t>
            </a:r>
            <a:r>
              <a:rPr lang="ru-RU" sz="1600" dirty="0" smtClean="0">
                <a:effectLst/>
                <a:latin typeface="Arial" panose="020B0604020202020204" pitchFamily="34" charset="0"/>
                <a:cs typeface="Arial" panose="020B0604020202020204" pitchFamily="34" charset="0"/>
              </a:rPr>
              <a:t>среда</a:t>
            </a:r>
            <a:endParaRPr lang="en-US" sz="1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5223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dirty="0" smtClean="0">
                <a:latin typeface="Arial" panose="020B0604020202020204" pitchFamily="34" charset="0"/>
                <a:cs typeface="Arial" panose="020B0604020202020204" pitchFamily="34" charset="0"/>
              </a:rPr>
              <a:t>топлина</a:t>
            </a:r>
            <a:endParaRPr lang="de-DE"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381000" y="1447800"/>
            <a:ext cx="8101013"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nSpc>
                <a:spcPct val="150000"/>
              </a:lnSpc>
              <a:defRPr/>
            </a:pPr>
            <a:r>
              <a:rPr lang="ru-RU" sz="1600" u="sng" dirty="0">
                <a:effectLst/>
                <a:latin typeface="Arial" panose="020B0604020202020204" pitchFamily="34" charset="0"/>
                <a:cs typeface="Arial" panose="020B0604020202020204" pitchFamily="34" charset="0"/>
              </a:rPr>
              <a:t>Следващият параметър влияе върху работата на колекторните системи</a:t>
            </a:r>
          </a:p>
          <a:p>
            <a:pPr>
              <a:lnSpc>
                <a:spcPct val="150000"/>
              </a:lnSpc>
              <a:defRPr/>
            </a:pPr>
            <a:r>
              <a:rPr lang="ru-RU" sz="1600" dirty="0" smtClean="0">
                <a:effectLst/>
                <a:latin typeface="Arial" panose="020B0604020202020204" pitchFamily="34" charset="0"/>
                <a:cs typeface="Arial" panose="020B0604020202020204" pitchFamily="34" charset="0"/>
              </a:rPr>
              <a:t>- Съдържание </a:t>
            </a:r>
            <a:r>
              <a:rPr lang="ru-RU" sz="1600" dirty="0">
                <a:effectLst/>
                <a:latin typeface="Arial" panose="020B0604020202020204" pitchFamily="34" charset="0"/>
                <a:cs typeface="Arial" panose="020B0604020202020204" pitchFamily="34" charset="0"/>
              </a:rPr>
              <a:t>на вода в земята</a:t>
            </a:r>
          </a:p>
          <a:p>
            <a:pPr>
              <a:lnSpc>
                <a:spcPct val="150000"/>
              </a:lnSpc>
              <a:defRPr/>
            </a:pPr>
            <a:r>
              <a:rPr lang="ru-RU" sz="1600" dirty="0" smtClean="0">
                <a:effectLst/>
                <a:latin typeface="Arial" panose="020B0604020202020204" pitchFamily="34" charset="0"/>
                <a:cs typeface="Arial" panose="020B0604020202020204" pitchFamily="34" charset="0"/>
              </a:rPr>
              <a:t>        - Влияе </a:t>
            </a:r>
            <a:r>
              <a:rPr lang="ru-RU" sz="1600" dirty="0">
                <a:effectLst/>
                <a:latin typeface="Arial" panose="020B0604020202020204" pitchFamily="34" charset="0"/>
                <a:cs typeface="Arial" panose="020B0604020202020204" pitchFamily="34" charset="0"/>
              </a:rPr>
              <a:t>на топлопроводимостта и чувствителния и латентен топлинен капацитет</a:t>
            </a:r>
          </a:p>
          <a:p>
            <a:pPr>
              <a:lnSpc>
                <a:spcPct val="150000"/>
              </a:lnSpc>
              <a:defRPr/>
            </a:pPr>
            <a:r>
              <a:rPr lang="ru-RU" sz="1600" dirty="0" smtClean="0">
                <a:effectLst/>
                <a:latin typeface="Arial" panose="020B0604020202020204" pitchFamily="34" charset="0"/>
                <a:cs typeface="Arial" panose="020B0604020202020204" pitchFamily="34" charset="0"/>
              </a:rPr>
              <a:t>        - Определя </a:t>
            </a:r>
            <a:r>
              <a:rPr lang="ru-RU" sz="1600" dirty="0">
                <a:effectLst/>
                <a:latin typeface="Arial" panose="020B0604020202020204" pitchFamily="34" charset="0"/>
                <a:cs typeface="Arial" panose="020B0604020202020204" pitchFamily="34" charset="0"/>
              </a:rPr>
              <a:t>се с разпределението на размера на зърното на земята</a:t>
            </a:r>
          </a:p>
          <a:p>
            <a:pPr>
              <a:lnSpc>
                <a:spcPct val="150000"/>
              </a:lnSpc>
              <a:defRPr/>
            </a:pPr>
            <a:r>
              <a:rPr lang="ru-RU" sz="1600" dirty="0" smtClean="0">
                <a:effectLst/>
                <a:latin typeface="Arial" panose="020B0604020202020204" pitchFamily="34" charset="0"/>
                <a:cs typeface="Arial" panose="020B0604020202020204" pitchFamily="34" charset="0"/>
              </a:rPr>
              <a:t>        - Колкото </a:t>
            </a:r>
            <a:r>
              <a:rPr lang="ru-RU" sz="1600" dirty="0">
                <a:effectLst/>
                <a:latin typeface="Arial" panose="020B0604020202020204" pitchFamily="34" charset="0"/>
                <a:cs typeface="Arial" panose="020B0604020202020204" pitchFamily="34" charset="0"/>
              </a:rPr>
              <a:t>по-груба е зърнестата почва, толкова по-добра е хидравличната проводимост и по-ниска е нейната </a:t>
            </a:r>
            <a:r>
              <a:rPr lang="ru-RU" sz="1600" dirty="0" smtClean="0">
                <a:effectLst/>
                <a:latin typeface="Arial" panose="020B0604020202020204" pitchFamily="34" charset="0"/>
                <a:cs typeface="Arial" panose="020B0604020202020204" pitchFamily="34" charset="0"/>
              </a:rPr>
              <a:t>капилярност</a:t>
            </a:r>
            <a:r>
              <a:rPr lang="en-US" sz="1600" dirty="0" smtClean="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1028700" lvl="1">
              <a:lnSpc>
                <a:spcPct val="150000"/>
              </a:lnSpc>
              <a:buFont typeface="Arial" panose="020B0604020202020204" pitchFamily="34" charset="0"/>
              <a:buChar char="•"/>
              <a:defRPr/>
            </a:pPr>
            <a:endParaRPr lang="de-DE" sz="1600" dirty="0">
              <a:effectLst/>
              <a:latin typeface="Arial" panose="020B0604020202020204" pitchFamily="34" charset="0"/>
              <a:cs typeface="Arial" panose="020B0604020202020204" pitchFamily="34" charset="0"/>
            </a:endParaRPr>
          </a:p>
          <a:p>
            <a:pPr>
              <a:lnSpc>
                <a:spcPct val="150000"/>
              </a:lnSpc>
              <a:defRPr/>
            </a:pPr>
            <a:endParaRPr lang="de-DE" sz="1600" i="1" kern="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373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dirty="0" smtClean="0">
                <a:latin typeface="Arial" panose="020B0604020202020204" pitchFamily="34" charset="0"/>
                <a:cs typeface="Arial" panose="020B0604020202020204" pitchFamily="34" charset="0"/>
              </a:rPr>
              <a:t>топлина</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dirty="0"/>
          </a:p>
        </p:txBody>
      </p:sp>
      <p:sp>
        <p:nvSpPr>
          <p:cNvPr id="6" name="Rectangle 3"/>
          <p:cNvSpPr txBox="1">
            <a:spLocks noChangeArrowheads="1"/>
          </p:cNvSpPr>
          <p:nvPr/>
        </p:nvSpPr>
        <p:spPr>
          <a:xfrm>
            <a:off x="381000" y="1447800"/>
            <a:ext cx="8101013"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1028700" lvl="1">
              <a:lnSpc>
                <a:spcPct val="150000"/>
              </a:lnSpc>
              <a:buFont typeface="Arial" panose="020B0604020202020204" pitchFamily="34" charset="0"/>
              <a:buChar char="•"/>
              <a:defRPr/>
            </a:pPr>
            <a:endParaRPr lang="de-DE" sz="1600" dirty="0">
              <a:effectLst/>
              <a:latin typeface="Arial" panose="020B0604020202020204" pitchFamily="34" charset="0"/>
              <a:cs typeface="Arial" panose="020B0604020202020204" pitchFamily="34" charset="0"/>
            </a:endParaRPr>
          </a:p>
          <a:p>
            <a:pPr>
              <a:lnSpc>
                <a:spcPct val="150000"/>
              </a:lnSpc>
              <a:defRPr/>
            </a:pPr>
            <a:r>
              <a:rPr lang="ru-RU" sz="1600" u="sng" dirty="0">
                <a:effectLst/>
                <a:latin typeface="Arial" panose="020B0604020202020204" pitchFamily="34" charset="0"/>
                <a:cs typeface="Arial" panose="020B0604020202020204" pitchFamily="34" charset="0"/>
              </a:rPr>
              <a:t>Общо валидни принципи на оразмеряване</a:t>
            </a:r>
          </a:p>
          <a:p>
            <a:pPr>
              <a:lnSpc>
                <a:spcPct val="150000"/>
              </a:lnSpc>
              <a:defRPr/>
            </a:pPr>
            <a:r>
              <a:rPr lang="ru-RU" sz="1600" dirty="0" smtClean="0">
                <a:effectLst/>
                <a:latin typeface="Arial" panose="020B0604020202020204" pitchFamily="34" charset="0"/>
                <a:cs typeface="Arial" panose="020B0604020202020204" pitchFamily="34" charset="0"/>
              </a:rPr>
              <a:t>- Минимална </a:t>
            </a:r>
            <a:r>
              <a:rPr lang="ru-RU" sz="1600" dirty="0">
                <a:effectLst/>
                <a:latin typeface="Arial" panose="020B0604020202020204" pitchFamily="34" charset="0"/>
                <a:cs typeface="Arial" panose="020B0604020202020204" pitchFamily="34" charset="0"/>
              </a:rPr>
              <a:t>температура на </a:t>
            </a:r>
            <a:r>
              <a:rPr lang="ru-RU" sz="1600" dirty="0" smtClean="0">
                <a:effectLst/>
                <a:latin typeface="Arial" panose="020B0604020202020204" pitchFamily="34" charset="0"/>
                <a:cs typeface="Arial" panose="020B0604020202020204" pitchFamily="34" charset="0"/>
              </a:rPr>
              <a:t>солевия разтвор, </a:t>
            </a:r>
            <a:r>
              <a:rPr lang="ru-RU" sz="1600" dirty="0">
                <a:effectLst/>
                <a:latin typeface="Arial" panose="020B0604020202020204" pitchFamily="34" charset="0"/>
                <a:cs typeface="Arial" panose="020B0604020202020204" pitchFamily="34" charset="0"/>
              </a:rPr>
              <a:t>която </a:t>
            </a:r>
            <a:r>
              <a:rPr lang="ru-RU" sz="1600" dirty="0" smtClean="0">
                <a:effectLst/>
                <a:latin typeface="Arial" panose="020B0604020202020204" pitchFamily="34" charset="0"/>
                <a:cs typeface="Arial" panose="020B0604020202020204" pitchFamily="34" charset="0"/>
              </a:rPr>
              <a:t>отива </a:t>
            </a:r>
            <a:r>
              <a:rPr lang="ru-RU" sz="1600" dirty="0">
                <a:effectLst/>
                <a:latin typeface="Arial" panose="020B0604020202020204" pitchFamily="34" charset="0"/>
                <a:cs typeface="Arial" panose="020B0604020202020204" pitchFamily="34" charset="0"/>
              </a:rPr>
              <a:t>от земния колектор за топлина към термопомпата - 5 ° C</a:t>
            </a:r>
          </a:p>
          <a:p>
            <a:pPr>
              <a:lnSpc>
                <a:spcPct val="150000"/>
              </a:lnSpc>
              <a:defRPr/>
            </a:pPr>
            <a:r>
              <a:rPr lang="ru-RU" sz="1600" dirty="0" smtClean="0">
                <a:effectLst/>
                <a:latin typeface="Arial" panose="020B0604020202020204" pitchFamily="34" charset="0"/>
                <a:cs typeface="Arial" panose="020B0604020202020204" pitchFamily="34" charset="0"/>
              </a:rPr>
              <a:t>- Засмукване </a:t>
            </a:r>
            <a:r>
              <a:rPr lang="ru-RU" sz="1600" dirty="0">
                <a:effectLst/>
                <a:latin typeface="Arial" panose="020B0604020202020204" pitchFamily="34" charset="0"/>
                <a:cs typeface="Arial" panose="020B0604020202020204" pitchFamily="34" charset="0"/>
              </a:rPr>
              <a:t>на стопена вода и дъждовна вода поради достатъчни разстояния на тръбите</a:t>
            </a:r>
          </a:p>
          <a:p>
            <a:pPr>
              <a:lnSpc>
                <a:spcPct val="150000"/>
              </a:lnSpc>
              <a:defRPr/>
            </a:pPr>
            <a:r>
              <a:rPr lang="ru-RU" sz="1600" dirty="0" smtClean="0">
                <a:effectLst/>
                <a:latin typeface="Arial" panose="020B0604020202020204" pitchFamily="34" charset="0"/>
                <a:cs typeface="Arial" panose="020B0604020202020204" pitchFamily="34" charset="0"/>
              </a:rPr>
              <a:t>- Бурен </a:t>
            </a:r>
            <a:r>
              <a:rPr lang="ru-RU" sz="1600" dirty="0">
                <a:effectLst/>
                <a:latin typeface="Arial" panose="020B0604020202020204" pitchFamily="34" charset="0"/>
                <a:cs typeface="Arial" panose="020B0604020202020204" pitchFamily="34" charset="0"/>
              </a:rPr>
              <a:t>поток в </a:t>
            </a:r>
            <a:r>
              <a:rPr lang="ru-RU" sz="1600" dirty="0" smtClean="0">
                <a:effectLst/>
                <a:latin typeface="Arial" panose="020B0604020202020204" pitchFamily="34" charset="0"/>
                <a:cs typeface="Arial" panose="020B0604020202020204" pitchFamily="34" charset="0"/>
              </a:rPr>
              <a:t>колекторите</a:t>
            </a:r>
            <a:endParaRPr lang="en-US" sz="1600" dirty="0">
              <a:effectLst/>
              <a:latin typeface="Arial" panose="020B0604020202020204" pitchFamily="34" charset="0"/>
              <a:cs typeface="Arial" panose="020B0604020202020204" pitchFamily="34" charset="0"/>
            </a:endParaRPr>
          </a:p>
          <a:p>
            <a:pPr>
              <a:lnSpc>
                <a:spcPct val="150000"/>
              </a:lnSpc>
              <a:defRPr/>
            </a:pPr>
            <a:endParaRPr lang="de-DE" sz="1600" i="1" kern="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491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Размери на земните колектори за топлина </a:t>
            </a:r>
            <a:r>
              <a:rPr lang="ru-RU" dirty="0" smtClean="0">
                <a:latin typeface="Arial" panose="020B0604020202020204" pitchFamily="34" charset="0"/>
                <a:cs typeface="Arial" panose="020B0604020202020204" pitchFamily="34" charset="0"/>
              </a:rPr>
              <a:t>(поток)</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За да определите </a:t>
            </a:r>
            <a:r>
              <a:rPr lang="ru-RU" sz="1600" dirty="0" smtClean="0">
                <a:latin typeface="Arial" panose="020B0604020202020204" pitchFamily="34" charset="0"/>
                <a:cs typeface="Arial" panose="020B0604020202020204" pitchFamily="34" charset="0"/>
              </a:rPr>
              <a:t>равнината/площта </a:t>
            </a:r>
            <a:r>
              <a:rPr lang="ru-RU" sz="1600" dirty="0">
                <a:latin typeface="Arial" panose="020B0604020202020204" pitchFamily="34" charset="0"/>
                <a:cs typeface="Arial" panose="020B0604020202020204" pitchFamily="34" charset="0"/>
              </a:rPr>
              <a:t>на колектора, са необходими следните стъпки:</a:t>
            </a:r>
          </a:p>
          <a:p>
            <a:pPr marL="0" indent="0">
              <a:lnSpc>
                <a:spcPct val="150000"/>
              </a:lnSpc>
              <a:buNone/>
            </a:pPr>
            <a:r>
              <a:rPr lang="ru-RU" sz="1600" dirty="0">
                <a:latin typeface="Arial" panose="020B0604020202020204" pitchFamily="34" charset="0"/>
                <a:cs typeface="Arial" panose="020B0604020202020204" pitchFamily="34" charset="0"/>
              </a:rPr>
              <a:t>1. Определете необходимото топлинно натоварване</a:t>
            </a:r>
          </a:p>
          <a:p>
            <a:pPr marL="0" indent="0">
              <a:lnSpc>
                <a:spcPct val="150000"/>
              </a:lnSpc>
              <a:buNone/>
            </a:pPr>
            <a:r>
              <a:rPr lang="ru-RU" sz="1600" dirty="0">
                <a:latin typeface="Arial" panose="020B0604020202020204" pitchFamily="34" charset="0"/>
                <a:cs typeface="Arial" panose="020B0604020202020204" pitchFamily="34" charset="0"/>
              </a:rPr>
              <a:t>2. Изберете подходяща термопомпа</a:t>
            </a:r>
          </a:p>
          <a:p>
            <a:pPr marL="0" indent="0">
              <a:lnSpc>
                <a:spcPct val="150000"/>
              </a:lnSpc>
              <a:buNone/>
            </a:pPr>
            <a:r>
              <a:rPr lang="ru-RU" sz="1600" dirty="0" smtClean="0">
                <a:latin typeface="Arial" panose="020B0604020202020204" pitchFamily="34" charset="0"/>
                <a:cs typeface="Arial" panose="020B0604020202020204" pitchFamily="34" charset="0"/>
              </a:rPr>
              <a:t>3. Определете </a:t>
            </a:r>
            <a:r>
              <a:rPr lang="ru-RU" sz="1600" dirty="0">
                <a:latin typeface="Arial" panose="020B0604020202020204" pitchFamily="34" charset="0"/>
                <a:cs typeface="Arial" panose="020B0604020202020204" pitchFamily="34" charset="0"/>
              </a:rPr>
              <a:t>ефективността на изпарителя на термопомпата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Стъпките от 1 до 3 се отнасят до характеристиката на конкретния обект, която трябва да бъде предоставена. Топлинното натоварване и термопомпата трябва да бъдат </a:t>
            </a:r>
            <a:r>
              <a:rPr lang="ru-RU" sz="1600" dirty="0" smtClean="0">
                <a:latin typeface="Arial" panose="020B0604020202020204" pitchFamily="34" charset="0"/>
                <a:cs typeface="Arial" panose="020B0604020202020204" pitchFamily="34" charset="0"/>
              </a:rPr>
              <a:t>съответно избрани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447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Размери на земните колектори за топлина (</a:t>
            </a:r>
            <a:r>
              <a:rPr lang="ru-RU" dirty="0" smtClean="0">
                <a:latin typeface="Arial" panose="020B0604020202020204" pitchFamily="34" charset="0"/>
                <a:cs typeface="Arial" panose="020B0604020202020204" pitchFamily="34" charset="0"/>
              </a:rPr>
              <a:t>поток)</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30000"/>
              </a:lnSpc>
              <a:buNone/>
            </a:pPr>
            <a:r>
              <a:rPr lang="ru-RU" sz="1600" dirty="0">
                <a:latin typeface="Arial" panose="020B0604020202020204" pitchFamily="34" charset="0"/>
                <a:cs typeface="Arial" panose="020B0604020202020204" pitchFamily="34" charset="0"/>
              </a:rPr>
              <a:t>За да определите </a:t>
            </a:r>
            <a:r>
              <a:rPr lang="ru-RU" sz="1600" dirty="0" smtClean="0">
                <a:latin typeface="Arial" panose="020B0604020202020204" pitchFamily="34" charset="0"/>
                <a:cs typeface="Arial" panose="020B0604020202020204" pitchFamily="34" charset="0"/>
              </a:rPr>
              <a:t>равнината/площта </a:t>
            </a:r>
            <a:r>
              <a:rPr lang="ru-RU" sz="1600" dirty="0">
                <a:latin typeface="Arial" panose="020B0604020202020204" pitchFamily="34" charset="0"/>
                <a:cs typeface="Arial" panose="020B0604020202020204" pitchFamily="34" charset="0"/>
              </a:rPr>
              <a:t>на колектора, са </a:t>
            </a:r>
            <a:r>
              <a:rPr lang="ru-RU" sz="1600" dirty="0" smtClean="0">
                <a:latin typeface="Arial" panose="020B0604020202020204" pitchFamily="34" charset="0"/>
                <a:cs typeface="Arial" panose="020B0604020202020204" pitchFamily="34" charset="0"/>
              </a:rPr>
              <a:t>необходими още </a:t>
            </a:r>
            <a:r>
              <a:rPr lang="ru-RU" sz="1600" dirty="0">
                <a:latin typeface="Arial" panose="020B0604020202020204" pitchFamily="34" charset="0"/>
                <a:cs typeface="Arial" panose="020B0604020202020204" pitchFamily="34" charset="0"/>
              </a:rPr>
              <a:t>следните стъпки:</a:t>
            </a:r>
          </a:p>
          <a:p>
            <a:pPr marL="0" indent="0">
              <a:lnSpc>
                <a:spcPct val="130000"/>
              </a:lnSpc>
              <a:buNone/>
            </a:pPr>
            <a:endParaRPr lang="ru-RU" sz="1600" dirty="0">
              <a:latin typeface="Arial" panose="020B0604020202020204" pitchFamily="34" charset="0"/>
              <a:cs typeface="Arial" panose="020B0604020202020204" pitchFamily="34" charset="0"/>
            </a:endParaRPr>
          </a:p>
          <a:p>
            <a:pPr marL="0" indent="0">
              <a:lnSpc>
                <a:spcPct val="130000"/>
              </a:lnSpc>
              <a:buNone/>
            </a:pPr>
            <a:r>
              <a:rPr lang="ru-RU" sz="1600" dirty="0">
                <a:latin typeface="Arial" panose="020B0604020202020204" pitchFamily="34" charset="0"/>
                <a:cs typeface="Arial" panose="020B0604020202020204" pitchFamily="34" charset="0"/>
              </a:rPr>
              <a:t>4. Решение за годишните часове на пълно натоварване</a:t>
            </a:r>
          </a:p>
          <a:p>
            <a:pPr marL="0" indent="0">
              <a:lnSpc>
                <a:spcPct val="130000"/>
              </a:lnSpc>
              <a:buNone/>
            </a:pPr>
            <a:endParaRPr lang="ru-RU" sz="1600" dirty="0">
              <a:latin typeface="Arial" panose="020B0604020202020204" pitchFamily="34" charset="0"/>
              <a:cs typeface="Arial" panose="020B0604020202020204" pitchFamily="34" charset="0"/>
            </a:endParaRPr>
          </a:p>
          <a:p>
            <a:pPr marL="0" indent="0">
              <a:lnSpc>
                <a:spcPct val="130000"/>
              </a:lnSpc>
              <a:buNone/>
            </a:pPr>
            <a:r>
              <a:rPr lang="ru-RU" sz="1600" dirty="0">
                <a:latin typeface="Arial" panose="020B0604020202020204" pitchFamily="34" charset="0"/>
                <a:cs typeface="Arial" panose="020B0604020202020204" pitchFamily="34" charset="0"/>
              </a:rPr>
              <a:t>VDI 4640 осигурява стойности за 1800 / a и 2400 </a:t>
            </a:r>
            <a:r>
              <a:rPr lang="ru-RU" sz="1600" dirty="0" smtClean="0">
                <a:latin typeface="Arial" panose="020B0604020202020204" pitchFamily="34" charset="0"/>
                <a:cs typeface="Arial" panose="020B0604020202020204" pitchFamily="34" charset="0"/>
              </a:rPr>
              <a:t>/а </a:t>
            </a:r>
            <a:r>
              <a:rPr lang="ru-RU" sz="1600" dirty="0">
                <a:latin typeface="Arial" panose="020B0604020202020204" pitchFamily="34" charset="0"/>
                <a:cs typeface="Arial" panose="020B0604020202020204" pitchFamily="34" charset="0"/>
              </a:rPr>
              <a:t>годишно. С това </a:t>
            </a:r>
            <a:r>
              <a:rPr lang="ru-RU" sz="1600" dirty="0" smtClean="0">
                <a:latin typeface="Arial" panose="020B0604020202020204" pitchFamily="34" charset="0"/>
                <a:cs typeface="Arial" panose="020B0604020202020204" pitchFamily="34" charset="0"/>
              </a:rPr>
              <a:t>се осигурява </a:t>
            </a:r>
            <a:r>
              <a:rPr lang="ru-RU" sz="1600" dirty="0">
                <a:latin typeface="Arial" panose="020B0604020202020204" pitchFamily="34" charset="0"/>
                <a:cs typeface="Arial" panose="020B0604020202020204" pitchFamily="34" charset="0"/>
              </a:rPr>
              <a:t>енергия за </a:t>
            </a:r>
            <a:r>
              <a:rPr lang="ru-RU" sz="1600" dirty="0" smtClean="0">
                <a:latin typeface="Arial" panose="020B0604020202020204" pitchFamily="34" charset="0"/>
                <a:cs typeface="Arial" panose="020B0604020202020204" pitchFamily="34" charset="0"/>
              </a:rPr>
              <a:t>отопление в </a:t>
            </a:r>
            <a:r>
              <a:rPr lang="ru-RU" sz="1600" dirty="0">
                <a:latin typeface="Arial" panose="020B0604020202020204" pitchFamily="34" charset="0"/>
                <a:cs typeface="Arial" panose="020B0604020202020204" pitchFamily="34" charset="0"/>
              </a:rPr>
              <a:t>комбинация с топла </a:t>
            </a:r>
            <a:r>
              <a:rPr lang="ru-RU" sz="1600" dirty="0" smtClean="0">
                <a:latin typeface="Arial" panose="020B0604020202020204" pitchFamily="34" charset="0"/>
                <a:cs typeface="Arial" panose="020B0604020202020204" pitchFamily="34" charset="0"/>
              </a:rPr>
              <a:t>вода.</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977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Размери на земните колектори за топлина (</a:t>
            </a:r>
            <a:r>
              <a:rPr lang="ru-RU" dirty="0" smtClean="0">
                <a:latin typeface="Arial" panose="020B0604020202020204" pitchFamily="34" charset="0"/>
                <a:cs typeface="Arial" panose="020B0604020202020204" pitchFamily="34" charset="0"/>
              </a:rPr>
              <a:t>поток)</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62920" y="1716832"/>
            <a:ext cx="8229600"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За да определите </a:t>
            </a:r>
            <a:r>
              <a:rPr lang="ru-RU" sz="1600" dirty="0" smtClean="0">
                <a:latin typeface="Arial" panose="020B0604020202020204" pitchFamily="34" charset="0"/>
                <a:cs typeface="Arial" panose="020B0604020202020204" pitchFamily="34" charset="0"/>
              </a:rPr>
              <a:t>равнината</a:t>
            </a:r>
            <a:r>
              <a:rPr lang="bg-BG" sz="1600" dirty="0" smtClean="0">
                <a:latin typeface="Arial" panose="020B0604020202020204" pitchFamily="34" charset="0"/>
                <a:cs typeface="Arial" panose="020B0604020202020204" pitchFamily="34" charset="0"/>
              </a:rPr>
              <a:t>/площта</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на колектора, са необходими следните </a:t>
            </a:r>
            <a:r>
              <a:rPr lang="ru-RU" sz="1600" dirty="0" smtClean="0">
                <a:latin typeface="Arial" panose="020B0604020202020204" pitchFamily="34" charset="0"/>
                <a:cs typeface="Arial" panose="020B0604020202020204" pitchFamily="34" charset="0"/>
              </a:rPr>
              <a:t>стъпки</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5. Изберете характер на почвата: изберете почвения характер на местоположението</a:t>
            </a:r>
          </a:p>
          <a:p>
            <a:pPr marL="0" indent="0">
              <a:lnSpc>
                <a:spcPct val="150000"/>
              </a:lnSpc>
              <a:buNone/>
            </a:pPr>
            <a:r>
              <a:rPr lang="ru-RU" sz="1600" dirty="0">
                <a:latin typeface="Arial" panose="020B0604020202020204" pitchFamily="34" charset="0"/>
                <a:cs typeface="Arial" panose="020B0604020202020204" pitchFamily="34" charset="0"/>
              </a:rPr>
              <a:t>6. Прочетете конкретното обезщетение за изтегляне:</a:t>
            </a:r>
          </a:p>
          <a:p>
            <a:pPr marL="0" indent="0">
              <a:lnSpc>
                <a:spcPct val="150000"/>
              </a:lnSpc>
              <a:buNone/>
            </a:pPr>
            <a:r>
              <a:rPr lang="ru-RU" sz="1600" dirty="0">
                <a:latin typeface="Arial" panose="020B0604020202020204" pitchFamily="34" charset="0"/>
                <a:cs typeface="Arial" panose="020B0604020202020204" pitchFamily="34" charset="0"/>
              </a:rPr>
              <a:t>Обезщетението за теглене се депозира като </a:t>
            </a:r>
            <a:r>
              <a:rPr lang="ru-RU" sz="1600" dirty="0" smtClean="0">
                <a:latin typeface="Arial" panose="020B0604020202020204" pitchFamily="34" charset="0"/>
                <a:cs typeface="Arial" panose="020B0604020202020204" pitchFamily="34" charset="0"/>
              </a:rPr>
              <a:t>таблична</a:t>
            </a:r>
            <a:endParaRPr lang="en-US"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стойност във VDI 4640</a:t>
            </a:r>
          </a:p>
          <a:p>
            <a:pPr marL="0" indent="0">
              <a:lnSpc>
                <a:spcPct val="150000"/>
              </a:lnSpc>
              <a:buNone/>
            </a:pPr>
            <a:r>
              <a:rPr lang="ru-RU" sz="1600" dirty="0">
                <a:latin typeface="Arial" panose="020B0604020202020204" pitchFamily="34" charset="0"/>
                <a:cs typeface="Arial" panose="020B0604020202020204" pitchFamily="34" charset="0"/>
              </a:rPr>
              <a:t>7. Изберете разстояния </a:t>
            </a:r>
            <a:r>
              <a:rPr lang="ru-RU" sz="1600" dirty="0" smtClean="0">
                <a:latin typeface="Arial" panose="020B0604020202020204" pitchFamily="34" charset="0"/>
                <a:cs typeface="Arial" panose="020B0604020202020204" pitchFamily="34" charset="0"/>
              </a:rPr>
              <a:t>между тръбите(0,3 </a:t>
            </a:r>
            <a:r>
              <a:rPr lang="ru-RU" sz="1600" dirty="0">
                <a:latin typeface="Arial" panose="020B0604020202020204" pitchFamily="34" charset="0"/>
                <a:cs typeface="Arial" panose="020B0604020202020204" pitchFamily="34" charset="0"/>
              </a:rPr>
              <a:t>m до 0,8m)</a:t>
            </a:r>
          </a:p>
          <a:p>
            <a:pPr marL="0" indent="0">
              <a:lnSpc>
                <a:spcPct val="150000"/>
              </a:lnSpc>
              <a:buNone/>
            </a:pPr>
            <a:r>
              <a:rPr lang="en-US" sz="1600" b="1" dirty="0" smtClean="0">
                <a:latin typeface="Arial" panose="020B0604020202020204" pitchFamily="34" charset="0"/>
                <a:cs typeface="Arial" panose="020B0604020202020204" pitchFamily="34" charset="0"/>
              </a:rPr>
              <a:t>8. </a:t>
            </a:r>
            <a:r>
              <a:rPr lang="ru-RU" sz="1600" b="1" dirty="0" smtClean="0">
                <a:latin typeface="Arial" panose="020B0604020202020204" pitchFamily="34" charset="0"/>
                <a:cs typeface="Arial" panose="020B0604020202020204" pitchFamily="34" charset="0"/>
              </a:rPr>
              <a:t>Определете </a:t>
            </a:r>
            <a:r>
              <a:rPr lang="ru-RU" sz="1600" b="1" dirty="0">
                <a:latin typeface="Arial" panose="020B0604020202020204" pitchFamily="34" charset="0"/>
                <a:cs typeface="Arial" panose="020B0604020202020204" pitchFamily="34" charset="0"/>
              </a:rPr>
              <a:t>дължината на тръбата </a:t>
            </a:r>
            <a:r>
              <a:rPr lang="ru-RU" sz="1600" b="1" dirty="0" smtClean="0">
                <a:latin typeface="Arial" panose="020B0604020202020204" pitchFamily="34" charset="0"/>
                <a:cs typeface="Arial" panose="020B0604020202020204" pitchFamily="34" charset="0"/>
              </a:rPr>
              <a:t>съответно</a:t>
            </a:r>
            <a:endParaRPr lang="en-US" sz="1600" b="1" dirty="0">
              <a:latin typeface="Arial" panose="020B0604020202020204" pitchFamily="34" charset="0"/>
              <a:cs typeface="Arial" panose="020B0604020202020204" pitchFamily="34" charset="0"/>
            </a:endParaRPr>
          </a:p>
          <a:p>
            <a:pPr>
              <a:lnSpc>
                <a:spcPct val="130000"/>
              </a:lnSpc>
              <a:buAutoNum type="arabicPeriod" startAt="8"/>
            </a:pPr>
            <a:endParaRPr lang="en-US" b="1" dirty="0"/>
          </a:p>
          <a:p>
            <a:pPr marL="0" indent="0">
              <a:lnSpc>
                <a:spcPct val="150000"/>
              </a:lnSpc>
              <a:buNone/>
            </a:pPr>
            <a:r>
              <a:rPr lang="en-US" b="1" dirty="0"/>
              <a:t> </a:t>
            </a:r>
            <a:endParaRPr lang="de-DE" sz="1600" b="1" dirty="0"/>
          </a:p>
        </p:txBody>
      </p:sp>
      <p:sp>
        <p:nvSpPr>
          <p:cNvPr id="14" name="Rectangle 7">
            <a:extLst>
              <a:ext uri="{FF2B5EF4-FFF2-40B4-BE49-F238E27FC236}">
                <a16:creationId xmlns="" xmlns:a16="http://schemas.microsoft.com/office/drawing/2014/main" id="{4C9DB0E4-8E10-4A0C-AF06-B5C0BD53845A}"/>
              </a:ext>
            </a:extLst>
          </p:cNvPr>
          <p:cNvSpPr>
            <a:spLocks noChangeArrowheads="1"/>
          </p:cNvSpPr>
          <p:nvPr/>
        </p:nvSpPr>
        <p:spPr bwMode="auto">
          <a:xfrm>
            <a:off x="5367511" y="5141640"/>
            <a:ext cx="295811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ru-RU" altLang="de-DE" sz="1400" dirty="0">
                <a:latin typeface="Arial" panose="020B0604020202020204" pitchFamily="34" charset="0"/>
                <a:cs typeface="Arial" panose="020B0604020202020204" pitchFamily="34" charset="0"/>
              </a:rPr>
              <a:t>Таблица: Специфична екстракционна способност на субстрата за различни видове почва </a:t>
            </a:r>
            <a:r>
              <a:rPr lang="ru-RU" altLang="de-DE" sz="1400" dirty="0" smtClean="0">
                <a:latin typeface="Arial" panose="020B0604020202020204" pitchFamily="34" charset="0"/>
                <a:cs typeface="Arial" panose="020B0604020202020204" pitchFamily="34" charset="0"/>
              </a:rPr>
              <a:t>със </a:t>
            </a:r>
            <a:r>
              <a:rPr lang="ru-RU" altLang="de-DE" sz="1400" dirty="0">
                <a:latin typeface="Arial" panose="020B0604020202020204" pitchFamily="34" charset="0"/>
                <a:cs typeface="Arial" panose="020B0604020202020204" pitchFamily="34" charset="0"/>
              </a:rPr>
              <a:t>и без осигуряване на топла </a:t>
            </a:r>
            <a:r>
              <a:rPr lang="ru-RU" altLang="de-DE" sz="1400" dirty="0" smtClean="0">
                <a:latin typeface="Arial" panose="020B0604020202020204" pitchFamily="34" charset="0"/>
                <a:cs typeface="Arial" panose="020B0604020202020204" pitchFamily="34" charset="0"/>
              </a:rPr>
              <a:t>вода</a:t>
            </a:r>
            <a:endParaRPr kumimoji="0" lang="de-DE" altLang="de-DE"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3016154"/>
            <a:ext cx="3230492" cy="1920594"/>
          </a:xfrm>
          <a:prstGeom prst="rect">
            <a:avLst/>
          </a:prstGeom>
        </p:spPr>
      </p:pic>
    </p:spTree>
    <p:extLst>
      <p:ext uri="{BB962C8B-B14F-4D97-AF65-F5344CB8AC3E}">
        <p14:creationId xmlns:p14="http://schemas.microsoft.com/office/powerpoint/2010/main" val="3687838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Размери на земните колектори за топлина (</a:t>
            </a:r>
            <a:r>
              <a:rPr lang="ru-RU" dirty="0" smtClean="0">
                <a:latin typeface="Arial" panose="020B0604020202020204" pitchFamily="34" charset="0"/>
                <a:cs typeface="Arial" panose="020B0604020202020204" pitchFamily="34" charset="0"/>
              </a:rPr>
              <a:t>поток)</a:t>
            </a:r>
            <a:endParaRPr lang="de-DE"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Inhaltsplatzhalter 3"/>
              <p:cNvSpPr>
                <a:spLocks noGrp="1"/>
              </p:cNvSpPr>
              <p:nvPr>
                <p:ph idx="1"/>
              </p:nvPr>
            </p:nvSpPr>
            <p:spPr>
              <a:xfrm>
                <a:off x="388341" y="1556792"/>
                <a:ext cx="8229600"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Пример:</a:t>
                </a:r>
              </a:p>
              <a:p>
                <a:pPr marL="0" indent="0">
                  <a:lnSpc>
                    <a:spcPct val="150000"/>
                  </a:lnSpc>
                  <a:buNone/>
                </a:pPr>
                <a:r>
                  <a:rPr lang="ru-RU" sz="1600" dirty="0" smtClean="0">
                    <a:latin typeface="Arial" panose="020B0604020202020204" pitchFamily="34" charset="0"/>
                    <a:cs typeface="Arial" panose="020B0604020202020204" pitchFamily="34" charset="0"/>
                  </a:rPr>
                  <a:t>- Топлинно </a:t>
                </a:r>
                <a:r>
                  <a:rPr lang="ru-RU" sz="1600" dirty="0">
                    <a:latin typeface="Arial" panose="020B0604020202020204" pitchFamily="34" charset="0"/>
                    <a:cs typeface="Arial" panose="020B0604020202020204" pitchFamily="34" charset="0"/>
                  </a:rPr>
                  <a:t>натоварване: 12 kW</a:t>
                </a:r>
              </a:p>
              <a:p>
                <a:pPr marL="0" indent="0">
                  <a:lnSpc>
                    <a:spcPct val="150000"/>
                  </a:lnSpc>
                  <a:buNone/>
                </a:pPr>
                <a:r>
                  <a:rPr lang="ru-RU" sz="1600" dirty="0" smtClean="0">
                    <a:latin typeface="Arial" panose="020B0604020202020204" pitchFamily="34" charset="0"/>
                    <a:cs typeface="Arial" panose="020B0604020202020204" pitchFamily="34" charset="0"/>
                  </a:rPr>
                  <a:t>- Сезонен </a:t>
                </a:r>
                <a:r>
                  <a:rPr lang="ru-RU" sz="1600" dirty="0">
                    <a:latin typeface="Arial" panose="020B0604020202020204" pitchFamily="34" charset="0"/>
                    <a:cs typeface="Arial" panose="020B0604020202020204" pitchFamily="34" charset="0"/>
                  </a:rPr>
                  <a:t>коефициент на ефективност - SPF на термопомпата: 3</a:t>
                </a:r>
              </a:p>
              <a:p>
                <a:pPr marL="0" indent="0">
                  <a:lnSpc>
                    <a:spcPct val="150000"/>
                  </a:lnSpc>
                  <a:buNone/>
                </a:pPr>
                <a:r>
                  <a:rPr lang="ru-RU" sz="1600" dirty="0" smtClean="0">
                    <a:latin typeface="Arial" panose="020B0604020202020204" pitchFamily="34" charset="0"/>
                    <a:cs typeface="Arial" panose="020B0604020202020204" pitchFamily="34" charset="0"/>
                  </a:rPr>
                  <a:t>- Производителност </a:t>
                </a:r>
                <a:r>
                  <a:rPr lang="ru-RU" sz="1600" dirty="0">
                    <a:latin typeface="Arial" panose="020B0604020202020204" pitchFamily="34" charset="0"/>
                    <a:cs typeface="Arial" panose="020B0604020202020204" pitchFamily="34" charset="0"/>
                  </a:rPr>
                  <a:t>на изпарителя: 9 kW</a:t>
                </a:r>
              </a:p>
              <a:p>
                <a:pPr marL="0" indent="0">
                  <a:lnSpc>
                    <a:spcPct val="150000"/>
                  </a:lnSpc>
                  <a:buNone/>
                </a:pPr>
                <a:r>
                  <a:rPr lang="ru-RU" sz="1600" dirty="0" smtClean="0">
                    <a:latin typeface="Arial" panose="020B0604020202020204" pitchFamily="34" charset="0"/>
                    <a:cs typeface="Arial" panose="020B0604020202020204" pitchFamily="34" charset="0"/>
                  </a:rPr>
                  <a:t>- Осигуряване </a:t>
                </a:r>
                <a:r>
                  <a:rPr lang="ru-RU" sz="1600" dirty="0">
                    <a:latin typeface="Arial" panose="020B0604020202020204" pitchFamily="34" charset="0"/>
                    <a:cs typeface="Arial" panose="020B0604020202020204" pitchFamily="34" charset="0"/>
                  </a:rPr>
                  <a:t>само на топлинна енергия → 1.800 h / a</a:t>
                </a:r>
              </a:p>
              <a:p>
                <a:pPr marL="0" indent="0">
                  <a:lnSpc>
                    <a:spcPct val="150000"/>
                  </a:lnSpc>
                  <a:buNone/>
                </a:pPr>
                <a:r>
                  <a:rPr lang="ru-RU" sz="1600" dirty="0" smtClean="0">
                    <a:latin typeface="Arial" panose="020B0604020202020204" pitchFamily="34" charset="0"/>
                    <a:cs typeface="Arial" panose="020B0604020202020204" pitchFamily="34" charset="0"/>
                  </a:rPr>
                  <a:t>- Кохезионна </a:t>
                </a:r>
                <a:r>
                  <a:rPr lang="ru-RU" sz="1600" dirty="0">
                    <a:latin typeface="Arial" panose="020B0604020202020204" pitchFamily="34" charset="0"/>
                    <a:cs typeface="Arial" panose="020B0604020202020204" pitchFamily="34" charset="0"/>
                  </a:rPr>
                  <a:t>почва, влажна → 30 W / m²</a:t>
                </a:r>
              </a:p>
              <a:p>
                <a:pPr marL="0" indent="0">
                  <a:lnSpc>
                    <a:spcPct val="150000"/>
                  </a:lnSpc>
                  <a:buNone/>
                </a:pPr>
                <a:r>
                  <a:rPr lang="ru-RU" sz="1600" dirty="0" smtClean="0">
                    <a:latin typeface="Arial" panose="020B0604020202020204" pitchFamily="34" charset="0"/>
                    <a:cs typeface="Arial" panose="020B0604020202020204" pitchFamily="34" charset="0"/>
                  </a:rPr>
                  <a:t>- Разстояние </a:t>
                </a:r>
                <a:r>
                  <a:rPr lang="ru-RU" sz="1600" dirty="0">
                    <a:latin typeface="Arial" panose="020B0604020202020204" pitchFamily="34" charset="0"/>
                    <a:cs typeface="Arial" panose="020B0604020202020204" pitchFamily="34" charset="0"/>
                  </a:rPr>
                  <a:t>на тръбата: 0,5 m → 2 m тръба / </a:t>
                </a:r>
                <a:r>
                  <a:rPr lang="ru-RU" sz="1600" dirty="0" smtClean="0">
                    <a:latin typeface="Arial" panose="020B0604020202020204" pitchFamily="34" charset="0"/>
                    <a:cs typeface="Arial" panose="020B0604020202020204" pitchFamily="34" charset="0"/>
                  </a:rPr>
                  <a:t>m²</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 </a:t>
                </a:r>
                <a14:m>
                  <m:oMath xmlns:m="http://schemas.openxmlformats.org/officeDocument/2006/math">
                    <m:f>
                      <m:fPr>
                        <m:ctrlPr>
                          <a:rPr lang="de-DE" sz="1600" i="1">
                            <a:latin typeface="Cambria Math"/>
                          </a:rPr>
                        </m:ctrlPr>
                      </m:fPr>
                      <m:num>
                        <m:r>
                          <a:rPr lang="en-GB" sz="1600" i="1">
                            <a:latin typeface="Cambria Math" panose="02040503050406030204" pitchFamily="18" charset="0"/>
                          </a:rPr>
                          <m:t>9000 </m:t>
                        </m:r>
                        <m:r>
                          <a:rPr lang="en-GB" sz="1600" i="1">
                            <a:latin typeface="Cambria Math" panose="02040503050406030204" pitchFamily="18" charset="0"/>
                          </a:rPr>
                          <m:t>𝑊</m:t>
                        </m:r>
                      </m:num>
                      <m:den>
                        <m:r>
                          <a:rPr lang="en-GB" sz="1600" i="1">
                            <a:latin typeface="Cambria Math" panose="02040503050406030204" pitchFamily="18" charset="0"/>
                          </a:rPr>
                          <m:t>30 </m:t>
                        </m:r>
                        <m:r>
                          <a:rPr lang="en-GB" sz="1600" i="1">
                            <a:latin typeface="Cambria Math" panose="02040503050406030204" pitchFamily="18" charset="0"/>
                          </a:rPr>
                          <m:t>𝑊</m:t>
                        </m:r>
                        <m:r>
                          <a:rPr lang="en-GB" sz="1600" i="1">
                            <a:latin typeface="Cambria Math" panose="02040503050406030204" pitchFamily="18" charset="0"/>
                          </a:rPr>
                          <m:t>/ </m:t>
                        </m:r>
                        <m:r>
                          <a:rPr lang="en-GB" sz="1600" i="1">
                            <a:latin typeface="Cambria Math" panose="02040503050406030204" pitchFamily="18" charset="0"/>
                          </a:rPr>
                          <m:t>𝑚</m:t>
                        </m:r>
                        <m:r>
                          <a:rPr lang="en-GB" sz="1600" i="1">
                            <a:latin typeface="Cambria Math" panose="02040503050406030204" pitchFamily="18" charset="0"/>
                          </a:rPr>
                          <m:t>²</m:t>
                        </m:r>
                      </m:den>
                    </m:f>
                    <m:r>
                      <a:rPr lang="en-GB" sz="1600" i="1">
                        <a:latin typeface="Cambria Math" panose="02040503050406030204" pitchFamily="18" charset="0"/>
                      </a:rPr>
                      <m:t>=300 </m:t>
                    </m:r>
                    <m:r>
                      <a:rPr lang="en-GB" sz="1600" i="1">
                        <a:latin typeface="Cambria Math" panose="02040503050406030204" pitchFamily="18" charset="0"/>
                      </a:rPr>
                      <m:t>𝑚</m:t>
                    </m:r>
                    <m:r>
                      <a:rPr lang="en-GB" sz="1600" i="1">
                        <a:latin typeface="Cambria Math" panose="02040503050406030204" pitchFamily="18" charset="0"/>
                      </a:rPr>
                      <m:t>²</m:t>
                    </m:r>
                  </m:oMath>
                </a14:m>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 600 m </a:t>
                </a:r>
                <a:r>
                  <a:rPr lang="bg-BG" sz="1600" dirty="0">
                    <a:latin typeface="Arial" panose="020B0604020202020204" pitchFamily="34" charset="0"/>
                    <a:cs typeface="Arial" panose="020B0604020202020204" pitchFamily="34" charset="0"/>
                  </a:rPr>
                  <a:t>необходима дължина на </a:t>
                </a:r>
                <a:r>
                  <a:rPr lang="bg-BG" sz="1600" dirty="0" smtClean="0">
                    <a:latin typeface="Arial" panose="020B0604020202020204" pitchFamily="34" charset="0"/>
                    <a:cs typeface="Arial" panose="020B0604020202020204" pitchFamily="34" charset="0"/>
                  </a:rPr>
                  <a:t>тръбата</a:t>
                </a:r>
                <a:endParaRPr lang="de-DE" sz="1600" dirty="0">
                  <a:latin typeface="Arial" panose="020B0604020202020204" pitchFamily="34" charset="0"/>
                  <a:cs typeface="Arial" panose="020B0604020202020204" pitchFamily="34" charset="0"/>
                </a:endParaRPr>
              </a:p>
              <a:p>
                <a:pPr marL="0" indent="0">
                  <a:lnSpc>
                    <a:spcPct val="150000"/>
                  </a:lnSpc>
                  <a:buNone/>
                </a:pPr>
                <a:endParaRPr lang="de-DE" dirty="0"/>
              </a:p>
            </p:txBody>
          </p:sp>
        </mc:Choice>
        <mc:Fallback xmlns="">
          <p:sp>
            <p:nvSpPr>
              <p:cNvPr id="4" name="Inhaltsplatzhalter 3"/>
              <p:cNvSpPr>
                <a:spLocks noGrp="1" noRot="1" noChangeAspect="1" noMove="1" noResize="1" noEditPoints="1" noAdjustHandles="1" noChangeArrowheads="1" noChangeShapeType="1" noTextEdit="1"/>
              </p:cNvSpPr>
              <p:nvPr>
                <p:ph idx="1"/>
              </p:nvPr>
            </p:nvSpPr>
            <p:spPr>
              <a:xfrm>
                <a:off x="388341" y="1556792"/>
                <a:ext cx="8229600" cy="4525963"/>
              </a:xfrm>
              <a:blipFill rotWithShape="1">
                <a:blip r:embed="rId2"/>
                <a:stretch>
                  <a:fillRect l="-444"/>
                </a:stretch>
              </a:blipFill>
            </p:spPr>
            <p:txBody>
              <a:bodyPr/>
              <a:lstStyle/>
              <a:p>
                <a:r>
                  <a:rPr lang="en-US">
                    <a:noFill/>
                  </a:rPr>
                  <a:t> </a:t>
                </a:r>
              </a:p>
            </p:txBody>
          </p:sp>
        </mc:Fallback>
      </mc:AlternateContent>
      <p:sp>
        <p:nvSpPr>
          <p:cNvPr id="5" name="Textfeld 4"/>
          <p:cNvSpPr txBox="1"/>
          <p:nvPr/>
        </p:nvSpPr>
        <p:spPr>
          <a:xfrm>
            <a:off x="5148064" y="4868977"/>
            <a:ext cx="3397869" cy="1345048"/>
          </a:xfrm>
          <a:prstGeom prst="rect">
            <a:avLst/>
          </a:prstGeom>
          <a:noFill/>
        </p:spPr>
        <p:txBody>
          <a:bodyPr wrap="square" rtlCol="0">
            <a:spAutoFit/>
          </a:bodyPr>
          <a:lstStyle/>
          <a:p>
            <a:pPr lvl="0" eaLnBrk="0" fontAlgn="base" hangingPunct="0">
              <a:lnSpc>
                <a:spcPct val="150000"/>
              </a:lnSpc>
              <a:spcBef>
                <a:spcPct val="0"/>
              </a:spcBef>
              <a:spcAft>
                <a:spcPct val="0"/>
              </a:spcAft>
            </a:pPr>
            <a:r>
              <a:rPr lang="ru-RU" altLang="de-DE" sz="1400" dirty="0">
                <a:latin typeface="Arial" panose="020B0604020202020204" pitchFamily="34" charset="0"/>
                <a:cs typeface="Arial" panose="020B0604020202020204" pitchFamily="34" charset="0"/>
              </a:rPr>
              <a:t>Таблица: Специфична екстракционна способност на субстрата за различни видове почва и със и без осигуряване на топла </a:t>
            </a:r>
            <a:r>
              <a:rPr lang="ru-RU" altLang="de-DE" sz="1400" dirty="0" smtClean="0">
                <a:latin typeface="Arial" panose="020B0604020202020204" pitchFamily="34" charset="0"/>
                <a:cs typeface="Arial" panose="020B0604020202020204" pitchFamily="34" charset="0"/>
              </a:rPr>
              <a:t>вода</a:t>
            </a:r>
            <a:endParaRPr lang="de-DE" altLang="de-DE" sz="1400"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2963873"/>
            <a:ext cx="3240360" cy="1926461"/>
          </a:xfrm>
          <a:prstGeom prst="rect">
            <a:avLst/>
          </a:prstGeom>
        </p:spPr>
      </p:pic>
    </p:spTree>
    <p:extLst>
      <p:ext uri="{BB962C8B-B14F-4D97-AF65-F5344CB8AC3E}">
        <p14:creationId xmlns:p14="http://schemas.microsoft.com/office/powerpoint/2010/main" val="2654526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ru-RU" dirty="0">
                <a:latin typeface="Arial" panose="020B0604020202020204" pitchFamily="34" charset="0"/>
                <a:cs typeface="Arial" panose="020B0604020202020204" pitchFamily="34" charset="0"/>
              </a:rPr>
              <a:t>Размери на земните колектори за топлина </a:t>
            </a:r>
            <a:r>
              <a:rPr lang="ru-RU" dirty="0">
                <a:solidFill>
                  <a:srgbClr val="92D050"/>
                </a:solidFill>
                <a:latin typeface="Arial" panose="020B0604020202020204" pitchFamily="34" charset="0"/>
                <a:cs typeface="Arial" panose="020B0604020202020204" pitchFamily="34" charset="0"/>
              </a:rPr>
              <a:t>(зелен </a:t>
            </a:r>
            <a:r>
              <a:rPr lang="ru-RU" dirty="0" smtClean="0">
                <a:solidFill>
                  <a:srgbClr val="92D050"/>
                </a:solidFill>
                <a:latin typeface="Arial" panose="020B0604020202020204" pitchFamily="34" charset="0"/>
                <a:cs typeface="Arial" panose="020B0604020202020204" pitchFamily="34" charset="0"/>
              </a:rPr>
              <a:t>печат)</a:t>
            </a:r>
            <a:r>
              <a:rPr lang="en-GB" dirty="0" smtClean="0">
                <a:solidFill>
                  <a:srgbClr val="92D050"/>
                </a:solidFill>
                <a:latin typeface="Arial" panose="020B0604020202020204" pitchFamily="34" charset="0"/>
                <a:cs typeface="Arial" panose="020B0604020202020204" pitchFamily="34" charset="0"/>
              </a:rPr>
              <a:t> </a:t>
            </a:r>
            <a:br>
              <a:rPr lang="en-GB" dirty="0" smtClean="0">
                <a:solidFill>
                  <a:srgbClr val="92D050"/>
                </a:solidFill>
                <a:latin typeface="Arial" panose="020B0604020202020204" pitchFamily="34" charset="0"/>
                <a:cs typeface="Arial" panose="020B0604020202020204" pitchFamily="34" charset="0"/>
              </a:rPr>
            </a:br>
            <a:endParaRPr lang="de-DE" dirty="0">
              <a:solidFill>
                <a:schemeClr val="accent3"/>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6779096"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Определянето на колекторната </a:t>
            </a:r>
            <a:r>
              <a:rPr lang="ru-RU" sz="1600" dirty="0" smtClean="0">
                <a:latin typeface="Arial" panose="020B0604020202020204" pitchFamily="34" charset="0"/>
                <a:cs typeface="Arial" panose="020B0604020202020204" pitchFamily="34" charset="0"/>
              </a:rPr>
              <a:t>равнина/площ </a:t>
            </a:r>
            <a:r>
              <a:rPr lang="ru-RU" sz="1600" dirty="0">
                <a:latin typeface="Arial" panose="020B0604020202020204" pitchFamily="34" charset="0"/>
                <a:cs typeface="Arial" panose="020B0604020202020204" pitchFamily="34" charset="0"/>
              </a:rPr>
              <a:t>на местоположението </a:t>
            </a:r>
            <a:r>
              <a:rPr lang="ru-RU" sz="1600" dirty="0" smtClean="0">
                <a:latin typeface="Arial" panose="020B0604020202020204" pitchFamily="34" charset="0"/>
                <a:cs typeface="Arial" panose="020B0604020202020204" pitchFamily="34" charset="0"/>
              </a:rPr>
              <a:t>на колектора става </a:t>
            </a:r>
            <a:r>
              <a:rPr lang="ru-RU" sz="1600" dirty="0">
                <a:latin typeface="Arial" panose="020B0604020202020204" pitchFamily="34" charset="0"/>
                <a:cs typeface="Arial" panose="020B0604020202020204" pitchFamily="34" charset="0"/>
              </a:rPr>
              <a:t>много по-обширно:</a:t>
            </a:r>
          </a:p>
          <a:p>
            <a:pPr marL="0" indent="0">
              <a:lnSpc>
                <a:spcPct val="150000"/>
              </a:lnSpc>
              <a:buNone/>
            </a:pPr>
            <a:r>
              <a:rPr lang="ru-RU" sz="1600" dirty="0">
                <a:latin typeface="Arial" panose="020B0604020202020204" pitchFamily="34" charset="0"/>
                <a:cs typeface="Arial" panose="020B0604020202020204" pitchFamily="34" charset="0"/>
              </a:rPr>
              <a:t>Топлинното натоварване вече не е единствената централна входна променлива, но и топлинното изискване. При по-нататъшното оразмеряване по-голямата стойност е определяща. В допълнение местоположението на системата </a:t>
            </a:r>
            <a:r>
              <a:rPr lang="ru-RU" sz="1600" dirty="0" smtClean="0">
                <a:latin typeface="Arial" panose="020B0604020202020204" pitchFamily="34" charset="0"/>
                <a:cs typeface="Arial" panose="020B0604020202020204" pitchFamily="34" charset="0"/>
              </a:rPr>
              <a:t>зависи от </a:t>
            </a:r>
            <a:r>
              <a:rPr lang="ru-RU" sz="1600" dirty="0">
                <a:latin typeface="Arial" panose="020B0604020202020204" pitchFamily="34" charset="0"/>
                <a:cs typeface="Arial" panose="020B0604020202020204" pitchFamily="34" charset="0"/>
              </a:rPr>
              <a:t>климатичната зона, което оказва влияние върху ползата </a:t>
            </a:r>
            <a:r>
              <a:rPr lang="ru-RU" sz="1600" dirty="0" smtClean="0">
                <a:latin typeface="Arial" panose="020B0604020202020204" pitchFamily="34" charset="0"/>
                <a:cs typeface="Arial" panose="020B0604020202020204" pitchFamily="34" charset="0"/>
              </a:rPr>
              <a:t>от изтеглянето на топлината от земята.</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Подробно са необходими следните </a:t>
            </a:r>
            <a:r>
              <a:rPr lang="ru-RU" sz="1600" dirty="0" smtClean="0">
                <a:latin typeface="Arial" panose="020B0604020202020204" pitchFamily="34" charset="0"/>
                <a:cs typeface="Arial" panose="020B0604020202020204" pitchFamily="34" charset="0"/>
              </a:rPr>
              <a:t>стъпки:</a:t>
            </a:r>
            <a:r>
              <a:rPr lang="en-US" sz="1600" dirty="0" smtClean="0">
                <a:latin typeface="Arial" panose="020B0604020202020204" pitchFamily="34" charset="0"/>
                <a:cs typeface="Arial" panose="020B0604020202020204" pitchFamily="34" charset="0"/>
              </a:rPr>
              <a:t> </a:t>
            </a:r>
            <a:endParaRPr lang="de-DE" sz="1400" dirty="0"/>
          </a:p>
        </p:txBody>
      </p:sp>
      <p:pic>
        <p:nvPicPr>
          <p:cNvPr id="6" name="Grafik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718249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Размери на земните колектори за топлина </a:t>
            </a:r>
            <a:r>
              <a:rPr lang="ru-RU" dirty="0">
                <a:solidFill>
                  <a:srgbClr val="92D050"/>
                </a:solidFill>
                <a:latin typeface="Arial" panose="020B0604020202020204" pitchFamily="34" charset="0"/>
                <a:cs typeface="Arial" panose="020B0604020202020204" pitchFamily="34" charset="0"/>
              </a:rPr>
              <a:t>(зелен печат) </a:t>
            </a:r>
            <a:endParaRPr lang="de-DE" dirty="0">
              <a:solidFill>
                <a:srgbClr val="92D050"/>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6779096" cy="4525963"/>
          </a:xfrm>
        </p:spPr>
        <p:txBody>
          <a:bodyPr>
            <a:normAutofit/>
          </a:bodyPr>
          <a:lstStyle/>
          <a:p>
            <a:pPr>
              <a:lnSpc>
                <a:spcPct val="150000"/>
              </a:lnSpc>
              <a:buFont typeface="+mj-lt"/>
              <a:buAutoNum type="arabicPeriod"/>
            </a:pPr>
            <a:r>
              <a:rPr lang="ru-RU" sz="1600" dirty="0">
                <a:latin typeface="Arial" panose="020B0604020202020204" pitchFamily="34" charset="0"/>
                <a:cs typeface="Arial" panose="020B0604020202020204" pitchFamily="34" charset="0"/>
              </a:rPr>
              <a:t>Определете необходимото топлинно натоварване и </a:t>
            </a:r>
            <a:r>
              <a:rPr lang="ru-RU" sz="1600" dirty="0">
                <a:solidFill>
                  <a:srgbClr val="92D050"/>
                </a:solidFill>
                <a:latin typeface="Arial" panose="020B0604020202020204" pitchFamily="34" charset="0"/>
                <a:cs typeface="Arial" panose="020B0604020202020204" pitchFamily="34" charset="0"/>
              </a:rPr>
              <a:t>топлинна нужда</a:t>
            </a:r>
          </a:p>
          <a:p>
            <a:pPr>
              <a:lnSpc>
                <a:spcPct val="150000"/>
              </a:lnSpc>
              <a:buFont typeface="+mj-lt"/>
              <a:buAutoNum type="arabicPeriod"/>
            </a:pPr>
            <a:r>
              <a:rPr lang="ru-RU" sz="1600" dirty="0">
                <a:latin typeface="Arial" panose="020B0604020202020204" pitchFamily="34" charset="0"/>
                <a:cs typeface="Arial" panose="020B0604020202020204" pitchFamily="34" charset="0"/>
              </a:rPr>
              <a:t>Изберете подходящата термопомпа</a:t>
            </a:r>
          </a:p>
          <a:p>
            <a:pPr>
              <a:lnSpc>
                <a:spcPct val="150000"/>
              </a:lnSpc>
              <a:buFont typeface="+mj-lt"/>
              <a:buAutoNum type="arabicPeriod"/>
            </a:pPr>
            <a:r>
              <a:rPr lang="ru-RU" sz="1600" dirty="0">
                <a:latin typeface="Arial" panose="020B0604020202020204" pitchFamily="34" charset="0"/>
                <a:cs typeface="Arial" panose="020B0604020202020204" pitchFamily="34" charset="0"/>
              </a:rPr>
              <a:t>Определете ефективността на изпарителя на термопомпата</a:t>
            </a:r>
          </a:p>
          <a:p>
            <a:pPr>
              <a:lnSpc>
                <a:spcPct val="150000"/>
              </a:lnSpc>
              <a:buFont typeface="+mj-lt"/>
              <a:buAutoNum type="arabicPeriod"/>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Стъпките от 1 до 3 се отнасят до характеристиката на конкретния обект, която трябва да бъде предоставена. Топлинното натоварване, топлинното изискване и термопомпата трябва да бъдат </a:t>
            </a:r>
            <a:r>
              <a:rPr lang="ru-RU" sz="1600" dirty="0" smtClean="0">
                <a:latin typeface="Arial" panose="020B0604020202020204" pitchFamily="34" charset="0"/>
                <a:cs typeface="Arial" panose="020B0604020202020204" pitchFamily="34" charset="0"/>
              </a:rPr>
              <a:t>съответно избрани .</a:t>
            </a:r>
            <a:endParaRPr lang="en-US" sz="1600" dirty="0">
              <a:latin typeface="Arial" panose="020B0604020202020204" pitchFamily="34" charset="0"/>
              <a:cs typeface="Arial" panose="020B0604020202020204" pitchFamily="34" charset="0"/>
            </a:endParaRPr>
          </a:p>
          <a:p>
            <a:pPr marL="0" indent="0">
              <a:lnSpc>
                <a:spcPct val="130000"/>
              </a:lnSpc>
              <a:buNone/>
            </a:pPr>
            <a:endParaRPr lang="de-DE" sz="1600" dirty="0">
              <a:latin typeface="Arial" panose="020B0604020202020204" pitchFamily="34" charset="0"/>
              <a:cs typeface="Arial" panose="020B0604020202020204" pitchFamily="34" charset="0"/>
            </a:endParaRPr>
          </a:p>
          <a:p>
            <a:pPr marL="0" indent="0">
              <a:buNone/>
            </a:pPr>
            <a:endParaRPr lang="de-DE" sz="1400" dirty="0"/>
          </a:p>
        </p:txBody>
      </p:sp>
      <p:pic>
        <p:nvPicPr>
          <p:cNvPr id="6" name="Grafik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50855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Термопомпата- </a:t>
            </a:r>
            <a:r>
              <a:rPr lang="bg-BG" dirty="0">
                <a:latin typeface="Arial" panose="020B0604020202020204" pitchFamily="34" charset="0"/>
                <a:cs typeface="Arial" panose="020B0604020202020204" pitchFamily="34" charset="0"/>
              </a:rPr>
              <a:t>възможно </a:t>
            </a:r>
            <a:r>
              <a:rPr lang="bg-BG" dirty="0" smtClean="0">
                <a:latin typeface="Arial" panose="020B0604020202020204" pitchFamily="34" charset="0"/>
                <a:cs typeface="Arial" panose="020B0604020202020204" pitchFamily="34" charset="0"/>
              </a:rPr>
              <a:t>най-малка</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95536" y="1844824"/>
            <a:ext cx="8229600" cy="3849291"/>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Според изчисленото отоплително натоварване е за предпочитане да изберете термопомпа, която да отговаря на изчисленото отоплително натоварване.</a:t>
            </a:r>
          </a:p>
          <a:p>
            <a:pPr marL="0" indent="0">
              <a:lnSpc>
                <a:spcPct val="150000"/>
              </a:lnSpc>
              <a:buNone/>
            </a:pPr>
            <a:r>
              <a:rPr lang="ru-RU" sz="1600" dirty="0">
                <a:latin typeface="Arial" panose="020B0604020202020204" pitchFamily="34" charset="0"/>
                <a:cs typeface="Arial" panose="020B0604020202020204" pitchFamily="34" charset="0"/>
              </a:rPr>
              <a:t>Ако се изчисли нагревателно натоварване от 12 kW и производителят на термопомпи предлага топлинни помпи с 9,3 kW / 12,2 kW / 16,2 kW, термопомпата с 12,2 kW би била най-добрият избор за инсталиране.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Това води до постоянни падежи и по-малко фази (Промяна от функционална към нефункционална</a:t>
            </a:r>
            <a:r>
              <a:rPr lang="ru-RU" sz="1600" dirty="0" smtClean="0">
                <a:latin typeface="Arial" panose="020B0604020202020204" pitchFamily="34" charset="0"/>
                <a:cs typeface="Arial" panose="020B0604020202020204" pitchFamily="34" charset="0"/>
              </a:rPr>
              <a:t>)</a:t>
            </a:r>
            <a:endParaRPr lang="de-DE" sz="16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162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Размери на земните колектори за топлина </a:t>
            </a:r>
            <a:r>
              <a:rPr lang="ru-RU" dirty="0">
                <a:solidFill>
                  <a:srgbClr val="92D050"/>
                </a:solidFill>
                <a:latin typeface="Arial" panose="020B0604020202020204" pitchFamily="34" charset="0"/>
                <a:cs typeface="Arial" panose="020B0604020202020204" pitchFamily="34" charset="0"/>
              </a:rPr>
              <a:t>(зелен печат) </a:t>
            </a:r>
            <a:endParaRPr lang="de-DE" dirty="0">
              <a:solidFill>
                <a:srgbClr val="92D050"/>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6779096" cy="4525963"/>
          </a:xfrm>
        </p:spPr>
        <p:txBody>
          <a:bodyPr>
            <a:normAutofit/>
          </a:bodyPr>
          <a:lstStyle/>
          <a:p>
            <a:pPr>
              <a:lnSpc>
                <a:spcPct val="150000"/>
              </a:lnSpc>
              <a:buAutoNum type="arabicPeriod" startAt="4"/>
            </a:pPr>
            <a:r>
              <a:rPr lang="ru-RU" sz="1600" dirty="0">
                <a:latin typeface="Arial" panose="020B0604020202020204" pitchFamily="34" charset="0"/>
                <a:cs typeface="Arial" panose="020B0604020202020204" pitchFamily="34" charset="0"/>
              </a:rPr>
              <a:t>Изберете схемата (тръби, капилярни рогозки</a:t>
            </a:r>
            <a:r>
              <a:rPr lang="ru-RU" sz="1600" dirty="0" smtClean="0">
                <a:latin typeface="Arial" panose="020B0604020202020204" pitchFamily="34" charset="0"/>
                <a:cs typeface="Arial" panose="020B0604020202020204" pitchFamily="34" charset="0"/>
              </a:rPr>
              <a:t>)</a:t>
            </a:r>
          </a:p>
          <a:p>
            <a:pPr marL="0" indent="0">
              <a:lnSpc>
                <a:spcPct val="150000"/>
              </a:lnSpc>
              <a:buNone/>
            </a:pPr>
            <a:r>
              <a:rPr lang="ru-RU" sz="1600" dirty="0" smtClean="0">
                <a:solidFill>
                  <a:schemeClr val="accent3">
                    <a:lumMod val="75000"/>
                  </a:schemeClr>
                </a:solidFill>
                <a:latin typeface="Arial" panose="020B0604020202020204" pitchFamily="34" charset="0"/>
                <a:cs typeface="Arial" panose="020B0604020202020204" pitchFamily="34" charset="0"/>
              </a:rPr>
              <a:t> </a:t>
            </a:r>
            <a:r>
              <a:rPr lang="ru-RU" sz="1600" dirty="0">
                <a:solidFill>
                  <a:schemeClr val="accent3">
                    <a:lumMod val="75000"/>
                  </a:schemeClr>
                </a:solidFill>
                <a:latin typeface="Arial" panose="020B0604020202020204" pitchFamily="34" charset="0"/>
                <a:cs typeface="Arial" panose="020B0604020202020204" pitchFamily="34" charset="0"/>
              </a:rPr>
              <a:t>Изберете вградените компоненти</a:t>
            </a:r>
          </a:p>
          <a:p>
            <a:pPr>
              <a:lnSpc>
                <a:spcPct val="150000"/>
              </a:lnSpc>
              <a:buAutoNum type="arabicPeriod" startAt="4"/>
            </a:pPr>
            <a:endParaRPr lang="ru-RU" sz="1600" dirty="0">
              <a:solidFill>
                <a:schemeClr val="accent3">
                  <a:lumMod val="75000"/>
                </a:schemeClr>
              </a:solidFill>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5. Избор </a:t>
            </a:r>
            <a:r>
              <a:rPr lang="ru-RU" sz="1600" dirty="0">
                <a:latin typeface="Arial" panose="020B0604020202020204" pitchFamily="34" charset="0"/>
                <a:cs typeface="Arial" panose="020B0604020202020204" pitchFamily="34" charset="0"/>
              </a:rPr>
              <a:t>на климатичната </a:t>
            </a:r>
            <a:r>
              <a:rPr lang="ru-RU" sz="1600" dirty="0" smtClean="0">
                <a:latin typeface="Arial" panose="020B0604020202020204" pitchFamily="34" charset="0"/>
                <a:cs typeface="Arial" panose="020B0604020202020204" pitchFamily="34" charset="0"/>
              </a:rPr>
              <a:t>зона</a:t>
            </a:r>
          </a:p>
          <a:p>
            <a:pPr marL="0" indent="0">
              <a:lnSpc>
                <a:spcPct val="150000"/>
              </a:lnSpc>
              <a:buNone/>
            </a:pPr>
            <a:r>
              <a:rPr lang="ru-RU" sz="1600" dirty="0" smtClean="0">
                <a:solidFill>
                  <a:schemeClr val="accent3">
                    <a:lumMod val="75000"/>
                  </a:schemeClr>
                </a:solidFill>
                <a:latin typeface="Arial" panose="020B0604020202020204" pitchFamily="34" charset="0"/>
                <a:cs typeface="Arial" panose="020B0604020202020204" pitchFamily="34" charset="0"/>
              </a:rPr>
              <a:t> </a:t>
            </a:r>
            <a:r>
              <a:rPr lang="ru-RU" sz="1600" dirty="0">
                <a:solidFill>
                  <a:schemeClr val="accent3">
                    <a:lumMod val="75000"/>
                  </a:schemeClr>
                </a:solidFill>
                <a:latin typeface="Arial" panose="020B0604020202020204" pitchFamily="34" charset="0"/>
                <a:cs typeface="Arial" panose="020B0604020202020204" pitchFamily="34" charset="0"/>
              </a:rPr>
              <a:t>Изберете климатичната зона според местоположението</a:t>
            </a:r>
          </a:p>
          <a:p>
            <a:pPr marL="0" indent="0">
              <a:lnSpc>
                <a:spcPct val="150000"/>
              </a:lnSpc>
              <a:buNone/>
            </a:pPr>
            <a:r>
              <a:rPr lang="ru-RU" sz="1600" dirty="0" smtClean="0">
                <a:latin typeface="Arial" panose="020B0604020202020204" pitchFamily="34" charset="0"/>
                <a:cs typeface="Arial" panose="020B0604020202020204" pitchFamily="34" charset="0"/>
              </a:rPr>
              <a:t>6. Изберете </a:t>
            </a:r>
            <a:r>
              <a:rPr lang="ru-RU" sz="1600" dirty="0">
                <a:latin typeface="Arial" panose="020B0604020202020204" pitchFamily="34" charset="0"/>
                <a:cs typeface="Arial" panose="020B0604020202020204" pitchFamily="34" charset="0"/>
              </a:rPr>
              <a:t>характера на почвата - според </a:t>
            </a:r>
            <a:r>
              <a:rPr lang="ru-RU" sz="1600" dirty="0" smtClean="0">
                <a:latin typeface="Arial" panose="020B0604020202020204" pitchFamily="34" charset="0"/>
                <a:cs typeface="Arial" panose="020B0604020202020204" pitchFamily="34" charset="0"/>
              </a:rPr>
              <a:t>таблицата</a:t>
            </a:r>
            <a:endParaRPr lang="de-DE" sz="1400" dirty="0"/>
          </a:p>
        </p:txBody>
      </p:sp>
      <p:pic>
        <p:nvPicPr>
          <p:cNvPr id="6" name="Grafik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graphicFrame>
        <p:nvGraphicFramePr>
          <p:cNvPr id="7" name="Tabelle 6"/>
          <p:cNvGraphicFramePr>
            <a:graphicFrameLocks noGrp="1"/>
          </p:cNvGraphicFramePr>
          <p:nvPr>
            <p:extLst>
              <p:ext uri="{D42A27DB-BD31-4B8C-83A1-F6EECF244321}">
                <p14:modId xmlns:p14="http://schemas.microsoft.com/office/powerpoint/2010/main" val="3059476054"/>
              </p:ext>
            </p:extLst>
          </p:nvPr>
        </p:nvGraphicFramePr>
        <p:xfrm>
          <a:off x="5940152" y="2852936"/>
          <a:ext cx="2952328" cy="3474720"/>
        </p:xfrm>
        <a:graphic>
          <a:graphicData uri="http://schemas.openxmlformats.org/drawingml/2006/table">
            <a:tbl>
              <a:tblPr firstRow="1" bandRow="1">
                <a:tableStyleId>{7E9639D4-E3E2-4D34-9284-5A2195B3D0D7}</a:tableStyleId>
              </a:tblPr>
              <a:tblGrid>
                <a:gridCol w="1584176">
                  <a:extLst>
                    <a:ext uri="{9D8B030D-6E8A-4147-A177-3AD203B41FA5}">
                      <a16:colId xmlns="" xmlns:a16="http://schemas.microsoft.com/office/drawing/2014/main" val="20000"/>
                    </a:ext>
                  </a:extLst>
                </a:gridCol>
                <a:gridCol w="1368152">
                  <a:extLst>
                    <a:ext uri="{9D8B030D-6E8A-4147-A177-3AD203B41FA5}">
                      <a16:colId xmlns="" xmlns:a16="http://schemas.microsoft.com/office/drawing/2014/main" val="20001"/>
                    </a:ext>
                  </a:extLst>
                </a:gridCol>
              </a:tblGrid>
              <a:tr h="420811">
                <a:tc>
                  <a:txBody>
                    <a:bodyPr/>
                    <a:lstStyle/>
                    <a:p>
                      <a:pPr algn="ctr"/>
                      <a:r>
                        <a:rPr lang="fr-FR" sz="1600" dirty="0">
                          <a:latin typeface="Arial" panose="020B0604020202020204" pitchFamily="34" charset="0"/>
                          <a:cs typeface="Arial" panose="020B0604020202020204" pitchFamily="34" charset="0"/>
                        </a:rPr>
                        <a:t>VDI </a:t>
                      </a:r>
                      <a:r>
                        <a:rPr lang="fr-FR" sz="1600" dirty="0" smtClean="0">
                          <a:latin typeface="Arial" panose="020B0604020202020204" pitchFamily="34" charset="0"/>
                          <a:cs typeface="Arial" panose="020B0604020202020204" pitchFamily="34" charset="0"/>
                        </a:rPr>
                        <a:t>4640</a:t>
                      </a:r>
                      <a:r>
                        <a:rPr lang="bg-BG" sz="1600" dirty="0" smtClean="0">
                          <a:latin typeface="Arial" panose="020B0604020202020204" pitchFamily="34" charset="0"/>
                          <a:cs typeface="Arial" panose="020B0604020202020204" pitchFamily="34" charset="0"/>
                        </a:rPr>
                        <a:t> </a:t>
                      </a:r>
                    </a:p>
                    <a:p>
                      <a:pPr algn="ctr"/>
                      <a:r>
                        <a:rPr lang="bg-BG" sz="1600" dirty="0" smtClean="0">
                          <a:latin typeface="Arial" panose="020B0604020202020204" pitchFamily="34" charset="0"/>
                          <a:cs typeface="Arial" panose="020B0604020202020204" pitchFamily="34" charset="0"/>
                        </a:rPr>
                        <a:t>част</a:t>
                      </a:r>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2 2001 </a:t>
                      </a:r>
                    </a:p>
                  </a:txBody>
                  <a:tcPr>
                    <a:lnB w="317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a:latin typeface="Arial" panose="020B0604020202020204" pitchFamily="34" charset="0"/>
                          <a:cs typeface="Arial" panose="020B0604020202020204" pitchFamily="34" charset="0"/>
                        </a:rPr>
                        <a:t>VDI 4640 </a:t>
                      </a:r>
                      <a:r>
                        <a:rPr lang="bg-BG" sz="1600" dirty="0" smtClean="0">
                          <a:latin typeface="Arial" panose="020B0604020202020204" pitchFamily="34" charset="0"/>
                          <a:cs typeface="Arial" panose="020B0604020202020204" pitchFamily="34" charset="0"/>
                        </a:rPr>
                        <a:t>част</a:t>
                      </a:r>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2 2015</a:t>
                      </a:r>
                    </a:p>
                  </a:txBody>
                  <a:tcPr>
                    <a:lnB w="3175"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10000"/>
                  </a:ext>
                </a:extLst>
              </a:tr>
              <a:tr h="356840">
                <a:tc>
                  <a:txBody>
                    <a:bodyPr/>
                    <a:lstStyle/>
                    <a:p>
                      <a:r>
                        <a:rPr lang="bg-BG" sz="1600" dirty="0" smtClean="0">
                          <a:latin typeface="Arial" panose="020B0604020202020204" pitchFamily="34" charset="0"/>
                          <a:cs typeface="Arial" panose="020B0604020202020204" pitchFamily="34" charset="0"/>
                        </a:rPr>
                        <a:t>Несъвършена почва, суха</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bg-BG" sz="1600" dirty="0" smtClean="0">
                          <a:solidFill>
                            <a:schemeClr val="tx1"/>
                          </a:solidFill>
                          <a:latin typeface="Arial" panose="020B0604020202020204" pitchFamily="34" charset="0"/>
                          <a:cs typeface="Arial" panose="020B0604020202020204" pitchFamily="34" charset="0"/>
                        </a:rPr>
                        <a:t>Пясък</a:t>
                      </a:r>
                      <a:endParaRPr lang="de-DE" sz="16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65010">
                <a:tc>
                  <a:txBody>
                    <a:bodyPr/>
                    <a:lstStyle/>
                    <a:p>
                      <a:r>
                        <a:rPr lang="bg-BG" sz="1600" dirty="0" smtClean="0">
                          <a:latin typeface="Arial" panose="020B0604020202020204" pitchFamily="34" charset="0"/>
                          <a:cs typeface="Arial" panose="020B0604020202020204" pitchFamily="34" charset="0"/>
                        </a:rPr>
                        <a:t>Кохезивна почва, влажна</a:t>
                      </a:r>
                      <a:endParaRPr lang="de-DE" sz="16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bg-BG" sz="1600" dirty="0" smtClean="0">
                          <a:solidFill>
                            <a:schemeClr val="tx1"/>
                          </a:solidFill>
                          <a:latin typeface="Arial" panose="020B0604020202020204" pitchFamily="34" charset="0"/>
                          <a:cs typeface="Arial" panose="020B0604020202020204" pitchFamily="34" charset="0"/>
                        </a:rPr>
                        <a:t>кал</a:t>
                      </a:r>
                      <a:endParaRPr lang="de-DE" sz="16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265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600" dirty="0" smtClean="0">
                          <a:latin typeface="Arial" panose="020B0604020202020204" pitchFamily="34" charset="0"/>
                          <a:cs typeface="Arial" panose="020B0604020202020204" pitchFamily="34" charset="0"/>
                        </a:rPr>
                        <a:t>Кохезивна почва, влажна</a:t>
                      </a:r>
                      <a:endParaRPr lang="de-DE" sz="16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bg-BG" sz="1600" dirty="0" smtClean="0">
                          <a:solidFill>
                            <a:schemeClr val="tx1"/>
                          </a:solidFill>
                          <a:latin typeface="Arial" panose="020B0604020202020204" pitchFamily="34" charset="0"/>
                          <a:cs typeface="Arial" panose="020B0604020202020204" pitchFamily="34" charset="0"/>
                        </a:rPr>
                        <a:t>тиня</a:t>
                      </a:r>
                      <a:endParaRPr lang="de-DE" sz="16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265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600" dirty="0" smtClean="0">
                          <a:latin typeface="Arial" panose="020B0604020202020204" pitchFamily="34" charset="0"/>
                          <a:cs typeface="Arial" panose="020B0604020202020204" pitchFamily="34" charset="0"/>
                        </a:rPr>
                        <a:t>Кохезивна почва, влажна</a:t>
                      </a:r>
                      <a:endParaRPr lang="de-DE" sz="16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bg-BG" sz="1600" dirty="0" smtClean="0">
                          <a:solidFill>
                            <a:schemeClr val="tx1"/>
                          </a:solidFill>
                          <a:latin typeface="Arial" panose="020B0604020202020204" pitchFamily="34" charset="0"/>
                          <a:cs typeface="Arial" panose="020B0604020202020204" pitchFamily="34" charset="0"/>
                        </a:rPr>
                        <a:t>Пясъчна кал</a:t>
                      </a:r>
                      <a:endParaRPr lang="de-DE" sz="16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356840">
                <a:tc>
                  <a:txBody>
                    <a:bodyPr/>
                    <a:lstStyle/>
                    <a:p>
                      <a:r>
                        <a:rPr lang="bg-BG" sz="1600" dirty="0" smtClean="0">
                          <a:latin typeface="Arial" panose="020B0604020202020204" pitchFamily="34" charset="0"/>
                          <a:cs typeface="Arial" panose="020B0604020202020204" pitchFamily="34" charset="0"/>
                        </a:rPr>
                        <a:t>Преовлажнен пясък </a:t>
                      </a:r>
                      <a:endParaRPr lang="de-DE" sz="16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de-DE" sz="1600" dirty="0">
                          <a:solidFill>
                            <a:schemeClr val="tx1"/>
                          </a:solidFill>
                          <a:latin typeface="Arial" panose="020B0604020202020204" pitchFamily="34" charset="0"/>
                          <a:cs typeface="Arial" panose="020B0604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765965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Размери на земните колектори за топлина </a:t>
            </a:r>
            <a:r>
              <a:rPr lang="ru-RU" dirty="0">
                <a:solidFill>
                  <a:srgbClr val="92D050"/>
                </a:solidFill>
                <a:latin typeface="Arial" panose="020B0604020202020204" pitchFamily="34" charset="0"/>
                <a:cs typeface="Arial" panose="020B0604020202020204" pitchFamily="34" charset="0"/>
              </a:rPr>
              <a:t>(зелен печат) </a:t>
            </a:r>
            <a:endParaRPr lang="de-DE" dirty="0">
              <a:solidFill>
                <a:srgbClr val="92D050"/>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6779096" cy="4525963"/>
          </a:xfrm>
        </p:spPr>
        <p:txBody>
          <a:bodyPr>
            <a:normAutofit/>
          </a:bodyPr>
          <a:lstStyle/>
          <a:p>
            <a:pPr>
              <a:lnSpc>
                <a:spcPct val="150000"/>
              </a:lnSpc>
              <a:buFont typeface="+mj-lt"/>
              <a:buAutoNum type="arabicPeriod" startAt="7"/>
            </a:pPr>
            <a:r>
              <a:rPr lang="ru-RU" sz="1600" dirty="0">
                <a:latin typeface="Arial" panose="020B0604020202020204" pitchFamily="34" charset="0"/>
                <a:cs typeface="Arial" panose="020B0604020202020204" pitchFamily="34" charset="0"/>
              </a:rPr>
              <a:t>Прочетете специфичната полза за изтегляне и </a:t>
            </a:r>
            <a:r>
              <a:rPr lang="ru-RU" sz="1600" dirty="0">
                <a:solidFill>
                  <a:srgbClr val="92D050"/>
                </a:solidFill>
                <a:latin typeface="Arial" panose="020B0604020202020204" pitchFamily="34" charset="0"/>
                <a:cs typeface="Arial" panose="020B0604020202020204" pitchFamily="34" charset="0"/>
              </a:rPr>
              <a:t>специфичната енергия за изтегляне</a:t>
            </a:r>
            <a:r>
              <a:rPr lang="ru-RU" sz="1600" dirty="0">
                <a:latin typeface="Arial" panose="020B0604020202020204" pitchFamily="34" charset="0"/>
                <a:cs typeface="Arial" panose="020B0604020202020204" pitchFamily="34" charset="0"/>
              </a:rPr>
              <a:t> (в зависимост от часовете на пълно натоварване годишно)</a:t>
            </a:r>
          </a:p>
          <a:p>
            <a:pPr>
              <a:lnSpc>
                <a:spcPct val="150000"/>
              </a:lnSpc>
              <a:buFont typeface="+mj-lt"/>
              <a:buAutoNum type="arabicPeriod" startAt="7"/>
            </a:pPr>
            <a:r>
              <a:rPr lang="ru-RU" sz="1600" dirty="0">
                <a:solidFill>
                  <a:srgbClr val="92D050"/>
                </a:solidFill>
                <a:latin typeface="Arial" panose="020B0604020202020204" pitchFamily="34" charset="0"/>
                <a:cs typeface="Arial" panose="020B0604020202020204" pitchFamily="34" charset="0"/>
              </a:rPr>
              <a:t>По-голямата стойност е определяща (производителност / енергия)</a:t>
            </a:r>
          </a:p>
          <a:p>
            <a:pPr>
              <a:lnSpc>
                <a:spcPct val="150000"/>
              </a:lnSpc>
              <a:buFont typeface="+mj-lt"/>
              <a:buAutoNum type="arabicPeriod" startAt="7"/>
            </a:pPr>
            <a:r>
              <a:rPr lang="ru-RU" sz="1600" dirty="0">
                <a:solidFill>
                  <a:srgbClr val="92D050"/>
                </a:solidFill>
                <a:latin typeface="Arial" panose="020B0604020202020204" pitchFamily="34" charset="0"/>
                <a:cs typeface="Arial" panose="020B0604020202020204" pitchFamily="34" charset="0"/>
              </a:rPr>
              <a:t>Изберете разстоянието на тръбата в </a:t>
            </a:r>
            <a:endParaRPr lang="ru-RU" sz="1600" dirty="0" smtClean="0">
              <a:solidFill>
                <a:srgbClr val="92D050"/>
              </a:solidFill>
              <a:latin typeface="Arial" panose="020B0604020202020204" pitchFamily="34" charset="0"/>
              <a:cs typeface="Arial" panose="020B0604020202020204" pitchFamily="34" charset="0"/>
            </a:endParaRPr>
          </a:p>
          <a:p>
            <a:pPr marL="0" indent="0">
              <a:lnSpc>
                <a:spcPct val="150000"/>
              </a:lnSpc>
              <a:buNone/>
            </a:pPr>
            <a:r>
              <a:rPr lang="ru-RU" sz="1600" dirty="0" smtClean="0">
                <a:solidFill>
                  <a:srgbClr val="92D050"/>
                </a:solidFill>
                <a:latin typeface="Arial" panose="020B0604020202020204" pitchFamily="34" charset="0"/>
                <a:cs typeface="Arial" panose="020B0604020202020204" pitchFamily="34" charset="0"/>
              </a:rPr>
              <a:t>съответствие </a:t>
            </a:r>
            <a:r>
              <a:rPr lang="ru-RU" sz="1600" dirty="0">
                <a:solidFill>
                  <a:srgbClr val="92D050"/>
                </a:solidFill>
                <a:latin typeface="Arial" panose="020B0604020202020204" pitchFamily="34" charset="0"/>
                <a:cs typeface="Arial" panose="020B0604020202020204" pitchFamily="34" charset="0"/>
              </a:rPr>
              <a:t>с таблицата</a:t>
            </a:r>
          </a:p>
          <a:p>
            <a:pPr>
              <a:lnSpc>
                <a:spcPct val="150000"/>
              </a:lnSpc>
              <a:buFont typeface="+mj-lt"/>
              <a:buAutoNum type="arabicPeriod" startAt="7"/>
            </a:pPr>
            <a:r>
              <a:rPr lang="ru-RU" sz="1600" dirty="0">
                <a:latin typeface="Arial" panose="020B0604020202020204" pitchFamily="34" charset="0"/>
                <a:cs typeface="Arial" panose="020B0604020202020204" pitchFamily="34" charset="0"/>
              </a:rPr>
              <a:t>Определете </a:t>
            </a:r>
            <a:r>
              <a:rPr lang="ru-RU" sz="1600" dirty="0" smtClean="0">
                <a:latin typeface="Arial" panose="020B0604020202020204" pitchFamily="34" charset="0"/>
                <a:cs typeface="Arial" panose="020B0604020202020204" pitchFamily="34" charset="0"/>
              </a:rPr>
              <a:t>съответно дължината на</a:t>
            </a:r>
          </a:p>
          <a:p>
            <a:pPr marL="0" indent="0">
              <a:lnSpc>
                <a:spcPct val="150000"/>
              </a:lnSpc>
              <a:buNone/>
            </a:pPr>
            <a:r>
              <a:rPr lang="ru-RU" sz="1600" dirty="0" smtClean="0">
                <a:latin typeface="Arial" panose="020B0604020202020204" pitchFamily="34" charset="0"/>
                <a:cs typeface="Arial" panose="020B0604020202020204" pitchFamily="34" charset="0"/>
              </a:rPr>
              <a:t>тръбата </a:t>
            </a:r>
            <a:endParaRPr lang="en-US" sz="1600" dirty="0">
              <a:latin typeface="Arial" panose="020B0604020202020204" pitchFamily="34" charset="0"/>
              <a:cs typeface="Arial" panose="020B0604020202020204" pitchFamily="34" charset="0"/>
            </a:endParaRPr>
          </a:p>
          <a:p>
            <a:pPr marL="0" indent="0">
              <a:lnSpc>
                <a:spcPct val="130000"/>
              </a:lnSpc>
              <a:buNone/>
            </a:pPr>
            <a:endParaRPr lang="de-DE" sz="1600" dirty="0">
              <a:latin typeface="Arial" panose="020B0604020202020204" pitchFamily="34" charset="0"/>
              <a:cs typeface="Arial" panose="020B0604020202020204" pitchFamily="34" charset="0"/>
            </a:endParaRPr>
          </a:p>
          <a:p>
            <a:pPr marL="0" indent="0">
              <a:buNone/>
            </a:pPr>
            <a:endParaRPr lang="de-DE" sz="1400" dirty="0"/>
          </a:p>
        </p:txBody>
      </p:sp>
      <p:pic>
        <p:nvPicPr>
          <p:cNvPr id="6" name="Grafik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706" y="3356992"/>
            <a:ext cx="4142074" cy="2304256"/>
          </a:xfrm>
          <a:prstGeom prst="rect">
            <a:avLst/>
          </a:prstGeom>
        </p:spPr>
      </p:pic>
    </p:spTree>
    <p:extLst>
      <p:ext uri="{BB962C8B-B14F-4D97-AF65-F5344CB8AC3E}">
        <p14:creationId xmlns:p14="http://schemas.microsoft.com/office/powerpoint/2010/main" val="1916986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Размери на земните колектори за топлина </a:t>
            </a:r>
            <a:r>
              <a:rPr lang="ru-RU" dirty="0">
                <a:solidFill>
                  <a:srgbClr val="92D050"/>
                </a:solidFill>
                <a:latin typeface="Arial" panose="020B0604020202020204" pitchFamily="34" charset="0"/>
                <a:cs typeface="Arial" panose="020B0604020202020204" pitchFamily="34" charset="0"/>
              </a:rPr>
              <a:t>(зелен печат) </a:t>
            </a:r>
            <a:r>
              <a:rPr lang="en-US" dirty="0" smtClean="0">
                <a:solidFill>
                  <a:srgbClr val="92D050"/>
                </a:solidFill>
                <a:latin typeface="Arial" panose="020B0604020202020204" pitchFamily="34" charset="0"/>
                <a:cs typeface="Arial" panose="020B0604020202020204" pitchFamily="34" charset="0"/>
              </a:rPr>
              <a:t> </a:t>
            </a:r>
            <a:endParaRPr lang="de-DE" dirty="0">
              <a:solidFill>
                <a:srgbClr val="92D050"/>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388341" y="1556793"/>
            <a:ext cx="8229600" cy="4104455"/>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Пример:</a:t>
            </a:r>
          </a:p>
          <a:p>
            <a:pPr>
              <a:lnSpc>
                <a:spcPct val="150000"/>
              </a:lnSpc>
              <a:buFontTx/>
              <a:buChar char="-"/>
            </a:pPr>
            <a:r>
              <a:rPr lang="ru-RU" sz="1600" dirty="0" smtClean="0">
                <a:latin typeface="Arial" panose="020B0604020202020204" pitchFamily="34" charset="0"/>
                <a:cs typeface="Arial" panose="020B0604020202020204" pitchFamily="34" charset="0"/>
              </a:rPr>
              <a:t>Топлинно </a:t>
            </a:r>
            <a:r>
              <a:rPr lang="ru-RU" sz="1600" dirty="0">
                <a:latin typeface="Arial" panose="020B0604020202020204" pitchFamily="34" charset="0"/>
                <a:cs typeface="Arial" panose="020B0604020202020204" pitchFamily="34" charset="0"/>
              </a:rPr>
              <a:t>натоварване: 12 kW, </a:t>
            </a:r>
            <a:endParaRPr lang="ru-RU" sz="1600" dirty="0" smtClean="0">
              <a:latin typeface="Arial" panose="020B0604020202020204" pitchFamily="34" charset="0"/>
              <a:cs typeface="Arial" panose="020B0604020202020204" pitchFamily="34" charset="0"/>
            </a:endParaRPr>
          </a:p>
          <a:p>
            <a:pPr>
              <a:lnSpc>
                <a:spcPct val="150000"/>
              </a:lnSpc>
              <a:buFontTx/>
              <a:buChar char="-"/>
            </a:pPr>
            <a:r>
              <a:rPr lang="ru-RU" sz="1600" dirty="0" smtClean="0">
                <a:latin typeface="Arial" panose="020B0604020202020204" pitchFamily="34" charset="0"/>
                <a:cs typeface="Arial" panose="020B0604020202020204" pitchFamily="34" charset="0"/>
              </a:rPr>
              <a:t>топлинна </a:t>
            </a:r>
            <a:r>
              <a:rPr lang="ru-RU" sz="1600" dirty="0">
                <a:latin typeface="Arial" panose="020B0604020202020204" pitchFamily="34" charset="0"/>
                <a:cs typeface="Arial" panose="020B0604020202020204" pitchFamily="34" charset="0"/>
              </a:rPr>
              <a:t>нужда: 20.000 </a:t>
            </a:r>
            <a:r>
              <a:rPr lang="ru-RU" sz="1600" dirty="0" smtClean="0">
                <a:latin typeface="Arial" panose="020B0604020202020204" pitchFamily="34" charset="0"/>
                <a:cs typeface="Arial" panose="020B0604020202020204" pitchFamily="34" charset="0"/>
              </a:rPr>
              <a:t>kWh</a:t>
            </a:r>
          </a:p>
          <a:p>
            <a:pPr>
              <a:lnSpc>
                <a:spcPct val="150000"/>
              </a:lnSpc>
              <a:buFontTx/>
              <a:buChar char="-"/>
            </a:pPr>
            <a:r>
              <a:rPr lang="ru-RU" sz="1600" dirty="0" smtClean="0">
                <a:latin typeface="Arial" panose="020B0604020202020204" pitchFamily="34" charset="0"/>
                <a:cs typeface="Arial" panose="020B0604020202020204" pitchFamily="34" charset="0"/>
              </a:rPr>
              <a:t>SPF </a:t>
            </a:r>
            <a:r>
              <a:rPr lang="ru-RU" sz="1600" dirty="0">
                <a:latin typeface="Arial" panose="020B0604020202020204" pitchFamily="34" charset="0"/>
                <a:cs typeface="Arial" panose="020B0604020202020204" pitchFamily="34" charset="0"/>
              </a:rPr>
              <a:t>на термопомпата: </a:t>
            </a:r>
            <a:r>
              <a:rPr lang="ru-RU" sz="1600" dirty="0" smtClean="0">
                <a:latin typeface="Arial" panose="020B0604020202020204" pitchFamily="34" charset="0"/>
                <a:cs typeface="Arial" panose="020B0604020202020204" pitchFamily="34" charset="0"/>
              </a:rPr>
              <a:t>3</a:t>
            </a:r>
          </a:p>
          <a:p>
            <a:pPr>
              <a:lnSpc>
                <a:spcPct val="150000"/>
              </a:lnSpc>
              <a:buFontTx/>
              <a:buChar char="-"/>
            </a:pPr>
            <a:r>
              <a:rPr lang="ru-RU" sz="1600" dirty="0" smtClean="0">
                <a:latin typeface="Arial" panose="020B0604020202020204" pitchFamily="34" charset="0"/>
                <a:cs typeface="Arial" panose="020B0604020202020204" pitchFamily="34" charset="0"/>
              </a:rPr>
              <a:t>Производителност </a:t>
            </a:r>
            <a:r>
              <a:rPr lang="ru-RU" sz="1600" dirty="0">
                <a:latin typeface="Arial" panose="020B0604020202020204" pitchFamily="34" charset="0"/>
                <a:cs typeface="Arial" panose="020B0604020202020204" pitchFamily="34" charset="0"/>
              </a:rPr>
              <a:t>на изпарителя: 9 </a:t>
            </a:r>
            <a:r>
              <a:rPr lang="ru-RU" sz="1600" dirty="0" smtClean="0">
                <a:latin typeface="Arial" panose="020B0604020202020204" pitchFamily="34" charset="0"/>
                <a:cs typeface="Arial" panose="020B0604020202020204" pitchFamily="34" charset="0"/>
              </a:rPr>
              <a:t>kW</a:t>
            </a:r>
          </a:p>
          <a:p>
            <a:pPr>
              <a:lnSpc>
                <a:spcPct val="150000"/>
              </a:lnSpc>
              <a:buFontTx/>
              <a:buChar char="-"/>
            </a:pPr>
            <a:r>
              <a:rPr lang="ru-RU" sz="1600" dirty="0" smtClean="0">
                <a:latin typeface="Arial" panose="020B0604020202020204" pitchFamily="34" charset="0"/>
                <a:cs typeface="Arial" panose="020B0604020202020204" pitchFamily="34" charset="0"/>
              </a:rPr>
              <a:t>Система</a:t>
            </a: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тръби</a:t>
            </a:r>
          </a:p>
          <a:p>
            <a:pPr>
              <a:lnSpc>
                <a:spcPct val="150000"/>
              </a:lnSpc>
              <a:buFontTx/>
              <a:buChar char="-"/>
            </a:pPr>
            <a:r>
              <a:rPr lang="ru-RU" sz="1600" dirty="0" smtClean="0">
                <a:latin typeface="Arial" panose="020B0604020202020204" pitchFamily="34" charset="0"/>
                <a:cs typeface="Arial" panose="020B0604020202020204" pitchFamily="34" charset="0"/>
              </a:rPr>
              <a:t>Часове </a:t>
            </a:r>
            <a:r>
              <a:rPr lang="ru-RU" sz="1600" dirty="0">
                <a:latin typeface="Arial" panose="020B0604020202020204" pitchFamily="34" charset="0"/>
                <a:cs typeface="Arial" panose="020B0604020202020204" pitchFamily="34" charset="0"/>
              </a:rPr>
              <a:t>на пълно натоварване → 1.650 h / </a:t>
            </a:r>
            <a:r>
              <a:rPr lang="ru-RU" sz="1600" dirty="0" smtClean="0">
                <a:latin typeface="Arial" panose="020B0604020202020204" pitchFamily="34" charset="0"/>
                <a:cs typeface="Arial" panose="020B0604020202020204" pitchFamily="34" charset="0"/>
              </a:rPr>
              <a:t>a</a:t>
            </a:r>
          </a:p>
          <a:p>
            <a:pPr>
              <a:lnSpc>
                <a:spcPct val="150000"/>
              </a:lnSpc>
              <a:buFontTx/>
              <a:buChar char="-"/>
            </a:pPr>
            <a:r>
              <a:rPr lang="ru-RU" sz="1600" dirty="0" smtClean="0">
                <a:latin typeface="Arial" panose="020B0604020202020204" pitchFamily="34" charset="0"/>
                <a:cs typeface="Arial" panose="020B0604020202020204" pitchFamily="34" charset="0"/>
              </a:rPr>
              <a:t>Почва</a:t>
            </a:r>
            <a:r>
              <a:rPr lang="ru-RU" sz="1600" dirty="0">
                <a:latin typeface="Arial" panose="020B0604020202020204" pitchFamily="34" charset="0"/>
                <a:cs typeface="Arial" panose="020B0604020202020204" pitchFamily="34" charset="0"/>
              </a:rPr>
              <a:t>: кал → 30 W / m² / 56 kWh / </a:t>
            </a:r>
            <a:r>
              <a:rPr lang="ru-RU" sz="1600" dirty="0" smtClean="0">
                <a:latin typeface="Arial" panose="020B0604020202020204" pitchFamily="34" charset="0"/>
                <a:cs typeface="Arial" panose="020B0604020202020204" pitchFamily="34" charset="0"/>
              </a:rPr>
              <a:t>a</a:t>
            </a:r>
          </a:p>
          <a:p>
            <a:pPr marL="0" indent="0">
              <a:lnSpc>
                <a:spcPct val="150000"/>
              </a:lnSpc>
              <a:buNone/>
            </a:pPr>
            <a:r>
              <a:rPr lang="ru-RU" sz="1600" dirty="0" smtClean="0">
                <a:latin typeface="Arial" panose="020B0604020202020204" pitchFamily="34" charset="0"/>
                <a:cs typeface="Arial" panose="020B0604020202020204" pitchFamily="34" charset="0"/>
              </a:rPr>
              <a:t>-     Разстояние </a:t>
            </a:r>
            <a:r>
              <a:rPr lang="ru-RU" sz="1600" dirty="0">
                <a:latin typeface="Arial" panose="020B0604020202020204" pitchFamily="34" charset="0"/>
                <a:cs typeface="Arial" panose="020B0604020202020204" pitchFamily="34" charset="0"/>
              </a:rPr>
              <a:t>на тръбата: 0,5 m → 2 m тръба / </a:t>
            </a:r>
            <a:r>
              <a:rPr lang="ru-RU" sz="1600" dirty="0" smtClean="0">
                <a:latin typeface="Arial" panose="020B0604020202020204" pitchFamily="34" charset="0"/>
                <a:cs typeface="Arial" panose="020B0604020202020204" pitchFamily="34" charset="0"/>
              </a:rPr>
              <a:t>m²</a:t>
            </a:r>
            <a:endParaRPr lang="de-DE" sz="1600" dirty="0">
              <a:latin typeface="Arial" panose="020B0604020202020204" pitchFamily="34" charset="0"/>
              <a:cs typeface="Arial" panose="020B0604020202020204" pitchFamily="34" charset="0"/>
            </a:endParaRPr>
          </a:p>
          <a:p>
            <a:pPr>
              <a:lnSpc>
                <a:spcPct val="150000"/>
              </a:lnSpc>
            </a:pPr>
            <a:endParaRPr lang="de-DE" dirty="0"/>
          </a:p>
        </p:txBody>
      </p:sp>
    </p:spTree>
    <p:extLst>
      <p:ext uri="{BB962C8B-B14F-4D97-AF65-F5344CB8AC3E}">
        <p14:creationId xmlns:p14="http://schemas.microsoft.com/office/powerpoint/2010/main" val="751812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Размери на земните колектори за топлина </a:t>
            </a:r>
            <a:r>
              <a:rPr lang="ru-RU" dirty="0">
                <a:solidFill>
                  <a:srgbClr val="92D050"/>
                </a:solidFill>
                <a:latin typeface="Arial" panose="020B0604020202020204" pitchFamily="34" charset="0"/>
                <a:cs typeface="Arial" panose="020B0604020202020204" pitchFamily="34" charset="0"/>
              </a:rPr>
              <a:t>(зелен печат) </a:t>
            </a:r>
            <a:endParaRPr lang="de-DE" dirty="0">
              <a:solidFill>
                <a:srgbClr val="92D050"/>
              </a:solidFill>
              <a:latin typeface="Arial" panose="020B0604020202020204" pitchFamily="34" charset="0"/>
              <a:cs typeface="Arial" panose="020B0604020202020204" pitchFamily="34" charset="0"/>
            </a:endParaRPr>
          </a:p>
        </p:txBody>
      </p:sp>
      <p:sp>
        <p:nvSpPr>
          <p:cNvPr id="6" name="Textfeld 5"/>
          <p:cNvSpPr txBox="1"/>
          <p:nvPr/>
        </p:nvSpPr>
        <p:spPr>
          <a:xfrm>
            <a:off x="647564" y="2132856"/>
            <a:ext cx="7848872" cy="4062651"/>
          </a:xfrm>
          <a:prstGeom prst="rect">
            <a:avLst/>
          </a:prstGeom>
          <a:noFill/>
        </p:spPr>
        <p:txBody>
          <a:bodyPr wrap="square" rtlCol="0">
            <a:spAutoFit/>
          </a:bodyPr>
          <a:lstStyle/>
          <a:p>
            <a:pPr>
              <a:lnSpc>
                <a:spcPct val="150000"/>
              </a:lnSpc>
            </a:pPr>
            <a:r>
              <a:rPr lang="bg-BG" sz="1600" dirty="0">
                <a:latin typeface="Arial" panose="020B0604020202020204" pitchFamily="34" charset="0"/>
                <a:cs typeface="Arial" panose="020B0604020202020204" pitchFamily="34" charset="0"/>
                <a:sym typeface="Wingdings" panose="05000000000000000000" pitchFamily="2" charset="2"/>
              </a:rPr>
              <a:t>Изчисляване на топлинно </a:t>
            </a:r>
            <a:r>
              <a:rPr lang="bg-BG" sz="1600" dirty="0" smtClean="0">
                <a:latin typeface="Arial" panose="020B0604020202020204" pitchFamily="34" charset="0"/>
                <a:cs typeface="Arial" panose="020B0604020202020204" pitchFamily="34" charset="0"/>
                <a:sym typeface="Wingdings" panose="05000000000000000000" pitchFamily="2" charset="2"/>
              </a:rPr>
              <a:t>натоварване:</a:t>
            </a:r>
            <a:r>
              <a:rPr lang="de-DE" sz="1600" dirty="0" smtClean="0">
                <a:latin typeface="Arial" panose="020B0604020202020204" pitchFamily="34" charset="0"/>
                <a:cs typeface="Arial" panose="020B0604020202020204" pitchFamily="34" charset="0"/>
                <a:sym typeface="Wingdings" panose="05000000000000000000" pitchFamily="2" charset="2"/>
              </a:rPr>
              <a:t>	</a:t>
            </a:r>
            <a:r>
              <a:rPr lang="bg-BG" sz="1600" dirty="0">
                <a:latin typeface="Arial" panose="020B0604020202020204" pitchFamily="34" charset="0"/>
                <a:cs typeface="Arial" panose="020B0604020202020204" pitchFamily="34" charset="0"/>
                <a:sym typeface="Wingdings" panose="05000000000000000000" pitchFamily="2" charset="2"/>
              </a:rPr>
              <a:t>Изчисляване на </a:t>
            </a:r>
            <a:r>
              <a:rPr lang="bg-BG" sz="1600" dirty="0" smtClean="0">
                <a:latin typeface="Arial" panose="020B0604020202020204" pitchFamily="34" charset="0"/>
                <a:cs typeface="Arial" panose="020B0604020202020204" pitchFamily="34" charset="0"/>
                <a:sym typeface="Wingdings" panose="05000000000000000000" pitchFamily="2" charset="2"/>
              </a:rPr>
              <a:t>топлината:</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r>
              <a:rPr lang="bg-BG" sz="1600" dirty="0" smtClean="0">
                <a:latin typeface="Arial" panose="020B0604020202020204" pitchFamily="34" charset="0"/>
                <a:cs typeface="Arial" panose="020B0604020202020204" pitchFamily="34" charset="0"/>
                <a:sym typeface="Wingdings" panose="05000000000000000000" pitchFamily="2" charset="2"/>
              </a:rPr>
              <a:t>   </a:t>
            </a:r>
            <a:r>
              <a:rPr lang="de-DE" sz="1600" dirty="0" smtClean="0">
                <a:latin typeface="Arial" panose="020B0604020202020204" pitchFamily="34" charset="0"/>
                <a:cs typeface="Arial" panose="020B0604020202020204" pitchFamily="34" charset="0"/>
                <a:sym typeface="Wingdings" panose="05000000000000000000" pitchFamily="2" charset="2"/>
              </a:rPr>
              <a:t>9000 </a:t>
            </a:r>
            <a:r>
              <a:rPr lang="de-DE" sz="1600" dirty="0">
                <a:latin typeface="Arial" panose="020B0604020202020204" pitchFamily="34" charset="0"/>
                <a:cs typeface="Arial" panose="020B0604020202020204" pitchFamily="34" charset="0"/>
                <a:sym typeface="Wingdings" panose="05000000000000000000" pitchFamily="2" charset="2"/>
              </a:rPr>
              <a:t>W / 30 W/m²		</a:t>
            </a:r>
            <a:r>
              <a:rPr lang="bg-BG" sz="1600" dirty="0" smtClean="0">
                <a:latin typeface="Arial" panose="020B0604020202020204" pitchFamily="34" charset="0"/>
                <a:cs typeface="Arial" panose="020B0604020202020204" pitchFamily="34" charset="0"/>
                <a:sym typeface="Wingdings" panose="05000000000000000000" pitchFamily="2" charset="2"/>
              </a:rPr>
              <a:t>     </a:t>
            </a:r>
            <a:r>
              <a:rPr lang="de-DE" sz="1600" dirty="0" smtClean="0">
                <a:latin typeface="Arial" panose="020B0604020202020204" pitchFamily="34" charset="0"/>
                <a:cs typeface="Arial" panose="020B0604020202020204" pitchFamily="34" charset="0"/>
                <a:sym typeface="Wingdings" panose="05000000000000000000" pitchFamily="2" charset="2"/>
              </a:rPr>
              <a:t> </a:t>
            </a:r>
            <a:r>
              <a:rPr lang="de-DE" sz="1600" dirty="0">
                <a:latin typeface="Arial" panose="020B0604020202020204" pitchFamily="34" charset="0"/>
                <a:cs typeface="Arial" panose="020B0604020202020204" pitchFamily="34" charset="0"/>
                <a:sym typeface="Wingdings" panose="05000000000000000000" pitchFamily="2" charset="2"/>
              </a:rPr>
              <a:t>20.000 kWh / 56 kWh/a</a:t>
            </a:r>
          </a:p>
          <a:p>
            <a:pPr>
              <a:lnSpc>
                <a:spcPct val="150000"/>
              </a:lnSpc>
              <a:buFont typeface="Wingdings" panose="05000000000000000000" pitchFamily="2" charset="2"/>
              <a:buChar char="à"/>
            </a:pPr>
            <a:r>
              <a:rPr lang="bg-BG" sz="1600" dirty="0" smtClean="0">
                <a:latin typeface="Arial" panose="020B0604020202020204" pitchFamily="34" charset="0"/>
                <a:cs typeface="Arial" panose="020B0604020202020204" pitchFamily="34" charset="0"/>
                <a:sym typeface="Wingdings" panose="05000000000000000000" pitchFamily="2" charset="2"/>
              </a:rPr>
              <a:t>   </a:t>
            </a:r>
            <a:r>
              <a:rPr lang="de-DE" sz="1600" dirty="0" smtClean="0">
                <a:latin typeface="Arial" panose="020B0604020202020204" pitchFamily="34" charset="0"/>
                <a:cs typeface="Arial" panose="020B0604020202020204" pitchFamily="34" charset="0"/>
                <a:sym typeface="Wingdings" panose="05000000000000000000" pitchFamily="2" charset="2"/>
              </a:rPr>
              <a:t>300 </a:t>
            </a:r>
            <a:r>
              <a:rPr lang="de-DE" sz="1600" dirty="0">
                <a:latin typeface="Arial" panose="020B0604020202020204" pitchFamily="34" charset="0"/>
                <a:cs typeface="Arial" panose="020B0604020202020204" pitchFamily="34" charset="0"/>
                <a:sym typeface="Wingdings" panose="05000000000000000000" pitchFamily="2" charset="2"/>
              </a:rPr>
              <a:t>m²				</a:t>
            </a:r>
            <a:r>
              <a:rPr lang="bg-BG" sz="1600" dirty="0" smtClean="0">
                <a:latin typeface="Arial" panose="020B0604020202020204" pitchFamily="34" charset="0"/>
                <a:cs typeface="Arial" panose="020B0604020202020204" pitchFamily="34" charset="0"/>
                <a:sym typeface="Wingdings" panose="05000000000000000000" pitchFamily="2" charset="2"/>
              </a:rPr>
              <a:t>     </a:t>
            </a:r>
            <a:r>
              <a:rPr lang="de-DE" sz="1600" dirty="0" smtClean="0">
                <a:latin typeface="Arial" panose="020B0604020202020204" pitchFamily="34" charset="0"/>
                <a:cs typeface="Arial" panose="020B0604020202020204" pitchFamily="34" charset="0"/>
                <a:sym typeface="Wingdings" panose="05000000000000000000" pitchFamily="2" charset="2"/>
              </a:rPr>
              <a:t> </a:t>
            </a:r>
            <a:r>
              <a:rPr lang="de-DE" sz="1600" dirty="0">
                <a:latin typeface="Arial" panose="020B0604020202020204" pitchFamily="34" charset="0"/>
                <a:cs typeface="Arial" panose="020B0604020202020204" pitchFamily="34" charset="0"/>
                <a:sym typeface="Wingdings" panose="05000000000000000000" pitchFamily="2" charset="2"/>
              </a:rPr>
              <a:t>357 m²</a:t>
            </a:r>
          </a:p>
          <a:p>
            <a:pPr>
              <a:lnSpc>
                <a:spcPct val="150000"/>
              </a:lnSpc>
              <a:buFont typeface="Wingdings" panose="05000000000000000000" pitchFamily="2" charset="2"/>
              <a:buChar char="à"/>
            </a:pPr>
            <a:r>
              <a:rPr lang="bg-BG" sz="1600" dirty="0" smtClean="0">
                <a:latin typeface="Arial" panose="020B0604020202020204" pitchFamily="34" charset="0"/>
                <a:cs typeface="Arial" panose="020B0604020202020204" pitchFamily="34" charset="0"/>
                <a:sym typeface="Wingdings" panose="05000000000000000000" pitchFamily="2" charset="2"/>
              </a:rPr>
              <a:t>   </a:t>
            </a:r>
            <a:r>
              <a:rPr lang="de-DE" sz="1600" dirty="0" smtClean="0">
                <a:latin typeface="Arial" panose="020B0604020202020204" pitchFamily="34" charset="0"/>
                <a:cs typeface="Arial" panose="020B0604020202020204" pitchFamily="34" charset="0"/>
                <a:sym typeface="Wingdings" panose="05000000000000000000" pitchFamily="2" charset="2"/>
              </a:rPr>
              <a:t>600m </a:t>
            </a:r>
            <a:r>
              <a:rPr lang="bg-BG" sz="1600" dirty="0" smtClean="0">
                <a:latin typeface="Arial" panose="020B0604020202020204" pitchFamily="34" charset="0"/>
                <a:cs typeface="Arial" panose="020B0604020202020204" pitchFamily="34" charset="0"/>
                <a:sym typeface="Wingdings" panose="05000000000000000000" pitchFamily="2" charset="2"/>
              </a:rPr>
              <a:t>необходима </a:t>
            </a:r>
            <a:r>
              <a:rPr lang="ru-RU" sz="1600" dirty="0" smtClean="0">
                <a:latin typeface="Arial" panose="020B0604020202020204" pitchFamily="34" charset="0"/>
                <a:cs typeface="Arial" panose="020B0604020202020204" pitchFamily="34" charset="0"/>
                <a:sym typeface="Wingdings" panose="05000000000000000000" pitchFamily="2" charset="2"/>
              </a:rPr>
              <a:t>дължина </a:t>
            </a:r>
            <a:r>
              <a:rPr lang="ru-RU" sz="1600" dirty="0">
                <a:latin typeface="Arial" panose="020B0604020202020204" pitchFamily="34" charset="0"/>
                <a:cs typeface="Arial" panose="020B0604020202020204" pitchFamily="34" charset="0"/>
                <a:sym typeface="Wingdings" panose="05000000000000000000" pitchFamily="2" charset="2"/>
              </a:rPr>
              <a:t>на </a:t>
            </a:r>
            <a:r>
              <a:rPr lang="ru-RU" sz="1600" dirty="0" smtClean="0">
                <a:latin typeface="Arial" panose="020B0604020202020204" pitchFamily="34" charset="0"/>
                <a:cs typeface="Arial" panose="020B0604020202020204" pitchFamily="34" charset="0"/>
                <a:sym typeface="Wingdings" panose="05000000000000000000" pitchFamily="2" charset="2"/>
              </a:rPr>
              <a:t>            </a:t>
            </a:r>
            <a:r>
              <a:rPr lang="de-DE" sz="1600" dirty="0" smtClean="0">
                <a:latin typeface="Arial" panose="020B0604020202020204" pitchFamily="34" charset="0"/>
                <a:cs typeface="Arial" panose="020B0604020202020204" pitchFamily="34" charset="0"/>
                <a:sym typeface="Wingdings" panose="05000000000000000000" pitchFamily="2" charset="2"/>
              </a:rPr>
              <a:t> </a:t>
            </a:r>
            <a:r>
              <a:rPr lang="de-DE" sz="1600" dirty="0">
                <a:latin typeface="Arial" panose="020B0604020202020204" pitchFamily="34" charset="0"/>
                <a:cs typeface="Arial" panose="020B0604020202020204" pitchFamily="34" charset="0"/>
                <a:sym typeface="Wingdings" panose="05000000000000000000" pitchFamily="2" charset="2"/>
              </a:rPr>
              <a:t>714 m </a:t>
            </a:r>
            <a:r>
              <a:rPr lang="bg-BG" sz="1600" dirty="0" smtClean="0">
                <a:latin typeface="Arial" panose="020B0604020202020204" pitchFamily="34" charset="0"/>
                <a:cs typeface="Arial" panose="020B0604020202020204" pitchFamily="34" charset="0"/>
                <a:sym typeface="Wingdings" panose="05000000000000000000" pitchFamily="2" charset="2"/>
              </a:rPr>
              <a:t>необходима </a:t>
            </a:r>
            <a:r>
              <a:rPr lang="ru-RU" sz="1600" dirty="0" smtClean="0">
                <a:latin typeface="Arial" panose="020B0604020202020204" pitchFamily="34" charset="0"/>
                <a:cs typeface="Arial" panose="020B0604020202020204" pitchFamily="34" charset="0"/>
                <a:sym typeface="Wingdings" panose="05000000000000000000" pitchFamily="2" charset="2"/>
              </a:rPr>
              <a:t>дължина на</a:t>
            </a:r>
          </a:p>
          <a:p>
            <a:pPr>
              <a:lnSpc>
                <a:spcPct val="150000"/>
              </a:lnSpc>
            </a:pPr>
            <a:r>
              <a:rPr lang="ru-RU" sz="1600" dirty="0">
                <a:latin typeface="Arial" panose="020B0604020202020204" pitchFamily="34" charset="0"/>
                <a:cs typeface="Arial" panose="020B0604020202020204" pitchFamily="34" charset="0"/>
                <a:sym typeface="Wingdings" panose="05000000000000000000" pitchFamily="2" charset="2"/>
              </a:rPr>
              <a:t> </a:t>
            </a:r>
            <a:r>
              <a:rPr lang="ru-RU" sz="1600" dirty="0" smtClean="0">
                <a:latin typeface="Arial" panose="020B0604020202020204" pitchFamily="34" charset="0"/>
                <a:cs typeface="Arial" panose="020B0604020202020204" pitchFamily="34" charset="0"/>
                <a:sym typeface="Wingdings" panose="05000000000000000000" pitchFamily="2" charset="2"/>
              </a:rPr>
              <a:t>тръбата                                                                                              тръбата </a:t>
            </a: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pPr>
            <a:r>
              <a:rPr lang="ru-RU" sz="1600" dirty="0">
                <a:latin typeface="Arial" panose="020B0604020202020204" pitchFamily="34" charset="0"/>
                <a:cs typeface="Arial" panose="020B0604020202020204" pitchFamily="34" charset="0"/>
              </a:rPr>
              <a:t>Заключение: 714 м </a:t>
            </a:r>
            <a:r>
              <a:rPr lang="ru-RU" sz="1600" dirty="0" smtClean="0">
                <a:latin typeface="Arial" panose="020B0604020202020204" pitchFamily="34" charset="0"/>
                <a:cs typeface="Arial" panose="020B0604020202020204" pitchFamily="34" charset="0"/>
              </a:rPr>
              <a:t>е необходимата дължина на тръбата </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pPr>
            <a:r>
              <a:rPr lang="ru-RU" sz="1600" dirty="0" smtClean="0">
                <a:solidFill>
                  <a:schemeClr val="accent3">
                    <a:lumMod val="75000"/>
                  </a:schemeClr>
                </a:solidFill>
                <a:latin typeface="Arial" panose="020B0604020202020204" pitchFamily="34" charset="0"/>
                <a:cs typeface="Arial" panose="020B0604020202020204" pitchFamily="34" charset="0"/>
                <a:sym typeface="Wingdings" panose="05000000000000000000" pitchFamily="2" charset="2"/>
              </a:rPr>
              <a:t>Допълнение: </a:t>
            </a:r>
            <a:r>
              <a:rPr lang="ru-RU" sz="1600" dirty="0">
                <a:solidFill>
                  <a:schemeClr val="accent3">
                    <a:lumMod val="75000"/>
                  </a:schemeClr>
                </a:solidFill>
                <a:latin typeface="Arial" panose="020B0604020202020204" pitchFamily="34" charset="0"/>
                <a:cs typeface="Arial" panose="020B0604020202020204" pitchFamily="34" charset="0"/>
                <a:sym typeface="Wingdings" panose="05000000000000000000" pitchFamily="2" charset="2"/>
              </a:rPr>
              <a:t>Ако няма турбулентни потоци (ламинарни), трябва да се включи </a:t>
            </a:r>
            <a:r>
              <a:rPr lang="ru-RU" sz="1600" dirty="0" smtClean="0">
                <a:solidFill>
                  <a:schemeClr val="accent3">
                    <a:lumMod val="75000"/>
                  </a:schemeClr>
                </a:solidFill>
                <a:latin typeface="Arial" panose="020B0604020202020204" pitchFamily="34" charset="0"/>
                <a:cs typeface="Arial" panose="020B0604020202020204" pitchFamily="34" charset="0"/>
                <a:sym typeface="Wingdings" panose="05000000000000000000" pitchFamily="2" charset="2"/>
              </a:rPr>
              <a:t>допълнение.</a:t>
            </a:r>
            <a:r>
              <a:rPr lang="en-US" sz="1600" dirty="0" smtClean="0">
                <a:solidFill>
                  <a:schemeClr val="accent3">
                    <a:lumMod val="75000"/>
                  </a:schemeClr>
                </a:solidFill>
                <a:latin typeface="Arial" panose="020B0604020202020204" pitchFamily="34" charset="0"/>
                <a:cs typeface="Arial" panose="020B0604020202020204" pitchFamily="34" charset="0"/>
                <a:sym typeface="Wingdings" panose="05000000000000000000" pitchFamily="2" charset="2"/>
              </a:rPr>
              <a:t> </a:t>
            </a:r>
            <a:endParaRPr lang="de-DE" sz="1600" dirty="0">
              <a:latin typeface="Arial" panose="020B0604020202020204" pitchFamily="34" charset="0"/>
              <a:cs typeface="Arial" panose="020B0604020202020204" pitchFamily="34" charset="0"/>
              <a:sym typeface="Wingdings" panose="05000000000000000000" pitchFamily="2" charset="2"/>
            </a:endParaRPr>
          </a:p>
          <a:p>
            <a:endParaRPr lang="de-DE" dirty="0"/>
          </a:p>
        </p:txBody>
      </p:sp>
    </p:spTree>
    <p:extLst>
      <p:ext uri="{BB962C8B-B14F-4D97-AF65-F5344CB8AC3E}">
        <p14:creationId xmlns:p14="http://schemas.microsoft.com/office/powerpoint/2010/main" val="356304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dirty="0" smtClean="0">
                <a:latin typeface="Arial" panose="020B0604020202020204" pitchFamily="34" charset="0"/>
                <a:cs typeface="Arial" panose="020B0604020202020204" pitchFamily="34" charset="0"/>
              </a:rPr>
              <a:t>топлина</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dirty="0"/>
          </a:p>
          <a:p>
            <a:pPr marL="0" indent="0" eaLnBrk="1" fontAlgn="auto" hangingPunct="1">
              <a:spcAft>
                <a:spcPts val="0"/>
              </a:spcAft>
              <a:buNone/>
              <a:defRPr/>
            </a:pPr>
            <a:endParaRPr lang="de-DE" dirty="0"/>
          </a:p>
        </p:txBody>
      </p:sp>
      <p:sp>
        <p:nvSpPr>
          <p:cNvPr id="6" name="Rectangle 3"/>
          <p:cNvSpPr txBox="1">
            <a:spLocks noChangeArrowheads="1"/>
          </p:cNvSpPr>
          <p:nvPr/>
        </p:nvSpPr>
        <p:spPr>
          <a:xfrm>
            <a:off x="370656" y="1524000"/>
            <a:ext cx="8305800"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609600" indent="-609600" eaLnBrk="1" hangingPunct="1">
              <a:lnSpc>
                <a:spcPct val="150000"/>
              </a:lnSpc>
              <a:buClr>
                <a:srgbClr val="B2B2B2"/>
              </a:buClr>
              <a:buSzTx/>
              <a:defRPr/>
            </a:pPr>
            <a:r>
              <a:rPr lang="ru-RU" sz="1600" u="sng" dirty="0">
                <a:effectLst/>
                <a:latin typeface="Arial" panose="020B0604020202020204" pitchFamily="34" charset="0"/>
                <a:cs typeface="Arial" panose="020B0604020202020204" pitchFamily="34" charset="0"/>
              </a:rPr>
              <a:t>Монтаж на земни колектори за </a:t>
            </a:r>
            <a:r>
              <a:rPr lang="ru-RU" sz="1600" u="sng" dirty="0" smtClean="0">
                <a:effectLst/>
                <a:latin typeface="Arial" panose="020B0604020202020204" pitchFamily="34" charset="0"/>
                <a:cs typeface="Arial" panose="020B0604020202020204" pitchFamily="34" charset="0"/>
              </a:rPr>
              <a:t>топлина:</a:t>
            </a:r>
            <a:r>
              <a:rPr lang="en-US" sz="1600" u="sng" dirty="0" smtClean="0">
                <a:effectLst/>
                <a:latin typeface="Arial" panose="020B0604020202020204" pitchFamily="34" charset="0"/>
                <a:cs typeface="Arial" panose="020B0604020202020204" pitchFamily="34" charset="0"/>
              </a:rPr>
              <a:t> </a:t>
            </a:r>
            <a:endParaRPr lang="en-US" sz="1600" u="sng"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r>
              <a:rPr lang="ru-RU" sz="1600" dirty="0">
                <a:effectLst/>
                <a:latin typeface="Arial" panose="020B0604020202020204" pitchFamily="34" charset="0"/>
                <a:cs typeface="Arial" panose="020B0604020202020204" pitchFamily="34" charset="0"/>
              </a:rPr>
              <a:t>При монтажа на земните колектори за топлина, моля, </a:t>
            </a:r>
            <a:endParaRPr lang="ru-RU" sz="1600" dirty="0" smtClean="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r>
              <a:rPr lang="ru-RU" sz="1600" dirty="0" smtClean="0">
                <a:effectLst/>
                <a:latin typeface="Arial" panose="020B0604020202020204" pitchFamily="34" charset="0"/>
                <a:cs typeface="Arial" panose="020B0604020202020204" pitchFamily="34" charset="0"/>
              </a:rPr>
              <a:t>обърнете </a:t>
            </a:r>
            <a:r>
              <a:rPr lang="ru-RU" sz="1600" dirty="0">
                <a:effectLst/>
                <a:latin typeface="Arial" panose="020B0604020202020204" pitchFamily="34" charset="0"/>
                <a:cs typeface="Arial" panose="020B0604020202020204" pitchFamily="34" charset="0"/>
              </a:rPr>
              <a:t>внимание:</a:t>
            </a:r>
          </a:p>
          <a:p>
            <a:pPr marL="609600" indent="-609600" eaLnBrk="1" hangingPunct="1">
              <a:lnSpc>
                <a:spcPct val="150000"/>
              </a:lnSpc>
              <a:buClr>
                <a:srgbClr val="B2B2B2"/>
              </a:buClr>
              <a:buSzTx/>
              <a:defRPr/>
            </a:pPr>
            <a:r>
              <a:rPr lang="ru-RU" sz="1600" dirty="0" smtClean="0">
                <a:effectLst/>
                <a:latin typeface="Arial" panose="020B0604020202020204" pitchFamily="34" charset="0"/>
                <a:cs typeface="Arial" panose="020B0604020202020204" pitchFamily="34" charset="0"/>
              </a:rPr>
              <a:t>- Колекторите </a:t>
            </a:r>
            <a:r>
              <a:rPr lang="ru-RU" sz="1600" dirty="0">
                <a:effectLst/>
                <a:latin typeface="Arial" panose="020B0604020202020204" pitchFamily="34" charset="0"/>
                <a:cs typeface="Arial" panose="020B0604020202020204" pitchFamily="34" charset="0"/>
              </a:rPr>
              <a:t>не трябва да се надграждат</a:t>
            </a:r>
          </a:p>
          <a:p>
            <a:pPr marL="609600" indent="-609600" eaLnBrk="1" hangingPunct="1">
              <a:lnSpc>
                <a:spcPct val="150000"/>
              </a:lnSpc>
              <a:buClr>
                <a:srgbClr val="B2B2B2"/>
              </a:buClr>
              <a:buSzTx/>
              <a:defRPr/>
            </a:pPr>
            <a:r>
              <a:rPr lang="ru-RU" sz="1600" dirty="0" smtClean="0">
                <a:effectLst/>
                <a:latin typeface="Arial" panose="020B0604020202020204" pitchFamily="34" charset="0"/>
                <a:cs typeface="Arial" panose="020B0604020202020204" pitchFamily="34" charset="0"/>
              </a:rPr>
              <a:t>- Повърхността </a:t>
            </a:r>
            <a:r>
              <a:rPr lang="ru-RU" sz="1600" dirty="0">
                <a:effectLst/>
                <a:latin typeface="Arial" panose="020B0604020202020204" pitchFamily="34" charset="0"/>
                <a:cs typeface="Arial" panose="020B0604020202020204" pitchFamily="34" charset="0"/>
              </a:rPr>
              <a:t>не трябва да се запечатва</a:t>
            </a:r>
          </a:p>
          <a:p>
            <a:pPr marL="609600" indent="-609600" eaLnBrk="1" hangingPunct="1">
              <a:lnSpc>
                <a:spcPct val="150000"/>
              </a:lnSpc>
              <a:buClr>
                <a:srgbClr val="B2B2B2"/>
              </a:buClr>
              <a:buSzTx/>
              <a:defRPr/>
            </a:pPr>
            <a:r>
              <a:rPr lang="ru-RU" sz="1600" dirty="0">
                <a:effectLst/>
                <a:latin typeface="Arial" panose="020B0604020202020204" pitchFamily="34" charset="0"/>
                <a:cs typeface="Arial" panose="020B0604020202020204" pitchFamily="34" charset="0"/>
              </a:rPr>
              <a:t>→ навлизането на повърхностни води / дъждовна </a:t>
            </a:r>
            <a:endParaRPr lang="ru-RU" sz="1600" dirty="0" smtClean="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r>
              <a:rPr lang="ru-RU" sz="1600" dirty="0" smtClean="0">
                <a:effectLst/>
                <a:latin typeface="Arial" panose="020B0604020202020204" pitchFamily="34" charset="0"/>
                <a:cs typeface="Arial" panose="020B0604020202020204" pitchFamily="34" charset="0"/>
              </a:rPr>
              <a:t>вода </a:t>
            </a:r>
            <a:r>
              <a:rPr lang="ru-RU" sz="1600" dirty="0">
                <a:effectLst/>
                <a:latin typeface="Arial" panose="020B0604020202020204" pitchFamily="34" charset="0"/>
                <a:cs typeface="Arial" panose="020B0604020202020204" pitchFamily="34" charset="0"/>
              </a:rPr>
              <a:t>допринася значително за регенерацията на </a:t>
            </a:r>
            <a:r>
              <a:rPr lang="ru-RU" sz="1600" dirty="0" smtClean="0">
                <a:effectLst/>
                <a:latin typeface="Arial" panose="020B0604020202020204" pitchFamily="34" charset="0"/>
                <a:cs typeface="Arial" panose="020B0604020202020204" pitchFamily="34" charset="0"/>
              </a:rPr>
              <a:t>колекторите.</a:t>
            </a:r>
            <a:r>
              <a:rPr lang="en-US" sz="1600" dirty="0" smtClean="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r>
              <a:rPr lang="ru-RU" sz="1600" dirty="0" smtClean="0">
                <a:effectLst/>
                <a:latin typeface="Arial" panose="020B0604020202020204" pitchFamily="34" charset="0"/>
                <a:cs typeface="Arial" panose="020B0604020202020204" pitchFamily="34" charset="0"/>
              </a:rPr>
              <a:t>Ако </a:t>
            </a:r>
            <a:r>
              <a:rPr lang="ru-RU" sz="1600" dirty="0">
                <a:effectLst/>
                <a:latin typeface="Arial" panose="020B0604020202020204" pitchFamily="34" charset="0"/>
                <a:cs typeface="Arial" panose="020B0604020202020204" pitchFamily="34" charset="0"/>
              </a:rPr>
              <a:t>частите </a:t>
            </a:r>
            <a:r>
              <a:rPr lang="ru-RU" sz="1600" dirty="0" smtClean="0">
                <a:effectLst/>
                <a:latin typeface="Arial" panose="020B0604020202020204" pitchFamily="34" charset="0"/>
                <a:cs typeface="Arial" panose="020B0604020202020204" pitchFamily="34" charset="0"/>
              </a:rPr>
              <a:t>надградени </a:t>
            </a:r>
            <a:r>
              <a:rPr lang="ru-RU" sz="1600" dirty="0">
                <a:effectLst/>
                <a:latin typeface="Arial" panose="020B0604020202020204" pitchFamily="34" charset="0"/>
                <a:cs typeface="Arial" panose="020B0604020202020204" pitchFamily="34" charset="0"/>
              </a:rPr>
              <a:t>или запечатани по изключение, е необходимо да се вземе предвид това при оразмеряването. (→ </a:t>
            </a:r>
            <a:r>
              <a:rPr lang="ru-RU" sz="1600" dirty="0" smtClean="0">
                <a:effectLst/>
                <a:latin typeface="Arial" panose="020B0604020202020204" pitchFamily="34" charset="0"/>
                <a:cs typeface="Arial" panose="020B0604020202020204" pitchFamily="34" charset="0"/>
              </a:rPr>
              <a:t>допълнение)</a:t>
            </a:r>
            <a:r>
              <a:rPr lang="de-DE" sz="2400" dirty="0">
                <a:solidFill>
                  <a:schemeClr val="accent2"/>
                </a:solidFill>
                <a:effectLst/>
              </a:rPr>
              <a:t>	</a:t>
            </a:r>
          </a:p>
          <a:p>
            <a:pPr marL="609600" indent="-609600" eaLnBrk="1" hangingPunct="1">
              <a:buClr>
                <a:srgbClr val="B2B2B2"/>
              </a:buClr>
              <a:buSzTx/>
              <a:defRPr/>
            </a:pPr>
            <a:endParaRPr lang="de-DE" sz="2000" kern="0" dirty="0">
              <a:solidFill>
                <a:srgbClr val="B2B2B2"/>
              </a:solidFill>
              <a:effectLst/>
              <a:latin typeface="Tahoma"/>
            </a:endParaRPr>
          </a:p>
          <a:p>
            <a:pPr marL="609600" indent="-609600" eaLnBrk="1" hangingPunct="1">
              <a:buClr>
                <a:srgbClr val="B2B2B2"/>
              </a:buClr>
              <a:buSzTx/>
              <a:defRPr/>
            </a:pPr>
            <a:r>
              <a:rPr lang="de-DE" sz="1600" i="1" u="sng" kern="0" dirty="0">
                <a:solidFill>
                  <a:srgbClr val="B2B2B2"/>
                </a:solidFill>
                <a:effectLst/>
                <a:latin typeface="Tahoma"/>
              </a:rPr>
              <a:t/>
            </a:r>
            <a:br>
              <a:rPr lang="de-DE" sz="1600" i="1" u="sng" kern="0" dirty="0">
                <a:solidFill>
                  <a:srgbClr val="B2B2B2"/>
                </a:solidFill>
                <a:effectLst/>
                <a:latin typeface="Tahoma"/>
              </a:rPr>
            </a:br>
            <a:endParaRPr lang="de-DE" sz="1800" kern="0" dirty="0">
              <a:solidFill>
                <a:srgbClr val="B2B2B2"/>
              </a:solidFill>
              <a:effectLst/>
              <a:latin typeface="Tahoma"/>
            </a:endParaRPr>
          </a:p>
        </p:txBody>
      </p:sp>
      <p:pic>
        <p:nvPicPr>
          <p:cNvPr id="48132" name="Picture 2" descr="http://www.erich-rottenkolber.de/images/erdkollektor2.jpg"/>
          <p:cNvPicPr>
            <a:picLocks noChangeAspect="1" noChangeArrowheads="1"/>
          </p:cNvPicPr>
          <p:nvPr/>
        </p:nvPicPr>
        <p:blipFill>
          <a:blip r:embed="rId3" cstate="print">
            <a:extLst>
              <a:ext uri="{28A0092B-C50C-407E-A947-70E740481C1C}">
                <a14:useLocalDpi xmlns:a14="http://schemas.microsoft.com/office/drawing/2010/main"/>
              </a:ext>
            </a:extLst>
          </a:blip>
          <a:srcRect t="-14301"/>
          <a:stretch>
            <a:fillRect/>
          </a:stretch>
        </p:blipFill>
        <p:spPr bwMode="auto">
          <a:xfrm>
            <a:off x="5580112" y="1544960"/>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54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95736" y="0"/>
            <a:ext cx="6707088" cy="1124744"/>
          </a:xfrm>
        </p:spPr>
        <p:txBody>
          <a:bodyPr>
            <a:normAutofit/>
          </a:bodyPr>
          <a:lstStyle/>
          <a:p>
            <a:r>
              <a:rPr lang="ru-RU"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dirty="0" smtClean="0">
                <a:latin typeface="Arial" panose="020B0604020202020204" pitchFamily="34" charset="0"/>
                <a:cs typeface="Arial" panose="020B0604020202020204" pitchFamily="34" charset="0"/>
              </a:rPr>
              <a:t>топлина</a:t>
            </a:r>
            <a:endParaRPr lang="de-DE"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457200" y="1524000"/>
            <a:ext cx="8305800"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609600" indent="-609600" eaLnBrk="1" hangingPunct="1">
              <a:lnSpc>
                <a:spcPct val="150000"/>
              </a:lnSpc>
              <a:buClr>
                <a:srgbClr val="B2B2B2"/>
              </a:buClr>
              <a:buSzTx/>
              <a:defRPr/>
            </a:pPr>
            <a:r>
              <a:rPr lang="ru-RU" sz="1600" u="sng" dirty="0">
                <a:effectLst/>
                <a:latin typeface="Arial" panose="020B0604020202020204" pitchFamily="34" charset="0"/>
                <a:cs typeface="Arial" panose="020B0604020202020204" pitchFamily="34" charset="0"/>
              </a:rPr>
              <a:t>Монтаж на земни колектори за </a:t>
            </a:r>
            <a:r>
              <a:rPr lang="ru-RU" sz="1600" u="sng" dirty="0" smtClean="0">
                <a:effectLst/>
                <a:latin typeface="Arial" panose="020B0604020202020204" pitchFamily="34" charset="0"/>
                <a:cs typeface="Arial" panose="020B0604020202020204" pitchFamily="34" charset="0"/>
              </a:rPr>
              <a:t>топлина</a:t>
            </a:r>
            <a:r>
              <a:rPr lang="en-US" sz="1600" u="sng" dirty="0" smtClean="0">
                <a:effectLst/>
                <a:latin typeface="Arial" panose="020B0604020202020204" pitchFamily="34" charset="0"/>
                <a:cs typeface="Arial" panose="020B0604020202020204" pitchFamily="34" charset="0"/>
              </a:rPr>
              <a:t>:</a:t>
            </a:r>
            <a:endParaRPr lang="en-US" sz="1600" u="sng"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endParaRPr lang="en-US" sz="1600" u="sng"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ru-RU" sz="1600" dirty="0">
                <a:effectLst/>
                <a:latin typeface="Arial" panose="020B0604020202020204" pitchFamily="34" charset="0"/>
                <a:cs typeface="Arial" panose="020B0604020202020204" pitchFamily="34" charset="0"/>
              </a:rPr>
              <a:t>Спазвайте разстоянието към границите (</a:t>
            </a:r>
            <a:r>
              <a:rPr lang="ru-RU" sz="1600" dirty="0" smtClean="0">
                <a:effectLst/>
                <a:latin typeface="Arial" panose="020B0604020202020204" pitchFamily="34" charset="0"/>
                <a:cs typeface="Arial" panose="020B0604020202020204" pitchFamily="34" charset="0"/>
              </a:rPr>
              <a:t>съседна</a:t>
            </a:r>
          </a:p>
          <a:p>
            <a:pPr eaLnBrk="1" hangingPunct="1">
              <a:lnSpc>
                <a:spcPct val="150000"/>
              </a:lnSpc>
              <a:buClrTx/>
              <a:buSzTx/>
              <a:defRPr/>
            </a:pPr>
            <a:r>
              <a:rPr lang="ru-RU" sz="1600" dirty="0" smtClean="0">
                <a:effectLst/>
                <a:latin typeface="Arial" panose="020B0604020202020204" pitchFamily="34" charset="0"/>
                <a:cs typeface="Arial" panose="020B0604020202020204" pitchFamily="34" charset="0"/>
              </a:rPr>
              <a:t> </a:t>
            </a:r>
            <a:r>
              <a:rPr lang="ru-RU" sz="1600" dirty="0">
                <a:effectLst/>
                <a:latin typeface="Arial" panose="020B0604020202020204" pitchFamily="34" charset="0"/>
                <a:cs typeface="Arial" panose="020B0604020202020204" pitchFamily="34" charset="0"/>
              </a:rPr>
              <a:t>собственост, сгради)</a:t>
            </a:r>
          </a:p>
          <a:p>
            <a:pPr marL="609600" indent="-609600" eaLnBrk="1" hangingPunct="1">
              <a:lnSpc>
                <a:spcPct val="150000"/>
              </a:lnSpc>
              <a:buClrTx/>
              <a:buSzTx/>
              <a:buFont typeface="Arial" panose="020B0604020202020204" pitchFamily="34" charset="0"/>
              <a:buChar char="•"/>
              <a:defRPr/>
            </a:pPr>
            <a:endParaRPr lang="ru-RU" sz="1600"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ru-RU" sz="1600" dirty="0">
                <a:effectLst/>
                <a:latin typeface="Arial" panose="020B0604020202020204" pitchFamily="34" charset="0"/>
                <a:cs typeface="Arial" panose="020B0604020202020204" pitchFamily="34" charset="0"/>
              </a:rPr>
              <a:t>Дълбочина на полагане, типична между 1,2 </a:t>
            </a:r>
            <a:r>
              <a:rPr lang="ru-RU" sz="1600" dirty="0" smtClean="0">
                <a:effectLst/>
                <a:latin typeface="Arial" panose="020B0604020202020204" pitchFamily="34" charset="0"/>
                <a:cs typeface="Arial" panose="020B0604020202020204" pitchFamily="34" charset="0"/>
              </a:rPr>
              <a:t>до</a:t>
            </a:r>
          </a:p>
          <a:p>
            <a:pPr eaLnBrk="1" hangingPunct="1">
              <a:lnSpc>
                <a:spcPct val="150000"/>
              </a:lnSpc>
              <a:buClrTx/>
              <a:buSzTx/>
              <a:defRPr/>
            </a:pPr>
            <a:r>
              <a:rPr lang="ru-RU" sz="1600" dirty="0" smtClean="0">
                <a:effectLst/>
                <a:latin typeface="Arial" panose="020B0604020202020204" pitchFamily="34" charset="0"/>
                <a:cs typeface="Arial" panose="020B0604020202020204" pitchFamily="34" charset="0"/>
              </a:rPr>
              <a:t> 1,5 </a:t>
            </a:r>
            <a:r>
              <a:rPr lang="ru-RU" sz="1600" dirty="0">
                <a:effectLst/>
                <a:latin typeface="Arial" panose="020B0604020202020204" pitchFamily="34" charset="0"/>
                <a:cs typeface="Arial" panose="020B0604020202020204" pitchFamily="34" charset="0"/>
              </a:rPr>
              <a:t>метра (най-малко 0,3 m под дълбочината на проникване на замръзване)</a:t>
            </a:r>
          </a:p>
          <a:p>
            <a:pPr marL="609600" indent="-609600" eaLnBrk="1" hangingPunct="1">
              <a:lnSpc>
                <a:spcPct val="150000"/>
              </a:lnSpc>
              <a:buClrTx/>
              <a:buSzTx/>
              <a:buFont typeface="Arial" panose="020B0604020202020204" pitchFamily="34" charset="0"/>
              <a:buChar char="•"/>
              <a:defRPr/>
            </a:pPr>
            <a:endParaRPr lang="ru-RU" sz="1600"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ru-RU" sz="1600" dirty="0">
                <a:effectLst/>
                <a:latin typeface="Arial" panose="020B0604020202020204" pitchFamily="34" charset="0"/>
                <a:cs typeface="Arial" panose="020B0604020202020204" pitchFamily="34" charset="0"/>
              </a:rPr>
              <a:t>По-голямата дълбочина на полагане обикновено не е полезна (по-малко регенериране, </a:t>
            </a:r>
            <a:r>
              <a:rPr lang="ru-RU" sz="1600" dirty="0" smtClean="0">
                <a:effectLst/>
                <a:latin typeface="Arial" panose="020B0604020202020204" pitchFamily="34" charset="0"/>
                <a:cs typeface="Arial" panose="020B0604020202020204" pitchFamily="34" charset="0"/>
              </a:rPr>
              <a:t>повече разкопки)</a:t>
            </a:r>
            <a:r>
              <a:rPr lang="en-US" sz="1600" dirty="0" smtClean="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609600" indent="-609600">
              <a:lnSpc>
                <a:spcPct val="150000"/>
              </a:lnSpc>
              <a:buClr>
                <a:schemeClr val="accent2"/>
              </a:buClr>
              <a:buSzTx/>
              <a:defRPr/>
            </a:pPr>
            <a:endParaRPr lang="de-DE" sz="1600" i="1" u="sng" dirty="0">
              <a:effectLst/>
              <a:latin typeface="Arial" panose="020B0604020202020204" pitchFamily="34" charset="0"/>
              <a:cs typeface="Arial" panose="020B0604020202020204" pitchFamily="34" charset="0"/>
            </a:endParaRPr>
          </a:p>
        </p:txBody>
      </p:sp>
      <p:pic>
        <p:nvPicPr>
          <p:cNvPr id="48132" name="Picture 2" descr="http://www.erich-rottenkolber.de/images/erdkollektor2.jpg"/>
          <p:cNvPicPr>
            <a:picLocks noChangeAspect="1" noChangeArrowheads="1"/>
          </p:cNvPicPr>
          <p:nvPr/>
        </p:nvPicPr>
        <p:blipFill>
          <a:blip r:embed="rId3" cstate="print">
            <a:extLst>
              <a:ext uri="{28A0092B-C50C-407E-A947-70E740481C1C}">
                <a14:useLocalDpi xmlns:a14="http://schemas.microsoft.com/office/drawing/2010/main"/>
              </a:ext>
            </a:extLst>
          </a:blip>
          <a:srcRect t="-14301"/>
          <a:stretch>
            <a:fillRect/>
          </a:stretch>
        </p:blipFill>
        <p:spPr bwMode="auto">
          <a:xfrm>
            <a:off x="5842000" y="1371600"/>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592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повърхността в близост до земята със земни колектори за </a:t>
            </a:r>
            <a:r>
              <a:rPr lang="ru-RU" dirty="0" smtClean="0">
                <a:latin typeface="Arial" panose="020B0604020202020204" pitchFamily="34" charset="0"/>
                <a:cs typeface="Arial" panose="020B0604020202020204" pitchFamily="34" charset="0"/>
              </a:rPr>
              <a:t>топлина</a:t>
            </a:r>
            <a:endParaRPr lang="de-DE"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381000" y="1695449"/>
            <a:ext cx="8305800"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609600" indent="-609600" eaLnBrk="1" hangingPunct="1">
              <a:lnSpc>
                <a:spcPct val="150000"/>
              </a:lnSpc>
              <a:buClr>
                <a:srgbClr val="B2B2B2"/>
              </a:buClr>
              <a:buSzTx/>
              <a:defRPr/>
            </a:pPr>
            <a:r>
              <a:rPr lang="ru-RU" sz="1600" u="sng" dirty="0">
                <a:effectLst/>
                <a:latin typeface="Arial" panose="020B0604020202020204" pitchFamily="34" charset="0"/>
                <a:cs typeface="Arial" panose="020B0604020202020204" pitchFamily="34" charset="0"/>
              </a:rPr>
              <a:t>Земни работи за инсталиране на земни колектори за </a:t>
            </a:r>
            <a:endParaRPr lang="ru-RU" sz="1600" u="sng" dirty="0" smtClean="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r>
              <a:rPr lang="ru-RU" sz="1600" u="sng" dirty="0" smtClean="0">
                <a:effectLst/>
                <a:latin typeface="Arial" panose="020B0604020202020204" pitchFamily="34" charset="0"/>
                <a:cs typeface="Arial" panose="020B0604020202020204" pitchFamily="34" charset="0"/>
              </a:rPr>
              <a:t>топлина</a:t>
            </a:r>
            <a:r>
              <a:rPr lang="bg-BG" sz="1600" u="sng" dirty="0" smtClean="0">
                <a:effectLst/>
                <a:latin typeface="Arial" panose="020B0604020202020204" pitchFamily="34" charset="0"/>
                <a:cs typeface="Arial" panose="020B0604020202020204" pitchFamily="34" charset="0"/>
              </a:rPr>
              <a:t>:</a:t>
            </a:r>
            <a:r>
              <a:rPr lang="en-US" sz="1600" u="sng" dirty="0" smtClean="0">
                <a:effectLst/>
                <a:latin typeface="Arial" panose="020B0604020202020204" pitchFamily="34" charset="0"/>
                <a:cs typeface="Arial" panose="020B0604020202020204" pitchFamily="34" charset="0"/>
              </a:rPr>
              <a:t> </a:t>
            </a:r>
            <a:endParaRPr lang="en-US" sz="1600" u="sng"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ru-RU" sz="1600" dirty="0">
                <a:effectLst/>
                <a:latin typeface="Arial" panose="020B0604020202020204" pitchFamily="34" charset="0"/>
                <a:cs typeface="Arial" panose="020B0604020202020204" pitchFamily="34" charset="0"/>
              </a:rPr>
              <a:t>Изграждане на </a:t>
            </a:r>
            <a:r>
              <a:rPr lang="ru-RU" sz="1600" dirty="0" smtClean="0">
                <a:effectLst/>
                <a:latin typeface="Arial" panose="020B0604020202020204" pitchFamily="34" charset="0"/>
                <a:cs typeface="Arial" panose="020B0604020202020204" pitchFamily="34" charset="0"/>
              </a:rPr>
              <a:t>изкопа или</a:t>
            </a:r>
            <a:endParaRPr lang="ru-RU" sz="1600"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ru-RU" sz="1600" dirty="0" smtClean="0">
                <a:effectLst/>
                <a:latin typeface="Arial" panose="020B0604020202020204" pitchFamily="34" charset="0"/>
                <a:cs typeface="Arial" panose="020B0604020202020204" pitchFamily="34" charset="0"/>
              </a:rPr>
              <a:t>Изкопаване </a:t>
            </a:r>
            <a:r>
              <a:rPr lang="ru-RU" sz="1600" dirty="0">
                <a:effectLst/>
                <a:latin typeface="Arial" panose="020B0604020202020204" pitchFamily="34" charset="0"/>
                <a:cs typeface="Arial" panose="020B0604020202020204" pitchFamily="34" charset="0"/>
              </a:rPr>
              <a:t>на подземната зона в цялата </a:t>
            </a:r>
            <a:r>
              <a:rPr lang="ru-RU" sz="1600" dirty="0" smtClean="0">
                <a:effectLst/>
                <a:latin typeface="Arial" panose="020B0604020202020204" pitchFamily="34" charset="0"/>
                <a:cs typeface="Arial" panose="020B0604020202020204" pitchFamily="34" charset="0"/>
              </a:rPr>
              <a:t>работна</a:t>
            </a:r>
          </a:p>
          <a:p>
            <a:pPr eaLnBrk="1" hangingPunct="1">
              <a:lnSpc>
                <a:spcPct val="150000"/>
              </a:lnSpc>
              <a:buClrTx/>
              <a:buSzTx/>
              <a:defRPr/>
            </a:pPr>
            <a:r>
              <a:rPr lang="ru-RU" sz="1600" dirty="0" smtClean="0">
                <a:effectLst/>
                <a:latin typeface="Arial" panose="020B0604020202020204" pitchFamily="34" charset="0"/>
                <a:cs typeface="Arial" panose="020B0604020202020204" pitchFamily="34" charset="0"/>
              </a:rPr>
              <a:t> </a:t>
            </a:r>
            <a:r>
              <a:rPr lang="ru-RU" sz="1600" dirty="0">
                <a:effectLst/>
                <a:latin typeface="Arial" panose="020B0604020202020204" pitchFamily="34" charset="0"/>
                <a:cs typeface="Arial" panose="020B0604020202020204" pitchFamily="34" charset="0"/>
              </a:rPr>
              <a:t>зона</a:t>
            </a:r>
          </a:p>
          <a:p>
            <a:pPr marL="609600" indent="-609600" eaLnBrk="1" hangingPunct="1">
              <a:lnSpc>
                <a:spcPct val="150000"/>
              </a:lnSpc>
              <a:buClrTx/>
              <a:buSzTx/>
              <a:buFont typeface="Arial" panose="020B0604020202020204" pitchFamily="34" charset="0"/>
              <a:buChar char="•"/>
              <a:defRPr/>
            </a:pPr>
            <a:r>
              <a:rPr lang="ru-RU" sz="1600" dirty="0" smtClean="0">
                <a:effectLst/>
                <a:latin typeface="Arial" panose="020B0604020202020204" pitchFamily="34" charset="0"/>
                <a:cs typeface="Arial" panose="020B0604020202020204" pitchFamily="34" charset="0"/>
              </a:rPr>
              <a:t>Вграждане </a:t>
            </a:r>
            <a:r>
              <a:rPr lang="ru-RU" sz="1600" dirty="0">
                <a:effectLst/>
                <a:latin typeface="Arial" panose="020B0604020202020204" pitchFamily="34" charset="0"/>
                <a:cs typeface="Arial" panose="020B0604020202020204" pitchFamily="34" charset="0"/>
              </a:rPr>
              <a:t>в свободна от камък земя</a:t>
            </a:r>
          </a:p>
          <a:p>
            <a:pPr eaLnBrk="1" hangingPunct="1">
              <a:lnSpc>
                <a:spcPct val="150000"/>
              </a:lnSpc>
              <a:buClrTx/>
              <a:buSzTx/>
              <a:defRPr/>
            </a:pPr>
            <a:endParaRPr lang="ru-RU" sz="1600"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ru-RU" sz="1600" dirty="0">
                <a:effectLst/>
                <a:latin typeface="Arial" panose="020B0604020202020204" pitchFamily="34" charset="0"/>
                <a:cs typeface="Arial" panose="020B0604020202020204" pitchFamily="34" charset="0"/>
              </a:rPr>
              <a:t>Подобрен </a:t>
            </a:r>
            <a:r>
              <a:rPr lang="ru-RU" sz="1600" dirty="0" smtClean="0">
                <a:effectLst/>
                <a:latin typeface="Arial" panose="020B0604020202020204" pitchFamily="34" charset="0"/>
                <a:cs typeface="Arial" panose="020B0604020202020204" pitchFamily="34" charset="0"/>
              </a:rPr>
              <a:t>строителен </a:t>
            </a:r>
            <a:r>
              <a:rPr lang="ru-RU" sz="1600" dirty="0">
                <a:effectLst/>
                <a:latin typeface="Arial" panose="020B0604020202020204" pitchFamily="34" charset="0"/>
                <a:cs typeface="Arial" panose="020B0604020202020204" pitchFamily="34" charset="0"/>
              </a:rPr>
              <a:t>материал: PE-X / PE100 / </a:t>
            </a:r>
            <a:r>
              <a:rPr lang="ru-RU" sz="1600" dirty="0" smtClean="0">
                <a:effectLst/>
                <a:latin typeface="Arial" panose="020B0604020202020204" pitchFamily="34" charset="0"/>
                <a:cs typeface="Arial" panose="020B0604020202020204" pitchFamily="34" charset="0"/>
              </a:rPr>
              <a:t>RC</a:t>
            </a:r>
            <a:endParaRPr lang="en-US" sz="1600" dirty="0">
              <a:effectLst/>
              <a:latin typeface="Arial" panose="020B0604020202020204" pitchFamily="34" charset="0"/>
              <a:cs typeface="Arial" panose="020B0604020202020204" pitchFamily="34" charset="0"/>
            </a:endParaRPr>
          </a:p>
          <a:p>
            <a:pPr>
              <a:lnSpc>
                <a:spcPct val="150000"/>
              </a:lnSpc>
              <a:defRPr/>
            </a:pPr>
            <a:endParaRPr lang="de-DE" sz="1500" dirty="0">
              <a:effectLst/>
            </a:endParaRPr>
          </a:p>
          <a:p>
            <a:pPr marL="609600" indent="-609600">
              <a:lnSpc>
                <a:spcPct val="150000"/>
              </a:lnSpc>
              <a:buClr>
                <a:schemeClr val="accent2"/>
              </a:buClr>
              <a:buSzTx/>
              <a:defRPr/>
            </a:pPr>
            <a:r>
              <a:rPr lang="de-DE" sz="2000" dirty="0">
                <a:solidFill>
                  <a:schemeClr val="accent2"/>
                </a:solidFill>
                <a:effectLst/>
              </a:rPr>
              <a:t>	</a:t>
            </a:r>
            <a:r>
              <a:rPr lang="de-DE" sz="2400" dirty="0">
                <a:solidFill>
                  <a:schemeClr val="accent2"/>
                </a:solidFill>
                <a:effectLst/>
              </a:rPr>
              <a:t>			</a:t>
            </a:r>
          </a:p>
          <a:p>
            <a:pPr marL="609600" indent="-609600" eaLnBrk="1" hangingPunct="1">
              <a:buClr>
                <a:srgbClr val="B2B2B2"/>
              </a:buClr>
              <a:buSzTx/>
              <a:defRPr/>
            </a:pPr>
            <a:endParaRPr lang="de-DE" sz="2000" kern="0" dirty="0">
              <a:solidFill>
                <a:srgbClr val="B2B2B2"/>
              </a:solidFill>
              <a:effectLst/>
              <a:latin typeface="Tahoma"/>
            </a:endParaRPr>
          </a:p>
          <a:p>
            <a:pPr marL="609600" indent="-609600" eaLnBrk="1" hangingPunct="1">
              <a:buClr>
                <a:srgbClr val="B2B2B2"/>
              </a:buClr>
              <a:buSzTx/>
              <a:defRPr/>
            </a:pPr>
            <a:r>
              <a:rPr lang="de-DE" sz="1600" i="1" u="sng" kern="0" dirty="0">
                <a:solidFill>
                  <a:srgbClr val="B2B2B2"/>
                </a:solidFill>
                <a:effectLst/>
                <a:latin typeface="Tahoma"/>
              </a:rPr>
              <a:t/>
            </a:r>
            <a:br>
              <a:rPr lang="de-DE" sz="1600" i="1" u="sng" kern="0" dirty="0">
                <a:solidFill>
                  <a:srgbClr val="B2B2B2"/>
                </a:solidFill>
                <a:effectLst/>
                <a:latin typeface="Tahoma"/>
              </a:rPr>
            </a:br>
            <a:endParaRPr lang="de-DE" sz="1800" kern="0" dirty="0">
              <a:solidFill>
                <a:srgbClr val="B2B2B2"/>
              </a:solidFill>
              <a:effectLst/>
              <a:latin typeface="Tahoma"/>
            </a:endParaRPr>
          </a:p>
        </p:txBody>
      </p:sp>
      <p:pic>
        <p:nvPicPr>
          <p:cNvPr id="48132" name="Picture 2" descr="http://www.erich-rottenkolber.de/images/erdkollektor2.jpg"/>
          <p:cNvPicPr>
            <a:picLocks noChangeAspect="1" noChangeArrowheads="1"/>
          </p:cNvPicPr>
          <p:nvPr/>
        </p:nvPicPr>
        <p:blipFill>
          <a:blip r:embed="rId3" cstate="print">
            <a:extLst>
              <a:ext uri="{28A0092B-C50C-407E-A947-70E740481C1C}">
                <a14:useLocalDpi xmlns:a14="http://schemas.microsoft.com/office/drawing/2010/main"/>
              </a:ext>
            </a:extLst>
          </a:blip>
          <a:srcRect t="-14301"/>
          <a:stretch>
            <a:fillRect/>
          </a:stretch>
        </p:blipFill>
        <p:spPr bwMode="auto">
          <a:xfrm>
            <a:off x="5868144" y="1723914"/>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608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3616" y="0"/>
            <a:ext cx="6707088" cy="1124744"/>
          </a:xfrm>
        </p:spPr>
        <p:txBody>
          <a:bodyPr>
            <a:normAutofit/>
          </a:bodyPr>
          <a:lstStyle/>
          <a:p>
            <a:r>
              <a:rPr lang="ru-RU" dirty="0">
                <a:latin typeface="Arial" panose="020B0604020202020204" pitchFamily="34" charset="0"/>
                <a:cs typeface="Arial" panose="020B0604020202020204" pitchFamily="34" charset="0"/>
              </a:rPr>
              <a:t>Използване на подземното пространство с геотермални </a:t>
            </a:r>
            <a:r>
              <a:rPr lang="ru-RU" dirty="0" smtClean="0">
                <a:latin typeface="Arial" panose="020B0604020202020204" pitchFamily="34" charset="0"/>
                <a:cs typeface="Arial" panose="020B0604020202020204" pitchFamily="34" charset="0"/>
              </a:rPr>
              <a:t>сонди</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dirty="0"/>
          </a:p>
        </p:txBody>
      </p:sp>
      <p:sp>
        <p:nvSpPr>
          <p:cNvPr id="23556" name="Rectangle 3"/>
          <p:cNvSpPr txBox="1">
            <a:spLocks noChangeArrowheads="1"/>
          </p:cNvSpPr>
          <p:nvPr/>
        </p:nvSpPr>
        <p:spPr bwMode="auto">
          <a:xfrm>
            <a:off x="457200" y="1412777"/>
            <a:ext cx="5770983" cy="51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50000"/>
              </a:lnSpc>
              <a:spcBef>
                <a:spcPct val="20000"/>
              </a:spcBef>
              <a:buClr>
                <a:srgbClr val="B2B2B2"/>
              </a:buClr>
              <a:buNone/>
              <a:defRPr/>
            </a:pPr>
            <a:r>
              <a:rPr lang="ru-RU" altLang="de-DE" sz="1600" u="sng" dirty="0">
                <a:latin typeface="Arial" panose="020B0604020202020204" pitchFamily="34" charset="0"/>
                <a:cs typeface="Arial" panose="020B0604020202020204" pitchFamily="34" charset="0"/>
              </a:rPr>
              <a:t>Използване на подземното пространство с геотермални </a:t>
            </a:r>
            <a:r>
              <a:rPr lang="ru-RU" altLang="de-DE" sz="1600" u="sng" dirty="0" smtClean="0">
                <a:latin typeface="Arial" panose="020B0604020202020204" pitchFamily="34" charset="0"/>
                <a:cs typeface="Arial" panose="020B0604020202020204" pitchFamily="34" charset="0"/>
              </a:rPr>
              <a:t>сонди</a:t>
            </a:r>
            <a:endParaRPr lang="de-DE" altLang="de-DE" sz="1600" u="sng" dirty="0" smtClean="0">
              <a:latin typeface="Arial" panose="020B0604020202020204" pitchFamily="34" charset="0"/>
              <a:cs typeface="Arial" panose="020B0604020202020204" pitchFamily="34" charset="0"/>
            </a:endParaRPr>
          </a:p>
          <a:p>
            <a:pPr>
              <a:lnSpc>
                <a:spcPct val="150000"/>
              </a:lnSpc>
              <a:spcBef>
                <a:spcPts val="0"/>
              </a:spcBef>
              <a:buClr>
                <a:srgbClr val="B2B2B2"/>
              </a:buClr>
              <a:buNone/>
              <a:defRPr/>
            </a:pPr>
            <a:r>
              <a:rPr lang="ru-RU" altLang="de-DE" sz="1600" dirty="0">
                <a:latin typeface="Arial" panose="020B0604020202020204" pitchFamily="34" charset="0"/>
                <a:cs typeface="Arial" panose="020B0604020202020204" pitchFamily="34" charset="0"/>
              </a:rPr>
              <a:t>Повърхностите в близост до геотермални сонди са </a:t>
            </a:r>
            <a:r>
              <a:rPr lang="ru-RU" altLang="de-DE" sz="1600" dirty="0" smtClean="0">
                <a:latin typeface="Arial" panose="020B0604020202020204" pitchFamily="34" charset="0"/>
                <a:cs typeface="Arial" panose="020B0604020202020204" pitchFamily="34" charset="0"/>
              </a:rPr>
              <a:t>най-</a:t>
            </a:r>
          </a:p>
          <a:p>
            <a:pPr>
              <a:lnSpc>
                <a:spcPct val="150000"/>
              </a:lnSpc>
              <a:spcBef>
                <a:spcPts val="0"/>
              </a:spcBef>
              <a:buClr>
                <a:srgbClr val="B2B2B2"/>
              </a:buClr>
              <a:buNone/>
              <a:defRPr/>
            </a:pPr>
            <a:r>
              <a:rPr lang="ru-RU" altLang="de-DE" sz="1600" dirty="0" smtClean="0">
                <a:latin typeface="Arial" panose="020B0604020202020204" pitchFamily="34" charset="0"/>
                <a:cs typeface="Arial" panose="020B0604020202020204" pitchFamily="34" charset="0"/>
              </a:rPr>
              <a:t>често срещаните начин </a:t>
            </a:r>
            <a:r>
              <a:rPr lang="ru-RU" altLang="de-DE" sz="1600" dirty="0">
                <a:latin typeface="Arial" panose="020B0604020202020204" pitchFamily="34" charset="0"/>
                <a:cs typeface="Arial" panose="020B0604020202020204" pitchFamily="34" charset="0"/>
              </a:rPr>
              <a:t>на геотермално използване </a:t>
            </a:r>
            <a:r>
              <a:rPr lang="ru-RU" altLang="de-DE" sz="1600" dirty="0" smtClean="0">
                <a:latin typeface="Arial" panose="020B0604020202020204" pitchFamily="34" charset="0"/>
                <a:cs typeface="Arial" panose="020B0604020202020204" pitchFamily="34" charset="0"/>
              </a:rPr>
              <a:t>на</a:t>
            </a:r>
          </a:p>
          <a:p>
            <a:pPr>
              <a:lnSpc>
                <a:spcPct val="150000"/>
              </a:lnSpc>
              <a:spcBef>
                <a:spcPts val="0"/>
              </a:spcBef>
              <a:buClr>
                <a:srgbClr val="B2B2B2"/>
              </a:buClr>
              <a:buNone/>
              <a:defRPr/>
            </a:pPr>
            <a:r>
              <a:rPr lang="ru-RU" altLang="de-DE" sz="1600" dirty="0" smtClean="0">
                <a:latin typeface="Arial" panose="020B0604020202020204" pitchFamily="34" charset="0"/>
                <a:cs typeface="Arial" panose="020B0604020202020204" pitchFamily="34" charset="0"/>
              </a:rPr>
              <a:t> </a:t>
            </a:r>
            <a:r>
              <a:rPr lang="ru-RU" altLang="de-DE" sz="1600" dirty="0">
                <a:latin typeface="Arial" panose="020B0604020202020204" pitchFamily="34" charset="0"/>
                <a:cs typeface="Arial" panose="020B0604020202020204" pitchFamily="34" charset="0"/>
              </a:rPr>
              <a:t>подземните в </a:t>
            </a:r>
            <a:r>
              <a:rPr lang="ru-RU" altLang="de-DE" sz="1600" dirty="0" smtClean="0">
                <a:latin typeface="Arial" panose="020B0604020202020204" pitchFamily="34" charset="0"/>
                <a:cs typeface="Arial" panose="020B0604020202020204" pitchFamily="34" charset="0"/>
              </a:rPr>
              <a:t>комбинация с </a:t>
            </a:r>
            <a:r>
              <a:rPr lang="ru-RU" altLang="de-DE" sz="1600" dirty="0">
                <a:latin typeface="Arial" panose="020B0604020202020204" pitchFamily="34" charset="0"/>
                <a:cs typeface="Arial" panose="020B0604020202020204" pitchFamily="34" charset="0"/>
              </a:rPr>
              <a:t>термопомпа.</a:t>
            </a:r>
          </a:p>
          <a:p>
            <a:pPr>
              <a:lnSpc>
                <a:spcPct val="150000"/>
              </a:lnSpc>
              <a:spcBef>
                <a:spcPts val="0"/>
              </a:spcBef>
              <a:buClr>
                <a:srgbClr val="B2B2B2"/>
              </a:buClr>
              <a:buNone/>
              <a:defRPr/>
            </a:pPr>
            <a:r>
              <a:rPr lang="ru-RU" altLang="de-DE" sz="1600" dirty="0" smtClean="0">
                <a:latin typeface="Arial" panose="020B0604020202020204" pitchFamily="34" charset="0"/>
                <a:cs typeface="Arial" panose="020B0604020202020204" pitchFamily="34" charset="0"/>
              </a:rPr>
              <a:t>За </a:t>
            </a:r>
            <a:r>
              <a:rPr lang="ru-RU" altLang="de-DE" sz="1600" dirty="0">
                <a:latin typeface="Arial" panose="020B0604020202020204" pitchFamily="34" charset="0"/>
                <a:cs typeface="Arial" panose="020B0604020202020204" pitchFamily="34" charset="0"/>
              </a:rPr>
              <a:t>геотермалните сонди е </a:t>
            </a:r>
            <a:r>
              <a:rPr lang="ru-RU" altLang="de-DE" sz="1600" dirty="0" smtClean="0">
                <a:latin typeface="Arial" panose="020B0604020202020204" pitchFamily="34" charset="0"/>
                <a:cs typeface="Arial" panose="020B0604020202020204" pitchFamily="34" charset="0"/>
              </a:rPr>
              <a:t>валидно:</a:t>
            </a:r>
            <a:r>
              <a:rPr lang="en-US" altLang="de-DE" sz="1600" dirty="0" smtClean="0">
                <a:latin typeface="Arial" panose="020B0604020202020204" pitchFamily="34" charset="0"/>
                <a:cs typeface="Arial" panose="020B0604020202020204" pitchFamily="34" charset="0"/>
              </a:rPr>
              <a:t> </a:t>
            </a:r>
            <a:endParaRPr lang="en-US" altLang="de-DE" sz="1600" dirty="0">
              <a:latin typeface="Arial" panose="020B0604020202020204" pitchFamily="34" charset="0"/>
              <a:cs typeface="Arial" panose="020B0604020202020204" pitchFamily="34" charset="0"/>
            </a:endParaRPr>
          </a:p>
          <a:p>
            <a:pPr marL="0" indent="0">
              <a:lnSpc>
                <a:spcPct val="150000"/>
              </a:lnSpc>
              <a:spcBef>
                <a:spcPts val="0"/>
              </a:spcBef>
              <a:buNone/>
              <a:defRPr/>
            </a:pPr>
            <a:r>
              <a:rPr lang="bg-BG" altLang="de-DE" sz="1600" dirty="0" smtClean="0">
                <a:latin typeface="Arial" panose="020B0604020202020204" pitchFamily="34" charset="0"/>
                <a:cs typeface="Arial" panose="020B0604020202020204" pitchFamily="34" charset="0"/>
              </a:rPr>
              <a:t>- Типичната </a:t>
            </a:r>
            <a:r>
              <a:rPr lang="bg-BG" altLang="de-DE" sz="1600" dirty="0">
                <a:latin typeface="Arial" panose="020B0604020202020204" pitchFamily="34" charset="0"/>
                <a:cs typeface="Arial" panose="020B0604020202020204" pitchFamily="34" charset="0"/>
              </a:rPr>
              <a:t>дълбочина на използване е около </a:t>
            </a:r>
            <a:r>
              <a:rPr lang="bg-BG" altLang="de-DE" sz="1600" dirty="0" smtClean="0">
                <a:latin typeface="Arial" panose="020B0604020202020204" pitchFamily="34" charset="0"/>
                <a:cs typeface="Arial" panose="020B0604020202020204" pitchFamily="34" charset="0"/>
              </a:rPr>
              <a:t>100 </a:t>
            </a:r>
            <a:r>
              <a:rPr lang="en-US" altLang="de-DE" sz="1600" dirty="0">
                <a:latin typeface="Arial" panose="020B0604020202020204" pitchFamily="34" charset="0"/>
                <a:cs typeface="Arial" panose="020B0604020202020204" pitchFamily="34" charset="0"/>
              </a:rPr>
              <a:t>m</a:t>
            </a:r>
            <a:r>
              <a:rPr lang="en-US" altLang="de-DE" sz="1600" dirty="0" smtClean="0">
                <a:latin typeface="Arial" panose="020B0604020202020204" pitchFamily="34" charset="0"/>
                <a:cs typeface="Arial" panose="020B0604020202020204" pitchFamily="34" charset="0"/>
              </a:rPr>
              <a:t>,</a:t>
            </a:r>
            <a:endParaRPr lang="bg-BG" altLang="de-DE" sz="1600" dirty="0" smtClean="0">
              <a:latin typeface="Arial" panose="020B0604020202020204" pitchFamily="34" charset="0"/>
              <a:cs typeface="Arial" panose="020B0604020202020204" pitchFamily="34" charset="0"/>
            </a:endParaRPr>
          </a:p>
          <a:p>
            <a:pPr marL="0" indent="0">
              <a:lnSpc>
                <a:spcPct val="150000"/>
              </a:lnSpc>
              <a:spcBef>
                <a:spcPts val="0"/>
              </a:spcBef>
              <a:buNone/>
              <a:defRPr/>
            </a:pPr>
            <a:r>
              <a:rPr lang="bg-BG" altLang="de-DE" sz="1600" dirty="0" smtClean="0">
                <a:latin typeface="Arial" panose="020B0604020202020204" pitchFamily="34" charset="0"/>
                <a:cs typeface="Arial" panose="020B0604020202020204" pitchFamily="34" charset="0"/>
              </a:rPr>
              <a:t>но </a:t>
            </a:r>
            <a:r>
              <a:rPr lang="bg-BG" altLang="de-DE" sz="1600" dirty="0">
                <a:latin typeface="Arial" panose="020B0604020202020204" pitchFamily="34" charset="0"/>
                <a:cs typeface="Arial" panose="020B0604020202020204" pitchFamily="34" charset="0"/>
              </a:rPr>
              <a:t>има дълбочина над 200 </a:t>
            </a:r>
            <a:r>
              <a:rPr lang="en-US" altLang="de-DE" sz="1600" dirty="0">
                <a:latin typeface="Arial" panose="020B0604020202020204" pitchFamily="34" charset="0"/>
                <a:cs typeface="Arial" panose="020B0604020202020204" pitchFamily="34" charset="0"/>
              </a:rPr>
              <a:t>m</a:t>
            </a:r>
          </a:p>
          <a:p>
            <a:pPr marL="0" indent="0">
              <a:lnSpc>
                <a:spcPct val="150000"/>
              </a:lnSpc>
              <a:spcBef>
                <a:spcPts val="0"/>
              </a:spcBef>
              <a:buNone/>
              <a:defRPr/>
            </a:pPr>
            <a:r>
              <a:rPr lang="bg-BG" altLang="de-DE" sz="1600" dirty="0" smtClean="0">
                <a:latin typeface="Arial" panose="020B0604020202020204" pitchFamily="34" charset="0"/>
                <a:cs typeface="Arial" panose="020B0604020202020204" pitchFamily="34" charset="0"/>
              </a:rPr>
              <a:t>- Най-често </a:t>
            </a:r>
            <a:r>
              <a:rPr lang="bg-BG" altLang="de-DE" sz="1600" dirty="0">
                <a:latin typeface="Arial" panose="020B0604020202020204" pitchFamily="34" charset="0"/>
                <a:cs typeface="Arial" panose="020B0604020202020204" pitchFamily="34" charset="0"/>
              </a:rPr>
              <a:t>срещаният тип сонда е двойната </a:t>
            </a:r>
            <a:r>
              <a:rPr lang="en-US" altLang="de-DE" sz="1600" dirty="0" smtClean="0">
                <a:latin typeface="Arial" panose="020B0604020202020204" pitchFamily="34" charset="0"/>
                <a:cs typeface="Arial" panose="020B0604020202020204" pitchFamily="34" charset="0"/>
              </a:rPr>
              <a:t>U-</a:t>
            </a:r>
            <a:r>
              <a:rPr lang="bg-BG" altLang="de-DE" sz="1600" dirty="0" smtClean="0">
                <a:latin typeface="Arial" panose="020B0604020202020204" pitchFamily="34" charset="0"/>
                <a:cs typeface="Arial" panose="020B0604020202020204" pitchFamily="34" charset="0"/>
              </a:rPr>
              <a:t>сонда</a:t>
            </a:r>
            <a:r>
              <a:rPr lang="bg-BG" altLang="de-DE" sz="1600" dirty="0">
                <a:latin typeface="Arial" panose="020B0604020202020204" pitchFamily="34" charset="0"/>
                <a:cs typeface="Arial" panose="020B0604020202020204" pitchFamily="34" charset="0"/>
              </a:rPr>
              <a:t>, с двойки свързани </a:t>
            </a:r>
            <a:r>
              <a:rPr lang="en-US" altLang="de-DE" sz="1600" dirty="0">
                <a:latin typeface="Arial" panose="020B0604020202020204" pitchFamily="34" charset="0"/>
                <a:cs typeface="Arial" panose="020B0604020202020204" pitchFamily="34" charset="0"/>
              </a:rPr>
              <a:t>U-</a:t>
            </a:r>
            <a:r>
              <a:rPr lang="bg-BG" altLang="de-DE" sz="1600" dirty="0">
                <a:latin typeface="Arial" panose="020B0604020202020204" pitchFamily="34" charset="0"/>
                <a:cs typeface="Arial" panose="020B0604020202020204" pitchFamily="34" charset="0"/>
              </a:rPr>
              <a:t>образни тръбни бримки.</a:t>
            </a:r>
          </a:p>
          <a:p>
            <a:pPr marL="0" indent="0">
              <a:lnSpc>
                <a:spcPct val="150000"/>
              </a:lnSpc>
              <a:spcBef>
                <a:spcPts val="0"/>
              </a:spcBef>
              <a:buNone/>
              <a:defRPr/>
            </a:pPr>
            <a:r>
              <a:rPr lang="bg-BG" altLang="de-DE" sz="1600" dirty="0" smtClean="0">
                <a:latin typeface="Arial" panose="020B0604020202020204" pitchFamily="34" charset="0"/>
                <a:cs typeface="Arial" panose="020B0604020202020204" pitchFamily="34" charset="0"/>
              </a:rPr>
              <a:t>- По-рядко </a:t>
            </a:r>
            <a:r>
              <a:rPr lang="bg-BG" altLang="de-DE" sz="1600" dirty="0">
                <a:latin typeface="Arial" panose="020B0604020202020204" pitchFamily="34" charset="0"/>
                <a:cs typeface="Arial" panose="020B0604020202020204" pitchFamily="34" charset="0"/>
              </a:rPr>
              <a:t>срещани: единични </a:t>
            </a:r>
            <a:r>
              <a:rPr lang="en-US" altLang="de-DE" sz="1600" dirty="0">
                <a:latin typeface="Arial" panose="020B0604020202020204" pitchFamily="34" charset="0"/>
                <a:cs typeface="Arial" panose="020B0604020202020204" pitchFamily="34" charset="0"/>
              </a:rPr>
              <a:t>U-</a:t>
            </a:r>
            <a:r>
              <a:rPr lang="bg-BG" altLang="de-DE" sz="1600" dirty="0">
                <a:latin typeface="Arial" panose="020B0604020202020204" pitchFamily="34" charset="0"/>
                <a:cs typeface="Arial" panose="020B0604020202020204" pitchFamily="34" charset="0"/>
              </a:rPr>
              <a:t>сонди и коаксиални сонди</a:t>
            </a:r>
          </a:p>
          <a:p>
            <a:pPr marL="0" indent="0">
              <a:lnSpc>
                <a:spcPct val="150000"/>
              </a:lnSpc>
              <a:spcBef>
                <a:spcPts val="0"/>
              </a:spcBef>
              <a:buNone/>
              <a:defRPr/>
            </a:pPr>
            <a:r>
              <a:rPr lang="bg-BG" altLang="de-DE" sz="1600" dirty="0" smtClean="0">
                <a:latin typeface="Arial" panose="020B0604020202020204" pitchFamily="34" charset="0"/>
                <a:cs typeface="Arial" panose="020B0604020202020204" pitchFamily="34" charset="0"/>
              </a:rPr>
              <a:t>- Материалът </a:t>
            </a:r>
            <a:r>
              <a:rPr lang="bg-BG" altLang="de-DE" sz="1600" dirty="0">
                <a:latin typeface="Arial" panose="020B0604020202020204" pitchFamily="34" charset="0"/>
                <a:cs typeface="Arial" panose="020B0604020202020204" pitchFamily="34" charset="0"/>
              </a:rPr>
              <a:t>обикновено е </a:t>
            </a:r>
            <a:r>
              <a:rPr lang="en-US" altLang="de-DE" sz="1600" dirty="0">
                <a:latin typeface="Arial" panose="020B0604020202020204" pitchFamily="34" charset="0"/>
                <a:cs typeface="Arial" panose="020B0604020202020204" pitchFamily="34" charset="0"/>
              </a:rPr>
              <a:t>PE 100, PE 100-Rc </a:t>
            </a:r>
            <a:r>
              <a:rPr lang="bg-BG" altLang="de-DE" sz="1600" dirty="0">
                <a:latin typeface="Arial" panose="020B0604020202020204" pitchFamily="34" charset="0"/>
                <a:cs typeface="Arial" panose="020B0604020202020204" pitchFamily="34" charset="0"/>
              </a:rPr>
              <a:t>и </a:t>
            </a:r>
            <a:r>
              <a:rPr lang="en-US" altLang="de-DE" sz="1600" dirty="0" smtClean="0">
                <a:latin typeface="Arial" panose="020B0604020202020204" pitchFamily="34" charset="0"/>
                <a:cs typeface="Arial" panose="020B0604020202020204" pitchFamily="34" charset="0"/>
              </a:rPr>
              <a:t>PE-X</a:t>
            </a:r>
            <a:endParaRPr lang="de-DE" altLang="de-DE" sz="1600" u="sng"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28183" y="1772816"/>
            <a:ext cx="2736305" cy="3252370"/>
          </a:xfrm>
          <a:prstGeom prst="rect">
            <a:avLst/>
          </a:prstGeom>
        </p:spPr>
      </p:pic>
    </p:spTree>
    <p:extLst>
      <p:ext uri="{BB962C8B-B14F-4D97-AF65-F5344CB8AC3E}">
        <p14:creationId xmlns:p14="http://schemas.microsoft.com/office/powerpoint/2010/main" val="1192241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el 3"/>
          <p:cNvSpPr>
            <a:spLocks noGrp="1"/>
          </p:cNvSpPr>
          <p:nvPr>
            <p:ph type="title"/>
          </p:nvPr>
        </p:nvSpPr>
        <p:spPr/>
        <p:txBody>
          <a:bodyPr>
            <a:normAutofit/>
          </a:bodyPr>
          <a:lstStyle/>
          <a:p>
            <a:r>
              <a:rPr lang="ru-RU" altLang="de-DE" dirty="0">
                <a:latin typeface="Arial" panose="020B0604020202020204" pitchFamily="34" charset="0"/>
                <a:cs typeface="Arial" panose="020B0604020202020204" pitchFamily="34" charset="0"/>
              </a:rPr>
              <a:t>VDI 4640 Част 2 система за термопомпа източник </a:t>
            </a:r>
            <a:r>
              <a:rPr lang="ru-RU" altLang="de-DE" dirty="0" smtClean="0">
                <a:latin typeface="Arial" panose="020B0604020202020204" pitchFamily="34" charset="0"/>
                <a:cs typeface="Arial" panose="020B0604020202020204" pitchFamily="34" charset="0"/>
              </a:rPr>
              <a:t>земя</a:t>
            </a:r>
            <a:endParaRPr lang="en-US" altLang="de-DE" dirty="0">
              <a:latin typeface="Arial" panose="020B0604020202020204" pitchFamily="34" charset="0"/>
              <a:cs typeface="Arial" panose="020B0604020202020204" pitchFamily="34" charset="0"/>
            </a:endParaRPr>
          </a:p>
        </p:txBody>
      </p:sp>
      <p:sp>
        <p:nvSpPr>
          <p:cNvPr id="27650" name="Inhaltsplatzhalter 1"/>
          <p:cNvSpPr>
            <a:spLocks noGrp="1"/>
          </p:cNvSpPr>
          <p:nvPr>
            <p:ph idx="1"/>
          </p:nvPr>
        </p:nvSpPr>
        <p:spPr>
          <a:xfrm>
            <a:off x="457200" y="1600200"/>
            <a:ext cx="6491064" cy="4525963"/>
          </a:xfrm>
        </p:spPr>
        <p:txBody>
          <a:bodyPr>
            <a:noAutofit/>
          </a:bodyPr>
          <a:lstStyle/>
          <a:p>
            <a:pPr marL="0" indent="0">
              <a:lnSpc>
                <a:spcPct val="150000"/>
              </a:lnSpc>
              <a:buNone/>
            </a:pPr>
            <a:r>
              <a:rPr lang="ru-RU" altLang="de-DE" sz="1600" u="sng" dirty="0">
                <a:latin typeface="Arial" panose="020B0604020202020204" pitchFamily="34" charset="0"/>
                <a:cs typeface="Arial" panose="020B0604020202020204" pitchFamily="34" charset="0"/>
              </a:rPr>
              <a:t>Размери на геотермални системи, базирани на </a:t>
            </a:r>
            <a:r>
              <a:rPr lang="ru-RU" altLang="de-DE" sz="1600" u="sng" dirty="0" smtClean="0">
                <a:latin typeface="Arial" panose="020B0604020202020204" pitchFamily="34" charset="0"/>
                <a:cs typeface="Arial" panose="020B0604020202020204" pitchFamily="34" charset="0"/>
              </a:rPr>
              <a:t>термопомпа</a:t>
            </a:r>
            <a:endParaRPr lang="de-DE" altLang="de-DE" sz="1600" u="sng"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2201" y="2564904"/>
            <a:ext cx="2730222" cy="2892329"/>
          </a:xfrm>
          <a:prstGeom prst="rect">
            <a:avLst/>
          </a:prstGeom>
        </p:spPr>
      </p:pic>
      <p:sp>
        <p:nvSpPr>
          <p:cNvPr id="6" name="Inhaltsplatzhalter 1"/>
          <p:cNvSpPr txBox="1">
            <a:spLocks/>
          </p:cNvSpPr>
          <p:nvPr/>
        </p:nvSpPr>
        <p:spPr>
          <a:xfrm>
            <a:off x="362" y="1916832"/>
            <a:ext cx="6659869"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nSpc>
                <a:spcPct val="150000"/>
              </a:lnSpc>
              <a:spcBef>
                <a:spcPts val="0"/>
              </a:spcBef>
              <a:buNone/>
            </a:pPr>
            <a:r>
              <a:rPr lang="ru-RU" altLang="de-DE" sz="1600" dirty="0" smtClean="0">
                <a:latin typeface="Arial" panose="020B0604020202020204" pitchFamily="34" charset="0"/>
                <a:cs typeface="Arial" panose="020B0604020202020204" pitchFamily="34" charset="0"/>
              </a:rPr>
              <a:t>За </a:t>
            </a:r>
            <a:r>
              <a:rPr lang="ru-RU" altLang="de-DE" sz="1600" dirty="0">
                <a:latin typeface="Arial" panose="020B0604020202020204" pitchFamily="34" charset="0"/>
                <a:cs typeface="Arial" panose="020B0604020202020204" pitchFamily="34" charset="0"/>
              </a:rPr>
              <a:t>оразмеряването на геотермална система, базирана на термопомпа, която постига максимално висока ефективност на системата, обикновено е </a:t>
            </a:r>
            <a:r>
              <a:rPr lang="ru-RU" altLang="de-DE" sz="1600" dirty="0" smtClean="0">
                <a:latin typeface="Arial" panose="020B0604020202020204" pitchFamily="34" charset="0"/>
                <a:cs typeface="Arial" panose="020B0604020202020204" pitchFamily="34" charset="0"/>
              </a:rPr>
              <a:t>валидно:</a:t>
            </a:r>
            <a:r>
              <a:rPr lang="en-US" altLang="de-DE" sz="1600" dirty="0" smtClean="0">
                <a:latin typeface="Arial" panose="020B0604020202020204" pitchFamily="34" charset="0"/>
                <a:cs typeface="Arial" panose="020B0604020202020204" pitchFamily="34" charset="0"/>
              </a:rPr>
              <a:t> </a:t>
            </a:r>
            <a:endParaRPr lang="en-US" altLang="de-DE" sz="1600" dirty="0">
              <a:latin typeface="Arial" panose="020B0604020202020204" pitchFamily="34" charset="0"/>
              <a:cs typeface="Arial" panose="020B0604020202020204" pitchFamily="34" charset="0"/>
            </a:endParaRPr>
          </a:p>
          <a:p>
            <a:pPr lvl="1">
              <a:lnSpc>
                <a:spcPct val="150000"/>
              </a:lnSpc>
              <a:spcBef>
                <a:spcPts val="0"/>
              </a:spcBef>
              <a:buFont typeface="Arial" panose="020B0604020202020204" pitchFamily="34" charset="0"/>
              <a:buChar char="•"/>
            </a:pPr>
            <a:r>
              <a:rPr lang="ru-RU" altLang="de-DE" sz="1600" dirty="0" smtClean="0">
                <a:latin typeface="Arial" panose="020B0604020202020204" pitchFamily="34" charset="0"/>
                <a:cs typeface="Arial" panose="020B0604020202020204" pitchFamily="34" charset="0"/>
              </a:rPr>
              <a:t>Температурата </a:t>
            </a:r>
            <a:r>
              <a:rPr lang="ru-RU" altLang="de-DE" sz="1600" dirty="0">
                <a:latin typeface="Arial" panose="020B0604020202020204" pitchFamily="34" charset="0"/>
                <a:cs typeface="Arial" panose="020B0604020202020204" pitchFamily="34" charset="0"/>
              </a:rPr>
              <a:t>на потока в отоплителния кръг е възможно най-ниска</a:t>
            </a:r>
          </a:p>
          <a:p>
            <a:pPr lvl="1">
              <a:lnSpc>
                <a:spcPct val="150000"/>
              </a:lnSpc>
              <a:spcBef>
                <a:spcPts val="0"/>
              </a:spcBef>
              <a:buFont typeface="Arial" panose="020B0604020202020204" pitchFamily="34" charset="0"/>
              <a:buChar char="•"/>
            </a:pPr>
            <a:r>
              <a:rPr lang="ru-RU" altLang="de-DE" sz="1600" dirty="0">
                <a:latin typeface="Arial" panose="020B0604020202020204" pitchFamily="34" charset="0"/>
                <a:cs typeface="Arial" panose="020B0604020202020204" pitchFamily="34" charset="0"/>
              </a:rPr>
              <a:t>В идеалния </a:t>
            </a:r>
            <a:r>
              <a:rPr lang="ru-RU" altLang="de-DE" sz="1600" dirty="0" smtClean="0">
                <a:latin typeface="Arial" panose="020B0604020202020204" pitchFamily="34" charset="0"/>
                <a:cs typeface="Arial" panose="020B0604020202020204" pitchFamily="34" charset="0"/>
              </a:rPr>
              <a:t>случай- </a:t>
            </a:r>
            <a:r>
              <a:rPr lang="ru-RU" altLang="de-DE" sz="1600" dirty="0">
                <a:latin typeface="Arial" panose="020B0604020202020204" pitchFamily="34" charset="0"/>
                <a:cs typeface="Arial" panose="020B0604020202020204" pitchFamily="34" charset="0"/>
              </a:rPr>
              <a:t>добра изолация на </a:t>
            </a:r>
            <a:r>
              <a:rPr lang="ru-RU" altLang="de-DE" sz="1600" dirty="0" smtClean="0">
                <a:latin typeface="Arial" panose="020B0604020202020204" pitchFamily="34" charset="0"/>
                <a:cs typeface="Arial" panose="020B0604020202020204" pitchFamily="34" charset="0"/>
              </a:rPr>
              <a:t>сградата</a:t>
            </a:r>
            <a:endParaRPr lang="ru-RU" altLang="de-DE" sz="1600" dirty="0">
              <a:latin typeface="Arial" panose="020B0604020202020204" pitchFamily="34" charset="0"/>
              <a:cs typeface="Arial" panose="020B0604020202020204" pitchFamily="34" charset="0"/>
            </a:endParaRPr>
          </a:p>
          <a:p>
            <a:pPr lvl="1">
              <a:lnSpc>
                <a:spcPct val="150000"/>
              </a:lnSpc>
              <a:spcBef>
                <a:spcPts val="0"/>
              </a:spcBef>
              <a:buFont typeface="Arial" panose="020B0604020202020204" pitchFamily="34" charset="0"/>
              <a:buChar char="•"/>
            </a:pPr>
            <a:r>
              <a:rPr lang="ru-RU" altLang="de-DE" sz="1600" dirty="0">
                <a:latin typeface="Arial" panose="020B0604020202020204" pitchFamily="34" charset="0"/>
                <a:cs typeface="Arial" panose="020B0604020202020204" pitchFamily="34" charset="0"/>
              </a:rPr>
              <a:t>Топлинната помпа (производителност) възможно най-малка - по-скоро малка</a:t>
            </a:r>
          </a:p>
          <a:p>
            <a:pPr lvl="1">
              <a:lnSpc>
                <a:spcPct val="150000"/>
              </a:lnSpc>
              <a:spcBef>
                <a:spcPts val="0"/>
              </a:spcBef>
              <a:buFont typeface="Arial" panose="020B0604020202020204" pitchFamily="34" charset="0"/>
              <a:buChar char="•"/>
            </a:pPr>
            <a:r>
              <a:rPr lang="ru-RU" altLang="de-DE" sz="1600" dirty="0">
                <a:latin typeface="Arial" panose="020B0604020202020204" pitchFamily="34" charset="0"/>
                <a:cs typeface="Arial" panose="020B0604020202020204" pitchFamily="34" charset="0"/>
              </a:rPr>
              <a:t>Идеално голям брой работни часове годишно</a:t>
            </a:r>
          </a:p>
          <a:p>
            <a:pPr lvl="1">
              <a:lnSpc>
                <a:spcPct val="150000"/>
              </a:lnSpc>
              <a:spcBef>
                <a:spcPts val="0"/>
              </a:spcBef>
              <a:buFont typeface="Arial" panose="020B0604020202020204" pitchFamily="34" charset="0"/>
              <a:buChar char="•"/>
            </a:pPr>
            <a:r>
              <a:rPr lang="ru-RU" altLang="de-DE" sz="1600" dirty="0">
                <a:latin typeface="Arial" panose="020B0604020202020204" pitchFamily="34" charset="0"/>
                <a:cs typeface="Arial" panose="020B0604020202020204" pitchFamily="34" charset="0"/>
              </a:rPr>
              <a:t>Източник на топлина (топлообменник) колкото е възможно по-голям - по-голям </a:t>
            </a:r>
            <a:r>
              <a:rPr lang="ru-RU" altLang="de-DE" sz="1600" dirty="0" smtClean="0">
                <a:latin typeface="Arial" panose="020B0604020202020204" pitchFamily="34" charset="0"/>
                <a:cs typeface="Arial" panose="020B0604020202020204" pitchFamily="34" charset="0"/>
              </a:rPr>
              <a:t>размер</a:t>
            </a:r>
            <a:endParaRPr lang="en-US" alt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5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el 3"/>
          <p:cNvSpPr>
            <a:spLocks noGrp="1"/>
          </p:cNvSpPr>
          <p:nvPr>
            <p:ph type="title"/>
          </p:nvPr>
        </p:nvSpPr>
        <p:spPr/>
        <p:txBody>
          <a:bodyPr>
            <a:normAutofit/>
          </a:bodyPr>
          <a:lstStyle/>
          <a:p>
            <a:r>
              <a:rPr lang="ru-RU" altLang="de-DE" dirty="0">
                <a:latin typeface="Arial" panose="020B0604020202020204" pitchFamily="34" charset="0"/>
                <a:cs typeface="Arial" panose="020B0604020202020204" pitchFamily="34" charset="0"/>
              </a:rPr>
              <a:t>VDI 4640 Част 2 система за термопомпа източник </a:t>
            </a:r>
            <a:r>
              <a:rPr lang="ru-RU" altLang="de-DE" dirty="0" smtClean="0">
                <a:latin typeface="Arial" panose="020B0604020202020204" pitchFamily="34" charset="0"/>
                <a:cs typeface="Arial" panose="020B0604020202020204" pitchFamily="34" charset="0"/>
              </a:rPr>
              <a:t>земя</a:t>
            </a:r>
            <a:endParaRPr lang="en-US" altLang="de-DE" dirty="0">
              <a:latin typeface="Arial" panose="020B0604020202020204" pitchFamily="34" charset="0"/>
              <a:cs typeface="Arial" panose="020B0604020202020204" pitchFamily="34" charset="0"/>
            </a:endParaRPr>
          </a:p>
        </p:txBody>
      </p:sp>
      <p:sp>
        <p:nvSpPr>
          <p:cNvPr id="27650" name="Inhaltsplatzhalter 1"/>
          <p:cNvSpPr>
            <a:spLocks noGrp="1"/>
          </p:cNvSpPr>
          <p:nvPr>
            <p:ph idx="1"/>
          </p:nvPr>
        </p:nvSpPr>
        <p:spPr>
          <a:xfrm>
            <a:off x="457200" y="1600200"/>
            <a:ext cx="6491064" cy="4525963"/>
          </a:xfrm>
        </p:spPr>
        <p:txBody>
          <a:bodyPr>
            <a:noAutofit/>
          </a:bodyPr>
          <a:lstStyle/>
          <a:p>
            <a:pPr marL="0" indent="0">
              <a:lnSpc>
                <a:spcPct val="150000"/>
              </a:lnSpc>
              <a:buNone/>
            </a:pPr>
            <a:r>
              <a:rPr lang="ru-RU" altLang="de-DE" sz="1600" u="sng" dirty="0">
                <a:latin typeface="Arial" panose="020B0604020202020204" pitchFamily="34" charset="0"/>
                <a:cs typeface="Arial" panose="020B0604020202020204" pitchFamily="34" charset="0"/>
              </a:rPr>
              <a:t>Размери на геотермални системи, базирани на </a:t>
            </a:r>
            <a:r>
              <a:rPr lang="ru-RU" altLang="de-DE" sz="1600" u="sng" dirty="0" smtClean="0">
                <a:latin typeface="Arial" panose="020B0604020202020204" pitchFamily="34" charset="0"/>
                <a:cs typeface="Arial" panose="020B0604020202020204" pitchFamily="34" charset="0"/>
              </a:rPr>
              <a:t>термопомпа</a:t>
            </a:r>
            <a:endParaRPr lang="de-DE" altLang="de-DE" sz="1600" u="sng"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04247" y="2564903"/>
            <a:ext cx="2167040" cy="2448273"/>
          </a:xfrm>
          <a:prstGeom prst="rect">
            <a:avLst/>
          </a:prstGeom>
        </p:spPr>
      </p:pic>
      <p:sp>
        <p:nvSpPr>
          <p:cNvPr id="6" name="Inhaltsplatzhalter 1"/>
          <p:cNvSpPr txBox="1">
            <a:spLocks/>
          </p:cNvSpPr>
          <p:nvPr/>
        </p:nvSpPr>
        <p:spPr>
          <a:xfrm>
            <a:off x="362" y="1916832"/>
            <a:ext cx="701991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de-DE" altLang="de-DE" sz="1600" u="sng" dirty="0">
              <a:latin typeface="Arial" panose="020B0604020202020204" pitchFamily="34" charset="0"/>
              <a:cs typeface="Arial" panose="020B0604020202020204" pitchFamily="34" charset="0"/>
            </a:endParaRPr>
          </a:p>
          <a:p>
            <a:pPr lvl="1">
              <a:lnSpc>
                <a:spcPct val="150000"/>
              </a:lnSpc>
              <a:spcBef>
                <a:spcPts val="0"/>
              </a:spcBef>
              <a:buFont typeface="Arial" panose="020B0604020202020204" pitchFamily="34" charset="0"/>
              <a:buChar char="•"/>
            </a:pPr>
            <a:r>
              <a:rPr lang="ru-RU" altLang="de-DE" sz="1600" dirty="0">
                <a:latin typeface="Arial" panose="020B0604020202020204" pitchFamily="34" charset="0"/>
                <a:cs typeface="Arial" panose="020B0604020202020204" pitchFamily="34" charset="0"/>
              </a:rPr>
              <a:t>Брой геотермални </a:t>
            </a:r>
            <a:r>
              <a:rPr lang="ru-RU" altLang="de-DE" sz="1600" dirty="0" smtClean="0">
                <a:latin typeface="Arial" panose="020B0604020202020204" pitchFamily="34" charset="0"/>
                <a:cs typeface="Arial" panose="020B0604020202020204" pitchFamily="34" charset="0"/>
              </a:rPr>
              <a:t>сондажи- </a:t>
            </a:r>
            <a:r>
              <a:rPr lang="ru-RU" altLang="de-DE" sz="1600" dirty="0">
                <a:latin typeface="Arial" panose="020B0604020202020204" pitchFamily="34" charset="0"/>
                <a:cs typeface="Arial" panose="020B0604020202020204" pitchFamily="34" charset="0"/>
              </a:rPr>
              <a:t>възможно най-ниски - в идеалния </a:t>
            </a:r>
            <a:r>
              <a:rPr lang="ru-RU" altLang="de-DE" sz="1600" dirty="0" smtClean="0">
                <a:latin typeface="Arial" panose="020B0604020202020204" pitchFamily="34" charset="0"/>
                <a:cs typeface="Arial" panose="020B0604020202020204" pitchFamily="34" charset="0"/>
              </a:rPr>
              <a:t>случай- </a:t>
            </a:r>
            <a:r>
              <a:rPr lang="ru-RU" altLang="de-DE" sz="1600" dirty="0">
                <a:latin typeface="Arial" panose="020B0604020202020204" pitchFamily="34" charset="0"/>
                <a:cs typeface="Arial" panose="020B0604020202020204" pitchFamily="34" charset="0"/>
              </a:rPr>
              <a:t>големи дълбочини (изключение: охлаждане)</a:t>
            </a:r>
          </a:p>
          <a:p>
            <a:pPr lvl="1">
              <a:lnSpc>
                <a:spcPct val="150000"/>
              </a:lnSpc>
              <a:spcBef>
                <a:spcPts val="0"/>
              </a:spcBef>
              <a:buFont typeface="Arial" panose="020B0604020202020204" pitchFamily="34" charset="0"/>
              <a:buChar char="•"/>
            </a:pPr>
            <a:r>
              <a:rPr lang="ru-RU" altLang="de-DE" sz="1600" dirty="0">
                <a:latin typeface="Arial" panose="020B0604020202020204" pitchFamily="34" charset="0"/>
                <a:cs typeface="Arial" panose="020B0604020202020204" pitchFamily="34" charset="0"/>
              </a:rPr>
              <a:t>Разстояния на геотермалните пробивни </a:t>
            </a:r>
            <a:r>
              <a:rPr lang="ru-RU" altLang="de-DE" sz="1600" dirty="0" smtClean="0">
                <a:latin typeface="Arial" panose="020B0604020202020204" pitchFamily="34" charset="0"/>
                <a:cs typeface="Arial" panose="020B0604020202020204" pitchFamily="34" charset="0"/>
              </a:rPr>
              <a:t>отвори- </a:t>
            </a:r>
            <a:r>
              <a:rPr lang="ru-RU" altLang="de-DE" sz="1600" dirty="0">
                <a:latin typeface="Arial" panose="020B0604020202020204" pitchFamily="34" charset="0"/>
                <a:cs typeface="Arial" panose="020B0604020202020204" pitchFamily="34" charset="0"/>
              </a:rPr>
              <a:t>колкото е възможно по-големи, за да се минимизират взаимните влияния (изключение: наземно съхранение)</a:t>
            </a:r>
          </a:p>
          <a:p>
            <a:pPr lvl="1">
              <a:lnSpc>
                <a:spcPct val="150000"/>
              </a:lnSpc>
              <a:spcBef>
                <a:spcPts val="0"/>
              </a:spcBef>
              <a:buFont typeface="Arial" panose="020B0604020202020204" pitchFamily="34" charset="0"/>
              <a:buChar char="•"/>
            </a:pPr>
            <a:r>
              <a:rPr lang="ru-RU" altLang="de-DE" sz="1600" dirty="0">
                <a:latin typeface="Arial" panose="020B0604020202020204" pitchFamily="34" charset="0"/>
                <a:cs typeface="Arial" panose="020B0604020202020204" pitchFamily="34" charset="0"/>
              </a:rPr>
              <a:t>Комбинациите от отопление и охлаждане водят до намаляване на необходимата дълбочина и / или броя на геотермалните сонди, поради ефекта на съхранение и регенерацията.</a:t>
            </a:r>
          </a:p>
          <a:p>
            <a:pPr lvl="1">
              <a:lnSpc>
                <a:spcPct val="150000"/>
              </a:lnSpc>
              <a:spcBef>
                <a:spcPts val="0"/>
              </a:spcBef>
              <a:buFont typeface="Arial" panose="020B0604020202020204" pitchFamily="34" charset="0"/>
              <a:buChar char="•"/>
            </a:pPr>
            <a:r>
              <a:rPr lang="ru-RU" altLang="de-DE" sz="1600" dirty="0">
                <a:latin typeface="Arial" panose="020B0604020202020204" pitchFamily="34" charset="0"/>
                <a:cs typeface="Arial" panose="020B0604020202020204" pitchFamily="34" charset="0"/>
              </a:rPr>
              <a:t>Оптимизиране на хидравличното оразмеряване (загуба на налягане, диаметри на тръбите, геодезически </a:t>
            </a:r>
            <a:r>
              <a:rPr lang="ru-RU" altLang="de-DE" sz="1600" dirty="0" smtClean="0">
                <a:latin typeface="Arial" panose="020B0604020202020204" pitchFamily="34" charset="0"/>
                <a:cs typeface="Arial" panose="020B0604020202020204" pitchFamily="34" charset="0"/>
              </a:rPr>
              <a:t>височини)</a:t>
            </a:r>
            <a:endParaRPr lang="de-DE" alt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1266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Термопомпата- </a:t>
            </a:r>
            <a:r>
              <a:rPr lang="bg-BG" dirty="0">
                <a:latin typeface="Arial" panose="020B0604020202020204" pitchFamily="34" charset="0"/>
                <a:cs typeface="Arial" panose="020B0604020202020204" pitchFamily="34" charset="0"/>
              </a:rPr>
              <a:t>възможно </a:t>
            </a:r>
            <a:r>
              <a:rPr lang="bg-BG" dirty="0" smtClean="0">
                <a:latin typeface="Arial" panose="020B0604020202020204" pitchFamily="34" charset="0"/>
                <a:cs typeface="Arial" panose="020B0604020202020204" pitchFamily="34" charset="0"/>
              </a:rPr>
              <a:t>най-малка</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95536" y="1844824"/>
            <a:ext cx="8229600" cy="4392488"/>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Това не отговаря на обичайната практика за инсталиране на генератор на изкопаеми топлини (газови нагреватели), които често са големи. Добавянето на размер, за да се осигури сигурно подаване на топлина, не е </a:t>
            </a:r>
            <a:r>
              <a:rPr lang="ru-RU" sz="1600" dirty="0" smtClean="0">
                <a:latin typeface="Arial" panose="020B0604020202020204" pitchFamily="34" charset="0"/>
                <a:cs typeface="Arial" panose="020B0604020202020204" pitchFamily="34" charset="0"/>
              </a:rPr>
              <a:t>препоръчително за термопомпите.</a:t>
            </a:r>
            <a:endParaRPr lang="ru-RU" sz="1600" dirty="0">
              <a:latin typeface="Arial" panose="020B0604020202020204" pitchFamily="34" charset="0"/>
              <a:cs typeface="Arial" panose="020B0604020202020204" pitchFamily="34" charset="0"/>
            </a:endParaRP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Когато </a:t>
            </a:r>
            <a:r>
              <a:rPr lang="ru-RU" sz="1600" dirty="0">
                <a:latin typeface="Arial" panose="020B0604020202020204" pitchFamily="34" charset="0"/>
                <a:cs typeface="Arial" panose="020B0604020202020204" pitchFamily="34" charset="0"/>
              </a:rPr>
              <a:t>е изчислено топлинно натоварване, например 12 kW, се инсталират газови нагреватели, които имат много по-голямо топлинно натоварване, например 20 kW.</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При планирането на геотермалните системи за термопомпи е изключително важно да изберете подходящата термопомпа според изчисленото топлинно натоварване</a:t>
            </a:r>
            <a:r>
              <a:rPr lang="ru-RU" sz="1600" dirty="0" smtClean="0">
                <a:latin typeface="Arial" panose="020B0604020202020204" pitchFamily="34" charset="0"/>
                <a:cs typeface="Arial" panose="020B0604020202020204" pitchFamily="34" charset="0"/>
              </a:rPr>
              <a:t>.</a:t>
            </a:r>
            <a:endParaRPr lang="de-DE" sz="16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431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2240" y="1988840"/>
            <a:ext cx="2307133" cy="429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подземното пространство с геотермални </a:t>
            </a:r>
            <a:r>
              <a:rPr lang="ru-RU" dirty="0" smtClean="0">
                <a:latin typeface="Arial" panose="020B0604020202020204" pitchFamily="34" charset="0"/>
                <a:cs typeface="Arial" panose="020B0604020202020204" pitchFamily="34" charset="0"/>
              </a:rPr>
              <a:t>сонди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95536" y="1412776"/>
            <a:ext cx="6203032" cy="4525963"/>
          </a:xfrm>
        </p:spPr>
        <p:txBody>
          <a:bodyPr>
            <a:noAutofit/>
          </a:bodyPr>
          <a:lstStyle/>
          <a:p>
            <a:pPr marL="0" indent="0" algn="just">
              <a:lnSpc>
                <a:spcPct val="150000"/>
              </a:lnSpc>
              <a:buClr>
                <a:srgbClr val="B2B2B2"/>
              </a:buClr>
              <a:buNone/>
              <a:defRPr/>
            </a:pPr>
            <a:r>
              <a:rPr lang="ru-RU" sz="1600" u="sng" dirty="0">
                <a:latin typeface="Arial" panose="020B0604020202020204" pitchFamily="34" charset="0"/>
                <a:cs typeface="Arial" panose="020B0604020202020204" pitchFamily="34" charset="0"/>
              </a:rPr>
              <a:t>Принцип на работа на геотермалните </a:t>
            </a:r>
            <a:r>
              <a:rPr lang="ru-RU" sz="1600" u="sng" dirty="0" smtClean="0">
                <a:latin typeface="Arial" panose="020B0604020202020204" pitchFamily="34" charset="0"/>
                <a:cs typeface="Arial" panose="020B0604020202020204" pitchFamily="34" charset="0"/>
              </a:rPr>
              <a:t>сонди</a:t>
            </a:r>
            <a:endParaRPr lang="en-US" sz="1600" u="sng" dirty="0">
              <a:latin typeface="Arial" panose="020B0604020202020204" pitchFamily="34" charset="0"/>
              <a:cs typeface="Arial" panose="020B0604020202020204" pitchFamily="34" charset="0"/>
            </a:endParaRPr>
          </a:p>
          <a:p>
            <a:pPr marL="0" indent="0" algn="just">
              <a:lnSpc>
                <a:spcPct val="150000"/>
              </a:lnSpc>
              <a:buClr>
                <a:srgbClr val="B2B2B2"/>
              </a:buClr>
              <a:buNone/>
              <a:defRPr/>
            </a:pPr>
            <a:endParaRPr lang="de-DE" sz="1600" dirty="0">
              <a:latin typeface="Arial" panose="020B0604020202020204" pitchFamily="34" charset="0"/>
              <a:cs typeface="Arial" panose="020B0604020202020204" pitchFamily="34" charset="0"/>
            </a:endParaRPr>
          </a:p>
          <a:p>
            <a:pPr algn="just">
              <a:lnSpc>
                <a:spcPct val="150000"/>
              </a:lnSpc>
              <a:spcBef>
                <a:spcPts val="0"/>
              </a:spcBef>
              <a:defRPr/>
            </a:pPr>
            <a:r>
              <a:rPr lang="ru-RU" sz="1600" dirty="0">
                <a:latin typeface="Arial" panose="020B0604020202020204" pitchFamily="34" charset="0"/>
                <a:cs typeface="Arial" panose="020B0604020202020204" pitchFamily="34" charset="0"/>
              </a:rPr>
              <a:t>Принципът на </a:t>
            </a:r>
            <a:r>
              <a:rPr lang="ru-RU" sz="1600" dirty="0" smtClean="0">
                <a:latin typeface="Arial" panose="020B0604020202020204" pitchFamily="34" charset="0"/>
                <a:cs typeface="Arial" panose="020B0604020202020204" pitchFamily="34" charset="0"/>
              </a:rPr>
              <a:t>работа- да </a:t>
            </a:r>
            <a:r>
              <a:rPr lang="ru-RU" sz="1600" dirty="0">
                <a:latin typeface="Arial" panose="020B0604020202020204" pitchFamily="34" charset="0"/>
                <a:cs typeface="Arial" panose="020B0604020202020204" pitchFamily="34" charset="0"/>
              </a:rPr>
              <a:t>се създаде използваема разлика в температурата на термопомпата между температурата на входа на сондата и температурата на изхода на сондата на </a:t>
            </a:r>
            <a:r>
              <a:rPr lang="ru-RU" sz="1600" dirty="0" smtClean="0">
                <a:latin typeface="Arial" panose="020B0604020202020204" pitchFamily="34" charset="0"/>
                <a:cs typeface="Arial" panose="020B0604020202020204" pitchFamily="34" charset="0"/>
              </a:rPr>
              <a:t>циркулиращия </a:t>
            </a:r>
            <a:r>
              <a:rPr lang="ru-RU" sz="1600" dirty="0">
                <a:latin typeface="Arial" panose="020B0604020202020204" pitchFamily="34" charset="0"/>
                <a:cs typeface="Arial" panose="020B0604020202020204" pitchFamily="34" charset="0"/>
              </a:rPr>
              <a:t>топлоносител.</a:t>
            </a:r>
          </a:p>
          <a:p>
            <a:pPr algn="just">
              <a:lnSpc>
                <a:spcPct val="150000"/>
              </a:lnSpc>
              <a:spcBef>
                <a:spcPts val="0"/>
              </a:spcBef>
              <a:defRPr/>
            </a:pPr>
            <a:r>
              <a:rPr lang="ru-RU" sz="1600" dirty="0">
                <a:latin typeface="Arial" panose="020B0604020202020204" pitchFamily="34" charset="0"/>
                <a:cs typeface="Arial" panose="020B0604020202020204" pitchFamily="34" charset="0"/>
              </a:rPr>
              <a:t>С това средата се загрява, докато преминава през </a:t>
            </a:r>
            <a:r>
              <a:rPr lang="ru-RU" sz="1600" dirty="0" smtClean="0">
                <a:latin typeface="Arial" panose="020B0604020202020204" pitchFamily="34" charset="0"/>
                <a:cs typeface="Arial" panose="020B0604020202020204" pitchFamily="34" charset="0"/>
              </a:rPr>
              <a:t>сондата, </a:t>
            </a:r>
            <a:r>
              <a:rPr lang="ru-RU" sz="1600" dirty="0">
                <a:latin typeface="Arial" panose="020B0604020202020204" pitchFamily="34" charset="0"/>
                <a:cs typeface="Arial" panose="020B0604020202020204" pitchFamily="34" charset="0"/>
              </a:rPr>
              <a:t>ако нейната температура на входа на сондата е под температурата на </a:t>
            </a:r>
            <a:r>
              <a:rPr lang="ru-RU" sz="1600" dirty="0" smtClean="0">
                <a:latin typeface="Arial" panose="020B0604020202020204" pitchFamily="34" charset="0"/>
                <a:cs typeface="Arial" panose="020B0604020202020204" pitchFamily="34" charset="0"/>
              </a:rPr>
              <a:t>подземното пространство.</a:t>
            </a:r>
            <a:endParaRPr lang="de-DE" sz="1600" dirty="0">
              <a:latin typeface="Arial" panose="020B0604020202020204" pitchFamily="34" charset="0"/>
              <a:cs typeface="Arial" panose="020B0604020202020204" pitchFamily="34" charset="0"/>
            </a:endParaRPr>
          </a:p>
          <a:p>
            <a:pPr marL="2628900" lvl="6" indent="0" algn="just">
              <a:lnSpc>
                <a:spcPct val="150000"/>
              </a:lnSpc>
              <a:spcBef>
                <a:spcPts val="0"/>
              </a:spcBef>
              <a:buNone/>
              <a:defRPr/>
            </a:pPr>
            <a:r>
              <a:rPr lang="ru-RU" sz="1600" dirty="0">
                <a:latin typeface="Arial" panose="020B0604020202020204" pitchFamily="34" charset="0"/>
                <a:cs typeface="Arial" panose="020B0604020202020204" pitchFamily="34" charset="0"/>
              </a:rPr>
              <a:t>Пример в илюстрацията:</a:t>
            </a:r>
          </a:p>
          <a:p>
            <a:pPr marL="2628900" lvl="6" indent="0" algn="just">
              <a:lnSpc>
                <a:spcPct val="150000"/>
              </a:lnSpc>
              <a:spcBef>
                <a:spcPts val="0"/>
              </a:spcBef>
              <a:buNone/>
              <a:defRPr/>
            </a:pPr>
            <a:r>
              <a:rPr lang="ru-RU" sz="1600" dirty="0">
                <a:latin typeface="Arial" panose="020B0604020202020204" pitchFamily="34" charset="0"/>
                <a:cs typeface="Arial" panose="020B0604020202020204" pitchFamily="34" charset="0"/>
              </a:rPr>
              <a:t>Температура на входа на сондата: 0 ° </a:t>
            </a:r>
            <a:r>
              <a:rPr lang="ru-RU" sz="1600" dirty="0" smtClean="0">
                <a:latin typeface="Arial" panose="020B0604020202020204" pitchFamily="34" charset="0"/>
                <a:cs typeface="Arial" panose="020B0604020202020204" pitchFamily="34" charset="0"/>
              </a:rPr>
              <a:t>C, температура </a:t>
            </a:r>
            <a:r>
              <a:rPr lang="ru-RU" sz="1600" dirty="0">
                <a:latin typeface="Arial" panose="020B0604020202020204" pitchFamily="34" charset="0"/>
                <a:cs typeface="Arial" panose="020B0604020202020204" pitchFamily="34" charset="0"/>
              </a:rPr>
              <a:t>на изход на сондата: 4 ° </a:t>
            </a:r>
            <a:r>
              <a:rPr lang="ru-RU" sz="1600" dirty="0" smtClean="0">
                <a:latin typeface="Arial" panose="020B0604020202020204" pitchFamily="34" charset="0"/>
                <a:cs typeface="Arial" panose="020B0604020202020204" pitchFamily="34" charset="0"/>
              </a:rPr>
              <a:t>C</a:t>
            </a:r>
            <a:endParaRPr lang="de-DE" sz="1600" dirty="0">
              <a:latin typeface="Arial" panose="020B0604020202020204" pitchFamily="34" charset="0"/>
              <a:cs typeface="Arial" panose="020B0604020202020204" pitchFamily="34" charset="0"/>
            </a:endParaRPr>
          </a:p>
          <a:p>
            <a:pPr marL="0" indent="0" algn="just">
              <a:lnSpc>
                <a:spcPct val="130000"/>
              </a:lnSpc>
              <a:spcBef>
                <a:spcPts val="0"/>
              </a:spcBef>
              <a:buNone/>
              <a:defRPr/>
            </a:pPr>
            <a:r>
              <a:rPr lang="de-DE" sz="1600" dirty="0">
                <a:latin typeface="Arial" panose="020B0604020202020204" pitchFamily="34" charset="0"/>
                <a:cs typeface="Arial" panose="020B0604020202020204" pitchFamily="34" charset="0"/>
              </a:rPr>
              <a:t>	</a:t>
            </a:r>
          </a:p>
          <a:p>
            <a:pPr marL="609600" indent="-609600" algn="just">
              <a:lnSpc>
                <a:spcPct val="90000"/>
              </a:lnSpc>
              <a:buClr>
                <a:schemeClr val="accent2"/>
              </a:buClr>
              <a:buSzTx/>
              <a:defRPr/>
            </a:pPr>
            <a:endParaRPr lang="de-DE" sz="1600" dirty="0">
              <a:latin typeface="Arial" panose="020B0604020202020204" pitchFamily="34" charset="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0862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2240" y="1988840"/>
            <a:ext cx="2307133" cy="429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подземното пространство с геотермални </a:t>
            </a:r>
            <a:r>
              <a:rPr lang="ru-RU" dirty="0" smtClean="0">
                <a:latin typeface="Arial" panose="020B0604020202020204" pitchFamily="34" charset="0"/>
                <a:cs typeface="Arial" panose="020B0604020202020204" pitchFamily="34" charset="0"/>
              </a:rPr>
              <a:t>сонди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6203032" cy="4525963"/>
          </a:xfrm>
        </p:spPr>
        <p:txBody>
          <a:bodyPr>
            <a:noAutofit/>
          </a:bodyPr>
          <a:lstStyle/>
          <a:p>
            <a:pPr marL="0" indent="0" algn="just">
              <a:lnSpc>
                <a:spcPct val="150000"/>
              </a:lnSpc>
              <a:buClr>
                <a:srgbClr val="B2B2B2"/>
              </a:buClr>
              <a:buNone/>
              <a:defRPr/>
            </a:pPr>
            <a:r>
              <a:rPr lang="ru-RU" sz="1600" u="sng" dirty="0">
                <a:latin typeface="Arial" panose="020B0604020202020204" pitchFamily="34" charset="0"/>
                <a:cs typeface="Arial" panose="020B0604020202020204" pitchFamily="34" charset="0"/>
              </a:rPr>
              <a:t>Принцип на работа на геотермалните сонди</a:t>
            </a:r>
          </a:p>
          <a:p>
            <a:pPr algn="just">
              <a:lnSpc>
                <a:spcPct val="150000"/>
              </a:lnSpc>
              <a:spcBef>
                <a:spcPts val="0"/>
              </a:spcBef>
              <a:defRPr/>
            </a:pPr>
            <a:r>
              <a:rPr lang="ru-RU" sz="1600" dirty="0">
                <a:latin typeface="Arial" panose="020B0604020202020204" pitchFamily="34" charset="0"/>
                <a:cs typeface="Arial" panose="020B0604020202020204" pitchFamily="34" charset="0"/>
              </a:rPr>
              <a:t>За всеки метър дължина на сондата е възможно да се премахнат средните характеристики от 25 W до 100 W със стандартни сондни системи в широчина на честотната лента на геоложки и експлоатационни гранични условия на цялата система. Ако редица повърхности в близост до геотермални сонди са свързани помежду си, е възможно да се доставят по-големи обекти и до по-малки инфраструктури с топлинно натоварване от различни стотици </a:t>
            </a:r>
            <a:r>
              <a:rPr lang="ru-RU" sz="1600" dirty="0" smtClean="0">
                <a:latin typeface="Arial" panose="020B0604020202020204" pitchFamily="34" charset="0"/>
                <a:cs typeface="Arial" panose="020B0604020202020204" pitchFamily="34" charset="0"/>
              </a:rPr>
              <a:t>киловати.</a:t>
            </a:r>
            <a:r>
              <a:rPr lang="en-US"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7250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подземното пространство с геотермални </a:t>
            </a:r>
            <a:r>
              <a:rPr lang="ru-RU" dirty="0" smtClean="0">
                <a:latin typeface="Arial" panose="020B0604020202020204" pitchFamily="34" charset="0"/>
                <a:cs typeface="Arial" panose="020B0604020202020204" pitchFamily="34" charset="0"/>
              </a:rPr>
              <a:t>сонди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89246" y="1484784"/>
            <a:ext cx="5410944" cy="4709120"/>
          </a:xfrm>
        </p:spPr>
        <p:txBody>
          <a:bodyPr>
            <a:noAutofit/>
          </a:bodyPr>
          <a:lstStyle/>
          <a:p>
            <a:pPr marL="0" indent="0">
              <a:lnSpc>
                <a:spcPct val="150000"/>
              </a:lnSpc>
              <a:spcBef>
                <a:spcPts val="0"/>
              </a:spcBef>
              <a:buClr>
                <a:srgbClr val="B2B2B2"/>
              </a:buClr>
              <a:buNone/>
              <a:defRPr/>
            </a:pPr>
            <a:r>
              <a:rPr lang="ru-RU" sz="1600" dirty="0">
                <a:latin typeface="Arial" panose="020B0604020202020204" pitchFamily="34" charset="0"/>
                <a:cs typeface="Arial" panose="020B0604020202020204" pitchFamily="34" charset="0"/>
              </a:rPr>
              <a:t>Вложената енергия и </a:t>
            </a:r>
            <a:r>
              <a:rPr lang="ru-RU" sz="1600" dirty="0" smtClean="0">
                <a:latin typeface="Arial" panose="020B0604020202020204" pitchFamily="34" charset="0"/>
                <a:cs typeface="Arial" panose="020B0604020202020204" pitchFamily="34" charset="0"/>
              </a:rPr>
              <a:t>теоретичния </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капацитет </a:t>
            </a:r>
            <a:r>
              <a:rPr lang="ru-RU" sz="1600" dirty="0">
                <a:latin typeface="Arial" panose="020B0604020202020204" pitchFamily="34" charset="0"/>
                <a:cs typeface="Arial" panose="020B0604020202020204" pitchFamily="34" charset="0"/>
              </a:rPr>
              <a:t>зависи </a:t>
            </a:r>
            <a:r>
              <a:rPr lang="ru-RU" sz="1600" dirty="0" smtClean="0">
                <a:latin typeface="Arial" panose="020B0604020202020204" pitchFamily="34" charset="0"/>
                <a:cs typeface="Arial" panose="020B0604020202020204" pitchFamily="34" charset="0"/>
              </a:rPr>
              <a:t>от:</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Характеристики </a:t>
            </a:r>
            <a:r>
              <a:rPr lang="ru-RU" sz="1600" dirty="0">
                <a:latin typeface="Arial" panose="020B0604020202020204" pitchFamily="34" charset="0"/>
                <a:cs typeface="Arial" panose="020B0604020202020204" pitchFamily="34" charset="0"/>
              </a:rPr>
              <a:t>на сондите:</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Материал </a:t>
            </a:r>
            <a:r>
              <a:rPr lang="ru-RU" sz="1600" dirty="0">
                <a:latin typeface="Arial" panose="020B0604020202020204" pitchFamily="34" charset="0"/>
                <a:cs typeface="Arial" panose="020B0604020202020204" pitchFamily="34" charset="0"/>
              </a:rPr>
              <a:t>на сондите (HDPE и т.н.)</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Тип </a:t>
            </a:r>
            <a:r>
              <a:rPr lang="ru-RU" sz="1600" dirty="0">
                <a:latin typeface="Arial" panose="020B0604020202020204" pitchFamily="34" charset="0"/>
                <a:cs typeface="Arial" panose="020B0604020202020204" pitchFamily="34" charset="0"/>
              </a:rPr>
              <a:t>сонди (U-, коаксиални, гофрирани тръбни сонди, </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Геометрия </a:t>
            </a:r>
            <a:r>
              <a:rPr lang="ru-RU" sz="1600" dirty="0">
                <a:latin typeface="Arial" panose="020B0604020202020204" pitchFamily="34" charset="0"/>
                <a:cs typeface="Arial" panose="020B0604020202020204" pitchFamily="34" charset="0"/>
              </a:rPr>
              <a:t>на сондите (диаметър, дължина)</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Пробиването </a:t>
            </a:r>
            <a:r>
              <a:rPr lang="ru-RU" sz="1600" dirty="0">
                <a:latin typeface="Arial" panose="020B0604020202020204" pitchFamily="34" charset="0"/>
                <a:cs typeface="Arial" panose="020B0604020202020204" pitchFamily="34" charset="0"/>
              </a:rPr>
              <a:t>и разработването на отвора за пробиване:</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Диаметър </a:t>
            </a:r>
            <a:r>
              <a:rPr lang="ru-RU" sz="1600" dirty="0">
                <a:latin typeface="Arial" panose="020B0604020202020204" pitchFamily="34" charset="0"/>
                <a:cs typeface="Arial" panose="020B0604020202020204" pitchFamily="34" charset="0"/>
              </a:rPr>
              <a:t>на сондажа</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Връзка </a:t>
            </a:r>
            <a:r>
              <a:rPr lang="ru-RU" sz="1600" dirty="0">
                <a:latin typeface="Arial" panose="020B0604020202020204" pitchFamily="34" charset="0"/>
                <a:cs typeface="Arial" panose="020B0604020202020204" pitchFamily="34" charset="0"/>
              </a:rPr>
              <a:t>към скалата (термично оптимизиран фугиращ </a:t>
            </a:r>
            <a:r>
              <a:rPr lang="ru-RU" sz="1600" dirty="0" smtClean="0">
                <a:latin typeface="Arial" panose="020B0604020202020204" pitchFamily="34" charset="0"/>
                <a:cs typeface="Arial" panose="020B0604020202020204" pitchFamily="34" charset="0"/>
              </a:rPr>
              <a:t>материал)</a:t>
            </a:r>
            <a:endParaRPr lang="de-DE" sz="1600" dirty="0">
              <a:latin typeface="Arial" panose="020B0604020202020204" pitchFamily="34" charset="0"/>
              <a:cs typeface="Arial" panose="020B0604020202020204" pitchFamily="34" charset="0"/>
            </a:endParaRPr>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r="8469"/>
          <a:stretch/>
        </p:blipFill>
        <p:spPr>
          <a:xfrm>
            <a:off x="7524328" y="1412776"/>
            <a:ext cx="1556471" cy="1805280"/>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1720" y="1628800"/>
            <a:ext cx="1714078" cy="1440160"/>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6073" y="1518765"/>
            <a:ext cx="1583957" cy="1593302"/>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814" y="3680408"/>
            <a:ext cx="2520280" cy="2386629"/>
          </a:xfrm>
          <a:prstGeom prst="rect">
            <a:avLst/>
          </a:prstGeom>
        </p:spPr>
      </p:pic>
    </p:spTree>
    <p:extLst>
      <p:ext uri="{BB962C8B-B14F-4D97-AF65-F5344CB8AC3E}">
        <p14:creationId xmlns:p14="http://schemas.microsoft.com/office/powerpoint/2010/main" val="3016119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подземното пространство с геотермални </a:t>
            </a:r>
            <a:r>
              <a:rPr lang="ru-RU" dirty="0" smtClean="0">
                <a:latin typeface="Arial" panose="020B0604020202020204" pitchFamily="34" charset="0"/>
                <a:cs typeface="Arial" panose="020B0604020202020204" pitchFamily="34" charset="0"/>
              </a:rPr>
              <a:t>сонди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199" y="1600200"/>
            <a:ext cx="5562131" cy="4709120"/>
          </a:xfrm>
        </p:spPr>
        <p:txBody>
          <a:bodyPr>
            <a:noAutofit/>
          </a:bodyPr>
          <a:lstStyle/>
          <a:p>
            <a:pPr marL="0" indent="0">
              <a:lnSpc>
                <a:spcPct val="150000"/>
              </a:lnSpc>
              <a:spcBef>
                <a:spcPts val="0"/>
              </a:spcBef>
              <a:buClr>
                <a:srgbClr val="B2B2B2"/>
              </a:buClr>
              <a:buNone/>
              <a:defRPr/>
            </a:pPr>
            <a:r>
              <a:rPr lang="ru-RU" sz="1600" dirty="0">
                <a:latin typeface="Arial" panose="020B0604020202020204" pitchFamily="34" charset="0"/>
                <a:cs typeface="Arial" panose="020B0604020202020204" pitchFamily="34" charset="0"/>
              </a:rPr>
              <a:t>Вложената енергия и </a:t>
            </a:r>
            <a:r>
              <a:rPr lang="ru-RU" sz="1600" dirty="0" smtClean="0">
                <a:latin typeface="Arial" panose="020B0604020202020204" pitchFamily="34" charset="0"/>
                <a:cs typeface="Arial" panose="020B0604020202020204" pitchFamily="34" charset="0"/>
              </a:rPr>
              <a:t>теоретичния </a:t>
            </a:r>
            <a:r>
              <a:rPr lang="ru-RU" sz="1600" dirty="0">
                <a:latin typeface="Arial" panose="020B0604020202020204" pitchFamily="34" charset="0"/>
                <a:cs typeface="Arial" panose="020B0604020202020204" pitchFamily="34" charset="0"/>
              </a:rPr>
              <a:t>капацитет </a:t>
            </a:r>
            <a:r>
              <a:rPr lang="ru-RU" sz="1600" dirty="0" smtClean="0">
                <a:latin typeface="Arial" panose="020B0604020202020204" pitchFamily="34" charset="0"/>
                <a:cs typeface="Arial" panose="020B0604020202020204" pitchFamily="34" charset="0"/>
              </a:rPr>
              <a:t>зависи от:</a:t>
            </a: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bg-BG" sz="1600" dirty="0">
                <a:latin typeface="Arial" panose="020B0604020202020204" pitchFamily="34" charset="0"/>
                <a:cs typeface="Arial" panose="020B0604020202020204" pitchFamily="34" charset="0"/>
              </a:rPr>
              <a:t>Течността вътре в </a:t>
            </a:r>
            <a:r>
              <a:rPr lang="bg-BG" sz="1600" dirty="0" smtClean="0">
                <a:latin typeface="Arial" panose="020B0604020202020204" pitchFamily="34" charset="0"/>
                <a:cs typeface="Arial" panose="020B0604020202020204" pitchFamily="34" charset="0"/>
              </a:rPr>
              <a:t>сондата</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endParaRPr lang="en-US" sz="1600" dirty="0">
              <a:latin typeface="Arial" panose="020B0604020202020204" pitchFamily="34" charset="0"/>
              <a:cs typeface="Arial" panose="020B0604020202020204" pitchFamily="34" charset="0"/>
            </a:endParaRPr>
          </a:p>
          <a:p>
            <a:pPr>
              <a:lnSpc>
                <a:spcPct val="150000"/>
              </a:lnSpc>
              <a:spcBef>
                <a:spcPts val="0"/>
              </a:spcBef>
              <a:defRPr/>
            </a:pPr>
            <a:r>
              <a:rPr lang="ru-RU" sz="1600" dirty="0">
                <a:latin typeface="Arial" panose="020B0604020202020204" pitchFamily="34" charset="0"/>
                <a:cs typeface="Arial" panose="020B0604020202020204" pitchFamily="34" charset="0"/>
              </a:rPr>
              <a:t>Циркулационен обемен </a:t>
            </a:r>
            <a:r>
              <a:rPr lang="ru-RU" sz="1600" dirty="0" smtClean="0">
                <a:latin typeface="Arial" panose="020B0604020202020204" pitchFamily="34" charset="0"/>
                <a:cs typeface="Arial" panose="020B0604020202020204" pitchFamily="34" charset="0"/>
              </a:rPr>
              <a:t>поток</a:t>
            </a:r>
          </a:p>
          <a:p>
            <a:pPr marL="0" indent="0">
              <a:lnSpc>
                <a:spcPct val="150000"/>
              </a:lnSpc>
              <a:spcBef>
                <a:spcPts val="0"/>
              </a:spcBef>
              <a:buNone/>
              <a:defRPr/>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(турбулентен / ламинарен поток)</a:t>
            </a:r>
          </a:p>
          <a:p>
            <a:pPr>
              <a:lnSpc>
                <a:spcPct val="150000"/>
              </a:lnSpc>
              <a:spcBef>
                <a:spcPts val="0"/>
              </a:spcBef>
              <a:defRPr/>
            </a:pPr>
            <a:r>
              <a:rPr lang="ru-RU" sz="1600" dirty="0">
                <a:latin typeface="Arial" panose="020B0604020202020204" pitchFamily="34" charset="0"/>
                <a:cs typeface="Arial" panose="020B0604020202020204" pitchFamily="34" charset="0"/>
              </a:rPr>
              <a:t>Течност на сондата (топлинен капацитет, </a:t>
            </a:r>
            <a:r>
              <a:rPr lang="ru-RU" sz="1600" dirty="0" smtClean="0">
                <a:latin typeface="Arial" panose="020B0604020202020204" pitchFamily="34" charset="0"/>
                <a:cs typeface="Arial" panose="020B0604020202020204" pitchFamily="34" charset="0"/>
              </a:rPr>
              <a:t>вискозитет)</a:t>
            </a:r>
            <a:endParaRPr lang="en-US" sz="1600" dirty="0">
              <a:latin typeface="Arial" panose="020B0604020202020204" pitchFamily="34" charset="0"/>
              <a:cs typeface="Arial" panose="020B0604020202020204" pitchFamily="34" charset="0"/>
            </a:endParaRPr>
          </a:p>
          <a:p>
            <a:pPr>
              <a:lnSpc>
                <a:spcPct val="150000"/>
              </a:lnSpc>
              <a:spcBef>
                <a:spcPts val="0"/>
              </a:spcBef>
              <a:buClr>
                <a:srgbClr val="B2B2B2"/>
              </a:buClr>
              <a:defRPr/>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ru-RU" sz="1600" dirty="0">
                <a:latin typeface="Arial" panose="020B0604020202020204" pitchFamily="34" charset="0"/>
                <a:cs typeface="Arial" panose="020B0604020202020204" pitchFamily="34" charset="0"/>
              </a:rPr>
              <a:t>Брой и разстояния на сондите (взаимни влияния)</a:t>
            </a:r>
          </a:p>
          <a:p>
            <a:pPr marL="0" indent="0">
              <a:lnSpc>
                <a:spcPct val="150000"/>
              </a:lnSpc>
              <a:spcBef>
                <a:spcPts val="0"/>
              </a:spcBef>
              <a:buClr>
                <a:srgbClr val="B2B2B2"/>
              </a:buClr>
              <a:buNone/>
              <a:defRPr/>
            </a:pPr>
            <a:endParaRPr lang="ru-RU"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ru-RU" sz="1600" dirty="0">
                <a:latin typeface="Arial" panose="020B0604020202020204" pitchFamily="34" charset="0"/>
                <a:cs typeface="Arial" panose="020B0604020202020204" pitchFamily="34" charset="0"/>
              </a:rPr>
              <a:t>Режим на работа (брой работни часове </a:t>
            </a:r>
            <a:r>
              <a:rPr lang="ru-RU" sz="1600" dirty="0" smtClean="0">
                <a:latin typeface="Arial" panose="020B0604020202020204" pitchFamily="34" charset="0"/>
                <a:cs typeface="Arial" panose="020B0604020202020204" pitchFamily="34" charset="0"/>
              </a:rPr>
              <a:t>годишно)</a:t>
            </a:r>
            <a:endParaRPr lang="en-US" sz="1600" dirty="0">
              <a:latin typeface="Arial" panose="020B0604020202020204" pitchFamily="34" charset="0"/>
              <a:cs typeface="Arial" panose="020B0604020202020204" pitchFamily="34" charset="0"/>
            </a:endParaRPr>
          </a:p>
        </p:txBody>
      </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r="8469"/>
          <a:stretch/>
        </p:blipFill>
        <p:spPr>
          <a:xfrm>
            <a:off x="7530379" y="1901919"/>
            <a:ext cx="1556471" cy="1805280"/>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217" y="2007908"/>
            <a:ext cx="1714078" cy="1593302"/>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331" y="1996108"/>
            <a:ext cx="1583957" cy="1593302"/>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2804" y="3783702"/>
            <a:ext cx="2509335" cy="2376264"/>
          </a:xfrm>
          <a:prstGeom prst="rect">
            <a:avLst/>
          </a:prstGeom>
        </p:spPr>
      </p:pic>
    </p:spTree>
    <p:extLst>
      <p:ext uri="{BB962C8B-B14F-4D97-AF65-F5344CB8AC3E}">
        <p14:creationId xmlns:p14="http://schemas.microsoft.com/office/powerpoint/2010/main" val="1328474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подземното пространство с геотермални </a:t>
            </a:r>
            <a:r>
              <a:rPr lang="ru-RU" dirty="0" smtClean="0">
                <a:latin typeface="Arial" panose="020B0604020202020204" pitchFamily="34" charset="0"/>
                <a:cs typeface="Arial" panose="020B0604020202020204" pitchFamily="34" charset="0"/>
              </a:rPr>
              <a:t>сонди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199" y="1600200"/>
            <a:ext cx="5505457" cy="4709120"/>
          </a:xfrm>
        </p:spPr>
        <p:txBody>
          <a:bodyPr>
            <a:noAutofit/>
          </a:bodyPr>
          <a:lstStyle/>
          <a:p>
            <a:pPr marL="0" indent="0">
              <a:lnSpc>
                <a:spcPct val="150000"/>
              </a:lnSpc>
              <a:spcBef>
                <a:spcPts val="0"/>
              </a:spcBef>
              <a:buClr>
                <a:srgbClr val="B2B2B2"/>
              </a:buClr>
              <a:buNone/>
              <a:defRPr/>
            </a:pPr>
            <a:r>
              <a:rPr lang="ru-RU" sz="1600" dirty="0">
                <a:latin typeface="Arial" panose="020B0604020202020204" pitchFamily="34" charset="0"/>
                <a:cs typeface="Arial" panose="020B0604020202020204" pitchFamily="34" charset="0"/>
              </a:rPr>
              <a:t>Вложената енергия и </a:t>
            </a:r>
            <a:r>
              <a:rPr lang="ru-RU" sz="1600" dirty="0" smtClean="0">
                <a:latin typeface="Arial" panose="020B0604020202020204" pitchFamily="34" charset="0"/>
                <a:cs typeface="Arial" panose="020B0604020202020204" pitchFamily="34" charset="0"/>
              </a:rPr>
              <a:t>теоретичния </a:t>
            </a:r>
            <a:r>
              <a:rPr lang="ru-RU" sz="1600" dirty="0">
                <a:latin typeface="Arial" panose="020B0604020202020204" pitchFamily="34" charset="0"/>
                <a:cs typeface="Arial" panose="020B0604020202020204" pitchFamily="34" charset="0"/>
              </a:rPr>
              <a:t>капацитет зависи </a:t>
            </a:r>
            <a:r>
              <a:rPr lang="ru-RU" sz="1600" dirty="0" smtClean="0">
                <a:latin typeface="Arial" panose="020B0604020202020204" pitchFamily="34" charset="0"/>
                <a:cs typeface="Arial" panose="020B0604020202020204" pitchFamily="34" charset="0"/>
              </a:rPr>
              <a:t>от:</a:t>
            </a: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Условията </a:t>
            </a:r>
            <a:r>
              <a:rPr lang="ru-RU" sz="1600" dirty="0">
                <a:latin typeface="Arial" panose="020B0604020202020204" pitchFamily="34" charset="0"/>
                <a:cs typeface="Arial" panose="020B0604020202020204" pitchFamily="34" charset="0"/>
              </a:rPr>
              <a:t>на площадката на </a:t>
            </a:r>
            <a:r>
              <a:rPr lang="ru-RU" sz="1600" dirty="0" smtClean="0">
                <a:latin typeface="Arial" panose="020B0604020202020204" pitchFamily="34" charset="0"/>
                <a:cs typeface="Arial" panose="020B0604020202020204" pitchFamily="34" charset="0"/>
              </a:rPr>
              <a:t>подземната</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част</a:t>
            </a:r>
            <a:endParaRPr lang="ru-RU"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капацитет </a:t>
            </a:r>
            <a:r>
              <a:rPr lang="ru-RU" sz="1600" dirty="0">
                <a:latin typeface="Arial" panose="020B0604020202020204" pitchFamily="34" charset="0"/>
                <a:cs typeface="Arial" panose="020B0604020202020204" pitchFamily="34" charset="0"/>
              </a:rPr>
              <a:t>за съхранение на </a:t>
            </a:r>
            <a:r>
              <a:rPr lang="ru-RU" sz="1600" dirty="0" smtClean="0">
                <a:latin typeface="Arial" panose="020B0604020202020204" pitchFamily="34" charset="0"/>
                <a:cs typeface="Arial" panose="020B0604020202020204" pitchFamily="34" charset="0"/>
              </a:rPr>
              <a:t>топлина</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(топлинен капацитет)</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характеристики </a:t>
            </a:r>
            <a:r>
              <a:rPr lang="ru-RU" sz="1600" dirty="0">
                <a:latin typeface="Arial" panose="020B0604020202020204" pitchFamily="34" charset="0"/>
                <a:cs typeface="Arial" panose="020B0604020202020204" pitchFamily="34" charset="0"/>
              </a:rPr>
              <a:t>на пренос на топлина (топлопроводимост, </a:t>
            </a:r>
            <a:r>
              <a:rPr lang="ru-RU" sz="1600" dirty="0" smtClean="0">
                <a:latin typeface="Arial" panose="020B0604020202020204" pitchFamily="34" charset="0"/>
                <a:cs typeface="Arial" panose="020B0604020202020204" pitchFamily="34" charset="0"/>
              </a:rPr>
              <a:t>сгъстяване </a:t>
            </a:r>
            <a:r>
              <a:rPr lang="ru-RU" sz="1600" dirty="0">
                <a:latin typeface="Arial" panose="020B0604020202020204" pitchFamily="34" charset="0"/>
                <a:cs typeface="Arial" panose="020B0604020202020204" pitchFamily="34" charset="0"/>
              </a:rPr>
              <a:t>поради поток на подземните води)</a:t>
            </a:r>
          </a:p>
          <a:p>
            <a:pPr marL="0" indent="0">
              <a:lnSpc>
                <a:spcPct val="150000"/>
              </a:lnSpc>
              <a:spcBef>
                <a:spcPts val="0"/>
              </a:spcBef>
              <a:buClr>
                <a:srgbClr val="B2B2B2"/>
              </a:buClr>
              <a:buNone/>
              <a:defRPr/>
            </a:pPr>
            <a:r>
              <a:rPr lang="ru-RU" sz="1600" dirty="0" smtClean="0">
                <a:latin typeface="Arial" panose="020B0604020202020204" pitchFamily="34" charset="0"/>
                <a:cs typeface="Arial" panose="020B0604020202020204" pitchFamily="34" charset="0"/>
              </a:rPr>
              <a:t>- температури </a:t>
            </a:r>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подземните части</a:t>
            </a:r>
            <a:endParaRPr lang="en-US" sz="1600" dirty="0">
              <a:latin typeface="Arial" panose="020B0604020202020204" pitchFamily="34" charset="0"/>
              <a:cs typeface="Arial" panose="020B0604020202020204" pitchFamily="34" charset="0"/>
            </a:endParaRPr>
          </a:p>
        </p:txBody>
      </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r="8469"/>
          <a:stretch/>
        </p:blipFill>
        <p:spPr>
          <a:xfrm>
            <a:off x="7531706" y="1932565"/>
            <a:ext cx="1556471" cy="1805280"/>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027" y="2041046"/>
            <a:ext cx="1714078" cy="1593302"/>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657" y="2038554"/>
            <a:ext cx="1583957" cy="1593302"/>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3802319"/>
            <a:ext cx="2470016" cy="2339030"/>
          </a:xfrm>
          <a:prstGeom prst="rect">
            <a:avLst/>
          </a:prstGeom>
        </p:spPr>
      </p:pic>
    </p:spTree>
    <p:extLst>
      <p:ext uri="{BB962C8B-B14F-4D97-AF65-F5344CB8AC3E}">
        <p14:creationId xmlns:p14="http://schemas.microsoft.com/office/powerpoint/2010/main" val="814382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Използване на подземното пространство с геотермални </a:t>
            </a:r>
            <a:r>
              <a:rPr lang="ru-RU" dirty="0" smtClean="0">
                <a:latin typeface="Arial" panose="020B0604020202020204" pitchFamily="34" charset="0"/>
                <a:cs typeface="Arial" panose="020B0604020202020204" pitchFamily="34" charset="0"/>
              </a:rPr>
              <a:t>сонди</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373038" y="1412776"/>
            <a:ext cx="3982938" cy="4525963"/>
          </a:xfrm>
        </p:spPr>
        <p:txBody>
          <a:bodyPr>
            <a:noAutofit/>
          </a:bodyPr>
          <a:lstStyle/>
          <a:p>
            <a:pPr marL="0" lvl="1" indent="0">
              <a:lnSpc>
                <a:spcPct val="150000"/>
              </a:lnSpc>
              <a:spcBef>
                <a:spcPts val="0"/>
              </a:spcBef>
              <a:buNone/>
              <a:defRPr/>
            </a:pPr>
            <a:r>
              <a:rPr lang="bg-BG" sz="1600" u="sng" dirty="0">
                <a:latin typeface="Arial" panose="020B0604020202020204" pitchFamily="34" charset="0"/>
                <a:cs typeface="Arial" panose="020B0604020202020204" pitchFamily="34" charset="0"/>
              </a:rPr>
              <a:t>Размери на геотермални </a:t>
            </a:r>
            <a:r>
              <a:rPr lang="bg-BG" sz="1600" u="sng" dirty="0" smtClean="0">
                <a:latin typeface="Arial" panose="020B0604020202020204" pitchFamily="34" charset="0"/>
                <a:cs typeface="Arial" panose="020B0604020202020204" pitchFamily="34" charset="0"/>
              </a:rPr>
              <a:t>сонди</a:t>
            </a:r>
            <a:endParaRPr lang="de-DE" sz="1600" u="sng" dirty="0">
              <a:latin typeface="Arial" panose="020B0604020202020204" pitchFamily="34" charset="0"/>
              <a:cs typeface="Arial" panose="020B0604020202020204" pitchFamily="34" charset="0"/>
            </a:endParaRPr>
          </a:p>
          <a:p>
            <a:pPr marL="0" lvl="1" indent="0">
              <a:lnSpc>
                <a:spcPct val="150000"/>
              </a:lnSpc>
              <a:spcBef>
                <a:spcPts val="0"/>
              </a:spcBef>
              <a:buFont typeface="Wingdings" pitchFamily="2" charset="2"/>
              <a:buNone/>
              <a:defRPr/>
            </a:pPr>
            <a:r>
              <a:rPr lang="ru-RU" sz="1600" dirty="0" smtClean="0">
                <a:latin typeface="Arial" panose="020B0604020202020204" pitchFamily="34" charset="0"/>
                <a:cs typeface="Arial" panose="020B0604020202020204" pitchFamily="34" charset="0"/>
              </a:rPr>
              <a:t>VDI </a:t>
            </a:r>
            <a:r>
              <a:rPr lang="ru-RU" sz="1600" dirty="0">
                <a:latin typeface="Arial" panose="020B0604020202020204" pitchFamily="34" charset="0"/>
                <a:cs typeface="Arial" panose="020B0604020202020204" pitchFamily="34" charset="0"/>
              </a:rPr>
              <a:t>4640 представя специфични </a:t>
            </a:r>
            <a:r>
              <a:rPr lang="ru-RU" sz="1600" dirty="0" smtClean="0">
                <a:latin typeface="Arial" panose="020B0604020202020204" pitchFamily="34" charset="0"/>
                <a:cs typeface="Arial" panose="020B0604020202020204" pitchFamily="34" charset="0"/>
              </a:rPr>
              <a:t>теоретични </a:t>
            </a:r>
            <a:r>
              <a:rPr lang="ru-RU" sz="1600" dirty="0">
                <a:latin typeface="Arial" panose="020B0604020202020204" pitchFamily="34" charset="0"/>
                <a:cs typeface="Arial" panose="020B0604020202020204" pitchFamily="34" charset="0"/>
              </a:rPr>
              <a:t>мощности за малки геотермални сондни системи &lt;30 kW за различни видове скали.</a:t>
            </a:r>
          </a:p>
          <a:p>
            <a:pPr marL="0" lvl="1" indent="0">
              <a:lnSpc>
                <a:spcPct val="150000"/>
              </a:lnSpc>
              <a:spcBef>
                <a:spcPts val="0"/>
              </a:spcBef>
              <a:buFont typeface="Wingdings" pitchFamily="2" charset="2"/>
              <a:buNone/>
              <a:defRPr/>
            </a:pPr>
            <a:r>
              <a:rPr lang="ru-RU" sz="1600" dirty="0" smtClean="0">
                <a:latin typeface="Arial" panose="020B0604020202020204" pitchFamily="34" charset="0"/>
                <a:cs typeface="Arial" panose="020B0604020202020204" pitchFamily="34" charset="0"/>
              </a:rPr>
              <a:t>Данните </a:t>
            </a:r>
            <a:r>
              <a:rPr lang="ru-RU" sz="1600" dirty="0">
                <a:latin typeface="Arial" panose="020B0604020202020204" pitchFamily="34" charset="0"/>
                <a:cs typeface="Arial" panose="020B0604020202020204" pitchFamily="34" charset="0"/>
              </a:rPr>
              <a:t>се базират на дългогодишен опит и статистическа оценка на функциониращите геотермални сондни системи.</a:t>
            </a:r>
          </a:p>
          <a:p>
            <a:pPr marL="0" lvl="1" indent="0">
              <a:lnSpc>
                <a:spcPct val="150000"/>
              </a:lnSpc>
              <a:spcBef>
                <a:spcPts val="0"/>
              </a:spcBef>
              <a:buFont typeface="Wingdings" pitchFamily="2" charset="2"/>
              <a:buNone/>
              <a:defRPr/>
            </a:pPr>
            <a:r>
              <a:rPr lang="ru-RU" sz="1600" dirty="0" smtClean="0">
                <a:latin typeface="Arial" panose="020B0604020202020204" pitchFamily="34" charset="0"/>
                <a:cs typeface="Arial" panose="020B0604020202020204" pitchFamily="34" charset="0"/>
              </a:rPr>
              <a:t>Това </a:t>
            </a:r>
            <a:r>
              <a:rPr lang="ru-RU" sz="1600" dirty="0">
                <a:latin typeface="Arial" panose="020B0604020202020204" pitchFamily="34" charset="0"/>
                <a:cs typeface="Arial" panose="020B0604020202020204" pitchFamily="34" charset="0"/>
              </a:rPr>
              <a:t>са литературни стойности, които се прехвърлят на конкретно </a:t>
            </a:r>
            <a:r>
              <a:rPr lang="ru-RU" sz="1600" dirty="0" smtClean="0">
                <a:latin typeface="Arial" panose="020B0604020202020204" pitchFamily="34" charset="0"/>
                <a:cs typeface="Arial" panose="020B0604020202020204" pitchFamily="34" charset="0"/>
              </a:rPr>
              <a:t>място.</a:t>
            </a:r>
            <a:endParaRPr lang="de-DE" sz="1600" dirty="0">
              <a:solidFill>
                <a:schemeClr val="tx1"/>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1708789586"/>
              </p:ext>
            </p:extLst>
          </p:nvPr>
        </p:nvGraphicFramePr>
        <p:xfrm>
          <a:off x="4283969" y="1700814"/>
          <a:ext cx="4860030" cy="4110362"/>
        </p:xfrm>
        <a:graphic>
          <a:graphicData uri="http://schemas.openxmlformats.org/drawingml/2006/table">
            <a:tbl>
              <a:tblPr>
                <a:tableStyleId>{5C22544A-7EE6-4342-B048-85BDC9FD1C3A}</a:tableStyleId>
              </a:tblPr>
              <a:tblGrid>
                <a:gridCol w="3404044">
                  <a:extLst>
                    <a:ext uri="{9D8B030D-6E8A-4147-A177-3AD203B41FA5}">
                      <a16:colId xmlns="" xmlns:a16="http://schemas.microsoft.com/office/drawing/2014/main" val="2932965412"/>
                    </a:ext>
                  </a:extLst>
                </a:gridCol>
                <a:gridCol w="748215">
                  <a:extLst>
                    <a:ext uri="{9D8B030D-6E8A-4147-A177-3AD203B41FA5}">
                      <a16:colId xmlns="" xmlns:a16="http://schemas.microsoft.com/office/drawing/2014/main" val="3971806886"/>
                    </a:ext>
                  </a:extLst>
                </a:gridCol>
                <a:gridCol w="707771">
                  <a:extLst>
                    <a:ext uri="{9D8B030D-6E8A-4147-A177-3AD203B41FA5}">
                      <a16:colId xmlns="" xmlns:a16="http://schemas.microsoft.com/office/drawing/2014/main" val="1847418198"/>
                    </a:ext>
                  </a:extLst>
                </a:gridCol>
              </a:tblGrid>
              <a:tr h="422290">
                <a:tc rowSpan="2">
                  <a:txBody>
                    <a:bodyPr/>
                    <a:lstStyle/>
                    <a:p>
                      <a:pPr algn="l" fontAlgn="ctr"/>
                      <a:r>
                        <a:rPr lang="bg-BG" sz="800" u="none" strike="noStrike" dirty="0" smtClean="0">
                          <a:effectLst/>
                          <a:latin typeface="Arial" panose="020B0604020202020204" pitchFamily="34" charset="0"/>
                          <a:cs typeface="Arial" panose="020B0604020202020204" pitchFamily="34" charset="0"/>
                        </a:rPr>
                        <a:t>Под земята</a:t>
                      </a:r>
                      <a:r>
                        <a:rPr lang="de-DE" sz="800" u="none" strike="noStrike" dirty="0" smtClean="0">
                          <a:effectLst/>
                          <a:latin typeface="Arial" panose="020B0604020202020204" pitchFamily="34" charset="0"/>
                          <a:cs typeface="Arial" panose="020B0604020202020204" pitchFamily="34" charset="0"/>
                        </a:rPr>
                        <a:t> </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gridSpan="2">
                  <a:txBody>
                    <a:bodyPr/>
                    <a:lstStyle/>
                    <a:p>
                      <a:pPr algn="ctr" fontAlgn="ctr"/>
                      <a:r>
                        <a:rPr lang="bg-BG" sz="800" u="none" strike="noStrike" dirty="0" smtClean="0">
                          <a:effectLst/>
                          <a:latin typeface="Arial" panose="020B0604020202020204" pitchFamily="34" charset="0"/>
                          <a:cs typeface="Arial" panose="020B0604020202020204" pitchFamily="34" charset="0"/>
                        </a:rPr>
                        <a:t>Специфични капацитети</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hMerge="1">
                  <a:txBody>
                    <a:bodyPr/>
                    <a:lstStyle/>
                    <a:p>
                      <a:endParaRPr lang="de-DE"/>
                    </a:p>
                  </a:txBody>
                  <a:tcPr/>
                </a:tc>
                <a:extLst>
                  <a:ext uri="{0D108BD9-81ED-4DB2-BD59-A6C34878D82A}">
                    <a16:rowId xmlns="" xmlns:a16="http://schemas.microsoft.com/office/drawing/2014/main" val="2305712196"/>
                  </a:ext>
                </a:extLst>
              </a:tr>
              <a:tr h="200584">
                <a:tc vMerge="1">
                  <a:txBody>
                    <a:bodyPr/>
                    <a:lstStyle/>
                    <a:p>
                      <a:endParaRPr lang="de-DE"/>
                    </a:p>
                  </a:txBody>
                  <a:tcPr/>
                </a:tc>
                <a:tc>
                  <a:txBody>
                    <a:bodyPr/>
                    <a:lstStyle/>
                    <a:p>
                      <a:pPr algn="ctr" fontAlgn="ctr"/>
                      <a:r>
                        <a:rPr lang="bg-BG" sz="800" u="none" strike="noStrike" dirty="0" smtClean="0">
                          <a:effectLst/>
                          <a:latin typeface="Arial" panose="020B0604020202020204" pitchFamily="34" charset="0"/>
                          <a:cs typeface="Arial" panose="020B0604020202020204" pitchFamily="34" charset="0"/>
                        </a:rPr>
                        <a:t>от</a:t>
                      </a:r>
                      <a:r>
                        <a:rPr lang="de-DE" sz="800" u="none" strike="noStrike" dirty="0" smtClean="0">
                          <a:effectLst/>
                          <a:latin typeface="Arial" panose="020B0604020202020204" pitchFamily="34" charset="0"/>
                          <a:cs typeface="Arial" panose="020B0604020202020204" pitchFamily="34" charset="0"/>
                        </a:rPr>
                        <a:t> </a:t>
                      </a:r>
                      <a:r>
                        <a:rPr lang="de-DE" sz="800" u="none" strike="noStrike" dirty="0">
                          <a:effectLst/>
                          <a:latin typeface="Arial" panose="020B0604020202020204" pitchFamily="34" charset="0"/>
                          <a:cs typeface="Arial" panose="020B0604020202020204" pitchFamily="34" charset="0"/>
                        </a:rPr>
                        <a:t>1800 h</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bg-BG" sz="800" u="none" strike="noStrike" dirty="0" smtClean="0">
                          <a:effectLst/>
                          <a:latin typeface="Arial" panose="020B0604020202020204" pitchFamily="34" charset="0"/>
                          <a:cs typeface="Arial" panose="020B0604020202020204" pitchFamily="34" charset="0"/>
                        </a:rPr>
                        <a:t>до</a:t>
                      </a:r>
                      <a:r>
                        <a:rPr lang="de-DE" sz="800" u="none" strike="noStrike" dirty="0" smtClean="0">
                          <a:effectLst/>
                          <a:latin typeface="Arial" panose="020B0604020202020204" pitchFamily="34" charset="0"/>
                          <a:cs typeface="Arial" panose="020B0604020202020204" pitchFamily="34" charset="0"/>
                        </a:rPr>
                        <a:t> </a:t>
                      </a:r>
                      <a:r>
                        <a:rPr lang="de-DE" sz="800" u="none" strike="noStrike" dirty="0">
                          <a:effectLst/>
                          <a:latin typeface="Arial" panose="020B0604020202020204" pitchFamily="34" charset="0"/>
                          <a:cs typeface="Arial" panose="020B0604020202020204" pitchFamily="34" charset="0"/>
                        </a:rPr>
                        <a:t>2400 h</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1744848183"/>
                  </a:ext>
                </a:extLst>
              </a:tr>
              <a:tr h="810525">
                <a:tc>
                  <a:txBody>
                    <a:bodyPr/>
                    <a:lstStyle/>
                    <a:p>
                      <a:pPr algn="l" fontAlgn="ctr"/>
                      <a:r>
                        <a:rPr lang="bg-BG" sz="800" u="none" strike="noStrike" dirty="0" smtClean="0">
                          <a:effectLst/>
                          <a:latin typeface="Arial" panose="020B0604020202020204" pitchFamily="34" charset="0"/>
                          <a:cs typeface="Arial" panose="020B0604020202020204" pitchFamily="34" charset="0"/>
                        </a:rPr>
                        <a:t>Обща стандартна стойност:</a:t>
                      </a:r>
                      <a:r>
                        <a:rPr lang="en-US" sz="800" u="none" strike="noStrike" dirty="0" smtClean="0">
                          <a:effectLst/>
                          <a:latin typeface="Arial" panose="020B0604020202020204" pitchFamily="34" charset="0"/>
                          <a:cs typeface="Arial" panose="020B0604020202020204" pitchFamily="34" charset="0"/>
                        </a:rPr>
                        <a:t>:</a:t>
                      </a:r>
                      <a:endParaRPr lang="en-US" sz="800" u="none" strike="noStrike" dirty="0">
                        <a:effectLst/>
                        <a:latin typeface="Arial" panose="020B0604020202020204" pitchFamily="34" charset="0"/>
                        <a:cs typeface="Arial" panose="020B0604020202020204" pitchFamily="34" charset="0"/>
                      </a:endParaRPr>
                    </a:p>
                    <a:p>
                      <a:pPr algn="l" fontAlgn="ctr"/>
                      <a:r>
                        <a:rPr lang="ru-RU" sz="800" u="none" strike="noStrike" dirty="0" smtClean="0">
                          <a:effectLst/>
                          <a:latin typeface="Arial" panose="020B0604020202020204" pitchFamily="34" charset="0"/>
                          <a:cs typeface="Arial" panose="020B0604020202020204" pitchFamily="34" charset="0"/>
                        </a:rPr>
                        <a:t>Лошо подземно (суха утайка) (; L &lt;1, 5 Wl (m • K))</a:t>
                      </a:r>
                      <a:endParaRPr lang="en-US" sz="800" u="none" strike="noStrike" dirty="0">
                        <a:effectLst/>
                        <a:latin typeface="Arial" panose="020B0604020202020204" pitchFamily="34" charset="0"/>
                        <a:cs typeface="Arial" panose="020B0604020202020204" pitchFamily="34" charset="0"/>
                      </a:endParaRPr>
                    </a:p>
                    <a:p>
                      <a:pPr algn="l" fontAlgn="ctr"/>
                      <a:r>
                        <a:rPr lang="ru-RU" sz="800" u="none" strike="noStrike" dirty="0" smtClean="0">
                          <a:effectLst/>
                          <a:latin typeface="Arial" panose="020B0604020202020204" pitchFamily="34" charset="0"/>
                          <a:cs typeface="Arial" panose="020B0604020202020204" pitchFamily="34" charset="0"/>
                        </a:rPr>
                        <a:t>Нормална твърда скала под земята и замърсена утайка (; L = 1, 5- 3,0</a:t>
                      </a:r>
                      <a:endParaRPr lang="en-US" sz="800" u="none" strike="noStrike" dirty="0" smtClean="0">
                        <a:effectLst/>
                        <a:latin typeface="Arial" panose="020B0604020202020204" pitchFamily="34" charset="0"/>
                        <a:cs typeface="Arial" panose="020B0604020202020204" pitchFamily="34" charset="0"/>
                      </a:endParaRPr>
                    </a:p>
                    <a:p>
                      <a:pPr algn="l" fontAlgn="ctr"/>
                      <a:r>
                        <a:rPr lang="en-US" sz="800" u="none" strike="noStrike" dirty="0" smtClean="0">
                          <a:effectLst/>
                          <a:latin typeface="Arial" panose="020B0604020202020204" pitchFamily="34" charset="0"/>
                          <a:cs typeface="Arial" panose="020B0604020202020204" pitchFamily="34" charset="0"/>
                        </a:rPr>
                        <a:t>l</a:t>
                      </a:r>
                      <a:r>
                        <a:rPr lang="ru-RU" sz="800" u="none" strike="noStrike" dirty="0" smtClean="0">
                          <a:effectLst/>
                          <a:latin typeface="Arial" panose="020B0604020202020204" pitchFamily="34" charset="0"/>
                          <a:cs typeface="Arial" panose="020B0604020202020204" pitchFamily="34" charset="0"/>
                        </a:rPr>
                        <a:t>Твърда скала с голям топлинен капацитет (; L&gt; 3, 0 Wl (m • L))</a:t>
                      </a:r>
                      <a:endParaRPr lang="en-US" sz="800" u="none" strike="noStrike" dirty="0">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3973145995"/>
                  </a:ext>
                </a:extLst>
              </a:tr>
              <a:tr h="241520">
                <a:tc>
                  <a:txBody>
                    <a:bodyPr/>
                    <a:lstStyle/>
                    <a:p>
                      <a:pPr algn="l" fontAlgn="ctr"/>
                      <a:r>
                        <a:rPr lang="de-DE" sz="800" u="none" strike="noStrike" dirty="0" smtClean="0">
                          <a:effectLst/>
                          <a:latin typeface="Arial" panose="020B0604020202020204" pitchFamily="34" charset="0"/>
                          <a:cs typeface="Arial" panose="020B0604020202020204" pitchFamily="34" charset="0"/>
                        </a:rPr>
                        <a:t>I</a:t>
                      </a:r>
                      <a:r>
                        <a:rPr lang="bg-BG" sz="800" u="none" strike="noStrike" dirty="0" smtClean="0">
                          <a:effectLst/>
                          <a:latin typeface="Arial" panose="020B0604020202020204" pitchFamily="34" charset="0"/>
                          <a:cs typeface="Arial" panose="020B0604020202020204" pitchFamily="34" charset="0"/>
                        </a:rPr>
                        <a:t>Отделни скали:</a:t>
                      </a:r>
                      <a:r>
                        <a:rPr lang="de-DE" sz="800" u="none" strike="noStrike" dirty="0" smtClean="0">
                          <a:effectLst/>
                          <a:latin typeface="Arial" panose="020B0604020202020204" pitchFamily="34" charset="0"/>
                          <a:cs typeface="Arial" panose="020B0604020202020204" pitchFamily="34" charset="0"/>
                        </a:rPr>
                        <a:t>:</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1430610274"/>
                  </a:ext>
                </a:extLst>
              </a:tr>
              <a:tr h="241520">
                <a:tc>
                  <a:txBody>
                    <a:bodyPr/>
                    <a:lstStyle/>
                    <a:p>
                      <a:pPr algn="l" fontAlgn="ctr"/>
                      <a:r>
                        <a:rPr lang="bg-BG" sz="800" u="none" strike="noStrike" dirty="0" smtClean="0">
                          <a:effectLst/>
                          <a:latin typeface="Arial" panose="020B0604020202020204" pitchFamily="34" charset="0"/>
                          <a:cs typeface="Arial" panose="020B0604020202020204" pitchFamily="34" charset="0"/>
                        </a:rPr>
                        <a:t>Чакъл, пясък, сух</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2241783341"/>
                  </a:ext>
                </a:extLst>
              </a:tr>
              <a:tr h="241520">
                <a:tc>
                  <a:txBody>
                    <a:bodyPr/>
                    <a:lstStyle/>
                    <a:p>
                      <a:pPr algn="l" fontAlgn="ctr"/>
                      <a:r>
                        <a:rPr lang="bg-BG" sz="800" u="none" strike="noStrike" dirty="0" smtClean="0">
                          <a:effectLst/>
                          <a:latin typeface="Arial" panose="020B0604020202020204" pitchFamily="34" charset="0"/>
                          <a:cs typeface="Arial" panose="020B0604020202020204" pitchFamily="34" charset="0"/>
                        </a:rPr>
                        <a:t>Чакъл, пясък, водоносен</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3381297671"/>
                  </a:ext>
                </a:extLst>
              </a:tr>
              <a:tr h="241520">
                <a:tc>
                  <a:txBody>
                    <a:bodyPr/>
                    <a:lstStyle/>
                    <a:p>
                      <a:pPr algn="l" fontAlgn="ctr"/>
                      <a:r>
                        <a:rPr lang="ru-RU" sz="800" u="none" strike="noStrike" dirty="0" smtClean="0">
                          <a:effectLst/>
                          <a:latin typeface="Arial" panose="020B0604020202020204" pitchFamily="34" charset="0"/>
                          <a:cs typeface="Arial" panose="020B0604020202020204" pitchFamily="34" charset="0"/>
                        </a:rPr>
                        <a:t>Със силен поток на подземни води в чакъл и пясък, за отделни единици</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296947907"/>
                  </a:ext>
                </a:extLst>
              </a:tr>
              <a:tr h="241520">
                <a:tc>
                  <a:txBody>
                    <a:bodyPr/>
                    <a:lstStyle/>
                    <a:p>
                      <a:pPr algn="l" fontAlgn="ctr"/>
                      <a:r>
                        <a:rPr lang="bg-BG" sz="800" u="none" strike="noStrike" dirty="0" smtClean="0">
                          <a:effectLst/>
                          <a:latin typeface="Arial" panose="020B0604020202020204" pitchFamily="34" charset="0"/>
                          <a:cs typeface="Arial" panose="020B0604020202020204" pitchFamily="34" charset="0"/>
                        </a:rPr>
                        <a:t>Глина, кал, влажна</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301346138"/>
                  </a:ext>
                </a:extLst>
              </a:tr>
              <a:tr h="241520">
                <a:tc>
                  <a:txBody>
                    <a:bodyPr/>
                    <a:lstStyle/>
                    <a:p>
                      <a:pPr algn="l" fontAlgn="ctr"/>
                      <a:r>
                        <a:rPr lang="bg-BG" sz="800" u="none" strike="noStrike" dirty="0" smtClean="0">
                          <a:effectLst/>
                          <a:latin typeface="Arial" panose="020B0604020202020204" pitchFamily="34" charset="0"/>
                          <a:cs typeface="Arial" panose="020B0604020202020204" pitchFamily="34" charset="0"/>
                        </a:rPr>
                        <a:t>Варовик (масивен)</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520535988"/>
                  </a:ext>
                </a:extLst>
              </a:tr>
              <a:tr h="241520">
                <a:tc>
                  <a:txBody>
                    <a:bodyPr/>
                    <a:lstStyle/>
                    <a:p>
                      <a:pPr algn="l" fontAlgn="ctr"/>
                      <a:r>
                        <a:rPr lang="bg-BG" sz="800" u="none" strike="noStrike" dirty="0" smtClean="0">
                          <a:effectLst/>
                          <a:latin typeface="Arial" panose="020B0604020202020204" pitchFamily="34" charset="0"/>
                          <a:cs typeface="Arial" panose="020B0604020202020204" pitchFamily="34" charset="0"/>
                        </a:rPr>
                        <a:t>пясъчник</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3276835981"/>
                  </a:ext>
                </a:extLst>
              </a:tr>
              <a:tr h="241520">
                <a:tc>
                  <a:txBody>
                    <a:bodyPr/>
                    <a:lstStyle/>
                    <a:p>
                      <a:pPr algn="l" fontAlgn="ctr"/>
                      <a:r>
                        <a:rPr lang="bg-BG" sz="800" u="none" strike="noStrike" dirty="0" smtClean="0">
                          <a:effectLst/>
                          <a:latin typeface="Arial" panose="020B0604020202020204" pitchFamily="34" charset="0"/>
                          <a:cs typeface="Arial" panose="020B0604020202020204" pitchFamily="34" charset="0"/>
                        </a:rPr>
                        <a:t>Киселинни магматити (например: гранит)</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65 - 85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3390365834"/>
                  </a:ext>
                </a:extLst>
              </a:tr>
              <a:tr h="241520">
                <a:tc>
                  <a:txBody>
                    <a:bodyPr/>
                    <a:lstStyle/>
                    <a:p>
                      <a:pPr algn="l" fontAlgn="ctr"/>
                      <a:r>
                        <a:rPr lang="bg-BG" sz="800" u="none" strike="noStrike" dirty="0" smtClean="0">
                          <a:effectLst/>
                          <a:latin typeface="Arial" panose="020B0604020202020204" pitchFamily="34" charset="0"/>
                          <a:cs typeface="Arial" panose="020B0604020202020204" pitchFamily="34" charset="0"/>
                        </a:rPr>
                        <a:t>Алкални магматити (например: базалт)</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35 - 55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471921450"/>
                  </a:ext>
                </a:extLst>
              </a:tr>
              <a:tr h="497372">
                <a:tc>
                  <a:txBody>
                    <a:bodyPr/>
                    <a:lstStyle/>
                    <a:p>
                      <a:pPr algn="l" fontAlgn="ctr"/>
                      <a:r>
                        <a:rPr lang="bg-BG" sz="800" u="none" strike="noStrike" dirty="0" smtClean="0">
                          <a:effectLst/>
                          <a:latin typeface="Arial" panose="020B0604020202020204" pitchFamily="34" charset="0"/>
                          <a:cs typeface="Arial" panose="020B0604020202020204" pitchFamily="34" charset="0"/>
                        </a:rPr>
                        <a:t>гнайс</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856902112"/>
                  </a:ext>
                </a:extLst>
              </a:tr>
            </a:tbl>
          </a:graphicData>
        </a:graphic>
      </p:graphicFrame>
    </p:spTree>
    <p:extLst>
      <p:ext uri="{BB962C8B-B14F-4D97-AF65-F5344CB8AC3E}">
        <p14:creationId xmlns:p14="http://schemas.microsoft.com/office/powerpoint/2010/main" val="22449980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79712" y="0"/>
            <a:ext cx="6907286" cy="1124744"/>
          </a:xfrm>
        </p:spPr>
        <p:txBody>
          <a:bodyPr>
            <a:normAutofit/>
          </a:bodyPr>
          <a:lstStyle/>
          <a:p>
            <a:r>
              <a:rPr lang="ru-RU" dirty="0">
                <a:latin typeface="Arial" panose="020B0604020202020204" pitchFamily="34" charset="0"/>
                <a:cs typeface="Arial" panose="020B0604020202020204" pitchFamily="34" charset="0"/>
              </a:rPr>
              <a:t>Използване на подземното пространство с геотермални </a:t>
            </a:r>
            <a:r>
              <a:rPr lang="ru-RU" dirty="0" smtClean="0">
                <a:latin typeface="Arial" panose="020B0604020202020204" pitchFamily="34" charset="0"/>
                <a:cs typeface="Arial" panose="020B0604020202020204" pitchFamily="34" charset="0"/>
              </a:rPr>
              <a:t>сонди</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0"/>
            <a:ext cx="3826768" cy="4525963"/>
          </a:xfrm>
        </p:spPr>
        <p:txBody>
          <a:bodyPr>
            <a:noAutofit/>
          </a:bodyPr>
          <a:lstStyle/>
          <a:p>
            <a:pPr marL="0" lvl="1" indent="0">
              <a:lnSpc>
                <a:spcPct val="150000"/>
              </a:lnSpc>
              <a:spcBef>
                <a:spcPts val="0"/>
              </a:spcBef>
              <a:buNone/>
              <a:defRPr/>
            </a:pPr>
            <a:r>
              <a:rPr lang="bg-BG" sz="1600" u="sng" dirty="0">
                <a:latin typeface="Arial" panose="020B0604020202020204" pitchFamily="34" charset="0"/>
                <a:cs typeface="Arial" panose="020B0604020202020204" pitchFamily="34" charset="0"/>
              </a:rPr>
              <a:t>Размери на геотермални </a:t>
            </a:r>
            <a:r>
              <a:rPr lang="bg-BG" sz="1600" u="sng" dirty="0" smtClean="0">
                <a:latin typeface="Arial" panose="020B0604020202020204" pitchFamily="34" charset="0"/>
                <a:cs typeface="Arial" panose="020B0604020202020204" pitchFamily="34" charset="0"/>
              </a:rPr>
              <a:t>сонди</a:t>
            </a:r>
            <a:endParaRPr lang="de-DE" sz="1600" dirty="0">
              <a:solidFill>
                <a:schemeClr val="tx1"/>
              </a:solidFill>
              <a:latin typeface="Arial" panose="020B0604020202020204" pitchFamily="34" charset="0"/>
              <a:cs typeface="Arial" panose="020B0604020202020204" pitchFamily="34" charset="0"/>
            </a:endParaRPr>
          </a:p>
          <a:p>
            <a:pPr marL="0" lvl="1" indent="0">
              <a:lnSpc>
                <a:spcPct val="150000"/>
              </a:lnSpc>
              <a:spcBef>
                <a:spcPts val="0"/>
              </a:spcBef>
              <a:buFont typeface="Wingdings" pitchFamily="2" charset="2"/>
              <a:buNone/>
              <a:defRPr/>
            </a:pPr>
            <a:r>
              <a:rPr lang="bg-BG" sz="1600" u="sng" dirty="0" smtClean="0">
                <a:latin typeface="Arial" panose="020B0604020202020204" pitchFamily="34" charset="0"/>
                <a:cs typeface="Arial" panose="020B0604020202020204" pitchFamily="34" charset="0"/>
              </a:rPr>
              <a:t>Условия:</a:t>
            </a:r>
            <a:endParaRPr lang="de-DE" sz="1600" u="sng" dirty="0">
              <a:latin typeface="Arial" panose="020B0604020202020204" pitchFamily="34" charset="0"/>
              <a:cs typeface="Arial" panose="020B0604020202020204" pitchFamily="34" charset="0"/>
            </a:endParaRPr>
          </a:p>
          <a:p>
            <a:pPr marL="285750" lvl="1">
              <a:lnSpc>
                <a:spcPct val="150000"/>
              </a:lnSpc>
              <a:spcBef>
                <a:spcPts val="0"/>
              </a:spcBef>
              <a:buFont typeface="Arial" panose="020B0604020202020204" pitchFamily="34" charset="0"/>
              <a:buChar char="•"/>
              <a:defRPr/>
            </a:pPr>
            <a:r>
              <a:rPr lang="ru-RU" sz="1600" dirty="0">
                <a:latin typeface="Arial" panose="020B0604020202020204" pitchFamily="34" charset="0"/>
                <a:cs typeface="Arial" panose="020B0604020202020204" pitchFamily="34" charset="0"/>
              </a:rPr>
              <a:t>минимални разстояния / дълбочини</a:t>
            </a:r>
          </a:p>
          <a:p>
            <a:pPr marL="285750" lvl="1">
              <a:lnSpc>
                <a:spcPct val="150000"/>
              </a:lnSpc>
              <a:spcBef>
                <a:spcPts val="0"/>
              </a:spcBef>
              <a:buFont typeface="Arial" panose="020B0604020202020204" pitchFamily="34" charset="0"/>
              <a:buChar char="•"/>
              <a:defRPr/>
            </a:pPr>
            <a:r>
              <a:rPr lang="ru-RU" sz="1600" dirty="0">
                <a:latin typeface="Arial" panose="020B0604020202020204" pitchFamily="34" charset="0"/>
                <a:cs typeface="Arial" panose="020B0604020202020204" pitchFamily="34" charset="0"/>
              </a:rPr>
              <a:t>твърдо дефинирани работни часове (1.800 h / a или по-скоро 2.400 h / a)</a:t>
            </a:r>
          </a:p>
          <a:p>
            <a:pPr marL="285750" lvl="1">
              <a:lnSpc>
                <a:spcPct val="150000"/>
              </a:lnSpc>
              <a:spcBef>
                <a:spcPts val="0"/>
              </a:spcBef>
              <a:buFont typeface="Arial" panose="020B0604020202020204" pitchFamily="34" charset="0"/>
              <a:buChar char="•"/>
              <a:defRPr/>
            </a:pPr>
            <a:r>
              <a:rPr lang="ru-RU" sz="1600" dirty="0" smtClean="0">
                <a:latin typeface="Arial" panose="020B0604020202020204" pitchFamily="34" charset="0"/>
                <a:cs typeface="Arial" panose="020B0604020202020204" pitchFamily="34" charset="0"/>
              </a:rPr>
              <a:t>в близост- никакви съоръжения</a:t>
            </a:r>
            <a:r>
              <a:rPr lang="en-US" sz="1600" dirty="0" smtClean="0">
                <a:latin typeface="Arial" panose="020B0604020202020204" pitchFamily="34" charset="0"/>
                <a:cs typeface="Arial" panose="020B0604020202020204" pitchFamily="34" charset="0"/>
              </a:rPr>
              <a:t> </a:t>
            </a:r>
            <a:endParaRPr lang="de-DE" sz="1600" dirty="0">
              <a:solidFill>
                <a:schemeClr val="tx1"/>
              </a:solidFill>
              <a:latin typeface="Arial" panose="020B0604020202020204" pitchFamily="34" charset="0"/>
              <a:cs typeface="Arial" panose="020B0604020202020204" pitchFamily="34"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3823024722"/>
              </p:ext>
            </p:extLst>
          </p:nvPr>
        </p:nvGraphicFramePr>
        <p:xfrm>
          <a:off x="3995936" y="1874678"/>
          <a:ext cx="5040560" cy="4290626"/>
        </p:xfrm>
        <a:graphic>
          <a:graphicData uri="http://schemas.openxmlformats.org/drawingml/2006/table">
            <a:tbl>
              <a:tblPr>
                <a:tableStyleId>{5C22544A-7EE6-4342-B048-85BDC9FD1C3A}</a:tableStyleId>
              </a:tblPr>
              <a:tblGrid>
                <a:gridCol w="3414573">
                  <a:extLst>
                    <a:ext uri="{9D8B030D-6E8A-4147-A177-3AD203B41FA5}">
                      <a16:colId xmlns="" xmlns:a16="http://schemas.microsoft.com/office/drawing/2014/main" val="2932965412"/>
                    </a:ext>
                  </a:extLst>
                </a:gridCol>
                <a:gridCol w="747717">
                  <a:extLst>
                    <a:ext uri="{9D8B030D-6E8A-4147-A177-3AD203B41FA5}">
                      <a16:colId xmlns="" xmlns:a16="http://schemas.microsoft.com/office/drawing/2014/main" val="3971806886"/>
                    </a:ext>
                  </a:extLst>
                </a:gridCol>
                <a:gridCol w="878270">
                  <a:extLst>
                    <a:ext uri="{9D8B030D-6E8A-4147-A177-3AD203B41FA5}">
                      <a16:colId xmlns="" xmlns:a16="http://schemas.microsoft.com/office/drawing/2014/main" val="1847418198"/>
                    </a:ext>
                  </a:extLst>
                </a:gridCol>
              </a:tblGrid>
              <a:tr h="205284">
                <a:tc rowSpan="2">
                  <a:txBody>
                    <a:bodyPr/>
                    <a:lstStyle/>
                    <a:p>
                      <a:pPr algn="l" fontAlgn="ctr"/>
                      <a:r>
                        <a:rPr lang="bg-BG" sz="800" u="none" strike="noStrike" dirty="0" smtClean="0">
                          <a:effectLst/>
                          <a:latin typeface="Arial" panose="020B0604020202020204" pitchFamily="34" charset="0"/>
                          <a:cs typeface="Arial" panose="020B0604020202020204" pitchFamily="34" charset="0"/>
                        </a:rPr>
                        <a:t>Под земята</a:t>
                      </a:r>
                      <a:r>
                        <a:rPr lang="de-DE" sz="800" u="none" strike="noStrike" dirty="0" smtClean="0">
                          <a:effectLst/>
                          <a:latin typeface="Arial" panose="020B0604020202020204" pitchFamily="34" charset="0"/>
                          <a:cs typeface="Arial" panose="020B0604020202020204" pitchFamily="34" charset="0"/>
                        </a:rPr>
                        <a:t> </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gridSpan="2">
                  <a:txBody>
                    <a:bodyPr/>
                    <a:lstStyle/>
                    <a:p>
                      <a:pPr algn="ctr" fontAlgn="ctr"/>
                      <a:r>
                        <a:rPr lang="bg-BG" sz="800" u="none" strike="noStrike" dirty="0" smtClean="0">
                          <a:effectLst/>
                          <a:latin typeface="Arial" panose="020B0604020202020204" pitchFamily="34" charset="0"/>
                          <a:cs typeface="Arial" panose="020B0604020202020204" pitchFamily="34" charset="0"/>
                        </a:rPr>
                        <a:t>Специфични  теоретични капацитети</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hMerge="1">
                  <a:txBody>
                    <a:bodyPr/>
                    <a:lstStyle/>
                    <a:p>
                      <a:endParaRPr lang="de-DE"/>
                    </a:p>
                  </a:txBody>
                  <a:tcPr/>
                </a:tc>
                <a:extLst>
                  <a:ext uri="{0D108BD9-81ED-4DB2-BD59-A6C34878D82A}">
                    <a16:rowId xmlns="" xmlns:a16="http://schemas.microsoft.com/office/drawing/2014/main" val="2305712196"/>
                  </a:ext>
                </a:extLst>
              </a:tr>
              <a:tr h="233929">
                <a:tc vMerge="1">
                  <a:txBody>
                    <a:bodyPr/>
                    <a:lstStyle/>
                    <a:p>
                      <a:endParaRPr lang="de-DE"/>
                    </a:p>
                  </a:txBody>
                  <a:tcPr/>
                </a:tc>
                <a:tc>
                  <a:txBody>
                    <a:bodyPr/>
                    <a:lstStyle/>
                    <a:p>
                      <a:pPr algn="ctr" fontAlgn="ctr"/>
                      <a:r>
                        <a:rPr lang="bg-BG" sz="800" u="none" strike="noStrike" dirty="0" smtClean="0">
                          <a:effectLst/>
                          <a:latin typeface="Arial" panose="020B0604020202020204" pitchFamily="34" charset="0"/>
                          <a:cs typeface="Arial" panose="020B0604020202020204" pitchFamily="34" charset="0"/>
                        </a:rPr>
                        <a:t>за</a:t>
                      </a:r>
                      <a:r>
                        <a:rPr lang="de-DE" sz="800" u="none" strike="noStrike" dirty="0" smtClean="0">
                          <a:effectLst/>
                          <a:latin typeface="Arial" panose="020B0604020202020204" pitchFamily="34" charset="0"/>
                          <a:cs typeface="Arial" panose="020B0604020202020204" pitchFamily="34" charset="0"/>
                        </a:rPr>
                        <a:t> </a:t>
                      </a:r>
                      <a:r>
                        <a:rPr lang="de-DE" sz="800" u="none" strike="noStrike" dirty="0">
                          <a:effectLst/>
                          <a:latin typeface="Arial" panose="020B0604020202020204" pitchFamily="34" charset="0"/>
                          <a:cs typeface="Arial" panose="020B0604020202020204" pitchFamily="34" charset="0"/>
                        </a:rPr>
                        <a:t>1800 h</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bg-BG" sz="800" u="none" strike="noStrike" dirty="0" smtClean="0">
                          <a:effectLst/>
                          <a:latin typeface="Arial" panose="020B0604020202020204" pitchFamily="34" charset="0"/>
                          <a:cs typeface="Arial" panose="020B0604020202020204" pitchFamily="34" charset="0"/>
                        </a:rPr>
                        <a:t>за</a:t>
                      </a:r>
                      <a:r>
                        <a:rPr lang="de-DE" sz="800" u="none" strike="noStrike" dirty="0" smtClean="0">
                          <a:effectLst/>
                          <a:latin typeface="Arial" panose="020B0604020202020204" pitchFamily="34" charset="0"/>
                          <a:cs typeface="Arial" panose="020B0604020202020204" pitchFamily="34" charset="0"/>
                        </a:rPr>
                        <a:t> </a:t>
                      </a:r>
                      <a:r>
                        <a:rPr lang="de-DE" sz="800" u="none" strike="noStrike" dirty="0">
                          <a:effectLst/>
                          <a:latin typeface="Arial" panose="020B0604020202020204" pitchFamily="34" charset="0"/>
                          <a:cs typeface="Arial" panose="020B0604020202020204" pitchFamily="34" charset="0"/>
                        </a:rPr>
                        <a:t>2400 h</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1744848183"/>
                  </a:ext>
                </a:extLst>
              </a:tr>
              <a:tr h="945265">
                <a:tc>
                  <a:txBody>
                    <a:bodyPr/>
                    <a:lstStyle/>
                    <a:p>
                      <a:pPr algn="l" fontAlgn="ctr"/>
                      <a:r>
                        <a:rPr lang="bg-BG" sz="800" u="none" strike="noStrike" dirty="0" smtClean="0">
                          <a:effectLst/>
                          <a:latin typeface="Arial" panose="020B0604020202020204" pitchFamily="34" charset="0"/>
                          <a:cs typeface="Arial" panose="020B0604020202020204" pitchFamily="34" charset="0"/>
                        </a:rPr>
                        <a:t>Обща стандартна стойност</a:t>
                      </a:r>
                      <a:r>
                        <a:rPr lang="en-US" sz="800" u="none" strike="noStrike" dirty="0" smtClean="0">
                          <a:effectLst/>
                          <a:latin typeface="Arial" panose="020B0604020202020204" pitchFamily="34" charset="0"/>
                          <a:cs typeface="Arial" panose="020B0604020202020204" pitchFamily="34" charset="0"/>
                        </a:rPr>
                        <a:t>:</a:t>
                      </a:r>
                      <a:endParaRPr lang="en-US" sz="800" u="none" strike="noStrike" dirty="0">
                        <a:effectLst/>
                        <a:latin typeface="Arial" panose="020B0604020202020204" pitchFamily="34" charset="0"/>
                        <a:cs typeface="Arial" panose="020B0604020202020204" pitchFamily="34" charset="0"/>
                      </a:endParaRPr>
                    </a:p>
                    <a:p>
                      <a:pPr algn="l" fontAlgn="ctr"/>
                      <a:r>
                        <a:rPr lang="ru-RU" sz="800" u="none" strike="noStrike" dirty="0" smtClean="0">
                          <a:effectLst/>
                          <a:latin typeface="Arial" panose="020B0604020202020204" pitchFamily="34" charset="0"/>
                          <a:cs typeface="Arial" panose="020B0604020202020204" pitchFamily="34" charset="0"/>
                        </a:rPr>
                        <a:t>Лошо подземно (суха утайка) (; L &lt;1, 5 Wl (m • K))</a:t>
                      </a:r>
                      <a:endParaRPr lang="en-US" sz="800" u="none" strike="noStrike" dirty="0">
                        <a:effectLst/>
                        <a:latin typeface="Arial" panose="020B0604020202020204" pitchFamily="34" charset="0"/>
                        <a:cs typeface="Arial" panose="020B0604020202020204" pitchFamily="34" charset="0"/>
                      </a:endParaRPr>
                    </a:p>
                    <a:p>
                      <a:pPr algn="l" fontAlgn="ctr"/>
                      <a:r>
                        <a:rPr lang="ru-RU" sz="800" u="none" strike="noStrike" dirty="0" smtClean="0">
                          <a:effectLst/>
                          <a:latin typeface="Arial" panose="020B0604020202020204" pitchFamily="34" charset="0"/>
                          <a:cs typeface="Arial" panose="020B0604020202020204" pitchFamily="34" charset="0"/>
                        </a:rPr>
                        <a:t>Нормална твърда скала под земята и замърсена утайка</a:t>
                      </a:r>
                      <a:r>
                        <a:rPr lang="en-US" sz="800" u="none" strike="noStrike" dirty="0" smtClean="0">
                          <a:effectLst/>
                          <a:latin typeface="Arial" panose="020B0604020202020204" pitchFamily="34" charset="0"/>
                          <a:cs typeface="Arial" panose="020B0604020202020204" pitchFamily="34" charset="0"/>
                        </a:rPr>
                        <a:t> </a:t>
                      </a:r>
                      <a:r>
                        <a:rPr lang="en-US" sz="800" u="none" strike="noStrike" dirty="0">
                          <a:effectLst/>
                          <a:latin typeface="Arial" panose="020B0604020202020204" pitchFamily="34" charset="0"/>
                          <a:cs typeface="Arial" panose="020B0604020202020204" pitchFamily="34" charset="0"/>
                        </a:rPr>
                        <a:t>(;L = 1 ,5-  3,0  </a:t>
                      </a:r>
                      <a:r>
                        <a:rPr lang="en-US" sz="800" u="none" strike="noStrike" dirty="0" err="1">
                          <a:effectLst/>
                          <a:latin typeface="Arial" panose="020B0604020202020204" pitchFamily="34" charset="0"/>
                          <a:cs typeface="Arial" panose="020B0604020202020204" pitchFamily="34" charset="0"/>
                        </a:rPr>
                        <a:t>Wl</a:t>
                      </a:r>
                      <a:r>
                        <a:rPr lang="en-US" sz="800" u="none" strike="noStrike" dirty="0">
                          <a:effectLst/>
                          <a:latin typeface="Arial" panose="020B0604020202020204" pitchFamily="34" charset="0"/>
                          <a:cs typeface="Arial" panose="020B0604020202020204" pitchFamily="34" charset="0"/>
                        </a:rPr>
                        <a:t> (m • K))</a:t>
                      </a:r>
                    </a:p>
                    <a:p>
                      <a:pPr algn="l" fontAlgn="ctr"/>
                      <a:r>
                        <a:rPr lang="ru-RU" sz="800" u="none" strike="noStrike" dirty="0" smtClean="0">
                          <a:effectLst/>
                          <a:latin typeface="Arial" panose="020B0604020202020204" pitchFamily="34" charset="0"/>
                          <a:cs typeface="Arial" panose="020B0604020202020204" pitchFamily="34" charset="0"/>
                        </a:rPr>
                        <a:t>Твърда скала с голям топлинен капацитет</a:t>
                      </a:r>
                      <a:r>
                        <a:rPr lang="en-US" sz="800" u="none" strike="noStrike" dirty="0" smtClean="0">
                          <a:effectLst/>
                          <a:latin typeface="Arial" panose="020B0604020202020204" pitchFamily="34" charset="0"/>
                          <a:cs typeface="Arial" panose="020B0604020202020204" pitchFamily="34" charset="0"/>
                        </a:rPr>
                        <a:t> </a:t>
                      </a:r>
                      <a:r>
                        <a:rPr lang="en-US" sz="800" u="none" strike="noStrike" dirty="0">
                          <a:effectLst/>
                          <a:latin typeface="Arial" panose="020B0604020202020204" pitchFamily="34" charset="0"/>
                          <a:cs typeface="Arial" panose="020B0604020202020204" pitchFamily="34" charset="0"/>
                        </a:rPr>
                        <a:t>(;L &gt;  3 ,0  </a:t>
                      </a:r>
                      <a:r>
                        <a:rPr lang="en-US" sz="800" u="none" strike="noStrike" dirty="0" err="1">
                          <a:effectLst/>
                          <a:latin typeface="Arial" panose="020B0604020202020204" pitchFamily="34" charset="0"/>
                          <a:cs typeface="Arial" panose="020B0604020202020204" pitchFamily="34" charset="0"/>
                        </a:rPr>
                        <a:t>Wl</a:t>
                      </a:r>
                      <a:r>
                        <a:rPr lang="en-US" sz="800" u="none" strike="noStrike" dirty="0">
                          <a:effectLst/>
                          <a:latin typeface="Arial" panose="020B0604020202020204" pitchFamily="34" charset="0"/>
                          <a:cs typeface="Arial" panose="020B0604020202020204" pitchFamily="34" charset="0"/>
                        </a:rPr>
                        <a:t> (m • L ))</a:t>
                      </a: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3973145995"/>
                  </a:ext>
                </a:extLst>
              </a:tr>
              <a:tr h="281671">
                <a:tc>
                  <a:txBody>
                    <a:bodyPr/>
                    <a:lstStyle/>
                    <a:p>
                      <a:pPr algn="l" fontAlgn="ctr"/>
                      <a:r>
                        <a:rPr lang="de-DE" sz="800" u="none" strike="noStrike" dirty="0" smtClean="0">
                          <a:effectLst/>
                          <a:latin typeface="Arial" panose="020B0604020202020204" pitchFamily="34" charset="0"/>
                          <a:cs typeface="Arial" panose="020B0604020202020204" pitchFamily="34" charset="0"/>
                        </a:rPr>
                        <a:t>I</a:t>
                      </a:r>
                      <a:r>
                        <a:rPr lang="bg-BG" sz="800" u="none" strike="noStrike" dirty="0" smtClean="0">
                          <a:effectLst/>
                          <a:latin typeface="Arial" panose="020B0604020202020204" pitchFamily="34" charset="0"/>
                          <a:cs typeface="Arial" panose="020B0604020202020204" pitchFamily="34" charset="0"/>
                        </a:rPr>
                        <a:t>Отделни скали:</a:t>
                      </a:r>
                      <a:r>
                        <a:rPr lang="de-DE" sz="800" u="none" strike="noStrike" dirty="0" smtClean="0">
                          <a:effectLst/>
                          <a:latin typeface="Arial" panose="020B0604020202020204" pitchFamily="34" charset="0"/>
                          <a:cs typeface="Arial" panose="020B0604020202020204" pitchFamily="34" charset="0"/>
                        </a:rPr>
                        <a:t>:</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1430610274"/>
                  </a:ext>
                </a:extLst>
              </a:tr>
              <a:tr h="281671">
                <a:tc>
                  <a:txBody>
                    <a:bodyPr/>
                    <a:lstStyle/>
                    <a:p>
                      <a:pPr algn="l" fontAlgn="ctr"/>
                      <a:r>
                        <a:rPr lang="bg-BG" sz="800" u="none" strike="noStrike" dirty="0" smtClean="0">
                          <a:effectLst/>
                          <a:latin typeface="Arial" panose="020B0604020202020204" pitchFamily="34" charset="0"/>
                          <a:cs typeface="Arial" panose="020B0604020202020204" pitchFamily="34" charset="0"/>
                        </a:rPr>
                        <a:t>Чакъл, пясък, сух</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2241783341"/>
                  </a:ext>
                </a:extLst>
              </a:tr>
              <a:tr h="281671">
                <a:tc>
                  <a:txBody>
                    <a:bodyPr/>
                    <a:lstStyle/>
                    <a:p>
                      <a:pPr algn="l" fontAlgn="ctr"/>
                      <a:r>
                        <a:rPr lang="bg-BG" sz="800" u="none" strike="noStrike" dirty="0" smtClean="0">
                          <a:effectLst/>
                          <a:latin typeface="Arial" panose="020B0604020202020204" pitchFamily="34" charset="0"/>
                          <a:cs typeface="Arial" panose="020B0604020202020204" pitchFamily="34" charset="0"/>
                        </a:rPr>
                        <a:t>Чакъл, пясък, водоносен</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3381297671"/>
                  </a:ext>
                </a:extLst>
              </a:tr>
              <a:tr h="328962">
                <a:tc>
                  <a:txBody>
                    <a:bodyPr/>
                    <a:lstStyle/>
                    <a:p>
                      <a:pPr algn="l" fontAlgn="ctr"/>
                      <a:r>
                        <a:rPr lang="ru-RU" sz="800" u="none" strike="noStrike" dirty="0" smtClean="0">
                          <a:effectLst/>
                          <a:latin typeface="Arial" panose="020B0604020202020204" pitchFamily="34" charset="0"/>
                          <a:cs typeface="Arial" panose="020B0604020202020204" pitchFamily="34" charset="0"/>
                        </a:rPr>
                        <a:t>Със силен поток на подземни води в чакъл и пясък, за отделн еденици</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296947907"/>
                  </a:ext>
                </a:extLst>
              </a:tr>
              <a:tr h="281671">
                <a:tc>
                  <a:txBody>
                    <a:bodyPr/>
                    <a:lstStyle/>
                    <a:p>
                      <a:pPr algn="l" fontAlgn="ctr"/>
                      <a:r>
                        <a:rPr lang="bg-BG" sz="800" u="none" strike="noStrike" dirty="0" smtClean="0">
                          <a:effectLst/>
                          <a:latin typeface="Arial" panose="020B0604020202020204" pitchFamily="34" charset="0"/>
                          <a:cs typeface="Arial" panose="020B0604020202020204" pitchFamily="34" charset="0"/>
                        </a:rPr>
                        <a:t>Глина, кал, влажна</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301346138"/>
                  </a:ext>
                </a:extLst>
              </a:tr>
              <a:tr h="281671">
                <a:tc>
                  <a:txBody>
                    <a:bodyPr/>
                    <a:lstStyle/>
                    <a:p>
                      <a:pPr algn="l" fontAlgn="ctr"/>
                      <a:r>
                        <a:rPr lang="bg-BG" sz="800" u="none" strike="noStrike" dirty="0" smtClean="0">
                          <a:effectLst/>
                          <a:latin typeface="Arial" panose="020B0604020202020204" pitchFamily="34" charset="0"/>
                          <a:cs typeface="Arial" panose="020B0604020202020204" pitchFamily="34" charset="0"/>
                        </a:rPr>
                        <a:t>Варовик (масивен)</a:t>
                      </a:r>
                    </a:p>
                    <a:p>
                      <a:pPr algn="l" fontAlgn="ct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520535988"/>
                  </a:ext>
                </a:extLst>
              </a:tr>
              <a:tr h="281671">
                <a:tc>
                  <a:txBody>
                    <a:bodyPr/>
                    <a:lstStyle/>
                    <a:p>
                      <a:pPr algn="l" fontAlgn="ctr"/>
                      <a:r>
                        <a:rPr lang="bg-BG" sz="800" u="none" strike="noStrike" dirty="0" smtClean="0">
                          <a:effectLst/>
                          <a:latin typeface="Arial" panose="020B0604020202020204" pitchFamily="34" charset="0"/>
                          <a:cs typeface="Arial" panose="020B0604020202020204" pitchFamily="34" charset="0"/>
                        </a:rPr>
                        <a:t>пясъчник</a:t>
                      </a:r>
                    </a:p>
                    <a:p>
                      <a:pPr algn="l" fontAlgn="ct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3276835981"/>
                  </a:ext>
                </a:extLst>
              </a:tr>
              <a:tr h="281671">
                <a:tc>
                  <a:txBody>
                    <a:bodyPr/>
                    <a:lstStyle/>
                    <a:p>
                      <a:pPr algn="l" fontAlgn="ctr"/>
                      <a:r>
                        <a:rPr lang="bg-BG" sz="800" u="none" strike="noStrike" dirty="0" smtClean="0">
                          <a:effectLst/>
                          <a:latin typeface="Arial" panose="020B0604020202020204" pitchFamily="34" charset="0"/>
                          <a:cs typeface="Arial" panose="020B0604020202020204" pitchFamily="34" charset="0"/>
                        </a:rPr>
                        <a:t>Киселинни магматити (например: гранит)</a:t>
                      </a:r>
                    </a:p>
                    <a:p>
                      <a:pPr algn="l" fontAlgn="ct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65 - 85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3390365834"/>
                  </a:ext>
                </a:extLst>
              </a:tr>
              <a:tr h="281671">
                <a:tc>
                  <a:txBody>
                    <a:bodyPr/>
                    <a:lstStyle/>
                    <a:p>
                      <a:pPr algn="l" fontAlgn="ctr"/>
                      <a:r>
                        <a:rPr lang="bg-BG" sz="800" u="none" strike="noStrike" dirty="0" smtClean="0">
                          <a:effectLst/>
                          <a:latin typeface="Arial" panose="020B0604020202020204" pitchFamily="34" charset="0"/>
                          <a:cs typeface="Arial" panose="020B0604020202020204" pitchFamily="34" charset="0"/>
                        </a:rPr>
                        <a:t>Алкални магматити (например: базалт)</a:t>
                      </a:r>
                    </a:p>
                    <a:p>
                      <a:pPr algn="l" fontAlgn="ct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35 - 55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471921450"/>
                  </a:ext>
                </a:extLst>
              </a:tr>
              <a:tr h="281671">
                <a:tc>
                  <a:txBody>
                    <a:bodyPr/>
                    <a:lstStyle/>
                    <a:p>
                      <a:pPr algn="l" fontAlgn="ctr"/>
                      <a:r>
                        <a:rPr lang="bg-BG" sz="800" u="none" strike="noStrike" dirty="0" smtClean="0">
                          <a:effectLst/>
                          <a:latin typeface="Arial" panose="020B0604020202020204" pitchFamily="34" charset="0"/>
                          <a:cs typeface="Arial" panose="020B0604020202020204" pitchFamily="34" charset="0"/>
                        </a:rPr>
                        <a:t>Гнайс</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 xmlns:a16="http://schemas.microsoft.com/office/drawing/2014/main" val="856902112"/>
                  </a:ext>
                </a:extLst>
              </a:tr>
            </a:tbl>
          </a:graphicData>
        </a:graphic>
      </p:graphicFrame>
    </p:spTree>
    <p:extLst>
      <p:ext uri="{BB962C8B-B14F-4D97-AF65-F5344CB8AC3E}">
        <p14:creationId xmlns:p14="http://schemas.microsoft.com/office/powerpoint/2010/main" val="3175299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Процедура (</a:t>
            </a:r>
            <a:r>
              <a:rPr lang="bg-BG" dirty="0" smtClean="0">
                <a:latin typeface="Arial" panose="020B0604020202020204" pitchFamily="34" charset="0"/>
                <a:cs typeface="Arial" panose="020B0604020202020204" pitchFamily="34" charset="0"/>
              </a:rPr>
              <a:t>текуща)</a:t>
            </a:r>
            <a:endParaRPr lang="de-DE" dirty="0">
              <a:solidFill>
                <a:schemeClr val="tx1"/>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Необходимата дължина на геотермалните сонди се определя, както следва:</a:t>
            </a:r>
          </a:p>
          <a:p>
            <a:pPr marL="0" indent="0">
              <a:lnSpc>
                <a:spcPct val="150000"/>
              </a:lnSpc>
              <a:buNone/>
            </a:pPr>
            <a:r>
              <a:rPr lang="ru-RU" sz="1600" dirty="0">
                <a:latin typeface="Arial" panose="020B0604020202020204" pitchFamily="34" charset="0"/>
                <a:cs typeface="Arial" panose="020B0604020202020204" pitchFamily="34" charset="0"/>
              </a:rPr>
              <a:t>1. определяне на топлинната нужда на сградата</a:t>
            </a:r>
          </a:p>
          <a:p>
            <a:pPr marL="0" indent="0">
              <a:lnSpc>
                <a:spcPct val="150000"/>
              </a:lnSpc>
              <a:buNone/>
            </a:pPr>
            <a:r>
              <a:rPr lang="ru-RU" sz="1600" dirty="0">
                <a:latin typeface="Arial" panose="020B0604020202020204" pitchFamily="34" charset="0"/>
                <a:cs typeface="Arial" panose="020B0604020202020204" pitchFamily="34" charset="0"/>
              </a:rPr>
              <a:t>2. изберете подходяща термопомпа</a:t>
            </a:r>
          </a:p>
          <a:p>
            <a:pPr marL="0" indent="0">
              <a:lnSpc>
                <a:spcPct val="150000"/>
              </a:lnSpc>
              <a:buNone/>
            </a:pPr>
            <a:r>
              <a:rPr lang="ru-RU" sz="1600" dirty="0" smtClean="0">
                <a:latin typeface="Arial" panose="020B0604020202020204" pitchFamily="34" charset="0"/>
                <a:cs typeface="Arial" panose="020B0604020202020204" pitchFamily="34" charset="0"/>
              </a:rPr>
              <a:t>3. Определете </a:t>
            </a:r>
            <a:r>
              <a:rPr lang="ru-RU" sz="1600" dirty="0">
                <a:latin typeface="Arial" panose="020B0604020202020204" pitchFamily="34" charset="0"/>
                <a:cs typeface="Arial" panose="020B0604020202020204" pitchFamily="34" charset="0"/>
              </a:rPr>
              <a:t>ефективността на изпарителя на термопомпата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Стъпките от 1 до 3 се отнасят до характеристиката на конкретния обект, която трябва да бъде предоставена. Топлинното натоварване и термопомпата трябва да бъдат </a:t>
            </a:r>
            <a:r>
              <a:rPr lang="ru-RU" sz="1600" dirty="0" smtClean="0">
                <a:latin typeface="Arial" panose="020B0604020202020204" pitchFamily="34" charset="0"/>
                <a:cs typeface="Arial" panose="020B0604020202020204" pitchFamily="34" charset="0"/>
              </a:rPr>
              <a:t>съответно избрани </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buNone/>
            </a:pPr>
            <a:endParaRPr lang="de-DE" dirty="0"/>
          </a:p>
        </p:txBody>
      </p:sp>
    </p:spTree>
    <p:extLst>
      <p:ext uri="{BB962C8B-B14F-4D97-AF65-F5344CB8AC3E}">
        <p14:creationId xmlns:p14="http://schemas.microsoft.com/office/powerpoint/2010/main" val="31349096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Процедура (</a:t>
            </a:r>
            <a:r>
              <a:rPr lang="bg-BG" dirty="0" smtClean="0">
                <a:latin typeface="Arial" panose="020B0604020202020204" pitchFamily="34" charset="0"/>
                <a:cs typeface="Arial" panose="020B0604020202020204" pitchFamily="34" charset="0"/>
              </a:rPr>
              <a:t>текуща)</a:t>
            </a:r>
            <a:endParaRPr lang="de-DE" dirty="0">
              <a:solidFill>
                <a:schemeClr val="tx1"/>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Необходимата дължина на геотермалните сонди се определя, както следва: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4. Определете </a:t>
            </a:r>
            <a:r>
              <a:rPr lang="ru-RU" sz="1600" dirty="0">
                <a:latin typeface="Arial" panose="020B0604020202020204" pitchFamily="34" charset="0"/>
                <a:cs typeface="Arial" panose="020B0604020202020204" pitchFamily="34" charset="0"/>
              </a:rPr>
              <a:t>конкретния </a:t>
            </a:r>
            <a:r>
              <a:rPr lang="ru-RU" sz="1600" dirty="0" smtClean="0">
                <a:latin typeface="Arial" panose="020B0604020202020204" pitchFamily="34" charset="0"/>
                <a:cs typeface="Arial" panose="020B0604020202020204" pitchFamily="34" charset="0"/>
              </a:rPr>
              <a:t>теоретичен капацитет</a:t>
            </a:r>
          </a:p>
          <a:p>
            <a:pPr marL="0" indent="0">
              <a:lnSpc>
                <a:spcPct val="150000"/>
              </a:lnSpc>
              <a:buNone/>
            </a:pPr>
            <a:r>
              <a:rPr lang="ru-RU" sz="1600" dirty="0" smtClean="0">
                <a:latin typeface="Arial" panose="020B0604020202020204" pitchFamily="34" charset="0"/>
                <a:cs typeface="Arial" panose="020B0604020202020204" pitchFamily="34" charset="0"/>
              </a:rPr>
              <a:t>на подземната част.</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Може да се определи </a:t>
            </a:r>
            <a:r>
              <a:rPr lang="ru-RU" sz="1600" dirty="0" smtClean="0">
                <a:latin typeface="Arial" panose="020B0604020202020204" pitchFamily="34" charset="0"/>
                <a:cs typeface="Arial" panose="020B0604020202020204" pitchFamily="34" charset="0"/>
              </a:rPr>
              <a:t>специфичният теоретичен</a:t>
            </a:r>
          </a:p>
          <a:p>
            <a:pPr marL="0" indent="0">
              <a:lnSpc>
                <a:spcPct val="150000"/>
              </a:lnSpc>
              <a:buNone/>
            </a:pPr>
            <a:r>
              <a:rPr lang="ru-RU" sz="1600" dirty="0" smtClean="0">
                <a:latin typeface="Arial" panose="020B0604020202020204" pitchFamily="34" charset="0"/>
                <a:cs typeface="Arial" panose="020B0604020202020204" pitchFamily="34" charset="0"/>
              </a:rPr>
              <a:t>капацитет със </a:t>
            </a:r>
            <a:r>
              <a:rPr lang="ru-RU" sz="1600" dirty="0">
                <a:latin typeface="Arial" panose="020B0604020202020204" pitchFamily="34" charset="0"/>
                <a:cs typeface="Arial" panose="020B0604020202020204" pitchFamily="34" charset="0"/>
              </a:rPr>
              <a:t>табличните стойности на VDI 4640.</a:t>
            </a:r>
          </a:p>
          <a:p>
            <a:pPr marL="0" indent="0">
              <a:lnSpc>
                <a:spcPct val="150000"/>
              </a:lnSpc>
              <a:buNone/>
            </a:pPr>
            <a:r>
              <a:rPr lang="ru-RU" sz="1600" dirty="0">
                <a:latin typeface="Arial" panose="020B0604020202020204" pitchFamily="34" charset="0"/>
                <a:cs typeface="Arial" panose="020B0604020202020204" pitchFamily="34" charset="0"/>
              </a:rPr>
              <a:t>Важно е да се определи състава на</a:t>
            </a:r>
          </a:p>
          <a:p>
            <a:pPr marL="0" indent="0">
              <a:lnSpc>
                <a:spcPct val="150000"/>
              </a:lnSpc>
              <a:buNone/>
            </a:pPr>
            <a:r>
              <a:rPr lang="ru-RU" sz="1600" dirty="0" smtClean="0">
                <a:latin typeface="Arial" panose="020B0604020202020204" pitchFamily="34" charset="0"/>
                <a:cs typeface="Arial" panose="020B0604020202020204" pitchFamily="34" charset="0"/>
              </a:rPr>
              <a:t>Подземната част </a:t>
            </a:r>
            <a:r>
              <a:rPr lang="ru-RU" sz="1600" dirty="0">
                <a:latin typeface="Arial" panose="020B0604020202020204" pitchFamily="34" charset="0"/>
                <a:cs typeface="Arial" panose="020B0604020202020204" pitchFamily="34" charset="0"/>
              </a:rPr>
              <a:t>под цялата дължина на сондата.</a:t>
            </a:r>
          </a:p>
          <a:p>
            <a:pPr marL="0" indent="0">
              <a:lnSpc>
                <a:spcPct val="150000"/>
              </a:lnSpc>
              <a:buNone/>
            </a:pPr>
            <a:r>
              <a:rPr lang="ru-RU" sz="1600" dirty="0">
                <a:latin typeface="Arial" panose="020B0604020202020204" pitchFamily="34" charset="0"/>
                <a:cs typeface="Arial" panose="020B0604020202020204" pitchFamily="34" charset="0"/>
              </a:rPr>
              <a:t>Обикновено </a:t>
            </a:r>
            <a:r>
              <a:rPr lang="ru-RU" sz="1600" dirty="0" smtClean="0">
                <a:latin typeface="Arial" panose="020B0604020202020204" pitchFamily="34" charset="0"/>
                <a:cs typeface="Arial" panose="020B0604020202020204" pitchFamily="34" charset="0"/>
              </a:rPr>
              <a:t>подземната част не </a:t>
            </a:r>
            <a:r>
              <a:rPr lang="ru-RU" sz="1600" dirty="0">
                <a:latin typeface="Arial" panose="020B0604020202020204" pitchFamily="34" charset="0"/>
                <a:cs typeface="Arial" panose="020B0604020202020204" pitchFamily="34" charset="0"/>
              </a:rPr>
              <a:t>е </a:t>
            </a:r>
            <a:r>
              <a:rPr lang="ru-RU" sz="1600" dirty="0" smtClean="0">
                <a:latin typeface="Arial" panose="020B0604020202020204" pitchFamily="34" charset="0"/>
                <a:cs typeface="Arial" panose="020B0604020202020204" pitchFamily="34" charset="0"/>
              </a:rPr>
              <a:t>хомогененна,</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характеризира се </a:t>
            </a:r>
            <a:r>
              <a:rPr lang="ru-RU" sz="1600" dirty="0">
                <a:latin typeface="Arial" panose="020B0604020202020204" pitchFamily="34" charset="0"/>
                <a:cs typeface="Arial" panose="020B0604020202020204" pitchFamily="34" charset="0"/>
              </a:rPr>
              <a:t>промени </a:t>
            </a:r>
            <a:r>
              <a:rPr lang="ru-RU" sz="1600" dirty="0" smtClean="0">
                <a:latin typeface="Arial" panose="020B0604020202020204" pitchFamily="34" charset="0"/>
                <a:cs typeface="Arial" panose="020B0604020202020204" pitchFamily="34" charset="0"/>
              </a:rPr>
              <a:t>и смяна</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0" indent="0">
              <a:buNone/>
            </a:pPr>
            <a:endParaRPr lang="de-DE"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204864"/>
            <a:ext cx="3887552" cy="396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7639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64035" y="0"/>
            <a:ext cx="6707088" cy="1124744"/>
          </a:xfrm>
        </p:spPr>
        <p:txBody>
          <a:bodyPr/>
          <a:lstStyle/>
          <a:p>
            <a:r>
              <a:rPr lang="bg-BG" dirty="0">
                <a:latin typeface="Arial" panose="020B0604020202020204" pitchFamily="34" charset="0"/>
                <a:cs typeface="Arial" panose="020B0604020202020204" pitchFamily="34" charset="0"/>
              </a:rPr>
              <a:t>Процедура (</a:t>
            </a:r>
            <a:r>
              <a:rPr lang="bg-BG" dirty="0" smtClean="0">
                <a:latin typeface="Arial" panose="020B0604020202020204" pitchFamily="34" charset="0"/>
                <a:cs typeface="Arial" panose="020B0604020202020204" pitchFamily="34" charset="0"/>
              </a:rPr>
              <a:t>текуща)</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lstStyle/>
          <a:p>
            <a:pPr marL="0" indent="0">
              <a:lnSpc>
                <a:spcPct val="150000"/>
              </a:lnSpc>
              <a:buNone/>
            </a:pPr>
            <a:r>
              <a:rPr lang="ru-RU" sz="1600" dirty="0">
                <a:latin typeface="Arial" panose="020B0604020202020204" pitchFamily="34" charset="0"/>
                <a:cs typeface="Arial" panose="020B0604020202020204" pitchFamily="34" charset="0"/>
              </a:rPr>
              <a:t>Необходимата дължина на геотермалните сонди се определя, както следва: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Изчислете необходимата дължина на сондата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необходима дължина на сондата = </a:t>
            </a:r>
            <a:r>
              <a:rPr lang="ru-RU" sz="1600" u="sng" dirty="0" smtClean="0">
                <a:latin typeface="Arial" panose="020B0604020202020204" pitchFamily="34" charset="0"/>
                <a:cs typeface="Arial" panose="020B0604020202020204" pitchFamily="34" charset="0"/>
              </a:rPr>
              <a:t>производителност </a:t>
            </a:r>
            <a:r>
              <a:rPr lang="ru-RU" sz="1600" u="sng" dirty="0">
                <a:latin typeface="Arial" panose="020B0604020202020204" pitchFamily="34" charset="0"/>
                <a:cs typeface="Arial" panose="020B0604020202020204" pitchFamily="34" charset="0"/>
              </a:rPr>
              <a:t>на </a:t>
            </a:r>
            <a:r>
              <a:rPr lang="ru-RU" sz="1600" u="sng" dirty="0" smtClean="0">
                <a:latin typeface="Arial" panose="020B0604020202020204" pitchFamily="34" charset="0"/>
                <a:cs typeface="Arial" panose="020B0604020202020204" pitchFamily="34" charset="0"/>
              </a:rPr>
              <a:t>изпарителя </a:t>
            </a:r>
          </a:p>
          <a:p>
            <a:pPr marL="0" indent="0">
              <a:lnSpc>
                <a:spcPct val="150000"/>
              </a:lnSpc>
              <a:buNone/>
            </a:pPr>
            <a:r>
              <a:rPr lang="ru-RU" sz="1600" dirty="0" smtClean="0">
                <a:latin typeface="Arial" panose="020B0604020202020204" pitchFamily="34" charset="0"/>
                <a:cs typeface="Arial" panose="020B0604020202020204" pitchFamily="34" charset="0"/>
              </a:rPr>
              <a:t>                                                              теоретичен капацитет </a:t>
            </a:r>
            <a:r>
              <a:rPr lang="en-GB" sz="1600" dirty="0" smtClean="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pPr marL="0" lvl="0" indent="0">
              <a:lnSpc>
                <a:spcPct val="150000"/>
              </a:lnSpc>
              <a:buNone/>
            </a:pPr>
            <a:endParaRPr lang="de-DE" sz="1600" dirty="0">
              <a:latin typeface="Arial" panose="020B0604020202020204" pitchFamily="34" charset="0"/>
              <a:cs typeface="Arial" panose="020B0604020202020204" pitchFamily="34" charset="0"/>
            </a:endParaRPr>
          </a:p>
          <a:p>
            <a:pPr marL="0" indent="0">
              <a:buNone/>
            </a:pPr>
            <a:endParaRPr lang="de-DE" dirty="0"/>
          </a:p>
        </p:txBody>
      </p:sp>
    </p:spTree>
    <p:extLst>
      <p:ext uri="{BB962C8B-B14F-4D97-AF65-F5344CB8AC3E}">
        <p14:creationId xmlns:p14="http://schemas.microsoft.com/office/powerpoint/2010/main" val="811812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Термопомпата- възможно </a:t>
            </a:r>
            <a:r>
              <a:rPr lang="bg-BG" dirty="0" smtClean="0">
                <a:latin typeface="Arial" panose="020B0604020202020204" pitchFamily="34" charset="0"/>
                <a:cs typeface="Arial" panose="020B0604020202020204" pitchFamily="34" charset="0"/>
              </a:rPr>
              <a:t>най-малка</a:t>
            </a:r>
            <a:r>
              <a:rPr lang="en-GB" dirty="0" smtClean="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95536" y="1484784"/>
            <a:ext cx="8229600" cy="4680520"/>
          </a:xfrm>
        </p:spPr>
        <p:txBody>
          <a:bodyPr>
            <a:normAutofit fontScale="25000" lnSpcReduction="20000"/>
          </a:bodyPr>
          <a:lstStyle/>
          <a:p>
            <a:pPr marL="0" indent="0">
              <a:lnSpc>
                <a:spcPct val="170000"/>
              </a:lnSpc>
              <a:buNone/>
            </a:pPr>
            <a:r>
              <a:rPr lang="ru-RU" sz="6400" dirty="0">
                <a:latin typeface="Arial" panose="020B0604020202020204" pitchFamily="34" charset="0"/>
                <a:cs typeface="Arial" panose="020B0604020202020204" pitchFamily="34" charset="0"/>
              </a:rPr>
              <a:t>За да могат </a:t>
            </a:r>
            <a:r>
              <a:rPr lang="ru-RU" sz="6400" dirty="0" smtClean="0">
                <a:latin typeface="Arial" panose="020B0604020202020204" pitchFamily="34" charset="0"/>
                <a:cs typeface="Arial" panose="020B0604020202020204" pitchFamily="34" charset="0"/>
              </a:rPr>
              <a:t>продължително помпите </a:t>
            </a:r>
            <a:r>
              <a:rPr lang="ru-RU" sz="6400" dirty="0">
                <a:latin typeface="Arial" panose="020B0604020202020204" pitchFamily="34" charset="0"/>
                <a:cs typeface="Arial" panose="020B0604020202020204" pitchFamily="34" charset="0"/>
              </a:rPr>
              <a:t>да работят </a:t>
            </a:r>
            <a:r>
              <a:rPr lang="ru-RU" sz="6400" dirty="0" smtClean="0">
                <a:latin typeface="Arial" panose="020B0604020202020204" pitchFamily="34" charset="0"/>
                <a:cs typeface="Arial" panose="020B0604020202020204" pitchFamily="34" charset="0"/>
              </a:rPr>
              <a:t>на </a:t>
            </a:r>
            <a:r>
              <a:rPr lang="ru-RU" sz="6400" dirty="0">
                <a:latin typeface="Arial" panose="020B0604020202020204" pitchFamily="34" charset="0"/>
                <a:cs typeface="Arial" panose="020B0604020202020204" pitchFamily="34" charset="0"/>
              </a:rPr>
              <a:t>енергийно ефективна основа, е необходимо да се уверите, че източникът на топлина - геотермалната сонда, която прави топлината от земята полезна - може да осигури постоянно необходимите характеристики.</a:t>
            </a:r>
          </a:p>
          <a:p>
            <a:pPr marL="0" indent="0">
              <a:lnSpc>
                <a:spcPct val="170000"/>
              </a:lnSpc>
              <a:buNone/>
            </a:pPr>
            <a:r>
              <a:rPr lang="ru-RU" sz="6400" dirty="0" smtClean="0">
                <a:latin typeface="Arial" panose="020B0604020202020204" pitchFamily="34" charset="0"/>
                <a:cs typeface="Arial" panose="020B0604020202020204" pitchFamily="34" charset="0"/>
              </a:rPr>
              <a:t>Необходима </a:t>
            </a:r>
            <a:r>
              <a:rPr lang="ru-RU" sz="6400" dirty="0">
                <a:latin typeface="Arial" panose="020B0604020202020204" pitchFamily="34" charset="0"/>
                <a:cs typeface="Arial" panose="020B0604020202020204" pitchFamily="34" charset="0"/>
              </a:rPr>
              <a:t>производителност означава: геотермална сонда с определена дължина на определено място може да осигури само определена производителност. Ако това изпълнение не е достатъчно за работа на термопомпата, земята </a:t>
            </a:r>
            <a:r>
              <a:rPr lang="ru-RU" sz="6400" dirty="0" smtClean="0">
                <a:latin typeface="Arial" panose="020B0604020202020204" pitchFamily="34" charset="0"/>
                <a:cs typeface="Arial" panose="020B0604020202020204" pitchFamily="34" charset="0"/>
              </a:rPr>
              <a:t>е прекомерно охладена.</a:t>
            </a:r>
            <a:endParaRPr lang="ru-RU" sz="6400" dirty="0">
              <a:latin typeface="Arial" panose="020B0604020202020204" pitchFamily="34" charset="0"/>
              <a:cs typeface="Arial" panose="020B0604020202020204" pitchFamily="34" charset="0"/>
            </a:endParaRPr>
          </a:p>
          <a:p>
            <a:pPr marL="0" indent="0">
              <a:lnSpc>
                <a:spcPct val="170000"/>
              </a:lnSpc>
              <a:buNone/>
            </a:pPr>
            <a:r>
              <a:rPr lang="ru-RU" sz="6400" dirty="0" smtClean="0">
                <a:latin typeface="Arial" panose="020B0604020202020204" pitchFamily="34" charset="0"/>
                <a:cs typeface="Arial" panose="020B0604020202020204" pitchFamily="34" charset="0"/>
              </a:rPr>
              <a:t>Постоянното </a:t>
            </a:r>
            <a:r>
              <a:rPr lang="ru-RU" sz="6400" dirty="0">
                <a:latin typeface="Arial" panose="020B0604020202020204" pitchFamily="34" charset="0"/>
                <a:cs typeface="Arial" panose="020B0604020202020204" pitchFamily="34" charset="0"/>
              </a:rPr>
              <a:t>функциониране означава: системата за източник на топлина трябва да издържа и не трябва да осигурява топлина ефективно само за един или няколко отоплителни периода. По-скоро трябва да е възможно да се </a:t>
            </a:r>
            <a:r>
              <a:rPr lang="ru-RU" sz="6400" dirty="0" smtClean="0">
                <a:latin typeface="Arial" panose="020B0604020202020204" pitchFamily="34" charset="0"/>
                <a:cs typeface="Arial" panose="020B0604020202020204" pitchFamily="34" charset="0"/>
              </a:rPr>
              <a:t>добива </a:t>
            </a:r>
            <a:r>
              <a:rPr lang="ru-RU" sz="6400" dirty="0">
                <a:latin typeface="Arial" panose="020B0604020202020204" pitchFamily="34" charset="0"/>
                <a:cs typeface="Arial" panose="020B0604020202020204" pitchFamily="34" charset="0"/>
              </a:rPr>
              <a:t>топлина </a:t>
            </a:r>
            <a:r>
              <a:rPr lang="ru-RU" sz="6400" dirty="0" smtClean="0">
                <a:latin typeface="Arial" panose="020B0604020202020204" pitchFamily="34" charset="0"/>
                <a:cs typeface="Arial" panose="020B0604020202020204" pitchFamily="34" charset="0"/>
              </a:rPr>
              <a:t> десетилетия напред.</a:t>
            </a:r>
            <a:endParaRPr lang="en-GB" sz="6400" dirty="0">
              <a:latin typeface="Arial" panose="020B0604020202020204" pitchFamily="34" charset="0"/>
              <a:cs typeface="Arial" panose="020B0604020202020204" pitchFamily="34" charset="0"/>
            </a:endParaRPr>
          </a:p>
          <a:p>
            <a:pPr marL="0" indent="0">
              <a:lnSpc>
                <a:spcPct val="170000"/>
              </a:lnSpc>
              <a:buNone/>
            </a:pPr>
            <a:endParaRPr lang="de-DE" sz="6400" dirty="0">
              <a:latin typeface="Arial" panose="020B0604020202020204" pitchFamily="34" charset="0"/>
              <a:cs typeface="Arial" panose="020B0604020202020204" pitchFamily="34" charset="0"/>
            </a:endParaRPr>
          </a:p>
          <a:p>
            <a:pPr marL="0" indent="0">
              <a:lnSpc>
                <a:spcPct val="170000"/>
              </a:lnSpc>
              <a:buNone/>
            </a:pPr>
            <a:r>
              <a:rPr lang="en-GB" sz="6400" dirty="0">
                <a:latin typeface="Arial" panose="020B0604020202020204" pitchFamily="34" charset="0"/>
                <a:cs typeface="Arial" panose="020B0604020202020204" pitchFamily="34" charset="0"/>
              </a:rPr>
              <a:t>Permanent performance means: the heat source system has to last and should not only provide heat efficiently over one or a few heating periods. It should rather be possible to gain heat over decades. </a:t>
            </a:r>
            <a:endParaRPr lang="de-DE" sz="6400" dirty="0">
              <a:latin typeface="Arial" panose="020B0604020202020204" pitchFamily="34" charset="0"/>
              <a:cs typeface="Arial" panose="020B0604020202020204" pitchFamily="34" charset="0"/>
            </a:endParaRPr>
          </a:p>
          <a:p>
            <a:pPr marL="0" lvl="0" indent="0">
              <a:lnSpc>
                <a:spcPct val="150000"/>
              </a:lnSpc>
              <a:buNone/>
            </a:pPr>
            <a:r>
              <a:rPr lang="de-DE" sz="1600" b="1"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18719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el 4"/>
          <p:cNvSpPr>
            <a:spLocks noGrp="1"/>
          </p:cNvSpPr>
          <p:nvPr>
            <p:ph type="title"/>
          </p:nvPr>
        </p:nvSpPr>
        <p:spPr>
          <a:xfrm>
            <a:off x="1985808" y="34328"/>
            <a:ext cx="6707088" cy="1124744"/>
          </a:xfrm>
        </p:spPr>
        <p:txBody>
          <a:bodyPr anchor="t">
            <a:normAutofit/>
          </a:bodyPr>
          <a:lstStyle/>
          <a:p>
            <a:pPr>
              <a:defRPr/>
            </a:pPr>
            <a:r>
              <a:rPr lang="ru-RU" altLang="de-DE" dirty="0">
                <a:solidFill>
                  <a:prstClr val="black">
                    <a:lumMod val="65000"/>
                    <a:lumOff val="35000"/>
                  </a:prstClr>
                </a:solidFill>
                <a:latin typeface="Arial" panose="020B0604020202020204" pitchFamily="34" charset="0"/>
                <a:cs typeface="Arial" panose="020B0604020202020204" pitchFamily="34" charset="0"/>
              </a:rPr>
              <a:t>Геотермално потенциално проучване Северен </a:t>
            </a:r>
            <a:r>
              <a:rPr lang="ru-RU" altLang="de-DE" dirty="0" smtClean="0">
                <a:solidFill>
                  <a:prstClr val="black">
                    <a:lumMod val="65000"/>
                    <a:lumOff val="35000"/>
                  </a:prstClr>
                </a:solidFill>
                <a:latin typeface="Arial" panose="020B0604020202020204" pitchFamily="34" charset="0"/>
                <a:cs typeface="Arial" panose="020B0604020202020204" pitchFamily="34" charset="0"/>
              </a:rPr>
              <a:t>Рейн-Вестфалия</a:t>
            </a:r>
            <a:endParaRPr lang="de-DE" altLang="de-DE"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0"/>
            <a:ext cx="8229600" cy="4565104"/>
          </a:xfrm>
        </p:spPr>
        <p:txBody>
          <a:bodyPr>
            <a:normAutofit fontScale="32500" lnSpcReduction="20000"/>
          </a:bodyPr>
          <a:lstStyle/>
          <a:p>
            <a:pPr marL="0" indent="0">
              <a:lnSpc>
                <a:spcPct val="170000"/>
              </a:lnSpc>
              <a:spcBef>
                <a:spcPts val="0"/>
              </a:spcBef>
              <a:buNone/>
              <a:defRPr/>
            </a:pPr>
            <a:r>
              <a:rPr lang="ru-RU" sz="4900" dirty="0">
                <a:latin typeface="Arial" panose="020B0604020202020204" pitchFamily="34" charset="0"/>
                <a:cs typeface="Arial" panose="020B0604020202020204" pitchFamily="34" charset="0"/>
              </a:rPr>
              <a:t>За определяне на </a:t>
            </a:r>
            <a:r>
              <a:rPr lang="ru-RU" sz="4900" dirty="0" smtClean="0">
                <a:latin typeface="Arial" panose="020B0604020202020204" pitchFamily="34" charset="0"/>
                <a:cs typeface="Arial" panose="020B0604020202020204" pitchFamily="34" charset="0"/>
              </a:rPr>
              <a:t>подземната част </a:t>
            </a:r>
            <a:r>
              <a:rPr lang="ru-RU" sz="4900" dirty="0">
                <a:latin typeface="Arial" panose="020B0604020202020204" pitchFamily="34" charset="0"/>
                <a:cs typeface="Arial" panose="020B0604020202020204" pitchFamily="34" charset="0"/>
              </a:rPr>
              <a:t>на конкретното местоположение и свързания с него </a:t>
            </a:r>
            <a:r>
              <a:rPr lang="ru-RU" sz="4900" dirty="0" smtClean="0">
                <a:latin typeface="Arial" panose="020B0604020202020204" pitchFamily="34" charset="0"/>
                <a:cs typeface="Arial" panose="020B0604020202020204" pitchFamily="34" charset="0"/>
              </a:rPr>
              <a:t>теоретичен капацитет има </a:t>
            </a:r>
            <a:r>
              <a:rPr lang="ru-RU" sz="4900" dirty="0">
                <a:latin typeface="Arial" panose="020B0604020202020204" pitchFamily="34" charset="0"/>
                <a:cs typeface="Arial" panose="020B0604020202020204" pitchFamily="34" charset="0"/>
              </a:rPr>
              <a:t>помощни инструменти от различни геоложки власти.</a:t>
            </a:r>
          </a:p>
          <a:p>
            <a:pPr marL="0" indent="0">
              <a:lnSpc>
                <a:spcPct val="170000"/>
              </a:lnSpc>
              <a:spcBef>
                <a:spcPts val="0"/>
              </a:spcBef>
              <a:buNone/>
              <a:defRPr/>
            </a:pPr>
            <a:endParaRPr lang="ru-RU" sz="4900" dirty="0">
              <a:latin typeface="Arial" panose="020B0604020202020204" pitchFamily="34" charset="0"/>
              <a:cs typeface="Arial" panose="020B0604020202020204" pitchFamily="34" charset="0"/>
            </a:endParaRPr>
          </a:p>
          <a:p>
            <a:pPr marL="0" indent="0">
              <a:lnSpc>
                <a:spcPct val="170000"/>
              </a:lnSpc>
              <a:spcBef>
                <a:spcPts val="0"/>
              </a:spcBef>
              <a:buNone/>
              <a:defRPr/>
            </a:pPr>
            <a:r>
              <a:rPr lang="ru-RU" sz="4900" dirty="0">
                <a:latin typeface="Arial" panose="020B0604020202020204" pitchFamily="34" charset="0"/>
                <a:cs typeface="Arial" panose="020B0604020202020204" pitchFamily="34" charset="0"/>
              </a:rPr>
              <a:t>В следващия пример това ще бъде инструментът на геоложката служба на Северен Рейн-Вестфалия</a:t>
            </a:r>
          </a:p>
          <a:p>
            <a:pPr marL="0" indent="0">
              <a:lnSpc>
                <a:spcPct val="170000"/>
              </a:lnSpc>
              <a:spcBef>
                <a:spcPts val="0"/>
              </a:spcBef>
              <a:buNone/>
              <a:defRPr/>
            </a:pPr>
            <a:endParaRPr lang="ru-RU" sz="4900" dirty="0">
              <a:latin typeface="Arial" panose="020B0604020202020204" pitchFamily="34" charset="0"/>
              <a:cs typeface="Arial" panose="020B0604020202020204" pitchFamily="34" charset="0"/>
            </a:endParaRPr>
          </a:p>
          <a:p>
            <a:pPr marL="0" indent="0">
              <a:lnSpc>
                <a:spcPct val="170000"/>
              </a:lnSpc>
              <a:spcBef>
                <a:spcPts val="0"/>
              </a:spcBef>
              <a:buNone/>
              <a:defRPr/>
            </a:pPr>
            <a:r>
              <a:rPr lang="ru-RU" sz="4900" dirty="0">
                <a:latin typeface="Arial" panose="020B0604020202020204" pitchFamily="34" charset="0"/>
                <a:cs typeface="Arial" panose="020B0604020202020204" pitchFamily="34" charset="0"/>
              </a:rPr>
              <a:t>То предлага:</a:t>
            </a:r>
          </a:p>
          <a:p>
            <a:pPr marL="0" indent="0">
              <a:lnSpc>
                <a:spcPct val="170000"/>
              </a:lnSpc>
              <a:spcBef>
                <a:spcPts val="0"/>
              </a:spcBef>
              <a:buNone/>
              <a:defRPr/>
            </a:pPr>
            <a:r>
              <a:rPr lang="ru-RU" sz="4900" dirty="0">
                <a:latin typeface="Arial" panose="020B0604020202020204" pitchFamily="34" charset="0"/>
                <a:cs typeface="Arial" panose="020B0604020202020204" pitchFamily="34" charset="0"/>
              </a:rPr>
              <a:t>Визуализация на цялата страна на повърхността в близост до геотермален потенциал до дълбочина 100 m с географска информационна система.</a:t>
            </a:r>
          </a:p>
          <a:p>
            <a:pPr marL="0" indent="0">
              <a:lnSpc>
                <a:spcPct val="170000"/>
              </a:lnSpc>
              <a:spcBef>
                <a:spcPts val="0"/>
              </a:spcBef>
              <a:buNone/>
              <a:defRPr/>
            </a:pPr>
            <a:r>
              <a:rPr lang="ru-RU" sz="4900" dirty="0">
                <a:latin typeface="Arial" panose="020B0604020202020204" pitchFamily="34" charset="0"/>
                <a:cs typeface="Arial" panose="020B0604020202020204" pitchFamily="34" charset="0"/>
              </a:rPr>
              <a:t>Обработка като CD-ROM в обща и професионална версия.</a:t>
            </a:r>
          </a:p>
          <a:p>
            <a:pPr marL="0" indent="0">
              <a:lnSpc>
                <a:spcPct val="170000"/>
              </a:lnSpc>
              <a:spcBef>
                <a:spcPts val="0"/>
              </a:spcBef>
              <a:buNone/>
              <a:defRPr/>
            </a:pPr>
            <a:r>
              <a:rPr lang="ru-RU" sz="4900" dirty="0">
                <a:latin typeface="Arial" panose="020B0604020202020204" pitchFamily="34" charset="0"/>
                <a:cs typeface="Arial" panose="020B0604020202020204" pitchFamily="34" charset="0"/>
              </a:rPr>
              <a:t>Основа на картата: цифрова топографска карта в мащаб от 1 </a:t>
            </a:r>
            <a:r>
              <a:rPr lang="ru-RU" sz="4900" dirty="0" smtClean="0">
                <a:latin typeface="Arial" panose="020B0604020202020204" pitchFamily="34" charset="0"/>
                <a:cs typeface="Arial" panose="020B0604020202020204" pitchFamily="34" charset="0"/>
              </a:rPr>
              <a:t>: </a:t>
            </a:r>
            <a:r>
              <a:rPr lang="ru-RU" sz="4900" dirty="0">
                <a:latin typeface="Arial" panose="020B0604020202020204" pitchFamily="34" charset="0"/>
                <a:cs typeface="Arial" panose="020B0604020202020204" pitchFamily="34" charset="0"/>
              </a:rPr>
              <a:t>50 </a:t>
            </a:r>
            <a:r>
              <a:rPr lang="ru-RU" sz="4900" dirty="0" smtClean="0">
                <a:latin typeface="Arial" panose="020B0604020202020204" pitchFamily="34" charset="0"/>
                <a:cs typeface="Arial" panose="020B0604020202020204" pitchFamily="34" charset="0"/>
              </a:rPr>
              <a:t>000</a:t>
            </a:r>
            <a:endParaRPr lang="de-DE"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762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el 4"/>
          <p:cNvSpPr>
            <a:spLocks noGrp="1"/>
          </p:cNvSpPr>
          <p:nvPr>
            <p:ph type="title"/>
          </p:nvPr>
        </p:nvSpPr>
        <p:spPr>
          <a:xfrm>
            <a:off x="1979712" y="0"/>
            <a:ext cx="6707088" cy="1124744"/>
          </a:xfrm>
        </p:spPr>
        <p:txBody>
          <a:bodyPr anchor="t">
            <a:normAutofit/>
          </a:bodyPr>
          <a:lstStyle/>
          <a:p>
            <a:pPr>
              <a:defRPr/>
            </a:pPr>
            <a:r>
              <a:rPr lang="ru-RU" dirty="0">
                <a:latin typeface="Arial" panose="020B0604020202020204" pitchFamily="34" charset="0"/>
                <a:cs typeface="Arial" panose="020B0604020202020204" pitchFamily="34" charset="0"/>
              </a:rPr>
              <a:t>Геотермално потенциално проучване Северен </a:t>
            </a:r>
            <a:r>
              <a:rPr lang="ru-RU" dirty="0" smtClean="0">
                <a:latin typeface="Arial" panose="020B0604020202020204" pitchFamily="34" charset="0"/>
                <a:cs typeface="Arial" panose="020B0604020202020204" pitchFamily="34" charset="0"/>
              </a:rPr>
              <a:t>Рейн-Вестфалия</a:t>
            </a:r>
            <a:endParaRPr lang="de-DE" altLang="de-DE"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412776"/>
            <a:ext cx="8229600" cy="2376265"/>
          </a:xfrm>
        </p:spPr>
        <p:txBody>
          <a:bodyPr>
            <a:noAutofit/>
          </a:bodyPr>
          <a:lstStyle/>
          <a:p>
            <a:pPr lvl="0">
              <a:lnSpc>
                <a:spcPct val="150000"/>
              </a:lnSpc>
            </a:pPr>
            <a:r>
              <a:rPr lang="ru-RU" sz="1600" dirty="0">
                <a:latin typeface="Arial" panose="020B0604020202020204" pitchFamily="34" charset="0"/>
                <a:cs typeface="Arial" panose="020B0604020202020204" pitchFamily="34" charset="0"/>
              </a:rPr>
              <a:t>База за изчисление: таблични стойности на VDI - насока 4640, част 2</a:t>
            </a:r>
          </a:p>
          <a:p>
            <a:pPr marL="0" lvl="0" indent="0">
              <a:lnSpc>
                <a:spcPct val="150000"/>
              </a:lnSpc>
              <a:buNone/>
            </a:pPr>
            <a:r>
              <a:rPr lang="ru-RU" sz="1600" dirty="0" smtClean="0">
                <a:latin typeface="Arial" panose="020B0604020202020204" pitchFamily="34" charset="0"/>
                <a:cs typeface="Arial" panose="020B0604020202020204" pitchFamily="34" charset="0"/>
              </a:rPr>
              <a:t>           - Приложението </a:t>
            </a:r>
            <a:r>
              <a:rPr lang="ru-RU" sz="1600" dirty="0">
                <a:latin typeface="Arial" panose="020B0604020202020204" pitchFamily="34" charset="0"/>
                <a:cs typeface="Arial" panose="020B0604020202020204" pitchFamily="34" charset="0"/>
              </a:rPr>
              <a:t>е ограничено за отделни агрегати &lt;30 kW отоплителни характеристики с геотермални сонди</a:t>
            </a:r>
          </a:p>
          <a:p>
            <a:pPr lvl="0">
              <a:lnSpc>
                <a:spcPct val="150000"/>
              </a:lnSpc>
            </a:pPr>
            <a:r>
              <a:rPr lang="ru-RU" sz="1600" dirty="0">
                <a:latin typeface="Arial" panose="020B0604020202020204" pitchFamily="34" charset="0"/>
                <a:cs typeface="Arial" panose="020B0604020202020204" pitchFamily="34" charset="0"/>
              </a:rPr>
              <a:t>Определяне на геотермалната производителност, специфична за площадката, въз основа на наличната информация за структурата на подземното </a:t>
            </a:r>
            <a:r>
              <a:rPr lang="ru-RU" sz="1600" dirty="0" smtClean="0">
                <a:latin typeface="Arial" panose="020B0604020202020204" pitchFamily="34" charset="0"/>
                <a:cs typeface="Arial" panose="020B0604020202020204" pitchFamily="34" charset="0"/>
              </a:rPr>
              <a:t>пространство</a:t>
            </a:r>
            <a:endParaRPr lang="de-DE" sz="1600" dirty="0">
              <a:latin typeface="Arial" panose="020B0604020202020204" pitchFamily="34" charset="0"/>
              <a:cs typeface="Arial" panose="020B0604020202020204" pitchFamily="34" charset="0"/>
            </a:endParaRPr>
          </a:p>
        </p:txBody>
      </p:sp>
      <p:pic>
        <p:nvPicPr>
          <p:cNvPr id="7270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76256" y="5085184"/>
            <a:ext cx="1541462" cy="96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76256" y="3808885"/>
            <a:ext cx="1541462"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rafik 2"/>
          <p:cNvPicPr>
            <a:picLocks noChangeAspect="1"/>
          </p:cNvPicPr>
          <p:nvPr/>
        </p:nvPicPr>
        <p:blipFill rotWithShape="1">
          <a:blip r:embed="rId5">
            <a:extLst>
              <a:ext uri="{28A0092B-C50C-407E-A947-70E740481C1C}">
                <a14:useLocalDpi xmlns:a14="http://schemas.microsoft.com/office/drawing/2010/main" val="0"/>
              </a:ext>
            </a:extLst>
          </a:blip>
          <a:srcRect r="54697" b="65147"/>
          <a:stretch/>
        </p:blipFill>
        <p:spPr>
          <a:xfrm>
            <a:off x="971600" y="3776534"/>
            <a:ext cx="5118602" cy="2460073"/>
          </a:xfrm>
          <a:prstGeom prst="rect">
            <a:avLst/>
          </a:prstGeom>
        </p:spPr>
      </p:pic>
      <p:sp>
        <p:nvSpPr>
          <p:cNvPr id="4" name="Textfeld 3"/>
          <p:cNvSpPr txBox="1"/>
          <p:nvPr/>
        </p:nvSpPr>
        <p:spPr>
          <a:xfrm>
            <a:off x="3636424" y="3789041"/>
            <a:ext cx="2008499" cy="338554"/>
          </a:xfrm>
          <a:prstGeom prst="rect">
            <a:avLst/>
          </a:prstGeom>
          <a:noFill/>
        </p:spPr>
        <p:txBody>
          <a:bodyPr wrap="none" rtlCol="0">
            <a:spAutoFit/>
          </a:bodyPr>
          <a:lstStyle/>
          <a:p>
            <a:r>
              <a:rPr lang="bg-BG" sz="1600" dirty="0" smtClean="0">
                <a:latin typeface="Arial" panose="020B0604020202020204" pitchFamily="34" charset="0"/>
                <a:cs typeface="Arial" panose="020B0604020202020204" pitchFamily="34" charset="0"/>
              </a:rPr>
              <a:t>Геотермална карта</a:t>
            </a:r>
            <a:endParaRPr lang="de-DE" sz="1600" dirty="0">
              <a:latin typeface="Arial" panose="020B0604020202020204" pitchFamily="34" charset="0"/>
              <a:cs typeface="Arial" panose="020B0604020202020204" pitchFamily="34" charset="0"/>
            </a:endParaRPr>
          </a:p>
        </p:txBody>
      </p:sp>
      <p:sp>
        <p:nvSpPr>
          <p:cNvPr id="5" name="Textfeld 4"/>
          <p:cNvSpPr txBox="1"/>
          <p:nvPr/>
        </p:nvSpPr>
        <p:spPr>
          <a:xfrm>
            <a:off x="1090603" y="3900888"/>
            <a:ext cx="1153604" cy="184666"/>
          </a:xfrm>
          <a:prstGeom prst="rect">
            <a:avLst/>
          </a:prstGeom>
          <a:noFill/>
        </p:spPr>
        <p:txBody>
          <a:bodyPr wrap="square" rtlCol="0">
            <a:spAutoFit/>
          </a:bodyPr>
          <a:lstStyle/>
          <a:p>
            <a:r>
              <a:rPr lang="de-DE" sz="600" dirty="0" err="1" smtClean="0">
                <a:latin typeface="Arial" panose="020B0604020202020204" pitchFamily="34" charset="0"/>
                <a:cs typeface="Arial" panose="020B0604020202020204" pitchFamily="34" charset="0"/>
              </a:rPr>
              <a:t>Depth</a:t>
            </a:r>
            <a:r>
              <a:rPr lang="de-DE" sz="600" dirty="0" smtClean="0">
                <a:latin typeface="Arial" panose="020B0604020202020204" pitchFamily="34" charset="0"/>
                <a:cs typeface="Arial" panose="020B0604020202020204" pitchFamily="34" charset="0"/>
              </a:rPr>
              <a:t> </a:t>
            </a:r>
            <a:r>
              <a:rPr lang="de-DE" sz="600" dirty="0" err="1" smtClean="0">
                <a:latin typeface="Arial" panose="020B0604020202020204" pitchFamily="34" charset="0"/>
                <a:cs typeface="Arial" panose="020B0604020202020204" pitchFamily="34" charset="0"/>
              </a:rPr>
              <a:t>of</a:t>
            </a:r>
            <a:r>
              <a:rPr lang="de-DE" sz="600" dirty="0" smtClean="0">
                <a:latin typeface="Arial" panose="020B0604020202020204" pitchFamily="34" charset="0"/>
                <a:cs typeface="Arial" panose="020B0604020202020204" pitchFamily="34" charset="0"/>
              </a:rPr>
              <a:t> </a:t>
            </a:r>
            <a:r>
              <a:rPr lang="de-DE" sz="600" dirty="0" err="1" smtClean="0">
                <a:latin typeface="Arial" panose="020B0604020202020204" pitchFamily="34" charset="0"/>
                <a:cs typeface="Arial" panose="020B0604020202020204" pitchFamily="34" charset="0"/>
              </a:rPr>
              <a:t>water</a:t>
            </a:r>
            <a:r>
              <a:rPr lang="de-DE" sz="600" dirty="0" smtClean="0">
                <a:latin typeface="Arial" panose="020B0604020202020204" pitchFamily="34" charset="0"/>
                <a:cs typeface="Arial" panose="020B0604020202020204" pitchFamily="34" charset="0"/>
              </a:rPr>
              <a:t> </a:t>
            </a:r>
            <a:r>
              <a:rPr lang="de-DE" sz="600" dirty="0" err="1" smtClean="0">
                <a:latin typeface="Arial" panose="020B0604020202020204" pitchFamily="34" charset="0"/>
                <a:cs typeface="Arial" panose="020B0604020202020204" pitchFamily="34" charset="0"/>
              </a:rPr>
              <a:t>table</a:t>
            </a:r>
            <a:r>
              <a:rPr lang="de-DE" sz="600" dirty="0" smtClean="0">
                <a:latin typeface="Arial" panose="020B0604020202020204" pitchFamily="34" charset="0"/>
                <a:cs typeface="Arial" panose="020B0604020202020204" pitchFamily="34" charset="0"/>
              </a:rPr>
              <a:t> </a:t>
            </a:r>
            <a:r>
              <a:rPr lang="de-DE" sz="600" dirty="0" err="1" smtClean="0">
                <a:latin typeface="Arial" panose="020B0604020202020204" pitchFamily="34" charset="0"/>
                <a:cs typeface="Arial" panose="020B0604020202020204" pitchFamily="34" charset="0"/>
              </a:rPr>
              <a:t>map</a:t>
            </a:r>
            <a:endParaRPr lang="de-DE" sz="600" dirty="0">
              <a:latin typeface="Arial" panose="020B0604020202020204" pitchFamily="34" charset="0"/>
              <a:cs typeface="Arial" panose="020B0604020202020204" pitchFamily="34" charset="0"/>
            </a:endParaRPr>
          </a:p>
        </p:txBody>
      </p:sp>
      <p:sp>
        <p:nvSpPr>
          <p:cNvPr id="6" name="Textfeld 5"/>
          <p:cNvSpPr txBox="1"/>
          <p:nvPr/>
        </p:nvSpPr>
        <p:spPr>
          <a:xfrm>
            <a:off x="1593323" y="4082245"/>
            <a:ext cx="1275762" cy="169277"/>
          </a:xfrm>
          <a:prstGeom prst="rect">
            <a:avLst/>
          </a:prstGeom>
          <a:noFill/>
        </p:spPr>
        <p:txBody>
          <a:bodyPr wrap="square" rtlCol="0">
            <a:spAutoFit/>
          </a:bodyPr>
          <a:lstStyle/>
          <a:p>
            <a:r>
              <a:rPr lang="de-DE" sz="500" dirty="0" smtClean="0">
                <a:latin typeface="Arial" panose="020B0604020202020204" pitchFamily="34" charset="0"/>
                <a:cs typeface="Arial" panose="020B0604020202020204" pitchFamily="34" charset="0"/>
              </a:rPr>
              <a:t>Engineering </a:t>
            </a:r>
            <a:r>
              <a:rPr lang="de-DE" sz="500" dirty="0" err="1" smtClean="0">
                <a:latin typeface="Arial" panose="020B0604020202020204" pitchFamily="34" charset="0"/>
                <a:cs typeface="Arial" panose="020B0604020202020204" pitchFamily="34" charset="0"/>
              </a:rPr>
              <a:t>geological</a:t>
            </a:r>
            <a:r>
              <a:rPr lang="de-DE" sz="500" dirty="0" smtClean="0">
                <a:latin typeface="Arial" panose="020B0604020202020204" pitchFamily="34" charset="0"/>
                <a:cs typeface="Arial" panose="020B0604020202020204" pitchFamily="34" charset="0"/>
              </a:rPr>
              <a:t> </a:t>
            </a:r>
            <a:r>
              <a:rPr lang="de-DE" sz="500" dirty="0" err="1" smtClean="0">
                <a:latin typeface="Arial" panose="020B0604020202020204" pitchFamily="34" charset="0"/>
                <a:cs typeface="Arial" panose="020B0604020202020204" pitchFamily="34" charset="0"/>
              </a:rPr>
              <a:t>map</a:t>
            </a:r>
            <a:endParaRPr lang="de-DE" sz="500" dirty="0">
              <a:latin typeface="Arial" panose="020B0604020202020204" pitchFamily="34" charset="0"/>
              <a:cs typeface="Arial" panose="020B0604020202020204" pitchFamily="34" charset="0"/>
            </a:endParaRPr>
          </a:p>
        </p:txBody>
      </p:sp>
      <p:sp>
        <p:nvSpPr>
          <p:cNvPr id="7" name="Textfeld 6"/>
          <p:cNvSpPr txBox="1"/>
          <p:nvPr/>
        </p:nvSpPr>
        <p:spPr>
          <a:xfrm>
            <a:off x="2244207" y="4264497"/>
            <a:ext cx="723275" cy="184666"/>
          </a:xfrm>
          <a:prstGeom prst="rect">
            <a:avLst/>
          </a:prstGeom>
          <a:noFill/>
        </p:spPr>
        <p:txBody>
          <a:bodyPr wrap="none" rtlCol="0">
            <a:spAutoFit/>
          </a:bodyPr>
          <a:lstStyle/>
          <a:p>
            <a:r>
              <a:rPr lang="de-DE" sz="600" dirty="0" smtClean="0">
                <a:latin typeface="Arial" panose="020B0604020202020204" pitchFamily="34" charset="0"/>
                <a:cs typeface="Arial" panose="020B0604020202020204" pitchFamily="34" charset="0"/>
              </a:rPr>
              <a:t>Geological </a:t>
            </a:r>
            <a:r>
              <a:rPr lang="de-DE" sz="600" dirty="0" err="1" smtClean="0">
                <a:latin typeface="Arial" panose="020B0604020202020204" pitchFamily="34" charset="0"/>
                <a:cs typeface="Arial" panose="020B0604020202020204" pitchFamily="34" charset="0"/>
              </a:rPr>
              <a:t>map</a:t>
            </a:r>
            <a:endParaRPr lang="de-DE" sz="600" dirty="0">
              <a:latin typeface="Arial" panose="020B0604020202020204" pitchFamily="34" charset="0"/>
              <a:cs typeface="Arial" panose="020B0604020202020204" pitchFamily="34" charset="0"/>
            </a:endParaRPr>
          </a:p>
        </p:txBody>
      </p:sp>
      <p:sp>
        <p:nvSpPr>
          <p:cNvPr id="8" name="Textfeld 7"/>
          <p:cNvSpPr txBox="1"/>
          <p:nvPr/>
        </p:nvSpPr>
        <p:spPr>
          <a:xfrm>
            <a:off x="1418155" y="5313069"/>
            <a:ext cx="327334" cy="215444"/>
          </a:xfrm>
          <a:prstGeom prst="rect">
            <a:avLst/>
          </a:prstGeom>
          <a:noFill/>
        </p:spPr>
        <p:txBody>
          <a:bodyPr wrap="none" rtlCol="0">
            <a:spAutoFit/>
          </a:bodyPr>
          <a:lstStyle/>
          <a:p>
            <a:r>
              <a:rPr lang="de-DE" sz="800" dirty="0" err="1" smtClean="0">
                <a:latin typeface="Arial" panose="020B0604020202020204" pitchFamily="34" charset="0"/>
                <a:cs typeface="Arial" panose="020B0604020202020204" pitchFamily="34" charset="0"/>
              </a:rPr>
              <a:t>Silt</a:t>
            </a:r>
            <a:endParaRPr lang="de-DE" sz="800" dirty="0">
              <a:latin typeface="Arial" panose="020B0604020202020204" pitchFamily="34" charset="0"/>
              <a:cs typeface="Arial" panose="020B0604020202020204" pitchFamily="34" charset="0"/>
            </a:endParaRPr>
          </a:p>
        </p:txBody>
      </p:sp>
      <p:sp>
        <p:nvSpPr>
          <p:cNvPr id="9" name="Textfeld 8"/>
          <p:cNvSpPr txBox="1"/>
          <p:nvPr/>
        </p:nvSpPr>
        <p:spPr>
          <a:xfrm>
            <a:off x="1402582" y="5486290"/>
            <a:ext cx="389850" cy="215444"/>
          </a:xfrm>
          <a:prstGeom prst="rect">
            <a:avLst/>
          </a:prstGeom>
          <a:noFill/>
        </p:spPr>
        <p:txBody>
          <a:bodyPr wrap="none" rtlCol="0">
            <a:spAutoFit/>
          </a:bodyPr>
          <a:lstStyle/>
          <a:p>
            <a:r>
              <a:rPr lang="de-DE" sz="800" dirty="0" smtClean="0">
                <a:latin typeface="Arial" panose="020B0604020202020204" pitchFamily="34" charset="0"/>
                <a:cs typeface="Arial" panose="020B0604020202020204" pitchFamily="34" charset="0"/>
              </a:rPr>
              <a:t>Clay</a:t>
            </a:r>
            <a:endParaRPr lang="de-DE" sz="800" dirty="0">
              <a:latin typeface="Arial" panose="020B0604020202020204" pitchFamily="34" charset="0"/>
              <a:cs typeface="Arial" panose="020B0604020202020204" pitchFamily="34" charset="0"/>
            </a:endParaRPr>
          </a:p>
        </p:txBody>
      </p:sp>
      <p:sp>
        <p:nvSpPr>
          <p:cNvPr id="11" name="Textfeld 10"/>
          <p:cNvSpPr txBox="1"/>
          <p:nvPr/>
        </p:nvSpPr>
        <p:spPr>
          <a:xfrm>
            <a:off x="1418155" y="5694481"/>
            <a:ext cx="638316" cy="215444"/>
          </a:xfrm>
          <a:prstGeom prst="rect">
            <a:avLst/>
          </a:prstGeom>
          <a:noFill/>
        </p:spPr>
        <p:txBody>
          <a:bodyPr wrap="none" rtlCol="0">
            <a:spAutoFit/>
          </a:bodyPr>
          <a:lstStyle/>
          <a:p>
            <a:r>
              <a:rPr lang="de-DE" sz="800" dirty="0" smtClean="0">
                <a:latin typeface="Arial" panose="020B0604020202020204" pitchFamily="34" charset="0"/>
                <a:cs typeface="Arial" panose="020B0604020202020204" pitchFamily="34" charset="0"/>
              </a:rPr>
              <a:t>Fine </a:t>
            </a:r>
            <a:r>
              <a:rPr lang="de-DE" sz="800" dirty="0" err="1" smtClean="0">
                <a:latin typeface="Arial" panose="020B0604020202020204" pitchFamily="34" charset="0"/>
                <a:cs typeface="Arial" panose="020B0604020202020204" pitchFamily="34" charset="0"/>
              </a:rPr>
              <a:t>sand</a:t>
            </a:r>
            <a:endParaRPr lang="de-DE" sz="800" dirty="0">
              <a:latin typeface="Arial" panose="020B0604020202020204" pitchFamily="34" charset="0"/>
              <a:cs typeface="Arial" panose="020B0604020202020204" pitchFamily="34" charset="0"/>
            </a:endParaRPr>
          </a:p>
        </p:txBody>
      </p:sp>
      <p:sp>
        <p:nvSpPr>
          <p:cNvPr id="12" name="Textfeld 11"/>
          <p:cNvSpPr txBox="1"/>
          <p:nvPr/>
        </p:nvSpPr>
        <p:spPr>
          <a:xfrm>
            <a:off x="971600" y="5201761"/>
            <a:ext cx="494046" cy="215444"/>
          </a:xfrm>
          <a:prstGeom prst="rect">
            <a:avLst/>
          </a:prstGeom>
          <a:noFill/>
        </p:spPr>
        <p:txBody>
          <a:bodyPr wrap="none" rtlCol="0">
            <a:spAutoFit/>
          </a:bodyPr>
          <a:lstStyle/>
          <a:p>
            <a:r>
              <a:rPr lang="de-DE" sz="800" dirty="0" err="1" smtClean="0">
                <a:latin typeface="Arial" panose="020B0604020202020204" pitchFamily="34" charset="0"/>
                <a:cs typeface="Arial" panose="020B0604020202020204" pitchFamily="34" charset="0"/>
              </a:rPr>
              <a:t>Layers</a:t>
            </a:r>
            <a:endParaRPr lang="de-DE" sz="800" dirty="0">
              <a:latin typeface="Arial" panose="020B0604020202020204" pitchFamily="34" charset="0"/>
              <a:cs typeface="Arial" panose="020B0604020202020204" pitchFamily="34" charset="0"/>
            </a:endParaRPr>
          </a:p>
        </p:txBody>
      </p:sp>
      <p:sp>
        <p:nvSpPr>
          <p:cNvPr id="13" name="Textfeld 12"/>
          <p:cNvSpPr txBox="1"/>
          <p:nvPr/>
        </p:nvSpPr>
        <p:spPr>
          <a:xfrm>
            <a:off x="1396819" y="5944249"/>
            <a:ext cx="638316" cy="215444"/>
          </a:xfrm>
          <a:prstGeom prst="rect">
            <a:avLst/>
          </a:prstGeom>
          <a:noFill/>
        </p:spPr>
        <p:txBody>
          <a:bodyPr wrap="none" rtlCol="0">
            <a:spAutoFit/>
          </a:bodyPr>
          <a:lstStyle/>
          <a:p>
            <a:r>
              <a:rPr lang="de-DE" sz="800" dirty="0" err="1" smtClean="0">
                <a:latin typeface="Arial" panose="020B0604020202020204" pitchFamily="34" charset="0"/>
                <a:cs typeface="Arial" panose="020B0604020202020204" pitchFamily="34" charset="0"/>
              </a:rPr>
              <a:t>Mudstone</a:t>
            </a:r>
            <a:endParaRPr lang="de-DE" sz="800" dirty="0">
              <a:latin typeface="Arial" panose="020B0604020202020204" pitchFamily="34" charset="0"/>
              <a:cs typeface="Arial" panose="020B0604020202020204" pitchFamily="34" charset="0"/>
            </a:endParaRPr>
          </a:p>
        </p:txBody>
      </p:sp>
      <p:sp>
        <p:nvSpPr>
          <p:cNvPr id="14" name="Textfeld 13"/>
          <p:cNvSpPr txBox="1"/>
          <p:nvPr/>
        </p:nvSpPr>
        <p:spPr>
          <a:xfrm>
            <a:off x="2013634" y="5552435"/>
            <a:ext cx="529312" cy="215444"/>
          </a:xfrm>
          <a:prstGeom prst="rect">
            <a:avLst/>
          </a:prstGeom>
          <a:noFill/>
        </p:spPr>
        <p:txBody>
          <a:bodyPr wrap="none" rtlCol="0">
            <a:spAutoFit/>
          </a:bodyPr>
          <a:lstStyle/>
          <a:p>
            <a:r>
              <a:rPr lang="de-DE" sz="800" dirty="0" err="1" smtClean="0">
                <a:latin typeface="Arial" panose="020B0604020202020204" pitchFamily="34" charset="0"/>
                <a:cs typeface="Arial" panose="020B0604020202020204" pitchFamily="34" charset="0"/>
              </a:rPr>
              <a:t>Section</a:t>
            </a:r>
            <a:endParaRPr lang="de-DE"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383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el 4"/>
          <p:cNvSpPr>
            <a:spLocks noGrp="1"/>
          </p:cNvSpPr>
          <p:nvPr>
            <p:ph type="title"/>
          </p:nvPr>
        </p:nvSpPr>
        <p:spPr/>
        <p:txBody>
          <a:bodyPr anchor="t">
            <a:normAutofit/>
          </a:bodyPr>
          <a:lstStyle/>
          <a:p>
            <a:pPr>
              <a:defRPr/>
            </a:pPr>
            <a:r>
              <a:rPr lang="ru-RU" dirty="0">
                <a:latin typeface="Arial" panose="020B0604020202020204" pitchFamily="34" charset="0"/>
                <a:cs typeface="Arial" panose="020B0604020202020204" pitchFamily="34" charset="0"/>
              </a:rPr>
              <a:t>Геотермално потенциално проучване Северен </a:t>
            </a:r>
            <a:r>
              <a:rPr lang="ru-RU" dirty="0" smtClean="0">
                <a:latin typeface="Arial" panose="020B0604020202020204" pitchFamily="34" charset="0"/>
                <a:cs typeface="Arial" panose="020B0604020202020204" pitchFamily="34" charset="0"/>
              </a:rPr>
              <a:t>Рейн-Вестфалия</a:t>
            </a:r>
            <a:endParaRPr lang="de-DE" altLang="de-DE"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1"/>
            <a:ext cx="8229600" cy="2188840"/>
          </a:xfrm>
        </p:spPr>
        <p:txBody>
          <a:bodyPr>
            <a:noAutofit/>
          </a:bodyPr>
          <a:lstStyle/>
          <a:p>
            <a:pPr lvl="0">
              <a:lnSpc>
                <a:spcPct val="150000"/>
              </a:lnSpc>
            </a:pPr>
            <a:r>
              <a:rPr lang="ru-RU" sz="1600" dirty="0">
                <a:latin typeface="Arial" panose="020B0604020202020204" pitchFamily="34" charset="0"/>
                <a:cs typeface="Arial" panose="020B0604020202020204" pitchFamily="34" charset="0"/>
              </a:rPr>
              <a:t>За всяко място може да се погледне информация относно подземното пространство:</a:t>
            </a:r>
          </a:p>
          <a:p>
            <a:pPr marL="0" lvl="0" indent="0">
              <a:lnSpc>
                <a:spcPct val="150000"/>
              </a:lnSpc>
              <a:buNone/>
            </a:pPr>
            <a:r>
              <a:rPr lang="ru-RU" sz="1600" dirty="0" smtClean="0">
                <a:latin typeface="Arial" panose="020B0604020202020204" pitchFamily="34" charset="0"/>
                <a:cs typeface="Arial" panose="020B0604020202020204" pitchFamily="34" charset="0"/>
              </a:rPr>
              <a:t>               - последователност </a:t>
            </a:r>
            <a:r>
              <a:rPr lang="ru-RU" sz="1600" dirty="0">
                <a:latin typeface="Arial" panose="020B0604020202020204" pitchFamily="34" charset="0"/>
                <a:cs typeface="Arial" panose="020B0604020202020204" pitchFamily="34" charset="0"/>
              </a:rPr>
              <a:t>от слоеве</a:t>
            </a:r>
          </a:p>
          <a:p>
            <a:pPr marL="0" lvl="0" indent="0">
              <a:lnSpc>
                <a:spcPct val="150000"/>
              </a:lnSpc>
              <a:buNone/>
            </a:pPr>
            <a:r>
              <a:rPr lang="ru-RU" sz="1600" dirty="0" smtClean="0">
                <a:latin typeface="Arial" panose="020B0604020202020204" pitchFamily="34" charset="0"/>
                <a:cs typeface="Arial" panose="020B0604020202020204" pitchFamily="34" charset="0"/>
              </a:rPr>
              <a:t>               - мощност </a:t>
            </a:r>
            <a:r>
              <a:rPr lang="ru-RU" sz="1600" dirty="0">
                <a:latin typeface="Arial" panose="020B0604020202020204" pitchFamily="34" charset="0"/>
                <a:cs typeface="Arial" panose="020B0604020202020204" pitchFamily="34" charset="0"/>
              </a:rPr>
              <a:t>на слоевете</a:t>
            </a:r>
          </a:p>
          <a:p>
            <a:pPr marL="0" lvl="0" indent="0">
              <a:lnSpc>
                <a:spcPct val="150000"/>
              </a:lnSpc>
              <a:buNone/>
            </a:pPr>
            <a:r>
              <a:rPr lang="ru-RU" sz="1600" dirty="0" smtClean="0">
                <a:latin typeface="Arial" panose="020B0604020202020204" pitchFamily="34" charset="0"/>
                <a:cs typeface="Arial" panose="020B0604020202020204" pitchFamily="34" charset="0"/>
              </a:rPr>
              <a:t>              - средна </a:t>
            </a:r>
            <a:r>
              <a:rPr lang="ru-RU" sz="1600" dirty="0">
                <a:latin typeface="Arial" panose="020B0604020202020204" pitchFamily="34" charset="0"/>
                <a:cs typeface="Arial" panose="020B0604020202020204" pitchFamily="34" charset="0"/>
              </a:rPr>
              <a:t>производителност в зависимост от часовете на пълно </a:t>
            </a:r>
            <a:r>
              <a:rPr lang="ru-RU" sz="1600" dirty="0" smtClean="0">
                <a:latin typeface="Arial" panose="020B0604020202020204" pitchFamily="34" charset="0"/>
                <a:cs typeface="Arial" panose="020B0604020202020204" pitchFamily="34" charset="0"/>
              </a:rPr>
              <a:t>натоварване</a:t>
            </a:r>
            <a:endParaRPr lang="de-DE"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753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el 4"/>
          <p:cNvSpPr>
            <a:spLocks noGrp="1"/>
          </p:cNvSpPr>
          <p:nvPr>
            <p:ph type="title"/>
          </p:nvPr>
        </p:nvSpPr>
        <p:spPr>
          <a:xfrm>
            <a:off x="1979712" y="0"/>
            <a:ext cx="6707088" cy="1124744"/>
          </a:xfrm>
        </p:spPr>
        <p:txBody>
          <a:bodyPr anchor="t">
            <a:normAutofit/>
          </a:bodyPr>
          <a:lstStyle/>
          <a:p>
            <a:pPr>
              <a:defRPr/>
            </a:pPr>
            <a:r>
              <a:rPr lang="ru-RU" dirty="0">
                <a:latin typeface="Arial" panose="020B0604020202020204" pitchFamily="34" charset="0"/>
                <a:cs typeface="Arial" panose="020B0604020202020204" pitchFamily="34" charset="0"/>
              </a:rPr>
              <a:t>Геотермално потенциално проучване Северен </a:t>
            </a:r>
            <a:r>
              <a:rPr lang="ru-RU" dirty="0" smtClean="0">
                <a:latin typeface="Arial" panose="020B0604020202020204" pitchFamily="34" charset="0"/>
                <a:cs typeface="Arial" panose="020B0604020202020204" pitchFamily="34" charset="0"/>
              </a:rPr>
              <a:t>Рейн-Вестфалия</a:t>
            </a:r>
            <a:endParaRPr lang="de-DE" altLang="de-DE"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1"/>
            <a:ext cx="8229600" cy="2188840"/>
          </a:xfrm>
        </p:spPr>
        <p:txBody>
          <a:bodyPr>
            <a:noAutofit/>
          </a:bodyPr>
          <a:lstStyle/>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p:txBody>
      </p:sp>
      <p:pic>
        <p:nvPicPr>
          <p:cNvPr id="4" name="Picture 2" descr="C:\Users\Geothermiezentrum\AppData\Local\Microsoft\Windows\Temporary Internet Files\Content.Outlook\PL4R92WN\Zwischenablage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966" y="908720"/>
            <a:ext cx="707548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611560" y="3645024"/>
            <a:ext cx="1101584" cy="338554"/>
          </a:xfrm>
          <a:prstGeom prst="rect">
            <a:avLst/>
          </a:prstGeom>
          <a:solidFill>
            <a:schemeClr val="accent3">
              <a:lumMod val="60000"/>
              <a:lumOff val="40000"/>
            </a:schemeClr>
          </a:solidFill>
        </p:spPr>
        <p:txBody>
          <a:bodyPr wrap="none" rtlCol="0">
            <a:spAutoFit/>
          </a:bodyPr>
          <a:lstStyle/>
          <a:p>
            <a:r>
              <a:rPr lang="bg-BG" sz="1600" dirty="0" smtClean="0">
                <a:latin typeface="Arial" panose="020B0604020202020204" pitchFamily="34" charset="0"/>
                <a:cs typeface="Arial" panose="020B0604020202020204" pitchFamily="34" charset="0"/>
              </a:rPr>
              <a:t>Пример</a:t>
            </a:r>
            <a:r>
              <a:rPr lang="de-DE" sz="1600" dirty="0" smtClean="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1</a:t>
            </a:r>
          </a:p>
        </p:txBody>
      </p:sp>
      <p:sp>
        <p:nvSpPr>
          <p:cNvPr id="6" name="Rechteck 5">
            <a:extLst>
              <a:ext uri="{FF2B5EF4-FFF2-40B4-BE49-F238E27FC236}">
                <a16:creationId xmlns="" xmlns:a16="http://schemas.microsoft.com/office/drawing/2014/main" id="{F178E62B-DF12-4304-92B6-CA048F319960}"/>
              </a:ext>
            </a:extLst>
          </p:cNvPr>
          <p:cNvSpPr/>
          <p:nvPr/>
        </p:nvSpPr>
        <p:spPr>
          <a:xfrm>
            <a:off x="1403648" y="1268485"/>
            <a:ext cx="3816424" cy="430887"/>
          </a:xfrm>
          <a:prstGeom prst="rect">
            <a:avLst/>
          </a:prstGeom>
          <a:solidFill>
            <a:schemeClr val="bg1"/>
          </a:solidFill>
        </p:spPr>
        <p:txBody>
          <a:bodyPr wrap="square" lIns="252000" tIns="0" rIns="252000" bIns="0">
            <a:spAutoFit/>
          </a:bodyPr>
          <a:lstStyle/>
          <a:p>
            <a:pPr algn="ctr"/>
            <a:r>
              <a:rPr lang="ru-RU" sz="1400" b="1" dirty="0">
                <a:latin typeface="Arial" panose="020B0604020202020204" pitchFamily="34" charset="0"/>
                <a:cs typeface="Arial" panose="020B0604020202020204" pitchFamily="34" charset="0"/>
              </a:rPr>
              <a:t>Геотермален добив за геотермални</a:t>
            </a:r>
          </a:p>
          <a:p>
            <a:pPr algn="ctr"/>
            <a:r>
              <a:rPr lang="ru-RU" sz="1400" b="1" dirty="0">
                <a:latin typeface="Arial" panose="020B0604020202020204" pitchFamily="34" charset="0"/>
                <a:cs typeface="Arial" panose="020B0604020202020204" pitchFamily="34" charset="0"/>
              </a:rPr>
              <a:t> сонди с различна </a:t>
            </a:r>
            <a:r>
              <a:rPr lang="ru-RU" sz="1400" b="1" dirty="0" smtClean="0">
                <a:latin typeface="Arial" panose="020B0604020202020204" pitchFamily="34" charset="0"/>
                <a:cs typeface="Arial" panose="020B0604020202020204" pitchFamily="34" charset="0"/>
              </a:rPr>
              <a:t>дължина</a:t>
            </a:r>
            <a:endParaRPr lang="de-DE" sz="1400" b="1"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 xmlns:a16="http://schemas.microsoft.com/office/drawing/2014/main" id="{4265A99C-F4C3-43E1-9170-BF9F9C447F61}"/>
              </a:ext>
            </a:extLst>
          </p:cNvPr>
          <p:cNvSpPr txBox="1"/>
          <p:nvPr/>
        </p:nvSpPr>
        <p:spPr>
          <a:xfrm>
            <a:off x="7020272" y="2117540"/>
            <a:ext cx="1497773" cy="639969"/>
          </a:xfrm>
          <a:prstGeom prst="rect">
            <a:avLst/>
          </a:prstGeom>
          <a:solidFill>
            <a:schemeClr val="bg1"/>
          </a:solidFill>
        </p:spPr>
        <p:txBody>
          <a:bodyPr wrap="none" lIns="36000" rIns="36000" bIns="108000" rtlCol="0">
            <a:spAutoFit/>
          </a:bodyPr>
          <a:lstStyle/>
          <a:p>
            <a:r>
              <a:rPr lang="bg-BG" sz="1050" b="1" dirty="0">
                <a:latin typeface="Arial" panose="020B0604020202020204" pitchFamily="34" charset="0"/>
                <a:cs typeface="Arial" panose="020B0604020202020204" pitchFamily="34" charset="0"/>
              </a:rPr>
              <a:t>Средно аритметично</a:t>
            </a:r>
          </a:p>
          <a:p>
            <a:r>
              <a:rPr lang="bg-BG" sz="1050" b="1" dirty="0">
                <a:latin typeface="Arial" panose="020B0604020202020204" pitchFamily="34" charset="0"/>
                <a:cs typeface="Arial" panose="020B0604020202020204" pitchFamily="34" charset="0"/>
              </a:rPr>
              <a:t>геотермален </a:t>
            </a:r>
            <a:r>
              <a:rPr lang="bg-BG" sz="1050" b="1" dirty="0" smtClean="0">
                <a:latin typeface="Arial" panose="020B0604020202020204" pitchFamily="34" charset="0"/>
                <a:cs typeface="Arial" panose="020B0604020202020204" pitchFamily="34" charset="0"/>
              </a:rPr>
              <a:t>добив</a:t>
            </a:r>
            <a:r>
              <a:rPr lang="de-DE" sz="1050" b="1" dirty="0">
                <a:latin typeface="Arial" panose="020B0604020202020204" pitchFamily="34" charset="0"/>
                <a:cs typeface="Arial" panose="020B0604020202020204" pitchFamily="34" charset="0"/>
              </a:rPr>
              <a:t/>
            </a:r>
            <a:br>
              <a:rPr lang="de-DE" sz="1050" b="1" dirty="0">
                <a:latin typeface="Arial" panose="020B0604020202020204" pitchFamily="34" charset="0"/>
                <a:cs typeface="Arial" panose="020B0604020202020204" pitchFamily="34" charset="0"/>
              </a:rPr>
            </a:br>
            <a:r>
              <a:rPr lang="de-DE" sz="1050" b="1" dirty="0">
                <a:latin typeface="Arial" panose="020B0604020202020204" pitchFamily="34" charset="0"/>
                <a:cs typeface="Arial" panose="020B0604020202020204" pitchFamily="34" charset="0"/>
              </a:rPr>
              <a:t>[kWh/</a:t>
            </a:r>
            <a:r>
              <a:rPr lang="de-DE" sz="1050" b="1" dirty="0" err="1">
                <a:latin typeface="Arial" panose="020B0604020202020204" pitchFamily="34" charset="0"/>
                <a:cs typeface="Arial" panose="020B0604020202020204" pitchFamily="34" charset="0"/>
              </a:rPr>
              <a:t>ma</a:t>
            </a:r>
            <a:r>
              <a:rPr lang="de-DE" sz="105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85795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el 4"/>
          <p:cNvSpPr>
            <a:spLocks noGrp="1"/>
          </p:cNvSpPr>
          <p:nvPr>
            <p:ph type="title"/>
          </p:nvPr>
        </p:nvSpPr>
        <p:spPr/>
        <p:txBody>
          <a:bodyPr anchor="t">
            <a:normAutofit/>
          </a:bodyPr>
          <a:lstStyle/>
          <a:p>
            <a:pPr>
              <a:defRPr/>
            </a:pPr>
            <a:r>
              <a:rPr lang="ru-RU" dirty="0">
                <a:latin typeface="Arial" panose="020B0604020202020204" pitchFamily="34" charset="0"/>
                <a:cs typeface="Arial" panose="020B0604020202020204" pitchFamily="34" charset="0"/>
              </a:rPr>
              <a:t>Геотермално потенциално проучване Северен </a:t>
            </a:r>
            <a:r>
              <a:rPr lang="ru-RU" dirty="0" smtClean="0">
                <a:latin typeface="Arial" panose="020B0604020202020204" pitchFamily="34" charset="0"/>
                <a:cs typeface="Arial" panose="020B0604020202020204" pitchFamily="34" charset="0"/>
              </a:rPr>
              <a:t>Рейн-Вестфалия</a:t>
            </a:r>
            <a:endParaRPr lang="de-DE" altLang="de-DE"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1"/>
            <a:ext cx="8229600" cy="2188840"/>
          </a:xfrm>
        </p:spPr>
        <p:txBody>
          <a:bodyPr>
            <a:noAutofit/>
          </a:bodyPr>
          <a:lstStyle/>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400" y="1112937"/>
            <a:ext cx="7308359" cy="566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251520" y="3496653"/>
            <a:ext cx="1101584" cy="338554"/>
          </a:xfrm>
          <a:prstGeom prst="rect">
            <a:avLst/>
          </a:prstGeom>
          <a:solidFill>
            <a:schemeClr val="accent3">
              <a:lumMod val="60000"/>
              <a:lumOff val="40000"/>
            </a:schemeClr>
          </a:solidFill>
        </p:spPr>
        <p:txBody>
          <a:bodyPr wrap="none" rtlCol="0">
            <a:spAutoFit/>
          </a:bodyPr>
          <a:lstStyle/>
          <a:p>
            <a:r>
              <a:rPr lang="bg-BG" sz="1600" dirty="0" smtClean="0">
                <a:latin typeface="Arial" panose="020B0604020202020204" pitchFamily="34" charset="0"/>
                <a:cs typeface="Arial" panose="020B0604020202020204" pitchFamily="34" charset="0"/>
              </a:rPr>
              <a:t>Пример</a:t>
            </a:r>
            <a:r>
              <a:rPr lang="de-DE" sz="1600" dirty="0" smtClean="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2</a:t>
            </a:r>
          </a:p>
        </p:txBody>
      </p:sp>
      <p:sp>
        <p:nvSpPr>
          <p:cNvPr id="7" name="Rechteck 6">
            <a:extLst>
              <a:ext uri="{FF2B5EF4-FFF2-40B4-BE49-F238E27FC236}">
                <a16:creationId xmlns="" xmlns:a16="http://schemas.microsoft.com/office/drawing/2014/main" id="{F178E62B-DF12-4304-92B6-CA048F319960}"/>
              </a:ext>
            </a:extLst>
          </p:cNvPr>
          <p:cNvSpPr/>
          <p:nvPr/>
        </p:nvSpPr>
        <p:spPr>
          <a:xfrm>
            <a:off x="1530048" y="1443488"/>
            <a:ext cx="3978055" cy="682682"/>
          </a:xfrm>
          <a:prstGeom prst="rect">
            <a:avLst/>
          </a:prstGeom>
          <a:solidFill>
            <a:schemeClr val="bg1"/>
          </a:solidFill>
        </p:spPr>
        <p:txBody>
          <a:bodyPr wrap="square" lIns="252000" tIns="36000" rIns="252000" bIns="0">
            <a:spAutoFit/>
          </a:bodyPr>
          <a:lstStyle/>
          <a:p>
            <a:pPr algn="ctr"/>
            <a:r>
              <a:rPr lang="ru-RU" sz="1400" b="1" dirty="0">
                <a:latin typeface="Arial" panose="020B0604020202020204" pitchFamily="34" charset="0"/>
                <a:cs typeface="Arial" panose="020B0604020202020204" pitchFamily="34" charset="0"/>
              </a:rPr>
              <a:t>Геотермален добив за геотермални</a:t>
            </a:r>
          </a:p>
          <a:p>
            <a:pPr algn="ctr"/>
            <a:r>
              <a:rPr lang="ru-RU" sz="1400" b="1" dirty="0">
                <a:latin typeface="Arial" panose="020B0604020202020204" pitchFamily="34" charset="0"/>
                <a:cs typeface="Arial" panose="020B0604020202020204" pitchFamily="34" charset="0"/>
              </a:rPr>
              <a:t> сонди с различна дължина</a:t>
            </a:r>
          </a:p>
          <a:p>
            <a:pPr algn="ctr"/>
            <a:endParaRPr lang="de-DE" sz="1400"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 xmlns:a16="http://schemas.microsoft.com/office/drawing/2014/main" id="{4265A99C-F4C3-43E1-9170-BF9F9C447F61}"/>
              </a:ext>
            </a:extLst>
          </p:cNvPr>
          <p:cNvSpPr txBox="1"/>
          <p:nvPr/>
        </p:nvSpPr>
        <p:spPr>
          <a:xfrm>
            <a:off x="7308304" y="2126170"/>
            <a:ext cx="1656183" cy="801552"/>
          </a:xfrm>
          <a:prstGeom prst="rect">
            <a:avLst/>
          </a:prstGeom>
          <a:solidFill>
            <a:schemeClr val="bg1"/>
          </a:solidFill>
        </p:spPr>
        <p:txBody>
          <a:bodyPr wrap="square" lIns="36000" rIns="36000" bIns="108000" rtlCol="0">
            <a:spAutoFit/>
          </a:bodyPr>
          <a:lstStyle/>
          <a:p>
            <a:r>
              <a:rPr lang="ru-RU" sz="1050" b="1" dirty="0">
                <a:latin typeface="Arial" panose="020B0604020202020204" pitchFamily="34" charset="0"/>
                <a:cs typeface="Arial" panose="020B0604020202020204" pitchFamily="34" charset="0"/>
              </a:rPr>
              <a:t>Средно аритметично</a:t>
            </a:r>
          </a:p>
          <a:p>
            <a:r>
              <a:rPr lang="ru-RU" sz="1050" b="1" dirty="0">
                <a:latin typeface="Arial" panose="020B0604020202020204" pitchFamily="34" charset="0"/>
                <a:cs typeface="Arial" panose="020B0604020202020204" pitchFamily="34" charset="0"/>
              </a:rPr>
              <a:t>геотермален добив</a:t>
            </a:r>
            <a:br>
              <a:rPr lang="ru-RU" sz="1050" b="1" dirty="0">
                <a:latin typeface="Arial" panose="020B0604020202020204" pitchFamily="34" charset="0"/>
                <a:cs typeface="Arial" panose="020B0604020202020204" pitchFamily="34" charset="0"/>
              </a:rPr>
            </a:br>
            <a:r>
              <a:rPr lang="ru-RU" sz="1050" b="1" dirty="0">
                <a:latin typeface="Arial" panose="020B0604020202020204" pitchFamily="34" charset="0"/>
                <a:cs typeface="Arial" panose="020B0604020202020204" pitchFamily="34" charset="0"/>
              </a:rPr>
              <a:t>[kWh/ma]</a:t>
            </a:r>
          </a:p>
          <a:p>
            <a:endParaRPr lang="de-DE"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3392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6084168" y="2008723"/>
            <a:ext cx="2952328" cy="2287500"/>
          </a:xfrm>
          <a:prstGeom prst="rect">
            <a:avLst/>
          </a:prstGeom>
        </p:spPr>
      </p:pic>
      <p:sp>
        <p:nvSpPr>
          <p:cNvPr id="72707" name="Titel 4"/>
          <p:cNvSpPr>
            <a:spLocks noGrp="1"/>
          </p:cNvSpPr>
          <p:nvPr>
            <p:ph type="title"/>
          </p:nvPr>
        </p:nvSpPr>
        <p:spPr/>
        <p:txBody>
          <a:bodyPr anchor="t">
            <a:normAutofit/>
          </a:bodyPr>
          <a:lstStyle/>
          <a:p>
            <a:r>
              <a:rPr lang="ru-RU" dirty="0">
                <a:latin typeface="Arial" panose="020B0604020202020204" pitchFamily="34" charset="0"/>
                <a:cs typeface="Arial" panose="020B0604020202020204" pitchFamily="34" charset="0"/>
              </a:rPr>
              <a:t>Геотермално потенциално проучване Северен </a:t>
            </a:r>
            <a:r>
              <a:rPr lang="ru-RU" dirty="0" smtClean="0">
                <a:latin typeface="Arial" panose="020B0604020202020204" pitchFamily="34" charset="0"/>
                <a:cs typeface="Arial" panose="020B0604020202020204" pitchFamily="34" charset="0"/>
              </a:rPr>
              <a:t>Рейн-Вестфалия</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1"/>
            <a:ext cx="8229600" cy="2188840"/>
          </a:xfrm>
        </p:spPr>
        <p:txBody>
          <a:bodyPr>
            <a:noAutofit/>
          </a:bodyPr>
          <a:lstStyle/>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p:txBody>
      </p:sp>
      <p:sp>
        <p:nvSpPr>
          <p:cNvPr id="6" name="Textfeld 5"/>
          <p:cNvSpPr txBox="1"/>
          <p:nvPr/>
        </p:nvSpPr>
        <p:spPr>
          <a:xfrm>
            <a:off x="323528" y="1716335"/>
            <a:ext cx="1101584" cy="338554"/>
          </a:xfrm>
          <a:prstGeom prst="rect">
            <a:avLst/>
          </a:prstGeom>
          <a:solidFill>
            <a:schemeClr val="accent3">
              <a:lumMod val="60000"/>
              <a:lumOff val="40000"/>
            </a:schemeClr>
          </a:solidFill>
        </p:spPr>
        <p:txBody>
          <a:bodyPr wrap="none" rtlCol="0">
            <a:spAutoFit/>
          </a:bodyPr>
          <a:lstStyle/>
          <a:p>
            <a:r>
              <a:rPr lang="bg-BG" sz="1600" dirty="0" smtClean="0">
                <a:latin typeface="Arial" panose="020B0604020202020204" pitchFamily="34" charset="0"/>
                <a:cs typeface="Arial" panose="020B0604020202020204" pitchFamily="34" charset="0"/>
              </a:rPr>
              <a:t>Пример</a:t>
            </a:r>
            <a:r>
              <a:rPr lang="de-DE" sz="1600" dirty="0" smtClean="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2</a:t>
            </a:r>
          </a:p>
        </p:txBody>
      </p:sp>
      <p:sp>
        <p:nvSpPr>
          <p:cNvPr id="3" name="Textfeld 2"/>
          <p:cNvSpPr txBox="1"/>
          <p:nvPr/>
        </p:nvSpPr>
        <p:spPr>
          <a:xfrm>
            <a:off x="323529" y="2509719"/>
            <a:ext cx="5688631" cy="3088025"/>
          </a:xfrm>
          <a:prstGeom prst="rect">
            <a:avLst/>
          </a:prstGeom>
          <a:noFill/>
        </p:spPr>
        <p:txBody>
          <a:bodyPr wrap="square" rtlCol="0">
            <a:spAutoFit/>
          </a:bodyPr>
          <a:lstStyle/>
          <a:p>
            <a:pPr algn="just">
              <a:lnSpc>
                <a:spcPct val="150000"/>
              </a:lnSpc>
              <a:spcAft>
                <a:spcPts val="800"/>
              </a:spcAft>
            </a:pPr>
            <a:r>
              <a:rPr lang="ru-RU" sz="1600" dirty="0">
                <a:latin typeface="Arial" panose="020B0604020202020204" pitchFamily="34" charset="0"/>
                <a:ea typeface="Times New Roman" panose="02020603050405020304" pitchFamily="18" charset="0"/>
                <a:cs typeface="Arial" panose="020B0604020202020204" pitchFamily="34" charset="0"/>
              </a:rPr>
              <a:t>Примерно изчисление:</a:t>
            </a:r>
          </a:p>
          <a:p>
            <a:pPr algn="just">
              <a:lnSpc>
                <a:spcPct val="150000"/>
              </a:lnSpc>
              <a:spcAft>
                <a:spcPts val="800"/>
              </a:spcAft>
            </a:pPr>
            <a:r>
              <a:rPr lang="ru-RU" sz="1600" dirty="0">
                <a:latin typeface="Arial" panose="020B0604020202020204" pitchFamily="34" charset="0"/>
                <a:ea typeface="Times New Roman" panose="02020603050405020304" pitchFamily="18" charset="0"/>
                <a:cs typeface="Arial" panose="020B0604020202020204" pitchFamily="34" charset="0"/>
              </a:rPr>
              <a:t>Топлинно натоварване: 8 kW</a:t>
            </a:r>
          </a:p>
          <a:p>
            <a:pPr algn="just">
              <a:lnSpc>
                <a:spcPct val="150000"/>
              </a:lnSpc>
              <a:spcAft>
                <a:spcPts val="800"/>
              </a:spcAft>
            </a:pPr>
            <a:r>
              <a:rPr lang="ru-RU" sz="1600" dirty="0">
                <a:latin typeface="Arial" panose="020B0604020202020204" pitchFamily="34" charset="0"/>
                <a:ea typeface="Times New Roman" panose="02020603050405020304" pitchFamily="18" charset="0"/>
                <a:cs typeface="Arial" panose="020B0604020202020204" pitchFamily="34" charset="0"/>
              </a:rPr>
              <a:t>SPF: 4</a:t>
            </a:r>
          </a:p>
          <a:p>
            <a:pPr algn="just">
              <a:lnSpc>
                <a:spcPct val="150000"/>
              </a:lnSpc>
              <a:spcAft>
                <a:spcPts val="800"/>
              </a:spcAft>
            </a:pPr>
            <a:r>
              <a:rPr lang="ru-RU" sz="1600" dirty="0">
                <a:latin typeface="Arial" panose="020B0604020202020204" pitchFamily="34" charset="0"/>
                <a:ea typeface="Times New Roman" panose="02020603050405020304" pitchFamily="18" charset="0"/>
                <a:cs typeface="Arial" panose="020B0604020202020204" pitchFamily="34" charset="0"/>
              </a:rPr>
              <a:t>Производителност на изпарителя: 6 kW</a:t>
            </a:r>
          </a:p>
          <a:p>
            <a:pPr algn="just">
              <a:lnSpc>
                <a:spcPct val="150000"/>
              </a:lnSpc>
              <a:spcAft>
                <a:spcPts val="800"/>
              </a:spcAft>
            </a:pPr>
            <a:r>
              <a:rPr lang="ru-RU" sz="1600" dirty="0">
                <a:latin typeface="Arial" panose="020B0604020202020204" pitchFamily="34" charset="0"/>
                <a:ea typeface="Times New Roman" panose="02020603050405020304" pitchFamily="18" charset="0"/>
                <a:cs typeface="Arial" panose="020B0604020202020204" pitchFamily="34" charset="0"/>
              </a:rPr>
              <a:t>Часове с пълно натоварване: 1.800 h / a → 10.800 kWh / a Средна геотермална производителност 122 kWh / ma → 88,52 m минимална дължина на </a:t>
            </a:r>
            <a:r>
              <a:rPr lang="ru-RU" sz="1600" dirty="0" smtClean="0">
                <a:latin typeface="Arial" panose="020B0604020202020204" pitchFamily="34" charset="0"/>
                <a:ea typeface="Times New Roman" panose="02020603050405020304" pitchFamily="18" charset="0"/>
                <a:cs typeface="Arial" panose="020B0604020202020204" pitchFamily="34" charset="0"/>
              </a:rPr>
              <a:t>сондата</a:t>
            </a:r>
            <a:endParaRPr lang="de-DE" dirty="0"/>
          </a:p>
        </p:txBody>
      </p:sp>
    </p:spTree>
    <p:extLst>
      <p:ext uri="{BB962C8B-B14F-4D97-AF65-F5344CB8AC3E}">
        <p14:creationId xmlns:p14="http://schemas.microsoft.com/office/powerpoint/2010/main" val="2034902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Входни данни (</a:t>
            </a:r>
            <a:r>
              <a:rPr lang="bg-BG" dirty="0" smtClean="0">
                <a:latin typeface="Arial" panose="020B0604020202020204" pitchFamily="34" charset="0"/>
                <a:cs typeface="Arial" panose="020B0604020202020204" pitchFamily="34" charset="0"/>
              </a:rPr>
              <a:t>текущи)</a:t>
            </a:r>
            <a:endParaRPr lang="de-DE" dirty="0">
              <a:solidFill>
                <a:schemeClr val="tx1"/>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marL="0" indent="0">
              <a:lnSpc>
                <a:spcPct val="150000"/>
              </a:lnSpc>
              <a:buNone/>
            </a:pPr>
            <a:r>
              <a:rPr lang="ru-RU" sz="1600" dirty="0" smtClean="0">
                <a:latin typeface="Arial" panose="020B0604020202020204" pitchFamily="34" charset="0"/>
                <a:cs typeface="Arial" panose="020B0604020202020204" pitchFamily="34" charset="0"/>
              </a:rPr>
              <a:t>Малко </a:t>
            </a:r>
            <a:r>
              <a:rPr lang="ru-RU" sz="1600" dirty="0">
                <a:latin typeface="Arial" panose="020B0604020202020204" pitchFamily="34" charset="0"/>
                <a:cs typeface="Arial" panose="020B0604020202020204" pitchFamily="34" charset="0"/>
              </a:rPr>
              <a:t>входни данни са необходими според </a:t>
            </a:r>
            <a:r>
              <a:rPr lang="ru-RU" sz="1600" dirty="0" smtClean="0">
                <a:latin typeface="Arial" panose="020B0604020202020204" pitchFamily="34" charset="0"/>
                <a:cs typeface="Arial" panose="020B0604020202020204" pitchFamily="34" charset="0"/>
              </a:rPr>
              <a:t>VDI </a:t>
            </a:r>
            <a:r>
              <a:rPr lang="ru-RU" sz="1600" dirty="0">
                <a:latin typeface="Arial" panose="020B0604020202020204" pitchFamily="34" charset="0"/>
                <a:cs typeface="Arial" panose="020B0604020202020204" pitchFamily="34" charset="0"/>
              </a:rPr>
              <a:t>4640:</a:t>
            </a:r>
          </a:p>
          <a:p>
            <a:pPr marL="0" indent="0">
              <a:lnSpc>
                <a:spcPct val="150000"/>
              </a:lnSpc>
              <a:buNone/>
            </a:pPr>
            <a:r>
              <a:rPr lang="ru-RU" sz="1600" dirty="0" smtClean="0">
                <a:latin typeface="Arial" panose="020B0604020202020204" pitchFamily="34" charset="0"/>
                <a:cs typeface="Arial" panose="020B0604020202020204" pitchFamily="34" charset="0"/>
              </a:rPr>
              <a:t>- Производителност </a:t>
            </a:r>
            <a:r>
              <a:rPr lang="ru-RU" sz="1600" dirty="0">
                <a:latin typeface="Arial" panose="020B0604020202020204" pitchFamily="34" charset="0"/>
                <a:cs typeface="Arial" panose="020B0604020202020204" pitchFamily="34" charset="0"/>
              </a:rPr>
              <a:t>на изпарителя на термопомпата</a:t>
            </a:r>
          </a:p>
          <a:p>
            <a:pPr marL="0" indent="0">
              <a:lnSpc>
                <a:spcPct val="150000"/>
              </a:lnSpc>
              <a:buNone/>
            </a:pPr>
            <a:r>
              <a:rPr lang="ru-RU" sz="1600" dirty="0" smtClean="0">
                <a:latin typeface="Arial" panose="020B0604020202020204" pitchFamily="34" charset="0"/>
                <a:cs typeface="Arial" panose="020B0604020202020204" pitchFamily="34" charset="0"/>
              </a:rPr>
              <a:t>- Скален </a:t>
            </a:r>
            <a:r>
              <a:rPr lang="ru-RU" sz="1600" dirty="0">
                <a:latin typeface="Arial" panose="020B0604020202020204" pitchFamily="34" charset="0"/>
                <a:cs typeface="Arial" panose="020B0604020202020204" pitchFamily="34" charset="0"/>
              </a:rPr>
              <a:t>тип или груба топлопроводимост</a:t>
            </a:r>
          </a:p>
          <a:p>
            <a:pPr marL="0" indent="0">
              <a:lnSpc>
                <a:spcPct val="150000"/>
              </a:lnSpc>
              <a:buNone/>
            </a:pPr>
            <a:r>
              <a:rPr lang="ru-RU" sz="1600" dirty="0" smtClean="0">
                <a:latin typeface="Arial" panose="020B0604020202020204" pitchFamily="34" charset="0"/>
                <a:cs typeface="Arial" panose="020B0604020202020204" pitchFamily="34" charset="0"/>
              </a:rPr>
              <a:t>- Със </a:t>
            </a:r>
            <a:r>
              <a:rPr lang="ru-RU" sz="1600" dirty="0">
                <a:latin typeface="Arial" panose="020B0604020202020204" pitchFamily="34" charset="0"/>
                <a:cs typeface="Arial" panose="020B0604020202020204" pitchFamily="34" charset="0"/>
              </a:rPr>
              <a:t>или без отопление </a:t>
            </a:r>
            <a:r>
              <a:rPr lang="ru-RU" sz="1600" dirty="0" smtClean="0">
                <a:latin typeface="Arial" panose="020B0604020202020204" pitchFamily="34" charset="0"/>
                <a:cs typeface="Arial" panose="020B0604020202020204" pitchFamily="34" charset="0"/>
              </a:rPr>
              <a:t>за </a:t>
            </a:r>
            <a:r>
              <a:rPr lang="ru-RU" sz="1600" dirty="0">
                <a:latin typeface="Arial" panose="020B0604020202020204" pitchFamily="34" charset="0"/>
                <a:cs typeface="Arial" panose="020B0604020202020204" pitchFamily="34" charset="0"/>
              </a:rPr>
              <a:t>битова вода (→ работни </a:t>
            </a:r>
            <a:r>
              <a:rPr lang="ru-RU" sz="1600" dirty="0" smtClean="0">
                <a:latin typeface="Arial" panose="020B0604020202020204" pitchFamily="34" charset="0"/>
                <a:cs typeface="Arial" panose="020B0604020202020204" pitchFamily="34" charset="0"/>
              </a:rPr>
              <a:t>часове)</a:t>
            </a:r>
            <a:endParaRPr lang="en-US" sz="1600" dirty="0">
              <a:latin typeface="Arial" panose="020B0604020202020204" pitchFamily="34" charset="0"/>
              <a:cs typeface="Arial" panose="020B0604020202020204" pitchFamily="34" charset="0"/>
            </a:endParaRPr>
          </a:p>
        </p:txBody>
      </p:sp>
      <p:sp>
        <p:nvSpPr>
          <p:cNvPr id="4" name="Gestreifter Pfeil nach rechts 3"/>
          <p:cNvSpPr/>
          <p:nvPr/>
        </p:nvSpPr>
        <p:spPr>
          <a:xfrm>
            <a:off x="1563329" y="4454012"/>
            <a:ext cx="2802193" cy="1224116"/>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4365522" y="4604405"/>
            <a:ext cx="4299155" cy="830997"/>
          </a:xfrm>
          <a:prstGeom prst="rect">
            <a:avLst/>
          </a:prstGeom>
          <a:noFill/>
        </p:spPr>
        <p:txBody>
          <a:bodyPr wrap="square" rtlCol="0">
            <a:spAutoFit/>
          </a:bodyPr>
          <a:lstStyle/>
          <a:p>
            <a:pPr algn="ctr">
              <a:lnSpc>
                <a:spcPct val="150000"/>
              </a:lnSpc>
            </a:pPr>
            <a:r>
              <a:rPr lang="ru-RU" sz="1600" b="1" dirty="0">
                <a:solidFill>
                  <a:srgbClr val="F79646">
                    <a:lumMod val="75000"/>
                  </a:srgbClr>
                </a:solidFill>
                <a:latin typeface="Arial" panose="020B0604020202020204" pitchFamily="34" charset="0"/>
                <a:cs typeface="Arial" panose="020B0604020202020204" pitchFamily="34" charset="0"/>
              </a:rPr>
              <a:t>Малко входни данни създават невярна </a:t>
            </a:r>
            <a:r>
              <a:rPr lang="ru-RU" sz="1600" b="1" dirty="0" smtClean="0">
                <a:solidFill>
                  <a:srgbClr val="F79646">
                    <a:lumMod val="75000"/>
                  </a:srgbClr>
                </a:solidFill>
                <a:latin typeface="Arial" panose="020B0604020202020204" pitchFamily="34" charset="0"/>
                <a:cs typeface="Arial" panose="020B0604020202020204" pitchFamily="34" charset="0"/>
              </a:rPr>
              <a:t>представа </a:t>
            </a:r>
            <a:r>
              <a:rPr lang="ru-RU" sz="1600" b="1" dirty="0">
                <a:solidFill>
                  <a:srgbClr val="F79646">
                    <a:lumMod val="75000"/>
                  </a:srgbClr>
                </a:solidFill>
                <a:latin typeface="Arial" panose="020B0604020202020204" pitchFamily="34" charset="0"/>
                <a:cs typeface="Arial" panose="020B0604020202020204" pitchFamily="34" charset="0"/>
              </a:rPr>
              <a:t>при </a:t>
            </a:r>
            <a:r>
              <a:rPr lang="ru-RU" sz="1600" b="1" dirty="0" smtClean="0">
                <a:solidFill>
                  <a:srgbClr val="F79646">
                    <a:lumMod val="75000"/>
                  </a:srgbClr>
                </a:solidFill>
                <a:latin typeface="Arial" panose="020B0604020202020204" pitchFamily="34" charset="0"/>
                <a:cs typeface="Arial" panose="020B0604020202020204" pitchFamily="34" charset="0"/>
              </a:rPr>
              <a:t>оразмеряване</a:t>
            </a:r>
            <a:endParaRPr lang="de-DE" sz="1600" b="1" dirty="0">
              <a:solidFill>
                <a:srgbClr val="F79646">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2771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Граници на приложение </a:t>
            </a:r>
            <a:r>
              <a:rPr lang="ru-RU" dirty="0">
                <a:solidFill>
                  <a:srgbClr val="92D050"/>
                </a:solidFill>
                <a:latin typeface="Arial" panose="020B0604020202020204" pitchFamily="34" charset="0"/>
                <a:cs typeface="Arial" panose="020B0604020202020204" pitchFamily="34" charset="0"/>
              </a:rPr>
              <a:t>(зелен </a:t>
            </a:r>
            <a:r>
              <a:rPr lang="ru-RU" dirty="0" smtClean="0">
                <a:solidFill>
                  <a:srgbClr val="92D050"/>
                </a:solidFill>
                <a:latin typeface="Arial" panose="020B0604020202020204" pitchFamily="34" charset="0"/>
                <a:cs typeface="Arial" panose="020B0604020202020204" pitchFamily="34" charset="0"/>
              </a:rPr>
              <a:t>печат)</a:t>
            </a:r>
            <a:r>
              <a:rPr lang="de-DE" dirty="0" smtClean="0">
                <a:solidFill>
                  <a:srgbClr val="92D050"/>
                </a:solidFill>
                <a:latin typeface="Arial" panose="020B0604020202020204" pitchFamily="34" charset="0"/>
                <a:cs typeface="Arial" panose="020B0604020202020204" pitchFamily="34" charset="0"/>
              </a:rPr>
              <a:t> </a:t>
            </a:r>
            <a:endParaRPr lang="de-DE" dirty="0">
              <a:solidFill>
                <a:srgbClr val="92D050"/>
              </a:solidFill>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7509520" cy="4525963"/>
          </a:xfrm>
        </p:spPr>
        <p:txBody>
          <a:bodyPr>
            <a:noAutofit/>
          </a:bodyPr>
          <a:lstStyle/>
          <a:p>
            <a:pPr marL="0" indent="0">
              <a:lnSpc>
                <a:spcPct val="150000"/>
              </a:lnSpc>
              <a:buClr>
                <a:srgbClr val="C0504D"/>
              </a:buClr>
              <a:buSzTx/>
              <a:buNone/>
              <a:defRPr/>
            </a:pPr>
            <a:r>
              <a:rPr lang="ru-RU" sz="1600" dirty="0">
                <a:solidFill>
                  <a:prstClr val="black"/>
                </a:solidFill>
                <a:latin typeface="Arial" panose="020B0604020202020204" pitchFamily="34" charset="0"/>
                <a:cs typeface="Arial" panose="020B0604020202020204" pitchFamily="34" charset="0"/>
              </a:rPr>
              <a:t>Зеленият печат задава значително повече гранични условия за оразмеряването от текущата версия. Целта е по-добро оразмеряване на сондата. Това може да има неблагоприятни последици, защото в действителност всички гранични условия често няма (не могат) да бъдат спазени.</a:t>
            </a:r>
          </a:p>
          <a:p>
            <a:pPr marL="0" indent="0">
              <a:lnSpc>
                <a:spcPct val="150000"/>
              </a:lnSpc>
              <a:buClr>
                <a:srgbClr val="C0504D"/>
              </a:buClr>
              <a:buSzTx/>
              <a:buNone/>
              <a:defRPr/>
            </a:pPr>
            <a:r>
              <a:rPr lang="ru-RU" sz="1600" dirty="0" smtClean="0">
                <a:solidFill>
                  <a:prstClr val="black"/>
                </a:solidFill>
                <a:latin typeface="Arial" panose="020B0604020202020204" pitchFamily="34" charset="0"/>
                <a:cs typeface="Arial" panose="020B0604020202020204" pitchFamily="34" charset="0"/>
              </a:rPr>
              <a:t>Валидни са следните </a:t>
            </a:r>
            <a:r>
              <a:rPr lang="ru-RU" sz="1600" dirty="0">
                <a:solidFill>
                  <a:prstClr val="black"/>
                </a:solidFill>
                <a:latin typeface="Arial" panose="020B0604020202020204" pitchFamily="34" charset="0"/>
                <a:cs typeface="Arial" panose="020B0604020202020204" pitchFamily="34" charset="0"/>
              </a:rPr>
              <a:t>гранични </a:t>
            </a:r>
            <a:r>
              <a:rPr lang="ru-RU" sz="1600" dirty="0" smtClean="0">
                <a:solidFill>
                  <a:prstClr val="black"/>
                </a:solidFill>
                <a:latin typeface="Arial" panose="020B0604020202020204" pitchFamily="34" charset="0"/>
                <a:cs typeface="Arial" panose="020B0604020202020204" pitchFamily="34" charset="0"/>
              </a:rPr>
              <a:t>условия:</a:t>
            </a:r>
            <a:endParaRPr lang="ru-RU" sz="1600" dirty="0">
              <a:solidFill>
                <a:prstClr val="black"/>
              </a:solidFill>
              <a:latin typeface="Arial" panose="020B0604020202020204" pitchFamily="34" charset="0"/>
              <a:cs typeface="Arial" panose="020B0604020202020204" pitchFamily="34" charset="0"/>
            </a:endParaRPr>
          </a:p>
          <a:p>
            <a:pPr marL="0" indent="0">
              <a:lnSpc>
                <a:spcPct val="150000"/>
              </a:lnSpc>
              <a:buClr>
                <a:srgbClr val="C0504D"/>
              </a:buClr>
              <a:buSzTx/>
              <a:buNone/>
              <a:defRPr/>
            </a:pPr>
            <a:r>
              <a:rPr lang="ru-RU" sz="1600" dirty="0" smtClean="0">
                <a:solidFill>
                  <a:prstClr val="black"/>
                </a:solidFill>
                <a:latin typeface="Arial" panose="020B0604020202020204" pitchFamily="34" charset="0"/>
                <a:cs typeface="Arial" panose="020B0604020202020204" pitchFamily="34" charset="0"/>
              </a:rPr>
              <a:t>- Производителност </a:t>
            </a:r>
            <a:r>
              <a:rPr lang="ru-RU" sz="1600" dirty="0">
                <a:solidFill>
                  <a:prstClr val="black"/>
                </a:solidFill>
                <a:latin typeface="Arial" panose="020B0604020202020204" pitchFamily="34" charset="0"/>
                <a:cs typeface="Arial" panose="020B0604020202020204" pitchFamily="34" charset="0"/>
              </a:rPr>
              <a:t>на отопление максимум 30 кВт</a:t>
            </a:r>
          </a:p>
          <a:p>
            <a:pPr marL="0" indent="0">
              <a:lnSpc>
                <a:spcPct val="150000"/>
              </a:lnSpc>
              <a:buClr>
                <a:srgbClr val="C0504D"/>
              </a:buClr>
              <a:buSzTx/>
              <a:buNone/>
              <a:defRPr/>
            </a:pPr>
            <a:r>
              <a:rPr lang="ru-RU" sz="1600" dirty="0" smtClean="0">
                <a:solidFill>
                  <a:prstClr val="black"/>
                </a:solidFill>
                <a:latin typeface="Arial" panose="020B0604020202020204" pitchFamily="34" charset="0"/>
                <a:cs typeface="Arial" panose="020B0604020202020204" pitchFamily="34" charset="0"/>
              </a:rPr>
              <a:t>- Дълбочина </a:t>
            </a:r>
            <a:r>
              <a:rPr lang="ru-RU" sz="1600" dirty="0">
                <a:solidFill>
                  <a:prstClr val="black"/>
                </a:solidFill>
                <a:latin typeface="Arial" panose="020B0604020202020204" pitchFamily="34" charset="0"/>
                <a:cs typeface="Arial" panose="020B0604020202020204" pitchFamily="34" charset="0"/>
              </a:rPr>
              <a:t>на сондата от 50 m до 200 m</a:t>
            </a:r>
          </a:p>
          <a:p>
            <a:pPr marL="0" indent="0">
              <a:lnSpc>
                <a:spcPct val="150000"/>
              </a:lnSpc>
              <a:buClr>
                <a:srgbClr val="C0504D"/>
              </a:buClr>
              <a:buSzTx/>
              <a:buNone/>
              <a:defRPr/>
            </a:pPr>
            <a:r>
              <a:rPr lang="ru-RU" sz="1600" dirty="0" smtClean="0">
                <a:solidFill>
                  <a:prstClr val="black"/>
                </a:solidFill>
                <a:latin typeface="Arial" panose="020B0604020202020204" pitchFamily="34" charset="0"/>
                <a:cs typeface="Arial" panose="020B0604020202020204" pitchFamily="34" charset="0"/>
              </a:rPr>
              <a:t>- Максимално </a:t>
            </a:r>
            <a:r>
              <a:rPr lang="ru-RU" sz="1600" dirty="0">
                <a:solidFill>
                  <a:prstClr val="black"/>
                </a:solidFill>
                <a:latin typeface="Arial" panose="020B0604020202020204" pitchFamily="34" charset="0"/>
                <a:cs typeface="Arial" panose="020B0604020202020204" pitchFamily="34" charset="0"/>
              </a:rPr>
              <a:t>5 EWS (приблизително оформление на линията)</a:t>
            </a:r>
          </a:p>
          <a:p>
            <a:pPr marL="0" indent="0">
              <a:lnSpc>
                <a:spcPct val="150000"/>
              </a:lnSpc>
              <a:buClr>
                <a:srgbClr val="C0504D"/>
              </a:buClr>
              <a:buSzTx/>
              <a:buNone/>
              <a:defRPr/>
            </a:pPr>
            <a:r>
              <a:rPr lang="ru-RU" sz="1600" dirty="0" smtClean="0">
                <a:solidFill>
                  <a:prstClr val="black"/>
                </a:solidFill>
                <a:latin typeface="Arial" panose="020B0604020202020204" pitchFamily="34" charset="0"/>
                <a:cs typeface="Arial" panose="020B0604020202020204" pitchFamily="34" charset="0"/>
              </a:rPr>
              <a:t>- Няма </a:t>
            </a:r>
            <a:r>
              <a:rPr lang="ru-RU" sz="1600" dirty="0">
                <a:solidFill>
                  <a:prstClr val="black"/>
                </a:solidFill>
                <a:latin typeface="Arial" panose="020B0604020202020204" pitchFamily="34" charset="0"/>
                <a:cs typeface="Arial" panose="020B0604020202020204" pitchFamily="34" charset="0"/>
              </a:rPr>
              <a:t>термична корелация с други </a:t>
            </a:r>
            <a:r>
              <a:rPr lang="ru-RU" sz="1600" dirty="0" smtClean="0">
                <a:solidFill>
                  <a:prstClr val="black"/>
                </a:solidFill>
                <a:latin typeface="Arial" panose="020B0604020202020204" pitchFamily="34" charset="0"/>
                <a:cs typeface="Arial" panose="020B0604020202020204" pitchFamily="34" charset="0"/>
              </a:rPr>
              <a:t>сондажна </a:t>
            </a:r>
            <a:r>
              <a:rPr lang="ru-RU" sz="1600" dirty="0">
                <a:solidFill>
                  <a:prstClr val="black"/>
                </a:solidFill>
                <a:latin typeface="Arial" panose="020B0604020202020204" pitchFamily="34" charset="0"/>
                <a:cs typeface="Arial" panose="020B0604020202020204" pitchFamily="34" charset="0"/>
              </a:rPr>
              <a:t>системи</a:t>
            </a:r>
          </a:p>
          <a:p>
            <a:pPr marL="0" indent="0">
              <a:lnSpc>
                <a:spcPct val="150000"/>
              </a:lnSpc>
              <a:buClr>
                <a:srgbClr val="C0504D"/>
              </a:buClr>
              <a:buSzTx/>
              <a:buNone/>
              <a:defRPr/>
            </a:pPr>
            <a:r>
              <a:rPr lang="ru-RU" sz="1600" dirty="0" smtClean="0">
                <a:solidFill>
                  <a:prstClr val="black"/>
                </a:solidFill>
                <a:latin typeface="Arial" panose="020B0604020202020204" pitchFamily="34" charset="0"/>
                <a:cs typeface="Arial" panose="020B0604020202020204" pitchFamily="34" charset="0"/>
              </a:rPr>
              <a:t>- Най-малко </a:t>
            </a:r>
            <a:r>
              <a:rPr lang="ru-RU" sz="1600" dirty="0">
                <a:solidFill>
                  <a:prstClr val="black"/>
                </a:solidFill>
                <a:latin typeface="Arial" panose="020B0604020202020204" pitchFamily="34" charset="0"/>
                <a:cs typeface="Arial" panose="020B0604020202020204" pitchFamily="34" charset="0"/>
              </a:rPr>
              <a:t>6 m разстояние на </a:t>
            </a:r>
            <a:r>
              <a:rPr lang="ru-RU" sz="1600" dirty="0" smtClean="0">
                <a:solidFill>
                  <a:prstClr val="black"/>
                </a:solidFill>
                <a:latin typeface="Arial" panose="020B0604020202020204" pitchFamily="34" charset="0"/>
                <a:cs typeface="Arial" panose="020B0604020202020204" pitchFamily="34" charset="0"/>
              </a:rPr>
              <a:t>сондата</a:t>
            </a:r>
            <a:endParaRPr lang="en-US" sz="1600" dirty="0">
              <a:solidFill>
                <a:prstClr val="black"/>
              </a:solidFill>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1002369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Граници на приложение </a:t>
            </a:r>
            <a:r>
              <a:rPr lang="ru-RU" dirty="0">
                <a:solidFill>
                  <a:srgbClr val="92D050"/>
                </a:solidFill>
                <a:latin typeface="Arial" panose="020B0604020202020204" pitchFamily="34" charset="0"/>
                <a:cs typeface="Arial" panose="020B0604020202020204" pitchFamily="34" charset="0"/>
              </a:rPr>
              <a:t>(зелен </a:t>
            </a:r>
            <a:r>
              <a:rPr lang="ru-RU" dirty="0" smtClean="0">
                <a:solidFill>
                  <a:srgbClr val="92D050"/>
                </a:solidFill>
                <a:latin typeface="Arial" panose="020B0604020202020204" pitchFamily="34" charset="0"/>
                <a:cs typeface="Arial" panose="020B0604020202020204" pitchFamily="34" charset="0"/>
              </a:rPr>
              <a:t>печат)</a:t>
            </a:r>
            <a:endParaRPr lang="de-DE" dirty="0">
              <a:solidFill>
                <a:srgbClr val="92D050"/>
              </a:solidFill>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7509520" cy="4525963"/>
          </a:xfrm>
        </p:spPr>
        <p:txBody>
          <a:bodyPr>
            <a:noAutofit/>
          </a:bodyPr>
          <a:lstStyle/>
          <a:p>
            <a:pPr marL="609600" indent="-609600">
              <a:lnSpc>
                <a:spcPct val="150000"/>
              </a:lnSpc>
              <a:buClr>
                <a:srgbClr val="C0504D"/>
              </a:buClr>
              <a:buSzTx/>
              <a:defRPr/>
            </a:pPr>
            <a:endParaRPr lang="de-DE" sz="1600" i="1" u="sng" kern="0" dirty="0">
              <a:solidFill>
                <a:prstClr val="black"/>
              </a:solidFill>
              <a:latin typeface="Arial" panose="020B0604020202020204" pitchFamily="34" charset="0"/>
              <a:cs typeface="Arial" panose="020B0604020202020204" pitchFamily="34" charset="0"/>
            </a:endParaRPr>
          </a:p>
          <a:p>
            <a:pPr marL="285750" lvl="1">
              <a:lnSpc>
                <a:spcPct val="150000"/>
              </a:lnSpc>
              <a:buSzPct val="70000"/>
              <a:buFont typeface="Arial" panose="020B0604020202020204" pitchFamily="34" charset="0"/>
              <a:buChar char="•"/>
              <a:defRPr/>
            </a:pPr>
            <a:r>
              <a:rPr lang="ru-RU" sz="1600" dirty="0">
                <a:solidFill>
                  <a:prstClr val="black"/>
                </a:solidFill>
                <a:latin typeface="Arial" panose="020B0604020202020204" pitchFamily="34" charset="0"/>
                <a:cs typeface="Arial" panose="020B0604020202020204" pitchFamily="34" charset="0"/>
              </a:rPr>
              <a:t>Часове на пълно натоварване годишно между 1200 - 2400 ч</a:t>
            </a:r>
          </a:p>
          <a:p>
            <a:pPr marL="285750" lvl="1">
              <a:lnSpc>
                <a:spcPct val="150000"/>
              </a:lnSpc>
              <a:buSzPct val="70000"/>
              <a:buFont typeface="Arial" panose="020B0604020202020204" pitchFamily="34" charset="0"/>
              <a:buChar char="•"/>
              <a:defRPr/>
            </a:pPr>
            <a:r>
              <a:rPr lang="ru-RU" sz="1600" dirty="0">
                <a:solidFill>
                  <a:prstClr val="black"/>
                </a:solidFill>
                <a:latin typeface="Arial" panose="020B0604020202020204" pitchFamily="34" charset="0"/>
                <a:cs typeface="Arial" panose="020B0604020202020204" pitchFamily="34" charset="0"/>
              </a:rPr>
              <a:t>Характеристиките на сондата отговарят на двойна –U - сонда 32 x 2,9</a:t>
            </a:r>
          </a:p>
          <a:p>
            <a:pPr marL="285750" lvl="1">
              <a:lnSpc>
                <a:spcPct val="150000"/>
              </a:lnSpc>
              <a:buSzPct val="70000"/>
              <a:buFont typeface="Arial" panose="020B0604020202020204" pitchFamily="34" charset="0"/>
              <a:buChar char="•"/>
              <a:defRPr/>
            </a:pPr>
            <a:r>
              <a:rPr lang="ru-RU" sz="1600" dirty="0">
                <a:solidFill>
                  <a:prstClr val="black"/>
                </a:solidFill>
                <a:latin typeface="Arial" panose="020B0604020202020204" pitchFamily="34" charset="0"/>
                <a:cs typeface="Arial" panose="020B0604020202020204" pitchFamily="34" charset="0"/>
              </a:rPr>
              <a:t>Фугиращ материал с топлопроводимост 0,8 W / (m⋅K)</a:t>
            </a:r>
          </a:p>
          <a:p>
            <a:pPr marL="285750" lvl="1">
              <a:lnSpc>
                <a:spcPct val="150000"/>
              </a:lnSpc>
              <a:buSzPct val="70000"/>
              <a:buFont typeface="Arial" panose="020B0604020202020204" pitchFamily="34" charset="0"/>
              <a:buChar char="•"/>
              <a:defRPr/>
            </a:pPr>
            <a:r>
              <a:rPr lang="ru-RU" sz="1600" dirty="0">
                <a:solidFill>
                  <a:prstClr val="black"/>
                </a:solidFill>
                <a:latin typeface="Arial" panose="020B0604020202020204" pitchFamily="34" charset="0"/>
                <a:cs typeface="Arial" panose="020B0604020202020204" pitchFamily="34" charset="0"/>
              </a:rPr>
              <a:t>Диаметър на отвора на пробиване 150 мм</a:t>
            </a:r>
          </a:p>
          <a:p>
            <a:pPr marL="285750" lvl="1">
              <a:lnSpc>
                <a:spcPct val="150000"/>
              </a:lnSpc>
              <a:buSzPct val="70000"/>
              <a:buFont typeface="Arial" panose="020B0604020202020204" pitchFamily="34" charset="0"/>
              <a:buChar char="•"/>
              <a:defRPr/>
            </a:pPr>
            <a:r>
              <a:rPr lang="ru-RU" sz="1600" dirty="0">
                <a:solidFill>
                  <a:prstClr val="black"/>
                </a:solidFill>
                <a:latin typeface="Arial" panose="020B0604020202020204" pitchFamily="34" charset="0"/>
                <a:cs typeface="Arial" panose="020B0604020202020204" pitchFamily="34" charset="0"/>
              </a:rPr>
              <a:t>Средна ненарушена подземна температура от 11 ° C</a:t>
            </a:r>
          </a:p>
          <a:p>
            <a:pPr marL="285750" lvl="1">
              <a:lnSpc>
                <a:spcPct val="150000"/>
              </a:lnSpc>
              <a:buSzPct val="70000"/>
              <a:buFont typeface="Arial" panose="020B0604020202020204" pitchFamily="34" charset="0"/>
              <a:buChar char="•"/>
              <a:defRPr/>
            </a:pPr>
            <a:r>
              <a:rPr lang="ru-RU" sz="1600" dirty="0" smtClean="0">
                <a:solidFill>
                  <a:prstClr val="black"/>
                </a:solidFill>
                <a:latin typeface="Arial" panose="020B0604020202020204" pitchFamily="34" charset="0"/>
                <a:cs typeface="Arial" panose="020B0604020202020204" pitchFamily="34" charset="0"/>
              </a:rPr>
              <a:t>Максимален </a:t>
            </a:r>
            <a:r>
              <a:rPr lang="ru-RU" sz="1600" dirty="0">
                <a:solidFill>
                  <a:prstClr val="black"/>
                </a:solidFill>
                <a:latin typeface="Arial" panose="020B0604020202020204" pitchFamily="34" charset="0"/>
                <a:cs typeface="Arial" panose="020B0604020202020204" pitchFamily="34" charset="0"/>
              </a:rPr>
              <a:t>поток в </a:t>
            </a:r>
            <a:r>
              <a:rPr lang="ru-RU" sz="1600" dirty="0" smtClean="0">
                <a:solidFill>
                  <a:prstClr val="black"/>
                </a:solidFill>
                <a:latin typeface="Arial" panose="020B0604020202020204" pitchFamily="34" charset="0"/>
                <a:cs typeface="Arial" panose="020B0604020202020204" pitchFamily="34" charset="0"/>
              </a:rPr>
              <a:t>сондите</a:t>
            </a:r>
            <a:endParaRPr lang="en-US" sz="1600" dirty="0">
              <a:solidFill>
                <a:prstClr val="black"/>
              </a:solidFill>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33912683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latin typeface="Arial" panose="020B0604020202020204" pitchFamily="34" charset="0"/>
                <a:cs typeface="Arial" panose="020B0604020202020204" pitchFamily="34" charset="0"/>
              </a:rPr>
              <a:t>Граници на приложение </a:t>
            </a:r>
            <a:r>
              <a:rPr lang="ru-RU" dirty="0">
                <a:solidFill>
                  <a:srgbClr val="92D050"/>
                </a:solidFill>
                <a:latin typeface="Arial" panose="020B0604020202020204" pitchFamily="34" charset="0"/>
                <a:cs typeface="Arial" panose="020B0604020202020204" pitchFamily="34" charset="0"/>
              </a:rPr>
              <a:t>(зелен </a:t>
            </a:r>
            <a:r>
              <a:rPr lang="ru-RU" dirty="0" smtClean="0">
                <a:solidFill>
                  <a:srgbClr val="92D050"/>
                </a:solidFill>
                <a:latin typeface="Arial" panose="020B0604020202020204" pitchFamily="34" charset="0"/>
                <a:cs typeface="Arial" panose="020B0604020202020204" pitchFamily="34" charset="0"/>
              </a:rPr>
              <a:t>печат)</a:t>
            </a:r>
            <a:endParaRPr lang="de-DE" dirty="0">
              <a:solidFill>
                <a:srgbClr val="92D050"/>
              </a:solidFill>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7509520" cy="4525963"/>
          </a:xfrm>
        </p:spPr>
        <p:txBody>
          <a:bodyPr>
            <a:noAutofit/>
          </a:bodyPr>
          <a:lstStyle/>
          <a:p>
            <a:pPr marL="0" indent="0">
              <a:buNone/>
            </a:pPr>
            <a:endParaRPr lang="de-DE" sz="1600" i="1" u="sng" kern="0" dirty="0">
              <a:solidFill>
                <a:prstClr val="black"/>
              </a:solidFill>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Граници на желаната температура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Минимална </a:t>
            </a:r>
            <a:r>
              <a:rPr lang="ru-RU" sz="1600" dirty="0">
                <a:latin typeface="Arial" panose="020B0604020202020204" pitchFamily="34" charset="0"/>
                <a:cs typeface="Arial" panose="020B0604020202020204" pitchFamily="34" charset="0"/>
              </a:rPr>
              <a:t>температура при непрекъсната работа: отопление: THP-изход = 0 ° C</a:t>
            </a:r>
          </a:p>
          <a:p>
            <a:pPr marL="0" indent="0">
              <a:lnSpc>
                <a:spcPct val="150000"/>
              </a:lnSpc>
              <a:buNone/>
            </a:pPr>
            <a:r>
              <a:rPr lang="ru-RU" sz="1600" dirty="0" smtClean="0">
                <a:latin typeface="Arial" panose="020B0604020202020204" pitchFamily="34" charset="0"/>
                <a:cs typeface="Arial" panose="020B0604020202020204" pitchFamily="34" charset="0"/>
              </a:rPr>
              <a:t>- Минимални </a:t>
            </a:r>
            <a:r>
              <a:rPr lang="ru-RU" sz="1600" dirty="0">
                <a:latin typeface="Arial" panose="020B0604020202020204" pitchFamily="34" charset="0"/>
                <a:cs typeface="Arial" panose="020B0604020202020204" pitchFamily="34" charset="0"/>
              </a:rPr>
              <a:t>температури на максимална мощност: отопление, три сценария: THP-Изход = 0 ° C, 3 ° C, -5 ° C</a:t>
            </a:r>
          </a:p>
          <a:p>
            <a:pPr marL="0" indent="0">
              <a:lnSpc>
                <a:spcPct val="150000"/>
              </a:lnSpc>
              <a:buNone/>
            </a:pPr>
            <a:r>
              <a:rPr lang="ru-RU" sz="1600" dirty="0" smtClean="0">
                <a:latin typeface="Arial" panose="020B0604020202020204" pitchFamily="34" charset="0"/>
                <a:cs typeface="Arial" panose="020B0604020202020204" pitchFamily="34" charset="0"/>
              </a:rPr>
              <a:t>- Максимална </a:t>
            </a:r>
            <a:r>
              <a:rPr lang="ru-RU" sz="1600" dirty="0">
                <a:latin typeface="Arial" panose="020B0604020202020204" pitchFamily="34" charset="0"/>
                <a:cs typeface="Arial" panose="020B0604020202020204" pitchFamily="34" charset="0"/>
              </a:rPr>
              <a:t>температура в режим на охлаждане (директно охлаждане): THP-изход = 20 ° </a:t>
            </a:r>
            <a:r>
              <a:rPr lang="ru-RU" sz="1600" dirty="0" smtClean="0">
                <a:latin typeface="Arial" panose="020B0604020202020204" pitchFamily="34" charset="0"/>
                <a:cs typeface="Arial" panose="020B0604020202020204" pitchFamily="34" charset="0"/>
              </a:rPr>
              <a:t>C</a:t>
            </a:r>
            <a:endParaRPr lang="de-DE" sz="16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1630576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Термопомпата- възможно най-малка </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95536" y="1844824"/>
            <a:ext cx="8229600" cy="3849291"/>
          </a:xfrm>
        </p:spPr>
        <p:txBody>
          <a:bodyPr>
            <a:normAutofit/>
          </a:bodyPr>
          <a:lstStyle/>
          <a:p>
            <a:pPr marL="0" lvl="0" indent="0">
              <a:lnSpc>
                <a:spcPct val="150000"/>
              </a:lnSpc>
              <a:buNone/>
            </a:pPr>
            <a:r>
              <a:rPr lang="ru-RU" sz="1600" dirty="0">
                <a:solidFill>
                  <a:prstClr val="black"/>
                </a:solidFill>
                <a:latin typeface="Arial" panose="020B0604020202020204" pitchFamily="34" charset="0"/>
                <a:cs typeface="Arial" panose="020B0604020202020204" pitchFamily="34" charset="0"/>
              </a:rPr>
              <a:t>Освен газов нагревател, който може да бъде снабден с гориво почти без ограничение </a:t>
            </a:r>
            <a:r>
              <a:rPr lang="ru-RU" sz="1600" dirty="0" smtClean="0">
                <a:solidFill>
                  <a:prstClr val="black"/>
                </a:solidFill>
                <a:latin typeface="Arial" panose="020B0604020202020204" pitchFamily="34" charset="0"/>
                <a:cs typeface="Arial" panose="020B0604020202020204" pitchFamily="34" charset="0"/>
              </a:rPr>
              <a:t>при наличие на  </a:t>
            </a:r>
            <a:r>
              <a:rPr lang="ru-RU" sz="1600" dirty="0">
                <a:solidFill>
                  <a:prstClr val="black"/>
                </a:solidFill>
                <a:latin typeface="Arial" panose="020B0604020202020204" pitchFamily="34" charset="0"/>
                <a:cs typeface="Arial" panose="020B0604020202020204" pitchFamily="34" charset="0"/>
              </a:rPr>
              <a:t>газова връзка, геотермалната сонда </a:t>
            </a:r>
            <a:r>
              <a:rPr lang="ru-RU" sz="1600" dirty="0" smtClean="0">
                <a:solidFill>
                  <a:prstClr val="black"/>
                </a:solidFill>
                <a:latin typeface="Arial" panose="020B0604020202020204" pitchFamily="34" charset="0"/>
                <a:cs typeface="Arial" panose="020B0604020202020204" pitchFamily="34" charset="0"/>
              </a:rPr>
              <a:t>постоянно само </a:t>
            </a:r>
            <a:r>
              <a:rPr lang="ru-RU" sz="1600" dirty="0">
                <a:solidFill>
                  <a:prstClr val="black"/>
                </a:solidFill>
                <a:latin typeface="Arial" panose="020B0604020202020204" pitchFamily="34" charset="0"/>
                <a:cs typeface="Arial" panose="020B0604020202020204" pitchFamily="34" charset="0"/>
              </a:rPr>
              <a:t>осигурява определена работа. Целта на планирането и оразмеряването е предоставянето на това изпълнение.</a:t>
            </a:r>
          </a:p>
          <a:p>
            <a:pPr marL="0" lvl="0" indent="0">
              <a:lnSpc>
                <a:spcPct val="150000"/>
              </a:lnSpc>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buNone/>
            </a:pPr>
            <a:r>
              <a:rPr lang="ru-RU" sz="1600" dirty="0">
                <a:solidFill>
                  <a:prstClr val="black"/>
                </a:solidFill>
                <a:latin typeface="Arial" panose="020B0604020202020204" pitchFamily="34" charset="0"/>
                <a:cs typeface="Arial" panose="020B0604020202020204" pitchFamily="34" charset="0"/>
              </a:rPr>
              <a:t>Следователно е полезно да се увеличи големият размер на изходната система, ако това е възможно, а не да я преоразмерите. Приложено към геотермалната сонда, това означава да се изгради няколко допълнителни метра към сондата, вместо да се създават твърде малко</a:t>
            </a:r>
            <a:r>
              <a:rPr lang="ru-RU" sz="1600" dirty="0" smtClean="0">
                <a:solidFill>
                  <a:prstClr val="black"/>
                </a:solidFill>
                <a:latin typeface="Arial" panose="020B0604020202020204" pitchFamily="34" charset="0"/>
                <a:cs typeface="Arial" panose="020B0604020202020204" pitchFamily="34" charset="0"/>
              </a:rPr>
              <a:t>.</a:t>
            </a:r>
            <a:endParaRPr lang="de-DE"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9852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Процедура </a:t>
            </a:r>
            <a:r>
              <a:rPr lang="bg-BG" dirty="0">
                <a:solidFill>
                  <a:srgbClr val="92D050"/>
                </a:solidFill>
                <a:latin typeface="Arial" panose="020B0604020202020204" pitchFamily="34" charset="0"/>
                <a:cs typeface="Arial" panose="020B0604020202020204" pitchFamily="34" charset="0"/>
              </a:rPr>
              <a:t>(зелен </a:t>
            </a:r>
            <a:r>
              <a:rPr lang="bg-BG" dirty="0" smtClean="0">
                <a:solidFill>
                  <a:srgbClr val="92D050"/>
                </a:solidFill>
                <a:latin typeface="Arial" panose="020B0604020202020204" pitchFamily="34" charset="0"/>
                <a:cs typeface="Arial" panose="020B0604020202020204" pitchFamily="34" charset="0"/>
              </a:rPr>
              <a:t>печат)</a:t>
            </a:r>
            <a:r>
              <a:rPr lang="de-DE" dirty="0" smtClean="0">
                <a:solidFill>
                  <a:srgbClr val="92D050"/>
                </a:solidFill>
                <a:latin typeface="Arial" panose="020B0604020202020204" pitchFamily="34" charset="0"/>
                <a:cs typeface="Arial" panose="020B0604020202020204" pitchFamily="34" charset="0"/>
              </a:rPr>
              <a:t> </a:t>
            </a:r>
            <a:endParaRPr lang="de-DE" dirty="0">
              <a:solidFill>
                <a:srgbClr val="92D050"/>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Необходимата дължина на геотермалните сонди се определя, както следва: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1. Определете топлинната нужда на сградата</a:t>
            </a:r>
          </a:p>
          <a:p>
            <a:pPr marL="0" indent="0">
              <a:lnSpc>
                <a:spcPct val="150000"/>
              </a:lnSpc>
              <a:buNone/>
            </a:pPr>
            <a:r>
              <a:rPr lang="ru-RU" sz="1600" dirty="0">
                <a:latin typeface="Arial" panose="020B0604020202020204" pitchFamily="34" charset="0"/>
                <a:cs typeface="Arial" panose="020B0604020202020204" pitchFamily="34" charset="0"/>
              </a:rPr>
              <a:t>2. Изберете подходяща термопомпа</a:t>
            </a:r>
          </a:p>
          <a:p>
            <a:pPr marL="0" indent="0">
              <a:lnSpc>
                <a:spcPct val="150000"/>
              </a:lnSpc>
              <a:buNone/>
            </a:pPr>
            <a:r>
              <a:rPr lang="ru-RU" sz="1600" dirty="0">
                <a:latin typeface="Arial" panose="020B0604020202020204" pitchFamily="34" charset="0"/>
                <a:cs typeface="Arial" panose="020B0604020202020204" pitchFamily="34" charset="0"/>
              </a:rPr>
              <a:t>3. Определете работата на изпарителя на термопомпата</a:t>
            </a:r>
          </a:p>
          <a:p>
            <a:pPr marL="0" indent="0">
              <a:lnSpc>
                <a:spcPct val="150000"/>
              </a:lnSpc>
              <a:buNone/>
            </a:pPr>
            <a:r>
              <a:rPr lang="ru-RU" sz="1600" dirty="0">
                <a:solidFill>
                  <a:srgbClr val="92D050"/>
                </a:solidFill>
                <a:latin typeface="Arial" panose="020B0604020202020204" pitchFamily="34" charset="0"/>
                <a:cs typeface="Arial" panose="020B0604020202020204" pitchFamily="34" charset="0"/>
              </a:rPr>
              <a:t>4. Определете часовете на пълно натоварване годишно</a:t>
            </a:r>
          </a:p>
          <a:p>
            <a:pPr marL="0" indent="0">
              <a:lnSpc>
                <a:spcPct val="150000"/>
              </a:lnSpc>
              <a:buNone/>
            </a:pPr>
            <a:r>
              <a:rPr lang="ru-RU" sz="1600" dirty="0">
                <a:latin typeface="Arial" panose="020B0604020202020204" pitchFamily="34" charset="0"/>
                <a:cs typeface="Arial" panose="020B0604020202020204" pitchFamily="34" charset="0"/>
              </a:rPr>
              <a:t>5. Изберете дали със или без WW / </a:t>
            </a:r>
            <a:r>
              <a:rPr lang="ru-RU" sz="1600" dirty="0" smtClean="0">
                <a:solidFill>
                  <a:srgbClr val="92D050"/>
                </a:solidFill>
                <a:latin typeface="Arial" panose="020B0604020202020204" pitchFamily="34" charset="0"/>
                <a:cs typeface="Arial" panose="020B0604020202020204" pitchFamily="34" charset="0"/>
              </a:rPr>
              <a:t>охлаждане</a:t>
            </a:r>
            <a:endParaRPr lang="en-US" sz="1600" dirty="0">
              <a:solidFill>
                <a:srgbClr val="92D050"/>
              </a:solidFill>
              <a:latin typeface="Arial" panose="020B0604020202020204" pitchFamily="34" charset="0"/>
              <a:cs typeface="Arial" panose="020B0604020202020204" pitchFamily="34" charset="0"/>
            </a:endParaRPr>
          </a:p>
          <a:p>
            <a:pPr marL="0" indent="0">
              <a:lnSpc>
                <a:spcPct val="150000"/>
              </a:lnSpc>
              <a:buNone/>
            </a:pPr>
            <a:endParaRPr lang="de-DE" sz="21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171" y="2492896"/>
            <a:ext cx="720080" cy="1018479"/>
          </a:xfrm>
          <a:prstGeom prst="rect">
            <a:avLst/>
          </a:prstGeom>
        </p:spPr>
      </p:pic>
    </p:spTree>
    <p:extLst>
      <p:ext uri="{BB962C8B-B14F-4D97-AF65-F5344CB8AC3E}">
        <p14:creationId xmlns:p14="http://schemas.microsoft.com/office/powerpoint/2010/main" val="24090854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b="1" dirty="0">
                <a:latin typeface="Arial" panose="020B0604020202020204" pitchFamily="34" charset="0"/>
                <a:cs typeface="Arial" panose="020B0604020202020204" pitchFamily="34" charset="0"/>
              </a:rPr>
              <a:t> </a:t>
            </a:r>
            <a:r>
              <a:rPr lang="bg-BG" dirty="0">
                <a:latin typeface="Arial" panose="020B0604020202020204" pitchFamily="34" charset="0"/>
                <a:cs typeface="Arial" panose="020B0604020202020204" pitchFamily="34" charset="0"/>
              </a:rPr>
              <a:t>Процедура </a:t>
            </a:r>
            <a:r>
              <a:rPr lang="bg-BG" dirty="0">
                <a:solidFill>
                  <a:srgbClr val="92D050"/>
                </a:solidFill>
                <a:latin typeface="Arial" panose="020B0604020202020204" pitchFamily="34" charset="0"/>
                <a:cs typeface="Arial" panose="020B0604020202020204" pitchFamily="34" charset="0"/>
              </a:rPr>
              <a:t>(зелен </a:t>
            </a:r>
            <a:r>
              <a:rPr lang="bg-BG" dirty="0" smtClean="0">
                <a:solidFill>
                  <a:srgbClr val="92D050"/>
                </a:solidFill>
                <a:latin typeface="Arial" panose="020B0604020202020204" pitchFamily="34" charset="0"/>
                <a:cs typeface="Arial" panose="020B0604020202020204" pitchFamily="34" charset="0"/>
              </a:rPr>
              <a:t>печат)</a:t>
            </a:r>
            <a:endParaRPr lang="de-DE" dirty="0">
              <a:solidFill>
                <a:srgbClr val="92D050"/>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Autofit/>
          </a:bodyPr>
          <a:lstStyle/>
          <a:p>
            <a:pPr marL="0" lvl="0" indent="0">
              <a:lnSpc>
                <a:spcPct val="150000"/>
              </a:lnSpc>
              <a:buNone/>
            </a:pPr>
            <a:r>
              <a:rPr lang="ru-RU" sz="1600" dirty="0" smtClean="0">
                <a:latin typeface="Arial" panose="020B0604020202020204" pitchFamily="34" charset="0"/>
                <a:cs typeface="Arial" panose="020B0604020202020204" pitchFamily="34" charset="0"/>
              </a:rPr>
              <a:t>Необходимата </a:t>
            </a:r>
            <a:r>
              <a:rPr lang="ru-RU" sz="1600" dirty="0">
                <a:latin typeface="Arial" panose="020B0604020202020204" pitchFamily="34" charset="0"/>
                <a:cs typeface="Arial" panose="020B0604020202020204" pitchFamily="34" charset="0"/>
              </a:rPr>
              <a:t>дължина на геотермалните сонди се определя, както следва:</a:t>
            </a:r>
          </a:p>
          <a:p>
            <a:pPr lvl="0">
              <a:lnSpc>
                <a:spcPct val="150000"/>
              </a:lnSpc>
              <a:buFont typeface="+mj-lt"/>
              <a:buAutoNum type="arabicPeriod" startAt="6"/>
            </a:pPr>
            <a:r>
              <a:rPr lang="ru-RU" sz="1600" dirty="0" smtClean="0">
                <a:latin typeface="Arial" panose="020B0604020202020204" pitchFamily="34" charset="0"/>
                <a:cs typeface="Arial" panose="020B0604020202020204" pitchFamily="34" charset="0"/>
              </a:rPr>
              <a:t>Задайте </a:t>
            </a:r>
            <a:r>
              <a:rPr lang="ru-RU" sz="1600" dirty="0">
                <a:latin typeface="Arial" panose="020B0604020202020204" pitchFamily="34" charset="0"/>
                <a:cs typeface="Arial" panose="020B0604020202020204" pitchFamily="34" charset="0"/>
              </a:rPr>
              <a:t>минимална температура на </a:t>
            </a:r>
            <a:r>
              <a:rPr lang="ru-RU" sz="1600" dirty="0" smtClean="0">
                <a:latin typeface="Arial" panose="020B0604020202020204" pitchFamily="34" charset="0"/>
                <a:cs typeface="Arial" panose="020B0604020202020204" pitchFamily="34" charset="0"/>
              </a:rPr>
              <a:t>солевия разтвор</a:t>
            </a:r>
            <a:endParaRPr lang="ru-RU" sz="1600" dirty="0">
              <a:latin typeface="Arial" panose="020B0604020202020204" pitchFamily="34" charset="0"/>
              <a:cs typeface="Arial" panose="020B0604020202020204" pitchFamily="34" charset="0"/>
            </a:endParaRPr>
          </a:p>
          <a:p>
            <a:pPr lvl="0">
              <a:lnSpc>
                <a:spcPct val="150000"/>
              </a:lnSpc>
              <a:buFont typeface="+mj-lt"/>
              <a:buAutoNum type="arabicPeriod" startAt="6"/>
            </a:pPr>
            <a:r>
              <a:rPr lang="ru-RU" sz="1600" dirty="0">
                <a:latin typeface="Arial" panose="020B0604020202020204" pitchFamily="34" charset="0"/>
                <a:cs typeface="Arial" panose="020B0604020202020204" pitchFamily="34" charset="0"/>
              </a:rPr>
              <a:t>Изчислете броя на сондите</a:t>
            </a:r>
          </a:p>
          <a:p>
            <a:pPr lvl="0">
              <a:lnSpc>
                <a:spcPct val="150000"/>
              </a:lnSpc>
              <a:buFont typeface="+mj-lt"/>
              <a:buAutoNum type="arabicPeriod" startAt="6"/>
            </a:pPr>
            <a:r>
              <a:rPr lang="ru-RU" sz="1600" dirty="0">
                <a:latin typeface="Arial" panose="020B0604020202020204" pitchFamily="34" charset="0"/>
                <a:cs typeface="Arial" panose="020B0604020202020204" pitchFamily="34" charset="0"/>
              </a:rPr>
              <a:t>Определете конкретния </a:t>
            </a:r>
            <a:r>
              <a:rPr lang="ru-RU" sz="1600" dirty="0" smtClean="0">
                <a:latin typeface="Arial" panose="020B0604020202020204" pitchFamily="34" charset="0"/>
                <a:cs typeface="Arial" panose="020B0604020202020204" pitchFamily="34" charset="0"/>
              </a:rPr>
              <a:t>теоретичен </a:t>
            </a:r>
            <a:r>
              <a:rPr lang="ru-RU" sz="1600" dirty="0">
                <a:latin typeface="Arial" panose="020B0604020202020204" pitchFamily="34" charset="0"/>
                <a:cs typeface="Arial" panose="020B0604020202020204" pitchFamily="34" charset="0"/>
              </a:rPr>
              <a:t>капацитет на </a:t>
            </a:r>
            <a:r>
              <a:rPr lang="ru-RU" sz="1600" dirty="0" smtClean="0">
                <a:latin typeface="Arial" panose="020B0604020202020204" pitchFamily="34" charset="0"/>
                <a:cs typeface="Arial" panose="020B0604020202020204" pitchFamily="34" charset="0"/>
              </a:rPr>
              <a:t>подземните части</a:t>
            </a:r>
            <a:endParaRPr lang="ru-RU" sz="1600" dirty="0">
              <a:latin typeface="Arial" panose="020B0604020202020204" pitchFamily="34" charset="0"/>
              <a:cs typeface="Arial" panose="020B0604020202020204" pitchFamily="34" charset="0"/>
            </a:endParaRPr>
          </a:p>
          <a:p>
            <a:pPr lvl="0">
              <a:lnSpc>
                <a:spcPct val="150000"/>
              </a:lnSpc>
              <a:buFont typeface="+mj-lt"/>
              <a:buAutoNum type="arabicPeriod" startAt="6"/>
            </a:pPr>
            <a:r>
              <a:rPr lang="ru-RU" sz="1600" dirty="0">
                <a:latin typeface="Arial" panose="020B0604020202020204" pitchFamily="34" charset="0"/>
                <a:cs typeface="Arial" panose="020B0604020202020204" pitchFamily="34" charset="0"/>
              </a:rPr>
              <a:t>Персонализирайте броя на сондите</a:t>
            </a:r>
          </a:p>
          <a:p>
            <a:pPr lvl="0">
              <a:lnSpc>
                <a:spcPct val="150000"/>
              </a:lnSpc>
              <a:buFont typeface="+mj-lt"/>
              <a:buAutoNum type="arabicPeriod" startAt="6"/>
            </a:pPr>
            <a:r>
              <a:rPr lang="ru-RU" sz="1600" dirty="0">
                <a:latin typeface="Arial" panose="020B0604020202020204" pitchFamily="34" charset="0"/>
                <a:cs typeface="Arial" panose="020B0604020202020204" pitchFamily="34" charset="0"/>
              </a:rPr>
              <a:t>Определете поточните свойства на </a:t>
            </a:r>
            <a:r>
              <a:rPr lang="ru-RU" sz="1600" dirty="0" smtClean="0">
                <a:latin typeface="Arial" panose="020B0604020202020204" pitchFamily="34" charset="0"/>
                <a:cs typeface="Arial" panose="020B0604020202020204" pitchFamily="34" charset="0"/>
              </a:rPr>
              <a:t>солевия разтвор</a:t>
            </a:r>
            <a:endParaRPr lang="ru-RU" sz="1600" dirty="0">
              <a:latin typeface="Arial" panose="020B0604020202020204" pitchFamily="34" charset="0"/>
              <a:cs typeface="Arial" panose="020B0604020202020204" pitchFamily="34" charset="0"/>
            </a:endParaRPr>
          </a:p>
          <a:p>
            <a:pPr lvl="0">
              <a:lnSpc>
                <a:spcPct val="150000"/>
              </a:lnSpc>
              <a:buFont typeface="+mj-lt"/>
              <a:buAutoNum type="arabicPeriod" startAt="6"/>
            </a:pPr>
            <a:r>
              <a:rPr lang="ru-RU" sz="1600" dirty="0">
                <a:latin typeface="Arial" panose="020B0604020202020204" pitchFamily="34" charset="0"/>
                <a:cs typeface="Arial" panose="020B0604020202020204" pitchFamily="34" charset="0"/>
              </a:rPr>
              <a:t>Контрол на специфичния </a:t>
            </a:r>
            <a:r>
              <a:rPr lang="ru-RU" sz="1600" dirty="0" smtClean="0">
                <a:latin typeface="Arial" panose="020B0604020202020204" pitchFamily="34" charset="0"/>
                <a:cs typeface="Arial" panose="020B0604020202020204" pitchFamily="34" charset="0"/>
              </a:rPr>
              <a:t>теоретичен капацитет </a:t>
            </a:r>
            <a:endParaRPr lang="ru-RU" sz="1600" dirty="0">
              <a:latin typeface="Arial" panose="020B0604020202020204" pitchFamily="34" charset="0"/>
              <a:cs typeface="Arial" panose="020B0604020202020204" pitchFamily="34" charset="0"/>
            </a:endParaRPr>
          </a:p>
          <a:p>
            <a:pPr lvl="0">
              <a:lnSpc>
                <a:spcPct val="150000"/>
              </a:lnSpc>
              <a:buFont typeface="+mj-lt"/>
              <a:buAutoNum type="arabicPeriod" startAt="6"/>
            </a:pPr>
            <a:r>
              <a:rPr lang="ru-RU" sz="1600" dirty="0">
                <a:latin typeface="Arial" panose="020B0604020202020204" pitchFamily="34" charset="0"/>
                <a:cs typeface="Arial" panose="020B0604020202020204" pitchFamily="34" charset="0"/>
              </a:rPr>
              <a:t>дължина на сондата = </a:t>
            </a:r>
            <a:r>
              <a:rPr lang="ru-RU" sz="1600" u="sng" dirty="0" smtClean="0">
                <a:latin typeface="Arial" panose="020B0604020202020204" pitchFamily="34" charset="0"/>
                <a:cs typeface="Arial" panose="020B0604020202020204" pitchFamily="34" charset="0"/>
              </a:rPr>
              <a:t>производителност </a:t>
            </a:r>
            <a:r>
              <a:rPr lang="ru-RU" sz="1600" u="sng" dirty="0">
                <a:latin typeface="Arial" panose="020B0604020202020204" pitchFamily="34" charset="0"/>
                <a:cs typeface="Arial" panose="020B0604020202020204" pitchFamily="34" charset="0"/>
              </a:rPr>
              <a:t>на </a:t>
            </a:r>
            <a:r>
              <a:rPr lang="ru-RU" sz="1600" u="sng" dirty="0" smtClean="0">
                <a:latin typeface="Arial" panose="020B0604020202020204" pitchFamily="34" charset="0"/>
                <a:cs typeface="Arial" panose="020B0604020202020204" pitchFamily="34" charset="0"/>
              </a:rPr>
              <a:t>изпарителя </a:t>
            </a:r>
          </a:p>
          <a:p>
            <a:pPr marL="0" lvl="0" indent="0">
              <a:lnSpc>
                <a:spcPct val="150000"/>
              </a:lnSpc>
              <a:buNone/>
            </a:pPr>
            <a:r>
              <a:rPr lang="ru-RU" sz="1600" dirty="0" smtClean="0">
                <a:latin typeface="Arial" panose="020B0604020202020204" pitchFamily="34" charset="0"/>
                <a:cs typeface="Arial" panose="020B0604020202020204" pitchFamily="34" charset="0"/>
              </a:rPr>
              <a:t>                                              теоретичен капацитет </a:t>
            </a:r>
            <a:endParaRPr lang="de-DE" sz="16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44610" y="2636912"/>
            <a:ext cx="720080" cy="1018479"/>
          </a:xfrm>
          <a:prstGeom prst="rect">
            <a:avLst/>
          </a:prstGeom>
        </p:spPr>
      </p:pic>
    </p:spTree>
    <p:extLst>
      <p:ext uri="{BB962C8B-B14F-4D97-AF65-F5344CB8AC3E}">
        <p14:creationId xmlns:p14="http://schemas.microsoft.com/office/powerpoint/2010/main" val="29304855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Входни данни </a:t>
            </a:r>
            <a:r>
              <a:rPr lang="bg-BG" dirty="0">
                <a:solidFill>
                  <a:srgbClr val="92D050"/>
                </a:solidFill>
                <a:latin typeface="Arial" panose="020B0604020202020204" pitchFamily="34" charset="0"/>
                <a:cs typeface="Arial" panose="020B0604020202020204" pitchFamily="34" charset="0"/>
              </a:rPr>
              <a:t>(зелен </a:t>
            </a:r>
            <a:r>
              <a:rPr lang="bg-BG" dirty="0" smtClean="0">
                <a:solidFill>
                  <a:srgbClr val="92D050"/>
                </a:solidFill>
                <a:latin typeface="Arial" panose="020B0604020202020204" pitchFamily="34" charset="0"/>
                <a:cs typeface="Arial" panose="020B0604020202020204" pitchFamily="34" charset="0"/>
              </a:rPr>
              <a:t>печат)</a:t>
            </a:r>
            <a:endParaRPr lang="de-DE" dirty="0">
              <a:solidFill>
                <a:srgbClr val="92D050"/>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Необходими са </a:t>
            </a:r>
            <a:r>
              <a:rPr lang="ru-RU" sz="1600" dirty="0" smtClean="0">
                <a:latin typeface="Arial" panose="020B0604020202020204" pitchFamily="34" charset="0"/>
                <a:cs typeface="Arial" panose="020B0604020202020204" pitchFamily="34" charset="0"/>
              </a:rPr>
              <a:t>по- обширни </a:t>
            </a:r>
            <a:r>
              <a:rPr lang="ru-RU" sz="1600" dirty="0">
                <a:latin typeface="Arial" panose="020B0604020202020204" pitchFamily="34" charset="0"/>
                <a:cs typeface="Arial" panose="020B0604020202020204" pitchFamily="34" charset="0"/>
              </a:rPr>
              <a:t>входни данни</a:t>
            </a:r>
          </a:p>
          <a:p>
            <a:pPr marL="0" indent="0">
              <a:lnSpc>
                <a:spcPct val="150000"/>
              </a:lnSpc>
              <a:buNone/>
            </a:pPr>
            <a:r>
              <a:rPr lang="ru-RU" sz="1600" dirty="0" smtClean="0">
                <a:latin typeface="Arial" panose="020B0604020202020204" pitchFamily="34" charset="0"/>
                <a:cs typeface="Arial" panose="020B0604020202020204" pitchFamily="34" charset="0"/>
              </a:rPr>
              <a:t>- Производителност </a:t>
            </a:r>
            <a:r>
              <a:rPr lang="ru-RU" sz="1600" dirty="0">
                <a:latin typeface="Arial" panose="020B0604020202020204" pitchFamily="34" charset="0"/>
                <a:cs typeface="Arial" panose="020B0604020202020204" pitchFamily="34" charset="0"/>
              </a:rPr>
              <a:t>на изпарителя на термопомпата</a:t>
            </a:r>
          </a:p>
          <a:p>
            <a:pPr marL="0" indent="0">
              <a:lnSpc>
                <a:spcPct val="150000"/>
              </a:lnSpc>
              <a:buNone/>
            </a:pPr>
            <a:r>
              <a:rPr lang="ru-RU" sz="1600" dirty="0" smtClean="0">
                <a:latin typeface="Arial" panose="020B0604020202020204" pitchFamily="34" charset="0"/>
                <a:cs typeface="Arial" panose="020B0604020202020204" pitchFamily="34" charset="0"/>
              </a:rPr>
              <a:t>- Скален </a:t>
            </a:r>
            <a:r>
              <a:rPr lang="ru-RU" sz="1600" dirty="0">
                <a:latin typeface="Arial" panose="020B0604020202020204" pitchFamily="34" charset="0"/>
                <a:cs typeface="Arial" panose="020B0604020202020204" pitchFamily="34" charset="0"/>
              </a:rPr>
              <a:t>тип или груба топлопроводимост</a:t>
            </a:r>
          </a:p>
          <a:p>
            <a:pPr marL="0" indent="0">
              <a:lnSpc>
                <a:spcPct val="150000"/>
              </a:lnSpc>
              <a:buNone/>
            </a:pPr>
            <a:r>
              <a:rPr lang="ru-RU" sz="1600" dirty="0" smtClean="0">
                <a:latin typeface="Arial" panose="020B0604020202020204" pitchFamily="34" charset="0"/>
                <a:cs typeface="Arial" panose="020B0604020202020204" pitchFamily="34" charset="0"/>
              </a:rPr>
              <a:t>- Със </a:t>
            </a:r>
            <a:r>
              <a:rPr lang="ru-RU" sz="1600" dirty="0">
                <a:latin typeface="Arial" panose="020B0604020202020204" pitchFamily="34" charset="0"/>
                <a:cs typeface="Arial" panose="020B0604020202020204" pitchFamily="34" charset="0"/>
              </a:rPr>
              <a:t>или без отопление / охлаждане на битова вода</a:t>
            </a:r>
          </a:p>
          <a:p>
            <a:pPr marL="0" indent="0">
              <a:lnSpc>
                <a:spcPct val="150000"/>
              </a:lnSpc>
              <a:buNone/>
            </a:pPr>
            <a:r>
              <a:rPr lang="ru-RU" sz="1600" dirty="0" smtClean="0">
                <a:latin typeface="Arial" panose="020B0604020202020204" pitchFamily="34" charset="0"/>
                <a:cs typeface="Arial" panose="020B0604020202020204" pitchFamily="34" charset="0"/>
              </a:rPr>
              <a:t>- Часове </a:t>
            </a:r>
            <a:r>
              <a:rPr lang="ru-RU" sz="1600" dirty="0">
                <a:latin typeface="Arial" panose="020B0604020202020204" pitchFamily="34" charset="0"/>
                <a:cs typeface="Arial" panose="020B0604020202020204" pitchFamily="34" charset="0"/>
              </a:rPr>
              <a:t>за пълно натоварване годишно</a:t>
            </a:r>
          </a:p>
          <a:p>
            <a:pPr marL="0" indent="0">
              <a:lnSpc>
                <a:spcPct val="150000"/>
              </a:lnSpc>
              <a:buNone/>
            </a:pPr>
            <a:r>
              <a:rPr lang="ru-RU" sz="1600" dirty="0" smtClean="0">
                <a:latin typeface="Arial" panose="020B0604020202020204" pitchFamily="34" charset="0"/>
                <a:cs typeface="Arial" panose="020B0604020202020204" pitchFamily="34" charset="0"/>
              </a:rPr>
              <a:t>- Минимална </a:t>
            </a:r>
            <a:r>
              <a:rPr lang="ru-RU" sz="1600" dirty="0">
                <a:latin typeface="Arial" panose="020B0604020202020204" pitchFamily="34" charset="0"/>
                <a:cs typeface="Arial" panose="020B0604020202020204" pitchFamily="34" charset="0"/>
              </a:rPr>
              <a:t>температура на </a:t>
            </a:r>
            <a:r>
              <a:rPr lang="ru-RU" sz="1600" dirty="0" smtClean="0">
                <a:latin typeface="Arial" panose="020B0604020202020204" pitchFamily="34" charset="0"/>
                <a:cs typeface="Arial" panose="020B0604020202020204" pitchFamily="34" charset="0"/>
              </a:rPr>
              <a:t>солевия разтвор</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Брой </a:t>
            </a:r>
            <a:r>
              <a:rPr lang="ru-RU" sz="1600" dirty="0">
                <a:latin typeface="Arial" panose="020B0604020202020204" pitchFamily="34" charset="0"/>
                <a:cs typeface="Arial" panose="020B0604020202020204" pitchFamily="34" charset="0"/>
              </a:rPr>
              <a:t>сонди</a:t>
            </a:r>
          </a:p>
          <a:p>
            <a:pPr marL="0" indent="0">
              <a:lnSpc>
                <a:spcPct val="150000"/>
              </a:lnSpc>
              <a:buNone/>
            </a:pPr>
            <a:r>
              <a:rPr lang="ru-RU" sz="1600" dirty="0" smtClean="0">
                <a:latin typeface="Arial" panose="020B0604020202020204" pitchFamily="34" charset="0"/>
                <a:cs typeface="Arial" panose="020B0604020202020204" pitchFamily="34" charset="0"/>
              </a:rPr>
              <a:t>- Свойства </a:t>
            </a:r>
            <a:r>
              <a:rPr lang="ru-RU" sz="1600" dirty="0">
                <a:latin typeface="Arial" panose="020B0604020202020204" pitchFamily="34" charset="0"/>
                <a:cs typeface="Arial" panose="020B0604020202020204" pitchFamily="34" charset="0"/>
              </a:rPr>
              <a:t>на потока на </a:t>
            </a:r>
            <a:r>
              <a:rPr lang="ru-RU" sz="1600" dirty="0" smtClean="0">
                <a:latin typeface="Arial" panose="020B0604020202020204" pitchFamily="34" charset="0"/>
                <a:cs typeface="Arial" panose="020B0604020202020204" pitchFamily="34" charset="0"/>
              </a:rPr>
              <a:t>солевия разтвор</a:t>
            </a:r>
            <a:endParaRPr lang="de-DE" sz="1800" dirty="0"/>
          </a:p>
        </p:txBody>
      </p:sp>
      <p:sp>
        <p:nvSpPr>
          <p:cNvPr id="4" name="Gestreifter Pfeil nach rechts 3"/>
          <p:cNvSpPr/>
          <p:nvPr/>
        </p:nvSpPr>
        <p:spPr>
          <a:xfrm>
            <a:off x="1761576" y="5013176"/>
            <a:ext cx="2802193" cy="1224116"/>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4563769" y="5082617"/>
            <a:ext cx="3111531" cy="1569660"/>
          </a:xfrm>
          <a:prstGeom prst="rect">
            <a:avLst/>
          </a:prstGeom>
          <a:noFill/>
        </p:spPr>
        <p:txBody>
          <a:bodyPr wrap="square" rtlCol="0">
            <a:spAutoFit/>
          </a:bodyPr>
          <a:lstStyle/>
          <a:p>
            <a:pPr algn="ctr">
              <a:lnSpc>
                <a:spcPct val="150000"/>
              </a:lnSpc>
            </a:pPr>
            <a:r>
              <a:rPr lang="ru-RU" sz="1600" b="1" dirty="0">
                <a:solidFill>
                  <a:srgbClr val="9BBB59">
                    <a:lumMod val="75000"/>
                  </a:srgbClr>
                </a:solidFill>
                <a:latin typeface="Arial" panose="020B0604020202020204" pitchFamily="34" charset="0"/>
                <a:cs typeface="Arial" panose="020B0604020202020204" pitchFamily="34" charset="0"/>
              </a:rPr>
              <a:t>Много входни данни създават невярна </a:t>
            </a:r>
            <a:r>
              <a:rPr lang="ru-RU" sz="1600" b="1" dirty="0" smtClean="0">
                <a:solidFill>
                  <a:srgbClr val="9BBB59">
                    <a:lumMod val="75000"/>
                  </a:srgbClr>
                </a:solidFill>
                <a:latin typeface="Arial" panose="020B0604020202020204" pitchFamily="34" charset="0"/>
                <a:cs typeface="Arial" panose="020B0604020202020204" pitchFamily="34" charset="0"/>
              </a:rPr>
              <a:t>представа </a:t>
            </a:r>
            <a:r>
              <a:rPr lang="ru-RU" sz="1600" b="1" dirty="0">
                <a:solidFill>
                  <a:srgbClr val="9BBB59">
                    <a:lumMod val="75000"/>
                  </a:srgbClr>
                </a:solidFill>
                <a:latin typeface="Arial" panose="020B0604020202020204" pitchFamily="34" charset="0"/>
                <a:cs typeface="Arial" panose="020B0604020202020204" pitchFamily="34" charset="0"/>
              </a:rPr>
              <a:t>при </a:t>
            </a:r>
            <a:r>
              <a:rPr lang="ru-RU" sz="1600" b="1" dirty="0" smtClean="0">
                <a:solidFill>
                  <a:srgbClr val="9BBB59">
                    <a:lumMod val="75000"/>
                  </a:srgbClr>
                </a:solidFill>
                <a:latin typeface="Arial" panose="020B0604020202020204" pitchFamily="34" charset="0"/>
                <a:cs typeface="Arial" panose="020B0604020202020204" pitchFamily="34" charset="0"/>
              </a:rPr>
              <a:t>оразмеряване</a:t>
            </a:r>
            <a:endParaRPr lang="de-DE" sz="1600" b="1" dirty="0">
              <a:solidFill>
                <a:srgbClr val="9BBB59">
                  <a:lumMod val="75000"/>
                </a:srgbClr>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04448" y="1593376"/>
            <a:ext cx="413010" cy="584160"/>
          </a:xfrm>
          <a:prstGeom prst="rect">
            <a:avLst/>
          </a:prstGeom>
        </p:spPr>
      </p:pic>
    </p:spTree>
    <p:extLst>
      <p:ext uri="{BB962C8B-B14F-4D97-AF65-F5344CB8AC3E}">
        <p14:creationId xmlns:p14="http://schemas.microsoft.com/office/powerpoint/2010/main" val="20624415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Входни данни </a:t>
            </a:r>
            <a:r>
              <a:rPr lang="bg-BG" dirty="0">
                <a:solidFill>
                  <a:srgbClr val="92D050"/>
                </a:solidFill>
                <a:latin typeface="Arial" panose="020B0604020202020204" pitchFamily="34" charset="0"/>
                <a:cs typeface="Arial" panose="020B0604020202020204" pitchFamily="34" charset="0"/>
              </a:rPr>
              <a:t>(зелен </a:t>
            </a:r>
            <a:r>
              <a:rPr lang="bg-BG" dirty="0" smtClean="0">
                <a:solidFill>
                  <a:srgbClr val="92D050"/>
                </a:solidFill>
                <a:latin typeface="Arial" panose="020B0604020202020204" pitchFamily="34" charset="0"/>
                <a:cs typeface="Arial" panose="020B0604020202020204" pitchFamily="34" charset="0"/>
              </a:rPr>
              <a:t>печат)</a:t>
            </a:r>
            <a:endParaRPr lang="de-DE" dirty="0">
              <a:solidFill>
                <a:srgbClr val="92D050"/>
              </a:solidFill>
            </a:endParaRPr>
          </a:p>
        </p:txBody>
      </p:sp>
      <p:sp>
        <p:nvSpPr>
          <p:cNvPr id="4" name="Inhaltsplatzhalter 3"/>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Въпреки значителните по-обширни входни данни, зеленият печат не покрива всички възможни случаи.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Кои входни данни липсват в зеления печат?</a:t>
            </a:r>
          </a:p>
          <a:p>
            <a:pPr marL="0" indent="0">
              <a:lnSpc>
                <a:spcPct val="150000"/>
              </a:lnSpc>
              <a:buNone/>
            </a:pPr>
            <a:r>
              <a:rPr lang="ru-RU" sz="1600" dirty="0">
                <a:latin typeface="Arial" panose="020B0604020202020204" pitchFamily="34" charset="0"/>
                <a:cs typeface="Arial" panose="020B0604020202020204" pitchFamily="34" charset="0"/>
              </a:rPr>
              <a:t>Разпределение на топлинната нужда през годината</a:t>
            </a:r>
          </a:p>
          <a:p>
            <a:pPr marL="0" indent="0">
              <a:lnSpc>
                <a:spcPct val="150000"/>
              </a:lnSpc>
              <a:buNone/>
            </a:pPr>
            <a:r>
              <a:rPr lang="ru-RU" sz="1600" dirty="0">
                <a:latin typeface="Arial" panose="020B0604020202020204" pitchFamily="34" charset="0"/>
                <a:cs typeface="Arial" panose="020B0604020202020204" pitchFamily="34" charset="0"/>
              </a:rPr>
              <a:t>Местоположение на системата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Защо тези данни също са </a:t>
            </a:r>
            <a:r>
              <a:rPr lang="ru-RU" sz="1600" dirty="0" smtClean="0">
                <a:latin typeface="Arial" panose="020B0604020202020204" pitchFamily="34" charset="0"/>
                <a:cs typeface="Arial" panose="020B0604020202020204" pitchFamily="34" charset="0"/>
              </a:rPr>
              <a:t>определящи?</a:t>
            </a:r>
            <a:endParaRPr lang="de-DE" dirty="0"/>
          </a:p>
        </p:txBody>
      </p:sp>
    </p:spTree>
    <p:extLst>
      <p:ext uri="{BB962C8B-B14F-4D97-AF65-F5344CB8AC3E}">
        <p14:creationId xmlns:p14="http://schemas.microsoft.com/office/powerpoint/2010/main" val="12479397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Ефект от входящите </a:t>
            </a:r>
            <a:r>
              <a:rPr lang="bg-BG" dirty="0" smtClean="0">
                <a:latin typeface="Arial" panose="020B0604020202020204" pitchFamily="34" charset="0"/>
                <a:cs typeface="Arial" panose="020B0604020202020204" pitchFamily="34" charset="0"/>
              </a:rPr>
              <a:t>данни</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91461" y="1592467"/>
            <a:ext cx="5050904" cy="4525963"/>
          </a:xfrm>
        </p:spPr>
        <p:txBody>
          <a:bodyPr>
            <a:noAutofit/>
          </a:bodyPr>
          <a:lstStyle/>
          <a:p>
            <a:pPr marL="0" lvl="1" indent="0">
              <a:lnSpc>
                <a:spcPct val="150000"/>
              </a:lnSpc>
              <a:buNone/>
            </a:pPr>
            <a:r>
              <a:rPr lang="ru-RU" sz="1600" dirty="0">
                <a:latin typeface="Arial" panose="020B0604020202020204" pitchFamily="34" charset="0"/>
                <a:cs typeface="Arial" panose="020B0604020202020204" pitchFamily="34" charset="0"/>
              </a:rPr>
              <a:t>Разпределение на топлинната нужда през годината.</a:t>
            </a:r>
          </a:p>
          <a:p>
            <a:pPr marL="0" lvl="1" indent="0">
              <a:lnSpc>
                <a:spcPct val="150000"/>
              </a:lnSpc>
              <a:buNone/>
            </a:pPr>
            <a:endParaRPr lang="ru-RU" sz="1600" dirty="0">
              <a:latin typeface="Arial" panose="020B0604020202020204" pitchFamily="34" charset="0"/>
              <a:cs typeface="Arial" panose="020B0604020202020204" pitchFamily="34" charset="0"/>
            </a:endParaRPr>
          </a:p>
          <a:p>
            <a:pPr marL="0" lvl="1" indent="0">
              <a:lnSpc>
                <a:spcPct val="150000"/>
              </a:lnSpc>
              <a:buNone/>
            </a:pPr>
            <a:r>
              <a:rPr lang="ru-RU" sz="1600" dirty="0">
                <a:latin typeface="Arial" panose="020B0604020202020204" pitchFamily="34" charset="0"/>
                <a:cs typeface="Arial" panose="020B0604020202020204" pitchFamily="34" charset="0"/>
              </a:rPr>
              <a:t>Разпределението на топлинната потребност на сградата зависи от геометрията, изолационния стандарт, схемата на използване и т.н.</a:t>
            </a:r>
          </a:p>
          <a:p>
            <a:pPr marL="0" lvl="1" indent="0">
              <a:lnSpc>
                <a:spcPct val="150000"/>
              </a:lnSpc>
              <a:buNone/>
            </a:pPr>
            <a:r>
              <a:rPr lang="ru-RU" sz="1600" dirty="0">
                <a:latin typeface="Arial" panose="020B0604020202020204" pitchFamily="34" charset="0"/>
                <a:cs typeface="Arial" panose="020B0604020202020204" pitchFamily="34" charset="0"/>
              </a:rPr>
              <a:t> </a:t>
            </a:r>
          </a:p>
          <a:p>
            <a:pPr marL="0" lvl="1" indent="0">
              <a:lnSpc>
                <a:spcPct val="150000"/>
              </a:lnSpc>
              <a:buNone/>
            </a:pPr>
            <a:r>
              <a:rPr lang="ru-RU" sz="1600" dirty="0">
                <a:latin typeface="Arial" panose="020B0604020202020204" pitchFamily="34" charset="0"/>
                <a:cs typeface="Arial" panose="020B0604020202020204" pitchFamily="34" charset="0"/>
              </a:rPr>
              <a:t>Колкото по-висок е стандартът на изолация, толкова по-неудобно е разпределението на топлината за работата на геотермалната сонда. Загубата на производителност може да бъде до </a:t>
            </a:r>
            <a:r>
              <a:rPr lang="ru-RU" sz="1600" b="1" dirty="0">
                <a:latin typeface="Arial" panose="020B0604020202020204" pitchFamily="34" charset="0"/>
                <a:cs typeface="Arial" panose="020B0604020202020204" pitchFamily="34" charset="0"/>
              </a:rPr>
              <a:t>10</a:t>
            </a:r>
            <a:r>
              <a:rPr lang="ru-RU" sz="1600" b="1" dirty="0" smtClean="0">
                <a:latin typeface="Arial" panose="020B0604020202020204" pitchFamily="34" charset="0"/>
                <a:cs typeface="Arial" panose="020B0604020202020204" pitchFamily="34" charset="0"/>
              </a:rPr>
              <a:t>%.</a:t>
            </a:r>
            <a:endParaRPr lang="de-DE" sz="1400" b="1" dirty="0"/>
          </a:p>
        </p:txBody>
      </p:sp>
      <p:pic>
        <p:nvPicPr>
          <p:cNvPr id="5" name="Diagramm 1"/>
          <p:cNvPicPr>
            <a:picLocks noChangeArrowheads="1"/>
          </p:cNvPicPr>
          <p:nvPr/>
        </p:nvPicPr>
        <p:blipFill>
          <a:blip r:embed="rId3" cstate="print">
            <a:extLst>
              <a:ext uri="{28A0092B-C50C-407E-A947-70E740481C1C}">
                <a14:useLocalDpi xmlns:a14="http://schemas.microsoft.com/office/drawing/2010/main"/>
              </a:ext>
            </a:extLst>
          </a:blip>
          <a:srcRect b="-61"/>
          <a:stretch>
            <a:fillRect/>
          </a:stretch>
        </p:blipFill>
        <p:spPr bwMode="auto">
          <a:xfrm>
            <a:off x="5542365" y="1484784"/>
            <a:ext cx="3422123" cy="190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http://www.klimaatlas.nrw.de/site/files/klima/Temperatur/Karte_Temperatur.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5863196" y="3745632"/>
            <a:ext cx="2917949" cy="2510384"/>
          </a:xfrm>
          <a:prstGeom prst="rect">
            <a:avLst/>
          </a:prstGeom>
          <a:noFill/>
          <a:ln>
            <a:noFill/>
          </a:ln>
        </p:spPr>
      </p:pic>
      <p:sp>
        <p:nvSpPr>
          <p:cNvPr id="8" name="Rechteck 7"/>
          <p:cNvSpPr/>
          <p:nvPr/>
        </p:nvSpPr>
        <p:spPr>
          <a:xfrm>
            <a:off x="4043852" y="4295975"/>
            <a:ext cx="794876" cy="125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13044213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Ефект от входящите </a:t>
            </a:r>
            <a:r>
              <a:rPr lang="bg-BG" dirty="0" smtClean="0">
                <a:latin typeface="Arial" panose="020B0604020202020204" pitchFamily="34" charset="0"/>
                <a:cs typeface="Arial" panose="020B0604020202020204" pitchFamily="34" charset="0"/>
              </a:rPr>
              <a:t>данни</a:t>
            </a:r>
            <a:endParaRPr lang="de-DE" dirty="0"/>
          </a:p>
        </p:txBody>
      </p:sp>
      <p:sp>
        <p:nvSpPr>
          <p:cNvPr id="4" name="Inhaltsplatzhalter 3"/>
          <p:cNvSpPr>
            <a:spLocks noGrp="1"/>
          </p:cNvSpPr>
          <p:nvPr>
            <p:ph idx="1"/>
          </p:nvPr>
        </p:nvSpPr>
        <p:spPr>
          <a:xfrm>
            <a:off x="491461" y="1592467"/>
            <a:ext cx="5050904" cy="4525963"/>
          </a:xfrm>
        </p:spPr>
        <p:txBody>
          <a:bodyPr>
            <a:noAutofit/>
          </a:bodyPr>
          <a:lstStyle/>
          <a:p>
            <a:pPr marL="0" indent="0">
              <a:lnSpc>
                <a:spcPct val="150000"/>
              </a:lnSpc>
              <a:buNone/>
            </a:pPr>
            <a:r>
              <a:rPr lang="ru-RU" sz="1600" dirty="0" smtClean="0">
                <a:latin typeface="Arial" panose="020B0604020202020204" pitchFamily="34" charset="0"/>
                <a:cs typeface="Arial" panose="020B0604020202020204" pitchFamily="34" charset="0"/>
              </a:rPr>
              <a:t>Местоположението </a:t>
            </a:r>
            <a:r>
              <a:rPr lang="ru-RU" sz="1600" dirty="0">
                <a:latin typeface="Arial" panose="020B0604020202020204" pitchFamily="34" charset="0"/>
                <a:cs typeface="Arial" panose="020B0604020202020204" pitchFamily="34" charset="0"/>
              </a:rPr>
              <a:t>на системата влияе на </a:t>
            </a:r>
            <a:r>
              <a:rPr lang="ru-RU" sz="1600" dirty="0" smtClean="0">
                <a:latin typeface="Arial" panose="020B0604020202020204" pitchFamily="34" charset="0"/>
                <a:cs typeface="Arial" panose="020B0604020202020204" pitchFamily="34" charset="0"/>
              </a:rPr>
              <a:t>постоянната </a:t>
            </a:r>
            <a:r>
              <a:rPr lang="ru-RU" sz="1600" dirty="0">
                <a:latin typeface="Arial" panose="020B0604020202020204" pitchFamily="34" charset="0"/>
                <a:cs typeface="Arial" panose="020B0604020202020204" pitchFamily="34" charset="0"/>
              </a:rPr>
              <a:t>подземна температура. Колкото по-ниска е </a:t>
            </a:r>
            <a:r>
              <a:rPr lang="ru-RU" sz="1600" dirty="0" smtClean="0">
                <a:latin typeface="Arial" panose="020B0604020202020204" pitchFamily="34" charset="0"/>
                <a:cs typeface="Arial" panose="020B0604020202020204" pitchFamily="34" charset="0"/>
              </a:rPr>
              <a:t>постоянната </a:t>
            </a:r>
            <a:r>
              <a:rPr lang="ru-RU" sz="1600" dirty="0">
                <a:latin typeface="Arial" panose="020B0604020202020204" pitchFamily="34" charset="0"/>
                <a:cs typeface="Arial" panose="020B0604020202020204" pitchFamily="34" charset="0"/>
              </a:rPr>
              <a:t>подземната температура, толкова </a:t>
            </a:r>
            <a:r>
              <a:rPr lang="ru-RU" sz="1600" dirty="0" smtClean="0">
                <a:latin typeface="Arial" panose="020B0604020202020204" pitchFamily="34" charset="0"/>
                <a:cs typeface="Arial" panose="020B0604020202020204" pitchFamily="34" charset="0"/>
              </a:rPr>
              <a:t>по-слаба </a:t>
            </a:r>
            <a:r>
              <a:rPr lang="ru-RU" sz="1600" dirty="0">
                <a:latin typeface="Arial" panose="020B0604020202020204" pitchFamily="34" charset="0"/>
                <a:cs typeface="Arial" panose="020B0604020202020204" pitchFamily="34" charset="0"/>
              </a:rPr>
              <a:t>е работата на геотермалната </a:t>
            </a:r>
            <a:r>
              <a:rPr lang="ru-RU" sz="1600" dirty="0" smtClean="0">
                <a:latin typeface="Arial" panose="020B0604020202020204" pitchFamily="34" charset="0"/>
                <a:cs typeface="Arial" panose="020B0604020202020204" pitchFamily="34" charset="0"/>
              </a:rPr>
              <a:t>сонда.</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Колкото по-голям ΔT,</a:t>
            </a:r>
          </a:p>
          <a:p>
            <a:pPr marL="0" indent="0">
              <a:lnSpc>
                <a:spcPct val="150000"/>
              </a:lnSpc>
              <a:buNone/>
            </a:pPr>
            <a:r>
              <a:rPr lang="ru-RU" sz="1600" dirty="0">
                <a:latin typeface="Arial" panose="020B0604020202020204" pitchFamily="34" charset="0"/>
                <a:cs typeface="Arial" panose="020B0604020202020204" pitchFamily="34" charset="0"/>
              </a:rPr>
              <a:t>толкова по-голям</a:t>
            </a:r>
          </a:p>
          <a:p>
            <a:pPr marL="0" indent="0">
              <a:lnSpc>
                <a:spcPct val="150000"/>
              </a:lnSpc>
              <a:buNone/>
            </a:pPr>
            <a:r>
              <a:rPr lang="ru-RU" sz="1600" dirty="0" smtClean="0">
                <a:latin typeface="Arial" panose="020B0604020202020204" pitchFamily="34" charset="0"/>
                <a:cs typeface="Arial" panose="020B0604020202020204" pitchFamily="34" charset="0"/>
              </a:rPr>
              <a:t>теоретичен капацитет</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lvl="1" indent="0">
              <a:buNone/>
            </a:pPr>
            <a:endParaRPr lang="de-DE" sz="1400" dirty="0"/>
          </a:p>
          <a:p>
            <a:endParaRPr lang="de-DE" sz="1400" dirty="0"/>
          </a:p>
        </p:txBody>
      </p:sp>
      <p:pic>
        <p:nvPicPr>
          <p:cNvPr id="7" name="Grafik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72402" y="4313503"/>
            <a:ext cx="1659707" cy="1560455"/>
          </a:xfrm>
          <a:prstGeom prst="rect">
            <a:avLst/>
          </a:prstGeom>
        </p:spPr>
      </p:pic>
      <p:sp>
        <p:nvSpPr>
          <p:cNvPr id="8" name="Rechteck 7"/>
          <p:cNvSpPr/>
          <p:nvPr/>
        </p:nvSpPr>
        <p:spPr>
          <a:xfrm>
            <a:off x="4043852" y="4295975"/>
            <a:ext cx="794876" cy="125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 name="Textfeld 1"/>
          <p:cNvSpPr txBox="1"/>
          <p:nvPr/>
        </p:nvSpPr>
        <p:spPr>
          <a:xfrm>
            <a:off x="2551100" y="4073975"/>
            <a:ext cx="2689391" cy="276999"/>
          </a:xfrm>
          <a:prstGeom prst="rect">
            <a:avLst/>
          </a:prstGeom>
          <a:noFill/>
        </p:spPr>
        <p:txBody>
          <a:bodyPr wrap="none" rtlCol="0">
            <a:spAutoFit/>
          </a:bodyPr>
          <a:lstStyle/>
          <a:p>
            <a:r>
              <a:rPr lang="bg-BG" sz="1200" dirty="0" smtClean="0">
                <a:latin typeface="Arial" panose="020B0604020202020204" pitchFamily="34" charset="0"/>
                <a:cs typeface="Arial" panose="020B0604020202020204" pitchFamily="34" charset="0"/>
              </a:rPr>
              <a:t>постоянна </a:t>
            </a:r>
            <a:r>
              <a:rPr lang="bg-BG" sz="1200" dirty="0">
                <a:latin typeface="Arial" panose="020B0604020202020204" pitchFamily="34" charset="0"/>
                <a:cs typeface="Arial" panose="020B0604020202020204" pitchFamily="34" charset="0"/>
              </a:rPr>
              <a:t>подземна </a:t>
            </a:r>
            <a:r>
              <a:rPr lang="bg-BG" sz="1200" dirty="0" smtClean="0">
                <a:latin typeface="Arial" panose="020B0604020202020204" pitchFamily="34" charset="0"/>
                <a:cs typeface="Arial" panose="020B0604020202020204" pitchFamily="34" charset="0"/>
              </a:rPr>
              <a:t>температура</a:t>
            </a:r>
            <a:endParaRPr lang="de-DE" sz="1200" dirty="0">
              <a:latin typeface="Arial" panose="020B0604020202020204" pitchFamily="34" charset="0"/>
              <a:cs typeface="Arial" panose="020B0604020202020204" pitchFamily="34" charset="0"/>
            </a:endParaRPr>
          </a:p>
        </p:txBody>
      </p:sp>
      <p:sp>
        <p:nvSpPr>
          <p:cNvPr id="12" name="Textfeld 11"/>
          <p:cNvSpPr txBox="1"/>
          <p:nvPr/>
        </p:nvSpPr>
        <p:spPr>
          <a:xfrm>
            <a:off x="2915816" y="5841431"/>
            <a:ext cx="3507050" cy="276999"/>
          </a:xfrm>
          <a:prstGeom prst="rect">
            <a:avLst/>
          </a:prstGeom>
          <a:noFill/>
        </p:spPr>
        <p:txBody>
          <a:bodyPr wrap="none" rtlCol="0">
            <a:spAutoFit/>
          </a:bodyPr>
          <a:lstStyle/>
          <a:p>
            <a:r>
              <a:rPr lang="bg-BG" sz="1200" dirty="0">
                <a:latin typeface="Arial" panose="020B0604020202020204" pitchFamily="34" charset="0"/>
                <a:cs typeface="Arial" panose="020B0604020202020204" pitchFamily="34" charset="0"/>
              </a:rPr>
              <a:t>Минимална температура на </a:t>
            </a:r>
            <a:r>
              <a:rPr lang="bg-BG" sz="1200" dirty="0" smtClean="0">
                <a:latin typeface="Arial" panose="020B0604020202020204" pitchFamily="34" charset="0"/>
                <a:cs typeface="Arial" panose="020B0604020202020204" pitchFamily="34" charset="0"/>
              </a:rPr>
              <a:t>солевия разтвор</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469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Сравнение</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lnSpcReduction="10000"/>
          </a:bodyPr>
          <a:lstStyle/>
          <a:p>
            <a:pPr marL="0" indent="0">
              <a:lnSpc>
                <a:spcPct val="150000"/>
              </a:lnSpc>
              <a:buNone/>
            </a:pPr>
            <a:r>
              <a:rPr lang="ru-RU" sz="1600" b="1" dirty="0">
                <a:latin typeface="Arial" panose="020B0604020202020204" pitchFamily="34" charset="0"/>
                <a:cs typeface="Arial" panose="020B0604020202020204" pitchFamily="34" charset="0"/>
              </a:rPr>
              <a:t>Текущ бял печат:</a:t>
            </a:r>
          </a:p>
          <a:p>
            <a:pPr marL="0" indent="0">
              <a:lnSpc>
                <a:spcPct val="150000"/>
              </a:lnSpc>
              <a:buNone/>
            </a:pPr>
            <a:r>
              <a:rPr lang="ru-RU" sz="1600" dirty="0" smtClean="0">
                <a:latin typeface="Arial" panose="020B0604020202020204" pitchFamily="34" charset="0"/>
                <a:cs typeface="Arial" panose="020B0604020202020204" pitchFamily="34" charset="0"/>
              </a:rPr>
              <a:t>- По-малко </a:t>
            </a:r>
            <a:r>
              <a:rPr lang="ru-RU" sz="1600" dirty="0">
                <a:latin typeface="Arial" panose="020B0604020202020204" pitchFamily="34" charset="0"/>
                <a:cs typeface="Arial" panose="020B0604020202020204" pitchFamily="34" charset="0"/>
              </a:rPr>
              <a:t>входни данни</a:t>
            </a:r>
          </a:p>
          <a:p>
            <a:pPr marL="0" indent="0">
              <a:lnSpc>
                <a:spcPct val="150000"/>
              </a:lnSpc>
              <a:buNone/>
            </a:pPr>
            <a:r>
              <a:rPr lang="ru-RU" sz="1600" dirty="0" smtClean="0">
                <a:latin typeface="Arial" panose="020B0604020202020204" pitchFamily="34" charset="0"/>
                <a:cs typeface="Arial" panose="020B0604020202020204" pitchFamily="34" charset="0"/>
              </a:rPr>
              <a:t>- Ясни </a:t>
            </a:r>
            <a:r>
              <a:rPr lang="ru-RU" sz="1600" dirty="0">
                <a:latin typeface="Arial" panose="020B0604020202020204" pitchFamily="34" charset="0"/>
                <a:cs typeface="Arial" panose="020B0604020202020204" pitchFamily="34" charset="0"/>
              </a:rPr>
              <a:t>резултати</a:t>
            </a:r>
          </a:p>
          <a:p>
            <a:pPr marL="0" indent="0">
              <a:lnSpc>
                <a:spcPct val="150000"/>
              </a:lnSpc>
              <a:buNone/>
            </a:pPr>
            <a:r>
              <a:rPr lang="ru-RU" sz="1600" dirty="0" smtClean="0">
                <a:latin typeface="Arial" panose="020B0604020202020204" pitchFamily="34" charset="0"/>
                <a:cs typeface="Arial" panose="020B0604020202020204" pitchFamily="34" charset="0"/>
              </a:rPr>
              <a:t>- Напълно </a:t>
            </a:r>
            <a:r>
              <a:rPr lang="ru-RU" sz="1600" dirty="0">
                <a:latin typeface="Arial" panose="020B0604020202020204" pitchFamily="34" charset="0"/>
                <a:cs typeface="Arial" panose="020B0604020202020204" pitchFamily="34" charset="0"/>
              </a:rPr>
              <a:t>признатите от властите / резултатите не се поставят под въпрос</a:t>
            </a:r>
          </a:p>
          <a:p>
            <a:pPr marL="0" indent="0">
              <a:lnSpc>
                <a:spcPct val="150000"/>
              </a:lnSpc>
              <a:buNone/>
            </a:pPr>
            <a:r>
              <a:rPr lang="ru-RU" sz="1600" dirty="0" smtClean="0">
                <a:latin typeface="Arial" panose="020B0604020202020204" pitchFamily="34" charset="0"/>
                <a:cs typeface="Arial" panose="020B0604020202020204" pitchFamily="34" charset="0"/>
              </a:rPr>
              <a:t>- Може </a:t>
            </a:r>
            <a:r>
              <a:rPr lang="ru-RU" sz="1600" dirty="0">
                <a:latin typeface="Arial" panose="020B0604020202020204" pitchFamily="34" charset="0"/>
                <a:cs typeface="Arial" panose="020B0604020202020204" pitchFamily="34" charset="0"/>
              </a:rPr>
              <a:t>да доведе до големи грешки в </a:t>
            </a:r>
            <a:r>
              <a:rPr lang="ru-RU" sz="1600" dirty="0" smtClean="0">
                <a:latin typeface="Arial" panose="020B0604020202020204" pitchFamily="34" charset="0"/>
                <a:cs typeface="Arial" panose="020B0604020202020204" pitchFamily="34" charset="0"/>
              </a:rPr>
              <a:t>оразмеряването</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0" indent="0">
              <a:lnSpc>
                <a:spcPct val="150000"/>
              </a:lnSpc>
              <a:buNone/>
            </a:pPr>
            <a:r>
              <a:rPr lang="ru-RU" sz="1600" b="1" dirty="0">
                <a:solidFill>
                  <a:schemeClr val="accent3"/>
                </a:solidFill>
                <a:latin typeface="Arial" panose="020B0604020202020204" pitchFamily="34" charset="0"/>
                <a:cs typeface="Arial" panose="020B0604020202020204" pitchFamily="34" charset="0"/>
              </a:rPr>
              <a:t>Зелен печат:</a:t>
            </a:r>
          </a:p>
          <a:p>
            <a:pPr marL="0" indent="0">
              <a:lnSpc>
                <a:spcPct val="150000"/>
              </a:lnSpc>
              <a:buNone/>
            </a:pPr>
            <a:r>
              <a:rPr lang="ru-RU" sz="1600" dirty="0" smtClean="0">
                <a:latin typeface="Arial" panose="020B0604020202020204" pitchFamily="34" charset="0"/>
                <a:cs typeface="Arial" panose="020B0604020202020204" pitchFamily="34" charset="0"/>
              </a:rPr>
              <a:t>- Подробни </a:t>
            </a:r>
            <a:r>
              <a:rPr lang="ru-RU" sz="1600" dirty="0">
                <a:latin typeface="Arial" panose="020B0604020202020204" pitchFamily="34" charset="0"/>
                <a:cs typeface="Arial" panose="020B0604020202020204" pitchFamily="34" charset="0"/>
              </a:rPr>
              <a:t>входни данни / високи изисквания към проектанта</a:t>
            </a:r>
          </a:p>
          <a:p>
            <a:pPr marL="0" indent="0">
              <a:lnSpc>
                <a:spcPct val="150000"/>
              </a:lnSpc>
              <a:buNone/>
            </a:pPr>
            <a:r>
              <a:rPr lang="ru-RU" sz="1600" dirty="0" smtClean="0">
                <a:latin typeface="Arial" panose="020B0604020202020204" pitchFamily="34" charset="0"/>
                <a:cs typeface="Arial" panose="020B0604020202020204" pitchFamily="34" charset="0"/>
              </a:rPr>
              <a:t>- Резултатите </a:t>
            </a:r>
            <a:r>
              <a:rPr lang="ru-RU" sz="1600" dirty="0">
                <a:latin typeface="Arial" panose="020B0604020202020204" pitchFamily="34" charset="0"/>
                <a:cs typeface="Arial" panose="020B0604020202020204" pitchFamily="34" charset="0"/>
              </a:rPr>
              <a:t>варират значително в зависимост от спецификациите</a:t>
            </a:r>
          </a:p>
          <a:p>
            <a:pPr marL="0" indent="0">
              <a:lnSpc>
                <a:spcPct val="150000"/>
              </a:lnSpc>
              <a:buNone/>
            </a:pPr>
            <a:r>
              <a:rPr lang="ru-RU" sz="1600" dirty="0" smtClean="0">
                <a:latin typeface="Arial" panose="020B0604020202020204" pitchFamily="34" charset="0"/>
                <a:cs typeface="Arial" panose="020B0604020202020204" pitchFamily="34" charset="0"/>
              </a:rPr>
              <a:t>- Властите </a:t>
            </a:r>
            <a:r>
              <a:rPr lang="ru-RU" sz="1600" dirty="0">
                <a:latin typeface="Arial" panose="020B0604020202020204" pitchFamily="34" charset="0"/>
                <a:cs typeface="Arial" panose="020B0604020202020204" pitchFamily="34" charset="0"/>
              </a:rPr>
              <a:t>могат да поставят под въпрос резултатите и / или да правят строги спецификации</a:t>
            </a:r>
          </a:p>
          <a:p>
            <a:pPr marL="0" indent="0">
              <a:lnSpc>
                <a:spcPct val="150000"/>
              </a:lnSpc>
              <a:buNone/>
            </a:pPr>
            <a:r>
              <a:rPr lang="ru-RU" sz="1600" dirty="0" smtClean="0">
                <a:latin typeface="Arial" panose="020B0604020202020204" pitchFamily="34" charset="0"/>
                <a:cs typeface="Arial" panose="020B0604020202020204" pitchFamily="34" charset="0"/>
              </a:rPr>
              <a:t>- Грешките </a:t>
            </a:r>
            <a:r>
              <a:rPr lang="ru-RU" sz="1600" dirty="0">
                <a:latin typeface="Arial" panose="020B0604020202020204" pitchFamily="34" charset="0"/>
                <a:cs typeface="Arial" panose="020B0604020202020204" pitchFamily="34" charset="0"/>
              </a:rPr>
              <a:t>в оразмеряването се намаляват, но не се </a:t>
            </a:r>
            <a:r>
              <a:rPr lang="ru-RU" sz="1600" dirty="0" smtClean="0">
                <a:latin typeface="Arial" panose="020B0604020202020204" pitchFamily="34" charset="0"/>
                <a:cs typeface="Arial" panose="020B0604020202020204" pitchFamily="34" charset="0"/>
              </a:rPr>
              <a:t>изключват</a:t>
            </a:r>
            <a:endParaRPr lang="de-DE" dirty="0"/>
          </a:p>
          <a:p>
            <a:endParaRPr lang="de-DE" dirty="0"/>
          </a:p>
        </p:txBody>
      </p:sp>
    </p:spTree>
    <p:extLst>
      <p:ext uri="{BB962C8B-B14F-4D97-AF65-F5344CB8AC3E}">
        <p14:creationId xmlns:p14="http://schemas.microsoft.com/office/powerpoint/2010/main" val="16947696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Подход за </a:t>
            </a:r>
            <a:r>
              <a:rPr lang="bg-BG" dirty="0" smtClean="0">
                <a:latin typeface="Arial" panose="020B0604020202020204" pitchFamily="34" charset="0"/>
                <a:cs typeface="Arial" panose="020B0604020202020204" pitchFamily="34" charset="0"/>
              </a:rPr>
              <a:t>решение</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lstStyle/>
          <a:p>
            <a:pPr marL="0" indent="0">
              <a:buNone/>
            </a:pPr>
            <a:r>
              <a:rPr lang="bg-BG" sz="1600" dirty="0">
                <a:latin typeface="Arial" panose="020B0604020202020204" pitchFamily="34" charset="0"/>
                <a:cs typeface="Arial" panose="020B0604020202020204" pitchFamily="34" charset="0"/>
              </a:rPr>
              <a:t>Сигурност при измерване </a:t>
            </a:r>
            <a:r>
              <a:rPr lang="bg-BG" sz="1600" dirty="0" smtClean="0">
                <a:latin typeface="Arial" panose="020B0604020202020204" pitchFamily="34" charset="0"/>
                <a:cs typeface="Arial" panose="020B0604020202020204" pitchFamily="34" charset="0"/>
              </a:rPr>
              <a:t>...</a:t>
            </a:r>
            <a:endParaRPr lang="de-DE" dirty="0"/>
          </a:p>
          <a:p>
            <a:pPr marL="0" indent="0">
              <a:buNone/>
            </a:pPr>
            <a:endParaRPr lang="de-DE" dirty="0"/>
          </a:p>
        </p:txBody>
      </p:sp>
      <p:sp>
        <p:nvSpPr>
          <p:cNvPr id="4" name="Gestreifter Pfeil nach rechts 3"/>
          <p:cNvSpPr/>
          <p:nvPr/>
        </p:nvSpPr>
        <p:spPr>
          <a:xfrm>
            <a:off x="2668229" y="2244212"/>
            <a:ext cx="2802193" cy="1224116"/>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5559425" y="3065395"/>
            <a:ext cx="3200400" cy="677108"/>
          </a:xfrm>
          <a:prstGeom prst="rect">
            <a:avLst/>
          </a:prstGeom>
          <a:noFill/>
        </p:spPr>
        <p:txBody>
          <a:bodyPr wrap="square" rtlCol="0">
            <a:spAutoFit/>
          </a:bodyPr>
          <a:lstStyle/>
          <a:p>
            <a:r>
              <a:rPr lang="de-DE" dirty="0">
                <a:solidFill>
                  <a:prstClr val="black"/>
                </a:solidFill>
                <a:latin typeface="Arial" panose="020B0604020202020204" pitchFamily="34" charset="0"/>
                <a:cs typeface="Arial" panose="020B0604020202020204" pitchFamily="34" charset="0"/>
              </a:rPr>
              <a:t>… </a:t>
            </a:r>
            <a:r>
              <a:rPr lang="bg-BG" dirty="0" smtClean="0">
                <a:solidFill>
                  <a:prstClr val="black"/>
                </a:solidFill>
                <a:latin typeface="Arial" panose="020B0604020202020204" pitchFamily="34" charset="0"/>
                <a:cs typeface="Arial" panose="020B0604020202020204" pitchFamily="34" charset="0"/>
              </a:rPr>
              <a:t>симулация</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(EED, EWS</a:t>
            </a:r>
            <a:r>
              <a:rPr lang="en-GB" sz="2000" dirty="0"/>
              <a:t>)</a:t>
            </a:r>
            <a:endParaRPr lang="de-DE" sz="2400" dirty="0">
              <a:solidFill>
                <a:prstClr val="black"/>
              </a:solidFill>
              <a:latin typeface="Arial" panose="020B0604020202020204" pitchFamily="34" charset="0"/>
              <a:cs typeface="Arial" panose="020B0604020202020204" pitchFamily="34" charset="0"/>
            </a:endParaRPr>
          </a:p>
        </p:txBody>
      </p:sp>
      <p:sp>
        <p:nvSpPr>
          <p:cNvPr id="6" name="Textfeld 5"/>
          <p:cNvSpPr txBox="1"/>
          <p:nvPr/>
        </p:nvSpPr>
        <p:spPr>
          <a:xfrm>
            <a:off x="603250" y="4509120"/>
            <a:ext cx="8229600" cy="584775"/>
          </a:xfrm>
          <a:prstGeom prst="rect">
            <a:avLst/>
          </a:prstGeom>
          <a:noFill/>
        </p:spPr>
        <p:txBody>
          <a:bodyPr wrap="square" rtlCol="0">
            <a:spAutoFit/>
          </a:bodyPr>
          <a:lstStyle/>
          <a:p>
            <a:pPr algn="ctr"/>
            <a:r>
              <a:rPr lang="ru-RU" sz="1600" dirty="0">
                <a:solidFill>
                  <a:srgbClr val="F79646">
                    <a:lumMod val="75000"/>
                  </a:srgbClr>
                </a:solidFill>
                <a:latin typeface="Arial" panose="020B0604020202020204" pitchFamily="34" charset="0"/>
                <a:cs typeface="Arial" panose="020B0604020202020204" pitchFamily="34" charset="0"/>
              </a:rPr>
              <a:t>Само малко повече усилия, отколкото в използването на зеления печат</a:t>
            </a:r>
          </a:p>
          <a:p>
            <a:pPr algn="ctr"/>
            <a:r>
              <a:rPr lang="ru-RU" sz="1600" dirty="0">
                <a:solidFill>
                  <a:srgbClr val="F79646">
                    <a:lumMod val="75000"/>
                  </a:srgbClr>
                </a:solidFill>
                <a:latin typeface="Arial" panose="020B0604020202020204" pitchFamily="34" charset="0"/>
                <a:cs typeface="Arial" panose="020B0604020202020204" pitchFamily="34" charset="0"/>
              </a:rPr>
              <a:t>Вижте следните </a:t>
            </a:r>
            <a:r>
              <a:rPr lang="ru-RU" sz="1600" dirty="0" smtClean="0">
                <a:solidFill>
                  <a:srgbClr val="F79646">
                    <a:lumMod val="75000"/>
                  </a:srgbClr>
                </a:solidFill>
                <a:latin typeface="Arial" panose="020B0604020202020204" pitchFamily="34" charset="0"/>
                <a:cs typeface="Arial" panose="020B0604020202020204" pitchFamily="34" charset="0"/>
              </a:rPr>
              <a:t>слайдове</a:t>
            </a:r>
            <a:endParaRPr lang="en-US" sz="1600" dirty="0">
              <a:solidFill>
                <a:srgbClr val="F79646">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64994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normAutofit/>
          </a:bodyPr>
          <a:lstStyle/>
          <a:p>
            <a:pPr marL="0" indent="0" algn="ctr">
              <a:buNone/>
            </a:pPr>
            <a:r>
              <a:rPr lang="ru-RU" sz="4000" b="1" dirty="0">
                <a:latin typeface="Arial" panose="020B0604020202020204" pitchFamily="34" charset="0"/>
                <a:cs typeface="Arial" panose="020B0604020202020204" pitchFamily="34" charset="0"/>
              </a:rPr>
              <a:t>Оразмеряване на геотермална сонда (полета) чрез </a:t>
            </a:r>
            <a:r>
              <a:rPr lang="ru-RU" sz="4000" b="1" dirty="0" smtClean="0">
                <a:latin typeface="Arial" panose="020B0604020202020204" pitchFamily="34" charset="0"/>
                <a:cs typeface="Arial" panose="020B0604020202020204" pitchFamily="34" charset="0"/>
              </a:rPr>
              <a:t>симулация</a:t>
            </a:r>
            <a:endParaRPr lang="de-DE" sz="4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95660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Методи за </a:t>
            </a:r>
            <a:r>
              <a:rPr lang="bg-BG" dirty="0" smtClean="0">
                <a:latin typeface="Arial" panose="020B0604020202020204" pitchFamily="34" charset="0"/>
                <a:cs typeface="Arial" panose="020B0604020202020204" pitchFamily="34" charset="0"/>
              </a:rPr>
              <a:t>оразмеряване</a:t>
            </a:r>
            <a:endParaRPr lang="de-DE" dirty="0">
              <a:latin typeface="Arial" panose="020B0604020202020204" pitchFamily="34" charset="0"/>
              <a:cs typeface="Arial" panose="020B0604020202020204" pitchFamily="34" charset="0"/>
            </a:endParaRPr>
          </a:p>
        </p:txBody>
      </p:sp>
      <p:sp>
        <p:nvSpPr>
          <p:cNvPr id="8" name="Inhaltsplatzhalter 5"/>
          <p:cNvSpPr>
            <a:spLocks noGrp="1"/>
          </p:cNvSpPr>
          <p:nvPr>
            <p:ph idx="1"/>
          </p:nvPr>
        </p:nvSpPr>
        <p:spPr>
          <a:xfrm>
            <a:off x="457200" y="1600200"/>
            <a:ext cx="8229600" cy="4525963"/>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За оразмеряване на източника на топлина (геотермална сонда / геотермални полета на сондата) има различни инструменти.</a:t>
            </a:r>
          </a:p>
          <a:p>
            <a:pPr marL="0" indent="0">
              <a:lnSpc>
                <a:spcPct val="150000"/>
              </a:lnSpc>
              <a:buNone/>
            </a:pPr>
            <a:r>
              <a:rPr lang="ru-RU" sz="1600" dirty="0">
                <a:latin typeface="Arial" panose="020B0604020202020204" pitchFamily="34" charset="0"/>
                <a:cs typeface="Arial" panose="020B0604020202020204" pitchFamily="34" charset="0"/>
              </a:rPr>
              <a:t>Освен оразмеряването според VDI-нормата, която е основна въз основа на стойностите на таблицата и литературата, оразмеряването може да се основава на симулационни процедури.</a:t>
            </a:r>
          </a:p>
          <a:p>
            <a:pPr marL="0" indent="0">
              <a:lnSpc>
                <a:spcPct val="150000"/>
              </a:lnSpc>
              <a:buNone/>
            </a:pPr>
            <a:r>
              <a:rPr lang="ru-RU" sz="1600" dirty="0">
                <a:latin typeface="Arial" panose="020B0604020202020204" pitchFamily="34" charset="0"/>
                <a:cs typeface="Arial" panose="020B0604020202020204" pitchFamily="34" charset="0"/>
              </a:rPr>
              <a:t>Обикновено се диференцират:</a:t>
            </a:r>
          </a:p>
          <a:p>
            <a:pPr marL="0" indent="0">
              <a:lnSpc>
                <a:spcPct val="150000"/>
              </a:lnSpc>
              <a:buNone/>
            </a:pPr>
            <a:r>
              <a:rPr lang="ru-RU" sz="1600" dirty="0" smtClean="0">
                <a:latin typeface="Arial" panose="020B0604020202020204" pitchFamily="34" charset="0"/>
                <a:cs typeface="Arial" panose="020B0604020202020204" pitchFamily="34" charset="0"/>
              </a:rPr>
              <a:t>- Аналитични </a:t>
            </a:r>
            <a:r>
              <a:rPr lang="ru-RU" sz="1600" dirty="0">
                <a:latin typeface="Arial" panose="020B0604020202020204" pitchFamily="34" charset="0"/>
                <a:cs typeface="Arial" panose="020B0604020202020204" pitchFamily="34" charset="0"/>
              </a:rPr>
              <a:t>симулационни процедури</a:t>
            </a:r>
          </a:p>
          <a:p>
            <a:pPr marL="0" indent="0">
              <a:lnSpc>
                <a:spcPct val="150000"/>
              </a:lnSpc>
              <a:buNone/>
            </a:pPr>
            <a:r>
              <a:rPr lang="ru-RU" sz="1600" dirty="0" smtClean="0">
                <a:latin typeface="Arial" panose="020B0604020202020204" pitchFamily="34" charset="0"/>
                <a:cs typeface="Arial" panose="020B0604020202020204" pitchFamily="34" charset="0"/>
              </a:rPr>
              <a:t>- Числови </a:t>
            </a:r>
            <a:r>
              <a:rPr lang="ru-RU" sz="1600" dirty="0">
                <a:latin typeface="Arial" panose="020B0604020202020204" pitchFamily="34" charset="0"/>
                <a:cs typeface="Arial" panose="020B0604020202020204" pitchFamily="34" charset="0"/>
              </a:rPr>
              <a:t>симулационни процедури</a:t>
            </a:r>
          </a:p>
          <a:p>
            <a:pPr marL="0" indent="0">
              <a:lnSpc>
                <a:spcPct val="150000"/>
              </a:lnSpc>
              <a:buNone/>
            </a:pPr>
            <a:r>
              <a:rPr lang="ru-RU" sz="1600" dirty="0" smtClean="0">
                <a:latin typeface="Arial" panose="020B0604020202020204" pitchFamily="34" charset="0"/>
                <a:cs typeface="Arial" panose="020B0604020202020204" pitchFamily="34" charset="0"/>
              </a:rPr>
              <a:t>- Въведение </a:t>
            </a:r>
            <a:r>
              <a:rPr lang="ru-RU" sz="1600" dirty="0">
                <a:latin typeface="Arial" panose="020B0604020202020204" pitchFamily="34" charset="0"/>
                <a:cs typeface="Arial" panose="020B0604020202020204" pitchFamily="34" charset="0"/>
              </a:rPr>
              <a:t>в симулационните процедури можете да намерите: https://</a:t>
            </a:r>
            <a:r>
              <a:rPr lang="ru-RU" sz="1600" dirty="0" smtClean="0">
                <a:latin typeface="Arial" panose="020B0604020202020204" pitchFamily="34" charset="0"/>
                <a:cs typeface="Arial" panose="020B0604020202020204" pitchFamily="34" charset="0"/>
              </a:rPr>
              <a:t>izw.baw.de/publikationen/kolloquien/0/27-OldorfAuslegung.pdf</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533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95536" y="1844824"/>
            <a:ext cx="8229600" cy="3849291"/>
          </a:xfrm>
        </p:spPr>
        <p:txBody>
          <a:bodyPr>
            <a:normAutofit/>
          </a:bodyPr>
          <a:lstStyle/>
          <a:p>
            <a:pPr marL="0" lvl="0" indent="0">
              <a:lnSpc>
                <a:spcPct val="150000"/>
              </a:lnSpc>
              <a:buNone/>
            </a:pPr>
            <a:r>
              <a:rPr lang="ru-RU" sz="1600" dirty="0">
                <a:solidFill>
                  <a:prstClr val="black"/>
                </a:solidFill>
                <a:latin typeface="Arial" panose="020B0604020202020204" pitchFamily="34" charset="0"/>
                <a:cs typeface="Arial" panose="020B0604020202020204" pitchFamily="34" charset="0"/>
              </a:rPr>
              <a:t>Процесът на планиране и изграждане се подчинява на различни групи от правила, указания и норми. Правилното планиране се извършва въз основа на тези </a:t>
            </a:r>
            <a:r>
              <a:rPr lang="ru-RU" sz="1600" dirty="0" smtClean="0">
                <a:solidFill>
                  <a:prstClr val="black"/>
                </a:solidFill>
                <a:latin typeface="Arial" panose="020B0604020202020204" pitchFamily="34" charset="0"/>
                <a:cs typeface="Arial" panose="020B0604020202020204" pitchFamily="34" charset="0"/>
              </a:rPr>
              <a:t>правила.</a:t>
            </a: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buNone/>
            </a:pPr>
            <a:r>
              <a:rPr lang="ru-RU" sz="1600" dirty="0">
                <a:solidFill>
                  <a:prstClr val="black"/>
                </a:solidFill>
                <a:latin typeface="Arial" panose="020B0604020202020204" pitchFamily="34" charset="0"/>
                <a:cs typeface="Arial" panose="020B0604020202020204" pitchFamily="34" charset="0"/>
              </a:rPr>
              <a:t>Все още използваното общо правило за оразмеряване на геотермалните сонди - често цитираните 50 W / m - не са достатъчен начин за планиране. Използването на тази формула често води до недостатъчно оразмеряване на сондата</a:t>
            </a:r>
            <a:r>
              <a:rPr lang="ru-RU" sz="1600" dirty="0" smtClean="0">
                <a:solidFill>
                  <a:prstClr val="black"/>
                </a:solidFill>
                <a:latin typeface="Arial" panose="020B0604020202020204" pitchFamily="34" charset="0"/>
                <a:cs typeface="Arial" panose="020B0604020202020204" pitchFamily="34" charset="0"/>
              </a:rPr>
              <a:t>.</a:t>
            </a:r>
            <a:endParaRPr lang="de-DE" sz="16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2807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Методи за </a:t>
            </a:r>
            <a:r>
              <a:rPr lang="bg-BG" dirty="0" smtClean="0">
                <a:latin typeface="Arial" panose="020B0604020202020204" pitchFamily="34" charset="0"/>
                <a:cs typeface="Arial" panose="020B0604020202020204" pitchFamily="34" charset="0"/>
              </a:rPr>
              <a:t>оразмеряване</a:t>
            </a:r>
            <a:endParaRPr lang="de-DE" dirty="0">
              <a:latin typeface="Arial" panose="020B0604020202020204" pitchFamily="34" charset="0"/>
              <a:cs typeface="Arial" panose="020B0604020202020204" pitchFamily="34" charset="0"/>
            </a:endParaRPr>
          </a:p>
        </p:txBody>
      </p:sp>
      <p:sp>
        <p:nvSpPr>
          <p:cNvPr id="2" name="Abgerundetes Rechteck 1"/>
          <p:cNvSpPr/>
          <p:nvPr/>
        </p:nvSpPr>
        <p:spPr>
          <a:xfrm>
            <a:off x="238917" y="2302997"/>
            <a:ext cx="2964931" cy="13573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tx1"/>
                </a:solidFill>
                <a:latin typeface="Arial" panose="020B0604020202020204" pitchFamily="34" charset="0"/>
                <a:cs typeface="Arial" panose="020B0604020202020204" pitchFamily="34" charset="0"/>
              </a:rPr>
              <a:t>Стойности на таблицата</a:t>
            </a:r>
          </a:p>
          <a:p>
            <a:pPr marL="171450" indent="-171450" algn="ctr">
              <a:buFontTx/>
              <a:buChar char="-"/>
            </a:pPr>
            <a:r>
              <a:rPr lang="ru-RU" sz="1100" dirty="0" smtClean="0">
                <a:solidFill>
                  <a:schemeClr val="tx1"/>
                </a:solidFill>
                <a:latin typeface="Arial" panose="020B0604020202020204" pitchFamily="34" charset="0"/>
                <a:cs typeface="Arial" panose="020B0604020202020204" pitchFamily="34" charset="0"/>
              </a:rPr>
              <a:t>Разчитайте </a:t>
            </a:r>
            <a:r>
              <a:rPr lang="ru-RU" sz="1100" dirty="0">
                <a:solidFill>
                  <a:schemeClr val="tx1"/>
                </a:solidFill>
                <a:latin typeface="Arial" panose="020B0604020202020204" pitchFamily="34" charset="0"/>
                <a:cs typeface="Arial" panose="020B0604020202020204" pitchFamily="34" charset="0"/>
              </a:rPr>
              <a:t>на емпирични стойности, експерименти, </a:t>
            </a:r>
            <a:r>
              <a:rPr lang="ru-RU" sz="1100" dirty="0" smtClean="0">
                <a:solidFill>
                  <a:schemeClr val="tx1"/>
                </a:solidFill>
                <a:latin typeface="Arial" panose="020B0604020202020204" pitchFamily="34" charset="0"/>
                <a:cs typeface="Arial" panose="020B0604020202020204" pitchFamily="34" charset="0"/>
              </a:rPr>
              <a:t>симулации</a:t>
            </a:r>
          </a:p>
          <a:p>
            <a:pPr marL="171450" indent="-171450">
              <a:buFontTx/>
              <a:buChar char="-"/>
            </a:pPr>
            <a:r>
              <a:rPr lang="ru-RU" sz="1100" dirty="0" smtClean="0">
                <a:solidFill>
                  <a:schemeClr val="tx1"/>
                </a:solidFill>
                <a:latin typeface="Arial" panose="020B0604020202020204" pitchFamily="34" charset="0"/>
                <a:cs typeface="Arial" panose="020B0604020202020204" pitchFamily="34" charset="0"/>
              </a:rPr>
              <a:t>Подходящ </a:t>
            </a:r>
            <a:r>
              <a:rPr lang="ru-RU" sz="1100" dirty="0">
                <a:solidFill>
                  <a:schemeClr val="tx1"/>
                </a:solidFill>
                <a:latin typeface="Arial" panose="020B0604020202020204" pitchFamily="34" charset="0"/>
                <a:cs typeface="Arial" panose="020B0604020202020204" pitchFamily="34" charset="0"/>
              </a:rPr>
              <a:t>за малки </a:t>
            </a:r>
            <a:r>
              <a:rPr lang="ru-RU" sz="1100" dirty="0" smtClean="0">
                <a:solidFill>
                  <a:schemeClr val="tx1"/>
                </a:solidFill>
                <a:latin typeface="Arial" panose="020B0604020202020204" pitchFamily="34" charset="0"/>
                <a:cs typeface="Arial" panose="020B0604020202020204" pitchFamily="34" charset="0"/>
              </a:rPr>
              <a:t>системи</a:t>
            </a:r>
          </a:p>
          <a:p>
            <a:pPr marL="171450" indent="-171450">
              <a:buFontTx/>
              <a:buChar char="-"/>
            </a:pPr>
            <a:r>
              <a:rPr lang="ru-RU" sz="1100" dirty="0" smtClean="0">
                <a:solidFill>
                  <a:schemeClr val="tx1"/>
                </a:solidFill>
                <a:latin typeface="Arial" panose="020B0604020202020204" pitchFamily="34" charset="0"/>
                <a:cs typeface="Arial" panose="020B0604020202020204" pitchFamily="34" charset="0"/>
              </a:rPr>
              <a:t>Обобщени </a:t>
            </a:r>
            <a:r>
              <a:rPr lang="ru-RU" sz="1100" dirty="0">
                <a:solidFill>
                  <a:schemeClr val="tx1"/>
                </a:solidFill>
                <a:latin typeface="Arial" panose="020B0604020202020204" pitchFamily="34" charset="0"/>
                <a:cs typeface="Arial" panose="020B0604020202020204" pitchFamily="34" charset="0"/>
              </a:rPr>
              <a:t>гранични </a:t>
            </a:r>
            <a:r>
              <a:rPr lang="ru-RU" sz="1100" dirty="0" smtClean="0">
                <a:solidFill>
                  <a:schemeClr val="tx1"/>
                </a:solidFill>
                <a:latin typeface="Arial" panose="020B0604020202020204" pitchFamily="34" charset="0"/>
                <a:cs typeface="Arial" panose="020B0604020202020204" pitchFamily="34" charset="0"/>
              </a:rPr>
              <a:t>условия</a:t>
            </a:r>
          </a:p>
          <a:p>
            <a:r>
              <a:rPr lang="ru-RU" sz="1100" dirty="0" smtClean="0">
                <a:solidFill>
                  <a:schemeClr val="tx1"/>
                </a:solidFill>
                <a:latin typeface="Arial" panose="020B0604020202020204" pitchFamily="34" charset="0"/>
                <a:cs typeface="Arial" panose="020B0604020202020204" pitchFamily="34" charset="0"/>
              </a:rPr>
              <a:t>-  </a:t>
            </a:r>
            <a:r>
              <a:rPr lang="ru-RU" sz="1100" dirty="0">
                <a:solidFill>
                  <a:schemeClr val="tx1"/>
                </a:solidFill>
                <a:latin typeface="Arial" panose="020B0604020202020204" pitchFamily="34" charset="0"/>
                <a:cs typeface="Arial" panose="020B0604020202020204" pitchFamily="34" charset="0"/>
              </a:rPr>
              <a:t>Чисто проводим пренос на </a:t>
            </a:r>
            <a:r>
              <a:rPr lang="ru-RU" sz="1100" dirty="0" smtClean="0">
                <a:solidFill>
                  <a:schemeClr val="tx1"/>
                </a:solidFill>
                <a:latin typeface="Arial" panose="020B0604020202020204" pitchFamily="34" charset="0"/>
                <a:cs typeface="Arial" panose="020B0604020202020204" pitchFamily="34" charset="0"/>
              </a:rPr>
              <a:t>топлина</a:t>
            </a:r>
            <a:endParaRPr lang="de-DE" sz="11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Abgerundetes Rechteck 5"/>
          <p:cNvSpPr/>
          <p:nvPr/>
        </p:nvSpPr>
        <p:spPr>
          <a:xfrm>
            <a:off x="4960144" y="2000930"/>
            <a:ext cx="3726656" cy="1800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bg-BG" sz="1600" b="1" dirty="0">
                <a:latin typeface="Arial" panose="020B0604020202020204" pitchFamily="34" charset="0"/>
                <a:cs typeface="Arial" panose="020B0604020202020204" pitchFamily="34" charset="0"/>
              </a:rPr>
              <a:t>Аналитична </a:t>
            </a:r>
            <a:r>
              <a:rPr lang="bg-BG" sz="1600" b="1" dirty="0" smtClean="0">
                <a:latin typeface="Arial" panose="020B0604020202020204" pitchFamily="34" charset="0"/>
                <a:cs typeface="Arial" panose="020B0604020202020204" pitchFamily="34" charset="0"/>
              </a:rPr>
              <a:t>симулация</a:t>
            </a:r>
            <a:endParaRPr lang="de-DE" sz="1600" b="1"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Аналитичен модел на съпротивление на геотермалната сонда</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G-функция за запис на </a:t>
            </a:r>
            <a:r>
              <a:rPr lang="ru-RU" sz="1200" dirty="0" smtClean="0">
                <a:latin typeface="Arial" panose="020B0604020202020204" pitchFamily="34" charset="0"/>
                <a:cs typeface="Arial" panose="020B0604020202020204" pitchFamily="34" charset="0"/>
              </a:rPr>
              <a:t>подземната част</a:t>
            </a:r>
            <a:endParaRPr lang="ru-RU"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Подходящ за отделни сонди или полета на сондата</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Опростени гранични условия</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Чисто проводим пренос на топлина</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Графична илюстрация на температурата на </a:t>
            </a:r>
            <a:r>
              <a:rPr lang="ru-RU" sz="1200" dirty="0" smtClean="0">
                <a:latin typeface="Arial" panose="020B0604020202020204" pitchFamily="34" charset="0"/>
                <a:cs typeface="Arial" panose="020B0604020202020204" pitchFamily="34" charset="0"/>
              </a:rPr>
              <a:t>солевия разтвор</a:t>
            </a:r>
            <a:endParaRPr lang="de-DE" sz="1200" dirty="0">
              <a:latin typeface="Arial" panose="020B0604020202020204" pitchFamily="34" charset="0"/>
              <a:cs typeface="Arial" panose="020B0604020202020204" pitchFamily="34" charset="0"/>
            </a:endParaRPr>
          </a:p>
        </p:txBody>
      </p:sp>
      <p:sp>
        <p:nvSpPr>
          <p:cNvPr id="7" name="Abgerundetes Rechteck 6"/>
          <p:cNvSpPr/>
          <p:nvPr/>
        </p:nvSpPr>
        <p:spPr>
          <a:xfrm>
            <a:off x="2339752" y="3895828"/>
            <a:ext cx="4248472" cy="245519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g-BG" b="1" dirty="0">
                <a:latin typeface="Arial" panose="020B0604020202020204" pitchFamily="34" charset="0"/>
                <a:cs typeface="Arial" panose="020B0604020202020204" pitchFamily="34" charset="0"/>
              </a:rPr>
              <a:t>Числена </a:t>
            </a:r>
            <a:r>
              <a:rPr lang="bg-BG" b="1" dirty="0" smtClean="0">
                <a:latin typeface="Arial" panose="020B0604020202020204" pitchFamily="34" charset="0"/>
                <a:cs typeface="Arial" panose="020B0604020202020204" pitchFamily="34" charset="0"/>
              </a:rPr>
              <a:t>симулация</a:t>
            </a:r>
            <a:endParaRPr lang="de-DE" b="1"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Модел на числено съпротивление на геотермалната сонда</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Прехвърляне на параметрите на сондата към мрежата</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Запис на </a:t>
            </a:r>
            <a:r>
              <a:rPr lang="ru-RU" sz="1200" dirty="0" smtClean="0">
                <a:latin typeface="Arial" panose="020B0604020202020204" pitchFamily="34" charset="0"/>
                <a:cs typeface="Arial" panose="020B0604020202020204" pitchFamily="34" charset="0"/>
              </a:rPr>
              <a:t>подземната част </a:t>
            </a:r>
            <a:r>
              <a:rPr lang="ru-RU" sz="1200" dirty="0">
                <a:latin typeface="Arial" panose="020B0604020202020204" pitchFamily="34" charset="0"/>
                <a:cs typeface="Arial" panose="020B0604020202020204" pitchFamily="34" charset="0"/>
              </a:rPr>
              <a:t>с крайни елементи</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Подходящ за отделни сонди или полета на сондата</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Диференцирани гранични условия</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Временно променливи гранични условия</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Проводим и конвективен транспорт на топлина</a:t>
            </a:r>
          </a:p>
          <a:p>
            <a:pPr marL="171450" lvl="0" indent="-171450">
              <a:buFont typeface="Arial" panose="020B0604020202020204" pitchFamily="34" charset="0"/>
              <a:buChar char="•"/>
            </a:pPr>
            <a:r>
              <a:rPr lang="ru-RU" sz="1200" dirty="0">
                <a:latin typeface="Arial" panose="020B0604020202020204" pitchFamily="34" charset="0"/>
                <a:cs typeface="Arial" panose="020B0604020202020204" pitchFamily="34" charset="0"/>
              </a:rPr>
              <a:t>Графична илюстрация на резултатите (сонда и </a:t>
            </a:r>
            <a:r>
              <a:rPr lang="ru-RU" sz="1200" dirty="0" smtClean="0">
                <a:latin typeface="Arial" panose="020B0604020202020204" pitchFamily="34" charset="0"/>
                <a:cs typeface="Arial" panose="020B0604020202020204" pitchFamily="34" charset="0"/>
              </a:rPr>
              <a:t>земя)</a:t>
            </a:r>
            <a:endParaRPr lang="de-DE" sz="1200" dirty="0">
              <a:latin typeface="Arial" panose="020B0604020202020204" pitchFamily="34" charset="0"/>
              <a:cs typeface="Arial" panose="020B0604020202020204" pitchFamily="34" charset="0"/>
            </a:endParaRPr>
          </a:p>
        </p:txBody>
      </p:sp>
      <p:sp>
        <p:nvSpPr>
          <p:cNvPr id="5" name="Rechteck 4"/>
          <p:cNvSpPr/>
          <p:nvPr/>
        </p:nvSpPr>
        <p:spPr>
          <a:xfrm>
            <a:off x="238917" y="1444593"/>
            <a:ext cx="9443392" cy="461665"/>
          </a:xfrm>
          <a:prstGeom prst="rect">
            <a:avLst/>
          </a:prstGeom>
        </p:spPr>
        <p:txBody>
          <a:bodyPr wrap="square">
            <a:spAutoFit/>
          </a:bodyPr>
          <a:lstStyle/>
          <a:p>
            <a:pPr>
              <a:lnSpc>
                <a:spcPct val="150000"/>
              </a:lnSpc>
            </a:pPr>
            <a:r>
              <a:rPr lang="ru-RU" sz="1600" dirty="0">
                <a:latin typeface="Arial" panose="020B0604020202020204" pitchFamily="34" charset="0"/>
                <a:ea typeface="Calibri" panose="020F0502020204030204" pitchFamily="34" charset="0"/>
                <a:cs typeface="Arial" panose="020B0604020202020204" pitchFamily="34" charset="0"/>
              </a:rPr>
              <a:t>Преглед на методите за оразмеряване на </a:t>
            </a:r>
            <a:r>
              <a:rPr lang="ru-RU" sz="1600" dirty="0" smtClean="0">
                <a:latin typeface="Arial" panose="020B0604020202020204" pitchFamily="34" charset="0"/>
                <a:ea typeface="Calibri" panose="020F0502020204030204" pitchFamily="34" charset="0"/>
                <a:cs typeface="Arial" panose="020B0604020202020204" pitchFamily="34" charset="0"/>
              </a:rPr>
              <a:t>системите</a:t>
            </a:r>
            <a:endParaRPr lang="de-DE"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50249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Методи за </a:t>
            </a:r>
            <a:r>
              <a:rPr lang="bg-BG" dirty="0" smtClean="0">
                <a:latin typeface="Arial" panose="020B0604020202020204" pitchFamily="34" charset="0"/>
                <a:cs typeface="Arial" panose="020B0604020202020204" pitchFamily="34" charset="0"/>
              </a:rPr>
              <a:t>оразмеряване</a:t>
            </a:r>
            <a:endParaRPr lang="de-DE" dirty="0">
              <a:latin typeface="Arial" panose="020B0604020202020204" pitchFamily="34" charset="0"/>
              <a:cs typeface="Arial" panose="020B0604020202020204" pitchFamily="34" charset="0"/>
            </a:endParaRPr>
          </a:p>
        </p:txBody>
      </p:sp>
      <p:sp>
        <p:nvSpPr>
          <p:cNvPr id="2" name="Abgerundetes Rechteck 1"/>
          <p:cNvSpPr/>
          <p:nvPr/>
        </p:nvSpPr>
        <p:spPr>
          <a:xfrm>
            <a:off x="457199" y="1628775"/>
            <a:ext cx="2728913" cy="13573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bg-BG" sz="1600" dirty="0">
                <a:solidFill>
                  <a:schemeClr val="tx1"/>
                </a:solidFill>
                <a:latin typeface="Arial" panose="020B0604020202020204" pitchFamily="34" charset="0"/>
                <a:cs typeface="Arial" panose="020B0604020202020204" pitchFamily="34" charset="0"/>
              </a:rPr>
              <a:t>Стойности </a:t>
            </a:r>
            <a:r>
              <a:rPr lang="bg-BG" sz="1600" dirty="0" smtClean="0">
                <a:solidFill>
                  <a:schemeClr val="tx1"/>
                </a:solidFill>
                <a:latin typeface="Arial" panose="020B0604020202020204" pitchFamily="34" charset="0"/>
                <a:cs typeface="Arial" panose="020B0604020202020204" pitchFamily="34" charset="0"/>
              </a:rPr>
              <a:t>по таблицата</a:t>
            </a:r>
            <a:r>
              <a:rPr lang="en-GB" sz="1600" dirty="0" smtClean="0">
                <a:solidFill>
                  <a:schemeClr val="tx1"/>
                </a:solidFill>
                <a:latin typeface="Arial" panose="020B0604020202020204" pitchFamily="34" charset="0"/>
                <a:cs typeface="Arial" panose="020B0604020202020204" pitchFamily="34" charset="0"/>
              </a:rPr>
              <a:t> </a:t>
            </a:r>
          </a:p>
          <a:p>
            <a:pPr algn="ctr">
              <a:lnSpc>
                <a:spcPct val="150000"/>
              </a:lnSpc>
            </a:pPr>
            <a:r>
              <a:rPr lang="en-GB" sz="1600" dirty="0" smtClean="0">
                <a:solidFill>
                  <a:schemeClr val="tx1"/>
                </a:solidFill>
                <a:latin typeface="Arial" panose="020B0604020202020204" pitchFamily="34" charset="0"/>
                <a:cs typeface="Arial" panose="020B0604020202020204" pitchFamily="34" charset="0"/>
              </a:rPr>
              <a:t>37,5 W/m </a:t>
            </a:r>
            <a:endParaRPr lang="de-DE" sz="1600" dirty="0">
              <a:solidFill>
                <a:schemeClr val="tx1"/>
              </a:solidFill>
              <a:latin typeface="Arial" panose="020B0604020202020204" pitchFamily="34" charset="0"/>
              <a:cs typeface="Arial" panose="020B0604020202020204" pitchFamily="34" charset="0"/>
            </a:endParaRPr>
          </a:p>
        </p:txBody>
      </p:sp>
      <p:sp>
        <p:nvSpPr>
          <p:cNvPr id="6" name="Abgerundetes Rechteck 5"/>
          <p:cNvSpPr/>
          <p:nvPr/>
        </p:nvSpPr>
        <p:spPr>
          <a:xfrm>
            <a:off x="4252913" y="1628775"/>
            <a:ext cx="3726656" cy="1800226"/>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ctr">
              <a:spcAft>
                <a:spcPts val="600"/>
              </a:spcAft>
            </a:pPr>
            <a:r>
              <a:rPr lang="bg-BG" sz="1600" dirty="0" smtClean="0">
                <a:latin typeface="Arial" panose="020B0604020202020204" pitchFamily="34" charset="0"/>
                <a:cs typeface="Arial" panose="020B0604020202020204" pitchFamily="34" charset="0"/>
              </a:rPr>
              <a:t>Аналитична симулация</a:t>
            </a:r>
            <a:endParaRPr lang="de-DE" sz="16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Abgerundetes Rechteck 6"/>
          <p:cNvSpPr/>
          <p:nvPr/>
        </p:nvSpPr>
        <p:spPr>
          <a:xfrm>
            <a:off x="1583532" y="3617932"/>
            <a:ext cx="4888706" cy="2455192"/>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spcAft>
                <a:spcPts val="600"/>
              </a:spcAft>
            </a:pPr>
            <a:r>
              <a:rPr lang="bg-BG" sz="1600" dirty="0" smtClean="0">
                <a:latin typeface="Arial" panose="020B0604020202020204" pitchFamily="34" charset="0"/>
                <a:cs typeface="Arial" panose="020B0604020202020204" pitchFamily="34" charset="0"/>
              </a:rPr>
              <a:t>Числова симулация</a:t>
            </a:r>
            <a:endParaRPr lang="de-DE" sz="16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l="2594" t="7952" r="20548" b="2407"/>
          <a:stretch/>
        </p:blipFill>
        <p:spPr>
          <a:xfrm>
            <a:off x="4488091" y="2071688"/>
            <a:ext cx="1749593" cy="940532"/>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l="2735" t="7795" r="19765" b="3388"/>
          <a:stretch/>
        </p:blipFill>
        <p:spPr>
          <a:xfrm>
            <a:off x="5970565" y="2403686"/>
            <a:ext cx="1785175" cy="942976"/>
          </a:xfrm>
          <a:prstGeom prst="rect">
            <a:avLst/>
          </a:prstGeom>
        </p:spPr>
      </p:pic>
      <p:pic>
        <p:nvPicPr>
          <p:cNvPr id="10" name="Grafik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20475" y="3815319"/>
            <a:ext cx="921543" cy="1030209"/>
          </a:xfrm>
          <a:prstGeom prst="rect">
            <a:avLst/>
          </a:prstGeom>
        </p:spPr>
      </p:pic>
      <p:pic>
        <p:nvPicPr>
          <p:cNvPr id="11" name="Grafik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45598" y="4133603"/>
            <a:ext cx="1082287" cy="1228725"/>
          </a:xfrm>
          <a:prstGeom prst="rect">
            <a:avLst/>
          </a:prstGeom>
        </p:spPr>
      </p:pic>
      <p:pic>
        <p:nvPicPr>
          <p:cNvPr id="12" name="Grafik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31465" y="4159921"/>
            <a:ext cx="1666105" cy="1832916"/>
          </a:xfrm>
          <a:prstGeom prst="rect">
            <a:avLst/>
          </a:prstGeom>
        </p:spPr>
      </p:pic>
      <p:pic>
        <p:nvPicPr>
          <p:cNvPr id="13" name="Grafik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68728" y="5133535"/>
            <a:ext cx="1626402" cy="977878"/>
          </a:xfrm>
          <a:prstGeom prst="rect">
            <a:avLst/>
          </a:prstGeom>
        </p:spPr>
      </p:pic>
      <p:pic>
        <p:nvPicPr>
          <p:cNvPr id="14" name="Grafik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3172" y="5133535"/>
            <a:ext cx="1587978" cy="977878"/>
          </a:xfrm>
          <a:prstGeom prst="rect">
            <a:avLst/>
          </a:prstGeom>
        </p:spPr>
      </p:pic>
    </p:spTree>
    <p:extLst>
      <p:ext uri="{BB962C8B-B14F-4D97-AF65-F5344CB8AC3E}">
        <p14:creationId xmlns:p14="http://schemas.microsoft.com/office/powerpoint/2010/main" val="12095192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Целта на симулацията е да се прогнозират температурите на топлоносителите (в геотермалната сонда) за дълъг период на използване (50 години).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Симулациите са задължителни за използване, ако граничните условия на VDI 4640 не са спазени, например:</a:t>
            </a:r>
          </a:p>
          <a:p>
            <a:pPr marL="0" indent="0">
              <a:lnSpc>
                <a:spcPct val="150000"/>
              </a:lnSpc>
              <a:buNone/>
            </a:pPr>
            <a:r>
              <a:rPr lang="ru-RU" sz="1600" dirty="0">
                <a:latin typeface="Arial" panose="020B0604020202020204" pitchFamily="34" charset="0"/>
                <a:cs typeface="Arial" panose="020B0604020202020204" pitchFamily="34" charset="0"/>
              </a:rPr>
              <a:t> </a:t>
            </a:r>
          </a:p>
          <a:p>
            <a:pPr marL="0" indent="0">
              <a:lnSpc>
                <a:spcPct val="150000"/>
              </a:lnSpc>
              <a:buNone/>
            </a:pPr>
            <a:r>
              <a:rPr lang="ru-RU" sz="1600" dirty="0" smtClean="0">
                <a:latin typeface="Arial" panose="020B0604020202020204" pitchFamily="34" charset="0"/>
                <a:cs typeface="Arial" panose="020B0604020202020204" pitchFamily="34" charset="0"/>
              </a:rPr>
              <a:t>- Системи</a:t>
            </a:r>
            <a:r>
              <a:rPr lang="ru-RU" sz="1600" dirty="0">
                <a:latin typeface="Arial" panose="020B0604020202020204" pitchFamily="34" charset="0"/>
                <a:cs typeface="Arial" panose="020B0604020202020204" pitchFamily="34" charset="0"/>
              </a:rPr>
              <a:t>, по-големи от 30 kW</a:t>
            </a:r>
          </a:p>
          <a:p>
            <a:pPr marL="0" indent="0">
              <a:lnSpc>
                <a:spcPct val="150000"/>
              </a:lnSpc>
              <a:buNone/>
            </a:pPr>
            <a:r>
              <a:rPr lang="ru-RU" sz="1600" dirty="0" smtClean="0">
                <a:latin typeface="Arial" panose="020B0604020202020204" pitchFamily="34" charset="0"/>
                <a:cs typeface="Arial" panose="020B0604020202020204" pitchFamily="34" charset="0"/>
              </a:rPr>
              <a:t>- Сондни </a:t>
            </a:r>
            <a:r>
              <a:rPr lang="ru-RU" sz="1600" dirty="0">
                <a:latin typeface="Arial" panose="020B0604020202020204" pitchFamily="34" charset="0"/>
                <a:cs typeface="Arial" panose="020B0604020202020204" pitchFamily="34" charset="0"/>
              </a:rPr>
              <a:t>полета</a:t>
            </a:r>
          </a:p>
          <a:p>
            <a:pPr marL="0" indent="0">
              <a:lnSpc>
                <a:spcPct val="150000"/>
              </a:lnSpc>
              <a:buNone/>
            </a:pPr>
            <a:r>
              <a:rPr lang="ru-RU" sz="1600" dirty="0" smtClean="0">
                <a:latin typeface="Arial" panose="020B0604020202020204" pitchFamily="34" charset="0"/>
                <a:cs typeface="Arial" panose="020B0604020202020204" pitchFamily="34" charset="0"/>
              </a:rPr>
              <a:t>- Различни </a:t>
            </a:r>
            <a:r>
              <a:rPr lang="ru-RU" sz="1600" dirty="0">
                <a:latin typeface="Arial" panose="020B0604020202020204" pitchFamily="34" charset="0"/>
                <a:cs typeface="Arial" panose="020B0604020202020204" pitchFamily="34" charset="0"/>
              </a:rPr>
              <a:t>часове с пълно натоварване, например за доставка на геотермално базово </a:t>
            </a:r>
            <a:r>
              <a:rPr lang="ru-RU" sz="1600" dirty="0" smtClean="0">
                <a:latin typeface="Arial" panose="020B0604020202020204" pitchFamily="34" charset="0"/>
                <a:cs typeface="Arial" panose="020B0604020202020204" pitchFamily="34" charset="0"/>
              </a:rPr>
              <a:t>натоварване</a:t>
            </a:r>
            <a:endParaRPr lang="de-DE" sz="1600" dirty="0">
              <a:latin typeface="Arial" panose="020B0604020202020204" pitchFamily="34" charset="0"/>
              <a:cs typeface="Arial" panose="020B0604020202020204" pitchFamily="34" charset="0"/>
            </a:endParaRPr>
          </a:p>
        </p:txBody>
      </p:sp>
      <p:sp>
        <p:nvSpPr>
          <p:cNvPr id="3" name="Titel 2"/>
          <p:cNvSpPr>
            <a:spLocks noGrp="1"/>
          </p:cNvSpPr>
          <p:nvPr>
            <p:ph type="title"/>
          </p:nvPr>
        </p:nvSpPr>
        <p:spPr/>
        <p:txBody>
          <a:bodyPr/>
          <a:lstStyle/>
          <a:p>
            <a:r>
              <a:rPr lang="bg-BG" dirty="0">
                <a:latin typeface="Arial" panose="020B0604020202020204" pitchFamily="34" charset="0"/>
                <a:ea typeface="Calibri" panose="020F0502020204030204" pitchFamily="34" charset="0"/>
                <a:cs typeface="Arial" panose="020B0604020202020204" pitchFamily="34" charset="0"/>
              </a:rPr>
              <a:t>Аналитични симулационни </a:t>
            </a:r>
            <a:r>
              <a:rPr lang="bg-BG" dirty="0" smtClean="0">
                <a:latin typeface="Arial" panose="020B0604020202020204" pitchFamily="34" charset="0"/>
                <a:ea typeface="Calibri" panose="020F0502020204030204" pitchFamily="34" charset="0"/>
                <a:cs typeface="Arial" panose="020B0604020202020204" pitchFamily="34" charset="0"/>
              </a:rPr>
              <a:t>процедури</a:t>
            </a:r>
            <a:endParaRPr lang="de-DE" dirty="0"/>
          </a:p>
        </p:txBody>
      </p:sp>
    </p:spTree>
    <p:extLst>
      <p:ext uri="{BB962C8B-B14F-4D97-AF65-F5344CB8AC3E}">
        <p14:creationId xmlns:p14="http://schemas.microsoft.com/office/powerpoint/2010/main" val="21874020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5776" y="0"/>
            <a:ext cx="6404309" cy="1124744"/>
          </a:xfrm>
        </p:spPr>
        <p:txBody>
          <a:bodyPr>
            <a:normAutofit/>
          </a:bodyPr>
          <a:lstStyle/>
          <a:p>
            <a:r>
              <a:rPr lang="ru-RU" dirty="0">
                <a:latin typeface="Arial" panose="020B0604020202020204" pitchFamily="34" charset="0"/>
                <a:cs typeface="Arial" panose="020B0604020202020204" pitchFamily="34" charset="0"/>
              </a:rPr>
              <a:t>Влияние на разстоянието на сондата върху способността за </a:t>
            </a:r>
            <a:r>
              <a:rPr lang="ru-RU" dirty="0" smtClean="0">
                <a:latin typeface="Arial" panose="020B0604020202020204" pitchFamily="34" charset="0"/>
                <a:cs typeface="Arial" panose="020B0604020202020204" pitchFamily="34" charset="0"/>
              </a:rPr>
              <a:t>теоретичен капацитет</a:t>
            </a:r>
            <a:endParaRPr lang="de-DE" sz="2000" dirty="0"/>
          </a:p>
        </p:txBody>
      </p:sp>
      <p:sp>
        <p:nvSpPr>
          <p:cNvPr id="6" name="Inhaltsplatzhalter 5"/>
          <p:cNvSpPr>
            <a:spLocks noGrp="1"/>
          </p:cNvSpPr>
          <p:nvPr>
            <p:ph idx="1"/>
          </p:nvPr>
        </p:nvSpPr>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Ако се планират сондни полета за експлоатация на </a:t>
            </a:r>
            <a:r>
              <a:rPr lang="ru-RU" sz="1600" dirty="0" smtClean="0">
                <a:latin typeface="Arial" panose="020B0604020202020204" pitchFamily="34" charset="0"/>
                <a:cs typeface="Arial" panose="020B0604020202020204" pitchFamily="34" charset="0"/>
              </a:rPr>
              <a:t>подземната част, </a:t>
            </a:r>
            <a:r>
              <a:rPr lang="ru-RU" sz="1600" dirty="0">
                <a:latin typeface="Arial" panose="020B0604020202020204" pitchFamily="34" charset="0"/>
                <a:cs typeface="Arial" panose="020B0604020202020204" pitchFamily="34" charset="0"/>
              </a:rPr>
              <a:t>важно е да се отбележи, че геотермалните сонди имат взаимно влияние помежду си.</a:t>
            </a:r>
          </a:p>
          <a:p>
            <a:pPr marL="0" indent="0">
              <a:lnSpc>
                <a:spcPct val="150000"/>
              </a:lnSpc>
              <a:buNone/>
            </a:pPr>
            <a:r>
              <a:rPr lang="ru-RU" sz="1600" dirty="0">
                <a:latin typeface="Arial" panose="020B0604020202020204" pitchFamily="34" charset="0"/>
                <a:cs typeface="Arial" panose="020B0604020202020204" pitchFamily="34" charset="0"/>
              </a:rPr>
              <a:t>Това означава, че например сондата от 4 </a:t>
            </a:r>
            <a:r>
              <a:rPr lang="ru-RU" sz="1600" dirty="0" smtClean="0">
                <a:latin typeface="Arial" panose="020B0604020202020204" pitchFamily="34" charset="0"/>
                <a:cs typeface="Arial" panose="020B0604020202020204" pitchFamily="34" charset="0"/>
              </a:rPr>
              <a:t>Х </a:t>
            </a:r>
            <a:r>
              <a:rPr lang="ru-RU" sz="1600" dirty="0">
                <a:latin typeface="Arial" panose="020B0604020202020204" pitchFamily="34" charset="0"/>
                <a:cs typeface="Arial" panose="020B0604020202020204" pitchFamily="34" charset="0"/>
              </a:rPr>
              <a:t>4 сонди е по-малка</a:t>
            </a:r>
          </a:p>
          <a:p>
            <a:pPr marL="0" indent="0">
              <a:lnSpc>
                <a:spcPct val="150000"/>
              </a:lnSpc>
              <a:buNone/>
            </a:pPr>
            <a:r>
              <a:rPr lang="ru-RU" sz="1600" dirty="0">
                <a:latin typeface="Arial" panose="020B0604020202020204" pitchFamily="34" charset="0"/>
                <a:cs typeface="Arial" panose="020B0604020202020204" pitchFamily="34" charset="0"/>
              </a:rPr>
              <a:t>продуктивни от 16 идентични индивидуални </a:t>
            </a:r>
            <a:r>
              <a:rPr lang="ru-RU" sz="1600" dirty="0" smtClean="0">
                <a:latin typeface="Arial" panose="020B0604020202020204" pitchFamily="34" charset="0"/>
                <a:cs typeface="Arial" panose="020B0604020202020204" pitchFamily="34" charset="0"/>
              </a:rPr>
              <a:t>сонди.</a:t>
            </a:r>
            <a:r>
              <a:rPr lang="en-GB" sz="1600" dirty="0" smtClean="0">
                <a:latin typeface="Arial" panose="020B0604020202020204" pitchFamily="34" charset="0"/>
                <a:cs typeface="Arial" panose="020B0604020202020204" pitchFamily="34" charset="0"/>
              </a:rPr>
              <a:t>  </a:t>
            </a:r>
          </a:p>
          <a:p>
            <a:pPr marL="0" indent="0">
              <a:lnSpc>
                <a:spcPct val="150000"/>
              </a:lnSpc>
              <a:buNone/>
            </a:pPr>
            <a:endParaRPr lang="en-GB"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endParaRPr lang="en-GB" sz="1600" dirty="0" smtClean="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Взаимното топлинно влияние на геотермалните сонди зависи от разстоянието една от друга.</a:t>
            </a:r>
          </a:p>
          <a:p>
            <a:pPr marL="0" indent="0">
              <a:lnSpc>
                <a:spcPct val="150000"/>
              </a:lnSpc>
              <a:buNone/>
            </a:pPr>
            <a:r>
              <a:rPr lang="ru-RU" sz="1600" dirty="0">
                <a:latin typeface="Arial" panose="020B0604020202020204" pitchFamily="34" charset="0"/>
                <a:cs typeface="Arial" panose="020B0604020202020204" pitchFamily="34" charset="0"/>
              </a:rPr>
              <a:t>Колкото по-малко е разстоянието, толкова по-голямо е взаимното влияние и </a:t>
            </a:r>
            <a:r>
              <a:rPr lang="ru-RU" sz="1600" dirty="0" smtClean="0">
                <a:latin typeface="Arial" panose="020B0604020202020204" pitchFamily="34" charset="0"/>
                <a:cs typeface="Arial" panose="020B0604020202020204" pitchFamily="34" charset="0"/>
              </a:rPr>
              <a:t>теоретичния капацитетът </a:t>
            </a:r>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сондата.</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pic>
        <p:nvPicPr>
          <p:cNvPr id="5" name="Picture 3" descr="4x4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4471" y="3284984"/>
            <a:ext cx="918534" cy="91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7020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Влияние на разстоянието на сондата върху </a:t>
            </a:r>
            <a:r>
              <a:rPr lang="ru-RU" dirty="0" smtClean="0">
                <a:latin typeface="Arial" panose="020B0604020202020204" pitchFamily="34" charset="0"/>
                <a:cs typeface="Arial" panose="020B0604020202020204" pitchFamily="34" charset="0"/>
              </a:rPr>
              <a:t>теоретичния капацитет</a:t>
            </a:r>
            <a:endParaRPr lang="de-DE"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p:txBody>
          <a:bodyPr>
            <a:normAutofit/>
          </a:bodyPr>
          <a:lstStyle/>
          <a:p>
            <a:pPr marL="0" indent="0">
              <a:lnSpc>
                <a:spcPct val="150000"/>
              </a:lnSpc>
              <a:buNone/>
            </a:pPr>
            <a:r>
              <a:rPr lang="bg-BG" sz="1600" dirty="0" smtClean="0">
                <a:latin typeface="Arial" panose="020B0604020202020204" pitchFamily="34" charset="0"/>
                <a:cs typeface="Arial" panose="020B0604020202020204" pitchFamily="34" charset="0"/>
              </a:rPr>
              <a:t>разстояние</a:t>
            </a:r>
            <a:r>
              <a:rPr lang="de-DE" sz="1600" dirty="0" smtClean="0">
                <a:latin typeface="Arial" panose="020B0604020202020204" pitchFamily="34" charset="0"/>
                <a:cs typeface="Arial" panose="020B0604020202020204" pitchFamily="34" charset="0"/>
              </a:rPr>
              <a:t> [m]:</a:t>
            </a:r>
            <a:endParaRPr lang="de-DE" sz="1600" dirty="0">
              <a:latin typeface="Arial" panose="020B0604020202020204" pitchFamily="34" charset="0"/>
              <a:cs typeface="Arial" panose="020B0604020202020204" pitchFamily="34" charset="0"/>
            </a:endParaRPr>
          </a:p>
        </p:txBody>
      </p:sp>
      <p:pic>
        <p:nvPicPr>
          <p:cNvPr id="4" name="Picture 2" descr="Abstand"/>
          <p:cNvPicPr preferRelativeResize="0">
            <a:picLocks noChangeArrowheads="1"/>
          </p:cNvPicPr>
          <p:nvPr/>
        </p:nvPicPr>
        <p:blipFill rotWithShape="1">
          <a:blip r:embed="rId3" cstate="print">
            <a:extLst>
              <a:ext uri="{28A0092B-C50C-407E-A947-70E740481C1C}">
                <a14:useLocalDpi xmlns:a14="http://schemas.microsoft.com/office/drawing/2010/main"/>
              </a:ext>
            </a:extLst>
          </a:blip>
          <a:srcRect t="6666"/>
          <a:stretch/>
        </p:blipFill>
        <p:spPr bwMode="auto">
          <a:xfrm>
            <a:off x="473450" y="2093715"/>
            <a:ext cx="5544616"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8530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x4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31107" y="3861048"/>
            <a:ext cx="918534"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4x4_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31107" y="5013176"/>
            <a:ext cx="918534" cy="91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0x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4008" y="3596918"/>
            <a:ext cx="2484512" cy="247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normAutofit/>
          </a:bodyPr>
          <a:lstStyle/>
          <a:p>
            <a:r>
              <a:rPr lang="ru-RU" sz="2700" dirty="0">
                <a:latin typeface="Arial" panose="020B0604020202020204" pitchFamily="34" charset="0"/>
                <a:cs typeface="Arial" panose="020B0604020202020204" pitchFamily="34" charset="0"/>
              </a:rPr>
              <a:t>Взаимно влияние на сондата в полетата на </a:t>
            </a:r>
            <a:r>
              <a:rPr lang="ru-RU" sz="2700" dirty="0" smtClean="0">
                <a:latin typeface="Arial" panose="020B0604020202020204" pitchFamily="34" charset="0"/>
                <a:cs typeface="Arial" panose="020B0604020202020204" pitchFamily="34" charset="0"/>
              </a:rPr>
              <a:t>сондата</a:t>
            </a:r>
            <a:endParaRPr lang="de-DE" dirty="0"/>
          </a:p>
        </p:txBody>
      </p:sp>
      <p:sp>
        <p:nvSpPr>
          <p:cNvPr id="3" name="Inhaltsplatzhalter 2"/>
          <p:cNvSpPr>
            <a:spLocks noGrp="1"/>
          </p:cNvSpPr>
          <p:nvPr>
            <p:ph idx="1"/>
          </p:nvPr>
        </p:nvSpPr>
        <p:spPr>
          <a:xfrm>
            <a:off x="529208" y="1542492"/>
            <a:ext cx="8229600" cy="3052935"/>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В полетата на сондата има огромно влияние на сондите помежду си. Вътрешните сонди трябва да споделят наличната енергия и следователно са ограничени в своята ефективност.</a:t>
            </a:r>
          </a:p>
          <a:p>
            <a:pPr marL="0" indent="0">
              <a:lnSpc>
                <a:spcPct val="150000"/>
              </a:lnSpc>
              <a:buNone/>
            </a:pPr>
            <a:r>
              <a:rPr lang="ru-RU" sz="1600" dirty="0" smtClean="0">
                <a:latin typeface="Arial" panose="020B0604020202020204" pitchFamily="34" charset="0"/>
                <a:cs typeface="Arial" panose="020B0604020202020204" pitchFamily="34" charset="0"/>
              </a:rPr>
              <a:t>Колкото </a:t>
            </a:r>
            <a:r>
              <a:rPr lang="ru-RU" sz="1600" dirty="0">
                <a:latin typeface="Arial" panose="020B0604020202020204" pitchFamily="34" charset="0"/>
                <a:cs typeface="Arial" panose="020B0604020202020204" pitchFamily="34" charset="0"/>
              </a:rPr>
              <a:t>по-голямо е сондата и колкото по-малки са разстоянията, толкова по-голямо е взаимното </a:t>
            </a:r>
            <a:r>
              <a:rPr lang="ru-RU" sz="1600" dirty="0" smtClean="0">
                <a:latin typeface="Arial" panose="020B0604020202020204" pitchFamily="34" charset="0"/>
                <a:cs typeface="Arial" panose="020B0604020202020204" pitchFamily="34" charset="0"/>
              </a:rPr>
              <a:t>влияние.</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9296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x4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31107" y="3861048"/>
            <a:ext cx="918534"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4x4_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31107" y="5013176"/>
            <a:ext cx="918534" cy="91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0x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4008" y="3596918"/>
            <a:ext cx="2484512" cy="247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931106" y="0"/>
            <a:ext cx="7033381" cy="1124744"/>
          </a:xfrm>
        </p:spPr>
        <p:txBody>
          <a:bodyPr>
            <a:normAutofit/>
          </a:bodyPr>
          <a:lstStyle/>
          <a:p>
            <a:r>
              <a:rPr lang="ru-RU" dirty="0">
                <a:latin typeface="Arial" panose="020B0604020202020204" pitchFamily="34" charset="0"/>
                <a:cs typeface="Arial" panose="020B0604020202020204" pitchFamily="34" charset="0"/>
              </a:rPr>
              <a:t>Взаимно влияние на сондата в полетата на </a:t>
            </a:r>
            <a:r>
              <a:rPr lang="ru-RU" dirty="0" smtClean="0">
                <a:latin typeface="Arial" panose="020B0604020202020204" pitchFamily="34" charset="0"/>
                <a:cs typeface="Arial" panose="020B0604020202020204" pitchFamily="34" charset="0"/>
              </a:rPr>
              <a:t>сондата</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8229600" cy="3052935"/>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За да се определи ефективността на определено поле на сондата, е необходимо да се извърши аналитична </a:t>
            </a:r>
            <a:r>
              <a:rPr lang="ru-RU" sz="1600" dirty="0" smtClean="0">
                <a:latin typeface="Arial" panose="020B0604020202020204" pitchFamily="34" charset="0"/>
                <a:cs typeface="Arial" panose="020B0604020202020204" pitchFamily="34" charset="0"/>
              </a:rPr>
              <a:t>симулация.</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2129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fik 34" descr="bohrloch.wmf"/>
          <p:cNvPicPr>
            <a:picLocks noChangeAspect="1"/>
          </p:cNvPicPr>
          <p:nvPr/>
        </p:nvPicPr>
        <p:blipFill>
          <a:blip r:embed="rId3" cstate="print"/>
          <a:stretch>
            <a:fillRect/>
          </a:stretch>
        </p:blipFill>
        <p:spPr>
          <a:xfrm>
            <a:off x="4693036" y="1412776"/>
            <a:ext cx="4009004" cy="4572118"/>
          </a:xfrm>
          <a:prstGeom prst="rect">
            <a:avLst/>
          </a:prstGeom>
        </p:spPr>
      </p:pic>
      <p:sp>
        <p:nvSpPr>
          <p:cNvPr id="4" name="Textfeld 3"/>
          <p:cNvSpPr txBox="1"/>
          <p:nvPr/>
        </p:nvSpPr>
        <p:spPr>
          <a:xfrm>
            <a:off x="4709790" y="5924495"/>
            <a:ext cx="4009004" cy="251287"/>
          </a:xfrm>
          <a:prstGeom prst="rect">
            <a:avLst/>
          </a:prstGeom>
          <a:noFill/>
        </p:spPr>
        <p:txBody>
          <a:bodyPr wrap="square" lIns="0" tIns="0" rIns="0" bIns="0" rtlCol="0">
            <a:spAutoFit/>
          </a:bodyPr>
          <a:lstStyle/>
          <a:p>
            <a:r>
              <a:rPr lang="bg-BG" sz="1633" b="1" dirty="0">
                <a:solidFill>
                  <a:prstClr val="black"/>
                </a:solidFill>
                <a:latin typeface="Arial" panose="020B0604020202020204" pitchFamily="34" charset="0"/>
                <a:cs typeface="Arial" panose="020B0604020202020204" pitchFamily="34" charset="0"/>
              </a:rPr>
              <a:t>Сондаж с </a:t>
            </a:r>
            <a:r>
              <a:rPr lang="de-DE" sz="1633" b="1" dirty="0">
                <a:solidFill>
                  <a:prstClr val="black"/>
                </a:solidFill>
                <a:latin typeface="Arial" panose="020B0604020202020204" pitchFamily="34" charset="0"/>
                <a:cs typeface="Arial" panose="020B0604020202020204" pitchFamily="34" charset="0"/>
              </a:rPr>
              <a:t>U-</a:t>
            </a:r>
            <a:r>
              <a:rPr lang="bg-BG" sz="1633" b="1" dirty="0" smtClean="0">
                <a:solidFill>
                  <a:prstClr val="black"/>
                </a:solidFill>
                <a:latin typeface="Arial" panose="020B0604020202020204" pitchFamily="34" charset="0"/>
                <a:cs typeface="Arial" panose="020B0604020202020204" pitchFamily="34" charset="0"/>
              </a:rPr>
              <a:t>тръба</a:t>
            </a:r>
            <a:endParaRPr lang="de-DE" sz="1633" b="1" dirty="0">
              <a:solidFill>
                <a:prstClr val="black"/>
              </a:solidFill>
              <a:latin typeface="Arial" panose="020B0604020202020204" pitchFamily="34" charset="0"/>
              <a:cs typeface="Arial" panose="020B0604020202020204" pitchFamily="34" charset="0"/>
            </a:endParaRPr>
          </a:p>
        </p:txBody>
      </p:sp>
      <p:sp>
        <p:nvSpPr>
          <p:cNvPr id="14" name="Textfeld 13"/>
          <p:cNvSpPr txBox="1"/>
          <p:nvPr/>
        </p:nvSpPr>
        <p:spPr>
          <a:xfrm>
            <a:off x="4948774" y="1465942"/>
            <a:ext cx="898451" cy="594906"/>
          </a:xfrm>
          <a:prstGeom prst="rect">
            <a:avLst/>
          </a:prstGeom>
          <a:noFill/>
        </p:spPr>
        <p:txBody>
          <a:bodyPr wrap="none" rtlCol="0">
            <a:spAutoFit/>
          </a:bodyPr>
          <a:lstStyle/>
          <a:p>
            <a:pPr algn="ctr"/>
            <a:r>
              <a:rPr lang="de-DE" sz="1633" dirty="0">
                <a:solidFill>
                  <a:srgbClr val="003560"/>
                </a:solidFill>
              </a:rPr>
              <a:t>U-</a:t>
            </a:r>
            <a:r>
              <a:rPr lang="bg-BG" sz="1633" dirty="0" smtClean="0">
                <a:solidFill>
                  <a:srgbClr val="003560"/>
                </a:solidFill>
              </a:rPr>
              <a:t>тръба</a:t>
            </a:r>
            <a:endParaRPr lang="bg-BG" sz="1633" dirty="0">
              <a:solidFill>
                <a:srgbClr val="003560"/>
              </a:solidFill>
            </a:endParaRPr>
          </a:p>
          <a:p>
            <a:pPr algn="ctr"/>
            <a:r>
              <a:rPr lang="bg-BG" sz="1633" dirty="0" smtClean="0">
                <a:solidFill>
                  <a:srgbClr val="003560"/>
                </a:solidFill>
              </a:rPr>
              <a:t>течност</a:t>
            </a:r>
            <a:endParaRPr lang="de-DE" sz="1633" dirty="0">
              <a:solidFill>
                <a:srgbClr val="003560"/>
              </a:solidFill>
            </a:endParaRPr>
          </a:p>
        </p:txBody>
      </p:sp>
      <p:sp>
        <p:nvSpPr>
          <p:cNvPr id="15" name="Textfeld 14"/>
          <p:cNvSpPr txBox="1"/>
          <p:nvPr/>
        </p:nvSpPr>
        <p:spPr>
          <a:xfrm>
            <a:off x="8478608" y="1999659"/>
            <a:ext cx="256802" cy="343620"/>
          </a:xfrm>
          <a:prstGeom prst="rect">
            <a:avLst/>
          </a:prstGeom>
          <a:noFill/>
        </p:spPr>
        <p:txBody>
          <a:bodyPr wrap="none" rtlCol="0">
            <a:spAutoFit/>
          </a:bodyPr>
          <a:lstStyle/>
          <a:p>
            <a:r>
              <a:rPr lang="de-DE" sz="1633" i="1" dirty="0">
                <a:solidFill>
                  <a:srgbClr val="003560"/>
                </a:solidFill>
              </a:rPr>
              <a:t>r</a:t>
            </a:r>
          </a:p>
        </p:txBody>
      </p:sp>
      <p:sp>
        <p:nvSpPr>
          <p:cNvPr id="18" name="Textfeld 17"/>
          <p:cNvSpPr txBox="1"/>
          <p:nvPr/>
        </p:nvSpPr>
        <p:spPr>
          <a:xfrm>
            <a:off x="6715943" y="5485796"/>
            <a:ext cx="268022" cy="343620"/>
          </a:xfrm>
          <a:prstGeom prst="rect">
            <a:avLst/>
          </a:prstGeom>
          <a:noFill/>
        </p:spPr>
        <p:txBody>
          <a:bodyPr wrap="none" rtlCol="0">
            <a:spAutoFit/>
          </a:bodyPr>
          <a:lstStyle/>
          <a:p>
            <a:r>
              <a:rPr lang="de-DE" sz="1633" i="1" dirty="0">
                <a:solidFill>
                  <a:srgbClr val="003560"/>
                </a:solidFill>
              </a:rPr>
              <a:t>z</a:t>
            </a:r>
          </a:p>
        </p:txBody>
      </p:sp>
      <p:sp>
        <p:nvSpPr>
          <p:cNvPr id="24" name="Textfeld 23"/>
          <p:cNvSpPr txBox="1"/>
          <p:nvPr/>
        </p:nvSpPr>
        <p:spPr>
          <a:xfrm>
            <a:off x="6050672" y="3643349"/>
            <a:ext cx="1257632" cy="584775"/>
          </a:xfrm>
          <a:prstGeom prst="rect">
            <a:avLst/>
          </a:prstGeom>
          <a:noFill/>
        </p:spPr>
        <p:txBody>
          <a:bodyPr wrap="square" rtlCol="0">
            <a:spAutoFit/>
          </a:bodyPr>
          <a:lstStyle/>
          <a:p>
            <a:pPr algn="ctr"/>
            <a:r>
              <a:rPr lang="bg-BG" sz="1600" dirty="0">
                <a:latin typeface="Arial" panose="020B0604020202020204" pitchFamily="34" charset="0"/>
                <a:cs typeface="Arial" panose="020B0604020202020204" pitchFamily="34" charset="0"/>
              </a:rPr>
              <a:t>пълнеж</a:t>
            </a:r>
          </a:p>
          <a:p>
            <a:pPr algn="ctr"/>
            <a:r>
              <a:rPr lang="bg-BG" sz="1600" dirty="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материал</a:t>
            </a:r>
            <a:endParaRPr lang="en-GB" sz="1600" dirty="0">
              <a:latin typeface="Arial" panose="020B0604020202020204" pitchFamily="34" charset="0"/>
              <a:cs typeface="Arial" panose="020B0604020202020204" pitchFamily="34" charset="0"/>
            </a:endParaRPr>
          </a:p>
        </p:txBody>
      </p:sp>
      <p:sp>
        <p:nvSpPr>
          <p:cNvPr id="25" name="Textfeld 24"/>
          <p:cNvSpPr txBox="1"/>
          <p:nvPr/>
        </p:nvSpPr>
        <p:spPr>
          <a:xfrm>
            <a:off x="4910143" y="3793814"/>
            <a:ext cx="782009" cy="343620"/>
          </a:xfrm>
          <a:prstGeom prst="rect">
            <a:avLst/>
          </a:prstGeom>
          <a:noFill/>
        </p:spPr>
        <p:txBody>
          <a:bodyPr wrap="none" rtlCol="0">
            <a:spAutoFit/>
          </a:bodyPr>
          <a:lstStyle/>
          <a:p>
            <a:r>
              <a:rPr lang="bg-BG" sz="1633" dirty="0" smtClean="0">
                <a:solidFill>
                  <a:srgbClr val="003560"/>
                </a:solidFill>
                <a:latin typeface="Arial" panose="020B0604020202020204" pitchFamily="34" charset="0"/>
                <a:cs typeface="Arial" panose="020B0604020202020204" pitchFamily="34" charset="0"/>
              </a:rPr>
              <a:t>Почва</a:t>
            </a:r>
            <a:endParaRPr lang="de-DE" sz="1633" dirty="0">
              <a:solidFill>
                <a:srgbClr val="003560"/>
              </a:solidFill>
              <a:latin typeface="Arial" panose="020B0604020202020204" pitchFamily="34" charset="0"/>
              <a:cs typeface="Arial" panose="020B0604020202020204" pitchFamily="34" charset="0"/>
            </a:endParaRPr>
          </a:p>
        </p:txBody>
      </p:sp>
      <p:sp>
        <p:nvSpPr>
          <p:cNvPr id="38" name="Textfeld 37"/>
          <p:cNvSpPr txBox="1"/>
          <p:nvPr/>
        </p:nvSpPr>
        <p:spPr>
          <a:xfrm>
            <a:off x="7548386" y="1456040"/>
            <a:ext cx="374846" cy="343620"/>
          </a:xfrm>
          <a:prstGeom prst="rect">
            <a:avLst/>
          </a:prstGeom>
          <a:noFill/>
        </p:spPr>
        <p:txBody>
          <a:bodyPr wrap="none" rtlCol="0">
            <a:spAutoFit/>
          </a:bodyPr>
          <a:lstStyle/>
          <a:p>
            <a:r>
              <a:rPr lang="de-DE" sz="1633" i="1" dirty="0">
                <a:solidFill>
                  <a:srgbClr val="003560"/>
                </a:solidFill>
              </a:rPr>
              <a:t>T</a:t>
            </a:r>
            <a:r>
              <a:rPr lang="de-DE" sz="1633" baseline="-25000" dirty="0">
                <a:solidFill>
                  <a:srgbClr val="003560"/>
                </a:solidFill>
              </a:rPr>
              <a:t>f</a:t>
            </a:r>
            <a:r>
              <a:rPr lang="de-DE" sz="1633" dirty="0">
                <a:solidFill>
                  <a:srgbClr val="003560"/>
                </a:solidFill>
              </a:rPr>
              <a:t>,</a:t>
            </a:r>
          </a:p>
        </p:txBody>
      </p:sp>
      <p:sp>
        <p:nvSpPr>
          <p:cNvPr id="39" name="Textfeld 38"/>
          <p:cNvSpPr txBox="1"/>
          <p:nvPr/>
        </p:nvSpPr>
        <p:spPr>
          <a:xfrm>
            <a:off x="7696826" y="3793814"/>
            <a:ext cx="867225" cy="343620"/>
          </a:xfrm>
          <a:prstGeom prst="rect">
            <a:avLst/>
          </a:prstGeom>
          <a:noFill/>
        </p:spPr>
        <p:txBody>
          <a:bodyPr wrap="none" rtlCol="0">
            <a:spAutoFit/>
          </a:bodyPr>
          <a:lstStyle/>
          <a:p>
            <a:r>
              <a:rPr lang="de-DE" sz="1633" i="1" dirty="0">
                <a:solidFill>
                  <a:srgbClr val="003560"/>
                </a:solidFill>
                <a:latin typeface="Arial" panose="020B0604020202020204" pitchFamily="34" charset="0"/>
                <a:cs typeface="Arial" panose="020B0604020202020204" pitchFamily="34" charset="0"/>
              </a:rPr>
              <a:t>T</a:t>
            </a:r>
            <a:r>
              <a:rPr lang="de-DE" sz="1633" baseline="-25000" dirty="0">
                <a:solidFill>
                  <a:srgbClr val="003560"/>
                </a:solidFill>
                <a:latin typeface="Arial" panose="020B0604020202020204" pitchFamily="34" charset="0"/>
                <a:cs typeface="Arial" panose="020B0604020202020204" pitchFamily="34" charset="0"/>
              </a:rPr>
              <a:t>b</a:t>
            </a:r>
            <a:r>
              <a:rPr lang="de-DE" sz="1633" i="1" dirty="0">
                <a:solidFill>
                  <a:srgbClr val="003560"/>
                </a:solidFill>
                <a:latin typeface="Arial" panose="020B0604020202020204" pitchFamily="34" charset="0"/>
                <a:cs typeface="Arial" panose="020B0604020202020204" pitchFamily="34" charset="0"/>
              </a:rPr>
              <a:t>(</a:t>
            </a:r>
            <a:r>
              <a:rPr lang="de-DE" sz="1633" i="1" dirty="0" err="1">
                <a:solidFill>
                  <a:srgbClr val="003560"/>
                </a:solidFill>
                <a:latin typeface="Arial" panose="020B0604020202020204" pitchFamily="34" charset="0"/>
                <a:cs typeface="Arial" panose="020B0604020202020204" pitchFamily="34" charset="0"/>
              </a:rPr>
              <a:t>r,z,t</a:t>
            </a:r>
            <a:r>
              <a:rPr lang="de-DE" sz="1633" i="1" dirty="0">
                <a:solidFill>
                  <a:srgbClr val="003560"/>
                </a:solidFill>
                <a:latin typeface="Arial" panose="020B0604020202020204" pitchFamily="34" charset="0"/>
                <a:cs typeface="Arial" panose="020B0604020202020204" pitchFamily="34" charset="0"/>
              </a:rPr>
              <a:t>)</a:t>
            </a:r>
          </a:p>
        </p:txBody>
      </p:sp>
      <p:cxnSp>
        <p:nvCxnSpPr>
          <p:cNvPr id="41" name="Gerade Verbindung 40"/>
          <p:cNvCxnSpPr/>
          <p:nvPr/>
        </p:nvCxnSpPr>
        <p:spPr>
          <a:xfrm rot="10800000">
            <a:off x="5781558" y="1653859"/>
            <a:ext cx="520201" cy="3349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flipV="1">
            <a:off x="7113084" y="1749342"/>
            <a:ext cx="405662" cy="1674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3969" name="Object 1"/>
          <p:cNvGraphicFramePr>
            <a:graphicFrameLocks noChangeAspect="1"/>
          </p:cNvGraphicFramePr>
          <p:nvPr/>
        </p:nvGraphicFramePr>
        <p:xfrm>
          <a:off x="7834313" y="1484313"/>
          <a:ext cx="254000" cy="288925"/>
        </p:xfrm>
        <a:graphic>
          <a:graphicData uri="http://schemas.openxmlformats.org/presentationml/2006/ole">
            <mc:AlternateContent xmlns:mc="http://schemas.openxmlformats.org/markup-compatibility/2006">
              <mc:Choice xmlns:v="urn:schemas-microsoft-com:vml" Requires="v">
                <p:oleObj spid="_x0000_s1240" name="Equation" r:id="rId4" imgW="279360" imgH="317160" progId="Equation.DSMT4">
                  <p:embed/>
                </p:oleObj>
              </mc:Choice>
              <mc:Fallback>
                <p:oleObj name="Equation" r:id="rId4" imgW="279360" imgH="317160" progId="Equation.DSMT4">
                  <p:embed/>
                  <p:pic>
                    <p:nvPicPr>
                      <p:cNvPr id="83969"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313" y="1484313"/>
                        <a:ext cx="254000"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Ellipse 16"/>
          <p:cNvSpPr/>
          <p:nvPr/>
        </p:nvSpPr>
        <p:spPr>
          <a:xfrm>
            <a:off x="7476861" y="1429668"/>
            <a:ext cx="725001" cy="559172"/>
          </a:xfrm>
          <a:prstGeom prst="ellipse">
            <a:avLst/>
          </a:prstGeom>
          <a:noFill/>
          <a:ln w="19050">
            <a:solidFill>
              <a:srgbClr val="003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solidFill>
                <a:prstClr val="white"/>
              </a:solidFill>
            </a:endParaRPr>
          </a:p>
        </p:txBody>
      </p:sp>
      <p:sp>
        <p:nvSpPr>
          <p:cNvPr id="3" name="Titel 2"/>
          <p:cNvSpPr>
            <a:spLocks noGrp="1"/>
          </p:cNvSpPr>
          <p:nvPr>
            <p:ph type="title"/>
          </p:nvPr>
        </p:nvSpPr>
        <p:spPr/>
        <p:txBody>
          <a:bodyPr/>
          <a:lstStyle/>
          <a:p>
            <a:r>
              <a:rPr lang="bg-BG" dirty="0">
                <a:latin typeface="Arial" panose="020B0604020202020204" pitchFamily="34" charset="0"/>
                <a:cs typeface="Arial" panose="020B0604020202020204" pitchFamily="34" charset="0"/>
              </a:rPr>
              <a:t>Траектория по математическата база </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57200" y="1600200"/>
            <a:ext cx="4097847"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проблем</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Задача:</a:t>
            </a:r>
          </a:p>
          <a:p>
            <a:pPr marL="0" indent="0">
              <a:lnSpc>
                <a:spcPct val="150000"/>
              </a:lnSpc>
              <a:buNone/>
            </a:pPr>
            <a:r>
              <a:rPr lang="ru-RU" sz="1600" dirty="0">
                <a:latin typeface="Arial" panose="020B0604020202020204" pitchFamily="34" charset="0"/>
                <a:cs typeface="Arial" panose="020B0604020202020204" pitchFamily="34" charset="0"/>
              </a:rPr>
              <a:t>Изчисляване на времевия ход на температурата T</a:t>
            </a:r>
            <a:r>
              <a:rPr lang="ru-RU" sz="1050" dirty="0">
                <a:latin typeface="Arial" panose="020B0604020202020204" pitchFamily="34" charset="0"/>
                <a:cs typeface="Arial" panose="020B0604020202020204" pitchFamily="34" charset="0"/>
              </a:rPr>
              <a:t>f </a:t>
            </a:r>
            <a:r>
              <a:rPr lang="ru-RU" sz="1600" dirty="0">
                <a:latin typeface="Arial" panose="020B0604020202020204" pitchFamily="34" charset="0"/>
                <a:cs typeface="Arial" panose="020B0604020202020204" pitchFamily="34" charset="0"/>
              </a:rPr>
              <a:t>'на топлоносителя в зависимост от преходния топлинен поток </a:t>
            </a:r>
            <a:r>
              <a:rPr lang="ru-RU" sz="1600" dirty="0" smtClean="0">
                <a:latin typeface="Arial" panose="020B0604020202020204" pitchFamily="34" charset="0"/>
                <a:cs typeface="Arial" panose="020B0604020202020204" pitchFamily="34" charset="0"/>
              </a:rPr>
              <a:t>q</a:t>
            </a:r>
            <a:r>
              <a:rPr lang="ru-RU" sz="1050" dirty="0" smtClean="0">
                <a:latin typeface="Arial" panose="020B0604020202020204" pitchFamily="34" charset="0"/>
                <a:cs typeface="Arial" panose="020B0604020202020204" pitchFamily="34" charset="0"/>
              </a:rPr>
              <a:t>inj</a:t>
            </a:r>
            <a:r>
              <a:rPr lang="ru-RU" sz="1600" dirty="0" smtClean="0">
                <a:latin typeface="Arial" panose="020B0604020202020204" pitchFamily="34" charset="0"/>
                <a:cs typeface="Arial" panose="020B0604020202020204" pitchFamily="34" charset="0"/>
              </a:rPr>
              <a:t>.</a:t>
            </a:r>
            <a:r>
              <a:rPr lang="en-GB"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1678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D:\Dokumente\Studium\Diplomarbeit\Präsentation\pic\urohr.wmf"/>
          <p:cNvPicPr>
            <a:picLocks noChangeAspect="1" noChangeArrowheads="1"/>
          </p:cNvPicPr>
          <p:nvPr/>
        </p:nvPicPr>
        <p:blipFill>
          <a:blip r:embed="rId3" cstate="print"/>
          <a:srcRect/>
          <a:stretch>
            <a:fillRect/>
          </a:stretch>
        </p:blipFill>
        <p:spPr bwMode="auto">
          <a:xfrm>
            <a:off x="2724873" y="1186077"/>
            <a:ext cx="3202763" cy="4132947"/>
          </a:xfrm>
          <a:prstGeom prst="rect">
            <a:avLst/>
          </a:prstGeom>
          <a:noFill/>
        </p:spPr>
      </p:pic>
      <mc:AlternateContent xmlns:mc="http://schemas.openxmlformats.org/markup-compatibility/2006" xmlns:a14="http://schemas.microsoft.com/office/drawing/2010/main">
        <mc:Choice Requires="a14">
          <p:sp>
            <p:nvSpPr>
              <p:cNvPr id="21" name="Textfeld 20"/>
              <p:cNvSpPr txBox="1"/>
              <p:nvPr/>
            </p:nvSpPr>
            <p:spPr>
              <a:xfrm>
                <a:off x="1945149" y="1609958"/>
                <a:ext cx="815864" cy="579133"/>
              </a:xfrm>
              <a:prstGeom prst="rect">
                <a:avLst/>
              </a:prstGeom>
              <a:noFill/>
            </p:spPr>
            <p:txBody>
              <a:bodyPr wrap="none" rtlCol="0">
                <a:spAutoFit/>
              </a:bodyPr>
              <a:lstStyle/>
              <a:p>
                <a:pPr algn="ctr"/>
                <a:r>
                  <a:rPr lang="bg-BG" sz="1600" dirty="0" smtClean="0">
                    <a:latin typeface="Arial" panose="020B0604020202020204" pitchFamily="34" charset="0"/>
                    <a:cs typeface="Arial" panose="020B0604020202020204" pitchFamily="34" charset="0"/>
                  </a:rPr>
                  <a:t>Почва</a:t>
                </a:r>
                <a:r>
                  <a:rPr lang="en-GB" sz="1600" dirty="0" smtClean="0"/>
                  <a:t> </a:t>
                </a:r>
              </a:p>
              <a:p>
                <a:pPr algn="ctr"/>
                <a14:m>
                  <m:oMathPara xmlns:m="http://schemas.openxmlformats.org/officeDocument/2006/math">
                    <m:oMathParaPr>
                      <m:jc m:val="centerGroup"/>
                    </m:oMathParaPr>
                    <m:oMath xmlns:m="http://schemas.openxmlformats.org/officeDocument/2006/math">
                      <m:sSub>
                        <m:sSubPr>
                          <m:ctrlPr>
                            <a:rPr lang="de-DE" sz="1600" i="1">
                              <a:latin typeface="Cambria Math"/>
                            </a:rPr>
                          </m:ctrlPr>
                        </m:sSubPr>
                        <m:e>
                          <m:r>
                            <a:rPr lang="en-GB" sz="1600" i="1">
                              <a:latin typeface="Cambria Math" panose="02040503050406030204" pitchFamily="18" charset="0"/>
                            </a:rPr>
                            <m:t>𝜆</m:t>
                          </m:r>
                        </m:e>
                        <m:sub>
                          <m:r>
                            <a:rPr lang="en-GB" sz="1600" i="1">
                              <a:latin typeface="Cambria Math" panose="02040503050406030204" pitchFamily="18" charset="0"/>
                            </a:rPr>
                            <m:t>𝑠</m:t>
                          </m:r>
                        </m:sub>
                      </m:sSub>
                      <m:r>
                        <a:rPr lang="en-GB" sz="1600" i="1">
                          <a:latin typeface="Cambria Math" panose="02040503050406030204" pitchFamily="18" charset="0"/>
                        </a:rPr>
                        <m:t>, </m:t>
                      </m:r>
                      <m:sSub>
                        <m:sSubPr>
                          <m:ctrlPr>
                            <a:rPr lang="de-DE" sz="1600" i="1">
                              <a:latin typeface="Cambria Math"/>
                            </a:rPr>
                          </m:ctrlPr>
                        </m:sSubPr>
                        <m:e>
                          <m:r>
                            <a:rPr lang="en-GB" sz="1600" i="1">
                              <a:latin typeface="Cambria Math" panose="02040503050406030204" pitchFamily="18" charset="0"/>
                            </a:rPr>
                            <m:t>𝛼</m:t>
                          </m:r>
                        </m:e>
                        <m:sub>
                          <m:r>
                            <a:rPr lang="en-GB" sz="1600" i="1">
                              <a:latin typeface="Cambria Math" panose="02040503050406030204" pitchFamily="18" charset="0"/>
                            </a:rPr>
                            <m:t>𝑠</m:t>
                          </m:r>
                        </m:sub>
                      </m:sSub>
                    </m:oMath>
                  </m:oMathPara>
                </a14:m>
                <a:endParaRPr lang="de-DE" sz="1633" baseline="-25000" dirty="0">
                  <a:solidFill>
                    <a:srgbClr val="003560"/>
                  </a:solidFill>
                </a:endParaRPr>
              </a:p>
            </p:txBody>
          </p:sp>
        </mc:Choice>
        <mc:Fallback xmlns="">
          <p:sp>
            <p:nvSpPr>
              <p:cNvPr id="21" name="Textfeld 20"/>
              <p:cNvSpPr txBox="1">
                <a:spLocks noRot="1" noChangeAspect="1" noMove="1" noResize="1" noEditPoints="1" noAdjustHandles="1" noChangeArrowheads="1" noChangeShapeType="1" noTextEdit="1"/>
              </p:cNvSpPr>
              <p:nvPr/>
            </p:nvSpPr>
            <p:spPr>
              <a:xfrm>
                <a:off x="1945149" y="1609958"/>
                <a:ext cx="815864" cy="579133"/>
              </a:xfrm>
              <a:prstGeom prst="rect">
                <a:avLst/>
              </a:prstGeom>
              <a:blipFill rotWithShape="1">
                <a:blip r:embed="rId4"/>
                <a:stretch>
                  <a:fillRect l="-3731" t="-4211"/>
                </a:stretch>
              </a:blipFill>
            </p:spPr>
            <p:txBody>
              <a:bodyPr/>
              <a:lstStyle/>
              <a:p>
                <a:r>
                  <a:rPr lang="en-US">
                    <a:noFill/>
                  </a:rPr>
                  <a:t> </a:t>
                </a:r>
              </a:p>
            </p:txBody>
          </p:sp>
        </mc:Fallback>
      </mc:AlternateContent>
      <p:sp>
        <p:nvSpPr>
          <p:cNvPr id="22" name="Textfeld 21"/>
          <p:cNvSpPr txBox="1"/>
          <p:nvPr/>
        </p:nvSpPr>
        <p:spPr>
          <a:xfrm>
            <a:off x="6204923" y="1964099"/>
            <a:ext cx="1984839"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Стена на </a:t>
            </a:r>
            <a:r>
              <a:rPr lang="bg-BG" sz="1600" dirty="0" smtClean="0">
                <a:latin typeface="Arial" panose="020B0604020202020204" pitchFamily="34" charset="0"/>
                <a:cs typeface="Arial" panose="020B0604020202020204" pitchFamily="34" charset="0"/>
              </a:rPr>
              <a:t>сондажа</a:t>
            </a:r>
            <a:r>
              <a:rPr lang="en-GB" sz="1600" dirty="0" smtClean="0">
                <a:latin typeface="Arial" panose="020B0604020202020204" pitchFamily="34" charset="0"/>
                <a:cs typeface="Arial" panose="020B0604020202020204" pitchFamily="34" charset="0"/>
              </a:rPr>
              <a:t> </a:t>
            </a:r>
            <a:endParaRPr lang="de-DE" sz="1633" dirty="0">
              <a:solidFill>
                <a:srgbClr val="0035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feld 22"/>
              <p:cNvSpPr txBox="1"/>
              <p:nvPr/>
            </p:nvSpPr>
            <p:spPr>
              <a:xfrm>
                <a:off x="2570549" y="2718493"/>
                <a:ext cx="2320187" cy="604781"/>
              </a:xfrm>
              <a:prstGeom prst="rect">
                <a:avLst/>
              </a:prstGeom>
              <a:noFill/>
            </p:spPr>
            <p:txBody>
              <a:bodyPr wrap="none" rtlCol="0">
                <a:spAutoFit/>
              </a:bodyPr>
              <a:lstStyle/>
              <a:p>
                <a:pPr algn="ctr"/>
                <a:r>
                  <a:rPr lang="bg-BG" sz="1600" dirty="0">
                    <a:latin typeface="Arial" panose="020B0604020202020204" pitchFamily="34" charset="0"/>
                    <a:cs typeface="Arial" panose="020B0604020202020204" pitchFamily="34" charset="0"/>
                  </a:rPr>
                  <a:t>Материал за </a:t>
                </a:r>
                <a:r>
                  <a:rPr lang="bg-BG" sz="1600" dirty="0" smtClean="0">
                    <a:latin typeface="Arial" panose="020B0604020202020204" pitchFamily="34" charset="0"/>
                    <a:cs typeface="Arial" panose="020B0604020202020204" pitchFamily="34" charset="0"/>
                  </a:rPr>
                  <a:t>пълнене</a:t>
                </a:r>
                <a:endParaRPr lang="en-GB" sz="1600" dirty="0" smtClean="0">
                  <a:latin typeface="Arial" panose="020B0604020202020204" pitchFamily="34" charset="0"/>
                  <a:cs typeface="Arial" panose="020B0604020202020204" pitchFamily="34" charset="0"/>
                </a:endParaRPr>
              </a:p>
              <a:p>
                <a:pPr algn="ctr"/>
                <a:r>
                  <a:rPr lang="en-GB" sz="1600" dirty="0" smtClean="0"/>
                  <a:t> </a:t>
                </a:r>
                <a14:m>
                  <m:oMath xmlns:m="http://schemas.openxmlformats.org/officeDocument/2006/math">
                    <m:sSub>
                      <m:sSubPr>
                        <m:ctrlPr>
                          <a:rPr lang="de-DE" sz="1600" i="1">
                            <a:latin typeface="Cambria Math"/>
                          </a:rPr>
                        </m:ctrlPr>
                      </m:sSubPr>
                      <m:e>
                        <m:r>
                          <a:rPr lang="en-GB" sz="1600" i="1">
                            <a:latin typeface="Cambria Math" panose="02040503050406030204" pitchFamily="18" charset="0"/>
                          </a:rPr>
                          <m:t>𝜆</m:t>
                        </m:r>
                      </m:e>
                      <m:sub>
                        <m:r>
                          <a:rPr lang="en-GB" sz="1600" i="1">
                            <a:latin typeface="Cambria Math" panose="02040503050406030204" pitchFamily="18" charset="0"/>
                          </a:rPr>
                          <m:t>𝑔</m:t>
                        </m:r>
                      </m:sub>
                    </m:sSub>
                    <m:r>
                      <a:rPr lang="en-GB" sz="1600" i="1">
                        <a:latin typeface="Cambria Math" panose="02040503050406030204" pitchFamily="18" charset="0"/>
                      </a:rPr>
                      <m:t>,</m:t>
                    </m:r>
                    <m:sSub>
                      <m:sSubPr>
                        <m:ctrlPr>
                          <a:rPr lang="de-DE" sz="1600" i="1">
                            <a:latin typeface="Cambria Math"/>
                          </a:rPr>
                        </m:ctrlPr>
                      </m:sSubPr>
                      <m:e>
                        <m:r>
                          <a:rPr lang="en-GB" sz="1600" i="1">
                            <a:latin typeface="Cambria Math" panose="02040503050406030204" pitchFamily="18" charset="0"/>
                          </a:rPr>
                          <m:t>𝛼</m:t>
                        </m:r>
                      </m:e>
                      <m:sub>
                        <m:r>
                          <a:rPr lang="en-GB" sz="1600" i="1">
                            <a:latin typeface="Cambria Math" panose="02040503050406030204" pitchFamily="18" charset="0"/>
                          </a:rPr>
                          <m:t>𝑔</m:t>
                        </m:r>
                      </m:sub>
                    </m:sSub>
                  </m:oMath>
                </a14:m>
                <a:endParaRPr lang="de-DE" sz="1600" dirty="0"/>
              </a:p>
            </p:txBody>
          </p:sp>
        </mc:Choice>
        <mc:Fallback xmlns="">
          <p:sp>
            <p:nvSpPr>
              <p:cNvPr id="23" name="Textfeld 22"/>
              <p:cNvSpPr txBox="1">
                <a:spLocks noRot="1" noChangeAspect="1" noMove="1" noResize="1" noEditPoints="1" noAdjustHandles="1" noChangeArrowheads="1" noChangeShapeType="1" noTextEdit="1"/>
              </p:cNvSpPr>
              <p:nvPr/>
            </p:nvSpPr>
            <p:spPr>
              <a:xfrm>
                <a:off x="2570549" y="2718493"/>
                <a:ext cx="2320187" cy="604781"/>
              </a:xfrm>
              <a:prstGeom prst="rect">
                <a:avLst/>
              </a:prstGeom>
              <a:blipFill rotWithShape="1">
                <a:blip r:embed="rId5"/>
                <a:stretch>
                  <a:fillRect t="-3030" b="-1010"/>
                </a:stretch>
              </a:blipFill>
            </p:spPr>
            <p:txBody>
              <a:bodyPr/>
              <a:lstStyle/>
              <a:p>
                <a:r>
                  <a:rPr lang="en-US">
                    <a:noFill/>
                  </a:rPr>
                  <a:t> </a:t>
                </a:r>
              </a:p>
            </p:txBody>
          </p:sp>
        </mc:Fallback>
      </mc:AlternateContent>
      <p:sp>
        <p:nvSpPr>
          <p:cNvPr id="26" name="Textfeld 25"/>
          <p:cNvSpPr txBox="1"/>
          <p:nvPr/>
        </p:nvSpPr>
        <p:spPr>
          <a:xfrm>
            <a:off x="1054670" y="4509120"/>
            <a:ext cx="1066318" cy="584775"/>
          </a:xfrm>
          <a:prstGeom prst="rect">
            <a:avLst/>
          </a:prstGeom>
          <a:noFill/>
        </p:spPr>
        <p:txBody>
          <a:bodyPr wrap="none" rtlCol="0">
            <a:spAutoFit/>
          </a:bodyPr>
          <a:lstStyle/>
          <a:p>
            <a:pPr algn="ctr"/>
            <a:r>
              <a:rPr lang="en-GB" sz="1600" dirty="0" smtClean="0">
                <a:latin typeface="Arial" panose="020B0604020202020204" pitchFamily="34" charset="0"/>
                <a:cs typeface="Arial" panose="020B0604020202020204" pitchFamily="34" charset="0"/>
              </a:rPr>
              <a:t>U-</a:t>
            </a:r>
            <a:r>
              <a:rPr lang="bg-BG" sz="1600" dirty="0" smtClean="0">
                <a:latin typeface="Arial" panose="020B0604020202020204" pitchFamily="34" charset="0"/>
                <a:cs typeface="Arial" panose="020B0604020202020204" pitchFamily="34" charset="0"/>
              </a:rPr>
              <a:t>тръба</a:t>
            </a:r>
            <a:endParaRPr lang="en-GB" sz="1600" dirty="0" smtClean="0">
              <a:latin typeface="Arial" panose="020B0604020202020204" pitchFamily="34" charset="0"/>
              <a:cs typeface="Arial" panose="020B0604020202020204" pitchFamily="34" charset="0"/>
            </a:endParaRPr>
          </a:p>
          <a:p>
            <a:pPr algn="ctr"/>
            <a:r>
              <a:rPr lang="en-GB" sz="1600" dirty="0" smtClean="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страна</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1</a:t>
            </a:r>
            <a:endParaRPr lang="de-DE" sz="1633" dirty="0">
              <a:solidFill>
                <a:srgbClr val="0035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feld 26"/>
              <p:cNvSpPr txBox="1"/>
              <p:nvPr/>
            </p:nvSpPr>
            <p:spPr>
              <a:xfrm>
                <a:off x="1457286" y="3225417"/>
                <a:ext cx="791819" cy="604524"/>
              </a:xfrm>
              <a:prstGeom prst="rect">
                <a:avLst/>
              </a:prstGeom>
              <a:noFill/>
            </p:spPr>
            <p:txBody>
              <a:bodyPr wrap="none" rtlCol="0">
                <a:spAutoFit/>
              </a:bodyPr>
              <a:lstStyle/>
              <a:p>
                <a:pPr algn="ctr"/>
                <a:r>
                  <a:rPr lang="bg-BG" sz="1600" dirty="0" smtClean="0">
                    <a:latin typeface="Arial" panose="020B0604020202020204" pitchFamily="34" charset="0"/>
                    <a:cs typeface="Arial" panose="020B0604020202020204" pitchFamily="34" charset="0"/>
                  </a:rPr>
                  <a:t>Флуид</a:t>
                </a:r>
                <a:endParaRPr lang="en-GB" sz="1600" dirty="0" smtClean="0">
                  <a:latin typeface="Arial" panose="020B0604020202020204" pitchFamily="34" charset="0"/>
                  <a:cs typeface="Arial" panose="020B0604020202020204" pitchFamily="34" charset="0"/>
                </a:endParaRPr>
              </a:p>
              <a:p>
                <a:pPr algn="ctr"/>
                <a:r>
                  <a:rPr lang="en-GB" sz="1600" dirty="0" smtClean="0"/>
                  <a:t> </a:t>
                </a:r>
                <a14:m>
                  <m:oMath xmlns:m="http://schemas.openxmlformats.org/officeDocument/2006/math">
                    <m:sSub>
                      <m:sSubPr>
                        <m:ctrlPr>
                          <a:rPr lang="de-DE" sz="1600" i="1">
                            <a:latin typeface="Cambria Math"/>
                          </a:rPr>
                        </m:ctrlPr>
                      </m:sSubPr>
                      <m:e>
                        <m:r>
                          <a:rPr lang="en-GB" sz="1600" i="1">
                            <a:latin typeface="Cambria Math" panose="02040503050406030204" pitchFamily="18" charset="0"/>
                          </a:rPr>
                          <m:t>𝑆</m:t>
                        </m:r>
                      </m:e>
                      <m:sub>
                        <m:r>
                          <a:rPr lang="en-GB" sz="1600" i="1">
                            <a:latin typeface="Cambria Math" panose="02040503050406030204" pitchFamily="18" charset="0"/>
                          </a:rPr>
                          <m:t>𝑝</m:t>
                        </m:r>
                      </m:sub>
                    </m:sSub>
                    <m:r>
                      <a:rPr lang="en-GB" sz="1600" i="1">
                        <a:latin typeface="Cambria Math" panose="02040503050406030204" pitchFamily="18" charset="0"/>
                      </a:rPr>
                      <m:t>,</m:t>
                    </m:r>
                    <m:sSub>
                      <m:sSubPr>
                        <m:ctrlPr>
                          <a:rPr lang="de-DE" sz="1600" i="1">
                            <a:latin typeface="Cambria Math"/>
                          </a:rPr>
                        </m:ctrlPr>
                      </m:sSubPr>
                      <m:e>
                        <m:r>
                          <a:rPr lang="en-GB" sz="1600" i="1">
                            <a:latin typeface="Cambria Math" panose="02040503050406030204" pitchFamily="18" charset="0"/>
                          </a:rPr>
                          <m:t>𝑅</m:t>
                        </m:r>
                      </m:e>
                      <m:sub>
                        <m:r>
                          <a:rPr lang="en-GB" sz="1600" i="1">
                            <a:latin typeface="Cambria Math" panose="02040503050406030204" pitchFamily="18" charset="0"/>
                          </a:rPr>
                          <m:t>𝑓</m:t>
                        </m:r>
                      </m:sub>
                    </m:sSub>
                  </m:oMath>
                </a14:m>
                <a:endParaRPr lang="de-DE" sz="1633" baseline="-25000" dirty="0">
                  <a:solidFill>
                    <a:srgbClr val="003560"/>
                  </a:solidFill>
                </a:endParaRPr>
              </a:p>
            </p:txBody>
          </p:sp>
        </mc:Choice>
        <mc:Fallback xmlns="">
          <p:sp>
            <p:nvSpPr>
              <p:cNvPr id="27" name="Textfeld 26"/>
              <p:cNvSpPr txBox="1">
                <a:spLocks noRot="1" noChangeAspect="1" noMove="1" noResize="1" noEditPoints="1" noAdjustHandles="1" noChangeArrowheads="1" noChangeShapeType="1" noTextEdit="1"/>
              </p:cNvSpPr>
              <p:nvPr/>
            </p:nvSpPr>
            <p:spPr>
              <a:xfrm>
                <a:off x="1457286" y="3225417"/>
                <a:ext cx="791819" cy="604524"/>
              </a:xfrm>
              <a:prstGeom prst="rect">
                <a:avLst/>
              </a:prstGeom>
              <a:blipFill rotWithShape="1">
                <a:blip r:embed="rId6"/>
                <a:stretch>
                  <a:fillRect l="-2308" t="-3030" r="-2308" b="-3030"/>
                </a:stretch>
              </a:blipFill>
            </p:spPr>
            <p:txBody>
              <a:bodyPr/>
              <a:lstStyle/>
              <a:p>
                <a:r>
                  <a:rPr lang="en-US">
                    <a:noFill/>
                  </a:rPr>
                  <a:t> </a:t>
                </a:r>
              </a:p>
            </p:txBody>
          </p:sp>
        </mc:Fallback>
      </mc:AlternateContent>
      <p:sp>
        <p:nvSpPr>
          <p:cNvPr id="28" name="Textfeld 27"/>
          <p:cNvSpPr txBox="1"/>
          <p:nvPr/>
        </p:nvSpPr>
        <p:spPr>
          <a:xfrm>
            <a:off x="6847153" y="3587385"/>
            <a:ext cx="1066318" cy="584775"/>
          </a:xfrm>
          <a:prstGeom prst="rect">
            <a:avLst/>
          </a:prstGeom>
          <a:noFill/>
        </p:spPr>
        <p:txBody>
          <a:bodyPr wrap="none" rtlCol="0">
            <a:spAutoFit/>
          </a:bodyPr>
          <a:lstStyle/>
          <a:p>
            <a:pPr algn="ctr"/>
            <a:r>
              <a:rPr lang="en-GB" sz="1600" dirty="0" smtClean="0">
                <a:latin typeface="Arial" panose="020B0604020202020204" pitchFamily="34" charset="0"/>
                <a:cs typeface="Arial" panose="020B0604020202020204" pitchFamily="34" charset="0"/>
              </a:rPr>
              <a:t>U-</a:t>
            </a:r>
            <a:r>
              <a:rPr lang="bg-BG" sz="1600" dirty="0" smtClean="0">
                <a:latin typeface="Arial" panose="020B0604020202020204" pitchFamily="34" charset="0"/>
                <a:cs typeface="Arial" panose="020B0604020202020204" pitchFamily="34" charset="0"/>
              </a:rPr>
              <a:t>тръба</a:t>
            </a:r>
            <a:endParaRPr lang="en-GB" sz="1600" dirty="0" smtClean="0">
              <a:latin typeface="Arial" panose="020B0604020202020204" pitchFamily="34" charset="0"/>
              <a:cs typeface="Arial" panose="020B0604020202020204" pitchFamily="34" charset="0"/>
            </a:endParaRPr>
          </a:p>
          <a:p>
            <a:pPr algn="ctr"/>
            <a:r>
              <a:rPr lang="en-GB" sz="1600" dirty="0" smtClean="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страна</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2</a:t>
            </a:r>
            <a:endParaRPr lang="de-DE" sz="1633" dirty="0">
              <a:solidFill>
                <a:srgbClr val="003560"/>
              </a:solidFill>
              <a:latin typeface="Arial" panose="020B0604020202020204" pitchFamily="34" charset="0"/>
              <a:cs typeface="Arial" panose="020B0604020202020204" pitchFamily="34" charset="0"/>
            </a:endParaRPr>
          </a:p>
        </p:txBody>
      </p:sp>
      <p:sp>
        <p:nvSpPr>
          <p:cNvPr id="29" name="Textfeld 28"/>
          <p:cNvSpPr txBox="1"/>
          <p:nvPr/>
        </p:nvSpPr>
        <p:spPr>
          <a:xfrm>
            <a:off x="4735850" y="3615098"/>
            <a:ext cx="374846" cy="343620"/>
          </a:xfrm>
          <a:prstGeom prst="rect">
            <a:avLst/>
          </a:prstGeom>
          <a:noFill/>
        </p:spPr>
        <p:txBody>
          <a:bodyPr wrap="none" rtlCol="0">
            <a:spAutoFit/>
          </a:bodyPr>
          <a:lstStyle/>
          <a:p>
            <a:r>
              <a:rPr lang="de-DE" sz="1633" i="1" dirty="0">
                <a:solidFill>
                  <a:srgbClr val="FF0000"/>
                </a:solidFill>
              </a:rPr>
              <a:t>T</a:t>
            </a:r>
            <a:r>
              <a:rPr lang="de-DE" sz="1633" baseline="-25000" dirty="0">
                <a:solidFill>
                  <a:srgbClr val="FF0000"/>
                </a:solidFill>
              </a:rPr>
              <a:t>f</a:t>
            </a:r>
            <a:r>
              <a:rPr lang="de-DE" sz="1633" dirty="0">
                <a:solidFill>
                  <a:srgbClr val="FF0000"/>
                </a:solidFill>
              </a:rPr>
              <a:t>,</a:t>
            </a:r>
          </a:p>
        </p:txBody>
      </p:sp>
      <p:sp>
        <p:nvSpPr>
          <p:cNvPr id="30" name="Textfeld 29"/>
          <p:cNvSpPr txBox="1"/>
          <p:nvPr/>
        </p:nvSpPr>
        <p:spPr>
          <a:xfrm>
            <a:off x="4284400" y="1814603"/>
            <a:ext cx="360996" cy="343620"/>
          </a:xfrm>
          <a:prstGeom prst="rect">
            <a:avLst/>
          </a:prstGeom>
          <a:noFill/>
        </p:spPr>
        <p:txBody>
          <a:bodyPr wrap="none" rtlCol="0">
            <a:spAutoFit/>
          </a:bodyPr>
          <a:lstStyle/>
          <a:p>
            <a:r>
              <a:rPr lang="de-DE" sz="1633" i="1" dirty="0">
                <a:solidFill>
                  <a:srgbClr val="003560"/>
                </a:solidFill>
              </a:rPr>
              <a:t>T</a:t>
            </a:r>
            <a:r>
              <a:rPr lang="de-DE" sz="1633" baseline="-25000" dirty="0">
                <a:solidFill>
                  <a:srgbClr val="003560"/>
                </a:solidFill>
              </a:rPr>
              <a:t>b</a:t>
            </a:r>
          </a:p>
        </p:txBody>
      </p:sp>
      <p:sp>
        <p:nvSpPr>
          <p:cNvPr id="31" name="Textfeld 30"/>
          <p:cNvSpPr txBox="1"/>
          <p:nvPr/>
        </p:nvSpPr>
        <p:spPr>
          <a:xfrm>
            <a:off x="4868963" y="2997444"/>
            <a:ext cx="615874" cy="511102"/>
          </a:xfrm>
          <a:prstGeom prst="rect">
            <a:avLst/>
          </a:prstGeom>
          <a:noFill/>
        </p:spPr>
        <p:txBody>
          <a:bodyPr wrap="none" rtlCol="0">
            <a:spAutoFit/>
          </a:bodyPr>
          <a:lstStyle/>
          <a:p>
            <a:r>
              <a:rPr lang="de-DE" sz="1633" i="1" dirty="0">
                <a:solidFill>
                  <a:srgbClr val="003560"/>
                </a:solidFill>
              </a:rPr>
              <a:t>T</a:t>
            </a:r>
            <a:r>
              <a:rPr lang="de-DE" sz="1633" baseline="-25000" dirty="0">
                <a:solidFill>
                  <a:srgbClr val="003560"/>
                </a:solidFill>
              </a:rPr>
              <a:t>p, </a:t>
            </a:r>
            <a:r>
              <a:rPr lang="de-DE" sz="1633" i="1" dirty="0">
                <a:solidFill>
                  <a:srgbClr val="003560"/>
                </a:solidFill>
              </a:rPr>
              <a:t>R</a:t>
            </a:r>
            <a:r>
              <a:rPr lang="de-DE" sz="1633" baseline="-25000" dirty="0">
                <a:solidFill>
                  <a:srgbClr val="003560"/>
                </a:solidFill>
              </a:rPr>
              <a:t>p</a:t>
            </a:r>
          </a:p>
          <a:p>
            <a:endParaRPr lang="de-DE" sz="1633" baseline="-25000" dirty="0">
              <a:solidFill>
                <a:srgbClr val="003560"/>
              </a:solidFill>
            </a:endParaRPr>
          </a:p>
        </p:txBody>
      </p:sp>
      <p:sp>
        <p:nvSpPr>
          <p:cNvPr id="32" name="Textfeld 31"/>
          <p:cNvSpPr txBox="1"/>
          <p:nvPr/>
        </p:nvSpPr>
        <p:spPr>
          <a:xfrm>
            <a:off x="4502242" y="1357188"/>
            <a:ext cx="357790" cy="343620"/>
          </a:xfrm>
          <a:prstGeom prst="rect">
            <a:avLst/>
          </a:prstGeom>
          <a:noFill/>
        </p:spPr>
        <p:txBody>
          <a:bodyPr wrap="none" rtlCol="0">
            <a:spAutoFit/>
          </a:bodyPr>
          <a:lstStyle/>
          <a:p>
            <a:r>
              <a:rPr lang="de-DE" sz="1633" i="1" dirty="0">
                <a:solidFill>
                  <a:srgbClr val="003560"/>
                </a:solidFill>
              </a:rPr>
              <a:t>T</a:t>
            </a:r>
            <a:r>
              <a:rPr lang="de-DE" sz="1633" baseline="-25000" dirty="0">
                <a:solidFill>
                  <a:srgbClr val="003560"/>
                </a:solidFill>
              </a:rPr>
              <a:t>0</a:t>
            </a:r>
          </a:p>
        </p:txBody>
      </p:sp>
      <p:sp>
        <p:nvSpPr>
          <p:cNvPr id="33" name="Rechteck 32"/>
          <p:cNvSpPr/>
          <p:nvPr/>
        </p:nvSpPr>
        <p:spPr>
          <a:xfrm>
            <a:off x="4352517" y="2664920"/>
            <a:ext cx="372218" cy="343620"/>
          </a:xfrm>
          <a:prstGeom prst="rect">
            <a:avLst/>
          </a:prstGeom>
        </p:spPr>
        <p:txBody>
          <a:bodyPr wrap="none">
            <a:spAutoFit/>
          </a:bodyPr>
          <a:lstStyle/>
          <a:p>
            <a:r>
              <a:rPr lang="de-DE" sz="1633" i="1" dirty="0">
                <a:solidFill>
                  <a:srgbClr val="003560"/>
                </a:solidFill>
              </a:rPr>
              <a:t>R</a:t>
            </a:r>
            <a:r>
              <a:rPr lang="de-DE" sz="1633" baseline="-25000" dirty="0">
                <a:solidFill>
                  <a:srgbClr val="003560"/>
                </a:solidFill>
              </a:rPr>
              <a:t>b</a:t>
            </a:r>
            <a:endParaRPr lang="de-DE" sz="1633" dirty="0">
              <a:solidFill>
                <a:srgbClr val="003560"/>
              </a:solidFill>
            </a:endParaRPr>
          </a:p>
        </p:txBody>
      </p:sp>
      <p:sp>
        <p:nvSpPr>
          <p:cNvPr id="34" name="Rechteck 33"/>
          <p:cNvSpPr/>
          <p:nvPr/>
        </p:nvSpPr>
        <p:spPr>
          <a:xfrm>
            <a:off x="3240285" y="3814575"/>
            <a:ext cx="330540" cy="343620"/>
          </a:xfrm>
          <a:prstGeom prst="rect">
            <a:avLst/>
          </a:prstGeom>
        </p:spPr>
        <p:txBody>
          <a:bodyPr wrap="none">
            <a:spAutoFit/>
          </a:bodyPr>
          <a:lstStyle/>
          <a:p>
            <a:r>
              <a:rPr lang="de-DE" sz="1633" i="1" dirty="0">
                <a:solidFill>
                  <a:srgbClr val="003560"/>
                </a:solidFill>
              </a:rPr>
              <a:t>r</a:t>
            </a:r>
            <a:r>
              <a:rPr lang="de-DE" sz="1633" baseline="-25000" dirty="0">
                <a:solidFill>
                  <a:srgbClr val="003560"/>
                </a:solidFill>
              </a:rPr>
              <a:t>o</a:t>
            </a:r>
            <a:endParaRPr lang="de-DE" sz="1633" dirty="0">
              <a:solidFill>
                <a:srgbClr val="003560"/>
              </a:solidFill>
            </a:endParaRPr>
          </a:p>
        </p:txBody>
      </p:sp>
      <p:sp>
        <p:nvSpPr>
          <p:cNvPr id="36" name="Rechteck 35"/>
          <p:cNvSpPr/>
          <p:nvPr/>
        </p:nvSpPr>
        <p:spPr>
          <a:xfrm>
            <a:off x="4114987" y="4485246"/>
            <a:ext cx="330540" cy="343620"/>
          </a:xfrm>
          <a:prstGeom prst="rect">
            <a:avLst/>
          </a:prstGeom>
        </p:spPr>
        <p:txBody>
          <a:bodyPr wrap="none">
            <a:spAutoFit/>
          </a:bodyPr>
          <a:lstStyle/>
          <a:p>
            <a:r>
              <a:rPr lang="de-DE" sz="1633" i="1" dirty="0">
                <a:solidFill>
                  <a:srgbClr val="003560"/>
                </a:solidFill>
              </a:rPr>
              <a:t>r</a:t>
            </a:r>
            <a:r>
              <a:rPr lang="de-DE" sz="1633" baseline="-25000" dirty="0">
                <a:solidFill>
                  <a:srgbClr val="003560"/>
                </a:solidFill>
              </a:rPr>
              <a:t>b</a:t>
            </a:r>
            <a:endParaRPr lang="de-DE" sz="1633" dirty="0">
              <a:solidFill>
                <a:srgbClr val="003560"/>
              </a:solidFill>
            </a:endParaRPr>
          </a:p>
        </p:txBody>
      </p:sp>
      <p:sp>
        <p:nvSpPr>
          <p:cNvPr id="37" name="Rechteck 36"/>
          <p:cNvSpPr/>
          <p:nvPr/>
        </p:nvSpPr>
        <p:spPr>
          <a:xfrm>
            <a:off x="3966386" y="1427314"/>
            <a:ext cx="352982" cy="343620"/>
          </a:xfrm>
          <a:prstGeom prst="rect">
            <a:avLst/>
          </a:prstGeom>
        </p:spPr>
        <p:txBody>
          <a:bodyPr wrap="none">
            <a:spAutoFit/>
          </a:bodyPr>
          <a:lstStyle/>
          <a:p>
            <a:r>
              <a:rPr lang="de-DE" sz="1633" i="1" dirty="0">
                <a:solidFill>
                  <a:srgbClr val="003560"/>
                </a:solidFill>
              </a:rPr>
              <a:t>R</a:t>
            </a:r>
            <a:r>
              <a:rPr lang="de-DE" sz="1633" baseline="-25000" dirty="0">
                <a:solidFill>
                  <a:srgbClr val="003560"/>
                </a:solidFill>
              </a:rPr>
              <a:t>s</a:t>
            </a:r>
            <a:endParaRPr lang="de-DE" sz="1633" dirty="0">
              <a:solidFill>
                <a:srgbClr val="003560"/>
              </a:solidFill>
            </a:endParaRPr>
          </a:p>
        </p:txBody>
      </p:sp>
      <p:graphicFrame>
        <p:nvGraphicFramePr>
          <p:cNvPr id="40" name="Objekt 39"/>
          <p:cNvGraphicFramePr>
            <a:graphicFrameLocks noChangeAspect="1"/>
          </p:cNvGraphicFramePr>
          <p:nvPr>
            <p:extLst/>
          </p:nvPr>
        </p:nvGraphicFramePr>
        <p:xfrm>
          <a:off x="5042357" y="3648744"/>
          <a:ext cx="276451" cy="322526"/>
        </p:xfrm>
        <a:graphic>
          <a:graphicData uri="http://schemas.openxmlformats.org/presentationml/2006/ole">
            <mc:AlternateContent xmlns:mc="http://schemas.openxmlformats.org/markup-compatibility/2006">
              <mc:Choice xmlns:v="urn:schemas-microsoft-com:vml" Requires="v">
                <p:oleObj spid="_x0000_s2692" name="Equation" r:id="rId7" imgW="304560" imgH="355320" progId="Equation.DSMT4">
                  <p:embed/>
                </p:oleObj>
              </mc:Choice>
              <mc:Fallback>
                <p:oleObj name="Equation" r:id="rId7" imgW="304560" imgH="355320" progId="Equation.DSMT4">
                  <p:embed/>
                  <p:pic>
                    <p:nvPicPr>
                      <p:cNvPr id="40" name="Objekt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2357" y="3648744"/>
                        <a:ext cx="276451" cy="322526"/>
                      </a:xfrm>
                      <a:prstGeom prst="rect">
                        <a:avLst/>
                      </a:prstGeom>
                      <a:noFill/>
                    </p:spPr>
                  </p:pic>
                </p:oleObj>
              </mc:Fallback>
            </mc:AlternateContent>
          </a:graphicData>
        </a:graphic>
      </p:graphicFrame>
      <p:graphicFrame>
        <p:nvGraphicFramePr>
          <p:cNvPr id="42" name="Object 12"/>
          <p:cNvGraphicFramePr>
            <a:graphicFrameLocks noChangeAspect="1"/>
          </p:cNvGraphicFramePr>
          <p:nvPr>
            <p:extLst/>
          </p:nvPr>
        </p:nvGraphicFramePr>
        <p:xfrm>
          <a:off x="5433263" y="4402618"/>
          <a:ext cx="218857" cy="322526"/>
        </p:xfrm>
        <a:graphic>
          <a:graphicData uri="http://schemas.openxmlformats.org/presentationml/2006/ole">
            <mc:AlternateContent xmlns:mc="http://schemas.openxmlformats.org/markup-compatibility/2006">
              <mc:Choice xmlns:v="urn:schemas-microsoft-com:vml" Requires="v">
                <p:oleObj spid="_x0000_s2693" name="Equation" r:id="rId9" imgW="241200" imgH="355320" progId="Equation.DSMT4">
                  <p:embed/>
                </p:oleObj>
              </mc:Choice>
              <mc:Fallback>
                <p:oleObj name="Equation" r:id="rId9" imgW="241200" imgH="355320" progId="Equation.DSMT4">
                  <p:embed/>
                  <p:pic>
                    <p:nvPicPr>
                      <p:cNvPr id="42"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3263" y="4402618"/>
                        <a:ext cx="218857" cy="322526"/>
                      </a:xfrm>
                      <a:prstGeom prst="rect">
                        <a:avLst/>
                      </a:prstGeom>
                      <a:noFill/>
                    </p:spPr>
                  </p:pic>
                </p:oleObj>
              </mc:Fallback>
            </mc:AlternateContent>
          </a:graphicData>
        </a:graphic>
      </p:graphicFrame>
      <p:graphicFrame>
        <p:nvGraphicFramePr>
          <p:cNvPr id="43" name="Object 13"/>
          <p:cNvGraphicFramePr>
            <a:graphicFrameLocks noChangeAspect="1"/>
          </p:cNvGraphicFramePr>
          <p:nvPr>
            <p:extLst/>
          </p:nvPr>
        </p:nvGraphicFramePr>
        <p:xfrm>
          <a:off x="5796136" y="5001719"/>
          <a:ext cx="218857" cy="299489"/>
        </p:xfrm>
        <a:graphic>
          <a:graphicData uri="http://schemas.openxmlformats.org/presentationml/2006/ole">
            <mc:AlternateContent xmlns:mc="http://schemas.openxmlformats.org/markup-compatibility/2006">
              <mc:Choice xmlns:v="urn:schemas-microsoft-com:vml" Requires="v">
                <p:oleObj spid="_x0000_s2694" name="Equation" r:id="rId11" imgW="241200" imgH="330120" progId="Equation.DSMT4">
                  <p:embed/>
                </p:oleObj>
              </mc:Choice>
              <mc:Fallback>
                <p:oleObj name="Equation" r:id="rId11" imgW="241200" imgH="330120" progId="Equation.DSMT4">
                  <p:embed/>
                  <p:pic>
                    <p:nvPicPr>
                      <p:cNvPr id="43"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6136" y="5001719"/>
                        <a:ext cx="218857" cy="299489"/>
                      </a:xfrm>
                      <a:prstGeom prst="rect">
                        <a:avLst/>
                      </a:prstGeom>
                      <a:noFill/>
                    </p:spPr>
                  </p:pic>
                </p:oleObj>
              </mc:Fallback>
            </mc:AlternateContent>
          </a:graphicData>
        </a:graphic>
      </p:graphicFrame>
      <p:cxnSp>
        <p:nvCxnSpPr>
          <p:cNvPr id="44" name="Gerade Verbindung 32"/>
          <p:cNvCxnSpPr/>
          <p:nvPr/>
        </p:nvCxnSpPr>
        <p:spPr>
          <a:xfrm>
            <a:off x="2140490" y="3546441"/>
            <a:ext cx="1226000" cy="686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35"/>
          <p:cNvCxnSpPr/>
          <p:nvPr/>
        </p:nvCxnSpPr>
        <p:spPr>
          <a:xfrm rot="10800000" flipV="1">
            <a:off x="2077819" y="4122097"/>
            <a:ext cx="1054021" cy="6030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0"/>
          <p:cNvCxnSpPr/>
          <p:nvPr/>
        </p:nvCxnSpPr>
        <p:spPr>
          <a:xfrm>
            <a:off x="5436096" y="3814575"/>
            <a:ext cx="1485360" cy="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2"/>
          <p:cNvCxnSpPr/>
          <p:nvPr/>
        </p:nvCxnSpPr>
        <p:spPr>
          <a:xfrm flipV="1">
            <a:off x="5532446" y="2185012"/>
            <a:ext cx="673747" cy="4753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4093910" y="3489178"/>
            <a:ext cx="276038" cy="343620"/>
          </a:xfrm>
          <a:prstGeom prst="rect">
            <a:avLst/>
          </a:prstGeom>
          <a:noFill/>
        </p:spPr>
        <p:txBody>
          <a:bodyPr wrap="none" rtlCol="0">
            <a:spAutoFit/>
          </a:bodyPr>
          <a:lstStyle/>
          <a:p>
            <a:r>
              <a:rPr lang="de-DE" sz="1633" i="1" dirty="0">
                <a:solidFill>
                  <a:srgbClr val="003560"/>
                </a:solidFill>
              </a:rPr>
              <a:t>x</a:t>
            </a:r>
          </a:p>
        </p:txBody>
      </p:sp>
      <p:sp>
        <p:nvSpPr>
          <p:cNvPr id="2" name="Titel 1"/>
          <p:cNvSpPr>
            <a:spLocks noGrp="1"/>
          </p:cNvSpPr>
          <p:nvPr>
            <p:ph type="title"/>
          </p:nvPr>
        </p:nvSpPr>
        <p:spPr/>
        <p:txBody>
          <a:bodyPr>
            <a:normAutofit fontScale="90000"/>
          </a:bodyPr>
          <a:lstStyle/>
          <a:p>
            <a:r>
              <a:rPr lang="bg-BG" sz="2700" dirty="0" smtClean="0">
                <a:latin typeface="Arial" panose="020B0604020202020204" pitchFamily="34" charset="0"/>
                <a:cs typeface="Arial" panose="020B0604020202020204" pitchFamily="34" charset="0"/>
              </a:rPr>
              <a:t>Траектория по </a:t>
            </a:r>
            <a:r>
              <a:rPr lang="ru-RU" sz="2700" dirty="0" smtClean="0">
                <a:latin typeface="Arial" panose="020B0604020202020204" pitchFamily="34" charset="0"/>
                <a:cs typeface="Arial" panose="020B0604020202020204" pitchFamily="34" charset="0"/>
              </a:rPr>
              <a:t>математическата база </a:t>
            </a:r>
            <a:r>
              <a:rPr lang="ru-RU" sz="2700" dirty="0">
                <a:latin typeface="Arial" panose="020B0604020202020204" pitchFamily="34" charset="0"/>
                <a:cs typeface="Arial" panose="020B0604020202020204" pitchFamily="34" charset="0"/>
              </a:rPr>
              <a:t>Геометрия на термодинамичната </a:t>
            </a:r>
            <a:r>
              <a:rPr lang="ru-RU" sz="2700" dirty="0" smtClean="0">
                <a:latin typeface="Arial" panose="020B0604020202020204" pitchFamily="34" charset="0"/>
                <a:cs typeface="Arial" panose="020B0604020202020204" pitchFamily="34" charset="0"/>
              </a:rPr>
              <a:t>сонда</a:t>
            </a:r>
            <a:r>
              <a:rPr lang="de-DE" dirty="0">
                <a:solidFill>
                  <a:schemeClr val="tx1">
                    <a:lumMod val="65000"/>
                    <a:lumOff val="35000"/>
                  </a:schemeClr>
                </a:solidFill>
              </a:rPr>
              <a:t/>
            </a:r>
            <a:br>
              <a:rPr lang="de-DE" dirty="0">
                <a:solidFill>
                  <a:schemeClr val="tx1">
                    <a:lumMod val="65000"/>
                    <a:lumOff val="35000"/>
                  </a:schemeClr>
                </a:solidFill>
              </a:rPr>
            </a:br>
            <a:endParaRPr lang="de-DE" dirty="0"/>
          </a:p>
        </p:txBody>
      </p:sp>
      <p:sp>
        <p:nvSpPr>
          <p:cNvPr id="3" name="Inhaltsplatzhalter 2"/>
          <p:cNvSpPr>
            <a:spLocks noGrp="1"/>
          </p:cNvSpPr>
          <p:nvPr>
            <p:ph idx="1"/>
          </p:nvPr>
        </p:nvSpPr>
        <p:spPr>
          <a:xfrm>
            <a:off x="387442" y="5535179"/>
            <a:ext cx="8229600" cy="782438"/>
          </a:xfrm>
        </p:spPr>
        <p:txBody>
          <a:bodyPr>
            <a:normAutofit lnSpcReduction="10000"/>
          </a:bodyPr>
          <a:lstStyle/>
          <a:p>
            <a:pPr marL="0" indent="0">
              <a:lnSpc>
                <a:spcPct val="150000"/>
              </a:lnSpc>
              <a:buNone/>
            </a:pPr>
            <a:r>
              <a:rPr lang="ru-RU" sz="1600" b="1" dirty="0">
                <a:latin typeface="Arial" panose="020B0604020202020204" pitchFamily="34" charset="0"/>
                <a:cs typeface="Arial" panose="020B0604020202020204" pitchFamily="34" charset="0"/>
              </a:rPr>
              <a:t>Сложните геометрии на сондата не са лесни за решаване. Опростявания са необходими за аналитични </a:t>
            </a:r>
            <a:r>
              <a:rPr lang="ru-RU" sz="1600" b="1" dirty="0" smtClean="0">
                <a:latin typeface="Arial" panose="020B0604020202020204" pitchFamily="34" charset="0"/>
                <a:cs typeface="Arial" panose="020B0604020202020204" pitchFamily="34" charset="0"/>
              </a:rPr>
              <a:t>изчисления!</a:t>
            </a:r>
            <a:endParaRPr lang="de-D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268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feld 1"/>
              <p:cNvSpPr txBox="1"/>
              <p:nvPr/>
            </p:nvSpPr>
            <p:spPr>
              <a:xfrm>
                <a:off x="1115616" y="3789040"/>
                <a:ext cx="4014561" cy="9116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400" i="1" smtClean="0">
                          <a:solidFill>
                            <a:prstClr val="black"/>
                          </a:solidFill>
                          <a:latin typeface="Cambria Math" panose="02040503050406030204" pitchFamily="18" charset="0"/>
                        </a:rPr>
                        <m:t>𝑇</m:t>
                      </m:r>
                      <m:d>
                        <m:dPr>
                          <m:ctrlPr>
                            <a:rPr lang="de-DE" sz="2400" i="1" smtClean="0">
                              <a:solidFill>
                                <a:prstClr val="black"/>
                              </a:solidFill>
                              <a:latin typeface="Cambria Math"/>
                            </a:rPr>
                          </m:ctrlPr>
                        </m:dPr>
                        <m:e>
                          <m:r>
                            <a:rPr lang="de-DE" sz="2400" i="1" smtClean="0">
                              <a:solidFill>
                                <a:prstClr val="black"/>
                              </a:solidFill>
                              <a:latin typeface="Cambria Math" panose="02040503050406030204" pitchFamily="18" charset="0"/>
                            </a:rPr>
                            <m:t>𝑟</m:t>
                          </m:r>
                          <m:r>
                            <a:rPr lang="de-DE" sz="2400" i="1" smtClean="0">
                              <a:solidFill>
                                <a:prstClr val="black"/>
                              </a:solidFill>
                              <a:latin typeface="Cambria Math" panose="02040503050406030204" pitchFamily="18" charset="0"/>
                            </a:rPr>
                            <m:t>,</m:t>
                          </m:r>
                          <m:r>
                            <a:rPr lang="de-DE" sz="2400" i="1" smtClean="0">
                              <a:solidFill>
                                <a:prstClr val="black"/>
                              </a:solidFill>
                              <a:latin typeface="Cambria Math" panose="02040503050406030204" pitchFamily="18" charset="0"/>
                            </a:rPr>
                            <m:t>𝑡</m:t>
                          </m:r>
                        </m:e>
                      </m:d>
                      <m:r>
                        <a:rPr lang="de-DE" sz="2400" i="1" smtClean="0">
                          <a:solidFill>
                            <a:prstClr val="black"/>
                          </a:solidFill>
                          <a:latin typeface="Cambria Math" panose="02040503050406030204" pitchFamily="18" charset="0"/>
                        </a:rPr>
                        <m:t>−</m:t>
                      </m:r>
                      <m:sSub>
                        <m:sSubPr>
                          <m:ctrlPr>
                            <a:rPr lang="de-DE" sz="2400" i="1" smtClean="0">
                              <a:solidFill>
                                <a:prstClr val="black"/>
                              </a:solidFill>
                              <a:latin typeface="Cambria Math"/>
                            </a:rPr>
                          </m:ctrlPr>
                        </m:sSubPr>
                        <m:e>
                          <m:r>
                            <a:rPr lang="de-DE" sz="2400" i="1">
                              <a:solidFill>
                                <a:prstClr val="black"/>
                              </a:solidFill>
                              <a:latin typeface="Cambria Math" panose="02040503050406030204" pitchFamily="18" charset="0"/>
                            </a:rPr>
                            <m:t>𝑇</m:t>
                          </m:r>
                        </m:e>
                        <m:sub>
                          <m:r>
                            <a:rPr lang="de-DE" sz="2400" i="1" smtClean="0">
                              <a:solidFill>
                                <a:prstClr val="black"/>
                              </a:solidFill>
                              <a:latin typeface="Cambria Math" panose="02040503050406030204" pitchFamily="18" charset="0"/>
                            </a:rPr>
                            <m:t>0</m:t>
                          </m:r>
                        </m:sub>
                      </m:sSub>
                      <m:r>
                        <a:rPr lang="de-DE" sz="2400" i="1" smtClean="0">
                          <a:solidFill>
                            <a:prstClr val="black"/>
                          </a:solidFill>
                          <a:latin typeface="Cambria Math" panose="02040503050406030204" pitchFamily="18" charset="0"/>
                        </a:rPr>
                        <m:t>=</m:t>
                      </m:r>
                      <m:f>
                        <m:fPr>
                          <m:ctrlPr>
                            <a:rPr lang="de-DE" sz="2400" i="1" smtClean="0">
                              <a:solidFill>
                                <a:prstClr val="black"/>
                              </a:solidFill>
                              <a:latin typeface="Cambria Math"/>
                            </a:rPr>
                          </m:ctrlPr>
                        </m:fPr>
                        <m:num>
                          <m:acc>
                            <m:accPr>
                              <m:chr m:val="̇"/>
                              <m:ctrlPr>
                                <a:rPr lang="de-DE" sz="2400" i="1" smtClean="0">
                                  <a:solidFill>
                                    <a:prstClr val="black"/>
                                  </a:solidFill>
                                  <a:latin typeface="Cambria Math"/>
                                </a:rPr>
                              </m:ctrlPr>
                            </m:accPr>
                            <m:e>
                              <m:r>
                                <a:rPr lang="de-DE" sz="2400" i="1" smtClean="0">
                                  <a:solidFill>
                                    <a:prstClr val="black"/>
                                  </a:solidFill>
                                  <a:latin typeface="Cambria Math" panose="02040503050406030204" pitchFamily="18" charset="0"/>
                                </a:rPr>
                                <m:t>𝑞</m:t>
                              </m:r>
                            </m:e>
                          </m:acc>
                        </m:num>
                        <m:den>
                          <m:r>
                            <a:rPr lang="de-DE" sz="2400" i="1" smtClean="0">
                              <a:solidFill>
                                <a:prstClr val="black"/>
                              </a:solidFill>
                              <a:latin typeface="Cambria Math" panose="02040503050406030204" pitchFamily="18" charset="0"/>
                            </a:rPr>
                            <m:t>4</m:t>
                          </m:r>
                          <m:r>
                            <a:rPr lang="de-DE" sz="2400" i="1" smtClean="0">
                              <a:solidFill>
                                <a:prstClr val="black"/>
                              </a:solidFill>
                              <a:latin typeface="Cambria Math" panose="02040503050406030204" pitchFamily="18" charset="0"/>
                              <a:ea typeface="Cambria Math" panose="02040503050406030204" pitchFamily="18" charset="0"/>
                            </a:rPr>
                            <m:t>𝜋𝜆</m:t>
                          </m:r>
                        </m:den>
                      </m:f>
                      <m:nary>
                        <m:naryPr>
                          <m:ctrlPr>
                            <a:rPr lang="de-DE" sz="2400" i="1" smtClean="0">
                              <a:solidFill>
                                <a:prstClr val="black"/>
                              </a:solidFill>
                              <a:latin typeface="Cambria Math"/>
                            </a:rPr>
                          </m:ctrlPr>
                        </m:naryPr>
                        <m:sub>
                          <m:f>
                            <m:fPr>
                              <m:ctrlPr>
                                <a:rPr lang="de-DE" sz="2400" i="1" smtClean="0">
                                  <a:solidFill>
                                    <a:prstClr val="black"/>
                                  </a:solidFill>
                                  <a:latin typeface="Cambria Math"/>
                                </a:rPr>
                              </m:ctrlPr>
                            </m:fPr>
                            <m:num>
                              <m:sSup>
                                <m:sSupPr>
                                  <m:ctrlPr>
                                    <a:rPr lang="de-DE" sz="2400" i="1" smtClean="0">
                                      <a:solidFill>
                                        <a:prstClr val="black"/>
                                      </a:solidFill>
                                      <a:latin typeface="Cambria Math"/>
                                    </a:rPr>
                                  </m:ctrlPr>
                                </m:sSupPr>
                                <m:e>
                                  <m:r>
                                    <a:rPr lang="de-DE" sz="2400" i="1" smtClean="0">
                                      <a:solidFill>
                                        <a:prstClr val="black"/>
                                      </a:solidFill>
                                      <a:latin typeface="Cambria Math" panose="02040503050406030204" pitchFamily="18" charset="0"/>
                                    </a:rPr>
                                    <m:t>𝑟</m:t>
                                  </m:r>
                                </m:e>
                                <m:sup>
                                  <m:r>
                                    <a:rPr lang="de-DE" sz="2400" i="1" smtClean="0">
                                      <a:solidFill>
                                        <a:prstClr val="black"/>
                                      </a:solidFill>
                                      <a:latin typeface="Cambria Math" panose="02040503050406030204" pitchFamily="18" charset="0"/>
                                    </a:rPr>
                                    <m:t>2</m:t>
                                  </m:r>
                                </m:sup>
                              </m:sSup>
                            </m:num>
                            <m:den>
                              <m:r>
                                <a:rPr lang="de-DE" sz="2400" i="1" smtClean="0">
                                  <a:solidFill>
                                    <a:prstClr val="black"/>
                                  </a:solidFill>
                                  <a:latin typeface="Cambria Math" panose="02040503050406030204" pitchFamily="18" charset="0"/>
                                </a:rPr>
                                <m:t>4</m:t>
                              </m:r>
                              <m:r>
                                <a:rPr lang="de-DE" sz="2400" i="1" smtClean="0">
                                  <a:solidFill>
                                    <a:prstClr val="black"/>
                                  </a:solidFill>
                                  <a:latin typeface="Cambria Math" panose="02040503050406030204" pitchFamily="18" charset="0"/>
                                  <a:ea typeface="Cambria Math" panose="02040503050406030204" pitchFamily="18" charset="0"/>
                                </a:rPr>
                                <m:t>𝛼</m:t>
                              </m:r>
                              <m:r>
                                <a:rPr lang="de-DE" sz="2400" i="1" smtClean="0">
                                  <a:solidFill>
                                    <a:prstClr val="black"/>
                                  </a:solidFill>
                                  <a:latin typeface="Cambria Math" panose="02040503050406030204" pitchFamily="18" charset="0"/>
                                  <a:ea typeface="Cambria Math" panose="02040503050406030204" pitchFamily="18" charset="0"/>
                                </a:rPr>
                                <m:t>𝑡</m:t>
                              </m:r>
                            </m:den>
                          </m:f>
                        </m:sub>
                        <m:sup>
                          <m:r>
                            <a:rPr lang="de-DE" sz="2400" i="1" smtClean="0">
                              <a:solidFill>
                                <a:prstClr val="black"/>
                              </a:solidFill>
                              <a:latin typeface="Cambria Math" panose="02040503050406030204" pitchFamily="18" charset="0"/>
                              <a:ea typeface="Cambria Math" panose="02040503050406030204" pitchFamily="18" charset="0"/>
                            </a:rPr>
                            <m:t>∞</m:t>
                          </m:r>
                        </m:sup>
                        <m:e>
                          <m:f>
                            <m:fPr>
                              <m:ctrlPr>
                                <a:rPr lang="de-DE" sz="2400" i="1" smtClean="0">
                                  <a:solidFill>
                                    <a:prstClr val="black"/>
                                  </a:solidFill>
                                  <a:latin typeface="Cambria Math"/>
                                </a:rPr>
                              </m:ctrlPr>
                            </m:fPr>
                            <m:num>
                              <m:sSup>
                                <m:sSupPr>
                                  <m:ctrlPr>
                                    <a:rPr lang="de-DE" sz="2400" i="1">
                                      <a:solidFill>
                                        <a:prstClr val="black"/>
                                      </a:solidFill>
                                      <a:latin typeface="Cambria Math"/>
                                    </a:rPr>
                                  </m:ctrlPr>
                                </m:sSupPr>
                                <m:e>
                                  <m:r>
                                    <a:rPr lang="de-DE" sz="2400" i="1">
                                      <a:solidFill>
                                        <a:prstClr val="black"/>
                                      </a:solidFill>
                                      <a:latin typeface="Cambria Math" panose="02040503050406030204" pitchFamily="18" charset="0"/>
                                    </a:rPr>
                                    <m:t>𝑒</m:t>
                                  </m:r>
                                </m:e>
                                <m:sup>
                                  <m:r>
                                    <a:rPr lang="de-DE" sz="2400" i="1">
                                      <a:solidFill>
                                        <a:prstClr val="black"/>
                                      </a:solidFill>
                                      <a:latin typeface="Cambria Math" panose="02040503050406030204" pitchFamily="18" charset="0"/>
                                    </a:rPr>
                                    <m:t>−</m:t>
                                  </m:r>
                                  <m:r>
                                    <a:rPr lang="de-DE" sz="2400" i="1">
                                      <a:solidFill>
                                        <a:prstClr val="black"/>
                                      </a:solidFill>
                                      <a:latin typeface="Cambria Math" panose="02040503050406030204" pitchFamily="18" charset="0"/>
                                    </a:rPr>
                                    <m:t>𝑢</m:t>
                                  </m:r>
                                </m:sup>
                              </m:sSup>
                            </m:num>
                            <m:den>
                              <m:r>
                                <a:rPr lang="de-DE" sz="2400" i="1" smtClean="0">
                                  <a:solidFill>
                                    <a:prstClr val="black"/>
                                  </a:solidFill>
                                  <a:latin typeface="Cambria Math" panose="02040503050406030204" pitchFamily="18" charset="0"/>
                                </a:rPr>
                                <m:t>𝑢</m:t>
                              </m:r>
                            </m:den>
                          </m:f>
                        </m:e>
                      </m:nary>
                      <m:r>
                        <a:rPr lang="de-DE" sz="2400" i="1" smtClean="0">
                          <a:solidFill>
                            <a:prstClr val="black"/>
                          </a:solidFill>
                          <a:latin typeface="Cambria Math" panose="02040503050406030204" pitchFamily="18" charset="0"/>
                        </a:rPr>
                        <m:t>𝑑𝑢</m:t>
                      </m:r>
                    </m:oMath>
                  </m:oMathPara>
                </a14:m>
                <a:endParaRPr lang="de-DE" sz="2400" dirty="0">
                  <a:solidFill>
                    <a:prstClr val="black"/>
                  </a:solidFill>
                </a:endParaRPr>
              </a:p>
            </p:txBody>
          </p:sp>
        </mc:Choice>
        <mc:Fallback xmlns="">
          <p:sp>
            <p:nvSpPr>
              <p:cNvPr id="2" name="Textfeld 1"/>
              <p:cNvSpPr txBox="1">
                <a:spLocks noRot="1" noChangeAspect="1" noMove="1" noResize="1" noEditPoints="1" noAdjustHandles="1" noChangeArrowheads="1" noChangeShapeType="1" noTextEdit="1"/>
              </p:cNvSpPr>
              <p:nvPr/>
            </p:nvSpPr>
            <p:spPr>
              <a:xfrm>
                <a:off x="1115616" y="3789040"/>
                <a:ext cx="4014561" cy="911660"/>
              </a:xfrm>
              <a:prstGeom prst="rect">
                <a:avLst/>
              </a:prstGeom>
              <a:blipFill rotWithShape="0">
                <a:blip r:embed="rId3"/>
                <a:stretch>
                  <a:fillRect/>
                </a:stretch>
              </a:blipFill>
            </p:spPr>
            <p:txBody>
              <a:bodyPr/>
              <a:lstStyle/>
              <a:p>
                <a:r>
                  <a:rPr lang="de-DE">
                    <a:noFill/>
                  </a:rPr>
                  <a:t> </a:t>
                </a:r>
              </a:p>
            </p:txBody>
          </p:sp>
        </mc:Fallback>
      </mc:AlternateContent>
      <p:sp>
        <p:nvSpPr>
          <p:cNvPr id="3" name="Titel 2"/>
          <p:cNvSpPr>
            <a:spLocks noGrp="1"/>
          </p:cNvSpPr>
          <p:nvPr>
            <p:ph type="title"/>
          </p:nvPr>
        </p:nvSpPr>
        <p:spPr/>
        <p:txBody>
          <a:bodyPr>
            <a:normAutofit fontScale="90000"/>
          </a:bodyPr>
          <a:lstStyle/>
          <a:p>
            <a:r>
              <a:rPr lang="bg-BG" dirty="0">
                <a:latin typeface="Arial" panose="020B0604020202020204" pitchFamily="34" charset="0"/>
                <a:cs typeface="Arial" panose="020B0604020202020204" pitchFamily="34" charset="0"/>
              </a:rPr>
              <a:t>Траектория по математическата база </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ru-RU" dirty="0">
                <a:latin typeface="Arial" panose="020B0604020202020204" pitchFamily="34" charset="0"/>
                <a:cs typeface="Arial" panose="020B0604020202020204" pitchFamily="34" charset="0"/>
              </a:rPr>
              <a:t>Исторически решения - източник </a:t>
            </a:r>
            <a:r>
              <a:rPr lang="ru-RU" dirty="0" smtClean="0">
                <a:latin typeface="Arial" panose="020B0604020202020204" pitchFamily="34" charset="0"/>
                <a:cs typeface="Arial" panose="020B0604020202020204" pitchFamily="34" charset="0"/>
              </a:rPr>
              <a:t>безкрайна линия </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412776"/>
            <a:ext cx="8229600" cy="4896544"/>
          </a:xfrm>
        </p:spPr>
        <p:txBody>
          <a:bodyPr>
            <a:noAutofit/>
          </a:bodyPr>
          <a:lstStyle/>
          <a:p>
            <a:pPr>
              <a:lnSpc>
                <a:spcPct val="150000"/>
              </a:lnSpc>
            </a:pPr>
            <a:r>
              <a:rPr lang="ru-RU" sz="1600" dirty="0">
                <a:latin typeface="Arial" panose="020B0604020202020204" pitchFamily="34" charset="0"/>
                <a:cs typeface="Arial" panose="020B0604020202020204" pitchFamily="34" charset="0"/>
              </a:rPr>
              <a:t>Геометрично опростяване: </a:t>
            </a:r>
            <a:r>
              <a:rPr lang="ru-RU" sz="1600" dirty="0" smtClean="0">
                <a:latin typeface="Arial" panose="020B0604020202020204" pitchFamily="34" charset="0"/>
                <a:cs typeface="Arial" panose="020B0604020202020204" pitchFamily="34" charset="0"/>
              </a:rPr>
              <a:t>наблюдаваме </a:t>
            </a:r>
            <a:r>
              <a:rPr lang="ru-RU" sz="1600" dirty="0">
                <a:latin typeface="Arial" panose="020B0604020202020204" pitchFamily="34" charset="0"/>
                <a:cs typeface="Arial" panose="020B0604020202020204" pitchFamily="34" charset="0"/>
              </a:rPr>
              <a:t>източник на безкрайна линия</a:t>
            </a:r>
          </a:p>
          <a:p>
            <a:pPr>
              <a:lnSpc>
                <a:spcPct val="150000"/>
              </a:lnSpc>
            </a:pPr>
            <a:r>
              <a:rPr lang="ru-RU" sz="1600" dirty="0">
                <a:latin typeface="Arial" panose="020B0604020202020204" pitchFamily="34" charset="0"/>
                <a:cs typeface="Arial" panose="020B0604020202020204" pitchFamily="34" charset="0"/>
              </a:rPr>
              <a:t>Изчисляване на температурата T в зависимост от разстоянието r от източника на линията в момент t</a:t>
            </a:r>
          </a:p>
          <a:p>
            <a:pPr>
              <a:lnSpc>
                <a:spcPct val="150000"/>
              </a:lnSpc>
            </a:pPr>
            <a:r>
              <a:rPr lang="ru-RU" sz="1600" dirty="0">
                <a:latin typeface="Arial" panose="020B0604020202020204" pitchFamily="34" charset="0"/>
                <a:cs typeface="Arial" panose="020B0604020202020204" pitchFamily="34" charset="0"/>
              </a:rPr>
              <a:t>Аксиален топлинен поток от по-дълбока почва е пренебрегнат!</a:t>
            </a:r>
          </a:p>
          <a:p>
            <a:pPr>
              <a:lnSpc>
                <a:spcPct val="150000"/>
              </a:lnSpc>
            </a:pPr>
            <a:r>
              <a:rPr lang="ru-RU" sz="1600" dirty="0">
                <a:latin typeface="Arial" panose="020B0604020202020204" pitchFamily="34" charset="0"/>
                <a:cs typeface="Arial" panose="020B0604020202020204" pitchFamily="34" charset="0"/>
              </a:rPr>
              <a:t>Формулиран за първи път от Ingersoll &amp; Plass (</a:t>
            </a:r>
            <a:r>
              <a:rPr lang="ru-RU" sz="1600" dirty="0" smtClean="0">
                <a:latin typeface="Arial" panose="020B0604020202020204" pitchFamily="34" charset="0"/>
                <a:cs typeface="Arial" panose="020B0604020202020204" pitchFamily="34" charset="0"/>
              </a:rPr>
              <a:t>1948)</a:t>
            </a:r>
            <a:r>
              <a:rPr lang="en-GB" sz="1600" dirty="0">
                <a:latin typeface="Arial" panose="020B0604020202020204" pitchFamily="34" charset="0"/>
                <a:cs typeface="Arial" panose="020B0604020202020204" pitchFamily="34" charset="0"/>
              </a:rPr>
              <a:t>	</a:t>
            </a:r>
            <a:endParaRPr lang="en-GB" sz="1600" dirty="0" smtClean="0">
              <a:latin typeface="Arial" panose="020B0604020202020204" pitchFamily="34" charset="0"/>
              <a:cs typeface="Arial" panose="020B0604020202020204" pitchFamily="34" charset="0"/>
            </a:endParaRPr>
          </a:p>
          <a:p>
            <a:pPr marL="0" lvl="0" indent="0">
              <a:lnSpc>
                <a:spcPct val="150000"/>
              </a:lnSpc>
              <a:buNone/>
            </a:pPr>
            <a:endParaRPr lang="en-GB" sz="1600" dirty="0">
              <a:latin typeface="Arial" panose="020B0604020202020204" pitchFamily="34" charset="0"/>
              <a:cs typeface="Arial" panose="020B0604020202020204" pitchFamily="34" charset="0"/>
            </a:endParaRPr>
          </a:p>
          <a:p>
            <a:pPr marL="0" lvl="0" indent="0">
              <a:lnSpc>
                <a:spcPct val="150000"/>
              </a:lnSpc>
              <a:buNone/>
            </a:pPr>
            <a:endParaRPr lang="en-GB" sz="1600" dirty="0" smtClean="0">
              <a:latin typeface="Arial" panose="020B0604020202020204" pitchFamily="34" charset="0"/>
              <a:cs typeface="Arial" panose="020B0604020202020204" pitchFamily="34" charset="0"/>
            </a:endParaRPr>
          </a:p>
          <a:p>
            <a:pPr marL="0" indent="0">
              <a:lnSpc>
                <a:spcPct val="150000"/>
              </a:lnSpc>
              <a:buNone/>
            </a:pPr>
            <a:endParaRPr lang="en-GB" sz="1600" dirty="0" smtClean="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Дори за най-простото решение трябва да се реши интеграл, но:</a:t>
            </a:r>
          </a:p>
          <a:p>
            <a:pPr>
              <a:lnSpc>
                <a:spcPct val="150000"/>
              </a:lnSpc>
            </a:pPr>
            <a:r>
              <a:rPr lang="ru-RU" sz="1600" dirty="0" smtClean="0">
                <a:latin typeface="Arial" panose="020B0604020202020204" pitchFamily="34" charset="0"/>
                <a:cs typeface="Arial" panose="020B0604020202020204" pitchFamily="34" charset="0"/>
              </a:rPr>
              <a:t>Има стойности по таблицата </a:t>
            </a:r>
            <a:r>
              <a:rPr lang="ru-RU" sz="1600" dirty="0">
                <a:latin typeface="Arial" panose="020B0604020202020204" pitchFamily="34" charset="0"/>
                <a:cs typeface="Arial" panose="020B0604020202020204" pitchFamily="34" charset="0"/>
              </a:rPr>
              <a:t>и налични приблизителни решения, за да се избегне числовата </a:t>
            </a:r>
            <a:r>
              <a:rPr lang="ru-RU" sz="1600" dirty="0" smtClean="0">
                <a:latin typeface="Arial" panose="020B0604020202020204" pitchFamily="34" charset="0"/>
                <a:cs typeface="Arial" panose="020B0604020202020204" pitchFamily="34" charset="0"/>
              </a:rPr>
              <a:t>интеграция</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219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985</TotalTime>
  <Words>11094</Words>
  <Application>Microsoft Office PowerPoint</Application>
  <PresentationFormat>On-screen Show (4:3)</PresentationFormat>
  <Paragraphs>1525</Paragraphs>
  <Slides>168</Slides>
  <Notes>57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168</vt:i4>
      </vt:variant>
    </vt:vector>
  </HeadingPairs>
  <TitlesOfParts>
    <vt:vector size="171" baseType="lpstr">
      <vt:lpstr>2_Office Theme</vt:lpstr>
      <vt:lpstr>Equation</vt:lpstr>
      <vt:lpstr>Formel</vt:lpstr>
      <vt:lpstr>1.4 Техники за проектиране и инструменти</vt:lpstr>
      <vt:lpstr>Цели на модула</vt:lpstr>
      <vt:lpstr>PowerPoint Presentation</vt:lpstr>
      <vt:lpstr>PowerPoint Presentation</vt:lpstr>
      <vt:lpstr>Термопомпата- възможно най-малка</vt:lpstr>
      <vt:lpstr>Термопомпата- възможно най-малка</vt:lpstr>
      <vt:lpstr>Термопомпата- възможно най-малка </vt:lpstr>
      <vt:lpstr>Термопомпата- възможно най-малка </vt:lpstr>
      <vt:lpstr>PowerPoint Presentation</vt:lpstr>
      <vt:lpstr>Насоки и правила </vt:lpstr>
      <vt:lpstr>Насоки и правила</vt:lpstr>
      <vt:lpstr>Насоки и правила</vt:lpstr>
      <vt:lpstr>Насоки и правила</vt:lpstr>
      <vt:lpstr>Насоки и правила</vt:lpstr>
      <vt:lpstr>Насоки на страните</vt:lpstr>
      <vt:lpstr>Съдържание на VDI 4640 - термично използване на подземните материали</vt:lpstr>
      <vt:lpstr>Съдържание на VDI 4640 - термично използване на подземните материали</vt:lpstr>
      <vt:lpstr>Съдържание на VDI 4640 - термично използване на подземните материали  Част 1</vt:lpstr>
      <vt:lpstr>Съдържание на VDI 4640 - термично използване на подземните материали  Част 2</vt:lpstr>
      <vt:lpstr>Област на приложение VDI 4640 (текуща) </vt:lpstr>
      <vt:lpstr>Област на приложение VDI 4640 (текуща)  </vt:lpstr>
      <vt:lpstr>История на VDI  Част 2</vt:lpstr>
      <vt:lpstr>История на VDI  Част 2</vt:lpstr>
      <vt:lpstr>VDI 4640 термично използване на подземната част Част 2  </vt:lpstr>
      <vt:lpstr>VDI 4640 термично използване на подземната част Част 2  </vt:lpstr>
      <vt:lpstr>Геотермална енергия в близост до повърхността </vt:lpstr>
      <vt:lpstr>Геотермална енергия в близост до повърхността</vt:lpstr>
      <vt:lpstr>Термично използване на подземните води</vt:lpstr>
      <vt:lpstr>Термично използване на подземните води</vt:lpstr>
      <vt:lpstr>Термично използване на подземните води</vt:lpstr>
      <vt:lpstr>Термично използване на подземните води</vt:lpstr>
      <vt:lpstr>Термично използване на подземните води</vt:lpstr>
      <vt:lpstr>Термично използване на подземните води </vt:lpstr>
      <vt:lpstr>Термично използване на подземните води</vt:lpstr>
      <vt:lpstr>Термично използване на подземните води</vt:lpstr>
      <vt:lpstr>Термично използване на подземните води</vt:lpstr>
      <vt:lpstr>Термично използване на подземните води</vt:lpstr>
      <vt:lpstr>Използване на повърхността в близост до земята със земни колектори за топлина</vt:lpstr>
      <vt:lpstr>Използване на повърхността в близост до земята със земни колектори за топлина</vt:lpstr>
      <vt:lpstr>Използване на повърхността в близост до земята със земни колектори за топлина</vt:lpstr>
      <vt:lpstr>Използване на повърхността в близост до земята със земни колектори за топлина</vt:lpstr>
      <vt:lpstr>Използване на повърхността в близост до земята със земни колектори за топлина</vt:lpstr>
      <vt:lpstr>Използване на повърхността в близост до земята със земни колектори за топлина</vt:lpstr>
      <vt:lpstr>Размери на земните колектори за топлина (поток)</vt:lpstr>
      <vt:lpstr>Размери на земните колектори за топлина (поток)</vt:lpstr>
      <vt:lpstr>Размери на земните колектори за топлина (поток)</vt:lpstr>
      <vt:lpstr>Размери на земните колектори за топлина (поток)</vt:lpstr>
      <vt:lpstr>Размери на земните колектори за топлина (зелен печат)  </vt:lpstr>
      <vt:lpstr>Размери на земните колектори за топлина (зелен печат) </vt:lpstr>
      <vt:lpstr>Размери на земните колектори за топлина (зелен печат) </vt:lpstr>
      <vt:lpstr>Размери на земните колектори за топлина (зелен печат) </vt:lpstr>
      <vt:lpstr>Размери на земните колектори за топлина (зелен печат)  </vt:lpstr>
      <vt:lpstr>Размери на земните колектори за топлина (зелен печат) </vt:lpstr>
      <vt:lpstr>Използване на повърхността в близост до земята със земни колектори за топлина</vt:lpstr>
      <vt:lpstr>Използване на повърхността в близост до земята със земни колектори за топлина</vt:lpstr>
      <vt:lpstr>Използване на повърхността в близост до земята със земни колектори за топлина</vt:lpstr>
      <vt:lpstr>Използване на подземното пространство с геотермални сонди</vt:lpstr>
      <vt:lpstr>VDI 4640 Част 2 система за термопомпа източник земя</vt:lpstr>
      <vt:lpstr>VDI 4640 Част 2 система за термопомпа източник земя</vt:lpstr>
      <vt:lpstr>Използване на подземното пространство с геотермални сонди</vt:lpstr>
      <vt:lpstr>Използване на подземното пространство с геотермални сонди</vt:lpstr>
      <vt:lpstr>Използване на подземното пространство с геотермални сонди</vt:lpstr>
      <vt:lpstr>Използване на подземното пространство с геотермални сонди</vt:lpstr>
      <vt:lpstr>Използване на подземното пространство с геотермални сонди</vt:lpstr>
      <vt:lpstr>Използване на подземното пространство с геотермални сонди</vt:lpstr>
      <vt:lpstr>Използване на подземното пространство с геотермални сонди</vt:lpstr>
      <vt:lpstr>Процедура (текуща)</vt:lpstr>
      <vt:lpstr>Процедура (текуща)</vt:lpstr>
      <vt:lpstr>Процедура (текуща)</vt:lpstr>
      <vt:lpstr>Геотермално потенциално проучване Северен Рейн-Вестфалия</vt:lpstr>
      <vt:lpstr>Геотермално потенциално проучване Северен Рейн-Вестфалия</vt:lpstr>
      <vt:lpstr>Геотермално потенциално проучване Северен Рейн-Вестфалия</vt:lpstr>
      <vt:lpstr>Геотермално потенциално проучване Северен Рейн-Вестфалия</vt:lpstr>
      <vt:lpstr>Геотермално потенциално проучване Северен Рейн-Вестфалия</vt:lpstr>
      <vt:lpstr>Геотермално потенциално проучване Северен Рейн-Вестфалия</vt:lpstr>
      <vt:lpstr>Входни данни (текущи)</vt:lpstr>
      <vt:lpstr>Граници на приложение (зелен печат) </vt:lpstr>
      <vt:lpstr>Граници на приложение (зелен печат)</vt:lpstr>
      <vt:lpstr>Граници на приложение (зелен печат)</vt:lpstr>
      <vt:lpstr>Процедура (зелен печат) </vt:lpstr>
      <vt:lpstr> Процедура (зелен печат)</vt:lpstr>
      <vt:lpstr>Входни данни (зелен печат)</vt:lpstr>
      <vt:lpstr>Входни данни (зелен печат)</vt:lpstr>
      <vt:lpstr>Ефект от входящите данни</vt:lpstr>
      <vt:lpstr>Ефект от входящите данни</vt:lpstr>
      <vt:lpstr>Сравнение</vt:lpstr>
      <vt:lpstr>Подход за решение</vt:lpstr>
      <vt:lpstr>PowerPoint Presentation</vt:lpstr>
      <vt:lpstr>Методи за оразмеряване</vt:lpstr>
      <vt:lpstr>Методи за оразмеряване</vt:lpstr>
      <vt:lpstr>Методи за оразмеряване</vt:lpstr>
      <vt:lpstr>Аналитични симулационни процедури</vt:lpstr>
      <vt:lpstr>Влияние на разстоянието на сондата върху способността за теоретичен капацитет</vt:lpstr>
      <vt:lpstr>Влияние на разстоянието на сондата върху теоретичния капацитет</vt:lpstr>
      <vt:lpstr>Взаимно влияние на сондата в полетата на сондата</vt:lpstr>
      <vt:lpstr>Взаимно влияние на сондата в полетата на сондата</vt:lpstr>
      <vt:lpstr>Траектория по математическата база </vt:lpstr>
      <vt:lpstr>Траектория по математическата база Геометрия на термодинамичната сонда </vt:lpstr>
      <vt:lpstr>Траектория по математическата база  Исторически решения - източник безкрайна линия </vt:lpstr>
      <vt:lpstr>Траектория по математическата база  Исторически решения - цилиндричен източник</vt:lpstr>
      <vt:lpstr>Траектория по математическата база  Източник на крайни линии и g-функции на Ескилстън</vt:lpstr>
      <vt:lpstr> Траектория по математическата база  Внедряване в софтуер</vt:lpstr>
      <vt:lpstr>Състав/строеж на земната енергия</vt:lpstr>
      <vt:lpstr>Входни данни </vt:lpstr>
      <vt:lpstr>Входни данни  </vt:lpstr>
      <vt:lpstr>Характеристики на подземната част</vt:lpstr>
      <vt:lpstr>Характеристики на подземната част</vt:lpstr>
      <vt:lpstr>Температурен режим на подземната част</vt:lpstr>
      <vt:lpstr>Температурен режим на подземната част</vt:lpstr>
      <vt:lpstr>Пробиви и геотермални сонди</vt:lpstr>
      <vt:lpstr>Пробиви и геотермални сонди</vt:lpstr>
      <vt:lpstr>Пробиви и геотермални сонди</vt:lpstr>
      <vt:lpstr>Пробиви и геотермални сонди</vt:lpstr>
      <vt:lpstr>Конфигурация на сондата</vt:lpstr>
      <vt:lpstr>Конфигурация на сондата</vt:lpstr>
      <vt:lpstr>Конфигурация на сондата</vt:lpstr>
      <vt:lpstr>Конфигурация на сондата</vt:lpstr>
      <vt:lpstr>Конфигурация на сондата</vt:lpstr>
      <vt:lpstr>Термично съпротивление на сондажа</vt:lpstr>
      <vt:lpstr>Термично съпротивление на сондажа</vt:lpstr>
      <vt:lpstr>Топлоносител</vt:lpstr>
      <vt:lpstr>Топлоносител</vt:lpstr>
      <vt:lpstr>Топлоносител</vt:lpstr>
      <vt:lpstr>Тръбен поток </vt:lpstr>
      <vt:lpstr>Тръбен поток  </vt:lpstr>
      <vt:lpstr>Базов товар</vt:lpstr>
      <vt:lpstr>Базов товар </vt:lpstr>
      <vt:lpstr>Профил на натоварването</vt:lpstr>
      <vt:lpstr>Профил на натоварването </vt:lpstr>
      <vt:lpstr>Базов товар</vt:lpstr>
      <vt:lpstr>Максимален товар</vt:lpstr>
      <vt:lpstr>Максимален товар</vt:lpstr>
      <vt:lpstr>Методи за изчисляване </vt:lpstr>
      <vt:lpstr>Методи за изчисляване</vt:lpstr>
      <vt:lpstr>Оптимизация на сондата </vt:lpstr>
      <vt:lpstr>Представяне на резултатите</vt:lpstr>
      <vt:lpstr>Представяне на резултатите</vt:lpstr>
      <vt:lpstr>Метод на оразмеряване</vt:lpstr>
      <vt:lpstr>Метод на оразмеряване</vt:lpstr>
      <vt:lpstr>Гранични температури</vt:lpstr>
      <vt:lpstr>Гранични температури</vt:lpstr>
      <vt:lpstr>Комбиниран режим на отопление и охлаждане</vt:lpstr>
      <vt:lpstr>Комбиниран режим на отопление и охлаждане</vt:lpstr>
      <vt:lpstr>Комбиниран режим на отопление и охлаждане</vt:lpstr>
      <vt:lpstr>Разпространение на температурата с / без влияние на подземните води</vt:lpstr>
      <vt:lpstr>Разпространение на температурата с / без влияние на подземните води</vt:lpstr>
      <vt:lpstr>Разпространение на температурата с влияние на подземните води</vt:lpstr>
      <vt:lpstr>Методи за оразмеряване</vt:lpstr>
      <vt:lpstr>Методи за оразмеряване</vt:lpstr>
      <vt:lpstr>Модели за симулация на подземни води</vt:lpstr>
      <vt:lpstr>Модели за симулация на подземни води</vt:lpstr>
      <vt:lpstr>Модели за симулация на подземни води</vt:lpstr>
      <vt:lpstr>Показване на резултати</vt:lpstr>
      <vt:lpstr>TRT - Тест за термичен отговор</vt:lpstr>
      <vt:lpstr>Структура на устройство TRT - VDI 4640, част 5 (чернова)</vt:lpstr>
      <vt:lpstr>TRT –Принципи</vt:lpstr>
      <vt:lpstr>TRT –Принципи</vt:lpstr>
      <vt:lpstr>Структура на устройство TRT - VDI 4640, част 5 (чернова)</vt:lpstr>
      <vt:lpstr>Необходим тест за термичен отговор</vt:lpstr>
      <vt:lpstr>Струва ли си ?!?</vt:lpstr>
      <vt:lpstr>Цена TRT ↔ Финансова изгода TRT</vt:lpstr>
      <vt:lpstr>Изпълнение на тест за термичен отговор</vt:lpstr>
      <vt:lpstr>Изпълнение на тест за термичен отговор</vt:lpstr>
      <vt:lpstr>Изпълнение на тест за термичен отговор</vt:lpstr>
      <vt:lpstr>Изпълнение на тест за термичен отговор</vt:lpstr>
      <vt:lpstr>Изпълнение на тест за термичен отговор</vt:lpstr>
      <vt:lpstr>Определяне на топлопроводимост</vt:lpstr>
      <vt:lpstr>Край на модула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PC Home</cp:lastModifiedBy>
  <cp:revision>529</cp:revision>
  <cp:lastPrinted>2018-10-29T13:59:16Z</cp:lastPrinted>
  <dcterms:created xsi:type="dcterms:W3CDTF">2017-12-11T10:59:29Z</dcterms:created>
  <dcterms:modified xsi:type="dcterms:W3CDTF">2020-03-12T13:22:17Z</dcterms:modified>
</cp:coreProperties>
</file>