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1.xml" ContentType="application/vnd.ms-office.activeX+xml"/>
  <Override PartName="/ppt/tags/tag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38.xml" ContentType="application/vnd.openxmlformats-officedocument.presentationml.notesSlide+xml"/>
  <Override PartName="/ppt/comments/comment3.xml" ContentType="application/vnd.openxmlformats-officedocument.presentationml.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4.xml" ContentType="application/vnd.openxmlformats-officedocument.presentationml.comments+xml"/>
  <Override PartName="/ppt/notesSlides/notesSlide44.xml" ContentType="application/vnd.openxmlformats-officedocument.presentationml.notesSlide+xml"/>
  <Override PartName="/ppt/comments/comment5.xml" ContentType="application/vnd.openxmlformats-officedocument.presentationml.comments+xml"/>
  <Override PartName="/ppt/comments/comment6.xml" ContentType="application/vnd.openxmlformats-officedocument.presentationml.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ctiveX/activeX2.xml" ContentType="application/vnd.ms-office.activeX+xml"/>
  <Override PartName="/ppt/tags/tag2.xml" ContentType="application/vnd.openxmlformats-officedocument.presentationml.tags+xml"/>
  <Override PartName="/ppt/notesSlides/notesSlide47.xml" ContentType="application/vnd.openxmlformats-officedocument.presentationml.notesSlide+xml"/>
  <Override PartName="/ppt/activeX/activeX3.xml" ContentType="application/vnd.ms-office.activeX+xml"/>
  <Override PartName="/ppt/tags/tag3.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omments/comment7.xml" ContentType="application/vnd.openxmlformats-officedocument.presentationml.comment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24"/>
  </p:notesMasterIdLst>
  <p:sldIdLst>
    <p:sldId id="256" r:id="rId2"/>
    <p:sldId id="257" r:id="rId3"/>
    <p:sldId id="330" r:id="rId4"/>
    <p:sldId id="331" r:id="rId5"/>
    <p:sldId id="258" r:id="rId6"/>
    <p:sldId id="292" r:id="rId7"/>
    <p:sldId id="374" r:id="rId8"/>
    <p:sldId id="375" r:id="rId9"/>
    <p:sldId id="293" r:id="rId10"/>
    <p:sldId id="265" r:id="rId11"/>
    <p:sldId id="427" r:id="rId12"/>
    <p:sldId id="266" r:id="rId13"/>
    <p:sldId id="274" r:id="rId14"/>
    <p:sldId id="422" r:id="rId15"/>
    <p:sldId id="267" r:id="rId16"/>
    <p:sldId id="284" r:id="rId17"/>
    <p:sldId id="423" r:id="rId18"/>
    <p:sldId id="268" r:id="rId19"/>
    <p:sldId id="282" r:id="rId20"/>
    <p:sldId id="283" r:id="rId21"/>
    <p:sldId id="285" r:id="rId22"/>
    <p:sldId id="286" r:id="rId23"/>
    <p:sldId id="287" r:id="rId24"/>
    <p:sldId id="288" r:id="rId25"/>
    <p:sldId id="275" r:id="rId26"/>
    <p:sldId id="289" r:id="rId27"/>
    <p:sldId id="426" r:id="rId28"/>
    <p:sldId id="291" r:id="rId29"/>
    <p:sldId id="355" r:id="rId30"/>
    <p:sldId id="296" r:id="rId31"/>
    <p:sldId id="302" r:id="rId32"/>
    <p:sldId id="309" r:id="rId33"/>
    <p:sldId id="304" r:id="rId34"/>
    <p:sldId id="301" r:id="rId35"/>
    <p:sldId id="303" r:id="rId36"/>
    <p:sldId id="307" r:id="rId37"/>
    <p:sldId id="300" r:id="rId38"/>
    <p:sldId id="310" r:id="rId39"/>
    <p:sldId id="297" r:id="rId40"/>
    <p:sldId id="294" r:id="rId41"/>
    <p:sldId id="298" r:id="rId42"/>
    <p:sldId id="299" r:id="rId43"/>
    <p:sldId id="306" r:id="rId44"/>
    <p:sldId id="376" r:id="rId45"/>
    <p:sldId id="270" r:id="rId46"/>
    <p:sldId id="377" r:id="rId47"/>
    <p:sldId id="322" r:id="rId48"/>
    <p:sldId id="323" r:id="rId49"/>
    <p:sldId id="324" r:id="rId50"/>
    <p:sldId id="325" r:id="rId51"/>
    <p:sldId id="326" r:id="rId52"/>
    <p:sldId id="327" r:id="rId53"/>
    <p:sldId id="271" r:id="rId54"/>
    <p:sldId id="328" r:id="rId55"/>
    <p:sldId id="329" r:id="rId56"/>
    <p:sldId id="333" r:id="rId57"/>
    <p:sldId id="276" r:id="rId58"/>
    <p:sldId id="334" r:id="rId59"/>
    <p:sldId id="337" r:id="rId60"/>
    <p:sldId id="342" r:id="rId61"/>
    <p:sldId id="343" r:id="rId62"/>
    <p:sldId id="272" r:id="rId63"/>
    <p:sldId id="344" r:id="rId64"/>
    <p:sldId id="345" r:id="rId65"/>
    <p:sldId id="346" r:id="rId66"/>
    <p:sldId id="379" r:id="rId67"/>
    <p:sldId id="349" r:id="rId68"/>
    <p:sldId id="347" r:id="rId69"/>
    <p:sldId id="348" r:id="rId70"/>
    <p:sldId id="341" r:id="rId71"/>
    <p:sldId id="380" r:id="rId72"/>
    <p:sldId id="351" r:id="rId73"/>
    <p:sldId id="350" r:id="rId74"/>
    <p:sldId id="352" r:id="rId75"/>
    <p:sldId id="353" r:id="rId76"/>
    <p:sldId id="279" r:id="rId77"/>
    <p:sldId id="354" r:id="rId78"/>
    <p:sldId id="356" r:id="rId79"/>
    <p:sldId id="357" r:id="rId80"/>
    <p:sldId id="358" r:id="rId81"/>
    <p:sldId id="359" r:id="rId82"/>
    <p:sldId id="360" r:id="rId83"/>
    <p:sldId id="314" r:id="rId84"/>
    <p:sldId id="315" r:id="rId85"/>
    <p:sldId id="316" r:id="rId86"/>
    <p:sldId id="366" r:id="rId87"/>
    <p:sldId id="367" r:id="rId88"/>
    <p:sldId id="368" r:id="rId89"/>
    <p:sldId id="369" r:id="rId90"/>
    <p:sldId id="370" r:id="rId91"/>
    <p:sldId id="372" r:id="rId92"/>
    <p:sldId id="430" r:id="rId93"/>
    <p:sldId id="431" r:id="rId94"/>
    <p:sldId id="432" r:id="rId95"/>
    <p:sldId id="433" r:id="rId96"/>
    <p:sldId id="434" r:id="rId97"/>
    <p:sldId id="280" r:id="rId98"/>
    <p:sldId id="381" r:id="rId99"/>
    <p:sldId id="382" r:id="rId100"/>
    <p:sldId id="281" r:id="rId101"/>
    <p:sldId id="435" r:id="rId102"/>
    <p:sldId id="278" r:id="rId103"/>
    <p:sldId id="387" r:id="rId104"/>
    <p:sldId id="388" r:id="rId105"/>
    <p:sldId id="390" r:id="rId106"/>
    <p:sldId id="389" r:id="rId107"/>
    <p:sldId id="391" r:id="rId108"/>
    <p:sldId id="392" r:id="rId109"/>
    <p:sldId id="394" r:id="rId110"/>
    <p:sldId id="393" r:id="rId111"/>
    <p:sldId id="395" r:id="rId112"/>
    <p:sldId id="402" r:id="rId113"/>
    <p:sldId id="408" r:id="rId114"/>
    <p:sldId id="405" r:id="rId115"/>
    <p:sldId id="407" r:id="rId116"/>
    <p:sldId id="409" r:id="rId117"/>
    <p:sldId id="410" r:id="rId118"/>
    <p:sldId id="404" r:id="rId119"/>
    <p:sldId id="385" r:id="rId120"/>
    <p:sldId id="425" r:id="rId121"/>
    <p:sldId id="424" r:id="rId122"/>
    <p:sldId id="260" r:id="rId123"/>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gdem Tolali" initials="CT" lastIdx="21" clrIdx="0">
    <p:extLst>
      <p:ext uri="{19B8F6BF-5375-455C-9EA6-DF929625EA0E}">
        <p15:presenceInfo xmlns:p15="http://schemas.microsoft.com/office/powerpoint/2012/main" userId="S-1-5-21-3068316050-3618709877-3284160049-1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29" autoAdjust="0"/>
    <p:restoredTop sz="91711" autoAdjust="0"/>
  </p:normalViewPr>
  <p:slideViewPr>
    <p:cSldViewPr>
      <p:cViewPr varScale="1">
        <p:scale>
          <a:sx n="64" d="100"/>
          <a:sy n="64" d="100"/>
        </p:scale>
        <p:origin x="77" y="20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comments/comment1.xml><?xml version="1.0" encoding="utf-8"?>
<p:cmLst xmlns:a="http://schemas.openxmlformats.org/drawingml/2006/main" xmlns:r="http://schemas.openxmlformats.org/officeDocument/2006/relationships" xmlns:p="http://schemas.openxmlformats.org/presentationml/2006/main">
  <p:cm authorId="1" dt="2018-09-10T16:14:52.840" idx="17">
    <p:pos x="10" y="10"/>
    <p:text>Man müsste hier einleitende Worte finden, dass jetzt Kennzahlen eingeführt bzw. vorgestellt werden.</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9-10T16:14:52.840" idx="17">
    <p:pos x="10" y="10"/>
    <p:text>Man müsste hier einleitende Worte finden, dass jetzt Kennzahlen eingeführt bzw. vorgestellt werden.</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09-10T16:03:08.309" idx="13">
    <p:pos x="10" y="10"/>
    <p:text>Super Beispiel zum Verständnis</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09-10T16:10:57.670" idx="15">
    <p:pos x="10" y="10"/>
    <p:text>Wie besprochen hier Kommenatr: Guter Wert oder schlechter Wert: Was ist die Aussage</p:text>
    <p:extLst>
      <p:ext uri="{C676402C-5697-4E1C-873F-D02D1690AC5C}">
        <p15:threadingInfo xmlns:p15="http://schemas.microsoft.com/office/powerpoint/2012/main" timeZoneBias="-1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09-10T16:16:25.053" idx="18">
    <p:pos x="10" y="10"/>
    <p:text>Einführender Text?</p:text>
    <p:extLst>
      <p:ext uri="{C676402C-5697-4E1C-873F-D02D1690AC5C}">
        <p15:threadingInfo xmlns:p15="http://schemas.microsoft.com/office/powerpoint/2012/main" timeZoneBias="-1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8-09-10T16:16:25.053" idx="18">
    <p:pos x="10" y="10"/>
    <p:text>Einführender Text?</p:text>
    <p:extLst>
      <p:ext uri="{C676402C-5697-4E1C-873F-D02D1690AC5C}">
        <p15:threadingInfo xmlns:p15="http://schemas.microsoft.com/office/powerpoint/2012/main" timeZoneBias="-1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8-09-10T16:18:58.425" idx="21">
    <p:pos x="10" y="10"/>
    <p:text>Wiederholt sich etwas, aber hier sollten wir die Nachteile der LuftWP vielleicht mal auflisten? Oder Gründe anführen, warum Erdwärme???</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62C10A0-F87B-4BFF-AD3A-8310E448460F}" type="datetimeFigureOut">
              <a:rPr lang="el-GR" smtClean="0"/>
              <a:t>7/8/2019</a:t>
            </a:fld>
            <a:endParaRPr lang="el-GR"/>
          </a:p>
        </p:txBody>
      </p:sp>
      <p:sp>
        <p:nvSpPr>
          <p:cNvPr id="4" name="3 - Θέση εικόνας διαφάνειας"/>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51933F7-9C1D-42A8-B27F-F697341C8CBF}" type="slidenum">
              <a:rPr lang="el-GR" smtClean="0"/>
              <a:t>‹Nº›</a:t>
            </a:fld>
            <a:endParaRPr lang="el-GR"/>
          </a:p>
        </p:txBody>
      </p:sp>
    </p:spTree>
    <p:extLst>
      <p:ext uri="{BB962C8B-B14F-4D97-AF65-F5344CB8AC3E}">
        <p14:creationId xmlns:p14="http://schemas.microsoft.com/office/powerpoint/2010/main" val="3880139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reativecommons.org/licenses/by-sa/2.0/de/deed.e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reativecommons.org/licenses/by-sa/2.0/de/deed.e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reativecommons.org/licenses/by-sa/2.0/de/deed.e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reativecommons.org/licenses/by-sa/2.0/de/deed.e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reativecommons.org/licenses/by-sa/2.0/de/deed.e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reativecommons.org/licenses/by-sa/2.0/de/deed.e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reativecommons.org/licenses/by-sa/2.0/de/deed.e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mailto:online-rechner@dimplex.d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n.wikipedia.org/wiki/User:Cacycle"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commons.wikimedia.org/wiki/File:Two_moving_spirals_scroll_pump.gif" TargetMode="External"/><Relationship Id="rId5" Type="http://schemas.openxmlformats.org/officeDocument/2006/relationships/hyperlink" Target="https://en.wikipedia.org/wiki/scroll_pump" TargetMode="External"/><Relationship Id="rId4" Type="http://schemas.openxmlformats.org/officeDocument/2006/relationships/hyperlink" Target="https://en.wikipedia.org/wiki/archimedean_spiral"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commons.wikimedia.org/wiki/File:Rollkolbenverdichter.pn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ommons.wikimedia.org/wiki/File:Rollkolbenverdichter.pn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creativecommons.org/licenses/by-sa/3.0/"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creativecommons.org/licenses/by-sa/3.0/"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mailto:online-rechner@dimplex.de"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mailto:online-rechner@dimplex.de"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de:Louis-L%C3%A9opold_Boilly"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commons.wikimedia.org/wiki/File:Sadi_Carnot.jpeg" TargetMode="External"/><Relationship Id="rId4" Type="http://schemas.openxmlformats.org/officeDocument/2006/relationships/hyperlink" Target="http://www-history.mcs.st-and.ac.uk/history/PictDisplay/Carnot_Sadi.html"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a:t>
            </a:fld>
            <a:endParaRPr lang="el-GR"/>
          </a:p>
        </p:txBody>
      </p:sp>
    </p:spTree>
    <p:extLst>
      <p:ext uri="{BB962C8B-B14F-4D97-AF65-F5344CB8AC3E}">
        <p14:creationId xmlns:p14="http://schemas.microsoft.com/office/powerpoint/2010/main" val="370574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1287" indent="-284134">
              <a:spcBef>
                <a:spcPct val="30000"/>
              </a:spcBef>
              <a:defRPr sz="1200">
                <a:solidFill>
                  <a:schemeClr val="tx1"/>
                </a:solidFill>
                <a:latin typeface="Arial" panose="020B0604020202020204" pitchFamily="34" charset="0"/>
              </a:defRPr>
            </a:lvl2pPr>
            <a:lvl3pPr marL="1141295" indent="-226989">
              <a:spcBef>
                <a:spcPct val="30000"/>
              </a:spcBef>
              <a:defRPr sz="1200">
                <a:solidFill>
                  <a:schemeClr val="tx1"/>
                </a:solidFill>
                <a:latin typeface="Arial" panose="020B0604020202020204" pitchFamily="34" charset="0"/>
              </a:defRPr>
            </a:lvl3pPr>
            <a:lvl4pPr marL="1598449" indent="-226989">
              <a:spcBef>
                <a:spcPct val="30000"/>
              </a:spcBef>
              <a:defRPr sz="1200">
                <a:solidFill>
                  <a:schemeClr val="tx1"/>
                </a:solidFill>
                <a:latin typeface="Arial" panose="020B0604020202020204" pitchFamily="34" charset="0"/>
              </a:defRPr>
            </a:lvl4pPr>
            <a:lvl5pPr marL="2055602" indent="-226989">
              <a:spcBef>
                <a:spcPct val="30000"/>
              </a:spcBef>
              <a:defRPr sz="1200">
                <a:solidFill>
                  <a:schemeClr val="tx1"/>
                </a:solidFill>
                <a:latin typeface="Arial" panose="020B0604020202020204" pitchFamily="34" charset="0"/>
              </a:defRPr>
            </a:lvl5pPr>
            <a:lvl6pPr marL="2512755" indent="-226989" eaLnBrk="0" fontAlgn="base" hangingPunct="0">
              <a:spcBef>
                <a:spcPct val="30000"/>
              </a:spcBef>
              <a:spcAft>
                <a:spcPct val="0"/>
              </a:spcAft>
              <a:defRPr sz="1200">
                <a:solidFill>
                  <a:schemeClr val="tx1"/>
                </a:solidFill>
                <a:latin typeface="Arial" panose="020B0604020202020204" pitchFamily="34" charset="0"/>
              </a:defRPr>
            </a:lvl6pPr>
            <a:lvl7pPr marL="2969908" indent="-226989" eaLnBrk="0" fontAlgn="base" hangingPunct="0">
              <a:spcBef>
                <a:spcPct val="30000"/>
              </a:spcBef>
              <a:spcAft>
                <a:spcPct val="0"/>
              </a:spcAft>
              <a:defRPr sz="1200">
                <a:solidFill>
                  <a:schemeClr val="tx1"/>
                </a:solidFill>
                <a:latin typeface="Arial" panose="020B0604020202020204" pitchFamily="34" charset="0"/>
              </a:defRPr>
            </a:lvl7pPr>
            <a:lvl8pPr marL="3427061" indent="-226989" eaLnBrk="0" fontAlgn="base" hangingPunct="0">
              <a:spcBef>
                <a:spcPct val="30000"/>
              </a:spcBef>
              <a:spcAft>
                <a:spcPct val="0"/>
              </a:spcAft>
              <a:defRPr sz="1200">
                <a:solidFill>
                  <a:schemeClr val="tx1"/>
                </a:solidFill>
                <a:latin typeface="Arial" panose="020B0604020202020204" pitchFamily="34" charset="0"/>
              </a:defRPr>
            </a:lvl8pPr>
            <a:lvl9pPr marL="3884214" indent="-226989"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18EDFB-39DC-44FA-BDE8-5FD5294EAF9F}" type="slidenum">
              <a:rPr lang="de-DE" altLang="de-DE"/>
              <a:pPr>
                <a:spcBef>
                  <a:spcPct val="0"/>
                </a:spcBef>
              </a:pPr>
              <a:t>11</a:t>
            </a:fld>
            <a:endParaRPr lang="de-DE" altLang="de-DE"/>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latin typeface="Arial" panose="020B0604020202020204" pitchFamily="34" charset="0"/>
            </a:endParaRPr>
          </a:p>
        </p:txBody>
      </p:sp>
    </p:spTree>
    <p:extLst>
      <p:ext uri="{BB962C8B-B14F-4D97-AF65-F5344CB8AC3E}">
        <p14:creationId xmlns:p14="http://schemas.microsoft.com/office/powerpoint/2010/main" val="2694224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Fuente de imagen: </a:t>
            </a:r>
            <a:r>
              <a:rPr lang="es-ES" dirty="0" err="1"/>
              <a:t>Ilmari</a:t>
            </a:r>
            <a:r>
              <a:rPr lang="es-ES" dirty="0"/>
              <a:t> </a:t>
            </a:r>
            <a:r>
              <a:rPr lang="es-ES" dirty="0" err="1"/>
              <a:t>Karonen</a:t>
            </a:r>
            <a:endParaRPr lang="es-ES" dirty="0"/>
          </a:p>
          <a:p>
            <a:pPr marL="0" marR="0" indent="0" algn="l" defTabSz="914400" rtl="0" eaLnBrk="1" fontAlgn="auto" latinLnBrk="0" hangingPunct="1">
              <a:lnSpc>
                <a:spcPct val="100000"/>
              </a:lnSpc>
              <a:spcBef>
                <a:spcPts val="0"/>
              </a:spcBef>
              <a:spcAft>
                <a:spcPts val="0"/>
              </a:spcAft>
              <a:buClrTx/>
              <a:buSzTx/>
              <a:buFontTx/>
              <a:buNone/>
              <a:tabLst/>
              <a:defRPr/>
            </a:pPr>
            <a:r>
              <a:rPr lang="es-ES" dirty="0"/>
              <a:t>Esta obra ha sido publicada por su autor, </a:t>
            </a:r>
            <a:r>
              <a:rPr lang="es-ES" dirty="0" err="1"/>
              <a:t>Ilmari</a:t>
            </a:r>
            <a:r>
              <a:rPr lang="es-ES" dirty="0"/>
              <a:t> </a:t>
            </a:r>
            <a:r>
              <a:rPr lang="es-ES" dirty="0" err="1"/>
              <a:t>Karonen</a:t>
            </a:r>
            <a:r>
              <a:rPr lang="es-ES" dirty="0"/>
              <a:t>. En algunos países esto puede no ser legalmente posible; si es así: </a:t>
            </a:r>
            <a:r>
              <a:rPr lang="es-ES" dirty="0" err="1"/>
              <a:t>Ilmari</a:t>
            </a:r>
            <a:r>
              <a:rPr lang="es-ES" dirty="0"/>
              <a:t> </a:t>
            </a:r>
            <a:r>
              <a:rPr lang="es-ES" dirty="0" err="1"/>
              <a:t>Karonen</a:t>
            </a:r>
            <a:r>
              <a:rPr lang="es-ES" dirty="0"/>
              <a:t> concede a cualquier persona el derecho de usar este trabajo para cualquier propósito, sin ninguna condición, a menos que tales condiciones sean requeridas por la ley.</a:t>
            </a:r>
          </a:p>
          <a:p>
            <a:pPr marL="0" marR="0" indent="0" algn="l" defTabSz="914400" rtl="0" eaLnBrk="1" fontAlgn="auto" latinLnBrk="0" hangingPunct="1">
              <a:lnSpc>
                <a:spcPct val="100000"/>
              </a:lnSpc>
              <a:spcBef>
                <a:spcPts val="0"/>
              </a:spcBef>
              <a:spcAft>
                <a:spcPts val="0"/>
              </a:spcAft>
              <a:buClrTx/>
              <a:buSzTx/>
              <a:buFontTx/>
              <a:buNone/>
              <a:tabLst/>
              <a:defRPr/>
            </a:pPr>
            <a:endParaRPr lang="es-ES" dirty="0" err="1"/>
          </a:p>
        </p:txBody>
      </p:sp>
      <p:sp>
        <p:nvSpPr>
          <p:cNvPr id="4" name="Foliennummernplatzhalter 3"/>
          <p:cNvSpPr>
            <a:spLocks noGrp="1"/>
          </p:cNvSpPr>
          <p:nvPr>
            <p:ph type="sldNum" sz="quarter" idx="10"/>
          </p:nvPr>
        </p:nvSpPr>
        <p:spPr/>
        <p:txBody>
          <a:bodyPr/>
          <a:lstStyle/>
          <a:p>
            <a:fld id="{D51933F7-9C1D-42A8-B27F-F697341C8CBF}" type="slidenum">
              <a:rPr lang="el-GR" smtClean="0"/>
              <a:t>15</a:t>
            </a:fld>
            <a:endParaRPr lang="el-GR"/>
          </a:p>
        </p:txBody>
      </p:sp>
    </p:spTree>
    <p:extLst>
      <p:ext uri="{BB962C8B-B14F-4D97-AF65-F5344CB8AC3E}">
        <p14:creationId xmlns:p14="http://schemas.microsoft.com/office/powerpoint/2010/main" val="3138708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Fuente de imagen: </a:t>
            </a:r>
            <a:r>
              <a:rPr lang="es-ES" dirty="0" err="1"/>
              <a:t>Ilmari</a:t>
            </a:r>
            <a:r>
              <a:rPr lang="es-ES" dirty="0"/>
              <a:t> </a:t>
            </a:r>
            <a:r>
              <a:rPr lang="es-ES" dirty="0" err="1"/>
              <a:t>Karonen</a:t>
            </a:r>
            <a:endParaRPr lang="es-ES" dirty="0"/>
          </a:p>
          <a:p>
            <a:pPr marL="0" marR="0" indent="0" algn="l" defTabSz="914400" rtl="0" eaLnBrk="1" fontAlgn="auto" latinLnBrk="0" hangingPunct="1">
              <a:lnSpc>
                <a:spcPct val="100000"/>
              </a:lnSpc>
              <a:spcBef>
                <a:spcPts val="0"/>
              </a:spcBef>
              <a:spcAft>
                <a:spcPts val="0"/>
              </a:spcAft>
              <a:buClrTx/>
              <a:buSzTx/>
              <a:buFontTx/>
              <a:buNone/>
              <a:tabLst/>
              <a:defRPr/>
            </a:pPr>
            <a:r>
              <a:rPr lang="es-ES" dirty="0"/>
              <a:t>Esta obra ha sido publicada por su autor, </a:t>
            </a:r>
            <a:r>
              <a:rPr lang="es-ES" dirty="0" err="1"/>
              <a:t>Ilmari</a:t>
            </a:r>
            <a:r>
              <a:rPr lang="es-ES" dirty="0"/>
              <a:t> </a:t>
            </a:r>
            <a:r>
              <a:rPr lang="es-ES" dirty="0" err="1"/>
              <a:t>Karonen</a:t>
            </a:r>
            <a:r>
              <a:rPr lang="es-ES" dirty="0"/>
              <a:t>. En algunos países esto puede no ser legalmente posible; si es así: </a:t>
            </a:r>
            <a:r>
              <a:rPr lang="es-ES" dirty="0" err="1"/>
              <a:t>Ilmari</a:t>
            </a:r>
            <a:r>
              <a:rPr lang="es-ES" dirty="0"/>
              <a:t> </a:t>
            </a:r>
            <a:r>
              <a:rPr lang="es-ES" dirty="0" err="1"/>
              <a:t>Karonen</a:t>
            </a:r>
            <a:r>
              <a:rPr lang="es-ES" dirty="0"/>
              <a:t> concede a cualquier persona el derecho de usar este trabajo para cualquier propósito, sin ninguna condición, a menos que tales condiciones sean requeridas por la ley.</a:t>
            </a:r>
            <a:endParaRPr lang="en-US" i="1" dirty="0"/>
          </a:p>
        </p:txBody>
      </p:sp>
      <p:sp>
        <p:nvSpPr>
          <p:cNvPr id="4" name="Foliennummernplatzhalter 3"/>
          <p:cNvSpPr>
            <a:spLocks noGrp="1"/>
          </p:cNvSpPr>
          <p:nvPr>
            <p:ph type="sldNum" sz="quarter" idx="10"/>
          </p:nvPr>
        </p:nvSpPr>
        <p:spPr/>
        <p:txBody>
          <a:bodyPr/>
          <a:lstStyle/>
          <a:p>
            <a:fld id="{D51933F7-9C1D-42A8-B27F-F697341C8CBF}" type="slidenum">
              <a:rPr lang="el-GR" smtClean="0"/>
              <a:t>16</a:t>
            </a:fld>
            <a:endParaRPr lang="el-GR"/>
          </a:p>
        </p:txBody>
      </p:sp>
    </p:spTree>
    <p:extLst>
      <p:ext uri="{BB962C8B-B14F-4D97-AF65-F5344CB8AC3E}">
        <p14:creationId xmlns:p14="http://schemas.microsoft.com/office/powerpoint/2010/main" val="1422767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 Quelle: 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"Übungsaufgaben zur Thermodynamik mit </a:t>
            </a:r>
            <a:r>
              <a:rPr lang="de-DE" sz="1200" b="0" i="0" kern="1200" dirty="0" err="1">
                <a:solidFill>
                  <a:schemeClr val="tx1"/>
                </a:solidFill>
                <a:effectLst/>
                <a:latin typeface="+mn-lt"/>
                <a:ea typeface="+mn-ea"/>
                <a:cs typeface="+mn-cs"/>
              </a:rPr>
              <a:t>Mathcad</a:t>
            </a:r>
            <a:r>
              <a:rPr lang="de-DE" sz="1200" b="0" i="0" kern="1200" dirty="0">
                <a:solidFill>
                  <a:schemeClr val="tx1"/>
                </a:solidFill>
                <a:effectLst/>
                <a:latin typeface="+mn-lt"/>
                <a:ea typeface="+mn-ea"/>
                <a:cs typeface="+mn-cs"/>
              </a:rPr>
              <a:t>" (2002) Fachbuchverlag Leipzig</a:t>
            </a:r>
          </a:p>
          <a:p>
            <a:pPr fontAlgn="t"/>
            <a:r>
              <a:rPr lang="de-DE" sz="1200" b="0" i="0" kern="1200" dirty="0">
                <a:solidFill>
                  <a:schemeClr val="tx1"/>
                </a:solidFill>
                <a:effectLst/>
                <a:latin typeface="+mn-lt"/>
                <a:ea typeface="+mn-ea"/>
                <a:cs typeface="+mn-cs"/>
              </a:rPr>
              <a:t>Schaltbild einer Wärmepumpe</a:t>
            </a:r>
          </a:p>
          <a:p>
            <a:pPr fontAlgn="t"/>
            <a:r>
              <a:rPr lang="de-DE" sz="1200" b="0" i="0" u="none" strike="noStrike" kern="1200" dirty="0">
                <a:solidFill>
                  <a:schemeClr val="tx1"/>
                </a:solidFill>
                <a:effectLst/>
                <a:latin typeface="+mn-lt"/>
                <a:ea typeface="+mn-ea"/>
                <a:cs typeface="+mn-cs"/>
                <a:hlinkClick r:id="rId3"/>
              </a:rPr>
              <a:t>CC BY-SA 2.0 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18</a:t>
            </a:fld>
            <a:endParaRPr lang="el-GR"/>
          </a:p>
        </p:txBody>
      </p:sp>
    </p:spTree>
    <p:extLst>
      <p:ext uri="{BB962C8B-B14F-4D97-AF65-F5344CB8AC3E}">
        <p14:creationId xmlns:p14="http://schemas.microsoft.com/office/powerpoint/2010/main" val="3533362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 Quelle: 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"Übungsaufgaben zur Thermodynamik mit </a:t>
            </a:r>
            <a:r>
              <a:rPr lang="de-DE" sz="1200" b="0" i="0" kern="1200" dirty="0" err="1">
                <a:solidFill>
                  <a:schemeClr val="tx1"/>
                </a:solidFill>
                <a:effectLst/>
                <a:latin typeface="+mn-lt"/>
                <a:ea typeface="+mn-ea"/>
                <a:cs typeface="+mn-cs"/>
              </a:rPr>
              <a:t>Mathcad</a:t>
            </a:r>
            <a:r>
              <a:rPr lang="de-DE" sz="1200" b="0" i="0" kern="1200" dirty="0">
                <a:solidFill>
                  <a:schemeClr val="tx1"/>
                </a:solidFill>
                <a:effectLst/>
                <a:latin typeface="+mn-lt"/>
                <a:ea typeface="+mn-ea"/>
                <a:cs typeface="+mn-cs"/>
              </a:rPr>
              <a:t>" (2002) Fachbuchverlag Leipzig</a:t>
            </a:r>
          </a:p>
          <a:p>
            <a:pPr fontAlgn="t"/>
            <a:r>
              <a:rPr lang="de-DE" sz="1200" b="0" i="0" kern="1200" dirty="0">
                <a:solidFill>
                  <a:schemeClr val="tx1"/>
                </a:solidFill>
                <a:effectLst/>
                <a:latin typeface="+mn-lt"/>
                <a:ea typeface="+mn-ea"/>
                <a:cs typeface="+mn-cs"/>
              </a:rPr>
              <a:t>Schaltbild einer Wärmepumpe</a:t>
            </a:r>
          </a:p>
          <a:p>
            <a:pPr fontAlgn="t"/>
            <a:r>
              <a:rPr lang="de-DE" sz="1200" b="0" i="0" u="none" strike="noStrike" kern="1200" dirty="0">
                <a:solidFill>
                  <a:schemeClr val="tx1"/>
                </a:solidFill>
                <a:effectLst/>
                <a:latin typeface="+mn-lt"/>
                <a:ea typeface="+mn-ea"/>
                <a:cs typeface="+mn-cs"/>
                <a:hlinkClick r:id="rId3"/>
              </a:rPr>
              <a:t>CC BY-SA 2.0 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19</a:t>
            </a:fld>
            <a:endParaRPr lang="el-GR"/>
          </a:p>
        </p:txBody>
      </p:sp>
    </p:spTree>
    <p:extLst>
      <p:ext uri="{BB962C8B-B14F-4D97-AF65-F5344CB8AC3E}">
        <p14:creationId xmlns:p14="http://schemas.microsoft.com/office/powerpoint/2010/main" val="1889743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 Quelle: 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"Übungsaufgaben zur Thermodynamik mit </a:t>
            </a:r>
            <a:r>
              <a:rPr lang="de-DE" sz="1200" b="0" i="0" kern="1200" dirty="0" err="1">
                <a:solidFill>
                  <a:schemeClr val="tx1"/>
                </a:solidFill>
                <a:effectLst/>
                <a:latin typeface="+mn-lt"/>
                <a:ea typeface="+mn-ea"/>
                <a:cs typeface="+mn-cs"/>
              </a:rPr>
              <a:t>Mathcad</a:t>
            </a:r>
            <a:r>
              <a:rPr lang="de-DE" sz="1200" b="0" i="0" kern="1200" dirty="0">
                <a:solidFill>
                  <a:schemeClr val="tx1"/>
                </a:solidFill>
                <a:effectLst/>
                <a:latin typeface="+mn-lt"/>
                <a:ea typeface="+mn-ea"/>
                <a:cs typeface="+mn-cs"/>
              </a:rPr>
              <a:t>" (2002) Fachbuchverlag Leipzig</a:t>
            </a:r>
          </a:p>
          <a:p>
            <a:pPr fontAlgn="t"/>
            <a:r>
              <a:rPr lang="de-DE" sz="1200" b="0" i="0" kern="1200" dirty="0">
                <a:solidFill>
                  <a:schemeClr val="tx1"/>
                </a:solidFill>
                <a:effectLst/>
                <a:latin typeface="+mn-lt"/>
                <a:ea typeface="+mn-ea"/>
                <a:cs typeface="+mn-cs"/>
              </a:rPr>
              <a:t>Schaltbild einer Wärmepumpe</a:t>
            </a:r>
          </a:p>
          <a:p>
            <a:pPr fontAlgn="t"/>
            <a:r>
              <a:rPr lang="de-DE" sz="1200" b="0" i="0" u="none" strike="noStrike" kern="1200" dirty="0">
                <a:solidFill>
                  <a:schemeClr val="tx1"/>
                </a:solidFill>
                <a:effectLst/>
                <a:latin typeface="+mn-lt"/>
                <a:ea typeface="+mn-ea"/>
                <a:cs typeface="+mn-cs"/>
                <a:hlinkClick r:id="rId3"/>
              </a:rPr>
              <a:t>CC BY-SA 2.0 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20</a:t>
            </a:fld>
            <a:endParaRPr lang="el-GR"/>
          </a:p>
        </p:txBody>
      </p:sp>
    </p:spTree>
    <p:extLst>
      <p:ext uri="{BB962C8B-B14F-4D97-AF65-F5344CB8AC3E}">
        <p14:creationId xmlns:p14="http://schemas.microsoft.com/office/powerpoint/2010/main" val="2904836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 Quelle: 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"Übungsaufgaben zur Thermodynamik mit </a:t>
            </a:r>
            <a:r>
              <a:rPr lang="de-DE" sz="1200" b="0" i="0" kern="1200" dirty="0" err="1">
                <a:solidFill>
                  <a:schemeClr val="tx1"/>
                </a:solidFill>
                <a:effectLst/>
                <a:latin typeface="+mn-lt"/>
                <a:ea typeface="+mn-ea"/>
                <a:cs typeface="+mn-cs"/>
              </a:rPr>
              <a:t>Mathcad</a:t>
            </a:r>
            <a:r>
              <a:rPr lang="de-DE" sz="1200" b="0" i="0" kern="1200" dirty="0">
                <a:solidFill>
                  <a:schemeClr val="tx1"/>
                </a:solidFill>
                <a:effectLst/>
                <a:latin typeface="+mn-lt"/>
                <a:ea typeface="+mn-ea"/>
                <a:cs typeface="+mn-cs"/>
              </a:rPr>
              <a:t>" (2002) Fachbuchverlag Leipzig</a:t>
            </a:r>
          </a:p>
          <a:p>
            <a:pPr fontAlgn="t"/>
            <a:r>
              <a:rPr lang="de-DE" sz="1200" b="0" i="0" kern="1200" dirty="0">
                <a:solidFill>
                  <a:schemeClr val="tx1"/>
                </a:solidFill>
                <a:effectLst/>
                <a:latin typeface="+mn-lt"/>
                <a:ea typeface="+mn-ea"/>
                <a:cs typeface="+mn-cs"/>
              </a:rPr>
              <a:t>Schaltbild einer Wärmepumpe</a:t>
            </a:r>
          </a:p>
          <a:p>
            <a:pPr fontAlgn="t"/>
            <a:r>
              <a:rPr lang="de-DE" sz="1200" b="0" i="0" u="none" strike="noStrike" kern="1200" dirty="0">
                <a:solidFill>
                  <a:schemeClr val="tx1"/>
                </a:solidFill>
                <a:effectLst/>
                <a:latin typeface="+mn-lt"/>
                <a:ea typeface="+mn-ea"/>
                <a:cs typeface="+mn-cs"/>
                <a:hlinkClick r:id="rId3"/>
              </a:rPr>
              <a:t>CC BY-SA 2.0 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21</a:t>
            </a:fld>
            <a:endParaRPr lang="el-GR"/>
          </a:p>
        </p:txBody>
      </p:sp>
    </p:spTree>
    <p:extLst>
      <p:ext uri="{BB962C8B-B14F-4D97-AF65-F5344CB8AC3E}">
        <p14:creationId xmlns:p14="http://schemas.microsoft.com/office/powerpoint/2010/main" val="3480800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 Quelle: 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"Übungsaufgaben zur Thermodynamik mit </a:t>
            </a:r>
            <a:r>
              <a:rPr lang="de-DE" sz="1200" b="0" i="0" kern="1200" dirty="0" err="1">
                <a:solidFill>
                  <a:schemeClr val="tx1"/>
                </a:solidFill>
                <a:effectLst/>
                <a:latin typeface="+mn-lt"/>
                <a:ea typeface="+mn-ea"/>
                <a:cs typeface="+mn-cs"/>
              </a:rPr>
              <a:t>Mathcad</a:t>
            </a:r>
            <a:r>
              <a:rPr lang="de-DE" sz="1200" b="0" i="0" kern="1200" dirty="0">
                <a:solidFill>
                  <a:schemeClr val="tx1"/>
                </a:solidFill>
                <a:effectLst/>
                <a:latin typeface="+mn-lt"/>
                <a:ea typeface="+mn-ea"/>
                <a:cs typeface="+mn-cs"/>
              </a:rPr>
              <a:t>" (2002) Fachbuchverlag Leipzig</a:t>
            </a:r>
          </a:p>
          <a:p>
            <a:pPr fontAlgn="t"/>
            <a:r>
              <a:rPr lang="de-DE" sz="1200" b="0" i="0" kern="1200" dirty="0">
                <a:solidFill>
                  <a:schemeClr val="tx1"/>
                </a:solidFill>
                <a:effectLst/>
                <a:latin typeface="+mn-lt"/>
                <a:ea typeface="+mn-ea"/>
                <a:cs typeface="+mn-cs"/>
              </a:rPr>
              <a:t>Schaltbild einer Wärmepumpe</a:t>
            </a:r>
          </a:p>
          <a:p>
            <a:pPr fontAlgn="t"/>
            <a:r>
              <a:rPr lang="de-DE" sz="1200" b="0" i="0" u="none" strike="noStrike" kern="1200" dirty="0">
                <a:solidFill>
                  <a:schemeClr val="tx1"/>
                </a:solidFill>
                <a:effectLst/>
                <a:latin typeface="+mn-lt"/>
                <a:ea typeface="+mn-ea"/>
                <a:cs typeface="+mn-cs"/>
                <a:hlinkClick r:id="rId3"/>
              </a:rPr>
              <a:t>CC BY-SA 2.0 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22</a:t>
            </a:fld>
            <a:endParaRPr lang="el-GR"/>
          </a:p>
        </p:txBody>
      </p:sp>
    </p:spTree>
    <p:extLst>
      <p:ext uri="{BB962C8B-B14F-4D97-AF65-F5344CB8AC3E}">
        <p14:creationId xmlns:p14="http://schemas.microsoft.com/office/powerpoint/2010/main" val="2970372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 Quelle: 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"Übungsaufgaben zur Thermodynamik mit </a:t>
            </a:r>
            <a:r>
              <a:rPr lang="de-DE" sz="1200" b="0" i="0" kern="1200" dirty="0" err="1">
                <a:solidFill>
                  <a:schemeClr val="tx1"/>
                </a:solidFill>
                <a:effectLst/>
                <a:latin typeface="+mn-lt"/>
                <a:ea typeface="+mn-ea"/>
                <a:cs typeface="+mn-cs"/>
              </a:rPr>
              <a:t>Mathcad</a:t>
            </a:r>
            <a:r>
              <a:rPr lang="de-DE" sz="1200" b="0" i="0" kern="1200" dirty="0">
                <a:solidFill>
                  <a:schemeClr val="tx1"/>
                </a:solidFill>
                <a:effectLst/>
                <a:latin typeface="+mn-lt"/>
                <a:ea typeface="+mn-ea"/>
                <a:cs typeface="+mn-cs"/>
              </a:rPr>
              <a:t>" (2002) Fachbuchverlag Leipzig</a:t>
            </a:r>
          </a:p>
          <a:p>
            <a:pPr fontAlgn="t"/>
            <a:r>
              <a:rPr lang="de-DE" sz="1200" b="0" i="0" kern="1200" dirty="0">
                <a:solidFill>
                  <a:schemeClr val="tx1"/>
                </a:solidFill>
                <a:effectLst/>
                <a:latin typeface="+mn-lt"/>
                <a:ea typeface="+mn-ea"/>
                <a:cs typeface="+mn-cs"/>
              </a:rPr>
              <a:t>Schaltbild einer Wärmepumpe</a:t>
            </a:r>
          </a:p>
          <a:p>
            <a:pPr fontAlgn="t"/>
            <a:r>
              <a:rPr lang="de-DE" sz="1200" b="0" i="0" u="none" strike="noStrike" kern="1200" dirty="0">
                <a:solidFill>
                  <a:schemeClr val="tx1"/>
                </a:solidFill>
                <a:effectLst/>
                <a:latin typeface="+mn-lt"/>
                <a:ea typeface="+mn-ea"/>
                <a:cs typeface="+mn-cs"/>
                <a:hlinkClick r:id="rId3"/>
              </a:rPr>
              <a:t>CC BY-SA 2.0 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23</a:t>
            </a:fld>
            <a:endParaRPr lang="el-GR"/>
          </a:p>
        </p:txBody>
      </p:sp>
    </p:spTree>
    <p:extLst>
      <p:ext uri="{BB962C8B-B14F-4D97-AF65-F5344CB8AC3E}">
        <p14:creationId xmlns:p14="http://schemas.microsoft.com/office/powerpoint/2010/main" val="186893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 Quelle: 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"Übungsaufgaben zur Thermodynamik mit </a:t>
            </a:r>
            <a:r>
              <a:rPr lang="de-DE" sz="1200" b="0" i="0" kern="1200" dirty="0" err="1">
                <a:solidFill>
                  <a:schemeClr val="tx1"/>
                </a:solidFill>
                <a:effectLst/>
                <a:latin typeface="+mn-lt"/>
                <a:ea typeface="+mn-ea"/>
                <a:cs typeface="+mn-cs"/>
              </a:rPr>
              <a:t>Mathcad</a:t>
            </a:r>
            <a:r>
              <a:rPr lang="de-DE" sz="1200" b="0" i="0" kern="1200" dirty="0">
                <a:solidFill>
                  <a:schemeClr val="tx1"/>
                </a:solidFill>
                <a:effectLst/>
                <a:latin typeface="+mn-lt"/>
                <a:ea typeface="+mn-ea"/>
                <a:cs typeface="+mn-cs"/>
              </a:rPr>
              <a:t>" (2002) Fachbuchverlag Leipzig</a:t>
            </a:r>
          </a:p>
          <a:p>
            <a:pPr fontAlgn="t"/>
            <a:r>
              <a:rPr lang="de-DE" sz="1200" b="0" i="0" kern="1200" dirty="0">
                <a:solidFill>
                  <a:schemeClr val="tx1"/>
                </a:solidFill>
                <a:effectLst/>
                <a:latin typeface="+mn-lt"/>
                <a:ea typeface="+mn-ea"/>
                <a:cs typeface="+mn-cs"/>
              </a:rPr>
              <a:t>Schaltbild einer Wärmepumpe</a:t>
            </a:r>
          </a:p>
          <a:p>
            <a:pPr fontAlgn="t"/>
            <a:r>
              <a:rPr lang="de-DE" sz="1200" b="0" i="0" u="none" strike="noStrike" kern="1200" dirty="0">
                <a:solidFill>
                  <a:schemeClr val="tx1"/>
                </a:solidFill>
                <a:effectLst/>
                <a:latin typeface="+mn-lt"/>
                <a:ea typeface="+mn-ea"/>
                <a:cs typeface="+mn-cs"/>
                <a:hlinkClick r:id="rId3"/>
              </a:rPr>
              <a:t>CC BY-SA 2.0 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24</a:t>
            </a:fld>
            <a:endParaRPr lang="el-GR"/>
          </a:p>
        </p:txBody>
      </p:sp>
    </p:spTree>
    <p:extLst>
      <p:ext uri="{BB962C8B-B14F-4D97-AF65-F5344CB8AC3E}">
        <p14:creationId xmlns:p14="http://schemas.microsoft.com/office/powerpoint/2010/main" val="3487186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92500"/>
          </a:bodyPr>
          <a:lstStyle/>
          <a:p>
            <a:r>
              <a:rPr lang="en-US" sz="1200" u="sng" kern="1200" dirty="0" err="1">
                <a:solidFill>
                  <a:schemeClr val="tx1"/>
                </a:solidFill>
                <a:latin typeface="+mn-lt"/>
                <a:ea typeface="+mn-ea"/>
                <a:cs typeface="+mn-cs"/>
              </a:rPr>
              <a:t>Pautas</a:t>
            </a:r>
            <a:r>
              <a:rPr lang="en-US" sz="1200" u="sng" kern="1200" dirty="0">
                <a:solidFill>
                  <a:schemeClr val="tx1"/>
                </a:solidFill>
                <a:latin typeface="+mn-lt"/>
                <a:ea typeface="+mn-ea"/>
                <a:cs typeface="+mn-cs"/>
              </a:rPr>
              <a:t> para el instructor</a:t>
            </a:r>
          </a:p>
          <a:p>
            <a:endParaRPr lang="el-GR" sz="1200" kern="1200" dirty="0">
              <a:solidFill>
                <a:schemeClr val="tx1"/>
              </a:solidFill>
              <a:latin typeface="+mn-lt"/>
              <a:ea typeface="+mn-ea"/>
              <a:cs typeface="+mn-cs"/>
            </a:endParaRPr>
          </a:p>
          <a:p>
            <a:r>
              <a:rPr lang="es-ES" sz="1200" kern="1200" dirty="0">
                <a:solidFill>
                  <a:schemeClr val="tx1"/>
                </a:solidFill>
                <a:latin typeface="+mn-lt"/>
                <a:ea typeface="+mn-ea"/>
                <a:cs typeface="+mn-cs"/>
              </a:rPr>
              <a:t>Este archivo.ppt es una plantilla que deben utilizar los proveedores de FP para preparar el material de formación. </a:t>
            </a:r>
          </a:p>
          <a:p>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Se </a:t>
            </a:r>
            <a:r>
              <a:rPr lang="en-US" sz="1200" kern="1200" dirty="0" err="1">
                <a:solidFill>
                  <a:schemeClr val="tx1"/>
                </a:solidFill>
                <a:latin typeface="+mn-lt"/>
                <a:ea typeface="+mn-ea"/>
                <a:cs typeface="+mn-cs"/>
              </a:rPr>
              <a:t>sugieren</a:t>
            </a:r>
            <a:r>
              <a:rPr lang="en-US" sz="1200" kern="1200" dirty="0">
                <a:solidFill>
                  <a:schemeClr val="tx1"/>
                </a:solidFill>
                <a:latin typeface="+mn-lt"/>
                <a:ea typeface="+mn-ea"/>
                <a:cs typeface="+mn-cs"/>
              </a:rPr>
              <a:t> de 30 a 40 </a:t>
            </a:r>
            <a:r>
              <a:rPr lang="en-US" sz="1200" kern="1200" dirty="0" err="1">
                <a:solidFill>
                  <a:schemeClr val="tx1"/>
                </a:solidFill>
                <a:latin typeface="+mn-lt"/>
                <a:ea typeface="+mn-ea"/>
                <a:cs typeface="+mn-cs"/>
              </a:rPr>
              <a:t>diapositivas</a:t>
            </a:r>
            <a:r>
              <a:rPr lang="en-US" sz="1200" kern="1200" dirty="0">
                <a:solidFill>
                  <a:schemeClr val="tx1"/>
                </a:solidFill>
                <a:latin typeface="+mn-lt"/>
                <a:ea typeface="+mn-ea"/>
                <a:cs typeface="+mn-cs"/>
              </a:rPr>
              <a:t> de Power Point para una (1) hora de </a:t>
            </a:r>
            <a:r>
              <a:rPr lang="en-US" sz="1200" kern="1200" dirty="0" err="1">
                <a:solidFill>
                  <a:schemeClr val="tx1"/>
                </a:solidFill>
                <a:latin typeface="+mn-lt"/>
                <a:ea typeface="+mn-ea"/>
                <a:cs typeface="+mn-cs"/>
              </a:rPr>
              <a:t>programa</a:t>
            </a:r>
            <a:r>
              <a:rPr lang="en-US" sz="1200" kern="1200" dirty="0">
                <a:solidFill>
                  <a:schemeClr val="tx1"/>
                </a:solidFill>
                <a:latin typeface="+mn-lt"/>
                <a:ea typeface="+mn-ea"/>
                <a:cs typeface="+mn-cs"/>
              </a:rPr>
              <a:t> de </a:t>
            </a:r>
            <a:r>
              <a:rPr lang="en-US" sz="1200" kern="1200" dirty="0" err="1">
                <a:solidFill>
                  <a:schemeClr val="tx1"/>
                </a:solidFill>
                <a:latin typeface="+mn-lt"/>
                <a:ea typeface="+mn-ea"/>
                <a:cs typeface="+mn-cs"/>
              </a:rPr>
              <a:t>entrenamiento</a:t>
            </a:r>
            <a:r>
              <a:rPr lang="en-US" sz="1200"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Hay 3 </a:t>
            </a:r>
            <a:r>
              <a:rPr lang="en-US" sz="1200" kern="1200" dirty="0" err="1">
                <a:solidFill>
                  <a:schemeClr val="tx1"/>
                </a:solidFill>
                <a:latin typeface="+mn-lt"/>
                <a:ea typeface="+mn-ea"/>
                <a:cs typeface="+mn-cs"/>
              </a:rPr>
              <a:t>diapositivas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predefinidas</a:t>
            </a:r>
            <a:r>
              <a:rPr lang="en-US" sz="1200" kern="1200" dirty="0">
                <a:solidFill>
                  <a:schemeClr val="tx1"/>
                </a:solidFill>
                <a:latin typeface="+mn-lt"/>
                <a:ea typeface="+mn-ea"/>
                <a:cs typeface="+mn-cs"/>
              </a:rPr>
              <a:t> para ser </a:t>
            </a:r>
            <a:r>
              <a:rPr lang="en-US" sz="1200" kern="1200" dirty="0" err="1">
                <a:solidFill>
                  <a:schemeClr val="tx1"/>
                </a:solidFill>
                <a:latin typeface="+mn-lt"/>
                <a:ea typeface="+mn-ea"/>
                <a:cs typeface="+mn-cs"/>
              </a:rPr>
              <a:t>rellenadas</a:t>
            </a:r>
            <a:r>
              <a:rPr lang="en-US" sz="1200" kern="1200" dirty="0">
                <a:solidFill>
                  <a:schemeClr val="tx1"/>
                </a:solidFill>
                <a:latin typeface="+mn-lt"/>
                <a:ea typeface="+mn-ea"/>
                <a:cs typeface="+mn-cs"/>
              </a:rPr>
              <a:t> por </a:t>
            </a:r>
            <a:r>
              <a:rPr lang="en-US" sz="1200" kern="1200" dirty="0" err="1">
                <a:solidFill>
                  <a:schemeClr val="tx1"/>
                </a:solidFill>
                <a:latin typeface="+mn-lt"/>
                <a:ea typeface="+mn-ea"/>
                <a:cs typeface="+mn-cs"/>
              </a:rPr>
              <a:t>ti</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tituladas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Objetivos</a:t>
            </a:r>
            <a:r>
              <a:rPr lang="en-US" sz="1200" kern="1200" dirty="0">
                <a:solidFill>
                  <a:schemeClr val="tx1"/>
                </a:solidFill>
                <a:latin typeface="+mn-lt"/>
                <a:ea typeface="+mn-ea"/>
                <a:cs typeface="+mn-cs"/>
              </a:rPr>
              <a:t> del </a:t>
            </a:r>
            <a:r>
              <a:rPr lang="en-US" sz="1200" kern="1200" dirty="0" err="1">
                <a:solidFill>
                  <a:schemeClr val="tx1"/>
                </a:solidFill>
                <a:latin typeface="+mn-lt"/>
                <a:ea typeface="+mn-ea"/>
                <a:cs typeface="+mn-cs"/>
              </a:rPr>
              <a:t>módulo</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Conclusión</a:t>
            </a:r>
            <a:r>
              <a:rPr lang="en-US" sz="1200" kern="1200" dirty="0">
                <a:solidFill>
                  <a:schemeClr val="tx1"/>
                </a:solidFill>
                <a:latin typeface="+mn-lt"/>
                <a:ea typeface="+mn-ea"/>
                <a:cs typeface="+mn-cs"/>
              </a:rPr>
              <a:t>”, “Fin del </a:t>
            </a:r>
            <a:r>
              <a:rPr lang="en-US" sz="1200" kern="1200" dirty="0" err="1">
                <a:solidFill>
                  <a:schemeClr val="tx1"/>
                </a:solidFill>
                <a:latin typeface="+mn-lt"/>
                <a:ea typeface="+mn-ea"/>
                <a:cs typeface="+mn-cs"/>
              </a:rPr>
              <a:t>módulo</a:t>
            </a:r>
            <a:r>
              <a:rPr lang="en-US" sz="1200" kern="1200" dirty="0">
                <a:solidFill>
                  <a:schemeClr val="tx1"/>
                </a:solidFill>
                <a:latin typeface="+mn-lt"/>
                <a:ea typeface="+mn-ea"/>
                <a:cs typeface="+mn-cs"/>
              </a:rPr>
              <a:t>”.</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El material </a:t>
            </a:r>
            <a:r>
              <a:rPr lang="en-US" sz="1200" kern="1200" dirty="0" err="1">
                <a:solidFill>
                  <a:schemeClr val="tx1"/>
                </a:solidFill>
                <a:latin typeface="+mn-lt"/>
                <a:ea typeface="+mn-ea"/>
                <a:cs typeface="+mn-cs"/>
              </a:rPr>
              <a:t>deberá</a:t>
            </a:r>
            <a:r>
              <a:rPr lang="en-US" sz="1200" kern="1200" dirty="0">
                <a:solidFill>
                  <a:schemeClr val="tx1"/>
                </a:solidFill>
                <a:latin typeface="+mn-lt"/>
                <a:ea typeface="+mn-ea"/>
                <a:cs typeface="+mn-cs"/>
              </a:rPr>
              <a:t> ser </a:t>
            </a:r>
            <a:r>
              <a:rPr lang="en-US" sz="1200" kern="1200" dirty="0" err="1">
                <a:solidFill>
                  <a:schemeClr val="tx1"/>
                </a:solidFill>
                <a:latin typeface="+mn-lt"/>
                <a:ea typeface="+mn-ea"/>
                <a:cs typeface="+mn-cs"/>
              </a:rPr>
              <a:t>enviado</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en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formato</a:t>
            </a:r>
            <a:r>
              <a:rPr lang="en-US" sz="1200" kern="1200" dirty="0">
                <a:solidFill>
                  <a:schemeClr val="tx1"/>
                </a:solidFill>
                <a:latin typeface="+mn-lt"/>
                <a:ea typeface="+mn-ea"/>
                <a:cs typeface="+mn-cs"/>
              </a:rPr>
              <a:t> editable.</a:t>
            </a:r>
          </a:p>
          <a:p>
            <a:pPr lvl="0"/>
            <a:endParaRPr lang="en-US" sz="1200" kern="1200" dirty="0">
              <a:solidFill>
                <a:schemeClr val="tx1"/>
              </a:solidFill>
              <a:latin typeface="+mn-lt"/>
              <a:ea typeface="+mn-ea"/>
              <a:cs typeface="+mn-cs"/>
            </a:endParaRPr>
          </a:p>
          <a:p>
            <a:pPr marL="171450" lvl="0" indent="-171450">
              <a:buFont typeface="Arial" panose="020B0604020202020204" pitchFamily="34" charset="0"/>
              <a:buChar char="•"/>
            </a:pPr>
            <a:r>
              <a:rPr lang="en-US" sz="1200" kern="1200" dirty="0">
                <a:solidFill>
                  <a:schemeClr val="tx1"/>
                </a:solidFill>
                <a:latin typeface="+mn-lt"/>
                <a:ea typeface="+mn-ea"/>
                <a:cs typeface="+mn-cs"/>
              </a:rPr>
              <a:t>Fuente </a:t>
            </a:r>
            <a:r>
              <a:rPr lang="en-US" sz="1200" kern="1200" dirty="0" err="1">
                <a:solidFill>
                  <a:schemeClr val="tx1"/>
                </a:solidFill>
                <a:latin typeface="+mn-lt"/>
                <a:ea typeface="+mn-ea"/>
                <a:cs typeface="+mn-cs"/>
              </a:rPr>
              <a:t>sugerida</a:t>
            </a:r>
            <a:r>
              <a:rPr lang="en-US" sz="1200" kern="1200" dirty="0">
                <a:solidFill>
                  <a:schemeClr val="tx1"/>
                </a:solidFill>
                <a:latin typeface="+mn-lt"/>
                <a:ea typeface="+mn-ea"/>
                <a:cs typeface="+mn-cs"/>
              </a:rPr>
              <a:t>: Arial</a:t>
            </a:r>
          </a:p>
          <a:p>
            <a:pPr marL="171450" lvl="0" indent="-171450">
              <a:buFont typeface="Arial" panose="020B0604020202020204" pitchFamily="34" charset="0"/>
              <a:buChar char="•"/>
            </a:pPr>
            <a:r>
              <a:rPr lang="en-US" sz="1200" kern="1200" dirty="0" err="1">
                <a:solidFill>
                  <a:schemeClr val="tx1"/>
                </a:solidFill>
                <a:latin typeface="+mn-lt"/>
                <a:ea typeface="+mn-ea"/>
                <a:cs typeface="+mn-cs"/>
              </a:rPr>
              <a:t>Tamaño</a:t>
            </a:r>
            <a:r>
              <a:rPr lang="en-US" sz="1200" kern="1200" dirty="0">
                <a:solidFill>
                  <a:schemeClr val="tx1"/>
                </a:solidFill>
                <a:latin typeface="+mn-lt"/>
                <a:ea typeface="+mn-ea"/>
                <a:cs typeface="+mn-cs"/>
              </a:rPr>
              <a:t> de </a:t>
            </a:r>
            <a:r>
              <a:rPr lang="en-US" sz="1200" kern="1200" dirty="0" err="1">
                <a:solidFill>
                  <a:schemeClr val="tx1"/>
                </a:solidFill>
                <a:latin typeface="+mn-lt"/>
                <a:ea typeface="+mn-ea"/>
                <a:cs typeface="+mn-cs"/>
              </a:rPr>
              <a:t>fuente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sugerida</a:t>
            </a:r>
            <a:r>
              <a:rPr lang="en-US" sz="1200" kern="1200" dirty="0">
                <a:solidFill>
                  <a:schemeClr val="tx1"/>
                </a:solidFill>
                <a:latin typeface="+mn-lt"/>
                <a:ea typeface="+mn-ea"/>
                <a:cs typeface="+mn-cs"/>
              </a:rPr>
              <a:t>: 16</a:t>
            </a:r>
          </a:p>
          <a:p>
            <a:pPr marL="171450" lvl="0" indent="-171450">
              <a:buFont typeface="Arial" panose="020B0604020202020204" pitchFamily="34" charset="0"/>
              <a:buChar char="•"/>
            </a:pPr>
            <a:r>
              <a:rPr lang="en-US" sz="1200" kern="1200" dirty="0" err="1">
                <a:solidFill>
                  <a:schemeClr val="tx1"/>
                </a:solidFill>
                <a:latin typeface="+mn-lt"/>
                <a:ea typeface="+mn-ea"/>
                <a:cs typeface="+mn-cs"/>
              </a:rPr>
              <a:t>Espaciado</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sugerido</a:t>
            </a:r>
            <a:r>
              <a:rPr lang="en-US" sz="1200" kern="1200" dirty="0">
                <a:solidFill>
                  <a:schemeClr val="tx1"/>
                </a:solidFill>
                <a:latin typeface="+mn-lt"/>
                <a:ea typeface="+mn-ea"/>
                <a:cs typeface="+mn-cs"/>
              </a:rPr>
              <a:t>: 1,5</a:t>
            </a:r>
          </a:p>
          <a:p>
            <a:pPr marL="171450" lvl="0" indent="-171450">
              <a:buFont typeface="Arial" panose="020B0604020202020204" pitchFamily="34" charset="0"/>
              <a:buChar char="•"/>
            </a:pPr>
            <a:r>
              <a:rPr lang="en-US" sz="1200" kern="1200" dirty="0">
                <a:solidFill>
                  <a:schemeClr val="tx1"/>
                </a:solidFill>
                <a:latin typeface="+mn-lt"/>
                <a:ea typeface="+mn-ea"/>
                <a:cs typeface="+mn-cs"/>
              </a:rPr>
              <a:t>Los </a:t>
            </a:r>
            <a:r>
              <a:rPr lang="en-US" sz="1200" kern="1200" dirty="0" err="1">
                <a:solidFill>
                  <a:schemeClr val="tx1"/>
                </a:solidFill>
                <a:latin typeface="+mn-lt"/>
                <a:ea typeface="+mn-ea"/>
                <a:cs typeface="+mn-cs"/>
              </a:rPr>
              <a:t>archivos</a:t>
            </a:r>
            <a:r>
              <a:rPr lang="en-US" sz="1200" kern="1200" dirty="0">
                <a:solidFill>
                  <a:schemeClr val="tx1"/>
                </a:solidFill>
                <a:latin typeface="+mn-lt"/>
                <a:ea typeface="+mn-ea"/>
                <a:cs typeface="+mn-cs"/>
              </a:rPr>
              <a:t> ppt/pptx </a:t>
            </a:r>
            <a:r>
              <a:rPr lang="en-US" sz="1200" kern="1200" dirty="0" err="1">
                <a:solidFill>
                  <a:schemeClr val="tx1"/>
                </a:solidFill>
                <a:latin typeface="+mn-lt"/>
                <a:ea typeface="+mn-ea"/>
                <a:cs typeface="+mn-cs"/>
              </a:rPr>
              <a:t>deberán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tener</a:t>
            </a:r>
            <a:r>
              <a:rPr lang="en-US" sz="1200" kern="1200" dirty="0">
                <a:solidFill>
                  <a:schemeClr val="tx1"/>
                </a:solidFill>
                <a:latin typeface="+mn-lt"/>
                <a:ea typeface="+mn-ea"/>
                <a:cs typeface="+mn-cs"/>
              </a:rPr>
              <a:t> una </a:t>
            </a:r>
            <a:r>
              <a:rPr lang="en-US" sz="1200" kern="1200" dirty="0" err="1">
                <a:solidFill>
                  <a:schemeClr val="tx1"/>
                </a:solidFill>
                <a:latin typeface="+mn-lt"/>
                <a:ea typeface="+mn-ea"/>
                <a:cs typeface="+mn-cs"/>
              </a:rPr>
              <a:t>estructura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clara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unidades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definidas</a:t>
            </a:r>
            <a:r>
              <a:rPr lang="en-US" sz="1200" kern="1200" dirty="0">
                <a:solidFill>
                  <a:schemeClr val="tx1"/>
                </a:solidFill>
                <a:latin typeface="+mn-lt"/>
                <a:ea typeface="+mn-ea"/>
                <a:cs typeface="+mn-cs"/>
              </a:rPr>
              <a:t> y </a:t>
            </a:r>
            <a:r>
              <a:rPr lang="en-US" sz="1200" kern="1200" dirty="0" err="1">
                <a:solidFill>
                  <a:schemeClr val="tx1"/>
                </a:solidFill>
                <a:latin typeface="+mn-lt"/>
                <a:ea typeface="+mn-ea"/>
                <a:cs typeface="+mn-cs"/>
              </a:rPr>
              <a:t>títulos</a:t>
            </a:r>
            <a:r>
              <a:rPr lang="en-US" sz="1200" kern="1200" dirty="0">
                <a:solidFill>
                  <a:schemeClr val="tx1"/>
                </a:solidFill>
                <a:latin typeface="+mn-lt"/>
                <a:ea typeface="+mn-ea"/>
                <a:cs typeface="+mn-cs"/>
              </a:rPr>
              <a:t> de </a:t>
            </a:r>
            <a:r>
              <a:rPr lang="en-US" sz="1200" kern="1200" dirty="0" err="1">
                <a:solidFill>
                  <a:schemeClr val="tx1"/>
                </a:solidFill>
                <a:latin typeface="+mn-lt"/>
                <a:ea typeface="+mn-ea"/>
                <a:cs typeface="+mn-cs"/>
              </a:rPr>
              <a:t>diapositva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únicas</a:t>
            </a:r>
            <a:r>
              <a:rPr lang="en-US" sz="1200" kern="1200" dirty="0">
                <a:solidFill>
                  <a:schemeClr val="tx1"/>
                </a:solidFill>
                <a:latin typeface="+mn-lt"/>
                <a:ea typeface="+mn-ea"/>
                <a:cs typeface="+mn-cs"/>
              </a:rPr>
              <a:t>.</a:t>
            </a:r>
          </a:p>
          <a:p>
            <a:pPr marL="171450" lvl="0" indent="-171450">
              <a:buFont typeface="Arial" panose="020B0604020202020204" pitchFamily="34" charset="0"/>
              <a:buChar char="•"/>
            </a:pPr>
            <a:r>
              <a:rPr lang="en-US" sz="1200" kern="1200" dirty="0">
                <a:solidFill>
                  <a:schemeClr val="tx1"/>
                </a:solidFill>
                <a:latin typeface="+mn-lt"/>
                <a:ea typeface="+mn-ea"/>
                <a:cs typeface="+mn-cs"/>
              </a:rPr>
              <a:t>Los </a:t>
            </a:r>
            <a:r>
              <a:rPr lang="en-US" sz="1200" kern="1200" dirty="0" err="1">
                <a:solidFill>
                  <a:schemeClr val="tx1"/>
                </a:solidFill>
                <a:latin typeface="+mn-lt"/>
                <a:ea typeface="+mn-ea"/>
                <a:cs typeface="+mn-cs"/>
              </a:rPr>
              <a:t>contenidos</a:t>
            </a:r>
            <a:r>
              <a:rPr lang="en-US" sz="1200" kern="1200" dirty="0">
                <a:solidFill>
                  <a:schemeClr val="tx1"/>
                </a:solidFill>
                <a:latin typeface="+mn-lt"/>
                <a:ea typeface="+mn-ea"/>
                <a:cs typeface="+mn-cs"/>
              </a:rPr>
              <a:t> de las </a:t>
            </a:r>
            <a:r>
              <a:rPr lang="en-US" sz="1200" kern="1200" dirty="0" err="1">
                <a:solidFill>
                  <a:schemeClr val="tx1"/>
                </a:solidFill>
                <a:latin typeface="+mn-lt"/>
                <a:ea typeface="+mn-ea"/>
                <a:cs typeface="+mn-cs"/>
              </a:rPr>
              <a:t>diapositvas</a:t>
            </a:r>
            <a:r>
              <a:rPr lang="en-US" sz="1200" kern="1200" dirty="0">
                <a:solidFill>
                  <a:schemeClr val="tx1"/>
                </a:solidFill>
                <a:latin typeface="+mn-lt"/>
                <a:ea typeface="+mn-ea"/>
                <a:cs typeface="+mn-cs"/>
              </a:rPr>
              <a:t> del ppt/pptx no </a:t>
            </a:r>
            <a:r>
              <a:rPr lang="en-US" sz="1200" kern="1200" dirty="0" err="1">
                <a:solidFill>
                  <a:schemeClr val="tx1"/>
                </a:solidFill>
                <a:latin typeface="+mn-lt"/>
                <a:ea typeface="+mn-ea"/>
                <a:cs typeface="+mn-cs"/>
              </a:rPr>
              <a:t>deberán</a:t>
            </a:r>
            <a:r>
              <a:rPr lang="en-US" sz="1200" kern="1200" dirty="0">
                <a:solidFill>
                  <a:schemeClr val="tx1"/>
                </a:solidFill>
                <a:latin typeface="+mn-lt"/>
                <a:ea typeface="+mn-ea"/>
                <a:cs typeface="+mn-cs"/>
              </a:rPr>
              <a:t> exceeder los </a:t>
            </a:r>
            <a:r>
              <a:rPr lang="en-US" sz="1200" kern="1200" dirty="0" err="1">
                <a:solidFill>
                  <a:schemeClr val="tx1"/>
                </a:solidFill>
                <a:latin typeface="+mn-lt"/>
                <a:ea typeface="+mn-ea"/>
                <a:cs typeface="+mn-cs"/>
              </a:rPr>
              <a:t>márgenes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predefinidos</a:t>
            </a:r>
            <a:r>
              <a:rPr lang="en-US" sz="1200" kern="1200" dirty="0">
                <a:solidFill>
                  <a:schemeClr val="tx1"/>
                </a:solidFill>
                <a:latin typeface="+mn-lt"/>
                <a:ea typeface="+mn-ea"/>
                <a:cs typeface="+mn-cs"/>
              </a:rPr>
              <a:t>.</a:t>
            </a:r>
          </a:p>
          <a:p>
            <a:pPr marL="171450" lvl="0" indent="-171450">
              <a:buFont typeface="Arial" panose="020B0604020202020204" pitchFamily="34" charset="0"/>
              <a:buChar char="•"/>
            </a:pPr>
            <a:r>
              <a:rPr lang="en-US" sz="1200" kern="1200" dirty="0">
                <a:solidFill>
                  <a:schemeClr val="tx1"/>
                </a:solidFill>
                <a:latin typeface="+mn-lt"/>
                <a:ea typeface="+mn-ea"/>
                <a:cs typeface="+mn-cs"/>
              </a:rPr>
              <a:t>Las </a:t>
            </a:r>
            <a:r>
              <a:rPr lang="en-US" sz="1200" kern="1200" dirty="0" err="1">
                <a:solidFill>
                  <a:schemeClr val="tx1"/>
                </a:solidFill>
                <a:latin typeface="+mn-lt"/>
                <a:ea typeface="+mn-ea"/>
                <a:cs typeface="+mn-cs"/>
              </a:rPr>
              <a:t>imágenes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diagramas</a:t>
            </a:r>
            <a:r>
              <a:rPr lang="en-US" sz="1200" kern="1200" dirty="0">
                <a:solidFill>
                  <a:schemeClr val="tx1"/>
                </a:solidFill>
                <a:latin typeface="+mn-lt"/>
                <a:ea typeface="+mn-ea"/>
                <a:cs typeface="+mn-cs"/>
              </a:rPr>
              <a:t>, etc. </a:t>
            </a:r>
            <a:r>
              <a:rPr lang="en-US" sz="1200" kern="1200" dirty="0" err="1">
                <a:solidFill>
                  <a:schemeClr val="tx1"/>
                </a:solidFill>
                <a:latin typeface="+mn-lt"/>
                <a:ea typeface="+mn-ea"/>
                <a:cs typeface="+mn-cs"/>
              </a:rPr>
              <a:t>deberán</a:t>
            </a:r>
            <a:r>
              <a:rPr lang="en-US" sz="1200" kern="1200" dirty="0">
                <a:solidFill>
                  <a:schemeClr val="tx1"/>
                </a:solidFill>
                <a:latin typeface="+mn-lt"/>
                <a:ea typeface="+mn-ea"/>
                <a:cs typeface="+mn-cs"/>
              </a:rPr>
              <a:t> ser </a:t>
            </a:r>
            <a:r>
              <a:rPr lang="en-US" sz="1200" kern="1200" dirty="0" err="1">
                <a:solidFill>
                  <a:schemeClr val="tx1"/>
                </a:solidFill>
                <a:latin typeface="+mn-lt"/>
                <a:ea typeface="+mn-ea"/>
                <a:cs typeface="+mn-cs"/>
              </a:rPr>
              <a:t>acompañados</a:t>
            </a:r>
            <a:r>
              <a:rPr lang="en-US" sz="1200" kern="1200" dirty="0">
                <a:solidFill>
                  <a:schemeClr val="tx1"/>
                </a:solidFill>
                <a:latin typeface="+mn-lt"/>
                <a:ea typeface="+mn-ea"/>
                <a:cs typeface="+mn-cs"/>
              </a:rPr>
              <a:t> con una </a:t>
            </a:r>
            <a:r>
              <a:rPr lang="en-US" sz="1200" kern="1200" dirty="0" err="1">
                <a:solidFill>
                  <a:schemeClr val="tx1"/>
                </a:solidFill>
                <a:latin typeface="+mn-lt"/>
                <a:ea typeface="+mn-ea"/>
                <a:cs typeface="+mn-cs"/>
              </a:rPr>
              <a:t>descripción</a:t>
            </a:r>
            <a:r>
              <a:rPr lang="en-US" sz="1200" kern="1200" dirty="0">
                <a:solidFill>
                  <a:schemeClr val="tx1"/>
                </a:solidFill>
                <a:latin typeface="+mn-lt"/>
                <a:ea typeface="+mn-ea"/>
                <a:cs typeface="+mn-cs"/>
              </a:rPr>
              <a:t>. </a:t>
            </a:r>
          </a:p>
          <a:p>
            <a:pPr marL="171450" lvl="0" indent="-171450">
              <a:buFont typeface="Arial" panose="020B0604020202020204" pitchFamily="34" charset="0"/>
              <a:buChar char="•"/>
            </a:pPr>
            <a:r>
              <a:rPr lang="es-ES" sz="1200" kern="1200" dirty="0">
                <a:solidFill>
                  <a:schemeClr val="tx1"/>
                </a:solidFill>
                <a:latin typeface="+mn-lt"/>
                <a:ea typeface="+mn-ea"/>
                <a:cs typeface="+mn-cs"/>
              </a:rPr>
              <a:t>Si deseas incluir preguntas de comprensión (opción múltiple, respuestas múltiples, verdadero/falso, coincidencia, etc.) para mejorar la comprensión de la teoría por parte de los usuarios, debes incluirlas en el archivo </a:t>
            </a:r>
            <a:r>
              <a:rPr lang="es-ES" sz="1200" kern="1200" dirty="0" err="1">
                <a:solidFill>
                  <a:schemeClr val="tx1"/>
                </a:solidFill>
                <a:latin typeface="+mn-lt"/>
                <a:ea typeface="+mn-ea"/>
                <a:cs typeface="+mn-cs"/>
              </a:rPr>
              <a:t>ppt</a:t>
            </a:r>
            <a:r>
              <a:rPr lang="es-ES" sz="1200" kern="1200" dirty="0">
                <a:solidFill>
                  <a:schemeClr val="tx1"/>
                </a:solidFill>
                <a:latin typeface="+mn-lt"/>
                <a:ea typeface="+mn-ea"/>
                <a:cs typeface="+mn-cs"/>
              </a:rPr>
              <a:t>/</a:t>
            </a:r>
            <a:r>
              <a:rPr lang="es-ES" sz="1200" kern="1200" dirty="0" err="1">
                <a:solidFill>
                  <a:schemeClr val="tx1"/>
                </a:solidFill>
                <a:latin typeface="+mn-lt"/>
                <a:ea typeface="+mn-ea"/>
                <a:cs typeface="+mn-cs"/>
              </a:rPr>
              <a:t>pptx</a:t>
            </a:r>
            <a:r>
              <a:rPr lang="es-ES" sz="1200" kern="1200" dirty="0">
                <a:solidFill>
                  <a:schemeClr val="tx1"/>
                </a:solidFill>
                <a:latin typeface="+mn-lt"/>
                <a:ea typeface="+mn-ea"/>
                <a:cs typeface="+mn-cs"/>
              </a:rPr>
              <a:t>.</a:t>
            </a:r>
            <a:endParaRPr lang="en-US" sz="1200" kern="1200" dirty="0">
              <a:solidFill>
                <a:schemeClr val="tx1"/>
              </a:solidFill>
              <a:latin typeface="+mn-lt"/>
              <a:ea typeface="+mn-ea"/>
              <a:cs typeface="+mn-cs"/>
            </a:endParaRPr>
          </a:p>
          <a:p>
            <a:pPr marL="171450" lvl="0" indent="-171450">
              <a:buFont typeface="Arial" panose="020B0604020202020204" pitchFamily="34" charset="0"/>
              <a:buChar char="•"/>
            </a:pPr>
            <a:r>
              <a:rPr lang="es-ES" sz="1200" kern="1200" dirty="0">
                <a:solidFill>
                  <a:schemeClr val="tx1"/>
                </a:solidFill>
                <a:latin typeface="+mn-lt"/>
                <a:ea typeface="+mn-ea"/>
                <a:cs typeface="+mn-cs"/>
              </a:rPr>
              <a:t>Las preguntas que se utilizarán para la autoevaluación y las pruebas de evaluación final deben seguir un formato predefinido que se enviará desde </a:t>
            </a:r>
            <a:r>
              <a:rPr lang="es-ES" sz="1200" kern="1200" dirty="0" err="1">
                <a:solidFill>
                  <a:schemeClr val="tx1"/>
                </a:solidFill>
                <a:latin typeface="+mn-lt"/>
                <a:ea typeface="+mn-ea"/>
                <a:cs typeface="+mn-cs"/>
              </a:rPr>
              <a:t>SQLearn</a:t>
            </a:r>
            <a:r>
              <a:rPr lang="es-ES" sz="1200" kern="1200" dirty="0">
                <a:solidFill>
                  <a:schemeClr val="tx1"/>
                </a:solidFill>
                <a:latin typeface="+mn-lt"/>
                <a:ea typeface="+mn-ea"/>
                <a:cs typeface="+mn-cs"/>
              </a:rPr>
              <a:t> en un archivo.xls.</a:t>
            </a:r>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2</a:t>
            </a:fld>
            <a:endParaRPr lang="el-GR"/>
          </a:p>
        </p:txBody>
      </p:sp>
    </p:spTree>
    <p:extLst>
      <p:ext uri="{BB962C8B-B14F-4D97-AF65-F5344CB8AC3E}">
        <p14:creationId xmlns:p14="http://schemas.microsoft.com/office/powerpoint/2010/main" val="2467885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Grafik: HS BO</a:t>
            </a:r>
          </a:p>
        </p:txBody>
      </p:sp>
      <p:sp>
        <p:nvSpPr>
          <p:cNvPr id="4" name="Foliennummernplatzhalter 3"/>
          <p:cNvSpPr>
            <a:spLocks noGrp="1"/>
          </p:cNvSpPr>
          <p:nvPr>
            <p:ph type="sldNum" sz="quarter" idx="10"/>
          </p:nvPr>
        </p:nvSpPr>
        <p:spPr/>
        <p:txBody>
          <a:bodyPr/>
          <a:lstStyle/>
          <a:p>
            <a:fld id="{D51933F7-9C1D-42A8-B27F-F697341C8CBF}" type="slidenum">
              <a:rPr lang="el-GR" smtClean="0"/>
              <a:t>26</a:t>
            </a:fld>
            <a:endParaRPr lang="el-GR"/>
          </a:p>
        </p:txBody>
      </p:sp>
    </p:spTree>
    <p:extLst>
      <p:ext uri="{BB962C8B-B14F-4D97-AF65-F5344CB8AC3E}">
        <p14:creationId xmlns:p14="http://schemas.microsoft.com/office/powerpoint/2010/main" val="328550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Grafik: HS BO</a:t>
            </a:r>
          </a:p>
        </p:txBody>
      </p:sp>
      <p:sp>
        <p:nvSpPr>
          <p:cNvPr id="4" name="Foliennummernplatzhalter 3"/>
          <p:cNvSpPr>
            <a:spLocks noGrp="1"/>
          </p:cNvSpPr>
          <p:nvPr>
            <p:ph type="sldNum" sz="quarter" idx="10"/>
          </p:nvPr>
        </p:nvSpPr>
        <p:spPr/>
        <p:txBody>
          <a:bodyPr/>
          <a:lstStyle/>
          <a:p>
            <a:fld id="{D51933F7-9C1D-42A8-B27F-F697341C8CBF}" type="slidenum">
              <a:rPr lang="el-GR" smtClean="0"/>
              <a:t>27</a:t>
            </a:fld>
            <a:endParaRPr lang="el-GR"/>
          </a:p>
        </p:txBody>
      </p:sp>
    </p:spTree>
    <p:extLst>
      <p:ext uri="{BB962C8B-B14F-4D97-AF65-F5344CB8AC3E}">
        <p14:creationId xmlns:p14="http://schemas.microsoft.com/office/powerpoint/2010/main" val="1399301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Grafik: HS BO</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28</a:t>
            </a:fld>
            <a:endParaRPr lang="el-GR"/>
          </a:p>
        </p:txBody>
      </p:sp>
    </p:spTree>
    <p:extLst>
      <p:ext uri="{BB962C8B-B14F-4D97-AF65-F5344CB8AC3E}">
        <p14:creationId xmlns:p14="http://schemas.microsoft.com/office/powerpoint/2010/main" val="554380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Freier </a:t>
            </a:r>
            <a:r>
              <a:rPr lang="de-DE" dirty="0" err="1"/>
              <a:t>download</a:t>
            </a:r>
            <a:r>
              <a:rPr lang="de-DE" dirty="0"/>
              <a:t> unter dimplex.de</a:t>
            </a:r>
          </a:p>
          <a:p>
            <a:r>
              <a:rPr lang="de-DE" sz="1200" b="1" i="0" kern="1200" dirty="0">
                <a:solidFill>
                  <a:schemeClr val="tx1"/>
                </a:solidFill>
                <a:effectLst/>
                <a:latin typeface="+mn-lt"/>
                <a:ea typeface="+mn-ea"/>
                <a:cs typeface="+mn-cs"/>
              </a:rPr>
              <a:t>Rechtliche Hinweise:</a:t>
            </a:r>
          </a:p>
          <a:p>
            <a:r>
              <a:rPr lang="de-DE" sz="1200" b="0" i="0" kern="1200" dirty="0">
                <a:solidFill>
                  <a:schemeClr val="tx1"/>
                </a:solidFill>
                <a:effectLst/>
                <a:latin typeface="+mn-lt"/>
                <a:ea typeface="+mn-ea"/>
                <a:cs typeface="+mn-cs"/>
              </a:rPr>
              <a:t>Sämtliche Ansprüche auf Schadensersatz werden ausgeschlossen. Soweit dies gesetzlich nicht möglich ist, werden diese Ansprüche auf grobe Fahrlässigkeit und Vorsatz beschränkt. Die Software wurde sorgfältig programmiert. Dennoch können vereinzelte Programmfehler nicht ausgeschlossen werden. Sollten Sie auf Fehler stoßen, wären wir Ihnen dankbar diese unter folgender email-Adresse zu mailen: </a:t>
            </a:r>
            <a:r>
              <a:rPr lang="de-DE" sz="1200" b="0" i="0" kern="1200" dirty="0">
                <a:solidFill>
                  <a:schemeClr val="tx1"/>
                </a:solidFill>
                <a:effectLst/>
                <a:latin typeface="+mn-lt"/>
                <a:ea typeface="+mn-ea"/>
                <a:cs typeface="+mn-cs"/>
                <a:hlinkClick r:id="rId3"/>
              </a:rPr>
              <a:t>online-rechner@dimplex.de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29</a:t>
            </a:fld>
            <a:endParaRPr lang="el-GR"/>
          </a:p>
        </p:txBody>
      </p:sp>
    </p:spTree>
    <p:extLst>
      <p:ext uri="{BB962C8B-B14F-4D97-AF65-F5344CB8AC3E}">
        <p14:creationId xmlns:p14="http://schemas.microsoft.com/office/powerpoint/2010/main" val="1496261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30</a:t>
            </a:fld>
            <a:endParaRPr lang="el-GR"/>
          </a:p>
        </p:txBody>
      </p:sp>
    </p:spTree>
    <p:extLst>
      <p:ext uri="{BB962C8B-B14F-4D97-AF65-F5344CB8AC3E}">
        <p14:creationId xmlns:p14="http://schemas.microsoft.com/office/powerpoint/2010/main" val="3038328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t"/>
            <a:r>
              <a:rPr lang="de-DE" sz="1200" b="0" i="0" u="none" strike="noStrike" kern="1200" dirty="0">
                <a:solidFill>
                  <a:schemeClr val="tx1"/>
                </a:solidFill>
                <a:effectLst/>
                <a:latin typeface="+mn-lt"/>
                <a:ea typeface="+mn-ea"/>
                <a:cs typeface="+mn-cs"/>
                <a:hlinkClick r:id="rId3" tooltip="w:User:Cacycle"/>
              </a:rPr>
              <a:t>Cacycle</a:t>
            </a:r>
            <a:r>
              <a:rPr lang="de-DE" sz="1200" b="0" i="0" kern="1200" dirty="0">
                <a:solidFill>
                  <a:schemeClr val="tx1"/>
                </a:solidFill>
                <a:effectLst/>
                <a:latin typeface="+mn-lt"/>
                <a:ea typeface="+mn-ea"/>
                <a:cs typeface="+mn-cs"/>
              </a:rPr>
              <a:t> - EigenesAnimated GIF 159x152, dos </a:t>
            </a:r>
            <a:r>
              <a:rPr lang="de-DE" sz="1200" b="0" i="0" u="none" strike="noStrike" kern="1200" dirty="0">
                <a:solidFill>
                  <a:schemeClr val="tx1"/>
                </a:solidFill>
                <a:effectLst/>
                <a:latin typeface="+mn-lt"/>
                <a:ea typeface="+mn-ea"/>
                <a:cs typeface="+mn-cs"/>
                <a:hlinkClick r:id="rId4" tooltip="w:archimedean spiral"/>
              </a:rPr>
              <a:t>espirales arquimedianas</a:t>
            </a:r>
            <a:r>
              <a:rPr lang="de-DE" sz="1200" b="0" i="0" u="none" strike="noStrike" kern="1200" dirty="0">
                <a:solidFill>
                  <a:schemeClr val="tx1"/>
                </a:solidFill>
                <a:effectLst/>
                <a:latin typeface="+mn-lt"/>
                <a:ea typeface="+mn-ea"/>
                <a:cs typeface="+mn-cs"/>
              </a:rPr>
              <a:t> móviles entrelazadas</a:t>
            </a:r>
            <a:r>
              <a:rPr lang="de-DE" sz="1200" b="0" i="0" kern="1200" dirty="0">
                <a:solidFill>
                  <a:schemeClr val="tx1"/>
                </a:solidFill>
                <a:effectLst/>
                <a:latin typeface="+mn-lt"/>
                <a:ea typeface="+mn-ea"/>
                <a:cs typeface="+mn-cs"/>
              </a:rPr>
              <a:t>, mecanismo de una </a:t>
            </a:r>
            <a:r>
              <a:rPr lang="de-DE" sz="1200" b="0" i="0" u="none" strike="noStrike" kern="1200" dirty="0">
                <a:solidFill>
                  <a:schemeClr val="tx1"/>
                </a:solidFill>
                <a:effectLst/>
                <a:latin typeface="+mn-lt"/>
                <a:ea typeface="+mn-ea"/>
                <a:cs typeface="+mn-cs"/>
                <a:hlinkClick r:id="rId5" tooltip="w:scroll pump"/>
              </a:rPr>
              <a:t>bomba de vacío scoll</a:t>
            </a:r>
            <a:endParaRPr lang="de-DE" sz="1200" b="0" i="0" kern="1200" dirty="0">
              <a:solidFill>
                <a:schemeClr val="tx1"/>
              </a:solidFill>
              <a:effectLst/>
              <a:latin typeface="+mn-lt"/>
              <a:ea typeface="+mn-ea"/>
              <a:cs typeface="+mn-cs"/>
            </a:endParaRPr>
          </a:p>
          <a:p>
            <a:pPr fontAlgn="t"/>
            <a:r>
              <a:rPr lang="de-DE" sz="1200" b="0" i="0" u="sng" kern="1200" dirty="0">
                <a:solidFill>
                  <a:schemeClr val="tx1"/>
                </a:solidFill>
                <a:effectLst/>
                <a:latin typeface="+mn-lt"/>
                <a:ea typeface="+mn-ea"/>
                <a:cs typeface="+mn-cs"/>
                <a:hlinkClick r:id="rId6"/>
              </a:rPr>
              <a:t>Gemeinfrei</a:t>
            </a:r>
            <a:endParaRPr lang="de-DE" sz="1200" b="0" i="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 Werk</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31</a:t>
            </a:fld>
            <a:endParaRPr lang="el-GR"/>
          </a:p>
        </p:txBody>
      </p:sp>
    </p:spTree>
    <p:extLst>
      <p:ext uri="{BB962C8B-B14F-4D97-AF65-F5344CB8AC3E}">
        <p14:creationId xmlns:p14="http://schemas.microsoft.com/office/powerpoint/2010/main" val="218193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latin typeface="Arial" panose="020B0604020202020204" pitchFamily="34" charset="0"/>
                <a:cs typeface="Arial" panose="020B0604020202020204" pitchFamily="34" charset="0"/>
              </a:rPr>
              <a:t>Quelle: Emerson </a:t>
            </a:r>
            <a:r>
              <a:rPr lang="de-DE" sz="1200" dirty="0" err="1">
                <a:latin typeface="Arial" panose="020B0604020202020204" pitchFamily="34" charset="0"/>
                <a:cs typeface="Arial" panose="020B0604020202020204" pitchFamily="34" charset="0"/>
              </a:rPr>
              <a:t>Climate</a:t>
            </a:r>
            <a:r>
              <a:rPr lang="de-DE" sz="1200" dirty="0">
                <a:latin typeface="Arial" panose="020B0604020202020204" pitchFamily="34" charset="0"/>
                <a:cs typeface="Arial" panose="020B0604020202020204" pitchFamily="34" charset="0"/>
              </a:rPr>
              <a:t> Technologies </a:t>
            </a:r>
            <a:r>
              <a:rPr lang="de-DE" sz="1200" dirty="0" err="1">
                <a:latin typeface="Arial" panose="020B0604020202020204" pitchFamily="34" charset="0"/>
                <a:cs typeface="Arial" panose="020B0604020202020204" pitchFamily="34" charset="0"/>
              </a:rPr>
              <a:t>youtube</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video</a:t>
            </a:r>
            <a:r>
              <a:rPr lang="de-DE" sz="1200" dirty="0">
                <a:latin typeface="Arial" panose="020B0604020202020204" pitchFamily="34" charset="0"/>
                <a:cs typeface="Arial" panose="020B0604020202020204" pitchFamily="34" charset="0"/>
              </a:rPr>
              <a:t> - englisch</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32</a:t>
            </a:fld>
            <a:endParaRPr lang="el-GR"/>
          </a:p>
        </p:txBody>
      </p:sp>
    </p:spTree>
    <p:extLst>
      <p:ext uri="{BB962C8B-B14F-4D97-AF65-F5344CB8AC3E}">
        <p14:creationId xmlns:p14="http://schemas.microsoft.com/office/powerpoint/2010/main" val="24025681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33</a:t>
            </a:fld>
            <a:endParaRPr lang="el-GR"/>
          </a:p>
        </p:txBody>
      </p:sp>
    </p:spTree>
    <p:extLst>
      <p:ext uri="{BB962C8B-B14F-4D97-AF65-F5344CB8AC3E}">
        <p14:creationId xmlns:p14="http://schemas.microsoft.com/office/powerpoint/2010/main" val="1430063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34</a:t>
            </a:fld>
            <a:endParaRPr lang="el-GR"/>
          </a:p>
        </p:txBody>
      </p:sp>
    </p:spTree>
    <p:extLst>
      <p:ext uri="{BB962C8B-B14F-4D97-AF65-F5344CB8AC3E}">
        <p14:creationId xmlns:p14="http://schemas.microsoft.com/office/powerpoint/2010/main" val="3378017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Ralph </a:t>
            </a:r>
            <a:r>
              <a:rPr lang="de-DE" sz="1200" b="0" i="0" kern="1200" dirty="0" err="1">
                <a:solidFill>
                  <a:schemeClr val="tx1"/>
                </a:solidFill>
                <a:effectLst/>
                <a:latin typeface="+mn-lt"/>
                <a:ea typeface="+mn-ea"/>
                <a:cs typeface="+mn-cs"/>
              </a:rPr>
              <a:t>Romeike</a:t>
            </a:r>
            <a:r>
              <a:rPr lang="de-DE" sz="1200" b="0" i="0" kern="1200" dirty="0">
                <a:solidFill>
                  <a:schemeClr val="tx1"/>
                </a:solidFill>
                <a:effectLst/>
                <a:latin typeface="+mn-lt"/>
                <a:ea typeface="+mn-ea"/>
                <a:cs typeface="+mn-cs"/>
              </a:rPr>
              <a:t> - Selbst erstellte Grafik im Powerpoint. Vorlage aus Ausbildungshandbuch.</a:t>
            </a:r>
          </a:p>
          <a:p>
            <a:pPr fontAlgn="t"/>
            <a:r>
              <a:rPr lang="de-DE" sz="1200" b="0" i="0" kern="1200" dirty="0">
                <a:solidFill>
                  <a:schemeClr val="tx1"/>
                </a:solidFill>
                <a:effectLst/>
                <a:latin typeface="+mn-lt"/>
                <a:ea typeface="+mn-ea"/>
                <a:cs typeface="+mn-cs"/>
              </a:rPr>
              <a:t>Schematische Darstellung eines Rollkolbenverdichters</a:t>
            </a:r>
          </a:p>
          <a:p>
            <a:pPr fontAlgn="t"/>
            <a:r>
              <a:rPr lang="de-DE" sz="1200" b="0" i="0" u="none" strike="noStrike" kern="1200" dirty="0">
                <a:solidFill>
                  <a:schemeClr val="tx1"/>
                </a:solidFill>
                <a:effectLst/>
                <a:latin typeface="+mn-lt"/>
                <a:ea typeface="+mn-ea"/>
                <a:cs typeface="+mn-cs"/>
                <a:hlinkClick r:id="rId3"/>
              </a:rPr>
              <a:t>Gemeinfrei</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35</a:t>
            </a:fld>
            <a:endParaRPr lang="el-GR"/>
          </a:p>
        </p:txBody>
      </p:sp>
    </p:spTree>
    <p:extLst>
      <p:ext uri="{BB962C8B-B14F-4D97-AF65-F5344CB8AC3E}">
        <p14:creationId xmlns:p14="http://schemas.microsoft.com/office/powerpoint/2010/main" val="735198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a:t>
            </a:fld>
            <a:endParaRPr lang="el-GR"/>
          </a:p>
        </p:txBody>
      </p:sp>
    </p:spTree>
    <p:extLst>
      <p:ext uri="{BB962C8B-B14F-4D97-AF65-F5344CB8AC3E}">
        <p14:creationId xmlns:p14="http://schemas.microsoft.com/office/powerpoint/2010/main" val="26655641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Ralph </a:t>
            </a:r>
            <a:r>
              <a:rPr lang="de-DE" sz="1200" b="0" i="0" kern="1200" dirty="0" err="1">
                <a:solidFill>
                  <a:schemeClr val="tx1"/>
                </a:solidFill>
                <a:effectLst/>
                <a:latin typeface="+mn-lt"/>
                <a:ea typeface="+mn-ea"/>
                <a:cs typeface="+mn-cs"/>
              </a:rPr>
              <a:t>Romeike</a:t>
            </a:r>
            <a:r>
              <a:rPr lang="de-DE" sz="1200" b="0" i="0" kern="1200" dirty="0">
                <a:solidFill>
                  <a:schemeClr val="tx1"/>
                </a:solidFill>
                <a:effectLst/>
                <a:latin typeface="+mn-lt"/>
                <a:ea typeface="+mn-ea"/>
                <a:cs typeface="+mn-cs"/>
              </a:rPr>
              <a:t> - Selbst erstellte Grafik im Powerpoint. Vorlage aus Ausbildungshandbuch.</a:t>
            </a:r>
          </a:p>
          <a:p>
            <a:pPr fontAlgn="t"/>
            <a:r>
              <a:rPr lang="de-DE" sz="1200" b="0" i="0" kern="1200" dirty="0">
                <a:solidFill>
                  <a:schemeClr val="tx1"/>
                </a:solidFill>
                <a:effectLst/>
                <a:latin typeface="+mn-lt"/>
                <a:ea typeface="+mn-ea"/>
                <a:cs typeface="+mn-cs"/>
              </a:rPr>
              <a:t>Schematische Darstellung eines Rollkolbenverdichters</a:t>
            </a:r>
          </a:p>
          <a:p>
            <a:pPr fontAlgn="t"/>
            <a:r>
              <a:rPr lang="de-DE" sz="1200" b="0" i="0" u="none" strike="noStrike" kern="1200" dirty="0">
                <a:solidFill>
                  <a:schemeClr val="tx1"/>
                </a:solidFill>
                <a:effectLst/>
                <a:latin typeface="+mn-lt"/>
                <a:ea typeface="+mn-ea"/>
                <a:cs typeface="+mn-cs"/>
                <a:hlinkClick r:id="rId3"/>
              </a:rPr>
              <a:t>Gemeinfrei</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36</a:t>
            </a:fld>
            <a:endParaRPr lang="el-GR"/>
          </a:p>
        </p:txBody>
      </p:sp>
    </p:spTree>
    <p:extLst>
      <p:ext uri="{BB962C8B-B14F-4D97-AF65-F5344CB8AC3E}">
        <p14:creationId xmlns:p14="http://schemas.microsoft.com/office/powerpoint/2010/main" val="3120606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37</a:t>
            </a:fld>
            <a:endParaRPr lang="el-GR"/>
          </a:p>
        </p:txBody>
      </p:sp>
    </p:spTree>
    <p:extLst>
      <p:ext uri="{BB962C8B-B14F-4D97-AF65-F5344CB8AC3E}">
        <p14:creationId xmlns:p14="http://schemas.microsoft.com/office/powerpoint/2010/main" val="41064855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38</a:t>
            </a:fld>
            <a:endParaRPr lang="de-DE"/>
          </a:p>
        </p:txBody>
      </p:sp>
    </p:spTree>
    <p:extLst>
      <p:ext uri="{BB962C8B-B14F-4D97-AF65-F5344CB8AC3E}">
        <p14:creationId xmlns:p14="http://schemas.microsoft.com/office/powerpoint/2010/main" val="1651388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Bild: </a:t>
            </a:r>
            <a:r>
              <a:rPr lang="de-DE" sz="1200" b="0" i="0" kern="1200" dirty="0">
                <a:solidFill>
                  <a:schemeClr val="tx1"/>
                </a:solidFill>
                <a:effectLst/>
                <a:latin typeface="+mn-lt"/>
                <a:ea typeface="+mn-ea"/>
                <a:cs typeface="+mn-cs"/>
              </a:rPr>
              <a:t>R. </a:t>
            </a:r>
            <a:r>
              <a:rPr lang="de-DE" sz="1200" b="0" i="0" kern="1200" dirty="0" err="1">
                <a:solidFill>
                  <a:schemeClr val="tx1"/>
                </a:solidFill>
                <a:effectLst/>
                <a:latin typeface="+mn-lt"/>
                <a:ea typeface="+mn-ea"/>
                <a:cs typeface="+mn-cs"/>
              </a:rPr>
              <a:t>Castelnuovo</a:t>
            </a:r>
            <a:r>
              <a:rPr lang="de-DE" sz="1200" b="0" i="0" kern="1200" dirty="0">
                <a:solidFill>
                  <a:schemeClr val="tx1"/>
                </a:solidFill>
                <a:effectLst/>
                <a:latin typeface="+mn-lt"/>
                <a:ea typeface="+mn-ea"/>
                <a:cs typeface="+mn-cs"/>
              </a:rPr>
              <a:t> - </a:t>
            </a:r>
            <a:r>
              <a:rPr lang="de-DE" sz="1200" b="0" i="0" u="none" strike="noStrike" kern="1200" dirty="0">
                <a:solidFill>
                  <a:schemeClr val="tx1"/>
                </a:solidFill>
                <a:effectLst/>
                <a:latin typeface="+mn-lt"/>
                <a:ea typeface="+mn-ea"/>
                <a:cs typeface="+mn-cs"/>
                <a:hlinkClick r:id="rId3"/>
              </a:rPr>
              <a:t>CC BY-SA 3.0</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39</a:t>
            </a:fld>
            <a:endParaRPr lang="el-GR"/>
          </a:p>
        </p:txBody>
      </p:sp>
    </p:spTree>
    <p:extLst>
      <p:ext uri="{BB962C8B-B14F-4D97-AF65-F5344CB8AC3E}">
        <p14:creationId xmlns:p14="http://schemas.microsoft.com/office/powerpoint/2010/main" val="3019477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42</a:t>
            </a:fld>
            <a:endParaRPr lang="el-GR"/>
          </a:p>
        </p:txBody>
      </p:sp>
    </p:spTree>
    <p:extLst>
      <p:ext uri="{BB962C8B-B14F-4D97-AF65-F5344CB8AC3E}">
        <p14:creationId xmlns:p14="http://schemas.microsoft.com/office/powerpoint/2010/main" val="30413334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43</a:t>
            </a:fld>
            <a:endParaRPr lang="el-GR"/>
          </a:p>
        </p:txBody>
      </p:sp>
    </p:spTree>
    <p:extLst>
      <p:ext uri="{BB962C8B-B14F-4D97-AF65-F5344CB8AC3E}">
        <p14:creationId xmlns:p14="http://schemas.microsoft.com/office/powerpoint/2010/main" val="40549437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Ilustración: representación propia</a:t>
            </a:r>
          </a:p>
        </p:txBody>
      </p:sp>
      <p:sp>
        <p:nvSpPr>
          <p:cNvPr id="4" name="Foliennummernplatzhalter 3"/>
          <p:cNvSpPr>
            <a:spLocks noGrp="1"/>
          </p:cNvSpPr>
          <p:nvPr>
            <p:ph type="sldNum" sz="quarter" idx="10"/>
          </p:nvPr>
        </p:nvSpPr>
        <p:spPr/>
        <p:txBody>
          <a:bodyPr/>
          <a:lstStyle/>
          <a:p>
            <a:fld id="{D51933F7-9C1D-42A8-B27F-F697341C8CBF}" type="slidenum">
              <a:rPr lang="el-GR" smtClean="0"/>
              <a:t>44</a:t>
            </a:fld>
            <a:endParaRPr lang="el-GR"/>
          </a:p>
        </p:txBody>
      </p:sp>
    </p:spTree>
    <p:extLst>
      <p:ext uri="{BB962C8B-B14F-4D97-AF65-F5344CB8AC3E}">
        <p14:creationId xmlns:p14="http://schemas.microsoft.com/office/powerpoint/2010/main" val="15321413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45</a:t>
            </a:fld>
            <a:endParaRPr lang="el-GR"/>
          </a:p>
        </p:txBody>
      </p:sp>
    </p:spTree>
    <p:extLst>
      <p:ext uri="{BB962C8B-B14F-4D97-AF65-F5344CB8AC3E}">
        <p14:creationId xmlns:p14="http://schemas.microsoft.com/office/powerpoint/2010/main" val="38392758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49</a:t>
            </a:fld>
            <a:endParaRPr lang="el-GR"/>
          </a:p>
        </p:txBody>
      </p:sp>
    </p:spTree>
    <p:extLst>
      <p:ext uri="{BB962C8B-B14F-4D97-AF65-F5344CB8AC3E}">
        <p14:creationId xmlns:p14="http://schemas.microsoft.com/office/powerpoint/2010/main" val="3118417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Tabelle: eigene </a:t>
            </a:r>
            <a:r>
              <a:rPr lang="de-DE" dirty="0" err="1"/>
              <a:t>DaRSTELLUNG</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50</a:t>
            </a:fld>
            <a:endParaRPr lang="el-GR"/>
          </a:p>
        </p:txBody>
      </p:sp>
    </p:spTree>
    <p:extLst>
      <p:ext uri="{BB962C8B-B14F-4D97-AF65-F5344CB8AC3E}">
        <p14:creationId xmlns:p14="http://schemas.microsoft.com/office/powerpoint/2010/main" val="3470006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a:t>
            </a:fld>
            <a:endParaRPr lang="el-GR"/>
          </a:p>
        </p:txBody>
      </p:sp>
    </p:spTree>
    <p:extLst>
      <p:ext uri="{BB962C8B-B14F-4D97-AF65-F5344CB8AC3E}">
        <p14:creationId xmlns:p14="http://schemas.microsoft.com/office/powerpoint/2010/main" val="34930705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Tabla: Born et al 2017 nach Daten </a:t>
            </a:r>
            <a:r>
              <a:rPr lang="de-DE" sz="1200" b="0" i="1" u="none" strike="noStrike" kern="1200" baseline="0" dirty="0">
                <a:solidFill>
                  <a:schemeClr val="tx1"/>
                </a:solidFill>
                <a:latin typeface="+mn-lt"/>
                <a:ea typeface="+mn-ea"/>
                <a:cs typeface="+mn-cs"/>
              </a:rPr>
              <a:t>Eschmann, WPZ Buchs 2012 &amp; 2013</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51</a:t>
            </a:fld>
            <a:endParaRPr lang="el-GR"/>
          </a:p>
        </p:txBody>
      </p:sp>
    </p:spTree>
    <p:extLst>
      <p:ext uri="{BB962C8B-B14F-4D97-AF65-F5344CB8AC3E}">
        <p14:creationId xmlns:p14="http://schemas.microsoft.com/office/powerpoint/2010/main" val="25864702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Tabelle: eigene </a:t>
            </a:r>
            <a:r>
              <a:rPr lang="de-DE" dirty="0" err="1"/>
              <a:t>DaRSTELLUNG</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52</a:t>
            </a:fld>
            <a:endParaRPr lang="el-GR"/>
          </a:p>
        </p:txBody>
      </p:sp>
    </p:spTree>
    <p:extLst>
      <p:ext uri="{BB962C8B-B14F-4D97-AF65-F5344CB8AC3E}">
        <p14:creationId xmlns:p14="http://schemas.microsoft.com/office/powerpoint/2010/main" val="14433650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dirty="0" err="1"/>
              <a:t>Shuttestock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59</a:t>
            </a:fld>
            <a:endParaRPr lang="el-GR"/>
          </a:p>
        </p:txBody>
      </p:sp>
    </p:spTree>
    <p:extLst>
      <p:ext uri="{BB962C8B-B14F-4D97-AF65-F5344CB8AC3E}">
        <p14:creationId xmlns:p14="http://schemas.microsoft.com/office/powerpoint/2010/main" val="14963931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64</a:t>
            </a:fld>
            <a:endParaRPr lang="el-GR"/>
          </a:p>
        </p:txBody>
      </p:sp>
    </p:spTree>
    <p:extLst>
      <p:ext uri="{BB962C8B-B14F-4D97-AF65-F5344CB8AC3E}">
        <p14:creationId xmlns:p14="http://schemas.microsoft.com/office/powerpoint/2010/main" val="17101099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HS </a:t>
            </a:r>
            <a:r>
              <a:rPr lang="de-DE" dirty="0" err="1"/>
              <a:t>BOchum</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69</a:t>
            </a:fld>
            <a:endParaRPr lang="el-GR"/>
          </a:p>
        </p:txBody>
      </p:sp>
    </p:spTree>
    <p:extLst>
      <p:ext uri="{BB962C8B-B14F-4D97-AF65-F5344CB8AC3E}">
        <p14:creationId xmlns:p14="http://schemas.microsoft.com/office/powerpoint/2010/main" val="16000768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Foto: </a:t>
            </a:r>
            <a:r>
              <a:rPr lang="de-DE" sz="1200" b="0" i="0" kern="1200" dirty="0">
                <a:solidFill>
                  <a:schemeClr val="tx1"/>
                </a:solidFill>
                <a:effectLst/>
                <a:latin typeface="+mn-lt"/>
                <a:ea typeface="+mn-ea"/>
                <a:cs typeface="+mn-cs"/>
              </a:rPr>
              <a:t>Walter J. </a:t>
            </a:r>
            <a:r>
              <a:rPr lang="de-DE" sz="1200" b="0" i="0" kern="1200" dirty="0" err="1">
                <a:solidFill>
                  <a:schemeClr val="tx1"/>
                </a:solidFill>
                <a:effectLst/>
                <a:latin typeface="+mn-lt"/>
                <a:ea typeface="+mn-ea"/>
                <a:cs typeface="+mn-cs"/>
              </a:rPr>
              <a:t>Pilsak</a:t>
            </a:r>
            <a:r>
              <a:rPr lang="de-DE" sz="1200" b="0" i="0" kern="1200" dirty="0">
                <a:solidFill>
                  <a:schemeClr val="tx1"/>
                </a:solidFill>
                <a:effectLst/>
                <a:latin typeface="+mn-lt"/>
                <a:ea typeface="+mn-ea"/>
                <a:cs typeface="+mn-cs"/>
              </a:rPr>
              <a:t>, Waldsassen / </a:t>
            </a:r>
            <a:r>
              <a:rPr lang="de-DE" sz="1200" b="0" i="0" u="sng" kern="1200" dirty="0">
                <a:solidFill>
                  <a:schemeClr val="tx1"/>
                </a:solidFill>
                <a:effectLst/>
                <a:latin typeface="+mn-lt"/>
                <a:ea typeface="+mn-ea"/>
                <a:cs typeface="+mn-cs"/>
                <a:hlinkClick r:id="rId3"/>
              </a:rPr>
              <a:t>CC BY-SA 3.0</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74</a:t>
            </a:fld>
            <a:endParaRPr lang="el-GR"/>
          </a:p>
        </p:txBody>
      </p:sp>
    </p:spTree>
    <p:extLst>
      <p:ext uri="{BB962C8B-B14F-4D97-AF65-F5344CB8AC3E}">
        <p14:creationId xmlns:p14="http://schemas.microsoft.com/office/powerpoint/2010/main" val="35237410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75</a:t>
            </a:fld>
            <a:endParaRPr lang="el-GR"/>
          </a:p>
        </p:txBody>
      </p:sp>
    </p:spTree>
    <p:extLst>
      <p:ext uri="{BB962C8B-B14F-4D97-AF65-F5344CB8AC3E}">
        <p14:creationId xmlns:p14="http://schemas.microsoft.com/office/powerpoint/2010/main" val="13872142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dirty="0"/>
              <a:t>Descarga gratuita en </a:t>
            </a:r>
            <a:r>
              <a:rPr lang="es-ES" dirty="0" err="1"/>
              <a:t>dimplex.de</a:t>
            </a:r>
            <a:endParaRPr lang="es-ES" dirty="0"/>
          </a:p>
          <a:p>
            <a:r>
              <a:rPr lang="es-ES" dirty="0"/>
              <a:t>Información legal:</a:t>
            </a:r>
          </a:p>
          <a:p>
            <a:r>
              <a:rPr lang="es-ES" dirty="0"/>
              <a:t>Quedan excluidas todas las reclamaciones por daños y perjuicios. En la medida en que esto no sea legalmente posible, estas reclamaciones se limitarán a negligencia grave e intencionalidad. El software ha sido cuidadosamente programado. Sin embargo, no se pueden excluir los errores aislados de los programas. Si encuentra algún error, le agradeceríamos que nos lo enviara a la siguiente dirección de correo electrónico:</a:t>
            </a:r>
            <a:r>
              <a:rPr lang="de-DE" sz="1200" b="0" i="0" kern="1200" dirty="0">
                <a:solidFill>
                  <a:schemeClr val="tx1"/>
                </a:solidFill>
                <a:effectLst/>
                <a:latin typeface="+mn-lt"/>
                <a:ea typeface="+mn-ea"/>
                <a:cs typeface="+mn-cs"/>
              </a:rPr>
              <a:t> </a:t>
            </a:r>
            <a:r>
              <a:rPr lang="de-DE" sz="1200" b="0" i="0" kern="1200" dirty="0">
                <a:solidFill>
                  <a:schemeClr val="tx1"/>
                </a:solidFill>
                <a:effectLst/>
                <a:latin typeface="+mn-lt"/>
                <a:ea typeface="+mn-ea"/>
                <a:cs typeface="+mn-cs"/>
                <a:hlinkClick r:id="rId3"/>
              </a:rPr>
              <a:t>online-rechner@dimplex.de</a:t>
            </a:r>
            <a:endParaRPr lang="de-DE" sz="1200" b="0" i="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D51933F7-9C1D-42A8-B27F-F697341C8CBF}" type="slidenum">
              <a:rPr lang="el-GR" smtClean="0"/>
              <a:t>79</a:t>
            </a:fld>
            <a:endParaRPr lang="el-GR"/>
          </a:p>
        </p:txBody>
      </p:sp>
    </p:spTree>
    <p:extLst>
      <p:ext uri="{BB962C8B-B14F-4D97-AF65-F5344CB8AC3E}">
        <p14:creationId xmlns:p14="http://schemas.microsoft.com/office/powerpoint/2010/main" val="19283942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dirty="0"/>
              <a:t>Descarga gratuita en </a:t>
            </a:r>
            <a:r>
              <a:rPr lang="es-ES" dirty="0" err="1"/>
              <a:t>dimplex.de</a:t>
            </a:r>
            <a:endParaRPr lang="es-ES" dirty="0"/>
          </a:p>
          <a:p>
            <a:r>
              <a:rPr lang="es-ES" dirty="0"/>
              <a:t>Información legal:</a:t>
            </a:r>
          </a:p>
          <a:p>
            <a:r>
              <a:rPr lang="es-ES" dirty="0"/>
              <a:t>Quedan excluidas todas las reclamaciones por daños y perjuicios. En la medida en que esto no sea legalmente posible, estas reclamaciones se limitarán a negligencia grave e intencionalidad. El software ha sido cuidadosamente programado. Sin embargo, no se pueden excluir los errores aislados de los programas. Si encuentra algún error, le agradeceríamos que nos lo enviara a la siguiente dirección de correo electrónico: </a:t>
            </a:r>
            <a:r>
              <a:rPr lang="de-DE" sz="1200" b="0" i="0" kern="1200" dirty="0">
                <a:solidFill>
                  <a:schemeClr val="tx1"/>
                </a:solidFill>
                <a:effectLst/>
                <a:latin typeface="+mn-lt"/>
                <a:ea typeface="+mn-ea"/>
                <a:cs typeface="+mn-cs"/>
                <a:hlinkClick r:id="rId3"/>
              </a:rPr>
              <a:t>online-rechner@dimplex.de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81</a:t>
            </a:fld>
            <a:endParaRPr lang="el-GR"/>
          </a:p>
        </p:txBody>
      </p:sp>
    </p:spTree>
    <p:extLst>
      <p:ext uri="{BB962C8B-B14F-4D97-AF65-F5344CB8AC3E}">
        <p14:creationId xmlns:p14="http://schemas.microsoft.com/office/powerpoint/2010/main" val="38989095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Pic</a:t>
            </a:r>
            <a:r>
              <a:rPr lang="de-DE" dirty="0"/>
              <a:t> </a:t>
            </a:r>
            <a:r>
              <a:rPr lang="de-DE" dirty="0" err="1"/>
              <a:t>hs</a:t>
            </a:r>
            <a:r>
              <a:rPr lang="de-DE" dirty="0"/>
              <a:t> </a:t>
            </a:r>
            <a:r>
              <a:rPr lang="de-DE" dirty="0" err="1"/>
              <a:t>bo</a:t>
            </a:r>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83</a:t>
            </a:fld>
            <a:endParaRPr lang="de-DE"/>
          </a:p>
        </p:txBody>
      </p:sp>
    </p:spTree>
    <p:extLst>
      <p:ext uri="{BB962C8B-B14F-4D97-AF65-F5344CB8AC3E}">
        <p14:creationId xmlns:p14="http://schemas.microsoft.com/office/powerpoint/2010/main" val="3943698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sz="1200" b="0" i="0" u="none" strike="noStrike" kern="1200" dirty="0">
                <a:solidFill>
                  <a:schemeClr val="tx1"/>
                </a:solidFill>
                <a:effectLst/>
                <a:latin typeface="+mn-lt"/>
                <a:ea typeface="+mn-ea"/>
                <a:cs typeface="+mn-cs"/>
                <a:hlinkClick r:id="rId3" tooltip="w:de:Louis-Léopold Boilly"/>
              </a:rPr>
              <a:t>Louis-Léopold </a:t>
            </a:r>
            <a:r>
              <a:rPr lang="de-DE" sz="1200" b="0" i="0" u="none" strike="noStrike" kern="1200" dirty="0" err="1">
                <a:solidFill>
                  <a:schemeClr val="tx1"/>
                </a:solidFill>
                <a:effectLst/>
                <a:latin typeface="+mn-lt"/>
                <a:ea typeface="+mn-ea"/>
                <a:cs typeface="+mn-cs"/>
                <a:hlinkClick r:id="rId3" tooltip="w:de:Louis-Léopold Boilly"/>
              </a:rPr>
              <a:t>Boilly</a:t>
            </a:r>
            <a:r>
              <a:rPr lang="de-DE" sz="1200" b="0" i="0" kern="1200" dirty="0">
                <a:solidFill>
                  <a:schemeClr val="tx1"/>
                </a:solidFill>
                <a:effectLst/>
                <a:latin typeface="+mn-lt"/>
                <a:ea typeface="+mn-ea"/>
                <a:cs typeface="+mn-cs"/>
              </a:rPr>
              <a:t> - </a:t>
            </a:r>
            <a:r>
              <a:rPr lang="de-DE" sz="1200" b="0" i="0" u="none" strike="noStrike" kern="1200" dirty="0">
                <a:solidFill>
                  <a:schemeClr val="tx1"/>
                </a:solidFill>
                <a:effectLst/>
                <a:latin typeface="+mn-lt"/>
                <a:ea typeface="+mn-ea"/>
                <a:cs typeface="+mn-cs"/>
                <a:hlinkClick r:id="rId4"/>
              </a:rPr>
              <a:t>http://www-history.mcs.st-and.ac.uk/history/PictDisplay/Carnot_Sadi.html</a:t>
            </a:r>
            <a:endParaRPr lang="de-DE" sz="1200" b="0" i="0" kern="1200" dirty="0">
              <a:solidFill>
                <a:schemeClr val="tx1"/>
              </a:solidFill>
              <a:effectLst/>
              <a:latin typeface="+mn-lt"/>
              <a:ea typeface="+mn-ea"/>
              <a:cs typeface="+mn-cs"/>
            </a:endParaRPr>
          </a:p>
          <a:p>
            <a:pPr fontAlgn="t"/>
            <a:r>
              <a:rPr lang="de-DE" sz="1200" b="0" i="0" u="none" strike="noStrike" kern="1200" dirty="0">
                <a:solidFill>
                  <a:schemeClr val="tx1"/>
                </a:solidFill>
                <a:effectLst/>
                <a:latin typeface="+mn-lt"/>
                <a:ea typeface="+mn-ea"/>
                <a:cs typeface="+mn-cs"/>
                <a:hlinkClick r:id="rId5"/>
              </a:rPr>
              <a:t>Gemeinfrei</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a:t>
            </a:fld>
            <a:endParaRPr lang="el-GR"/>
          </a:p>
        </p:txBody>
      </p:sp>
    </p:spTree>
    <p:extLst>
      <p:ext uri="{BB962C8B-B14F-4D97-AF65-F5344CB8AC3E}">
        <p14:creationId xmlns:p14="http://schemas.microsoft.com/office/powerpoint/2010/main" val="40380631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Pic</a:t>
            </a:r>
            <a:r>
              <a:rPr lang="de-DE" dirty="0"/>
              <a:t> </a:t>
            </a:r>
            <a:r>
              <a:rPr lang="de-DE" dirty="0" err="1"/>
              <a:t>shutetrstock</a:t>
            </a:r>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84</a:t>
            </a:fld>
            <a:endParaRPr lang="de-DE"/>
          </a:p>
        </p:txBody>
      </p:sp>
    </p:spTree>
    <p:extLst>
      <p:ext uri="{BB962C8B-B14F-4D97-AF65-F5344CB8AC3E}">
        <p14:creationId xmlns:p14="http://schemas.microsoft.com/office/powerpoint/2010/main" val="32280439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85</a:t>
            </a:fld>
            <a:endParaRPr lang="de-DE"/>
          </a:p>
        </p:txBody>
      </p:sp>
    </p:spTree>
    <p:extLst>
      <p:ext uri="{BB962C8B-B14F-4D97-AF65-F5344CB8AC3E}">
        <p14:creationId xmlns:p14="http://schemas.microsoft.com/office/powerpoint/2010/main" val="11786065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86</a:t>
            </a:fld>
            <a:endParaRPr lang="de-DE"/>
          </a:p>
        </p:txBody>
      </p:sp>
    </p:spTree>
    <p:extLst>
      <p:ext uri="{BB962C8B-B14F-4D97-AF65-F5344CB8AC3E}">
        <p14:creationId xmlns:p14="http://schemas.microsoft.com/office/powerpoint/2010/main" val="2064216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87</a:t>
            </a:fld>
            <a:endParaRPr lang="de-DE"/>
          </a:p>
        </p:txBody>
      </p:sp>
    </p:spTree>
    <p:extLst>
      <p:ext uri="{BB962C8B-B14F-4D97-AF65-F5344CB8AC3E}">
        <p14:creationId xmlns:p14="http://schemas.microsoft.com/office/powerpoint/2010/main" val="2568279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88</a:t>
            </a:fld>
            <a:endParaRPr lang="de-DE"/>
          </a:p>
        </p:txBody>
      </p:sp>
    </p:spTree>
    <p:extLst>
      <p:ext uri="{BB962C8B-B14F-4D97-AF65-F5344CB8AC3E}">
        <p14:creationId xmlns:p14="http://schemas.microsoft.com/office/powerpoint/2010/main" val="29470272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89</a:t>
            </a:fld>
            <a:endParaRPr lang="de-DE"/>
          </a:p>
        </p:txBody>
      </p:sp>
    </p:spTree>
    <p:extLst>
      <p:ext uri="{BB962C8B-B14F-4D97-AF65-F5344CB8AC3E}">
        <p14:creationId xmlns:p14="http://schemas.microsoft.com/office/powerpoint/2010/main" val="34203993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90</a:t>
            </a:fld>
            <a:endParaRPr lang="de-DE"/>
          </a:p>
        </p:txBody>
      </p:sp>
    </p:spTree>
    <p:extLst>
      <p:ext uri="{BB962C8B-B14F-4D97-AF65-F5344CB8AC3E}">
        <p14:creationId xmlns:p14="http://schemas.microsoft.com/office/powerpoint/2010/main" val="26187853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91</a:t>
            </a:fld>
            <a:endParaRPr lang="de-DE"/>
          </a:p>
        </p:txBody>
      </p:sp>
    </p:spTree>
    <p:extLst>
      <p:ext uri="{BB962C8B-B14F-4D97-AF65-F5344CB8AC3E}">
        <p14:creationId xmlns:p14="http://schemas.microsoft.com/office/powerpoint/2010/main" val="17459475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92</a:t>
            </a:fld>
            <a:endParaRPr lang="de-DE"/>
          </a:p>
        </p:txBody>
      </p:sp>
    </p:spTree>
    <p:extLst>
      <p:ext uri="{BB962C8B-B14F-4D97-AF65-F5344CB8AC3E}">
        <p14:creationId xmlns:p14="http://schemas.microsoft.com/office/powerpoint/2010/main" val="14540298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93</a:t>
            </a:fld>
            <a:endParaRPr lang="de-DE"/>
          </a:p>
        </p:txBody>
      </p:sp>
    </p:spTree>
    <p:extLst>
      <p:ext uri="{BB962C8B-B14F-4D97-AF65-F5344CB8AC3E}">
        <p14:creationId xmlns:p14="http://schemas.microsoft.com/office/powerpoint/2010/main" val="1150335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Born et al. 2017</a:t>
            </a:r>
          </a:p>
        </p:txBody>
      </p:sp>
      <p:sp>
        <p:nvSpPr>
          <p:cNvPr id="4" name="Foliennummernplatzhalter 3"/>
          <p:cNvSpPr>
            <a:spLocks noGrp="1"/>
          </p:cNvSpPr>
          <p:nvPr>
            <p:ph type="sldNum" sz="quarter" idx="10"/>
          </p:nvPr>
        </p:nvSpPr>
        <p:spPr/>
        <p:txBody>
          <a:bodyPr/>
          <a:lstStyle/>
          <a:p>
            <a:fld id="{D51933F7-9C1D-42A8-B27F-F697341C8CBF}" type="slidenum">
              <a:rPr lang="el-GR" smtClean="0"/>
              <a:t>6</a:t>
            </a:fld>
            <a:endParaRPr lang="el-GR"/>
          </a:p>
        </p:txBody>
      </p:sp>
    </p:spTree>
    <p:extLst>
      <p:ext uri="{BB962C8B-B14F-4D97-AF65-F5344CB8AC3E}">
        <p14:creationId xmlns:p14="http://schemas.microsoft.com/office/powerpoint/2010/main" val="22465865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Pic</a:t>
            </a:r>
            <a:r>
              <a:rPr lang="de-DE" dirty="0"/>
              <a:t> </a:t>
            </a:r>
            <a:r>
              <a:rPr lang="de-DE" dirty="0" err="1"/>
              <a:t>shutterstock</a:t>
            </a:r>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94</a:t>
            </a:fld>
            <a:endParaRPr lang="de-DE"/>
          </a:p>
        </p:txBody>
      </p:sp>
    </p:spTree>
    <p:extLst>
      <p:ext uri="{BB962C8B-B14F-4D97-AF65-F5344CB8AC3E}">
        <p14:creationId xmlns:p14="http://schemas.microsoft.com/office/powerpoint/2010/main" val="31346899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95</a:t>
            </a:fld>
            <a:endParaRPr lang="de-DE"/>
          </a:p>
        </p:txBody>
      </p:sp>
    </p:spTree>
    <p:extLst>
      <p:ext uri="{BB962C8B-B14F-4D97-AF65-F5344CB8AC3E}">
        <p14:creationId xmlns:p14="http://schemas.microsoft.com/office/powerpoint/2010/main" val="26562010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96</a:t>
            </a:fld>
            <a:endParaRPr lang="de-DE"/>
          </a:p>
        </p:txBody>
      </p:sp>
    </p:spTree>
    <p:extLst>
      <p:ext uri="{BB962C8B-B14F-4D97-AF65-F5344CB8AC3E}">
        <p14:creationId xmlns:p14="http://schemas.microsoft.com/office/powerpoint/2010/main" val="18706613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Foto </a:t>
            </a:r>
            <a:r>
              <a:rPr lang="de-DE" dirty="0" err="1"/>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97</a:t>
            </a:fld>
            <a:endParaRPr lang="el-GR"/>
          </a:p>
        </p:txBody>
      </p:sp>
    </p:spTree>
    <p:extLst>
      <p:ext uri="{BB962C8B-B14F-4D97-AF65-F5344CB8AC3E}">
        <p14:creationId xmlns:p14="http://schemas.microsoft.com/office/powerpoint/2010/main" val="38086346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Foto </a:t>
            </a:r>
            <a:r>
              <a:rPr lang="de-DE" dirty="0" err="1"/>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98</a:t>
            </a:fld>
            <a:endParaRPr lang="el-GR"/>
          </a:p>
        </p:txBody>
      </p:sp>
    </p:spTree>
    <p:extLst>
      <p:ext uri="{BB962C8B-B14F-4D97-AF65-F5344CB8AC3E}">
        <p14:creationId xmlns:p14="http://schemas.microsoft.com/office/powerpoint/2010/main" val="36362464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Ilustración: "Viessmann Works"</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99</a:t>
            </a:fld>
            <a:endParaRPr lang="el-GR"/>
          </a:p>
        </p:txBody>
      </p:sp>
    </p:spTree>
    <p:extLst>
      <p:ext uri="{BB962C8B-B14F-4D97-AF65-F5344CB8AC3E}">
        <p14:creationId xmlns:p14="http://schemas.microsoft.com/office/powerpoint/2010/main" val="29750762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Gas: 1.000</a:t>
            </a:r>
          </a:p>
          <a:p>
            <a:r>
              <a:rPr lang="de-DE" dirty="0"/>
              <a:t>Absorción: 5000</a:t>
            </a:r>
          </a:p>
        </p:txBody>
      </p:sp>
      <p:sp>
        <p:nvSpPr>
          <p:cNvPr id="4" name="Foliennummernplatzhalter 3"/>
          <p:cNvSpPr>
            <a:spLocks noGrp="1"/>
          </p:cNvSpPr>
          <p:nvPr>
            <p:ph type="sldNum" sz="quarter" idx="10"/>
          </p:nvPr>
        </p:nvSpPr>
        <p:spPr/>
        <p:txBody>
          <a:bodyPr/>
          <a:lstStyle/>
          <a:p>
            <a:fld id="{ACA6AFE0-8176-4DB0-9F15-FCE74DE29C9D}" type="slidenum">
              <a:rPr lang="de-DE" smtClean="0"/>
              <a:t>101</a:t>
            </a:fld>
            <a:endParaRPr lang="de-DE"/>
          </a:p>
        </p:txBody>
      </p:sp>
    </p:spTree>
    <p:extLst>
      <p:ext uri="{BB962C8B-B14F-4D97-AF65-F5344CB8AC3E}">
        <p14:creationId xmlns:p14="http://schemas.microsoft.com/office/powerpoint/2010/main" val="31406032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dirty="0" err="1"/>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104</a:t>
            </a:fld>
            <a:endParaRPr lang="el-GR"/>
          </a:p>
        </p:txBody>
      </p:sp>
    </p:spTree>
    <p:extLst>
      <p:ext uri="{BB962C8B-B14F-4D97-AF65-F5344CB8AC3E}">
        <p14:creationId xmlns:p14="http://schemas.microsoft.com/office/powerpoint/2010/main" val="12100765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dirty="0" err="1"/>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105</a:t>
            </a:fld>
            <a:endParaRPr lang="el-GR"/>
          </a:p>
        </p:txBody>
      </p:sp>
    </p:spTree>
    <p:extLst>
      <p:ext uri="{BB962C8B-B14F-4D97-AF65-F5344CB8AC3E}">
        <p14:creationId xmlns:p14="http://schemas.microsoft.com/office/powerpoint/2010/main" val="29192427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109</a:t>
            </a:fld>
            <a:endParaRPr lang="el-GR"/>
          </a:p>
        </p:txBody>
      </p:sp>
    </p:spTree>
    <p:extLst>
      <p:ext uri="{BB962C8B-B14F-4D97-AF65-F5344CB8AC3E}">
        <p14:creationId xmlns:p14="http://schemas.microsoft.com/office/powerpoint/2010/main" val="2282145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Born et al. 2017</a:t>
            </a:r>
          </a:p>
        </p:txBody>
      </p:sp>
      <p:sp>
        <p:nvSpPr>
          <p:cNvPr id="4" name="Foliennummernplatzhalter 3"/>
          <p:cNvSpPr>
            <a:spLocks noGrp="1"/>
          </p:cNvSpPr>
          <p:nvPr>
            <p:ph type="sldNum" sz="quarter" idx="10"/>
          </p:nvPr>
        </p:nvSpPr>
        <p:spPr/>
        <p:txBody>
          <a:bodyPr/>
          <a:lstStyle/>
          <a:p>
            <a:fld id="{D51933F7-9C1D-42A8-B27F-F697341C8CBF}" type="slidenum">
              <a:rPr lang="el-GR" smtClean="0"/>
              <a:t>7</a:t>
            </a:fld>
            <a:endParaRPr lang="el-GR"/>
          </a:p>
        </p:txBody>
      </p:sp>
    </p:spTree>
    <p:extLst>
      <p:ext uri="{BB962C8B-B14F-4D97-AF65-F5344CB8AC3E}">
        <p14:creationId xmlns:p14="http://schemas.microsoft.com/office/powerpoint/2010/main" val="520748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dirty="0" err="1"/>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110</a:t>
            </a:fld>
            <a:endParaRPr lang="el-GR"/>
          </a:p>
        </p:txBody>
      </p:sp>
    </p:spTree>
    <p:extLst>
      <p:ext uri="{BB962C8B-B14F-4D97-AF65-F5344CB8AC3E}">
        <p14:creationId xmlns:p14="http://schemas.microsoft.com/office/powerpoint/2010/main" val="42231536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dirty="0" err="1"/>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111</a:t>
            </a:fld>
            <a:endParaRPr lang="el-GR"/>
          </a:p>
        </p:txBody>
      </p:sp>
    </p:spTree>
    <p:extLst>
      <p:ext uri="{BB962C8B-B14F-4D97-AF65-F5344CB8AC3E}">
        <p14:creationId xmlns:p14="http://schemas.microsoft.com/office/powerpoint/2010/main" val="34877566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sz="1200" b="0" i="0" kern="1200" dirty="0">
                <a:solidFill>
                  <a:schemeClr val="tx1"/>
                </a:solidFill>
                <a:effectLst/>
                <a:latin typeface="+mn-lt"/>
                <a:ea typeface="+mn-ea"/>
                <a:cs typeface="+mn-cs"/>
              </a:rPr>
              <a:t>European </a:t>
            </a:r>
            <a:r>
              <a:rPr lang="de-DE" sz="1200" b="0" i="0" kern="1200" dirty="0" err="1">
                <a:solidFill>
                  <a:schemeClr val="tx1"/>
                </a:solidFill>
                <a:effectLst/>
                <a:latin typeface="+mn-lt"/>
                <a:ea typeface="+mn-ea"/>
                <a:cs typeface="+mn-cs"/>
              </a:rPr>
              <a:t>Heat</a:t>
            </a:r>
            <a:r>
              <a:rPr lang="de-DE" sz="1200" b="0" i="0" kern="1200" dirty="0">
                <a:solidFill>
                  <a:schemeClr val="tx1"/>
                </a:solidFill>
                <a:effectLst/>
                <a:latin typeface="+mn-lt"/>
                <a:ea typeface="+mn-ea"/>
                <a:cs typeface="+mn-cs"/>
              </a:rPr>
              <a:t> Pump Association AISBL (EHPA)</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112</a:t>
            </a:fld>
            <a:endParaRPr lang="el-GR"/>
          </a:p>
        </p:txBody>
      </p:sp>
    </p:spTree>
    <p:extLst>
      <p:ext uri="{BB962C8B-B14F-4D97-AF65-F5344CB8AC3E}">
        <p14:creationId xmlns:p14="http://schemas.microsoft.com/office/powerpoint/2010/main" val="19122081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sz="1200" b="0" i="0" kern="1200" dirty="0">
                <a:solidFill>
                  <a:schemeClr val="tx1"/>
                </a:solidFill>
                <a:effectLst/>
                <a:latin typeface="+mn-lt"/>
                <a:ea typeface="+mn-ea"/>
                <a:cs typeface="+mn-cs"/>
              </a:rPr>
              <a:t>European </a:t>
            </a:r>
            <a:r>
              <a:rPr lang="de-DE" sz="1200" b="0" i="0" kern="1200" dirty="0" err="1">
                <a:solidFill>
                  <a:schemeClr val="tx1"/>
                </a:solidFill>
                <a:effectLst/>
                <a:latin typeface="+mn-lt"/>
                <a:ea typeface="+mn-ea"/>
                <a:cs typeface="+mn-cs"/>
              </a:rPr>
              <a:t>Heat</a:t>
            </a:r>
            <a:r>
              <a:rPr lang="de-DE" sz="1200" b="0" i="0" kern="1200" dirty="0">
                <a:solidFill>
                  <a:schemeClr val="tx1"/>
                </a:solidFill>
                <a:effectLst/>
                <a:latin typeface="+mn-lt"/>
                <a:ea typeface="+mn-ea"/>
                <a:cs typeface="+mn-cs"/>
              </a:rPr>
              <a:t> Pump Association AISBL (EHPA)</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113</a:t>
            </a:fld>
            <a:endParaRPr lang="el-GR"/>
          </a:p>
        </p:txBody>
      </p:sp>
    </p:spTree>
    <p:extLst>
      <p:ext uri="{BB962C8B-B14F-4D97-AF65-F5344CB8AC3E}">
        <p14:creationId xmlns:p14="http://schemas.microsoft.com/office/powerpoint/2010/main" val="9826776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Bild </a:t>
            </a:r>
            <a:r>
              <a:rPr lang="de-DE" sz="1200" b="0" i="0" kern="1200" dirty="0">
                <a:solidFill>
                  <a:schemeClr val="tx1"/>
                </a:solidFill>
                <a:effectLst/>
                <a:latin typeface="+mn-lt"/>
                <a:ea typeface="+mn-ea"/>
                <a:cs typeface="+mn-cs"/>
              </a:rPr>
              <a:t>European </a:t>
            </a:r>
            <a:r>
              <a:rPr lang="de-DE" sz="1200" b="0" i="0" kern="1200" dirty="0" err="1">
                <a:solidFill>
                  <a:schemeClr val="tx1"/>
                </a:solidFill>
                <a:effectLst/>
                <a:latin typeface="+mn-lt"/>
                <a:ea typeface="+mn-ea"/>
                <a:cs typeface="+mn-cs"/>
              </a:rPr>
              <a:t>Heat</a:t>
            </a:r>
            <a:r>
              <a:rPr lang="de-DE" sz="1200" b="0" i="0" kern="1200" dirty="0">
                <a:solidFill>
                  <a:schemeClr val="tx1"/>
                </a:solidFill>
                <a:effectLst/>
                <a:latin typeface="+mn-lt"/>
                <a:ea typeface="+mn-ea"/>
                <a:cs typeface="+mn-cs"/>
              </a:rPr>
              <a:t> Pump Association AISBL (EHPA)</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114</a:t>
            </a:fld>
            <a:endParaRPr lang="el-GR"/>
          </a:p>
        </p:txBody>
      </p:sp>
    </p:spTree>
    <p:extLst>
      <p:ext uri="{BB962C8B-B14F-4D97-AF65-F5344CB8AC3E}">
        <p14:creationId xmlns:p14="http://schemas.microsoft.com/office/powerpoint/2010/main" val="41286207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dirty="0" err="1"/>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116</a:t>
            </a:fld>
            <a:endParaRPr lang="el-GR"/>
          </a:p>
        </p:txBody>
      </p:sp>
    </p:spTree>
    <p:extLst>
      <p:ext uri="{BB962C8B-B14F-4D97-AF65-F5344CB8AC3E}">
        <p14:creationId xmlns:p14="http://schemas.microsoft.com/office/powerpoint/2010/main" val="31716890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Dimplex en inglés- http://www.dimplex.de/fileadmin/dimplex/downloads/planungshandbuecher/en/phb_dimplex-wp_012012_gb.pdf</a:t>
            </a:r>
          </a:p>
          <a:p>
            <a:endParaRPr lang="de-DE" dirty="0"/>
          </a:p>
          <a:p>
            <a:r>
              <a:rPr lang="de-DE" dirty="0"/>
              <a:t>Stiebel en inglés -- https://www.stiebel-eltron.com/content/dam/ste/com/en/products/downloads/planning_documents/engineering_and_installation/STE_Engineering_installation_Heat_pumps_en.pdf</a:t>
            </a:r>
          </a:p>
        </p:txBody>
      </p:sp>
      <p:sp>
        <p:nvSpPr>
          <p:cNvPr id="4" name="Foliennummernplatzhalter 3"/>
          <p:cNvSpPr>
            <a:spLocks noGrp="1"/>
          </p:cNvSpPr>
          <p:nvPr>
            <p:ph type="sldNum" sz="quarter" idx="10"/>
          </p:nvPr>
        </p:nvSpPr>
        <p:spPr/>
        <p:txBody>
          <a:bodyPr/>
          <a:lstStyle/>
          <a:p>
            <a:fld id="{D51933F7-9C1D-42A8-B27F-F697341C8CBF}" type="slidenum">
              <a:rPr lang="el-GR" smtClean="0"/>
              <a:t>119</a:t>
            </a:fld>
            <a:endParaRPr lang="el-GR"/>
          </a:p>
        </p:txBody>
      </p:sp>
    </p:spTree>
    <p:extLst>
      <p:ext uri="{BB962C8B-B14F-4D97-AF65-F5344CB8AC3E}">
        <p14:creationId xmlns:p14="http://schemas.microsoft.com/office/powerpoint/2010/main" val="6511528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s-ES" sz="1200" u="sng" kern="1200" dirty="0">
                <a:solidFill>
                  <a:schemeClr val="tx1"/>
                </a:solidFill>
                <a:latin typeface="+mn-lt"/>
                <a:ea typeface="+mn-ea"/>
                <a:cs typeface="+mn-cs"/>
              </a:rPr>
              <a:t>Directrices para el capacitador</a:t>
            </a:r>
          </a:p>
          <a:p>
            <a:endParaRPr lang="es-ES" sz="1200" u="none" kern="1200" dirty="0">
              <a:solidFill>
                <a:schemeClr val="tx1"/>
              </a:solidFill>
              <a:latin typeface="+mn-lt"/>
              <a:ea typeface="+mn-ea"/>
              <a:cs typeface="+mn-cs"/>
            </a:endParaRPr>
          </a:p>
          <a:p>
            <a:r>
              <a:rPr lang="es-ES" sz="1200" u="none" kern="1200" dirty="0">
                <a:solidFill>
                  <a:schemeClr val="tx1"/>
                </a:solidFill>
                <a:latin typeface="+mn-lt"/>
                <a:ea typeface="+mn-ea"/>
                <a:cs typeface="+mn-cs"/>
              </a:rPr>
              <a:t>Este archivo.ppt es una plantilla que deben utilizar los proveedores de EFP para preparar el material de formación. </a:t>
            </a:r>
          </a:p>
          <a:p>
            <a:endParaRPr lang="es-ES" sz="1200" u="none" kern="1200" dirty="0">
              <a:solidFill>
                <a:schemeClr val="tx1"/>
              </a:solidFill>
              <a:latin typeface="+mn-lt"/>
              <a:ea typeface="+mn-ea"/>
              <a:cs typeface="+mn-cs"/>
            </a:endParaRPr>
          </a:p>
          <a:p>
            <a:r>
              <a:rPr lang="es-ES" sz="1200" u="none" kern="1200" dirty="0">
                <a:solidFill>
                  <a:schemeClr val="tx1"/>
                </a:solidFill>
                <a:latin typeface="+mn-lt"/>
                <a:ea typeface="+mn-ea"/>
                <a:cs typeface="+mn-cs"/>
              </a:rPr>
              <a:t>Sugerimos de 30 a 40 diapositivas.ppt durante una (1) hora del programa de entrenamiento. </a:t>
            </a:r>
          </a:p>
          <a:p>
            <a:endParaRPr lang="es-ES" sz="1200" u="none" kern="1200" dirty="0">
              <a:solidFill>
                <a:schemeClr val="tx1"/>
              </a:solidFill>
              <a:latin typeface="+mn-lt"/>
              <a:ea typeface="+mn-ea"/>
              <a:cs typeface="+mn-cs"/>
            </a:endParaRPr>
          </a:p>
          <a:p>
            <a:r>
              <a:rPr lang="es-ES" sz="1200" u="none" kern="1200" dirty="0">
                <a:solidFill>
                  <a:schemeClr val="tx1"/>
                </a:solidFill>
                <a:latin typeface="+mn-lt"/>
                <a:ea typeface="+mn-ea"/>
                <a:cs typeface="+mn-cs"/>
              </a:rPr>
              <a:t>Hay 3 diapositivas predefinidas a rellenar por usted, tituladas "Objetivos del módulo", "Conclusión", "Fin del módulo". </a:t>
            </a:r>
          </a:p>
          <a:p>
            <a:endParaRPr lang="es-ES" sz="1200" u="none" kern="1200" dirty="0">
              <a:solidFill>
                <a:schemeClr val="tx1"/>
              </a:solidFill>
              <a:latin typeface="+mn-lt"/>
              <a:ea typeface="+mn-ea"/>
              <a:cs typeface="+mn-cs"/>
            </a:endParaRPr>
          </a:p>
          <a:p>
            <a:r>
              <a:rPr lang="es-ES" sz="1200" u="none" kern="1200" dirty="0">
                <a:solidFill>
                  <a:schemeClr val="tx1"/>
                </a:solidFill>
                <a:latin typeface="+mn-lt"/>
                <a:ea typeface="+mn-ea"/>
                <a:cs typeface="+mn-cs"/>
              </a:rPr>
              <a:t>El material debe ser enviado en formato editable. </a:t>
            </a:r>
          </a:p>
          <a:p>
            <a:endParaRPr lang="es-ES" sz="1200" u="none" kern="1200" dirty="0">
              <a:solidFill>
                <a:schemeClr val="tx1"/>
              </a:solidFill>
              <a:latin typeface="+mn-lt"/>
              <a:ea typeface="+mn-ea"/>
              <a:cs typeface="+mn-cs"/>
            </a:endParaRPr>
          </a:p>
          <a:p>
            <a:r>
              <a:rPr lang="es-ES" sz="1200" u="none" kern="1200" dirty="0">
                <a:solidFill>
                  <a:schemeClr val="tx1"/>
                </a:solidFill>
                <a:latin typeface="+mn-lt"/>
                <a:ea typeface="+mn-ea"/>
                <a:cs typeface="+mn-cs"/>
              </a:rPr>
              <a:t>Fuente sugerida: Arial</a:t>
            </a:r>
          </a:p>
          <a:p>
            <a:r>
              <a:rPr lang="es-ES" sz="1200" u="none" kern="1200" dirty="0">
                <a:solidFill>
                  <a:schemeClr val="tx1"/>
                </a:solidFill>
                <a:latin typeface="+mn-lt"/>
                <a:ea typeface="+mn-ea"/>
                <a:cs typeface="+mn-cs"/>
              </a:rPr>
              <a:t>Tamaño de letra requerido: 16</a:t>
            </a:r>
          </a:p>
          <a:p>
            <a:r>
              <a:rPr lang="es-ES" sz="1200" u="none" kern="1200" dirty="0">
                <a:solidFill>
                  <a:schemeClr val="tx1"/>
                </a:solidFill>
                <a:latin typeface="+mn-lt"/>
                <a:ea typeface="+mn-ea"/>
                <a:cs typeface="+mn-cs"/>
              </a:rPr>
              <a:t>Espaciado de línea sugerido: 1,5</a:t>
            </a:r>
          </a:p>
          <a:p>
            <a:r>
              <a:rPr lang="es-ES" sz="1200" u="none" kern="1200" dirty="0">
                <a:solidFill>
                  <a:schemeClr val="tx1"/>
                </a:solidFill>
                <a:latin typeface="+mn-lt"/>
                <a:ea typeface="+mn-ea"/>
                <a:cs typeface="+mn-cs"/>
              </a:rPr>
              <a:t>El archivo </a:t>
            </a:r>
            <a:r>
              <a:rPr lang="es-ES" sz="1200" u="none" kern="1200" dirty="0" err="1">
                <a:solidFill>
                  <a:schemeClr val="tx1"/>
                </a:solidFill>
                <a:latin typeface="+mn-lt"/>
                <a:ea typeface="+mn-ea"/>
                <a:cs typeface="+mn-cs"/>
              </a:rPr>
              <a:t>ppt</a:t>
            </a:r>
            <a:r>
              <a:rPr lang="es-ES" sz="1200" u="none" kern="1200" dirty="0">
                <a:solidFill>
                  <a:schemeClr val="tx1"/>
                </a:solidFill>
                <a:latin typeface="+mn-lt"/>
                <a:ea typeface="+mn-ea"/>
                <a:cs typeface="+mn-cs"/>
              </a:rPr>
              <a:t>/</a:t>
            </a:r>
            <a:r>
              <a:rPr lang="es-ES" sz="1200" u="none" kern="1200" dirty="0" err="1">
                <a:solidFill>
                  <a:schemeClr val="tx1"/>
                </a:solidFill>
                <a:latin typeface="+mn-lt"/>
                <a:ea typeface="+mn-ea"/>
                <a:cs typeface="+mn-cs"/>
              </a:rPr>
              <a:t>pptx</a:t>
            </a:r>
            <a:r>
              <a:rPr lang="es-ES" sz="1200" u="none" kern="1200" dirty="0">
                <a:solidFill>
                  <a:schemeClr val="tx1"/>
                </a:solidFill>
                <a:latin typeface="+mn-lt"/>
                <a:ea typeface="+mn-ea"/>
                <a:cs typeface="+mn-cs"/>
              </a:rPr>
              <a:t> debe tener una estructura clara, unidades definidas y títulos de diapositivas únicos.</a:t>
            </a:r>
          </a:p>
          <a:p>
            <a:r>
              <a:rPr lang="es-ES" sz="1200" u="none" kern="1200" dirty="0">
                <a:solidFill>
                  <a:schemeClr val="tx1"/>
                </a:solidFill>
                <a:latin typeface="+mn-lt"/>
                <a:ea typeface="+mn-ea"/>
                <a:cs typeface="+mn-cs"/>
              </a:rPr>
              <a:t>El contenido de la diapositiva </a:t>
            </a:r>
            <a:r>
              <a:rPr lang="es-ES" sz="1200" u="none" kern="1200" dirty="0" err="1">
                <a:solidFill>
                  <a:schemeClr val="tx1"/>
                </a:solidFill>
                <a:latin typeface="+mn-lt"/>
                <a:ea typeface="+mn-ea"/>
                <a:cs typeface="+mn-cs"/>
              </a:rPr>
              <a:t>ppt</a:t>
            </a:r>
            <a:r>
              <a:rPr lang="es-ES" sz="1200" u="none" kern="1200" dirty="0">
                <a:solidFill>
                  <a:schemeClr val="tx1"/>
                </a:solidFill>
                <a:latin typeface="+mn-lt"/>
                <a:ea typeface="+mn-ea"/>
                <a:cs typeface="+mn-cs"/>
              </a:rPr>
              <a:t>/</a:t>
            </a:r>
            <a:r>
              <a:rPr lang="es-ES" sz="1200" u="none" kern="1200" dirty="0" err="1">
                <a:solidFill>
                  <a:schemeClr val="tx1"/>
                </a:solidFill>
                <a:latin typeface="+mn-lt"/>
                <a:ea typeface="+mn-ea"/>
                <a:cs typeface="+mn-cs"/>
              </a:rPr>
              <a:t>pptx</a:t>
            </a:r>
            <a:r>
              <a:rPr lang="es-ES" sz="1200" u="none" kern="1200" dirty="0">
                <a:solidFill>
                  <a:schemeClr val="tx1"/>
                </a:solidFill>
                <a:latin typeface="+mn-lt"/>
                <a:ea typeface="+mn-ea"/>
                <a:cs typeface="+mn-cs"/>
              </a:rPr>
              <a:t> no debe exceder los márgenes predefinidos</a:t>
            </a:r>
          </a:p>
          <a:p>
            <a:r>
              <a:rPr lang="es-ES" sz="1200" u="none" kern="1200" dirty="0">
                <a:solidFill>
                  <a:schemeClr val="tx1"/>
                </a:solidFill>
                <a:latin typeface="+mn-lt"/>
                <a:ea typeface="+mn-ea"/>
                <a:cs typeface="+mn-cs"/>
              </a:rPr>
              <a:t>Las imágenes, diagramas, etc. deben ir acompañados de una descripción.</a:t>
            </a:r>
          </a:p>
          <a:p>
            <a:r>
              <a:rPr lang="es-ES" sz="1200" u="none" kern="1200" dirty="0">
                <a:solidFill>
                  <a:schemeClr val="tx1"/>
                </a:solidFill>
                <a:latin typeface="+mn-lt"/>
                <a:ea typeface="+mn-ea"/>
                <a:cs typeface="+mn-cs"/>
              </a:rPr>
              <a:t>Si desea incluir preguntas de comprensión (opción múltiple, respuestas múltiples, verdadero/falso, coincidencia, etc.) para mejorar la comprensión de la teoría por parte de los usuarios, debe incluirlas en el archivo </a:t>
            </a:r>
            <a:r>
              <a:rPr lang="es-ES" sz="1200" u="none" kern="1200" dirty="0" err="1">
                <a:solidFill>
                  <a:schemeClr val="tx1"/>
                </a:solidFill>
                <a:latin typeface="+mn-lt"/>
                <a:ea typeface="+mn-ea"/>
                <a:cs typeface="+mn-cs"/>
              </a:rPr>
              <a:t>ppt</a:t>
            </a:r>
            <a:r>
              <a:rPr lang="es-ES" sz="1200" u="none" kern="1200" dirty="0">
                <a:solidFill>
                  <a:schemeClr val="tx1"/>
                </a:solidFill>
                <a:latin typeface="+mn-lt"/>
                <a:ea typeface="+mn-ea"/>
                <a:cs typeface="+mn-cs"/>
              </a:rPr>
              <a:t>/</a:t>
            </a:r>
            <a:r>
              <a:rPr lang="es-ES" sz="1200" u="none" kern="1200" dirty="0" err="1">
                <a:solidFill>
                  <a:schemeClr val="tx1"/>
                </a:solidFill>
                <a:latin typeface="+mn-lt"/>
                <a:ea typeface="+mn-ea"/>
                <a:cs typeface="+mn-cs"/>
              </a:rPr>
              <a:t>pptx</a:t>
            </a:r>
            <a:r>
              <a:rPr lang="es-ES" sz="1200" u="none" kern="1200" dirty="0">
                <a:solidFill>
                  <a:schemeClr val="tx1"/>
                </a:solidFill>
                <a:latin typeface="+mn-lt"/>
                <a:ea typeface="+mn-ea"/>
                <a:cs typeface="+mn-cs"/>
              </a:rPr>
              <a:t>.</a:t>
            </a:r>
          </a:p>
          <a:p>
            <a:r>
              <a:rPr lang="es-ES" sz="1200" u="none" kern="1200" dirty="0">
                <a:solidFill>
                  <a:schemeClr val="tx1"/>
                </a:solidFill>
                <a:latin typeface="+mn-lt"/>
                <a:ea typeface="+mn-ea"/>
                <a:cs typeface="+mn-cs"/>
              </a:rPr>
              <a:t>Las preguntas que se utilizarán para la autoevaluación y las pruebas de evaluación final deben seguir un formato predefinido que se enviará desde </a:t>
            </a:r>
            <a:r>
              <a:rPr lang="es-ES" sz="1200" u="none" kern="1200" dirty="0" err="1">
                <a:solidFill>
                  <a:schemeClr val="tx1"/>
                </a:solidFill>
                <a:latin typeface="+mn-lt"/>
                <a:ea typeface="+mn-ea"/>
                <a:cs typeface="+mn-cs"/>
              </a:rPr>
              <a:t>SQLearn</a:t>
            </a:r>
            <a:r>
              <a:rPr lang="es-ES" sz="1200" u="none" kern="1200" dirty="0">
                <a:solidFill>
                  <a:schemeClr val="tx1"/>
                </a:solidFill>
                <a:latin typeface="+mn-lt"/>
                <a:ea typeface="+mn-ea"/>
                <a:cs typeface="+mn-cs"/>
              </a:rPr>
              <a:t> en un archivo.xls.</a:t>
            </a:r>
            <a:endParaRPr lang="el-GR" u="none"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121</a:t>
            </a:fld>
            <a:endParaRPr lang="el-GR"/>
          </a:p>
        </p:txBody>
      </p:sp>
    </p:spTree>
    <p:extLst>
      <p:ext uri="{BB962C8B-B14F-4D97-AF65-F5344CB8AC3E}">
        <p14:creationId xmlns:p14="http://schemas.microsoft.com/office/powerpoint/2010/main" val="1678116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Tabelle: Born et al. 2017</a:t>
            </a:r>
          </a:p>
        </p:txBody>
      </p:sp>
      <p:sp>
        <p:nvSpPr>
          <p:cNvPr id="4" name="Foliennummernplatzhalter 3"/>
          <p:cNvSpPr>
            <a:spLocks noGrp="1"/>
          </p:cNvSpPr>
          <p:nvPr>
            <p:ph type="sldNum" sz="quarter" idx="10"/>
          </p:nvPr>
        </p:nvSpPr>
        <p:spPr/>
        <p:txBody>
          <a:bodyPr/>
          <a:lstStyle/>
          <a:p>
            <a:fld id="{D51933F7-9C1D-42A8-B27F-F697341C8CBF}" type="slidenum">
              <a:rPr lang="el-GR" smtClean="0"/>
              <a:t>8</a:t>
            </a:fld>
            <a:endParaRPr lang="el-GR"/>
          </a:p>
        </p:txBody>
      </p:sp>
    </p:spTree>
    <p:extLst>
      <p:ext uri="{BB962C8B-B14F-4D97-AF65-F5344CB8AC3E}">
        <p14:creationId xmlns:p14="http://schemas.microsoft.com/office/powerpoint/2010/main" val="172766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9</a:t>
            </a:fld>
            <a:endParaRPr lang="el-GR"/>
          </a:p>
        </p:txBody>
      </p:sp>
    </p:spTree>
    <p:extLst>
      <p:ext uri="{BB962C8B-B14F-4D97-AF65-F5344CB8AC3E}">
        <p14:creationId xmlns:p14="http://schemas.microsoft.com/office/powerpoint/2010/main" val="37560704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77810-D08D-4F04-8111-0848C471F8E3}" type="datetimeFigureOut">
              <a:rPr lang="el-GR" smtClean="0"/>
              <a:pPr/>
              <a:t>7/8/2019</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‹Nº›</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s://www.viessmann.de/content/dam/vi-brands/DE/PDF/Planungshandbuch/ph-waermepumpen.pdf/_jcr_content/renditions/original.media_file.download_attachment.file/ph-waermepumpen.pdf"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hyperlink" Target="http://www.bwp.de/" TargetMode="External"/><Relationship Id="rId5" Type="http://schemas.openxmlformats.org/officeDocument/2006/relationships/hyperlink" Target="https://www.stiebel-eltron.de/content/dam/ste/de/de/products/downloads/Planungsunterlagen/Planungshandbuch/Planungshandbuch_EE_Waermepumpen.pdf" TargetMode="External"/><Relationship Id="rId4" Type="http://schemas.openxmlformats.org/officeDocument/2006/relationships/hyperlink" Target="http://www.dimplex.de/fileadmin/dimplex/downloads/PHB_WP_Heizen_2016_web_verschl.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3.wmf"/><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ideo" Target="https://www.youtube.com/embed/uPhthHuZsQk" TargetMode="Externa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71.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comments" Target="../comments/comment6.xml"/><Relationship Id="rId3" Type="http://schemas.openxmlformats.org/officeDocument/2006/relationships/slideLayout" Target="../slideLayouts/slideLayout2.xml"/><Relationship Id="rId7" Type="http://schemas.openxmlformats.org/officeDocument/2006/relationships/image" Target="../media/image35.tiff"/><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4.tiff"/><Relationship Id="rId5" Type="http://schemas.openxmlformats.org/officeDocument/2006/relationships/image" Target="../media/image33.png"/><Relationship Id="rId4" Type="http://schemas.openxmlformats.org/officeDocument/2006/relationships/image" Target="../media/image32.tif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7.wmf"/><Relationship Id="rId5" Type="http://schemas.openxmlformats.org/officeDocument/2006/relationships/notesSlide" Target="../notesSlides/notesSlide4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8.wmf"/><Relationship Id="rId5" Type="http://schemas.openxmlformats.org/officeDocument/2006/relationships/notesSlide" Target="../notesSlides/notesSlide48.xml"/><Relationship Id="rId4"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microsoft.com/office/2007/relationships/hdphoto" Target="../media/hdphoto2.wdp"/></Relationships>
</file>

<file path=ppt/slides/_rels/slide8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eurobserv-er.org/heat-pumps-barometer-2016/"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b"/>
          <a:lstStyle/>
          <a:p>
            <a:br>
              <a:rPr lang="en-US" dirty="0"/>
            </a:br>
            <a:r>
              <a:rPr lang="en-US" dirty="0" err="1"/>
              <a:t>Bombas</a:t>
            </a:r>
            <a:r>
              <a:rPr lang="en-US" dirty="0"/>
              <a:t> de </a:t>
            </a:r>
            <a:r>
              <a:rPr lang="en-US" dirty="0" err="1"/>
              <a:t>calor</a:t>
            </a:r>
            <a:r>
              <a:rPr lang="en-US" dirty="0"/>
              <a:t> </a:t>
            </a:r>
            <a:r>
              <a:rPr lang="en-US" dirty="0" err="1"/>
              <a:t>geotérmicas</a:t>
            </a:r>
            <a:endParaRPr lang="el-GR" dirty="0"/>
          </a:p>
        </p:txBody>
      </p:sp>
      <p:sp>
        <p:nvSpPr>
          <p:cNvPr id="3" name="Subtitle 2"/>
          <p:cNvSpPr>
            <a:spLocks noGrp="1"/>
          </p:cNvSpPr>
          <p:nvPr>
            <p:ph type="subTitle" idx="1"/>
          </p:nvPr>
        </p:nvSpPr>
        <p:spPr/>
        <p:txBody>
          <a:bodyPr/>
          <a:lstStyle/>
          <a:p>
            <a:r>
              <a:rPr lang="en-US" dirty="0"/>
              <a:t>1.3 – </a:t>
            </a:r>
            <a:r>
              <a:rPr lang="en-US" dirty="0" err="1"/>
              <a:t>Sobre</a:t>
            </a:r>
            <a:r>
              <a:rPr lang="en-US" dirty="0"/>
              <a:t> la </a:t>
            </a:r>
            <a:r>
              <a:rPr lang="en-US" dirty="0" err="1"/>
              <a:t>superficie</a:t>
            </a:r>
            <a:endParaRPr lang="el-GR" dirty="0"/>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Función básica de una bomba de calor</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755576" y="2060848"/>
            <a:ext cx="7632848" cy="1893339"/>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Una bomba de calor es una máquina que utiliza el trabajo técnico</a:t>
            </a:r>
            <a:r>
              <a:rPr lang="de-DE" sz="1600" dirty="0">
                <a:latin typeface="Abadi" panose="020B0604020104020204" pitchFamily="34" charset="0"/>
                <a:cs typeface="Arial" panose="020B0604020202020204" pitchFamily="34" charset="0"/>
              </a:rPr>
              <a:t>¹ </a:t>
            </a:r>
            <a:r>
              <a:rPr lang="de-DE" sz="1600" dirty="0">
                <a:latin typeface="Arial" panose="020B0604020202020204" pitchFamily="34" charset="0"/>
                <a:cs typeface="Arial" panose="020B0604020202020204" pitchFamily="34" charset="0"/>
              </a:rPr>
              <a:t>para obtener energía térmicaa partir de un depósito de baja temperatura</a:t>
            </a:r>
            <a:r>
              <a:rPr lang="de-DE" sz="1600" dirty="0">
                <a:latin typeface="Abadi" panose="020B0604020104020204" pitchFamily="34" charset="0"/>
                <a:cs typeface="Arial" panose="020B0604020202020204" pitchFamily="34" charset="0"/>
              </a:rPr>
              <a:t>²</a:t>
            </a:r>
            <a:r>
              <a:rPr lang="de-DE" sz="1600" dirty="0">
                <a:latin typeface="Arial" panose="020B0604020202020204" pitchFamily="34" charset="0"/>
                <a:cs typeface="Arial" panose="020B0604020202020204" pitchFamily="34" charset="0"/>
              </a:rPr>
              <a:t> (normalmente es el medio ambiente), junto con la energía de accionamiento, para obtener calor utilizable que proporciona un sistema de calefacción con mayor temperatura (por ejemplo, un radiador).  </a:t>
            </a:r>
          </a:p>
        </p:txBody>
      </p:sp>
    </p:spTree>
    <p:extLst>
      <p:ext uri="{BB962C8B-B14F-4D97-AF65-F5344CB8AC3E}">
        <p14:creationId xmlns:p14="http://schemas.microsoft.com/office/powerpoint/2010/main" val="40316485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normAutofit/>
          </a:bodyPr>
          <a:lstStyle/>
          <a:p>
            <a:pPr marL="0" indent="0">
              <a:lnSpc>
                <a:spcPct val="150000"/>
              </a:lnSpc>
              <a:buNone/>
            </a:pPr>
            <a:r>
              <a:rPr lang="es-ES" sz="1600" dirty="0">
                <a:latin typeface="Arial" panose="020B0604020202020204" pitchFamily="34" charset="0"/>
                <a:cs typeface="Arial" panose="020B0604020202020204" pitchFamily="34" charset="0"/>
              </a:rPr>
              <a:t>Bomba de calor geotérmica de </a:t>
            </a:r>
            <a:r>
              <a:rPr lang="es-ES" sz="1600" dirty="0">
                <a:solidFill>
                  <a:srgbClr val="FF0000"/>
                </a:solidFill>
                <a:latin typeface="Arial" panose="020B0604020202020204" pitchFamily="34" charset="0"/>
                <a:cs typeface="Arial" panose="020B0604020202020204" pitchFamily="34" charset="0"/>
              </a:rPr>
              <a:t>salmuera</a:t>
            </a:r>
          </a:p>
          <a:p>
            <a:pPr marL="0" indent="0">
              <a:lnSpc>
                <a:spcPct val="150000"/>
              </a:lnSpc>
              <a:buNone/>
            </a:pPr>
            <a:endParaRPr lang="en-US" sz="1600" dirty="0">
              <a:solidFill>
                <a:srgbClr val="FF0000"/>
              </a:solidFill>
              <a:latin typeface="Arial" panose="020B0604020202020204" pitchFamily="34" charset="0"/>
              <a:cs typeface="Arial" panose="020B0604020202020204" pitchFamily="34" charset="0"/>
            </a:endParaRPr>
          </a:p>
          <a:p>
            <a:pPr marL="0" indent="0">
              <a:lnSpc>
                <a:spcPct val="150000"/>
              </a:lnSpc>
              <a:buNone/>
            </a:pPr>
            <a:r>
              <a:rPr lang="es-ES" sz="1600" dirty="0">
                <a:latin typeface="Arial" panose="020B0604020202020204" pitchFamily="34" charset="0"/>
                <a:cs typeface="Arial" panose="020B0604020202020204" pitchFamily="34" charset="0"/>
              </a:rPr>
              <a:t>A continuación se explican con más detalle los demás componentes y componentes del sistema de las bombas de calor geotérmicas de agua salada...</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80187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101</a:t>
            </a:fld>
            <a:endParaRPr lang="de-DE"/>
          </a:p>
        </p:txBody>
      </p:sp>
      <p:sp>
        <p:nvSpPr>
          <p:cNvPr id="8" name="Inhaltsplatzhalter 1"/>
          <p:cNvSpPr>
            <a:spLocks noGrp="1"/>
          </p:cNvSpPr>
          <p:nvPr>
            <p:ph idx="1"/>
          </p:nvPr>
        </p:nvSpPr>
        <p:spPr>
          <a:xfrm>
            <a:off x="539552" y="1544370"/>
            <a:ext cx="5184576" cy="4536504"/>
          </a:xfrm>
        </p:spPr>
        <p:txBody>
          <a:bodyPr>
            <a:normAutofit fontScale="92500"/>
          </a:bodyPr>
          <a:lstStyle/>
          <a:p>
            <a:pPr marL="0" indent="0">
              <a:lnSpc>
                <a:spcPct val="150000"/>
              </a:lnSpc>
              <a:buNone/>
            </a:pPr>
            <a:r>
              <a:rPr lang="es-ES" sz="1600" dirty="0">
                <a:latin typeface="Arial" panose="020B0604020202020204" pitchFamily="34" charset="0"/>
                <a:cs typeface="Arial" panose="020B0604020202020204" pitchFamily="34" charset="0"/>
              </a:rPr>
              <a:t>Cartucho de calefacción / calentador eléctrico</a:t>
            </a:r>
          </a:p>
          <a:p>
            <a:pPr marL="0" indent="0">
              <a:lnSpc>
                <a:spcPct val="150000"/>
              </a:lnSpc>
              <a:buNone/>
            </a:pPr>
            <a:r>
              <a:rPr lang="de-DE" sz="1600" dirty="0">
                <a:latin typeface="Arial" panose="020B0604020202020204" pitchFamily="34" charset="0"/>
                <a:cs typeface="Arial" panose="020B0604020202020204" pitchFamily="34" charset="0"/>
              </a:rPr>
              <a:t>	- </a:t>
            </a:r>
            <a:r>
              <a:rPr lang="es-ES" sz="1600" dirty="0">
                <a:latin typeface="Arial" panose="020B0604020202020204" pitchFamily="34" charset="0"/>
                <a:cs typeface="Arial" panose="020B0604020202020204" pitchFamily="34" charset="0"/>
              </a:rPr>
              <a:t>la mayoría de las bombas de calor de aire</a:t>
            </a: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	- </a:t>
            </a:r>
            <a:r>
              <a:rPr lang="es-ES" sz="1600" dirty="0">
                <a:latin typeface="Arial" panose="020B0604020202020204" pitchFamily="34" charset="0"/>
                <a:cs typeface="Arial" panose="020B0604020202020204" pitchFamily="34" charset="0"/>
              </a:rPr>
              <a:t>Algunas de las bombas de calor geotérmicas</a:t>
            </a:r>
            <a:endParaRPr lang="de-DE"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à"/>
            </a:pPr>
            <a:r>
              <a:rPr lang="es-ES" sz="1600" dirty="0">
                <a:latin typeface="Arial" panose="020B0604020202020204" pitchFamily="34" charset="0"/>
                <a:cs typeface="Arial" panose="020B0604020202020204" pitchFamily="34" charset="0"/>
                <a:sym typeface="Wingdings" panose="05000000000000000000" pitchFamily="2" charset="2"/>
              </a:rPr>
              <a:t>Como respaldo en tiempos de baja temperatura</a:t>
            </a:r>
          </a:p>
          <a:p>
            <a:pPr>
              <a:lnSpc>
                <a:spcPct val="150000"/>
              </a:lnSpc>
              <a:buFont typeface="Wingdings" panose="05000000000000000000" pitchFamily="2" charset="2"/>
              <a:buChar char="à"/>
            </a:pPr>
            <a:r>
              <a:rPr lang="es-ES" sz="1600" dirty="0">
                <a:latin typeface="Arial" panose="020B0604020202020204" pitchFamily="34" charset="0"/>
                <a:cs typeface="Arial" panose="020B0604020202020204" pitchFamily="34" charset="0"/>
                <a:sym typeface="Wingdings" panose="05000000000000000000" pitchFamily="2" charset="2"/>
              </a:rPr>
              <a:t>Como apoyo para alcanzar temperaturas más altas (agua caliente)</a:t>
            </a:r>
          </a:p>
          <a:p>
            <a:pPr>
              <a:lnSpc>
                <a:spcPct val="150000"/>
              </a:lnSpc>
              <a:buFont typeface="Wingdings" panose="05000000000000000000" pitchFamily="2" charset="2"/>
              <a:buChar char="à"/>
            </a:pPr>
            <a:r>
              <a:rPr lang="es-ES" sz="1600" dirty="0">
                <a:latin typeface="Arial" panose="020B0604020202020204" pitchFamily="34" charset="0"/>
                <a:cs typeface="Arial" panose="020B0604020202020204" pitchFamily="34" charset="0"/>
                <a:sym typeface="Wingdings" panose="05000000000000000000" pitchFamily="2" charset="2"/>
              </a:rPr>
              <a:t>Deshielo del intercambiador de calor de aire</a:t>
            </a:r>
          </a:p>
          <a:p>
            <a:pPr marL="0" indent="0">
              <a:lnSpc>
                <a:spcPct val="150000"/>
              </a:lnSpc>
              <a:buNone/>
            </a:pPr>
            <a:endParaRPr lang="de-DE" sz="1600" dirty="0">
              <a:latin typeface="Arial" panose="020B0604020202020204" pitchFamily="34" charset="0"/>
              <a:cs typeface="Arial" panose="020B0604020202020204" pitchFamily="34" charset="0"/>
              <a:sym typeface="Wingdings" panose="05000000000000000000" pitchFamily="2" charset="2"/>
            </a:endParaRPr>
          </a:p>
          <a:p>
            <a:pPr marL="0" indent="0">
              <a:lnSpc>
                <a:spcPct val="150000"/>
              </a:lnSpc>
              <a:buNone/>
            </a:pPr>
            <a:r>
              <a:rPr lang="es-ES" sz="1600" dirty="0">
                <a:latin typeface="Arial" panose="020B0604020202020204" pitchFamily="34" charset="0"/>
                <a:cs typeface="Arial" panose="020B0604020202020204" pitchFamily="34" charset="0"/>
                <a:sym typeface="Wingdings" panose="05000000000000000000" pitchFamily="2" charset="2"/>
              </a:rPr>
              <a:t>100% Electricidad / siempre un problema de eficiencia (ambiental y económica)</a:t>
            </a:r>
          </a:p>
          <a:p>
            <a:pPr marL="0" indent="0">
              <a:buNone/>
            </a:pPr>
            <a:endParaRPr lang="de-DE" sz="1800" dirty="0"/>
          </a:p>
          <a:p>
            <a:pPr marL="0" indent="0">
              <a:buNone/>
            </a:pPr>
            <a:endParaRPr lang="de-DE" sz="1800" dirty="0"/>
          </a:p>
          <a:p>
            <a:pPr marL="0" indent="0">
              <a:buNone/>
            </a:pPr>
            <a:endParaRPr lang="de-DE" sz="1800" dirty="0"/>
          </a:p>
        </p:txBody>
      </p:sp>
      <p:sp>
        <p:nvSpPr>
          <p:cNvPr id="6" name="Titel 3"/>
          <p:cNvSpPr>
            <a:spLocks noGrp="1"/>
          </p:cNvSpPr>
          <p:nvPr>
            <p:ph type="title"/>
          </p:nvPr>
        </p:nvSpPr>
        <p:spPr>
          <a:xfrm>
            <a:off x="457200" y="280782"/>
            <a:ext cx="8229600" cy="504825"/>
          </a:xfrm>
        </p:spPr>
        <p:txBody>
          <a:bodyPr/>
          <a:lstStyle/>
          <a:p>
            <a:r>
              <a:rPr lang="es-ES" dirty="0">
                <a:latin typeface="Arial" panose="020B0604020202020204" pitchFamily="34" charset="0"/>
                <a:cs typeface="Arial" panose="020B0604020202020204" pitchFamily="34" charset="0"/>
              </a:rPr>
              <a:t>Cartucho de calefacción / calentador eléctrico</a:t>
            </a:r>
            <a:endParaRPr lang="en-US" altLang="de-DE" dirty="0">
              <a:latin typeface="Arial" panose="020B0604020202020204" pitchFamily="34" charset="0"/>
              <a:cs typeface="Arial" panose="020B0604020202020204" pitchFamily="34" charset="0"/>
            </a:endParaRPr>
          </a:p>
        </p:txBody>
      </p:sp>
      <p:sp>
        <p:nvSpPr>
          <p:cNvPr id="5" name="Rechteck 4"/>
          <p:cNvSpPr/>
          <p:nvPr/>
        </p:nvSpPr>
        <p:spPr>
          <a:xfrm>
            <a:off x="5140284" y="5902999"/>
            <a:ext cx="4572000" cy="400110"/>
          </a:xfrm>
          <a:prstGeom prst="rect">
            <a:avLst/>
          </a:prstGeom>
        </p:spPr>
        <p:txBody>
          <a:bodyPr>
            <a:spAutoFit/>
          </a:bodyPr>
          <a:lstStyle/>
          <a:p>
            <a:r>
              <a:rPr lang="de-DE" sz="1000" dirty="0"/>
              <a:t>Quelle: https://www.energie-experten.org/heizung/waermepumpe/luftwaermepumpe.html</a:t>
            </a:r>
          </a:p>
        </p:txBody>
      </p:sp>
      <p:pic>
        <p:nvPicPr>
          <p:cNvPr id="6146" name="Picture 2" descr="Bildergebnis fÃ¼r tauchsie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1544370"/>
            <a:ext cx="2841104" cy="2841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1534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Componentes de la bomba de calor</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s-ES" sz="1600" b="1" dirty="0">
                <a:latin typeface="Arial" panose="020B0604020202020204" pitchFamily="34" charset="0"/>
                <a:cs typeface="Arial" panose="020B0604020202020204" pitchFamily="34" charset="0"/>
              </a:rPr>
              <a:t>Barra calefactora	</a:t>
            </a:r>
          </a:p>
          <a:p>
            <a:pPr marL="0" indent="0">
              <a:lnSpc>
                <a:spcPct val="150000"/>
              </a:lnSpc>
              <a:buNone/>
            </a:pPr>
            <a:r>
              <a:rPr lang="es-ES" sz="1600" dirty="0">
                <a:latin typeface="Arial" panose="020B0604020202020204" pitchFamily="34" charset="0"/>
                <a:cs typeface="Arial" panose="020B0604020202020204" pitchFamily="34" charset="0"/>
              </a:rPr>
              <a:t>En muchas bombas de calor se instala una varilla de calentamiento eléctrica (calentador de inmersión en el tanque de almacenamiento o calentador de brida en el flujo del calentador). La varilla de calentamiento debe funcionar como un calentador auxiliar eléctrico si la bomba de calor no tiene suficiente potencia para cubrir siempre la totalidad de las necesidades de calor. Alternativamente, la varilla de calentamiento también se conoce como cartucho de calentamiento.</a:t>
            </a:r>
          </a:p>
          <a:p>
            <a:pPr marL="0" indent="0">
              <a:lnSpc>
                <a:spcPct val="150000"/>
              </a:lnSpc>
              <a:buNone/>
            </a:pPr>
            <a:r>
              <a:rPr lang="es-ES" sz="1600" dirty="0">
                <a:latin typeface="Arial" panose="020B0604020202020204" pitchFamily="34" charset="0"/>
                <a:cs typeface="Arial" panose="020B0604020202020204" pitchFamily="34" charset="0"/>
              </a:rPr>
              <a:t>Con una planificación y un diseño adecuados (véase </a:t>
            </a:r>
            <a:r>
              <a:rPr lang="es-ES" sz="1600" dirty="0" err="1">
                <a:latin typeface="Arial" panose="020B0604020202020204" pitchFamily="34" charset="0"/>
                <a:cs typeface="Arial" panose="020B0604020202020204" pitchFamily="34" charset="0"/>
              </a:rPr>
              <a:t>xxyy</a:t>
            </a:r>
            <a:r>
              <a:rPr lang="es-ES" sz="1600" dirty="0">
                <a:latin typeface="Arial" panose="020B0604020202020204" pitchFamily="34" charset="0"/>
                <a:cs typeface="Arial" panose="020B0604020202020204" pitchFamily="34" charset="0"/>
              </a:rPr>
              <a:t>), no es necesario el uso de varillas calefactoras en las bombas de calor de </a:t>
            </a:r>
            <a:r>
              <a:rPr lang="es-ES" sz="1600" dirty="0">
                <a:solidFill>
                  <a:srgbClr val="FF0000"/>
                </a:solidFill>
                <a:latin typeface="Arial" panose="020B0604020202020204" pitchFamily="34" charset="0"/>
                <a:cs typeface="Arial" panose="020B0604020202020204" pitchFamily="34" charset="0"/>
              </a:rPr>
              <a:t>salmuera</a:t>
            </a:r>
            <a:r>
              <a:rPr lang="es-ES" sz="1600" dirty="0">
                <a:latin typeface="Arial" panose="020B0604020202020204" pitchFamily="34" charset="0"/>
                <a:cs typeface="Arial" panose="020B0604020202020204" pitchFamily="34" charset="0"/>
              </a:rPr>
              <a:t>.</a:t>
            </a:r>
          </a:p>
          <a:p>
            <a:pPr marL="0" indent="0">
              <a:lnSpc>
                <a:spcPct val="150000"/>
              </a:lnSpc>
              <a:buNone/>
            </a:pPr>
            <a:r>
              <a:rPr lang="en-US" sz="1100" dirty="0">
                <a:latin typeface="Arial" panose="020B0604020202020204" pitchFamily="34" charset="0"/>
                <a:cs typeface="Arial" panose="020B0604020202020204" pitchFamily="34" charset="0"/>
              </a:rPr>
              <a:t>				- </a:t>
            </a:r>
          </a:p>
        </p:txBody>
      </p:sp>
    </p:spTree>
    <p:extLst>
      <p:ext uri="{BB962C8B-B14F-4D97-AF65-F5344CB8AC3E}">
        <p14:creationId xmlns:p14="http://schemas.microsoft.com/office/powerpoint/2010/main" val="1965347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Componentes de la bomba de calor</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400050" lvl="1" indent="0">
              <a:lnSpc>
                <a:spcPct val="150000"/>
              </a:lnSpc>
              <a:buNone/>
            </a:pPr>
            <a:r>
              <a:rPr lang="en-US" sz="1600" b="1" dirty="0">
                <a:latin typeface="Arial" panose="020B0604020202020204" pitchFamily="34" charset="0"/>
                <a:cs typeface="Arial" panose="020B0604020202020204" pitchFamily="34" charset="0"/>
              </a:rPr>
              <a:t>Barra </a:t>
            </a:r>
            <a:r>
              <a:rPr lang="en-US" sz="1600" b="1" dirty="0" err="1">
                <a:latin typeface="Arial" panose="020B0604020202020204" pitchFamily="34" charset="0"/>
                <a:cs typeface="Arial" panose="020B0604020202020204" pitchFamily="34" charset="0"/>
              </a:rPr>
              <a:t>calefactora</a:t>
            </a:r>
            <a:r>
              <a:rPr lang="en-US" sz="1600" b="1" dirty="0">
                <a:latin typeface="Arial" panose="020B0604020202020204" pitchFamily="34" charset="0"/>
                <a:cs typeface="Arial" panose="020B0604020202020204" pitchFamily="34" charset="0"/>
              </a:rPr>
              <a:t>	</a:t>
            </a:r>
          </a:p>
          <a:p>
            <a:pPr marL="400050" lvl="1" indent="0">
              <a:lnSpc>
                <a:spcPct val="150000"/>
              </a:lnSpc>
              <a:buNone/>
            </a:pPr>
            <a:r>
              <a:rPr lang="es-ES" sz="1600" dirty="0">
                <a:latin typeface="Arial" panose="020B0604020202020204" pitchFamily="34" charset="0"/>
                <a:cs typeface="Arial" panose="020B0604020202020204" pitchFamily="34" charset="0"/>
              </a:rPr>
              <a:t>Entonces, ¿por qué la barra calefactora sigue instalada en la bomba de calor?</a:t>
            </a:r>
          </a:p>
          <a:p>
            <a:pPr marL="400050" lvl="1" indent="0">
              <a:lnSpc>
                <a:spcPct val="150000"/>
              </a:lnSpc>
              <a:buNone/>
            </a:pPr>
            <a:r>
              <a:rPr lang="es-ES" sz="1600" dirty="0">
                <a:latin typeface="Arial" panose="020B0604020202020204" pitchFamily="34" charset="0"/>
                <a:cs typeface="Arial" panose="020B0604020202020204" pitchFamily="34" charset="0"/>
              </a:rPr>
              <a:t>En el caso de las bombas de calor neumáticas, a menudo es absolutamente necesaria una barra calefactora para poder proporcionar suficiente potencia calorífica incluso a bajas temperaturas exteriores. En este caso, el sistema de calefacción funciona de facto de forma bivalente y monoenergética.</a:t>
            </a:r>
          </a:p>
          <a:p>
            <a:pPr marL="400050" lvl="1" indent="0">
              <a:lnSpc>
                <a:spcPct val="150000"/>
              </a:lnSpc>
              <a:buNone/>
            </a:pPr>
            <a:r>
              <a:rPr lang="es-ES" sz="1600" dirty="0">
                <a:latin typeface="Arial" panose="020B0604020202020204" pitchFamily="34" charset="0"/>
                <a:cs typeface="Arial" panose="020B0604020202020204" pitchFamily="34" charset="0"/>
              </a:rPr>
              <a:t>El peligro de bajas temperaturas no existe con las bombas de calor de </a:t>
            </a:r>
            <a:r>
              <a:rPr lang="es-ES" sz="1600" dirty="0">
                <a:solidFill>
                  <a:srgbClr val="FF0000"/>
                </a:solidFill>
                <a:latin typeface="Arial" panose="020B0604020202020204" pitchFamily="34" charset="0"/>
                <a:cs typeface="Arial" panose="020B0604020202020204" pitchFamily="34" charset="0"/>
              </a:rPr>
              <a:t>salmuera</a:t>
            </a:r>
            <a:r>
              <a:rPr lang="es-ES" sz="1600" dirty="0">
                <a:latin typeface="Arial" panose="020B0604020202020204" pitchFamily="34" charset="0"/>
                <a:cs typeface="Arial" panose="020B0604020202020204" pitchFamily="34" charset="0"/>
              </a:rPr>
              <a:t>.</a:t>
            </a:r>
          </a:p>
          <a:p>
            <a:pPr marL="0" indent="0">
              <a:lnSpc>
                <a:spcPct val="150000"/>
              </a:lnSpc>
              <a:buNone/>
            </a:pPr>
            <a:r>
              <a:rPr lang="en-US" sz="1100" dirty="0">
                <a:latin typeface="Arial" panose="020B0604020202020204" pitchFamily="34" charset="0"/>
                <a:cs typeface="Arial" panose="020B0604020202020204" pitchFamily="34" charset="0"/>
              </a:rPr>
              <a:t>				- </a:t>
            </a:r>
          </a:p>
        </p:txBody>
      </p:sp>
    </p:spTree>
    <p:extLst>
      <p:ext uri="{BB962C8B-B14F-4D97-AF65-F5344CB8AC3E}">
        <p14:creationId xmlns:p14="http://schemas.microsoft.com/office/powerpoint/2010/main" val="35911085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Componentes de la bomba de calor</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5266928" cy="4525963"/>
          </a:xfrm>
        </p:spPr>
        <p:txBody>
          <a:bodyPr>
            <a:noAutofit/>
          </a:bodyPr>
          <a:lstStyle/>
          <a:p>
            <a:pPr marL="0" indent="0">
              <a:lnSpc>
                <a:spcPct val="150000"/>
              </a:lnSpc>
              <a:buNone/>
            </a:pPr>
            <a:r>
              <a:rPr lang="es-ES" sz="1600" dirty="0">
                <a:latin typeface="Arial" panose="020B0604020202020204" pitchFamily="34" charset="0"/>
                <a:cs typeface="Arial" panose="020B0604020202020204" pitchFamily="34" charset="0"/>
              </a:rPr>
              <a:t>En el caso de las bombas de calor de </a:t>
            </a:r>
            <a:r>
              <a:rPr lang="es-ES" sz="1600" dirty="0">
                <a:solidFill>
                  <a:srgbClr val="FF0000"/>
                </a:solidFill>
                <a:latin typeface="Arial" panose="020B0604020202020204" pitchFamily="34" charset="0"/>
                <a:cs typeface="Arial" panose="020B0604020202020204" pitchFamily="34" charset="0"/>
              </a:rPr>
              <a:t>salmuera</a:t>
            </a:r>
            <a:r>
              <a:rPr lang="es-ES" sz="1600" dirty="0">
                <a:latin typeface="Arial" panose="020B0604020202020204" pitchFamily="34" charset="0"/>
                <a:cs typeface="Arial" panose="020B0604020202020204" pitchFamily="34" charset="0"/>
              </a:rPr>
              <a:t>, sólo existen unos pocos puntos de funcionamiento que justifican el uso de una barra calefactora:</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s-ES" sz="1600" b="1" dirty="0">
                <a:latin typeface="Arial" panose="020B0604020202020204" pitchFamily="34" charset="0"/>
                <a:cs typeface="Arial" panose="020B0604020202020204" pitchFamily="34" charset="0"/>
              </a:rPr>
              <a:t>Apoyo al secado de edificios nuevos:</a:t>
            </a:r>
          </a:p>
          <a:p>
            <a:pPr marL="0" indent="0">
              <a:lnSpc>
                <a:spcPct val="150000"/>
              </a:lnSpc>
              <a:buNone/>
            </a:pPr>
            <a:r>
              <a:rPr lang="es-ES" sz="1600" dirty="0">
                <a:latin typeface="Arial" panose="020B0604020202020204" pitchFamily="34" charset="0"/>
                <a:cs typeface="Arial" panose="020B0604020202020204" pitchFamily="34" charset="0"/>
              </a:rPr>
              <a:t>El secado de edificios y </a:t>
            </a:r>
            <a:r>
              <a:rPr lang="es-ES" sz="1600" dirty="0">
                <a:solidFill>
                  <a:srgbClr val="FF0000"/>
                </a:solidFill>
                <a:latin typeface="Arial" panose="020B0604020202020204" pitchFamily="34" charset="0"/>
                <a:cs typeface="Arial" panose="020B0604020202020204" pitchFamily="34" charset="0"/>
              </a:rPr>
              <a:t>soleras</a:t>
            </a:r>
            <a:r>
              <a:rPr lang="es-ES" sz="1600" dirty="0">
                <a:latin typeface="Arial" panose="020B0604020202020204" pitchFamily="34" charset="0"/>
                <a:cs typeface="Arial" panose="020B0604020202020204" pitchFamily="34" charset="0"/>
              </a:rPr>
              <a:t> requiere en poco tiempo el suministro de grandes cantidades de energía. Estas cantidades de energía son, por unidad de tiempo, significativamente superiores a la energía calorífica requerida del producto acabado del edificio. 	</a:t>
            </a:r>
            <a:r>
              <a:rPr lang="en-US" sz="1600" dirty="0">
                <a:latin typeface="Arial" panose="020B0604020202020204" pitchFamily="34" charset="0"/>
                <a:cs typeface="Arial" panose="020B0604020202020204" pitchFamily="34" charset="0"/>
              </a:rPr>
              <a:t>			 </a:t>
            </a:r>
          </a:p>
        </p:txBody>
      </p:sp>
      <p:pic>
        <p:nvPicPr>
          <p:cNvPr id="10244" name="Picture 4" descr="worker screeding indoor cement floor with scre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2708920"/>
            <a:ext cx="3986628" cy="2926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0854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Componentes de la bomba de calor</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es-ES" sz="1600" dirty="0">
                <a:latin typeface="Arial" panose="020B0604020202020204" pitchFamily="34" charset="0"/>
                <a:cs typeface="Arial" panose="020B0604020202020204" pitchFamily="34" charset="0"/>
              </a:rPr>
              <a:t>Para evitar sobrecargar el suelo como fuente de calor </a:t>
            </a:r>
          </a:p>
          <a:p>
            <a:pPr marL="0" indent="0">
              <a:lnSpc>
                <a:spcPct val="150000"/>
              </a:lnSpc>
              <a:buNone/>
            </a:pPr>
            <a:r>
              <a:rPr lang="es-ES" sz="1600" dirty="0">
                <a:latin typeface="Arial" panose="020B0604020202020204" pitchFamily="34" charset="0"/>
                <a:cs typeface="Arial" panose="020B0604020202020204" pitchFamily="34" charset="0"/>
              </a:rPr>
              <a:t>(cf. planificación </a:t>
            </a:r>
            <a:r>
              <a:rPr lang="es-ES" sz="1600" dirty="0" err="1">
                <a:latin typeface="Arial" panose="020B0604020202020204" pitchFamily="34" charset="0"/>
                <a:cs typeface="Arial" panose="020B0604020202020204" pitchFamily="34" charset="0"/>
              </a:rPr>
              <a:t>xxx.yyyy</a:t>
            </a:r>
            <a:r>
              <a:rPr lang="es-ES" sz="1600" dirty="0">
                <a:latin typeface="Arial" panose="020B0604020202020204" pitchFamily="34" charset="0"/>
                <a:cs typeface="Arial" panose="020B0604020202020204" pitchFamily="34" charset="0"/>
              </a:rPr>
              <a:t>), la bomba de calor no debe utilizarse para </a:t>
            </a:r>
          </a:p>
          <a:p>
            <a:pPr marL="0" indent="0">
              <a:lnSpc>
                <a:spcPct val="150000"/>
              </a:lnSpc>
              <a:buNone/>
            </a:pPr>
            <a:r>
              <a:rPr lang="es-ES" sz="1600" dirty="0">
                <a:latin typeface="Arial" panose="020B0604020202020204" pitchFamily="34" charset="0"/>
                <a:cs typeface="Arial" panose="020B0604020202020204" pitchFamily="34" charset="0"/>
              </a:rPr>
              <a:t>secado de edificios.</a:t>
            </a:r>
          </a:p>
          <a:p>
            <a:pPr marL="0" indent="0">
              <a:lnSpc>
                <a:spcPct val="150000"/>
              </a:lnSpc>
              <a:buNone/>
            </a:pPr>
            <a:r>
              <a:rPr lang="es-ES" sz="1600" dirty="0">
                <a:latin typeface="Arial" panose="020B0604020202020204" pitchFamily="34" charset="0"/>
                <a:cs typeface="Arial" panose="020B0604020202020204" pitchFamily="34" charset="0"/>
              </a:rPr>
              <a:t>La barra calefactora puede ser una alternativa sensata </a:t>
            </a:r>
          </a:p>
          <a:p>
            <a:pPr marL="0" indent="0">
              <a:lnSpc>
                <a:spcPct val="150000"/>
              </a:lnSpc>
              <a:buNone/>
            </a:pPr>
            <a:r>
              <a:rPr lang="es-ES" sz="1600" dirty="0">
                <a:latin typeface="Arial" panose="020B0604020202020204" pitchFamily="34" charset="0"/>
                <a:cs typeface="Arial" panose="020B0604020202020204" pitchFamily="34" charset="0"/>
              </a:rPr>
              <a:t>en este caso, ya que no se puede utilizar la distribución</a:t>
            </a:r>
          </a:p>
          <a:p>
            <a:pPr marL="0" indent="0">
              <a:lnSpc>
                <a:spcPct val="150000"/>
              </a:lnSpc>
              <a:buNone/>
            </a:pPr>
            <a:r>
              <a:rPr lang="es-ES" sz="1600" dirty="0">
                <a:latin typeface="Arial" panose="020B0604020202020204" pitchFamily="34" charset="0"/>
                <a:cs typeface="Arial" panose="020B0604020202020204" pitchFamily="34" charset="0"/>
              </a:rPr>
              <a:t> de calefacción existente.</a:t>
            </a:r>
          </a:p>
          <a:p>
            <a:pPr marL="0" indent="0">
              <a:lnSpc>
                <a:spcPct val="150000"/>
              </a:lnSpc>
              <a:buNone/>
            </a:pPr>
            <a:r>
              <a:rPr lang="es-ES" sz="1600" dirty="0">
                <a:latin typeface="Arial" panose="020B0604020202020204" pitchFamily="34" charset="0"/>
                <a:cs typeface="Arial" panose="020B0604020202020204" pitchFamily="34" charset="0"/>
              </a:rPr>
              <a:t>Alternativamente, se pueden utilizar secadores de </a:t>
            </a:r>
          </a:p>
          <a:p>
            <a:pPr marL="0" indent="0">
              <a:lnSpc>
                <a:spcPct val="150000"/>
              </a:lnSpc>
              <a:buNone/>
            </a:pPr>
            <a:r>
              <a:rPr lang="es-ES" sz="1600" dirty="0">
                <a:latin typeface="Arial" panose="020B0604020202020204" pitchFamily="34" charset="0"/>
                <a:cs typeface="Arial" panose="020B0604020202020204" pitchFamily="34" charset="0"/>
              </a:rPr>
              <a:t>edificios separados.</a:t>
            </a:r>
            <a:endParaRPr lang="en-US" sz="1600" dirty="0">
              <a:latin typeface="Arial" panose="020B0604020202020204" pitchFamily="34" charset="0"/>
              <a:cs typeface="Arial" panose="020B0604020202020204" pitchFamily="34" charset="0"/>
            </a:endParaRPr>
          </a:p>
        </p:txBody>
      </p:sp>
      <p:pic>
        <p:nvPicPr>
          <p:cNvPr id="10244" name="Picture 4" descr="worker screeding indoor cement floor with scre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3501008"/>
            <a:ext cx="3986628" cy="2926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8960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Componentes de la bomba de calor</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pPr marL="0" indent="0" fontAlgn="base">
              <a:lnSpc>
                <a:spcPct val="150000"/>
              </a:lnSpc>
              <a:buNone/>
            </a:pPr>
            <a:r>
              <a:rPr lang="es-ES" sz="1600" b="1" dirty="0">
                <a:latin typeface="Arial" panose="020B0604020202020204" pitchFamily="34" charset="0"/>
                <a:cs typeface="Arial" panose="020B0604020202020204" pitchFamily="34" charset="0"/>
              </a:rPr>
              <a:t>Desinfección térmica del agua doméstica</a:t>
            </a:r>
          </a:p>
          <a:p>
            <a:pPr marL="0" indent="0" fontAlgn="base">
              <a:lnSpc>
                <a:spcPct val="150000"/>
              </a:lnSpc>
              <a:buNone/>
            </a:pPr>
            <a:r>
              <a:rPr lang="es-ES" sz="1600" dirty="0">
                <a:latin typeface="Arial" panose="020B0604020202020204" pitchFamily="34" charset="0"/>
                <a:cs typeface="Arial" panose="020B0604020202020204" pitchFamily="34" charset="0"/>
              </a:rPr>
              <a:t>Para evitar la presencia de </a:t>
            </a:r>
            <a:r>
              <a:rPr lang="es-ES" sz="1600" dirty="0" err="1">
                <a:latin typeface="Arial" panose="020B0604020202020204" pitchFamily="34" charset="0"/>
                <a:cs typeface="Arial" panose="020B0604020202020204" pitchFamily="34" charset="0"/>
              </a:rPr>
              <a:t>legionella</a:t>
            </a:r>
            <a:r>
              <a:rPr lang="es-ES" sz="1600" dirty="0">
                <a:latin typeface="Arial" panose="020B0604020202020204" pitchFamily="34" charset="0"/>
                <a:cs typeface="Arial" panose="020B0604020202020204" pitchFamily="34" charset="0"/>
              </a:rPr>
              <a:t> en el acumulador de agua sanitaria, puede ser necesario un calentamiento regular por encima de la temperatura deseada del depósito. En cuanto a la protección contra la </a:t>
            </a:r>
            <a:r>
              <a:rPr lang="es-ES" sz="1600" dirty="0" err="1">
                <a:latin typeface="Arial" panose="020B0604020202020204" pitchFamily="34" charset="0"/>
                <a:cs typeface="Arial" panose="020B0604020202020204" pitchFamily="34" charset="0"/>
              </a:rPr>
              <a:t>legionella</a:t>
            </a:r>
            <a:r>
              <a:rPr lang="es-ES" sz="1600" dirty="0">
                <a:latin typeface="Arial" panose="020B0604020202020204" pitchFamily="34" charset="0"/>
                <a:cs typeface="Arial" panose="020B0604020202020204" pitchFamily="34" charset="0"/>
              </a:rPr>
              <a:t>, en los sistemas de bombas de calor se aplican las mismas normas y directrices que en todos los demás sistemas de calefacción de agua potable.</a:t>
            </a:r>
          </a:p>
          <a:p>
            <a:pPr marL="0" indent="0" fontAlgn="base">
              <a:lnSpc>
                <a:spcPct val="150000"/>
              </a:lnSpc>
              <a:buNone/>
            </a:pPr>
            <a:endParaRPr lang="es-ES" sz="1600" dirty="0">
              <a:latin typeface="Arial" panose="020B0604020202020204" pitchFamily="34" charset="0"/>
              <a:cs typeface="Arial" panose="020B0604020202020204" pitchFamily="34" charset="0"/>
            </a:endParaRPr>
          </a:p>
          <a:p>
            <a:pPr marL="0" indent="0" fontAlgn="base">
              <a:buNone/>
            </a:pPr>
            <a:endParaRPr lang="de-DE" sz="1600" dirty="0"/>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100" dirty="0">
                <a:latin typeface="Arial" panose="020B0604020202020204" pitchFamily="34" charset="0"/>
                <a:cs typeface="Arial" panose="020B0604020202020204" pitchFamily="34" charset="0"/>
              </a:rPr>
              <a:t>				- </a:t>
            </a:r>
          </a:p>
        </p:txBody>
      </p:sp>
    </p:spTree>
    <p:extLst>
      <p:ext uri="{BB962C8B-B14F-4D97-AF65-F5344CB8AC3E}">
        <p14:creationId xmlns:p14="http://schemas.microsoft.com/office/powerpoint/2010/main" val="27437310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Componentes de la bomba de calor</a:t>
            </a:r>
          </a:p>
        </p:txBody>
      </p:sp>
      <p:sp>
        <p:nvSpPr>
          <p:cNvPr id="3" name="Content Placeholder 2"/>
          <p:cNvSpPr>
            <a:spLocks noGrp="1"/>
          </p:cNvSpPr>
          <p:nvPr>
            <p:ph idx="1"/>
          </p:nvPr>
        </p:nvSpPr>
        <p:spPr/>
        <p:txBody>
          <a:bodyPr>
            <a:noAutofit/>
          </a:bodyPr>
          <a:lstStyle/>
          <a:p>
            <a:pPr marL="0" indent="0" fontAlgn="base">
              <a:lnSpc>
                <a:spcPct val="150000"/>
              </a:lnSpc>
              <a:buNone/>
            </a:pPr>
            <a:r>
              <a:rPr lang="es-ES" sz="1600" b="1" dirty="0">
                <a:latin typeface="Arial" panose="020B0604020202020204" pitchFamily="34" charset="0"/>
                <a:cs typeface="Arial" panose="020B0604020202020204" pitchFamily="34" charset="0"/>
              </a:rPr>
              <a:t>Protección contra heladas o funcionamiento de emergencia en caso de fallo de la bomba de calor</a:t>
            </a:r>
          </a:p>
          <a:p>
            <a:pPr marL="0" indent="0" fontAlgn="base">
              <a:lnSpc>
                <a:spcPct val="150000"/>
              </a:lnSpc>
              <a:buNone/>
            </a:pPr>
            <a:r>
              <a:rPr lang="es-ES" sz="1600" dirty="0">
                <a:latin typeface="Arial" panose="020B0604020202020204" pitchFamily="34" charset="0"/>
                <a:cs typeface="Arial" panose="020B0604020202020204" pitchFamily="34" charset="0"/>
              </a:rPr>
              <a:t>La barra calefactora puede actuar como solución de respaldo para los fallos y defectos de la bomba de calor. Esto corresponde más a la supuesta seguridad del operador (privado) que a una necesidad objetiva.</a:t>
            </a:r>
          </a:p>
          <a:p>
            <a:pPr marL="0" indent="0" fontAlgn="base">
              <a:lnSpc>
                <a:spcPct val="150000"/>
              </a:lnSpc>
              <a:buNone/>
            </a:pPr>
            <a:endParaRPr lang="es-ES" sz="1600" dirty="0">
              <a:latin typeface="Arial" panose="020B0604020202020204" pitchFamily="34" charset="0"/>
              <a:cs typeface="Arial" panose="020B0604020202020204" pitchFamily="34" charset="0"/>
            </a:endParaRPr>
          </a:p>
          <a:p>
            <a:pPr marL="0" indent="0" fontAlgn="base">
              <a:buNone/>
            </a:pPr>
            <a:endParaRPr lang="de-DE"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100" dirty="0">
                <a:latin typeface="Arial" panose="020B0604020202020204" pitchFamily="34" charset="0"/>
                <a:cs typeface="Arial" panose="020B0604020202020204" pitchFamily="34" charset="0"/>
              </a:rPr>
              <a:t>				- </a:t>
            </a:r>
          </a:p>
        </p:txBody>
      </p:sp>
    </p:spTree>
    <p:extLst>
      <p:ext uri="{BB962C8B-B14F-4D97-AF65-F5344CB8AC3E}">
        <p14:creationId xmlns:p14="http://schemas.microsoft.com/office/powerpoint/2010/main" val="35124816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Componentes de la bomba de calor</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pPr marL="0" indent="0" fontAlgn="base">
              <a:lnSpc>
                <a:spcPct val="150000"/>
              </a:lnSpc>
              <a:buNone/>
            </a:pPr>
            <a:r>
              <a:rPr lang="es-ES" sz="1600" b="1" dirty="0">
                <a:latin typeface="Arial" panose="020B0604020202020204" pitchFamily="34" charset="0"/>
                <a:cs typeface="Arial" panose="020B0604020202020204" pitchFamily="34" charset="0"/>
              </a:rPr>
              <a:t>(Tamaño del intercambiador de calor geotérmico insuficiente)</a:t>
            </a:r>
          </a:p>
          <a:p>
            <a:pPr marL="0" indent="0" fontAlgn="base">
              <a:lnSpc>
                <a:spcPct val="150000"/>
              </a:lnSpc>
              <a:buNone/>
            </a:pPr>
            <a:endParaRPr lang="en-US" sz="1600" b="1" dirty="0">
              <a:latin typeface="Arial" panose="020B0604020202020204" pitchFamily="34" charset="0"/>
              <a:cs typeface="Arial" panose="020B0604020202020204" pitchFamily="34" charset="0"/>
            </a:endParaRPr>
          </a:p>
          <a:p>
            <a:pPr marL="0" indent="0" fontAlgn="base">
              <a:lnSpc>
                <a:spcPct val="150000"/>
              </a:lnSpc>
              <a:buNone/>
            </a:pPr>
            <a:r>
              <a:rPr lang="es-ES" sz="1600" dirty="0">
                <a:latin typeface="Arial" panose="020B0604020202020204" pitchFamily="34" charset="0"/>
                <a:cs typeface="Arial" panose="020B0604020202020204" pitchFamily="34" charset="0"/>
              </a:rPr>
              <a:t>En el caso de fuentes de calor de tamaño inferior, la varilla de calentamiento puede compensar la falta de potencia, de modo que el sistema en su conjunto pueda proporcionar suficiente calor útil. Dado que esto reduce significativamente la eficiencia del sistema, conduce a un mayor consumo de energía y, por lo tanto, a un fuerte aumento de los costes de explotación, debe evitarse este tipo de errores de planificación. (ver </a:t>
            </a:r>
            <a:r>
              <a:rPr lang="es-ES" sz="1600" dirty="0" err="1">
                <a:latin typeface="Arial" panose="020B0604020202020204" pitchFamily="34" charset="0"/>
                <a:cs typeface="Arial" panose="020B0604020202020204" pitchFamily="34" charset="0"/>
              </a:rPr>
              <a:t>xx.yyyy</a:t>
            </a:r>
            <a:r>
              <a:rPr lang="es-ES"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marL="0" indent="0">
              <a:lnSpc>
                <a:spcPct val="150000"/>
              </a:lnSpc>
              <a:buNone/>
            </a:pPr>
            <a:r>
              <a:rPr lang="en-US" sz="1100" dirty="0">
                <a:latin typeface="Arial" panose="020B0604020202020204" pitchFamily="34" charset="0"/>
                <a:cs typeface="Arial" panose="020B0604020202020204" pitchFamily="34" charset="0"/>
              </a:rPr>
              <a:t>				- </a:t>
            </a:r>
          </a:p>
        </p:txBody>
      </p:sp>
    </p:spTree>
    <p:extLst>
      <p:ext uri="{BB962C8B-B14F-4D97-AF65-F5344CB8AC3E}">
        <p14:creationId xmlns:p14="http://schemas.microsoft.com/office/powerpoint/2010/main" val="33156439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Componentes de la bomba de calor</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1"/>
            <a:ext cx="8229600" cy="2836912"/>
          </a:xfrm>
        </p:spPr>
        <p:txBody>
          <a:bodyPr>
            <a:no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err="1">
                <a:latin typeface="Arial" panose="020B0604020202020204" pitchFamily="34" charset="0"/>
                <a:cs typeface="Arial" panose="020B0604020202020204" pitchFamily="34" charset="0"/>
              </a:rPr>
              <a:t>Desactivar</a:t>
            </a:r>
            <a:r>
              <a:rPr lang="en-US" sz="1600" dirty="0">
                <a:latin typeface="Arial" panose="020B0604020202020204" pitchFamily="34" charset="0"/>
                <a:cs typeface="Arial" panose="020B0604020202020204" pitchFamily="34" charset="0"/>
              </a:rPr>
              <a:t> el </a:t>
            </a:r>
            <a:r>
              <a:rPr lang="en-US" sz="1600" dirty="0" err="1">
                <a:latin typeface="Arial" panose="020B0604020202020204" pitchFamily="34" charset="0"/>
                <a:cs typeface="Arial" panose="020B0604020202020204" pitchFamily="34" charset="0"/>
              </a:rPr>
              <a:t>elemento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calefactor</a:t>
            </a:r>
            <a:endParaRPr lang="en-US" sz="1600" dirty="0">
              <a:latin typeface="Arial" panose="020B0604020202020204" pitchFamily="34" charset="0"/>
              <a:cs typeface="Arial" panose="020B0604020202020204" pitchFamily="34" charset="0"/>
            </a:endParaRPr>
          </a:p>
          <a:p>
            <a:pPr marL="0" indent="0">
              <a:lnSpc>
                <a:spcPct val="150000"/>
              </a:lnSpc>
              <a:buNone/>
            </a:pPr>
            <a:r>
              <a:rPr lang="es-ES" sz="1600" dirty="0">
                <a:latin typeface="Arial" panose="020B0604020202020204" pitchFamily="34" charset="0"/>
                <a:cs typeface="Arial" panose="020B0604020202020204" pitchFamily="34" charset="0"/>
              </a:rPr>
              <a:t>Dado que la barra calefactora no es necesaria en muchos casos, es mejor desactivarla durante la puesta en marcha.</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100" dirty="0">
                <a:latin typeface="Arial" panose="020B0604020202020204" pitchFamily="34" charset="0"/>
                <a:cs typeface="Arial" panose="020B0604020202020204" pitchFamily="34" charset="0"/>
              </a:rPr>
              <a:t>				- </a:t>
            </a:r>
          </a:p>
        </p:txBody>
      </p:sp>
    </p:spTree>
    <p:extLst>
      <p:ext uri="{BB962C8B-B14F-4D97-AF65-F5344CB8AC3E}">
        <p14:creationId xmlns:p14="http://schemas.microsoft.com/office/powerpoint/2010/main" val="3442482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Inhaltsplatzhalter 1"/>
          <p:cNvSpPr>
            <a:spLocks noGrp="1"/>
          </p:cNvSpPr>
          <p:nvPr>
            <p:ph idx="1"/>
          </p:nvPr>
        </p:nvSpPr>
        <p:spPr>
          <a:xfrm>
            <a:off x="406400" y="1484313"/>
            <a:ext cx="8229600" cy="4537075"/>
          </a:xfrm>
        </p:spPr>
        <p:txBody>
          <a:bodyPr>
            <a:noAutofit/>
          </a:bodyPr>
          <a:lstStyle/>
          <a:p>
            <a:pPr marL="0" indent="0">
              <a:lnSpc>
                <a:spcPct val="150000"/>
              </a:lnSpc>
              <a:buNone/>
            </a:pPr>
            <a:r>
              <a:rPr lang="en-US" altLang="de-DE" sz="1600" dirty="0">
                <a:latin typeface="Arial" panose="020B0604020202020204" pitchFamily="34" charset="0"/>
                <a:cs typeface="Arial" panose="020B0604020202020204" pitchFamily="34" charset="0"/>
              </a:rPr>
              <a:t>Una </a:t>
            </a:r>
            <a:r>
              <a:rPr lang="en-US" altLang="de-DE" sz="1600" dirty="0" err="1">
                <a:latin typeface="Arial" panose="020B0604020202020204" pitchFamily="34" charset="0"/>
                <a:cs typeface="Arial" panose="020B0604020202020204" pitchFamily="34" charset="0"/>
              </a:rPr>
              <a:t>bomba</a:t>
            </a:r>
            <a:r>
              <a:rPr lang="en-US" altLang="de-DE" sz="1600" dirty="0">
                <a:latin typeface="Arial" panose="020B0604020202020204" pitchFamily="34" charset="0"/>
                <a:cs typeface="Arial" panose="020B0604020202020204" pitchFamily="34" charset="0"/>
              </a:rPr>
              <a:t> de </a:t>
            </a:r>
            <a:r>
              <a:rPr lang="en-US" altLang="de-DE" sz="1600" dirty="0" err="1">
                <a:latin typeface="Arial" panose="020B0604020202020204" pitchFamily="34" charset="0"/>
                <a:cs typeface="Arial" panose="020B0604020202020204" pitchFamily="34" charset="0"/>
              </a:rPr>
              <a:t>calor</a:t>
            </a:r>
            <a:r>
              <a:rPr lang="en-US" altLang="de-DE" sz="1600" dirty="0">
                <a:latin typeface="Arial" panose="020B0604020202020204" pitchFamily="34" charset="0"/>
                <a:cs typeface="Arial" panose="020B0604020202020204" pitchFamily="34" charset="0"/>
              </a:rPr>
              <a:t> es un </a:t>
            </a:r>
            <a:r>
              <a:rPr lang="en-US" altLang="de-DE" sz="1600" dirty="0" err="1">
                <a:latin typeface="Arial" panose="020B0604020202020204" pitchFamily="34" charset="0"/>
                <a:cs typeface="Arial" panose="020B0604020202020204" pitchFamily="34" charset="0"/>
              </a:rPr>
              <a:t>dispositivo</a:t>
            </a:r>
            <a:r>
              <a:rPr lang="en-US" altLang="de-DE" sz="1600" dirty="0">
                <a:latin typeface="Arial" panose="020B0604020202020204" pitchFamily="34" charset="0"/>
                <a:cs typeface="Arial" panose="020B0604020202020204" pitchFamily="34" charset="0"/>
              </a:rPr>
              <a:t> que </a:t>
            </a:r>
            <a:r>
              <a:rPr lang="en-US" altLang="de-DE" sz="1600" dirty="0" err="1">
                <a:latin typeface="Arial" panose="020B0604020202020204" pitchFamily="34" charset="0"/>
                <a:cs typeface="Arial" panose="020B0604020202020204" pitchFamily="34" charset="0"/>
              </a:rPr>
              <a:t>transfiere</a:t>
            </a:r>
            <a:r>
              <a:rPr lang="en-US" altLang="de-DE" sz="1600" dirty="0">
                <a:latin typeface="Arial" panose="020B0604020202020204" pitchFamily="34" charset="0"/>
                <a:cs typeface="Arial" panose="020B0604020202020204" pitchFamily="34" charset="0"/>
              </a:rPr>
              <a:t> </a:t>
            </a:r>
            <a:r>
              <a:rPr lang="en-US" altLang="de-DE" sz="1600" dirty="0" err="1">
                <a:latin typeface="Arial" panose="020B0604020202020204" pitchFamily="34" charset="0"/>
                <a:cs typeface="Arial" panose="020B0604020202020204" pitchFamily="34" charset="0"/>
              </a:rPr>
              <a:t>energía</a:t>
            </a:r>
            <a:r>
              <a:rPr lang="en-US" altLang="de-DE" sz="1600" dirty="0">
                <a:latin typeface="Arial" panose="020B0604020202020204" pitchFamily="34" charset="0"/>
                <a:cs typeface="Arial" panose="020B0604020202020204" pitchFamily="34" charset="0"/>
              </a:rPr>
              <a:t> </a:t>
            </a:r>
            <a:r>
              <a:rPr lang="en-US" altLang="de-DE" sz="1600" dirty="0" err="1">
                <a:latin typeface="Arial" panose="020B0604020202020204" pitchFamily="34" charset="0"/>
                <a:cs typeface="Arial" panose="020B0604020202020204" pitchFamily="34" charset="0"/>
              </a:rPr>
              <a:t>térmica</a:t>
            </a:r>
            <a:r>
              <a:rPr lang="en-US" altLang="de-DE" sz="1600" dirty="0">
                <a:latin typeface="Arial" panose="020B0604020202020204" pitchFamily="34" charset="0"/>
                <a:cs typeface="Arial" panose="020B0604020202020204" pitchFamily="34" charset="0"/>
              </a:rPr>
              <a:t> de una Fuente de </a:t>
            </a:r>
            <a:r>
              <a:rPr lang="en-US" altLang="de-DE" sz="1600" dirty="0" err="1">
                <a:latin typeface="Arial" panose="020B0604020202020204" pitchFamily="34" charset="0"/>
                <a:cs typeface="Arial" panose="020B0604020202020204" pitchFamily="34" charset="0"/>
              </a:rPr>
              <a:t>calor</a:t>
            </a:r>
            <a:r>
              <a:rPr lang="en-US" altLang="de-DE" sz="1600" dirty="0">
                <a:latin typeface="Arial" panose="020B0604020202020204" pitchFamily="34" charset="0"/>
                <a:cs typeface="Arial" panose="020B0604020202020204" pitchFamily="34" charset="0"/>
              </a:rPr>
              <a:t> a un </a:t>
            </a:r>
            <a:r>
              <a:rPr lang="en-US" altLang="de-DE" sz="1600" dirty="0" err="1">
                <a:latin typeface="Arial" panose="020B0604020202020204" pitchFamily="34" charset="0"/>
                <a:cs typeface="Arial" panose="020B0604020202020204" pitchFamily="34" charset="0"/>
              </a:rPr>
              <a:t>disipador</a:t>
            </a:r>
            <a:r>
              <a:rPr lang="en-US" altLang="de-DE" sz="1600" dirty="0">
                <a:latin typeface="Arial" panose="020B0604020202020204" pitchFamily="34" charset="0"/>
                <a:cs typeface="Arial" panose="020B0604020202020204" pitchFamily="34" charset="0"/>
              </a:rPr>
              <a:t> de </a:t>
            </a:r>
            <a:r>
              <a:rPr lang="en-US" altLang="de-DE" sz="1600" dirty="0" err="1">
                <a:latin typeface="Arial" panose="020B0604020202020204" pitchFamily="34" charset="0"/>
                <a:cs typeface="Arial" panose="020B0604020202020204" pitchFamily="34" charset="0"/>
              </a:rPr>
              <a:t>calor</a:t>
            </a:r>
            <a:r>
              <a:rPr lang="en-US" altLang="de-DE" sz="1600" dirty="0">
                <a:latin typeface="Arial" panose="020B0604020202020204" pitchFamily="34" charset="0"/>
                <a:cs typeface="Arial" panose="020B0604020202020204" pitchFamily="34" charset="0"/>
              </a:rPr>
              <a:t>. </a:t>
            </a:r>
          </a:p>
          <a:p>
            <a:pPr marL="0" indent="0">
              <a:lnSpc>
                <a:spcPct val="150000"/>
              </a:lnSpc>
              <a:buNone/>
            </a:pPr>
            <a:endParaRPr lang="en-US" altLang="de-DE" sz="1800" dirty="0"/>
          </a:p>
          <a:p>
            <a:pPr marL="0" indent="0">
              <a:lnSpc>
                <a:spcPct val="150000"/>
              </a:lnSpc>
              <a:buNone/>
            </a:pPr>
            <a:endParaRPr lang="en-US" altLang="de-DE" sz="1800" dirty="0"/>
          </a:p>
          <a:p>
            <a:pPr marL="0" indent="0">
              <a:lnSpc>
                <a:spcPct val="150000"/>
              </a:lnSpc>
              <a:buNone/>
            </a:pPr>
            <a:endParaRPr lang="en-US" altLang="de-DE" sz="1800" dirty="0"/>
          </a:p>
          <a:p>
            <a:pPr marL="0" indent="0">
              <a:lnSpc>
                <a:spcPct val="150000"/>
              </a:lnSpc>
              <a:buNone/>
            </a:pPr>
            <a:endParaRPr lang="en-US" altLang="de-DE" sz="1800" dirty="0"/>
          </a:p>
          <a:p>
            <a:pPr marL="0" indent="0">
              <a:lnSpc>
                <a:spcPct val="150000"/>
              </a:lnSpc>
              <a:buNone/>
            </a:pPr>
            <a:endParaRPr lang="en-US" altLang="de-DE" sz="1800" dirty="0"/>
          </a:p>
          <a:p>
            <a:pPr marL="0" indent="0">
              <a:lnSpc>
                <a:spcPct val="150000"/>
              </a:lnSpc>
              <a:buNone/>
            </a:pPr>
            <a:endParaRPr lang="en-US" altLang="de-DE" sz="1800" dirty="0"/>
          </a:p>
          <a:p>
            <a:pPr marL="0" indent="0">
              <a:lnSpc>
                <a:spcPct val="150000"/>
              </a:lnSpc>
              <a:buNone/>
            </a:pPr>
            <a:endParaRPr lang="en-US" altLang="de-DE" sz="1800" dirty="0"/>
          </a:p>
          <a:p>
            <a:pPr marL="0" indent="0">
              <a:lnSpc>
                <a:spcPct val="150000"/>
              </a:lnSpc>
              <a:buNone/>
            </a:pPr>
            <a:r>
              <a:rPr lang="en-US" altLang="de-DE" sz="1600" dirty="0">
                <a:latin typeface="Arial" panose="020B0604020202020204" pitchFamily="34" charset="0"/>
                <a:cs typeface="Arial" panose="020B0604020202020204" pitchFamily="34" charset="0"/>
              </a:rPr>
              <a:t>Heat pumps move thermal energy in the opposite direction of spontaneous heat transfer.</a:t>
            </a:r>
          </a:p>
          <a:p>
            <a:pPr marL="0" indent="0">
              <a:lnSpc>
                <a:spcPct val="150000"/>
              </a:lnSpc>
              <a:buNone/>
            </a:pPr>
            <a:endParaRPr lang="en-US" altLang="de-DE" sz="1800" dirty="0"/>
          </a:p>
          <a:p>
            <a:pPr marL="0" indent="0">
              <a:lnSpc>
                <a:spcPct val="150000"/>
              </a:lnSpc>
              <a:buNone/>
            </a:pPr>
            <a:endParaRPr lang="en-US" altLang="de-DE" sz="1800" dirty="0"/>
          </a:p>
        </p:txBody>
      </p:sp>
      <p:sp>
        <p:nvSpPr>
          <p:cNvPr id="9219" name="Titel 3"/>
          <p:cNvSpPr>
            <a:spLocks noGrp="1"/>
          </p:cNvSpPr>
          <p:nvPr>
            <p:ph type="title"/>
          </p:nvPr>
        </p:nvSpPr>
        <p:spPr>
          <a:xfrm>
            <a:off x="385192" y="319593"/>
            <a:ext cx="8229600" cy="504825"/>
          </a:xfrm>
        </p:spPr>
        <p:txBody>
          <a:bodyPr/>
          <a:lstStyle/>
          <a:p>
            <a:r>
              <a:rPr lang="es-ES" dirty="0">
                <a:latin typeface="Arial" panose="020B0604020202020204" pitchFamily="34" charset="0"/>
                <a:cs typeface="Arial" panose="020B0604020202020204" pitchFamily="34" charset="0"/>
              </a:rPr>
              <a:t>Función básica de una bomba de calor</a:t>
            </a:r>
            <a:endParaRPr lang="en-US" altLang="de-DE" b="1" dirty="0">
              <a:latin typeface="Arial" panose="020B0604020202020204" pitchFamily="34" charset="0"/>
              <a:cs typeface="Arial" panose="020B0604020202020204" pitchFamily="34" charset="0"/>
            </a:endParaRPr>
          </a:p>
        </p:txBody>
      </p:sp>
      <p:sp>
        <p:nvSpPr>
          <p:cNvPr id="4" name="Textfeld 3"/>
          <p:cNvSpPr txBox="1"/>
          <p:nvPr/>
        </p:nvSpPr>
        <p:spPr>
          <a:xfrm>
            <a:off x="653976" y="2727803"/>
            <a:ext cx="1758815" cy="785343"/>
          </a:xfrm>
          <a:prstGeom prst="rect">
            <a:avLst/>
          </a:prstGeom>
          <a:solidFill>
            <a:schemeClr val="accent1">
              <a:lumMod val="40000"/>
              <a:lumOff val="60000"/>
            </a:schemeClr>
          </a:solidFill>
        </p:spPr>
        <p:txBody>
          <a:bodyPr wrap="none" rtlCol="0">
            <a:spAutoFit/>
          </a:bodyPr>
          <a:lstStyle/>
          <a:p>
            <a:pPr algn="ctr">
              <a:lnSpc>
                <a:spcPct val="150000"/>
              </a:lnSpc>
            </a:pPr>
            <a:r>
              <a:rPr lang="de-DE" sz="1600" dirty="0">
                <a:latin typeface="Arial" panose="020B0604020202020204" pitchFamily="34" charset="0"/>
                <a:cs typeface="Arial" panose="020B0604020202020204" pitchFamily="34" charset="0"/>
              </a:rPr>
              <a:t>Fuente de calor</a:t>
            </a:r>
          </a:p>
          <a:p>
            <a:pPr algn="ctr">
              <a:lnSpc>
                <a:spcPct val="150000"/>
              </a:lnSpc>
            </a:pPr>
            <a:r>
              <a:rPr lang="de-DE" sz="1600" dirty="0">
                <a:latin typeface="Arial" panose="020B0604020202020204" pitchFamily="34" charset="0"/>
                <a:cs typeface="Arial" panose="020B0604020202020204" pitchFamily="34" charset="0"/>
              </a:rPr>
              <a:t>Baja temperatura</a:t>
            </a:r>
          </a:p>
        </p:txBody>
      </p:sp>
      <p:sp>
        <p:nvSpPr>
          <p:cNvPr id="11" name="Textfeld 10"/>
          <p:cNvSpPr txBox="1"/>
          <p:nvPr/>
        </p:nvSpPr>
        <p:spPr>
          <a:xfrm>
            <a:off x="6253043" y="2727803"/>
            <a:ext cx="2228175" cy="785343"/>
          </a:xfrm>
          <a:prstGeom prst="rect">
            <a:avLst/>
          </a:prstGeom>
          <a:solidFill>
            <a:schemeClr val="accent6">
              <a:lumMod val="60000"/>
              <a:lumOff val="40000"/>
            </a:schemeClr>
          </a:solidFill>
        </p:spPr>
        <p:txBody>
          <a:bodyPr wrap="none" rtlCol="0">
            <a:spAutoFit/>
          </a:bodyPr>
          <a:lstStyle/>
          <a:p>
            <a:pPr algn="ctr">
              <a:lnSpc>
                <a:spcPct val="150000"/>
              </a:lnSpc>
            </a:pPr>
            <a:r>
              <a:rPr lang="de-DE" sz="1600" dirty="0">
                <a:latin typeface="Arial" panose="020B0604020202020204" pitchFamily="34" charset="0"/>
                <a:cs typeface="Arial" panose="020B0604020202020204" pitchFamily="34" charset="0"/>
              </a:rPr>
              <a:t>Disipador de calor</a:t>
            </a:r>
          </a:p>
          <a:p>
            <a:pPr algn="ctr">
              <a:lnSpc>
                <a:spcPct val="150000"/>
              </a:lnSpc>
            </a:pPr>
            <a:r>
              <a:rPr lang="de-DE" sz="1600" dirty="0">
                <a:latin typeface="Arial" panose="020B0604020202020204" pitchFamily="34" charset="0"/>
                <a:cs typeface="Arial" panose="020B0604020202020204" pitchFamily="34" charset="0"/>
              </a:rPr>
              <a:t>Temperatura más alta</a:t>
            </a:r>
          </a:p>
        </p:txBody>
      </p:sp>
      <p:sp>
        <p:nvSpPr>
          <p:cNvPr id="5" name="Rechteck 4"/>
          <p:cNvSpPr/>
          <p:nvPr/>
        </p:nvSpPr>
        <p:spPr>
          <a:xfrm>
            <a:off x="3347864" y="2276872"/>
            <a:ext cx="2016224" cy="165618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latin typeface="Arial" panose="020B0604020202020204" pitchFamily="34" charset="0"/>
                <a:cs typeface="Arial" panose="020B0604020202020204" pitchFamily="34" charset="0"/>
              </a:rPr>
              <a:t>Bomba de calor</a:t>
            </a:r>
          </a:p>
        </p:txBody>
      </p:sp>
      <p:sp>
        <p:nvSpPr>
          <p:cNvPr id="6" name="Pfeil nach rechts 5"/>
          <p:cNvSpPr/>
          <p:nvPr/>
        </p:nvSpPr>
        <p:spPr>
          <a:xfrm>
            <a:off x="2660364" y="2924944"/>
            <a:ext cx="471476" cy="28803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rechts 13"/>
          <p:cNvSpPr/>
          <p:nvPr/>
        </p:nvSpPr>
        <p:spPr>
          <a:xfrm>
            <a:off x="5626786" y="2918847"/>
            <a:ext cx="471476" cy="28803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Pfeil nach rechts 16"/>
          <p:cNvSpPr/>
          <p:nvPr/>
        </p:nvSpPr>
        <p:spPr>
          <a:xfrm rot="16200000">
            <a:off x="4120238" y="4074013"/>
            <a:ext cx="471476" cy="28803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3579962" y="4547589"/>
            <a:ext cx="1645002" cy="338554"/>
          </a:xfrm>
          <a:prstGeom prst="rect">
            <a:avLst/>
          </a:prstGeom>
          <a:solidFill>
            <a:schemeClr val="accent3">
              <a:lumMod val="60000"/>
              <a:lumOff val="40000"/>
            </a:schemeClr>
          </a:solidFill>
        </p:spPr>
        <p:txBody>
          <a:bodyPr wrap="none" rtlCol="0">
            <a:spAutoFit/>
          </a:bodyPr>
          <a:lstStyle/>
          <a:p>
            <a:r>
              <a:rPr lang="de-DE" sz="1600" dirty="0">
                <a:latin typeface="Arial" panose="020B0604020202020204" pitchFamily="34" charset="0"/>
                <a:cs typeface="Arial" panose="020B0604020202020204" pitchFamily="34" charset="0"/>
              </a:rPr>
              <a:t>Energía externa</a:t>
            </a:r>
          </a:p>
        </p:txBody>
      </p:sp>
    </p:spTree>
    <p:extLst>
      <p:ext uri="{BB962C8B-B14F-4D97-AF65-F5344CB8AC3E}">
        <p14:creationId xmlns:p14="http://schemas.microsoft.com/office/powerpoint/2010/main" val="16661773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Componentes de la bomba de calor</a:t>
            </a:r>
          </a:p>
        </p:txBody>
      </p:sp>
      <p:sp>
        <p:nvSpPr>
          <p:cNvPr id="3" name="Content Placeholder 2"/>
          <p:cNvSpPr>
            <a:spLocks noGrp="1"/>
          </p:cNvSpPr>
          <p:nvPr>
            <p:ph idx="1"/>
          </p:nvPr>
        </p:nvSpPr>
        <p:spPr>
          <a:xfrm>
            <a:off x="457200" y="1600201"/>
            <a:ext cx="8229600" cy="1396751"/>
          </a:xfrm>
        </p:spPr>
        <p:txBody>
          <a:bodyPr>
            <a:no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b="1" dirty="0" err="1">
                <a:latin typeface="Arial" panose="020B0604020202020204" pitchFamily="34" charset="0"/>
                <a:cs typeface="Arial" panose="020B0604020202020204" pitchFamily="34" charset="0"/>
              </a:rPr>
              <a:t>Desconectar</a:t>
            </a:r>
            <a:r>
              <a:rPr lang="en-US" sz="1600" b="1" dirty="0">
                <a:latin typeface="Arial" panose="020B0604020202020204" pitchFamily="34" charset="0"/>
                <a:cs typeface="Arial" panose="020B0604020202020204" pitchFamily="34" charset="0"/>
              </a:rPr>
              <a:t> la </a:t>
            </a:r>
            <a:r>
              <a:rPr lang="en-US" sz="1600" b="1" dirty="0" err="1">
                <a:latin typeface="Arial" panose="020B0604020202020204" pitchFamily="34" charset="0"/>
                <a:cs typeface="Arial" panose="020B0604020202020204" pitchFamily="34" charset="0"/>
              </a:rPr>
              <a:t>conexión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eléctrica</a:t>
            </a:r>
            <a:endParaRPr lang="en-US" sz="1600" dirty="0">
              <a:latin typeface="Arial" panose="020B0604020202020204" pitchFamily="34" charset="0"/>
              <a:cs typeface="Arial" panose="020B0604020202020204" pitchFamily="34" charset="0"/>
            </a:endParaRPr>
          </a:p>
          <a:p>
            <a:pPr marL="0" indent="0">
              <a:lnSpc>
                <a:spcPct val="150000"/>
              </a:lnSpc>
              <a:buNone/>
            </a:pPr>
            <a:r>
              <a:rPr lang="en-US" sz="1100" dirty="0">
                <a:latin typeface="Arial" panose="020B0604020202020204" pitchFamily="34" charset="0"/>
                <a:cs typeface="Arial" panose="020B0604020202020204" pitchFamily="34" charset="0"/>
              </a:rPr>
              <a:t>				- </a:t>
            </a:r>
          </a:p>
        </p:txBody>
      </p:sp>
      <p:pic>
        <p:nvPicPr>
          <p:cNvPr id="11266" name="Picture 2" descr="a caucassian male hand holding a electric plug unplugged against a white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795990"/>
            <a:ext cx="4830515" cy="3036784"/>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395536" y="3021721"/>
            <a:ext cx="4176464" cy="3001334"/>
          </a:xfrm>
          <a:prstGeom prst="rect">
            <a:avLst/>
          </a:prstGeom>
          <a:noFill/>
        </p:spPr>
        <p:txBody>
          <a:bodyPr wrap="square" rtlCol="0">
            <a:spAutoFit/>
          </a:bodyPr>
          <a:lstStyle/>
          <a:p>
            <a:pPr>
              <a:lnSpc>
                <a:spcPct val="150000"/>
              </a:lnSpc>
            </a:pPr>
            <a:r>
              <a:rPr lang="es-ES" sz="1600" dirty="0">
                <a:latin typeface="Arial" panose="020B0604020202020204" pitchFamily="34" charset="0"/>
                <a:cs typeface="Arial" panose="020B0604020202020204" pitchFamily="34" charset="0"/>
              </a:rPr>
              <a:t>La variante más sencilla y segura es la separación de la conexión eléctrica. Ya sea si el elemento calefactor debe conectarse por separado a la red doméstica y se omite esta conexión. Alternativamente, si la conexión de la bomba de calor está desconectada.</a:t>
            </a:r>
          </a:p>
          <a:p>
            <a:pPr>
              <a:lnSpc>
                <a:spcPct val="150000"/>
              </a:lnSpc>
            </a:pPr>
            <a:endParaRPr lang="es-E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58820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Componentes de la bomba de calor</a:t>
            </a:r>
            <a:br>
              <a:rPr lang="es-ES" dirty="0">
                <a:latin typeface="Arial" panose="020B0604020202020204" pitchFamily="34" charset="0"/>
                <a:cs typeface="Arial" panose="020B0604020202020204" pitchFamily="34" charset="0"/>
              </a:rPr>
            </a:br>
            <a:endParaRPr lang="es-E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18356" y="1600201"/>
            <a:ext cx="8229600" cy="1396751"/>
          </a:xfrm>
        </p:spPr>
        <p:txBody>
          <a:bodyPr>
            <a:no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b="1" dirty="0" err="1">
                <a:latin typeface="Arial" panose="020B0604020202020204" pitchFamily="34" charset="0"/>
                <a:cs typeface="Arial" panose="020B0604020202020204" pitchFamily="34" charset="0"/>
              </a:rPr>
              <a:t>Desactivar</a:t>
            </a:r>
            <a:r>
              <a:rPr lang="en-US" sz="1600" b="1" dirty="0">
                <a:latin typeface="Arial" panose="020B0604020202020204" pitchFamily="34" charset="0"/>
                <a:cs typeface="Arial" panose="020B0604020202020204" pitchFamily="34" charset="0"/>
              </a:rPr>
              <a:t> el </a:t>
            </a:r>
            <a:r>
              <a:rPr lang="en-US" sz="1600" b="1" dirty="0" err="1">
                <a:latin typeface="Arial" panose="020B0604020202020204" pitchFamily="34" charset="0"/>
                <a:cs typeface="Arial" panose="020B0604020202020204" pitchFamily="34" charset="0"/>
              </a:rPr>
              <a:t>elemento</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calefactor</a:t>
            </a: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100" dirty="0">
              <a:latin typeface="Arial" panose="020B0604020202020204" pitchFamily="34" charset="0"/>
              <a:cs typeface="Arial" panose="020B0604020202020204" pitchFamily="34" charset="0"/>
            </a:endParaRPr>
          </a:p>
        </p:txBody>
      </p:sp>
      <p:sp>
        <p:nvSpPr>
          <p:cNvPr id="4" name="Textfeld 3"/>
          <p:cNvSpPr txBox="1"/>
          <p:nvPr/>
        </p:nvSpPr>
        <p:spPr>
          <a:xfrm>
            <a:off x="318356" y="2564904"/>
            <a:ext cx="5472608" cy="3376502"/>
          </a:xfrm>
          <a:prstGeom prst="rect">
            <a:avLst/>
          </a:prstGeom>
          <a:noFill/>
        </p:spPr>
        <p:txBody>
          <a:bodyPr wrap="square" rtlCol="0">
            <a:spAutoFit/>
          </a:bodyPr>
          <a:lstStyle/>
          <a:p>
            <a:pPr>
              <a:lnSpc>
                <a:spcPct val="150000"/>
              </a:lnSpc>
            </a:pPr>
            <a:r>
              <a:rPr lang="es-ES" sz="1600" dirty="0">
                <a:latin typeface="Arial" panose="020B0604020202020204" pitchFamily="34" charset="0"/>
                <a:cs typeface="Arial" panose="020B0604020202020204" pitchFamily="34" charset="0"/>
              </a:rPr>
              <a:t>A menudo existe la opción de desactivar la calefacción </a:t>
            </a:r>
          </a:p>
          <a:p>
            <a:pPr>
              <a:lnSpc>
                <a:spcPct val="150000"/>
              </a:lnSpc>
            </a:pPr>
            <a:r>
              <a:rPr lang="es-ES" sz="1600" dirty="0">
                <a:latin typeface="Arial" panose="020B0604020202020204" pitchFamily="34" charset="0"/>
                <a:cs typeface="Arial" panose="020B0604020202020204" pitchFamily="34" charset="0"/>
              </a:rPr>
              <a:t>en los ajustes de la bomba de calor.</a:t>
            </a:r>
          </a:p>
          <a:p>
            <a:pPr>
              <a:lnSpc>
                <a:spcPct val="150000"/>
              </a:lnSpc>
            </a:pPr>
            <a:endParaRPr lang="es-ES"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Reduzca la temperatura límite de uso:</a:t>
            </a:r>
          </a:p>
          <a:p>
            <a:pPr>
              <a:lnSpc>
                <a:spcPct val="150000"/>
              </a:lnSpc>
            </a:pPr>
            <a:r>
              <a:rPr lang="es-ES" sz="1600" dirty="0">
                <a:latin typeface="Arial" panose="020B0604020202020204" pitchFamily="34" charset="0"/>
                <a:cs typeface="Arial" panose="020B0604020202020204" pitchFamily="34" charset="0"/>
              </a:rPr>
              <a:t>Si no hay otra opción, el punto de conexión del elemento calefactor se puede ajustar a una temperatura que se debe ajustar en los ajustes de la bomba de calor. A continuación, debe seleccionarse lo más bajo posible (por ejemplo, -20°C).</a:t>
            </a:r>
            <a:endParaRPr lang="de-DE" sz="1600" dirty="0"/>
          </a:p>
        </p:txBody>
      </p:sp>
      <p:pic>
        <p:nvPicPr>
          <p:cNvPr id="13314" name="Picture 2" descr="Deactivated Rubber Stamp"/>
          <p:cNvPicPr>
            <a:picLocks noChangeAspect="1" noChangeArrowheads="1"/>
          </p:cNvPicPr>
          <p:nvPr/>
        </p:nvPicPr>
        <p:blipFill rotWithShape="1">
          <a:blip r:embed="rId3">
            <a:extLst>
              <a:ext uri="{28A0092B-C50C-407E-A947-70E740481C1C}">
                <a14:useLocalDpi xmlns:a14="http://schemas.microsoft.com/office/drawing/2010/main" val="0"/>
              </a:ext>
            </a:extLst>
          </a:blip>
          <a:srcRect l="1733" t="5428" r="2509"/>
          <a:stretch/>
        </p:blipFill>
        <p:spPr bwMode="auto">
          <a:xfrm>
            <a:off x="4860032" y="1433078"/>
            <a:ext cx="4104456" cy="180160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old weather thermometer icon vector illustration on white background. Flat web design element for website, app or infographics materi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7831" y="3472407"/>
            <a:ext cx="2966169" cy="309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2672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n-US" dirty="0">
                <a:latin typeface="Arial" panose="020B0604020202020204" pitchFamily="34" charset="0"/>
                <a:cs typeface="Arial" panose="020B0604020202020204" pitchFamily="34" charset="0"/>
              </a:rPr>
              <a:t>EHPA – </a:t>
            </a:r>
            <a:r>
              <a:rPr lang="es-ES" dirty="0">
                <a:latin typeface="Arial" panose="020B0604020202020204" pitchFamily="34" charset="0"/>
                <a:cs typeface="Arial" panose="020B0604020202020204" pitchFamily="34" charset="0"/>
              </a:rPr>
              <a:t>Etiqueta de calidad europea para bombas de calor</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5842992" cy="4525963"/>
          </a:xfrm>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EHPA – European Quality label for heat pumps (</a:t>
            </a:r>
            <a:r>
              <a:rPr lang="es-ES" sz="1600" dirty="0">
                <a:latin typeface="Arial" panose="020B0604020202020204" pitchFamily="34" charset="0"/>
                <a:cs typeface="Arial" panose="020B0604020202020204" pitchFamily="34" charset="0"/>
              </a:rPr>
              <a:t>Etiqueta de calidad europea para bombas de calor)</a:t>
            </a: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s-ES" sz="1600" dirty="0">
                <a:latin typeface="Arial" panose="020B0604020202020204" pitchFamily="34" charset="0"/>
                <a:cs typeface="Arial" panose="020B0604020202020204" pitchFamily="34" charset="0"/>
              </a:rPr>
              <a:t>La Asociación Europea de Bombas de Calor AISBL (EHPA) ha creado una etiqueta de calidad para bombas de calor con certificación.</a:t>
            </a:r>
          </a:p>
          <a:p>
            <a:pPr marL="0" indent="0">
              <a:lnSpc>
                <a:spcPct val="150000"/>
              </a:lnSpc>
              <a:buNone/>
            </a:pPr>
            <a:r>
              <a:rPr lang="es-ES" sz="1600" dirty="0">
                <a:latin typeface="Arial" panose="020B0604020202020204" pitchFamily="34" charset="0"/>
                <a:cs typeface="Arial" panose="020B0604020202020204" pitchFamily="34" charset="0"/>
              </a:rPr>
              <a:t>Además de los ensayos técnicos (COP según EN 14511) y de la evolución del ruido (EN 1202), también se comprueban los criterios de planificación y servicio.</a:t>
            </a:r>
            <a:endParaRPr lang="de-DE" sz="1600" dirty="0">
              <a:latin typeface="Arial" panose="020B0604020202020204" pitchFamily="34" charset="0"/>
              <a:cs typeface="Arial" panose="020B0604020202020204" pitchFamily="34" charset="0"/>
            </a:endParaRPr>
          </a:p>
        </p:txBody>
      </p:sp>
      <p:pic>
        <p:nvPicPr>
          <p:cNvPr id="10242" name="Picture 2" descr="https://www.waermepumpe.de/fileadmin/_processed_/0/2/csm_EHPA-Guetesiegel_df90e30a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2204864"/>
            <a:ext cx="14287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6993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a:xfrm>
            <a:off x="457200" y="1600200"/>
            <a:ext cx="5842992" cy="4525963"/>
          </a:xfrm>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EHPA – European Quality label for heat pumps (</a:t>
            </a:r>
            <a:r>
              <a:rPr lang="es-ES" sz="1600" dirty="0">
                <a:latin typeface="Arial" panose="020B0604020202020204" pitchFamily="34" charset="0"/>
                <a:cs typeface="Arial" panose="020B0604020202020204" pitchFamily="34" charset="0"/>
              </a:rPr>
              <a:t>Etiqueta de calidad europea para bombas de calor)</a:t>
            </a:r>
            <a:endParaRPr lang="de-DE" sz="1600" dirty="0">
              <a:latin typeface="Arial" panose="020B0604020202020204" pitchFamily="34" charset="0"/>
              <a:cs typeface="Arial" panose="020B0604020202020204" pitchFamily="34" charset="0"/>
            </a:endParaRPr>
          </a:p>
          <a:p>
            <a:pPr marL="0" indent="0">
              <a:lnSpc>
                <a:spcPct val="150000"/>
              </a:lnSpc>
              <a:buNone/>
            </a:pPr>
            <a:r>
              <a:rPr lang="es-ES" sz="1600" dirty="0">
                <a:latin typeface="Arial" panose="020B0604020202020204" pitchFamily="34" charset="0"/>
                <a:cs typeface="Arial" panose="020B0604020202020204" pitchFamily="34" charset="0"/>
              </a:rPr>
              <a:t>Esto significa, entre otras cosas, que los fabricantes garantizan</a:t>
            </a:r>
          </a:p>
          <a:p>
            <a:pPr>
              <a:lnSpc>
                <a:spcPct val="150000"/>
              </a:lnSpc>
            </a:pPr>
            <a:r>
              <a:rPr lang="en-US" sz="1600" dirty="0" err="1">
                <a:latin typeface="Arial" panose="020B0604020202020204" pitchFamily="34" charset="0"/>
                <a:cs typeface="Arial" panose="020B0604020202020204" pitchFamily="34" charset="0"/>
              </a:rPr>
              <a:t>documentos</a:t>
            </a:r>
            <a:r>
              <a:rPr lang="en-US" sz="1600" dirty="0">
                <a:latin typeface="Arial" panose="020B0604020202020204" pitchFamily="34" charset="0"/>
                <a:cs typeface="Arial" panose="020B0604020202020204" pitchFamily="34" charset="0"/>
              </a:rPr>
              <a:t> de </a:t>
            </a:r>
            <a:r>
              <a:rPr lang="en-US" sz="1600" dirty="0" err="1">
                <a:latin typeface="Arial" panose="020B0604020202020204" pitchFamily="34" charset="0"/>
                <a:cs typeface="Arial" panose="020B0604020202020204" pitchFamily="34" charset="0"/>
              </a:rPr>
              <a:t>planificación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comprensibles</a:t>
            </a:r>
            <a:r>
              <a:rPr lang="en-US" sz="1600" dirty="0">
                <a:latin typeface="Arial" panose="020B0604020202020204" pitchFamily="34" charset="0"/>
                <a:cs typeface="Arial" panose="020B0604020202020204" pitchFamily="34" charset="0"/>
              </a:rPr>
              <a:t> </a:t>
            </a:r>
          </a:p>
          <a:p>
            <a:pPr>
              <a:lnSpc>
                <a:spcPct val="150000"/>
              </a:lnSpc>
            </a:pPr>
            <a:r>
              <a:rPr lang="es-ES" sz="1600" dirty="0">
                <a:latin typeface="Arial" panose="020B0604020202020204" pitchFamily="34" charset="0"/>
                <a:cs typeface="Arial" panose="020B0604020202020204" pitchFamily="34" charset="0"/>
              </a:rPr>
              <a:t>Documentación técnica y de servicio </a:t>
            </a:r>
          </a:p>
          <a:p>
            <a:pPr>
              <a:lnSpc>
                <a:spcPct val="150000"/>
              </a:lnSpc>
            </a:pPr>
            <a:r>
              <a:rPr lang="es-ES" sz="1600" dirty="0">
                <a:latin typeface="Arial" panose="020B0604020202020204" pitchFamily="34" charset="0"/>
                <a:cs typeface="Arial" panose="020B0604020202020204" pitchFamily="34" charset="0"/>
              </a:rPr>
              <a:t>Instrucciones de instalación y funcionamiento en el idioma nacional</a:t>
            </a:r>
          </a:p>
          <a:p>
            <a:pPr marL="0" indent="0">
              <a:lnSpc>
                <a:spcPct val="150000"/>
              </a:lnSpc>
              <a:buNone/>
            </a:pPr>
            <a:endParaRPr lang="en-US" sz="1600" dirty="0">
              <a:latin typeface="Arial" panose="020B0604020202020204" pitchFamily="34" charset="0"/>
              <a:cs typeface="Arial" panose="020B0604020202020204" pitchFamily="34" charset="0"/>
            </a:endParaRPr>
          </a:p>
          <a:p>
            <a:pPr>
              <a:lnSpc>
                <a:spcPct val="150000"/>
              </a:lnSpc>
            </a:pPr>
            <a:r>
              <a:rPr lang="en-US" sz="1600" dirty="0">
                <a:latin typeface="Arial" panose="020B0604020202020204" pitchFamily="34" charset="0"/>
                <a:cs typeface="Arial" panose="020B0604020202020204" pitchFamily="34" charset="0"/>
              </a:rPr>
              <a:t>Al </a:t>
            </a:r>
            <a:r>
              <a:rPr lang="en-US" sz="1600" dirty="0" err="1">
                <a:latin typeface="Arial" panose="020B0604020202020204" pitchFamily="34" charset="0"/>
                <a:cs typeface="Arial" panose="020B0604020202020204" pitchFamily="34" charset="0"/>
              </a:rPr>
              <a:t>menos</a:t>
            </a:r>
            <a:r>
              <a:rPr lang="en-US" sz="1600" dirty="0">
                <a:latin typeface="Arial" panose="020B0604020202020204" pitchFamily="34" charset="0"/>
                <a:cs typeface="Arial" panose="020B0604020202020204" pitchFamily="34" charset="0"/>
              </a:rPr>
              <a:t> 2 </a:t>
            </a:r>
            <a:r>
              <a:rPr lang="en-US" sz="1600" dirty="0" err="1">
                <a:latin typeface="Arial" panose="020B0604020202020204" pitchFamily="34" charset="0"/>
                <a:cs typeface="Arial" panose="020B0604020202020204" pitchFamily="34" charset="0"/>
              </a:rPr>
              <a:t>años</a:t>
            </a:r>
            <a:r>
              <a:rPr lang="en-US" sz="1600" dirty="0">
                <a:latin typeface="Arial" panose="020B0604020202020204" pitchFamily="34" charset="0"/>
                <a:cs typeface="Arial" panose="020B0604020202020204" pitchFamily="34" charset="0"/>
              </a:rPr>
              <a:t> de </a:t>
            </a:r>
            <a:r>
              <a:rPr lang="en-US" sz="1600" dirty="0" err="1">
                <a:latin typeface="Arial" panose="020B0604020202020204" pitchFamily="34" charset="0"/>
                <a:cs typeface="Arial" panose="020B0604020202020204" pitchFamily="34" charset="0"/>
              </a:rPr>
              <a:t>garantía</a:t>
            </a:r>
            <a:endParaRPr lang="en-US"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10 años de garantía en piezas de repuesto</a:t>
            </a:r>
            <a:endParaRPr lang="de-DE" sz="1600" dirty="0">
              <a:latin typeface="Arial" panose="020B0604020202020204" pitchFamily="34" charset="0"/>
              <a:cs typeface="Arial" panose="020B0604020202020204" pitchFamily="34" charset="0"/>
            </a:endParaRPr>
          </a:p>
        </p:txBody>
      </p:sp>
      <p:pic>
        <p:nvPicPr>
          <p:cNvPr id="10242" name="Picture 2" descr="https://www.waermepumpe.de/fileadmin/_processed_/0/2/csm_EHPA-Guetesiegel_df90e30a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2204864"/>
            <a:ext cx="14287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0038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slide title here</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EHPA – European Quality label for heat pumps </a:t>
            </a:r>
          </a:p>
          <a:p>
            <a:pPr marL="0" indent="0">
              <a:lnSpc>
                <a:spcPct val="150000"/>
              </a:lnSpc>
              <a:buNone/>
            </a:pPr>
            <a:r>
              <a:rPr lang="en-US" sz="1600" dirty="0">
                <a:latin typeface="Arial" panose="020B0604020202020204" pitchFamily="34" charset="0"/>
                <a:cs typeface="Arial" panose="020B0604020202020204" pitchFamily="34" charset="0"/>
              </a:rPr>
              <a:t>(</a:t>
            </a:r>
            <a:r>
              <a:rPr lang="es-ES" sz="1600" dirty="0">
                <a:latin typeface="Arial" panose="020B0604020202020204" pitchFamily="34" charset="0"/>
                <a:cs typeface="Arial" panose="020B0604020202020204" pitchFamily="34" charset="0"/>
              </a:rPr>
              <a:t>Etiqueta de calidad europea para bombas </a:t>
            </a:r>
          </a:p>
          <a:p>
            <a:pPr marL="0" indent="0">
              <a:lnSpc>
                <a:spcPct val="150000"/>
              </a:lnSpc>
              <a:buNone/>
            </a:pPr>
            <a:r>
              <a:rPr lang="es-ES" sz="1600" dirty="0">
                <a:latin typeface="Arial" panose="020B0604020202020204" pitchFamily="34" charset="0"/>
                <a:cs typeface="Arial" panose="020B0604020202020204" pitchFamily="34" charset="0"/>
              </a:rPr>
              <a:t>de calor)</a:t>
            </a: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s-ES" sz="1600" dirty="0">
                <a:latin typeface="Arial" panose="020B0604020202020204" pitchFamily="34" charset="0"/>
                <a:cs typeface="Arial" panose="020B0604020202020204" pitchFamily="34" charset="0"/>
              </a:rPr>
              <a:t>La etiqueta está disponible en los siguientes </a:t>
            </a:r>
          </a:p>
          <a:p>
            <a:pPr marL="0" indent="0">
              <a:lnSpc>
                <a:spcPct val="150000"/>
              </a:lnSpc>
              <a:buNone/>
            </a:pPr>
            <a:r>
              <a:rPr lang="es-ES" sz="1600" dirty="0">
                <a:latin typeface="Arial" panose="020B0604020202020204" pitchFamily="34" charset="0"/>
                <a:cs typeface="Arial" panose="020B0604020202020204" pitchFamily="34" charset="0"/>
              </a:rPr>
              <a:t>formatos para países europeos:</a:t>
            </a:r>
            <a:endParaRPr lang="de-DE" sz="1600"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stretch>
            <a:fillRect/>
          </a:stretch>
        </p:blipFill>
        <p:spPr>
          <a:xfrm>
            <a:off x="4788024" y="1600200"/>
            <a:ext cx="4032450" cy="4728667"/>
          </a:xfrm>
          <a:prstGeom prst="rect">
            <a:avLst/>
          </a:prstGeom>
        </p:spPr>
      </p:pic>
    </p:spTree>
    <p:extLst>
      <p:ext uri="{BB962C8B-B14F-4D97-AF65-F5344CB8AC3E}">
        <p14:creationId xmlns:p14="http://schemas.microsoft.com/office/powerpoint/2010/main" val="27859155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EHPA – European Quality label for heat pumps (</a:t>
            </a:r>
            <a:r>
              <a:rPr lang="es-ES" sz="1600" dirty="0">
                <a:latin typeface="Arial" panose="020B0604020202020204" pitchFamily="34" charset="0"/>
                <a:cs typeface="Arial" panose="020B0604020202020204" pitchFamily="34" charset="0"/>
              </a:rPr>
              <a:t>Etiqueta de calidad europea para bombas de calor)</a:t>
            </a: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s-ES" sz="1600" dirty="0">
                <a:latin typeface="Arial" panose="020B0604020202020204" pitchFamily="34" charset="0"/>
                <a:cs typeface="Arial" panose="020B0604020202020204" pitchFamily="34" charset="0"/>
              </a:rPr>
              <a:t>Cada país mantiene una lista con las bombas de calor certificadas en cada caso. Los resúmenes pueden consultarse en las asociaciones asociadas de cada país.</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s-ES" sz="1600" dirty="0">
                <a:latin typeface="Arial" panose="020B0604020202020204" pitchFamily="34" charset="0"/>
                <a:cs typeface="Arial" panose="020B0604020202020204" pitchFamily="34" charset="0"/>
              </a:rPr>
              <a:t>Para Alemania, los modelos actuales de bombas de calor que llevan la etiqueta EHPA están disponibles en línea en la </a:t>
            </a:r>
            <a:r>
              <a:rPr lang="es-ES" sz="1600" dirty="0" err="1">
                <a:latin typeface="Arial" panose="020B0604020202020204" pitchFamily="34" charset="0"/>
                <a:cs typeface="Arial" panose="020B0604020202020204" pitchFamily="34" charset="0"/>
              </a:rPr>
              <a:t>Bundesverband</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Wärmepumpe</a:t>
            </a:r>
            <a:r>
              <a:rPr lang="es-ES" sz="1600" dirty="0">
                <a:latin typeface="Arial" panose="020B0604020202020204" pitchFamily="34" charset="0"/>
                <a:cs typeface="Arial" panose="020B0604020202020204" pitchFamily="34" charset="0"/>
              </a:rPr>
              <a:t>.</a:t>
            </a:r>
          </a:p>
          <a:p>
            <a:pPr marL="0" indent="0">
              <a:lnSpc>
                <a:spcPct val="150000"/>
              </a:lnSpc>
              <a:buNone/>
            </a:pPr>
            <a:r>
              <a:rPr lang="en-US" sz="1600" dirty="0">
                <a:latin typeface="Arial" panose="020B0604020202020204" pitchFamily="34" charset="0"/>
                <a:cs typeface="Arial" panose="020B0604020202020204" pitchFamily="34" charset="0"/>
              </a:rPr>
              <a:t>https://www.waermepumpe.de/normen-technik/europaeisches-guetesiegel/nationale-guetesiegel/</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56418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n-US" dirty="0" err="1">
                <a:latin typeface="Arial" panose="020B0604020202020204" pitchFamily="34" charset="0"/>
                <a:cs typeface="Arial" panose="020B0604020202020204" pitchFamily="34" charset="0"/>
              </a:rPr>
              <a:t>Etiqueta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energética</a:t>
            </a:r>
            <a:r>
              <a:rPr lang="en-US" dirty="0">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p:txBody>
          <a:bodyPr>
            <a:noAutofit/>
          </a:bodyPr>
          <a:lstStyle/>
          <a:p>
            <a:pPr marL="0" indent="0">
              <a:lnSpc>
                <a:spcPct val="150000"/>
              </a:lnSpc>
              <a:buNone/>
            </a:pPr>
            <a:r>
              <a:rPr lang="en-US" sz="1600" dirty="0" err="1">
                <a:latin typeface="Arial" panose="020B0604020202020204" pitchFamily="34" charset="0"/>
                <a:cs typeface="Arial" panose="020B0604020202020204" pitchFamily="34" charset="0"/>
              </a:rPr>
              <a:t>Etiqueta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energética</a:t>
            </a:r>
            <a:r>
              <a:rPr lang="en-US" sz="1600" dirty="0">
                <a:latin typeface="Arial" panose="020B0604020202020204" pitchFamily="34" charset="0"/>
                <a:cs typeface="Arial" panose="020B0604020202020204" pitchFamily="34" charset="0"/>
              </a:rPr>
              <a:t> </a:t>
            </a:r>
          </a:p>
          <a:p>
            <a:pPr marL="0" indent="0">
              <a:lnSpc>
                <a:spcPct val="150000"/>
              </a:lnSpc>
              <a:buNone/>
            </a:pPr>
            <a:r>
              <a:rPr lang="es-ES" sz="1600" dirty="0">
                <a:latin typeface="Arial" panose="020B0604020202020204" pitchFamily="34" charset="0"/>
                <a:cs typeface="Arial" panose="020B0604020202020204" pitchFamily="34" charset="0"/>
              </a:rPr>
              <a:t>Desde 2015, todos los calefactores de la UE -incluidas todas las bombas de calor- deben estar etiquetados con una etiqueta energética. </a:t>
            </a:r>
            <a:r>
              <a:rPr lang="en-US"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ErP</a:t>
            </a:r>
            <a:r>
              <a:rPr lang="en-US" sz="1600" dirty="0">
                <a:latin typeface="Arial" panose="020B0604020202020204" pitchFamily="34" charset="0"/>
                <a:cs typeface="Arial" panose="020B0604020202020204" pitchFamily="34" charset="0"/>
              </a:rPr>
              <a:t>).</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s-ES" sz="1600" dirty="0">
                <a:latin typeface="Arial" panose="020B0604020202020204" pitchFamily="34" charset="0"/>
                <a:cs typeface="Arial" panose="020B0604020202020204" pitchFamily="34" charset="0"/>
              </a:rPr>
              <a:t>Las bombas de calor, ya sea como sistema integrado o como sistema singular, alcanzan las clases de eficiencia energética más altas sin excepción, como regla general.</a:t>
            </a:r>
          </a:p>
          <a:p>
            <a:pPr marL="0" indent="0">
              <a:lnSpc>
                <a:spcPct val="150000"/>
              </a:lnSpc>
              <a:buNone/>
            </a:pPr>
            <a:r>
              <a:rPr lang="es-ES" sz="1600" dirty="0">
                <a:latin typeface="Arial" panose="020B0604020202020204" pitchFamily="34" charset="0"/>
                <a:cs typeface="Arial" panose="020B0604020202020204" pitchFamily="34" charset="0"/>
              </a:rPr>
              <a:t>A++ a A++++ </a:t>
            </a:r>
            <a:endParaRPr lang="de-DE" sz="1600" dirty="0">
              <a:latin typeface="Arial" panose="020B0604020202020204" pitchFamily="34" charset="0"/>
              <a:cs typeface="Arial" panose="020B0604020202020204" pitchFamily="34" charset="0"/>
            </a:endParaRPr>
          </a:p>
        </p:txBody>
      </p:sp>
      <p:pic>
        <p:nvPicPr>
          <p:cNvPr id="11270" name="Picture 6" descr="Hand with magnifying glass looking at the new A+, A++ and A+++ classes of the european energy efficiency classific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0633" y="4077072"/>
            <a:ext cx="4033367" cy="3293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8770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slide title here</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r>
              <a:rPr lang="de-DE" sz="1600" dirty="0">
                <a:latin typeface="Arial" panose="020B0604020202020204" pitchFamily="34" charset="0"/>
                <a:cs typeface="Arial" panose="020B0604020202020204" pitchFamily="34" charset="0"/>
              </a:rPr>
              <a:t>Etiqueta de</a:t>
            </a:r>
          </a:p>
          <a:p>
            <a:pPr marL="0" indent="0">
              <a:lnSpc>
                <a:spcPct val="150000"/>
              </a:lnSpc>
              <a:buNone/>
            </a:pPr>
            <a:r>
              <a:rPr lang="de-DE" sz="1600" dirty="0">
                <a:latin typeface="Arial" panose="020B0604020202020204" pitchFamily="34" charset="0"/>
                <a:cs typeface="Arial" panose="020B0604020202020204" pitchFamily="34" charset="0"/>
              </a:rPr>
              <a:t>energía </a:t>
            </a:r>
          </a:p>
          <a:p>
            <a:pPr marL="0" indent="0">
              <a:lnSpc>
                <a:spcPct val="150000"/>
              </a:lnSpc>
              <a:buNone/>
            </a:pPr>
            <a:endParaRPr lang="de-DE" sz="1600" dirty="0">
              <a:latin typeface="Arial" panose="020B0604020202020204" pitchFamily="34" charset="0"/>
              <a:cs typeface="Arial" panose="020B0604020202020204" pitchFamily="34" charset="0"/>
            </a:endParaRPr>
          </a:p>
        </p:txBody>
      </p:sp>
      <p:pic>
        <p:nvPicPr>
          <p:cNvPr id="11266" name="Picture 2" descr="Bildergebnis fÃ¼r Erp WÃ¤rmepum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670" y="116632"/>
            <a:ext cx="7183810" cy="6342629"/>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251520" y="2996952"/>
            <a:ext cx="10153128" cy="707886"/>
          </a:xfrm>
          <a:prstGeom prst="rect">
            <a:avLst/>
          </a:prstGeom>
          <a:solidFill>
            <a:schemeClr val="bg1"/>
          </a:solidFill>
        </p:spPr>
        <p:txBody>
          <a:bodyPr wrap="square" rtlCol="0">
            <a:spAutoFit/>
          </a:bodyPr>
          <a:lstStyle/>
          <a:p>
            <a:r>
              <a:rPr lang="es-ES" sz="4000" dirty="0"/>
              <a:t>Ejemplo y estructura de la etiqueta energética</a:t>
            </a:r>
            <a:endParaRPr lang="de-DE" sz="4000" dirty="0"/>
          </a:p>
        </p:txBody>
      </p:sp>
      <p:sp>
        <p:nvSpPr>
          <p:cNvPr id="5" name="Textfeld 4"/>
          <p:cNvSpPr txBox="1"/>
          <p:nvPr/>
        </p:nvSpPr>
        <p:spPr>
          <a:xfrm>
            <a:off x="1925906" y="856655"/>
            <a:ext cx="1729215" cy="938719"/>
          </a:xfrm>
          <a:prstGeom prst="rect">
            <a:avLst/>
          </a:prstGeom>
          <a:solidFill>
            <a:schemeClr val="bg1"/>
          </a:solidFill>
        </p:spPr>
        <p:txBody>
          <a:bodyPr wrap="square" lIns="72000" rIns="0" rtlCol="0">
            <a:spAutoFit/>
          </a:bodyPr>
          <a:lstStyle/>
          <a:p>
            <a:r>
              <a:rPr lang="es-ES" sz="1100" dirty="0">
                <a:latin typeface="Bahnschrift" panose="020B0502040204020203" pitchFamily="34" charset="0"/>
              </a:rPr>
              <a:t>Espacios para nombres o identificación de mercancías o, más bien, para la identificación del modelo del proveedor.</a:t>
            </a:r>
          </a:p>
        </p:txBody>
      </p:sp>
      <p:sp>
        <p:nvSpPr>
          <p:cNvPr id="7" name="Textfeld 6"/>
          <p:cNvSpPr txBox="1"/>
          <p:nvPr/>
        </p:nvSpPr>
        <p:spPr>
          <a:xfrm>
            <a:off x="2195736" y="2312815"/>
            <a:ext cx="1355538" cy="430887"/>
          </a:xfrm>
          <a:prstGeom prst="rect">
            <a:avLst/>
          </a:prstGeom>
          <a:solidFill>
            <a:schemeClr val="bg1"/>
          </a:solidFill>
        </p:spPr>
        <p:txBody>
          <a:bodyPr wrap="square" lIns="72000" rIns="0" rtlCol="0">
            <a:spAutoFit/>
          </a:bodyPr>
          <a:lstStyle/>
          <a:p>
            <a:r>
              <a:rPr lang="es-ES" sz="1100" dirty="0">
                <a:latin typeface="Bahnschrift" panose="020B0502040204020203" pitchFamily="34" charset="0"/>
              </a:rPr>
              <a:t>Escala de </a:t>
            </a:r>
          </a:p>
          <a:p>
            <a:r>
              <a:rPr lang="es-ES" sz="1100" dirty="0">
                <a:latin typeface="Bahnschrift" panose="020B0502040204020203" pitchFamily="34" charset="0"/>
              </a:rPr>
              <a:t>clases de eficiencia</a:t>
            </a:r>
          </a:p>
        </p:txBody>
      </p:sp>
      <p:sp>
        <p:nvSpPr>
          <p:cNvPr id="8" name="Textfeld 7"/>
          <p:cNvSpPr txBox="1"/>
          <p:nvPr/>
        </p:nvSpPr>
        <p:spPr>
          <a:xfrm>
            <a:off x="2176756" y="3927188"/>
            <a:ext cx="1440374" cy="769441"/>
          </a:xfrm>
          <a:prstGeom prst="rect">
            <a:avLst/>
          </a:prstGeom>
          <a:solidFill>
            <a:schemeClr val="bg1"/>
          </a:solidFill>
        </p:spPr>
        <p:txBody>
          <a:bodyPr wrap="square" lIns="72000" rIns="0" rtlCol="0">
            <a:spAutoFit/>
          </a:bodyPr>
          <a:lstStyle/>
          <a:p>
            <a:r>
              <a:rPr lang="es-ES" sz="1100" dirty="0">
                <a:latin typeface="Bahnschrift" panose="020B0502040204020203" pitchFamily="34" charset="0"/>
              </a:rPr>
              <a:t>Nivel de potencia acústica LWA en espacios interiores (si procede)</a:t>
            </a:r>
            <a:endParaRPr lang="de-DE" sz="1100" dirty="0">
              <a:latin typeface="Bahnschrift" panose="020B0502040204020203" pitchFamily="34" charset="0"/>
            </a:endParaRPr>
          </a:p>
        </p:txBody>
      </p:sp>
      <p:sp>
        <p:nvSpPr>
          <p:cNvPr id="9" name="Textfeld 8"/>
          <p:cNvSpPr txBox="1"/>
          <p:nvPr/>
        </p:nvSpPr>
        <p:spPr>
          <a:xfrm>
            <a:off x="2176756" y="5072745"/>
            <a:ext cx="1441183" cy="653238"/>
          </a:xfrm>
          <a:prstGeom prst="rect">
            <a:avLst/>
          </a:prstGeom>
          <a:solidFill>
            <a:schemeClr val="bg1"/>
          </a:solidFill>
        </p:spPr>
        <p:txBody>
          <a:bodyPr wrap="square" lIns="72000" tIns="72000" rIns="0" bIns="72000" rtlCol="0">
            <a:spAutoFit/>
          </a:bodyPr>
          <a:lstStyle/>
          <a:p>
            <a:r>
              <a:rPr lang="es-ES" sz="1100" dirty="0">
                <a:latin typeface="Bahnschrift" panose="020B0502040204020203" pitchFamily="34" charset="0"/>
              </a:rPr>
              <a:t>Nivel de potencia acústica LWA en exteriores</a:t>
            </a:r>
            <a:endParaRPr lang="de-DE" sz="1100" dirty="0">
              <a:latin typeface="Bahnschrift" panose="020B0502040204020203" pitchFamily="34" charset="0"/>
            </a:endParaRPr>
          </a:p>
        </p:txBody>
      </p:sp>
      <p:sp>
        <p:nvSpPr>
          <p:cNvPr id="10" name="Textfeld 9"/>
          <p:cNvSpPr txBox="1"/>
          <p:nvPr/>
        </p:nvSpPr>
        <p:spPr>
          <a:xfrm>
            <a:off x="6915752" y="1146384"/>
            <a:ext cx="1771048" cy="769441"/>
          </a:xfrm>
          <a:prstGeom prst="rect">
            <a:avLst/>
          </a:prstGeom>
          <a:solidFill>
            <a:schemeClr val="bg1"/>
          </a:solidFill>
        </p:spPr>
        <p:txBody>
          <a:bodyPr wrap="square" lIns="72000" rIns="0" rtlCol="0">
            <a:spAutoFit/>
          </a:bodyPr>
          <a:lstStyle/>
          <a:p>
            <a:r>
              <a:rPr lang="es-ES" sz="1100" dirty="0">
                <a:latin typeface="Bahnschrift" panose="020B0502040204020203" pitchFamily="34" charset="0"/>
              </a:rPr>
              <a:t>Función de calefacción para aplicaciones de media y baja temperatura</a:t>
            </a:r>
          </a:p>
          <a:p>
            <a:endParaRPr lang="de-DE" sz="1100" dirty="0">
              <a:latin typeface="Bahnschrift" panose="020B0502040204020203" pitchFamily="34" charset="0"/>
            </a:endParaRPr>
          </a:p>
        </p:txBody>
      </p:sp>
      <p:sp>
        <p:nvSpPr>
          <p:cNvPr id="11" name="Textfeld 10"/>
          <p:cNvSpPr txBox="1"/>
          <p:nvPr/>
        </p:nvSpPr>
        <p:spPr>
          <a:xfrm>
            <a:off x="6932441" y="2095459"/>
            <a:ext cx="1771048" cy="1001607"/>
          </a:xfrm>
          <a:prstGeom prst="rect">
            <a:avLst/>
          </a:prstGeom>
          <a:solidFill>
            <a:schemeClr val="bg1"/>
          </a:solidFill>
        </p:spPr>
        <p:txBody>
          <a:bodyPr wrap="square" lIns="72000" rIns="0" bIns="108000" rtlCol="0">
            <a:spAutoFit/>
          </a:bodyPr>
          <a:lstStyle/>
          <a:p>
            <a:r>
              <a:rPr lang="es-ES" sz="1100" dirty="0">
                <a:latin typeface="Bahnschrift" panose="020B0502040204020203" pitchFamily="34" charset="0"/>
              </a:rPr>
              <a:t>Clases de eficiencia energética para aplicaciones de media y baja temperatura</a:t>
            </a:r>
          </a:p>
          <a:p>
            <a:endParaRPr lang="es-ES" sz="1100" dirty="0">
              <a:latin typeface="Bahnschrift" panose="020B0502040204020203" pitchFamily="34" charset="0"/>
            </a:endParaRPr>
          </a:p>
        </p:txBody>
      </p:sp>
      <p:sp>
        <p:nvSpPr>
          <p:cNvPr id="12" name="Textfeld 11"/>
          <p:cNvSpPr txBox="1"/>
          <p:nvPr/>
        </p:nvSpPr>
        <p:spPr>
          <a:xfrm>
            <a:off x="6935003" y="3711616"/>
            <a:ext cx="1771048" cy="938719"/>
          </a:xfrm>
          <a:prstGeom prst="rect">
            <a:avLst/>
          </a:prstGeom>
          <a:solidFill>
            <a:schemeClr val="bg1"/>
          </a:solidFill>
        </p:spPr>
        <p:txBody>
          <a:bodyPr wrap="square" lIns="72000" rIns="0" rtlCol="0">
            <a:spAutoFit/>
          </a:bodyPr>
          <a:lstStyle/>
          <a:p>
            <a:r>
              <a:rPr lang="es-ES" sz="1100" dirty="0">
                <a:latin typeface="Bahnschrift" panose="020B0502040204020203" pitchFamily="34" charset="0"/>
              </a:rPr>
              <a:t>Potencia calorífica en climas medios, fríos y cálidos, así como en aplicaciones de media y baja temperatura.</a:t>
            </a:r>
            <a:endParaRPr lang="de-DE" sz="1100" dirty="0">
              <a:latin typeface="Bahnschrift" panose="020B0502040204020203" pitchFamily="34" charset="0"/>
            </a:endParaRPr>
          </a:p>
        </p:txBody>
      </p:sp>
      <p:sp>
        <p:nvSpPr>
          <p:cNvPr id="13" name="Textfeld 12"/>
          <p:cNvSpPr txBox="1"/>
          <p:nvPr/>
        </p:nvSpPr>
        <p:spPr>
          <a:xfrm>
            <a:off x="6879471" y="5009159"/>
            <a:ext cx="1771048" cy="769441"/>
          </a:xfrm>
          <a:prstGeom prst="rect">
            <a:avLst/>
          </a:prstGeom>
          <a:solidFill>
            <a:schemeClr val="bg1"/>
          </a:solidFill>
        </p:spPr>
        <p:txBody>
          <a:bodyPr wrap="square" lIns="72000" rIns="0" rtlCol="0">
            <a:spAutoFit/>
          </a:bodyPr>
          <a:lstStyle/>
          <a:p>
            <a:r>
              <a:rPr lang="en-US" sz="1100" dirty="0" err="1">
                <a:latin typeface="Bahnschrift" panose="020B0502040204020203" pitchFamily="34" charset="0"/>
              </a:rPr>
              <a:t>Mapa</a:t>
            </a:r>
            <a:r>
              <a:rPr lang="en-US" sz="1100" dirty="0">
                <a:latin typeface="Bahnschrift" panose="020B0502040204020203" pitchFamily="34" charset="0"/>
              </a:rPr>
              <a:t> de </a:t>
            </a:r>
            <a:r>
              <a:rPr lang="en-US" sz="1100" dirty="0" err="1">
                <a:latin typeface="Bahnschrift" panose="020B0502040204020203" pitchFamily="34" charset="0"/>
              </a:rPr>
              <a:t>temperatura</a:t>
            </a:r>
            <a:r>
              <a:rPr lang="en-US" sz="1100" dirty="0">
                <a:latin typeface="Bahnschrift" panose="020B0502040204020203" pitchFamily="34" charset="0"/>
              </a:rPr>
              <a:t> de Europa con </a:t>
            </a:r>
            <a:r>
              <a:rPr lang="en-US" sz="1100" dirty="0" err="1">
                <a:latin typeface="Bahnschrift" panose="020B0502040204020203" pitchFamily="34" charset="0"/>
              </a:rPr>
              <a:t>tres</a:t>
            </a:r>
            <a:r>
              <a:rPr lang="en-US" sz="1100" dirty="0">
                <a:latin typeface="Bahnschrift" panose="020B0502040204020203" pitchFamily="34" charset="0"/>
              </a:rPr>
              <a:t> zonas de </a:t>
            </a:r>
            <a:r>
              <a:rPr lang="en-US" sz="1100" dirty="0" err="1">
                <a:latin typeface="Bahnschrift" panose="020B0502040204020203" pitchFamily="34" charset="0"/>
              </a:rPr>
              <a:t>temperatura</a:t>
            </a:r>
            <a:r>
              <a:rPr lang="en-US" sz="1100" dirty="0">
                <a:latin typeface="Bahnschrift" panose="020B0502040204020203" pitchFamily="34" charset="0"/>
              </a:rPr>
              <a:t> </a:t>
            </a:r>
            <a:r>
              <a:rPr lang="en-US" sz="1100" dirty="0" err="1">
                <a:latin typeface="Bahnschrift" panose="020B0502040204020203" pitchFamily="34" charset="0"/>
              </a:rPr>
              <a:t>como</a:t>
            </a:r>
            <a:r>
              <a:rPr lang="en-US" sz="1100" dirty="0">
                <a:latin typeface="Bahnschrift" panose="020B0502040204020203" pitchFamily="34" charset="0"/>
              </a:rPr>
              <a:t> puntos de </a:t>
            </a:r>
            <a:r>
              <a:rPr lang="en-US" sz="1100" dirty="0" err="1">
                <a:latin typeface="Bahnschrift" panose="020B0502040204020203" pitchFamily="34" charset="0"/>
              </a:rPr>
              <a:t>referencia</a:t>
            </a:r>
            <a:endParaRPr lang="de-DE" sz="1100" dirty="0">
              <a:latin typeface="Bahnschrift" panose="020B0502040204020203" pitchFamily="34" charset="0"/>
            </a:endParaRPr>
          </a:p>
        </p:txBody>
      </p:sp>
    </p:spTree>
    <p:extLst>
      <p:ext uri="{BB962C8B-B14F-4D97-AF65-F5344CB8AC3E}">
        <p14:creationId xmlns:p14="http://schemas.microsoft.com/office/powerpoint/2010/main" val="12230069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n-US" dirty="0" err="1">
                <a:latin typeface="Arial" panose="020B0604020202020204" pitchFamily="34" charset="0"/>
                <a:cs typeface="Arial" panose="020B0604020202020204" pitchFamily="34" charset="0"/>
              </a:rPr>
              <a:t>Etiqueta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energética</a:t>
            </a:r>
            <a:r>
              <a:rPr lang="en-US" dirty="0">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p:txBody>
          <a:bodyPr>
            <a:noAutofit/>
          </a:bodyPr>
          <a:lstStyle/>
          <a:p>
            <a:pPr marL="0" indent="0">
              <a:lnSpc>
                <a:spcPct val="150000"/>
              </a:lnSpc>
              <a:buNone/>
            </a:pPr>
            <a:r>
              <a:rPr lang="en-US" sz="1600" b="1" dirty="0" err="1">
                <a:latin typeface="Arial" panose="020B0604020202020204" pitchFamily="34" charset="0"/>
                <a:cs typeface="Arial" panose="020B0604020202020204" pitchFamily="34" charset="0"/>
              </a:rPr>
              <a:t>Etiqueta</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energética</a:t>
            </a:r>
            <a:r>
              <a:rPr lang="en-US" sz="1600" b="1" dirty="0">
                <a:latin typeface="Arial" panose="020B0604020202020204" pitchFamily="34" charset="0"/>
                <a:cs typeface="Arial" panose="020B0604020202020204" pitchFamily="34" charset="0"/>
              </a:rPr>
              <a:t> </a:t>
            </a:r>
          </a:p>
          <a:p>
            <a:pPr marL="0" indent="0">
              <a:lnSpc>
                <a:spcPct val="150000"/>
              </a:lnSpc>
              <a:buNone/>
            </a:pPr>
            <a:r>
              <a:rPr lang="de-DE" sz="1600" dirty="0">
                <a:latin typeface="Arial" panose="020B0604020202020204" pitchFamily="34" charset="0"/>
                <a:cs typeface="Arial" panose="020B0604020202020204" pitchFamily="34" charset="0"/>
              </a:rPr>
              <a:t> </a:t>
            </a:r>
          </a:p>
          <a:p>
            <a:pPr marL="0" indent="0">
              <a:lnSpc>
                <a:spcPct val="150000"/>
              </a:lnSpc>
              <a:buNone/>
            </a:pPr>
            <a:r>
              <a:rPr lang="es-ES" sz="1600" dirty="0">
                <a:latin typeface="Arial" panose="020B0604020202020204" pitchFamily="34" charset="0"/>
                <a:cs typeface="Arial" panose="020B0604020202020204" pitchFamily="34" charset="0"/>
              </a:rPr>
              <a:t>Una compilación completa está disponible aquí: </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https://www.waermepumpe.de/fileadmin/user_upload/waermepumpe/07_Publikationen/BWP-Ratgeber-EU-Energielabel.pdf</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51406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a:xfrm>
            <a:off x="683568" y="1412776"/>
            <a:ext cx="8229600" cy="5256584"/>
          </a:xfrm>
        </p:spPr>
        <p:txBody>
          <a:bodyPr>
            <a:noAutofit/>
          </a:bodyPr>
          <a:lstStyle/>
          <a:p>
            <a:pPr marL="0" indent="0">
              <a:lnSpc>
                <a:spcPct val="160000"/>
              </a:lnSpc>
              <a:buNone/>
            </a:pPr>
            <a:r>
              <a:rPr lang="es-ES" sz="1600" dirty="0">
                <a:latin typeface="Arial" panose="020B0604020202020204" pitchFamily="34" charset="0"/>
                <a:cs typeface="Arial" panose="020B0604020202020204" pitchFamily="34" charset="0"/>
              </a:rPr>
              <a:t>Puede encontrar más información en</a:t>
            </a:r>
          </a:p>
          <a:p>
            <a:pPr marL="0" indent="0">
              <a:lnSpc>
                <a:spcPct val="160000"/>
              </a:lnSpc>
              <a:buNone/>
            </a:pPr>
            <a:endParaRPr lang="en-US" sz="1600" dirty="0">
              <a:latin typeface="Arial" panose="020B0604020202020204" pitchFamily="34" charset="0"/>
              <a:cs typeface="Arial" panose="020B0604020202020204" pitchFamily="34" charset="0"/>
            </a:endParaRPr>
          </a:p>
          <a:p>
            <a:pPr>
              <a:lnSpc>
                <a:spcPct val="160000"/>
              </a:lnSpc>
              <a:buFontTx/>
              <a:buChar char="-"/>
            </a:pPr>
            <a:r>
              <a:rPr lang="en-US" sz="1600" dirty="0">
                <a:latin typeface="Arial" panose="020B0604020202020204" pitchFamily="34" charset="0"/>
                <a:cs typeface="Arial" panose="020B0604020202020204" pitchFamily="34" charset="0"/>
                <a:hlinkClick r:id="rId3"/>
              </a:rPr>
              <a:t>https://www.viessmann.de/content/dam/vi-brands/DE/PDF/Planungshandbuch/ph-waermepumpen.pdf/_jcr_content/renditions/original.media_file.download_attachment.file/ph-waermepumpen.pdf</a:t>
            </a:r>
            <a:r>
              <a:rPr lang="en-US"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sym typeface="Wingdings" panose="05000000000000000000" pitchFamily="2" charset="2"/>
              </a:rPr>
              <a:t> </a:t>
            </a:r>
            <a:r>
              <a:rPr lang="es-ES" sz="1600" dirty="0">
                <a:latin typeface="Arial" panose="020B0604020202020204" pitchFamily="34" charset="0"/>
                <a:cs typeface="Arial" panose="020B0604020202020204" pitchFamily="34" charset="0"/>
                <a:sym typeface="Wingdings" panose="05000000000000000000" pitchFamily="2" charset="2"/>
              </a:rPr>
              <a:t>Manual de planificación de la empresa </a:t>
            </a:r>
            <a:r>
              <a:rPr lang="es-ES" sz="1600" dirty="0" err="1">
                <a:latin typeface="Arial" panose="020B0604020202020204" pitchFamily="34" charset="0"/>
                <a:cs typeface="Arial" panose="020B0604020202020204" pitchFamily="34" charset="0"/>
                <a:sym typeface="Wingdings" panose="05000000000000000000" pitchFamily="2" charset="2"/>
              </a:rPr>
              <a:t>Viessmann</a:t>
            </a:r>
            <a:endParaRPr lang="es-ES" sz="1600" dirty="0">
              <a:latin typeface="Arial" panose="020B0604020202020204" pitchFamily="34" charset="0"/>
              <a:cs typeface="Arial" panose="020B0604020202020204" pitchFamily="34" charset="0"/>
              <a:sym typeface="Wingdings" panose="05000000000000000000" pitchFamily="2" charset="2"/>
            </a:endParaRPr>
          </a:p>
          <a:p>
            <a:pPr>
              <a:lnSpc>
                <a:spcPct val="160000"/>
              </a:lnSpc>
              <a:buFontTx/>
              <a:buChar char="-"/>
            </a:pPr>
            <a:r>
              <a:rPr lang="en-US" sz="1600" dirty="0">
                <a:latin typeface="Arial" panose="020B0604020202020204" pitchFamily="34" charset="0"/>
                <a:cs typeface="Arial" panose="020B0604020202020204" pitchFamily="34" charset="0"/>
                <a:sym typeface="Wingdings" panose="05000000000000000000" pitchFamily="2" charset="2"/>
                <a:hlinkClick r:id="rId4"/>
              </a:rPr>
              <a:t>http://www.dimplex.de/fileadmin/dimplex/downloads/PHB_WP_Heizen_2016_web_verschl.pdf</a:t>
            </a:r>
            <a:r>
              <a:rPr lang="en-US" sz="1600" dirty="0">
                <a:latin typeface="Arial" panose="020B0604020202020204" pitchFamily="34" charset="0"/>
                <a:cs typeface="Arial" panose="020B0604020202020204" pitchFamily="34" charset="0"/>
                <a:sym typeface="Wingdings" panose="05000000000000000000" pitchFamily="2" charset="2"/>
              </a:rPr>
              <a:t> --&gt; </a:t>
            </a:r>
            <a:r>
              <a:rPr lang="es-ES" sz="1600" dirty="0">
                <a:latin typeface="Arial" panose="020B0604020202020204" pitchFamily="34" charset="0"/>
                <a:cs typeface="Arial" panose="020B0604020202020204" pitchFamily="34" charset="0"/>
                <a:sym typeface="Wingdings" panose="05000000000000000000" pitchFamily="2" charset="2"/>
              </a:rPr>
              <a:t>Manual de planificación de la empresa </a:t>
            </a:r>
            <a:r>
              <a:rPr lang="es-ES" sz="1600" dirty="0" err="1">
                <a:latin typeface="Arial" panose="020B0604020202020204" pitchFamily="34" charset="0"/>
                <a:cs typeface="Arial" panose="020B0604020202020204" pitchFamily="34" charset="0"/>
                <a:sym typeface="Wingdings" panose="05000000000000000000" pitchFamily="2" charset="2"/>
              </a:rPr>
              <a:t>Dimplex</a:t>
            </a:r>
            <a:endParaRPr lang="es-ES" sz="1600" dirty="0">
              <a:latin typeface="Arial" panose="020B0604020202020204" pitchFamily="34" charset="0"/>
              <a:cs typeface="Arial" panose="020B0604020202020204" pitchFamily="34" charset="0"/>
              <a:sym typeface="Wingdings" panose="05000000000000000000" pitchFamily="2" charset="2"/>
            </a:endParaRPr>
          </a:p>
          <a:p>
            <a:pPr>
              <a:lnSpc>
                <a:spcPct val="160000"/>
              </a:lnSpc>
              <a:buFontTx/>
              <a:buChar char="-"/>
            </a:pPr>
            <a:r>
              <a:rPr lang="en-US" sz="1600" dirty="0">
                <a:latin typeface="Arial" panose="020B0604020202020204" pitchFamily="34" charset="0"/>
                <a:cs typeface="Arial" panose="020B0604020202020204" pitchFamily="34" charset="0"/>
                <a:sym typeface="Wingdings" panose="05000000000000000000" pitchFamily="2" charset="2"/>
                <a:hlinkClick r:id="rId5"/>
              </a:rPr>
              <a:t>https://www.stiebel-eltron.de/content/dam/ste/de/de/products/downloads/Planungsunterlagen/Planungshandbuch/Planungshandbuch_EE_Waermepumpen.pdf</a:t>
            </a:r>
            <a:r>
              <a:rPr lang="en-US" sz="1600" dirty="0">
                <a:latin typeface="Arial" panose="020B0604020202020204" pitchFamily="34" charset="0"/>
                <a:cs typeface="Arial" panose="020B0604020202020204" pitchFamily="34" charset="0"/>
                <a:sym typeface="Wingdings" panose="05000000000000000000" pitchFamily="2" charset="2"/>
              </a:rPr>
              <a:t> --&gt; </a:t>
            </a:r>
            <a:r>
              <a:rPr lang="es-ES" sz="1600" dirty="0">
                <a:latin typeface="Arial" panose="020B0604020202020204" pitchFamily="34" charset="0"/>
                <a:cs typeface="Arial" panose="020B0604020202020204" pitchFamily="34" charset="0"/>
                <a:sym typeface="Wingdings" panose="05000000000000000000" pitchFamily="2" charset="2"/>
              </a:rPr>
              <a:t>Manual de planificación de la empresa </a:t>
            </a:r>
            <a:r>
              <a:rPr lang="es-ES" sz="1600" dirty="0" err="1">
                <a:latin typeface="Arial" panose="020B0604020202020204" pitchFamily="34" charset="0"/>
                <a:cs typeface="Arial" panose="020B0604020202020204" pitchFamily="34" charset="0"/>
                <a:sym typeface="Wingdings" panose="05000000000000000000" pitchFamily="2" charset="2"/>
              </a:rPr>
              <a:t>Stiebel</a:t>
            </a:r>
            <a:endParaRPr lang="en-US" sz="1600" dirty="0">
              <a:latin typeface="Arial" panose="020B0604020202020204" pitchFamily="34" charset="0"/>
              <a:cs typeface="Arial" panose="020B0604020202020204" pitchFamily="34" charset="0"/>
              <a:sym typeface="Wingdings" panose="05000000000000000000" pitchFamily="2" charset="2"/>
            </a:endParaRPr>
          </a:p>
          <a:p>
            <a:pPr>
              <a:lnSpc>
                <a:spcPct val="160000"/>
              </a:lnSpc>
              <a:buFontTx/>
              <a:buChar char="-"/>
            </a:pPr>
            <a:r>
              <a:rPr lang="en-US" sz="1600" dirty="0">
                <a:latin typeface="Arial" panose="020B0604020202020204" pitchFamily="34" charset="0"/>
                <a:cs typeface="Arial" panose="020B0604020202020204" pitchFamily="34" charset="0"/>
                <a:sym typeface="Wingdings" panose="05000000000000000000" pitchFamily="2" charset="2"/>
                <a:hlinkClick r:id="rId6"/>
              </a:rPr>
              <a:t>www.bwp.de</a:t>
            </a:r>
            <a:r>
              <a:rPr lang="en-US" sz="1600" dirty="0">
                <a:latin typeface="Arial" panose="020B0604020202020204" pitchFamily="34" charset="0"/>
                <a:cs typeface="Arial" panose="020B0604020202020204" pitchFamily="34" charset="0"/>
                <a:sym typeface="Wingdings" panose="05000000000000000000" pitchFamily="2" charset="2"/>
              </a:rPr>
              <a:t> </a:t>
            </a:r>
            <a:r>
              <a:rPr lang="es-ES" sz="1600" dirty="0">
                <a:latin typeface="Arial" panose="020B0604020202020204" pitchFamily="34" charset="0"/>
                <a:cs typeface="Arial" panose="020B0604020202020204" pitchFamily="34" charset="0"/>
                <a:sym typeface="Wingdings" panose="05000000000000000000" pitchFamily="2" charset="2"/>
              </a:rPr>
              <a:t> Asociación Federal de Bomba de Calor</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8694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atin typeface="Arial" panose="020B0604020202020204" pitchFamily="34" charset="0"/>
                <a:cs typeface="Arial" panose="020B0604020202020204" pitchFamily="34" charset="0"/>
              </a:rPr>
              <a:t>Bomba</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calor</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err="1">
                <a:latin typeface="Arial" panose="020B0604020202020204" pitchFamily="34" charset="0"/>
                <a:cs typeface="Arial" panose="020B0604020202020204" pitchFamily="34" charset="0"/>
              </a:rPr>
              <a:t>Energía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renovable</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657400" y="1844824"/>
            <a:ext cx="8486600" cy="4062651"/>
          </a:xfrm>
          <a:prstGeom prst="rect">
            <a:avLst/>
          </a:prstGeom>
          <a:noFill/>
        </p:spPr>
        <p:txBody>
          <a:bodyPr wrap="square" rtlCol="0">
            <a:spAutoFit/>
          </a:bodyPr>
          <a:lstStyle/>
          <a:p>
            <a:pPr>
              <a:lnSpc>
                <a:spcPct val="150000"/>
              </a:lnSpc>
            </a:pPr>
            <a:r>
              <a:rPr lang="es-ES" sz="1600" dirty="0">
                <a:latin typeface="Arial" panose="020B0604020202020204" pitchFamily="34" charset="0"/>
                <a:cs typeface="Arial" panose="020B0604020202020204" pitchFamily="34" charset="0"/>
              </a:rPr>
              <a:t>¿Por qué un calefactor accionado por una bomba de calor cuenta como fuente de energía renovable?</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Mientras que el trabajo técnico se realiza mediante el uso de energía eléctrica (electricidad) o motores de combustible fósil, la energía térmica proviene de una reserva de baja temperatura ambiental.</a:t>
            </a: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Los depósitos ambientales habituales lo son:</a:t>
            </a:r>
          </a:p>
          <a:p>
            <a:pPr marL="285750" indent="-285750">
              <a:lnSpc>
                <a:spcPct val="150000"/>
              </a:lnSpc>
              <a:buFont typeface="Arial" panose="020B0604020202020204" pitchFamily="34" charset="0"/>
              <a:buChar char="•"/>
            </a:pPr>
            <a:r>
              <a:rPr lang="de-DE" sz="1600" dirty="0">
                <a:latin typeface="Arial" panose="020B0604020202020204" pitchFamily="34" charset="0"/>
                <a:cs typeface="Arial" panose="020B0604020202020204" pitchFamily="34" charset="0"/>
              </a:rPr>
              <a:t>Aire ambiental</a:t>
            </a:r>
          </a:p>
          <a:p>
            <a:pPr marL="285750" indent="-285750">
              <a:lnSpc>
                <a:spcPct val="150000"/>
              </a:lnSpc>
              <a:buFont typeface="Arial" panose="020B0604020202020204" pitchFamily="34" charset="0"/>
              <a:buChar char="•"/>
            </a:pPr>
            <a:r>
              <a:rPr lang="de-DE" sz="1600" dirty="0">
                <a:latin typeface="Arial" panose="020B0604020202020204" pitchFamily="34" charset="0"/>
                <a:cs typeface="Arial" panose="020B0604020202020204" pitchFamily="34" charset="0"/>
              </a:rPr>
              <a:t>Suelo</a:t>
            </a:r>
          </a:p>
          <a:p>
            <a:pPr marL="285750" indent="-285750">
              <a:lnSpc>
                <a:spcPct val="150000"/>
              </a:lnSpc>
              <a:buFont typeface="Arial" panose="020B0604020202020204" pitchFamily="34" charset="0"/>
              <a:buChar char="•"/>
            </a:pPr>
            <a:r>
              <a:rPr lang="de-DE" sz="1600" dirty="0">
                <a:latin typeface="Arial" panose="020B0604020202020204" pitchFamily="34" charset="0"/>
                <a:cs typeface="Arial" panose="020B0604020202020204" pitchFamily="34" charset="0"/>
              </a:rPr>
              <a:t>Agua subterránea</a:t>
            </a:r>
          </a:p>
          <a:p>
            <a:endParaRPr lang="de-DE" dirty="0"/>
          </a:p>
        </p:txBody>
      </p:sp>
    </p:spTree>
    <p:extLst>
      <p:ext uri="{BB962C8B-B14F-4D97-AF65-F5344CB8AC3E}">
        <p14:creationId xmlns:p14="http://schemas.microsoft.com/office/powerpoint/2010/main" val="65440654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normAutofit/>
          </a:bodyPr>
          <a:lstStyle/>
          <a:p>
            <a:pPr lvl="0">
              <a:lnSpc>
                <a:spcPct val="150000"/>
              </a:lnSpc>
            </a:pPr>
            <a:r>
              <a:rPr lang="es-ES" sz="1600" dirty="0">
                <a:latin typeface="Arial" panose="020B0604020202020204" pitchFamily="34" charset="0"/>
                <a:cs typeface="Arial" panose="020B0604020202020204" pitchFamily="34" charset="0"/>
              </a:rPr>
              <a:t>El aprendiz puede instalar diferentes tipos de bombas de calor</a:t>
            </a:r>
          </a:p>
          <a:p>
            <a:pPr marL="0" lvl="0" indent="0">
              <a:lnSpc>
                <a:spcPct val="150000"/>
              </a:lnSpc>
              <a:buNone/>
            </a:pPr>
            <a:r>
              <a:rPr lang="es-ES" sz="1600" dirty="0">
                <a:latin typeface="Arial" panose="020B0604020202020204" pitchFamily="34" charset="0"/>
                <a:cs typeface="Arial" panose="020B0604020202020204" pitchFamily="34" charset="0"/>
                <a:sym typeface="Wingdings" panose="05000000000000000000" pitchFamily="2" charset="2"/>
              </a:rPr>
              <a:t> Consultar capítulo 2.1</a:t>
            </a:r>
            <a:endParaRPr lang="de-DE" sz="1600" dirty="0">
              <a:latin typeface="Arial" panose="020B0604020202020204" pitchFamily="34" charset="0"/>
              <a:cs typeface="Arial" panose="020B0604020202020204" pitchFamily="34" charset="0"/>
            </a:endParaRPr>
          </a:p>
          <a:p>
            <a:pPr lvl="0">
              <a:lnSpc>
                <a:spcPct val="150000"/>
              </a:lnSpc>
            </a:pPr>
            <a:r>
              <a:rPr lang="es-ES" sz="1600" dirty="0">
                <a:latin typeface="Arial" panose="020B0604020202020204" pitchFamily="34" charset="0"/>
                <a:cs typeface="Arial" panose="020B0604020202020204" pitchFamily="34" charset="0"/>
              </a:rPr>
              <a:t>El aprendiz puede poner en marcha bombas de calor</a:t>
            </a:r>
          </a:p>
          <a:p>
            <a:pPr marL="0" lvl="0" indent="0">
              <a:lnSpc>
                <a:spcPct val="150000"/>
              </a:lnSpc>
              <a:buNone/>
            </a:pPr>
            <a:r>
              <a:rPr lang="es-ES" sz="1600" dirty="0">
                <a:latin typeface="Arial" panose="020B0604020202020204" pitchFamily="34" charset="0"/>
                <a:cs typeface="Arial" panose="020B0604020202020204" pitchFamily="34" charset="0"/>
                <a:sym typeface="Wingdings" panose="05000000000000000000" pitchFamily="2" charset="2"/>
              </a:rPr>
              <a:t> Consultar capítulo 2.1</a:t>
            </a:r>
            <a:endParaRPr lang="de-DE" sz="1600" dirty="0">
              <a:latin typeface="Arial" panose="020B0604020202020204" pitchFamily="34" charset="0"/>
              <a:cs typeface="Arial" panose="020B0604020202020204" pitchFamily="34" charset="0"/>
            </a:endParaRPr>
          </a:p>
          <a:p>
            <a:pPr lvl="0">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El estudiante puede evaluar si el sistema está funcionando correctamente.</a:t>
            </a:r>
          </a:p>
          <a:p>
            <a:pPr marL="0" indent="0">
              <a:lnSpc>
                <a:spcPct val="150000"/>
              </a:lnSpc>
              <a:buNone/>
            </a:pPr>
            <a:r>
              <a:rPr lang="es-ES" sz="1600" dirty="0">
                <a:latin typeface="Arial" panose="020B0604020202020204" pitchFamily="34" charset="0"/>
                <a:cs typeface="Arial" panose="020B0604020202020204" pitchFamily="34" charset="0"/>
                <a:sym typeface="Wingdings" panose="05000000000000000000" pitchFamily="2" charset="2"/>
              </a:rPr>
              <a:t> Consultar capítulos 3.1 / 3.2</a:t>
            </a:r>
            <a:endParaRPr lang="de-DE" sz="1600" dirty="0">
              <a:latin typeface="Arial" panose="020B0604020202020204" pitchFamily="34" charset="0"/>
              <a:cs typeface="Arial" panose="020B0604020202020204" pitchFamily="34" charset="0"/>
            </a:endParaRPr>
          </a:p>
          <a:p>
            <a:pPr marL="0" indent="0">
              <a:lnSpc>
                <a:spcPct val="150000"/>
              </a:lnSpc>
              <a:buNone/>
            </a:pPr>
            <a:endParaRPr lang="el-G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512875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latin typeface="Arial" panose="020B0604020202020204" pitchFamily="34" charset="0"/>
                <a:cs typeface="Arial" panose="020B0604020202020204" pitchFamily="34" charset="0"/>
              </a:rPr>
              <a:t>Final del </a:t>
            </a:r>
            <a:r>
              <a:rPr lang="en-US" dirty="0" err="1">
                <a:latin typeface="Arial" panose="020B0604020202020204" pitchFamily="34" charset="0"/>
                <a:cs typeface="Arial" panose="020B0604020202020204" pitchFamily="34" charset="0"/>
              </a:rPr>
              <a:t>módulo</a:t>
            </a:r>
            <a:endParaRPr lang="el-GR" dirty="0">
              <a:latin typeface="Arial" panose="020B0604020202020204" pitchFamily="34" charset="0"/>
              <a:cs typeface="Arial" panose="020B0604020202020204" pitchFamily="34" charset="0"/>
            </a:endParaRPr>
          </a:p>
        </p:txBody>
      </p:sp>
      <p:sp>
        <p:nvSpPr>
          <p:cNvPr id="9" name="Content Placeholder 8"/>
          <p:cNvSpPr>
            <a:spLocks noGrp="1"/>
          </p:cNvSpPr>
          <p:nvPr>
            <p:ph idx="1"/>
          </p:nvPr>
        </p:nvSpPr>
        <p:spPr/>
        <p:txBody>
          <a:bodyPr>
            <a:normAutofit/>
          </a:bodyPr>
          <a:lstStyle/>
          <a:p>
            <a:pPr marL="0" indent="0">
              <a:lnSpc>
                <a:spcPct val="150000"/>
              </a:lnSpc>
              <a:buNone/>
            </a:pPr>
            <a:r>
              <a:rPr lang="es-ES" sz="1600" dirty="0">
                <a:latin typeface="Arial" panose="020B0604020202020204" pitchFamily="34" charset="0"/>
                <a:cs typeface="Arial" panose="020B0604020202020204" pitchFamily="34" charset="0"/>
              </a:rPr>
              <a:t>Ya ha completado el módulo de bombas de calor geotérmicas y:</a:t>
            </a:r>
            <a:endParaRPr lang="el-GR" sz="1600" dirty="0">
              <a:latin typeface="Arial" panose="020B0604020202020204" pitchFamily="34" charset="0"/>
              <a:cs typeface="Arial" panose="020B0604020202020204" pitchFamily="34" charset="0"/>
            </a:endParaRPr>
          </a:p>
          <a:p>
            <a:pPr marL="0" indent="0">
              <a:lnSpc>
                <a:spcPct val="150000"/>
              </a:lnSpc>
              <a:buNone/>
            </a:pPr>
            <a:endParaRPr lang="el-GR" sz="1600" dirty="0">
              <a:latin typeface="Arial" panose="020B0604020202020204" pitchFamily="34" charset="0"/>
              <a:cs typeface="Arial" panose="020B0604020202020204" pitchFamily="34" charset="0"/>
            </a:endParaRPr>
          </a:p>
          <a:p>
            <a:pPr lvl="0">
              <a:lnSpc>
                <a:spcPct val="150000"/>
              </a:lnSpc>
            </a:pPr>
            <a:r>
              <a:rPr lang="es-ES" sz="1600" dirty="0">
                <a:latin typeface="Arial" panose="020B0604020202020204" pitchFamily="34" charset="0"/>
                <a:cs typeface="Arial" panose="020B0604020202020204" pitchFamily="34" charset="0"/>
              </a:rPr>
              <a:t>Conoces el principio de funcionamiento de las bombas de calor y sus componentes</a:t>
            </a:r>
          </a:p>
          <a:p>
            <a:pPr lvl="0">
              <a:lnSpc>
                <a:spcPct val="150000"/>
              </a:lnSpc>
            </a:pPr>
            <a:r>
              <a:rPr lang="es-ES" sz="1600" dirty="0">
                <a:latin typeface="Arial" panose="020B0604020202020204" pitchFamily="34" charset="0"/>
                <a:cs typeface="Arial" panose="020B0604020202020204" pitchFamily="34" charset="0"/>
              </a:rPr>
              <a:t>Conoces diferentes tipos de bombas de calor</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572461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Final del </a:t>
            </a:r>
            <a:r>
              <a:rPr lang="en-US" dirty="0" err="1"/>
              <a:t>módulo</a:t>
            </a:r>
            <a:endParaRPr lang="el-GR" dirty="0"/>
          </a:p>
        </p:txBody>
      </p:sp>
      <p:sp>
        <p:nvSpPr>
          <p:cNvPr id="5" name="Subtitle 4"/>
          <p:cNvSpPr>
            <a:spLocks noGrp="1"/>
          </p:cNvSpPr>
          <p:nvPr>
            <p:ph type="subTitle" idx="1"/>
          </p:nvPr>
        </p:nvSpPr>
        <p:spPr/>
        <p:txBody>
          <a:bodyPr/>
          <a:lstStyle/>
          <a:p>
            <a:r>
              <a:rPr lang="en-US" dirty="0"/>
              <a:t>1.3 – </a:t>
            </a:r>
            <a:r>
              <a:rPr lang="en-US" dirty="0" err="1"/>
              <a:t>Sobre</a:t>
            </a:r>
            <a:r>
              <a:rPr lang="en-US" dirty="0"/>
              <a:t> la </a:t>
            </a:r>
            <a:r>
              <a:rPr lang="en-US" dirty="0" err="1"/>
              <a:t>superficie</a:t>
            </a:r>
            <a:endParaRPr lang="el-GR" dirty="0"/>
          </a:p>
          <a:p>
            <a:endParaRPr lang="en-US" dirty="0"/>
          </a:p>
        </p:txBody>
      </p:sp>
    </p:spTree>
    <p:extLst>
      <p:ext uri="{BB962C8B-B14F-4D97-AF65-F5344CB8AC3E}">
        <p14:creationId xmlns:p14="http://schemas.microsoft.com/office/powerpoint/2010/main" val="129220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Bomba</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calor</a:t>
            </a:r>
            <a:r>
              <a:rPr lang="en-US" dirty="0">
                <a:latin typeface="Arial" panose="020B0604020202020204" pitchFamily="34" charset="0"/>
                <a:cs typeface="Arial" panose="020B0604020202020204" pitchFamily="34" charset="0"/>
              </a:rPr>
              <a:t>-</a:t>
            </a:r>
            <a:br>
              <a:rPr lang="en-US" dirty="0">
                <a:latin typeface="Arial" panose="020B0604020202020204" pitchFamily="34" charset="0"/>
                <a:cs typeface="Arial" panose="020B0604020202020204" pitchFamily="34" charset="0"/>
              </a:rPr>
            </a:br>
            <a:r>
              <a:rPr lang="en-US" dirty="0" err="1">
                <a:latin typeface="Arial" panose="020B0604020202020204" pitchFamily="34" charset="0"/>
                <a:cs typeface="Arial" panose="020B0604020202020204" pitchFamily="34" charset="0"/>
              </a:rPr>
              <a:t>Energía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renovable</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971600" y="1844824"/>
            <a:ext cx="7715200" cy="2632003"/>
          </a:xfrm>
          <a:prstGeom prst="rect">
            <a:avLst/>
          </a:prstGeom>
          <a:noFill/>
        </p:spPr>
        <p:txBody>
          <a:bodyPr wrap="square" rtlCol="0">
            <a:spAutoFit/>
          </a:bodyPr>
          <a:lstStyle/>
          <a:p>
            <a:pPr>
              <a:lnSpc>
                <a:spcPct val="150000"/>
              </a:lnSpc>
            </a:pPr>
            <a:r>
              <a:rPr lang="es-ES" sz="1600" dirty="0">
                <a:latin typeface="Arial" panose="020B0604020202020204" pitchFamily="34" charset="0"/>
                <a:cs typeface="Arial" panose="020B0604020202020204" pitchFamily="34" charset="0"/>
              </a:rPr>
              <a:t>¿Por qué un calentador operado por una bomba de calor cuenta como fuente de energía renovable?</a:t>
            </a:r>
          </a:p>
          <a:p>
            <a:pPr>
              <a:lnSpc>
                <a:spcPct val="150000"/>
              </a:lnSpc>
            </a:pP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de-DE" sz="1600" dirty="0">
                <a:latin typeface="Arial" panose="020B0604020202020204" pitchFamily="34" charset="0"/>
                <a:cs typeface="Arial" panose="020B0604020202020204" pitchFamily="34" charset="0"/>
              </a:rPr>
              <a:t>Aire ambiental:</a:t>
            </a:r>
          </a:p>
          <a:p>
            <a:pPr lvl="2">
              <a:lnSpc>
                <a:spcPct val="150000"/>
              </a:lnSpc>
            </a:pPr>
            <a:r>
              <a:rPr lang="es-ES" sz="1600" dirty="0">
                <a:latin typeface="Arial" panose="020B0604020202020204" pitchFamily="34" charset="0"/>
                <a:cs typeface="Arial" panose="020B0604020202020204" pitchFamily="34" charset="0"/>
              </a:rPr>
              <a:t>La energía del aire ambiental se origina a partir de una radiación solar fuerte, diferente según la estación del año, que es una fuente de energía renovable.</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928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Bomba</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calor</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err="1">
                <a:latin typeface="Arial" panose="020B0604020202020204" pitchFamily="34" charset="0"/>
                <a:cs typeface="Arial" panose="020B0604020202020204" pitchFamily="34" charset="0"/>
              </a:rPr>
              <a:t>Energía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renovable</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es-ES" sz="1600" dirty="0">
                <a:latin typeface="Arial" panose="020B0604020202020204" pitchFamily="34" charset="0"/>
                <a:cs typeface="Arial" panose="020B0604020202020204" pitchFamily="34" charset="0"/>
              </a:rPr>
              <a:t>¿Por qué un calentador operado por una bomba de calor cuenta como fuente de energía renovable?</a:t>
            </a: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de-DE" sz="1600" dirty="0">
                <a:latin typeface="Arial" panose="020B0604020202020204" pitchFamily="34" charset="0"/>
                <a:cs typeface="Arial" panose="020B0604020202020204" pitchFamily="34" charset="0"/>
              </a:rPr>
              <a:t>Suelo y agua subterránea:</a:t>
            </a:r>
          </a:p>
          <a:p>
            <a:pPr marL="914400" lvl="2" indent="0">
              <a:lnSpc>
                <a:spcPct val="150000"/>
              </a:lnSpc>
              <a:buNone/>
            </a:pPr>
            <a:r>
              <a:rPr lang="es-ES" sz="1600" dirty="0">
                <a:latin typeface="Arial" panose="020B0604020202020204" pitchFamily="34" charset="0"/>
                <a:cs typeface="Arial" panose="020B0604020202020204" pitchFamily="34" charset="0"/>
              </a:rPr>
              <a:t>La energía de los depósitos subterráneos o subterráneos de agua subterránea es producida por el flujo de calor geotérmico desde el interior de la tierra. A escala humana parece ser otra fuente infinita de energía. </a:t>
            </a:r>
          </a:p>
          <a:p>
            <a:pPr marL="914400" lvl="2"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8684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Estructura</a:t>
            </a:r>
            <a:r>
              <a:rPr lang="en-US" dirty="0">
                <a:latin typeface="Arial" panose="020B0604020202020204" pitchFamily="34" charset="0"/>
                <a:cs typeface="Arial" panose="020B0604020202020204" pitchFamily="34" charset="0"/>
              </a:rPr>
              <a:t> de una </a:t>
            </a:r>
            <a:r>
              <a:rPr lang="en-US" dirty="0" err="1">
                <a:latin typeface="Arial" panose="020B0604020202020204" pitchFamily="34" charset="0"/>
                <a:cs typeface="Arial" panose="020B0604020202020204" pitchFamily="34" charset="0"/>
              </a:rPr>
              <a:t>bomba</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calor</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s-ES" dirty="0">
                <a:latin typeface="Arial" panose="020B0604020202020204" pitchFamily="34" charset="0"/>
                <a:cs typeface="Arial" panose="020B0604020202020204" pitchFamily="34" charset="0"/>
              </a:rPr>
              <a:t> bomba de calor de compresión</a:t>
            </a:r>
            <a:endParaRPr lang="el-GR" dirty="0">
              <a:latin typeface="Arial" panose="020B0604020202020204" pitchFamily="34" charset="0"/>
              <a:cs typeface="Arial" panose="020B0604020202020204" pitchFamily="34" charset="0"/>
            </a:endParaRPr>
          </a:p>
        </p:txBody>
      </p:sp>
      <p:pic>
        <p:nvPicPr>
          <p:cNvPr id="1026" name="Picture 2" descr="https://upload.wikimedia.org/wikipedia/commons/thumb/5/56/Heatpump2.svg/715px-Heatpump2.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360" y="2348880"/>
            <a:ext cx="3786039" cy="1943324"/>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5554189" y="4411653"/>
            <a:ext cx="3168352" cy="1569660"/>
          </a:xfrm>
          <a:prstGeom prst="rect">
            <a:avLst/>
          </a:prstGeom>
          <a:noFill/>
        </p:spPr>
        <p:txBody>
          <a:bodyPr wrap="square" rtlCol="0">
            <a:spAutoFit/>
          </a:bodyPr>
          <a:lstStyle/>
          <a:p>
            <a:pPr marL="342900" indent="-342900">
              <a:lnSpc>
                <a:spcPct val="150000"/>
              </a:lnSpc>
              <a:buAutoNum type="arabicParenR"/>
            </a:pPr>
            <a:r>
              <a:rPr lang="de-DE" sz="1600" dirty="0">
                <a:latin typeface="Arial" panose="020B0604020202020204" pitchFamily="34" charset="0"/>
                <a:cs typeface="Arial" panose="020B0604020202020204" pitchFamily="34" charset="0"/>
              </a:rPr>
              <a:t>Condensador</a:t>
            </a:r>
          </a:p>
          <a:p>
            <a:pPr marL="342900" indent="-342900">
              <a:lnSpc>
                <a:spcPct val="150000"/>
              </a:lnSpc>
              <a:buAutoNum type="arabicParenR"/>
            </a:pPr>
            <a:r>
              <a:rPr lang="de-DE" sz="1600" dirty="0">
                <a:latin typeface="Arial" panose="020B0604020202020204" pitchFamily="34" charset="0"/>
                <a:cs typeface="Arial" panose="020B0604020202020204" pitchFamily="34" charset="0"/>
              </a:rPr>
              <a:t>Válvula de expansión</a:t>
            </a:r>
          </a:p>
          <a:p>
            <a:pPr marL="342900" indent="-342900">
              <a:lnSpc>
                <a:spcPct val="150000"/>
              </a:lnSpc>
              <a:buAutoNum type="arabicParenR"/>
            </a:pPr>
            <a:r>
              <a:rPr lang="de-DE" sz="1600" dirty="0">
                <a:latin typeface="Arial" panose="020B0604020202020204" pitchFamily="34" charset="0"/>
                <a:cs typeface="Arial" panose="020B0604020202020204" pitchFamily="34" charset="0"/>
              </a:rPr>
              <a:t>Evaporador</a:t>
            </a:r>
          </a:p>
          <a:p>
            <a:pPr marL="342900" indent="-342900">
              <a:lnSpc>
                <a:spcPct val="150000"/>
              </a:lnSpc>
              <a:buAutoNum type="arabicParenR"/>
            </a:pPr>
            <a:r>
              <a:rPr lang="de-DE" sz="1600" dirty="0">
                <a:latin typeface="Arial" panose="020B0604020202020204" pitchFamily="34" charset="0"/>
                <a:cs typeface="Arial" panose="020B0604020202020204" pitchFamily="34" charset="0"/>
              </a:rPr>
              <a:t>Compresor</a:t>
            </a:r>
          </a:p>
        </p:txBody>
      </p:sp>
      <p:sp>
        <p:nvSpPr>
          <p:cNvPr id="7" name="Textfeld 6"/>
          <p:cNvSpPr txBox="1"/>
          <p:nvPr/>
        </p:nvSpPr>
        <p:spPr>
          <a:xfrm>
            <a:off x="-2340768" y="2060848"/>
            <a:ext cx="184731" cy="369332"/>
          </a:xfrm>
          <a:prstGeom prst="rect">
            <a:avLst/>
          </a:prstGeom>
          <a:noFill/>
        </p:spPr>
        <p:txBody>
          <a:bodyPr wrap="none" rtlCol="0">
            <a:spAutoFit/>
          </a:bodyPr>
          <a:lstStyle/>
          <a:p>
            <a:endParaRPr lang="de-DE" dirty="0"/>
          </a:p>
        </p:txBody>
      </p:sp>
      <p:sp>
        <p:nvSpPr>
          <p:cNvPr id="8" name="Textfeld 7"/>
          <p:cNvSpPr txBox="1"/>
          <p:nvPr/>
        </p:nvSpPr>
        <p:spPr>
          <a:xfrm>
            <a:off x="467544" y="2245514"/>
            <a:ext cx="4163319" cy="3001334"/>
          </a:xfrm>
          <a:prstGeom prst="rect">
            <a:avLst/>
          </a:prstGeom>
          <a:noFill/>
        </p:spPr>
        <p:txBody>
          <a:bodyPr wrap="none" rtlCol="0">
            <a:spAutoFit/>
          </a:bodyPr>
          <a:lstStyle/>
          <a:p>
            <a:pPr>
              <a:lnSpc>
                <a:spcPct val="150000"/>
              </a:lnSpc>
            </a:pPr>
            <a:r>
              <a:rPr lang="de-DE" sz="1600" dirty="0">
                <a:latin typeface="Arial" panose="020B0604020202020204" pitchFamily="34" charset="0"/>
                <a:cs typeface="Arial" panose="020B0604020202020204" pitchFamily="34" charset="0"/>
              </a:rPr>
              <a:t>Flecha grande: flujo de calor</a:t>
            </a:r>
          </a:p>
          <a:p>
            <a:pPr>
              <a:lnSpc>
                <a:spcPct val="150000"/>
              </a:lnSpc>
            </a:pPr>
            <a:r>
              <a:rPr lang="de-DE" sz="1600" dirty="0">
                <a:latin typeface="Arial" panose="020B0604020202020204" pitchFamily="34" charset="0"/>
                <a:cs typeface="Arial" panose="020B0604020202020204" pitchFamily="34" charset="0"/>
              </a:rPr>
              <a:t>Flecha pequeña: refrigerante</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Rojo oscuro: gaseoso, alta presión, caliente</a:t>
            </a:r>
          </a:p>
          <a:p>
            <a:pPr>
              <a:lnSpc>
                <a:spcPct val="150000"/>
              </a:lnSpc>
            </a:pPr>
            <a:r>
              <a:rPr lang="de-DE" sz="1600" dirty="0">
                <a:latin typeface="Arial" panose="020B0604020202020204" pitchFamily="34" charset="0"/>
                <a:cs typeface="Arial" panose="020B0604020202020204" pitchFamily="34" charset="0"/>
              </a:rPr>
              <a:t>Rojo claro: líquido, alta presión, caliente</a:t>
            </a:r>
          </a:p>
          <a:p>
            <a:pPr>
              <a:lnSpc>
                <a:spcPct val="150000"/>
              </a:lnSpc>
            </a:pPr>
            <a:r>
              <a:rPr lang="de-DE" sz="1600" dirty="0">
                <a:latin typeface="Arial" panose="020B0604020202020204" pitchFamily="34" charset="0"/>
                <a:cs typeface="Arial" panose="020B0604020202020204" pitchFamily="34" charset="0"/>
              </a:rPr>
              <a:t>Azul: </a:t>
            </a:r>
            <a:r>
              <a:rPr lang="es-ES" sz="1600" dirty="0">
                <a:latin typeface="Arial" panose="020B0604020202020204" pitchFamily="34" charset="0"/>
                <a:cs typeface="Arial" panose="020B0604020202020204" pitchFamily="34" charset="0"/>
              </a:rPr>
              <a:t>líquido, baja presión, muy frío</a:t>
            </a:r>
          </a:p>
          <a:p>
            <a:pPr>
              <a:lnSpc>
                <a:spcPct val="150000"/>
              </a:lnSpc>
            </a:pPr>
            <a:r>
              <a:rPr lang="de-DE" sz="1600" dirty="0">
                <a:latin typeface="Arial" panose="020B0604020202020204" pitchFamily="34" charset="0"/>
                <a:cs typeface="Arial" panose="020B0604020202020204" pitchFamily="34" charset="0"/>
              </a:rPr>
              <a:t>Azul claro: gaseoso, baja presión, frío</a:t>
            </a:r>
          </a:p>
        </p:txBody>
      </p:sp>
    </p:spTree>
    <p:extLst>
      <p:ext uri="{BB962C8B-B14F-4D97-AF65-F5344CB8AC3E}">
        <p14:creationId xmlns:p14="http://schemas.microsoft.com/office/powerpoint/2010/main" val="671451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Estructura</a:t>
            </a:r>
            <a:r>
              <a:rPr lang="en-US" dirty="0">
                <a:latin typeface="Arial" panose="020B0604020202020204" pitchFamily="34" charset="0"/>
                <a:cs typeface="Arial" panose="020B0604020202020204" pitchFamily="34" charset="0"/>
              </a:rPr>
              <a:t> de una </a:t>
            </a:r>
            <a:r>
              <a:rPr lang="en-US" dirty="0" err="1">
                <a:latin typeface="Arial" panose="020B0604020202020204" pitchFamily="34" charset="0"/>
                <a:cs typeface="Arial" panose="020B0604020202020204" pitchFamily="34" charset="0"/>
              </a:rPr>
              <a:t>bomba</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calor</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compresión</a:t>
            </a:r>
            <a:endParaRPr lang="el-GR" dirty="0">
              <a:latin typeface="Arial" panose="020B0604020202020204" pitchFamily="34" charset="0"/>
              <a:cs typeface="Arial" panose="020B0604020202020204" pitchFamily="34" charset="0"/>
            </a:endParaRPr>
          </a:p>
        </p:txBody>
      </p:sp>
      <p:pic>
        <p:nvPicPr>
          <p:cNvPr id="1026" name="Picture 2" descr="https://upload.wikimedia.org/wikipedia/commons/thumb/5/56/Heatpump2.svg/715px-Heatpump2.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915" y="1640476"/>
            <a:ext cx="3786039" cy="1943324"/>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827584" y="3789040"/>
            <a:ext cx="7200800" cy="1154675"/>
          </a:xfrm>
          <a:prstGeom prst="rect">
            <a:avLst/>
          </a:prstGeom>
          <a:noFill/>
        </p:spPr>
        <p:txBody>
          <a:bodyPr wrap="square" rtlCol="0">
            <a:spAutoFit/>
          </a:bodyPr>
          <a:lstStyle/>
          <a:p>
            <a:pPr>
              <a:lnSpc>
                <a:spcPct val="150000"/>
              </a:lnSpc>
            </a:pPr>
            <a:r>
              <a:rPr lang="es-ES" sz="1600" dirty="0">
                <a:latin typeface="Arial" panose="020B0604020202020204" pitchFamily="34" charset="0"/>
                <a:cs typeface="Arial" panose="020B0604020202020204" pitchFamily="34" charset="0"/>
              </a:rPr>
              <a:t>La ilustración muestra la construcción básica de una bomba de calor. </a:t>
            </a:r>
          </a:p>
          <a:p>
            <a:pPr>
              <a:lnSpc>
                <a:spcPct val="150000"/>
              </a:lnSpc>
            </a:pPr>
            <a:r>
              <a:rPr lang="es-ES" sz="1600" dirty="0">
                <a:latin typeface="Arial" panose="020B0604020202020204" pitchFamily="34" charset="0"/>
                <a:cs typeface="Arial" panose="020B0604020202020204" pitchFamily="34" charset="0"/>
              </a:rPr>
              <a:t>Ilustra las diferentes condiciones de presión/temperatura en el ciclo y los cuatro componentes fundamentales.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5277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s-ES" dirty="0">
                <a:latin typeface="Arial" panose="020B0604020202020204" pitchFamily="34" charset="0"/>
                <a:cs typeface="Arial" panose="020B0604020202020204" pitchFamily="34" charset="0"/>
              </a:rPr>
              <a:t>Estructura de una bomba de calor de compresión</a:t>
            </a:r>
            <a:endParaRPr lang="de-DE" dirty="0">
              <a:latin typeface="Arial" panose="020B0604020202020204" pitchFamily="34" charset="0"/>
              <a:cs typeface="Arial" panose="020B0604020202020204" pitchFamily="34" charset="0"/>
            </a:endParaRPr>
          </a:p>
        </p:txBody>
      </p:sp>
      <p:pic>
        <p:nvPicPr>
          <p:cNvPr id="4" name="Picture 2" descr="https://upload.wikimedia.org/wikipedia/commons/thumb/5/56/Heatpump2.svg/715px-Heatpump2.sv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76056" y="2348880"/>
            <a:ext cx="3928066" cy="2016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755576" y="1772817"/>
            <a:ext cx="4104456" cy="2954655"/>
          </a:xfrm>
          <a:prstGeom prst="rect">
            <a:avLst/>
          </a:prstGeom>
          <a:noFill/>
        </p:spPr>
        <p:txBody>
          <a:bodyPr wrap="square" rtlCol="0">
            <a:spAutoFit/>
          </a:bodyPr>
          <a:lstStyle/>
          <a:p>
            <a:pPr>
              <a:lnSpc>
                <a:spcPct val="150000"/>
              </a:lnSpc>
            </a:pPr>
            <a:r>
              <a:rPr lang="es-ES" sz="1600" dirty="0">
                <a:latin typeface="Arial" panose="020B0604020202020204" pitchFamily="34" charset="0"/>
                <a:cs typeface="Arial" panose="020B0604020202020204" pitchFamily="34" charset="0"/>
              </a:rPr>
              <a:t>Los cuatro componentes fundamentales del ciclo de refrigeración de una bomba de calor son:</a:t>
            </a:r>
            <a:endParaRPr lang="de-DE" sz="1600" dirty="0">
              <a:latin typeface="Arial" panose="020B0604020202020204" pitchFamily="34" charset="0"/>
              <a:cs typeface="Arial" panose="020B0604020202020204" pitchFamily="34" charset="0"/>
            </a:endParaRPr>
          </a:p>
          <a:p>
            <a:pPr marL="342900" indent="-342900">
              <a:lnSpc>
                <a:spcPct val="150000"/>
              </a:lnSpc>
              <a:buAutoNum type="arabicParenR"/>
            </a:pPr>
            <a:r>
              <a:rPr lang="de-DE" sz="1600" dirty="0">
                <a:latin typeface="Arial" panose="020B0604020202020204" pitchFamily="34" charset="0"/>
                <a:cs typeface="Arial" panose="020B0604020202020204" pitchFamily="34" charset="0"/>
              </a:rPr>
              <a:t>Condensador</a:t>
            </a:r>
          </a:p>
          <a:p>
            <a:pPr marL="342900" indent="-342900">
              <a:lnSpc>
                <a:spcPct val="150000"/>
              </a:lnSpc>
              <a:buAutoNum type="arabicParenR"/>
            </a:pPr>
            <a:r>
              <a:rPr lang="de-DE" sz="1600" dirty="0">
                <a:latin typeface="Arial" panose="020B0604020202020204" pitchFamily="34" charset="0"/>
                <a:cs typeface="Arial" panose="020B0604020202020204" pitchFamily="34" charset="0"/>
              </a:rPr>
              <a:t>Válvula de expansión</a:t>
            </a:r>
          </a:p>
          <a:p>
            <a:pPr marL="342900" indent="-342900">
              <a:lnSpc>
                <a:spcPct val="150000"/>
              </a:lnSpc>
              <a:buAutoNum type="arabicParenR"/>
            </a:pPr>
            <a:r>
              <a:rPr lang="de-DE" sz="1600" dirty="0">
                <a:latin typeface="Arial" panose="020B0604020202020204" pitchFamily="34" charset="0"/>
                <a:cs typeface="Arial" panose="020B0604020202020204" pitchFamily="34" charset="0"/>
              </a:rPr>
              <a:t>Evaporador</a:t>
            </a:r>
          </a:p>
          <a:p>
            <a:pPr marL="342900" indent="-342900">
              <a:lnSpc>
                <a:spcPct val="150000"/>
              </a:lnSpc>
              <a:buAutoNum type="arabicParenR"/>
            </a:pPr>
            <a:r>
              <a:rPr lang="de-DE" sz="1600" dirty="0">
                <a:latin typeface="Arial" panose="020B0604020202020204" pitchFamily="34" charset="0"/>
                <a:cs typeface="Arial" panose="020B0604020202020204" pitchFamily="34" charset="0"/>
              </a:rPr>
              <a:t>Compresor </a:t>
            </a:r>
          </a:p>
          <a:p>
            <a:pPr marL="342900" indent="-342900">
              <a:buAutoNum type="arabicParenR"/>
            </a:pPr>
            <a:endParaRPr lang="de-DE" dirty="0"/>
          </a:p>
        </p:txBody>
      </p:sp>
    </p:spTree>
    <p:extLst>
      <p:ext uri="{BB962C8B-B14F-4D97-AF65-F5344CB8AC3E}">
        <p14:creationId xmlns:p14="http://schemas.microsoft.com/office/powerpoint/2010/main" val="728399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a:latin typeface="Arial" panose="020B0604020202020204" pitchFamily="34" charset="0"/>
                <a:cs typeface="Arial" panose="020B0604020202020204" pitchFamily="34" charset="0"/>
              </a:rPr>
              <a:t>Principio de funcionamiento de las bombas de calor</a:t>
            </a:r>
            <a:endParaRPr lang="el-GR"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96" y="2276872"/>
            <a:ext cx="4064104" cy="3645024"/>
          </a:xfrm>
          <a:prstGeom prst="rect">
            <a:avLst/>
          </a:prstGeom>
        </p:spPr>
      </p:pic>
      <p:sp>
        <p:nvSpPr>
          <p:cNvPr id="4" name="Textfeld 3"/>
          <p:cNvSpPr txBox="1"/>
          <p:nvPr/>
        </p:nvSpPr>
        <p:spPr>
          <a:xfrm>
            <a:off x="4886788" y="2996952"/>
            <a:ext cx="3816424" cy="1524007"/>
          </a:xfrm>
          <a:prstGeom prst="rect">
            <a:avLst/>
          </a:prstGeom>
          <a:noFill/>
        </p:spPr>
        <p:txBody>
          <a:bodyPr wrap="square" rtlCol="0">
            <a:spAutoFit/>
          </a:bodyPr>
          <a:lstStyle/>
          <a:p>
            <a:pPr>
              <a:lnSpc>
                <a:spcPct val="150000"/>
              </a:lnSpc>
            </a:pPr>
            <a:r>
              <a:rPr lang="es-ES" sz="1600" dirty="0">
                <a:latin typeface="Arial" panose="020B0604020202020204" pitchFamily="34" charset="0"/>
                <a:cs typeface="Arial" panose="020B0604020202020204" pitchFamily="34" charset="0"/>
              </a:rPr>
              <a:t>El ciclo dentro de la bomba de calor es un sistema cerrado, que se alimenta con un refrigerante especialmente adaptado a la operación. </a:t>
            </a:r>
          </a:p>
        </p:txBody>
      </p:sp>
      <p:sp>
        <p:nvSpPr>
          <p:cNvPr id="3" name="Textfeld 2"/>
          <p:cNvSpPr txBox="1"/>
          <p:nvPr/>
        </p:nvSpPr>
        <p:spPr>
          <a:xfrm>
            <a:off x="2699792" y="2539062"/>
            <a:ext cx="1258678" cy="307777"/>
          </a:xfrm>
          <a:prstGeom prst="rect">
            <a:avLst/>
          </a:prstGeom>
          <a:solidFill>
            <a:schemeClr val="bg1"/>
          </a:solidFill>
        </p:spPr>
        <p:txBody>
          <a:bodyPr wrap="none" rtlCol="0">
            <a:spAutoFit/>
          </a:bodyPr>
          <a:lstStyle/>
          <a:p>
            <a:r>
              <a:rPr lang="de-DE" sz="1400" dirty="0">
                <a:latin typeface="Arial" panose="020B0604020202020204" pitchFamily="34" charset="0"/>
                <a:cs typeface="Arial" panose="020B0604020202020204" pitchFamily="34" charset="0"/>
              </a:rPr>
              <a:t>Condensador</a:t>
            </a:r>
          </a:p>
        </p:txBody>
      </p:sp>
      <p:sp>
        <p:nvSpPr>
          <p:cNvPr id="6" name="Textfeld 5"/>
          <p:cNvSpPr txBox="1"/>
          <p:nvPr/>
        </p:nvSpPr>
        <p:spPr>
          <a:xfrm>
            <a:off x="2632940" y="3845079"/>
            <a:ext cx="884858" cy="215444"/>
          </a:xfrm>
          <a:prstGeom prst="rect">
            <a:avLst/>
          </a:prstGeom>
          <a:solidFill>
            <a:schemeClr val="bg1"/>
          </a:solidFill>
        </p:spPr>
        <p:txBody>
          <a:bodyPr wrap="none" lIns="0" tIns="0" rIns="0" bIns="0" rtlCol="0">
            <a:spAutoFit/>
          </a:bodyPr>
          <a:lstStyle/>
          <a:p>
            <a:r>
              <a:rPr lang="de-DE" sz="1400" dirty="0">
                <a:latin typeface="Arial" panose="020B0604020202020204" pitchFamily="34" charset="0"/>
                <a:cs typeface="Arial" panose="020B0604020202020204" pitchFamily="34" charset="0"/>
              </a:rPr>
              <a:t>Compresor</a:t>
            </a:r>
          </a:p>
        </p:txBody>
      </p:sp>
      <p:sp>
        <p:nvSpPr>
          <p:cNvPr id="7" name="Textfeld 6"/>
          <p:cNvSpPr txBox="1"/>
          <p:nvPr/>
        </p:nvSpPr>
        <p:spPr>
          <a:xfrm>
            <a:off x="2699792" y="5474841"/>
            <a:ext cx="1109599" cy="307777"/>
          </a:xfrm>
          <a:prstGeom prst="rect">
            <a:avLst/>
          </a:prstGeom>
          <a:solidFill>
            <a:schemeClr val="bg1"/>
          </a:solidFill>
        </p:spPr>
        <p:txBody>
          <a:bodyPr wrap="none" rtlCol="0">
            <a:spAutoFit/>
          </a:bodyPr>
          <a:lstStyle/>
          <a:p>
            <a:r>
              <a:rPr lang="de-DE" sz="1400" dirty="0">
                <a:latin typeface="Arial" panose="020B0604020202020204" pitchFamily="34" charset="0"/>
                <a:cs typeface="Arial" panose="020B0604020202020204" pitchFamily="34" charset="0"/>
              </a:rPr>
              <a:t>Evaporador</a:t>
            </a:r>
          </a:p>
        </p:txBody>
      </p:sp>
      <p:sp>
        <p:nvSpPr>
          <p:cNvPr id="8" name="Textfeld 7"/>
          <p:cNvSpPr txBox="1"/>
          <p:nvPr/>
        </p:nvSpPr>
        <p:spPr>
          <a:xfrm>
            <a:off x="1043608" y="3845079"/>
            <a:ext cx="646011" cy="215444"/>
          </a:xfrm>
          <a:prstGeom prst="rect">
            <a:avLst/>
          </a:prstGeom>
          <a:solidFill>
            <a:schemeClr val="bg1"/>
          </a:solidFill>
        </p:spPr>
        <p:txBody>
          <a:bodyPr wrap="none" lIns="0" tIns="0" rIns="0" bIns="0" rtlCol="0">
            <a:spAutoFit/>
          </a:bodyPr>
          <a:lstStyle/>
          <a:p>
            <a:r>
              <a:rPr lang="de-DE" sz="1400" dirty="0">
                <a:latin typeface="Arial" panose="020B0604020202020204" pitchFamily="34" charset="0"/>
                <a:cs typeface="Arial" panose="020B0604020202020204" pitchFamily="34" charset="0"/>
              </a:rPr>
              <a:t>Inductor</a:t>
            </a:r>
          </a:p>
        </p:txBody>
      </p:sp>
    </p:spTree>
    <p:extLst>
      <p:ext uri="{BB962C8B-B14F-4D97-AF65-F5344CB8AC3E}">
        <p14:creationId xmlns:p14="http://schemas.microsoft.com/office/powerpoint/2010/main" val="868027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Principio de funcionamiento de las bombas de calor</a:t>
            </a:r>
            <a:endParaRPr lang="el-GR"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96" y="2276872"/>
            <a:ext cx="4064104" cy="3645024"/>
          </a:xfrm>
          <a:prstGeom prst="rect">
            <a:avLst/>
          </a:prstGeom>
        </p:spPr>
      </p:pic>
      <p:sp>
        <p:nvSpPr>
          <p:cNvPr id="4" name="Textfeld 3"/>
          <p:cNvSpPr txBox="1"/>
          <p:nvPr/>
        </p:nvSpPr>
        <p:spPr>
          <a:xfrm>
            <a:off x="4355976" y="3212976"/>
            <a:ext cx="4788024" cy="2262671"/>
          </a:xfrm>
          <a:prstGeom prst="rect">
            <a:avLst/>
          </a:prstGeom>
          <a:noFill/>
        </p:spPr>
        <p:txBody>
          <a:bodyPr wrap="square" rtlCol="0">
            <a:spAutoFit/>
          </a:bodyPr>
          <a:lstStyle/>
          <a:p>
            <a:pPr>
              <a:lnSpc>
                <a:spcPct val="150000"/>
              </a:lnSpc>
            </a:pPr>
            <a:r>
              <a:rPr lang="es-ES" sz="1600" dirty="0">
                <a:latin typeface="Arial" panose="020B0604020202020204" pitchFamily="34" charset="0"/>
                <a:cs typeface="Arial" panose="020B0604020202020204" pitchFamily="34" charset="0"/>
              </a:rPr>
              <a:t>La transferencia de calor/energía </a:t>
            </a:r>
          </a:p>
          <a:p>
            <a:pPr>
              <a:lnSpc>
                <a:spcPct val="150000"/>
              </a:lnSpc>
            </a:pPr>
            <a:r>
              <a:rPr lang="de-DE" sz="1600" dirty="0">
                <a:latin typeface="Arial" panose="020B0604020202020204" pitchFamily="34" charset="0"/>
                <a:cs typeface="Arial" panose="020B0604020202020204" pitchFamily="34" charset="0"/>
              </a:rPr>
              <a:t>	q</a:t>
            </a:r>
            <a:r>
              <a:rPr lang="de-DE" sz="1600" baseline="-25000" dirty="0">
                <a:latin typeface="Arial" panose="020B0604020202020204" pitchFamily="34" charset="0"/>
                <a:cs typeface="Arial" panose="020B0604020202020204" pitchFamily="34" charset="0"/>
              </a:rPr>
              <a:t>to</a:t>
            </a:r>
            <a:r>
              <a:rPr lang="de-DE" sz="1600" dirty="0">
                <a:latin typeface="Arial" panose="020B0604020202020204" pitchFamily="34" charset="0"/>
                <a:cs typeface="Arial" panose="020B0604020202020204" pitchFamily="34" charset="0"/>
              </a:rPr>
              <a:t>: </a:t>
            </a:r>
            <a:r>
              <a:rPr lang="es-ES" sz="1600" dirty="0">
                <a:latin typeface="Arial" panose="020B0604020202020204" pitchFamily="34" charset="0"/>
                <a:cs typeface="Arial" panose="020B0604020202020204" pitchFamily="34" charset="0"/>
              </a:rPr>
              <a:t>calor suministrado por el medio ambiente</a:t>
            </a: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	q</a:t>
            </a:r>
            <a:r>
              <a:rPr lang="de-DE" sz="1600" baseline="-25000" dirty="0">
                <a:latin typeface="Arial" panose="020B0604020202020204" pitchFamily="34" charset="0"/>
                <a:cs typeface="Arial" panose="020B0604020202020204" pitchFamily="34" charset="0"/>
              </a:rPr>
              <a:t>off</a:t>
            </a:r>
            <a:r>
              <a:rPr lang="de-DE" sz="1600" dirty="0">
                <a:latin typeface="Arial" panose="020B0604020202020204" pitchFamily="34" charset="0"/>
                <a:cs typeface="Arial" panose="020B0604020202020204" pitchFamily="34" charset="0"/>
              </a:rPr>
              <a:t>: </a:t>
            </a:r>
            <a:r>
              <a:rPr lang="es-ES" sz="1600" dirty="0">
                <a:latin typeface="Arial" panose="020B0604020202020204" pitchFamily="34" charset="0"/>
                <a:cs typeface="Arial" panose="020B0604020202020204" pitchFamily="34" charset="0"/>
              </a:rPr>
              <a:t>calor expulsado al sistema de calor</a:t>
            </a:r>
          </a:p>
          <a:p>
            <a:pPr>
              <a:lnSpc>
                <a:spcPct val="150000"/>
              </a:lnSpc>
            </a:pPr>
            <a:r>
              <a:rPr lang="es-ES" sz="1600" dirty="0">
                <a:latin typeface="Arial" panose="020B0604020202020204" pitchFamily="34" charset="0"/>
                <a:cs typeface="Arial" panose="020B0604020202020204" pitchFamily="34" charset="0"/>
              </a:rPr>
              <a:t>se activa mediante el intercambiador de calor.</a:t>
            </a:r>
          </a:p>
          <a:p>
            <a:pPr>
              <a:lnSpc>
                <a:spcPct val="150000"/>
              </a:lnSpc>
            </a:pPr>
            <a:endParaRPr lang="de-DE" sz="1600" dirty="0">
              <a:latin typeface="Arial" panose="020B0604020202020204" pitchFamily="34" charset="0"/>
              <a:cs typeface="Arial" panose="020B0604020202020204" pitchFamily="34" charset="0"/>
            </a:endParaRPr>
          </a:p>
        </p:txBody>
      </p:sp>
      <p:sp>
        <p:nvSpPr>
          <p:cNvPr id="6" name="Textfeld 5"/>
          <p:cNvSpPr txBox="1"/>
          <p:nvPr/>
        </p:nvSpPr>
        <p:spPr>
          <a:xfrm>
            <a:off x="2648332" y="3845079"/>
            <a:ext cx="884858" cy="215444"/>
          </a:xfrm>
          <a:prstGeom prst="rect">
            <a:avLst/>
          </a:prstGeom>
          <a:solidFill>
            <a:schemeClr val="bg1"/>
          </a:solidFill>
        </p:spPr>
        <p:txBody>
          <a:bodyPr wrap="none" lIns="0" tIns="0" rIns="0" bIns="0" rtlCol="0">
            <a:spAutoFit/>
          </a:bodyPr>
          <a:lstStyle/>
          <a:p>
            <a:r>
              <a:rPr lang="de-DE" sz="1400" dirty="0">
                <a:latin typeface="Arial" panose="020B0604020202020204" pitchFamily="34" charset="0"/>
                <a:cs typeface="Arial" panose="020B0604020202020204" pitchFamily="34" charset="0"/>
              </a:rPr>
              <a:t>Compresor</a:t>
            </a:r>
          </a:p>
        </p:txBody>
      </p:sp>
      <p:sp>
        <p:nvSpPr>
          <p:cNvPr id="7" name="Textfeld 6"/>
          <p:cNvSpPr txBox="1"/>
          <p:nvPr/>
        </p:nvSpPr>
        <p:spPr>
          <a:xfrm>
            <a:off x="2699792" y="5474841"/>
            <a:ext cx="1109599" cy="307777"/>
          </a:xfrm>
          <a:prstGeom prst="rect">
            <a:avLst/>
          </a:prstGeom>
          <a:solidFill>
            <a:schemeClr val="bg1"/>
          </a:solidFill>
        </p:spPr>
        <p:txBody>
          <a:bodyPr wrap="none" rtlCol="0">
            <a:spAutoFit/>
          </a:bodyPr>
          <a:lstStyle/>
          <a:p>
            <a:r>
              <a:rPr lang="de-DE" sz="1400" dirty="0">
                <a:latin typeface="Arial" panose="020B0604020202020204" pitchFamily="34" charset="0"/>
                <a:cs typeface="Arial" panose="020B0604020202020204" pitchFamily="34" charset="0"/>
              </a:rPr>
              <a:t>Evaporador</a:t>
            </a:r>
          </a:p>
        </p:txBody>
      </p:sp>
      <p:sp>
        <p:nvSpPr>
          <p:cNvPr id="8" name="Textfeld 7"/>
          <p:cNvSpPr txBox="1"/>
          <p:nvPr/>
        </p:nvSpPr>
        <p:spPr>
          <a:xfrm>
            <a:off x="1043608" y="3845079"/>
            <a:ext cx="646011" cy="215444"/>
          </a:xfrm>
          <a:prstGeom prst="rect">
            <a:avLst/>
          </a:prstGeom>
          <a:solidFill>
            <a:schemeClr val="bg1"/>
          </a:solidFill>
        </p:spPr>
        <p:txBody>
          <a:bodyPr wrap="none" lIns="0" tIns="0" rIns="0" bIns="0" rtlCol="0">
            <a:spAutoFit/>
          </a:bodyPr>
          <a:lstStyle/>
          <a:p>
            <a:r>
              <a:rPr lang="de-DE" sz="1400" dirty="0" err="1">
                <a:latin typeface="Arial" panose="020B0604020202020204" pitchFamily="34" charset="0"/>
                <a:cs typeface="Arial" panose="020B0604020202020204" pitchFamily="34" charset="0"/>
              </a:rPr>
              <a:t>Inductor</a:t>
            </a:r>
            <a:endParaRPr lang="de-DE" sz="1400" dirty="0">
              <a:latin typeface="Arial" panose="020B0604020202020204" pitchFamily="34" charset="0"/>
              <a:cs typeface="Arial" panose="020B0604020202020204" pitchFamily="34" charset="0"/>
            </a:endParaRPr>
          </a:p>
        </p:txBody>
      </p:sp>
      <p:sp>
        <p:nvSpPr>
          <p:cNvPr id="9" name="Textfeld 8"/>
          <p:cNvSpPr txBox="1"/>
          <p:nvPr/>
        </p:nvSpPr>
        <p:spPr>
          <a:xfrm>
            <a:off x="2699792" y="2539062"/>
            <a:ext cx="1258678" cy="307777"/>
          </a:xfrm>
          <a:prstGeom prst="rect">
            <a:avLst/>
          </a:prstGeom>
          <a:solidFill>
            <a:schemeClr val="bg1"/>
          </a:solidFill>
        </p:spPr>
        <p:txBody>
          <a:bodyPr wrap="none" rtlCol="0">
            <a:spAutoFit/>
          </a:bodyPr>
          <a:lstStyle/>
          <a:p>
            <a:r>
              <a:rPr lang="de-DE" sz="1400" dirty="0">
                <a:latin typeface="Arial" panose="020B0604020202020204" pitchFamily="34" charset="0"/>
                <a:cs typeface="Arial" panose="020B0604020202020204" pitchFamily="34" charset="0"/>
              </a:rPr>
              <a:t>Condensador</a:t>
            </a:r>
          </a:p>
        </p:txBody>
      </p:sp>
    </p:spTree>
    <p:extLst>
      <p:ext uri="{BB962C8B-B14F-4D97-AF65-F5344CB8AC3E}">
        <p14:creationId xmlns:p14="http://schemas.microsoft.com/office/powerpoint/2010/main" val="724784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err="1">
                <a:latin typeface="Arial" panose="020B0604020202020204" pitchFamily="34" charset="0"/>
                <a:cs typeface="Arial" panose="020B0604020202020204" pitchFamily="34" charset="0"/>
              </a:rPr>
              <a:t>Objetivos</a:t>
            </a:r>
            <a:r>
              <a:rPr lang="en-US" dirty="0">
                <a:latin typeface="Arial" panose="020B0604020202020204" pitchFamily="34" charset="0"/>
                <a:cs typeface="Arial" panose="020B0604020202020204" pitchFamily="34" charset="0"/>
              </a:rPr>
              <a:t> del </a:t>
            </a:r>
            <a:r>
              <a:rPr lang="en-US" dirty="0" err="1">
                <a:latin typeface="Arial" panose="020B0604020202020204" pitchFamily="34" charset="0"/>
                <a:cs typeface="Arial" panose="020B0604020202020204" pitchFamily="34" charset="0"/>
              </a:rPr>
              <a:t>módulo</a:t>
            </a:r>
            <a:endParaRPr lang="el-GR" dirty="0">
              <a:latin typeface="Arial" panose="020B0604020202020204" pitchFamily="34" charset="0"/>
              <a:cs typeface="Arial" panose="020B0604020202020204" pitchFamily="34" charset="0"/>
            </a:endParaRPr>
          </a:p>
        </p:txBody>
      </p:sp>
      <p:sp>
        <p:nvSpPr>
          <p:cNvPr id="9" name="Content Placeholder 8"/>
          <p:cNvSpPr>
            <a:spLocks noGrp="1"/>
          </p:cNvSpPr>
          <p:nvPr>
            <p:ph idx="1"/>
          </p:nvPr>
        </p:nvSpPr>
        <p:spPr/>
        <p:txBody>
          <a:bodyPr>
            <a:normAutofit/>
          </a:bodyPr>
          <a:lstStyle/>
          <a:p>
            <a:pPr marL="0" indent="0">
              <a:lnSpc>
                <a:spcPct val="150000"/>
              </a:lnSpc>
              <a:buNone/>
            </a:pPr>
            <a:r>
              <a:rPr lang="en-US" sz="1600" dirty="0" err="1">
                <a:latin typeface="Arial" panose="020B0604020202020204" pitchFamily="34" charset="0"/>
                <a:cs typeface="Arial" panose="020B0604020202020204" pitchFamily="34" charset="0"/>
              </a:rPr>
              <a:t>Bienvenido</a:t>
            </a:r>
            <a:r>
              <a:rPr lang="en-US" sz="1600" dirty="0">
                <a:latin typeface="Arial" panose="020B0604020202020204" pitchFamily="34" charset="0"/>
                <a:cs typeface="Arial" panose="020B0604020202020204" pitchFamily="34" charset="0"/>
              </a:rPr>
              <a:t> al </a:t>
            </a:r>
            <a:r>
              <a:rPr lang="en-US" sz="1600" dirty="0" err="1">
                <a:latin typeface="Arial" panose="020B0604020202020204" pitchFamily="34" charset="0"/>
                <a:cs typeface="Arial" panose="020B0604020202020204" pitchFamily="34" charset="0"/>
              </a:rPr>
              <a:t>módulo</a:t>
            </a:r>
            <a:r>
              <a:rPr lang="el-GR" sz="1600" dirty="0">
                <a:latin typeface="Arial" panose="020B0604020202020204" pitchFamily="34" charset="0"/>
                <a:cs typeface="Arial" panose="020B0604020202020204" pitchFamily="34" charset="0"/>
              </a:rPr>
              <a:t>: </a:t>
            </a:r>
            <a:r>
              <a:rPr lang="el-GR" sz="1600" i="1"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Bombas</a:t>
            </a:r>
            <a:r>
              <a:rPr lang="en-US" sz="1600" dirty="0">
                <a:latin typeface="Arial" panose="020B0604020202020204" pitchFamily="34" charset="0"/>
                <a:cs typeface="Arial" panose="020B0604020202020204" pitchFamily="34" charset="0"/>
              </a:rPr>
              <a:t> de </a:t>
            </a:r>
            <a:r>
              <a:rPr lang="en-US" sz="1600" dirty="0" err="1">
                <a:latin typeface="Arial" panose="020B0604020202020204" pitchFamily="34" charset="0"/>
                <a:cs typeface="Arial" panose="020B0604020202020204" pitchFamily="34" charset="0"/>
              </a:rPr>
              <a:t>calor</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geotérmicas</a:t>
            </a:r>
            <a:r>
              <a:rPr lang="el-GR" sz="1600" i="1" dirty="0">
                <a:latin typeface="Arial" panose="020B0604020202020204" pitchFamily="34" charset="0"/>
                <a:cs typeface="Arial" panose="020B0604020202020204" pitchFamily="34" charset="0"/>
              </a:rPr>
              <a:t>»</a:t>
            </a:r>
            <a:r>
              <a:rPr lang="el-GR" sz="1600" dirty="0">
                <a:latin typeface="Arial" panose="020B0604020202020204" pitchFamily="34" charset="0"/>
                <a:cs typeface="Arial" panose="020B0604020202020204" pitchFamily="34" charset="0"/>
              </a:rPr>
              <a:t>.</a:t>
            </a:r>
          </a:p>
          <a:p>
            <a:pPr marL="0" indent="0">
              <a:lnSpc>
                <a:spcPct val="150000"/>
              </a:lnSpc>
              <a:buNone/>
            </a:pPr>
            <a:endParaRPr lang="el-GR"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Al final de </a:t>
            </a:r>
            <a:r>
              <a:rPr lang="en-US" sz="1600" dirty="0" err="1">
                <a:latin typeface="Arial" panose="020B0604020202020204" pitchFamily="34" charset="0"/>
                <a:cs typeface="Arial" panose="020B0604020202020204" pitchFamily="34" charset="0"/>
              </a:rPr>
              <a:t>este</a:t>
            </a:r>
            <a:r>
              <a:rPr lang="en-US" sz="1600" dirty="0">
                <a:latin typeface="Arial" panose="020B0604020202020204" pitchFamily="34" charset="0"/>
                <a:cs typeface="Arial" panose="020B0604020202020204" pitchFamily="34" charset="0"/>
              </a:rPr>
              <a:t> modulo </a:t>
            </a:r>
            <a:r>
              <a:rPr lang="en-US" sz="1600" dirty="0" err="1">
                <a:latin typeface="Arial" panose="020B0604020202020204" pitchFamily="34" charset="0"/>
                <a:cs typeface="Arial" panose="020B0604020202020204" pitchFamily="34" charset="0"/>
              </a:rPr>
              <a:t>podrás</a:t>
            </a:r>
            <a:r>
              <a:rPr lang="en-US" sz="1600" dirty="0">
                <a:latin typeface="Arial" panose="020B0604020202020204" pitchFamily="34" charset="0"/>
                <a:cs typeface="Arial" panose="020B0604020202020204" pitchFamily="34" charset="0"/>
              </a:rPr>
              <a:t>:</a:t>
            </a:r>
          </a:p>
          <a:p>
            <a:pPr marL="0" indent="0">
              <a:lnSpc>
                <a:spcPct val="150000"/>
              </a:lnSpc>
              <a:buNone/>
            </a:pPr>
            <a:endParaRPr lang="el-GR" sz="1600" dirty="0">
              <a:latin typeface="Arial" panose="020B0604020202020204" pitchFamily="34" charset="0"/>
              <a:cs typeface="Arial" panose="020B0604020202020204" pitchFamily="34" charset="0"/>
            </a:endParaRPr>
          </a:p>
          <a:p>
            <a:pPr lvl="0">
              <a:lnSpc>
                <a:spcPct val="150000"/>
              </a:lnSpc>
            </a:pPr>
            <a:r>
              <a:rPr lang="es-ES" sz="1600" dirty="0">
                <a:latin typeface="Arial" panose="020B0604020202020204" pitchFamily="34" charset="0"/>
                <a:cs typeface="Arial" panose="020B0604020202020204" pitchFamily="34" charset="0"/>
              </a:rPr>
              <a:t>Conocer el funcionamiento de las bombas de calor y sus componentes. </a:t>
            </a:r>
            <a:endParaRPr lang="de-DE" sz="1600" dirty="0">
              <a:latin typeface="Arial" panose="020B0604020202020204" pitchFamily="34" charset="0"/>
              <a:cs typeface="Arial" panose="020B0604020202020204" pitchFamily="34" charset="0"/>
            </a:endParaRPr>
          </a:p>
          <a:p>
            <a:pPr lvl="0">
              <a:lnSpc>
                <a:spcPct val="150000"/>
              </a:lnSpc>
            </a:pPr>
            <a:r>
              <a:rPr lang="es-ES" sz="1600" dirty="0">
                <a:latin typeface="Arial" panose="020B0604020202020204" pitchFamily="34" charset="0"/>
                <a:cs typeface="Arial" panose="020B0604020202020204" pitchFamily="34" charset="0"/>
              </a:rPr>
              <a:t>Conocer diferentes tipos de bombas de calor</a:t>
            </a:r>
            <a:endParaRPr lang="de-DE" sz="1600" dirty="0">
              <a:latin typeface="Arial" panose="020B0604020202020204" pitchFamily="34" charset="0"/>
              <a:cs typeface="Arial" panose="020B0604020202020204" pitchFamily="34" charset="0"/>
            </a:endParaRPr>
          </a:p>
          <a:p>
            <a:pPr lvl="0">
              <a:lnSpc>
                <a:spcPct val="150000"/>
              </a:lnSpc>
            </a:pPr>
            <a:r>
              <a:rPr lang="es-ES" sz="1600" dirty="0">
                <a:latin typeface="Arial" panose="020B0604020202020204" pitchFamily="34" charset="0"/>
                <a:cs typeface="Arial" panose="020B0604020202020204" pitchFamily="34" charset="0"/>
              </a:rPr>
              <a:t>Instalar diferentes tipos de bombas de calor</a:t>
            </a:r>
            <a:endParaRPr lang="de-DE" sz="1600" dirty="0">
              <a:latin typeface="Arial" panose="020B0604020202020204" pitchFamily="34" charset="0"/>
              <a:cs typeface="Arial" panose="020B0604020202020204" pitchFamily="34" charset="0"/>
            </a:endParaRPr>
          </a:p>
          <a:p>
            <a:pPr lvl="0">
              <a:lnSpc>
                <a:spcPct val="150000"/>
              </a:lnSpc>
            </a:pPr>
            <a:r>
              <a:rPr lang="es-ES" sz="1600" dirty="0">
                <a:latin typeface="Arial" panose="020B0604020202020204" pitchFamily="34" charset="0"/>
                <a:cs typeface="Arial" panose="020B0604020202020204" pitchFamily="34" charset="0"/>
              </a:rPr>
              <a:t>Poner en servicio bombas de calor</a:t>
            </a: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Evaluar si el sistema está funcionando correctamente.</a:t>
            </a:r>
            <a:endParaRPr lang="el-G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s-ES" dirty="0">
                <a:latin typeface="Arial" panose="020B0604020202020204" pitchFamily="34" charset="0"/>
                <a:cs typeface="Arial" panose="020B0604020202020204" pitchFamily="34" charset="0"/>
              </a:rPr>
              <a:t>Principio de funcionamiento de las bombas de calor</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3563888" y="1844824"/>
            <a:ext cx="4702370" cy="4109330"/>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Flujo de una bomba de calor</a:t>
            </a:r>
          </a:p>
          <a:p>
            <a:pPr>
              <a:lnSpc>
                <a:spcPct val="150000"/>
              </a:lnSpc>
            </a:pPr>
            <a:endParaRPr lang="de-DE" sz="1600" dirty="0">
              <a:latin typeface="Arial" panose="020B0604020202020204" pitchFamily="34" charset="0"/>
              <a:cs typeface="Arial" panose="020B0604020202020204" pitchFamily="34" charset="0"/>
            </a:endParaRPr>
          </a:p>
          <a:p>
            <a:pPr marL="342900" indent="-342900">
              <a:lnSpc>
                <a:spcPct val="150000"/>
              </a:lnSpc>
              <a:buAutoNum type="alphaLcParenR"/>
            </a:pPr>
            <a:r>
              <a:rPr lang="es-ES" sz="1600" dirty="0">
                <a:latin typeface="Arial" panose="020B0604020202020204" pitchFamily="34" charset="0"/>
                <a:cs typeface="Arial" panose="020B0604020202020204" pitchFamily="34" charset="0"/>
              </a:rPr>
              <a:t>En el evaporador, el calor se transfiere de la fuente de calor al refrigerante de la bomba de calor.</a:t>
            </a:r>
            <a:br>
              <a:rPr lang="de-DE" sz="1600" dirty="0">
                <a:latin typeface="Arial" panose="020B0604020202020204" pitchFamily="34" charset="0"/>
                <a:cs typeface="Arial" panose="020B0604020202020204" pitchFamily="34" charset="0"/>
              </a:rPr>
            </a:br>
            <a:r>
              <a:rPr lang="es-ES" sz="1600" dirty="0">
                <a:latin typeface="Arial" panose="020B0604020202020204" pitchFamily="34" charset="0"/>
                <a:cs typeface="Arial" panose="020B0604020202020204" pitchFamily="34" charset="0"/>
              </a:rPr>
              <a:t>El refrigerante se calienta y se evapora. (cambio de fase de fluido a gaseoso) La presión permanece constante. Dependiendo de la temperatura de la fuente de calor, el refrigerante alcanza temperaturas de 0° a 10° centígrados.</a:t>
            </a:r>
            <a:endParaRPr lang="de-DE" sz="1600" dirty="0">
              <a:latin typeface="Arial" panose="020B0604020202020204" pitchFamily="34" charset="0"/>
              <a:cs typeface="Arial" panose="020B0604020202020204" pitchFamily="34" charset="0"/>
            </a:endParaRPr>
          </a:p>
        </p:txBody>
      </p:sp>
      <p:pic>
        <p:nvPicPr>
          <p:cNvPr id="3" name="Grafik 2"/>
          <p:cNvPicPr>
            <a:picLocks noChangeAspect="1"/>
          </p:cNvPicPr>
          <p:nvPr/>
        </p:nvPicPr>
        <p:blipFill>
          <a:blip r:embed="rId3"/>
          <a:stretch>
            <a:fillRect/>
          </a:stretch>
        </p:blipFill>
        <p:spPr>
          <a:xfrm>
            <a:off x="603076" y="2132856"/>
            <a:ext cx="2753272" cy="2464323"/>
          </a:xfrm>
          <a:prstGeom prst="rect">
            <a:avLst/>
          </a:prstGeom>
        </p:spPr>
      </p:pic>
    </p:spTree>
    <p:extLst>
      <p:ext uri="{BB962C8B-B14F-4D97-AF65-F5344CB8AC3E}">
        <p14:creationId xmlns:p14="http://schemas.microsoft.com/office/powerpoint/2010/main" val="2391373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Principio de funcionamiento de las bombas de calor</a:t>
            </a:r>
            <a:endParaRPr lang="el-GR"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96" y="2276872"/>
            <a:ext cx="4064104" cy="3645024"/>
          </a:xfrm>
          <a:prstGeom prst="rect">
            <a:avLst/>
          </a:prstGeom>
        </p:spPr>
      </p:pic>
      <p:sp>
        <p:nvSpPr>
          <p:cNvPr id="7" name="Textfeld 6"/>
          <p:cNvSpPr txBox="1"/>
          <p:nvPr/>
        </p:nvSpPr>
        <p:spPr>
          <a:xfrm>
            <a:off x="5004048" y="2420888"/>
            <a:ext cx="3960440" cy="3370666"/>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Flujo de una bomba de calor</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b) </a:t>
            </a:r>
            <a:r>
              <a:rPr lang="es-ES" sz="1600" dirty="0">
                <a:latin typeface="Arial" panose="020B0604020202020204" pitchFamily="34" charset="0"/>
                <a:cs typeface="Arial" panose="020B0604020202020204" pitchFamily="34" charset="0"/>
              </a:rPr>
              <a:t>El refrigerante ahora gaseoso se comprime en el compresor.</a:t>
            </a:r>
          </a:p>
          <a:p>
            <a:pPr>
              <a:lnSpc>
                <a:spcPct val="150000"/>
              </a:lnSpc>
            </a:pPr>
            <a:r>
              <a:rPr lang="es-ES" sz="1600" dirty="0">
                <a:latin typeface="Arial" panose="020B0604020202020204" pitchFamily="34" charset="0"/>
                <a:cs typeface="Arial" panose="020B0604020202020204" pitchFamily="34" charset="0"/>
              </a:rPr>
              <a:t>El refrigerante permanece gaseoso y se calienta, la presión aumenta. El compresor de trabajo necesita una fuente de energía adicional, normalmente un motor eléctrico o de combustión. </a:t>
            </a:r>
            <a:endParaRPr lang="de-DE" sz="1600" dirty="0">
              <a:latin typeface="Arial" panose="020B0604020202020204" pitchFamily="34" charset="0"/>
              <a:cs typeface="Arial" panose="020B0604020202020204" pitchFamily="34" charset="0"/>
            </a:endParaRPr>
          </a:p>
        </p:txBody>
      </p:sp>
      <p:sp>
        <p:nvSpPr>
          <p:cNvPr id="6" name="Textfeld 5"/>
          <p:cNvSpPr txBox="1"/>
          <p:nvPr/>
        </p:nvSpPr>
        <p:spPr>
          <a:xfrm>
            <a:off x="2699792" y="2539062"/>
            <a:ext cx="1258678" cy="307777"/>
          </a:xfrm>
          <a:prstGeom prst="rect">
            <a:avLst/>
          </a:prstGeom>
          <a:solidFill>
            <a:schemeClr val="bg1"/>
          </a:solidFill>
        </p:spPr>
        <p:txBody>
          <a:bodyPr wrap="none" rtlCol="0">
            <a:spAutoFit/>
          </a:bodyPr>
          <a:lstStyle/>
          <a:p>
            <a:r>
              <a:rPr lang="de-DE" sz="1400" dirty="0">
                <a:latin typeface="Arial" panose="020B0604020202020204" pitchFamily="34" charset="0"/>
                <a:cs typeface="Arial" panose="020B0604020202020204" pitchFamily="34" charset="0"/>
              </a:rPr>
              <a:t>Condensador</a:t>
            </a:r>
          </a:p>
        </p:txBody>
      </p:sp>
      <p:sp>
        <p:nvSpPr>
          <p:cNvPr id="8" name="Textfeld 7"/>
          <p:cNvSpPr txBox="1"/>
          <p:nvPr/>
        </p:nvSpPr>
        <p:spPr>
          <a:xfrm>
            <a:off x="2688380" y="3845079"/>
            <a:ext cx="884858" cy="215444"/>
          </a:xfrm>
          <a:prstGeom prst="rect">
            <a:avLst/>
          </a:prstGeom>
          <a:solidFill>
            <a:schemeClr val="bg1"/>
          </a:solidFill>
        </p:spPr>
        <p:txBody>
          <a:bodyPr wrap="none" lIns="0" tIns="0" rIns="0" bIns="0" rtlCol="0">
            <a:spAutoFit/>
          </a:bodyPr>
          <a:lstStyle/>
          <a:p>
            <a:r>
              <a:rPr lang="de-DE" sz="1400" dirty="0">
                <a:latin typeface="Arial" panose="020B0604020202020204" pitchFamily="34" charset="0"/>
                <a:cs typeface="Arial" panose="020B0604020202020204" pitchFamily="34" charset="0"/>
              </a:rPr>
              <a:t>Compresor</a:t>
            </a:r>
          </a:p>
        </p:txBody>
      </p:sp>
      <p:sp>
        <p:nvSpPr>
          <p:cNvPr id="9" name="Textfeld 8"/>
          <p:cNvSpPr txBox="1"/>
          <p:nvPr/>
        </p:nvSpPr>
        <p:spPr>
          <a:xfrm>
            <a:off x="2699792" y="5474841"/>
            <a:ext cx="1109599" cy="307777"/>
          </a:xfrm>
          <a:prstGeom prst="rect">
            <a:avLst/>
          </a:prstGeom>
          <a:solidFill>
            <a:schemeClr val="bg1"/>
          </a:solidFill>
        </p:spPr>
        <p:txBody>
          <a:bodyPr wrap="none" rtlCol="0">
            <a:spAutoFit/>
          </a:bodyPr>
          <a:lstStyle/>
          <a:p>
            <a:r>
              <a:rPr lang="de-DE" sz="1400" dirty="0">
                <a:latin typeface="Arial" panose="020B0604020202020204" pitchFamily="34" charset="0"/>
                <a:cs typeface="Arial" panose="020B0604020202020204" pitchFamily="34" charset="0"/>
              </a:rPr>
              <a:t>Evaporador</a:t>
            </a:r>
          </a:p>
        </p:txBody>
      </p:sp>
      <p:sp>
        <p:nvSpPr>
          <p:cNvPr id="10" name="Textfeld 9"/>
          <p:cNvSpPr txBox="1"/>
          <p:nvPr/>
        </p:nvSpPr>
        <p:spPr>
          <a:xfrm>
            <a:off x="1043608" y="3845079"/>
            <a:ext cx="646011" cy="215444"/>
          </a:xfrm>
          <a:prstGeom prst="rect">
            <a:avLst/>
          </a:prstGeom>
          <a:solidFill>
            <a:schemeClr val="bg1"/>
          </a:solidFill>
        </p:spPr>
        <p:txBody>
          <a:bodyPr wrap="none" lIns="0" tIns="0" rIns="0" bIns="0" rtlCol="0">
            <a:spAutoFit/>
          </a:bodyPr>
          <a:lstStyle/>
          <a:p>
            <a:r>
              <a:rPr lang="de-DE" sz="1400" dirty="0">
                <a:latin typeface="Arial" panose="020B0604020202020204" pitchFamily="34" charset="0"/>
                <a:cs typeface="Arial" panose="020B0604020202020204" pitchFamily="34" charset="0"/>
              </a:rPr>
              <a:t>Inductor</a:t>
            </a:r>
          </a:p>
        </p:txBody>
      </p:sp>
    </p:spTree>
    <p:extLst>
      <p:ext uri="{BB962C8B-B14F-4D97-AF65-F5344CB8AC3E}">
        <p14:creationId xmlns:p14="http://schemas.microsoft.com/office/powerpoint/2010/main" val="1371378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Principio de funcionamiento de las bombas de calor </a:t>
            </a:r>
            <a:endParaRPr lang="el-GR"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96" y="2276872"/>
            <a:ext cx="4064104" cy="3645024"/>
          </a:xfrm>
          <a:prstGeom prst="rect">
            <a:avLst/>
          </a:prstGeom>
        </p:spPr>
      </p:pic>
      <p:sp>
        <p:nvSpPr>
          <p:cNvPr id="4" name="Textfeld 3"/>
          <p:cNvSpPr txBox="1"/>
          <p:nvPr/>
        </p:nvSpPr>
        <p:spPr>
          <a:xfrm>
            <a:off x="4788024" y="2044719"/>
            <a:ext cx="4248472" cy="4109330"/>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Flujo de una bomba de calor</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c) </a:t>
            </a:r>
            <a:r>
              <a:rPr lang="es-ES" sz="1600" dirty="0">
                <a:latin typeface="Arial" panose="020B0604020202020204" pitchFamily="34" charset="0"/>
                <a:cs typeface="Arial" panose="020B0604020202020204" pitchFamily="34" charset="0"/>
              </a:rPr>
              <a:t>El refrigerante comprimido ha alcanzado </a:t>
            </a:r>
          </a:p>
          <a:p>
            <a:pPr>
              <a:lnSpc>
                <a:spcPct val="150000"/>
              </a:lnSpc>
            </a:pPr>
            <a:r>
              <a:rPr lang="es-ES" sz="1600" dirty="0">
                <a:latin typeface="Arial" panose="020B0604020202020204" pitchFamily="34" charset="0"/>
                <a:cs typeface="Arial" panose="020B0604020202020204" pitchFamily="34" charset="0"/>
              </a:rPr>
              <a:t>la temperatura necesaria para el uso previsto (calefacción). El calor se transfiere del condensador al circuito de calefacción a través del intercambiador de calor. La temperatura del refrigerante desciende, la presión se mantiene casi constante y el refrigerante se condensa ("cambio repetido de fase de gaseoso a fluido"). </a:t>
            </a:r>
          </a:p>
        </p:txBody>
      </p:sp>
      <p:sp>
        <p:nvSpPr>
          <p:cNvPr id="6" name="Textfeld 5"/>
          <p:cNvSpPr txBox="1"/>
          <p:nvPr/>
        </p:nvSpPr>
        <p:spPr>
          <a:xfrm>
            <a:off x="2699792" y="2539062"/>
            <a:ext cx="1258678" cy="307777"/>
          </a:xfrm>
          <a:prstGeom prst="rect">
            <a:avLst/>
          </a:prstGeom>
          <a:solidFill>
            <a:schemeClr val="bg1"/>
          </a:solidFill>
        </p:spPr>
        <p:txBody>
          <a:bodyPr wrap="none" rtlCol="0">
            <a:spAutoFit/>
          </a:bodyPr>
          <a:lstStyle/>
          <a:p>
            <a:r>
              <a:rPr lang="de-DE" sz="1400" dirty="0">
                <a:latin typeface="Arial" panose="020B0604020202020204" pitchFamily="34" charset="0"/>
                <a:cs typeface="Arial" panose="020B0604020202020204" pitchFamily="34" charset="0"/>
              </a:rPr>
              <a:t>Condensador</a:t>
            </a:r>
          </a:p>
        </p:txBody>
      </p:sp>
      <p:sp>
        <p:nvSpPr>
          <p:cNvPr id="7" name="Textfeld 6"/>
          <p:cNvSpPr txBox="1"/>
          <p:nvPr/>
        </p:nvSpPr>
        <p:spPr>
          <a:xfrm>
            <a:off x="2688380" y="3845079"/>
            <a:ext cx="884858" cy="215444"/>
          </a:xfrm>
          <a:prstGeom prst="rect">
            <a:avLst/>
          </a:prstGeom>
          <a:solidFill>
            <a:schemeClr val="bg1"/>
          </a:solidFill>
        </p:spPr>
        <p:txBody>
          <a:bodyPr wrap="none" lIns="0" tIns="0" rIns="0" bIns="0" rtlCol="0">
            <a:spAutoFit/>
          </a:bodyPr>
          <a:lstStyle/>
          <a:p>
            <a:r>
              <a:rPr lang="de-DE" sz="1400" dirty="0">
                <a:latin typeface="Arial" panose="020B0604020202020204" pitchFamily="34" charset="0"/>
                <a:cs typeface="Arial" panose="020B0604020202020204" pitchFamily="34" charset="0"/>
              </a:rPr>
              <a:t>Compresor</a:t>
            </a:r>
          </a:p>
        </p:txBody>
      </p:sp>
      <p:sp>
        <p:nvSpPr>
          <p:cNvPr id="8" name="Textfeld 7"/>
          <p:cNvSpPr txBox="1"/>
          <p:nvPr/>
        </p:nvSpPr>
        <p:spPr>
          <a:xfrm>
            <a:off x="2699792" y="5474841"/>
            <a:ext cx="1109599" cy="307777"/>
          </a:xfrm>
          <a:prstGeom prst="rect">
            <a:avLst/>
          </a:prstGeom>
          <a:solidFill>
            <a:schemeClr val="bg1"/>
          </a:solidFill>
        </p:spPr>
        <p:txBody>
          <a:bodyPr wrap="none" rtlCol="0">
            <a:spAutoFit/>
          </a:bodyPr>
          <a:lstStyle/>
          <a:p>
            <a:r>
              <a:rPr lang="de-DE" sz="1400" dirty="0">
                <a:latin typeface="Arial" panose="020B0604020202020204" pitchFamily="34" charset="0"/>
                <a:cs typeface="Arial" panose="020B0604020202020204" pitchFamily="34" charset="0"/>
              </a:rPr>
              <a:t>Evaporador</a:t>
            </a:r>
          </a:p>
        </p:txBody>
      </p:sp>
      <p:sp>
        <p:nvSpPr>
          <p:cNvPr id="9" name="Textfeld 8"/>
          <p:cNvSpPr txBox="1"/>
          <p:nvPr/>
        </p:nvSpPr>
        <p:spPr>
          <a:xfrm>
            <a:off x="1043608" y="3845079"/>
            <a:ext cx="646011" cy="215444"/>
          </a:xfrm>
          <a:prstGeom prst="rect">
            <a:avLst/>
          </a:prstGeom>
          <a:solidFill>
            <a:schemeClr val="bg1"/>
          </a:solidFill>
        </p:spPr>
        <p:txBody>
          <a:bodyPr wrap="none" lIns="0" tIns="0" rIns="0" bIns="0" rtlCol="0">
            <a:spAutoFit/>
          </a:bodyPr>
          <a:lstStyle/>
          <a:p>
            <a:r>
              <a:rPr lang="de-DE" sz="1400" dirty="0">
                <a:latin typeface="Arial" panose="020B0604020202020204" pitchFamily="34" charset="0"/>
                <a:cs typeface="Arial" panose="020B0604020202020204" pitchFamily="34" charset="0"/>
              </a:rPr>
              <a:t>Inductor</a:t>
            </a:r>
          </a:p>
        </p:txBody>
      </p:sp>
    </p:spTree>
    <p:extLst>
      <p:ext uri="{BB962C8B-B14F-4D97-AF65-F5344CB8AC3E}">
        <p14:creationId xmlns:p14="http://schemas.microsoft.com/office/powerpoint/2010/main" val="898347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Principio de funcionamiento de las bombas de calor</a:t>
            </a:r>
            <a:endParaRPr lang="el-GR"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96" y="2276872"/>
            <a:ext cx="4064104" cy="3645024"/>
          </a:xfrm>
          <a:prstGeom prst="rect">
            <a:avLst/>
          </a:prstGeom>
        </p:spPr>
      </p:pic>
      <p:sp>
        <p:nvSpPr>
          <p:cNvPr id="7" name="Textfeld 6"/>
          <p:cNvSpPr txBox="1"/>
          <p:nvPr/>
        </p:nvSpPr>
        <p:spPr>
          <a:xfrm>
            <a:off x="4921696" y="1975725"/>
            <a:ext cx="3970784" cy="3739998"/>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Flujo de una bomba de calor</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d) </a:t>
            </a:r>
            <a:r>
              <a:rPr lang="es-ES" sz="1600" dirty="0">
                <a:latin typeface="Arial" panose="020B0604020202020204" pitchFamily="34" charset="0"/>
                <a:cs typeface="Arial" panose="020B0604020202020204" pitchFamily="34" charset="0"/>
              </a:rPr>
              <a:t>El refrigerante disminuye en la válvula de expansión, lo que significa que la presión se reduce a donde comenzó al principio del ciclo.</a:t>
            </a:r>
          </a:p>
          <a:p>
            <a:pPr>
              <a:lnSpc>
                <a:spcPct val="150000"/>
              </a:lnSpc>
            </a:pPr>
            <a:r>
              <a:rPr lang="es-ES" sz="1600" dirty="0">
                <a:latin typeface="Arial" panose="020B0604020202020204" pitchFamily="34" charset="0"/>
                <a:cs typeface="Arial" panose="020B0604020202020204" pitchFamily="34" charset="0"/>
              </a:rPr>
              <a:t>En este proceso, el refrigerante se enfría aún más y la temperatura desciende por debajo de la temperatura de entrada del evaporador. (-&gt; parte a)</a:t>
            </a:r>
            <a:endParaRPr lang="de-DE" sz="1600" dirty="0">
              <a:latin typeface="Arial" panose="020B0604020202020204" pitchFamily="34" charset="0"/>
              <a:cs typeface="Arial" panose="020B0604020202020204" pitchFamily="34" charset="0"/>
            </a:endParaRPr>
          </a:p>
        </p:txBody>
      </p:sp>
      <p:sp>
        <p:nvSpPr>
          <p:cNvPr id="6" name="Textfeld 5"/>
          <p:cNvSpPr txBox="1"/>
          <p:nvPr/>
        </p:nvSpPr>
        <p:spPr>
          <a:xfrm>
            <a:off x="2699792" y="2539062"/>
            <a:ext cx="1258678" cy="307777"/>
          </a:xfrm>
          <a:prstGeom prst="rect">
            <a:avLst/>
          </a:prstGeom>
          <a:solidFill>
            <a:schemeClr val="bg1"/>
          </a:solidFill>
        </p:spPr>
        <p:txBody>
          <a:bodyPr wrap="none" rtlCol="0">
            <a:spAutoFit/>
          </a:bodyPr>
          <a:lstStyle/>
          <a:p>
            <a:r>
              <a:rPr lang="de-DE" sz="1400" dirty="0">
                <a:latin typeface="Arial" panose="020B0604020202020204" pitchFamily="34" charset="0"/>
                <a:cs typeface="Arial" panose="020B0604020202020204" pitchFamily="34" charset="0"/>
              </a:rPr>
              <a:t>Condensador</a:t>
            </a:r>
          </a:p>
        </p:txBody>
      </p:sp>
      <p:sp>
        <p:nvSpPr>
          <p:cNvPr id="8" name="Textfeld 7"/>
          <p:cNvSpPr txBox="1"/>
          <p:nvPr/>
        </p:nvSpPr>
        <p:spPr>
          <a:xfrm>
            <a:off x="2688380" y="3845079"/>
            <a:ext cx="884858" cy="215444"/>
          </a:xfrm>
          <a:prstGeom prst="rect">
            <a:avLst/>
          </a:prstGeom>
          <a:solidFill>
            <a:schemeClr val="bg1"/>
          </a:solidFill>
        </p:spPr>
        <p:txBody>
          <a:bodyPr wrap="none" lIns="0" tIns="0" rIns="0" bIns="0" rtlCol="0">
            <a:spAutoFit/>
          </a:bodyPr>
          <a:lstStyle/>
          <a:p>
            <a:r>
              <a:rPr lang="de-DE" sz="1400" dirty="0">
                <a:latin typeface="Arial" panose="020B0604020202020204" pitchFamily="34" charset="0"/>
                <a:cs typeface="Arial" panose="020B0604020202020204" pitchFamily="34" charset="0"/>
              </a:rPr>
              <a:t>Compresor</a:t>
            </a:r>
          </a:p>
        </p:txBody>
      </p:sp>
      <p:sp>
        <p:nvSpPr>
          <p:cNvPr id="9" name="Textfeld 8"/>
          <p:cNvSpPr txBox="1"/>
          <p:nvPr/>
        </p:nvSpPr>
        <p:spPr>
          <a:xfrm>
            <a:off x="2699792" y="5474841"/>
            <a:ext cx="1109599" cy="307777"/>
          </a:xfrm>
          <a:prstGeom prst="rect">
            <a:avLst/>
          </a:prstGeom>
          <a:solidFill>
            <a:schemeClr val="bg1"/>
          </a:solidFill>
        </p:spPr>
        <p:txBody>
          <a:bodyPr wrap="none" rtlCol="0">
            <a:spAutoFit/>
          </a:bodyPr>
          <a:lstStyle/>
          <a:p>
            <a:r>
              <a:rPr lang="de-DE" sz="1400" dirty="0">
                <a:latin typeface="Arial" panose="020B0604020202020204" pitchFamily="34" charset="0"/>
                <a:cs typeface="Arial" panose="020B0604020202020204" pitchFamily="34" charset="0"/>
              </a:rPr>
              <a:t>Evaporador</a:t>
            </a:r>
          </a:p>
        </p:txBody>
      </p:sp>
      <p:sp>
        <p:nvSpPr>
          <p:cNvPr id="10" name="Textfeld 9"/>
          <p:cNvSpPr txBox="1"/>
          <p:nvPr/>
        </p:nvSpPr>
        <p:spPr>
          <a:xfrm>
            <a:off x="1043608" y="3845079"/>
            <a:ext cx="646011" cy="215444"/>
          </a:xfrm>
          <a:prstGeom prst="rect">
            <a:avLst/>
          </a:prstGeom>
          <a:solidFill>
            <a:schemeClr val="bg1"/>
          </a:solidFill>
        </p:spPr>
        <p:txBody>
          <a:bodyPr wrap="none" lIns="0" tIns="0" rIns="0" bIns="0" rtlCol="0">
            <a:spAutoFit/>
          </a:bodyPr>
          <a:lstStyle/>
          <a:p>
            <a:r>
              <a:rPr lang="de-DE" sz="1400" dirty="0" err="1">
                <a:latin typeface="Arial" panose="020B0604020202020204" pitchFamily="34" charset="0"/>
                <a:cs typeface="Arial" panose="020B0604020202020204" pitchFamily="34" charset="0"/>
              </a:rPr>
              <a:t>Inductor</a:t>
            </a:r>
            <a:endParaRPr lang="de-D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2476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Principio de funcionamiento de las bombas de calor</a:t>
            </a:r>
            <a:endParaRPr lang="el-GR" dirty="0">
              <a:latin typeface="Arial" panose="020B0604020202020204" pitchFamily="34" charset="0"/>
              <a:cs typeface="Arial" panose="020B0604020202020204" pitchFamily="34" charset="0"/>
            </a:endParaRP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844824"/>
            <a:ext cx="6967758" cy="3919364"/>
          </a:xfrm>
          <a:prstGeom prst="rect">
            <a:avLst/>
          </a:prstGeom>
        </p:spPr>
      </p:pic>
      <p:sp>
        <p:nvSpPr>
          <p:cNvPr id="5" name="Textfeld 4"/>
          <p:cNvSpPr txBox="1"/>
          <p:nvPr/>
        </p:nvSpPr>
        <p:spPr>
          <a:xfrm>
            <a:off x="4211960" y="2204864"/>
            <a:ext cx="1258678" cy="307777"/>
          </a:xfrm>
          <a:prstGeom prst="rect">
            <a:avLst/>
          </a:prstGeom>
          <a:solidFill>
            <a:schemeClr val="bg1"/>
          </a:solidFill>
        </p:spPr>
        <p:txBody>
          <a:bodyPr wrap="none" rtlCol="0">
            <a:spAutoFit/>
          </a:bodyPr>
          <a:lstStyle/>
          <a:p>
            <a:r>
              <a:rPr lang="de-DE" sz="1400" dirty="0">
                <a:latin typeface="Arial" panose="020B0604020202020204" pitchFamily="34" charset="0"/>
                <a:cs typeface="Arial" panose="020B0604020202020204" pitchFamily="34" charset="0"/>
              </a:rPr>
              <a:t>Condensador</a:t>
            </a:r>
          </a:p>
        </p:txBody>
      </p:sp>
      <p:sp>
        <p:nvSpPr>
          <p:cNvPr id="6" name="Textfeld 5"/>
          <p:cNvSpPr txBox="1"/>
          <p:nvPr/>
        </p:nvSpPr>
        <p:spPr>
          <a:xfrm>
            <a:off x="4129571" y="3496509"/>
            <a:ext cx="884858" cy="215444"/>
          </a:xfrm>
          <a:prstGeom prst="rect">
            <a:avLst/>
          </a:prstGeom>
          <a:solidFill>
            <a:schemeClr val="bg1"/>
          </a:solidFill>
        </p:spPr>
        <p:txBody>
          <a:bodyPr wrap="none" lIns="0" tIns="0" rIns="0" bIns="0" rtlCol="0">
            <a:spAutoFit/>
          </a:bodyPr>
          <a:lstStyle/>
          <a:p>
            <a:r>
              <a:rPr lang="de-DE" sz="1400" dirty="0">
                <a:latin typeface="Arial" panose="020B0604020202020204" pitchFamily="34" charset="0"/>
                <a:cs typeface="Arial" panose="020B0604020202020204" pitchFamily="34" charset="0"/>
              </a:rPr>
              <a:t>Compresor</a:t>
            </a:r>
          </a:p>
        </p:txBody>
      </p:sp>
      <p:sp>
        <p:nvSpPr>
          <p:cNvPr id="7" name="Textfeld 6"/>
          <p:cNvSpPr txBox="1"/>
          <p:nvPr/>
        </p:nvSpPr>
        <p:spPr>
          <a:xfrm>
            <a:off x="4211960" y="5140643"/>
            <a:ext cx="1109599" cy="307777"/>
          </a:xfrm>
          <a:prstGeom prst="rect">
            <a:avLst/>
          </a:prstGeom>
          <a:solidFill>
            <a:schemeClr val="bg1"/>
          </a:solidFill>
        </p:spPr>
        <p:txBody>
          <a:bodyPr wrap="none" rtlCol="0">
            <a:spAutoFit/>
          </a:bodyPr>
          <a:lstStyle/>
          <a:p>
            <a:r>
              <a:rPr lang="de-DE" sz="1400" dirty="0">
                <a:latin typeface="Arial" panose="020B0604020202020204" pitchFamily="34" charset="0"/>
                <a:cs typeface="Arial" panose="020B0604020202020204" pitchFamily="34" charset="0"/>
              </a:rPr>
              <a:t>Evaporador</a:t>
            </a:r>
          </a:p>
        </p:txBody>
      </p:sp>
      <p:sp>
        <p:nvSpPr>
          <p:cNvPr id="8" name="Textfeld 7"/>
          <p:cNvSpPr txBox="1"/>
          <p:nvPr/>
        </p:nvSpPr>
        <p:spPr>
          <a:xfrm>
            <a:off x="2555776" y="3510881"/>
            <a:ext cx="646011" cy="215444"/>
          </a:xfrm>
          <a:prstGeom prst="rect">
            <a:avLst/>
          </a:prstGeom>
          <a:solidFill>
            <a:schemeClr val="bg1"/>
          </a:solidFill>
        </p:spPr>
        <p:txBody>
          <a:bodyPr wrap="none" lIns="0" tIns="0" rIns="0" bIns="0" rtlCol="0">
            <a:spAutoFit/>
          </a:bodyPr>
          <a:lstStyle/>
          <a:p>
            <a:r>
              <a:rPr lang="de-DE" sz="1400" dirty="0" err="1">
                <a:latin typeface="Arial" panose="020B0604020202020204" pitchFamily="34" charset="0"/>
                <a:cs typeface="Arial" panose="020B0604020202020204" pitchFamily="34" charset="0"/>
              </a:rPr>
              <a:t>Inductor</a:t>
            </a:r>
            <a:endParaRPr lang="de-D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7024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Principio de funcionamiento de las bombas de calor</a:t>
            </a:r>
            <a:endParaRPr lang="el-GR" dirty="0">
              <a:latin typeface="Arial" panose="020B0604020202020204" pitchFamily="34" charset="0"/>
              <a:cs typeface="Arial" panose="020B0604020202020204" pitchFamily="34" charset="0"/>
            </a:endParaRPr>
          </a:p>
        </p:txBody>
      </p:sp>
      <p:sp>
        <p:nvSpPr>
          <p:cNvPr id="6" name="Rechteck 5"/>
          <p:cNvSpPr/>
          <p:nvPr/>
        </p:nvSpPr>
        <p:spPr>
          <a:xfrm>
            <a:off x="7308304" y="6126163"/>
            <a:ext cx="1008112" cy="327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p:nvSpPr>
        <p:spPr>
          <a:xfrm>
            <a:off x="1187624" y="1916832"/>
            <a:ext cx="6480720" cy="3001334"/>
          </a:xfrm>
          <a:prstGeom prst="rect">
            <a:avLst/>
          </a:prstGeom>
          <a:noFill/>
        </p:spPr>
        <p:txBody>
          <a:bodyPr wrap="square" rtlCol="0">
            <a:spAutoFit/>
          </a:bodyPr>
          <a:lstStyle/>
          <a:p>
            <a:pPr>
              <a:lnSpc>
                <a:spcPct val="150000"/>
              </a:lnSpc>
            </a:pPr>
            <a:r>
              <a:rPr lang="es-ES" sz="1600" dirty="0">
                <a:latin typeface="Arial" panose="020B0604020202020204" pitchFamily="34" charset="0"/>
                <a:cs typeface="Arial" panose="020B0604020202020204" pitchFamily="34" charset="0"/>
              </a:rPr>
              <a:t>Al mostrar las etapas del proceso con un diagrama de presión y entalpía, los cambios en la presión, la temperatura y la entalpía se señalan bien.</a:t>
            </a:r>
          </a:p>
          <a:p>
            <a:pPr>
              <a:lnSpc>
                <a:spcPct val="150000"/>
              </a:lnSpc>
            </a:pPr>
            <a:endParaRPr lang="es-ES"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En el diagrama de ejemplo, el aumento de la entalpía en la primera etapa del proceso (150 kJ/kg -&gt; 300kJ/kg) se debe a la extracción de calor del ambiente, cualquier otro aumento (-&gt; 350 kJ/kg) se debe al rendimiento eléctrico del compresor.</a:t>
            </a:r>
          </a:p>
        </p:txBody>
      </p:sp>
    </p:spTree>
    <p:extLst>
      <p:ext uri="{BB962C8B-B14F-4D97-AF65-F5344CB8AC3E}">
        <p14:creationId xmlns:p14="http://schemas.microsoft.com/office/powerpoint/2010/main" val="692892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Principio de funcionamiento de las bombas de calor</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r>
              <a:rPr lang="es-ES" sz="1600" dirty="0">
                <a:latin typeface="Arial" panose="020B0604020202020204" pitchFamily="34" charset="0"/>
                <a:cs typeface="Arial" panose="020B0604020202020204" pitchFamily="34" charset="0"/>
              </a:rPr>
              <a:t>Principio de funcionamiento de las bombas de calor</a:t>
            </a:r>
            <a:endParaRPr lang="en-US" sz="1600"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003499"/>
            <a:ext cx="7620000" cy="4286250"/>
          </a:xfrm>
          <a:prstGeom prst="rect">
            <a:avLst/>
          </a:prstGeom>
        </p:spPr>
      </p:pic>
      <p:sp>
        <p:nvSpPr>
          <p:cNvPr id="6" name="Rechteck 5"/>
          <p:cNvSpPr/>
          <p:nvPr/>
        </p:nvSpPr>
        <p:spPr>
          <a:xfrm>
            <a:off x="7069088" y="5962576"/>
            <a:ext cx="1008112" cy="327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92388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Principio de funcionamiento de las bombas de calor</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r>
              <a:rPr lang="en-US" sz="1600" dirty="0">
                <a:latin typeface="Arial" panose="020B0604020202020204" pitchFamily="34" charset="0"/>
                <a:cs typeface="Arial" panose="020B0604020202020204" pitchFamily="34" charset="0"/>
              </a:rPr>
              <a:t>Más </a:t>
            </a:r>
            <a:r>
              <a:rPr lang="en-US" sz="1600" dirty="0" err="1">
                <a:latin typeface="Arial" panose="020B0604020202020204" pitchFamily="34" charset="0"/>
                <a:cs typeface="Arial" panose="020B0604020202020204" pitchFamily="34" charset="0"/>
              </a:rPr>
              <a:t>información</a:t>
            </a: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err="1">
                <a:latin typeface="Arial" panose="020B0604020202020204" pitchFamily="34" charset="0"/>
                <a:cs typeface="Arial" panose="020B0604020202020204" pitchFamily="34" charset="0"/>
              </a:rPr>
              <a:t>Inglés</a:t>
            </a: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err="1">
                <a:latin typeface="Arial" panose="020B0604020202020204" pitchFamily="34" charset="0"/>
                <a:cs typeface="Arial" panose="020B0604020202020204" pitchFamily="34" charset="0"/>
              </a:rPr>
              <a:t>Parte</a:t>
            </a:r>
            <a:r>
              <a:rPr lang="en-US" sz="1600" dirty="0">
                <a:latin typeface="Arial" panose="020B0604020202020204" pitchFamily="34" charset="0"/>
                <a:cs typeface="Arial" panose="020B0604020202020204" pitchFamily="34" charset="0"/>
              </a:rPr>
              <a:t> 1 -https://www.youtube.com/watch?v=qDY-NIyXMzo</a:t>
            </a:r>
          </a:p>
          <a:p>
            <a:pPr marL="0" indent="0">
              <a:lnSpc>
                <a:spcPct val="150000"/>
              </a:lnSpc>
              <a:buNone/>
            </a:pPr>
            <a:r>
              <a:rPr lang="en-US" sz="1600" dirty="0" err="1">
                <a:latin typeface="Arial" panose="020B0604020202020204" pitchFamily="34" charset="0"/>
                <a:cs typeface="Arial" panose="020B0604020202020204" pitchFamily="34" charset="0"/>
              </a:rPr>
              <a:t>Parte</a:t>
            </a:r>
            <a:r>
              <a:rPr lang="en-US" sz="1600" dirty="0">
                <a:latin typeface="Arial" panose="020B0604020202020204" pitchFamily="34" charset="0"/>
                <a:cs typeface="Arial" panose="020B0604020202020204" pitchFamily="34" charset="0"/>
              </a:rPr>
              <a:t> 2 -https://www.youtube.com/watch?v=u3ixfkzqfMM</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err="1">
                <a:latin typeface="Arial" panose="020B0604020202020204" pitchFamily="34" charset="0"/>
                <a:cs typeface="Arial" panose="020B0604020202020204" pitchFamily="34" charset="0"/>
              </a:rPr>
              <a:t>Alemán</a:t>
            </a: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err="1">
                <a:latin typeface="Arial" panose="020B0604020202020204" pitchFamily="34" charset="0"/>
                <a:cs typeface="Arial" panose="020B0604020202020204" pitchFamily="34" charset="0"/>
              </a:rPr>
              <a:t>Parte</a:t>
            </a:r>
            <a:r>
              <a:rPr lang="en-US" sz="1600" dirty="0">
                <a:latin typeface="Arial" panose="020B0604020202020204" pitchFamily="34" charset="0"/>
                <a:cs typeface="Arial" panose="020B0604020202020204" pitchFamily="34" charset="0"/>
              </a:rPr>
              <a:t> 1 –https://www.youtube.com/watch?v=bXHdujqi9rU</a:t>
            </a:r>
          </a:p>
          <a:p>
            <a:pPr marL="0" indent="0">
              <a:lnSpc>
                <a:spcPct val="150000"/>
              </a:lnSpc>
              <a:buNone/>
            </a:pPr>
            <a:r>
              <a:rPr lang="en-US" sz="1600" dirty="0" err="1">
                <a:latin typeface="Arial" panose="020B0604020202020204" pitchFamily="34" charset="0"/>
                <a:cs typeface="Arial" panose="020B0604020202020204" pitchFamily="34" charset="0"/>
              </a:rPr>
              <a:t>Parte</a:t>
            </a:r>
            <a:r>
              <a:rPr lang="en-US" sz="1600" dirty="0">
                <a:latin typeface="Arial" panose="020B0604020202020204" pitchFamily="34" charset="0"/>
                <a:cs typeface="Arial" panose="020B0604020202020204" pitchFamily="34" charset="0"/>
              </a:rPr>
              <a:t> 2 -https://www.youtube.com/watch?v=80QPTy6qKkM</a:t>
            </a:r>
          </a:p>
        </p:txBody>
      </p:sp>
      <p:sp>
        <p:nvSpPr>
          <p:cNvPr id="6" name="Rechteck 5"/>
          <p:cNvSpPr/>
          <p:nvPr/>
        </p:nvSpPr>
        <p:spPr>
          <a:xfrm>
            <a:off x="7308304" y="6126163"/>
            <a:ext cx="1008112" cy="327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41252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Principio de funcionamiento de las bombas de calor</a:t>
            </a:r>
            <a:endParaRPr lang="el-GR" dirty="0">
              <a:latin typeface="Arial" panose="020B0604020202020204" pitchFamily="34" charset="0"/>
              <a:cs typeface="Arial" panose="020B0604020202020204" pitchFamily="34" charset="0"/>
            </a:endParaRPr>
          </a:p>
        </p:txBody>
      </p:sp>
      <p:sp>
        <p:nvSpPr>
          <p:cNvPr id="6" name="Rechteck 5"/>
          <p:cNvSpPr/>
          <p:nvPr/>
        </p:nvSpPr>
        <p:spPr>
          <a:xfrm>
            <a:off x="7308304" y="6126163"/>
            <a:ext cx="1008112" cy="327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4779" y="2370583"/>
            <a:ext cx="2152950" cy="1905266"/>
          </a:xfrm>
          <a:prstGeom prst="rect">
            <a:avLst/>
          </a:prstGeom>
        </p:spPr>
      </p:pic>
      <p:sp>
        <p:nvSpPr>
          <p:cNvPr id="5" name="Textfeld 4"/>
          <p:cNvSpPr txBox="1"/>
          <p:nvPr/>
        </p:nvSpPr>
        <p:spPr>
          <a:xfrm>
            <a:off x="827584" y="2132856"/>
            <a:ext cx="3947940" cy="3370666"/>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En el punto 2</a:t>
            </a:r>
            <a:r>
              <a:rPr lang="de-DE" sz="1600" baseline="-25000" dirty="0">
                <a:latin typeface="Arial" panose="020B0604020202020204" pitchFamily="34" charset="0"/>
                <a:cs typeface="Arial" panose="020B0604020202020204" pitchFamily="34" charset="0"/>
              </a:rPr>
              <a:t>1</a:t>
            </a:r>
            <a:r>
              <a:rPr lang="de-DE" sz="1600" dirty="0">
                <a:latin typeface="Arial" panose="020B0604020202020204" pitchFamily="34" charset="0"/>
                <a:cs typeface="Arial" panose="020B0604020202020204" pitchFamily="34" charset="0"/>
              </a:rPr>
              <a:t> de la ilustración, el refrigerance se ha transformado completamente de líquido a gas. </a:t>
            </a:r>
          </a:p>
          <a:p>
            <a:pPr>
              <a:lnSpc>
                <a:spcPct val="150000"/>
              </a:lnSpc>
            </a:pPr>
            <a:r>
              <a:rPr lang="es-ES" sz="1600" dirty="0">
                <a:latin typeface="Arial" panose="020B0604020202020204" pitchFamily="34" charset="0"/>
                <a:cs typeface="Arial" panose="020B0604020202020204" pitchFamily="34" charset="0"/>
              </a:rPr>
              <a:t>Para asegurarse al 100% de que no entren elementos líquidos en el compresor, lo que supondría un daño a los componentes, el punto de diseño del proceso se fija en el punto 2²</a:t>
            </a:r>
            <a:r>
              <a:rPr lang="de-DE" sz="1600" dirty="0">
                <a:latin typeface="Arial" panose="020B0604020202020204" pitchFamily="34" charset="0"/>
                <a:cs typeface="Arial" panose="020B0604020202020204" pitchFamily="34" charset="0"/>
              </a:rPr>
              <a:t>. </a:t>
            </a:r>
            <a:r>
              <a:rPr lang="es-ES" sz="1600" dirty="0">
                <a:latin typeface="Arial" panose="020B0604020202020204" pitchFamily="34" charset="0"/>
                <a:cs typeface="Arial" panose="020B0604020202020204" pitchFamily="34" charset="0"/>
              </a:rPr>
              <a:t>El refrigerante se está sobrecalentando.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5101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5" name="Textfeld 4"/>
          <p:cNvSpPr txBox="1"/>
          <p:nvPr/>
        </p:nvSpPr>
        <p:spPr>
          <a:xfrm>
            <a:off x="1475656" y="1556792"/>
            <a:ext cx="5485797" cy="338554"/>
          </a:xfrm>
          <a:prstGeom prst="rect">
            <a:avLst/>
          </a:prstGeom>
          <a:noFill/>
        </p:spPr>
        <p:txBody>
          <a:bodyPr wrap="none" rtlCol="0">
            <a:spAutoFit/>
          </a:bodyPr>
          <a:lstStyle/>
          <a:p>
            <a:r>
              <a:rPr lang="es-ES" sz="1600" dirty="0">
                <a:latin typeface="Arial" panose="020B0604020202020204" pitchFamily="34" charset="0"/>
                <a:cs typeface="Arial" panose="020B0604020202020204" pitchFamily="34" charset="0"/>
              </a:rPr>
              <a:t>Esta es una animación sobre el ciclo de la bomba de calor</a:t>
            </a:r>
            <a:endParaRPr lang="de-DE" sz="1600" dirty="0">
              <a:latin typeface="Arial" panose="020B0604020202020204" pitchFamily="34" charset="0"/>
              <a:cs typeface="Arial" panose="020B0604020202020204" pitchFamily="34" charset="0"/>
            </a:endParaRPr>
          </a:p>
        </p:txBody>
      </p:sp>
    </p:spTree>
    <p:controls>
      <mc:AlternateContent xmlns:mc="http://schemas.openxmlformats.org/markup-compatibility/2006">
        <mc:Choice xmlns:v="urn:schemas-microsoft-com:vml" Requires="v">
          <p:control spid="7264" r:id="rId2" imgW="5715000" imgH="4286160"/>
        </mc:Choice>
        <mc:Fallback>
          <p:control r:id="rId2" imgW="5715000" imgH="4286160">
            <p:pic>
              <p:nvPicPr>
                <p:cNvPr id="4" name="ShockwaveFlash1"/>
                <p:cNvPicPr>
                  <a:picLocks noChangeAspect="1"/>
                </p:cNvPicPr>
                <p:nvPr>
                  <p:custDataLst>
                    <p:tags r:id="rId3"/>
                  </p:custDataLst>
                </p:nvPr>
              </p:nvPicPr>
              <p:blipFill>
                <a:blip r:embed="rId6"/>
                <a:stretch>
                  <a:fillRect/>
                </a:stretch>
              </p:blipFill>
              <p:spPr>
                <a:xfrm>
                  <a:off x="1475656" y="2039362"/>
                  <a:ext cx="5715000" cy="4286250"/>
                </a:xfrm>
                <a:prstGeom prst="rect">
                  <a:avLst/>
                </a:prstGeom>
              </p:spPr>
            </p:pic>
          </p:control>
        </mc:Fallback>
      </mc:AlternateContent>
    </p:controls>
    <p:extLst>
      <p:ext uri="{BB962C8B-B14F-4D97-AF65-F5344CB8AC3E}">
        <p14:creationId xmlns:p14="http://schemas.microsoft.com/office/powerpoint/2010/main" val="1117446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Introducción</a:t>
            </a:r>
            <a:endParaRPr lang="el-GR" dirty="0"/>
          </a:p>
        </p:txBody>
      </p:sp>
      <p:sp>
        <p:nvSpPr>
          <p:cNvPr id="5" name="Textfeld 4"/>
          <p:cNvSpPr txBox="1"/>
          <p:nvPr/>
        </p:nvSpPr>
        <p:spPr>
          <a:xfrm>
            <a:off x="467544" y="1628800"/>
            <a:ext cx="8352928" cy="4109330"/>
          </a:xfrm>
          <a:prstGeom prst="rect">
            <a:avLst/>
          </a:prstGeom>
          <a:noFill/>
        </p:spPr>
        <p:txBody>
          <a:bodyPr wrap="square" rtlCol="0">
            <a:spAutoFit/>
          </a:bodyPr>
          <a:lstStyle/>
          <a:p>
            <a:pPr>
              <a:lnSpc>
                <a:spcPct val="150000"/>
              </a:lnSpc>
            </a:pPr>
            <a:r>
              <a:rPr lang="es-ES" sz="1600" dirty="0">
                <a:latin typeface="Arial" panose="020B0604020202020204" pitchFamily="34" charset="0"/>
                <a:cs typeface="Arial" panose="020B0604020202020204" pitchFamily="34" charset="0"/>
              </a:rPr>
              <a:t>Utilizando energía geotérmica cercana a la superficie en profundidades de +/- 100m, es posible adquirir fuentes de calor con temperaturas de +/- 10° C. </a:t>
            </a:r>
          </a:p>
          <a:p>
            <a:pPr>
              <a:lnSpc>
                <a:spcPct val="150000"/>
              </a:lnSpc>
            </a:pPr>
            <a:r>
              <a:rPr lang="es-ES" sz="1600" dirty="0">
                <a:latin typeface="Arial" panose="020B0604020202020204" pitchFamily="34" charset="0"/>
                <a:cs typeface="Arial" panose="020B0604020202020204" pitchFamily="34" charset="0"/>
              </a:rPr>
              <a:t>Estos niveles de temperatura no son suficientes para calentar un edificio. </a:t>
            </a:r>
          </a:p>
          <a:p>
            <a:pPr>
              <a:lnSpc>
                <a:spcPct val="150000"/>
              </a:lnSpc>
            </a:pPr>
            <a:r>
              <a:rPr lang="es-ES" sz="1600" dirty="0">
                <a:latin typeface="Arial" panose="020B0604020202020204" pitchFamily="34" charset="0"/>
                <a:cs typeface="Arial" panose="020B0604020202020204" pitchFamily="34" charset="0"/>
              </a:rPr>
              <a:t>Las bombas de calor se utilizan para superar este problema, son capaces de alcanzar niveles de temperatura que son suficientes para los sistemas de calor (de baja temperatura). </a:t>
            </a:r>
          </a:p>
          <a:p>
            <a:pPr>
              <a:lnSpc>
                <a:spcPct val="150000"/>
              </a:lnSpc>
            </a:pPr>
            <a:endParaRPr lang="es-ES"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Existen otras fuentes de calor además de la energía geotérmica cercana a la superficie. La fuente de calor "calor ambiental" también está establecida en el mercado. </a:t>
            </a:r>
          </a:p>
          <a:p>
            <a:pPr>
              <a:lnSpc>
                <a:spcPct val="150000"/>
              </a:lnSpc>
            </a:pPr>
            <a:r>
              <a:rPr lang="es-ES" sz="1600" dirty="0">
                <a:latin typeface="Arial" panose="020B0604020202020204" pitchFamily="34" charset="0"/>
                <a:cs typeface="Arial" panose="020B0604020202020204" pitchFamily="34" charset="0"/>
              </a:rPr>
              <a:t>Las bombas de calor que funcionan con aguas residuales o con calor residual son hoy en día irrelevantes.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1086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Los componentes fundamentales de una bomba de calor </a:t>
            </a:r>
            <a:endParaRPr lang="el-GR" dirty="0">
              <a:latin typeface="Arial" panose="020B0604020202020204" pitchFamily="34" charset="0"/>
              <a:cs typeface="Arial" panose="020B0604020202020204" pitchFamily="34" charset="0"/>
            </a:endParaRPr>
          </a:p>
        </p:txBody>
      </p:sp>
      <p:sp>
        <p:nvSpPr>
          <p:cNvPr id="5" name="Textfeld 4"/>
          <p:cNvSpPr txBox="1"/>
          <p:nvPr/>
        </p:nvSpPr>
        <p:spPr>
          <a:xfrm>
            <a:off x="9540552" y="1916832"/>
            <a:ext cx="184731" cy="369332"/>
          </a:xfrm>
          <a:prstGeom prst="rect">
            <a:avLst/>
          </a:prstGeom>
          <a:noFill/>
        </p:spPr>
        <p:txBody>
          <a:bodyPr wrap="none" rtlCol="0">
            <a:spAutoFit/>
          </a:bodyPr>
          <a:lstStyle/>
          <a:p>
            <a:endParaRPr lang="de-DE" dirty="0"/>
          </a:p>
        </p:txBody>
      </p:sp>
      <p:sp>
        <p:nvSpPr>
          <p:cNvPr id="6" name="Textfeld 5"/>
          <p:cNvSpPr txBox="1"/>
          <p:nvPr/>
        </p:nvSpPr>
        <p:spPr>
          <a:xfrm>
            <a:off x="1043608" y="2101498"/>
            <a:ext cx="5020926" cy="2262671"/>
          </a:xfrm>
          <a:prstGeom prst="rect">
            <a:avLst/>
          </a:prstGeom>
          <a:noFill/>
        </p:spPr>
        <p:txBody>
          <a:bodyPr wrap="none" rtlCol="0">
            <a:spAutoFit/>
          </a:bodyPr>
          <a:lstStyle/>
          <a:p>
            <a:pPr>
              <a:lnSpc>
                <a:spcPct val="150000"/>
              </a:lnSpc>
            </a:pPr>
            <a:r>
              <a:rPr lang="de-DE" sz="1600" dirty="0">
                <a:latin typeface="Arial" panose="020B0604020202020204" pitchFamily="34" charset="0"/>
                <a:cs typeface="Arial" panose="020B0604020202020204" pitchFamily="34" charset="0"/>
              </a:rPr>
              <a:t>El compresor</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Estos tipos de compresores se utilizan en la práctica:</a:t>
            </a:r>
          </a:p>
          <a:p>
            <a:pPr marL="285750" indent="-285750">
              <a:lnSpc>
                <a:spcPct val="150000"/>
              </a:lnSpc>
              <a:buFontTx/>
              <a:buChar char="-"/>
            </a:pPr>
            <a:r>
              <a:rPr lang="de-DE" sz="1600" dirty="0">
                <a:latin typeface="Arial" panose="020B0604020202020204" pitchFamily="34" charset="0"/>
                <a:cs typeface="Arial" panose="020B0604020202020204" pitchFamily="34" charset="0"/>
              </a:rPr>
              <a:t>Compresor scroll</a:t>
            </a:r>
          </a:p>
          <a:p>
            <a:pPr marL="285750" indent="-285750">
              <a:lnSpc>
                <a:spcPct val="150000"/>
              </a:lnSpc>
              <a:buFontTx/>
              <a:buChar char="-"/>
            </a:pPr>
            <a:r>
              <a:rPr lang="de-DE" sz="1600" dirty="0">
                <a:latin typeface="Arial" panose="020B0604020202020204" pitchFamily="34" charset="0"/>
                <a:cs typeface="Arial" panose="020B0604020202020204" pitchFamily="34" charset="0"/>
              </a:rPr>
              <a:t>compresor de pistón alternativo</a:t>
            </a:r>
          </a:p>
          <a:p>
            <a:pPr marL="285750" indent="-285750">
              <a:lnSpc>
                <a:spcPct val="150000"/>
              </a:lnSpc>
              <a:buFontTx/>
              <a:buChar char="-"/>
            </a:pPr>
            <a:r>
              <a:rPr lang="de-DE" sz="1600" dirty="0">
                <a:latin typeface="Arial" panose="020B0604020202020204" pitchFamily="34" charset="0"/>
                <a:cs typeface="Arial" panose="020B0604020202020204" pitchFamily="34" charset="0"/>
              </a:rPr>
              <a:t>Compresor de pistón rotativo </a:t>
            </a:r>
          </a:p>
        </p:txBody>
      </p:sp>
    </p:spTree>
    <p:extLst>
      <p:ext uri="{BB962C8B-B14F-4D97-AF65-F5344CB8AC3E}">
        <p14:creationId xmlns:p14="http://schemas.microsoft.com/office/powerpoint/2010/main" val="1921748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Los componentes fundamentales de una bomba de calor </a:t>
            </a:r>
            <a:endParaRPr lang="el-GR" dirty="0">
              <a:latin typeface="Arial" panose="020B0604020202020204" pitchFamily="34" charset="0"/>
              <a:cs typeface="Arial" panose="020B0604020202020204" pitchFamily="34" charset="0"/>
            </a:endParaRPr>
          </a:p>
        </p:txBody>
      </p:sp>
      <p:pic>
        <p:nvPicPr>
          <p:cNvPr id="2050" name="Picture 2" descr="https://upload.wikimedia.org/wikipedia/commons/3/31/Two_moving_spirals_scroll_pump.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17066" y="5229200"/>
            <a:ext cx="1514475" cy="1447801"/>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395536" y="1772816"/>
            <a:ext cx="9469259" cy="3745834"/>
          </a:xfrm>
          <a:prstGeom prst="rect">
            <a:avLst/>
          </a:prstGeom>
          <a:noFill/>
        </p:spPr>
        <p:txBody>
          <a:bodyPr wrap="none" rtlCol="0">
            <a:spAutoFit/>
          </a:bodyPr>
          <a:lstStyle/>
          <a:p>
            <a:pPr>
              <a:lnSpc>
                <a:spcPct val="150000"/>
              </a:lnSpc>
            </a:pPr>
            <a:r>
              <a:rPr lang="de-DE" sz="1600" dirty="0">
                <a:latin typeface="Arial" panose="020B0604020202020204" pitchFamily="34" charset="0"/>
                <a:cs typeface="Arial" panose="020B0604020202020204" pitchFamily="34" charset="0"/>
              </a:rPr>
              <a:t>El compresor</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Los compresores </a:t>
            </a:r>
            <a:r>
              <a:rPr lang="es-ES" sz="1600" dirty="0" err="1">
                <a:latin typeface="Arial" panose="020B0604020202020204" pitchFamily="34" charset="0"/>
                <a:cs typeface="Arial" panose="020B0604020202020204" pitchFamily="34" charset="0"/>
              </a:rPr>
              <a:t>Scroll</a:t>
            </a:r>
            <a:r>
              <a:rPr lang="es-ES" sz="1600" dirty="0">
                <a:latin typeface="Arial" panose="020B0604020202020204" pitchFamily="34" charset="0"/>
                <a:cs typeface="Arial" panose="020B0604020202020204" pitchFamily="34" charset="0"/>
              </a:rPr>
              <a:t> son actualmente el tipo de compresor más utilizado.</a:t>
            </a:r>
          </a:p>
          <a:p>
            <a:pPr>
              <a:lnSpc>
                <a:spcPct val="150000"/>
              </a:lnSpc>
            </a:pPr>
            <a:r>
              <a:rPr lang="es-ES" sz="1600" dirty="0">
                <a:latin typeface="Arial" panose="020B0604020202020204" pitchFamily="34" charset="0"/>
                <a:cs typeface="Arial" panose="020B0604020202020204" pitchFamily="34" charset="0"/>
              </a:rPr>
              <a:t>Dos espirales, entrelazadas entre sí, comprimen el refrigerante.</a:t>
            </a:r>
          </a:p>
          <a:p>
            <a:pPr>
              <a:lnSpc>
                <a:spcPct val="150000"/>
              </a:lnSpc>
            </a:pPr>
            <a:r>
              <a:rPr lang="es-ES" sz="1600" dirty="0">
                <a:latin typeface="Arial" panose="020B0604020202020204" pitchFamily="34" charset="0"/>
                <a:cs typeface="Arial" panose="020B0604020202020204" pitchFamily="34" charset="0"/>
              </a:rPr>
              <a:t>Los compresores </a:t>
            </a:r>
            <a:r>
              <a:rPr lang="es-ES" sz="1600" dirty="0" err="1">
                <a:latin typeface="Arial" panose="020B0604020202020204" pitchFamily="34" charset="0"/>
                <a:cs typeface="Arial" panose="020B0604020202020204" pitchFamily="34" charset="0"/>
              </a:rPr>
              <a:t>scroll</a:t>
            </a:r>
            <a:r>
              <a:rPr lang="es-ES" sz="1600" dirty="0">
                <a:latin typeface="Arial" panose="020B0604020202020204" pitchFamily="34" charset="0"/>
                <a:cs typeface="Arial" panose="020B0604020202020204" pitchFamily="34" charset="0"/>
              </a:rPr>
              <a:t> no tienen tantas partes móviles como otros compresores y </a:t>
            </a:r>
          </a:p>
          <a:p>
            <a:pPr>
              <a:lnSpc>
                <a:spcPct val="150000"/>
              </a:lnSpc>
            </a:pPr>
            <a:r>
              <a:rPr lang="es-ES" sz="1600" dirty="0">
                <a:latin typeface="Arial" panose="020B0604020202020204" pitchFamily="34" charset="0"/>
                <a:cs typeface="Arial" panose="020B0604020202020204" pitchFamily="34" charset="0"/>
              </a:rPr>
              <a:t>por lo tanto, un período de uso más largo. </a:t>
            </a:r>
          </a:p>
          <a:p>
            <a:pPr>
              <a:lnSpc>
                <a:spcPct val="150000"/>
              </a:lnSpc>
            </a:pPr>
            <a:endParaRPr lang="es-ES"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En comparación con otros tipos de compresores, los compresores </a:t>
            </a:r>
            <a:r>
              <a:rPr lang="es-ES" sz="1600" dirty="0" err="1">
                <a:latin typeface="Arial" panose="020B0604020202020204" pitchFamily="34" charset="0"/>
                <a:cs typeface="Arial" panose="020B0604020202020204" pitchFamily="34" charset="0"/>
              </a:rPr>
              <a:t>scroll</a:t>
            </a:r>
            <a:r>
              <a:rPr lang="es-ES" sz="1600" dirty="0">
                <a:latin typeface="Arial" panose="020B0604020202020204" pitchFamily="34" charset="0"/>
                <a:cs typeface="Arial" panose="020B0604020202020204" pitchFamily="34" charset="0"/>
              </a:rPr>
              <a:t> son bastante silenciosos  </a:t>
            </a:r>
          </a:p>
          <a:p>
            <a:pPr>
              <a:lnSpc>
                <a:spcPct val="150000"/>
              </a:lnSpc>
            </a:pPr>
            <a:r>
              <a:rPr lang="es-ES" sz="1600" dirty="0">
                <a:latin typeface="Arial" panose="020B0604020202020204" pitchFamily="34" charset="0"/>
                <a:cs typeface="Arial" panose="020B0604020202020204" pitchFamily="34" charset="0"/>
              </a:rPr>
              <a:t>y a diferencia de los compresores de pistón reciprocante, no son tan sensibles a las gotitas de líquido </a:t>
            </a:r>
          </a:p>
          <a:p>
            <a:pPr>
              <a:lnSpc>
                <a:spcPct val="150000"/>
              </a:lnSpc>
            </a:pPr>
            <a:r>
              <a:rPr lang="es-ES" sz="1600" dirty="0">
                <a:latin typeface="Arial" panose="020B0604020202020204" pitchFamily="34" charset="0"/>
                <a:cs typeface="Arial" panose="020B0604020202020204" pitchFamily="34" charset="0"/>
              </a:rPr>
              <a:t>que entran en el compresor</a:t>
            </a:r>
            <a:r>
              <a:rPr lang="de-DE" sz="1600" dirty="0">
                <a:latin typeface="Arial" panose="020B0604020202020204" pitchFamily="34" charset="0"/>
                <a:cs typeface="Arial" panose="020B0604020202020204" pitchFamily="34" charset="0"/>
              </a:rPr>
              <a:t>.</a:t>
            </a:r>
            <a:endParaRPr lang="de-DE" dirty="0"/>
          </a:p>
        </p:txBody>
      </p:sp>
    </p:spTree>
    <p:extLst>
      <p:ext uri="{BB962C8B-B14F-4D97-AF65-F5344CB8AC3E}">
        <p14:creationId xmlns:p14="http://schemas.microsoft.com/office/powerpoint/2010/main" val="2051191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Los componentes fundamentales de una bomba de calor </a:t>
            </a:r>
            <a:endParaRPr lang="el-GR" dirty="0">
              <a:latin typeface="Arial" panose="020B0604020202020204" pitchFamily="34" charset="0"/>
              <a:cs typeface="Arial" panose="020B0604020202020204" pitchFamily="34" charset="0"/>
            </a:endParaRPr>
          </a:p>
        </p:txBody>
      </p:sp>
      <p:pic>
        <p:nvPicPr>
          <p:cNvPr id="4" name="uPhthHuZsQk"/>
          <p:cNvPicPr>
            <a:picLocks noRot="1" noChangeAspect="1"/>
          </p:cNvPicPr>
          <p:nvPr>
            <a:videoFile r:link="rId1"/>
          </p:nvPr>
        </p:nvPicPr>
        <p:blipFill>
          <a:blip r:embed="rId4"/>
          <a:stretch>
            <a:fillRect/>
          </a:stretch>
        </p:blipFill>
        <p:spPr>
          <a:xfrm>
            <a:off x="2286000" y="2814532"/>
            <a:ext cx="4572000" cy="2571750"/>
          </a:xfrm>
          <a:prstGeom prst="rect">
            <a:avLst/>
          </a:prstGeom>
        </p:spPr>
      </p:pic>
      <p:sp>
        <p:nvSpPr>
          <p:cNvPr id="5" name="Textfeld 4"/>
          <p:cNvSpPr txBox="1"/>
          <p:nvPr/>
        </p:nvSpPr>
        <p:spPr>
          <a:xfrm>
            <a:off x="1115616" y="2060848"/>
            <a:ext cx="4335482" cy="369332"/>
          </a:xfrm>
          <a:prstGeom prst="rect">
            <a:avLst/>
          </a:prstGeom>
          <a:noFill/>
        </p:spPr>
        <p:txBody>
          <a:bodyPr wrap="none" rtlCol="0">
            <a:spAutoFit/>
          </a:bodyPr>
          <a:lstStyle/>
          <a:p>
            <a:r>
              <a:rPr lang="es-ES" dirty="0">
                <a:latin typeface="Arial" panose="020B0604020202020204" pitchFamily="34" charset="0"/>
                <a:cs typeface="Arial" panose="020B0604020202020204" pitchFamily="34" charset="0"/>
              </a:rPr>
              <a:t>Video ilustración de un compresor </a:t>
            </a:r>
            <a:r>
              <a:rPr lang="es-ES" dirty="0" err="1">
                <a:latin typeface="Arial" panose="020B0604020202020204" pitchFamily="34" charset="0"/>
                <a:cs typeface="Arial" panose="020B0604020202020204" pitchFamily="34" charset="0"/>
              </a:rPr>
              <a:t>scroll</a:t>
            </a:r>
            <a:r>
              <a:rPr lang="es-ES" dirty="0">
                <a:latin typeface="Arial" panose="020B0604020202020204" pitchFamily="34" charset="0"/>
                <a:cs typeface="Arial" panose="020B0604020202020204" pitchFamily="34" charset="0"/>
              </a:rPr>
              <a:t>:</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2801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Los componentes fundamentales de una bomba de calor </a:t>
            </a:r>
            <a:endParaRPr lang="el-GR" dirty="0">
              <a:latin typeface="Arial" panose="020B0604020202020204" pitchFamily="34" charset="0"/>
              <a:cs typeface="Arial" panose="020B0604020202020204" pitchFamily="34" charset="0"/>
            </a:endParaRPr>
          </a:p>
        </p:txBody>
      </p:sp>
      <p:sp>
        <p:nvSpPr>
          <p:cNvPr id="5" name="Textfeld 4"/>
          <p:cNvSpPr txBox="1"/>
          <p:nvPr/>
        </p:nvSpPr>
        <p:spPr>
          <a:xfrm>
            <a:off x="1043608" y="1916832"/>
            <a:ext cx="4769254" cy="2262671"/>
          </a:xfrm>
          <a:prstGeom prst="rect">
            <a:avLst/>
          </a:prstGeom>
          <a:noFill/>
        </p:spPr>
        <p:txBody>
          <a:bodyPr wrap="none" rtlCol="0">
            <a:spAutoFit/>
          </a:bodyPr>
          <a:lstStyle/>
          <a:p>
            <a:pPr>
              <a:lnSpc>
                <a:spcPct val="150000"/>
              </a:lnSpc>
            </a:pPr>
            <a:r>
              <a:rPr lang="de-DE" sz="1600" dirty="0">
                <a:latin typeface="Arial" panose="020B0604020202020204" pitchFamily="34" charset="0"/>
                <a:cs typeface="Arial" panose="020B0604020202020204" pitchFamily="34" charset="0"/>
              </a:rPr>
              <a:t>El compresor</a:t>
            </a:r>
          </a:p>
          <a:p>
            <a:pPr>
              <a:lnSpc>
                <a:spcPct val="150000"/>
              </a:lnSpc>
            </a:pPr>
            <a:r>
              <a:rPr lang="es-ES" sz="1600" dirty="0">
                <a:latin typeface="Arial" panose="020B0604020202020204" pitchFamily="34" charset="0"/>
                <a:cs typeface="Arial" panose="020B0604020202020204" pitchFamily="34" charset="0"/>
              </a:rPr>
              <a:t>Ventajas de los compresores </a:t>
            </a:r>
            <a:r>
              <a:rPr lang="es-ES" sz="1600" dirty="0" err="1">
                <a:latin typeface="Arial" panose="020B0604020202020204" pitchFamily="34" charset="0"/>
                <a:cs typeface="Arial" panose="020B0604020202020204" pitchFamily="34" charset="0"/>
              </a:rPr>
              <a:t>scroll</a:t>
            </a:r>
            <a:r>
              <a:rPr lang="es-ES" sz="1600" dirty="0">
                <a:latin typeface="Arial" panose="020B0604020202020204" pitchFamily="34" charset="0"/>
                <a:cs typeface="Arial" panose="020B0604020202020204" pitchFamily="34" charset="0"/>
              </a:rPr>
              <a:t>:</a:t>
            </a:r>
          </a:p>
          <a:p>
            <a:pPr>
              <a:lnSpc>
                <a:spcPct val="150000"/>
              </a:lnSpc>
            </a:pP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de-DE" sz="1600" dirty="0">
                <a:latin typeface="Arial" panose="020B0604020202020204" pitchFamily="34" charset="0"/>
                <a:cs typeface="Arial" panose="020B0604020202020204" pitchFamily="34" charset="0"/>
              </a:rPr>
              <a:t>larga durabilidad, menos partes móviles</a:t>
            </a:r>
          </a:p>
          <a:p>
            <a:pPr marL="285750" indent="-285750">
              <a:lnSpc>
                <a:spcPct val="150000"/>
              </a:lnSpc>
              <a:buFontTx/>
              <a:buChar char="-"/>
            </a:pPr>
            <a:r>
              <a:rPr lang="de-DE" sz="1600" dirty="0">
                <a:latin typeface="Arial" panose="020B0604020202020204" pitchFamily="34" charset="0"/>
                <a:cs typeface="Arial" panose="020B0604020202020204" pitchFamily="34" charset="0"/>
              </a:rPr>
              <a:t>Bastante silencioso</a:t>
            </a:r>
          </a:p>
          <a:p>
            <a:pPr marL="285750" indent="-285750">
              <a:lnSpc>
                <a:spcPct val="150000"/>
              </a:lnSpc>
              <a:buFontTx/>
              <a:buChar char="-"/>
            </a:pPr>
            <a:r>
              <a:rPr lang="de-DE" sz="1600" dirty="0">
                <a:latin typeface="Arial" panose="020B0604020202020204" pitchFamily="34" charset="0"/>
                <a:cs typeface="Arial" panose="020B0604020202020204" pitchFamily="34" charset="0"/>
              </a:rPr>
              <a:t>relativamente insensible a las gotitas de líquido</a:t>
            </a:r>
          </a:p>
        </p:txBody>
      </p:sp>
    </p:spTree>
    <p:extLst>
      <p:ext uri="{BB962C8B-B14F-4D97-AF65-F5344CB8AC3E}">
        <p14:creationId xmlns:p14="http://schemas.microsoft.com/office/powerpoint/2010/main" val="1327882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Los componentes fundamentales de una bomba de calor </a:t>
            </a:r>
            <a:endParaRPr lang="el-GR" dirty="0">
              <a:latin typeface="Arial" panose="020B0604020202020204" pitchFamily="34" charset="0"/>
              <a:cs typeface="Arial" panose="020B0604020202020204" pitchFamily="34" charset="0"/>
            </a:endParaRPr>
          </a:p>
        </p:txBody>
      </p:sp>
      <p:sp>
        <p:nvSpPr>
          <p:cNvPr id="6" name="Textfeld 5"/>
          <p:cNvSpPr txBox="1"/>
          <p:nvPr/>
        </p:nvSpPr>
        <p:spPr>
          <a:xfrm>
            <a:off x="683568" y="1916832"/>
            <a:ext cx="5184576" cy="2923877"/>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El compresor</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En los compresores de pistón reciprocante, el pistón aspira el refrigerante y lo comprime en otro paso de trabajo.</a:t>
            </a: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Los compresores de pistón reciprocante se utilizaban especialmente en las bombas de calor más antiguas. </a:t>
            </a:r>
          </a:p>
          <a:p>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0531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Los componentes fundamentales de una bomba de calor</a:t>
            </a:r>
            <a:endParaRPr lang="el-GR" dirty="0">
              <a:latin typeface="Arial" panose="020B0604020202020204" pitchFamily="34" charset="0"/>
              <a:cs typeface="Arial" panose="020B0604020202020204" pitchFamily="34" charset="0"/>
            </a:endParaRPr>
          </a:p>
        </p:txBody>
      </p:sp>
      <p:pic>
        <p:nvPicPr>
          <p:cNvPr id="3074" name="Picture 2" descr="https://upload.wikimedia.org/wikipedia/commons/b/b2/Rollkolbenverdich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3530399"/>
            <a:ext cx="3147095" cy="242775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395536" y="1561501"/>
            <a:ext cx="7598555" cy="1893339"/>
          </a:xfrm>
          <a:prstGeom prst="rect">
            <a:avLst/>
          </a:prstGeom>
          <a:noFill/>
        </p:spPr>
        <p:txBody>
          <a:bodyPr wrap="none" rtlCol="0">
            <a:spAutoFit/>
          </a:bodyPr>
          <a:lstStyle/>
          <a:p>
            <a:pPr>
              <a:lnSpc>
                <a:spcPct val="150000"/>
              </a:lnSpc>
            </a:pPr>
            <a:r>
              <a:rPr lang="de-DE" sz="1600" dirty="0">
                <a:latin typeface="Arial" panose="020B0604020202020204" pitchFamily="34" charset="0"/>
                <a:cs typeface="Arial" panose="020B0604020202020204" pitchFamily="34" charset="0"/>
              </a:rPr>
              <a:t>El compresor</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El compresor de pistón rotativo utiliza un sistema de almacenamiento excéntrico. </a:t>
            </a:r>
          </a:p>
          <a:p>
            <a:pPr>
              <a:lnSpc>
                <a:spcPct val="150000"/>
              </a:lnSpc>
            </a:pPr>
            <a:r>
              <a:rPr lang="es-ES" sz="1600" dirty="0">
                <a:latin typeface="Arial" panose="020B0604020202020204" pitchFamily="34" charset="0"/>
                <a:cs typeface="Arial" panose="020B0604020202020204" pitchFamily="34" charset="0"/>
              </a:rPr>
              <a:t>para comprimir el refrigerante. </a:t>
            </a:r>
          </a:p>
          <a:p>
            <a:pPr>
              <a:lnSpc>
                <a:spcPct val="150000"/>
              </a:lnSpc>
            </a:pPr>
            <a:r>
              <a:rPr lang="es-ES" sz="1600" dirty="0">
                <a:latin typeface="Arial" panose="020B0604020202020204" pitchFamily="34" charset="0"/>
                <a:cs typeface="Arial" panose="020B0604020202020204" pitchFamily="34" charset="0"/>
              </a:rPr>
              <a:t>Se utilizan especialmente para bombas de calor de aire. </a:t>
            </a:r>
            <a:endParaRPr lang="de-DE" sz="1600" dirty="0">
              <a:latin typeface="Arial" panose="020B0604020202020204" pitchFamily="34" charset="0"/>
              <a:cs typeface="Arial" panose="020B0604020202020204" pitchFamily="34" charset="0"/>
            </a:endParaRPr>
          </a:p>
        </p:txBody>
      </p:sp>
      <p:sp>
        <p:nvSpPr>
          <p:cNvPr id="6" name="Freihandform 5"/>
          <p:cNvSpPr/>
          <p:nvPr/>
        </p:nvSpPr>
        <p:spPr>
          <a:xfrm>
            <a:off x="5678785" y="3643173"/>
            <a:ext cx="1133475" cy="1123950"/>
          </a:xfrm>
          <a:custGeom>
            <a:avLst/>
            <a:gdLst>
              <a:gd name="connsiteX0" fmla="*/ 0 w 1133475"/>
              <a:gd name="connsiteY0" fmla="*/ 0 h 1123950"/>
              <a:gd name="connsiteX1" fmla="*/ 1066800 w 1133475"/>
              <a:gd name="connsiteY1" fmla="*/ 0 h 1123950"/>
              <a:gd name="connsiteX2" fmla="*/ 1133475 w 1133475"/>
              <a:gd name="connsiteY2" fmla="*/ 333375 h 1123950"/>
              <a:gd name="connsiteX3" fmla="*/ 1133475 w 1133475"/>
              <a:gd name="connsiteY3" fmla="*/ 838200 h 1123950"/>
              <a:gd name="connsiteX4" fmla="*/ 657225 w 1133475"/>
              <a:gd name="connsiteY4" fmla="*/ 733425 h 1123950"/>
              <a:gd name="connsiteX5" fmla="*/ 695325 w 1133475"/>
              <a:gd name="connsiteY5" fmla="*/ 1123950 h 1123950"/>
              <a:gd name="connsiteX6" fmla="*/ 0 w 1133475"/>
              <a:gd name="connsiteY6" fmla="*/ 1095375 h 1123950"/>
              <a:gd name="connsiteX7" fmla="*/ 0 w 1133475"/>
              <a:gd name="connsiteY7" fmla="*/ 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475" h="1123950">
                <a:moveTo>
                  <a:pt x="0" y="0"/>
                </a:moveTo>
                <a:lnTo>
                  <a:pt x="1066800" y="0"/>
                </a:lnTo>
                <a:lnTo>
                  <a:pt x="1133475" y="333375"/>
                </a:lnTo>
                <a:lnTo>
                  <a:pt x="1133475" y="838200"/>
                </a:lnTo>
                <a:lnTo>
                  <a:pt x="657225" y="733425"/>
                </a:lnTo>
                <a:lnTo>
                  <a:pt x="695325" y="1123950"/>
                </a:lnTo>
                <a:lnTo>
                  <a:pt x="0" y="109537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4716016" y="3394750"/>
            <a:ext cx="2157963" cy="1838388"/>
          </a:xfrm>
          <a:prstGeom prst="rect">
            <a:avLst/>
          </a:prstGeom>
          <a:noFill/>
        </p:spPr>
        <p:txBody>
          <a:bodyPr wrap="none" rtlCol="0">
            <a:spAutoFit/>
          </a:bodyPr>
          <a:lstStyle/>
          <a:p>
            <a:pPr>
              <a:lnSpc>
                <a:spcPct val="150000"/>
              </a:lnSpc>
            </a:pPr>
            <a:r>
              <a:rPr lang="de-DE" sz="1100" b="1" dirty="0">
                <a:latin typeface="Arial" panose="020B0604020202020204" pitchFamily="34" charset="0"/>
                <a:cs typeface="Arial" panose="020B0604020202020204" pitchFamily="34" charset="0"/>
              </a:rPr>
              <a:t>Compresor de pistón rotativo</a:t>
            </a:r>
          </a:p>
          <a:p>
            <a:pPr>
              <a:lnSpc>
                <a:spcPct val="150000"/>
              </a:lnSpc>
            </a:pPr>
            <a:r>
              <a:rPr lang="de-DE" sz="1100" dirty="0">
                <a:latin typeface="Arial" panose="020B0604020202020204" pitchFamily="34" charset="0"/>
                <a:cs typeface="Arial" panose="020B0604020202020204" pitchFamily="34" charset="0"/>
              </a:rPr>
              <a:t>A: Rotor en posición excéntrica</a:t>
            </a:r>
          </a:p>
          <a:p>
            <a:pPr>
              <a:lnSpc>
                <a:spcPct val="150000"/>
              </a:lnSpc>
            </a:pPr>
            <a:r>
              <a:rPr lang="de-DE" sz="1100" dirty="0">
                <a:latin typeface="Arial" panose="020B0604020202020204" pitchFamily="34" charset="0"/>
                <a:cs typeface="Arial" panose="020B0604020202020204" pitchFamily="34" charset="0"/>
              </a:rPr>
              <a:t>B: Tubo de succión</a:t>
            </a:r>
          </a:p>
          <a:p>
            <a:pPr>
              <a:lnSpc>
                <a:spcPct val="150000"/>
              </a:lnSpc>
            </a:pPr>
            <a:r>
              <a:rPr lang="de-DE" sz="1100" dirty="0">
                <a:latin typeface="Arial" panose="020B0604020202020204" pitchFamily="34" charset="0"/>
                <a:cs typeface="Arial" panose="020B0604020202020204" pitchFamily="34" charset="0"/>
              </a:rPr>
              <a:t>C: Tubo de presión</a:t>
            </a:r>
          </a:p>
          <a:p>
            <a:pPr>
              <a:lnSpc>
                <a:spcPct val="150000"/>
              </a:lnSpc>
            </a:pPr>
            <a:r>
              <a:rPr lang="de-DE" sz="1100" dirty="0">
                <a:latin typeface="Arial" panose="020B0604020202020204" pitchFamily="34" charset="0"/>
                <a:cs typeface="Arial" panose="020B0604020202020204" pitchFamily="34" charset="0"/>
              </a:rPr>
              <a:t>D: Carcasa</a:t>
            </a:r>
          </a:p>
          <a:p>
            <a:pPr>
              <a:lnSpc>
                <a:spcPct val="150000"/>
              </a:lnSpc>
            </a:pPr>
            <a:r>
              <a:rPr lang="de-DE" sz="1100" dirty="0">
                <a:latin typeface="Arial" panose="020B0604020202020204" pitchFamily="34" charset="0"/>
                <a:cs typeface="Arial" panose="020B0604020202020204" pitchFamily="34" charset="0"/>
              </a:rPr>
              <a:t>E: Resorte de tensión</a:t>
            </a:r>
          </a:p>
          <a:p>
            <a:pPr>
              <a:lnSpc>
                <a:spcPct val="150000"/>
              </a:lnSpc>
            </a:pPr>
            <a:r>
              <a:rPr lang="de-DE" sz="1100" dirty="0">
                <a:latin typeface="Arial" panose="020B0604020202020204" pitchFamily="34" charset="0"/>
                <a:cs typeface="Arial" panose="020B0604020202020204" pitchFamily="34" charset="0"/>
              </a:rPr>
              <a:t>F: Carro de separación</a:t>
            </a:r>
          </a:p>
        </p:txBody>
      </p:sp>
    </p:spTree>
    <p:extLst>
      <p:ext uri="{BB962C8B-B14F-4D97-AF65-F5344CB8AC3E}">
        <p14:creationId xmlns:p14="http://schemas.microsoft.com/office/powerpoint/2010/main" val="909670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Los componentes fundamentales de una bomba de calor</a:t>
            </a:r>
            <a:endParaRPr lang="el-GR" dirty="0">
              <a:latin typeface="Arial" panose="020B0604020202020204" pitchFamily="34" charset="0"/>
              <a:cs typeface="Arial" panose="020B0604020202020204" pitchFamily="34" charset="0"/>
            </a:endParaRPr>
          </a:p>
        </p:txBody>
      </p:sp>
      <p:sp>
        <p:nvSpPr>
          <p:cNvPr id="5" name="Textfeld 4"/>
          <p:cNvSpPr txBox="1"/>
          <p:nvPr/>
        </p:nvSpPr>
        <p:spPr>
          <a:xfrm>
            <a:off x="755576" y="1916832"/>
            <a:ext cx="7128792" cy="2632003"/>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El compresor</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El motor eléctrico y el compresor suelen formar una unidad herméticamente cerrada (compresor hermético).</a:t>
            </a:r>
          </a:p>
          <a:p>
            <a:pPr>
              <a:lnSpc>
                <a:spcPct val="150000"/>
              </a:lnSpc>
            </a:pPr>
            <a:r>
              <a:rPr lang="es-ES" sz="1600" dirty="0">
                <a:latin typeface="Arial" panose="020B0604020202020204" pitchFamily="34" charset="0"/>
                <a:cs typeface="Arial" panose="020B0604020202020204" pitchFamily="34" charset="0"/>
              </a:rPr>
              <a:t>Esto significa que ambos componentes (motor y compresor) están incorporados en una caja completamente soldada, para evitar que el refrigerante se escape.</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9261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Los componentes fundamentales de una bomba de calor</a:t>
            </a:r>
            <a:endParaRPr lang="el-GR" dirty="0">
              <a:latin typeface="Arial" panose="020B0604020202020204" pitchFamily="34" charset="0"/>
              <a:cs typeface="Arial" panose="020B0604020202020204" pitchFamily="34" charset="0"/>
            </a:endParaRPr>
          </a:p>
        </p:txBody>
      </p:sp>
      <p:sp>
        <p:nvSpPr>
          <p:cNvPr id="5" name="Textfeld 4"/>
          <p:cNvSpPr txBox="1"/>
          <p:nvPr/>
        </p:nvSpPr>
        <p:spPr>
          <a:xfrm>
            <a:off x="251520" y="1844824"/>
            <a:ext cx="8352928" cy="2632003"/>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El evaporador/condensador</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Normalmente los evaporadores de las bombas de calor geotérmicas funcionan como </a:t>
            </a:r>
          </a:p>
          <a:p>
            <a:pPr>
              <a:lnSpc>
                <a:spcPct val="150000"/>
              </a:lnSpc>
            </a:pPr>
            <a:r>
              <a:rPr lang="es-ES" sz="1600" dirty="0">
                <a:latin typeface="Arial" panose="020B0604020202020204" pitchFamily="34" charset="0"/>
                <a:cs typeface="Arial" panose="020B0604020202020204" pitchFamily="34" charset="0"/>
              </a:rPr>
              <a:t>intercambiadores de calor de placas.  Esto permite un buen rendimiento de transmisión en </a:t>
            </a:r>
          </a:p>
          <a:p>
            <a:pPr>
              <a:lnSpc>
                <a:spcPct val="150000"/>
              </a:lnSpc>
            </a:pPr>
            <a:r>
              <a:rPr lang="es-ES" sz="1600" dirty="0">
                <a:latin typeface="Arial" panose="020B0604020202020204" pitchFamily="34" charset="0"/>
                <a:cs typeface="Arial" panose="020B0604020202020204" pitchFamily="34" charset="0"/>
              </a:rPr>
              <a:t>diseño compacto. </a:t>
            </a:r>
          </a:p>
          <a:p>
            <a:pPr>
              <a:lnSpc>
                <a:spcPct val="150000"/>
              </a:lnSpc>
            </a:pPr>
            <a:r>
              <a:rPr lang="es-ES" sz="1600" dirty="0">
                <a:latin typeface="Arial" panose="020B0604020202020204" pitchFamily="34" charset="0"/>
                <a:cs typeface="Arial" panose="020B0604020202020204" pitchFamily="34" charset="0"/>
              </a:rPr>
              <a:t>La transición del calor al ciclo de calentamiento en el interior del evaporador se produce también a través de un intercambiador de calor de placas.</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9602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38</a:t>
            </a:fld>
            <a:endParaRPr lang="de-DE"/>
          </a:p>
        </p:txBody>
      </p:sp>
      <p:sp>
        <p:nvSpPr>
          <p:cNvPr id="2" name="Textfeld 1"/>
          <p:cNvSpPr txBox="1"/>
          <p:nvPr/>
        </p:nvSpPr>
        <p:spPr>
          <a:xfrm>
            <a:off x="539552" y="1484784"/>
            <a:ext cx="8186857" cy="4431983"/>
          </a:xfrm>
          <a:prstGeom prst="rect">
            <a:avLst/>
          </a:prstGeom>
          <a:noFill/>
        </p:spPr>
        <p:txBody>
          <a:bodyPr wrap="none" rtlCol="0">
            <a:spAutoFit/>
          </a:bodyPr>
          <a:lstStyle/>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El condensador/ evaporador</a:t>
            </a:r>
          </a:p>
          <a:p>
            <a:pPr>
              <a:lnSpc>
                <a:spcPct val="150000"/>
              </a:lnSpc>
            </a:pPr>
            <a:r>
              <a:rPr lang="es-ES" sz="1600" dirty="0">
                <a:latin typeface="Arial" panose="020B0604020202020204" pitchFamily="34" charset="0"/>
                <a:cs typeface="Arial" panose="020B0604020202020204" pitchFamily="34" charset="0"/>
              </a:rPr>
              <a:t>- Paquetes de tubos comparados de construcción compacta</a:t>
            </a:r>
          </a:p>
          <a:p>
            <a:pPr marL="285750" indent="-285750">
              <a:lnSpc>
                <a:spcPct val="150000"/>
              </a:lnSpc>
              <a:buFontTx/>
              <a:buChar char="-"/>
            </a:pPr>
            <a:r>
              <a:rPr lang="es-ES" sz="1600" dirty="0">
                <a:latin typeface="Arial" panose="020B0604020202020204" pitchFamily="34" charset="0"/>
                <a:cs typeface="Arial" panose="020B0604020202020204" pitchFamily="34" charset="0"/>
              </a:rPr>
              <a:t>Alta densidad de flujo de calor con respecto al tamaño</a:t>
            </a:r>
          </a:p>
          <a:p>
            <a:pPr marL="285750" indent="-285750">
              <a:lnSpc>
                <a:spcPct val="150000"/>
              </a:lnSpc>
              <a:buFontTx/>
              <a:buChar char="-"/>
            </a:pPr>
            <a:r>
              <a:rPr lang="de-DE" sz="1600" dirty="0">
                <a:latin typeface="Arial" panose="020B0604020202020204" pitchFamily="34" charset="0"/>
                <a:cs typeface="Arial" panose="020B0604020202020204" pitchFamily="34" charset="0"/>
              </a:rPr>
              <a:t>placas perfiladas onduladas</a:t>
            </a:r>
          </a:p>
          <a:p>
            <a:pPr marL="285750" indent="-285750">
              <a:lnSpc>
                <a:spcPct val="150000"/>
              </a:lnSpc>
              <a:buFontTx/>
              <a:buChar char="-"/>
            </a:pPr>
            <a:r>
              <a:rPr lang="es-ES" sz="1600" dirty="0">
                <a:latin typeface="Arial" panose="020B0604020202020204" pitchFamily="34" charset="0"/>
                <a:cs typeface="Arial" panose="020B0604020202020204" pitchFamily="34" charset="0"/>
              </a:rPr>
              <a:t>Flujo alternado de absorción y emisión de calor entre las placas</a:t>
            </a:r>
          </a:p>
          <a:p>
            <a:pPr marL="285750" indent="-285750">
              <a:lnSpc>
                <a:spcPct val="150000"/>
              </a:lnSpc>
              <a:buFontTx/>
              <a:buChar char="-"/>
            </a:pPr>
            <a:r>
              <a:rPr lang="es-ES" sz="1600" dirty="0">
                <a:latin typeface="Arial" panose="020B0604020202020204" pitchFamily="34" charset="0"/>
                <a:cs typeface="Arial" panose="020B0604020202020204" pitchFamily="34" charset="0"/>
              </a:rPr>
              <a:t>Intercambiadores de calor de placas atornillados: placas intercambiables, poco más </a:t>
            </a:r>
          </a:p>
          <a:p>
            <a:pPr>
              <a:lnSpc>
                <a:spcPct val="150000"/>
              </a:lnSpc>
            </a:pPr>
            <a:r>
              <a:rPr lang="es-ES" sz="1600" dirty="0">
                <a:latin typeface="Arial" panose="020B0604020202020204" pitchFamily="34" charset="0"/>
                <a:cs typeface="Arial" panose="020B0604020202020204" pitchFamily="34" charset="0"/>
              </a:rPr>
              <a:t>grandes que los intercambiadores de calor de placas soldadas, en los que es imposible </a:t>
            </a:r>
          </a:p>
          <a:p>
            <a:pPr>
              <a:lnSpc>
                <a:spcPct val="150000"/>
              </a:lnSpc>
            </a:pPr>
            <a:r>
              <a:rPr lang="es-ES" sz="1600" dirty="0">
                <a:latin typeface="Arial" panose="020B0604020202020204" pitchFamily="34" charset="0"/>
                <a:cs typeface="Arial" panose="020B0604020202020204" pitchFamily="34" charset="0"/>
              </a:rPr>
              <a:t>cambiar las placas.</a:t>
            </a:r>
          </a:p>
          <a:p>
            <a:pPr>
              <a:lnSpc>
                <a:spcPct val="150000"/>
              </a:lnSpc>
            </a:pP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es-ES" sz="1600" dirty="0">
                <a:latin typeface="Arial" panose="020B0604020202020204" pitchFamily="34" charset="0"/>
                <a:cs typeface="Arial" panose="020B0604020202020204" pitchFamily="34" charset="0"/>
              </a:rPr>
              <a:t>Desventaja: suciedad debido a la baja distancia de las placas</a:t>
            </a:r>
            <a:endParaRPr lang="de-DE" dirty="0"/>
          </a:p>
          <a:p>
            <a:pPr marL="285750" indent="-285750">
              <a:buFontTx/>
              <a:buChar char="-"/>
            </a:pPr>
            <a:endParaRPr lang="de-DE" dirty="0"/>
          </a:p>
        </p:txBody>
      </p:sp>
    </p:spTree>
    <p:extLst>
      <p:ext uri="{BB962C8B-B14F-4D97-AF65-F5344CB8AC3E}">
        <p14:creationId xmlns:p14="http://schemas.microsoft.com/office/powerpoint/2010/main" val="122441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Los componentes fundamentales de una bomba de calor</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457200" y="2278129"/>
            <a:ext cx="8003232" cy="3383119"/>
          </a:xfrm>
          <a:prstGeom prst="rect">
            <a:avLst/>
          </a:prstGeom>
          <a:noFill/>
        </p:spPr>
        <p:txBody>
          <a:bodyPr wrap="square" rtlCol="0">
            <a:noAutofit/>
          </a:bodyPr>
          <a:lstStyle>
            <a:defPPr>
              <a:defRPr lang="el-GR"/>
            </a:defPPr>
            <a:lvl1pPr>
              <a:lnSpc>
                <a:spcPct val="150000"/>
              </a:lnSpc>
              <a:defRPr sz="1600">
                <a:latin typeface="Arial" panose="020B0604020202020204" pitchFamily="34" charset="0"/>
                <a:cs typeface="Arial" panose="020B0604020202020204" pitchFamily="34" charset="0"/>
              </a:defRPr>
            </a:lvl1pPr>
          </a:lstStyle>
          <a:p>
            <a:r>
              <a:rPr lang="de-DE" dirty="0"/>
              <a:t>Intercambiadores de calor de placas - representación esquemática</a:t>
            </a:r>
          </a:p>
        </p:txBody>
      </p:sp>
      <p:pic>
        <p:nvPicPr>
          <p:cNvPr id="1026" name="Picture 2" descr="https://upload.wikimedia.org/wikipedia/commons/7/75/Plate_frame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510" y="2996952"/>
            <a:ext cx="2533650" cy="324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769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Introducción</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251520" y="1988840"/>
            <a:ext cx="8568952" cy="3001334"/>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La primera parte de este capítulo se centra en explicar las características y componentes esenciales, así como la eficiencia energética de una bomba de calor. </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Las explicaciones se aplican a todos los tipos de bombas de calor relevantes en el mercado:</a:t>
            </a:r>
          </a:p>
          <a:p>
            <a:pPr>
              <a:lnSpc>
                <a:spcPct val="150000"/>
              </a:lnSpc>
            </a:pPr>
            <a:r>
              <a:rPr lang="de-DE" sz="1600" dirty="0">
                <a:latin typeface="Arial" panose="020B0604020202020204" pitchFamily="34" charset="0"/>
                <a:cs typeface="Arial" panose="020B0604020202020204" pitchFamily="34" charset="0"/>
              </a:rPr>
              <a:t>- </a:t>
            </a:r>
            <a:r>
              <a:rPr lang="es-ES" sz="1600" dirty="0">
                <a:latin typeface="Arial" panose="020B0604020202020204" pitchFamily="34" charset="0"/>
                <a:cs typeface="Arial" panose="020B0604020202020204" pitchFamily="34" charset="0"/>
              </a:rPr>
              <a:t>Bomba de calor salmuera/agua (con fuente de calor: energía geotérmica)</a:t>
            </a: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 Bomba de calor de agua (con fuente de calor: agua subterránea)</a:t>
            </a:r>
          </a:p>
          <a:p>
            <a:pPr>
              <a:lnSpc>
                <a:spcPct val="150000"/>
              </a:lnSpc>
            </a:pPr>
            <a:r>
              <a:rPr lang="es-ES" sz="1600" dirty="0">
                <a:latin typeface="Arial" panose="020B0604020202020204" pitchFamily="34" charset="0"/>
                <a:cs typeface="Arial" panose="020B0604020202020204" pitchFamily="34" charset="0"/>
              </a:rPr>
              <a:t>- Bomba de calor aire/agua (con fuente de calor: calor ambiental)</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5188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Los componentes fundamentales de una bomba de calor</a:t>
            </a:r>
            <a:endParaRPr lang="el-GR" dirty="0">
              <a:latin typeface="Arial" panose="020B0604020202020204" pitchFamily="34" charset="0"/>
              <a:cs typeface="Arial" panose="020B0604020202020204" pitchFamily="34" charset="0"/>
            </a:endParaRPr>
          </a:p>
        </p:txBody>
      </p:sp>
      <p:sp>
        <p:nvSpPr>
          <p:cNvPr id="5" name="Textfeld 4"/>
          <p:cNvSpPr txBox="1"/>
          <p:nvPr/>
        </p:nvSpPr>
        <p:spPr>
          <a:xfrm>
            <a:off x="467544" y="1700808"/>
            <a:ext cx="7611635" cy="4478662"/>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Válvula de expansión</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La válvula de expansión estrecha la sección transversal en los tubos pasantes. Esto conduce a una reducción de la presión. No hay intercambio de calor con el medio ambiente y la </a:t>
            </a:r>
            <a:r>
              <a:rPr lang="es-ES" sz="1600" dirty="0" err="1">
                <a:latin typeface="Arial" panose="020B0604020202020204" pitchFamily="34" charset="0"/>
                <a:cs typeface="Arial" panose="020B0604020202020204" pitchFamily="34" charset="0"/>
              </a:rPr>
              <a:t>etalpía</a:t>
            </a:r>
            <a:r>
              <a:rPr lang="es-ES" sz="1600" dirty="0">
                <a:latin typeface="Arial" panose="020B0604020202020204" pitchFamily="34" charset="0"/>
                <a:cs typeface="Arial" panose="020B0604020202020204" pitchFamily="34" charset="0"/>
              </a:rPr>
              <a:t> del refrigerante siguen siendo los mismos.</a:t>
            </a:r>
          </a:p>
          <a:p>
            <a:pPr>
              <a:lnSpc>
                <a:spcPct val="150000"/>
              </a:lnSpc>
            </a:pPr>
            <a:r>
              <a:rPr lang="es-ES" sz="1600" dirty="0">
                <a:latin typeface="Arial" panose="020B0604020202020204" pitchFamily="34" charset="0"/>
                <a:cs typeface="Arial" panose="020B0604020202020204" pitchFamily="34" charset="0"/>
              </a:rPr>
              <a:t>En las bombas de calor se utilizan válvulas de expansión reguladas para asegurarse de que, reguladas por la temperatura y/o la presión, sólo entre en el evaporador la cantidad de refrigerante que puede evaporarse completamente y entrar en el compresor como vapor caliente. </a:t>
            </a:r>
          </a:p>
          <a:p>
            <a:pPr>
              <a:lnSpc>
                <a:spcPct val="150000"/>
              </a:lnSpc>
            </a:pPr>
            <a:r>
              <a:rPr lang="es-ES" sz="1600" dirty="0">
                <a:latin typeface="Arial" panose="020B0604020202020204" pitchFamily="34" charset="0"/>
                <a:cs typeface="Arial" panose="020B0604020202020204" pitchFamily="34" charset="0"/>
              </a:rPr>
              <a:t>El equilibrio entre la entrada y la aspiración se mantiene en todas las condiciones de funcionamiento. La fuente de calor y la superficie del evaporador se utilizan en su totalidad.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63390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Los componentes fundamentales de una bomba de calor</a:t>
            </a:r>
          </a:p>
        </p:txBody>
      </p:sp>
      <p:sp>
        <p:nvSpPr>
          <p:cNvPr id="5" name="Textfeld 4"/>
          <p:cNvSpPr txBox="1"/>
          <p:nvPr/>
        </p:nvSpPr>
        <p:spPr>
          <a:xfrm>
            <a:off x="971600" y="1412776"/>
            <a:ext cx="7377341" cy="4478662"/>
          </a:xfrm>
          <a:prstGeom prst="rect">
            <a:avLst/>
          </a:prstGeom>
          <a:noFill/>
        </p:spPr>
        <p:txBody>
          <a:bodyPr wrap="none" rtlCol="0">
            <a:spAutoFit/>
          </a:bodyPr>
          <a:lstStyle/>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r>
              <a:rPr lang="en-US" sz="1600" dirty="0" err="1">
                <a:latin typeface="Arial" panose="020B0604020202020204" pitchFamily="34" charset="0"/>
                <a:cs typeface="Arial" panose="020B0604020202020204" pitchFamily="34" charset="0"/>
              </a:rPr>
              <a:t>Válvula</a:t>
            </a:r>
            <a:r>
              <a:rPr lang="en-US" sz="1600" dirty="0">
                <a:latin typeface="Arial" panose="020B0604020202020204" pitchFamily="34" charset="0"/>
                <a:cs typeface="Arial" panose="020B0604020202020204" pitchFamily="34" charset="0"/>
              </a:rPr>
              <a:t> de expansion</a:t>
            </a: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r>
              <a:rPr lang="en-US" sz="1600" b="1" dirty="0" err="1">
                <a:latin typeface="Arial" panose="020B0604020202020204" pitchFamily="34" charset="0"/>
                <a:cs typeface="Arial" panose="020B0604020202020204" pitchFamily="34" charset="0"/>
              </a:rPr>
              <a:t>Válvula</a:t>
            </a:r>
            <a:r>
              <a:rPr lang="en-US" sz="1600" b="1" dirty="0">
                <a:latin typeface="Arial" panose="020B0604020202020204" pitchFamily="34" charset="0"/>
                <a:cs typeface="Arial" panose="020B0604020202020204" pitchFamily="34" charset="0"/>
              </a:rPr>
              <a:t> de </a:t>
            </a:r>
            <a:r>
              <a:rPr lang="en-US" sz="1600" b="1" dirty="0" err="1">
                <a:latin typeface="Arial" panose="020B0604020202020204" pitchFamily="34" charset="0"/>
                <a:cs typeface="Arial" panose="020B0604020202020204" pitchFamily="34" charset="0"/>
              </a:rPr>
              <a:t>expansión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termostática</a:t>
            </a:r>
            <a:r>
              <a:rPr lang="en-US" sz="1600" b="1" dirty="0">
                <a:latin typeface="Arial" panose="020B0604020202020204" pitchFamily="34" charset="0"/>
                <a:cs typeface="Arial" panose="020B0604020202020204" pitchFamily="34" charset="0"/>
              </a:rPr>
              <a:t> </a:t>
            </a:r>
          </a:p>
          <a:p>
            <a:pPr>
              <a:lnSpc>
                <a:spcPct val="150000"/>
              </a:lnSpc>
            </a:pPr>
            <a:r>
              <a:rPr lang="es-ES" sz="1600" dirty="0">
                <a:latin typeface="Arial" panose="020B0604020202020204" pitchFamily="34" charset="0"/>
                <a:cs typeface="Arial" panose="020B0604020202020204" pitchFamily="34" charset="0"/>
              </a:rPr>
              <a:t>Es una válvula de control que utiliza la temperatura como variable de entrada.</a:t>
            </a:r>
          </a:p>
          <a:p>
            <a:pPr>
              <a:lnSpc>
                <a:spcPct val="150000"/>
              </a:lnSpc>
            </a:pPr>
            <a:r>
              <a:rPr lang="es-ES" sz="1600" dirty="0">
                <a:latin typeface="Arial" panose="020B0604020202020204" pitchFamily="34" charset="0"/>
                <a:cs typeface="Arial" panose="020B0604020202020204" pitchFamily="34" charset="0"/>
              </a:rPr>
              <a:t>Dependiendo de la temperatura antes del compresor, que se mide allí, </a:t>
            </a:r>
          </a:p>
          <a:p>
            <a:pPr>
              <a:lnSpc>
                <a:spcPct val="150000"/>
              </a:lnSpc>
            </a:pPr>
            <a:r>
              <a:rPr lang="es-ES" sz="1600" dirty="0">
                <a:latin typeface="Arial" panose="020B0604020202020204" pitchFamily="34" charset="0"/>
                <a:cs typeface="Arial" panose="020B0604020202020204" pitchFamily="34" charset="0"/>
              </a:rPr>
              <a:t>el flujo de refrigerante está controlado. </a:t>
            </a: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r>
              <a:rPr lang="en-US" sz="1600" b="1" dirty="0" err="1">
                <a:latin typeface="Arial" panose="020B0604020202020204" pitchFamily="34" charset="0"/>
                <a:cs typeface="Arial" panose="020B0604020202020204" pitchFamily="34" charset="0"/>
              </a:rPr>
              <a:t>Válvulas</a:t>
            </a:r>
            <a:r>
              <a:rPr lang="en-US" sz="1600" b="1" dirty="0">
                <a:latin typeface="Arial" panose="020B0604020202020204" pitchFamily="34" charset="0"/>
                <a:cs typeface="Arial" panose="020B0604020202020204" pitchFamily="34" charset="0"/>
              </a:rPr>
              <a:t> de </a:t>
            </a:r>
            <a:r>
              <a:rPr lang="en-US" sz="1600" b="1" dirty="0" err="1">
                <a:latin typeface="Arial" panose="020B0604020202020204" pitchFamily="34" charset="0"/>
                <a:cs typeface="Arial" panose="020B0604020202020204" pitchFamily="34" charset="0"/>
              </a:rPr>
              <a:t>expansión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eléctrica</a:t>
            </a:r>
            <a:endParaRPr lang="en-US" sz="1600" b="1" dirty="0">
              <a:latin typeface="Arial" panose="020B0604020202020204" pitchFamily="34" charset="0"/>
              <a:cs typeface="Arial" panose="020B0604020202020204" pitchFamily="34" charset="0"/>
            </a:endParaRP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Las válvulas de expansión eléctrica utilizan la temperatura y la presión delante </a:t>
            </a:r>
          </a:p>
          <a:p>
            <a:pPr>
              <a:lnSpc>
                <a:spcPct val="150000"/>
              </a:lnSpc>
            </a:pPr>
            <a:r>
              <a:rPr lang="es-ES" sz="1600" dirty="0">
                <a:latin typeface="Arial" panose="020B0604020202020204" pitchFamily="34" charset="0"/>
                <a:cs typeface="Arial" panose="020B0604020202020204" pitchFamily="34" charset="0"/>
              </a:rPr>
              <a:t>del compresor para controlar el flujo de refrigerante.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295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44173" y="1412776"/>
            <a:ext cx="8899827" cy="3739998"/>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Válvula de expansión</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La diferencia fundamental entre las válvulas de expansión termostáticas y eléctricas se origina en las temperaturas de la fuente, que no son constantes, y en las posibles fluctuaciones de potencia. Mientras que las válvulas de control termostáticas no pueden operar fuera de sus condiciones óptimas de trabajo y sólo pueden alcanzar el sobrecalentamiento buscado, las válvulas de expansión eléctrica pueden asegurar esto en un área mucho mayor. A la inversa, esto significa que, en algunos estados de funcionamiento, las válvulas termostáticas calientan el refrigerante a un nivel alto. Esto hace que el compresor tenga que proporcionar más rendimiento y una menor eficiencia de la bomba de calor. </a:t>
            </a:r>
            <a:endParaRPr lang="de-DE" sz="16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Los componentes fundamentales de una bomba de calor</a:t>
            </a:r>
            <a:endParaRPr lang="en-US" dirty="0">
              <a:latin typeface="Arial" panose="020B0604020202020204" pitchFamily="34" charset="0"/>
              <a:cs typeface="Arial" panose="020B0604020202020204" pitchFamily="34" charset="0"/>
            </a:endParaRPr>
          </a:p>
        </p:txBody>
      </p:sp>
      <p:sp>
        <p:nvSpPr>
          <p:cNvPr id="5" name="Textfeld 4"/>
          <p:cNvSpPr txBox="1"/>
          <p:nvPr/>
        </p:nvSpPr>
        <p:spPr>
          <a:xfrm>
            <a:off x="2411760" y="5460151"/>
            <a:ext cx="3560590" cy="416011"/>
          </a:xfrm>
          <a:prstGeom prst="rect">
            <a:avLst/>
          </a:prstGeom>
          <a:noFill/>
        </p:spPr>
        <p:txBody>
          <a:bodyPr wrap="none" rtlCol="0">
            <a:spAutoFit/>
          </a:bodyPr>
          <a:lstStyle/>
          <a:p>
            <a:pPr>
              <a:lnSpc>
                <a:spcPct val="150000"/>
              </a:lnSpc>
            </a:pPr>
            <a:r>
              <a:rPr lang="de-DE" sz="1600" dirty="0">
                <a:latin typeface="Arial" panose="020B0604020202020204" pitchFamily="34" charset="0"/>
                <a:cs typeface="Arial" panose="020B0604020202020204" pitchFamily="34" charset="0"/>
              </a:rPr>
              <a:t>Sobrecalentamiento del refrigerante. </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176" y="4869159"/>
            <a:ext cx="1795569" cy="1589000"/>
          </a:xfrm>
          <a:prstGeom prst="rect">
            <a:avLst/>
          </a:prstGeom>
        </p:spPr>
      </p:pic>
    </p:spTree>
    <p:extLst>
      <p:ext uri="{BB962C8B-B14F-4D97-AF65-F5344CB8AC3E}">
        <p14:creationId xmlns:p14="http://schemas.microsoft.com/office/powerpoint/2010/main" val="440344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Los componentes fundamentales de la bomba de calor</a:t>
            </a:r>
            <a:endParaRPr lang="de-DE" dirty="0">
              <a:latin typeface="Arial" panose="020B0604020202020204" pitchFamily="34" charset="0"/>
              <a:cs typeface="Arial" panose="020B0604020202020204" pitchFamily="34" charset="0"/>
            </a:endParaRPr>
          </a:p>
        </p:txBody>
      </p:sp>
      <p:sp>
        <p:nvSpPr>
          <p:cNvPr id="5" name="Textfeld 4"/>
          <p:cNvSpPr txBox="1"/>
          <p:nvPr/>
        </p:nvSpPr>
        <p:spPr>
          <a:xfrm>
            <a:off x="323528" y="2132856"/>
            <a:ext cx="7875874" cy="830997"/>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Válvula de expansión</a:t>
            </a:r>
          </a:p>
          <a:p>
            <a:r>
              <a:rPr lang="es-ES" sz="1600" dirty="0">
                <a:latin typeface="Arial" panose="020B0604020202020204" pitchFamily="34" charset="0"/>
                <a:cs typeface="Arial" panose="020B0604020202020204" pitchFamily="34" charset="0"/>
              </a:rPr>
              <a:t>La ilustración explica las ventajas ejemplares de una válvula de expansión eléctrica, </a:t>
            </a:r>
          </a:p>
          <a:p>
            <a:r>
              <a:rPr lang="es-ES" sz="1600" dirty="0">
                <a:latin typeface="Arial" panose="020B0604020202020204" pitchFamily="34" charset="0"/>
                <a:cs typeface="Arial" panose="020B0604020202020204" pitchFamily="34" charset="0"/>
              </a:rPr>
              <a:t>si los puntos de operación no se corresponden con el punto de diseño. </a:t>
            </a:r>
          </a:p>
        </p:txBody>
      </p:sp>
    </p:spTree>
    <p:extLst>
      <p:ext uri="{BB962C8B-B14F-4D97-AF65-F5344CB8AC3E}">
        <p14:creationId xmlns:p14="http://schemas.microsoft.com/office/powerpoint/2010/main" val="41621831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The fundamental </a:t>
            </a:r>
            <a:r>
              <a:rPr lang="de-DE" dirty="0" err="1">
                <a:latin typeface="Arial" panose="020B0604020202020204" pitchFamily="34" charset="0"/>
                <a:cs typeface="Arial" panose="020B0604020202020204" pitchFamily="34" charset="0"/>
              </a:rPr>
              <a:t>components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heat</a:t>
            </a:r>
            <a:r>
              <a:rPr lang="de-DE" dirty="0">
                <a:latin typeface="Arial" panose="020B0604020202020204" pitchFamily="34" charset="0"/>
                <a:cs typeface="Arial" panose="020B0604020202020204" pitchFamily="34" charset="0"/>
              </a:rPr>
              <a:t> pump</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390364" y="2136936"/>
            <a:ext cx="8507288" cy="416011"/>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Válvula de mariposa / válvula de expansión</a:t>
            </a:r>
            <a:endParaRPr lang="de-DE" sz="1400" dirty="0">
              <a:latin typeface="Arial" panose="020B0604020202020204" pitchFamily="34" charset="0"/>
              <a:cs typeface="Arial" panose="020B0604020202020204" pitchFamily="34" charset="0"/>
            </a:endParaRPr>
          </a:p>
        </p:txBody>
      </p:sp>
      <p:cxnSp>
        <p:nvCxnSpPr>
          <p:cNvPr id="6" name="Gerader Verbinder 5"/>
          <p:cNvCxnSpPr/>
          <p:nvPr/>
        </p:nvCxnSpPr>
        <p:spPr>
          <a:xfrm>
            <a:off x="1547664" y="5517232"/>
            <a:ext cx="60486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3338217" y="5863739"/>
            <a:ext cx="2821285" cy="338554"/>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Temperatura de origen en °C</a:t>
            </a:r>
          </a:p>
        </p:txBody>
      </p:sp>
      <p:cxnSp>
        <p:nvCxnSpPr>
          <p:cNvPr id="12" name="Gerader Verbinder 11"/>
          <p:cNvCxnSpPr/>
          <p:nvPr/>
        </p:nvCxnSpPr>
        <p:spPr>
          <a:xfrm flipV="1">
            <a:off x="1619672" y="3016793"/>
            <a:ext cx="0" cy="250043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92547" y="3523846"/>
            <a:ext cx="1152881" cy="416011"/>
          </a:xfrm>
          <a:prstGeom prst="rect">
            <a:avLst/>
          </a:prstGeom>
          <a:noFill/>
        </p:spPr>
        <p:txBody>
          <a:bodyPr wrap="none" rtlCol="0">
            <a:spAutoFit/>
          </a:bodyPr>
          <a:lstStyle/>
          <a:p>
            <a:pPr algn="ctr">
              <a:lnSpc>
                <a:spcPct val="150000"/>
              </a:lnSpc>
            </a:pPr>
            <a:r>
              <a:rPr lang="de-DE" sz="1600" dirty="0">
                <a:latin typeface="Arial" panose="020B0604020202020204" pitchFamily="34" charset="0"/>
                <a:cs typeface="Arial" panose="020B0604020202020204" pitchFamily="34" charset="0"/>
              </a:rPr>
              <a:t>Calor en K</a:t>
            </a:r>
          </a:p>
        </p:txBody>
      </p:sp>
      <p:cxnSp>
        <p:nvCxnSpPr>
          <p:cNvPr id="15" name="Gerader Verbinder 14"/>
          <p:cNvCxnSpPr/>
          <p:nvPr/>
        </p:nvCxnSpPr>
        <p:spPr>
          <a:xfrm>
            <a:off x="1979712" y="4941168"/>
            <a:ext cx="5328592" cy="0"/>
          </a:xfrm>
          <a:prstGeom prst="line">
            <a:avLst/>
          </a:prstGeom>
          <a:ln w="254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Freihandform 16"/>
          <p:cNvSpPr/>
          <p:nvPr/>
        </p:nvSpPr>
        <p:spPr>
          <a:xfrm>
            <a:off x="2667858" y="3079845"/>
            <a:ext cx="4484693" cy="1545418"/>
          </a:xfrm>
          <a:custGeom>
            <a:avLst/>
            <a:gdLst>
              <a:gd name="connsiteX0" fmla="*/ 0 w 4484693"/>
              <a:gd name="connsiteY0" fmla="*/ 458975 h 1545418"/>
              <a:gd name="connsiteX1" fmla="*/ 1750142 w 4484693"/>
              <a:gd name="connsiteY1" fmla="*/ 1540523 h 1545418"/>
              <a:gd name="connsiteX2" fmla="*/ 4345858 w 4484693"/>
              <a:gd name="connsiteY2" fmla="*/ 75517 h 1545418"/>
              <a:gd name="connsiteX3" fmla="*/ 4129549 w 4484693"/>
              <a:gd name="connsiteY3" fmla="*/ 213168 h 1545418"/>
              <a:gd name="connsiteX4" fmla="*/ 4119716 w 4484693"/>
              <a:gd name="connsiteY4" fmla="*/ 232833 h 1545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4693" h="1545418">
                <a:moveTo>
                  <a:pt x="0" y="458975"/>
                </a:moveTo>
                <a:cubicBezTo>
                  <a:pt x="512916" y="1031704"/>
                  <a:pt x="1025832" y="1604433"/>
                  <a:pt x="1750142" y="1540523"/>
                </a:cubicBezTo>
                <a:cubicBezTo>
                  <a:pt x="2474452" y="1476613"/>
                  <a:pt x="3949290" y="296743"/>
                  <a:pt x="4345858" y="75517"/>
                </a:cubicBezTo>
                <a:cubicBezTo>
                  <a:pt x="4742426" y="-145709"/>
                  <a:pt x="4167239" y="186949"/>
                  <a:pt x="4129549" y="213168"/>
                </a:cubicBezTo>
                <a:cubicBezTo>
                  <a:pt x="4091859" y="239387"/>
                  <a:pt x="4105787" y="236110"/>
                  <a:pt x="4119716" y="232833"/>
                </a:cubicBezTo>
              </a:path>
            </a:pathLst>
          </a:cu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p:cNvSpPr txBox="1"/>
          <p:nvPr/>
        </p:nvSpPr>
        <p:spPr>
          <a:xfrm>
            <a:off x="6948264" y="3429000"/>
            <a:ext cx="2097049" cy="785343"/>
          </a:xfrm>
          <a:prstGeom prst="rect">
            <a:avLst/>
          </a:prstGeom>
          <a:noFill/>
        </p:spPr>
        <p:txBody>
          <a:bodyPr wrap="none" rtlCol="0">
            <a:spAutoFit/>
          </a:bodyPr>
          <a:lstStyle/>
          <a:p>
            <a:pPr>
              <a:lnSpc>
                <a:spcPct val="150000"/>
              </a:lnSpc>
            </a:pPr>
            <a:r>
              <a:rPr lang="de-DE" sz="1600" dirty="0">
                <a:latin typeface="Arial" panose="020B0604020202020204" pitchFamily="34" charset="0"/>
                <a:cs typeface="Arial" panose="020B0604020202020204" pitchFamily="34" charset="0"/>
              </a:rPr>
              <a:t>Termostático</a:t>
            </a:r>
          </a:p>
          <a:p>
            <a:pPr>
              <a:lnSpc>
                <a:spcPct val="150000"/>
              </a:lnSpc>
            </a:pPr>
            <a:r>
              <a:rPr lang="de-DE" sz="1600" dirty="0">
                <a:latin typeface="Arial" panose="020B0604020202020204" pitchFamily="34" charset="0"/>
                <a:cs typeface="Arial" panose="020B0604020202020204" pitchFamily="34" charset="0"/>
              </a:rPr>
              <a:t>válvula de expansión</a:t>
            </a:r>
          </a:p>
        </p:txBody>
      </p:sp>
      <p:sp>
        <p:nvSpPr>
          <p:cNvPr id="19" name="Textfeld 18"/>
          <p:cNvSpPr txBox="1"/>
          <p:nvPr/>
        </p:nvSpPr>
        <p:spPr>
          <a:xfrm>
            <a:off x="5999752" y="4977674"/>
            <a:ext cx="3179075" cy="338554"/>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Válvula de expansión electrónica</a:t>
            </a:r>
          </a:p>
        </p:txBody>
      </p:sp>
      <p:cxnSp>
        <p:nvCxnSpPr>
          <p:cNvPr id="21" name="Gerader Verbinder 20"/>
          <p:cNvCxnSpPr>
            <a:stCxn id="17" idx="1"/>
          </p:cNvCxnSpPr>
          <p:nvPr/>
        </p:nvCxnSpPr>
        <p:spPr>
          <a:xfrm>
            <a:off x="4418000" y="4620368"/>
            <a:ext cx="10655" cy="870732"/>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Textfeld 21"/>
          <p:cNvSpPr txBox="1"/>
          <p:nvPr/>
        </p:nvSpPr>
        <p:spPr>
          <a:xfrm>
            <a:off x="3586672" y="3897680"/>
            <a:ext cx="1643399" cy="338554"/>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punto de diseño</a:t>
            </a:r>
          </a:p>
        </p:txBody>
      </p:sp>
      <p:sp>
        <p:nvSpPr>
          <p:cNvPr id="23" name="Textfeld 22"/>
          <p:cNvSpPr txBox="1"/>
          <p:nvPr/>
        </p:nvSpPr>
        <p:spPr>
          <a:xfrm>
            <a:off x="1250305" y="2877516"/>
            <a:ext cx="418704" cy="2585323"/>
          </a:xfrm>
          <a:prstGeom prst="rect">
            <a:avLst/>
          </a:prstGeom>
          <a:noFill/>
        </p:spPr>
        <p:txBody>
          <a:bodyPr wrap="none" rtlCol="0">
            <a:spAutoFit/>
          </a:bodyPr>
          <a:lstStyle/>
          <a:p>
            <a:pPr algn="ctr"/>
            <a:r>
              <a:rPr lang="de-DE" dirty="0"/>
              <a:t>10</a:t>
            </a:r>
          </a:p>
          <a:p>
            <a:pPr algn="ctr"/>
            <a:endParaRPr lang="de-DE" dirty="0"/>
          </a:p>
          <a:p>
            <a:pPr algn="ctr"/>
            <a:r>
              <a:rPr lang="de-DE" dirty="0"/>
              <a:t>8</a:t>
            </a:r>
          </a:p>
          <a:p>
            <a:pPr algn="ctr"/>
            <a:endParaRPr lang="de-DE" dirty="0"/>
          </a:p>
          <a:p>
            <a:pPr algn="ctr"/>
            <a:r>
              <a:rPr lang="de-DE" dirty="0"/>
              <a:t>6</a:t>
            </a:r>
          </a:p>
          <a:p>
            <a:pPr algn="ctr"/>
            <a:endParaRPr lang="de-DE" dirty="0"/>
          </a:p>
          <a:p>
            <a:pPr algn="ctr"/>
            <a:r>
              <a:rPr lang="de-DE" dirty="0"/>
              <a:t>4</a:t>
            </a:r>
          </a:p>
          <a:p>
            <a:pPr algn="ctr"/>
            <a:endParaRPr lang="de-DE" dirty="0"/>
          </a:p>
          <a:p>
            <a:pPr algn="ctr"/>
            <a:r>
              <a:rPr lang="de-DE" dirty="0"/>
              <a:t>2</a:t>
            </a:r>
          </a:p>
        </p:txBody>
      </p:sp>
      <p:sp>
        <p:nvSpPr>
          <p:cNvPr id="24" name="Textfeld 23"/>
          <p:cNvSpPr txBox="1"/>
          <p:nvPr/>
        </p:nvSpPr>
        <p:spPr>
          <a:xfrm>
            <a:off x="1446887" y="5483085"/>
            <a:ext cx="6074099" cy="369332"/>
          </a:xfrm>
          <a:prstGeom prst="rect">
            <a:avLst/>
          </a:prstGeom>
          <a:noFill/>
        </p:spPr>
        <p:txBody>
          <a:bodyPr wrap="none" rtlCol="0">
            <a:spAutoFit/>
          </a:bodyPr>
          <a:lstStyle/>
          <a:p>
            <a:r>
              <a:rPr lang="de-DE" dirty="0"/>
              <a:t>-20		-10		0		+10</a:t>
            </a:r>
          </a:p>
        </p:txBody>
      </p:sp>
    </p:spTree>
    <p:extLst>
      <p:ext uri="{BB962C8B-B14F-4D97-AF65-F5344CB8AC3E}">
        <p14:creationId xmlns:p14="http://schemas.microsoft.com/office/powerpoint/2010/main" val="3864197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Eficiencia de una bomba de calor</a:t>
            </a:r>
            <a:endParaRPr lang="de-DE" dirty="0">
              <a:latin typeface="Arial" panose="020B0604020202020204" pitchFamily="34" charset="0"/>
              <a:cs typeface="Arial" panose="020B0604020202020204" pitchFamily="34" charset="0"/>
            </a:endParaRPr>
          </a:p>
        </p:txBody>
      </p:sp>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 name="Textfeld 4"/>
          <p:cNvSpPr txBox="1"/>
          <p:nvPr/>
        </p:nvSpPr>
        <p:spPr>
          <a:xfrm>
            <a:off x="155575" y="1484784"/>
            <a:ext cx="8167332" cy="4847994"/>
          </a:xfrm>
          <a:prstGeom prst="rect">
            <a:avLst/>
          </a:prstGeom>
          <a:noFill/>
        </p:spPr>
        <p:txBody>
          <a:bodyPr wrap="square" rtlCol="0">
            <a:spAutoFit/>
          </a:bodyPr>
          <a:lstStyle/>
          <a:p>
            <a:pPr>
              <a:lnSpc>
                <a:spcPct val="150000"/>
              </a:lnSpc>
            </a:pPr>
            <a:r>
              <a:rPr lang="es-ES" sz="1600" dirty="0">
                <a:latin typeface="Arial" panose="020B0604020202020204" pitchFamily="34" charset="0"/>
                <a:cs typeface="Arial" panose="020B0604020202020204" pitchFamily="34" charset="0"/>
              </a:rPr>
              <a:t>Los sistemas de calefacción con bomba de calor son una forma eficiente y duradera de obtener calefacción y agua caliente. </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La cuestión fundamental sigue siendo la misma: </a:t>
            </a:r>
          </a:p>
          <a:p>
            <a:pPr>
              <a:lnSpc>
                <a:spcPct val="150000"/>
              </a:lnSpc>
            </a:pPr>
            <a:r>
              <a:rPr lang="es-ES" sz="1600" dirty="0">
                <a:latin typeface="Arial" panose="020B0604020202020204" pitchFamily="34" charset="0"/>
                <a:cs typeface="Arial" panose="020B0604020202020204" pitchFamily="34" charset="0"/>
              </a:rPr>
              <a:t>la eficiencia de las bombas de calor, especialmente en comparación con los sistemas de calefacción convencionales.</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La eficiencia de un sistema de bomba de calor se caracteriza por la relación entre la energía del suelo ("energía geotérmica") y la energía de accionamiento necesaria para el compresor eléctrico.</a:t>
            </a:r>
          </a:p>
          <a:p>
            <a:pPr>
              <a:lnSpc>
                <a:spcPct val="150000"/>
              </a:lnSpc>
            </a:pPr>
            <a:r>
              <a:rPr lang="es-ES" sz="1600" dirty="0">
                <a:latin typeface="Arial" panose="020B0604020202020204" pitchFamily="34" charset="0"/>
                <a:cs typeface="Arial" panose="020B0604020202020204" pitchFamily="34" charset="0"/>
              </a:rPr>
              <a:t>También debe haber una distinción entre los valores que se recogen bajo condiciones de prueba estandarizadas y los valores que corresponden a las condiciones reales </a:t>
            </a:r>
            <a:r>
              <a:rPr lang="es-ES" sz="1600" dirty="0" err="1">
                <a:latin typeface="Arial" panose="020B0604020202020204" pitchFamily="34" charset="0"/>
                <a:cs typeface="Arial" panose="020B0604020202020204" pitchFamily="34" charset="0"/>
              </a:rPr>
              <a:t>reales</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reales</a:t>
            </a:r>
            <a:r>
              <a:rPr lang="es-ES" sz="1600" dirty="0">
                <a:latin typeface="Arial" panose="020B0604020202020204" pitchFamily="34" charset="0"/>
                <a:cs typeface="Arial" panose="020B0604020202020204" pitchFamily="34" charset="0"/>
              </a:rPr>
              <a:t>.</a:t>
            </a:r>
            <a:r>
              <a:rPr lang="de-DE"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316127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3537132"/>
            <a:ext cx="11722433" cy="469355"/>
          </a:xfrm>
          <a:prstGeom prst="rect">
            <a:avLst/>
          </a:prstGeom>
        </p:spPr>
      </p:pic>
      <p:sp>
        <p:nvSpPr>
          <p:cNvPr id="2" name="Title 1"/>
          <p:cNvSpPr>
            <a:spLocks noGrp="1"/>
          </p:cNvSpPr>
          <p:nvPr>
            <p:ph type="title"/>
          </p:nvPr>
        </p:nvSpPr>
        <p:spPr/>
        <p:txBody>
          <a:bodyPr/>
          <a:lstStyle/>
          <a:p>
            <a:pPr>
              <a:lnSpc>
                <a:spcPct val="150000"/>
              </a:lnSpc>
            </a:pPr>
            <a:r>
              <a:rPr lang="en-US" dirty="0">
                <a:latin typeface="Arial" panose="020B0604020202020204" pitchFamily="34" charset="0"/>
                <a:cs typeface="Arial" panose="020B0604020202020204" pitchFamily="34" charset="0"/>
              </a:rPr>
              <a:t>COP - </a:t>
            </a:r>
            <a:r>
              <a:rPr lang="en-US" dirty="0" err="1">
                <a:latin typeface="Arial" panose="020B0604020202020204" pitchFamily="34" charset="0"/>
                <a:cs typeface="Arial" panose="020B0604020202020204" pitchFamily="34" charset="0"/>
              </a:rPr>
              <a:t>Definición</a:t>
            </a:r>
            <a:endParaRPr lang="en-US" dirty="0">
              <a:latin typeface="Arial" panose="020B0604020202020204" pitchFamily="34" charset="0"/>
              <a:cs typeface="Arial" panose="020B0604020202020204" pitchFamily="34" charset="0"/>
            </a:endParaRPr>
          </a:p>
        </p:txBody>
      </p:sp>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5" name="Grafik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528" y="4833276"/>
            <a:ext cx="9468544" cy="607219"/>
          </a:xfrm>
          <a:prstGeom prst="rect">
            <a:avLst/>
          </a:prstGeom>
        </p:spPr>
      </p:pic>
      <p:sp>
        <p:nvSpPr>
          <p:cNvPr id="5" name="Textfeld 4"/>
          <p:cNvSpPr txBox="1"/>
          <p:nvPr/>
        </p:nvSpPr>
        <p:spPr>
          <a:xfrm>
            <a:off x="827584" y="2420888"/>
            <a:ext cx="7859215" cy="2704011"/>
          </a:xfrm>
          <a:prstGeom prst="rect">
            <a:avLst/>
          </a:prstGeom>
          <a:noFill/>
        </p:spPr>
        <p:txBody>
          <a:bodyPr wrap="square" rtlCol="0">
            <a:spAutoFit/>
          </a:bodyPr>
          <a:lstStyle/>
          <a:p>
            <a:pPr>
              <a:lnSpc>
                <a:spcPct val="150000"/>
              </a:lnSpc>
            </a:pPr>
            <a:r>
              <a:rPr lang="es-ES" sz="1600" dirty="0">
                <a:latin typeface="Arial" panose="020B0604020202020204" pitchFamily="34" charset="0"/>
                <a:cs typeface="Arial" panose="020B0604020202020204" pitchFamily="34" charset="0"/>
              </a:rPr>
              <a:t>Eficiencia de una bomba de calor</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La eficiencia de una bomba de calor está definida por la relación del calor útil     expulsado (-&gt;</a:t>
            </a:r>
            <a:r>
              <a:rPr lang="de-DE" sz="1600"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s-ES" sz="1600" dirty="0">
                <a:latin typeface="Arial" panose="020B0604020202020204" pitchFamily="34" charset="0"/>
                <a:cs typeface="Arial" panose="020B0604020202020204" pitchFamily="34" charset="0"/>
                <a:sym typeface="Wingdings" panose="05000000000000000000" pitchFamily="2" charset="2"/>
              </a:rPr>
              <a:t>en el ciclo de calentamiento</a:t>
            </a:r>
            <a:r>
              <a:rPr lang="de-DE" sz="1600" dirty="0">
                <a:latin typeface="Arial" panose="020B0604020202020204" pitchFamily="34" charset="0"/>
                <a:cs typeface="Arial" panose="020B0604020202020204" pitchFamily="34" charset="0"/>
                <a:sym typeface="Wingdings" panose="05000000000000000000" pitchFamily="2" charset="2"/>
              </a:rPr>
              <a:t>) a la energía eléctrica utilizada </a:t>
            </a:r>
          </a:p>
          <a:p>
            <a:pPr>
              <a:lnSpc>
                <a:spcPct val="150000"/>
              </a:lnSpc>
            </a:pPr>
            <a:r>
              <a:rPr lang="de-DE" sz="1600" dirty="0">
                <a:latin typeface="Arial" panose="020B0604020202020204" pitchFamily="34" charset="0"/>
                <a:cs typeface="Arial" panose="020B0604020202020204" pitchFamily="34" charset="0"/>
                <a:sym typeface="Wingdings" panose="05000000000000000000" pitchFamily="2" charset="2"/>
              </a:rPr>
              <a:t>(P</a:t>
            </a:r>
            <a:r>
              <a:rPr lang="de-DE" sz="1600" baseline="-25000" dirty="0">
                <a:latin typeface="Arial" panose="020B0604020202020204" pitchFamily="34" charset="0"/>
                <a:cs typeface="Arial" panose="020B0604020202020204" pitchFamily="34" charset="0"/>
                <a:sym typeface="Wingdings" panose="05000000000000000000" pitchFamily="2" charset="2"/>
              </a:rPr>
              <a:t>el</a:t>
            </a:r>
            <a:r>
              <a:rPr lang="de-DE" sz="1600" dirty="0">
                <a:latin typeface="Arial" panose="020B0604020202020204" pitchFamily="34" charset="0"/>
                <a:cs typeface="Arial" panose="020B0604020202020204" pitchFamily="34" charset="0"/>
                <a:sym typeface="Wingdings" panose="05000000000000000000" pitchFamily="2" charset="2"/>
              </a:rPr>
              <a:t> -&gt; </a:t>
            </a:r>
            <a:r>
              <a:rPr lang="es-ES" sz="1600" dirty="0">
                <a:latin typeface="Arial" panose="020B0604020202020204" pitchFamily="34" charset="0"/>
                <a:cs typeface="Arial" panose="020B0604020202020204" pitchFamily="34" charset="0"/>
                <a:sym typeface="Wingdings" panose="05000000000000000000" pitchFamily="2" charset="2"/>
              </a:rPr>
              <a:t>principalmente para el funcionamiento del compresor</a:t>
            </a:r>
            <a:r>
              <a:rPr lang="de-DE" sz="1600" dirty="0">
                <a:latin typeface="Arial" panose="020B0604020202020204" pitchFamily="34" charset="0"/>
                <a:cs typeface="Arial" panose="020B0604020202020204" pitchFamily="34" charset="0"/>
                <a:sym typeface="Wingdings" panose="05000000000000000000" pitchFamily="2" charset="2"/>
              </a:rPr>
              <a:t>). </a:t>
            </a:r>
            <a:r>
              <a:rPr lang="es-ES" sz="1600" dirty="0">
                <a:latin typeface="Arial" panose="020B0604020202020204" pitchFamily="34" charset="0"/>
                <a:cs typeface="Arial" panose="020B0604020202020204" pitchFamily="34" charset="0"/>
                <a:sym typeface="Wingdings" panose="05000000000000000000" pitchFamily="2" charset="2"/>
              </a:rPr>
              <a:t>Este valor se considera como el coeficiente de rendimiento </a:t>
            </a:r>
            <a:r>
              <a:rPr lang="de-DE" sz="1600" dirty="0">
                <a:latin typeface="Arial" panose="020B0604020202020204" pitchFamily="34" charset="0"/>
                <a:cs typeface="Arial" panose="020B0604020202020204" pitchFamily="34" charset="0"/>
                <a:sym typeface="Wingdings" panose="05000000000000000000" pitchFamily="2" charset="2"/>
              </a:rPr>
              <a:t>(COP).</a:t>
            </a:r>
          </a:p>
          <a:p>
            <a:pPr>
              <a:lnSpc>
                <a:spcPct val="150000"/>
              </a:lnSpc>
            </a:pPr>
            <a:r>
              <a:rPr lang="de-DE" sz="1600" dirty="0">
                <a:latin typeface="Arial" panose="020B0604020202020204" pitchFamily="34" charset="0"/>
                <a:cs typeface="Arial" panose="020B0604020202020204" pitchFamily="34" charset="0"/>
                <a:sym typeface="Wingdings" panose="05000000000000000000" pitchFamily="2" charset="2"/>
              </a:rPr>
              <a:t>   </a:t>
            </a:r>
            <a:r>
              <a:rPr lang="de-DE"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302080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n-US" dirty="0">
                <a:latin typeface="Arial" panose="020B0604020202020204" pitchFamily="34" charset="0"/>
                <a:cs typeface="Arial" panose="020B0604020202020204" pitchFamily="34" charset="0"/>
              </a:rPr>
              <a:t>COP - </a:t>
            </a:r>
            <a:r>
              <a:rPr lang="en-US" dirty="0" err="1">
                <a:latin typeface="Arial" panose="020B0604020202020204" pitchFamily="34" charset="0"/>
                <a:cs typeface="Arial" panose="020B0604020202020204" pitchFamily="34" charset="0"/>
              </a:rPr>
              <a:t>Definición</a:t>
            </a:r>
            <a:endParaRPr lang="en-US" dirty="0">
              <a:latin typeface="Arial" panose="020B0604020202020204" pitchFamily="34" charset="0"/>
              <a:cs typeface="Arial" panose="020B0604020202020204" pitchFamily="34" charset="0"/>
            </a:endParaRPr>
          </a:p>
        </p:txBody>
      </p:sp>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8" name="Grafik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4149080"/>
            <a:ext cx="9144000" cy="607218"/>
          </a:xfrm>
          <a:prstGeom prst="rect">
            <a:avLst/>
          </a:prstGeom>
        </p:spPr>
      </p:pic>
      <p:sp>
        <p:nvSpPr>
          <p:cNvPr id="5" name="Textfeld 4"/>
          <p:cNvSpPr txBox="1"/>
          <p:nvPr/>
        </p:nvSpPr>
        <p:spPr>
          <a:xfrm>
            <a:off x="473713" y="1844824"/>
            <a:ext cx="8144073" cy="3370666"/>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COP –Definición</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Eficiencia de una bomba de calor </a:t>
            </a:r>
          </a:p>
          <a:p>
            <a:pPr>
              <a:lnSpc>
                <a:spcPct val="150000"/>
              </a:lnSpc>
            </a:pPr>
            <a:r>
              <a:rPr lang="es-ES" sz="1600" dirty="0">
                <a:latin typeface="Arial" panose="020B0604020202020204" pitchFamily="34" charset="0"/>
                <a:cs typeface="Arial" panose="020B0604020202020204" pitchFamily="34" charset="0"/>
              </a:rPr>
              <a:t>En el caso ideal, el calor útil expulsado puede considerarse como la suma del calor absorbido externamente (-&gt; del ambiente) y el rendimiento eléctrico del compresor. </a:t>
            </a:r>
          </a:p>
          <a:p>
            <a:pPr>
              <a:lnSpc>
                <a:spcPct val="150000"/>
              </a:lnSpc>
            </a:pPr>
            <a:endParaRPr lang="es-ES"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El coeficiente de rendimiento de la bomba de calor es siempre mayor que 1.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73780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n-US" dirty="0">
                <a:latin typeface="Arial" panose="020B0604020202020204" pitchFamily="34" charset="0"/>
                <a:cs typeface="Arial" panose="020B0604020202020204" pitchFamily="34" charset="0"/>
              </a:rPr>
              <a:t>COP - </a:t>
            </a:r>
            <a:r>
              <a:rPr lang="en-US" dirty="0" err="1">
                <a:latin typeface="Arial" panose="020B0604020202020204" pitchFamily="34" charset="0"/>
                <a:cs typeface="Arial" panose="020B0604020202020204" pitchFamily="34" charset="0"/>
              </a:rPr>
              <a:t>Definición</a:t>
            </a:r>
            <a:endParaRPr lang="en-US" dirty="0">
              <a:latin typeface="Arial" panose="020B0604020202020204" pitchFamily="34" charset="0"/>
              <a:cs typeface="Arial" panose="020B0604020202020204" pitchFamily="34" charset="0"/>
            </a:endParaRPr>
          </a:p>
        </p:txBody>
      </p:sp>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 name="Textfeld 4"/>
          <p:cNvSpPr txBox="1"/>
          <p:nvPr/>
        </p:nvSpPr>
        <p:spPr>
          <a:xfrm>
            <a:off x="503679" y="1758939"/>
            <a:ext cx="8621271" cy="2585323"/>
          </a:xfrm>
          <a:prstGeom prst="rect">
            <a:avLst/>
          </a:prstGeom>
          <a:noFill/>
        </p:spPr>
        <p:txBody>
          <a:bodyPr wrap="none" rtlCol="0">
            <a:spAutoFit/>
          </a:bodyPr>
          <a:lstStyle/>
          <a:p>
            <a:pPr>
              <a:lnSpc>
                <a:spcPct val="150000"/>
              </a:lnSpc>
            </a:pPr>
            <a:r>
              <a:rPr lang="es-ES" sz="1600" dirty="0">
                <a:latin typeface="Arial" panose="020B0604020202020204" pitchFamily="34" charset="0"/>
                <a:cs typeface="Arial" panose="020B0604020202020204" pitchFamily="34" charset="0"/>
              </a:rPr>
              <a:t>La indicación del coeficiente de rendimiento sólo es útil cuando también se muestra el punto </a:t>
            </a:r>
          </a:p>
          <a:p>
            <a:pPr>
              <a:lnSpc>
                <a:spcPct val="150000"/>
              </a:lnSpc>
            </a:pPr>
            <a:r>
              <a:rPr lang="es-ES" sz="1600" dirty="0">
                <a:latin typeface="Arial" panose="020B0604020202020204" pitchFamily="34" charset="0"/>
                <a:cs typeface="Arial" panose="020B0604020202020204" pitchFamily="34" charset="0"/>
              </a:rPr>
              <a:t>de funcionamiento de la especificación. Esto es apropiado porque hay casos en los que</a:t>
            </a:r>
          </a:p>
          <a:p>
            <a:pPr>
              <a:lnSpc>
                <a:spcPct val="150000"/>
              </a:lnSpc>
            </a:pPr>
            <a:r>
              <a:rPr lang="es-ES" sz="1600" dirty="0">
                <a:latin typeface="Arial" panose="020B0604020202020204" pitchFamily="34" charset="0"/>
                <a:cs typeface="Arial" panose="020B0604020202020204" pitchFamily="34" charset="0"/>
              </a:rPr>
              <a:t> bombas de calor idénticas sólo necesitan producir un menor aumento de temperatura y</a:t>
            </a:r>
          </a:p>
          <a:p>
            <a:pPr>
              <a:lnSpc>
                <a:spcPct val="150000"/>
              </a:lnSpc>
            </a:pPr>
            <a:r>
              <a:rPr lang="es-ES" sz="1600" dirty="0">
                <a:latin typeface="Arial" panose="020B0604020202020204" pitchFamily="34" charset="0"/>
                <a:cs typeface="Arial" panose="020B0604020202020204" pitchFamily="34" charset="0"/>
              </a:rPr>
              <a:t> con ello lograr una mayor eficiencia en este punto de operación. </a:t>
            </a:r>
          </a:p>
          <a:p>
            <a:pPr>
              <a:lnSpc>
                <a:spcPct val="150000"/>
              </a:lnSpc>
            </a:pPr>
            <a:r>
              <a:rPr lang="es-ES" sz="1600" dirty="0">
                <a:latin typeface="Arial" panose="020B0604020202020204" pitchFamily="34" charset="0"/>
                <a:cs typeface="Arial" panose="020B0604020202020204" pitchFamily="34" charset="0"/>
              </a:rPr>
              <a:t>Normalmente el coeficiente de rendimiento se determina con la norma EN 14511:2011, </a:t>
            </a:r>
          </a:p>
          <a:p>
            <a:pPr>
              <a:lnSpc>
                <a:spcPct val="150000"/>
              </a:lnSpc>
            </a:pPr>
            <a:r>
              <a:rPr lang="es-ES" sz="1600" dirty="0">
                <a:latin typeface="Arial" panose="020B0604020202020204" pitchFamily="34" charset="0"/>
                <a:cs typeface="Arial" panose="020B0604020202020204" pitchFamily="34" charset="0"/>
              </a:rPr>
              <a:t>que define los siguientes puntos de funcionamiento:</a:t>
            </a:r>
            <a:endParaRPr lang="de-DE" dirty="0"/>
          </a:p>
          <a:p>
            <a:r>
              <a:rPr lang="de-DE" dirty="0"/>
              <a:t>  </a:t>
            </a:r>
          </a:p>
        </p:txBody>
      </p:sp>
      <p:graphicFrame>
        <p:nvGraphicFramePr>
          <p:cNvPr id="6" name="Tabelle 5"/>
          <p:cNvGraphicFramePr>
            <a:graphicFrameLocks noGrp="1"/>
          </p:cNvGraphicFramePr>
          <p:nvPr>
            <p:extLst>
              <p:ext uri="{D42A27DB-BD31-4B8C-83A1-F6EECF244321}">
                <p14:modId xmlns:p14="http://schemas.microsoft.com/office/powerpoint/2010/main" val="94777774"/>
              </p:ext>
            </p:extLst>
          </p:nvPr>
        </p:nvGraphicFramePr>
        <p:xfrm>
          <a:off x="612775" y="4077072"/>
          <a:ext cx="7776864" cy="2333244"/>
        </p:xfrm>
        <a:graphic>
          <a:graphicData uri="http://schemas.openxmlformats.org/drawingml/2006/table">
            <a:tbl>
              <a:tblPr firstRow="1" bandRow="1">
                <a:tableStyleId>{5940675A-B579-460E-94D1-54222C63F5DA}</a:tableStyleId>
              </a:tblPr>
              <a:tblGrid>
                <a:gridCol w="2155963">
                  <a:extLst>
                    <a:ext uri="{9D8B030D-6E8A-4147-A177-3AD203B41FA5}">
                      <a16:colId xmlns:a16="http://schemas.microsoft.com/office/drawing/2014/main" val="20000"/>
                    </a:ext>
                  </a:extLst>
                </a:gridCol>
                <a:gridCol w="3028613">
                  <a:extLst>
                    <a:ext uri="{9D8B030D-6E8A-4147-A177-3AD203B41FA5}">
                      <a16:colId xmlns:a16="http://schemas.microsoft.com/office/drawing/2014/main" val="20001"/>
                    </a:ext>
                  </a:extLst>
                </a:gridCol>
                <a:gridCol w="2592288">
                  <a:extLst>
                    <a:ext uri="{9D8B030D-6E8A-4147-A177-3AD203B41FA5}">
                      <a16:colId xmlns:a16="http://schemas.microsoft.com/office/drawing/2014/main" val="20002"/>
                    </a:ext>
                  </a:extLst>
                </a:gridCol>
              </a:tblGrid>
              <a:tr h="370840">
                <a:tc>
                  <a:txBody>
                    <a:bodyPr/>
                    <a:lstStyle/>
                    <a:p>
                      <a:pPr>
                        <a:lnSpc>
                          <a:spcPct val="150000"/>
                        </a:lnSpc>
                      </a:pPr>
                      <a:r>
                        <a:rPr lang="de-DE" sz="1600" dirty="0">
                          <a:latin typeface="Arial" panose="020B0604020202020204" pitchFamily="34" charset="0"/>
                          <a:cs typeface="Arial" panose="020B0604020202020204" pitchFamily="34" charset="0"/>
                        </a:rPr>
                        <a:t>Bomba de calor de aire</a:t>
                      </a:r>
                    </a:p>
                  </a:txBody>
                  <a:tcPr/>
                </a:tc>
                <a:tc>
                  <a:txBody>
                    <a:bodyPr/>
                    <a:lstStyle/>
                    <a:p>
                      <a:pPr>
                        <a:lnSpc>
                          <a:spcPct val="150000"/>
                        </a:lnSpc>
                      </a:pPr>
                      <a:r>
                        <a:rPr lang="de-DE" sz="1600" dirty="0">
                          <a:latin typeface="Arial" panose="020B0604020202020204" pitchFamily="34" charset="0"/>
                          <a:cs typeface="Arial" panose="020B0604020202020204" pitchFamily="34" charset="0"/>
                        </a:rPr>
                        <a:t>Temperatura de origen: 2°C</a:t>
                      </a:r>
                    </a:p>
                  </a:txBody>
                  <a:tcPr/>
                </a:tc>
                <a:tc>
                  <a:txBody>
                    <a:bodyPr/>
                    <a:lstStyle/>
                    <a:p>
                      <a:pPr>
                        <a:lnSpc>
                          <a:spcPct val="150000"/>
                        </a:lnSpc>
                      </a:pPr>
                      <a:r>
                        <a:rPr lang="de-DE" sz="1600" dirty="0">
                          <a:latin typeface="Arial" panose="020B0604020202020204" pitchFamily="34" charset="0"/>
                          <a:cs typeface="Arial" panose="020B0604020202020204" pitchFamily="34" charset="0"/>
                        </a:rPr>
                        <a:t>Temperatura de „</a:t>
                      </a:r>
                      <a:r>
                        <a:rPr lang="de-DE" sz="1600" dirty="0">
                          <a:solidFill>
                            <a:srgbClr val="FF0000"/>
                          </a:solidFill>
                          <a:latin typeface="Arial" panose="020B0604020202020204" pitchFamily="34" charset="0"/>
                          <a:cs typeface="Arial" panose="020B0604020202020204" pitchFamily="34" charset="0"/>
                        </a:rPr>
                        <a:t>hundimiento</a:t>
                      </a:r>
                      <a:r>
                        <a:rPr lang="de-DE" sz="1600" dirty="0">
                          <a:latin typeface="Arial" panose="020B0604020202020204" pitchFamily="34" charset="0"/>
                          <a:cs typeface="Arial" panose="020B0604020202020204" pitchFamily="34" charset="0"/>
                        </a:rPr>
                        <a:t>“:</a:t>
                      </a:r>
                      <a:r>
                        <a:rPr lang="de-DE" sz="1600" baseline="0" dirty="0">
                          <a:latin typeface="Arial" panose="020B0604020202020204" pitchFamily="34" charset="0"/>
                          <a:cs typeface="Arial" panose="020B0604020202020204" pitchFamily="34" charset="0"/>
                        </a:rPr>
                        <a:t> 35°C</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a:lnSpc>
                          <a:spcPct val="150000"/>
                        </a:lnSpc>
                      </a:pPr>
                      <a:r>
                        <a:rPr lang="es-ES" sz="1600" dirty="0">
                          <a:latin typeface="Arial" panose="020B0604020202020204" pitchFamily="34" charset="0"/>
                          <a:cs typeface="Arial" panose="020B0604020202020204" pitchFamily="34" charset="0"/>
                        </a:rPr>
                        <a:t>Bomba de calor de </a:t>
                      </a:r>
                      <a:r>
                        <a:rPr lang="es-ES" sz="1600" dirty="0">
                          <a:solidFill>
                            <a:srgbClr val="FF0000"/>
                          </a:solidFill>
                          <a:latin typeface="Arial" panose="020B0604020202020204" pitchFamily="34" charset="0"/>
                          <a:cs typeface="Arial" panose="020B0604020202020204" pitchFamily="34" charset="0"/>
                        </a:rPr>
                        <a:t>salmuera</a:t>
                      </a:r>
                      <a:endParaRPr lang="de-DE" sz="1600" dirty="0">
                        <a:solidFill>
                          <a:srgbClr val="FF0000"/>
                        </a:solidFill>
                        <a:latin typeface="Arial" panose="020B0604020202020204" pitchFamily="34" charset="0"/>
                        <a:cs typeface="Arial" panose="020B0604020202020204" pitchFamily="34" charset="0"/>
                      </a:endParaRPr>
                    </a:p>
                  </a:txBody>
                  <a:tcPr/>
                </a:tc>
                <a:tc>
                  <a:txBody>
                    <a:bodyPr/>
                    <a:lstStyle/>
                    <a:p>
                      <a:pPr>
                        <a:lnSpc>
                          <a:spcPct val="150000"/>
                        </a:lnSpc>
                      </a:pPr>
                      <a:r>
                        <a:rPr lang="de-DE" sz="1600" dirty="0">
                          <a:latin typeface="Arial" panose="020B0604020202020204" pitchFamily="34" charset="0"/>
                          <a:cs typeface="Arial" panose="020B0604020202020204" pitchFamily="34" charset="0"/>
                        </a:rPr>
                        <a:t>Temperatura de origen</a:t>
                      </a:r>
                      <a:r>
                        <a:rPr lang="de-DE" sz="1600" baseline="0" dirty="0">
                          <a:latin typeface="Arial" panose="020B0604020202020204" pitchFamily="34" charset="0"/>
                          <a:cs typeface="Arial" panose="020B0604020202020204" pitchFamily="34" charset="0"/>
                        </a:rPr>
                        <a:t>: 0°C</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a:latin typeface="Arial" panose="020B0604020202020204" pitchFamily="34" charset="0"/>
                          <a:cs typeface="Arial" panose="020B0604020202020204" pitchFamily="34" charset="0"/>
                        </a:rPr>
                        <a:t>Temperatura de „hundimiento“</a:t>
                      </a:r>
                      <a:r>
                        <a:rPr lang="de-DE" sz="1600" baseline="0" dirty="0">
                          <a:latin typeface="Arial" panose="020B0604020202020204" pitchFamily="34" charset="0"/>
                          <a:cs typeface="Arial" panose="020B0604020202020204" pitchFamily="34" charset="0"/>
                        </a:rPr>
                        <a:t>:35°C</a:t>
                      </a:r>
                    </a:p>
                  </a:txBody>
                  <a:tcPr/>
                </a:tc>
                <a:extLst>
                  <a:ext uri="{0D108BD9-81ED-4DB2-BD59-A6C34878D82A}">
                    <a16:rowId xmlns:a16="http://schemas.microsoft.com/office/drawing/2014/main" val="10001"/>
                  </a:ext>
                </a:extLst>
              </a:tr>
              <a:tr h="370840">
                <a:tc>
                  <a:txBody>
                    <a:bodyPr/>
                    <a:lstStyle/>
                    <a:p>
                      <a:pPr>
                        <a:lnSpc>
                          <a:spcPct val="150000"/>
                        </a:lnSpc>
                      </a:pPr>
                      <a:r>
                        <a:rPr lang="es-ES" sz="1600" dirty="0">
                          <a:latin typeface="Arial" panose="020B0604020202020204" pitchFamily="34" charset="0"/>
                          <a:cs typeface="Arial" panose="020B0604020202020204" pitchFamily="34" charset="0"/>
                        </a:rPr>
                        <a:t>Bomba de calor de agua subterránea </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a:latin typeface="Arial" panose="020B0604020202020204" pitchFamily="34" charset="0"/>
                          <a:cs typeface="Arial" panose="020B0604020202020204" pitchFamily="34" charset="0"/>
                        </a:rPr>
                        <a:t>Temperatura de origen</a:t>
                      </a:r>
                      <a:r>
                        <a:rPr lang="de-DE" sz="1600" baseline="0" dirty="0">
                          <a:latin typeface="Arial" panose="020B0604020202020204" pitchFamily="34" charset="0"/>
                          <a:cs typeface="Arial" panose="020B0604020202020204" pitchFamily="34" charset="0"/>
                        </a:rPr>
                        <a:t>: 10°C</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a:latin typeface="Arial" panose="020B0604020202020204" pitchFamily="34" charset="0"/>
                          <a:cs typeface="Arial" panose="020B0604020202020204" pitchFamily="34" charset="0"/>
                        </a:rPr>
                        <a:t>Temperatura de „hundimiento“:35°</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5075570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n-US" dirty="0">
                <a:latin typeface="Arial" panose="020B0604020202020204" pitchFamily="34" charset="0"/>
                <a:cs typeface="Arial" panose="020B0604020202020204" pitchFamily="34" charset="0"/>
              </a:rPr>
              <a:t>COP - </a:t>
            </a:r>
            <a:r>
              <a:rPr lang="en-US" dirty="0" err="1">
                <a:latin typeface="Arial" panose="020B0604020202020204" pitchFamily="34" charset="0"/>
                <a:cs typeface="Arial" panose="020B0604020202020204" pitchFamily="34" charset="0"/>
              </a:rPr>
              <a:t>Definición</a:t>
            </a:r>
            <a:endParaRPr lang="en-US" dirty="0">
              <a:latin typeface="Arial" panose="020B0604020202020204" pitchFamily="34" charset="0"/>
              <a:cs typeface="Arial" panose="020B0604020202020204" pitchFamily="34" charset="0"/>
            </a:endParaRPr>
          </a:p>
        </p:txBody>
      </p:sp>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graphicFrame>
        <p:nvGraphicFramePr>
          <p:cNvPr id="5" name="Tabelle 4"/>
          <p:cNvGraphicFramePr>
            <a:graphicFrameLocks noGrp="1"/>
          </p:cNvGraphicFramePr>
          <p:nvPr>
            <p:extLst>
              <p:ext uri="{D42A27DB-BD31-4B8C-83A1-F6EECF244321}">
                <p14:modId xmlns:p14="http://schemas.microsoft.com/office/powerpoint/2010/main" val="1626262296"/>
              </p:ext>
            </p:extLst>
          </p:nvPr>
        </p:nvGraphicFramePr>
        <p:xfrm>
          <a:off x="1017566" y="3068960"/>
          <a:ext cx="6912768" cy="3203448"/>
        </p:xfrm>
        <a:graphic>
          <a:graphicData uri="http://schemas.openxmlformats.org/drawingml/2006/table">
            <a:tbl>
              <a:tblPr firstRow="1" bandRow="1">
                <a:tableStyleId>{5C22544A-7EE6-4342-B048-85BDC9FD1C3A}</a:tableStyleId>
              </a:tblPr>
              <a:tblGrid>
                <a:gridCol w="2304256">
                  <a:extLst>
                    <a:ext uri="{9D8B030D-6E8A-4147-A177-3AD203B41FA5}">
                      <a16:colId xmlns:a16="http://schemas.microsoft.com/office/drawing/2014/main" val="2130145348"/>
                    </a:ext>
                  </a:extLst>
                </a:gridCol>
                <a:gridCol w="2304256">
                  <a:extLst>
                    <a:ext uri="{9D8B030D-6E8A-4147-A177-3AD203B41FA5}">
                      <a16:colId xmlns:a16="http://schemas.microsoft.com/office/drawing/2014/main" val="1919950030"/>
                    </a:ext>
                  </a:extLst>
                </a:gridCol>
                <a:gridCol w="2304256">
                  <a:extLst>
                    <a:ext uri="{9D8B030D-6E8A-4147-A177-3AD203B41FA5}">
                      <a16:colId xmlns:a16="http://schemas.microsoft.com/office/drawing/2014/main" val="519476289"/>
                    </a:ext>
                  </a:extLst>
                </a:gridCol>
              </a:tblGrid>
              <a:tr h="370840">
                <a:tc>
                  <a:txBody>
                    <a:bodyPr/>
                    <a:lstStyle/>
                    <a:p>
                      <a:pPr>
                        <a:lnSpc>
                          <a:spcPct val="150000"/>
                        </a:lnSpc>
                      </a:pPr>
                      <a:r>
                        <a:rPr lang="de-DE" sz="1600" b="0" dirty="0">
                          <a:latin typeface="Arial" panose="020B0604020202020204" pitchFamily="34" charset="0"/>
                          <a:cs typeface="Arial" panose="020B0604020202020204" pitchFamily="34" charset="0"/>
                        </a:rPr>
                        <a:t>Temperatura de origen</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Temperatura de „</a:t>
                      </a:r>
                      <a:r>
                        <a:rPr lang="de-DE" sz="1600" b="0" dirty="0">
                          <a:solidFill>
                            <a:srgbClr val="FF0000"/>
                          </a:solidFill>
                          <a:latin typeface="Arial" panose="020B0604020202020204" pitchFamily="34" charset="0"/>
                          <a:cs typeface="Arial" panose="020B0604020202020204" pitchFamily="34" charset="0"/>
                        </a:rPr>
                        <a:t>hundimiento“</a:t>
                      </a:r>
                    </a:p>
                  </a:txBody>
                  <a:tcPr/>
                </a:tc>
                <a:tc>
                  <a:txBody>
                    <a:bodyPr/>
                    <a:lstStyle/>
                    <a:p>
                      <a:pPr>
                        <a:lnSpc>
                          <a:spcPct val="150000"/>
                        </a:lnSpc>
                      </a:pPr>
                      <a:r>
                        <a:rPr lang="de-DE" sz="1600" b="0" kern="1200" dirty="0">
                          <a:solidFill>
                            <a:schemeClr val="lt1"/>
                          </a:solidFill>
                          <a:latin typeface="Arial" panose="020B0604020202020204" pitchFamily="34" charset="0"/>
                          <a:ea typeface="+mn-ea"/>
                          <a:cs typeface="Arial" panose="020B0604020202020204" pitchFamily="34" charset="0"/>
                        </a:rPr>
                        <a:t>Coeficiente de rendimiento</a:t>
                      </a:r>
                    </a:p>
                  </a:txBody>
                  <a:tcPr/>
                </a:tc>
                <a:extLst>
                  <a:ext uri="{0D108BD9-81ED-4DB2-BD59-A6C34878D82A}">
                    <a16:rowId xmlns:a16="http://schemas.microsoft.com/office/drawing/2014/main" val="793112126"/>
                  </a:ext>
                </a:extLst>
              </a:tr>
              <a:tr h="370840">
                <a:tc>
                  <a:txBody>
                    <a:bodyPr/>
                    <a:lstStyle/>
                    <a:p>
                      <a:pPr>
                        <a:lnSpc>
                          <a:spcPct val="150000"/>
                        </a:lnSpc>
                      </a:pPr>
                      <a:r>
                        <a:rPr lang="de-DE" sz="1600" b="0" dirty="0">
                          <a:latin typeface="Arial" panose="020B0604020202020204" pitchFamily="34" charset="0"/>
                          <a:cs typeface="Arial" panose="020B0604020202020204" pitchFamily="34" charset="0"/>
                        </a:rPr>
                        <a:t>5°C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35°C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5,1</a:t>
                      </a:r>
                    </a:p>
                  </a:txBody>
                  <a:tcPr/>
                </a:tc>
                <a:extLst>
                  <a:ext uri="{0D108BD9-81ED-4DB2-BD59-A6C34878D82A}">
                    <a16:rowId xmlns:a16="http://schemas.microsoft.com/office/drawing/2014/main" val="792641797"/>
                  </a:ext>
                </a:extLst>
              </a:tr>
              <a:tr h="370840">
                <a:tc>
                  <a:txBody>
                    <a:bodyPr/>
                    <a:lstStyle/>
                    <a:p>
                      <a:pPr>
                        <a:lnSpc>
                          <a:spcPct val="150000"/>
                        </a:lnSpc>
                      </a:pPr>
                      <a:r>
                        <a:rPr lang="de-DE" sz="1600" b="0" dirty="0">
                          <a:latin typeface="Arial" panose="020B0604020202020204" pitchFamily="34" charset="0"/>
                          <a:cs typeface="Arial" panose="020B0604020202020204" pitchFamily="34" charset="0"/>
                        </a:rPr>
                        <a:t>0°C</a:t>
                      </a:r>
                    </a:p>
                  </a:txBody>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de-DE" sz="1600" b="0" dirty="0">
                          <a:latin typeface="Arial" panose="020B0604020202020204" pitchFamily="34" charset="0"/>
                          <a:cs typeface="Arial" panose="020B0604020202020204" pitchFamily="34" charset="0"/>
                        </a:rPr>
                        <a:t>35°C</a:t>
                      </a:r>
                    </a:p>
                    <a:p>
                      <a:pPr>
                        <a:lnSpc>
                          <a:spcPct val="150000"/>
                        </a:lnSpc>
                      </a:pPr>
                      <a:endParaRPr lang="de-DE" sz="1600" b="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b="0" dirty="0">
                          <a:latin typeface="Arial" panose="020B0604020202020204" pitchFamily="34" charset="0"/>
                          <a:cs typeface="Arial" panose="020B0604020202020204" pitchFamily="34" charset="0"/>
                        </a:rPr>
                        <a:t>4,5</a:t>
                      </a:r>
                    </a:p>
                  </a:txBody>
                  <a:tcPr/>
                </a:tc>
                <a:extLst>
                  <a:ext uri="{0D108BD9-81ED-4DB2-BD59-A6C34878D82A}">
                    <a16:rowId xmlns:a16="http://schemas.microsoft.com/office/drawing/2014/main" val="1002600699"/>
                  </a:ext>
                </a:extLst>
              </a:tr>
              <a:tr h="370840">
                <a:tc>
                  <a:txBody>
                    <a:bodyPr/>
                    <a:lstStyle/>
                    <a:p>
                      <a:pPr>
                        <a:lnSpc>
                          <a:spcPct val="150000"/>
                        </a:lnSpc>
                      </a:pPr>
                      <a:r>
                        <a:rPr lang="de-DE" sz="1600" b="0" dirty="0">
                          <a:latin typeface="Arial" panose="020B0604020202020204" pitchFamily="34" charset="0"/>
                          <a:cs typeface="Arial" panose="020B0604020202020204" pitchFamily="34" charset="0"/>
                        </a:rPr>
                        <a:t>-5°C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35°C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3,9</a:t>
                      </a:r>
                    </a:p>
                  </a:txBody>
                  <a:tcPr/>
                </a:tc>
                <a:extLst>
                  <a:ext uri="{0D108BD9-81ED-4DB2-BD59-A6C34878D82A}">
                    <a16:rowId xmlns:a16="http://schemas.microsoft.com/office/drawing/2014/main" val="2862608232"/>
                  </a:ext>
                </a:extLst>
              </a:tr>
              <a:tr h="370840">
                <a:tc>
                  <a:txBody>
                    <a:bodyPr/>
                    <a:lstStyle/>
                    <a:p>
                      <a:pPr>
                        <a:lnSpc>
                          <a:spcPct val="150000"/>
                        </a:lnSpc>
                      </a:pPr>
                      <a:r>
                        <a:rPr lang="de-DE" sz="1600" b="0" dirty="0">
                          <a:latin typeface="Arial" panose="020B0604020202020204" pitchFamily="34" charset="0"/>
                          <a:cs typeface="Arial" panose="020B0604020202020204" pitchFamily="34" charset="0"/>
                        </a:rPr>
                        <a:t>0°C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45°C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3,5</a:t>
                      </a:r>
                    </a:p>
                  </a:txBody>
                  <a:tcPr/>
                </a:tc>
                <a:extLst>
                  <a:ext uri="{0D108BD9-81ED-4DB2-BD59-A6C34878D82A}">
                    <a16:rowId xmlns:a16="http://schemas.microsoft.com/office/drawing/2014/main" val="2265324091"/>
                  </a:ext>
                </a:extLst>
              </a:tr>
              <a:tr h="370840">
                <a:tc>
                  <a:txBody>
                    <a:bodyPr/>
                    <a:lstStyle/>
                    <a:p>
                      <a:pPr>
                        <a:lnSpc>
                          <a:spcPct val="150000"/>
                        </a:lnSpc>
                      </a:pPr>
                      <a:r>
                        <a:rPr lang="de-DE" sz="1600" b="0" dirty="0">
                          <a:latin typeface="Arial" panose="020B0604020202020204" pitchFamily="34" charset="0"/>
                          <a:cs typeface="Arial" panose="020B0604020202020204" pitchFamily="34" charset="0"/>
                        </a:rPr>
                        <a:t>0°C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55°C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2,8</a:t>
                      </a:r>
                    </a:p>
                  </a:txBody>
                  <a:tcPr/>
                </a:tc>
                <a:extLst>
                  <a:ext uri="{0D108BD9-81ED-4DB2-BD59-A6C34878D82A}">
                    <a16:rowId xmlns:a16="http://schemas.microsoft.com/office/drawing/2014/main" val="2792017265"/>
                  </a:ext>
                </a:extLst>
              </a:tr>
            </a:tbl>
          </a:graphicData>
        </a:graphic>
      </p:graphicFrame>
      <p:sp>
        <p:nvSpPr>
          <p:cNvPr id="6" name="Textfeld 5"/>
          <p:cNvSpPr txBox="1"/>
          <p:nvPr/>
        </p:nvSpPr>
        <p:spPr>
          <a:xfrm>
            <a:off x="847509" y="1484784"/>
            <a:ext cx="7184980" cy="1524007"/>
          </a:xfrm>
          <a:prstGeom prst="rect">
            <a:avLst/>
          </a:prstGeom>
          <a:noFill/>
        </p:spPr>
        <p:txBody>
          <a:bodyPr wrap="none" rtlCol="0">
            <a:spAutoFit/>
          </a:bodyPr>
          <a:lstStyle/>
          <a:p>
            <a:pPr>
              <a:lnSpc>
                <a:spcPct val="150000"/>
              </a:lnSpc>
            </a:pPr>
            <a:r>
              <a:rPr lang="es-ES" sz="1600" dirty="0">
                <a:latin typeface="Arial" panose="020B0604020202020204" pitchFamily="34" charset="0"/>
                <a:cs typeface="Arial" panose="020B0604020202020204" pitchFamily="34" charset="0"/>
              </a:rPr>
              <a:t>El coeficiente de rendimiento sube/baja con diferentes puntos de operación, </a:t>
            </a:r>
          </a:p>
          <a:p>
            <a:pPr>
              <a:lnSpc>
                <a:spcPct val="150000"/>
              </a:lnSpc>
            </a:pPr>
            <a:r>
              <a:rPr lang="es-ES" sz="1600" dirty="0">
                <a:latin typeface="Arial" panose="020B0604020202020204" pitchFamily="34" charset="0"/>
                <a:cs typeface="Arial" panose="020B0604020202020204" pitchFamily="34" charset="0"/>
              </a:rPr>
              <a:t>debido a que el compresor tiene que hacer más/menos trabajo. </a:t>
            </a:r>
            <a:endParaRPr lang="en-US"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Coeficientes de rendimiento ejemplares de una bomba de calor de </a:t>
            </a:r>
            <a:r>
              <a:rPr lang="es-ES" sz="1600" dirty="0">
                <a:solidFill>
                  <a:srgbClr val="FF0000"/>
                </a:solidFill>
                <a:latin typeface="Arial" panose="020B0604020202020204" pitchFamily="34" charset="0"/>
                <a:cs typeface="Arial" panose="020B0604020202020204" pitchFamily="34" charset="0"/>
              </a:rPr>
              <a:t>salmuera</a:t>
            </a:r>
            <a:r>
              <a:rPr lang="es-ES"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1863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Historia de la bomba de calor</a:t>
            </a:r>
            <a:endParaRPr lang="el-GR" dirty="0">
              <a:latin typeface="Arial" panose="020B0604020202020204" pitchFamily="34" charset="0"/>
              <a:cs typeface="Arial" panose="020B0604020202020204" pitchFamily="34" charset="0"/>
            </a:endParaRPr>
          </a:p>
        </p:txBody>
      </p:sp>
      <p:pic>
        <p:nvPicPr>
          <p:cNvPr id="1026" name="Picture 2" descr="https://upload.wikimedia.org/wikipedia/commons/8/80/Sadi_Carnot.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4758" y="2204864"/>
            <a:ext cx="1896145" cy="2318191"/>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395536" y="1412776"/>
            <a:ext cx="6264696" cy="4847994"/>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Historia de la bomba de calor</a:t>
            </a:r>
          </a:p>
          <a:p>
            <a:pPr>
              <a:lnSpc>
                <a:spcPct val="150000"/>
              </a:lnSpc>
            </a:pPr>
            <a:r>
              <a:rPr lang="de-DE" sz="1600" dirty="0">
                <a:latin typeface="Arial" panose="020B0604020202020204" pitchFamily="34" charset="0"/>
                <a:cs typeface="Arial" panose="020B0604020202020204" pitchFamily="34" charset="0"/>
              </a:rPr>
              <a:t>En 1824 Nicolas Carnot publicó sus obras sobre los primeros principios de las bombas de calor. </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No fue hasta un siglo después que los primeros edificios se calentaron con bombas de calor en Suiza.</a:t>
            </a: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En 1968, </a:t>
            </a:r>
            <a:r>
              <a:rPr lang="es-ES" sz="1600" dirty="0" err="1">
                <a:latin typeface="Arial" panose="020B0604020202020204" pitchFamily="34" charset="0"/>
                <a:cs typeface="Arial" panose="020B0604020202020204" pitchFamily="34" charset="0"/>
              </a:rPr>
              <a:t>Klemens</a:t>
            </a:r>
            <a:r>
              <a:rPr lang="es-ES" sz="1600" dirty="0">
                <a:latin typeface="Arial" panose="020B0604020202020204" pitchFamily="34" charset="0"/>
                <a:cs typeface="Arial" panose="020B0604020202020204" pitchFamily="34" charset="0"/>
              </a:rPr>
              <a:t> Oskar </a:t>
            </a:r>
            <a:r>
              <a:rPr lang="es-ES" sz="1600" dirty="0" err="1">
                <a:latin typeface="Arial" panose="020B0604020202020204" pitchFamily="34" charset="0"/>
                <a:cs typeface="Arial" panose="020B0604020202020204" pitchFamily="34" charset="0"/>
              </a:rPr>
              <a:t>Waterkotte</a:t>
            </a:r>
            <a:r>
              <a:rPr lang="es-ES" sz="1600" dirty="0">
                <a:latin typeface="Arial" panose="020B0604020202020204" pitchFamily="34" charset="0"/>
                <a:cs typeface="Arial" panose="020B0604020202020204" pitchFamily="34" charset="0"/>
              </a:rPr>
              <a:t> desarrolló la primera bomba de calor geotérmica de Alemania y la puso en funcionamiento con éxito.</a:t>
            </a: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Desde entonces, las bombas de calor se han establecido como fuentes de calor fiables y sostenibles para la adquisición de energía para calefacción y agua caliente sin depender de combustibles fósiles.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19653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n-US" dirty="0">
                <a:latin typeface="Arial" panose="020B0604020202020204" pitchFamily="34" charset="0"/>
                <a:cs typeface="Arial" panose="020B0604020202020204" pitchFamily="34" charset="0"/>
              </a:rPr>
              <a:t>COP - </a:t>
            </a:r>
            <a:r>
              <a:rPr lang="en-US" dirty="0" err="1">
                <a:latin typeface="Arial" panose="020B0604020202020204" pitchFamily="34" charset="0"/>
                <a:cs typeface="Arial" panose="020B0604020202020204" pitchFamily="34" charset="0"/>
              </a:rPr>
              <a:t>Definición</a:t>
            </a:r>
            <a:endParaRPr lang="en-US" dirty="0">
              <a:latin typeface="Arial" panose="020B0604020202020204" pitchFamily="34" charset="0"/>
              <a:cs typeface="Arial" panose="020B0604020202020204" pitchFamily="34" charset="0"/>
            </a:endParaRPr>
          </a:p>
        </p:txBody>
      </p:sp>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 name="Textfeld 4"/>
          <p:cNvSpPr txBox="1"/>
          <p:nvPr/>
        </p:nvSpPr>
        <p:spPr>
          <a:xfrm>
            <a:off x="460375" y="1412776"/>
            <a:ext cx="7489307" cy="4109330"/>
          </a:xfrm>
          <a:prstGeom prst="rect">
            <a:avLst/>
          </a:prstGeom>
          <a:noFill/>
        </p:spPr>
        <p:txBody>
          <a:bodyPr wrap="square" rtlCol="0">
            <a:spAutoFit/>
          </a:bodyPr>
          <a:lstStyle/>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¿Qué significa un coeficiente de rendimiento de 4,5?</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Con un rendimiento de la bomba de calor de, por ejemplo, 15 kW, se necesita una potencia de accionamiento eléctrica de 15 </a:t>
            </a:r>
            <a:r>
              <a:rPr lang="es-ES" sz="1600" dirty="0" err="1">
                <a:latin typeface="Arial" panose="020B0604020202020204" pitchFamily="34" charset="0"/>
                <a:cs typeface="Arial" panose="020B0604020202020204" pitchFamily="34" charset="0"/>
              </a:rPr>
              <a:t>kw</a:t>
            </a:r>
            <a:r>
              <a:rPr lang="es-ES" sz="1600" dirty="0">
                <a:latin typeface="Arial" panose="020B0604020202020204" pitchFamily="34" charset="0"/>
                <a:cs typeface="Arial" panose="020B0604020202020204" pitchFamily="34" charset="0"/>
              </a:rPr>
              <a:t>/4,5 kW = 3,33 kW.</a:t>
            </a:r>
          </a:p>
          <a:p>
            <a:pPr>
              <a:lnSpc>
                <a:spcPct val="150000"/>
              </a:lnSpc>
            </a:pPr>
            <a:r>
              <a:rPr lang="es-ES" sz="1600" dirty="0">
                <a:latin typeface="Arial" panose="020B0604020202020204" pitchFamily="34" charset="0"/>
                <a:cs typeface="Arial" panose="020B0604020202020204" pitchFamily="34" charset="0"/>
              </a:rPr>
              <a:t>15 kW - 3,33 kW = 11,67 kW están siendo expulsados de la fuente de calor.</a:t>
            </a:r>
          </a:p>
          <a:p>
            <a:pPr>
              <a:lnSpc>
                <a:spcPct val="150000"/>
              </a:lnSpc>
            </a:pPr>
            <a:endParaRPr lang="es-ES"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Si la bomba de calor tuviera un rendimiento de 12 kW, el rendimiento eléctrico sería de 2,67 kW y 9,33 kW serían expulsados de la fuente de calor.</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21797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COP- Definición</a:t>
            </a:r>
          </a:p>
        </p:txBody>
      </p:sp>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5" name="Grafik 4"/>
          <p:cNvPicPr>
            <a:picLocks noChangeAspect="1"/>
          </p:cNvPicPr>
          <p:nvPr/>
        </p:nvPicPr>
        <p:blipFill>
          <a:blip r:embed="rId3"/>
          <a:stretch>
            <a:fillRect/>
          </a:stretch>
        </p:blipFill>
        <p:spPr>
          <a:xfrm>
            <a:off x="463823" y="2924944"/>
            <a:ext cx="8018551" cy="3056333"/>
          </a:xfrm>
          <a:prstGeom prst="rect">
            <a:avLst/>
          </a:prstGeom>
        </p:spPr>
      </p:pic>
      <p:sp>
        <p:nvSpPr>
          <p:cNvPr id="6" name="Textfeld 5"/>
          <p:cNvSpPr txBox="1"/>
          <p:nvPr/>
        </p:nvSpPr>
        <p:spPr>
          <a:xfrm>
            <a:off x="460375" y="1916832"/>
            <a:ext cx="8031366" cy="785343"/>
          </a:xfrm>
          <a:prstGeom prst="rect">
            <a:avLst/>
          </a:prstGeom>
          <a:noFill/>
        </p:spPr>
        <p:txBody>
          <a:bodyPr wrap="none" rtlCol="0">
            <a:spAutoFit/>
          </a:bodyPr>
          <a:lstStyle/>
          <a:p>
            <a:pPr>
              <a:lnSpc>
                <a:spcPct val="150000"/>
              </a:lnSpc>
            </a:pPr>
            <a:r>
              <a:rPr lang="es-ES" sz="1600" dirty="0">
                <a:latin typeface="Arial" panose="020B0604020202020204" pitchFamily="34" charset="0"/>
                <a:cs typeface="Arial" panose="020B0604020202020204" pitchFamily="34" charset="0"/>
              </a:rPr>
              <a:t>Si se observan las cifras de rendimiento del pasado, se observa una mejora constante</a:t>
            </a:r>
          </a:p>
          <a:p>
            <a:pPr>
              <a:lnSpc>
                <a:spcPct val="150000"/>
              </a:lnSpc>
            </a:pPr>
            <a:r>
              <a:rPr lang="es-ES" sz="1600" dirty="0">
                <a:latin typeface="Arial" panose="020B0604020202020204" pitchFamily="34" charset="0"/>
                <a:cs typeface="Arial" panose="020B0604020202020204" pitchFamily="34" charset="0"/>
              </a:rPr>
              <a:t> de la COP a lo largo de los años: Las bombas de calor son cada vez más eficientes. </a:t>
            </a:r>
            <a:endParaRPr lang="de-DE" sz="1600" dirty="0">
              <a:latin typeface="Arial" panose="020B0604020202020204" pitchFamily="34" charset="0"/>
              <a:cs typeface="Arial" panose="020B0604020202020204" pitchFamily="34" charset="0"/>
            </a:endParaRPr>
          </a:p>
        </p:txBody>
      </p:sp>
      <p:sp>
        <p:nvSpPr>
          <p:cNvPr id="3" name="Textfeld 2"/>
          <p:cNvSpPr txBox="1"/>
          <p:nvPr/>
        </p:nvSpPr>
        <p:spPr>
          <a:xfrm>
            <a:off x="1043608" y="2996952"/>
            <a:ext cx="420555" cy="251795"/>
          </a:xfrm>
          <a:prstGeom prst="rect">
            <a:avLst/>
          </a:prstGeom>
          <a:solidFill>
            <a:schemeClr val="bg1"/>
          </a:solidFill>
        </p:spPr>
        <p:txBody>
          <a:bodyPr wrap="none" lIns="36000" tIns="36000" rIns="36000" bIns="0" rtlCol="0">
            <a:spAutoFit/>
          </a:bodyPr>
          <a:lstStyle/>
          <a:p>
            <a:r>
              <a:rPr lang="de-DE" sz="1400" b="1" dirty="0">
                <a:latin typeface="Arial" panose="020B0604020202020204" pitchFamily="34" charset="0"/>
                <a:cs typeface="Arial" panose="020B0604020202020204" pitchFamily="34" charset="0"/>
              </a:rPr>
              <a:t>Año</a:t>
            </a:r>
          </a:p>
        </p:txBody>
      </p:sp>
      <p:sp>
        <p:nvSpPr>
          <p:cNvPr id="8" name="Textfeld 7"/>
          <p:cNvSpPr txBox="1"/>
          <p:nvPr/>
        </p:nvSpPr>
        <p:spPr>
          <a:xfrm>
            <a:off x="1907704" y="2996952"/>
            <a:ext cx="1000521" cy="251795"/>
          </a:xfrm>
          <a:prstGeom prst="rect">
            <a:avLst/>
          </a:prstGeom>
          <a:solidFill>
            <a:schemeClr val="bg1"/>
          </a:solidFill>
        </p:spPr>
        <p:txBody>
          <a:bodyPr wrap="none" lIns="36000" tIns="36000" rIns="36000" bIns="0" rtlCol="0">
            <a:spAutoFit/>
          </a:bodyPr>
          <a:lstStyle/>
          <a:p>
            <a:r>
              <a:rPr lang="de-DE" sz="1400" b="1" dirty="0">
                <a:latin typeface="Arial" panose="020B0604020202020204" pitchFamily="34" charset="0"/>
                <a:cs typeface="Arial" panose="020B0604020202020204" pitchFamily="34" charset="0"/>
              </a:rPr>
              <a:t> COP – Air </a:t>
            </a:r>
          </a:p>
        </p:txBody>
      </p:sp>
      <p:sp>
        <p:nvSpPr>
          <p:cNvPr id="9" name="Textfeld 8"/>
          <p:cNvSpPr txBox="1"/>
          <p:nvPr/>
        </p:nvSpPr>
        <p:spPr>
          <a:xfrm>
            <a:off x="3074018" y="2996952"/>
            <a:ext cx="1596223" cy="251795"/>
          </a:xfrm>
          <a:prstGeom prst="rect">
            <a:avLst/>
          </a:prstGeom>
          <a:solidFill>
            <a:schemeClr val="bg1"/>
          </a:solidFill>
        </p:spPr>
        <p:txBody>
          <a:bodyPr wrap="square" lIns="36000" tIns="36000" rIns="36000" bIns="0" rtlCol="0">
            <a:spAutoFit/>
          </a:bodyPr>
          <a:lstStyle/>
          <a:p>
            <a:r>
              <a:rPr lang="de-DE" sz="1400" b="1" dirty="0">
                <a:latin typeface="Arial" panose="020B0604020202020204" pitchFamily="34" charset="0"/>
                <a:cs typeface="Arial" panose="020B0604020202020204" pitchFamily="34" charset="0"/>
              </a:rPr>
              <a:t> COP – </a:t>
            </a:r>
            <a:r>
              <a:rPr lang="de-DE" sz="1400" b="1" dirty="0">
                <a:solidFill>
                  <a:srgbClr val="FF0000"/>
                </a:solidFill>
                <a:latin typeface="Arial" panose="020B0604020202020204" pitchFamily="34" charset="0"/>
                <a:cs typeface="Arial" panose="020B0604020202020204" pitchFamily="34" charset="0"/>
              </a:rPr>
              <a:t>Salmuera</a:t>
            </a:r>
          </a:p>
        </p:txBody>
      </p:sp>
      <p:sp>
        <p:nvSpPr>
          <p:cNvPr id="10" name="Textfeld 9"/>
          <p:cNvSpPr txBox="1"/>
          <p:nvPr/>
        </p:nvSpPr>
        <p:spPr>
          <a:xfrm>
            <a:off x="4889703" y="2996952"/>
            <a:ext cx="470248" cy="251795"/>
          </a:xfrm>
          <a:prstGeom prst="rect">
            <a:avLst/>
          </a:prstGeom>
          <a:solidFill>
            <a:schemeClr val="bg1"/>
          </a:solidFill>
        </p:spPr>
        <p:txBody>
          <a:bodyPr wrap="none" lIns="36000" tIns="36000" rIns="36000" bIns="0" rtlCol="0">
            <a:spAutoFit/>
          </a:bodyPr>
          <a:lstStyle/>
          <a:p>
            <a:r>
              <a:rPr lang="de-DE" sz="1400" b="1" dirty="0">
                <a:latin typeface="Arial" panose="020B0604020202020204" pitchFamily="34" charset="0"/>
                <a:cs typeface="Arial" panose="020B0604020202020204" pitchFamily="34" charset="0"/>
              </a:rPr>
              <a:t>Año </a:t>
            </a:r>
          </a:p>
        </p:txBody>
      </p:sp>
      <p:sp>
        <p:nvSpPr>
          <p:cNvPr id="12" name="Textfeld 11"/>
          <p:cNvSpPr txBox="1"/>
          <p:nvPr/>
        </p:nvSpPr>
        <p:spPr>
          <a:xfrm>
            <a:off x="5724128" y="2996951"/>
            <a:ext cx="1099907" cy="251795"/>
          </a:xfrm>
          <a:prstGeom prst="rect">
            <a:avLst/>
          </a:prstGeom>
          <a:solidFill>
            <a:schemeClr val="bg1"/>
          </a:solidFill>
        </p:spPr>
        <p:txBody>
          <a:bodyPr wrap="none" lIns="36000" tIns="36000" rIns="36000" bIns="0" rtlCol="0">
            <a:spAutoFit/>
          </a:bodyPr>
          <a:lstStyle/>
          <a:p>
            <a:r>
              <a:rPr lang="de-DE" sz="1400" b="1" dirty="0">
                <a:latin typeface="Arial" panose="020B0604020202020204" pitchFamily="34" charset="0"/>
                <a:cs typeface="Arial" panose="020B0604020202020204" pitchFamily="34" charset="0"/>
              </a:rPr>
              <a:t> COP – Aire </a:t>
            </a:r>
          </a:p>
        </p:txBody>
      </p:sp>
      <p:sp>
        <p:nvSpPr>
          <p:cNvPr id="14" name="Textfeld 13"/>
          <p:cNvSpPr txBox="1"/>
          <p:nvPr/>
        </p:nvSpPr>
        <p:spPr>
          <a:xfrm>
            <a:off x="1907704" y="2996952"/>
            <a:ext cx="1010139" cy="251795"/>
          </a:xfrm>
          <a:prstGeom prst="rect">
            <a:avLst/>
          </a:prstGeom>
          <a:solidFill>
            <a:schemeClr val="bg1"/>
          </a:solidFill>
        </p:spPr>
        <p:txBody>
          <a:bodyPr wrap="none" lIns="36000" tIns="36000" rIns="36000" bIns="0" rtlCol="0">
            <a:spAutoFit/>
          </a:bodyPr>
          <a:lstStyle/>
          <a:p>
            <a:r>
              <a:rPr lang="de-DE" sz="1400" b="1" dirty="0">
                <a:latin typeface="Arial" panose="020B0604020202020204" pitchFamily="34" charset="0"/>
                <a:cs typeface="Arial" panose="020B0604020202020204" pitchFamily="34" charset="0"/>
              </a:rPr>
              <a:t> COP - Aire</a:t>
            </a:r>
          </a:p>
        </p:txBody>
      </p:sp>
      <p:sp>
        <p:nvSpPr>
          <p:cNvPr id="15" name="Textfeld 14"/>
          <p:cNvSpPr txBox="1"/>
          <p:nvPr/>
        </p:nvSpPr>
        <p:spPr>
          <a:xfrm>
            <a:off x="7006706" y="2996951"/>
            <a:ext cx="1565035" cy="251795"/>
          </a:xfrm>
          <a:prstGeom prst="rect">
            <a:avLst/>
          </a:prstGeom>
          <a:solidFill>
            <a:schemeClr val="bg1"/>
          </a:solidFill>
        </p:spPr>
        <p:txBody>
          <a:bodyPr wrap="none" lIns="36000" tIns="36000" rIns="36000" bIns="0" rtlCol="0">
            <a:spAutoFit/>
          </a:bodyPr>
          <a:lstStyle/>
          <a:p>
            <a:r>
              <a:rPr lang="de-DE" sz="1400" b="1" dirty="0">
                <a:latin typeface="Arial" panose="020B0604020202020204" pitchFamily="34" charset="0"/>
                <a:cs typeface="Arial" panose="020B0604020202020204" pitchFamily="34" charset="0"/>
              </a:rPr>
              <a:t> COP – </a:t>
            </a:r>
            <a:r>
              <a:rPr lang="de-DE" sz="1400" b="1" dirty="0">
                <a:solidFill>
                  <a:srgbClr val="FF0000"/>
                </a:solidFill>
                <a:latin typeface="Arial" panose="020B0604020202020204" pitchFamily="34" charset="0"/>
                <a:cs typeface="Arial" panose="020B0604020202020204" pitchFamily="34" charset="0"/>
              </a:rPr>
              <a:t>Salmuera</a:t>
            </a:r>
            <a:r>
              <a:rPr lang="de-DE" sz="1400" b="1" dirty="0">
                <a:latin typeface="Arial" panose="020B0604020202020204" pitchFamily="34" charset="0"/>
                <a:cs typeface="Arial" panose="020B0604020202020204" pitchFamily="34" charset="0"/>
              </a:rPr>
              <a:t> </a:t>
            </a:r>
          </a:p>
        </p:txBody>
      </p:sp>
      <p:cxnSp>
        <p:nvCxnSpPr>
          <p:cNvPr id="7" name="Gerader Verbinder 6"/>
          <p:cNvCxnSpPr/>
          <p:nvPr/>
        </p:nvCxnSpPr>
        <p:spPr>
          <a:xfrm>
            <a:off x="755576" y="2996951"/>
            <a:ext cx="3632608"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p:nvCxnSpPr>
        <p:spPr>
          <a:xfrm>
            <a:off x="4644008" y="2996951"/>
            <a:ext cx="3456384"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04939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COP- Definición</a:t>
            </a:r>
          </a:p>
        </p:txBody>
      </p:sp>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 name="Rechteck 4"/>
          <p:cNvSpPr/>
          <p:nvPr/>
        </p:nvSpPr>
        <p:spPr>
          <a:xfrm>
            <a:off x="281513" y="1700808"/>
            <a:ext cx="8513672" cy="3370666"/>
          </a:xfrm>
          <a:prstGeom prst="rect">
            <a:avLst/>
          </a:prstGeom>
        </p:spPr>
        <p:txBody>
          <a:bodyPr wrap="square">
            <a:spAutoFit/>
          </a:bodyPr>
          <a:lstStyle/>
          <a:p>
            <a:pPr>
              <a:lnSpc>
                <a:spcPct val="150000"/>
              </a:lnSpc>
            </a:pPr>
            <a:r>
              <a:rPr lang="es-ES" sz="1600" dirty="0">
                <a:latin typeface="Arial" panose="020B0604020202020204" pitchFamily="34" charset="0"/>
                <a:cs typeface="Arial" panose="020B0604020202020204" pitchFamily="34" charset="0"/>
              </a:rPr>
              <a:t>Eficiencia de una bomba de calor </a:t>
            </a:r>
          </a:p>
          <a:p>
            <a:pPr>
              <a:lnSpc>
                <a:spcPct val="150000"/>
              </a:lnSpc>
            </a:pPr>
            <a:r>
              <a:rPr lang="es-ES" sz="1600" dirty="0">
                <a:latin typeface="Arial" panose="020B0604020202020204" pitchFamily="34" charset="0"/>
                <a:cs typeface="Arial" panose="020B0604020202020204" pitchFamily="34" charset="0"/>
              </a:rPr>
              <a:t>Atención: las normas de prueba para la determinación de la COP se modificaron en 2005. Hoy en día se utiliza la EN 14511 en lugar de la antigua EN 255.</a:t>
            </a:r>
          </a:p>
          <a:p>
            <a:pPr>
              <a:lnSpc>
                <a:spcPct val="150000"/>
              </a:lnSpc>
            </a:pPr>
            <a:r>
              <a:rPr lang="es-ES" sz="1600" dirty="0">
                <a:latin typeface="Arial" panose="020B0604020202020204" pitchFamily="34" charset="0"/>
                <a:cs typeface="Arial" panose="020B0604020202020204" pitchFamily="34" charset="0"/>
              </a:rPr>
              <a:t>La diferencia fundamental entre EN 255 y EN14511 es el cambio de la amplitud térmica lateral del " </a:t>
            </a:r>
            <a:r>
              <a:rPr lang="es-ES" sz="1600" dirty="0">
                <a:solidFill>
                  <a:srgbClr val="FF0000"/>
                </a:solidFill>
                <a:latin typeface="Arial" panose="020B0604020202020204" pitchFamily="34" charset="0"/>
                <a:cs typeface="Arial" panose="020B0604020202020204" pitchFamily="34" charset="0"/>
              </a:rPr>
              <a:t>hundimiento </a:t>
            </a:r>
            <a:r>
              <a:rPr lang="es-ES" sz="1600" dirty="0">
                <a:latin typeface="Arial" panose="020B0604020202020204" pitchFamily="34" charset="0"/>
                <a:cs typeface="Arial" panose="020B0604020202020204" pitchFamily="34" charset="0"/>
              </a:rPr>
              <a:t>" de 10 K (EN255) a 5 K (EN14511) como condición de ensayo</a:t>
            </a:r>
            <a:r>
              <a:rPr lang="en-US" sz="1600" dirty="0">
                <a:latin typeface="Arial" panose="020B0604020202020204" pitchFamily="34" charset="0"/>
                <a:cs typeface="Arial" panose="020B0604020202020204" pitchFamily="34" charset="0"/>
              </a:rPr>
              <a:t>. </a:t>
            </a:r>
            <a:r>
              <a:rPr lang="es-ES" sz="1600" dirty="0">
                <a:latin typeface="Arial" panose="020B0604020202020204" pitchFamily="34" charset="0"/>
                <a:cs typeface="Arial" panose="020B0604020202020204" pitchFamily="34" charset="0"/>
              </a:rPr>
              <a:t>Los coeficientes de rendimiento que se han determinado con diferentes estándares no son directamente comparables. </a:t>
            </a:r>
          </a:p>
          <a:p>
            <a:pPr>
              <a:lnSpc>
                <a:spcPct val="150000"/>
              </a:lnSpc>
            </a:pPr>
            <a:r>
              <a:rPr lang="es-ES" sz="1600" dirty="0">
                <a:latin typeface="Arial" panose="020B0604020202020204" pitchFamily="34" charset="0"/>
                <a:cs typeface="Arial" panose="020B0604020202020204" pitchFamily="34" charset="0"/>
              </a:rPr>
              <a:t>Un examen con la norma EN 14511 da lugar a un 8% menos de COP que con la norma EN255.</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1874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COP- Definición</a:t>
            </a:r>
          </a:p>
        </p:txBody>
      </p:sp>
      <p:sp>
        <p:nvSpPr>
          <p:cNvPr id="4" name="Textfeld 3"/>
          <p:cNvSpPr txBox="1"/>
          <p:nvPr/>
        </p:nvSpPr>
        <p:spPr>
          <a:xfrm>
            <a:off x="755576" y="2060848"/>
            <a:ext cx="7632848" cy="4109330"/>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COP- </a:t>
            </a:r>
            <a:r>
              <a:rPr lang="es-ES" sz="1600" dirty="0">
                <a:latin typeface="Arial" panose="020B0604020202020204" pitchFamily="34" charset="0"/>
                <a:cs typeface="Arial" panose="020B0604020202020204" pitchFamily="34" charset="0"/>
              </a:rPr>
              <a:t>puntos de referencia</a:t>
            </a:r>
          </a:p>
          <a:p>
            <a:pPr>
              <a:lnSpc>
                <a:spcPct val="150000"/>
              </a:lnSpc>
            </a:pPr>
            <a:r>
              <a:rPr lang="es-ES" sz="1600" dirty="0">
                <a:latin typeface="Arial" panose="020B0604020202020204" pitchFamily="34" charset="0"/>
                <a:cs typeface="Arial" panose="020B0604020202020204" pitchFamily="34" charset="0"/>
              </a:rPr>
              <a:t>Además del coeficiente de rendimiento, siempre se deben indicar los puntos de referencia. </a:t>
            </a:r>
          </a:p>
          <a:p>
            <a:pPr>
              <a:lnSpc>
                <a:spcPct val="150000"/>
              </a:lnSpc>
            </a:pPr>
            <a:r>
              <a:rPr lang="es-ES" sz="1600" dirty="0">
                <a:latin typeface="Arial" panose="020B0604020202020204" pitchFamily="34" charset="0"/>
                <a:cs typeface="Arial" panose="020B0604020202020204" pitchFamily="34" charset="0"/>
              </a:rPr>
              <a:t>Al hacerlo, también es necesario especificar los diferentes medios de los que la bomba de calor obtiene el calor ambiental, o a los que transfiere el calor utilizable.  </a:t>
            </a:r>
          </a:p>
          <a:p>
            <a:pPr>
              <a:lnSpc>
                <a:spcPct val="150000"/>
              </a:lnSpc>
            </a:pPr>
            <a:r>
              <a:rPr lang="es-ES" sz="1600" dirty="0">
                <a:latin typeface="Arial" panose="020B0604020202020204" pitchFamily="34" charset="0"/>
                <a:cs typeface="Arial" panose="020B0604020202020204" pitchFamily="34" charset="0"/>
              </a:rPr>
              <a:t>Los medios: </a:t>
            </a:r>
          </a:p>
          <a:p>
            <a:pPr marL="285750" indent="-285750">
              <a:lnSpc>
                <a:spcPct val="150000"/>
              </a:lnSpc>
              <a:buFontTx/>
              <a:buChar char="-"/>
            </a:pPr>
            <a:r>
              <a:rPr lang="de-DE" sz="1600" dirty="0">
                <a:latin typeface="Arial" panose="020B0604020202020204" pitchFamily="34" charset="0"/>
                <a:cs typeface="Arial" panose="020B0604020202020204" pitchFamily="34" charset="0"/>
              </a:rPr>
              <a:t>Aire </a:t>
            </a:r>
            <a:r>
              <a:rPr lang="es-ES" sz="1600" dirty="0">
                <a:latin typeface="Arial" panose="020B0604020202020204" pitchFamily="34" charset="0"/>
                <a:cs typeface="Arial" panose="020B0604020202020204" pitchFamily="34" charset="0"/>
              </a:rPr>
              <a:t>( para la fuente de calor aire; en los calentadores de aire para el disipador de calor)</a:t>
            </a:r>
          </a:p>
          <a:p>
            <a:pPr marL="285750" indent="-285750">
              <a:lnSpc>
                <a:spcPct val="150000"/>
              </a:lnSpc>
              <a:buFontTx/>
              <a:buChar char="-"/>
            </a:pPr>
            <a:r>
              <a:rPr lang="es-ES" sz="1600" dirty="0">
                <a:solidFill>
                  <a:srgbClr val="FF0000"/>
                </a:solidFill>
                <a:latin typeface="Arial" panose="020B0604020202020204" pitchFamily="34" charset="0"/>
                <a:cs typeface="Arial" panose="020B0604020202020204" pitchFamily="34" charset="0"/>
              </a:rPr>
              <a:t>Salmuera </a:t>
            </a:r>
            <a:r>
              <a:rPr lang="es-ES" sz="1600" dirty="0">
                <a:latin typeface="Arial" panose="020B0604020202020204" pitchFamily="34" charset="0"/>
                <a:cs typeface="Arial" panose="020B0604020202020204" pitchFamily="34" charset="0"/>
              </a:rPr>
              <a:t>(para la mezcla de agua-glicol en sondas y colectores geotérmicos)</a:t>
            </a:r>
          </a:p>
          <a:p>
            <a:pPr marL="285750" indent="-285750">
              <a:lnSpc>
                <a:spcPct val="150000"/>
              </a:lnSpc>
              <a:buFontTx/>
              <a:buChar char="-"/>
            </a:pPr>
            <a:r>
              <a:rPr lang="es-ES" sz="1600" dirty="0">
                <a:latin typeface="Arial" panose="020B0604020202020204" pitchFamily="34" charset="0"/>
                <a:cs typeface="Arial" panose="020B0604020202020204" pitchFamily="34" charset="0"/>
              </a:rPr>
              <a:t>Agua (para el agua de la fuente de calor (subterránea); en los calentadores de agua para el disipador de calor)</a:t>
            </a:r>
          </a:p>
        </p:txBody>
      </p:sp>
    </p:spTree>
    <p:extLst>
      <p:ext uri="{BB962C8B-B14F-4D97-AF65-F5344CB8AC3E}">
        <p14:creationId xmlns:p14="http://schemas.microsoft.com/office/powerpoint/2010/main" val="30085001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COP- Definición</a:t>
            </a:r>
          </a:p>
        </p:txBody>
      </p:sp>
      <p:sp>
        <p:nvSpPr>
          <p:cNvPr id="5" name="Inhaltsplatzhalter 4"/>
          <p:cNvSpPr>
            <a:spLocks noGrp="1"/>
          </p:cNvSpPr>
          <p:nvPr>
            <p:ph idx="1"/>
          </p:nvPr>
        </p:nvSpPr>
        <p:spPr/>
        <p:txBody>
          <a:bodyPr/>
          <a:lstStyle/>
          <a:p>
            <a:pPr marL="0" lvl="0" indent="0">
              <a:lnSpc>
                <a:spcPct val="150000"/>
              </a:lnSpc>
              <a:spcBef>
                <a:spcPts val="0"/>
              </a:spcBef>
              <a:buNone/>
            </a:pPr>
            <a:r>
              <a:rPr lang="de-DE" sz="1600" dirty="0">
                <a:solidFill>
                  <a:prstClr val="black"/>
                </a:solidFill>
                <a:latin typeface="Arial" panose="020B0604020202020204" pitchFamily="34" charset="0"/>
                <a:cs typeface="Arial" panose="020B0604020202020204" pitchFamily="34" charset="0"/>
              </a:rPr>
              <a:t>COP – puntos de referencia</a:t>
            </a:r>
          </a:p>
          <a:p>
            <a:pPr marL="0" lvl="0" indent="0">
              <a:lnSpc>
                <a:spcPct val="150000"/>
              </a:lnSpc>
              <a:spcBef>
                <a:spcPts val="0"/>
              </a:spcBef>
              <a:buNone/>
            </a:pPr>
            <a:endParaRPr lang="de-DE" sz="1600" dirty="0">
              <a:solidFill>
                <a:prstClr val="black"/>
              </a:solidFill>
              <a:latin typeface="Arial" panose="020B0604020202020204" pitchFamily="34" charset="0"/>
              <a:cs typeface="Arial" panose="020B0604020202020204" pitchFamily="34" charset="0"/>
            </a:endParaRPr>
          </a:p>
          <a:p>
            <a:pPr marL="0" lvl="0" indent="0">
              <a:lnSpc>
                <a:spcPct val="150000"/>
              </a:lnSpc>
              <a:spcBef>
                <a:spcPts val="0"/>
              </a:spcBef>
              <a:buNone/>
            </a:pPr>
            <a:r>
              <a:rPr lang="es-ES" sz="1600" dirty="0">
                <a:solidFill>
                  <a:prstClr val="black"/>
                </a:solidFill>
                <a:latin typeface="Arial" panose="020B0604020202020204" pitchFamily="34" charset="0"/>
                <a:cs typeface="Arial" panose="020B0604020202020204" pitchFamily="34" charset="0"/>
              </a:rPr>
              <a:t>Los medios están abreviados con las iniciales en inglés</a:t>
            </a:r>
          </a:p>
          <a:p>
            <a:pPr marL="0" lvl="0" indent="0">
              <a:lnSpc>
                <a:spcPct val="150000"/>
              </a:lnSpc>
              <a:spcBef>
                <a:spcPts val="0"/>
              </a:spcBef>
              <a:buNone/>
            </a:pPr>
            <a:r>
              <a:rPr lang="es-ES" sz="1600" dirty="0">
                <a:solidFill>
                  <a:prstClr val="black"/>
                </a:solidFill>
                <a:latin typeface="Arial" panose="020B0604020202020204" pitchFamily="34" charset="0"/>
                <a:cs typeface="Arial" panose="020B0604020202020204" pitchFamily="34" charset="0"/>
              </a:rPr>
              <a:t>-    </a:t>
            </a:r>
            <a:r>
              <a:rPr lang="de-DE" sz="1600" dirty="0">
                <a:solidFill>
                  <a:prstClr val="black"/>
                </a:solidFill>
                <a:latin typeface="Arial" panose="020B0604020202020204" pitchFamily="34" charset="0"/>
                <a:cs typeface="Arial" panose="020B0604020202020204" pitchFamily="34" charset="0"/>
              </a:rPr>
              <a:t>Air (Aire)  -&gt; A</a:t>
            </a:r>
          </a:p>
          <a:p>
            <a:pPr marL="285750" lvl="0" indent="-285750">
              <a:lnSpc>
                <a:spcPct val="150000"/>
              </a:lnSpc>
              <a:spcBef>
                <a:spcPts val="0"/>
              </a:spcBef>
              <a:buFontTx/>
              <a:buChar char="-"/>
            </a:pPr>
            <a:r>
              <a:rPr lang="de-DE" sz="1600" dirty="0">
                <a:solidFill>
                  <a:prstClr val="black"/>
                </a:solidFill>
                <a:latin typeface="Arial" panose="020B0604020202020204" pitchFamily="34" charset="0"/>
                <a:cs typeface="Arial" panose="020B0604020202020204" pitchFamily="34" charset="0"/>
              </a:rPr>
              <a:t>Brine </a:t>
            </a:r>
            <a:r>
              <a:rPr lang="de-DE" sz="1600" dirty="0">
                <a:solidFill>
                  <a:srgbClr val="FF0000"/>
                </a:solidFill>
                <a:latin typeface="Arial" panose="020B0604020202020204" pitchFamily="34" charset="0"/>
                <a:cs typeface="Arial" panose="020B0604020202020204" pitchFamily="34" charset="0"/>
              </a:rPr>
              <a:t>(salmuera) </a:t>
            </a:r>
            <a:r>
              <a:rPr lang="de-DE" sz="1600" dirty="0">
                <a:latin typeface="Arial" panose="020B0604020202020204" pitchFamily="34" charset="0"/>
                <a:cs typeface="Arial" panose="020B0604020202020204" pitchFamily="34" charset="0"/>
              </a:rPr>
              <a:t>-&gt;</a:t>
            </a:r>
            <a:r>
              <a:rPr lang="de-DE" sz="1600" dirty="0">
                <a:solidFill>
                  <a:prstClr val="black"/>
                </a:solidFill>
                <a:latin typeface="Arial" panose="020B0604020202020204" pitchFamily="34" charset="0"/>
                <a:cs typeface="Arial" panose="020B0604020202020204" pitchFamily="34" charset="0"/>
              </a:rPr>
              <a:t> B</a:t>
            </a:r>
          </a:p>
          <a:p>
            <a:pPr marL="285750" lvl="0" indent="-285750">
              <a:lnSpc>
                <a:spcPct val="150000"/>
              </a:lnSpc>
              <a:spcBef>
                <a:spcPts val="0"/>
              </a:spcBef>
              <a:buFontTx/>
              <a:buChar char="-"/>
            </a:pPr>
            <a:r>
              <a:rPr lang="de-DE" sz="1600" dirty="0">
                <a:solidFill>
                  <a:prstClr val="black"/>
                </a:solidFill>
                <a:latin typeface="Arial" panose="020B0604020202020204" pitchFamily="34" charset="0"/>
                <a:cs typeface="Arial" panose="020B0604020202020204" pitchFamily="34" charset="0"/>
              </a:rPr>
              <a:t>Water (agua) -&gt; W</a:t>
            </a:r>
          </a:p>
          <a:p>
            <a:pPr marL="285750" lvl="0" indent="-285750">
              <a:lnSpc>
                <a:spcPct val="150000"/>
              </a:lnSpc>
              <a:spcBef>
                <a:spcPts val="0"/>
              </a:spcBef>
              <a:buFontTx/>
              <a:buChar char="-"/>
            </a:pPr>
            <a:endParaRPr lang="de-DE" sz="1600" dirty="0">
              <a:solidFill>
                <a:prstClr val="black"/>
              </a:solidFill>
              <a:latin typeface="Arial" panose="020B0604020202020204" pitchFamily="34" charset="0"/>
              <a:cs typeface="Arial" panose="020B0604020202020204" pitchFamily="34" charset="0"/>
            </a:endParaRPr>
          </a:p>
          <a:p>
            <a:pPr marL="0" lvl="0" indent="0">
              <a:lnSpc>
                <a:spcPct val="150000"/>
              </a:lnSpc>
              <a:spcBef>
                <a:spcPts val="0"/>
              </a:spcBef>
              <a:buNone/>
            </a:pPr>
            <a:r>
              <a:rPr lang="es-ES" sz="1600" dirty="0">
                <a:solidFill>
                  <a:prstClr val="black"/>
                </a:solidFill>
                <a:latin typeface="Arial" panose="020B0604020202020204" pitchFamily="34" charset="0"/>
                <a:cs typeface="Arial" panose="020B0604020202020204" pitchFamily="34" charset="0"/>
              </a:rPr>
              <a:t>Las informaciones para las bombas de calor más comunes son:</a:t>
            </a:r>
          </a:p>
          <a:p>
            <a:pPr marL="0" lvl="0" indent="0">
              <a:lnSpc>
                <a:spcPct val="150000"/>
              </a:lnSpc>
              <a:spcBef>
                <a:spcPts val="0"/>
              </a:spcBef>
              <a:buNone/>
            </a:pPr>
            <a:r>
              <a:rPr lang="es-ES" sz="1600" dirty="0">
                <a:solidFill>
                  <a:prstClr val="black"/>
                </a:solidFill>
                <a:latin typeface="Arial" panose="020B0604020202020204" pitchFamily="34" charset="0"/>
                <a:cs typeface="Arial" panose="020B0604020202020204" pitchFamily="34" charset="0"/>
              </a:rPr>
              <a:t>-    </a:t>
            </a:r>
            <a:r>
              <a:rPr lang="de-DE" sz="1600" dirty="0">
                <a:solidFill>
                  <a:prstClr val="black"/>
                </a:solidFill>
                <a:latin typeface="Arial" panose="020B0604020202020204" pitchFamily="34" charset="0"/>
                <a:cs typeface="Arial" panose="020B0604020202020204" pitchFamily="34" charset="0"/>
              </a:rPr>
              <a:t>A2/W35</a:t>
            </a:r>
          </a:p>
          <a:p>
            <a:pPr marL="285750" lvl="0" indent="-285750">
              <a:lnSpc>
                <a:spcPct val="150000"/>
              </a:lnSpc>
              <a:spcBef>
                <a:spcPts val="0"/>
              </a:spcBef>
              <a:buFontTx/>
              <a:buChar char="-"/>
            </a:pPr>
            <a:r>
              <a:rPr lang="de-DE" sz="1600" dirty="0">
                <a:solidFill>
                  <a:prstClr val="black"/>
                </a:solidFill>
                <a:latin typeface="Arial" panose="020B0604020202020204" pitchFamily="34" charset="0"/>
                <a:cs typeface="Arial" panose="020B0604020202020204" pitchFamily="34" charset="0"/>
              </a:rPr>
              <a:t>B0/W35 </a:t>
            </a:r>
          </a:p>
          <a:p>
            <a:pPr marL="285750" lvl="0" indent="-285750">
              <a:lnSpc>
                <a:spcPct val="150000"/>
              </a:lnSpc>
              <a:spcBef>
                <a:spcPts val="0"/>
              </a:spcBef>
              <a:buFontTx/>
              <a:buChar char="-"/>
            </a:pPr>
            <a:r>
              <a:rPr lang="de-DE" sz="1600" dirty="0">
                <a:solidFill>
                  <a:prstClr val="black"/>
                </a:solidFill>
                <a:latin typeface="Arial" panose="020B0604020202020204" pitchFamily="34" charset="0"/>
                <a:cs typeface="Arial" panose="020B0604020202020204" pitchFamily="34" charset="0"/>
              </a:rPr>
              <a:t>W10/W35</a:t>
            </a:r>
          </a:p>
          <a:p>
            <a:pPr marL="0" indent="0">
              <a:buNone/>
            </a:pPr>
            <a:endParaRPr lang="de-DE" dirty="0"/>
          </a:p>
        </p:txBody>
      </p:sp>
    </p:spTree>
    <p:extLst>
      <p:ext uri="{BB962C8B-B14F-4D97-AF65-F5344CB8AC3E}">
        <p14:creationId xmlns:p14="http://schemas.microsoft.com/office/powerpoint/2010/main" val="7042487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23528" y="1556792"/>
            <a:ext cx="8712968" cy="4109330"/>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COP – puntos de referencia</a:t>
            </a:r>
          </a:p>
          <a:p>
            <a:pPr>
              <a:lnSpc>
                <a:spcPct val="150000"/>
              </a:lnSpc>
            </a:pPr>
            <a:r>
              <a:rPr lang="de-DE" sz="1600" dirty="0">
                <a:latin typeface="Arial" panose="020B0604020202020204" pitchFamily="34" charset="0"/>
                <a:cs typeface="Arial" panose="020B0604020202020204" pitchFamily="34" charset="0"/>
              </a:rPr>
              <a:t>Estos términos se refieren a :</a:t>
            </a:r>
          </a:p>
          <a:p>
            <a:pPr marL="285750" indent="-285750">
              <a:lnSpc>
                <a:spcPct val="150000"/>
              </a:lnSpc>
              <a:buFontTx/>
              <a:buChar char="-"/>
            </a:pPr>
            <a:r>
              <a:rPr lang="de-DE" sz="1600" dirty="0">
                <a:latin typeface="Arial" panose="020B0604020202020204" pitchFamily="34" charset="0"/>
                <a:cs typeface="Arial" panose="020B0604020202020204" pitchFamily="34" charset="0"/>
              </a:rPr>
              <a:t>A2/W35: </a:t>
            </a:r>
            <a:r>
              <a:rPr lang="es-ES" sz="1600" dirty="0">
                <a:latin typeface="Arial" panose="020B0604020202020204" pitchFamily="34" charset="0"/>
                <a:cs typeface="Arial" panose="020B0604020202020204" pitchFamily="34" charset="0"/>
              </a:rPr>
              <a:t>Los puntos de referencia para determinar el COP son 2°C para la fuente de calor ( -&gt; aire ambiente) y 35°C para el disipador de calor (calentador).</a:t>
            </a:r>
          </a:p>
          <a:p>
            <a:pPr marL="285750" indent="-285750">
              <a:lnSpc>
                <a:spcPct val="150000"/>
              </a:lnSpc>
              <a:buFontTx/>
              <a:buChar char="-"/>
            </a:pPr>
            <a:r>
              <a:rPr lang="de-DE" sz="1600" dirty="0">
                <a:latin typeface="Arial" panose="020B0604020202020204" pitchFamily="34" charset="0"/>
                <a:cs typeface="Arial" panose="020B0604020202020204" pitchFamily="34" charset="0"/>
              </a:rPr>
              <a:t>B0/W35: </a:t>
            </a:r>
            <a:r>
              <a:rPr lang="es-ES" sz="1600" dirty="0">
                <a:latin typeface="Arial" panose="020B0604020202020204" pitchFamily="34" charset="0"/>
                <a:cs typeface="Arial" panose="020B0604020202020204" pitchFamily="34" charset="0"/>
              </a:rPr>
              <a:t>Una bomba de calor de </a:t>
            </a:r>
            <a:r>
              <a:rPr lang="es-ES" sz="1600" dirty="0">
                <a:solidFill>
                  <a:srgbClr val="FF0000"/>
                </a:solidFill>
                <a:latin typeface="Arial" panose="020B0604020202020204" pitchFamily="34" charset="0"/>
                <a:cs typeface="Arial" panose="020B0604020202020204" pitchFamily="34" charset="0"/>
              </a:rPr>
              <a:t>salmuera </a:t>
            </a:r>
            <a:r>
              <a:rPr lang="es-ES" sz="1600" dirty="0">
                <a:latin typeface="Arial" panose="020B0604020202020204" pitchFamily="34" charset="0"/>
                <a:cs typeface="Arial" panose="020B0604020202020204" pitchFamily="34" charset="0"/>
              </a:rPr>
              <a:t>geotérmica, que transfiere su calor a un sistema de calefacción por agua. </a:t>
            </a:r>
            <a:br>
              <a:rPr lang="de-DE" sz="1600" dirty="0">
                <a:latin typeface="Arial" panose="020B0604020202020204" pitchFamily="34" charset="0"/>
                <a:cs typeface="Arial" panose="020B0604020202020204" pitchFamily="34" charset="0"/>
              </a:rPr>
            </a:br>
            <a:r>
              <a:rPr lang="es-ES" sz="1600" dirty="0">
                <a:latin typeface="Arial" panose="020B0604020202020204" pitchFamily="34" charset="0"/>
                <a:cs typeface="Arial" panose="020B0604020202020204" pitchFamily="34" charset="0"/>
              </a:rPr>
              <a:t>Los puntos de referencia para determinar el COP son 0°C para la fuente de calor (-&gt; Salmuera del sistema geotérmico) y 35°C para el disipador de calor (calentador).</a:t>
            </a:r>
          </a:p>
          <a:p>
            <a:pPr marL="285750" indent="-285750">
              <a:lnSpc>
                <a:spcPct val="150000"/>
              </a:lnSpc>
              <a:buFontTx/>
              <a:buChar char="-"/>
            </a:pPr>
            <a:r>
              <a:rPr lang="de-DE" sz="1600" dirty="0">
                <a:latin typeface="Arial" panose="020B0604020202020204" pitchFamily="34" charset="0"/>
                <a:cs typeface="Arial" panose="020B0604020202020204" pitchFamily="34" charset="0"/>
              </a:rPr>
              <a:t>W10/35: </a:t>
            </a:r>
            <a:r>
              <a:rPr lang="es-ES" sz="1600" dirty="0">
                <a:latin typeface="Arial" panose="020B0604020202020204" pitchFamily="34" charset="0"/>
                <a:cs typeface="Arial" panose="020B0604020202020204" pitchFamily="34" charset="0"/>
              </a:rPr>
              <a:t>Una bomba de calor del agua subterránea, que transfiere su calor a un sistema de calefacción por agua. Los puntos de referencia para determinar el COP son 10°C para la fuente de calor (-&gt; agua subterránea) y 35°C para el disipador de calor (calentador).</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8561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SPF - Factor de rendimiento estacional</a:t>
            </a:r>
            <a:endParaRPr lang="el-GR" dirty="0"/>
          </a:p>
        </p:txBody>
      </p:sp>
      <p:sp>
        <p:nvSpPr>
          <p:cNvPr id="4" name="Textfeld 3"/>
          <p:cNvSpPr txBox="1"/>
          <p:nvPr/>
        </p:nvSpPr>
        <p:spPr>
          <a:xfrm>
            <a:off x="323528" y="1628800"/>
            <a:ext cx="8820472" cy="4109330"/>
          </a:xfrm>
          <a:prstGeom prst="rect">
            <a:avLst/>
          </a:prstGeom>
          <a:noFill/>
        </p:spPr>
        <p:txBody>
          <a:bodyPr wrap="square" rtlCol="0">
            <a:spAutoFit/>
          </a:bodyPr>
          <a:lstStyle/>
          <a:p>
            <a:pPr>
              <a:lnSpc>
                <a:spcPct val="150000"/>
              </a:lnSpc>
            </a:pPr>
            <a:endParaRPr lang="de-DE" sz="1600" b="1" dirty="0">
              <a:latin typeface="Arial" panose="020B0604020202020204" pitchFamily="34" charset="0"/>
              <a:cs typeface="Arial" panose="020B0604020202020204" pitchFamily="34" charset="0"/>
            </a:endParaRPr>
          </a:p>
          <a:p>
            <a:pPr>
              <a:lnSpc>
                <a:spcPct val="150000"/>
              </a:lnSpc>
            </a:pPr>
            <a:r>
              <a:rPr lang="de-DE" sz="1600" b="1" dirty="0">
                <a:latin typeface="Arial" panose="020B0604020202020204" pitchFamily="34" charset="0"/>
                <a:cs typeface="Arial" panose="020B0604020202020204" pitchFamily="34" charset="0"/>
              </a:rPr>
              <a:t>Coeficiente de rendimiento (COP)</a:t>
            </a:r>
          </a:p>
          <a:p>
            <a:pPr>
              <a:lnSpc>
                <a:spcPct val="150000"/>
              </a:lnSpc>
            </a:pPr>
            <a:r>
              <a:rPr lang="de-DE" sz="1600" b="1" dirty="0">
                <a:latin typeface="Arial" panose="020B0604020202020204" pitchFamily="34" charset="0"/>
                <a:cs typeface="Arial" panose="020B0604020202020204" pitchFamily="34" charset="0"/>
              </a:rPr>
              <a:t>			vs. </a:t>
            </a:r>
          </a:p>
          <a:p>
            <a:pPr>
              <a:lnSpc>
                <a:spcPct val="150000"/>
              </a:lnSpc>
            </a:pPr>
            <a:r>
              <a:rPr lang="de-DE" sz="1600" b="1" dirty="0">
                <a:latin typeface="Arial" panose="020B0604020202020204" pitchFamily="34" charset="0"/>
                <a:cs typeface="Arial" panose="020B0604020202020204" pitchFamily="34" charset="0"/>
              </a:rPr>
              <a:t>				 Factor de rendimiento estacional (SPF)</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El COP es un valor de prueba, que ilustra la eficiencia energética en un punto de funcionamiento definido, mientras que el factor de rendimiento estacional se determina </a:t>
            </a:r>
          </a:p>
          <a:p>
            <a:pPr>
              <a:lnSpc>
                <a:spcPct val="150000"/>
              </a:lnSpc>
            </a:pPr>
            <a:r>
              <a:rPr lang="es-ES" sz="1600" dirty="0">
                <a:latin typeface="Arial" panose="020B0604020202020204" pitchFamily="34" charset="0"/>
                <a:cs typeface="Arial" panose="020B0604020202020204" pitchFamily="34" charset="0"/>
              </a:rPr>
              <a:t>durante todo un año. </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Estrictamente hablando, el factor de rendimiento estacional no puede calcularse ni declararse. </a:t>
            </a:r>
          </a:p>
          <a:p>
            <a:pPr>
              <a:lnSpc>
                <a:spcPct val="150000"/>
              </a:lnSpc>
            </a:pPr>
            <a:r>
              <a:rPr lang="es-ES" sz="1600" dirty="0">
                <a:latin typeface="Arial" panose="020B0604020202020204" pitchFamily="34" charset="0"/>
                <a:cs typeface="Arial" panose="020B0604020202020204" pitchFamily="34" charset="0"/>
              </a:rPr>
              <a:t>Sólo puede medirse durante su funcionamiento a largo plazo (al menos un año).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55694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51520" y="1916832"/>
            <a:ext cx="8266174" cy="1893339"/>
          </a:xfrm>
          <a:prstGeom prst="rect">
            <a:avLst/>
          </a:prstGeom>
          <a:noFill/>
        </p:spPr>
        <p:txBody>
          <a:bodyPr wrap="none" rtlCol="0">
            <a:spAutoFit/>
          </a:bodyPr>
          <a:lstStyle/>
          <a:p>
            <a:pPr>
              <a:lnSpc>
                <a:spcPct val="150000"/>
              </a:lnSpc>
            </a:pPr>
            <a:r>
              <a:rPr lang="de-DE" sz="1600" dirty="0">
                <a:latin typeface="Arial" panose="020B0604020202020204" pitchFamily="34" charset="0"/>
                <a:cs typeface="Arial" panose="020B0604020202020204" pitchFamily="34" charset="0"/>
              </a:rPr>
              <a:t>SPF</a:t>
            </a:r>
          </a:p>
          <a:p>
            <a:pPr>
              <a:lnSpc>
                <a:spcPct val="150000"/>
              </a:lnSpc>
            </a:pPr>
            <a:r>
              <a:rPr lang="es-ES" sz="1600" dirty="0">
                <a:latin typeface="Arial" panose="020B0604020202020204" pitchFamily="34" charset="0"/>
                <a:cs typeface="Arial" panose="020B0604020202020204" pitchFamily="34" charset="0"/>
              </a:rPr>
              <a:t>El SPF ilustra el balance energético real y la energía eléctrica real, </a:t>
            </a:r>
          </a:p>
          <a:p>
            <a:pPr>
              <a:lnSpc>
                <a:spcPct val="150000"/>
              </a:lnSpc>
            </a:pPr>
            <a:r>
              <a:rPr lang="es-ES" sz="1600" dirty="0">
                <a:latin typeface="Arial" panose="020B0604020202020204" pitchFamily="34" charset="0"/>
                <a:cs typeface="Arial" panose="020B0604020202020204" pitchFamily="34" charset="0"/>
              </a:rPr>
              <a:t>que se necesita para proporcionar la energía calorífica deseada. </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En la vida diaria y para los consumidores el SPF es de mayor importancia como el COP</a:t>
            </a:r>
            <a:r>
              <a:rPr lang="de-DE"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721921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SPF</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323528" y="1340768"/>
            <a:ext cx="8064896" cy="4109330"/>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 </a:t>
            </a:r>
          </a:p>
          <a:p>
            <a:pPr>
              <a:lnSpc>
                <a:spcPct val="150000"/>
              </a:lnSpc>
            </a:pPr>
            <a:r>
              <a:rPr lang="es-ES" sz="1600" dirty="0">
                <a:latin typeface="Arial" panose="020B0604020202020204" pitchFamily="34" charset="0"/>
                <a:cs typeface="Arial" panose="020B0604020202020204" pitchFamily="34" charset="0"/>
              </a:rPr>
              <a:t>El SPF no suele ser igual al COP, estas son las razones: </a:t>
            </a:r>
          </a:p>
          <a:p>
            <a:pPr marL="285750" indent="-285750">
              <a:lnSpc>
                <a:spcPct val="150000"/>
              </a:lnSpc>
              <a:buFontTx/>
              <a:buChar char="-"/>
            </a:pPr>
            <a:r>
              <a:rPr lang="es-ES" sz="1600" dirty="0">
                <a:latin typeface="Arial" panose="020B0604020202020204" pitchFamily="34" charset="0"/>
                <a:cs typeface="Arial" panose="020B0604020202020204" pitchFamily="34" charset="0"/>
              </a:rPr>
              <a:t>El coeficiente de rendimiento sólo representa un punto de funcionamiento definido. El modo de funcionamiento real en el transcurso del año/ de un período de calefacción difiere de éste. En el promedio anual, el SPF suele ser inferior al COP</a:t>
            </a:r>
          </a:p>
          <a:p>
            <a:pPr marL="285750" indent="-285750">
              <a:lnSpc>
                <a:spcPct val="150000"/>
              </a:lnSpc>
              <a:buFontTx/>
              <a:buChar char="-"/>
            </a:pPr>
            <a:r>
              <a:rPr lang="es-ES" sz="1600" dirty="0">
                <a:latin typeface="Arial" panose="020B0604020202020204" pitchFamily="34" charset="0"/>
                <a:cs typeface="Arial" panose="020B0604020202020204" pitchFamily="34" charset="0"/>
              </a:rPr>
              <a:t>La elevación media de la temperatura, que debe realizar una bomba de calor, se sitúa por encima de las condiciones de prueba para la determinación del COP, el trabajo adicional tiene que ser realizado por el compresor, lo que lleva a un aumento del consumo de energía eléctrica y a una caída del SPF.</a:t>
            </a:r>
          </a:p>
          <a:p>
            <a:pPr marL="285750" indent="-285750">
              <a:lnSpc>
                <a:spcPct val="150000"/>
              </a:lnSpc>
              <a:buFontTx/>
              <a:buChar char="-"/>
            </a:pPr>
            <a:r>
              <a:rPr lang="es-ES" sz="1600" dirty="0">
                <a:latin typeface="Arial" panose="020B0604020202020204" pitchFamily="34" charset="0"/>
                <a:cs typeface="Arial" panose="020B0604020202020204" pitchFamily="34" charset="0"/>
              </a:rPr>
              <a:t>Una arquitectura o instalación no óptima del sistema conduce a condiciones de funcionamiento desfavorables.</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36306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SPF</a:t>
            </a:r>
            <a:endParaRPr lang="el-GR" dirty="0">
              <a:latin typeface="Arial" panose="020B0604020202020204" pitchFamily="34" charset="0"/>
              <a:cs typeface="Arial" panose="020B0604020202020204" pitchFamily="34" charset="0"/>
            </a:endParaRPr>
          </a:p>
        </p:txBody>
      </p:sp>
      <p:pic>
        <p:nvPicPr>
          <p:cNvPr id="6146" name="Picture 2" descr="Car's dashboard on black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8403" y="2207327"/>
            <a:ext cx="5267253" cy="3918836"/>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323528" y="1988840"/>
            <a:ext cx="4824536" cy="3370666"/>
          </a:xfrm>
          <a:prstGeom prst="rect">
            <a:avLst/>
          </a:prstGeom>
          <a:noFill/>
        </p:spPr>
        <p:txBody>
          <a:bodyPr wrap="square" rtlCol="0">
            <a:spAutoFit/>
          </a:bodyPr>
          <a:lstStyle/>
          <a:p>
            <a:pPr>
              <a:lnSpc>
                <a:spcPct val="150000"/>
              </a:lnSpc>
            </a:pPr>
            <a:r>
              <a:rPr lang="es-ES" sz="1600" dirty="0">
                <a:latin typeface="Arial" panose="020B0604020202020204" pitchFamily="34" charset="0"/>
                <a:cs typeface="Arial" panose="020B0604020202020204" pitchFamily="34" charset="0"/>
              </a:rPr>
              <a:t>Analogía al consumo de combustible de los coches. </a:t>
            </a:r>
          </a:p>
          <a:p>
            <a:pPr>
              <a:lnSpc>
                <a:spcPct val="150000"/>
              </a:lnSpc>
            </a:pPr>
            <a:r>
              <a:rPr lang="es-ES" sz="1600" dirty="0">
                <a:latin typeface="Arial" panose="020B0604020202020204" pitchFamily="34" charset="0"/>
                <a:cs typeface="Arial" panose="020B0604020202020204" pitchFamily="34" charset="0"/>
              </a:rPr>
              <a:t>¡Los valores medidos por el fabricante no corresponden al valor real en la práctica!</a:t>
            </a:r>
          </a:p>
          <a:p>
            <a:pPr>
              <a:lnSpc>
                <a:spcPct val="150000"/>
              </a:lnSpc>
            </a:pPr>
            <a:r>
              <a:rPr lang="es-ES" sz="1600" dirty="0">
                <a:latin typeface="Arial" panose="020B0604020202020204" pitchFamily="34" charset="0"/>
                <a:cs typeface="Arial" panose="020B0604020202020204" pitchFamily="34" charset="0"/>
              </a:rPr>
              <a:t>Hay influencias por el comportamiento de conducción, la carga y la presión de los neumáticos, </a:t>
            </a:r>
          </a:p>
          <a:p>
            <a:pPr>
              <a:lnSpc>
                <a:spcPct val="150000"/>
              </a:lnSpc>
            </a:pPr>
            <a:r>
              <a:rPr lang="es-ES" sz="1600" dirty="0">
                <a:latin typeface="Arial" panose="020B0604020202020204" pitchFamily="34" charset="0"/>
                <a:cs typeface="Arial" panose="020B0604020202020204" pitchFamily="34" charset="0"/>
              </a:rPr>
              <a:t>cambios en los perfiles de conducción en la ciudad o fuera de ella.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2206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Historia de la bomba de calor</a:t>
            </a:r>
            <a:endParaRPr lang="el-GR" dirty="0">
              <a:latin typeface="Arial" panose="020B0604020202020204" pitchFamily="34" charset="0"/>
              <a:cs typeface="Arial" panose="020B0604020202020204" pitchFamily="34" charset="0"/>
            </a:endParaRPr>
          </a:p>
        </p:txBody>
      </p:sp>
      <p:pic>
        <p:nvPicPr>
          <p:cNvPr id="6" name="Grafik 5"/>
          <p:cNvPicPr>
            <a:picLocks noChangeAspect="1"/>
          </p:cNvPicPr>
          <p:nvPr/>
        </p:nvPicPr>
        <p:blipFill>
          <a:blip r:embed="rId3"/>
          <a:stretch>
            <a:fillRect/>
          </a:stretch>
        </p:blipFill>
        <p:spPr>
          <a:xfrm>
            <a:off x="2915816" y="2204864"/>
            <a:ext cx="6349951" cy="3673367"/>
          </a:xfrm>
          <a:prstGeom prst="rect">
            <a:avLst/>
          </a:prstGeom>
        </p:spPr>
      </p:pic>
      <p:sp>
        <p:nvSpPr>
          <p:cNvPr id="4" name="Textfeld 3"/>
          <p:cNvSpPr txBox="1"/>
          <p:nvPr/>
        </p:nvSpPr>
        <p:spPr>
          <a:xfrm>
            <a:off x="251520" y="1484784"/>
            <a:ext cx="2952328" cy="4478662"/>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Historia de la bomba de calor</a:t>
            </a:r>
          </a:p>
          <a:p>
            <a:pPr>
              <a:lnSpc>
                <a:spcPct val="150000"/>
              </a:lnSpc>
            </a:pPr>
            <a:r>
              <a:rPr lang="es-ES" sz="1600" dirty="0">
                <a:latin typeface="Arial" panose="020B0604020202020204" pitchFamily="34" charset="0"/>
                <a:cs typeface="Arial" panose="020B0604020202020204" pitchFamily="34" charset="0"/>
              </a:rPr>
              <a:t>Desde mediados de los años 90, las ventas de bombas de calor han aumentado considerablemente.</a:t>
            </a: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El diagrama (</a:t>
            </a:r>
            <a:r>
              <a:rPr lang="es-ES" sz="1600" dirty="0" err="1">
                <a:latin typeface="Arial" panose="020B0604020202020204" pitchFamily="34" charset="0"/>
                <a:cs typeface="Arial" panose="020B0604020202020204" pitchFamily="34" charset="0"/>
              </a:rPr>
              <a:t>xy</a:t>
            </a:r>
            <a:r>
              <a:rPr lang="es-ES" sz="1600" dirty="0">
                <a:latin typeface="Arial" panose="020B0604020202020204" pitchFamily="34" charset="0"/>
                <a:cs typeface="Arial" panose="020B0604020202020204" pitchFamily="34" charset="0"/>
              </a:rPr>
              <a:t>) muestra que en 2016 se vendieron en Alemania unas 66.500 bombas de calor.</a:t>
            </a:r>
          </a:p>
          <a:p>
            <a:pPr>
              <a:lnSpc>
                <a:spcPct val="150000"/>
              </a:lnSpc>
            </a:pPr>
            <a:r>
              <a:rPr lang="es-ES" sz="1600" dirty="0">
                <a:latin typeface="Arial" panose="020B0604020202020204" pitchFamily="34" charset="0"/>
                <a:cs typeface="Arial" panose="020B0604020202020204" pitchFamily="34" charset="0"/>
              </a:rPr>
              <a:t>Esto corresponde a las mayores ventas de los últimos 40 años.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5539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Teorema de Carnot</a:t>
            </a:r>
          </a:p>
        </p:txBody>
      </p:sp>
      <p:sp>
        <p:nvSpPr>
          <p:cNvPr id="4" name="Textfeld 3"/>
          <p:cNvSpPr txBox="1"/>
          <p:nvPr/>
        </p:nvSpPr>
        <p:spPr>
          <a:xfrm>
            <a:off x="-2988840" y="1772816"/>
            <a:ext cx="184731" cy="369332"/>
          </a:xfrm>
          <a:prstGeom prst="rect">
            <a:avLst/>
          </a:prstGeom>
          <a:noFill/>
        </p:spPr>
        <p:txBody>
          <a:bodyPr wrap="none" rtlCol="0">
            <a:spAutoFit/>
          </a:bodyPr>
          <a:lstStyle/>
          <a:p>
            <a:endParaRPr lang="de-DE" dirty="0"/>
          </a:p>
        </p:txBody>
      </p:sp>
      <p:sp>
        <p:nvSpPr>
          <p:cNvPr id="5" name="Textfeld 4"/>
          <p:cNvSpPr txBox="1"/>
          <p:nvPr/>
        </p:nvSpPr>
        <p:spPr>
          <a:xfrm>
            <a:off x="179512" y="1628800"/>
            <a:ext cx="8640960" cy="3739998"/>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Teorema de Carnot</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La eficiencia físicamente máxima alcanzable de las bombas de calor resulta de la eficiencia de Carnot. </a:t>
            </a: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Digresión: Teorema de Carnot.</a:t>
            </a:r>
          </a:p>
          <a:p>
            <a:pPr>
              <a:lnSpc>
                <a:spcPct val="150000"/>
              </a:lnSpc>
            </a:pPr>
            <a:r>
              <a:rPr lang="es-ES" sz="1600" dirty="0">
                <a:latin typeface="Arial" panose="020B0604020202020204" pitchFamily="34" charset="0"/>
                <a:cs typeface="Arial" panose="020B0604020202020204" pitchFamily="34" charset="0"/>
              </a:rPr>
              <a:t>A principios del siglo XIX, Nicolas </a:t>
            </a:r>
            <a:r>
              <a:rPr lang="es-ES" sz="1600" dirty="0" err="1">
                <a:latin typeface="Arial" panose="020B0604020202020204" pitchFamily="34" charset="0"/>
                <a:cs typeface="Arial" panose="020B0604020202020204" pitchFamily="34" charset="0"/>
              </a:rPr>
              <a:t>Léonard</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Sadi</a:t>
            </a:r>
            <a:r>
              <a:rPr lang="es-ES" sz="1600" dirty="0">
                <a:latin typeface="Arial" panose="020B0604020202020204" pitchFamily="34" charset="0"/>
                <a:cs typeface="Arial" panose="020B0604020202020204" pitchFamily="34" charset="0"/>
              </a:rPr>
              <a:t> Carnot describió un ciclo ideal y el factor Carnot como el grado teóricamente más alto posible de eficiencia en la transformación de energía térmica en energía mecánica (-&gt; motor térmico). El grado teórico de eficiencia alcanzable depende de la diferencia de temperatura entre los distintos procesos.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86593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51520" y="1772816"/>
            <a:ext cx="8712968" cy="3370666"/>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Teorema de Carnot</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Digresión: La eficiencia de Carnot</a:t>
            </a:r>
          </a:p>
          <a:p>
            <a:pPr>
              <a:lnSpc>
                <a:spcPct val="150000"/>
              </a:lnSpc>
            </a:pPr>
            <a:r>
              <a:rPr lang="es-ES" sz="1600" dirty="0">
                <a:latin typeface="Arial" panose="020B0604020202020204" pitchFamily="34" charset="0"/>
                <a:cs typeface="Arial" panose="020B0604020202020204" pitchFamily="34" charset="0"/>
              </a:rPr>
              <a:t>Carnot describió originalmente las máquinas térmicas como las máquinas de vapor o las máquinas de combustión. Pero la bomba de calor describe el proceso de energía en la secuencia opuesta: </a:t>
            </a:r>
          </a:p>
          <a:p>
            <a:pPr>
              <a:lnSpc>
                <a:spcPct val="150000"/>
              </a:lnSpc>
            </a:pPr>
            <a:r>
              <a:rPr lang="es-ES" sz="1600" dirty="0">
                <a:latin typeface="Arial" panose="020B0604020202020204" pitchFamily="34" charset="0"/>
                <a:cs typeface="Arial" panose="020B0604020202020204" pitchFamily="34" charset="0"/>
              </a:rPr>
              <a:t>Con el esfuerzo de potencia (energía mecánica/eléctrica) se proporciona calor. Con esto, la eficiencia de Carnot caracteriza la menor cantidad de energía mecánica necesaria para lograr un cierto aumento de temperatura.</a:t>
            </a:r>
            <a:endParaRPr lang="en-US" sz="1600" dirty="0">
              <a:latin typeface="Arial" panose="020B0604020202020204" pitchFamily="34" charset="0"/>
              <a:cs typeface="Arial" panose="020B0604020202020204" pitchFamily="34" charset="0"/>
            </a:endParaRPr>
          </a:p>
        </p:txBody>
      </p:sp>
      <p:sp>
        <p:nvSpPr>
          <p:cNvPr id="5" name="Titel 4"/>
          <p:cNvSpPr>
            <a:spLocks noGrp="1"/>
          </p:cNvSpPr>
          <p:nvPr>
            <p:ph type="title"/>
          </p:nvPr>
        </p:nvSpPr>
        <p:spPr/>
        <p:txBody>
          <a:bodyPr/>
          <a:lstStyle/>
          <a:p>
            <a:endParaRPr lang="de-DE" dirty="0"/>
          </a:p>
        </p:txBody>
      </p:sp>
    </p:spTree>
    <p:extLst>
      <p:ext uri="{BB962C8B-B14F-4D97-AF65-F5344CB8AC3E}">
        <p14:creationId xmlns:p14="http://schemas.microsoft.com/office/powerpoint/2010/main" val="27141272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normAutofit/>
          </a:bodyPr>
          <a:lstStyle/>
          <a:p>
            <a:pPr marL="0" indent="0">
              <a:lnSpc>
                <a:spcPct val="150000"/>
              </a:lnSpc>
              <a:buNone/>
            </a:pPr>
            <a:r>
              <a:rPr lang="de-DE" sz="1600" dirty="0">
                <a:latin typeface="Arial" panose="020B0604020202020204" pitchFamily="34" charset="0"/>
                <a:cs typeface="Arial" panose="020B0604020202020204" pitchFamily="34" charset="0"/>
              </a:rPr>
              <a:t>Teorema de Carnot</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s-ES" sz="1600" dirty="0">
                <a:latin typeface="Arial" panose="020B0604020202020204" pitchFamily="34" charset="0"/>
                <a:cs typeface="Arial" panose="020B0604020202020204" pitchFamily="34" charset="0"/>
              </a:rPr>
              <a:t>Por lo tanto, el coeficiente de rendimiento máximo teóricamente alcanzable de una bomba de calor se define como el recíproco de la eficiencia de Carnot:</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err="1">
                <a:latin typeface="Arial" panose="020B0604020202020204" pitchFamily="34" charset="0"/>
                <a:cs typeface="Arial" panose="020B0604020202020204" pitchFamily="34" charset="0"/>
              </a:rPr>
              <a:t>Donde</a:t>
            </a: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la </a:t>
            </a:r>
            <a:r>
              <a:rPr lang="en-US" sz="1600" dirty="0" err="1">
                <a:latin typeface="Arial" panose="020B0604020202020204" pitchFamily="34" charset="0"/>
                <a:cs typeface="Arial" panose="020B0604020202020204" pitchFamily="34" charset="0"/>
              </a:rPr>
              <a:t>eficiencia</a:t>
            </a:r>
            <a:r>
              <a:rPr lang="en-US" sz="1600" dirty="0">
                <a:latin typeface="Arial" panose="020B0604020202020204" pitchFamily="34" charset="0"/>
                <a:cs typeface="Arial" panose="020B0604020202020204" pitchFamily="34" charset="0"/>
              </a:rPr>
              <a:t> de Carnot.</a:t>
            </a: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3429000"/>
            <a:ext cx="9144000" cy="544711"/>
          </a:xfrm>
          <a:prstGeom prst="rect">
            <a:avLst/>
          </a:prstGeom>
        </p:spPr>
      </p:pic>
      <p:sp>
        <p:nvSpPr>
          <p:cNvPr id="11" name="Rechteck 10"/>
          <p:cNvSpPr/>
          <p:nvPr/>
        </p:nvSpPr>
        <p:spPr>
          <a:xfrm>
            <a:off x="2051720" y="3356992"/>
            <a:ext cx="136815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4554571"/>
            <a:ext cx="9144000" cy="294680"/>
          </a:xfrm>
          <a:prstGeom prst="rect">
            <a:avLst/>
          </a:prstGeom>
        </p:spPr>
      </p:pic>
    </p:spTree>
    <p:extLst>
      <p:ext uri="{BB962C8B-B14F-4D97-AF65-F5344CB8AC3E}">
        <p14:creationId xmlns:p14="http://schemas.microsoft.com/office/powerpoint/2010/main" val="26996970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normAutofit/>
          </a:bodyPr>
          <a:lstStyle/>
          <a:p>
            <a:pPr marL="0" lvl="0" indent="0">
              <a:lnSpc>
                <a:spcPct val="150000"/>
              </a:lnSpc>
              <a:spcBef>
                <a:spcPts val="0"/>
              </a:spcBef>
              <a:buNone/>
            </a:pPr>
            <a:r>
              <a:rPr lang="de-DE" sz="1600" dirty="0">
                <a:solidFill>
                  <a:prstClr val="black"/>
                </a:solidFill>
                <a:latin typeface="Arial" panose="020B0604020202020204" pitchFamily="34" charset="0"/>
                <a:cs typeface="Arial" panose="020B0604020202020204" pitchFamily="34" charset="0"/>
              </a:rPr>
              <a:t>Teorema de Carnot</a:t>
            </a:r>
          </a:p>
          <a:p>
            <a:pPr marL="0" lvl="0" indent="0">
              <a:lnSpc>
                <a:spcPct val="150000"/>
              </a:lnSpc>
              <a:spcBef>
                <a:spcPts val="0"/>
              </a:spcBef>
              <a:buNone/>
            </a:pPr>
            <a:endParaRPr lang="de-DE" sz="1600" dirty="0">
              <a:solidFill>
                <a:prstClr val="black"/>
              </a:solidFill>
              <a:latin typeface="Arial" panose="020B0604020202020204" pitchFamily="34" charset="0"/>
              <a:cs typeface="Arial" panose="020B0604020202020204" pitchFamily="34" charset="0"/>
            </a:endParaRPr>
          </a:p>
          <a:p>
            <a:pPr marL="0" lvl="0" indent="0">
              <a:lnSpc>
                <a:spcPct val="150000"/>
              </a:lnSpc>
              <a:spcBef>
                <a:spcPts val="0"/>
              </a:spcBef>
              <a:buNone/>
            </a:pPr>
            <a:r>
              <a:rPr lang="es-ES" sz="1600" dirty="0">
                <a:solidFill>
                  <a:prstClr val="black"/>
                </a:solidFill>
                <a:latin typeface="Arial" panose="020B0604020202020204" pitchFamily="34" charset="0"/>
                <a:cs typeface="Arial" panose="020B0604020202020204" pitchFamily="34" charset="0"/>
              </a:rPr>
              <a:t>Las variables de entrada para el cálculo son las temperaturas del:</a:t>
            </a:r>
          </a:p>
          <a:p>
            <a:pPr marL="0" lvl="0" indent="0">
              <a:lnSpc>
                <a:spcPct val="150000"/>
              </a:lnSpc>
              <a:spcBef>
                <a:spcPts val="0"/>
              </a:spcBef>
              <a:buNone/>
            </a:pPr>
            <a:r>
              <a:rPr lang="es-ES" sz="1600" dirty="0">
                <a:solidFill>
                  <a:prstClr val="black"/>
                </a:solidFill>
                <a:latin typeface="Arial" panose="020B0604020202020204" pitchFamily="34" charset="0"/>
                <a:cs typeface="Arial" panose="020B0604020202020204" pitchFamily="34" charset="0"/>
              </a:rPr>
              <a:t>- </a:t>
            </a:r>
            <a:r>
              <a:rPr lang="de-DE" sz="1600" dirty="0">
                <a:solidFill>
                  <a:prstClr val="black"/>
                </a:solidFill>
                <a:latin typeface="Arial" panose="020B0604020202020204" pitchFamily="34" charset="0"/>
                <a:cs typeface="Arial" panose="020B0604020202020204" pitchFamily="34" charset="0"/>
              </a:rPr>
              <a:t>Fuente de calor(T</a:t>
            </a:r>
            <a:r>
              <a:rPr lang="de-DE" sz="1600" baseline="-25000" dirty="0">
                <a:solidFill>
                  <a:prstClr val="black"/>
                </a:solidFill>
                <a:latin typeface="Arial" panose="020B0604020202020204" pitchFamily="34" charset="0"/>
                <a:cs typeface="Arial" panose="020B0604020202020204" pitchFamily="34" charset="0"/>
              </a:rPr>
              <a:t>fría</a:t>
            </a:r>
            <a:r>
              <a:rPr lang="de-DE" sz="1600" dirty="0">
                <a:solidFill>
                  <a:prstClr val="black"/>
                </a:solidFill>
                <a:latin typeface="Arial" panose="020B0604020202020204" pitchFamily="34" charset="0"/>
                <a:cs typeface="Arial" panose="020B0604020202020204" pitchFamily="34" charset="0"/>
              </a:rPr>
              <a:t>)</a:t>
            </a:r>
          </a:p>
          <a:p>
            <a:pPr marL="285750" lvl="0" indent="-285750">
              <a:lnSpc>
                <a:spcPct val="150000"/>
              </a:lnSpc>
              <a:spcBef>
                <a:spcPts val="0"/>
              </a:spcBef>
              <a:buFontTx/>
              <a:buChar char="-"/>
            </a:pPr>
            <a:r>
              <a:rPr lang="de-DE" sz="1600" dirty="0">
                <a:solidFill>
                  <a:prstClr val="black"/>
                </a:solidFill>
                <a:latin typeface="Arial" panose="020B0604020202020204" pitchFamily="34" charset="0"/>
                <a:cs typeface="Arial" panose="020B0604020202020204" pitchFamily="34" charset="0"/>
              </a:rPr>
              <a:t>Disipador de calor (T</a:t>
            </a:r>
            <a:r>
              <a:rPr lang="de-DE" sz="1600" baseline="-25000" dirty="0">
                <a:solidFill>
                  <a:prstClr val="black"/>
                </a:solidFill>
                <a:latin typeface="Arial" panose="020B0604020202020204" pitchFamily="34" charset="0"/>
                <a:cs typeface="Arial" panose="020B0604020202020204" pitchFamily="34" charset="0"/>
              </a:rPr>
              <a:t>templada</a:t>
            </a:r>
            <a:r>
              <a:rPr lang="de-DE" sz="1600" dirty="0">
                <a:solidFill>
                  <a:prstClr val="black"/>
                </a:solidFill>
                <a:latin typeface="Arial" panose="020B0604020202020204" pitchFamily="34" charset="0"/>
                <a:cs typeface="Arial" panose="020B0604020202020204" pitchFamily="34" charset="0"/>
              </a:rPr>
              <a:t>) </a:t>
            </a: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feld 4"/>
              <p:cNvSpPr txBox="1"/>
              <p:nvPr/>
            </p:nvSpPr>
            <p:spPr>
              <a:xfrm>
                <a:off x="3275856" y="3645024"/>
                <a:ext cx="3016531" cy="1074781"/>
              </a:xfrm>
              <a:prstGeom prst="rect">
                <a:avLst/>
              </a:prstGeom>
              <a:noFill/>
            </p:spPr>
            <p:txBody>
              <a:bodyPr wrap="none" rtlCol="0">
                <a:spAutoFit/>
              </a:bodyPr>
              <a:lstStyle/>
              <a:p>
                <a:endParaRPr lang="de-DE" dirty="0"/>
              </a:p>
              <a:p>
                <a14:m>
                  <m:oMath xmlns:m="http://schemas.openxmlformats.org/officeDocument/2006/math">
                    <m:sSub>
                      <m:sSubPr>
                        <m:ctrlPr>
                          <a:rPr lang="de-DE" i="1">
                            <a:latin typeface="Cambria Math" panose="02040503050406030204" pitchFamily="18" charset="0"/>
                          </a:rPr>
                        </m:ctrlPr>
                      </m:sSubPr>
                      <m:e>
                        <m:r>
                          <m:rPr>
                            <m:sty m:val="p"/>
                          </m:rPr>
                          <a:rPr lang="de-DE" i="0">
                            <a:latin typeface="Cambria Math" panose="02040503050406030204" pitchFamily="18" charset="0"/>
                          </a:rPr>
                          <m:t>COP</m:t>
                        </m:r>
                      </m:e>
                      <m:sub>
                        <m:r>
                          <a:rPr lang="de-DE" i="1">
                            <a:latin typeface="Cambria Math" panose="02040503050406030204" pitchFamily="18" charset="0"/>
                          </a:rPr>
                          <m:t>𝑚𝑎𝑥</m:t>
                        </m:r>
                      </m:sub>
                    </m:sSub>
                    <m:r>
                      <a:rPr lang="de-DE" i="1">
                        <a:latin typeface="Cambria Math" panose="02040503050406030204" pitchFamily="18" charset="0"/>
                      </a:rPr>
                      <m:t>= </m:t>
                    </m:r>
                    <m:f>
                      <m:fPr>
                        <m:ctrlPr>
                          <a:rPr lang="de-DE" i="1">
                            <a:latin typeface="Cambria Math" panose="02040503050406030204" pitchFamily="18" charset="0"/>
                          </a:rPr>
                        </m:ctrlPr>
                      </m:fPr>
                      <m:num>
                        <m:r>
                          <a:rPr lang="de-DE" i="1">
                            <a:latin typeface="Cambria Math" panose="02040503050406030204" pitchFamily="18" charset="0"/>
                          </a:rPr>
                          <m:t>1</m:t>
                        </m:r>
                      </m:num>
                      <m:den>
                        <m:sSub>
                          <m:sSubPr>
                            <m:ctrlPr>
                              <a:rPr lang="de-DE" i="1">
                                <a:latin typeface="Cambria Math" panose="02040503050406030204" pitchFamily="18" charset="0"/>
                              </a:rPr>
                            </m:ctrlPr>
                          </m:sSubPr>
                          <m:e>
                            <m:r>
                              <m:rPr>
                                <m:sty m:val="p"/>
                              </m:rPr>
                              <a:rPr lang="el-GR" i="1">
                                <a:latin typeface="Cambria Math" panose="02040503050406030204" pitchFamily="18" charset="0"/>
                              </a:rPr>
                              <m:t>η</m:t>
                            </m:r>
                          </m:e>
                          <m:sub>
                            <m:r>
                              <a:rPr lang="de-DE" i="1">
                                <a:latin typeface="Cambria Math" panose="02040503050406030204" pitchFamily="18" charset="0"/>
                              </a:rPr>
                              <m:t>𝐶</m:t>
                            </m:r>
                          </m:sub>
                        </m:sSub>
                      </m:den>
                    </m:f>
                    <m:r>
                      <a:rPr lang="de-DE" i="1">
                        <a:latin typeface="Cambria Math" panose="02040503050406030204" pitchFamily="18" charset="0"/>
                      </a:rPr>
                      <m:t>=</m:t>
                    </m:r>
                    <m:r>
                      <a:rPr lang="de-DE" b="0" i="0" smtClean="0">
                        <a:latin typeface="Cambria Math" panose="02040503050406030204" pitchFamily="18" charset="0"/>
                      </a:rPr>
                      <m:t> </m:t>
                    </m:r>
                    <m:f>
                      <m:fPr>
                        <m:ctrlPr>
                          <a:rPr lang="de-DE" b="0" i="1" smtClean="0">
                            <a:latin typeface="Cambria Math" panose="02040503050406030204" pitchFamily="18" charset="0"/>
                          </a:rPr>
                        </m:ctrlPr>
                      </m:fPr>
                      <m:num>
                        <m:sSub>
                          <m:sSubPr>
                            <m:ctrlPr>
                              <a:rPr lang="de-DE" b="0" i="1" smtClean="0">
                                <a:latin typeface="Cambria Math" panose="02040503050406030204" pitchFamily="18" charset="0"/>
                              </a:rPr>
                            </m:ctrlPr>
                          </m:sSubPr>
                          <m:e>
                            <m:r>
                              <a:rPr lang="de-DE" b="0" i="1" smtClean="0">
                                <a:latin typeface="Cambria Math" panose="02040503050406030204" pitchFamily="18" charset="0"/>
                              </a:rPr>
                              <m:t>𝑇</m:t>
                            </m:r>
                          </m:e>
                          <m:sub>
                            <m:r>
                              <a:rPr lang="de-DE" b="0" i="1" smtClean="0">
                                <a:latin typeface="Cambria Math" panose="02040503050406030204" pitchFamily="18" charset="0"/>
                              </a:rPr>
                              <m:t>𝑤𝑎𝑟𝑚</m:t>
                            </m:r>
                          </m:sub>
                        </m:sSub>
                      </m:num>
                      <m:den>
                        <m:sSub>
                          <m:sSubPr>
                            <m:ctrlPr>
                              <a:rPr lang="de-DE" b="0" i="1" smtClean="0">
                                <a:latin typeface="Cambria Math" panose="02040503050406030204" pitchFamily="18" charset="0"/>
                              </a:rPr>
                            </m:ctrlPr>
                          </m:sSubPr>
                          <m:e>
                            <m:r>
                              <a:rPr lang="de-DE" b="0" i="1" smtClean="0">
                                <a:latin typeface="Cambria Math" panose="02040503050406030204" pitchFamily="18" charset="0"/>
                              </a:rPr>
                              <m:t>𝑇</m:t>
                            </m:r>
                          </m:e>
                          <m:sub>
                            <m:r>
                              <a:rPr lang="de-DE" b="0" i="1" smtClean="0">
                                <a:latin typeface="Cambria Math" panose="02040503050406030204" pitchFamily="18" charset="0"/>
                              </a:rPr>
                              <m:t>𝑤𝑎𝑟𝑚</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𝑇</m:t>
                            </m:r>
                          </m:e>
                          <m:sub>
                            <m:r>
                              <a:rPr lang="de-DE" b="0" i="1" smtClean="0">
                                <a:latin typeface="Cambria Math" panose="02040503050406030204" pitchFamily="18" charset="0"/>
                              </a:rPr>
                              <m:t>𝑐𝑜𝑙𝑑</m:t>
                            </m:r>
                          </m:sub>
                        </m:sSub>
                      </m:den>
                    </m:f>
                  </m:oMath>
                </a14:m>
                <a:r>
                  <a:rPr lang="de-DE" dirty="0"/>
                  <a:t>  </a:t>
                </a:r>
              </a:p>
              <a:p>
                <a:endParaRPr lang="de-DE" dirty="0"/>
              </a:p>
            </p:txBody>
          </p:sp>
        </mc:Choice>
        <mc:Fallback xmlns="">
          <p:sp>
            <p:nvSpPr>
              <p:cNvPr id="5" name="Textfeld 4"/>
              <p:cNvSpPr txBox="1">
                <a:spLocks noRot="1" noChangeAspect="1" noMove="1" noResize="1" noEditPoints="1" noAdjustHandles="1" noChangeArrowheads="1" noChangeShapeType="1" noTextEdit="1"/>
              </p:cNvSpPr>
              <p:nvPr/>
            </p:nvSpPr>
            <p:spPr>
              <a:xfrm>
                <a:off x="3275856" y="3645024"/>
                <a:ext cx="3016531" cy="1074781"/>
              </a:xfrm>
              <a:prstGeom prst="rect">
                <a:avLst/>
              </a:prstGeom>
              <a:blipFill rotWithShape="0">
                <a:blip r:embed="rId2"/>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30369523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1340768"/>
                <a:ext cx="8229600" cy="4525963"/>
              </a:xfrm>
            </p:spPr>
            <p:txBody>
              <a:bodyPr>
                <a:normAutofit lnSpcReduction="10000"/>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a:lnSpc>
                    <a:spcPct val="150000"/>
                  </a:lnSpc>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a:lnSpc>
                    <a:spcPct val="150000"/>
                  </a:lnSpc>
                </a:pPr>
                <a14:m>
                  <m:oMath xmlns:m="http://schemas.openxmlformats.org/officeDocument/2006/math">
                    <m:sSub>
                      <m:sSubPr>
                        <m:ctrlPr>
                          <a:rPr lang="de-DE" sz="1600" i="1" smtClean="0">
                            <a:latin typeface="Cambria Math" panose="02040503050406030204" pitchFamily="18" charset="0"/>
                          </a:rPr>
                        </m:ctrlPr>
                      </m:sSubPr>
                      <m:e>
                        <m:r>
                          <m:rPr>
                            <m:sty m:val="p"/>
                          </m:rPr>
                          <a:rPr lang="de-DE" sz="1600">
                            <a:latin typeface="Cambria Math" panose="02040503050406030204" pitchFamily="18" charset="0"/>
                          </a:rPr>
                          <m:t>COP</m:t>
                        </m:r>
                      </m:e>
                      <m:sub>
                        <m:r>
                          <a:rPr lang="de-DE" sz="1600" i="1">
                            <a:latin typeface="Cambria Math" panose="02040503050406030204" pitchFamily="18" charset="0"/>
                          </a:rPr>
                          <m:t>𝑚𝑎𝑥</m:t>
                        </m:r>
                      </m:sub>
                    </m:sSub>
                    <m:r>
                      <a:rPr lang="de-DE" sz="1600" i="1">
                        <a:latin typeface="Cambria Math" panose="02040503050406030204" pitchFamily="18" charset="0"/>
                      </a:rPr>
                      <m:t>= </m:t>
                    </m:r>
                    <m:f>
                      <m:fPr>
                        <m:ctrlPr>
                          <a:rPr lang="de-DE" sz="1600" i="1">
                            <a:latin typeface="Cambria Math" panose="02040503050406030204" pitchFamily="18" charset="0"/>
                          </a:rPr>
                        </m:ctrlPr>
                      </m:fPr>
                      <m:num>
                        <m:r>
                          <a:rPr lang="de-DE" sz="1600" i="1">
                            <a:latin typeface="Cambria Math" panose="02040503050406030204" pitchFamily="18" charset="0"/>
                          </a:rPr>
                          <m:t>1</m:t>
                        </m:r>
                      </m:num>
                      <m:den>
                        <m:sSub>
                          <m:sSubPr>
                            <m:ctrlPr>
                              <a:rPr lang="de-DE" sz="1600" i="1">
                                <a:latin typeface="Cambria Math" panose="02040503050406030204" pitchFamily="18" charset="0"/>
                              </a:rPr>
                            </m:ctrlPr>
                          </m:sSubPr>
                          <m:e>
                            <m:r>
                              <m:rPr>
                                <m:sty m:val="p"/>
                              </m:rPr>
                              <a:rPr lang="el-GR" sz="1600" i="1">
                                <a:latin typeface="Cambria Math" panose="02040503050406030204" pitchFamily="18" charset="0"/>
                              </a:rPr>
                              <m:t>η</m:t>
                            </m:r>
                          </m:e>
                          <m:sub>
                            <m:r>
                              <a:rPr lang="de-DE" sz="1600" i="1">
                                <a:latin typeface="Cambria Math" panose="02040503050406030204" pitchFamily="18" charset="0"/>
                              </a:rPr>
                              <m:t>𝐶</m:t>
                            </m:r>
                          </m:sub>
                        </m:sSub>
                      </m:den>
                    </m:f>
                    <m:r>
                      <a:rPr lang="de-DE" sz="1600" i="1">
                        <a:latin typeface="Cambria Math" panose="02040503050406030204" pitchFamily="18" charset="0"/>
                      </a:rPr>
                      <m:t>=</m:t>
                    </m:r>
                    <m:r>
                      <a:rPr lang="de-DE" sz="1600">
                        <a:latin typeface="Cambria Math" panose="02040503050406030204" pitchFamily="18" charset="0"/>
                      </a:rPr>
                      <m:t> </m:t>
                    </m:r>
                    <m:f>
                      <m:fPr>
                        <m:ctrlPr>
                          <a:rPr lang="de-DE" sz="1600" i="1">
                            <a:latin typeface="Cambria Math" panose="02040503050406030204" pitchFamily="18" charset="0"/>
                          </a:rPr>
                        </m:ctrlPr>
                      </m:fPr>
                      <m:num>
                        <m:sSub>
                          <m:sSubPr>
                            <m:ctrlPr>
                              <a:rPr lang="de-DE" sz="1600" i="1">
                                <a:latin typeface="Cambria Math" panose="02040503050406030204" pitchFamily="18" charset="0"/>
                              </a:rPr>
                            </m:ctrlPr>
                          </m:sSubPr>
                          <m:e>
                            <m:r>
                              <a:rPr lang="de-DE" sz="1600" i="1">
                                <a:latin typeface="Cambria Math" panose="02040503050406030204" pitchFamily="18" charset="0"/>
                              </a:rPr>
                              <m:t>𝑇</m:t>
                            </m:r>
                          </m:e>
                          <m:sub>
                            <m:r>
                              <a:rPr lang="es-ES" sz="1600" b="0" i="1" smtClean="0">
                                <a:latin typeface="Cambria Math" panose="02040503050406030204" pitchFamily="18" charset="0"/>
                              </a:rPr>
                              <m:t>𝑡𝑒𝑚𝑝𝑙𝑎𝑑𝑎</m:t>
                            </m:r>
                          </m:sub>
                        </m:sSub>
                      </m:num>
                      <m:den>
                        <m:sSub>
                          <m:sSubPr>
                            <m:ctrlPr>
                              <a:rPr lang="de-DE" sz="1600" i="1">
                                <a:latin typeface="Cambria Math" panose="02040503050406030204" pitchFamily="18" charset="0"/>
                              </a:rPr>
                            </m:ctrlPr>
                          </m:sSubPr>
                          <m:e>
                            <m:r>
                              <a:rPr lang="de-DE" sz="1600" i="1">
                                <a:latin typeface="Cambria Math" panose="02040503050406030204" pitchFamily="18" charset="0"/>
                              </a:rPr>
                              <m:t>𝑇</m:t>
                            </m:r>
                          </m:e>
                          <m:sub>
                            <m:r>
                              <a:rPr lang="es-ES" sz="1600" b="0" i="1" smtClean="0">
                                <a:latin typeface="Cambria Math" panose="02040503050406030204" pitchFamily="18" charset="0"/>
                              </a:rPr>
                              <m:t>𝑡𝑒𝑚𝑝𝑙𝑎𝑑𝑎</m:t>
                            </m:r>
                          </m:sub>
                        </m:sSub>
                        <m:r>
                          <a:rPr lang="de-DE" sz="1600" i="1">
                            <a:latin typeface="Cambria Math" panose="02040503050406030204" pitchFamily="18" charset="0"/>
                          </a:rPr>
                          <m:t>−</m:t>
                        </m:r>
                        <m:sSub>
                          <m:sSubPr>
                            <m:ctrlPr>
                              <a:rPr lang="de-DE" sz="1600" i="1">
                                <a:latin typeface="Cambria Math" panose="02040503050406030204" pitchFamily="18" charset="0"/>
                              </a:rPr>
                            </m:ctrlPr>
                          </m:sSubPr>
                          <m:e>
                            <m:r>
                              <a:rPr lang="de-DE" sz="1600" i="1">
                                <a:latin typeface="Cambria Math" panose="02040503050406030204" pitchFamily="18" charset="0"/>
                              </a:rPr>
                              <m:t>𝑇</m:t>
                            </m:r>
                          </m:e>
                          <m:sub>
                            <m:r>
                              <a:rPr lang="es-ES" sz="1600" b="0" i="1" smtClean="0">
                                <a:latin typeface="Cambria Math" panose="02040503050406030204" pitchFamily="18" charset="0"/>
                              </a:rPr>
                              <m:t>𝑓𝑟</m:t>
                            </m:r>
                            <m:r>
                              <a:rPr lang="es-ES" sz="1600" b="0" i="1" smtClean="0">
                                <a:latin typeface="Cambria Math" panose="02040503050406030204" pitchFamily="18" charset="0"/>
                              </a:rPr>
                              <m:t>í</m:t>
                            </m:r>
                            <m:r>
                              <a:rPr lang="es-ES" sz="1600" b="0" i="1" smtClean="0">
                                <a:latin typeface="Cambria Math" panose="02040503050406030204" pitchFamily="18" charset="0"/>
                              </a:rPr>
                              <m:t>𝑎</m:t>
                            </m:r>
                          </m:sub>
                        </m:sSub>
                      </m:den>
                    </m:f>
                  </m:oMath>
                </a14:m>
                <a:r>
                  <a:rPr lang="de-DE" sz="1600" dirty="0">
                    <a:latin typeface="Arial" panose="020B0604020202020204" pitchFamily="34" charset="0"/>
                    <a:cs typeface="Arial" panose="020B0604020202020204" pitchFamily="34" charset="0"/>
                  </a:rPr>
                  <a:t>  </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Si la fuente de calor - el suelo - por ejemplo 5° C (278,15 K) </a:t>
                </a:r>
              </a:p>
              <a:p>
                <a:pPr>
                  <a:lnSpc>
                    <a:spcPct val="150000"/>
                  </a:lnSpc>
                </a:pPr>
                <a:r>
                  <a:rPr lang="es-ES" sz="1600" dirty="0">
                    <a:latin typeface="Arial" panose="020B0604020202020204" pitchFamily="34" charset="0"/>
                    <a:cs typeface="Arial" panose="020B0604020202020204" pitchFamily="34" charset="0"/>
                  </a:rPr>
                  <a:t>y el disipador de calor – depósito de calor - 35°C (308,15 K) </a:t>
                </a:r>
              </a:p>
              <a:p>
                <a:pPr>
                  <a:lnSpc>
                    <a:spcPct val="150000"/>
                  </a:lnSpc>
                </a:pPr>
                <a:r>
                  <a:rPr lang="es-ES" sz="1600" dirty="0">
                    <a:latin typeface="Arial" panose="020B0604020202020204" pitchFamily="34" charset="0"/>
                    <a:cs typeface="Arial" panose="020B0604020202020204" pitchFamily="34" charset="0"/>
                  </a:rPr>
                  <a:t>resultaría en este COP máximo teórico:</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𝐶𝑂𝑃</m:t>
                        </m:r>
                      </m:e>
                      <m:sub>
                        <m:r>
                          <a:rPr lang="de-DE" sz="1600" i="1">
                            <a:latin typeface="Cambria Math" panose="02040503050406030204" pitchFamily="18" charset="0"/>
                          </a:rPr>
                          <m:t>𝑚𝑎𝑥</m:t>
                        </m:r>
                      </m:sub>
                    </m:sSub>
                    <m:r>
                      <a:rPr lang="de-DE" sz="1600" i="1">
                        <a:latin typeface="Cambria Math" panose="02040503050406030204" pitchFamily="18" charset="0"/>
                      </a:rPr>
                      <m:t>= </m:t>
                    </m:r>
                    <m:f>
                      <m:fPr>
                        <m:ctrlPr>
                          <a:rPr lang="de-DE" sz="1600" i="1">
                            <a:latin typeface="Cambria Math" panose="02040503050406030204" pitchFamily="18" charset="0"/>
                          </a:rPr>
                        </m:ctrlPr>
                      </m:fPr>
                      <m:num>
                        <m:r>
                          <a:rPr lang="de-DE" sz="1600" i="1">
                            <a:latin typeface="Cambria Math" panose="02040503050406030204" pitchFamily="18" charset="0"/>
                          </a:rPr>
                          <m:t>308,15 </m:t>
                        </m:r>
                      </m:num>
                      <m:den>
                        <m:r>
                          <a:rPr lang="de-DE" sz="1600" i="1">
                            <a:latin typeface="Cambria Math" panose="02040503050406030204" pitchFamily="18" charset="0"/>
                          </a:rPr>
                          <m:t>(308,15  −278,15 ) </m:t>
                        </m:r>
                      </m:den>
                    </m:f>
                    <m:r>
                      <a:rPr lang="de-DE" sz="1600">
                        <a:latin typeface="Cambria Math" panose="02040503050406030204" pitchFamily="18" charset="0"/>
                      </a:rPr>
                      <m:t>= </m:t>
                    </m:r>
                    <m:f>
                      <m:fPr>
                        <m:ctrlPr>
                          <a:rPr lang="de-DE" sz="1600" i="1">
                            <a:latin typeface="Cambria Math" panose="02040503050406030204" pitchFamily="18" charset="0"/>
                          </a:rPr>
                        </m:ctrlPr>
                      </m:fPr>
                      <m:num>
                        <m:r>
                          <a:rPr lang="de-DE" sz="1600" i="1">
                            <a:latin typeface="Cambria Math" panose="02040503050406030204" pitchFamily="18" charset="0"/>
                          </a:rPr>
                          <m:t>308,15 </m:t>
                        </m:r>
                      </m:num>
                      <m:den>
                        <m:r>
                          <a:rPr lang="de-DE" sz="1600" i="1">
                            <a:latin typeface="Cambria Math" panose="02040503050406030204" pitchFamily="18" charset="0"/>
                          </a:rPr>
                          <m:t>30 </m:t>
                        </m:r>
                      </m:den>
                    </m:f>
                    <m:r>
                      <a:rPr lang="de-DE" sz="1600" i="1">
                        <a:latin typeface="Cambria Math" panose="02040503050406030204" pitchFamily="18" charset="0"/>
                      </a:rPr>
                      <m:t>=10,27 </m:t>
                    </m:r>
                    <m:r>
                      <a:rPr lang="de-DE" sz="1600">
                        <a:latin typeface="Cambria Math" panose="02040503050406030204" pitchFamily="18" charset="0"/>
                      </a:rPr>
                      <m:t>  </m:t>
                    </m:r>
                  </m:oMath>
                </a14:m>
                <a:r>
                  <a:rPr lang="de-DE" sz="1600" dirty="0">
                    <a:latin typeface="Arial" panose="020B0604020202020204" pitchFamily="34" charset="0"/>
                    <a:cs typeface="Arial" panose="020B0604020202020204" pitchFamily="34" charset="0"/>
                  </a:rPr>
                  <a:t> </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1340768"/>
                <a:ext cx="8229600" cy="4525963"/>
              </a:xfrm>
              <a:blipFill>
                <a:blip r:embed="rId3"/>
                <a:stretch>
                  <a:fillRect l="-296"/>
                </a:stretch>
              </a:blipFill>
            </p:spPr>
            <p:txBody>
              <a:bodyPr/>
              <a:lstStyle/>
              <a:p>
                <a:r>
                  <a:rPr lang="es-ES">
                    <a:noFill/>
                  </a:rPr>
                  <a:t> </a:t>
                </a:r>
              </a:p>
            </p:txBody>
          </p:sp>
        </mc:Fallback>
      </mc:AlternateContent>
    </p:spTree>
    <p:extLst>
      <p:ext uri="{BB962C8B-B14F-4D97-AF65-F5344CB8AC3E}">
        <p14:creationId xmlns:p14="http://schemas.microsoft.com/office/powerpoint/2010/main" val="22992198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67544" y="1484784"/>
                <a:ext cx="8229600" cy="4525963"/>
              </a:xfrm>
            </p:spPr>
            <p:txBody>
              <a:bodyPr>
                <a:normAutofit/>
              </a:bodyPr>
              <a:lstStyle/>
              <a:p>
                <a:pPr marL="0" indent="0">
                  <a:lnSpc>
                    <a:spcPct val="150000"/>
                  </a:lnSpc>
                  <a:buNone/>
                </a:pPr>
                <a:endParaRPr lang="es-ES" sz="1600" dirty="0">
                  <a:latin typeface="Arial" panose="020B0604020202020204" pitchFamily="34" charset="0"/>
                  <a:cs typeface="Arial" panose="020B0604020202020204" pitchFamily="34" charset="0"/>
                </a:endParaRPr>
              </a:p>
              <a:p>
                <a:pPr marL="0" indent="0">
                  <a:lnSpc>
                    <a:spcPct val="150000"/>
                  </a:lnSpc>
                  <a:buNone/>
                </a:pPr>
                <a:r>
                  <a:rPr lang="es-ES" sz="1600" dirty="0">
                    <a:latin typeface="Arial" panose="020B0604020202020204" pitchFamily="34" charset="0"/>
                    <a:cs typeface="Arial" panose="020B0604020202020204" pitchFamily="34" charset="0"/>
                  </a:rPr>
                  <a:t>En realidad, las bombas de calor no alcanzan el COP teóricamente posible. </a:t>
                </a:r>
              </a:p>
              <a:p>
                <a:pPr marL="0" indent="0">
                  <a:lnSpc>
                    <a:spcPct val="150000"/>
                  </a:lnSpc>
                  <a:buNone/>
                </a:pPr>
                <a:r>
                  <a:rPr lang="es-ES" sz="1600" dirty="0">
                    <a:latin typeface="Arial" panose="020B0604020202020204" pitchFamily="34" charset="0"/>
                    <a:cs typeface="Arial" panose="020B0604020202020204" pitchFamily="34" charset="0"/>
                  </a:rPr>
                  <a:t>En la práctica, los grados de las bombas de calor pueden oscilar entre 0,45 y 0,55.</a:t>
                </a:r>
              </a:p>
              <a:p>
                <a:pPr marL="0" indent="0">
                  <a:lnSpc>
                    <a:spcPct val="150000"/>
                  </a:lnSpc>
                  <a:buNone/>
                </a:pPr>
                <a:r>
                  <a:rPr lang="es-ES" sz="1600" dirty="0">
                    <a:latin typeface="Arial" panose="020B0604020202020204" pitchFamily="34" charset="0"/>
                    <a:cs typeface="Arial" panose="020B0604020202020204" pitchFamily="34" charset="0"/>
                  </a:rPr>
                  <a:t>Para la COP actual se aplica: </a:t>
                </a:r>
                <a:endParaRPr lang="en-US"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				</a:t>
                </a:r>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ea typeface="Cambria Math" panose="02040503050406030204" pitchFamily="18" charset="0"/>
                          </a:rPr>
                          <m:t>𝜂</m:t>
                        </m:r>
                      </m:e>
                      <m:sub>
                        <m:r>
                          <a:rPr lang="de-DE" sz="1600" i="1">
                            <a:latin typeface="Cambria Math" panose="02040503050406030204" pitchFamily="18" charset="0"/>
                          </a:rPr>
                          <m:t>𝐻𝑃</m:t>
                        </m:r>
                      </m:sub>
                    </m:sSub>
                    <m:r>
                      <a:rPr lang="de-DE" sz="1600" i="1">
                        <a:latin typeface="Cambria Math" panose="02040503050406030204" pitchFamily="18" charset="0"/>
                      </a:rPr>
                      <m:t>= </m:t>
                    </m:r>
                    <m:f>
                      <m:fPr>
                        <m:ctrlPr>
                          <a:rPr lang="de-DE" sz="1600" i="1">
                            <a:latin typeface="Cambria Math" panose="02040503050406030204" pitchFamily="18" charset="0"/>
                          </a:rPr>
                        </m:ctrlPr>
                      </m:fPr>
                      <m:num>
                        <m:r>
                          <a:rPr lang="de-DE" sz="1600" i="1">
                            <a:latin typeface="Cambria Math" panose="02040503050406030204" pitchFamily="18" charset="0"/>
                          </a:rPr>
                          <m:t>𝐶𝑂𝑃</m:t>
                        </m:r>
                      </m:num>
                      <m:den>
                        <m:sSub>
                          <m:sSubPr>
                            <m:ctrlPr>
                              <a:rPr lang="de-DE" sz="1600" i="1">
                                <a:latin typeface="Cambria Math" panose="02040503050406030204" pitchFamily="18" charset="0"/>
                              </a:rPr>
                            </m:ctrlPr>
                          </m:sSubPr>
                          <m:e>
                            <m:r>
                              <a:rPr lang="de-DE" sz="1600" i="1">
                                <a:latin typeface="Cambria Math" panose="02040503050406030204" pitchFamily="18" charset="0"/>
                              </a:rPr>
                              <m:t>𝐶𝑂𝑃</m:t>
                            </m:r>
                          </m:e>
                          <m:sub>
                            <m:r>
                              <a:rPr lang="de-DE" sz="1600" i="1">
                                <a:latin typeface="Cambria Math" panose="02040503050406030204" pitchFamily="18" charset="0"/>
                              </a:rPr>
                              <m:t>𝑚𝑎𝑥</m:t>
                            </m:r>
                          </m:sub>
                        </m:sSub>
                      </m:den>
                    </m:f>
                  </m:oMath>
                </a14:m>
                <a:endParaRPr lang="de-DE"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				</a:t>
                </a:r>
                <a14:m>
                  <m:oMath xmlns:m="http://schemas.openxmlformats.org/officeDocument/2006/math">
                    <m:r>
                      <a:rPr lang="de-DE" sz="1600" i="1">
                        <a:latin typeface="Cambria Math" panose="02040503050406030204" pitchFamily="18" charset="0"/>
                        <a:ea typeface="Cambria Math" panose="02040503050406030204" pitchFamily="18" charset="0"/>
                      </a:rPr>
                      <m:t>⇒</m:t>
                    </m:r>
                    <m:r>
                      <a:rPr lang="de-DE" sz="1600" i="1">
                        <a:latin typeface="Cambria Math" panose="02040503050406030204" pitchFamily="18" charset="0"/>
                        <a:ea typeface="Cambria Math" panose="02040503050406030204" pitchFamily="18" charset="0"/>
                      </a:rPr>
                      <m:t>𝐶𝑂𝑃</m:t>
                    </m:r>
                    <m:r>
                      <a:rPr lang="de-DE" sz="1600" i="1">
                        <a:latin typeface="Cambria Math" panose="02040503050406030204" pitchFamily="18" charset="0"/>
                        <a:ea typeface="Cambria Math" panose="02040503050406030204" pitchFamily="18" charset="0"/>
                      </a:rPr>
                      <m:t>= </m:t>
                    </m:r>
                    <m:sSub>
                      <m:sSubPr>
                        <m:ctrlPr>
                          <a:rPr lang="de-DE" sz="1600" i="1">
                            <a:latin typeface="Cambria Math" panose="02040503050406030204" pitchFamily="18" charset="0"/>
                            <a:ea typeface="Cambria Math" panose="02040503050406030204" pitchFamily="18" charset="0"/>
                          </a:rPr>
                        </m:ctrlPr>
                      </m:sSubPr>
                      <m:e>
                        <m:r>
                          <a:rPr lang="de-DE" sz="1600" i="1">
                            <a:latin typeface="Cambria Math" panose="02040503050406030204" pitchFamily="18" charset="0"/>
                            <a:ea typeface="Cambria Math" panose="02040503050406030204" pitchFamily="18" charset="0"/>
                          </a:rPr>
                          <m:t>𝐶𝑂𝑃</m:t>
                        </m:r>
                      </m:e>
                      <m:sub>
                        <m:r>
                          <a:rPr lang="de-DE" sz="1600" i="1">
                            <a:latin typeface="Cambria Math" panose="02040503050406030204" pitchFamily="18" charset="0"/>
                            <a:ea typeface="Cambria Math" panose="02040503050406030204" pitchFamily="18" charset="0"/>
                          </a:rPr>
                          <m:t>𝑚𝑎𝑥</m:t>
                        </m:r>
                      </m:sub>
                    </m:sSub>
                    <m:r>
                      <a:rPr lang="de-DE" sz="1600" i="1">
                        <a:latin typeface="Cambria Math" panose="02040503050406030204" pitchFamily="18" charset="0"/>
                        <a:ea typeface="Cambria Math" panose="02040503050406030204" pitchFamily="18" charset="0"/>
                      </a:rPr>
                      <m:t>⋅</m:t>
                    </m:r>
                    <m:sSub>
                      <m:sSubPr>
                        <m:ctrlPr>
                          <a:rPr lang="de-DE" sz="1600" i="1">
                            <a:latin typeface="Cambria Math" panose="02040503050406030204" pitchFamily="18" charset="0"/>
                            <a:ea typeface="Cambria Math" panose="02040503050406030204" pitchFamily="18" charset="0"/>
                          </a:rPr>
                        </m:ctrlPr>
                      </m:sSubPr>
                      <m:e>
                        <m:r>
                          <a:rPr lang="de-DE" sz="1600" i="1">
                            <a:latin typeface="Cambria Math" panose="02040503050406030204" pitchFamily="18" charset="0"/>
                            <a:ea typeface="Cambria Math" panose="02040503050406030204" pitchFamily="18" charset="0"/>
                          </a:rPr>
                          <m:t>𝜂</m:t>
                        </m:r>
                      </m:e>
                      <m:sub>
                        <m:r>
                          <a:rPr lang="de-DE" sz="1600" i="1">
                            <a:latin typeface="Cambria Math" panose="02040503050406030204" pitchFamily="18" charset="0"/>
                            <a:ea typeface="Cambria Math" panose="02040503050406030204" pitchFamily="18" charset="0"/>
                          </a:rPr>
                          <m:t>𝐻𝑃</m:t>
                        </m:r>
                      </m:sub>
                    </m:sSub>
                  </m:oMath>
                </a14:m>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			</a:t>
                </a:r>
              </a:p>
              <a:p>
                <a:pPr marL="0" indent="0">
                  <a:lnSpc>
                    <a:spcPct val="150000"/>
                  </a:lnSpc>
                  <a:buNone/>
                </a:pPr>
                <a:r>
                  <a:rPr lang="de-DE" sz="1600" dirty="0">
                    <a:latin typeface="Arial" panose="020B0604020202020204" pitchFamily="34" charset="0"/>
                    <a:cs typeface="Arial" panose="020B0604020202020204" pitchFamily="34" charset="0"/>
                  </a:rPr>
                  <a:t>		</a:t>
                </a:r>
              </a:p>
              <a:p>
                <a:pPr marL="0" indent="0">
                  <a:lnSpc>
                    <a:spcPct val="150000"/>
                  </a:lnSpc>
                  <a:buNone/>
                </a:pPr>
                <a:r>
                  <a:rPr lang="de-DE" sz="1600" dirty="0">
                    <a:latin typeface="Arial" panose="020B0604020202020204" pitchFamily="34" charset="0"/>
                    <a:cs typeface="Arial" panose="020B0604020202020204" pitchFamily="34" charset="0"/>
                  </a:rPr>
                  <a:t>				Donde </a:t>
                </a:r>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ea typeface="Cambria Math" panose="02040503050406030204" pitchFamily="18" charset="0"/>
                          </a:rPr>
                          <m:t>𝜂</m:t>
                        </m:r>
                      </m:e>
                      <m:sub>
                        <m:r>
                          <a:rPr lang="de-DE" sz="1600" i="1">
                            <a:latin typeface="Cambria Math" panose="02040503050406030204" pitchFamily="18" charset="0"/>
                          </a:rPr>
                          <m:t>𝐻𝑃</m:t>
                        </m:r>
                      </m:sub>
                    </m:sSub>
                  </m:oMath>
                </a14:m>
                <a:r>
                  <a:rPr lang="de-DE" sz="1600" dirty="0">
                    <a:latin typeface="Arial" panose="020B0604020202020204" pitchFamily="34" charset="0"/>
                    <a:cs typeface="Arial" panose="020B0604020202020204" pitchFamily="34" charset="0"/>
                  </a:rPr>
                  <a:t>iguala  el grado de la bomba de calor</a:t>
                </a:r>
                <a:endParaRPr lang="en-US" sz="1600" dirty="0">
                  <a:latin typeface="Arial" panose="020B0604020202020204" pitchFamily="34" charset="0"/>
                  <a:cs typeface="Arial" panose="020B0604020202020204" pitchFamily="34"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67544" y="1484784"/>
                <a:ext cx="8229600" cy="4525963"/>
              </a:xfrm>
              <a:blipFill>
                <a:blip r:embed="rId2"/>
                <a:stretch>
                  <a:fillRect l="-444"/>
                </a:stretch>
              </a:blipFill>
            </p:spPr>
            <p:txBody>
              <a:bodyPr/>
              <a:lstStyle/>
              <a:p>
                <a:r>
                  <a:rPr lang="es-ES">
                    <a:noFill/>
                  </a:rPr>
                  <a:t> </a:t>
                </a:r>
              </a:p>
            </p:txBody>
          </p:sp>
        </mc:Fallback>
      </mc:AlternateContent>
    </p:spTree>
    <p:extLst>
      <p:ext uri="{BB962C8B-B14F-4D97-AF65-F5344CB8AC3E}">
        <p14:creationId xmlns:p14="http://schemas.microsoft.com/office/powerpoint/2010/main" val="21751811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s-ES" dirty="0">
                <a:latin typeface="Arial" panose="020B0604020202020204" pitchFamily="34" charset="0"/>
                <a:cs typeface="Arial" panose="020B0604020202020204" pitchFamily="34" charset="0"/>
              </a:rPr>
              <a:t>Grado de la bomba de calor</a:t>
            </a:r>
          </a:p>
        </p:txBody>
      </p:sp>
      <p:sp>
        <p:nvSpPr>
          <p:cNvPr id="4" name="Textfeld 3"/>
          <p:cNvSpPr txBox="1"/>
          <p:nvPr/>
        </p:nvSpPr>
        <p:spPr>
          <a:xfrm>
            <a:off x="251520" y="1916832"/>
            <a:ext cx="8435280" cy="3001334"/>
          </a:xfrm>
          <a:prstGeom prst="rect">
            <a:avLst/>
          </a:prstGeom>
          <a:noFill/>
        </p:spPr>
        <p:txBody>
          <a:bodyPr wrap="square" rtlCol="0">
            <a:spAutoFit/>
          </a:bodyPr>
          <a:lstStyle/>
          <a:p>
            <a:pPr>
              <a:lnSpc>
                <a:spcPct val="150000"/>
              </a:lnSpc>
            </a:pPr>
            <a:r>
              <a:rPr lang="es-ES" sz="1600" dirty="0">
                <a:latin typeface="Arial" panose="020B0604020202020204" pitchFamily="34" charset="0"/>
                <a:cs typeface="Arial" panose="020B0604020202020204" pitchFamily="34" charset="0"/>
              </a:rPr>
              <a:t>Grado de la bomba de calor</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El grado o grado de la bomba de calor indica qué porcentaje de un proceso teóricamente perfecto puede lograrse en la práctica. </a:t>
            </a:r>
          </a:p>
          <a:p>
            <a:pPr>
              <a:lnSpc>
                <a:spcPct val="150000"/>
              </a:lnSpc>
            </a:pPr>
            <a:r>
              <a:rPr lang="es-ES" sz="1600" dirty="0">
                <a:latin typeface="Arial" panose="020B0604020202020204" pitchFamily="34" charset="0"/>
                <a:cs typeface="Arial" panose="020B0604020202020204" pitchFamily="34" charset="0"/>
              </a:rPr>
              <a:t>Las bombas de calor alcanzan "sólo" ~ 50% del grado de eficiencia, lo que sería posible en un sistema perfecto sin pérdidas. </a:t>
            </a:r>
          </a:p>
          <a:p>
            <a:pPr>
              <a:lnSpc>
                <a:spcPct val="150000"/>
              </a:lnSpc>
            </a:pPr>
            <a:endParaRPr lang="es-ES" sz="1600" dirty="0">
              <a:latin typeface="Arial" panose="020B0604020202020204" pitchFamily="34" charset="0"/>
              <a:cs typeface="Arial" panose="020B0604020202020204" pitchFamily="34" charset="0"/>
            </a:endParaRPr>
          </a:p>
          <a:p>
            <a:pPr>
              <a:lnSpc>
                <a:spcPct val="150000"/>
              </a:lnSpc>
            </a:pPr>
            <a:endParaRPr lang="es-E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08858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mc:AlternateContent xmlns:mc="http://schemas.openxmlformats.org/markup-compatibility/2006">
        <mc:Choice xmlns:a14="http://schemas.microsoft.com/office/drawing/2010/main" Requires="a14">
          <p:sp>
            <p:nvSpPr>
              <p:cNvPr id="5" name="Textfeld 4"/>
              <p:cNvSpPr txBox="1"/>
              <p:nvPr/>
            </p:nvSpPr>
            <p:spPr>
              <a:xfrm>
                <a:off x="1547664" y="1412776"/>
                <a:ext cx="5170070" cy="4737259"/>
              </a:xfrm>
              <a:prstGeom prst="rect">
                <a:avLst/>
              </a:prstGeom>
              <a:noFill/>
            </p:spPr>
            <p:txBody>
              <a:bodyPr wrap="none" rtlCol="0">
                <a:spAutoFit/>
              </a:bodyPr>
              <a:lstStyle/>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Aplicado al ejemplo, esto significa en la práctica:</a:t>
                </a:r>
              </a:p>
              <a:p>
                <a:pPr>
                  <a:lnSpc>
                    <a:spcPct val="150000"/>
                  </a:lnSpc>
                </a:pPr>
                <a:r>
                  <a:rPr lang="es-ES" sz="1600" dirty="0">
                    <a:latin typeface="Arial" panose="020B0604020202020204" pitchFamily="34" charset="0"/>
                    <a:cs typeface="Arial" panose="020B0604020202020204" pitchFamily="34" charset="0"/>
                  </a:rPr>
                  <a:t>- </a:t>
                </a:r>
                <a:r>
                  <a:rPr lang="de-DE" sz="1600" dirty="0">
                    <a:latin typeface="Arial" panose="020B0604020202020204" pitchFamily="34" charset="0"/>
                    <a:cs typeface="Arial" panose="020B0604020202020204" pitchFamily="34" charset="0"/>
                  </a:rPr>
                  <a:t>Fuente de calor= 278,15 K</a:t>
                </a:r>
              </a:p>
              <a:p>
                <a:pPr marL="285750" indent="-285750">
                  <a:lnSpc>
                    <a:spcPct val="150000"/>
                  </a:lnSpc>
                  <a:buFontTx/>
                  <a:buChar char="-"/>
                </a:pPr>
                <a:r>
                  <a:rPr lang="de-DE" sz="1600" dirty="0">
                    <a:latin typeface="Arial" panose="020B0604020202020204" pitchFamily="34" charset="0"/>
                    <a:cs typeface="Arial" panose="020B0604020202020204" pitchFamily="34" charset="0"/>
                  </a:rPr>
                  <a:t>Disipador de calor = 308, 15 K</a:t>
                </a:r>
              </a:p>
              <a:p>
                <a:pPr marL="285750" indent="-285750">
                  <a:lnSpc>
                    <a:spcPct val="150000"/>
                  </a:lnSpc>
                  <a:buFontTx/>
                  <a:buChar char="-"/>
                </a:pPr>
                <a:r>
                  <a:rPr lang="es-ES" sz="1600" dirty="0">
                    <a:latin typeface="Arial" panose="020B0604020202020204" pitchFamily="34" charset="0"/>
                    <a:cs typeface="Arial" panose="020B0604020202020204" pitchFamily="34" charset="0"/>
                  </a:rPr>
                  <a:t>Grado de la bomba de calor </a:t>
                </a:r>
                <a14:m>
                  <m:oMath xmlns:m="http://schemas.openxmlformats.org/officeDocument/2006/math">
                    <m:sSub>
                      <m:sSubPr>
                        <m:ctrlPr>
                          <a:rPr lang="de-DE" sz="1600" i="1" smtClean="0">
                            <a:latin typeface="Cambria Math" panose="02040503050406030204" pitchFamily="18" charset="0"/>
                          </a:rPr>
                        </m:ctrlPr>
                      </m:sSubPr>
                      <m:e>
                        <m:r>
                          <a:rPr lang="de-DE" sz="1600" i="1" smtClean="0">
                            <a:latin typeface="Cambria Math" panose="02040503050406030204" pitchFamily="18" charset="0"/>
                            <a:ea typeface="Cambria Math" panose="02040503050406030204" pitchFamily="18" charset="0"/>
                          </a:rPr>
                          <m:t>𝜂</m:t>
                        </m:r>
                      </m:e>
                      <m:sub>
                        <m:r>
                          <a:rPr lang="de-DE" sz="1600" b="0" i="1" smtClean="0">
                            <a:latin typeface="Cambria Math" panose="02040503050406030204" pitchFamily="18" charset="0"/>
                          </a:rPr>
                          <m:t>𝐻𝑃</m:t>
                        </m:r>
                      </m:sub>
                    </m:sSub>
                    <m:r>
                      <a:rPr lang="de-DE" sz="1600" b="0" i="1" smtClean="0">
                        <a:latin typeface="Cambria Math" panose="02040503050406030204" pitchFamily="18" charset="0"/>
                      </a:rPr>
                      <m:t>=50%</m:t>
                    </m:r>
                  </m:oMath>
                </a14:m>
                <a:endParaRPr lang="de-DE" sz="1600" b="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rPr>
                            <m:t>𝐶𝑂𝑃</m:t>
                          </m:r>
                        </m:e>
                        <m:sub>
                          <m:r>
                            <a:rPr lang="de-DE" sz="1600" i="1">
                              <a:latin typeface="Cambria Math" panose="02040503050406030204" pitchFamily="18" charset="0"/>
                            </a:rPr>
                            <m:t>𝑚𝑎𝑥</m:t>
                          </m:r>
                        </m:sub>
                      </m:sSub>
                      <m:r>
                        <a:rPr lang="de-DE" sz="1600" i="1">
                          <a:latin typeface="Cambria Math" panose="02040503050406030204" pitchFamily="18" charset="0"/>
                        </a:rPr>
                        <m:t>= </m:t>
                      </m:r>
                      <m:f>
                        <m:fPr>
                          <m:ctrlPr>
                            <a:rPr lang="de-DE" sz="1600" i="1">
                              <a:latin typeface="Cambria Math" panose="02040503050406030204" pitchFamily="18" charset="0"/>
                            </a:rPr>
                          </m:ctrlPr>
                        </m:fPr>
                        <m:num>
                          <m:r>
                            <a:rPr lang="de-DE" sz="1600" i="1">
                              <a:latin typeface="Cambria Math" panose="02040503050406030204" pitchFamily="18" charset="0"/>
                            </a:rPr>
                            <m:t>308,15 </m:t>
                          </m:r>
                        </m:num>
                        <m:den>
                          <m:r>
                            <a:rPr lang="de-DE" sz="1600" i="1">
                              <a:latin typeface="Cambria Math" panose="02040503050406030204" pitchFamily="18" charset="0"/>
                            </a:rPr>
                            <m:t>(308,15  −278,15 ) </m:t>
                          </m:r>
                        </m:den>
                      </m:f>
                      <m:r>
                        <a:rPr lang="de-DE" sz="1600">
                          <a:latin typeface="Cambria Math" panose="02040503050406030204" pitchFamily="18" charset="0"/>
                        </a:rPr>
                        <m:t>= </m:t>
                      </m:r>
                      <m:f>
                        <m:fPr>
                          <m:ctrlPr>
                            <a:rPr lang="de-DE" sz="1600" i="1">
                              <a:latin typeface="Cambria Math" panose="02040503050406030204" pitchFamily="18" charset="0"/>
                            </a:rPr>
                          </m:ctrlPr>
                        </m:fPr>
                        <m:num>
                          <m:r>
                            <a:rPr lang="de-DE" sz="1600" i="1">
                              <a:latin typeface="Cambria Math" panose="02040503050406030204" pitchFamily="18" charset="0"/>
                            </a:rPr>
                            <m:t>308,15 </m:t>
                          </m:r>
                        </m:num>
                        <m:den>
                          <m:r>
                            <a:rPr lang="de-DE" sz="1600" i="1">
                              <a:latin typeface="Cambria Math" panose="02040503050406030204" pitchFamily="18" charset="0"/>
                            </a:rPr>
                            <m:t>30 </m:t>
                          </m:r>
                        </m:den>
                      </m:f>
                      <m:r>
                        <a:rPr lang="de-DE" sz="1600" i="1">
                          <a:latin typeface="Cambria Math" panose="02040503050406030204" pitchFamily="18" charset="0"/>
                        </a:rPr>
                        <m:t>=10,27 </m:t>
                      </m:r>
                    </m:oMath>
                  </m:oMathPara>
                </a14:m>
                <a:endParaRPr lang="de-DE" sz="1600" i="1" dirty="0">
                  <a:latin typeface="Arial" panose="020B0604020202020204" pitchFamily="34" charset="0"/>
                  <a:cs typeface="Arial" panose="020B0604020202020204" pitchFamily="34" charset="0"/>
                </a:endParaRPr>
              </a:p>
              <a:p>
                <a:pPr>
                  <a:lnSpc>
                    <a:spcPct val="150000"/>
                  </a:lnSpc>
                </a:pPr>
                <a:endParaRPr lang="de-DE" sz="1600" b="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 </a:t>
                </a:r>
                <a14:m>
                  <m:oMath xmlns:m="http://schemas.openxmlformats.org/officeDocument/2006/math">
                    <m:r>
                      <a:rPr lang="de-DE" sz="1600" i="1">
                        <a:latin typeface="Cambria Math" panose="02040503050406030204" pitchFamily="18" charset="0"/>
                      </a:rPr>
                      <m:t>𝐶𝑂𝑃</m:t>
                    </m:r>
                    <m:r>
                      <a:rPr lang="de-DE" sz="1600" i="1">
                        <a:latin typeface="Cambria Math" panose="02040503050406030204" pitchFamily="18" charset="0"/>
                      </a:rPr>
                      <m:t>=</m:t>
                    </m:r>
                    <m:sSub>
                      <m:sSubPr>
                        <m:ctrlPr>
                          <a:rPr lang="de-DE" sz="1600" i="1">
                            <a:latin typeface="Cambria Math" panose="02040503050406030204" pitchFamily="18" charset="0"/>
                          </a:rPr>
                        </m:ctrlPr>
                      </m:sSubPr>
                      <m:e>
                        <m:r>
                          <a:rPr lang="de-DE" sz="1600" i="1">
                            <a:latin typeface="Cambria Math" panose="02040503050406030204" pitchFamily="18" charset="0"/>
                          </a:rPr>
                          <m:t>𝐶𝑂𝑃</m:t>
                        </m:r>
                      </m:e>
                      <m:sub>
                        <m:r>
                          <a:rPr lang="de-DE" sz="1600" i="1">
                            <a:latin typeface="Cambria Math" panose="02040503050406030204" pitchFamily="18" charset="0"/>
                          </a:rPr>
                          <m:t>𝑚𝑎𝑥</m:t>
                        </m:r>
                      </m:sub>
                    </m:sSub>
                    <m:r>
                      <a:rPr lang="de-DE" sz="1600" i="1">
                        <a:latin typeface="Cambria Math" panose="02040503050406030204" pitchFamily="18" charset="0"/>
                        <a:ea typeface="Cambria Math" panose="02040503050406030204" pitchFamily="18" charset="0"/>
                      </a:rPr>
                      <m:t>⋅  </m:t>
                    </m:r>
                    <m:sSub>
                      <m:sSubPr>
                        <m:ctrlPr>
                          <a:rPr lang="de-DE" sz="1600" i="1">
                            <a:latin typeface="Cambria Math" panose="02040503050406030204" pitchFamily="18" charset="0"/>
                            <a:ea typeface="Cambria Math" panose="02040503050406030204" pitchFamily="18" charset="0"/>
                          </a:rPr>
                        </m:ctrlPr>
                      </m:sSubPr>
                      <m:e>
                        <m:r>
                          <a:rPr lang="de-DE" sz="1600" i="1">
                            <a:latin typeface="Cambria Math" panose="02040503050406030204" pitchFamily="18" charset="0"/>
                            <a:ea typeface="Cambria Math" panose="02040503050406030204" pitchFamily="18" charset="0"/>
                          </a:rPr>
                          <m:t>𝜂</m:t>
                        </m:r>
                      </m:e>
                      <m:sub>
                        <m:r>
                          <a:rPr lang="de-DE" sz="1600" i="1">
                            <a:latin typeface="Cambria Math" panose="02040503050406030204" pitchFamily="18" charset="0"/>
                            <a:ea typeface="Cambria Math" panose="02040503050406030204" pitchFamily="18" charset="0"/>
                          </a:rPr>
                          <m:t>𝐻𝑃</m:t>
                        </m:r>
                      </m:sub>
                    </m:sSub>
                    <m:r>
                      <a:rPr lang="de-DE" sz="1600" i="1">
                        <a:latin typeface="Cambria Math" panose="02040503050406030204" pitchFamily="18" charset="0"/>
                        <a:ea typeface="Cambria Math" panose="02040503050406030204" pitchFamily="18" charset="0"/>
                      </a:rPr>
                      <m:t>=10,27 ⋅0,5=5,14 </m:t>
                    </m:r>
                  </m:oMath>
                </a14:m>
                <a:endParaRPr lang="de-DE" sz="1600" dirty="0">
                  <a:latin typeface="Arial" panose="020B0604020202020204" pitchFamily="34" charset="0"/>
                  <a:cs typeface="Arial" panose="020B0604020202020204" pitchFamily="34" charset="0"/>
                </a:endParaRPr>
              </a:p>
              <a:p>
                <a:endParaRPr lang="de-DE" dirty="0"/>
              </a:p>
              <a:p>
                <a:pPr marL="285750" indent="-285750">
                  <a:buFontTx/>
                  <a:buChar char="-"/>
                </a:pPr>
                <a:endParaRPr lang="de-DE" dirty="0"/>
              </a:p>
            </p:txBody>
          </p:sp>
        </mc:Choice>
        <mc:Fallback>
          <p:sp>
            <p:nvSpPr>
              <p:cNvPr id="5" name="Textfeld 4"/>
              <p:cNvSpPr txBox="1">
                <a:spLocks noRot="1" noChangeAspect="1" noMove="1" noResize="1" noEditPoints="1" noAdjustHandles="1" noChangeArrowheads="1" noChangeShapeType="1" noTextEdit="1"/>
              </p:cNvSpPr>
              <p:nvPr/>
            </p:nvSpPr>
            <p:spPr>
              <a:xfrm>
                <a:off x="1547664" y="1412776"/>
                <a:ext cx="5170070" cy="4737259"/>
              </a:xfrm>
              <a:prstGeom prst="rect">
                <a:avLst/>
              </a:prstGeom>
              <a:blipFill>
                <a:blip r:embed="rId2"/>
                <a:stretch>
                  <a:fillRect l="-708"/>
                </a:stretch>
              </a:blipFill>
            </p:spPr>
            <p:txBody>
              <a:bodyPr/>
              <a:lstStyle/>
              <a:p>
                <a:r>
                  <a:rPr lang="es-ES">
                    <a:noFill/>
                  </a:rPr>
                  <a:t> </a:t>
                </a:r>
              </a:p>
            </p:txBody>
          </p:sp>
        </mc:Fallback>
      </mc:AlternateContent>
    </p:spTree>
    <p:extLst>
      <p:ext uri="{BB962C8B-B14F-4D97-AF65-F5344CB8AC3E}">
        <p14:creationId xmlns:p14="http://schemas.microsoft.com/office/powerpoint/2010/main" val="20223800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Teorema de Carnot</a:t>
            </a:r>
          </a:p>
        </p:txBody>
      </p:sp>
      <p:sp>
        <p:nvSpPr>
          <p:cNvPr id="5" name="Textfeld 4"/>
          <p:cNvSpPr txBox="1"/>
          <p:nvPr/>
        </p:nvSpPr>
        <p:spPr>
          <a:xfrm>
            <a:off x="611560" y="1700808"/>
            <a:ext cx="7560840" cy="4115166"/>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Teorema de Carnot</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En la práctica, el coeficiente de rendimiento depende de la diferencia entre fuente de calor y disipador de calor. Debido a la fuente de calor no influenciable - el suelo -, es muy importante seleccionar un disipador de calor óptimo como la parte más importante para la eficiencia del sistema de bomba de calor. Esto significa que los sistemas de calor, que se procesan a baja temperatura, aumentan la eficiencia del sistema de la bomba de calor. </a:t>
            </a:r>
          </a:p>
          <a:p>
            <a:pPr>
              <a:lnSpc>
                <a:spcPct val="150000"/>
              </a:lnSpc>
            </a:pPr>
            <a:endParaRPr lang="es-ES"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Como regla general: 1 K de aumento de temperatura (entre la fuente de calor y el disipador de calor) significa un 2-3% más de trabajo (eléctrico) para el compresor. </a:t>
            </a:r>
            <a:endParaRPr lang="de-DE" dirty="0"/>
          </a:p>
        </p:txBody>
      </p:sp>
    </p:spTree>
    <p:extLst>
      <p:ext uri="{BB962C8B-B14F-4D97-AF65-F5344CB8AC3E}">
        <p14:creationId xmlns:p14="http://schemas.microsoft.com/office/powerpoint/2010/main" val="29417900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Teorema de Carnot</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1493478"/>
                <a:ext cx="8229600" cy="4525963"/>
              </a:xfrm>
            </p:spPr>
            <p:txBody>
              <a:bodyPr>
                <a:normAutofit/>
              </a:bodyPr>
              <a:lstStyle/>
              <a:p>
                <a:pPr marL="0" indent="0">
                  <a:buNone/>
                </a:pPr>
                <a:r>
                  <a:rPr lang="de-DE" sz="1600" dirty="0">
                    <a:latin typeface="Arial" panose="020B0604020202020204" pitchFamily="34" charset="0"/>
                    <a:cs typeface="Arial" panose="020B0604020202020204" pitchFamily="34" charset="0"/>
                  </a:rPr>
                  <a:t>COP de una bomba de calor en función de la fuente de calor y el disipador de calor con un grado (</a:t>
                </a:r>
                <a14:m>
                  <m:oMath xmlns:m="http://schemas.openxmlformats.org/officeDocument/2006/math">
                    <m:sSub>
                      <m:sSubPr>
                        <m:ctrlPr>
                          <a:rPr lang="de-DE" sz="1600" i="1">
                            <a:latin typeface="Cambria Math" panose="02040503050406030204" pitchFamily="18" charset="0"/>
                          </a:rPr>
                        </m:ctrlPr>
                      </m:sSubPr>
                      <m:e>
                        <m:r>
                          <a:rPr lang="de-DE" sz="1600" i="1">
                            <a:latin typeface="Cambria Math" panose="02040503050406030204" pitchFamily="18" charset="0"/>
                            <a:ea typeface="Cambria Math" panose="02040503050406030204" pitchFamily="18" charset="0"/>
                          </a:rPr>
                          <m:t>𝜂</m:t>
                        </m:r>
                      </m:e>
                      <m:sub>
                        <m:r>
                          <a:rPr lang="de-DE" sz="1600" i="1">
                            <a:latin typeface="Cambria Math" panose="02040503050406030204" pitchFamily="18" charset="0"/>
                          </a:rPr>
                          <m:t>𝐻𝑃</m:t>
                        </m:r>
                      </m:sub>
                    </m:sSub>
                  </m:oMath>
                </a14:m>
                <a:r>
                  <a:rPr lang="de-DE" sz="1600" dirty="0">
                    <a:latin typeface="Arial" panose="020B0604020202020204" pitchFamily="34" charset="0"/>
                    <a:cs typeface="Arial" panose="020B0604020202020204" pitchFamily="34" charset="0"/>
                  </a:rPr>
                  <a:t>) de 50%.</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1493478"/>
                <a:ext cx="8229600" cy="4525963"/>
              </a:xfrm>
              <a:blipFill>
                <a:blip r:embed="rId3"/>
                <a:stretch>
                  <a:fillRect l="-370" t="-404"/>
                </a:stretch>
              </a:blipFill>
            </p:spPr>
            <p:txBody>
              <a:bodyPr/>
              <a:lstStyle/>
              <a:p>
                <a:r>
                  <a:rPr lang="es-ES">
                    <a:noFill/>
                  </a:rPr>
                  <a:t> </a:t>
                </a:r>
              </a:p>
            </p:txBody>
          </p:sp>
        </mc:Fallback>
      </mc:AlternateContent>
      <p:pic>
        <p:nvPicPr>
          <p:cNvPr id="4" name="Grafik 3"/>
          <p:cNvPicPr>
            <a:picLocks noChangeAspect="1"/>
          </p:cNvPicPr>
          <p:nvPr/>
        </p:nvPicPr>
        <p:blipFill>
          <a:blip r:embed="rId4"/>
          <a:stretch>
            <a:fillRect/>
          </a:stretch>
        </p:blipFill>
        <p:spPr>
          <a:xfrm>
            <a:off x="1018441" y="2156520"/>
            <a:ext cx="7293053" cy="4231655"/>
          </a:xfrm>
          <a:prstGeom prst="rect">
            <a:avLst/>
          </a:prstGeom>
        </p:spPr>
      </p:pic>
      <p:sp>
        <p:nvSpPr>
          <p:cNvPr id="5" name="Textfeld 4"/>
          <p:cNvSpPr txBox="1"/>
          <p:nvPr/>
        </p:nvSpPr>
        <p:spPr>
          <a:xfrm>
            <a:off x="2915816" y="5865552"/>
            <a:ext cx="3105530" cy="307777"/>
          </a:xfrm>
          <a:prstGeom prst="rect">
            <a:avLst/>
          </a:prstGeom>
          <a:solidFill>
            <a:schemeClr val="bg1"/>
          </a:solidFill>
        </p:spPr>
        <p:txBody>
          <a:bodyPr wrap="none" rtlCol="0">
            <a:spAutoFit/>
          </a:bodyPr>
          <a:lstStyle/>
          <a:p>
            <a:r>
              <a:rPr lang="en-US" sz="1400" dirty="0" err="1">
                <a:solidFill>
                  <a:srgbClr val="666666"/>
                </a:solidFill>
              </a:rPr>
              <a:t>Temperatura</a:t>
            </a:r>
            <a:r>
              <a:rPr lang="en-US" sz="1400" dirty="0">
                <a:solidFill>
                  <a:srgbClr val="666666"/>
                </a:solidFill>
              </a:rPr>
              <a:t> de </a:t>
            </a:r>
            <a:r>
              <a:rPr lang="en-US" sz="1400" dirty="0" err="1">
                <a:solidFill>
                  <a:srgbClr val="666666"/>
                </a:solidFill>
              </a:rPr>
              <a:t>flujo</a:t>
            </a:r>
            <a:r>
              <a:rPr lang="en-US" sz="1400" dirty="0">
                <a:solidFill>
                  <a:srgbClr val="666666"/>
                </a:solidFill>
              </a:rPr>
              <a:t> del </a:t>
            </a:r>
            <a:r>
              <a:rPr lang="en-US" sz="1400" dirty="0" err="1">
                <a:solidFill>
                  <a:srgbClr val="666666"/>
                </a:solidFill>
              </a:rPr>
              <a:t>calentador</a:t>
            </a:r>
            <a:r>
              <a:rPr lang="en-US" sz="1400" dirty="0">
                <a:solidFill>
                  <a:srgbClr val="666666"/>
                </a:solidFill>
              </a:rPr>
              <a:t> / °C</a:t>
            </a:r>
          </a:p>
        </p:txBody>
      </p:sp>
      <p:sp>
        <p:nvSpPr>
          <p:cNvPr id="6" name="Textfeld 5"/>
          <p:cNvSpPr txBox="1"/>
          <p:nvPr/>
        </p:nvSpPr>
        <p:spPr>
          <a:xfrm>
            <a:off x="6876256" y="2780928"/>
            <a:ext cx="1381583" cy="523220"/>
          </a:xfrm>
          <a:prstGeom prst="rect">
            <a:avLst/>
          </a:prstGeom>
          <a:solidFill>
            <a:schemeClr val="bg1"/>
          </a:solidFill>
        </p:spPr>
        <p:txBody>
          <a:bodyPr wrap="none" lIns="72000" rIns="36000" rtlCol="0">
            <a:spAutoFit/>
          </a:bodyPr>
          <a:lstStyle/>
          <a:p>
            <a:r>
              <a:rPr lang="es-ES" sz="1400" dirty="0">
                <a:solidFill>
                  <a:srgbClr val="666666"/>
                </a:solidFill>
              </a:rPr>
              <a:t>Temperatura de</a:t>
            </a:r>
          </a:p>
          <a:p>
            <a:r>
              <a:rPr lang="es-ES" sz="1400" dirty="0">
                <a:solidFill>
                  <a:srgbClr val="666666"/>
                </a:solidFill>
              </a:rPr>
              <a:t>la fuente de calor</a:t>
            </a:r>
          </a:p>
        </p:txBody>
      </p:sp>
    </p:spTree>
    <p:extLst>
      <p:ext uri="{BB962C8B-B14F-4D97-AF65-F5344CB8AC3E}">
        <p14:creationId xmlns:p14="http://schemas.microsoft.com/office/powerpoint/2010/main" val="852830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Historia de la bomba de calor</a:t>
            </a:r>
            <a:endParaRPr lang="el-GR" dirty="0">
              <a:latin typeface="Arial" panose="020B0604020202020204" pitchFamily="34" charset="0"/>
              <a:cs typeface="Arial" panose="020B0604020202020204" pitchFamily="34" charset="0"/>
            </a:endParaRPr>
          </a:p>
        </p:txBody>
      </p:sp>
      <p:pic>
        <p:nvPicPr>
          <p:cNvPr id="4" name="Grafik 3"/>
          <p:cNvPicPr>
            <a:picLocks noChangeAspect="1"/>
          </p:cNvPicPr>
          <p:nvPr/>
        </p:nvPicPr>
        <p:blipFill>
          <a:blip r:embed="rId3"/>
          <a:stretch>
            <a:fillRect/>
          </a:stretch>
        </p:blipFill>
        <p:spPr>
          <a:xfrm>
            <a:off x="1362310" y="3212976"/>
            <a:ext cx="6095852" cy="3222692"/>
          </a:xfrm>
          <a:prstGeom prst="rect">
            <a:avLst/>
          </a:prstGeom>
        </p:spPr>
      </p:pic>
      <p:sp>
        <p:nvSpPr>
          <p:cNvPr id="5" name="Textfeld 4"/>
          <p:cNvSpPr txBox="1"/>
          <p:nvPr/>
        </p:nvSpPr>
        <p:spPr>
          <a:xfrm>
            <a:off x="926084" y="1556792"/>
            <a:ext cx="6886276" cy="1529842"/>
          </a:xfrm>
          <a:prstGeom prst="rect">
            <a:avLst/>
          </a:prstGeom>
          <a:noFill/>
        </p:spPr>
        <p:txBody>
          <a:bodyPr wrap="square" rtlCol="0">
            <a:spAutoFit/>
          </a:bodyPr>
          <a:lstStyle/>
          <a:p>
            <a:pPr>
              <a:lnSpc>
                <a:spcPct val="150000"/>
              </a:lnSpc>
            </a:pPr>
            <a:r>
              <a:rPr lang="es-ES" sz="1600" dirty="0">
                <a:latin typeface="Arial" panose="020B0604020202020204" pitchFamily="34" charset="0"/>
                <a:cs typeface="Arial" panose="020B0604020202020204" pitchFamily="34" charset="0"/>
              </a:rPr>
              <a:t>La cuota de mercado de las bombas de calor geotérmicas de salmuera era de aproximadamente el 30%. </a:t>
            </a: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Si se observa el stock de bombas de calor en Alemania, se observa que ya en 2016</a:t>
            </a:r>
            <a:r>
              <a:rPr lang="de-DE" sz="1600" dirty="0"/>
              <a:t> </a:t>
            </a:r>
          </a:p>
        </p:txBody>
      </p:sp>
    </p:spTree>
    <p:extLst>
      <p:ext uri="{BB962C8B-B14F-4D97-AF65-F5344CB8AC3E}">
        <p14:creationId xmlns:p14="http://schemas.microsoft.com/office/powerpoint/2010/main" val="16532176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Modos de funcionamiento de las bombas de calor</a:t>
            </a:r>
            <a:endParaRPr lang="de-DE"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r>
              <a:rPr lang="en-US" sz="1600" dirty="0" err="1">
                <a:latin typeface="Arial" panose="020B0604020202020204" pitchFamily="34" charset="0"/>
                <a:cs typeface="Arial" panose="020B0604020202020204" pitchFamily="34" charset="0"/>
              </a:rPr>
              <a:t>Betriebsarten</a:t>
            </a:r>
            <a:r>
              <a:rPr lang="en-US" sz="1600" dirty="0">
                <a:latin typeface="Arial" panose="020B0604020202020204" pitchFamily="34" charset="0"/>
                <a:cs typeface="Arial" panose="020B0604020202020204" pitchFamily="34" charset="0"/>
              </a:rPr>
              <a:t> von </a:t>
            </a:r>
            <a:r>
              <a:rPr lang="en-US" sz="1600" dirty="0" err="1">
                <a:latin typeface="Arial" panose="020B0604020202020204" pitchFamily="34" charset="0"/>
                <a:cs typeface="Arial" panose="020B0604020202020204" pitchFamily="34" charset="0"/>
              </a:rPr>
              <a:t>Wärmepumpen</a:t>
            </a:r>
            <a:endParaRPr lang="en-US" sz="1600" dirty="0">
              <a:latin typeface="Arial" panose="020B0604020202020204" pitchFamily="34" charset="0"/>
              <a:cs typeface="Arial" panose="020B0604020202020204" pitchFamily="34" charset="0"/>
            </a:endParaRPr>
          </a:p>
        </p:txBody>
      </p:sp>
      <p:pic>
        <p:nvPicPr>
          <p:cNvPr id="5" name="mono bival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684" y="1124744"/>
            <a:ext cx="9144000" cy="5143500"/>
          </a:xfrm>
          <a:prstGeom prst="rect">
            <a:avLst/>
          </a:prstGeom>
        </p:spPr>
      </p:pic>
    </p:spTree>
    <p:extLst>
      <p:ext uri="{BB962C8B-B14F-4D97-AF65-F5344CB8AC3E}">
        <p14:creationId xmlns:p14="http://schemas.microsoft.com/office/powerpoint/2010/main" val="15746370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39552" y="1772816"/>
            <a:ext cx="8424101" cy="3001334"/>
          </a:xfrm>
          <a:prstGeom prst="rect">
            <a:avLst/>
          </a:prstGeom>
          <a:noFill/>
        </p:spPr>
        <p:txBody>
          <a:bodyPr wrap="none" rtlCol="0">
            <a:spAutoFit/>
          </a:bodyPr>
          <a:lstStyle/>
          <a:p>
            <a:pPr>
              <a:lnSpc>
                <a:spcPct val="150000"/>
              </a:lnSpc>
            </a:pPr>
            <a:r>
              <a:rPr lang="de-DE" sz="1600" dirty="0">
                <a:latin typeface="Arial" panose="020B0604020202020204" pitchFamily="34" charset="0"/>
                <a:cs typeface="Arial" panose="020B0604020202020204" pitchFamily="34" charset="0"/>
              </a:rPr>
              <a:t>Resumen del vídeo:</a:t>
            </a:r>
          </a:p>
          <a:p>
            <a:pPr>
              <a:lnSpc>
                <a:spcPct val="150000"/>
              </a:lnSpc>
            </a:pPr>
            <a:r>
              <a:rPr lang="de-DE" sz="1600" dirty="0">
                <a:latin typeface="Arial" panose="020B0604020202020204" pitchFamily="34" charset="0"/>
                <a:cs typeface="Arial" panose="020B0604020202020204" pitchFamily="34" charset="0"/>
              </a:rPr>
              <a:t>Existen diferentes modos de funcionamiento de los calentadores de bombas de calor. </a:t>
            </a:r>
          </a:p>
          <a:p>
            <a:pPr>
              <a:lnSpc>
                <a:spcPct val="150000"/>
              </a:lnSpc>
            </a:pPr>
            <a:r>
              <a:rPr lang="es-ES" sz="1600" dirty="0">
                <a:latin typeface="Arial" panose="020B0604020202020204" pitchFamily="34" charset="0"/>
                <a:cs typeface="Arial" panose="020B0604020202020204" pitchFamily="34" charset="0"/>
              </a:rPr>
              <a:t>Dependiendo de la cooperación de la bomba de calor con un generador de calor adicional </a:t>
            </a:r>
          </a:p>
          <a:p>
            <a:pPr>
              <a:lnSpc>
                <a:spcPct val="150000"/>
              </a:lnSpc>
            </a:pPr>
            <a:r>
              <a:rPr lang="es-ES" sz="1600" dirty="0">
                <a:latin typeface="Arial" panose="020B0604020202020204" pitchFamily="34" charset="0"/>
                <a:cs typeface="Arial" panose="020B0604020202020204" pitchFamily="34" charset="0"/>
              </a:rPr>
              <a:t>se puede distinguir entre</a:t>
            </a:r>
            <a:r>
              <a:rPr lang="de-DE" sz="1600" dirty="0">
                <a:latin typeface="Arial" panose="020B0604020202020204" pitchFamily="34" charset="0"/>
                <a:cs typeface="Arial" panose="020B0604020202020204" pitchFamily="34" charset="0"/>
              </a:rPr>
              <a:t>: </a:t>
            </a:r>
          </a:p>
          <a:p>
            <a:pPr>
              <a:lnSpc>
                <a:spcPct val="150000"/>
              </a:lnSpc>
            </a:pP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de-DE" sz="1600" dirty="0">
                <a:latin typeface="Arial" panose="020B0604020202020204" pitchFamily="34" charset="0"/>
                <a:cs typeface="Arial" panose="020B0604020202020204" pitchFamily="34" charset="0"/>
              </a:rPr>
              <a:t>funcionamiento monovalente</a:t>
            </a:r>
          </a:p>
          <a:p>
            <a:pPr marL="285750" indent="-285750">
              <a:lnSpc>
                <a:spcPct val="150000"/>
              </a:lnSpc>
              <a:buFontTx/>
              <a:buChar char="-"/>
            </a:pPr>
            <a:r>
              <a:rPr lang="de-DE" sz="1600" dirty="0">
                <a:latin typeface="Arial" panose="020B0604020202020204" pitchFamily="34" charset="0"/>
                <a:cs typeface="Arial" panose="020B0604020202020204" pitchFamily="34" charset="0"/>
              </a:rPr>
              <a:t>funcionamiento en paralelo bivalente</a:t>
            </a:r>
          </a:p>
          <a:p>
            <a:pPr marL="285750" indent="-285750">
              <a:lnSpc>
                <a:spcPct val="150000"/>
              </a:lnSpc>
              <a:buFontTx/>
              <a:buChar char="-"/>
            </a:pPr>
            <a:r>
              <a:rPr lang="de-DE" sz="1600" dirty="0">
                <a:latin typeface="Arial" panose="020B0604020202020204" pitchFamily="34" charset="0"/>
                <a:cs typeface="Arial" panose="020B0604020202020204" pitchFamily="34" charset="0"/>
              </a:rPr>
              <a:t>funcionamiento alternativo bivalente </a:t>
            </a:r>
          </a:p>
        </p:txBody>
      </p:sp>
    </p:spTree>
    <p:extLst>
      <p:ext uri="{BB962C8B-B14F-4D97-AF65-F5344CB8AC3E}">
        <p14:creationId xmlns:p14="http://schemas.microsoft.com/office/powerpoint/2010/main" val="557836500"/>
      </p:ext>
    </p:extLst>
  </p:cSld>
  <p:clrMapOvr>
    <a:masterClrMapping/>
  </p:clrMapOvr>
  <mc:AlternateContent xmlns:mc="http://schemas.openxmlformats.org/markup-compatibility/2006" xmlns:p14="http://schemas.microsoft.com/office/powerpoint/2010/main">
    <mc:Choice Requires="p14">
      <p:transition spd="slow" p14:dur="2000" advTm="8185"/>
    </mc:Choice>
    <mc:Fallback xmlns="">
      <p:transition spd="slow" advTm="8185"/>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8057" y="4141962"/>
            <a:ext cx="4285943" cy="209535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4875" y="5780112"/>
            <a:ext cx="457200" cy="457200"/>
          </a:xfrm>
          <a:prstGeom prst="rect">
            <a:avLst/>
          </a:prstGeom>
        </p:spPr>
      </p:pic>
      <p:pic>
        <p:nvPicPr>
          <p:cNvPr id="5" name="Grafi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232" y="4141962"/>
            <a:ext cx="4285943" cy="2095350"/>
          </a:xfrm>
          <a:prstGeom prst="rect">
            <a:avLst/>
          </a:prstGeom>
        </p:spPr>
      </p:pic>
      <p:pic>
        <p:nvPicPr>
          <p:cNvPr id="6" name="Grafik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634658"/>
            <a:ext cx="4308150" cy="2106206"/>
          </a:xfrm>
          <a:prstGeom prst="rect">
            <a:avLst/>
          </a:prstGeom>
        </p:spPr>
      </p:pic>
      <p:sp>
        <p:nvSpPr>
          <p:cNvPr id="7" name="Textfeld 6"/>
          <p:cNvSpPr txBox="1"/>
          <p:nvPr/>
        </p:nvSpPr>
        <p:spPr>
          <a:xfrm>
            <a:off x="762001" y="1444221"/>
            <a:ext cx="2872902" cy="338554"/>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Funcionamiento monovalente</a:t>
            </a:r>
          </a:p>
        </p:txBody>
      </p:sp>
      <p:sp>
        <p:nvSpPr>
          <p:cNvPr id="8" name="Textfeld 7"/>
          <p:cNvSpPr txBox="1"/>
          <p:nvPr/>
        </p:nvSpPr>
        <p:spPr>
          <a:xfrm>
            <a:off x="762001" y="3919759"/>
            <a:ext cx="3522118" cy="338554"/>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funcionamiento en paralelo bivalente</a:t>
            </a:r>
          </a:p>
        </p:txBody>
      </p:sp>
      <p:sp>
        <p:nvSpPr>
          <p:cNvPr id="9" name="Textfeld 8"/>
          <p:cNvSpPr txBox="1"/>
          <p:nvPr/>
        </p:nvSpPr>
        <p:spPr>
          <a:xfrm>
            <a:off x="5572126" y="3919759"/>
            <a:ext cx="3512500" cy="338554"/>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funcionamiento alternativo bivalente </a:t>
            </a:r>
          </a:p>
        </p:txBody>
      </p:sp>
    </p:spTree>
    <p:extLst>
      <p:ext uri="{BB962C8B-B14F-4D97-AF65-F5344CB8AC3E}">
        <p14:creationId xmlns:p14="http://schemas.microsoft.com/office/powerpoint/2010/main" val="3143908097"/>
      </p:ext>
    </p:extLst>
  </p:cSld>
  <p:clrMapOvr>
    <a:masterClrMapping/>
  </p:clrMapOvr>
  <mc:AlternateContent xmlns:mc="http://schemas.openxmlformats.org/markup-compatibility/2006" xmlns:p14="http://schemas.microsoft.com/office/powerpoint/2010/main">
    <mc:Choice Requires="p14">
      <p:transition spd="slow" p14:dur="2000" advTm="8185"/>
    </mc:Choice>
    <mc:Fallback xmlns="">
      <p:transition spd="slow" advTm="8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s-ES" dirty="0">
                <a:latin typeface="Arial" panose="020B0604020202020204" pitchFamily="34" charset="0"/>
                <a:cs typeface="Arial" panose="020B0604020202020204" pitchFamily="34" charset="0"/>
              </a:rPr>
              <a:t>Modos de funcionamiento de las bombas de calor</a:t>
            </a:r>
            <a:endParaRPr lang="de-DE"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r>
              <a:rPr lang="es-ES" sz="1600" dirty="0">
                <a:latin typeface="Arial" panose="020B0604020202020204" pitchFamily="34" charset="0"/>
                <a:cs typeface="Arial" panose="020B0604020202020204" pitchFamily="34" charset="0"/>
              </a:rPr>
              <a:t>Los combustibles fósiles (como el gas natural o el gasóleo) se utilizan a menudo en modos de funcionamiento bivalentes. En instalaciones pequeñas, los conceptos bivalentes sólo son relevantes si, en el curso de una modernización del sistema de calefacción, existen quemadores en funcionamiento para la generación de la carga máxima, que siguen funcionando.</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s-ES" sz="1600" dirty="0">
                <a:latin typeface="Arial" panose="020B0604020202020204" pitchFamily="34" charset="0"/>
                <a:cs typeface="Arial" panose="020B0604020202020204" pitchFamily="34" charset="0"/>
              </a:rPr>
              <a:t>En la planificación de mayores instalaciones -especialmente en edificios no residenciales- se están construyendo nuevos picos de carga. </a:t>
            </a:r>
          </a:p>
          <a:p>
            <a:pPr marL="0" indent="0">
              <a:lnSpc>
                <a:spcPct val="150000"/>
              </a:lnSpc>
              <a:buNone/>
            </a:pPr>
            <a:r>
              <a:rPr lang="es-ES" sz="1600" dirty="0">
                <a:latin typeface="Arial" panose="020B0604020202020204" pitchFamily="34" charset="0"/>
                <a:cs typeface="Arial" panose="020B0604020202020204" pitchFamily="34" charset="0"/>
              </a:rPr>
              <a:t>Además de las calderas de petróleo o gas, también se pueden utilizar sistemas de biomasa o de calefacción urbana. </a:t>
            </a:r>
          </a:p>
        </p:txBody>
      </p:sp>
    </p:spTree>
    <p:extLst>
      <p:ext uri="{BB962C8B-B14F-4D97-AF65-F5344CB8AC3E}">
        <p14:creationId xmlns:p14="http://schemas.microsoft.com/office/powerpoint/2010/main" val="29534627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s-ES" dirty="0">
                <a:latin typeface="Arial" panose="020B0604020202020204" pitchFamily="34" charset="0"/>
                <a:cs typeface="Arial" panose="020B0604020202020204" pitchFamily="34" charset="0"/>
              </a:rPr>
              <a:t>Modos de funcionamiento de las bombas de calor</a:t>
            </a:r>
            <a:endParaRPr lang="de-DE"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79512" y="1848043"/>
            <a:ext cx="4968552" cy="4525963"/>
          </a:xfrm>
        </p:spPr>
        <p:txBody>
          <a:bodyPr>
            <a:normAutofit fontScale="92500" lnSpcReduction="20000"/>
          </a:bodyPr>
          <a:lstStyle/>
          <a:p>
            <a:pPr marL="0" indent="0">
              <a:lnSpc>
                <a:spcPct val="150000"/>
              </a:lnSpc>
              <a:buNone/>
            </a:pPr>
            <a:r>
              <a:rPr lang="es-ES" sz="1600" dirty="0">
                <a:latin typeface="Arial" panose="020B0604020202020204" pitchFamily="34" charset="0"/>
                <a:cs typeface="Arial" panose="020B0604020202020204" pitchFamily="34" charset="0"/>
              </a:rPr>
              <a:t>Modos de funcionamiento de las bombas de calor / apoyo a la calefacción o calentamiento del agua de servicio </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Energía termosolar</a:t>
            </a:r>
          </a:p>
          <a:p>
            <a:pPr marL="0" indent="0">
              <a:lnSpc>
                <a:spcPct val="150000"/>
              </a:lnSpc>
              <a:buNone/>
            </a:pPr>
            <a:r>
              <a:rPr lang="es-ES" sz="1600" dirty="0">
                <a:latin typeface="Arial" panose="020B0604020202020204" pitchFamily="34" charset="0"/>
                <a:cs typeface="Arial" panose="020B0604020202020204" pitchFamily="34" charset="0"/>
              </a:rPr>
              <a:t>Los componentes de la energía solar térmica pueden incluirse en un sistema de bomba de calor. </a:t>
            </a:r>
          </a:p>
          <a:p>
            <a:pPr marL="0" indent="0">
              <a:lnSpc>
                <a:spcPct val="150000"/>
              </a:lnSpc>
              <a:buNone/>
            </a:pPr>
            <a:r>
              <a:rPr lang="es-ES" sz="1600" dirty="0">
                <a:latin typeface="Arial" panose="020B0604020202020204" pitchFamily="34" charset="0"/>
                <a:cs typeface="Arial" panose="020B0604020202020204" pitchFamily="34" charset="0"/>
              </a:rPr>
              <a:t>La interpretación e incrustación se realiza de la misma manera que en otros sistemas de calefacción.  Los componentes de la energía solar térmica deben tenerse en cuenta al dimensionar el sistema geotérmico.  </a:t>
            </a:r>
          </a:p>
          <a:p>
            <a:pPr marL="0" indent="0">
              <a:lnSpc>
                <a:spcPct val="150000"/>
              </a:lnSpc>
              <a:buNone/>
            </a:pPr>
            <a:endParaRPr lang="es-E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p:txBody>
      </p:sp>
      <p:pic>
        <p:nvPicPr>
          <p:cNvPr id="6146" name="Picture 2" descr="https://upload.wikimedia.org/wikipedia/commons/8/8c/Sonnenkollektor-1.jpg"/>
          <p:cNvPicPr>
            <a:picLocks noChangeAspect="1" noChangeArrowheads="1"/>
          </p:cNvPicPr>
          <p:nvPr/>
        </p:nvPicPr>
        <p:blipFill>
          <a:blip r:embed="rId3">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5114833" y="2095500"/>
            <a:ext cx="528637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5412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norm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lvl="0" indent="0">
              <a:lnSpc>
                <a:spcPct val="150000"/>
              </a:lnSpc>
              <a:spcBef>
                <a:spcPts val="0"/>
              </a:spcBef>
              <a:buNone/>
            </a:pPr>
            <a:r>
              <a:rPr lang="es-ES" sz="1600" dirty="0">
                <a:solidFill>
                  <a:prstClr val="black"/>
                </a:solidFill>
                <a:latin typeface="Arial" panose="020B0604020202020204" pitchFamily="34" charset="0"/>
                <a:cs typeface="Arial" panose="020B0604020202020204" pitchFamily="34" charset="0"/>
              </a:rPr>
              <a:t>Estufas / calefacción de una habitación</a:t>
            </a:r>
          </a:p>
          <a:p>
            <a:pPr marL="0" lvl="0" indent="0">
              <a:lnSpc>
                <a:spcPct val="150000"/>
              </a:lnSpc>
              <a:spcBef>
                <a:spcPts val="0"/>
              </a:spcBef>
              <a:buNone/>
            </a:pPr>
            <a:endParaRPr lang="de-DE" sz="1600" dirty="0">
              <a:solidFill>
                <a:prstClr val="black"/>
              </a:solidFill>
              <a:latin typeface="Arial" panose="020B0604020202020204" pitchFamily="34" charset="0"/>
              <a:cs typeface="Arial" panose="020B0604020202020204" pitchFamily="34" charset="0"/>
            </a:endParaRPr>
          </a:p>
          <a:p>
            <a:pPr marL="0" lvl="0" indent="0">
              <a:lnSpc>
                <a:spcPct val="150000"/>
              </a:lnSpc>
              <a:spcBef>
                <a:spcPts val="0"/>
              </a:spcBef>
              <a:buNone/>
            </a:pPr>
            <a:r>
              <a:rPr lang="es-ES" sz="1600" dirty="0">
                <a:solidFill>
                  <a:prstClr val="black"/>
                </a:solidFill>
                <a:latin typeface="Arial" panose="020B0604020202020204" pitchFamily="34" charset="0"/>
                <a:cs typeface="Arial" panose="020B0604020202020204" pitchFamily="34" charset="0"/>
              </a:rPr>
              <a:t>También es posible una combinación de un sistema de bomba de calor y una estufa de leña. La estufa no suele estar conectada al sistema de calefacción, por lo que no hay requisitos especiales para su instalación. </a:t>
            </a:r>
          </a:p>
          <a:p>
            <a:pPr marL="0" lvl="0" indent="0">
              <a:lnSpc>
                <a:spcPct val="150000"/>
              </a:lnSpc>
              <a:spcBef>
                <a:spcPts val="0"/>
              </a:spcBef>
              <a:buNone/>
            </a:pPr>
            <a:r>
              <a:rPr lang="es-ES" sz="1600" dirty="0">
                <a:solidFill>
                  <a:prstClr val="black"/>
                </a:solidFill>
                <a:latin typeface="Arial" panose="020B0604020202020204" pitchFamily="34" charset="0"/>
                <a:cs typeface="Arial" panose="020B0604020202020204" pitchFamily="34" charset="0"/>
              </a:rPr>
              <a:t>La intensidad de utilización y el grado de utilización de la estufa depende del usuario y por ello no es fácil o ni siquiera se tiene en cuenta en el dimensionamiento de la instalación. </a:t>
            </a:r>
            <a:endParaRPr lang="de-DE"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2933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Barra calefactora / cartucho de calefacción</a:t>
            </a:r>
            <a:endParaRPr lang="de-DE"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556792"/>
            <a:ext cx="8229600" cy="4525963"/>
          </a:xfrm>
        </p:spPr>
        <p:txBody>
          <a:bodyPr>
            <a:normAutofit/>
          </a:bodyPr>
          <a:lstStyle/>
          <a:p>
            <a:pPr marL="0" lvl="0" indent="0">
              <a:lnSpc>
                <a:spcPct val="150000"/>
              </a:lnSpc>
              <a:spcBef>
                <a:spcPts val="0"/>
              </a:spcBef>
              <a:buNone/>
            </a:pPr>
            <a:r>
              <a:rPr lang="es-ES" sz="1600" dirty="0">
                <a:solidFill>
                  <a:prstClr val="black"/>
                </a:solidFill>
                <a:latin typeface="Arial" panose="020B0604020202020204" pitchFamily="34" charset="0"/>
                <a:cs typeface="Arial" panose="020B0604020202020204" pitchFamily="34" charset="0"/>
              </a:rPr>
              <a:t>Barra calefactora / cartucho de calefacción</a:t>
            </a:r>
            <a:endParaRPr lang="de-DE" sz="1600" dirty="0">
              <a:solidFill>
                <a:prstClr val="black"/>
              </a:solidFill>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p:txBody>
      </p:sp>
      <p:sp>
        <p:nvSpPr>
          <p:cNvPr id="4" name="Textfeld 3"/>
          <p:cNvSpPr txBox="1"/>
          <p:nvPr/>
        </p:nvSpPr>
        <p:spPr>
          <a:xfrm>
            <a:off x="457200" y="1772816"/>
            <a:ext cx="5421677" cy="1806841"/>
          </a:xfrm>
          <a:prstGeom prst="rect">
            <a:avLst/>
          </a:prstGeom>
          <a:noFill/>
        </p:spPr>
        <p:txBody>
          <a:bodyPr wrap="none" rtlCol="0">
            <a:spAutoFit/>
          </a:bodyPr>
          <a:lstStyle/>
          <a:p>
            <a:r>
              <a:rPr lang="de-DE" dirty="0"/>
              <a:t> </a:t>
            </a:r>
          </a:p>
          <a:p>
            <a:pPr marL="285750" indent="-285750">
              <a:lnSpc>
                <a:spcPct val="150000"/>
              </a:lnSpc>
              <a:buFontTx/>
              <a:buChar char="-"/>
            </a:pPr>
            <a:r>
              <a:rPr lang="de-DE" sz="1600" dirty="0">
                <a:latin typeface="Arial" panose="020B0604020202020204" pitchFamily="34" charset="0"/>
                <a:cs typeface="Arial" panose="020B0604020202020204" pitchFamily="34" charset="0"/>
              </a:rPr>
              <a:t>Existen</a:t>
            </a:r>
          </a:p>
          <a:p>
            <a:pPr marL="285750" indent="-285750">
              <a:lnSpc>
                <a:spcPct val="150000"/>
              </a:lnSpc>
              <a:buFontTx/>
              <a:buChar char="-"/>
            </a:pPr>
            <a:r>
              <a:rPr lang="es-ES" sz="1600" dirty="0">
                <a:latin typeface="Arial" panose="020B0604020202020204" pitchFamily="34" charset="0"/>
                <a:cs typeface="Arial" panose="020B0604020202020204" pitchFamily="34" charset="0"/>
              </a:rPr>
              <a:t>No tienen sentido en las bombas de calor geotérmicas</a:t>
            </a:r>
          </a:p>
          <a:p>
            <a:pPr marL="285750" indent="-285750">
              <a:lnSpc>
                <a:spcPct val="150000"/>
              </a:lnSpc>
              <a:buFontTx/>
              <a:buChar char="-"/>
            </a:pPr>
            <a:r>
              <a:rPr lang="de-DE" sz="1600" dirty="0">
                <a:latin typeface="Arial" panose="020B0604020202020204" pitchFamily="34" charset="0"/>
                <a:cs typeface="Arial" panose="020B0604020202020204" pitchFamily="34" charset="0"/>
              </a:rPr>
              <a:t>Pueden utilizarse para el secado</a:t>
            </a:r>
          </a:p>
          <a:p>
            <a:pPr marL="285750" indent="-285750">
              <a:lnSpc>
                <a:spcPct val="150000"/>
              </a:lnSpc>
              <a:buFontTx/>
              <a:buChar char="-"/>
            </a:pPr>
            <a:r>
              <a:rPr lang="de-DE" sz="1600" dirty="0">
                <a:latin typeface="Arial" panose="020B0604020202020204" pitchFamily="34" charset="0"/>
                <a:cs typeface="Arial" panose="020B0604020202020204" pitchFamily="34" charset="0"/>
              </a:rPr>
              <a:t>Mejor desconexión o desactivación</a:t>
            </a:r>
            <a:endParaRPr lang="de-DE" dirty="0"/>
          </a:p>
        </p:txBody>
      </p:sp>
    </p:spTree>
    <p:extLst>
      <p:ext uri="{BB962C8B-B14F-4D97-AF65-F5344CB8AC3E}">
        <p14:creationId xmlns:p14="http://schemas.microsoft.com/office/powerpoint/2010/main" val="312541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Modo de refrigeración</a:t>
            </a:r>
          </a:p>
        </p:txBody>
      </p:sp>
      <p:sp>
        <p:nvSpPr>
          <p:cNvPr id="3" name="Content Placeholder 2"/>
          <p:cNvSpPr>
            <a:spLocks noGrp="1"/>
          </p:cNvSpPr>
          <p:nvPr>
            <p:ph idx="1"/>
          </p:nvPr>
        </p:nvSpPr>
        <p:spPr/>
        <p:txBody>
          <a:bodyPr>
            <a:normAutofit/>
          </a:bodyPr>
          <a:lstStyle/>
          <a:p>
            <a:pPr marL="0" indent="0">
              <a:lnSpc>
                <a:spcPct val="150000"/>
              </a:lnSpc>
              <a:buNone/>
            </a:pPr>
            <a:r>
              <a:rPr lang="es-ES" sz="1600" dirty="0">
                <a:latin typeface="Arial" panose="020B0604020202020204" pitchFamily="34" charset="0"/>
                <a:cs typeface="Arial" panose="020B0604020202020204" pitchFamily="34" charset="0"/>
              </a:rPr>
              <a:t>También se puede utilizar un sistema de bomba de calor para la refrigeración (por ejemplo, para el aire acondicionado en los meses de verano). Normalmente el sistema de distribución de calor (calefacción por suelo radiante) también se utiliza como sistema de distribución de frío. </a:t>
            </a:r>
          </a:p>
          <a:p>
            <a:pPr marL="0" indent="0">
              <a:lnSpc>
                <a:spcPct val="150000"/>
              </a:lnSpc>
              <a:buNone/>
            </a:pPr>
            <a:r>
              <a:rPr lang="es-ES" sz="1600" dirty="0">
                <a:latin typeface="Arial" panose="020B0604020202020204" pitchFamily="34" charset="0"/>
                <a:cs typeface="Arial" panose="020B0604020202020204" pitchFamily="34" charset="0"/>
              </a:rPr>
              <a:t>Hay diferentes tipos de enfriamiento: </a:t>
            </a:r>
            <a:endParaRPr lang="en-US" sz="1600" dirty="0">
              <a:latin typeface="Arial" panose="020B0604020202020204" pitchFamily="34" charset="0"/>
              <a:cs typeface="Arial" panose="020B0604020202020204" pitchFamily="34" charset="0"/>
            </a:endParaRPr>
          </a:p>
          <a:p>
            <a:pPr marL="285750" indent="-285750">
              <a:lnSpc>
                <a:spcPct val="150000"/>
              </a:lnSpc>
              <a:buFontTx/>
              <a:buChar char="-"/>
            </a:pPr>
            <a:r>
              <a:rPr lang="en-US" sz="1600" dirty="0" err="1">
                <a:latin typeface="Arial" panose="020B0604020202020204" pitchFamily="34" charset="0"/>
                <a:cs typeface="Arial" panose="020B0604020202020204" pitchFamily="34" charset="0"/>
              </a:rPr>
              <a:t>Refrigeración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pasiva</a:t>
            </a:r>
            <a:r>
              <a:rPr lang="en-US" sz="1600" dirty="0">
                <a:latin typeface="Arial" panose="020B0604020202020204" pitchFamily="34" charset="0"/>
                <a:cs typeface="Arial" panose="020B0604020202020204" pitchFamily="34" charset="0"/>
              </a:rPr>
              <a:t> </a:t>
            </a:r>
          </a:p>
          <a:p>
            <a:pPr marL="285750" indent="-285750">
              <a:lnSpc>
                <a:spcPct val="150000"/>
              </a:lnSpc>
              <a:buFontTx/>
              <a:buChar char="-"/>
            </a:pPr>
            <a:r>
              <a:rPr lang="en-US" sz="1600" dirty="0" err="1">
                <a:latin typeface="Arial" panose="020B0604020202020204" pitchFamily="34" charset="0"/>
                <a:cs typeface="Arial" panose="020B0604020202020204" pitchFamily="34" charset="0"/>
              </a:rPr>
              <a:t>Refrigeración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activa</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6706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Modo de refrigeración</a:t>
            </a:r>
          </a:p>
        </p:txBody>
      </p:sp>
      <p:sp>
        <p:nvSpPr>
          <p:cNvPr id="3" name="Content Placeholder 2"/>
          <p:cNvSpPr>
            <a:spLocks noGrp="1"/>
          </p:cNvSpPr>
          <p:nvPr>
            <p:ph idx="1"/>
          </p:nvPr>
        </p:nvSpPr>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Refrigeración pasiva</a:t>
            </a:r>
          </a:p>
          <a:p>
            <a:pPr marL="0" indent="0">
              <a:lnSpc>
                <a:spcPct val="150000"/>
              </a:lnSpc>
              <a:buNone/>
            </a:pPr>
            <a:r>
              <a:rPr lang="es-ES" sz="1600" dirty="0">
                <a:latin typeface="Arial" panose="020B0604020202020204" pitchFamily="34" charset="0"/>
                <a:cs typeface="Arial" panose="020B0604020202020204" pitchFamily="34" charset="0"/>
              </a:rPr>
              <a:t>Para el enfriamiento pasivo (o natural), las bajas temperaturas de la fuente de calor (por ejemplo, el suelo) se utilizan directamente para el enfriamiento. </a:t>
            </a:r>
          </a:p>
          <a:p>
            <a:pPr marL="0" indent="0">
              <a:lnSpc>
                <a:spcPct val="150000"/>
              </a:lnSpc>
              <a:buNone/>
            </a:pPr>
            <a:r>
              <a:rPr lang="es-ES" sz="1600" dirty="0">
                <a:latin typeface="Arial" panose="020B0604020202020204" pitchFamily="34" charset="0"/>
                <a:cs typeface="Arial" panose="020B0604020202020204" pitchFamily="34" charset="0"/>
              </a:rPr>
              <a:t>En este caso, la bomba de calor no funciona. La implementación se realiza con válvulas entre la bomba de calor y la fuente de calor. </a:t>
            </a:r>
          </a:p>
          <a:p>
            <a:pPr marL="0" indent="0">
              <a:lnSpc>
                <a:spcPct val="150000"/>
              </a:lnSpc>
              <a:buNone/>
            </a:pPr>
            <a:r>
              <a:rPr lang="es-ES" sz="1600" dirty="0">
                <a:latin typeface="Arial" panose="020B0604020202020204" pitchFamily="34" charset="0"/>
                <a:cs typeface="Arial" panose="020B0604020202020204" pitchFamily="34" charset="0"/>
              </a:rPr>
              <a:t>Enfriar el COP es obviamente muy bueno, porque el rendimiento eléctrico de la bomba de circulación es la única energía de accionamiento necesaria.</a:t>
            </a:r>
          </a:p>
          <a:p>
            <a:pPr marL="0" indent="0">
              <a:lnSpc>
                <a:spcPct val="150000"/>
              </a:lnSpc>
              <a:buNone/>
            </a:pPr>
            <a:r>
              <a:rPr lang="es-ES" sz="1600" dirty="0">
                <a:latin typeface="Arial" panose="020B0604020202020204" pitchFamily="34" charset="0"/>
                <a:cs typeface="Arial" panose="020B0604020202020204" pitchFamily="34" charset="0"/>
              </a:rPr>
              <a:t>La refrigeración pasiva sólo es posible cuando el depósito de la fuente de calor tiene suficientes temperaturas bajas.  Para el dimensionamiento de la mirada -&gt; -&gt; para el dimensionamiento de la mirada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51149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a:xfrm>
            <a:off x="457200" y="1412776"/>
            <a:ext cx="8229600" cy="4525963"/>
          </a:xfrm>
        </p:spPr>
        <p:txBody>
          <a:bodyPr>
            <a:normAutofit/>
          </a:bodyPr>
          <a:lstStyle/>
          <a:p>
            <a:pPr marL="0" indent="0">
              <a:lnSpc>
                <a:spcPct val="150000"/>
              </a:lnSpc>
              <a:buNone/>
            </a:pPr>
            <a:r>
              <a:rPr lang="de-DE" sz="1600" b="1" dirty="0">
                <a:latin typeface="Arial" panose="020B0604020202020204" pitchFamily="34" charset="0"/>
                <a:cs typeface="Arial" panose="020B0604020202020204" pitchFamily="34" charset="0"/>
              </a:rPr>
              <a:t>Refrigeración pasiva</a:t>
            </a:r>
            <a:endParaRPr lang="en-US" sz="1600" dirty="0">
              <a:latin typeface="Arial" panose="020B0604020202020204" pitchFamily="34" charset="0"/>
              <a:cs typeface="Arial" panose="020B0604020202020204" pitchFamily="34" charset="0"/>
            </a:endParaRPr>
          </a:p>
        </p:txBody>
      </p:sp>
    </p:spTree>
    <p:controls>
      <mc:AlternateContent xmlns:mc="http://schemas.openxmlformats.org/markup-compatibility/2006">
        <mc:Choice xmlns:v="urn:schemas-microsoft-com:vml" Requires="v">
          <p:control spid="8287" r:id="rId2" imgW="6769080" imgH="4778280"/>
        </mc:Choice>
        <mc:Fallback>
          <p:control r:id="rId2" imgW="6769080" imgH="4778280">
            <p:pic>
              <p:nvPicPr>
                <p:cNvPr id="4" name="ShockwaveFlash1"/>
                <p:cNvPicPr>
                  <a:picLocks noChangeAspect="1"/>
                </p:cNvPicPr>
                <p:nvPr>
                  <p:custDataLst>
                    <p:tags r:id="rId3"/>
                  </p:custDataLst>
                </p:nvPr>
              </p:nvPicPr>
              <p:blipFill>
                <a:blip r:embed="rId6"/>
                <a:stretch>
                  <a:fillRect/>
                </a:stretch>
              </p:blipFill>
              <p:spPr>
                <a:xfrm>
                  <a:off x="1331640" y="1844824"/>
                  <a:ext cx="6768752" cy="4777943"/>
                </a:xfrm>
                <a:prstGeom prst="rect">
                  <a:avLst/>
                </a:prstGeom>
              </p:spPr>
            </p:pic>
          </p:control>
        </mc:Fallback>
      </mc:AlternateContent>
    </p:controls>
    <p:extLst>
      <p:ext uri="{BB962C8B-B14F-4D97-AF65-F5344CB8AC3E}">
        <p14:creationId xmlns:p14="http://schemas.microsoft.com/office/powerpoint/2010/main" val="1666766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Historia de la bomba de calor</a:t>
            </a:r>
            <a:endParaRPr lang="el-GR" dirty="0">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0" y="2329173"/>
            <a:ext cx="8820472"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endParaRPr lang="en-US" sz="1600"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stretch>
            <a:fillRect/>
          </a:stretch>
        </p:blipFill>
        <p:spPr>
          <a:xfrm>
            <a:off x="683568" y="3863181"/>
            <a:ext cx="6836626" cy="1522400"/>
          </a:xfrm>
          <a:prstGeom prst="rect">
            <a:avLst/>
          </a:prstGeom>
        </p:spPr>
      </p:pic>
      <p:sp>
        <p:nvSpPr>
          <p:cNvPr id="4" name="Textfeld 3"/>
          <p:cNvSpPr txBox="1"/>
          <p:nvPr/>
        </p:nvSpPr>
        <p:spPr>
          <a:xfrm>
            <a:off x="683568" y="1931961"/>
            <a:ext cx="6984776" cy="785343"/>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Más de 700.000 bombas de calor se encontraban en funcionamiento. </a:t>
            </a:r>
          </a:p>
          <a:p>
            <a:pPr>
              <a:lnSpc>
                <a:spcPct val="150000"/>
              </a:lnSpc>
            </a:pPr>
            <a:r>
              <a:rPr lang="es-ES" sz="1600" dirty="0">
                <a:latin typeface="Arial" panose="020B0604020202020204" pitchFamily="34" charset="0"/>
                <a:cs typeface="Arial" panose="020B0604020202020204" pitchFamily="34" charset="0"/>
              </a:rPr>
              <a:t>Inventario de las bombas de calor en Alemania (2016) </a:t>
            </a:r>
            <a:endParaRPr lang="de-DE" sz="1600" dirty="0">
              <a:latin typeface="Arial" panose="020B0604020202020204" pitchFamily="34" charset="0"/>
              <a:cs typeface="Arial" panose="020B0604020202020204" pitchFamily="34" charset="0"/>
            </a:endParaRPr>
          </a:p>
        </p:txBody>
      </p:sp>
      <p:sp>
        <p:nvSpPr>
          <p:cNvPr id="6" name="Textfeld 5"/>
          <p:cNvSpPr txBox="1"/>
          <p:nvPr/>
        </p:nvSpPr>
        <p:spPr>
          <a:xfrm>
            <a:off x="1115616" y="3933056"/>
            <a:ext cx="413959" cy="246221"/>
          </a:xfrm>
          <a:prstGeom prst="rect">
            <a:avLst/>
          </a:prstGeom>
          <a:solidFill>
            <a:schemeClr val="bg1"/>
          </a:solidFill>
        </p:spPr>
        <p:txBody>
          <a:bodyPr wrap="none" lIns="0" tIns="0" rIns="0" bIns="0" rtlCol="0">
            <a:spAutoFit/>
          </a:bodyPr>
          <a:lstStyle/>
          <a:p>
            <a:r>
              <a:rPr lang="de-DE" sz="1600" dirty="0">
                <a:latin typeface="Arial" panose="020B0604020202020204" pitchFamily="34" charset="0"/>
                <a:cs typeface="Arial" panose="020B0604020202020204" pitchFamily="34" charset="0"/>
              </a:rPr>
              <a:t>Year</a:t>
            </a:r>
          </a:p>
        </p:txBody>
      </p:sp>
      <p:sp>
        <p:nvSpPr>
          <p:cNvPr id="14" name="Textfeld 13"/>
          <p:cNvSpPr txBox="1"/>
          <p:nvPr/>
        </p:nvSpPr>
        <p:spPr>
          <a:xfrm>
            <a:off x="1960507" y="3933055"/>
            <a:ext cx="717312" cy="246221"/>
          </a:xfrm>
          <a:prstGeom prst="rect">
            <a:avLst/>
          </a:prstGeom>
          <a:solidFill>
            <a:schemeClr val="bg1"/>
          </a:solidFill>
        </p:spPr>
        <p:txBody>
          <a:bodyPr wrap="none" lIns="0" tIns="0" rIns="0" bIns="0" rtlCol="0">
            <a:spAutoFit/>
          </a:bodyPr>
          <a:lstStyle/>
          <a:p>
            <a:r>
              <a:rPr lang="de-DE" sz="1600" dirty="0">
                <a:latin typeface="Arial" panose="020B0604020202020204" pitchFamily="34" charset="0"/>
                <a:cs typeface="Arial" panose="020B0604020202020204" pitchFamily="34" charset="0"/>
              </a:rPr>
              <a:t>  Total   </a:t>
            </a:r>
          </a:p>
        </p:txBody>
      </p:sp>
      <p:sp>
        <p:nvSpPr>
          <p:cNvPr id="15" name="Textfeld 14"/>
          <p:cNvSpPr txBox="1"/>
          <p:nvPr/>
        </p:nvSpPr>
        <p:spPr>
          <a:xfrm>
            <a:off x="3423502" y="3933055"/>
            <a:ext cx="527260" cy="246221"/>
          </a:xfrm>
          <a:prstGeom prst="rect">
            <a:avLst/>
          </a:prstGeom>
          <a:solidFill>
            <a:schemeClr val="bg1"/>
          </a:solidFill>
        </p:spPr>
        <p:txBody>
          <a:bodyPr wrap="none" lIns="0" tIns="0" rIns="0" bIns="0" rtlCol="0">
            <a:spAutoFit/>
          </a:bodyPr>
          <a:lstStyle/>
          <a:p>
            <a:r>
              <a:rPr lang="de-DE" sz="1600" dirty="0">
                <a:latin typeface="Arial" panose="020B0604020202020204" pitchFamily="34" charset="0"/>
                <a:cs typeface="Arial" panose="020B0604020202020204" pitchFamily="34" charset="0"/>
              </a:rPr>
              <a:t>  Air   </a:t>
            </a:r>
          </a:p>
        </p:txBody>
      </p:sp>
      <p:sp>
        <p:nvSpPr>
          <p:cNvPr id="16" name="Textfeld 15"/>
          <p:cNvSpPr txBox="1"/>
          <p:nvPr/>
        </p:nvSpPr>
        <p:spPr>
          <a:xfrm>
            <a:off x="4696445" y="3933054"/>
            <a:ext cx="915315" cy="246221"/>
          </a:xfrm>
          <a:prstGeom prst="rect">
            <a:avLst/>
          </a:prstGeom>
          <a:solidFill>
            <a:schemeClr val="bg1"/>
          </a:solidFill>
        </p:spPr>
        <p:txBody>
          <a:bodyPr wrap="none" lIns="0" tIns="0" rIns="0" bIns="0" rtlCol="0">
            <a:spAutoFit/>
          </a:bodyPr>
          <a:lstStyle/>
          <a:p>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Ground</a:t>
            </a:r>
            <a:r>
              <a:rPr lang="de-DE" sz="1600" dirty="0">
                <a:latin typeface="Arial" panose="020B0604020202020204" pitchFamily="34" charset="0"/>
                <a:cs typeface="Arial" panose="020B0604020202020204" pitchFamily="34" charset="0"/>
              </a:rPr>
              <a:t>  </a:t>
            </a:r>
          </a:p>
        </p:txBody>
      </p:sp>
      <p:sp>
        <p:nvSpPr>
          <p:cNvPr id="18" name="Textfeld 17"/>
          <p:cNvSpPr txBox="1"/>
          <p:nvPr/>
        </p:nvSpPr>
        <p:spPr>
          <a:xfrm>
            <a:off x="5855330" y="3940277"/>
            <a:ext cx="1474763" cy="246221"/>
          </a:xfrm>
          <a:prstGeom prst="rect">
            <a:avLst/>
          </a:prstGeom>
          <a:solidFill>
            <a:schemeClr val="bg1"/>
          </a:solidFill>
        </p:spPr>
        <p:txBody>
          <a:bodyPr wrap="none" lIns="0" tIns="0" rIns="0" bIns="0" rtlCol="0">
            <a:spAutoFit/>
          </a:bodyPr>
          <a:lstStyle/>
          <a:p>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Groundwater</a:t>
            </a:r>
            <a:r>
              <a:rPr lang="de-DE"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15405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Modo de refrigeración</a:t>
            </a:r>
          </a:p>
        </p:txBody>
      </p:sp>
      <p:sp>
        <p:nvSpPr>
          <p:cNvPr id="3" name="Content Placeholder 2"/>
          <p:cNvSpPr>
            <a:spLocks noGrp="1"/>
          </p:cNvSpPr>
          <p:nvPr>
            <p:ph idx="1"/>
          </p:nvPr>
        </p:nvSpPr>
        <p:spPr/>
        <p:txBody>
          <a:bodyPr>
            <a:normAutofit/>
          </a:bodyPr>
          <a:lstStyle/>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de-DE" sz="1600" b="1" dirty="0">
                <a:latin typeface="Arial" panose="020B0604020202020204" pitchFamily="34" charset="0"/>
                <a:cs typeface="Arial" panose="020B0604020202020204" pitchFamily="34" charset="0"/>
              </a:rPr>
              <a:t>Enfriamiento activo </a:t>
            </a:r>
          </a:p>
          <a:p>
            <a:pPr marL="0" indent="0">
              <a:lnSpc>
                <a:spcPct val="150000"/>
              </a:lnSpc>
              <a:buNone/>
            </a:pPr>
            <a:r>
              <a:rPr lang="es-ES" sz="1600" dirty="0">
                <a:latin typeface="Arial" panose="020B0604020202020204" pitchFamily="34" charset="0"/>
                <a:cs typeface="Arial" panose="020B0604020202020204" pitchFamily="34" charset="0"/>
              </a:rPr>
              <a:t>La bomba de calor se puede utilizar para refrigerar, incluso si las temperaturas de la fuente de calor son insuficientes para la refrigeración pasiva o si las demandas de refrigeración son demasiado altas. </a:t>
            </a:r>
          </a:p>
          <a:p>
            <a:pPr marL="0" indent="0">
              <a:lnSpc>
                <a:spcPct val="150000"/>
              </a:lnSpc>
              <a:buNone/>
            </a:pPr>
            <a:r>
              <a:rPr lang="es-ES" sz="1600" dirty="0">
                <a:latin typeface="Arial" panose="020B0604020202020204" pitchFamily="34" charset="0"/>
                <a:cs typeface="Arial" panose="020B0604020202020204" pitchFamily="34" charset="0"/>
              </a:rPr>
              <a:t>Para ello, el proceso de la bomba de calor debe invertirse con una válvula de 4 vías, lo que significa que el lado caliente y el lado frío (absorción de calor y emisión de calor) son intercambiados. La dirección de transporte del compresor se mantiene. </a:t>
            </a:r>
          </a:p>
          <a:p>
            <a:pPr marL="0" indent="0">
              <a:lnSpc>
                <a:spcPct val="150000"/>
              </a:lnSpc>
              <a:buNone/>
            </a:pPr>
            <a:r>
              <a:rPr lang="es-ES" sz="1600" dirty="0">
                <a:latin typeface="Arial" panose="020B0604020202020204" pitchFamily="34" charset="0"/>
                <a:cs typeface="Arial" panose="020B0604020202020204" pitchFamily="34" charset="0"/>
              </a:rPr>
              <a:t>Una desventaja menor es la pérdida de presión adicional constante -incluso en la operación de calentamiento-, lo que lleva a un menor COP en la operación de calentamiento.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2159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9188" y="1412776"/>
            <a:ext cx="8794812" cy="4525963"/>
          </a:xfrm>
        </p:spPr>
        <p:txBody>
          <a:bodyPr>
            <a:normAutofit/>
          </a:bodyPr>
          <a:lstStyle/>
          <a:p>
            <a:pPr>
              <a:lnSpc>
                <a:spcPct val="150000"/>
              </a:lnSpc>
            </a:pPr>
            <a:r>
              <a:rPr lang="de-DE" sz="1600" dirty="0">
                <a:latin typeface="Arial" panose="020B0604020202020204" pitchFamily="34" charset="0"/>
                <a:cs typeface="Arial" panose="020B0604020202020204" pitchFamily="34" charset="0"/>
              </a:rPr>
              <a:t>Modo de enfriamiento - enfriamiento activo </a:t>
            </a:r>
          </a:p>
          <a:p>
            <a:pPr>
              <a:lnSpc>
                <a:spcPct val="150000"/>
              </a:lnSpc>
            </a:pPr>
            <a:r>
              <a:rPr lang="es-ES" sz="1600" dirty="0">
                <a:latin typeface="Arial" panose="020B0604020202020204" pitchFamily="34" charset="0"/>
                <a:cs typeface="Arial" panose="020B0604020202020204" pitchFamily="34" charset="0"/>
              </a:rPr>
              <a:t>(la animación muestra una bomba de calor aire-agua, función analógica de la bomba de calor agua-agua)</a:t>
            </a:r>
            <a:endParaRPr lang="en-US" sz="1600" dirty="0">
              <a:latin typeface="Arial" panose="020B0604020202020204" pitchFamily="34" charset="0"/>
              <a:cs typeface="Arial" panose="020B0604020202020204" pitchFamily="34" charset="0"/>
            </a:endParaRPr>
          </a:p>
        </p:txBody>
      </p:sp>
    </p:spTree>
    <p:controls>
      <mc:AlternateContent xmlns:mc="http://schemas.openxmlformats.org/markup-compatibility/2006">
        <mc:Choice xmlns:v="urn:schemas-microsoft-com:vml" Requires="v">
          <p:control spid="9311" r:id="rId2" imgW="5857920" imgH="4392720"/>
        </mc:Choice>
        <mc:Fallback>
          <p:control r:id="rId2" imgW="5857920" imgH="4392720">
            <p:pic>
              <p:nvPicPr>
                <p:cNvPr id="4" name="ShockwaveFlash1"/>
                <p:cNvPicPr>
                  <a:picLocks noChangeAspect="1"/>
                </p:cNvPicPr>
                <p:nvPr>
                  <p:custDataLst>
                    <p:tags r:id="rId3"/>
                  </p:custDataLst>
                </p:nvPr>
              </p:nvPicPr>
              <p:blipFill>
                <a:blip r:embed="rId6"/>
                <a:stretch>
                  <a:fillRect/>
                </a:stretch>
              </p:blipFill>
              <p:spPr>
                <a:xfrm>
                  <a:off x="2411760" y="2276872"/>
                  <a:ext cx="5856651" cy="4392488"/>
                </a:xfrm>
                <a:prstGeom prst="rect">
                  <a:avLst/>
                </a:prstGeom>
              </p:spPr>
            </p:pic>
          </p:control>
        </mc:Fallback>
      </mc:AlternateContent>
    </p:controls>
    <p:extLst>
      <p:ext uri="{BB962C8B-B14F-4D97-AF65-F5344CB8AC3E}">
        <p14:creationId xmlns:p14="http://schemas.microsoft.com/office/powerpoint/2010/main" val="14046575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Modo de refrigeración</a:t>
            </a:r>
          </a:p>
        </p:txBody>
      </p:sp>
      <p:sp>
        <p:nvSpPr>
          <p:cNvPr id="3" name="Content Placeholder 2"/>
          <p:cNvSpPr>
            <a:spLocks noGrp="1"/>
          </p:cNvSpPr>
          <p:nvPr>
            <p:ph idx="1"/>
          </p:nvPr>
        </p:nvSpPr>
        <p:spPr/>
        <p:txBody>
          <a:bodyPr>
            <a:norm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lvl="0" indent="0">
              <a:lnSpc>
                <a:spcPct val="150000"/>
              </a:lnSpc>
              <a:spcBef>
                <a:spcPts val="0"/>
              </a:spcBef>
              <a:buNone/>
            </a:pPr>
            <a:r>
              <a:rPr lang="es-ES" sz="1600" dirty="0">
                <a:solidFill>
                  <a:prstClr val="black"/>
                </a:solidFill>
                <a:latin typeface="Arial" panose="020B0604020202020204" pitchFamily="34" charset="0"/>
                <a:cs typeface="Arial" panose="020B0604020202020204" pitchFamily="34" charset="0"/>
              </a:rPr>
              <a:t>En cuanto a los efectos del enfriamiento o de los sistemas de enfriamiento por calor combinado en la fuente de calor, ver capítulo (...)</a:t>
            </a:r>
          </a:p>
          <a:p>
            <a:pPr marL="0" indent="0">
              <a:lnSpc>
                <a:spcPct val="150000"/>
              </a:lnSpc>
              <a:buNone/>
            </a:pPr>
            <a:endParaRPr lang="de-DE" sz="1600" dirty="0">
              <a:latin typeface="Arial" panose="020B0604020202020204" pitchFamily="34" charset="0"/>
              <a:cs typeface="Arial" panose="020B0604020202020204" pitchFamily="34" charset="0"/>
            </a:endParaRPr>
          </a:p>
          <a:p>
            <a:pPr marL="0" lvl="0" indent="0">
              <a:lnSpc>
                <a:spcPct val="150000"/>
              </a:lnSpc>
              <a:spcBef>
                <a:spcPts val="0"/>
              </a:spcBef>
              <a:buNone/>
            </a:pPr>
            <a:r>
              <a:rPr lang="es-ES" sz="1600" dirty="0">
                <a:solidFill>
                  <a:prstClr val="black"/>
                </a:solidFill>
                <a:latin typeface="Arial" panose="020B0604020202020204" pitchFamily="34" charset="0"/>
                <a:cs typeface="Arial" panose="020B0604020202020204" pitchFamily="34" charset="0"/>
              </a:rPr>
              <a:t>En cuanto a los requisitos (por ejemplo, problemas de punto de rocío) del sistema de calefacción, consulte el capítulo (...) </a:t>
            </a:r>
            <a:endParaRPr lang="en-US" sz="1600" dirty="0">
              <a:latin typeface="Arial" panose="020B0604020202020204" pitchFamily="34" charset="0"/>
              <a:cs typeface="Arial" panose="020B0604020202020204" pitchFamily="34" charset="0"/>
            </a:endParaRPr>
          </a:p>
        </p:txBody>
      </p:sp>
      <p:sp>
        <p:nvSpPr>
          <p:cNvPr id="4" name="Textfeld 3"/>
          <p:cNvSpPr txBox="1"/>
          <p:nvPr/>
        </p:nvSpPr>
        <p:spPr>
          <a:xfrm>
            <a:off x="179512" y="4509120"/>
            <a:ext cx="184731" cy="646331"/>
          </a:xfrm>
          <a:prstGeom prst="rect">
            <a:avLst/>
          </a:prstGeom>
          <a:noFill/>
        </p:spPr>
        <p:txBody>
          <a:bodyPr wrap="none" rtlCol="0">
            <a:spAutoFit/>
          </a:bodyPr>
          <a:lstStyle/>
          <a:p>
            <a:endParaRPr lang="de-DE" dirty="0"/>
          </a:p>
          <a:p>
            <a:endParaRPr lang="de-DE" dirty="0"/>
          </a:p>
        </p:txBody>
      </p:sp>
    </p:spTree>
    <p:extLst>
      <p:ext uri="{BB962C8B-B14F-4D97-AF65-F5344CB8AC3E}">
        <p14:creationId xmlns:p14="http://schemas.microsoft.com/office/powerpoint/2010/main" val="6051534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83</a:t>
            </a:fld>
            <a:endParaRPr lang="de-DE"/>
          </a:p>
        </p:txBody>
      </p:sp>
      <p:sp>
        <p:nvSpPr>
          <p:cNvPr id="4" name="Titel 3"/>
          <p:cNvSpPr>
            <a:spLocks noGrp="1"/>
          </p:cNvSpPr>
          <p:nvPr>
            <p:ph type="title"/>
          </p:nvPr>
        </p:nvSpPr>
        <p:spPr>
          <a:xfrm>
            <a:off x="323528" y="1571429"/>
            <a:ext cx="4248472" cy="705444"/>
          </a:xfrm>
        </p:spPr>
        <p:txBody>
          <a:bodyPr anchor="t" anchorCtr="0">
            <a:noAutofit/>
          </a:bodyPr>
          <a:lstStyle/>
          <a:p>
            <a:pPr algn="l">
              <a:lnSpc>
                <a:spcPct val="150000"/>
              </a:lnSpc>
            </a:pPr>
            <a:r>
              <a:rPr lang="es-ES" sz="1600" dirty="0">
                <a:latin typeface="Arial" panose="020B0604020202020204" pitchFamily="34" charset="0"/>
                <a:cs typeface="Arial" panose="020B0604020202020204" pitchFamily="34" charset="0"/>
              </a:rPr>
              <a:t>Formas de construcción y tipos de bombas de calor</a:t>
            </a:r>
            <a:br>
              <a:rPr lang="de-DE" sz="1600" dirty="0">
                <a:latin typeface="Arial" panose="020B0604020202020204" pitchFamily="34" charset="0"/>
                <a:cs typeface="Arial" panose="020B0604020202020204" pitchFamily="34" charset="0"/>
              </a:rPr>
            </a:br>
            <a:br>
              <a:rPr lang="de-DE" sz="1600" dirty="0">
                <a:latin typeface="Arial" panose="020B0604020202020204" pitchFamily="34" charset="0"/>
                <a:cs typeface="Arial" panose="020B0604020202020204" pitchFamily="34" charset="0"/>
              </a:rPr>
            </a:br>
            <a:r>
              <a:rPr lang="es-ES" sz="1600" dirty="0">
                <a:latin typeface="Arial" panose="020B0604020202020204" pitchFamily="34" charset="0"/>
                <a:cs typeface="Arial" panose="020B0604020202020204" pitchFamily="34" charset="0"/>
              </a:rPr>
              <a:t>Este capítulo sólo describía y explicaba el compresor - las bombas de calor, que utilizan energía eléctrica para el funcionamiento del compresor.</a:t>
            </a:r>
            <a:br>
              <a:rPr lang="es-ES" sz="1600" dirty="0">
                <a:latin typeface="Arial" panose="020B0604020202020204" pitchFamily="34" charset="0"/>
                <a:cs typeface="Arial" panose="020B0604020202020204" pitchFamily="34" charset="0"/>
              </a:rPr>
            </a:br>
            <a:r>
              <a:rPr lang="es-ES" sz="1600" dirty="0">
                <a:latin typeface="Arial" panose="020B0604020202020204" pitchFamily="34" charset="0"/>
                <a:cs typeface="Arial" panose="020B0604020202020204" pitchFamily="34" charset="0"/>
              </a:rPr>
              <a:t>Este tipo de bomba de calor es el más común. Compresor eléctrico - las bombas de calor se pueden distinguir de dos maneras:</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t>
            </a:r>
            <a:r>
              <a:rPr lang="es-ES" sz="1600" dirty="0">
                <a:latin typeface="Arial" panose="020B0604020202020204" pitchFamily="34" charset="0"/>
                <a:cs typeface="Arial" panose="020B0604020202020204" pitchFamily="34" charset="0"/>
              </a:rPr>
              <a:t>En cuanto al medio del disipador de calor</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t>
            </a:r>
            <a:r>
              <a:rPr lang="es-ES" sz="1600" dirty="0">
                <a:latin typeface="Arial" panose="020B0604020202020204" pitchFamily="34" charset="0"/>
                <a:cs typeface="Arial" panose="020B0604020202020204" pitchFamily="34" charset="0"/>
              </a:rPr>
              <a:t>En cuanto al tipo de fuente de calor</a:t>
            </a:r>
            <a:br>
              <a:rPr lang="de-DE" sz="1600" dirty="0"/>
            </a:br>
            <a:br>
              <a:rPr lang="de-DE" sz="1600" dirty="0"/>
            </a:br>
            <a:r>
              <a:rPr lang="de-DE" sz="1600" dirty="0"/>
              <a:t>-</a:t>
            </a:r>
            <a:br>
              <a:rPr lang="de-DE" sz="1600" dirty="0"/>
            </a:br>
            <a:endParaRPr lang="de-DE" sz="1600" dirty="0"/>
          </a:p>
        </p:txBody>
      </p:sp>
      <p:sp>
        <p:nvSpPr>
          <p:cNvPr id="2" name="AutoShape 2" descr="Luft Wasser Wärmepumpe Außenaufstellung"/>
          <p:cNvSpPr>
            <a:spLocks noChangeAspect="1" noChangeArrowheads="1"/>
          </p:cNvSpPr>
          <p:nvPr/>
        </p:nvSpPr>
        <p:spPr bwMode="auto">
          <a:xfrm>
            <a:off x="63500" y="-136525"/>
            <a:ext cx="5619750" cy="4410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9" name="Grafik 8"/>
          <p:cNvPicPr>
            <a:picLocks noChangeAspect="1"/>
          </p:cNvPicPr>
          <p:nvPr/>
        </p:nvPicPr>
        <p:blipFill>
          <a:blip r:embed="rId3" cstate="print">
            <a:grayscl/>
            <a:extLst>
              <a:ext uri="{BEBA8EAE-BF5A-486C-A8C5-ECC9F3942E4B}">
                <a14:imgProps xmlns:a14="http://schemas.microsoft.com/office/drawing/2010/main">
                  <a14:imgLayer r:embed="rId4">
                    <a14:imgEffect>
                      <a14:colorTemperature colorTemp="9125"/>
                    </a14:imgEffect>
                  </a14:imgLayer>
                </a14:imgProps>
              </a:ext>
              <a:ext uri="{28A0092B-C50C-407E-A947-70E740481C1C}">
                <a14:useLocalDpi xmlns:a14="http://schemas.microsoft.com/office/drawing/2010/main" val="0"/>
              </a:ext>
            </a:extLst>
          </a:blip>
          <a:stretch>
            <a:fillRect/>
          </a:stretch>
        </p:blipFill>
        <p:spPr>
          <a:xfrm>
            <a:off x="4755450" y="-2120901"/>
            <a:ext cx="7647467" cy="11471201"/>
          </a:xfrm>
          <a:prstGeom prst="rect">
            <a:avLst/>
          </a:prstGeom>
        </p:spPr>
      </p:pic>
    </p:spTree>
    <p:extLst>
      <p:ext uri="{BB962C8B-B14F-4D97-AF65-F5344CB8AC3E}">
        <p14:creationId xmlns:p14="http://schemas.microsoft.com/office/powerpoint/2010/main" val="21736097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84</a:t>
            </a:fld>
            <a:endParaRPr lang="de-DE"/>
          </a:p>
        </p:txBody>
      </p:sp>
      <p:sp>
        <p:nvSpPr>
          <p:cNvPr id="4" name="Titel 3"/>
          <p:cNvSpPr>
            <a:spLocks noGrp="1"/>
          </p:cNvSpPr>
          <p:nvPr>
            <p:ph type="title"/>
          </p:nvPr>
        </p:nvSpPr>
        <p:spPr/>
        <p:txBody>
          <a:bodyPr>
            <a:normAutofit/>
          </a:bodyPr>
          <a:lstStyle/>
          <a:p>
            <a:r>
              <a:rPr lang="es-ES" dirty="0">
                <a:latin typeface="Arial" panose="020B0604020202020204" pitchFamily="34" charset="0"/>
                <a:cs typeface="Arial" panose="020B0604020202020204" pitchFamily="34" charset="0"/>
              </a:rPr>
              <a:t>Formas de construcción de las bombas de calor</a:t>
            </a:r>
            <a:endParaRPr lang="de-DE"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3584178"/>
            <a:ext cx="1440000" cy="1800000"/>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0712" y="4581328"/>
            <a:ext cx="1302000" cy="1800000"/>
          </a:xfrm>
          <a:prstGeom prst="rect">
            <a:avLst/>
          </a:prstGeom>
        </p:spPr>
      </p:pic>
      <p:grpSp>
        <p:nvGrpSpPr>
          <p:cNvPr id="7" name="Gruppieren 6"/>
          <p:cNvGrpSpPr/>
          <p:nvPr/>
        </p:nvGrpSpPr>
        <p:grpSpPr>
          <a:xfrm>
            <a:off x="1947924" y="1759905"/>
            <a:ext cx="3272228" cy="1729828"/>
            <a:chOff x="344789" y="1401501"/>
            <a:chExt cx="3272228" cy="1729828"/>
          </a:xfrm>
        </p:grpSpPr>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789" y="1401501"/>
              <a:ext cx="3263826" cy="1729828"/>
            </a:xfrm>
            <a:prstGeom prst="rect">
              <a:avLst/>
            </a:prstGeom>
          </p:spPr>
        </p:pic>
        <p:sp>
          <p:nvSpPr>
            <p:cNvPr id="10" name="Textfeld 9"/>
            <p:cNvSpPr txBox="1"/>
            <p:nvPr/>
          </p:nvSpPr>
          <p:spPr>
            <a:xfrm>
              <a:off x="1240673" y="1524796"/>
              <a:ext cx="2376344" cy="785343"/>
            </a:xfrm>
            <a:prstGeom prst="rect">
              <a:avLst/>
            </a:prstGeom>
            <a:noFill/>
          </p:spPr>
          <p:txBody>
            <a:bodyPr wrap="square" rtlCol="0">
              <a:spAutoFit/>
            </a:bodyPr>
            <a:lstStyle/>
            <a:p>
              <a:pPr>
                <a:lnSpc>
                  <a:spcPct val="150000"/>
                </a:lnSpc>
              </a:pPr>
              <a:r>
                <a:rPr lang="de-DE" sz="1600" b="1" dirty="0">
                  <a:solidFill>
                    <a:srgbClr val="EB8A1B"/>
                  </a:solidFill>
                  <a:latin typeface="Arial" pitchFamily="34" charset="0"/>
                  <a:ea typeface="+mj-ea"/>
                  <a:cs typeface="Arial" pitchFamily="34" charset="0"/>
                </a:rPr>
                <a:t>¿</a:t>
              </a:r>
              <a:r>
                <a:rPr lang="de-DE" sz="1600" b="1" dirty="0">
                  <a:solidFill>
                    <a:srgbClr val="FF0000"/>
                  </a:solidFill>
                  <a:latin typeface="Arial" pitchFamily="34" charset="0"/>
                  <a:ea typeface="+mj-ea"/>
                  <a:cs typeface="Arial" pitchFamily="34" charset="0"/>
                </a:rPr>
                <a:t>Salmuera</a:t>
              </a:r>
              <a:r>
                <a:rPr lang="de-DE" sz="1600" b="1" dirty="0">
                  <a:solidFill>
                    <a:srgbClr val="EB8A1B"/>
                  </a:solidFill>
                  <a:latin typeface="Arial" pitchFamily="34" charset="0"/>
                  <a:ea typeface="+mj-ea"/>
                  <a:cs typeface="Arial" pitchFamily="34" charset="0"/>
                </a:rPr>
                <a:t>/agua? ¿Aire/agua?</a:t>
              </a:r>
            </a:p>
          </p:txBody>
        </p:sp>
      </p:grpSp>
      <p:grpSp>
        <p:nvGrpSpPr>
          <p:cNvPr id="11" name="Gruppieren 10"/>
          <p:cNvGrpSpPr/>
          <p:nvPr/>
        </p:nvGrpSpPr>
        <p:grpSpPr>
          <a:xfrm>
            <a:off x="3779832" y="3043462"/>
            <a:ext cx="3416244" cy="1729828"/>
            <a:chOff x="2344688" y="2691492"/>
            <a:chExt cx="3416244" cy="1729828"/>
          </a:xfrm>
        </p:grpSpPr>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4688" y="2691492"/>
              <a:ext cx="3263826" cy="1729828"/>
            </a:xfrm>
            <a:prstGeom prst="rect">
              <a:avLst/>
            </a:prstGeom>
          </p:spPr>
        </p:pic>
        <p:sp>
          <p:nvSpPr>
            <p:cNvPr id="13" name="Textfeld 12"/>
            <p:cNvSpPr txBox="1"/>
            <p:nvPr/>
          </p:nvSpPr>
          <p:spPr>
            <a:xfrm>
              <a:off x="3384588" y="2839536"/>
              <a:ext cx="2376344" cy="785343"/>
            </a:xfrm>
            <a:prstGeom prst="rect">
              <a:avLst/>
            </a:prstGeom>
            <a:noFill/>
          </p:spPr>
          <p:txBody>
            <a:bodyPr wrap="square" rtlCol="0">
              <a:spAutoFit/>
            </a:bodyPr>
            <a:lstStyle/>
            <a:p>
              <a:pPr>
                <a:lnSpc>
                  <a:spcPct val="150000"/>
                </a:lnSpc>
              </a:pPr>
              <a:r>
                <a:rPr lang="de-DE" sz="1600" b="1" dirty="0">
                  <a:solidFill>
                    <a:srgbClr val="EB8A1B"/>
                  </a:solidFill>
                  <a:latin typeface="Arial" pitchFamily="34" charset="0"/>
                  <a:cs typeface="Arial" pitchFamily="34" charset="0"/>
                </a:rPr>
                <a:t>¿Agua/Aire? ¿Aire/Aire?</a:t>
              </a:r>
            </a:p>
          </p:txBody>
        </p:sp>
      </p:grpSp>
    </p:spTree>
    <p:extLst>
      <p:ext uri="{BB962C8B-B14F-4D97-AF65-F5344CB8AC3E}">
        <p14:creationId xmlns:p14="http://schemas.microsoft.com/office/powerpoint/2010/main" val="25090987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85</a:t>
            </a:fld>
            <a:endParaRPr lang="de-DE"/>
          </a:p>
        </p:txBody>
      </p:sp>
      <p:sp>
        <p:nvSpPr>
          <p:cNvPr id="4" name="Titel 3"/>
          <p:cNvSpPr>
            <a:spLocks noGrp="1"/>
          </p:cNvSpPr>
          <p:nvPr>
            <p:ph type="title"/>
          </p:nvPr>
        </p:nvSpPr>
        <p:spPr/>
        <p:txBody>
          <a:bodyPr>
            <a:normAutofit/>
          </a:bodyPr>
          <a:lstStyle/>
          <a:p>
            <a:r>
              <a:rPr lang="es-ES" dirty="0">
                <a:latin typeface="Arial" panose="020B0604020202020204" pitchFamily="34" charset="0"/>
                <a:cs typeface="Arial" panose="020B0604020202020204" pitchFamily="34" charset="0"/>
              </a:rPr>
              <a:t>Formas de construcción de las bombas de calor</a:t>
            </a:r>
            <a:endParaRPr lang="de-DE" dirty="0">
              <a:latin typeface="Arial" panose="020B0604020202020204" pitchFamily="34" charset="0"/>
              <a:cs typeface="Arial" panose="020B0604020202020204" pitchFamily="34" charset="0"/>
            </a:endParaRPr>
          </a:p>
        </p:txBody>
      </p:sp>
      <p:sp>
        <p:nvSpPr>
          <p:cNvPr id="8" name="Inhaltsplatzhalter 1"/>
          <p:cNvSpPr>
            <a:spLocks noGrp="1"/>
          </p:cNvSpPr>
          <p:nvPr>
            <p:ph idx="1"/>
          </p:nvPr>
        </p:nvSpPr>
        <p:spPr>
          <a:xfrm>
            <a:off x="539552" y="1544370"/>
            <a:ext cx="8856984" cy="4536504"/>
          </a:xfrm>
        </p:spPr>
        <p:txBody>
          <a:bodyPr>
            <a:normAutofit/>
          </a:bodyPr>
          <a:lstStyle/>
          <a:p>
            <a:pPr marL="0" lvl="0" indent="0">
              <a:lnSpc>
                <a:spcPct val="150000"/>
              </a:lnSpc>
              <a:spcBef>
                <a:spcPts val="0"/>
              </a:spcBef>
              <a:buNone/>
            </a:pPr>
            <a:r>
              <a:rPr lang="es-ES" sz="1600" dirty="0">
                <a:solidFill>
                  <a:prstClr val="black"/>
                </a:solidFill>
                <a:latin typeface="Arial" panose="020B0604020202020204" pitchFamily="34" charset="0"/>
                <a:cs typeface="Arial" panose="020B0604020202020204" pitchFamily="34" charset="0"/>
              </a:rPr>
              <a:t>En el lado del disipador de calor sólo dos medios son relevantes</a:t>
            </a:r>
          </a:p>
          <a:p>
            <a:pPr marL="0" lvl="0" indent="0">
              <a:lnSpc>
                <a:spcPct val="150000"/>
              </a:lnSpc>
              <a:spcBef>
                <a:spcPts val="0"/>
              </a:spcBef>
              <a:buNone/>
            </a:pPr>
            <a:endParaRPr lang="de-DE" sz="1600" dirty="0">
              <a:latin typeface="Arial" panose="020B0604020202020204" pitchFamily="34" charset="0"/>
              <a:cs typeface="Arial" panose="020B0604020202020204" pitchFamily="34" charset="0"/>
            </a:endParaRPr>
          </a:p>
          <a:p>
            <a:pPr marL="285750" indent="-285750">
              <a:lnSpc>
                <a:spcPct val="150000"/>
              </a:lnSpc>
              <a:buFontTx/>
              <a:buChar char="-"/>
            </a:pPr>
            <a:r>
              <a:rPr lang="de-DE" sz="1600" dirty="0">
                <a:latin typeface="Arial" panose="020B0604020202020204" pitchFamily="34" charset="0"/>
                <a:cs typeface="Arial" panose="020B0604020202020204" pitchFamily="34" charset="0"/>
              </a:rPr>
              <a:t>Agua = </a:t>
            </a:r>
            <a:r>
              <a:rPr lang="es-ES" sz="1600" dirty="0">
                <a:latin typeface="Arial" panose="020B0604020202020204" pitchFamily="34" charset="0"/>
                <a:cs typeface="Arial" panose="020B0604020202020204" pitchFamily="34" charset="0"/>
              </a:rPr>
              <a:t>distribución de calor (frío) a base de agua: suelo radiante, radiadores, agua de servicio,....</a:t>
            </a:r>
          </a:p>
          <a:p>
            <a:pPr marL="285750" indent="-285750">
              <a:lnSpc>
                <a:spcPct val="150000"/>
              </a:lnSpc>
              <a:buFontTx/>
              <a:buChar char="-"/>
            </a:pPr>
            <a:r>
              <a:rPr lang="es-ES" sz="1600" dirty="0">
                <a:latin typeface="Arial" panose="020B0604020202020204" pitchFamily="34" charset="0"/>
                <a:cs typeface="Arial" panose="020B0604020202020204" pitchFamily="34" charset="0"/>
              </a:rPr>
              <a:t>Aire = calefacción/refrigeración a través de un sistema de ventilación</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s-ES" sz="1600" dirty="0">
                <a:latin typeface="Arial" panose="020B0604020202020204" pitchFamily="34" charset="0"/>
                <a:cs typeface="Arial" panose="020B0604020202020204" pitchFamily="34" charset="0"/>
              </a:rPr>
              <a:t>Si las bombas de calor se utilizan para la calefacción (o refrigeración) de viviendas o edificios de oficinas, predominan los sistemas clásicos de distribución de calor basados en agua.</a:t>
            </a:r>
          </a:p>
          <a:p>
            <a:pPr marL="0" indent="0">
              <a:buNone/>
            </a:pPr>
            <a:endParaRPr lang="de-DE" sz="1800" dirty="0"/>
          </a:p>
          <a:p>
            <a:pPr marL="0" indent="0">
              <a:buNone/>
            </a:pPr>
            <a:endParaRPr lang="de-DE" sz="1800" dirty="0"/>
          </a:p>
        </p:txBody>
      </p:sp>
      <p:sp>
        <p:nvSpPr>
          <p:cNvPr id="2" name="Textfeld 1"/>
          <p:cNvSpPr txBox="1"/>
          <p:nvPr/>
        </p:nvSpPr>
        <p:spPr>
          <a:xfrm>
            <a:off x="-5451236" y="1574265"/>
            <a:ext cx="5451236" cy="646331"/>
          </a:xfrm>
          <a:prstGeom prst="rect">
            <a:avLst/>
          </a:prstGeom>
          <a:noFill/>
        </p:spPr>
        <p:txBody>
          <a:bodyPr wrap="square" rtlCol="0">
            <a:spAutoFit/>
          </a:bodyPr>
          <a:lstStyle/>
          <a:p>
            <a:endParaRPr lang="de-DE" dirty="0"/>
          </a:p>
          <a:p>
            <a:endParaRPr lang="de-DE" dirty="0"/>
          </a:p>
        </p:txBody>
      </p:sp>
    </p:spTree>
    <p:extLst>
      <p:ext uri="{BB962C8B-B14F-4D97-AF65-F5344CB8AC3E}">
        <p14:creationId xmlns:p14="http://schemas.microsoft.com/office/powerpoint/2010/main" val="37813081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86</a:t>
            </a:fld>
            <a:endParaRPr lang="de-DE"/>
          </a:p>
        </p:txBody>
      </p:sp>
      <p:sp>
        <p:nvSpPr>
          <p:cNvPr id="4" name="Titel 3"/>
          <p:cNvSpPr>
            <a:spLocks noGrp="1"/>
          </p:cNvSpPr>
          <p:nvPr>
            <p:ph type="title"/>
          </p:nvPr>
        </p:nvSpPr>
        <p:spPr/>
        <p:txBody>
          <a:bodyPr>
            <a:normAutofit/>
          </a:bodyPr>
          <a:lstStyle/>
          <a:p>
            <a:r>
              <a:rPr lang="es-ES" dirty="0">
                <a:latin typeface="Arial" panose="020B0604020202020204" pitchFamily="34" charset="0"/>
                <a:cs typeface="Arial" panose="020B0604020202020204" pitchFamily="34" charset="0"/>
              </a:rPr>
              <a:t>Formas de construcción de las bombas de calor</a:t>
            </a:r>
            <a:endParaRPr lang="de-DE" dirty="0">
              <a:latin typeface="Arial" panose="020B0604020202020204" pitchFamily="34" charset="0"/>
              <a:cs typeface="Arial" panose="020B0604020202020204" pitchFamily="34" charset="0"/>
            </a:endParaRPr>
          </a:p>
        </p:txBody>
      </p:sp>
      <p:sp>
        <p:nvSpPr>
          <p:cNvPr id="2" name="Textfeld 1"/>
          <p:cNvSpPr txBox="1"/>
          <p:nvPr/>
        </p:nvSpPr>
        <p:spPr>
          <a:xfrm>
            <a:off x="611560" y="1412776"/>
            <a:ext cx="7992888" cy="4847994"/>
          </a:xfrm>
          <a:prstGeom prst="rect">
            <a:avLst/>
          </a:prstGeom>
          <a:noFill/>
        </p:spPr>
        <p:txBody>
          <a:bodyPr wrap="square" rtlCol="0">
            <a:spAutoFit/>
          </a:bodyPr>
          <a:lstStyle/>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Las fuentes de calor dominantes en Alemania son:</a:t>
            </a:r>
          </a:p>
          <a:p>
            <a:pPr marL="285750" indent="-285750">
              <a:lnSpc>
                <a:spcPct val="150000"/>
              </a:lnSpc>
              <a:buFontTx/>
              <a:buChar char="-"/>
            </a:pPr>
            <a:r>
              <a:rPr lang="de-DE" sz="1600" dirty="0">
                <a:latin typeface="Arial" panose="020B0604020202020204" pitchFamily="34" charset="0"/>
                <a:cs typeface="Arial" panose="020B0604020202020204" pitchFamily="34" charset="0"/>
              </a:rPr>
              <a:t>aire (aire ambiente)</a:t>
            </a:r>
          </a:p>
          <a:p>
            <a:pPr marL="285750" indent="-285750">
              <a:lnSpc>
                <a:spcPct val="150000"/>
              </a:lnSpc>
              <a:buFontTx/>
              <a:buChar char="-"/>
            </a:pPr>
            <a:r>
              <a:rPr lang="de-DE" sz="1600" dirty="0">
                <a:latin typeface="Arial" panose="020B0604020202020204" pitchFamily="34" charset="0"/>
                <a:cs typeface="Arial" panose="020B0604020202020204" pitchFamily="34" charset="0"/>
              </a:rPr>
              <a:t>Sistemas geotérmicos</a:t>
            </a:r>
          </a:p>
          <a:p>
            <a:pPr marL="742950" lvl="1" indent="-285750">
              <a:lnSpc>
                <a:spcPct val="150000"/>
              </a:lnSpc>
              <a:buFontTx/>
              <a:buChar char="-"/>
            </a:pPr>
            <a:r>
              <a:rPr lang="es-ES" sz="1600" dirty="0">
                <a:latin typeface="Arial" panose="020B0604020202020204" pitchFamily="34" charset="0"/>
                <a:cs typeface="Arial" panose="020B0604020202020204" pitchFamily="34" charset="0"/>
              </a:rPr>
              <a:t>Bomba de calor de </a:t>
            </a:r>
            <a:r>
              <a:rPr lang="es-ES" sz="1600" dirty="0">
                <a:solidFill>
                  <a:srgbClr val="FF0000"/>
                </a:solidFill>
                <a:latin typeface="Arial" panose="020B0604020202020204" pitchFamily="34" charset="0"/>
                <a:cs typeface="Arial" panose="020B0604020202020204" pitchFamily="34" charset="0"/>
              </a:rPr>
              <a:t>salmuera</a:t>
            </a:r>
            <a:r>
              <a:rPr lang="es-ES" sz="1600" dirty="0">
                <a:latin typeface="Arial" panose="020B0604020202020204" pitchFamily="34" charset="0"/>
                <a:cs typeface="Arial" panose="020B0604020202020204" pitchFamily="34" charset="0"/>
              </a:rPr>
              <a:t> -&gt; el calor geotérmico es aprovechado por sondas geotérmicas o colectores geotérmicos (ver </a:t>
            </a:r>
            <a:r>
              <a:rPr lang="es-ES" sz="1600" dirty="0" err="1">
                <a:latin typeface="Arial" panose="020B0604020202020204" pitchFamily="34" charset="0"/>
                <a:cs typeface="Arial" panose="020B0604020202020204" pitchFamily="34" charset="0"/>
              </a:rPr>
              <a:t>xyz</a:t>
            </a:r>
            <a:r>
              <a:rPr lang="es-ES" sz="1600" dirty="0">
                <a:latin typeface="Arial" panose="020B0604020202020204" pitchFamily="34" charset="0"/>
                <a:cs typeface="Arial" panose="020B0604020202020204" pitchFamily="34" charset="0"/>
              </a:rPr>
              <a:t>)</a:t>
            </a:r>
          </a:p>
          <a:p>
            <a:pPr marL="742950" lvl="1" indent="-285750">
              <a:lnSpc>
                <a:spcPct val="150000"/>
              </a:lnSpc>
              <a:buFontTx/>
              <a:buChar char="-"/>
            </a:pPr>
            <a:r>
              <a:rPr lang="es-ES" sz="1600" dirty="0">
                <a:latin typeface="Arial" panose="020B0604020202020204" pitchFamily="34" charset="0"/>
                <a:cs typeface="Arial" panose="020B0604020202020204" pitchFamily="34" charset="0"/>
              </a:rPr>
              <a:t>Bombas de calor para agua -&gt; el calor geotérmico se aprovecha a través de pozos (vista </a:t>
            </a:r>
            <a:r>
              <a:rPr lang="es-ES" sz="1600" dirty="0" err="1">
                <a:latin typeface="Arial" panose="020B0604020202020204" pitchFamily="34" charset="0"/>
                <a:cs typeface="Arial" panose="020B0604020202020204" pitchFamily="34" charset="0"/>
              </a:rPr>
              <a:t>xyz</a:t>
            </a:r>
            <a:r>
              <a:rPr lang="es-ES" sz="1600" dirty="0">
                <a:latin typeface="Arial" panose="020B0604020202020204" pitchFamily="34" charset="0"/>
                <a:cs typeface="Arial" panose="020B0604020202020204" pitchFamily="34" charset="0"/>
              </a:rPr>
              <a:t>)</a:t>
            </a:r>
          </a:p>
          <a:p>
            <a:pPr lvl="1">
              <a:lnSpc>
                <a:spcPct val="150000"/>
              </a:lnSpc>
            </a:pPr>
            <a:endParaRPr lang="en-US" sz="1600" dirty="0">
              <a:latin typeface="Arial" panose="020B0604020202020204" pitchFamily="34" charset="0"/>
              <a:cs typeface="Arial" panose="020B0604020202020204" pitchFamily="34" charset="0"/>
            </a:endParaRPr>
          </a:p>
          <a:p>
            <a:pPr lvl="1">
              <a:lnSpc>
                <a:spcPct val="150000"/>
              </a:lnSpc>
            </a:pPr>
            <a:r>
              <a:rPr lang="es-ES" sz="1600" dirty="0">
                <a:latin typeface="Arial" panose="020B0604020202020204" pitchFamily="34" charset="0"/>
                <a:cs typeface="Arial" panose="020B0604020202020204" pitchFamily="34" charset="0"/>
              </a:rPr>
              <a:t>Sobre la base de las ventas en 2016, las bombas de calor aire - calor tienen una cuota de mercado del 70%, las bombas de calor aire - agua - agua sólo alcanzan hasta un ~3%, de modo que las bombas de calor geotérmicas - </a:t>
            </a:r>
            <a:r>
              <a:rPr lang="es-ES" sz="1600" dirty="0">
                <a:solidFill>
                  <a:srgbClr val="FF0000"/>
                </a:solidFill>
                <a:latin typeface="Arial" panose="020B0604020202020204" pitchFamily="34" charset="0"/>
                <a:cs typeface="Arial" panose="020B0604020202020204" pitchFamily="34" charset="0"/>
              </a:rPr>
              <a:t>salmuera</a:t>
            </a:r>
            <a:r>
              <a:rPr lang="es-ES" sz="1600" dirty="0">
                <a:latin typeface="Arial" panose="020B0604020202020204" pitchFamily="34" charset="0"/>
                <a:cs typeface="Arial" panose="020B0604020202020204" pitchFamily="34" charset="0"/>
              </a:rPr>
              <a:t> tienen una cuota de mercado de casi el 30%. </a:t>
            </a:r>
            <a:r>
              <a:rPr lang="en-US"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669902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87</a:t>
            </a:fld>
            <a:endParaRPr lang="de-DE"/>
          </a:p>
        </p:txBody>
      </p:sp>
      <p:sp>
        <p:nvSpPr>
          <p:cNvPr id="4" name="Titel 3"/>
          <p:cNvSpPr>
            <a:spLocks noGrp="1"/>
          </p:cNvSpPr>
          <p:nvPr>
            <p:ph type="title"/>
          </p:nvPr>
        </p:nvSpPr>
        <p:spPr/>
        <p:txBody>
          <a:bodyPr>
            <a:normAutofit/>
          </a:bodyPr>
          <a:lstStyle/>
          <a:p>
            <a:r>
              <a:rPr lang="es-ES" dirty="0">
                <a:latin typeface="Arial" panose="020B0604020202020204" pitchFamily="34" charset="0"/>
                <a:cs typeface="Arial" panose="020B0604020202020204" pitchFamily="34" charset="0"/>
              </a:rPr>
              <a:t>Formas de construcción de las bombas de calor </a:t>
            </a:r>
            <a:endParaRPr lang="de-DE" dirty="0">
              <a:latin typeface="Arial" panose="020B0604020202020204" pitchFamily="34" charset="0"/>
              <a:cs typeface="Arial" panose="020B0604020202020204" pitchFamily="34" charset="0"/>
            </a:endParaRPr>
          </a:p>
        </p:txBody>
      </p:sp>
      <p:sp>
        <p:nvSpPr>
          <p:cNvPr id="2" name="Textfeld 1"/>
          <p:cNvSpPr txBox="1"/>
          <p:nvPr/>
        </p:nvSpPr>
        <p:spPr>
          <a:xfrm>
            <a:off x="1259632" y="1527935"/>
            <a:ext cx="4608512" cy="2492990"/>
          </a:xfrm>
          <a:prstGeom prst="rect">
            <a:avLst/>
          </a:prstGeom>
          <a:noFill/>
        </p:spPr>
        <p:txBody>
          <a:bodyPr wrap="square" rtlCol="0">
            <a:spAutoFit/>
          </a:bodyPr>
          <a:lstStyle/>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Dado que las cifras históricas de ventas fluctúan en su distribución, el inventario de campo activo de las bombas de calor en Alemania es el siguiente:</a:t>
            </a:r>
          </a:p>
          <a:p>
            <a:endParaRPr lang="en-US" dirty="0"/>
          </a:p>
          <a:p>
            <a:endParaRPr lang="de-DE" dirty="0"/>
          </a:p>
        </p:txBody>
      </p:sp>
      <p:graphicFrame>
        <p:nvGraphicFramePr>
          <p:cNvPr id="5" name="Tabelle 4"/>
          <p:cNvGraphicFramePr>
            <a:graphicFrameLocks noGrp="1"/>
          </p:cNvGraphicFramePr>
          <p:nvPr>
            <p:extLst>
              <p:ext uri="{D42A27DB-BD31-4B8C-83A1-F6EECF244321}">
                <p14:modId xmlns:p14="http://schemas.microsoft.com/office/powerpoint/2010/main" val="2698996067"/>
              </p:ext>
            </p:extLst>
          </p:nvPr>
        </p:nvGraphicFramePr>
        <p:xfrm>
          <a:off x="1547664" y="3645024"/>
          <a:ext cx="6707089" cy="2425700"/>
        </p:xfrm>
        <a:graphic>
          <a:graphicData uri="http://schemas.openxmlformats.org/drawingml/2006/table">
            <a:tbl>
              <a:tblPr firstRow="1" bandRow="1">
                <a:tableStyleId>{5940675A-B579-460E-94D1-54222C63F5DA}</a:tableStyleId>
              </a:tblPr>
              <a:tblGrid>
                <a:gridCol w="1341418">
                  <a:extLst>
                    <a:ext uri="{9D8B030D-6E8A-4147-A177-3AD203B41FA5}">
                      <a16:colId xmlns:a16="http://schemas.microsoft.com/office/drawing/2014/main" val="20000"/>
                    </a:ext>
                  </a:extLst>
                </a:gridCol>
                <a:gridCol w="1341418">
                  <a:extLst>
                    <a:ext uri="{9D8B030D-6E8A-4147-A177-3AD203B41FA5}">
                      <a16:colId xmlns:a16="http://schemas.microsoft.com/office/drawing/2014/main" val="20001"/>
                    </a:ext>
                  </a:extLst>
                </a:gridCol>
                <a:gridCol w="1341418">
                  <a:extLst>
                    <a:ext uri="{9D8B030D-6E8A-4147-A177-3AD203B41FA5}">
                      <a16:colId xmlns:a16="http://schemas.microsoft.com/office/drawing/2014/main" val="20002"/>
                    </a:ext>
                  </a:extLst>
                </a:gridCol>
                <a:gridCol w="1078968">
                  <a:extLst>
                    <a:ext uri="{9D8B030D-6E8A-4147-A177-3AD203B41FA5}">
                      <a16:colId xmlns:a16="http://schemas.microsoft.com/office/drawing/2014/main" val="20003"/>
                    </a:ext>
                  </a:extLst>
                </a:gridCol>
                <a:gridCol w="1603867">
                  <a:extLst>
                    <a:ext uri="{9D8B030D-6E8A-4147-A177-3AD203B41FA5}">
                      <a16:colId xmlns:a16="http://schemas.microsoft.com/office/drawing/2014/main" val="20004"/>
                    </a:ext>
                  </a:extLst>
                </a:gridCol>
              </a:tblGrid>
              <a:tr h="370840">
                <a:tc>
                  <a:txBody>
                    <a:bodyPr/>
                    <a:lstStyle/>
                    <a:p>
                      <a:pPr>
                        <a:lnSpc>
                          <a:spcPct val="150000"/>
                        </a:lnSpc>
                      </a:pPr>
                      <a:r>
                        <a:rPr lang="de-DE" sz="1600" dirty="0">
                          <a:latin typeface="Arial" panose="020B0604020202020204" pitchFamily="34" charset="0"/>
                          <a:cs typeface="Arial" panose="020B0604020202020204" pitchFamily="34" charset="0"/>
                        </a:rPr>
                        <a:t>Año</a:t>
                      </a:r>
                    </a:p>
                  </a:txBody>
                  <a:tcPr/>
                </a:tc>
                <a:tc>
                  <a:txBody>
                    <a:bodyPr/>
                    <a:lstStyle/>
                    <a:p>
                      <a:pPr>
                        <a:lnSpc>
                          <a:spcPct val="150000"/>
                        </a:lnSpc>
                      </a:pPr>
                      <a:r>
                        <a:rPr lang="de-DE" sz="1600" dirty="0">
                          <a:latin typeface="Arial" panose="020B0604020202020204" pitchFamily="34" charset="0"/>
                          <a:cs typeface="Arial" panose="020B0604020202020204" pitchFamily="34" charset="0"/>
                        </a:rPr>
                        <a:t>Total</a:t>
                      </a:r>
                      <a:r>
                        <a:rPr lang="de-DE" sz="1600" baseline="0" dirty="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a:latin typeface="Arial" panose="020B0604020202020204" pitchFamily="34" charset="0"/>
                          <a:cs typeface="Arial" panose="020B0604020202020204" pitchFamily="34" charset="0"/>
                        </a:rPr>
                        <a:t>Aire</a:t>
                      </a:r>
                    </a:p>
                  </a:txBody>
                  <a:tcPr/>
                </a:tc>
                <a:tc>
                  <a:txBody>
                    <a:bodyPr/>
                    <a:lstStyle/>
                    <a:p>
                      <a:pPr>
                        <a:lnSpc>
                          <a:spcPct val="150000"/>
                        </a:lnSpc>
                      </a:pPr>
                      <a:r>
                        <a:rPr lang="de-DE" sz="1600" dirty="0">
                          <a:latin typeface="Arial" panose="020B0604020202020204" pitchFamily="34" charset="0"/>
                          <a:cs typeface="Arial" panose="020B0604020202020204" pitchFamily="34" charset="0"/>
                        </a:rPr>
                        <a:t>Tierra</a:t>
                      </a:r>
                    </a:p>
                  </a:txBody>
                  <a:tcPr/>
                </a:tc>
                <a:tc>
                  <a:txBody>
                    <a:bodyPr/>
                    <a:lstStyle/>
                    <a:p>
                      <a:pPr>
                        <a:lnSpc>
                          <a:spcPct val="150000"/>
                        </a:lnSpc>
                      </a:pPr>
                      <a:r>
                        <a:rPr lang="de-DE" sz="1600" dirty="0">
                          <a:latin typeface="Arial" panose="020B0604020202020204" pitchFamily="34" charset="0"/>
                          <a:cs typeface="Arial" panose="020B0604020202020204" pitchFamily="34" charset="0"/>
                        </a:rPr>
                        <a:t>Agua subterránea</a:t>
                      </a:r>
                    </a:p>
                  </a:txBody>
                  <a:tcPr/>
                </a:tc>
                <a:extLst>
                  <a:ext uri="{0D108BD9-81ED-4DB2-BD59-A6C34878D82A}">
                    <a16:rowId xmlns:a16="http://schemas.microsoft.com/office/drawing/2014/main" val="10000"/>
                  </a:ext>
                </a:extLst>
              </a:tr>
              <a:tr h="370840">
                <a:tc>
                  <a:txBody>
                    <a:bodyPr/>
                    <a:lstStyle/>
                    <a:p>
                      <a:pPr>
                        <a:lnSpc>
                          <a:spcPct val="150000"/>
                        </a:lnSpc>
                      </a:pPr>
                      <a:r>
                        <a:rPr lang="de-DE" sz="1600" dirty="0">
                          <a:latin typeface="Arial" panose="020B0604020202020204" pitchFamily="34" charset="0"/>
                          <a:cs typeface="Arial" panose="020B0604020202020204" pitchFamily="34" charset="0"/>
                        </a:rPr>
                        <a:t>2013</a:t>
                      </a:r>
                    </a:p>
                  </a:txBody>
                  <a:tcPr/>
                </a:tc>
                <a:tc>
                  <a:txBody>
                    <a:bodyPr/>
                    <a:lstStyle/>
                    <a:p>
                      <a:pPr>
                        <a:lnSpc>
                          <a:spcPct val="150000"/>
                        </a:lnSpc>
                      </a:pPr>
                      <a:r>
                        <a:rPr lang="de-DE" sz="1600" dirty="0">
                          <a:latin typeface="Arial" panose="020B0604020202020204" pitchFamily="34" charset="0"/>
                          <a:cs typeface="Arial" panose="020B0604020202020204" pitchFamily="34" charset="0"/>
                        </a:rPr>
                        <a:t>533.106</a:t>
                      </a:r>
                    </a:p>
                  </a:txBody>
                  <a:tcPr/>
                </a:tc>
                <a:tc>
                  <a:txBody>
                    <a:bodyPr/>
                    <a:lstStyle/>
                    <a:p>
                      <a:pPr>
                        <a:lnSpc>
                          <a:spcPct val="150000"/>
                        </a:lnSpc>
                      </a:pPr>
                      <a:r>
                        <a:rPr lang="de-DE" sz="1600" dirty="0">
                          <a:latin typeface="Arial" panose="020B0604020202020204" pitchFamily="34" charset="0"/>
                          <a:cs typeface="Arial" panose="020B0604020202020204" pitchFamily="34" charset="0"/>
                        </a:rPr>
                        <a:t>245.510</a:t>
                      </a:r>
                    </a:p>
                  </a:txBody>
                  <a:tcPr/>
                </a:tc>
                <a:tc>
                  <a:txBody>
                    <a:bodyPr/>
                    <a:lstStyle/>
                    <a:p>
                      <a:pPr>
                        <a:lnSpc>
                          <a:spcPct val="150000"/>
                        </a:lnSpc>
                      </a:pPr>
                      <a:r>
                        <a:rPr lang="de-DE" sz="1600" dirty="0">
                          <a:latin typeface="Arial" panose="020B0604020202020204" pitchFamily="34" charset="0"/>
                          <a:cs typeface="Arial" panose="020B0604020202020204" pitchFamily="34" charset="0"/>
                        </a:rPr>
                        <a:t>248.513</a:t>
                      </a:r>
                    </a:p>
                  </a:txBody>
                  <a:tcPr/>
                </a:tc>
                <a:tc>
                  <a:txBody>
                    <a:bodyPr/>
                    <a:lstStyle/>
                    <a:p>
                      <a:pPr>
                        <a:lnSpc>
                          <a:spcPct val="150000"/>
                        </a:lnSpc>
                      </a:pPr>
                      <a:r>
                        <a:rPr lang="de-DE" sz="1600" dirty="0">
                          <a:latin typeface="Arial" panose="020B0604020202020204" pitchFamily="34" charset="0"/>
                          <a:cs typeface="Arial" panose="020B0604020202020204" pitchFamily="34" charset="0"/>
                        </a:rPr>
                        <a:t>39.083</a:t>
                      </a:r>
                    </a:p>
                  </a:txBody>
                  <a:tcPr/>
                </a:tc>
                <a:extLst>
                  <a:ext uri="{0D108BD9-81ED-4DB2-BD59-A6C34878D82A}">
                    <a16:rowId xmlns:a16="http://schemas.microsoft.com/office/drawing/2014/main" val="10001"/>
                  </a:ext>
                </a:extLst>
              </a:tr>
              <a:tr h="370840">
                <a:tc>
                  <a:txBody>
                    <a:bodyPr/>
                    <a:lstStyle/>
                    <a:p>
                      <a:pPr>
                        <a:lnSpc>
                          <a:spcPct val="150000"/>
                        </a:lnSpc>
                      </a:pPr>
                      <a:r>
                        <a:rPr lang="de-DE" sz="1600" dirty="0">
                          <a:latin typeface="Arial" panose="020B0604020202020204" pitchFamily="34" charset="0"/>
                          <a:cs typeface="Arial" panose="020B0604020202020204" pitchFamily="34" charset="0"/>
                        </a:rPr>
                        <a:t>2014</a:t>
                      </a:r>
                    </a:p>
                  </a:txBody>
                  <a:tcPr/>
                </a:tc>
                <a:tc>
                  <a:txBody>
                    <a:bodyPr/>
                    <a:lstStyle/>
                    <a:p>
                      <a:pPr>
                        <a:lnSpc>
                          <a:spcPct val="150000"/>
                        </a:lnSpc>
                      </a:pPr>
                      <a:r>
                        <a:rPr lang="de-DE" sz="1600" dirty="0">
                          <a:latin typeface="Arial" panose="020B0604020202020204" pitchFamily="34" charset="0"/>
                          <a:cs typeface="Arial" panose="020B0604020202020204" pitchFamily="34" charset="0"/>
                        </a:rPr>
                        <a:t>589.419</a:t>
                      </a:r>
                    </a:p>
                  </a:txBody>
                  <a:tcPr/>
                </a:tc>
                <a:tc>
                  <a:txBody>
                    <a:bodyPr/>
                    <a:lstStyle/>
                    <a:p>
                      <a:pPr>
                        <a:lnSpc>
                          <a:spcPct val="150000"/>
                        </a:lnSpc>
                      </a:pPr>
                      <a:r>
                        <a:rPr lang="de-DE" sz="1600" dirty="0">
                          <a:latin typeface="Arial" panose="020B0604020202020204" pitchFamily="34" charset="0"/>
                          <a:cs typeface="Arial" panose="020B0604020202020204" pitchFamily="34" charset="0"/>
                        </a:rPr>
                        <a:t>284.460</a:t>
                      </a:r>
                    </a:p>
                  </a:txBody>
                  <a:tcPr/>
                </a:tc>
                <a:tc>
                  <a:txBody>
                    <a:bodyPr/>
                    <a:lstStyle/>
                    <a:p>
                      <a:pPr>
                        <a:lnSpc>
                          <a:spcPct val="150000"/>
                        </a:lnSpc>
                      </a:pPr>
                      <a:r>
                        <a:rPr lang="de-DE" sz="1600" dirty="0">
                          <a:latin typeface="Arial" panose="020B0604020202020204" pitchFamily="34" charset="0"/>
                          <a:cs typeface="Arial" panose="020B0604020202020204" pitchFamily="34" charset="0"/>
                        </a:rPr>
                        <a:t>263.916</a:t>
                      </a:r>
                    </a:p>
                  </a:txBody>
                  <a:tcPr/>
                </a:tc>
                <a:tc>
                  <a:txBody>
                    <a:bodyPr/>
                    <a:lstStyle/>
                    <a:p>
                      <a:pPr>
                        <a:lnSpc>
                          <a:spcPct val="150000"/>
                        </a:lnSpc>
                      </a:pPr>
                      <a:r>
                        <a:rPr lang="de-DE" sz="1600" dirty="0">
                          <a:latin typeface="Arial" panose="020B0604020202020204" pitchFamily="34" charset="0"/>
                          <a:cs typeface="Arial" panose="020B0604020202020204" pitchFamily="34" charset="0"/>
                        </a:rPr>
                        <a:t>41.959</a:t>
                      </a:r>
                    </a:p>
                  </a:txBody>
                  <a:tcPr/>
                </a:tc>
                <a:extLst>
                  <a:ext uri="{0D108BD9-81ED-4DB2-BD59-A6C34878D82A}">
                    <a16:rowId xmlns:a16="http://schemas.microsoft.com/office/drawing/2014/main" val="10002"/>
                  </a:ext>
                </a:extLst>
              </a:tr>
              <a:tr h="370840">
                <a:tc>
                  <a:txBody>
                    <a:bodyPr/>
                    <a:lstStyle/>
                    <a:p>
                      <a:pPr>
                        <a:lnSpc>
                          <a:spcPct val="150000"/>
                        </a:lnSpc>
                      </a:pPr>
                      <a:r>
                        <a:rPr lang="de-DE" sz="1600" dirty="0">
                          <a:latin typeface="Arial" panose="020B0604020202020204" pitchFamily="34" charset="0"/>
                          <a:cs typeface="Arial" panose="020B0604020202020204" pitchFamily="34" charset="0"/>
                        </a:rPr>
                        <a:t>2015</a:t>
                      </a:r>
                    </a:p>
                  </a:txBody>
                  <a:tcPr/>
                </a:tc>
                <a:tc>
                  <a:txBody>
                    <a:bodyPr/>
                    <a:lstStyle/>
                    <a:p>
                      <a:pPr>
                        <a:lnSpc>
                          <a:spcPct val="150000"/>
                        </a:lnSpc>
                      </a:pPr>
                      <a:r>
                        <a:rPr lang="de-DE" sz="1600" dirty="0">
                          <a:latin typeface="Arial" panose="020B0604020202020204" pitchFamily="34" charset="0"/>
                          <a:cs typeface="Arial" panose="020B0604020202020204" pitchFamily="34" charset="0"/>
                        </a:rPr>
                        <a:t>644.644</a:t>
                      </a:r>
                    </a:p>
                  </a:txBody>
                  <a:tcPr/>
                </a:tc>
                <a:tc>
                  <a:txBody>
                    <a:bodyPr/>
                    <a:lstStyle/>
                    <a:p>
                      <a:pPr>
                        <a:lnSpc>
                          <a:spcPct val="150000"/>
                        </a:lnSpc>
                      </a:pPr>
                      <a:r>
                        <a:rPr lang="de-DE" sz="1600" dirty="0">
                          <a:latin typeface="Arial" panose="020B0604020202020204" pitchFamily="34" charset="0"/>
                          <a:cs typeface="Arial" panose="020B0604020202020204" pitchFamily="34" charset="0"/>
                        </a:rPr>
                        <a:t>323.883</a:t>
                      </a:r>
                    </a:p>
                  </a:txBody>
                  <a:tcPr/>
                </a:tc>
                <a:tc>
                  <a:txBody>
                    <a:bodyPr/>
                    <a:lstStyle/>
                    <a:p>
                      <a:pPr>
                        <a:lnSpc>
                          <a:spcPct val="150000"/>
                        </a:lnSpc>
                      </a:pPr>
                      <a:r>
                        <a:rPr lang="de-DE" sz="1600" dirty="0">
                          <a:latin typeface="Arial" panose="020B0604020202020204" pitchFamily="34" charset="0"/>
                          <a:cs typeface="Arial" panose="020B0604020202020204" pitchFamily="34" charset="0"/>
                        </a:rPr>
                        <a:t>277.802</a:t>
                      </a:r>
                    </a:p>
                  </a:txBody>
                  <a:tcPr/>
                </a:tc>
                <a:tc>
                  <a:txBody>
                    <a:bodyPr/>
                    <a:lstStyle/>
                    <a:p>
                      <a:pPr>
                        <a:lnSpc>
                          <a:spcPct val="150000"/>
                        </a:lnSpc>
                      </a:pPr>
                      <a:r>
                        <a:rPr lang="de-DE" sz="1600" dirty="0">
                          <a:latin typeface="Arial" panose="020B0604020202020204" pitchFamily="34" charset="0"/>
                          <a:cs typeface="Arial" panose="020B0604020202020204" pitchFamily="34" charset="0"/>
                        </a:rPr>
                        <a:t>42.959</a:t>
                      </a:r>
                    </a:p>
                  </a:txBody>
                  <a:tcPr/>
                </a:tc>
                <a:extLst>
                  <a:ext uri="{0D108BD9-81ED-4DB2-BD59-A6C34878D82A}">
                    <a16:rowId xmlns:a16="http://schemas.microsoft.com/office/drawing/2014/main" val="10003"/>
                  </a:ext>
                </a:extLst>
              </a:tr>
              <a:tr h="370840">
                <a:tc>
                  <a:txBody>
                    <a:bodyPr/>
                    <a:lstStyle/>
                    <a:p>
                      <a:pPr>
                        <a:lnSpc>
                          <a:spcPct val="150000"/>
                        </a:lnSpc>
                      </a:pPr>
                      <a:r>
                        <a:rPr lang="de-DE" sz="1600" dirty="0">
                          <a:latin typeface="Arial" panose="020B0604020202020204" pitchFamily="34" charset="0"/>
                          <a:cs typeface="Arial" panose="020B0604020202020204" pitchFamily="34" charset="0"/>
                        </a:rPr>
                        <a:t>2016</a:t>
                      </a:r>
                    </a:p>
                  </a:txBody>
                  <a:tcPr/>
                </a:tc>
                <a:tc>
                  <a:txBody>
                    <a:bodyPr/>
                    <a:lstStyle/>
                    <a:p>
                      <a:pPr>
                        <a:lnSpc>
                          <a:spcPct val="150000"/>
                        </a:lnSpc>
                      </a:pPr>
                      <a:r>
                        <a:rPr lang="de-DE" sz="1600" dirty="0">
                          <a:latin typeface="Arial" panose="020B0604020202020204" pitchFamily="34" charset="0"/>
                          <a:cs typeface="Arial" panose="020B0604020202020204" pitchFamily="34" charset="0"/>
                        </a:rPr>
                        <a:t>709.154</a:t>
                      </a:r>
                    </a:p>
                  </a:txBody>
                  <a:tcPr/>
                </a:tc>
                <a:tc>
                  <a:txBody>
                    <a:bodyPr/>
                    <a:lstStyle/>
                    <a:p>
                      <a:pPr>
                        <a:lnSpc>
                          <a:spcPct val="150000"/>
                        </a:lnSpc>
                      </a:pPr>
                      <a:r>
                        <a:rPr lang="de-DE" sz="1600" dirty="0">
                          <a:latin typeface="Arial" panose="020B0604020202020204" pitchFamily="34" charset="0"/>
                          <a:cs typeface="Arial" panose="020B0604020202020204" pitchFamily="34" charset="0"/>
                        </a:rPr>
                        <a:t>369.208</a:t>
                      </a:r>
                    </a:p>
                  </a:txBody>
                  <a:tcPr/>
                </a:tc>
                <a:tc>
                  <a:txBody>
                    <a:bodyPr/>
                    <a:lstStyle/>
                    <a:p>
                      <a:pPr>
                        <a:lnSpc>
                          <a:spcPct val="150000"/>
                        </a:lnSpc>
                      </a:pPr>
                      <a:r>
                        <a:rPr lang="de-DE" sz="1600" dirty="0">
                          <a:latin typeface="Arial" panose="020B0604020202020204" pitchFamily="34" charset="0"/>
                          <a:cs typeface="Arial" panose="020B0604020202020204" pitchFamily="34" charset="0"/>
                        </a:rPr>
                        <a:t>295.099</a:t>
                      </a:r>
                    </a:p>
                  </a:txBody>
                  <a:tcPr/>
                </a:tc>
                <a:tc>
                  <a:txBody>
                    <a:bodyPr/>
                    <a:lstStyle/>
                    <a:p>
                      <a:pPr>
                        <a:lnSpc>
                          <a:spcPct val="150000"/>
                        </a:lnSpc>
                      </a:pPr>
                      <a:r>
                        <a:rPr lang="de-DE" sz="1600" dirty="0">
                          <a:latin typeface="Arial" panose="020B0604020202020204" pitchFamily="34" charset="0"/>
                          <a:cs typeface="Arial" panose="020B0604020202020204" pitchFamily="34" charset="0"/>
                        </a:rPr>
                        <a:t>44.847</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551166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88</a:t>
            </a:fld>
            <a:endParaRPr lang="de-DE"/>
          </a:p>
        </p:txBody>
      </p:sp>
      <p:sp>
        <p:nvSpPr>
          <p:cNvPr id="4" name="Titel 3"/>
          <p:cNvSpPr>
            <a:spLocks noGrp="1"/>
          </p:cNvSpPr>
          <p:nvPr>
            <p:ph type="title"/>
          </p:nvPr>
        </p:nvSpPr>
        <p:spPr/>
        <p:txBody>
          <a:bodyPr>
            <a:normAutofit/>
          </a:bodyPr>
          <a:lstStyle/>
          <a:p>
            <a:r>
              <a:rPr lang="es-ES" dirty="0">
                <a:latin typeface="Arial" panose="020B0604020202020204" pitchFamily="34" charset="0"/>
                <a:cs typeface="Arial" panose="020B0604020202020204" pitchFamily="34" charset="0"/>
              </a:rPr>
              <a:t>Formas de construcción de las bombas de calor</a:t>
            </a:r>
            <a:endParaRPr lang="de-DE" dirty="0">
              <a:latin typeface="Arial" panose="020B0604020202020204" pitchFamily="34" charset="0"/>
              <a:cs typeface="Arial" panose="020B0604020202020204" pitchFamily="34" charset="0"/>
            </a:endParaRPr>
          </a:p>
        </p:txBody>
      </p:sp>
      <p:sp>
        <p:nvSpPr>
          <p:cNvPr id="2" name="Textfeld 1"/>
          <p:cNvSpPr txBox="1"/>
          <p:nvPr/>
        </p:nvSpPr>
        <p:spPr>
          <a:xfrm>
            <a:off x="112168" y="1727306"/>
            <a:ext cx="9031832" cy="4109330"/>
          </a:xfrm>
          <a:prstGeom prst="rect">
            <a:avLst/>
          </a:prstGeom>
          <a:noFill/>
        </p:spPr>
        <p:txBody>
          <a:bodyPr wrap="square" rtlCol="0">
            <a:spAutoFit/>
          </a:bodyPr>
          <a:lstStyle/>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Fuente de calor</a:t>
            </a:r>
          </a:p>
          <a:p>
            <a:pPr>
              <a:lnSpc>
                <a:spcPct val="150000"/>
              </a:lnSpc>
            </a:pPr>
            <a:r>
              <a:rPr lang="es-ES" sz="1600" dirty="0">
                <a:latin typeface="Arial" panose="020B0604020202020204" pitchFamily="34" charset="0"/>
                <a:cs typeface="Arial" panose="020B0604020202020204" pitchFamily="34" charset="0"/>
              </a:rPr>
              <a:t>Además de las fuentes de calor habituales, existen otras opciones para aprovechar una fuente de calor utilizable para una bomba de calor: </a:t>
            </a:r>
          </a:p>
          <a:p>
            <a:pPr marL="285750" indent="-285750">
              <a:lnSpc>
                <a:spcPct val="150000"/>
              </a:lnSpc>
              <a:buFontTx/>
              <a:buChar char="-"/>
            </a:pPr>
            <a:r>
              <a:rPr lang="es-ES" sz="1600" dirty="0">
                <a:latin typeface="Arial" panose="020B0604020202020204" pitchFamily="34" charset="0"/>
                <a:cs typeface="Arial" panose="020B0604020202020204" pitchFamily="34" charset="0"/>
              </a:rPr>
              <a:t>Aguas superficiales - todas las aguas corrientes (ríos, canales) así como las aguas estancadas (lagos, mar). </a:t>
            </a:r>
          </a:p>
          <a:p>
            <a:pPr marL="285750" indent="-285750">
              <a:lnSpc>
                <a:spcPct val="150000"/>
              </a:lnSpc>
              <a:buFontTx/>
              <a:buChar char="-"/>
            </a:pPr>
            <a:r>
              <a:rPr lang="en-US" sz="1600" dirty="0" err="1">
                <a:latin typeface="Arial" panose="020B0604020202020204" pitchFamily="34" charset="0"/>
                <a:cs typeface="Arial" panose="020B0604020202020204" pitchFamily="34" charset="0"/>
              </a:rPr>
              <a:t>Calor</a:t>
            </a:r>
            <a:r>
              <a:rPr lang="en-US" sz="1600" dirty="0">
                <a:latin typeface="Arial" panose="020B0604020202020204" pitchFamily="34" charset="0"/>
                <a:cs typeface="Arial" panose="020B0604020202020204" pitchFamily="34" charset="0"/>
              </a:rPr>
              <a:t> residual (industrial)</a:t>
            </a:r>
          </a:p>
          <a:p>
            <a:pPr marL="285750" indent="-285750">
              <a:lnSpc>
                <a:spcPct val="150000"/>
              </a:lnSpc>
              <a:buFontTx/>
              <a:buChar char="-"/>
            </a:pPr>
            <a:r>
              <a:rPr lang="en-US" sz="1600" dirty="0" err="1">
                <a:latin typeface="Arial" panose="020B0604020202020204" pitchFamily="34" charset="0"/>
                <a:cs typeface="Arial" panose="020B0604020202020204" pitchFamily="34" charset="0"/>
              </a:rPr>
              <a:t>Alcantarillado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sistemas</a:t>
            </a:r>
            <a:r>
              <a:rPr lang="en-US" sz="1600" dirty="0">
                <a:latin typeface="Arial" panose="020B0604020202020204" pitchFamily="34" charset="0"/>
                <a:cs typeface="Arial" panose="020B0604020202020204" pitchFamily="34" charset="0"/>
              </a:rPr>
              <a:t> de </a:t>
            </a:r>
            <a:r>
              <a:rPr lang="en-US" sz="1600" dirty="0" err="1">
                <a:latin typeface="Arial" panose="020B0604020202020204" pitchFamily="34" charset="0"/>
                <a:cs typeface="Arial" panose="020B0604020202020204" pitchFamily="34" charset="0"/>
              </a:rPr>
              <a:t>alcantarillado</a:t>
            </a:r>
            <a:r>
              <a:rPr lang="en-US" sz="1600" dirty="0">
                <a:latin typeface="Arial" panose="020B0604020202020204" pitchFamily="34" charset="0"/>
                <a:cs typeface="Arial" panose="020B0604020202020204" pitchFamily="34" charset="0"/>
              </a:rPr>
              <a:t>)</a:t>
            </a:r>
          </a:p>
          <a:p>
            <a:pPr>
              <a:lnSpc>
                <a:spcPct val="150000"/>
              </a:lnSpc>
            </a:pPr>
            <a:r>
              <a:rPr lang="es-ES" sz="1600" dirty="0">
                <a:latin typeface="Arial" panose="020B0604020202020204" pitchFamily="34" charset="0"/>
                <a:cs typeface="Arial" panose="020B0604020202020204" pitchFamily="34" charset="0"/>
              </a:rPr>
              <a:t>Todas las posibilidades existen en los ejemplos de casos, pero se trata de casos excepcionales o de instalaciones individuales hasta ahora.</a:t>
            </a:r>
          </a:p>
          <a:p>
            <a:pPr>
              <a:lnSpc>
                <a:spcPct val="150000"/>
              </a:lnSpc>
            </a:pPr>
            <a:r>
              <a:rPr lang="es-ES" sz="1600" dirty="0">
                <a:latin typeface="Arial" panose="020B0604020202020204" pitchFamily="34" charset="0"/>
                <a:cs typeface="Arial" panose="020B0604020202020204" pitchFamily="34" charset="0"/>
              </a:rPr>
              <a:t>Las bombas de calor utilizadas suelen ser idénticas a las clásicas bombas de calor aire-agua.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71930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89</a:t>
            </a:fld>
            <a:endParaRPr lang="de-DE"/>
          </a:p>
        </p:txBody>
      </p:sp>
      <p:sp>
        <p:nvSpPr>
          <p:cNvPr id="4" name="Titel 3"/>
          <p:cNvSpPr>
            <a:spLocks noGrp="1"/>
          </p:cNvSpPr>
          <p:nvPr>
            <p:ph type="title"/>
          </p:nvPr>
        </p:nvSpPr>
        <p:spPr/>
        <p:txBody>
          <a:bodyPr>
            <a:normAutofit/>
          </a:bodyPr>
          <a:lstStyle/>
          <a:p>
            <a:r>
              <a:rPr lang="es-ES" dirty="0">
                <a:latin typeface="Arial" panose="020B0604020202020204" pitchFamily="34" charset="0"/>
                <a:cs typeface="Arial" panose="020B0604020202020204" pitchFamily="34" charset="0"/>
              </a:rPr>
              <a:t>Formas de construcción de las bombas de calor</a:t>
            </a:r>
          </a:p>
        </p:txBody>
      </p:sp>
      <p:sp>
        <p:nvSpPr>
          <p:cNvPr id="5" name="Textfeld 4"/>
          <p:cNvSpPr txBox="1"/>
          <p:nvPr/>
        </p:nvSpPr>
        <p:spPr>
          <a:xfrm>
            <a:off x="611560" y="1832035"/>
            <a:ext cx="8280920" cy="4478662"/>
          </a:xfrm>
          <a:prstGeom prst="rect">
            <a:avLst/>
          </a:prstGeom>
          <a:noFill/>
        </p:spPr>
        <p:txBody>
          <a:bodyPr wrap="square" rtlCol="0">
            <a:spAutoFit/>
          </a:bodyPr>
          <a:lstStyle/>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Fuente de calor - Bombas de calor de compresor motorizado (gas)</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Alternativa al compresor eléctrico - bombas de calor, el trabajo necesario del compresor puede ser generado por un motor de combustión.</a:t>
            </a:r>
          </a:p>
          <a:p>
            <a:pPr>
              <a:lnSpc>
                <a:spcPct val="150000"/>
              </a:lnSpc>
            </a:pPr>
            <a:r>
              <a:rPr lang="es-ES" sz="1600" dirty="0">
                <a:latin typeface="Arial" panose="020B0604020202020204" pitchFamily="34" charset="0"/>
                <a:cs typeface="Arial" panose="020B0604020202020204" pitchFamily="34" charset="0"/>
              </a:rPr>
              <a:t>Los motores alimentados con gas o aceite realizan el trabajo necesario para hacer funcionar la bomba de calor.  El calor residual generado por los motores también se utiliza en los sistemas, de modo que se pueden alcanzar grados de eficiencia térmica totales de 1,5 a 1,8. </a:t>
            </a:r>
          </a:p>
          <a:p>
            <a:pPr>
              <a:lnSpc>
                <a:spcPct val="150000"/>
              </a:lnSpc>
            </a:pPr>
            <a:r>
              <a:rPr lang="es-ES" sz="1600" dirty="0">
                <a:latin typeface="Arial" panose="020B0604020202020204" pitchFamily="34" charset="0"/>
                <a:cs typeface="Arial" panose="020B0604020202020204" pitchFamily="34" charset="0"/>
              </a:rPr>
              <a:t>¡Precaución! El grado de eficiencia térmica no puede compararse con el COP o el SPF en las bombas de calor eléctricas. Una comparación sería posible con los calentadores comunes de gas/aceite o calderas de condensación.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778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latin typeface="Arial" panose="020B0604020202020204" pitchFamily="34" charset="0"/>
                <a:cs typeface="Arial" panose="020B0604020202020204" pitchFamily="34" charset="0"/>
              </a:rPr>
              <a:t>Historia de la bomba de calor</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395536" y="1916832"/>
            <a:ext cx="8738290" cy="4478662"/>
          </a:xfrm>
          <a:prstGeom prst="rect">
            <a:avLst/>
          </a:prstGeom>
          <a:noFill/>
        </p:spPr>
        <p:txBody>
          <a:bodyPr wrap="none" rtlCol="0">
            <a:spAutoFit/>
          </a:bodyPr>
          <a:lstStyle/>
          <a:p>
            <a:pPr>
              <a:lnSpc>
                <a:spcPct val="150000"/>
              </a:lnSpc>
            </a:pPr>
            <a:r>
              <a:rPr lang="es-ES" sz="1600" dirty="0">
                <a:latin typeface="Arial" panose="020B0604020202020204" pitchFamily="34" charset="0"/>
                <a:cs typeface="Arial" panose="020B0604020202020204" pitchFamily="34" charset="0"/>
              </a:rPr>
              <a:t>El número de bombas de calor geotérmicas, instaladas en algunos países europeos en 2015</a:t>
            </a:r>
            <a:r>
              <a:rPr lang="de-DE" sz="1600" dirty="0">
                <a:latin typeface="Arial" panose="020B0604020202020204" pitchFamily="34" charset="0"/>
                <a:cs typeface="Arial" panose="020B0604020202020204" pitchFamily="34" charset="0"/>
              </a:rPr>
              <a:t>:</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Suecia:	 </a:t>
            </a:r>
            <a:r>
              <a:rPr lang="en-US" sz="1600" dirty="0">
                <a:solidFill>
                  <a:prstClr val="black"/>
                </a:solidFill>
                <a:latin typeface="Arial" panose="020B0604020202020204" pitchFamily="34" charset="0"/>
                <a:cs typeface="Arial" panose="020B0604020202020204" pitchFamily="34" charset="0"/>
              </a:rPr>
              <a:t>~ 500.000</a:t>
            </a:r>
          </a:p>
          <a:p>
            <a:pPr>
              <a:lnSpc>
                <a:spcPct val="150000"/>
              </a:lnSpc>
            </a:pPr>
            <a:r>
              <a:rPr lang="en-US" sz="1600" dirty="0">
                <a:solidFill>
                  <a:prstClr val="black"/>
                </a:solidFill>
                <a:latin typeface="Arial" panose="020B0604020202020204" pitchFamily="34" charset="0"/>
                <a:cs typeface="Arial" panose="020B0604020202020204" pitchFamily="34" charset="0"/>
              </a:rPr>
              <a:t>Francia: 	 ~ 150.000	</a:t>
            </a:r>
          </a:p>
          <a:p>
            <a:pPr>
              <a:lnSpc>
                <a:spcPct val="150000"/>
              </a:lnSpc>
            </a:pPr>
            <a:r>
              <a:rPr lang="en-US" sz="1600" dirty="0">
                <a:solidFill>
                  <a:prstClr val="black"/>
                </a:solidFill>
                <a:latin typeface="Arial" panose="020B0604020202020204" pitchFamily="34" charset="0"/>
                <a:cs typeface="Arial" panose="020B0604020202020204" pitchFamily="34" charset="0"/>
              </a:rPr>
              <a:t>Bulgaria:	 ~ 5.000</a:t>
            </a:r>
          </a:p>
          <a:p>
            <a:pPr>
              <a:lnSpc>
                <a:spcPct val="150000"/>
              </a:lnSpc>
            </a:pPr>
            <a:r>
              <a:rPr lang="en-US" sz="1600" dirty="0" err="1">
                <a:solidFill>
                  <a:prstClr val="black"/>
                </a:solidFill>
                <a:latin typeface="Arial" panose="020B0604020202020204" pitchFamily="34" charset="0"/>
                <a:cs typeface="Arial" panose="020B0604020202020204" pitchFamily="34" charset="0"/>
              </a:rPr>
              <a:t>España</a:t>
            </a:r>
            <a:r>
              <a:rPr lang="en-US" sz="1600" dirty="0">
                <a:solidFill>
                  <a:prstClr val="black"/>
                </a:solidFill>
                <a:latin typeface="Arial" panose="020B0604020202020204" pitchFamily="34" charset="0"/>
                <a:cs typeface="Arial" panose="020B0604020202020204" pitchFamily="34" charset="0"/>
              </a:rPr>
              <a:t>: 	 ~ 1.100</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Se puede encontrar una visión detallada en „heat pumps barometer 2016“ </a:t>
            </a:r>
          </a:p>
          <a:p>
            <a:pPr>
              <a:lnSpc>
                <a:spcPct val="150000"/>
              </a:lnSpc>
            </a:pPr>
            <a:r>
              <a:rPr lang="de-DE" sz="1600" dirty="0">
                <a:latin typeface="Arial" panose="020B0604020202020204" pitchFamily="34" charset="0"/>
                <a:cs typeface="Arial" panose="020B0604020202020204" pitchFamily="34" charset="0"/>
              </a:rPr>
              <a:t>publicado por EurObserv‘ER</a:t>
            </a:r>
          </a:p>
          <a:p>
            <a:pPr>
              <a:lnSpc>
                <a:spcPct val="150000"/>
              </a:lnSpc>
            </a:pPr>
            <a:r>
              <a:rPr lang="de-DE" sz="1600" dirty="0">
                <a:latin typeface="Arial" panose="020B0604020202020204" pitchFamily="34" charset="0"/>
                <a:cs typeface="Arial" panose="020B0604020202020204" pitchFamily="34" charset="0"/>
              </a:rPr>
              <a:t>Enlace de descarga: </a:t>
            </a:r>
            <a:r>
              <a:rPr lang="de-DE" sz="1600" dirty="0">
                <a:latin typeface="Arial" panose="020B0604020202020204" pitchFamily="34" charset="0"/>
                <a:cs typeface="Arial" panose="020B0604020202020204" pitchFamily="34" charset="0"/>
                <a:hlinkClick r:id="rId3"/>
              </a:rPr>
              <a:t>https://www.eurobserv-er.org/heat-pumps-barometer-2016/</a:t>
            </a: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(aleman/inglés/francés)</a:t>
            </a:r>
          </a:p>
          <a:p>
            <a:pPr>
              <a:lnSpc>
                <a:spcPct val="150000"/>
              </a:lnSpc>
            </a:pP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23780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90</a:t>
            </a:fld>
            <a:endParaRPr lang="de-DE"/>
          </a:p>
        </p:txBody>
      </p:sp>
      <p:sp>
        <p:nvSpPr>
          <p:cNvPr id="4" name="Titel 3"/>
          <p:cNvSpPr>
            <a:spLocks noGrp="1"/>
          </p:cNvSpPr>
          <p:nvPr>
            <p:ph type="title"/>
          </p:nvPr>
        </p:nvSpPr>
        <p:spPr/>
        <p:txBody>
          <a:bodyPr>
            <a:normAutofit/>
          </a:bodyPr>
          <a:lstStyle/>
          <a:p>
            <a:r>
              <a:rPr lang="es-ES" dirty="0">
                <a:latin typeface="Arial" panose="020B0604020202020204" pitchFamily="34" charset="0"/>
                <a:cs typeface="Arial" panose="020B0604020202020204" pitchFamily="34" charset="0"/>
              </a:rPr>
              <a:t>Formas de construcción de las bombas de calor</a:t>
            </a:r>
            <a:endParaRPr lang="de-DE" dirty="0">
              <a:latin typeface="Arial" panose="020B0604020202020204" pitchFamily="34" charset="0"/>
              <a:cs typeface="Arial" panose="020B0604020202020204" pitchFamily="34" charset="0"/>
            </a:endParaRPr>
          </a:p>
        </p:txBody>
      </p:sp>
      <p:sp>
        <p:nvSpPr>
          <p:cNvPr id="2" name="Textfeld 1"/>
          <p:cNvSpPr txBox="1"/>
          <p:nvPr/>
        </p:nvSpPr>
        <p:spPr>
          <a:xfrm>
            <a:off x="179223" y="1412776"/>
            <a:ext cx="8928992" cy="4847994"/>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Fuente de calor - Bombas de calor de compresor motorizado (gas)</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Las ventajas de las bombas de calor alimentadas con combustibles fósiles son, por un lado, la posibilidad de realizar temperaturas de flujo de calefacción más altas, que son energéticamente razonables (debido al nivel de temperatura del calor residual) y, por otro lado, la posibilidad de utilizar la infraestructura disponible (chimenea, conexiones de gas) en sistemas de calefacción consistentes. </a:t>
            </a:r>
          </a:p>
          <a:p>
            <a:pPr>
              <a:lnSpc>
                <a:spcPct val="150000"/>
              </a:lnSpc>
            </a:pPr>
            <a:r>
              <a:rPr lang="es-ES" sz="1600" dirty="0">
                <a:latin typeface="Arial" panose="020B0604020202020204" pitchFamily="34" charset="0"/>
                <a:cs typeface="Arial" panose="020B0604020202020204" pitchFamily="34" charset="0"/>
              </a:rPr>
              <a:t>La desventaja desde el punto de vista técnico es el gran esfuerzo en mantenimiento e inversión, especialmente desde el punto de vista energético, ya que además se utilizan los combustibles fósiles como fuentes primarias de energía. </a:t>
            </a:r>
            <a:endParaRPr lang="en-US"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La escasa relevancia en el mercado muestra un inventario de campo activo de unas 1.000 bombas de calor con motor de gas en Alemania (31.12.2016). Los sistemas alimentados con aceite sólo se dan ocasionalmente.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91893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91</a:t>
            </a:fld>
            <a:endParaRPr lang="de-DE"/>
          </a:p>
        </p:txBody>
      </p:sp>
      <p:sp>
        <p:nvSpPr>
          <p:cNvPr id="4" name="Titel 3"/>
          <p:cNvSpPr>
            <a:spLocks noGrp="1"/>
          </p:cNvSpPr>
          <p:nvPr>
            <p:ph type="title"/>
          </p:nvPr>
        </p:nvSpPr>
        <p:spPr/>
        <p:txBody>
          <a:bodyPr>
            <a:normAutofit/>
          </a:bodyPr>
          <a:lstStyle/>
          <a:p>
            <a:r>
              <a:rPr lang="es-ES" dirty="0">
                <a:latin typeface="Arial" panose="020B0604020202020204" pitchFamily="34" charset="0"/>
                <a:cs typeface="Arial" panose="020B0604020202020204" pitchFamily="34" charset="0"/>
              </a:rPr>
              <a:t>Formas de construcción de las bombas de calor</a:t>
            </a:r>
            <a:endParaRPr lang="de-DE" dirty="0">
              <a:latin typeface="Arial" panose="020B0604020202020204" pitchFamily="34" charset="0"/>
              <a:cs typeface="Arial" panose="020B0604020202020204" pitchFamily="34" charset="0"/>
            </a:endParaRPr>
          </a:p>
        </p:txBody>
      </p:sp>
      <p:sp>
        <p:nvSpPr>
          <p:cNvPr id="2" name="Textfeld 1"/>
          <p:cNvSpPr txBox="1"/>
          <p:nvPr/>
        </p:nvSpPr>
        <p:spPr>
          <a:xfrm>
            <a:off x="323528" y="2132856"/>
            <a:ext cx="8136904" cy="1569660"/>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Fuente de calor - Bombas de calor de compresor motorizado (gas)</a:t>
            </a:r>
          </a:p>
          <a:p>
            <a:pPr>
              <a:lnSpc>
                <a:spcPct val="150000"/>
              </a:lnSpc>
            </a:pPr>
            <a:r>
              <a:rPr lang="es-ES" sz="1600" dirty="0">
                <a:latin typeface="Arial" panose="020B0604020202020204" pitchFamily="34" charset="0"/>
                <a:cs typeface="Arial" panose="020B0604020202020204" pitchFamily="34" charset="0"/>
              </a:rPr>
              <a:t>Las bombas de calor con motor de gas pueden utilizar las mismas fuentes de calor que las bombas de calor con compresor eléctrico, no hay diferencias ni limitaciones en cuanto a los rangos de operación.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09740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92</a:t>
            </a:fld>
            <a:endParaRPr lang="de-DE"/>
          </a:p>
        </p:txBody>
      </p:sp>
      <p:sp>
        <p:nvSpPr>
          <p:cNvPr id="8" name="Inhaltsplatzhalter 1"/>
          <p:cNvSpPr>
            <a:spLocks noGrp="1"/>
          </p:cNvSpPr>
          <p:nvPr>
            <p:ph idx="1"/>
          </p:nvPr>
        </p:nvSpPr>
        <p:spPr>
          <a:xfrm>
            <a:off x="539552" y="1544370"/>
            <a:ext cx="8856984" cy="4536504"/>
          </a:xfrm>
        </p:spPr>
        <p:txBody>
          <a:bodyPr>
            <a:normAutofit/>
          </a:bodyPr>
          <a:lstStyle/>
          <a:p>
            <a:pPr marL="0" indent="0">
              <a:lnSpc>
                <a:spcPct val="150000"/>
              </a:lnSpc>
              <a:buNone/>
            </a:pPr>
            <a:r>
              <a:rPr lang="es-ES" sz="1600" dirty="0">
                <a:latin typeface="Arial" panose="020B0604020202020204" pitchFamily="34" charset="0"/>
                <a:cs typeface="Arial" panose="020B0604020202020204" pitchFamily="34" charset="0"/>
              </a:rPr>
              <a:t>El primer medio identifica la fuente de calor:</a:t>
            </a:r>
          </a:p>
          <a:p>
            <a:pPr>
              <a:lnSpc>
                <a:spcPct val="150000"/>
              </a:lnSpc>
            </a:pPr>
            <a:r>
              <a:rPr lang="de-DE" sz="1600" b="1" dirty="0">
                <a:latin typeface="Arial" panose="020B0604020202020204" pitchFamily="34" charset="0"/>
                <a:cs typeface="Arial" panose="020B0604020202020204" pitchFamily="34" charset="0"/>
              </a:rPr>
              <a:t>B</a:t>
            </a:r>
            <a:r>
              <a:rPr lang="de-DE" sz="1600" dirty="0">
                <a:latin typeface="Arial" panose="020B0604020202020204" pitchFamily="34" charset="0"/>
                <a:cs typeface="Arial" panose="020B0604020202020204" pitchFamily="34" charset="0"/>
              </a:rPr>
              <a:t>rine (</a:t>
            </a:r>
            <a:r>
              <a:rPr lang="de-DE" sz="1600" dirty="0">
                <a:solidFill>
                  <a:srgbClr val="FF0000"/>
                </a:solidFill>
                <a:latin typeface="Arial" panose="020B0604020202020204" pitchFamily="34" charset="0"/>
                <a:cs typeface="Arial" panose="020B0604020202020204" pitchFamily="34" charset="0"/>
              </a:rPr>
              <a:t>Salmuera</a:t>
            </a:r>
            <a:r>
              <a:rPr lang="de-DE" sz="1600" dirty="0">
                <a:latin typeface="Arial" panose="020B0604020202020204" pitchFamily="34" charset="0"/>
                <a:cs typeface="Arial" panose="020B0604020202020204" pitchFamily="34" charset="0"/>
              </a:rPr>
              <a:t>) = calor geotérmico utilizado por bucles cerrados</a:t>
            </a:r>
          </a:p>
          <a:p>
            <a:pPr>
              <a:lnSpc>
                <a:spcPct val="150000"/>
              </a:lnSpc>
            </a:pPr>
            <a:r>
              <a:rPr lang="de-DE" sz="1600" b="1" dirty="0">
                <a:latin typeface="Arial" panose="020B0604020202020204" pitchFamily="34" charset="0"/>
                <a:cs typeface="Arial" panose="020B0604020202020204" pitchFamily="34" charset="0"/>
              </a:rPr>
              <a:t>W</a:t>
            </a:r>
            <a:r>
              <a:rPr lang="de-DE" sz="1600" dirty="0">
                <a:latin typeface="Arial" panose="020B0604020202020204" pitchFamily="34" charset="0"/>
                <a:cs typeface="Arial" panose="020B0604020202020204" pitchFamily="34" charset="0"/>
              </a:rPr>
              <a:t>ater (Agua) = </a:t>
            </a:r>
            <a:r>
              <a:rPr lang="es-ES" sz="1600" dirty="0">
                <a:latin typeface="Arial" panose="020B0604020202020204" pitchFamily="34" charset="0"/>
                <a:cs typeface="Arial" panose="020B0604020202020204" pitchFamily="34" charset="0"/>
              </a:rPr>
              <a:t>agua subterránea utilizada por los pozos</a:t>
            </a:r>
          </a:p>
          <a:p>
            <a:pPr>
              <a:lnSpc>
                <a:spcPct val="150000"/>
              </a:lnSpc>
            </a:pPr>
            <a:r>
              <a:rPr lang="de-DE" sz="1600" b="1" dirty="0">
                <a:latin typeface="Arial" panose="020B0604020202020204" pitchFamily="34" charset="0"/>
                <a:cs typeface="Arial" panose="020B0604020202020204" pitchFamily="34" charset="0"/>
              </a:rPr>
              <a:t>A</a:t>
            </a:r>
            <a:r>
              <a:rPr lang="de-DE" sz="1600" dirty="0">
                <a:latin typeface="Arial" panose="020B0604020202020204" pitchFamily="34" charset="0"/>
                <a:cs typeface="Arial" panose="020B0604020202020204" pitchFamily="34" charset="0"/>
              </a:rPr>
              <a:t>ir (Aire) = aire circundante, aire de escape</a:t>
            </a:r>
          </a:p>
          <a:p>
            <a:pPr>
              <a:lnSpc>
                <a:spcPct val="150000"/>
              </a:lnSpc>
            </a:pPr>
            <a:r>
              <a:rPr lang="es-ES" sz="1600" dirty="0">
                <a:latin typeface="Arial" panose="020B0604020202020204" pitchFamily="34" charset="0"/>
                <a:cs typeface="Arial" panose="020B0604020202020204" pitchFamily="34" charset="0"/>
              </a:rPr>
              <a:t>(Otras fuentes: aguas residuales, ríos, almacenamiento de hielo térmico, .....)</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es-ES" sz="1600" dirty="0">
                <a:latin typeface="Arial" panose="020B0604020202020204" pitchFamily="34" charset="0"/>
                <a:cs typeface="Arial" panose="020B0604020202020204" pitchFamily="34" charset="0"/>
              </a:rPr>
              <a:t>El segundo medio identifica el disipador de calor</a:t>
            </a:r>
            <a:r>
              <a:rPr lang="de-DE" sz="1600" dirty="0">
                <a:latin typeface="Arial" panose="020B0604020202020204" pitchFamily="34" charset="0"/>
                <a:cs typeface="Arial" panose="020B0604020202020204" pitchFamily="34" charset="0"/>
              </a:rPr>
              <a:t> :</a:t>
            </a:r>
          </a:p>
          <a:p>
            <a:pPr>
              <a:lnSpc>
                <a:spcPct val="150000"/>
              </a:lnSpc>
            </a:pPr>
            <a:r>
              <a:rPr lang="de-DE" sz="1600" dirty="0">
                <a:latin typeface="Arial" panose="020B0604020202020204" pitchFamily="34" charset="0"/>
                <a:cs typeface="Arial" panose="020B0604020202020204" pitchFamily="34" charset="0"/>
              </a:rPr>
              <a:t>Agua = </a:t>
            </a:r>
            <a:r>
              <a:rPr lang="es-ES" sz="1600" dirty="0">
                <a:latin typeface="Arial" panose="020B0604020202020204" pitchFamily="34" charset="0"/>
                <a:cs typeface="Arial" panose="020B0604020202020204" pitchFamily="34" charset="0"/>
              </a:rPr>
              <a:t>distribución de la calefacción a base de agua: calefacción de suelo, radiadores</a:t>
            </a:r>
            <a:endParaRPr lang="de-DE" sz="1600" dirty="0">
              <a:latin typeface="Arial" panose="020B0604020202020204" pitchFamily="34" charset="0"/>
              <a:cs typeface="Arial" panose="020B0604020202020204" pitchFamily="34" charset="0"/>
            </a:endParaRPr>
          </a:p>
          <a:p>
            <a:pPr>
              <a:lnSpc>
                <a:spcPct val="150000"/>
              </a:lnSpc>
            </a:pPr>
            <a:r>
              <a:rPr lang="de-DE" sz="1600" dirty="0">
                <a:latin typeface="Arial" panose="020B0604020202020204" pitchFamily="34" charset="0"/>
                <a:cs typeface="Arial" panose="020B0604020202020204" pitchFamily="34" charset="0"/>
              </a:rPr>
              <a:t>Aire  = </a:t>
            </a:r>
            <a:r>
              <a:rPr lang="es-ES" sz="1600" dirty="0">
                <a:latin typeface="Arial" panose="020B0604020202020204" pitchFamily="34" charset="0"/>
                <a:cs typeface="Arial" panose="020B0604020202020204" pitchFamily="34" charset="0"/>
              </a:rPr>
              <a:t>Calefacción / Refrigeración mediante sistema de ventilación</a:t>
            </a:r>
            <a:endParaRPr lang="de-DE" sz="1800" dirty="0"/>
          </a:p>
          <a:p>
            <a:pPr marL="0" indent="0">
              <a:buNone/>
            </a:pPr>
            <a:endParaRPr lang="de-DE" sz="1800" dirty="0"/>
          </a:p>
        </p:txBody>
      </p:sp>
      <p:sp>
        <p:nvSpPr>
          <p:cNvPr id="6" name="Titel 3"/>
          <p:cNvSpPr>
            <a:spLocks noGrp="1"/>
          </p:cNvSpPr>
          <p:nvPr>
            <p:ph type="title"/>
          </p:nvPr>
        </p:nvSpPr>
        <p:spPr>
          <a:xfrm>
            <a:off x="457200" y="332656"/>
            <a:ext cx="8229600" cy="504825"/>
          </a:xfrm>
        </p:spPr>
        <p:txBody>
          <a:bodyPr/>
          <a:lstStyle/>
          <a:p>
            <a:r>
              <a:rPr lang="en-US" altLang="de-DE" dirty="0" err="1">
                <a:latin typeface="Arial" panose="020B0604020202020204" pitchFamily="34" charset="0"/>
                <a:cs typeface="Arial" panose="020B0604020202020204" pitchFamily="34" charset="0"/>
              </a:rPr>
              <a:t>Tipos</a:t>
            </a:r>
            <a:r>
              <a:rPr lang="en-US" altLang="de-DE" dirty="0">
                <a:latin typeface="Arial" panose="020B0604020202020204" pitchFamily="34" charset="0"/>
                <a:cs typeface="Arial" panose="020B0604020202020204" pitchFamily="34" charset="0"/>
              </a:rPr>
              <a:t> de </a:t>
            </a:r>
            <a:r>
              <a:rPr lang="en-US" altLang="de-DE" dirty="0" err="1">
                <a:latin typeface="Arial" panose="020B0604020202020204" pitchFamily="34" charset="0"/>
                <a:cs typeface="Arial" panose="020B0604020202020204" pitchFamily="34" charset="0"/>
              </a:rPr>
              <a:t>bombas</a:t>
            </a:r>
            <a:r>
              <a:rPr lang="en-US" altLang="de-DE" dirty="0">
                <a:latin typeface="Arial" panose="020B0604020202020204" pitchFamily="34" charset="0"/>
                <a:cs typeface="Arial" panose="020B0604020202020204" pitchFamily="34" charset="0"/>
              </a:rPr>
              <a:t> de </a:t>
            </a:r>
            <a:r>
              <a:rPr lang="en-US" altLang="de-DE" dirty="0" err="1">
                <a:latin typeface="Arial" panose="020B0604020202020204" pitchFamily="34" charset="0"/>
                <a:cs typeface="Arial" panose="020B0604020202020204" pitchFamily="34" charset="0"/>
              </a:rPr>
              <a:t>calor</a:t>
            </a:r>
            <a:endParaRPr lang="en-US" alt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215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nodeType="clickEffect">
                                  <p:stCondLst>
                                    <p:cond delay="0"/>
                                  </p:stCondLst>
                                  <p:iterate type="lt">
                                    <p:tmAbs val="0"/>
                                  </p:iterate>
                                  <p:childTnLst>
                                    <p:set>
                                      <p:cBhvr override="childStyle">
                                        <p:cTn id="6" dur="indefinite"/>
                                        <p:tgtEl>
                                          <p:spTgt spid="8">
                                            <p:txEl>
                                              <p:pRg st="0" end="0"/>
                                            </p:txEl>
                                          </p:spTgt>
                                        </p:tgtEl>
                                        <p:attrNameLst>
                                          <p:attrName>style.color</p:attrName>
                                        </p:attrNameLst>
                                      </p:cBhvr>
                                      <p:to>
                                        <p:clrVal>
                                          <a:srgbClr val="FF0000"/>
                                        </p:clrVal>
                                      </p:to>
                                    </p:set>
                                  </p:childTnLst>
                                </p:cTn>
                              </p:par>
                            </p:childTnLst>
                          </p:cTn>
                        </p:par>
                      </p:childTnLst>
                    </p:cTn>
                  </p:par>
                  <p:par>
                    <p:cTn id="7" fill="hold">
                      <p:stCondLst>
                        <p:cond delay="indefinite"/>
                      </p:stCondLst>
                      <p:childTnLst>
                        <p:par>
                          <p:cTn id="8" fill="hold">
                            <p:stCondLst>
                              <p:cond delay="0"/>
                            </p:stCondLst>
                            <p:childTnLst>
                              <p:par>
                                <p:cTn id="9" presetID="3" presetClass="emph" presetSubtype="1" nodeType="clickEffect">
                                  <p:stCondLst>
                                    <p:cond delay="0"/>
                                  </p:stCondLst>
                                  <p:iterate type="lt">
                                    <p:tmAbs val="0"/>
                                  </p:iterate>
                                  <p:childTnLst>
                                    <p:set>
                                      <p:cBhvr override="childStyle">
                                        <p:cTn id="10" dur="indefinite"/>
                                        <p:tgtEl>
                                          <p:spTgt spid="8">
                                            <p:txEl>
                                              <p:pRg st="1" end="1"/>
                                            </p:txEl>
                                          </p:spTgt>
                                        </p:tgtEl>
                                        <p:attrNameLst>
                                          <p:attrName>style.color</p:attrName>
                                        </p:attrNameLst>
                                      </p:cBhvr>
                                      <p:to>
                                        <p:clrVal>
                                          <a:srgbClr val="FF0000"/>
                                        </p:clrVal>
                                      </p:to>
                                    </p:set>
                                  </p:childTnLst>
                                </p:cTn>
                              </p:par>
                              <p:par>
                                <p:cTn id="11" presetID="15" presetClass="emph" presetSubtype="0" nodeType="withEffect">
                                  <p:stCondLst>
                                    <p:cond delay="0"/>
                                  </p:stCondLst>
                                  <p:iterate type="lt">
                                    <p:tmAbs val="0"/>
                                  </p:iterate>
                                  <p:childTnLst>
                                    <p:set>
                                      <p:cBhvr override="childStyle">
                                        <p:cTn id="12" dur="indefinite"/>
                                        <p:tgtEl>
                                          <p:spTgt spid="8">
                                            <p:txEl>
                                              <p:pRg st="0" end="0"/>
                                            </p:txEl>
                                          </p:spTgt>
                                        </p:tgtEl>
                                        <p:attrNameLst>
                                          <p:attrName>style.fontWeight</p:attrName>
                                        </p:attrNameLst>
                                      </p:cBhvr>
                                      <p:to>
                                        <p:strVal val="bold"/>
                                      </p:to>
                                    </p:set>
                                  </p:childTnLst>
                                </p:cTn>
                              </p:par>
                              <p:par>
                                <p:cTn id="13" presetID="15" presetClass="emph" presetSubtype="0" nodeType="withEffect">
                                  <p:stCondLst>
                                    <p:cond delay="0"/>
                                  </p:stCondLst>
                                  <p:iterate type="lt">
                                    <p:tmAbs val="0"/>
                                  </p:iterate>
                                  <p:childTnLst>
                                    <p:set>
                                      <p:cBhvr override="childStyle">
                                        <p:cTn id="14" dur="indefinite"/>
                                        <p:tgtEl>
                                          <p:spTgt spid="8">
                                            <p:txEl>
                                              <p:pRg st="1" end="1"/>
                                            </p:txEl>
                                          </p:spTgt>
                                        </p:tgtEl>
                                        <p:attrNameLst>
                                          <p:attrName>style.fontWeight</p:attrName>
                                        </p:attrNameLst>
                                      </p:cBhvr>
                                      <p:to>
                                        <p:strVal val="bold"/>
                                      </p:to>
                                    </p:set>
                                  </p:childTnLst>
                                </p:cTn>
                              </p:par>
                              <p:par>
                                <p:cTn id="15" presetID="15" presetClass="emph" presetSubtype="0" nodeType="withEffect">
                                  <p:stCondLst>
                                    <p:cond delay="0"/>
                                  </p:stCondLst>
                                  <p:iterate type="lt">
                                    <p:tmAbs val="0"/>
                                  </p:iterate>
                                  <p:childTnLst>
                                    <p:set>
                                      <p:cBhvr override="childStyle">
                                        <p:cTn id="16" dur="indefinite"/>
                                        <p:tgtEl>
                                          <p:spTgt spid="8">
                                            <p:txEl>
                                              <p:pRg st="7" end="7"/>
                                            </p:txEl>
                                          </p:spTgt>
                                        </p:tgtEl>
                                        <p:attrNameLst>
                                          <p:attrName>style.fontWeight</p:attrName>
                                        </p:attrNameLst>
                                      </p:cBhvr>
                                      <p:to>
                                        <p:strVal val="bold"/>
                                      </p:to>
                                    </p:set>
                                  </p:childTnLst>
                                </p:cTn>
                              </p:par>
                              <p:par>
                                <p:cTn id="17" presetID="3" presetClass="emph" presetSubtype="1" nodeType="withEffect">
                                  <p:stCondLst>
                                    <p:cond delay="0"/>
                                  </p:stCondLst>
                                  <p:iterate type="lt">
                                    <p:tmAbs val="0"/>
                                  </p:iterate>
                                  <p:childTnLst>
                                    <p:set>
                                      <p:cBhvr override="childStyle">
                                        <p:cTn id="18" dur="indefinite"/>
                                        <p:tgtEl>
                                          <p:spTgt spid="8">
                                            <p:txEl>
                                              <p:pRg st="7" end="7"/>
                                            </p:txEl>
                                          </p:spTgt>
                                        </p:tgtEl>
                                        <p:attrNameLst>
                                          <p:attrName>style.color</p:attrName>
                                        </p:attrNameLst>
                                      </p:cBhvr>
                                      <p:to>
                                        <p:clrVal>
                                          <a:srgbClr val="FF0000"/>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93</a:t>
            </a:fld>
            <a:endParaRPr lang="de-DE"/>
          </a:p>
        </p:txBody>
      </p:sp>
      <p:sp>
        <p:nvSpPr>
          <p:cNvPr id="8" name="Inhaltsplatzhalter 1"/>
          <p:cNvSpPr>
            <a:spLocks noGrp="1"/>
          </p:cNvSpPr>
          <p:nvPr>
            <p:ph idx="1"/>
          </p:nvPr>
        </p:nvSpPr>
        <p:spPr>
          <a:xfrm>
            <a:off x="539552" y="1544370"/>
            <a:ext cx="8856984" cy="4536504"/>
          </a:xfrm>
        </p:spPr>
        <p:txBody>
          <a:bodyPr>
            <a:normAutofit/>
          </a:bodyPr>
          <a:lstStyle/>
          <a:p>
            <a:pPr marL="0" indent="0">
              <a:lnSpc>
                <a:spcPct val="150000"/>
              </a:lnSpc>
              <a:buNone/>
            </a:pPr>
            <a:r>
              <a:rPr lang="de-DE" sz="1600" dirty="0">
                <a:latin typeface="Arial" panose="020B0604020202020204" pitchFamily="34" charset="0"/>
                <a:cs typeface="Arial" panose="020B0604020202020204" pitchFamily="34" charset="0"/>
              </a:rPr>
              <a:t>Brine / </a:t>
            </a:r>
            <a:r>
              <a:rPr lang="de-DE" sz="1600" dirty="0">
                <a:solidFill>
                  <a:srgbClr val="FF0000"/>
                </a:solidFill>
                <a:latin typeface="Arial" panose="020B0604020202020204" pitchFamily="34" charset="0"/>
                <a:cs typeface="Arial" panose="020B0604020202020204" pitchFamily="34" charset="0"/>
              </a:rPr>
              <a:t>Salmuera</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es-ES" sz="1600" dirty="0">
                <a:latin typeface="Arial" panose="020B0604020202020204" pitchFamily="34" charset="0"/>
                <a:cs typeface="Arial" panose="020B0604020202020204" pitchFamily="34" charset="0"/>
              </a:rPr>
              <a:t>La s</a:t>
            </a:r>
            <a:r>
              <a:rPr lang="es-ES" sz="1600" dirty="0">
                <a:solidFill>
                  <a:srgbClr val="FF0000"/>
                </a:solidFill>
                <a:latin typeface="Arial" panose="020B0604020202020204" pitchFamily="34" charset="0"/>
                <a:cs typeface="Arial" panose="020B0604020202020204" pitchFamily="34" charset="0"/>
              </a:rPr>
              <a:t>almuera</a:t>
            </a:r>
            <a:r>
              <a:rPr lang="es-ES" sz="1600" dirty="0">
                <a:latin typeface="Arial" panose="020B0604020202020204" pitchFamily="34" charset="0"/>
                <a:cs typeface="Arial" panose="020B0604020202020204" pitchFamily="34" charset="0"/>
              </a:rPr>
              <a:t> es una solución salina de alta concentración en agua.</a:t>
            </a:r>
          </a:p>
          <a:p>
            <a:pPr marL="0" indent="0">
              <a:lnSpc>
                <a:spcPct val="150000"/>
              </a:lnSpc>
              <a:buNone/>
            </a:pPr>
            <a:r>
              <a:rPr lang="es-ES" sz="1600" dirty="0">
                <a:latin typeface="Arial" panose="020B0604020202020204" pitchFamily="34" charset="0"/>
                <a:cs typeface="Arial" panose="020B0604020202020204" pitchFamily="34" charset="0"/>
              </a:rPr>
              <a:t>Desde el 3,5% de agua de mar hasta aproximadamente el 26% (una solución saturada típica)</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s-ES" sz="1600" dirty="0">
                <a:latin typeface="Arial" panose="020B0604020202020204" pitchFamily="34" charset="0"/>
                <a:cs typeface="Arial" panose="020B0604020202020204" pitchFamily="34" charset="0"/>
              </a:rPr>
              <a:t>¡Nada en común con la salmuera en el caso de las bombas de calor!</a:t>
            </a:r>
          </a:p>
          <a:p>
            <a:pPr marL="0" indent="0">
              <a:lnSpc>
                <a:spcPct val="150000"/>
              </a:lnSpc>
              <a:buNone/>
            </a:pPr>
            <a:r>
              <a:rPr lang="en-US" sz="1600" dirty="0">
                <a:latin typeface="Arial" panose="020B0604020202020204" pitchFamily="34" charset="0"/>
                <a:cs typeface="Arial" panose="020B0604020202020204" pitchFamily="34" charset="0"/>
              </a:rPr>
              <a:t>Brine / </a:t>
            </a:r>
            <a:r>
              <a:rPr lang="en-US" sz="1600" dirty="0" err="1">
                <a:solidFill>
                  <a:srgbClr val="FF0000"/>
                </a:solidFill>
                <a:latin typeface="Arial" panose="020B0604020202020204" pitchFamily="34" charset="0"/>
                <a:cs typeface="Arial" panose="020B0604020202020204" pitchFamily="34" charset="0"/>
              </a:rPr>
              <a:t>Salmuera</a:t>
            </a:r>
            <a:r>
              <a:rPr lang="en-US" sz="1600" dirty="0">
                <a:latin typeface="Arial" panose="020B0604020202020204" pitchFamily="34" charset="0"/>
                <a:cs typeface="Arial" panose="020B0604020202020204" pitchFamily="34" charset="0"/>
              </a:rPr>
              <a:t>: </a:t>
            </a:r>
            <a:r>
              <a:rPr lang="es-ES" sz="1600" dirty="0">
                <a:latin typeface="Arial" panose="020B0604020202020204" pitchFamily="34" charset="0"/>
                <a:cs typeface="Arial" panose="020B0604020202020204" pitchFamily="34" charset="0"/>
              </a:rPr>
              <a:t>Mezcla de agua (~75%) y anticongelante (~25%, por ejemplo, etilenglicol)</a:t>
            </a:r>
            <a:endParaRPr lang="de-DE" sz="1800" dirty="0"/>
          </a:p>
        </p:txBody>
      </p:sp>
      <p:sp>
        <p:nvSpPr>
          <p:cNvPr id="6" name="Titel 3"/>
          <p:cNvSpPr>
            <a:spLocks noGrp="1"/>
          </p:cNvSpPr>
          <p:nvPr>
            <p:ph type="title"/>
          </p:nvPr>
        </p:nvSpPr>
        <p:spPr>
          <a:xfrm>
            <a:off x="457200" y="332656"/>
            <a:ext cx="8229600" cy="504825"/>
          </a:xfrm>
        </p:spPr>
        <p:txBody>
          <a:bodyPr/>
          <a:lstStyle/>
          <a:p>
            <a:r>
              <a:rPr lang="en-US" altLang="de-DE" dirty="0" err="1">
                <a:latin typeface="Arial" panose="020B0604020202020204" pitchFamily="34" charset="0"/>
                <a:cs typeface="Arial" panose="020B0604020202020204" pitchFamily="34" charset="0"/>
              </a:rPr>
              <a:t>Tipos</a:t>
            </a:r>
            <a:r>
              <a:rPr lang="en-US" altLang="de-DE" dirty="0">
                <a:latin typeface="Arial" panose="020B0604020202020204" pitchFamily="34" charset="0"/>
                <a:cs typeface="Arial" panose="020B0604020202020204" pitchFamily="34" charset="0"/>
              </a:rPr>
              <a:t> de </a:t>
            </a:r>
            <a:r>
              <a:rPr lang="en-US" altLang="de-DE" dirty="0" err="1">
                <a:latin typeface="Arial" panose="020B0604020202020204" pitchFamily="34" charset="0"/>
                <a:cs typeface="Arial" panose="020B0604020202020204" pitchFamily="34" charset="0"/>
              </a:rPr>
              <a:t>bombas</a:t>
            </a:r>
            <a:r>
              <a:rPr lang="en-US" altLang="de-DE" dirty="0">
                <a:latin typeface="Arial" panose="020B0604020202020204" pitchFamily="34" charset="0"/>
                <a:cs typeface="Arial" panose="020B0604020202020204" pitchFamily="34" charset="0"/>
              </a:rPr>
              <a:t> de </a:t>
            </a:r>
            <a:r>
              <a:rPr lang="en-US" altLang="de-DE" dirty="0" err="1">
                <a:latin typeface="Arial" panose="020B0604020202020204" pitchFamily="34" charset="0"/>
                <a:cs typeface="Arial" panose="020B0604020202020204" pitchFamily="34" charset="0"/>
              </a:rPr>
              <a:t>calor</a:t>
            </a:r>
            <a:endParaRPr lang="en-US" alt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1414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94</a:t>
            </a:fld>
            <a:endParaRPr lang="de-DE"/>
          </a:p>
        </p:txBody>
      </p:sp>
      <p:sp>
        <p:nvSpPr>
          <p:cNvPr id="8" name="Inhaltsplatzhalter 1"/>
          <p:cNvSpPr>
            <a:spLocks noGrp="1"/>
          </p:cNvSpPr>
          <p:nvPr>
            <p:ph idx="1"/>
          </p:nvPr>
        </p:nvSpPr>
        <p:spPr>
          <a:xfrm>
            <a:off x="539552" y="1544370"/>
            <a:ext cx="8856984" cy="4536504"/>
          </a:xfrm>
        </p:spPr>
        <p:txBody>
          <a:bodyPr>
            <a:normAutofit/>
          </a:bodyPr>
          <a:lstStyle/>
          <a:p>
            <a:pPr>
              <a:lnSpc>
                <a:spcPct val="150000"/>
              </a:lnSpc>
              <a:buFont typeface="Wingdings" panose="05000000000000000000" pitchFamily="2" charset="2"/>
              <a:buChar char="§"/>
            </a:pPr>
            <a:r>
              <a:rPr lang="es-ES" sz="1600" dirty="0">
                <a:latin typeface="Arial" panose="020B0604020202020204" pitchFamily="34" charset="0"/>
                <a:cs typeface="Arial" panose="020B0604020202020204" pitchFamily="34" charset="0"/>
              </a:rPr>
              <a:t>Diferentes medios para la fuente de calor</a:t>
            </a:r>
          </a:p>
          <a:p>
            <a:pPr>
              <a:lnSpc>
                <a:spcPct val="150000"/>
              </a:lnSpc>
              <a:buFont typeface="Wingdings" panose="05000000000000000000" pitchFamily="2" charset="2"/>
              <a:buChar char="§"/>
            </a:pPr>
            <a:r>
              <a:rPr lang="es-ES" sz="1600" dirty="0">
                <a:latin typeface="Arial" panose="020B0604020202020204" pitchFamily="34" charset="0"/>
                <a:cs typeface="Arial" panose="020B0604020202020204" pitchFamily="34" charset="0"/>
              </a:rPr>
              <a:t>Diferentes medios para el disipador de calor</a:t>
            </a:r>
          </a:p>
          <a:p>
            <a:pPr marL="0" indent="0">
              <a:lnSpc>
                <a:spcPct val="150000"/>
              </a:lnSpc>
              <a:buNone/>
            </a:pPr>
            <a:endParaRPr lang="de-DE" sz="16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r>
              <a:rPr lang="de-DE" sz="1600" dirty="0">
                <a:latin typeface="Arial" panose="020B0604020202020204" pitchFamily="34" charset="0"/>
                <a:cs typeface="Arial" panose="020B0604020202020204" pitchFamily="34" charset="0"/>
              </a:rPr>
              <a:t>Bombas de calor de airE</a:t>
            </a:r>
          </a:p>
          <a:p>
            <a:pPr lvl="1">
              <a:lnSpc>
                <a:spcPct val="150000"/>
              </a:lnSpc>
              <a:buFont typeface="Wingdings" panose="05000000000000000000" pitchFamily="2" charset="2"/>
              <a:buChar char="§"/>
            </a:pPr>
            <a:r>
              <a:rPr lang="de-DE" sz="1600" dirty="0">
                <a:latin typeface="Arial" panose="020B0604020202020204" pitchFamily="34" charset="0"/>
                <a:cs typeface="Arial" panose="020B0604020202020204" pitchFamily="34" charset="0"/>
              </a:rPr>
              <a:t>Dispositivos divididos </a:t>
            </a:r>
            <a:r>
              <a:rPr lang="de-DE" sz="1600" dirty="0">
                <a:latin typeface="Arial" panose="020B0604020202020204" pitchFamily="34" charset="0"/>
                <a:cs typeface="Arial" panose="020B0604020202020204" pitchFamily="34" charset="0"/>
                <a:sym typeface="Wingdings" panose="05000000000000000000" pitchFamily="2" charset="2"/>
              </a:rPr>
              <a:t> dispositivos mono block</a:t>
            </a:r>
          </a:p>
          <a:p>
            <a:pPr marL="457200" lvl="1" indent="0">
              <a:lnSpc>
                <a:spcPct val="150000"/>
              </a:lnSpc>
              <a:buNone/>
            </a:pPr>
            <a:endParaRPr lang="de-DE" sz="1600" dirty="0">
              <a:latin typeface="Arial" panose="020B0604020202020204" pitchFamily="34" charset="0"/>
              <a:cs typeface="Arial" panose="020B0604020202020204" pitchFamily="34" charset="0"/>
              <a:sym typeface="Wingdings" panose="05000000000000000000" pitchFamily="2" charset="2"/>
            </a:endParaRPr>
          </a:p>
          <a:p>
            <a:pPr lvl="1">
              <a:lnSpc>
                <a:spcPct val="150000"/>
              </a:lnSpc>
              <a:buFont typeface="Wingdings" panose="05000000000000000000" pitchFamily="2" charset="2"/>
              <a:buChar char="§"/>
            </a:pPr>
            <a:r>
              <a:rPr lang="es-ES" sz="1600" dirty="0">
                <a:latin typeface="Arial" panose="020B0604020202020204" pitchFamily="34" charset="0"/>
                <a:cs typeface="Arial" panose="020B0604020202020204" pitchFamily="34" charset="0"/>
                <a:sym typeface="Wingdings" panose="05000000000000000000" pitchFamily="2" charset="2"/>
              </a:rPr>
              <a:t>¡Emisiones de sonido del ventilador!</a:t>
            </a:r>
          </a:p>
          <a:p>
            <a:pPr lvl="1">
              <a:lnSpc>
                <a:spcPct val="150000"/>
              </a:lnSpc>
              <a:buFont typeface="Wingdings" panose="05000000000000000000" pitchFamily="2" charset="2"/>
              <a:buChar char="§"/>
            </a:pPr>
            <a:r>
              <a:rPr lang="es-ES" sz="1600" dirty="0">
                <a:latin typeface="Arial" panose="020B0604020202020204" pitchFamily="34" charset="0"/>
                <a:cs typeface="Arial" panose="020B0604020202020204" pitchFamily="34" charset="0"/>
                <a:sym typeface="Wingdings" panose="05000000000000000000" pitchFamily="2" charset="2"/>
              </a:rPr>
              <a:t>¡Congelación del intercambiador</a:t>
            </a:r>
          </a:p>
          <a:p>
            <a:pPr marL="457200" lvl="1" indent="0">
              <a:lnSpc>
                <a:spcPct val="150000"/>
              </a:lnSpc>
              <a:buNone/>
            </a:pPr>
            <a:r>
              <a:rPr lang="es-ES" sz="1600" dirty="0">
                <a:latin typeface="Arial" panose="020B0604020202020204" pitchFamily="34" charset="0"/>
                <a:cs typeface="Arial" panose="020B0604020202020204" pitchFamily="34" charset="0"/>
                <a:sym typeface="Wingdings" panose="05000000000000000000" pitchFamily="2" charset="2"/>
              </a:rPr>
              <a:t> de calor!</a:t>
            </a:r>
            <a:endParaRPr lang="de-DE" sz="1800" dirty="0"/>
          </a:p>
          <a:p>
            <a:pPr marL="0" indent="0">
              <a:buNone/>
            </a:pPr>
            <a:endParaRPr lang="de-DE" sz="1800" dirty="0"/>
          </a:p>
        </p:txBody>
      </p:sp>
      <p:sp>
        <p:nvSpPr>
          <p:cNvPr id="6" name="Titel 3"/>
          <p:cNvSpPr>
            <a:spLocks noGrp="1"/>
          </p:cNvSpPr>
          <p:nvPr>
            <p:ph type="title"/>
          </p:nvPr>
        </p:nvSpPr>
        <p:spPr>
          <a:xfrm>
            <a:off x="457200" y="332656"/>
            <a:ext cx="8229600" cy="504825"/>
          </a:xfrm>
        </p:spPr>
        <p:txBody>
          <a:bodyPr/>
          <a:lstStyle/>
          <a:p>
            <a:r>
              <a:rPr lang="es-ES" altLang="de-DE" dirty="0">
                <a:latin typeface="Arial" panose="020B0604020202020204" pitchFamily="34" charset="0"/>
                <a:cs typeface="Arial" panose="020B0604020202020204" pitchFamily="34" charset="0"/>
              </a:rPr>
              <a:t>Nomenclatura de las bombas de calor</a:t>
            </a:r>
          </a:p>
        </p:txBody>
      </p:sp>
      <p:pic>
        <p:nvPicPr>
          <p:cNvPr id="9218" name="Picture 2" descr="Gerade in Neubaugebieten sind LuftwÃ¤rmepumpen nicht mehr zu Ã¼bersehen (hier: LuftwÃ¤rmepumpe von Stiebel Eltron). Sie sorgen fÃ¼r gÃ¼nstige Heizkosten und schonen die Umwelt durch geringe CO2-Emissionen. (Foto: energie-experten.o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1961" y="3647553"/>
            <a:ext cx="4021972" cy="2877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0357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95</a:t>
            </a:fld>
            <a:endParaRPr lang="de-DE"/>
          </a:p>
        </p:txBody>
      </p:sp>
      <p:sp>
        <p:nvSpPr>
          <p:cNvPr id="8" name="Inhaltsplatzhalter 1"/>
          <p:cNvSpPr>
            <a:spLocks noGrp="1"/>
          </p:cNvSpPr>
          <p:nvPr>
            <p:ph idx="1"/>
          </p:nvPr>
        </p:nvSpPr>
        <p:spPr>
          <a:xfrm>
            <a:off x="539552" y="1544370"/>
            <a:ext cx="8856984" cy="4536504"/>
          </a:xfrm>
        </p:spPr>
        <p:txBody>
          <a:bodyPr>
            <a:normAutofit/>
          </a:bodyPr>
          <a:lstStyle/>
          <a:p>
            <a:pPr>
              <a:lnSpc>
                <a:spcPct val="150000"/>
              </a:lnSpc>
              <a:buFont typeface="Wingdings" panose="05000000000000000000" pitchFamily="2" charset="2"/>
              <a:buChar char="§"/>
            </a:pPr>
            <a:r>
              <a:rPr lang="de-DE" sz="1600" dirty="0">
                <a:latin typeface="Arial" panose="020B0604020202020204" pitchFamily="34" charset="0"/>
                <a:cs typeface="Arial" panose="020B0604020202020204" pitchFamily="34" charset="0"/>
              </a:rPr>
              <a:t>Bombas de calor eléctricas de compresor</a:t>
            </a:r>
          </a:p>
          <a:p>
            <a:pPr marL="0" indent="0">
              <a:lnSpc>
                <a:spcPct val="150000"/>
              </a:lnSpc>
              <a:buNone/>
            </a:pPr>
            <a:endParaRPr lang="de-DE" sz="16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r>
              <a:rPr lang="de-DE" sz="1600" dirty="0">
                <a:latin typeface="Arial" panose="020B0604020202020204" pitchFamily="34" charset="0"/>
                <a:cs typeface="Arial" panose="020B0604020202020204" pitchFamily="34" charset="0"/>
              </a:rPr>
              <a:t>Bombas de calor motorizadas</a:t>
            </a:r>
          </a:p>
          <a:p>
            <a:pPr lvl="1">
              <a:lnSpc>
                <a:spcPct val="150000"/>
              </a:lnSpc>
              <a:buFont typeface="Wingdings" panose="05000000000000000000" pitchFamily="2" charset="2"/>
              <a:buChar char="§"/>
            </a:pPr>
            <a:r>
              <a:rPr lang="de-DE" sz="1600" dirty="0">
                <a:latin typeface="Arial" panose="020B0604020202020204" pitchFamily="34" charset="0"/>
                <a:cs typeface="Arial" panose="020B0604020202020204" pitchFamily="34" charset="0"/>
              </a:rPr>
              <a:t>Gas natural</a:t>
            </a:r>
          </a:p>
          <a:p>
            <a:pPr lvl="1">
              <a:lnSpc>
                <a:spcPct val="150000"/>
              </a:lnSpc>
              <a:buFont typeface="Wingdings" panose="05000000000000000000" pitchFamily="2" charset="2"/>
              <a:buChar char="§"/>
            </a:pPr>
            <a:r>
              <a:rPr lang="de-DE" sz="1600" dirty="0">
                <a:latin typeface="Arial" panose="020B0604020202020204" pitchFamily="34" charset="0"/>
                <a:cs typeface="Arial" panose="020B0604020202020204" pitchFamily="34" charset="0"/>
              </a:rPr>
              <a:t>Gas líquido</a:t>
            </a:r>
          </a:p>
          <a:p>
            <a:pPr marL="457200" lvl="1" indent="0">
              <a:lnSpc>
                <a:spcPct val="150000"/>
              </a:lnSpc>
              <a:buNone/>
            </a:pPr>
            <a:endParaRPr lang="de-DE" sz="16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r>
              <a:rPr lang="es-ES" sz="1600" dirty="0">
                <a:latin typeface="Arial" panose="020B0604020202020204" pitchFamily="34" charset="0"/>
                <a:cs typeface="Arial" panose="020B0604020202020204" pitchFamily="34" charset="0"/>
              </a:rPr>
              <a:t>Bombas de calor de absorción (Absorción y evaporación de un refrigerante)</a:t>
            </a:r>
          </a:p>
          <a:p>
            <a:pPr lvl="1">
              <a:lnSpc>
                <a:spcPct val="150000"/>
              </a:lnSpc>
              <a:buFont typeface="Wingdings" panose="05000000000000000000" pitchFamily="2" charset="2"/>
              <a:buChar char="§"/>
            </a:pPr>
            <a:r>
              <a:rPr lang="en-US" sz="1600" dirty="0" err="1">
                <a:latin typeface="Arial" panose="020B0604020202020204" pitchFamily="34" charset="0"/>
                <a:cs typeface="Arial" panose="020B0604020202020204" pitchFamily="34" charset="0"/>
              </a:rPr>
              <a:t>Accionado</a:t>
            </a:r>
            <a:r>
              <a:rPr lang="en-US" sz="1600" dirty="0">
                <a:latin typeface="Arial" panose="020B0604020202020204" pitchFamily="34" charset="0"/>
                <a:cs typeface="Arial" panose="020B0604020202020204" pitchFamily="34" charset="0"/>
              </a:rPr>
              <a:t> por gas</a:t>
            </a:r>
          </a:p>
          <a:p>
            <a:pPr lvl="1">
              <a:lnSpc>
                <a:spcPct val="150000"/>
              </a:lnSpc>
              <a:buFont typeface="Wingdings" panose="05000000000000000000" pitchFamily="2" charset="2"/>
              <a:buChar char="§"/>
            </a:pPr>
            <a:r>
              <a:rPr lang="en-US" sz="1600" dirty="0" err="1">
                <a:latin typeface="Arial" panose="020B0604020202020204" pitchFamily="34" charset="0"/>
                <a:cs typeface="Arial" panose="020B0604020202020204" pitchFamily="34" charset="0"/>
              </a:rPr>
              <a:t>Accionado</a:t>
            </a:r>
            <a:r>
              <a:rPr lang="en-US" sz="1600" dirty="0">
                <a:latin typeface="Arial" panose="020B0604020202020204" pitchFamily="34" charset="0"/>
                <a:cs typeface="Arial" panose="020B0604020202020204" pitchFamily="34" charset="0"/>
              </a:rPr>
              <a:t> por vapor</a:t>
            </a:r>
            <a:endParaRPr lang="de-DE" sz="1800" dirty="0"/>
          </a:p>
          <a:p>
            <a:pPr marL="0" indent="0">
              <a:buNone/>
            </a:pPr>
            <a:endParaRPr lang="de-DE" sz="1800" dirty="0"/>
          </a:p>
          <a:p>
            <a:pPr marL="0" indent="0">
              <a:buNone/>
            </a:pPr>
            <a:endParaRPr lang="de-DE" sz="1800" dirty="0"/>
          </a:p>
        </p:txBody>
      </p:sp>
      <p:sp>
        <p:nvSpPr>
          <p:cNvPr id="6" name="Titel 3"/>
          <p:cNvSpPr>
            <a:spLocks noGrp="1"/>
          </p:cNvSpPr>
          <p:nvPr>
            <p:ph type="title"/>
          </p:nvPr>
        </p:nvSpPr>
        <p:spPr>
          <a:xfrm>
            <a:off x="457200" y="332656"/>
            <a:ext cx="8229600" cy="504825"/>
          </a:xfrm>
        </p:spPr>
        <p:txBody>
          <a:bodyPr/>
          <a:lstStyle/>
          <a:p>
            <a:r>
              <a:rPr lang="es-ES" altLang="de-DE" dirty="0">
                <a:latin typeface="Arial" panose="020B0604020202020204" pitchFamily="34" charset="0"/>
                <a:cs typeface="Arial" panose="020B0604020202020204" pitchFamily="34" charset="0"/>
              </a:rPr>
              <a:t>Nomenclatura de las bombas de calor</a:t>
            </a:r>
            <a:endParaRPr lang="en-US" alt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44774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96</a:t>
            </a:fld>
            <a:endParaRPr lang="de-DE"/>
          </a:p>
        </p:txBody>
      </p:sp>
      <p:sp>
        <p:nvSpPr>
          <p:cNvPr id="8" name="Inhaltsplatzhalter 1"/>
          <p:cNvSpPr>
            <a:spLocks noGrp="1"/>
          </p:cNvSpPr>
          <p:nvPr>
            <p:ph idx="1"/>
          </p:nvPr>
        </p:nvSpPr>
        <p:spPr>
          <a:xfrm>
            <a:off x="539552" y="1544370"/>
            <a:ext cx="8856984" cy="4536504"/>
          </a:xfrm>
        </p:spPr>
        <p:txBody>
          <a:bodyPr>
            <a:normAutofit/>
          </a:bodyPr>
          <a:lstStyle/>
          <a:p>
            <a:pPr>
              <a:lnSpc>
                <a:spcPct val="150000"/>
              </a:lnSpc>
              <a:buFont typeface="Wingdings" panose="05000000000000000000" pitchFamily="2" charset="2"/>
              <a:buChar char="§"/>
            </a:pPr>
            <a:r>
              <a:rPr lang="de-DE" sz="1600" dirty="0">
                <a:latin typeface="Arial" panose="020B0604020202020204" pitchFamily="34" charset="0"/>
                <a:cs typeface="Arial" panose="020B0604020202020204" pitchFamily="34" charset="0"/>
              </a:rPr>
              <a:t>Bomba de calor geotérmica (GSHP)</a:t>
            </a:r>
          </a:p>
          <a:p>
            <a:pPr>
              <a:lnSpc>
                <a:spcPct val="150000"/>
              </a:lnSpc>
              <a:buFont typeface="Wingdings" panose="05000000000000000000" pitchFamily="2" charset="2"/>
              <a:buChar char="§"/>
            </a:pPr>
            <a:r>
              <a:rPr lang="es-ES" sz="1600" dirty="0">
                <a:latin typeface="Arial" panose="020B0604020202020204" pitchFamily="34" charset="0"/>
                <a:cs typeface="Arial" panose="020B0604020202020204" pitchFamily="34" charset="0"/>
              </a:rPr>
              <a:t>Bomba de calor acoplada al suelo </a:t>
            </a:r>
            <a:r>
              <a:rPr lang="de-DE" sz="1600" dirty="0">
                <a:latin typeface="Arial" panose="020B0604020202020204" pitchFamily="34" charset="0"/>
                <a:cs typeface="Arial" panose="020B0604020202020204" pitchFamily="34" charset="0"/>
              </a:rPr>
              <a:t>(GCHP)</a:t>
            </a:r>
          </a:p>
          <a:p>
            <a:pPr>
              <a:lnSpc>
                <a:spcPct val="150000"/>
              </a:lnSpc>
              <a:buFont typeface="Wingdings" panose="05000000000000000000" pitchFamily="2" charset="2"/>
              <a:buChar char="§"/>
            </a:pPr>
            <a:r>
              <a:rPr lang="de-DE" sz="1600" dirty="0">
                <a:latin typeface="Arial" panose="020B0604020202020204" pitchFamily="34" charset="0"/>
                <a:cs typeface="Arial" panose="020B0604020202020204" pitchFamily="34" charset="0"/>
              </a:rPr>
              <a:t>Bomba de calor geotérmica</a:t>
            </a:r>
          </a:p>
          <a:p>
            <a:pPr>
              <a:lnSpc>
                <a:spcPct val="150000"/>
              </a:lnSpc>
              <a:buFont typeface="Wingdings" panose="05000000000000000000" pitchFamily="2" charset="2"/>
              <a:buChar char="§"/>
            </a:pPr>
            <a:r>
              <a:rPr lang="de-DE" sz="1600" dirty="0">
                <a:latin typeface="Arial" panose="020B0604020202020204" pitchFamily="34" charset="0"/>
                <a:cs typeface="Arial" panose="020B0604020202020204" pitchFamily="34" charset="0"/>
              </a:rPr>
              <a:t>Pozo vertical GCHP</a:t>
            </a:r>
          </a:p>
          <a:p>
            <a:pPr>
              <a:lnSpc>
                <a:spcPct val="150000"/>
              </a:lnSpc>
              <a:buFont typeface="Wingdings" panose="05000000000000000000" pitchFamily="2" charset="2"/>
              <a:buChar char="§"/>
            </a:pPr>
            <a:r>
              <a:rPr lang="de-DE" sz="1600" dirty="0">
                <a:latin typeface="Arial" panose="020B0604020202020204" pitchFamily="34" charset="0"/>
                <a:cs typeface="Arial" panose="020B0604020202020204" pitchFamily="34" charset="0"/>
              </a:rPr>
              <a:t>Bomba de calor agua salada</a:t>
            </a:r>
          </a:p>
          <a:p>
            <a:pPr marL="0" indent="0">
              <a:lnSpc>
                <a:spcPct val="150000"/>
              </a:lnSpc>
              <a:buNone/>
            </a:pPr>
            <a:endParaRPr lang="de-DE" sz="16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r>
              <a:rPr lang="es-ES" sz="1600" dirty="0">
                <a:latin typeface="Arial" panose="020B0604020202020204" pitchFamily="34" charset="0"/>
                <a:cs typeface="Arial" panose="020B0604020202020204" pitchFamily="34" charset="0"/>
              </a:rPr>
              <a:t>Intercambiador de calor de perforación</a:t>
            </a:r>
          </a:p>
          <a:p>
            <a:pPr>
              <a:lnSpc>
                <a:spcPct val="150000"/>
              </a:lnSpc>
              <a:buFont typeface="Wingdings" panose="05000000000000000000" pitchFamily="2" charset="2"/>
              <a:buChar char="§"/>
            </a:pPr>
            <a:r>
              <a:rPr lang="es-ES" sz="1600" dirty="0">
                <a:latin typeface="Arial" panose="020B0604020202020204" pitchFamily="34" charset="0"/>
                <a:cs typeface="Arial" panose="020B0604020202020204" pitchFamily="34" charset="0"/>
              </a:rPr>
              <a:t>Emisor de calor acoplado al suelo</a:t>
            </a:r>
          </a:p>
          <a:p>
            <a:pPr>
              <a:lnSpc>
                <a:spcPct val="150000"/>
              </a:lnSpc>
              <a:buFont typeface="Wingdings" panose="05000000000000000000" pitchFamily="2" charset="2"/>
              <a:buChar char="§"/>
            </a:pPr>
            <a:r>
              <a:rPr lang="de-DE" sz="1600" dirty="0">
                <a:latin typeface="Arial" panose="020B0604020202020204" pitchFamily="34" charset="0"/>
                <a:cs typeface="Arial" panose="020B0604020202020204" pitchFamily="34" charset="0"/>
              </a:rPr>
              <a:t>Bucle geotérmico</a:t>
            </a:r>
            <a:endParaRPr lang="de-DE" sz="1800" dirty="0"/>
          </a:p>
          <a:p>
            <a:pPr marL="0" indent="0">
              <a:buNone/>
            </a:pPr>
            <a:endParaRPr lang="de-DE" sz="1800" dirty="0"/>
          </a:p>
          <a:p>
            <a:pPr marL="0" indent="0">
              <a:buNone/>
            </a:pPr>
            <a:endParaRPr lang="de-DE" sz="1800" dirty="0"/>
          </a:p>
        </p:txBody>
      </p:sp>
      <p:sp>
        <p:nvSpPr>
          <p:cNvPr id="6" name="Titel 3"/>
          <p:cNvSpPr>
            <a:spLocks noGrp="1"/>
          </p:cNvSpPr>
          <p:nvPr>
            <p:ph type="title"/>
          </p:nvPr>
        </p:nvSpPr>
        <p:spPr>
          <a:xfrm>
            <a:off x="459106" y="332656"/>
            <a:ext cx="8229600" cy="504825"/>
          </a:xfrm>
        </p:spPr>
        <p:txBody>
          <a:bodyPr/>
          <a:lstStyle/>
          <a:p>
            <a:r>
              <a:rPr lang="es-ES" altLang="de-DE" dirty="0">
                <a:latin typeface="Arial" panose="020B0604020202020204" pitchFamily="34" charset="0"/>
                <a:cs typeface="Arial" panose="020B0604020202020204" pitchFamily="34" charset="0"/>
              </a:rPr>
              <a:t>Nomenclatura de las bombas de calor</a:t>
            </a:r>
            <a:endParaRPr lang="en-US" alt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2185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Rangos de funcionamiento de las bombas de calor</a:t>
            </a:r>
            <a:endParaRPr lang="de-DE" dirty="0">
              <a:latin typeface="Arial" panose="020B0604020202020204" pitchFamily="34" charset="0"/>
              <a:cs typeface="Arial" panose="020B0604020202020204" pitchFamily="34" charset="0"/>
            </a:endParaRPr>
          </a:p>
        </p:txBody>
      </p:sp>
      <p:pic>
        <p:nvPicPr>
          <p:cNvPr id="10242" name="Picture 2" descr="Modern residential complex for young families,3D render, 3D illustration; 300 d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550" y="4115734"/>
            <a:ext cx="4286250" cy="248602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784308" y="1530411"/>
            <a:ext cx="7902491" cy="2632003"/>
          </a:xfrm>
          <a:prstGeom prst="rect">
            <a:avLst/>
          </a:prstGeom>
          <a:noFill/>
        </p:spPr>
        <p:txBody>
          <a:bodyPr wrap="square" rtlCol="0">
            <a:spAutoFit/>
          </a:bodyPr>
          <a:lstStyle/>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s-ES" sz="1600" dirty="0">
                <a:latin typeface="Arial" panose="020B0604020202020204" pitchFamily="34" charset="0"/>
                <a:cs typeface="Arial" panose="020B0604020202020204" pitchFamily="34" charset="0"/>
              </a:rPr>
              <a:t>Las bombas de calor se pueden utilizar de diversas maneras. </a:t>
            </a:r>
          </a:p>
          <a:p>
            <a:pPr>
              <a:lnSpc>
                <a:spcPct val="150000"/>
              </a:lnSpc>
            </a:pPr>
            <a:r>
              <a:rPr lang="es-ES" sz="1600" dirty="0">
                <a:latin typeface="Arial" panose="020B0604020202020204" pitchFamily="34" charset="0"/>
                <a:cs typeface="Arial" panose="020B0604020202020204" pitchFamily="34" charset="0"/>
              </a:rPr>
              <a:t>Pueden utilizarse para la calefacción y (o) refrigeración de viviendas, así como en edificios nuevos y existentes. Además, pueden proporcionar el suministro de agua caliente de servicio. </a:t>
            </a:r>
          </a:p>
          <a:p>
            <a:pPr>
              <a:lnSpc>
                <a:spcPct val="150000"/>
              </a:lnSpc>
            </a:pPr>
            <a:r>
              <a:rPr lang="es-ES" sz="1600" dirty="0">
                <a:latin typeface="Arial" panose="020B0604020202020204" pitchFamily="34" charset="0"/>
                <a:cs typeface="Arial" panose="020B0604020202020204" pitchFamily="34" charset="0"/>
              </a:rPr>
              <a:t>Sus rangos de operación van desde la clásica casa unifamiliar hasta el gigantesco complejo residencial.</a:t>
            </a:r>
          </a:p>
        </p:txBody>
      </p:sp>
    </p:spTree>
    <p:extLst>
      <p:ext uri="{BB962C8B-B14F-4D97-AF65-F5344CB8AC3E}">
        <p14:creationId xmlns:p14="http://schemas.microsoft.com/office/powerpoint/2010/main" val="11581108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Rangos de funcionamiento de las bombas de calor</a:t>
            </a:r>
          </a:p>
        </p:txBody>
      </p:sp>
      <p:sp>
        <p:nvSpPr>
          <p:cNvPr id="3" name="Content Placeholder 2"/>
          <p:cNvSpPr>
            <a:spLocks noGrp="1"/>
          </p:cNvSpPr>
          <p:nvPr>
            <p:ph idx="1"/>
          </p:nvPr>
        </p:nvSpPr>
        <p:spPr>
          <a:xfrm>
            <a:off x="610401" y="1484784"/>
            <a:ext cx="8229600" cy="4525963"/>
          </a:xfrm>
        </p:spPr>
        <p:txBody>
          <a:bodyPr>
            <a:normAutofit/>
          </a:bodyPr>
          <a:lstStyle/>
          <a:p>
            <a:pPr>
              <a:lnSpc>
                <a:spcPct val="150000"/>
              </a:lnSpc>
            </a:pPr>
            <a:endParaRPr lang="de-DE" sz="1600" dirty="0">
              <a:latin typeface="Arial" panose="020B0604020202020204" pitchFamily="34" charset="0"/>
              <a:cs typeface="Arial" panose="020B0604020202020204" pitchFamily="34" charset="0"/>
            </a:endParaRPr>
          </a:p>
          <a:p>
            <a:pPr marL="0" indent="0">
              <a:lnSpc>
                <a:spcPct val="150000"/>
              </a:lnSpc>
              <a:buNone/>
            </a:pPr>
            <a:r>
              <a:rPr lang="es-ES" sz="1600" dirty="0">
                <a:latin typeface="Arial" panose="020B0604020202020204" pitchFamily="34" charset="0"/>
                <a:cs typeface="Arial" panose="020B0604020202020204" pitchFamily="34" charset="0"/>
              </a:rPr>
              <a:t>Aparte de los edificios residenciales, las bombas de calor son utilizables en edificios de oficinas y comerciales. Su ventaja, el poder calentar y enfriar, entra en vigor aquí. Además, existen aplicaciones especiales, por ejemplo, para piscinas o calor de proceso. </a:t>
            </a:r>
          </a:p>
          <a:p>
            <a:pPr marL="0" indent="0">
              <a:lnSpc>
                <a:spcPct val="150000"/>
              </a:lnSpc>
              <a:buNone/>
            </a:pPr>
            <a:endParaRPr lang="de-DE" sz="1600" dirty="0">
              <a:latin typeface="Arial" panose="020B0604020202020204" pitchFamily="34" charset="0"/>
              <a:cs typeface="Arial" panose="020B0604020202020204" pitchFamily="34" charset="0"/>
            </a:endParaRPr>
          </a:p>
        </p:txBody>
      </p:sp>
      <p:pic>
        <p:nvPicPr>
          <p:cNvPr id="12290" name="Picture 2" descr="modern business center in hongk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3751" y="3429000"/>
            <a:ext cx="428625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6048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Rangos de funcionamiento de las bombas de calor</a:t>
            </a:r>
          </a:p>
        </p:txBody>
      </p:sp>
      <p:sp>
        <p:nvSpPr>
          <p:cNvPr id="3" name="Content Placeholder 2"/>
          <p:cNvSpPr>
            <a:spLocks noGrp="1"/>
          </p:cNvSpPr>
          <p:nvPr>
            <p:ph idx="1"/>
          </p:nvPr>
        </p:nvSpPr>
        <p:spPr/>
        <p:txBody>
          <a:bodyPr>
            <a:normAutofit/>
          </a:bodyPr>
          <a:lstStyle/>
          <a:p>
            <a:pPr marL="0" indent="0">
              <a:lnSpc>
                <a:spcPct val="150000"/>
              </a:lnSpc>
              <a:buNone/>
            </a:pPr>
            <a:r>
              <a:rPr lang="de-DE" sz="1600" dirty="0">
                <a:latin typeface="Arial" panose="020B0604020202020204" pitchFamily="34" charset="0"/>
                <a:cs typeface="Arial" panose="020B0604020202020204" pitchFamily="34" charset="0"/>
              </a:rPr>
              <a:t>Rangos de funcionamiento de las bombas de calor</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es-ES" sz="1600" dirty="0">
                <a:latin typeface="Arial" panose="020B0604020202020204" pitchFamily="34" charset="0"/>
                <a:cs typeface="Arial" panose="020B0604020202020204" pitchFamily="34" charset="0"/>
              </a:rPr>
              <a:t>Hoy en día existen en el mercado bombas de calor de la clase de potencia de 2kW a más de 2.000kW. </a:t>
            </a:r>
          </a:p>
          <a:p>
            <a:pPr marL="0" indent="0">
              <a:lnSpc>
                <a:spcPct val="150000"/>
              </a:lnSpc>
              <a:buNone/>
            </a:pPr>
            <a:endParaRPr lang="en-US" sz="1600" dirty="0">
              <a:latin typeface="Arial" panose="020B0604020202020204" pitchFamily="34" charset="0"/>
              <a:cs typeface="Arial" panose="020B0604020202020204" pitchFamily="34" charset="0"/>
            </a:endParaRPr>
          </a:p>
          <a:p>
            <a:pPr marL="400050" lvl="1" indent="0">
              <a:lnSpc>
                <a:spcPct val="150000"/>
              </a:lnSpc>
              <a:buNone/>
            </a:pPr>
            <a:r>
              <a:rPr lang="en-US" sz="1600" b="1" dirty="0">
                <a:latin typeface="Arial" panose="020B0604020202020204" pitchFamily="34" charset="0"/>
                <a:cs typeface="Arial" panose="020B0604020202020204" pitchFamily="34" charset="0"/>
              </a:rPr>
              <a:t>2 kW </a:t>
            </a:r>
          </a:p>
          <a:p>
            <a:pPr marL="400050" lvl="1" indent="0">
              <a:lnSpc>
                <a:spcPct val="150000"/>
              </a:lnSpc>
              <a:buNone/>
            </a:pPr>
            <a:r>
              <a:rPr lang="en-US" sz="1600" b="1" dirty="0">
                <a:latin typeface="Arial" panose="020B0604020202020204" pitchFamily="34" charset="0"/>
                <a:cs typeface="Arial" panose="020B0604020202020204" pitchFamily="34" charset="0"/>
              </a:rPr>
              <a:t>hasta </a:t>
            </a:r>
          </a:p>
          <a:p>
            <a:pPr marL="400050" lvl="1" indent="0">
              <a:lnSpc>
                <a:spcPct val="150000"/>
              </a:lnSpc>
              <a:buNone/>
            </a:pPr>
            <a:r>
              <a:rPr lang="en-US" sz="1600" b="1" dirty="0">
                <a:latin typeface="Arial" panose="020B0604020202020204" pitchFamily="34" charset="0"/>
                <a:cs typeface="Arial" panose="020B0604020202020204" pitchFamily="34" charset="0"/>
              </a:rPr>
              <a:t>Más de 2.000 kW</a:t>
            </a: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2943314"/>
            <a:ext cx="5220072" cy="3914686"/>
          </a:xfrm>
          <a:prstGeom prst="rect">
            <a:avLst/>
          </a:prstGeom>
        </p:spPr>
      </p:pic>
    </p:spTree>
    <p:extLst>
      <p:ext uri="{BB962C8B-B14F-4D97-AF65-F5344CB8AC3E}">
        <p14:creationId xmlns:p14="http://schemas.microsoft.com/office/powerpoint/2010/main" val="32098230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MANAGE_ASSETS" val="FALSE"/>
  <p:tag name="MMPROD_IS_H264" val="0"/>
</p:tagLst>
</file>

<file path=ppt/tags/tag2.xml><?xml version="1.0" encoding="utf-8"?>
<p:tagLst xmlns:a="http://schemas.openxmlformats.org/drawingml/2006/main" xmlns:r="http://schemas.openxmlformats.org/officeDocument/2006/relationships" xmlns:p="http://schemas.openxmlformats.org/presentationml/2006/main">
  <p:tag name="MMPROD_MANAGE_ASSETS" val="FALSE"/>
  <p:tag name="MMPROD_IS_H264" val="0"/>
</p:tagLst>
</file>

<file path=ppt/tags/tag3.xml><?xml version="1.0" encoding="utf-8"?>
<p:tagLst xmlns:a="http://schemas.openxmlformats.org/drawingml/2006/main" xmlns:r="http://schemas.openxmlformats.org/officeDocument/2006/relationships" xmlns:p="http://schemas.openxmlformats.org/presentationml/2006/main">
  <p:tag name="MMPROD_MANAGE_ASSETS" val="FALSE"/>
  <p:tag name="MMPROD_IS_H264" val="0"/>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333</TotalTime>
  <Words>8772</Words>
  <Application>Microsoft Office PowerPoint</Application>
  <PresentationFormat>Presentación en pantalla (4:3)</PresentationFormat>
  <Paragraphs>1086</Paragraphs>
  <Slides>122</Slides>
  <Notes>77</Notes>
  <HiddenSlides>0</HiddenSlides>
  <MMClips>3</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122</vt:i4>
      </vt:variant>
    </vt:vector>
  </HeadingPairs>
  <TitlesOfParts>
    <vt:vector size="129" baseType="lpstr">
      <vt:lpstr>Abadi</vt:lpstr>
      <vt:lpstr>Arial</vt:lpstr>
      <vt:lpstr>Bahnschrift</vt:lpstr>
      <vt:lpstr>Calibri</vt:lpstr>
      <vt:lpstr>Cambria Math</vt:lpstr>
      <vt:lpstr>Wingdings</vt:lpstr>
      <vt:lpstr>2_Office Theme</vt:lpstr>
      <vt:lpstr> Bombas de calor geotérmicas</vt:lpstr>
      <vt:lpstr>Objetivos del módulo</vt:lpstr>
      <vt:lpstr>Introducción</vt:lpstr>
      <vt:lpstr>Introducción</vt:lpstr>
      <vt:lpstr>Historia de la bomba de calor</vt:lpstr>
      <vt:lpstr>Historia de la bomba de calor</vt:lpstr>
      <vt:lpstr>Historia de la bomba de calor</vt:lpstr>
      <vt:lpstr>Historia de la bomba de calor</vt:lpstr>
      <vt:lpstr>Historia de la bomba de calor</vt:lpstr>
      <vt:lpstr>Función básica de una bomba de calor</vt:lpstr>
      <vt:lpstr>Función básica de una bomba de calor</vt:lpstr>
      <vt:lpstr>Bomba de calor - Energía renovable</vt:lpstr>
      <vt:lpstr>Bomba de calor- Energía renovable</vt:lpstr>
      <vt:lpstr>Bomba de calor - Energía renovable</vt:lpstr>
      <vt:lpstr>Estructura de una bomba de calor –  bomba de calor de compresión</vt:lpstr>
      <vt:lpstr>Estructura de una bomba de calor de compresión</vt:lpstr>
      <vt:lpstr>Estructura de una bomba de calor de compresión</vt:lpstr>
      <vt:lpstr>Principio de funcionamiento de las bombas de calor</vt:lpstr>
      <vt:lpstr>Principio de funcionamiento de las bombas de calor</vt:lpstr>
      <vt:lpstr>Principio de funcionamiento de las bombas de calor</vt:lpstr>
      <vt:lpstr>Principio de funcionamiento de las bombas de calor</vt:lpstr>
      <vt:lpstr>Principio de funcionamiento de las bombas de calor </vt:lpstr>
      <vt:lpstr>Principio de funcionamiento de las bombas de calor</vt:lpstr>
      <vt:lpstr>Principio de funcionamiento de las bombas de calor</vt:lpstr>
      <vt:lpstr>Principio de funcionamiento de las bombas de calor</vt:lpstr>
      <vt:lpstr>Principio de funcionamiento de las bombas de calor</vt:lpstr>
      <vt:lpstr>Principio de funcionamiento de las bombas de calor</vt:lpstr>
      <vt:lpstr>Principio de funcionamiento de las bombas de calor</vt:lpstr>
      <vt:lpstr>Presentación de PowerPoint</vt:lpstr>
      <vt:lpstr>Los componentes fundamentales de una bomba de calor </vt:lpstr>
      <vt:lpstr>Los componentes fundamentales de una bomba de calor </vt:lpstr>
      <vt:lpstr>Los componentes fundamentales de una bomba de calor </vt:lpstr>
      <vt:lpstr>Los componentes fundamentales de una bomba de calor </vt:lpstr>
      <vt:lpstr>Los componentes fundamentales de una bomba de calor </vt:lpstr>
      <vt:lpstr>Los componentes fundamentales de una bomba de calor</vt:lpstr>
      <vt:lpstr>Los componentes fundamentales de una bomba de calor</vt:lpstr>
      <vt:lpstr>Los componentes fundamentales de una bomba de calor</vt:lpstr>
      <vt:lpstr>Presentación de PowerPoint</vt:lpstr>
      <vt:lpstr>Los componentes fundamentales de una bomba de calor</vt:lpstr>
      <vt:lpstr>Los componentes fundamentales de una bomba de calor</vt:lpstr>
      <vt:lpstr>Los componentes fundamentales de una bomba de calor</vt:lpstr>
      <vt:lpstr>Los componentes fundamentales de una bomba de calor</vt:lpstr>
      <vt:lpstr>Los componentes fundamentales de la bomba de calor</vt:lpstr>
      <vt:lpstr>The fundamental components of the heat pump</vt:lpstr>
      <vt:lpstr>Eficiencia de una bomba de calor</vt:lpstr>
      <vt:lpstr>COP - Definición</vt:lpstr>
      <vt:lpstr>COP - Definición</vt:lpstr>
      <vt:lpstr>COP - Definición</vt:lpstr>
      <vt:lpstr>COP - Definición</vt:lpstr>
      <vt:lpstr>COP - Definición</vt:lpstr>
      <vt:lpstr>COP- Definición</vt:lpstr>
      <vt:lpstr>COP- Definición</vt:lpstr>
      <vt:lpstr>COP- Definición</vt:lpstr>
      <vt:lpstr>COP- Definición</vt:lpstr>
      <vt:lpstr>Presentación de PowerPoint</vt:lpstr>
      <vt:lpstr>SPF - Factor de rendimiento estacional</vt:lpstr>
      <vt:lpstr>Presentación de PowerPoint</vt:lpstr>
      <vt:lpstr>SPF</vt:lpstr>
      <vt:lpstr>SPF</vt:lpstr>
      <vt:lpstr>Teorema de Carnot</vt:lpstr>
      <vt:lpstr>Presentación de PowerPoint</vt:lpstr>
      <vt:lpstr>Presentación de PowerPoint</vt:lpstr>
      <vt:lpstr>Presentación de PowerPoint</vt:lpstr>
      <vt:lpstr>Presentación de PowerPoint</vt:lpstr>
      <vt:lpstr>Presentación de PowerPoint</vt:lpstr>
      <vt:lpstr>Grado de la bomba de calor</vt:lpstr>
      <vt:lpstr>Presentación de PowerPoint</vt:lpstr>
      <vt:lpstr>Teorema de Carnot</vt:lpstr>
      <vt:lpstr>Teorema de Carnot</vt:lpstr>
      <vt:lpstr>Modos de funcionamiento de las bombas de calor</vt:lpstr>
      <vt:lpstr>Presentación de PowerPoint</vt:lpstr>
      <vt:lpstr>Presentación de PowerPoint</vt:lpstr>
      <vt:lpstr>Modos de funcionamiento de las bombas de calor</vt:lpstr>
      <vt:lpstr>Modos de funcionamiento de las bombas de calor</vt:lpstr>
      <vt:lpstr>Presentación de PowerPoint</vt:lpstr>
      <vt:lpstr>Barra calefactora / cartucho de calefacción</vt:lpstr>
      <vt:lpstr>Modo de refrigeración</vt:lpstr>
      <vt:lpstr>Modo de refrigeración</vt:lpstr>
      <vt:lpstr>Presentación de PowerPoint</vt:lpstr>
      <vt:lpstr>Modo de refrigeración</vt:lpstr>
      <vt:lpstr>Presentación de PowerPoint</vt:lpstr>
      <vt:lpstr>Modo de refrigeración</vt:lpstr>
      <vt:lpstr>Formas de construcción y tipos de bombas de calor  Este capítulo sólo describía y explicaba el compresor - las bombas de calor, que utilizan energía eléctrica para el funcionamiento del compresor. Este tipo de bomba de calor es el más común. Compresor eléctrico - las bombas de calor se pueden distinguir de dos maneras: - En cuanto al medio del disipador de calor - En cuanto al tipo de fuente de calor  - </vt:lpstr>
      <vt:lpstr>Formas de construcción de las bombas de calor</vt:lpstr>
      <vt:lpstr>Formas de construcción de las bombas de calor</vt:lpstr>
      <vt:lpstr>Formas de construcción de las bombas de calor</vt:lpstr>
      <vt:lpstr>Formas de construcción de las bombas de calor </vt:lpstr>
      <vt:lpstr>Formas de construcción de las bombas de calor</vt:lpstr>
      <vt:lpstr>Formas de construcción de las bombas de calor</vt:lpstr>
      <vt:lpstr>Formas de construcción de las bombas de calor</vt:lpstr>
      <vt:lpstr>Formas de construcción de las bombas de calor</vt:lpstr>
      <vt:lpstr>Tipos de bombas de calor</vt:lpstr>
      <vt:lpstr>Tipos de bombas de calor</vt:lpstr>
      <vt:lpstr>Nomenclatura de las bombas de calor</vt:lpstr>
      <vt:lpstr>Nomenclatura de las bombas de calor</vt:lpstr>
      <vt:lpstr>Nomenclatura de las bombas de calor</vt:lpstr>
      <vt:lpstr>Rangos de funcionamiento de las bombas de calor</vt:lpstr>
      <vt:lpstr>Rangos de funcionamiento de las bombas de calor</vt:lpstr>
      <vt:lpstr>Rangos de funcionamiento de las bombas de calor</vt:lpstr>
      <vt:lpstr>Presentación de PowerPoint</vt:lpstr>
      <vt:lpstr>Cartucho de calefacción / calentador eléctrico</vt:lpstr>
      <vt:lpstr>Componentes de la bomba de calor</vt:lpstr>
      <vt:lpstr>Componentes de la bomba de calor</vt:lpstr>
      <vt:lpstr>Componentes de la bomba de calor</vt:lpstr>
      <vt:lpstr>Componentes de la bomba de calor</vt:lpstr>
      <vt:lpstr>Componentes de la bomba de calor</vt:lpstr>
      <vt:lpstr>Componentes de la bomba de calor</vt:lpstr>
      <vt:lpstr>Componentes de la bomba de calor</vt:lpstr>
      <vt:lpstr>Componentes de la bomba de calor</vt:lpstr>
      <vt:lpstr>Componentes de la bomba de calor</vt:lpstr>
      <vt:lpstr>Componentes de la bomba de calor </vt:lpstr>
      <vt:lpstr>EHPA – Etiqueta de calidad europea para bombas de calor</vt:lpstr>
      <vt:lpstr>Presentación de PowerPoint</vt:lpstr>
      <vt:lpstr>Add slide title here</vt:lpstr>
      <vt:lpstr>Presentación de PowerPoint</vt:lpstr>
      <vt:lpstr>Etiqueta energética </vt:lpstr>
      <vt:lpstr>Add slide title here</vt:lpstr>
      <vt:lpstr>Etiqueta energética </vt:lpstr>
      <vt:lpstr>Presentación de PowerPoint</vt:lpstr>
      <vt:lpstr>Presentación de PowerPoint</vt:lpstr>
      <vt:lpstr>Final del módulo</vt:lpstr>
      <vt:lpstr>Final del módulo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ptsimpoukli</dc:creator>
  <cp:lastModifiedBy>Marta Gómez Echarri</cp:lastModifiedBy>
  <cp:revision>332</cp:revision>
  <cp:lastPrinted>2018-10-31T08:44:01Z</cp:lastPrinted>
  <dcterms:created xsi:type="dcterms:W3CDTF">2017-12-11T10:59:29Z</dcterms:created>
  <dcterms:modified xsi:type="dcterms:W3CDTF">2019-08-07T20:01:28Z</dcterms:modified>
</cp:coreProperties>
</file>