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1"/>
  </p:notesMasterIdLst>
  <p:sldIdLst>
    <p:sldId id="256" r:id="rId2"/>
    <p:sldId id="257" r:id="rId3"/>
    <p:sldId id="297" r:id="rId4"/>
    <p:sldId id="272" r:id="rId5"/>
    <p:sldId id="301" r:id="rId6"/>
    <p:sldId id="302" r:id="rId7"/>
    <p:sldId id="314" r:id="rId8"/>
    <p:sldId id="310" r:id="rId9"/>
    <p:sldId id="309" r:id="rId10"/>
    <p:sldId id="303" r:id="rId11"/>
    <p:sldId id="306" r:id="rId12"/>
    <p:sldId id="300" r:id="rId13"/>
    <p:sldId id="304" r:id="rId14"/>
    <p:sldId id="305" r:id="rId15"/>
    <p:sldId id="308" r:id="rId16"/>
    <p:sldId id="299" r:id="rId17"/>
    <p:sldId id="311" r:id="rId18"/>
    <p:sldId id="312" r:id="rId19"/>
    <p:sldId id="313" r:id="rId20"/>
    <p:sldId id="315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17" r:id="rId29"/>
    <p:sldId id="298" r:id="rId30"/>
    <p:sldId id="326" r:id="rId31"/>
    <p:sldId id="327" r:id="rId32"/>
    <p:sldId id="328" r:id="rId33"/>
    <p:sldId id="329" r:id="rId34"/>
    <p:sldId id="325" r:id="rId35"/>
    <p:sldId id="330" r:id="rId36"/>
    <p:sldId id="331" r:id="rId37"/>
    <p:sldId id="332" r:id="rId38"/>
    <p:sldId id="333" r:id="rId39"/>
    <p:sldId id="334" r:id="rId40"/>
  </p:sldIdLst>
  <p:sldSz cx="9144000" cy="6858000" type="screen4x3"/>
  <p:notesSz cx="6799263" cy="99314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2" clrIdx="0">
    <p:extLst>
      <p:ext uri="{19B8F6BF-5375-455C-9EA6-DF929625EA0E}">
        <p15:presenceInfo xmlns:p15="http://schemas.microsoft.com/office/powerpoint/2012/main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6120" autoAdjust="0"/>
  </p:normalViewPr>
  <p:slideViewPr>
    <p:cSldViewPr>
      <p:cViewPr varScale="1">
        <p:scale>
          <a:sx n="92" d="100"/>
          <a:sy n="92" d="100"/>
        </p:scale>
        <p:origin x="1350" y="108"/>
      </p:cViewPr>
      <p:guideLst>
        <p:guide orient="horz" pos="3974"/>
        <p:guide pos="24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6347" cy="496570"/>
          </a:xfrm>
          <a:prstGeom prst="rect">
            <a:avLst/>
          </a:prstGeom>
        </p:spPr>
        <p:txBody>
          <a:bodyPr vert="horz" lIns="91437" tIns="45722" rIns="91437" bIns="45722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1346" y="0"/>
            <a:ext cx="2946347" cy="496570"/>
          </a:xfrm>
          <a:prstGeom prst="rect">
            <a:avLst/>
          </a:prstGeom>
        </p:spPr>
        <p:txBody>
          <a:bodyPr vert="horz" lIns="91437" tIns="45722" rIns="91437" bIns="45722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22" rIns="91437" bIns="45722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927" y="4717416"/>
            <a:ext cx="5439410" cy="4469130"/>
          </a:xfrm>
          <a:prstGeom prst="rect">
            <a:avLst/>
          </a:prstGeom>
        </p:spPr>
        <p:txBody>
          <a:bodyPr vert="horz" lIns="91437" tIns="45722" rIns="91437" bIns="45722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4" y="9433107"/>
            <a:ext cx="2946347" cy="496570"/>
          </a:xfrm>
          <a:prstGeom prst="rect">
            <a:avLst/>
          </a:prstGeom>
        </p:spPr>
        <p:txBody>
          <a:bodyPr vert="horz" lIns="91437" tIns="45722" rIns="91437" bIns="45722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1346" y="9433107"/>
            <a:ext cx="2946347" cy="496570"/>
          </a:xfrm>
          <a:prstGeom prst="rect">
            <a:avLst/>
          </a:prstGeom>
        </p:spPr>
        <p:txBody>
          <a:bodyPr vert="horz" lIns="91437" tIns="45722" rIns="91437" bIns="45722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153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4697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26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eb9Rd-9Mi8" TargetMode="External"/><Relationship Id="rId2" Type="http://schemas.openxmlformats.org/officeDocument/2006/relationships/hyperlink" Target="https://www.youtube.com/watch?v=haXK_-rmzF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ahotwater.com.au/wp-content/uploads/2014/09/Solar-Hot-Water-Plumber-Adelaide.pdf" TargetMode="External"/><Relationship Id="rId4" Type="http://schemas.openxmlformats.org/officeDocument/2006/relationships/hyperlink" Target="https://www.youtube.com/watch?v=ww86zglyZ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Κεφάλαιο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ΘΕΡΜΟΣΙΦΩΝΙΚΟ ΣΥΣΤΗΜΑ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 smtClean="0"/>
              <a:t>Ηλιοθερμικά</a:t>
            </a:r>
            <a:r>
              <a:rPr lang="el-GR" dirty="0" smtClean="0"/>
              <a:t> </a:t>
            </a:r>
            <a:r>
              <a:rPr lang="el-GR" dirty="0"/>
              <a:t>ενεργειακά συστήματα για </a:t>
            </a:r>
            <a:r>
              <a:rPr lang="el-GR" dirty="0" smtClean="0"/>
              <a:t>μονοκατοικίες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11652-5884-4CB3-B0A4-3E458C1A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C61A5F-B914-46A5-9860-B6061894FB1B}"/>
              </a:ext>
            </a:extLst>
          </p:cNvPr>
          <p:cNvSpPr/>
          <p:nvPr/>
        </p:nvSpPr>
        <p:spPr>
          <a:xfrm>
            <a:off x="432916" y="1557000"/>
            <a:ext cx="485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Τυπολογία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9BF148-7AA0-4D96-9C90-0AB087799357}"/>
              </a:ext>
            </a:extLst>
          </p:cNvPr>
          <p:cNvSpPr/>
          <p:nvPr/>
        </p:nvSpPr>
        <p:spPr>
          <a:xfrm>
            <a:off x="252000" y="4725000"/>
            <a:ext cx="878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ΚΟΜΠΑΚΤ ΑΜΕΣΟ ΘΕΡΜΟΣΙΦΩΝΙΚΟ ΣΥΣΤΗΜΑ ΧΩΡΙΣ ΠΙΕΣΗ ΜΕ ΣΥΛΛΚΤΕΣ ΚΕΝΟΥ </a:t>
            </a:r>
            <a:r>
              <a:rPr lang="en-GB" sz="1600" b="1" dirty="0"/>
              <a:t>(U-TUBES)</a:t>
            </a:r>
            <a:r>
              <a:rPr lang="en-US" sz="1600" b="1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Το απλούστερο </a:t>
            </a:r>
            <a:r>
              <a:rPr lang="el-GR" sz="1600" dirty="0" err="1"/>
              <a:t>θερμοσιφωνικό</a:t>
            </a:r>
            <a:r>
              <a:rPr lang="en-US" sz="1600" dirty="0"/>
              <a:t>.</a:t>
            </a:r>
            <a:r>
              <a:rPr lang="el-GR" sz="1600" dirty="0"/>
              <a:t> Ιδανικό για θερμά κλίματα και </a:t>
            </a:r>
            <a:r>
              <a:rPr lang="el-GR" sz="1600" dirty="0" err="1"/>
              <a:t>ιδιοκατασκευές</a:t>
            </a:r>
            <a:r>
              <a:rPr lang="en-US" sz="1600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Το δοχείο δεν είναι υπό </a:t>
            </a:r>
            <a:r>
              <a:rPr lang="el-GR" sz="1600" dirty="0" err="1"/>
              <a:t>πιεση</a:t>
            </a:r>
            <a:r>
              <a:rPr lang="en-US" sz="1600" dirty="0"/>
              <a:t>,</a:t>
            </a:r>
            <a:r>
              <a:rPr lang="el-GR" sz="1600" dirty="0"/>
              <a:t> ανοικτό στην ατμόσφαιρα και κατασκευασμένο από καλό ανοξείδωτο ατσάλι. 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 err="1"/>
              <a:t>Κόμπακτ</a:t>
            </a:r>
            <a:r>
              <a:rPr lang="el-GR" sz="1600" dirty="0"/>
              <a:t> σχεδίαση με εισαγωγή σωλήνων κενού για βελτιωμένη απόδοση. </a:t>
            </a:r>
            <a:r>
              <a:rPr lang="en-US" sz="16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Μονό κύκλωμα</a:t>
            </a:r>
            <a:r>
              <a:rPr lang="en-US" sz="1600" dirty="0"/>
              <a:t>. </a:t>
            </a:r>
            <a:r>
              <a:rPr lang="el-GR" sz="1600" dirty="0"/>
              <a:t>Το νερό έχει φυσική ροή όσο θερμαίνεται</a:t>
            </a:r>
            <a:r>
              <a:rPr lang="en-US" sz="1600" dirty="0"/>
              <a:t>. </a:t>
            </a:r>
            <a:r>
              <a:rPr lang="el-GR" sz="1600" dirty="0"/>
              <a:t>Το δοχείο νερού διαθέτει αυτόματο πλήρωσης. 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A2DCCDA-BDC0-4478-A0C2-912DFB9440E2}"/>
              </a:ext>
            </a:extLst>
          </p:cNvPr>
          <p:cNvSpPr/>
          <p:nvPr/>
        </p:nvSpPr>
        <p:spPr>
          <a:xfrm>
            <a:off x="6516000" y="1678012"/>
            <a:ext cx="252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/>
              <a:t>Επιλογή</a:t>
            </a:r>
            <a:r>
              <a:rPr lang="en-US" sz="1600" dirty="0"/>
              <a:t>: </a:t>
            </a:r>
            <a:r>
              <a:rPr lang="el-GR" sz="1600" dirty="0"/>
              <a:t>βοηθητική αντίσταση</a:t>
            </a:r>
            <a:r>
              <a:rPr lang="en-US" sz="1600" dirty="0"/>
              <a:t>.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/>
              <a:t>Άμεσο σημαίνει πιο αποτελεσματικό</a:t>
            </a:r>
            <a:r>
              <a:rPr lang="en-US" sz="1600" dirty="0"/>
              <a:t>. 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/>
              <a:t>Χωρίς πίεση σημαίνει ελαφρύτερη κατασκευή και χωρίς απαιτήσεις για βαλβίδες ασφαλείας</a:t>
            </a:r>
            <a:r>
              <a:rPr lang="en-US" sz="1600" dirty="0"/>
              <a:t>.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/>
              <a:t>Απώλειες εξάτμισης</a:t>
            </a:r>
            <a:r>
              <a:rPr lang="en-US" sz="1600" dirty="0"/>
              <a:t>.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/>
              <a:t>Η σκληρότητα του νερού μπορεί να το καταστήσει ανέφικτο.</a:t>
            </a:r>
            <a:endParaRPr lang="en-US" sz="1600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xmlns="" id="{30090D03-8BB4-484C-8BD3-6CE4EB2B7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025000"/>
            <a:ext cx="5625000" cy="27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55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649829-3D8E-42CE-8446-6F48BA08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3B78BF1-2092-4011-809C-60A6752B8171}"/>
              </a:ext>
            </a:extLst>
          </p:cNvPr>
          <p:cNvSpPr/>
          <p:nvPr/>
        </p:nvSpPr>
        <p:spPr>
          <a:xfrm>
            <a:off x="383760" y="1485000"/>
            <a:ext cx="5412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Τυπολογία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BAF565-A333-4E53-9995-7CD4E71CE926}"/>
              </a:ext>
            </a:extLst>
          </p:cNvPr>
          <p:cNvSpPr/>
          <p:nvPr/>
        </p:nvSpPr>
        <p:spPr>
          <a:xfrm>
            <a:off x="5796000" y="1485000"/>
            <a:ext cx="3096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>
                <a:solidFill>
                  <a:prstClr val="black"/>
                </a:solidFill>
              </a:rPr>
              <a:t>ΑΜΕΣΟ ΥΠΟ ΠΙΕΣΗ ΚΟΜΠΑΚΤ ΘΕΡΜΟΣΙΦΩΝΙΚΟ ΣΥΣΤΗΜΑ ΜΕ ΕΠΙΠΕΔΟΥΣ ΣΥΛΛΕΚΤΕΣ.</a:t>
            </a:r>
            <a:endParaRPr lang="en-US" sz="1600" dirty="0">
              <a:latin typeface="+mj-lt"/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>
                <a:latin typeface="+mj-lt"/>
              </a:rPr>
              <a:t>Απλή βελτιωμένη σχεδίαση</a:t>
            </a:r>
            <a:r>
              <a:rPr lang="en-US" sz="1600" dirty="0">
                <a:latin typeface="+mj-lt"/>
              </a:rPr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>
                <a:latin typeface="+mj-lt"/>
              </a:rPr>
              <a:t>Φυσική ροή θερμαινόμενου νερού, χωρίς απώλειες θέρμανσης στο δεύτερο κύκλωμα</a:t>
            </a:r>
            <a:r>
              <a:rPr lang="en-US" sz="1600" dirty="0">
                <a:latin typeface="+mj-lt"/>
              </a:rPr>
              <a:t>. 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>
                <a:latin typeface="+mj-lt"/>
              </a:rPr>
              <a:t>Το δοχείο συνδέεται με το δίκτυο</a:t>
            </a:r>
            <a:r>
              <a:rPr lang="en-US" sz="1600" dirty="0">
                <a:latin typeface="+mj-lt"/>
              </a:rPr>
              <a:t>. </a:t>
            </a:r>
            <a:r>
              <a:rPr lang="el-GR" sz="1600" dirty="0">
                <a:latin typeface="+mj-lt"/>
              </a:rPr>
              <a:t>Αυτή η σχεδίαση τροφοδοτεί νερό με σταθερότερη θερμοκρασία και ροή. </a:t>
            </a:r>
            <a:r>
              <a:rPr lang="en-US" sz="1600" dirty="0">
                <a:latin typeface="+mj-lt"/>
              </a:rPr>
              <a:t> 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>
                <a:latin typeface="+mj-lt"/>
              </a:rPr>
              <a:t>Απαιτεί προστασία από </a:t>
            </a:r>
            <a:r>
              <a:rPr lang="el-GR" sz="1600" dirty="0" err="1">
                <a:latin typeface="+mj-lt"/>
              </a:rPr>
              <a:t>υπερπιέσεις</a:t>
            </a:r>
            <a:r>
              <a:rPr lang="el-GR" sz="1600" dirty="0">
                <a:latin typeface="+mj-lt"/>
              </a:rPr>
              <a:t>. </a:t>
            </a:r>
            <a:endParaRPr lang="en-US" sz="1600" dirty="0">
              <a:latin typeface="+mj-lt"/>
            </a:endParaRPr>
          </a:p>
        </p:txBody>
      </p:sp>
      <p:pic>
        <p:nvPicPr>
          <p:cNvPr id="13" name="Picture 12" descr="A picture containing appliance&#10;&#10;Description generated with high confidence">
            <a:extLst>
              <a:ext uri="{FF2B5EF4-FFF2-40B4-BE49-F238E27FC236}">
                <a16:creationId xmlns:a16="http://schemas.microsoft.com/office/drawing/2014/main" xmlns="" id="{4BE74DBC-64C9-483F-9F63-D8EA8D80A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" y="1851640"/>
            <a:ext cx="5412240" cy="30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596C2A-EEFD-43C6-8247-E6B8021C0FF2}"/>
              </a:ext>
            </a:extLst>
          </p:cNvPr>
          <p:cNvSpPr txBox="1"/>
          <p:nvPr/>
        </p:nvSpPr>
        <p:spPr>
          <a:xfrm>
            <a:off x="252000" y="4978264"/>
            <a:ext cx="6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>
                <a:solidFill>
                  <a:prstClr val="black"/>
                </a:solidFill>
              </a:rPr>
              <a:t>Ζεστό νερό ανεξαρτήτως καιρού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l-GR" sz="1600" dirty="0">
                <a:solidFill>
                  <a:prstClr val="black"/>
                </a:solidFill>
              </a:rPr>
              <a:t>με ηλεκτρική βοήθεια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>
                <a:solidFill>
                  <a:prstClr val="black"/>
                </a:solidFill>
              </a:rPr>
              <a:t>Το κρύο νερό πληρώνεται αυτόματα  ενώ το ζεστό καταναλώνεται. </a:t>
            </a:r>
            <a:endParaRPr lang="en-US" sz="1600" dirty="0">
              <a:solidFill>
                <a:prstClr val="black"/>
              </a:solidFill>
            </a:endParaRPr>
          </a:p>
          <a:p>
            <a:pPr marL="285750" lvl="1" indent="-285750">
              <a:buFont typeface="Calibri" panose="020F0502020204030204" pitchFamily="34" charset="0"/>
              <a:buChar char="₋"/>
            </a:pPr>
            <a:r>
              <a:rPr lang="el-GR" sz="1600" dirty="0">
                <a:solidFill>
                  <a:prstClr val="black"/>
                </a:solidFill>
              </a:rPr>
              <a:t>Παρέχουν μικρή ή καθόλου αντιψυκτική προστασία καθώς και υπερθέρμανσης. </a:t>
            </a:r>
            <a:endParaRPr lang="en-US" sz="1600" dirty="0">
              <a:solidFill>
                <a:prstClr val="black"/>
              </a:solidFill>
            </a:endParaRPr>
          </a:p>
          <a:p>
            <a:pPr marL="285750" lvl="1" indent="-285750">
              <a:buFont typeface="Calibri" panose="020F0502020204030204" pitchFamily="34" charset="0"/>
              <a:buChar char="₋"/>
            </a:pPr>
            <a:r>
              <a:rPr lang="el-GR" sz="1600" dirty="0">
                <a:solidFill>
                  <a:prstClr val="black"/>
                </a:solidFill>
              </a:rPr>
              <a:t>Οι συλλέκτες χρησιμοποιούνται και σε περιοχές με σκληρό νερό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56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0F1E5-0B52-4738-92EC-42620E31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4A0F42-BCB6-426D-9226-963C8000F8CD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Τυπολογία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E75CF4-1193-4F77-A5F5-9A8EF658B230}"/>
              </a:ext>
            </a:extLst>
          </p:cNvPr>
          <p:cNvSpPr/>
          <p:nvPr/>
        </p:nvSpPr>
        <p:spPr>
          <a:xfrm>
            <a:off x="31178" y="4747422"/>
            <a:ext cx="879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ΕΜΜΕΣΟ ΘΕΡΜΟΣΙΦΩΝΙΚΟ ΚΟΜΠΑΚΤ ΣΥΣΤΗΜΑ, ΦΥΣΙΚΗΣ ΡΟΗΣ , ΜΕ ΕΛΙΚΟΕΙΔΗ ΕΝΑΛΛΑΚΤΗ ΧΑΛΚΟΥ ΚΑΙ ΣΥΛΛΕΚΤΕΣ ΚΕΝΟΥ (</a:t>
            </a:r>
            <a:r>
              <a:rPr lang="en-US" sz="1600" b="1" dirty="0"/>
              <a:t>U-TUBES</a:t>
            </a:r>
            <a:r>
              <a:rPr lang="el-GR" sz="1600" b="1" dirty="0"/>
              <a:t>)</a:t>
            </a:r>
            <a:r>
              <a:rPr lang="en-US" sz="1600" b="1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Δοχείο νερού χωρίς πίεση. Ο </a:t>
            </a:r>
            <a:r>
              <a:rPr lang="el-GR" sz="1600" dirty="0" err="1"/>
              <a:t>εναλλάκτης</a:t>
            </a:r>
            <a:r>
              <a:rPr lang="el-GR" sz="1600" dirty="0"/>
              <a:t> είναι το πηνίο χαλκού στο δευτερεύον κύκλωμα</a:t>
            </a:r>
            <a:r>
              <a:rPr lang="en-US" sz="1600" dirty="0"/>
              <a:t>; </a:t>
            </a:r>
            <a:r>
              <a:rPr lang="el-GR" sz="1600" dirty="0"/>
              <a:t>Με πίεση του δικτύου τροφοδοσίας του νερού.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Το δοχείο είναι γεμάτο με νερό με περιλαμβάνει αυτόματο πλήρωσης 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Πιο υγιεινό και μπορεί να λειτουργήσει με σκληρό νερό αλλά είναι ακριβότερο και βαρύτερο</a:t>
            </a:r>
            <a:endParaRPr lang="en-US" sz="1600" dirty="0"/>
          </a:p>
        </p:txBody>
      </p:sp>
      <p:pic>
        <p:nvPicPr>
          <p:cNvPr id="5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91E234C4-E63C-47AD-B877-CD51172BE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00" y="1990469"/>
            <a:ext cx="6888600" cy="2692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01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933A1F-CD57-45D8-A579-A24D385E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AE81DA-6AD0-446B-AD80-4D4540D544A9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Τυπολογία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13ED443-9FC8-4332-B975-CFB85A67301D}"/>
              </a:ext>
            </a:extLst>
          </p:cNvPr>
          <p:cNvSpPr/>
          <p:nvPr/>
        </p:nvSpPr>
        <p:spPr>
          <a:xfrm>
            <a:off x="180000" y="4725000"/>
            <a:ext cx="885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ΈΜΜΕΣΟ, ΚΟΜΠΑΚΤ, ΘΕΡΜΟΣΙΦΩΝΙΚΟ ΥΠΟ ΠΙΕΣΗ ΜΕ ΣΥΛΛΕΚΤΕΣ ΚΕΝΟΥ (</a:t>
            </a:r>
            <a:r>
              <a:rPr lang="en-US" sz="1600" b="1" dirty="0"/>
              <a:t>HEAT-PIPE</a:t>
            </a:r>
            <a:r>
              <a:rPr lang="el-GR" sz="1600" b="1" dirty="0"/>
              <a:t>)</a:t>
            </a:r>
            <a:r>
              <a:rPr lang="en-US" sz="1600" b="1" dirty="0"/>
              <a:t>. 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Σύστημα υπό πίεση </a:t>
            </a:r>
            <a:r>
              <a:rPr lang="en-GB" sz="1600" dirty="0"/>
              <a:t>(</a:t>
            </a:r>
            <a:r>
              <a:rPr lang="el-GR" sz="1600" dirty="0"/>
              <a:t>δικτύου) </a:t>
            </a:r>
            <a:r>
              <a:rPr lang="en-GB" sz="1600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Οι συλλέκτες κενού </a:t>
            </a:r>
            <a:r>
              <a:rPr lang="el-GR" sz="1600" dirty="0" err="1"/>
              <a:t>υπεραγωγιμοι</a:t>
            </a:r>
            <a:r>
              <a:rPr lang="el-GR" sz="1600" dirty="0"/>
              <a:t> (θερμικοί)  είναι γεμάτοι με </a:t>
            </a:r>
            <a:r>
              <a:rPr lang="el-GR" sz="1600" dirty="0" err="1"/>
              <a:t>γλυκόλη</a:t>
            </a:r>
            <a:r>
              <a:rPr lang="el-GR" sz="1600" dirty="0"/>
              <a:t>. Το υγρό μετατρέπεται σε ατμό, ανεβαίνει στον συμπιεστή και μεταφέρει θερμότητα στο κρύο νερό στο δοχείο αποθήκευσης. </a:t>
            </a:r>
            <a:endParaRPr lang="en-GB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Το ζεστό νερό λαμβάνεται με την εισαγωγή κρύου νερού στον πάτο του δοχείου.</a:t>
            </a:r>
            <a:endParaRPr lang="en-GB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Αντιψυκτικό σύστημα</a:t>
            </a:r>
            <a:r>
              <a:rPr lang="en-GB" sz="1600" dirty="0"/>
              <a:t>. </a:t>
            </a:r>
          </a:p>
        </p:txBody>
      </p:sp>
      <p:pic>
        <p:nvPicPr>
          <p:cNvPr id="7" name="Picture 6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488F16E9-61A6-4560-BE4D-65D97A7EB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6" y="2024700"/>
            <a:ext cx="7671034" cy="27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7818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E85E69-5BF5-4531-986B-1E7D91FB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B3431A-3465-42B4-B939-945DAE515571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Τυπολογία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C2E57B7-6C76-4418-A7FD-B651535A3FFC}"/>
              </a:ext>
            </a:extLst>
          </p:cNvPr>
          <p:cNvSpPr/>
          <p:nvPr/>
        </p:nvSpPr>
        <p:spPr>
          <a:xfrm>
            <a:off x="180000" y="4913387"/>
            <a:ext cx="864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ΕΜΜΕΣΟ ΚΟΜΠΑΚΤ ΣΎΣΤΗΜΑ ΥΠΟ ΠΙΕΣΗ ΜΕ ΕΝΑΛΛΑΚΤΗ ΠΕΡΙΜΕΤΡΙΚΑ ΤΟΥ ΔΟΧΕΙΟ. 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Έμμεσο ή κλειστού κυκλώματος σύστημα  με </a:t>
            </a:r>
            <a:r>
              <a:rPr lang="el-GR" sz="1600" dirty="0" smtClean="0"/>
              <a:t>εναλλάκτη </a:t>
            </a:r>
            <a:r>
              <a:rPr lang="el-GR" sz="1600" dirty="0" err="1"/>
              <a:t>κυκλινδρικό</a:t>
            </a:r>
            <a:r>
              <a:rPr lang="el-GR" sz="1600" dirty="0"/>
              <a:t> που χωρίζει το πόσιμό νερό από το υγρό μεταφοράς θερμότητας (</a:t>
            </a:r>
            <a:r>
              <a:rPr lang="el-GR" sz="1600" dirty="0" err="1"/>
              <a:t>γλυκόλη</a:t>
            </a:r>
            <a:r>
              <a:rPr lang="el-GR" sz="1600" dirty="0"/>
              <a:t>)</a:t>
            </a:r>
            <a:r>
              <a:rPr lang="en-US" sz="1600" dirty="0"/>
              <a:t>,</a:t>
            </a:r>
            <a:r>
              <a:rPr lang="el-GR" sz="1600" dirty="0"/>
              <a:t> που κυκλοφορεί μέσω των συλλεκτών</a:t>
            </a:r>
            <a:r>
              <a:rPr lang="en-US" sz="1600" dirty="0"/>
              <a:t>. </a:t>
            </a:r>
            <a:r>
              <a:rPr lang="el-GR" sz="1600" dirty="0"/>
              <a:t>Μετά που θερμαίνεται στους συλλέκτες, το υγρό μεταφέρει τη θερμότητα στο νερό προς χρήση</a:t>
            </a:r>
            <a:r>
              <a:rPr lang="en-US" sz="1600" dirty="0"/>
              <a:t>. </a:t>
            </a:r>
          </a:p>
        </p:txBody>
      </p:sp>
      <p:pic>
        <p:nvPicPr>
          <p:cNvPr id="8" name="Picture 7" descr="A close up of a machine&#10;&#10;Description generated with high confidence">
            <a:extLst>
              <a:ext uri="{FF2B5EF4-FFF2-40B4-BE49-F238E27FC236}">
                <a16:creationId xmlns:a16="http://schemas.microsoft.com/office/drawing/2014/main" xmlns="" id="{6FFFF9CE-A4E1-4364-BC56-B384593A8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1926332"/>
            <a:ext cx="6133547" cy="2870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487EB2-093D-447F-BDE2-AAE435B0C568}"/>
              </a:ext>
            </a:extLst>
          </p:cNvPr>
          <p:cNvSpPr txBox="1"/>
          <p:nvPr/>
        </p:nvSpPr>
        <p:spPr>
          <a:xfrm>
            <a:off x="7020000" y="1924233"/>
            <a:ext cx="19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>
                <a:solidFill>
                  <a:prstClr val="black"/>
                </a:solidFill>
              </a:rPr>
              <a:t>Ακριβότερο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>
                <a:solidFill>
                  <a:prstClr val="black"/>
                </a:solidFill>
              </a:rPr>
              <a:t>Προσφέρει προστασία ψύξης και υπερθέρμανσης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 err="1">
                <a:solidFill>
                  <a:prstClr val="black"/>
                </a:solidFill>
              </a:rPr>
              <a:t>Κόμπακτ</a:t>
            </a:r>
            <a:r>
              <a:rPr lang="el-GR" sz="1600" dirty="0">
                <a:solidFill>
                  <a:prstClr val="black"/>
                </a:solidFill>
              </a:rPr>
              <a:t> και βαρύτερο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>
                <a:solidFill>
                  <a:prstClr val="black"/>
                </a:solidFill>
              </a:rPr>
              <a:t>Για όλα τα κλίματα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el-GR" sz="1600" dirty="0">
                <a:solidFill>
                  <a:prstClr val="black"/>
                </a:solidFill>
              </a:rPr>
              <a:t>Έμμεσο σύστημα με απώλειες στον </a:t>
            </a:r>
            <a:r>
              <a:rPr lang="el-GR" sz="1600" dirty="0" err="1">
                <a:solidFill>
                  <a:prstClr val="black"/>
                </a:solidFill>
              </a:rPr>
              <a:t>εναλλάκτη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4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CFC4F997-3435-4E5D-BA92-2EA31F1B0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5358"/>
          <a:stretch/>
        </p:blipFill>
        <p:spPr>
          <a:xfrm>
            <a:off x="1690195" y="3774660"/>
            <a:ext cx="6062410" cy="24623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AD8C9-F405-40FD-B12A-689B6441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D0ADF0-EFD7-4672-9C6B-61D4834CF8F4}"/>
              </a:ext>
            </a:extLst>
          </p:cNvPr>
          <p:cNvSpPr txBox="1"/>
          <p:nvPr/>
        </p:nvSpPr>
        <p:spPr>
          <a:xfrm>
            <a:off x="612000" y="1917000"/>
            <a:ext cx="835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ΧΩΡΙΣΤΟ ΘΕΡΜΟΣΙΦΩΝΙΚΟ ΣΥΣΤΗΜΑ</a:t>
            </a:r>
            <a:r>
              <a:rPr lang="es-ES" sz="1600" b="1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Δεν είναι τόσο διαφορετικό ως σύστημα</a:t>
            </a:r>
            <a:r>
              <a:rPr lang="en-US" sz="1600" dirty="0"/>
              <a:t>,</a:t>
            </a:r>
            <a:r>
              <a:rPr lang="el-GR" sz="1600" dirty="0"/>
              <a:t> αλλά μια διαφορετική επιλογή εγκατάστασης</a:t>
            </a:r>
            <a:r>
              <a:rPr lang="en-US" sz="1600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Μια παραλλαγή του</a:t>
            </a:r>
            <a:r>
              <a:rPr lang="en-US" sz="1600" dirty="0"/>
              <a:t> “close-coupled” </a:t>
            </a:r>
            <a:r>
              <a:rPr lang="el-GR" sz="1600" dirty="0"/>
              <a:t>συστήματος</a:t>
            </a:r>
            <a:r>
              <a:rPr lang="en-US" sz="1600" dirty="0"/>
              <a:t>. </a:t>
            </a:r>
            <a:r>
              <a:rPr lang="el-GR" sz="1600" dirty="0"/>
              <a:t>Το δοχείο τοποθετείται μέσα στον κενό χώρο της οροφής κάτω από τη στέγη, αλλά πάλι πρέπει να είναι τουλάχιστον 30εκ ψηλότερα από το συλλέκτη. 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Αυτό προσφέρει ένα ακόμα επίπεδο προστασίας βελτιώνοντας την απόδοση του συστήματος. Επίσης βοηθάει στην αισθητική αλλά και την ασφάλεια της εγκατάστασης . 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A63280-3122-4016-933E-3E5E6C7AA022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Τυπολογία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410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88D81-60B1-446D-9A73-E1E941EE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4E00A7-C5C2-47D9-9E1D-DCD28568B368}"/>
              </a:ext>
            </a:extLst>
          </p:cNvPr>
          <p:cNvSpPr/>
          <p:nvPr/>
        </p:nvSpPr>
        <p:spPr>
          <a:xfrm>
            <a:off x="432916" y="1557000"/>
            <a:ext cx="507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Τυπικές εγκαταστάσεις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3E1DE8EC-ED7C-42CA-9B46-99231A7C4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8" y="2032893"/>
            <a:ext cx="4679152" cy="4087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86B5DD-8A6B-48FB-8426-220FAF2FFACB}"/>
              </a:ext>
            </a:extLst>
          </p:cNvPr>
          <p:cNvSpPr txBox="1"/>
          <p:nvPr/>
        </p:nvSpPr>
        <p:spPr>
          <a:xfrm>
            <a:off x="5307230" y="1413000"/>
            <a:ext cx="38950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Τυπική εγκατάσταση έμμεσου συστήματος</a:t>
            </a:r>
            <a:r>
              <a:rPr lang="en-US" sz="1600" b="1" dirty="0"/>
              <a:t>: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/>
              <a:t>Ηλιακό ή πρωτεύον κύκλωμα</a:t>
            </a:r>
            <a:r>
              <a:rPr lang="en-US" sz="1600" b="1" dirty="0"/>
              <a:t> :</a:t>
            </a:r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n-US" sz="1600" dirty="0"/>
              <a:t>1 </a:t>
            </a:r>
            <a:r>
              <a:rPr lang="el-GR" sz="1600" dirty="0"/>
              <a:t>ή περισσότεροι συλλέκτες</a:t>
            </a:r>
            <a:r>
              <a:rPr lang="en-US" sz="1600" dirty="0"/>
              <a:t>. </a:t>
            </a:r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 err="1"/>
              <a:t>Εναλλάκτης</a:t>
            </a:r>
            <a:r>
              <a:rPr lang="el-GR" sz="1600" dirty="0"/>
              <a:t> θερμότητας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/>
              <a:t>Μέσο </a:t>
            </a:r>
            <a:r>
              <a:rPr lang="en-US" sz="1600" dirty="0"/>
              <a:t>: </a:t>
            </a:r>
            <a:r>
              <a:rPr lang="el-GR" sz="1600" dirty="0" err="1"/>
              <a:t>γλυκόλη</a:t>
            </a:r>
            <a:r>
              <a:rPr lang="en-US" sz="1600" dirty="0"/>
              <a:t>. </a:t>
            </a:r>
            <a:r>
              <a:rPr lang="el-GR" sz="1600" dirty="0"/>
              <a:t>αντιψυκτικό</a:t>
            </a:r>
            <a:r>
              <a:rPr lang="en-US" sz="1600" dirty="0"/>
              <a:t>.</a:t>
            </a:r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/>
              <a:t>Υπό πίεση</a:t>
            </a:r>
            <a:r>
              <a:rPr lang="en-US" sz="1600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/>
              <a:t>Κατανάλωση</a:t>
            </a:r>
            <a:r>
              <a:rPr lang="en-US" sz="1600" b="1" dirty="0"/>
              <a:t>./</a:t>
            </a:r>
            <a:r>
              <a:rPr lang="el-GR" sz="1600" b="1" dirty="0"/>
              <a:t>δευτερεύον </a:t>
            </a:r>
            <a:r>
              <a:rPr lang="el-GR" sz="1600" b="1" dirty="0" err="1"/>
              <a:t>κύλωμα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/>
              <a:t>Δοχείο νερού</a:t>
            </a:r>
            <a:r>
              <a:rPr lang="en-US" sz="1600" dirty="0"/>
              <a:t>.</a:t>
            </a:r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/>
              <a:t>Πίεση παροχής νερού</a:t>
            </a:r>
            <a:r>
              <a:rPr lang="en-US" sz="1600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/>
              <a:t>Βοηθητικό σύστημα</a:t>
            </a:r>
            <a:r>
              <a:rPr lang="en-US" sz="1600" b="1" dirty="0"/>
              <a:t>. </a:t>
            </a:r>
            <a:r>
              <a:rPr lang="el-GR" sz="1600" dirty="0"/>
              <a:t>Αέριο ή ηλεκτρισμός</a:t>
            </a:r>
            <a:r>
              <a:rPr lang="en-US" sz="1600" dirty="0"/>
              <a:t>. </a:t>
            </a:r>
            <a:r>
              <a:rPr lang="el-GR" sz="1600" dirty="0"/>
              <a:t>Σειριακή σύνδεση αισθητήρων ή αυτοματισμού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/>
              <a:t>Υποχρεωτικές βαλβίδες ασφαλείας</a:t>
            </a:r>
            <a:r>
              <a:rPr lang="en-US" sz="1600" dirty="0"/>
              <a:t>:</a:t>
            </a:r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/>
              <a:t>Βαλβίδες ασφαλείας</a:t>
            </a:r>
            <a:r>
              <a:rPr lang="en-US" sz="1600" dirty="0"/>
              <a:t>(</a:t>
            </a:r>
            <a:r>
              <a:rPr lang="el-GR" sz="1600" dirty="0"/>
              <a:t>πίεσης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/>
              <a:t>Δοχείο διαστολής</a:t>
            </a:r>
            <a:r>
              <a:rPr lang="en-US" sz="1600" dirty="0"/>
              <a:t>.</a:t>
            </a:r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/>
              <a:t>Βαλβίδες ανάμιξης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/>
              <a:t>Βαλβίδες λειτουργίας</a:t>
            </a:r>
            <a:r>
              <a:rPr lang="en-US" sz="1600" b="1" dirty="0"/>
              <a:t>. </a:t>
            </a:r>
            <a:r>
              <a:rPr lang="el-GR" sz="1600" dirty="0"/>
              <a:t>Βασικός έλεγχος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649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14E37-0189-4FDC-9F5E-695F2ADA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 (</a:t>
            </a:r>
            <a:r>
              <a:rPr lang="en-GB" b="1" dirty="0"/>
              <a:t>TSWH)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A2DBC4-96D7-44AD-8C91-BBDF1A8EC356}"/>
              </a:ext>
            </a:extLst>
          </p:cNvPr>
          <p:cNvSpPr/>
          <p:nvPr/>
        </p:nvSpPr>
        <p:spPr>
          <a:xfrm>
            <a:off x="432916" y="1557000"/>
            <a:ext cx="33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Τυπικές εγκαταστάσεις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AAD9F8-2821-418A-B4A3-367D62307F10}"/>
              </a:ext>
            </a:extLst>
          </p:cNvPr>
          <p:cNvSpPr txBox="1"/>
          <p:nvPr/>
        </p:nvSpPr>
        <p:spPr>
          <a:xfrm>
            <a:off x="688974" y="1938446"/>
            <a:ext cx="8203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Ποικιλία εγκαταστάσεων </a:t>
            </a:r>
            <a:r>
              <a:rPr lang="el-GR" sz="1600" b="1" dirty="0" err="1"/>
              <a:t>θερμοσιφωνικού</a:t>
            </a:r>
            <a:r>
              <a:rPr lang="el-GR" sz="1600" b="1" dirty="0"/>
              <a:t> τύπου χρησιμοποιείται ευρέως τοπικά. </a:t>
            </a:r>
            <a:endParaRPr lang="en-US" sz="1600" b="1" dirty="0"/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C5F28A76-FA2F-4A31-9742-C6EFD7DA4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6" y="2277000"/>
            <a:ext cx="7858124" cy="3962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11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A3090-C869-43F8-B785-089DA3D7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 (</a:t>
            </a:r>
            <a:r>
              <a:rPr lang="en-GB" b="1" dirty="0"/>
              <a:t>TSWH)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15F8D1-4F17-4528-A63D-E68C924887BD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Τυπικές εγκαταστάσεις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DBBD02-020C-41F3-8A86-69ADDCF8C895}"/>
              </a:ext>
            </a:extLst>
          </p:cNvPr>
          <p:cNvSpPr txBox="1"/>
          <p:nvPr/>
        </p:nvSpPr>
        <p:spPr>
          <a:xfrm>
            <a:off x="756000" y="1926332"/>
            <a:ext cx="80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ΜΕΓΑΛΗΣ ΚΛΙΜΑΚΑΣ ΕΓΚΑΤΑΣΤΑΣΕΙΣ ΓΙΑ ΜΕΓΑΛΥΤΕΡΗ ΠΑΡΑΓΩΓΗ ΖΕΣΤΟΥ ΝΕΡΟΥ ΚΑΙ ΚΕΝΤΡΙΚΗ ΤΡΟΦΟΔΟΣΙΑ</a:t>
            </a:r>
            <a:r>
              <a:rPr lang="es-ES" sz="1600" b="1" dirty="0"/>
              <a:t>.</a:t>
            </a:r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8145DFF9-30A6-408D-9CF3-A04C96A1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3" y="2511107"/>
            <a:ext cx="4647361" cy="3797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821685-3FDD-4C35-B93B-50F488642D6E}"/>
              </a:ext>
            </a:extLst>
          </p:cNvPr>
          <p:cNvSpPr txBox="1"/>
          <p:nvPr/>
        </p:nvSpPr>
        <p:spPr>
          <a:xfrm>
            <a:off x="5519112" y="2200676"/>
            <a:ext cx="3444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‒"/>
            </a:pPr>
            <a:r>
              <a:rPr lang="el-GR" sz="1600" dirty="0"/>
              <a:t>Η παράλληλη σύνδεση παρέχει μεγαλύτερη ροή</a:t>
            </a:r>
            <a:r>
              <a:rPr lang="en-US" sz="1600" dirty="0"/>
              <a:t>.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el-GR" sz="1600" dirty="0"/>
              <a:t>Όλες οι γραμμές του δικτύου προς στο δοχείο νερού πρέπει να έχουν ίδιο μήκος και γεωμετρία</a:t>
            </a:r>
            <a:endParaRPr lang="en-US" sz="1600" dirty="0"/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el-GR" sz="1600" dirty="0"/>
              <a:t>Η πτώση πίεσης πρέπει να είναι σχεδόν η ίδια στις σωλήνες ζεστού  και κρύου νερού. 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8973DB-8901-4AC6-A817-225B1F27F123}"/>
              </a:ext>
            </a:extLst>
          </p:cNvPr>
          <p:cNvSpPr txBox="1"/>
          <p:nvPr/>
        </p:nvSpPr>
        <p:spPr>
          <a:xfrm>
            <a:off x="5536436" y="4149000"/>
            <a:ext cx="35326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–"/>
            </a:pPr>
            <a:r>
              <a:rPr lang="el-GR" sz="1600" dirty="0"/>
              <a:t>Η σειριακή σύνδεση παρέχει υψηλότερη θερμοκρασία νερού. </a:t>
            </a:r>
            <a:endParaRPr lang="en-US" sz="1600" dirty="0"/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el-GR" sz="1600" dirty="0"/>
              <a:t>Οι ηλεκτρικές </a:t>
            </a:r>
            <a:r>
              <a:rPr lang="el-GR" sz="1600" dirty="0" err="1"/>
              <a:t>αντίστασεις</a:t>
            </a:r>
            <a:r>
              <a:rPr lang="el-GR" sz="1600" dirty="0"/>
              <a:t> στα δοχεία των δύο πρώτων συστημάτων δεν χρησιμοποιούνται</a:t>
            </a:r>
            <a:r>
              <a:rPr lang="en-US" sz="1600" dirty="0"/>
              <a:t>. </a:t>
            </a:r>
            <a:r>
              <a:rPr lang="el-GR" sz="1600" dirty="0"/>
              <a:t>Αυτά χρησιμοποιούνται σαν προθερμαντήρες του νερού κατανάλωσης.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484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B0C8FA-F4BA-4A25-8B72-EB8FD4F9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 (</a:t>
            </a:r>
            <a:r>
              <a:rPr lang="en-GB" b="1" dirty="0"/>
              <a:t>TSWH)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BD123D-6F87-47FE-B495-047FB77FAC51}"/>
              </a:ext>
            </a:extLst>
          </p:cNvPr>
          <p:cNvSpPr/>
          <p:nvPr/>
        </p:nvSpPr>
        <p:spPr>
          <a:xfrm>
            <a:off x="432916" y="1557000"/>
            <a:ext cx="413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Τυπικές εγκαταστάσεις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297B2E-F876-49AB-B197-30A2E042810D}"/>
              </a:ext>
            </a:extLst>
          </p:cNvPr>
          <p:cNvSpPr txBox="1"/>
          <p:nvPr/>
        </p:nvSpPr>
        <p:spPr>
          <a:xfrm>
            <a:off x="6778060" y="1926332"/>
            <a:ext cx="2365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ΜΕΓΑΛΗΣ ΚΛΙΜΑΚΑΣ ΕΓΚΑΤΑΣΤΑΣΕΙΣ ΓΙΑ ΜΕΓΑΛΥΤΕΡΗ ΠΑΡΑΓΩΓΗ ΖΕΣΤΟΥ ΝΕΡΟΥ ΚΑΙ ΚΕΝΤΡΙΚΗ ΤΡΟΦΟΔΟΣΙΑ</a:t>
            </a:r>
            <a:endParaRPr lang="es-ES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1E5689-0B1A-47E8-A766-B7AB9218B977}"/>
              </a:ext>
            </a:extLst>
          </p:cNvPr>
          <p:cNvSpPr txBox="1"/>
          <p:nvPr/>
        </p:nvSpPr>
        <p:spPr>
          <a:xfrm>
            <a:off x="6778060" y="3543060"/>
            <a:ext cx="2185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‒"/>
            </a:pPr>
            <a:r>
              <a:rPr lang="el-GR" sz="1600" dirty="0"/>
              <a:t>Κάθε σύστημα σε αυτή τη «διπλή παράλληλη « διάταξη θα μπορούσε να είναι μία σειρά συστοιχιών </a:t>
            </a:r>
            <a:r>
              <a:rPr lang="el-GR" sz="1600" dirty="0" err="1"/>
              <a:t>θερμοσιφωνικών</a:t>
            </a:r>
            <a:r>
              <a:rPr lang="el-GR" sz="1600" dirty="0"/>
              <a:t> συστημάτων. </a:t>
            </a:r>
            <a:endParaRPr lang="en-US" sz="1600" dirty="0"/>
          </a:p>
        </p:txBody>
      </p:sp>
      <p:pic>
        <p:nvPicPr>
          <p:cNvPr id="11" name="Picture 10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xmlns="" id="{1FB776DB-96BB-441A-B80D-48BC35102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0" y="1973400"/>
            <a:ext cx="5988675" cy="4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3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Module Objectives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0000" y="1628774"/>
            <a:ext cx="8361758" cy="46802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dirty="0">
                <a:latin typeface="+mj-lt"/>
                <a:cs typeface="Arial" pitchFamily="34" charset="0"/>
              </a:rPr>
              <a:t>Στο τέλος της ενότητας θα </a:t>
            </a:r>
            <a:r>
              <a:rPr lang="el-GR" dirty="0" smtClean="0">
                <a:latin typeface="+mj-lt"/>
                <a:cs typeface="Arial" pitchFamily="34" charset="0"/>
              </a:rPr>
              <a:t>μπορείτε</a:t>
            </a:r>
            <a:r>
              <a:rPr lang="en-US" dirty="0" smtClean="0">
                <a:latin typeface="+mj-lt"/>
                <a:cs typeface="Arial" pitchFamily="34" charset="0"/>
              </a:rPr>
              <a:t>:</a:t>
            </a:r>
            <a:endParaRPr lang="en-US" dirty="0">
              <a:latin typeface="+mj-lt"/>
              <a:cs typeface="Arial" pitchFamily="34" charset="0"/>
            </a:endParaRP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l-GR" b="1" dirty="0"/>
              <a:t>Να προσδιορίζετε το </a:t>
            </a:r>
            <a:r>
              <a:rPr lang="el-GR" b="1" dirty="0" err="1"/>
              <a:t>θερμοσιφωνικό</a:t>
            </a:r>
            <a:r>
              <a:rPr lang="el-GR" b="1" dirty="0"/>
              <a:t> σύστημα για παραγωγή ζεστού νερού χρήσης και να εξηγείτε</a:t>
            </a:r>
            <a:r>
              <a:rPr lang="en-GB" b="1" dirty="0"/>
              <a:t>:</a:t>
            </a:r>
          </a:p>
          <a:p>
            <a:pPr lvl="2"/>
            <a:r>
              <a:rPr lang="el-GR" b="1" dirty="0"/>
              <a:t>Τη βασική δομή του και τις αρχές λειτουργίας του</a:t>
            </a:r>
            <a:r>
              <a:rPr lang="en-GB" b="1" dirty="0"/>
              <a:t>.</a:t>
            </a:r>
          </a:p>
          <a:p>
            <a:pPr lvl="2"/>
            <a:r>
              <a:rPr lang="el-GR" b="1" dirty="0" smtClean="0"/>
              <a:t>Τη </a:t>
            </a:r>
            <a:r>
              <a:rPr lang="el-GR" b="1" dirty="0"/>
              <a:t>βασική εγκατάσταση του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r>
              <a:rPr lang="en-GB" b="1" dirty="0"/>
              <a:t>.</a:t>
            </a:r>
          </a:p>
          <a:p>
            <a:pPr lvl="2"/>
            <a:r>
              <a:rPr lang="el-GR" b="1" dirty="0"/>
              <a:t>Τα κύρια πλεονεκτήματα και μειονεκτήματα του</a:t>
            </a:r>
            <a:r>
              <a:rPr lang="en-GB" b="1" dirty="0"/>
              <a:t>.</a:t>
            </a:r>
          </a:p>
          <a:p>
            <a:pPr lvl="1">
              <a:buFont typeface="+mj-lt"/>
              <a:buAutoNum type="arabicPeriod"/>
            </a:pPr>
            <a:r>
              <a:rPr lang="el-GR" b="1" dirty="0"/>
              <a:t>Να προσδιορίζετε την τυπολογία του </a:t>
            </a:r>
            <a:r>
              <a:rPr lang="el-GR" b="1" dirty="0" err="1"/>
              <a:t>θερμοσιφωνικού</a:t>
            </a:r>
            <a:r>
              <a:rPr lang="el-GR" b="1" dirty="0"/>
              <a:t> συστήματος και να αναλύεται τη δομή, τη λειτουργία, τις τυπικές χρήσεις και τα βασικά μειονεκτήματα της.</a:t>
            </a:r>
            <a:r>
              <a:rPr lang="en-GB" b="1" dirty="0"/>
              <a:t> </a:t>
            </a:r>
            <a:endParaRPr lang="el-GR" b="1" dirty="0"/>
          </a:p>
          <a:p>
            <a:pPr lvl="1">
              <a:buFont typeface="+mj-lt"/>
              <a:buAutoNum type="arabicPeriod"/>
            </a:pPr>
            <a:r>
              <a:rPr lang="el-GR" b="1" dirty="0"/>
              <a:t>Να αναγνωρίζετε και χαρακτηρίζετε τα κύρια εξαρτήματα του συστήματος</a:t>
            </a:r>
            <a:r>
              <a:rPr lang="en-GB" b="1" dirty="0"/>
              <a:t>,</a:t>
            </a:r>
            <a:r>
              <a:rPr lang="el-GR" b="1" dirty="0"/>
              <a:t> συμπεριλαμβανομένου των βασικών λειτουργιών,</a:t>
            </a:r>
            <a:r>
              <a:rPr lang="en-GB" b="1" dirty="0"/>
              <a:t> </a:t>
            </a:r>
            <a:r>
              <a:rPr lang="el-GR" b="1" dirty="0"/>
              <a:t>δομικών χαρακτηριστικών και των παραμέτρων απόδοσης του. </a:t>
            </a:r>
            <a:endParaRPr lang="en-GB" b="1" dirty="0"/>
          </a:p>
          <a:p>
            <a:pPr lvl="1">
              <a:buFont typeface="+mj-lt"/>
              <a:buAutoNum type="arabicPeriod"/>
            </a:pPr>
            <a:r>
              <a:rPr lang="el-GR" b="1" dirty="0"/>
              <a:t>Να περιγράφετε </a:t>
            </a:r>
            <a:r>
              <a:rPr lang="el-GR" b="1" dirty="0" smtClean="0"/>
              <a:t>τη διαδικασία </a:t>
            </a:r>
            <a:r>
              <a:rPr lang="el-GR" b="1" dirty="0"/>
              <a:t>εγκατάστασης του συστήματος, αναφορικά με τις εργασίες προπαρασκευής, κατασκευής και συντήρησης.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D02DB3-4AC6-4A15-BF49-3ADC0E352122}"/>
              </a:ext>
            </a:extLst>
          </p:cNvPr>
          <p:cNvSpPr txBox="1"/>
          <p:nvPr/>
        </p:nvSpPr>
        <p:spPr>
          <a:xfrm>
            <a:off x="755999" y="1818053"/>
            <a:ext cx="36543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Βασικά τμήματα </a:t>
            </a:r>
            <a:r>
              <a:rPr lang="el-GR" sz="1600" dirty="0" err="1"/>
              <a:t>κόμπακτ</a:t>
            </a:r>
            <a:r>
              <a:rPr lang="el-GR" sz="1600" dirty="0"/>
              <a:t> συστημάτων είναι</a:t>
            </a:r>
            <a:r>
              <a:rPr lang="en-US" sz="1600" dirty="0"/>
              <a:t>: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l-GR" sz="1600" b="1" dirty="0">
                <a:solidFill>
                  <a:prstClr val="black"/>
                </a:solidFill>
              </a:rPr>
              <a:t>Ηλιακός συλλέκτης ( </a:t>
            </a:r>
            <a:r>
              <a:rPr lang="el-GR" sz="1600" b="1" dirty="0" err="1">
                <a:solidFill>
                  <a:prstClr val="black"/>
                </a:solidFill>
              </a:rPr>
              <a:t>ες</a:t>
            </a:r>
            <a:r>
              <a:rPr lang="el-GR" sz="1600" b="1" dirty="0">
                <a:solidFill>
                  <a:prstClr val="black"/>
                </a:solidFill>
              </a:rPr>
              <a:t>) </a:t>
            </a:r>
            <a:r>
              <a:rPr lang="el-GR" sz="1600" dirty="0">
                <a:solidFill>
                  <a:prstClr val="black"/>
                </a:solidFill>
              </a:rPr>
              <a:t>Επίπεδοι ή σωλήνων κενού.</a:t>
            </a:r>
            <a:endParaRPr lang="en-US" sz="1600" dirty="0">
              <a:solidFill>
                <a:prstClr val="black"/>
              </a:solidFill>
            </a:endParaRP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l-GR" sz="1600" b="1" dirty="0">
                <a:solidFill>
                  <a:prstClr val="black"/>
                </a:solidFill>
              </a:rPr>
              <a:t>Δοχείο νερού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l-GR" sz="1600" dirty="0">
                <a:solidFill>
                  <a:prstClr val="black"/>
                </a:solidFill>
              </a:rPr>
              <a:t>Για άμεσο ή έμμεσο σύστημα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l-GR" sz="1600" dirty="0">
                <a:solidFill>
                  <a:prstClr val="black"/>
                </a:solidFill>
              </a:rPr>
              <a:t>Υπό πίεση ή με ατμοσφαιρική πίεση. </a:t>
            </a:r>
            <a:endParaRPr lang="en-US" sz="1600" dirty="0">
              <a:solidFill>
                <a:prstClr val="black"/>
              </a:solidFill>
            </a:endParaRP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l-GR" sz="1600" b="1" dirty="0">
                <a:solidFill>
                  <a:prstClr val="black"/>
                </a:solidFill>
              </a:rPr>
              <a:t>Πλαίσιο στήριξης</a:t>
            </a:r>
            <a:r>
              <a:rPr lang="en-US" sz="1600" b="1" dirty="0">
                <a:solidFill>
                  <a:prstClr val="black"/>
                </a:solidFill>
              </a:rPr>
              <a:t>.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</a:rPr>
              <a:t>Για επίπεδες επιφάνειές ή εγκατάσταση σε στέγη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Ειδικές και υποχρεωτικές βαλβίδες ασφαλείας</a:t>
            </a:r>
            <a:r>
              <a:rPr lang="en-US" sz="1600" b="1" dirty="0">
                <a:solidFill>
                  <a:prstClr val="black"/>
                </a:solidFill>
              </a:rPr>
              <a:t>.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l-GR" sz="1600" b="1" dirty="0">
                <a:solidFill>
                  <a:prstClr val="black"/>
                </a:solidFill>
              </a:rPr>
              <a:t>Σωληνώσεις</a:t>
            </a:r>
            <a:r>
              <a:rPr lang="en-US" sz="1600" b="1" dirty="0">
                <a:solidFill>
                  <a:prstClr val="black"/>
                </a:solidFill>
              </a:rPr>
              <a:t>.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l-GR" sz="1600" b="1" dirty="0">
                <a:solidFill>
                  <a:prstClr val="black"/>
                </a:solidFill>
              </a:rPr>
              <a:t>Αξεσουάρ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4AF10C-D2B2-4F4B-9B52-A6B0272A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Δομή  και εξαρτήματα του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θερμοσιφωνικού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συστήματος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61F07D-AF99-4B06-9E90-720FAC91AE06}"/>
              </a:ext>
            </a:extLst>
          </p:cNvPr>
          <p:cNvSpPr/>
          <p:nvPr/>
        </p:nvSpPr>
        <p:spPr>
          <a:xfrm>
            <a:off x="432916" y="1557000"/>
            <a:ext cx="280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Γενική δομή.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53D3F3E-5BCC-4D73-A45E-5B34EAFFACDB}"/>
              </a:ext>
            </a:extLst>
          </p:cNvPr>
          <p:cNvSpPr/>
          <p:nvPr/>
        </p:nvSpPr>
        <p:spPr>
          <a:xfrm>
            <a:off x="900000" y="5171631"/>
            <a:ext cx="7912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Ειδικά εξαρτήματα και η συναρμολόγηση εξαρτώνται από τον τύπο του συστήματος.</a:t>
            </a:r>
            <a:endParaRPr lang="en-US" sz="16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Σχεδόν όλα τα απαραίτητα υλικά παρέχονται στο </a:t>
            </a:r>
            <a:r>
              <a:rPr lang="el-GR" sz="1600" dirty="0" err="1">
                <a:solidFill>
                  <a:prstClr val="black"/>
                </a:solidFill>
              </a:rPr>
              <a:t>κιτ</a:t>
            </a:r>
            <a:r>
              <a:rPr lang="el-GR" sz="1600" dirty="0">
                <a:solidFill>
                  <a:prstClr val="black"/>
                </a:solidFill>
              </a:rPr>
              <a:t>.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</a:rPr>
              <a:t>Κάποια που μπορεί να χρειάζονται </a:t>
            </a:r>
            <a:r>
              <a:rPr lang="el-GR" sz="1600" dirty="0" err="1">
                <a:solidFill>
                  <a:prstClr val="black"/>
                </a:solidFill>
              </a:rPr>
              <a:t>επιπλεόν</a:t>
            </a:r>
            <a:r>
              <a:rPr lang="el-GR" sz="1600" dirty="0">
                <a:solidFill>
                  <a:prstClr val="black"/>
                </a:solidFill>
              </a:rPr>
              <a:t> είναι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l-GR" sz="1600" dirty="0">
                <a:solidFill>
                  <a:prstClr val="black"/>
                </a:solidFill>
              </a:rPr>
              <a:t>υγρό μέσο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l-GR" sz="1600" dirty="0">
                <a:solidFill>
                  <a:prstClr val="black"/>
                </a:solidFill>
              </a:rPr>
              <a:t>σωλήνες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l-GR" sz="1600" dirty="0">
                <a:solidFill>
                  <a:prstClr val="black"/>
                </a:solidFill>
              </a:rPr>
              <a:t>βαλβίδες, αξεσουάρ </a:t>
            </a:r>
            <a:r>
              <a:rPr lang="el-GR" sz="1600" dirty="0" err="1">
                <a:solidFill>
                  <a:prstClr val="black"/>
                </a:solidFill>
              </a:rPr>
              <a:t>κλπ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΄Όμως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l-GR" sz="1600" dirty="0">
                <a:solidFill>
                  <a:prstClr val="black"/>
                </a:solidFill>
              </a:rPr>
              <a:t>πολλοί κατασκευαστές παρέχουν ευελιξία στην προσαρμογή του συστήματος στις απαιτήσεις του πελάτη.  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4" name="Picture 3" descr="A close up of a computer&#10;&#10;Description generated with high confidence">
            <a:extLst>
              <a:ext uri="{FF2B5EF4-FFF2-40B4-BE49-F238E27FC236}">
                <a16:creationId xmlns:a16="http://schemas.microsoft.com/office/drawing/2014/main" xmlns="" id="{1663046A-66EF-4378-9B71-12D22A67F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34" y="2090537"/>
            <a:ext cx="4163332" cy="2994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538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D10ED5-3EF3-4168-A7E5-31612932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Δομή  και εξαρτήματα του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θερμοσιφωνικού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ED09D3-803E-4A74-83C3-60CAB14E24C2}"/>
              </a:ext>
            </a:extLst>
          </p:cNvPr>
          <p:cNvSpPr/>
          <p:nvPr/>
        </p:nvSpPr>
        <p:spPr>
          <a:xfrm>
            <a:off x="432916" y="1557000"/>
            <a:ext cx="233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Ηλιακοί συλλέκτες</a:t>
            </a:r>
            <a:endParaRPr lang="en-US" b="1" dirty="0"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9C0951C-3C1F-43C8-B980-8B7212D0090D}"/>
              </a:ext>
            </a:extLst>
          </p:cNvPr>
          <p:cNvGrpSpPr/>
          <p:nvPr/>
        </p:nvGrpSpPr>
        <p:grpSpPr>
          <a:xfrm>
            <a:off x="252000" y="1947221"/>
            <a:ext cx="8712000" cy="3353779"/>
            <a:chOff x="252000" y="2133000"/>
            <a:chExt cx="8712000" cy="33537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A15428-7435-4CD2-BF05-E22E26E562FE}"/>
                </a:ext>
              </a:extLst>
            </p:cNvPr>
            <p:cNvSpPr txBox="1"/>
            <p:nvPr/>
          </p:nvSpPr>
          <p:spPr>
            <a:xfrm>
              <a:off x="432916" y="4655782"/>
              <a:ext cx="2717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l-GR" sz="1600" b="1" dirty="0"/>
                <a:t>Με επίπεδο ηλιακό συλλέκτη</a:t>
              </a:r>
              <a:endParaRPr lang="en-US" sz="16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778AC8D-C76D-4110-8DE7-6C4FEA3229B0}"/>
                </a:ext>
              </a:extLst>
            </p:cNvPr>
            <p:cNvSpPr txBox="1"/>
            <p:nvPr/>
          </p:nvSpPr>
          <p:spPr>
            <a:xfrm>
              <a:off x="6295301" y="4655782"/>
              <a:ext cx="26686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l-GR" sz="1600" b="1" dirty="0"/>
                <a:t>Συλλέκτες με σωλήνες εκκένωσης υγρού </a:t>
              </a:r>
              <a:r>
                <a:rPr lang="en-US" sz="1600" b="1" dirty="0"/>
                <a:t> (U-Pipe)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9524902-B6AA-40F4-B73E-F03500F9C740}"/>
                </a:ext>
              </a:extLst>
            </p:cNvPr>
            <p:cNvGrpSpPr/>
            <p:nvPr/>
          </p:nvGrpSpPr>
          <p:grpSpPr>
            <a:xfrm>
              <a:off x="252000" y="2133000"/>
              <a:ext cx="8712000" cy="2520000"/>
              <a:chOff x="216000" y="2514477"/>
              <a:chExt cx="8712000" cy="25200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99EC5763-5708-4005-BCE7-88CA7DB38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6000" y="2514477"/>
                <a:ext cx="3345223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7983B6B1-59D5-4769-A0E1-5703180F4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8000" y="2514477"/>
                <a:ext cx="3150000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2DA0A7F5-8697-4360-A856-A6080CCB6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3000" y="2514477"/>
                <a:ext cx="3046301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3CEF284-FB53-47E4-9627-1A9DD023E743}"/>
                </a:ext>
              </a:extLst>
            </p:cNvPr>
            <p:cNvSpPr txBox="1"/>
            <p:nvPr/>
          </p:nvSpPr>
          <p:spPr>
            <a:xfrm>
              <a:off x="3388413" y="4655782"/>
              <a:ext cx="2668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l-GR" sz="1600" b="1" dirty="0"/>
                <a:t>Με συλλέκτη </a:t>
              </a:r>
              <a:r>
                <a:rPr lang="el-GR" sz="1600" b="1" dirty="0" err="1"/>
                <a:t>σωλήνω</a:t>
              </a:r>
              <a:r>
                <a:rPr lang="el-GR" sz="1600" b="1" dirty="0"/>
                <a:t> κενού ( </a:t>
              </a:r>
              <a:r>
                <a:rPr lang="en-US" sz="1600" b="1" dirty="0"/>
                <a:t>Heat-Pipe</a:t>
              </a:r>
              <a:r>
                <a:rPr lang="el-GR" sz="1600" b="1" dirty="0"/>
                <a:t>) </a:t>
              </a:r>
              <a:r>
                <a:rPr lang="en-US" sz="1600" b="1" dirty="0"/>
                <a:t>.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F19EA0A-5C95-472A-A7A1-4F3E8E1DC03E}"/>
              </a:ext>
            </a:extLst>
          </p:cNvPr>
          <p:cNvSpPr/>
          <p:nvPr/>
        </p:nvSpPr>
        <p:spPr>
          <a:xfrm>
            <a:off x="444016" y="5301000"/>
            <a:ext cx="8375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Γενικά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l-GR" sz="1600" dirty="0">
                <a:solidFill>
                  <a:prstClr val="black"/>
                </a:solidFill>
              </a:rPr>
              <a:t>οι συλλέκτες με σωλήνες κενού είναι καλύτεροι από τους επίπεδους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l-GR" sz="1600" dirty="0">
                <a:solidFill>
                  <a:prstClr val="black"/>
                </a:solidFill>
              </a:rPr>
              <a:t>Και οι </a:t>
            </a:r>
            <a:r>
              <a:rPr lang="en-US" sz="1600" dirty="0">
                <a:solidFill>
                  <a:prstClr val="black"/>
                </a:solidFill>
              </a:rPr>
              <a:t> heat pipes </a:t>
            </a:r>
            <a:r>
              <a:rPr lang="el-GR" sz="1600" dirty="0">
                <a:solidFill>
                  <a:prstClr val="black"/>
                </a:solidFill>
              </a:rPr>
              <a:t>είναι καλύτεροι από τους  </a:t>
            </a:r>
            <a:r>
              <a:rPr lang="en-US" sz="1600" dirty="0">
                <a:solidFill>
                  <a:prstClr val="black"/>
                </a:solidFill>
              </a:rPr>
              <a:t>U-pipe </a:t>
            </a:r>
            <a:r>
              <a:rPr lang="el-GR" sz="1600" dirty="0">
                <a:solidFill>
                  <a:prstClr val="black"/>
                </a:solidFill>
              </a:rPr>
              <a:t>σωλήνες κενού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  <a:r>
              <a:rPr lang="el-GR" sz="1600" dirty="0">
                <a:solidFill>
                  <a:prstClr val="black"/>
                </a:solidFill>
              </a:rPr>
              <a:t> Είναι πιο αποδοτικοί ,παρέχουν αντιψυκτική προστασία και είναι ασφαλέστεροι στη λειτουργία. Οι επίπεδοι είναι οικονομικότεροι και αρκετά αποδοτικοί σε περιοχές με υψηλή ηλιοφάνεια. 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40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9C9238-7EDF-4A04-A75A-94003FCB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Δομή  και εξαρτήματα του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θερμοσιφωνικού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06DC6B9-6D29-4483-AE9C-7850A0E727E3}"/>
              </a:ext>
            </a:extLst>
          </p:cNvPr>
          <p:cNvSpPr/>
          <p:nvPr/>
        </p:nvSpPr>
        <p:spPr>
          <a:xfrm>
            <a:off x="432916" y="1557000"/>
            <a:ext cx="349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Δοχεία αποθήκευσης νερού.</a:t>
            </a:r>
            <a:endParaRPr lang="en-US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1CBADF-15F3-4E1B-92E4-F574E2BC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" y="1947832"/>
            <a:ext cx="7848000" cy="3047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2039A3-B27B-4F3B-BF62-641AF7394301}"/>
              </a:ext>
            </a:extLst>
          </p:cNvPr>
          <p:cNvSpPr txBox="1"/>
          <p:nvPr/>
        </p:nvSpPr>
        <p:spPr>
          <a:xfrm>
            <a:off x="540000" y="5013000"/>
            <a:ext cx="8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342900">
              <a:buFont typeface="Wingdings" panose="05000000000000000000" pitchFamily="2" charset="2"/>
              <a:buChar char="§"/>
            </a:pPr>
            <a:r>
              <a:rPr lang="el-GR" sz="1600" b="1" dirty="0"/>
              <a:t>Τυπικά δοχεία νερού σε συστήματα χωρίς πίεση και με σωλήνες κενού. </a:t>
            </a:r>
            <a:r>
              <a:rPr lang="en-US" sz="1600" b="1" dirty="0"/>
              <a:t> 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Εσωτερικό τμήμα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l-GR" sz="1600" dirty="0">
                <a:solidFill>
                  <a:prstClr val="black"/>
                </a:solidFill>
              </a:rPr>
              <a:t>Από ανοξείδωτο χάλυβα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l-GR" sz="1600" dirty="0">
                <a:solidFill>
                  <a:prstClr val="black"/>
                </a:solidFill>
              </a:rPr>
              <a:t>Αντιδιαρρηκτικά </a:t>
            </a:r>
            <a:r>
              <a:rPr lang="el-GR" sz="1600" dirty="0" err="1">
                <a:solidFill>
                  <a:prstClr val="black"/>
                </a:solidFill>
              </a:rPr>
              <a:t>συγκολημμένο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Εξωτερικό τμήμα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l-GR" sz="1600" dirty="0">
                <a:solidFill>
                  <a:prstClr val="black"/>
                </a:solidFill>
              </a:rPr>
              <a:t>Από χαλκό ψευδαργύρου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l-GR" sz="1600" dirty="0">
                <a:solidFill>
                  <a:prstClr val="black"/>
                </a:solidFill>
              </a:rPr>
              <a:t>Αντιδιαβρωτική επίστρωση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Μόνωση μεταξύ των δύο από υψηλής πυκνότητας</a:t>
            </a:r>
            <a:r>
              <a:rPr lang="en-US" sz="1600" dirty="0">
                <a:solidFill>
                  <a:prstClr val="black"/>
                </a:solidFill>
              </a:rPr>
              <a:t>  </a:t>
            </a:r>
            <a:r>
              <a:rPr lang="el-GR" sz="1600" dirty="0">
                <a:solidFill>
                  <a:prstClr val="black"/>
                </a:solidFill>
              </a:rPr>
              <a:t>αφρό ή άλλα 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Σχεδίαση με διατρήσεις για τους γυάλινους σωλήνες</a:t>
            </a:r>
            <a:r>
              <a:rPr lang="en-US" sz="1600" dirty="0">
                <a:solidFill>
                  <a:prstClr val="black"/>
                </a:solidFill>
              </a:rPr>
              <a:t>,</a:t>
            </a:r>
            <a:r>
              <a:rPr lang="el-GR" sz="1600" dirty="0">
                <a:solidFill>
                  <a:prstClr val="black"/>
                </a:solidFill>
              </a:rPr>
              <a:t>τις εισόδους νερού, τους αισθητήρες </a:t>
            </a:r>
            <a:r>
              <a:rPr lang="el-GR" sz="1600" dirty="0" err="1">
                <a:solidFill>
                  <a:prstClr val="black"/>
                </a:solidFill>
              </a:rPr>
              <a:t>κλπ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6872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EFE3C2-AB48-47D5-A61D-43D3796A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Δομή  και εξαρτήματα του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θερμοσιφωνικού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5E4CEC9-F607-45E8-A62D-38818A589AAE}"/>
              </a:ext>
            </a:extLst>
          </p:cNvPr>
          <p:cNvSpPr/>
          <p:nvPr/>
        </p:nvSpPr>
        <p:spPr>
          <a:xfrm>
            <a:off x="432916" y="1557000"/>
            <a:ext cx="442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Δοχεία αποθήκευσης νερού</a:t>
            </a:r>
            <a:endParaRPr lang="en-US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50D2A6-784A-4DBA-867A-6A8972590516}"/>
              </a:ext>
            </a:extLst>
          </p:cNvPr>
          <p:cNvSpPr txBox="1"/>
          <p:nvPr/>
        </p:nvSpPr>
        <p:spPr>
          <a:xfrm>
            <a:off x="432917" y="4715668"/>
            <a:ext cx="52190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b="1" dirty="0"/>
              <a:t>Τυπικά δοχεία νερού σε συστήματα υπό πίεση και με σωλήνες κενού (</a:t>
            </a:r>
            <a:r>
              <a:rPr lang="en-US" sz="1600" b="1" dirty="0"/>
              <a:t>heat-pipe</a:t>
            </a:r>
            <a:r>
              <a:rPr lang="el-GR" sz="1600" b="1" dirty="0"/>
              <a:t>)</a:t>
            </a:r>
            <a:r>
              <a:rPr lang="en-US" sz="1600" b="1" dirty="0"/>
              <a:t>. 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Ανοξείδωτο χάλυβα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Το δοχείο είναι μεγαλύτερου πάχους , για αντοχή στις πιέσεις στην κανονική ή στην έκτακτη λειτουργία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Μονωμένο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FE92E01-F56C-4CEF-A599-9ECDE791707D}"/>
              </a:ext>
            </a:extLst>
          </p:cNvPr>
          <p:cNvGrpSpPr/>
          <p:nvPr/>
        </p:nvGrpSpPr>
        <p:grpSpPr>
          <a:xfrm>
            <a:off x="1117284" y="2061000"/>
            <a:ext cx="7198716" cy="2520000"/>
            <a:chOff x="905574" y="2061000"/>
            <a:chExt cx="7198716" cy="252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9421DCB-30BA-455B-A777-814448DB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5574" y="2061000"/>
              <a:ext cx="4596851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6A86440-7D5C-4751-9C33-2B221E660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2425" y="2061000"/>
              <a:ext cx="2601865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A0D450-BB09-444A-B795-5F501ADE8FD1}"/>
              </a:ext>
            </a:extLst>
          </p:cNvPr>
          <p:cNvSpPr txBox="1"/>
          <p:nvPr/>
        </p:nvSpPr>
        <p:spPr>
          <a:xfrm>
            <a:off x="5673383" y="4715668"/>
            <a:ext cx="3013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b="1" dirty="0"/>
              <a:t>Δοχείο με πηνίο χαλκού </a:t>
            </a:r>
            <a:r>
              <a:rPr lang="en-US" sz="1600" b="1" dirty="0"/>
              <a:t>(</a:t>
            </a:r>
            <a:r>
              <a:rPr lang="el-GR" sz="1600" b="1" dirty="0"/>
              <a:t>προθέρμανσης</a:t>
            </a:r>
            <a:r>
              <a:rPr lang="en-US" sz="1600" b="1" dirty="0"/>
              <a:t>).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Με</a:t>
            </a:r>
            <a:r>
              <a:rPr lang="en-US" sz="1600" dirty="0">
                <a:solidFill>
                  <a:prstClr val="black"/>
                </a:solidFill>
              </a:rPr>
              <a:t>/</a:t>
            </a:r>
            <a:r>
              <a:rPr lang="el-GR" sz="1600" dirty="0">
                <a:solidFill>
                  <a:prstClr val="black"/>
                </a:solidFill>
              </a:rPr>
              <a:t>χωρίς πίεση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Εσωτερικό και εξωτερικό τμήμα με στρώμα μόνωσης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9146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68F2C-D532-49D2-A540-B6445826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Δομή  και εξαρτήματα του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θερμοσιφωνικού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B0E99F-80E5-4BE2-99A9-49AD1F465DC8}"/>
              </a:ext>
            </a:extLst>
          </p:cNvPr>
          <p:cNvSpPr/>
          <p:nvPr/>
        </p:nvSpPr>
        <p:spPr>
          <a:xfrm>
            <a:off x="432916" y="1557000"/>
            <a:ext cx="385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Δοχεία αποθήκευσης νερού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E422BB-AF17-4E01-A800-DA40DF83A7DD}"/>
              </a:ext>
            </a:extLst>
          </p:cNvPr>
          <p:cNvSpPr txBox="1"/>
          <p:nvPr/>
        </p:nvSpPr>
        <p:spPr>
          <a:xfrm>
            <a:off x="905574" y="4797000"/>
            <a:ext cx="777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b="1" dirty="0"/>
              <a:t>Δοχεία για συστήματα υπό πίεση με διπλό κύκλωμα και επίπεδους συλλέκτες.</a:t>
            </a:r>
            <a:r>
              <a:rPr lang="en-US" sz="1600" b="1" dirty="0"/>
              <a:t> (</a:t>
            </a:r>
            <a:r>
              <a:rPr lang="el-GR" sz="1600" b="1" dirty="0"/>
              <a:t>έμμεσο σύστημα με </a:t>
            </a:r>
            <a:r>
              <a:rPr lang="el-GR" sz="1600" b="1" dirty="0" err="1"/>
              <a:t>εναλλάκτη</a:t>
            </a:r>
            <a:r>
              <a:rPr lang="el-GR" sz="1600" b="1" dirty="0"/>
              <a:t> </a:t>
            </a:r>
            <a:r>
              <a:rPr lang="en-US" sz="1600" b="1" dirty="0"/>
              <a:t>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51526E-8FAB-487B-9FDF-546D8155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2003796"/>
            <a:ext cx="7988230" cy="27212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1379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A7970C-E6D2-46D3-BC86-1D160C03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Δομή  και εξαρτήματα του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θερμοσιφωνικού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4C2938-6D85-4EA1-9C35-3FBCE0202DB5}"/>
              </a:ext>
            </a:extLst>
          </p:cNvPr>
          <p:cNvSpPr/>
          <p:nvPr/>
        </p:nvSpPr>
        <p:spPr>
          <a:xfrm>
            <a:off x="432916" y="1557000"/>
            <a:ext cx="277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Πλαίσια στήριξης</a:t>
            </a:r>
            <a:endParaRPr lang="en-US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A9AB88-66B6-4C05-9805-70191F02BB1A}"/>
              </a:ext>
            </a:extLst>
          </p:cNvPr>
          <p:cNvSpPr txBox="1"/>
          <p:nvPr/>
        </p:nvSpPr>
        <p:spPr>
          <a:xfrm>
            <a:off x="432916" y="5301000"/>
            <a:ext cx="8603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b="1" dirty="0"/>
              <a:t>Βασικά συστήματα</a:t>
            </a:r>
            <a:r>
              <a:rPr lang="en-US" sz="1600" b="1" dirty="0"/>
              <a:t>: </a:t>
            </a:r>
            <a:r>
              <a:rPr lang="el-GR" sz="1600" b="1" dirty="0"/>
              <a:t>σετ στήριξης για επίπεδες επιφάνειες </a:t>
            </a:r>
            <a:r>
              <a:rPr lang="en-US" sz="1600" b="1" dirty="0"/>
              <a:t> </a:t>
            </a:r>
            <a:r>
              <a:rPr lang="el-GR" sz="1600" b="1" dirty="0"/>
              <a:t>και οροφές με κλίση</a:t>
            </a:r>
            <a:r>
              <a:rPr lang="en-US" sz="1600" b="1" dirty="0"/>
              <a:t>.</a:t>
            </a:r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dirty="0"/>
              <a:t>Τα συστήματα είναι συγκεκριμένα</a:t>
            </a:r>
            <a:r>
              <a:rPr lang="en-US" sz="1600" dirty="0"/>
              <a:t>; </a:t>
            </a:r>
            <a:r>
              <a:rPr lang="el-GR" sz="1600" dirty="0"/>
              <a:t>Εξαρτώνται από τη σχεδίαση και ταιριάζουν με την οροφή </a:t>
            </a:r>
            <a:r>
              <a:rPr lang="en-US" sz="1600" dirty="0"/>
              <a:t> </a:t>
            </a:r>
            <a:r>
              <a:rPr lang="el-GR" sz="1600" dirty="0"/>
              <a:t>της εγκατάστασης</a:t>
            </a: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dirty="0"/>
              <a:t>Οι κατασκευαστές προσφέρουν όλα τα εξαρτήματα για τη συναρμολόγηση και εγκατάσταση τους. </a:t>
            </a:r>
            <a:endParaRPr lang="en-US" sz="1600" dirty="0"/>
          </a:p>
        </p:txBody>
      </p:sp>
      <p:pic>
        <p:nvPicPr>
          <p:cNvPr id="12" name="Picture 11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1BCBA84B-F950-4F69-81A0-4073EB1D8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9" y="1983604"/>
            <a:ext cx="8076255" cy="32644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8430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370F71-4718-4BDC-B246-2918277F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Δομή  και εξαρτήματα του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θερμοσιφωνικού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6C5049-E60A-4BE0-BBC2-94898F04E4C4}"/>
              </a:ext>
            </a:extLst>
          </p:cNvPr>
          <p:cNvSpPr/>
          <p:nvPr/>
        </p:nvSpPr>
        <p:spPr>
          <a:xfrm>
            <a:off x="432916" y="1557000"/>
            <a:ext cx="50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Βαλβίδες</a:t>
            </a: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, </a:t>
            </a: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εξαρτήματα</a:t>
            </a: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, </a:t>
            </a: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σωλήνες και αξεσουάρ</a:t>
            </a:r>
            <a:endParaRPr lang="en-US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34D870-A414-4166-8E35-5C55E26B4E1E}"/>
              </a:ext>
            </a:extLst>
          </p:cNvPr>
          <p:cNvSpPr txBox="1"/>
          <p:nvPr/>
        </p:nvSpPr>
        <p:spPr>
          <a:xfrm>
            <a:off x="684000" y="1989000"/>
            <a:ext cx="30598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dirty="0"/>
              <a:t>Τα </a:t>
            </a:r>
            <a:r>
              <a:rPr lang="el-GR" sz="1600" dirty="0" err="1"/>
              <a:t>κόμπακτ</a:t>
            </a:r>
            <a:r>
              <a:rPr lang="el-GR" sz="1600" dirty="0"/>
              <a:t> συστήματα παρέχονται με όλα τα εξαρτήματα και υλικά για την ολοκληρωμένη συναρμολόγηση και εγκατάσταση τους.</a:t>
            </a: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dirty="0"/>
              <a:t>Η σχεδίαση του συστήματος </a:t>
            </a:r>
            <a:r>
              <a:rPr lang="en-US" sz="1600" dirty="0"/>
              <a:t>(</a:t>
            </a:r>
            <a:r>
              <a:rPr lang="el-GR" sz="1600" dirty="0"/>
              <a:t>άμεσο</a:t>
            </a:r>
            <a:r>
              <a:rPr lang="en-US" sz="1600" dirty="0"/>
              <a:t>,</a:t>
            </a:r>
            <a:r>
              <a:rPr lang="el-GR" sz="1600" dirty="0"/>
              <a:t> έμμεσο</a:t>
            </a:r>
            <a:r>
              <a:rPr lang="en-US" sz="1600" dirty="0"/>
              <a:t>, </a:t>
            </a:r>
            <a:r>
              <a:rPr lang="el-GR" sz="1600" dirty="0"/>
              <a:t>αριθμός συλλεκτών </a:t>
            </a:r>
            <a:r>
              <a:rPr lang="el-GR" sz="1600" dirty="0" err="1"/>
              <a:t>κλπ</a:t>
            </a:r>
            <a:r>
              <a:rPr lang="en-US" sz="1600" dirty="0"/>
              <a:t>.) </a:t>
            </a:r>
            <a:r>
              <a:rPr lang="el-GR" sz="1600" dirty="0"/>
              <a:t>καθορίζει τα υλικά</a:t>
            </a:r>
            <a:r>
              <a:rPr lang="en-US" sz="1600" dirty="0"/>
              <a:t>.</a:t>
            </a:r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dirty="0"/>
              <a:t>Οι παράμετροι για τις βαλβίδες ασφαλείας και η απόδοση του είναι παρόμοιες με των ενεργών συστημάτων.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EE3A57-6800-40E3-91FB-C88499FA7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033" y="1900607"/>
            <a:ext cx="4890851" cy="43051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413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C6F10-4033-4AFC-81E9-464135DA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Δομή  και εξαρτήματα του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θερμοσιφωνικού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3B5275-A94F-4D75-A8BB-F43A826FC958}"/>
              </a:ext>
            </a:extLst>
          </p:cNvPr>
          <p:cNvSpPr/>
          <p:nvPr/>
        </p:nvSpPr>
        <p:spPr>
          <a:xfrm>
            <a:off x="432916" y="1557000"/>
            <a:ext cx="50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Βαλβίδες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εξαρτήματα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σωλήνες και αξεσουάρ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955D1B-DEE9-4186-A2E8-345A0B42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77" y="1947139"/>
            <a:ext cx="4532762" cy="4361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C9E0F9-EE9B-4DDD-A9B1-C0EDEA28765B}"/>
              </a:ext>
            </a:extLst>
          </p:cNvPr>
          <p:cNvSpPr txBox="1"/>
          <p:nvPr/>
        </p:nvSpPr>
        <p:spPr>
          <a:xfrm>
            <a:off x="5333256" y="1845000"/>
            <a:ext cx="34867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dirty="0"/>
              <a:t>Οι κατασκευαστές παρέχουν </a:t>
            </a:r>
            <a:r>
              <a:rPr lang="el-GR" sz="1600" dirty="0" err="1"/>
              <a:t>αξεσουαρ</a:t>
            </a:r>
            <a:r>
              <a:rPr lang="el-GR" sz="1600" dirty="0"/>
              <a:t> και ανταλλακτικά για τα συστήματα τους. Κοινά εξαρτήματα</a:t>
            </a:r>
            <a:r>
              <a:rPr lang="en-US" sz="1600" dirty="0"/>
              <a:t>: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Ηλεκτρικές αντιστάσεις στο δοχείο νερού για βοηθητική χρήση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Πρόσθετα δοχεία νερού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Αισθητήρες θερμοκρασίας και στάθμης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Θερμοστάτη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Διαφορικούς ελεγκτές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Ράβδους μαγνησίου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723900" lvl="1" indent="-34290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</a:rPr>
              <a:t>Ανταλλακτικά και αναλώσιμα</a:t>
            </a:r>
            <a:r>
              <a:rPr lang="en-US" sz="1600" dirty="0">
                <a:solidFill>
                  <a:prstClr val="black"/>
                </a:solidFill>
              </a:rPr>
              <a:t> (</a:t>
            </a:r>
            <a:r>
              <a:rPr lang="el-GR" sz="1600" dirty="0">
                <a:solidFill>
                  <a:prstClr val="black"/>
                </a:solidFill>
              </a:rPr>
              <a:t>υγρό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l-GR" sz="1600" dirty="0" err="1">
                <a:solidFill>
                  <a:prstClr val="black"/>
                </a:solidFill>
              </a:rPr>
              <a:t>κλπ</a:t>
            </a:r>
            <a:r>
              <a:rPr lang="el-GR" sz="1600" dirty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endParaRPr lang="en-US" sz="1600" dirty="0">
              <a:solidFill>
                <a:prstClr val="black"/>
              </a:solidFill>
            </a:endParaRPr>
          </a:p>
          <a:p>
            <a:pPr marL="723900" lvl="1" indent="-342900">
              <a:buFont typeface="Calibri" panose="020F0502020204030204" pitchFamily="34" charset="0"/>
              <a:buChar char="‒"/>
            </a:pPr>
            <a:endParaRPr lang="en-US" sz="1600" dirty="0">
              <a:solidFill>
                <a:prstClr val="black"/>
              </a:solidFill>
            </a:endParaRPr>
          </a:p>
          <a:p>
            <a:pPr marL="474663" lvl="1"/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360363" indent="-34290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0484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AD7679-71B2-46C0-8ACF-2CA7314C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000" y="1475335"/>
            <a:ext cx="3270844" cy="46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940391-C68D-44D7-9AEB-14EF8F971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D55F8C-362A-46B8-8AA1-1EE9E40833A5}"/>
              </a:ext>
            </a:extLst>
          </p:cNvPr>
          <p:cNvSpPr/>
          <p:nvPr/>
        </p:nvSpPr>
        <p:spPr>
          <a:xfrm>
            <a:off x="432916" y="1557000"/>
            <a:ext cx="363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Έγγραφα συστήματος και έργου </a:t>
            </a:r>
            <a:endParaRPr lang="en-US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E56C41-816E-42BD-8233-F188C5E99873}"/>
              </a:ext>
            </a:extLst>
          </p:cNvPr>
          <p:cNvSpPr txBox="1"/>
          <p:nvPr/>
        </p:nvSpPr>
        <p:spPr>
          <a:xfrm>
            <a:off x="725568" y="1989000"/>
            <a:ext cx="283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dirty="0"/>
              <a:t>Γενικά τα </a:t>
            </a:r>
            <a:r>
              <a:rPr lang="el-GR" sz="1600" dirty="0" err="1"/>
              <a:t>θερμοσιφωνικά</a:t>
            </a:r>
            <a:r>
              <a:rPr lang="el-GR" sz="1600" dirty="0"/>
              <a:t> συστήματα είναι προϋπολογισμένα μικρής κλίμακας  για εγκατάσταση από </a:t>
            </a:r>
            <a:r>
              <a:rPr lang="el-GR" sz="1600" dirty="0" err="1"/>
              <a:t>πιστοιημένους</a:t>
            </a:r>
            <a:r>
              <a:rPr lang="el-GR" sz="1600" dirty="0"/>
              <a:t> εγκαταστάτες </a:t>
            </a:r>
          </a:p>
          <a:p>
            <a:pPr marL="360363" indent="-342900">
              <a:buFont typeface="Wingdings" panose="05000000000000000000" pitchFamily="2" charset="2"/>
              <a:buChar char="§"/>
            </a:pPr>
            <a:r>
              <a:rPr lang="el-GR" sz="1600" dirty="0"/>
              <a:t>Οι κύριες τεχνικές αναφορές είναι από τα εγχειρίδια εγκατάστασης, λειτουργίας και συντήρησης των κατασκευαστών</a:t>
            </a:r>
            <a:r>
              <a:rPr lang="en-US" sz="16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1333FE-95D4-42A6-9216-9DCCC3617488}"/>
              </a:ext>
            </a:extLst>
          </p:cNvPr>
          <p:cNvSpPr txBox="1"/>
          <p:nvPr/>
        </p:nvSpPr>
        <p:spPr>
          <a:xfrm>
            <a:off x="6012000" y="2061000"/>
            <a:ext cx="2808000" cy="41549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INSTALL MANUALS. GENERIC CONTENTS: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System description</a:t>
            </a:r>
            <a:r>
              <a:rPr lang="en-US" sz="1200" dirty="0"/>
              <a:t>. Working principles.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System description</a:t>
            </a:r>
            <a:r>
              <a:rPr lang="en-US" sz="1200" dirty="0"/>
              <a:t>. Might be a model and a range of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Safety precautions </a:t>
            </a:r>
            <a:r>
              <a:rPr lang="en-US" sz="1200" dirty="0"/>
              <a:t>and other general considerations.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Installation process</a:t>
            </a:r>
            <a:r>
              <a:rPr lang="en-US" sz="1200" dirty="0"/>
              <a:t>. Sun Collectors. Roof or surface mounting.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Installation process</a:t>
            </a:r>
            <a:r>
              <a:rPr lang="en-US" sz="1200" dirty="0"/>
              <a:t>. Plumbing and Electrical connections.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System commissioning </a:t>
            </a:r>
            <a:r>
              <a:rPr lang="en-US" sz="1200" dirty="0"/>
              <a:t>and user hand over. Install. check list.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Operating instructions </a:t>
            </a:r>
            <a:r>
              <a:rPr lang="en-US" sz="1200" dirty="0"/>
              <a:t>(for owners).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Maintenance</a:t>
            </a:r>
            <a:r>
              <a:rPr lang="en-US" sz="1200" dirty="0"/>
              <a:t>. Routine and troubleshooting.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Technical specifications</a:t>
            </a:r>
            <a:r>
              <a:rPr lang="en-US" sz="1200" dirty="0"/>
              <a:t>.  Component lists, characteristics,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Warranty card</a:t>
            </a:r>
            <a:r>
              <a:rPr lang="en-US" sz="1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Other important information</a:t>
            </a:r>
            <a:r>
              <a:rPr lang="en-US" sz="1200" dirty="0"/>
              <a:t>. Special operation, alternative installations, decommission, design…</a:t>
            </a:r>
          </a:p>
        </p:txBody>
      </p:sp>
    </p:spTree>
    <p:extLst>
      <p:ext uri="{BB962C8B-B14F-4D97-AF65-F5344CB8AC3E}">
        <p14:creationId xmlns:p14="http://schemas.microsoft.com/office/powerpoint/2010/main" val="1934967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C5F5F8-6B8A-4F07-B7E5-CCB3DDA9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7A129-09DD-460F-82CD-B64545EB196D}"/>
              </a:ext>
            </a:extLst>
          </p:cNvPr>
          <p:cNvSpPr/>
          <p:nvPr/>
        </p:nvSpPr>
        <p:spPr>
          <a:xfrm>
            <a:off x="432916" y="1557000"/>
            <a:ext cx="457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Διαδικασία εγκατάστασης. Γενικά</a:t>
            </a:r>
            <a:endParaRPr lang="en-US" b="1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1A135DA-9F7E-45FA-A97A-02D2E82195EB}"/>
              </a:ext>
            </a:extLst>
          </p:cNvPr>
          <p:cNvSpPr/>
          <p:nvPr/>
        </p:nvSpPr>
        <p:spPr>
          <a:xfrm>
            <a:off x="324000" y="3501861"/>
            <a:ext cx="1800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I.</a:t>
            </a:r>
          </a:p>
          <a:p>
            <a:pPr algn="ctr"/>
            <a:r>
              <a:rPr lang="el-GR" sz="1600" dirty="0"/>
              <a:t>ΕΡΓΑΣΙΕΣ ΠΡΟΕΤΟΙΜΑΣΙΑΣ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735881-E9ED-42F2-8F69-C7D8713B012C}"/>
              </a:ext>
            </a:extLst>
          </p:cNvPr>
          <p:cNvSpPr/>
          <p:nvPr/>
        </p:nvSpPr>
        <p:spPr>
          <a:xfrm>
            <a:off x="2543803" y="3573000"/>
            <a:ext cx="1800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II.</a:t>
            </a:r>
          </a:p>
          <a:p>
            <a:pPr algn="ctr"/>
            <a:r>
              <a:rPr lang="el-GR" sz="1600" dirty="0"/>
              <a:t>ΕΡΓΑΣΙΕΣ ΕΓΚΑΤΑΣΤΑΣΗΣ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CEFCA6-28FD-4E36-8A57-E7F6424E5410}"/>
              </a:ext>
            </a:extLst>
          </p:cNvPr>
          <p:cNvSpPr/>
          <p:nvPr/>
        </p:nvSpPr>
        <p:spPr>
          <a:xfrm>
            <a:off x="4751803" y="3573000"/>
            <a:ext cx="1800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III.</a:t>
            </a:r>
            <a:r>
              <a:rPr lang="el-GR" sz="1600" dirty="0"/>
              <a:t>ΕΡΓΣΑΣΙΕΣ ΛΕΙΤΟΥΡΓΙΑΣ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D91E85-F297-4C46-AE6B-79D7846127D4}"/>
              </a:ext>
            </a:extLst>
          </p:cNvPr>
          <p:cNvSpPr/>
          <p:nvPr/>
        </p:nvSpPr>
        <p:spPr>
          <a:xfrm>
            <a:off x="6959803" y="3573000"/>
            <a:ext cx="1800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I.</a:t>
            </a:r>
          </a:p>
          <a:p>
            <a:pPr algn="ctr"/>
            <a:r>
              <a:rPr lang="el-GR" sz="1600" dirty="0"/>
              <a:t>ΕΡΓΑΣΙΕΣ ΣΥΝΤΗΡΗΣΗΣ </a:t>
            </a:r>
            <a:endParaRPr lang="en-US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F451F84-0615-4C63-B3EF-61860DE26538}"/>
              </a:ext>
            </a:extLst>
          </p:cNvPr>
          <p:cNvCxnSpPr>
            <a:stCxn id="3" idx="3"/>
            <a:endCxn id="8" idx="1"/>
          </p:cNvCxnSpPr>
          <p:nvPr/>
        </p:nvCxnSpPr>
        <p:spPr>
          <a:xfrm>
            <a:off x="2124000" y="3897861"/>
            <a:ext cx="419803" cy="71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867E230-0039-443A-AA9C-AF36A44E2EB4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4343803" y="3969000"/>
            <a:ext cx="408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118C4FB-6BEC-4A68-8251-634CF73102E2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6551803" y="3969000"/>
            <a:ext cx="408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8EEA95C-6A78-4E96-A535-F701970CC3DF}"/>
              </a:ext>
            </a:extLst>
          </p:cNvPr>
          <p:cNvPicPr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24000" y="2046489"/>
            <a:ext cx="180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DADB3A1-CFAC-4E18-AFB8-512D10EE7DD3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543803" y="2046489"/>
            <a:ext cx="180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8284E98-F864-43B0-9B8E-12F49B9D272E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740000" y="2046489"/>
            <a:ext cx="180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EA72B4-B1BE-499B-A5AE-87B91BE4EEF9}"/>
              </a:ext>
            </a:extLst>
          </p:cNvPr>
          <p:cNvPicPr>
            <a:picLocks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960196" y="2046488"/>
            <a:ext cx="180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EAD1F16-6667-441E-8442-E82669F1A666}"/>
              </a:ext>
            </a:extLst>
          </p:cNvPr>
          <p:cNvSpPr/>
          <p:nvPr/>
        </p:nvSpPr>
        <p:spPr>
          <a:xfrm>
            <a:off x="257802" y="4374331"/>
            <a:ext cx="19381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Έλεγχος και προετοιμασία υλικών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Έλεγχος και  προστασία υλικών </a:t>
            </a:r>
            <a:endParaRPr lang="en-US" sz="1200" dirty="0">
              <a:solidFill>
                <a:prstClr val="black"/>
              </a:solidFill>
            </a:endParaRP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Εκτίμηση του χώρου εγκατάστασης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Σχεδίαση της εγκατάστασης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Ανάγνωση εγχειριδίου εγκατάστασης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Άδειες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F8D3EB4-7E77-4C9C-8CC0-4D8E9CC983A7}"/>
              </a:ext>
            </a:extLst>
          </p:cNvPr>
          <p:cNvSpPr/>
          <p:nvPr/>
        </p:nvSpPr>
        <p:spPr>
          <a:xfrm>
            <a:off x="2465802" y="4374331"/>
            <a:ext cx="2004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Εφαρμογή πλάνου ασφαλείας και μετρήσεων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Εγκατάσταση πλαισίων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 err="1">
                <a:solidFill>
                  <a:prstClr val="black"/>
                </a:solidFill>
              </a:rPr>
              <a:t>Εγκ</a:t>
            </a:r>
            <a:r>
              <a:rPr lang="el-GR" sz="1200" dirty="0">
                <a:solidFill>
                  <a:prstClr val="black"/>
                </a:solidFill>
              </a:rPr>
              <a:t>. συλλεκτών</a:t>
            </a:r>
            <a:r>
              <a:rPr lang="en-US" sz="1200" dirty="0">
                <a:solidFill>
                  <a:prstClr val="black"/>
                </a:solidFill>
              </a:rPr>
              <a:t>(s).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 err="1">
                <a:solidFill>
                  <a:prstClr val="black"/>
                </a:solidFill>
              </a:rPr>
              <a:t>Εγκ</a:t>
            </a:r>
            <a:r>
              <a:rPr lang="el-GR" sz="1200" dirty="0">
                <a:solidFill>
                  <a:prstClr val="black"/>
                </a:solidFill>
              </a:rPr>
              <a:t>. δοχείων νερού</a:t>
            </a:r>
            <a:endParaRPr lang="en-US" sz="1200" dirty="0">
              <a:solidFill>
                <a:prstClr val="black"/>
              </a:solidFill>
            </a:endParaRP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 err="1">
                <a:solidFill>
                  <a:prstClr val="black"/>
                </a:solidFill>
              </a:rPr>
              <a:t>Εγκ</a:t>
            </a:r>
            <a:r>
              <a:rPr lang="el-GR" sz="1200" dirty="0">
                <a:solidFill>
                  <a:prstClr val="black"/>
                </a:solidFill>
              </a:rPr>
              <a:t>. σωληνώσεων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 err="1">
                <a:solidFill>
                  <a:prstClr val="black"/>
                </a:solidFill>
              </a:rPr>
              <a:t>Εγκ</a:t>
            </a:r>
            <a:r>
              <a:rPr lang="el-GR" sz="1200" dirty="0">
                <a:solidFill>
                  <a:prstClr val="black"/>
                </a:solidFill>
              </a:rPr>
              <a:t>. Ηλεκτρικού </a:t>
            </a:r>
            <a:r>
              <a:rPr lang="el-GR" sz="1200" dirty="0" err="1">
                <a:solidFill>
                  <a:prstClr val="black"/>
                </a:solidFill>
              </a:rPr>
              <a:t>ελλεγχου</a:t>
            </a:r>
            <a:r>
              <a:rPr lang="en-US" sz="1200" dirty="0">
                <a:solidFill>
                  <a:prstClr val="black"/>
                </a:solidFill>
              </a:rPr>
              <a:t> (</a:t>
            </a:r>
            <a:r>
              <a:rPr lang="el-GR" sz="1200" dirty="0">
                <a:solidFill>
                  <a:prstClr val="black"/>
                </a:solidFill>
              </a:rPr>
              <a:t>εάν υπάρχει</a:t>
            </a:r>
            <a:r>
              <a:rPr lang="en-US" sz="1200" dirty="0">
                <a:solidFill>
                  <a:prstClr val="black"/>
                </a:solidFill>
              </a:rPr>
              <a:t>).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 err="1">
                <a:solidFill>
                  <a:prstClr val="black"/>
                </a:solidFill>
              </a:rPr>
              <a:t>Ελεγχος</a:t>
            </a:r>
            <a:r>
              <a:rPr lang="el-GR" sz="1200" dirty="0">
                <a:solidFill>
                  <a:prstClr val="black"/>
                </a:solidFill>
              </a:rPr>
              <a:t> και κλείσιμο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C95C9FB-F1A0-47A9-9FFA-846517B32CA9}"/>
              </a:ext>
            </a:extLst>
          </p:cNvPr>
          <p:cNvSpPr/>
          <p:nvPr/>
        </p:nvSpPr>
        <p:spPr>
          <a:xfrm>
            <a:off x="4572000" y="4365000"/>
            <a:ext cx="21301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Βασικές διαδικασίες εκκίνησης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Προγραμματισμός ελεγκτή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Πιστοποίηση και αναθεώρηση της λειτουργίας του συστήματος. </a:t>
            </a:r>
            <a:endParaRPr lang="en-US" sz="1200" dirty="0">
              <a:solidFill>
                <a:prstClr val="black"/>
              </a:solidFill>
            </a:endParaRP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Οδηγίες στον πελάτη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Έλεγχος λίστας εργασιών και παράδοση του συστήματος.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85FE740-637B-4D2A-98E8-E70529D7EFD9}"/>
              </a:ext>
            </a:extLst>
          </p:cNvPr>
          <p:cNvSpPr/>
          <p:nvPr/>
        </p:nvSpPr>
        <p:spPr>
          <a:xfrm>
            <a:off x="6881803" y="4374331"/>
            <a:ext cx="187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Απαιτήσεις συντήρησης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  <a:r>
              <a:rPr lang="el-GR" sz="1200" dirty="0">
                <a:solidFill>
                  <a:prstClr val="black"/>
                </a:solidFill>
              </a:rPr>
              <a:t>(ιδιοκτήτης/ εγκαταστάτης)</a:t>
            </a:r>
            <a:endParaRPr lang="en-US" sz="1200" dirty="0">
              <a:solidFill>
                <a:prstClr val="black"/>
              </a:solidFill>
            </a:endParaRP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Προβλήματα συστήματος και επισκευή </a:t>
            </a:r>
            <a:r>
              <a:rPr lang="en-US" sz="1200" dirty="0">
                <a:solidFill>
                  <a:prstClr val="black"/>
                </a:solidFill>
              </a:rPr>
              <a:t>(</a:t>
            </a:r>
            <a:r>
              <a:rPr lang="el-GR" sz="1200" dirty="0">
                <a:solidFill>
                  <a:prstClr val="black"/>
                </a:solidFill>
              </a:rPr>
              <a:t>εγκαταστάτης</a:t>
            </a:r>
            <a:r>
              <a:rPr lang="en-US" sz="1200" dirty="0">
                <a:solidFill>
                  <a:prstClr val="black"/>
                </a:solidFill>
              </a:rPr>
              <a:t>).</a:t>
            </a:r>
          </a:p>
          <a:p>
            <a:pPr marL="303213" lvl="0" indent="-285750">
              <a:buFont typeface="Calibri" panose="020F0502020204030204" pitchFamily="34" charset="0"/>
              <a:buChar char="‒"/>
            </a:pPr>
            <a:r>
              <a:rPr lang="el-GR" sz="1200" dirty="0">
                <a:solidFill>
                  <a:prstClr val="black"/>
                </a:solidFill>
              </a:rPr>
              <a:t>Λειτουργίες</a:t>
            </a:r>
            <a:r>
              <a:rPr lang="en-GB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/>
                </a:solidFill>
              </a:rPr>
              <a:t>παροπλισμού 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238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D65A0F-9674-4A47-9F93-1A019CC4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Περιεχόμενο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5624FF-ED07-4B3A-835B-B204D00828A4}"/>
              </a:ext>
            </a:extLst>
          </p:cNvPr>
          <p:cNvSpPr/>
          <p:nvPr/>
        </p:nvSpPr>
        <p:spPr>
          <a:xfrm>
            <a:off x="684000" y="1557000"/>
            <a:ext cx="7848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>
                <a:latin typeface="+mj-lt"/>
                <a:cs typeface="Arial" pitchFamily="34" charset="0"/>
              </a:rPr>
              <a:t>Το περιεχόμενο του κεφαλαίου είναι</a:t>
            </a:r>
            <a:r>
              <a:rPr lang="en-US" sz="1600" dirty="0">
                <a:latin typeface="+mj-lt"/>
                <a:cs typeface="Arial" pitchFamily="34" charset="0"/>
              </a:rPr>
              <a:t>:</a:t>
            </a:r>
          </a:p>
          <a:p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ΓΕΝΙΚΗ ΠΕΡΙΓΡΑΦΗ ΤΟΥ ΘΕΡΜΟΣΙΦΩΝΙΚΟΥ ΗΛΙΟΘΕΡΜΙΚΟΥ ΣΥΣΤΉΜΑΤΟΣ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Ορισμός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Προσδιορισμός του συστήματος.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Γενικές λειτουργίες και </a:t>
            </a:r>
            <a:r>
              <a:rPr lang="el-GR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δομή.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Πλεονεκτήματα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Απαιτήσεις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,</a:t>
            </a: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 περιορισμοί και χαρακτηριστικά μειονεκτήματα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Τυπολογία του </a:t>
            </a:r>
            <a:r>
              <a:rPr lang="el-GR" sz="1600" dirty="0" err="1">
                <a:solidFill>
                  <a:prstClr val="black"/>
                </a:solidFill>
                <a:latin typeface="+mj-lt"/>
                <a:cs typeface="Arial" pitchFamily="34" charset="0"/>
              </a:rPr>
              <a:t>θερμοσιφωνικού</a:t>
            </a: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 συστήματος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Τυπικές εγκαταστάσεις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ΔΟΜΗ ΚΑΙ ΕΞΑΡΤΗΜΑΤΑ ΤΟΥ ΣΥΣΤΗΜΑΤΟΣ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Γενική δομή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Ηλιακοί συλλέκτες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Δοχεία αποθήκευσης νερού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Πλαίσια στήριξης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Βαλβίδες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εξαρτήματα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σωληνώσεις και παρελκόμενα</a:t>
            </a:r>
            <a:r>
              <a:rPr lang="en-US" sz="1600" dirty="0">
                <a:latin typeface="+mj-lt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ΕΡΓΑΣΙΕΣ ΕΓΚΑΤΑΣΤΑΣΗΣ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Έγγραφα συστήματος και έργου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Διαδικασία εγκατάστασης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 </a:t>
            </a:r>
            <a:r>
              <a:rPr lang="el-GR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Γενικά.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Διαδικασία εγκατάστασης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Παράδειγμα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652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EC90E-8516-4B16-8644-44A28FDF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A380E1-EC18-4464-B734-3C8557D7CC50}"/>
              </a:ext>
            </a:extLst>
          </p:cNvPr>
          <p:cNvSpPr/>
          <p:nvPr/>
        </p:nvSpPr>
        <p:spPr>
          <a:xfrm>
            <a:off x="432916" y="1557000"/>
            <a:ext cx="529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Διαδικασία εγκατάστασης</a:t>
            </a: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Παράδειγμα</a:t>
            </a: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43B4B8-ABFA-4DBB-91AC-7F5EAE74A79D}"/>
              </a:ext>
            </a:extLst>
          </p:cNvPr>
          <p:cNvSpPr txBox="1"/>
          <p:nvPr/>
        </p:nvSpPr>
        <p:spPr>
          <a:xfrm>
            <a:off x="6835975" y="1701000"/>
            <a:ext cx="21280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Τύπος (</a:t>
            </a:r>
            <a:r>
              <a:rPr lang="en-US" sz="1600" b="1" dirty="0"/>
              <a:t>SWH</a:t>
            </a:r>
            <a:r>
              <a:rPr lang="el-GR" sz="1600" b="1" dirty="0"/>
              <a:t>)</a:t>
            </a:r>
            <a:r>
              <a:rPr lang="en-US" sz="1600" b="1" dirty="0"/>
              <a:t>: </a:t>
            </a:r>
          </a:p>
          <a:p>
            <a:pPr marL="269875" lvl="1"/>
            <a:r>
              <a:rPr lang="el-GR" sz="1600" b="1" dirty="0"/>
              <a:t>Άμεσο </a:t>
            </a:r>
            <a:r>
              <a:rPr lang="el-GR" sz="1600" b="1" dirty="0" err="1"/>
              <a:t>θερμοσιφωνικό</a:t>
            </a:r>
            <a:r>
              <a:rPr lang="el-GR" sz="1600" b="1" dirty="0"/>
              <a:t> , χωρίς πίεση με συλλέκτες σωλήνων κενού (</a:t>
            </a:r>
            <a:r>
              <a:rPr lang="en-US" sz="1600" b="1" dirty="0"/>
              <a:t>U-TUBES</a:t>
            </a:r>
            <a:r>
              <a:rPr lang="el-GR" sz="1600" b="1" dirty="0"/>
              <a:t>)</a:t>
            </a:r>
            <a:r>
              <a:rPr lang="en-US" sz="1600" b="1" dirty="0"/>
              <a:t>, </a:t>
            </a:r>
            <a:r>
              <a:rPr lang="el-GR" sz="1600" b="1" dirty="0" err="1"/>
              <a:t>κόμπακτ</a:t>
            </a:r>
            <a:r>
              <a:rPr lang="el-GR" sz="1600" b="1" dirty="0"/>
              <a:t> και εγκατάσταση σε επίπεδη επιφάνεια.</a:t>
            </a:r>
            <a:endParaRPr lang="en-US" sz="1600" b="1" dirty="0"/>
          </a:p>
          <a:p>
            <a:pPr marL="269875" lvl="1"/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Για κατοικίες μίας οικογένειας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εξοχικά</a:t>
            </a:r>
            <a:r>
              <a:rPr lang="en-US" sz="1600" dirty="0" err="1">
                <a:solidFill>
                  <a:prstClr val="black"/>
                </a:solidFill>
                <a:cs typeface="Arial" pitchFamily="34" charset="0"/>
              </a:rPr>
              <a:t>ates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EAF861-B17B-4D9C-BCB7-92AC1CF9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552" y="1988725"/>
            <a:ext cx="3180770" cy="432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1F7E23-D165-4F74-BD5F-93680CF42F00}"/>
              </a:ext>
            </a:extLst>
          </p:cNvPr>
          <p:cNvSpPr/>
          <p:nvPr/>
        </p:nvSpPr>
        <p:spPr>
          <a:xfrm>
            <a:off x="6835225" y="5013554"/>
            <a:ext cx="2056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System description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πληροφορίες σχετικά με τις αρχές λειτουργίας και τεχνικά στοιχεία. </a:t>
            </a:r>
            <a:endParaRPr lang="en-US" sz="1600" dirty="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xmlns="" id="{10682128-69B3-487F-B1BB-7220D93459A7}"/>
              </a:ext>
            </a:extLst>
          </p:cNvPr>
          <p:cNvSpPr/>
          <p:nvPr/>
        </p:nvSpPr>
        <p:spPr>
          <a:xfrm>
            <a:off x="6588000" y="5373000"/>
            <a:ext cx="247225" cy="2160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F88DC4-FF1D-4F6D-A6C6-5CEA1C9E7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988725"/>
            <a:ext cx="3068552" cy="43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13AE0F-12B5-4B57-9B95-A739880787A6}"/>
              </a:ext>
            </a:extLst>
          </p:cNvPr>
          <p:cNvSpPr txBox="1"/>
          <p:nvPr/>
        </p:nvSpPr>
        <p:spPr>
          <a:xfrm>
            <a:off x="2829601" y="5654812"/>
            <a:ext cx="152639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Οδηγός εγκατάστασης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E9E5A4-05E7-4C17-A3A3-445FF5A555D4}"/>
              </a:ext>
            </a:extLst>
          </p:cNvPr>
          <p:cNvSpPr txBox="1"/>
          <p:nvPr/>
        </p:nvSpPr>
        <p:spPr>
          <a:xfrm>
            <a:off x="6588000" y="4702439"/>
            <a:ext cx="2448000" cy="5847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Αποσπάσματα τεχνικών πληροφοριών.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60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1A86D-F850-4785-967A-892B1045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6B93903-6FCA-4E75-8D3F-F0B5D6BA538A}"/>
              </a:ext>
            </a:extLst>
          </p:cNvPr>
          <p:cNvSpPr/>
          <p:nvPr/>
        </p:nvSpPr>
        <p:spPr>
          <a:xfrm>
            <a:off x="432915" y="1557000"/>
            <a:ext cx="6707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Παράδειγμα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A51325-5C37-4284-8456-91719BEB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" y="1992047"/>
            <a:ext cx="5860885" cy="2303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E27BFB3-0DD8-4094-8B9A-7B5BD872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4" y="4229905"/>
            <a:ext cx="4391325" cy="9334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30AC6A3-7C26-45E8-8542-3D43AFEC2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44" y="5191343"/>
            <a:ext cx="2986918" cy="1163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9D0EE2-99BE-48E4-9670-D3110A9C5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000" y="1703012"/>
            <a:ext cx="2276695" cy="2237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BBDF55-D57A-4573-970E-AB8BB94782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280" t="-3333" r="-5611" b="-3333"/>
          <a:stretch/>
        </p:blipFill>
        <p:spPr>
          <a:xfrm>
            <a:off x="7174800" y="4001824"/>
            <a:ext cx="1512000" cy="23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D190B9-B08D-453B-A644-1448B2AF22D5}"/>
              </a:ext>
            </a:extLst>
          </p:cNvPr>
          <p:cNvGrpSpPr/>
          <p:nvPr/>
        </p:nvGrpSpPr>
        <p:grpSpPr>
          <a:xfrm>
            <a:off x="5443063" y="3825477"/>
            <a:ext cx="1647676" cy="1033430"/>
            <a:chOff x="5443063" y="3825477"/>
            <a:chExt cx="1647676" cy="10334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424B61D-544F-4E5B-844E-554523A071B6}"/>
                </a:ext>
              </a:extLst>
            </p:cNvPr>
            <p:cNvSpPr txBox="1"/>
            <p:nvPr/>
          </p:nvSpPr>
          <p:spPr>
            <a:xfrm>
              <a:off x="5650739" y="4027910"/>
              <a:ext cx="1440000" cy="8309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l-GR" sz="1600" b="1" dirty="0">
                  <a:solidFill>
                    <a:srgbClr val="FF0000"/>
                  </a:solidFill>
                </a:rPr>
                <a:t>Αποσπάσματα τεχνικών πληροφοριών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xmlns="" id="{421DFBA8-1B62-45D5-A858-1478B35B0C38}"/>
                </a:ext>
              </a:extLst>
            </p:cNvPr>
            <p:cNvSpPr/>
            <p:nvPr/>
          </p:nvSpPr>
          <p:spPr>
            <a:xfrm>
              <a:off x="5443063" y="4183967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xmlns="" id="{2D44EEF6-82E1-44B4-9380-57D59F3545E2}"/>
                </a:ext>
              </a:extLst>
            </p:cNvPr>
            <p:cNvSpPr/>
            <p:nvPr/>
          </p:nvSpPr>
          <p:spPr>
            <a:xfrm rot="18900000" flipV="1">
              <a:off x="5491533" y="4535968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Left 12">
              <a:extLst>
                <a:ext uri="{FF2B5EF4-FFF2-40B4-BE49-F238E27FC236}">
                  <a16:creationId xmlns:a16="http://schemas.microsoft.com/office/drawing/2014/main" xmlns="" id="{1D074191-70E1-4783-A06E-EB71C415E569}"/>
                </a:ext>
              </a:extLst>
            </p:cNvPr>
            <p:cNvSpPr/>
            <p:nvPr/>
          </p:nvSpPr>
          <p:spPr>
            <a:xfrm rot="2700000">
              <a:off x="5491533" y="3841090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0E8C51-4B61-44FA-AD2D-81C5A35FFA1D}"/>
              </a:ext>
            </a:extLst>
          </p:cNvPr>
          <p:cNvSpPr/>
          <p:nvPr/>
        </p:nvSpPr>
        <p:spPr>
          <a:xfrm>
            <a:off x="3738411" y="5191343"/>
            <a:ext cx="3552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cs typeface="Arial" pitchFamily="34" charset="0"/>
              </a:rPr>
              <a:t>Λίστα εξαρτημάτων και υλικών</a:t>
            </a: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Απλό σύστημα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Μερικά εξαρτήματα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Ελαφρύ σύστημα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Απαιτείται ένας τεχνίτης για την εγκατάσταση του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05F17E6-4CD1-4747-BEA3-491417E97DB0}"/>
              </a:ext>
            </a:extLst>
          </p:cNvPr>
          <p:cNvSpPr txBox="1"/>
          <p:nvPr/>
        </p:nvSpPr>
        <p:spPr>
          <a:xfrm rot="16200000">
            <a:off x="7897152" y="4793307"/>
            <a:ext cx="157929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Οδηγός εγκατάστασης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71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E01BE-3F96-4EF6-865A-91616C97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44F93D-A545-42C9-979F-577826414DB4}"/>
              </a:ext>
            </a:extLst>
          </p:cNvPr>
          <p:cNvSpPr/>
          <p:nvPr/>
        </p:nvSpPr>
        <p:spPr>
          <a:xfrm>
            <a:off x="432916" y="1557000"/>
            <a:ext cx="6227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Παράδειγμα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35E4C1-2266-4B33-BD8F-CBB9FB2E2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00" y="2005794"/>
            <a:ext cx="4790731" cy="3891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41D66F-6E64-49B9-9E6D-BE0EC886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50" y="2005794"/>
            <a:ext cx="2670071" cy="21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44763B-5C77-48FC-ABDE-69EEB1D30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280" t="-3333" r="-5611" b="-3333"/>
          <a:stretch/>
        </p:blipFill>
        <p:spPr>
          <a:xfrm>
            <a:off x="828000" y="4005000"/>
            <a:ext cx="1512000" cy="230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A7EC69F-6026-4FB0-98DE-B065F536DC62}"/>
              </a:ext>
            </a:extLst>
          </p:cNvPr>
          <p:cNvGrpSpPr/>
          <p:nvPr/>
        </p:nvGrpSpPr>
        <p:grpSpPr>
          <a:xfrm>
            <a:off x="2156965" y="5677226"/>
            <a:ext cx="2415036" cy="856549"/>
            <a:chOff x="2156965" y="5677226"/>
            <a:chExt cx="2415036" cy="856549"/>
          </a:xfrm>
        </p:grpSpPr>
        <p:sp>
          <p:nvSpPr>
            <p:cNvPr id="12" name="Arrow: Left 11">
              <a:extLst>
                <a:ext uri="{FF2B5EF4-FFF2-40B4-BE49-F238E27FC236}">
                  <a16:creationId xmlns:a16="http://schemas.microsoft.com/office/drawing/2014/main" xmlns="" id="{6C59A9BE-494C-495D-BBA8-DA84CF6BC118}"/>
                </a:ext>
              </a:extLst>
            </p:cNvPr>
            <p:cNvSpPr/>
            <p:nvPr/>
          </p:nvSpPr>
          <p:spPr>
            <a:xfrm rot="5400000">
              <a:off x="2792387" y="5717388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Left 13">
              <a:extLst>
                <a:ext uri="{FF2B5EF4-FFF2-40B4-BE49-F238E27FC236}">
                  <a16:creationId xmlns:a16="http://schemas.microsoft.com/office/drawing/2014/main" xmlns="" id="{92887F32-BA65-4996-BC39-24A23A690C43}"/>
                </a:ext>
              </a:extLst>
            </p:cNvPr>
            <p:cNvSpPr/>
            <p:nvPr/>
          </p:nvSpPr>
          <p:spPr>
            <a:xfrm rot="18900000" flipH="1">
              <a:off x="3146761" y="5677226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024D8CB-C4DA-4D84-99DC-5DDE46756FA9}"/>
                </a:ext>
              </a:extLst>
            </p:cNvPr>
            <p:cNvSpPr txBox="1"/>
            <p:nvPr/>
          </p:nvSpPr>
          <p:spPr>
            <a:xfrm>
              <a:off x="2156965" y="5949000"/>
              <a:ext cx="2415036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l-GR" sz="1600" b="1" dirty="0">
                  <a:solidFill>
                    <a:srgbClr val="FF0000"/>
                  </a:solidFill>
                </a:rPr>
                <a:t>Αποσπάσματα τεχνικών πληροφοριών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57759B-5969-4B70-90E1-73A27D25A02D}"/>
              </a:ext>
            </a:extLst>
          </p:cNvPr>
          <p:cNvSpPr txBox="1"/>
          <p:nvPr/>
        </p:nvSpPr>
        <p:spPr>
          <a:xfrm rot="16200000">
            <a:off x="1620488" y="4740641"/>
            <a:ext cx="151499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600" b="1" dirty="0" err="1">
                <a:solidFill>
                  <a:srgbClr val="FF0000"/>
                </a:solidFill>
              </a:rPr>
              <a:t>Όδηγός</a:t>
            </a:r>
            <a:r>
              <a:rPr lang="el-GR" sz="1600" b="1" dirty="0">
                <a:solidFill>
                  <a:srgbClr val="FF0000"/>
                </a:solidFill>
              </a:rPr>
              <a:t> Εγκατάστασης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574881-9DF8-4AB6-BCEC-B97876E4DE24}"/>
              </a:ext>
            </a:extLst>
          </p:cNvPr>
          <p:cNvSpPr/>
          <p:nvPr/>
        </p:nvSpPr>
        <p:spPr>
          <a:xfrm>
            <a:off x="6012000" y="2133000"/>
            <a:ext cx="2627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cs typeface="Arial" pitchFamily="34" charset="0"/>
              </a:rPr>
              <a:t>Λίστα εξαρτημάτων και υλικών</a:t>
            </a: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1205389-F12F-4087-A212-7E94E5EFB3FB}"/>
              </a:ext>
            </a:extLst>
          </p:cNvPr>
          <p:cNvSpPr/>
          <p:nvPr/>
        </p:nvSpPr>
        <p:spPr>
          <a:xfrm>
            <a:off x="6012000" y="3141000"/>
            <a:ext cx="30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Αυτό το μοντέλο υποστηρίζει δύο δοχεία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(110L and 150L)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από ανοξείδωτο χάλυβα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DEC8017-6A30-4085-9C4D-55C84428ACD6}"/>
              </a:ext>
            </a:extLst>
          </p:cNvPr>
          <p:cNvSpPr/>
          <p:nvPr/>
        </p:nvSpPr>
        <p:spPr>
          <a:xfrm>
            <a:off x="6012000" y="4275530"/>
            <a:ext cx="2927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Το πλαίσιο για επίπεδη στήριξη είναι με επίστρωση φύλλου από  γαλβανισμένο χάλυβα.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561FF9-2AEA-4CE3-80E1-A1C33F5CDFAE}"/>
              </a:ext>
            </a:extLst>
          </p:cNvPr>
          <p:cNvSpPr/>
          <p:nvPr/>
        </p:nvSpPr>
        <p:spPr>
          <a:xfrm>
            <a:off x="6012000" y="5456557"/>
            <a:ext cx="302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Το πλαίσιο είναι με ονομαστική κλίση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of 45º,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ρυθμιζόμενο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Η ημερήσια απόδοση είναι πάνω από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70%. </a:t>
            </a:r>
          </a:p>
        </p:txBody>
      </p:sp>
    </p:spTree>
    <p:extLst>
      <p:ext uri="{BB962C8B-B14F-4D97-AF65-F5344CB8AC3E}">
        <p14:creationId xmlns:p14="http://schemas.microsoft.com/office/powerpoint/2010/main" val="3827703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C2F4C-DCAB-4785-A8C6-BE524106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F51CC6-71B7-4255-A38C-F1F59B0CB462}"/>
              </a:ext>
            </a:extLst>
          </p:cNvPr>
          <p:cNvSpPr/>
          <p:nvPr/>
        </p:nvSpPr>
        <p:spPr>
          <a:xfrm>
            <a:off x="432916" y="1557000"/>
            <a:ext cx="4931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Παράδειγμα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AB62E5-54F1-42C3-9A04-7606DFB9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57" y="1910943"/>
            <a:ext cx="3221612" cy="43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2ABCBF-FA2F-4609-AF55-DA51DB5B5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895554"/>
            <a:ext cx="3128949" cy="43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460525-EBBD-4B59-834F-311EFF41A4FC}"/>
              </a:ext>
            </a:extLst>
          </p:cNvPr>
          <p:cNvSpPr txBox="1"/>
          <p:nvPr/>
        </p:nvSpPr>
        <p:spPr>
          <a:xfrm>
            <a:off x="1565924" y="2071166"/>
            <a:ext cx="14940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Οδηγός εγκατάστασης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23234A-93D3-4F09-A37C-24343EB7DFCD}"/>
              </a:ext>
            </a:extLst>
          </p:cNvPr>
          <p:cNvSpPr txBox="1"/>
          <p:nvPr/>
        </p:nvSpPr>
        <p:spPr>
          <a:xfrm>
            <a:off x="6745368" y="1864050"/>
            <a:ext cx="2290632" cy="427809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l-GR" sz="1600" b="1" dirty="0">
                <a:solidFill>
                  <a:srgbClr val="FF0000"/>
                </a:solidFill>
              </a:rPr>
              <a:t>Αποσπάσματα τεχνικών πληροφοριών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Διαδικασίες εγκατάστασης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el-GR" sz="1600" dirty="0" err="1">
                <a:solidFill>
                  <a:prstClr val="black"/>
                </a:solidFill>
                <a:cs typeface="Arial" pitchFamily="34" charset="0"/>
              </a:rPr>
              <a:t>επίδειξεις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):</a:t>
            </a: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Συναρμολόγηση πλαισίου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Εγκατάσταση δοχείου νερού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Εγκατάσταση κεντρικού δοχείου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Τα εξαρτήματα είναι σχετικά ελαφριά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Δεν χρειάζονται εργαλεία ανύψωσης. 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66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48C3D-E9DC-4F23-8B7F-6B9E888E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617FD4-8CD2-487A-A68B-944567FF3700}"/>
              </a:ext>
            </a:extLst>
          </p:cNvPr>
          <p:cNvSpPr/>
          <p:nvPr/>
        </p:nvSpPr>
        <p:spPr>
          <a:xfrm>
            <a:off x="432916" y="1557000"/>
            <a:ext cx="6515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Παράδειγμα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93315D-5762-4780-89CD-55F2B9B5C7EB}"/>
              </a:ext>
            </a:extLst>
          </p:cNvPr>
          <p:cNvSpPr txBox="1"/>
          <p:nvPr/>
        </p:nvSpPr>
        <p:spPr>
          <a:xfrm>
            <a:off x="5899664" y="3679352"/>
            <a:ext cx="2952000" cy="255454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Οι κενού σωλήνες άμεσης ροής είναι αποδοτικοί αλλά απαιτούν «υγρή σύνδεση». </a:t>
            </a:r>
            <a:r>
              <a:rPr lang="el-GR" sz="1600" dirty="0" err="1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Έαν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 μία σωλήνα σπάσει τότε θα αδειάσει το δοχείο νερού.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Οι κατασκευαστές εξηγούν πως να συνεχίσετε σε μία τέτοια περίπτωση, ανάμεσα σε άλλες χρήσιμες πληροφορίες.</a:t>
            </a:r>
            <a:endParaRPr lang="en-US" sz="1600" dirty="0">
              <a:solidFill>
                <a:prstClr val="black"/>
              </a:solidFill>
              <a:cs typeface="Arial" pitchFamily="34" charset="0"/>
              <a:sym typeface="Symbol" panose="05050102010706020507" pitchFamily="18" charset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DE0BE1-60DC-450D-B85E-55A5D4DE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97" y="1963656"/>
            <a:ext cx="3895303" cy="4350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24063D0-BD91-4C64-81BE-C0C1CCBDE49C}"/>
              </a:ext>
            </a:extLst>
          </p:cNvPr>
          <p:cNvSpPr/>
          <p:nvPr/>
        </p:nvSpPr>
        <p:spPr>
          <a:xfrm>
            <a:off x="4511381" y="19431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Αποσπάσματα τεχνικών πληροφοριών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Διαδικασίες εγκατάστασης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επιδείξεις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):</a:t>
            </a: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Εγκατάσταση σωληνώσεων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DAEC87-AF1C-42F0-AF1E-AA001A855A70}"/>
              </a:ext>
            </a:extLst>
          </p:cNvPr>
          <p:cNvSpPr/>
          <p:nvPr/>
        </p:nvSpPr>
        <p:spPr>
          <a:xfrm>
            <a:off x="4511381" y="2814003"/>
            <a:ext cx="4340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Το σύστημα περιλαμβάνει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18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σωλήνες κενού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(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άμεσης ροής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, U-pipe)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 φτιαγμένους από </a:t>
            </a:r>
            <a:r>
              <a:rPr lang="el-GR" sz="1600" dirty="0" err="1">
                <a:solidFill>
                  <a:prstClr val="black"/>
                </a:solidFill>
                <a:cs typeface="Arial" pitchFamily="34" charset="0"/>
              </a:rPr>
              <a:t>βοροπυριτικό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 γυαλί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πάχους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2mm),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 47mm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και μήκους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  <a:sym typeface="Symbol" panose="05050102010706020507" pitchFamily="18" charset="2"/>
              </a:rPr>
              <a:t>1500 mm .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E465808-2AA2-47FA-97DF-52E5408C1192}"/>
              </a:ext>
            </a:extLst>
          </p:cNvPr>
          <p:cNvGrpSpPr/>
          <p:nvPr/>
        </p:nvGrpSpPr>
        <p:grpSpPr>
          <a:xfrm>
            <a:off x="4116078" y="4521236"/>
            <a:ext cx="1789246" cy="1800000"/>
            <a:chOff x="4116078" y="4521236"/>
            <a:chExt cx="1789246" cy="1800000"/>
          </a:xfrm>
        </p:grpSpPr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xmlns="" id="{27F36A8A-1FBB-409D-98D8-D5FE3E846486}"/>
                </a:ext>
              </a:extLst>
            </p:cNvPr>
            <p:cNvSpPr/>
            <p:nvPr/>
          </p:nvSpPr>
          <p:spPr>
            <a:xfrm>
              <a:off x="4116078" y="5175423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06DB78D-84A2-4B80-8CE2-A7EECF4CD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2960" y="4521236"/>
              <a:ext cx="1311935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F8A6716-FBB7-43D7-90D3-3A089FA9E74C}"/>
                </a:ext>
              </a:extLst>
            </p:cNvPr>
            <p:cNvSpPr txBox="1"/>
            <p:nvPr/>
          </p:nvSpPr>
          <p:spPr>
            <a:xfrm rot="16200000">
              <a:off x="5052047" y="5314331"/>
              <a:ext cx="1368000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Install Guide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709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B2DDE-485B-4B7F-9603-220EADF5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AC99A2-B7AD-4F8C-9457-20ABCF6F68C1}"/>
              </a:ext>
            </a:extLst>
          </p:cNvPr>
          <p:cNvSpPr/>
          <p:nvPr/>
        </p:nvSpPr>
        <p:spPr>
          <a:xfrm>
            <a:off x="432916" y="1557000"/>
            <a:ext cx="6626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Παράδειγμα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748149-57AA-4EC1-8813-31C5BC1BB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013" y="1926332"/>
            <a:ext cx="3800720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C8C1AC-F64D-473F-A8B0-A98DF277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13" y="4164558"/>
            <a:ext cx="3809938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A44B12-C3FA-4614-B204-117D1D354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395" y="1898339"/>
            <a:ext cx="3780000" cy="26773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6CD9E8-7D4D-4893-AD74-EF3256C33F20}"/>
              </a:ext>
            </a:extLst>
          </p:cNvPr>
          <p:cNvSpPr/>
          <p:nvPr/>
        </p:nvSpPr>
        <p:spPr>
          <a:xfrm>
            <a:off x="4616766" y="4627757"/>
            <a:ext cx="30512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Αποσπάσματα τεχνικών πληροφοριών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Σύνδεση σωληνώσεων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: </a:t>
            </a: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Επιλογές εγκατάστασης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indent="-114300"/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A.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Παροχή υπό πίεση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indent="-114300"/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B.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Παροχή νερού μέσω αντλίας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indent="-114300"/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C.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Παροχή από υπερκείμενη δεξαμενή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5DFAE9E-A1C2-4104-8DB4-B7DEFDD2C626}"/>
              </a:ext>
            </a:extLst>
          </p:cNvPr>
          <p:cNvGrpSpPr/>
          <p:nvPr/>
        </p:nvGrpSpPr>
        <p:grpSpPr>
          <a:xfrm>
            <a:off x="7059634" y="4189774"/>
            <a:ext cx="1811477" cy="2087469"/>
            <a:chOff x="7059634" y="4189774"/>
            <a:chExt cx="1811477" cy="2087469"/>
          </a:xfrm>
        </p:grpSpPr>
        <p:sp>
          <p:nvSpPr>
            <p:cNvPr id="6" name="Arrow: Left 5">
              <a:extLst>
                <a:ext uri="{FF2B5EF4-FFF2-40B4-BE49-F238E27FC236}">
                  <a16:creationId xmlns:a16="http://schemas.microsoft.com/office/drawing/2014/main" xmlns="" id="{D494A9E8-757C-4140-BC45-12F53ADF5A0D}"/>
                </a:ext>
              </a:extLst>
            </p:cNvPr>
            <p:cNvSpPr/>
            <p:nvPr/>
          </p:nvSpPr>
          <p:spPr>
            <a:xfrm rot="5400000">
              <a:off x="8083712" y="4205387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539607-07B9-4DC3-A89C-CCEB76817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5636" y="4477243"/>
              <a:ext cx="1311935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3BE461-387A-44B5-BBCF-58A98E87C34D}"/>
                </a:ext>
              </a:extLst>
            </p:cNvPr>
            <p:cNvSpPr txBox="1"/>
            <p:nvPr/>
          </p:nvSpPr>
          <p:spPr>
            <a:xfrm rot="16200000">
              <a:off x="7830794" y="5083299"/>
              <a:ext cx="1495859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600" b="1" dirty="0">
                  <a:solidFill>
                    <a:srgbClr val="FF0000"/>
                  </a:solidFill>
                </a:rPr>
                <a:t>Οδηγός Εγκατάστασης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Arrow: Left 12">
              <a:extLst>
                <a:ext uri="{FF2B5EF4-FFF2-40B4-BE49-F238E27FC236}">
                  <a16:creationId xmlns:a16="http://schemas.microsoft.com/office/drawing/2014/main" xmlns="" id="{AFA4D4B3-A6B9-4376-ACF6-C24699E13AB3}"/>
                </a:ext>
              </a:extLst>
            </p:cNvPr>
            <p:cNvSpPr/>
            <p:nvPr/>
          </p:nvSpPr>
          <p:spPr>
            <a:xfrm>
              <a:off x="7059634" y="4385706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305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B4FA6-AE16-4B30-B263-C5C1E6345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5D748E-6D9B-421E-A969-7C9B418A1E25}"/>
              </a:ext>
            </a:extLst>
          </p:cNvPr>
          <p:cNvSpPr/>
          <p:nvPr/>
        </p:nvSpPr>
        <p:spPr>
          <a:xfrm>
            <a:off x="432916" y="1557000"/>
            <a:ext cx="6227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Παράδειγμα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02A91B-8DEF-4D9E-AEDD-71B53398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00" y="1557000"/>
            <a:ext cx="3372046" cy="4699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E73AB7B-5706-4B09-8F3F-ECCA7AA826F5}"/>
              </a:ext>
            </a:extLst>
          </p:cNvPr>
          <p:cNvSpPr/>
          <p:nvPr/>
        </p:nvSpPr>
        <p:spPr>
          <a:xfrm>
            <a:off x="827426" y="1912341"/>
            <a:ext cx="45365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Αποσπάσματα τεχνικών πληροφοριών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Σύνδεση σωληνώσεων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: </a:t>
            </a:r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Επιλογές εγκατάστασης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Το υδραυλικό κύκλωμα είναι πολύ απλό, παρόλα αυτά διαφορετικές παραλλαγές μπορούν να επηρεάσουν τη λειτουργία του συστήματος.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Ο κατασκευαστής παρέχει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υποδείξεις διαχείρισης τέτοιων παραγόντων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595FC7B-C89E-4B99-80E9-CDE731EB7DE7}"/>
              </a:ext>
            </a:extLst>
          </p:cNvPr>
          <p:cNvSpPr/>
          <p:nvPr/>
        </p:nvSpPr>
        <p:spPr>
          <a:xfrm>
            <a:off x="2368841" y="3813515"/>
            <a:ext cx="32597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Προγραμματισμός εγκατάστασης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Απαιτήσεις σωληνώσεων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Απαιτήσεις ασφάλειας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βαλβίδες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).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Απαιτήσεις νερού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Εκκίνηση και λειτουργία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Άλλα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Στο πακέτο του συστήματος δεν περιλαμβάνεται η βαλβίδα μίξης και άλλα εξαρτήματα. </a:t>
            </a:r>
            <a:endParaRPr lang="en-US" sz="1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581D434-F7B5-4746-AFBB-D901F9B9EF51}"/>
              </a:ext>
            </a:extLst>
          </p:cNvPr>
          <p:cNvGrpSpPr/>
          <p:nvPr/>
        </p:nvGrpSpPr>
        <p:grpSpPr>
          <a:xfrm>
            <a:off x="591439" y="3890123"/>
            <a:ext cx="1992241" cy="2546117"/>
            <a:chOff x="540000" y="3709993"/>
            <a:chExt cx="1992241" cy="25461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F46F840-F974-49B7-900F-4C1FE7E642C8}"/>
                </a:ext>
              </a:extLst>
            </p:cNvPr>
            <p:cNvGrpSpPr/>
            <p:nvPr/>
          </p:nvGrpSpPr>
          <p:grpSpPr>
            <a:xfrm>
              <a:off x="540000" y="3709993"/>
              <a:ext cx="1829622" cy="2546117"/>
              <a:chOff x="7073381" y="3573000"/>
              <a:chExt cx="1829622" cy="254611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72389745-830E-486B-ACCA-A53E20C0C19D}"/>
                  </a:ext>
                </a:extLst>
              </p:cNvPr>
              <p:cNvGrpSpPr/>
              <p:nvPr/>
            </p:nvGrpSpPr>
            <p:grpSpPr>
              <a:xfrm>
                <a:off x="7236000" y="3573000"/>
                <a:ext cx="1667003" cy="2546117"/>
                <a:chOff x="661892" y="1890883"/>
                <a:chExt cx="1667003" cy="254611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xmlns="" id="{B3BCABC3-83FB-4763-A38C-331A98EA19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17733" y="2637000"/>
                  <a:ext cx="1311162" cy="1800000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xmlns="" id="{4504AA16-390E-4148-B923-6AF6976827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1892" y="1890883"/>
                  <a:ext cx="1317820" cy="1800000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B18556E6-BA8E-4537-AEFA-B1EB50320388}"/>
                  </a:ext>
                </a:extLst>
              </p:cNvPr>
              <p:cNvSpPr/>
              <p:nvPr/>
            </p:nvSpPr>
            <p:spPr>
              <a:xfrm>
                <a:off x="7236000" y="3573000"/>
                <a:ext cx="1667003" cy="2546117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9AE6C37-02CC-43BF-BA18-6C95FAC89A49}"/>
                  </a:ext>
                </a:extLst>
              </p:cNvPr>
              <p:cNvSpPr txBox="1"/>
              <p:nvPr/>
            </p:nvSpPr>
            <p:spPr>
              <a:xfrm rot="16200000">
                <a:off x="6558658" y="4676781"/>
                <a:ext cx="1368000" cy="338554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Install Guide</a:t>
                </a:r>
              </a:p>
            </p:txBody>
          </p:sp>
        </p:grpSp>
        <p:sp>
          <p:nvSpPr>
            <p:cNvPr id="12" name="Arrow: Left 11">
              <a:extLst>
                <a:ext uri="{FF2B5EF4-FFF2-40B4-BE49-F238E27FC236}">
                  <a16:creationId xmlns:a16="http://schemas.microsoft.com/office/drawing/2014/main" xmlns="" id="{D79BDDF7-B9B2-4F47-8513-054CA1921C38}"/>
                </a:ext>
              </a:extLst>
            </p:cNvPr>
            <p:cNvSpPr/>
            <p:nvPr/>
          </p:nvSpPr>
          <p:spPr>
            <a:xfrm rot="10800000">
              <a:off x="2285016" y="4823669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1594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807A30-A429-4B81-9CA0-2D17DF90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33.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 του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79F1CAA-FB46-4080-8DA6-2406BD67AF14}"/>
              </a:ext>
            </a:extLst>
          </p:cNvPr>
          <p:cNvSpPr/>
          <p:nvPr/>
        </p:nvSpPr>
        <p:spPr>
          <a:xfrm>
            <a:off x="432915" y="1557000"/>
            <a:ext cx="5951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Διαδικασία εγκατάστασης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Παράδειγμα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1DCFDF-A50B-4697-9C08-7710E860FCC9}"/>
              </a:ext>
            </a:extLst>
          </p:cNvPr>
          <p:cNvSpPr/>
          <p:nvPr/>
        </p:nvSpPr>
        <p:spPr>
          <a:xfrm>
            <a:off x="4785936" y="3860998"/>
            <a:ext cx="417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Αποσπάσματα τεχνικών πληροφοριών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Για την τοποθέτηση και τη χρήση του συστήματος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Πληροφορίες για τη λειτουργία του συστήματος,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σωστή χρήση και τα</a:t>
            </a:r>
            <a:r>
              <a:rPr lang="en-GB" sz="1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μέτρα ασφαλείας.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Πληροφορίες για τη συντήρηση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τα σφάλματα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και την επισκευή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Πληροφορίες για την εγγύηση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το πεδίο εφαρμογής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τις εξαιρέσεις και τις συνθήκες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349187-505E-45B4-9315-A6A1ACEBD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3"/>
          <a:stretch/>
        </p:blipFill>
        <p:spPr>
          <a:xfrm>
            <a:off x="468000" y="2061000"/>
            <a:ext cx="4176000" cy="1266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F7BDA6-B434-4A8F-83AE-7E845409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"/>
          <a:stretch/>
        </p:blipFill>
        <p:spPr>
          <a:xfrm>
            <a:off x="468000" y="3337950"/>
            <a:ext cx="4176000" cy="269257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8BBA855-53DD-4283-B2DB-F9CD15F5AECE}"/>
              </a:ext>
            </a:extLst>
          </p:cNvPr>
          <p:cNvGrpSpPr/>
          <p:nvPr/>
        </p:nvGrpSpPr>
        <p:grpSpPr>
          <a:xfrm>
            <a:off x="4609102" y="1929358"/>
            <a:ext cx="1776901" cy="1800000"/>
            <a:chOff x="7276775" y="3337950"/>
            <a:chExt cx="1776901" cy="1800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1AEFE00-B53D-4E0C-B2D2-541BC621AA00}"/>
                </a:ext>
              </a:extLst>
            </p:cNvPr>
            <p:cNvGrpSpPr/>
            <p:nvPr/>
          </p:nvGrpSpPr>
          <p:grpSpPr>
            <a:xfrm>
              <a:off x="7462130" y="3337950"/>
              <a:ext cx="1591546" cy="1800000"/>
              <a:chOff x="702619" y="3709993"/>
              <a:chExt cx="1591546" cy="1800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4B1861EC-E620-4617-A87F-4100D468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19" y="3709993"/>
                <a:ext cx="1317820" cy="18000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395E635-A0C2-43EF-8E35-E5D9046C68EA}"/>
                  </a:ext>
                </a:extLst>
              </p:cNvPr>
              <p:cNvSpPr txBox="1"/>
              <p:nvPr/>
            </p:nvSpPr>
            <p:spPr>
              <a:xfrm rot="16200000">
                <a:off x="1275598" y="4275426"/>
                <a:ext cx="1452359" cy="58477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l-GR" sz="1600" b="1" dirty="0">
                    <a:solidFill>
                      <a:srgbClr val="FF0000"/>
                    </a:solidFill>
                  </a:rPr>
                  <a:t>Οδηγός εγκατάστασης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p:grpSp>
        <p:sp>
          <p:nvSpPr>
            <p:cNvPr id="14" name="Arrow: Left 13">
              <a:extLst>
                <a:ext uri="{FF2B5EF4-FFF2-40B4-BE49-F238E27FC236}">
                  <a16:creationId xmlns:a16="http://schemas.microsoft.com/office/drawing/2014/main" xmlns="" id="{F289975E-AC18-4EA6-888B-2F251A13D804}"/>
                </a:ext>
              </a:extLst>
            </p:cNvPr>
            <p:cNvSpPr/>
            <p:nvPr/>
          </p:nvSpPr>
          <p:spPr>
            <a:xfrm rot="10800000" flipH="1">
              <a:off x="7276775" y="3543608"/>
              <a:ext cx="247225" cy="216000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data:image/jpeg;base64,/9j/4AAQSkZJRgABAQAAAQABAAD/2wCEAAkGBxMTEhAUExAVEBAXFRgSEBASFw8VFxcXFh0WFxgXFhcYHSggGBonHhcVITEhJSkrLi4uFx8zODMtNygtLisBCgoKDg0OGxAPFTAhICE3KysrKy0uLS0rLjc3LSstNzUrKy4rLS0uLTUuKysrKzcrLS0tLSstLS03Ny03LTc3Lf/AABEIANUA0wMBIgACEQEDEQH/xAAcAAEAAQUBAQAAAAAAAAAAAAAABwIDBAUGAQj/xABHEAACAQMBAwgGBwYEBQUBAAABAgMABBESBSExBhMiMkFRYXEHFEJygYIjM1JikaGxFSSSorLBQ8Lh8DREU9HiJXSDo/EX/8QAGQEBAAMBAQAAAAAAAAAAAAAAAAECAwQF/8QAMBEAAgECBQIEBQMFAAAAAAAAAAECAxEEEiExQXHwBRMyUYGR0eHxIiOhM0JhscH/2gAMAwEAAhEDEQA/AJxpSlAKUpQClKUApSlAKUpQClKUApSlAKUpQClKUApSlAUmuW2xtuT1gwR5UgAsVGpjkZ6IwcCuqzWHBYoks0oHTk06zx6g0rj4VMWlq0ZVYSmrRlb3OdutivIhykkjY9t2/wAzYqPeUlhd2xLQmWE8cxy4/JWqcKjzl5wbyNW8x+xk8LBvNdmP6G+VV1eLdRXR1tAU0SEaWIfXubG4408akyo25FBILe5a2ZZJ2KAZXeXZegrNneMn4VIy53Z443isYzUtjqtYrpSlXApSlAKUpQClKUApSlAKUpQClKUApSlAKUpQClKUApSlAeVT21UTXKbb5RmKdo9SRqoUl3O86hndmrRi5OyMa1aFKN59Dq6j/l0Ot8a92jy5tVU/vhLfdB/7VG/KflTzmrRcuw+8Wq3lv3MnjI3tFX6Eg+i690Wcw5pmxNIylcYZgqnQO41IUMupQ2CMgHB3EZqGvQRemd76KUCRF0SJq3gFywbdw9lamaNAoAAAA3ADcBXNFTUnmenB13TWhcpSlagUpSgFKUoBSlKAUpSgFKUoBSvM1QkgPAg9+DmgLlKpZwOJAqw99EOMij4igMmla59sQj28+QY1Yfb6dis34CgNxSufflA3ZEB7xz+lY77bmP2V8h/3oDqKVx738x/xWHlu/SrBdjxZj5ljQHSw7RGJTIQoRyo8VABB8ePZXO8oOTFjtBxI8kiuFAYxMULKOAcEVZ0/GvRH8DSN0tyJRi1qj215E7JhJIs1lbgS4ll/r6NR7y02JbSTkQWyQqDh3XVqZu7jjAqQyG37z38WrUJsnicZO8mtqUU23I8/xCpUjFRp8kP7SuHtNUdvK8GcazG7oWK8MlT2ZqQfRF6SJpJlsryXndYIt536+ob9DN7eew8ajPlVJmV/eP61RsDbEVuH12yzuVdY3ZipjLAAOmPaGN2apU9Wh1YNN0k5M+vKVHGwuVtuba21X7huZj1AjJzpXOTnjXtUNyRqUpQClKUApSlAKUpQHlcvy12+9uojhxz7g4Y79C8NWO091dRUccoDqluZT7AYDyjB/wC1aUoqUtTix1WdOnaG70OV2bsmW9kd57iWSFG0MDI/TYdbt3KOG6uv2ZsiK3zzEawkjDFNQJHiar5L2HN2sAxvKhmPez9In862629Uk7s3o08kEnuYTRk8ST576q5qtgttVwWtQbGs5rwqpYfCtulqKvLZr/8AhxQHM3l0ke4kl8Z0KMkDvPYKos7+OQPvwVxqTKlukcLgA9pOKq27yLeVy0NyqK3XSVXbf3hlYH8a2XJXkdBZrJkiaWQASuygAgcFCdgqiz5nfbvvYos13fY16XAJVQpJJZTkqApUgHUQSPaqrnTjdCwOnVg8CupVBBHnXXpaxgABFAHVGBuz3VfzVy5ySW0xdNMQMZ0F2IIxqLBuJzux3VetdnXBEmpQhAUpkJgtv1JhT1fHNdPmqDIO8fjQGCdnKsZGSx04LHGSe/dWEbMaW90/pW1nuEwekOBrUevDHHsxWkL8HPXy3/UfMXKX6xveNaeug5ZRaZ5h3O361z9RP1MnDf0olszOODbuylCaVQ3PtqlKUApSlAKUpQClKUB5UdbWXPradp50fE6sVItR/wAslMM4cDoSDI95dzD+mtqOrsed4i3Gmp22ZsNi3Qa3gYcDGh/IVm+sCuC2Tygjtre4EjboGLKo4sjnKAZ88VrJ/SbFqQIp0OuQ+N6nucHh51k1ZtHdSmpwUlySh61T1yoan9JraCwjJYNp0ltzDvXA/WseT0gSa3HNgRhdTMSxZGxuU9j791LFya/2iPtCqG2sv2vCoLflxdssWAgmduioGQy97And8DVp+WNwTM+v6ADQBhRqcjdoPEDdnypYE7HbQ39LxPh51bO3xgnO7/fHuqAZNr3TrBEZ2592Dh9TKY0O8ZI8OkfCrf7VdpJLjnG5uIBY86vpXPV19+cMzUsCe5uU6LgmVVH2yV0/jmsK55ZwrvadUB3IWZdLE/eG6oKUShFjUsbi6IZk+4T0P4jv8qvrEjyFMs1laKWY/bOf88m4eFLAmGbltFrWLnTz536CGBI7MdnjWv8A/wCgW7c6yu7xwjMgxpOOA3k78tUVJMywy3cmeemYxWx6W4L9Y48hpUVeuNnuPVrFFIuZGV7nvDOMoh8FTeaWB31z6Q41h5/TI6uxRB0UfI3uQOHhWxj22SiMQV1KGCtxwajuws1urtVRc2dqmT2Aohxk+LPWfyw2/oaEKWLYLOG0gheCqB2VtT0vJnm49Oo40oerf8ms5drmVn7G6Xxrkq6C4vjdFYo1aSVm0xooyxY8FArpuRXoou550N3A1taqQ0msgO4HsKuSd/aTWdRpu6OjBxlGkozRp7H0X30sccqxtpkRZF3djgMPyNK+pI4woCqNKgAKBgAAbgB4Uqh1FylKUApSlAKUpQClKUB5Ws5QbHS6haN93ajjirdjCtnmo29MnLM2sItYD+9zqQSDvjjO4t5ngKLfQrKKksrRDPK24zM8POLIkLFXljOVdgeCk1o1jPDg5GT3InGqgAB3op/jc/2/tVfN8VJw56Uzn2VG/T5/3q7d3dkU6cacVGK0CcAwU5zot07S3a/++3yq6sI6h+rj6dy4PXf7AP8AKPmNeJIQFcKdZ+itUHYOqXHjvwPGrwhH1ZI5mL6S5cHrvw0g/wD1r8xqC54FcgEDNxOdMajdpjO7Phq4D7q1eSOMtv6VrbjLngJpW7PmYfwrVvnHwZMZuLjMcCKN6oTpJXuz9Wvhqq+LVCwh1fu9uDLdyLwdsgNo8+jGv40B4qvoG7VeXhwijikTHs7tZ/lX71ZUcMTSLFqBsbRDJcON3OvnpY999Ma/dqwLgqkt24xLMXhs0HsLjS7r4Kv0a+Pu1knZhzDs9CFlLc/fSHghC50t4RJqz96gKUvSsc96+Bc3DPBaKPYTqyOg7Aq/Rr81XptnMBa7NjIEzsJ79+xXI1BGPdFHvPjqq5azRSTSXZTFjZKiW0Te2y55lD4s2qRqxkkaC0muZCWu74vHD9pYtX0snzN0R81AZ9vPDPdPOR/6bYRgQoeD6DiJPOSTpNVu1umitrraMpzd3TPBak8QG+vmXyH0Ypf7LYCy2TDg3Lus14w4CVx0Ubwjj4/NWx2fs1NobTit4z/6fZqE1HhzUO93Pi76qkN2V2bjZFguztlrzgAnuQLi4zxWJd8afGqOTewMWke1bhAzNdRvocKyi1LaG6JzxDMfKvOUTNtK+htF6PPuGkx/hwR78fgKmHbeyEeymtlAVOZMSKOCgDC48sCrS0tE4KH7mau1vt0X1OX21syCPamxNEMSAvcDCRooysTMp6I7DwqQajaO856XkxI3XJmD+8Ldlf8AmWpJrN7nbHY9pSlQWFKUoBSlKAUpSgFKVQ7gAkkAAZJO4ACgNTys2/HY2s1xJvCDopnBZzuVR5mvlnau0prqZ5pW1TzHJJ4Inh3DH5V0vpO5ZftC5Okn1KAlYVO7W/ax88fhXJaDvXOHYapCeCIN+/8A39kVKB6uANeMop0QqfbfiWI8OP8ACK9WPeYy2PbuX4kAb9Pw/WqhIBiTG4dC2Q7yWHtnyznzr3mcHmi2PbupBvxp9kd+n+qrAqW4IzLpIc/RWqAdRRuLL4jOB4tmrgg3iAnEcf0t24PFl4jPhnm18a89Zxqn06T9VaIOC6d2r5Qf4mqtbY9G1zoOedu346cDOD7i/wAzUB6t2yq90QFd8w2iD2QBhmT3V6I8Wq8uz2zFZKwViRNeueCEDOGPdGnH7zUiuhqa60YhhxDZxtw1gdDd26R9I3j51TzciRLEFLXd4VZvt80zdBD4u3SPhpqAZNtOrPLdkYt7ZVjs424Fx9SuPD61v9atnXDbass15fEgDi/Mav1kk/JfvVkNbpLNFbA/uVorPdSL7ZXfO+e9m+jX5arstpEyXO05FA0HmbFPZEpXCBR3Rx7/AD00BXcbMLzWuzI3ASMmS9kHVEhGqdye5EGkVesLtZ7qe+ZB6nZIvq8R6pK9G1i+LdI1r+cNtYniby+OSfaFqG/WR/yWthtTZzarHY8BHO6g9444G4cZbJ7o03UBb2bevBa3e0JDm7u2e3tnPEaulcSj4HSK63kxZCx2WGPRnuwZZSeKwL1V+P8AetJb2SbT2nBbQ7tnWihATuHNRb3Y+LtWy5b3b3lzFawDD3DrFGBu0wpuz4DAzV4K36nwcWMm5JUYPWWnw57/AMnSehTY5k9Y2lKvTmYxWwPsxKekR5kY+SpXxWLsyxSCKKGMaY41CIvcFGBWVmsm76nZGKSSSIjs3K7QsIP+htG6VfcmheVP62qXajXlHYiPbWy5Ru51yrDvZI5lB/B6kmpluVpq0bHtKUqC4pSlAKUpQClKUAqIvTby0MY/Z8DYlkXNy4ONCH2PNhx8K7fl/wAq02daPMcGU9C3jPtOf7Dia+YLq4kmdnkcvPKS8sjcQDv391SkC0CMasdBDhAfbfv/ALmrqREnRqwzdOdz7CjpYP8Afx3VQG3a8YRejCp9pvtfDifGrq253RasOencufYUb8N7vE+O6pB6sgH02nAX6O1Q796+0fdzn3mqpbfeIM6WPTupDv0hRq0/KOPe1e613zacRp9Hao3aw9o+71m8aC2bowjHPykNMzewnWCsezA6TVILsVyu+404SLEVpE28ahvBb3eu3i1erEwVIV33VyVaVm4qjHUiHz+sb5arQxsxcjNnbKAiNu51j1QfF2Gpvu1SszJG87Etd3RZYsdZYydMjgd7H6NfDVUAuqInkC5JsbVSzHhzhzx85H3e77tXLe/KrPfyEesSs8Nqo3BMjDyL4Kp0r/pXslgSYdnxsA+rnb2T2VcDLaj9mJPz1VdhMU07TacbPs1AjRuDhSebQ97SP0m+apBTLaNHDBZRDN3dGOS57wG+ph/A62rMe0jubmGyR8bPs1driYe0E6U8vmzdFflrEsrsxxXW0JSfWZi0NpnsZvrZR7qnSteXUJtbGKEA+uXpWWVB1lgB+hj+Zulj3agGy2Xeie4utqTIBb2oUWsJ6pkA020I8FA1GsbZkht7O62hIxN1dNJbWhPHDb7ib89IqvbOznMljsiA6nUhrkrwNzIMyM3hGm75azY7VdpbVt7WIfuFsBEuOqIYd7ufeb+qgvY33IzZnqWzTI3RnvOkSdxWBd/55/Otr6HNk8/Pc7TcdHJt7MHsVeuw/T+KtJ6SdrNKywwIWeVhBBCnW5tOxQPtVKPo4mgOzrQW+QiII3Russg+sVx9rVqq9TRZfmcGF/dqSrvpHot/mzqaUpWR3nC8rR+/bEOP+acZ/wDilrua4Tll/wAbsT/3h/OOSu7qXuVjse0pSoLClKUApSlAKx7y6SKN5JGCRopd2PAKBkmsioP9NnLQyOdnwNhBvvJB2kb+b8hxb8KJXBw/L3la20blpyCLdMpbRHsHHU3ieJ/CufWM9TOHbpSufZUdLf5cTXgYdbHRXoxqe1uOT5cTVwRHdHnDt0pnPsqOlhvLifGr2B4kuPpMYVBpgUjiw7fhnJ8avCBt0IOJXIe4Y8FUDVhvdHSbxqnUN8mMRx4SBD2t1hny6zVUivgRrkzzka88QhOpQT949JvDTSwK0KEmXSfV4cJEjcXfioPmek34VSqsFG4vdXOAo9oI5/Vz+XvVWI0dtOom1gUs7cNZJ348XbcPCvY7llWS7c4lctHbgDhu0u6jsCr0V/8AGlgXms1d1tw2LeANJdTrwZhjnHH8sa/+VXba4Baa+ZQiRkRWcXZzgXEajwjXpHx0/aqy9m6rFZxjNxMyPOvcTvjjPug6m/8AGsn1dJp1hD5sbRWMjjdqRTmR/ekfcvy0sDHwbe1zvN1eAYHFlt9Xb4yOPwX71Zl9s5tVrsyFgZNXOXT+zzzDpZ+7Gg/qr3Z98We52lKoxEQlrHjoc8RiJFH2Y0Gf4at20xtrOW4Yn1u7LxxO3FYAfpZPNm6IPvUBlKI7u7A4bOsost2Awxcfmlf+qmxNokzXe1J1L80cW6nqm4YaYl8kXf8Aw1RtKBra0t7GJSbu6KT3QXrdL/h4PwOT41lbdsC81lse2Ibm2xPIN4e4cZmcnuUbvloC3sa4NrZ3N+7Zu7pntrUnrBTvnm/PSK7DkFsj1PZzzOMXF2MLncUhXt+NcndWS320orS3DNZ268ymniY4vrHGd2Waus9I21yyrHCpDSabW1jG4hdy8KtBa5nwcWNqPIqUPVPTv4GR6JbD1y/ub9hmGAcxa54FyOkw8lP/ANtdHtoNsq9a9UE7OunVb9B/gyncs4Hcfarp+RuwFsbOC3XBKrmRh7TnezfjWzv7NJo5IpFDxOpR1PAqRg1m227s6qdONOCjFaIyFYEAg5HEEVVXB8jL2S0uG2XcuXKqZNnTt/i249gn7afpXeVBc4Llmf3vYhxv9d0/ikld7XBctd91sY43evLv8dEld7Uy3KQ2FKUqC4pSlAKUrA2ztSO2hlmlbRHGpZj5cAPE9lAcx6UOWa7PtiEIN3KCsCccfakPgv6182vliwLEuxLTO288cnP6nxrbcq+Ukl9cyXMu72YI+IRF4D4Zye81qxH7GcE9KVjv0gb8fL2+NaJWAEgH0hXCr0YVPDUO0+7nJ8auCJt0Qxzr9KVieqo6QDHwHSaiSD6zT0EwsSNwLDf0u/HWbxqpVYAIATPNjVnjpY6lX5us3hpq1u++7grQqTr05t4QFjRvbY71B8WPSbwqhiyqXJJnnyEHtaGOC3zHcPCrqojkJvNtCpZ2G4uScE+btpA7hVSXJAe6YAOWKW4HVUgYZ1Hci6Qvj5Ut3382Qzz1YsY7ZWAC5kuZBwDAdNie5V6I8feq/bTBpGuWQC3gCrBE3AsPqk8f+o3+tY7RGNFiVSbifQXHaFY5jj+PRZvlrLNskksdqr4togzzzD2tO+WT440r8tCCzDcmGGa4ck3FzqSJm4iMn6WTzY9EfNV+5tmjigsY1zdTsklyvbrb6qI+Cq2o+LeFZFnKk00t3IoFrbKoig9lmG6GHyGNTf615ZTNHFPtCU5uJmeG11cctumm+UHSvi33aWBeubRbi5t7CF8WdsrGaYbgdPSuJz58F+Wr9lJHeXst1IujZtmqsE7NEfRghHizDf8ANWDLH6nYLx9bvQGYe0lsDlF83bf5aav7etXghtNmRDVcysk90q8TNJhY4vlU/jVbFi5sC4bN7tefeUZltQfbupB0dPginP8ADVOxGa0sbm+Y4uLotaWjHraSczzf5RV/b1rz1xY7It2+jhYRO43hpW6U8p8ul8FrIvLYbT2nbWNvkWVuogQjsij67nxY0B0foy2V6ps+S5ZcXF0SkJPEQr2/GsfkXYS3+0pbqMgQ2fRgLDUrSHI4fxHd92tl6S9trBEViGMAWtqq+AwWFd76PeTgsLGCHH0mOcnPfI29vw4fLUydoqJxUV5tWVV7LRf9+hstnbUEh0OvNTgZaMnOQPaRvaH+zW0rX7S2Wkw37mByjqcMrDgysN4NYdvtRomEdzw3BbjGFYncA4G5D48D4cKztfY6lJrSRY5b8nzdwDmn5q7hYTWc3asi9mfstwNV8jOUQvICWTmbmNjFdwHrRyr1h5HiK6GuD5YQPY3H7TgUtEQse1IV4vEOrOo+2n6VBco5cf8AEbH7v2gh/lkrvqjzlbco8mxpEYOjX0LRup3MrhiCPxqQ6tLcpDY9pSlVLilKUAr599MPLL1uf1SF/wB1hbMrrvDyLxPiF4DxrvPS9y1FnAbeE/vcykDTxjQ9Ev5ngK+fFj9nOAOlI3HGO7y/M1eK5B6Gx0yMY6Ma8cEdvy/rVYjO6MHDt0pWPsgdLDeC8W8aLIPrMYA6MSHfvHafBc5PearEZ6MY3yykayx6qnpBSf5mrTvvvcFaOpJcr9BGNMaN7bHeqt59Zq950qpc5aebIU+0EbcWHi53Dwr0BHIXJ9VhXU54M5J34+87bh3D3arjuSNVy2A5JW2UcFIGC4Hci7l8fdqO+/8AbBU1vkpbKwCg67mXs1KOk3uovRXx96q4pEkdpWXFrbqFjhb2jv5uM+8dTN81W2haNFhVS1zOULqOKq2DHF5nrN8tXJLYSPHaxsBFEGa4n9kkb5ZfIY0r/wCVAyq3uCiSXcjZnlLLbk8QOEk3+Vfm+zXssTQwJAqk3dwUaVQOkqE/RQ/HrH5art2SaZpmXTZ26ppTvC7oYvNiMt81XNmXDKs+0ZWzIWeK1zxaVx05B4KrbvFlqe++hUqu9m65bfZ9uwJU/vEo6pfrTSE/ZUDHktZCxx3d4qAEbNtE1Nnsgi7D96RvzlrCtpja2kkhGJ7tdKMeskAO/HvkfgtZO0lNrZw2aqTd3LJPdAdbpfUQ/ANk+LVHfwBlbGuxcXdztG5UGC2GuND1DKd0EQ8FxnHctVcmrkot7tadtUoLRWeri1w46Tj3VP4tVHKG1ZBabItunMHBuSOD3L7m+VRu+WrnKKz9YubLZNoQY4RzJfsaQnVNM3h1jTqWKNgn1SxutoSH96uddvZlusFP10o8+qDXX+inY/qtnLeMpE9x9FBniIx7Q8zXLbUhG0tpWtjBkWsOm3THZHH9Y/xxmu89I23VtYGEe5Y1FvbKOGrGNXwx/LRLXX4nPiZtQyx3eiNPyZ2f+0dsBiNVpYgE9qtLnoj+IZ/+OpwrivRPycNls+IOMTynn5s8QzgaVPkun412tZN3dzWnTVOCiuBVm5tlcEMAQQQc9xq8DSoLtXOeUy2p4NNbfY3s8Y+52uPunf3d1biGaOZMqVkjYEHtB7CCP1FX2QEYIyO0Vo7rZ8kTtLbkAnfJG3VfH2u5u5h8c1O5nrHoRvfWEtre2VrgtZevwz2T/wDSBdg8G/sXVlfCpmqN+Wcut9mHGk/tG2LKTkqS3D86kipkrMU3dXPaUpVTQtuwUEk4A3k9grnZ+WUAVyqu7AHSmMaiOADcBnxrd7QtudilTONSsue7IxmoM2rtCW1laKeEq6neVbcw7GUkbwa1pxhL1M4MbWr02vKStzf8nMbf2ff3E81zNCzSu2QFKMFGMALv4KNwrVnYVwNKcy6g4aR9BIGBnAx9kfia7WPlLH9lh5aT/espOUMX2mHmrf2rbJDhnEvEcTH1U1/P3I85ogmRomWOPCxRspGpuKht3zNVokqva9xPwHFgjn+pz+XvVKCbchP+IvxDD+1XEvYGwdURPYcpn86eWuGXXis16qX8/YjL1fUy26MAqEvczDeNQHTb3VHRXx96qoykjtMy4tYFVI4z7R383Ge8sek3zVJy2tu2RzMRBGGAVOkM5wcVbl2FaOoRrdQgYkKNSgM2AT0Tx3VDpP3Lrxam94MjaGUxxvdOxM8pdbc8CM7pZfz0r/pVU0ZggSFQTc3GhpUHFUJ+hi82PTPy1Ik3Jq0d43aMkoEVE1PoCp1V08Md9IeTEIne4EkhnOpg7FW0swxrUY4rno1Xy5G8fEqD9zg76yYvBs2FgWDZnccDMw+kYn7KKMfK1XzHHdXMcCNo2fbox1E4PNJ0ncn7Tt/VXWWHIxIUuebuG52VebEzKpZFJy4XB4twJqwnIl47OSCKZOdlkDTTMpGUTqRrjOBneajJI0WNoP8AuNDs2ZLu7kurgAWlsocRcA2jdDAv4b/CruwZzJJebVuOkIWPMA8HuX6mB3IOl/DWy2jyNnFnBbwGMnU0t07NpLyNuULu6qqN1OUPJe6aKzs4FU20SjXJqRdUrnMsjLnO7OB4LTK/Y0WIpPaSNZyVkMEN1tSQ5lJa2sy3EyOPpJB7qnHm1XOTkvqdhdX7Z9ZuC1taE8Qn+LIPM9HNbDlXyennmtbSCJk2fCEgjmYqFwfrJnGc5Y6jVHKjZMt7f2lnDC8VnGFtoHKsq6E3u+TuyQGNRrz1LqpB7M3/AKI9jer2kt84xPPmO3zxCZ3sPM1j2VoNp7Yitz0rWzHPTjsZwR0T82kfxV0nLrayWluwjwscEYigXsL40j86zvQxycNtYiWQH1m5PPSFusFPUU/A6vmqsnZW9zCmvMqufEdF15+hIVKUrM6xSlKAUpVi6ukjUtI6onazHA/OgOA5eRhZNnsFAP7St8nv6YqRaizl7tu3ItJBMjol9BM5RtTKiOGZtI38K7bYPK20vGZbabnSo1NhJQAM46xUL+dWluZUmmnqb6lKVU1OU2ryseIErs+4kA3k4Vf0yfyriJ7i/ublJ12ZLKFOpY7hebQNwTrEZC/rUw15mrqdtkcssO5tOc721Rw+ztl3MzL63smxSMnpsCpcDwUKQT81bOfkDs5v+URT3oXT+kiumpVbs3VONtVc4e49Flg3DnY/dkz/AFA1rLj0QwnqXUq++iP+mKkulMz9yjoU3wRLN6IXHUvQT96Ij9GrEk9GW0E+ruIm8nlX+1TLmlWzyKvC0nwQhJyR2xHwUv7ssTf1EViyWu1Y+taykd/N6vzWp5pU+bIxeApPtHz4+3LpPrLcg/fjlT9aqTlge2EfB8f2r6BK1h3GyoH68ET+9GjfqKt5zM34bDhkJR8sF7YnHkymsqLldD2lx5rn9DUpTcjrBuNlD8qaf6awJ/Rzs5v+XKe5JKP81T5xR+HPhnDx8p7c/wCMB7ysP7VyvL7lG6SWUltMPo2aUFTnDjAGr4FhUnz+iiyPVknQ+DIw/Naj/l1yKgtop29ZZljGRqVcl+xRgjtOKOWZWQp4d0KkZS6Fi1uf21f2NuqkW6YuLoHtxguPL2B71fQoGBgcOwVFvoJ2CkFobhyvP3ByBldSxLuRfiel8VqVKxbbd2elThGEcsRSlKguKUpQCqHQEbwCPHfVdKA1t9sS3m087bxSgEModFYBhuzgjxrNjiVQAqhVHBVAAHwFXKZoErHtKUoBSlKAUpSgFKUoBSlKAUpSgFKUoBSlKA4nb9nPJqBvZkXONMelB/Lv/Oo5vtkTXl2LF7rESlXDvGHJJUcQGUHiaUrZ+k8+lFSra6ndbH9FFnE0bSyTXTrhhrfQmVwR0IwPzJqQqUrG+p3pJLQUpShIpSlAKUpQClKUApSlAf/Z">
            <a:extLst>
              <a:ext uri="{FF2B5EF4-FFF2-40B4-BE49-F238E27FC236}">
                <a16:creationId xmlns:a16="http://schemas.microsoft.com/office/drawing/2014/main" xmlns="" id="{61783056-9BFF-4912-8D06-9D5DE491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23" y="1603897"/>
            <a:ext cx="2372887" cy="23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42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084C1F-6B64-4FC1-860F-B2FC8CE83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Περίληψη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A37C0C2-6F11-4BE1-99A9-DF156C30BE5D}"/>
              </a:ext>
            </a:extLst>
          </p:cNvPr>
          <p:cNvSpPr/>
          <p:nvPr/>
        </p:nvSpPr>
        <p:spPr>
          <a:xfrm>
            <a:off x="432916" y="1341000"/>
            <a:ext cx="86750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prstClr val="black"/>
                </a:solidFill>
                <a:cs typeface="Arial" pitchFamily="34" charset="0"/>
              </a:rPr>
              <a:t>Βασικές ιδέες που αναφέρθηκαν στην ενότητα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:</a:t>
            </a:r>
          </a:p>
          <a:p>
            <a:endParaRPr lang="en-US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 err="1"/>
              <a:t>Θερμοσιφωνικά</a:t>
            </a:r>
            <a:r>
              <a:rPr lang="el-GR" sz="1600" b="1" dirty="0"/>
              <a:t> συστήματα παραγωγής ζεστού νερού χρήσης</a:t>
            </a:r>
            <a:r>
              <a:rPr lang="en-US" sz="1600" b="1" dirty="0"/>
              <a:t>: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l-GR" sz="1600" b="1" dirty="0"/>
              <a:t>Είναι παθητικά συστήματα</a:t>
            </a:r>
            <a:r>
              <a:rPr lang="en-US" sz="1600" b="1" dirty="0"/>
              <a:t>, </a:t>
            </a:r>
            <a:r>
              <a:rPr lang="el-GR" sz="1600" b="1" dirty="0"/>
              <a:t>ικανά να δημιουργήσουν φυσική ροή νερού , βασιζόμενα στη συλλογή της ηλιακής ενέργειας και στη συγκεκριμένη διάταξη των βασικών εξαρτημάτων.  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l-GR" sz="1600" b="1" dirty="0"/>
              <a:t>Είναι αποδοτικά</a:t>
            </a:r>
            <a:r>
              <a:rPr lang="en-US" sz="1600" b="1" dirty="0"/>
              <a:t>, </a:t>
            </a:r>
            <a:r>
              <a:rPr lang="el-GR" sz="1600" b="1" dirty="0"/>
              <a:t>απλά</a:t>
            </a:r>
            <a:r>
              <a:rPr lang="en-US" sz="1600" b="1" dirty="0"/>
              <a:t>, </a:t>
            </a:r>
            <a:r>
              <a:rPr lang="el-GR" sz="1600" b="1" dirty="0"/>
              <a:t>μικρής συντήρησης</a:t>
            </a:r>
            <a:r>
              <a:rPr lang="en-US" sz="1600" b="1" dirty="0"/>
              <a:t>, </a:t>
            </a:r>
            <a:r>
              <a:rPr lang="el-GR" sz="1600" b="1" dirty="0"/>
              <a:t>οικονομικά</a:t>
            </a:r>
            <a:r>
              <a:rPr lang="en-US" sz="1600" b="1" dirty="0"/>
              <a:t> </a:t>
            </a:r>
            <a:r>
              <a:rPr lang="el-GR" sz="1600" b="1" dirty="0"/>
              <a:t>και αποτελεσματικά</a:t>
            </a:r>
            <a:r>
              <a:rPr lang="en-US" sz="1600" b="1" dirty="0"/>
              <a:t>, </a:t>
            </a:r>
            <a:r>
              <a:rPr lang="el-GR" sz="1600" b="1" dirty="0"/>
              <a:t>ειδικά σε περιοχές υψηλής ηλιοφάνειας και σε μικρά κτίρια, συχνά συμπληρώνουν ήδη υπάρχοντα συστήματα. 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l-GR" sz="1600" b="1" dirty="0"/>
              <a:t>Μπορούν να γίνουν πολύπλευρα</a:t>
            </a:r>
            <a:r>
              <a:rPr lang="en-US" sz="1600" b="1" dirty="0"/>
              <a:t>,</a:t>
            </a:r>
            <a:r>
              <a:rPr lang="el-GR" sz="1600" b="1" dirty="0"/>
              <a:t>ασφαλή</a:t>
            </a:r>
            <a:r>
              <a:rPr lang="en-US" sz="1600" b="1" dirty="0"/>
              <a:t>, </a:t>
            </a:r>
            <a:r>
              <a:rPr lang="el-GR" sz="1600" b="1" dirty="0"/>
              <a:t>ικανά και πολύπλοκά συστήματα με βελτίωση στη σχεδίαση και προσθήκη πρόσθετων λειτουργιών.</a:t>
            </a:r>
            <a:r>
              <a:rPr lang="en-US" sz="1600" b="1" dirty="0"/>
              <a:t> </a:t>
            </a:r>
            <a:r>
              <a:rPr lang="el-GR" sz="1600" b="1" dirty="0"/>
              <a:t>Πολλά μοντέλα διαθέτουν προαιρετικό εξοπλισμό , όπως είναι οι ελεγκτές.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l-GR" sz="1600" b="1" dirty="0"/>
              <a:t>Στα μειονεκτήματα είναι , χαμηλή επίπεδα ασφάλειας, η κατασκευαστική τους δυσκαμψία. Οι λύσεις είναι δυνατές</a:t>
            </a:r>
            <a:r>
              <a:rPr lang="en-US" sz="1600" b="1" dirty="0"/>
              <a:t>,</a:t>
            </a:r>
            <a:r>
              <a:rPr lang="el-GR" sz="1600" b="1" dirty="0"/>
              <a:t>αλλά παραπέμπουν σε ακριβότερα συστήματα</a:t>
            </a:r>
            <a:r>
              <a:rPr lang="en-US" sz="1600" b="1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l-GR" sz="1600" b="1" dirty="0"/>
              <a:t>Μπορούν να είναι έμμεσα ή άμεσα</a:t>
            </a:r>
            <a:r>
              <a:rPr lang="en-US" sz="1600" b="1" dirty="0"/>
              <a:t>, </a:t>
            </a:r>
            <a:r>
              <a:rPr lang="el-GR" sz="1600" b="1" dirty="0"/>
              <a:t>υπό πίεση ή όχι</a:t>
            </a:r>
            <a:r>
              <a:rPr lang="en-US" sz="1600" b="1" dirty="0"/>
              <a:t>. </a:t>
            </a:r>
            <a:r>
              <a:rPr lang="el-GR" sz="1600" b="1" dirty="0"/>
              <a:t>Άμεσα και σε συνθήκες περιβάλλοντος είναι η πιο απλή εκδοχή. Έμμεσό με </a:t>
            </a:r>
            <a:r>
              <a:rPr lang="el-GR" sz="1600" b="1" dirty="0" err="1"/>
              <a:t>εναλλάκτη</a:t>
            </a:r>
            <a:r>
              <a:rPr lang="el-GR" sz="1600" b="1" dirty="0"/>
              <a:t> είναι η πιο ευέλικτή επιλογή. 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l-GR" sz="1600" b="1" dirty="0"/>
              <a:t>Είναι μικρής κλίμακας</a:t>
            </a:r>
            <a:r>
              <a:rPr lang="en-US" sz="1600" b="1" dirty="0"/>
              <a:t>, </a:t>
            </a:r>
            <a:r>
              <a:rPr lang="el-GR" sz="1600" b="1" dirty="0"/>
              <a:t>προϋπολογισμένα </a:t>
            </a:r>
            <a:r>
              <a:rPr lang="en-US" sz="1600" b="1" dirty="0"/>
              <a:t>, </a:t>
            </a:r>
            <a:r>
              <a:rPr lang="el-GR" sz="1600" b="1" dirty="0" err="1"/>
              <a:t>κόμπακτ</a:t>
            </a:r>
            <a:r>
              <a:rPr lang="en-US" sz="1600" b="1" dirty="0"/>
              <a:t> </a:t>
            </a:r>
            <a:r>
              <a:rPr lang="el-GR" sz="1600" b="1" dirty="0"/>
              <a:t>με λίγα εξαρτήματα και εύκολα στην εγκατάσταση</a:t>
            </a:r>
            <a:r>
              <a:rPr lang="en-US" sz="1600" b="1" dirty="0"/>
              <a:t>. </a:t>
            </a:r>
            <a:r>
              <a:rPr lang="el-GR" sz="1600" b="1" dirty="0"/>
              <a:t>Τα εγχειρίδια του κατασκευαστή παρέχουν όλες τις σημαντικές πληροφορίες που απαιτούνται για την εγκατάσταση, τη χρήση, το συντήρηση και σε συμφωνία με τους εφαρμοζόμενους κανονισμούς.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52837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FB6C6-45F2-43ED-8B5E-E17C2B7F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916603-A31C-4125-B814-8BD241D2EAB5}"/>
              </a:ext>
            </a:extLst>
          </p:cNvPr>
          <p:cNvSpPr/>
          <p:nvPr/>
        </p:nvSpPr>
        <p:spPr>
          <a:xfrm>
            <a:off x="395288" y="1629000"/>
            <a:ext cx="82915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Πρόσθετες πληροφορίες και πηγές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YouTube videos </a:t>
            </a:r>
            <a:r>
              <a:rPr lang="el-GR" sz="1600" dirty="0">
                <a:solidFill>
                  <a:prstClr val="black"/>
                </a:solidFill>
                <a:cs typeface="Arial" pitchFamily="34" charset="0"/>
              </a:rPr>
              <a:t>για την εγκατάσταση των συστημάτων: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lvl="2"/>
            <a:endParaRPr lang="en-US" sz="1600" b="1" dirty="0"/>
          </a:p>
          <a:p>
            <a:pPr marL="1257300" lvl="2" indent="-342900">
              <a:buFont typeface="+mj-lt"/>
              <a:buAutoNum type="arabicPeriod"/>
            </a:pPr>
            <a:r>
              <a:rPr lang="en-US" sz="1600" i="1" dirty="0"/>
              <a:t>Solar Thermosiphon Effect in Action.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Available</a:t>
            </a:r>
            <a:r>
              <a:rPr lang="en-US" sz="1600" i="1" dirty="0"/>
              <a:t> </a:t>
            </a:r>
            <a:r>
              <a:rPr lang="en-US" sz="1600" dirty="0">
                <a:hlinkClick r:id="rId2"/>
              </a:rPr>
              <a:t>Here.</a:t>
            </a:r>
            <a:endParaRPr lang="en-US" sz="1600" dirty="0"/>
          </a:p>
          <a:p>
            <a:pPr marL="1257300" lvl="2" indent="-342900">
              <a:buFont typeface="+mj-lt"/>
              <a:buAutoNum type="arabicPeriod"/>
            </a:pPr>
            <a:r>
              <a:rPr lang="en-US" sz="1600" i="1" dirty="0"/>
              <a:t>Low pressure vacuum tube solar water heater, thermosiphon glass tube solar water heater with EN12976.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Available </a:t>
            </a:r>
            <a:r>
              <a:rPr lang="en-US" sz="1600" dirty="0">
                <a:hlinkClick r:id="rId3"/>
              </a:rPr>
              <a:t>Here.</a:t>
            </a:r>
            <a:endParaRPr lang="en-US" sz="1600" dirty="0"/>
          </a:p>
          <a:p>
            <a:pPr marL="1257300" lvl="2" indent="-342900">
              <a:buFont typeface="+mj-lt"/>
              <a:buAutoNum type="arabicPeriod"/>
            </a:pPr>
            <a:r>
              <a:rPr lang="en-US" sz="1600" i="1" dirty="0"/>
              <a:t>Installation of pressure thermosiphon solar water heater with EN12976, Pre-heated solar water heater with copper coil</a:t>
            </a:r>
            <a:r>
              <a:rPr lang="en-US" sz="1600" b="1" dirty="0"/>
              <a:t>.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Available </a:t>
            </a:r>
            <a:r>
              <a:rPr lang="en-US" sz="1600" dirty="0">
                <a:hlinkClick r:id="rId4"/>
              </a:rPr>
              <a:t>Here.</a:t>
            </a:r>
            <a:endParaRPr lang="en-US" sz="1600" dirty="0"/>
          </a:p>
          <a:p>
            <a:pPr lvl="1"/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(Book) </a:t>
            </a:r>
            <a:r>
              <a:rPr lang="en-US" sz="1600" i="1" dirty="0">
                <a:solidFill>
                  <a:prstClr val="black"/>
                </a:solidFill>
                <a:cs typeface="Arial" pitchFamily="34" charset="0"/>
              </a:rPr>
              <a:t>Solar &amp; Heat Pump Hot Water Systems. Plumber reference guide.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Ed.: Australia Government. Available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  <a:hlinkClick r:id="rId5"/>
              </a:rPr>
              <a:t>here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1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2E6210-F288-4A09-AC23-8E31F41E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s-E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6C19FD-33A5-4C5B-894A-A7B904E82A55}"/>
              </a:ext>
            </a:extLst>
          </p:cNvPr>
          <p:cNvSpPr/>
          <p:nvPr/>
        </p:nvSpPr>
        <p:spPr>
          <a:xfrm>
            <a:off x="425745" y="1435372"/>
            <a:ext cx="817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Ορισμός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Βασική αναγνώριση των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θερμοσιφωνικών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 συστημάτων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4" name="Picture 3" descr="A picture containing furniture, bed&#10;&#10;Description generated with very high confidence">
            <a:extLst>
              <a:ext uri="{FF2B5EF4-FFF2-40B4-BE49-F238E27FC236}">
                <a16:creationId xmlns:a16="http://schemas.microsoft.com/office/drawing/2014/main" xmlns="" id="{AB2B1C43-A6C2-4758-BC0B-5168C59E6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261"/>
          <a:stretch/>
        </p:blipFill>
        <p:spPr>
          <a:xfrm>
            <a:off x="752597" y="1988998"/>
            <a:ext cx="2148180" cy="18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4ABA6D-9E6E-4B0F-B9F2-4F0B51E94653}"/>
              </a:ext>
            </a:extLst>
          </p:cNvPr>
          <p:cNvSpPr txBox="1"/>
          <p:nvPr/>
        </p:nvSpPr>
        <p:spPr>
          <a:xfrm>
            <a:off x="2900777" y="1770570"/>
            <a:ext cx="605242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Παθητικά </a:t>
            </a:r>
            <a:r>
              <a:rPr lang="el-GR" sz="1600" dirty="0" err="1"/>
              <a:t>ηλιοθερμικά</a:t>
            </a:r>
            <a:r>
              <a:rPr lang="el-GR" sz="1600" dirty="0"/>
              <a:t> συστήματα παραγωγής ζεστού νερού</a:t>
            </a:r>
            <a:r>
              <a:rPr lang="en-US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Ταξινομούνται ως εξής</a:t>
            </a:r>
            <a:r>
              <a:rPr lang="en-US" sz="1600" dirty="0"/>
              <a:t>: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/>
              <a:t>Άμεσα </a:t>
            </a:r>
            <a:r>
              <a:rPr lang="el-GR" sz="1600" b="1" dirty="0" smtClean="0"/>
              <a:t>συστήματα</a:t>
            </a:r>
            <a:r>
              <a:rPr lang="en-US" sz="1600" b="1" dirty="0" smtClean="0"/>
              <a:t>-</a:t>
            </a:r>
            <a:r>
              <a:rPr lang="el-GR" sz="1600" b="1" dirty="0" smtClean="0"/>
              <a:t>ανοικτού βρόγχου</a:t>
            </a:r>
            <a:r>
              <a:rPr lang="en-US" sz="1600" b="1" dirty="0" smtClean="0"/>
              <a:t>. </a:t>
            </a:r>
            <a:r>
              <a:rPr lang="el-GR" sz="1600" dirty="0"/>
              <a:t>Ένα ενιαίο κύκλωμα </a:t>
            </a:r>
            <a:r>
              <a:rPr lang="el-GR" sz="1600" dirty="0" smtClean="0"/>
              <a:t>νερού</a:t>
            </a:r>
            <a:r>
              <a:rPr lang="en-US" sz="1600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/>
              <a:t>Έμμεσα </a:t>
            </a:r>
            <a:r>
              <a:rPr lang="el-GR" sz="1600" b="1" dirty="0" smtClean="0"/>
              <a:t>συστήματα-κλειστού </a:t>
            </a:r>
            <a:r>
              <a:rPr lang="el-GR" sz="1600" b="1" dirty="0"/>
              <a:t>βρόγχου</a:t>
            </a:r>
            <a:r>
              <a:rPr lang="en-US" sz="1600" b="1" dirty="0" smtClean="0"/>
              <a:t>. </a:t>
            </a:r>
            <a:r>
              <a:rPr lang="el-GR" sz="1600" dirty="0"/>
              <a:t>Δύο χωριστά κυκλώματα</a:t>
            </a:r>
            <a:r>
              <a:rPr lang="en-GB" sz="1600" dirty="0"/>
              <a:t> </a:t>
            </a:r>
            <a:r>
              <a:rPr lang="en-US" sz="1600" dirty="0"/>
              <a:t>(</a:t>
            </a:r>
            <a:r>
              <a:rPr lang="el-GR" sz="1600" dirty="0"/>
              <a:t>Πρωτεύον</a:t>
            </a:r>
            <a:r>
              <a:rPr lang="en-US" sz="1600" dirty="0"/>
              <a:t>/</a:t>
            </a:r>
            <a:r>
              <a:rPr lang="el-GR" sz="1600" dirty="0"/>
              <a:t>Ηλιακό και </a:t>
            </a:r>
            <a:r>
              <a:rPr lang="el-GR" sz="1600" dirty="0" smtClean="0"/>
              <a:t>δευτερεύον</a:t>
            </a:r>
            <a:r>
              <a:rPr lang="en-US" sz="1600" dirty="0" smtClean="0"/>
              <a:t>/</a:t>
            </a:r>
            <a:r>
              <a:rPr lang="el-GR" sz="1600" dirty="0"/>
              <a:t>Κατανάλωσης</a:t>
            </a:r>
            <a:r>
              <a:rPr lang="en-US" sz="1600" dirty="0"/>
              <a:t>) </a:t>
            </a:r>
            <a:r>
              <a:rPr lang="el-GR" sz="1600" dirty="0"/>
              <a:t>με </a:t>
            </a:r>
            <a:r>
              <a:rPr lang="el-GR" sz="1600" dirty="0" err="1"/>
              <a:t>εναλλάκτη</a:t>
            </a:r>
            <a:r>
              <a:rPr lang="el-GR" sz="1600" dirty="0"/>
              <a:t> θερμότητας</a:t>
            </a:r>
            <a:r>
              <a:rPr lang="en-US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Κ</a:t>
            </a:r>
            <a:r>
              <a:rPr lang="el-GR" sz="1600" dirty="0" smtClean="0"/>
              <a:t>ατάλληλη </a:t>
            </a:r>
            <a:r>
              <a:rPr lang="el-GR" sz="1600" dirty="0"/>
              <a:t>λύση για θέρμανση νερού και άλλων </a:t>
            </a:r>
            <a:r>
              <a:rPr lang="el-GR" sz="1600" dirty="0" smtClean="0"/>
              <a:t>χρήσεις </a:t>
            </a:r>
            <a:r>
              <a:rPr lang="el-GR" sz="1600" dirty="0"/>
              <a:t>σε </a:t>
            </a:r>
            <a:r>
              <a:rPr lang="el-GR" sz="1600" dirty="0" smtClean="0"/>
              <a:t>μονοκατοικίες </a:t>
            </a:r>
            <a:r>
              <a:rPr lang="el-GR" sz="1600" dirty="0"/>
              <a:t>ή </a:t>
            </a:r>
            <a:r>
              <a:rPr lang="el-GR" sz="1600" dirty="0" smtClean="0"/>
              <a:t>κτίρια </a:t>
            </a:r>
            <a:r>
              <a:rPr lang="el-GR" sz="1600" dirty="0"/>
              <a:t>μικρής κατανάλωσης.</a:t>
            </a:r>
            <a:r>
              <a:rPr lang="en-US" sz="1600" b="1" dirty="0"/>
              <a:t> </a:t>
            </a:r>
            <a:endParaRPr lang="el-GR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Χρήση κυρίως σε θερμά και εύκρατα κλίματα.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Βασισμένα στο </a:t>
            </a:r>
            <a:r>
              <a:rPr lang="el-GR" sz="1600" dirty="0" err="1" smtClean="0"/>
              <a:t>θερμοσιφωνικό</a:t>
            </a:r>
            <a:r>
              <a:rPr lang="el-GR" sz="1600" dirty="0" smtClean="0"/>
              <a:t> φαινόμενο, αυτά </a:t>
            </a:r>
            <a:r>
              <a:rPr lang="el-GR" sz="1600" dirty="0"/>
              <a:t>τα συστήματα δημιουργούν ένα κύκλωμα φυσικής ροής του νερού.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Συνήθως συμπληρώνουν και δεν αντικαθιστούν τα παραδοσιακά συστήματα ζεστού νερού χρήσης.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 err="1"/>
              <a:t>Κομπακτ</a:t>
            </a:r>
            <a:r>
              <a:rPr lang="el-GR" sz="1600" b="1" dirty="0"/>
              <a:t> συστήματα</a:t>
            </a:r>
            <a:r>
              <a:rPr lang="en-US" sz="1600" b="1" dirty="0"/>
              <a:t>, </a:t>
            </a:r>
            <a:r>
              <a:rPr lang="el-GR" sz="1600" b="1" dirty="0"/>
              <a:t>προϋπολογισμένα </a:t>
            </a:r>
            <a:r>
              <a:rPr lang="en-US" sz="1600" b="1" dirty="0"/>
              <a:t> </a:t>
            </a:r>
            <a:r>
              <a:rPr lang="el-GR" sz="1600" dirty="0" smtClean="0"/>
              <a:t>και μικρών  </a:t>
            </a:r>
            <a:r>
              <a:rPr lang="el-GR" sz="1600" dirty="0"/>
              <a:t>παροχών</a:t>
            </a:r>
            <a:r>
              <a:rPr lang="en-US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Απλά συστήματα</a:t>
            </a:r>
            <a:r>
              <a:rPr lang="en-US" sz="1600" b="1" dirty="0"/>
              <a:t>, </a:t>
            </a:r>
            <a:r>
              <a:rPr lang="el-GR" sz="1600" b="1" dirty="0"/>
              <a:t>οικονομικά</a:t>
            </a:r>
            <a:r>
              <a:rPr lang="en-US" sz="1600" dirty="0"/>
              <a:t>, </a:t>
            </a:r>
            <a:r>
              <a:rPr lang="el-GR" sz="1600" dirty="0"/>
              <a:t>μικρής συντήρησης</a:t>
            </a:r>
            <a:r>
              <a:rPr lang="en-US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Διαθέσιμες εναλλακτικές τεχνολογικές </a:t>
            </a:r>
            <a:r>
              <a:rPr lang="el-GR" sz="1600" dirty="0" smtClean="0"/>
              <a:t>σχεδίασης </a:t>
            </a:r>
            <a:r>
              <a:rPr lang="el-GR" sz="1600" dirty="0"/>
              <a:t>και αξεσουάρ</a:t>
            </a:r>
            <a:r>
              <a:rPr lang="en-US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b="1" dirty="0"/>
              <a:t>Ενσωματώνονται σε </a:t>
            </a:r>
            <a:r>
              <a:rPr lang="el-GR" sz="1600" b="1" dirty="0" err="1"/>
              <a:t>πολύπλοκοτερα</a:t>
            </a:r>
            <a:r>
              <a:rPr lang="el-GR" sz="1600" b="1" dirty="0"/>
              <a:t> συστήματα</a:t>
            </a:r>
            <a:r>
              <a:rPr lang="en-US" sz="1600" dirty="0"/>
              <a:t>(</a:t>
            </a:r>
            <a:r>
              <a:rPr lang="el-GR" sz="1600" dirty="0"/>
              <a:t>πολυκατοικιών </a:t>
            </a:r>
            <a:r>
              <a:rPr lang="el-GR" sz="1600" dirty="0" err="1"/>
              <a:t>κλπ</a:t>
            </a:r>
            <a:r>
              <a:rPr lang="el-GR" sz="1600" dirty="0"/>
              <a:t>)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38E394E-42C3-45FC-941D-A821B064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00" y="3788998"/>
            <a:ext cx="141428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close up of a device&#10;&#10;Description generated with very high confidence">
            <a:extLst>
              <a:ext uri="{FF2B5EF4-FFF2-40B4-BE49-F238E27FC236}">
                <a16:creationId xmlns:a16="http://schemas.microsoft.com/office/drawing/2014/main" xmlns="" id="{A97462AD-AB16-4EE2-AC39-AB3052376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2628"/>
            <a:ext cx="1400942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140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FAB1E-C733-45FB-9B40-B494809E5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1.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8958EAE-4137-4701-A60C-4FB1A5B80020}"/>
              </a:ext>
            </a:extLst>
          </p:cNvPr>
          <p:cNvSpPr/>
          <p:nvPr/>
        </p:nvSpPr>
        <p:spPr>
          <a:xfrm>
            <a:off x="432916" y="1557000"/>
            <a:ext cx="39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Γενική λειτουργία και δομή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0A493E-D999-492A-BA68-EFC3D4562305}"/>
              </a:ext>
            </a:extLst>
          </p:cNvPr>
          <p:cNvSpPr/>
          <p:nvPr/>
        </p:nvSpPr>
        <p:spPr>
          <a:xfrm>
            <a:off x="4284000" y="1749477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1600" b="1" dirty="0">
                <a:solidFill>
                  <a:prstClr val="black"/>
                </a:solidFill>
              </a:rPr>
              <a:t>ΒΑΣΙΚΗ ΔΟΜΗ </a:t>
            </a:r>
            <a:r>
              <a:rPr lang="en-US" sz="1600" b="1" dirty="0">
                <a:solidFill>
                  <a:prstClr val="black"/>
                </a:solidFill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b="1" dirty="0">
                <a:solidFill>
                  <a:prstClr val="black"/>
                </a:solidFill>
              </a:rPr>
              <a:t>Ένας ή περισσότεροι συλλέκτες</a:t>
            </a:r>
            <a:r>
              <a:rPr lang="en-US" sz="1600" b="1" dirty="0">
                <a:solidFill>
                  <a:prstClr val="black"/>
                </a:solidFill>
              </a:rPr>
              <a:t>.</a:t>
            </a:r>
            <a:endParaRPr lang="el-GR" sz="1600" b="1" dirty="0">
              <a:solidFill>
                <a:prstClr val="black"/>
              </a:solidFill>
            </a:endParaRPr>
          </a:p>
          <a:p>
            <a:pPr lvl="0"/>
            <a:r>
              <a:rPr lang="el-GR" sz="1600" b="1" dirty="0">
                <a:solidFill>
                  <a:prstClr val="black"/>
                </a:solidFill>
              </a:rPr>
              <a:t>           - </a:t>
            </a:r>
            <a:r>
              <a:rPr lang="el-GR" sz="1600" dirty="0">
                <a:solidFill>
                  <a:prstClr val="black"/>
                </a:solidFill>
              </a:rPr>
              <a:t>Επίπεδος ή κενού</a:t>
            </a:r>
            <a:endParaRPr lang="en-US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b="1" dirty="0">
                <a:solidFill>
                  <a:prstClr val="black"/>
                </a:solidFill>
              </a:rPr>
              <a:t>Δοχείο ζεστού νερού</a:t>
            </a:r>
            <a:r>
              <a:rPr lang="en-US" sz="1600" b="1" dirty="0">
                <a:solidFill>
                  <a:prstClr val="black"/>
                </a:solidFill>
              </a:rPr>
              <a:t>: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Πάντα πάνω από τους συλλέκτες</a:t>
            </a:r>
            <a:r>
              <a:rPr lang="en-US" sz="1600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Οριζόντια εγκατάσταση</a:t>
            </a:r>
            <a:r>
              <a:rPr lang="en-US" sz="1600" dirty="0"/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b="1" dirty="0">
                <a:solidFill>
                  <a:prstClr val="black"/>
                </a:solidFill>
              </a:rPr>
              <a:t>Υδραυλικό κύκλωμα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l-GR" sz="1600" dirty="0">
                <a:solidFill>
                  <a:prstClr val="black"/>
                </a:solidFill>
              </a:rPr>
              <a:t>Μπορεί να είναι</a:t>
            </a:r>
            <a:r>
              <a:rPr lang="en-US" sz="1600" dirty="0">
                <a:solidFill>
                  <a:prstClr val="black"/>
                </a:solidFill>
              </a:rPr>
              <a:t>: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Μονό</a:t>
            </a:r>
            <a:r>
              <a:rPr lang="en-US" sz="1600" dirty="0"/>
              <a:t>.</a:t>
            </a:r>
            <a:r>
              <a:rPr lang="el-GR" sz="1600" dirty="0"/>
              <a:t> Άμεσο 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Διπλό</a:t>
            </a:r>
            <a:r>
              <a:rPr lang="en-US" sz="1600" dirty="0"/>
              <a:t>. </a:t>
            </a:r>
            <a:r>
              <a:rPr lang="el-GR" sz="1600" dirty="0"/>
              <a:t>Έμμεσο</a:t>
            </a:r>
            <a:r>
              <a:rPr lang="en-US" sz="1600" dirty="0"/>
              <a:t>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Υπό πίεση</a:t>
            </a:r>
            <a:r>
              <a:rPr lang="en-US" sz="1600" dirty="0"/>
              <a:t>/</a:t>
            </a:r>
            <a:r>
              <a:rPr lang="el-GR" sz="1600" dirty="0"/>
              <a:t>Χωρίς πίεση </a:t>
            </a:r>
            <a:r>
              <a:rPr lang="en-US" sz="1600" dirty="0"/>
              <a:t> (</a:t>
            </a:r>
            <a:r>
              <a:rPr lang="el-GR" sz="1600" dirty="0"/>
              <a:t>ατμοσφαιρική</a:t>
            </a:r>
            <a:r>
              <a:rPr lang="en-US" sz="1600" dirty="0"/>
              <a:t>).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dirty="0"/>
              <a:t>Εξοπλισμένο με βαλβίδες ασφαλείας και έλεγχο</a:t>
            </a:r>
            <a:endParaRPr lang="en-US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b="1" dirty="0">
                <a:solidFill>
                  <a:prstClr val="black"/>
                </a:solidFill>
              </a:rPr>
              <a:t>Σύστημα στήριξης </a:t>
            </a:r>
            <a:r>
              <a:rPr lang="el-GR" sz="1600" dirty="0">
                <a:solidFill>
                  <a:prstClr val="black"/>
                </a:solidFill>
              </a:rPr>
              <a:t>και εξαρτήματα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A0EF8A-D36D-4260-A406-A1A3A95A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0" y="1989000"/>
            <a:ext cx="3425421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6B51692-114E-4054-BC15-633169F6F37A}"/>
              </a:ext>
            </a:extLst>
          </p:cNvPr>
          <p:cNvGrpSpPr/>
          <p:nvPr/>
        </p:nvGrpSpPr>
        <p:grpSpPr>
          <a:xfrm>
            <a:off x="478172" y="4869000"/>
            <a:ext cx="8314078" cy="1560226"/>
            <a:chOff x="540000" y="4869000"/>
            <a:chExt cx="8252250" cy="15602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ECE759F-4C3A-4AEC-8A82-1E2034524188}"/>
                </a:ext>
              </a:extLst>
            </p:cNvPr>
            <p:cNvSpPr/>
            <p:nvPr/>
          </p:nvSpPr>
          <p:spPr>
            <a:xfrm>
              <a:off x="540000" y="5105787"/>
              <a:ext cx="82522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l-GR" sz="1600" dirty="0">
                  <a:solidFill>
                    <a:prstClr val="black"/>
                  </a:solidFill>
                </a:rPr>
                <a:t>Όσο το νερό ζεσταίνεται στους συλλέκτες από την ήλιο</a:t>
              </a:r>
              <a:r>
                <a:rPr lang="en-US" sz="1600" dirty="0">
                  <a:solidFill>
                    <a:prstClr val="black"/>
                  </a:solidFill>
                </a:rPr>
                <a:t>,</a:t>
              </a:r>
              <a:r>
                <a:rPr lang="el-GR" sz="1600" dirty="0">
                  <a:solidFill>
                    <a:prstClr val="black"/>
                  </a:solidFill>
                </a:rPr>
                <a:t> ανεβαίνει μέσω των σωληνώσεων στην κορυφή του δοχείου εξαιτίας της φυσικής μεταφοράς</a:t>
              </a:r>
              <a:r>
                <a:rPr lang="en-US" sz="1600" dirty="0">
                  <a:solidFill>
                    <a:prstClr val="black"/>
                  </a:solidFill>
                </a:rPr>
                <a:t>. </a:t>
              </a:r>
              <a:r>
                <a:rPr lang="el-GR" sz="1600" dirty="0">
                  <a:solidFill>
                    <a:prstClr val="black"/>
                  </a:solidFill>
                </a:rPr>
                <a:t>Το κρύο νερού από τον πάτο του δοχείου ρέει στην είσοδο στη βάση των συλλεκτών. 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l-GR" sz="1600" dirty="0">
                  <a:solidFill>
                    <a:prstClr val="black"/>
                  </a:solidFill>
                </a:rPr>
                <a:t>Όσο ο ήλιος επαρκεί και υπάρχει διαφορά θερμοκρασίας μεταξύ του νερού εισόδου και εξόδου, θα υπάρχει συνεχής ροή από του συλλέκτες στο δοχείο.</a:t>
              </a:r>
              <a:endParaRPr lang="es-ES" sz="1600" dirty="0">
                <a:solidFill>
                  <a:prstClr val="black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A90FB5A-2280-48E5-B27C-E365D48CBDAB}"/>
                </a:ext>
              </a:extLst>
            </p:cNvPr>
            <p:cNvSpPr/>
            <p:nvPr/>
          </p:nvSpPr>
          <p:spPr>
            <a:xfrm>
              <a:off x="540000" y="4869000"/>
              <a:ext cx="43964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l-GR" sz="1600" b="1" dirty="0">
                  <a:solidFill>
                    <a:prstClr val="black"/>
                  </a:solidFill>
                </a:rPr>
                <a:t>ΒΑΣΙΚΗ ΛΕΙΤΟΥΡΓΙΑ </a:t>
              </a:r>
              <a:r>
                <a:rPr lang="es-ES" sz="1600" b="1" dirty="0">
                  <a:solidFill>
                    <a:prstClr val="black"/>
                  </a:solidFill>
                </a:rPr>
                <a:t>(</a:t>
              </a:r>
              <a:r>
                <a:rPr lang="el-GR" sz="1600" b="1" dirty="0">
                  <a:solidFill>
                    <a:prstClr val="black"/>
                  </a:solidFill>
                </a:rPr>
                <a:t>ΑΜΕΣΟ ΘΕΡΜΟΣΙΦΩΝΙΚΟ )</a:t>
              </a:r>
              <a:r>
                <a:rPr lang="es-ES" sz="1600" b="1" dirty="0">
                  <a:solidFill>
                    <a:prstClr val="black"/>
                  </a:solidFill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46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130B9-262D-4519-B043-2EBE94C6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7463"/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1.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5E8613-D46B-434B-847D-5B3D49D03D2B}"/>
              </a:ext>
            </a:extLst>
          </p:cNvPr>
          <p:cNvSpPr/>
          <p:nvPr/>
        </p:nvSpPr>
        <p:spPr>
          <a:xfrm>
            <a:off x="432916" y="1557000"/>
            <a:ext cx="53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Γενική λειτουργία και δομή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3E47E69-6688-4574-9AAF-9BD18E00F371}"/>
              </a:ext>
            </a:extLst>
          </p:cNvPr>
          <p:cNvSpPr/>
          <p:nvPr/>
        </p:nvSpPr>
        <p:spPr>
          <a:xfrm>
            <a:off x="5004000" y="1987034"/>
            <a:ext cx="368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1600" b="1" dirty="0">
                <a:solidFill>
                  <a:prstClr val="black"/>
                </a:solidFill>
              </a:rPr>
              <a:t>ΒΑΣΙΚΗ ΛΕΙΤΟΥΡΓΙΑ</a:t>
            </a:r>
          </a:p>
          <a:p>
            <a:pPr lvl="0"/>
            <a:r>
              <a:rPr lang="es-ES" sz="1600" b="1" dirty="0">
                <a:solidFill>
                  <a:prstClr val="black"/>
                </a:solidFill>
              </a:rPr>
              <a:t>(</a:t>
            </a:r>
            <a:r>
              <a:rPr lang="el-GR" sz="1600" b="1" dirty="0">
                <a:solidFill>
                  <a:prstClr val="black"/>
                </a:solidFill>
              </a:rPr>
              <a:t>Έμμεσου </a:t>
            </a:r>
            <a:r>
              <a:rPr lang="el-GR" sz="1600" b="1" dirty="0" err="1">
                <a:solidFill>
                  <a:prstClr val="black"/>
                </a:solidFill>
              </a:rPr>
              <a:t>θερμοσιφωνικού</a:t>
            </a:r>
            <a:r>
              <a:rPr lang="el-GR" sz="1600" b="1" dirty="0">
                <a:solidFill>
                  <a:prstClr val="black"/>
                </a:solidFill>
              </a:rPr>
              <a:t> </a:t>
            </a:r>
            <a:r>
              <a:rPr lang="es-ES" sz="1600" b="1" dirty="0">
                <a:solidFill>
                  <a:prstClr val="black"/>
                </a:solidFill>
              </a:rPr>
              <a:t>SWH):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A5CE04-3A33-4F29-B7FF-692AA114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" y="2059965"/>
            <a:ext cx="4110367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01DDA2-4FF5-4D06-8D33-EB8D4EA77DA5}"/>
              </a:ext>
            </a:extLst>
          </p:cNvPr>
          <p:cNvSpPr txBox="1"/>
          <p:nvPr/>
        </p:nvSpPr>
        <p:spPr>
          <a:xfrm>
            <a:off x="5047523" y="2632511"/>
            <a:ext cx="3642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809625" algn="l"/>
              </a:tabLst>
            </a:pPr>
            <a:r>
              <a:rPr lang="el-GR" sz="1600" dirty="0"/>
              <a:t>Σε ένα έμμεσο ηλιακό σύστημα θέρμανσης κυκλοφορεί ένα υγρό μεταφοράς θερμότητας ( νερό ή αντιψυκτικό υγρό) </a:t>
            </a:r>
            <a:r>
              <a:rPr lang="en-US" sz="1600" dirty="0"/>
              <a:t>, </a:t>
            </a:r>
            <a:r>
              <a:rPr lang="el-GR" sz="1600" dirty="0"/>
              <a:t>μέσω των ηλιακών συλλεκτών: Η συλλεγόμενη θερμότητα μεταφέρεται έμμεσα στο οικιακό νερό χρησιμοποιώντας μια μορφή </a:t>
            </a:r>
            <a:r>
              <a:rPr lang="el-GR" sz="1600" dirty="0" err="1"/>
              <a:t>εναλλάκτη</a:t>
            </a:r>
            <a:r>
              <a:rPr lang="el-GR" sz="1600" dirty="0"/>
              <a:t> θερμότητας. 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8693FF-31C4-46D0-9D13-A0DE87C593C5}"/>
              </a:ext>
            </a:extLst>
          </p:cNvPr>
          <p:cNvSpPr/>
          <p:nvPr/>
        </p:nvSpPr>
        <p:spPr>
          <a:xfrm>
            <a:off x="900000" y="4998794"/>
            <a:ext cx="7775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tabLst>
                <a:tab pos="809625" algn="l"/>
              </a:tabLst>
            </a:pPr>
            <a:r>
              <a:rPr lang="el-GR" sz="1600" b="1" dirty="0">
                <a:solidFill>
                  <a:prstClr val="black"/>
                </a:solidFill>
              </a:rPr>
              <a:t>Ο </a:t>
            </a:r>
            <a:r>
              <a:rPr lang="el-GR" sz="1600" b="1" dirty="0" err="1">
                <a:solidFill>
                  <a:prstClr val="black"/>
                </a:solidFill>
              </a:rPr>
              <a:t>εναλλάκτης</a:t>
            </a:r>
            <a:r>
              <a:rPr lang="el-GR" sz="1600" b="1" dirty="0">
                <a:solidFill>
                  <a:prstClr val="black"/>
                </a:solidFill>
              </a:rPr>
              <a:t> μπορεί να είναι 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</a:rPr>
              <a:t>τοποθετημένος στο ηλιακό κύκλωμα ή στο κύκλωμα κατανάλωσης.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9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9F21B-FA20-4245-9280-184551E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B75EB2C-E5D6-4E1C-A783-6786C0F686A5}"/>
              </a:ext>
            </a:extLst>
          </p:cNvPr>
          <p:cNvSpPr/>
          <p:nvPr/>
        </p:nvSpPr>
        <p:spPr>
          <a:xfrm>
            <a:off x="432916" y="1557000"/>
            <a:ext cx="205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Πλεονεκτήματα</a:t>
            </a:r>
            <a:endParaRPr lang="en-US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6D9F8-836B-423D-87B1-940E6A5EF37A}"/>
              </a:ext>
            </a:extLst>
          </p:cNvPr>
          <p:cNvSpPr txBox="1"/>
          <p:nvPr/>
        </p:nvSpPr>
        <p:spPr>
          <a:xfrm>
            <a:off x="468311" y="2044986"/>
            <a:ext cx="5065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Δεν χρησιμοποιούνται αντλίες</a:t>
            </a:r>
            <a:r>
              <a:rPr lang="en-US" sz="1600" dirty="0"/>
              <a:t>,</a:t>
            </a:r>
            <a:r>
              <a:rPr lang="el-GR" sz="1600" dirty="0"/>
              <a:t> επομένως η ηλεκτρική κατανάλωση είναι πολύ μικρή, καθιστώντας τα σχετικά αποτελεσματικά.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Είναι αξιόπιστα</a:t>
            </a:r>
            <a:r>
              <a:rPr lang="en-US" sz="1600" dirty="0"/>
              <a:t>,</a:t>
            </a:r>
            <a:r>
              <a:rPr lang="el-GR" sz="1600" dirty="0"/>
              <a:t> χαμηλής συντήρησης. Μπορούν να παρέχουν σταθερή παροχή ζεστού νερού με ελάχιστο κόστος και να λειτουργούν για χρόνια χωρίς συντήρηση.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 err="1"/>
              <a:t>Κόμπακτ</a:t>
            </a:r>
            <a:r>
              <a:rPr lang="el-GR" sz="1600" dirty="0"/>
              <a:t> συστήματα, εύκολης χρήσης και εγκατάστασης</a:t>
            </a:r>
            <a:r>
              <a:rPr lang="en-US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Ιδανικά για ζεστά και εύκρατα κλίματα , για μονοκατοικίες και γενικά για μικρές καταναλώσεις</a:t>
            </a:r>
            <a:r>
              <a:rPr lang="en-US" sz="1600" dirty="0"/>
              <a:t>.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8" name="Picture 7" descr="The roof of a building&#10;&#10;Description generated with very high confidence">
            <a:extLst>
              <a:ext uri="{FF2B5EF4-FFF2-40B4-BE49-F238E27FC236}">
                <a16:creationId xmlns:a16="http://schemas.microsoft.com/office/drawing/2014/main" xmlns="" id="{DFEF9332-5B94-465A-9695-BEDEA556A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87" y="2044986"/>
            <a:ext cx="3588615" cy="252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FBB1B80-1399-499A-BAF9-F3E1DDBC20E3}"/>
              </a:ext>
            </a:extLst>
          </p:cNvPr>
          <p:cNvSpPr/>
          <p:nvPr/>
        </p:nvSpPr>
        <p:spPr>
          <a:xfrm>
            <a:off x="468310" y="4739340"/>
            <a:ext cx="8207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Χαμηλό κόστος αγοράς και λειτουργίας.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Απαιτούν ελάχιστο εσωτερικό χώρο 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l-GR" sz="1600" dirty="0">
                <a:solidFill>
                  <a:prstClr val="black"/>
                </a:solidFill>
              </a:rPr>
              <a:t>γιατί το δοχείο τοποθετείται εξωτερικά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Έχουν μικρές απώλειες στο ηλιακό κύκλωμα εξαιτίας του μικρού του μήκους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Προστατεύονται εύκολα από τις δυσμενείς συνθήκες</a:t>
            </a:r>
            <a:r>
              <a:rPr lang="en-US" sz="1600" dirty="0">
                <a:solidFill>
                  <a:prstClr val="black"/>
                </a:solidFill>
              </a:rPr>
              <a:t> (</a:t>
            </a:r>
            <a:r>
              <a:rPr lang="el-GR" sz="1600" dirty="0">
                <a:solidFill>
                  <a:prstClr val="black"/>
                </a:solidFill>
              </a:rPr>
              <a:t>όπως ψύξη</a:t>
            </a:r>
            <a:r>
              <a:rPr lang="en-US" sz="1600" dirty="0">
                <a:solidFill>
                  <a:prstClr val="black"/>
                </a:solidFill>
              </a:rPr>
              <a:t>), </a:t>
            </a:r>
            <a:r>
              <a:rPr lang="el-GR" sz="1600" dirty="0">
                <a:solidFill>
                  <a:prstClr val="black"/>
                </a:solidFill>
              </a:rPr>
              <a:t>έτσι μπορούν να χρησιμοποιηθούν σε περισσότερα κλίματα ( ζεστά και ψυχρά</a:t>
            </a:r>
            <a:r>
              <a:rPr lang="en-US" sz="1600" dirty="0">
                <a:solidFill>
                  <a:prstClr val="black"/>
                </a:solidFill>
              </a:rPr>
              <a:t>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Τα δοχεία νερού είναι πολύ καλά μονωμένα για τη διατήρηση της </a:t>
            </a:r>
            <a:r>
              <a:rPr lang="el-GR" sz="1600" dirty="0" err="1">
                <a:solidFill>
                  <a:prstClr val="black"/>
                </a:solidFill>
              </a:rPr>
              <a:t>θερμοτητας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60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E12563-E736-40D0-9151-0C3162E3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A5794F-D801-4951-87FB-2F9D668CA71D}"/>
              </a:ext>
            </a:extLst>
          </p:cNvPr>
          <p:cNvSpPr/>
          <p:nvPr/>
        </p:nvSpPr>
        <p:spPr>
          <a:xfrm>
            <a:off x="432916" y="1557000"/>
            <a:ext cx="68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Απαιτήσεις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περιορισμοί και χαρακτηριστικά </a:t>
            </a:r>
            <a:r>
              <a:rPr lang="el-GR" b="1" dirty="0" err="1">
                <a:solidFill>
                  <a:prstClr val="black"/>
                </a:solidFill>
                <a:cs typeface="Arial" pitchFamily="34" charset="0"/>
              </a:rPr>
              <a:t>μειονοκτήματα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8D2E5A-0319-422A-87DB-432FA84E8577}"/>
              </a:ext>
            </a:extLst>
          </p:cNvPr>
          <p:cNvSpPr txBox="1"/>
          <p:nvPr/>
        </p:nvSpPr>
        <p:spPr>
          <a:xfrm>
            <a:off x="458347" y="1863530"/>
            <a:ext cx="42830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Το δοχείο νερού πρέπει να είναι υπερυψωμένο και  τουλάχιστον 30 εκ πάνω από το συλλέκτη.</a:t>
            </a:r>
            <a:r>
              <a:rPr lang="en-US" sz="16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Στα άμεσα συστήματα το μέγεθος της κλίμακας και η  λειτουργία μπορεί να  επηρεαστεί εξαιτίας του σκληρού ή αλμυρού νερού. Η </a:t>
            </a:r>
            <a:r>
              <a:rPr lang="el-GR" sz="1600" dirty="0" err="1"/>
              <a:t>λεγιονελωση</a:t>
            </a:r>
            <a:r>
              <a:rPr lang="el-GR" sz="1600" dirty="0"/>
              <a:t> είναι ένας κίνδυνος.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Σε κάποια συστήματα μπορεί το βράδυ να υπάρξει αντίστροφη ροή. Αυτό πρέπει να αποφευχθεί.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/>
              <a:t>Τα συστήματα φυσικής ροής έχουν απώλειες λόγω εξάτμισης</a:t>
            </a:r>
            <a:r>
              <a:rPr lang="en-US" sz="1600" dirty="0"/>
              <a:t>.</a:t>
            </a:r>
          </a:p>
        </p:txBody>
      </p:sp>
      <p:pic>
        <p:nvPicPr>
          <p:cNvPr id="8" name="Picture 7" descr="A picture containing sky, orange, outdoor, ground&#10;&#10;Description generated with very high confidence">
            <a:extLst>
              <a:ext uri="{FF2B5EF4-FFF2-40B4-BE49-F238E27FC236}">
                <a16:creationId xmlns:a16="http://schemas.microsoft.com/office/drawing/2014/main" xmlns="" id="{219C1FFC-8364-4D67-B80C-65F765476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/>
          <a:stretch/>
        </p:blipFill>
        <p:spPr>
          <a:xfrm>
            <a:off x="4607699" y="2133000"/>
            <a:ext cx="4068302" cy="266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5C1A22-B38B-410D-A39A-3293E5CEB99B}"/>
              </a:ext>
            </a:extLst>
          </p:cNvPr>
          <p:cNvSpPr/>
          <p:nvPr/>
        </p:nvSpPr>
        <p:spPr>
          <a:xfrm>
            <a:off x="433229" y="4725000"/>
            <a:ext cx="82427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1600" dirty="0"/>
              <a:t>Οι διάμετροι των σωληνώσεων είναι σχετικά μεγάλοι για την  μείωση των απωλειών και την καλή φυσική ροή</a:t>
            </a:r>
            <a:r>
              <a:rPr lang="en-US" sz="16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1600" dirty="0"/>
              <a:t>Γενικές θερμικές απώλειες ,κυρίως εξαιτίας της θέση του δοχείου</a:t>
            </a:r>
            <a:r>
              <a:rPr lang="en-US" sz="1600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1600" dirty="0"/>
              <a:t>Μικρή αντιψυκτική προστασία και απωλειών</a:t>
            </a:r>
            <a:r>
              <a:rPr lang="en-US" sz="1600" dirty="0"/>
              <a:t>.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Τα δοχεία υπό πίεση είναι μεγαλύτερου πάχους και βαρύτερα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Μεγάλες εγκαταστάσεις στις ταράτσες κυρίως αισθητικό πρόβλημα και απαιτείται προστασία από τη βροχή. 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4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2A292-DCC6-4840-AB69-4C4D3662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el-GR" b="1" dirty="0"/>
              <a:t>Γενική περιγραφή του </a:t>
            </a:r>
            <a:r>
              <a:rPr lang="el-GR" b="1" dirty="0" err="1"/>
              <a:t>θερμοσιφωνικού</a:t>
            </a:r>
            <a:r>
              <a:rPr lang="el-GR" b="1" dirty="0"/>
              <a:t> </a:t>
            </a:r>
            <a:r>
              <a:rPr lang="el-GR" b="1" dirty="0" err="1"/>
              <a:t>ηλιοθερμικού</a:t>
            </a:r>
            <a:r>
              <a:rPr lang="el-GR" b="1" dirty="0"/>
              <a:t> συστήματος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B76A18-9841-4B50-AEFE-467792F53B96}"/>
              </a:ext>
            </a:extLst>
          </p:cNvPr>
          <p:cNvSpPr/>
          <p:nvPr/>
        </p:nvSpPr>
        <p:spPr>
          <a:xfrm>
            <a:off x="432916" y="1557000"/>
            <a:ext cx="53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prstClr val="black"/>
                </a:solidFill>
                <a:cs typeface="Arial" pitchFamily="34" charset="0"/>
              </a:rPr>
              <a:t>Τυπολογία 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D4200E-32D3-48C2-8184-E02E1294786D}"/>
              </a:ext>
            </a:extLst>
          </p:cNvPr>
          <p:cNvSpPr/>
          <p:nvPr/>
        </p:nvSpPr>
        <p:spPr>
          <a:xfrm>
            <a:off x="684000" y="1989000"/>
            <a:ext cx="81408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prstClr val="black"/>
                </a:solidFill>
              </a:rPr>
              <a:t>Υπάρχει σημαντικός αριθμός διαθέσιμων σχεδίων. 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</a:rPr>
              <a:t>Εδώ θα αναφερθούν έξι</a:t>
            </a:r>
            <a:r>
              <a:rPr lang="en-US" sz="1600" dirty="0">
                <a:solidFill>
                  <a:prstClr val="black"/>
                </a:solidFill>
              </a:rPr>
              <a:t>: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 err="1"/>
              <a:t>Κόμπτακτ</a:t>
            </a:r>
            <a:r>
              <a:rPr lang="el-GR" sz="1600" b="1" dirty="0"/>
              <a:t>, άμεσο, χωρίς πίεση με συλλέκτες κενού</a:t>
            </a:r>
            <a:r>
              <a:rPr lang="en-GB" sz="1600" b="1" dirty="0"/>
              <a:t> (u-tubes)</a:t>
            </a:r>
            <a:r>
              <a:rPr lang="el-GR" sz="1600" b="1" dirty="0"/>
              <a:t> </a:t>
            </a:r>
            <a:r>
              <a:rPr lang="en-US" sz="1600" b="1" dirty="0"/>
              <a:t>.</a:t>
            </a:r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/>
              <a:t>Παράδειγμα απλής σχεδίασης και οικονομικού συστήματος ζεστού νερού.</a:t>
            </a:r>
            <a:r>
              <a:rPr lang="en-US" sz="16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 err="1"/>
              <a:t>Κόμπακτ</a:t>
            </a:r>
            <a:r>
              <a:rPr lang="el-GR" sz="1600" b="1" dirty="0"/>
              <a:t> άμεσο </a:t>
            </a:r>
            <a:r>
              <a:rPr lang="el-GR" sz="1600" b="1" dirty="0" err="1"/>
              <a:t>θερμοσιφωνικό</a:t>
            </a:r>
            <a:r>
              <a:rPr lang="el-GR" sz="1600" b="1" dirty="0"/>
              <a:t> με επίπεδους συλλέκτες.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>
                <a:solidFill>
                  <a:prstClr val="black"/>
                </a:solidFill>
              </a:rPr>
              <a:t>Παρόμοιο ε το προηγούμενο αλλά καλύτερης απόδοσης. 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 err="1"/>
              <a:t>Κόμπτακτ</a:t>
            </a:r>
            <a:r>
              <a:rPr lang="el-GR" sz="1600" b="1" dirty="0"/>
              <a:t>, έμμεσο, χωρίς πίεση με συλλέκτες κενού</a:t>
            </a:r>
            <a:r>
              <a:rPr lang="en-GB" sz="1600" b="1" dirty="0"/>
              <a:t> (u-tubes)</a:t>
            </a:r>
            <a:r>
              <a:rPr lang="el-GR" sz="1600" b="1" dirty="0"/>
              <a:t> και χάλκινο </a:t>
            </a:r>
            <a:r>
              <a:rPr lang="el-GR" sz="1600" b="1" dirty="0" err="1"/>
              <a:t>εναλλάκτη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>
                <a:solidFill>
                  <a:prstClr val="black"/>
                </a:solidFill>
              </a:rPr>
              <a:t>Προσιτό οικονομικά, παρέχει στιγμιαία ζεστό νερό μόλις προθερμαθεί το δοχείο νερού.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 err="1"/>
              <a:t>Κόμπτακτ</a:t>
            </a:r>
            <a:r>
              <a:rPr lang="el-GR" sz="1600" b="1" dirty="0"/>
              <a:t>, έμμεσο, υπό πίεση με συλλέκτες κενού (</a:t>
            </a:r>
            <a:r>
              <a:rPr lang="en-GB" sz="1600" b="1" dirty="0"/>
              <a:t>heat pipes) </a:t>
            </a:r>
            <a:r>
              <a:rPr lang="el-GR" sz="1600" b="1" dirty="0"/>
              <a:t>.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>
                <a:solidFill>
                  <a:prstClr val="black"/>
                </a:solidFill>
              </a:rPr>
              <a:t>Ακριβότερη σχεδίαση και απόδοση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l-GR" sz="1600" dirty="0">
                <a:solidFill>
                  <a:prstClr val="black"/>
                </a:solidFill>
              </a:rPr>
              <a:t>Οι συλλέκτες κενού είναι οι </a:t>
            </a:r>
            <a:r>
              <a:rPr lang="el-GR" sz="1600" dirty="0" err="1">
                <a:solidFill>
                  <a:prstClr val="black"/>
                </a:solidFill>
              </a:rPr>
              <a:t>εναλλάκτες</a:t>
            </a:r>
            <a:r>
              <a:rPr lang="el-GR" sz="1600" dirty="0">
                <a:solidFill>
                  <a:prstClr val="black"/>
                </a:solidFill>
              </a:rPr>
              <a:t>.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endParaRPr lang="el-GR" sz="1600" b="1" dirty="0"/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 err="1"/>
              <a:t>Κόμπτακτ</a:t>
            </a:r>
            <a:r>
              <a:rPr lang="el-GR" sz="1600" b="1" dirty="0"/>
              <a:t>, έμμεσο, υπό πίεση και </a:t>
            </a:r>
            <a:r>
              <a:rPr lang="el-GR" sz="1600" b="1" dirty="0" err="1"/>
              <a:t>εναλλάκτη</a:t>
            </a:r>
            <a:r>
              <a:rPr lang="el-GR" sz="1600" b="1" dirty="0"/>
              <a:t> περιμετρικά του δοχείου.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>
                <a:solidFill>
                  <a:prstClr val="black"/>
                </a:solidFill>
              </a:rPr>
              <a:t>Πιο ακριβό σύστημα</a:t>
            </a:r>
            <a:r>
              <a:rPr lang="en-US" sz="1600" dirty="0">
                <a:solidFill>
                  <a:prstClr val="black"/>
                </a:solidFill>
              </a:rPr>
              <a:t>,</a:t>
            </a:r>
            <a:r>
              <a:rPr lang="el-GR" sz="1600" dirty="0">
                <a:solidFill>
                  <a:prstClr val="black"/>
                </a:solidFill>
              </a:rPr>
              <a:t>καλύτερης απόδοσης και ασφαλής σχεδίασης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l-GR" sz="1600" dirty="0">
                <a:solidFill>
                  <a:prstClr val="black"/>
                </a:solidFill>
              </a:rPr>
              <a:t>Το καλύτερο σύστημα για κάθε ποιότητα νερού και κλίματος. 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₋"/>
            </a:pPr>
            <a:r>
              <a:rPr lang="el-GR" sz="1600" b="1" dirty="0"/>
              <a:t>Χωριστό </a:t>
            </a:r>
            <a:r>
              <a:rPr lang="el-GR" sz="1600" b="1" dirty="0" err="1"/>
              <a:t>θερμοσιφωνικό</a:t>
            </a:r>
            <a:r>
              <a:rPr lang="el-GR" sz="1600" b="1" dirty="0"/>
              <a:t> σύστημα</a:t>
            </a:r>
            <a:r>
              <a:rPr lang="en-US" sz="1600" b="1" dirty="0"/>
              <a:t>.</a:t>
            </a:r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el-GR" sz="1600" dirty="0">
                <a:solidFill>
                  <a:prstClr val="black"/>
                </a:solidFill>
              </a:rPr>
              <a:t>Το χωριστό σύστημα παρέχει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</a:rPr>
              <a:t>ευελιξία</a:t>
            </a:r>
            <a:r>
              <a:rPr lang="en-US" sz="1600" dirty="0">
                <a:solidFill>
                  <a:prstClr val="black"/>
                </a:solidFill>
              </a:rPr>
              <a:t>,</a:t>
            </a:r>
            <a:r>
              <a:rPr lang="el-GR" sz="1600" dirty="0">
                <a:solidFill>
                  <a:prstClr val="black"/>
                </a:solidFill>
              </a:rPr>
              <a:t> καλύτερη αισθητική και ένα ακόμα επίπεδο προστασίας</a:t>
            </a:r>
            <a:r>
              <a:rPr lang="en-US" sz="1600" dirty="0">
                <a:solidFill>
                  <a:prstClr val="black"/>
                </a:solidFill>
              </a:rPr>
              <a:t> (</a:t>
            </a:r>
            <a:r>
              <a:rPr lang="el-GR" sz="1600" dirty="0">
                <a:solidFill>
                  <a:prstClr val="black"/>
                </a:solidFill>
              </a:rPr>
              <a:t>βελτιωμένη ενεργειακή απόδοση</a:t>
            </a:r>
            <a:r>
              <a:rPr lang="en-US" sz="1600" dirty="0">
                <a:solidFill>
                  <a:prstClr val="black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3803740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17093</TotalTime>
  <Words>3548</Words>
  <Application>Microsoft Office PowerPoint</Application>
  <PresentationFormat>Προβολή στην οθόνη (4:3)</PresentationFormat>
  <Paragraphs>413</Paragraphs>
  <Slides>39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44" baseType="lpstr">
      <vt:lpstr>Arial</vt:lpstr>
      <vt:lpstr>Calibri</vt:lpstr>
      <vt:lpstr>Symbol</vt:lpstr>
      <vt:lpstr>Wingdings</vt:lpstr>
      <vt:lpstr>2_Office Theme</vt:lpstr>
      <vt:lpstr>Κεφάλαιο 2.1. ΤΟ ΘΕΡΜΟΣΙΦΩΝΙΚΟ ΣΥΣΤΗΜΑ</vt:lpstr>
      <vt:lpstr>Module Objectives</vt:lpstr>
      <vt:lpstr>Περιεχόμενο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</vt:lpstr>
      <vt:lpstr>1. Γενική περιγραφή του θερμοσιφωνικού ηλιοθερμικού συστήματος (TSWH)</vt:lpstr>
      <vt:lpstr>1. Γενική περιγραφή του θερμοσιφωνικού ηλιοθερμικού συστήματος (TSWH)</vt:lpstr>
      <vt:lpstr>1. Γενική περιγραφή του θερμοσιφωνικού ηλιοθερμικού συστήματος (TSWH)</vt:lpstr>
      <vt:lpstr>2. Δομή  και εξαρτήματα του θερμοσιφωνικού συστήματος</vt:lpstr>
      <vt:lpstr>2. Δομή  και εξαρτήματα του θερμοσιφωνικού συστήματος</vt:lpstr>
      <vt:lpstr>2. Δομή  και εξαρτήματα του θερμοσιφωνικού συστήματος</vt:lpstr>
      <vt:lpstr>2. Δομή  και εξαρτήματα του θερμοσιφωνικού συστήματος</vt:lpstr>
      <vt:lpstr>2. Δομή  και εξαρτήματα του θερμοσιφωνικού συστήματος</vt:lpstr>
      <vt:lpstr>2. Δομή  και εξαρτήματα του θερμοσιφωνικού συστήματος</vt:lpstr>
      <vt:lpstr>2. Δομή  και εξαρτήματα του θερμοσιφωνικού συστήματος</vt:lpstr>
      <vt:lpstr>2. Δομή  και εξαρτήματα του θερμοσιφωνικού συστήματος</vt:lpstr>
      <vt:lpstr>3. Διαδικασία εγκατάστασης του συστήματος</vt:lpstr>
      <vt:lpstr>3. Διαδικασία εγκατάστασης του συστήματος</vt:lpstr>
      <vt:lpstr>3. Διαδικασία εγκατάστασης του συστήματος</vt:lpstr>
      <vt:lpstr>3. Διαδικασία εγκατάστασης του συστήματος</vt:lpstr>
      <vt:lpstr>3. Διαδικασία εγκατάστασης του συστήματος</vt:lpstr>
      <vt:lpstr>3. Διαδικασία εγκατάστασης του συστήματος</vt:lpstr>
      <vt:lpstr>3. Διαδικασία εγκατάστασης του συστήματος</vt:lpstr>
      <vt:lpstr>3. Διαδικασία εγκατάστασης του συστήματος</vt:lpstr>
      <vt:lpstr>3. Διαδικασία εγκατάστασης του συστήματος</vt:lpstr>
      <vt:lpstr>33. Διαδικασία εγκατάστασης του συστήματος</vt:lpstr>
      <vt:lpstr>Περίληψη</vt:lpstr>
      <vt:lpstr>Βιβλιογραφία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Maria Zisiadou</cp:lastModifiedBy>
  <cp:revision>457</cp:revision>
  <cp:lastPrinted>2019-03-22T14:01:24Z</cp:lastPrinted>
  <dcterms:created xsi:type="dcterms:W3CDTF">2017-12-11T10:59:29Z</dcterms:created>
  <dcterms:modified xsi:type="dcterms:W3CDTF">2019-11-26T11:20:34Z</dcterms:modified>
</cp:coreProperties>
</file>