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2"/>
  </p:notesMasterIdLst>
  <p:sldIdLst>
    <p:sldId id="256" r:id="rId2"/>
    <p:sldId id="257" r:id="rId3"/>
    <p:sldId id="272" r:id="rId4"/>
    <p:sldId id="258" r:id="rId5"/>
    <p:sldId id="273" r:id="rId6"/>
    <p:sldId id="280" r:id="rId7"/>
    <p:sldId id="264" r:id="rId8"/>
    <p:sldId id="274" r:id="rId9"/>
    <p:sldId id="275" r:id="rId10"/>
    <p:sldId id="276" r:id="rId11"/>
    <p:sldId id="277" r:id="rId12"/>
    <p:sldId id="278" r:id="rId13"/>
    <p:sldId id="279" r:id="rId14"/>
    <p:sldId id="281" r:id="rId15"/>
    <p:sldId id="283" r:id="rId16"/>
    <p:sldId id="282" r:id="rId17"/>
    <p:sldId id="290" r:id="rId18"/>
    <p:sldId id="284" r:id="rId19"/>
    <p:sldId id="285" r:id="rId20"/>
    <p:sldId id="286" r:id="rId21"/>
    <p:sldId id="287" r:id="rId22"/>
    <p:sldId id="288" r:id="rId23"/>
    <p:sldId id="289" r:id="rId24"/>
    <p:sldId id="291" r:id="rId25"/>
    <p:sldId id="292" r:id="rId26"/>
    <p:sldId id="293" r:id="rId27"/>
    <p:sldId id="294" r:id="rId28"/>
    <p:sldId id="295" r:id="rId29"/>
    <p:sldId id="296" r:id="rId30"/>
    <p:sldId id="260" r:id="rId31"/>
  </p:sldIdLst>
  <p:sldSz cx="9144000" cy="6858000" type="screen4x3"/>
  <p:notesSz cx="6799263" cy="9931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6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6120" autoAdjust="0"/>
  </p:normalViewPr>
  <p:slideViewPr>
    <p:cSldViewPr>
      <p:cViewPr varScale="1">
        <p:scale>
          <a:sx n="92" d="100"/>
          <a:sy n="92" d="100"/>
        </p:scale>
        <p:origin x="1416" y="90"/>
      </p:cViewPr>
      <p:guideLst>
        <p:guide orient="horz" pos="1026"/>
        <p:guide pos="3606"/>
      </p:guideLst>
    </p:cSldViewPr>
  </p:slideViewPr>
  <p:notesTextViewPr>
    <p:cViewPr>
      <p:scale>
        <a:sx n="3" d="2"/>
        <a:sy n="3" d="2"/>
      </p:scale>
      <p:origin x="0" y="0"/>
    </p:cViewPr>
  </p:notesTextViewPr>
  <p:sorterViewPr>
    <p:cViewPr>
      <p:scale>
        <a:sx n="100" d="100"/>
        <a:sy n="100" d="100"/>
      </p:scale>
      <p:origin x="0" y="-3684"/>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46347" cy="496570"/>
          </a:xfrm>
          <a:prstGeom prst="rect">
            <a:avLst/>
          </a:prstGeom>
        </p:spPr>
        <p:txBody>
          <a:bodyPr vert="horz" lIns="91467" tIns="45734" rIns="91467" bIns="45734" rtlCol="0"/>
          <a:lstStyle>
            <a:lvl1pPr algn="l">
              <a:defRPr sz="1200"/>
            </a:lvl1pPr>
          </a:lstStyle>
          <a:p>
            <a:endParaRPr lang="el-GR"/>
          </a:p>
        </p:txBody>
      </p:sp>
      <p:sp>
        <p:nvSpPr>
          <p:cNvPr id="3" name="2 - Θέση ημερομηνίας"/>
          <p:cNvSpPr>
            <a:spLocks noGrp="1"/>
          </p:cNvSpPr>
          <p:nvPr>
            <p:ph type="dt" idx="1"/>
          </p:nvPr>
        </p:nvSpPr>
        <p:spPr>
          <a:xfrm>
            <a:off x="3851343" y="0"/>
            <a:ext cx="2946347" cy="496570"/>
          </a:xfrm>
          <a:prstGeom prst="rect">
            <a:avLst/>
          </a:prstGeom>
        </p:spPr>
        <p:txBody>
          <a:bodyPr vert="horz" lIns="91467" tIns="45734" rIns="91467" bIns="45734" rtlCol="0"/>
          <a:lstStyle>
            <a:lvl1pPr algn="r">
              <a:defRPr sz="1200"/>
            </a:lvl1pPr>
          </a:lstStyle>
          <a:p>
            <a:fld id="{E62C10A0-F87B-4BFF-AD3A-8310E448460F}" type="datetimeFigureOut">
              <a:rPr lang="el-GR" smtClean="0"/>
              <a:pPr/>
              <a:t>26/11/2019</a:t>
            </a:fld>
            <a:endParaRPr lang="el-GR"/>
          </a:p>
        </p:txBody>
      </p:sp>
      <p:sp>
        <p:nvSpPr>
          <p:cNvPr id="4" name="3 - Θέση εικόνας διαφάνειας"/>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67" tIns="45734" rIns="91467" bIns="45734" rtlCol="0" anchor="ctr"/>
          <a:lstStyle/>
          <a:p>
            <a:endParaRPr lang="el-GR"/>
          </a:p>
        </p:txBody>
      </p:sp>
      <p:sp>
        <p:nvSpPr>
          <p:cNvPr id="5" name="4 - Θέση σημειώσεων"/>
          <p:cNvSpPr>
            <a:spLocks noGrp="1"/>
          </p:cNvSpPr>
          <p:nvPr>
            <p:ph type="body" sz="quarter" idx="3"/>
          </p:nvPr>
        </p:nvSpPr>
        <p:spPr>
          <a:xfrm>
            <a:off x="679927" y="4717416"/>
            <a:ext cx="5439410" cy="4469130"/>
          </a:xfrm>
          <a:prstGeom prst="rect">
            <a:avLst/>
          </a:prstGeom>
        </p:spPr>
        <p:txBody>
          <a:bodyPr vert="horz" lIns="91467" tIns="45734" rIns="91467" bIns="45734"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1" y="9433107"/>
            <a:ext cx="2946347" cy="496570"/>
          </a:xfrm>
          <a:prstGeom prst="rect">
            <a:avLst/>
          </a:prstGeom>
        </p:spPr>
        <p:txBody>
          <a:bodyPr vert="horz" lIns="91467" tIns="45734" rIns="91467" bIns="45734"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1343" y="9433107"/>
            <a:ext cx="2946347" cy="496570"/>
          </a:xfrm>
          <a:prstGeom prst="rect">
            <a:avLst/>
          </a:prstGeom>
        </p:spPr>
        <p:txBody>
          <a:bodyPr vert="horz" lIns="91467" tIns="45734" rIns="91467" bIns="45734"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273943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275811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118060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4</a:t>
            </a:fld>
            <a:endParaRPr lang="el-GR"/>
          </a:p>
        </p:txBody>
      </p:sp>
    </p:spTree>
    <p:extLst>
      <p:ext uri="{BB962C8B-B14F-4D97-AF65-F5344CB8AC3E}">
        <p14:creationId xmlns:p14="http://schemas.microsoft.com/office/powerpoint/2010/main" val="63020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7</a:t>
            </a:fld>
            <a:endParaRPr lang="el-GR"/>
          </a:p>
        </p:txBody>
      </p:sp>
    </p:spTree>
    <p:extLst>
      <p:ext uri="{BB962C8B-B14F-4D97-AF65-F5344CB8AC3E}">
        <p14:creationId xmlns:p14="http://schemas.microsoft.com/office/powerpoint/2010/main" val="142691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l-GR" b="1" dirty="0" smtClean="0">
                <a:effectLst>
                  <a:outerShdw blurRad="38100" dist="38100" dir="2700000" algn="tl">
                    <a:srgbClr val="000000">
                      <a:alpha val="43137"/>
                    </a:srgbClr>
                  </a:outerShdw>
                </a:effectLst>
              </a:rPr>
              <a:t>Κεφάλαιο </a:t>
            </a:r>
            <a:r>
              <a:rPr lang="en-US" b="1" dirty="0" smtClean="0">
                <a:effectLst>
                  <a:outerShdw blurRad="38100" dist="38100" dir="2700000" algn="tl">
                    <a:srgbClr val="000000">
                      <a:alpha val="43137"/>
                    </a:srgbClr>
                  </a:outerShdw>
                </a:effectLst>
              </a:rPr>
              <a:t>1.2</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ΕΘΝΙΚ</a:t>
            </a:r>
            <a:r>
              <a:rPr lang="en-GB" b="1" dirty="0">
                <a:effectLst>
                  <a:outerShdw blurRad="38100" dist="38100" dir="2700000" algn="tl">
                    <a:srgbClr val="000000">
                      <a:alpha val="43137"/>
                    </a:srgbClr>
                  </a:outerShdw>
                </a:effectLst>
              </a:rPr>
              <a:t>OI</a:t>
            </a:r>
            <a:r>
              <a:rPr lang="el-GR" b="1" dirty="0">
                <a:effectLst>
                  <a:outerShdw blurRad="38100" dist="38100" dir="2700000" algn="tl">
                    <a:srgbClr val="000000">
                      <a:alpha val="43137"/>
                    </a:srgbClr>
                  </a:outerShdw>
                </a:effectLst>
              </a:rPr>
              <a:t> ΚΑΝΟΝΙΣΜΟ</a:t>
            </a:r>
            <a:r>
              <a:rPr lang="en-GB" b="1" dirty="0">
                <a:effectLst>
                  <a:outerShdw blurRad="38100" dist="38100" dir="2700000" algn="tl">
                    <a:srgbClr val="000000">
                      <a:alpha val="43137"/>
                    </a:srgbClr>
                  </a:outerShdw>
                </a:effectLst>
              </a:rPr>
              <a:t>I</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l-GR" dirty="0"/>
              <a:t>Εισαγωγή στην </a:t>
            </a:r>
            <a:r>
              <a:rPr lang="el-GR" dirty="0" err="1"/>
              <a:t>ηλιοθερμική</a:t>
            </a:r>
            <a:r>
              <a:rPr lang="el-GR" dirty="0"/>
              <a:t> ενέργεια</a:t>
            </a:r>
            <a:endParaRPr lang="en-US" dirty="0"/>
          </a:p>
          <a:p>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F17B5EB7-8AC1-4864-802A-49B28CE3E52F}"/>
              </a:ext>
            </a:extLst>
          </p:cNvPr>
          <p:cNvPicPr>
            <a:picLocks noChangeAspect="1"/>
          </p:cNvPicPr>
          <p:nvPr/>
        </p:nvPicPr>
        <p:blipFill>
          <a:blip r:embed="rId2"/>
          <a:stretch>
            <a:fillRect/>
          </a:stretch>
        </p:blipFill>
        <p:spPr>
          <a:xfrm>
            <a:off x="323999" y="4411289"/>
            <a:ext cx="3190163" cy="1824511"/>
          </a:xfrm>
          <a:prstGeom prst="rect">
            <a:avLst/>
          </a:prstGeom>
        </p:spPr>
      </p:pic>
      <p:pic>
        <p:nvPicPr>
          <p:cNvPr id="11" name="Picture 10">
            <a:extLst>
              <a:ext uri="{FF2B5EF4-FFF2-40B4-BE49-F238E27FC236}">
                <a16:creationId xmlns="" xmlns:a16="http://schemas.microsoft.com/office/drawing/2014/main" id="{4CB4D181-36E5-47E7-B41E-AC34FB68BCB4}"/>
              </a:ext>
            </a:extLst>
          </p:cNvPr>
          <p:cNvPicPr>
            <a:picLocks noChangeAspect="1"/>
          </p:cNvPicPr>
          <p:nvPr/>
        </p:nvPicPr>
        <p:blipFill>
          <a:blip r:embed="rId3"/>
          <a:stretch>
            <a:fillRect/>
          </a:stretch>
        </p:blipFill>
        <p:spPr>
          <a:xfrm rot="19589699">
            <a:off x="3331454" y="4703296"/>
            <a:ext cx="2762250" cy="771525"/>
          </a:xfrm>
          <a:prstGeom prst="rect">
            <a:avLst/>
          </a:prstGeom>
        </p:spPr>
      </p:pic>
      <p:sp>
        <p:nvSpPr>
          <p:cNvPr id="2" name="Título 1">
            <a:extLst>
              <a:ext uri="{FF2B5EF4-FFF2-40B4-BE49-F238E27FC236}">
                <a16:creationId xmlns="" xmlns:a16="http://schemas.microsoft.com/office/drawing/2014/main" id="{4B78ACA9-1B56-4742-955A-0037B20A5522}"/>
              </a:ext>
            </a:extLst>
          </p:cNvPr>
          <p:cNvSpPr>
            <a:spLocks noGrp="1"/>
          </p:cNvSpPr>
          <p:nvPr>
            <p:ph type="title"/>
          </p:nvPr>
        </p:nvSpPr>
        <p:spPr>
          <a:xfrm>
            <a:off x="1979712" y="0"/>
            <a:ext cx="6707088" cy="1124744"/>
          </a:xfrm>
        </p:spPr>
        <p:txBody>
          <a:bodyPr/>
          <a:lstStyle/>
          <a:p>
            <a:r>
              <a:rPr lang="en-US" b="1" dirty="0"/>
              <a:t>2. </a:t>
            </a:r>
            <a:r>
              <a:rPr lang="el-GR" b="1" dirty="0"/>
              <a:t>Το γενικό πλαίσιο των Ευρωπαϊκών πολιτικών για την  Ενέργεια και το Κλίμα</a:t>
            </a:r>
            <a:endParaRPr lang="es-ES" dirty="0"/>
          </a:p>
        </p:txBody>
      </p:sp>
      <p:sp>
        <p:nvSpPr>
          <p:cNvPr id="8" name="Rectángulo 7">
            <a:extLst>
              <a:ext uri="{FF2B5EF4-FFF2-40B4-BE49-F238E27FC236}">
                <a16:creationId xmlns="" xmlns:a16="http://schemas.microsoft.com/office/drawing/2014/main" id="{7654F619-B50E-4250-9053-7B7447E7CA9D}"/>
              </a:ext>
            </a:extLst>
          </p:cNvPr>
          <p:cNvSpPr/>
          <p:nvPr/>
        </p:nvSpPr>
        <p:spPr>
          <a:xfrm>
            <a:off x="630006" y="1557000"/>
            <a:ext cx="8056793" cy="338554"/>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el-GR" sz="1600" b="1" dirty="0">
                <a:latin typeface="Arial" panose="020B0604020202020204" pitchFamily="34" charset="0"/>
                <a:cs typeface="Arial" panose="020B0604020202020204" pitchFamily="34" charset="0"/>
              </a:rPr>
              <a:t>Οδηγίας Ενεργειακής Απόδοσης των Κτιρίων </a:t>
            </a:r>
            <a:r>
              <a:rPr lang="en-US" sz="1600" b="1" dirty="0">
                <a:latin typeface="Arial" panose="020B0604020202020204" pitchFamily="34" charset="0"/>
                <a:cs typeface="Arial" panose="020B0604020202020204" pitchFamily="34" charset="0"/>
              </a:rPr>
              <a:t>-EPBD- </a:t>
            </a:r>
            <a:r>
              <a:rPr lang="en-US" sz="1600" dirty="0">
                <a:latin typeface="Arial" panose="020B0604020202020204" pitchFamily="34" charset="0"/>
                <a:cs typeface="Arial" panose="020B0604020202020204" pitchFamily="34" charset="0"/>
              </a:rPr>
              <a:t>(2010/31/EU).</a:t>
            </a:r>
          </a:p>
        </p:txBody>
      </p:sp>
      <p:sp>
        <p:nvSpPr>
          <p:cNvPr id="9" name="Rectángulo 4">
            <a:extLst>
              <a:ext uri="{FF2B5EF4-FFF2-40B4-BE49-F238E27FC236}">
                <a16:creationId xmlns="" xmlns:a16="http://schemas.microsoft.com/office/drawing/2014/main" id="{82D5E593-2193-4D86-97AA-3759EA4A9E10}"/>
              </a:ext>
            </a:extLst>
          </p:cNvPr>
          <p:cNvSpPr/>
          <p:nvPr/>
        </p:nvSpPr>
        <p:spPr>
          <a:xfrm>
            <a:off x="911682" y="1989000"/>
            <a:ext cx="7908318" cy="2328843"/>
          </a:xfrm>
          <a:prstGeom prst="rect">
            <a:avLst/>
          </a:prstGeom>
        </p:spPr>
        <p:txBody>
          <a:bodyPr wrap="square">
            <a:spAutoFit/>
          </a:bodyPr>
          <a:lstStyle/>
          <a:p>
            <a:pPr marL="285750" indent="-285750">
              <a:spcBef>
                <a:spcPts val="400"/>
              </a:spcBef>
              <a:spcAft>
                <a:spcPts val="400"/>
              </a:spcAft>
              <a:buSzPct val="100000"/>
              <a:buFont typeface="Arial" panose="020B0604020202020204" pitchFamily="34" charset="0"/>
              <a:buChar char="•"/>
            </a:pPr>
            <a:r>
              <a:rPr lang="el-GR" sz="1600" dirty="0">
                <a:latin typeface="Arial" panose="020B0604020202020204" pitchFamily="34" charset="0"/>
                <a:cs typeface="Arial" panose="020B0604020202020204" pitchFamily="34" charset="0"/>
              </a:rPr>
              <a:t>Η οδηγία προσανατολίζεται στην βελτίωση του κτιριακού αποθέματος (παλαιά) </a:t>
            </a:r>
            <a:r>
              <a:rPr lang="en-US" sz="1600" b="1" i="1" dirty="0">
                <a:latin typeface="Arial" panose="020B0604020202020204" pitchFamily="34" charset="0"/>
                <a:cs typeface="Arial" panose="020B0604020202020204" pitchFamily="34" charset="0"/>
              </a:rPr>
              <a:t>.</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l-GR" sz="1600" dirty="0">
                <a:latin typeface="Arial" panose="020B0604020202020204" pitchFamily="34" charset="0"/>
                <a:ea typeface="Calibri" panose="020F0502020204030204" pitchFamily="34" charset="0"/>
                <a:cs typeface="Arial" panose="020B0604020202020204" pitchFamily="34" charset="0"/>
              </a:rPr>
              <a:t>Όλα τα νέα κτίρια πρέπει να είναι σχεδόν Μηδενικής </a:t>
            </a:r>
            <a:r>
              <a:rPr lang="el-GR" sz="1600" dirty="0" err="1">
                <a:latin typeface="Arial" panose="020B0604020202020204" pitchFamily="34" charset="0"/>
                <a:ea typeface="Calibri" panose="020F0502020204030204" pitchFamily="34" charset="0"/>
                <a:cs typeface="Arial" panose="020B0604020202020204" pitchFamily="34" charset="0"/>
              </a:rPr>
              <a:t>Ενεργείακής</a:t>
            </a:r>
            <a:r>
              <a:rPr lang="el-GR" sz="1600" dirty="0">
                <a:latin typeface="Arial" panose="020B0604020202020204" pitchFamily="34" charset="0"/>
                <a:ea typeface="Calibri" panose="020F0502020204030204" pitchFamily="34" charset="0"/>
                <a:cs typeface="Arial" panose="020B0604020202020204" pitchFamily="34" charset="0"/>
              </a:rPr>
              <a:t> κατανάλωσης μέχρι το </a:t>
            </a:r>
            <a:r>
              <a:rPr lang="en-US" sz="1600" dirty="0">
                <a:latin typeface="Arial" panose="020B0604020202020204" pitchFamily="34" charset="0"/>
                <a:ea typeface="Calibri" panose="020F0502020204030204" pitchFamily="34" charset="0"/>
                <a:cs typeface="Arial" panose="020B0604020202020204" pitchFamily="34" charset="0"/>
              </a:rPr>
              <a:t> 2020.</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l-GR" sz="1600" b="1" dirty="0">
                <a:latin typeface="Arial" panose="020B0604020202020204" pitchFamily="34" charset="0"/>
                <a:ea typeface="Calibri" panose="020F0502020204030204" pitchFamily="34" charset="0"/>
                <a:cs typeface="Arial" panose="020B0604020202020204" pitchFamily="34" charset="0"/>
              </a:rPr>
              <a:t>Πιστοποιητικά ενεργειακής Απόδοσης </a:t>
            </a:r>
            <a:r>
              <a:rPr lang="en-US" sz="1600" dirty="0">
                <a:latin typeface="Arial" panose="020B0604020202020204" pitchFamily="34" charset="0"/>
                <a:ea typeface="Calibri" panose="020F0502020204030204" pitchFamily="34" charset="0"/>
                <a:cs typeface="Arial" panose="020B0604020202020204" pitchFamily="34" charset="0"/>
              </a:rPr>
              <a:t>(EPC). </a:t>
            </a:r>
            <a:r>
              <a:rPr lang="el-GR" sz="1600" dirty="0">
                <a:latin typeface="Arial" panose="020B0604020202020204" pitchFamily="34" charset="0"/>
                <a:ea typeface="Calibri" panose="020F0502020204030204" pitchFamily="34" charset="0"/>
                <a:cs typeface="Arial" panose="020B0604020202020204" pitchFamily="34" charset="0"/>
              </a:rPr>
              <a:t>Ενεργειακός έλεγχος των κτιρίων</a:t>
            </a:r>
            <a:r>
              <a:rPr lang="en-US" sz="1600" dirty="0">
                <a:latin typeface="Arial" panose="020B0604020202020204" pitchFamily="34" charset="0"/>
                <a:ea typeface="Calibri" panose="020F0502020204030204" pitchFamily="34" charset="0"/>
                <a:cs typeface="Arial" panose="020B0604020202020204" pitchFamily="34" charset="0"/>
              </a:rPr>
              <a:t>.</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l-GR" sz="1600" b="1" dirty="0">
                <a:latin typeface="Arial" panose="020B0604020202020204" pitchFamily="34" charset="0"/>
                <a:ea typeface="Calibri" panose="020F0502020204030204" pitchFamily="34" charset="0"/>
                <a:cs typeface="Arial" panose="020B0604020202020204" pitchFamily="34" charset="0"/>
              </a:rPr>
              <a:t>Σχέδια επιθεώρησης </a:t>
            </a:r>
            <a:r>
              <a:rPr lang="el-GR" sz="1600" dirty="0">
                <a:latin typeface="Arial" panose="020B0604020202020204" pitchFamily="34" charset="0"/>
                <a:ea typeface="Calibri" panose="020F0502020204030204" pitchFamily="34" charset="0"/>
                <a:cs typeface="Arial" panose="020B0604020202020204" pitchFamily="34" charset="0"/>
              </a:rPr>
              <a:t>για τη θέρμανση και την ψύξη</a:t>
            </a:r>
            <a:r>
              <a:rPr lang="en-US" sz="1600" dirty="0">
                <a:latin typeface="Arial" panose="020B0604020202020204" pitchFamily="34" charset="0"/>
                <a:ea typeface="Calibri" panose="020F0502020204030204" pitchFamily="34" charset="0"/>
                <a:cs typeface="Arial" panose="020B0604020202020204" pitchFamily="34" charset="0"/>
              </a:rPr>
              <a:t>.</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l-GR" sz="1600" dirty="0">
                <a:latin typeface="Arial" panose="020B0604020202020204" pitchFamily="34" charset="0"/>
                <a:ea typeface="Calibri" panose="020F0502020204030204" pitchFamily="34" charset="0"/>
                <a:cs typeface="Arial" panose="020B0604020202020204" pitchFamily="34" charset="0"/>
              </a:rPr>
              <a:t>Βέλτιστο κόστος των ελάχιστών ενεργειακών απαιτήσεων</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l-GR" sz="1600" dirty="0">
                <a:latin typeface="Arial" panose="020B0604020202020204" pitchFamily="34" charset="0"/>
                <a:ea typeface="Calibri" panose="020F0502020204030204" pitchFamily="34" charset="0"/>
                <a:cs typeface="Arial" panose="020B0604020202020204" pitchFamily="34" charset="0"/>
              </a:rPr>
              <a:t>Οικονομικά μέτρα</a:t>
            </a:r>
            <a:r>
              <a:rPr lang="en-US" sz="1600" dirty="0">
                <a:latin typeface="Arial" panose="020B0604020202020204" pitchFamily="34" charset="0"/>
                <a:ea typeface="Calibri" panose="020F0502020204030204" pitchFamily="34" charset="0"/>
                <a:cs typeface="Arial" panose="020B0604020202020204" pitchFamily="34" charset="0"/>
              </a:rPr>
              <a:t>.</a:t>
            </a:r>
            <a:endParaRPr lang="es-ES" sz="16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DCC9404C-E1FF-4298-A7B4-08D5DD471027}"/>
              </a:ext>
            </a:extLst>
          </p:cNvPr>
          <p:cNvPicPr>
            <a:picLocks noChangeAspect="1"/>
          </p:cNvPicPr>
          <p:nvPr/>
        </p:nvPicPr>
        <p:blipFill>
          <a:blip r:embed="rId4"/>
          <a:stretch>
            <a:fillRect/>
          </a:stretch>
        </p:blipFill>
        <p:spPr>
          <a:xfrm>
            <a:off x="5965839" y="4005000"/>
            <a:ext cx="2971461" cy="2230800"/>
          </a:xfrm>
          <a:prstGeom prst="rect">
            <a:avLst/>
          </a:prstGeom>
        </p:spPr>
      </p:pic>
    </p:spTree>
    <p:extLst>
      <p:ext uri="{BB962C8B-B14F-4D97-AF65-F5344CB8AC3E}">
        <p14:creationId xmlns:p14="http://schemas.microsoft.com/office/powerpoint/2010/main" val="105844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BF62D05-8A0A-4AAB-AEEF-F40012400156}"/>
              </a:ext>
            </a:extLst>
          </p:cNvPr>
          <p:cNvSpPr>
            <a:spLocks noGrp="1"/>
          </p:cNvSpPr>
          <p:nvPr>
            <p:ph type="title"/>
          </p:nvPr>
        </p:nvSpPr>
        <p:spPr/>
        <p:txBody>
          <a:bodyPr/>
          <a:lstStyle/>
          <a:p>
            <a:r>
              <a:rPr lang="en-US" b="1" dirty="0"/>
              <a:t>2. </a:t>
            </a:r>
            <a:r>
              <a:rPr lang="el-GR" b="1" dirty="0"/>
              <a:t>Το γενικό πλαίσιο των Ευρωπαϊκών πολιτικών για την  Ενέργεια και το Κλίμα</a:t>
            </a:r>
            <a:endParaRPr lang="es-ES" dirty="0"/>
          </a:p>
        </p:txBody>
      </p:sp>
      <p:sp>
        <p:nvSpPr>
          <p:cNvPr id="7" name="Rectángulo 6">
            <a:extLst>
              <a:ext uri="{FF2B5EF4-FFF2-40B4-BE49-F238E27FC236}">
                <a16:creationId xmlns="" xmlns:a16="http://schemas.microsoft.com/office/drawing/2014/main" id="{09CEA1DC-64C1-4CD7-A237-B90700F9E248}"/>
              </a:ext>
            </a:extLst>
          </p:cNvPr>
          <p:cNvSpPr/>
          <p:nvPr/>
        </p:nvSpPr>
        <p:spPr>
          <a:xfrm>
            <a:off x="897674" y="2212727"/>
            <a:ext cx="3746325" cy="1918474"/>
          </a:xfrm>
          <a:prstGeom prst="rect">
            <a:avLst/>
          </a:prstGeom>
        </p:spPr>
        <p:txBody>
          <a:bodyPr wrap="square">
            <a:spAutoFit/>
          </a:bodyPr>
          <a:lstStyle/>
          <a:p>
            <a:pPr marL="285750" indent="-285750">
              <a:spcBef>
                <a:spcPts val="400"/>
              </a:spcBef>
              <a:spcAft>
                <a:spcPts val="400"/>
              </a:spcAft>
              <a:buSzPct val="100000"/>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Νομικό πλαίσιο για τη σήμανση και την πληροφόρηση του καταναλωτή σχετικά με την ενεργειακή κατανάλωση των </a:t>
            </a:r>
            <a:r>
              <a:rPr lang="el-GR" sz="1600" dirty="0" smtClean="0">
                <a:latin typeface="Arial" panose="020B0604020202020204" pitchFamily="34" charset="0"/>
                <a:ea typeface="Calibri" panose="020F0502020204030204" pitchFamily="34" charset="0"/>
                <a:cs typeface="Arial" panose="020B0604020202020204" pitchFamily="34" charset="0"/>
              </a:rPr>
              <a:t>προϊόντων </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400"/>
              </a:spcBef>
              <a:spcAft>
                <a:spcPts val="400"/>
              </a:spcAft>
              <a:buSzPct val="100000"/>
              <a:buFont typeface="Arial" panose="020B0604020202020204" pitchFamily="34" charset="0"/>
              <a:buChar char="•"/>
            </a:pPr>
            <a:r>
              <a:rPr lang="el-GR" sz="1600" dirty="0">
                <a:latin typeface="Arial" panose="020B0604020202020204" pitchFamily="34" charset="0"/>
                <a:cs typeface="Arial" panose="020B0604020202020204" pitchFamily="34" charset="0"/>
              </a:rPr>
              <a:t>Η ενεργειακή σήμανση στη Ε.Ε βοηθάει τον καταναλωτή να επιλέξει ενεργειακά αποδοτικά προϊόντα.</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9" name="Rectángulo 3">
            <a:extLst>
              <a:ext uri="{FF2B5EF4-FFF2-40B4-BE49-F238E27FC236}">
                <a16:creationId xmlns="" xmlns:a16="http://schemas.microsoft.com/office/drawing/2014/main" id="{FAE94DC6-D381-48AF-AD6A-856B2CC871B7}"/>
              </a:ext>
            </a:extLst>
          </p:cNvPr>
          <p:cNvSpPr/>
          <p:nvPr/>
        </p:nvSpPr>
        <p:spPr>
          <a:xfrm>
            <a:off x="570600" y="1557000"/>
            <a:ext cx="8002800" cy="338554"/>
          </a:xfrm>
          <a:prstGeom prst="rect">
            <a:avLst/>
          </a:prstGeom>
        </p:spPr>
        <p:txBody>
          <a:bodyPr wrap="square">
            <a:spAutoFit/>
          </a:bodyPr>
          <a:lstStyle/>
          <a:p>
            <a:pPr marL="285750" indent="-285750">
              <a:spcBef>
                <a:spcPts val="200"/>
              </a:spcBef>
              <a:spcAft>
                <a:spcPts val="200"/>
              </a:spcAft>
              <a:buFont typeface="Wingdings" panose="05000000000000000000" pitchFamily="2" charset="2"/>
              <a:buChar char="Ø"/>
            </a:pPr>
            <a:r>
              <a:rPr lang="el-GR" sz="1600" b="1" dirty="0">
                <a:latin typeface="Arial" panose="020B0604020202020204" pitchFamily="34" charset="0"/>
                <a:cs typeface="Arial" panose="020B0604020202020204" pitchFamily="34" charset="0"/>
              </a:rPr>
              <a:t>Κανονισμός Πλαίσιο Σήμανσης Ενεργειακής Κατανάλωσης </a:t>
            </a:r>
            <a:r>
              <a:rPr lang="en-US" sz="1600" dirty="0">
                <a:latin typeface="Arial" panose="020B0604020202020204" pitchFamily="34" charset="0"/>
                <a:cs typeface="Arial" panose="020B0604020202020204" pitchFamily="34" charset="0"/>
              </a:rPr>
              <a:t>(EU 2017/1369)  </a:t>
            </a:r>
          </a:p>
        </p:txBody>
      </p:sp>
      <p:sp>
        <p:nvSpPr>
          <p:cNvPr id="10" name="Rectángulo 3">
            <a:extLst>
              <a:ext uri="{FF2B5EF4-FFF2-40B4-BE49-F238E27FC236}">
                <a16:creationId xmlns="" xmlns:a16="http://schemas.microsoft.com/office/drawing/2014/main" id="{B50BBB92-C4B4-48C2-956D-8FB68D81DCF6}"/>
              </a:ext>
            </a:extLst>
          </p:cNvPr>
          <p:cNvSpPr/>
          <p:nvPr/>
        </p:nvSpPr>
        <p:spPr>
          <a:xfrm>
            <a:off x="570600" y="1895554"/>
            <a:ext cx="8002800" cy="338554"/>
          </a:xfrm>
          <a:prstGeom prst="rect">
            <a:avLst/>
          </a:prstGeom>
        </p:spPr>
        <p:txBody>
          <a:bodyPr wrap="square">
            <a:spAutoFit/>
          </a:bodyPr>
          <a:lstStyle/>
          <a:p>
            <a:pPr marL="285750" indent="-285750">
              <a:spcBef>
                <a:spcPts val="200"/>
              </a:spcBef>
              <a:spcAft>
                <a:spcPts val="200"/>
              </a:spcAft>
              <a:buFont typeface="Wingdings" panose="05000000000000000000" pitchFamily="2" charset="2"/>
              <a:buChar char="Ø"/>
            </a:pPr>
            <a:r>
              <a:rPr lang="el-GR" sz="1600" b="1" dirty="0">
                <a:solidFill>
                  <a:srgbClr val="FF0000"/>
                </a:solidFill>
                <a:latin typeface="Arial" panose="020B0604020202020204" pitchFamily="34" charset="0"/>
                <a:cs typeface="Arial" panose="020B0604020202020204" pitchFamily="34" charset="0"/>
              </a:rPr>
              <a:t>Οδηγία </a:t>
            </a:r>
            <a:r>
              <a:rPr lang="el-GR" sz="1600" b="1" dirty="0" err="1" smtClean="0">
                <a:solidFill>
                  <a:srgbClr val="FF0000"/>
                </a:solidFill>
                <a:latin typeface="Arial" panose="020B0604020202020204" pitchFamily="34" charset="0"/>
                <a:cs typeface="Arial" panose="020B0604020202020204" pitchFamily="34" charset="0"/>
              </a:rPr>
              <a:t>Οικοσχεδίαση</a:t>
            </a:r>
            <a:r>
              <a:rPr lang="en-US" sz="1600" b="1" dirty="0" smtClean="0">
                <a:solidFill>
                  <a:srgbClr val="FF0000"/>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2009/125/EC)</a:t>
            </a:r>
          </a:p>
        </p:txBody>
      </p:sp>
      <p:sp>
        <p:nvSpPr>
          <p:cNvPr id="3" name="TextBox 2">
            <a:extLst>
              <a:ext uri="{FF2B5EF4-FFF2-40B4-BE49-F238E27FC236}">
                <a16:creationId xmlns="" xmlns:a16="http://schemas.microsoft.com/office/drawing/2014/main" id="{122F7A79-0522-4BC5-AAAC-C0744207D845}"/>
              </a:ext>
            </a:extLst>
          </p:cNvPr>
          <p:cNvSpPr txBox="1"/>
          <p:nvPr/>
        </p:nvSpPr>
        <p:spPr>
          <a:xfrm>
            <a:off x="897674" y="4221000"/>
            <a:ext cx="8084475" cy="1774845"/>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Η </a:t>
            </a:r>
            <a:r>
              <a:rPr lang="el-GR" sz="1600" dirty="0" err="1">
                <a:latin typeface="Arial" panose="020B0604020202020204" pitchFamily="34" charset="0"/>
                <a:cs typeface="Arial" panose="020B0604020202020204" pitchFamily="34" charset="0"/>
              </a:rPr>
              <a:t>οικοσχεδίαση</a:t>
            </a:r>
            <a:r>
              <a:rPr lang="el-GR" sz="1600" dirty="0">
                <a:latin typeface="Arial" panose="020B0604020202020204" pitchFamily="34" charset="0"/>
                <a:cs typeface="Arial" panose="020B0604020202020204" pitchFamily="34" charset="0"/>
              </a:rPr>
              <a:t> σημαίνει </a:t>
            </a:r>
            <a:r>
              <a:rPr lang="el-GR" sz="1600" dirty="0" smtClean="0">
                <a:latin typeface="Arial" panose="020B0604020202020204" pitchFamily="34" charset="0"/>
                <a:cs typeface="Arial" panose="020B0604020202020204" pitchFamily="34" charset="0"/>
              </a:rPr>
              <a:t>την </a:t>
            </a:r>
            <a:r>
              <a:rPr lang="el-GR" sz="1600" dirty="0">
                <a:latin typeface="Arial" panose="020B0604020202020204" pitchFamily="34" charset="0"/>
                <a:cs typeface="Arial" panose="020B0604020202020204" pitchFamily="34" charset="0"/>
              </a:rPr>
              <a:t>ενσωμάτωση της μελέτης του  περιβαλλοντικού αποτυπώματος στη σχεδίαση  ενός προϊόντος για όλο τον κύκλο ζωής του. </a:t>
            </a:r>
          </a:p>
          <a:p>
            <a:pPr marL="285750" indent="-285750">
              <a:spcBef>
                <a:spcPts val="400"/>
              </a:spcBef>
              <a:spcAft>
                <a:spcPts val="400"/>
              </a:spcAft>
              <a:buFont typeface="Arial" panose="020B0604020202020204" pitchFamily="34" charset="0"/>
              <a:buChar char="•"/>
            </a:pPr>
            <a:r>
              <a:rPr lang="el-GR" sz="1600" b="1" dirty="0">
                <a:latin typeface="Arial" panose="020B0604020202020204" pitchFamily="34" charset="0"/>
                <a:cs typeface="Arial" panose="020B0604020202020204" pitchFamily="34" charset="0"/>
              </a:rPr>
              <a:t>Οι απαιτήσεις στην </a:t>
            </a:r>
            <a:r>
              <a:rPr lang="el-GR" sz="1600" b="1" dirty="0" err="1">
                <a:latin typeface="Arial" panose="020B0604020202020204" pitchFamily="34" charset="0"/>
                <a:cs typeface="Arial" panose="020B0604020202020204" pitchFamily="34" charset="0"/>
              </a:rPr>
              <a:t>οικοσχεδίαση</a:t>
            </a:r>
            <a:r>
              <a:rPr lang="el-GR" sz="1600" b="1" dirty="0">
                <a:latin typeface="Arial" panose="020B0604020202020204" pitchFamily="34" charset="0"/>
                <a:cs typeface="Arial" panose="020B0604020202020204" pitchFamily="34" charset="0"/>
              </a:rPr>
              <a:t> για ομάδες προϊόντων επιτρέπουν στα προϊόντα να εισαχθούν στην ενιαία αγορά με τη σήμανση </a:t>
            </a:r>
            <a:r>
              <a:rPr lang="en-GB" sz="1600" b="1" dirty="0">
                <a:latin typeface="Arial" panose="020B0604020202020204" pitchFamily="34" charset="0"/>
                <a:cs typeface="Arial" panose="020B0604020202020204" pitchFamily="34" charset="0"/>
              </a:rPr>
              <a:t>CE . </a:t>
            </a:r>
          </a:p>
          <a:p>
            <a:pPr marL="285750" indent="-285750">
              <a:spcBef>
                <a:spcPts val="400"/>
              </a:spcBef>
              <a:spcAft>
                <a:spcPts val="400"/>
              </a:spcAft>
              <a:buFont typeface="Arial" panose="020B0604020202020204" pitchFamily="34" charset="0"/>
              <a:buChar char="•"/>
            </a:pPr>
            <a:r>
              <a:rPr lang="el-GR" sz="1600" b="1" dirty="0">
                <a:latin typeface="Arial" panose="020B0604020202020204" pitchFamily="34" charset="0"/>
                <a:cs typeface="Arial" panose="020B0604020202020204" pitchFamily="34" charset="0"/>
              </a:rPr>
              <a:t>Ο κτιριακός τομέας απαιτεί μεγάλο εύρος υλικών  αλλά και ενεργειακών συστημάτων.</a:t>
            </a:r>
            <a:endParaRPr lang="en-US" sz="1600" dirty="0">
              <a:latin typeface="Arial" panose="020B0604020202020204" pitchFamily="34" charset="0"/>
              <a:cs typeface="Arial" panose="020B0604020202020204" pitchFamily="34" charset="0"/>
            </a:endParaRPr>
          </a:p>
        </p:txBody>
      </p:sp>
      <p:pic>
        <p:nvPicPr>
          <p:cNvPr id="14" name="Picture 13" descr="A picture containing text&#10;&#10;Description generated with high confidence">
            <a:extLst>
              <a:ext uri="{FF2B5EF4-FFF2-40B4-BE49-F238E27FC236}">
                <a16:creationId xmlns="" xmlns:a16="http://schemas.microsoft.com/office/drawing/2014/main" id="{DF2710B5-1E54-45B7-9BFB-9DD618C67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150" y="2212727"/>
            <a:ext cx="4248000" cy="1902750"/>
          </a:xfrm>
          <a:prstGeom prst="rect">
            <a:avLst/>
          </a:prstGeom>
          <a:noFill/>
          <a:ln>
            <a:solidFill>
              <a:schemeClr val="accent3">
                <a:lumMod val="50000"/>
              </a:schemeClr>
            </a:solidFill>
          </a:ln>
        </p:spPr>
      </p:pic>
    </p:spTree>
    <p:extLst>
      <p:ext uri="{BB962C8B-B14F-4D97-AF65-F5344CB8AC3E}">
        <p14:creationId xmlns:p14="http://schemas.microsoft.com/office/powerpoint/2010/main" val="136191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C1F7802-56DA-45C2-9B03-A2474E283D5B}"/>
              </a:ext>
            </a:extLst>
          </p:cNvPr>
          <p:cNvSpPr>
            <a:spLocks noGrp="1"/>
          </p:cNvSpPr>
          <p:nvPr>
            <p:ph type="title"/>
          </p:nvPr>
        </p:nvSpPr>
        <p:spPr/>
        <p:txBody>
          <a:bodyPr/>
          <a:lstStyle/>
          <a:p>
            <a:r>
              <a:rPr lang="en-US" b="1" dirty="0"/>
              <a:t>2. </a:t>
            </a:r>
            <a:r>
              <a:rPr lang="el-GR" b="1" dirty="0"/>
              <a:t>Το γενικό πλαίσιο των Ευρωπαϊκών πολιτικών για την  Ενέργεια και το Κλίμα</a:t>
            </a:r>
            <a:endParaRPr lang="es-ES" dirty="0"/>
          </a:p>
        </p:txBody>
      </p:sp>
      <p:sp>
        <p:nvSpPr>
          <p:cNvPr id="6" name="Rectángulo 5">
            <a:extLst>
              <a:ext uri="{FF2B5EF4-FFF2-40B4-BE49-F238E27FC236}">
                <a16:creationId xmlns="" xmlns:a16="http://schemas.microsoft.com/office/drawing/2014/main" id="{FF19506A-87BE-4B6E-B5CF-75A9CC3C9A6F}"/>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Έρευνα, Τεχνολογία και Πολιτική Καινοτομίας (</a:t>
            </a:r>
            <a:r>
              <a:rPr lang="en-US" sz="1600" b="1" dirty="0">
                <a:solidFill>
                  <a:prstClr val="black"/>
                </a:solidFill>
                <a:latin typeface="Arial" pitchFamily="34" charset="0"/>
                <a:cs typeface="Arial" pitchFamily="34" charset="0"/>
              </a:rPr>
              <a:t>SET-Plan</a:t>
            </a:r>
            <a:r>
              <a:rPr lang="el-GR" sz="1600" b="1" dirty="0">
                <a:solidFill>
                  <a:prstClr val="black"/>
                </a:solidFill>
                <a:latin typeface="Arial" pitchFamily="34" charset="0"/>
                <a:cs typeface="Arial" pitchFamily="34" charset="0"/>
              </a:rPr>
              <a:t>)</a:t>
            </a:r>
            <a:r>
              <a:rPr lang="en-US" sz="1600" b="1" dirty="0">
                <a:solidFill>
                  <a:prstClr val="black"/>
                </a:solidFill>
                <a:latin typeface="Arial" pitchFamily="34" charset="0"/>
                <a:cs typeface="Arial" pitchFamily="34" charset="0"/>
              </a:rPr>
              <a:t>.</a:t>
            </a:r>
          </a:p>
        </p:txBody>
      </p:sp>
      <p:sp>
        <p:nvSpPr>
          <p:cNvPr id="4" name="Rectangle 3">
            <a:extLst>
              <a:ext uri="{FF2B5EF4-FFF2-40B4-BE49-F238E27FC236}">
                <a16:creationId xmlns="" xmlns:a16="http://schemas.microsoft.com/office/drawing/2014/main" id="{0FF969F8-1566-4B62-A3C6-0650153BB60C}"/>
              </a:ext>
            </a:extLst>
          </p:cNvPr>
          <p:cNvSpPr/>
          <p:nvPr/>
        </p:nvSpPr>
        <p:spPr>
          <a:xfrm>
            <a:off x="900000" y="1921879"/>
            <a:ext cx="7786800" cy="1077218"/>
          </a:xfrm>
          <a:prstGeom prst="rect">
            <a:avLst/>
          </a:prstGeom>
        </p:spPr>
        <p:txBody>
          <a:bodyPr wrap="square">
            <a:spAutoFit/>
          </a:bodyPr>
          <a:lstStyle/>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Η συνεργασία του </a:t>
            </a:r>
            <a:r>
              <a:rPr lang="el-GR" sz="1600" dirty="0" smtClean="0">
                <a:latin typeface="Arial" panose="020B0604020202020204" pitchFamily="34" charset="0"/>
                <a:cs typeface="Arial" panose="020B0604020202020204" pitchFamily="34" charset="0"/>
              </a:rPr>
              <a:t>δημόσιου </a:t>
            </a:r>
            <a:r>
              <a:rPr lang="el-GR" sz="1600" dirty="0">
                <a:latin typeface="Arial" panose="020B0604020202020204" pitchFamily="34" charset="0"/>
                <a:cs typeface="Arial" panose="020B0604020202020204" pitchFamily="34" charset="0"/>
              </a:rPr>
              <a:t>με τον ιδιωτικό τομέα</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σε θέματα επενδύσεων είναι απαραίτητη ώστε να προωθηθεί η ανάπτυξη και οι τεχνολογίες μειωμένων εκπομπών άνθρακα για το μέλλον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Το</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SEP-Plan </a:t>
            </a:r>
            <a:r>
              <a:rPr lang="el-GR" sz="1600" dirty="0">
                <a:latin typeface="Arial" panose="020B0604020202020204" pitchFamily="34" charset="0"/>
                <a:cs typeface="Arial" panose="020B0604020202020204" pitchFamily="34" charset="0"/>
              </a:rPr>
              <a:t>είναι ο τεχνολογικός πυλώνας για την ενεργειακή πολιτική τη Ε.Ε. </a:t>
            </a:r>
            <a:endParaRPr lang="en-US" sz="16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 xmlns:a16="http://schemas.microsoft.com/office/drawing/2014/main" id="{F0C1C81F-0EC5-4558-94A3-5FBE81377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2969058"/>
            <a:ext cx="7714800" cy="3322162"/>
          </a:xfrm>
          <a:prstGeom prst="rect">
            <a:avLst/>
          </a:prstGeom>
          <a:ln>
            <a:solidFill>
              <a:schemeClr val="accent3">
                <a:lumMod val="50000"/>
              </a:schemeClr>
            </a:solidFill>
          </a:ln>
        </p:spPr>
      </p:pic>
    </p:spTree>
    <p:extLst>
      <p:ext uri="{BB962C8B-B14F-4D97-AF65-F5344CB8AC3E}">
        <p14:creationId xmlns:p14="http://schemas.microsoft.com/office/powerpoint/2010/main" val="337712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42587EF-3D01-4E1D-9F17-C939C85FC377}"/>
              </a:ext>
            </a:extLst>
          </p:cNvPr>
          <p:cNvSpPr>
            <a:spLocks noGrp="1"/>
          </p:cNvSpPr>
          <p:nvPr>
            <p:ph type="title"/>
          </p:nvPr>
        </p:nvSpPr>
        <p:spPr/>
        <p:txBody>
          <a:bodyPr/>
          <a:lstStyle/>
          <a:p>
            <a:r>
              <a:rPr lang="en-US" b="1" dirty="0"/>
              <a:t>2. </a:t>
            </a:r>
            <a:r>
              <a:rPr lang="el-GR" b="1" dirty="0"/>
              <a:t>Ηλιακοί όροι και βασικές αρχές</a:t>
            </a:r>
            <a:endParaRPr lang="es-ES" dirty="0"/>
          </a:p>
        </p:txBody>
      </p:sp>
      <p:sp>
        <p:nvSpPr>
          <p:cNvPr id="4" name="Rectángulo 3">
            <a:extLst>
              <a:ext uri="{FF2B5EF4-FFF2-40B4-BE49-F238E27FC236}">
                <a16:creationId xmlns="" xmlns:a16="http://schemas.microsoft.com/office/drawing/2014/main" id="{9D60BA87-C15E-4F7A-B06A-A3975E7BBF32}"/>
              </a:ext>
            </a:extLst>
          </p:cNvPr>
          <p:cNvSpPr/>
          <p:nvPr/>
        </p:nvSpPr>
        <p:spPr>
          <a:xfrm>
            <a:off x="630007" y="1557000"/>
            <a:ext cx="3365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Χρηματοδότηση</a:t>
            </a:r>
            <a:r>
              <a:rPr lang="en-US" sz="1600" b="1" dirty="0">
                <a:solidFill>
                  <a:prstClr val="black"/>
                </a:solidFill>
                <a:latin typeface="Arial" pitchFamily="34" charset="0"/>
                <a:cs typeface="Arial" pitchFamily="34" charset="0"/>
              </a:rPr>
              <a:t>.</a:t>
            </a:r>
          </a:p>
        </p:txBody>
      </p:sp>
      <p:sp>
        <p:nvSpPr>
          <p:cNvPr id="5" name="Rectángulo 4">
            <a:extLst>
              <a:ext uri="{FF2B5EF4-FFF2-40B4-BE49-F238E27FC236}">
                <a16:creationId xmlns="" xmlns:a16="http://schemas.microsoft.com/office/drawing/2014/main" id="{42243B9B-3BAC-4D73-A935-6547453BBB5F}"/>
              </a:ext>
            </a:extLst>
          </p:cNvPr>
          <p:cNvSpPr/>
          <p:nvPr/>
        </p:nvSpPr>
        <p:spPr>
          <a:xfrm>
            <a:off x="684001" y="1917000"/>
            <a:ext cx="4104000" cy="3738459"/>
          </a:xfrm>
          <a:prstGeom prst="rect">
            <a:avLst/>
          </a:prstGeom>
        </p:spPr>
        <p:txBody>
          <a:bodyPr wrap="square">
            <a:spAutoFit/>
          </a:bodyPr>
          <a:lstStyle/>
          <a:p>
            <a:pPr marL="285750" lvl="0"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Η Ε.Ε παρέχει πλήθος χρηματοδοτικών προγραμμάτων σε ιδρύματα και δανειακά σχήματα ώστε να βοηθήσουν εταιρίες, περιοχές, χώρες να εφαρμόσουν επιτυχώς ιδιωτικά και δημόσια ενεργειακά προγράμματα συναφή με τους ενεργειακούς στόχους και τα νομοθετικά πλαίσια. Αυτή η στήριξη συμπληρώνεται με  εθνική χρηματοδότηση και προγράμματα.</a:t>
            </a:r>
            <a:r>
              <a:rPr lang="en-US" sz="1600" dirty="0">
                <a:latin typeface="Arial" panose="020B0604020202020204" pitchFamily="34" charset="0"/>
                <a:cs typeface="Arial" panose="020B0604020202020204" pitchFamily="34" charset="0"/>
              </a:rPr>
              <a:t> </a:t>
            </a:r>
            <a:r>
              <a:rPr lang="el-GR" sz="1600" dirty="0">
                <a:solidFill>
                  <a:prstClr val="black"/>
                </a:solidFill>
                <a:latin typeface="Arial" pitchFamily="34" charset="0"/>
                <a:cs typeface="Arial" pitchFamily="34" charset="0"/>
              </a:rPr>
              <a:t>Παραδείγματα προγραμμάτων</a:t>
            </a:r>
            <a:r>
              <a:rPr lang="en-US" sz="1600" dirty="0">
                <a:solidFill>
                  <a:prstClr val="black"/>
                </a:solidFill>
                <a:latin typeface="Arial" pitchFamily="34" charset="0"/>
                <a:cs typeface="Arial" pitchFamily="34" charset="0"/>
              </a:rPr>
              <a:t>:</a:t>
            </a:r>
          </a:p>
          <a:p>
            <a:pPr marL="552450" lvl="1" indent="-285750">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Horizon 2020</a:t>
            </a:r>
          </a:p>
          <a:p>
            <a:pPr marL="552450" lvl="1" indent="-285750">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NER 300</a:t>
            </a:r>
          </a:p>
          <a:p>
            <a:pPr marL="552450" lvl="1" indent="-285750">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EIB, Cohesion Fund and others.</a:t>
            </a:r>
          </a:p>
        </p:txBody>
      </p:sp>
      <p:pic>
        <p:nvPicPr>
          <p:cNvPr id="15" name="Picture 14" descr="A picture containing screenshot&#10;&#10;Description generated with very high confidence">
            <a:extLst>
              <a:ext uri="{FF2B5EF4-FFF2-40B4-BE49-F238E27FC236}">
                <a16:creationId xmlns="" xmlns:a16="http://schemas.microsoft.com/office/drawing/2014/main" id="{986F7D8D-2A1F-43D0-8A06-A552D3C929A2}"/>
              </a:ext>
            </a:extLst>
          </p:cNvPr>
          <p:cNvPicPr/>
          <p:nvPr/>
        </p:nvPicPr>
        <p:blipFill>
          <a:blip r:embed="rId2">
            <a:extLst>
              <a:ext uri="{28A0092B-C50C-407E-A947-70E740481C1C}">
                <a14:useLocalDpi xmlns:a14="http://schemas.microsoft.com/office/drawing/2010/main" val="0"/>
              </a:ext>
            </a:extLst>
          </a:blip>
          <a:stretch>
            <a:fillRect/>
          </a:stretch>
        </p:blipFill>
        <p:spPr>
          <a:xfrm>
            <a:off x="4860000" y="1485000"/>
            <a:ext cx="3966600" cy="4804800"/>
          </a:xfrm>
          <a:prstGeom prst="rect">
            <a:avLst/>
          </a:prstGeom>
          <a:ln>
            <a:solidFill>
              <a:schemeClr val="accent3">
                <a:lumMod val="50000"/>
              </a:schemeClr>
            </a:solidFill>
          </a:ln>
        </p:spPr>
      </p:pic>
    </p:spTree>
    <p:extLst>
      <p:ext uri="{BB962C8B-B14F-4D97-AF65-F5344CB8AC3E}">
        <p14:creationId xmlns:p14="http://schemas.microsoft.com/office/powerpoint/2010/main" val="251632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3E9920-253A-4290-8678-B8466A915821}"/>
              </a:ext>
            </a:extLst>
          </p:cNvPr>
          <p:cNvSpPr>
            <a:spLocks noGrp="1"/>
          </p:cNvSpPr>
          <p:nvPr>
            <p:ph type="title"/>
          </p:nvPr>
        </p:nvSpPr>
        <p:spPr>
          <a:xfrm>
            <a:off x="1620000" y="0"/>
            <a:ext cx="7524000" cy="1124744"/>
          </a:xfrm>
        </p:spPr>
        <p:txBody>
          <a:bodyPr>
            <a:normAutofit fontScale="90000"/>
          </a:bodyPr>
          <a:lstStyle/>
          <a:p>
            <a:r>
              <a:rPr lang="en-US" b="1" dirty="0"/>
              <a:t>3. </a:t>
            </a:r>
            <a:r>
              <a:rPr lang="el-GR" b="1" dirty="0"/>
              <a:t>Ευρωπαϊκή Πολιτική των ΑΠΕ για την Ψύξη και τη Θέρμανση. </a:t>
            </a:r>
            <a:br>
              <a:rPr lang="el-GR" b="1" dirty="0"/>
            </a:br>
            <a:endParaRPr lang="es-ES" dirty="0"/>
          </a:p>
        </p:txBody>
      </p:sp>
      <p:sp>
        <p:nvSpPr>
          <p:cNvPr id="3" name="Rectángulo 3">
            <a:extLst>
              <a:ext uri="{FF2B5EF4-FFF2-40B4-BE49-F238E27FC236}">
                <a16:creationId xmlns="" xmlns:a16="http://schemas.microsoft.com/office/drawing/2014/main" id="{6B96D2CE-59BC-4530-BAC0-C625DA341541}"/>
              </a:ext>
            </a:extLst>
          </p:cNvPr>
          <p:cNvSpPr/>
          <p:nvPr/>
        </p:nvSpPr>
        <p:spPr>
          <a:xfrm>
            <a:off x="630007" y="1557000"/>
            <a:ext cx="4661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Ο τομέας της Θέρμανσης και της Ψύξης </a:t>
            </a:r>
            <a:r>
              <a:rPr lang="en-US" sz="1600" b="1" dirty="0">
                <a:solidFill>
                  <a:prstClr val="black"/>
                </a:solidFill>
                <a:latin typeface="Arial" pitchFamily="34" charset="0"/>
                <a:cs typeface="Arial" pitchFamily="34" charset="0"/>
              </a:rPr>
              <a:t>.</a:t>
            </a:r>
          </a:p>
        </p:txBody>
      </p:sp>
      <p:pic>
        <p:nvPicPr>
          <p:cNvPr id="4" name="Picture 3" descr="A screenshot of a cell phone&#10;&#10;Description generated with very high confidence">
            <a:extLst>
              <a:ext uri="{FF2B5EF4-FFF2-40B4-BE49-F238E27FC236}">
                <a16:creationId xmlns="" xmlns:a16="http://schemas.microsoft.com/office/drawing/2014/main" id="{3004EA9E-F5AF-4352-9D28-F812F8079312}"/>
              </a:ext>
            </a:extLst>
          </p:cNvPr>
          <p:cNvPicPr/>
          <p:nvPr/>
        </p:nvPicPr>
        <p:blipFill>
          <a:blip r:embed="rId2">
            <a:extLst>
              <a:ext uri="{28A0092B-C50C-407E-A947-70E740481C1C}">
                <a14:useLocalDpi xmlns:a14="http://schemas.microsoft.com/office/drawing/2010/main" val="0"/>
              </a:ext>
            </a:extLst>
          </a:blip>
          <a:stretch>
            <a:fillRect/>
          </a:stretch>
        </p:blipFill>
        <p:spPr>
          <a:xfrm>
            <a:off x="1062875" y="1989000"/>
            <a:ext cx="7397125" cy="3384000"/>
          </a:xfrm>
          <a:prstGeom prst="rect">
            <a:avLst/>
          </a:prstGeom>
          <a:ln>
            <a:solidFill>
              <a:schemeClr val="accent3">
                <a:lumMod val="50000"/>
              </a:schemeClr>
            </a:solidFill>
          </a:ln>
        </p:spPr>
      </p:pic>
      <p:sp>
        <p:nvSpPr>
          <p:cNvPr id="6" name="Rectangle 5">
            <a:extLst>
              <a:ext uri="{FF2B5EF4-FFF2-40B4-BE49-F238E27FC236}">
                <a16:creationId xmlns="" xmlns:a16="http://schemas.microsoft.com/office/drawing/2014/main" id="{FEA1BA45-4C61-4D94-A904-C0585B100975}"/>
              </a:ext>
            </a:extLst>
          </p:cNvPr>
          <p:cNvSpPr/>
          <p:nvPr/>
        </p:nvSpPr>
        <p:spPr>
          <a:xfrm>
            <a:off x="1062874" y="5373000"/>
            <a:ext cx="7397125" cy="1027461"/>
          </a:xfrm>
          <a:prstGeom prst="rect">
            <a:avLst/>
          </a:prstGeom>
        </p:spPr>
        <p:txBody>
          <a:bodyPr wrap="square">
            <a:spAutoFit/>
          </a:bodyPr>
          <a:lstStyle/>
          <a:p>
            <a:pPr marL="342900" lvl="0" indent="-342900" algn="just">
              <a:lnSpc>
                <a:spcPct val="115000"/>
              </a:lnSpc>
              <a:buFont typeface="Calibri" panose="020F0502020204030204" pitchFamily="34" charset="0"/>
              <a:buChar char="-"/>
            </a:pPr>
            <a:r>
              <a:rPr lang="el-GR" dirty="0"/>
              <a:t>Η αλυσίδα-αξίας στον τομέα Ψύξης-Θέρμανσης διαμορφώνεται από τους κατασκευαστές, διανομείς , αντιπροσώπους, εγκαταστάτες, εργαστήρια πιστοποίησης και ελέγχου και τους καταναλωτές. </a:t>
            </a:r>
            <a:endParaRPr lang="en-US" sz="16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 xmlns:a16="http://schemas.microsoft.com/office/drawing/2014/main" id="{26ACDEDD-A45D-4929-AAE8-3E1DCF23DE63}"/>
              </a:ext>
            </a:extLst>
          </p:cNvPr>
          <p:cNvGrpSpPr/>
          <p:nvPr/>
        </p:nvGrpSpPr>
        <p:grpSpPr>
          <a:xfrm>
            <a:off x="-14315" y="3285000"/>
            <a:ext cx="4154315" cy="1317190"/>
            <a:chOff x="-14315" y="3285000"/>
            <a:chExt cx="4154315" cy="1317190"/>
          </a:xfrm>
        </p:grpSpPr>
        <p:sp>
          <p:nvSpPr>
            <p:cNvPr id="5" name="Oval 4">
              <a:extLst>
                <a:ext uri="{FF2B5EF4-FFF2-40B4-BE49-F238E27FC236}">
                  <a16:creationId xmlns="" xmlns:a16="http://schemas.microsoft.com/office/drawing/2014/main" id="{D2D6C306-FEB5-4861-AE1C-6E6D3AE6E0C0}"/>
                </a:ext>
              </a:extLst>
            </p:cNvPr>
            <p:cNvSpPr/>
            <p:nvPr/>
          </p:nvSpPr>
          <p:spPr>
            <a:xfrm>
              <a:off x="972000" y="3285000"/>
              <a:ext cx="3168000" cy="131719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 xmlns:a16="http://schemas.microsoft.com/office/drawing/2014/main" id="{4F2F472A-EA3A-4FEF-B5C2-37603D20EFD9}"/>
                </a:ext>
              </a:extLst>
            </p:cNvPr>
            <p:cNvSpPr/>
            <p:nvPr/>
          </p:nvSpPr>
          <p:spPr>
            <a:xfrm rot="19047005">
              <a:off x="-14315" y="3527111"/>
              <a:ext cx="1703351" cy="307777"/>
            </a:xfrm>
            <a:prstGeom prst="rect">
              <a:avLst/>
            </a:prstGeom>
          </p:spPr>
          <p:txBody>
            <a:bodyPr wrap="none">
              <a:spAutoFit/>
            </a:bodyPr>
            <a:lstStyle/>
            <a:p>
              <a:r>
                <a:rPr lang="el-GR" sz="1400" b="1" dirty="0" err="1"/>
                <a:t>Υπο</a:t>
              </a:r>
              <a:r>
                <a:rPr lang="el-GR" sz="1400" b="1" dirty="0"/>
                <a:t>-τομέας </a:t>
              </a:r>
              <a:r>
                <a:rPr lang="en-US" sz="1400" b="1" dirty="0"/>
                <a:t>/</a:t>
              </a:r>
              <a:r>
                <a:rPr lang="el-GR" sz="1400" b="1" dirty="0"/>
                <a:t>Αγορές</a:t>
              </a:r>
              <a:endParaRPr lang="en-US" sz="1400" b="1" dirty="0"/>
            </a:p>
          </p:txBody>
        </p:sp>
      </p:grpSp>
    </p:spTree>
    <p:extLst>
      <p:ext uri="{BB962C8B-B14F-4D97-AF65-F5344CB8AC3E}">
        <p14:creationId xmlns:p14="http://schemas.microsoft.com/office/powerpoint/2010/main" val="326693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D063038-389F-4748-88B5-16FDFF991B3C}"/>
              </a:ext>
            </a:extLst>
          </p:cNvPr>
          <p:cNvSpPr>
            <a:spLocks noGrp="1"/>
          </p:cNvSpPr>
          <p:nvPr>
            <p:ph type="title"/>
          </p:nvPr>
        </p:nvSpPr>
        <p:spPr/>
        <p:txBody>
          <a:bodyPr>
            <a:normAutofit fontScale="90000"/>
          </a:bodyPr>
          <a:lstStyle/>
          <a:p>
            <a:r>
              <a:rPr lang="en-US" b="1" dirty="0"/>
              <a:t>3. </a:t>
            </a:r>
            <a:r>
              <a:rPr lang="el-GR" b="1" dirty="0"/>
              <a:t>Ευρωπαϊκή Πολιτική των ΑΠΕ για την  Ψύξη και τη  Θέρμανση. </a:t>
            </a:r>
            <a:br>
              <a:rPr lang="el-GR" b="1" dirty="0"/>
            </a:br>
            <a:endParaRPr lang="en-US" dirty="0"/>
          </a:p>
        </p:txBody>
      </p:sp>
      <p:sp>
        <p:nvSpPr>
          <p:cNvPr id="16" name="Rectangle 15">
            <a:extLst>
              <a:ext uri="{FF2B5EF4-FFF2-40B4-BE49-F238E27FC236}">
                <a16:creationId xmlns="" xmlns:a16="http://schemas.microsoft.com/office/drawing/2014/main" id="{1F445C9B-6B45-4C93-BB17-77359AA23082}"/>
              </a:ext>
            </a:extLst>
          </p:cNvPr>
          <p:cNvSpPr/>
          <p:nvPr/>
        </p:nvSpPr>
        <p:spPr>
          <a:xfrm>
            <a:off x="887119" y="1926418"/>
            <a:ext cx="4057761" cy="4622804"/>
          </a:xfrm>
          <a:prstGeom prst="rect">
            <a:avLst/>
          </a:prstGeom>
        </p:spPr>
        <p:txBody>
          <a:bodyPr wrap="square">
            <a:spAutoFit/>
          </a:bodyPr>
          <a:lstStyle/>
          <a:p>
            <a:pPr lvl="0">
              <a:lnSpc>
                <a:spcPct val="115000"/>
              </a:lnSpc>
            </a:pPr>
            <a:r>
              <a:rPr lang="en-US" sz="1600" dirty="0">
                <a:latin typeface="Arial" panose="020B0604020202020204" pitchFamily="34" charset="0"/>
                <a:cs typeface="Arial" panose="020B0604020202020204" pitchFamily="34" charset="0"/>
              </a:rPr>
              <a:t>(2015)</a:t>
            </a:r>
          </a:p>
          <a:p>
            <a:pPr marL="285750" indent="-285750">
              <a:lnSpc>
                <a:spcPct val="115000"/>
              </a:lnSpc>
              <a:buFont typeface="Arial" panose="020B0604020202020204" pitchFamily="34" charset="0"/>
              <a:buChar char="•"/>
            </a:pPr>
            <a:r>
              <a:rPr lang="el-GR" sz="1600" dirty="0">
                <a:latin typeface="Arial" panose="020B0604020202020204" pitchFamily="34" charset="0"/>
                <a:cs typeface="Arial" panose="020B0604020202020204" pitchFamily="34" charset="0"/>
              </a:rPr>
              <a:t>Κυρίαρχο καύσιμο στην Ε.Ε των 28 και στις περισσότερες χώρες είναι το αέριο </a:t>
            </a:r>
          </a:p>
          <a:p>
            <a:pPr marL="285750" indent="-285750">
              <a:lnSpc>
                <a:spcPct val="115000"/>
              </a:lnSpc>
              <a:buFont typeface="Arial" panose="020B0604020202020204" pitchFamily="34" charset="0"/>
              <a:buChar char="•"/>
            </a:pPr>
            <a:r>
              <a:rPr lang="el-GR" sz="1600" dirty="0">
                <a:latin typeface="Arial" panose="020B0604020202020204" pitchFamily="34" charset="0"/>
                <a:cs typeface="Arial" panose="020B0604020202020204" pitchFamily="34" charset="0"/>
              </a:rPr>
              <a:t>Τα ορυκτά καύσιμα </a:t>
            </a:r>
            <a:r>
              <a:rPr lang="el-GR" sz="1600" dirty="0" smtClean="0">
                <a:latin typeface="Arial" panose="020B0604020202020204" pitchFamily="34" charset="0"/>
                <a:cs typeface="Arial" panose="020B0604020202020204" pitchFamily="34" charset="0"/>
              </a:rPr>
              <a:t>συνεισφέρουν κατά </a:t>
            </a:r>
            <a:r>
              <a:rPr lang="el-GR" sz="1600" dirty="0">
                <a:latin typeface="Arial" panose="020B0604020202020204" pitchFamily="34" charset="0"/>
                <a:cs typeface="Arial" panose="020B0604020202020204" pitchFamily="34" charset="0"/>
              </a:rPr>
              <a:t>ποσοστό </a:t>
            </a:r>
            <a:r>
              <a:rPr lang="en-US" sz="1600" dirty="0">
                <a:latin typeface="Arial" panose="020B0604020202020204" pitchFamily="34" charset="0"/>
                <a:cs typeface="Arial" panose="020B0604020202020204" pitchFamily="34" charset="0"/>
              </a:rPr>
              <a:t>&gt;65% </a:t>
            </a:r>
            <a:r>
              <a:rPr lang="el-GR" sz="1600" dirty="0">
                <a:latin typeface="Arial" panose="020B0604020202020204" pitchFamily="34" charset="0"/>
                <a:cs typeface="Arial" panose="020B0604020202020204" pitchFamily="34" charset="0"/>
              </a:rPr>
              <a:t>στην Τελική Ενεργειακή </a:t>
            </a:r>
            <a:r>
              <a:rPr lang="el-GR" sz="1600" dirty="0" smtClean="0">
                <a:latin typeface="Arial" panose="020B0604020202020204" pitchFamily="34" charset="0"/>
                <a:cs typeface="Arial" panose="020B0604020202020204" pitchFamily="34" charset="0"/>
              </a:rPr>
              <a:t>Απαίτηση στις</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a:t>
            </a:r>
            <a:r>
              <a:rPr lang="el-GR" sz="1600" dirty="0">
                <a:latin typeface="Arial" panose="020B0604020202020204" pitchFamily="34" charset="0"/>
                <a:cs typeface="Arial" panose="020B0604020202020204" pitchFamily="34" charset="0"/>
              </a:rPr>
              <a:t>Ε</a:t>
            </a:r>
            <a:r>
              <a:rPr lang="en-US" sz="1600" dirty="0" smtClean="0">
                <a:latin typeface="Arial" panose="020B0604020202020204" pitchFamily="34" charset="0"/>
                <a:cs typeface="Arial" panose="020B0604020202020204" pitchFamily="34" charset="0"/>
              </a:rPr>
              <a:t>28.</a:t>
            </a:r>
            <a:endParaRPr lang="en-US" sz="1600" dirty="0">
              <a:latin typeface="Arial" panose="020B0604020202020204" pitchFamily="34" charset="0"/>
              <a:cs typeface="Arial" panose="020B0604020202020204" pitchFamily="34" charset="0"/>
            </a:endParaRPr>
          </a:p>
          <a:p>
            <a:pPr marL="285750" indent="-285750">
              <a:lnSpc>
                <a:spcPct val="115000"/>
              </a:lnSpc>
              <a:buFont typeface="Arial" panose="020B0604020202020204" pitchFamily="34" charset="0"/>
              <a:buChar char="•"/>
            </a:pPr>
            <a:r>
              <a:rPr lang="el-GR" sz="1600" dirty="0">
                <a:latin typeface="Arial" panose="020B0604020202020204" pitchFamily="34" charset="0"/>
                <a:cs typeface="Arial" panose="020B0604020202020204" pitchFamily="34" charset="0"/>
              </a:rPr>
              <a:t>Οριακές είναι οι  ΑΠΕ των </a:t>
            </a:r>
            <a:r>
              <a:rPr lang="el-GR" sz="1600" dirty="0" err="1">
                <a:latin typeface="Arial" panose="020B0604020202020204" pitchFamily="34" charset="0"/>
                <a:cs typeface="Arial" panose="020B0604020202020204" pitchFamily="34" charset="0"/>
              </a:rPr>
              <a:t>ηλιοθερμικών</a:t>
            </a:r>
            <a:r>
              <a:rPr lang="el-GR" sz="1600" dirty="0">
                <a:latin typeface="Arial" panose="020B0604020202020204" pitchFamily="34" charset="0"/>
                <a:cs typeface="Arial" panose="020B0604020202020204" pitchFamily="34" charset="0"/>
              </a:rPr>
              <a:t> συστημάτων, των γεωθερμικών και των αντλιών θερμότητας</a:t>
            </a:r>
            <a:r>
              <a:rPr lang="en-US" sz="1600" dirty="0">
                <a:latin typeface="Arial" panose="020B0604020202020204" pitchFamily="34" charset="0"/>
                <a:cs typeface="Arial" panose="020B0604020202020204" pitchFamily="34" charset="0"/>
              </a:rPr>
              <a:t>.</a:t>
            </a:r>
          </a:p>
          <a:p>
            <a:pPr marL="285750" indent="-285750">
              <a:lnSpc>
                <a:spcPct val="115000"/>
              </a:lnSpc>
              <a:buFont typeface="Arial" panose="020B0604020202020204" pitchFamily="34" charset="0"/>
              <a:buChar char="•"/>
            </a:pPr>
            <a:r>
              <a:rPr lang="el-GR" sz="1600" dirty="0">
                <a:latin typeface="Arial" panose="020B0604020202020204" pitchFamily="34" charset="0"/>
                <a:cs typeface="Arial" panose="020B0604020202020204" pitchFamily="34" charset="0"/>
              </a:rPr>
              <a:t>Η θέρμανση χώρων και οι βιομηχανίες είναι οι πιο συχνές τελικές χρήσεις</a:t>
            </a:r>
            <a:r>
              <a:rPr lang="en-US" sz="1600" dirty="0">
                <a:latin typeface="Arial" panose="020B0604020202020204" pitchFamily="34" charset="0"/>
                <a:cs typeface="Arial" panose="020B0604020202020204" pitchFamily="34" charset="0"/>
              </a:rPr>
              <a:t>.</a:t>
            </a:r>
          </a:p>
          <a:p>
            <a:pPr marL="285750" indent="-285750">
              <a:lnSpc>
                <a:spcPct val="115000"/>
              </a:lnSpc>
              <a:buFont typeface="Arial" panose="020B0604020202020204" pitchFamily="34" charset="0"/>
              <a:buChar char="•"/>
            </a:pPr>
            <a:r>
              <a:rPr lang="el-GR" sz="1600" dirty="0">
                <a:latin typeface="Arial" panose="020B0604020202020204" pitchFamily="34" charset="0"/>
                <a:cs typeface="Arial" panose="020B0604020202020204" pitchFamily="34" charset="0"/>
              </a:rPr>
              <a:t>Υπολογίζονται σε πάνω από 120εκ. </a:t>
            </a:r>
            <a:r>
              <a:rPr lang="el-GR" sz="1600" dirty="0" smtClean="0">
                <a:latin typeface="Arial" panose="020B0604020202020204" pitchFamily="34" charset="0"/>
                <a:cs typeface="Arial" panose="020B0604020202020204" pitchFamily="34" charset="0"/>
              </a:rPr>
              <a:t>μπόιλερ </a:t>
            </a:r>
            <a:r>
              <a:rPr lang="el-GR" sz="1600" dirty="0">
                <a:latin typeface="Arial" panose="020B0604020202020204" pitchFamily="34" charset="0"/>
                <a:cs typeface="Arial" panose="020B0604020202020204" pitchFamily="34" charset="0"/>
              </a:rPr>
              <a:t>σε κτίρια, κυρίως παλαιά και μη αποδοτικά</a:t>
            </a:r>
            <a:endParaRPr lang="en-US" sz="1600" dirty="0">
              <a:latin typeface="Arial" panose="020B0604020202020204" pitchFamily="34" charset="0"/>
              <a:cs typeface="Arial" panose="020B0604020202020204" pitchFamily="34" charset="0"/>
            </a:endParaRPr>
          </a:p>
          <a:p>
            <a:pPr marL="285750" indent="-285750">
              <a:lnSpc>
                <a:spcPct val="115000"/>
              </a:lnSpc>
              <a:buFont typeface="Arial" panose="020B0604020202020204" pitchFamily="34" charset="0"/>
              <a:buChar char="•"/>
            </a:pPr>
            <a:r>
              <a:rPr lang="el-GR" sz="1600" dirty="0">
                <a:latin typeface="Arial" panose="020B0604020202020204" pitchFamily="34" charset="0"/>
                <a:cs typeface="Arial" panose="020B0604020202020204" pitchFamily="34" charset="0"/>
              </a:rPr>
              <a:t>Η Α.Π.Ε για Ψ-Θ δεν είναι ακόμα διαδεδομένη. </a:t>
            </a:r>
            <a:endParaRPr lang="en-US" sz="1600" dirty="0">
              <a:latin typeface="Arial" panose="020B0604020202020204" pitchFamily="34" charset="0"/>
              <a:cs typeface="Arial" panose="020B0604020202020204" pitchFamily="34" charset="0"/>
            </a:endParaRPr>
          </a:p>
        </p:txBody>
      </p:sp>
      <p:sp>
        <p:nvSpPr>
          <p:cNvPr id="17" name="Rectángulo 3">
            <a:extLst>
              <a:ext uri="{FF2B5EF4-FFF2-40B4-BE49-F238E27FC236}">
                <a16:creationId xmlns="" xmlns:a16="http://schemas.microsoft.com/office/drawing/2014/main" id="{20EFF8C6-E003-4216-85FC-2D473FC3B524}"/>
              </a:ext>
            </a:extLst>
          </p:cNvPr>
          <p:cNvSpPr/>
          <p:nvPr/>
        </p:nvSpPr>
        <p:spPr>
          <a:xfrm>
            <a:off x="630007" y="1557000"/>
            <a:ext cx="437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Ο τομέας της Θέρμανσης και της Ψύξης</a:t>
            </a:r>
            <a:endParaRPr lang="en-US" sz="1600" b="1" dirty="0">
              <a:solidFill>
                <a:prstClr val="black"/>
              </a:solidFill>
              <a:latin typeface="Arial" pitchFamily="34" charset="0"/>
              <a:cs typeface="Arial" pitchFamily="34" charset="0"/>
            </a:endParaRPr>
          </a:p>
        </p:txBody>
      </p:sp>
      <p:pic>
        <p:nvPicPr>
          <p:cNvPr id="3" name="Picture 2">
            <a:extLst>
              <a:ext uri="{FF2B5EF4-FFF2-40B4-BE49-F238E27FC236}">
                <a16:creationId xmlns="" xmlns:a16="http://schemas.microsoft.com/office/drawing/2014/main" id="{7E22B514-E68B-4E43-8199-A85400FC80F2}"/>
              </a:ext>
            </a:extLst>
          </p:cNvPr>
          <p:cNvPicPr>
            <a:picLocks noChangeAspect="1"/>
          </p:cNvPicPr>
          <p:nvPr/>
        </p:nvPicPr>
        <p:blipFill>
          <a:blip r:embed="rId2"/>
          <a:stretch>
            <a:fillRect/>
          </a:stretch>
        </p:blipFill>
        <p:spPr>
          <a:xfrm>
            <a:off x="5029761" y="1636203"/>
            <a:ext cx="3987632" cy="3349358"/>
          </a:xfrm>
          <a:prstGeom prst="rect">
            <a:avLst/>
          </a:prstGeom>
          <a:ln>
            <a:solidFill>
              <a:schemeClr val="accent3">
                <a:lumMod val="50000"/>
              </a:schemeClr>
            </a:solidFill>
          </a:ln>
        </p:spPr>
      </p:pic>
      <p:sp>
        <p:nvSpPr>
          <p:cNvPr id="4" name="TextBox 3">
            <a:extLst>
              <a:ext uri="{FF2B5EF4-FFF2-40B4-BE49-F238E27FC236}">
                <a16:creationId xmlns="" xmlns:a16="http://schemas.microsoft.com/office/drawing/2014/main" id="{0CA7119D-E0B9-4114-9E60-CAA832AECC39}"/>
              </a:ext>
            </a:extLst>
          </p:cNvPr>
          <p:cNvSpPr txBox="1"/>
          <p:nvPr/>
        </p:nvSpPr>
        <p:spPr>
          <a:xfrm>
            <a:off x="4860000" y="4985561"/>
            <a:ext cx="4104000" cy="1077218"/>
          </a:xfrm>
          <a:prstGeom prst="rect">
            <a:avLst/>
          </a:prstGeom>
          <a:noFill/>
        </p:spPr>
        <p:txBody>
          <a:bodyPr wrap="square" rtlCol="0">
            <a:spAutoFit/>
          </a:bodyPr>
          <a:lstStyle/>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Μη επαρκές νομικό πλαίσιο και ακατάλληλες συνθήκες αγοράς ώστε οι ΑΠΕ στην </a:t>
            </a:r>
            <a:r>
              <a:rPr lang="el-GR" sz="1600" dirty="0" smtClean="0">
                <a:latin typeface="Arial" panose="020B0604020202020204" pitchFamily="34" charset="0"/>
                <a:cs typeface="Arial" panose="020B0604020202020204" pitchFamily="34" charset="0"/>
              </a:rPr>
              <a:t>Ψ-Θ </a:t>
            </a:r>
            <a:r>
              <a:rPr lang="el-GR" sz="1600" dirty="0">
                <a:latin typeface="Arial" panose="020B0604020202020204" pitchFamily="34" charset="0"/>
                <a:cs typeface="Arial" panose="020B0604020202020204" pitchFamily="34" charset="0"/>
              </a:rPr>
              <a:t>να μπορούν να ανταγωνιστούν συμβατικά καύσιμα.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19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903E04A-2793-4019-80A8-09C6B11B895A}"/>
              </a:ext>
            </a:extLst>
          </p:cNvPr>
          <p:cNvSpPr>
            <a:spLocks noGrp="1"/>
          </p:cNvSpPr>
          <p:nvPr>
            <p:ph type="title"/>
          </p:nvPr>
        </p:nvSpPr>
        <p:spPr/>
        <p:txBody>
          <a:bodyPr/>
          <a:lstStyle/>
          <a:p>
            <a:r>
              <a:rPr lang="en-US" b="1" dirty="0"/>
              <a:t>3. </a:t>
            </a:r>
            <a:r>
              <a:rPr lang="el-GR" b="1" dirty="0"/>
              <a:t>Ευρωπαϊκή Πολιτική των ΑΠΕ για την  Ψύξη και τη  Θέρμανση. </a:t>
            </a:r>
            <a:endParaRPr lang="en-US" dirty="0"/>
          </a:p>
        </p:txBody>
      </p:sp>
      <p:sp>
        <p:nvSpPr>
          <p:cNvPr id="14" name="Rectángulo 3">
            <a:extLst>
              <a:ext uri="{FF2B5EF4-FFF2-40B4-BE49-F238E27FC236}">
                <a16:creationId xmlns="" xmlns:a16="http://schemas.microsoft.com/office/drawing/2014/main" id="{629EEC7B-7FD5-40D4-90DE-9FC0C28D4DEC}"/>
              </a:ext>
            </a:extLst>
          </p:cNvPr>
          <p:cNvSpPr/>
          <p:nvPr/>
        </p:nvSpPr>
        <p:spPr>
          <a:xfrm>
            <a:off x="630007" y="1557000"/>
            <a:ext cx="307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err="1" smtClean="0">
                <a:solidFill>
                  <a:prstClr val="black"/>
                </a:solidFill>
                <a:latin typeface="Arial" pitchFamily="34" charset="0"/>
                <a:cs typeface="Arial" pitchFamily="34" charset="0"/>
              </a:rPr>
              <a:t>Ηλιοθερμία</a:t>
            </a:r>
            <a:r>
              <a:rPr lang="el-GR" sz="1600" b="1" dirty="0">
                <a:solidFill>
                  <a:prstClr val="black"/>
                </a:solidFill>
                <a:latin typeface="Arial" pitchFamily="34" charset="0"/>
                <a:cs typeface="Arial" pitchFamily="34" charset="0"/>
              </a:rPr>
              <a:t> </a:t>
            </a:r>
            <a:r>
              <a:rPr lang="en-US" sz="1600" b="1" dirty="0" smtClean="0">
                <a:solidFill>
                  <a:prstClr val="black"/>
                </a:solidFill>
                <a:latin typeface="Arial" pitchFamily="34" charset="0"/>
                <a:cs typeface="Arial" pitchFamily="34" charset="0"/>
              </a:rPr>
              <a:t>(</a:t>
            </a:r>
            <a:r>
              <a:rPr lang="el-GR" sz="1600" b="1" dirty="0">
                <a:solidFill>
                  <a:prstClr val="black"/>
                </a:solidFill>
                <a:latin typeface="Arial" pitchFamily="34" charset="0"/>
                <a:cs typeface="Arial" pitchFamily="34" charset="0"/>
              </a:rPr>
              <a:t>Θέρμανση</a:t>
            </a:r>
            <a:r>
              <a:rPr lang="en-US" sz="1600" b="1" dirty="0">
                <a:solidFill>
                  <a:prstClr val="black"/>
                </a:solidFill>
                <a:latin typeface="Arial" pitchFamily="34" charset="0"/>
                <a:cs typeface="Arial" pitchFamily="34" charset="0"/>
              </a:rPr>
              <a:t>).</a:t>
            </a:r>
          </a:p>
        </p:txBody>
      </p:sp>
      <p:sp>
        <p:nvSpPr>
          <p:cNvPr id="19" name="Rectangle 18">
            <a:extLst>
              <a:ext uri="{FF2B5EF4-FFF2-40B4-BE49-F238E27FC236}">
                <a16:creationId xmlns="" xmlns:a16="http://schemas.microsoft.com/office/drawing/2014/main" id="{1DDC9FBA-3938-4C2F-90FD-A06DC126A4F9}"/>
              </a:ext>
            </a:extLst>
          </p:cNvPr>
          <p:cNvSpPr/>
          <p:nvPr/>
        </p:nvSpPr>
        <p:spPr>
          <a:xfrm>
            <a:off x="900000" y="1989000"/>
            <a:ext cx="3888000" cy="4113947"/>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Συλλογή της ηλιακής ακτινοβολίας για την παραγωγή χρήσιμης  θερμότητας σε χαμηλές και μεσαίες θερμοκρασίες. </a:t>
            </a:r>
            <a:r>
              <a:rPr lang="el-GR" sz="1600" b="1" dirty="0">
                <a:latin typeface="Arial" panose="020B0604020202020204" pitchFamily="34" charset="0"/>
                <a:ea typeface="Calibri" panose="020F0502020204030204" pitchFamily="34" charset="0"/>
                <a:cs typeface="Arial" panose="020B0604020202020204" pitchFamily="34" charset="0"/>
              </a:rPr>
              <a:t>Μια ώριμη τεχνολογία</a:t>
            </a:r>
            <a:r>
              <a:rPr lang="en-US" sz="1600" b="1" dirty="0">
                <a:latin typeface="Arial" panose="020B0604020202020204" pitchFamily="34" charset="0"/>
                <a:ea typeface="Calibri" panose="020F0502020204030204" pitchFamily="34" charset="0"/>
                <a:cs typeface="Arial" panose="020B0604020202020204" pitchFamily="34" charset="0"/>
              </a:rPr>
              <a:t>.</a:t>
            </a:r>
          </a:p>
          <a:p>
            <a:pPr marL="285750"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 Εφαρμογές </a:t>
            </a:r>
            <a:r>
              <a:rPr lang="en-US" sz="1600" dirty="0">
                <a:latin typeface="Arial" panose="020B0604020202020204" pitchFamily="34" charset="0"/>
                <a:cs typeface="Arial" panose="020B0604020202020204" pitchFamily="34" charset="0"/>
              </a:rPr>
              <a:t>:</a:t>
            </a:r>
          </a:p>
          <a:p>
            <a:pPr marL="742950" lvl="1"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Οικιακή χρήση- ΖΝΧ</a:t>
            </a:r>
            <a:endParaRPr lang="en-US" sz="1600" dirty="0">
              <a:latin typeface="Arial" panose="020B0604020202020204" pitchFamily="34" charset="0"/>
              <a:cs typeface="Arial" panose="020B0604020202020204" pitchFamily="34" charset="0"/>
            </a:endParaRPr>
          </a:p>
          <a:p>
            <a:pPr marL="742950" lvl="1"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ΖΝΧ για πισίνες και άλλα</a:t>
            </a:r>
            <a:r>
              <a:rPr lang="en-US" sz="1600" dirty="0">
                <a:latin typeface="Arial" panose="020B0604020202020204" pitchFamily="34" charset="0"/>
                <a:cs typeface="Arial" panose="020B0604020202020204" pitchFamily="34" charset="0"/>
              </a:rPr>
              <a:t>.</a:t>
            </a:r>
          </a:p>
          <a:p>
            <a:pPr marL="742950" lvl="1"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Θέρμανση χώρων</a:t>
            </a:r>
            <a:r>
              <a:rPr lang="en-US" sz="1600" dirty="0">
                <a:latin typeface="Arial" panose="020B0604020202020204" pitchFamily="34" charset="0"/>
                <a:cs typeface="Arial" panose="020B0604020202020204" pitchFamily="34" charset="0"/>
              </a:rPr>
              <a:t>.</a:t>
            </a:r>
          </a:p>
          <a:p>
            <a:pPr marL="742950" lvl="1"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Ψύξη -Κλιματισμός </a:t>
            </a:r>
            <a:r>
              <a:rPr lang="en-US" sz="1600" dirty="0">
                <a:latin typeface="Arial" panose="020B0604020202020204" pitchFamily="34" charset="0"/>
                <a:cs typeface="Arial" panose="020B0604020202020204" pitchFamily="34" charset="0"/>
              </a:rPr>
              <a:t>.</a:t>
            </a:r>
          </a:p>
          <a:p>
            <a:pPr marL="742950" lvl="1"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Τοπική θέρμανση</a:t>
            </a:r>
            <a:r>
              <a:rPr lang="en-US" sz="1600" dirty="0">
                <a:latin typeface="Arial" panose="020B0604020202020204" pitchFamily="34" charset="0"/>
                <a:cs typeface="Arial" panose="020B0604020202020204" pitchFamily="34" charset="0"/>
              </a:rPr>
              <a:t>.</a:t>
            </a:r>
          </a:p>
          <a:p>
            <a:pPr marL="742950" lvl="1" indent="-285750">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Βιομηχανική θέρμανση</a:t>
            </a:r>
            <a:r>
              <a:rPr lang="en-US" sz="1600" dirty="0">
                <a:latin typeface="Arial" panose="020B0604020202020204" pitchFamily="34" charset="0"/>
                <a:cs typeface="Arial" panose="020B0604020202020204" pitchFamily="34" charset="0"/>
              </a:rPr>
              <a:t>.</a:t>
            </a:r>
          </a:p>
          <a:p>
            <a:pPr marL="285750" indent="-285750">
              <a:spcBef>
                <a:spcPts val="400"/>
              </a:spcBef>
              <a:spcAft>
                <a:spcPts val="4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 xmlns:a16="http://schemas.microsoft.com/office/drawing/2014/main" id="{C5081D2E-300B-400C-B8CD-8878E4B13D6C}"/>
              </a:ext>
            </a:extLst>
          </p:cNvPr>
          <p:cNvPicPr/>
          <p:nvPr/>
        </p:nvPicPr>
        <p:blipFill>
          <a:blip r:embed="rId2">
            <a:extLst>
              <a:ext uri="{28A0092B-C50C-407E-A947-70E740481C1C}">
                <a14:useLocalDpi xmlns:a14="http://schemas.microsoft.com/office/drawing/2010/main" val="0"/>
              </a:ext>
            </a:extLst>
          </a:blip>
          <a:stretch>
            <a:fillRect/>
          </a:stretch>
        </p:blipFill>
        <p:spPr>
          <a:xfrm>
            <a:off x="4644000" y="1585762"/>
            <a:ext cx="4264025" cy="4579237"/>
          </a:xfrm>
          <a:prstGeom prst="rect">
            <a:avLst/>
          </a:prstGeom>
        </p:spPr>
      </p:pic>
      <p:grpSp>
        <p:nvGrpSpPr>
          <p:cNvPr id="7" name="Group 6">
            <a:extLst>
              <a:ext uri="{FF2B5EF4-FFF2-40B4-BE49-F238E27FC236}">
                <a16:creationId xmlns="" xmlns:a16="http://schemas.microsoft.com/office/drawing/2014/main" id="{A0C62137-3EF2-4CEB-939D-242DF2E0EAF4}"/>
              </a:ext>
            </a:extLst>
          </p:cNvPr>
          <p:cNvGrpSpPr/>
          <p:nvPr/>
        </p:nvGrpSpPr>
        <p:grpSpPr>
          <a:xfrm>
            <a:off x="314862" y="4347053"/>
            <a:ext cx="1217000" cy="1817946"/>
            <a:chOff x="121438" y="4347053"/>
            <a:chExt cx="1217000" cy="1817946"/>
          </a:xfrm>
        </p:grpSpPr>
        <p:cxnSp>
          <p:nvCxnSpPr>
            <p:cNvPr id="4" name="Straight Arrow Connector 3">
              <a:extLst>
                <a:ext uri="{FF2B5EF4-FFF2-40B4-BE49-F238E27FC236}">
                  <a16:creationId xmlns="" xmlns:a16="http://schemas.microsoft.com/office/drawing/2014/main" id="{7ACB7369-2427-46F7-BBEA-6991CFB3A80C}"/>
                </a:ext>
              </a:extLst>
            </p:cNvPr>
            <p:cNvCxnSpPr/>
            <p:nvPr/>
          </p:nvCxnSpPr>
          <p:spPr>
            <a:xfrm>
              <a:off x="1116000" y="4437000"/>
              <a:ext cx="0" cy="1727999"/>
            </a:xfrm>
            <a:prstGeom prst="straightConnector1">
              <a:avLst/>
            </a:prstGeom>
            <a:ln w="25400">
              <a:headEnd type="oval"/>
              <a:tailEnd type="stealth"/>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 xmlns:a16="http://schemas.microsoft.com/office/drawing/2014/main" id="{04A24557-8DDB-4EEA-A55C-CBE0B7B27328}"/>
                </a:ext>
              </a:extLst>
            </p:cNvPr>
            <p:cNvSpPr/>
            <p:nvPr/>
          </p:nvSpPr>
          <p:spPr>
            <a:xfrm>
              <a:off x="121438" y="4347053"/>
              <a:ext cx="1217000" cy="1815882"/>
            </a:xfrm>
            <a:prstGeom prst="rect">
              <a:avLst/>
            </a:prstGeom>
          </p:spPr>
          <p:txBody>
            <a:bodyPr wrap="none">
              <a:spAutoFit/>
            </a:bodyPr>
            <a:lstStyle/>
            <a:p>
              <a:r>
                <a:rPr lang="el-GR" sz="1400" b="1" dirty="0">
                  <a:solidFill>
                    <a:prstClr val="black"/>
                  </a:solidFill>
                </a:rPr>
                <a:t>Χαμηλές </a:t>
              </a:r>
              <a:r>
                <a:rPr lang="el-GR" sz="1400" b="1" dirty="0" err="1">
                  <a:solidFill>
                    <a:prstClr val="black"/>
                  </a:solidFill>
                </a:rPr>
                <a:t>Θερ</a:t>
              </a:r>
              <a:r>
                <a:rPr lang="en-US" sz="1400" b="1" dirty="0">
                  <a:solidFill>
                    <a:prstClr val="black"/>
                  </a:solidFill>
                </a:rPr>
                <a:t>.</a:t>
              </a:r>
            </a:p>
            <a:p>
              <a:endParaRPr lang="en-US" sz="1400" b="1" dirty="0">
                <a:solidFill>
                  <a:prstClr val="black"/>
                </a:solidFill>
              </a:endParaRPr>
            </a:p>
            <a:p>
              <a:endParaRPr lang="en-US" sz="1400" b="1" dirty="0">
                <a:solidFill>
                  <a:prstClr val="black"/>
                </a:solidFill>
              </a:endParaRPr>
            </a:p>
            <a:p>
              <a:endParaRPr lang="en-US" sz="1400" b="1" dirty="0">
                <a:solidFill>
                  <a:prstClr val="black"/>
                </a:solidFill>
              </a:endParaRPr>
            </a:p>
            <a:p>
              <a:endParaRPr lang="en-US" sz="1400" b="1" dirty="0">
                <a:solidFill>
                  <a:prstClr val="black"/>
                </a:solidFill>
              </a:endParaRPr>
            </a:p>
            <a:p>
              <a:endParaRPr lang="en-US" sz="1400" b="1" dirty="0">
                <a:solidFill>
                  <a:prstClr val="black"/>
                </a:solidFill>
              </a:endParaRPr>
            </a:p>
            <a:p>
              <a:endParaRPr lang="en-US" sz="1400" b="1" dirty="0">
                <a:solidFill>
                  <a:prstClr val="black"/>
                </a:solidFill>
              </a:endParaRPr>
            </a:p>
            <a:p>
              <a:r>
                <a:rPr lang="el-GR" sz="1400" b="1" dirty="0">
                  <a:solidFill>
                    <a:prstClr val="black"/>
                  </a:solidFill>
                </a:rPr>
                <a:t>Υψηλή </a:t>
              </a:r>
              <a:r>
                <a:rPr lang="el-GR" sz="1400" b="1" dirty="0" err="1">
                  <a:solidFill>
                    <a:prstClr val="black"/>
                  </a:solidFill>
                </a:rPr>
                <a:t>Θερμ</a:t>
              </a:r>
              <a:r>
                <a:rPr lang="en-US" sz="1400" b="1" dirty="0">
                  <a:solidFill>
                    <a:prstClr val="black"/>
                  </a:solidFill>
                </a:rPr>
                <a:t>.</a:t>
              </a:r>
              <a:endParaRPr lang="en-US" dirty="0"/>
            </a:p>
          </p:txBody>
        </p:sp>
      </p:grpSp>
    </p:spTree>
    <p:extLst>
      <p:ext uri="{BB962C8B-B14F-4D97-AF65-F5344CB8AC3E}">
        <p14:creationId xmlns:p14="http://schemas.microsoft.com/office/powerpoint/2010/main" val="160031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21E304-6A5C-44A2-9E1E-999418DF6A6F}"/>
              </a:ext>
            </a:extLst>
          </p:cNvPr>
          <p:cNvSpPr>
            <a:spLocks noGrp="1"/>
          </p:cNvSpPr>
          <p:nvPr>
            <p:ph type="title"/>
          </p:nvPr>
        </p:nvSpPr>
        <p:spPr/>
        <p:txBody>
          <a:bodyPr/>
          <a:lstStyle/>
          <a:p>
            <a:r>
              <a:rPr lang="en-US" b="1" dirty="0"/>
              <a:t>3. </a:t>
            </a:r>
            <a:r>
              <a:rPr lang="el-GR" b="1" dirty="0"/>
              <a:t>Ευρωπαϊκή Πολιτική των ΑΠΕ για την  Ψύξη και τη  Θέρμανση. </a:t>
            </a:r>
            <a:endParaRPr lang="en-US" dirty="0"/>
          </a:p>
        </p:txBody>
      </p:sp>
      <p:sp>
        <p:nvSpPr>
          <p:cNvPr id="4" name="Rectángulo 3">
            <a:extLst>
              <a:ext uri="{FF2B5EF4-FFF2-40B4-BE49-F238E27FC236}">
                <a16:creationId xmlns="" xmlns:a16="http://schemas.microsoft.com/office/drawing/2014/main" id="{39539828-B0B8-4640-AB7A-1255AFD7D9ED}"/>
              </a:ext>
            </a:extLst>
          </p:cNvPr>
          <p:cNvSpPr/>
          <p:nvPr/>
        </p:nvSpPr>
        <p:spPr>
          <a:xfrm>
            <a:off x="630007" y="1557000"/>
            <a:ext cx="851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err="1">
                <a:solidFill>
                  <a:prstClr val="black"/>
                </a:solidFill>
                <a:latin typeface="Arial" pitchFamily="34" charset="0"/>
                <a:cs typeface="Arial" pitchFamily="34" charset="0"/>
              </a:rPr>
              <a:t>Ηλιοθερμία</a:t>
            </a:r>
            <a:r>
              <a:rPr lang="en-US" sz="1600" b="1" dirty="0">
                <a:solidFill>
                  <a:prstClr val="black"/>
                </a:solidFill>
                <a:latin typeface="Arial" pitchFamily="34" charset="0"/>
                <a:cs typeface="Arial" pitchFamily="34" charset="0"/>
              </a:rPr>
              <a:t>/(</a:t>
            </a:r>
            <a:r>
              <a:rPr lang="el-GR" sz="1600" b="1" dirty="0">
                <a:solidFill>
                  <a:prstClr val="black"/>
                </a:solidFill>
                <a:latin typeface="Arial" pitchFamily="34" charset="0"/>
                <a:cs typeface="Arial" pitchFamily="34" charset="0"/>
              </a:rPr>
              <a:t>Θέρμανση</a:t>
            </a:r>
            <a:r>
              <a:rPr lang="en-US" sz="1600" b="1" dirty="0">
                <a:solidFill>
                  <a:prstClr val="black"/>
                </a:solidFill>
                <a:latin typeface="Arial" pitchFamily="34" charset="0"/>
                <a:cs typeface="Arial" pitchFamily="34" charset="0"/>
              </a:rPr>
              <a:t>). </a:t>
            </a:r>
            <a:r>
              <a:rPr lang="el-GR" sz="1600" b="1" dirty="0">
                <a:solidFill>
                  <a:prstClr val="black"/>
                </a:solidFill>
                <a:latin typeface="Arial" pitchFamily="34" charset="0"/>
                <a:cs typeface="Arial" pitchFamily="34" charset="0"/>
              </a:rPr>
              <a:t>Ευρωπαϊκή πολιτική</a:t>
            </a:r>
            <a:r>
              <a:rPr lang="en-US" sz="1600" b="1" dirty="0">
                <a:solidFill>
                  <a:prstClr val="black"/>
                </a:solidFill>
                <a:latin typeface="Arial" pitchFamily="34" charset="0"/>
                <a:cs typeface="Arial" pitchFamily="34" charset="0"/>
              </a:rPr>
              <a:t>. </a:t>
            </a:r>
            <a:r>
              <a:rPr lang="el-GR" sz="1600" b="1" dirty="0">
                <a:solidFill>
                  <a:prstClr val="black"/>
                </a:solidFill>
                <a:latin typeface="Arial" pitchFamily="34" charset="0"/>
                <a:cs typeface="Arial" pitchFamily="34" charset="0"/>
              </a:rPr>
              <a:t>Συνθήκες αγοράς και προβλήματα</a:t>
            </a:r>
            <a:endParaRPr lang="en-US" sz="1600" b="1" dirty="0">
              <a:solidFill>
                <a:prstClr val="black"/>
              </a:solidFill>
              <a:latin typeface="Arial" pitchFamily="34" charset="0"/>
              <a:cs typeface="Arial" pitchFamily="34" charset="0"/>
            </a:endParaRPr>
          </a:p>
        </p:txBody>
      </p:sp>
      <p:pic>
        <p:nvPicPr>
          <p:cNvPr id="5" name="Picture 4">
            <a:extLst>
              <a:ext uri="{FF2B5EF4-FFF2-40B4-BE49-F238E27FC236}">
                <a16:creationId xmlns="" xmlns:a16="http://schemas.microsoft.com/office/drawing/2014/main" id="{EEC39299-84F5-4A98-960F-1C9B3AD36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000" y="1989000"/>
            <a:ext cx="6339047" cy="3413334"/>
          </a:xfrm>
          <a:prstGeom prst="rect">
            <a:avLst/>
          </a:prstGeom>
          <a:ln>
            <a:noFill/>
          </a:ln>
        </p:spPr>
      </p:pic>
      <p:sp>
        <p:nvSpPr>
          <p:cNvPr id="6" name="Rectangle 5">
            <a:extLst>
              <a:ext uri="{FF2B5EF4-FFF2-40B4-BE49-F238E27FC236}">
                <a16:creationId xmlns="" xmlns:a16="http://schemas.microsoft.com/office/drawing/2014/main" id="{89A2E6B1-687F-452F-B461-6DBFCDA05EC3}"/>
              </a:ext>
            </a:extLst>
          </p:cNvPr>
          <p:cNvSpPr/>
          <p:nvPr/>
        </p:nvSpPr>
        <p:spPr>
          <a:xfrm>
            <a:off x="6731045" y="2247955"/>
            <a:ext cx="2232000" cy="2862322"/>
          </a:xfrm>
          <a:prstGeom prst="rect">
            <a:avLst/>
          </a:prstGeom>
        </p:spPr>
        <p:txBody>
          <a:bodyPr wrap="square">
            <a:spAutoFit/>
          </a:bodyPr>
          <a:lstStyle/>
          <a:p>
            <a:pPr>
              <a:spcBef>
                <a:spcPts val="400"/>
              </a:spcBef>
              <a:spcAft>
                <a:spcPts val="400"/>
              </a:spcAft>
            </a:pPr>
            <a:r>
              <a:rPr lang="en-US" sz="1600" dirty="0">
                <a:latin typeface="Arial" panose="020B0604020202020204" pitchFamily="34" charset="0"/>
                <a:ea typeface="Calibri" panose="020F0502020204030204" pitchFamily="34" charset="0"/>
                <a:cs typeface="Arial" panose="020B0604020202020204" pitchFamily="34" charset="0"/>
              </a:rPr>
              <a:t>(2016)</a:t>
            </a:r>
          </a:p>
          <a:p>
            <a:pPr marL="285750" indent="-285750">
              <a:spcBef>
                <a:spcPts val="400"/>
              </a:spcBef>
              <a:spcAft>
                <a:spcPts val="400"/>
              </a:spcAft>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Η συνολική εγκατεστημένη ισχύς συνεχίζει να αυξάνεται</a:t>
            </a:r>
            <a:r>
              <a:rPr lang="en-US" sz="1600" dirty="0">
                <a:latin typeface="Arial" panose="020B0604020202020204" pitchFamily="34" charset="0"/>
                <a:ea typeface="Calibri" panose="020F0502020204030204" pitchFamily="34" charset="0"/>
                <a:cs typeface="Arial" panose="020B0604020202020204" pitchFamily="34" charset="0"/>
              </a:rPr>
              <a:t>.</a:t>
            </a:r>
          </a:p>
          <a:p>
            <a:pPr marL="285750" indent="-285750">
              <a:spcBef>
                <a:spcPts val="400"/>
              </a:spcBef>
              <a:spcAft>
                <a:spcPts val="400"/>
              </a:spcAft>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Ετήσιες πωλήσεις μειώνονται</a:t>
            </a:r>
            <a:r>
              <a:rPr lang="en-US" sz="1600" dirty="0">
                <a:latin typeface="Arial" panose="020B0604020202020204" pitchFamily="34" charset="0"/>
                <a:ea typeface="Calibri" panose="020F0502020204030204" pitchFamily="34" charset="0"/>
                <a:cs typeface="Arial" panose="020B0604020202020204" pitchFamily="34" charset="0"/>
              </a:rPr>
              <a:t>.</a:t>
            </a:r>
          </a:p>
          <a:p>
            <a:pPr marL="285750" indent="-285750">
              <a:spcBef>
                <a:spcPts val="400"/>
              </a:spcBef>
              <a:spcAft>
                <a:spcPts val="400"/>
              </a:spcAft>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Τάση μείωσης για </a:t>
            </a:r>
            <a:r>
              <a:rPr lang="en-US" sz="1600" dirty="0">
                <a:latin typeface="Arial" panose="020B0604020202020204" pitchFamily="34" charset="0"/>
                <a:ea typeface="Calibri" panose="020F0502020204030204" pitchFamily="34" charset="0"/>
                <a:cs typeface="Arial" panose="020B0604020202020204" pitchFamily="34" charset="0"/>
              </a:rPr>
              <a:t>2</a:t>
            </a:r>
            <a:r>
              <a:rPr lang="el-GR" sz="1600" baseline="30000" dirty="0">
                <a:latin typeface="Arial" panose="020B0604020202020204" pitchFamily="34" charset="0"/>
                <a:ea typeface="Calibri" panose="020F0502020204030204" pitchFamily="34" charset="0"/>
                <a:cs typeface="Arial" panose="020B0604020202020204" pitchFamily="34" charset="0"/>
              </a:rPr>
              <a:t>η </a:t>
            </a:r>
            <a:r>
              <a:rPr lang="en-US" sz="1600" dirty="0">
                <a:latin typeface="Arial" panose="020B0604020202020204" pitchFamily="34" charset="0"/>
                <a:ea typeface="Calibri" panose="020F0502020204030204" pitchFamily="34" charset="0"/>
                <a:cs typeface="Arial" panose="020B0604020202020204" pitchFamily="34" charset="0"/>
              </a:rPr>
              <a:t> </a:t>
            </a:r>
            <a:r>
              <a:rPr lang="el-GR" sz="1600" dirty="0">
                <a:latin typeface="Arial" panose="020B0604020202020204" pitchFamily="34" charset="0"/>
                <a:ea typeface="Calibri" panose="020F0502020204030204" pitchFamily="34" charset="0"/>
                <a:cs typeface="Arial" panose="020B0604020202020204" pitchFamily="34" charset="0"/>
              </a:rPr>
              <a:t>δεκαετία</a:t>
            </a:r>
            <a:r>
              <a:rPr lang="en-US" sz="1600" dirty="0">
                <a:latin typeface="Arial" panose="020B0604020202020204" pitchFamily="34" charset="0"/>
                <a:ea typeface="Calibri" panose="020F0502020204030204" pitchFamily="34" charset="0"/>
                <a:cs typeface="Arial" panose="020B0604020202020204" pitchFamily="34" charset="0"/>
              </a:rPr>
              <a:t> (2020 </a:t>
            </a:r>
            <a:r>
              <a:rPr lang="el-GR" sz="1600" dirty="0">
                <a:latin typeface="Arial" panose="020B0604020202020204" pitchFamily="34" charset="0"/>
                <a:ea typeface="Calibri" panose="020F0502020204030204" pitchFamily="34" charset="0"/>
                <a:cs typeface="Arial" panose="020B0604020202020204" pitchFamily="34" charset="0"/>
              </a:rPr>
              <a:t>ενεργειακό πακέτο</a:t>
            </a:r>
            <a:r>
              <a:rPr lang="en-US" sz="1600" dirty="0">
                <a:latin typeface="Arial" panose="020B0604020202020204" pitchFamily="34" charset="0"/>
                <a:ea typeface="Calibri" panose="020F0502020204030204" pitchFamily="34" charset="0"/>
                <a:cs typeface="Arial" panose="020B0604020202020204" pitchFamily="34" charset="0"/>
              </a:rPr>
              <a:t>)</a:t>
            </a:r>
          </a:p>
        </p:txBody>
      </p:sp>
      <p:sp>
        <p:nvSpPr>
          <p:cNvPr id="7" name="Rectangle 6">
            <a:extLst>
              <a:ext uri="{FF2B5EF4-FFF2-40B4-BE49-F238E27FC236}">
                <a16:creationId xmlns="" xmlns:a16="http://schemas.microsoft.com/office/drawing/2014/main" id="{95508F71-CDC5-4794-AB40-9AB11D6A2430}"/>
              </a:ext>
            </a:extLst>
          </p:cNvPr>
          <p:cNvSpPr/>
          <p:nvPr/>
        </p:nvSpPr>
        <p:spPr>
          <a:xfrm>
            <a:off x="575045" y="5157000"/>
            <a:ext cx="7272000" cy="1036181"/>
          </a:xfrm>
          <a:prstGeom prst="rect">
            <a:avLst/>
          </a:prstGeom>
        </p:spPr>
        <p:txBody>
          <a:bodyPr wrap="square">
            <a:spAutoFit/>
          </a:bodyPr>
          <a:lstStyle/>
          <a:p>
            <a:pPr>
              <a:spcBef>
                <a:spcPts val="400"/>
              </a:spcBef>
              <a:spcAft>
                <a:spcPts val="400"/>
              </a:spcAft>
            </a:pPr>
            <a:r>
              <a:rPr lang="el-GR" sz="1600" dirty="0">
                <a:latin typeface="Arial" panose="020B0604020202020204" pitchFamily="34" charset="0"/>
                <a:ea typeface="Calibri" panose="020F0502020204030204" pitchFamily="34" charset="0"/>
                <a:cs typeface="Arial" panose="020B0604020202020204" pitchFamily="34" charset="0"/>
              </a:rPr>
              <a:t>Προβλήματα</a:t>
            </a:r>
            <a:r>
              <a:rPr lang="en-US" sz="1600" dirty="0">
                <a:latin typeface="Arial" panose="020B0604020202020204" pitchFamily="34" charset="0"/>
                <a:ea typeface="Calibri" panose="020F0502020204030204" pitchFamily="34" charset="0"/>
                <a:cs typeface="Arial" panose="020B0604020202020204" pitchFamily="34" charset="0"/>
              </a:rPr>
              <a:t>:</a:t>
            </a:r>
          </a:p>
          <a:p>
            <a:pPr marL="285750" indent="-285750">
              <a:spcBef>
                <a:spcPts val="400"/>
              </a:spcBef>
              <a:spcAft>
                <a:spcPts val="400"/>
              </a:spcAft>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Διαφορετικά επίπεδα διείσδυσης στις εθνικές αγορές, για την </a:t>
            </a:r>
            <a:r>
              <a:rPr lang="el-GR" sz="1600" dirty="0" err="1">
                <a:latin typeface="Arial" panose="020B0604020202020204" pitchFamily="34" charset="0"/>
                <a:ea typeface="Calibri" panose="020F0502020204030204" pitchFamily="34" charset="0"/>
                <a:cs typeface="Arial" panose="020B0604020202020204" pitchFamily="34" charset="0"/>
              </a:rPr>
              <a:t>ηλιοθερμία</a:t>
            </a:r>
            <a:r>
              <a:rPr lang="en-US" sz="1600" dirty="0">
                <a:latin typeface="Arial" panose="020B0604020202020204" pitchFamily="34" charset="0"/>
                <a:ea typeface="Calibri" panose="020F0502020204030204" pitchFamily="34" charset="0"/>
                <a:cs typeface="Arial" panose="020B0604020202020204" pitchFamily="34" charset="0"/>
              </a:rPr>
              <a:t>.</a:t>
            </a:r>
          </a:p>
          <a:p>
            <a:pPr marL="285750" indent="-285750">
              <a:spcBef>
                <a:spcPts val="400"/>
              </a:spcBef>
              <a:spcAft>
                <a:spcPts val="400"/>
              </a:spcAft>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Αποτυχημένα δημόσια προγράμματα επιδότησης. </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386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B9837C4-FFD7-43FB-A6EB-C40D65B61155}"/>
              </a:ext>
            </a:extLst>
          </p:cNvPr>
          <p:cNvSpPr>
            <a:spLocks noGrp="1"/>
          </p:cNvSpPr>
          <p:nvPr>
            <p:ph type="title"/>
          </p:nvPr>
        </p:nvSpPr>
        <p:spPr/>
        <p:txBody>
          <a:bodyPr/>
          <a:lstStyle/>
          <a:p>
            <a:r>
              <a:rPr lang="en-US" b="1" dirty="0"/>
              <a:t>3. </a:t>
            </a:r>
            <a:r>
              <a:rPr lang="el-GR" b="1" dirty="0"/>
              <a:t>Ευρωπαϊκή Πολιτική των ΑΠΕ για την  Ψύξη και τη  Θέρμανση. </a:t>
            </a:r>
            <a:endParaRPr lang="en-US" dirty="0"/>
          </a:p>
        </p:txBody>
      </p:sp>
      <p:sp>
        <p:nvSpPr>
          <p:cNvPr id="4" name="Rectángulo 3">
            <a:extLst>
              <a:ext uri="{FF2B5EF4-FFF2-40B4-BE49-F238E27FC236}">
                <a16:creationId xmlns="" xmlns:a16="http://schemas.microsoft.com/office/drawing/2014/main" id="{2349E197-F12F-46F7-9C8E-01D229E9E960}"/>
              </a:ext>
            </a:extLst>
          </p:cNvPr>
          <p:cNvSpPr/>
          <p:nvPr/>
        </p:nvSpPr>
        <p:spPr>
          <a:xfrm>
            <a:off x="630007" y="1557000"/>
            <a:ext cx="8056793" cy="584775"/>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err="1">
                <a:solidFill>
                  <a:prstClr val="black"/>
                </a:solidFill>
                <a:latin typeface="Arial" pitchFamily="34" charset="0"/>
                <a:cs typeface="Arial" pitchFamily="34" charset="0"/>
              </a:rPr>
              <a:t>Ηλιοθερμία</a:t>
            </a:r>
            <a:r>
              <a:rPr lang="en-US" sz="1600" b="1" dirty="0">
                <a:solidFill>
                  <a:prstClr val="black"/>
                </a:solidFill>
                <a:latin typeface="Arial" pitchFamily="34" charset="0"/>
                <a:cs typeface="Arial" pitchFamily="34" charset="0"/>
              </a:rPr>
              <a:t>/(</a:t>
            </a:r>
            <a:r>
              <a:rPr lang="el-GR" sz="1600" b="1" dirty="0">
                <a:solidFill>
                  <a:prstClr val="black"/>
                </a:solidFill>
                <a:latin typeface="Arial" pitchFamily="34" charset="0"/>
                <a:cs typeface="Arial" pitchFamily="34" charset="0"/>
              </a:rPr>
              <a:t>Θέρμανση</a:t>
            </a:r>
            <a:r>
              <a:rPr lang="en-US" sz="1600" b="1" dirty="0">
                <a:solidFill>
                  <a:prstClr val="black"/>
                </a:solidFill>
                <a:latin typeface="Arial" pitchFamily="34" charset="0"/>
                <a:cs typeface="Arial" pitchFamily="34" charset="0"/>
              </a:rPr>
              <a:t>). </a:t>
            </a:r>
            <a:r>
              <a:rPr lang="el-GR" sz="1600" b="1" dirty="0">
                <a:solidFill>
                  <a:prstClr val="black"/>
                </a:solidFill>
                <a:latin typeface="Arial" pitchFamily="34" charset="0"/>
                <a:cs typeface="Arial" pitchFamily="34" charset="0"/>
              </a:rPr>
              <a:t>Ευρωπαϊκή πολιτική. Ο ρόλος της έρευνας και της καινοτομίας</a:t>
            </a:r>
            <a:endParaRPr lang="en-US" sz="1600" b="1" dirty="0">
              <a:solidFill>
                <a:prstClr val="black"/>
              </a:solidFill>
              <a:latin typeface="Arial" pitchFamily="34" charset="0"/>
              <a:cs typeface="Arial" pitchFamily="34" charset="0"/>
            </a:endParaRPr>
          </a:p>
        </p:txBody>
      </p:sp>
      <p:sp>
        <p:nvSpPr>
          <p:cNvPr id="8" name="Rectangle 7">
            <a:extLst>
              <a:ext uri="{FF2B5EF4-FFF2-40B4-BE49-F238E27FC236}">
                <a16:creationId xmlns="" xmlns:a16="http://schemas.microsoft.com/office/drawing/2014/main" id="{7DA688C6-F161-4909-80B4-360A19ABF741}"/>
              </a:ext>
            </a:extLst>
          </p:cNvPr>
          <p:cNvSpPr/>
          <p:nvPr/>
        </p:nvSpPr>
        <p:spPr>
          <a:xfrm>
            <a:off x="1331999" y="2061000"/>
            <a:ext cx="7488001" cy="3567643"/>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sz="1600" b="1" dirty="0">
                <a:latin typeface="Arial" panose="020B0604020202020204" pitchFamily="34" charset="0"/>
                <a:ea typeface="Calibri" panose="020F0502020204030204" pitchFamily="34" charset="0"/>
                <a:cs typeface="Arial" panose="020B0604020202020204" pitchFamily="34" charset="0"/>
              </a:rPr>
              <a:t>RHC-ETIP </a:t>
            </a:r>
            <a:r>
              <a:rPr lang="el-GR" sz="1600" b="1" dirty="0">
                <a:latin typeface="Arial" panose="020B0604020202020204" pitchFamily="34" charset="0"/>
                <a:ea typeface="Calibri" panose="020F0502020204030204" pitchFamily="34" charset="0"/>
                <a:cs typeface="Arial" panose="020B0604020202020204" pitchFamily="34" charset="0"/>
              </a:rPr>
              <a:t>ορίστηκε σαν η κοινή στρατηγική για την αύξηση της χρήσης των Α.Π.Ε στην ΨΘ </a:t>
            </a:r>
            <a:r>
              <a:rPr lang="el-GR" sz="1600" dirty="0">
                <a:latin typeface="Arial" panose="020B0604020202020204" pitchFamily="34" charset="0"/>
                <a:cs typeface="Arial" panose="020B0604020202020204" pitchFamily="34" charset="0"/>
              </a:rPr>
              <a:t>στο πλαίσιο του σχεδίου </a:t>
            </a:r>
            <a:r>
              <a:rPr lang="en-US" sz="1600" dirty="0">
                <a:latin typeface="Arial" panose="020B0604020202020204" pitchFamily="34" charset="0"/>
                <a:cs typeface="Arial" panose="020B0604020202020204" pitchFamily="34" charset="0"/>
              </a:rPr>
              <a:t>2020 SET-Plan.</a:t>
            </a:r>
          </a:p>
          <a:p>
            <a:pPr marL="285750" indent="-285750">
              <a:lnSpc>
                <a:spcPct val="115000"/>
              </a:lnSpc>
              <a:spcAft>
                <a:spcPts val="1000"/>
              </a:spcAft>
              <a:buFont typeface="Arial" panose="020B0604020202020204" pitchFamily="34" charset="0"/>
              <a:buChar char="•"/>
            </a:pPr>
            <a:r>
              <a:rPr lang="el-GR" sz="1600" dirty="0">
                <a:latin typeface="Arial" panose="020B0604020202020204" pitchFamily="34" charset="0"/>
                <a:cs typeface="Arial" panose="020B0604020202020204" pitchFamily="34" charset="0"/>
              </a:rPr>
              <a:t>Ενσωματώνει το </a:t>
            </a:r>
            <a:r>
              <a:rPr lang="en-US" sz="1600" dirty="0">
                <a:latin typeface="Arial" panose="020B0604020202020204" pitchFamily="34" charset="0"/>
                <a:cs typeface="Arial" panose="020B0604020202020204" pitchFamily="34" charset="0"/>
              </a:rPr>
              <a:t>ESTTP (</a:t>
            </a:r>
            <a:r>
              <a:rPr lang="en-US" sz="1600" b="1" dirty="0">
                <a:latin typeface="Arial" panose="020B0604020202020204" pitchFamily="34" charset="0"/>
                <a:cs typeface="Arial" panose="020B0604020202020204" pitchFamily="34" charset="0"/>
              </a:rPr>
              <a:t>European Solar Thermal Technology Platform) </a:t>
            </a:r>
            <a:r>
              <a:rPr lang="el-GR" sz="1600" dirty="0">
                <a:latin typeface="Arial" panose="020B0604020202020204" pitchFamily="34" charset="0"/>
                <a:cs typeface="Arial" panose="020B0604020202020204" pitchFamily="34" charset="0"/>
              </a:rPr>
              <a:t>που εξέδωσε το  </a:t>
            </a:r>
            <a:r>
              <a:rPr lang="en-US" sz="1600" dirty="0">
                <a:latin typeface="Arial" panose="020B0604020202020204" pitchFamily="34" charset="0"/>
                <a:cs typeface="Arial" panose="020B0604020202020204" pitchFamily="34" charset="0"/>
              </a:rPr>
              <a:t>(2013) </a:t>
            </a:r>
            <a:r>
              <a:rPr lang="el-GR" sz="1600" dirty="0">
                <a:latin typeface="Arial" panose="020B0604020202020204" pitchFamily="34" charset="0"/>
                <a:cs typeface="Arial" panose="020B0604020202020204" pitchFamily="34" charset="0"/>
              </a:rPr>
              <a:t>την Στρατηγική Προτεραιότητα της Έρευνας στην Τεχνολογία της </a:t>
            </a:r>
            <a:r>
              <a:rPr lang="el-GR" sz="1600" dirty="0" err="1">
                <a:latin typeface="Arial" panose="020B0604020202020204" pitchFamily="34" charset="0"/>
                <a:cs typeface="Arial" panose="020B0604020202020204" pitchFamily="34" charset="0"/>
              </a:rPr>
              <a:t>Ηλιοθερμίας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(Κτίρια Μηδενικής κατανάλωσης, τοπική θέρμανση </a:t>
            </a:r>
            <a:r>
              <a:rPr lang="el-GR" sz="1600" dirty="0" err="1">
                <a:latin typeface="Arial" panose="020B0604020202020204" pitchFamily="34" charset="0"/>
                <a:cs typeface="Arial" panose="020B0604020202020204" pitchFamily="34" charset="0"/>
              </a:rPr>
              <a:t>κ.α</a:t>
            </a:r>
            <a:r>
              <a:rPr lang="el-GR" sz="1600" dirty="0">
                <a:latin typeface="Arial" panose="020B0604020202020204" pitchFamily="34" charset="0"/>
                <a:cs typeface="Arial" panose="020B0604020202020204" pitchFamily="34" charset="0"/>
              </a:rPr>
              <a:t>)</a:t>
            </a:r>
          </a:p>
          <a:p>
            <a:pPr marL="285750" indent="-285750">
              <a:lnSpc>
                <a:spcPct val="115000"/>
              </a:lnSpc>
              <a:spcAft>
                <a:spcPts val="1000"/>
              </a:spcAft>
              <a:buFont typeface="Arial" panose="020B0604020202020204" pitchFamily="34" charset="0"/>
              <a:buChar char="•"/>
            </a:pPr>
            <a:r>
              <a:rPr lang="el-GR" sz="1600" b="1" dirty="0">
                <a:latin typeface="Arial" panose="020B0604020202020204" pitchFamily="34" charset="0"/>
                <a:ea typeface="Calibri" panose="020F0502020204030204" pitchFamily="34" charset="0"/>
                <a:cs typeface="Arial" panose="020B0604020202020204" pitchFamily="34" charset="0"/>
              </a:rPr>
              <a:t>Η έρευνα και η καινοτομία, με την υποστήριξη της Ε.Ε, είναι ένας σημαντικός πυλώνας για την ανάπτυξη του τομέα. </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el-GR" sz="1600" u="sng" dirty="0">
                <a:latin typeface="Arial" panose="020B0604020202020204" pitchFamily="34" charset="0"/>
                <a:cs typeface="Arial" panose="020B0604020202020204" pitchFamily="34" charset="0"/>
              </a:rPr>
              <a:t>Περιορισμοί</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αναγκαιότητα για μεγάλα έργα ( αστική τοπική θέρμανση) με υψηλή διείσδυση των Α.Π.Ε υπάρχει ,αλλά είναι ακόμα το μέλλον και όχι η γενικευμένη λύση.</a:t>
            </a:r>
            <a:endParaRPr lang="es-E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1A416E87-D483-4052-A793-ED2A638D6DB7}"/>
              </a:ext>
            </a:extLst>
          </p:cNvPr>
          <p:cNvPicPr>
            <a:picLocks noChangeAspect="1"/>
          </p:cNvPicPr>
          <p:nvPr/>
        </p:nvPicPr>
        <p:blipFill rotWithShape="1">
          <a:blip r:embed="rId2"/>
          <a:srcRect l="-3253" t="-7784" r="-1967" b="-8956"/>
          <a:stretch/>
        </p:blipFill>
        <p:spPr>
          <a:xfrm rot="16200000">
            <a:off x="-1133399" y="3446399"/>
            <a:ext cx="3850799" cy="1080000"/>
          </a:xfrm>
          <a:prstGeom prst="rect">
            <a:avLst/>
          </a:prstGeom>
          <a:ln>
            <a:solidFill>
              <a:schemeClr val="accent3">
                <a:lumMod val="50000"/>
              </a:schemeClr>
            </a:solidFill>
          </a:ln>
        </p:spPr>
      </p:pic>
    </p:spTree>
    <p:extLst>
      <p:ext uri="{BB962C8B-B14F-4D97-AF65-F5344CB8AC3E}">
        <p14:creationId xmlns:p14="http://schemas.microsoft.com/office/powerpoint/2010/main" val="353438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012E7EC-E6A0-42BD-AB1E-E6FCA553F81A}"/>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28984" r="32757"/>
          <a:stretch/>
        </p:blipFill>
        <p:spPr>
          <a:xfrm>
            <a:off x="4032000" y="1413000"/>
            <a:ext cx="5112000" cy="4893181"/>
          </a:xfrm>
          <a:prstGeom prst="rect">
            <a:avLst/>
          </a:prstGeom>
        </p:spPr>
      </p:pic>
      <p:sp>
        <p:nvSpPr>
          <p:cNvPr id="2" name="Título 1">
            <a:extLst>
              <a:ext uri="{FF2B5EF4-FFF2-40B4-BE49-F238E27FC236}">
                <a16:creationId xmlns="" xmlns:a16="http://schemas.microsoft.com/office/drawing/2014/main" id="{129B5276-7042-48FD-AFBA-F59A47408F28}"/>
              </a:ext>
            </a:extLst>
          </p:cNvPr>
          <p:cNvSpPr>
            <a:spLocks noGrp="1"/>
          </p:cNvSpPr>
          <p:nvPr>
            <p:ph type="title"/>
          </p:nvPr>
        </p:nvSpPr>
        <p:spPr/>
        <p:txBody>
          <a:bodyPr/>
          <a:lstStyle/>
          <a:p>
            <a:r>
              <a:rPr lang="en-US" b="1" dirty="0"/>
              <a:t>3. </a:t>
            </a:r>
            <a:r>
              <a:rPr lang="el-GR" b="1" dirty="0"/>
              <a:t>Ευρωπαϊκή Πολιτική των ΑΠΕ για την  Ψύξη και τη  Θέρμανση. </a:t>
            </a:r>
            <a:endParaRPr lang="en-US" dirty="0"/>
          </a:p>
        </p:txBody>
      </p:sp>
      <p:sp>
        <p:nvSpPr>
          <p:cNvPr id="21" name="Rectángulo 3">
            <a:extLst>
              <a:ext uri="{FF2B5EF4-FFF2-40B4-BE49-F238E27FC236}">
                <a16:creationId xmlns="" xmlns:a16="http://schemas.microsoft.com/office/drawing/2014/main" id="{E9A83E85-0918-48AC-B9AC-FF7DDCFA0C74}"/>
              </a:ext>
            </a:extLst>
          </p:cNvPr>
          <p:cNvSpPr/>
          <p:nvPr/>
        </p:nvSpPr>
        <p:spPr>
          <a:xfrm>
            <a:off x="630007" y="1557000"/>
            <a:ext cx="8056793" cy="584775"/>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err="1">
                <a:solidFill>
                  <a:prstClr val="black"/>
                </a:solidFill>
                <a:latin typeface="Arial" pitchFamily="34" charset="0"/>
                <a:cs typeface="Arial" pitchFamily="34" charset="0"/>
              </a:rPr>
              <a:t>Ηλιοθερμία</a:t>
            </a:r>
            <a:r>
              <a:rPr lang="en-US" sz="1600" b="1" dirty="0">
                <a:solidFill>
                  <a:prstClr val="black"/>
                </a:solidFill>
                <a:latin typeface="Arial" pitchFamily="34" charset="0"/>
                <a:cs typeface="Arial" pitchFamily="34" charset="0"/>
              </a:rPr>
              <a:t>/(</a:t>
            </a:r>
            <a:r>
              <a:rPr lang="el-GR" sz="1600" b="1" dirty="0">
                <a:solidFill>
                  <a:prstClr val="black"/>
                </a:solidFill>
                <a:latin typeface="Arial" pitchFamily="34" charset="0"/>
                <a:cs typeface="Arial" pitchFamily="34" charset="0"/>
              </a:rPr>
              <a:t>Θέρμανση</a:t>
            </a:r>
            <a:r>
              <a:rPr lang="en-US" sz="1600" b="1" dirty="0">
                <a:solidFill>
                  <a:prstClr val="black"/>
                </a:solidFill>
                <a:latin typeface="Arial" pitchFamily="34" charset="0"/>
                <a:cs typeface="Arial" pitchFamily="34" charset="0"/>
              </a:rPr>
              <a:t>). </a:t>
            </a:r>
            <a:r>
              <a:rPr lang="el-GR" sz="1600" b="1" dirty="0">
                <a:solidFill>
                  <a:prstClr val="black"/>
                </a:solidFill>
                <a:latin typeface="Arial" pitchFamily="34" charset="0"/>
                <a:cs typeface="Arial" pitchFamily="34" charset="0"/>
              </a:rPr>
              <a:t>Ευρωπαϊκή πολιτική. Νέα </a:t>
            </a:r>
            <a:r>
              <a:rPr lang="el-GR" sz="1600" b="1" dirty="0" err="1">
                <a:solidFill>
                  <a:prstClr val="black"/>
                </a:solidFill>
                <a:latin typeface="Arial" pitchFamily="34" charset="0"/>
                <a:cs typeface="Arial" pitchFamily="34" charset="0"/>
              </a:rPr>
              <a:t>Ευρωπαική</a:t>
            </a:r>
            <a:r>
              <a:rPr lang="el-GR" sz="1600" b="1" dirty="0">
                <a:solidFill>
                  <a:prstClr val="black"/>
                </a:solidFill>
                <a:latin typeface="Arial" pitchFamily="34" charset="0"/>
                <a:cs typeface="Arial" pitchFamily="34" charset="0"/>
              </a:rPr>
              <a:t> Πολιτική στην ΨΘ </a:t>
            </a:r>
            <a:r>
              <a:rPr lang="en-US" sz="1600" b="1" dirty="0">
                <a:solidFill>
                  <a:prstClr val="black"/>
                </a:solidFill>
                <a:latin typeface="Arial" pitchFamily="34" charset="0"/>
                <a:cs typeface="Arial" pitchFamily="34" charset="0"/>
              </a:rPr>
              <a:t>(2016)</a:t>
            </a:r>
          </a:p>
        </p:txBody>
      </p:sp>
      <p:sp>
        <p:nvSpPr>
          <p:cNvPr id="22" name="Rectangle 21">
            <a:extLst>
              <a:ext uri="{FF2B5EF4-FFF2-40B4-BE49-F238E27FC236}">
                <a16:creationId xmlns="" xmlns:a16="http://schemas.microsoft.com/office/drawing/2014/main" id="{065BBAA4-8E79-4651-93C2-3E2F121339EF}"/>
              </a:ext>
            </a:extLst>
          </p:cNvPr>
          <p:cNvSpPr/>
          <p:nvPr/>
        </p:nvSpPr>
        <p:spPr>
          <a:xfrm>
            <a:off x="864000" y="1989000"/>
            <a:ext cx="7416000" cy="3970831"/>
          </a:xfrm>
          <a:prstGeom prst="rect">
            <a:avLst/>
          </a:prstGeom>
        </p:spPr>
        <p:txBody>
          <a:bodyPr wrap="square">
            <a:spAutoFit/>
          </a:bodyPr>
          <a:lstStyle/>
          <a:p>
            <a:pPr marL="285750" indent="-285750">
              <a:lnSpc>
                <a:spcPct val="115000"/>
              </a:lnSpc>
              <a:spcBef>
                <a:spcPts val="400"/>
              </a:spcBef>
              <a:spcAft>
                <a:spcPts val="400"/>
              </a:spcAft>
              <a:buFont typeface="Arial" panose="020B0604020202020204" pitchFamily="34" charset="0"/>
              <a:buChar char="•"/>
            </a:pPr>
            <a:r>
              <a:rPr lang="el-GR" altLang="en-US" sz="1600" dirty="0">
                <a:latin typeface="Arial" panose="020B0604020202020204" pitchFamily="34" charset="0"/>
                <a:cs typeface="Arial" panose="020B0604020202020204" pitchFamily="34" charset="0"/>
              </a:rPr>
              <a:t>Πλαίσιο ενσωμάτωσης της ψύξης και της θέρμανσης στις </a:t>
            </a:r>
            <a:r>
              <a:rPr lang="el-GR" altLang="en-US" sz="1600" dirty="0" err="1">
                <a:latin typeface="Arial" panose="020B0604020202020204" pitchFamily="34" charset="0"/>
                <a:cs typeface="Arial" panose="020B0604020202020204" pitchFamily="34" charset="0"/>
              </a:rPr>
              <a:t>ευρωπαικές</a:t>
            </a:r>
            <a:r>
              <a:rPr lang="el-GR" altLang="en-US" sz="1600" dirty="0">
                <a:latin typeface="Arial" panose="020B0604020202020204" pitchFamily="34" charset="0"/>
                <a:cs typeface="Arial" panose="020B0604020202020204" pitchFamily="34" charset="0"/>
              </a:rPr>
              <a:t> πολιτικές (μετά το 20200)</a:t>
            </a:r>
            <a:endParaRPr lang="en-GB" altLang="en-US" sz="1600" dirty="0">
              <a:latin typeface="Arial" panose="020B0604020202020204" pitchFamily="34" charset="0"/>
              <a:cs typeface="Arial" panose="020B0604020202020204" pitchFamily="34" charset="0"/>
            </a:endParaRPr>
          </a:p>
          <a:p>
            <a:pPr marL="285750" indent="-285750">
              <a:lnSpc>
                <a:spcPct val="115000"/>
              </a:lnSpc>
              <a:spcBef>
                <a:spcPts val="400"/>
              </a:spcBef>
              <a:spcAft>
                <a:spcPts val="400"/>
              </a:spcAft>
              <a:buFont typeface="Arial" panose="020B0604020202020204" pitchFamily="34" charset="0"/>
              <a:buChar char="•"/>
            </a:pPr>
            <a:r>
              <a:rPr lang="el-GR" altLang="en-US" sz="1600" dirty="0">
                <a:latin typeface="Arial" panose="020B0604020202020204" pitchFamily="34" charset="0"/>
                <a:cs typeface="Arial" panose="020B0604020202020204" pitchFamily="34" charset="0"/>
              </a:rPr>
              <a:t>Ενημερωμένο στα </a:t>
            </a:r>
            <a:r>
              <a:rPr lang="en-GB" altLang="en-US" sz="1600" dirty="0">
                <a:latin typeface="Arial" panose="020B0604020202020204" pitchFamily="34" charset="0"/>
                <a:cs typeface="Arial" panose="020B0604020202020204" pitchFamily="34" charset="0"/>
              </a:rPr>
              <a:t>EPBD, RES, RED and </a:t>
            </a:r>
            <a:r>
              <a:rPr lang="el-GR" altLang="en-US" sz="1600" dirty="0" err="1">
                <a:latin typeface="Arial" panose="020B0604020202020204" pitchFamily="34" charset="0"/>
                <a:cs typeface="Arial" panose="020B0604020202020204" pitchFamily="34" charset="0"/>
              </a:rPr>
              <a:t>Οικοσχεδίαση</a:t>
            </a:r>
            <a:r>
              <a:rPr lang="en-GB" altLang="en-US" sz="1600" dirty="0">
                <a:latin typeface="Arial" panose="020B0604020202020204" pitchFamily="34" charset="0"/>
                <a:cs typeface="Arial" panose="020B0604020202020204" pitchFamily="34" charset="0"/>
              </a:rPr>
              <a:t> D.</a:t>
            </a:r>
            <a:endParaRPr lang="en-US" sz="1600" dirty="0">
              <a:latin typeface="Arial" panose="020B0604020202020204" pitchFamily="34" charset="0"/>
              <a:cs typeface="Arial" panose="020B0604020202020204" pitchFamily="34" charset="0"/>
            </a:endParaRPr>
          </a:p>
          <a:p>
            <a:pPr marL="285750" indent="-285750">
              <a:lnSpc>
                <a:spcPct val="115000"/>
              </a:lnSpc>
              <a:spcBef>
                <a:spcPts val="400"/>
              </a:spcBef>
              <a:spcAft>
                <a:spcPts val="400"/>
              </a:spcAft>
              <a:buFont typeface="Arial" panose="020B0604020202020204" pitchFamily="34" charset="0"/>
              <a:buChar char="•"/>
            </a:pPr>
            <a:r>
              <a:rPr lang="el-GR" sz="1600" dirty="0">
                <a:latin typeface="Arial" panose="020B0604020202020204" pitchFamily="34" charset="0"/>
                <a:cs typeface="Arial" panose="020B0604020202020204" pitchFamily="34" charset="0"/>
              </a:rPr>
              <a:t>Προωθεί την </a:t>
            </a:r>
            <a:r>
              <a:rPr lang="en-US" sz="1600" dirty="0">
                <a:latin typeface="Arial" panose="020B0604020202020204" pitchFamily="34" charset="0"/>
                <a:cs typeface="Arial" panose="020B0604020202020204" pitchFamily="34" charset="0"/>
              </a:rPr>
              <a:t>It promotes the </a:t>
            </a:r>
            <a:r>
              <a:rPr lang="el-GR" sz="1600" dirty="0">
                <a:latin typeface="Arial" panose="020B0604020202020204" pitchFamily="34" charset="0"/>
                <a:cs typeface="Arial" panose="020B0604020202020204" pitchFamily="34" charset="0"/>
              </a:rPr>
              <a:t>από –ανθρακοποίηση της θέρμανσης και της </a:t>
            </a:r>
            <a:r>
              <a:rPr lang="el-GR" sz="1600" dirty="0" err="1">
                <a:latin typeface="Arial" panose="020B0604020202020204" pitchFamily="34" charset="0"/>
                <a:cs typeface="Arial" panose="020B0604020202020204" pitchFamily="34" charset="0"/>
              </a:rPr>
              <a:t>ψυξης</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με ενισχυμένη προώθηση των Α.Π.Ε για ΨΘ  </a:t>
            </a:r>
          </a:p>
          <a:p>
            <a:pPr marL="285750" indent="-285750">
              <a:lnSpc>
                <a:spcPct val="115000"/>
              </a:lnSpc>
              <a:spcBef>
                <a:spcPts val="400"/>
              </a:spcBef>
              <a:spcAft>
                <a:spcPts val="400"/>
              </a:spcAft>
              <a:buFont typeface="Arial" panose="020B0604020202020204" pitchFamily="34" charset="0"/>
              <a:buChar char="•"/>
            </a:pPr>
            <a:r>
              <a:rPr lang="el-GR" altLang="en-US" sz="1600" dirty="0">
                <a:latin typeface="Arial" panose="020B0604020202020204" pitchFamily="34" charset="0"/>
                <a:cs typeface="Arial" panose="020B0604020202020204" pitchFamily="34" charset="0"/>
              </a:rPr>
              <a:t>Έχουν μελετηθεί εμπόδια στην ενεργειακή ανακαίνιση των κτιρίων και προβλήματα σε άλλους τομείς</a:t>
            </a:r>
            <a:r>
              <a:rPr lang="en-GB" altLang="en-US" sz="1600" dirty="0">
                <a:latin typeface="Arial" panose="020B0604020202020204" pitchFamily="34" charset="0"/>
                <a:cs typeface="Arial" panose="020B0604020202020204" pitchFamily="34" charset="0"/>
              </a:rPr>
              <a:t>. </a:t>
            </a:r>
          </a:p>
          <a:p>
            <a:pPr marL="285750" indent="-285750">
              <a:spcBef>
                <a:spcPts val="400"/>
              </a:spcBef>
              <a:spcAft>
                <a:spcPts val="400"/>
              </a:spcAft>
              <a:buFont typeface="Arial" panose="020B0604020202020204" pitchFamily="34" charset="0"/>
              <a:buChar char="•"/>
              <a:defRPr/>
            </a:pPr>
            <a:r>
              <a:rPr lang="el-GR" sz="1600" dirty="0">
                <a:latin typeface="Arial" panose="020B0604020202020204" pitchFamily="34" charset="0"/>
                <a:cs typeface="Arial" panose="020B0604020202020204" pitchFamily="34" charset="0"/>
              </a:rPr>
              <a:t>Βιομηχανική ΨΘ</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επαγγελματικές</a:t>
            </a:r>
            <a:r>
              <a:rPr lang="en-US"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ακαδημαικές</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ερευνητικές  και ενώσεις καταναλωτών συνεργάζονται με </a:t>
            </a:r>
            <a:r>
              <a:rPr lang="el-GR" sz="1600" dirty="0" err="1">
                <a:latin typeface="Arial" panose="020B0604020202020204" pitchFamily="34" charset="0"/>
                <a:cs typeface="Arial" panose="020B0604020202020204" pitchFamily="34" charset="0"/>
              </a:rPr>
              <a:t>Ευρωπαικά</a:t>
            </a:r>
            <a:r>
              <a:rPr lang="el-GR" sz="1600" dirty="0">
                <a:latin typeface="Arial" panose="020B0604020202020204" pitchFamily="34" charset="0"/>
                <a:cs typeface="Arial" panose="020B0604020202020204" pitchFamily="34" charset="0"/>
              </a:rPr>
              <a:t> Ιδρύματα για την υπεράσπιση καλύτερων πολιτικών σε συγκεκριμένα πεδία όπως η </a:t>
            </a:r>
            <a:r>
              <a:rPr lang="el-GR" sz="1600" dirty="0" err="1">
                <a:latin typeface="Arial" panose="020B0604020202020204" pitchFamily="34" charset="0"/>
                <a:cs typeface="Arial" panose="020B0604020202020204" pitchFamily="34" charset="0"/>
              </a:rPr>
              <a:t>ηλιοθερμία</a:t>
            </a:r>
            <a:r>
              <a:rPr lang="en-US" sz="1600" dirty="0">
                <a:latin typeface="Arial" panose="020B0604020202020204" pitchFamily="34" charset="0"/>
                <a:cs typeface="Arial" panose="020B0604020202020204" pitchFamily="34" charset="0"/>
              </a:rPr>
              <a:t>:</a:t>
            </a:r>
          </a:p>
          <a:p>
            <a:pPr marL="742950" lvl="1" indent="-285750">
              <a:lnSpc>
                <a:spcPct val="115000"/>
              </a:lnSpc>
              <a:spcBef>
                <a:spcPts val="400"/>
              </a:spcBef>
              <a:spcAft>
                <a:spcPts val="400"/>
              </a:spcAft>
              <a:buFont typeface="Calibri" panose="020F0502020204030204" pitchFamily="34" charset="0"/>
              <a:buChar char="‒"/>
            </a:pPr>
            <a:r>
              <a:rPr lang="el-GR" sz="1600" dirty="0" err="1">
                <a:latin typeface="Arial" panose="020B0604020202020204" pitchFamily="34" charset="0"/>
                <a:cs typeface="Arial" panose="020B0604020202020204" pitchFamily="34" charset="0"/>
              </a:rPr>
              <a:t>Ευρωπαική</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Ηλιοθερμία</a:t>
            </a:r>
            <a:r>
              <a:rPr lang="en-US" sz="1600" dirty="0">
                <a:latin typeface="Arial" panose="020B0604020202020204" pitchFamily="34" charset="0"/>
                <a:cs typeface="Arial" panose="020B0604020202020204" pitchFamily="34" charset="0"/>
              </a:rPr>
              <a:t>.</a:t>
            </a:r>
          </a:p>
          <a:p>
            <a:pPr marL="742950" lvl="1" indent="-285750">
              <a:lnSpc>
                <a:spcPct val="115000"/>
              </a:lnSpc>
              <a:spcBef>
                <a:spcPts val="400"/>
              </a:spcBef>
              <a:spcAft>
                <a:spcPts val="400"/>
              </a:spcAft>
              <a:buFont typeface="Calibri" panose="020F0502020204030204" pitchFamily="34" charset="0"/>
              <a:buChar char="‒"/>
            </a:pPr>
            <a:r>
              <a:rPr lang="en-US" sz="1600" dirty="0">
                <a:latin typeface="Arial" panose="020B0604020202020204" pitchFamily="34" charset="0"/>
                <a:cs typeface="Arial" panose="020B0604020202020204" pitchFamily="34" charset="0"/>
              </a:rPr>
              <a:t>EEPE.</a:t>
            </a:r>
            <a:endParaRPr lang="es-ES" sz="1600"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 xmlns:a16="http://schemas.microsoft.com/office/drawing/2014/main" id="{A0E07605-D1AA-4761-AE59-AC327940F314}"/>
              </a:ext>
            </a:extLst>
          </p:cNvPr>
          <p:cNvSpPr>
            <a:spLocks noChangeArrowheads="1"/>
          </p:cNvSpPr>
          <p:nvPr/>
        </p:nvSpPr>
        <p:spPr bwMode="auto">
          <a:xfrm>
            <a:off x="828000" y="0"/>
            <a:ext cx="1022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Unicode MS"/>
              </a:rPr>
              <a:t>Έχουν μελετηθεί εμπόδια στην ενεργειακή ανακαίνιση κτιρίων κατοικιών και προβλήματα σε άλλους τομείς</a:t>
            </a:r>
            <a:r>
              <a:rPr kumimoji="0" lang="el-GR" altLang="el-GR" sz="6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92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a:t>Στόχοι</a:t>
            </a:r>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r>
              <a:rPr lang="el-GR" sz="1600" dirty="0">
                <a:latin typeface="Arial" pitchFamily="34" charset="0"/>
                <a:cs typeface="Arial" pitchFamily="34" charset="0"/>
              </a:rPr>
              <a:t>Στο τέλος της ενότητας θα </a:t>
            </a:r>
            <a:r>
              <a:rPr lang="en-US" sz="1600" dirty="0">
                <a:latin typeface="Arial" pitchFamily="34" charset="0"/>
                <a:cs typeface="Arial" pitchFamily="34" charset="0"/>
              </a:rPr>
              <a:t>:</a:t>
            </a:r>
          </a:p>
          <a:p>
            <a:pPr marL="0" indent="0" algn="just">
              <a:buNone/>
            </a:pPr>
            <a:endParaRPr lang="en-US" sz="1600" dirty="0">
              <a:latin typeface="Arial" pitchFamily="34" charset="0"/>
              <a:cs typeface="Arial" pitchFamily="34" charset="0"/>
            </a:endParaRPr>
          </a:p>
          <a:p>
            <a:pPr lvl="1">
              <a:buFont typeface="+mj-lt"/>
              <a:buAutoNum type="arabicPeriod"/>
            </a:pPr>
            <a:r>
              <a:rPr lang="el-GR" b="1" dirty="0"/>
              <a:t>Γνωρίζετε το νομικό σύστημα της Ε.Ε και τα κύρια νομικά μέσα.</a:t>
            </a:r>
          </a:p>
          <a:p>
            <a:pPr lvl="1">
              <a:buFont typeface="+mj-lt"/>
              <a:buAutoNum type="arabicPeriod"/>
            </a:pPr>
            <a:r>
              <a:rPr lang="el-GR" b="1" dirty="0"/>
              <a:t>Γνωρίζετε τις αρχές του ενεργειακού μοντέλου της Ε.Ε και την κοινή ενεργειακή πολιτική της</a:t>
            </a:r>
          </a:p>
          <a:p>
            <a:pPr lvl="1">
              <a:buFont typeface="+mj-lt"/>
              <a:buAutoNum type="arabicPeriod"/>
            </a:pPr>
            <a:r>
              <a:rPr lang="el-GR" b="1" dirty="0"/>
              <a:t>Γνωρίζετε τις οδηγίες της Ε.Ε και τις κύριες πολιτικές στο πλαίσιο της ενεργειακής  στρατηγική του 2020.</a:t>
            </a:r>
            <a:endParaRPr lang="es-ES" dirty="0"/>
          </a:p>
          <a:p>
            <a:pPr lvl="1">
              <a:buFont typeface="+mj-lt"/>
              <a:buAutoNum type="arabicPeriod"/>
            </a:pPr>
            <a:r>
              <a:rPr lang="el-GR" b="1" dirty="0"/>
              <a:t>Γνωρίζετε την ευρωπαϊκή πολιτική στα θέματα της Ψύξης και Θέρμανσης στον κτιριακό τομέα</a:t>
            </a:r>
            <a:r>
              <a:rPr lang="en-US" b="1" dirty="0"/>
              <a:t>.</a:t>
            </a:r>
            <a:endParaRPr lang="es-ES" dirty="0"/>
          </a:p>
          <a:p>
            <a:pPr lvl="1">
              <a:buFont typeface="+mj-lt"/>
              <a:buAutoNum type="arabicPeriod"/>
            </a:pPr>
            <a:r>
              <a:rPr lang="el-GR" b="1" dirty="0"/>
              <a:t>Γνωρίζετε το κανονιστικό πλαίσιο για την (</a:t>
            </a:r>
            <a:r>
              <a:rPr lang="el-GR" b="1" dirty="0" err="1" smtClean="0"/>
              <a:t>ηλιο</a:t>
            </a:r>
            <a:r>
              <a:rPr lang="en-US" b="1" dirty="0"/>
              <a:t>-</a:t>
            </a:r>
            <a:r>
              <a:rPr lang="el-GR" b="1" dirty="0" smtClean="0"/>
              <a:t>) </a:t>
            </a:r>
            <a:r>
              <a:rPr lang="el-GR" b="1" dirty="0"/>
              <a:t>θερμική ενέργεια στον κτιριακό τομέα.</a:t>
            </a:r>
            <a:endParaRPr lang="es-ES"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E85700C-109D-4441-9E6F-8F303F08B8F7}"/>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Rectángulo 3">
            <a:extLst>
              <a:ext uri="{FF2B5EF4-FFF2-40B4-BE49-F238E27FC236}">
                <a16:creationId xmlns="" xmlns:a16="http://schemas.microsoft.com/office/drawing/2014/main" id="{9EB7F1B4-8E14-4354-8212-4E2C1038E7C7}"/>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Επισκόπηση της Ισπανίας</a:t>
            </a:r>
            <a:r>
              <a:rPr lang="en-US" sz="1600" b="1" dirty="0">
                <a:solidFill>
                  <a:prstClr val="black"/>
                </a:solidFill>
                <a:latin typeface="Arial" pitchFamily="34" charset="0"/>
                <a:cs typeface="Arial" pitchFamily="34" charset="0"/>
              </a:rPr>
              <a:t>.</a:t>
            </a:r>
          </a:p>
        </p:txBody>
      </p:sp>
      <p:sp>
        <p:nvSpPr>
          <p:cNvPr id="5" name="Rectángulo 4">
            <a:extLst>
              <a:ext uri="{FF2B5EF4-FFF2-40B4-BE49-F238E27FC236}">
                <a16:creationId xmlns="" xmlns:a16="http://schemas.microsoft.com/office/drawing/2014/main" id="{158E7627-665A-40DC-8425-BB097395D7BA}"/>
              </a:ext>
            </a:extLst>
          </p:cNvPr>
          <p:cNvSpPr/>
          <p:nvPr/>
        </p:nvSpPr>
        <p:spPr>
          <a:xfrm>
            <a:off x="630006" y="1895554"/>
            <a:ext cx="5237993" cy="4462760"/>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Μεσογειακό κλίμα με υψηλή ηλιακή ακτινοβολία</a:t>
            </a:r>
            <a:r>
              <a:rPr lang="en-US" sz="1600" dirty="0">
                <a:solidFill>
                  <a:prstClr val="black"/>
                </a:solidFill>
                <a:latin typeface="Arial" panose="020B0604020202020204" pitchFamily="34" charset="0"/>
                <a:cs typeface="Arial" pitchFamily="34" charset="0"/>
              </a:rPr>
              <a:t>.</a:t>
            </a:r>
          </a:p>
          <a:p>
            <a:pPr marL="285750"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Υψηλή εξάρτηση από </a:t>
            </a:r>
            <a:r>
              <a:rPr lang="el-GR" sz="1600" dirty="0" err="1">
                <a:solidFill>
                  <a:prstClr val="black"/>
                </a:solidFill>
                <a:latin typeface="Arial" panose="020B0604020202020204" pitchFamily="34" charset="0"/>
                <a:cs typeface="Arial" pitchFamily="34" charset="0"/>
              </a:rPr>
              <a:t>εισαγώμενα</a:t>
            </a:r>
            <a:r>
              <a:rPr lang="el-GR" sz="1600" dirty="0">
                <a:solidFill>
                  <a:prstClr val="black"/>
                </a:solidFill>
                <a:latin typeface="Arial" panose="020B0604020202020204" pitchFamily="34" charset="0"/>
                <a:cs typeface="Arial" pitchFamily="34" charset="0"/>
              </a:rPr>
              <a:t> καύσιμα </a:t>
            </a:r>
            <a:r>
              <a:rPr lang="en-US" sz="1600" dirty="0">
                <a:solidFill>
                  <a:prstClr val="black"/>
                </a:solidFill>
                <a:latin typeface="Arial" panose="020B0604020202020204" pitchFamily="34" charset="0"/>
                <a:cs typeface="Arial" pitchFamily="34" charset="0"/>
              </a:rPr>
              <a:t> </a:t>
            </a:r>
            <a:r>
              <a:rPr lang="el-GR" sz="1600" dirty="0">
                <a:solidFill>
                  <a:prstClr val="black"/>
                </a:solidFill>
                <a:latin typeface="Arial" panose="020B0604020202020204" pitchFamily="34" charset="0"/>
                <a:cs typeface="Arial" pitchFamily="34" charset="0"/>
              </a:rPr>
              <a:t>(</a:t>
            </a:r>
            <a:r>
              <a:rPr lang="el-GR" sz="1600" dirty="0" err="1">
                <a:solidFill>
                  <a:prstClr val="black"/>
                </a:solidFill>
                <a:latin typeface="Arial" panose="020B0604020202020204" pitchFamily="34" charset="0"/>
                <a:cs typeface="Arial" pitchFamily="34" charset="0"/>
              </a:rPr>
              <a:t>πετρέλαιο,αέριο</a:t>
            </a:r>
            <a:r>
              <a:rPr lang="en-US" sz="1600" dirty="0">
                <a:solidFill>
                  <a:prstClr val="black"/>
                </a:solidFill>
                <a:latin typeface="Arial" panose="020B0604020202020204" pitchFamily="34" charset="0"/>
                <a:cs typeface="Arial" pitchFamily="34" charset="0"/>
              </a:rPr>
              <a:t>). </a:t>
            </a:r>
            <a:r>
              <a:rPr lang="el-GR" sz="1600" dirty="0">
                <a:solidFill>
                  <a:prstClr val="black"/>
                </a:solidFill>
                <a:latin typeface="Arial" panose="020B0604020202020204" pitchFamily="34" charset="0"/>
                <a:cs typeface="Arial" pitchFamily="34" charset="0"/>
              </a:rPr>
              <a:t>Οι μεταφορές καταναλώνουν το 42% της τελικής ζήτησης</a:t>
            </a:r>
            <a:r>
              <a:rPr lang="en-US" sz="1600" dirty="0">
                <a:solidFill>
                  <a:prstClr val="black"/>
                </a:solidFill>
                <a:latin typeface="Arial" panose="020B0604020202020204" pitchFamily="34" charset="0"/>
                <a:cs typeface="Arial" pitchFamily="34" charset="0"/>
              </a:rPr>
              <a:t>.</a:t>
            </a:r>
          </a:p>
          <a:p>
            <a:pPr marL="285750"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Τα κτίρια καταναλώνουν το </a:t>
            </a:r>
            <a:r>
              <a:rPr lang="en-US" sz="1600" dirty="0">
                <a:solidFill>
                  <a:prstClr val="black"/>
                </a:solidFill>
                <a:latin typeface="Arial" panose="020B0604020202020204" pitchFamily="34" charset="0"/>
                <a:cs typeface="Arial" pitchFamily="34" charset="0"/>
              </a:rPr>
              <a:t>32% </a:t>
            </a:r>
            <a:r>
              <a:rPr lang="el-GR" sz="1600" dirty="0">
                <a:solidFill>
                  <a:prstClr val="black"/>
                </a:solidFill>
                <a:latin typeface="Arial" panose="020B0604020202020204" pitchFamily="34" charset="0"/>
                <a:cs typeface="Arial" pitchFamily="34" charset="0"/>
              </a:rPr>
              <a:t>από τα οποία </a:t>
            </a:r>
            <a:r>
              <a:rPr lang="en-US" sz="1600" dirty="0">
                <a:solidFill>
                  <a:prstClr val="black"/>
                </a:solidFill>
                <a:latin typeface="Arial" panose="020B0604020202020204" pitchFamily="34" charset="0"/>
                <a:cs typeface="Arial" pitchFamily="34" charset="0"/>
              </a:rPr>
              <a:t> </a:t>
            </a:r>
            <a:r>
              <a:rPr lang="el-GR" sz="1600" dirty="0">
                <a:solidFill>
                  <a:prstClr val="black"/>
                </a:solidFill>
                <a:latin typeface="Arial" panose="020B0604020202020204" pitchFamily="34" charset="0"/>
                <a:cs typeface="Arial" pitchFamily="34" charset="0"/>
              </a:rPr>
              <a:t>το </a:t>
            </a:r>
            <a:r>
              <a:rPr lang="en-US" sz="1600" dirty="0">
                <a:solidFill>
                  <a:prstClr val="black"/>
                </a:solidFill>
                <a:latin typeface="Arial" panose="020B0604020202020204" pitchFamily="34" charset="0"/>
                <a:cs typeface="Arial" pitchFamily="34" charset="0"/>
              </a:rPr>
              <a:t>19%</a:t>
            </a:r>
            <a:r>
              <a:rPr lang="el-GR" sz="1600" dirty="0">
                <a:solidFill>
                  <a:prstClr val="black"/>
                </a:solidFill>
                <a:latin typeface="Arial" panose="020B0604020202020204" pitchFamily="34" charset="0"/>
                <a:cs typeface="Arial" pitchFamily="34" charset="0"/>
              </a:rPr>
              <a:t> είναι οικιακά </a:t>
            </a:r>
            <a:r>
              <a:rPr lang="en-US" sz="1600" dirty="0">
                <a:solidFill>
                  <a:prstClr val="black"/>
                </a:solidFill>
                <a:latin typeface="Arial" panose="020B0604020202020204" pitchFamily="34" charset="0"/>
                <a:cs typeface="Arial" pitchFamily="34" charset="0"/>
              </a:rPr>
              <a:t>, 13%</a:t>
            </a:r>
            <a:r>
              <a:rPr lang="el-GR" sz="1600" dirty="0">
                <a:solidFill>
                  <a:prstClr val="black"/>
                </a:solidFill>
                <a:latin typeface="Arial" panose="020B0604020202020204" pitchFamily="34" charset="0"/>
                <a:cs typeface="Arial" pitchFamily="34" charset="0"/>
              </a:rPr>
              <a:t>υπηρεσίες</a:t>
            </a:r>
            <a:r>
              <a:rPr lang="en-US" sz="1600" dirty="0">
                <a:solidFill>
                  <a:prstClr val="black"/>
                </a:solidFill>
                <a:latin typeface="Arial" panose="020B0604020202020204" pitchFamily="34" charset="0"/>
                <a:cs typeface="Arial" pitchFamily="34" charset="0"/>
              </a:rPr>
              <a:t>.</a:t>
            </a:r>
          </a:p>
          <a:p>
            <a:pPr marL="285750"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Πολιτική- διοικητική οργάνωση</a:t>
            </a:r>
            <a:r>
              <a:rPr lang="en-US" sz="1600" dirty="0">
                <a:solidFill>
                  <a:prstClr val="black"/>
                </a:solidFill>
                <a:latin typeface="Arial" panose="020B0604020202020204" pitchFamily="34" charset="0"/>
                <a:cs typeface="Arial" pitchFamily="34" charset="0"/>
              </a:rPr>
              <a:t>:</a:t>
            </a:r>
          </a:p>
          <a:p>
            <a:pPr marL="742950" lvl="1"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Υψηλή αποκέντρωση</a:t>
            </a:r>
            <a:r>
              <a:rPr lang="en-US" sz="1600" dirty="0">
                <a:solidFill>
                  <a:prstClr val="black"/>
                </a:solidFill>
                <a:latin typeface="Arial" panose="020B0604020202020204" pitchFamily="34" charset="0"/>
                <a:cs typeface="Arial" pitchFamily="34" charset="0"/>
              </a:rPr>
              <a:t>.</a:t>
            </a:r>
          </a:p>
          <a:p>
            <a:pPr marL="285750"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Υψηλή δέσμευση για τις Α.Π.Ε </a:t>
            </a:r>
            <a:r>
              <a:rPr lang="en-US" sz="1600" dirty="0">
                <a:solidFill>
                  <a:prstClr val="black"/>
                </a:solidFill>
                <a:latin typeface="Arial" panose="020B0604020202020204" pitchFamily="34" charset="0"/>
                <a:cs typeface="Arial" pitchFamily="34" charset="0"/>
              </a:rPr>
              <a:t>:</a:t>
            </a:r>
          </a:p>
          <a:p>
            <a:pPr marL="742950" lvl="1" indent="-285750">
              <a:spcBef>
                <a:spcPts val="400"/>
              </a:spcBef>
              <a:spcAft>
                <a:spcPts val="400"/>
              </a:spcAft>
              <a:buFont typeface="Arial" panose="020B0604020202020204" pitchFamily="34" charset="0"/>
              <a:buChar char="‒"/>
            </a:pPr>
            <a:r>
              <a:rPr lang="en-US" sz="1600" dirty="0">
                <a:solidFill>
                  <a:prstClr val="black"/>
                </a:solidFill>
                <a:latin typeface="Arial" panose="020B0604020202020204" pitchFamily="34" charset="0"/>
                <a:cs typeface="Arial" pitchFamily="34" charset="0"/>
                <a:sym typeface="Symbol" panose="05050102010706020507" pitchFamily="18" charset="2"/>
              </a:rPr>
              <a:t> </a:t>
            </a:r>
            <a:r>
              <a:rPr lang="en-US" sz="1600" dirty="0">
                <a:solidFill>
                  <a:prstClr val="black"/>
                </a:solidFill>
                <a:latin typeface="Arial" panose="020B0604020202020204" pitchFamily="34" charset="0"/>
                <a:cs typeface="Arial" pitchFamily="34" charset="0"/>
              </a:rPr>
              <a:t>50% </a:t>
            </a:r>
            <a:r>
              <a:rPr lang="el-GR" sz="1600" dirty="0">
                <a:solidFill>
                  <a:prstClr val="black"/>
                </a:solidFill>
                <a:latin typeface="Arial" panose="020B0604020202020204" pitchFamily="34" charset="0"/>
                <a:cs typeface="Arial" pitchFamily="34" charset="0"/>
              </a:rPr>
              <a:t>της παραγόμενης ενέργειας</a:t>
            </a:r>
            <a:r>
              <a:rPr lang="en-US" sz="1600" dirty="0">
                <a:solidFill>
                  <a:prstClr val="black"/>
                </a:solidFill>
                <a:latin typeface="Arial" panose="020B0604020202020204" pitchFamily="34" charset="0"/>
                <a:cs typeface="Arial" pitchFamily="34" charset="0"/>
              </a:rPr>
              <a:t>.</a:t>
            </a:r>
          </a:p>
          <a:p>
            <a:pPr marL="742950" lvl="1"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Αιολικά και ηλιακά</a:t>
            </a:r>
            <a:r>
              <a:rPr lang="en-US" sz="1600" dirty="0">
                <a:solidFill>
                  <a:prstClr val="black"/>
                </a:solidFill>
                <a:latin typeface="Arial" panose="020B0604020202020204" pitchFamily="34" charset="0"/>
                <a:cs typeface="Arial" pitchFamily="34" charset="0"/>
              </a:rPr>
              <a:t> (</a:t>
            </a:r>
            <a:r>
              <a:rPr lang="el-GR" sz="1600" dirty="0">
                <a:solidFill>
                  <a:prstClr val="black"/>
                </a:solidFill>
                <a:latin typeface="Arial" panose="020B0604020202020204" pitchFamily="34" charset="0"/>
                <a:cs typeface="Arial" pitchFamily="34" charset="0"/>
              </a:rPr>
              <a:t>κυρίως για ηλεκτρισμό</a:t>
            </a:r>
            <a:r>
              <a:rPr lang="en-US" sz="1600" dirty="0">
                <a:solidFill>
                  <a:prstClr val="black"/>
                </a:solidFill>
                <a:latin typeface="Arial" panose="020B0604020202020204" pitchFamily="34" charset="0"/>
                <a:cs typeface="Arial" pitchFamily="34" charset="0"/>
              </a:rPr>
              <a:t>).</a:t>
            </a:r>
          </a:p>
          <a:p>
            <a:pPr marL="742950" lvl="1"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Καθαρή ενέργεια</a:t>
            </a:r>
            <a:r>
              <a:rPr lang="en-US" sz="1600" dirty="0">
                <a:solidFill>
                  <a:prstClr val="black"/>
                </a:solidFill>
                <a:latin typeface="Arial" panose="020B0604020202020204" pitchFamily="34" charset="0"/>
                <a:cs typeface="Arial" pitchFamily="34" charset="0"/>
              </a:rPr>
              <a:t>.</a:t>
            </a:r>
          </a:p>
          <a:p>
            <a:pPr marL="285750" indent="-285750">
              <a:spcBef>
                <a:spcPts val="400"/>
              </a:spcBef>
              <a:spcAft>
                <a:spcPts val="400"/>
              </a:spcAft>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Αρχές: Υπουργείο Βιομηχανίας και Ενέργειας</a:t>
            </a:r>
            <a:r>
              <a:rPr lang="en-US" sz="1600" dirty="0">
                <a:solidFill>
                  <a:prstClr val="black"/>
                </a:solidFill>
                <a:latin typeface="Arial" panose="020B0604020202020204" pitchFamily="34" charset="0"/>
                <a:cs typeface="Arial" pitchFamily="34" charset="0"/>
              </a:rPr>
              <a:t>, </a:t>
            </a:r>
            <a:r>
              <a:rPr lang="el-GR" sz="1600" dirty="0">
                <a:solidFill>
                  <a:prstClr val="black"/>
                </a:solidFill>
                <a:latin typeface="Arial" panose="020B0604020202020204" pitchFamily="34" charset="0"/>
                <a:cs typeface="Arial" pitchFamily="34" charset="0"/>
              </a:rPr>
              <a:t>Αυτόνομες περιοχές</a:t>
            </a:r>
            <a:endParaRPr lang="en-US" sz="1600" dirty="0">
              <a:solidFill>
                <a:prstClr val="black"/>
              </a:solidFill>
              <a:latin typeface="Arial" panose="020B0604020202020204" pitchFamily="34" charset="0"/>
              <a:cs typeface="Arial" pitchFamily="34" charset="0"/>
            </a:endParaRPr>
          </a:p>
        </p:txBody>
      </p:sp>
      <p:grpSp>
        <p:nvGrpSpPr>
          <p:cNvPr id="7" name="Group 6">
            <a:extLst>
              <a:ext uri="{FF2B5EF4-FFF2-40B4-BE49-F238E27FC236}">
                <a16:creationId xmlns="" xmlns:a16="http://schemas.microsoft.com/office/drawing/2014/main" id="{F8459F51-48A4-4E3E-9A07-12B6B52A91EC}"/>
              </a:ext>
            </a:extLst>
          </p:cNvPr>
          <p:cNvGrpSpPr/>
          <p:nvPr/>
        </p:nvGrpSpPr>
        <p:grpSpPr>
          <a:xfrm>
            <a:off x="5652000" y="1403475"/>
            <a:ext cx="3286125" cy="4912239"/>
            <a:chOff x="5652000" y="1403475"/>
            <a:chExt cx="3286125" cy="4912239"/>
          </a:xfrm>
        </p:grpSpPr>
        <p:pic>
          <p:nvPicPr>
            <p:cNvPr id="8" name="Picture 7" descr="A close up of a map&#10;&#10;Description generated with high confidence">
              <a:extLst>
                <a:ext uri="{FF2B5EF4-FFF2-40B4-BE49-F238E27FC236}">
                  <a16:creationId xmlns="" xmlns:a16="http://schemas.microsoft.com/office/drawing/2014/main" id="{BF0BBCC8-A88D-4C94-B60C-E21658F16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000" y="1403475"/>
              <a:ext cx="3240000" cy="2307692"/>
            </a:xfrm>
            <a:prstGeom prst="rect">
              <a:avLst/>
            </a:prstGeom>
            <a:solidFill>
              <a:schemeClr val="bg1"/>
            </a:solidFill>
            <a:ln>
              <a:solidFill>
                <a:schemeClr val="accent3">
                  <a:lumMod val="50000"/>
                </a:schemeClr>
              </a:solidFill>
            </a:ln>
          </p:spPr>
        </p:pic>
        <p:pic>
          <p:nvPicPr>
            <p:cNvPr id="6" name="Picture 5">
              <a:extLst>
                <a:ext uri="{FF2B5EF4-FFF2-40B4-BE49-F238E27FC236}">
                  <a16:creationId xmlns="" xmlns:a16="http://schemas.microsoft.com/office/drawing/2014/main" id="{50E5D218-C3FD-438F-93F5-14748C9BFBE5}"/>
                </a:ext>
              </a:extLst>
            </p:cNvPr>
            <p:cNvPicPr>
              <a:picLocks noChangeAspect="1"/>
            </p:cNvPicPr>
            <p:nvPr/>
          </p:nvPicPr>
          <p:blipFill>
            <a:blip r:embed="rId3"/>
            <a:stretch>
              <a:fillRect/>
            </a:stretch>
          </p:blipFill>
          <p:spPr>
            <a:xfrm>
              <a:off x="5652000" y="3743964"/>
              <a:ext cx="3286125" cy="2571750"/>
            </a:xfrm>
            <a:prstGeom prst="rect">
              <a:avLst/>
            </a:prstGeom>
          </p:spPr>
        </p:pic>
      </p:grpSp>
    </p:spTree>
    <p:extLst>
      <p:ext uri="{BB962C8B-B14F-4D97-AF65-F5344CB8AC3E}">
        <p14:creationId xmlns:p14="http://schemas.microsoft.com/office/powerpoint/2010/main" val="426596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7A6BEDC-05F0-498D-90A1-C7A83BE3A543}"/>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Rectángulo 3">
            <a:extLst>
              <a:ext uri="{FF2B5EF4-FFF2-40B4-BE49-F238E27FC236}">
                <a16:creationId xmlns="" xmlns:a16="http://schemas.microsoft.com/office/drawing/2014/main" id="{4681935B-6CEB-4D09-98DB-A12712AA1A4D}"/>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Κύριοι Κανόνες στα κτίρια (</a:t>
            </a:r>
            <a:r>
              <a:rPr lang="en-US" sz="1600" b="1" dirty="0">
                <a:solidFill>
                  <a:prstClr val="black"/>
                </a:solidFill>
                <a:latin typeface="Arial" pitchFamily="34" charset="0"/>
                <a:cs typeface="Arial" pitchFamily="34" charset="0"/>
              </a:rPr>
              <a:t>RE and EE</a:t>
            </a:r>
            <a:r>
              <a:rPr lang="el-GR" sz="1600" b="1" dirty="0">
                <a:solidFill>
                  <a:prstClr val="black"/>
                </a:solidFill>
                <a:latin typeface="Arial" pitchFamily="34" charset="0"/>
                <a:cs typeface="Arial" pitchFamily="34" charset="0"/>
              </a:rPr>
              <a:t>) </a:t>
            </a:r>
            <a:endParaRPr lang="en-US" sz="1600" b="1" dirty="0">
              <a:solidFill>
                <a:prstClr val="black"/>
              </a:solidFill>
              <a:latin typeface="Arial" pitchFamily="34" charset="0"/>
              <a:cs typeface="Arial" pitchFamily="34" charset="0"/>
            </a:endParaRPr>
          </a:p>
        </p:txBody>
      </p:sp>
      <p:pic>
        <p:nvPicPr>
          <p:cNvPr id="8" name="Picture 7">
            <a:extLst>
              <a:ext uri="{FF2B5EF4-FFF2-40B4-BE49-F238E27FC236}">
                <a16:creationId xmlns="" xmlns:a16="http://schemas.microsoft.com/office/drawing/2014/main" id="{33D94B53-FB76-481E-A0D1-9A64D81E2E2E}"/>
              </a:ext>
            </a:extLst>
          </p:cNvPr>
          <p:cNvPicPr/>
          <p:nvPr/>
        </p:nvPicPr>
        <p:blipFill rotWithShape="1">
          <a:blip r:embed="rId2" cstate="print">
            <a:extLst>
              <a:ext uri="{28A0092B-C50C-407E-A947-70E740481C1C}">
                <a14:useLocalDpi xmlns:a14="http://schemas.microsoft.com/office/drawing/2010/main" val="0"/>
              </a:ext>
            </a:extLst>
          </a:blip>
          <a:srcRect l="-982" t="-1311" r="-1248" b="-1682"/>
          <a:stretch/>
        </p:blipFill>
        <p:spPr bwMode="auto">
          <a:xfrm>
            <a:off x="972000" y="2061000"/>
            <a:ext cx="7560000" cy="3888000"/>
          </a:xfrm>
          <a:prstGeom prst="rect">
            <a:avLst/>
          </a:prstGeom>
          <a:noFill/>
          <a:ln w="9525" cap="flat" cmpd="sng" algn="ctr">
            <a:solidFill>
              <a:srgbClr val="9BBB59">
                <a:lumMod val="50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962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0243A7-1980-42AB-A3B9-E0FE538D662D}"/>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Marcador de contenido 3">
            <a:extLst>
              <a:ext uri="{FF2B5EF4-FFF2-40B4-BE49-F238E27FC236}">
                <a16:creationId xmlns="" xmlns:a16="http://schemas.microsoft.com/office/drawing/2014/main" id="{34518A36-0624-4EF3-856F-7F0642FE8FCC}"/>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Εφαρμογή του</a:t>
            </a:r>
            <a:r>
              <a:rPr lang="en-US" sz="1600" b="1" dirty="0">
                <a:solidFill>
                  <a:prstClr val="black"/>
                </a:solidFill>
                <a:latin typeface="Arial" pitchFamily="34" charset="0"/>
                <a:cs typeface="Arial" pitchFamily="34" charset="0"/>
              </a:rPr>
              <a:t> EPBD </a:t>
            </a:r>
            <a:r>
              <a:rPr lang="el-GR" sz="1600" b="1" dirty="0">
                <a:solidFill>
                  <a:prstClr val="black"/>
                </a:solidFill>
                <a:latin typeface="Arial" pitchFamily="34" charset="0"/>
                <a:cs typeface="Arial" pitchFamily="34" charset="0"/>
              </a:rPr>
              <a:t>στην Ισπανία</a:t>
            </a:r>
            <a:r>
              <a:rPr lang="en-US" sz="1600" b="1" dirty="0">
                <a:solidFill>
                  <a:prstClr val="black"/>
                </a:solidFill>
                <a:latin typeface="Arial" pitchFamily="34" charset="0"/>
                <a:cs typeface="Arial" pitchFamily="34" charset="0"/>
              </a:rPr>
              <a:t>.</a:t>
            </a:r>
          </a:p>
        </p:txBody>
      </p:sp>
      <p:sp>
        <p:nvSpPr>
          <p:cNvPr id="3" name="TextBox 2">
            <a:extLst>
              <a:ext uri="{FF2B5EF4-FFF2-40B4-BE49-F238E27FC236}">
                <a16:creationId xmlns="" xmlns:a16="http://schemas.microsoft.com/office/drawing/2014/main" id="{8C8EDFF9-CFAA-467D-8D25-A0790F923E11}"/>
              </a:ext>
            </a:extLst>
          </p:cNvPr>
          <p:cNvSpPr txBox="1"/>
          <p:nvPr/>
        </p:nvSpPr>
        <p:spPr>
          <a:xfrm>
            <a:off x="684000" y="2051795"/>
            <a:ext cx="4148946" cy="4154984"/>
          </a:xfrm>
          <a:prstGeom prst="rect">
            <a:avLst/>
          </a:prstGeom>
          <a:noFill/>
        </p:spPr>
        <p:txBody>
          <a:bodyPr wrap="square" rtlCol="0">
            <a:spAutoFit/>
          </a:bodyPr>
          <a:lstStyle/>
          <a:p>
            <a:pPr>
              <a:spcBef>
                <a:spcPts val="400"/>
              </a:spcBef>
              <a:spcAft>
                <a:spcPts val="400"/>
              </a:spcAft>
            </a:pPr>
            <a:r>
              <a:rPr lang="el-GR" sz="1600" dirty="0">
                <a:latin typeface="Arial" panose="020B0604020202020204" pitchFamily="34" charset="0"/>
                <a:cs typeface="Arial" panose="020B0604020202020204" pitchFamily="34" charset="0"/>
              </a:rPr>
              <a:t>Το</a:t>
            </a:r>
            <a:r>
              <a:rPr lang="en-US" sz="1600" dirty="0">
                <a:latin typeface="Arial" panose="020B0604020202020204" pitchFamily="34" charset="0"/>
                <a:cs typeface="Arial" panose="020B0604020202020204" pitchFamily="34" charset="0"/>
              </a:rPr>
              <a:t> EPBD </a:t>
            </a:r>
            <a:r>
              <a:rPr lang="el-GR" sz="1600" dirty="0" err="1">
                <a:latin typeface="Arial" panose="020B0604020202020204" pitchFamily="34" charset="0"/>
                <a:cs typeface="Arial" panose="020B0604020202020204" pitchFamily="34" charset="0"/>
              </a:rPr>
              <a:t>μεταφέρθήκε</a:t>
            </a:r>
            <a:r>
              <a:rPr lang="el-GR" sz="1600" dirty="0">
                <a:latin typeface="Arial" panose="020B0604020202020204" pitchFamily="34" charset="0"/>
                <a:cs typeface="Arial" panose="020B0604020202020204" pitchFamily="34" charset="0"/>
              </a:rPr>
              <a:t> στην νομοθεσία της Ισπανίας με τρία βασιλικά διατάγματα</a:t>
            </a:r>
            <a:r>
              <a:rPr lang="en-US"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a:p>
            <a:pPr marL="285750" lvl="0" indent="-28575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Technical Building Code (CTE)”, </a:t>
            </a:r>
            <a:r>
              <a:rPr lang="en-US" sz="1600" dirty="0">
                <a:latin typeface="Arial" panose="020B0604020202020204" pitchFamily="34" charset="0"/>
                <a:cs typeface="Arial" panose="020B0604020202020204" pitchFamily="34" charset="0"/>
              </a:rPr>
              <a:t>2006. </a:t>
            </a:r>
            <a:endParaRPr lang="es-ES" sz="1600" dirty="0">
              <a:latin typeface="Arial" panose="020B0604020202020204" pitchFamily="34" charset="0"/>
              <a:cs typeface="Arial" panose="020B0604020202020204" pitchFamily="34" charset="0"/>
            </a:endParaRPr>
          </a:p>
          <a:p>
            <a:pPr marL="285750" lvl="0" indent="-28575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Basic Procedure for Energy Performance Certification</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σε νέα κτίρια εγκεκριμένο το </a:t>
            </a:r>
            <a:r>
              <a:rPr lang="en-US" sz="1600" dirty="0">
                <a:latin typeface="Arial" panose="020B0604020202020204" pitchFamily="34" charset="0"/>
                <a:cs typeface="Arial" panose="020B0604020202020204" pitchFamily="34" charset="0"/>
              </a:rPr>
              <a:t>2007. </a:t>
            </a:r>
            <a:endParaRPr lang="es-ES" sz="1600" dirty="0">
              <a:latin typeface="Arial" panose="020B0604020202020204" pitchFamily="34" charset="0"/>
              <a:cs typeface="Arial" panose="020B0604020202020204" pitchFamily="34" charset="0"/>
            </a:endParaRPr>
          </a:p>
          <a:p>
            <a:pPr marL="285750" lvl="0" indent="-28575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Regulation for thermal installations in Buildings (RITE)</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εγκεκριμένο το </a:t>
            </a:r>
            <a:r>
              <a:rPr lang="en-US" sz="1600" dirty="0">
                <a:latin typeface="Arial" panose="020B0604020202020204" pitchFamily="34" charset="0"/>
                <a:cs typeface="Arial" panose="020B0604020202020204" pitchFamily="34" charset="0"/>
              </a:rPr>
              <a:t>2007. </a:t>
            </a:r>
          </a:p>
          <a:p>
            <a:pPr marL="285750" lvl="0" indent="-285750">
              <a:spcBef>
                <a:spcPts val="400"/>
              </a:spcBef>
              <a:spcAft>
                <a:spcPts val="4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ctr">
              <a:spcBef>
                <a:spcPts val="400"/>
              </a:spcBef>
              <a:spcAft>
                <a:spcPts val="400"/>
              </a:spcAft>
            </a:pPr>
            <a:r>
              <a:rPr lang="en-US" sz="1600" u="sng" dirty="0">
                <a:latin typeface="Arial" panose="020B0604020202020204" pitchFamily="34" charset="0"/>
                <a:cs typeface="Arial" panose="020B0604020202020204" pitchFamily="34" charset="0"/>
              </a:rPr>
              <a:t>**</a:t>
            </a:r>
            <a:r>
              <a:rPr lang="el-GR" sz="1600" u="sng" dirty="0">
                <a:latin typeface="Arial" panose="020B0604020202020204" pitchFamily="34" charset="0"/>
                <a:cs typeface="Arial" panose="020B0604020202020204" pitchFamily="34" charset="0"/>
              </a:rPr>
              <a:t>Αναθεωρημένα και </a:t>
            </a:r>
            <a:r>
              <a:rPr lang="el-GR" sz="1600" u="sng" dirty="0" err="1">
                <a:latin typeface="Arial" panose="020B0604020202020204" pitchFamily="34" charset="0"/>
                <a:cs typeface="Arial" panose="020B0604020202020204" pitchFamily="34" charset="0"/>
              </a:rPr>
              <a:t>επικαιροποιημένα</a:t>
            </a:r>
            <a:r>
              <a:rPr lang="el-GR" sz="1600" u="sng" dirty="0">
                <a:latin typeface="Arial" panose="020B0604020202020204" pitchFamily="34" charset="0"/>
                <a:cs typeface="Arial" panose="020B0604020202020204" pitchFamily="34" charset="0"/>
              </a:rPr>
              <a:t> το</a:t>
            </a:r>
            <a:r>
              <a:rPr lang="en-US" sz="1600" u="sng" dirty="0">
                <a:latin typeface="Arial" panose="020B0604020202020204" pitchFamily="34" charset="0"/>
                <a:cs typeface="Arial" panose="020B0604020202020204" pitchFamily="34" charset="0"/>
              </a:rPr>
              <a:t> 2013**</a:t>
            </a:r>
            <a:endParaRPr lang="es-ES" sz="1600" u="sng" dirty="0">
              <a:latin typeface="Arial" panose="020B0604020202020204" pitchFamily="34" charset="0"/>
              <a:cs typeface="Arial" panose="020B0604020202020204" pitchFamily="34" charset="0"/>
            </a:endParaRPr>
          </a:p>
          <a:p>
            <a:pPr marL="285750" lvl="0" indent="-285750">
              <a:spcBef>
                <a:spcPts val="400"/>
              </a:spcBef>
              <a:spcAft>
                <a:spcPts val="4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146DB8B8-A05B-475F-B08B-24DBECFAB642}"/>
              </a:ext>
            </a:extLst>
          </p:cNvPr>
          <p:cNvSpPr txBox="1"/>
          <p:nvPr/>
        </p:nvSpPr>
        <p:spPr>
          <a:xfrm>
            <a:off x="5220000" y="4216617"/>
            <a:ext cx="3801388" cy="2164695"/>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spcBef>
                <a:spcPts val="400"/>
              </a:spcBef>
              <a:spcAft>
                <a:spcPts val="400"/>
              </a:spcAft>
            </a:pPr>
            <a:r>
              <a:rPr lang="el-GR" sz="1600" dirty="0">
                <a:latin typeface="Arial" panose="020B0604020202020204" pitchFamily="34" charset="0"/>
                <a:cs typeface="Arial" panose="020B0604020202020204" pitchFamily="34" charset="0"/>
              </a:rPr>
              <a:t>Η ευθύνη εφαρμογής του </a:t>
            </a:r>
            <a:r>
              <a:rPr lang="en-US" sz="1600" dirty="0">
                <a:latin typeface="Arial" panose="020B0604020202020204" pitchFamily="34" charset="0"/>
                <a:cs typeface="Arial" panose="020B0604020202020204" pitchFamily="34" charset="0"/>
              </a:rPr>
              <a:t>EPBD</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Energy Performance of Buildings Directive) </a:t>
            </a:r>
            <a:r>
              <a:rPr lang="el-GR" sz="1600" dirty="0">
                <a:latin typeface="Arial" panose="020B0604020202020204" pitchFamily="34" charset="0"/>
                <a:cs typeface="Arial" panose="020B0604020202020204" pitchFamily="34" charset="0"/>
              </a:rPr>
              <a:t>αφορά το Υπουργείο Βιομηχανίας και Ενέργειας, το Υπουργείο Δημόσιων Έργων και Μεταφορών και τις Διευθύνσεις των αυτόνομων περιοχών.</a:t>
            </a:r>
            <a:endParaRPr lang="en-US" dirty="0"/>
          </a:p>
        </p:txBody>
      </p:sp>
      <p:grpSp>
        <p:nvGrpSpPr>
          <p:cNvPr id="17" name="Group 16">
            <a:extLst>
              <a:ext uri="{FF2B5EF4-FFF2-40B4-BE49-F238E27FC236}">
                <a16:creationId xmlns="" xmlns:a16="http://schemas.microsoft.com/office/drawing/2014/main" id="{3F0B8982-8EF6-4CBF-993B-FD4FD728A764}"/>
              </a:ext>
            </a:extLst>
          </p:cNvPr>
          <p:cNvGrpSpPr/>
          <p:nvPr/>
        </p:nvGrpSpPr>
        <p:grpSpPr>
          <a:xfrm>
            <a:off x="4832946" y="1483254"/>
            <a:ext cx="4152601" cy="2842901"/>
            <a:chOff x="4832946" y="1483254"/>
            <a:chExt cx="4152601" cy="2842901"/>
          </a:xfrm>
        </p:grpSpPr>
        <p:pic>
          <p:nvPicPr>
            <p:cNvPr id="15" name="Picture 14" descr="A picture containing table, indoor, sitting, sky&#10;&#10;Description generated with high confidence">
              <a:extLst>
                <a:ext uri="{FF2B5EF4-FFF2-40B4-BE49-F238E27FC236}">
                  <a16:creationId xmlns="" xmlns:a16="http://schemas.microsoft.com/office/drawing/2014/main" id="{4181D37B-11ED-4586-8431-E09C90A5F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946" y="2085701"/>
              <a:ext cx="3972056" cy="2240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 xmlns:a16="http://schemas.microsoft.com/office/drawing/2014/main" id="{918710EA-E95A-4582-8AA3-0823E83B09DA}"/>
                </a:ext>
              </a:extLst>
            </p:cNvPr>
            <p:cNvPicPr>
              <a:picLocks noChangeAspect="1"/>
            </p:cNvPicPr>
            <p:nvPr/>
          </p:nvPicPr>
          <p:blipFill>
            <a:blip r:embed="rId3"/>
            <a:stretch>
              <a:fillRect/>
            </a:stretch>
          </p:blipFill>
          <p:spPr>
            <a:xfrm>
              <a:off x="7452000" y="1483254"/>
              <a:ext cx="1533547" cy="2161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414746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E68E62E-D795-4D8A-9FEC-10A6080F5AA0}"/>
              </a:ext>
            </a:extLst>
          </p:cNvPr>
          <p:cNvSpPr/>
          <p:nvPr/>
        </p:nvSpPr>
        <p:spPr>
          <a:xfrm>
            <a:off x="1188000" y="4943655"/>
            <a:ext cx="2376000" cy="5013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ítulo 1">
            <a:extLst>
              <a:ext uri="{FF2B5EF4-FFF2-40B4-BE49-F238E27FC236}">
                <a16:creationId xmlns="" xmlns:a16="http://schemas.microsoft.com/office/drawing/2014/main" id="{47A03827-59E3-4CF5-9FFC-D8B31EF7EE60}"/>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Marcador de contenido 3">
            <a:extLst>
              <a:ext uri="{FF2B5EF4-FFF2-40B4-BE49-F238E27FC236}">
                <a16:creationId xmlns="" xmlns:a16="http://schemas.microsoft.com/office/drawing/2014/main" id="{EBC4BDBB-E577-4E91-B5F3-AC74CA152628}"/>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Τεχνικός Κώδικας Κτιρίων </a:t>
            </a:r>
            <a:r>
              <a:rPr lang="en-US" sz="1600" b="1" dirty="0">
                <a:solidFill>
                  <a:prstClr val="black"/>
                </a:solidFill>
                <a:latin typeface="Arial" pitchFamily="34" charset="0"/>
                <a:cs typeface="Arial" pitchFamily="34" charset="0"/>
              </a:rPr>
              <a:t>(TBC/CTE).</a:t>
            </a:r>
          </a:p>
        </p:txBody>
      </p:sp>
      <p:sp>
        <p:nvSpPr>
          <p:cNvPr id="3" name="TextBox 2">
            <a:extLst>
              <a:ext uri="{FF2B5EF4-FFF2-40B4-BE49-F238E27FC236}">
                <a16:creationId xmlns="" xmlns:a16="http://schemas.microsoft.com/office/drawing/2014/main" id="{A1667EE6-CAB4-4457-AC20-8564D033B7D4}"/>
              </a:ext>
            </a:extLst>
          </p:cNvPr>
          <p:cNvSpPr txBox="1"/>
          <p:nvPr/>
        </p:nvSpPr>
        <p:spPr>
          <a:xfrm>
            <a:off x="827999" y="2023586"/>
            <a:ext cx="7920000" cy="3539430"/>
          </a:xfrm>
          <a:prstGeom prst="rect">
            <a:avLst/>
          </a:prstGeom>
          <a:noFill/>
        </p:spPr>
        <p:txBody>
          <a:bodyPr wrap="square" rtlCol="0">
            <a:spAutoFit/>
          </a:bodyPr>
          <a:lstStyle/>
          <a:p>
            <a:r>
              <a:rPr lang="el-GR" sz="1600" dirty="0">
                <a:latin typeface="Arial" panose="020B0604020202020204" pitchFamily="34" charset="0"/>
                <a:cs typeface="Arial" panose="020B0604020202020204" pitchFamily="34" charset="0"/>
              </a:rPr>
              <a:t>Είναι το κανονιστικό πλαίσιο των ποιοτικών απαιτήσεων που πρέπει να εφαρμόζονται στα κτίρια, συμπεριλαμβανομένου της κατασκευής τους, ώστε να συμμορφώνονται με τους βασικούς  κανόνες υγιεινής και  ασφαλείας  που ορίζονται στον οικοδομικό κανονισμό. </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Μέρος</a:t>
            </a:r>
            <a:r>
              <a:rPr lang="en-US" sz="1600" dirty="0">
                <a:latin typeface="Arial" panose="020B0604020202020204" pitchFamily="34" charset="0"/>
                <a:cs typeface="Arial" panose="020B0604020202020204" pitchFamily="34" charset="0"/>
              </a:rPr>
              <a:t> I). </a:t>
            </a:r>
            <a:r>
              <a:rPr lang="el-GR" sz="1600" dirty="0">
                <a:latin typeface="Arial" panose="020B0604020202020204" pitchFamily="34" charset="0"/>
                <a:cs typeface="Arial" panose="020B0604020202020204" pitchFamily="34" charset="0"/>
              </a:rPr>
              <a:t>Βασικές απαιτήσεις</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rPr>
              <a:t>Ασφάλεια στην κατασκευή </a:t>
            </a:r>
            <a:r>
              <a:rPr lang="en-US" sz="1600" dirty="0">
                <a:latin typeface="Arial" panose="020B0604020202020204" pitchFamily="34" charset="0"/>
              </a:rPr>
              <a:t>.</a:t>
            </a:r>
          </a:p>
          <a:p>
            <a:pPr marL="285750" indent="-285750">
              <a:buFont typeface="Arial" panose="020B0604020202020204" pitchFamily="34" charset="0"/>
              <a:buChar char="•"/>
            </a:pPr>
            <a:r>
              <a:rPr lang="el-GR" sz="1600" dirty="0">
                <a:latin typeface="Arial" panose="020B0604020202020204" pitchFamily="34" charset="0"/>
              </a:rPr>
              <a:t>Πυρασφάλεια</a:t>
            </a:r>
            <a:r>
              <a:rPr lang="en-US" sz="1600" dirty="0">
                <a:latin typeface="Arial" panose="020B0604020202020204" pitchFamily="34" charset="0"/>
              </a:rPr>
              <a:t>.</a:t>
            </a:r>
          </a:p>
          <a:p>
            <a:pPr marL="285750" indent="-285750">
              <a:buFont typeface="Arial" panose="020B0604020202020204" pitchFamily="34" charset="0"/>
              <a:buChar char="•"/>
            </a:pPr>
            <a:r>
              <a:rPr lang="el-GR" sz="1600" dirty="0">
                <a:latin typeface="Arial" panose="020B0604020202020204" pitchFamily="34" charset="0"/>
              </a:rPr>
              <a:t>Ασφάλεια Χρήσης</a:t>
            </a:r>
            <a:r>
              <a:rPr lang="en-US" sz="1600" dirty="0">
                <a:latin typeface="Arial" panose="020B0604020202020204" pitchFamily="34" charset="0"/>
              </a:rPr>
              <a:t>.</a:t>
            </a:r>
          </a:p>
          <a:p>
            <a:pPr marL="285750" indent="-285750">
              <a:buFont typeface="Arial" panose="020B0604020202020204" pitchFamily="34" charset="0"/>
              <a:buChar char="•"/>
            </a:pPr>
            <a:r>
              <a:rPr lang="el-GR" sz="1600" dirty="0">
                <a:latin typeface="Arial" panose="020B0604020202020204" pitchFamily="34" charset="0"/>
              </a:rPr>
              <a:t>Υγεία, υγιεινή και προστασία του περιβάλλοντος</a:t>
            </a:r>
            <a:r>
              <a:rPr lang="en-US" sz="1600" dirty="0">
                <a:latin typeface="Arial" panose="020B0604020202020204" pitchFamily="34" charset="0"/>
              </a:rPr>
              <a:t>.</a:t>
            </a:r>
          </a:p>
          <a:p>
            <a:pPr marL="285750" indent="-285750">
              <a:buFont typeface="Arial" panose="020B0604020202020204" pitchFamily="34" charset="0"/>
              <a:buChar char="•"/>
            </a:pPr>
            <a:r>
              <a:rPr lang="el-GR" sz="1600" dirty="0">
                <a:latin typeface="Arial" panose="020B0604020202020204" pitchFamily="34" charset="0"/>
              </a:rPr>
              <a:t>Προστασία από το θόρυβο</a:t>
            </a:r>
            <a:endParaRPr lang="en-US" sz="1600" dirty="0">
              <a:latin typeface="Arial" panose="020B0604020202020204" pitchFamily="34" charset="0"/>
            </a:endParaRPr>
          </a:p>
          <a:p>
            <a:pPr marL="285750" indent="-285750">
              <a:buFont typeface="Arial" panose="020B0604020202020204" pitchFamily="34" charset="0"/>
              <a:buChar char="•"/>
            </a:pPr>
            <a:r>
              <a:rPr lang="el-GR" sz="1400" b="1" dirty="0">
                <a:latin typeface="Arial" panose="020B0604020202020204" pitchFamily="34" charset="0"/>
              </a:rPr>
              <a:t>ΕΞΟΙΚΟΝΟΜΗΣΗ </a:t>
            </a:r>
          </a:p>
          <a:p>
            <a:pPr marL="285750" indent="-285750">
              <a:buFont typeface="Arial" panose="020B0604020202020204" pitchFamily="34" charset="0"/>
              <a:buChar char="•"/>
            </a:pPr>
            <a:r>
              <a:rPr lang="el-GR" sz="1400" b="1" dirty="0">
                <a:latin typeface="Arial" panose="020B0604020202020204" pitchFamily="34" charset="0"/>
              </a:rPr>
              <a:t>ΕΝΕΡΓΕΙΑΣ ΚΑΙ ΘΕΡΜΟΝΩΣΗ</a:t>
            </a:r>
            <a:endParaRPr lang="en-US" sz="1400" dirty="0">
              <a:latin typeface="Arial" panose="020B0604020202020204" pitchFamily="34" charset="0"/>
            </a:endParaRPr>
          </a:p>
        </p:txBody>
      </p:sp>
      <p:sp>
        <p:nvSpPr>
          <p:cNvPr id="8" name="TextBox 7">
            <a:extLst>
              <a:ext uri="{FF2B5EF4-FFF2-40B4-BE49-F238E27FC236}">
                <a16:creationId xmlns="" xmlns:a16="http://schemas.microsoft.com/office/drawing/2014/main" id="{6FA8E066-8F72-4608-8D0F-37B96CE95CC0}"/>
              </a:ext>
            </a:extLst>
          </p:cNvPr>
          <p:cNvSpPr txBox="1"/>
          <p:nvPr/>
        </p:nvSpPr>
        <p:spPr>
          <a:xfrm>
            <a:off x="5508000" y="3046012"/>
            <a:ext cx="3528000" cy="329320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a:t>
            </a:r>
            <a:r>
              <a:rPr lang="el-GR" sz="1600" b="1" dirty="0">
                <a:latin typeface="Arial" panose="020B0604020202020204" pitchFamily="34" charset="0"/>
                <a:cs typeface="Arial" panose="020B0604020202020204" pitchFamily="34" charset="0"/>
              </a:rPr>
              <a:t>Μέρος</a:t>
            </a:r>
            <a:r>
              <a:rPr lang="en-US" sz="1600" b="1" dirty="0">
                <a:latin typeface="Arial" panose="020B0604020202020204" pitchFamily="34" charset="0"/>
                <a:cs typeface="Arial" panose="020B0604020202020204" pitchFamily="34" charset="0"/>
              </a:rPr>
              <a:t> II). </a:t>
            </a:r>
            <a:r>
              <a:rPr lang="el-GR" sz="1600" b="1" u="sng" dirty="0">
                <a:latin typeface="Arial" panose="020B0604020202020204" pitchFamily="34" charset="0"/>
                <a:cs typeface="Arial" panose="020B0604020202020204" pitchFamily="34" charset="0"/>
              </a:rPr>
              <a:t>Βασικά έγγραφα </a:t>
            </a:r>
            <a:r>
              <a:rPr lang="en-US" sz="1600" b="1" u="sng" dirty="0">
                <a:latin typeface="Arial" panose="020B0604020202020204" pitchFamily="34" charset="0"/>
                <a:cs typeface="Arial" panose="020B0604020202020204" pitchFamily="34" charset="0"/>
              </a:rPr>
              <a:t>(BD</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BD “</a:t>
            </a:r>
            <a:r>
              <a:rPr lang="el-GR" sz="1600" dirty="0">
                <a:latin typeface="Arial" panose="020B0604020202020204" pitchFamily="34" charset="0"/>
                <a:cs typeface="Arial" panose="020B0604020202020204" pitchFamily="34" charset="0"/>
              </a:rPr>
              <a:t>Εξοικονόμηση Ενέργειας</a:t>
            </a:r>
            <a:r>
              <a:rPr lang="en-US" sz="1600" dirty="0">
                <a:latin typeface="Arial" panose="020B0604020202020204" pitchFamily="34" charset="0"/>
                <a:cs typeface="Arial" panose="020B0604020202020204" pitchFamily="34" charset="0"/>
              </a:rPr>
              <a:t>” (ES)</a:t>
            </a:r>
          </a:p>
          <a:p>
            <a:pPr marL="447675" indent="-447675"/>
            <a:r>
              <a:rPr lang="en-US" sz="1600" dirty="0">
                <a:latin typeface="Arial" panose="020B0604020202020204" pitchFamily="34" charset="0"/>
                <a:cs typeface="Arial" panose="020B0604020202020204" pitchFamily="34" charset="0"/>
              </a:rPr>
              <a:t>ES 1 </a:t>
            </a:r>
            <a:r>
              <a:rPr lang="el-GR" sz="1600" dirty="0">
                <a:latin typeface="Arial" panose="020B0604020202020204" pitchFamily="34" charset="0"/>
                <a:cs typeface="Arial" panose="020B0604020202020204" pitchFamily="34" charset="0"/>
              </a:rPr>
              <a:t>Μείωση της ενεργειακής ζήτησης</a:t>
            </a:r>
            <a:endParaRPr lang="en-US" sz="1600" dirty="0">
              <a:latin typeface="Arial" panose="020B0604020202020204" pitchFamily="34" charset="0"/>
              <a:cs typeface="Arial" panose="020B0604020202020204" pitchFamily="34" charset="0"/>
            </a:endParaRPr>
          </a:p>
          <a:p>
            <a:pPr marL="447675" indent="-447675"/>
            <a:r>
              <a:rPr lang="en-US" sz="1600" dirty="0">
                <a:latin typeface="Arial" panose="020B0604020202020204" pitchFamily="34" charset="0"/>
                <a:cs typeface="Arial" panose="020B0604020202020204" pitchFamily="34" charset="0"/>
              </a:rPr>
              <a:t>ES 2 </a:t>
            </a:r>
            <a:r>
              <a:rPr lang="el-GR" sz="1600" dirty="0">
                <a:latin typeface="Arial" panose="020B0604020202020204" pitchFamily="34" charset="0"/>
                <a:cs typeface="Arial" panose="020B0604020202020204" pitchFamily="34" charset="0"/>
              </a:rPr>
              <a:t>Αποδοτικότητα των θερμικών εγκαταστάσεων</a:t>
            </a:r>
            <a:endParaRPr lang="en-US" sz="1600" dirty="0">
              <a:latin typeface="Arial" panose="020B0604020202020204" pitchFamily="34" charset="0"/>
              <a:cs typeface="Arial" panose="020B0604020202020204" pitchFamily="34" charset="0"/>
            </a:endParaRPr>
          </a:p>
          <a:p>
            <a:pPr marL="447675" indent="-447675"/>
            <a:r>
              <a:rPr lang="en-US" sz="1600" dirty="0">
                <a:latin typeface="Arial" panose="020B0604020202020204" pitchFamily="34" charset="0"/>
                <a:cs typeface="Arial" panose="020B0604020202020204" pitchFamily="34" charset="0"/>
              </a:rPr>
              <a:t>ES 3 </a:t>
            </a:r>
            <a:r>
              <a:rPr lang="el-GR" sz="1600" dirty="0">
                <a:latin typeface="Arial" panose="020B0604020202020204" pitchFamily="34" charset="0"/>
                <a:cs typeface="Arial" panose="020B0604020202020204" pitchFamily="34" charset="0"/>
              </a:rPr>
              <a:t>Ενεργειακή απόδοση  των εγκαταστάσεων φωτισμού</a:t>
            </a:r>
            <a:endParaRPr lang="en-US" sz="1600" dirty="0">
              <a:latin typeface="Arial" panose="020B0604020202020204" pitchFamily="34" charset="0"/>
              <a:cs typeface="Arial" panose="020B0604020202020204" pitchFamily="34" charset="0"/>
            </a:endParaRPr>
          </a:p>
          <a:p>
            <a:pPr marL="447675" indent="-447675"/>
            <a:r>
              <a:rPr lang="en-US" sz="1600" dirty="0">
                <a:latin typeface="Arial" panose="020B0604020202020204" pitchFamily="34" charset="0"/>
                <a:cs typeface="Arial" panose="020B0604020202020204" pitchFamily="34" charset="0"/>
              </a:rPr>
              <a:t>ES 4 </a:t>
            </a:r>
            <a:r>
              <a:rPr lang="el-GR" sz="1600" dirty="0">
                <a:latin typeface="Arial" panose="020B0604020202020204" pitchFamily="34" charset="0"/>
                <a:cs typeface="Arial" panose="020B0604020202020204" pitchFamily="34" charset="0"/>
              </a:rPr>
              <a:t>Ελάχιστη συνεισφορά ηλιακών συστημάτων στο ΖΝΧ </a:t>
            </a:r>
            <a:endParaRPr lang="en-US" sz="1600" dirty="0">
              <a:latin typeface="Arial" panose="020B0604020202020204" pitchFamily="34" charset="0"/>
              <a:cs typeface="Arial" panose="020B0604020202020204" pitchFamily="34" charset="0"/>
            </a:endParaRPr>
          </a:p>
          <a:p>
            <a:pPr marL="447675" indent="-447675"/>
            <a:r>
              <a:rPr lang="en-US" sz="1600" dirty="0">
                <a:latin typeface="Arial" panose="020B0604020202020204" pitchFamily="34" charset="0"/>
                <a:cs typeface="Arial" panose="020B0604020202020204" pitchFamily="34" charset="0"/>
              </a:rPr>
              <a:t>ES 5 </a:t>
            </a:r>
            <a:r>
              <a:rPr lang="el-GR" sz="1600" dirty="0">
                <a:latin typeface="Arial" panose="020B0604020202020204" pitchFamily="34" charset="0"/>
                <a:cs typeface="Arial" panose="020B0604020202020204" pitchFamily="34" charset="0"/>
              </a:rPr>
              <a:t>Ελάχιστη συνεισφορά των ΦΒ στην ηλεκτρική ενέργεια</a:t>
            </a:r>
            <a:endParaRPr lang="en-US"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98522109-0DAE-474E-95F4-081E12453B55}"/>
              </a:ext>
            </a:extLst>
          </p:cNvPr>
          <p:cNvSpPr/>
          <p:nvPr/>
        </p:nvSpPr>
        <p:spPr>
          <a:xfrm>
            <a:off x="827999" y="5445000"/>
            <a:ext cx="4896525" cy="830997"/>
          </a:xfrm>
          <a:prstGeom prst="rect">
            <a:avLst/>
          </a:prstGeom>
        </p:spPr>
        <p:txBody>
          <a:bodyPr wrap="square">
            <a:spAutoFit/>
          </a:bodyPr>
          <a:lstStyle/>
          <a:p>
            <a:pPr lvl="0"/>
            <a:r>
              <a:rPr lang="el-GR" sz="1600" dirty="0">
                <a:solidFill>
                  <a:prstClr val="black"/>
                </a:solidFill>
                <a:latin typeface="Arial" panose="020B0604020202020204" pitchFamily="34" charset="0"/>
              </a:rPr>
              <a:t>Οι βασικές απαιτήσεις πρέπει να λαμβάνονται υπόψη και να εφαρμόζονται από τη σχεδίαση μέχρι και την κατασκευή /συντήρηση των κτιρίων .</a:t>
            </a:r>
            <a:endParaRPr lang="en-US" sz="1600" dirty="0">
              <a:solidFill>
                <a:prstClr val="black"/>
              </a:solidFill>
              <a:latin typeface="Arial" panose="020B0604020202020204" pitchFamily="34" charset="0"/>
            </a:endParaRPr>
          </a:p>
        </p:txBody>
      </p:sp>
      <p:cxnSp>
        <p:nvCxnSpPr>
          <p:cNvPr id="15" name="Straight Arrow Connector 14">
            <a:extLst>
              <a:ext uri="{FF2B5EF4-FFF2-40B4-BE49-F238E27FC236}">
                <a16:creationId xmlns="" xmlns:a16="http://schemas.microsoft.com/office/drawing/2014/main" id="{6AA2F96F-ED89-4B2F-85B1-112EF9C6F1C5}"/>
              </a:ext>
            </a:extLst>
          </p:cNvPr>
          <p:cNvCxnSpPr/>
          <p:nvPr/>
        </p:nvCxnSpPr>
        <p:spPr>
          <a:xfrm>
            <a:off x="3564000" y="5157000"/>
            <a:ext cx="1944000" cy="0"/>
          </a:xfrm>
          <a:prstGeom prst="straightConnector1">
            <a:avLst/>
          </a:prstGeom>
          <a:ln>
            <a:tailEnd type="arrow"/>
          </a:ln>
        </p:spPr>
        <p:style>
          <a:lnRef idx="2">
            <a:schemeClr val="accent3"/>
          </a:lnRef>
          <a:fillRef idx="1">
            <a:schemeClr val="lt1"/>
          </a:fillRef>
          <a:effectRef idx="0">
            <a:schemeClr val="accent3"/>
          </a:effectRef>
          <a:fontRef idx="minor">
            <a:schemeClr val="dk1"/>
          </a:fontRef>
        </p:style>
      </p:cxnSp>
      <p:pic>
        <p:nvPicPr>
          <p:cNvPr id="17" name="Picture 16">
            <a:extLst>
              <a:ext uri="{FF2B5EF4-FFF2-40B4-BE49-F238E27FC236}">
                <a16:creationId xmlns="" xmlns:a16="http://schemas.microsoft.com/office/drawing/2014/main" id="{F71825B6-0D16-44FD-AA3E-80167ECFC0FA}"/>
              </a:ext>
            </a:extLst>
          </p:cNvPr>
          <p:cNvPicPr>
            <a:picLocks noChangeAspect="1"/>
          </p:cNvPicPr>
          <p:nvPr/>
        </p:nvPicPr>
        <p:blipFill>
          <a:blip r:embed="rId2"/>
          <a:stretch>
            <a:fillRect/>
          </a:stretch>
        </p:blipFill>
        <p:spPr>
          <a:xfrm>
            <a:off x="8244000" y="1187669"/>
            <a:ext cx="877297" cy="873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638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B50D0E-C0A9-4FA8-BE5E-403E7ABF16EF}"/>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Marcador de contenido 3">
            <a:extLst>
              <a:ext uri="{FF2B5EF4-FFF2-40B4-BE49-F238E27FC236}">
                <a16:creationId xmlns="" xmlns:a16="http://schemas.microsoft.com/office/drawing/2014/main" id="{FE1F5ABB-161F-49E5-B3DC-65D4BD0ACE76}"/>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TBC/CTE. </a:t>
            </a:r>
            <a:r>
              <a:rPr lang="el-GR" sz="1600" b="1" dirty="0">
                <a:solidFill>
                  <a:prstClr val="black"/>
                </a:solidFill>
                <a:latin typeface="Arial" pitchFamily="34" charset="0"/>
                <a:cs typeface="Arial" pitchFamily="34" charset="0"/>
              </a:rPr>
              <a:t>Κανονισμοί Ενεργειακής Εξοικονόμησης </a:t>
            </a:r>
            <a:r>
              <a:rPr lang="en-US" sz="1600" b="1" dirty="0">
                <a:solidFill>
                  <a:prstClr val="black"/>
                </a:solidFill>
                <a:latin typeface="Arial" pitchFamily="34" charset="0"/>
                <a:cs typeface="Arial" pitchFamily="34" charset="0"/>
              </a:rPr>
              <a:t>(TBC BD ES/CTE DB HE)</a:t>
            </a:r>
          </a:p>
        </p:txBody>
      </p:sp>
      <p:pic>
        <p:nvPicPr>
          <p:cNvPr id="5" name="Picture 4">
            <a:extLst>
              <a:ext uri="{FF2B5EF4-FFF2-40B4-BE49-F238E27FC236}">
                <a16:creationId xmlns="" xmlns:a16="http://schemas.microsoft.com/office/drawing/2014/main" id="{FFBFD916-69FF-414B-A9C2-EA3341AED68C}"/>
              </a:ext>
            </a:extLst>
          </p:cNvPr>
          <p:cNvPicPr>
            <a:picLocks noChangeAspect="1"/>
          </p:cNvPicPr>
          <p:nvPr/>
        </p:nvPicPr>
        <p:blipFill>
          <a:blip r:embed="rId2"/>
          <a:stretch>
            <a:fillRect/>
          </a:stretch>
        </p:blipFill>
        <p:spPr>
          <a:xfrm>
            <a:off x="8244000" y="1187669"/>
            <a:ext cx="877297" cy="873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 xmlns:a16="http://schemas.microsoft.com/office/drawing/2014/main" id="{21C68DBA-5C16-4B92-BFF7-38745D066E82}"/>
              </a:ext>
            </a:extLst>
          </p:cNvPr>
          <p:cNvSpPr/>
          <p:nvPr/>
        </p:nvSpPr>
        <p:spPr>
          <a:xfrm>
            <a:off x="750675" y="1983139"/>
            <a:ext cx="5061001" cy="338554"/>
          </a:xfrm>
          <a:prstGeom prst="rect">
            <a:avLst/>
          </a:prstGeom>
        </p:spPr>
        <p:txBody>
          <a:bodyPr wrap="none">
            <a:spAutoFit/>
          </a:bodyPr>
          <a:lstStyle/>
          <a:p>
            <a:pPr marL="447675" indent="-447675"/>
            <a:r>
              <a:rPr lang="en-US" sz="1600" u="sng" dirty="0">
                <a:latin typeface="Arial" panose="020B0604020202020204" pitchFamily="34" charset="0"/>
                <a:cs typeface="Arial" panose="020B0604020202020204" pitchFamily="34" charset="0"/>
              </a:rPr>
              <a:t>TBC BD ES 1 </a:t>
            </a:r>
            <a:r>
              <a:rPr lang="el-GR" sz="1600" u="sng" dirty="0">
                <a:latin typeface="Arial" panose="020B0604020202020204" pitchFamily="34" charset="0"/>
                <a:cs typeface="Arial" panose="020B0604020202020204" pitchFamily="34" charset="0"/>
              </a:rPr>
              <a:t>Περιορισμός της Ενεργειακής Ζήτησης</a:t>
            </a:r>
            <a:endParaRPr lang="en-US" sz="1600" u="sng"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BBF4F0F2-BED0-4B10-B64E-CC32E363B78F}"/>
              </a:ext>
            </a:extLst>
          </p:cNvPr>
          <p:cNvSpPr/>
          <p:nvPr/>
        </p:nvSpPr>
        <p:spPr>
          <a:xfrm>
            <a:off x="750675" y="3221612"/>
            <a:ext cx="5758628" cy="338554"/>
          </a:xfrm>
          <a:prstGeom prst="rect">
            <a:avLst/>
          </a:prstGeom>
        </p:spPr>
        <p:txBody>
          <a:bodyPr wrap="none">
            <a:spAutoFit/>
          </a:bodyPr>
          <a:lstStyle/>
          <a:p>
            <a:pPr marL="447675" indent="-447675"/>
            <a:r>
              <a:rPr lang="en-US" sz="1600" u="sng" dirty="0">
                <a:latin typeface="Arial" panose="020B0604020202020204" pitchFamily="34" charset="0"/>
                <a:cs typeface="Arial" panose="020B0604020202020204" pitchFamily="34" charset="0"/>
              </a:rPr>
              <a:t>TBC BD ES 2 </a:t>
            </a:r>
            <a:r>
              <a:rPr lang="el-GR" sz="1600" u="sng" dirty="0">
                <a:latin typeface="Arial" panose="020B0604020202020204" pitchFamily="34" charset="0"/>
                <a:cs typeface="Arial" panose="020B0604020202020204" pitchFamily="34" charset="0"/>
              </a:rPr>
              <a:t>Αποδοτικότητα των εγκαταστάσεων θέρμανσης</a:t>
            </a:r>
            <a:endParaRPr lang="en-US" sz="1600" u="sng"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49F0459F-4F4E-4531-898A-9DC54D0418C0}"/>
              </a:ext>
            </a:extLst>
          </p:cNvPr>
          <p:cNvSpPr/>
          <p:nvPr/>
        </p:nvSpPr>
        <p:spPr>
          <a:xfrm>
            <a:off x="750675" y="4706306"/>
            <a:ext cx="7189982" cy="338554"/>
          </a:xfrm>
          <a:prstGeom prst="rect">
            <a:avLst/>
          </a:prstGeom>
        </p:spPr>
        <p:txBody>
          <a:bodyPr wrap="none">
            <a:spAutoFit/>
          </a:bodyPr>
          <a:lstStyle/>
          <a:p>
            <a:pPr marL="447675" indent="-447675"/>
            <a:r>
              <a:rPr lang="en-US" sz="1600" u="sng" dirty="0">
                <a:latin typeface="Arial" panose="020B0604020202020204" pitchFamily="34" charset="0"/>
                <a:cs typeface="Arial" panose="020B0604020202020204" pitchFamily="34" charset="0"/>
              </a:rPr>
              <a:t>TBC BD ES 4 </a:t>
            </a:r>
            <a:r>
              <a:rPr lang="el-GR" sz="1600" u="sng" dirty="0">
                <a:latin typeface="Arial" panose="020B0604020202020204" pitchFamily="34" charset="0"/>
                <a:cs typeface="Arial" panose="020B0604020202020204" pitchFamily="34" charset="0"/>
              </a:rPr>
              <a:t>Ελάχιστη συνεισφορά των </a:t>
            </a:r>
            <a:r>
              <a:rPr lang="el-GR" sz="1600" u="sng" dirty="0" err="1">
                <a:latin typeface="Arial" panose="020B0604020202020204" pitchFamily="34" charset="0"/>
                <a:cs typeface="Arial" panose="020B0604020202020204" pitchFamily="34" charset="0"/>
              </a:rPr>
              <a:t>ηλιοθερμικών</a:t>
            </a:r>
            <a:r>
              <a:rPr lang="el-GR" sz="1600" u="sng" dirty="0">
                <a:latin typeface="Arial" panose="020B0604020202020204" pitchFamily="34" charset="0"/>
                <a:cs typeface="Arial" panose="020B0604020202020204" pitchFamily="34" charset="0"/>
              </a:rPr>
              <a:t> συστημάτων στο ΖΝΧ</a:t>
            </a:r>
            <a:endParaRPr lang="en-US" sz="1600" u="sng"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EAAD57ED-8636-4C4D-A9A8-021BC9360EAF}"/>
              </a:ext>
            </a:extLst>
          </p:cNvPr>
          <p:cNvSpPr txBox="1"/>
          <p:nvPr/>
        </p:nvSpPr>
        <p:spPr>
          <a:xfrm>
            <a:off x="750675" y="2356154"/>
            <a:ext cx="7970250" cy="584775"/>
          </a:xfrm>
          <a:prstGeom prst="rect">
            <a:avLst/>
          </a:prstGeom>
          <a:noFill/>
        </p:spPr>
        <p:txBody>
          <a:bodyPr wrap="square" rtlCol="0">
            <a:spAutoFit/>
          </a:bodyPr>
          <a:lstStyle/>
          <a:p>
            <a:r>
              <a:rPr lang="el-GR" sz="1600" dirty="0">
                <a:latin typeface="Arial" panose="020B0604020202020204" pitchFamily="34" charset="0"/>
                <a:cs typeface="Arial" panose="020B0604020202020204" pitchFamily="34" charset="0"/>
              </a:rPr>
              <a:t>Περιορισμός των ενεργειακών απαιτήσεων των κτιρίων, ενώ εξασφαλίζεται η θερμική άνεση καθ’ όλη τη διάρκεια του χρόνου.</a:t>
            </a:r>
            <a:r>
              <a:rPr lang="en-US" sz="1600" dirty="0">
                <a:latin typeface="Arial" panose="020B0604020202020204" pitchFamily="34" charset="0"/>
                <a:cs typeface="Arial" panose="020B0604020202020204" pitchFamily="34" charset="0"/>
              </a:rPr>
              <a:t> </a:t>
            </a:r>
          </a:p>
        </p:txBody>
      </p:sp>
      <p:sp>
        <p:nvSpPr>
          <p:cNvPr id="15" name="TextBox 14">
            <a:extLst>
              <a:ext uri="{FF2B5EF4-FFF2-40B4-BE49-F238E27FC236}">
                <a16:creationId xmlns="" xmlns:a16="http://schemas.microsoft.com/office/drawing/2014/main" id="{EABCDE77-485C-4087-84ED-BE4D43C835E3}"/>
              </a:ext>
            </a:extLst>
          </p:cNvPr>
          <p:cNvSpPr txBox="1"/>
          <p:nvPr/>
        </p:nvSpPr>
        <p:spPr>
          <a:xfrm>
            <a:off x="750675" y="3594627"/>
            <a:ext cx="7970250" cy="830997"/>
          </a:xfrm>
          <a:prstGeom prst="rect">
            <a:avLst/>
          </a:prstGeom>
          <a:noFill/>
        </p:spPr>
        <p:txBody>
          <a:bodyPr wrap="square" rtlCol="0">
            <a:spAutoFit/>
          </a:bodyPr>
          <a:lstStyle/>
          <a:p>
            <a:r>
              <a:rPr lang="el-GR" sz="1600" dirty="0">
                <a:latin typeface="Arial" panose="020B0604020202020204" pitchFamily="34" charset="0"/>
                <a:cs typeface="Arial" panose="020B0604020202020204" pitchFamily="34" charset="0"/>
              </a:rPr>
              <a:t>Κατάλληλες εγκαταστάσεις θέρμανσης εξασφαλίζοντας τη θερμική άνεση στο κτίριο</a:t>
            </a:r>
            <a:r>
              <a:rPr lang="en-US" sz="1600" dirty="0">
                <a:latin typeface="Arial" panose="020B0604020202020204" pitchFamily="34" charset="0"/>
              </a:rPr>
              <a:t>. </a:t>
            </a:r>
            <a:r>
              <a:rPr lang="el-GR" sz="1600" dirty="0">
                <a:latin typeface="Arial" panose="020B0604020202020204" pitchFamily="34" charset="0"/>
              </a:rPr>
              <a:t>Αυτές οι απαιτήσεις αναπτύσσονται στον Κανονισμό Εγκαταστάσεων Θέρμανσης στα Κτίρια</a:t>
            </a:r>
            <a:r>
              <a:rPr lang="en-US" sz="1600" dirty="0">
                <a:latin typeface="Arial" panose="020B0604020202020204" pitchFamily="34" charset="0"/>
              </a:rPr>
              <a:t>(RTIB/RITE).</a:t>
            </a: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117C2196-27EC-4DAD-9CB6-A6BBB162EFC6}"/>
              </a:ext>
            </a:extLst>
          </p:cNvPr>
          <p:cNvSpPr txBox="1"/>
          <p:nvPr/>
        </p:nvSpPr>
        <p:spPr>
          <a:xfrm>
            <a:off x="712398" y="5044860"/>
            <a:ext cx="7970250" cy="584775"/>
          </a:xfrm>
          <a:prstGeom prst="rect">
            <a:avLst/>
          </a:prstGeom>
          <a:noFill/>
        </p:spPr>
        <p:txBody>
          <a:bodyPr wrap="square" rtlCol="0">
            <a:spAutoFit/>
          </a:bodyPr>
          <a:lstStyle/>
          <a:p>
            <a:r>
              <a:rPr lang="el-GR" sz="1600" dirty="0">
                <a:latin typeface="Arial" panose="020B0604020202020204" pitchFamily="34" charset="0"/>
                <a:cs typeface="Arial" panose="020B0604020202020204" pitchFamily="34" charset="0"/>
              </a:rPr>
              <a:t>Η προβλεπόμενη ζήτηση ΖΝΧ καλύπτεται από </a:t>
            </a:r>
            <a:r>
              <a:rPr lang="el-GR" sz="1600" dirty="0" err="1">
                <a:latin typeface="Arial" panose="020B0604020202020204" pitchFamily="34" charset="0"/>
                <a:cs typeface="Arial" panose="020B0604020202020204" pitchFamily="34" charset="0"/>
              </a:rPr>
              <a:t>ηλιοθερμικά</a:t>
            </a:r>
            <a:r>
              <a:rPr lang="el-GR" sz="1600" dirty="0">
                <a:latin typeface="Arial" panose="020B0604020202020204" pitchFamily="34" charset="0"/>
                <a:cs typeface="Arial" panose="020B0604020202020204" pitchFamily="34" charset="0"/>
              </a:rPr>
              <a:t>  συστήματα κατάλληλα για την ηλιακή ενέργεια της περιοχής.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Ελάχιστο μερίδιο </a:t>
            </a:r>
            <a:r>
              <a:rPr lang="el-GR" sz="1600" dirty="0" err="1">
                <a:latin typeface="Arial" panose="020B0604020202020204" pitchFamily="34" charset="0"/>
                <a:cs typeface="Arial" panose="020B0604020202020204" pitchFamily="34" charset="0"/>
              </a:rPr>
              <a:t>ηλιοθερμίας</a:t>
            </a:r>
            <a:r>
              <a:rPr lang="en-US" sz="1600" dirty="0">
                <a:latin typeface="Arial" panose="020B0604020202020204" pitchFamily="34" charset="0"/>
                <a:cs typeface="Arial" panose="020B0604020202020204" pitchFamily="34" charset="0"/>
              </a:rPr>
              <a:t>: 30%).</a:t>
            </a:r>
          </a:p>
        </p:txBody>
      </p:sp>
    </p:spTree>
    <p:extLst>
      <p:ext uri="{BB962C8B-B14F-4D97-AF65-F5344CB8AC3E}">
        <p14:creationId xmlns:p14="http://schemas.microsoft.com/office/powerpoint/2010/main" val="259874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7B8B1-9DD3-44E3-A3D6-AE673869640F}"/>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Marcador de contenido 3">
            <a:extLst>
              <a:ext uri="{FF2B5EF4-FFF2-40B4-BE49-F238E27FC236}">
                <a16:creationId xmlns="" xmlns:a16="http://schemas.microsoft.com/office/drawing/2014/main" id="{480DC940-A9FA-4AC7-9708-61AB3E05114B}"/>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The TBC/CTE. </a:t>
            </a:r>
            <a:r>
              <a:rPr lang="el-GR" sz="1600" b="1" dirty="0">
                <a:solidFill>
                  <a:prstClr val="black"/>
                </a:solidFill>
                <a:latin typeface="Arial" pitchFamily="34" charset="0"/>
                <a:cs typeface="Arial" pitchFamily="34" charset="0"/>
              </a:rPr>
              <a:t>Αναγνωρισμένα Έγγραφα</a:t>
            </a:r>
            <a:endParaRPr lang="en-US" sz="1600" b="1" dirty="0">
              <a:solidFill>
                <a:prstClr val="black"/>
              </a:solidFill>
              <a:latin typeface="Arial" pitchFamily="34" charset="0"/>
              <a:cs typeface="Arial" pitchFamily="34" charset="0"/>
            </a:endParaRPr>
          </a:p>
        </p:txBody>
      </p:sp>
      <p:sp>
        <p:nvSpPr>
          <p:cNvPr id="5" name="TextBox 4">
            <a:extLst>
              <a:ext uri="{FF2B5EF4-FFF2-40B4-BE49-F238E27FC236}">
                <a16:creationId xmlns="" xmlns:a16="http://schemas.microsoft.com/office/drawing/2014/main" id="{116FF469-ADF1-4CA4-9052-81BC45C0F1CF}"/>
              </a:ext>
            </a:extLst>
          </p:cNvPr>
          <p:cNvSpPr txBox="1"/>
          <p:nvPr/>
        </p:nvSpPr>
        <p:spPr>
          <a:xfrm>
            <a:off x="755999" y="1903686"/>
            <a:ext cx="8388001" cy="1323439"/>
          </a:xfrm>
          <a:prstGeom prst="rect">
            <a:avLst/>
          </a:prstGeom>
          <a:noFill/>
        </p:spPr>
        <p:txBody>
          <a:bodyPr wrap="square" rtlCol="0">
            <a:spAutoFit/>
          </a:bodyPr>
          <a:lstStyle/>
          <a:p>
            <a:r>
              <a:rPr lang="el-GR" sz="1600" dirty="0">
                <a:latin typeface="Arial" panose="020B0604020202020204" pitchFamily="34" charset="0"/>
                <a:cs typeface="Arial" panose="020B0604020202020204" pitchFamily="34" charset="0"/>
              </a:rPr>
              <a:t>Δημιουργούνται για να συμπληρώσουν τα βασικά έγγραφα για την εφαρμογή του Κώδικα.</a:t>
            </a:r>
            <a:r>
              <a:rPr lang="en-US" sz="1600" dirty="0">
                <a:latin typeface="Arial" panose="020B0604020202020204" pitchFamily="34" charset="0"/>
              </a:rPr>
              <a:t> </a:t>
            </a:r>
            <a:r>
              <a:rPr lang="el-GR" sz="1600" dirty="0">
                <a:latin typeface="Arial" panose="020B0604020202020204" pitchFamily="34" charset="0"/>
              </a:rPr>
              <a:t>Πρόκειται για πόρους τεκμηρίωσης ή εργαλεία λογισμικού που χρησιμοποιούνται </a:t>
            </a:r>
            <a:r>
              <a:rPr lang="en-US" sz="1600" dirty="0">
                <a:latin typeface="Arial" panose="020B0604020202020204" pitchFamily="34" charset="0"/>
              </a:rPr>
              <a:t> </a:t>
            </a:r>
            <a:r>
              <a:rPr lang="el-GR" sz="1600" dirty="0">
                <a:latin typeface="Arial" panose="020B0604020202020204" pitchFamily="34" charset="0"/>
              </a:rPr>
              <a:t>για τη διευκόλυνση της συμμόρφωσης με συγκεκριμένες απαιτήσεις και για την προώθηση της ποιότητας κατασκευής.  Προωθούνται από τρίτους ( βιομηχανία) και υιοθετούνται και επισημοποιούνται από το Υπουργείο Εργασίας και Μεταφορών</a:t>
            </a:r>
            <a:r>
              <a:rPr lang="en-US" sz="1600" dirty="0">
                <a:latin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7" name="Picture 6" descr="A screenshot of a cell phone&#10;&#10;Description generated with very high confidence">
            <a:extLst>
              <a:ext uri="{FF2B5EF4-FFF2-40B4-BE49-F238E27FC236}">
                <a16:creationId xmlns="" xmlns:a16="http://schemas.microsoft.com/office/drawing/2014/main" id="{773DF4D6-D86C-48F3-B010-95FDF836C498}"/>
              </a:ext>
            </a:extLst>
          </p:cNvPr>
          <p:cNvPicPr>
            <a:picLocks noChangeAspect="1"/>
          </p:cNvPicPr>
          <p:nvPr/>
        </p:nvPicPr>
        <p:blipFill rotWithShape="1">
          <a:blip r:embed="rId2">
            <a:extLst>
              <a:ext uri="{28A0092B-C50C-407E-A947-70E740481C1C}">
                <a14:useLocalDpi xmlns:a14="http://schemas.microsoft.com/office/drawing/2010/main" val="0"/>
              </a:ext>
            </a:extLst>
          </a:blip>
          <a:srcRect r="2582" b="1955"/>
          <a:stretch/>
        </p:blipFill>
        <p:spPr>
          <a:xfrm>
            <a:off x="927975" y="3511422"/>
            <a:ext cx="4004025" cy="2485149"/>
          </a:xfrm>
          <a:prstGeom prst="rect">
            <a:avLst/>
          </a:prstGeom>
          <a:noFill/>
          <a:ln w="9525" cap="flat" cmpd="sng" algn="ctr">
            <a:solidFill>
              <a:srgbClr val="9BBB59">
                <a:lumMod val="50000"/>
              </a:srgbClr>
            </a:solidFill>
            <a:prstDash val="solid"/>
            <a:round/>
            <a:headEnd type="none" w="med" len="med"/>
            <a:tailEnd type="none" w="med" len="med"/>
          </a:ln>
        </p:spPr>
      </p:pic>
      <p:pic>
        <p:nvPicPr>
          <p:cNvPr id="11" name="Picture 10" descr="A screenshot of a cell phone&#10;&#10;Description generated with very high confidence">
            <a:extLst>
              <a:ext uri="{FF2B5EF4-FFF2-40B4-BE49-F238E27FC236}">
                <a16:creationId xmlns="" xmlns:a16="http://schemas.microsoft.com/office/drawing/2014/main" id="{E723E6A4-9B9F-4318-B53B-0C02C86FB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000" y="3212999"/>
            <a:ext cx="3408837" cy="2609891"/>
          </a:xfrm>
          <a:prstGeom prst="rect">
            <a:avLst/>
          </a:prstGeom>
        </p:spPr>
      </p:pic>
      <p:pic>
        <p:nvPicPr>
          <p:cNvPr id="9" name="Picture 8" descr="A screenshot of a computer&#10;&#10;Description generated with very high confidence">
            <a:extLst>
              <a:ext uri="{FF2B5EF4-FFF2-40B4-BE49-F238E27FC236}">
                <a16:creationId xmlns="" xmlns:a16="http://schemas.microsoft.com/office/drawing/2014/main" id="{F694F63E-4503-4B94-9329-3B0A95181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90354">
            <a:off x="5377590" y="4168181"/>
            <a:ext cx="3780000" cy="1963828"/>
          </a:xfrm>
          <a:prstGeom prst="rect">
            <a:avLst/>
          </a:prstGeom>
        </p:spPr>
      </p:pic>
    </p:spTree>
    <p:extLst>
      <p:ext uri="{BB962C8B-B14F-4D97-AF65-F5344CB8AC3E}">
        <p14:creationId xmlns:p14="http://schemas.microsoft.com/office/powerpoint/2010/main" val="102607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A75F00-C0BB-4C15-81CF-CBC308524EE4}"/>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Marcador de contenido 3">
            <a:extLst>
              <a:ext uri="{FF2B5EF4-FFF2-40B4-BE49-F238E27FC236}">
                <a16:creationId xmlns="" xmlns:a16="http://schemas.microsoft.com/office/drawing/2014/main" id="{9EB2ACC4-1407-472A-9098-28845CC2EC2A}"/>
              </a:ext>
            </a:extLst>
          </p:cNvPr>
          <p:cNvSpPr>
            <a:spLocks noGrp="1"/>
          </p:cNvSpPr>
          <p:nvPr>
            <p:ph idx="1"/>
          </p:nvPr>
        </p:nvSpPr>
        <p:spPr>
          <a:xfrm>
            <a:off x="457200" y="1600200"/>
            <a:ext cx="8463308"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Κανονισμός εγκαταστάσεων θέρμανσης στα κτίρια </a:t>
            </a:r>
            <a:r>
              <a:rPr lang="en-US" sz="1600" b="1" dirty="0">
                <a:solidFill>
                  <a:prstClr val="black"/>
                </a:solidFill>
                <a:latin typeface="Arial" pitchFamily="34" charset="0"/>
                <a:cs typeface="Arial" pitchFamily="34" charset="0"/>
              </a:rPr>
              <a:t>(RTIB/RITE).</a:t>
            </a:r>
          </a:p>
        </p:txBody>
      </p:sp>
      <p:pic>
        <p:nvPicPr>
          <p:cNvPr id="5" name="Picture 4" descr="A screenshot of a cell phone&#10;&#10;Description generated with very high confidence">
            <a:extLst>
              <a:ext uri="{FF2B5EF4-FFF2-40B4-BE49-F238E27FC236}">
                <a16:creationId xmlns="" xmlns:a16="http://schemas.microsoft.com/office/drawing/2014/main" id="{3EEB0D63-324C-4D96-893A-9A3C4F4631AC}"/>
              </a:ext>
            </a:extLst>
          </p:cNvPr>
          <p:cNvPicPr/>
          <p:nvPr/>
        </p:nvPicPr>
        <p:blipFill>
          <a:blip r:embed="rId2">
            <a:extLst>
              <a:ext uri="{28A0092B-C50C-407E-A947-70E740481C1C}">
                <a14:useLocalDpi xmlns:a14="http://schemas.microsoft.com/office/drawing/2010/main" val="0"/>
              </a:ext>
            </a:extLst>
          </a:blip>
          <a:stretch>
            <a:fillRect/>
          </a:stretch>
        </p:blipFill>
        <p:spPr>
          <a:xfrm>
            <a:off x="828000" y="3362105"/>
            <a:ext cx="4752525" cy="2802895"/>
          </a:xfrm>
          <a:prstGeom prst="rect">
            <a:avLst/>
          </a:prstGeom>
          <a:noFill/>
          <a:ln w="9525" cap="flat" cmpd="sng" algn="ctr">
            <a:solidFill>
              <a:srgbClr val="9BBB59">
                <a:lumMod val="50000"/>
              </a:srgbClr>
            </a:solidFill>
            <a:prstDash val="solid"/>
            <a:round/>
            <a:headEnd type="none" w="med" len="med"/>
            <a:tailEnd type="none" w="med" len="med"/>
          </a:ln>
        </p:spPr>
      </p:pic>
      <p:sp>
        <p:nvSpPr>
          <p:cNvPr id="6" name="TextBox 5">
            <a:extLst>
              <a:ext uri="{FF2B5EF4-FFF2-40B4-BE49-F238E27FC236}">
                <a16:creationId xmlns="" xmlns:a16="http://schemas.microsoft.com/office/drawing/2014/main" id="{23139FCD-33C5-474A-B284-092D936582F2}"/>
              </a:ext>
            </a:extLst>
          </p:cNvPr>
          <p:cNvSpPr txBox="1"/>
          <p:nvPr/>
        </p:nvSpPr>
        <p:spPr>
          <a:xfrm>
            <a:off x="718312" y="2234931"/>
            <a:ext cx="8229599" cy="1077218"/>
          </a:xfrm>
          <a:prstGeom prst="rect">
            <a:avLst/>
          </a:prstGeom>
          <a:noFill/>
        </p:spPr>
        <p:txBody>
          <a:bodyPr wrap="square" rtlCol="0">
            <a:spAutoFit/>
          </a:bodyPr>
          <a:lstStyle/>
          <a:p>
            <a:r>
              <a:rPr lang="el-GR" sz="1600" dirty="0">
                <a:latin typeface="Arial" panose="020B0604020202020204" pitchFamily="34" charset="0"/>
                <a:cs typeface="Arial" panose="020B0604020202020204" pitchFamily="34" charset="0"/>
              </a:rPr>
              <a:t>Διαμορφώνει το βασικό κανονιστικό πλαίσιο για την ενεργειακή απόδοση και τις απαιτήσεις ασφαλείας, που πρέπει να τηρούν οι εγκαταστάσεις συστημάτων θέρμανσης, ώστε να ανταποκρίνονται στις ανάγκες καλής διαβίωσης και υγιεινής  σε όλα τα στάδια ( σχεδίαση, </a:t>
            </a:r>
            <a:r>
              <a:rPr lang="el-GR" sz="1600" dirty="0" err="1">
                <a:latin typeface="Arial" panose="020B0604020202020204" pitchFamily="34" charset="0"/>
                <a:cs typeface="Arial" panose="020B0604020202020204" pitchFamily="34" charset="0"/>
              </a:rPr>
              <a:t>διαστασιολόγηση</a:t>
            </a:r>
            <a:r>
              <a:rPr lang="el-GR" sz="1600" dirty="0">
                <a:latin typeface="Arial" panose="020B0604020202020204" pitchFamily="34" charset="0"/>
                <a:cs typeface="Arial" panose="020B0604020202020204" pitchFamily="34" charset="0"/>
              </a:rPr>
              <a:t> ,εγκατάσταση</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συντήρηση</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και χρήση) </a:t>
            </a:r>
            <a:r>
              <a:rPr lang="en-US" sz="1600"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 xmlns:a16="http://schemas.microsoft.com/office/drawing/2014/main" id="{0DC3909D-C999-4849-A832-D757AB90CF33}"/>
              </a:ext>
            </a:extLst>
          </p:cNvPr>
          <p:cNvSpPr txBox="1"/>
          <p:nvPr/>
        </p:nvSpPr>
        <p:spPr>
          <a:xfrm>
            <a:off x="5724526" y="3213000"/>
            <a:ext cx="3195982" cy="3293209"/>
          </a:xfrm>
          <a:prstGeom prst="rect">
            <a:avLst/>
          </a:prstGeom>
          <a:noFill/>
        </p:spPr>
        <p:txBody>
          <a:bodyPr wrap="square" rtlCol="0">
            <a:spAutoFit/>
          </a:bodyPr>
          <a:lstStyle/>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Η συμμόρφωση με τον κανονισμό οδηγεί στην ικανοποίηση των βασικών απαιτήσεων </a:t>
            </a:r>
            <a:r>
              <a:rPr lang="en-US" sz="1600" dirty="0">
                <a:latin typeface="Arial" panose="020B0604020202020204" pitchFamily="34" charset="0"/>
                <a:cs typeface="Arial" panose="020B0604020202020204" pitchFamily="34" charset="0"/>
              </a:rPr>
              <a:t>“</a:t>
            </a:r>
            <a:r>
              <a:rPr lang="en-US" sz="1600" u="sng" dirty="0">
                <a:latin typeface="Arial" panose="020B0604020202020204" pitchFamily="34" charset="0"/>
                <a:cs typeface="Arial" panose="020B0604020202020204" pitchFamily="34" charset="0"/>
              </a:rPr>
              <a:t>TBC BD ES 2 </a:t>
            </a:r>
            <a:r>
              <a:rPr lang="el-GR" sz="1600" u="sng" dirty="0">
                <a:latin typeface="Arial" panose="020B0604020202020204" pitchFamily="34" charset="0"/>
                <a:cs typeface="Arial" panose="020B0604020202020204" pitchFamily="34" charset="0"/>
              </a:rPr>
              <a:t>Απόδοση των εγκαταστάσεων  θέρμανσης</a:t>
            </a:r>
            <a:r>
              <a:rPr lang="en-US" sz="1600" u="sng"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Οι εγκαταστάσεις θέρμανσης πρέπει να επωφελούνται από  τον διαθέσιμο </a:t>
            </a:r>
            <a:r>
              <a:rPr lang="en-GB" sz="1600" dirty="0">
                <a:latin typeface="Arial" panose="020B0604020202020204" pitchFamily="34" charset="0"/>
                <a:cs typeface="Arial" panose="020B0604020202020204" pitchFamily="34" charset="0"/>
              </a:rPr>
              <a:t>RE</a:t>
            </a:r>
            <a:r>
              <a:rPr lang="el-GR" sz="1600" dirty="0">
                <a:latin typeface="Arial" panose="020B0604020202020204" pitchFamily="34" charset="0"/>
                <a:cs typeface="Arial" panose="020B0604020202020204" pitchFamily="34" charset="0"/>
              </a:rPr>
              <a:t>, που καλύπτει την ενεργειακή κατανάλωση των κτιρίων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σύμφωνα με το </a:t>
            </a:r>
            <a:r>
              <a:rPr lang="en-US" sz="1600" dirty="0">
                <a:latin typeface="Arial" panose="020B0604020202020204" pitchFamily="34" charset="0"/>
                <a:cs typeface="Arial" panose="020B0604020202020204" pitchFamily="34" charset="0"/>
              </a:rPr>
              <a:t>TBC). </a:t>
            </a:r>
          </a:p>
        </p:txBody>
      </p:sp>
    </p:spTree>
    <p:extLst>
      <p:ext uri="{BB962C8B-B14F-4D97-AF65-F5344CB8AC3E}">
        <p14:creationId xmlns:p14="http://schemas.microsoft.com/office/powerpoint/2010/main" val="139232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38A175-AF9F-45B8-82D9-D85C713863E0}"/>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Marcador de contenido 3">
            <a:extLst>
              <a:ext uri="{FF2B5EF4-FFF2-40B4-BE49-F238E27FC236}">
                <a16:creationId xmlns="" xmlns:a16="http://schemas.microsoft.com/office/drawing/2014/main" id="{B4996233-3E94-45B5-A54A-FAA40BBFD676}"/>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Ενεργειακό Πιστοποιητικό των Κτιρίων </a:t>
            </a:r>
            <a:r>
              <a:rPr lang="en-US" sz="1600" b="1" dirty="0">
                <a:solidFill>
                  <a:prstClr val="black"/>
                </a:solidFill>
                <a:latin typeface="Arial" pitchFamily="34" charset="0"/>
                <a:cs typeface="Arial" pitchFamily="34" charset="0"/>
              </a:rPr>
              <a:t>(EPC).</a:t>
            </a:r>
          </a:p>
        </p:txBody>
      </p:sp>
      <p:sp>
        <p:nvSpPr>
          <p:cNvPr id="5" name="TextBox 4">
            <a:extLst>
              <a:ext uri="{FF2B5EF4-FFF2-40B4-BE49-F238E27FC236}">
                <a16:creationId xmlns="" xmlns:a16="http://schemas.microsoft.com/office/drawing/2014/main" id="{02839164-6E01-4021-A113-AC89F56FBAA9}"/>
              </a:ext>
            </a:extLst>
          </p:cNvPr>
          <p:cNvSpPr txBox="1"/>
          <p:nvPr/>
        </p:nvSpPr>
        <p:spPr>
          <a:xfrm>
            <a:off x="395240" y="2061000"/>
            <a:ext cx="2746800" cy="4031873"/>
          </a:xfrm>
          <a:prstGeom prst="rect">
            <a:avLst/>
          </a:prstGeom>
          <a:noFill/>
        </p:spPr>
        <p:txBody>
          <a:bodyPr wrap="square" rtlCol="0">
            <a:spAutoFit/>
          </a:bodyPr>
          <a:lstStyle/>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Από το </a:t>
            </a:r>
            <a:r>
              <a:rPr lang="en-US" sz="1600" dirty="0">
                <a:latin typeface="Arial" panose="020B0604020202020204" pitchFamily="34" charset="0"/>
                <a:cs typeface="Arial" panose="020B0604020202020204" pitchFamily="34" charset="0"/>
              </a:rPr>
              <a:t>EPBD, </a:t>
            </a:r>
            <a:r>
              <a:rPr lang="el-GR" sz="1600" dirty="0">
                <a:latin typeface="Arial" panose="020B0604020202020204" pitchFamily="34" charset="0"/>
                <a:cs typeface="Arial" panose="020B0604020202020204" pitchFamily="34" charset="0"/>
              </a:rPr>
              <a:t>υπάρχει μια </a:t>
            </a:r>
            <a:r>
              <a:rPr lang="el-GR" sz="1600" dirty="0" err="1">
                <a:latin typeface="Arial" panose="020B0604020202020204" pitchFamily="34" charset="0"/>
                <a:cs typeface="Arial" panose="020B0604020202020204" pitchFamily="34" charset="0"/>
              </a:rPr>
              <a:t>υποχρεώση</a:t>
            </a:r>
            <a:r>
              <a:rPr lang="el-GR" sz="1600" dirty="0">
                <a:latin typeface="Arial" panose="020B0604020202020204" pitchFamily="34" charset="0"/>
                <a:cs typeface="Arial" panose="020B0604020202020204" pitchFamily="34" charset="0"/>
              </a:rPr>
              <a:t> από τα κράτη μέλη να </a:t>
            </a:r>
            <a:r>
              <a:rPr lang="el-GR" sz="1600" dirty="0" err="1">
                <a:latin typeface="Arial" panose="020B0604020202020204" pitchFamily="34" charset="0"/>
                <a:cs typeface="Arial" panose="020B0604020202020204" pitchFamily="34" charset="0"/>
              </a:rPr>
              <a:t>εισαγώγουν</a:t>
            </a:r>
            <a:r>
              <a:rPr lang="el-GR" sz="1600" dirty="0">
                <a:latin typeface="Arial" panose="020B0604020202020204" pitchFamily="34" charset="0"/>
                <a:cs typeface="Arial" panose="020B0604020202020204" pitchFamily="34" charset="0"/>
              </a:rPr>
              <a:t> τα </a:t>
            </a:r>
            <a:r>
              <a:rPr lang="el-GR" sz="1600" dirty="0" err="1">
                <a:latin typeface="Arial" panose="020B0604020202020204" pitchFamily="34" charset="0"/>
                <a:cs typeface="Arial" panose="020B0604020202020204" pitchFamily="34" charset="0"/>
              </a:rPr>
              <a:t>ενερργειακά</a:t>
            </a:r>
            <a:r>
              <a:rPr lang="el-GR" sz="1600" dirty="0">
                <a:latin typeface="Arial" panose="020B0604020202020204" pitchFamily="34" charset="0"/>
                <a:cs typeface="Arial" panose="020B0604020202020204" pitchFamily="34" charset="0"/>
              </a:rPr>
              <a:t> πιστοποιητικά για τα κτίρια </a:t>
            </a:r>
            <a:r>
              <a:rPr lang="en-US" sz="1600" b="1" dirty="0">
                <a:latin typeface="Arial" panose="020B0604020202020204" pitchFamily="34" charset="0"/>
                <a:cs typeface="Arial" panose="020B0604020202020204" pitchFamily="34" charset="0"/>
              </a:rPr>
              <a:t>(EPC)</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Αυτός ο </a:t>
            </a:r>
            <a:r>
              <a:rPr lang="el-GR" sz="1600" dirty="0" err="1">
                <a:latin typeface="Arial" panose="020B0604020202020204" pitchFamily="34" charset="0"/>
                <a:cs typeface="Arial" panose="020B0604020202020204" pitchFamily="34" charset="0"/>
              </a:rPr>
              <a:t>νομος</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καθορίει</a:t>
            </a:r>
            <a:r>
              <a:rPr lang="el-GR" sz="1600" dirty="0">
                <a:latin typeface="Arial" panose="020B0604020202020204" pitchFamily="34" charset="0"/>
                <a:cs typeface="Arial" panose="020B0604020202020204" pitchFamily="34" charset="0"/>
              </a:rPr>
              <a:t> τη βασική διαδικασία πιστοποίησης της ενεργειακής απόδοσης των κτιρίων</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Στοιχεία είναι διαθέσιμα στα Αναγνωρισμένα έγγραφα</a:t>
            </a:r>
            <a:endParaRPr lang="en-US" sz="1600" dirty="0">
              <a:latin typeface="Arial" panose="020B0604020202020204" pitchFamily="34" charset="0"/>
              <a:cs typeface="Arial" panose="020B0604020202020204" pitchFamily="34" charset="0"/>
            </a:endParaRPr>
          </a:p>
        </p:txBody>
      </p:sp>
      <p:pic>
        <p:nvPicPr>
          <p:cNvPr id="6" name="Picture 5" descr="A screenshot of a cell phone&#10;&#10;Description generated with very high confidence">
            <a:extLst>
              <a:ext uri="{FF2B5EF4-FFF2-40B4-BE49-F238E27FC236}">
                <a16:creationId xmlns="" xmlns:a16="http://schemas.microsoft.com/office/drawing/2014/main" id="{E6491F9F-30E7-42D4-9981-EAC6B0E4DA07}"/>
              </a:ext>
            </a:extLst>
          </p:cNvPr>
          <p:cNvPicPr/>
          <p:nvPr/>
        </p:nvPicPr>
        <p:blipFill rotWithShape="1">
          <a:blip r:embed="rId2">
            <a:extLst>
              <a:ext uri="{28A0092B-C50C-407E-A947-70E740481C1C}">
                <a14:useLocalDpi xmlns:a14="http://schemas.microsoft.com/office/drawing/2010/main" val="0"/>
              </a:ext>
            </a:extLst>
          </a:blip>
          <a:srcRect t="-1202" b="-1262"/>
          <a:stretch/>
        </p:blipFill>
        <p:spPr bwMode="auto">
          <a:xfrm>
            <a:off x="3132000" y="1989000"/>
            <a:ext cx="5706310" cy="4176001"/>
          </a:xfrm>
          <a:prstGeom prst="rect">
            <a:avLst/>
          </a:prstGeom>
          <a:noFill/>
          <a:ln w="9525" cap="flat" cmpd="sng" algn="ctr">
            <a:solidFill>
              <a:srgbClr val="9BBB59">
                <a:lumMod val="50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489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text on a white background&#10;&#10;Description generated with high confidence">
            <a:extLst>
              <a:ext uri="{FF2B5EF4-FFF2-40B4-BE49-F238E27FC236}">
                <a16:creationId xmlns="" xmlns:a16="http://schemas.microsoft.com/office/drawing/2014/main" id="{7B0CB7C2-18BD-48B2-A4D5-D97A6A112D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0100" y="1144502"/>
            <a:ext cx="1620000" cy="1668600"/>
          </a:xfrm>
          <a:prstGeom prst="rect">
            <a:avLst/>
          </a:prstGeom>
          <a:noFill/>
          <a:ln w="9525" cap="flat" cmpd="sng" algn="ctr">
            <a:solidFill>
              <a:srgbClr val="9BBB59">
                <a:lumMod val="50000"/>
              </a:srgbClr>
            </a:solidFill>
            <a:prstDash val="solid"/>
            <a:round/>
            <a:headEnd type="none" w="med" len="med"/>
            <a:tailEnd type="none" w="med" len="med"/>
          </a:ln>
        </p:spPr>
      </p:pic>
      <p:pic>
        <p:nvPicPr>
          <p:cNvPr id="9" name="Picture 8">
            <a:extLst>
              <a:ext uri="{FF2B5EF4-FFF2-40B4-BE49-F238E27FC236}">
                <a16:creationId xmlns="" xmlns:a16="http://schemas.microsoft.com/office/drawing/2014/main" id="{62E2EE8E-B89C-4FC5-BCC4-9BBD1BE11E35}"/>
              </a:ext>
            </a:extLst>
          </p:cNvPr>
          <p:cNvPicPr>
            <a:picLocks noChangeAspect="1"/>
          </p:cNvPicPr>
          <p:nvPr/>
        </p:nvPicPr>
        <p:blipFill>
          <a:blip r:embed="rId3"/>
          <a:stretch>
            <a:fillRect/>
          </a:stretch>
        </p:blipFill>
        <p:spPr>
          <a:xfrm rot="16200000">
            <a:off x="-334580" y="4899785"/>
            <a:ext cx="1825567" cy="1043997"/>
          </a:xfrm>
          <a:prstGeom prst="rect">
            <a:avLst/>
          </a:prstGeom>
          <a:noFill/>
          <a:ln w="9525" cap="flat" cmpd="sng" algn="ctr">
            <a:solidFill>
              <a:srgbClr val="9BBB59">
                <a:lumMod val="50000"/>
              </a:srgbClr>
            </a:solidFill>
            <a:prstDash val="solid"/>
            <a:round/>
            <a:headEnd type="none" w="med" len="med"/>
            <a:tailEnd type="none" w="med" len="med"/>
          </a:ln>
        </p:spPr>
      </p:pic>
      <p:sp>
        <p:nvSpPr>
          <p:cNvPr id="2" name="Title 1">
            <a:extLst>
              <a:ext uri="{FF2B5EF4-FFF2-40B4-BE49-F238E27FC236}">
                <a16:creationId xmlns="" xmlns:a16="http://schemas.microsoft.com/office/drawing/2014/main" id="{BADC965D-EA1B-4595-A615-DC452344CA93}"/>
              </a:ext>
            </a:extLst>
          </p:cNvPr>
          <p:cNvSpPr>
            <a:spLocks noGrp="1"/>
          </p:cNvSpPr>
          <p:nvPr>
            <p:ph type="title"/>
          </p:nvPr>
        </p:nvSpPr>
        <p:spPr/>
        <p:txBody>
          <a:bodyPr/>
          <a:lstStyle/>
          <a:p>
            <a:r>
              <a:rPr lang="en-US" b="1" dirty="0"/>
              <a:t>4. </a:t>
            </a:r>
            <a:r>
              <a:rPr lang="el-GR" b="1" dirty="0"/>
              <a:t>Εθνικές Ενεργειακές Πολιτικές και Κανόνες</a:t>
            </a:r>
            <a:r>
              <a:rPr lang="en-US" b="1" dirty="0"/>
              <a:t>. </a:t>
            </a:r>
            <a:br>
              <a:rPr lang="en-US" b="1" dirty="0"/>
            </a:br>
            <a:r>
              <a:rPr lang="el-GR" b="1" dirty="0"/>
              <a:t>Η περίπτωση της Ισπανίας</a:t>
            </a:r>
            <a:endParaRPr lang="en-US" dirty="0"/>
          </a:p>
        </p:txBody>
      </p:sp>
      <p:sp>
        <p:nvSpPr>
          <p:cNvPr id="4" name="Marcador de contenido 3">
            <a:extLst>
              <a:ext uri="{FF2B5EF4-FFF2-40B4-BE49-F238E27FC236}">
                <a16:creationId xmlns="" xmlns:a16="http://schemas.microsoft.com/office/drawing/2014/main" id="{D5A032A9-F491-4C7E-AB03-2CB1B9E797B0}"/>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Προώθηση και υποστήριξη της ενεργειακή απόδοσης των κτιρίων</a:t>
            </a:r>
            <a:endParaRPr lang="en-US" sz="1600" b="1" dirty="0">
              <a:solidFill>
                <a:prstClr val="black"/>
              </a:solidFill>
              <a:latin typeface="Arial" pitchFamily="34" charset="0"/>
              <a:cs typeface="Arial" pitchFamily="34" charset="0"/>
            </a:endParaRPr>
          </a:p>
        </p:txBody>
      </p:sp>
      <p:sp>
        <p:nvSpPr>
          <p:cNvPr id="5" name="TextBox 4">
            <a:extLst>
              <a:ext uri="{FF2B5EF4-FFF2-40B4-BE49-F238E27FC236}">
                <a16:creationId xmlns="" xmlns:a16="http://schemas.microsoft.com/office/drawing/2014/main" id="{FCBA0542-6702-49B3-8A97-FB09BAC79FC4}"/>
              </a:ext>
            </a:extLst>
          </p:cNvPr>
          <p:cNvSpPr txBox="1"/>
          <p:nvPr/>
        </p:nvSpPr>
        <p:spPr>
          <a:xfrm>
            <a:off x="923267" y="2041536"/>
            <a:ext cx="6983999" cy="5755422"/>
          </a:xfrm>
          <a:prstGeom prst="rect">
            <a:avLst/>
          </a:prstGeom>
          <a:noFill/>
        </p:spPr>
        <p:txBody>
          <a:bodyPr wrap="square" rtlCol="0">
            <a:spAutoFit/>
          </a:bodyPr>
          <a:lstStyle/>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Οι πολίτες και  επαγγελματίες έχουν τακτικά ενημερωθεί και εκπαιδευθεί πάνω για τη σημασία της ενεργειακής απόδοσης, εξοικονόμησης , των ενεργειακών πιστοποιητικών, των Α.Π.Ε, των νέων τεχνολογιών ,των κανονισμών και άλλων σημαντικών θεμάτων μέσω συνεδρίων , εκπαιδευτικών προγραμμάτων </a:t>
            </a:r>
            <a:r>
              <a:rPr lang="el-GR" sz="1600" dirty="0" err="1">
                <a:latin typeface="Arial" panose="020B0604020202020204" pitchFamily="34" charset="0"/>
                <a:cs typeface="Arial" panose="020B0604020202020204" pitchFamily="34" charset="0"/>
              </a:rPr>
              <a:t>κ.α</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b="1" dirty="0">
                <a:latin typeface="Arial" panose="020B0604020202020204" pitchFamily="34" charset="0"/>
                <a:cs typeface="Arial" panose="020B0604020202020204" pitchFamily="34" charset="0"/>
              </a:rPr>
              <a:t>Εθνικά κίνητρα και υποτροφίες σε εθνικό και περιφερειακό επίπεδο.</a:t>
            </a:r>
          </a:p>
          <a:p>
            <a:r>
              <a:rPr lang="el-GR" sz="1600" dirty="0">
                <a:latin typeface="Arial" panose="020B0604020202020204" pitchFamily="34" charset="0"/>
                <a:cs typeface="Arial" panose="020B0604020202020204" pitchFamily="34" charset="0"/>
              </a:rPr>
              <a:t>    Προγράμματα όπως </a:t>
            </a:r>
            <a:r>
              <a:rPr lang="en-US" sz="1600" dirty="0">
                <a:latin typeface="Arial" panose="020B0604020202020204" pitchFamily="34" charset="0"/>
                <a:cs typeface="Arial" panose="020B0604020202020204" pitchFamily="34" charset="0"/>
              </a:rPr>
              <a:t>PAEE, PAREER </a:t>
            </a:r>
            <a:r>
              <a:rPr lang="el-GR" sz="1600" dirty="0">
                <a:latin typeface="Arial" panose="020B0604020202020204" pitchFamily="34" charset="0"/>
                <a:cs typeface="Arial" panose="020B0604020202020204" pitchFamily="34" charset="0"/>
              </a:rPr>
              <a:t>και άλλα έχουνε προβλέψει οικονομικά </a:t>
            </a:r>
            <a:r>
              <a:rPr lang="el-GR" sz="1600" dirty="0" smtClean="0">
                <a:latin typeface="Arial" panose="020B0604020202020204" pitchFamily="34" charset="0"/>
                <a:cs typeface="Arial" panose="020B0604020202020204" pitchFamily="34" charset="0"/>
              </a:rPr>
              <a:t>κίνητρα </a:t>
            </a:r>
            <a:r>
              <a:rPr lang="el-GR" sz="1600" dirty="0">
                <a:latin typeface="Arial" panose="020B0604020202020204" pitchFamily="34" charset="0"/>
                <a:cs typeface="Arial" panose="020B0604020202020204" pitchFamily="34" charset="0"/>
              </a:rPr>
              <a:t>για τη βελτίωση της ενεργειακής απόδοσης των κτιρίων.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Για παράδειγμα</a:t>
            </a:r>
            <a:r>
              <a:rPr lang="en-US" sz="16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Η βελτίωση εγκαταστάσεων θέρμανσης σε υφιστάμενα κτίρια.</a:t>
            </a:r>
            <a:r>
              <a:rPr lang="en-US" sz="16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Ανακαίνιση των ανοιγμάτων , της πρόσοψης και των δοχείων νερού</a:t>
            </a:r>
            <a:r>
              <a:rPr lang="en-US" sz="16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Δημόσιες επιδοτήσεις για νέες κατοικίες υψηλής ενεργειακής απόδοσης</a:t>
            </a:r>
            <a:r>
              <a:rPr lang="en-US" sz="16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l-GR" sz="1600" smtClean="0">
                <a:latin typeface="Arial" panose="020B0604020202020204" pitchFamily="34" charset="0"/>
                <a:cs typeface="Arial" panose="020B0604020202020204" pitchFamily="34" charset="0"/>
              </a:rPr>
              <a:t>Μείωση </a:t>
            </a:r>
            <a:r>
              <a:rPr lang="el-GR" sz="1600" dirty="0">
                <a:latin typeface="Arial" panose="020B0604020202020204" pitchFamily="34" charset="0"/>
                <a:cs typeface="Arial" panose="020B0604020202020204" pitchFamily="34" charset="0"/>
              </a:rPr>
              <a:t>των φόρων για εργασίες ανακαίνισης ή επισκευής της κύριας κατοικίας</a:t>
            </a:r>
            <a:r>
              <a:rPr lang="en-US" sz="1600" dirty="0">
                <a:latin typeface="Arial" panose="020B0604020202020204" pitchFamily="34" charset="0"/>
                <a:cs typeface="Arial" panose="020B0604020202020204" pitchFamily="34" charset="0"/>
              </a:rPr>
              <a:t>.</a:t>
            </a:r>
          </a:p>
          <a:p>
            <a:pPr marL="1200150" lvl="2"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2"/>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 xmlns:a16="http://schemas.microsoft.com/office/drawing/2014/main" id="{D38FD520-AB54-4A5A-9C3B-A92BEAA49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350" y="4259769"/>
            <a:ext cx="1347795" cy="1854238"/>
          </a:xfrm>
          <a:prstGeom prst="rect">
            <a:avLst/>
          </a:prstGeom>
          <a:noFill/>
          <a:ln w="9525" cap="flat" cmpd="sng" algn="ctr">
            <a:solidFill>
              <a:srgbClr val="9BBB59">
                <a:lumMod val="50000"/>
              </a:srgbClr>
            </a:solidFill>
            <a:prstDash val="solid"/>
            <a:round/>
            <a:headEnd type="none" w="med" len="med"/>
            <a:tailEnd type="none" w="med" len="med"/>
          </a:ln>
        </p:spPr>
      </p:pic>
    </p:spTree>
    <p:extLst>
      <p:ext uri="{BB962C8B-B14F-4D97-AF65-F5344CB8AC3E}">
        <p14:creationId xmlns:p14="http://schemas.microsoft.com/office/powerpoint/2010/main" val="236359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C5C668-45E8-4EB7-98D2-47E2429CD0FC}"/>
              </a:ext>
            </a:extLst>
          </p:cNvPr>
          <p:cNvSpPr>
            <a:spLocks noGrp="1"/>
          </p:cNvSpPr>
          <p:nvPr>
            <p:ph type="title"/>
          </p:nvPr>
        </p:nvSpPr>
        <p:spPr/>
        <p:txBody>
          <a:bodyPr/>
          <a:lstStyle/>
          <a:p>
            <a:r>
              <a:rPr lang="el-GR" b="1" dirty="0"/>
              <a:t>Σύνοψη </a:t>
            </a:r>
            <a:endParaRPr lang="en-US" dirty="0"/>
          </a:p>
        </p:txBody>
      </p:sp>
      <p:pic>
        <p:nvPicPr>
          <p:cNvPr id="4" name="Picture 3">
            <a:extLst>
              <a:ext uri="{FF2B5EF4-FFF2-40B4-BE49-F238E27FC236}">
                <a16:creationId xmlns="" xmlns:a16="http://schemas.microsoft.com/office/drawing/2014/main" id="{1EE5F160-ABCD-423C-A949-0C3DA0724EDE}"/>
              </a:ext>
            </a:extLst>
          </p:cNvPr>
          <p:cNvPicPr/>
          <p:nvPr/>
        </p:nvPicPr>
        <p:blipFill rotWithShape="1">
          <a:blip r:embed="rId2" cstate="print">
            <a:extLst>
              <a:ext uri="{28A0092B-C50C-407E-A947-70E740481C1C}">
                <a14:useLocalDpi xmlns:a14="http://schemas.microsoft.com/office/drawing/2010/main" val="0"/>
              </a:ext>
            </a:extLst>
          </a:blip>
          <a:srcRect l="-833" t="-964" r="-857" b="-1619"/>
          <a:stretch/>
        </p:blipFill>
        <p:spPr bwMode="auto">
          <a:xfrm>
            <a:off x="540000" y="1629000"/>
            <a:ext cx="8146800" cy="4703158"/>
          </a:xfrm>
          <a:prstGeom prst="rect">
            <a:avLst/>
          </a:prstGeom>
          <a:ln w="9525" cap="flat" cmpd="sng" algn="ctr">
            <a:solidFill>
              <a:srgbClr val="9BBB59">
                <a:lumMod val="50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440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D2E6210-F288-4A09-AC23-8E31F41EDC37}"/>
              </a:ext>
            </a:extLst>
          </p:cNvPr>
          <p:cNvSpPr>
            <a:spLocks noGrp="1"/>
          </p:cNvSpPr>
          <p:nvPr>
            <p:ph type="title"/>
          </p:nvPr>
        </p:nvSpPr>
        <p:spPr/>
        <p:txBody>
          <a:bodyPr/>
          <a:lstStyle/>
          <a:p>
            <a:r>
              <a:rPr lang="en-US" b="1" dirty="0"/>
              <a:t>1. </a:t>
            </a:r>
            <a:r>
              <a:rPr lang="el-GR" b="1" dirty="0"/>
              <a:t>Το νομικό πλαίσιο της Ευρωπαϊκής Ένωσης</a:t>
            </a:r>
            <a:endParaRPr lang="es-ES" dirty="0"/>
          </a:p>
        </p:txBody>
      </p:sp>
      <p:sp>
        <p:nvSpPr>
          <p:cNvPr id="16" name="Rectángulo 9">
            <a:extLst>
              <a:ext uri="{FF2B5EF4-FFF2-40B4-BE49-F238E27FC236}">
                <a16:creationId xmlns="" xmlns:a16="http://schemas.microsoft.com/office/drawing/2014/main" id="{32D1C934-BBF9-4788-82E2-A6255181295F}"/>
              </a:ext>
            </a:extLst>
          </p:cNvPr>
          <p:cNvSpPr/>
          <p:nvPr/>
        </p:nvSpPr>
        <p:spPr>
          <a:xfrm>
            <a:off x="396000" y="1557000"/>
            <a:ext cx="8244102" cy="634020"/>
          </a:xfrm>
          <a:prstGeom prst="rect">
            <a:avLst/>
          </a:prstGeom>
        </p:spPr>
        <p:txBody>
          <a:bodyPr wrap="square">
            <a:spAutoFit/>
          </a:bodyPr>
          <a:lstStyle/>
          <a:p>
            <a:pPr marL="285750" indent="-285750" algn="just">
              <a:spcBef>
                <a:spcPct val="20000"/>
              </a:spcBef>
              <a:buFont typeface="Arial" panose="020B0604020202020204" pitchFamily="34" charset="0"/>
              <a:buChar char="•"/>
            </a:pPr>
            <a:r>
              <a:rPr lang="el-GR" sz="1600" dirty="0">
                <a:solidFill>
                  <a:prstClr val="black"/>
                </a:solidFill>
                <a:latin typeface="Arial" pitchFamily="34" charset="0"/>
                <a:cs typeface="Arial" pitchFamily="34" charset="0"/>
              </a:rPr>
              <a:t>Η δομή της Ευρωπαϊκής Ένωσης βασίζεται στις κοινές πολιτικές. </a:t>
            </a:r>
            <a:endParaRPr lang="en-US" sz="1600" dirty="0">
              <a:solidFill>
                <a:prstClr val="black"/>
              </a:solidFill>
              <a:latin typeface="Arial" pitchFamily="34" charset="0"/>
              <a:cs typeface="Arial" pitchFamily="34" charset="0"/>
            </a:endParaRPr>
          </a:p>
          <a:p>
            <a:pPr marL="285750" indent="-285750" algn="just">
              <a:spcBef>
                <a:spcPct val="20000"/>
              </a:spcBef>
              <a:buFont typeface="Arial" panose="020B0604020202020204" pitchFamily="34" charset="0"/>
              <a:buChar char="•"/>
            </a:pPr>
            <a:r>
              <a:rPr lang="el-GR" sz="1600" dirty="0">
                <a:solidFill>
                  <a:prstClr val="black"/>
                </a:solidFill>
                <a:latin typeface="Arial" pitchFamily="34" charset="0"/>
                <a:cs typeface="Arial" pitchFamily="34" charset="0"/>
              </a:rPr>
              <a:t>Παράδειγμα</a:t>
            </a:r>
            <a:r>
              <a:rPr lang="en-US" sz="1600" dirty="0">
                <a:solidFill>
                  <a:prstClr val="black"/>
                </a:solidFill>
                <a:latin typeface="Arial" pitchFamily="34" charset="0"/>
                <a:cs typeface="Arial" pitchFamily="34" charset="0"/>
              </a:rPr>
              <a:t>: </a:t>
            </a:r>
            <a:r>
              <a:rPr lang="el-GR" sz="1600" dirty="0">
                <a:solidFill>
                  <a:prstClr val="black"/>
                </a:solidFill>
                <a:latin typeface="Arial" pitchFamily="34" charset="0"/>
                <a:cs typeface="Arial" pitchFamily="34" charset="0"/>
              </a:rPr>
              <a:t>Ε.Ε Ενέργεια</a:t>
            </a:r>
            <a:r>
              <a:rPr lang="en-US" sz="1600" dirty="0">
                <a:solidFill>
                  <a:prstClr val="black"/>
                </a:solidFill>
                <a:latin typeface="Arial" pitchFamily="34" charset="0"/>
                <a:cs typeface="Arial" pitchFamily="34" charset="0"/>
              </a:rPr>
              <a:t>, </a:t>
            </a:r>
            <a:r>
              <a:rPr lang="el-GR" sz="1600" dirty="0">
                <a:solidFill>
                  <a:prstClr val="black"/>
                </a:solidFill>
                <a:latin typeface="Arial" pitchFamily="34" charset="0"/>
                <a:cs typeface="Arial" pitchFamily="34" charset="0"/>
              </a:rPr>
              <a:t>Κλιματική αλλαγή και περιβαλλοντική πολιτική</a:t>
            </a:r>
            <a:r>
              <a:rPr lang="en-US" sz="1600" dirty="0">
                <a:solidFill>
                  <a:prstClr val="black"/>
                </a:solidFill>
                <a:latin typeface="Arial" pitchFamily="34" charset="0"/>
                <a:cs typeface="Arial" pitchFamily="34" charset="0"/>
              </a:rPr>
              <a:t>.</a:t>
            </a:r>
          </a:p>
        </p:txBody>
      </p:sp>
      <p:pic>
        <p:nvPicPr>
          <p:cNvPr id="17" name="Picture 16" descr="A screenshot of a cell phone&#10;&#10;Description generated with very high confidence">
            <a:extLst>
              <a:ext uri="{FF2B5EF4-FFF2-40B4-BE49-F238E27FC236}">
                <a16:creationId xmlns="" xmlns:a16="http://schemas.microsoft.com/office/drawing/2014/main" id="{77C17364-40AB-4EC3-9278-E10F5CABDEF3}"/>
              </a:ext>
            </a:extLst>
          </p:cNvPr>
          <p:cNvPicPr>
            <a:picLocks noChangeAspect="1"/>
          </p:cNvPicPr>
          <p:nvPr/>
        </p:nvPicPr>
        <p:blipFill rotWithShape="1">
          <a:blip r:embed="rId2">
            <a:extLst>
              <a:ext uri="{28A0092B-C50C-407E-A947-70E740481C1C}">
                <a14:useLocalDpi xmlns:a14="http://schemas.microsoft.com/office/drawing/2010/main" val="0"/>
              </a:ext>
            </a:extLst>
          </a:blip>
          <a:srcRect l="-1250" t="-2187" r="-1170" b="-723"/>
          <a:stretch/>
        </p:blipFill>
        <p:spPr>
          <a:xfrm>
            <a:off x="1476000" y="2191020"/>
            <a:ext cx="5904000" cy="4045980"/>
          </a:xfrm>
          <a:prstGeom prst="rect">
            <a:avLst/>
          </a:prstGeom>
          <a:ln>
            <a:noFill/>
          </a:ln>
        </p:spPr>
      </p:pic>
    </p:spTree>
    <p:extLst>
      <p:ext uri="{BB962C8B-B14F-4D97-AF65-F5344CB8AC3E}">
        <p14:creationId xmlns:p14="http://schemas.microsoft.com/office/powerpoint/2010/main" val="424140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Ενότητας </a:t>
            </a:r>
          </a:p>
        </p:txBody>
      </p:sp>
      <p:sp>
        <p:nvSpPr>
          <p:cNvPr id="5" name="Subtitle 4"/>
          <p:cNvSpPr>
            <a:spLocks noGrp="1"/>
          </p:cNvSpPr>
          <p:nvPr>
            <p:ph type="subTitle" idx="1"/>
          </p:nvPr>
        </p:nvSpPr>
        <p:spPr/>
        <p:txBody>
          <a:bodyPr/>
          <a:lstStyle/>
          <a:p>
            <a:r>
              <a:rPr lang="el-GR" smtClean="0"/>
              <a:t>Ηλιοθερμία</a:t>
            </a:r>
            <a:endParaRPr lang="en-US" dirty="0"/>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t>
            </a:r>
            <a:r>
              <a:rPr lang="el-GR" b="1" dirty="0"/>
              <a:t>Το νομικό πλαίσιο της Ευρωπαϊκής Ένωσης</a:t>
            </a:r>
          </a:p>
        </p:txBody>
      </p:sp>
      <p:sp>
        <p:nvSpPr>
          <p:cNvPr id="10" name="Rectángulo 9">
            <a:extLst>
              <a:ext uri="{FF2B5EF4-FFF2-40B4-BE49-F238E27FC236}">
                <a16:creationId xmlns="" xmlns:a16="http://schemas.microsoft.com/office/drawing/2014/main" id="{AE0DD625-C3E3-4577-9866-47A93B213A68}"/>
              </a:ext>
            </a:extLst>
          </p:cNvPr>
          <p:cNvSpPr/>
          <p:nvPr/>
        </p:nvSpPr>
        <p:spPr>
          <a:xfrm>
            <a:off x="329975" y="1454954"/>
            <a:ext cx="8244102" cy="634020"/>
          </a:xfrm>
          <a:prstGeom prst="rect">
            <a:avLst/>
          </a:prstGeom>
        </p:spPr>
        <p:txBody>
          <a:bodyPr wrap="square">
            <a:spAutoFit/>
          </a:bodyPr>
          <a:lstStyle/>
          <a:p>
            <a:pPr marL="285750" indent="-285750" algn="just">
              <a:spcBef>
                <a:spcPct val="20000"/>
              </a:spcBef>
              <a:buFont typeface="Arial" panose="020B0604020202020204" pitchFamily="34" charset="0"/>
              <a:buChar char="•"/>
            </a:pPr>
            <a:r>
              <a:rPr lang="el-GR" sz="1600" dirty="0">
                <a:solidFill>
                  <a:prstClr val="black"/>
                </a:solidFill>
                <a:latin typeface="Arial" pitchFamily="34" charset="0"/>
                <a:cs typeface="Arial" pitchFamily="34" charset="0"/>
              </a:rPr>
              <a:t>Οι κοινές πολιτικές βασίζονται στο κοινό νομοθετικό πλαίσιο. </a:t>
            </a:r>
            <a:endParaRPr lang="en-US" sz="1600" dirty="0">
              <a:solidFill>
                <a:prstClr val="black"/>
              </a:solidFill>
              <a:latin typeface="Arial" pitchFamily="34" charset="0"/>
              <a:cs typeface="Arial" pitchFamily="34" charset="0"/>
            </a:endParaRPr>
          </a:p>
          <a:p>
            <a:pPr marL="285750" indent="-285750" algn="just">
              <a:spcBef>
                <a:spcPct val="20000"/>
              </a:spcBef>
              <a:buFont typeface="Arial" panose="020B0604020202020204" pitchFamily="34" charset="0"/>
              <a:buChar char="•"/>
            </a:pPr>
            <a:r>
              <a:rPr lang="el-GR" sz="1600" dirty="0">
                <a:solidFill>
                  <a:prstClr val="black"/>
                </a:solidFill>
                <a:latin typeface="Arial" pitchFamily="34" charset="0"/>
                <a:cs typeface="Arial" pitchFamily="34" charset="0"/>
              </a:rPr>
              <a:t>Η νομοθετική διαδικασία της Ε.Ε ακολουθεί πέντε μορφές νομικών στοιχείων</a:t>
            </a:r>
            <a:r>
              <a:rPr lang="en-US" sz="1600" dirty="0">
                <a:solidFill>
                  <a:prstClr val="black"/>
                </a:solidFill>
                <a:latin typeface="Arial" pitchFamily="34" charset="0"/>
                <a:cs typeface="Arial" pitchFamily="34" charset="0"/>
              </a:rPr>
              <a:t>.</a:t>
            </a:r>
          </a:p>
        </p:txBody>
      </p:sp>
      <p:pic>
        <p:nvPicPr>
          <p:cNvPr id="5" name="Picture 4" descr="A screenshot of a cell phone&#10;&#10;Description generated with very high confidence">
            <a:extLst>
              <a:ext uri="{FF2B5EF4-FFF2-40B4-BE49-F238E27FC236}">
                <a16:creationId xmlns="" xmlns:a16="http://schemas.microsoft.com/office/drawing/2014/main" id="{56020DEA-0CDE-42AA-B20E-6A2F14FE8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35" y="2349000"/>
            <a:ext cx="4966965" cy="3816000"/>
          </a:xfrm>
          <a:prstGeom prst="rect">
            <a:avLst/>
          </a:prstGeom>
          <a:ln w="9525" cap="flat" cmpd="sng" algn="ctr">
            <a:solidFill>
              <a:srgbClr val="9BBB59">
                <a:lumMod val="50000"/>
              </a:srgbClr>
            </a:solidFill>
            <a:prstDash val="solid"/>
            <a:round/>
            <a:headEnd type="none" w="med" len="med"/>
            <a:tailEnd type="none" w="med" len="med"/>
          </a:ln>
        </p:spPr>
      </p:pic>
      <p:pic>
        <p:nvPicPr>
          <p:cNvPr id="4" name="Picture 3">
            <a:extLst>
              <a:ext uri="{FF2B5EF4-FFF2-40B4-BE49-F238E27FC236}">
                <a16:creationId xmlns="" xmlns:a16="http://schemas.microsoft.com/office/drawing/2014/main" id="{01E951F1-951E-41F5-A6E7-9E175252DD94}"/>
              </a:ext>
            </a:extLst>
          </p:cNvPr>
          <p:cNvPicPr>
            <a:picLocks noChangeAspect="1"/>
          </p:cNvPicPr>
          <p:nvPr/>
        </p:nvPicPr>
        <p:blipFill>
          <a:blip r:embed="rId4"/>
          <a:stretch>
            <a:fillRect/>
          </a:stretch>
        </p:blipFill>
        <p:spPr>
          <a:xfrm>
            <a:off x="5796000" y="2166505"/>
            <a:ext cx="2808000" cy="3926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681AA8-C2BF-45C3-90C7-755C9DE32D30}"/>
              </a:ext>
            </a:extLst>
          </p:cNvPr>
          <p:cNvSpPr>
            <a:spLocks noGrp="1"/>
          </p:cNvSpPr>
          <p:nvPr>
            <p:ph type="title"/>
          </p:nvPr>
        </p:nvSpPr>
        <p:spPr/>
        <p:txBody>
          <a:bodyPr>
            <a:normAutofit/>
          </a:bodyPr>
          <a:lstStyle/>
          <a:p>
            <a:r>
              <a:rPr lang="en-US" b="1" dirty="0"/>
              <a:t>2. </a:t>
            </a:r>
            <a:r>
              <a:rPr lang="el-GR" b="1" dirty="0"/>
              <a:t>Το γενικό πλαίσιο των Ευρωπαϊκών πολιτικών για την  Ενέργεια και το Κλίμα</a:t>
            </a:r>
            <a:endParaRPr lang="es-ES" dirty="0"/>
          </a:p>
        </p:txBody>
      </p:sp>
      <p:sp>
        <p:nvSpPr>
          <p:cNvPr id="6" name="Rectángulo 9">
            <a:extLst>
              <a:ext uri="{FF2B5EF4-FFF2-40B4-BE49-F238E27FC236}">
                <a16:creationId xmlns="" xmlns:a16="http://schemas.microsoft.com/office/drawing/2014/main" id="{9F4B9B21-9CD6-43F1-8666-1B109B3382D7}"/>
              </a:ext>
            </a:extLst>
          </p:cNvPr>
          <p:cNvSpPr/>
          <p:nvPr/>
        </p:nvSpPr>
        <p:spPr>
          <a:xfrm>
            <a:off x="396000" y="1341000"/>
            <a:ext cx="8640000" cy="1175706"/>
          </a:xfrm>
          <a:prstGeom prst="rect">
            <a:avLst/>
          </a:prstGeom>
        </p:spPr>
        <p:txBody>
          <a:bodyPr wrap="square">
            <a:spAutoFit/>
          </a:bodyPr>
          <a:lstStyle/>
          <a:p>
            <a:pPr marL="285750" indent="-285750" algn="just">
              <a:spcBef>
                <a:spcPct val="20000"/>
              </a:spcBef>
              <a:buFont typeface="Wingdings" panose="05000000000000000000" pitchFamily="2" charset="2"/>
              <a:buChar char="Ø"/>
            </a:pPr>
            <a:r>
              <a:rPr lang="el-GR" sz="1600" b="1" dirty="0">
                <a:solidFill>
                  <a:prstClr val="black"/>
                </a:solidFill>
                <a:latin typeface="Arial" pitchFamily="34" charset="0"/>
                <a:cs typeface="Arial" pitchFamily="34" charset="0"/>
              </a:rPr>
              <a:t>Μακροχρόνια πολιτική</a:t>
            </a:r>
            <a:r>
              <a:rPr lang="en-US" sz="1600" b="1" dirty="0">
                <a:solidFill>
                  <a:prstClr val="black"/>
                </a:solidFill>
                <a:latin typeface="Arial" pitchFamily="34" charset="0"/>
                <a:cs typeface="Arial" pitchFamily="34" charset="0"/>
              </a:rPr>
              <a:t>: “</a:t>
            </a:r>
            <a:r>
              <a:rPr lang="el-GR" sz="1600" b="1" dirty="0">
                <a:solidFill>
                  <a:prstClr val="black"/>
                </a:solidFill>
                <a:latin typeface="Arial" pitchFamily="34" charset="0"/>
                <a:cs typeface="Arial" pitchFamily="34" charset="0"/>
              </a:rPr>
              <a:t>Κλιματικά –ουδέτερη Ευρωπαϊκή Οικονομία</a:t>
            </a:r>
            <a:r>
              <a:rPr lang="en-US" sz="1600" b="1" dirty="0">
                <a:solidFill>
                  <a:prstClr val="black"/>
                </a:solidFill>
                <a:latin typeface="Arial" pitchFamily="34" charset="0"/>
                <a:cs typeface="Arial" pitchFamily="34" charset="0"/>
              </a:rPr>
              <a:t>”</a:t>
            </a:r>
            <a:r>
              <a:rPr lang="el-GR" sz="1600" b="1" dirty="0">
                <a:solidFill>
                  <a:prstClr val="black"/>
                </a:solidFill>
                <a:latin typeface="Arial" pitchFamily="34" charset="0"/>
                <a:cs typeface="Arial" pitchFamily="34" charset="0"/>
              </a:rPr>
              <a:t> μέχρι το </a:t>
            </a:r>
            <a:r>
              <a:rPr lang="en-US" sz="1600" b="1" dirty="0">
                <a:solidFill>
                  <a:prstClr val="black"/>
                </a:solidFill>
                <a:latin typeface="Arial" pitchFamily="34" charset="0"/>
                <a:cs typeface="Arial" pitchFamily="34" charset="0"/>
              </a:rPr>
              <a:t>2050</a:t>
            </a:r>
          </a:p>
          <a:p>
            <a:pPr marL="742950" lvl="1" indent="-285750" algn="just">
              <a:spcBef>
                <a:spcPct val="20000"/>
              </a:spcBef>
              <a:buFont typeface="Arial" panose="020B0604020202020204" pitchFamily="34" charset="0"/>
              <a:buChar char="•"/>
            </a:pPr>
            <a:r>
              <a:rPr lang="el-GR" sz="1600" dirty="0">
                <a:solidFill>
                  <a:prstClr val="black"/>
                </a:solidFill>
                <a:latin typeface="Arial" pitchFamily="34" charset="0"/>
                <a:cs typeface="Arial" pitchFamily="34" charset="0"/>
              </a:rPr>
              <a:t>Στηρίζεται στην κοινή ενεργειακή πολιτική της Ε.Ε</a:t>
            </a:r>
            <a:r>
              <a:rPr lang="en-US" sz="1600" dirty="0">
                <a:solidFill>
                  <a:prstClr val="black"/>
                </a:solidFill>
                <a:latin typeface="Arial" pitchFamily="34" charset="0"/>
                <a:cs typeface="Arial" pitchFamily="34" charset="0"/>
              </a:rPr>
              <a:t>.</a:t>
            </a:r>
          </a:p>
          <a:p>
            <a:pPr marL="742950" lvl="1" indent="-285750" algn="just">
              <a:spcBef>
                <a:spcPct val="20000"/>
              </a:spcBef>
              <a:buFont typeface="Arial" panose="020B0604020202020204" pitchFamily="34" charset="0"/>
              <a:buChar char="•"/>
            </a:pPr>
            <a:r>
              <a:rPr lang="el-GR" sz="1600" dirty="0">
                <a:solidFill>
                  <a:prstClr val="black"/>
                </a:solidFill>
                <a:latin typeface="Arial" pitchFamily="34" charset="0"/>
                <a:cs typeface="Arial" pitchFamily="34" charset="0"/>
              </a:rPr>
              <a:t>Το τρίγωνο των κοινών στόχων της Ενεργειακής Πολιτικής της Ε.Ε </a:t>
            </a:r>
            <a:r>
              <a:rPr lang="en-US" sz="1600" dirty="0">
                <a:solidFill>
                  <a:prstClr val="black"/>
                </a:solidFill>
                <a:latin typeface="Arial" pitchFamily="34" charset="0"/>
                <a:cs typeface="Arial" pitchFamily="34" charset="0"/>
              </a:rPr>
              <a:t>(Green Paper, 2006):</a:t>
            </a:r>
          </a:p>
        </p:txBody>
      </p:sp>
      <p:pic>
        <p:nvPicPr>
          <p:cNvPr id="8" name="Picture 7" descr="A screenshot of a cell phone&#10;&#10;Description generated with very high confidence">
            <a:extLst>
              <a:ext uri="{FF2B5EF4-FFF2-40B4-BE49-F238E27FC236}">
                <a16:creationId xmlns="" xmlns:a16="http://schemas.microsoft.com/office/drawing/2014/main" id="{A27DB122-239C-4304-90C3-1512E60FC2D8}"/>
              </a:ext>
            </a:extLst>
          </p:cNvPr>
          <p:cNvPicPr/>
          <p:nvPr/>
        </p:nvPicPr>
        <p:blipFill>
          <a:blip r:embed="rId2">
            <a:extLst>
              <a:ext uri="{28A0092B-C50C-407E-A947-70E740481C1C}">
                <a14:useLocalDpi xmlns:a14="http://schemas.microsoft.com/office/drawing/2010/main" val="0"/>
              </a:ext>
            </a:extLst>
          </a:blip>
          <a:stretch>
            <a:fillRect/>
          </a:stretch>
        </p:blipFill>
        <p:spPr>
          <a:xfrm>
            <a:off x="1188000" y="2637000"/>
            <a:ext cx="6264000" cy="3456000"/>
          </a:xfrm>
          <a:prstGeom prst="rect">
            <a:avLst/>
          </a:prstGeom>
          <a:ln>
            <a:solidFill>
              <a:schemeClr val="accent3">
                <a:lumMod val="50000"/>
              </a:schemeClr>
            </a:solidFill>
          </a:ln>
        </p:spPr>
      </p:pic>
    </p:spTree>
    <p:extLst>
      <p:ext uri="{BB962C8B-B14F-4D97-AF65-F5344CB8AC3E}">
        <p14:creationId xmlns:p14="http://schemas.microsoft.com/office/powerpoint/2010/main" val="98287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7B6C99-EE17-4CF1-9840-47C913A9E210}"/>
              </a:ext>
            </a:extLst>
          </p:cNvPr>
          <p:cNvSpPr>
            <a:spLocks noGrp="1"/>
          </p:cNvSpPr>
          <p:nvPr>
            <p:ph type="title"/>
          </p:nvPr>
        </p:nvSpPr>
        <p:spPr/>
        <p:txBody>
          <a:bodyPr/>
          <a:lstStyle/>
          <a:p>
            <a:r>
              <a:rPr lang="en-US" b="1" dirty="0"/>
              <a:t>2. </a:t>
            </a:r>
            <a:r>
              <a:rPr lang="el-GR" b="1" dirty="0"/>
              <a:t>Το γενικό πλαίσιο των Ευρωπαϊκών πολιτικών για την  Ενέργεια και το Κλίμα</a:t>
            </a:r>
            <a:endParaRPr lang="es-ES" dirty="0"/>
          </a:p>
        </p:txBody>
      </p:sp>
      <p:sp>
        <p:nvSpPr>
          <p:cNvPr id="13" name="Rectángulo 9">
            <a:extLst>
              <a:ext uri="{FF2B5EF4-FFF2-40B4-BE49-F238E27FC236}">
                <a16:creationId xmlns="" xmlns:a16="http://schemas.microsoft.com/office/drawing/2014/main" id="{25A89399-1A84-4AA8-B5B1-A8DD6AFCE952}"/>
              </a:ext>
            </a:extLst>
          </p:cNvPr>
          <p:cNvSpPr/>
          <p:nvPr/>
        </p:nvSpPr>
        <p:spPr>
          <a:xfrm>
            <a:off x="396000" y="1557000"/>
            <a:ext cx="8244102" cy="880241"/>
          </a:xfrm>
          <a:prstGeom prst="rect">
            <a:avLst/>
          </a:prstGeom>
        </p:spPr>
        <p:txBody>
          <a:bodyPr wrap="square">
            <a:spAutoFit/>
          </a:bodyPr>
          <a:lstStyle/>
          <a:p>
            <a:pPr marL="285750" indent="-285750" algn="just">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2020, 2030, 2050 </a:t>
            </a:r>
            <a:r>
              <a:rPr lang="el-GR" sz="1600" b="1" dirty="0">
                <a:solidFill>
                  <a:prstClr val="black"/>
                </a:solidFill>
                <a:latin typeface="Arial" pitchFamily="34" charset="0"/>
                <a:cs typeface="Arial" pitchFamily="34" charset="0"/>
              </a:rPr>
              <a:t>Ενεργειακές Στρατηγικές και Στόχοι</a:t>
            </a:r>
            <a:r>
              <a:rPr lang="en-US" sz="1600" b="1" dirty="0">
                <a:solidFill>
                  <a:prstClr val="black"/>
                </a:solidFill>
                <a:latin typeface="Arial" pitchFamily="34" charset="0"/>
                <a:cs typeface="Arial" pitchFamily="34" charset="0"/>
              </a:rPr>
              <a:t>.</a:t>
            </a:r>
          </a:p>
          <a:p>
            <a:pPr marL="742950" lvl="1" indent="-285750">
              <a:spcBef>
                <a:spcPct val="20000"/>
              </a:spcBef>
              <a:buFont typeface="Arial" panose="020B0604020202020204" pitchFamily="34" charset="0"/>
              <a:buChar char="•"/>
            </a:pPr>
            <a:r>
              <a:rPr lang="el-GR" sz="1600" dirty="0">
                <a:solidFill>
                  <a:prstClr val="black"/>
                </a:solidFill>
                <a:latin typeface="Arial" pitchFamily="34" charset="0"/>
                <a:cs typeface="Arial" pitchFamily="34" charset="0"/>
              </a:rPr>
              <a:t>Στρατηγική σημασία της αειφόρου ανάπτυξης μέσω ΑΠΕ και Ε.Α σε όλους τους τομείς</a:t>
            </a:r>
            <a:r>
              <a:rPr lang="en-US" sz="1600" dirty="0">
                <a:solidFill>
                  <a:prstClr val="black"/>
                </a:solidFill>
                <a:latin typeface="Arial" pitchFamily="34" charset="0"/>
                <a:cs typeface="Arial" pitchFamily="34" charset="0"/>
              </a:rPr>
              <a:t>.</a:t>
            </a:r>
          </a:p>
        </p:txBody>
      </p:sp>
      <p:sp>
        <p:nvSpPr>
          <p:cNvPr id="15" name="Rectangle 14">
            <a:extLst>
              <a:ext uri="{FF2B5EF4-FFF2-40B4-BE49-F238E27FC236}">
                <a16:creationId xmlns="" xmlns:a16="http://schemas.microsoft.com/office/drawing/2014/main" id="{A22DB41F-0D84-487E-81C9-D615AEB0F75D}"/>
              </a:ext>
            </a:extLst>
          </p:cNvPr>
          <p:cNvSpPr/>
          <p:nvPr/>
        </p:nvSpPr>
        <p:spPr>
          <a:xfrm>
            <a:off x="298046" y="2691193"/>
            <a:ext cx="1512000" cy="584775"/>
          </a:xfrm>
          <a:prstGeom prst="rect">
            <a:avLst/>
          </a:prstGeom>
        </p:spPr>
        <p:txBody>
          <a:bodyPr wrap="square">
            <a:spAutoFit/>
          </a:bodyPr>
          <a:lstStyle/>
          <a:p>
            <a:r>
              <a:rPr lang="en-US" sz="1600" dirty="0">
                <a:solidFill>
                  <a:prstClr val="black"/>
                </a:solidFill>
                <a:latin typeface="Arial" pitchFamily="34" charset="0"/>
                <a:cs typeface="Arial" pitchFamily="34" charset="0"/>
              </a:rPr>
              <a:t>2020 </a:t>
            </a:r>
            <a:r>
              <a:rPr lang="el-GR" sz="1600" dirty="0">
                <a:solidFill>
                  <a:prstClr val="black"/>
                </a:solidFill>
                <a:latin typeface="Arial" pitchFamily="34" charset="0"/>
                <a:cs typeface="Arial" pitchFamily="34" charset="0"/>
              </a:rPr>
              <a:t>Ενέργεια και Κλίμα </a:t>
            </a:r>
            <a:endParaRPr lang="en-US" dirty="0"/>
          </a:p>
        </p:txBody>
      </p:sp>
      <p:sp>
        <p:nvSpPr>
          <p:cNvPr id="16" name="Rectangle 15">
            <a:extLst>
              <a:ext uri="{FF2B5EF4-FFF2-40B4-BE49-F238E27FC236}">
                <a16:creationId xmlns="" xmlns:a16="http://schemas.microsoft.com/office/drawing/2014/main" id="{52506A6C-1626-461C-94B8-B5FBB0CD4098}"/>
              </a:ext>
            </a:extLst>
          </p:cNvPr>
          <p:cNvSpPr/>
          <p:nvPr/>
        </p:nvSpPr>
        <p:spPr>
          <a:xfrm>
            <a:off x="298046" y="3719426"/>
            <a:ext cx="1753954" cy="830997"/>
          </a:xfrm>
          <a:prstGeom prst="rect">
            <a:avLst/>
          </a:prstGeom>
        </p:spPr>
        <p:txBody>
          <a:bodyPr wrap="square">
            <a:spAutoFit/>
          </a:bodyPr>
          <a:lstStyle/>
          <a:p>
            <a:r>
              <a:rPr lang="el-GR" sz="1600" dirty="0">
                <a:solidFill>
                  <a:prstClr val="black"/>
                </a:solidFill>
                <a:latin typeface="Arial" pitchFamily="34" charset="0"/>
                <a:cs typeface="Arial" pitchFamily="34" charset="0"/>
              </a:rPr>
              <a:t>Ενέργεια και Κλίμα μετά το </a:t>
            </a:r>
            <a:r>
              <a:rPr lang="en-US" sz="1600" dirty="0">
                <a:solidFill>
                  <a:prstClr val="black"/>
                </a:solidFill>
                <a:latin typeface="Arial" pitchFamily="34" charset="0"/>
                <a:cs typeface="Arial" pitchFamily="34" charset="0"/>
              </a:rPr>
              <a:t> 2020</a:t>
            </a:r>
            <a:endParaRPr lang="en-US" dirty="0"/>
          </a:p>
        </p:txBody>
      </p:sp>
      <p:sp>
        <p:nvSpPr>
          <p:cNvPr id="17" name="Rectangle 16">
            <a:extLst>
              <a:ext uri="{FF2B5EF4-FFF2-40B4-BE49-F238E27FC236}">
                <a16:creationId xmlns="" xmlns:a16="http://schemas.microsoft.com/office/drawing/2014/main" id="{5C7F011F-8B91-4101-A237-BCB0D87FADA3}"/>
              </a:ext>
            </a:extLst>
          </p:cNvPr>
          <p:cNvSpPr/>
          <p:nvPr/>
        </p:nvSpPr>
        <p:spPr>
          <a:xfrm>
            <a:off x="298046" y="4923193"/>
            <a:ext cx="1753954" cy="1077218"/>
          </a:xfrm>
          <a:prstGeom prst="rect">
            <a:avLst/>
          </a:prstGeom>
        </p:spPr>
        <p:txBody>
          <a:bodyPr wrap="square">
            <a:spAutoFit/>
          </a:bodyPr>
          <a:lstStyle/>
          <a:p>
            <a:r>
              <a:rPr lang="el-GR" sz="1600" dirty="0">
                <a:solidFill>
                  <a:prstClr val="black"/>
                </a:solidFill>
                <a:latin typeface="Arial" pitchFamily="34" charset="0"/>
                <a:cs typeface="Arial" pitchFamily="34" charset="0"/>
              </a:rPr>
              <a:t>Ενεργειακός χάρτης </a:t>
            </a:r>
            <a:r>
              <a:rPr lang="en-US" sz="1600" dirty="0">
                <a:solidFill>
                  <a:prstClr val="black"/>
                </a:solidFill>
                <a:latin typeface="Arial" pitchFamily="34" charset="0"/>
                <a:cs typeface="Arial" pitchFamily="34" charset="0"/>
              </a:rPr>
              <a:t>2050 (</a:t>
            </a:r>
            <a:r>
              <a:rPr lang="el-GR" sz="1600" dirty="0" err="1">
                <a:solidFill>
                  <a:prstClr val="black"/>
                </a:solidFill>
                <a:latin typeface="Arial" pitchFamily="34" charset="0"/>
                <a:cs typeface="Arial" pitchFamily="34" charset="0"/>
              </a:rPr>
              <a:t>μακροπόθεσμο</a:t>
            </a:r>
            <a:r>
              <a:rPr lang="el-GR" sz="1600" dirty="0">
                <a:solidFill>
                  <a:prstClr val="black"/>
                </a:solidFill>
                <a:latin typeface="Arial" pitchFamily="34" charset="0"/>
                <a:cs typeface="Arial" pitchFamily="34" charset="0"/>
              </a:rPr>
              <a:t> όραμα</a:t>
            </a:r>
            <a:r>
              <a:rPr lang="en-US" sz="1600" dirty="0">
                <a:solidFill>
                  <a:prstClr val="black"/>
                </a:solidFill>
                <a:latin typeface="Arial" pitchFamily="34" charset="0"/>
                <a:cs typeface="Arial" pitchFamily="34" charset="0"/>
              </a:rPr>
              <a:t>)</a:t>
            </a:r>
            <a:endParaRPr lang="en-US" dirty="0"/>
          </a:p>
        </p:txBody>
      </p:sp>
      <p:grpSp>
        <p:nvGrpSpPr>
          <p:cNvPr id="5" name="Group 4">
            <a:extLst>
              <a:ext uri="{FF2B5EF4-FFF2-40B4-BE49-F238E27FC236}">
                <a16:creationId xmlns="" xmlns:a16="http://schemas.microsoft.com/office/drawing/2014/main" id="{2C56AC37-1AA3-46F7-9078-8072423E6E7C}"/>
              </a:ext>
            </a:extLst>
          </p:cNvPr>
          <p:cNvGrpSpPr/>
          <p:nvPr/>
        </p:nvGrpSpPr>
        <p:grpSpPr>
          <a:xfrm>
            <a:off x="1836000" y="2493000"/>
            <a:ext cx="6850800" cy="3456980"/>
            <a:chOff x="1836000" y="2327810"/>
            <a:chExt cx="6850800" cy="3456980"/>
          </a:xfrm>
        </p:grpSpPr>
        <p:grpSp>
          <p:nvGrpSpPr>
            <p:cNvPr id="19" name="Group 18">
              <a:extLst>
                <a:ext uri="{FF2B5EF4-FFF2-40B4-BE49-F238E27FC236}">
                  <a16:creationId xmlns="" xmlns:a16="http://schemas.microsoft.com/office/drawing/2014/main" id="{2FE187B5-029B-4C6B-BA5A-0FACF5587D1E}"/>
                </a:ext>
              </a:extLst>
            </p:cNvPr>
            <p:cNvGrpSpPr/>
            <p:nvPr/>
          </p:nvGrpSpPr>
          <p:grpSpPr>
            <a:xfrm>
              <a:off x="1836000" y="2327810"/>
              <a:ext cx="6850800" cy="3456980"/>
              <a:chOff x="1836000" y="2327810"/>
              <a:chExt cx="6850800" cy="3456980"/>
            </a:xfrm>
          </p:grpSpPr>
          <p:sp>
            <p:nvSpPr>
              <p:cNvPr id="18" name="Arrow: Left 17">
                <a:extLst>
                  <a:ext uri="{FF2B5EF4-FFF2-40B4-BE49-F238E27FC236}">
                    <a16:creationId xmlns="" xmlns:a16="http://schemas.microsoft.com/office/drawing/2014/main" id="{BD822654-47FA-46D6-993F-209B17BD0865}"/>
                  </a:ext>
                </a:extLst>
              </p:cNvPr>
              <p:cNvSpPr/>
              <p:nvPr/>
            </p:nvSpPr>
            <p:spPr>
              <a:xfrm>
                <a:off x="1836000" y="2713705"/>
                <a:ext cx="576000" cy="2685190"/>
              </a:xfrm>
              <a:prstGeom prst="leftArrow">
                <a:avLst>
                  <a:gd name="adj1" fmla="val 70574"/>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4" name="Picture 13" descr="A screenshot of a cell phone&#10;&#10;Description generated with high confidence">
                <a:extLst>
                  <a:ext uri="{FF2B5EF4-FFF2-40B4-BE49-F238E27FC236}">
                    <a16:creationId xmlns="" xmlns:a16="http://schemas.microsoft.com/office/drawing/2014/main" id="{92B5AFB9-C487-4F1B-BBE3-C266E970B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000" y="2327810"/>
                <a:ext cx="6274800" cy="3456980"/>
              </a:xfrm>
              <a:prstGeom prst="rect">
                <a:avLst/>
              </a:prstGeom>
              <a:ln>
                <a:solidFill>
                  <a:schemeClr val="accent3">
                    <a:lumMod val="50000"/>
                  </a:schemeClr>
                </a:solidFill>
              </a:ln>
            </p:spPr>
          </p:pic>
        </p:grpSp>
        <p:sp>
          <p:nvSpPr>
            <p:cNvPr id="4" name="Rectangle 3">
              <a:extLst>
                <a:ext uri="{FF2B5EF4-FFF2-40B4-BE49-F238E27FC236}">
                  <a16:creationId xmlns="" xmlns:a16="http://schemas.microsoft.com/office/drawing/2014/main" id="{A0A693A9-3EC9-4B70-96B8-765D5BC78C27}"/>
                </a:ext>
              </a:extLst>
            </p:cNvPr>
            <p:cNvSpPr/>
            <p:nvPr/>
          </p:nvSpPr>
          <p:spPr>
            <a:xfrm rot="16200000">
              <a:off x="1478316" y="3807382"/>
              <a:ext cx="1368000" cy="523220"/>
            </a:xfrm>
            <a:prstGeom prst="rect">
              <a:avLst/>
            </a:prstGeom>
          </p:spPr>
          <p:txBody>
            <a:bodyPr wrap="square">
              <a:spAutoFit/>
            </a:bodyPr>
            <a:lstStyle/>
            <a:p>
              <a:pPr algn="ctr"/>
              <a:r>
                <a:rPr lang="en-US" sz="1400" b="1" dirty="0">
                  <a:solidFill>
                    <a:schemeClr val="bg1"/>
                  </a:solidFill>
                  <a:latin typeface="Arial" pitchFamily="34" charset="0"/>
                  <a:cs typeface="Arial" pitchFamily="34" charset="0"/>
                </a:rPr>
                <a:t>Legislative Packages</a:t>
              </a:r>
              <a:endParaRPr lang="en-US" sz="1400" b="1" dirty="0">
                <a:solidFill>
                  <a:schemeClr val="bg1"/>
                </a:solidFill>
              </a:endParaRPr>
            </a:p>
          </p:txBody>
        </p:sp>
      </p:grpSp>
    </p:spTree>
    <p:extLst>
      <p:ext uri="{BB962C8B-B14F-4D97-AF65-F5344CB8AC3E}">
        <p14:creationId xmlns:p14="http://schemas.microsoft.com/office/powerpoint/2010/main" val="336761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B35B0EC4-B15A-450B-B770-2C774CFECCDA}"/>
              </a:ext>
            </a:extLst>
          </p:cNvPr>
          <p:cNvPicPr>
            <a:picLocks noChangeAspect="1"/>
          </p:cNvPicPr>
          <p:nvPr/>
        </p:nvPicPr>
        <p:blipFill>
          <a:blip r:embed="rId3">
            <a:duotone>
              <a:schemeClr val="bg2">
                <a:shade val="45000"/>
                <a:satMod val="135000"/>
              </a:schemeClr>
              <a:prstClr val="white"/>
            </a:duotone>
          </a:blip>
          <a:stretch>
            <a:fillRect/>
          </a:stretch>
        </p:blipFill>
        <p:spPr>
          <a:xfrm rot="20012395">
            <a:off x="297714" y="2329638"/>
            <a:ext cx="8607132" cy="3163703"/>
          </a:xfrm>
          <a:prstGeom prst="ellipse">
            <a:avLst/>
          </a:prstGeom>
          <a:ln>
            <a:noFill/>
          </a:ln>
          <a:effectLst>
            <a:softEdge rad="112500"/>
          </a:effectLst>
        </p:spPr>
      </p:pic>
      <p:sp>
        <p:nvSpPr>
          <p:cNvPr id="11" name="Rectangle: Rounded Corners 10">
            <a:extLst>
              <a:ext uri="{FF2B5EF4-FFF2-40B4-BE49-F238E27FC236}">
                <a16:creationId xmlns="" xmlns:a16="http://schemas.microsoft.com/office/drawing/2014/main" id="{5E8139C0-F405-4DB2-B2F8-FF66BD1B1863}"/>
              </a:ext>
            </a:extLst>
          </p:cNvPr>
          <p:cNvSpPr/>
          <p:nvPr/>
        </p:nvSpPr>
        <p:spPr>
          <a:xfrm>
            <a:off x="5843625" y="2133000"/>
            <a:ext cx="3192375" cy="3980761"/>
          </a:xfrm>
          <a:prstGeom prst="roundRect">
            <a:avLst>
              <a:gd name="adj" fmla="val 3894"/>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Rounded Corners 2">
            <a:extLst>
              <a:ext uri="{FF2B5EF4-FFF2-40B4-BE49-F238E27FC236}">
                <a16:creationId xmlns="" xmlns:a16="http://schemas.microsoft.com/office/drawing/2014/main" id="{5C0820CB-C52A-415C-B2DF-B21F4314DAFF}"/>
              </a:ext>
            </a:extLst>
          </p:cNvPr>
          <p:cNvSpPr/>
          <p:nvPr/>
        </p:nvSpPr>
        <p:spPr>
          <a:xfrm>
            <a:off x="396000" y="2402339"/>
            <a:ext cx="4896001" cy="3525088"/>
          </a:xfrm>
          <a:prstGeom prst="roundRect">
            <a:avLst>
              <a:gd name="adj" fmla="val 3894"/>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2. </a:t>
            </a:r>
            <a:r>
              <a:rPr lang="el-GR" b="1" dirty="0"/>
              <a:t>Το γενικό πλαίσιο των Ευρωπαϊκών πολιτικών για την  Ενέργεια και το Κλίμα</a:t>
            </a:r>
          </a:p>
        </p:txBody>
      </p:sp>
      <p:sp>
        <p:nvSpPr>
          <p:cNvPr id="15" name="Rectángulo 14">
            <a:extLst>
              <a:ext uri="{FF2B5EF4-FFF2-40B4-BE49-F238E27FC236}">
                <a16:creationId xmlns="" xmlns:a16="http://schemas.microsoft.com/office/drawing/2014/main" id="{8B3BC297-81D4-4014-9C44-EB57B2C6B97B}"/>
              </a:ext>
            </a:extLst>
          </p:cNvPr>
          <p:cNvSpPr/>
          <p:nvPr/>
        </p:nvSpPr>
        <p:spPr>
          <a:xfrm>
            <a:off x="396001" y="1895554"/>
            <a:ext cx="4896000" cy="3785652"/>
          </a:xfrm>
          <a:prstGeom prst="rect">
            <a:avLst/>
          </a:prstGeom>
        </p:spPr>
        <p:txBody>
          <a:bodyPr wrap="square">
            <a:spAutoFit/>
          </a:bodyPr>
          <a:lstStyle/>
          <a:p>
            <a:pPr marL="285750" lvl="0" indent="-285750">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Καθιέρωσε πέντε στρατηγικές προτεραιότητες </a:t>
            </a:r>
            <a:r>
              <a:rPr lang="en-US" sz="1600" dirty="0">
                <a:solidFill>
                  <a:prstClr val="black"/>
                </a:solidFill>
                <a:latin typeface="Arial" panose="020B0604020202020204" pitchFamily="34" charset="0"/>
                <a:cs typeface="Arial" pitchFamily="34" charset="0"/>
              </a:rPr>
              <a:t>(2009-2010):</a:t>
            </a:r>
          </a:p>
          <a:p>
            <a:pPr lvl="0"/>
            <a:endParaRPr lang="en-US" sz="1600" dirty="0">
              <a:solidFill>
                <a:prstClr val="black"/>
              </a:solidFill>
              <a:latin typeface="Arial" panose="020B0604020202020204" pitchFamily="34" charset="0"/>
              <a:cs typeface="Arial" pitchFamily="34" charset="0"/>
            </a:endParaRPr>
          </a:p>
          <a:p>
            <a:pPr marL="361950" indent="-361950">
              <a:buFont typeface="+mj-lt"/>
              <a:buAutoNum type="arabicPeriod"/>
            </a:pPr>
            <a:r>
              <a:rPr lang="el-GR" sz="1600" b="1" dirty="0">
                <a:latin typeface="Arial" panose="020B0604020202020204" pitchFamily="34" charset="0"/>
                <a:cs typeface="Arial" panose="020B0604020202020204" pitchFamily="34" charset="0"/>
              </a:rPr>
              <a:t>Ενεργειακή απόδοση </a:t>
            </a:r>
            <a:r>
              <a:rPr lang="el-GR" sz="1600" dirty="0">
                <a:latin typeface="Arial" panose="020B0604020202020204" pitchFamily="34" charset="0"/>
                <a:cs typeface="Arial" panose="020B0604020202020204" pitchFamily="34" charset="0"/>
              </a:rPr>
              <a:t>(αποδοτικά κτίρια, υλικά και μεταφορές)</a:t>
            </a:r>
            <a:endParaRPr lang="es-ES" sz="1600" dirty="0">
              <a:latin typeface="Arial" panose="020B0604020202020204" pitchFamily="34" charset="0"/>
              <a:cs typeface="Arial" panose="020B0604020202020204" pitchFamily="34" charset="0"/>
            </a:endParaRPr>
          </a:p>
          <a:p>
            <a:pPr marL="361950" indent="-361950">
              <a:buFont typeface="+mj-lt"/>
              <a:buAutoNum type="arabicPeriod"/>
            </a:pPr>
            <a:r>
              <a:rPr lang="el-GR" sz="1600" b="1" dirty="0">
                <a:latin typeface="Arial" panose="020B0604020202020204" pitchFamily="34" charset="0"/>
                <a:cs typeface="Arial" panose="020B0604020202020204" pitchFamily="34" charset="0"/>
              </a:rPr>
              <a:t>Πανευρωπαϊκή Ενεργειακή Αγορά </a:t>
            </a:r>
            <a:r>
              <a:rPr lang="el-GR" sz="1600" dirty="0">
                <a:latin typeface="Arial" panose="020B0604020202020204" pitchFamily="34" charset="0"/>
                <a:cs typeface="Arial" panose="020B0604020202020204" pitchFamily="34" charset="0"/>
              </a:rPr>
              <a:t>(μέσω υποδομών) </a:t>
            </a:r>
            <a:endParaRPr lang="en-US" sz="1600" dirty="0">
              <a:latin typeface="Arial" panose="020B0604020202020204" pitchFamily="34" charset="0"/>
              <a:cs typeface="Arial" panose="020B0604020202020204" pitchFamily="34" charset="0"/>
            </a:endParaRPr>
          </a:p>
          <a:p>
            <a:pPr marL="361950" indent="-361950">
              <a:buFont typeface="+mj-lt"/>
              <a:buAutoNum type="arabicPeriod"/>
            </a:pPr>
            <a:r>
              <a:rPr lang="el-GR" sz="1600" b="1" dirty="0">
                <a:latin typeface="Arial" panose="020B0604020202020204" pitchFamily="34" charset="0"/>
                <a:cs typeface="Arial" panose="020B0604020202020204" pitchFamily="34" charset="0"/>
              </a:rPr>
              <a:t>Προστασία του καταναλωτή </a:t>
            </a:r>
            <a:r>
              <a:rPr lang="el-GR" sz="1600" dirty="0">
                <a:latin typeface="Arial" panose="020B0604020202020204" pitchFamily="34" charset="0"/>
                <a:cs typeface="Arial" panose="020B0604020202020204" pitchFamily="34" charset="0"/>
              </a:rPr>
              <a:t>(πρότυπα ασφαλείας στην ενέργεια) </a:t>
            </a:r>
            <a:endParaRPr lang="en-US" sz="1600" dirty="0">
              <a:latin typeface="Arial" panose="020B0604020202020204" pitchFamily="34" charset="0"/>
              <a:cs typeface="Arial" panose="020B0604020202020204" pitchFamily="34" charset="0"/>
            </a:endParaRPr>
          </a:p>
          <a:p>
            <a:pPr marL="361950" indent="-361950">
              <a:buFont typeface="+mj-lt"/>
              <a:buAutoNum type="arabicPeriod"/>
            </a:pPr>
            <a:r>
              <a:rPr lang="el-GR" sz="1600" b="1" dirty="0">
                <a:latin typeface="Arial" panose="020B0604020202020204" pitchFamily="34" charset="0"/>
                <a:cs typeface="Arial" panose="020B0604020202020204" pitchFamily="34" charset="0"/>
              </a:rPr>
              <a:t>Εφαρμογή του</a:t>
            </a:r>
            <a:r>
              <a:rPr lang="en-US" sz="1600" b="1" dirty="0">
                <a:latin typeface="Arial" panose="020B0604020202020204" pitchFamily="34" charset="0"/>
                <a:cs typeface="Arial" panose="020B0604020202020204" pitchFamily="34" charset="0"/>
              </a:rPr>
              <a:t>“</a:t>
            </a:r>
            <a:r>
              <a:rPr lang="el-GR" sz="1600" b="1" dirty="0">
                <a:latin typeface="Arial" panose="020B0604020202020204" pitchFamily="34" charset="0"/>
                <a:cs typeface="Arial" panose="020B0604020202020204" pitchFamily="34" charset="0"/>
              </a:rPr>
              <a:t>Πρόγραμμα ενεργειακής τεχνολογικής στρατηγικής</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(μειωμένες εκπομπές </a:t>
            </a:r>
            <a:r>
              <a:rPr lang="en-GB" sz="1600" dirty="0">
                <a:latin typeface="Arial" panose="020B0604020202020204" pitchFamily="34" charset="0"/>
                <a:cs typeface="Arial" panose="020B0604020202020204" pitchFamily="34" charset="0"/>
              </a:rPr>
              <a:t>CO</a:t>
            </a:r>
            <a:r>
              <a:rPr lang="en-GB" sz="1600" baseline="-25000" dirty="0">
                <a:latin typeface="Arial" panose="020B0604020202020204" pitchFamily="34" charset="0"/>
                <a:cs typeface="Arial" panose="020B0604020202020204" pitchFamily="34" charset="0"/>
              </a:rPr>
              <a:t>2 )</a:t>
            </a:r>
            <a:endParaRPr lang="en-US" sz="1600" baseline="-25000" dirty="0">
              <a:latin typeface="Arial" panose="020B0604020202020204" pitchFamily="34" charset="0"/>
              <a:cs typeface="Arial" panose="020B0604020202020204" pitchFamily="34" charset="0"/>
            </a:endParaRPr>
          </a:p>
          <a:p>
            <a:pPr marL="361950" indent="-361950">
              <a:buFont typeface="+mj-lt"/>
              <a:buAutoNum type="arabicPeriod"/>
            </a:pPr>
            <a:r>
              <a:rPr lang="el-GR" sz="1600" b="1" dirty="0">
                <a:latin typeface="Arial" panose="020B0604020202020204" pitchFamily="34" charset="0"/>
                <a:cs typeface="Arial" panose="020B0604020202020204" pitchFamily="34" charset="0"/>
              </a:rPr>
              <a:t>Επιδίωξη καλών σχέσεων με τους εξωτερικούς ενεργειακούς προμηθευτές της Ε.Ε και τις χώρες ενδιάμεσης μεταφοράς…</a:t>
            </a:r>
            <a:endParaRPr lang="en-US" sz="1600" dirty="0">
              <a:solidFill>
                <a:prstClr val="black"/>
              </a:solidFill>
              <a:latin typeface="Arial" panose="020B0604020202020204" pitchFamily="34" charset="0"/>
              <a:cs typeface="Arial" pitchFamily="34" charset="0"/>
            </a:endParaRPr>
          </a:p>
        </p:txBody>
      </p:sp>
      <p:sp>
        <p:nvSpPr>
          <p:cNvPr id="19" name="Rectángulo 9">
            <a:extLst>
              <a:ext uri="{FF2B5EF4-FFF2-40B4-BE49-F238E27FC236}">
                <a16:creationId xmlns="" xmlns:a16="http://schemas.microsoft.com/office/drawing/2014/main" id="{701AF668-4428-4734-A143-A0FB2EE8E143}"/>
              </a:ext>
            </a:extLst>
          </p:cNvPr>
          <p:cNvSpPr/>
          <p:nvPr/>
        </p:nvSpPr>
        <p:spPr>
          <a:xfrm>
            <a:off x="396000" y="1557000"/>
            <a:ext cx="8244102" cy="338554"/>
          </a:xfrm>
          <a:prstGeom prst="rect">
            <a:avLst/>
          </a:prstGeom>
        </p:spPr>
        <p:txBody>
          <a:bodyPr wrap="square">
            <a:spAutoFit/>
          </a:bodyPr>
          <a:lstStyle/>
          <a:p>
            <a:pPr marL="285750" indent="-285750" algn="just">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2020 </a:t>
            </a:r>
            <a:r>
              <a:rPr lang="el-GR" sz="1600" b="1" dirty="0">
                <a:solidFill>
                  <a:prstClr val="black"/>
                </a:solidFill>
                <a:latin typeface="Arial" pitchFamily="34" charset="0"/>
                <a:cs typeface="Arial" pitchFamily="34" charset="0"/>
              </a:rPr>
              <a:t>Πλαίσιο για την Ενέργεια και το Κλίμα </a:t>
            </a:r>
            <a:endParaRPr lang="en-US" sz="1600" b="1" dirty="0">
              <a:solidFill>
                <a:prstClr val="black"/>
              </a:solidFill>
              <a:latin typeface="Arial" pitchFamily="34" charset="0"/>
              <a:cs typeface="Arial" pitchFamily="34" charset="0"/>
            </a:endParaRPr>
          </a:p>
        </p:txBody>
      </p:sp>
      <p:sp>
        <p:nvSpPr>
          <p:cNvPr id="5" name="Arrow: Left 4">
            <a:extLst>
              <a:ext uri="{FF2B5EF4-FFF2-40B4-BE49-F238E27FC236}">
                <a16:creationId xmlns="" xmlns:a16="http://schemas.microsoft.com/office/drawing/2014/main" id="{937423E9-AAAB-45D7-B223-B97D3F225066}"/>
              </a:ext>
            </a:extLst>
          </p:cNvPr>
          <p:cNvSpPr/>
          <p:nvPr/>
        </p:nvSpPr>
        <p:spPr>
          <a:xfrm flipH="1">
            <a:off x="5292000" y="2812956"/>
            <a:ext cx="576000" cy="2685190"/>
          </a:xfrm>
          <a:prstGeom prst="leftArrow">
            <a:avLst>
              <a:gd name="adj1" fmla="val 70574"/>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28EA0681-86D4-4FE2-A20E-DDEB61DEE807}"/>
              </a:ext>
            </a:extLst>
          </p:cNvPr>
          <p:cNvSpPr/>
          <p:nvPr/>
        </p:nvSpPr>
        <p:spPr>
          <a:xfrm>
            <a:off x="1019625" y="5927427"/>
            <a:ext cx="3888000" cy="357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600" b="1" dirty="0">
                <a:latin typeface="Arial" panose="020B0604020202020204" pitchFamily="34" charset="0"/>
                <a:cs typeface="Arial" panose="020B0604020202020204" pitchFamily="34" charset="0"/>
              </a:rPr>
              <a:t>…</a:t>
            </a:r>
            <a:r>
              <a:rPr lang="el-GR" sz="1600" b="1" dirty="0">
                <a:latin typeface="Arial" panose="020B0604020202020204" pitchFamily="34" charset="0"/>
                <a:cs typeface="Arial" panose="020B0604020202020204" pitchFamily="34" charset="0"/>
              </a:rPr>
              <a:t>επίτευξη των στόχων μέχρι το </a:t>
            </a:r>
            <a:r>
              <a:rPr lang="en-US" sz="1600" b="1" dirty="0">
                <a:latin typeface="Arial" panose="020B0604020202020204" pitchFamily="34" charset="0"/>
                <a:cs typeface="Arial" panose="020B0604020202020204" pitchFamily="34" charset="0"/>
              </a:rPr>
              <a:t>2020 </a:t>
            </a:r>
          </a:p>
        </p:txBody>
      </p:sp>
      <p:sp>
        <p:nvSpPr>
          <p:cNvPr id="9" name="Rectangle 8">
            <a:extLst>
              <a:ext uri="{FF2B5EF4-FFF2-40B4-BE49-F238E27FC236}">
                <a16:creationId xmlns="" xmlns:a16="http://schemas.microsoft.com/office/drawing/2014/main" id="{1C476E35-E96E-4206-8021-DCF6A77FED5F}"/>
              </a:ext>
            </a:extLst>
          </p:cNvPr>
          <p:cNvSpPr/>
          <p:nvPr/>
        </p:nvSpPr>
        <p:spPr>
          <a:xfrm rot="16200000">
            <a:off x="4754574" y="3893902"/>
            <a:ext cx="1597023" cy="523220"/>
          </a:xfrm>
          <a:prstGeom prst="rect">
            <a:avLst/>
          </a:prstGeom>
        </p:spPr>
        <p:txBody>
          <a:bodyPr wrap="square">
            <a:spAutoFit/>
          </a:bodyPr>
          <a:lstStyle/>
          <a:p>
            <a:pPr algn="ctr"/>
            <a:r>
              <a:rPr lang="en-US" sz="1400" b="1" dirty="0">
                <a:solidFill>
                  <a:schemeClr val="bg1"/>
                </a:solidFill>
                <a:latin typeface="Arial" pitchFamily="34" charset="0"/>
                <a:cs typeface="Arial" pitchFamily="34" charset="0"/>
              </a:rPr>
              <a:t>2020 </a:t>
            </a:r>
            <a:r>
              <a:rPr lang="el-GR" sz="1400" b="1" dirty="0">
                <a:solidFill>
                  <a:schemeClr val="bg1"/>
                </a:solidFill>
                <a:latin typeface="Arial" pitchFamily="34" charset="0"/>
                <a:cs typeface="Arial" pitchFamily="34" charset="0"/>
              </a:rPr>
              <a:t>Νομοθετικό Πλαίσιο</a:t>
            </a:r>
            <a:r>
              <a:rPr lang="en-US" sz="1400" b="1" dirty="0">
                <a:solidFill>
                  <a:schemeClr val="bg1"/>
                </a:solidFill>
                <a:latin typeface="Arial" pitchFamily="34" charset="0"/>
                <a:cs typeface="Arial" pitchFamily="34" charset="0"/>
              </a:rPr>
              <a:t> </a:t>
            </a:r>
            <a:endParaRPr lang="en-US" sz="1400" b="1" dirty="0">
              <a:solidFill>
                <a:schemeClr val="bg1"/>
              </a:solidFill>
            </a:endParaRPr>
          </a:p>
        </p:txBody>
      </p:sp>
      <p:sp>
        <p:nvSpPr>
          <p:cNvPr id="6" name="TextBox 5">
            <a:extLst>
              <a:ext uri="{FF2B5EF4-FFF2-40B4-BE49-F238E27FC236}">
                <a16:creationId xmlns="" xmlns:a16="http://schemas.microsoft.com/office/drawing/2014/main" id="{445E0AB4-AF9E-4572-86C8-0FB1BF45D79E}"/>
              </a:ext>
            </a:extLst>
          </p:cNvPr>
          <p:cNvSpPr txBox="1"/>
          <p:nvPr/>
        </p:nvSpPr>
        <p:spPr>
          <a:xfrm>
            <a:off x="5942774" y="2045888"/>
            <a:ext cx="3120375" cy="415498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l-GR" sz="1600" b="1" dirty="0">
                <a:latin typeface="Arial" panose="020B0604020202020204" pitchFamily="34" charset="0"/>
                <a:cs typeface="Arial" panose="020B0604020202020204" pitchFamily="34" charset="0"/>
              </a:rPr>
              <a:t>Οδηγίες Α.Π.Ε</a:t>
            </a:r>
            <a:r>
              <a:rPr lang="en-US" sz="1600" dirty="0">
                <a:latin typeface="Arial" panose="020B0604020202020204" pitchFamily="34" charset="0"/>
                <a:cs typeface="Arial" panose="020B0604020202020204" pitchFamily="34" charset="0"/>
              </a:rPr>
              <a:t>-RED- (2009/28/EC).</a:t>
            </a:r>
          </a:p>
          <a:p>
            <a:pPr marL="285750" indent="-285750">
              <a:spcBef>
                <a:spcPts val="600"/>
              </a:spcBef>
              <a:spcAft>
                <a:spcPts val="600"/>
              </a:spcAft>
              <a:buFont typeface="Arial" panose="020B0604020202020204" pitchFamily="34" charset="0"/>
              <a:buChar char="•"/>
            </a:pPr>
            <a:r>
              <a:rPr lang="el-GR" sz="1600" b="1" dirty="0">
                <a:latin typeface="Arial" panose="020B0604020202020204" pitchFamily="34" charset="0"/>
                <a:cs typeface="Arial" panose="020B0604020202020204" pitchFamily="34" charset="0"/>
              </a:rPr>
              <a:t>Οδηγία Ενεργειακής Απόδοσης</a:t>
            </a:r>
            <a:r>
              <a:rPr lang="en-US" sz="1600" dirty="0">
                <a:latin typeface="Arial" panose="020B0604020202020204" pitchFamily="34" charset="0"/>
                <a:cs typeface="Arial" panose="020B0604020202020204" pitchFamily="34" charset="0"/>
              </a:rPr>
              <a:t>-EED- (2012/27/EU).</a:t>
            </a:r>
          </a:p>
          <a:p>
            <a:pPr marL="285750" indent="-285750">
              <a:spcBef>
                <a:spcPts val="600"/>
              </a:spcBef>
              <a:spcAft>
                <a:spcPts val="600"/>
              </a:spcAft>
              <a:buFont typeface="Arial" panose="020B0604020202020204" pitchFamily="34" charset="0"/>
              <a:buChar char="•"/>
            </a:pPr>
            <a:r>
              <a:rPr lang="el-GR" sz="1600" b="1" dirty="0">
                <a:latin typeface="Arial" panose="020B0604020202020204" pitchFamily="34" charset="0"/>
                <a:cs typeface="Arial" panose="020B0604020202020204" pitchFamily="34" charset="0"/>
              </a:rPr>
              <a:t>Οδηγία Ενεργειακής Απόδοσης Κτιρίων</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-EPBD- (2010/31/EU).</a:t>
            </a:r>
          </a:p>
          <a:p>
            <a:pPr marL="285750" indent="-285750">
              <a:spcBef>
                <a:spcPts val="600"/>
              </a:spcBef>
              <a:spcAft>
                <a:spcPts val="600"/>
              </a:spcAft>
              <a:buFont typeface="Arial" panose="020B0604020202020204" pitchFamily="34" charset="0"/>
              <a:buChar char="•"/>
            </a:pPr>
            <a:r>
              <a:rPr lang="el-GR" sz="1600" b="1" dirty="0">
                <a:latin typeface="Arial" panose="020B0604020202020204" pitchFamily="34" charset="0"/>
                <a:cs typeface="Arial" panose="020B0604020202020204" pitchFamily="34" charset="0"/>
              </a:rPr>
              <a:t>Κανονισμός Πλαίσιο Σήμανσης</a:t>
            </a:r>
            <a:r>
              <a:rPr lang="en-GB"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Ενεργειακής  Κατανάλωσης </a:t>
            </a:r>
            <a:r>
              <a:rPr lang="en-US" sz="1600" dirty="0">
                <a:latin typeface="Arial" panose="020B0604020202020204" pitchFamily="34" charset="0"/>
                <a:cs typeface="Arial" panose="020B0604020202020204" pitchFamily="34" charset="0"/>
              </a:rPr>
              <a:t>(EU 2017/1369).</a:t>
            </a:r>
            <a:endParaRPr lang="es-ES" sz="16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l-GR" sz="1600" b="1" dirty="0">
                <a:latin typeface="Arial" panose="020B0604020202020204" pitchFamily="34" charset="0"/>
                <a:cs typeface="Arial" panose="020B0604020202020204" pitchFamily="34" charset="0"/>
              </a:rPr>
              <a:t>Οδηγία </a:t>
            </a:r>
            <a:r>
              <a:rPr lang="el-GR" sz="1600" b="1" dirty="0" err="1">
                <a:latin typeface="Arial" panose="020B0604020202020204" pitchFamily="34" charset="0"/>
                <a:cs typeface="Arial" panose="020B0604020202020204" pitchFamily="34" charset="0"/>
              </a:rPr>
              <a:t>Οικο</a:t>
            </a:r>
            <a:r>
              <a:rPr lang="el-GR" sz="1600" b="1" dirty="0">
                <a:latin typeface="Arial" panose="020B0604020202020204" pitchFamily="34" charset="0"/>
                <a:cs typeface="Arial" panose="020B0604020202020204" pitchFamily="34" charset="0"/>
              </a:rPr>
              <a:t>-σχεδίασης </a:t>
            </a:r>
            <a:r>
              <a:rPr lang="en-US" sz="1600" dirty="0">
                <a:latin typeface="Arial" panose="020B0604020202020204" pitchFamily="34" charset="0"/>
                <a:cs typeface="Arial" panose="020B0604020202020204" pitchFamily="34" charset="0"/>
              </a:rPr>
              <a:t>(2009/125/EC).</a:t>
            </a:r>
          </a:p>
        </p:txBody>
      </p:sp>
      <p:sp>
        <p:nvSpPr>
          <p:cNvPr id="8" name="TextBox 7">
            <a:extLst>
              <a:ext uri="{FF2B5EF4-FFF2-40B4-BE49-F238E27FC236}">
                <a16:creationId xmlns="" xmlns:a16="http://schemas.microsoft.com/office/drawing/2014/main" id="{5841DE90-46D0-4793-89AF-3BAC48C81C85}"/>
              </a:ext>
            </a:extLst>
          </p:cNvPr>
          <p:cNvSpPr txBox="1"/>
          <p:nvPr/>
        </p:nvSpPr>
        <p:spPr>
          <a:xfrm>
            <a:off x="5627727" y="1535361"/>
            <a:ext cx="3516273" cy="584775"/>
          </a:xfrm>
          <a:prstGeom prst="rect">
            <a:avLst/>
          </a:prstGeom>
          <a:noFill/>
        </p:spPr>
        <p:txBody>
          <a:bodyPr wrap="square" rtlCol="0">
            <a:spAutoFit/>
          </a:bodyPr>
          <a:lstStyle/>
          <a:p>
            <a:pPr algn="ctr"/>
            <a:r>
              <a:rPr lang="el-GR" sz="1600" i="1" dirty="0">
                <a:solidFill>
                  <a:prstClr val="black"/>
                </a:solidFill>
                <a:latin typeface="Arial" panose="020B0604020202020204" pitchFamily="34" charset="0"/>
                <a:cs typeface="Arial" pitchFamily="34" charset="0"/>
              </a:rPr>
              <a:t>Πολιτικές και νομικές δράσεις με επίδραση στον κτιριακό τομέα</a:t>
            </a:r>
            <a:endParaRPr lang="en-US" sz="1600" i="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 toy&#10;&#10;Description generated with high confidence">
            <a:extLst>
              <a:ext uri="{FF2B5EF4-FFF2-40B4-BE49-F238E27FC236}">
                <a16:creationId xmlns="" xmlns:a16="http://schemas.microsoft.com/office/drawing/2014/main" id="{C1AFF0C9-0D01-4343-9739-82D76B916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949" y="1989000"/>
            <a:ext cx="4303201" cy="1584000"/>
          </a:xfrm>
          <a:prstGeom prst="rect">
            <a:avLst/>
          </a:prstGeom>
        </p:spPr>
      </p:pic>
      <p:sp>
        <p:nvSpPr>
          <p:cNvPr id="2" name="Título 1">
            <a:extLst>
              <a:ext uri="{FF2B5EF4-FFF2-40B4-BE49-F238E27FC236}">
                <a16:creationId xmlns="" xmlns:a16="http://schemas.microsoft.com/office/drawing/2014/main" id="{87644FD9-5F80-4A3B-A927-E9F39500D6D2}"/>
              </a:ext>
            </a:extLst>
          </p:cNvPr>
          <p:cNvSpPr>
            <a:spLocks noGrp="1"/>
          </p:cNvSpPr>
          <p:nvPr>
            <p:ph type="title"/>
          </p:nvPr>
        </p:nvSpPr>
        <p:spPr/>
        <p:txBody>
          <a:bodyPr/>
          <a:lstStyle/>
          <a:p>
            <a:r>
              <a:rPr lang="en-US" b="1" dirty="0"/>
              <a:t>2. </a:t>
            </a:r>
            <a:r>
              <a:rPr lang="el-GR" b="1" dirty="0"/>
              <a:t>Το γενικό πλαίσιο των Ευρωπαϊκών πολιτικών για την  Ενέργεια και το Κλίμα</a:t>
            </a:r>
            <a:endParaRPr lang="es-ES" dirty="0"/>
          </a:p>
        </p:txBody>
      </p:sp>
      <p:sp>
        <p:nvSpPr>
          <p:cNvPr id="4" name="Rectángulo 3">
            <a:extLst>
              <a:ext uri="{FF2B5EF4-FFF2-40B4-BE49-F238E27FC236}">
                <a16:creationId xmlns="" xmlns:a16="http://schemas.microsoft.com/office/drawing/2014/main" id="{6834B990-334C-4A2F-812E-F3384930BC17}"/>
              </a:ext>
            </a:extLst>
          </p:cNvPr>
          <p:cNvSpPr/>
          <p:nvPr/>
        </p:nvSpPr>
        <p:spPr>
          <a:xfrm>
            <a:off x="540001" y="2073098"/>
            <a:ext cx="3888000" cy="584775"/>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el-GR" sz="1600" b="1" dirty="0">
                <a:solidFill>
                  <a:prstClr val="black"/>
                </a:solidFill>
                <a:latin typeface="Arial" pitchFamily="34" charset="0"/>
                <a:cs typeface="Arial" pitchFamily="34" charset="0"/>
              </a:rPr>
              <a:t>Οδηγία Ανανεώσιμων Πηγών Ενέργειας</a:t>
            </a:r>
            <a:r>
              <a:rPr lang="en-US" sz="1600" b="1" dirty="0">
                <a:latin typeface="Arial" panose="020B0604020202020204" pitchFamily="34" charset="0"/>
                <a:cs typeface="Arial" panose="020B0604020202020204" pitchFamily="34" charset="0"/>
              </a:rPr>
              <a:t>-RED- </a:t>
            </a:r>
            <a:r>
              <a:rPr lang="en-US" sz="1600" dirty="0">
                <a:latin typeface="Arial" panose="020B0604020202020204" pitchFamily="34" charset="0"/>
                <a:cs typeface="Arial" panose="020B0604020202020204" pitchFamily="34" charset="0"/>
              </a:rPr>
              <a:t>(2009/28/EC).</a:t>
            </a:r>
          </a:p>
        </p:txBody>
      </p:sp>
      <p:sp>
        <p:nvSpPr>
          <p:cNvPr id="5" name="Rectángulo 4">
            <a:extLst>
              <a:ext uri="{FF2B5EF4-FFF2-40B4-BE49-F238E27FC236}">
                <a16:creationId xmlns="" xmlns:a16="http://schemas.microsoft.com/office/drawing/2014/main" id="{914A479D-994E-45F7-84C1-84BC9710B5C7}"/>
              </a:ext>
            </a:extLst>
          </p:cNvPr>
          <p:cNvSpPr/>
          <p:nvPr/>
        </p:nvSpPr>
        <p:spPr>
          <a:xfrm>
            <a:off x="863494" y="3764851"/>
            <a:ext cx="7799129" cy="338554"/>
          </a:xfrm>
          <a:prstGeom prst="rect">
            <a:avLst/>
          </a:prstGeom>
        </p:spPr>
        <p:txBody>
          <a:bodyPr wrap="square">
            <a:spAutoFit/>
          </a:bodyPr>
          <a:lstStyle/>
          <a:p>
            <a:pPr marL="285750" indent="-285750">
              <a:spcBef>
                <a:spcPct val="20000"/>
              </a:spcBef>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Πολιτική παραγωγής και προώθησης των Α.Π.Ε </a:t>
            </a:r>
            <a:r>
              <a:rPr lang="el-GR" sz="1600" dirty="0">
                <a:latin typeface="Arial" panose="020B0604020202020204" pitchFamily="34" charset="0"/>
                <a:cs typeface="Arial" panose="020B0604020202020204" pitchFamily="34" charset="0"/>
              </a:rPr>
              <a:t>στην Ε.Ε </a:t>
            </a:r>
            <a:r>
              <a:rPr lang="en-US" sz="16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 xmlns:a16="http://schemas.microsoft.com/office/drawing/2014/main" id="{DFF2A296-E862-4E67-971C-9F79D103A554}"/>
              </a:ext>
            </a:extLst>
          </p:cNvPr>
          <p:cNvSpPr txBox="1"/>
          <p:nvPr/>
        </p:nvSpPr>
        <p:spPr>
          <a:xfrm>
            <a:off x="863494" y="4437256"/>
            <a:ext cx="7776000" cy="1668149"/>
          </a:xfrm>
          <a:prstGeom prst="rect">
            <a:avLst/>
          </a:prstGeom>
          <a:noFill/>
        </p:spPr>
        <p:txBody>
          <a:bodyPr wrap="square" rtlCol="0">
            <a:spAutoFit/>
          </a:bodyPr>
          <a:lstStyle/>
          <a:p>
            <a:pPr marL="266700" lvl="1">
              <a:spcBef>
                <a:spcPct val="20000"/>
              </a:spcBef>
            </a:pPr>
            <a:endParaRPr lang="en-US" sz="1600"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r>
              <a:rPr lang="el-GR" sz="1600" dirty="0">
                <a:latin typeface="Arial" panose="020B0604020202020204" pitchFamily="34" charset="0"/>
                <a:cs typeface="Arial" panose="020B0604020202020204" pitchFamily="34" charset="0"/>
              </a:rPr>
              <a:t>Δεσμευτικοί εθνικοί στόχοι στοχεύουν  ώστε μέχρι το 2020</a:t>
            </a:r>
            <a:r>
              <a:rPr lang="el-GR" sz="1600" baseline="300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Ε.Ε να διαθέτει το 20% της ενέργειας της από Α.Π.Ε</a:t>
            </a:r>
            <a:r>
              <a:rPr lang="el-GR" sz="1600" baseline="30000" dirty="0">
                <a:latin typeface="Arial" panose="020B0604020202020204" pitchFamily="34" charset="0"/>
                <a:cs typeface="Arial" panose="020B0604020202020204" pitchFamily="34" charset="0"/>
              </a:rPr>
              <a:t> , </a:t>
            </a:r>
            <a:r>
              <a:rPr lang="el-GR" sz="1600" dirty="0">
                <a:latin typeface="Arial" panose="020B0604020202020204" pitchFamily="34" charset="0"/>
                <a:cs typeface="Arial" panose="020B0604020202020204" pitchFamily="34" charset="0"/>
              </a:rPr>
              <a:t> επηρεάζοντας  τους τομείς της ενέργειας και των μεταφορών</a:t>
            </a:r>
            <a:r>
              <a:rPr lang="en-US" sz="1600" dirty="0">
                <a:latin typeface="Arial" panose="020B0604020202020204" pitchFamily="34" charset="0"/>
                <a:cs typeface="Arial" panose="020B0604020202020204" pitchFamily="34" charset="0"/>
              </a:rPr>
              <a:t>.</a:t>
            </a:r>
          </a:p>
          <a:p>
            <a:pPr marL="285750" indent="-285750">
              <a:spcBef>
                <a:spcPct val="20000"/>
              </a:spcBef>
              <a:buFont typeface="Arial" panose="020B0604020202020204" pitchFamily="34" charset="0"/>
              <a:buChar char="•"/>
            </a:pPr>
            <a:r>
              <a:rPr lang="el-GR" sz="1600" dirty="0">
                <a:latin typeface="Arial" panose="020B0604020202020204" pitchFamily="34" charset="0"/>
                <a:cs typeface="Arial" panose="020B0604020202020204" pitchFamily="34" charset="0"/>
              </a:rPr>
              <a:t>Πρόγραμμα δράσεων Ανανεώσιμών Πηγών Ενέργειας ώστε να επιτευχθούν οι εθνικοί στόχοι. Καταγραφή και αναφορά. </a:t>
            </a:r>
          </a:p>
        </p:txBody>
      </p:sp>
      <p:sp>
        <p:nvSpPr>
          <p:cNvPr id="10" name="Rectangle 9">
            <a:extLst>
              <a:ext uri="{FF2B5EF4-FFF2-40B4-BE49-F238E27FC236}">
                <a16:creationId xmlns="" xmlns:a16="http://schemas.microsoft.com/office/drawing/2014/main" id="{6D1AFABA-8D78-491A-9344-03F84308A28F}"/>
              </a:ext>
            </a:extLst>
          </p:cNvPr>
          <p:cNvSpPr/>
          <p:nvPr/>
        </p:nvSpPr>
        <p:spPr>
          <a:xfrm>
            <a:off x="872674" y="4121265"/>
            <a:ext cx="7775119" cy="584775"/>
          </a:xfrm>
          <a:prstGeom prst="rect">
            <a:avLst/>
          </a:prstGeom>
        </p:spPr>
        <p:txBody>
          <a:bodyPr wrap="square">
            <a:spAutoFit/>
          </a:bodyPr>
          <a:lstStyle/>
          <a:p>
            <a:pPr marL="285750" indent="-285750">
              <a:spcBef>
                <a:spcPct val="20000"/>
              </a:spcBef>
              <a:buFont typeface="Arial" panose="020B0604020202020204" pitchFamily="34" charset="0"/>
              <a:buChar char="•"/>
            </a:pPr>
            <a:r>
              <a:rPr lang="el-GR" sz="1600" dirty="0">
                <a:latin typeface="Arial" panose="020B0604020202020204" pitchFamily="34" charset="0"/>
                <a:cs typeface="Arial" panose="020B0604020202020204" pitchFamily="34" charset="0"/>
              </a:rPr>
              <a:t>ΑΠΕ</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αιολική</a:t>
            </a:r>
            <a:r>
              <a:rPr lang="en-US" sz="1600"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ηλιακή</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αεροθερμική</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γεωθερμική</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υδροθερμική, ενέργεια από τους ωκεανούς, υδροηλεκτρική, βιομάζα, βιοαέριο κλπ.</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99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A77B786-54C7-4873-90D5-CBBA266CEE2B}"/>
              </a:ext>
            </a:extLst>
          </p:cNvPr>
          <p:cNvSpPr>
            <a:spLocks noGrp="1"/>
          </p:cNvSpPr>
          <p:nvPr>
            <p:ph type="title"/>
          </p:nvPr>
        </p:nvSpPr>
        <p:spPr/>
        <p:txBody>
          <a:bodyPr/>
          <a:lstStyle/>
          <a:p>
            <a:r>
              <a:rPr lang="en-US" b="1" dirty="0"/>
              <a:t>2. </a:t>
            </a:r>
            <a:r>
              <a:rPr lang="el-GR" b="1" dirty="0"/>
              <a:t>Το γενικό πλαίσιο των Ευρωπαϊκών πολιτικών για την  Ενέργεια και το Κλίμα</a:t>
            </a:r>
            <a:endParaRPr lang="es-ES" dirty="0"/>
          </a:p>
        </p:txBody>
      </p:sp>
      <p:sp>
        <p:nvSpPr>
          <p:cNvPr id="4" name="Rectángulo 3">
            <a:extLst>
              <a:ext uri="{FF2B5EF4-FFF2-40B4-BE49-F238E27FC236}">
                <a16:creationId xmlns="" xmlns:a16="http://schemas.microsoft.com/office/drawing/2014/main" id="{E89932BD-4BCC-4BF9-9410-C323C2D611E3}"/>
              </a:ext>
            </a:extLst>
          </p:cNvPr>
          <p:cNvSpPr/>
          <p:nvPr/>
        </p:nvSpPr>
        <p:spPr>
          <a:xfrm>
            <a:off x="630007" y="1557000"/>
            <a:ext cx="5885993" cy="338554"/>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el-GR" sz="1600" b="1" dirty="0">
                <a:latin typeface="Arial" panose="020B0604020202020204" pitchFamily="34" charset="0"/>
                <a:cs typeface="Arial" panose="020B0604020202020204" pitchFamily="34" charset="0"/>
              </a:rPr>
              <a:t>Οδηγία Ενεργειακής Απόδοσης</a:t>
            </a:r>
            <a:r>
              <a:rPr lang="en-US" sz="1600" b="1" dirty="0">
                <a:latin typeface="Arial" panose="020B0604020202020204" pitchFamily="34" charset="0"/>
                <a:cs typeface="Arial" panose="020B0604020202020204" pitchFamily="34" charset="0"/>
              </a:rPr>
              <a:t>-EED- </a:t>
            </a:r>
            <a:r>
              <a:rPr lang="en-US" sz="1600" dirty="0">
                <a:latin typeface="Arial" panose="020B0604020202020204" pitchFamily="34" charset="0"/>
                <a:cs typeface="Arial" panose="020B0604020202020204" pitchFamily="34" charset="0"/>
              </a:rPr>
              <a:t>(2012/27/EU).</a:t>
            </a:r>
          </a:p>
        </p:txBody>
      </p:sp>
      <p:sp>
        <p:nvSpPr>
          <p:cNvPr id="13" name="Rectángulo 4">
            <a:extLst>
              <a:ext uri="{FF2B5EF4-FFF2-40B4-BE49-F238E27FC236}">
                <a16:creationId xmlns="" xmlns:a16="http://schemas.microsoft.com/office/drawing/2014/main" id="{4C44E16A-0349-48C5-8414-7516F8BFF78D}"/>
              </a:ext>
            </a:extLst>
          </p:cNvPr>
          <p:cNvSpPr/>
          <p:nvPr/>
        </p:nvSpPr>
        <p:spPr>
          <a:xfrm>
            <a:off x="630007" y="2637000"/>
            <a:ext cx="7908318" cy="2850011"/>
          </a:xfrm>
          <a:prstGeom prst="rect">
            <a:avLst/>
          </a:prstGeom>
        </p:spPr>
        <p:txBody>
          <a:bodyPr wrap="square">
            <a:spAutoFit/>
          </a:bodyPr>
          <a:lstStyle/>
          <a:p>
            <a:pPr marL="285750" indent="-285750">
              <a:spcBef>
                <a:spcPct val="20000"/>
              </a:spcBef>
              <a:buFont typeface="Arial" panose="020B0604020202020204" pitchFamily="34" charset="0"/>
              <a:buChar char="•"/>
            </a:pPr>
            <a:r>
              <a:rPr lang="el-GR" sz="1600" dirty="0">
                <a:solidFill>
                  <a:prstClr val="black"/>
                </a:solidFill>
                <a:latin typeface="Arial" panose="020B0604020202020204" pitchFamily="34" charset="0"/>
                <a:cs typeface="Arial" pitchFamily="34" charset="0"/>
              </a:rPr>
              <a:t>Όλες οι χώρες της Ε.Ε υποχρεούνται να χρησιμοποιούν αποδοτικότερα την ενέργεια από την παραγωγή έως την κατανάλωση.</a:t>
            </a:r>
            <a:r>
              <a:rPr lang="en-US" sz="1600" dirty="0">
                <a:solidFill>
                  <a:prstClr val="black"/>
                </a:solidFill>
                <a:latin typeface="Arial" panose="020B0604020202020204" pitchFamily="34" charset="0"/>
                <a:cs typeface="Arial" pitchFamily="34" charset="0"/>
              </a:rPr>
              <a:t> </a:t>
            </a:r>
            <a:endParaRPr lang="el-GR" sz="1600" dirty="0">
              <a:solidFill>
                <a:prstClr val="black"/>
              </a:solidFill>
              <a:latin typeface="Arial" panose="020B0604020202020204" pitchFamily="34" charset="0"/>
              <a:cs typeface="Arial" pitchFamily="34" charset="0"/>
            </a:endParaRPr>
          </a:p>
          <a:p>
            <a:pPr marL="285750" indent="-285750">
              <a:spcBef>
                <a:spcPct val="20000"/>
              </a:spcBef>
              <a:buFont typeface="Arial" panose="020B0604020202020204" pitchFamily="34" charset="0"/>
              <a:buChar char="•"/>
            </a:pPr>
            <a:r>
              <a:rPr lang="el-GR" sz="1600" b="1" dirty="0">
                <a:latin typeface="Arial" panose="020B0604020202020204" pitchFamily="34" charset="0"/>
                <a:cs typeface="Arial" panose="020B0604020202020204" pitchFamily="34" charset="0"/>
              </a:rPr>
              <a:t>Ενεργειακή Απόδοση είναι ο λόγος </a:t>
            </a:r>
            <a:r>
              <a:rPr lang="en-GB" sz="1600" b="1" dirty="0" err="1">
                <a:latin typeface="Arial" panose="020B0604020202020204" pitchFamily="34" charset="0"/>
                <a:cs typeface="Arial" panose="020B0604020202020204" pitchFamily="34" charset="0"/>
              </a:rPr>
              <a:t>E</a:t>
            </a:r>
            <a:r>
              <a:rPr lang="en-GB" sz="1100" b="1" dirty="0" err="1">
                <a:latin typeface="Arial" panose="020B0604020202020204" pitchFamily="34" charset="0"/>
                <a:cs typeface="Arial" panose="020B0604020202020204" pitchFamily="34" charset="0"/>
              </a:rPr>
              <a:t>out</a:t>
            </a:r>
            <a:r>
              <a:rPr lang="en-GB" sz="1600" b="1" dirty="0">
                <a:latin typeface="Arial" panose="020B0604020202020204" pitchFamily="34" charset="0"/>
                <a:cs typeface="Arial" panose="020B0604020202020204" pitchFamily="34" charset="0"/>
              </a:rPr>
              <a:t>/ E</a:t>
            </a:r>
            <a:r>
              <a:rPr lang="en-GB" sz="1200" b="1" dirty="0">
                <a:latin typeface="Arial" panose="020B0604020202020204" pitchFamily="34" charset="0"/>
                <a:cs typeface="Arial" panose="020B0604020202020204" pitchFamily="34" charset="0"/>
              </a:rPr>
              <a:t>in </a:t>
            </a:r>
          </a:p>
          <a:p>
            <a:pPr marL="285750" indent="-285750">
              <a:spcBef>
                <a:spcPct val="20000"/>
              </a:spcBef>
              <a:buFont typeface="Arial" panose="020B0604020202020204" pitchFamily="34" charset="0"/>
              <a:buChar char="•"/>
            </a:pPr>
            <a:r>
              <a:rPr lang="el-GR" sz="1600" dirty="0">
                <a:latin typeface="Arial" panose="020B0604020202020204" pitchFamily="34" charset="0"/>
                <a:cs typeface="Arial" panose="020B0604020202020204" pitchFamily="34" charset="0"/>
              </a:rPr>
              <a:t>Δεσμευτικοί εθνικοί στόχοι  στοχεύουν να πετύχει η Ε.Ε το στόχο του  20% της Ενεργειακής Απόδοσης</a:t>
            </a:r>
            <a:endParaRPr lang="en-US" sz="1600"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r>
              <a:rPr lang="el-GR" sz="1600" dirty="0">
                <a:latin typeface="Arial" panose="020B0604020202020204" pitchFamily="34" charset="0"/>
                <a:cs typeface="Arial" panose="020B0604020202020204" pitchFamily="34" charset="0"/>
              </a:rPr>
              <a:t>Εθνικό πρόγραμμα δράσεων Ενεργειακής  για την επίτευξη των εθνικών στόχων.</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Καταγραφή και αναφορά</a:t>
            </a:r>
            <a:r>
              <a:rPr lang="en-US" sz="1600" dirty="0">
                <a:latin typeface="Arial" panose="020B0604020202020204" pitchFamily="34" charset="0"/>
                <a:cs typeface="Arial" panose="020B0604020202020204" pitchFamily="34" charset="0"/>
              </a:rPr>
              <a:t>.</a:t>
            </a:r>
          </a:p>
          <a:p>
            <a:pPr marL="285750" indent="-285750">
              <a:spcBef>
                <a:spcPct val="20000"/>
              </a:spcBef>
              <a:buFont typeface="Arial" panose="020B0604020202020204" pitchFamily="34" charset="0"/>
              <a:buChar char="•"/>
            </a:pPr>
            <a:r>
              <a:rPr lang="el-GR" sz="1600" dirty="0">
                <a:latin typeface="Arial" panose="020B0604020202020204" pitchFamily="34" charset="0"/>
                <a:cs typeface="Arial" panose="020B0604020202020204" pitchFamily="34" charset="0"/>
              </a:rPr>
              <a:t>Γενικά μέτρα που προωθούν την Ε.Ε </a:t>
            </a:r>
          </a:p>
          <a:p>
            <a:pPr marL="285750" indent="-285750">
              <a:spcBef>
                <a:spcPct val="20000"/>
              </a:spcBef>
              <a:buFont typeface="Arial" panose="020B0604020202020204" pitchFamily="34" charset="0"/>
              <a:buChar char="•"/>
            </a:pPr>
            <a:r>
              <a:rPr lang="el-GR" sz="1600" dirty="0">
                <a:latin typeface="Arial" panose="020B0604020202020204" pitchFamily="34" charset="0"/>
                <a:cs typeface="Arial" panose="020B0604020202020204" pitchFamily="34" charset="0"/>
              </a:rPr>
              <a:t>Μέτρα ανά τομέα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Οικιακά </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Δημοσίου</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Ενέργεια και Βιομηχανία</a:t>
            </a:r>
            <a:r>
              <a:rPr lang="en-US" sz="1600" dirty="0">
                <a:latin typeface="Arial" panose="020B0604020202020204" pitchFamily="34" charset="0"/>
                <a:cs typeface="Arial" panose="020B0604020202020204" pitchFamily="34" charset="0"/>
              </a:rPr>
              <a:t>.</a:t>
            </a:r>
          </a:p>
          <a:p>
            <a:pPr marL="285750" indent="-285750">
              <a:spcBef>
                <a:spcPct val="20000"/>
              </a:spcBef>
              <a:buFont typeface="Arial" panose="020B0604020202020204" pitchFamily="34" charset="0"/>
              <a:buChar char="•"/>
            </a:pPr>
            <a:r>
              <a:rPr lang="el-GR" sz="1600" dirty="0">
                <a:latin typeface="Arial" panose="020B0604020202020204" pitchFamily="34" charset="0"/>
                <a:cs typeface="Arial" panose="020B0604020202020204" pitchFamily="34" charset="0"/>
              </a:rPr>
              <a:t>Παράδειγμα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Προγράμματα ανακαινίσεις παλαιών κτιρίων</a:t>
            </a:r>
            <a:endParaRPr lang="en-US" sz="1600" dirty="0">
              <a:latin typeface="Arial" panose="020B0604020202020204" pitchFamily="34" charset="0"/>
              <a:cs typeface="Arial" panose="020B0604020202020204" pitchFamily="34" charset="0"/>
            </a:endParaRPr>
          </a:p>
        </p:txBody>
      </p:sp>
      <p:pic>
        <p:nvPicPr>
          <p:cNvPr id="5" name="Picture 4" descr="A drawing of a cartoon character&#10;&#10;Description generated with high confidence">
            <a:extLst>
              <a:ext uri="{FF2B5EF4-FFF2-40B4-BE49-F238E27FC236}">
                <a16:creationId xmlns="" xmlns:a16="http://schemas.microsoft.com/office/drawing/2014/main" id="{D899228C-FEB6-4907-A77B-49E0EFE1D440}"/>
              </a:ext>
            </a:extLst>
          </p:cNvPr>
          <p:cNvPicPr>
            <a:picLocks noChangeAspect="1"/>
          </p:cNvPicPr>
          <p:nvPr/>
        </p:nvPicPr>
        <p:blipFill rotWithShape="1">
          <a:blip r:embed="rId2">
            <a:extLst>
              <a:ext uri="{28A0092B-C50C-407E-A947-70E740481C1C}">
                <a14:useLocalDpi xmlns:a14="http://schemas.microsoft.com/office/drawing/2010/main" val="0"/>
              </a:ext>
            </a:extLst>
          </a:blip>
          <a:srcRect l="8259" r="7102"/>
          <a:stretch/>
        </p:blipFill>
        <p:spPr>
          <a:xfrm>
            <a:off x="6041721" y="1143794"/>
            <a:ext cx="3102280" cy="1349206"/>
          </a:xfrm>
          <a:prstGeom prst="rect">
            <a:avLst/>
          </a:prstGeom>
        </p:spPr>
      </p:pic>
    </p:spTree>
    <p:extLst>
      <p:ext uri="{BB962C8B-B14F-4D97-AF65-F5344CB8AC3E}">
        <p14:creationId xmlns:p14="http://schemas.microsoft.com/office/powerpoint/2010/main" val="8037018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6023</TotalTime>
  <Words>2537</Words>
  <Application>Microsoft Office PowerPoint</Application>
  <PresentationFormat>Προβολή στην οθόνη (4:3)</PresentationFormat>
  <Paragraphs>249</Paragraphs>
  <Slides>30</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 Unicode MS</vt:lpstr>
      <vt:lpstr>Arial</vt:lpstr>
      <vt:lpstr>Calibri</vt:lpstr>
      <vt:lpstr>Symbol</vt:lpstr>
      <vt:lpstr>Wingdings</vt:lpstr>
      <vt:lpstr>2_Office Theme</vt:lpstr>
      <vt:lpstr>Κεφάλαιο 1.2. ΕΘΝΙΚOI ΚΑΝΟΝΙΣΜΟI</vt:lpstr>
      <vt:lpstr>Στόχοι</vt:lpstr>
      <vt:lpstr>1. Το νομικό πλαίσιο της Ευρωπαϊκής Ένωσης</vt:lpstr>
      <vt:lpstr>1. Το νομικό πλαίσιο της Ευρωπαϊκής Ένωσης</vt:lpstr>
      <vt:lpstr>2. Το γενικό πλαίσιο των Ευρωπαϊκών πολιτικών για την  Ενέργεια και το Κλίμα</vt:lpstr>
      <vt:lpstr>2. Το γενικό πλαίσιο των Ευρωπαϊκών πολιτικών για την  Ενέργεια και το Κλίμα</vt:lpstr>
      <vt:lpstr>2. Το γενικό πλαίσιο των Ευρωπαϊκών πολιτικών για την  Ενέργεια και το Κλίμα</vt:lpstr>
      <vt:lpstr>2. Το γενικό πλαίσιο των Ευρωπαϊκών πολιτικών για την  Ενέργεια και το Κλίμα</vt:lpstr>
      <vt:lpstr>2. Το γενικό πλαίσιο των Ευρωπαϊκών πολιτικών για την  Ενέργεια και το Κλίμα</vt:lpstr>
      <vt:lpstr>2. Το γενικό πλαίσιο των Ευρωπαϊκών πολιτικών για την  Ενέργεια και το Κλίμα</vt:lpstr>
      <vt:lpstr>2. Το γενικό πλαίσιο των Ευρωπαϊκών πολιτικών για την  Ενέργεια και το Κλίμα</vt:lpstr>
      <vt:lpstr>2. Το γενικό πλαίσιο των Ευρωπαϊκών πολιτικών για την  Ενέργεια και το Κλίμα</vt:lpstr>
      <vt:lpstr>2. Ηλιακοί όροι και βασικές αρχές</vt:lpstr>
      <vt:lpstr>3. Ευρωπαϊκή Πολιτική των ΑΠΕ για την Ψύξη και τη Θέρμανση.  </vt:lpstr>
      <vt:lpstr>3. Ευρωπαϊκή Πολιτική των ΑΠΕ για την  Ψύξη και τη  Θέρμανση.  </vt:lpstr>
      <vt:lpstr>3. Ευρωπαϊκή Πολιτική των ΑΠΕ για την  Ψύξη και τη  Θέρμανση. </vt:lpstr>
      <vt:lpstr>3. Ευρωπαϊκή Πολιτική των ΑΠΕ για την  Ψύξη και τη  Θέρμανση. </vt:lpstr>
      <vt:lpstr>3. Ευρωπαϊκή Πολιτική των ΑΠΕ για την  Ψύξη και τη  Θέρμανση. </vt:lpstr>
      <vt:lpstr>3. Ευρωπαϊκή Πολιτική των ΑΠΕ για την  Ψύξη και τη  Θέρμανση. </vt:lpstr>
      <vt:lpstr>4. Εθνικές Ενεργειακές Πολιτικές και Κανόνες.  Η περίπτωση της Ισπανίας</vt:lpstr>
      <vt:lpstr>4. Εθνικές Ενεργειακές Πολιτικές και Κανόνες.  Η περίπτωση της Ισπανίας</vt:lpstr>
      <vt:lpstr>4. Εθνικές Ενεργειακές Πολιτικές και Κανόνες.  Η περίπτωση της Ισπανίας</vt:lpstr>
      <vt:lpstr>4. Εθνικές Ενεργειακές Πολιτικές και Κανόνες.  Η περίπτωση της Ισπανίας</vt:lpstr>
      <vt:lpstr>4. Εθνικές Ενεργειακές Πολιτικές και Κανόνες.  Η περίπτωση της Ισπανίας</vt:lpstr>
      <vt:lpstr>4. Εθνικές Ενεργειακές Πολιτικές και Κανόνες.  Η περίπτωση της Ισπανίας</vt:lpstr>
      <vt:lpstr>4. Εθνικές Ενεργειακές Πολιτικές και Κανόνες.  Η περίπτωση της Ισπανίας</vt:lpstr>
      <vt:lpstr>4. Εθνικές Ενεργειακές Πολιτικές και Κανόνες.  Η περίπτωση της Ισπανίας</vt:lpstr>
      <vt:lpstr>4. Εθνικές Ενεργειακές Πολιτικές και Κανόνες.  Η περίπτωση της Ισπανίας</vt:lpstr>
      <vt:lpstr>Σύνοψη </vt:lpstr>
      <vt:lpstr>Τέλος Ενότητας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291</cp:revision>
  <cp:lastPrinted>2018-11-26T14:23:43Z</cp:lastPrinted>
  <dcterms:created xsi:type="dcterms:W3CDTF">2017-12-11T10:59:29Z</dcterms:created>
  <dcterms:modified xsi:type="dcterms:W3CDTF">2019-11-26T11:18:03Z</dcterms:modified>
</cp:coreProperties>
</file>