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85" r:id="rId2"/>
    <p:sldId id="286" r:id="rId3"/>
    <p:sldId id="258" r:id="rId4"/>
    <p:sldId id="287" r:id="rId5"/>
    <p:sldId id="288" r:id="rId6"/>
    <p:sldId id="281" r:id="rId7"/>
    <p:sldId id="289" r:id="rId8"/>
    <p:sldId id="290" r:id="rId9"/>
    <p:sldId id="291" r:id="rId10"/>
    <p:sldId id="294" r:id="rId11"/>
    <p:sldId id="295" r:id="rId12"/>
    <p:sldId id="282" r:id="rId13"/>
    <p:sldId id="297" r:id="rId14"/>
    <p:sldId id="296" r:id="rId15"/>
    <p:sldId id="299" r:id="rId16"/>
    <p:sldId id="300" r:id="rId17"/>
    <p:sldId id="293" r:id="rId18"/>
    <p:sldId id="283" r:id="rId19"/>
    <p:sldId id="284" r:id="rId20"/>
    <p:sldId id="302" r:id="rId21"/>
    <p:sldId id="303" r:id="rId22"/>
    <p:sldId id="304" r:id="rId23"/>
    <p:sldId id="305" r:id="rId24"/>
    <p:sldId id="306" r:id="rId25"/>
    <p:sldId id="307" r:id="rId26"/>
    <p:sldId id="312" r:id="rId27"/>
    <p:sldId id="308" r:id="rId28"/>
    <p:sldId id="309" r:id="rId29"/>
    <p:sldId id="310" r:id="rId30"/>
    <p:sldId id="311" r:id="rId31"/>
    <p:sldId id="314" r:id="rId32"/>
    <p:sldId id="313" r:id="rId33"/>
    <p:sldId id="317" r:id="rId34"/>
    <p:sldId id="316" r:id="rId35"/>
    <p:sldId id="260"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gdem Tolali" initials="CT" lastIdx="14" clrIdx="0">
    <p:extLst>
      <p:ext uri="{19B8F6BF-5375-455C-9EA6-DF929625EA0E}">
        <p15:presenceInfo xmlns:p15="http://schemas.microsoft.com/office/powerpoint/2012/main" userId="S-1-5-21-3068316050-3618709877-3284160049-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66" autoAdjust="0"/>
  </p:normalViewPr>
  <p:slideViewPr>
    <p:cSldViewPr>
      <p:cViewPr varScale="1">
        <p:scale>
          <a:sx n="111" d="100"/>
          <a:sy n="111" d="100"/>
        </p:scale>
        <p:origin x="161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4/2/2020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‹Nr.›</a:t>
            </a:fld>
            <a:endParaRPr lang="el-GR"/>
          </a:p>
        </p:txBody>
      </p:sp>
    </p:spTree>
    <p:extLst>
      <p:ext uri="{BB962C8B-B14F-4D97-AF65-F5344CB8AC3E}">
        <p14:creationId xmlns:p14="http://schemas.microsoft.com/office/powerpoint/2010/main" val="332541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 hour 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1257856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14</a:t>
            </a:fld>
            <a:endParaRPr lang="el-GR"/>
          </a:p>
        </p:txBody>
      </p:sp>
    </p:spTree>
    <p:extLst>
      <p:ext uri="{BB962C8B-B14F-4D97-AF65-F5344CB8AC3E}">
        <p14:creationId xmlns:p14="http://schemas.microsoft.com/office/powerpoint/2010/main" val="4026641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1534742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422570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17</a:t>
            </a:fld>
            <a:endParaRPr lang="el-GR"/>
          </a:p>
        </p:txBody>
      </p:sp>
    </p:spTree>
    <p:extLst>
      <p:ext uri="{BB962C8B-B14F-4D97-AF65-F5344CB8AC3E}">
        <p14:creationId xmlns:p14="http://schemas.microsoft.com/office/powerpoint/2010/main" val="911346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18</a:t>
            </a:fld>
            <a:endParaRPr lang="el-GR"/>
          </a:p>
        </p:txBody>
      </p:sp>
    </p:spTree>
    <p:extLst>
      <p:ext uri="{BB962C8B-B14F-4D97-AF65-F5344CB8AC3E}">
        <p14:creationId xmlns:p14="http://schemas.microsoft.com/office/powerpoint/2010/main" val="3723193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2053883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20</a:t>
            </a:fld>
            <a:endParaRPr lang="el-GR"/>
          </a:p>
        </p:txBody>
      </p:sp>
    </p:spTree>
    <p:extLst>
      <p:ext uri="{BB962C8B-B14F-4D97-AF65-F5344CB8AC3E}">
        <p14:creationId xmlns:p14="http://schemas.microsoft.com/office/powerpoint/2010/main" val="4231032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21</a:t>
            </a:fld>
            <a:endParaRPr lang="el-GR"/>
          </a:p>
        </p:txBody>
      </p:sp>
    </p:spTree>
    <p:extLst>
      <p:ext uri="{BB962C8B-B14F-4D97-AF65-F5344CB8AC3E}">
        <p14:creationId xmlns:p14="http://schemas.microsoft.com/office/powerpoint/2010/main" val="2850888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22</a:t>
            </a:fld>
            <a:endParaRPr lang="el-GR"/>
          </a:p>
        </p:txBody>
      </p:sp>
    </p:spTree>
    <p:extLst>
      <p:ext uri="{BB962C8B-B14F-4D97-AF65-F5344CB8AC3E}">
        <p14:creationId xmlns:p14="http://schemas.microsoft.com/office/powerpoint/2010/main" val="2239941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23</a:t>
            </a:fld>
            <a:endParaRPr lang="el-GR"/>
          </a:p>
        </p:txBody>
      </p:sp>
    </p:spTree>
    <p:extLst>
      <p:ext uri="{BB962C8B-B14F-4D97-AF65-F5344CB8AC3E}">
        <p14:creationId xmlns:p14="http://schemas.microsoft.com/office/powerpoint/2010/main" val="250634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6</a:t>
            </a:fld>
            <a:endParaRPr lang="el-GR"/>
          </a:p>
        </p:txBody>
      </p:sp>
    </p:spTree>
    <p:extLst>
      <p:ext uri="{BB962C8B-B14F-4D97-AF65-F5344CB8AC3E}">
        <p14:creationId xmlns:p14="http://schemas.microsoft.com/office/powerpoint/2010/main" val="3153316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24</a:t>
            </a:fld>
            <a:endParaRPr lang="el-GR"/>
          </a:p>
        </p:txBody>
      </p:sp>
    </p:spTree>
    <p:extLst>
      <p:ext uri="{BB962C8B-B14F-4D97-AF65-F5344CB8AC3E}">
        <p14:creationId xmlns:p14="http://schemas.microsoft.com/office/powerpoint/2010/main" val="1975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25</a:t>
            </a:fld>
            <a:endParaRPr lang="el-GR"/>
          </a:p>
        </p:txBody>
      </p:sp>
    </p:spTree>
    <p:extLst>
      <p:ext uri="{BB962C8B-B14F-4D97-AF65-F5344CB8AC3E}">
        <p14:creationId xmlns:p14="http://schemas.microsoft.com/office/powerpoint/2010/main" val="1440764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26</a:t>
            </a:fld>
            <a:endParaRPr lang="el-GR"/>
          </a:p>
        </p:txBody>
      </p:sp>
    </p:spTree>
    <p:extLst>
      <p:ext uri="{BB962C8B-B14F-4D97-AF65-F5344CB8AC3E}">
        <p14:creationId xmlns:p14="http://schemas.microsoft.com/office/powerpoint/2010/main" val="3222914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27</a:t>
            </a:fld>
            <a:endParaRPr lang="el-GR"/>
          </a:p>
        </p:txBody>
      </p:sp>
    </p:spTree>
    <p:extLst>
      <p:ext uri="{BB962C8B-B14F-4D97-AF65-F5344CB8AC3E}">
        <p14:creationId xmlns:p14="http://schemas.microsoft.com/office/powerpoint/2010/main" val="709138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28</a:t>
            </a:fld>
            <a:endParaRPr lang="el-GR"/>
          </a:p>
        </p:txBody>
      </p:sp>
    </p:spTree>
    <p:extLst>
      <p:ext uri="{BB962C8B-B14F-4D97-AF65-F5344CB8AC3E}">
        <p14:creationId xmlns:p14="http://schemas.microsoft.com/office/powerpoint/2010/main" val="687721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29</a:t>
            </a:fld>
            <a:endParaRPr lang="el-GR"/>
          </a:p>
        </p:txBody>
      </p:sp>
    </p:spTree>
    <p:extLst>
      <p:ext uri="{BB962C8B-B14F-4D97-AF65-F5344CB8AC3E}">
        <p14:creationId xmlns:p14="http://schemas.microsoft.com/office/powerpoint/2010/main" val="410218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30</a:t>
            </a:fld>
            <a:endParaRPr lang="el-GR"/>
          </a:p>
        </p:txBody>
      </p:sp>
    </p:spTree>
    <p:extLst>
      <p:ext uri="{BB962C8B-B14F-4D97-AF65-F5344CB8AC3E}">
        <p14:creationId xmlns:p14="http://schemas.microsoft.com/office/powerpoint/2010/main" val="4249078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31</a:t>
            </a:fld>
            <a:endParaRPr lang="el-GR"/>
          </a:p>
        </p:txBody>
      </p:sp>
    </p:spTree>
    <p:extLst>
      <p:ext uri="{BB962C8B-B14F-4D97-AF65-F5344CB8AC3E}">
        <p14:creationId xmlns:p14="http://schemas.microsoft.com/office/powerpoint/2010/main" val="2494745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Only</a:t>
            </a:r>
            <a:r>
              <a:rPr lang="de-DE" dirty="0"/>
              <a:t> </a:t>
            </a:r>
            <a:r>
              <a:rPr lang="de-DE" dirty="0" err="1"/>
              <a:t>ingerman</a:t>
            </a:r>
            <a:r>
              <a:rPr lang="de-DE" dirty="0"/>
              <a:t> </a:t>
            </a:r>
            <a:r>
              <a:rPr lang="de-DE" dirty="0" err="1"/>
              <a:t>available</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32</a:t>
            </a:fld>
            <a:endParaRPr lang="el-GR"/>
          </a:p>
        </p:txBody>
      </p:sp>
    </p:spTree>
    <p:extLst>
      <p:ext uri="{BB962C8B-B14F-4D97-AF65-F5344CB8AC3E}">
        <p14:creationId xmlns:p14="http://schemas.microsoft.com/office/powerpoint/2010/main" val="575911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33</a:t>
            </a:fld>
            <a:endParaRPr lang="el-GR"/>
          </a:p>
        </p:txBody>
      </p:sp>
    </p:spTree>
    <p:extLst>
      <p:ext uri="{BB962C8B-B14F-4D97-AF65-F5344CB8AC3E}">
        <p14:creationId xmlns:p14="http://schemas.microsoft.com/office/powerpoint/2010/main" val="301648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7</a:t>
            </a:fld>
            <a:endParaRPr lang="el-GR"/>
          </a:p>
        </p:txBody>
      </p:sp>
    </p:spTree>
    <p:extLst>
      <p:ext uri="{BB962C8B-B14F-4D97-AF65-F5344CB8AC3E}">
        <p14:creationId xmlns:p14="http://schemas.microsoft.com/office/powerpoint/2010/main" val="1134894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 hour 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34</a:t>
            </a:fld>
            <a:endParaRPr lang="el-GR"/>
          </a:p>
        </p:txBody>
      </p:sp>
    </p:spTree>
    <p:extLst>
      <p:ext uri="{BB962C8B-B14F-4D97-AF65-F5344CB8AC3E}">
        <p14:creationId xmlns:p14="http://schemas.microsoft.com/office/powerpoint/2010/main" val="687573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35</a:t>
            </a:fld>
            <a:endParaRPr lang="el-GR"/>
          </a:p>
        </p:txBody>
      </p:sp>
    </p:spTree>
    <p:extLst>
      <p:ext uri="{BB962C8B-B14F-4D97-AF65-F5344CB8AC3E}">
        <p14:creationId xmlns:p14="http://schemas.microsoft.com/office/powerpoint/2010/main" val="250469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8</a:t>
            </a:fld>
            <a:endParaRPr lang="el-GR"/>
          </a:p>
        </p:txBody>
      </p:sp>
    </p:spTree>
    <p:extLst>
      <p:ext uri="{BB962C8B-B14F-4D97-AF65-F5344CB8AC3E}">
        <p14:creationId xmlns:p14="http://schemas.microsoft.com/office/powerpoint/2010/main" val="102382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9</a:t>
            </a:fld>
            <a:endParaRPr lang="el-GR"/>
          </a:p>
        </p:txBody>
      </p:sp>
    </p:spTree>
    <p:extLst>
      <p:ext uri="{BB962C8B-B14F-4D97-AF65-F5344CB8AC3E}">
        <p14:creationId xmlns:p14="http://schemas.microsoft.com/office/powerpoint/2010/main" val="80382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10</a:t>
            </a:fld>
            <a:endParaRPr lang="el-GR"/>
          </a:p>
        </p:txBody>
      </p:sp>
    </p:spTree>
    <p:extLst>
      <p:ext uri="{BB962C8B-B14F-4D97-AF65-F5344CB8AC3E}">
        <p14:creationId xmlns:p14="http://schemas.microsoft.com/office/powerpoint/2010/main" val="1110882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11</a:t>
            </a:fld>
            <a:endParaRPr lang="el-GR"/>
          </a:p>
        </p:txBody>
      </p:sp>
    </p:spTree>
    <p:extLst>
      <p:ext uri="{BB962C8B-B14F-4D97-AF65-F5344CB8AC3E}">
        <p14:creationId xmlns:p14="http://schemas.microsoft.com/office/powerpoint/2010/main" val="1523620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12</a:t>
            </a:fld>
            <a:endParaRPr lang="el-GR"/>
          </a:p>
        </p:txBody>
      </p:sp>
    </p:spTree>
    <p:extLst>
      <p:ext uri="{BB962C8B-B14F-4D97-AF65-F5344CB8AC3E}">
        <p14:creationId xmlns:p14="http://schemas.microsoft.com/office/powerpoint/2010/main" val="650461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13</a:t>
            </a:fld>
            <a:endParaRPr lang="el-GR"/>
          </a:p>
        </p:txBody>
      </p:sp>
    </p:spTree>
    <p:extLst>
      <p:ext uri="{BB962C8B-B14F-4D97-AF65-F5344CB8AC3E}">
        <p14:creationId xmlns:p14="http://schemas.microsoft.com/office/powerpoint/2010/main" val="3330755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4/2/2020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‹Nr.›</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U_tSnz97n-0" TargetMode="Externa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oI6MDQdT3Ug" TargetMode="Externa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1840" y="1988840"/>
            <a:ext cx="5686400" cy="1470025"/>
          </a:xfrm>
        </p:spPr>
        <p:txBody>
          <a:bodyPr anchor="b"/>
          <a:lstStyle/>
          <a:p>
            <a:r>
              <a:rPr lang="en-US" dirty="0"/>
              <a:t>1.1 </a:t>
            </a:r>
            <a:r>
              <a:rPr lang="de-DE" dirty="0" smtClean="0"/>
              <a:t>Heizungen und Wärme- / Kälteverteilsysteme</a:t>
            </a:r>
            <a:endParaRPr lang="el-GR" dirty="0"/>
          </a:p>
        </p:txBody>
      </p:sp>
      <p:sp>
        <p:nvSpPr>
          <p:cNvPr id="3" name="Subtitle 2"/>
          <p:cNvSpPr>
            <a:spLocks noGrp="1"/>
          </p:cNvSpPr>
          <p:nvPr>
            <p:ph type="subTitle" idx="1"/>
          </p:nvPr>
        </p:nvSpPr>
        <p:spPr/>
        <p:txBody>
          <a:bodyPr/>
          <a:lstStyle/>
          <a:p>
            <a:r>
              <a:rPr lang="en-US" dirty="0"/>
              <a:t>BLOCK 1: </a:t>
            </a:r>
            <a:r>
              <a:rPr lang="de-DE" dirty="0"/>
              <a:t>Die Theorie der Planung von geothermischen Systemen</a:t>
            </a:r>
            <a:endParaRPr lang="el-GR" dirty="0"/>
          </a:p>
        </p:txBody>
      </p:sp>
    </p:spTree>
    <p:extLst>
      <p:ext uri="{BB962C8B-B14F-4D97-AF65-F5344CB8AC3E}">
        <p14:creationId xmlns:p14="http://schemas.microsoft.com/office/powerpoint/2010/main" val="2188722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sym typeface="Wingdings" panose="05000000000000000000" pitchFamily="2" charset="2"/>
              </a:rPr>
              <a:t>Fußbodenheizungssystem</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7436" y="1628801"/>
            <a:ext cx="2845003"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57200" y="1600200"/>
            <a:ext cx="5050904" cy="4525963"/>
          </a:xfrm>
        </p:spPr>
        <p:txBody>
          <a:bodyPr>
            <a:noAutofit/>
          </a:bodyPr>
          <a:lstStyle/>
          <a:p>
            <a:pPr marL="0" indent="0">
              <a:lnSpc>
                <a:spcPct val="150000"/>
              </a:lnSpc>
              <a:buNone/>
            </a:pPr>
            <a:r>
              <a:rPr lang="en-US" sz="1600" b="1" dirty="0" err="1">
                <a:latin typeface="Arial" panose="020B0604020202020204" pitchFamily="34" charset="0"/>
                <a:cs typeface="Arial" panose="020B0604020202020204" pitchFamily="34" charset="0"/>
              </a:rPr>
              <a:t>Bodenkonstruktion</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de-DE" sz="1600" dirty="0" smtClean="0">
                <a:latin typeface="Arial" panose="020B0604020202020204" pitchFamily="34" charset="0"/>
                <a:cs typeface="Arial" panose="020B0604020202020204" pitchFamily="34" charset="0"/>
              </a:rPr>
              <a:t>Die Bodenkonstruktion, der Bodenaufbau </a:t>
            </a:r>
            <a:r>
              <a:rPr lang="de-DE" sz="1600" dirty="0">
                <a:latin typeface="Arial" panose="020B0604020202020204" pitchFamily="34" charset="0"/>
                <a:cs typeface="Arial" panose="020B0604020202020204" pitchFamily="34" charset="0"/>
              </a:rPr>
              <a:t>muss mit der Fußbodenheizung kompatibel sein. Nicht jede Struktur, </a:t>
            </a:r>
            <a:r>
              <a:rPr lang="de-DE" sz="1600" dirty="0" smtClean="0">
                <a:latin typeface="Arial" panose="020B0604020202020204" pitchFamily="34" charset="0"/>
                <a:cs typeface="Arial" panose="020B0604020202020204" pitchFamily="34" charset="0"/>
              </a:rPr>
              <a:t>Dicke, Schicht oder </a:t>
            </a:r>
            <a:r>
              <a:rPr lang="de-DE" sz="1600" dirty="0" smtClean="0">
                <a:latin typeface="Arial" panose="020B0604020202020204" pitchFamily="34" charset="0"/>
                <a:cs typeface="Arial" panose="020B0604020202020204" pitchFamily="34" charset="0"/>
              </a:rPr>
              <a:t>jeder Fußbodenbelag </a:t>
            </a:r>
            <a:r>
              <a:rPr lang="de-DE" sz="1600" dirty="0" smtClean="0">
                <a:latin typeface="Arial" panose="020B0604020202020204" pitchFamily="34" charset="0"/>
                <a:cs typeface="Arial" panose="020B0604020202020204" pitchFamily="34" charset="0"/>
              </a:rPr>
              <a:t>ist mit  </a:t>
            </a:r>
            <a:r>
              <a:rPr lang="de-DE" sz="1600" dirty="0">
                <a:latin typeface="Arial" panose="020B0604020202020204" pitchFamily="34" charset="0"/>
                <a:cs typeface="Arial" panose="020B0604020202020204" pitchFamily="34" charset="0"/>
              </a:rPr>
              <a:t>einer </a:t>
            </a:r>
            <a:r>
              <a:rPr lang="de-DE" sz="1600" dirty="0" smtClean="0">
                <a:latin typeface="Arial" panose="020B0604020202020204" pitchFamily="34" charset="0"/>
                <a:cs typeface="Arial" panose="020B0604020202020204" pitchFamily="34" charset="0"/>
              </a:rPr>
              <a:t>Fußbodenheizung kompatibel.</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1724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sym typeface="Wingdings" panose="05000000000000000000" pitchFamily="2" charset="2"/>
              </a:rPr>
              <a:t>Fußbodenheizungssystem</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7436" y="1628801"/>
            <a:ext cx="2845003"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57200" y="1600200"/>
            <a:ext cx="5050904" cy="4525963"/>
          </a:xfrm>
        </p:spPr>
        <p:txBody>
          <a:bodyPr>
            <a:noAutofit/>
          </a:bodyPr>
          <a:lstStyle/>
          <a:p>
            <a:pPr marL="0" indent="0">
              <a:lnSpc>
                <a:spcPct val="150000"/>
              </a:lnSpc>
              <a:buNone/>
            </a:pPr>
            <a:r>
              <a:rPr lang="en-US" sz="1600" dirty="0" err="1">
                <a:latin typeface="Arial" panose="020B0604020202020204" pitchFamily="34" charset="0"/>
                <a:cs typeface="Arial" panose="020B0604020202020204" pitchFamily="34" charset="0"/>
              </a:rPr>
              <a:t>Einbauarten</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Nassinstallationen werden während </a:t>
            </a:r>
            <a:r>
              <a:rPr lang="de-DE" sz="1600" dirty="0" smtClean="0">
                <a:latin typeface="Arial" panose="020B0604020202020204" pitchFamily="34" charset="0"/>
                <a:cs typeface="Arial" panose="020B0604020202020204" pitchFamily="34" charset="0"/>
              </a:rPr>
              <a:t>der Bauphase </a:t>
            </a:r>
            <a:r>
              <a:rPr lang="de-DE" sz="1600" dirty="0">
                <a:latin typeface="Arial" panose="020B0604020202020204" pitchFamily="34" charset="0"/>
                <a:cs typeface="Arial" panose="020B0604020202020204" pitchFamily="34" charset="0"/>
              </a:rPr>
              <a:t>in Beton / Estrich (der Beton ist dabei noch "nass") oder in einer separaten Schicht, die zu diesem Zweck hinzugefügt wird, eingebettet.</a:t>
            </a:r>
          </a:p>
          <a:p>
            <a:pPr>
              <a:lnSpc>
                <a:spcPct val="150000"/>
              </a:lnSpc>
            </a:pPr>
            <a:r>
              <a:rPr lang="de-DE" sz="1600" dirty="0">
                <a:latin typeface="Arial" panose="020B0604020202020204" pitchFamily="34" charset="0"/>
                <a:cs typeface="Arial" panose="020B0604020202020204" pitchFamily="34" charset="0"/>
              </a:rPr>
              <a:t>Trockenverlegungen werden unter oder </a:t>
            </a:r>
            <a:r>
              <a:rPr lang="de-DE" sz="1600" dirty="0" smtClean="0">
                <a:latin typeface="Arial" panose="020B0604020202020204" pitchFamily="34" charset="0"/>
                <a:cs typeface="Arial" panose="020B0604020202020204" pitchFamily="34" charset="0"/>
              </a:rPr>
              <a:t>über Fußbodenaufbau </a:t>
            </a:r>
            <a:r>
              <a:rPr lang="de-DE" sz="1600" dirty="0">
                <a:latin typeface="Arial" panose="020B0604020202020204" pitchFamily="34" charset="0"/>
                <a:cs typeface="Arial" panose="020B0604020202020204" pitchFamily="34" charset="0"/>
              </a:rPr>
              <a:t>dem und unter dem fertigen Bodenbelag verlegt.</a:t>
            </a:r>
          </a:p>
          <a:p>
            <a:pPr marL="0" indent="0">
              <a:lnSpc>
                <a:spcPct val="150000"/>
              </a:lnSpc>
              <a:buNone/>
            </a:pPr>
            <a:r>
              <a:rPr lang="de-DE" sz="1600" dirty="0" smtClean="0">
                <a:latin typeface="Arial" panose="020B0604020202020204" pitchFamily="34" charset="0"/>
                <a:cs typeface="Arial" panose="020B0604020202020204" pitchFamily="34" charset="0"/>
              </a:rPr>
              <a:t>Die </a:t>
            </a:r>
            <a:r>
              <a:rPr lang="de-DE" sz="1600" dirty="0">
                <a:latin typeface="Arial" panose="020B0604020202020204" pitchFamily="34" charset="0"/>
                <a:cs typeface="Arial" panose="020B0604020202020204" pitchFamily="34" charset="0"/>
              </a:rPr>
              <a:t>Rohre </a:t>
            </a:r>
            <a:r>
              <a:rPr lang="de-DE" sz="1600" dirty="0" smtClean="0">
                <a:latin typeface="Arial" panose="020B0604020202020204" pitchFamily="34" charset="0"/>
                <a:cs typeface="Arial" panose="020B0604020202020204" pitchFamily="34" charset="0"/>
              </a:rPr>
              <a:t>einer Fußbodenheizung bestehen </a:t>
            </a:r>
            <a:r>
              <a:rPr lang="de-DE" sz="1600" dirty="0">
                <a:latin typeface="Arial" panose="020B0604020202020204" pitchFamily="34" charset="0"/>
                <a:cs typeface="Arial" panose="020B0604020202020204" pitchFamily="34" charset="0"/>
              </a:rPr>
              <a:t>aus Polyethylen und </a:t>
            </a:r>
            <a:r>
              <a:rPr lang="de-DE" sz="1600" dirty="0" smtClean="0">
                <a:latin typeface="Arial" panose="020B0604020202020204" pitchFamily="34" charset="0"/>
                <a:cs typeface="Arial" panose="020B0604020202020204" pitchFamily="34" charset="0"/>
              </a:rPr>
              <a:t>haben meist </a:t>
            </a:r>
            <a:r>
              <a:rPr lang="de-DE" sz="1600" dirty="0">
                <a:latin typeface="Arial" panose="020B0604020202020204" pitchFamily="34" charset="0"/>
                <a:cs typeface="Arial" panose="020B0604020202020204" pitchFamily="34" charset="0"/>
              </a:rPr>
              <a:t>einen Durchmesser von ~16mm.</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58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Deckenheizung</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Flächenheizung</a:t>
            </a:r>
            <a:endParaRPr lang="el-GR"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1600200"/>
            <a:ext cx="7931224" cy="4525963"/>
          </a:xfrm>
        </p:spPr>
        <p:txBody>
          <a:bodyPr>
            <a:noAutofit/>
          </a:bodyPr>
          <a:lstStyle/>
          <a:p>
            <a:pPr marL="0" indent="0">
              <a:lnSpc>
                <a:spcPct val="150000"/>
              </a:lnSpc>
              <a:buNone/>
            </a:pPr>
            <a:r>
              <a:rPr lang="en-US" sz="1600" dirty="0" err="1">
                <a:latin typeface="Arial" panose="020B0604020202020204" pitchFamily="34" charset="0"/>
                <a:cs typeface="Arial" panose="020B0604020202020204" pitchFamily="34" charset="0"/>
              </a:rPr>
              <a:t>Deckenheizung</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Flächenheizung</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Eine weitere Möglichkeit ist die Verwendung von Deckenheizung / Flächenheizung anstelle einer Fußbodenheizung.</a:t>
            </a:r>
          </a:p>
          <a:p>
            <a:pPr marL="0" indent="0">
              <a:lnSpc>
                <a:spcPct val="150000"/>
              </a:lnSpc>
              <a:buNone/>
            </a:pPr>
            <a:r>
              <a:rPr lang="de-DE" sz="1600" dirty="0">
                <a:latin typeface="Arial" panose="020B0604020202020204" pitchFamily="34" charset="0"/>
                <a:cs typeface="Arial" panose="020B0604020202020204" pitchFamily="34" charset="0"/>
              </a:rPr>
              <a:t>Beide Systeme haben die gleichen Vorteile (kein Wandflächenbedarf / niedrige Vorlauftemperaturen / Strahlungswärmeübertragung). Sie werden nicht am Boden, sondern an der Wand oder Decke installiert. </a:t>
            </a:r>
            <a:r>
              <a:rPr lang="de-DE" sz="1600" dirty="0" smtClean="0">
                <a:latin typeface="Arial" panose="020B0604020202020204" pitchFamily="34" charset="0"/>
                <a:cs typeface="Arial" panose="020B0604020202020204" pitchFamily="34" charset="0"/>
              </a:rPr>
              <a:t>Normalerweise erfolgt die Installation nicht </a:t>
            </a:r>
            <a:r>
              <a:rPr lang="de-DE" sz="1600" dirty="0">
                <a:latin typeface="Arial" panose="020B0604020202020204" pitchFamily="34" charset="0"/>
                <a:cs typeface="Arial" panose="020B0604020202020204" pitchFamily="34" charset="0"/>
              </a:rPr>
              <a:t>als einzelnes Rohr (wobei Sie den </a:t>
            </a:r>
            <a:r>
              <a:rPr lang="de-DE" sz="1600" dirty="0" smtClean="0">
                <a:latin typeface="Arial" panose="020B0604020202020204" pitchFamily="34" charset="0"/>
                <a:cs typeface="Arial" panose="020B0604020202020204" pitchFamily="34" charset="0"/>
              </a:rPr>
              <a:t>Abstand und das </a:t>
            </a:r>
            <a:r>
              <a:rPr lang="de-DE" sz="1600" dirty="0">
                <a:latin typeface="Arial" panose="020B0604020202020204" pitchFamily="34" charset="0"/>
                <a:cs typeface="Arial" panose="020B0604020202020204" pitchFamily="34" charset="0"/>
              </a:rPr>
              <a:t>Intervall </a:t>
            </a:r>
            <a:r>
              <a:rPr lang="de-DE" sz="1600" dirty="0" err="1" smtClean="0">
                <a:latin typeface="Arial" panose="020B0604020202020204" pitchFamily="34" charset="0"/>
                <a:cs typeface="Arial" panose="020B0604020202020204" pitchFamily="34" charset="0"/>
              </a:rPr>
              <a:t>varierne</a:t>
            </a:r>
            <a:r>
              <a:rPr lang="de-DE" sz="1600" dirty="0" smtClean="0">
                <a:latin typeface="Arial" panose="020B0604020202020204" pitchFamily="34" charset="0"/>
                <a:cs typeface="Arial" panose="020B0604020202020204" pitchFamily="34" charset="0"/>
              </a:rPr>
              <a:t> könnten</a:t>
            </a:r>
            <a:r>
              <a:rPr lang="de-DE" sz="1600" dirty="0" smtClean="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sondern mit vorgefertigte </a:t>
            </a:r>
            <a:r>
              <a:rPr lang="de-DE" sz="1600" dirty="0" smtClean="0">
                <a:latin typeface="Arial" panose="020B0604020202020204" pitchFamily="34" charset="0"/>
                <a:cs typeface="Arial" panose="020B0604020202020204" pitchFamily="34" charset="0"/>
              </a:rPr>
              <a:t>Paneelen / Modulen.</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339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Deckenheizung</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Flächenheizung</a:t>
            </a:r>
            <a:endParaRPr lang="el-GR"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1600200"/>
            <a:ext cx="7931224" cy="4525963"/>
          </a:xfrm>
        </p:spPr>
        <p:txBody>
          <a:bodyPr>
            <a:noAutofit/>
          </a:bodyPr>
          <a:lstStyle/>
          <a:p>
            <a:pPr marL="0" indent="0">
              <a:lnSpc>
                <a:spcPct val="150000"/>
              </a:lnSpc>
              <a:buNone/>
            </a:pPr>
            <a:r>
              <a:rPr lang="en-US" sz="1600" dirty="0" err="1">
                <a:latin typeface="Arial" panose="020B0604020202020204" pitchFamily="34" charset="0"/>
                <a:cs typeface="Arial" panose="020B0604020202020204" pitchFamily="34" charset="0"/>
              </a:rPr>
              <a:t>Deckenheizung</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Flächenheizung</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Die Verwendung von Deckenheizung / Flächenheizung </a:t>
            </a:r>
            <a:r>
              <a:rPr lang="de-DE" sz="1600" dirty="0" smtClean="0">
                <a:latin typeface="Arial" panose="020B0604020202020204" pitchFamily="34" charset="0"/>
                <a:cs typeface="Arial" panose="020B0604020202020204" pitchFamily="34" charset="0"/>
              </a:rPr>
              <a:t>bedingt </a:t>
            </a:r>
            <a:r>
              <a:rPr lang="de-DE" sz="1600" dirty="0">
                <a:latin typeface="Arial" panose="020B0604020202020204" pitchFamily="34" charset="0"/>
                <a:cs typeface="Arial" panose="020B0604020202020204" pitchFamily="34" charset="0"/>
              </a:rPr>
              <a:t>zwei kleine Nachteile:</a:t>
            </a:r>
          </a:p>
          <a:p>
            <a:pPr>
              <a:lnSpc>
                <a:spcPct val="150000"/>
              </a:lnSpc>
            </a:pPr>
            <a:r>
              <a:rPr lang="de-DE" sz="1600" dirty="0">
                <a:latin typeface="Arial" panose="020B0604020202020204" pitchFamily="34" charset="0"/>
                <a:cs typeface="Arial" panose="020B0604020202020204" pitchFamily="34" charset="0"/>
              </a:rPr>
              <a:t>Andere Installationen an der Wand / Decke (Elektroinstallationen / Schrauben / Nägel) stehen im Widerspruch zu den Heizpaneelen.</a:t>
            </a:r>
          </a:p>
          <a:p>
            <a:pPr>
              <a:lnSpc>
                <a:spcPct val="150000"/>
              </a:lnSpc>
            </a:pPr>
            <a:r>
              <a:rPr lang="de-DE" sz="1600" dirty="0">
                <a:latin typeface="Arial" panose="020B0604020202020204" pitchFamily="34" charset="0"/>
                <a:cs typeface="Arial" panose="020B0604020202020204" pitchFamily="34" charset="0"/>
              </a:rPr>
              <a:t>Bei steigender </a:t>
            </a:r>
            <a:r>
              <a:rPr lang="de-DE" sz="1600" dirty="0" smtClean="0">
                <a:latin typeface="Arial" panose="020B0604020202020204" pitchFamily="34" charset="0"/>
                <a:cs typeface="Arial" panose="020B0604020202020204" pitchFamily="34" charset="0"/>
              </a:rPr>
              <a:t>Wärmeentwicklung / steigendem Wärmebedarf könnte eine </a:t>
            </a:r>
            <a:r>
              <a:rPr lang="de-DE" sz="1600" dirty="0">
                <a:latin typeface="Arial" panose="020B0604020202020204" pitchFamily="34" charset="0"/>
                <a:cs typeface="Arial" panose="020B0604020202020204" pitchFamily="34" charset="0"/>
              </a:rPr>
              <a:t>Installation auf dem Boden sinnvoller als an der </a:t>
            </a:r>
            <a:r>
              <a:rPr lang="de-DE" sz="1600" dirty="0" smtClean="0">
                <a:latin typeface="Arial" panose="020B0604020202020204" pitchFamily="34" charset="0"/>
                <a:cs typeface="Arial" panose="020B0604020202020204" pitchFamily="34" charset="0"/>
              </a:rPr>
              <a:t>Decke sein.</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638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Betonkernaktivierung</a:t>
            </a:r>
            <a:endParaRPr lang="el-GR" dirty="0">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395536" y="1600198"/>
            <a:ext cx="4546848" cy="4525963"/>
          </a:xfrm>
        </p:spPr>
        <p:txBody>
          <a:bodyPr>
            <a:noAutofit/>
          </a:bodyPr>
          <a:lstStyle/>
          <a:p>
            <a:pPr marL="0" indent="0">
              <a:lnSpc>
                <a:spcPct val="150000"/>
              </a:lnSpc>
              <a:buNone/>
            </a:pPr>
            <a:r>
              <a:rPr lang="en-US" sz="1600" b="1" dirty="0" err="1">
                <a:latin typeface="Arial" panose="020B0604020202020204" pitchFamily="34" charset="0"/>
                <a:cs typeface="Arial" panose="020B0604020202020204" pitchFamily="34" charset="0"/>
              </a:rPr>
              <a:t>Betonkernaktivierung</a:t>
            </a:r>
            <a:r>
              <a:rPr lang="en-US" sz="1600" b="1" dirty="0">
                <a:latin typeface="Arial" panose="020B0604020202020204" pitchFamily="34" charset="0"/>
                <a:cs typeface="Arial" panose="020B0604020202020204" pitchFamily="34" charset="0"/>
              </a:rPr>
              <a:t> / </a:t>
            </a:r>
            <a:r>
              <a:rPr lang="en-US" sz="1600" b="1" dirty="0" err="1">
                <a:latin typeface="Arial" panose="020B0604020202020204" pitchFamily="34" charset="0"/>
                <a:cs typeface="Arial" panose="020B0604020202020204" pitchFamily="34" charset="0"/>
              </a:rPr>
              <a:t>Bauteilaktivierung</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err="1">
                <a:latin typeface="Arial" panose="020B0604020202020204" pitchFamily="34" charset="0"/>
                <a:cs typeface="Arial" panose="020B0604020202020204" pitchFamily="34" charset="0"/>
              </a:rPr>
              <a:t>Eine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Weitere</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Option </a:t>
            </a:r>
            <a:r>
              <a:rPr lang="en-US" sz="1600" dirty="0" err="1" smtClean="0">
                <a:latin typeface="Arial" panose="020B0604020202020204" pitchFamily="34" charset="0"/>
                <a:cs typeface="Arial" panose="020B0604020202020204" pitchFamily="34" charset="0"/>
              </a:rPr>
              <a:t>ist</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die </a:t>
            </a:r>
            <a:r>
              <a:rPr lang="en-US" sz="1600" dirty="0" err="1">
                <a:latin typeface="Arial" panose="020B0604020202020204" pitchFamily="34" charset="0"/>
                <a:cs typeface="Arial" panose="020B0604020202020204" pitchFamily="34" charset="0"/>
              </a:rPr>
              <a:t>Betonkernaktivierung</a:t>
            </a:r>
            <a:r>
              <a:rPr lang="en-US" sz="1600" dirty="0">
                <a:latin typeface="Arial" panose="020B0604020202020204" pitchFamily="34" charset="0"/>
                <a:cs typeface="Arial" panose="020B0604020202020204" pitchFamily="34" charset="0"/>
              </a:rPr>
              <a:t> / </a:t>
            </a:r>
            <a:r>
              <a:rPr lang="en-US" sz="1600" dirty="0" err="1" smtClean="0">
                <a:latin typeface="Arial" panose="020B0604020202020204" pitchFamily="34" charset="0"/>
                <a:cs typeface="Arial" panose="020B0604020202020204" pitchFamily="34" charset="0"/>
              </a:rPr>
              <a:t>Bauteilaktivierung</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smtClean="0">
                <a:latin typeface="Arial" panose="020B0604020202020204" pitchFamily="34" charset="0"/>
                <a:cs typeface="Arial" panose="020B0604020202020204" pitchFamily="34" charset="0"/>
              </a:rPr>
              <a:t>Die </a:t>
            </a:r>
            <a:r>
              <a:rPr lang="de-DE" sz="1600" dirty="0">
                <a:latin typeface="Arial" panose="020B0604020202020204" pitchFamily="34" charset="0"/>
                <a:cs typeface="Arial" panose="020B0604020202020204" pitchFamily="34" charset="0"/>
              </a:rPr>
              <a:t>Rohre zur Wärmeverteilung werden nicht im Estrich, sondern direkt in der Betondecke verlegt.</a:t>
            </a:r>
          </a:p>
          <a:p>
            <a:pPr marL="0" indent="0">
              <a:lnSpc>
                <a:spcPct val="150000"/>
              </a:lnSpc>
              <a:buNone/>
            </a:pPr>
            <a:r>
              <a:rPr lang="de-DE" sz="1600" dirty="0">
                <a:latin typeface="Arial" panose="020B0604020202020204" pitchFamily="34" charset="0"/>
                <a:cs typeface="Arial" panose="020B0604020202020204" pitchFamily="34" charset="0"/>
              </a:rPr>
              <a:t>Dies ermöglicht die Aktivierung der </a:t>
            </a:r>
            <a:r>
              <a:rPr lang="de-DE" sz="1600" dirty="0" smtClean="0">
                <a:latin typeface="Arial" panose="020B0604020202020204" pitchFamily="34" charset="0"/>
                <a:cs typeface="Arial" panose="020B0604020202020204" pitchFamily="34" charset="0"/>
              </a:rPr>
              <a:t>gesamten Bauteils (z.B. der Decke) </a:t>
            </a:r>
            <a:r>
              <a:rPr lang="de-DE" sz="1600" dirty="0">
                <a:latin typeface="Arial" panose="020B0604020202020204" pitchFamily="34" charset="0"/>
                <a:cs typeface="Arial" panose="020B0604020202020204" pitchFamily="34" charset="0"/>
              </a:rPr>
              <a:t>zum Heizen / Kühlen.</a:t>
            </a:r>
            <a:endParaRPr lang="en-US" sz="1600" b="1" dirty="0">
              <a:latin typeface="Arial" panose="020B0604020202020204" pitchFamily="34" charset="0"/>
              <a:cs typeface="Arial" panose="020B0604020202020204" pitchFamily="34" charset="0"/>
            </a:endParaRPr>
          </a:p>
        </p:txBody>
      </p:sp>
      <p:pic>
        <p:nvPicPr>
          <p:cNvPr id="2050" name="Picture 2" descr="Construction worker leveling concrete pa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339180"/>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720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Betonkernaktivierung</a:t>
            </a:r>
            <a:endParaRPr lang="el-GR" dirty="0">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395536" y="1600198"/>
            <a:ext cx="4546848" cy="4525963"/>
          </a:xfrm>
        </p:spPr>
        <p:txBody>
          <a:bodyPr>
            <a:noAutofit/>
          </a:bodyPr>
          <a:lstStyle/>
          <a:p>
            <a:pPr marL="0" indent="0">
              <a:lnSpc>
                <a:spcPct val="150000"/>
              </a:lnSpc>
              <a:buNone/>
            </a:pPr>
            <a:r>
              <a:rPr lang="en-US" sz="1600" b="1" dirty="0" err="1">
                <a:latin typeface="Arial" panose="020B0604020202020204" pitchFamily="34" charset="0"/>
                <a:cs typeface="Arial" panose="020B0604020202020204" pitchFamily="34" charset="0"/>
              </a:rPr>
              <a:t>Betonkernaktivierung</a:t>
            </a:r>
            <a:r>
              <a:rPr lang="en-US" sz="1600" b="1" dirty="0">
                <a:latin typeface="Arial" panose="020B0604020202020204" pitchFamily="34" charset="0"/>
                <a:cs typeface="Arial" panose="020B0604020202020204" pitchFamily="34" charset="0"/>
              </a:rPr>
              <a:t> / </a:t>
            </a:r>
            <a:r>
              <a:rPr lang="en-US" sz="1600" b="1" dirty="0" err="1">
                <a:latin typeface="Arial" panose="020B0604020202020204" pitchFamily="34" charset="0"/>
                <a:cs typeface="Arial" panose="020B0604020202020204" pitchFamily="34" charset="0"/>
              </a:rPr>
              <a:t>Bauteilaktivierung</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Da die Temperaturänderungen sehr langsam sind (große </a:t>
            </a:r>
            <a:r>
              <a:rPr lang="de-DE" sz="1600" dirty="0" smtClean="0">
                <a:latin typeface="Arial" panose="020B0604020202020204" pitchFamily="34" charset="0"/>
                <a:cs typeface="Arial" panose="020B0604020202020204" pitchFamily="34" charset="0"/>
              </a:rPr>
              <a:t>Masse </a:t>
            </a:r>
            <a:r>
              <a:rPr lang="de-DE" sz="1600" dirty="0" smtClean="0">
                <a:latin typeface="Arial" panose="020B0604020202020204" pitchFamily="34" charset="0"/>
                <a:cs typeface="Arial" panose="020B0604020202020204" pitchFamily="34" charset="0"/>
                <a:sym typeface="Wingdings" panose="05000000000000000000" pitchFamily="2" charset="2"/>
              </a:rPr>
              <a:t> </a:t>
            </a:r>
            <a:r>
              <a:rPr lang="de-DE" sz="1600" dirty="0" smtClean="0">
                <a:latin typeface="Arial" panose="020B0604020202020204" pitchFamily="34" charset="0"/>
                <a:cs typeface="Arial" panose="020B0604020202020204" pitchFamily="34" charset="0"/>
                <a:sym typeface="Wingdings" panose="05000000000000000000" pitchFamily="2" charset="2"/>
              </a:rPr>
              <a:t>Trägheit </a:t>
            </a:r>
            <a:r>
              <a:rPr lang="de-DE" sz="1600" dirty="0" smtClean="0">
                <a:latin typeface="Arial" panose="020B0604020202020204" pitchFamily="34" charset="0"/>
                <a:cs typeface="Arial" panose="020B0604020202020204" pitchFamily="34" charset="0"/>
                <a:sym typeface="Wingdings" panose="05000000000000000000" pitchFamily="2" charset="2"/>
              </a:rPr>
              <a:t>des Systems</a:t>
            </a:r>
            <a:r>
              <a:rPr lang="de-DE" sz="1600" dirty="0" smtClean="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ist diese Art der Beheizung nur für Gebäude mit sehr gleichmäßigem Wärmebedarf geeignet.</a:t>
            </a:r>
          </a:p>
          <a:p>
            <a:pPr marL="0" indent="0">
              <a:lnSpc>
                <a:spcPct val="150000"/>
              </a:lnSpc>
              <a:buNone/>
            </a:pPr>
            <a:r>
              <a:rPr lang="de-DE" sz="1600" dirty="0">
                <a:latin typeface="Arial" panose="020B0604020202020204" pitchFamily="34" charset="0"/>
                <a:cs typeface="Arial" panose="020B0604020202020204" pitchFamily="34" charset="0"/>
              </a:rPr>
              <a:t>Daher werden sie hauptsächlich für Bürogebäude genutzt, weniger für den privaten Wohnungsbau.</a:t>
            </a:r>
            <a:endParaRPr lang="en-US" sz="1600" dirty="0">
              <a:latin typeface="Arial" panose="020B0604020202020204" pitchFamily="34" charset="0"/>
              <a:cs typeface="Arial" panose="020B0604020202020204" pitchFamily="34" charset="0"/>
            </a:endParaRPr>
          </a:p>
        </p:txBody>
      </p:sp>
      <p:pic>
        <p:nvPicPr>
          <p:cNvPr id="2050" name="Picture 2" descr="Construction worker leveling concrete pa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339180"/>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135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panose="020B0604020202020204" pitchFamily="34" charset="0"/>
                <a:cs typeface="Arial" panose="020B0604020202020204" pitchFamily="34" charset="0"/>
              </a:rPr>
              <a:t>Gebläsekonvektoren</a:t>
            </a:r>
            <a:endParaRPr lang="el-GR" dirty="0">
              <a:latin typeface="Arial" panose="020B0604020202020204" pitchFamily="34" charset="0"/>
              <a:cs typeface="Arial" panose="020B0604020202020204" pitchFamily="34" charset="0"/>
            </a:endParaRPr>
          </a:p>
        </p:txBody>
      </p:sp>
      <p:pic>
        <p:nvPicPr>
          <p:cNvPr id="2050" name="Picture 2" descr="Fan blade icon, editable stro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628800"/>
            <a:ext cx="3585079"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51521" y="2132856"/>
            <a:ext cx="4752528" cy="2308324"/>
          </a:xfrm>
          <a:prstGeom prst="rect">
            <a:avLst/>
          </a:prstGeom>
          <a:noFill/>
        </p:spPr>
        <p:txBody>
          <a:bodyPr wrap="square" rtlCol="0">
            <a:spAutoFit/>
          </a:bodyPr>
          <a:lstStyle/>
          <a:p>
            <a:pPr>
              <a:lnSpc>
                <a:spcPct val="150000"/>
              </a:lnSpc>
            </a:pPr>
            <a:r>
              <a:rPr lang="en-US" sz="1600" dirty="0" err="1">
                <a:latin typeface="Arial" panose="020B0604020202020204" pitchFamily="34" charset="0"/>
                <a:cs typeface="Arial" panose="020B0604020202020204" pitchFamily="34" charset="0"/>
              </a:rPr>
              <a:t>Gebläsekonvektoren</a:t>
            </a:r>
            <a:r>
              <a:rPr lang="de-DE" sz="1600" dirty="0" smtClean="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auch wassergeführt, sind ebenfalls optional für die Wärmeverteilung erhältlich.</a:t>
            </a:r>
          </a:p>
          <a:p>
            <a:pPr>
              <a:lnSpc>
                <a:spcPct val="150000"/>
              </a:lnSpc>
            </a:pPr>
            <a:r>
              <a:rPr lang="de-DE" sz="1600" dirty="0">
                <a:latin typeface="Arial" panose="020B0604020202020204" pitchFamily="34" charset="0"/>
                <a:cs typeface="Arial" panose="020B0604020202020204" pitchFamily="34" charset="0"/>
              </a:rPr>
              <a:t>Ein Ventilator erhöht die konvektive Wärmeabfuhr und damit die </a:t>
            </a:r>
            <a:r>
              <a:rPr lang="de-DE" sz="1600" dirty="0" smtClean="0">
                <a:latin typeface="Arial" panose="020B0604020202020204" pitchFamily="34" charset="0"/>
                <a:cs typeface="Arial" panose="020B0604020202020204" pitchFamily="34" charset="0"/>
              </a:rPr>
              <a:t>Leistung eines ansonsten eher klassischen Heizkörpers.</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402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Gebläsekonvektoren</a:t>
            </a:r>
            <a:endParaRPr lang="el-GR" dirty="0">
              <a:latin typeface="Arial" panose="020B0604020202020204" pitchFamily="34" charset="0"/>
              <a:cs typeface="Arial" panose="020B0604020202020204" pitchFamily="34" charset="0"/>
            </a:endParaRPr>
          </a:p>
        </p:txBody>
      </p:sp>
      <p:pic>
        <p:nvPicPr>
          <p:cNvPr id="2052" name="Picture 4" descr="indoor unit of air conditioner, fan coil un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564904"/>
            <a:ext cx="4286250" cy="304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539552" y="2204864"/>
            <a:ext cx="4320480" cy="1893339"/>
          </a:xfrm>
          <a:prstGeom prst="rect">
            <a:avLst/>
          </a:prstGeom>
          <a:noFill/>
        </p:spPr>
        <p:txBody>
          <a:bodyPr wrap="square" rtlCol="0">
            <a:spAutoFit/>
          </a:bodyPr>
          <a:lstStyle/>
          <a:p>
            <a:pPr>
              <a:lnSpc>
                <a:spcPct val="150000"/>
              </a:lnSpc>
            </a:pPr>
            <a:r>
              <a:rPr lang="de-DE" sz="1600" dirty="0">
                <a:latin typeface="Arial" panose="020B0604020202020204" pitchFamily="34" charset="0"/>
                <a:cs typeface="Arial" panose="020B0604020202020204" pitchFamily="34" charset="0"/>
              </a:rPr>
              <a:t>Die Hauptnachteile sind die Geräuschemissionen des Gebläses, der daraus resultierende Luftzug und die </a:t>
            </a:r>
            <a:r>
              <a:rPr lang="de-DE" sz="1600" dirty="0" err="1">
                <a:latin typeface="Arial" panose="020B0604020202020204" pitchFamily="34" charset="0"/>
                <a:cs typeface="Arial" panose="020B0604020202020204" pitchFamily="34" charset="0"/>
              </a:rPr>
              <a:t>Staubverwirbelung</a:t>
            </a:r>
            <a:r>
              <a:rPr lang="de-DE" sz="1600" dirty="0">
                <a:latin typeface="Arial" panose="020B0604020202020204" pitchFamily="34" charset="0"/>
                <a:cs typeface="Arial" panose="020B0604020202020204" pitchFamily="34" charset="0"/>
              </a:rPr>
              <a:t>. Insgesamt ist der Komfort geringer als bei Flächenheizungen.</a:t>
            </a:r>
          </a:p>
        </p:txBody>
      </p:sp>
    </p:spTree>
    <p:extLst>
      <p:ext uri="{BB962C8B-B14F-4D97-AF65-F5344CB8AC3E}">
        <p14:creationId xmlns:p14="http://schemas.microsoft.com/office/powerpoint/2010/main" val="4106733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Heizkörper</a:t>
            </a:r>
            <a:endParaRPr lang="el-GR" dirty="0">
              <a:latin typeface="Arial" panose="020B0604020202020204" pitchFamily="34" charset="0"/>
              <a:cs typeface="Arial" panose="020B0604020202020204" pitchFamily="34" charset="0"/>
            </a:endParaRPr>
          </a:p>
        </p:txBody>
      </p:sp>
      <p:pic>
        <p:nvPicPr>
          <p:cNvPr id="3074" name="Picture 2" descr="Heavy duty radiator - central he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370060"/>
            <a:ext cx="4286250" cy="304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323528" y="1988840"/>
            <a:ext cx="4536504" cy="4154984"/>
          </a:xfrm>
          <a:prstGeom prst="rect">
            <a:avLst/>
          </a:prstGeom>
          <a:noFill/>
        </p:spPr>
        <p:txBody>
          <a:bodyPr wrap="square" rtlCol="0">
            <a:spAutoFit/>
          </a:bodyPr>
          <a:lstStyle/>
          <a:p>
            <a:pPr>
              <a:lnSpc>
                <a:spcPct val="150000"/>
              </a:lnSpc>
            </a:pPr>
            <a:r>
              <a:rPr lang="de-DE" sz="1600" dirty="0">
                <a:latin typeface="Arial" panose="020B0604020202020204" pitchFamily="34" charset="0"/>
                <a:cs typeface="Arial" panose="020B0604020202020204" pitchFamily="34" charset="0"/>
              </a:rPr>
              <a:t>Wie dargestellt, sind Heizkörper im Prinzip weniger geeignet.</a:t>
            </a:r>
          </a:p>
          <a:p>
            <a:pPr>
              <a:lnSpc>
                <a:spcPct val="150000"/>
              </a:lnSpc>
            </a:pPr>
            <a:r>
              <a:rPr lang="de-DE" sz="1600" dirty="0">
                <a:latin typeface="Arial" panose="020B0604020202020204" pitchFamily="34" charset="0"/>
                <a:cs typeface="Arial" panose="020B0604020202020204" pitchFamily="34" charset="0"/>
              </a:rPr>
              <a:t>Im Einzelfall - bei isolierten Häusern oder </a:t>
            </a:r>
            <a:r>
              <a:rPr lang="de-DE" sz="1600" dirty="0" smtClean="0">
                <a:latin typeface="Arial" panose="020B0604020202020204" pitchFamily="34" charset="0"/>
                <a:cs typeface="Arial" panose="020B0604020202020204" pitchFamily="34" charset="0"/>
              </a:rPr>
              <a:t>überdimensionierten </a:t>
            </a:r>
            <a:r>
              <a:rPr lang="de-DE" sz="1600" dirty="0">
                <a:latin typeface="Arial" panose="020B0604020202020204" pitchFamily="34" charset="0"/>
                <a:cs typeface="Arial" panose="020B0604020202020204" pitchFamily="34" charset="0"/>
              </a:rPr>
              <a:t>Heizkörpern - können sie auch bei niedrigen Vorlauftemperaturen noch eingesetzt werden.</a:t>
            </a:r>
          </a:p>
          <a:p>
            <a:pPr>
              <a:lnSpc>
                <a:spcPct val="150000"/>
              </a:lnSpc>
            </a:pPr>
            <a:r>
              <a:rPr lang="de-DE" sz="1600" dirty="0">
                <a:latin typeface="Arial" panose="020B0604020202020204" pitchFamily="34" charset="0"/>
                <a:cs typeface="Arial" panose="020B0604020202020204" pitchFamily="34" charset="0"/>
              </a:rPr>
              <a:t>Sollen Heizkörper weiter verwendet werden, insbesondere bei der Nachrüstung von Wärmepumpen, muss sorgfältig berechnet werden, ob sie eine ausreichende Leistung aufweisen.</a:t>
            </a:r>
          </a:p>
        </p:txBody>
      </p:sp>
    </p:spTree>
    <p:extLst>
      <p:ext uri="{BB962C8B-B14F-4D97-AF65-F5344CB8AC3E}">
        <p14:creationId xmlns:p14="http://schemas.microsoft.com/office/powerpoint/2010/main" val="1084475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Badezimmerheizkörper</a:t>
            </a:r>
            <a:endParaRPr lang="el-GR" dirty="0">
              <a:latin typeface="Arial" panose="020B0604020202020204" pitchFamily="34" charset="0"/>
              <a:cs typeface="Arial" panose="020B0604020202020204" pitchFamily="34" charset="0"/>
            </a:endParaRPr>
          </a:p>
        </p:txBody>
      </p:sp>
      <p:pic>
        <p:nvPicPr>
          <p:cNvPr id="4098" name="Picture 2" descr="White bathroom heater lighted by the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420888"/>
            <a:ext cx="4286250" cy="304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359715" y="2348880"/>
            <a:ext cx="4572000" cy="2677656"/>
          </a:xfrm>
          <a:prstGeom prst="rect">
            <a:avLst/>
          </a:prstGeom>
        </p:spPr>
        <p:txBody>
          <a:bodyPr>
            <a:spAutoFit/>
          </a:bodyPr>
          <a:lstStyle/>
          <a:p>
            <a:pPr>
              <a:lnSpc>
                <a:spcPct val="150000"/>
              </a:lnSpc>
            </a:pPr>
            <a:r>
              <a:rPr lang="de-DE" sz="1600" dirty="0">
                <a:latin typeface="Arial" panose="020B0604020202020204" pitchFamily="34" charset="0"/>
                <a:cs typeface="Arial" panose="020B0604020202020204" pitchFamily="34" charset="0"/>
              </a:rPr>
              <a:t>Obwohl Heizkörper nicht die erste Wahl sind, können Badheizkörper mit einer Fußbodenheizung kombiniert werden. Dies dient nicht unbedingt der Temperierung des Badezimmers, sondern in diesem Fall dem Komfort </a:t>
            </a:r>
            <a:r>
              <a:rPr lang="de-DE" sz="1600" dirty="0" smtClean="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Trocknen </a:t>
            </a:r>
            <a:r>
              <a:rPr lang="de-DE" sz="1600" dirty="0">
                <a:latin typeface="Arial" panose="020B0604020202020204" pitchFamily="34" charset="0"/>
                <a:cs typeface="Arial" panose="020B0604020202020204" pitchFamily="34" charset="0"/>
              </a:rPr>
              <a:t>der </a:t>
            </a:r>
            <a:r>
              <a:rPr lang="de-DE" sz="1600" dirty="0" smtClean="0">
                <a:latin typeface="Arial" panose="020B0604020202020204" pitchFamily="34" charset="0"/>
                <a:cs typeface="Arial" panose="020B0604020202020204" pitchFamily="34" charset="0"/>
              </a:rPr>
              <a:t>Handtücher – des Nutzers.</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89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Modul-</a:t>
            </a:r>
            <a:r>
              <a:rPr lang="en-US" dirty="0" err="1">
                <a:latin typeface="Arial" panose="020B0604020202020204" pitchFamily="34" charset="0"/>
                <a:cs typeface="Arial" panose="020B0604020202020204" pitchFamily="34" charset="0"/>
              </a:rPr>
              <a:t>Ziele</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lstStyle/>
          <a:p>
            <a:pPr marL="0" indent="0">
              <a:lnSpc>
                <a:spcPct val="150000"/>
              </a:lnSpc>
              <a:buNone/>
            </a:pPr>
            <a:r>
              <a:rPr lang="de-DE" sz="1600" dirty="0">
                <a:latin typeface="Arial" panose="020B0604020202020204" pitchFamily="34" charset="0"/>
                <a:cs typeface="Arial" panose="020B0604020202020204" pitchFamily="34" charset="0"/>
              </a:rPr>
              <a:t>Willkommen im Modul: "Heizungen und Wärme- / Kälteverteilsysteme".</a:t>
            </a:r>
            <a:endParaRPr lang="el-GR"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Am Ende dieses Moduls wirst du in der Lage sein:</a:t>
            </a:r>
            <a:endParaRPr lang="el-GR" sz="1600" dirty="0">
              <a:latin typeface="Arial" panose="020B0604020202020204" pitchFamily="34" charset="0"/>
              <a:cs typeface="Arial" panose="020B0604020202020204" pitchFamily="34" charset="0"/>
            </a:endParaRPr>
          </a:p>
          <a:p>
            <a:pPr>
              <a:lnSpc>
                <a:spcPct val="150000"/>
              </a:lnSpc>
              <a:buAutoNum type="arabicPeriod"/>
            </a:pPr>
            <a:r>
              <a:rPr lang="de-DE" sz="1600" dirty="0">
                <a:latin typeface="Arial" panose="020B0604020202020204" pitchFamily="34" charset="0"/>
                <a:cs typeface="Arial" panose="020B0604020202020204" pitchFamily="34" charset="0"/>
              </a:rPr>
              <a:t>die verschiedenen Komponenten und Eigenschaften </a:t>
            </a:r>
            <a:r>
              <a:rPr lang="de-DE" sz="1600" dirty="0" smtClean="0">
                <a:latin typeface="Arial" panose="020B0604020202020204" pitchFamily="34" charset="0"/>
                <a:cs typeface="Arial" panose="020B0604020202020204" pitchFamily="34" charset="0"/>
              </a:rPr>
              <a:t>einer Heizungsanlage zu benennen</a:t>
            </a:r>
            <a:endParaRPr lang="de-DE" sz="1600" dirty="0">
              <a:latin typeface="Arial" panose="020B0604020202020204" pitchFamily="34" charset="0"/>
              <a:cs typeface="Arial" panose="020B0604020202020204" pitchFamily="34" charset="0"/>
            </a:endParaRPr>
          </a:p>
          <a:p>
            <a:pPr>
              <a:lnSpc>
                <a:spcPct val="150000"/>
              </a:lnSpc>
              <a:buAutoNum type="arabicPeriod"/>
            </a:pPr>
            <a:r>
              <a:rPr lang="de-DE" sz="1600" dirty="0" smtClean="0">
                <a:latin typeface="Arial" panose="020B0604020202020204" pitchFamily="34" charset="0"/>
                <a:cs typeface="Arial" panose="020B0604020202020204" pitchFamily="34" charset="0"/>
              </a:rPr>
              <a:t>die </a:t>
            </a:r>
            <a:r>
              <a:rPr lang="de-DE" sz="1600" dirty="0">
                <a:latin typeface="Arial" panose="020B0604020202020204" pitchFamily="34" charset="0"/>
                <a:cs typeface="Arial" panose="020B0604020202020204" pitchFamily="34" charset="0"/>
              </a:rPr>
              <a:t>verschiedenen Komponenten und Eigenschaften von </a:t>
            </a:r>
            <a:r>
              <a:rPr lang="de-DE" sz="1600" dirty="0" smtClean="0">
                <a:latin typeface="Arial" panose="020B0604020202020204" pitchFamily="34" charset="0"/>
                <a:cs typeface="Arial" panose="020B0604020202020204" pitchFamily="34" charset="0"/>
              </a:rPr>
              <a:t>Gebäudeverteilsystemen zu kennen</a:t>
            </a:r>
            <a:endParaRPr lang="de-DE" sz="1600" dirty="0">
              <a:latin typeface="Arial" panose="020B0604020202020204" pitchFamily="34" charset="0"/>
              <a:cs typeface="Arial" panose="020B0604020202020204" pitchFamily="34" charset="0"/>
            </a:endParaRPr>
          </a:p>
          <a:p>
            <a:pPr>
              <a:lnSpc>
                <a:spcPct val="150000"/>
              </a:lnSpc>
              <a:buAutoNum type="arabicPeriod"/>
            </a:pPr>
            <a:r>
              <a:rPr lang="de-DE" sz="1600" dirty="0" smtClean="0">
                <a:latin typeface="Arial" panose="020B0604020202020204" pitchFamily="34" charset="0"/>
                <a:cs typeface="Arial" panose="020B0604020202020204" pitchFamily="34" charset="0"/>
              </a:rPr>
              <a:t>Das Zusammenwirken </a:t>
            </a:r>
            <a:r>
              <a:rPr lang="de-DE" sz="1600" dirty="0">
                <a:latin typeface="Arial" panose="020B0604020202020204" pitchFamily="34" charset="0"/>
                <a:cs typeface="Arial" panose="020B0604020202020204" pitchFamily="34" charset="0"/>
              </a:rPr>
              <a:t>von Heizungen und Wärme- / </a:t>
            </a:r>
            <a:r>
              <a:rPr lang="de-DE" sz="1600" dirty="0" smtClean="0">
                <a:latin typeface="Arial" panose="020B0604020202020204" pitchFamily="34" charset="0"/>
                <a:cs typeface="Arial" panose="020B0604020202020204" pitchFamily="34" charset="0"/>
              </a:rPr>
              <a:t>Kälteverteilsysteme zu verstehen</a:t>
            </a:r>
            <a:endParaRPr lang="de-DE" sz="1600" dirty="0">
              <a:latin typeface="Arial" panose="020B0604020202020204" pitchFamily="34" charset="0"/>
              <a:cs typeface="Arial" panose="020B0604020202020204" pitchFamily="34" charset="0"/>
            </a:endParaRPr>
          </a:p>
          <a:p>
            <a:pPr>
              <a:lnSpc>
                <a:spcPct val="150000"/>
              </a:lnSpc>
              <a:buAutoNum type="arabicPeriod"/>
            </a:pPr>
            <a:r>
              <a:rPr lang="de-DE" sz="1600" dirty="0">
                <a:latin typeface="Arial" panose="020B0604020202020204" pitchFamily="34" charset="0"/>
                <a:cs typeface="Arial" panose="020B0604020202020204" pitchFamily="34" charset="0"/>
              </a:rPr>
              <a:t>verschiedene Komponenten von Wärme- / Kälteverteilsysteme </a:t>
            </a:r>
            <a:r>
              <a:rPr lang="de-DE" sz="1600" dirty="0" smtClean="0">
                <a:latin typeface="Arial" panose="020B0604020202020204" pitchFamily="34" charset="0"/>
                <a:cs typeface="Arial" panose="020B0604020202020204" pitchFamily="34" charset="0"/>
              </a:rPr>
              <a:t>auszuwählen</a:t>
            </a:r>
            <a:endParaRPr lang="el-GR" dirty="0"/>
          </a:p>
        </p:txBody>
      </p:sp>
    </p:spTree>
    <p:extLst>
      <p:ext uri="{BB962C8B-B14F-4D97-AF65-F5344CB8AC3E}">
        <p14:creationId xmlns:p14="http://schemas.microsoft.com/office/powerpoint/2010/main" val="1110970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Heizungspufferspeicher</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59715" y="2348880"/>
            <a:ext cx="4572000" cy="4154984"/>
          </a:xfrm>
          <a:prstGeom prst="rect">
            <a:avLst/>
          </a:prstGeom>
        </p:spPr>
        <p:txBody>
          <a:bodyPr>
            <a:spAutoFit/>
          </a:bodyPr>
          <a:lstStyle/>
          <a:p>
            <a:pPr>
              <a:lnSpc>
                <a:spcPct val="150000"/>
              </a:lnSpc>
            </a:pPr>
            <a:r>
              <a:rPr lang="de-DE" sz="1600" dirty="0">
                <a:latin typeface="Arial" panose="020B0604020202020204" pitchFamily="34" charset="0"/>
                <a:cs typeface="Arial" panose="020B0604020202020204" pitchFamily="34" charset="0"/>
              </a:rPr>
              <a:t>Die zentrale Aufgabe eines Pufferspeichers ist es, Wärme </a:t>
            </a:r>
            <a:r>
              <a:rPr lang="de-DE" sz="1600" dirty="0" smtClean="0">
                <a:latin typeface="Arial" panose="020B0604020202020204" pitchFamily="34" charset="0"/>
                <a:cs typeface="Arial" panose="020B0604020202020204" pitchFamily="34" charset="0"/>
              </a:rPr>
              <a:t>aufzunehmen, (zwischen-) </a:t>
            </a:r>
            <a:r>
              <a:rPr lang="de-DE" sz="1600" dirty="0" err="1" smtClean="0">
                <a:latin typeface="Arial" panose="020B0604020202020204" pitchFamily="34" charset="0"/>
                <a:cs typeface="Arial" panose="020B0604020202020204" pitchFamily="34" charset="0"/>
              </a:rPr>
              <a:t>zuspeichern</a:t>
            </a:r>
            <a:r>
              <a:rPr lang="de-DE" sz="1600" dirty="0" smtClean="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und bei Bedarf wieder abzugeben. In der </a:t>
            </a:r>
            <a:r>
              <a:rPr lang="de-DE" sz="1600" dirty="0" smtClean="0">
                <a:latin typeface="Arial" panose="020B0604020202020204" pitchFamily="34" charset="0"/>
                <a:cs typeface="Arial" panose="020B0604020202020204" pitchFamily="34" charset="0"/>
              </a:rPr>
              <a:t>Zwischenzeit zwischen Wärmeaufnahme und Wärmeabgabe </a:t>
            </a:r>
            <a:r>
              <a:rPr lang="de-DE" sz="1600" dirty="0">
                <a:latin typeface="Arial" panose="020B0604020202020204" pitchFamily="34" charset="0"/>
                <a:cs typeface="Arial" panose="020B0604020202020204" pitchFamily="34" charset="0"/>
              </a:rPr>
              <a:t>wird die Wärmeenergie gespeichert.</a:t>
            </a:r>
          </a:p>
          <a:p>
            <a:pPr>
              <a:lnSpc>
                <a:spcPct val="150000"/>
              </a:lnSpc>
            </a:pPr>
            <a:r>
              <a:rPr lang="de-DE" sz="1600" dirty="0">
                <a:latin typeface="Arial" panose="020B0604020202020204" pitchFamily="34" charset="0"/>
                <a:cs typeface="Arial" panose="020B0604020202020204" pitchFamily="34" charset="0"/>
              </a:rPr>
              <a:t>Der Vorteil für den </a:t>
            </a:r>
            <a:r>
              <a:rPr lang="de-DE" sz="1600" dirty="0" smtClean="0">
                <a:latin typeface="Arial" panose="020B0604020202020204" pitchFamily="34" charset="0"/>
                <a:cs typeface="Arial" panose="020B0604020202020204" pitchFamily="34" charset="0"/>
              </a:rPr>
              <a:t>Wärmeerzeuger </a:t>
            </a:r>
            <a:r>
              <a:rPr lang="de-DE" sz="1600" dirty="0">
                <a:latin typeface="Arial" panose="020B0604020202020204" pitchFamily="34" charset="0"/>
                <a:cs typeface="Arial" panose="020B0604020202020204" pitchFamily="34" charset="0"/>
              </a:rPr>
              <a:t>(die Wärmepumpe) besteht darin, dass er nicht so oft </a:t>
            </a:r>
            <a:r>
              <a:rPr lang="de-DE" sz="1600" dirty="0" err="1" smtClean="0">
                <a:latin typeface="Arial" panose="020B0604020202020204" pitchFamily="34" charset="0"/>
                <a:cs typeface="Arial" panose="020B0604020202020204" pitchFamily="34" charset="0"/>
              </a:rPr>
              <a:t>getacktet</a:t>
            </a:r>
            <a:r>
              <a:rPr lang="de-DE" sz="1600" dirty="0" smtClean="0">
                <a:latin typeface="Arial" panose="020B0604020202020204" pitchFamily="34" charset="0"/>
                <a:cs typeface="Arial" panose="020B0604020202020204" pitchFamily="34" charset="0"/>
              </a:rPr>
              <a:t> (Anschalten / Ausschalten) </a:t>
            </a:r>
            <a:r>
              <a:rPr lang="de-DE" sz="1600" dirty="0">
                <a:latin typeface="Arial" panose="020B0604020202020204" pitchFamily="34" charset="0"/>
                <a:cs typeface="Arial" panose="020B0604020202020204" pitchFamily="34" charset="0"/>
              </a:rPr>
              <a:t>werden muss. Der Heizungspufferspeicher dämpft die Spitzen des Wärmebedarfs.</a:t>
            </a:r>
          </a:p>
        </p:txBody>
      </p:sp>
      <p:pic>
        <p:nvPicPr>
          <p:cNvPr id="11266" name="Picture 2" descr="Modern boiler room with buffer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256" y="2381090"/>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73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Heizungspufferspeicher</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988840"/>
            <a:ext cx="4572000" cy="4154984"/>
          </a:xfrm>
          <a:prstGeom prst="rect">
            <a:avLst/>
          </a:prstGeom>
        </p:spPr>
        <p:txBody>
          <a:bodyPr>
            <a:spAutoFit/>
          </a:bodyPr>
          <a:lstStyle/>
          <a:p>
            <a:pPr>
              <a:lnSpc>
                <a:spcPct val="150000"/>
              </a:lnSpc>
            </a:pPr>
            <a:r>
              <a:rPr lang="en-US" sz="1600" b="1" dirty="0" err="1">
                <a:latin typeface="Arial" panose="020B0604020202020204" pitchFamily="34" charset="0"/>
                <a:cs typeface="Arial" panose="020B0604020202020204" pitchFamily="34" charset="0"/>
              </a:rPr>
              <a:t>Funktionsprinzip</a:t>
            </a:r>
            <a:endParaRPr lang="en-US" sz="1600" b="1"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Der Pufferspeicher wird im Heizkreis zwischen dem Wärmeerzeuger und </a:t>
            </a:r>
            <a:r>
              <a:rPr lang="de-DE" sz="1600" dirty="0" smtClean="0">
                <a:latin typeface="Arial" panose="020B0604020202020204" pitchFamily="34" charset="0"/>
                <a:cs typeface="Arial" panose="020B0604020202020204" pitchFamily="34" charset="0"/>
              </a:rPr>
              <a:t>dem Wärmeverteilsystem </a:t>
            </a:r>
            <a:r>
              <a:rPr lang="de-DE" sz="1600" dirty="0">
                <a:latin typeface="Arial" panose="020B0604020202020204" pitchFamily="34" charset="0"/>
                <a:cs typeface="Arial" panose="020B0604020202020204" pitchFamily="34" charset="0"/>
              </a:rPr>
              <a:t>platziert. Da die meisten zentral betriebenen Heizungsanlagen mit Heizwasser als Wärmeträger arbeiten, wird ein Pufferspeicher mit Wasser gefüllt. Der Pufferspeicher ist somit ein großer Behälter oder Tank, durch den das Heizwasser fließt. Das heiße Zulaufwasser strömt oben ein, der </a:t>
            </a:r>
            <a:r>
              <a:rPr lang="de-DE" sz="1600" dirty="0" smtClean="0">
                <a:latin typeface="Arial" panose="020B0604020202020204" pitchFamily="34" charset="0"/>
                <a:cs typeface="Arial" panose="020B0604020202020204" pitchFamily="34" charset="0"/>
              </a:rPr>
              <a:t>kalte Rücklauf erfolgt unten.</a:t>
            </a:r>
            <a:endParaRPr lang="de-DE" sz="1600" dirty="0">
              <a:latin typeface="Arial" panose="020B0604020202020204" pitchFamily="34" charset="0"/>
              <a:cs typeface="Arial" panose="020B0604020202020204" pitchFamily="34" charset="0"/>
            </a:endParaRPr>
          </a:p>
        </p:txBody>
      </p:sp>
      <p:pic>
        <p:nvPicPr>
          <p:cNvPr id="11266" name="Picture 2" descr="Modern boiler room with buffer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256" y="2381090"/>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225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0"/>
            <a:ext cx="6707088" cy="1124744"/>
          </a:xfrm>
        </p:spPr>
        <p:txBody>
          <a:bodyPr/>
          <a:lstStyle/>
          <a:p>
            <a:r>
              <a:rPr lang="en-US" dirty="0" err="1">
                <a:latin typeface="Arial" panose="020B0604020202020204" pitchFamily="34" charset="0"/>
                <a:cs typeface="Arial" panose="020B0604020202020204" pitchFamily="34" charset="0"/>
              </a:rPr>
              <a:t>Heizungspufferspeicher</a:t>
            </a:r>
            <a:endParaRPr lang="el-GR" dirty="0">
              <a:latin typeface="Arial" panose="020B0604020202020204" pitchFamily="34" charset="0"/>
              <a:cs typeface="Arial" panose="020B0604020202020204" pitchFamily="34" charset="0"/>
            </a:endParaRPr>
          </a:p>
        </p:txBody>
      </p:sp>
      <p:sp>
        <p:nvSpPr>
          <p:cNvPr id="3" name="Rechteck 2"/>
          <p:cNvSpPr/>
          <p:nvPr/>
        </p:nvSpPr>
        <p:spPr>
          <a:xfrm>
            <a:off x="287524" y="1484784"/>
            <a:ext cx="8568952" cy="4524315"/>
          </a:xfrm>
          <a:prstGeom prst="rect">
            <a:avLst/>
          </a:prstGeom>
        </p:spPr>
        <p:txBody>
          <a:bodyPr wrap="square">
            <a:spAutoFit/>
          </a:bodyPr>
          <a:lstStyle/>
          <a:p>
            <a:pPr>
              <a:lnSpc>
                <a:spcPct val="150000"/>
              </a:lnSpc>
            </a:pPr>
            <a:r>
              <a:rPr lang="en-US" sz="1600" b="1" dirty="0" err="1">
                <a:latin typeface="Arial" panose="020B0604020202020204" pitchFamily="34" charset="0"/>
                <a:cs typeface="Arial" panose="020B0604020202020204" pitchFamily="34" charset="0"/>
              </a:rPr>
              <a:t>Hydraulisches</a:t>
            </a:r>
            <a:r>
              <a:rPr lang="en-US" sz="1600" b="1" dirty="0">
                <a:latin typeface="Arial" panose="020B0604020202020204" pitchFamily="34" charset="0"/>
                <a:cs typeface="Arial" panose="020B0604020202020204" pitchFamily="34" charset="0"/>
              </a:rPr>
              <a:t> System</a:t>
            </a:r>
          </a:p>
          <a:p>
            <a:pPr>
              <a:lnSpc>
                <a:spcPct val="150000"/>
              </a:lnSpc>
            </a:pPr>
            <a:r>
              <a:rPr lang="de-DE" sz="1600" dirty="0">
                <a:latin typeface="Arial" panose="020B0604020202020204" pitchFamily="34" charset="0"/>
                <a:cs typeface="Arial" panose="020B0604020202020204" pitchFamily="34" charset="0"/>
              </a:rPr>
              <a:t>Ein Puffer nimmt das gekühlte Wasser von den Verbrauchern aus dem Rücklauf auf und speist sie mit dem gespeicherten Warmwasser aus den Wärmeerzeugern, wenn die Wärme benötigt wird. Der Pufferspeicher kann die Wärme der </a:t>
            </a:r>
            <a:r>
              <a:rPr lang="de-DE" sz="1600" dirty="0" err="1" smtClean="0">
                <a:latin typeface="Arial" panose="020B0604020202020204" pitchFamily="34" charset="0"/>
                <a:cs typeface="Arial" panose="020B0604020202020204" pitchFamily="34" charset="0"/>
              </a:rPr>
              <a:t>Wärmegerzeuger</a:t>
            </a:r>
            <a:r>
              <a:rPr lang="de-DE" sz="1600" dirty="0" smtClean="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aufnehmen, ohne gleichzeitig Wärme </a:t>
            </a:r>
            <a:r>
              <a:rPr lang="de-DE" sz="1600" dirty="0" smtClean="0">
                <a:latin typeface="Arial" panose="020B0604020202020204" pitchFamily="34" charset="0"/>
                <a:cs typeface="Arial" panose="020B0604020202020204" pitchFamily="34" charset="0"/>
              </a:rPr>
              <a:t>an den Heizkreislauf abzugeben. </a:t>
            </a:r>
            <a:r>
              <a:rPr lang="de-DE" sz="1600" dirty="0">
                <a:latin typeface="Arial" panose="020B0604020202020204" pitchFamily="34" charset="0"/>
                <a:cs typeface="Arial" panose="020B0604020202020204" pitchFamily="34" charset="0"/>
              </a:rPr>
              <a:t>Das bedeutet auch, dass die </a:t>
            </a:r>
            <a:r>
              <a:rPr lang="de-DE" sz="1600" dirty="0" smtClean="0">
                <a:latin typeface="Arial" panose="020B0604020202020204" pitchFamily="34" charset="0"/>
                <a:cs typeface="Arial" panose="020B0604020202020204" pitchFamily="34" charset="0"/>
              </a:rPr>
              <a:t>Verbraucher / Nutzer </a:t>
            </a:r>
            <a:r>
              <a:rPr lang="de-DE" sz="1600" dirty="0">
                <a:latin typeface="Arial" panose="020B0604020202020204" pitchFamily="34" charset="0"/>
                <a:cs typeface="Arial" panose="020B0604020202020204" pitchFamily="34" charset="0"/>
              </a:rPr>
              <a:t>Wärme aufnehmen können, wenn kein Wärmeerzeuger in Betrieb ist. Dies führt zu einer thermischen Schichtung im Pufferspeicher, da die Dichte des Wassers im Verhältnis zu einem Volumen temperaturabhängig ist. Heißes Wasser ist leichter als kaltes Wasser und befindet sich an der Spitze. Dadurch wird der Rücklauf in den unteren Teil des Pufferspeichers geleitet und das Warmwasser im oberen Teil wieder abgeführt. Der/die Heizwärmeerzeuger speisen dann je nach Heizwärmetemperatur im oberen Bereich in den Pufferspeicher ein.</a:t>
            </a:r>
          </a:p>
        </p:txBody>
      </p:sp>
    </p:spTree>
    <p:extLst>
      <p:ext uri="{BB962C8B-B14F-4D97-AF65-F5344CB8AC3E}">
        <p14:creationId xmlns:p14="http://schemas.microsoft.com/office/powerpoint/2010/main" val="911222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Heizungspufferspeicher</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844824"/>
            <a:ext cx="5009728" cy="4893647"/>
          </a:xfrm>
          <a:prstGeom prst="rect">
            <a:avLst/>
          </a:prstGeom>
        </p:spPr>
        <p:txBody>
          <a:bodyPr wrap="square">
            <a:spAutoFit/>
          </a:bodyPr>
          <a:lstStyle/>
          <a:p>
            <a:pPr>
              <a:lnSpc>
                <a:spcPct val="150000"/>
              </a:lnSpc>
            </a:pPr>
            <a:r>
              <a:rPr lang="en-US" sz="1600" b="1" dirty="0" err="1">
                <a:latin typeface="Arial" panose="020B0604020202020204" pitchFamily="34" charset="0"/>
                <a:cs typeface="Arial" panose="020B0604020202020204" pitchFamily="34" charset="0"/>
              </a:rPr>
              <a:t>Varianten</a:t>
            </a:r>
            <a:r>
              <a:rPr lang="en-US" sz="1600" b="1" dirty="0">
                <a:latin typeface="Arial" panose="020B0604020202020204" pitchFamily="34" charset="0"/>
                <a:cs typeface="Arial" panose="020B0604020202020204" pitchFamily="34" charset="0"/>
              </a:rPr>
              <a:t> des </a:t>
            </a:r>
            <a:r>
              <a:rPr lang="en-US" sz="1600" b="1" dirty="0" err="1">
                <a:latin typeface="Arial" panose="020B0604020202020204" pitchFamily="34" charset="0"/>
                <a:cs typeface="Arial" panose="020B0604020202020204" pitchFamily="34" charset="0"/>
              </a:rPr>
              <a:t>Heizungspufferspeichers</a:t>
            </a:r>
            <a:endParaRPr lang="en-US" sz="1600" b="1" dirty="0">
              <a:latin typeface="Arial" panose="020B0604020202020204" pitchFamily="34" charset="0"/>
              <a:cs typeface="Arial" panose="020B0604020202020204" pitchFamily="34" charset="0"/>
            </a:endParaRPr>
          </a:p>
          <a:p>
            <a:pPr>
              <a:lnSpc>
                <a:spcPct val="150000"/>
              </a:lnSpc>
            </a:pPr>
            <a:r>
              <a:rPr lang="en-US" sz="1600" b="1" dirty="0" err="1">
                <a:latin typeface="Arial" panose="020B0604020202020204" pitchFamily="34" charset="0"/>
                <a:cs typeface="Arial" panose="020B0604020202020204" pitchFamily="34" charset="0"/>
              </a:rPr>
              <a:t>Schichtladespeicher</a:t>
            </a:r>
            <a:endParaRPr lang="en-US" sz="1600" b="1"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Spezielle Pufferspeicher mit ausgeklügeltem Schichtsystem, sogenannte Schichtladespeicher: Während normale Pufferspeicher kaltes Rücklaufwasser und warmes Vorlaufwasser gleichmäßig vermischen, so dass ihnen nur dann heißes Wasser entnommen werden kann, wenn sie voll sind, verfügt ein Schichtspeicher über ein Temperaturschichtsystem, so dass Heißwasser immer von oben entnommen werden kann, auch wenn </a:t>
            </a:r>
            <a:r>
              <a:rPr lang="de-DE" sz="1600" dirty="0" smtClean="0">
                <a:latin typeface="Arial" panose="020B0604020202020204" pitchFamily="34" charset="0"/>
                <a:cs typeface="Arial" panose="020B0604020202020204" pitchFamily="34" charset="0"/>
              </a:rPr>
              <a:t>der </a:t>
            </a:r>
            <a:r>
              <a:rPr lang="de-DE" sz="1600" dirty="0" smtClean="0">
                <a:latin typeface="Arial" panose="020B0604020202020204" pitchFamily="34" charset="0"/>
                <a:cs typeface="Arial" panose="020B0604020202020204" pitchFamily="34" charset="0"/>
              </a:rPr>
              <a:t>Speicher </a:t>
            </a:r>
            <a:r>
              <a:rPr lang="de-DE" sz="1600" dirty="0">
                <a:latin typeface="Arial" panose="020B0604020202020204" pitchFamily="34" charset="0"/>
                <a:cs typeface="Arial" panose="020B0604020202020204" pitchFamily="34" charset="0"/>
              </a:rPr>
              <a:t>nicht vollständig </a:t>
            </a:r>
            <a:r>
              <a:rPr lang="de-DE" sz="1600" dirty="0" smtClean="0">
                <a:latin typeface="Arial" panose="020B0604020202020204" pitchFamily="34" charset="0"/>
                <a:cs typeface="Arial" panose="020B0604020202020204" pitchFamily="34" charset="0"/>
              </a:rPr>
              <a:t>mit Wärme beladen </a:t>
            </a:r>
            <a:r>
              <a:rPr lang="de-DE" sz="1600" dirty="0">
                <a:latin typeface="Arial" panose="020B0604020202020204" pitchFamily="34" charset="0"/>
                <a:cs typeface="Arial" panose="020B0604020202020204" pitchFamily="34" charset="0"/>
              </a:rPr>
              <a:t>ist.</a:t>
            </a:r>
          </a:p>
        </p:txBody>
      </p:sp>
      <p:pic>
        <p:nvPicPr>
          <p:cNvPr id="11266" name="Picture 2" descr="Modern boiler room with buffer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256" y="2381090"/>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0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Heizungspufferspeicher</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844824"/>
            <a:ext cx="5544616" cy="4524315"/>
          </a:xfrm>
          <a:prstGeom prst="rect">
            <a:avLst/>
          </a:prstGeom>
        </p:spPr>
        <p:txBody>
          <a:bodyPr wrap="square">
            <a:spAutoFit/>
          </a:bodyPr>
          <a:lstStyle/>
          <a:p>
            <a:pPr>
              <a:lnSpc>
                <a:spcPct val="150000"/>
              </a:lnSpc>
            </a:pPr>
            <a:r>
              <a:rPr lang="en-US" sz="1600" b="1" dirty="0" err="1">
                <a:latin typeface="Arial" panose="020B0604020202020204" pitchFamily="34" charset="0"/>
                <a:cs typeface="Arial" panose="020B0604020202020204" pitchFamily="34" charset="0"/>
              </a:rPr>
              <a:t>Varianten</a:t>
            </a:r>
            <a:r>
              <a:rPr lang="en-US" sz="1600" b="1" dirty="0">
                <a:latin typeface="Arial" panose="020B0604020202020204" pitchFamily="34" charset="0"/>
                <a:cs typeface="Arial" panose="020B0604020202020204" pitchFamily="34" charset="0"/>
              </a:rPr>
              <a:t> des </a:t>
            </a:r>
            <a:r>
              <a:rPr lang="en-US" sz="1600" b="1" dirty="0" err="1">
                <a:latin typeface="Arial" panose="020B0604020202020204" pitchFamily="34" charset="0"/>
                <a:cs typeface="Arial" panose="020B0604020202020204" pitchFamily="34" charset="0"/>
              </a:rPr>
              <a:t>Heizungspufferspeichers</a:t>
            </a:r>
            <a:endParaRPr lang="en-US" sz="1600" b="1" dirty="0">
              <a:latin typeface="Arial" panose="020B0604020202020204" pitchFamily="34" charset="0"/>
              <a:cs typeface="Arial" panose="020B0604020202020204" pitchFamily="34" charset="0"/>
            </a:endParaRPr>
          </a:p>
          <a:p>
            <a:pPr>
              <a:lnSpc>
                <a:spcPct val="150000"/>
              </a:lnSpc>
            </a:pPr>
            <a:r>
              <a:rPr lang="en-US" sz="1600" b="1" dirty="0" err="1" smtClean="0">
                <a:latin typeface="Arial" panose="020B0604020202020204" pitchFamily="34" charset="0"/>
                <a:cs typeface="Arial" panose="020B0604020202020204" pitchFamily="34" charset="0"/>
              </a:rPr>
              <a:t>Hygienespeicher</a:t>
            </a:r>
            <a:endParaRPr lang="en-US" sz="1600" b="1"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Neben Puffertanks für das </a:t>
            </a:r>
            <a:r>
              <a:rPr lang="de-DE" sz="1600" dirty="0" smtClean="0">
                <a:latin typeface="Arial" panose="020B0604020202020204" pitchFamily="34" charset="0"/>
                <a:cs typeface="Arial" panose="020B0604020202020204" pitchFamily="34" charset="0"/>
              </a:rPr>
              <a:t>Heizungswasser </a:t>
            </a:r>
            <a:r>
              <a:rPr lang="de-DE" sz="1600" dirty="0">
                <a:latin typeface="Arial" panose="020B0604020202020204" pitchFamily="34" charset="0"/>
                <a:cs typeface="Arial" panose="020B0604020202020204" pitchFamily="34" charset="0"/>
              </a:rPr>
              <a:t>gibt es auch zusätzliche </a:t>
            </a:r>
            <a:r>
              <a:rPr lang="de-DE" sz="1600" dirty="0" smtClean="0">
                <a:latin typeface="Arial" panose="020B0604020202020204" pitchFamily="34" charset="0"/>
                <a:cs typeface="Arial" panose="020B0604020202020204" pitchFamily="34" charset="0"/>
              </a:rPr>
              <a:t>Speicher </a:t>
            </a:r>
            <a:r>
              <a:rPr lang="de-DE" sz="1600" dirty="0">
                <a:latin typeface="Arial" panose="020B0604020202020204" pitchFamily="34" charset="0"/>
                <a:cs typeface="Arial" panose="020B0604020202020204" pitchFamily="34" charset="0"/>
              </a:rPr>
              <a:t>für das warme Trinkwasser. </a:t>
            </a:r>
            <a:r>
              <a:rPr lang="de-DE" sz="1600" dirty="0" smtClean="0">
                <a:latin typeface="Arial" panose="020B0604020202020204" pitchFamily="34" charset="0"/>
                <a:cs typeface="Arial" panose="020B0604020202020204" pitchFamily="34" charset="0"/>
              </a:rPr>
              <a:t>Hygienespeicher </a:t>
            </a:r>
            <a:r>
              <a:rPr lang="de-DE" sz="1600" dirty="0">
                <a:latin typeface="Arial" panose="020B0604020202020204" pitchFamily="34" charset="0"/>
                <a:cs typeface="Arial" panose="020B0604020202020204" pitchFamily="34" charset="0"/>
              </a:rPr>
              <a:t>stellen eine Kombination aus beiden Systemen dar. Der Pufferspeicher wird mit einer Frischwasserstation kombiniert, durch die das Heizwasser aus dem Pufferspeicher fließt und so die Heizwärme an das Brauchwasser überträgt. Dadurch ist es möglich, immer frisch erwärmtes Wasser aus den Armaturen zu entnehmen, während herkömmliche Warmwasserspeicher Warmwasser für einen längeren Zeitraum speichern.</a:t>
            </a:r>
          </a:p>
        </p:txBody>
      </p:sp>
      <p:pic>
        <p:nvPicPr>
          <p:cNvPr id="11266" name="Picture 2" descr="Modern boiler room with buffer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276872"/>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6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Heizungspufferspeicher</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2060848"/>
            <a:ext cx="5400600" cy="3416320"/>
          </a:xfrm>
          <a:prstGeom prst="rect">
            <a:avLst/>
          </a:prstGeom>
        </p:spPr>
        <p:txBody>
          <a:bodyPr wrap="square">
            <a:spAutoFit/>
          </a:bodyPr>
          <a:lstStyle/>
          <a:p>
            <a:pPr>
              <a:lnSpc>
                <a:spcPct val="150000"/>
              </a:lnSpc>
            </a:pPr>
            <a:r>
              <a:rPr lang="en-US" sz="1600" b="1" dirty="0" err="1">
                <a:latin typeface="Arial" panose="020B0604020202020204" pitchFamily="34" charset="0"/>
                <a:cs typeface="Arial" panose="020B0604020202020204" pitchFamily="34" charset="0"/>
              </a:rPr>
              <a:t>Varianten</a:t>
            </a:r>
            <a:r>
              <a:rPr lang="en-US" sz="1600" b="1" dirty="0">
                <a:latin typeface="Arial" panose="020B0604020202020204" pitchFamily="34" charset="0"/>
                <a:cs typeface="Arial" panose="020B0604020202020204" pitchFamily="34" charset="0"/>
              </a:rPr>
              <a:t> des </a:t>
            </a:r>
            <a:r>
              <a:rPr lang="en-US" sz="1600" b="1" dirty="0" err="1">
                <a:latin typeface="Arial" panose="020B0604020202020204" pitchFamily="34" charset="0"/>
                <a:cs typeface="Arial" panose="020B0604020202020204" pitchFamily="34" charset="0"/>
              </a:rPr>
              <a:t>Heizungspufferspeichers</a:t>
            </a:r>
            <a:endParaRPr lang="en-US" sz="1600" b="1" dirty="0">
              <a:latin typeface="Arial" panose="020B0604020202020204" pitchFamily="34" charset="0"/>
              <a:cs typeface="Arial" panose="020B0604020202020204" pitchFamily="34" charset="0"/>
            </a:endParaRPr>
          </a:p>
          <a:p>
            <a:pPr>
              <a:lnSpc>
                <a:spcPct val="150000"/>
              </a:lnSpc>
            </a:pPr>
            <a:r>
              <a:rPr lang="en-US" sz="1600" b="1" dirty="0" err="1">
                <a:latin typeface="Arial" panose="020B0604020202020204" pitchFamily="34" charset="0"/>
                <a:cs typeface="Arial" panose="020B0604020202020204" pitchFamily="34" charset="0"/>
              </a:rPr>
              <a:t>kombinierte</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Speicher</a:t>
            </a:r>
            <a:endParaRPr lang="en-US" sz="1600" b="1"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Kombinierte Speicher sind kombinierte Puffer- und Warmwasserspeicher. Sie speichern warmes Brauch- und Heizwasser in einem Speicher und geben es bei Bedarf </a:t>
            </a:r>
            <a:r>
              <a:rPr lang="de-DE" sz="1600" dirty="0" smtClean="0">
                <a:latin typeface="Arial" panose="020B0604020202020204" pitchFamily="34" charset="0"/>
                <a:cs typeface="Arial" panose="020B0604020202020204" pitchFamily="34" charset="0"/>
              </a:rPr>
              <a:t>ab. </a:t>
            </a:r>
            <a:r>
              <a:rPr lang="de-DE" sz="1600" dirty="0">
                <a:latin typeface="Arial" panose="020B0604020202020204" pitchFamily="34" charset="0"/>
                <a:cs typeface="Arial" panose="020B0604020202020204" pitchFamily="34" charset="0"/>
              </a:rPr>
              <a:t>Da sich Trink- und Heizwasser nicht vermischen dürfen, hat der Tank zwei getrennte Kreisläufe. Der Vorteil ist vor allem die Platzersparnis gegenüber zwei separaten </a:t>
            </a:r>
            <a:r>
              <a:rPr lang="de-DE" sz="1600" dirty="0" smtClean="0">
                <a:latin typeface="Arial" panose="020B0604020202020204" pitchFamily="34" charset="0"/>
                <a:cs typeface="Arial" panose="020B0604020202020204" pitchFamily="34" charset="0"/>
              </a:rPr>
              <a:t>Speichertanks</a:t>
            </a:r>
            <a:r>
              <a:rPr lang="de-DE" sz="1600" dirty="0">
                <a:latin typeface="Arial" panose="020B0604020202020204" pitchFamily="34" charset="0"/>
                <a:cs typeface="Arial" panose="020B0604020202020204" pitchFamily="34" charset="0"/>
              </a:rPr>
              <a:t>.</a:t>
            </a:r>
          </a:p>
        </p:txBody>
      </p:sp>
      <p:pic>
        <p:nvPicPr>
          <p:cNvPr id="11266" name="Picture 2" descr="Modern boiler room with buffer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276872"/>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204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Heizungspufferspeicher</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988840"/>
            <a:ext cx="7704856" cy="421847"/>
          </a:xfrm>
          <a:prstGeom prst="rect">
            <a:avLst/>
          </a:prstGeom>
        </p:spPr>
        <p:txBody>
          <a:bodyPr wrap="square">
            <a:spAutoFit/>
          </a:bodyPr>
          <a:lstStyle/>
          <a:p>
            <a:pPr>
              <a:lnSpc>
                <a:spcPct val="150000"/>
              </a:lnSpc>
            </a:pPr>
            <a:r>
              <a:rPr lang="en-US" sz="1600" b="1" dirty="0">
                <a:latin typeface="Arial" panose="020B0604020202020204" pitchFamily="34" charset="0"/>
                <a:cs typeface="Arial" panose="020B0604020202020204" pitchFamily="34" charset="0"/>
              </a:rPr>
              <a:t>Schema </a:t>
            </a:r>
            <a:r>
              <a:rPr lang="en-US" sz="1600" b="1" dirty="0" err="1">
                <a:latin typeface="Arial" panose="020B0604020202020204" pitchFamily="34" charset="0"/>
                <a:cs typeface="Arial" panose="020B0604020202020204" pitchFamily="34" charset="0"/>
              </a:rPr>
              <a:t>eines</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Heizungspufferspeichers</a:t>
            </a:r>
            <a:endParaRPr lang="en-US" b="1" dirty="0"/>
          </a:p>
        </p:txBody>
      </p:sp>
      <p:pic>
        <p:nvPicPr>
          <p:cNvPr id="4" name="U_tSnz97n-0"/>
          <p:cNvPicPr>
            <a:picLocks noRot="1" noChangeAspect="1"/>
          </p:cNvPicPr>
          <p:nvPr>
            <a:videoFile r:link="rId1"/>
          </p:nvPr>
        </p:nvPicPr>
        <p:blipFill>
          <a:blip r:embed="rId4"/>
          <a:stretch>
            <a:fillRect/>
          </a:stretch>
        </p:blipFill>
        <p:spPr>
          <a:xfrm>
            <a:off x="1547664" y="2564904"/>
            <a:ext cx="6400711" cy="3600400"/>
          </a:xfrm>
          <a:prstGeom prst="rect">
            <a:avLst/>
          </a:prstGeom>
        </p:spPr>
      </p:pic>
    </p:spTree>
    <p:extLst>
      <p:ext uri="{BB962C8B-B14F-4D97-AF65-F5344CB8AC3E}">
        <p14:creationId xmlns:p14="http://schemas.microsoft.com/office/powerpoint/2010/main" val="1838056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Berechnung</a:t>
            </a:r>
            <a:r>
              <a:rPr lang="en-US" dirty="0">
                <a:latin typeface="Arial" panose="020B0604020202020204" pitchFamily="34" charset="0"/>
                <a:cs typeface="Arial" panose="020B0604020202020204" pitchFamily="34" charset="0"/>
              </a:rPr>
              <a:t> der </a:t>
            </a:r>
            <a:r>
              <a:rPr lang="en-US" dirty="0" err="1">
                <a:latin typeface="Arial" panose="020B0604020202020204" pitchFamily="34" charset="0"/>
                <a:cs typeface="Arial" panose="020B0604020202020204" pitchFamily="34" charset="0"/>
              </a:rPr>
              <a:t>Fußbodenheizung</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988840"/>
            <a:ext cx="8208912" cy="2677656"/>
          </a:xfrm>
          <a:prstGeom prst="rect">
            <a:avLst/>
          </a:prstGeom>
        </p:spPr>
        <p:txBody>
          <a:bodyPr wrap="square">
            <a:spAutoFit/>
          </a:bodyPr>
          <a:lstStyle/>
          <a:p>
            <a:pPr>
              <a:lnSpc>
                <a:spcPct val="150000"/>
              </a:lnSpc>
            </a:pPr>
            <a:r>
              <a:rPr lang="de-DE" sz="1600" dirty="0">
                <a:latin typeface="Arial" panose="020B0604020202020204" pitchFamily="34" charset="0"/>
                <a:cs typeface="Arial" panose="020B0604020202020204" pitchFamily="34" charset="0"/>
              </a:rPr>
              <a:t>Die Leistung einer Heizungsanlage - unabhängig </a:t>
            </a:r>
            <a:r>
              <a:rPr lang="de-DE" sz="1600" dirty="0" smtClean="0">
                <a:latin typeface="Arial" panose="020B0604020202020204" pitchFamily="34" charset="0"/>
                <a:cs typeface="Arial" panose="020B0604020202020204" pitchFamily="34" charset="0"/>
              </a:rPr>
              <a:t>ob </a:t>
            </a:r>
            <a:r>
              <a:rPr lang="de-DE" sz="1600" dirty="0">
                <a:latin typeface="Arial" panose="020B0604020202020204" pitchFamily="34" charset="0"/>
                <a:cs typeface="Arial" panose="020B0604020202020204" pitchFamily="34" charset="0"/>
              </a:rPr>
              <a:t>Fußbodenheizung oder Heizkörpern - ist abhängig vom Temperaturniveau des Heizkreises.</a:t>
            </a:r>
          </a:p>
          <a:p>
            <a:pPr>
              <a:lnSpc>
                <a:spcPct val="150000"/>
              </a:lnSpc>
            </a:pPr>
            <a:r>
              <a:rPr lang="de-DE" sz="1600" dirty="0">
                <a:latin typeface="Arial" panose="020B0604020202020204" pitchFamily="34" charset="0"/>
                <a:cs typeface="Arial" panose="020B0604020202020204" pitchFamily="34" charset="0"/>
              </a:rPr>
              <a:t>Für die richtige Auslegung der Heizung ist eine raumweise Heizlastberechnung zwingend erforderlich (siehe xxx).</a:t>
            </a:r>
          </a:p>
          <a:p>
            <a:pPr>
              <a:lnSpc>
                <a:spcPct val="150000"/>
              </a:lnSpc>
            </a:pPr>
            <a:r>
              <a:rPr lang="de-DE" sz="1600" dirty="0" smtClean="0">
                <a:latin typeface="Arial" panose="020B0604020202020204" pitchFamily="34" charset="0"/>
                <a:cs typeface="Arial" panose="020B0604020202020204" pitchFamily="34" charset="0"/>
              </a:rPr>
              <a:t>Die Dimensionierung der </a:t>
            </a:r>
            <a:r>
              <a:rPr lang="de-DE" sz="1600" dirty="0" err="1" smtClean="0">
                <a:latin typeface="Arial" panose="020B0604020202020204" pitchFamily="34" charset="0"/>
                <a:cs typeface="Arial" panose="020B0604020202020204" pitchFamily="34" charset="0"/>
              </a:rPr>
              <a:t>Wärmeübertrager</a:t>
            </a:r>
            <a:r>
              <a:rPr lang="de-DE" sz="1600" dirty="0" smtClean="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muss entsprechend der Heizlast </a:t>
            </a:r>
            <a:r>
              <a:rPr lang="de-DE" sz="1600" dirty="0" smtClean="0">
                <a:latin typeface="Arial" panose="020B0604020202020204" pitchFamily="34" charset="0"/>
                <a:cs typeface="Arial" panose="020B0604020202020204" pitchFamily="34" charset="0"/>
              </a:rPr>
              <a:t>erfolgen. </a:t>
            </a:r>
            <a:r>
              <a:rPr lang="de-DE" sz="1600" dirty="0">
                <a:latin typeface="Arial" panose="020B0604020202020204" pitchFamily="34" charset="0"/>
                <a:cs typeface="Arial" panose="020B0604020202020204" pitchFamily="34" charset="0"/>
              </a:rPr>
              <a:t>Um die Effizienz des Systems zu gewährleisten, ist es wichtig, das System für niedrige Vorlauftemperaturen zu dimensionieren.</a:t>
            </a:r>
          </a:p>
        </p:txBody>
      </p:sp>
    </p:spTree>
    <p:extLst>
      <p:ext uri="{BB962C8B-B14F-4D97-AF65-F5344CB8AC3E}">
        <p14:creationId xmlns:p14="http://schemas.microsoft.com/office/powerpoint/2010/main" val="1127415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Berechnung</a:t>
            </a:r>
            <a:r>
              <a:rPr lang="en-US" dirty="0">
                <a:latin typeface="Arial" panose="020B0604020202020204" pitchFamily="34" charset="0"/>
                <a:cs typeface="Arial" panose="020B0604020202020204" pitchFamily="34" charset="0"/>
              </a:rPr>
              <a:t> der </a:t>
            </a:r>
            <a:r>
              <a:rPr lang="en-US" dirty="0" err="1">
                <a:latin typeface="Arial" panose="020B0604020202020204" pitchFamily="34" charset="0"/>
                <a:cs typeface="Arial" panose="020B0604020202020204" pitchFamily="34" charset="0"/>
              </a:rPr>
              <a:t>Fußbodenheizung</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464816"/>
            <a:ext cx="8208912" cy="416011"/>
          </a:xfrm>
          <a:prstGeom prst="rect">
            <a:avLst/>
          </a:prstGeom>
        </p:spPr>
        <p:txBody>
          <a:bodyPr wrap="square">
            <a:spAutoFit/>
          </a:bodyPr>
          <a:lstStyle/>
          <a:p>
            <a:pPr>
              <a:lnSpc>
                <a:spcPct val="150000"/>
              </a:lnSpc>
            </a:pPr>
            <a:r>
              <a:rPr lang="en-US" sz="1600" dirty="0" err="1">
                <a:latin typeface="Arial" panose="020B0604020202020204" pitchFamily="34" charset="0"/>
                <a:cs typeface="Arial" panose="020B0604020202020204" pitchFamily="34" charset="0"/>
              </a:rPr>
              <a:t>Leistung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eines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Heizkörpers</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Beispiel</a:t>
            </a:r>
            <a:endParaRPr lang="de-DE" sz="16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a:stretch>
            <a:fillRect/>
          </a:stretch>
        </p:blipFill>
        <p:spPr>
          <a:xfrm>
            <a:off x="1259632" y="1988840"/>
            <a:ext cx="6905625" cy="5667375"/>
          </a:xfrm>
          <a:prstGeom prst="rect">
            <a:avLst/>
          </a:prstGeom>
        </p:spPr>
      </p:pic>
    </p:spTree>
    <p:extLst>
      <p:ext uri="{BB962C8B-B14F-4D97-AF65-F5344CB8AC3E}">
        <p14:creationId xmlns:p14="http://schemas.microsoft.com/office/powerpoint/2010/main" val="4013839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Berechnung</a:t>
            </a:r>
            <a:r>
              <a:rPr lang="en-US" dirty="0">
                <a:latin typeface="Arial" panose="020B0604020202020204" pitchFamily="34" charset="0"/>
                <a:cs typeface="Arial" panose="020B0604020202020204" pitchFamily="34" charset="0"/>
              </a:rPr>
              <a:t> der </a:t>
            </a:r>
            <a:r>
              <a:rPr lang="en-US" dirty="0" err="1">
                <a:latin typeface="Arial" panose="020B0604020202020204" pitchFamily="34" charset="0"/>
                <a:cs typeface="Arial" panose="020B0604020202020204" pitchFamily="34" charset="0"/>
              </a:rPr>
              <a:t>Fußbodenheizung</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988840"/>
            <a:ext cx="8208912" cy="2677656"/>
          </a:xfrm>
          <a:prstGeom prst="rect">
            <a:avLst/>
          </a:prstGeom>
        </p:spPr>
        <p:txBody>
          <a:bodyPr wrap="square">
            <a:spAutoFit/>
          </a:bodyPr>
          <a:lstStyle/>
          <a:p>
            <a:pPr>
              <a:lnSpc>
                <a:spcPct val="150000"/>
              </a:lnSpc>
            </a:pPr>
            <a:r>
              <a:rPr lang="en-US" sz="1600" dirty="0" err="1">
                <a:latin typeface="Arial" panose="020B0604020202020204" pitchFamily="34" charset="0"/>
                <a:cs typeface="Arial" panose="020B0604020202020204" pitchFamily="34" charset="0"/>
              </a:rPr>
              <a:t>Leistung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eines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Heizkörpers</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Beispiel</a:t>
            </a:r>
            <a:endParaRPr lang="en-US" sz="1600" dirty="0">
              <a:latin typeface="Arial" panose="020B0604020202020204" pitchFamily="34" charset="0"/>
              <a:cs typeface="Arial" panose="020B0604020202020204" pitchFamily="34" charset="0"/>
            </a:endParaRP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Unter den Bedingungen: </a:t>
            </a:r>
            <a:r>
              <a:rPr lang="de-DE" sz="1600" dirty="0" smtClean="0">
                <a:latin typeface="Arial" panose="020B0604020202020204" pitchFamily="34" charset="0"/>
                <a:cs typeface="Arial" panose="020B0604020202020204" pitchFamily="34" charset="0"/>
              </a:rPr>
              <a:t>Vorlauftemperatur</a:t>
            </a:r>
            <a:r>
              <a:rPr lang="de-DE" sz="1600" dirty="0">
                <a:latin typeface="Arial" panose="020B0604020202020204" pitchFamily="34" charset="0"/>
                <a:cs typeface="Arial" panose="020B0604020202020204" pitchFamily="34" charset="0"/>
              </a:rPr>
              <a:t>: 90°C / Rücklaufvorlauftemperatur: 70°C / Raumtemperatur: 20°C hat ein bestimmter Heizkörper eine bestimmte Leistung.</a:t>
            </a:r>
          </a:p>
          <a:p>
            <a:pPr>
              <a:lnSpc>
                <a:spcPct val="150000"/>
              </a:lnSpc>
            </a:pPr>
            <a:r>
              <a:rPr lang="de-DE" sz="1600" dirty="0">
                <a:latin typeface="Arial" panose="020B0604020202020204" pitchFamily="34" charset="0"/>
                <a:cs typeface="Arial" panose="020B0604020202020204" pitchFamily="34" charset="0"/>
              </a:rPr>
              <a:t>Wenn Sie die vorgegebenen Bedingungen </a:t>
            </a:r>
            <a:r>
              <a:rPr lang="de-DE" sz="1600" dirty="0" smtClean="0">
                <a:latin typeface="Arial" panose="020B0604020202020204" pitchFamily="34" charset="0"/>
                <a:cs typeface="Arial" panose="020B0604020202020204" pitchFamily="34" charset="0"/>
              </a:rPr>
              <a:t>(</a:t>
            </a:r>
            <a:r>
              <a:rPr lang="de-DE" sz="1600" dirty="0">
                <a:latin typeface="Arial" panose="020B0604020202020204" pitchFamily="34" charset="0"/>
                <a:cs typeface="Arial" panose="020B0604020202020204" pitchFamily="34" charset="0"/>
              </a:rPr>
              <a:t>V</a:t>
            </a:r>
            <a:r>
              <a:rPr lang="de-DE" sz="1600" dirty="0" smtClean="0">
                <a:latin typeface="Arial" panose="020B0604020202020204" pitchFamily="34" charset="0"/>
                <a:cs typeface="Arial" panose="020B0604020202020204" pitchFamily="34" charset="0"/>
              </a:rPr>
              <a:t>orlauftemperatur </a:t>
            </a:r>
            <a:r>
              <a:rPr lang="de-DE" sz="1600" dirty="0">
                <a:latin typeface="Arial" panose="020B0604020202020204" pitchFamily="34" charset="0"/>
                <a:cs typeface="Arial" panose="020B0604020202020204" pitchFamily="34" charset="0"/>
              </a:rPr>
              <a:t>/ Rücklauftemperatur / Raumtemperatur) ändern, ändert sich die Leistung des Heizkörpers.</a:t>
            </a:r>
          </a:p>
          <a:p>
            <a:pPr>
              <a:lnSpc>
                <a:spcPct val="150000"/>
              </a:lnSpc>
            </a:pPr>
            <a:r>
              <a:rPr lang="de-DE" sz="1600" dirty="0">
                <a:latin typeface="Arial" panose="020B0604020202020204" pitchFamily="34" charset="0"/>
                <a:cs typeface="Arial" panose="020B0604020202020204" pitchFamily="34" charset="0"/>
              </a:rPr>
              <a:t>Die Tabelle zeigt die </a:t>
            </a:r>
            <a:r>
              <a:rPr lang="de-DE" sz="1600" dirty="0" smtClean="0">
                <a:latin typeface="Arial" panose="020B0604020202020204" pitchFamily="34" charset="0"/>
                <a:cs typeface="Arial" panose="020B0604020202020204" pitchFamily="34" charset="0"/>
              </a:rPr>
              <a:t>Faktoren, um diese Leistungsänderung zu berechnen.</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252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Einleitung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de-DE" sz="1600" dirty="0">
                <a:latin typeface="Arial" panose="020B0604020202020204" pitchFamily="34" charset="0"/>
                <a:cs typeface="Arial" panose="020B0604020202020204" pitchFamily="34" charset="0"/>
              </a:rPr>
              <a:t>Die Wärme, die von der Wärmepumpe in einer Heizungsanlage bereitgestellt wird, muss innerhalb </a:t>
            </a:r>
            <a:r>
              <a:rPr lang="de-DE" sz="1600" dirty="0" smtClean="0">
                <a:latin typeface="Arial" panose="020B0604020202020204" pitchFamily="34" charset="0"/>
                <a:cs typeface="Arial" panose="020B0604020202020204" pitchFamily="34" charset="0"/>
              </a:rPr>
              <a:t>des </a:t>
            </a:r>
            <a:r>
              <a:rPr lang="de-DE" sz="1600" dirty="0" smtClean="0">
                <a:latin typeface="Arial" panose="020B0604020202020204" pitchFamily="34" charset="0"/>
                <a:cs typeface="Arial" panose="020B0604020202020204" pitchFamily="34" charset="0"/>
              </a:rPr>
              <a:t>Gebäudes verteilt </a:t>
            </a:r>
            <a:r>
              <a:rPr lang="de-DE" sz="1600" dirty="0">
                <a:latin typeface="Arial" panose="020B0604020202020204" pitchFamily="34" charset="0"/>
                <a:cs typeface="Arial" panose="020B0604020202020204" pitchFamily="34" charset="0"/>
              </a:rPr>
              <a:t>werden. </a:t>
            </a:r>
          </a:p>
          <a:p>
            <a:pPr marL="0" indent="0">
              <a:lnSpc>
                <a:spcPct val="150000"/>
              </a:lnSpc>
              <a:buNone/>
            </a:pPr>
            <a:r>
              <a:rPr lang="de-DE" sz="1600" dirty="0">
                <a:latin typeface="Arial" panose="020B0604020202020204" pitchFamily="34" charset="0"/>
                <a:cs typeface="Arial" panose="020B0604020202020204" pitchFamily="34" charset="0"/>
              </a:rPr>
              <a:t>Man sollte unterscheiden zwischen</a:t>
            </a:r>
          </a:p>
          <a:p>
            <a:pPr>
              <a:lnSpc>
                <a:spcPct val="150000"/>
              </a:lnSpc>
            </a:pPr>
            <a:r>
              <a:rPr lang="en-US" sz="1600" dirty="0" err="1">
                <a:latin typeface="Arial" panose="020B0604020202020204" pitchFamily="34" charset="0"/>
                <a:cs typeface="Arial" panose="020B0604020202020204" pitchFamily="34" charset="0"/>
              </a:rPr>
              <a:t>Wärme</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und / </a:t>
            </a:r>
            <a:r>
              <a:rPr lang="en-US" sz="1600" dirty="0" err="1" smtClean="0">
                <a:latin typeface="Arial" panose="020B0604020202020204" pitchFamily="34" charset="0"/>
                <a:cs typeface="Arial" panose="020B0604020202020204" pitchFamily="34" charset="0"/>
              </a:rPr>
              <a:t>oder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Kälte</a:t>
            </a:r>
            <a:r>
              <a:rPr lang="en-US" sz="1600" dirty="0" smtClean="0">
                <a:latin typeface="Arial" panose="020B0604020202020204" pitchFamily="34" charset="0"/>
                <a:cs typeface="Arial" panose="020B0604020202020204" pitchFamily="34" charset="0"/>
              </a:rPr>
              <a:t>, um </a:t>
            </a:r>
            <a:r>
              <a:rPr lang="en-US" sz="1600" dirty="0" err="1">
                <a:latin typeface="Arial" panose="020B0604020202020204" pitchFamily="34" charset="0"/>
                <a:cs typeface="Arial" panose="020B0604020202020204" pitchFamily="34" charset="0"/>
              </a:rPr>
              <a:t>ein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Gebäude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klimatisieren</a:t>
            </a:r>
            <a:endParaRPr lang="en-US" sz="1600" dirty="0">
              <a:latin typeface="Arial" panose="020B0604020202020204" pitchFamily="34" charset="0"/>
              <a:cs typeface="Arial" panose="020B0604020202020204" pitchFamily="34" charset="0"/>
            </a:endParaRPr>
          </a:p>
          <a:p>
            <a:pPr>
              <a:lnSpc>
                <a:spcPct val="150000"/>
              </a:lnSpc>
            </a:pPr>
            <a:r>
              <a:rPr lang="en-US" sz="1600" dirty="0" smtClean="0">
                <a:latin typeface="Arial" panose="020B0604020202020204" pitchFamily="34" charset="0"/>
                <a:cs typeface="Arial" panose="020B0604020202020204" pitchFamily="34" charset="0"/>
              </a:rPr>
              <a:t>(</a:t>
            </a:r>
            <a:r>
              <a:rPr lang="en-US" sz="1600" dirty="0" err="1" smtClean="0">
                <a:latin typeface="Arial" panose="020B0604020202020204" pitchFamily="34" charset="0"/>
                <a:cs typeface="Arial" panose="020B0604020202020204" pitchFamily="34" charset="0"/>
              </a:rPr>
              <a:t>Trink</a:t>
            </a:r>
            <a:r>
              <a:rPr lang="en-US" sz="1600" dirty="0" smtClean="0">
                <a:latin typeface="Arial" panose="020B0604020202020204" pitchFamily="34" charset="0"/>
                <a:cs typeface="Arial" panose="020B0604020202020204" pitchFamily="34" charset="0"/>
              </a:rPr>
              <a:t>-)</a:t>
            </a:r>
            <a:r>
              <a:rPr lang="en-US" sz="1600" dirty="0" err="1" smtClean="0">
                <a:latin typeface="Arial" panose="020B0604020202020204" pitchFamily="34" charset="0"/>
                <a:cs typeface="Arial" panose="020B0604020202020204" pitchFamily="34" charset="0"/>
              </a:rPr>
              <a:t>Warmwasser</a:t>
            </a: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In dieser Lektion erfahren Sie, welche Komponenten am häufigsten verwendet </a:t>
            </a:r>
            <a:r>
              <a:rPr lang="de-DE" sz="1600" dirty="0" smtClean="0">
                <a:latin typeface="Arial" panose="020B0604020202020204" pitchFamily="34" charset="0"/>
                <a:cs typeface="Arial" panose="020B0604020202020204" pitchFamily="34" charset="0"/>
              </a:rPr>
              <a:t>werden und </a:t>
            </a:r>
            <a:r>
              <a:rPr lang="de-DE" sz="1600" dirty="0">
                <a:latin typeface="Arial" panose="020B0604020202020204" pitchFamily="34" charset="0"/>
                <a:cs typeface="Arial" panose="020B0604020202020204" pitchFamily="34" charset="0"/>
              </a:rPr>
              <a:t>was </a:t>
            </a:r>
            <a:r>
              <a:rPr lang="de-DE" sz="1600" dirty="0" smtClean="0">
                <a:latin typeface="Arial" panose="020B0604020202020204" pitchFamily="34" charset="0"/>
                <a:cs typeface="Arial" panose="020B0604020202020204" pitchFamily="34" charset="0"/>
              </a:rPr>
              <a:t>die </a:t>
            </a:r>
            <a:r>
              <a:rPr lang="de-DE" sz="1600" dirty="0">
                <a:latin typeface="Arial" panose="020B0604020202020204" pitchFamily="34" charset="0"/>
                <a:cs typeface="Arial" panose="020B0604020202020204" pitchFamily="34" charset="0"/>
              </a:rPr>
              <a:t>Unterschiede zwischen einer Heizungsanlage mit Wärmepumpe und einer Heizungsanlage mit einem fossil betriebenen </a:t>
            </a:r>
            <a:r>
              <a:rPr lang="de-DE" sz="1600" dirty="0" smtClean="0">
                <a:latin typeface="Arial" panose="020B0604020202020204" pitchFamily="34" charset="0"/>
                <a:cs typeface="Arial" panose="020B0604020202020204" pitchFamily="34" charset="0"/>
              </a:rPr>
              <a:t>Brenner sind.</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96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Berechnung</a:t>
            </a:r>
            <a:r>
              <a:rPr lang="en-US" dirty="0">
                <a:latin typeface="Arial" panose="020B0604020202020204" pitchFamily="34" charset="0"/>
                <a:cs typeface="Arial" panose="020B0604020202020204" pitchFamily="34" charset="0"/>
              </a:rPr>
              <a:t> der </a:t>
            </a:r>
            <a:r>
              <a:rPr lang="en-US" dirty="0" err="1">
                <a:latin typeface="Arial" panose="020B0604020202020204" pitchFamily="34" charset="0"/>
                <a:cs typeface="Arial" panose="020B0604020202020204" pitchFamily="34" charset="0"/>
              </a:rPr>
              <a:t>Fußbodenheizung</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988840"/>
            <a:ext cx="8208912" cy="3785652"/>
          </a:xfrm>
          <a:prstGeom prst="rect">
            <a:avLst/>
          </a:prstGeom>
        </p:spPr>
        <p:txBody>
          <a:bodyPr wrap="square">
            <a:spAutoFit/>
          </a:bodyPr>
          <a:lstStyle/>
          <a:p>
            <a:pPr>
              <a:lnSpc>
                <a:spcPct val="150000"/>
              </a:lnSpc>
            </a:pPr>
            <a:r>
              <a:rPr lang="en-US" sz="1600" dirty="0" err="1">
                <a:latin typeface="Arial" panose="020B0604020202020204" pitchFamily="34" charset="0"/>
                <a:cs typeface="Arial" panose="020B0604020202020204" pitchFamily="34" charset="0"/>
              </a:rPr>
              <a:t>Leistung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eines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Heizkörpers</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Beispiel</a:t>
            </a:r>
            <a:endParaRPr lang="en-US" sz="1600" dirty="0">
              <a:latin typeface="Arial" panose="020B0604020202020204" pitchFamily="34" charset="0"/>
              <a:cs typeface="Arial" panose="020B0604020202020204" pitchFamily="34" charset="0"/>
            </a:endParaRP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err="1">
                <a:latin typeface="Arial" panose="020B0604020202020204" pitchFamily="34" charset="0"/>
                <a:cs typeface="Arial" panose="020B0604020202020204" pitchFamily="34" charset="0"/>
              </a:rPr>
              <a:t>Wenn</a:t>
            </a:r>
            <a:r>
              <a:rPr lang="en-US" sz="1600" dirty="0">
                <a:latin typeface="Arial" panose="020B0604020202020204" pitchFamily="34" charset="0"/>
                <a:cs typeface="Arial" panose="020B0604020202020204" pitchFamily="34" charset="0"/>
              </a:rPr>
              <a:t> Sie also </a:t>
            </a:r>
            <a:r>
              <a:rPr lang="en-US" sz="1600" dirty="0" smtClean="0">
                <a:latin typeface="Arial" panose="020B0604020202020204" pitchFamily="34" charset="0"/>
                <a:cs typeface="Arial" panose="020B0604020202020204" pitchFamily="34" charset="0"/>
              </a:rPr>
              <a:t>das System </a:t>
            </a:r>
            <a:r>
              <a:rPr lang="en-US" sz="1600" dirty="0" err="1" smtClean="0">
                <a:latin typeface="Arial" panose="020B0604020202020204" pitchFamily="34" charset="0"/>
                <a:cs typeface="Arial" panose="020B0604020202020204" pitchFamily="34" charset="0"/>
              </a:rPr>
              <a:t>mit</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a:lnSpc>
                <a:spcPct val="150000"/>
              </a:lnSpc>
            </a:pPr>
            <a:r>
              <a:rPr lang="en-US" sz="1600" dirty="0" err="1" smtClean="0">
                <a:latin typeface="Arial" panose="020B0604020202020204" pitchFamily="34" charset="0"/>
                <a:cs typeface="Arial" panose="020B0604020202020204" pitchFamily="34" charset="0"/>
              </a:rPr>
              <a:t>Vorlauftemperatur</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40°C</a:t>
            </a:r>
            <a:endParaRPr lang="en-US" sz="1600" dirty="0">
              <a:latin typeface="Arial" panose="020B0604020202020204" pitchFamily="34" charset="0"/>
              <a:cs typeface="Arial" panose="020B0604020202020204" pitchFamily="34" charset="0"/>
            </a:endParaRPr>
          </a:p>
          <a:p>
            <a:pPr>
              <a:lnSpc>
                <a:spcPct val="150000"/>
              </a:lnSpc>
            </a:pPr>
            <a:r>
              <a:rPr lang="en-US" sz="1600" dirty="0" err="1">
                <a:latin typeface="Arial" panose="020B0604020202020204" pitchFamily="34" charset="0"/>
                <a:cs typeface="Arial" panose="020B0604020202020204" pitchFamily="34" charset="0"/>
              </a:rPr>
              <a:t>Rücklauftemperatur</a:t>
            </a:r>
            <a:r>
              <a:rPr lang="en-US" sz="1600" dirty="0">
                <a:latin typeface="Arial" panose="020B0604020202020204" pitchFamily="34" charset="0"/>
                <a:cs typeface="Arial" panose="020B0604020202020204" pitchFamily="34" charset="0"/>
              </a:rPr>
              <a:t>: 	35°C</a:t>
            </a:r>
          </a:p>
          <a:p>
            <a:pPr>
              <a:lnSpc>
                <a:spcPct val="150000"/>
              </a:lnSpc>
            </a:pPr>
            <a:r>
              <a:rPr lang="en-US" sz="1600" dirty="0" err="1">
                <a:latin typeface="Arial" panose="020B0604020202020204" pitchFamily="34" charset="0"/>
                <a:cs typeface="Arial" panose="020B0604020202020204" pitchFamily="34" charset="0"/>
              </a:rPr>
              <a:t>Raumtemperatur</a:t>
            </a:r>
            <a:r>
              <a:rPr lang="en-US" sz="1600" dirty="0">
                <a:latin typeface="Arial" panose="020B0604020202020204" pitchFamily="34" charset="0"/>
                <a:cs typeface="Arial" panose="020B0604020202020204" pitchFamily="34" charset="0"/>
              </a:rPr>
              <a:t>:		20°C</a:t>
            </a:r>
          </a:p>
          <a:p>
            <a:pPr>
              <a:lnSpc>
                <a:spcPct val="150000"/>
              </a:lnSpc>
            </a:pPr>
            <a:r>
              <a:rPr lang="en-US" sz="1600" dirty="0" err="1" smtClean="0">
                <a:latin typeface="Arial" panose="020B0604020202020204" pitchFamily="34" charset="0"/>
                <a:cs typeface="Arial" panose="020B0604020202020204" pitchFamily="34" charset="0"/>
              </a:rPr>
              <a:t>Betreiben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würden</a:t>
            </a:r>
            <a:endParaRPr lang="en-US" sz="1600" dirty="0" smtClean="0">
              <a:latin typeface="Arial" panose="020B0604020202020204" pitchFamily="34" charset="0"/>
              <a:cs typeface="Arial" panose="020B0604020202020204" pitchFamily="34" charset="0"/>
            </a:endParaRPr>
          </a:p>
          <a:p>
            <a:pPr>
              <a:lnSpc>
                <a:spcPct val="150000"/>
              </a:lnSpc>
            </a:pPr>
            <a:r>
              <a:rPr lang="en-US" sz="1600" dirty="0" smtClean="0">
                <a:latin typeface="Arial" panose="020B0604020202020204" pitchFamily="34" charset="0"/>
                <a:cs typeface="Arial" panose="020B0604020202020204" pitchFamily="34" charset="0"/>
                <a:sym typeface="Wingdings" panose="05000000000000000000" pitchFamily="2" charset="2"/>
              </a:rPr>
              <a:t> </a:t>
            </a:r>
            <a:endParaRPr lang="en-US" sz="1600" dirty="0">
              <a:latin typeface="Arial" panose="020B0604020202020204" pitchFamily="34" charset="0"/>
              <a:cs typeface="Arial" panose="020B0604020202020204" pitchFamily="34" charset="0"/>
            </a:endParaRPr>
          </a:p>
          <a:p>
            <a:pPr>
              <a:lnSpc>
                <a:spcPct val="150000"/>
              </a:lnSpc>
            </a:pPr>
            <a:r>
              <a:rPr lang="de-DE" sz="1600" dirty="0" smtClean="0">
                <a:latin typeface="Arial" panose="020B0604020202020204" pitchFamily="34" charset="0"/>
                <a:cs typeface="Arial" panose="020B0604020202020204" pitchFamily="34" charset="0"/>
              </a:rPr>
              <a:t>Umrechnungsfaktor ist </a:t>
            </a:r>
            <a:r>
              <a:rPr lang="de-DE" sz="1600" dirty="0">
                <a:latin typeface="Arial" panose="020B0604020202020204" pitchFamily="34" charset="0"/>
                <a:cs typeface="Arial" panose="020B0604020202020204" pitchFamily="34" charset="0"/>
              </a:rPr>
              <a:t>0,2 - Der gleiche </a:t>
            </a:r>
            <a:r>
              <a:rPr lang="de-DE" sz="1600" dirty="0" err="1" smtClean="0">
                <a:latin typeface="Arial" panose="020B0604020202020204" pitchFamily="34" charset="0"/>
                <a:cs typeface="Arial" panose="020B0604020202020204" pitchFamily="34" charset="0"/>
              </a:rPr>
              <a:t>Wärmeübertrager</a:t>
            </a:r>
            <a:r>
              <a:rPr lang="de-DE" sz="1600" dirty="0" smtClean="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hat nur noch ein Fünftel seiner Leistung.</a:t>
            </a:r>
          </a:p>
        </p:txBody>
      </p:sp>
      <p:pic>
        <p:nvPicPr>
          <p:cNvPr id="4" name="Grafik 3"/>
          <p:cNvPicPr>
            <a:picLocks noChangeAspect="1"/>
          </p:cNvPicPr>
          <p:nvPr/>
        </p:nvPicPr>
        <p:blipFill>
          <a:blip r:embed="rId3"/>
          <a:stretch>
            <a:fillRect/>
          </a:stretch>
        </p:blipFill>
        <p:spPr>
          <a:xfrm>
            <a:off x="4644008" y="2455059"/>
            <a:ext cx="3160571" cy="1982053"/>
          </a:xfrm>
          <a:prstGeom prst="rect">
            <a:avLst/>
          </a:prstGeom>
        </p:spPr>
      </p:pic>
      <p:sp>
        <p:nvSpPr>
          <p:cNvPr id="5" name="Ellipse 4"/>
          <p:cNvSpPr/>
          <p:nvPr/>
        </p:nvSpPr>
        <p:spPr>
          <a:xfrm>
            <a:off x="6732240" y="3501008"/>
            <a:ext cx="720080" cy="504056"/>
          </a:xfrm>
          <a:prstGeom prst="ellipse">
            <a:avLst/>
          </a:pr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6043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Berechnung</a:t>
            </a:r>
            <a:r>
              <a:rPr lang="en-US" dirty="0">
                <a:latin typeface="Arial" panose="020B0604020202020204" pitchFamily="34" charset="0"/>
                <a:cs typeface="Arial" panose="020B0604020202020204" pitchFamily="34" charset="0"/>
              </a:rPr>
              <a:t> der </a:t>
            </a:r>
            <a:r>
              <a:rPr lang="en-US" dirty="0" err="1">
                <a:latin typeface="Arial" panose="020B0604020202020204" pitchFamily="34" charset="0"/>
                <a:cs typeface="Arial" panose="020B0604020202020204" pitchFamily="34" charset="0"/>
              </a:rPr>
              <a:t>Fußbodenheizung</a:t>
            </a:r>
            <a:endParaRPr lang="el-GR" dirty="0">
              <a:latin typeface="Arial" panose="020B0604020202020204" pitchFamily="34" charset="0"/>
              <a:cs typeface="Arial" panose="020B0604020202020204" pitchFamily="34" charset="0"/>
            </a:endParaRPr>
          </a:p>
        </p:txBody>
      </p:sp>
      <p:sp>
        <p:nvSpPr>
          <p:cNvPr id="3" name="Rechteck 2"/>
          <p:cNvSpPr/>
          <p:nvPr/>
        </p:nvSpPr>
        <p:spPr>
          <a:xfrm>
            <a:off x="477888" y="1628800"/>
            <a:ext cx="8208912" cy="4109330"/>
          </a:xfrm>
          <a:prstGeom prst="rect">
            <a:avLst/>
          </a:prstGeom>
        </p:spPr>
        <p:txBody>
          <a:bodyPr wrap="square">
            <a:spAutoFit/>
          </a:bodyPr>
          <a:lstStyle/>
          <a:p>
            <a:pPr>
              <a:lnSpc>
                <a:spcPct val="150000"/>
              </a:lnSpc>
            </a:pPr>
            <a:r>
              <a:rPr lang="de-DE" sz="1600" dirty="0">
                <a:latin typeface="Arial" panose="020B0604020202020204" pitchFamily="34" charset="0"/>
                <a:cs typeface="Arial" panose="020B0604020202020204" pitchFamily="34" charset="0"/>
              </a:rPr>
              <a:t>Die Berechnung der Fußbodenheizungen erfolgt nach den gleichen Regeln.</a:t>
            </a:r>
            <a:endParaRPr lang="en-US" sz="1600" dirty="0">
              <a:latin typeface="Arial" panose="020B0604020202020204" pitchFamily="34" charset="0"/>
              <a:cs typeface="Arial" panose="020B0604020202020204" pitchFamily="34" charset="0"/>
            </a:endParaRPr>
          </a:p>
          <a:p>
            <a:pPr>
              <a:lnSpc>
                <a:spcPct val="150000"/>
              </a:lnSpc>
            </a:pPr>
            <a:r>
              <a:rPr lang="en-US" sz="1600" dirty="0" err="1">
                <a:latin typeface="Arial" panose="020B0604020202020204" pitchFamily="34" charset="0"/>
                <a:cs typeface="Arial" panose="020B0604020202020204" pitchFamily="34" charset="0"/>
              </a:rPr>
              <a:t>Eingangsvariablen</a:t>
            </a:r>
            <a:r>
              <a:rPr lang="en-US" sz="1600" dirty="0">
                <a:latin typeface="Arial" panose="020B0604020202020204" pitchFamily="34" charset="0"/>
                <a:cs typeface="Arial" panose="020B0604020202020204" pitchFamily="34" charset="0"/>
              </a:rPr>
              <a:t>: </a:t>
            </a:r>
          </a:p>
          <a:p>
            <a:pPr marL="285750" indent="-285750">
              <a:lnSpc>
                <a:spcPct val="150000"/>
              </a:lnSpc>
              <a:buFont typeface="Arial" panose="020B0604020202020204" pitchFamily="34" charset="0"/>
              <a:buChar char="•"/>
            </a:pPr>
            <a:r>
              <a:rPr lang="de-DE" sz="1600" dirty="0">
                <a:latin typeface="Arial" panose="020B0604020202020204" pitchFamily="34" charset="0"/>
                <a:cs typeface="Arial" panose="020B0604020202020204" pitchFamily="34" charset="0"/>
              </a:rPr>
              <a:t>Temperaturniveau der Heizung, </a:t>
            </a:r>
          </a:p>
          <a:p>
            <a:pPr marL="285750" indent="-285750">
              <a:lnSpc>
                <a:spcPct val="150000"/>
              </a:lnSpc>
              <a:buFont typeface="Arial" panose="020B0604020202020204" pitchFamily="34" charset="0"/>
              <a:buChar char="•"/>
            </a:pPr>
            <a:r>
              <a:rPr lang="de-DE" sz="1600" dirty="0">
                <a:latin typeface="Arial" panose="020B0604020202020204" pitchFamily="34" charset="0"/>
                <a:cs typeface="Arial" panose="020B0604020202020204" pitchFamily="34" charset="0"/>
              </a:rPr>
              <a:t>Temperaturdifferenz, </a:t>
            </a:r>
          </a:p>
          <a:p>
            <a:pPr marL="285750" indent="-285750">
              <a:lnSpc>
                <a:spcPct val="150000"/>
              </a:lnSpc>
              <a:buFont typeface="Arial" panose="020B0604020202020204" pitchFamily="34" charset="0"/>
              <a:buChar char="•"/>
            </a:pPr>
            <a:r>
              <a:rPr lang="de-DE" sz="1600" dirty="0">
                <a:latin typeface="Arial" panose="020B0604020202020204" pitchFamily="34" charset="0"/>
                <a:cs typeface="Arial" panose="020B0604020202020204" pitchFamily="34" charset="0"/>
              </a:rPr>
              <a:t>Temperatur der Räume,</a:t>
            </a:r>
          </a:p>
          <a:p>
            <a:pPr marL="285750" indent="-285750">
              <a:lnSpc>
                <a:spcPct val="150000"/>
              </a:lnSpc>
              <a:buFont typeface="Arial" panose="020B0604020202020204" pitchFamily="34" charset="0"/>
              <a:buChar char="•"/>
            </a:pPr>
            <a:r>
              <a:rPr lang="de-DE" sz="1600" dirty="0">
                <a:latin typeface="Arial" panose="020B0604020202020204" pitchFamily="34" charset="0"/>
                <a:cs typeface="Arial" panose="020B0604020202020204" pitchFamily="34" charset="0"/>
              </a:rPr>
              <a:t>Länge der Rohre, </a:t>
            </a:r>
          </a:p>
          <a:p>
            <a:pPr marL="285750" indent="-285750">
              <a:lnSpc>
                <a:spcPct val="150000"/>
              </a:lnSpc>
              <a:buFont typeface="Arial" panose="020B0604020202020204" pitchFamily="34" charset="0"/>
              <a:buChar char="•"/>
            </a:pPr>
            <a:r>
              <a:rPr lang="de-DE" sz="1600" dirty="0">
                <a:latin typeface="Arial" panose="020B0604020202020204" pitchFamily="34" charset="0"/>
                <a:cs typeface="Arial" panose="020B0604020202020204" pitchFamily="34" charset="0"/>
              </a:rPr>
              <a:t>Abstand zwischen den Rohren,</a:t>
            </a:r>
          </a:p>
          <a:p>
            <a:pPr marL="285750" indent="-285750">
              <a:lnSpc>
                <a:spcPct val="150000"/>
              </a:lnSpc>
              <a:buFont typeface="Arial" panose="020B0604020202020204" pitchFamily="34" charset="0"/>
              <a:buChar char="•"/>
            </a:pPr>
            <a:r>
              <a:rPr lang="de-DE" sz="1600" dirty="0">
                <a:latin typeface="Arial" panose="020B0604020202020204" pitchFamily="34" charset="0"/>
                <a:cs typeface="Arial" panose="020B0604020202020204" pitchFamily="34" charset="0"/>
              </a:rPr>
              <a:t>Fläche des Raumes.</a:t>
            </a:r>
          </a:p>
          <a:p>
            <a:pPr marL="285750" indent="-285750">
              <a:lnSpc>
                <a:spcPct val="150000"/>
              </a:lnSpc>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Mit diesen Parametern können Sie das System berechnen. Es stehen verschiedene Softwarelösungen für dieses Problem zur Verfügung.</a:t>
            </a:r>
          </a:p>
        </p:txBody>
      </p:sp>
    </p:spTree>
    <p:extLst>
      <p:ext uri="{BB962C8B-B14F-4D97-AF65-F5344CB8AC3E}">
        <p14:creationId xmlns:p14="http://schemas.microsoft.com/office/powerpoint/2010/main" val="1062174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Berechnung</a:t>
            </a:r>
            <a:r>
              <a:rPr lang="en-US" dirty="0">
                <a:latin typeface="Arial" panose="020B0604020202020204" pitchFamily="34" charset="0"/>
                <a:cs typeface="Arial" panose="020B0604020202020204" pitchFamily="34" charset="0"/>
              </a:rPr>
              <a:t> der </a:t>
            </a:r>
            <a:r>
              <a:rPr lang="en-US" dirty="0" err="1">
                <a:latin typeface="Arial" panose="020B0604020202020204" pitchFamily="34" charset="0"/>
                <a:cs typeface="Arial" panose="020B0604020202020204" pitchFamily="34" charset="0"/>
              </a:rPr>
              <a:t>Fußbodenheizung</a:t>
            </a:r>
            <a:endParaRPr lang="el-GR" dirty="0">
              <a:latin typeface="Arial" panose="020B0604020202020204" pitchFamily="34" charset="0"/>
              <a:cs typeface="Arial" panose="020B0604020202020204" pitchFamily="34" charset="0"/>
            </a:endParaRPr>
          </a:p>
        </p:txBody>
      </p:sp>
      <p:sp>
        <p:nvSpPr>
          <p:cNvPr id="3" name="Rechteck 2"/>
          <p:cNvSpPr/>
          <p:nvPr/>
        </p:nvSpPr>
        <p:spPr>
          <a:xfrm>
            <a:off x="473993" y="2060848"/>
            <a:ext cx="8208912" cy="785343"/>
          </a:xfrm>
          <a:prstGeom prst="rect">
            <a:avLst/>
          </a:prstGeom>
        </p:spPr>
        <p:txBody>
          <a:bodyPr wrap="square">
            <a:spAutoFit/>
          </a:bodyPr>
          <a:lstStyle/>
          <a:p>
            <a:pPr>
              <a:lnSpc>
                <a:spcPct val="150000"/>
              </a:lnSpc>
            </a:pPr>
            <a:r>
              <a:rPr lang="en-US" sz="1600" dirty="0" err="1">
                <a:latin typeface="Arial" panose="020B0604020202020204" pitchFamily="34" charset="0"/>
                <a:cs typeface="Arial" panose="020B0604020202020204" pitchFamily="34" charset="0"/>
              </a:rPr>
              <a:t>Einführung</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Berechnung</a:t>
            </a:r>
            <a:r>
              <a:rPr lang="en-US" sz="1600" dirty="0">
                <a:latin typeface="Arial" panose="020B0604020202020204" pitchFamily="34" charset="0"/>
                <a:cs typeface="Arial" panose="020B0604020202020204" pitchFamily="34" charset="0"/>
              </a:rPr>
              <a:t> der </a:t>
            </a:r>
            <a:r>
              <a:rPr lang="en-US" sz="1600" dirty="0" err="1">
                <a:latin typeface="Arial" panose="020B0604020202020204" pitchFamily="34" charset="0"/>
                <a:cs typeface="Arial" panose="020B0604020202020204" pitchFamily="34" charset="0"/>
              </a:rPr>
              <a:t>Fußbodenheizung</a:t>
            </a: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pic>
        <p:nvPicPr>
          <p:cNvPr id="6" name="oI6MDQdT3Ug"/>
          <p:cNvPicPr>
            <a:picLocks noRot="1" noChangeAspect="1"/>
          </p:cNvPicPr>
          <p:nvPr>
            <a:videoFile r:link="rId1"/>
          </p:nvPr>
        </p:nvPicPr>
        <p:blipFill>
          <a:blip r:embed="rId4"/>
          <a:stretch>
            <a:fillRect/>
          </a:stretch>
        </p:blipFill>
        <p:spPr>
          <a:xfrm>
            <a:off x="827584" y="2492896"/>
            <a:ext cx="7200800" cy="4050450"/>
          </a:xfrm>
          <a:prstGeom prst="rect">
            <a:avLst/>
          </a:prstGeom>
        </p:spPr>
      </p:pic>
    </p:spTree>
    <p:extLst>
      <p:ext uri="{BB962C8B-B14F-4D97-AF65-F5344CB8AC3E}">
        <p14:creationId xmlns:p14="http://schemas.microsoft.com/office/powerpoint/2010/main" val="2077755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Berechnung</a:t>
            </a:r>
            <a:r>
              <a:rPr lang="en-US" dirty="0">
                <a:latin typeface="Arial" panose="020B0604020202020204" pitchFamily="34" charset="0"/>
                <a:cs typeface="Arial" panose="020B0604020202020204" pitchFamily="34" charset="0"/>
              </a:rPr>
              <a:t> der </a:t>
            </a:r>
            <a:r>
              <a:rPr lang="en-US" dirty="0" err="1">
                <a:latin typeface="Arial" panose="020B0604020202020204" pitchFamily="34" charset="0"/>
                <a:cs typeface="Arial" panose="020B0604020202020204" pitchFamily="34" charset="0"/>
              </a:rPr>
              <a:t>Fußbodenheizung</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988840"/>
            <a:ext cx="8208912" cy="4154984"/>
          </a:xfrm>
          <a:prstGeom prst="rect">
            <a:avLst/>
          </a:prstGeom>
        </p:spPr>
        <p:txBody>
          <a:bodyPr wrap="square">
            <a:spAutoFit/>
          </a:bodyPr>
          <a:lstStyle/>
          <a:p>
            <a:pPr>
              <a:lnSpc>
                <a:spcPct val="150000"/>
              </a:lnSpc>
            </a:pPr>
            <a:r>
              <a:rPr lang="de-DE" sz="1600" dirty="0">
                <a:latin typeface="Arial" panose="020B0604020202020204" pitchFamily="34" charset="0"/>
                <a:cs typeface="Arial" panose="020B0604020202020204" pitchFamily="34" charset="0"/>
              </a:rPr>
              <a:t>Wie bei der </a:t>
            </a:r>
            <a:r>
              <a:rPr lang="de-DE" sz="1600" dirty="0" smtClean="0">
                <a:latin typeface="Arial" panose="020B0604020202020204" pitchFamily="34" charset="0"/>
                <a:cs typeface="Arial" panose="020B0604020202020204" pitchFamily="34" charset="0"/>
              </a:rPr>
              <a:t>Auslegung </a:t>
            </a:r>
            <a:r>
              <a:rPr lang="de-DE" sz="1600" dirty="0">
                <a:latin typeface="Arial" panose="020B0604020202020204" pitchFamily="34" charset="0"/>
                <a:cs typeface="Arial" panose="020B0604020202020204" pitchFamily="34" charset="0"/>
              </a:rPr>
              <a:t>Wärmeerzeugung mit fossilen Brennstoffen sind bei der Planung von Fußbodenheizungsanlagen folgende Punkte zu beachten</a:t>
            </a:r>
            <a:r>
              <a:rPr lang="en-US" sz="1600" dirty="0">
                <a:latin typeface="Arial" panose="020B0604020202020204" pitchFamily="34" charset="0"/>
                <a:cs typeface="Arial" panose="020B0604020202020204" pitchFamily="34" charset="0"/>
              </a:rPr>
              <a:t>:</a:t>
            </a:r>
          </a:p>
          <a:p>
            <a:pPr>
              <a:lnSpc>
                <a:spcPct val="150000"/>
              </a:lnSpc>
            </a:pPr>
            <a:endParaRPr lang="en-US"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e-DE" sz="1600" dirty="0">
                <a:latin typeface="Arial" panose="020B0604020202020204" pitchFamily="34" charset="0"/>
                <a:cs typeface="Arial" panose="020B0604020202020204" pitchFamily="34" charset="0"/>
              </a:rPr>
              <a:t>Maximale Bodentemperatur oder minimale Bodentemperatur im Kühlbetrieb</a:t>
            </a:r>
          </a:p>
          <a:p>
            <a:pPr marL="285750" indent="-285750">
              <a:lnSpc>
                <a:spcPct val="150000"/>
              </a:lnSpc>
              <a:buFont typeface="Arial" panose="020B0604020202020204" pitchFamily="34" charset="0"/>
              <a:buChar char="•"/>
            </a:pPr>
            <a:r>
              <a:rPr lang="de-DE" sz="1600" dirty="0">
                <a:latin typeface="Arial" panose="020B0604020202020204" pitchFamily="34" charset="0"/>
                <a:cs typeface="Arial" panose="020B0604020202020204" pitchFamily="34" charset="0"/>
              </a:rPr>
              <a:t>Länge der einzelnen Heizkreise</a:t>
            </a:r>
          </a:p>
          <a:p>
            <a:pPr marL="285750" indent="-285750">
              <a:lnSpc>
                <a:spcPct val="150000"/>
              </a:lnSpc>
              <a:buFont typeface="Arial" panose="020B0604020202020204" pitchFamily="34" charset="0"/>
              <a:buChar char="•"/>
            </a:pPr>
            <a:r>
              <a:rPr lang="de-DE" sz="1600" dirty="0">
                <a:latin typeface="Arial" panose="020B0604020202020204" pitchFamily="34" charset="0"/>
                <a:cs typeface="Arial" panose="020B0604020202020204" pitchFamily="34" charset="0"/>
              </a:rPr>
              <a:t>Installation des Verteilers</a:t>
            </a:r>
          </a:p>
          <a:p>
            <a:pPr marL="285750" indent="-285750">
              <a:lnSpc>
                <a:spcPct val="150000"/>
              </a:lnSpc>
              <a:buFont typeface="Arial" panose="020B0604020202020204" pitchFamily="34" charset="0"/>
              <a:buChar char="•"/>
            </a:pPr>
            <a:r>
              <a:rPr lang="de-DE" sz="1600" dirty="0">
                <a:latin typeface="Arial" panose="020B0604020202020204" pitchFamily="34" charset="0"/>
                <a:cs typeface="Arial" panose="020B0604020202020204" pitchFamily="34" charset="0"/>
              </a:rPr>
              <a:t>Regelung der Raumtemperatur über Thermostate oder Raumtemperaturfühler</a:t>
            </a:r>
          </a:p>
          <a:p>
            <a:pPr marL="285750" indent="-285750">
              <a:lnSpc>
                <a:spcPct val="150000"/>
              </a:lnSpc>
              <a:buFont typeface="Arial" panose="020B0604020202020204" pitchFamily="34" charset="0"/>
              <a:buChar char="•"/>
            </a:pPr>
            <a:r>
              <a:rPr lang="de-DE" sz="1600" dirty="0">
                <a:latin typeface="Arial" panose="020B0604020202020204" pitchFamily="34" charset="0"/>
                <a:cs typeface="Arial" panose="020B0604020202020204" pitchFamily="34" charset="0"/>
              </a:rPr>
              <a:t>Steuerung der Stellventile im Heiz-/Kühlbetrieb</a:t>
            </a:r>
          </a:p>
          <a:p>
            <a:pPr marL="285750" indent="-285750">
              <a:lnSpc>
                <a:spcPct val="150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Diese müssen entsprechend den technischen Vorschriften umgesetzt werden und </a:t>
            </a:r>
            <a:r>
              <a:rPr lang="de-DE" sz="1600" dirty="0" smtClean="0">
                <a:latin typeface="Arial" panose="020B0604020202020204" pitchFamily="34" charset="0"/>
                <a:cs typeface="Arial" panose="020B0604020202020204" pitchFamily="34" charset="0"/>
              </a:rPr>
              <a:t>sind </a:t>
            </a:r>
            <a:r>
              <a:rPr lang="de-DE" sz="1600" dirty="0">
                <a:latin typeface="Arial" panose="020B0604020202020204" pitchFamily="34" charset="0"/>
                <a:cs typeface="Arial" panose="020B0604020202020204" pitchFamily="34" charset="0"/>
              </a:rPr>
              <a:t>unabhängig vom Einsatz einer Wärmepumpe.</a:t>
            </a:r>
          </a:p>
        </p:txBody>
      </p:sp>
    </p:spTree>
    <p:extLst>
      <p:ext uri="{BB962C8B-B14F-4D97-AF65-F5344CB8AC3E}">
        <p14:creationId xmlns:p14="http://schemas.microsoft.com/office/powerpoint/2010/main" val="2760635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Ende des </a:t>
            </a:r>
            <a:r>
              <a:rPr lang="en-US" dirty="0" err="1">
                <a:latin typeface="Arial" panose="020B0604020202020204" pitchFamily="34" charset="0"/>
                <a:cs typeface="Arial" panose="020B0604020202020204" pitchFamily="34" charset="0"/>
              </a:rPr>
              <a:t>Moduls</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normAutofit/>
          </a:bodyPr>
          <a:lstStyle/>
          <a:p>
            <a:pPr marL="0" indent="0">
              <a:lnSpc>
                <a:spcPct val="150000"/>
              </a:lnSpc>
              <a:buNone/>
            </a:pPr>
            <a:r>
              <a:rPr lang="de-DE" sz="1600" dirty="0">
                <a:latin typeface="Arial" panose="020B0604020202020204" pitchFamily="34" charset="0"/>
                <a:cs typeface="Arial" panose="020B0604020202020204" pitchFamily="34" charset="0"/>
              </a:rPr>
              <a:t>Dies ist das Ende des Moduls: "Kenntnisse über Klimaanlagen und Gebäudeverteilungssysteme".</a:t>
            </a:r>
          </a:p>
          <a:p>
            <a:pPr marL="0" indent="0">
              <a:lnSpc>
                <a:spcPct val="150000"/>
              </a:lnSpc>
              <a:buNone/>
            </a:pPr>
            <a:r>
              <a:rPr lang="de-DE" sz="1600" dirty="0">
                <a:latin typeface="Arial" panose="020B0604020202020204" pitchFamily="34" charset="0"/>
                <a:cs typeface="Arial" panose="020B0604020202020204" pitchFamily="34" charset="0"/>
              </a:rPr>
              <a:t>Jetzt kennen Sie </a:t>
            </a:r>
            <a:endParaRPr lang="el-GR" sz="1600" dirty="0">
              <a:latin typeface="Arial" panose="020B0604020202020204" pitchFamily="34" charset="0"/>
              <a:cs typeface="Arial" panose="020B0604020202020204" pitchFamily="34" charset="0"/>
            </a:endParaRPr>
          </a:p>
          <a:p>
            <a:pPr>
              <a:lnSpc>
                <a:spcPct val="150000"/>
              </a:lnSpc>
              <a:buAutoNum type="arabicPeriod"/>
            </a:pPr>
            <a:r>
              <a:rPr lang="de-DE" sz="1600" dirty="0">
                <a:latin typeface="Arial" panose="020B0604020202020204" pitchFamily="34" charset="0"/>
                <a:cs typeface="Arial" panose="020B0604020202020204" pitchFamily="34" charset="0"/>
              </a:rPr>
              <a:t>die verschiedenen Komponenten und Eigenschaften einer </a:t>
            </a:r>
            <a:r>
              <a:rPr lang="de-DE" sz="1600" dirty="0" smtClean="0">
                <a:latin typeface="Arial" panose="020B0604020202020204" pitchFamily="34" charset="0"/>
                <a:cs typeface="Arial" panose="020B0604020202020204" pitchFamily="34" charset="0"/>
              </a:rPr>
              <a:t>Heizungsanlage</a:t>
            </a:r>
            <a:endParaRPr lang="de-DE" sz="1600" dirty="0">
              <a:latin typeface="Arial" panose="020B0604020202020204" pitchFamily="34" charset="0"/>
              <a:cs typeface="Arial" panose="020B0604020202020204" pitchFamily="34" charset="0"/>
            </a:endParaRPr>
          </a:p>
          <a:p>
            <a:pPr>
              <a:lnSpc>
                <a:spcPct val="150000"/>
              </a:lnSpc>
              <a:buAutoNum type="arabicPeriod"/>
            </a:pPr>
            <a:r>
              <a:rPr lang="de-DE" sz="1600" dirty="0">
                <a:latin typeface="Arial" panose="020B0604020202020204" pitchFamily="34" charset="0"/>
                <a:cs typeface="Arial" panose="020B0604020202020204" pitchFamily="34" charset="0"/>
              </a:rPr>
              <a:t>die verschiedenen Komponenten und Eigenschaften von </a:t>
            </a:r>
            <a:r>
              <a:rPr lang="de-DE" sz="1600" dirty="0" smtClean="0">
                <a:latin typeface="Arial" panose="020B0604020202020204" pitchFamily="34" charset="0"/>
                <a:cs typeface="Arial" panose="020B0604020202020204" pitchFamily="34" charset="0"/>
              </a:rPr>
              <a:t>Gebäudeverteilsystemen</a:t>
            </a:r>
          </a:p>
          <a:p>
            <a:pPr>
              <a:lnSpc>
                <a:spcPct val="150000"/>
              </a:lnSpc>
              <a:buAutoNum type="arabicPeriod"/>
            </a:pPr>
            <a:r>
              <a:rPr lang="de-DE" sz="1600" dirty="0" smtClean="0">
                <a:latin typeface="Arial" panose="020B0604020202020204" pitchFamily="34" charset="0"/>
                <a:cs typeface="Arial" panose="020B0604020202020204" pitchFamily="34" charset="0"/>
              </a:rPr>
              <a:t>Das </a:t>
            </a:r>
            <a:r>
              <a:rPr lang="de-DE" sz="1600" dirty="0">
                <a:latin typeface="Arial" panose="020B0604020202020204" pitchFamily="34" charset="0"/>
                <a:cs typeface="Arial" panose="020B0604020202020204" pitchFamily="34" charset="0"/>
              </a:rPr>
              <a:t>Zusammenwirken von Heizungen und Wärme- / Kälteverteilsysteme </a:t>
            </a:r>
          </a:p>
          <a:p>
            <a:pPr>
              <a:lnSpc>
                <a:spcPct val="150000"/>
              </a:lnSpc>
              <a:buAutoNum type="arabicPeriod"/>
            </a:pPr>
            <a:r>
              <a:rPr lang="de-DE" sz="1600" dirty="0" smtClean="0">
                <a:latin typeface="Arial" panose="020B0604020202020204" pitchFamily="34" charset="0"/>
                <a:cs typeface="Arial" panose="020B0604020202020204" pitchFamily="34" charset="0"/>
              </a:rPr>
              <a:t>Die Eingangsgrößen zur Auswahl verschiedener </a:t>
            </a:r>
            <a:r>
              <a:rPr lang="de-DE" sz="1600" dirty="0">
                <a:latin typeface="Arial" panose="020B0604020202020204" pitchFamily="34" charset="0"/>
                <a:cs typeface="Arial" panose="020B0604020202020204" pitchFamily="34" charset="0"/>
              </a:rPr>
              <a:t>Komponenten von Wärme- </a:t>
            </a:r>
            <a:r>
              <a:rPr lang="de-DE" sz="1600">
                <a:latin typeface="Arial" panose="020B0604020202020204" pitchFamily="34" charset="0"/>
                <a:cs typeface="Arial" panose="020B0604020202020204" pitchFamily="34" charset="0"/>
              </a:rPr>
              <a:t>/ </a:t>
            </a:r>
            <a:r>
              <a:rPr lang="de-DE" sz="1600" smtClean="0">
                <a:latin typeface="Arial" panose="020B0604020202020204" pitchFamily="34" charset="0"/>
                <a:cs typeface="Arial" panose="020B0604020202020204" pitchFamily="34" charset="0"/>
              </a:rPr>
              <a:t>Kälteverteilsysteme</a:t>
            </a:r>
            <a:endParaRPr lang="el-GR" sz="1600" dirty="0"/>
          </a:p>
        </p:txBody>
      </p:sp>
    </p:spTree>
    <p:extLst>
      <p:ext uri="{BB962C8B-B14F-4D97-AF65-F5344CB8AC3E}">
        <p14:creationId xmlns:p14="http://schemas.microsoft.com/office/powerpoint/2010/main" val="2701582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rial" panose="020B0604020202020204" pitchFamily="34" charset="0"/>
                <a:cs typeface="Arial" panose="020B0604020202020204" pitchFamily="34" charset="0"/>
              </a:rPr>
              <a:t>End of Unit</a:t>
            </a:r>
            <a:endParaRPr lang="el-GR"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3.4 Energy audits principles and classification/quality control</a:t>
            </a:r>
          </a:p>
        </p:txBody>
      </p:sp>
    </p:spTree>
    <p:extLst>
      <p:ext uri="{BB962C8B-B14F-4D97-AF65-F5344CB8AC3E}">
        <p14:creationId xmlns:p14="http://schemas.microsoft.com/office/powerpoint/2010/main" val="12922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Einleitung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de-DE" sz="1600" dirty="0">
                <a:latin typeface="Arial" panose="020B0604020202020204" pitchFamily="34" charset="0"/>
                <a:cs typeface="Arial" panose="020B0604020202020204" pitchFamily="34" charset="0"/>
              </a:rPr>
              <a:t>Die wesentlichen Teile des Heizsystems in Kombination mit einer Wärmepumpe sind </a:t>
            </a:r>
            <a:r>
              <a:rPr lang="de-DE" sz="1600" dirty="0" smtClean="0">
                <a:latin typeface="Arial" panose="020B0604020202020204" pitchFamily="34" charset="0"/>
                <a:cs typeface="Arial" panose="020B0604020202020204" pitchFamily="34" charset="0"/>
              </a:rPr>
              <a:t>grundsätzlich </a:t>
            </a:r>
            <a:r>
              <a:rPr lang="de-DE" sz="1600" dirty="0">
                <a:latin typeface="Arial" panose="020B0604020202020204" pitchFamily="34" charset="0"/>
                <a:cs typeface="Arial" panose="020B0604020202020204" pitchFamily="34" charset="0"/>
              </a:rPr>
              <a:t>die gleichen wie bei einem fossil betriebenen System. Die Wärmepumpe </a:t>
            </a:r>
            <a:r>
              <a:rPr lang="de-DE" sz="1600" dirty="0" smtClean="0">
                <a:latin typeface="Arial" panose="020B0604020202020204" pitchFamily="34" charset="0"/>
                <a:cs typeface="Arial" panose="020B0604020202020204" pitchFamily="34" charset="0"/>
              </a:rPr>
              <a:t>ist i.d.R. </a:t>
            </a:r>
            <a:r>
              <a:rPr lang="de-DE" sz="1600" dirty="0">
                <a:latin typeface="Arial" panose="020B0604020202020204" pitchFamily="34" charset="0"/>
                <a:cs typeface="Arial" panose="020B0604020202020204" pitchFamily="34" charset="0"/>
              </a:rPr>
              <a:t>der Wärmeerzeuger einer Zentralheizungsanlage für das gesamte Gebäude. </a:t>
            </a:r>
          </a:p>
          <a:p>
            <a:pPr marL="0" indent="0">
              <a:lnSpc>
                <a:spcPct val="150000"/>
              </a:lnSpc>
              <a:buNone/>
            </a:pPr>
            <a:r>
              <a:rPr lang="de-DE" sz="1600" dirty="0">
                <a:latin typeface="Arial" panose="020B0604020202020204" pitchFamily="34" charset="0"/>
                <a:cs typeface="Arial" panose="020B0604020202020204" pitchFamily="34" charset="0"/>
              </a:rPr>
              <a:t>Um die Wärme an das Gebäude abzugeben, benötigen Sie eine Heizungsanlage (z.B. Heizkörper), die meist mit Wasser als Wärmeträger betrieben wird. Der Hauptunterschied ist das Betriebstemperaturniveau des Systems ( </a:t>
            </a:r>
            <a:r>
              <a:rPr lang="de-DE" sz="1600" dirty="0" err="1">
                <a:latin typeface="Arial" panose="020B0604020202020204" pitchFamily="34" charset="0"/>
                <a:cs typeface="Arial" panose="020B0604020202020204" pitchFamily="34" charset="0"/>
              </a:rPr>
              <a:t>xxx.yyyyy</a:t>
            </a:r>
            <a:r>
              <a:rPr lang="de-DE" sz="1600" dirty="0">
                <a:latin typeface="Arial" panose="020B0604020202020204" pitchFamily="34" charset="0"/>
                <a:cs typeface="Arial" panose="020B0604020202020204" pitchFamily="34" charset="0"/>
              </a:rPr>
              <a:t>). Eine Wärmepumpenheizung arbeitet effizient mit einer relativ niedrigen Vorlauftemperatur </a:t>
            </a:r>
            <a:r>
              <a:rPr lang="de-DE" sz="1600" dirty="0" smtClean="0">
                <a:latin typeface="Arial" panose="020B0604020202020204" pitchFamily="34" charset="0"/>
                <a:cs typeface="Arial" panose="020B0604020202020204" pitchFamily="34" charset="0"/>
              </a:rPr>
              <a:t>(~ bis </a:t>
            </a:r>
            <a:r>
              <a:rPr lang="de-DE" sz="1600" dirty="0">
                <a:latin typeface="Arial" panose="020B0604020202020204" pitchFamily="34" charset="0"/>
                <a:cs typeface="Arial" panose="020B0604020202020204" pitchFamily="34" charset="0"/>
              </a:rPr>
              <a:t>zu 35°C).</a:t>
            </a: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Typischerweise wird auch ein Wärmespeicher verwendet</a:t>
            </a:r>
            <a:r>
              <a:rPr lang="de-DE" sz="1600" dirty="0" smtClean="0">
                <a:latin typeface="Arial" panose="020B0604020202020204" pitchFamily="34" charset="0"/>
                <a:cs typeface="Arial" panose="020B0604020202020204" pitchFamily="34" charset="0"/>
                <a:sym typeface="Wingdings" panose="05000000000000000000" pitchFamily="2" charset="2"/>
              </a:rPr>
              <a:t>. Wenn </a:t>
            </a:r>
            <a:r>
              <a:rPr lang="de-DE" sz="1600" dirty="0">
                <a:latin typeface="Arial" panose="020B0604020202020204" pitchFamily="34" charset="0"/>
                <a:cs typeface="Arial" panose="020B0604020202020204" pitchFamily="34" charset="0"/>
                <a:sym typeface="Wingdings" panose="05000000000000000000" pitchFamily="2" charset="2"/>
              </a:rPr>
              <a:t>Sie </a:t>
            </a:r>
            <a:r>
              <a:rPr lang="de-DE" sz="1600" dirty="0" smtClean="0">
                <a:latin typeface="Arial" panose="020B0604020202020204" pitchFamily="34" charset="0"/>
                <a:cs typeface="Arial" panose="020B0604020202020204" pitchFamily="34" charset="0"/>
                <a:sym typeface="Wingdings" panose="05000000000000000000" pitchFamily="2" charset="2"/>
              </a:rPr>
              <a:t>über </a:t>
            </a:r>
            <a:r>
              <a:rPr lang="de-DE" sz="1600" dirty="0">
                <a:latin typeface="Arial" panose="020B0604020202020204" pitchFamily="34" charset="0"/>
                <a:cs typeface="Arial" panose="020B0604020202020204" pitchFamily="34" charset="0"/>
                <a:sym typeface="Wingdings" panose="05000000000000000000" pitchFamily="2" charset="2"/>
              </a:rPr>
              <a:t>die Wärmepumpe </a:t>
            </a:r>
            <a:r>
              <a:rPr lang="de-DE" sz="1600" dirty="0" smtClean="0">
                <a:latin typeface="Arial" panose="020B0604020202020204" pitchFamily="34" charset="0"/>
                <a:cs typeface="Arial" panose="020B0604020202020204" pitchFamily="34" charset="0"/>
                <a:sym typeface="Wingdings" panose="05000000000000000000" pitchFamily="2" charset="2"/>
              </a:rPr>
              <a:t>auch Warmwasser </a:t>
            </a:r>
            <a:r>
              <a:rPr lang="de-DE" sz="1600" dirty="0">
                <a:latin typeface="Arial" panose="020B0604020202020204" pitchFamily="34" charset="0"/>
                <a:cs typeface="Arial" panose="020B0604020202020204" pitchFamily="34" charset="0"/>
                <a:sym typeface="Wingdings" panose="05000000000000000000" pitchFamily="2" charset="2"/>
              </a:rPr>
              <a:t>bereitstellen, müssen Sie eine </a:t>
            </a:r>
            <a:r>
              <a:rPr lang="de-DE" sz="1600" dirty="0" smtClean="0">
                <a:latin typeface="Arial" panose="020B0604020202020204" pitchFamily="34" charset="0"/>
                <a:cs typeface="Arial" panose="020B0604020202020204" pitchFamily="34" charset="0"/>
                <a:sym typeface="Wingdings" panose="05000000000000000000" pitchFamily="2" charset="2"/>
              </a:rPr>
              <a:t>zusätzlich eine </a:t>
            </a:r>
            <a:r>
              <a:rPr lang="de-DE" sz="1600" dirty="0">
                <a:latin typeface="Arial" panose="020B0604020202020204" pitchFamily="34" charset="0"/>
                <a:cs typeface="Arial" panose="020B0604020202020204" pitchFamily="34" charset="0"/>
                <a:sym typeface="Wingdings" panose="05000000000000000000" pitchFamily="2" charset="2"/>
              </a:rPr>
              <a:t>Warmwasserverteilung sowie einen Speicher installieren.</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55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sym typeface="Wingdings" panose="05000000000000000000" pitchFamily="2" charset="2"/>
              </a:rPr>
              <a:t>Vorlauftemperatur</a:t>
            </a:r>
            <a:endParaRPr lang="el-GR" dirty="0"/>
          </a:p>
        </p:txBody>
      </p:sp>
      <p:sp>
        <p:nvSpPr>
          <p:cNvPr id="3" name="Content Placeholder 2"/>
          <p:cNvSpPr>
            <a:spLocks noGrp="1"/>
          </p:cNvSpPr>
          <p:nvPr>
            <p:ph idx="1"/>
          </p:nvPr>
        </p:nvSpPr>
        <p:spPr/>
        <p:txBody>
          <a:bodyPr>
            <a:noAutofit/>
          </a:bodyPr>
          <a:lstStyle/>
          <a:p>
            <a:pPr marL="0" indent="0">
              <a:lnSpc>
                <a:spcPct val="150000"/>
              </a:lnSpc>
              <a:buNone/>
            </a:pPr>
            <a:r>
              <a:rPr lang="de-DE" sz="1600" dirty="0">
                <a:latin typeface="Arial" panose="020B0604020202020204" pitchFamily="34" charset="0"/>
                <a:cs typeface="Arial" panose="020B0604020202020204" pitchFamily="34" charset="0"/>
              </a:rPr>
              <a:t>Um eine relativ niedrige Vorlauftemperatur (bis 35°C) zu </a:t>
            </a:r>
            <a:r>
              <a:rPr lang="de-DE" sz="1600" dirty="0" smtClean="0">
                <a:latin typeface="Arial" panose="020B0604020202020204" pitchFamily="34" charset="0"/>
                <a:cs typeface="Arial" panose="020B0604020202020204" pitchFamily="34" charset="0"/>
              </a:rPr>
              <a:t>ermöglichen damit die Wärmepumpe effizient arbeiten kann, eignet sich i.d.R. eine </a:t>
            </a:r>
            <a:r>
              <a:rPr lang="de-DE" sz="1600" dirty="0">
                <a:latin typeface="Arial" panose="020B0604020202020204" pitchFamily="34" charset="0"/>
                <a:cs typeface="Arial" panose="020B0604020202020204" pitchFamily="34" charset="0"/>
              </a:rPr>
              <a:t>Flächenheizung </a:t>
            </a:r>
            <a:r>
              <a:rPr lang="de-DE" sz="1600" dirty="0" smtClean="0">
                <a:latin typeface="Arial" panose="020B0604020202020204" pitchFamily="34" charset="0"/>
                <a:cs typeface="Arial" panose="020B0604020202020204" pitchFamily="34" charset="0"/>
              </a:rPr>
              <a:t>als Wärmeverteilsystem besonders gut</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Herkömmliche Heizkörper verwenden Vorlauftemperaturen ab 55°C oder höher und sind meist nicht geeignet.</a:t>
            </a: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Flächenheizung</a:t>
            </a:r>
          </a:p>
          <a:p>
            <a:pPr>
              <a:lnSpc>
                <a:spcPct val="150000"/>
              </a:lnSpc>
            </a:pPr>
            <a:r>
              <a:rPr lang="de-DE" sz="1600" dirty="0">
                <a:latin typeface="Arial" panose="020B0604020202020204" pitchFamily="34" charset="0"/>
                <a:cs typeface="Arial" panose="020B0604020202020204" pitchFamily="34" charset="0"/>
                <a:sym typeface="Wingdings" panose="05000000000000000000" pitchFamily="2" charset="2"/>
              </a:rPr>
              <a:t>Fußbodenheizungssystem</a:t>
            </a:r>
          </a:p>
          <a:p>
            <a:pPr>
              <a:lnSpc>
                <a:spcPct val="150000"/>
              </a:lnSpc>
            </a:pPr>
            <a:r>
              <a:rPr lang="de-DE" sz="1600" dirty="0">
                <a:latin typeface="Arial" panose="020B0604020202020204" pitchFamily="34" charset="0"/>
                <a:cs typeface="Arial" panose="020B0604020202020204" pitchFamily="34" charset="0"/>
                <a:sym typeface="Wingdings" panose="05000000000000000000" pitchFamily="2" charset="2"/>
              </a:rPr>
              <a:t>Deckenheizung</a:t>
            </a:r>
          </a:p>
          <a:p>
            <a:pPr>
              <a:lnSpc>
                <a:spcPct val="150000"/>
              </a:lnSpc>
            </a:pPr>
            <a:r>
              <a:rPr lang="de-DE" sz="1600" dirty="0">
                <a:latin typeface="Arial" panose="020B0604020202020204" pitchFamily="34" charset="0"/>
                <a:cs typeface="Arial" panose="020B0604020202020204" pitchFamily="34" charset="0"/>
                <a:sym typeface="Wingdings" panose="05000000000000000000" pitchFamily="2" charset="2"/>
              </a:rPr>
              <a:t>Thermoaktive Decke</a:t>
            </a: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Eine weitere mögliche Lösung ist die Installation von </a:t>
            </a:r>
            <a:r>
              <a:rPr lang="de-DE" sz="1600" dirty="0" err="1" smtClean="0">
                <a:latin typeface="Arial" panose="020B0604020202020204" pitchFamily="34" charset="0"/>
                <a:cs typeface="Arial" panose="020B0604020202020204" pitchFamily="34" charset="0"/>
                <a:sym typeface="Wingdings" panose="05000000000000000000" pitchFamily="2" charset="2"/>
              </a:rPr>
              <a:t>Gebläsekonvektoren</a:t>
            </a:r>
            <a:r>
              <a:rPr lang="de-DE" sz="1600" dirty="0" smtClean="0">
                <a:latin typeface="Arial" panose="020B0604020202020204" pitchFamily="34" charset="0"/>
                <a:cs typeface="Arial" panose="020B0604020202020204" pitchFamily="34" charset="0"/>
                <a:sym typeface="Wingdings" panose="05000000000000000000" pitchFamily="2" charset="2"/>
              </a:rPr>
              <a:t>.</a:t>
            </a:r>
            <a:endParaRPr lang="de-DE" sz="1600" dirty="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24128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sym typeface="Wingdings" panose="05000000000000000000" pitchFamily="2" charset="2"/>
              </a:rPr>
              <a:t>Fußbodenheizungssystem</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628800"/>
            <a:ext cx="7344816" cy="539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04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sym typeface="Wingdings" panose="05000000000000000000" pitchFamily="2" charset="2"/>
              </a:rPr>
              <a:t>Fußbodenheizungssystem</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7436" y="1628801"/>
            <a:ext cx="2845003"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57200" y="1600200"/>
            <a:ext cx="5050904" cy="4525963"/>
          </a:xfrm>
        </p:spPr>
        <p:txBody>
          <a:bodyPr>
            <a:noAutofit/>
          </a:bodyPr>
          <a:lstStyle/>
          <a:p>
            <a:pPr marL="0" indent="0">
              <a:lnSpc>
                <a:spcPct val="150000"/>
              </a:lnSpc>
              <a:buNone/>
            </a:pPr>
            <a:r>
              <a:rPr lang="de-DE" sz="1600" dirty="0">
                <a:latin typeface="Arial" panose="020B0604020202020204" pitchFamily="34" charset="0"/>
                <a:cs typeface="Arial" panose="020B0604020202020204" pitchFamily="34" charset="0"/>
              </a:rPr>
              <a:t>Die Fußbodenheizung </a:t>
            </a:r>
            <a:r>
              <a:rPr lang="de-DE" sz="1600" dirty="0" smtClean="0">
                <a:latin typeface="Arial" panose="020B0604020202020204" pitchFamily="34" charset="0"/>
                <a:cs typeface="Arial" panose="020B0604020202020204" pitchFamily="34" charset="0"/>
              </a:rPr>
              <a:t>haben eine </a:t>
            </a:r>
            <a:r>
              <a:rPr lang="de-DE" sz="1600" dirty="0">
                <a:latin typeface="Arial" panose="020B0604020202020204" pitchFamily="34" charset="0"/>
                <a:cs typeface="Arial" panose="020B0604020202020204" pitchFamily="34" charset="0"/>
              </a:rPr>
              <a:t>lange </a:t>
            </a:r>
            <a:r>
              <a:rPr lang="de-DE" sz="1600" dirty="0" smtClean="0">
                <a:latin typeface="Arial" panose="020B0604020202020204" pitchFamily="34" charset="0"/>
                <a:cs typeface="Arial" panose="020B0604020202020204" pitchFamily="34" charset="0"/>
              </a:rPr>
              <a:t>Tradition (seit </a:t>
            </a:r>
            <a:r>
              <a:rPr lang="de-DE" sz="1600" dirty="0">
                <a:latin typeface="Arial" panose="020B0604020202020204" pitchFamily="34" charset="0"/>
                <a:cs typeface="Arial" panose="020B0604020202020204" pitchFamily="34" charset="0"/>
              </a:rPr>
              <a:t>5.000 v. Chr. </a:t>
            </a:r>
            <a:r>
              <a:rPr lang="de-DE" sz="1600" dirty="0" smtClean="0">
                <a:latin typeface="Arial" panose="020B0604020202020204" pitchFamily="34" charset="0"/>
                <a:cs typeface="Arial" panose="020B0604020202020204" pitchFamily="34" charset="0"/>
              </a:rPr>
              <a:t>in </a:t>
            </a:r>
            <a:r>
              <a:rPr lang="de-DE" sz="1600" dirty="0">
                <a:latin typeface="Arial" panose="020B0604020202020204" pitchFamily="34" charset="0"/>
                <a:cs typeface="Arial" panose="020B0604020202020204" pitchFamily="34" charset="0"/>
              </a:rPr>
              <a:t>Korea) und </a:t>
            </a:r>
            <a:r>
              <a:rPr lang="de-DE" sz="1600" dirty="0" smtClean="0">
                <a:latin typeface="Arial" panose="020B0604020202020204" pitchFamily="34" charset="0"/>
                <a:cs typeface="Arial" panose="020B0604020202020204" pitchFamily="34" charset="0"/>
              </a:rPr>
              <a:t>sind </a:t>
            </a:r>
            <a:r>
              <a:rPr lang="de-DE" sz="1600" dirty="0">
                <a:latin typeface="Arial" panose="020B0604020202020204" pitchFamily="34" charset="0"/>
                <a:cs typeface="Arial" panose="020B0604020202020204" pitchFamily="34" charset="0"/>
              </a:rPr>
              <a:t>seit dem Römischen Reich bekannt.</a:t>
            </a: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Die hydraulischen Systeme verwenden Wasser </a:t>
            </a:r>
            <a:r>
              <a:rPr lang="de-DE" sz="1600" dirty="0" smtClean="0">
                <a:latin typeface="Arial" panose="020B0604020202020204" pitchFamily="34" charset="0"/>
                <a:cs typeface="Arial" panose="020B0604020202020204" pitchFamily="34" charset="0"/>
                <a:sym typeface="Wingdings" panose="05000000000000000000" pitchFamily="2" charset="2"/>
              </a:rPr>
              <a:t>(als Wärmeträgermedium</a:t>
            </a:r>
            <a:r>
              <a:rPr lang="de-DE" sz="1600" dirty="0">
                <a:latin typeface="Arial" panose="020B0604020202020204" pitchFamily="34" charset="0"/>
                <a:cs typeface="Arial" panose="020B0604020202020204" pitchFamily="34" charset="0"/>
                <a:sym typeface="Wingdings" panose="05000000000000000000" pitchFamily="2" charset="2"/>
              </a:rPr>
              <a:t>) </a:t>
            </a:r>
            <a:r>
              <a:rPr lang="de-DE" sz="1600" dirty="0" smtClean="0">
                <a:latin typeface="Arial" panose="020B0604020202020204" pitchFamily="34" charset="0"/>
                <a:cs typeface="Arial" panose="020B0604020202020204" pitchFamily="34" charset="0"/>
                <a:sym typeface="Wingdings" panose="05000000000000000000" pitchFamily="2" charset="2"/>
              </a:rPr>
              <a:t>in einem </a:t>
            </a:r>
            <a:r>
              <a:rPr lang="de-DE" sz="1600" dirty="0">
                <a:latin typeface="Arial" panose="020B0604020202020204" pitchFamily="34" charset="0"/>
                <a:cs typeface="Arial" panose="020B0604020202020204" pitchFamily="34" charset="0"/>
                <a:sym typeface="Wingdings" panose="05000000000000000000" pitchFamily="2" charset="2"/>
              </a:rPr>
              <a:t>geschlossenen </a:t>
            </a:r>
            <a:r>
              <a:rPr lang="de-DE" sz="1600" dirty="0" smtClean="0">
                <a:latin typeface="Arial" panose="020B0604020202020204" pitchFamily="34" charset="0"/>
                <a:cs typeface="Arial" panose="020B0604020202020204" pitchFamily="34" charset="0"/>
                <a:sym typeface="Wingdings" panose="05000000000000000000" pitchFamily="2" charset="2"/>
              </a:rPr>
              <a:t>Kreislauf und werden meist im </a:t>
            </a:r>
            <a:r>
              <a:rPr lang="de-DE" sz="1600" dirty="0">
                <a:latin typeface="Arial" panose="020B0604020202020204" pitchFamily="34" charset="0"/>
                <a:cs typeface="Arial" panose="020B0604020202020204" pitchFamily="34" charset="0"/>
                <a:sym typeface="Wingdings" panose="05000000000000000000" pitchFamily="2" charset="2"/>
              </a:rPr>
              <a:t>Estrich eingebaut wird. Das </a:t>
            </a:r>
            <a:r>
              <a:rPr lang="de-DE" sz="1600" dirty="0" smtClean="0">
                <a:latin typeface="Arial" panose="020B0604020202020204" pitchFamily="34" charset="0"/>
                <a:cs typeface="Arial" panose="020B0604020202020204" pitchFamily="34" charset="0"/>
                <a:sym typeface="Wingdings" panose="05000000000000000000" pitchFamily="2" charset="2"/>
              </a:rPr>
              <a:t>Wärmeträgermedium </a:t>
            </a:r>
            <a:r>
              <a:rPr lang="de-DE" sz="1600" dirty="0" smtClean="0">
                <a:latin typeface="Arial" panose="020B0604020202020204" pitchFamily="34" charset="0"/>
                <a:cs typeface="Arial" panose="020B0604020202020204" pitchFamily="34" charset="0"/>
                <a:sym typeface="Wingdings" panose="05000000000000000000" pitchFamily="2" charset="2"/>
              </a:rPr>
              <a:t>zirkuliert </a:t>
            </a:r>
            <a:r>
              <a:rPr lang="de-DE" sz="1600" dirty="0">
                <a:latin typeface="Arial" panose="020B0604020202020204" pitchFamily="34" charset="0"/>
                <a:cs typeface="Arial" panose="020B0604020202020204" pitchFamily="34" charset="0"/>
                <a:sym typeface="Wingdings" panose="05000000000000000000" pitchFamily="2" charset="2"/>
              </a:rPr>
              <a:t>zwischen </a:t>
            </a:r>
            <a:r>
              <a:rPr lang="de-DE" sz="1600" dirty="0" smtClean="0">
                <a:latin typeface="Arial" panose="020B0604020202020204" pitchFamily="34" charset="0"/>
                <a:cs typeface="Arial" panose="020B0604020202020204" pitchFamily="34" charset="0"/>
                <a:sym typeface="Wingdings" panose="05000000000000000000" pitchFamily="2" charset="2"/>
              </a:rPr>
              <a:t>dem </a:t>
            </a:r>
            <a:r>
              <a:rPr lang="de-DE" sz="1600" dirty="0" smtClean="0">
                <a:latin typeface="Arial" panose="020B0604020202020204" pitchFamily="34" charset="0"/>
                <a:cs typeface="Arial" panose="020B0604020202020204" pitchFamily="34" charset="0"/>
                <a:sym typeface="Wingdings" panose="05000000000000000000" pitchFamily="2" charset="2"/>
              </a:rPr>
              <a:t>Fußboden </a:t>
            </a:r>
            <a:r>
              <a:rPr lang="de-DE" sz="1600" dirty="0" smtClean="0">
                <a:latin typeface="Arial" panose="020B0604020202020204" pitchFamily="34" charset="0"/>
                <a:cs typeface="Arial" panose="020B0604020202020204" pitchFamily="34" charset="0"/>
                <a:sym typeface="Wingdings" panose="05000000000000000000" pitchFamily="2" charset="2"/>
              </a:rPr>
              <a:t>des Gebäudes </a:t>
            </a:r>
            <a:r>
              <a:rPr lang="de-DE" sz="1600" dirty="0" smtClean="0">
                <a:latin typeface="Arial" panose="020B0604020202020204" pitchFamily="34" charset="0"/>
                <a:cs typeface="Arial" panose="020B0604020202020204" pitchFamily="34" charset="0"/>
                <a:sym typeface="Wingdings" panose="05000000000000000000" pitchFamily="2" charset="2"/>
              </a:rPr>
              <a:t>und </a:t>
            </a:r>
            <a:r>
              <a:rPr lang="de-DE" sz="1600" dirty="0">
                <a:latin typeface="Arial" panose="020B0604020202020204" pitchFamily="34" charset="0"/>
                <a:cs typeface="Arial" panose="020B0604020202020204" pitchFamily="34" charset="0"/>
                <a:sym typeface="Wingdings" panose="05000000000000000000" pitchFamily="2" charset="2"/>
              </a:rPr>
              <a:t>der Wärmepumpe (oder </a:t>
            </a:r>
            <a:r>
              <a:rPr lang="de-DE" sz="1600" dirty="0" smtClean="0">
                <a:latin typeface="Arial" panose="020B0604020202020204" pitchFamily="34" charset="0"/>
                <a:cs typeface="Arial" panose="020B0604020202020204" pitchFamily="34" charset="0"/>
                <a:sym typeface="Wingdings" panose="05000000000000000000" pitchFamily="2" charset="2"/>
              </a:rPr>
              <a:t>der fossilen Heizung), </a:t>
            </a:r>
            <a:r>
              <a:rPr lang="de-DE" sz="1600" dirty="0">
                <a:latin typeface="Arial" panose="020B0604020202020204" pitchFamily="34" charset="0"/>
                <a:cs typeface="Arial" panose="020B0604020202020204" pitchFamily="34" charset="0"/>
                <a:sym typeface="Wingdings" panose="05000000000000000000" pitchFamily="2" charset="2"/>
              </a:rPr>
              <a:t>um die Wärme zu verteilen.</a:t>
            </a:r>
          </a:p>
        </p:txBody>
      </p:sp>
    </p:spTree>
    <p:extLst>
      <p:ext uri="{BB962C8B-B14F-4D97-AF65-F5344CB8AC3E}">
        <p14:creationId xmlns:p14="http://schemas.microsoft.com/office/powerpoint/2010/main" val="2326050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sym typeface="Wingdings" panose="05000000000000000000" pitchFamily="2" charset="2"/>
              </a:rPr>
              <a:t>Fußbodenheizungssystem</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7436" y="1628801"/>
            <a:ext cx="2845003"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57200" y="1600200"/>
            <a:ext cx="5050904" cy="4525963"/>
          </a:xfrm>
        </p:spPr>
        <p:txBody>
          <a:bodyPr>
            <a:noAutofit/>
          </a:bodyPr>
          <a:lstStyle/>
          <a:p>
            <a:pPr marL="0" indent="0">
              <a:lnSpc>
                <a:spcPct val="150000"/>
              </a:lnSpc>
              <a:buNone/>
            </a:pPr>
            <a:r>
              <a:rPr lang="de-DE" sz="1600" dirty="0">
                <a:latin typeface="Arial" panose="020B0604020202020204" pitchFamily="34" charset="0"/>
                <a:cs typeface="Arial" panose="020B0604020202020204" pitchFamily="34" charset="0"/>
              </a:rPr>
              <a:t>Wenn Sie die Fußbodenheizung mit </a:t>
            </a:r>
            <a:r>
              <a:rPr lang="de-DE" sz="1600" dirty="0" smtClean="0">
                <a:latin typeface="Arial" panose="020B0604020202020204" pitchFamily="34" charset="0"/>
                <a:cs typeface="Arial" panose="020B0604020202020204" pitchFamily="34" charset="0"/>
              </a:rPr>
              <a:t>energetisch guten Gebäuden </a:t>
            </a:r>
            <a:r>
              <a:rPr lang="de-DE" sz="1600" dirty="0">
                <a:latin typeface="Arial" panose="020B0604020202020204" pitchFamily="34" charset="0"/>
                <a:cs typeface="Arial" panose="020B0604020202020204" pitchFamily="34" charset="0"/>
              </a:rPr>
              <a:t>(Neubauten und/oder </a:t>
            </a:r>
            <a:r>
              <a:rPr lang="de-DE" sz="1600" dirty="0" smtClean="0">
                <a:latin typeface="Arial" panose="020B0604020202020204" pitchFamily="34" charset="0"/>
                <a:cs typeface="Arial" panose="020B0604020202020204" pitchFamily="34" charset="0"/>
              </a:rPr>
              <a:t>modernisierte Altbauten) </a:t>
            </a:r>
            <a:r>
              <a:rPr lang="de-DE" sz="1600" dirty="0">
                <a:latin typeface="Arial" panose="020B0604020202020204" pitchFamily="34" charset="0"/>
                <a:cs typeface="Arial" panose="020B0604020202020204" pitchFamily="34" charset="0"/>
              </a:rPr>
              <a:t>kombinieren, sind Sie in der Lage, niedrige Vorlauftemperaturen </a:t>
            </a:r>
            <a:r>
              <a:rPr lang="de-DE" sz="1600" dirty="0" smtClean="0">
                <a:latin typeface="Arial" panose="020B0604020202020204" pitchFamily="34" charset="0"/>
                <a:cs typeface="Arial" panose="020B0604020202020204" pitchFamily="34" charset="0"/>
              </a:rPr>
              <a:t>für Heizzwecke und/oder hohe </a:t>
            </a:r>
            <a:r>
              <a:rPr lang="de-DE" sz="1600" dirty="0">
                <a:latin typeface="Arial" panose="020B0604020202020204" pitchFamily="34" charset="0"/>
                <a:cs typeface="Arial" panose="020B0604020202020204" pitchFamily="34" charset="0"/>
              </a:rPr>
              <a:t>Vorlauftemperaturen </a:t>
            </a:r>
            <a:r>
              <a:rPr lang="de-DE" sz="1600" dirty="0" smtClean="0">
                <a:latin typeface="Arial" panose="020B0604020202020204" pitchFamily="34" charset="0"/>
                <a:cs typeface="Arial" panose="020B0604020202020204" pitchFamily="34" charset="0"/>
              </a:rPr>
              <a:t>für Kühlzwecke zu fahren.</a:t>
            </a: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Typischerweise </a:t>
            </a:r>
            <a:r>
              <a:rPr lang="de-DE" sz="1600" dirty="0" smtClean="0">
                <a:latin typeface="Arial" panose="020B0604020202020204" pitchFamily="34" charset="0"/>
                <a:cs typeface="Arial" panose="020B0604020202020204" pitchFamily="34" charset="0"/>
              </a:rPr>
              <a:t>können </a:t>
            </a:r>
            <a:r>
              <a:rPr lang="de-DE" sz="1600" dirty="0">
                <a:latin typeface="Arial" panose="020B0604020202020204" pitchFamily="34" charset="0"/>
                <a:cs typeface="Arial" panose="020B0604020202020204" pitchFamily="34" charset="0"/>
              </a:rPr>
              <a:t>Fußbodensysteme mit geothermischen oder solarthermischen Systemen </a:t>
            </a:r>
            <a:r>
              <a:rPr lang="de-DE" sz="1600" dirty="0" smtClean="0">
                <a:latin typeface="Arial" panose="020B0604020202020204" pitchFamily="34" charset="0"/>
                <a:cs typeface="Arial" panose="020B0604020202020204" pitchFamily="34" charset="0"/>
              </a:rPr>
              <a:t>kombiniert</a:t>
            </a:r>
            <a:r>
              <a:rPr lang="de-DE" sz="1600" dirty="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werden.</a:t>
            </a:r>
            <a:endParaRPr lang="de-DE" sz="1600" dirty="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42312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sym typeface="Wingdings" panose="05000000000000000000" pitchFamily="2" charset="2"/>
              </a:rPr>
              <a:t>Fußbodenheizungssystem</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7436" y="1628801"/>
            <a:ext cx="2845003"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57200" y="1600200"/>
            <a:ext cx="5050904" cy="4525963"/>
          </a:xfrm>
        </p:spPr>
        <p:txBody>
          <a:bodyPr>
            <a:noAutofit/>
          </a:bodyPr>
          <a:lstStyle/>
          <a:p>
            <a:pPr marL="0" indent="0">
              <a:lnSpc>
                <a:spcPct val="150000"/>
              </a:lnSpc>
              <a:buNone/>
            </a:pPr>
            <a:r>
              <a:rPr lang="en-US" sz="1600" b="1" dirty="0" err="1">
                <a:latin typeface="Arial" panose="020B0604020202020204" pitchFamily="34" charset="0"/>
                <a:cs typeface="Arial" panose="020B0604020202020204" pitchFamily="34" charset="0"/>
              </a:rPr>
              <a:t>Vorteile</a:t>
            </a:r>
            <a:endParaRPr lang="en-US" sz="1600" b="1"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Eine Niedertemperatur-Fußbodenheizung wird in den Boden eingebettet oder unter den Bodenbelag gelegt. Als solches nimmt es keinen Platz an der Wand </a:t>
            </a:r>
            <a:r>
              <a:rPr lang="de-DE" sz="1600" dirty="0" smtClean="0">
                <a:latin typeface="Arial" panose="020B0604020202020204" pitchFamily="34" charset="0"/>
                <a:cs typeface="Arial" panose="020B0604020202020204" pitchFamily="34" charset="0"/>
              </a:rPr>
              <a:t>ein (im Vergleich zu einem Heizkörper / Radiator)</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sym typeface="Wingdings" panose="05000000000000000000" pitchFamily="2" charset="2"/>
              </a:rPr>
              <a:t>Die Wärmeübertragung erfolgt meist durch Strahlung (anstelle von Konvektion). Strahlungswärme </a:t>
            </a:r>
            <a:r>
              <a:rPr lang="de-DE" sz="1600" dirty="0" smtClean="0">
                <a:latin typeface="Arial" panose="020B0604020202020204" pitchFamily="34" charset="0"/>
                <a:cs typeface="Arial" panose="020B0604020202020204" pitchFamily="34" charset="0"/>
                <a:sym typeface="Wingdings" panose="05000000000000000000" pitchFamily="2" charset="2"/>
              </a:rPr>
              <a:t>wird als angenehmer empfunden.</a:t>
            </a:r>
            <a:endParaRPr lang="de-DE" sz="1600" dirty="0">
              <a:latin typeface="Arial" panose="020B0604020202020204" pitchFamily="34" charset="0"/>
              <a:cs typeface="Arial" panose="020B0604020202020204" pitchFamily="34" charset="0"/>
              <a:sym typeface="Wingdings" panose="05000000000000000000" pitchFamily="2" charset="2"/>
            </a:endParaRPr>
          </a:p>
          <a:p>
            <a:pPr>
              <a:lnSpc>
                <a:spcPct val="150000"/>
              </a:lnSpc>
            </a:pPr>
            <a:r>
              <a:rPr lang="de-DE" sz="1600" dirty="0">
                <a:latin typeface="Arial" panose="020B0604020202020204" pitchFamily="34" charset="0"/>
                <a:cs typeface="Arial" panose="020B0604020202020204" pitchFamily="34" charset="0"/>
                <a:sym typeface="Wingdings" panose="05000000000000000000" pitchFamily="2" charset="2"/>
              </a:rPr>
              <a:t>Eine niedrige Vorlauftemperatur ist möglich.</a:t>
            </a:r>
          </a:p>
        </p:txBody>
      </p:sp>
    </p:spTree>
    <p:extLst>
      <p:ext uri="{BB962C8B-B14F-4D97-AF65-F5344CB8AC3E}">
        <p14:creationId xmlns:p14="http://schemas.microsoft.com/office/powerpoint/2010/main" val="111265633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2253</Words>
  <Application>Microsoft Office PowerPoint</Application>
  <PresentationFormat>Bildschirmpräsentation (4:3)</PresentationFormat>
  <Paragraphs>249</Paragraphs>
  <Slides>35</Slides>
  <Notes>31</Notes>
  <HiddenSlides>0</HiddenSlides>
  <MMClips>2</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35</vt:i4>
      </vt:variant>
    </vt:vector>
  </HeadingPairs>
  <TitlesOfParts>
    <vt:vector size="39" baseType="lpstr">
      <vt:lpstr>Arial</vt:lpstr>
      <vt:lpstr>Calibri</vt:lpstr>
      <vt:lpstr>Wingdings</vt:lpstr>
      <vt:lpstr>2_Office Theme</vt:lpstr>
      <vt:lpstr>1.1 Heizungen und Wärme- / Kälteverteilsysteme</vt:lpstr>
      <vt:lpstr>Modul-Ziele</vt:lpstr>
      <vt:lpstr>Einleitung</vt:lpstr>
      <vt:lpstr>Einleitung</vt:lpstr>
      <vt:lpstr>Vorlauftemperatur</vt:lpstr>
      <vt:lpstr>Fußbodenheizungssystem</vt:lpstr>
      <vt:lpstr>Fußbodenheizungssystem</vt:lpstr>
      <vt:lpstr>Fußbodenheizungssystem</vt:lpstr>
      <vt:lpstr>Fußbodenheizungssystem</vt:lpstr>
      <vt:lpstr>Fußbodenheizungssystem</vt:lpstr>
      <vt:lpstr>Fußbodenheizungssystem</vt:lpstr>
      <vt:lpstr>Deckenheizung / Flächenheizung</vt:lpstr>
      <vt:lpstr>Deckenheizung / Flächenheizung</vt:lpstr>
      <vt:lpstr>Betonkernaktivierung</vt:lpstr>
      <vt:lpstr>Betonkernaktivierung</vt:lpstr>
      <vt:lpstr>Gebläsekonvektoren</vt:lpstr>
      <vt:lpstr>Gebläsekonvektoren</vt:lpstr>
      <vt:lpstr>Heizkörper</vt:lpstr>
      <vt:lpstr>Badezimmerheizkörper</vt:lpstr>
      <vt:lpstr>Heizungspufferspeicher</vt:lpstr>
      <vt:lpstr>Heizungspufferspeicher</vt:lpstr>
      <vt:lpstr>Heizungspufferspeicher</vt:lpstr>
      <vt:lpstr>Heizungspufferspeicher</vt:lpstr>
      <vt:lpstr>Heizungspufferspeicher</vt:lpstr>
      <vt:lpstr>Heizungspufferspeicher</vt:lpstr>
      <vt:lpstr>Heizungspufferspeicher</vt:lpstr>
      <vt:lpstr>Berechnung der Fußbodenheizung</vt:lpstr>
      <vt:lpstr>Berechnung der Fußbodenheizung</vt:lpstr>
      <vt:lpstr>Berechnung der Fußbodenheizung</vt:lpstr>
      <vt:lpstr>Berechnung der Fußbodenheizung</vt:lpstr>
      <vt:lpstr>Berechnung der Fußbodenheizung</vt:lpstr>
      <vt:lpstr>Berechnung der Fußbodenheizung</vt:lpstr>
      <vt:lpstr>Berechnung der Fußbodenheizung</vt:lpstr>
      <vt:lpstr>Ende des Moduls</vt:lpstr>
      <vt:lpstr>End of Unit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Windows-Benutzer</cp:lastModifiedBy>
  <cp:revision>82</cp:revision>
  <dcterms:created xsi:type="dcterms:W3CDTF">2017-12-11T10:59:29Z</dcterms:created>
  <dcterms:modified xsi:type="dcterms:W3CDTF">2020-02-04T08:00:53Z</dcterms:modified>
</cp:coreProperties>
</file>