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1.xml" ContentType="application/vnd.openxmlformats-officedocument.presentationml.comments+xml"/>
  <Override PartName="/ppt/notesSlides/notesSlide31.xml" ContentType="application/vnd.openxmlformats-officedocument.presentationml.notesSlide+xml"/>
  <Override PartName="/ppt/comments/comment2.xml" ContentType="application/vnd.openxmlformats-officedocument.presentationml.comments+xml"/>
  <Override PartName="/ppt/notesSlides/notesSlide32.xml" ContentType="application/vnd.openxmlformats-officedocument.presentationml.notesSlide+xml"/>
  <Override PartName="/ppt/comments/comment3.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4.xml" ContentType="application/vnd.openxmlformats-officedocument.presentationml.comments+xml"/>
  <Override PartName="/ppt/notesSlides/notesSlide35.xml" ContentType="application/vnd.openxmlformats-officedocument.presentationml.notesSlide+xml"/>
  <Override PartName="/ppt/comments/comment5.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6.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comment7.xml" ContentType="application/vnd.openxmlformats-officedocument.presentationml.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9"/>
  </p:notesMasterIdLst>
  <p:sldIdLst>
    <p:sldId id="256" r:id="rId2"/>
    <p:sldId id="257" r:id="rId3"/>
    <p:sldId id="298" r:id="rId4"/>
    <p:sldId id="350" r:id="rId5"/>
    <p:sldId id="258" r:id="rId6"/>
    <p:sldId id="351" r:id="rId7"/>
    <p:sldId id="405" r:id="rId8"/>
    <p:sldId id="261" r:id="rId9"/>
    <p:sldId id="266" r:id="rId10"/>
    <p:sldId id="267" r:id="rId11"/>
    <p:sldId id="262" r:id="rId12"/>
    <p:sldId id="352" r:id="rId13"/>
    <p:sldId id="438" r:id="rId14"/>
    <p:sldId id="439" r:id="rId15"/>
    <p:sldId id="265" r:id="rId16"/>
    <p:sldId id="407" r:id="rId17"/>
    <p:sldId id="353" r:id="rId18"/>
    <p:sldId id="437" r:id="rId19"/>
    <p:sldId id="354" r:id="rId20"/>
    <p:sldId id="300" r:id="rId21"/>
    <p:sldId id="273" r:id="rId22"/>
    <p:sldId id="355" r:id="rId23"/>
    <p:sldId id="356" r:id="rId24"/>
    <p:sldId id="357" r:id="rId25"/>
    <p:sldId id="358" r:id="rId26"/>
    <p:sldId id="364" r:id="rId27"/>
    <p:sldId id="362" r:id="rId28"/>
    <p:sldId id="363" r:id="rId29"/>
    <p:sldId id="359" r:id="rId30"/>
    <p:sldId id="360" r:id="rId31"/>
    <p:sldId id="361" r:id="rId32"/>
    <p:sldId id="366" r:id="rId33"/>
    <p:sldId id="367" r:id="rId34"/>
    <p:sldId id="368" r:id="rId35"/>
    <p:sldId id="369" r:id="rId36"/>
    <p:sldId id="370" r:id="rId37"/>
    <p:sldId id="272" r:id="rId38"/>
    <p:sldId id="371" r:id="rId39"/>
    <p:sldId id="372" r:id="rId40"/>
    <p:sldId id="373" r:id="rId41"/>
    <p:sldId id="374" r:id="rId42"/>
    <p:sldId id="375" r:id="rId43"/>
    <p:sldId id="376" r:id="rId44"/>
    <p:sldId id="377" r:id="rId45"/>
    <p:sldId id="378" r:id="rId46"/>
    <p:sldId id="379" r:id="rId47"/>
    <p:sldId id="380" r:id="rId48"/>
    <p:sldId id="381" r:id="rId49"/>
    <p:sldId id="382" r:id="rId50"/>
    <p:sldId id="383" r:id="rId51"/>
    <p:sldId id="404" r:id="rId52"/>
    <p:sldId id="385" r:id="rId53"/>
    <p:sldId id="386" r:id="rId54"/>
    <p:sldId id="387" r:id="rId55"/>
    <p:sldId id="388" r:id="rId56"/>
    <p:sldId id="389" r:id="rId57"/>
    <p:sldId id="395" r:id="rId58"/>
    <p:sldId id="396" r:id="rId59"/>
    <p:sldId id="397" r:id="rId60"/>
    <p:sldId id="390" r:id="rId61"/>
    <p:sldId id="391" r:id="rId62"/>
    <p:sldId id="393" r:id="rId63"/>
    <p:sldId id="392" r:id="rId64"/>
    <p:sldId id="394" r:id="rId65"/>
    <p:sldId id="384" r:id="rId66"/>
    <p:sldId id="398" r:id="rId67"/>
    <p:sldId id="399" r:id="rId68"/>
    <p:sldId id="400" r:id="rId69"/>
    <p:sldId id="401" r:id="rId70"/>
    <p:sldId id="402" r:id="rId71"/>
    <p:sldId id="403" r:id="rId72"/>
    <p:sldId id="343" r:id="rId73"/>
    <p:sldId id="344" r:id="rId74"/>
    <p:sldId id="316" r:id="rId75"/>
    <p:sldId id="317" r:id="rId76"/>
    <p:sldId id="313" r:id="rId77"/>
    <p:sldId id="435" r:id="rId78"/>
    <p:sldId id="436" r:id="rId79"/>
    <p:sldId id="320" r:id="rId80"/>
    <p:sldId id="409" r:id="rId81"/>
    <p:sldId id="410" r:id="rId82"/>
    <p:sldId id="411" r:id="rId83"/>
    <p:sldId id="412" r:id="rId84"/>
    <p:sldId id="413" r:id="rId85"/>
    <p:sldId id="414" r:id="rId86"/>
    <p:sldId id="415" r:id="rId87"/>
    <p:sldId id="416" r:id="rId88"/>
    <p:sldId id="417" r:id="rId89"/>
    <p:sldId id="418" r:id="rId90"/>
    <p:sldId id="419" r:id="rId91"/>
    <p:sldId id="420" r:id="rId92"/>
    <p:sldId id="421" r:id="rId93"/>
    <p:sldId id="426" r:id="rId94"/>
    <p:sldId id="423" r:id="rId95"/>
    <p:sldId id="424" r:id="rId96"/>
    <p:sldId id="425" r:id="rId97"/>
    <p:sldId id="427" r:id="rId98"/>
    <p:sldId id="428" r:id="rId99"/>
    <p:sldId id="429" r:id="rId100"/>
    <p:sldId id="430" r:id="rId101"/>
    <p:sldId id="431" r:id="rId102"/>
    <p:sldId id="432" r:id="rId103"/>
    <p:sldId id="433" r:id="rId104"/>
    <p:sldId id="434" r:id="rId105"/>
    <p:sldId id="340" r:id="rId106"/>
    <p:sldId id="259" r:id="rId107"/>
    <p:sldId id="260" r:id="rId108"/>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Krückenmeier" initials="CK" lastIdx="13" clrIdx="0">
    <p:extLst>
      <p:ext uri="{19B8F6BF-5375-455C-9EA6-DF929625EA0E}">
        <p15:presenceInfo xmlns:p15="http://schemas.microsoft.com/office/powerpoint/2012/main" userId="S-1-5-21-4016306522-585153816-2923391097-13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8E8"/>
    <a:srgbClr val="E9EDF4"/>
    <a:srgbClr val="4F81BD"/>
    <a:srgbClr val="A6A6A6"/>
    <a:srgbClr val="C3C3C3"/>
    <a:srgbClr val="D66F2A"/>
    <a:srgbClr val="E5762F"/>
    <a:srgbClr val="843C0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1" autoAdjust="0"/>
    <p:restoredTop sz="93611" autoAdjust="0"/>
  </p:normalViewPr>
  <p:slideViewPr>
    <p:cSldViewPr snapToGrid="0">
      <p:cViewPr varScale="1">
        <p:scale>
          <a:sx n="108" d="100"/>
          <a:sy n="108" d="100"/>
        </p:scale>
        <p:origin x="175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2-14T12:40:55.054" idx="3">
    <p:pos x="10" y="10"/>
    <p:text>Bilder</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12-14T12:41:04.727" idx="5">
    <p:pos x="10" y="10"/>
    <p:text>Bild</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12-14T12:41:09.713" idx="6">
    <p:pos x="10" y="10"/>
    <p:text>Bild</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12-14T13:53:09.690" idx="7">
    <p:pos x="10" y="10"/>
    <p:text>Bild</p:text>
    <p:extLst>
      <p:ext uri="{C676402C-5697-4E1C-873F-D02D1690AC5C}">
        <p15:threadingInfo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12-14T14:09:14.278" idx="8">
    <p:pos x="10" y="10"/>
    <p:text>Bild</p:text>
    <p:extLst>
      <p:ext uri="{C676402C-5697-4E1C-873F-D02D1690AC5C}">
        <p15:threadingInfo xmlns:p15="http://schemas.microsoft.com/office/powerpoint/2012/main" timeZoneBias="-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12-14T14:29:54.635" idx="10">
    <p:pos x="36" y="114"/>
    <p:text>Bilder</p:text>
    <p:extLst>
      <p:ext uri="{C676402C-5697-4E1C-873F-D02D1690AC5C}">
        <p15:threadingInfo xmlns:p15="http://schemas.microsoft.com/office/powerpoint/2012/main" timeZoneBias="-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8-12-19T13:51:58.939" idx="12">
    <p:pos x="38" y="32"/>
    <p:text>Richtigkeit und Bilder</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1" y="0"/>
            <a:ext cx="2945659" cy="496332"/>
          </a:xfrm>
          <a:prstGeom prst="rect">
            <a:avLst/>
          </a:prstGeom>
        </p:spPr>
        <p:txBody>
          <a:bodyPr vert="horz" lIns="91285" tIns="45642" rIns="91285" bIns="45642" rtlCol="0"/>
          <a:lstStyle>
            <a:lvl1pPr algn="l">
              <a:defRPr sz="1200"/>
            </a:lvl1pPr>
          </a:lstStyle>
          <a:p>
            <a:endParaRPr lang="el-GR"/>
          </a:p>
        </p:txBody>
      </p:sp>
      <p:sp>
        <p:nvSpPr>
          <p:cNvPr id="3" name="2 - Θέση ημερομηνίας"/>
          <p:cNvSpPr>
            <a:spLocks noGrp="1"/>
          </p:cNvSpPr>
          <p:nvPr>
            <p:ph type="dt" idx="1"/>
          </p:nvPr>
        </p:nvSpPr>
        <p:spPr>
          <a:xfrm>
            <a:off x="3850443" y="0"/>
            <a:ext cx="2945659" cy="496332"/>
          </a:xfrm>
          <a:prstGeom prst="rect">
            <a:avLst/>
          </a:prstGeom>
        </p:spPr>
        <p:txBody>
          <a:bodyPr vert="horz" lIns="91285" tIns="45642" rIns="91285" bIns="45642" rtlCol="0"/>
          <a:lstStyle>
            <a:lvl1pPr algn="r">
              <a:defRPr sz="1200"/>
            </a:lvl1pPr>
          </a:lstStyle>
          <a:p>
            <a:fld id="{E62C10A0-F87B-4BFF-AD3A-8310E448460F}" type="datetimeFigureOut">
              <a:rPr lang="el-GR" smtClean="0"/>
              <a:t>4/2/2020</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285" tIns="45642" rIns="91285" bIns="45642" rtlCol="0" anchor="ctr"/>
          <a:lstStyle/>
          <a:p>
            <a:endParaRPr lang="el-GR"/>
          </a:p>
        </p:txBody>
      </p:sp>
      <p:sp>
        <p:nvSpPr>
          <p:cNvPr id="5" name="4 - Θέση σημειώσεων"/>
          <p:cNvSpPr>
            <a:spLocks noGrp="1"/>
          </p:cNvSpPr>
          <p:nvPr>
            <p:ph type="body" sz="quarter" idx="3"/>
          </p:nvPr>
        </p:nvSpPr>
        <p:spPr>
          <a:xfrm>
            <a:off x="679768" y="4715154"/>
            <a:ext cx="5438140" cy="4466987"/>
          </a:xfrm>
          <a:prstGeom prst="rect">
            <a:avLst/>
          </a:prstGeom>
        </p:spPr>
        <p:txBody>
          <a:bodyPr vert="horz" lIns="91285" tIns="45642" rIns="91285" bIns="45642"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1" y="9428584"/>
            <a:ext cx="2945659" cy="496332"/>
          </a:xfrm>
          <a:prstGeom prst="rect">
            <a:avLst/>
          </a:prstGeom>
        </p:spPr>
        <p:txBody>
          <a:bodyPr vert="horz" lIns="91285" tIns="45642" rIns="91285" bIns="45642"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43" y="9428584"/>
            <a:ext cx="2945659" cy="496332"/>
          </a:xfrm>
          <a:prstGeom prst="rect">
            <a:avLst/>
          </a:prstGeom>
        </p:spPr>
        <p:txBody>
          <a:bodyPr vert="horz" lIns="91285" tIns="45642" rIns="91285" bIns="45642" rtlCol="0" anchor="b"/>
          <a:lstStyle>
            <a:lvl1pPr algn="r">
              <a:defRPr sz="1200"/>
            </a:lvl1pPr>
          </a:lstStyle>
          <a:p>
            <a:fld id="{D51933F7-9C1D-42A8-B27F-F697341C8CBF}" type="slidenum">
              <a:rPr lang="el-GR" smtClean="0"/>
              <a:t>‹Nr.›</a:t>
            </a:fld>
            <a:endParaRPr lang="el-GR"/>
          </a:p>
        </p:txBody>
      </p:sp>
    </p:spTree>
    <p:extLst>
      <p:ext uri="{BB962C8B-B14F-4D97-AF65-F5344CB8AC3E}">
        <p14:creationId xmlns:p14="http://schemas.microsoft.com/office/powerpoint/2010/main" val="418978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a:t>
            </a:fld>
            <a:endParaRPr lang="el-GR"/>
          </a:p>
        </p:txBody>
      </p:sp>
    </p:spTree>
    <p:extLst>
      <p:ext uri="{BB962C8B-B14F-4D97-AF65-F5344CB8AC3E}">
        <p14:creationId xmlns:p14="http://schemas.microsoft.com/office/powerpoint/2010/main" val="2946179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HS Bochum </a:t>
            </a:r>
          </a:p>
        </p:txBody>
      </p:sp>
      <p:sp>
        <p:nvSpPr>
          <p:cNvPr id="4" name="Foliennummernplatzhalter 3"/>
          <p:cNvSpPr>
            <a:spLocks noGrp="1"/>
          </p:cNvSpPr>
          <p:nvPr>
            <p:ph type="sldNum" sz="quarter" idx="10"/>
          </p:nvPr>
        </p:nvSpPr>
        <p:spPr/>
        <p:txBody>
          <a:bodyPr/>
          <a:lstStyle/>
          <a:p>
            <a:fld id="{D51933F7-9C1D-42A8-B27F-F697341C8CBF}" type="slidenum">
              <a:rPr lang="el-GR" smtClean="0"/>
              <a:t>13</a:t>
            </a:fld>
            <a:endParaRPr lang="el-GR"/>
          </a:p>
        </p:txBody>
      </p:sp>
    </p:spTree>
    <p:extLst>
      <p:ext uri="{BB962C8B-B14F-4D97-AF65-F5344CB8AC3E}">
        <p14:creationId xmlns:p14="http://schemas.microsoft.com/office/powerpoint/2010/main" val="2748333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Source: HS Bochum </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14</a:t>
            </a:fld>
            <a:endParaRPr lang="el-GR"/>
          </a:p>
        </p:txBody>
      </p:sp>
    </p:spTree>
    <p:extLst>
      <p:ext uri="{BB962C8B-B14F-4D97-AF65-F5344CB8AC3E}">
        <p14:creationId xmlns:p14="http://schemas.microsoft.com/office/powerpoint/2010/main" val="3879382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Source:</a:t>
            </a:r>
            <a:r>
              <a:rPr lang="de-DE" baseline="0" dirty="0" smtClean="0"/>
              <a:t> https://www.youtube.com/watch?v=U3ee3rSg7xs</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15</a:t>
            </a:fld>
            <a:endParaRPr lang="el-GR"/>
          </a:p>
        </p:txBody>
      </p:sp>
    </p:spTree>
    <p:extLst>
      <p:ext uri="{BB962C8B-B14F-4D97-AF65-F5344CB8AC3E}">
        <p14:creationId xmlns:p14="http://schemas.microsoft.com/office/powerpoint/2010/main" val="1386368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https://www.youtube.com/watch?v=U3ee3rSg7xs </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16</a:t>
            </a:fld>
            <a:endParaRPr lang="el-GR"/>
          </a:p>
        </p:txBody>
      </p:sp>
    </p:spTree>
    <p:extLst>
      <p:ext uri="{BB962C8B-B14F-4D97-AF65-F5344CB8AC3E}">
        <p14:creationId xmlns:p14="http://schemas.microsoft.com/office/powerpoint/2010/main" val="3688156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a:t>
            </a:r>
            <a:r>
              <a:rPr lang="de-DE" baseline="0" dirty="0"/>
              <a:t> HS Bochum </a:t>
            </a:r>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18</a:t>
            </a:fld>
            <a:endParaRPr lang="el-GR"/>
          </a:p>
        </p:txBody>
      </p:sp>
    </p:spTree>
    <p:extLst>
      <p:ext uri="{BB962C8B-B14F-4D97-AF65-F5344CB8AC3E}">
        <p14:creationId xmlns:p14="http://schemas.microsoft.com/office/powerpoint/2010/main" val="3636053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Geothermie- Energie aus dem Inneren der Erde (Werner Bußmann)</a:t>
            </a:r>
          </a:p>
          <a:p>
            <a:endParaRPr lang="de-DE" dirty="0"/>
          </a:p>
          <a:p>
            <a:r>
              <a:rPr lang="de-DE" dirty="0" err="1"/>
              <a:t>Überabeiten</a:t>
            </a:r>
            <a:endParaRPr lang="de-DE" dirty="0"/>
          </a:p>
          <a:p>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20</a:t>
            </a:fld>
            <a:endParaRPr lang="el-GR"/>
          </a:p>
        </p:txBody>
      </p:sp>
    </p:spTree>
    <p:extLst>
      <p:ext uri="{BB962C8B-B14F-4D97-AF65-F5344CB8AC3E}">
        <p14:creationId xmlns:p14="http://schemas.microsoft.com/office/powerpoint/2010/main" val="3436161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21</a:t>
            </a:fld>
            <a:endParaRPr lang="el-GR"/>
          </a:p>
        </p:txBody>
      </p:sp>
    </p:spTree>
    <p:extLst>
      <p:ext uri="{BB962C8B-B14F-4D97-AF65-F5344CB8AC3E}">
        <p14:creationId xmlns:p14="http://schemas.microsoft.com/office/powerpoint/2010/main" val="2451500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http://www.gmg.ruhr-uni-bochum.de/petrologie/geochemie_uebung.html/ Prof. </a:t>
            </a:r>
            <a:r>
              <a:rPr lang="de-DE" dirty="0" err="1"/>
              <a:t>Schertl</a:t>
            </a:r>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22</a:t>
            </a:fld>
            <a:endParaRPr lang="el-GR"/>
          </a:p>
        </p:txBody>
      </p:sp>
    </p:spTree>
    <p:extLst>
      <p:ext uri="{BB962C8B-B14F-4D97-AF65-F5344CB8AC3E}">
        <p14:creationId xmlns:p14="http://schemas.microsoft.com/office/powerpoint/2010/main" val="1232971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23</a:t>
            </a:fld>
            <a:endParaRPr lang="el-GR"/>
          </a:p>
        </p:txBody>
      </p:sp>
    </p:spTree>
    <p:extLst>
      <p:ext uri="{BB962C8B-B14F-4D97-AF65-F5344CB8AC3E}">
        <p14:creationId xmlns:p14="http://schemas.microsoft.com/office/powerpoint/2010/main" val="4096473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24</a:t>
            </a:fld>
            <a:endParaRPr lang="el-GR"/>
          </a:p>
        </p:txBody>
      </p:sp>
    </p:spTree>
    <p:extLst>
      <p:ext uri="{BB962C8B-B14F-4D97-AF65-F5344CB8AC3E}">
        <p14:creationId xmlns:p14="http://schemas.microsoft.com/office/powerpoint/2010/main" val="1990888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u="sng" dirty="0"/>
              <a:t>Guidelines for the Trainer</a:t>
            </a:r>
          </a:p>
          <a:p>
            <a:endParaRPr lang="el-GR"/>
          </a:p>
          <a:p>
            <a:r>
              <a:rPr lang="en-US" dirty="0"/>
              <a:t>This .ppt file is a template to be used from VET providers in order for them to prepare the training material. </a:t>
            </a:r>
          </a:p>
          <a:p>
            <a:endParaRPr lang="el-GR"/>
          </a:p>
          <a:p>
            <a:r>
              <a:rPr lang="en-US" dirty="0"/>
              <a:t>We suggest </a:t>
            </a:r>
            <a:r>
              <a:rPr lang="en-US" b="1" dirty="0"/>
              <a:t>30 up to 40 .ppt slides </a:t>
            </a:r>
            <a:r>
              <a:rPr lang="en-US" dirty="0"/>
              <a:t>for one (1) hour of the training program. </a:t>
            </a:r>
            <a:endParaRPr lang="el-GR"/>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a:p>
          <a:p>
            <a:endParaRPr lang="en-US" dirty="0"/>
          </a:p>
          <a:p>
            <a:pPr lvl="0"/>
            <a:r>
              <a:rPr lang="en-US" dirty="0"/>
              <a:t>Material should be sent in editable format. </a:t>
            </a:r>
            <a:endParaRPr lang="el-GR"/>
          </a:p>
          <a:p>
            <a:pPr lvl="0"/>
            <a:endParaRPr lang="en-US" dirty="0"/>
          </a:p>
          <a:p>
            <a:pPr lvl="0">
              <a:buFont typeface="Wingdings" pitchFamily="2" charset="2"/>
              <a:buChar char="§"/>
            </a:pPr>
            <a:r>
              <a:rPr lang="en-US" dirty="0"/>
              <a:t>Suggested font: Arial</a:t>
            </a:r>
            <a:endParaRPr lang="el-GR"/>
          </a:p>
          <a:p>
            <a:pPr lvl="0">
              <a:buFont typeface="Wingdings" pitchFamily="2" charset="2"/>
              <a:buChar char="§"/>
            </a:pPr>
            <a:r>
              <a:rPr lang="en-US" dirty="0"/>
              <a:t>Required font size: 16</a:t>
            </a:r>
            <a:endParaRPr lang="el-GR"/>
          </a:p>
          <a:p>
            <a:pPr lvl="0">
              <a:buFont typeface="Wingdings" pitchFamily="2" charset="2"/>
              <a:buChar char="§"/>
            </a:pPr>
            <a:r>
              <a:rPr lang="en-US" dirty="0"/>
              <a:t>Suggested line spacing: 1,5</a:t>
            </a:r>
            <a:endParaRPr lang="el-GR"/>
          </a:p>
          <a:p>
            <a:pPr lvl="0">
              <a:buFont typeface="Wingdings" pitchFamily="2" charset="2"/>
              <a:buChar char="§"/>
            </a:pPr>
            <a:r>
              <a:rPr lang="en-US" dirty="0"/>
              <a:t>ppt/pptx file should have a clear structure and defined units and unique slide titles</a:t>
            </a:r>
            <a:endParaRPr lang="el-GR"/>
          </a:p>
          <a:p>
            <a:pPr lvl="0">
              <a:buFont typeface="Wingdings" pitchFamily="2" charset="2"/>
              <a:buChar char="§"/>
            </a:pPr>
            <a:r>
              <a:rPr lang="en-US" dirty="0"/>
              <a:t>ppt/pptx slide contents should not exceed the predefined margins</a:t>
            </a:r>
            <a:endParaRPr lang="el-GR"/>
          </a:p>
          <a:p>
            <a:pPr lvl="0">
              <a:buFont typeface="Wingdings" pitchFamily="2" charset="2"/>
              <a:buChar char="§"/>
            </a:pPr>
            <a:r>
              <a:rPr lang="en-US" dirty="0"/>
              <a:t>Images, diagrams </a:t>
            </a:r>
            <a:r>
              <a:rPr lang="en-US" dirty="0" err="1"/>
              <a:t>etc</a:t>
            </a:r>
            <a:r>
              <a:rPr lang="en-US"/>
              <a:t> should be accompanied with a description</a:t>
            </a:r>
            <a:endParaRPr lang="el-GR"/>
          </a:p>
          <a:p>
            <a:pPr lvl="0">
              <a:buFont typeface="Wingdings" pitchFamily="2" charset="2"/>
              <a:buChar char="§"/>
            </a:pPr>
            <a:r>
              <a:rPr lang="en-US"/>
              <a:t>If you want to include comprehension questions (multiple choice, multiple responses, true/false, matching etc.) to enhance users’ understanding of the theory, you should embody them in the </a:t>
            </a:r>
            <a:r>
              <a:rPr lang="en-US" err="1"/>
              <a:t>ppt</a:t>
            </a:r>
            <a:r>
              <a:rPr lang="en-US"/>
              <a:t>/</a:t>
            </a:r>
            <a:r>
              <a:rPr lang="en-US" err="1"/>
              <a:t>pptx</a:t>
            </a:r>
            <a:r>
              <a:rPr lang="en-US"/>
              <a:t> file.</a:t>
            </a:r>
            <a:endParaRPr lang="el-GR"/>
          </a:p>
          <a:p>
            <a:pPr lvl="0">
              <a:buFont typeface="Wingdings" pitchFamily="2" charset="2"/>
              <a:buChar char="§"/>
            </a:pPr>
            <a:r>
              <a:rPr lang="en-US"/>
              <a:t>Questions that will be used for self assessment and final assessment quizzes should follow a predefined format that will be sent from SQLearn in an .</a:t>
            </a:r>
            <a:r>
              <a:rPr lang="en-US" err="1"/>
              <a:t>xls</a:t>
            </a:r>
            <a:r>
              <a:rPr lang="en-US"/>
              <a:t> file</a:t>
            </a:r>
            <a:endParaRPr lang="el-GR"/>
          </a:p>
          <a:p>
            <a:endParaRPr lang="el-GR"/>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2</a:t>
            </a:fld>
            <a:endParaRPr lang="el-GR"/>
          </a:p>
        </p:txBody>
      </p:sp>
    </p:spTree>
    <p:extLst>
      <p:ext uri="{BB962C8B-B14F-4D97-AF65-F5344CB8AC3E}">
        <p14:creationId xmlns:p14="http://schemas.microsoft.com/office/powerpoint/2010/main" val="4123727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25</a:t>
            </a:fld>
            <a:endParaRPr lang="el-GR"/>
          </a:p>
        </p:txBody>
      </p:sp>
    </p:spTree>
    <p:extLst>
      <p:ext uri="{BB962C8B-B14F-4D97-AF65-F5344CB8AC3E}">
        <p14:creationId xmlns:p14="http://schemas.microsoft.com/office/powerpoint/2010/main" val="4157133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26</a:t>
            </a:fld>
            <a:endParaRPr lang="el-GR"/>
          </a:p>
        </p:txBody>
      </p:sp>
    </p:spTree>
    <p:extLst>
      <p:ext uri="{BB962C8B-B14F-4D97-AF65-F5344CB8AC3E}">
        <p14:creationId xmlns:p14="http://schemas.microsoft.com/office/powerpoint/2010/main" val="3454417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27</a:t>
            </a:fld>
            <a:endParaRPr lang="el-GR"/>
          </a:p>
        </p:txBody>
      </p:sp>
    </p:spTree>
    <p:extLst>
      <p:ext uri="{BB962C8B-B14F-4D97-AF65-F5344CB8AC3E}">
        <p14:creationId xmlns:p14="http://schemas.microsoft.com/office/powerpoint/2010/main" val="1362075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29</a:t>
            </a:fld>
            <a:endParaRPr lang="el-GR"/>
          </a:p>
        </p:txBody>
      </p:sp>
    </p:spTree>
    <p:extLst>
      <p:ext uri="{BB962C8B-B14F-4D97-AF65-F5344CB8AC3E}">
        <p14:creationId xmlns:p14="http://schemas.microsoft.com/office/powerpoint/2010/main" val="3545875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30</a:t>
            </a:fld>
            <a:endParaRPr lang="el-GR"/>
          </a:p>
        </p:txBody>
      </p:sp>
    </p:spTree>
    <p:extLst>
      <p:ext uri="{BB962C8B-B14F-4D97-AF65-F5344CB8AC3E}">
        <p14:creationId xmlns:p14="http://schemas.microsoft.com/office/powerpoint/2010/main" val="2090830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32</a:t>
            </a:fld>
            <a:endParaRPr lang="el-GR"/>
          </a:p>
        </p:txBody>
      </p:sp>
    </p:spTree>
    <p:extLst>
      <p:ext uri="{BB962C8B-B14F-4D97-AF65-F5344CB8AC3E}">
        <p14:creationId xmlns:p14="http://schemas.microsoft.com/office/powerpoint/2010/main" val="3323960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34</a:t>
            </a:fld>
            <a:endParaRPr lang="el-GR"/>
          </a:p>
        </p:txBody>
      </p:sp>
    </p:spTree>
    <p:extLst>
      <p:ext uri="{BB962C8B-B14F-4D97-AF65-F5344CB8AC3E}">
        <p14:creationId xmlns:p14="http://schemas.microsoft.com/office/powerpoint/2010/main" val="846544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35</a:t>
            </a:fld>
            <a:endParaRPr lang="el-GR"/>
          </a:p>
        </p:txBody>
      </p:sp>
    </p:spTree>
    <p:extLst>
      <p:ext uri="{BB962C8B-B14F-4D97-AF65-F5344CB8AC3E}">
        <p14:creationId xmlns:p14="http://schemas.microsoft.com/office/powerpoint/2010/main" val="1122818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37</a:t>
            </a:fld>
            <a:endParaRPr lang="el-GR"/>
          </a:p>
        </p:txBody>
      </p:sp>
    </p:spTree>
    <p:extLst>
      <p:ext uri="{BB962C8B-B14F-4D97-AF65-F5344CB8AC3E}">
        <p14:creationId xmlns:p14="http://schemas.microsoft.com/office/powerpoint/2010/main" val="1522829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http://www.gmg.ruhr-uni-bochum.de/petrologie/magmatite.html.de Prof. </a:t>
            </a:r>
            <a:r>
              <a:rPr lang="de-DE" dirty="0" err="1"/>
              <a:t>Schertl</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39</a:t>
            </a:fld>
            <a:endParaRPr lang="el-GR"/>
          </a:p>
        </p:txBody>
      </p:sp>
    </p:spTree>
    <p:extLst>
      <p:ext uri="{BB962C8B-B14F-4D97-AF65-F5344CB8AC3E}">
        <p14:creationId xmlns:p14="http://schemas.microsoft.com/office/powerpoint/2010/main" val="50208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51933F7-9C1D-42A8-B27F-F697341C8CBF}" type="slidenum">
              <a:rPr lang="el-GR" smtClean="0"/>
              <a:t>5</a:t>
            </a:fld>
            <a:endParaRPr lang="el-GR"/>
          </a:p>
        </p:txBody>
      </p:sp>
    </p:spTree>
    <p:extLst>
      <p:ext uri="{BB962C8B-B14F-4D97-AF65-F5344CB8AC3E}">
        <p14:creationId xmlns:p14="http://schemas.microsoft.com/office/powerpoint/2010/main" val="1258421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40</a:t>
            </a:fld>
            <a:endParaRPr lang="el-GR"/>
          </a:p>
        </p:txBody>
      </p:sp>
    </p:spTree>
    <p:extLst>
      <p:ext uri="{BB962C8B-B14F-4D97-AF65-F5344CB8AC3E}">
        <p14:creationId xmlns:p14="http://schemas.microsoft.com/office/powerpoint/2010/main" val="1883521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41</a:t>
            </a:fld>
            <a:endParaRPr lang="el-GR"/>
          </a:p>
        </p:txBody>
      </p:sp>
    </p:spTree>
    <p:extLst>
      <p:ext uri="{BB962C8B-B14F-4D97-AF65-F5344CB8AC3E}">
        <p14:creationId xmlns:p14="http://schemas.microsoft.com/office/powerpoint/2010/main" val="3626212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https://commons.wikimedia.org/wiki/File:Qapf_diagram_plutonic_05.svg, Public Domain</a:t>
            </a:r>
          </a:p>
        </p:txBody>
      </p:sp>
      <p:sp>
        <p:nvSpPr>
          <p:cNvPr id="4" name="Foliennummernplatzhalter 3"/>
          <p:cNvSpPr>
            <a:spLocks noGrp="1"/>
          </p:cNvSpPr>
          <p:nvPr>
            <p:ph type="sldNum" sz="quarter" idx="10"/>
          </p:nvPr>
        </p:nvSpPr>
        <p:spPr/>
        <p:txBody>
          <a:bodyPr/>
          <a:lstStyle/>
          <a:p>
            <a:fld id="{D51933F7-9C1D-42A8-B27F-F697341C8CBF}" type="slidenum">
              <a:rPr lang="el-GR" smtClean="0"/>
              <a:t>43</a:t>
            </a:fld>
            <a:endParaRPr lang="el-GR"/>
          </a:p>
        </p:txBody>
      </p:sp>
    </p:spTree>
    <p:extLst>
      <p:ext uri="{BB962C8B-B14F-4D97-AF65-F5344CB8AC3E}">
        <p14:creationId xmlns:p14="http://schemas.microsoft.com/office/powerpoint/2010/main" val="3392761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45</a:t>
            </a:fld>
            <a:endParaRPr lang="el-GR"/>
          </a:p>
        </p:txBody>
      </p:sp>
    </p:spTree>
    <p:extLst>
      <p:ext uri="{BB962C8B-B14F-4D97-AF65-F5344CB8AC3E}">
        <p14:creationId xmlns:p14="http://schemas.microsoft.com/office/powerpoint/2010/main" val="174787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46</a:t>
            </a:fld>
            <a:endParaRPr lang="el-GR"/>
          </a:p>
        </p:txBody>
      </p:sp>
    </p:spTree>
    <p:extLst>
      <p:ext uri="{BB962C8B-B14F-4D97-AF65-F5344CB8AC3E}">
        <p14:creationId xmlns:p14="http://schemas.microsoft.com/office/powerpoint/2010/main" val="2579289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47</a:t>
            </a:fld>
            <a:endParaRPr lang="el-GR"/>
          </a:p>
        </p:txBody>
      </p:sp>
    </p:spTree>
    <p:extLst>
      <p:ext uri="{BB962C8B-B14F-4D97-AF65-F5344CB8AC3E}">
        <p14:creationId xmlns:p14="http://schemas.microsoft.com/office/powerpoint/2010/main" val="6074004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48</a:t>
            </a:fld>
            <a:endParaRPr lang="el-GR"/>
          </a:p>
        </p:txBody>
      </p:sp>
    </p:spTree>
    <p:extLst>
      <p:ext uri="{BB962C8B-B14F-4D97-AF65-F5344CB8AC3E}">
        <p14:creationId xmlns:p14="http://schemas.microsoft.com/office/powerpoint/2010/main" val="824545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https://commons.wikimedia.org/wiki/File:Qapf_diagram_plutonic_05.svg, Public Domain</a:t>
            </a:r>
          </a:p>
        </p:txBody>
      </p:sp>
      <p:sp>
        <p:nvSpPr>
          <p:cNvPr id="4" name="Foliennummernplatzhalter 3"/>
          <p:cNvSpPr>
            <a:spLocks noGrp="1"/>
          </p:cNvSpPr>
          <p:nvPr>
            <p:ph type="sldNum" sz="quarter" idx="10"/>
          </p:nvPr>
        </p:nvSpPr>
        <p:spPr/>
        <p:txBody>
          <a:bodyPr/>
          <a:lstStyle/>
          <a:p>
            <a:fld id="{D51933F7-9C1D-42A8-B27F-F697341C8CBF}" type="slidenum">
              <a:rPr lang="el-GR" smtClean="0"/>
              <a:t>49</a:t>
            </a:fld>
            <a:endParaRPr lang="el-GR"/>
          </a:p>
        </p:txBody>
      </p:sp>
    </p:spTree>
    <p:extLst>
      <p:ext uri="{BB962C8B-B14F-4D97-AF65-F5344CB8AC3E}">
        <p14:creationId xmlns:p14="http://schemas.microsoft.com/office/powerpoint/2010/main" val="83432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http://www.gmg.ruhr-uni-bochum.de/petrologie/sedimente.html Prof. </a:t>
            </a:r>
            <a:r>
              <a:rPr lang="de-DE" dirty="0" err="1"/>
              <a:t>Schertl</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53</a:t>
            </a:fld>
            <a:endParaRPr lang="el-GR"/>
          </a:p>
        </p:txBody>
      </p:sp>
    </p:spTree>
    <p:extLst>
      <p:ext uri="{BB962C8B-B14F-4D97-AF65-F5344CB8AC3E}">
        <p14:creationId xmlns:p14="http://schemas.microsoft.com/office/powerpoint/2010/main" val="3102829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Sources</a:t>
            </a:r>
            <a:r>
              <a:rPr lang="de-DE" dirty="0"/>
              <a:t>:</a:t>
            </a:r>
            <a:r>
              <a:rPr lang="de-DE" baseline="0" dirty="0"/>
              <a:t> https://de.wikipedia.org/wiki/Muscheln#/media/File:Bivalvia.jpg, CC BY 2.5; </a:t>
            </a:r>
          </a:p>
          <a:p>
            <a:r>
              <a:rPr lang="de-DE" baseline="0" dirty="0"/>
              <a:t>https://de.wikipedia.org/wiki/Seelilien_und_Haarsterne#/media/File:Trochiten_-_Erkerode.jpg, CC BY-SA 3.0;</a:t>
            </a:r>
          </a:p>
          <a:p>
            <a:r>
              <a:rPr lang="de-DE" baseline="0" dirty="0"/>
              <a:t> https://commons.wikimedia.org/wiki/File:JoultersCayOoids.jpg, </a:t>
            </a:r>
            <a:r>
              <a:rPr lang="de-DE" baseline="0" dirty="0" err="1"/>
              <a:t>public</a:t>
            </a:r>
            <a:r>
              <a:rPr lang="de-DE" baseline="0" dirty="0"/>
              <a:t> </a:t>
            </a:r>
            <a:r>
              <a:rPr lang="de-DE" baseline="0" dirty="0" err="1"/>
              <a:t>domain</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55</a:t>
            </a:fld>
            <a:endParaRPr lang="el-GR"/>
          </a:p>
        </p:txBody>
      </p:sp>
    </p:spTree>
    <p:extLst>
      <p:ext uri="{BB962C8B-B14F-4D97-AF65-F5344CB8AC3E}">
        <p14:creationId xmlns:p14="http://schemas.microsoft.com/office/powerpoint/2010/main" val="2841232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a:t>
            </a:r>
            <a:r>
              <a:rPr lang="de-DE" baseline="0" dirty="0"/>
              <a:t> https://commons.wikimedia.org/wiki/File:Jordens_inre.jpg, CC-BY-SA-3.0-migrated</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a:t>
            </a:fld>
            <a:endParaRPr lang="el-GR"/>
          </a:p>
        </p:txBody>
      </p:sp>
    </p:spTree>
    <p:extLst>
      <p:ext uri="{BB962C8B-B14F-4D97-AF65-F5344CB8AC3E}">
        <p14:creationId xmlns:p14="http://schemas.microsoft.com/office/powerpoint/2010/main" val="17762446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 Breitenbach,</a:t>
            </a:r>
            <a:r>
              <a:rPr lang="de-DE" baseline="0" dirty="0"/>
              <a:t> RUB GMG</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56</a:t>
            </a:fld>
            <a:endParaRPr lang="el-GR"/>
          </a:p>
        </p:txBody>
      </p:sp>
    </p:spTree>
    <p:extLst>
      <p:ext uri="{BB962C8B-B14F-4D97-AF65-F5344CB8AC3E}">
        <p14:creationId xmlns:p14="http://schemas.microsoft.com/office/powerpoint/2010/main" val="543507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http://www.gmg.ruhr-uni-bochum.de/petrologie/metamorphite.html</a:t>
            </a:r>
          </a:p>
        </p:txBody>
      </p:sp>
      <p:sp>
        <p:nvSpPr>
          <p:cNvPr id="4" name="Foliennummernplatzhalter 3"/>
          <p:cNvSpPr>
            <a:spLocks noGrp="1"/>
          </p:cNvSpPr>
          <p:nvPr>
            <p:ph type="sldNum" sz="quarter" idx="10"/>
          </p:nvPr>
        </p:nvSpPr>
        <p:spPr/>
        <p:txBody>
          <a:bodyPr/>
          <a:lstStyle/>
          <a:p>
            <a:fld id="{D51933F7-9C1D-42A8-B27F-F697341C8CBF}" type="slidenum">
              <a:rPr lang="el-GR" smtClean="0"/>
              <a:t>65</a:t>
            </a:fld>
            <a:endParaRPr lang="el-GR"/>
          </a:p>
        </p:txBody>
      </p:sp>
    </p:spTree>
    <p:extLst>
      <p:ext uri="{BB962C8B-B14F-4D97-AF65-F5344CB8AC3E}">
        <p14:creationId xmlns:p14="http://schemas.microsoft.com/office/powerpoint/2010/main" val="5991576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http://www.gmg.ruhr-uni-bochum.de/petrologie/metamorphite.html</a:t>
            </a:r>
          </a:p>
        </p:txBody>
      </p:sp>
      <p:sp>
        <p:nvSpPr>
          <p:cNvPr id="4" name="Foliennummernplatzhalter 3"/>
          <p:cNvSpPr>
            <a:spLocks noGrp="1"/>
          </p:cNvSpPr>
          <p:nvPr>
            <p:ph type="sldNum" sz="quarter" idx="10"/>
          </p:nvPr>
        </p:nvSpPr>
        <p:spPr/>
        <p:txBody>
          <a:bodyPr/>
          <a:lstStyle/>
          <a:p>
            <a:fld id="{D51933F7-9C1D-42A8-B27F-F697341C8CBF}" type="slidenum">
              <a:rPr lang="el-GR" smtClean="0"/>
              <a:t>66</a:t>
            </a:fld>
            <a:endParaRPr lang="el-GR"/>
          </a:p>
        </p:txBody>
      </p:sp>
    </p:spTree>
    <p:extLst>
      <p:ext uri="{BB962C8B-B14F-4D97-AF65-F5344CB8AC3E}">
        <p14:creationId xmlns:p14="http://schemas.microsoft.com/office/powerpoint/2010/main" val="3001108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http://www.gmg.ruhr-uni-bochum.de/petrologie/metamorphite.html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67</a:t>
            </a:fld>
            <a:endParaRPr lang="el-GR"/>
          </a:p>
        </p:txBody>
      </p:sp>
    </p:spTree>
    <p:extLst>
      <p:ext uri="{BB962C8B-B14F-4D97-AF65-F5344CB8AC3E}">
        <p14:creationId xmlns:p14="http://schemas.microsoft.com/office/powerpoint/2010/main" val="32048383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http://www.gmg.ruhr-uni-bochum.de/petrologie/metamorphite.html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68</a:t>
            </a:fld>
            <a:endParaRPr lang="el-GR"/>
          </a:p>
        </p:txBody>
      </p:sp>
    </p:spTree>
    <p:extLst>
      <p:ext uri="{BB962C8B-B14F-4D97-AF65-F5344CB8AC3E}">
        <p14:creationId xmlns:p14="http://schemas.microsoft.com/office/powerpoint/2010/main" val="758794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http://www.gmg.ruhr-uni-bochum.de/petrologie/metamorphite.html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69</a:t>
            </a:fld>
            <a:endParaRPr lang="el-GR"/>
          </a:p>
        </p:txBody>
      </p:sp>
    </p:spTree>
    <p:extLst>
      <p:ext uri="{BB962C8B-B14F-4D97-AF65-F5344CB8AC3E}">
        <p14:creationId xmlns:p14="http://schemas.microsoft.com/office/powerpoint/2010/main" val="32888272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http://www.gmg.ruhr-uni-bochum.de/petrologie/metamorphite.html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70</a:t>
            </a:fld>
            <a:endParaRPr lang="el-GR"/>
          </a:p>
        </p:txBody>
      </p:sp>
    </p:spTree>
    <p:extLst>
      <p:ext uri="{BB962C8B-B14F-4D97-AF65-F5344CB8AC3E}">
        <p14:creationId xmlns:p14="http://schemas.microsoft.com/office/powerpoint/2010/main" val="26193936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http://www.gmg.ruhr-uni-bochum.de/petrologie/metamorphite.html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71</a:t>
            </a:fld>
            <a:endParaRPr lang="el-GR"/>
          </a:p>
        </p:txBody>
      </p:sp>
    </p:spTree>
    <p:extLst>
      <p:ext uri="{BB962C8B-B14F-4D97-AF65-F5344CB8AC3E}">
        <p14:creationId xmlns:p14="http://schemas.microsoft.com/office/powerpoint/2010/main" val="32390323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http://www.gmg.ruhr-uni-bochum.de/petrologie/metamorphite.html</a:t>
            </a:r>
          </a:p>
          <a:p>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72</a:t>
            </a:fld>
            <a:endParaRPr lang="el-GR"/>
          </a:p>
        </p:txBody>
      </p:sp>
    </p:spTree>
    <p:extLst>
      <p:ext uri="{BB962C8B-B14F-4D97-AF65-F5344CB8AC3E}">
        <p14:creationId xmlns:p14="http://schemas.microsoft.com/office/powerpoint/2010/main" val="452523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Pic</a:t>
            </a:r>
            <a:r>
              <a:rPr lang="de-DE" dirty="0"/>
              <a:t>: HS BO</a:t>
            </a:r>
          </a:p>
        </p:txBody>
      </p:sp>
      <p:sp>
        <p:nvSpPr>
          <p:cNvPr id="4" name="Foliennummernplatzhalter 3"/>
          <p:cNvSpPr>
            <a:spLocks noGrp="1"/>
          </p:cNvSpPr>
          <p:nvPr>
            <p:ph type="sldNum" sz="quarter" idx="10"/>
          </p:nvPr>
        </p:nvSpPr>
        <p:spPr/>
        <p:txBody>
          <a:bodyPr/>
          <a:lstStyle/>
          <a:p>
            <a:fld id="{D51933F7-9C1D-42A8-B27F-F697341C8CBF}" type="slidenum">
              <a:rPr lang="el-GR" smtClean="0"/>
              <a:t>73</a:t>
            </a:fld>
            <a:endParaRPr lang="el-GR"/>
          </a:p>
        </p:txBody>
      </p:sp>
    </p:spTree>
    <p:extLst>
      <p:ext uri="{BB962C8B-B14F-4D97-AF65-F5344CB8AC3E}">
        <p14:creationId xmlns:p14="http://schemas.microsoft.com/office/powerpoint/2010/main" val="428808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Table: Hochschule Bochum</a:t>
            </a:r>
          </a:p>
        </p:txBody>
      </p:sp>
      <p:sp>
        <p:nvSpPr>
          <p:cNvPr id="4" name="Foliennummernplatzhalter 3"/>
          <p:cNvSpPr>
            <a:spLocks noGrp="1"/>
          </p:cNvSpPr>
          <p:nvPr>
            <p:ph type="sldNum" sz="quarter" idx="10"/>
          </p:nvPr>
        </p:nvSpPr>
        <p:spPr/>
        <p:txBody>
          <a:bodyPr/>
          <a:lstStyle/>
          <a:p>
            <a:fld id="{D51933F7-9C1D-42A8-B27F-F697341C8CBF}" type="slidenum">
              <a:rPr lang="el-GR" smtClean="0"/>
              <a:t>7</a:t>
            </a:fld>
            <a:endParaRPr lang="el-GR"/>
          </a:p>
        </p:txBody>
      </p:sp>
    </p:spTree>
    <p:extLst>
      <p:ext uri="{BB962C8B-B14F-4D97-AF65-F5344CB8AC3E}">
        <p14:creationId xmlns:p14="http://schemas.microsoft.com/office/powerpoint/2010/main" val="969495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a:t>
            </a:r>
            <a:r>
              <a:rPr lang="de-DE" baseline="0" dirty="0"/>
              <a:t>: HS Bochum</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74</a:t>
            </a:fld>
            <a:endParaRPr lang="el-GR"/>
          </a:p>
        </p:txBody>
      </p:sp>
    </p:spTree>
    <p:extLst>
      <p:ext uri="{BB962C8B-B14F-4D97-AF65-F5344CB8AC3E}">
        <p14:creationId xmlns:p14="http://schemas.microsoft.com/office/powerpoint/2010/main" val="11442438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HS Bochum </a:t>
            </a:r>
          </a:p>
        </p:txBody>
      </p:sp>
      <p:sp>
        <p:nvSpPr>
          <p:cNvPr id="4" name="Foliennummernplatzhalter 3"/>
          <p:cNvSpPr>
            <a:spLocks noGrp="1"/>
          </p:cNvSpPr>
          <p:nvPr>
            <p:ph type="sldNum" sz="quarter" idx="5"/>
          </p:nvPr>
        </p:nvSpPr>
        <p:spPr/>
        <p:txBody>
          <a:bodyPr/>
          <a:lstStyle/>
          <a:p>
            <a:fld id="{D51933F7-9C1D-42A8-B27F-F697341C8CBF}" type="slidenum">
              <a:rPr lang="el-GR" smtClean="0"/>
              <a:t>75</a:t>
            </a:fld>
            <a:endParaRPr lang="el-GR"/>
          </a:p>
        </p:txBody>
      </p:sp>
    </p:spTree>
    <p:extLst>
      <p:ext uri="{BB962C8B-B14F-4D97-AF65-F5344CB8AC3E}">
        <p14:creationId xmlns:p14="http://schemas.microsoft.com/office/powerpoint/2010/main" val="29644441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HS</a:t>
            </a:r>
            <a:r>
              <a:rPr lang="de-DE" baseline="0" dirty="0"/>
              <a:t> Bochum </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76</a:t>
            </a:fld>
            <a:endParaRPr lang="el-GR"/>
          </a:p>
        </p:txBody>
      </p:sp>
    </p:spTree>
    <p:extLst>
      <p:ext uri="{BB962C8B-B14F-4D97-AF65-F5344CB8AC3E}">
        <p14:creationId xmlns:p14="http://schemas.microsoft.com/office/powerpoint/2010/main" val="7287727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Source: Wikipedia</a:t>
            </a:r>
            <a:r>
              <a:rPr lang="de-DE" baseline="0" dirty="0"/>
              <a:t> (Gemeinfrei)</a:t>
            </a:r>
            <a:endParaRPr lang="de-DE" dirty="0"/>
          </a:p>
          <a:p>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77</a:t>
            </a:fld>
            <a:endParaRPr lang="el-GR"/>
          </a:p>
        </p:txBody>
      </p:sp>
    </p:spTree>
    <p:extLst>
      <p:ext uri="{BB962C8B-B14F-4D97-AF65-F5344CB8AC3E}">
        <p14:creationId xmlns:p14="http://schemas.microsoft.com/office/powerpoint/2010/main" val="26733830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Source:</a:t>
            </a:r>
            <a:r>
              <a:rPr lang="de-DE" baseline="0" dirty="0"/>
              <a:t> Wikipedia CC-BY-SA-3.0, </a:t>
            </a:r>
            <a:r>
              <a:rPr lang="de-DE" baseline="0" dirty="0" err="1"/>
              <a:t>CreativeCommons</a:t>
            </a:r>
            <a:r>
              <a:rPr lang="de-DE" baseline="0" dirty="0"/>
              <a:t> "Slate </a:t>
            </a:r>
            <a:r>
              <a:rPr lang="de-DE" baseline="0" dirty="0" err="1"/>
              <a:t>outcrop</a:t>
            </a:r>
            <a:r>
              <a:rPr lang="de-DE" baseline="0" dirty="0"/>
              <a:t>, </a:t>
            </a:r>
            <a:r>
              <a:rPr lang="de-DE" baseline="0" dirty="0" err="1"/>
              <a:t>Trevone</a:t>
            </a:r>
            <a:r>
              <a:rPr lang="de-DE" baseline="0" dirty="0"/>
              <a:t>, Cornwall„ CC BY-NC 2.0 </a:t>
            </a:r>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78</a:t>
            </a:fld>
            <a:endParaRPr lang="el-GR"/>
          </a:p>
        </p:txBody>
      </p:sp>
    </p:spTree>
    <p:extLst>
      <p:ext uri="{BB962C8B-B14F-4D97-AF65-F5344CB8AC3E}">
        <p14:creationId xmlns:p14="http://schemas.microsoft.com/office/powerpoint/2010/main" val="29019427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79</a:t>
            </a:fld>
            <a:endParaRPr lang="el-GR"/>
          </a:p>
        </p:txBody>
      </p:sp>
    </p:spTree>
    <p:extLst>
      <p:ext uri="{BB962C8B-B14F-4D97-AF65-F5344CB8AC3E}">
        <p14:creationId xmlns:p14="http://schemas.microsoft.com/office/powerpoint/2010/main" val="21654053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HS Bochum 	</a:t>
            </a:r>
          </a:p>
        </p:txBody>
      </p:sp>
      <p:sp>
        <p:nvSpPr>
          <p:cNvPr id="4" name="Foliennummernplatzhalter 3"/>
          <p:cNvSpPr>
            <a:spLocks noGrp="1"/>
          </p:cNvSpPr>
          <p:nvPr>
            <p:ph type="sldNum" sz="quarter" idx="10"/>
          </p:nvPr>
        </p:nvSpPr>
        <p:spPr/>
        <p:txBody>
          <a:bodyPr/>
          <a:lstStyle/>
          <a:p>
            <a:fld id="{D51933F7-9C1D-42A8-B27F-F697341C8CBF}" type="slidenum">
              <a:rPr lang="el-GR" smtClean="0"/>
              <a:t>80</a:t>
            </a:fld>
            <a:endParaRPr lang="el-GR"/>
          </a:p>
        </p:txBody>
      </p:sp>
    </p:spTree>
    <p:extLst>
      <p:ext uri="{BB962C8B-B14F-4D97-AF65-F5344CB8AC3E}">
        <p14:creationId xmlns:p14="http://schemas.microsoft.com/office/powerpoint/2010/main" val="27922453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Hs</a:t>
            </a:r>
            <a:r>
              <a:rPr lang="de-DE" dirty="0"/>
              <a:t> Bochum </a:t>
            </a:r>
          </a:p>
        </p:txBody>
      </p:sp>
      <p:sp>
        <p:nvSpPr>
          <p:cNvPr id="4" name="Foliennummernplatzhalter 3"/>
          <p:cNvSpPr>
            <a:spLocks noGrp="1"/>
          </p:cNvSpPr>
          <p:nvPr>
            <p:ph type="sldNum" sz="quarter" idx="10"/>
          </p:nvPr>
        </p:nvSpPr>
        <p:spPr/>
        <p:txBody>
          <a:bodyPr/>
          <a:lstStyle/>
          <a:p>
            <a:fld id="{D51933F7-9C1D-42A8-B27F-F697341C8CBF}" type="slidenum">
              <a:rPr lang="el-GR" smtClean="0"/>
              <a:t>81</a:t>
            </a:fld>
            <a:endParaRPr lang="el-GR"/>
          </a:p>
        </p:txBody>
      </p:sp>
    </p:spTree>
    <p:extLst>
      <p:ext uri="{BB962C8B-B14F-4D97-AF65-F5344CB8AC3E}">
        <p14:creationId xmlns:p14="http://schemas.microsoft.com/office/powerpoint/2010/main" val="7867779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HS Bochum </a:t>
            </a:r>
          </a:p>
        </p:txBody>
      </p:sp>
      <p:sp>
        <p:nvSpPr>
          <p:cNvPr id="4" name="Foliennummernplatzhalter 3"/>
          <p:cNvSpPr>
            <a:spLocks noGrp="1"/>
          </p:cNvSpPr>
          <p:nvPr>
            <p:ph type="sldNum" sz="quarter" idx="10"/>
          </p:nvPr>
        </p:nvSpPr>
        <p:spPr/>
        <p:txBody>
          <a:bodyPr/>
          <a:lstStyle/>
          <a:p>
            <a:fld id="{D51933F7-9C1D-42A8-B27F-F697341C8CBF}" type="slidenum">
              <a:rPr lang="el-GR" smtClean="0"/>
              <a:t>82</a:t>
            </a:fld>
            <a:endParaRPr lang="el-GR"/>
          </a:p>
        </p:txBody>
      </p:sp>
    </p:spTree>
    <p:extLst>
      <p:ext uri="{BB962C8B-B14F-4D97-AF65-F5344CB8AC3E}">
        <p14:creationId xmlns:p14="http://schemas.microsoft.com/office/powerpoint/2010/main" val="286611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83</a:t>
            </a:fld>
            <a:endParaRPr lang="el-GR"/>
          </a:p>
        </p:txBody>
      </p:sp>
    </p:spTree>
    <p:extLst>
      <p:ext uri="{BB962C8B-B14F-4D97-AF65-F5344CB8AC3E}">
        <p14:creationId xmlns:p14="http://schemas.microsoft.com/office/powerpoint/2010/main" val="3418199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51933F7-9C1D-42A8-B27F-F697341C8CBF}" type="slidenum">
              <a:rPr lang="el-GR" smtClean="0"/>
              <a:t>8</a:t>
            </a:fld>
            <a:endParaRPr lang="el-GR"/>
          </a:p>
        </p:txBody>
      </p:sp>
    </p:spTree>
    <p:extLst>
      <p:ext uri="{BB962C8B-B14F-4D97-AF65-F5344CB8AC3E}">
        <p14:creationId xmlns:p14="http://schemas.microsoft.com/office/powerpoint/2010/main" val="16555626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HS</a:t>
            </a:r>
            <a:r>
              <a:rPr lang="de-DE" baseline="0" dirty="0"/>
              <a:t> Bochum</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91</a:t>
            </a:fld>
            <a:endParaRPr lang="el-GR"/>
          </a:p>
        </p:txBody>
      </p:sp>
    </p:spTree>
    <p:extLst>
      <p:ext uri="{BB962C8B-B14F-4D97-AF65-F5344CB8AC3E}">
        <p14:creationId xmlns:p14="http://schemas.microsoft.com/office/powerpoint/2010/main" val="13838137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gemeinfrei</a:t>
            </a:r>
          </a:p>
        </p:txBody>
      </p:sp>
      <p:sp>
        <p:nvSpPr>
          <p:cNvPr id="4" name="Foliennummernplatzhalter 3"/>
          <p:cNvSpPr>
            <a:spLocks noGrp="1"/>
          </p:cNvSpPr>
          <p:nvPr>
            <p:ph type="sldNum" sz="quarter" idx="10"/>
          </p:nvPr>
        </p:nvSpPr>
        <p:spPr/>
        <p:txBody>
          <a:bodyPr/>
          <a:lstStyle/>
          <a:p>
            <a:fld id="{D51933F7-9C1D-42A8-B27F-F697341C8CBF}" type="slidenum">
              <a:rPr lang="el-GR" smtClean="0"/>
              <a:t>99</a:t>
            </a:fld>
            <a:endParaRPr lang="el-GR"/>
          </a:p>
        </p:txBody>
      </p:sp>
    </p:spTree>
    <p:extLst>
      <p:ext uri="{BB962C8B-B14F-4D97-AF65-F5344CB8AC3E}">
        <p14:creationId xmlns:p14="http://schemas.microsoft.com/office/powerpoint/2010/main" val="38023109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https://www.geothermie.nrw.de/geothermie_basisversion/?lang=de</a:t>
            </a:r>
          </a:p>
        </p:txBody>
      </p:sp>
      <p:sp>
        <p:nvSpPr>
          <p:cNvPr id="4" name="Foliennummernplatzhalter 3"/>
          <p:cNvSpPr>
            <a:spLocks noGrp="1"/>
          </p:cNvSpPr>
          <p:nvPr>
            <p:ph type="sldNum" sz="quarter" idx="10"/>
          </p:nvPr>
        </p:nvSpPr>
        <p:spPr/>
        <p:txBody>
          <a:bodyPr/>
          <a:lstStyle/>
          <a:p>
            <a:fld id="{D51933F7-9C1D-42A8-B27F-F697341C8CBF}" type="slidenum">
              <a:rPr lang="el-GR" smtClean="0"/>
              <a:t>100</a:t>
            </a:fld>
            <a:endParaRPr lang="el-GR"/>
          </a:p>
        </p:txBody>
      </p:sp>
    </p:spTree>
    <p:extLst>
      <p:ext uri="{BB962C8B-B14F-4D97-AF65-F5344CB8AC3E}">
        <p14:creationId xmlns:p14="http://schemas.microsoft.com/office/powerpoint/2010/main" val="27295117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HS Bochum </a:t>
            </a:r>
          </a:p>
        </p:txBody>
      </p:sp>
      <p:sp>
        <p:nvSpPr>
          <p:cNvPr id="4" name="Foliennummernplatzhalter 3"/>
          <p:cNvSpPr>
            <a:spLocks noGrp="1"/>
          </p:cNvSpPr>
          <p:nvPr>
            <p:ph type="sldNum" sz="quarter" idx="10"/>
          </p:nvPr>
        </p:nvSpPr>
        <p:spPr/>
        <p:txBody>
          <a:bodyPr/>
          <a:lstStyle/>
          <a:p>
            <a:fld id="{D51933F7-9C1D-42A8-B27F-F697341C8CBF}" type="slidenum">
              <a:rPr lang="el-GR" smtClean="0"/>
              <a:t>101</a:t>
            </a:fld>
            <a:endParaRPr lang="el-GR"/>
          </a:p>
        </p:txBody>
      </p:sp>
    </p:spTree>
    <p:extLst>
      <p:ext uri="{BB962C8B-B14F-4D97-AF65-F5344CB8AC3E}">
        <p14:creationId xmlns:p14="http://schemas.microsoft.com/office/powerpoint/2010/main" val="41015164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https://www.geothermie.nrw.de</a:t>
            </a:r>
          </a:p>
        </p:txBody>
      </p:sp>
      <p:sp>
        <p:nvSpPr>
          <p:cNvPr id="4" name="Foliennummernplatzhalter 3"/>
          <p:cNvSpPr>
            <a:spLocks noGrp="1"/>
          </p:cNvSpPr>
          <p:nvPr>
            <p:ph type="sldNum" sz="quarter" idx="10"/>
          </p:nvPr>
        </p:nvSpPr>
        <p:spPr/>
        <p:txBody>
          <a:bodyPr/>
          <a:lstStyle/>
          <a:p>
            <a:fld id="{D51933F7-9C1D-42A8-B27F-F697341C8CBF}" type="slidenum">
              <a:rPr lang="el-GR" smtClean="0"/>
              <a:t>102</a:t>
            </a:fld>
            <a:endParaRPr lang="el-GR"/>
          </a:p>
        </p:txBody>
      </p:sp>
    </p:spTree>
    <p:extLst>
      <p:ext uri="{BB962C8B-B14F-4D97-AF65-F5344CB8AC3E}">
        <p14:creationId xmlns:p14="http://schemas.microsoft.com/office/powerpoint/2010/main" val="755707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https://www.geothermie.nrw.de</a:t>
            </a:r>
          </a:p>
        </p:txBody>
      </p:sp>
      <p:sp>
        <p:nvSpPr>
          <p:cNvPr id="4" name="Foliennummernplatzhalter 3"/>
          <p:cNvSpPr>
            <a:spLocks noGrp="1"/>
          </p:cNvSpPr>
          <p:nvPr>
            <p:ph type="sldNum" sz="quarter" idx="10"/>
          </p:nvPr>
        </p:nvSpPr>
        <p:spPr/>
        <p:txBody>
          <a:bodyPr/>
          <a:lstStyle/>
          <a:p>
            <a:fld id="{D51933F7-9C1D-42A8-B27F-F697341C8CBF}" type="slidenum">
              <a:rPr lang="el-GR" smtClean="0"/>
              <a:t>103</a:t>
            </a:fld>
            <a:endParaRPr lang="el-GR"/>
          </a:p>
        </p:txBody>
      </p:sp>
    </p:spTree>
    <p:extLst>
      <p:ext uri="{BB962C8B-B14F-4D97-AF65-F5344CB8AC3E}">
        <p14:creationId xmlns:p14="http://schemas.microsoft.com/office/powerpoint/2010/main" val="164285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https://www.geothermie.nrw.de</a:t>
            </a:r>
          </a:p>
        </p:txBody>
      </p:sp>
      <p:sp>
        <p:nvSpPr>
          <p:cNvPr id="4" name="Foliennummernplatzhalter 3"/>
          <p:cNvSpPr>
            <a:spLocks noGrp="1"/>
          </p:cNvSpPr>
          <p:nvPr>
            <p:ph type="sldNum" sz="quarter" idx="10"/>
          </p:nvPr>
        </p:nvSpPr>
        <p:spPr/>
        <p:txBody>
          <a:bodyPr/>
          <a:lstStyle/>
          <a:p>
            <a:fld id="{D51933F7-9C1D-42A8-B27F-F697341C8CBF}" type="slidenum">
              <a:rPr lang="el-GR" smtClean="0"/>
              <a:t>104</a:t>
            </a:fld>
            <a:endParaRPr lang="el-GR"/>
          </a:p>
        </p:txBody>
      </p:sp>
    </p:spTree>
    <p:extLst>
      <p:ext uri="{BB962C8B-B14F-4D97-AF65-F5344CB8AC3E}">
        <p14:creationId xmlns:p14="http://schemas.microsoft.com/office/powerpoint/2010/main" val="39704875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106</a:t>
            </a:fld>
            <a:endParaRPr lang="el-GR"/>
          </a:p>
        </p:txBody>
      </p:sp>
    </p:spTree>
    <p:extLst>
      <p:ext uri="{BB962C8B-B14F-4D97-AF65-F5344CB8AC3E}">
        <p14:creationId xmlns:p14="http://schemas.microsoft.com/office/powerpoint/2010/main" val="316882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a:t>
            </a:fld>
            <a:endParaRPr lang="el-GR"/>
          </a:p>
        </p:txBody>
      </p:sp>
    </p:spTree>
    <p:extLst>
      <p:ext uri="{BB962C8B-B14F-4D97-AF65-F5344CB8AC3E}">
        <p14:creationId xmlns:p14="http://schemas.microsoft.com/office/powerpoint/2010/main" val="2677149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51933F7-9C1D-42A8-B27F-F697341C8CBF}" type="slidenum">
              <a:rPr lang="el-GR" smtClean="0"/>
              <a:t>10</a:t>
            </a:fld>
            <a:endParaRPr lang="el-GR"/>
          </a:p>
        </p:txBody>
      </p:sp>
    </p:spTree>
    <p:extLst>
      <p:ext uri="{BB962C8B-B14F-4D97-AF65-F5344CB8AC3E}">
        <p14:creationId xmlns:p14="http://schemas.microsoft.com/office/powerpoint/2010/main" val="1466728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51933F7-9C1D-42A8-B27F-F697341C8CBF}" type="slidenum">
              <a:rPr lang="el-GR" smtClean="0"/>
              <a:t>11</a:t>
            </a:fld>
            <a:endParaRPr lang="el-GR"/>
          </a:p>
        </p:txBody>
      </p:sp>
    </p:spTree>
    <p:extLst>
      <p:ext uri="{BB962C8B-B14F-4D97-AF65-F5344CB8AC3E}">
        <p14:creationId xmlns:p14="http://schemas.microsoft.com/office/powerpoint/2010/main" val="2102291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a:t>Click to edit Master title style</a:t>
            </a:r>
            <a:endParaRPr lang="el-GR"/>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a:t>Click to edit Master title style</a:t>
            </a:r>
            <a:endParaRPr lang="el-G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77810-D08D-4F04-8111-0848C471F8E3}" type="datetimeFigureOut">
              <a:rPr lang="el-GR" smtClean="0"/>
              <a:pPr/>
              <a:t>4/2/2020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‹Nr.›</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U3ee3rSg7xs" TargetMode="Externa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omments" Target="../comments/comment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image" Target="../media/image60.png"/></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lstStyle/>
          <a:p>
            <a:r>
              <a:rPr lang="en-US" dirty="0" err="1">
                <a:latin typeface="Arial" panose="020B0604020202020204" pitchFamily="34" charset="0"/>
                <a:cs typeface="Arial" panose="020B0604020202020204" pitchFamily="34" charset="0"/>
              </a:rPr>
              <a:t>Geologische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Grundlagen</a:t>
            </a:r>
            <a:r>
              <a:rPr lang="en-US" dirty="0">
                <a:latin typeface="Arial" panose="020B0604020202020204" pitchFamily="34" charset="0"/>
                <a:cs typeface="Arial" panose="020B0604020202020204" pitchFamily="34" charset="0"/>
              </a:rPr>
              <a:t> und </a:t>
            </a:r>
            <a:r>
              <a:rPr lang="en-US" dirty="0" err="1" smtClean="0">
                <a:latin typeface="Arial" panose="020B0604020202020204" pitchFamily="34" charset="0"/>
                <a:cs typeface="Arial" panose="020B0604020202020204" pitchFamily="34" charset="0"/>
              </a:rPr>
              <a:t>Wärmeaustausch</a:t>
            </a:r>
            <a:endParaRPr lang="el-GR"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vert="horz" lIns="91440" tIns="45720" rIns="91440" bIns="45720" rtlCol="0" anchor="t">
            <a:normAutofit/>
          </a:bodyPr>
          <a:lstStyle/>
          <a:p>
            <a:r>
              <a:rPr lang="en-US" dirty="0">
                <a:cs typeface="Calibri"/>
              </a:rPr>
              <a:t>1.5</a:t>
            </a:r>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97479"/>
            <a:ext cx="8488392" cy="4960189"/>
          </a:xfrm>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Restwärme (Akkumulationswärme) </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Ein großer Teil der Wärme stammt aus der Zeit, als die Erde vor 4,7 Milliarden Jahren entstanden ist. Zwischen 30% und 50% der verfügbaren Erdwärme werden als Restwärme aus den damaligen Prozessen betrachtet. Die Erde, wie die anderen Planeten unseres Sonnensystems, entstand aus einer kosmischen Wolke aus Gas, Staub und Steinen. Die durch die Schwerkraft verursachte Verklumpung und die immer stärkere Verdichtung der Materie (</a:t>
            </a:r>
            <a:r>
              <a:rPr lang="de-DE" sz="1600" b="1" dirty="0" err="1">
                <a:latin typeface="Arial" panose="020B0604020202020204" pitchFamily="34" charset="0"/>
                <a:cs typeface="Arial" panose="020B0604020202020204" pitchFamily="34" charset="0"/>
              </a:rPr>
              <a:t>Akkretion</a:t>
            </a:r>
            <a:r>
              <a:rPr lang="de-DE" sz="1600" b="1" dirty="0">
                <a:latin typeface="Arial" panose="020B0604020202020204" pitchFamily="34" charset="0"/>
                <a:cs typeface="Arial" panose="020B0604020202020204" pitchFamily="34" charset="0"/>
              </a:rPr>
              <a:t>) sowie die durch eine Vielzahl von Meteoriteneinschlägen freigesetzte Wärme führten zu einer ständigen Erwärmung der jungen Erde bis hin zum ausgedehnten Schmelzen. Die Restwärme aus der Zeit der Erdbildung wird daher auch als </a:t>
            </a:r>
            <a:r>
              <a:rPr lang="de-DE" sz="1600" b="1" dirty="0" err="1">
                <a:latin typeface="Arial" panose="020B0604020202020204" pitchFamily="34" charset="0"/>
                <a:cs typeface="Arial" panose="020B0604020202020204" pitchFamily="34" charset="0"/>
              </a:rPr>
              <a:t>Akkretionswärme</a:t>
            </a:r>
            <a:r>
              <a:rPr lang="de-DE" sz="1600" b="1" dirty="0">
                <a:latin typeface="Arial" panose="020B0604020202020204" pitchFamily="34" charset="0"/>
                <a:cs typeface="Arial" panose="020B0604020202020204" pitchFamily="34" charset="0"/>
              </a:rPr>
              <a:t> bezeichnet.</a:t>
            </a:r>
          </a:p>
        </p:txBody>
      </p:sp>
      <p:sp>
        <p:nvSpPr>
          <p:cNvPr id="4" name="Titel 5">
            <a:extLst>
              <a:ext uri="{FF2B5EF4-FFF2-40B4-BE49-F238E27FC236}">
                <a16:creationId xmlns:a16="http://schemas.microsoft.com/office/drawing/2014/main" id="{363661BA-6130-4015-A904-6A473C1F097C}"/>
              </a:ext>
            </a:extLst>
          </p:cNvPr>
          <p:cNvSpPr txBox="1">
            <a:spLocks/>
          </p:cNvSpPr>
          <p:nvPr/>
        </p:nvSpPr>
        <p:spPr>
          <a:xfrm>
            <a:off x="2132112" y="152400"/>
            <a:ext cx="6707088" cy="1124744"/>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400" kern="1200">
                <a:solidFill>
                  <a:schemeClr val="tx1"/>
                </a:solidFill>
                <a:latin typeface="+mj-lt"/>
                <a:ea typeface="+mj-ea"/>
                <a:cs typeface="+mj-cs"/>
              </a:defRPr>
            </a:lvl1pPr>
          </a:lstStyle>
          <a:p>
            <a:r>
              <a:rPr lang="en-US" smtClean="0">
                <a:latin typeface="Arial" panose="020B0604020202020204" pitchFamily="34" charset="0"/>
                <a:cs typeface="Arial" panose="020B0604020202020204" pitchFamily="34" charset="0"/>
              </a:rPr>
              <a:t>Definitionen &amp; Grundlagen</a:t>
            </a:r>
            <a:endParaRPr lang="de-DE" dirty="0"/>
          </a:p>
        </p:txBody>
      </p:sp>
      <p:sp>
        <p:nvSpPr>
          <p:cNvPr id="5" name="Titel 4"/>
          <p:cNvSpPr>
            <a:spLocks noGrp="1"/>
          </p:cNvSpPr>
          <p:nvPr>
            <p:ph type="title"/>
          </p:nvPr>
        </p:nvSpPr>
        <p:spPr/>
        <p:txBody>
          <a:bodyPr/>
          <a:lstStyle/>
          <a:p>
            <a:endParaRPr lang="de-DE"/>
          </a:p>
        </p:txBody>
      </p:sp>
    </p:spTree>
    <p:extLst>
      <p:ext uri="{BB962C8B-B14F-4D97-AF65-F5344CB8AC3E}">
        <p14:creationId xmlns:p14="http://schemas.microsoft.com/office/powerpoint/2010/main" val="10856985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4972DB-1D40-4341-9439-D7F8248455D5}"/>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Geothermie</a:t>
            </a:r>
            <a:endParaRPr lang="de-DE" dirty="0"/>
          </a:p>
        </p:txBody>
      </p:sp>
      <p:sp>
        <p:nvSpPr>
          <p:cNvPr id="3" name="Inhaltsplatzhalter 2">
            <a:extLst>
              <a:ext uri="{FF2B5EF4-FFF2-40B4-BE49-F238E27FC236}">
                <a16:creationId xmlns:a16="http://schemas.microsoft.com/office/drawing/2014/main" id="{8844C59A-8B12-499F-9526-5FB22CD9A709}"/>
              </a:ext>
            </a:extLst>
          </p:cNvPr>
          <p:cNvSpPr>
            <a:spLocks noGrp="1"/>
          </p:cNvSpPr>
          <p:nvPr>
            <p:ph idx="1"/>
          </p:nvPr>
        </p:nvSpPr>
        <p:spPr>
          <a:xfrm>
            <a:off x="457200" y="1409700"/>
            <a:ext cx="8229600" cy="4525963"/>
          </a:xfrm>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Der Geologische Dienst NRW bietet auch einen Online-Service zur Überprüfung des geothermischen Potenzials von Standorten an: </a:t>
            </a:r>
            <a:r>
              <a:rPr lang="en-US" sz="1600" dirty="0" smtClean="0">
                <a:latin typeface="Arial" panose="020B0604020202020204" pitchFamily="34" charset="0"/>
                <a:cs typeface="Arial" panose="020B0604020202020204" pitchFamily="34" charset="0"/>
              </a:rPr>
              <a:t>https</a:t>
            </a:r>
            <a:r>
              <a:rPr lang="en-US" sz="1600" dirty="0">
                <a:latin typeface="Arial" panose="020B0604020202020204" pitchFamily="34" charset="0"/>
                <a:cs typeface="Arial" panose="020B0604020202020204" pitchFamily="34" charset="0"/>
              </a:rPr>
              <a:t>://www.geothermie.nrw.de/</a:t>
            </a: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95CD8F4B-F3E0-4678-8623-1CB9D0237E2C}"/>
              </a:ext>
            </a:extLst>
          </p:cNvPr>
          <p:cNvPicPr>
            <a:picLocks noChangeAspect="1"/>
          </p:cNvPicPr>
          <p:nvPr/>
        </p:nvPicPr>
        <p:blipFill>
          <a:blip r:embed="rId3"/>
          <a:stretch>
            <a:fillRect/>
          </a:stretch>
        </p:blipFill>
        <p:spPr>
          <a:xfrm>
            <a:off x="139824" y="2253562"/>
            <a:ext cx="8864352" cy="4444369"/>
          </a:xfrm>
          <a:prstGeom prst="rect">
            <a:avLst/>
          </a:prstGeom>
        </p:spPr>
      </p:pic>
    </p:spTree>
    <p:extLst>
      <p:ext uri="{BB962C8B-B14F-4D97-AF65-F5344CB8AC3E}">
        <p14:creationId xmlns:p14="http://schemas.microsoft.com/office/powerpoint/2010/main" val="37343707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BE200-E03C-4E8E-92E2-545B14A77A0B}"/>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Geothermie</a:t>
            </a:r>
            <a:endParaRPr lang="de-DE" dirty="0"/>
          </a:p>
        </p:txBody>
      </p:sp>
      <p:sp>
        <p:nvSpPr>
          <p:cNvPr id="3" name="Inhaltsplatzhalter 2">
            <a:extLst>
              <a:ext uri="{FF2B5EF4-FFF2-40B4-BE49-F238E27FC236}">
                <a16:creationId xmlns:a16="http://schemas.microsoft.com/office/drawing/2014/main" id="{E830A503-39F3-4808-843F-D161AD632774}"/>
              </a:ext>
            </a:extLst>
          </p:cNvPr>
          <p:cNvSpPr>
            <a:spLocks noGrp="1"/>
          </p:cNvSpPr>
          <p:nvPr>
            <p:ph idx="1"/>
          </p:nvPr>
        </p:nvSpPr>
        <p:spPr>
          <a:xfrm>
            <a:off x="457200" y="1600200"/>
            <a:ext cx="3946358" cy="4525963"/>
          </a:xfrm>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Auf der Grundlage des spezifischen Standorts und der geologischen Karten kann ein geologisches Profil des Standorts ermittelt werden.</a:t>
            </a:r>
          </a:p>
          <a:p>
            <a:pPr marL="0" indent="0">
              <a:lnSpc>
                <a:spcPct val="150000"/>
              </a:lnSpc>
              <a:buNone/>
            </a:pPr>
            <a:r>
              <a:rPr lang="de-DE" sz="1600" dirty="0">
                <a:latin typeface="Arial" panose="020B0604020202020204" pitchFamily="34" charset="0"/>
                <a:cs typeface="Arial" panose="020B0604020202020204" pitchFamily="34" charset="0"/>
              </a:rPr>
              <a:t>Die verschiedenen geologischen Schichten können dann unterschiedliche (physikalische) Eigenschaften aufweisen.</a:t>
            </a:r>
          </a:p>
        </p:txBody>
      </p:sp>
      <p:pic>
        <p:nvPicPr>
          <p:cNvPr id="4" name="Grafik 1">
            <a:extLst>
              <a:ext uri="{FF2B5EF4-FFF2-40B4-BE49-F238E27FC236}">
                <a16:creationId xmlns:a16="http://schemas.microsoft.com/office/drawing/2014/main" id="{23BDE7B9-0431-4227-8B48-5104D768E8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58" t="4487" r="4040" b="4383"/>
          <a:stretch/>
        </p:blipFill>
        <p:spPr bwMode="auto">
          <a:xfrm>
            <a:off x="4572000" y="1443789"/>
            <a:ext cx="4259179" cy="649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4058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4EA275-3BB0-4284-B246-FD77E7F503D0}"/>
              </a:ext>
            </a:extLst>
          </p:cNvPr>
          <p:cNvSpPr>
            <a:spLocks noGrp="1"/>
          </p:cNvSpPr>
          <p:nvPr>
            <p:ph type="title"/>
          </p:nvPr>
        </p:nvSpPr>
        <p:spPr>
          <a:xfrm>
            <a:off x="1979712" y="0"/>
            <a:ext cx="6707088" cy="1124744"/>
          </a:xfrm>
        </p:spPr>
        <p:txBody>
          <a:bodyPr/>
          <a:lstStyle/>
          <a:p>
            <a:r>
              <a:rPr lang="de-DE">
                <a:latin typeface="Arial" panose="020B0604020202020204" pitchFamily="34" charset="0"/>
                <a:cs typeface="Arial" panose="020B0604020202020204" pitchFamily="34" charset="0"/>
              </a:rPr>
              <a:t>Geothermie</a:t>
            </a:r>
            <a:endParaRPr lang="de-DE" dirty="0"/>
          </a:p>
        </p:txBody>
      </p:sp>
      <p:pic>
        <p:nvPicPr>
          <p:cNvPr id="4" name="Grafik 3">
            <a:extLst>
              <a:ext uri="{FF2B5EF4-FFF2-40B4-BE49-F238E27FC236}">
                <a16:creationId xmlns:a16="http://schemas.microsoft.com/office/drawing/2014/main" id="{AB05876D-2BBF-4D95-B718-E2D56403BB17}"/>
              </a:ext>
            </a:extLst>
          </p:cNvPr>
          <p:cNvPicPr>
            <a:picLocks noChangeAspect="1"/>
          </p:cNvPicPr>
          <p:nvPr/>
        </p:nvPicPr>
        <p:blipFill>
          <a:blip r:embed="rId3"/>
          <a:stretch>
            <a:fillRect/>
          </a:stretch>
        </p:blipFill>
        <p:spPr>
          <a:xfrm>
            <a:off x="3852253" y="1965581"/>
            <a:ext cx="4834547" cy="4359018"/>
          </a:xfrm>
          <a:prstGeom prst="rect">
            <a:avLst/>
          </a:prstGeom>
        </p:spPr>
      </p:pic>
      <p:sp>
        <p:nvSpPr>
          <p:cNvPr id="3" name="Inhaltsplatzhalter 2">
            <a:extLst>
              <a:ext uri="{FF2B5EF4-FFF2-40B4-BE49-F238E27FC236}">
                <a16:creationId xmlns:a16="http://schemas.microsoft.com/office/drawing/2014/main" id="{1A9302C8-397A-4C36-A9F6-5C856FFAAA91}"/>
              </a:ext>
            </a:extLst>
          </p:cNvPr>
          <p:cNvSpPr>
            <a:spLocks noGrp="1"/>
          </p:cNvSpPr>
          <p:nvPr>
            <p:ph idx="1"/>
          </p:nvPr>
        </p:nvSpPr>
        <p:spPr>
          <a:xfrm>
            <a:off x="457200" y="1600201"/>
            <a:ext cx="4993105" cy="2069432"/>
          </a:xfrm>
          <a:solidFill>
            <a:schemeClr val="bg1"/>
          </a:solidFill>
        </p:spPr>
        <p:txBody>
          <a:bodyPr>
            <a:normAutofit fontScale="92500" lnSpcReduction="10000"/>
          </a:bodyPr>
          <a:lstStyle/>
          <a:p>
            <a:pPr marL="0" indent="0">
              <a:lnSpc>
                <a:spcPct val="150000"/>
              </a:lnSpc>
              <a:buNone/>
            </a:pPr>
            <a:r>
              <a:rPr lang="de-DE" sz="1600" dirty="0">
                <a:latin typeface="Arial" panose="020B0604020202020204" pitchFamily="34" charset="0"/>
                <a:cs typeface="Arial" panose="020B0604020202020204" pitchFamily="34" charset="0"/>
              </a:rPr>
              <a:t>Die geologischen Dienste und Landesämter bieten oft Planungshilfen an, die auf der Geologie eines Standortes basieren.</a:t>
            </a:r>
          </a:p>
          <a:p>
            <a:pPr marL="0" indent="0">
              <a:lnSpc>
                <a:spcPct val="150000"/>
              </a:lnSpc>
              <a:buNone/>
            </a:pPr>
            <a:r>
              <a:rPr lang="de-DE" sz="1600" dirty="0">
                <a:latin typeface="Arial" panose="020B0604020202020204" pitchFamily="34" charset="0"/>
                <a:cs typeface="Arial" panose="020B0604020202020204" pitchFamily="34" charset="0"/>
              </a:rPr>
              <a:t>Abhängig von der jährlichen Nutzungsdauer (h/a) kann - je nach Geologie - der geothermische Ertrag pro Bohrmeter bestimmt werden.</a:t>
            </a:r>
          </a:p>
        </p:txBody>
      </p:sp>
    </p:spTree>
    <p:extLst>
      <p:ext uri="{BB962C8B-B14F-4D97-AF65-F5344CB8AC3E}">
        <p14:creationId xmlns:p14="http://schemas.microsoft.com/office/powerpoint/2010/main" val="29552682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D5B098-8A54-40FE-A7F1-A712955883F6}"/>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Geothermie</a:t>
            </a:r>
            <a:endParaRPr lang="de-DE" dirty="0"/>
          </a:p>
        </p:txBody>
      </p:sp>
      <p:sp>
        <p:nvSpPr>
          <p:cNvPr id="3" name="Inhaltsplatzhalter 2">
            <a:extLst>
              <a:ext uri="{FF2B5EF4-FFF2-40B4-BE49-F238E27FC236}">
                <a16:creationId xmlns:a16="http://schemas.microsoft.com/office/drawing/2014/main" id="{232F9417-8458-44DC-B656-EF6085FE8E63}"/>
              </a:ext>
            </a:extLst>
          </p:cNvPr>
          <p:cNvSpPr>
            <a:spLocks noGrp="1"/>
          </p:cNvSpPr>
          <p:nvPr>
            <p:ph idx="1"/>
          </p:nvPr>
        </p:nvSpPr>
        <p:spPr/>
        <p:txBody>
          <a:bodyPr>
            <a:normAutofit/>
          </a:bodyPr>
          <a:lstStyle/>
          <a:p>
            <a:pPr marL="0" indent="0">
              <a:buNone/>
            </a:pPr>
            <a:r>
              <a:rPr lang="de-DE" sz="1600" dirty="0">
                <a:latin typeface="Arial" panose="020B0604020202020204" pitchFamily="34" charset="0"/>
                <a:cs typeface="Arial" panose="020B0604020202020204" pitchFamily="34" charset="0"/>
              </a:rPr>
              <a:t>Diese Informationen sind oft ortsspezifisch verfügbar.</a:t>
            </a:r>
          </a:p>
        </p:txBody>
      </p:sp>
      <p:pic>
        <p:nvPicPr>
          <p:cNvPr id="4" name="Grafik 3">
            <a:extLst>
              <a:ext uri="{FF2B5EF4-FFF2-40B4-BE49-F238E27FC236}">
                <a16:creationId xmlns:a16="http://schemas.microsoft.com/office/drawing/2014/main" id="{D80CC457-1419-469B-967A-0352A6434D25}"/>
              </a:ext>
            </a:extLst>
          </p:cNvPr>
          <p:cNvPicPr>
            <a:picLocks noChangeAspect="1"/>
          </p:cNvPicPr>
          <p:nvPr/>
        </p:nvPicPr>
        <p:blipFill>
          <a:blip r:embed="rId3"/>
          <a:stretch>
            <a:fillRect/>
          </a:stretch>
        </p:blipFill>
        <p:spPr>
          <a:xfrm>
            <a:off x="1517276" y="1943427"/>
            <a:ext cx="5925640" cy="4525963"/>
          </a:xfrm>
          <a:prstGeom prst="rect">
            <a:avLst/>
          </a:prstGeom>
        </p:spPr>
      </p:pic>
    </p:spTree>
    <p:extLst>
      <p:ext uri="{BB962C8B-B14F-4D97-AF65-F5344CB8AC3E}">
        <p14:creationId xmlns:p14="http://schemas.microsoft.com/office/powerpoint/2010/main" val="19057876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AF4B59-448B-46CB-9C67-C274D97FE11A}"/>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Geothermie</a:t>
            </a:r>
            <a:endParaRPr lang="de-DE" dirty="0"/>
          </a:p>
        </p:txBody>
      </p:sp>
      <p:sp>
        <p:nvSpPr>
          <p:cNvPr id="3" name="Inhaltsplatzhalter 2">
            <a:extLst>
              <a:ext uri="{FF2B5EF4-FFF2-40B4-BE49-F238E27FC236}">
                <a16:creationId xmlns:a16="http://schemas.microsoft.com/office/drawing/2014/main" id="{12C57759-85C3-4489-AB14-B4BA170100AE}"/>
              </a:ext>
            </a:extLst>
          </p:cNvPr>
          <p:cNvSpPr>
            <a:spLocks noGrp="1"/>
          </p:cNvSpPr>
          <p:nvPr>
            <p:ph idx="1"/>
          </p:nvPr>
        </p:nvSpPr>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Im Beispiel pro Bohrmeter. </a:t>
            </a:r>
          </a:p>
          <a:p>
            <a:pPr marL="0" indent="0">
              <a:lnSpc>
                <a:spcPct val="150000"/>
              </a:lnSpc>
              <a:buNone/>
            </a:pPr>
            <a:r>
              <a:rPr lang="de-DE" sz="1600" dirty="0">
                <a:latin typeface="Arial" panose="020B0604020202020204" pitchFamily="34" charset="0"/>
                <a:cs typeface="Arial" panose="020B0604020202020204" pitchFamily="34" charset="0"/>
              </a:rPr>
              <a:t>127 kWh pro </a:t>
            </a:r>
            <a:r>
              <a:rPr lang="de-DE" sz="1600" dirty="0" smtClean="0">
                <a:latin typeface="Arial" panose="020B0604020202020204" pitchFamily="34" charset="0"/>
                <a:cs typeface="Arial" panose="020B0604020202020204" pitchFamily="34" charset="0"/>
              </a:rPr>
              <a:t>Jahr </a:t>
            </a:r>
            <a:r>
              <a:rPr lang="de-DE" sz="1600" dirty="0">
                <a:latin typeface="Arial" panose="020B0604020202020204" pitchFamily="34" charset="0"/>
                <a:cs typeface="Arial" panose="020B0604020202020204" pitchFamily="34" charset="0"/>
              </a:rPr>
              <a:t>kann </a:t>
            </a:r>
            <a:r>
              <a:rPr lang="de-DE" sz="1600" dirty="0" smtClean="0">
                <a:latin typeface="Arial" panose="020B0604020202020204" pitchFamily="34" charset="0"/>
                <a:cs typeface="Arial" panose="020B0604020202020204" pitchFamily="34" charset="0"/>
              </a:rPr>
              <a:t>entzogen </a:t>
            </a:r>
            <a:r>
              <a:rPr lang="de-DE" sz="1600" dirty="0">
                <a:latin typeface="Arial" panose="020B0604020202020204" pitchFamily="34" charset="0"/>
                <a:cs typeface="Arial" panose="020B0604020202020204" pitchFamily="34" charset="0"/>
              </a:rPr>
              <a:t>werden.</a:t>
            </a:r>
          </a:p>
          <a:p>
            <a:pPr marL="0" indent="0">
              <a:lnSpc>
                <a:spcPct val="150000"/>
              </a:lnSpc>
              <a:buNone/>
            </a:pPr>
            <a:r>
              <a:rPr lang="de-DE" sz="1600" dirty="0">
                <a:latin typeface="Arial" panose="020B0604020202020204" pitchFamily="34" charset="0"/>
                <a:cs typeface="Arial" panose="020B0604020202020204" pitchFamily="34" charset="0"/>
              </a:rPr>
              <a:t>Dies geht von 1.800 Betriebsstunden pro Jahr aus.</a:t>
            </a:r>
          </a:p>
        </p:txBody>
      </p:sp>
      <p:pic>
        <p:nvPicPr>
          <p:cNvPr id="4" name="Picture 2" descr="C:\Users\Geothermiezentrum\AppData\Local\Microsoft\Windows\Temporary Internet Files\Content.Outlook\PL4R92WN\Zwischenablage03.jpg">
            <a:extLst>
              <a:ext uri="{FF2B5EF4-FFF2-40B4-BE49-F238E27FC236}">
                <a16:creationId xmlns:a16="http://schemas.microsoft.com/office/drawing/2014/main" id="{4F99CC86-09D2-4395-B27B-64301E27E3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03" t="-1" b="4392"/>
          <a:stretch/>
        </p:blipFill>
        <p:spPr bwMode="auto">
          <a:xfrm>
            <a:off x="5558591" y="1370792"/>
            <a:ext cx="2142686" cy="517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8374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35620D-E801-4E34-8FBD-20A59DE13A74}"/>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Geothermie</a:t>
            </a:r>
            <a:endParaRPr lang="de-DE" dirty="0"/>
          </a:p>
        </p:txBody>
      </p:sp>
      <p:sp>
        <p:nvSpPr>
          <p:cNvPr id="3" name="Inhaltsplatzhalter 2">
            <a:extLst>
              <a:ext uri="{FF2B5EF4-FFF2-40B4-BE49-F238E27FC236}">
                <a16:creationId xmlns:a16="http://schemas.microsoft.com/office/drawing/2014/main" id="{AD46E4D2-A932-43C2-BBA7-C6380C520226}"/>
              </a:ext>
            </a:extLst>
          </p:cNvPr>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Spezifische </a:t>
            </a:r>
            <a:r>
              <a:rPr lang="de-DE" sz="1600" b="1" dirty="0" smtClean="0">
                <a:latin typeface="Arial" panose="020B0604020202020204" pitchFamily="34" charset="0"/>
                <a:cs typeface="Arial" panose="020B0604020202020204" pitchFamily="34" charset="0"/>
              </a:rPr>
              <a:t>Ergiebigkeit</a:t>
            </a:r>
            <a:endParaRPr lang="de-DE" sz="1600" b="1" dirty="0">
              <a:latin typeface="Arial" panose="020B0604020202020204" pitchFamily="34" charset="0"/>
              <a:cs typeface="Arial" panose="020B0604020202020204" pitchFamily="34" charset="0"/>
            </a:endParaRP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In der Geothermie ist die </a:t>
            </a:r>
            <a:r>
              <a:rPr lang="de-DE" sz="1600" b="1" dirty="0">
                <a:latin typeface="Arial" panose="020B0604020202020204" pitchFamily="34" charset="0"/>
                <a:cs typeface="Arial" panose="020B0604020202020204" pitchFamily="34" charset="0"/>
              </a:rPr>
              <a:t>Spezifische </a:t>
            </a:r>
            <a:r>
              <a:rPr lang="de-DE" sz="1600" b="1" dirty="0" smtClean="0">
                <a:latin typeface="Arial" panose="020B0604020202020204" pitchFamily="34" charset="0"/>
                <a:cs typeface="Arial" panose="020B0604020202020204" pitchFamily="34" charset="0"/>
              </a:rPr>
              <a:t>Ergiebigkeit</a:t>
            </a:r>
            <a:r>
              <a:rPr lang="de-DE" sz="1600" b="1" dirty="0" smtClean="0">
                <a:latin typeface="Arial" panose="020B0604020202020204" pitchFamily="34" charset="0"/>
                <a:cs typeface="Arial" panose="020B0604020202020204" pitchFamily="34" charset="0"/>
              </a:rPr>
              <a:t> </a:t>
            </a:r>
            <a:r>
              <a:rPr lang="de-DE" sz="1600" b="1" dirty="0">
                <a:latin typeface="Arial" panose="020B0604020202020204" pitchFamily="34" charset="0"/>
                <a:cs typeface="Arial" panose="020B0604020202020204" pitchFamily="34" charset="0"/>
              </a:rPr>
              <a:t>die Wärmemenge, die ein technisches System </a:t>
            </a:r>
            <a:r>
              <a:rPr lang="de-DE" sz="1600" b="1" dirty="0" smtClean="0">
                <a:latin typeface="Arial" panose="020B0604020202020204" pitchFamily="34" charset="0"/>
                <a:cs typeface="Arial" panose="020B0604020202020204" pitchFamily="34" charset="0"/>
              </a:rPr>
              <a:t>aus </a:t>
            </a:r>
            <a:r>
              <a:rPr lang="de-DE" sz="1600" b="1" dirty="0">
                <a:latin typeface="Arial" panose="020B0604020202020204" pitchFamily="34" charset="0"/>
                <a:cs typeface="Arial" panose="020B0604020202020204" pitchFamily="34" charset="0"/>
              </a:rPr>
              <a:t>dem Untergrund </a:t>
            </a:r>
            <a:r>
              <a:rPr lang="de-DE" sz="1600" b="1" dirty="0" smtClean="0">
                <a:latin typeface="Arial" panose="020B0604020202020204" pitchFamily="34" charset="0"/>
                <a:cs typeface="Arial" panose="020B0604020202020204" pitchFamily="34" charset="0"/>
              </a:rPr>
              <a:t>gewinnen kann. </a:t>
            </a:r>
            <a:r>
              <a:rPr lang="de-DE" sz="1600" b="1" dirty="0">
                <a:latin typeface="Arial" panose="020B0604020202020204" pitchFamily="34" charset="0"/>
                <a:cs typeface="Arial" panose="020B0604020202020204" pitchFamily="34" charset="0"/>
              </a:rPr>
              <a:t>Sie wird in Watt angegeben. </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Bei oberflächennaher Geothermie wird sie oft in Bezug auf einen Meter Bohrlochlänge angegeben, wobei dieser Wert dann von der Tiefe abhängt. 50 W/m ist ein typischer Durchschnittswert für die Entnahmeleistung pro Meter in der oberflächennahen Geothermie. </a:t>
            </a:r>
          </a:p>
        </p:txBody>
      </p:sp>
    </p:spTree>
    <p:extLst>
      <p:ext uri="{BB962C8B-B14F-4D97-AF65-F5344CB8AC3E}">
        <p14:creationId xmlns:p14="http://schemas.microsoft.com/office/powerpoint/2010/main" val="35163108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Abschluss</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en-US" sz="1600" i="1" dirty="0">
                <a:latin typeface="Arial" panose="020B0604020202020204" pitchFamily="34" charset="0"/>
                <a:cs typeface="Arial" panose="020B0604020202020204" pitchFamily="34" charset="0"/>
              </a:rPr>
              <a:t>      </a:t>
            </a:r>
            <a:r>
              <a:rPr lang="de-DE" sz="1600" i="1" dirty="0">
                <a:latin typeface="Arial" panose="020B0604020202020204" pitchFamily="34" charset="0"/>
                <a:cs typeface="Arial" panose="020B0604020202020204" pitchFamily="34" charset="0"/>
              </a:rPr>
              <a:t>Sie haben nun das Modul "Modultitel" abgeschlossen und können es:</a:t>
            </a:r>
          </a:p>
          <a:p>
            <a:pPr marL="0" indent="0">
              <a:lnSpc>
                <a:spcPct val="150000"/>
              </a:lnSpc>
              <a:buNone/>
            </a:pPr>
            <a:endParaRPr lang="de-DE" sz="1600" i="1" dirty="0">
              <a:latin typeface="Arial" panose="020B0604020202020204" pitchFamily="34" charset="0"/>
              <a:cs typeface="Arial" panose="020B0604020202020204" pitchFamily="34" charset="0"/>
            </a:endParaRPr>
          </a:p>
          <a:p>
            <a:pPr marL="0" indent="0">
              <a:lnSpc>
                <a:spcPct val="150000"/>
              </a:lnSpc>
              <a:buNone/>
            </a:pPr>
            <a:r>
              <a:rPr lang="de-DE" sz="1600" i="1" dirty="0">
                <a:latin typeface="Arial" panose="020B0604020202020204" pitchFamily="34" charset="0"/>
                <a:cs typeface="Arial" panose="020B0604020202020204" pitchFamily="34" charset="0"/>
              </a:rPr>
              <a:t>Wichtige Definitionen zur Geologie kennen</a:t>
            </a:r>
          </a:p>
          <a:p>
            <a:pPr marL="0" indent="0">
              <a:lnSpc>
                <a:spcPct val="150000"/>
              </a:lnSpc>
              <a:buNone/>
            </a:pPr>
            <a:r>
              <a:rPr lang="de-DE" sz="1600" i="1" dirty="0">
                <a:latin typeface="Arial" panose="020B0604020202020204" pitchFamily="34" charset="0"/>
                <a:cs typeface="Arial" panose="020B0604020202020204" pitchFamily="34" charset="0"/>
              </a:rPr>
              <a:t>Verständnis der geologischen und geothermischen Prinzipien </a:t>
            </a:r>
          </a:p>
          <a:p>
            <a:pPr marL="0" indent="0">
              <a:lnSpc>
                <a:spcPct val="150000"/>
              </a:lnSpc>
              <a:buNone/>
            </a:pPr>
            <a:r>
              <a:rPr lang="de-DE" sz="1600" i="1" dirty="0">
                <a:latin typeface="Arial" panose="020B0604020202020204" pitchFamily="34" charset="0"/>
                <a:cs typeface="Arial" panose="020B0604020202020204" pitchFamily="34" charset="0"/>
              </a:rPr>
              <a:t>Wissen über Gesteinsarten und deren Leitfähigkeit </a:t>
            </a:r>
          </a:p>
          <a:p>
            <a:pPr marL="0" indent="0">
              <a:lnSpc>
                <a:spcPct val="150000"/>
              </a:lnSpc>
              <a:buNone/>
            </a:pPr>
            <a:r>
              <a:rPr lang="de-DE" sz="1600" i="1" dirty="0">
                <a:latin typeface="Arial" panose="020B0604020202020204" pitchFamily="34" charset="0"/>
                <a:cs typeface="Arial" panose="020B0604020202020204" pitchFamily="34" charset="0"/>
              </a:rPr>
              <a:t>Unterscheidung zwischen den verschiedenen geothermischen Nutzungsmethoden</a:t>
            </a:r>
          </a:p>
          <a:p>
            <a:pPr marL="0" indent="0">
              <a:lnSpc>
                <a:spcPct val="150000"/>
              </a:lnSpc>
              <a:buNone/>
            </a:pPr>
            <a:r>
              <a:rPr lang="de-DE" sz="1600" i="1" dirty="0">
                <a:latin typeface="Arial" panose="020B0604020202020204" pitchFamily="34" charset="0"/>
                <a:cs typeface="Arial" panose="020B0604020202020204" pitchFamily="34" charset="0"/>
              </a:rPr>
              <a:t>Wissen über die verschiedenen Komponenten zum Bohren</a:t>
            </a:r>
          </a:p>
        </p:txBody>
      </p:sp>
    </p:spTree>
    <p:extLst>
      <p:ext uri="{BB962C8B-B14F-4D97-AF65-F5344CB8AC3E}">
        <p14:creationId xmlns:p14="http://schemas.microsoft.com/office/powerpoint/2010/main" val="37092397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995936" y="1988840"/>
            <a:ext cx="4822304" cy="1470025"/>
          </a:xfrm>
        </p:spPr>
        <p:txBody>
          <a:bodyPr/>
          <a:lstStyle/>
          <a:p>
            <a:r>
              <a:rPr lang="en-US" dirty="0" err="1" smtClean="0">
                <a:latin typeface="Arial" panose="020B0604020202020204" pitchFamily="34" charset="0"/>
                <a:cs typeface="Arial" panose="020B0604020202020204" pitchFamily="34" charset="0"/>
              </a:rPr>
              <a:t>Ende</a:t>
            </a:r>
            <a:r>
              <a:rPr lang="en-US" dirty="0" smtClean="0">
                <a:latin typeface="Arial" panose="020B0604020202020204" pitchFamily="34" charset="0"/>
                <a:cs typeface="Arial" panose="020B0604020202020204" pitchFamily="34" charset="0"/>
              </a:rPr>
              <a:t> des </a:t>
            </a:r>
            <a:r>
              <a:rPr lang="en-US" dirty="0" err="1" smtClean="0">
                <a:latin typeface="Arial" panose="020B0604020202020204" pitchFamily="34" charset="0"/>
                <a:cs typeface="Arial" panose="020B0604020202020204" pitchFamily="34" charset="0"/>
              </a:rPr>
              <a:t>Moduls</a:t>
            </a:r>
            <a:endParaRPr lang="el-GR"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p:txBody>
          <a:bodyPr/>
          <a:lstStyle/>
          <a:p>
            <a:r>
              <a:rPr lang="en-US" dirty="0" err="1">
                <a:latin typeface="Arial" panose="020B0604020202020204" pitchFamily="34" charset="0"/>
                <a:cs typeface="Arial" panose="020B0604020202020204" pitchFamily="34" charset="0"/>
              </a:rPr>
              <a:t>Geologische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Grundlagen</a:t>
            </a:r>
            <a:r>
              <a:rPr lang="en-US" dirty="0">
                <a:latin typeface="Arial" panose="020B0604020202020204" pitchFamily="34" charset="0"/>
                <a:cs typeface="Arial" panose="020B0604020202020204" pitchFamily="34" charset="0"/>
              </a:rPr>
              <a:t> und </a:t>
            </a:r>
            <a:r>
              <a:rPr lang="en-US" dirty="0" err="1">
                <a:latin typeface="Arial" panose="020B0604020202020204" pitchFamily="34" charset="0"/>
                <a:cs typeface="Arial" panose="020B0604020202020204" pitchFamily="34" charset="0"/>
              </a:rPr>
              <a:t>Wärmeaustausch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20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lnSpc>
                <a:spcPct val="150000"/>
              </a:lnSpc>
              <a:buNone/>
            </a:pPr>
            <a:r>
              <a:rPr lang="de-DE" sz="1600" b="1" dirty="0">
                <a:latin typeface="Arial" panose="020B0604020202020204" pitchFamily="34" charset="0"/>
                <a:cs typeface="Arial" panose="020B0604020202020204" pitchFamily="34" charset="0"/>
              </a:rPr>
              <a:t>Radioaktiver Zerfall </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Mit einem Anteil von 50-70% wird jedoch der Hauptteil auf den Zerfall natürlicher radioaktiver Elemente in den Gesteinen zurückgeführt. Der Zerfall von radioaktiven Isotopen wie Uran 238, Uran 235, Thorium 232 oder Kalium 40, die im Erdkörper vorhanden sind, ist ein kontinuierlicher Prozess und gewährleistet eine konstante Wärmezufuhr. Heute wird davon ausgegangen, dass diese radioaktiven Elemente in den Gesteinen der kontinentalen Kruste angereichert sind.</a:t>
            </a:r>
            <a:r>
              <a:rPr lang="de-DE" sz="1600" dirty="0">
                <a:latin typeface="Arial" panose="020B0604020202020204" pitchFamily="34" charset="0"/>
                <a:cs typeface="Arial" panose="020B0604020202020204" pitchFamily="34" charset="0"/>
              </a:rPr>
              <a:t/>
            </a:r>
            <a:br>
              <a:rPr lang="de-DE" sz="1600" dirty="0">
                <a:latin typeface="Arial" panose="020B0604020202020204" pitchFamily="34" charset="0"/>
                <a:cs typeface="Arial" panose="020B0604020202020204" pitchFamily="34" charset="0"/>
              </a:rPr>
            </a:b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
            </a:r>
            <a:br>
              <a:rPr lang="de-DE" sz="1600" b="1" dirty="0">
                <a:latin typeface="Arial" panose="020B0604020202020204" pitchFamily="34" charset="0"/>
                <a:cs typeface="Arial" panose="020B0604020202020204" pitchFamily="34" charset="0"/>
              </a:rPr>
            </a:br>
            <a:endParaRPr lang="en-US" sz="1600" b="1" dirty="0">
              <a:latin typeface="Arial" panose="020B0604020202020204" pitchFamily="34" charset="0"/>
              <a:cs typeface="Arial" panose="020B0604020202020204" pitchFamily="34" charset="0"/>
            </a:endParaRPr>
          </a:p>
        </p:txBody>
      </p:sp>
      <p:sp>
        <p:nvSpPr>
          <p:cNvPr id="4" name="Titel 5">
            <a:extLst>
              <a:ext uri="{FF2B5EF4-FFF2-40B4-BE49-F238E27FC236}">
                <a16:creationId xmlns:a16="http://schemas.microsoft.com/office/drawing/2014/main" id="{363661BA-6130-4015-A904-6A473C1F097C}"/>
              </a:ext>
            </a:extLst>
          </p:cNvPr>
          <p:cNvSpPr txBox="1">
            <a:spLocks/>
          </p:cNvSpPr>
          <p:nvPr/>
        </p:nvSpPr>
        <p:spPr>
          <a:xfrm>
            <a:off x="2132112" y="152400"/>
            <a:ext cx="6707088" cy="1124744"/>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400" kern="1200">
                <a:solidFill>
                  <a:schemeClr val="tx1"/>
                </a:solidFill>
                <a:latin typeface="+mj-lt"/>
                <a:ea typeface="+mj-ea"/>
                <a:cs typeface="+mj-cs"/>
              </a:defRPr>
            </a:lvl1pPr>
          </a:lstStyle>
          <a:p>
            <a:r>
              <a:rPr lang="en-US" smtClean="0">
                <a:latin typeface="Arial" panose="020B0604020202020204" pitchFamily="34" charset="0"/>
                <a:cs typeface="Arial" panose="020B0604020202020204" pitchFamily="34" charset="0"/>
              </a:rPr>
              <a:t>Definitionen &amp; Grundlagen</a:t>
            </a:r>
            <a:endParaRPr lang="de-DE" dirty="0"/>
          </a:p>
        </p:txBody>
      </p:sp>
      <p:sp>
        <p:nvSpPr>
          <p:cNvPr id="5" name="Titel 4"/>
          <p:cNvSpPr>
            <a:spLocks noGrp="1"/>
          </p:cNvSpPr>
          <p:nvPr>
            <p:ph type="title"/>
          </p:nvPr>
        </p:nvSpPr>
        <p:spPr/>
        <p:txBody>
          <a:bodyPr/>
          <a:lstStyle/>
          <a:p>
            <a:endParaRPr lang="de-DE"/>
          </a:p>
        </p:txBody>
      </p:sp>
    </p:spTree>
    <p:extLst>
      <p:ext uri="{BB962C8B-B14F-4D97-AF65-F5344CB8AC3E}">
        <p14:creationId xmlns:p14="http://schemas.microsoft.com/office/powerpoint/2010/main" val="657547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atin typeface="Arial" panose="020B0604020202020204" pitchFamily="34" charset="0"/>
                <a:cs typeface="Arial" panose="020B0604020202020204" pitchFamily="34" charset="0"/>
              </a:rPr>
              <a:t>Definitionen &amp; Grundlagen</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lstStyle/>
          <a:p>
            <a:pPr marL="0" indent="0">
              <a:lnSpc>
                <a:spcPct val="150000"/>
              </a:lnSpc>
              <a:buNone/>
            </a:pPr>
            <a:r>
              <a:rPr lang="de-DE" sz="1600" b="1" dirty="0">
                <a:latin typeface="Arial" panose="020B0604020202020204" pitchFamily="34" charset="0"/>
                <a:cs typeface="Arial" panose="020B0604020202020204" pitchFamily="34" charset="0"/>
              </a:rPr>
              <a:t>Klimaeinfluss</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Die Auswirkungen des Klimas sind nur in den obersten Metern der Erdkruste sichtbar und machen daher nur einen sehr kleinen Teil des Gesamtpotenzials aus.</a:t>
            </a:r>
          </a:p>
          <a:p>
            <a:pPr marL="0" indent="0">
              <a:lnSpc>
                <a:spcPct val="150000"/>
              </a:lnSpc>
              <a:buNone/>
            </a:pPr>
            <a:r>
              <a:rPr lang="de-DE" sz="1600" b="1" dirty="0">
                <a:latin typeface="Arial" panose="020B0604020202020204" pitchFamily="34" charset="0"/>
                <a:cs typeface="Arial" panose="020B0604020202020204" pitchFamily="34" charset="0"/>
              </a:rPr>
              <a:t>Dies zeigt sich daran, dass der Boden in Deutschland im Winter bis zu einer Tiefe von etwa einem Meter gefroren werden kann, sich im Sommer aber stark erwärmt.</a:t>
            </a:r>
          </a:p>
          <a:p>
            <a:pPr marL="0" indent="0">
              <a:lnSpc>
                <a:spcPct val="150000"/>
              </a:lnSpc>
              <a:buNone/>
            </a:pPr>
            <a:r>
              <a:rPr lang="de-DE" sz="1600" b="1" dirty="0">
                <a:latin typeface="Arial" panose="020B0604020202020204" pitchFamily="34" charset="0"/>
                <a:cs typeface="Arial" panose="020B0604020202020204" pitchFamily="34" charset="0"/>
              </a:rPr>
              <a:t>Neben dem direkten Weg über die Sonneneinstrahlung erfolgt die Wärmeeinbringung auch indirekt über den Wärmeaustausch mit der Luft oder durch das Versickern von Regenwasser. Der saisonale Temperatureffekt, auch bekannt als die saisonale Schwankung, nimmt mit zunehmender Tiefe ab.</a:t>
            </a:r>
          </a:p>
        </p:txBody>
      </p:sp>
    </p:spTree>
    <p:extLst>
      <p:ext uri="{BB962C8B-B14F-4D97-AF65-F5344CB8AC3E}">
        <p14:creationId xmlns:p14="http://schemas.microsoft.com/office/powerpoint/2010/main" val="460025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Definitionen</a:t>
            </a:r>
            <a:r>
              <a:rPr lang="en-US" dirty="0">
                <a:latin typeface="Arial" panose="020B0604020202020204" pitchFamily="34" charset="0"/>
                <a:cs typeface="Arial" panose="020B0604020202020204" pitchFamily="34" charset="0"/>
              </a:rPr>
              <a:t> &amp; </a:t>
            </a:r>
            <a:r>
              <a:rPr lang="en-US" dirty="0" err="1">
                <a:latin typeface="Arial" panose="020B0604020202020204" pitchFamily="34" charset="0"/>
                <a:cs typeface="Arial" panose="020B0604020202020204" pitchFamily="34" charset="0"/>
              </a:rPr>
              <a:t>Grundlagen</a:t>
            </a:r>
            <a:endParaRPr lang="el-GR" dirty="0"/>
          </a:p>
        </p:txBody>
      </p:sp>
      <p:sp>
        <p:nvSpPr>
          <p:cNvPr id="3" name="Content Placeholder 2"/>
          <p:cNvSpPr>
            <a:spLocks noGrp="1"/>
          </p:cNvSpPr>
          <p:nvPr>
            <p:ph idx="1"/>
          </p:nvPr>
        </p:nvSpPr>
        <p:spPr>
          <a:xfrm>
            <a:off x="457200" y="1393166"/>
            <a:ext cx="8229600" cy="4722962"/>
          </a:xfrm>
        </p:spPr>
        <p:txBody>
          <a:bodyPr>
            <a:normAutofit/>
          </a:bodyPr>
          <a:lstStyle/>
          <a:p>
            <a:pPr marL="0" indent="0">
              <a:lnSpc>
                <a:spcPct val="160000"/>
              </a:lnSpc>
              <a:buNone/>
            </a:pPr>
            <a:r>
              <a:rPr lang="de-DE" sz="1600" b="1" dirty="0">
                <a:latin typeface="Arial" panose="020B0604020202020204" pitchFamily="34" charset="0"/>
                <a:cs typeface="Arial" panose="020B0604020202020204" pitchFamily="34" charset="0"/>
              </a:rPr>
              <a:t>Temperaturen an der Erdoberfläche während des Jahres in Mitteleuropa</a:t>
            </a:r>
          </a:p>
        </p:txBody>
      </p:sp>
      <p:sp>
        <p:nvSpPr>
          <p:cNvPr id="6" name="Textfeld 5">
            <a:extLst>
              <a:ext uri="{FF2B5EF4-FFF2-40B4-BE49-F238E27FC236}">
                <a16:creationId xmlns:a16="http://schemas.microsoft.com/office/drawing/2014/main" id="{81AF4568-89A5-42A9-8453-2720A1EB9525}"/>
              </a:ext>
            </a:extLst>
          </p:cNvPr>
          <p:cNvSpPr txBox="1"/>
          <p:nvPr/>
        </p:nvSpPr>
        <p:spPr>
          <a:xfrm>
            <a:off x="457200" y="2147061"/>
            <a:ext cx="3525252" cy="2262671"/>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In einer bestimmten Tiefe gibt es einen </a:t>
            </a:r>
            <a:r>
              <a:rPr lang="de-DE" sz="1600" dirty="0" smtClean="0">
                <a:latin typeface="Arial" panose="020B0604020202020204" pitchFamily="34" charset="0"/>
                <a:cs typeface="Arial" panose="020B0604020202020204" pitchFamily="34" charset="0"/>
              </a:rPr>
              <a:t>Gleichgewicht </a:t>
            </a:r>
            <a:r>
              <a:rPr lang="de-DE" sz="1600" dirty="0">
                <a:latin typeface="Arial" panose="020B0604020202020204" pitchFamily="34" charset="0"/>
                <a:cs typeface="Arial" panose="020B0604020202020204" pitchFamily="34" charset="0"/>
              </a:rPr>
              <a:t>zwischen </a:t>
            </a:r>
            <a:r>
              <a:rPr lang="de-DE" sz="1600" dirty="0" smtClean="0">
                <a:latin typeface="Arial" panose="020B0604020202020204" pitchFamily="34" charset="0"/>
                <a:cs typeface="Arial" panose="020B0604020202020204" pitchFamily="34" charset="0"/>
              </a:rPr>
              <a:t>dem jahreszeitlichen Einfluss von </a:t>
            </a:r>
            <a:r>
              <a:rPr lang="de-DE" sz="1600" dirty="0" err="1" smtClean="0">
                <a:latin typeface="Arial" panose="020B0604020202020204" pitchFamily="34" charset="0"/>
                <a:cs typeface="Arial" panose="020B0604020202020204" pitchFamily="34" charset="0"/>
              </a:rPr>
              <a:t>übertage</a:t>
            </a:r>
            <a:r>
              <a:rPr lang="de-DE" sz="1600" dirty="0" smtClean="0">
                <a:latin typeface="Arial" panose="020B0604020202020204" pitchFamily="34" charset="0"/>
                <a:cs typeface="Arial" panose="020B0604020202020204" pitchFamily="34" charset="0"/>
              </a:rPr>
              <a:t> un</a:t>
            </a:r>
            <a:r>
              <a:rPr lang="de-DE" sz="1600" dirty="0" smtClean="0">
                <a:latin typeface="Arial" panose="020B0604020202020204" pitchFamily="34" charset="0"/>
                <a:cs typeface="Arial" panose="020B0604020202020204" pitchFamily="34" charset="0"/>
              </a:rPr>
              <a:t>d dem geothermischen Wärmestrom aus dem </a:t>
            </a:r>
            <a:r>
              <a:rPr lang="de-DE" sz="1600" dirty="0" smtClean="0">
                <a:latin typeface="Arial" panose="020B0604020202020204" pitchFamily="34" charset="0"/>
                <a:cs typeface="Arial" panose="020B0604020202020204" pitchFamily="34" charset="0"/>
              </a:rPr>
              <a:t>Inneren der </a:t>
            </a:r>
            <a:r>
              <a:rPr lang="de-DE" sz="1600" dirty="0">
                <a:latin typeface="Arial" panose="020B0604020202020204" pitchFamily="34" charset="0"/>
                <a:cs typeface="Arial" panose="020B0604020202020204" pitchFamily="34" charset="0"/>
              </a:rPr>
              <a:t>Erde. </a:t>
            </a:r>
          </a:p>
        </p:txBody>
      </p:sp>
      <p:pic>
        <p:nvPicPr>
          <p:cNvPr id="10" name="Grafik 9"/>
          <p:cNvPicPr>
            <a:picLocks noChangeAspect="1"/>
          </p:cNvPicPr>
          <p:nvPr/>
        </p:nvPicPr>
        <p:blipFill>
          <a:blip r:embed="rId3"/>
          <a:stretch>
            <a:fillRect/>
          </a:stretch>
        </p:blipFill>
        <p:spPr>
          <a:xfrm>
            <a:off x="3800493" y="2339808"/>
            <a:ext cx="5343507" cy="3021489"/>
          </a:xfrm>
          <a:prstGeom prst="rect">
            <a:avLst/>
          </a:prstGeom>
        </p:spPr>
      </p:pic>
    </p:spTree>
    <p:extLst>
      <p:ext uri="{BB962C8B-B14F-4D97-AF65-F5344CB8AC3E}">
        <p14:creationId xmlns:p14="http://schemas.microsoft.com/office/powerpoint/2010/main" val="3611868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F0D924-D729-4D4A-B350-72F7037694C3}"/>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Definitionen &amp; Grundlagen</a:t>
            </a:r>
            <a:endParaRPr lang="de-DE" dirty="0"/>
          </a:p>
        </p:txBody>
      </p:sp>
      <p:sp>
        <p:nvSpPr>
          <p:cNvPr id="3" name="Inhaltsplatzhalter 2">
            <a:extLst>
              <a:ext uri="{FF2B5EF4-FFF2-40B4-BE49-F238E27FC236}">
                <a16:creationId xmlns:a16="http://schemas.microsoft.com/office/drawing/2014/main" id="{194E60E4-1C75-4D21-94E7-87E1A64A32B5}"/>
              </a:ext>
            </a:extLst>
          </p:cNvPr>
          <p:cNvSpPr>
            <a:spLocks noGrp="1"/>
          </p:cNvSpPr>
          <p:nvPr>
            <p:ph idx="1"/>
          </p:nvPr>
        </p:nvSpPr>
        <p:spPr/>
        <p:txBody>
          <a:bodyPr/>
          <a:lstStyle/>
          <a:p>
            <a:pPr marL="0" indent="0">
              <a:lnSpc>
                <a:spcPct val="150000"/>
              </a:lnSpc>
              <a:buNone/>
            </a:pPr>
            <a:r>
              <a:rPr lang="de-DE" sz="1600" b="1" dirty="0">
                <a:latin typeface="Arial" panose="020B0604020202020204" pitchFamily="34" charset="0"/>
                <a:cs typeface="Arial" panose="020B0604020202020204" pitchFamily="34" charset="0"/>
              </a:rPr>
              <a:t>Temperaturen an der Erdoberfläche während des Jahres in Mitteleuropa</a:t>
            </a:r>
          </a:p>
          <a:p>
            <a:pPr marL="0" indent="0">
              <a:lnSpc>
                <a:spcPct val="150000"/>
              </a:lnSpc>
              <a:buNone/>
            </a:pPr>
            <a:r>
              <a:rPr lang="de-DE" sz="1600" b="1" dirty="0">
                <a:latin typeface="Arial" panose="020B0604020202020204" pitchFamily="34" charset="0"/>
                <a:cs typeface="Arial" panose="020B0604020202020204" pitchFamily="34" charset="0"/>
              </a:rPr>
              <a:t>Messung 1,5 m tief unter der Erdoberfläche (grün)</a:t>
            </a:r>
          </a:p>
          <a:p>
            <a:pPr marL="0" indent="0">
              <a:lnSpc>
                <a:spcPct val="150000"/>
              </a:lnSpc>
              <a:buNone/>
            </a:pPr>
            <a:r>
              <a:rPr lang="de-DE" sz="1600" b="1" dirty="0">
                <a:latin typeface="Arial" panose="020B0604020202020204" pitchFamily="34" charset="0"/>
                <a:cs typeface="Arial" panose="020B0604020202020204" pitchFamily="34" charset="0"/>
              </a:rPr>
              <a:t>	Die Untergrundtemperatur richtet sich nach der</a:t>
            </a:r>
          </a:p>
          <a:p>
            <a:pPr marL="0" indent="0">
              <a:lnSpc>
                <a:spcPct val="150000"/>
              </a:lnSpc>
              <a:buNone/>
            </a:pPr>
            <a:r>
              <a:rPr lang="de-DE" sz="1600" b="1" dirty="0">
                <a:latin typeface="Arial" panose="020B0604020202020204" pitchFamily="34" charset="0"/>
                <a:cs typeface="Arial" panose="020B0604020202020204" pitchFamily="34" charset="0"/>
              </a:rPr>
              <a:t>	 saisonaler Verlauf der Lufttemperatur </a:t>
            </a:r>
          </a:p>
          <a:p>
            <a:pPr marL="0" indent="0">
              <a:lnSpc>
                <a:spcPct val="150000"/>
              </a:lnSpc>
              <a:buNone/>
            </a:pPr>
            <a:r>
              <a:rPr lang="de-DE" sz="1600" b="1" dirty="0">
                <a:latin typeface="Arial" panose="020B0604020202020204" pitchFamily="34" charset="0"/>
                <a:cs typeface="Arial" panose="020B0604020202020204" pitchFamily="34" charset="0"/>
              </a:rPr>
              <a:t>	(Minimum: 3°C im Februar / Maximum: 14°C im August).</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Messung 30m Tiefe unter der Erdoberfläche (dunkelblau)</a:t>
            </a:r>
          </a:p>
          <a:p>
            <a:pPr marL="0" indent="0">
              <a:lnSpc>
                <a:spcPct val="150000"/>
              </a:lnSpc>
              <a:buNone/>
            </a:pPr>
            <a:r>
              <a:rPr lang="de-DE" sz="1600" b="1" dirty="0">
                <a:latin typeface="Arial" panose="020B0604020202020204" pitchFamily="34" charset="0"/>
                <a:cs typeface="Arial" panose="020B0604020202020204" pitchFamily="34" charset="0"/>
              </a:rPr>
              <a:t>	Die Untergrundtemperatur beträgt - unabhängig </a:t>
            </a:r>
            <a:r>
              <a:rPr lang="de-DE" sz="1600" b="1" dirty="0" smtClean="0">
                <a:latin typeface="Arial" panose="020B0604020202020204" pitchFamily="34" charset="0"/>
                <a:cs typeface="Arial" panose="020B0604020202020204" pitchFamily="34" charset="0"/>
              </a:rPr>
              <a:t>von </a:t>
            </a: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	der Saison &amp; des Wetters - ständig knapp unter </a:t>
            </a:r>
            <a:r>
              <a:rPr lang="de-DE" sz="1600" b="1" dirty="0" smtClean="0">
                <a:latin typeface="Arial" panose="020B0604020202020204" pitchFamily="34" charset="0"/>
                <a:cs typeface="Arial" panose="020B0604020202020204" pitchFamily="34" charset="0"/>
              </a:rPr>
              <a:t>10°C</a:t>
            </a:r>
            <a:endParaRPr lang="de-DE" sz="1600" b="1"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stretch>
            <a:fillRect/>
          </a:stretch>
        </p:blipFill>
        <p:spPr>
          <a:xfrm>
            <a:off x="5563304" y="1986756"/>
            <a:ext cx="3318460" cy="1876425"/>
          </a:xfrm>
          <a:prstGeom prst="rect">
            <a:avLst/>
          </a:prstGeom>
        </p:spPr>
      </p:pic>
    </p:spTree>
    <p:extLst>
      <p:ext uri="{BB962C8B-B14F-4D97-AF65-F5344CB8AC3E}">
        <p14:creationId xmlns:p14="http://schemas.microsoft.com/office/powerpoint/2010/main" val="511694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panose="020B0604020202020204" pitchFamily="34" charset="0"/>
                <a:cs typeface="Arial" panose="020B0604020202020204" pitchFamily="34" charset="0"/>
              </a:rPr>
              <a:t>Definitionen &amp; Grundlagen</a:t>
            </a:r>
            <a:endParaRPr lang="el-GR" dirty="0"/>
          </a:p>
        </p:txBody>
      </p:sp>
      <p:sp>
        <p:nvSpPr>
          <p:cNvPr id="3" name="Content Placeholder 2"/>
          <p:cNvSpPr>
            <a:spLocks noGrp="1"/>
          </p:cNvSpPr>
          <p:nvPr>
            <p:ph idx="1"/>
          </p:nvPr>
        </p:nvSpPr>
        <p:spPr>
          <a:xfrm>
            <a:off x="457200" y="1476023"/>
            <a:ext cx="8229600" cy="4958644"/>
          </a:xfrm>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Erdwärmeströmung </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Der Erdwärmestrom beschreibt den Wärmetransport vom Erdinneren zur Erdoberfläche. Die treibende Kraft ist dabei der Temperaturgradient vom Erdkern, der etwa 5.000-7.000°C heiß ist, zur Erdoberfläche, die im Durchschnitt 15°C kühl ist. Die Wärmeübertragung vom Erdkern auf die Oberfläche wird als "Wärmestrom" bezeichnet. Der Wärmetransport erfolgt zum einen über die Mechanismen der Wärmeleitung im Festgestein und zum anderen über die Konvektion wie bei aufsteigenden Thermalwässern. </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Zur Auffrischung:</a:t>
            </a:r>
          </a:p>
          <a:p>
            <a:pPr marL="0" indent="0">
              <a:lnSpc>
                <a:spcPct val="150000"/>
              </a:lnSpc>
              <a:buNone/>
            </a:pPr>
            <a:r>
              <a:rPr lang="de-DE" sz="1600" b="1" dirty="0">
                <a:latin typeface="Arial" panose="020B0604020202020204" pitchFamily="34" charset="0"/>
                <a:cs typeface="Arial" panose="020B0604020202020204" pitchFamily="34" charset="0"/>
              </a:rPr>
              <a:t>Leitung &amp; Konvektion: </a:t>
            </a:r>
            <a:r>
              <a:rPr lang="de-DE" sz="1600" dirty="0" smtClean="0">
                <a:latin typeface="Arial" panose="020B0604020202020204" pitchFamily="34" charset="0"/>
                <a:cs typeface="Arial" panose="020B0604020202020204" pitchFamily="34" charset="0"/>
              </a:rPr>
              <a:t>https</a:t>
            </a:r>
            <a:r>
              <a:rPr lang="de-DE" sz="1600" dirty="0">
                <a:latin typeface="Arial" panose="020B0604020202020204" pitchFamily="34" charset="0"/>
                <a:cs typeface="Arial" panose="020B0604020202020204" pitchFamily="34" charset="0"/>
              </a:rPr>
              <a:t>://www.youtube.com/watch?v=U3ee3rSg7xs</a:t>
            </a:r>
          </a:p>
        </p:txBody>
      </p:sp>
    </p:spTree>
    <p:extLst>
      <p:ext uri="{BB962C8B-B14F-4D97-AF65-F5344CB8AC3E}">
        <p14:creationId xmlns:p14="http://schemas.microsoft.com/office/powerpoint/2010/main" val="2798732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AA52B-9442-463F-B356-E5A576E8F5DD}"/>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Definitionen &amp; Grundlagen</a:t>
            </a:r>
            <a:endParaRPr lang="de-DE" dirty="0"/>
          </a:p>
        </p:txBody>
      </p:sp>
      <p:sp>
        <p:nvSpPr>
          <p:cNvPr id="3" name="Inhaltsplatzhalter 2">
            <a:extLst>
              <a:ext uri="{FF2B5EF4-FFF2-40B4-BE49-F238E27FC236}">
                <a16:creationId xmlns:a16="http://schemas.microsoft.com/office/drawing/2014/main" id="{43D93A3F-20BD-4280-905D-376ACB734497}"/>
              </a:ext>
            </a:extLst>
          </p:cNvPr>
          <p:cNvSpPr>
            <a:spLocks noGrp="1"/>
          </p:cNvSpPr>
          <p:nvPr>
            <p:ph idx="1"/>
          </p:nvPr>
        </p:nvSpPr>
        <p:spPr/>
        <p:txBody>
          <a:bodyPr/>
          <a:lstStyle/>
          <a:p>
            <a:pPr marL="0" indent="0">
              <a:buNone/>
            </a:pPr>
            <a:r>
              <a:rPr lang="de-DE" sz="1600" b="1" dirty="0">
                <a:latin typeface="Arial" panose="020B0604020202020204" pitchFamily="34" charset="0"/>
                <a:cs typeface="Arial" panose="020B0604020202020204" pitchFamily="34" charset="0"/>
              </a:rPr>
              <a:t>Zur Auffrischung der Konvektion und Leitung: </a:t>
            </a:r>
          </a:p>
        </p:txBody>
      </p:sp>
      <p:pic>
        <p:nvPicPr>
          <p:cNvPr id="4" name="U3ee3rSg7xs"/>
          <p:cNvPicPr>
            <a:picLocks noRot="1" noChangeAspect="1"/>
          </p:cNvPicPr>
          <p:nvPr>
            <a:videoFile r:link="rId1"/>
          </p:nvPr>
        </p:nvPicPr>
        <p:blipFill>
          <a:blip r:embed="rId4"/>
          <a:stretch>
            <a:fillRect/>
          </a:stretch>
        </p:blipFill>
        <p:spPr>
          <a:xfrm>
            <a:off x="1657350" y="2034540"/>
            <a:ext cx="6058415" cy="4203025"/>
          </a:xfrm>
          <a:prstGeom prst="rect">
            <a:avLst/>
          </a:prstGeom>
        </p:spPr>
      </p:pic>
    </p:spTree>
    <p:extLst>
      <p:ext uri="{BB962C8B-B14F-4D97-AF65-F5344CB8AC3E}">
        <p14:creationId xmlns:p14="http://schemas.microsoft.com/office/powerpoint/2010/main" val="3581594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atin typeface="Arial" panose="020B0604020202020204" pitchFamily="34" charset="0"/>
                <a:cs typeface="Arial" panose="020B0604020202020204" pitchFamily="34" charset="0"/>
              </a:rPr>
              <a:t>Definitionen &amp; Grundlagen</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lstStyle/>
          <a:p>
            <a:pPr marL="0" indent="0">
              <a:lnSpc>
                <a:spcPct val="150000"/>
              </a:lnSpc>
              <a:buNone/>
            </a:pPr>
            <a:r>
              <a:rPr lang="de-DE" sz="1600" b="1" dirty="0">
                <a:latin typeface="Arial" panose="020B0604020202020204" pitchFamily="34" charset="0"/>
                <a:cs typeface="Arial" panose="020B0604020202020204" pitchFamily="34" charset="0"/>
              </a:rPr>
              <a:t>Geothermischer Gradient</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Für die Geothermie ist der Erdwärmestrom ein wichtiger Parameter zur Berechnung der Wärmezufuhr aus dem Erdinneren. Daraus resultiert der sogenannte geothermische Gradient, der den Temperaturanstieg in der Tiefe anzeigt. Die natürliche mittlere Wärmestromdichte an der Erdoberfläche beträgt 65 mW/m², was einem mittleren geothermischen Gradienten von 3°C pro 100m entspricht. Je nach Standort und geologischer Situation können diese Werte jedoch sehr unterschiedlich sein. Weltweit sind geothermische Gradienten von 10 - 20 °C/100 m oder höher in vulkanisch aktiven Zonen keine Seltenheit.</a:t>
            </a:r>
          </a:p>
        </p:txBody>
      </p:sp>
    </p:spTree>
    <p:extLst>
      <p:ext uri="{BB962C8B-B14F-4D97-AF65-F5344CB8AC3E}">
        <p14:creationId xmlns:p14="http://schemas.microsoft.com/office/powerpoint/2010/main" val="2156403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C91444-9B4E-4AF4-B8C0-776695EBA37B}"/>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Definitionen &amp; Grundlagen</a:t>
            </a:r>
            <a:endParaRPr lang="de-DE" dirty="0"/>
          </a:p>
        </p:txBody>
      </p:sp>
      <p:sp>
        <p:nvSpPr>
          <p:cNvPr id="4" name="Inhaltsplatzhalter 3">
            <a:extLst>
              <a:ext uri="{FF2B5EF4-FFF2-40B4-BE49-F238E27FC236}">
                <a16:creationId xmlns:a16="http://schemas.microsoft.com/office/drawing/2014/main" id="{B5CA6946-57AD-485F-898C-3E8E804254F7}"/>
              </a:ext>
            </a:extLst>
          </p:cNvPr>
          <p:cNvSpPr>
            <a:spLocks noGrp="1"/>
          </p:cNvSpPr>
          <p:nvPr>
            <p:ph idx="1"/>
          </p:nvPr>
        </p:nvSpPr>
        <p:spPr/>
        <p:txBody>
          <a:bodyPr>
            <a:normAutofit/>
          </a:bodyPr>
          <a:lstStyle/>
          <a:p>
            <a:pPr marL="0" indent="0">
              <a:buNone/>
            </a:pPr>
            <a:r>
              <a:rPr lang="de-DE" sz="1600" b="1" dirty="0">
                <a:latin typeface="Arial" panose="020B0604020202020204" pitchFamily="34" charset="0"/>
                <a:cs typeface="Arial" panose="020B0604020202020204" pitchFamily="34" charset="0"/>
              </a:rPr>
              <a:t>Temperaturgradienten für verschiedene Standorte in Europa</a:t>
            </a:r>
          </a:p>
        </p:txBody>
      </p:sp>
      <p:sp>
        <p:nvSpPr>
          <p:cNvPr id="5" name="Textfeld 4">
            <a:extLst>
              <a:ext uri="{FF2B5EF4-FFF2-40B4-BE49-F238E27FC236}">
                <a16:creationId xmlns:a16="http://schemas.microsoft.com/office/drawing/2014/main" id="{F4F1ED03-998E-4F2D-97D3-320BB8C48F9B}"/>
              </a:ext>
            </a:extLst>
          </p:cNvPr>
          <p:cNvSpPr txBox="1"/>
          <p:nvPr/>
        </p:nvSpPr>
        <p:spPr>
          <a:xfrm>
            <a:off x="319922" y="2708506"/>
            <a:ext cx="3212998" cy="1893339"/>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Die Grafik zeigt, wie unterschiedlich die Temperaturgradienten an verschiedenen Stellen sein können. </a:t>
            </a:r>
          </a:p>
        </p:txBody>
      </p:sp>
      <p:pic>
        <p:nvPicPr>
          <p:cNvPr id="10" name="Grafik 9"/>
          <p:cNvPicPr>
            <a:picLocks noChangeAspect="1"/>
          </p:cNvPicPr>
          <p:nvPr/>
        </p:nvPicPr>
        <p:blipFill>
          <a:blip r:embed="rId3"/>
          <a:stretch>
            <a:fillRect/>
          </a:stretch>
        </p:blipFill>
        <p:spPr>
          <a:xfrm>
            <a:off x="3532920" y="2017754"/>
            <a:ext cx="5566887" cy="3690853"/>
          </a:xfrm>
          <a:prstGeom prst="rect">
            <a:avLst/>
          </a:prstGeom>
        </p:spPr>
      </p:pic>
      <p:sp>
        <p:nvSpPr>
          <p:cNvPr id="11" name="Textfeld 10"/>
          <p:cNvSpPr txBox="1"/>
          <p:nvPr/>
        </p:nvSpPr>
        <p:spPr>
          <a:xfrm>
            <a:off x="7067162" y="5014452"/>
            <a:ext cx="1880195" cy="461665"/>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Kontinentales Tiefbohren</a:t>
            </a:r>
          </a:p>
          <a:p>
            <a:r>
              <a:rPr lang="de-DE" sz="1200" dirty="0">
                <a:latin typeface="Arial" panose="020B0604020202020204" pitchFamily="34" charset="0"/>
                <a:cs typeface="Arial" panose="020B0604020202020204" pitchFamily="34" charset="0"/>
              </a:rPr>
              <a:t> (Oberpfalz)</a:t>
            </a:r>
          </a:p>
        </p:txBody>
      </p:sp>
      <p:sp>
        <p:nvSpPr>
          <p:cNvPr id="12" name="Textfeld 11"/>
          <p:cNvSpPr txBox="1"/>
          <p:nvPr/>
        </p:nvSpPr>
        <p:spPr>
          <a:xfrm>
            <a:off x="6673659" y="3723035"/>
            <a:ext cx="1194606" cy="830997"/>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Friedland</a:t>
            </a:r>
          </a:p>
          <a:p>
            <a:r>
              <a:rPr lang="de-DE" sz="1200" dirty="0">
                <a:latin typeface="Arial" panose="020B0604020202020204" pitchFamily="34" charset="0"/>
                <a:cs typeface="Arial" panose="020B0604020202020204" pitchFamily="34" charset="0"/>
              </a:rPr>
              <a:t>(Nordöstlich von</a:t>
            </a:r>
          </a:p>
          <a:p>
            <a:r>
              <a:rPr lang="de-DE" sz="1200" dirty="0">
                <a:latin typeface="Arial" panose="020B0604020202020204" pitchFamily="34" charset="0"/>
                <a:cs typeface="Arial" panose="020B0604020202020204" pitchFamily="34" charset="0"/>
              </a:rPr>
              <a:t>Deutschland)</a:t>
            </a:r>
          </a:p>
        </p:txBody>
      </p:sp>
      <p:sp>
        <p:nvSpPr>
          <p:cNvPr id="13" name="Textfeld 12"/>
          <p:cNvSpPr txBox="1"/>
          <p:nvPr/>
        </p:nvSpPr>
        <p:spPr>
          <a:xfrm>
            <a:off x="6316363" y="3214791"/>
            <a:ext cx="2081019" cy="461665"/>
          </a:xfrm>
          <a:prstGeom prst="rect">
            <a:avLst/>
          </a:prstGeom>
          <a:noFill/>
        </p:spPr>
        <p:txBody>
          <a:bodyPr wrap="square" rtlCol="0">
            <a:spAutoFit/>
          </a:bodyPr>
          <a:lstStyle/>
          <a:p>
            <a:r>
              <a:rPr lang="de-DE" sz="1200" dirty="0" err="1">
                <a:latin typeface="Arial" panose="020B0604020202020204" pitchFamily="34" charset="0"/>
                <a:cs typeface="Arial" panose="020B0604020202020204" pitchFamily="34" charset="0"/>
              </a:rPr>
              <a:t>Soultz</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sous</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Foréts</a:t>
            </a:r>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 (</a:t>
            </a:r>
            <a:r>
              <a:rPr lang="de-DE" sz="1200" dirty="0" smtClean="0">
                <a:latin typeface="Arial" panose="020B0604020202020204" pitchFamily="34" charset="0"/>
                <a:cs typeface="Arial" panose="020B0604020202020204" pitchFamily="34" charset="0"/>
              </a:rPr>
              <a:t>Frankreich)</a:t>
            </a:r>
            <a:endParaRPr lang="de-DE" sz="1200" dirty="0">
              <a:latin typeface="Arial" panose="020B0604020202020204" pitchFamily="34" charset="0"/>
              <a:cs typeface="Arial" panose="020B0604020202020204" pitchFamily="34" charset="0"/>
            </a:endParaRPr>
          </a:p>
        </p:txBody>
      </p:sp>
      <p:sp>
        <p:nvSpPr>
          <p:cNvPr id="14" name="Textfeld 13"/>
          <p:cNvSpPr txBox="1"/>
          <p:nvPr/>
        </p:nvSpPr>
        <p:spPr>
          <a:xfrm>
            <a:off x="8315753" y="3632345"/>
            <a:ext cx="864339" cy="461665"/>
          </a:xfrm>
          <a:prstGeom prst="rect">
            <a:avLst/>
          </a:prstGeom>
          <a:noFill/>
        </p:spPr>
        <p:txBody>
          <a:bodyPr wrap="none" rtlCol="0">
            <a:spAutoFit/>
          </a:bodyPr>
          <a:lstStyle/>
          <a:p>
            <a:r>
              <a:rPr lang="de-DE" sz="1200" dirty="0" err="1">
                <a:latin typeface="Arial" panose="020B0604020202020204" pitchFamily="34" charset="0"/>
                <a:cs typeface="Arial" panose="020B0604020202020204" pitchFamily="34" charset="0"/>
              </a:rPr>
              <a:t>Larderello</a:t>
            </a:r>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a:t>
            </a:r>
            <a:r>
              <a:rPr lang="de-DE" sz="1200" dirty="0" smtClean="0">
                <a:latin typeface="Arial" panose="020B0604020202020204" pitchFamily="34" charset="0"/>
                <a:cs typeface="Arial" panose="020B0604020202020204" pitchFamily="34" charset="0"/>
              </a:rPr>
              <a:t>Italien)</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2396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Geothermie und Geologie</a:t>
            </a:r>
          </a:p>
        </p:txBody>
      </p:sp>
      <p:sp>
        <p:nvSpPr>
          <p:cNvPr id="6" name="Inhaltsplatzhalter 5">
            <a:extLst>
              <a:ext uri="{FF2B5EF4-FFF2-40B4-BE49-F238E27FC236}">
                <a16:creationId xmlns:a16="http://schemas.microsoft.com/office/drawing/2014/main" id="{4660A4DB-2AED-4DD4-AD49-3CB1F529176C}"/>
              </a:ext>
            </a:extLst>
          </p:cNvPr>
          <p:cNvSpPr>
            <a:spLocks noGrp="1"/>
          </p:cNvSpPr>
          <p:nvPr>
            <p:ph idx="1"/>
          </p:nvPr>
        </p:nvSpPr>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Um die Geothermie nutzen und ein entsprechendes System installieren zu können, muss man sich zunächst mit den geologischen Bedingungen des jeweiligen Standortes auseinandersetzen. Dazu ist es notwendig, sich mit den Grundlagen der Geologie vertraut zu machen.</a:t>
            </a:r>
          </a:p>
          <a:p>
            <a:pPr marL="0" indent="0">
              <a:lnSpc>
                <a:spcPct val="150000"/>
              </a:lnSpc>
              <a:buNone/>
            </a:pPr>
            <a:r>
              <a:rPr lang="de-DE" sz="1600" dirty="0">
                <a:latin typeface="Arial" panose="020B0604020202020204" pitchFamily="34" charset="0"/>
                <a:cs typeface="Arial" panose="020B0604020202020204" pitchFamily="34" charset="0"/>
              </a:rPr>
              <a:t>Diese werden im folgenden Abschnitt erläutert: </a:t>
            </a:r>
          </a:p>
        </p:txBody>
      </p:sp>
    </p:spTree>
    <p:extLst>
      <p:ext uri="{BB962C8B-B14F-4D97-AF65-F5344CB8AC3E}">
        <p14:creationId xmlns:p14="http://schemas.microsoft.com/office/powerpoint/2010/main" val="2865785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a:latin typeface="Arial" panose="020B0604020202020204" pitchFamily="34" charset="0"/>
                <a:cs typeface="Arial" panose="020B0604020202020204" pitchFamily="34" charset="0"/>
              </a:rPr>
              <a:t>Modulziele</a:t>
            </a:r>
            <a:endParaRPr lang="el-GR" dirty="0">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p:txBody>
          <a:bodyPr/>
          <a:lstStyle/>
          <a:p>
            <a:pPr marL="0" indent="0">
              <a:lnSpc>
                <a:spcPct val="150000"/>
              </a:lnSpc>
              <a:buNone/>
            </a:pPr>
            <a:r>
              <a:rPr lang="de-DE" sz="1600" dirty="0">
                <a:latin typeface="Arial" panose="020B0604020202020204" pitchFamily="34" charset="0"/>
                <a:cs typeface="Arial" panose="020B0604020202020204" pitchFamily="34" charset="0"/>
              </a:rPr>
              <a:t>Willkommen im Modul: "Geologische Grundlagen und Erdwärmeaustausch".</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Nach Abschluss dieses Moduls verfügen Sie über die folgenden Kompetenzen:</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Du kennst die wichtigsten Definitionen der Geologie.</a:t>
            </a:r>
          </a:p>
          <a:p>
            <a:pPr marL="0" indent="0">
              <a:lnSpc>
                <a:spcPct val="150000"/>
              </a:lnSpc>
              <a:buNone/>
            </a:pPr>
            <a:r>
              <a:rPr lang="de-DE" sz="1600" dirty="0">
                <a:latin typeface="Arial" panose="020B0604020202020204" pitchFamily="34" charset="0"/>
                <a:cs typeface="Arial" panose="020B0604020202020204" pitchFamily="34" charset="0"/>
              </a:rPr>
              <a:t>Sie verstehen die geologischen und geothermischen Grundlagen. </a:t>
            </a:r>
          </a:p>
          <a:p>
            <a:pPr marL="0" indent="0">
              <a:lnSpc>
                <a:spcPct val="150000"/>
              </a:lnSpc>
              <a:buNone/>
            </a:pPr>
            <a:r>
              <a:rPr lang="de-DE" sz="1600" dirty="0">
                <a:latin typeface="Arial" panose="020B0604020202020204" pitchFamily="34" charset="0"/>
                <a:cs typeface="Arial" panose="020B0604020202020204" pitchFamily="34" charset="0"/>
              </a:rPr>
              <a:t>Du kennst die wichtigsten Gesteinsarten und deren Eigenschaften. </a:t>
            </a:r>
          </a:p>
          <a:p>
            <a:pPr marL="0" indent="0">
              <a:lnSpc>
                <a:spcPct val="150000"/>
              </a:lnSpc>
              <a:buNone/>
            </a:pPr>
            <a:r>
              <a:rPr lang="de-DE" sz="1600" dirty="0">
                <a:latin typeface="Arial" panose="020B0604020202020204" pitchFamily="34" charset="0"/>
                <a:cs typeface="Arial" panose="020B0604020202020204" pitchFamily="34" charset="0"/>
              </a:rPr>
              <a:t>Sie können eine Standortuntersuchung durchführen und potenzielle Risiken der oberflächennahen Geothermie identifizieren. </a:t>
            </a:r>
          </a:p>
          <a:p>
            <a:pPr marL="0" indent="0">
              <a:buNone/>
            </a:pPr>
            <a:endParaRPr lang="el-GR" sz="1600" dirty="0"/>
          </a:p>
          <a:p>
            <a:pPr>
              <a:buFont typeface="+mj-lt"/>
              <a:buAutoNum type="arabicPeriod"/>
            </a:pPr>
            <a:endParaRPr lang="en-US" sz="1600" dirty="0"/>
          </a:p>
          <a:p>
            <a:pPr marL="0" indent="0">
              <a:buNone/>
            </a:pPr>
            <a:endParaRPr lang="el-GR" dirty="0"/>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CC735-2741-4082-8708-93CBA2256683}"/>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a:t>
            </a:r>
          </a:p>
        </p:txBody>
      </p:sp>
      <p:sp>
        <p:nvSpPr>
          <p:cNvPr id="3" name="Inhaltsplatzhalter 2">
            <a:extLst>
              <a:ext uri="{FF2B5EF4-FFF2-40B4-BE49-F238E27FC236}">
                <a16:creationId xmlns:a16="http://schemas.microsoft.com/office/drawing/2014/main" id="{78BE2C5C-3D61-4B1E-ACE4-DBA6A36675F9}"/>
              </a:ext>
            </a:extLst>
          </p:cNvPr>
          <p:cNvSpPr>
            <a:spLocks noGrp="1"/>
          </p:cNvSpPr>
          <p:nvPr>
            <p:ph idx="1"/>
          </p:nvPr>
        </p:nvSpPr>
        <p:spPr>
          <a:xfrm>
            <a:off x="457200" y="1600200"/>
            <a:ext cx="8229600" cy="4251959"/>
          </a:xfrm>
        </p:spPr>
        <p:txBody>
          <a:bodyPr>
            <a:normAutofit lnSpcReduction="10000"/>
          </a:bodyPr>
          <a:lstStyle/>
          <a:p>
            <a:pPr marL="0" indent="0">
              <a:lnSpc>
                <a:spcPct val="150000"/>
              </a:lnSpc>
              <a:buNone/>
            </a:pPr>
            <a:r>
              <a:rPr lang="de-DE" sz="1600" b="1" dirty="0">
                <a:latin typeface="Arial" panose="020B0604020202020204" pitchFamily="34" charset="0"/>
                <a:cs typeface="Arial" panose="020B0604020202020204" pitchFamily="34" charset="0"/>
              </a:rPr>
              <a:t>Was sind Mineralien?</a:t>
            </a:r>
          </a:p>
          <a:p>
            <a:pPr marL="0" indent="0">
              <a:lnSpc>
                <a:spcPct val="150000"/>
              </a:lnSpc>
              <a:buNone/>
            </a:pPr>
            <a:r>
              <a:rPr lang="de-DE" sz="1600" b="1" dirty="0">
                <a:latin typeface="Arial" panose="020B0604020202020204" pitchFamily="34" charset="0"/>
                <a:cs typeface="Arial" panose="020B0604020202020204" pitchFamily="34" charset="0"/>
              </a:rPr>
              <a:t>Mineralien sind die Bausteine der Gesteine. </a:t>
            </a:r>
          </a:p>
          <a:p>
            <a:pPr marL="0" indent="0">
              <a:lnSpc>
                <a:spcPct val="150000"/>
              </a:lnSpc>
              <a:buNone/>
            </a:pPr>
            <a:r>
              <a:rPr lang="de-DE" sz="1600" b="1" dirty="0">
                <a:latin typeface="Arial" panose="020B0604020202020204" pitchFamily="34" charset="0"/>
                <a:cs typeface="Arial" panose="020B0604020202020204" pitchFamily="34" charset="0"/>
              </a:rPr>
              <a:t>Per Definition ist ein Mineral ein homogener, kristalliner, allgemein anorganischer Feststoff mit einer bestimmten chemischen Zusammensetzung. </a:t>
            </a:r>
          </a:p>
          <a:p>
            <a:pPr marL="0" indent="0">
              <a:lnSpc>
                <a:spcPct val="150000"/>
              </a:lnSpc>
              <a:buNone/>
            </a:pPr>
            <a:r>
              <a:rPr lang="de-DE" sz="1600" b="1" dirty="0">
                <a:latin typeface="Arial" panose="020B0604020202020204" pitchFamily="34" charset="0"/>
                <a:cs typeface="Arial" panose="020B0604020202020204" pitchFamily="34" charset="0"/>
              </a:rPr>
              <a:t>Die Mineralien werden entsprechend ihrer chemischen Eigenschaften in die folgenden Untergruppen eingeteilt: </a:t>
            </a:r>
          </a:p>
          <a:p>
            <a:pPr marL="0" indent="0">
              <a:lnSpc>
                <a:spcPct val="150000"/>
              </a:lnSpc>
              <a:buNone/>
            </a:pPr>
            <a:r>
              <a:rPr lang="de-DE" sz="1600" b="1" dirty="0">
                <a:latin typeface="Arial" panose="020B0604020202020204" pitchFamily="34" charset="0"/>
                <a:cs typeface="Arial" panose="020B0604020202020204" pitchFamily="34" charset="0"/>
              </a:rPr>
              <a:t>Silikate</a:t>
            </a:r>
          </a:p>
          <a:p>
            <a:pPr marL="0" indent="0">
              <a:lnSpc>
                <a:spcPct val="150000"/>
              </a:lnSpc>
              <a:buNone/>
            </a:pPr>
            <a:r>
              <a:rPr lang="de-DE" sz="1600" b="1" dirty="0">
                <a:latin typeface="Arial" panose="020B0604020202020204" pitchFamily="34" charset="0"/>
                <a:cs typeface="Arial" panose="020B0604020202020204" pitchFamily="34" charset="0"/>
              </a:rPr>
              <a:t>Karbonate	</a:t>
            </a:r>
          </a:p>
          <a:p>
            <a:pPr marL="0" indent="0">
              <a:lnSpc>
                <a:spcPct val="150000"/>
              </a:lnSpc>
              <a:buNone/>
            </a:pPr>
            <a:r>
              <a:rPr lang="de-DE" sz="1600" b="1" dirty="0">
                <a:latin typeface="Arial" panose="020B0604020202020204" pitchFamily="34" charset="0"/>
                <a:cs typeface="Arial" panose="020B0604020202020204" pitchFamily="34" charset="0"/>
              </a:rPr>
              <a:t>Oxide</a:t>
            </a:r>
          </a:p>
          <a:p>
            <a:pPr marL="0" indent="0">
              <a:lnSpc>
                <a:spcPct val="150000"/>
              </a:lnSpc>
              <a:buNone/>
            </a:pPr>
            <a:r>
              <a:rPr lang="de-DE" sz="1600" b="1" dirty="0">
                <a:latin typeface="Arial" panose="020B0604020202020204" pitchFamily="34" charset="0"/>
                <a:cs typeface="Arial" panose="020B0604020202020204" pitchFamily="34" charset="0"/>
              </a:rPr>
              <a:t>Sulfide </a:t>
            </a:r>
          </a:p>
          <a:p>
            <a:pPr marL="0" indent="0">
              <a:lnSpc>
                <a:spcPct val="150000"/>
              </a:lnSpc>
              <a:buNone/>
            </a:pPr>
            <a:r>
              <a:rPr lang="de-DE" sz="1600" b="1" dirty="0">
                <a:latin typeface="Arial" panose="020B0604020202020204" pitchFamily="34" charset="0"/>
                <a:cs typeface="Arial" panose="020B0604020202020204" pitchFamily="34" charset="0"/>
              </a:rPr>
              <a:t>Sulfate</a:t>
            </a:r>
          </a:p>
        </p:txBody>
      </p:sp>
    </p:spTree>
    <p:extLst>
      <p:ext uri="{BB962C8B-B14F-4D97-AF65-F5344CB8AC3E}">
        <p14:creationId xmlns:p14="http://schemas.microsoft.com/office/powerpoint/2010/main" val="144865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 - Mineralien</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199" y="1423358"/>
            <a:ext cx="8591910" cy="4934310"/>
          </a:xfrm>
        </p:spPr>
        <p:txBody>
          <a:bodyPr>
            <a:normAutofit/>
          </a:bodyPr>
          <a:lstStyle/>
          <a:p>
            <a:pPr marL="0" indent="0">
              <a:lnSpc>
                <a:spcPct val="150000"/>
              </a:lnSpc>
              <a:buNone/>
            </a:pPr>
            <a:r>
              <a:rPr lang="en-US" sz="1600" b="1" dirty="0" err="1">
                <a:latin typeface="Arial" panose="020B0604020202020204" pitchFamily="34" charset="0"/>
                <a:cs typeface="Arial" panose="020B0604020202020204" pitchFamily="34" charset="0"/>
              </a:rPr>
              <a:t>Silikate</a:t>
            </a:r>
            <a:endParaRPr lang="en-US" sz="1600" b="1" dirty="0">
              <a:latin typeface="Arial" panose="020B0604020202020204" pitchFamily="34" charset="0"/>
              <a:cs typeface="Arial" panose="020B0604020202020204" pitchFamily="34" charset="0"/>
            </a:endParaRPr>
          </a:p>
          <a:p>
            <a:pPr marL="0" indent="0">
              <a:lnSpc>
                <a:spcPct val="150000"/>
              </a:lnSpc>
              <a:buNone/>
            </a:pPr>
            <a:r>
              <a:rPr lang="en-US" sz="1600" b="1" dirty="0" err="1">
                <a:latin typeface="Arial" panose="020B0604020202020204" pitchFamily="34" charset="0"/>
                <a:cs typeface="Arial" panose="020B0604020202020204" pitchFamily="34" charset="0"/>
              </a:rPr>
              <a:t>Silikate</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sind</a:t>
            </a:r>
            <a:r>
              <a:rPr lang="en-US" sz="1600" b="1" dirty="0">
                <a:latin typeface="Arial" panose="020B0604020202020204" pitchFamily="34" charset="0"/>
                <a:cs typeface="Arial" panose="020B0604020202020204" pitchFamily="34" charset="0"/>
              </a:rPr>
              <a:t> die </a:t>
            </a:r>
            <a:r>
              <a:rPr lang="en-US" sz="1600" b="1" dirty="0" err="1">
                <a:latin typeface="Arial" panose="020B0604020202020204" pitchFamily="34" charset="0"/>
                <a:cs typeface="Arial" panose="020B0604020202020204" pitchFamily="34" charset="0"/>
              </a:rPr>
              <a:t>Hauptgruppe</a:t>
            </a:r>
            <a:r>
              <a:rPr lang="en-US" sz="1600" b="1" dirty="0">
                <a:latin typeface="Arial" panose="020B0604020202020204" pitchFamily="34" charset="0"/>
                <a:cs typeface="Arial" panose="020B0604020202020204" pitchFamily="34" charset="0"/>
              </a:rPr>
              <a:t> der </a:t>
            </a:r>
            <a:r>
              <a:rPr lang="en-US" sz="1600" b="1" dirty="0" err="1">
                <a:latin typeface="Arial" panose="020B0604020202020204" pitchFamily="34" charset="0"/>
                <a:cs typeface="Arial" panose="020B0604020202020204" pitchFamily="34" charset="0"/>
              </a:rPr>
              <a:t>gesteinsbildenden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Mineralien</a:t>
            </a:r>
            <a:r>
              <a:rPr lang="en-US" sz="1600" b="1" dirty="0">
                <a:latin typeface="Arial" panose="020B0604020202020204" pitchFamily="34" charset="0"/>
                <a:cs typeface="Arial" panose="020B0604020202020204" pitchFamily="34" charset="0"/>
              </a:rPr>
              <a:t>.</a:t>
            </a:r>
          </a:p>
          <a:p>
            <a:pPr marL="0" indent="0">
              <a:lnSpc>
                <a:spcPct val="150000"/>
              </a:lnSpc>
              <a:buNone/>
            </a:pPr>
            <a:r>
              <a:rPr lang="en-US" sz="1600" b="1" dirty="0" err="1">
                <a:latin typeface="Arial" panose="020B0604020202020204" pitchFamily="34" charset="0"/>
                <a:cs typeface="Arial" panose="020B0604020202020204" pitchFamily="34" charset="0"/>
              </a:rPr>
              <a:t>Sie</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bestehen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aus</a:t>
            </a:r>
            <a:r>
              <a:rPr lang="en-US" sz="1600" b="1" dirty="0">
                <a:latin typeface="Arial" panose="020B0604020202020204" pitchFamily="34" charset="0"/>
                <a:cs typeface="Arial" panose="020B0604020202020204" pitchFamily="34" charset="0"/>
              </a:rPr>
              <a:t> den </a:t>
            </a:r>
            <a:r>
              <a:rPr lang="en-US" sz="1600" b="1" dirty="0" err="1">
                <a:latin typeface="Arial" panose="020B0604020202020204" pitchFamily="34" charset="0"/>
                <a:cs typeface="Arial" panose="020B0604020202020204" pitchFamily="34" charset="0"/>
              </a:rPr>
              <a:t>beiden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häufigsten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Elementen</a:t>
            </a:r>
            <a:r>
              <a:rPr lang="en-US" sz="1600" b="1" dirty="0">
                <a:latin typeface="Arial" panose="020B0604020202020204" pitchFamily="34" charset="0"/>
                <a:cs typeface="Arial" panose="020B0604020202020204" pitchFamily="34" charset="0"/>
              </a:rPr>
              <a:t> der </a:t>
            </a:r>
            <a:r>
              <a:rPr lang="en-US" sz="1600" b="1" dirty="0" err="1">
                <a:latin typeface="Arial" panose="020B0604020202020204" pitchFamily="34" charset="0"/>
                <a:cs typeface="Arial" panose="020B0604020202020204" pitchFamily="34" charset="0"/>
              </a:rPr>
              <a:t>Erdkruste</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Sauerstoff</a:t>
            </a:r>
            <a:r>
              <a:rPr lang="en-US" sz="1600" b="1" dirty="0">
                <a:latin typeface="Arial" panose="020B0604020202020204" pitchFamily="34" charset="0"/>
                <a:cs typeface="Arial" panose="020B0604020202020204" pitchFamily="34" charset="0"/>
              </a:rPr>
              <a:t> (O) und </a:t>
            </a:r>
            <a:r>
              <a:rPr lang="en-US" sz="1600" b="1" dirty="0" err="1">
                <a:latin typeface="Arial" panose="020B0604020202020204" pitchFamily="34" charset="0"/>
                <a:cs typeface="Arial" panose="020B0604020202020204" pitchFamily="34" charset="0"/>
              </a:rPr>
              <a:t>Silizium</a:t>
            </a:r>
            <a:r>
              <a:rPr lang="en-US" sz="1600" b="1" dirty="0">
                <a:latin typeface="Arial" panose="020B0604020202020204" pitchFamily="34" charset="0"/>
                <a:cs typeface="Arial" panose="020B0604020202020204" pitchFamily="34" charset="0"/>
              </a:rPr>
              <a:t> (Si). </a:t>
            </a:r>
            <a:r>
              <a:rPr lang="en-US" sz="1600" b="1" dirty="0" err="1">
                <a:latin typeface="Arial" panose="020B0604020202020204" pitchFamily="34" charset="0"/>
                <a:cs typeface="Arial" panose="020B0604020202020204" pitchFamily="34" charset="0"/>
              </a:rPr>
              <a:t>Diese</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Elemente</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bilden</a:t>
            </a:r>
            <a:r>
              <a:rPr lang="en-US" sz="1600" b="1" dirty="0">
                <a:latin typeface="Arial" panose="020B0604020202020204" pitchFamily="34" charset="0"/>
                <a:cs typeface="Arial" panose="020B0604020202020204" pitchFamily="34" charset="0"/>
              </a:rPr>
              <a:t> die SiO4-Tetraeder, die </a:t>
            </a:r>
            <a:r>
              <a:rPr lang="en-US" sz="1600" b="1" dirty="0" err="1">
                <a:latin typeface="Arial" panose="020B0604020202020204" pitchFamily="34" charset="0"/>
                <a:cs typeface="Arial" panose="020B0604020202020204" pitchFamily="34" charset="0"/>
              </a:rPr>
              <a:t>die</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Silikate</a:t>
            </a:r>
            <a:r>
              <a:rPr lang="en-US" sz="1600" b="1" dirty="0">
                <a:latin typeface="Arial" panose="020B0604020202020204" pitchFamily="34" charset="0"/>
                <a:cs typeface="Arial" panose="020B0604020202020204" pitchFamily="34" charset="0"/>
              </a:rPr>
              <a:t> in </a:t>
            </a:r>
            <a:r>
              <a:rPr lang="en-US" sz="1600" b="1" dirty="0" err="1">
                <a:latin typeface="Arial" panose="020B0604020202020204" pitchFamily="34" charset="0"/>
                <a:cs typeface="Arial" panose="020B0604020202020204" pitchFamily="34" charset="0"/>
              </a:rPr>
              <a:t>verschiedenen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Konfigurationen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bilden</a:t>
            </a:r>
            <a:r>
              <a:rPr lang="en-US" sz="1600" b="1" dirty="0">
                <a:latin typeface="Arial" panose="020B0604020202020204" pitchFamily="34" charset="0"/>
                <a:cs typeface="Arial" panose="020B0604020202020204" pitchFamily="34" charset="0"/>
              </a:rPr>
              <a:t>:</a:t>
            </a:r>
          </a:p>
          <a:p>
            <a:pPr marL="0" indent="0">
              <a:lnSpc>
                <a:spcPct val="150000"/>
              </a:lnSpc>
              <a:buNone/>
            </a:pPr>
            <a:r>
              <a:rPr lang="en-US" sz="1600" b="1" dirty="0" err="1">
                <a:latin typeface="Arial" panose="020B0604020202020204" pitchFamily="34" charset="0"/>
                <a:cs typeface="Arial" panose="020B0604020202020204" pitchFamily="34" charset="0"/>
              </a:rPr>
              <a:t>Inselsilikate</a:t>
            </a:r>
            <a:endParaRPr lang="en-US" sz="1600" b="1" dirty="0">
              <a:latin typeface="Arial" panose="020B0604020202020204" pitchFamily="34" charset="0"/>
              <a:cs typeface="Arial" panose="020B0604020202020204" pitchFamily="34" charset="0"/>
            </a:endParaRPr>
          </a:p>
          <a:p>
            <a:pPr marL="0" indent="0">
              <a:lnSpc>
                <a:spcPct val="150000"/>
              </a:lnSpc>
              <a:buNone/>
            </a:pPr>
            <a:r>
              <a:rPr lang="en-US" sz="1600" b="1" dirty="0" err="1">
                <a:latin typeface="Arial" panose="020B0604020202020204" pitchFamily="34" charset="0"/>
                <a:cs typeface="Arial" panose="020B0604020202020204" pitchFamily="34" charset="0"/>
              </a:rPr>
              <a:t>Gruppensilikate</a:t>
            </a:r>
            <a:endParaRPr lang="en-US" sz="1600" b="1" dirty="0">
              <a:latin typeface="Arial" panose="020B0604020202020204" pitchFamily="34" charset="0"/>
              <a:cs typeface="Arial" panose="020B0604020202020204" pitchFamily="34" charset="0"/>
            </a:endParaRPr>
          </a:p>
          <a:p>
            <a:pPr marL="0" indent="0">
              <a:lnSpc>
                <a:spcPct val="150000"/>
              </a:lnSpc>
              <a:buNone/>
            </a:pPr>
            <a:r>
              <a:rPr lang="en-US" sz="1600" b="1" dirty="0" err="1">
                <a:latin typeface="Arial" panose="020B0604020202020204" pitchFamily="34" charset="0"/>
                <a:cs typeface="Arial" panose="020B0604020202020204" pitchFamily="34" charset="0"/>
              </a:rPr>
              <a:t>Ringsilikate</a:t>
            </a:r>
            <a:endParaRPr lang="en-US" sz="1600" b="1" dirty="0">
              <a:latin typeface="Arial" panose="020B0604020202020204" pitchFamily="34" charset="0"/>
              <a:cs typeface="Arial" panose="020B0604020202020204" pitchFamily="34" charset="0"/>
            </a:endParaRPr>
          </a:p>
          <a:p>
            <a:pPr marL="0" indent="0">
              <a:lnSpc>
                <a:spcPct val="150000"/>
              </a:lnSpc>
              <a:buNone/>
            </a:pPr>
            <a:r>
              <a:rPr lang="en-US" sz="1600" b="1" dirty="0" err="1">
                <a:latin typeface="Arial" panose="020B0604020202020204" pitchFamily="34" charset="0"/>
                <a:cs typeface="Arial" panose="020B0604020202020204" pitchFamily="34" charset="0"/>
              </a:rPr>
              <a:t>Ketten</a:t>
            </a:r>
            <a:r>
              <a:rPr lang="en-US" sz="1600" b="1" dirty="0">
                <a:latin typeface="Arial" panose="020B0604020202020204" pitchFamily="34" charset="0"/>
                <a:cs typeface="Arial" panose="020B0604020202020204" pitchFamily="34" charset="0"/>
              </a:rPr>
              <a:t>- und </a:t>
            </a:r>
            <a:r>
              <a:rPr lang="en-US" sz="1600" b="1" dirty="0" err="1">
                <a:latin typeface="Arial" panose="020B0604020202020204" pitchFamily="34" charset="0"/>
                <a:cs typeface="Arial" panose="020B0604020202020204" pitchFamily="34" charset="0"/>
              </a:rPr>
              <a:t>Bandsilikate</a:t>
            </a:r>
            <a:endParaRPr lang="en-US" sz="1600" b="1" dirty="0">
              <a:latin typeface="Arial" panose="020B0604020202020204" pitchFamily="34" charset="0"/>
              <a:cs typeface="Arial" panose="020B0604020202020204" pitchFamily="34" charset="0"/>
            </a:endParaRPr>
          </a:p>
          <a:p>
            <a:pPr marL="0" indent="0">
              <a:lnSpc>
                <a:spcPct val="150000"/>
              </a:lnSpc>
              <a:buNone/>
            </a:pPr>
            <a:r>
              <a:rPr lang="en-US" sz="1600" b="1" dirty="0" err="1">
                <a:latin typeface="Arial" panose="020B0604020202020204" pitchFamily="34" charset="0"/>
                <a:cs typeface="Arial" panose="020B0604020202020204" pitchFamily="34" charset="0"/>
              </a:rPr>
              <a:t>Phyllosilikate</a:t>
            </a:r>
            <a:endParaRPr lang="en-US" sz="1600" b="1" dirty="0">
              <a:latin typeface="Arial" panose="020B0604020202020204" pitchFamily="34" charset="0"/>
              <a:cs typeface="Arial" panose="020B0604020202020204" pitchFamily="34" charset="0"/>
            </a:endParaRPr>
          </a:p>
          <a:p>
            <a:pPr marL="0" indent="0">
              <a:lnSpc>
                <a:spcPct val="150000"/>
              </a:lnSpc>
              <a:buNone/>
            </a:pPr>
            <a:r>
              <a:rPr lang="en-US" sz="1600" b="1" dirty="0" err="1">
                <a:latin typeface="Arial" panose="020B0604020202020204" pitchFamily="34" charset="0"/>
                <a:cs typeface="Arial" panose="020B0604020202020204" pitchFamily="34" charset="0"/>
              </a:rPr>
              <a:t>Gerüstsilikate</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7688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nSpc>
                <a:spcPct val="150000"/>
              </a:lnSpc>
            </a:pPr>
            <a:r>
              <a:rPr lang="en-US" dirty="0" err="1">
                <a:latin typeface="Arial" panose="020B0604020202020204" pitchFamily="34" charset="0"/>
                <a:cs typeface="Arial" panose="020B0604020202020204" pitchFamily="34" charset="0"/>
              </a:rPr>
              <a:t>Silikate</a:t>
            </a:r>
            <a:endParaRPr lang="en-US"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388854"/>
            <a:ext cx="8229600" cy="4737310"/>
          </a:xfrm>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Feldspat (</a:t>
            </a:r>
            <a:r>
              <a:rPr lang="de-DE" sz="1600" b="1" dirty="0" err="1">
                <a:latin typeface="Arial" panose="020B0604020202020204" pitchFamily="34" charset="0"/>
                <a:cs typeface="Arial" panose="020B0604020202020204" pitchFamily="34" charset="0"/>
              </a:rPr>
              <a:t>K,Na,Ca</a:t>
            </a:r>
            <a:r>
              <a:rPr lang="de-DE" sz="1600" b="1" dirty="0">
                <a:latin typeface="Arial" panose="020B0604020202020204" pitchFamily="34" charset="0"/>
                <a:cs typeface="Arial" panose="020B0604020202020204" pitchFamily="34" charset="0"/>
              </a:rPr>
              <a:t>) [AlSi3O8]</a:t>
            </a:r>
          </a:p>
          <a:p>
            <a:pPr marL="0" indent="0">
              <a:lnSpc>
                <a:spcPct val="150000"/>
              </a:lnSpc>
              <a:buNone/>
            </a:pPr>
            <a:r>
              <a:rPr lang="de-DE" sz="1600" b="1" dirty="0">
                <a:latin typeface="Arial" panose="020B0604020202020204" pitchFamily="34" charset="0"/>
                <a:cs typeface="Arial" panose="020B0604020202020204" pitchFamily="34" charset="0"/>
              </a:rPr>
              <a:t>Beinhaltet Kaliumfeldspat und Plagioklas.</a:t>
            </a:r>
          </a:p>
          <a:p>
            <a:pPr marL="0" indent="0">
              <a:lnSpc>
                <a:spcPct val="150000"/>
              </a:lnSpc>
              <a:buNone/>
            </a:pPr>
            <a:r>
              <a:rPr lang="de-DE" sz="1600" b="1" dirty="0">
                <a:latin typeface="Arial" panose="020B0604020202020204" pitchFamily="34" charset="0"/>
                <a:cs typeface="Arial" panose="020B0604020202020204" pitchFamily="34" charset="0"/>
              </a:rPr>
              <a:t>Wichtigste gesteinsbildende Mineralien der Erdkruste</a:t>
            </a:r>
          </a:p>
          <a:p>
            <a:pPr marL="0" indent="0">
              <a:lnSpc>
                <a:spcPct val="150000"/>
              </a:lnSpc>
              <a:buNone/>
            </a:pPr>
            <a:r>
              <a:rPr lang="de-DE" sz="1600" b="1" dirty="0">
                <a:latin typeface="Arial" panose="020B0604020202020204" pitchFamily="34" charset="0"/>
                <a:cs typeface="Arial" panose="020B0604020202020204" pitchFamily="34" charset="0"/>
              </a:rPr>
              <a:t>Gerüstsilikate</a:t>
            </a:r>
          </a:p>
          <a:p>
            <a:pPr marL="0" indent="0">
              <a:lnSpc>
                <a:spcPct val="150000"/>
              </a:lnSpc>
              <a:buNone/>
            </a:pPr>
            <a:r>
              <a:rPr lang="de-DE" sz="1600" b="1" dirty="0">
                <a:latin typeface="Arial" panose="020B0604020202020204" pitchFamily="34" charset="0"/>
                <a:cs typeface="Arial" panose="020B0604020202020204" pitchFamily="34" charset="0"/>
              </a:rPr>
              <a:t>Vorkommen in (Magmatiten, </a:t>
            </a:r>
            <a:r>
              <a:rPr lang="de-DE" sz="1600" b="1" dirty="0" err="1">
                <a:latin typeface="Arial" panose="020B0604020202020204" pitchFamily="34" charset="0"/>
                <a:cs typeface="Arial" panose="020B0604020202020204" pitchFamily="34" charset="0"/>
              </a:rPr>
              <a:t>Metamorphiten</a:t>
            </a:r>
            <a:r>
              <a:rPr lang="de-DE" sz="1600" b="1" dirty="0">
                <a:latin typeface="Arial" panose="020B0604020202020204" pitchFamily="34" charset="0"/>
                <a:cs typeface="Arial" panose="020B0604020202020204" pitchFamily="34" charset="0"/>
              </a:rPr>
              <a:t>, selten in Sedimenten)</a:t>
            </a:r>
          </a:p>
          <a:p>
            <a:pPr marL="0" indent="0">
              <a:lnSpc>
                <a:spcPct val="150000"/>
              </a:lnSpc>
              <a:buNone/>
            </a:pPr>
            <a:r>
              <a:rPr lang="de-DE" sz="1600" b="1" dirty="0">
                <a:latin typeface="Arial" panose="020B0604020202020204" pitchFamily="34" charset="0"/>
                <a:cs typeface="Arial" panose="020B0604020202020204" pitchFamily="34" charset="0"/>
              </a:rPr>
              <a:t>Witterungsempfindlich</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buNone/>
            </a:pPr>
            <a:endParaRPr lang="de-DE" sz="1600" b="1" dirty="0">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670D4F84-1BE1-4E4A-95DF-C633D3DEBE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37" t="16401" r="13421" b="26492"/>
          <a:stretch/>
        </p:blipFill>
        <p:spPr>
          <a:xfrm>
            <a:off x="152433" y="4355432"/>
            <a:ext cx="3073457" cy="1770732"/>
          </a:xfrm>
          <a:prstGeom prst="rect">
            <a:avLst/>
          </a:prstGeom>
        </p:spPr>
      </p:pic>
      <p:pic>
        <p:nvPicPr>
          <p:cNvPr id="10" name="Grafik 9">
            <a:extLst>
              <a:ext uri="{FF2B5EF4-FFF2-40B4-BE49-F238E27FC236}">
                <a16:creationId xmlns:a16="http://schemas.microsoft.com/office/drawing/2014/main" id="{9CF8814A-1EF7-4292-B86A-FCEEFDA699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16" t="7895" r="10263" b="16667"/>
          <a:stretch/>
        </p:blipFill>
        <p:spPr>
          <a:xfrm>
            <a:off x="3422992" y="4314115"/>
            <a:ext cx="2454317" cy="1770732"/>
          </a:xfrm>
          <a:prstGeom prst="rect">
            <a:avLst/>
          </a:prstGeom>
        </p:spPr>
      </p:pic>
      <p:pic>
        <p:nvPicPr>
          <p:cNvPr id="12" name="Grafik 11">
            <a:extLst>
              <a:ext uri="{FF2B5EF4-FFF2-40B4-BE49-F238E27FC236}">
                <a16:creationId xmlns:a16="http://schemas.microsoft.com/office/drawing/2014/main" id="{23FD77E5-A212-4639-9FE3-EAC3A8DE3D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888" t="20251" r="12763" b="20251"/>
          <a:stretch/>
        </p:blipFill>
        <p:spPr>
          <a:xfrm>
            <a:off x="6064046" y="4314115"/>
            <a:ext cx="2910688" cy="1770732"/>
          </a:xfrm>
          <a:prstGeom prst="rect">
            <a:avLst/>
          </a:prstGeom>
        </p:spPr>
      </p:pic>
      <p:pic>
        <p:nvPicPr>
          <p:cNvPr id="14" name="Grafik 13">
            <a:extLst>
              <a:ext uri="{FF2B5EF4-FFF2-40B4-BE49-F238E27FC236}">
                <a16:creationId xmlns:a16="http://schemas.microsoft.com/office/drawing/2014/main" id="{E609420D-1BE6-42F3-8C9C-A9FEEDBEE9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105" t="12105" r="12763" b="17369"/>
          <a:stretch/>
        </p:blipFill>
        <p:spPr>
          <a:xfrm>
            <a:off x="6591829" y="2384822"/>
            <a:ext cx="2382905" cy="1797238"/>
          </a:xfrm>
          <a:prstGeom prst="rect">
            <a:avLst/>
          </a:prstGeom>
        </p:spPr>
      </p:pic>
      <p:sp>
        <p:nvSpPr>
          <p:cNvPr id="15" name="Textfeld 14">
            <a:extLst>
              <a:ext uri="{FF2B5EF4-FFF2-40B4-BE49-F238E27FC236}">
                <a16:creationId xmlns:a16="http://schemas.microsoft.com/office/drawing/2014/main" id="{07B6509E-AF40-4E5C-9FC8-F803CE0DB452}"/>
              </a:ext>
            </a:extLst>
          </p:cNvPr>
          <p:cNvSpPr txBox="1"/>
          <p:nvPr/>
        </p:nvSpPr>
        <p:spPr>
          <a:xfrm>
            <a:off x="152433" y="5787610"/>
            <a:ext cx="582211" cy="338554"/>
          </a:xfrm>
          <a:prstGeom prst="rect">
            <a:avLst/>
          </a:prstGeom>
          <a:noFill/>
        </p:spPr>
        <p:txBody>
          <a:bodyPr wrap="none" rtlCol="0">
            <a:spAutoFit/>
          </a:bodyPr>
          <a:lstStyle/>
          <a:p>
            <a:r>
              <a:rPr lang="de-DE" sz="1600" dirty="0" err="1" smtClean="0">
                <a:solidFill>
                  <a:schemeClr val="bg1"/>
                </a:solidFill>
                <a:latin typeface="Arial" panose="020B0604020202020204" pitchFamily="34" charset="0"/>
                <a:cs typeface="Arial" panose="020B0604020202020204" pitchFamily="34" charset="0"/>
              </a:rPr>
              <a:t>Albit</a:t>
            </a:r>
            <a:endParaRPr lang="de-DE" sz="1600" dirty="0">
              <a:solidFill>
                <a:schemeClr val="bg1"/>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F907AD41-A867-4E9C-8DC7-4E79DF1073A9}"/>
              </a:ext>
            </a:extLst>
          </p:cNvPr>
          <p:cNvSpPr txBox="1"/>
          <p:nvPr/>
        </p:nvSpPr>
        <p:spPr>
          <a:xfrm>
            <a:off x="7759218" y="5746293"/>
            <a:ext cx="1107996" cy="338554"/>
          </a:xfrm>
          <a:prstGeom prst="rect">
            <a:avLst/>
          </a:prstGeom>
          <a:noFill/>
        </p:spPr>
        <p:txBody>
          <a:bodyPr wrap="none" rtlCol="0">
            <a:spAutoFit/>
          </a:bodyPr>
          <a:lstStyle/>
          <a:p>
            <a:r>
              <a:rPr lang="de-DE" sz="1600" dirty="0" err="1" smtClean="0">
                <a:solidFill>
                  <a:schemeClr val="bg1"/>
                </a:solidFill>
                <a:latin typeface="Arial" panose="020B0604020202020204" pitchFamily="34" charset="0"/>
                <a:cs typeface="Arial" panose="020B0604020202020204" pitchFamily="34" charset="0"/>
              </a:rPr>
              <a:t>Labradorit</a:t>
            </a:r>
            <a:endParaRPr lang="de-DE" sz="1600" dirty="0">
              <a:solidFill>
                <a:schemeClr val="bg1"/>
              </a:solidFill>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9E5E6BB0-0AB5-4BD2-B1EB-49035F7B0B5E}"/>
              </a:ext>
            </a:extLst>
          </p:cNvPr>
          <p:cNvSpPr txBox="1"/>
          <p:nvPr/>
        </p:nvSpPr>
        <p:spPr>
          <a:xfrm>
            <a:off x="3408058" y="4314115"/>
            <a:ext cx="992579" cy="338554"/>
          </a:xfrm>
          <a:prstGeom prst="rect">
            <a:avLst/>
          </a:prstGeom>
          <a:noFill/>
        </p:spPr>
        <p:txBody>
          <a:bodyPr wrap="none" rtlCol="0">
            <a:spAutoFit/>
          </a:bodyPr>
          <a:lstStyle/>
          <a:p>
            <a:r>
              <a:rPr lang="de-DE" sz="1600" dirty="0" err="1" smtClean="0">
                <a:solidFill>
                  <a:schemeClr val="bg1"/>
                </a:solidFill>
                <a:latin typeface="Arial" panose="020B0604020202020204" pitchFamily="34" charset="0"/>
                <a:cs typeface="Arial" panose="020B0604020202020204" pitchFamily="34" charset="0"/>
              </a:rPr>
              <a:t>Mikroclin</a:t>
            </a:r>
            <a:endParaRPr lang="de-DE" sz="1600" dirty="0">
              <a:solidFill>
                <a:schemeClr val="bg1"/>
              </a:solidFill>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B912F27C-5489-4327-AEF5-B552548613C5}"/>
              </a:ext>
            </a:extLst>
          </p:cNvPr>
          <p:cNvSpPr txBox="1"/>
          <p:nvPr/>
        </p:nvSpPr>
        <p:spPr>
          <a:xfrm>
            <a:off x="6576895" y="2384822"/>
            <a:ext cx="1063112"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Orthoklas</a:t>
            </a:r>
          </a:p>
        </p:txBody>
      </p:sp>
    </p:spTree>
    <p:extLst>
      <p:ext uri="{BB962C8B-B14F-4D97-AF65-F5344CB8AC3E}">
        <p14:creationId xmlns:p14="http://schemas.microsoft.com/office/powerpoint/2010/main" val="2777308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Silikate</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393166"/>
            <a:ext cx="8229600" cy="4921370"/>
          </a:xfrm>
        </p:spPr>
        <p:txBody>
          <a:bodyPr>
            <a:noAutofit/>
          </a:bodyPr>
          <a:lstStyle/>
          <a:p>
            <a:pPr marL="0" indent="0">
              <a:lnSpc>
                <a:spcPct val="160000"/>
              </a:lnSpc>
              <a:buNone/>
            </a:pPr>
            <a:r>
              <a:rPr lang="de-DE" sz="1600" b="1" dirty="0">
                <a:latin typeface="Arial" panose="020B0604020202020204" pitchFamily="34" charset="0"/>
                <a:cs typeface="Arial" panose="020B0604020202020204" pitchFamily="34" charset="0"/>
              </a:rPr>
              <a:t>Quarz[SiO2]</a:t>
            </a:r>
          </a:p>
          <a:p>
            <a:pPr marL="0" indent="0">
              <a:lnSpc>
                <a:spcPct val="160000"/>
              </a:lnSpc>
              <a:buNone/>
            </a:pPr>
            <a:r>
              <a:rPr lang="de-DE" sz="1600" b="1" dirty="0">
                <a:latin typeface="Arial" panose="020B0604020202020204" pitchFamily="34" charset="0"/>
                <a:cs typeface="Arial" panose="020B0604020202020204" pitchFamily="34" charset="0"/>
              </a:rPr>
              <a:t>Zweitwichtigstes gesteinsbildendes Mineral in der Erdkruste</a:t>
            </a:r>
          </a:p>
          <a:p>
            <a:pPr marL="0" indent="0">
              <a:lnSpc>
                <a:spcPct val="160000"/>
              </a:lnSpc>
              <a:buNone/>
            </a:pPr>
            <a:r>
              <a:rPr lang="de-DE" sz="1600" b="1" dirty="0">
                <a:latin typeface="Arial" panose="020B0604020202020204" pitchFamily="34" charset="0"/>
                <a:cs typeface="Arial" panose="020B0604020202020204" pitchFamily="34" charset="0"/>
              </a:rPr>
              <a:t>Vorkommen in allen Gesteinsarten</a:t>
            </a:r>
          </a:p>
          <a:p>
            <a:pPr marL="0" indent="0">
              <a:lnSpc>
                <a:spcPct val="160000"/>
              </a:lnSpc>
              <a:buNone/>
            </a:pPr>
            <a:r>
              <a:rPr lang="de-DE" sz="1600" b="1" dirty="0">
                <a:latin typeface="Arial" panose="020B0604020202020204" pitchFamily="34" charset="0"/>
                <a:cs typeface="Arial" panose="020B0604020202020204" pitchFamily="34" charset="0"/>
              </a:rPr>
              <a:t>Witterungsbeständig </a:t>
            </a:r>
          </a:p>
          <a:p>
            <a:pPr marL="0" indent="0">
              <a:lnSpc>
                <a:spcPct val="160000"/>
              </a:lnSpc>
              <a:buNone/>
            </a:pPr>
            <a:r>
              <a:rPr lang="de-DE" sz="1600" b="1" dirty="0">
                <a:latin typeface="Arial" panose="020B0604020202020204" pitchFamily="34" charset="0"/>
                <a:cs typeface="Arial" panose="020B0604020202020204" pitchFamily="34" charset="0"/>
              </a:rPr>
              <a:t>Bei einer Temperatur von über 573 °C verwandelt sich der tiefe Quarz durch Veränderung der Kristallstruktur in einen hohen Quarz.</a:t>
            </a:r>
          </a:p>
          <a:p>
            <a:pPr marL="0" indent="0">
              <a:lnSpc>
                <a:spcPct val="160000"/>
              </a:lnSpc>
              <a:buNone/>
            </a:pPr>
            <a:endParaRPr lang="de-DE" sz="1600" dirty="0">
              <a:latin typeface="Arial" panose="020B0604020202020204" pitchFamily="34" charset="0"/>
              <a:cs typeface="Arial" panose="020B0604020202020204" pitchFamily="34" charset="0"/>
            </a:endParaRPr>
          </a:p>
          <a:p>
            <a:pPr marL="0" indent="0">
              <a:lnSpc>
                <a:spcPct val="160000"/>
              </a:lnSpc>
              <a:buNone/>
            </a:pPr>
            <a:endParaRPr lang="de-DE" sz="1600"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C5711FC8-8C40-4121-8CEB-0918E92C8877}"/>
              </a:ext>
            </a:extLst>
          </p:cNvPr>
          <p:cNvPicPr>
            <a:picLocks noChangeAspect="1"/>
          </p:cNvPicPr>
          <p:nvPr/>
        </p:nvPicPr>
        <p:blipFill>
          <a:blip r:embed="rId3"/>
          <a:stretch>
            <a:fillRect/>
          </a:stretch>
        </p:blipFill>
        <p:spPr>
          <a:xfrm>
            <a:off x="445168" y="4343159"/>
            <a:ext cx="2792210" cy="1853345"/>
          </a:xfrm>
          <a:prstGeom prst="rect">
            <a:avLst/>
          </a:prstGeom>
        </p:spPr>
      </p:pic>
      <p:pic>
        <p:nvPicPr>
          <p:cNvPr id="5" name="Grafik 4">
            <a:extLst>
              <a:ext uri="{FF2B5EF4-FFF2-40B4-BE49-F238E27FC236}">
                <a16:creationId xmlns:a16="http://schemas.microsoft.com/office/drawing/2014/main" id="{B6178CD3-5D82-4BD0-BD6C-49E8C6199A4E}"/>
              </a:ext>
            </a:extLst>
          </p:cNvPr>
          <p:cNvPicPr>
            <a:picLocks noChangeAspect="1"/>
          </p:cNvPicPr>
          <p:nvPr/>
        </p:nvPicPr>
        <p:blipFill>
          <a:blip r:embed="rId4"/>
          <a:stretch>
            <a:fillRect/>
          </a:stretch>
        </p:blipFill>
        <p:spPr>
          <a:xfrm>
            <a:off x="3495784" y="4343159"/>
            <a:ext cx="1999661" cy="1853345"/>
          </a:xfrm>
          <a:prstGeom prst="rect">
            <a:avLst/>
          </a:prstGeom>
        </p:spPr>
      </p:pic>
      <p:pic>
        <p:nvPicPr>
          <p:cNvPr id="6" name="Grafik 5">
            <a:extLst>
              <a:ext uri="{FF2B5EF4-FFF2-40B4-BE49-F238E27FC236}">
                <a16:creationId xmlns:a16="http://schemas.microsoft.com/office/drawing/2014/main" id="{252241EF-DEBB-4914-BD28-A42B561B91F5}"/>
              </a:ext>
            </a:extLst>
          </p:cNvPr>
          <p:cNvPicPr>
            <a:picLocks noChangeAspect="1"/>
          </p:cNvPicPr>
          <p:nvPr/>
        </p:nvPicPr>
        <p:blipFill>
          <a:blip r:embed="rId5"/>
          <a:stretch>
            <a:fillRect/>
          </a:stretch>
        </p:blipFill>
        <p:spPr>
          <a:xfrm>
            <a:off x="5753851" y="4343159"/>
            <a:ext cx="3267739" cy="1371719"/>
          </a:xfrm>
          <a:prstGeom prst="rect">
            <a:avLst/>
          </a:prstGeom>
        </p:spPr>
      </p:pic>
      <p:sp>
        <p:nvSpPr>
          <p:cNvPr id="7" name="Textfeld 6">
            <a:extLst>
              <a:ext uri="{FF2B5EF4-FFF2-40B4-BE49-F238E27FC236}">
                <a16:creationId xmlns:a16="http://schemas.microsoft.com/office/drawing/2014/main" id="{2C9D1600-8961-4A40-9A5F-B1289C934312}"/>
              </a:ext>
            </a:extLst>
          </p:cNvPr>
          <p:cNvSpPr txBox="1"/>
          <p:nvPr/>
        </p:nvSpPr>
        <p:spPr>
          <a:xfrm>
            <a:off x="445168" y="5857950"/>
            <a:ext cx="744114" cy="338554"/>
          </a:xfrm>
          <a:prstGeom prst="rect">
            <a:avLst/>
          </a:prstGeom>
          <a:noFill/>
        </p:spPr>
        <p:txBody>
          <a:bodyPr wrap="none" rtlCol="0">
            <a:spAutoFit/>
          </a:bodyPr>
          <a:lstStyle/>
          <a:p>
            <a:r>
              <a:rPr lang="de-DE" sz="1600" dirty="0" smtClean="0">
                <a:solidFill>
                  <a:schemeClr val="bg1"/>
                </a:solidFill>
                <a:latin typeface="Arial" panose="020B0604020202020204" pitchFamily="34" charset="0"/>
                <a:cs typeface="Arial" panose="020B0604020202020204" pitchFamily="34" charset="0"/>
              </a:rPr>
              <a:t>Quarz</a:t>
            </a:r>
            <a:endParaRPr lang="de-DE" sz="1600" dirty="0">
              <a:solidFill>
                <a:schemeClr val="bg1"/>
              </a:solidFill>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2EF02F57-6DC0-4E7B-9CDD-5DF6A8B0345E}"/>
              </a:ext>
            </a:extLst>
          </p:cNvPr>
          <p:cNvSpPr txBox="1"/>
          <p:nvPr/>
        </p:nvSpPr>
        <p:spPr>
          <a:xfrm>
            <a:off x="3495784" y="5857950"/>
            <a:ext cx="1031436" cy="338554"/>
          </a:xfrm>
          <a:prstGeom prst="rect">
            <a:avLst/>
          </a:prstGeom>
          <a:noFill/>
        </p:spPr>
        <p:txBody>
          <a:bodyPr wrap="none" rtlCol="0">
            <a:spAutoFit/>
          </a:bodyPr>
          <a:lstStyle/>
          <a:p>
            <a:r>
              <a:rPr lang="de-DE" sz="1600" dirty="0" smtClean="0">
                <a:solidFill>
                  <a:schemeClr val="bg1"/>
                </a:solidFill>
                <a:latin typeface="Arial" panose="020B0604020202020204" pitchFamily="34" charset="0"/>
                <a:cs typeface="Arial" panose="020B0604020202020204" pitchFamily="34" charset="0"/>
              </a:rPr>
              <a:t>Tiefquarz</a:t>
            </a:r>
            <a:endParaRPr lang="de-DE" sz="1600" dirty="0">
              <a:solidFill>
                <a:schemeClr val="bg1"/>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A22F5F88-B535-4BD5-9EE2-ACFE1B8E3CCD}"/>
              </a:ext>
            </a:extLst>
          </p:cNvPr>
          <p:cNvSpPr txBox="1"/>
          <p:nvPr/>
        </p:nvSpPr>
        <p:spPr>
          <a:xfrm>
            <a:off x="5753851" y="5376324"/>
            <a:ext cx="845103" cy="338554"/>
          </a:xfrm>
          <a:prstGeom prst="rect">
            <a:avLst/>
          </a:prstGeom>
          <a:noFill/>
        </p:spPr>
        <p:txBody>
          <a:bodyPr wrap="none" rtlCol="0">
            <a:spAutoFit/>
          </a:bodyPr>
          <a:lstStyle/>
          <a:p>
            <a:r>
              <a:rPr lang="de-DE" sz="1600" dirty="0" err="1" smtClean="0">
                <a:solidFill>
                  <a:schemeClr val="bg1"/>
                </a:solidFill>
                <a:latin typeface="Arial" panose="020B0604020202020204" pitchFamily="34" charset="0"/>
                <a:cs typeface="Arial" panose="020B0604020202020204" pitchFamily="34" charset="0"/>
              </a:rPr>
              <a:t>Hquarz</a:t>
            </a:r>
            <a:endParaRPr lang="de-DE"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7295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atin typeface="Arial" panose="020B0604020202020204" pitchFamily="34" charset="0"/>
                <a:cs typeface="Arial" panose="020B0604020202020204" pitchFamily="34" charset="0"/>
              </a:rPr>
              <a:t>Silikate</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lstStyle/>
          <a:p>
            <a:pPr marL="0" indent="0">
              <a:lnSpc>
                <a:spcPct val="150000"/>
              </a:lnSpc>
              <a:buNone/>
            </a:pPr>
            <a:r>
              <a:rPr lang="de-DE" sz="1600" b="1" dirty="0">
                <a:latin typeface="Arial" panose="020B0604020202020204" pitchFamily="34" charset="0"/>
                <a:cs typeface="Arial" panose="020B0604020202020204" pitchFamily="34" charset="0"/>
              </a:rPr>
              <a:t>Glimmer </a:t>
            </a:r>
          </a:p>
          <a:p>
            <a:pPr marL="0" indent="0">
              <a:lnSpc>
                <a:spcPct val="150000"/>
              </a:lnSpc>
              <a:buNone/>
            </a:pPr>
            <a:r>
              <a:rPr lang="de-DE" sz="1600" b="1" dirty="0" err="1">
                <a:latin typeface="Arial" panose="020B0604020202020204" pitchFamily="34" charset="0"/>
                <a:cs typeface="Arial" panose="020B0604020202020204" pitchFamily="34" charset="0"/>
              </a:rPr>
              <a:t>Blattphyllosilikate</a:t>
            </a:r>
            <a:r>
              <a:rPr lang="de-DE" sz="1600" b="1" dirty="0">
                <a:latin typeface="Arial" panose="020B0604020202020204" pitchFamily="34" charset="0"/>
                <a:cs typeface="Arial" panose="020B0604020202020204" pitchFamily="34" charset="0"/>
              </a:rPr>
              <a:t> </a:t>
            </a:r>
          </a:p>
          <a:p>
            <a:pPr marL="0" indent="0">
              <a:lnSpc>
                <a:spcPct val="150000"/>
              </a:lnSpc>
              <a:buNone/>
            </a:pPr>
            <a:r>
              <a:rPr lang="de-DE" sz="1600" b="1" dirty="0">
                <a:latin typeface="Arial" panose="020B0604020202020204" pitchFamily="34" charset="0"/>
                <a:cs typeface="Arial" panose="020B0604020202020204" pitchFamily="34" charset="0"/>
              </a:rPr>
              <a:t>Muskovit KAl2[AlSi3O10|(OH)2] und </a:t>
            </a:r>
            <a:r>
              <a:rPr lang="de-DE" sz="1600" b="1" dirty="0" err="1">
                <a:latin typeface="Arial" panose="020B0604020202020204" pitchFamily="34" charset="0"/>
                <a:cs typeface="Arial" panose="020B0604020202020204" pitchFamily="34" charset="0"/>
              </a:rPr>
              <a:t>Biotit</a:t>
            </a:r>
            <a:r>
              <a:rPr lang="de-DE" sz="1600" b="1" dirty="0">
                <a:latin typeface="Arial" panose="020B0604020202020204" pitchFamily="34" charset="0"/>
                <a:cs typeface="Arial" panose="020B0604020202020204" pitchFamily="34" charset="0"/>
              </a:rPr>
              <a:t> K(Mg, </a:t>
            </a:r>
            <a:r>
              <a:rPr lang="de-DE" sz="1600" b="1" dirty="0" err="1">
                <a:latin typeface="Arial" panose="020B0604020202020204" pitchFamily="34" charset="0"/>
                <a:cs typeface="Arial" panose="020B0604020202020204" pitchFamily="34" charset="0"/>
              </a:rPr>
              <a:t>Fe</a:t>
            </a:r>
            <a:r>
              <a:rPr lang="de-DE" sz="1600" b="1" dirty="0">
                <a:latin typeface="Arial" panose="020B0604020202020204" pitchFamily="34" charset="0"/>
                <a:cs typeface="Arial" panose="020B0604020202020204" pitchFamily="34" charset="0"/>
              </a:rPr>
              <a:t>)3[AlSi3O10|(OH)2].</a:t>
            </a:r>
          </a:p>
          <a:p>
            <a:pPr marL="0" indent="0">
              <a:lnSpc>
                <a:spcPct val="150000"/>
              </a:lnSpc>
              <a:buNone/>
            </a:pPr>
            <a:r>
              <a:rPr lang="de-DE" sz="1600" b="1" dirty="0">
                <a:latin typeface="Arial" panose="020B0604020202020204" pitchFamily="34" charset="0"/>
                <a:cs typeface="Arial" panose="020B0604020202020204" pitchFamily="34" charset="0"/>
              </a:rPr>
              <a:t>Vorkommen in allen Gesteinsarten (Muskovit), </a:t>
            </a:r>
            <a:r>
              <a:rPr lang="de-DE" sz="1600" b="1" dirty="0" err="1">
                <a:latin typeface="Arial" panose="020B0604020202020204" pitchFamily="34" charset="0"/>
                <a:cs typeface="Arial" panose="020B0604020202020204" pitchFamily="34" charset="0"/>
              </a:rPr>
              <a:t>Biotit</a:t>
            </a:r>
            <a:r>
              <a:rPr lang="de-DE" sz="1600" b="1" dirty="0">
                <a:latin typeface="Arial" panose="020B0604020202020204" pitchFamily="34" charset="0"/>
                <a:cs typeface="Arial" panose="020B0604020202020204" pitchFamily="34" charset="0"/>
              </a:rPr>
              <a:t> nur in Magmatiten und </a:t>
            </a:r>
            <a:r>
              <a:rPr lang="de-DE" sz="1600" b="1" dirty="0" err="1">
                <a:latin typeface="Arial" panose="020B0604020202020204" pitchFamily="34" charset="0"/>
                <a:cs typeface="Arial" panose="020B0604020202020204" pitchFamily="34" charset="0"/>
              </a:rPr>
              <a:t>Metamorphiten</a:t>
            </a:r>
            <a:r>
              <a:rPr lang="de-DE" sz="1600" b="1" dirty="0">
                <a:latin typeface="Arial" panose="020B0604020202020204" pitchFamily="34" charset="0"/>
                <a:cs typeface="Arial" panose="020B0604020202020204" pitchFamily="34" charset="0"/>
              </a:rPr>
              <a:t>.</a:t>
            </a:r>
          </a:p>
        </p:txBody>
      </p:sp>
      <p:pic>
        <p:nvPicPr>
          <p:cNvPr id="4" name="Grafik 3">
            <a:extLst>
              <a:ext uri="{FF2B5EF4-FFF2-40B4-BE49-F238E27FC236}">
                <a16:creationId xmlns:a16="http://schemas.microsoft.com/office/drawing/2014/main" id="{9BD56029-0212-4884-A9D8-640776CEAB2F}"/>
              </a:ext>
            </a:extLst>
          </p:cNvPr>
          <p:cNvPicPr>
            <a:picLocks noChangeAspect="1"/>
          </p:cNvPicPr>
          <p:nvPr/>
        </p:nvPicPr>
        <p:blipFill>
          <a:blip r:embed="rId3"/>
          <a:stretch>
            <a:fillRect/>
          </a:stretch>
        </p:blipFill>
        <p:spPr>
          <a:xfrm>
            <a:off x="589227" y="3748767"/>
            <a:ext cx="3682303" cy="2584928"/>
          </a:xfrm>
          <a:prstGeom prst="rect">
            <a:avLst/>
          </a:prstGeom>
        </p:spPr>
      </p:pic>
      <p:pic>
        <p:nvPicPr>
          <p:cNvPr id="5" name="Grafik 4">
            <a:extLst>
              <a:ext uri="{FF2B5EF4-FFF2-40B4-BE49-F238E27FC236}">
                <a16:creationId xmlns:a16="http://schemas.microsoft.com/office/drawing/2014/main" id="{298D4F56-439A-4490-AC44-CC2B48D93FBB}"/>
              </a:ext>
            </a:extLst>
          </p:cNvPr>
          <p:cNvPicPr>
            <a:picLocks noChangeAspect="1"/>
          </p:cNvPicPr>
          <p:nvPr/>
        </p:nvPicPr>
        <p:blipFill>
          <a:blip r:embed="rId4"/>
          <a:stretch>
            <a:fillRect/>
          </a:stretch>
        </p:blipFill>
        <p:spPr>
          <a:xfrm>
            <a:off x="4756636" y="3736735"/>
            <a:ext cx="3798137" cy="2584928"/>
          </a:xfrm>
          <a:prstGeom prst="rect">
            <a:avLst/>
          </a:prstGeom>
        </p:spPr>
      </p:pic>
      <p:sp>
        <p:nvSpPr>
          <p:cNvPr id="6" name="Textfeld 5">
            <a:extLst>
              <a:ext uri="{FF2B5EF4-FFF2-40B4-BE49-F238E27FC236}">
                <a16:creationId xmlns:a16="http://schemas.microsoft.com/office/drawing/2014/main" id="{96451F9E-CE4F-4C72-A6A5-7B257A4FF1BC}"/>
              </a:ext>
            </a:extLst>
          </p:cNvPr>
          <p:cNvSpPr txBox="1"/>
          <p:nvPr/>
        </p:nvSpPr>
        <p:spPr>
          <a:xfrm>
            <a:off x="7798755" y="3748767"/>
            <a:ext cx="639919" cy="338554"/>
          </a:xfrm>
          <a:prstGeom prst="rect">
            <a:avLst/>
          </a:prstGeom>
          <a:noFill/>
        </p:spPr>
        <p:txBody>
          <a:bodyPr wrap="none" rtlCol="0">
            <a:spAutoFit/>
          </a:bodyPr>
          <a:lstStyle/>
          <a:p>
            <a:r>
              <a:rPr lang="de-DE" sz="1600" dirty="0" err="1" smtClean="0">
                <a:solidFill>
                  <a:schemeClr val="bg1"/>
                </a:solidFill>
                <a:latin typeface="Arial" panose="020B0604020202020204" pitchFamily="34" charset="0"/>
                <a:cs typeface="Arial" panose="020B0604020202020204" pitchFamily="34" charset="0"/>
              </a:rPr>
              <a:t>Biotit</a:t>
            </a:r>
            <a:endParaRPr lang="de-DE" sz="1600" dirty="0">
              <a:solidFill>
                <a:schemeClr val="bg1"/>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CFA8C257-FBE4-4557-BC1A-23C73158E2C1}"/>
              </a:ext>
            </a:extLst>
          </p:cNvPr>
          <p:cNvSpPr txBox="1"/>
          <p:nvPr/>
        </p:nvSpPr>
        <p:spPr>
          <a:xfrm>
            <a:off x="586941" y="3748767"/>
            <a:ext cx="994183" cy="338554"/>
          </a:xfrm>
          <a:prstGeom prst="rect">
            <a:avLst/>
          </a:prstGeom>
          <a:noFill/>
        </p:spPr>
        <p:txBody>
          <a:bodyPr wrap="none" rtlCol="0">
            <a:spAutoFit/>
          </a:bodyPr>
          <a:lstStyle/>
          <a:p>
            <a:r>
              <a:rPr lang="de-DE" sz="1600" dirty="0" err="1" smtClean="0">
                <a:solidFill>
                  <a:schemeClr val="bg1"/>
                </a:solidFill>
                <a:latin typeface="Arial" panose="020B0604020202020204" pitchFamily="34" charset="0"/>
                <a:cs typeface="Arial" panose="020B0604020202020204" pitchFamily="34" charset="0"/>
              </a:rPr>
              <a:t>Muscovit</a:t>
            </a:r>
            <a:endParaRPr lang="de-DE"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1115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atin typeface="Arial" panose="020B0604020202020204" pitchFamily="34" charset="0"/>
                <a:cs typeface="Arial" panose="020B0604020202020204" pitchFamily="34" charset="0"/>
              </a:rPr>
              <a:t>Silikate</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lstStyle/>
          <a:p>
            <a:pPr marL="0" indent="0">
              <a:lnSpc>
                <a:spcPct val="150000"/>
              </a:lnSpc>
              <a:buNone/>
            </a:pPr>
            <a:r>
              <a:rPr lang="de-DE" sz="1600" b="1" dirty="0">
                <a:latin typeface="Arial" panose="020B0604020202020204" pitchFamily="34" charset="0"/>
                <a:cs typeface="Arial" panose="020B0604020202020204" pitchFamily="34" charset="0"/>
              </a:rPr>
              <a:t>Olivin (</a:t>
            </a:r>
            <a:r>
              <a:rPr lang="de-DE" sz="1600" b="1" dirty="0" err="1">
                <a:latin typeface="Arial" panose="020B0604020202020204" pitchFamily="34" charset="0"/>
                <a:cs typeface="Arial" panose="020B0604020202020204" pitchFamily="34" charset="0"/>
              </a:rPr>
              <a:t>Mg,Fe</a:t>
            </a:r>
            <a:r>
              <a:rPr lang="de-DE" sz="1600" b="1" dirty="0">
                <a:latin typeface="Arial" panose="020B0604020202020204" pitchFamily="34" charset="0"/>
                <a:cs typeface="Arial" panose="020B0604020202020204" pitchFamily="34" charset="0"/>
              </a:rPr>
              <a:t>)2[SiO4]</a:t>
            </a:r>
          </a:p>
          <a:p>
            <a:pPr marL="0" indent="0">
              <a:lnSpc>
                <a:spcPct val="150000"/>
              </a:lnSpc>
              <a:buNone/>
            </a:pPr>
            <a:r>
              <a:rPr lang="de-DE" sz="1600" b="1" dirty="0">
                <a:latin typeface="Arial" panose="020B0604020202020204" pitchFamily="34" charset="0"/>
                <a:cs typeface="Arial" panose="020B0604020202020204" pitchFamily="34" charset="0"/>
              </a:rPr>
              <a:t>Inselsilikat </a:t>
            </a:r>
          </a:p>
          <a:p>
            <a:pPr marL="0" indent="0">
              <a:lnSpc>
                <a:spcPct val="150000"/>
              </a:lnSpc>
              <a:buNone/>
            </a:pPr>
            <a:r>
              <a:rPr lang="de-DE" sz="1600" b="1" dirty="0">
                <a:latin typeface="Arial" panose="020B0604020202020204" pitchFamily="34" charset="0"/>
                <a:cs typeface="Arial" panose="020B0604020202020204" pitchFamily="34" charset="0"/>
              </a:rPr>
              <a:t>Wichtigstes Mineral der zugänglichen Gesteine des oberen Erdmantels</a:t>
            </a:r>
          </a:p>
          <a:p>
            <a:pPr marL="0" indent="0">
              <a:lnSpc>
                <a:spcPct val="150000"/>
              </a:lnSpc>
              <a:buNone/>
            </a:pPr>
            <a:r>
              <a:rPr lang="de-DE" sz="1600" b="1" dirty="0">
                <a:latin typeface="Arial" panose="020B0604020202020204" pitchFamily="34" charset="0"/>
                <a:cs typeface="Arial" panose="020B0604020202020204" pitchFamily="34" charset="0"/>
              </a:rPr>
              <a:t>Vorkommen hauptsächlich in Magmatiten und </a:t>
            </a:r>
            <a:r>
              <a:rPr lang="de-DE" sz="1600" b="1" dirty="0" err="1">
                <a:latin typeface="Arial" panose="020B0604020202020204" pitchFamily="34" charset="0"/>
                <a:cs typeface="Arial" panose="020B0604020202020204" pitchFamily="34" charset="0"/>
              </a:rPr>
              <a:t>Metamorphiten</a:t>
            </a: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Kommt nicht in der Nähe von Quarz vor.</a:t>
            </a:r>
          </a:p>
          <a:p>
            <a:pPr marL="0" indent="0">
              <a:lnSpc>
                <a:spcPct val="150000"/>
              </a:lnSpc>
              <a:buNone/>
            </a:pPr>
            <a:r>
              <a:rPr lang="de-DE" sz="1600" b="1" dirty="0">
                <a:latin typeface="Arial" panose="020B0604020202020204" pitchFamily="34" charset="0"/>
                <a:cs typeface="Arial" panose="020B0604020202020204" pitchFamily="34" charset="0"/>
              </a:rPr>
              <a:t>Spezielle flaschengrüne Färbung</a:t>
            </a:r>
          </a:p>
        </p:txBody>
      </p:sp>
      <p:pic>
        <p:nvPicPr>
          <p:cNvPr id="4" name="Grafik 3">
            <a:extLst>
              <a:ext uri="{FF2B5EF4-FFF2-40B4-BE49-F238E27FC236}">
                <a16:creationId xmlns:a16="http://schemas.microsoft.com/office/drawing/2014/main" id="{5DA11C8A-1D31-4093-964B-C170367893A5}"/>
              </a:ext>
            </a:extLst>
          </p:cNvPr>
          <p:cNvPicPr>
            <a:picLocks noChangeAspect="1"/>
          </p:cNvPicPr>
          <p:nvPr/>
        </p:nvPicPr>
        <p:blipFill>
          <a:blip r:embed="rId3"/>
          <a:stretch>
            <a:fillRect/>
          </a:stretch>
        </p:blipFill>
        <p:spPr>
          <a:xfrm>
            <a:off x="4474099" y="3325562"/>
            <a:ext cx="4212701" cy="2901948"/>
          </a:xfrm>
          <a:prstGeom prst="rect">
            <a:avLst/>
          </a:prstGeom>
        </p:spPr>
      </p:pic>
    </p:spTree>
    <p:extLst>
      <p:ext uri="{BB962C8B-B14F-4D97-AF65-F5344CB8AC3E}">
        <p14:creationId xmlns:p14="http://schemas.microsoft.com/office/powerpoint/2010/main" val="3785406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05004D-8363-43EB-8063-65DB64DB5C3C}"/>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Silikate</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52A4C35F-8E9E-4F64-8580-15C811C0B052}"/>
              </a:ext>
            </a:extLst>
          </p:cNvPr>
          <p:cNvSpPr>
            <a:spLocks noGrp="1"/>
          </p:cNvSpPr>
          <p:nvPr>
            <p:ph idx="1"/>
          </p:nvPr>
        </p:nvSpPr>
        <p:spPr/>
        <p:txBody>
          <a:bodyPr>
            <a:normAutofit/>
          </a:bodyPr>
          <a:lstStyle/>
          <a:p>
            <a:pPr marL="0" indent="0">
              <a:lnSpc>
                <a:spcPct val="160000"/>
              </a:lnSpc>
              <a:buNone/>
            </a:pPr>
            <a:r>
              <a:rPr lang="de-DE" sz="1600" b="1" dirty="0">
                <a:latin typeface="Arial" panose="020B0604020202020204" pitchFamily="34" charset="0"/>
                <a:cs typeface="Arial" panose="020B0604020202020204" pitchFamily="34" charset="0"/>
              </a:rPr>
              <a:t>Amphibol</a:t>
            </a:r>
          </a:p>
          <a:p>
            <a:pPr marL="0" indent="0">
              <a:lnSpc>
                <a:spcPct val="160000"/>
              </a:lnSpc>
              <a:buNone/>
            </a:pPr>
            <a:r>
              <a:rPr lang="de-DE" sz="1600" b="1" dirty="0">
                <a:latin typeface="Arial" panose="020B0604020202020204" pitchFamily="34" charset="0"/>
                <a:cs typeface="Arial" panose="020B0604020202020204" pitchFamily="34" charset="0"/>
              </a:rPr>
              <a:t>Kettensilikate</a:t>
            </a:r>
          </a:p>
          <a:p>
            <a:pPr marL="0" indent="0">
              <a:lnSpc>
                <a:spcPct val="160000"/>
              </a:lnSpc>
              <a:buNone/>
            </a:pPr>
            <a:r>
              <a:rPr lang="de-DE" sz="1600" b="1" dirty="0">
                <a:latin typeface="Arial" panose="020B0604020202020204" pitchFamily="34" charset="0"/>
                <a:cs typeface="Arial" panose="020B0604020202020204" pitchFamily="34" charset="0"/>
              </a:rPr>
              <a:t>Besonders artenreiche Mineralgruppe</a:t>
            </a:r>
          </a:p>
          <a:p>
            <a:pPr marL="0" indent="0">
              <a:lnSpc>
                <a:spcPct val="160000"/>
              </a:lnSpc>
              <a:buNone/>
            </a:pPr>
            <a:r>
              <a:rPr lang="de-DE" sz="1600" b="1" dirty="0">
                <a:latin typeface="Arial" panose="020B0604020202020204" pitchFamily="34" charset="0"/>
                <a:cs typeface="Arial" panose="020B0604020202020204" pitchFamily="34" charset="0"/>
              </a:rPr>
              <a:t>Die wichtigsten Beispiele: </a:t>
            </a:r>
          </a:p>
          <a:p>
            <a:pPr marL="0" indent="0">
              <a:lnSpc>
                <a:spcPct val="160000"/>
              </a:lnSpc>
              <a:buNone/>
            </a:pPr>
            <a:r>
              <a:rPr lang="de-DE" sz="1600" b="1" dirty="0">
                <a:latin typeface="Arial" panose="020B0604020202020204" pitchFamily="34" charset="0"/>
                <a:cs typeface="Arial" panose="020B0604020202020204" pitchFamily="34" charset="0"/>
              </a:rPr>
              <a:t>Hornblende</a:t>
            </a:r>
          </a:p>
          <a:p>
            <a:pPr marL="0" indent="0">
              <a:lnSpc>
                <a:spcPct val="160000"/>
              </a:lnSpc>
              <a:buNone/>
            </a:pPr>
            <a:r>
              <a:rPr lang="de-DE" sz="1600" b="1" dirty="0">
                <a:latin typeface="Arial" panose="020B0604020202020204" pitchFamily="34" charset="0"/>
                <a:cs typeface="Arial" panose="020B0604020202020204" pitchFamily="34" charset="0"/>
              </a:rPr>
              <a:t>(Ca,Na2)(Mg, </a:t>
            </a:r>
            <a:r>
              <a:rPr lang="de-DE" sz="1600" b="1" dirty="0" err="1">
                <a:latin typeface="Arial" panose="020B0604020202020204" pitchFamily="34" charset="0"/>
                <a:cs typeface="Arial" panose="020B0604020202020204" pitchFamily="34" charset="0"/>
              </a:rPr>
              <a:t>Fe</a:t>
            </a:r>
            <a:r>
              <a:rPr lang="de-DE" sz="1600" b="1" dirty="0">
                <a:latin typeface="Arial" panose="020B0604020202020204" pitchFamily="34" charset="0"/>
                <a:cs typeface="Arial" panose="020B0604020202020204" pitchFamily="34" charset="0"/>
              </a:rPr>
              <a:t>, Al)5 [(</a:t>
            </a:r>
            <a:r>
              <a:rPr lang="de-DE" sz="1600" b="1" dirty="0" err="1">
                <a:latin typeface="Arial" panose="020B0604020202020204" pitchFamily="34" charset="0"/>
                <a:cs typeface="Arial" panose="020B0604020202020204" pitchFamily="34" charset="0"/>
              </a:rPr>
              <a:t>SiAl</a:t>
            </a:r>
            <a:r>
              <a:rPr lang="de-DE" sz="1600" b="1" dirty="0">
                <a:latin typeface="Arial" panose="020B0604020202020204" pitchFamily="34" charset="0"/>
                <a:cs typeface="Arial" panose="020B0604020202020204" pitchFamily="34" charset="0"/>
              </a:rPr>
              <a:t>)2 Si6O22|(OH,F)2]</a:t>
            </a:r>
          </a:p>
          <a:p>
            <a:pPr marL="0" indent="0">
              <a:lnSpc>
                <a:spcPct val="160000"/>
              </a:lnSpc>
              <a:buNone/>
            </a:pPr>
            <a:r>
              <a:rPr lang="de-DE" sz="1600" b="1" dirty="0">
                <a:latin typeface="Arial" panose="020B0604020202020204" pitchFamily="34" charset="0"/>
                <a:cs typeface="Arial" panose="020B0604020202020204" pitchFamily="34" charset="0"/>
              </a:rPr>
              <a:t>Vorkommen: grün → </a:t>
            </a:r>
            <a:r>
              <a:rPr lang="de-DE" sz="1600" b="1" dirty="0" err="1">
                <a:latin typeface="Arial" panose="020B0604020202020204" pitchFamily="34" charset="0"/>
                <a:cs typeface="Arial" panose="020B0604020202020204" pitchFamily="34" charset="0"/>
              </a:rPr>
              <a:t>Metamorphit</a:t>
            </a:r>
            <a:r>
              <a:rPr lang="de-DE" sz="1600" b="1" dirty="0">
                <a:latin typeface="Arial" panose="020B0604020202020204" pitchFamily="34" charset="0"/>
                <a:cs typeface="Arial" panose="020B0604020202020204" pitchFamily="34" charset="0"/>
              </a:rPr>
              <a:t>, schwarz → Magmatit</a:t>
            </a:r>
          </a:p>
          <a:p>
            <a:pPr marL="0" indent="0">
              <a:lnSpc>
                <a:spcPct val="160000"/>
              </a:lnSpc>
              <a:buNone/>
            </a:pPr>
            <a:r>
              <a:rPr lang="de-DE" sz="1600" b="1" dirty="0" err="1">
                <a:latin typeface="Arial" panose="020B0604020202020204" pitchFamily="34" charset="0"/>
                <a:cs typeface="Arial" panose="020B0604020202020204" pitchFamily="34" charset="0"/>
              </a:rPr>
              <a:t>Actinolith</a:t>
            </a:r>
            <a:r>
              <a:rPr lang="de-DE" sz="1600" b="1" dirty="0">
                <a:latin typeface="Arial" panose="020B0604020202020204" pitchFamily="34" charset="0"/>
                <a:cs typeface="Arial" panose="020B0604020202020204" pitchFamily="34" charset="0"/>
              </a:rPr>
              <a:t> </a:t>
            </a:r>
          </a:p>
          <a:p>
            <a:pPr marL="0" indent="0">
              <a:lnSpc>
                <a:spcPct val="160000"/>
              </a:lnSpc>
              <a:buNone/>
            </a:pPr>
            <a:r>
              <a:rPr lang="de-DE" sz="1600" b="1" dirty="0">
                <a:latin typeface="Arial" panose="020B0604020202020204" pitchFamily="34" charset="0"/>
                <a:cs typeface="Arial" panose="020B0604020202020204" pitchFamily="34" charset="0"/>
              </a:rPr>
              <a:t>Ca2(Mg, </a:t>
            </a:r>
            <a:r>
              <a:rPr lang="de-DE" sz="1600" b="1" dirty="0" err="1">
                <a:latin typeface="Arial" panose="020B0604020202020204" pitchFamily="34" charset="0"/>
                <a:cs typeface="Arial" panose="020B0604020202020204" pitchFamily="34" charset="0"/>
              </a:rPr>
              <a:t>Fe</a:t>
            </a:r>
            <a:r>
              <a:rPr lang="de-DE" sz="1600" b="1" dirty="0">
                <a:latin typeface="Arial" panose="020B0604020202020204" pitchFamily="34" charset="0"/>
                <a:cs typeface="Arial" panose="020B0604020202020204" pitchFamily="34" charset="0"/>
              </a:rPr>
              <a:t>)5[Si8O22| (OH)2]]. </a:t>
            </a:r>
          </a:p>
          <a:p>
            <a:pPr marL="0" indent="0">
              <a:lnSpc>
                <a:spcPct val="160000"/>
              </a:lnSpc>
              <a:buNone/>
            </a:pPr>
            <a:r>
              <a:rPr lang="de-DE" sz="1600" b="1" dirty="0">
                <a:latin typeface="Arial" panose="020B0604020202020204" pitchFamily="34" charset="0"/>
                <a:cs typeface="Arial" panose="020B0604020202020204" pitchFamily="34" charset="0"/>
              </a:rPr>
              <a:t>Vorkommen in </a:t>
            </a:r>
            <a:r>
              <a:rPr lang="de-DE" sz="1600" b="1" dirty="0" err="1">
                <a:latin typeface="Arial" panose="020B0604020202020204" pitchFamily="34" charset="0"/>
                <a:cs typeface="Arial" panose="020B0604020202020204" pitchFamily="34" charset="0"/>
              </a:rPr>
              <a:t>Metamorphiten</a:t>
            </a:r>
            <a:endParaRPr lang="de-DE" sz="1600"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F27734D3-552B-4AF5-8FFC-CAFE11C3966F}"/>
              </a:ext>
            </a:extLst>
          </p:cNvPr>
          <p:cNvPicPr>
            <a:picLocks noChangeAspect="1"/>
          </p:cNvPicPr>
          <p:nvPr/>
        </p:nvPicPr>
        <p:blipFill>
          <a:blip r:embed="rId3"/>
          <a:stretch>
            <a:fillRect/>
          </a:stretch>
        </p:blipFill>
        <p:spPr>
          <a:xfrm>
            <a:off x="5784399" y="1479801"/>
            <a:ext cx="3158002" cy="2267909"/>
          </a:xfrm>
          <a:prstGeom prst="rect">
            <a:avLst/>
          </a:prstGeom>
        </p:spPr>
      </p:pic>
      <p:pic>
        <p:nvPicPr>
          <p:cNvPr id="5" name="Grafik 4">
            <a:extLst>
              <a:ext uri="{FF2B5EF4-FFF2-40B4-BE49-F238E27FC236}">
                <a16:creationId xmlns:a16="http://schemas.microsoft.com/office/drawing/2014/main" id="{9313A818-BBA9-4932-B978-D8389E75E42D}"/>
              </a:ext>
            </a:extLst>
          </p:cNvPr>
          <p:cNvPicPr>
            <a:picLocks noChangeAspect="1"/>
          </p:cNvPicPr>
          <p:nvPr/>
        </p:nvPicPr>
        <p:blipFill>
          <a:blip r:embed="rId4"/>
          <a:stretch>
            <a:fillRect/>
          </a:stretch>
        </p:blipFill>
        <p:spPr>
          <a:xfrm>
            <a:off x="5333256" y="4102767"/>
            <a:ext cx="3609145" cy="2267909"/>
          </a:xfrm>
          <a:prstGeom prst="rect">
            <a:avLst/>
          </a:prstGeom>
        </p:spPr>
      </p:pic>
      <p:sp>
        <p:nvSpPr>
          <p:cNvPr id="6" name="Textfeld 5">
            <a:extLst>
              <a:ext uri="{FF2B5EF4-FFF2-40B4-BE49-F238E27FC236}">
                <a16:creationId xmlns:a16="http://schemas.microsoft.com/office/drawing/2014/main" id="{E26FDD2E-86C1-498D-9D39-F75A293ECF63}"/>
              </a:ext>
            </a:extLst>
          </p:cNvPr>
          <p:cNvSpPr txBox="1"/>
          <p:nvPr/>
        </p:nvSpPr>
        <p:spPr>
          <a:xfrm>
            <a:off x="5784399" y="3409156"/>
            <a:ext cx="1242648"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Hornblende</a:t>
            </a:r>
          </a:p>
        </p:txBody>
      </p:sp>
      <p:sp>
        <p:nvSpPr>
          <p:cNvPr id="7" name="Textfeld 6">
            <a:extLst>
              <a:ext uri="{FF2B5EF4-FFF2-40B4-BE49-F238E27FC236}">
                <a16:creationId xmlns:a16="http://schemas.microsoft.com/office/drawing/2014/main" id="{8484677D-AE80-4A65-AC49-60FDD7DB3400}"/>
              </a:ext>
            </a:extLst>
          </p:cNvPr>
          <p:cNvSpPr txBox="1"/>
          <p:nvPr/>
        </p:nvSpPr>
        <p:spPr>
          <a:xfrm>
            <a:off x="5333256" y="6032122"/>
            <a:ext cx="901209" cy="338554"/>
          </a:xfrm>
          <a:prstGeom prst="rect">
            <a:avLst/>
          </a:prstGeom>
          <a:noFill/>
        </p:spPr>
        <p:txBody>
          <a:bodyPr wrap="none" rtlCol="0">
            <a:spAutoFit/>
          </a:bodyPr>
          <a:lstStyle/>
          <a:p>
            <a:r>
              <a:rPr lang="de-DE" sz="1600" dirty="0" err="1" smtClean="0">
                <a:solidFill>
                  <a:schemeClr val="bg1"/>
                </a:solidFill>
                <a:latin typeface="Arial" panose="020B0604020202020204" pitchFamily="34" charset="0"/>
                <a:cs typeface="Arial" panose="020B0604020202020204" pitchFamily="34" charset="0"/>
              </a:rPr>
              <a:t>Actinolit</a:t>
            </a:r>
            <a:endParaRPr lang="de-DE" sz="1600" dirty="0">
              <a:solidFill>
                <a:schemeClr val="bg1"/>
              </a:solidFill>
            </a:endParaRPr>
          </a:p>
        </p:txBody>
      </p:sp>
    </p:spTree>
    <p:extLst>
      <p:ext uri="{BB962C8B-B14F-4D97-AF65-F5344CB8AC3E}">
        <p14:creationId xmlns:p14="http://schemas.microsoft.com/office/powerpoint/2010/main" val="2835365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71D6DA-FCA6-491E-A0A5-F5FAA5225E68}"/>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Silikate</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D424F5EA-272E-4AF9-AB98-03A383DFD1CC}"/>
              </a:ext>
            </a:extLst>
          </p:cNvPr>
          <p:cNvSpPr>
            <a:spLocks noGrp="1"/>
          </p:cNvSpPr>
          <p:nvPr>
            <p:ph idx="1"/>
          </p:nvPr>
        </p:nvSpPr>
        <p:spPr/>
        <p:txBody>
          <a:bodyPr>
            <a:normAutofit/>
          </a:bodyPr>
          <a:lstStyle/>
          <a:p>
            <a:pPr marL="0" indent="0">
              <a:lnSpc>
                <a:spcPct val="150000"/>
              </a:lnSpc>
              <a:buNone/>
            </a:pPr>
            <a:r>
              <a:rPr lang="de-DE" sz="1600" b="1" dirty="0" err="1">
                <a:latin typeface="Arial" panose="020B0604020202020204" pitchFamily="34" charset="0"/>
                <a:cs typeface="Arial" panose="020B0604020202020204" pitchFamily="34" charset="0"/>
              </a:rPr>
              <a:t>Pyroxen</a:t>
            </a: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Die häufigsten dunklen Mineralien in der Erdkruste</a:t>
            </a:r>
          </a:p>
          <a:p>
            <a:pPr marL="0" indent="0">
              <a:lnSpc>
                <a:spcPct val="150000"/>
              </a:lnSpc>
              <a:buNone/>
            </a:pPr>
            <a:r>
              <a:rPr lang="de-DE" sz="1600" b="1" dirty="0">
                <a:latin typeface="Arial" panose="020B0604020202020204" pitchFamily="34" charset="0"/>
                <a:cs typeface="Arial" panose="020B0604020202020204" pitchFamily="34" charset="0"/>
              </a:rPr>
              <a:t>Kettensilikate</a:t>
            </a:r>
          </a:p>
          <a:p>
            <a:pPr marL="0" indent="0">
              <a:lnSpc>
                <a:spcPct val="150000"/>
              </a:lnSpc>
              <a:buNone/>
            </a:pPr>
            <a:r>
              <a:rPr lang="de-DE" sz="1600" b="1" dirty="0">
                <a:latin typeface="Arial" panose="020B0604020202020204" pitchFamily="34" charset="0"/>
                <a:cs typeface="Arial" panose="020B0604020202020204" pitchFamily="34" charset="0"/>
              </a:rPr>
              <a:t>Vorkommen in Magmatiten und </a:t>
            </a:r>
            <a:r>
              <a:rPr lang="de-DE" sz="1600" b="1" dirty="0" err="1">
                <a:latin typeface="Arial" panose="020B0604020202020204" pitchFamily="34" charset="0"/>
                <a:cs typeface="Arial" panose="020B0604020202020204" pitchFamily="34" charset="0"/>
              </a:rPr>
              <a:t>Metamorphiten</a:t>
            </a:r>
            <a:r>
              <a:rPr lang="de-DE" sz="1600" b="1" dirty="0">
                <a:latin typeface="Arial" panose="020B0604020202020204" pitchFamily="34" charset="0"/>
                <a:cs typeface="Arial" panose="020B0604020202020204" pitchFamily="34" charset="0"/>
              </a:rPr>
              <a:t>, weniger in Sedimenten</a:t>
            </a:r>
          </a:p>
          <a:p>
            <a:pPr marL="0" indent="0">
              <a:lnSpc>
                <a:spcPct val="150000"/>
              </a:lnSpc>
              <a:buNone/>
            </a:pPr>
            <a:r>
              <a:rPr lang="de-DE" sz="1600" b="1" dirty="0">
                <a:latin typeface="Arial" panose="020B0604020202020204" pitchFamily="34" charset="0"/>
                <a:cs typeface="Arial" panose="020B0604020202020204" pitchFamily="34" charset="0"/>
              </a:rPr>
              <a:t>Wichtige Beispiele sind:</a:t>
            </a:r>
          </a:p>
          <a:p>
            <a:pPr marL="0" indent="0">
              <a:lnSpc>
                <a:spcPct val="150000"/>
              </a:lnSpc>
              <a:buNone/>
            </a:pPr>
            <a:r>
              <a:rPr lang="de-DE" sz="1600" b="1" dirty="0">
                <a:latin typeface="Arial" panose="020B0604020202020204" pitchFamily="34" charset="0"/>
                <a:cs typeface="Arial" panose="020B0604020202020204" pitchFamily="34" charset="0"/>
              </a:rPr>
              <a:t>Augit (</a:t>
            </a:r>
            <a:r>
              <a:rPr lang="de-DE" sz="1600" b="1" dirty="0" err="1">
                <a:latin typeface="Arial" panose="020B0604020202020204" pitchFamily="34" charset="0"/>
                <a:cs typeface="Arial" panose="020B0604020202020204" pitchFamily="34" charset="0"/>
              </a:rPr>
              <a:t>Ca,Na</a:t>
            </a:r>
            <a:r>
              <a:rPr lang="de-DE" sz="1600" b="1" dirty="0">
                <a:latin typeface="Arial" panose="020B0604020202020204" pitchFamily="34" charset="0"/>
                <a:cs typeface="Arial" panose="020B0604020202020204" pitchFamily="34" charset="0"/>
              </a:rPr>
              <a:t>)(Mg, </a:t>
            </a:r>
            <a:r>
              <a:rPr lang="de-DE" sz="1600" b="1" dirty="0" err="1">
                <a:latin typeface="Arial" panose="020B0604020202020204" pitchFamily="34" charset="0"/>
                <a:cs typeface="Arial" panose="020B0604020202020204" pitchFamily="34" charset="0"/>
              </a:rPr>
              <a:t>Fe</a:t>
            </a:r>
            <a:r>
              <a:rPr lang="de-DE" sz="1600" b="1" dirty="0">
                <a:latin typeface="Arial" panose="020B0604020202020204" pitchFamily="34" charset="0"/>
                <a:cs typeface="Arial" panose="020B0604020202020204" pitchFamily="34" charset="0"/>
              </a:rPr>
              <a:t>, Al, </a:t>
            </a:r>
            <a:r>
              <a:rPr lang="de-DE" sz="1600" b="1" dirty="0" err="1">
                <a:latin typeface="Arial" panose="020B0604020202020204" pitchFamily="34" charset="0"/>
                <a:cs typeface="Arial" panose="020B0604020202020204" pitchFamily="34" charset="0"/>
              </a:rPr>
              <a:t>Ti</a:t>
            </a:r>
            <a:r>
              <a:rPr lang="de-DE" sz="1600" b="1" dirty="0">
                <a:latin typeface="Arial" panose="020B0604020202020204" pitchFamily="34" charset="0"/>
                <a:cs typeface="Arial" panose="020B0604020202020204" pitchFamily="34" charset="0"/>
              </a:rPr>
              <a:t>)[(</a:t>
            </a:r>
            <a:r>
              <a:rPr lang="de-DE" sz="1600" b="1" dirty="0" err="1">
                <a:latin typeface="Arial" panose="020B0604020202020204" pitchFamily="34" charset="0"/>
                <a:cs typeface="Arial" panose="020B0604020202020204" pitchFamily="34" charset="0"/>
              </a:rPr>
              <a:t>Si,Al</a:t>
            </a:r>
            <a:r>
              <a:rPr lang="de-DE" sz="1600" b="1" dirty="0">
                <a:latin typeface="Arial" panose="020B0604020202020204" pitchFamily="34" charset="0"/>
                <a:cs typeface="Arial" panose="020B0604020202020204" pitchFamily="34" charset="0"/>
              </a:rPr>
              <a:t>)2O6]</a:t>
            </a:r>
          </a:p>
          <a:p>
            <a:pPr marL="0" indent="0">
              <a:lnSpc>
                <a:spcPct val="150000"/>
              </a:lnSpc>
              <a:buNone/>
            </a:pPr>
            <a:r>
              <a:rPr lang="de-DE" sz="1600" b="1" dirty="0">
                <a:latin typeface="Arial" panose="020B0604020202020204" pitchFamily="34" charset="0"/>
                <a:cs typeface="Arial" panose="020B0604020202020204" pitchFamily="34" charset="0"/>
              </a:rPr>
              <a:t>Spodumen </a:t>
            </a:r>
            <a:r>
              <a:rPr lang="de-DE" sz="1600" b="1" dirty="0" err="1">
                <a:latin typeface="Arial" panose="020B0604020202020204" pitchFamily="34" charset="0"/>
                <a:cs typeface="Arial" panose="020B0604020202020204" pitchFamily="34" charset="0"/>
              </a:rPr>
              <a:t>LiAl</a:t>
            </a:r>
            <a:r>
              <a:rPr lang="de-DE" sz="1600" b="1" dirty="0">
                <a:latin typeface="Arial" panose="020B0604020202020204" pitchFamily="34" charset="0"/>
                <a:cs typeface="Arial" panose="020B0604020202020204" pitchFamily="34" charset="0"/>
              </a:rPr>
              <a:t>[Si2O6] Spodumen </a:t>
            </a:r>
            <a:r>
              <a:rPr lang="de-DE" sz="1600" b="1" dirty="0" err="1">
                <a:latin typeface="Arial" panose="020B0604020202020204" pitchFamily="34" charset="0"/>
                <a:cs typeface="Arial" panose="020B0604020202020204" pitchFamily="34" charset="0"/>
              </a:rPr>
              <a:t>LiAl</a:t>
            </a:r>
            <a:r>
              <a:rPr lang="de-DE" sz="1600" b="1" dirty="0">
                <a:latin typeface="Arial" panose="020B0604020202020204" pitchFamily="34" charset="0"/>
                <a:cs typeface="Arial" panose="020B0604020202020204" pitchFamily="34" charset="0"/>
              </a:rPr>
              <a:t>[Si2O6]</a:t>
            </a:r>
          </a:p>
          <a:p>
            <a:pPr marL="0" indent="0">
              <a:lnSpc>
                <a:spcPct val="150000"/>
              </a:lnSpc>
              <a:buNone/>
            </a:pPr>
            <a:r>
              <a:rPr lang="de-DE" sz="1600" b="1" dirty="0" err="1">
                <a:latin typeface="Arial" panose="020B0604020202020204" pitchFamily="34" charset="0"/>
                <a:cs typeface="Arial" panose="020B0604020202020204" pitchFamily="34" charset="0"/>
              </a:rPr>
              <a:t>Wollastonit</a:t>
            </a:r>
            <a:r>
              <a:rPr lang="de-DE" sz="1600" b="1" dirty="0">
                <a:latin typeface="Arial" panose="020B0604020202020204" pitchFamily="34" charset="0"/>
                <a:cs typeface="Arial" panose="020B0604020202020204" pitchFamily="34" charset="0"/>
              </a:rPr>
              <a:t> Ca3[Si3O9]</a:t>
            </a:r>
          </a:p>
        </p:txBody>
      </p:sp>
      <p:pic>
        <p:nvPicPr>
          <p:cNvPr id="4" name="Grafik 3">
            <a:extLst>
              <a:ext uri="{FF2B5EF4-FFF2-40B4-BE49-F238E27FC236}">
                <a16:creationId xmlns:a16="http://schemas.microsoft.com/office/drawing/2014/main" id="{F3418C9C-ABB4-499B-806D-574A1ED36627}"/>
              </a:ext>
            </a:extLst>
          </p:cNvPr>
          <p:cNvPicPr>
            <a:picLocks noChangeAspect="1"/>
          </p:cNvPicPr>
          <p:nvPr/>
        </p:nvPicPr>
        <p:blipFill>
          <a:blip r:embed="rId3"/>
          <a:stretch>
            <a:fillRect/>
          </a:stretch>
        </p:blipFill>
        <p:spPr>
          <a:xfrm>
            <a:off x="5588168" y="2291446"/>
            <a:ext cx="3493311" cy="1981372"/>
          </a:xfrm>
          <a:prstGeom prst="rect">
            <a:avLst/>
          </a:prstGeom>
        </p:spPr>
      </p:pic>
      <p:pic>
        <p:nvPicPr>
          <p:cNvPr id="5" name="Grafik 4">
            <a:extLst>
              <a:ext uri="{FF2B5EF4-FFF2-40B4-BE49-F238E27FC236}">
                <a16:creationId xmlns:a16="http://schemas.microsoft.com/office/drawing/2014/main" id="{871A3124-24E0-4478-9CD4-B9639E84E11C}"/>
              </a:ext>
            </a:extLst>
          </p:cNvPr>
          <p:cNvPicPr>
            <a:picLocks noChangeAspect="1"/>
          </p:cNvPicPr>
          <p:nvPr/>
        </p:nvPicPr>
        <p:blipFill>
          <a:blip r:embed="rId4"/>
          <a:stretch>
            <a:fillRect/>
          </a:stretch>
        </p:blipFill>
        <p:spPr>
          <a:xfrm>
            <a:off x="6594095" y="4427380"/>
            <a:ext cx="2487384" cy="1853345"/>
          </a:xfrm>
          <a:prstGeom prst="rect">
            <a:avLst/>
          </a:prstGeom>
        </p:spPr>
      </p:pic>
      <p:pic>
        <p:nvPicPr>
          <p:cNvPr id="6" name="Grafik 5">
            <a:extLst>
              <a:ext uri="{FF2B5EF4-FFF2-40B4-BE49-F238E27FC236}">
                <a16:creationId xmlns:a16="http://schemas.microsoft.com/office/drawing/2014/main" id="{17482500-BC40-4FFF-8320-D7D1D4D62CA7}"/>
              </a:ext>
            </a:extLst>
          </p:cNvPr>
          <p:cNvPicPr>
            <a:picLocks noChangeAspect="1"/>
          </p:cNvPicPr>
          <p:nvPr/>
        </p:nvPicPr>
        <p:blipFill>
          <a:blip r:embed="rId5"/>
          <a:stretch>
            <a:fillRect/>
          </a:stretch>
        </p:blipFill>
        <p:spPr>
          <a:xfrm>
            <a:off x="4211495" y="4427379"/>
            <a:ext cx="2243522" cy="1853345"/>
          </a:xfrm>
          <a:prstGeom prst="rect">
            <a:avLst/>
          </a:prstGeom>
        </p:spPr>
      </p:pic>
      <p:sp>
        <p:nvSpPr>
          <p:cNvPr id="7" name="Textfeld 6">
            <a:extLst>
              <a:ext uri="{FF2B5EF4-FFF2-40B4-BE49-F238E27FC236}">
                <a16:creationId xmlns:a16="http://schemas.microsoft.com/office/drawing/2014/main" id="{16F21053-EB92-49E4-B0A9-6CE1C7CC9310}"/>
              </a:ext>
            </a:extLst>
          </p:cNvPr>
          <p:cNvSpPr txBox="1"/>
          <p:nvPr/>
        </p:nvSpPr>
        <p:spPr>
          <a:xfrm>
            <a:off x="4211495" y="4427379"/>
            <a:ext cx="764953"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Augite</a:t>
            </a:r>
          </a:p>
        </p:txBody>
      </p:sp>
      <p:sp>
        <p:nvSpPr>
          <p:cNvPr id="8" name="Textfeld 7">
            <a:extLst>
              <a:ext uri="{FF2B5EF4-FFF2-40B4-BE49-F238E27FC236}">
                <a16:creationId xmlns:a16="http://schemas.microsoft.com/office/drawing/2014/main" id="{C089BA54-CDEC-4E95-AC92-AAC53E117C36}"/>
              </a:ext>
            </a:extLst>
          </p:cNvPr>
          <p:cNvSpPr txBox="1"/>
          <p:nvPr/>
        </p:nvSpPr>
        <p:spPr>
          <a:xfrm>
            <a:off x="5588168" y="2291446"/>
            <a:ext cx="1175322"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Spodumen</a:t>
            </a:r>
            <a:endParaRPr lang="de-DE" sz="1600" dirty="0">
              <a:solidFill>
                <a:schemeClr val="bg1"/>
              </a:solidFill>
            </a:endParaRPr>
          </a:p>
        </p:txBody>
      </p:sp>
      <p:sp>
        <p:nvSpPr>
          <p:cNvPr id="9" name="Textfeld 8">
            <a:extLst>
              <a:ext uri="{FF2B5EF4-FFF2-40B4-BE49-F238E27FC236}">
                <a16:creationId xmlns:a16="http://schemas.microsoft.com/office/drawing/2014/main" id="{D2BF49C8-C9BC-4467-B367-31DDF7BB73FE}"/>
              </a:ext>
            </a:extLst>
          </p:cNvPr>
          <p:cNvSpPr txBox="1"/>
          <p:nvPr/>
        </p:nvSpPr>
        <p:spPr>
          <a:xfrm>
            <a:off x="6594095" y="4427379"/>
            <a:ext cx="1296637"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Wollastonite</a:t>
            </a:r>
            <a:endParaRPr lang="de-DE" sz="1600" dirty="0">
              <a:solidFill>
                <a:schemeClr val="bg1"/>
              </a:solidFill>
            </a:endParaRPr>
          </a:p>
        </p:txBody>
      </p:sp>
    </p:spTree>
    <p:extLst>
      <p:ext uri="{BB962C8B-B14F-4D97-AF65-F5344CB8AC3E}">
        <p14:creationId xmlns:p14="http://schemas.microsoft.com/office/powerpoint/2010/main" val="176074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46B97E-42D7-4584-9DE6-504BBB5EAFE2}"/>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 - Mineralien</a:t>
            </a:r>
          </a:p>
        </p:txBody>
      </p:sp>
      <p:sp>
        <p:nvSpPr>
          <p:cNvPr id="3" name="Inhaltsplatzhalter 2">
            <a:extLst>
              <a:ext uri="{FF2B5EF4-FFF2-40B4-BE49-F238E27FC236}">
                <a16:creationId xmlns:a16="http://schemas.microsoft.com/office/drawing/2014/main" id="{E23FEF49-5A1F-4934-AB31-847A3E0D4CF8}"/>
              </a:ext>
            </a:extLst>
          </p:cNvPr>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Karbonate</a:t>
            </a:r>
          </a:p>
          <a:p>
            <a:pPr marL="0" indent="0">
              <a:lnSpc>
                <a:spcPct val="150000"/>
              </a:lnSpc>
              <a:buNone/>
            </a:pPr>
            <a:r>
              <a:rPr lang="de-DE" sz="1600" b="1" dirty="0">
                <a:latin typeface="Arial" panose="020B0604020202020204" pitchFamily="34" charset="0"/>
                <a:cs typeface="Arial" panose="020B0604020202020204" pitchFamily="34" charset="0"/>
              </a:rPr>
              <a:t>Sie bestehen oft aus den Kationen von Calcium und Magnesium in Kombination mit dem Carbonat-Anion (CO3² ‾). </a:t>
            </a:r>
          </a:p>
          <a:p>
            <a:pPr marL="0" indent="0">
              <a:lnSpc>
                <a:spcPct val="150000"/>
              </a:lnSpc>
              <a:buNone/>
            </a:pPr>
            <a:r>
              <a:rPr lang="de-DE" sz="1600" b="1" dirty="0">
                <a:latin typeface="Arial" panose="020B0604020202020204" pitchFamily="34" charset="0"/>
                <a:cs typeface="Arial" panose="020B0604020202020204" pitchFamily="34" charset="0"/>
              </a:rPr>
              <a:t>Ein häufig vorkommendes Mineral ist Calcit (CaCO3), das den Hauptbestandteil von Kalksteinen bildet.</a:t>
            </a:r>
          </a:p>
          <a:p>
            <a:pPr marL="0" indent="0">
              <a:lnSpc>
                <a:spcPct val="150000"/>
              </a:lnSpc>
              <a:buNone/>
            </a:pPr>
            <a:r>
              <a:rPr lang="de-DE" sz="1600" b="1" dirty="0">
                <a:latin typeface="Arial" panose="020B0604020202020204" pitchFamily="34" charset="0"/>
                <a:cs typeface="Arial" panose="020B0604020202020204" pitchFamily="34" charset="0"/>
              </a:rPr>
              <a:t>Diese Mineralien bilden die komplexesten und vielfältigsten Sedimentgesteine. </a:t>
            </a:r>
          </a:p>
        </p:txBody>
      </p:sp>
    </p:spTree>
    <p:extLst>
      <p:ext uri="{BB962C8B-B14F-4D97-AF65-F5344CB8AC3E}">
        <p14:creationId xmlns:p14="http://schemas.microsoft.com/office/powerpoint/2010/main" val="2276550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nSpc>
                <a:spcPct val="150000"/>
              </a:lnSpc>
            </a:pPr>
            <a:r>
              <a:rPr lang="en-US" dirty="0" err="1">
                <a:latin typeface="Arial" panose="020B0604020202020204" pitchFamily="34" charset="0"/>
                <a:cs typeface="Arial" panose="020B0604020202020204" pitchFamily="34" charset="0"/>
              </a:rPr>
              <a:t>Karbonate</a:t>
            </a:r>
            <a:endParaRPr lang="en-US"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Calcit[CaCO3]</a:t>
            </a:r>
          </a:p>
          <a:p>
            <a:pPr marL="0" indent="0">
              <a:lnSpc>
                <a:spcPct val="150000"/>
              </a:lnSpc>
              <a:buNone/>
            </a:pPr>
            <a:r>
              <a:rPr lang="de-DE" sz="1600" b="1" dirty="0">
                <a:latin typeface="Arial" panose="020B0604020202020204" pitchFamily="34" charset="0"/>
                <a:cs typeface="Arial" panose="020B0604020202020204" pitchFamily="34" charset="0"/>
              </a:rPr>
              <a:t>Auch Kalkspat genannt</a:t>
            </a:r>
          </a:p>
          <a:p>
            <a:pPr marL="0" indent="0">
              <a:lnSpc>
                <a:spcPct val="150000"/>
              </a:lnSpc>
              <a:buNone/>
            </a:pPr>
            <a:r>
              <a:rPr lang="de-DE" sz="1600" b="1" dirty="0">
                <a:latin typeface="Arial" panose="020B0604020202020204" pitchFamily="34" charset="0"/>
                <a:cs typeface="Arial" panose="020B0604020202020204" pitchFamily="34" charset="0"/>
              </a:rPr>
              <a:t>Nicht nur Stein, sondern auch Grundlage für biogene Strukturen wie Muschelschalen etc.</a:t>
            </a:r>
          </a:p>
          <a:p>
            <a:pPr marL="0" indent="0">
              <a:lnSpc>
                <a:spcPct val="150000"/>
              </a:lnSpc>
              <a:buNone/>
            </a:pPr>
            <a:r>
              <a:rPr lang="de-DE" sz="1600" b="1" dirty="0">
                <a:latin typeface="Arial" panose="020B0604020202020204" pitchFamily="34" charset="0"/>
                <a:cs typeface="Arial" panose="020B0604020202020204" pitchFamily="34" charset="0"/>
              </a:rPr>
              <a:t>Vorkommen hauptsächlich in Sedimenten, aber auch in </a:t>
            </a:r>
            <a:r>
              <a:rPr lang="de-DE" sz="1600" b="1" dirty="0" err="1">
                <a:latin typeface="Arial" panose="020B0604020202020204" pitchFamily="34" charset="0"/>
                <a:cs typeface="Arial" panose="020B0604020202020204" pitchFamily="34" charset="0"/>
              </a:rPr>
              <a:t>Metamorphiten</a:t>
            </a:r>
            <a:r>
              <a:rPr lang="de-DE" sz="1600" b="1" dirty="0">
                <a:latin typeface="Arial" panose="020B0604020202020204" pitchFamily="34" charset="0"/>
                <a:cs typeface="Arial" panose="020B0604020202020204" pitchFamily="34" charset="0"/>
              </a:rPr>
              <a:t> und Magmatiten.</a:t>
            </a:r>
          </a:p>
        </p:txBody>
      </p:sp>
      <p:pic>
        <p:nvPicPr>
          <p:cNvPr id="4" name="Grafik 3">
            <a:extLst>
              <a:ext uri="{FF2B5EF4-FFF2-40B4-BE49-F238E27FC236}">
                <a16:creationId xmlns:a16="http://schemas.microsoft.com/office/drawing/2014/main" id="{CEACCE70-9AB8-40C8-A341-503F8D57BD57}"/>
              </a:ext>
            </a:extLst>
          </p:cNvPr>
          <p:cNvPicPr>
            <a:picLocks noChangeAspect="1"/>
          </p:cNvPicPr>
          <p:nvPr/>
        </p:nvPicPr>
        <p:blipFill>
          <a:blip r:embed="rId3"/>
          <a:stretch>
            <a:fillRect/>
          </a:stretch>
        </p:blipFill>
        <p:spPr>
          <a:xfrm>
            <a:off x="5528798" y="3626586"/>
            <a:ext cx="3158002" cy="2499577"/>
          </a:xfrm>
          <a:prstGeom prst="rect">
            <a:avLst/>
          </a:prstGeom>
        </p:spPr>
      </p:pic>
    </p:spTree>
    <p:extLst>
      <p:ext uri="{BB962C8B-B14F-4D97-AF65-F5344CB8AC3E}">
        <p14:creationId xmlns:p14="http://schemas.microsoft.com/office/powerpoint/2010/main" val="57604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E65888-F490-41F9-A6CD-001D913D70F4}"/>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Inhalt </a:t>
            </a:r>
            <a:endParaRPr lang="de-DE" dirty="0"/>
          </a:p>
        </p:txBody>
      </p:sp>
      <p:sp>
        <p:nvSpPr>
          <p:cNvPr id="5" name="Inhaltsplatzhalter 4">
            <a:extLst>
              <a:ext uri="{FF2B5EF4-FFF2-40B4-BE49-F238E27FC236}">
                <a16:creationId xmlns:a16="http://schemas.microsoft.com/office/drawing/2014/main" id="{07310081-FF13-49CA-8528-19E98933B374}"/>
              </a:ext>
            </a:extLst>
          </p:cNvPr>
          <p:cNvSpPr>
            <a:spLocks noGrp="1"/>
          </p:cNvSpPr>
          <p:nvPr>
            <p:ph idx="1"/>
          </p:nvPr>
        </p:nvSpPr>
        <p:spPr/>
        <p:txBody>
          <a:bodyPr/>
          <a:lstStyle/>
          <a:p>
            <a:pPr>
              <a:lnSpc>
                <a:spcPct val="150000"/>
              </a:lnSpc>
              <a:buFont typeface="+mj-lt"/>
              <a:buAutoNum type="arabicPeriod"/>
            </a:pPr>
            <a:r>
              <a:rPr lang="de-DE" sz="1600" b="1" dirty="0">
                <a:latin typeface="Arial" panose="020B0604020202020204" pitchFamily="34" charset="0"/>
                <a:cs typeface="Arial" panose="020B0604020202020204" pitchFamily="34" charset="0"/>
              </a:rPr>
              <a:t>Definition und Grundlagen</a:t>
            </a:r>
          </a:p>
          <a:p>
            <a:pPr>
              <a:lnSpc>
                <a:spcPct val="150000"/>
              </a:lnSpc>
              <a:buFont typeface="+mj-lt"/>
              <a:buAutoNum type="arabicPeriod"/>
            </a:pPr>
            <a:r>
              <a:rPr lang="de-DE" sz="1600" b="1" dirty="0">
                <a:latin typeface="Arial" panose="020B0604020202020204" pitchFamily="34" charset="0"/>
                <a:cs typeface="Arial" panose="020B0604020202020204" pitchFamily="34" charset="0"/>
              </a:rPr>
              <a:t>Geologie</a:t>
            </a:r>
          </a:p>
          <a:p>
            <a:pPr>
              <a:lnSpc>
                <a:spcPct val="150000"/>
              </a:lnSpc>
              <a:buFont typeface="+mj-lt"/>
              <a:buAutoNum type="arabicPeriod"/>
            </a:pPr>
            <a:r>
              <a:rPr lang="de-DE" sz="1600" b="1" dirty="0">
                <a:latin typeface="Arial" panose="020B0604020202020204" pitchFamily="34" charset="0"/>
                <a:cs typeface="Arial" panose="020B0604020202020204" pitchFamily="34" charset="0"/>
              </a:rPr>
              <a:t>Geothermische Energie</a:t>
            </a:r>
          </a:p>
          <a:p>
            <a:pPr>
              <a:lnSpc>
                <a:spcPct val="150000"/>
              </a:lnSpc>
              <a:buFont typeface="+mj-lt"/>
              <a:buAutoNum type="arabicPeriod"/>
            </a:pPr>
            <a:r>
              <a:rPr lang="de-DE" sz="1600" b="1" dirty="0">
                <a:latin typeface="Arial" panose="020B0604020202020204" pitchFamily="34" charset="0"/>
                <a:cs typeface="Arial" panose="020B0604020202020204" pitchFamily="34" charset="0"/>
              </a:rPr>
              <a:t>Herkunft der Geothermie </a:t>
            </a:r>
          </a:p>
          <a:p>
            <a:pPr>
              <a:lnSpc>
                <a:spcPct val="150000"/>
              </a:lnSpc>
              <a:buFont typeface="+mj-lt"/>
              <a:buAutoNum type="arabicPeriod"/>
            </a:pPr>
            <a:r>
              <a:rPr lang="de-DE" sz="1600" b="1" dirty="0">
                <a:latin typeface="Arial" panose="020B0604020202020204" pitchFamily="34" charset="0"/>
                <a:cs typeface="Arial" panose="020B0604020202020204" pitchFamily="34" charset="0"/>
              </a:rPr>
              <a:t>Restwärme, </a:t>
            </a:r>
            <a:r>
              <a:rPr lang="de-DE" sz="1600" b="1" dirty="0" err="1">
                <a:latin typeface="Arial" panose="020B0604020202020204" pitchFamily="34" charset="0"/>
                <a:cs typeface="Arial" panose="020B0604020202020204" pitchFamily="34" charset="0"/>
              </a:rPr>
              <a:t>Akkretionswärme</a:t>
            </a:r>
            <a:r>
              <a:rPr lang="de-DE" sz="1600" b="1" dirty="0">
                <a:latin typeface="Arial" panose="020B0604020202020204" pitchFamily="34" charset="0"/>
                <a:cs typeface="Arial" panose="020B0604020202020204" pitchFamily="34" charset="0"/>
              </a:rPr>
              <a:t> &amp; radioaktiver Zerfall</a:t>
            </a:r>
          </a:p>
          <a:p>
            <a:pPr>
              <a:lnSpc>
                <a:spcPct val="150000"/>
              </a:lnSpc>
              <a:buFont typeface="+mj-lt"/>
              <a:buAutoNum type="arabicPeriod"/>
            </a:pPr>
            <a:r>
              <a:rPr lang="de-DE" sz="1600" b="1" dirty="0">
                <a:latin typeface="Arial" panose="020B0604020202020204" pitchFamily="34" charset="0"/>
                <a:cs typeface="Arial" panose="020B0604020202020204" pitchFamily="34" charset="0"/>
              </a:rPr>
              <a:t>Klimaeinflüsse und Erdwärmestrom </a:t>
            </a:r>
            <a:endParaRPr lang="de-DE" dirty="0"/>
          </a:p>
        </p:txBody>
      </p:sp>
    </p:spTree>
    <p:extLst>
      <p:ext uri="{BB962C8B-B14F-4D97-AF65-F5344CB8AC3E}">
        <p14:creationId xmlns:p14="http://schemas.microsoft.com/office/powerpoint/2010/main" val="1122083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967BCB-1708-44D2-9E6A-B3CC66C5A882}"/>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Karbonate</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45A60BE9-4666-4AFD-BECE-4BDB7CBD822A}"/>
              </a:ext>
            </a:extLst>
          </p:cNvPr>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Dolomit </a:t>
            </a:r>
            <a:r>
              <a:rPr lang="de-DE" sz="1600" b="1" dirty="0" err="1">
                <a:latin typeface="Arial" panose="020B0604020202020204" pitchFamily="34" charset="0"/>
                <a:cs typeface="Arial" panose="020B0604020202020204" pitchFamily="34" charset="0"/>
              </a:rPr>
              <a:t>CaMg</a:t>
            </a:r>
            <a:r>
              <a:rPr lang="de-DE" sz="1600" b="1" dirty="0">
                <a:latin typeface="Arial" panose="020B0604020202020204" pitchFamily="34" charset="0"/>
                <a:cs typeface="Arial" panose="020B0604020202020204" pitchFamily="34" charset="0"/>
              </a:rPr>
              <a:t>[CO3]2</a:t>
            </a:r>
          </a:p>
          <a:p>
            <a:pPr marL="0" indent="0">
              <a:lnSpc>
                <a:spcPct val="150000"/>
              </a:lnSpc>
              <a:buNone/>
            </a:pPr>
            <a:r>
              <a:rPr lang="de-DE" sz="1600" b="1" dirty="0">
                <a:latin typeface="Arial" panose="020B0604020202020204" pitchFamily="34" charset="0"/>
                <a:cs typeface="Arial" panose="020B0604020202020204" pitchFamily="34" charset="0"/>
              </a:rPr>
              <a:t>Kalzium-Magnesium-Karbonat</a:t>
            </a:r>
          </a:p>
          <a:p>
            <a:pPr marL="0" indent="0">
              <a:lnSpc>
                <a:spcPct val="150000"/>
              </a:lnSpc>
              <a:buNone/>
            </a:pPr>
            <a:r>
              <a:rPr lang="de-DE" sz="1600" b="1" dirty="0">
                <a:latin typeface="Arial" panose="020B0604020202020204" pitchFamily="34" charset="0"/>
                <a:cs typeface="Arial" panose="020B0604020202020204" pitchFamily="34" charset="0"/>
              </a:rPr>
              <a:t>Säureunempfindlich</a:t>
            </a:r>
          </a:p>
          <a:p>
            <a:pPr marL="0" indent="0">
              <a:lnSpc>
                <a:spcPct val="150000"/>
              </a:lnSpc>
              <a:buNone/>
            </a:pPr>
            <a:r>
              <a:rPr lang="de-DE" sz="1600" b="1" dirty="0">
                <a:latin typeface="Arial" panose="020B0604020202020204" pitchFamily="34" charset="0"/>
                <a:cs typeface="Arial" panose="020B0604020202020204" pitchFamily="34" charset="0"/>
              </a:rPr>
              <a:t>Wichtiger Felsformer: siehe Dolomiten</a:t>
            </a:r>
          </a:p>
          <a:p>
            <a:pPr marL="0" indent="0">
              <a:lnSpc>
                <a:spcPct val="150000"/>
              </a:lnSpc>
              <a:buNone/>
            </a:pPr>
            <a:r>
              <a:rPr lang="de-DE" sz="1600" b="1" dirty="0">
                <a:latin typeface="Arial" panose="020B0604020202020204" pitchFamily="34" charset="0"/>
                <a:cs typeface="Arial" panose="020B0604020202020204" pitchFamily="34" charset="0"/>
              </a:rPr>
              <a:t>Vorkommen hauptsächlich in Sedimenten, aber auch in </a:t>
            </a:r>
            <a:r>
              <a:rPr lang="de-DE" sz="1600" b="1" dirty="0" err="1">
                <a:latin typeface="Arial" panose="020B0604020202020204" pitchFamily="34" charset="0"/>
                <a:cs typeface="Arial" panose="020B0604020202020204" pitchFamily="34" charset="0"/>
              </a:rPr>
              <a:t>Metamorphiten</a:t>
            </a:r>
            <a:r>
              <a:rPr lang="de-DE" sz="1600" b="1" dirty="0">
                <a:latin typeface="Arial" panose="020B0604020202020204" pitchFamily="34" charset="0"/>
                <a:cs typeface="Arial" panose="020B0604020202020204" pitchFamily="34" charset="0"/>
              </a:rPr>
              <a:t> und Magmatiten. </a:t>
            </a:r>
          </a:p>
        </p:txBody>
      </p:sp>
      <p:pic>
        <p:nvPicPr>
          <p:cNvPr id="4" name="Grafik 3">
            <a:extLst>
              <a:ext uri="{FF2B5EF4-FFF2-40B4-BE49-F238E27FC236}">
                <a16:creationId xmlns:a16="http://schemas.microsoft.com/office/drawing/2014/main" id="{CFBB0CB7-919E-42C9-9C13-0E1C2353B958}"/>
              </a:ext>
            </a:extLst>
          </p:cNvPr>
          <p:cNvPicPr>
            <a:picLocks noChangeAspect="1"/>
          </p:cNvPicPr>
          <p:nvPr/>
        </p:nvPicPr>
        <p:blipFill>
          <a:blip r:embed="rId3"/>
          <a:stretch>
            <a:fillRect/>
          </a:stretch>
        </p:blipFill>
        <p:spPr>
          <a:xfrm>
            <a:off x="5480026" y="3693648"/>
            <a:ext cx="3206774" cy="2432515"/>
          </a:xfrm>
          <a:prstGeom prst="rect">
            <a:avLst/>
          </a:prstGeom>
        </p:spPr>
      </p:pic>
    </p:spTree>
    <p:extLst>
      <p:ext uri="{BB962C8B-B14F-4D97-AF65-F5344CB8AC3E}">
        <p14:creationId xmlns:p14="http://schemas.microsoft.com/office/powerpoint/2010/main" val="1592424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BB93DF-D793-4CE5-BCCA-03A49A8EE652}"/>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 - Mineralien</a:t>
            </a:r>
          </a:p>
        </p:txBody>
      </p:sp>
      <p:sp>
        <p:nvSpPr>
          <p:cNvPr id="3" name="Inhaltsplatzhalter 2">
            <a:extLst>
              <a:ext uri="{FF2B5EF4-FFF2-40B4-BE49-F238E27FC236}">
                <a16:creationId xmlns:a16="http://schemas.microsoft.com/office/drawing/2014/main" id="{8E8D6B72-3D2D-48FD-8E35-82A90BDA3FB2}"/>
              </a:ext>
            </a:extLst>
          </p:cNvPr>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Oxide</a:t>
            </a:r>
          </a:p>
          <a:p>
            <a:pPr marL="0" indent="0">
              <a:lnSpc>
                <a:spcPct val="150000"/>
              </a:lnSpc>
              <a:buNone/>
            </a:pPr>
            <a:r>
              <a:rPr lang="de-DE" sz="1600" b="1" dirty="0">
                <a:latin typeface="Arial" panose="020B0604020202020204" pitchFamily="34" charset="0"/>
                <a:cs typeface="Arial" panose="020B0604020202020204" pitchFamily="34" charset="0"/>
              </a:rPr>
              <a:t>Verbindungen von Sauerstoff mit Atomen oder Kationen anderer Elemente. Häufig auf Metallen wie Eisen (</a:t>
            </a:r>
            <a:r>
              <a:rPr lang="de-DE" sz="1600" b="1" dirty="0" err="1">
                <a:latin typeface="Arial" panose="020B0604020202020204" pitchFamily="34" charset="0"/>
                <a:cs typeface="Arial" panose="020B0604020202020204" pitchFamily="34" charset="0"/>
              </a:rPr>
              <a:t>Fe</a:t>
            </a:r>
            <a:r>
              <a:rPr lang="de-DE" sz="1600" b="1" dirty="0">
                <a:latin typeface="Arial" panose="020B0604020202020204" pitchFamily="34" charset="0"/>
                <a:cs typeface="Arial" panose="020B0604020202020204" pitchFamily="34" charset="0"/>
              </a:rPr>
              <a:t> 2+, </a:t>
            </a:r>
            <a:r>
              <a:rPr lang="de-DE" sz="1600" b="1" dirty="0" err="1">
                <a:latin typeface="Arial" panose="020B0604020202020204" pitchFamily="34" charset="0"/>
                <a:cs typeface="Arial" panose="020B0604020202020204" pitchFamily="34" charset="0"/>
              </a:rPr>
              <a:t>Fe</a:t>
            </a:r>
            <a:r>
              <a:rPr lang="de-DE" sz="1600" b="1" dirty="0">
                <a:latin typeface="Arial" panose="020B0604020202020204" pitchFamily="34" charset="0"/>
                <a:cs typeface="Arial" panose="020B0604020202020204" pitchFamily="34" charset="0"/>
              </a:rPr>
              <a:t> 3+). </a:t>
            </a:r>
          </a:p>
          <a:p>
            <a:pPr marL="0" indent="0">
              <a:lnSpc>
                <a:spcPct val="150000"/>
              </a:lnSpc>
              <a:buNone/>
            </a:pPr>
            <a:r>
              <a:rPr lang="de-DE" sz="1600" b="1" dirty="0">
                <a:latin typeface="Arial" panose="020B0604020202020204" pitchFamily="34" charset="0"/>
                <a:cs typeface="Arial" panose="020B0604020202020204" pitchFamily="34" charset="0"/>
              </a:rPr>
              <a:t>Aufgrund der Einsatzmöglichkeiten von Erzen und Metallen von besonderer Bedeutung für Wirtschaft und Industrie. </a:t>
            </a:r>
          </a:p>
        </p:txBody>
      </p:sp>
    </p:spTree>
    <p:extLst>
      <p:ext uri="{BB962C8B-B14F-4D97-AF65-F5344CB8AC3E}">
        <p14:creationId xmlns:p14="http://schemas.microsoft.com/office/powerpoint/2010/main" val="1981096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B9C02D-94BD-4D27-BF1E-2C4B242CF30C}"/>
              </a:ext>
            </a:extLst>
          </p:cNvPr>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Oxide</a:t>
            </a:r>
            <a:endParaRPr lang="en-US"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FCCB5632-98FC-4888-98E4-E33A18D08899}"/>
              </a:ext>
            </a:extLst>
          </p:cNvPr>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Magnetit (Fe3O4)</a:t>
            </a:r>
          </a:p>
          <a:p>
            <a:pPr marL="0" indent="0">
              <a:lnSpc>
                <a:spcPct val="150000"/>
              </a:lnSpc>
              <a:buNone/>
            </a:pPr>
            <a:r>
              <a:rPr lang="de-DE" sz="1600" b="1" dirty="0">
                <a:latin typeface="Arial" panose="020B0604020202020204" pitchFamily="34" charset="0"/>
                <a:cs typeface="Arial" panose="020B0604020202020204" pitchFamily="34" charset="0"/>
              </a:rPr>
              <a:t>Besonderheit: magnetisch</a:t>
            </a:r>
          </a:p>
          <a:p>
            <a:pPr marL="0" indent="0">
              <a:lnSpc>
                <a:spcPct val="150000"/>
              </a:lnSpc>
              <a:buNone/>
            </a:pPr>
            <a:r>
              <a:rPr lang="de-DE" sz="1600" b="1" dirty="0">
                <a:latin typeface="Arial" panose="020B0604020202020204" pitchFamily="34" charset="0"/>
                <a:cs typeface="Arial" panose="020B0604020202020204" pitchFamily="34" charset="0"/>
              </a:rPr>
              <a:t>Vorkommen in Magmatiten </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Hämatit[Fe2O3]</a:t>
            </a:r>
          </a:p>
          <a:p>
            <a:pPr marL="0" indent="0">
              <a:lnSpc>
                <a:spcPct val="150000"/>
              </a:lnSpc>
              <a:buNone/>
            </a:pPr>
            <a:r>
              <a:rPr lang="de-DE" sz="1600" b="1" dirty="0">
                <a:latin typeface="Arial" panose="020B0604020202020204" pitchFamily="34" charset="0"/>
                <a:cs typeface="Arial" panose="020B0604020202020204" pitchFamily="34" charset="0"/>
              </a:rPr>
              <a:t>Auch rotes Eisenerz oder Eisenglanz genannt.</a:t>
            </a:r>
          </a:p>
          <a:p>
            <a:pPr marL="0" indent="0">
              <a:lnSpc>
                <a:spcPct val="150000"/>
              </a:lnSpc>
              <a:buNone/>
            </a:pPr>
            <a:r>
              <a:rPr lang="de-DE" sz="1600" b="1" dirty="0">
                <a:latin typeface="Arial" panose="020B0604020202020204" pitchFamily="34" charset="0"/>
                <a:cs typeface="Arial" panose="020B0604020202020204" pitchFamily="34" charset="0"/>
              </a:rPr>
              <a:t>Besonderheit: schwarz-rötliche Färbung</a:t>
            </a:r>
          </a:p>
          <a:p>
            <a:pPr marL="0" indent="0">
              <a:lnSpc>
                <a:spcPct val="150000"/>
              </a:lnSpc>
              <a:buNone/>
            </a:pPr>
            <a:r>
              <a:rPr lang="de-DE" sz="1600" b="1" dirty="0">
                <a:latin typeface="Arial" panose="020B0604020202020204" pitchFamily="34" charset="0"/>
                <a:cs typeface="Arial" panose="020B0604020202020204" pitchFamily="34" charset="0"/>
              </a:rPr>
              <a:t>Vorkommen in hydrothermalen Venen, auch in </a:t>
            </a:r>
            <a:r>
              <a:rPr lang="de-DE" sz="1600" b="1" dirty="0" err="1">
                <a:latin typeface="Arial" panose="020B0604020202020204" pitchFamily="34" charset="0"/>
                <a:cs typeface="Arial" panose="020B0604020202020204" pitchFamily="34" charset="0"/>
              </a:rPr>
              <a:t>Metamorphiten</a:t>
            </a:r>
            <a:r>
              <a:rPr lang="de-DE" sz="1600" b="1" dirty="0">
                <a:latin typeface="Arial" panose="020B0604020202020204" pitchFamily="34" charset="0"/>
                <a:cs typeface="Arial" panose="020B0604020202020204" pitchFamily="34" charset="0"/>
              </a:rPr>
              <a:t> und teilweise in Sedimenten.</a:t>
            </a:r>
          </a:p>
        </p:txBody>
      </p:sp>
      <p:pic>
        <p:nvPicPr>
          <p:cNvPr id="4" name="Grafik 3">
            <a:extLst>
              <a:ext uri="{FF2B5EF4-FFF2-40B4-BE49-F238E27FC236}">
                <a16:creationId xmlns:a16="http://schemas.microsoft.com/office/drawing/2014/main" id="{1B9232C0-2AD2-4207-93FE-6C82F0BDBE05}"/>
              </a:ext>
            </a:extLst>
          </p:cNvPr>
          <p:cNvPicPr>
            <a:picLocks noChangeAspect="1"/>
          </p:cNvPicPr>
          <p:nvPr/>
        </p:nvPicPr>
        <p:blipFill>
          <a:blip r:embed="rId3"/>
          <a:stretch>
            <a:fillRect/>
          </a:stretch>
        </p:blipFill>
        <p:spPr>
          <a:xfrm>
            <a:off x="5855081" y="1497728"/>
            <a:ext cx="2920237" cy="2365453"/>
          </a:xfrm>
          <a:prstGeom prst="rect">
            <a:avLst/>
          </a:prstGeom>
        </p:spPr>
      </p:pic>
      <p:pic>
        <p:nvPicPr>
          <p:cNvPr id="5" name="Grafik 4">
            <a:extLst>
              <a:ext uri="{FF2B5EF4-FFF2-40B4-BE49-F238E27FC236}">
                <a16:creationId xmlns:a16="http://schemas.microsoft.com/office/drawing/2014/main" id="{362D7626-6D44-4515-889B-BD02C16E46B3}"/>
              </a:ext>
            </a:extLst>
          </p:cNvPr>
          <p:cNvPicPr>
            <a:picLocks noChangeAspect="1"/>
          </p:cNvPicPr>
          <p:nvPr/>
        </p:nvPicPr>
        <p:blipFill>
          <a:blip r:embed="rId4"/>
          <a:stretch>
            <a:fillRect/>
          </a:stretch>
        </p:blipFill>
        <p:spPr>
          <a:xfrm>
            <a:off x="5855081" y="4039981"/>
            <a:ext cx="2920237" cy="2188654"/>
          </a:xfrm>
          <a:prstGeom prst="rect">
            <a:avLst/>
          </a:prstGeom>
        </p:spPr>
      </p:pic>
      <p:sp>
        <p:nvSpPr>
          <p:cNvPr id="6" name="Textfeld 5">
            <a:extLst>
              <a:ext uri="{FF2B5EF4-FFF2-40B4-BE49-F238E27FC236}">
                <a16:creationId xmlns:a16="http://schemas.microsoft.com/office/drawing/2014/main" id="{199EEA38-6C5C-4F21-B579-E0AFA468DD3E}"/>
              </a:ext>
            </a:extLst>
          </p:cNvPr>
          <p:cNvSpPr txBox="1"/>
          <p:nvPr/>
        </p:nvSpPr>
        <p:spPr>
          <a:xfrm>
            <a:off x="5855081" y="1497728"/>
            <a:ext cx="971741" cy="338554"/>
          </a:xfrm>
          <a:prstGeom prst="rect">
            <a:avLst/>
          </a:prstGeom>
          <a:noFill/>
        </p:spPr>
        <p:txBody>
          <a:bodyPr wrap="none" rtlCol="0">
            <a:spAutoFit/>
          </a:bodyPr>
          <a:lstStyle/>
          <a:p>
            <a:r>
              <a:rPr lang="de-DE" sz="1600" dirty="0" smtClean="0">
                <a:solidFill>
                  <a:schemeClr val="bg1"/>
                </a:solidFill>
                <a:latin typeface="Arial" panose="020B0604020202020204" pitchFamily="34" charset="0"/>
                <a:cs typeface="Arial" panose="020B0604020202020204" pitchFamily="34" charset="0"/>
              </a:rPr>
              <a:t>Magnetit</a:t>
            </a:r>
            <a:endParaRPr lang="de-DE" sz="1600" dirty="0">
              <a:solidFill>
                <a:schemeClr val="bg1"/>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0185CF79-6909-494F-B954-6E251358F03D}"/>
              </a:ext>
            </a:extLst>
          </p:cNvPr>
          <p:cNvSpPr txBox="1"/>
          <p:nvPr/>
        </p:nvSpPr>
        <p:spPr>
          <a:xfrm>
            <a:off x="5855081" y="4039981"/>
            <a:ext cx="891591" cy="338554"/>
          </a:xfrm>
          <a:prstGeom prst="rect">
            <a:avLst/>
          </a:prstGeom>
          <a:noFill/>
        </p:spPr>
        <p:txBody>
          <a:bodyPr wrap="none" rtlCol="0">
            <a:spAutoFit/>
          </a:bodyPr>
          <a:lstStyle/>
          <a:p>
            <a:r>
              <a:rPr lang="de-DE" sz="1600" dirty="0" err="1" smtClean="0">
                <a:solidFill>
                  <a:schemeClr val="bg1"/>
                </a:solidFill>
                <a:latin typeface="Arial" panose="020B0604020202020204" pitchFamily="34" charset="0"/>
                <a:cs typeface="Arial" panose="020B0604020202020204" pitchFamily="34" charset="0"/>
              </a:rPr>
              <a:t>Hematit</a:t>
            </a:r>
            <a:endParaRPr lang="de-DE" sz="1600" dirty="0">
              <a:solidFill>
                <a:schemeClr val="bg1"/>
              </a:solidFill>
            </a:endParaRPr>
          </a:p>
        </p:txBody>
      </p:sp>
    </p:spTree>
    <p:extLst>
      <p:ext uri="{BB962C8B-B14F-4D97-AF65-F5344CB8AC3E}">
        <p14:creationId xmlns:p14="http://schemas.microsoft.com/office/powerpoint/2010/main" val="2556485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B651AA-C505-4023-93E8-C7949BD5E753}"/>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 - Mineralien</a:t>
            </a:r>
          </a:p>
        </p:txBody>
      </p:sp>
      <p:sp>
        <p:nvSpPr>
          <p:cNvPr id="3" name="Inhaltsplatzhalter 2">
            <a:extLst>
              <a:ext uri="{FF2B5EF4-FFF2-40B4-BE49-F238E27FC236}">
                <a16:creationId xmlns:a16="http://schemas.microsoft.com/office/drawing/2014/main" id="{94CDEE2B-56DF-479B-BAF2-449DEC738CD3}"/>
              </a:ext>
            </a:extLst>
          </p:cNvPr>
          <p:cNvSpPr>
            <a:spLocks noGrp="1"/>
          </p:cNvSpPr>
          <p:nvPr>
            <p:ph idx="1"/>
          </p:nvPr>
        </p:nvSpPr>
        <p:spPr/>
        <p:txBody>
          <a:bodyPr/>
          <a:lstStyle/>
          <a:p>
            <a:pPr marL="0" indent="0">
              <a:lnSpc>
                <a:spcPct val="150000"/>
              </a:lnSpc>
              <a:buNone/>
            </a:pPr>
            <a:r>
              <a:rPr lang="de-DE" sz="1600" b="1" dirty="0">
                <a:latin typeface="Arial" panose="020B0604020202020204" pitchFamily="34" charset="0"/>
                <a:cs typeface="Arial" panose="020B0604020202020204" pitchFamily="34" charset="0"/>
              </a:rPr>
              <a:t>Sulfide</a:t>
            </a:r>
          </a:p>
          <a:p>
            <a:pPr marL="0" indent="0">
              <a:lnSpc>
                <a:spcPct val="150000"/>
              </a:lnSpc>
              <a:buNone/>
            </a:pPr>
            <a:r>
              <a:rPr lang="de-DE" sz="1600" b="1" dirty="0">
                <a:latin typeface="Arial" panose="020B0604020202020204" pitchFamily="34" charset="0"/>
                <a:cs typeface="Arial" panose="020B0604020202020204" pitchFamily="34" charset="0"/>
              </a:rPr>
              <a:t>Die Grundkomponente dieser Mineralklasse ist das </a:t>
            </a:r>
            <a:r>
              <a:rPr lang="de-DE" sz="1600" b="1" dirty="0" err="1">
                <a:latin typeface="Arial" panose="020B0604020202020204" pitchFamily="34" charset="0"/>
                <a:cs typeface="Arial" panose="020B0604020202020204" pitchFamily="34" charset="0"/>
              </a:rPr>
              <a:t>Sulfidion</a:t>
            </a:r>
            <a:r>
              <a:rPr lang="de-DE" sz="1600" b="1" dirty="0">
                <a:latin typeface="Arial" panose="020B0604020202020204" pitchFamily="34" charset="0"/>
                <a:cs typeface="Arial" panose="020B0604020202020204" pitchFamily="34" charset="0"/>
              </a:rPr>
              <a:t> S²-. Es ist als Kation an Metalle gebunden. </a:t>
            </a:r>
          </a:p>
          <a:p>
            <a:pPr marL="0" indent="0">
              <a:lnSpc>
                <a:spcPct val="150000"/>
              </a:lnSpc>
              <a:buNone/>
            </a:pPr>
            <a:r>
              <a:rPr lang="de-DE" sz="1600" b="1" dirty="0">
                <a:latin typeface="Arial" panose="020B0604020202020204" pitchFamily="34" charset="0"/>
                <a:cs typeface="Arial" panose="020B0604020202020204" pitchFamily="34" charset="0"/>
              </a:rPr>
              <a:t>Zu den Sulfiden gehören Erze vieler wichtiger Metalle wie Zink, Kupfer und Nickel. </a:t>
            </a:r>
          </a:p>
          <a:p>
            <a:pPr marL="0" indent="0">
              <a:lnSpc>
                <a:spcPct val="150000"/>
              </a:lnSpc>
              <a:buNone/>
            </a:pPr>
            <a:r>
              <a:rPr lang="de-DE" sz="1600" b="1" dirty="0">
                <a:latin typeface="Arial" panose="020B0604020202020204" pitchFamily="34" charset="0"/>
                <a:cs typeface="Arial" panose="020B0604020202020204" pitchFamily="34" charset="0"/>
              </a:rPr>
              <a:t>Das häufigste Mineral in dieser Gruppe ist Pyrit.</a:t>
            </a:r>
            <a:r>
              <a:rPr lang="en-US" sz="1600" dirty="0" smtClean="0">
                <a:latin typeface="Arial" panose="020B0604020202020204" pitchFamily="34" charset="0"/>
                <a:cs typeface="Arial" panose="020B0604020202020204" pitchFamily="34" charset="0"/>
              </a:rPr>
              <a:t>. </a:t>
            </a:r>
            <a:endParaRPr lang="de-DE" dirty="0"/>
          </a:p>
          <a:p>
            <a:pPr marL="0" indent="0">
              <a:buNone/>
            </a:pPr>
            <a:endParaRPr lang="de-DE" dirty="0"/>
          </a:p>
        </p:txBody>
      </p:sp>
    </p:spTree>
    <p:extLst>
      <p:ext uri="{BB962C8B-B14F-4D97-AF65-F5344CB8AC3E}">
        <p14:creationId xmlns:p14="http://schemas.microsoft.com/office/powerpoint/2010/main" val="3899416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E265F9-12BB-4293-932F-A0BDC9F76754}"/>
              </a:ext>
            </a:extLst>
          </p:cNvPr>
          <p:cNvSpPr>
            <a:spLocks noGrp="1"/>
          </p:cNvSpPr>
          <p:nvPr>
            <p:ph type="title"/>
          </p:nvPr>
        </p:nvSpPr>
        <p:spPr/>
        <p:txBody>
          <a:bodyPr/>
          <a:lstStyle/>
          <a:p>
            <a:pPr>
              <a:lnSpc>
                <a:spcPct val="150000"/>
              </a:lnSpc>
            </a:pPr>
            <a:r>
              <a:rPr lang="en-US" dirty="0" smtClean="0">
                <a:latin typeface="Arial" panose="020B0604020202020204" pitchFamily="34" charset="0"/>
                <a:cs typeface="Arial" panose="020B0604020202020204" pitchFamily="34" charset="0"/>
              </a:rPr>
              <a:t>Sulfide</a:t>
            </a:r>
            <a:endParaRPr lang="en-US"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F570063F-A9EC-49CF-B643-33FCC69CF579}"/>
              </a:ext>
            </a:extLst>
          </p:cNvPr>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Pyrit (FeS2)</a:t>
            </a:r>
          </a:p>
          <a:p>
            <a:pPr marL="0" indent="0">
              <a:lnSpc>
                <a:spcPct val="150000"/>
              </a:lnSpc>
              <a:buNone/>
            </a:pPr>
            <a:r>
              <a:rPr lang="de-DE" sz="1600" b="1" dirty="0">
                <a:latin typeface="Arial" panose="020B0604020202020204" pitchFamily="34" charset="0"/>
                <a:cs typeface="Arial" panose="020B0604020202020204" pitchFamily="34" charset="0"/>
              </a:rPr>
              <a:t>Umgangssprachlich auch Katzen- oder Narrengold</a:t>
            </a:r>
          </a:p>
          <a:p>
            <a:pPr marL="0" indent="0">
              <a:lnSpc>
                <a:spcPct val="150000"/>
              </a:lnSpc>
              <a:buNone/>
            </a:pPr>
            <a:r>
              <a:rPr lang="de-DE" sz="1600" b="1" dirty="0">
                <a:latin typeface="Arial" panose="020B0604020202020204" pitchFamily="34" charset="0"/>
                <a:cs typeface="Arial" panose="020B0604020202020204" pitchFamily="34" charset="0"/>
              </a:rPr>
              <a:t>Bildet verschiedene Formen wie: Würfel, Oktaeder oder fünfeckiges Dodekaeder.</a:t>
            </a:r>
          </a:p>
          <a:p>
            <a:pPr marL="0" indent="0">
              <a:lnSpc>
                <a:spcPct val="150000"/>
              </a:lnSpc>
              <a:buNone/>
            </a:pPr>
            <a:r>
              <a:rPr lang="de-DE" sz="1600" b="1" dirty="0">
                <a:latin typeface="Arial" panose="020B0604020202020204" pitchFamily="34" charset="0"/>
                <a:cs typeface="Arial" panose="020B0604020202020204" pitchFamily="34" charset="0"/>
              </a:rPr>
              <a:t>Vorkommen: Magmatite, </a:t>
            </a:r>
            <a:r>
              <a:rPr lang="de-DE" sz="1600" b="1" dirty="0" err="1">
                <a:latin typeface="Arial" panose="020B0604020202020204" pitchFamily="34" charset="0"/>
                <a:cs typeface="Arial" panose="020B0604020202020204" pitchFamily="34" charset="0"/>
              </a:rPr>
              <a:t>Metamorphite</a:t>
            </a:r>
            <a:r>
              <a:rPr lang="de-DE" sz="1600" b="1" dirty="0">
                <a:latin typeface="Arial" panose="020B0604020202020204" pitchFamily="34" charset="0"/>
                <a:cs typeface="Arial" panose="020B0604020202020204" pitchFamily="34" charset="0"/>
              </a:rPr>
              <a:t>, Sedimente und hydrothermale Korridore</a:t>
            </a:r>
          </a:p>
        </p:txBody>
      </p:sp>
      <p:pic>
        <p:nvPicPr>
          <p:cNvPr id="4" name="Grafik 3">
            <a:extLst>
              <a:ext uri="{FF2B5EF4-FFF2-40B4-BE49-F238E27FC236}">
                <a16:creationId xmlns:a16="http://schemas.microsoft.com/office/drawing/2014/main" id="{6DC24511-07F8-4B75-AA9F-07B6FA80B58A}"/>
              </a:ext>
            </a:extLst>
          </p:cNvPr>
          <p:cNvPicPr>
            <a:picLocks noChangeAspect="1"/>
          </p:cNvPicPr>
          <p:nvPr/>
        </p:nvPicPr>
        <p:blipFill>
          <a:blip r:embed="rId3"/>
          <a:stretch>
            <a:fillRect/>
          </a:stretch>
        </p:blipFill>
        <p:spPr>
          <a:xfrm>
            <a:off x="951486" y="3431497"/>
            <a:ext cx="3029975" cy="2694666"/>
          </a:xfrm>
          <a:prstGeom prst="rect">
            <a:avLst/>
          </a:prstGeom>
        </p:spPr>
      </p:pic>
      <p:pic>
        <p:nvPicPr>
          <p:cNvPr id="5" name="Grafik 4">
            <a:extLst>
              <a:ext uri="{FF2B5EF4-FFF2-40B4-BE49-F238E27FC236}">
                <a16:creationId xmlns:a16="http://schemas.microsoft.com/office/drawing/2014/main" id="{C77B9262-5A75-4AAF-9555-8A3CE446DEFE}"/>
              </a:ext>
            </a:extLst>
          </p:cNvPr>
          <p:cNvPicPr>
            <a:picLocks noChangeAspect="1"/>
          </p:cNvPicPr>
          <p:nvPr/>
        </p:nvPicPr>
        <p:blipFill>
          <a:blip r:embed="rId4"/>
          <a:stretch>
            <a:fillRect/>
          </a:stretch>
        </p:blipFill>
        <p:spPr>
          <a:xfrm>
            <a:off x="4475747" y="3429000"/>
            <a:ext cx="4188315" cy="2694666"/>
          </a:xfrm>
          <a:prstGeom prst="rect">
            <a:avLst/>
          </a:prstGeom>
        </p:spPr>
      </p:pic>
    </p:spTree>
    <p:extLst>
      <p:ext uri="{BB962C8B-B14F-4D97-AF65-F5344CB8AC3E}">
        <p14:creationId xmlns:p14="http://schemas.microsoft.com/office/powerpoint/2010/main" val="3056834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9C5803-82DE-4787-933B-63434FEDACEE}"/>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 - Mineralien</a:t>
            </a:r>
          </a:p>
        </p:txBody>
      </p:sp>
      <p:sp>
        <p:nvSpPr>
          <p:cNvPr id="3" name="Inhaltsplatzhalter 2">
            <a:extLst>
              <a:ext uri="{FF2B5EF4-FFF2-40B4-BE49-F238E27FC236}">
                <a16:creationId xmlns:a16="http://schemas.microsoft.com/office/drawing/2014/main" id="{37C52CD8-F5E9-4CB0-A8F5-79F563921AE0}"/>
              </a:ext>
            </a:extLst>
          </p:cNvPr>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Sulfate</a:t>
            </a:r>
          </a:p>
          <a:p>
            <a:pPr marL="0" indent="0">
              <a:lnSpc>
                <a:spcPct val="150000"/>
              </a:lnSpc>
              <a:buNone/>
            </a:pPr>
            <a:r>
              <a:rPr lang="de-DE" sz="1600" b="1" dirty="0">
                <a:latin typeface="Arial" panose="020B0604020202020204" pitchFamily="34" charset="0"/>
                <a:cs typeface="Arial" panose="020B0604020202020204" pitchFamily="34" charset="0"/>
              </a:rPr>
              <a:t>Sulfate bestehen aus SO4-Tetraedern. </a:t>
            </a:r>
          </a:p>
          <a:p>
            <a:pPr marL="0" indent="0">
              <a:lnSpc>
                <a:spcPct val="150000"/>
              </a:lnSpc>
              <a:buNone/>
            </a:pPr>
            <a:r>
              <a:rPr lang="de-DE" sz="1600" b="1" dirty="0">
                <a:latin typeface="Arial" panose="020B0604020202020204" pitchFamily="34" charset="0"/>
                <a:cs typeface="Arial" panose="020B0604020202020204" pitchFamily="34" charset="0"/>
              </a:rPr>
              <a:t>Wichtige Sulfate sind:</a:t>
            </a:r>
          </a:p>
          <a:p>
            <a:pPr marL="0" indent="0">
              <a:lnSpc>
                <a:spcPct val="150000"/>
              </a:lnSpc>
              <a:buNone/>
            </a:pPr>
            <a:r>
              <a:rPr lang="de-DE" sz="1600" b="1" dirty="0">
                <a:latin typeface="Arial" panose="020B0604020202020204" pitchFamily="34" charset="0"/>
                <a:cs typeface="Arial" panose="020B0604020202020204" pitchFamily="34" charset="0"/>
              </a:rPr>
              <a:t>Gips[CaSO4 ∙ 2H2O]</a:t>
            </a:r>
          </a:p>
          <a:p>
            <a:pPr marL="0" indent="0">
              <a:lnSpc>
                <a:spcPct val="150000"/>
              </a:lnSpc>
              <a:buNone/>
            </a:pPr>
            <a:r>
              <a:rPr lang="de-DE" sz="1600" b="1" dirty="0">
                <a:latin typeface="Arial" panose="020B0604020202020204" pitchFamily="34" charset="0"/>
                <a:cs typeface="Arial" panose="020B0604020202020204" pitchFamily="34" charset="0"/>
              </a:rPr>
              <a:t>Merkmal: "Schwalbenschwanz"-Struktur</a:t>
            </a:r>
          </a:p>
          <a:p>
            <a:pPr marL="0" indent="0">
              <a:lnSpc>
                <a:spcPct val="150000"/>
              </a:lnSpc>
              <a:buNone/>
            </a:pPr>
            <a:r>
              <a:rPr lang="de-DE" sz="1600" b="1" dirty="0">
                <a:latin typeface="Arial" panose="020B0604020202020204" pitchFamily="34" charset="0"/>
                <a:cs typeface="Arial" panose="020B0604020202020204" pitchFamily="34" charset="0"/>
              </a:rPr>
              <a:t>Vorkommen in Sedimenten </a:t>
            </a:r>
          </a:p>
          <a:p>
            <a:pPr marL="0" indent="0">
              <a:lnSpc>
                <a:spcPct val="150000"/>
              </a:lnSpc>
              <a:buNone/>
            </a:pPr>
            <a:r>
              <a:rPr lang="de-DE" sz="1600" b="1" dirty="0">
                <a:latin typeface="Arial" panose="020B0604020202020204" pitchFamily="34" charset="0"/>
                <a:cs typeface="Arial" panose="020B0604020202020204" pitchFamily="34" charset="0"/>
              </a:rPr>
              <a:t>Anhydrit[CaSO4]</a:t>
            </a:r>
          </a:p>
          <a:p>
            <a:pPr marL="0" indent="0">
              <a:lnSpc>
                <a:spcPct val="150000"/>
              </a:lnSpc>
              <a:buNone/>
            </a:pPr>
            <a:r>
              <a:rPr lang="de-DE" sz="1600" b="1" dirty="0">
                <a:latin typeface="Arial" panose="020B0604020202020204" pitchFamily="34" charset="0"/>
                <a:cs typeface="Arial" panose="020B0604020202020204" pitchFamily="34" charset="0"/>
              </a:rPr>
              <a:t>" Gips ohne Wasser". </a:t>
            </a:r>
          </a:p>
          <a:p>
            <a:pPr marL="0" indent="0">
              <a:lnSpc>
                <a:spcPct val="150000"/>
              </a:lnSpc>
              <a:buNone/>
            </a:pPr>
            <a:r>
              <a:rPr lang="de-DE" sz="1600" b="1" dirty="0">
                <a:latin typeface="Arial" panose="020B0604020202020204" pitchFamily="34" charset="0"/>
                <a:cs typeface="Arial" panose="020B0604020202020204" pitchFamily="34" charset="0"/>
              </a:rPr>
              <a:t>Härter als Gips und meist dunkler gefärbt.</a:t>
            </a:r>
          </a:p>
          <a:p>
            <a:pPr marL="0" indent="0">
              <a:lnSpc>
                <a:spcPct val="150000"/>
              </a:lnSpc>
              <a:buNone/>
            </a:pPr>
            <a:r>
              <a:rPr lang="de-DE" sz="1600" b="1" dirty="0">
                <a:latin typeface="Arial" panose="020B0604020202020204" pitchFamily="34" charset="0"/>
                <a:cs typeface="Arial" panose="020B0604020202020204" pitchFamily="34" charset="0"/>
              </a:rPr>
              <a:t>Vorkommen in Sedimenten</a:t>
            </a:r>
          </a:p>
        </p:txBody>
      </p:sp>
      <p:pic>
        <p:nvPicPr>
          <p:cNvPr id="4" name="Grafik 3">
            <a:extLst>
              <a:ext uri="{FF2B5EF4-FFF2-40B4-BE49-F238E27FC236}">
                <a16:creationId xmlns:a16="http://schemas.microsoft.com/office/drawing/2014/main" id="{D167167C-13E2-4D00-BE19-7CF0B32249A7}"/>
              </a:ext>
            </a:extLst>
          </p:cNvPr>
          <p:cNvPicPr>
            <a:picLocks noChangeAspect="1"/>
          </p:cNvPicPr>
          <p:nvPr/>
        </p:nvPicPr>
        <p:blipFill>
          <a:blip r:embed="rId3"/>
          <a:stretch>
            <a:fillRect/>
          </a:stretch>
        </p:blipFill>
        <p:spPr>
          <a:xfrm>
            <a:off x="4888336" y="1547269"/>
            <a:ext cx="4011516" cy="2414225"/>
          </a:xfrm>
          <a:prstGeom prst="rect">
            <a:avLst/>
          </a:prstGeom>
        </p:spPr>
      </p:pic>
      <p:pic>
        <p:nvPicPr>
          <p:cNvPr id="5" name="Grafik 4">
            <a:extLst>
              <a:ext uri="{FF2B5EF4-FFF2-40B4-BE49-F238E27FC236}">
                <a16:creationId xmlns:a16="http://schemas.microsoft.com/office/drawing/2014/main" id="{697C75FF-F99B-42BC-845A-F055B2DC9951}"/>
              </a:ext>
            </a:extLst>
          </p:cNvPr>
          <p:cNvPicPr>
            <a:picLocks noChangeAspect="1"/>
          </p:cNvPicPr>
          <p:nvPr/>
        </p:nvPicPr>
        <p:blipFill>
          <a:blip r:embed="rId4"/>
          <a:stretch>
            <a:fillRect/>
          </a:stretch>
        </p:blipFill>
        <p:spPr>
          <a:xfrm>
            <a:off x="5461410" y="4103618"/>
            <a:ext cx="3438442" cy="2597121"/>
          </a:xfrm>
          <a:prstGeom prst="rect">
            <a:avLst/>
          </a:prstGeom>
        </p:spPr>
      </p:pic>
      <p:sp>
        <p:nvSpPr>
          <p:cNvPr id="6" name="Textfeld 5">
            <a:extLst>
              <a:ext uri="{FF2B5EF4-FFF2-40B4-BE49-F238E27FC236}">
                <a16:creationId xmlns:a16="http://schemas.microsoft.com/office/drawing/2014/main" id="{118D7B9D-30A8-4005-8E3E-B17ACE73E4FF}"/>
              </a:ext>
            </a:extLst>
          </p:cNvPr>
          <p:cNvSpPr txBox="1"/>
          <p:nvPr/>
        </p:nvSpPr>
        <p:spPr>
          <a:xfrm>
            <a:off x="4888336" y="3622940"/>
            <a:ext cx="606256" cy="338554"/>
          </a:xfrm>
          <a:prstGeom prst="rect">
            <a:avLst/>
          </a:prstGeom>
          <a:noFill/>
        </p:spPr>
        <p:txBody>
          <a:bodyPr wrap="none" rtlCol="0">
            <a:spAutoFit/>
          </a:bodyPr>
          <a:lstStyle/>
          <a:p>
            <a:r>
              <a:rPr lang="de-DE" sz="1600" dirty="0" smtClean="0">
                <a:solidFill>
                  <a:schemeClr val="bg1"/>
                </a:solidFill>
                <a:latin typeface="Arial" panose="020B0604020202020204" pitchFamily="34" charset="0"/>
                <a:cs typeface="Arial" panose="020B0604020202020204" pitchFamily="34" charset="0"/>
              </a:rPr>
              <a:t>Gips</a:t>
            </a:r>
            <a:endParaRPr lang="de-DE" sz="1600" dirty="0">
              <a:solidFill>
                <a:schemeClr val="bg1"/>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99E088CE-1C96-4BBF-B4D9-5C8197219250}"/>
              </a:ext>
            </a:extLst>
          </p:cNvPr>
          <p:cNvSpPr txBox="1"/>
          <p:nvPr/>
        </p:nvSpPr>
        <p:spPr>
          <a:xfrm>
            <a:off x="5461410" y="6362185"/>
            <a:ext cx="936475" cy="338554"/>
          </a:xfrm>
          <a:prstGeom prst="rect">
            <a:avLst/>
          </a:prstGeom>
          <a:noFill/>
        </p:spPr>
        <p:txBody>
          <a:bodyPr wrap="none" rtlCol="0">
            <a:spAutoFit/>
          </a:bodyPr>
          <a:lstStyle/>
          <a:p>
            <a:r>
              <a:rPr lang="de-DE" sz="1600" dirty="0" smtClean="0">
                <a:solidFill>
                  <a:schemeClr val="bg1"/>
                </a:solidFill>
                <a:latin typeface="Arial" panose="020B0604020202020204" pitchFamily="34" charset="0"/>
                <a:cs typeface="Arial" panose="020B0604020202020204" pitchFamily="34" charset="0"/>
              </a:rPr>
              <a:t>Anhydrit</a:t>
            </a:r>
            <a:endParaRPr lang="de-DE"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4200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63800A-3929-4BA9-88AA-1784D79480F4}"/>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 </a:t>
            </a:r>
          </a:p>
        </p:txBody>
      </p:sp>
      <p:sp>
        <p:nvSpPr>
          <p:cNvPr id="3" name="Inhaltsplatzhalter 2">
            <a:extLst>
              <a:ext uri="{FF2B5EF4-FFF2-40B4-BE49-F238E27FC236}">
                <a16:creationId xmlns:a16="http://schemas.microsoft.com/office/drawing/2014/main" id="{4370A51E-7476-4DAA-98A5-EA8B6C26228C}"/>
              </a:ext>
            </a:extLst>
          </p:cNvPr>
          <p:cNvSpPr>
            <a:spLocks noGrp="1"/>
          </p:cNvSpPr>
          <p:nvPr>
            <p:ph idx="1"/>
          </p:nvPr>
        </p:nvSpPr>
        <p:spPr/>
        <p:txBody>
          <a:bodyPr>
            <a:normAutofit/>
          </a:bodyPr>
          <a:lstStyle/>
          <a:p>
            <a:pPr marL="0" indent="0">
              <a:lnSpc>
                <a:spcPct val="150000"/>
              </a:lnSpc>
              <a:buNone/>
            </a:pPr>
            <a:r>
              <a:rPr lang="en-US" sz="1600" b="1" dirty="0" err="1" smtClean="0">
                <a:latin typeface="Arial" panose="020B0604020202020204" pitchFamily="34" charset="0"/>
                <a:cs typeface="Arial" panose="020B0604020202020204" pitchFamily="34" charset="0"/>
              </a:rPr>
              <a:t>Gesteine</a:t>
            </a:r>
            <a:endParaRPr lang="en-US" sz="1600" b="1"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Per Definition ist ein Gestein ein natürlich vorkommendes festes Aggregat aus Mineralien, Fragmenten von Mineralien oder Gesteinen und Resten von Organismen. In einem solchen Aggregat werden die Mineralien so kombiniert, dass sie ihre jeweilige Identität behalten. </a:t>
            </a:r>
          </a:p>
          <a:p>
            <a:pPr marL="0" indent="0">
              <a:lnSpc>
                <a:spcPct val="150000"/>
              </a:lnSpc>
              <a:buNone/>
            </a:pPr>
            <a:r>
              <a:rPr lang="de-DE" sz="1600" dirty="0">
                <a:latin typeface="Arial" panose="020B0604020202020204" pitchFamily="34" charset="0"/>
                <a:cs typeface="Arial" panose="020B0604020202020204" pitchFamily="34" charset="0"/>
              </a:rPr>
              <a:t>Gesteine werden entsprechend ihrer Entstehungsgeschichte in drei Hauptgruppen eingeteilt:</a:t>
            </a:r>
          </a:p>
          <a:p>
            <a:pPr marL="0" indent="0">
              <a:lnSpc>
                <a:spcPct val="150000"/>
              </a:lnSpc>
              <a:buNone/>
            </a:pPr>
            <a:r>
              <a:rPr lang="de-DE" sz="1600" dirty="0">
                <a:latin typeface="Arial" panose="020B0604020202020204" pitchFamily="34" charset="0"/>
                <a:cs typeface="Arial" panose="020B0604020202020204" pitchFamily="34" charset="0"/>
              </a:rPr>
              <a:t>Magmatite</a:t>
            </a:r>
          </a:p>
          <a:p>
            <a:pPr marL="0" indent="0">
              <a:lnSpc>
                <a:spcPct val="150000"/>
              </a:lnSpc>
              <a:buNone/>
            </a:pPr>
            <a:r>
              <a:rPr lang="de-DE" sz="1600" dirty="0">
                <a:latin typeface="Arial" panose="020B0604020202020204" pitchFamily="34" charset="0"/>
                <a:cs typeface="Arial" panose="020B0604020202020204" pitchFamily="34" charset="0"/>
              </a:rPr>
              <a:t>metamorphe Gesteine</a:t>
            </a:r>
          </a:p>
          <a:p>
            <a:pPr marL="0" indent="0">
              <a:lnSpc>
                <a:spcPct val="150000"/>
              </a:lnSpc>
              <a:buNone/>
            </a:pPr>
            <a:r>
              <a:rPr lang="de-DE" sz="1600" dirty="0">
                <a:latin typeface="Arial" panose="020B0604020202020204" pitchFamily="34" charset="0"/>
                <a:cs typeface="Arial" panose="020B0604020202020204" pitchFamily="34" charset="0"/>
              </a:rPr>
              <a:t>Sedimente</a:t>
            </a:r>
          </a:p>
          <a:p>
            <a:pPr marL="0" indent="0">
              <a:lnSpc>
                <a:spcPct val="150000"/>
              </a:lnSpc>
              <a:buNone/>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1123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 - Gesteine</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407694"/>
            <a:ext cx="8229600" cy="4932947"/>
          </a:xfrm>
        </p:spPr>
        <p:txBody>
          <a:bodyPr>
            <a:normAutofit fontScale="92500"/>
          </a:bodyPr>
          <a:lstStyle/>
          <a:p>
            <a:pPr marL="0" indent="0">
              <a:lnSpc>
                <a:spcPct val="160000"/>
              </a:lnSpc>
              <a:buNone/>
            </a:pPr>
            <a:r>
              <a:rPr lang="de-DE" sz="1600" b="1" dirty="0">
                <a:latin typeface="Arial" panose="020B0604020202020204" pitchFamily="34" charset="0"/>
                <a:cs typeface="Arial" panose="020B0604020202020204" pitchFamily="34" charset="0"/>
              </a:rPr>
              <a:t>Magmatit</a:t>
            </a:r>
          </a:p>
          <a:p>
            <a:pPr marL="0" indent="0">
              <a:lnSpc>
                <a:spcPct val="160000"/>
              </a:lnSpc>
              <a:buNone/>
            </a:pPr>
            <a:r>
              <a:rPr lang="de-DE" sz="1600" b="1" dirty="0">
                <a:latin typeface="Arial" panose="020B0604020202020204" pitchFamily="34" charset="0"/>
                <a:cs typeface="Arial" panose="020B0604020202020204" pitchFamily="34" charset="0"/>
              </a:rPr>
              <a:t>Form während der Verfestigung von Gesteinsschmelzen durch die Kristallisation von Mineralien oder Glasbildung durch Abkühlung.</a:t>
            </a:r>
          </a:p>
          <a:p>
            <a:pPr marL="0" indent="0">
              <a:lnSpc>
                <a:spcPct val="160000"/>
              </a:lnSpc>
              <a:buNone/>
            </a:pPr>
            <a:r>
              <a:rPr lang="de-DE" sz="1600" b="1" dirty="0">
                <a:latin typeface="Arial" panose="020B0604020202020204" pitchFamily="34" charset="0"/>
                <a:cs typeface="Arial" panose="020B0604020202020204" pitchFamily="34" charset="0"/>
              </a:rPr>
              <a:t>Solche Schmelzen entstehen in großen Tiefen der Erdkruste oder im oberen Mantel, wo Temperaturen von 700°C oder mehr möglich sind. Sie bestehen aus den unterschiedlichsten Zusammensetzungen und können je nach diesen unterschiedlich viskos sein, da die Viskosität von Temperaturen, Zusammensetzungen wie SiO2-Gehalt und auch dem Gehalt an gelöstem H2O abhängig ist. </a:t>
            </a:r>
          </a:p>
          <a:p>
            <a:pPr marL="0" indent="0">
              <a:lnSpc>
                <a:spcPct val="160000"/>
              </a:lnSpc>
              <a:buNone/>
            </a:pPr>
            <a:endParaRPr lang="de-DE" sz="1600" b="1" dirty="0">
              <a:latin typeface="Arial" panose="020B0604020202020204" pitchFamily="34" charset="0"/>
              <a:cs typeface="Arial" panose="020B0604020202020204" pitchFamily="34" charset="0"/>
            </a:endParaRPr>
          </a:p>
          <a:p>
            <a:pPr marL="0" indent="0">
              <a:lnSpc>
                <a:spcPct val="160000"/>
              </a:lnSpc>
              <a:buNone/>
            </a:pPr>
            <a:r>
              <a:rPr lang="de-DE" sz="1600" b="1" dirty="0">
                <a:latin typeface="Arial" panose="020B0604020202020204" pitchFamily="34" charset="0"/>
                <a:cs typeface="Arial" panose="020B0604020202020204" pitchFamily="34" charset="0"/>
              </a:rPr>
              <a:t>Werden unterteilt in:</a:t>
            </a:r>
          </a:p>
          <a:p>
            <a:pPr marL="0" indent="0">
              <a:lnSpc>
                <a:spcPct val="160000"/>
              </a:lnSpc>
              <a:buNone/>
            </a:pPr>
            <a:r>
              <a:rPr lang="de-DE" sz="1600" b="1" dirty="0">
                <a:latin typeface="Arial" panose="020B0604020202020204" pitchFamily="34" charset="0"/>
                <a:cs typeface="Arial" panose="020B0604020202020204" pitchFamily="34" charset="0"/>
              </a:rPr>
              <a:t>Vulkanite (Ergussgesteine)</a:t>
            </a:r>
          </a:p>
          <a:p>
            <a:pPr marL="0" indent="0">
              <a:lnSpc>
                <a:spcPct val="160000"/>
              </a:lnSpc>
              <a:buNone/>
            </a:pPr>
            <a:r>
              <a:rPr lang="de-DE" sz="1600" b="1" dirty="0" err="1">
                <a:latin typeface="Arial" panose="020B0604020202020204" pitchFamily="34" charset="0"/>
                <a:cs typeface="Arial" panose="020B0604020202020204" pitchFamily="34" charset="0"/>
              </a:rPr>
              <a:t>Plutonite</a:t>
            </a:r>
            <a:r>
              <a:rPr lang="de-DE" sz="1600" b="1" dirty="0">
                <a:latin typeface="Arial" panose="020B0604020202020204" pitchFamily="34" charset="0"/>
                <a:cs typeface="Arial" panose="020B0604020202020204" pitchFamily="34" charset="0"/>
              </a:rPr>
              <a:t> (tiefe Felsen)</a:t>
            </a:r>
          </a:p>
        </p:txBody>
      </p:sp>
    </p:spTree>
    <p:extLst>
      <p:ext uri="{BB962C8B-B14F-4D97-AF65-F5344CB8AC3E}">
        <p14:creationId xmlns:p14="http://schemas.microsoft.com/office/powerpoint/2010/main" val="14539457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EC134-093F-4D62-B321-09E21F96555D}"/>
              </a:ext>
            </a:extLst>
          </p:cNvPr>
          <p:cNvSpPr>
            <a:spLocks noGrp="1"/>
          </p:cNvSpPr>
          <p:nvPr>
            <p:ph type="title"/>
          </p:nvPr>
        </p:nvSpPr>
        <p:spPr>
          <a:xfrm>
            <a:off x="2039870" y="0"/>
            <a:ext cx="6707088" cy="1124744"/>
          </a:xfrm>
        </p:spPr>
        <p:txBody>
          <a:bodyPr/>
          <a:lstStyle/>
          <a:p>
            <a:r>
              <a:rPr lang="de-DE" dirty="0">
                <a:latin typeface="Arial" panose="020B0604020202020204" pitchFamily="34" charset="0"/>
                <a:cs typeface="Arial" panose="020B0604020202020204" pitchFamily="34" charset="0"/>
              </a:rPr>
              <a:t>Geologische Grundlagen - </a:t>
            </a:r>
            <a:r>
              <a:rPr lang="de-DE" dirty="0" smtClean="0">
                <a:latin typeface="Arial" panose="020B0604020202020204" pitchFamily="34" charset="0"/>
                <a:cs typeface="Arial" panose="020B0604020202020204" pitchFamily="34" charset="0"/>
              </a:rPr>
              <a:t>Magmatite</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C7010700-60A5-4370-A030-F56767F54914}"/>
              </a:ext>
            </a:extLst>
          </p:cNvPr>
          <p:cNvSpPr>
            <a:spLocks noGrp="1"/>
          </p:cNvSpPr>
          <p:nvPr>
            <p:ph idx="1"/>
          </p:nvPr>
        </p:nvSpPr>
        <p:spPr>
          <a:xfrm>
            <a:off x="457200" y="1410419"/>
            <a:ext cx="8229600" cy="5038507"/>
          </a:xfrm>
        </p:spPr>
        <p:txBody>
          <a:bodyPr>
            <a:normAutofit fontScale="92500"/>
          </a:bodyPr>
          <a:lstStyle/>
          <a:p>
            <a:pPr marL="0" indent="0">
              <a:lnSpc>
                <a:spcPct val="160000"/>
              </a:lnSpc>
              <a:buNone/>
            </a:pPr>
            <a:r>
              <a:rPr lang="de-DE" sz="1600" b="1" dirty="0">
                <a:latin typeface="Arial" panose="020B0604020202020204" pitchFamily="34" charset="0"/>
                <a:cs typeface="Arial" panose="020B0604020202020204" pitchFamily="34" charset="0"/>
              </a:rPr>
              <a:t>Vulkanite (Ergussgesteine)  </a:t>
            </a:r>
          </a:p>
          <a:p>
            <a:pPr marL="0" indent="0">
              <a:lnSpc>
                <a:spcPct val="160000"/>
              </a:lnSpc>
              <a:buNone/>
            </a:pPr>
            <a:r>
              <a:rPr lang="de-DE" sz="1600" b="1" dirty="0">
                <a:latin typeface="Arial" panose="020B0604020202020204" pitchFamily="34" charset="0"/>
                <a:cs typeface="Arial" panose="020B0604020202020204" pitchFamily="34" charset="0"/>
              </a:rPr>
              <a:t>Bildung von feinkörnigem Gestein und dichten </a:t>
            </a:r>
            <a:r>
              <a:rPr lang="de-DE" sz="1600" b="1" dirty="0" err="1">
                <a:latin typeface="Arial" panose="020B0604020202020204" pitchFamily="34" charset="0"/>
                <a:cs typeface="Arial" panose="020B0604020202020204" pitchFamily="34" charset="0"/>
              </a:rPr>
              <a:t>Gesteingläsern</a:t>
            </a:r>
            <a:r>
              <a:rPr lang="de-DE" sz="1600" b="1" dirty="0">
                <a:latin typeface="Arial" panose="020B0604020202020204" pitchFamily="34" charset="0"/>
                <a:cs typeface="Arial" panose="020B0604020202020204" pitchFamily="34" charset="0"/>
              </a:rPr>
              <a:t> (keine Kristalle) an der Erdoberfläche</a:t>
            </a:r>
          </a:p>
          <a:p>
            <a:pPr marL="0" indent="0">
              <a:lnSpc>
                <a:spcPct val="160000"/>
              </a:lnSpc>
              <a:buNone/>
            </a:pPr>
            <a:r>
              <a:rPr lang="de-DE" sz="1600" b="1" dirty="0">
                <a:latin typeface="Arial" panose="020B0604020202020204" pitchFamily="34" charset="0"/>
                <a:cs typeface="Arial" panose="020B0604020202020204" pitchFamily="34" charset="0"/>
              </a:rPr>
              <a:t>Plötzliche und schnelle Abkühlung der Schmelze beim Austritt aus der Erdoberfläche</a:t>
            </a:r>
          </a:p>
          <a:p>
            <a:pPr marL="0" indent="0">
              <a:lnSpc>
                <a:spcPct val="160000"/>
              </a:lnSpc>
              <a:buNone/>
            </a:pPr>
            <a:r>
              <a:rPr lang="de-DE" sz="1600" b="1" dirty="0">
                <a:latin typeface="Arial" panose="020B0604020202020204" pitchFamily="34" charset="0"/>
                <a:cs typeface="Arial" panose="020B0604020202020204" pitchFamily="34" charset="0"/>
              </a:rPr>
              <a:t>Viele kleine Kristallkeime durch die kurze Abkühlzeit</a:t>
            </a:r>
          </a:p>
          <a:p>
            <a:pPr marL="0" indent="0">
              <a:lnSpc>
                <a:spcPct val="160000"/>
              </a:lnSpc>
              <a:buNone/>
            </a:pPr>
            <a:r>
              <a:rPr lang="de-DE" sz="1600" b="1" dirty="0">
                <a:latin typeface="Arial" panose="020B0604020202020204" pitchFamily="34" charset="0"/>
                <a:cs typeface="Arial" panose="020B0604020202020204" pitchFamily="34" charset="0"/>
              </a:rPr>
              <a:t>In die feinkörnige Matrix (</a:t>
            </a:r>
            <a:r>
              <a:rPr lang="de-DE" sz="1600" b="1" dirty="0" err="1">
                <a:latin typeface="Arial" panose="020B0604020202020204" pitchFamily="34" charset="0"/>
                <a:cs typeface="Arial" panose="020B0604020202020204" pitchFamily="34" charset="0"/>
              </a:rPr>
              <a:t>Sprinklinge</a:t>
            </a:r>
            <a:r>
              <a:rPr lang="de-DE" sz="1600" b="1" dirty="0">
                <a:latin typeface="Arial" panose="020B0604020202020204" pitchFamily="34" charset="0"/>
                <a:cs typeface="Arial" panose="020B0604020202020204" pitchFamily="34" charset="0"/>
              </a:rPr>
              <a:t>) können große Kristalle eingebettet werden, die vor dem plötzlichen Abkühlen in größeren Tiefen entstanden sind. </a:t>
            </a:r>
          </a:p>
          <a:p>
            <a:pPr marL="0" indent="0">
              <a:lnSpc>
                <a:spcPct val="160000"/>
              </a:lnSpc>
              <a:buNone/>
            </a:pPr>
            <a:r>
              <a:rPr lang="de-DE" sz="1600" b="1" dirty="0">
                <a:latin typeface="Arial" panose="020B0604020202020204" pitchFamily="34" charset="0"/>
                <a:cs typeface="Arial" panose="020B0604020202020204" pitchFamily="34" charset="0"/>
              </a:rPr>
              <a:t>Wichtige Beispiele für Vulkanite sind:</a:t>
            </a:r>
          </a:p>
          <a:p>
            <a:pPr marL="0" indent="0">
              <a:lnSpc>
                <a:spcPct val="160000"/>
              </a:lnSpc>
              <a:buNone/>
            </a:pPr>
            <a:r>
              <a:rPr lang="de-DE" sz="1600" b="1" dirty="0">
                <a:latin typeface="Arial" panose="020B0604020202020204" pitchFamily="34" charset="0"/>
                <a:cs typeface="Arial" panose="020B0604020202020204" pitchFamily="34" charset="0"/>
              </a:rPr>
              <a:t>Basalte</a:t>
            </a:r>
          </a:p>
          <a:p>
            <a:pPr marL="0" indent="0">
              <a:lnSpc>
                <a:spcPct val="160000"/>
              </a:lnSpc>
              <a:buNone/>
            </a:pPr>
            <a:r>
              <a:rPr lang="de-DE" sz="1600" b="1" dirty="0">
                <a:latin typeface="Arial" panose="020B0604020202020204" pitchFamily="34" charset="0"/>
                <a:cs typeface="Arial" panose="020B0604020202020204" pitchFamily="34" charset="0"/>
              </a:rPr>
              <a:t>Andesit </a:t>
            </a:r>
          </a:p>
          <a:p>
            <a:pPr marL="0" indent="0">
              <a:lnSpc>
                <a:spcPct val="160000"/>
              </a:lnSpc>
              <a:buNone/>
            </a:pPr>
            <a:r>
              <a:rPr lang="de-DE" sz="1600" b="1" dirty="0" err="1">
                <a:latin typeface="Arial" panose="020B0604020202020204" pitchFamily="34" charset="0"/>
                <a:cs typeface="Arial" panose="020B0604020202020204" pitchFamily="34" charset="0"/>
              </a:rPr>
              <a:t>Rhyolite</a:t>
            </a:r>
            <a:endParaRPr lang="de-DE" sz="1600" b="1" dirty="0">
              <a:latin typeface="Arial" panose="020B0604020202020204" pitchFamily="34" charset="0"/>
              <a:cs typeface="Arial" panose="020B0604020202020204" pitchFamily="34" charset="0"/>
            </a:endParaRPr>
          </a:p>
          <a:p>
            <a:pPr marL="0" indent="0">
              <a:lnSpc>
                <a:spcPct val="160000"/>
              </a:lnSpc>
              <a:buNone/>
            </a:pPr>
            <a:r>
              <a:rPr lang="de-DE" sz="1600" b="1" dirty="0">
                <a:latin typeface="Arial" panose="020B0604020202020204" pitchFamily="34" charset="0"/>
                <a:cs typeface="Arial" panose="020B0604020202020204" pitchFamily="34" charset="0"/>
              </a:rPr>
              <a:t>Obsidian</a:t>
            </a:r>
          </a:p>
        </p:txBody>
      </p:sp>
    </p:spTree>
    <p:extLst>
      <p:ext uri="{BB962C8B-B14F-4D97-AF65-F5344CB8AC3E}">
        <p14:creationId xmlns:p14="http://schemas.microsoft.com/office/powerpoint/2010/main" val="30383202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747AC8-B59A-4AEB-8E13-69FDAECC59E8}"/>
              </a:ext>
            </a:extLst>
          </p:cNvPr>
          <p:cNvSpPr>
            <a:spLocks noGrp="1"/>
          </p:cNvSpPr>
          <p:nvPr>
            <p:ph type="title"/>
          </p:nvPr>
        </p:nvSpPr>
        <p:spPr/>
        <p:txBody>
          <a:bodyPr/>
          <a:lstStyle/>
          <a:p>
            <a:r>
              <a:rPr lang="de-DE" dirty="0" smtClean="0">
                <a:latin typeface="Arial" panose="020B0604020202020204" pitchFamily="34" charset="0"/>
                <a:cs typeface="Arial" panose="020B0604020202020204" pitchFamily="34" charset="0"/>
              </a:rPr>
              <a:t>Vulkanite</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DA7C0264-0799-4AAA-B6B7-C6969F8A40F8}"/>
              </a:ext>
            </a:extLst>
          </p:cNvPr>
          <p:cNvSpPr>
            <a:spLocks noGrp="1"/>
          </p:cNvSpPr>
          <p:nvPr>
            <p:ph idx="1"/>
          </p:nvPr>
        </p:nvSpPr>
        <p:spPr>
          <a:xfrm>
            <a:off x="457200" y="1397479"/>
            <a:ext cx="8229600" cy="4925683"/>
          </a:xfrm>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Basalte</a:t>
            </a:r>
          </a:p>
          <a:p>
            <a:pPr marL="0" indent="0">
              <a:lnSpc>
                <a:spcPct val="150000"/>
              </a:lnSpc>
              <a:buNone/>
            </a:pPr>
            <a:r>
              <a:rPr lang="de-DE" sz="1600" b="1" dirty="0">
                <a:latin typeface="Arial" panose="020B0604020202020204" pitchFamily="34" charset="0"/>
                <a:cs typeface="Arial" panose="020B0604020202020204" pitchFamily="34" charset="0"/>
              </a:rPr>
              <a:t>Gehören zu den alkalischen Vulkaniten</a:t>
            </a:r>
          </a:p>
          <a:p>
            <a:pPr marL="0" indent="0">
              <a:lnSpc>
                <a:spcPct val="150000"/>
              </a:lnSpc>
              <a:buNone/>
            </a:pPr>
            <a:r>
              <a:rPr lang="de-DE" sz="1600" b="1" dirty="0">
                <a:latin typeface="Arial" panose="020B0604020202020204" pitchFamily="34" charset="0"/>
                <a:cs typeface="Arial" panose="020B0604020202020204" pitchFamily="34" charset="0"/>
              </a:rPr>
              <a:t>Entwickelt aus SiO2 (Kieselsäure) - schlechte Schmelzen </a:t>
            </a:r>
          </a:p>
          <a:p>
            <a:pPr marL="0" indent="0">
              <a:lnSpc>
                <a:spcPct val="150000"/>
              </a:lnSpc>
              <a:buNone/>
            </a:pPr>
            <a:r>
              <a:rPr lang="de-DE" sz="1600" b="1" dirty="0">
                <a:latin typeface="Arial" panose="020B0604020202020204" pitchFamily="34" charset="0"/>
                <a:cs typeface="Arial" panose="020B0604020202020204" pitchFamily="34" charset="0"/>
              </a:rPr>
              <a:t>Zusammensetzung: </a:t>
            </a:r>
          </a:p>
          <a:p>
            <a:pPr marL="0" indent="0">
              <a:lnSpc>
                <a:spcPct val="150000"/>
              </a:lnSpc>
              <a:buNone/>
            </a:pPr>
            <a:r>
              <a:rPr lang="de-DE" sz="1600" b="1" dirty="0">
                <a:latin typeface="Arial" panose="020B0604020202020204" pitchFamily="34" charset="0"/>
                <a:cs typeface="Arial" panose="020B0604020202020204" pitchFamily="34" charset="0"/>
              </a:rPr>
              <a:t>Hauptsächlich Plagioklas und dunkle (</a:t>
            </a:r>
            <a:r>
              <a:rPr lang="de-DE" sz="1600" b="1" dirty="0" err="1">
                <a:latin typeface="Arial" panose="020B0604020202020204" pitchFamily="34" charset="0"/>
                <a:cs typeface="Arial" panose="020B0604020202020204" pitchFamily="34" charset="0"/>
              </a:rPr>
              <a:t>mafische</a:t>
            </a:r>
            <a:r>
              <a:rPr lang="de-DE" sz="1600" b="1" dirty="0">
                <a:latin typeface="Arial" panose="020B0604020202020204" pitchFamily="34" charset="0"/>
                <a:cs typeface="Arial" panose="020B0604020202020204" pitchFamily="34" charset="0"/>
              </a:rPr>
              <a:t>) Mineralien wie: </a:t>
            </a:r>
            <a:r>
              <a:rPr lang="de-DE" sz="1600" b="1" dirty="0" err="1">
                <a:latin typeface="Arial" panose="020B0604020202020204" pitchFamily="34" charset="0"/>
                <a:cs typeface="Arial" panose="020B0604020202020204" pitchFamily="34" charset="0"/>
              </a:rPr>
              <a:t>Pyroxene</a:t>
            </a:r>
            <a:r>
              <a:rPr lang="de-DE" sz="1600" b="1" dirty="0">
                <a:latin typeface="Arial" panose="020B0604020202020204" pitchFamily="34" charset="0"/>
                <a:cs typeface="Arial" panose="020B0604020202020204" pitchFamily="34" charset="0"/>
              </a:rPr>
              <a:t> und Amphibien</a:t>
            </a:r>
          </a:p>
          <a:p>
            <a:pPr marL="0" indent="0">
              <a:lnSpc>
                <a:spcPct val="150000"/>
              </a:lnSpc>
              <a:buNone/>
            </a:pPr>
            <a:r>
              <a:rPr lang="de-DE" sz="1600" b="1" dirty="0">
                <a:latin typeface="Arial" panose="020B0604020202020204" pitchFamily="34" charset="0"/>
                <a:cs typeface="Arial" panose="020B0604020202020204" pitchFamily="34" charset="0"/>
              </a:rPr>
              <a:t>Einschlüsse anderer Kristalle wie Olivin oder Gasblasen</a:t>
            </a:r>
          </a:p>
          <a:p>
            <a:pPr>
              <a:lnSpc>
                <a:spcPct val="150000"/>
              </a:lnSpc>
            </a:pPr>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buNone/>
            </a:pPr>
            <a:endParaRPr lang="de-DE" dirty="0"/>
          </a:p>
        </p:txBody>
      </p:sp>
      <p:pic>
        <p:nvPicPr>
          <p:cNvPr id="4" name="Grafik 3">
            <a:extLst>
              <a:ext uri="{FF2B5EF4-FFF2-40B4-BE49-F238E27FC236}">
                <a16:creationId xmlns:a16="http://schemas.microsoft.com/office/drawing/2014/main" id="{A47D60B6-9881-452E-A352-C304ED717832}"/>
              </a:ext>
            </a:extLst>
          </p:cNvPr>
          <p:cNvPicPr>
            <a:picLocks noChangeAspect="1"/>
          </p:cNvPicPr>
          <p:nvPr/>
        </p:nvPicPr>
        <p:blipFill rotWithShape="1">
          <a:blip r:embed="rId3"/>
          <a:srcRect l="8619" t="10607" r="8644" b="14080"/>
          <a:stretch/>
        </p:blipFill>
        <p:spPr>
          <a:xfrm>
            <a:off x="457200" y="4186990"/>
            <a:ext cx="2970430" cy="2027888"/>
          </a:xfrm>
          <a:prstGeom prst="rect">
            <a:avLst/>
          </a:prstGeom>
        </p:spPr>
      </p:pic>
    </p:spTree>
    <p:extLst>
      <p:ext uri="{BB962C8B-B14F-4D97-AF65-F5344CB8AC3E}">
        <p14:creationId xmlns:p14="http://schemas.microsoft.com/office/powerpoint/2010/main" val="2491568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Inhalt </a:t>
            </a:r>
            <a:endParaRPr lang="en-GB" dirty="0">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85AC4F48-CDA6-418F-8620-B7D6FCDB1964}"/>
              </a:ext>
            </a:extLst>
          </p:cNvPr>
          <p:cNvSpPr txBox="1"/>
          <p:nvPr/>
        </p:nvSpPr>
        <p:spPr>
          <a:xfrm>
            <a:off x="547268" y="1552074"/>
            <a:ext cx="3211007" cy="2215991"/>
          </a:xfrm>
          <a:prstGeom prst="rect">
            <a:avLst/>
          </a:prstGeom>
          <a:noFill/>
        </p:spPr>
        <p:txBody>
          <a:bodyPr wrap="none" rtlCol="0">
            <a:spAutoFit/>
          </a:bodyPr>
          <a:lstStyle/>
          <a:p>
            <a:pPr marL="342900" indent="-342900">
              <a:lnSpc>
                <a:spcPct val="150000"/>
              </a:lnSpc>
              <a:buFont typeface="+mj-lt"/>
              <a:buAutoNum type="arabicPeriod" startAt="2"/>
            </a:pPr>
            <a:r>
              <a:rPr lang="de-DE" sz="1600" b="1" dirty="0">
                <a:latin typeface="Arial" panose="020B0604020202020204" pitchFamily="34" charset="0"/>
                <a:cs typeface="Arial" panose="020B0604020202020204" pitchFamily="34" charset="0"/>
              </a:rPr>
              <a:t>Geologische Grundlagen</a:t>
            </a:r>
          </a:p>
          <a:p>
            <a:pPr marL="342900" indent="-342900">
              <a:lnSpc>
                <a:spcPct val="150000"/>
              </a:lnSpc>
              <a:buFont typeface="+mj-lt"/>
              <a:buAutoNum type="arabicPeriod" startAt="2"/>
            </a:pPr>
            <a:r>
              <a:rPr lang="de-DE" sz="1600" b="1" dirty="0">
                <a:latin typeface="Arial" panose="020B0604020202020204" pitchFamily="34" charset="0"/>
                <a:cs typeface="Arial" panose="020B0604020202020204" pitchFamily="34" charset="0"/>
              </a:rPr>
              <a:t>Mineralien</a:t>
            </a:r>
          </a:p>
          <a:p>
            <a:pPr marL="342900" indent="-342900">
              <a:lnSpc>
                <a:spcPct val="150000"/>
              </a:lnSpc>
              <a:buFont typeface="+mj-lt"/>
              <a:buAutoNum type="arabicPeriod" startAt="2"/>
            </a:pPr>
            <a:r>
              <a:rPr lang="de-DE" sz="1600" b="1" dirty="0">
                <a:latin typeface="Arial" panose="020B0604020202020204" pitchFamily="34" charset="0"/>
                <a:cs typeface="Arial" panose="020B0604020202020204" pitchFamily="34" charset="0"/>
              </a:rPr>
              <a:t>Felsen</a:t>
            </a:r>
          </a:p>
          <a:p>
            <a:pPr marL="342900" indent="-342900">
              <a:lnSpc>
                <a:spcPct val="150000"/>
              </a:lnSpc>
              <a:buFont typeface="+mj-lt"/>
              <a:buAutoNum type="arabicPeriod" startAt="2"/>
            </a:pPr>
            <a:r>
              <a:rPr lang="de-DE" sz="1600" b="1" dirty="0">
                <a:latin typeface="Arial" panose="020B0604020202020204" pitchFamily="34" charset="0"/>
                <a:cs typeface="Arial" panose="020B0604020202020204" pitchFamily="34" charset="0"/>
              </a:rPr>
              <a:t>Verformung von Gesteinen </a:t>
            </a:r>
          </a:p>
          <a:p>
            <a:pPr marL="342900" indent="-342900">
              <a:lnSpc>
                <a:spcPct val="150000"/>
              </a:lnSpc>
              <a:buFont typeface="+mj-lt"/>
              <a:buAutoNum type="arabicPeriod" startAt="2"/>
            </a:pPr>
            <a:r>
              <a:rPr lang="de-DE" sz="1600" b="1" dirty="0" err="1">
                <a:latin typeface="Arial" panose="020B0604020202020204" pitchFamily="34" charset="0"/>
                <a:cs typeface="Arial" panose="020B0604020202020204" pitchFamily="34" charset="0"/>
              </a:rPr>
              <a:t>Aquifer</a:t>
            </a:r>
            <a:endParaRPr lang="de-DE" sz="1600" b="1" dirty="0">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37032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latin typeface="Arial" panose="020B0604020202020204" pitchFamily="34" charset="0"/>
                <a:cs typeface="Arial" panose="020B0604020202020204" pitchFamily="34" charset="0"/>
              </a:rPr>
              <a:t>Vulkanite</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Andesit</a:t>
            </a:r>
          </a:p>
          <a:p>
            <a:pPr marL="0" indent="0">
              <a:lnSpc>
                <a:spcPct val="150000"/>
              </a:lnSpc>
              <a:buNone/>
            </a:pPr>
            <a:r>
              <a:rPr lang="de-DE" sz="1600" b="1" dirty="0">
                <a:latin typeface="Arial" panose="020B0604020202020204" pitchFamily="34" charset="0"/>
                <a:cs typeface="Arial" panose="020B0604020202020204" pitchFamily="34" charset="0"/>
              </a:rPr>
              <a:t>Gehört zu den Zwischenvulkaniten</a:t>
            </a:r>
          </a:p>
          <a:p>
            <a:pPr marL="0" indent="0">
              <a:lnSpc>
                <a:spcPct val="150000"/>
              </a:lnSpc>
              <a:buNone/>
            </a:pPr>
            <a:r>
              <a:rPr lang="de-DE" sz="1600" b="1" dirty="0">
                <a:latin typeface="Arial" panose="020B0604020202020204" pitchFamily="34" charset="0"/>
                <a:cs typeface="Arial" panose="020B0604020202020204" pitchFamily="34" charset="0"/>
              </a:rPr>
              <a:t>SiO2-Gehalt zwischen 50 und 65 </a:t>
            </a:r>
            <a:r>
              <a:rPr lang="de-DE" sz="1600" b="1" dirty="0" err="1">
                <a:latin typeface="Arial" panose="020B0604020202020204" pitchFamily="34" charset="0"/>
                <a:cs typeface="Arial" panose="020B0604020202020204" pitchFamily="34" charset="0"/>
              </a:rPr>
              <a:t>Gew</a:t>
            </a:r>
            <a:r>
              <a:rPr lang="de-DE" sz="1600" b="1" dirty="0">
                <a:latin typeface="Arial" panose="020B0604020202020204" pitchFamily="34" charset="0"/>
                <a:cs typeface="Arial" panose="020B0604020202020204" pitchFamily="34" charset="0"/>
              </a:rPr>
              <a:t>.-%.</a:t>
            </a:r>
          </a:p>
          <a:p>
            <a:pPr marL="0" indent="0">
              <a:lnSpc>
                <a:spcPct val="150000"/>
              </a:lnSpc>
              <a:buNone/>
            </a:pPr>
            <a:r>
              <a:rPr lang="de-DE" sz="1600" b="1" dirty="0">
                <a:latin typeface="Arial" panose="020B0604020202020204" pitchFamily="34" charset="0"/>
                <a:cs typeface="Arial" panose="020B0604020202020204" pitchFamily="34" charset="0"/>
              </a:rPr>
              <a:t>Zusammensetzung </a:t>
            </a:r>
          </a:p>
          <a:p>
            <a:pPr marL="0" indent="0">
              <a:lnSpc>
                <a:spcPct val="150000"/>
              </a:lnSpc>
              <a:buNone/>
            </a:pPr>
            <a:r>
              <a:rPr lang="de-DE" sz="1600" b="1" dirty="0">
                <a:latin typeface="Arial" panose="020B0604020202020204" pitchFamily="34" charset="0"/>
                <a:cs typeface="Arial" panose="020B0604020202020204" pitchFamily="34" charset="0"/>
              </a:rPr>
              <a:t> Hauptsächlich Plagioklas und Amphibol.</a:t>
            </a:r>
          </a:p>
          <a:p>
            <a:pPr marL="0" indent="0">
              <a:lnSpc>
                <a:spcPct val="150000"/>
              </a:lnSpc>
              <a:buNone/>
            </a:pPr>
            <a:r>
              <a:rPr lang="de-DE" sz="1600" b="1" dirty="0">
                <a:latin typeface="Arial" panose="020B0604020202020204" pitchFamily="34" charset="0"/>
                <a:cs typeface="Arial" panose="020B0604020202020204" pitchFamily="34" charset="0"/>
              </a:rPr>
              <a:t>Geringe Mengen an Quarz und Feldspäten</a:t>
            </a:r>
          </a:p>
          <a:p>
            <a:pPr marL="0" indent="0">
              <a:lnSpc>
                <a:spcPct val="150000"/>
              </a:lnSpc>
              <a:buNone/>
            </a:pPr>
            <a:r>
              <a:rPr lang="de-DE" sz="1600" b="1" dirty="0">
                <a:latin typeface="Arial" panose="020B0604020202020204" pitchFamily="34" charset="0"/>
                <a:cs typeface="Arial" panose="020B0604020202020204" pitchFamily="34" charset="0"/>
              </a:rPr>
              <a:t>Sprenkel: oft in Form von Plagioklas, </a:t>
            </a:r>
            <a:r>
              <a:rPr lang="de-DE" sz="1600" b="1" dirty="0" err="1">
                <a:latin typeface="Arial" panose="020B0604020202020204" pitchFamily="34" charset="0"/>
                <a:cs typeface="Arial" panose="020B0604020202020204" pitchFamily="34" charset="0"/>
              </a:rPr>
              <a:t>Pyroxenen</a:t>
            </a:r>
            <a:r>
              <a:rPr lang="de-DE" sz="1600" b="1" dirty="0">
                <a:latin typeface="Arial" panose="020B0604020202020204" pitchFamily="34" charset="0"/>
                <a:cs typeface="Arial" panose="020B0604020202020204" pitchFamily="34" charset="0"/>
              </a:rPr>
              <a:t> und Amphibien.</a:t>
            </a:r>
          </a:p>
          <a:p>
            <a:pPr marL="0" indent="0">
              <a:lnSpc>
                <a:spcPct val="150000"/>
              </a:lnSpc>
              <a:buNone/>
            </a:pPr>
            <a:r>
              <a:rPr lang="de-DE" sz="1600" b="1" dirty="0">
                <a:latin typeface="Arial" panose="020B0604020202020204" pitchFamily="34" charset="0"/>
                <a:cs typeface="Arial" panose="020B0604020202020204" pitchFamily="34" charset="0"/>
              </a:rPr>
              <a:t>Oft heller als Basalt </a:t>
            </a:r>
            <a:endParaRPr lang="en-GB" sz="1600" dirty="0">
              <a:latin typeface="Arial" panose="020B0604020202020204" pitchFamily="34" charset="0"/>
              <a:cs typeface="Arial" panose="020B0604020202020204" pitchFamily="34" charset="0"/>
            </a:endParaRPr>
          </a:p>
          <a:p>
            <a:pPr lvl="1"/>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97B9100D-F0E0-47E9-B941-6FA3059BA68F}"/>
              </a:ext>
            </a:extLst>
          </p:cNvPr>
          <p:cNvPicPr>
            <a:picLocks noChangeAspect="1"/>
          </p:cNvPicPr>
          <p:nvPr/>
        </p:nvPicPr>
        <p:blipFill>
          <a:blip r:embed="rId3"/>
          <a:stretch>
            <a:fillRect/>
          </a:stretch>
        </p:blipFill>
        <p:spPr>
          <a:xfrm>
            <a:off x="5388578" y="3429000"/>
            <a:ext cx="3298222" cy="2542252"/>
          </a:xfrm>
          <a:prstGeom prst="rect">
            <a:avLst/>
          </a:prstGeom>
        </p:spPr>
      </p:pic>
    </p:spTree>
    <p:extLst>
      <p:ext uri="{BB962C8B-B14F-4D97-AF65-F5344CB8AC3E}">
        <p14:creationId xmlns:p14="http://schemas.microsoft.com/office/powerpoint/2010/main" val="1342828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latin typeface="Arial" panose="020B0604020202020204" pitchFamily="34" charset="0"/>
                <a:cs typeface="Arial" panose="020B0604020202020204" pitchFamily="34" charset="0"/>
              </a:rPr>
              <a:t>Vulkanite</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en-GB" sz="1600" b="1" dirty="0" err="1">
                <a:latin typeface="Arial" panose="020B0604020202020204" pitchFamily="34" charset="0"/>
                <a:cs typeface="Arial" panose="020B0604020202020204" pitchFamily="34" charset="0"/>
              </a:rPr>
              <a:t>Rhyolith</a:t>
            </a:r>
            <a:endParaRPr lang="en-GB" sz="1600" b="1" dirty="0">
              <a:latin typeface="Arial" panose="020B0604020202020204" pitchFamily="34" charset="0"/>
              <a:cs typeface="Arial" panose="020B0604020202020204" pitchFamily="34" charset="0"/>
            </a:endParaRPr>
          </a:p>
          <a:p>
            <a:pPr marL="0" indent="0">
              <a:lnSpc>
                <a:spcPct val="150000"/>
              </a:lnSpc>
              <a:buNone/>
            </a:pPr>
            <a:r>
              <a:rPr lang="en-GB" sz="1600" b="1" dirty="0" err="1">
                <a:latin typeface="Arial" panose="020B0604020202020204" pitchFamily="34" charset="0"/>
                <a:cs typeface="Arial" panose="020B0604020202020204" pitchFamily="34" charset="0"/>
              </a:rPr>
              <a:t>Gehört</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zu</a:t>
            </a:r>
            <a:r>
              <a:rPr lang="en-GB" sz="1600" b="1" dirty="0">
                <a:latin typeface="Arial" panose="020B0604020202020204" pitchFamily="34" charset="0"/>
                <a:cs typeface="Arial" panose="020B0604020202020204" pitchFamily="34" charset="0"/>
              </a:rPr>
              <a:t> den </a:t>
            </a:r>
            <a:r>
              <a:rPr lang="en-GB" sz="1600" b="1" dirty="0" err="1">
                <a:latin typeface="Arial" panose="020B0604020202020204" pitchFamily="34" charset="0"/>
                <a:cs typeface="Arial" panose="020B0604020202020204" pitchFamily="34" charset="0"/>
              </a:rPr>
              <a:t>sauren</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Vulkaniten</a:t>
            </a:r>
            <a:endParaRPr lang="en-GB" sz="1600" b="1" dirty="0">
              <a:latin typeface="Arial" panose="020B0604020202020204" pitchFamily="34" charset="0"/>
              <a:cs typeface="Arial" panose="020B0604020202020204" pitchFamily="34" charset="0"/>
            </a:endParaRPr>
          </a:p>
          <a:p>
            <a:pPr marL="0" indent="0">
              <a:lnSpc>
                <a:spcPct val="150000"/>
              </a:lnSpc>
              <a:buNone/>
            </a:pPr>
            <a:r>
              <a:rPr lang="en-GB" sz="1600" b="1" dirty="0" err="1">
                <a:latin typeface="Arial" panose="020B0604020202020204" pitchFamily="34" charset="0"/>
                <a:cs typeface="Arial" panose="020B0604020202020204" pitchFamily="34" charset="0"/>
              </a:rPr>
              <a:t>Aus</a:t>
            </a:r>
            <a:r>
              <a:rPr lang="en-GB" sz="1600" b="1" dirty="0">
                <a:latin typeface="Arial" panose="020B0604020202020204" pitchFamily="34" charset="0"/>
                <a:cs typeface="Arial" panose="020B0604020202020204" pitchFamily="34" charset="0"/>
              </a:rPr>
              <a:t> SiO2 - </a:t>
            </a:r>
            <a:r>
              <a:rPr lang="en-GB" sz="1600" b="1" dirty="0" err="1">
                <a:latin typeface="Arial" panose="020B0604020202020204" pitchFamily="34" charset="0"/>
                <a:cs typeface="Arial" panose="020B0604020202020204" pitchFamily="34" charset="0"/>
              </a:rPr>
              <a:t>fette</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Schmelze</a:t>
            </a:r>
            <a:r>
              <a:rPr lang="en-GB" sz="1600" b="1" dirty="0">
                <a:latin typeface="Arial" panose="020B0604020202020204" pitchFamily="34" charset="0"/>
                <a:cs typeface="Arial" panose="020B0604020202020204" pitchFamily="34" charset="0"/>
              </a:rPr>
              <a:t>, &gt; 65 </a:t>
            </a:r>
            <a:r>
              <a:rPr lang="en-GB" sz="1600" b="1" dirty="0" err="1">
                <a:latin typeface="Arial" panose="020B0604020202020204" pitchFamily="34" charset="0"/>
                <a:cs typeface="Arial" panose="020B0604020202020204" pitchFamily="34" charset="0"/>
              </a:rPr>
              <a:t>Gew</a:t>
            </a:r>
            <a:r>
              <a:rPr lang="en-GB" sz="1600" b="1" dirty="0">
                <a:latin typeface="Arial" panose="020B0604020202020204" pitchFamily="34" charset="0"/>
                <a:cs typeface="Arial" panose="020B0604020202020204" pitchFamily="34" charset="0"/>
              </a:rPr>
              <a:t>.-% SiO2</a:t>
            </a:r>
          </a:p>
          <a:p>
            <a:pPr marL="0" indent="0">
              <a:lnSpc>
                <a:spcPct val="150000"/>
              </a:lnSpc>
              <a:buNone/>
            </a:pPr>
            <a:r>
              <a:rPr lang="en-GB" sz="1600" b="1" dirty="0" err="1">
                <a:latin typeface="Arial" panose="020B0604020202020204" pitchFamily="34" charset="0"/>
                <a:cs typeface="Arial" panose="020B0604020202020204" pitchFamily="34" charset="0"/>
              </a:rPr>
              <a:t>Zusammensetzung</a:t>
            </a:r>
            <a:r>
              <a:rPr lang="en-GB" sz="1600" b="1" dirty="0">
                <a:latin typeface="Arial" panose="020B0604020202020204" pitchFamily="34" charset="0"/>
                <a:cs typeface="Arial" panose="020B0604020202020204" pitchFamily="34" charset="0"/>
              </a:rPr>
              <a:t> </a:t>
            </a:r>
          </a:p>
          <a:p>
            <a:pPr marL="0" indent="0">
              <a:lnSpc>
                <a:spcPct val="150000"/>
              </a:lnSpc>
              <a:buNone/>
            </a:pPr>
            <a:r>
              <a:rPr lang="en-GB" sz="1600" b="1" dirty="0" err="1">
                <a:latin typeface="Arial" panose="020B0604020202020204" pitchFamily="34" charset="0"/>
                <a:cs typeface="Arial" panose="020B0604020202020204" pitchFamily="34" charset="0"/>
              </a:rPr>
              <a:t>Kann</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teilweise</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bis</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zu</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gleichen</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Anteilen</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aus</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Quarz</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Feldspat</a:t>
            </a:r>
            <a:r>
              <a:rPr lang="en-GB" sz="1600" b="1" dirty="0">
                <a:latin typeface="Arial" panose="020B0604020202020204" pitchFamily="34" charset="0"/>
                <a:cs typeface="Arial" panose="020B0604020202020204" pitchFamily="34" charset="0"/>
              </a:rPr>
              <a:t> und </a:t>
            </a:r>
            <a:r>
              <a:rPr lang="en-GB" sz="1600" b="1" dirty="0" err="1">
                <a:latin typeface="Arial" panose="020B0604020202020204" pitchFamily="34" charset="0"/>
                <a:cs typeface="Arial" panose="020B0604020202020204" pitchFamily="34" charset="0"/>
              </a:rPr>
              <a:t>Plagioklas</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bestehen</a:t>
            </a:r>
            <a:r>
              <a:rPr lang="en-GB" sz="1600" b="1" dirty="0">
                <a:latin typeface="Arial" panose="020B0604020202020204" pitchFamily="34" charset="0"/>
                <a:cs typeface="Arial" panose="020B0604020202020204" pitchFamily="34" charset="0"/>
              </a:rPr>
              <a:t>.</a:t>
            </a:r>
          </a:p>
          <a:p>
            <a:pPr marL="0" indent="0">
              <a:lnSpc>
                <a:spcPct val="150000"/>
              </a:lnSpc>
              <a:buNone/>
            </a:pPr>
            <a:r>
              <a:rPr lang="en-GB" sz="1600" b="1" dirty="0" err="1">
                <a:latin typeface="Arial" panose="020B0604020202020204" pitchFamily="34" charset="0"/>
                <a:cs typeface="Arial" panose="020B0604020202020204" pitchFamily="34" charset="0"/>
              </a:rPr>
              <a:t>Mafische</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Mineralien</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wie</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Biotit</a:t>
            </a:r>
            <a:r>
              <a:rPr lang="en-GB" sz="1600" b="1" dirty="0">
                <a:latin typeface="Arial" panose="020B0604020202020204" pitchFamily="34" charset="0"/>
                <a:cs typeface="Arial" panose="020B0604020202020204" pitchFamily="34" charset="0"/>
              </a:rPr>
              <a:t>, Hornblende </a:t>
            </a:r>
            <a:r>
              <a:rPr lang="en-GB" sz="1600" b="1" dirty="0" err="1">
                <a:latin typeface="Arial" panose="020B0604020202020204" pitchFamily="34" charset="0"/>
                <a:cs typeface="Arial" panose="020B0604020202020204" pitchFamily="34" charset="0"/>
              </a:rPr>
              <a:t>oder</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Pyroxen</a:t>
            </a:r>
            <a:r>
              <a:rPr lang="en-GB" sz="1600" b="1" dirty="0">
                <a:latin typeface="Arial" panose="020B0604020202020204" pitchFamily="34" charset="0"/>
                <a:cs typeface="Arial" panose="020B0604020202020204" pitchFamily="34" charset="0"/>
              </a:rPr>
              <a:t> </a:t>
            </a:r>
          </a:p>
          <a:p>
            <a:pPr marL="0" indent="0">
              <a:lnSpc>
                <a:spcPct val="150000"/>
              </a:lnSpc>
              <a:buNone/>
            </a:pPr>
            <a:r>
              <a:rPr lang="en-GB" sz="1600" b="1" dirty="0">
                <a:latin typeface="Arial" panose="020B0604020202020204" pitchFamily="34" charset="0"/>
                <a:cs typeface="Arial" panose="020B0604020202020204" pitchFamily="34" charset="0"/>
              </a:rPr>
              <a:t>Streusel von </a:t>
            </a:r>
            <a:r>
              <a:rPr lang="en-GB" sz="1600" b="1" dirty="0" err="1">
                <a:latin typeface="Arial" panose="020B0604020202020204" pitchFamily="34" charset="0"/>
                <a:cs typeface="Arial" panose="020B0604020202020204" pitchFamily="34" charset="0"/>
              </a:rPr>
              <a:t>Feldspat</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Plagioklas</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oder</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Granat</a:t>
            </a:r>
            <a:endParaRPr lang="en-GB" sz="1600" b="1" dirty="0">
              <a:latin typeface="Arial" panose="020B0604020202020204" pitchFamily="34" charset="0"/>
              <a:cs typeface="Arial" panose="020B0604020202020204" pitchFamily="34" charset="0"/>
            </a:endParaRPr>
          </a:p>
          <a:p>
            <a:pPr lvl="1"/>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DAB204C7-A63C-434C-8C48-81D955F2CFA9}"/>
              </a:ext>
            </a:extLst>
          </p:cNvPr>
          <p:cNvPicPr>
            <a:picLocks noChangeAspect="1"/>
          </p:cNvPicPr>
          <p:nvPr/>
        </p:nvPicPr>
        <p:blipFill>
          <a:blip r:embed="rId3"/>
          <a:stretch>
            <a:fillRect/>
          </a:stretch>
        </p:blipFill>
        <p:spPr>
          <a:xfrm>
            <a:off x="5599350" y="3670159"/>
            <a:ext cx="3383573" cy="2645893"/>
          </a:xfrm>
          <a:prstGeom prst="rect">
            <a:avLst/>
          </a:prstGeom>
        </p:spPr>
      </p:pic>
    </p:spTree>
    <p:extLst>
      <p:ext uri="{BB962C8B-B14F-4D97-AF65-F5344CB8AC3E}">
        <p14:creationId xmlns:p14="http://schemas.microsoft.com/office/powerpoint/2010/main" val="1139678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 </a:t>
            </a:r>
            <a:r>
              <a:rPr lang="en-GB" dirty="0" err="1" smtClean="0">
                <a:latin typeface="Arial" panose="020B0604020202020204" pitchFamily="34" charset="0"/>
                <a:cs typeface="Arial" panose="020B0604020202020204" pitchFamily="34" charset="0"/>
              </a:rPr>
              <a:t>Vulkanite</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Obsidian</a:t>
            </a:r>
          </a:p>
          <a:p>
            <a:pPr marL="0" indent="0">
              <a:lnSpc>
                <a:spcPct val="150000"/>
              </a:lnSpc>
              <a:buNone/>
            </a:pPr>
            <a:r>
              <a:rPr lang="de-DE" sz="1600" b="1" dirty="0">
                <a:latin typeface="Arial" panose="020B0604020202020204" pitchFamily="34" charset="0"/>
                <a:cs typeface="Arial" panose="020B0604020202020204" pitchFamily="34" charset="0"/>
              </a:rPr>
              <a:t>Solides vulkanisches Glasgestein</a:t>
            </a:r>
          </a:p>
          <a:p>
            <a:pPr marL="0" indent="0">
              <a:lnSpc>
                <a:spcPct val="150000"/>
              </a:lnSpc>
              <a:buNone/>
            </a:pPr>
            <a:r>
              <a:rPr lang="de-DE" sz="1600" b="1" dirty="0">
                <a:latin typeface="Arial" panose="020B0604020202020204" pitchFamily="34" charset="0"/>
                <a:cs typeface="Arial" panose="020B0604020202020204" pitchFamily="34" charset="0"/>
              </a:rPr>
              <a:t>Durch die plötzliche Abkühlung findet keine Kristallisation statt.</a:t>
            </a:r>
          </a:p>
          <a:p>
            <a:pPr marL="0" indent="0">
              <a:lnSpc>
                <a:spcPct val="150000"/>
              </a:lnSpc>
              <a:buNone/>
            </a:pPr>
            <a:r>
              <a:rPr lang="de-DE" sz="1600" b="1" dirty="0">
                <a:latin typeface="Arial" panose="020B0604020202020204" pitchFamily="34" charset="0"/>
                <a:cs typeface="Arial" panose="020B0604020202020204" pitchFamily="34" charset="0"/>
              </a:rPr>
              <a:t>Kann verschiedene Arten von Sprinklern enthalten</a:t>
            </a:r>
          </a:p>
          <a:p>
            <a:pPr marL="0" indent="0">
              <a:lnSpc>
                <a:spcPct val="150000"/>
              </a:lnSpc>
              <a:buNone/>
            </a:pPr>
            <a:r>
              <a:rPr lang="de-DE" sz="1600" b="1" dirty="0">
                <a:latin typeface="Arial" panose="020B0604020202020204" pitchFamily="34" charset="0"/>
                <a:cs typeface="Arial" panose="020B0604020202020204" pitchFamily="34" charset="0"/>
              </a:rPr>
              <a:t>Zusammensetzung</a:t>
            </a:r>
          </a:p>
          <a:p>
            <a:pPr marL="0" indent="0">
              <a:lnSpc>
                <a:spcPct val="150000"/>
              </a:lnSpc>
              <a:buNone/>
            </a:pPr>
            <a:r>
              <a:rPr lang="de-DE" sz="1600" b="1" dirty="0">
                <a:latin typeface="Arial" panose="020B0604020202020204" pitchFamily="34" charset="0"/>
                <a:cs typeface="Arial" panose="020B0604020202020204" pitchFamily="34" charset="0"/>
              </a:rPr>
              <a:t>Meistens </a:t>
            </a:r>
            <a:r>
              <a:rPr lang="de-DE" sz="1600" b="1" dirty="0" err="1">
                <a:latin typeface="Arial" panose="020B0604020202020204" pitchFamily="34" charset="0"/>
                <a:cs typeface="Arial" panose="020B0604020202020204" pitchFamily="34" charset="0"/>
              </a:rPr>
              <a:t>rhyolitisch</a:t>
            </a:r>
            <a:r>
              <a:rPr lang="de-DE" sz="1600" b="1" dirty="0">
                <a:latin typeface="Arial" panose="020B0604020202020204" pitchFamily="34" charset="0"/>
                <a:cs typeface="Arial" panose="020B0604020202020204" pitchFamily="34" charset="0"/>
              </a:rPr>
              <a:t>, seltener </a:t>
            </a:r>
            <a:r>
              <a:rPr lang="de-DE" sz="1600" b="1" dirty="0" err="1">
                <a:latin typeface="Arial" panose="020B0604020202020204" pitchFamily="34" charset="0"/>
                <a:cs typeface="Arial" panose="020B0604020202020204" pitchFamily="34" charset="0"/>
              </a:rPr>
              <a:t>dazitisch</a:t>
            </a:r>
            <a:r>
              <a:rPr lang="de-DE" sz="1600" b="1" dirty="0">
                <a:latin typeface="Arial" panose="020B0604020202020204" pitchFamily="34" charset="0"/>
                <a:cs typeface="Arial" panose="020B0604020202020204" pitchFamily="34" charset="0"/>
              </a:rPr>
              <a:t> oder </a:t>
            </a:r>
            <a:r>
              <a:rPr lang="de-DE" sz="1600" b="1" dirty="0" err="1">
                <a:latin typeface="Arial" panose="020B0604020202020204" pitchFamily="34" charset="0"/>
                <a:cs typeface="Arial" panose="020B0604020202020204" pitchFamily="34" charset="0"/>
              </a:rPr>
              <a:t>trachytisch</a:t>
            </a:r>
            <a:r>
              <a:rPr lang="de-DE" sz="1600" b="1" dirty="0">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8346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latin typeface="Arial" panose="020B0604020202020204" pitchFamily="34" charset="0"/>
                <a:cs typeface="Arial" panose="020B0604020202020204" pitchFamily="34" charset="0"/>
              </a:rPr>
              <a:t>Vulkanite</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Klassifizierung von Vulkaniten </a:t>
            </a:r>
          </a:p>
          <a:p>
            <a:pPr marL="0" indent="0">
              <a:lnSpc>
                <a:spcPct val="150000"/>
              </a:lnSpc>
              <a:buNone/>
            </a:pPr>
            <a:r>
              <a:rPr lang="de-DE" sz="1600" b="1" dirty="0">
                <a:latin typeface="Arial" panose="020B0604020202020204" pitchFamily="34" charset="0"/>
                <a:cs typeface="Arial" panose="020B0604020202020204" pitchFamily="34" charset="0"/>
              </a:rPr>
              <a:t>nach Streckeisen:</a:t>
            </a:r>
          </a:p>
          <a:p>
            <a:pPr marL="0" indent="0">
              <a:lnSpc>
                <a:spcPct val="150000"/>
              </a:lnSpc>
              <a:buNone/>
            </a:pPr>
            <a:r>
              <a:rPr lang="de-DE" sz="1600" b="1" dirty="0">
                <a:latin typeface="Arial" panose="020B0604020202020204" pitchFamily="34" charset="0"/>
                <a:cs typeface="Arial" panose="020B0604020202020204" pitchFamily="34" charset="0"/>
              </a:rPr>
              <a:t>Gemeinsames Klassifizierungsschema </a:t>
            </a:r>
          </a:p>
          <a:p>
            <a:pPr marL="0" indent="0">
              <a:lnSpc>
                <a:spcPct val="150000"/>
              </a:lnSpc>
              <a:buNone/>
            </a:pPr>
            <a:r>
              <a:rPr lang="de-DE" sz="1600" b="1" dirty="0">
                <a:latin typeface="Arial" panose="020B0604020202020204" pitchFamily="34" charset="0"/>
                <a:cs typeface="Arial" panose="020B0604020202020204" pitchFamily="34" charset="0"/>
              </a:rPr>
              <a:t>Die Gesteine auf der Grundlage ihres Mineraliengehalts</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A = Alkalifeldspat</a:t>
            </a:r>
          </a:p>
          <a:p>
            <a:pPr marL="0" indent="0">
              <a:lnSpc>
                <a:spcPct val="150000"/>
              </a:lnSpc>
              <a:buNone/>
            </a:pPr>
            <a:r>
              <a:rPr lang="de-DE" sz="1600" b="1" dirty="0">
                <a:latin typeface="Arial" panose="020B0604020202020204" pitchFamily="34" charset="0"/>
                <a:cs typeface="Arial" panose="020B0604020202020204" pitchFamily="34" charset="0"/>
              </a:rPr>
              <a:t>P = Plagioklas</a:t>
            </a:r>
          </a:p>
          <a:p>
            <a:pPr marL="0" indent="0">
              <a:lnSpc>
                <a:spcPct val="150000"/>
              </a:lnSpc>
              <a:buNone/>
            </a:pPr>
            <a:r>
              <a:rPr lang="de-DE" sz="1600" b="1" dirty="0">
                <a:latin typeface="Arial" panose="020B0604020202020204" pitchFamily="34" charset="0"/>
                <a:cs typeface="Arial" panose="020B0604020202020204" pitchFamily="34" charset="0"/>
              </a:rPr>
              <a:t>Q = Quarz</a:t>
            </a:r>
          </a:p>
          <a:p>
            <a:pPr marL="0" indent="0">
              <a:lnSpc>
                <a:spcPct val="150000"/>
              </a:lnSpc>
              <a:buNone/>
            </a:pPr>
            <a:r>
              <a:rPr lang="de-DE" sz="1600" b="1" dirty="0">
                <a:latin typeface="Arial" panose="020B0604020202020204" pitchFamily="34" charset="0"/>
                <a:cs typeface="Arial" panose="020B0604020202020204" pitchFamily="34" charset="0"/>
              </a:rPr>
              <a:t>F = </a:t>
            </a:r>
            <a:r>
              <a:rPr lang="de-DE" sz="1600" b="1" dirty="0" err="1">
                <a:latin typeface="Arial" panose="020B0604020202020204" pitchFamily="34" charset="0"/>
                <a:cs typeface="Arial" panose="020B0604020202020204" pitchFamily="34" charset="0"/>
              </a:rPr>
              <a:t>Foid</a:t>
            </a:r>
            <a:endParaRPr lang="de-DE" sz="1600" b="1" dirty="0">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C49A1F3D-10FE-485C-9600-2766746820DA}"/>
              </a:ext>
            </a:extLst>
          </p:cNvPr>
          <p:cNvPicPr>
            <a:picLocks noChangeAspect="1"/>
          </p:cNvPicPr>
          <p:nvPr/>
        </p:nvPicPr>
        <p:blipFill>
          <a:blip r:embed="rId3"/>
          <a:stretch>
            <a:fillRect/>
          </a:stretch>
        </p:blipFill>
        <p:spPr>
          <a:xfrm>
            <a:off x="4969043" y="1731014"/>
            <a:ext cx="4174958" cy="4395122"/>
          </a:xfrm>
          <a:prstGeom prst="rect">
            <a:avLst/>
          </a:prstGeom>
        </p:spPr>
      </p:pic>
      <p:sp>
        <p:nvSpPr>
          <p:cNvPr id="5" name="Textfeld 4">
            <a:extLst>
              <a:ext uri="{FF2B5EF4-FFF2-40B4-BE49-F238E27FC236}">
                <a16:creationId xmlns:a16="http://schemas.microsoft.com/office/drawing/2014/main" id="{0D971861-A11A-416A-98C4-214205C112D5}"/>
              </a:ext>
            </a:extLst>
          </p:cNvPr>
          <p:cNvSpPr txBox="1"/>
          <p:nvPr/>
        </p:nvSpPr>
        <p:spPr>
          <a:xfrm>
            <a:off x="3501190" y="4648822"/>
            <a:ext cx="1949444" cy="1477328"/>
          </a:xfrm>
          <a:prstGeom prst="rect">
            <a:avLst/>
          </a:prstGeom>
          <a:solidFill>
            <a:schemeClr val="accent6">
              <a:lumMod val="75000"/>
            </a:schemeClr>
          </a:solidFill>
        </p:spPr>
        <p:txBody>
          <a:bodyPr wrap="none" rtlCol="0">
            <a:spAutoFit/>
          </a:bodyPr>
          <a:lstStyle/>
          <a:p>
            <a:r>
              <a:rPr lang="de-DE" dirty="0"/>
              <a:t>Beispiel:</a:t>
            </a:r>
          </a:p>
          <a:p>
            <a:r>
              <a:rPr lang="de-DE" dirty="0"/>
              <a:t>35% Quarz</a:t>
            </a:r>
          </a:p>
          <a:p>
            <a:r>
              <a:rPr lang="de-DE" dirty="0"/>
              <a:t>50% Plagioklas</a:t>
            </a:r>
          </a:p>
          <a:p>
            <a:r>
              <a:rPr lang="de-DE" dirty="0"/>
              <a:t>15% Alkalifeldspat</a:t>
            </a:r>
          </a:p>
          <a:p>
            <a:r>
              <a:rPr lang="de-DE" dirty="0"/>
              <a:t>→ </a:t>
            </a:r>
            <a:r>
              <a:rPr lang="de-DE" dirty="0" err="1"/>
              <a:t>Granodiorit</a:t>
            </a:r>
            <a:r>
              <a:rPr lang="de-DE" dirty="0"/>
              <a:t> </a:t>
            </a:r>
          </a:p>
        </p:txBody>
      </p:sp>
      <p:cxnSp>
        <p:nvCxnSpPr>
          <p:cNvPr id="8" name="Gerader Verbinder 7">
            <a:extLst>
              <a:ext uri="{FF2B5EF4-FFF2-40B4-BE49-F238E27FC236}">
                <a16:creationId xmlns:a16="http://schemas.microsoft.com/office/drawing/2014/main" id="{3F2CB589-5344-474C-85EE-B67CA51780F1}"/>
              </a:ext>
            </a:extLst>
          </p:cNvPr>
          <p:cNvCxnSpPr>
            <a:cxnSpLocks/>
          </p:cNvCxnSpPr>
          <p:nvPr/>
        </p:nvCxnSpPr>
        <p:spPr>
          <a:xfrm>
            <a:off x="6946711" y="2193310"/>
            <a:ext cx="805217" cy="1735265"/>
          </a:xfrm>
          <a:prstGeom prst="line">
            <a:avLst/>
          </a:prstGeom>
        </p:spPr>
        <p:style>
          <a:lnRef idx="2">
            <a:schemeClr val="accent6"/>
          </a:lnRef>
          <a:fillRef idx="0">
            <a:schemeClr val="accent6"/>
          </a:fillRef>
          <a:effectRef idx="1">
            <a:schemeClr val="accent6"/>
          </a:effectRef>
          <a:fontRef idx="minor">
            <a:schemeClr val="tx1"/>
          </a:fontRef>
        </p:style>
      </p:cxnSp>
      <p:cxnSp>
        <p:nvCxnSpPr>
          <p:cNvPr id="11" name="Gerader Verbinder 10">
            <a:extLst>
              <a:ext uri="{FF2B5EF4-FFF2-40B4-BE49-F238E27FC236}">
                <a16:creationId xmlns:a16="http://schemas.microsoft.com/office/drawing/2014/main" id="{8F9F7B9D-08A1-4119-A2D6-292891AC154B}"/>
              </a:ext>
            </a:extLst>
          </p:cNvPr>
          <p:cNvCxnSpPr>
            <a:cxnSpLocks/>
          </p:cNvCxnSpPr>
          <p:nvPr/>
        </p:nvCxnSpPr>
        <p:spPr>
          <a:xfrm>
            <a:off x="6261456" y="3311114"/>
            <a:ext cx="1555845"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5" name="Gerader Verbinder 14">
            <a:extLst>
              <a:ext uri="{FF2B5EF4-FFF2-40B4-BE49-F238E27FC236}">
                <a16:creationId xmlns:a16="http://schemas.microsoft.com/office/drawing/2014/main" id="{3DA9A01F-B463-4E64-9C63-277998777A36}"/>
              </a:ext>
            </a:extLst>
          </p:cNvPr>
          <p:cNvCxnSpPr>
            <a:cxnSpLocks/>
          </p:cNvCxnSpPr>
          <p:nvPr/>
        </p:nvCxnSpPr>
        <p:spPr>
          <a:xfrm flipH="1">
            <a:off x="7110640" y="2937114"/>
            <a:ext cx="477357" cy="926067"/>
          </a:xfrm>
          <a:prstGeom prst="line">
            <a:avLst/>
          </a:prstGeom>
        </p:spPr>
        <p:style>
          <a:lnRef idx="2">
            <a:schemeClr val="accent6"/>
          </a:lnRef>
          <a:fillRef idx="0">
            <a:schemeClr val="accent6"/>
          </a:fillRef>
          <a:effectRef idx="1">
            <a:schemeClr val="accent6"/>
          </a:effectRef>
          <a:fontRef idx="minor">
            <a:schemeClr val="tx1"/>
          </a:fontRef>
        </p:style>
      </p:cxnSp>
      <p:sp>
        <p:nvSpPr>
          <p:cNvPr id="17" name="Ellipse 16">
            <a:extLst>
              <a:ext uri="{FF2B5EF4-FFF2-40B4-BE49-F238E27FC236}">
                <a16:creationId xmlns:a16="http://schemas.microsoft.com/office/drawing/2014/main" id="{D008B27A-D9F9-4D49-A755-400150A722F6}"/>
              </a:ext>
            </a:extLst>
          </p:cNvPr>
          <p:cNvSpPr/>
          <p:nvPr/>
        </p:nvSpPr>
        <p:spPr>
          <a:xfrm>
            <a:off x="7403229" y="3245835"/>
            <a:ext cx="72000" cy="720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60605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 - </a:t>
            </a:r>
            <a:r>
              <a:rPr lang="de-DE" dirty="0" smtClean="0">
                <a:latin typeface="Arial" panose="020B0604020202020204" pitchFamily="34" charset="0"/>
                <a:cs typeface="Arial" panose="020B0604020202020204" pitchFamily="34" charset="0"/>
              </a:rPr>
              <a:t>Magmatite</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lstStyle/>
          <a:p>
            <a:pPr marL="0" indent="0">
              <a:lnSpc>
                <a:spcPct val="150000"/>
              </a:lnSpc>
              <a:buNone/>
            </a:pPr>
            <a:r>
              <a:rPr lang="de-DE" sz="1600" b="1" dirty="0" err="1">
                <a:latin typeface="Arial" panose="020B0604020202020204" pitchFamily="34" charset="0"/>
                <a:cs typeface="Arial" panose="020B0604020202020204" pitchFamily="34" charset="0"/>
              </a:rPr>
              <a:t>Plutonite</a:t>
            </a:r>
            <a:r>
              <a:rPr lang="de-DE" sz="1600" b="1" dirty="0">
                <a:latin typeface="Arial" panose="020B0604020202020204" pitchFamily="34" charset="0"/>
                <a:cs typeface="Arial" panose="020B0604020202020204" pitchFamily="34" charset="0"/>
              </a:rPr>
              <a:t> (Tiefengesteine)</a:t>
            </a:r>
          </a:p>
          <a:p>
            <a:pPr marL="0" indent="0">
              <a:lnSpc>
                <a:spcPct val="150000"/>
              </a:lnSpc>
              <a:buNone/>
            </a:pPr>
            <a:r>
              <a:rPr lang="de-DE" sz="1600" b="1" dirty="0">
                <a:latin typeface="Arial" panose="020B0604020202020204" pitchFamily="34" charset="0"/>
                <a:cs typeface="Arial" panose="020B0604020202020204" pitchFamily="34" charset="0"/>
              </a:rPr>
              <a:t>Bildung von grobkörnigen Gesteinen unter der Erdoberfläche </a:t>
            </a:r>
          </a:p>
          <a:p>
            <a:pPr marL="0" indent="0">
              <a:lnSpc>
                <a:spcPct val="150000"/>
              </a:lnSpc>
              <a:buNone/>
            </a:pPr>
            <a:r>
              <a:rPr lang="de-DE" sz="1600" b="1" dirty="0">
                <a:latin typeface="Arial" panose="020B0604020202020204" pitchFamily="34" charset="0"/>
                <a:cs typeface="Arial" panose="020B0604020202020204" pitchFamily="34" charset="0"/>
              </a:rPr>
              <a:t>Nur wenige Kristallkeime wachsen zu großen Körnern mit langsamer Abkühlung heran. </a:t>
            </a:r>
          </a:p>
          <a:p>
            <a:pPr marL="0" indent="0">
              <a:lnSpc>
                <a:spcPct val="150000"/>
              </a:lnSpc>
              <a:buNone/>
            </a:pPr>
            <a:r>
              <a:rPr lang="de-DE" sz="1600" b="1" dirty="0">
                <a:latin typeface="Arial" panose="020B0604020202020204" pitchFamily="34" charset="0"/>
                <a:cs typeface="Arial" panose="020B0604020202020204" pitchFamily="34" charset="0"/>
              </a:rPr>
              <a:t>Durchmesser von wenigen Millimetern bis Zentimetern</a:t>
            </a:r>
          </a:p>
          <a:p>
            <a:pPr marL="0" indent="0">
              <a:lnSpc>
                <a:spcPct val="150000"/>
              </a:lnSpc>
              <a:buNone/>
            </a:pPr>
            <a:r>
              <a:rPr lang="de-DE" sz="1600" b="1" dirty="0">
                <a:latin typeface="Arial" panose="020B0604020202020204" pitchFamily="34" charset="0"/>
                <a:cs typeface="Arial" panose="020B0604020202020204" pitchFamily="34" charset="0"/>
              </a:rPr>
              <a:t>Wichtige Beispiele für </a:t>
            </a:r>
            <a:r>
              <a:rPr lang="de-DE" sz="1600" b="1" dirty="0" err="1">
                <a:latin typeface="Arial" panose="020B0604020202020204" pitchFamily="34" charset="0"/>
                <a:cs typeface="Arial" panose="020B0604020202020204" pitchFamily="34" charset="0"/>
              </a:rPr>
              <a:t>Plutonite</a:t>
            </a:r>
            <a:r>
              <a:rPr lang="de-DE" sz="1600" b="1" dirty="0">
                <a:latin typeface="Arial" panose="020B0604020202020204" pitchFamily="34" charset="0"/>
                <a:cs typeface="Arial" panose="020B0604020202020204" pitchFamily="34" charset="0"/>
              </a:rPr>
              <a:t> sind:</a:t>
            </a:r>
          </a:p>
          <a:p>
            <a:pPr marL="0" indent="0">
              <a:lnSpc>
                <a:spcPct val="150000"/>
              </a:lnSpc>
              <a:buNone/>
            </a:pPr>
            <a:r>
              <a:rPr lang="de-DE" sz="1600" b="1" dirty="0" err="1">
                <a:latin typeface="Arial" panose="020B0604020202020204" pitchFamily="34" charset="0"/>
                <a:cs typeface="Arial" panose="020B0604020202020204" pitchFamily="34" charset="0"/>
              </a:rPr>
              <a:t>Dunit</a:t>
            </a: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Gabbro </a:t>
            </a:r>
          </a:p>
          <a:p>
            <a:pPr marL="0" indent="0">
              <a:lnSpc>
                <a:spcPct val="150000"/>
              </a:lnSpc>
              <a:buNone/>
            </a:pPr>
            <a:r>
              <a:rPr lang="de-DE" sz="1600" b="1" dirty="0">
                <a:latin typeface="Arial" panose="020B0604020202020204" pitchFamily="34" charset="0"/>
                <a:cs typeface="Arial" panose="020B0604020202020204" pitchFamily="34" charset="0"/>
              </a:rPr>
              <a:t>Diorit</a:t>
            </a:r>
          </a:p>
          <a:p>
            <a:pPr marL="0" indent="0">
              <a:lnSpc>
                <a:spcPct val="150000"/>
              </a:lnSpc>
              <a:buNone/>
            </a:pPr>
            <a:r>
              <a:rPr lang="de-DE" sz="1600" b="1" dirty="0">
                <a:latin typeface="Arial" panose="020B0604020202020204" pitchFamily="34" charset="0"/>
                <a:cs typeface="Arial" panose="020B0604020202020204" pitchFamily="34" charset="0"/>
              </a:rPr>
              <a:t>Granit</a:t>
            </a:r>
          </a:p>
          <a:p>
            <a:pPr marL="0" indent="0">
              <a:buNone/>
            </a:pPr>
            <a:endParaRPr lang="en-GB" dirty="0"/>
          </a:p>
        </p:txBody>
      </p:sp>
    </p:spTree>
    <p:extLst>
      <p:ext uri="{BB962C8B-B14F-4D97-AF65-F5344CB8AC3E}">
        <p14:creationId xmlns:p14="http://schemas.microsoft.com/office/powerpoint/2010/main" val="8193250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Plutonite</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de-DE" sz="1600" b="1" dirty="0" err="1">
                <a:latin typeface="Arial" panose="020B0604020202020204" pitchFamily="34" charset="0"/>
                <a:cs typeface="Arial" panose="020B0604020202020204" pitchFamily="34" charset="0"/>
              </a:rPr>
              <a:t>Dunit</a:t>
            </a:r>
            <a:r>
              <a:rPr lang="de-DE" sz="1600" b="1" dirty="0">
                <a:latin typeface="Arial" panose="020B0604020202020204" pitchFamily="34" charset="0"/>
                <a:cs typeface="Arial" panose="020B0604020202020204" pitchFamily="34" charset="0"/>
              </a:rPr>
              <a:t> </a:t>
            </a:r>
          </a:p>
          <a:p>
            <a:pPr marL="0" indent="0">
              <a:lnSpc>
                <a:spcPct val="150000"/>
              </a:lnSpc>
              <a:buNone/>
            </a:pPr>
            <a:r>
              <a:rPr lang="de-DE" sz="1600" b="1" dirty="0">
                <a:latin typeface="Arial" panose="020B0604020202020204" pitchFamily="34" charset="0"/>
                <a:cs typeface="Arial" panose="020B0604020202020204" pitchFamily="34" charset="0"/>
              </a:rPr>
              <a:t>Oberer Mantelfelsen</a:t>
            </a:r>
          </a:p>
          <a:p>
            <a:pPr marL="0" indent="0">
              <a:lnSpc>
                <a:spcPct val="150000"/>
              </a:lnSpc>
              <a:buNone/>
            </a:pPr>
            <a:r>
              <a:rPr lang="de-DE" sz="1600" b="1" dirty="0">
                <a:latin typeface="Arial" panose="020B0604020202020204" pitchFamily="34" charset="0"/>
                <a:cs typeface="Arial" panose="020B0604020202020204" pitchFamily="34" charset="0"/>
              </a:rPr>
              <a:t>Zusammensetzung </a:t>
            </a:r>
          </a:p>
          <a:p>
            <a:pPr marL="0" indent="0">
              <a:lnSpc>
                <a:spcPct val="150000"/>
              </a:lnSpc>
              <a:buNone/>
            </a:pPr>
            <a:r>
              <a:rPr lang="de-DE" sz="1600" b="1" dirty="0">
                <a:latin typeface="Arial" panose="020B0604020202020204" pitchFamily="34" charset="0"/>
                <a:cs typeface="Arial" panose="020B0604020202020204" pitchFamily="34" charset="0"/>
              </a:rPr>
              <a:t>Besteht aus mindestens 90 </a:t>
            </a:r>
            <a:r>
              <a:rPr lang="de-DE" sz="1600" b="1" dirty="0" err="1">
                <a:latin typeface="Arial" panose="020B0604020202020204" pitchFamily="34" charset="0"/>
                <a:cs typeface="Arial" panose="020B0604020202020204" pitchFamily="34" charset="0"/>
              </a:rPr>
              <a:t>Gew</a:t>
            </a:r>
            <a:r>
              <a:rPr lang="de-DE" sz="1600" b="1" dirty="0">
                <a:latin typeface="Arial" panose="020B0604020202020204" pitchFamily="34" charset="0"/>
                <a:cs typeface="Arial" panose="020B0604020202020204" pitchFamily="34" charset="0"/>
              </a:rPr>
              <a:t>.-% des Minerals Olivin.</a:t>
            </a:r>
          </a:p>
          <a:p>
            <a:pPr marL="0" indent="0">
              <a:buNone/>
            </a:pPr>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6662F457-F041-4DA7-9972-965A5F23CA35}"/>
              </a:ext>
            </a:extLst>
          </p:cNvPr>
          <p:cNvPicPr>
            <a:picLocks noChangeAspect="1"/>
          </p:cNvPicPr>
          <p:nvPr/>
        </p:nvPicPr>
        <p:blipFill>
          <a:blip r:embed="rId3"/>
          <a:stretch>
            <a:fillRect/>
          </a:stretch>
        </p:blipFill>
        <p:spPr>
          <a:xfrm>
            <a:off x="4553354" y="2821845"/>
            <a:ext cx="4133446" cy="3304318"/>
          </a:xfrm>
          <a:prstGeom prst="rect">
            <a:avLst/>
          </a:prstGeom>
        </p:spPr>
      </p:pic>
    </p:spTree>
    <p:extLst>
      <p:ext uri="{BB962C8B-B14F-4D97-AF65-F5344CB8AC3E}">
        <p14:creationId xmlns:p14="http://schemas.microsoft.com/office/powerpoint/2010/main" val="767823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atin typeface="Arial" panose="020B0604020202020204" pitchFamily="34" charset="0"/>
                <a:cs typeface="Arial" panose="020B0604020202020204" pitchFamily="34" charset="0"/>
              </a:rPr>
              <a:t>Plutonite</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Gabbro</a:t>
            </a:r>
          </a:p>
          <a:p>
            <a:pPr marL="0" indent="0">
              <a:lnSpc>
                <a:spcPct val="150000"/>
              </a:lnSpc>
              <a:buNone/>
            </a:pPr>
            <a:r>
              <a:rPr lang="de-DE" sz="1600" b="1" dirty="0">
                <a:latin typeface="Arial" panose="020B0604020202020204" pitchFamily="34" charset="0"/>
                <a:cs typeface="Arial" panose="020B0604020202020204" pitchFamily="34" charset="0"/>
              </a:rPr>
              <a:t>Gestein der unteren Erdkruste</a:t>
            </a:r>
          </a:p>
          <a:p>
            <a:pPr marL="0" indent="0">
              <a:lnSpc>
                <a:spcPct val="150000"/>
              </a:lnSpc>
              <a:buNone/>
            </a:pPr>
            <a:r>
              <a:rPr lang="de-DE" sz="1600" b="1" dirty="0">
                <a:latin typeface="Arial" panose="020B0604020202020204" pitchFamily="34" charset="0"/>
                <a:cs typeface="Arial" panose="020B0604020202020204" pitchFamily="34" charset="0"/>
              </a:rPr>
              <a:t>Gehört zu den basischen </a:t>
            </a:r>
            <a:r>
              <a:rPr lang="de-DE" sz="1600" b="1" dirty="0" err="1">
                <a:latin typeface="Arial" panose="020B0604020202020204" pitchFamily="34" charset="0"/>
                <a:cs typeface="Arial" panose="020B0604020202020204" pitchFamily="34" charset="0"/>
              </a:rPr>
              <a:t>Pluntoniten</a:t>
            </a:r>
            <a:r>
              <a:rPr lang="de-DE" sz="1600" b="1" dirty="0">
                <a:latin typeface="Arial" panose="020B0604020202020204" pitchFamily="34" charset="0"/>
                <a:cs typeface="Arial" panose="020B0604020202020204" pitchFamily="34" charset="0"/>
              </a:rPr>
              <a:t> - &lt; 50 </a:t>
            </a:r>
            <a:r>
              <a:rPr lang="de-DE" sz="1600" b="1" dirty="0" err="1">
                <a:latin typeface="Arial" panose="020B0604020202020204" pitchFamily="34" charset="0"/>
                <a:cs typeface="Arial" panose="020B0604020202020204" pitchFamily="34" charset="0"/>
              </a:rPr>
              <a:t>Gew</a:t>
            </a:r>
            <a:r>
              <a:rPr lang="de-DE" sz="1600" b="1" dirty="0">
                <a:latin typeface="Arial" panose="020B0604020202020204" pitchFamily="34" charset="0"/>
                <a:cs typeface="Arial" panose="020B0604020202020204" pitchFamily="34" charset="0"/>
              </a:rPr>
              <a:t>.-% SiO2</a:t>
            </a:r>
          </a:p>
          <a:p>
            <a:pPr marL="0" indent="0">
              <a:lnSpc>
                <a:spcPct val="150000"/>
              </a:lnSpc>
              <a:buNone/>
            </a:pPr>
            <a:r>
              <a:rPr lang="de-DE" sz="1600" b="1" dirty="0">
                <a:latin typeface="Arial" panose="020B0604020202020204" pitchFamily="34" charset="0"/>
                <a:cs typeface="Arial" panose="020B0604020202020204" pitchFamily="34" charset="0"/>
              </a:rPr>
              <a:t>Zusammensetzung </a:t>
            </a:r>
          </a:p>
          <a:p>
            <a:pPr marL="0" indent="0">
              <a:lnSpc>
                <a:spcPct val="150000"/>
              </a:lnSpc>
              <a:buNone/>
            </a:pPr>
            <a:r>
              <a:rPr lang="de-DE" sz="1600" b="1" dirty="0">
                <a:latin typeface="Arial" panose="020B0604020202020204" pitchFamily="34" charset="0"/>
                <a:cs typeface="Arial" panose="020B0604020202020204" pitchFamily="34" charset="0"/>
              </a:rPr>
              <a:t>Hauptsächlich Plagioklas und </a:t>
            </a:r>
            <a:r>
              <a:rPr lang="de-DE" sz="1600" b="1" dirty="0" err="1">
                <a:latin typeface="Arial" panose="020B0604020202020204" pitchFamily="34" charset="0"/>
                <a:cs typeface="Arial" panose="020B0604020202020204" pitchFamily="34" charset="0"/>
              </a:rPr>
              <a:t>mafische</a:t>
            </a:r>
            <a:r>
              <a:rPr lang="de-DE" sz="1600" b="1" dirty="0">
                <a:latin typeface="Arial" panose="020B0604020202020204" pitchFamily="34" charset="0"/>
                <a:cs typeface="Arial" panose="020B0604020202020204" pitchFamily="34" charset="0"/>
              </a:rPr>
              <a:t> Mineralien wie </a:t>
            </a:r>
            <a:r>
              <a:rPr lang="de-DE" sz="1600" b="1" dirty="0" err="1">
                <a:latin typeface="Arial" panose="020B0604020202020204" pitchFamily="34" charset="0"/>
                <a:cs typeface="Arial" panose="020B0604020202020204" pitchFamily="34" charset="0"/>
              </a:rPr>
              <a:t>Pyroxen</a:t>
            </a:r>
            <a:r>
              <a:rPr lang="de-DE" sz="1600" b="1" dirty="0">
                <a:latin typeface="Arial" panose="020B0604020202020204" pitchFamily="34" charset="0"/>
                <a:cs typeface="Arial" panose="020B0604020202020204" pitchFamily="34" charset="0"/>
              </a:rPr>
              <a:t>.</a:t>
            </a:r>
          </a:p>
          <a:p>
            <a:pPr marL="0" indent="0">
              <a:lnSpc>
                <a:spcPct val="150000"/>
              </a:lnSpc>
              <a:buNone/>
            </a:pPr>
            <a:r>
              <a:rPr lang="de-DE" sz="1600" b="1" dirty="0">
                <a:latin typeface="Arial" panose="020B0604020202020204" pitchFamily="34" charset="0"/>
                <a:cs typeface="Arial" panose="020B0604020202020204" pitchFamily="34" charset="0"/>
              </a:rPr>
              <a:t>Trifft eine Schmelze mit dieser Zusammensetzung auf die Erdoberfläche, entsteht ein Basalt.</a:t>
            </a:r>
          </a:p>
        </p:txBody>
      </p:sp>
      <p:pic>
        <p:nvPicPr>
          <p:cNvPr id="4" name="Grafik 3">
            <a:extLst>
              <a:ext uri="{FF2B5EF4-FFF2-40B4-BE49-F238E27FC236}">
                <a16:creationId xmlns:a16="http://schemas.microsoft.com/office/drawing/2014/main" id="{A758A436-4243-4843-AEEF-6826027462A4}"/>
              </a:ext>
            </a:extLst>
          </p:cNvPr>
          <p:cNvPicPr>
            <a:picLocks noChangeAspect="1"/>
          </p:cNvPicPr>
          <p:nvPr/>
        </p:nvPicPr>
        <p:blipFill>
          <a:blip r:embed="rId3"/>
          <a:stretch>
            <a:fillRect/>
          </a:stretch>
        </p:blipFill>
        <p:spPr>
          <a:xfrm>
            <a:off x="4811645" y="3168022"/>
            <a:ext cx="4237087" cy="3072650"/>
          </a:xfrm>
          <a:prstGeom prst="rect">
            <a:avLst/>
          </a:prstGeom>
        </p:spPr>
      </p:pic>
    </p:spTree>
    <p:extLst>
      <p:ext uri="{BB962C8B-B14F-4D97-AF65-F5344CB8AC3E}">
        <p14:creationId xmlns:p14="http://schemas.microsoft.com/office/powerpoint/2010/main" val="481535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0"/>
            <a:ext cx="6707088" cy="1124744"/>
          </a:xfrm>
        </p:spPr>
        <p:txBody>
          <a:bodyPr>
            <a:normAutofit/>
          </a:bodyPr>
          <a:lstStyle/>
          <a:p>
            <a:r>
              <a:rPr lang="en-US">
                <a:latin typeface="Arial" panose="020B0604020202020204" pitchFamily="34" charset="0"/>
                <a:cs typeface="Arial" panose="020B0604020202020204" pitchFamily="34" charset="0"/>
              </a:rPr>
              <a:t>Plutonite</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Diorit</a:t>
            </a:r>
          </a:p>
          <a:p>
            <a:pPr marL="0" indent="0">
              <a:lnSpc>
                <a:spcPct val="150000"/>
              </a:lnSpc>
              <a:buNone/>
            </a:pPr>
            <a:r>
              <a:rPr lang="de-DE" sz="1600" b="1" dirty="0">
                <a:latin typeface="Arial" panose="020B0604020202020204" pitchFamily="34" charset="0"/>
                <a:cs typeface="Arial" panose="020B0604020202020204" pitchFamily="34" charset="0"/>
              </a:rPr>
              <a:t>Gehört zu den </a:t>
            </a:r>
            <a:r>
              <a:rPr lang="de-DE" sz="1600" b="1" dirty="0" err="1">
                <a:latin typeface="Arial" panose="020B0604020202020204" pitchFamily="34" charset="0"/>
                <a:cs typeface="Arial" panose="020B0604020202020204" pitchFamily="34" charset="0"/>
              </a:rPr>
              <a:t>Zwischenplutoniten</a:t>
            </a:r>
            <a:r>
              <a:rPr lang="de-DE" sz="1600" b="1" dirty="0">
                <a:latin typeface="Arial" panose="020B0604020202020204" pitchFamily="34" charset="0"/>
                <a:cs typeface="Arial" panose="020B0604020202020204" pitchFamily="34" charset="0"/>
              </a:rPr>
              <a:t>. </a:t>
            </a:r>
          </a:p>
          <a:p>
            <a:pPr marL="0" indent="0">
              <a:lnSpc>
                <a:spcPct val="150000"/>
              </a:lnSpc>
              <a:buNone/>
            </a:pPr>
            <a:r>
              <a:rPr lang="de-DE" sz="1600" b="1" dirty="0">
                <a:latin typeface="Arial" panose="020B0604020202020204" pitchFamily="34" charset="0"/>
                <a:cs typeface="Arial" panose="020B0604020202020204" pitchFamily="34" charset="0"/>
              </a:rPr>
              <a:t>SiO2-Gehalt zwischen 50 und 65 </a:t>
            </a:r>
            <a:r>
              <a:rPr lang="de-DE" sz="1600" b="1" dirty="0" err="1">
                <a:latin typeface="Arial" panose="020B0604020202020204" pitchFamily="34" charset="0"/>
                <a:cs typeface="Arial" panose="020B0604020202020204" pitchFamily="34" charset="0"/>
              </a:rPr>
              <a:t>Gew</a:t>
            </a:r>
            <a:r>
              <a:rPr lang="de-DE" sz="1600" b="1" dirty="0">
                <a:latin typeface="Arial" panose="020B0604020202020204" pitchFamily="34" charset="0"/>
                <a:cs typeface="Arial" panose="020B0604020202020204" pitchFamily="34" charset="0"/>
              </a:rPr>
              <a:t>.-%.</a:t>
            </a:r>
          </a:p>
          <a:p>
            <a:pPr marL="0" indent="0">
              <a:lnSpc>
                <a:spcPct val="150000"/>
              </a:lnSpc>
              <a:buNone/>
            </a:pPr>
            <a:r>
              <a:rPr lang="de-DE" sz="1600" b="1" dirty="0">
                <a:latin typeface="Arial" panose="020B0604020202020204" pitchFamily="34" charset="0"/>
                <a:cs typeface="Arial" panose="020B0604020202020204" pitchFamily="34" charset="0"/>
              </a:rPr>
              <a:t>Zusammensetzung </a:t>
            </a:r>
          </a:p>
          <a:p>
            <a:pPr marL="0" indent="0">
              <a:lnSpc>
                <a:spcPct val="150000"/>
              </a:lnSpc>
              <a:buNone/>
            </a:pPr>
            <a:r>
              <a:rPr lang="de-DE" sz="1600" b="1" dirty="0">
                <a:latin typeface="Arial" panose="020B0604020202020204" pitchFamily="34" charset="0"/>
                <a:cs typeface="Arial" panose="020B0604020202020204" pitchFamily="34" charset="0"/>
              </a:rPr>
              <a:t>Hauptsächlich Plagioklas und Amphibol.</a:t>
            </a:r>
          </a:p>
          <a:p>
            <a:pPr marL="0" indent="0">
              <a:lnSpc>
                <a:spcPct val="150000"/>
              </a:lnSpc>
              <a:buNone/>
            </a:pPr>
            <a:r>
              <a:rPr lang="de-DE" sz="1600" b="1" dirty="0">
                <a:latin typeface="Arial" panose="020B0604020202020204" pitchFamily="34" charset="0"/>
                <a:cs typeface="Arial" panose="020B0604020202020204" pitchFamily="34" charset="0"/>
              </a:rPr>
              <a:t>Zu den Hilfskomponenten können </a:t>
            </a:r>
            <a:r>
              <a:rPr lang="de-DE" sz="1600" b="1" dirty="0" err="1">
                <a:latin typeface="Arial" panose="020B0604020202020204" pitchFamily="34" charset="0"/>
                <a:cs typeface="Arial" panose="020B0604020202020204" pitchFamily="34" charset="0"/>
              </a:rPr>
              <a:t>Pyroxene</a:t>
            </a:r>
            <a:r>
              <a:rPr lang="de-DE" sz="1600" b="1" dirty="0">
                <a:latin typeface="Arial" panose="020B0604020202020204" pitchFamily="34" charset="0"/>
                <a:cs typeface="Arial" panose="020B0604020202020204" pitchFamily="34" charset="0"/>
              </a:rPr>
              <a:t>, Chlorit, kleine Mengen an Quarzglas gehören.</a:t>
            </a:r>
          </a:p>
          <a:p>
            <a:pPr marL="0" indent="0">
              <a:lnSpc>
                <a:spcPct val="150000"/>
              </a:lnSpc>
              <a:buNone/>
            </a:pPr>
            <a:r>
              <a:rPr lang="de-DE" sz="1600" b="1" dirty="0">
                <a:latin typeface="Arial" panose="020B0604020202020204" pitchFamily="34" charset="0"/>
                <a:cs typeface="Arial" panose="020B0604020202020204" pitchFamily="34" charset="0"/>
              </a:rPr>
              <a:t>Oft heller als Gabbro</a:t>
            </a:r>
          </a:p>
          <a:p>
            <a:pPr marL="0" indent="0">
              <a:lnSpc>
                <a:spcPct val="150000"/>
              </a:lnSpc>
              <a:buNone/>
            </a:pPr>
            <a:r>
              <a:rPr lang="de-DE" sz="1600" b="1" dirty="0">
                <a:latin typeface="Arial" panose="020B0604020202020204" pitchFamily="34" charset="0"/>
                <a:cs typeface="Arial" panose="020B0604020202020204" pitchFamily="34" charset="0"/>
              </a:rPr>
              <a:t>Trifft eine </a:t>
            </a:r>
            <a:r>
              <a:rPr lang="de-DE" sz="1600" b="1" dirty="0" err="1">
                <a:latin typeface="Arial" panose="020B0604020202020204" pitchFamily="34" charset="0"/>
                <a:cs typeface="Arial" panose="020B0604020202020204" pitchFamily="34" charset="0"/>
              </a:rPr>
              <a:t>dioritische</a:t>
            </a:r>
            <a:r>
              <a:rPr lang="de-DE" sz="1600" b="1" dirty="0">
                <a:latin typeface="Arial" panose="020B0604020202020204" pitchFamily="34" charset="0"/>
                <a:cs typeface="Arial" panose="020B0604020202020204" pitchFamily="34" charset="0"/>
              </a:rPr>
              <a:t> Schmelze auf die Erdoberfläche, bildet sich ein Andesit.</a:t>
            </a:r>
          </a:p>
          <a:p>
            <a:pPr marL="0" indent="0">
              <a:buNone/>
            </a:pPr>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F92917E7-FD12-4EE9-A35D-B3BDB2BF38F1}"/>
              </a:ext>
            </a:extLst>
          </p:cNvPr>
          <p:cNvPicPr>
            <a:picLocks noChangeAspect="1"/>
          </p:cNvPicPr>
          <p:nvPr/>
        </p:nvPicPr>
        <p:blipFill>
          <a:blip r:embed="rId3"/>
          <a:stretch>
            <a:fillRect/>
          </a:stretch>
        </p:blipFill>
        <p:spPr>
          <a:xfrm>
            <a:off x="5511899" y="3310667"/>
            <a:ext cx="3496045" cy="2857397"/>
          </a:xfrm>
          <a:prstGeom prst="rect">
            <a:avLst/>
          </a:prstGeom>
        </p:spPr>
      </p:pic>
    </p:spTree>
    <p:extLst>
      <p:ext uri="{BB962C8B-B14F-4D97-AF65-F5344CB8AC3E}">
        <p14:creationId xmlns:p14="http://schemas.microsoft.com/office/powerpoint/2010/main" val="10695935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43617" y="0"/>
            <a:ext cx="6707088" cy="1124744"/>
          </a:xfrm>
        </p:spPr>
        <p:txBody>
          <a:bodyPr/>
          <a:lstStyle/>
          <a:p>
            <a:r>
              <a:rPr lang="en-GB">
                <a:latin typeface="Arial" panose="020B0604020202020204" pitchFamily="34" charset="0"/>
                <a:cs typeface="Arial" panose="020B0604020202020204" pitchFamily="34" charset="0"/>
              </a:rPr>
              <a:t>Plutonite</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Granit</a:t>
            </a:r>
          </a:p>
          <a:p>
            <a:pPr marL="0" indent="0">
              <a:lnSpc>
                <a:spcPct val="150000"/>
              </a:lnSpc>
              <a:buNone/>
            </a:pPr>
            <a:r>
              <a:rPr lang="de-DE" sz="1600" b="1" dirty="0">
                <a:latin typeface="Arial" panose="020B0604020202020204" pitchFamily="34" charset="0"/>
                <a:cs typeface="Arial" panose="020B0604020202020204" pitchFamily="34" charset="0"/>
              </a:rPr>
              <a:t>Häufigstes Gestein in der Erdkruste</a:t>
            </a:r>
          </a:p>
          <a:p>
            <a:pPr marL="0" indent="0">
              <a:lnSpc>
                <a:spcPct val="150000"/>
              </a:lnSpc>
              <a:buNone/>
            </a:pPr>
            <a:r>
              <a:rPr lang="de-DE" sz="1600" b="1" dirty="0">
                <a:latin typeface="Arial" panose="020B0604020202020204" pitchFamily="34" charset="0"/>
                <a:cs typeface="Arial" panose="020B0604020202020204" pitchFamily="34" charset="0"/>
              </a:rPr>
              <a:t>Gehört zu den sauren </a:t>
            </a:r>
            <a:r>
              <a:rPr lang="de-DE" sz="1600" b="1" dirty="0" err="1">
                <a:latin typeface="Arial" panose="020B0604020202020204" pitchFamily="34" charset="0"/>
                <a:cs typeface="Arial" panose="020B0604020202020204" pitchFamily="34" charset="0"/>
              </a:rPr>
              <a:t>Plutoniten</a:t>
            </a: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Viele verschiedene Sorten </a:t>
            </a:r>
          </a:p>
          <a:p>
            <a:pPr marL="0" indent="0">
              <a:lnSpc>
                <a:spcPct val="150000"/>
              </a:lnSpc>
              <a:buNone/>
            </a:pPr>
            <a:r>
              <a:rPr lang="de-DE" sz="1600" b="1" dirty="0">
                <a:latin typeface="Arial" panose="020B0604020202020204" pitchFamily="34" charset="0"/>
                <a:cs typeface="Arial" panose="020B0604020202020204" pitchFamily="34" charset="0"/>
              </a:rPr>
              <a:t>Zusammensetzung</a:t>
            </a:r>
          </a:p>
          <a:p>
            <a:pPr marL="0" indent="0">
              <a:lnSpc>
                <a:spcPct val="150000"/>
              </a:lnSpc>
              <a:buNone/>
            </a:pPr>
            <a:r>
              <a:rPr lang="de-DE" sz="1600" b="1" dirty="0">
                <a:latin typeface="Arial" panose="020B0604020202020204" pitchFamily="34" charset="0"/>
                <a:cs typeface="Arial" panose="020B0604020202020204" pitchFamily="34" charset="0"/>
              </a:rPr>
              <a:t>Kann zu gleichen Teilen aus Feldspat, Quarz und Plagioklas bestehen.</a:t>
            </a:r>
          </a:p>
          <a:p>
            <a:pPr marL="0" indent="0">
              <a:lnSpc>
                <a:spcPct val="150000"/>
              </a:lnSpc>
              <a:buNone/>
            </a:pPr>
            <a:r>
              <a:rPr lang="de-DE" sz="1600" b="1" dirty="0" err="1">
                <a:latin typeface="Arial" panose="020B0604020202020204" pitchFamily="34" charset="0"/>
                <a:cs typeface="Arial" panose="020B0604020202020204" pitchFamily="34" charset="0"/>
              </a:rPr>
              <a:t>Mafikanteil</a:t>
            </a:r>
            <a:r>
              <a:rPr lang="de-DE" sz="1600" b="1" dirty="0">
                <a:latin typeface="Arial" panose="020B0604020202020204" pitchFamily="34" charset="0"/>
                <a:cs typeface="Arial" panose="020B0604020202020204" pitchFamily="34" charset="0"/>
              </a:rPr>
              <a:t> in Form von </a:t>
            </a:r>
            <a:r>
              <a:rPr lang="de-DE" sz="1600" b="1" dirty="0" err="1">
                <a:latin typeface="Arial" panose="020B0604020202020204" pitchFamily="34" charset="0"/>
                <a:cs typeface="Arial" panose="020B0604020202020204" pitchFamily="34" charset="0"/>
              </a:rPr>
              <a:t>Biotit</a:t>
            </a:r>
            <a:r>
              <a:rPr lang="de-DE" sz="1600" b="1" dirty="0">
                <a:latin typeface="Arial" panose="020B0604020202020204" pitchFamily="34" charset="0"/>
                <a:cs typeface="Arial" panose="020B0604020202020204" pitchFamily="34" charset="0"/>
              </a:rPr>
              <a:t> (Glimmer) </a:t>
            </a:r>
          </a:p>
          <a:p>
            <a:pPr marL="0" indent="0">
              <a:lnSpc>
                <a:spcPct val="150000"/>
              </a:lnSpc>
              <a:buNone/>
            </a:pPr>
            <a:r>
              <a:rPr lang="de-DE" sz="1600" b="1" dirty="0">
                <a:latin typeface="Arial" panose="020B0604020202020204" pitchFamily="34" charset="0"/>
                <a:cs typeface="Arial" panose="020B0604020202020204" pitchFamily="34" charset="0"/>
              </a:rPr>
              <a:t> Trifft eine granitische Schmelze auf die Erdoberfläche, entsteht ein </a:t>
            </a:r>
            <a:r>
              <a:rPr lang="de-DE" sz="1600" b="1" dirty="0" err="1">
                <a:latin typeface="Arial" panose="020B0604020202020204" pitchFamily="34" charset="0"/>
                <a:cs typeface="Arial" panose="020B0604020202020204" pitchFamily="34" charset="0"/>
              </a:rPr>
              <a:t>Rhyolith</a:t>
            </a:r>
            <a:r>
              <a:rPr lang="de-DE" sz="1600" b="1" dirty="0">
                <a:latin typeface="Arial" panose="020B0604020202020204" pitchFamily="34" charset="0"/>
                <a:cs typeface="Arial" panose="020B0604020202020204" pitchFamily="34" charset="0"/>
              </a:rPr>
              <a:t>.</a:t>
            </a:r>
          </a:p>
          <a:p>
            <a:pPr marL="457200" lvl="1" indent="0">
              <a:buNone/>
            </a:pPr>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A2B44C50-209F-4C61-97C1-E166A0CE4E67}"/>
              </a:ext>
            </a:extLst>
          </p:cNvPr>
          <p:cNvPicPr>
            <a:picLocks noChangeAspect="1"/>
          </p:cNvPicPr>
          <p:nvPr/>
        </p:nvPicPr>
        <p:blipFill>
          <a:blip r:embed="rId3"/>
          <a:stretch>
            <a:fillRect/>
          </a:stretch>
        </p:blipFill>
        <p:spPr>
          <a:xfrm>
            <a:off x="6313089" y="1651385"/>
            <a:ext cx="2633700" cy="2011854"/>
          </a:xfrm>
          <a:prstGeom prst="rect">
            <a:avLst/>
          </a:prstGeom>
        </p:spPr>
      </p:pic>
      <p:pic>
        <p:nvPicPr>
          <p:cNvPr id="5" name="Grafik 4">
            <a:extLst>
              <a:ext uri="{FF2B5EF4-FFF2-40B4-BE49-F238E27FC236}">
                <a16:creationId xmlns:a16="http://schemas.microsoft.com/office/drawing/2014/main" id="{1E389860-D2E7-4E19-A0BC-6A128FEE270A}"/>
              </a:ext>
            </a:extLst>
          </p:cNvPr>
          <p:cNvPicPr>
            <a:picLocks noChangeAspect="1"/>
          </p:cNvPicPr>
          <p:nvPr/>
        </p:nvPicPr>
        <p:blipFill>
          <a:blip r:embed="rId4"/>
          <a:stretch>
            <a:fillRect/>
          </a:stretch>
        </p:blipFill>
        <p:spPr>
          <a:xfrm>
            <a:off x="6477695" y="4138695"/>
            <a:ext cx="2469094" cy="1987468"/>
          </a:xfrm>
          <a:prstGeom prst="rect">
            <a:avLst/>
          </a:prstGeom>
        </p:spPr>
      </p:pic>
    </p:spTree>
    <p:extLst>
      <p:ext uri="{BB962C8B-B14F-4D97-AF65-F5344CB8AC3E}">
        <p14:creationId xmlns:p14="http://schemas.microsoft.com/office/powerpoint/2010/main" val="3404074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latin typeface="Arial" panose="020B0604020202020204" pitchFamily="34" charset="0"/>
                <a:cs typeface="Arial" panose="020B0604020202020204" pitchFamily="34" charset="0"/>
              </a:rPr>
              <a:t>Plutonite</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540042"/>
            <a:ext cx="8229600" cy="4525963"/>
          </a:xfrm>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Klassifizierung von </a:t>
            </a:r>
            <a:r>
              <a:rPr lang="de-DE" sz="1600" b="1" dirty="0" err="1">
                <a:latin typeface="Arial" panose="020B0604020202020204" pitchFamily="34" charset="0"/>
                <a:cs typeface="Arial" panose="020B0604020202020204" pitchFamily="34" charset="0"/>
              </a:rPr>
              <a:t>Plutoniten</a:t>
            </a:r>
            <a:r>
              <a:rPr lang="de-DE" sz="1600" b="1" dirty="0">
                <a:latin typeface="Arial" panose="020B0604020202020204" pitchFamily="34" charset="0"/>
                <a:cs typeface="Arial" panose="020B0604020202020204" pitchFamily="34" charset="0"/>
              </a:rPr>
              <a:t> </a:t>
            </a:r>
          </a:p>
          <a:p>
            <a:pPr marL="0" indent="0">
              <a:lnSpc>
                <a:spcPct val="150000"/>
              </a:lnSpc>
              <a:buNone/>
            </a:pPr>
            <a:r>
              <a:rPr lang="de-DE" sz="1600" b="1" dirty="0">
                <a:latin typeface="Arial" panose="020B0604020202020204" pitchFamily="34" charset="0"/>
                <a:cs typeface="Arial" panose="020B0604020202020204" pitchFamily="34" charset="0"/>
              </a:rPr>
              <a:t>nach Streckeisen:</a:t>
            </a:r>
          </a:p>
          <a:p>
            <a:pPr marL="0" indent="0">
              <a:lnSpc>
                <a:spcPct val="150000"/>
              </a:lnSpc>
              <a:buNone/>
            </a:pPr>
            <a:r>
              <a:rPr lang="de-DE" sz="1600" b="1" dirty="0">
                <a:latin typeface="Arial" panose="020B0604020202020204" pitchFamily="34" charset="0"/>
                <a:cs typeface="Arial" panose="020B0604020202020204" pitchFamily="34" charset="0"/>
              </a:rPr>
              <a:t>Gemeinsames Klassifizierungsschema </a:t>
            </a:r>
          </a:p>
          <a:p>
            <a:pPr marL="0" indent="0">
              <a:lnSpc>
                <a:spcPct val="150000"/>
              </a:lnSpc>
              <a:buNone/>
            </a:pPr>
            <a:r>
              <a:rPr lang="de-DE" sz="1600" b="1" dirty="0">
                <a:latin typeface="Arial" panose="020B0604020202020204" pitchFamily="34" charset="0"/>
                <a:cs typeface="Arial" panose="020B0604020202020204" pitchFamily="34" charset="0"/>
              </a:rPr>
              <a:t>Die Gesteine auf der Grundlage ihres Mineraliengehalts</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A = Alkalifeldspat</a:t>
            </a:r>
          </a:p>
          <a:p>
            <a:pPr marL="0" indent="0">
              <a:lnSpc>
                <a:spcPct val="150000"/>
              </a:lnSpc>
              <a:buNone/>
            </a:pPr>
            <a:r>
              <a:rPr lang="de-DE" sz="1600" b="1" dirty="0">
                <a:latin typeface="Arial" panose="020B0604020202020204" pitchFamily="34" charset="0"/>
                <a:cs typeface="Arial" panose="020B0604020202020204" pitchFamily="34" charset="0"/>
              </a:rPr>
              <a:t>P = Plagioklas</a:t>
            </a:r>
          </a:p>
          <a:p>
            <a:pPr marL="0" indent="0">
              <a:lnSpc>
                <a:spcPct val="150000"/>
              </a:lnSpc>
              <a:buNone/>
            </a:pPr>
            <a:r>
              <a:rPr lang="de-DE" sz="1600" b="1" dirty="0">
                <a:latin typeface="Arial" panose="020B0604020202020204" pitchFamily="34" charset="0"/>
                <a:cs typeface="Arial" panose="020B0604020202020204" pitchFamily="34" charset="0"/>
              </a:rPr>
              <a:t>Q = Quarz</a:t>
            </a:r>
          </a:p>
          <a:p>
            <a:pPr marL="0" indent="0">
              <a:lnSpc>
                <a:spcPct val="150000"/>
              </a:lnSpc>
              <a:buNone/>
            </a:pPr>
            <a:r>
              <a:rPr lang="de-DE" sz="1600" b="1" dirty="0">
                <a:latin typeface="Arial" panose="020B0604020202020204" pitchFamily="34" charset="0"/>
                <a:cs typeface="Arial" panose="020B0604020202020204" pitchFamily="34" charset="0"/>
              </a:rPr>
              <a:t>F = </a:t>
            </a:r>
            <a:r>
              <a:rPr lang="de-DE" sz="1600" b="1" dirty="0" err="1">
                <a:latin typeface="Arial" panose="020B0604020202020204" pitchFamily="34" charset="0"/>
                <a:cs typeface="Arial" panose="020B0604020202020204" pitchFamily="34" charset="0"/>
              </a:rPr>
              <a:t>Foid</a:t>
            </a:r>
            <a:endParaRPr lang="de-DE" sz="1600"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8B3E728F-AEC4-4563-A4C1-8A63A2E929FA}"/>
              </a:ext>
            </a:extLst>
          </p:cNvPr>
          <p:cNvPicPr>
            <a:picLocks noChangeAspect="1"/>
          </p:cNvPicPr>
          <p:nvPr/>
        </p:nvPicPr>
        <p:blipFill>
          <a:blip r:embed="rId3"/>
          <a:stretch>
            <a:fillRect/>
          </a:stretch>
        </p:blipFill>
        <p:spPr>
          <a:xfrm>
            <a:off x="4844021" y="1540041"/>
            <a:ext cx="4299979" cy="4525963"/>
          </a:xfrm>
          <a:prstGeom prst="rect">
            <a:avLst/>
          </a:prstGeom>
        </p:spPr>
      </p:pic>
      <p:sp>
        <p:nvSpPr>
          <p:cNvPr id="7" name="Rechteck 6">
            <a:extLst>
              <a:ext uri="{FF2B5EF4-FFF2-40B4-BE49-F238E27FC236}">
                <a16:creationId xmlns:a16="http://schemas.microsoft.com/office/drawing/2014/main" id="{ED7921A5-DD06-4232-8B24-59F7FAE31BC2}"/>
              </a:ext>
            </a:extLst>
          </p:cNvPr>
          <p:cNvSpPr/>
          <p:nvPr/>
        </p:nvSpPr>
        <p:spPr>
          <a:xfrm>
            <a:off x="3581028" y="4588677"/>
            <a:ext cx="1981944" cy="1477328"/>
          </a:xfrm>
          <a:prstGeom prst="rect">
            <a:avLst/>
          </a:prstGeom>
          <a:solidFill>
            <a:schemeClr val="accent6">
              <a:lumMod val="75000"/>
            </a:schemeClr>
          </a:solidFill>
        </p:spPr>
        <p:txBody>
          <a:bodyPr wrap="square">
            <a:spAutoFit/>
          </a:bodyPr>
          <a:lstStyle/>
          <a:p>
            <a:r>
              <a:rPr lang="de-DE" dirty="0"/>
              <a:t>Beispiel:</a:t>
            </a:r>
          </a:p>
          <a:p>
            <a:r>
              <a:rPr lang="de-DE" dirty="0"/>
              <a:t>40% Quarz</a:t>
            </a:r>
          </a:p>
          <a:p>
            <a:r>
              <a:rPr lang="de-DE" dirty="0"/>
              <a:t>45% Alkalifilzspar</a:t>
            </a:r>
          </a:p>
          <a:p>
            <a:r>
              <a:rPr lang="de-DE" dirty="0"/>
              <a:t>15% Plagioklas</a:t>
            </a:r>
          </a:p>
          <a:p>
            <a:r>
              <a:rPr lang="de-DE" dirty="0"/>
              <a:t>→ Granit</a:t>
            </a:r>
          </a:p>
        </p:txBody>
      </p:sp>
      <p:cxnSp>
        <p:nvCxnSpPr>
          <p:cNvPr id="9" name="Gerader Verbinder 8">
            <a:extLst>
              <a:ext uri="{FF2B5EF4-FFF2-40B4-BE49-F238E27FC236}">
                <a16:creationId xmlns:a16="http://schemas.microsoft.com/office/drawing/2014/main" id="{FE24349A-0F4A-4D6F-95F8-13EAC2E4420A}"/>
              </a:ext>
            </a:extLst>
          </p:cNvPr>
          <p:cNvCxnSpPr>
            <a:cxnSpLocks/>
          </p:cNvCxnSpPr>
          <p:nvPr/>
        </p:nvCxnSpPr>
        <p:spPr>
          <a:xfrm flipH="1">
            <a:off x="6122504" y="2059388"/>
            <a:ext cx="1001864" cy="1743634"/>
          </a:xfrm>
          <a:prstGeom prst="line">
            <a:avLst/>
          </a:prstGeom>
        </p:spPr>
        <p:style>
          <a:lnRef idx="2">
            <a:schemeClr val="accent6"/>
          </a:lnRef>
          <a:fillRef idx="0">
            <a:schemeClr val="accent6"/>
          </a:fillRef>
          <a:effectRef idx="1">
            <a:schemeClr val="accent6"/>
          </a:effectRef>
          <a:fontRef idx="minor">
            <a:schemeClr val="tx1"/>
          </a:fontRef>
        </p:style>
      </p:cxnSp>
      <p:cxnSp>
        <p:nvCxnSpPr>
          <p:cNvPr id="12" name="Gerader Verbinder 11">
            <a:extLst>
              <a:ext uri="{FF2B5EF4-FFF2-40B4-BE49-F238E27FC236}">
                <a16:creationId xmlns:a16="http://schemas.microsoft.com/office/drawing/2014/main" id="{CC6DF57C-DB0A-42FD-A102-0378B98E41CA}"/>
              </a:ext>
            </a:extLst>
          </p:cNvPr>
          <p:cNvCxnSpPr/>
          <p:nvPr/>
        </p:nvCxnSpPr>
        <p:spPr>
          <a:xfrm>
            <a:off x="6353092" y="2931205"/>
            <a:ext cx="1296063"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4" name="Gerader Verbinder 13">
            <a:extLst>
              <a:ext uri="{FF2B5EF4-FFF2-40B4-BE49-F238E27FC236}">
                <a16:creationId xmlns:a16="http://schemas.microsoft.com/office/drawing/2014/main" id="{E488EBFF-6574-4B1E-8B12-F33E5874786D}"/>
              </a:ext>
            </a:extLst>
          </p:cNvPr>
          <p:cNvCxnSpPr>
            <a:cxnSpLocks/>
          </p:cNvCxnSpPr>
          <p:nvPr/>
        </p:nvCxnSpPr>
        <p:spPr>
          <a:xfrm>
            <a:off x="6492240" y="2687541"/>
            <a:ext cx="632128" cy="1115481"/>
          </a:xfrm>
          <a:prstGeom prst="line">
            <a:avLst/>
          </a:prstGeom>
        </p:spPr>
        <p:style>
          <a:lnRef idx="2">
            <a:schemeClr val="accent6"/>
          </a:lnRef>
          <a:fillRef idx="0">
            <a:schemeClr val="accent6"/>
          </a:fillRef>
          <a:effectRef idx="1">
            <a:schemeClr val="accent6"/>
          </a:effectRef>
          <a:fontRef idx="minor">
            <a:schemeClr val="tx1"/>
          </a:fontRef>
        </p:style>
      </p:cxnSp>
      <p:sp>
        <p:nvSpPr>
          <p:cNvPr id="16" name="Ellipse 15">
            <a:extLst>
              <a:ext uri="{FF2B5EF4-FFF2-40B4-BE49-F238E27FC236}">
                <a16:creationId xmlns:a16="http://schemas.microsoft.com/office/drawing/2014/main" id="{AABE3629-B384-44DE-9B44-99B4BEF9678A}"/>
              </a:ext>
            </a:extLst>
          </p:cNvPr>
          <p:cNvSpPr/>
          <p:nvPr/>
        </p:nvSpPr>
        <p:spPr>
          <a:xfrm>
            <a:off x="6587436" y="2895205"/>
            <a:ext cx="72000" cy="72000"/>
          </a:xfrm>
          <a:prstGeom prst="ellipse">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56588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Definitionen</a:t>
            </a:r>
            <a:r>
              <a:rPr lang="en-US" dirty="0">
                <a:latin typeface="Arial" panose="020B0604020202020204" pitchFamily="34" charset="0"/>
                <a:cs typeface="Arial" panose="020B0604020202020204" pitchFamily="34" charset="0"/>
              </a:rPr>
              <a:t> &amp; </a:t>
            </a:r>
            <a:r>
              <a:rPr lang="en-US" dirty="0" err="1">
                <a:latin typeface="Arial" panose="020B0604020202020204" pitchFamily="34" charset="0"/>
                <a:cs typeface="Arial" panose="020B0604020202020204" pitchFamily="34" charset="0"/>
              </a:rPr>
              <a:t>Grundlagen</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Geologie</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Geologie ist die Wissenschaft über den Bau, die Zusammensetzung und die Struktur der Erde, ihre physikalischen Eigenschaften und ihre Entstehungsgeschichte sowie die Prozesse, die sie geformt haben und heute noch prägen. Abweichend von der eigentlichen Bedeutung wird das Wort auch für geologische Strukturen wie die Geologie der Alpen verwendet.</a:t>
            </a:r>
          </a:p>
        </p:txBody>
      </p:sp>
    </p:spTree>
    <p:extLst>
      <p:ext uri="{BB962C8B-B14F-4D97-AF65-F5344CB8AC3E}">
        <p14:creationId xmlns:p14="http://schemas.microsoft.com/office/powerpoint/2010/main" val="30319653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 - Gesteine</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lstStyle/>
          <a:p>
            <a:pPr marL="0" indent="0">
              <a:lnSpc>
                <a:spcPct val="150000"/>
              </a:lnSpc>
              <a:buNone/>
            </a:pPr>
            <a:r>
              <a:rPr lang="de-DE" sz="1600" b="1" dirty="0">
                <a:latin typeface="Arial" panose="020B0604020202020204" pitchFamily="34" charset="0"/>
                <a:cs typeface="Arial" panose="020B0604020202020204" pitchFamily="34" charset="0"/>
              </a:rPr>
              <a:t>Sedimente</a:t>
            </a:r>
          </a:p>
          <a:p>
            <a:pPr marL="0" indent="0">
              <a:lnSpc>
                <a:spcPct val="150000"/>
              </a:lnSpc>
              <a:buNone/>
            </a:pPr>
            <a:r>
              <a:rPr lang="de-DE" sz="1600" b="1" dirty="0">
                <a:latin typeface="Arial" panose="020B0604020202020204" pitchFamily="34" charset="0"/>
                <a:cs typeface="Arial" panose="020B0604020202020204" pitchFamily="34" charset="0"/>
              </a:rPr>
              <a:t>Sie werden auch als sedimentäre oder geschichtete Gesteine bezeichnet und entstehen aus den verwitterten Produkten des Festlandes, die nach Erosion und Transport abgelagert wurden. </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Differenzierung:</a:t>
            </a:r>
          </a:p>
          <a:p>
            <a:pPr marL="0" indent="0">
              <a:lnSpc>
                <a:spcPct val="150000"/>
              </a:lnSpc>
              <a:buNone/>
            </a:pPr>
            <a:r>
              <a:rPr lang="de-DE" sz="1600" b="1" dirty="0">
                <a:latin typeface="Arial" panose="020B0604020202020204" pitchFamily="34" charset="0"/>
                <a:cs typeface="Arial" panose="020B0604020202020204" pitchFamily="34" charset="0"/>
              </a:rPr>
              <a:t>Sedimente </a:t>
            </a:r>
          </a:p>
          <a:p>
            <a:pPr marL="0" indent="0">
              <a:lnSpc>
                <a:spcPct val="150000"/>
              </a:lnSpc>
              <a:buNone/>
            </a:pPr>
            <a:r>
              <a:rPr lang="de-DE" sz="1600" b="1" dirty="0">
                <a:latin typeface="Arial" panose="020B0604020202020204" pitchFamily="34" charset="0"/>
                <a:cs typeface="Arial" panose="020B0604020202020204" pitchFamily="34" charset="0"/>
              </a:rPr>
              <a:t>Sind nicht verfestigt → lose Sedimente</a:t>
            </a:r>
          </a:p>
          <a:p>
            <a:pPr marL="0" indent="0">
              <a:lnSpc>
                <a:spcPct val="150000"/>
              </a:lnSpc>
              <a:buNone/>
            </a:pPr>
            <a:r>
              <a:rPr lang="de-DE" sz="1600" b="1" dirty="0">
                <a:latin typeface="Arial" panose="020B0604020202020204" pitchFamily="34" charset="0"/>
                <a:cs typeface="Arial" panose="020B0604020202020204" pitchFamily="34" charset="0"/>
              </a:rPr>
              <a:t>Sedimentgesteine</a:t>
            </a:r>
          </a:p>
          <a:p>
            <a:pPr marL="0" indent="0">
              <a:lnSpc>
                <a:spcPct val="150000"/>
              </a:lnSpc>
              <a:buNone/>
            </a:pPr>
            <a:r>
              <a:rPr lang="de-DE" sz="1600" b="1" dirty="0">
                <a:latin typeface="Arial" panose="020B0604020202020204" pitchFamily="34" charset="0"/>
                <a:cs typeface="Arial" panose="020B0604020202020204" pitchFamily="34" charset="0"/>
              </a:rPr>
              <a:t>Sind verfestigt </a:t>
            </a:r>
          </a:p>
        </p:txBody>
      </p:sp>
    </p:spTree>
    <p:extLst>
      <p:ext uri="{BB962C8B-B14F-4D97-AF65-F5344CB8AC3E}">
        <p14:creationId xmlns:p14="http://schemas.microsoft.com/office/powerpoint/2010/main" val="3170452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BD588-C40E-4FCC-9DF6-334171700871}"/>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Geologische Grundlagen - Gesteine</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C00E257C-C274-402D-B94D-6C76AD1DFAFE}"/>
              </a:ext>
            </a:extLst>
          </p:cNvPr>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Sedimente</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Physikalische Sedimente</a:t>
            </a:r>
          </a:p>
          <a:p>
            <a:pPr marL="0" indent="0">
              <a:lnSpc>
                <a:spcPct val="150000"/>
              </a:lnSpc>
              <a:buNone/>
            </a:pPr>
            <a:r>
              <a:rPr lang="de-DE" sz="1600" b="1" dirty="0">
                <a:latin typeface="Arial" panose="020B0604020202020204" pitchFamily="34" charset="0"/>
                <a:cs typeface="Arial" panose="020B0604020202020204" pitchFamily="34" charset="0"/>
              </a:rPr>
              <a:t>Feststofftransport und -ablagerung durch Wind, Wasser oder Eis. Beispiele: Sand, Kies, Ton, Ton </a:t>
            </a:r>
          </a:p>
          <a:p>
            <a:pPr marL="0" indent="0">
              <a:lnSpc>
                <a:spcPct val="150000"/>
              </a:lnSpc>
              <a:buNone/>
            </a:pPr>
            <a:r>
              <a:rPr lang="de-DE" sz="1600" b="1" dirty="0">
                <a:latin typeface="Arial" panose="020B0604020202020204" pitchFamily="34" charset="0"/>
                <a:cs typeface="Arial" panose="020B0604020202020204" pitchFamily="34" charset="0"/>
              </a:rPr>
              <a:t>Chemische Sedimente</a:t>
            </a:r>
          </a:p>
          <a:p>
            <a:pPr marL="0" indent="0">
              <a:lnSpc>
                <a:spcPct val="150000"/>
              </a:lnSpc>
              <a:buNone/>
            </a:pPr>
            <a:r>
              <a:rPr lang="de-DE" sz="1600" b="1" dirty="0">
                <a:latin typeface="Arial" panose="020B0604020202020204" pitchFamily="34" charset="0"/>
                <a:cs typeface="Arial" panose="020B0604020202020204" pitchFamily="34" charset="0"/>
              </a:rPr>
              <a:t>Sedimente können auch chemisch aus einer Lösung ausgefällt werden. Beispiele: Salze und Gips</a:t>
            </a:r>
          </a:p>
          <a:p>
            <a:pPr marL="0" indent="0">
              <a:lnSpc>
                <a:spcPct val="150000"/>
              </a:lnSpc>
              <a:buNone/>
            </a:pPr>
            <a:r>
              <a:rPr lang="de-DE" sz="1600" b="1" dirty="0">
                <a:latin typeface="Arial" panose="020B0604020202020204" pitchFamily="34" charset="0"/>
                <a:cs typeface="Arial" panose="020B0604020202020204" pitchFamily="34" charset="0"/>
              </a:rPr>
              <a:t>Biogene Sedimente</a:t>
            </a:r>
          </a:p>
          <a:p>
            <a:pPr marL="0" indent="0">
              <a:lnSpc>
                <a:spcPct val="150000"/>
              </a:lnSpc>
              <a:buNone/>
            </a:pPr>
            <a:r>
              <a:rPr lang="de-DE" sz="1600" b="1" dirty="0">
                <a:latin typeface="Arial" panose="020B0604020202020204" pitchFamily="34" charset="0"/>
                <a:cs typeface="Arial" panose="020B0604020202020204" pitchFamily="34" charset="0"/>
              </a:rPr>
              <a:t>Ablagerungen, die von Organismen oder durch Überreste von Organismen gebildet werden. Beispiele: Muschelmuscheln, Korallenriffe</a:t>
            </a:r>
          </a:p>
          <a:p>
            <a:pPr marL="0" indent="0">
              <a:buNone/>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5839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 - Sedimente</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fontScale="92500" lnSpcReduction="20000"/>
          </a:bodyPr>
          <a:lstStyle/>
          <a:p>
            <a:pPr marL="0" indent="0">
              <a:lnSpc>
                <a:spcPct val="160000"/>
              </a:lnSpc>
              <a:buNone/>
            </a:pPr>
            <a:r>
              <a:rPr lang="de-DE" sz="1600" b="1" dirty="0">
                <a:latin typeface="Arial" panose="020B0604020202020204" pitchFamily="34" charset="0"/>
                <a:cs typeface="Arial" panose="020B0604020202020204" pitchFamily="34" charset="0"/>
              </a:rPr>
              <a:t>Sedimentgesteine</a:t>
            </a:r>
          </a:p>
          <a:p>
            <a:pPr marL="0" indent="0">
              <a:lnSpc>
                <a:spcPct val="160000"/>
              </a:lnSpc>
              <a:buNone/>
            </a:pPr>
            <a:r>
              <a:rPr lang="de-DE" sz="1600" b="1" dirty="0">
                <a:latin typeface="Arial" panose="020B0604020202020204" pitchFamily="34" charset="0"/>
                <a:cs typeface="Arial" panose="020B0604020202020204" pitchFamily="34" charset="0"/>
              </a:rPr>
              <a:t>Besteht aus Sedimenten, die durch Verdichtung verfestigt oder "zementiert" werden. Die Erstarrungsprozesse können in Perioden von Wochen und Monaten bis zu Millionen von Jahren stattfinden. </a:t>
            </a:r>
          </a:p>
          <a:p>
            <a:pPr marL="0" indent="0">
              <a:lnSpc>
                <a:spcPct val="160000"/>
              </a:lnSpc>
              <a:buNone/>
            </a:pPr>
            <a:r>
              <a:rPr lang="de-DE" sz="1600" b="1" dirty="0">
                <a:latin typeface="Arial" panose="020B0604020202020204" pitchFamily="34" charset="0"/>
                <a:cs typeface="Arial" panose="020B0604020202020204" pitchFamily="34" charset="0"/>
              </a:rPr>
              <a:t>Grundtypen von Sedimentgesteinen: </a:t>
            </a:r>
          </a:p>
          <a:p>
            <a:pPr marL="0" indent="0">
              <a:lnSpc>
                <a:spcPct val="160000"/>
              </a:lnSpc>
              <a:buNone/>
            </a:pPr>
            <a:r>
              <a:rPr lang="de-DE" sz="1600" b="1" dirty="0">
                <a:latin typeface="Arial" panose="020B0604020202020204" pitchFamily="34" charset="0"/>
                <a:cs typeface="Arial" panose="020B0604020202020204" pitchFamily="34" charset="0"/>
              </a:rPr>
              <a:t>Silikat-Kunststoffe</a:t>
            </a:r>
          </a:p>
          <a:p>
            <a:pPr marL="0" indent="0">
              <a:lnSpc>
                <a:spcPct val="160000"/>
              </a:lnSpc>
              <a:buNone/>
            </a:pPr>
            <a:r>
              <a:rPr lang="de-DE" sz="1600" b="1" dirty="0" err="1">
                <a:latin typeface="Arial" panose="020B0604020202020204" pitchFamily="34" charset="0"/>
                <a:cs typeface="Arial" panose="020B0604020202020204" pitchFamily="34" charset="0"/>
              </a:rPr>
              <a:t>Karbonatgesteine</a:t>
            </a:r>
            <a:endParaRPr lang="de-DE" sz="1600" b="1" dirty="0">
              <a:latin typeface="Arial" panose="020B0604020202020204" pitchFamily="34" charset="0"/>
              <a:cs typeface="Arial" panose="020B0604020202020204" pitchFamily="34" charset="0"/>
            </a:endParaRPr>
          </a:p>
          <a:p>
            <a:pPr marL="0" indent="0">
              <a:lnSpc>
                <a:spcPct val="160000"/>
              </a:lnSpc>
              <a:buNone/>
            </a:pPr>
            <a:r>
              <a:rPr lang="de-DE" sz="1600" b="1" dirty="0">
                <a:latin typeface="Arial" panose="020B0604020202020204" pitchFamily="34" charset="0"/>
                <a:cs typeface="Arial" panose="020B0604020202020204" pitchFamily="34" charset="0"/>
              </a:rPr>
              <a:t>Salzgestein (</a:t>
            </a:r>
            <a:r>
              <a:rPr lang="de-DE" sz="1600" b="1" dirty="0" err="1">
                <a:latin typeface="Arial" panose="020B0604020202020204" pitchFamily="34" charset="0"/>
                <a:cs typeface="Arial" panose="020B0604020202020204" pitchFamily="34" charset="0"/>
              </a:rPr>
              <a:t>Evaporit</a:t>
            </a:r>
            <a:r>
              <a:rPr lang="de-DE" sz="1600" b="1" dirty="0">
                <a:latin typeface="Arial" panose="020B0604020202020204" pitchFamily="34" charset="0"/>
                <a:cs typeface="Arial" panose="020B0604020202020204" pitchFamily="34" charset="0"/>
              </a:rPr>
              <a:t>)</a:t>
            </a:r>
          </a:p>
          <a:p>
            <a:pPr marL="0" indent="0">
              <a:lnSpc>
                <a:spcPct val="160000"/>
              </a:lnSpc>
              <a:buNone/>
            </a:pPr>
            <a:r>
              <a:rPr lang="de-DE" sz="1600" b="1" dirty="0">
                <a:latin typeface="Arial" panose="020B0604020202020204" pitchFamily="34" charset="0"/>
                <a:cs typeface="Arial" panose="020B0604020202020204" pitchFamily="34" charset="0"/>
              </a:rPr>
              <a:t>Kieselgesteine</a:t>
            </a:r>
          </a:p>
          <a:p>
            <a:pPr marL="0" indent="0">
              <a:lnSpc>
                <a:spcPct val="160000"/>
              </a:lnSpc>
              <a:buNone/>
            </a:pPr>
            <a:r>
              <a:rPr lang="de-DE" sz="1600" b="1" dirty="0">
                <a:latin typeface="Arial" panose="020B0604020202020204" pitchFamily="34" charset="0"/>
                <a:cs typeface="Arial" panose="020B0604020202020204" pitchFamily="34" charset="0"/>
              </a:rPr>
              <a:t>Erzablagerungen in Sedimenten</a:t>
            </a:r>
          </a:p>
          <a:p>
            <a:pPr marL="0" indent="0">
              <a:lnSpc>
                <a:spcPct val="160000"/>
              </a:lnSpc>
              <a:buNone/>
            </a:pPr>
            <a:r>
              <a:rPr lang="de-DE" sz="1600" b="1" dirty="0">
                <a:latin typeface="Arial" panose="020B0604020202020204" pitchFamily="34" charset="0"/>
                <a:cs typeface="Arial" panose="020B0604020202020204" pitchFamily="34" charset="0"/>
              </a:rPr>
              <a:t>Torf und Kohle</a:t>
            </a:r>
          </a:p>
          <a:p>
            <a:pPr marL="0" indent="0">
              <a:lnSpc>
                <a:spcPct val="160000"/>
              </a:lnSpc>
              <a:buNone/>
            </a:pPr>
            <a:r>
              <a:rPr lang="de-DE" sz="1600" b="1" dirty="0">
                <a:latin typeface="Arial" panose="020B0604020202020204" pitchFamily="34" charset="0"/>
                <a:cs typeface="Arial" panose="020B0604020202020204" pitchFamily="34" charset="0"/>
              </a:rPr>
              <a:t>Pyroklastische Sedimente</a:t>
            </a:r>
          </a:p>
        </p:txBody>
      </p:sp>
    </p:spTree>
    <p:extLst>
      <p:ext uri="{BB962C8B-B14F-4D97-AF65-F5344CB8AC3E}">
        <p14:creationId xmlns:p14="http://schemas.microsoft.com/office/powerpoint/2010/main" val="2873822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 - Sedimentgesteine</a:t>
            </a:r>
          </a:p>
        </p:txBody>
      </p:sp>
      <p:sp>
        <p:nvSpPr>
          <p:cNvPr id="3" name="Inhaltsplatzhalter 2"/>
          <p:cNvSpPr>
            <a:spLocks noGrp="1"/>
          </p:cNvSpPr>
          <p:nvPr>
            <p:ph idx="1"/>
          </p:nvPr>
        </p:nvSpPr>
        <p:spPr>
          <a:xfrm>
            <a:off x="457200" y="1419726"/>
            <a:ext cx="8229600" cy="4788569"/>
          </a:xfrm>
        </p:spPr>
        <p:txBody>
          <a:bodyPr>
            <a:normAutofit/>
          </a:bodyPr>
          <a:lstStyle/>
          <a:p>
            <a:pPr marL="0" indent="0">
              <a:lnSpc>
                <a:spcPct val="150000"/>
              </a:lnSpc>
              <a:buNone/>
            </a:pPr>
            <a:r>
              <a:rPr lang="de-DE" sz="1600" b="1" dirty="0" err="1">
                <a:latin typeface="Arial" panose="020B0604020202020204" pitchFamily="34" charset="0"/>
                <a:cs typeface="Arial" panose="020B0604020202020204" pitchFamily="34" charset="0"/>
              </a:rPr>
              <a:t>Siliziklastika</a:t>
            </a: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Alle </a:t>
            </a:r>
            <a:r>
              <a:rPr lang="de-DE" sz="1600" b="1" dirty="0" err="1">
                <a:latin typeface="Arial" panose="020B0604020202020204" pitchFamily="34" charset="0"/>
                <a:cs typeface="Arial" panose="020B0604020202020204" pitchFamily="34" charset="0"/>
              </a:rPr>
              <a:t>karbonatfreien</a:t>
            </a:r>
            <a:r>
              <a:rPr lang="de-DE" sz="1600" b="1" dirty="0">
                <a:latin typeface="Arial" panose="020B0604020202020204" pitchFamily="34" charset="0"/>
                <a:cs typeface="Arial" panose="020B0604020202020204" pitchFamily="34" charset="0"/>
              </a:rPr>
              <a:t> Gesteine bestehen aus verwitterten, transportierten und sedimentierten terrigen Quellgesteinen. </a:t>
            </a:r>
          </a:p>
          <a:p>
            <a:pPr marL="0" indent="0">
              <a:lnSpc>
                <a:spcPct val="150000"/>
              </a:lnSpc>
              <a:buNone/>
            </a:pPr>
            <a:r>
              <a:rPr lang="de-DE" sz="1600" b="1" dirty="0">
                <a:latin typeface="Arial" panose="020B0604020202020204" pitchFamily="34" charset="0"/>
                <a:cs typeface="Arial" panose="020B0604020202020204" pitchFamily="34" charset="0"/>
              </a:rPr>
              <a:t>Konglomerat und Brekzie: bestehen zu mehr als 50% aus Felsbrocken und sind grobkörnig. </a:t>
            </a:r>
          </a:p>
          <a:p>
            <a:pPr marL="0" indent="0">
              <a:lnSpc>
                <a:spcPct val="150000"/>
              </a:lnSpc>
              <a:buNone/>
            </a:pPr>
            <a:r>
              <a:rPr lang="de-DE" sz="1600" b="1" dirty="0">
                <a:latin typeface="Arial" panose="020B0604020202020204" pitchFamily="34" charset="0"/>
                <a:cs typeface="Arial" panose="020B0604020202020204" pitchFamily="34" charset="0"/>
              </a:rPr>
              <a:t>Sandsteine: Sie bestehen hauptsächlich aus 0,063 - 2 mm Quarz- und </a:t>
            </a:r>
            <a:r>
              <a:rPr lang="de-DE" sz="1600" b="1" dirty="0" err="1">
                <a:latin typeface="Arial" panose="020B0604020202020204" pitchFamily="34" charset="0"/>
                <a:cs typeface="Arial" panose="020B0604020202020204" pitchFamily="34" charset="0"/>
              </a:rPr>
              <a:t>Silikatkörnern</a:t>
            </a:r>
            <a:r>
              <a:rPr lang="de-DE" sz="1600" b="1" dirty="0">
                <a:latin typeface="Arial" panose="020B0604020202020204" pitchFamily="34" charset="0"/>
                <a:cs typeface="Arial" panose="020B0604020202020204" pitchFamily="34" charset="0"/>
              </a:rPr>
              <a:t>.</a:t>
            </a:r>
          </a:p>
          <a:p>
            <a:pPr marL="0" indent="0">
              <a:lnSpc>
                <a:spcPct val="150000"/>
              </a:lnSpc>
              <a:buNone/>
            </a:pPr>
            <a:r>
              <a:rPr lang="de-DE" sz="1600" b="1" dirty="0" err="1">
                <a:latin typeface="Arial" panose="020B0604020202020204" pitchFamily="34" charset="0"/>
                <a:cs typeface="Arial" panose="020B0604020202020204" pitchFamily="34" charset="0"/>
              </a:rPr>
              <a:t>Siltgesteine</a:t>
            </a:r>
            <a:r>
              <a:rPr lang="de-DE" sz="1600" b="1" dirty="0">
                <a:latin typeface="Arial" panose="020B0604020202020204" pitchFamily="34" charset="0"/>
                <a:cs typeface="Arial" panose="020B0604020202020204" pitchFamily="34" charset="0"/>
              </a:rPr>
              <a:t>: Besteht aus sandigen und lehmigen Komponenten in verschiedenen Anteilen mit Korngrößen von 0,063 - 0,002 mm.</a:t>
            </a:r>
          </a:p>
          <a:p>
            <a:pPr marL="0" indent="0">
              <a:lnSpc>
                <a:spcPct val="150000"/>
              </a:lnSpc>
              <a:buNone/>
            </a:pPr>
            <a:r>
              <a:rPr lang="de-DE" sz="1600" b="1" dirty="0">
                <a:latin typeface="Arial" panose="020B0604020202020204" pitchFamily="34" charset="0"/>
                <a:cs typeface="Arial" panose="020B0604020202020204" pitchFamily="34" charset="0"/>
              </a:rPr>
              <a:t>Tonsteine: Besteht hauptsächlich aus </a:t>
            </a:r>
            <a:r>
              <a:rPr lang="de-DE" sz="1600" b="1" dirty="0" err="1">
                <a:latin typeface="Arial" panose="020B0604020202020204" pitchFamily="34" charset="0"/>
                <a:cs typeface="Arial" panose="020B0604020202020204" pitchFamily="34" charset="0"/>
              </a:rPr>
              <a:t>Phyllosilikaten</a:t>
            </a:r>
            <a:r>
              <a:rPr lang="de-DE" sz="1600" b="1" dirty="0">
                <a:latin typeface="Arial" panose="020B0604020202020204" pitchFamily="34" charset="0"/>
                <a:cs typeface="Arial" panose="020B0604020202020204" pitchFamily="34" charset="0"/>
              </a:rPr>
              <a:t> mit einer durchschnittlichen Korngröße von weniger als 0,002 mm.</a:t>
            </a:r>
          </a:p>
        </p:txBody>
      </p:sp>
      <p:pic>
        <p:nvPicPr>
          <p:cNvPr id="4" name="Grafik 3">
            <a:extLst>
              <a:ext uri="{FF2B5EF4-FFF2-40B4-BE49-F238E27FC236}">
                <a16:creationId xmlns:a16="http://schemas.microsoft.com/office/drawing/2014/main" id="{CBFF378E-B774-4221-8B96-77418EAF37E6}"/>
              </a:ext>
            </a:extLst>
          </p:cNvPr>
          <p:cNvPicPr>
            <a:picLocks noChangeAspect="1"/>
          </p:cNvPicPr>
          <p:nvPr/>
        </p:nvPicPr>
        <p:blipFill>
          <a:blip r:embed="rId3"/>
          <a:stretch>
            <a:fillRect/>
          </a:stretch>
        </p:blipFill>
        <p:spPr>
          <a:xfrm>
            <a:off x="6559112" y="2205394"/>
            <a:ext cx="2127688" cy="1725318"/>
          </a:xfrm>
          <a:prstGeom prst="rect">
            <a:avLst/>
          </a:prstGeom>
        </p:spPr>
      </p:pic>
      <p:pic>
        <p:nvPicPr>
          <p:cNvPr id="5" name="Grafik 4">
            <a:extLst>
              <a:ext uri="{FF2B5EF4-FFF2-40B4-BE49-F238E27FC236}">
                <a16:creationId xmlns:a16="http://schemas.microsoft.com/office/drawing/2014/main" id="{AFD0AE58-37D3-496E-BF64-B5ACE1CF6F58}"/>
              </a:ext>
            </a:extLst>
          </p:cNvPr>
          <p:cNvPicPr>
            <a:picLocks noChangeAspect="1"/>
          </p:cNvPicPr>
          <p:nvPr/>
        </p:nvPicPr>
        <p:blipFill>
          <a:blip r:embed="rId4"/>
          <a:stretch>
            <a:fillRect/>
          </a:stretch>
        </p:blipFill>
        <p:spPr>
          <a:xfrm>
            <a:off x="6559112" y="3814010"/>
            <a:ext cx="2127688" cy="1694835"/>
          </a:xfrm>
          <a:prstGeom prst="rect">
            <a:avLst/>
          </a:prstGeom>
        </p:spPr>
      </p:pic>
      <p:pic>
        <p:nvPicPr>
          <p:cNvPr id="6" name="Grafik 5">
            <a:extLst>
              <a:ext uri="{FF2B5EF4-FFF2-40B4-BE49-F238E27FC236}">
                <a16:creationId xmlns:a16="http://schemas.microsoft.com/office/drawing/2014/main" id="{456C7D3B-A0DA-4740-9017-6321BC345197}"/>
              </a:ext>
            </a:extLst>
          </p:cNvPr>
          <p:cNvPicPr>
            <a:picLocks noChangeAspect="1"/>
          </p:cNvPicPr>
          <p:nvPr/>
        </p:nvPicPr>
        <p:blipFill>
          <a:blip r:embed="rId5"/>
          <a:stretch>
            <a:fillRect/>
          </a:stretch>
        </p:blipFill>
        <p:spPr>
          <a:xfrm>
            <a:off x="6559112" y="5419219"/>
            <a:ext cx="2127688" cy="1438781"/>
          </a:xfrm>
          <a:prstGeom prst="rect">
            <a:avLst/>
          </a:prstGeom>
        </p:spPr>
      </p:pic>
    </p:spTree>
    <p:extLst>
      <p:ext uri="{BB962C8B-B14F-4D97-AF65-F5344CB8AC3E}">
        <p14:creationId xmlns:p14="http://schemas.microsoft.com/office/powerpoint/2010/main" val="3710062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atin typeface="Arial" panose="020B0604020202020204" pitchFamily="34" charset="0"/>
                <a:cs typeface="Arial" panose="020B0604020202020204" pitchFamily="34" charset="0"/>
              </a:rPr>
              <a:t>Geologische Grundlagen - Sedimentgesteine</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fontScale="92500" lnSpcReduction="10000"/>
          </a:bodyPr>
          <a:lstStyle/>
          <a:p>
            <a:pPr marL="0" indent="0">
              <a:lnSpc>
                <a:spcPct val="160000"/>
              </a:lnSpc>
              <a:buNone/>
            </a:pPr>
            <a:r>
              <a:rPr lang="de-DE" sz="1600" b="1" dirty="0" err="1">
                <a:latin typeface="Arial" panose="020B0604020202020204" pitchFamily="34" charset="0"/>
                <a:cs typeface="Arial" panose="020B0604020202020204" pitchFamily="34" charset="0"/>
              </a:rPr>
              <a:t>Karbonatgesteine</a:t>
            </a:r>
            <a:endParaRPr lang="de-DE" sz="1600" b="1" dirty="0">
              <a:latin typeface="Arial" panose="020B0604020202020204" pitchFamily="34" charset="0"/>
              <a:cs typeface="Arial" panose="020B0604020202020204" pitchFamily="34" charset="0"/>
            </a:endParaRPr>
          </a:p>
          <a:p>
            <a:pPr marL="0" indent="0">
              <a:lnSpc>
                <a:spcPct val="160000"/>
              </a:lnSpc>
              <a:buNone/>
            </a:pPr>
            <a:r>
              <a:rPr lang="de-DE" sz="1600" b="1" dirty="0">
                <a:latin typeface="Arial" panose="020B0604020202020204" pitchFamily="34" charset="0"/>
                <a:cs typeface="Arial" panose="020B0604020202020204" pitchFamily="34" charset="0"/>
              </a:rPr>
              <a:t>Wahrscheinlich die komplexesten und vielfältigsten Sedimentgesteine. Sie bestehen hauptsächlich aus den Mineralien Calcit (CaCO3) und Dolomit (</a:t>
            </a:r>
            <a:r>
              <a:rPr lang="de-DE" sz="1600" b="1" dirty="0" err="1">
                <a:latin typeface="Arial" panose="020B0604020202020204" pitchFamily="34" charset="0"/>
                <a:cs typeface="Arial" panose="020B0604020202020204" pitchFamily="34" charset="0"/>
              </a:rPr>
              <a:t>CaMg</a:t>
            </a:r>
            <a:r>
              <a:rPr lang="de-DE" sz="1600" b="1" dirty="0">
                <a:latin typeface="Arial" panose="020B0604020202020204" pitchFamily="34" charset="0"/>
                <a:cs typeface="Arial" panose="020B0604020202020204" pitchFamily="34" charset="0"/>
              </a:rPr>
              <a:t>(CO3)2).</a:t>
            </a:r>
          </a:p>
          <a:p>
            <a:pPr marL="0" indent="0">
              <a:lnSpc>
                <a:spcPct val="160000"/>
              </a:lnSpc>
              <a:buNone/>
            </a:pPr>
            <a:r>
              <a:rPr lang="de-DE" sz="1600" b="1" dirty="0">
                <a:latin typeface="Arial" panose="020B0604020202020204" pitchFamily="34" charset="0"/>
                <a:cs typeface="Arial" panose="020B0604020202020204" pitchFamily="34" charset="0"/>
              </a:rPr>
              <a:t>Kalkstein:</a:t>
            </a:r>
          </a:p>
          <a:p>
            <a:pPr marL="0" indent="0">
              <a:lnSpc>
                <a:spcPct val="160000"/>
              </a:lnSpc>
              <a:buNone/>
            </a:pPr>
            <a:r>
              <a:rPr lang="de-DE" sz="1600" b="1" dirty="0">
                <a:latin typeface="Arial" panose="020B0604020202020204" pitchFamily="34" charset="0"/>
                <a:cs typeface="Arial" panose="020B0604020202020204" pitchFamily="34" charset="0"/>
              </a:rPr>
              <a:t>Primäre chemische Fällung</a:t>
            </a:r>
          </a:p>
          <a:p>
            <a:pPr marL="0" indent="0">
              <a:lnSpc>
                <a:spcPct val="160000"/>
              </a:lnSpc>
              <a:buNone/>
            </a:pPr>
            <a:r>
              <a:rPr lang="de-DE" sz="1600" b="1" dirty="0">
                <a:latin typeface="Arial" panose="020B0604020202020204" pitchFamily="34" charset="0"/>
                <a:cs typeface="Arial" panose="020B0604020202020204" pitchFamily="34" charset="0"/>
              </a:rPr>
              <a:t>Biogene Ausscheidungen </a:t>
            </a:r>
          </a:p>
          <a:p>
            <a:pPr marL="0" indent="0">
              <a:lnSpc>
                <a:spcPct val="160000"/>
              </a:lnSpc>
              <a:buNone/>
            </a:pPr>
            <a:r>
              <a:rPr lang="de-DE" sz="1600" b="1" dirty="0">
                <a:latin typeface="Arial" panose="020B0604020202020204" pitchFamily="34" charset="0"/>
                <a:cs typeface="Arial" panose="020B0604020202020204" pitchFamily="34" charset="0"/>
              </a:rPr>
              <a:t>Fragmente von Kalksteinskeletten</a:t>
            </a:r>
          </a:p>
          <a:p>
            <a:pPr marL="0" indent="0">
              <a:lnSpc>
                <a:spcPct val="160000"/>
              </a:lnSpc>
              <a:buNone/>
            </a:pPr>
            <a:r>
              <a:rPr lang="de-DE" sz="1600" b="1" dirty="0">
                <a:latin typeface="Arial" panose="020B0604020202020204" pitchFamily="34" charset="0"/>
                <a:cs typeface="Arial" panose="020B0604020202020204" pitchFamily="34" charset="0"/>
              </a:rPr>
              <a:t>Erosion von bestehenden </a:t>
            </a:r>
            <a:r>
              <a:rPr lang="de-DE" sz="1600" b="1" dirty="0" err="1">
                <a:latin typeface="Arial" panose="020B0604020202020204" pitchFamily="34" charset="0"/>
                <a:cs typeface="Arial" panose="020B0604020202020204" pitchFamily="34" charset="0"/>
              </a:rPr>
              <a:t>Karbonatgesteinen</a:t>
            </a:r>
            <a:endParaRPr lang="de-DE" sz="1600" b="1" dirty="0">
              <a:latin typeface="Arial" panose="020B0604020202020204" pitchFamily="34" charset="0"/>
              <a:cs typeface="Arial" panose="020B0604020202020204" pitchFamily="34" charset="0"/>
            </a:endParaRPr>
          </a:p>
          <a:p>
            <a:pPr marL="0" indent="0">
              <a:lnSpc>
                <a:spcPct val="160000"/>
              </a:lnSpc>
              <a:buNone/>
            </a:pPr>
            <a:r>
              <a:rPr lang="de-DE" sz="1600" b="1" dirty="0">
                <a:latin typeface="Arial" panose="020B0604020202020204" pitchFamily="34" charset="0"/>
                <a:cs typeface="Arial" panose="020B0604020202020204" pitchFamily="34" charset="0"/>
              </a:rPr>
              <a:t>Dolomit (Fels):</a:t>
            </a:r>
          </a:p>
          <a:p>
            <a:pPr marL="0" indent="0">
              <a:lnSpc>
                <a:spcPct val="160000"/>
              </a:lnSpc>
              <a:buNone/>
            </a:pPr>
            <a:r>
              <a:rPr lang="de-DE" sz="1600" b="1" dirty="0">
                <a:latin typeface="Arial" panose="020B0604020202020204" pitchFamily="34" charset="0"/>
                <a:cs typeface="Arial" panose="020B0604020202020204" pitchFamily="34" charset="0"/>
              </a:rPr>
              <a:t>Teilweise oder vollständige Verdrängung von Kalksteinen</a:t>
            </a:r>
          </a:p>
          <a:p>
            <a:pPr marL="0" indent="0">
              <a:lnSpc>
                <a:spcPct val="160000"/>
              </a:lnSpc>
              <a:buNone/>
            </a:pPr>
            <a:r>
              <a:rPr lang="de-DE" sz="1600" b="1" dirty="0">
                <a:latin typeface="Arial" panose="020B0604020202020204" pitchFamily="34" charset="0"/>
                <a:cs typeface="Arial" panose="020B0604020202020204" pitchFamily="34" charset="0"/>
              </a:rPr>
              <a:t>Frühe Diagenese in </a:t>
            </a:r>
            <a:r>
              <a:rPr lang="de-DE" sz="1600" b="1" dirty="0" err="1">
                <a:latin typeface="Arial" panose="020B0604020202020204" pitchFamily="34" charset="0"/>
                <a:cs typeface="Arial" panose="020B0604020202020204" pitchFamily="34" charset="0"/>
              </a:rPr>
              <a:t>evaporitischen</a:t>
            </a:r>
            <a:r>
              <a:rPr lang="de-DE" sz="1600" b="1" dirty="0">
                <a:latin typeface="Arial" panose="020B0604020202020204" pitchFamily="34" charset="0"/>
                <a:cs typeface="Arial" panose="020B0604020202020204" pitchFamily="34" charset="0"/>
              </a:rPr>
              <a:t> Umgebungen</a:t>
            </a:r>
          </a:p>
        </p:txBody>
      </p:sp>
    </p:spTree>
    <p:extLst>
      <p:ext uri="{BB962C8B-B14F-4D97-AF65-F5344CB8AC3E}">
        <p14:creationId xmlns:p14="http://schemas.microsoft.com/office/powerpoint/2010/main" val="12487110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000C319-9C5D-4BEB-BC65-C97F61C93682}"/>
              </a:ext>
            </a:extLst>
          </p:cNvPr>
          <p:cNvPicPr>
            <a:picLocks noChangeAspect="1"/>
          </p:cNvPicPr>
          <p:nvPr/>
        </p:nvPicPr>
        <p:blipFill>
          <a:blip r:embed="rId3"/>
          <a:stretch>
            <a:fillRect/>
          </a:stretch>
        </p:blipFill>
        <p:spPr>
          <a:xfrm>
            <a:off x="6746891" y="4797373"/>
            <a:ext cx="2243522" cy="2060627"/>
          </a:xfrm>
          <a:prstGeom prst="rect">
            <a:avLst/>
          </a:prstGeom>
        </p:spPr>
      </p:pic>
      <p:pic>
        <p:nvPicPr>
          <p:cNvPr id="5" name="Grafik 4">
            <a:extLst>
              <a:ext uri="{FF2B5EF4-FFF2-40B4-BE49-F238E27FC236}">
                <a16:creationId xmlns:a16="http://schemas.microsoft.com/office/drawing/2014/main" id="{FF254FD5-9002-4D8E-A9BA-1F0A416514AE}"/>
              </a:ext>
            </a:extLst>
          </p:cNvPr>
          <p:cNvPicPr>
            <a:picLocks noChangeAspect="1"/>
          </p:cNvPicPr>
          <p:nvPr/>
        </p:nvPicPr>
        <p:blipFill>
          <a:blip r:embed="rId4"/>
          <a:stretch>
            <a:fillRect/>
          </a:stretch>
        </p:blipFill>
        <p:spPr>
          <a:xfrm>
            <a:off x="6746891" y="3098318"/>
            <a:ext cx="2243522" cy="1993565"/>
          </a:xfrm>
          <a:prstGeom prst="rect">
            <a:avLst/>
          </a:prstGeom>
        </p:spPr>
      </p:pic>
      <p:sp>
        <p:nvSpPr>
          <p:cNvPr id="2" name="Titel 1"/>
          <p:cNvSpPr>
            <a:spLocks noGrp="1"/>
          </p:cNvSpPr>
          <p:nvPr>
            <p:ph type="title"/>
          </p:nvPr>
        </p:nvSpPr>
        <p:spPr/>
        <p:txBody>
          <a:bodyPr/>
          <a:lstStyle/>
          <a:p>
            <a:pPr>
              <a:lnSpc>
                <a:spcPct val="150000"/>
              </a:lnSpc>
            </a:pPr>
            <a:r>
              <a:rPr lang="en-US" dirty="0" err="1">
                <a:latin typeface="Arial" panose="020B0604020202020204" pitchFamily="34" charset="0"/>
                <a:cs typeface="Arial" panose="020B0604020202020204" pitchFamily="34" charset="0"/>
              </a:rPr>
              <a:t>Karbonatgesteine</a:t>
            </a:r>
            <a:endParaRPr lang="en-US"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393166"/>
            <a:ext cx="8229600" cy="4983571"/>
          </a:xfrm>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Bestandteile</a:t>
            </a:r>
          </a:p>
          <a:p>
            <a:pPr marL="0" indent="0">
              <a:lnSpc>
                <a:spcPct val="150000"/>
              </a:lnSpc>
              <a:buNone/>
            </a:pPr>
            <a:r>
              <a:rPr lang="de-DE" sz="1600" b="1" dirty="0">
                <a:latin typeface="Arial" panose="020B0604020202020204" pitchFamily="34" charset="0"/>
                <a:cs typeface="Arial" panose="020B0604020202020204" pitchFamily="34" charset="0"/>
              </a:rPr>
              <a:t>Die wichtigsten Bestandteile von </a:t>
            </a:r>
            <a:r>
              <a:rPr lang="de-DE" sz="1600" b="1" dirty="0" err="1">
                <a:latin typeface="Arial" panose="020B0604020202020204" pitchFamily="34" charset="0"/>
                <a:cs typeface="Arial" panose="020B0604020202020204" pitchFamily="34" charset="0"/>
              </a:rPr>
              <a:t>Karbonatgesteinen</a:t>
            </a:r>
            <a:r>
              <a:rPr lang="de-DE" sz="1600" b="1" dirty="0">
                <a:latin typeface="Arial" panose="020B0604020202020204" pitchFamily="34" charset="0"/>
                <a:cs typeface="Arial" panose="020B0604020202020204" pitchFamily="34" charset="0"/>
              </a:rPr>
              <a:t> sind:</a:t>
            </a:r>
          </a:p>
          <a:p>
            <a:pPr marL="0" indent="0">
              <a:lnSpc>
                <a:spcPct val="150000"/>
              </a:lnSpc>
              <a:buNone/>
            </a:pPr>
            <a:r>
              <a:rPr lang="de-DE" sz="1600" b="1" dirty="0">
                <a:latin typeface="Arial" panose="020B0604020202020204" pitchFamily="34" charset="0"/>
                <a:cs typeface="Arial" panose="020B0604020202020204" pitchFamily="34" charset="0"/>
              </a:rPr>
              <a:t>Biokatalysatoren</a:t>
            </a:r>
          </a:p>
          <a:p>
            <a:pPr marL="0" indent="0">
              <a:lnSpc>
                <a:spcPct val="150000"/>
              </a:lnSpc>
              <a:buNone/>
            </a:pPr>
            <a:r>
              <a:rPr lang="de-DE" sz="1600" b="1" dirty="0">
                <a:latin typeface="Arial" panose="020B0604020202020204" pitchFamily="34" charset="0"/>
                <a:cs typeface="Arial" panose="020B0604020202020204" pitchFamily="34" charset="0"/>
              </a:rPr>
              <a:t>Skelettmaterial, Fossilien, Beispiele: Fragmente von </a:t>
            </a:r>
            <a:r>
              <a:rPr lang="de-DE" sz="1600" b="1" dirty="0" err="1">
                <a:latin typeface="Arial" panose="020B0604020202020204" pitchFamily="34" charset="0"/>
                <a:cs typeface="Arial" panose="020B0604020202020204" pitchFamily="34" charset="0"/>
              </a:rPr>
              <a:t>Crinoiden</a:t>
            </a:r>
            <a:r>
              <a:rPr lang="de-DE" sz="1600" b="1" dirty="0">
                <a:latin typeface="Arial" panose="020B0604020202020204" pitchFamily="34" charset="0"/>
                <a:cs typeface="Arial" panose="020B0604020202020204" pitchFamily="34" charset="0"/>
              </a:rPr>
              <a:t>, Seeigel, Muscheln, Schnecken und Korallen</a:t>
            </a:r>
          </a:p>
          <a:p>
            <a:pPr marL="0" indent="0">
              <a:lnSpc>
                <a:spcPct val="150000"/>
              </a:lnSpc>
              <a:buNone/>
            </a:pPr>
            <a:r>
              <a:rPr lang="de-DE" sz="1600" b="1" dirty="0" err="1">
                <a:latin typeface="Arial" panose="020B0604020202020204" pitchFamily="34" charset="0"/>
                <a:cs typeface="Arial" panose="020B0604020202020204" pitchFamily="34" charset="0"/>
              </a:rPr>
              <a:t>Ooide</a:t>
            </a: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kugelförmig - ovale bis erbsengroße Mineralkörper, die sich um einen Kern (z.B. ein Sandkorn) schichten. Sie entstehen in bewegten, </a:t>
            </a:r>
            <a:r>
              <a:rPr lang="de-DE" sz="1600" b="1" dirty="0" err="1">
                <a:latin typeface="Arial" panose="020B0604020202020204" pitchFamily="34" charset="0"/>
                <a:cs typeface="Arial" panose="020B0604020202020204" pitchFamily="34" charset="0"/>
              </a:rPr>
              <a:t>kalzitreichen</a:t>
            </a:r>
            <a:r>
              <a:rPr lang="de-DE" sz="1600" b="1" dirty="0">
                <a:latin typeface="Arial" panose="020B0604020202020204" pitchFamily="34" charset="0"/>
                <a:cs typeface="Arial" panose="020B0604020202020204" pitchFamily="34" charset="0"/>
              </a:rPr>
              <a:t> Gewässern.</a:t>
            </a:r>
          </a:p>
          <a:p>
            <a:pPr marL="0" indent="0">
              <a:lnSpc>
                <a:spcPct val="150000"/>
              </a:lnSpc>
              <a:buNone/>
            </a:pPr>
            <a:r>
              <a:rPr lang="de-DE" sz="1600" b="1" dirty="0" err="1">
                <a:latin typeface="Arial" panose="020B0604020202020204" pitchFamily="34" charset="0"/>
                <a:cs typeface="Arial" panose="020B0604020202020204" pitchFamily="34" charset="0"/>
              </a:rPr>
              <a:t>Intraklasten</a:t>
            </a: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Aus einem bereits gehärteten Gestein entstehen durch unterschiedlichste Prozesse Aufbereitungsprodukte.</a:t>
            </a:r>
          </a:p>
          <a:p>
            <a:pPr marL="0" indent="0">
              <a:lnSpc>
                <a:spcPct val="150000"/>
              </a:lnSpc>
              <a:buNone/>
            </a:pPr>
            <a:endParaRPr lang="en-US" sz="1600" b="1" dirty="0">
              <a:latin typeface="Arial" panose="020B0604020202020204" pitchFamily="34" charset="0"/>
              <a:cs typeface="Arial" panose="020B0604020202020204" pitchFamily="34" charset="0"/>
            </a:endParaRPr>
          </a:p>
          <a:p>
            <a:pPr marL="0" indent="0">
              <a:buNone/>
            </a:pPr>
            <a:endParaRPr lang="de-DE" sz="1600"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3B8DD450-1F62-4B67-9C76-215D06A4798C}"/>
              </a:ext>
            </a:extLst>
          </p:cNvPr>
          <p:cNvPicPr>
            <a:picLocks noChangeAspect="1"/>
          </p:cNvPicPr>
          <p:nvPr/>
        </p:nvPicPr>
        <p:blipFill>
          <a:blip r:embed="rId5"/>
          <a:stretch>
            <a:fillRect/>
          </a:stretch>
        </p:blipFill>
        <p:spPr>
          <a:xfrm>
            <a:off x="6746891" y="1393166"/>
            <a:ext cx="2243522" cy="1999661"/>
          </a:xfrm>
          <a:prstGeom prst="rect">
            <a:avLst/>
          </a:prstGeom>
        </p:spPr>
      </p:pic>
    </p:spTree>
    <p:extLst>
      <p:ext uri="{BB962C8B-B14F-4D97-AF65-F5344CB8AC3E}">
        <p14:creationId xmlns:p14="http://schemas.microsoft.com/office/powerpoint/2010/main" val="42680366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atin typeface="Arial" panose="020B0604020202020204" pitchFamily="34" charset="0"/>
                <a:cs typeface="Arial" panose="020B0604020202020204" pitchFamily="34" charset="0"/>
              </a:rPr>
              <a:t>Karbonatgesteine</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565695"/>
            <a:ext cx="8229600" cy="4740214"/>
          </a:xfrm>
        </p:spPr>
        <p:txBody>
          <a:bodyPr>
            <a:normAutofit/>
          </a:bodyPr>
          <a:lstStyle/>
          <a:p>
            <a:pPr marL="0" indent="0">
              <a:lnSpc>
                <a:spcPct val="160000"/>
              </a:lnSpc>
              <a:buNone/>
            </a:pPr>
            <a:r>
              <a:rPr lang="de-DE" sz="1600" b="1" dirty="0">
                <a:latin typeface="Arial" panose="020B0604020202020204" pitchFamily="34" charset="0"/>
                <a:cs typeface="Arial" panose="020B0604020202020204" pitchFamily="34" charset="0"/>
              </a:rPr>
              <a:t>Klassifizierung nach Zusammensetzung:</a:t>
            </a:r>
          </a:p>
          <a:p>
            <a:pPr marL="0" indent="0">
              <a:buNone/>
            </a:pPr>
            <a:endParaRPr lang="de-DE" sz="1600"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2D6FA30B-78E5-4ADC-8F0D-5868BB22114A}"/>
              </a:ext>
            </a:extLst>
          </p:cNvPr>
          <p:cNvPicPr>
            <a:picLocks noChangeAspect="1"/>
          </p:cNvPicPr>
          <p:nvPr/>
        </p:nvPicPr>
        <p:blipFill>
          <a:blip r:embed="rId3"/>
          <a:stretch>
            <a:fillRect/>
          </a:stretch>
        </p:blipFill>
        <p:spPr>
          <a:xfrm>
            <a:off x="457200" y="2202423"/>
            <a:ext cx="8085221" cy="3878390"/>
          </a:xfrm>
          <a:prstGeom prst="rect">
            <a:avLst/>
          </a:prstGeom>
        </p:spPr>
      </p:pic>
    </p:spTree>
    <p:extLst>
      <p:ext uri="{BB962C8B-B14F-4D97-AF65-F5344CB8AC3E}">
        <p14:creationId xmlns:p14="http://schemas.microsoft.com/office/powerpoint/2010/main" val="11748812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 - Sedimentgesteine</a:t>
            </a:r>
          </a:p>
        </p:txBody>
      </p:sp>
      <p:sp>
        <p:nvSpPr>
          <p:cNvPr id="3" name="Inhaltsplatzhalter 2"/>
          <p:cNvSpPr>
            <a:spLocks noGrp="1"/>
          </p:cNvSpPr>
          <p:nvPr>
            <p:ph idx="1"/>
          </p:nvPr>
        </p:nvSpPr>
        <p:spPr>
          <a:xfrm>
            <a:off x="155275" y="1410418"/>
            <a:ext cx="8531525" cy="4904117"/>
          </a:xfrm>
        </p:spPr>
        <p:txBody>
          <a:bodyPr>
            <a:noAutofit/>
          </a:bodyPr>
          <a:lstStyle/>
          <a:p>
            <a:pPr marL="0" indent="0">
              <a:lnSpc>
                <a:spcPct val="150000"/>
              </a:lnSpc>
              <a:buNone/>
            </a:pPr>
            <a:r>
              <a:rPr lang="de-DE" sz="1600" b="1" dirty="0">
                <a:latin typeface="Arial" panose="020B0604020202020204" pitchFamily="34" charset="0"/>
                <a:cs typeface="Arial" panose="020B0604020202020204" pitchFamily="34" charset="0"/>
              </a:rPr>
              <a:t>Verdampfungsstoffe</a:t>
            </a:r>
          </a:p>
          <a:p>
            <a:pPr marL="0" indent="0">
              <a:lnSpc>
                <a:spcPct val="150000"/>
              </a:lnSpc>
              <a:buNone/>
            </a:pPr>
            <a:r>
              <a:rPr lang="de-DE" sz="1600" b="1" dirty="0">
                <a:latin typeface="Arial" panose="020B0604020202020204" pitchFamily="34" charset="0"/>
                <a:cs typeface="Arial" panose="020B0604020202020204" pitchFamily="34" charset="0"/>
              </a:rPr>
              <a:t>Salzgesteine sind chemische Sedimente, die überwiegend aus einem oder mehreren leicht löslichen Salzmineralien bestehen, wie z.B.: Chloride, Sulfate und Carbonate von Alkalien und Erdalkalien, die aus verdunstenden wässrigen Lösungen kristallisiert werden. Sie treten in allen Bereichen auf oder in der Nähe der Oberfläche auf, in denen </a:t>
            </a:r>
            <a:r>
              <a:rPr lang="de-DE" sz="1600" b="1" dirty="0" err="1">
                <a:latin typeface="Arial" panose="020B0604020202020204" pitchFamily="34" charset="0"/>
                <a:cs typeface="Arial" panose="020B0604020202020204" pitchFamily="34" charset="0"/>
              </a:rPr>
              <a:t>Bewitterungslösungen</a:t>
            </a:r>
            <a:r>
              <a:rPr lang="de-DE" sz="1600" b="1" dirty="0">
                <a:latin typeface="Arial" panose="020B0604020202020204" pitchFamily="34" charset="0"/>
                <a:cs typeface="Arial" panose="020B0604020202020204" pitchFamily="34" charset="0"/>
              </a:rPr>
              <a:t> verdunsten. </a:t>
            </a:r>
          </a:p>
          <a:p>
            <a:pPr marL="0" indent="0">
              <a:lnSpc>
                <a:spcPct val="150000"/>
              </a:lnSpc>
              <a:buNone/>
            </a:pPr>
            <a:r>
              <a:rPr lang="de-DE" sz="1600" b="1" dirty="0">
                <a:latin typeface="Arial" panose="020B0604020202020204" pitchFamily="34" charset="0"/>
                <a:cs typeface="Arial" panose="020B0604020202020204" pitchFamily="34" charset="0"/>
              </a:rPr>
              <a:t>Sie werden nach ihrer Zusammensetzung klassifiziert:</a:t>
            </a:r>
          </a:p>
        </p:txBody>
      </p:sp>
      <p:sp>
        <p:nvSpPr>
          <p:cNvPr id="7" name="Textfeld 6">
            <a:extLst>
              <a:ext uri="{FF2B5EF4-FFF2-40B4-BE49-F238E27FC236}">
                <a16:creationId xmlns:a16="http://schemas.microsoft.com/office/drawing/2014/main" id="{C628CB6B-4B52-42F4-B297-448B4AACEEFE}"/>
              </a:ext>
            </a:extLst>
          </p:cNvPr>
          <p:cNvSpPr txBox="1"/>
          <p:nvPr/>
        </p:nvSpPr>
        <p:spPr>
          <a:xfrm>
            <a:off x="151968" y="4223085"/>
            <a:ext cx="1838965" cy="338554"/>
          </a:xfrm>
          <a:prstGeom prst="rect">
            <a:avLst/>
          </a:prstGeom>
          <a:noFill/>
        </p:spPr>
        <p:txBody>
          <a:bodyPr wrap="none" rtlCol="0">
            <a:spAutoFit/>
          </a:bodyPr>
          <a:lstStyle/>
          <a:p>
            <a:r>
              <a:rPr lang="de-DE" sz="1600" b="1" dirty="0">
                <a:latin typeface="Arial" panose="020B0604020202020204" pitchFamily="34" charset="0"/>
                <a:cs typeface="Arial" panose="020B0604020202020204" pitchFamily="34" charset="0"/>
              </a:rPr>
              <a:t>Marine </a:t>
            </a:r>
            <a:r>
              <a:rPr lang="de-DE" sz="1600" b="1" dirty="0" err="1">
                <a:latin typeface="Arial" panose="020B0604020202020204" pitchFamily="34" charset="0"/>
                <a:cs typeface="Arial" panose="020B0604020202020204" pitchFamily="34" charset="0"/>
              </a:rPr>
              <a:t>Evaporite</a:t>
            </a:r>
            <a:endParaRPr lang="de-DE" sz="1600" b="1"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66298AC7-2DAE-4F40-BFBF-ACCF43972F4F}"/>
              </a:ext>
            </a:extLst>
          </p:cNvPr>
          <p:cNvSpPr txBox="1"/>
          <p:nvPr/>
        </p:nvSpPr>
        <p:spPr>
          <a:xfrm>
            <a:off x="4500114" y="4174942"/>
            <a:ext cx="2409634" cy="338554"/>
          </a:xfrm>
          <a:prstGeom prst="rect">
            <a:avLst/>
          </a:prstGeom>
          <a:noFill/>
        </p:spPr>
        <p:txBody>
          <a:bodyPr wrap="none" rtlCol="0">
            <a:spAutoFit/>
          </a:bodyPr>
          <a:lstStyle/>
          <a:p>
            <a:r>
              <a:rPr lang="de-DE" sz="1600" b="1" dirty="0" smtClean="0">
                <a:latin typeface="Arial" panose="020B0604020202020204" pitchFamily="34" charset="0"/>
                <a:cs typeface="Arial" panose="020B0604020202020204" pitchFamily="34" charset="0"/>
              </a:rPr>
              <a:t>Nicht-marine </a:t>
            </a:r>
            <a:r>
              <a:rPr lang="de-DE" sz="1600" b="1" dirty="0" err="1" smtClean="0">
                <a:latin typeface="Arial" panose="020B0604020202020204" pitchFamily="34" charset="0"/>
                <a:cs typeface="Arial" panose="020B0604020202020204" pitchFamily="34" charset="0"/>
              </a:rPr>
              <a:t>Evaporite</a:t>
            </a:r>
            <a:endParaRPr lang="de-DE" sz="1600" b="1" dirty="0">
              <a:latin typeface="Arial" panose="020B0604020202020204" pitchFamily="34" charset="0"/>
              <a:cs typeface="Arial" panose="020B0604020202020204" pitchFamily="34" charset="0"/>
            </a:endParaRPr>
          </a:p>
        </p:txBody>
      </p:sp>
      <p:graphicFrame>
        <p:nvGraphicFramePr>
          <p:cNvPr id="9" name="Tabelle 8">
            <a:extLst>
              <a:ext uri="{FF2B5EF4-FFF2-40B4-BE49-F238E27FC236}">
                <a16:creationId xmlns:a16="http://schemas.microsoft.com/office/drawing/2014/main" id="{2AE9FCC2-1128-4C97-8848-3DA5D109178B}"/>
              </a:ext>
            </a:extLst>
          </p:cNvPr>
          <p:cNvGraphicFramePr>
            <a:graphicFrameLocks noGrp="1"/>
          </p:cNvGraphicFramePr>
          <p:nvPr>
            <p:extLst>
              <p:ext uri="{D42A27DB-BD31-4B8C-83A1-F6EECF244321}">
                <p14:modId xmlns:p14="http://schemas.microsoft.com/office/powerpoint/2010/main" val="4067140462"/>
              </p:ext>
            </p:extLst>
          </p:nvPr>
        </p:nvGraphicFramePr>
        <p:xfrm>
          <a:off x="155275" y="4584943"/>
          <a:ext cx="4103904" cy="1737360"/>
        </p:xfrm>
        <a:graphic>
          <a:graphicData uri="http://schemas.openxmlformats.org/drawingml/2006/table">
            <a:tbl>
              <a:tblPr firstRow="1" bandRow="1">
                <a:tableStyleId>{5940675A-B579-460E-94D1-54222C63F5DA}</a:tableStyleId>
              </a:tblPr>
              <a:tblGrid>
                <a:gridCol w="1252420">
                  <a:extLst>
                    <a:ext uri="{9D8B030D-6E8A-4147-A177-3AD203B41FA5}">
                      <a16:colId xmlns:a16="http://schemas.microsoft.com/office/drawing/2014/main" val="823358270"/>
                    </a:ext>
                  </a:extLst>
                </a:gridCol>
                <a:gridCol w="1299410">
                  <a:extLst>
                    <a:ext uri="{9D8B030D-6E8A-4147-A177-3AD203B41FA5}">
                      <a16:colId xmlns:a16="http://schemas.microsoft.com/office/drawing/2014/main" val="1102348948"/>
                    </a:ext>
                  </a:extLst>
                </a:gridCol>
                <a:gridCol w="1552074">
                  <a:extLst>
                    <a:ext uri="{9D8B030D-6E8A-4147-A177-3AD203B41FA5}">
                      <a16:colId xmlns:a16="http://schemas.microsoft.com/office/drawing/2014/main" val="2987884624"/>
                    </a:ext>
                  </a:extLst>
                </a:gridCol>
              </a:tblGrid>
              <a:tr h="370840">
                <a:tc>
                  <a:txBody>
                    <a:bodyPr/>
                    <a:lstStyle/>
                    <a:p>
                      <a:r>
                        <a:rPr lang="de-DE" sz="1600" dirty="0" smtClean="0">
                          <a:latin typeface="Arial" panose="020B0604020202020204" pitchFamily="34" charset="0"/>
                          <a:cs typeface="Arial" panose="020B0604020202020204" pitchFamily="34" charset="0"/>
                        </a:rPr>
                        <a:t>Karbonate</a:t>
                      </a:r>
                      <a:endParaRPr lang="de-DE" sz="1600" dirty="0">
                        <a:latin typeface="Arial" panose="020B0604020202020204" pitchFamily="34" charset="0"/>
                        <a:cs typeface="Arial" panose="020B0604020202020204" pitchFamily="34" charset="0"/>
                      </a:endParaRPr>
                    </a:p>
                  </a:txBody>
                  <a:tcPr/>
                </a:tc>
                <a:tc>
                  <a:txBody>
                    <a:bodyPr/>
                    <a:lstStyle/>
                    <a:p>
                      <a:r>
                        <a:rPr lang="de-DE" sz="1600" dirty="0" smtClean="0">
                          <a:latin typeface="Arial" panose="020B0604020202020204" pitchFamily="34" charset="0"/>
                          <a:cs typeface="Arial" panose="020B0604020202020204" pitchFamily="34" charset="0"/>
                        </a:rPr>
                        <a:t>Kalkstein</a:t>
                      </a:r>
                      <a:endParaRPr lang="de-DE" sz="1600" dirty="0">
                        <a:latin typeface="Arial" panose="020B0604020202020204" pitchFamily="34" charset="0"/>
                        <a:cs typeface="Arial" panose="020B0604020202020204" pitchFamily="34" charset="0"/>
                      </a:endParaRPr>
                    </a:p>
                    <a:p>
                      <a:r>
                        <a:rPr lang="de-DE" sz="1600" dirty="0" smtClean="0">
                          <a:latin typeface="Arial" panose="020B0604020202020204" pitchFamily="34" charset="0"/>
                          <a:cs typeface="Arial" panose="020B0604020202020204" pitchFamily="34" charset="0"/>
                        </a:rPr>
                        <a:t>Dolomit</a:t>
                      </a:r>
                      <a:endParaRPr lang="de-DE" sz="1600" dirty="0">
                        <a:latin typeface="Arial" panose="020B0604020202020204" pitchFamily="34" charset="0"/>
                        <a:cs typeface="Arial" panose="020B0604020202020204" pitchFamily="34" charset="0"/>
                      </a:endParaRPr>
                    </a:p>
                  </a:txBody>
                  <a:tcPr/>
                </a:tc>
                <a:tc>
                  <a:txBody>
                    <a:bodyPr/>
                    <a:lstStyle/>
                    <a:p>
                      <a:r>
                        <a:rPr lang="de-DE" sz="1600" dirty="0">
                          <a:latin typeface="Arial" panose="020B0604020202020204" pitchFamily="34" charset="0"/>
                          <a:cs typeface="Arial" panose="020B0604020202020204" pitchFamily="34" charset="0"/>
                        </a:rPr>
                        <a:t>CaCO</a:t>
                      </a:r>
                      <a:r>
                        <a:rPr lang="de-DE" sz="1600" baseline="-25000" dirty="0">
                          <a:latin typeface="Arial" panose="020B0604020202020204" pitchFamily="34" charset="0"/>
                          <a:cs typeface="Arial" panose="020B0604020202020204" pitchFamily="34" charset="0"/>
                        </a:rPr>
                        <a:t>3</a:t>
                      </a:r>
                    </a:p>
                    <a:p>
                      <a:r>
                        <a:rPr lang="de-DE" sz="1600" baseline="0" dirty="0" err="1">
                          <a:latin typeface="Arial" panose="020B0604020202020204" pitchFamily="34" charset="0"/>
                          <a:cs typeface="Arial" panose="020B0604020202020204" pitchFamily="34" charset="0"/>
                        </a:rPr>
                        <a:t>CaMg</a:t>
                      </a:r>
                      <a:r>
                        <a:rPr lang="de-DE" sz="1600" baseline="0" dirty="0">
                          <a:latin typeface="Arial" panose="020B0604020202020204" pitchFamily="34" charset="0"/>
                          <a:cs typeface="Arial" panose="020B0604020202020204" pitchFamily="34" charset="0"/>
                        </a:rPr>
                        <a:t>(CO</a:t>
                      </a:r>
                      <a:r>
                        <a:rPr lang="de-DE" sz="1600" baseline="-25000" dirty="0">
                          <a:latin typeface="Arial" panose="020B0604020202020204" pitchFamily="34" charset="0"/>
                          <a:cs typeface="Arial" panose="020B0604020202020204" pitchFamily="34" charset="0"/>
                        </a:rPr>
                        <a:t>3</a:t>
                      </a:r>
                      <a:r>
                        <a:rPr lang="de-DE" sz="1600" baseline="0" dirty="0">
                          <a:latin typeface="Arial" panose="020B0604020202020204" pitchFamily="34" charset="0"/>
                          <a:cs typeface="Arial" panose="020B0604020202020204" pitchFamily="34" charset="0"/>
                        </a:rPr>
                        <a:t>)</a:t>
                      </a:r>
                      <a:r>
                        <a:rPr lang="de-DE" sz="1600" baseline="-25000" dirty="0">
                          <a:latin typeface="Arial" panose="020B0604020202020204" pitchFamily="34" charset="0"/>
                          <a:cs typeface="Arial" panose="020B0604020202020204" pitchFamily="34" charset="0"/>
                        </a:rPr>
                        <a:t>2</a:t>
                      </a:r>
                      <a:endParaRPr lang="de-DE" sz="1600" baseline="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95348563"/>
                  </a:ext>
                </a:extLst>
              </a:tr>
              <a:tr h="370840">
                <a:tc>
                  <a:txBody>
                    <a:bodyPr/>
                    <a:lstStyle/>
                    <a:p>
                      <a:r>
                        <a:rPr lang="de-DE" sz="1600" dirty="0" smtClean="0">
                          <a:latin typeface="Arial" panose="020B0604020202020204" pitchFamily="34" charset="0"/>
                          <a:cs typeface="Arial" panose="020B0604020202020204" pitchFamily="34" charset="0"/>
                        </a:rPr>
                        <a:t>Sulfate</a:t>
                      </a:r>
                    </a:p>
                  </a:txBody>
                  <a:tcPr/>
                </a:tc>
                <a:tc>
                  <a:txBody>
                    <a:bodyPr/>
                    <a:lstStyle/>
                    <a:p>
                      <a:r>
                        <a:rPr lang="de-DE" sz="1600" dirty="0" smtClean="0">
                          <a:latin typeface="Arial" panose="020B0604020202020204" pitchFamily="34" charset="0"/>
                          <a:cs typeface="Arial" panose="020B0604020202020204" pitchFamily="34" charset="0"/>
                        </a:rPr>
                        <a:t>Gips </a:t>
                      </a:r>
                      <a:endParaRPr lang="de-DE" sz="1600" dirty="0">
                        <a:latin typeface="Arial" panose="020B0604020202020204" pitchFamily="34" charset="0"/>
                        <a:cs typeface="Arial" panose="020B0604020202020204" pitchFamily="34" charset="0"/>
                      </a:endParaRPr>
                    </a:p>
                    <a:p>
                      <a:r>
                        <a:rPr lang="de-DE" sz="1600" dirty="0" smtClean="0">
                          <a:latin typeface="Arial" panose="020B0604020202020204" pitchFamily="34" charset="0"/>
                          <a:cs typeface="Arial" panose="020B0604020202020204" pitchFamily="34" charset="0"/>
                        </a:rPr>
                        <a:t>Anhydrit</a:t>
                      </a:r>
                      <a:endParaRPr lang="de-DE" sz="1600" dirty="0">
                        <a:latin typeface="Arial" panose="020B0604020202020204" pitchFamily="34" charset="0"/>
                        <a:cs typeface="Arial" panose="020B0604020202020204" pitchFamily="34" charset="0"/>
                      </a:endParaRPr>
                    </a:p>
                  </a:txBody>
                  <a:tcPr/>
                </a:tc>
                <a:tc>
                  <a:txBody>
                    <a:bodyPr/>
                    <a:lstStyle/>
                    <a:p>
                      <a:r>
                        <a:rPr lang="de-DE" sz="1600" dirty="0">
                          <a:latin typeface="Arial" panose="020B0604020202020204" pitchFamily="34" charset="0"/>
                          <a:cs typeface="Arial" panose="020B0604020202020204" pitchFamily="34" charset="0"/>
                        </a:rPr>
                        <a:t>CaSO</a:t>
                      </a:r>
                      <a:r>
                        <a:rPr lang="de-DE" sz="1600" baseline="-25000" dirty="0">
                          <a:latin typeface="Arial" panose="020B0604020202020204" pitchFamily="34" charset="0"/>
                          <a:cs typeface="Arial" panose="020B0604020202020204" pitchFamily="34" charset="0"/>
                        </a:rPr>
                        <a:t>4</a:t>
                      </a:r>
                      <a:r>
                        <a:rPr lang="de-DE" sz="1600" baseline="0" dirty="0">
                          <a:latin typeface="Arial" panose="020B0604020202020204" pitchFamily="34" charset="0"/>
                          <a:cs typeface="Arial" panose="020B0604020202020204" pitchFamily="34" charset="0"/>
                        </a:rPr>
                        <a:t>*2H</a:t>
                      </a:r>
                      <a:r>
                        <a:rPr lang="de-DE" sz="1600" baseline="-25000" dirty="0">
                          <a:latin typeface="Arial" panose="020B0604020202020204" pitchFamily="34" charset="0"/>
                          <a:cs typeface="Arial" panose="020B0604020202020204" pitchFamily="34" charset="0"/>
                        </a:rPr>
                        <a:t>2</a:t>
                      </a:r>
                      <a:r>
                        <a:rPr lang="de-DE" sz="1600" baseline="0" dirty="0">
                          <a:latin typeface="Arial" panose="020B0604020202020204" pitchFamily="34" charset="0"/>
                          <a:cs typeface="Arial" panose="020B0604020202020204" pitchFamily="34" charset="0"/>
                        </a:rPr>
                        <a:t>O</a:t>
                      </a:r>
                    </a:p>
                    <a:p>
                      <a:r>
                        <a:rPr lang="de-DE" sz="1600" baseline="0" dirty="0">
                          <a:latin typeface="Arial" panose="020B0604020202020204" pitchFamily="34" charset="0"/>
                          <a:cs typeface="Arial" panose="020B0604020202020204" pitchFamily="34" charset="0"/>
                        </a:rPr>
                        <a:t>CaSO</a:t>
                      </a:r>
                      <a:r>
                        <a:rPr lang="de-DE" sz="1600" baseline="-25000" dirty="0">
                          <a:latin typeface="Arial" panose="020B0604020202020204" pitchFamily="34" charset="0"/>
                          <a:cs typeface="Arial" panose="020B0604020202020204" pitchFamily="34" charset="0"/>
                        </a:rPr>
                        <a:t>4</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56830489"/>
                  </a:ext>
                </a:extLst>
              </a:tr>
              <a:tr h="370840">
                <a:tc>
                  <a:txBody>
                    <a:bodyPr/>
                    <a:lstStyle/>
                    <a:p>
                      <a:r>
                        <a:rPr lang="de-DE" sz="1600" dirty="0" smtClean="0">
                          <a:latin typeface="Arial" panose="020B0604020202020204" pitchFamily="34" charset="0"/>
                          <a:cs typeface="Arial" panose="020B0604020202020204" pitchFamily="34" charset="0"/>
                        </a:rPr>
                        <a:t>Chloride</a:t>
                      </a:r>
                      <a:endParaRPr lang="de-DE" sz="1600" dirty="0">
                        <a:latin typeface="Arial" panose="020B0604020202020204" pitchFamily="34" charset="0"/>
                        <a:cs typeface="Arial" panose="020B0604020202020204" pitchFamily="34" charset="0"/>
                      </a:endParaRPr>
                    </a:p>
                  </a:txBody>
                  <a:tcPr/>
                </a:tc>
                <a:tc>
                  <a:txBody>
                    <a:bodyPr/>
                    <a:lstStyle/>
                    <a:p>
                      <a:r>
                        <a:rPr lang="de-DE" sz="1600" dirty="0" smtClean="0">
                          <a:latin typeface="Arial" panose="020B0604020202020204" pitchFamily="34" charset="0"/>
                          <a:cs typeface="Arial" panose="020B0604020202020204" pitchFamily="34" charset="0"/>
                        </a:rPr>
                        <a:t>Halit</a:t>
                      </a:r>
                      <a:endParaRPr lang="de-DE" sz="1600"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Sylvin</a:t>
                      </a:r>
                    </a:p>
                  </a:txBody>
                  <a:tcPr/>
                </a:tc>
                <a:tc>
                  <a:txBody>
                    <a:bodyPr/>
                    <a:lstStyle/>
                    <a:p>
                      <a:r>
                        <a:rPr lang="de-DE" sz="1600" dirty="0">
                          <a:latin typeface="Arial" panose="020B0604020202020204" pitchFamily="34" charset="0"/>
                          <a:cs typeface="Arial" panose="020B0604020202020204" pitchFamily="34" charset="0"/>
                        </a:rPr>
                        <a:t>NaCl</a:t>
                      </a:r>
                    </a:p>
                    <a:p>
                      <a:r>
                        <a:rPr lang="de-DE" sz="1600" dirty="0" err="1">
                          <a:latin typeface="Arial" panose="020B0604020202020204" pitchFamily="34" charset="0"/>
                          <a:cs typeface="Arial" panose="020B0604020202020204" pitchFamily="34" charset="0"/>
                        </a:rPr>
                        <a:t>KCl</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2646020"/>
                  </a:ext>
                </a:extLst>
              </a:tr>
            </a:tbl>
          </a:graphicData>
        </a:graphic>
      </p:graphicFrame>
      <p:graphicFrame>
        <p:nvGraphicFramePr>
          <p:cNvPr id="10" name="Tabelle 9">
            <a:extLst>
              <a:ext uri="{FF2B5EF4-FFF2-40B4-BE49-F238E27FC236}">
                <a16:creationId xmlns:a16="http://schemas.microsoft.com/office/drawing/2014/main" id="{F46CBA69-8AA8-4327-B5E7-ED9B50E0C99A}"/>
              </a:ext>
            </a:extLst>
          </p:cNvPr>
          <p:cNvGraphicFramePr>
            <a:graphicFrameLocks noGrp="1"/>
          </p:cNvGraphicFramePr>
          <p:nvPr>
            <p:extLst>
              <p:ext uri="{D42A27DB-BD31-4B8C-83A1-F6EECF244321}">
                <p14:modId xmlns:p14="http://schemas.microsoft.com/office/powerpoint/2010/main" val="3834475326"/>
              </p:ext>
            </p:extLst>
          </p:nvPr>
        </p:nvGraphicFramePr>
        <p:xfrm>
          <a:off x="4500114" y="4561639"/>
          <a:ext cx="4186686" cy="1704753"/>
        </p:xfrm>
        <a:graphic>
          <a:graphicData uri="http://schemas.openxmlformats.org/drawingml/2006/table">
            <a:tbl>
              <a:tblPr firstRow="1" bandRow="1">
                <a:tableStyleId>{5940675A-B579-460E-94D1-54222C63F5DA}</a:tableStyleId>
              </a:tblPr>
              <a:tblGrid>
                <a:gridCol w="1736784">
                  <a:extLst>
                    <a:ext uri="{9D8B030D-6E8A-4147-A177-3AD203B41FA5}">
                      <a16:colId xmlns:a16="http://schemas.microsoft.com/office/drawing/2014/main" val="3284390074"/>
                    </a:ext>
                  </a:extLst>
                </a:gridCol>
                <a:gridCol w="1054340">
                  <a:extLst>
                    <a:ext uri="{9D8B030D-6E8A-4147-A177-3AD203B41FA5}">
                      <a16:colId xmlns:a16="http://schemas.microsoft.com/office/drawing/2014/main" val="2162959498"/>
                    </a:ext>
                  </a:extLst>
                </a:gridCol>
                <a:gridCol w="1395562">
                  <a:extLst>
                    <a:ext uri="{9D8B030D-6E8A-4147-A177-3AD203B41FA5}">
                      <a16:colId xmlns:a16="http://schemas.microsoft.com/office/drawing/2014/main" val="3971311157"/>
                    </a:ext>
                  </a:extLst>
                </a:gridCol>
              </a:tblGrid>
              <a:tr h="593297">
                <a:tc>
                  <a:txBody>
                    <a:bodyPr/>
                    <a:lstStyle/>
                    <a:p>
                      <a:r>
                        <a:rPr lang="de-DE" sz="1600" dirty="0" smtClean="0">
                          <a:latin typeface="Arial" panose="020B0604020202020204" pitchFamily="34" charset="0"/>
                          <a:cs typeface="Arial" panose="020B0604020202020204" pitchFamily="34" charset="0"/>
                        </a:rPr>
                        <a:t>Karbonate</a:t>
                      </a:r>
                      <a:endParaRPr lang="de-DE" sz="1600" dirty="0">
                        <a:latin typeface="Arial" panose="020B0604020202020204" pitchFamily="34" charset="0"/>
                        <a:cs typeface="Arial" panose="020B0604020202020204" pitchFamily="34" charset="0"/>
                      </a:endParaRPr>
                    </a:p>
                  </a:txBody>
                  <a:tcPr/>
                </a:tc>
                <a:tc>
                  <a:txBody>
                    <a:bodyPr/>
                    <a:lstStyle/>
                    <a:p>
                      <a:r>
                        <a:rPr lang="de-DE" sz="1600" dirty="0" err="1" smtClean="0">
                          <a:latin typeface="Arial" panose="020B0604020202020204" pitchFamily="34" charset="0"/>
                          <a:cs typeface="Arial" panose="020B0604020202020204" pitchFamily="34" charset="0"/>
                        </a:rPr>
                        <a:t>Natrit</a:t>
                      </a:r>
                      <a:endParaRPr lang="de-DE" sz="1600" dirty="0">
                        <a:latin typeface="Arial" panose="020B0604020202020204" pitchFamily="34" charset="0"/>
                        <a:cs typeface="Arial" panose="020B0604020202020204" pitchFamily="34" charset="0"/>
                      </a:endParaRPr>
                    </a:p>
                  </a:txBody>
                  <a:tcPr/>
                </a:tc>
                <a:tc>
                  <a:txBody>
                    <a:bodyPr/>
                    <a:lstStyle/>
                    <a:p>
                      <a:r>
                        <a:rPr lang="de-DE" sz="1600" baseline="0" dirty="0">
                          <a:latin typeface="Arial" panose="020B0604020202020204" pitchFamily="34" charset="0"/>
                          <a:cs typeface="Arial" panose="020B0604020202020204" pitchFamily="34" charset="0"/>
                        </a:rPr>
                        <a:t>Na</a:t>
                      </a:r>
                      <a:r>
                        <a:rPr lang="de-DE" sz="1600" baseline="-25000" dirty="0">
                          <a:latin typeface="Arial" panose="020B0604020202020204" pitchFamily="34" charset="0"/>
                          <a:cs typeface="Arial" panose="020B0604020202020204" pitchFamily="34" charset="0"/>
                        </a:rPr>
                        <a:t>2</a:t>
                      </a:r>
                      <a:r>
                        <a:rPr lang="de-DE" sz="1600" baseline="0" dirty="0">
                          <a:latin typeface="Arial" panose="020B0604020202020204" pitchFamily="34" charset="0"/>
                          <a:cs typeface="Arial" panose="020B0604020202020204" pitchFamily="34" charset="0"/>
                        </a:rPr>
                        <a:t>[CO</a:t>
                      </a:r>
                      <a:r>
                        <a:rPr lang="de-DE" sz="1600" baseline="-25000" dirty="0">
                          <a:latin typeface="Arial" panose="020B0604020202020204" pitchFamily="34" charset="0"/>
                          <a:cs typeface="Arial" panose="020B0604020202020204" pitchFamily="34" charset="0"/>
                        </a:rPr>
                        <a:t>3</a:t>
                      </a:r>
                      <a:r>
                        <a:rPr lang="de-DE" sz="1600" baseline="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2629259241"/>
                  </a:ext>
                </a:extLst>
              </a:tr>
              <a:tr h="546345">
                <a:tc>
                  <a:txBody>
                    <a:bodyPr/>
                    <a:lstStyle/>
                    <a:p>
                      <a:r>
                        <a:rPr lang="de-DE" sz="1600" dirty="0" smtClean="0">
                          <a:latin typeface="Arial" panose="020B0604020202020204" pitchFamily="34" charset="0"/>
                          <a:cs typeface="Arial" panose="020B0604020202020204" pitchFamily="34" charset="0"/>
                        </a:rPr>
                        <a:t>Sulfate</a:t>
                      </a:r>
                    </a:p>
                  </a:txBody>
                  <a:tcPr/>
                </a:tc>
                <a:tc>
                  <a:txBody>
                    <a:bodyPr/>
                    <a:lstStyle/>
                    <a:p>
                      <a:r>
                        <a:rPr lang="de-DE" sz="1600" dirty="0" smtClean="0">
                          <a:latin typeface="Arial" panose="020B0604020202020204" pitchFamily="34" charset="0"/>
                          <a:cs typeface="Arial" panose="020B0604020202020204" pitchFamily="34" charset="0"/>
                        </a:rPr>
                        <a:t>Gips</a:t>
                      </a:r>
                    </a:p>
                    <a:p>
                      <a:r>
                        <a:rPr lang="de-DE" sz="1600" dirty="0" smtClean="0">
                          <a:latin typeface="Arial" panose="020B0604020202020204" pitchFamily="34" charset="0"/>
                          <a:cs typeface="Arial" panose="020B0604020202020204" pitchFamily="34" charset="0"/>
                        </a:rPr>
                        <a:t>Anhydrit</a:t>
                      </a:r>
                      <a:endParaRPr lang="de-DE" sz="1600" dirty="0">
                        <a:latin typeface="Arial" panose="020B0604020202020204" pitchFamily="34" charset="0"/>
                        <a:cs typeface="Arial" panose="020B0604020202020204" pitchFamily="34" charset="0"/>
                      </a:endParaRPr>
                    </a:p>
                  </a:txBody>
                  <a:tcPr/>
                </a:tc>
                <a:tc>
                  <a:txBody>
                    <a:bodyPr/>
                    <a:lstStyle/>
                    <a:p>
                      <a:r>
                        <a:rPr lang="de-DE" sz="1600" dirty="0">
                          <a:latin typeface="Arial" panose="020B0604020202020204" pitchFamily="34" charset="0"/>
                          <a:cs typeface="Arial" panose="020B0604020202020204" pitchFamily="34" charset="0"/>
                        </a:rPr>
                        <a:t>CaSO</a:t>
                      </a:r>
                      <a:r>
                        <a:rPr lang="de-DE" sz="1600" baseline="-25000" dirty="0">
                          <a:latin typeface="Arial" panose="020B0604020202020204" pitchFamily="34" charset="0"/>
                          <a:cs typeface="Arial" panose="020B0604020202020204" pitchFamily="34" charset="0"/>
                        </a:rPr>
                        <a:t>4</a:t>
                      </a:r>
                      <a:r>
                        <a:rPr lang="de-DE" sz="1600" baseline="0" dirty="0">
                          <a:latin typeface="Arial" panose="020B0604020202020204" pitchFamily="34" charset="0"/>
                          <a:cs typeface="Arial" panose="020B0604020202020204" pitchFamily="34" charset="0"/>
                        </a:rPr>
                        <a:t>*2H</a:t>
                      </a:r>
                      <a:r>
                        <a:rPr lang="de-DE" sz="1600" baseline="-25000" dirty="0">
                          <a:latin typeface="Arial" panose="020B0604020202020204" pitchFamily="34" charset="0"/>
                          <a:cs typeface="Arial" panose="020B0604020202020204" pitchFamily="34" charset="0"/>
                        </a:rPr>
                        <a:t>2</a:t>
                      </a:r>
                      <a:r>
                        <a:rPr lang="de-DE" sz="1600" baseline="0" dirty="0">
                          <a:latin typeface="Arial" panose="020B0604020202020204" pitchFamily="34" charset="0"/>
                          <a:cs typeface="Arial" panose="020B0604020202020204" pitchFamily="34" charset="0"/>
                        </a:rPr>
                        <a:t>O</a:t>
                      </a:r>
                    </a:p>
                    <a:p>
                      <a:r>
                        <a:rPr lang="de-DE" sz="1600" baseline="0" dirty="0">
                          <a:latin typeface="Arial" panose="020B0604020202020204" pitchFamily="34" charset="0"/>
                          <a:cs typeface="Arial" panose="020B0604020202020204" pitchFamily="34" charset="0"/>
                        </a:rPr>
                        <a:t>CaSO</a:t>
                      </a:r>
                      <a:r>
                        <a:rPr lang="de-DE" sz="1600" baseline="-25000" dirty="0">
                          <a:latin typeface="Arial" panose="020B0604020202020204" pitchFamily="34" charset="0"/>
                          <a:cs typeface="Arial" panose="020B0604020202020204" pitchFamily="34" charset="0"/>
                        </a:rPr>
                        <a:t>4</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25512702"/>
                  </a:ext>
                </a:extLst>
              </a:tr>
              <a:tr h="532336">
                <a:tc>
                  <a:txBody>
                    <a:bodyPr/>
                    <a:lstStyle/>
                    <a:p>
                      <a:r>
                        <a:rPr lang="de-DE" sz="1600" dirty="0" smtClean="0">
                          <a:latin typeface="Arial" panose="020B0604020202020204" pitchFamily="34" charset="0"/>
                          <a:cs typeface="Arial" panose="020B0604020202020204" pitchFamily="34" charset="0"/>
                        </a:rPr>
                        <a:t>Chloride</a:t>
                      </a:r>
                      <a:endParaRPr lang="de-DE" sz="1600" dirty="0">
                        <a:latin typeface="Arial" panose="020B0604020202020204" pitchFamily="34" charset="0"/>
                        <a:cs typeface="Arial" panose="020B0604020202020204" pitchFamily="34" charset="0"/>
                      </a:endParaRPr>
                    </a:p>
                  </a:txBody>
                  <a:tcPr/>
                </a:tc>
                <a:tc>
                  <a:txBody>
                    <a:bodyPr/>
                    <a:lstStyle/>
                    <a:p>
                      <a:r>
                        <a:rPr lang="de-DE" sz="1600" dirty="0" smtClean="0">
                          <a:latin typeface="Arial" panose="020B0604020202020204" pitchFamily="34" charset="0"/>
                          <a:cs typeface="Arial" panose="020B0604020202020204" pitchFamily="34" charset="0"/>
                        </a:rPr>
                        <a:t>Halit</a:t>
                      </a:r>
                      <a:endParaRPr lang="de-DE" sz="1600" dirty="0">
                        <a:latin typeface="Arial" panose="020B0604020202020204" pitchFamily="34" charset="0"/>
                        <a:cs typeface="Arial" panose="020B0604020202020204" pitchFamily="34" charset="0"/>
                      </a:endParaRPr>
                    </a:p>
                  </a:txBody>
                  <a:tcPr/>
                </a:tc>
                <a:tc>
                  <a:txBody>
                    <a:bodyPr/>
                    <a:lstStyle/>
                    <a:p>
                      <a:r>
                        <a:rPr lang="de-DE" sz="1600" dirty="0">
                          <a:latin typeface="Arial" panose="020B0604020202020204" pitchFamily="34" charset="0"/>
                          <a:cs typeface="Arial" panose="020B0604020202020204" pitchFamily="34" charset="0"/>
                        </a:rPr>
                        <a:t>NaCl</a:t>
                      </a:r>
                    </a:p>
                  </a:txBody>
                  <a:tcPr/>
                </a:tc>
                <a:extLst>
                  <a:ext uri="{0D108BD9-81ED-4DB2-BD59-A6C34878D82A}">
                    <a16:rowId xmlns:a16="http://schemas.microsoft.com/office/drawing/2014/main" val="125146395"/>
                  </a:ext>
                </a:extLst>
              </a:tr>
            </a:tbl>
          </a:graphicData>
        </a:graphic>
      </p:graphicFrame>
    </p:spTree>
    <p:extLst>
      <p:ext uri="{BB962C8B-B14F-4D97-AF65-F5344CB8AC3E}">
        <p14:creationId xmlns:p14="http://schemas.microsoft.com/office/powerpoint/2010/main" val="30878684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0"/>
            <a:ext cx="6707088" cy="1124744"/>
          </a:xfrm>
        </p:spPr>
        <p:txBody>
          <a:bodyPr/>
          <a:lstStyle/>
          <a:p>
            <a:r>
              <a:rPr lang="de-DE" dirty="0">
                <a:latin typeface="Arial" panose="020B0604020202020204" pitchFamily="34" charset="0"/>
                <a:cs typeface="Arial" panose="020B0604020202020204" pitchFamily="34" charset="0"/>
              </a:rPr>
              <a:t>Geologische Grundlagen - Sedimentgesteine</a:t>
            </a:r>
          </a:p>
        </p:txBody>
      </p:sp>
      <p:sp>
        <p:nvSpPr>
          <p:cNvPr id="3" name="Inhaltsplatzhalter 2"/>
          <p:cNvSpPr>
            <a:spLocks noGrp="1"/>
          </p:cNvSpPr>
          <p:nvPr>
            <p:ph idx="1"/>
          </p:nvPr>
        </p:nvSpPr>
        <p:spPr>
          <a:xfrm>
            <a:off x="138023" y="1538362"/>
            <a:ext cx="8229600" cy="4525963"/>
          </a:xfrm>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Kieselgesteine</a:t>
            </a:r>
          </a:p>
          <a:p>
            <a:pPr marL="0" indent="0">
              <a:lnSpc>
                <a:spcPct val="150000"/>
              </a:lnSpc>
              <a:buNone/>
            </a:pPr>
            <a:r>
              <a:rPr lang="de-DE" sz="1600" b="1" dirty="0">
                <a:latin typeface="Arial" panose="020B0604020202020204" pitchFamily="34" charset="0"/>
                <a:cs typeface="Arial" panose="020B0604020202020204" pitchFamily="34" charset="0"/>
              </a:rPr>
              <a:t>Gesteine aus SiO2. Oft ist es SiO2, das einen biogenen Ursprung hat. </a:t>
            </a:r>
          </a:p>
          <a:p>
            <a:pPr marL="0" indent="0">
              <a:lnSpc>
                <a:spcPct val="150000"/>
              </a:lnSpc>
              <a:buNone/>
            </a:pPr>
            <a:r>
              <a:rPr lang="de-DE" sz="1600" b="1" dirty="0">
                <a:latin typeface="Arial" panose="020B0604020202020204" pitchFamily="34" charset="0"/>
                <a:cs typeface="Arial" panose="020B0604020202020204" pitchFamily="34" charset="0"/>
              </a:rPr>
              <a:t>Biogenes SiO2 wird als Opal (A / CT) bezeichnet und bildet Schichten aus biogenem Material wie Schwammnadeln oder Radiolarien.</a:t>
            </a:r>
          </a:p>
          <a:p>
            <a:pPr marL="0" indent="0">
              <a:lnSpc>
                <a:spcPct val="150000"/>
              </a:lnSpc>
              <a:buNone/>
            </a:pPr>
            <a:r>
              <a:rPr lang="de-DE" sz="1600" b="1" dirty="0">
                <a:latin typeface="Arial" panose="020B0604020202020204" pitchFamily="34" charset="0"/>
                <a:cs typeface="Arial" panose="020B0604020202020204" pitchFamily="34" charset="0"/>
              </a:rPr>
              <a:t>Der Oberbegriff für dieses Sedimentgestein lautet: Porzellan.</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Ein wichtiges Beispiel für ein anorganisches </a:t>
            </a:r>
            <a:r>
              <a:rPr lang="de-DE" sz="1600" b="1" dirty="0" err="1">
                <a:latin typeface="Arial" panose="020B0604020202020204" pitchFamily="34" charset="0"/>
                <a:cs typeface="Arial" panose="020B0604020202020204" pitchFamily="34" charset="0"/>
              </a:rPr>
              <a:t>silikatisches</a:t>
            </a:r>
            <a:r>
              <a:rPr lang="de-DE" sz="1600" b="1" dirty="0">
                <a:latin typeface="Arial" panose="020B0604020202020204" pitchFamily="34" charset="0"/>
                <a:cs typeface="Arial" panose="020B0604020202020204" pitchFamily="34" charset="0"/>
              </a:rPr>
              <a:t> Gestein ist der Hornstein oder Feuerstein. </a:t>
            </a:r>
          </a:p>
        </p:txBody>
      </p:sp>
    </p:spTree>
    <p:extLst>
      <p:ext uri="{BB962C8B-B14F-4D97-AF65-F5344CB8AC3E}">
        <p14:creationId xmlns:p14="http://schemas.microsoft.com/office/powerpoint/2010/main" val="23092731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0"/>
            <a:ext cx="6707088" cy="1124744"/>
          </a:xfrm>
        </p:spPr>
        <p:txBody>
          <a:bodyPr/>
          <a:lstStyle/>
          <a:p>
            <a:r>
              <a:rPr lang="de-DE" dirty="0">
                <a:latin typeface="Arial" panose="020B0604020202020204" pitchFamily="34" charset="0"/>
                <a:cs typeface="Arial" panose="020B0604020202020204" pitchFamily="34" charset="0"/>
              </a:rPr>
              <a:t>Geologische Grundlagen - Sedimentgesteine</a:t>
            </a:r>
            <a:endParaRPr lang="de-DE" dirty="0"/>
          </a:p>
        </p:txBody>
      </p:sp>
      <p:sp>
        <p:nvSpPr>
          <p:cNvPr id="3" name="Inhaltsplatzhalter 2"/>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Erzablagerungen in Sedimenten </a:t>
            </a:r>
          </a:p>
          <a:p>
            <a:pPr marL="0" indent="0">
              <a:lnSpc>
                <a:spcPct val="150000"/>
              </a:lnSpc>
              <a:buNone/>
            </a:pPr>
            <a:r>
              <a:rPr lang="de-DE" sz="1600" b="1" dirty="0">
                <a:latin typeface="Arial" panose="020B0604020202020204" pitchFamily="34" charset="0"/>
                <a:cs typeface="Arial" panose="020B0604020202020204" pitchFamily="34" charset="0"/>
              </a:rPr>
              <a:t>Erzmineralien kommen als Oxide, Sulfide oder Silikate in allen Sedimentgesteinen vor. </a:t>
            </a:r>
          </a:p>
          <a:p>
            <a:pPr marL="0" indent="0">
              <a:lnSpc>
                <a:spcPct val="150000"/>
              </a:lnSpc>
              <a:buNone/>
            </a:pPr>
            <a:r>
              <a:rPr lang="de-DE" sz="1600" b="1" dirty="0">
                <a:latin typeface="Arial" panose="020B0604020202020204" pitchFamily="34" charset="0"/>
                <a:cs typeface="Arial" panose="020B0604020202020204" pitchFamily="34" charset="0"/>
              </a:rPr>
              <a:t>In jedem Fall ist eine Lagerstätte eine anormale Anreicherung eines wirtschaftlich interessanten Elements oder Minerals in oder auf der Erdkruste. </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Zu den wichtigsten sedimentären Erzvorkommen gehören: Eisen, Mangan, Gold, Kupfer, </a:t>
            </a:r>
            <a:r>
              <a:rPr lang="de-DE" sz="1600" b="1" dirty="0" err="1">
                <a:latin typeface="Arial" panose="020B0604020202020204" pitchFamily="34" charset="0"/>
                <a:cs typeface="Arial" panose="020B0604020202020204" pitchFamily="34" charset="0"/>
              </a:rPr>
              <a:t>Kieserze</a:t>
            </a:r>
            <a:r>
              <a:rPr lang="de-DE" sz="1600" b="1" dirty="0">
                <a:latin typeface="Arial" panose="020B0604020202020204" pitchFamily="34" charset="0"/>
                <a:cs typeface="Arial" panose="020B0604020202020204" pitchFamily="34" charset="0"/>
              </a:rPr>
              <a:t>, Blei - Zink, Baryt und Fluorit. </a:t>
            </a:r>
          </a:p>
        </p:txBody>
      </p:sp>
    </p:spTree>
    <p:extLst>
      <p:ext uri="{BB962C8B-B14F-4D97-AF65-F5344CB8AC3E}">
        <p14:creationId xmlns:p14="http://schemas.microsoft.com/office/powerpoint/2010/main" val="1909295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Definitionen</a:t>
            </a:r>
            <a:r>
              <a:rPr lang="en-US" dirty="0">
                <a:latin typeface="Arial" panose="020B0604020202020204" pitchFamily="34" charset="0"/>
                <a:cs typeface="Arial" panose="020B0604020202020204" pitchFamily="34" charset="0"/>
              </a:rPr>
              <a:t> &amp; </a:t>
            </a:r>
            <a:r>
              <a:rPr lang="en-US" dirty="0" err="1">
                <a:latin typeface="Arial" panose="020B0604020202020204" pitchFamily="34" charset="0"/>
                <a:cs typeface="Arial" panose="020B0604020202020204" pitchFamily="34" charset="0"/>
              </a:rPr>
              <a:t>Grundlagen</a:t>
            </a:r>
            <a:endParaRPr lang="en-GB" dirty="0">
              <a:latin typeface="Arial" panose="020B0604020202020204" pitchFamily="34" charset="0"/>
              <a:cs typeface="Arial" panose="020B0604020202020204" pitchFamily="34" charset="0"/>
            </a:endParaRPr>
          </a:p>
        </p:txBody>
      </p:sp>
      <p:pic>
        <p:nvPicPr>
          <p:cNvPr id="4" name="Inhaltsplatzhalter 3"/>
          <p:cNvPicPr>
            <a:picLocks noGrp="1" noChangeAspect="1"/>
          </p:cNvPicPr>
          <p:nvPr>
            <p:ph idx="1"/>
          </p:nvPr>
        </p:nvPicPr>
        <p:blipFill rotWithShape="1">
          <a:blip r:embed="rId3"/>
          <a:srcRect t="7763" b="6934"/>
          <a:stretch/>
        </p:blipFill>
        <p:spPr>
          <a:xfrm>
            <a:off x="3827688" y="2559239"/>
            <a:ext cx="3804234" cy="3640347"/>
          </a:xfrm>
          <a:prstGeom prst="rect">
            <a:avLst/>
          </a:prstGeom>
        </p:spPr>
      </p:pic>
      <p:sp>
        <p:nvSpPr>
          <p:cNvPr id="6" name="Textfeld 5"/>
          <p:cNvSpPr txBox="1"/>
          <p:nvPr/>
        </p:nvSpPr>
        <p:spPr>
          <a:xfrm>
            <a:off x="2590457" y="3167250"/>
            <a:ext cx="1063112" cy="338554"/>
          </a:xfrm>
          <a:prstGeom prst="rect">
            <a:avLst/>
          </a:prstGeom>
          <a:noFill/>
        </p:spPr>
        <p:txBody>
          <a:bodyPr wrap="none" rtlCol="0">
            <a:spAutoFit/>
          </a:bodyPr>
          <a:lstStyle/>
          <a:p>
            <a:r>
              <a:rPr lang="en-GB" sz="1600" dirty="0" err="1" smtClean="0">
                <a:latin typeface="Arial" panose="020B0604020202020204" pitchFamily="34" charset="0"/>
                <a:cs typeface="Arial" panose="020B0604020202020204" pitchFamily="34" charset="0"/>
              </a:rPr>
              <a:t>Erdkruste</a:t>
            </a:r>
            <a:endParaRPr lang="en-GB" sz="1600" dirty="0">
              <a:latin typeface="Arial" panose="020B0604020202020204" pitchFamily="34" charset="0"/>
              <a:cs typeface="Arial" panose="020B0604020202020204" pitchFamily="34" charset="0"/>
            </a:endParaRPr>
          </a:p>
        </p:txBody>
      </p:sp>
      <p:sp>
        <p:nvSpPr>
          <p:cNvPr id="7" name="Textfeld 6"/>
          <p:cNvSpPr txBox="1"/>
          <p:nvPr/>
        </p:nvSpPr>
        <p:spPr>
          <a:xfrm>
            <a:off x="1979712" y="3662173"/>
            <a:ext cx="1816523" cy="338554"/>
          </a:xfrm>
          <a:prstGeom prst="rect">
            <a:avLst/>
          </a:prstGeom>
          <a:noFill/>
        </p:spPr>
        <p:txBody>
          <a:bodyPr wrap="none" rtlCol="0">
            <a:spAutoFit/>
          </a:bodyPr>
          <a:lstStyle/>
          <a:p>
            <a:r>
              <a:rPr lang="de-DE" sz="1600" dirty="0" smtClean="0">
                <a:latin typeface="Arial" panose="020B0604020202020204" pitchFamily="34" charset="0"/>
                <a:cs typeface="Arial" panose="020B0604020202020204" pitchFamily="34" charset="0"/>
              </a:rPr>
              <a:t>Oberer Erdmantel</a:t>
            </a:r>
            <a:endParaRPr lang="en-GB" sz="1600" dirty="0">
              <a:latin typeface="Arial" panose="020B0604020202020204" pitchFamily="34" charset="0"/>
              <a:cs typeface="Arial" panose="020B0604020202020204" pitchFamily="34" charset="0"/>
            </a:endParaRPr>
          </a:p>
        </p:txBody>
      </p:sp>
      <p:sp>
        <p:nvSpPr>
          <p:cNvPr id="8" name="Textfeld 7"/>
          <p:cNvSpPr txBox="1"/>
          <p:nvPr/>
        </p:nvSpPr>
        <p:spPr>
          <a:xfrm>
            <a:off x="1979712" y="4157096"/>
            <a:ext cx="1861407" cy="338554"/>
          </a:xfrm>
          <a:prstGeom prst="rect">
            <a:avLst/>
          </a:prstGeom>
          <a:noFill/>
        </p:spPr>
        <p:txBody>
          <a:bodyPr wrap="none" rtlCol="0">
            <a:spAutoFit/>
          </a:bodyPr>
          <a:lstStyle/>
          <a:p>
            <a:r>
              <a:rPr lang="de-DE" sz="1600" dirty="0" smtClean="0">
                <a:latin typeface="Arial" panose="020B0604020202020204" pitchFamily="34" charset="0"/>
                <a:cs typeface="Arial" panose="020B0604020202020204" pitchFamily="34" charset="0"/>
              </a:rPr>
              <a:t>Unterer Erdmantel</a:t>
            </a:r>
            <a:endParaRPr lang="en-GB" sz="1600" dirty="0">
              <a:latin typeface="Arial" panose="020B0604020202020204" pitchFamily="34" charset="0"/>
              <a:cs typeface="Arial" panose="020B0604020202020204" pitchFamily="34" charset="0"/>
            </a:endParaRPr>
          </a:p>
        </p:txBody>
      </p:sp>
      <p:sp>
        <p:nvSpPr>
          <p:cNvPr id="9" name="Textfeld 8"/>
          <p:cNvSpPr txBox="1"/>
          <p:nvPr/>
        </p:nvSpPr>
        <p:spPr>
          <a:xfrm>
            <a:off x="2471835" y="4650899"/>
            <a:ext cx="1415772" cy="338554"/>
          </a:xfrm>
          <a:prstGeom prst="rect">
            <a:avLst/>
          </a:prstGeom>
          <a:noFill/>
        </p:spPr>
        <p:txBody>
          <a:bodyPr wrap="none" rtlCol="0">
            <a:spAutoFit/>
          </a:bodyPr>
          <a:lstStyle/>
          <a:p>
            <a:r>
              <a:rPr lang="en-GB" sz="1600" dirty="0" err="1" smtClean="0">
                <a:latin typeface="Arial" panose="020B0604020202020204" pitchFamily="34" charset="0"/>
                <a:cs typeface="Arial" panose="020B0604020202020204" pitchFamily="34" charset="0"/>
              </a:rPr>
              <a:t>Äußerer</a:t>
            </a:r>
            <a:r>
              <a:rPr lang="en-GB" sz="1600" dirty="0" smtClean="0">
                <a:latin typeface="Arial" panose="020B0604020202020204" pitchFamily="34" charset="0"/>
                <a:cs typeface="Arial" panose="020B0604020202020204" pitchFamily="34" charset="0"/>
              </a:rPr>
              <a:t> Kern</a:t>
            </a:r>
            <a:endParaRPr lang="en-GB" sz="1600" dirty="0">
              <a:latin typeface="Arial" panose="020B0604020202020204" pitchFamily="34" charset="0"/>
              <a:cs typeface="Arial" panose="020B0604020202020204" pitchFamily="34" charset="0"/>
            </a:endParaRPr>
          </a:p>
        </p:txBody>
      </p:sp>
      <p:sp>
        <p:nvSpPr>
          <p:cNvPr id="11" name="Textfeld 10"/>
          <p:cNvSpPr txBox="1"/>
          <p:nvPr/>
        </p:nvSpPr>
        <p:spPr>
          <a:xfrm>
            <a:off x="2604134" y="5144702"/>
            <a:ext cx="1326004" cy="338554"/>
          </a:xfrm>
          <a:prstGeom prst="rect">
            <a:avLst/>
          </a:prstGeom>
          <a:noFill/>
        </p:spPr>
        <p:txBody>
          <a:bodyPr wrap="none" rtlCol="0">
            <a:spAutoFit/>
          </a:bodyPr>
          <a:lstStyle/>
          <a:p>
            <a:r>
              <a:rPr lang="de-DE" sz="1600" dirty="0" smtClean="0">
                <a:latin typeface="Arial" panose="020B0604020202020204" pitchFamily="34" charset="0"/>
                <a:cs typeface="Arial" panose="020B0604020202020204" pitchFamily="34" charset="0"/>
              </a:rPr>
              <a:t>Innerer Kern</a:t>
            </a:r>
            <a:endParaRPr lang="en-GB" sz="1600" dirty="0">
              <a:latin typeface="Arial" panose="020B0604020202020204" pitchFamily="34" charset="0"/>
              <a:cs typeface="Arial" panose="020B0604020202020204" pitchFamily="34" charset="0"/>
            </a:endParaRPr>
          </a:p>
        </p:txBody>
      </p:sp>
      <p:sp>
        <p:nvSpPr>
          <p:cNvPr id="12" name="Textfeld 11"/>
          <p:cNvSpPr txBox="1"/>
          <p:nvPr/>
        </p:nvSpPr>
        <p:spPr>
          <a:xfrm>
            <a:off x="1105360" y="1404564"/>
            <a:ext cx="8455792" cy="1524007"/>
          </a:xfrm>
          <a:prstGeom prst="rect">
            <a:avLst/>
          </a:prstGeom>
          <a:noFill/>
        </p:spPr>
        <p:txBody>
          <a:bodyPr wrap="square" rtlCol="0">
            <a:spAutoFit/>
          </a:bodyPr>
          <a:lstStyle/>
          <a:p>
            <a:pPr>
              <a:lnSpc>
                <a:spcPct val="150000"/>
              </a:lnSpc>
            </a:pPr>
            <a:r>
              <a:rPr lang="de-DE" sz="1600" b="1" dirty="0">
                <a:latin typeface="Arial" panose="020B0604020202020204" pitchFamily="34" charset="0"/>
                <a:cs typeface="Arial" panose="020B0604020202020204" pitchFamily="34" charset="0"/>
              </a:rPr>
              <a:t>Rohbau der Erde</a:t>
            </a:r>
          </a:p>
          <a:p>
            <a:pPr>
              <a:lnSpc>
                <a:spcPct val="150000"/>
              </a:lnSpc>
            </a:pPr>
            <a:r>
              <a:rPr lang="de-DE" sz="1600" b="1" dirty="0">
                <a:latin typeface="Arial" panose="020B0604020202020204" pitchFamily="34" charset="0"/>
                <a:cs typeface="Arial" panose="020B0604020202020204" pitchFamily="34" charset="0"/>
              </a:rPr>
              <a:t>Die Erde besteht aus sogenannten Hüllen, die sich in ihrer chemischen und chemischen Zusammensetzung unterscheiden. </a:t>
            </a:r>
          </a:p>
          <a:p>
            <a:pPr>
              <a:lnSpc>
                <a:spcPct val="150000"/>
              </a:lnSpc>
            </a:pPr>
            <a:r>
              <a:rPr lang="de-DE" sz="1600" b="1" dirty="0">
                <a:latin typeface="Arial" panose="020B0604020202020204" pitchFamily="34" charset="0"/>
                <a:cs typeface="Arial" panose="020B0604020202020204" pitchFamily="34" charset="0"/>
              </a:rPr>
              <a:t>physikalische Eigenschaften. </a:t>
            </a:r>
          </a:p>
        </p:txBody>
      </p:sp>
    </p:spTree>
    <p:extLst>
      <p:ext uri="{BB962C8B-B14F-4D97-AF65-F5344CB8AC3E}">
        <p14:creationId xmlns:p14="http://schemas.microsoft.com/office/powerpoint/2010/main" val="3781333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 - Sedimentgesteine</a:t>
            </a:r>
          </a:p>
        </p:txBody>
      </p:sp>
      <p:sp>
        <p:nvSpPr>
          <p:cNvPr id="3" name="Inhaltsplatzhalter 2"/>
          <p:cNvSpPr>
            <a:spLocks noGrp="1"/>
          </p:cNvSpPr>
          <p:nvPr>
            <p:ph idx="1"/>
          </p:nvPr>
        </p:nvSpPr>
        <p:spPr>
          <a:xfrm>
            <a:off x="457200" y="1393166"/>
            <a:ext cx="8229600" cy="4525963"/>
          </a:xfrm>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Torf und Kohle</a:t>
            </a:r>
          </a:p>
          <a:p>
            <a:pPr marL="0" indent="0">
              <a:lnSpc>
                <a:spcPct val="150000"/>
              </a:lnSpc>
              <a:buNone/>
            </a:pPr>
            <a:r>
              <a:rPr lang="de-DE" sz="1600" b="1" dirty="0">
                <a:latin typeface="Arial" panose="020B0604020202020204" pitchFamily="34" charset="0"/>
                <a:cs typeface="Arial" panose="020B0604020202020204" pitchFamily="34" charset="0"/>
              </a:rPr>
              <a:t>Torf und Kohle sind organogene Sedimente, sie sind pflanzlichen Ursprungs. Das Pflanzenmaterial, das den Torf und die Kohle aufbaut, wird nach seiner Ablagerung einer Zersetzung ausgesetzt und hinterlässt in Abwesenheit von Luft und unter Hochdruckbedingungen Kohlenstoff. Die Kohlenstoffkonzentration steigt mit der Verkostung, während der Wassergehalt sinkt. Die Grenze zwischen Torf und Kohle wird bei 75% Wassergehalt der frischen Probe gezogen.</a:t>
            </a:r>
          </a:p>
          <a:p>
            <a:pPr marL="0" indent="0">
              <a:lnSpc>
                <a:spcPct val="150000"/>
              </a:lnSpc>
              <a:buNone/>
            </a:pPr>
            <a:r>
              <a:rPr lang="de-DE" sz="1600" b="1" dirty="0">
                <a:latin typeface="Arial" panose="020B0604020202020204" pitchFamily="34" charset="0"/>
                <a:cs typeface="Arial" panose="020B0604020202020204" pitchFamily="34" charset="0"/>
              </a:rPr>
              <a:t>Die Verkohlungsserie umfasst:</a:t>
            </a:r>
          </a:p>
        </p:txBody>
      </p:sp>
      <p:sp>
        <p:nvSpPr>
          <p:cNvPr id="8" name="Pfeil: nach rechts 7">
            <a:extLst>
              <a:ext uri="{FF2B5EF4-FFF2-40B4-BE49-F238E27FC236}">
                <a16:creationId xmlns:a16="http://schemas.microsoft.com/office/drawing/2014/main" id="{8905BD7C-89F9-4A23-B3C4-15198EC9889C}"/>
              </a:ext>
            </a:extLst>
          </p:cNvPr>
          <p:cNvSpPr/>
          <p:nvPr/>
        </p:nvSpPr>
        <p:spPr>
          <a:xfrm>
            <a:off x="1436914" y="3999571"/>
            <a:ext cx="6270171" cy="2088000"/>
          </a:xfrm>
          <a:prstGeom prst="rightArrow">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9" name="Textfeld 8">
            <a:extLst>
              <a:ext uri="{FF2B5EF4-FFF2-40B4-BE49-F238E27FC236}">
                <a16:creationId xmlns:a16="http://schemas.microsoft.com/office/drawing/2014/main" id="{FFD8CEBA-1484-4EB8-A43E-70CD6DC58204}"/>
              </a:ext>
            </a:extLst>
          </p:cNvPr>
          <p:cNvSpPr txBox="1"/>
          <p:nvPr/>
        </p:nvSpPr>
        <p:spPr>
          <a:xfrm>
            <a:off x="1436914" y="4858905"/>
            <a:ext cx="5866253" cy="338554"/>
          </a:xfrm>
          <a:prstGeom prst="rect">
            <a:avLst/>
          </a:prstGeom>
          <a:noFill/>
        </p:spPr>
        <p:txBody>
          <a:bodyPr wrap="square" rtlCol="0">
            <a:spAutoFit/>
          </a:bodyPr>
          <a:lstStyle/>
          <a:p>
            <a:r>
              <a:rPr lang="en-US" sz="1600" dirty="0" err="1" smtClean="0">
                <a:latin typeface="Arial" panose="020B0604020202020204" pitchFamily="34" charset="0"/>
                <a:cs typeface="Arial" panose="020B0604020202020204" pitchFamily="34" charset="0"/>
              </a:rPr>
              <a:t>Torf</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Braunkohle</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Steinkohle</a:t>
            </a:r>
            <a:r>
              <a:rPr lang="en-US" sz="1600" dirty="0" smtClean="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Anthrazit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80978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atin typeface="Arial" panose="020B0604020202020204" pitchFamily="34" charset="0"/>
                <a:cs typeface="Arial" panose="020B0604020202020204" pitchFamily="34" charset="0"/>
              </a:rPr>
              <a:t>Geologische Grundlagen - Sedimentgesteine</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Pyroklastische Sedimente </a:t>
            </a:r>
          </a:p>
          <a:p>
            <a:pPr marL="0" indent="0">
              <a:lnSpc>
                <a:spcPct val="150000"/>
              </a:lnSpc>
              <a:buNone/>
            </a:pPr>
            <a:r>
              <a:rPr lang="de-DE" sz="1600" b="1" dirty="0">
                <a:latin typeface="Arial" panose="020B0604020202020204" pitchFamily="34" charset="0"/>
                <a:cs typeface="Arial" panose="020B0604020202020204" pitchFamily="34" charset="0"/>
              </a:rPr>
              <a:t>Diese Sedimentgesteine bestehen aus Partikeln, die bei Vulkanausbrüchen ausgestoßen werden. Diese sogenannten Fallablagerungen sind verfestigt und bilden Gesteine. Sie können nach Korngröße, Sortierung oder Zusammensetzung klassifiziert werden. </a:t>
            </a:r>
          </a:p>
          <a:p>
            <a:pPr marL="0" indent="0">
              <a:lnSpc>
                <a:spcPct val="150000"/>
              </a:lnSpc>
              <a:buNone/>
            </a:pPr>
            <a:r>
              <a:rPr lang="de-DE" sz="1600" b="1" dirty="0">
                <a:latin typeface="Arial" panose="020B0604020202020204" pitchFamily="34" charset="0"/>
                <a:cs typeface="Arial" panose="020B0604020202020204" pitchFamily="34" charset="0"/>
              </a:rPr>
              <a:t>Beispielhafte Korngrößen:</a:t>
            </a:r>
          </a:p>
          <a:p>
            <a:pPr marL="0" indent="0">
              <a:buNone/>
            </a:pPr>
            <a:endParaRPr lang="de-DE" sz="1600" dirty="0">
              <a:latin typeface="Arial" panose="020B0604020202020204" pitchFamily="34" charset="0"/>
              <a:cs typeface="Arial" panose="020B0604020202020204" pitchFamily="34" charset="0"/>
            </a:endParaRPr>
          </a:p>
        </p:txBody>
      </p:sp>
      <p:graphicFrame>
        <p:nvGraphicFramePr>
          <p:cNvPr id="4" name="Tabelle 3">
            <a:extLst>
              <a:ext uri="{FF2B5EF4-FFF2-40B4-BE49-F238E27FC236}">
                <a16:creationId xmlns:a16="http://schemas.microsoft.com/office/drawing/2014/main" id="{5B744A47-91CA-4F29-9FA8-CE7E47408861}"/>
              </a:ext>
            </a:extLst>
          </p:cNvPr>
          <p:cNvGraphicFramePr>
            <a:graphicFrameLocks noGrp="1"/>
          </p:cNvGraphicFramePr>
          <p:nvPr>
            <p:extLst>
              <p:ext uri="{D42A27DB-BD31-4B8C-83A1-F6EECF244321}">
                <p14:modId xmlns:p14="http://schemas.microsoft.com/office/powerpoint/2010/main" val="8064061"/>
              </p:ext>
            </p:extLst>
          </p:nvPr>
        </p:nvGraphicFramePr>
        <p:xfrm>
          <a:off x="2590800" y="3429000"/>
          <a:ext cx="6096000" cy="3175000"/>
        </p:xfrm>
        <a:graphic>
          <a:graphicData uri="http://schemas.openxmlformats.org/drawingml/2006/table">
            <a:tbl>
              <a:tblPr firstRow="1" bandRow="1">
                <a:tableStyleId>{616DA210-FB5B-4158-B5E0-FEB733F419BA}</a:tableStyleId>
              </a:tblPr>
              <a:tblGrid>
                <a:gridCol w="2032000">
                  <a:extLst>
                    <a:ext uri="{9D8B030D-6E8A-4147-A177-3AD203B41FA5}">
                      <a16:colId xmlns:a16="http://schemas.microsoft.com/office/drawing/2014/main" val="3973238940"/>
                    </a:ext>
                  </a:extLst>
                </a:gridCol>
                <a:gridCol w="2032000">
                  <a:extLst>
                    <a:ext uri="{9D8B030D-6E8A-4147-A177-3AD203B41FA5}">
                      <a16:colId xmlns:a16="http://schemas.microsoft.com/office/drawing/2014/main" val="3428028700"/>
                    </a:ext>
                  </a:extLst>
                </a:gridCol>
                <a:gridCol w="2032000">
                  <a:extLst>
                    <a:ext uri="{9D8B030D-6E8A-4147-A177-3AD203B41FA5}">
                      <a16:colId xmlns:a16="http://schemas.microsoft.com/office/drawing/2014/main" val="3183147977"/>
                    </a:ext>
                  </a:extLst>
                </a:gridCol>
              </a:tblGrid>
              <a:tr h="251861">
                <a:tc>
                  <a:txBody>
                    <a:bodyPr/>
                    <a:lstStyle/>
                    <a:p>
                      <a:r>
                        <a:rPr lang="en-US" sz="1600" dirty="0" err="1" smtClean="0">
                          <a:latin typeface="Arial" panose="020B0604020202020204" pitchFamily="34" charset="0"/>
                          <a:cs typeface="Arial" panose="020B0604020202020204" pitchFamily="34" charset="0"/>
                        </a:rPr>
                        <a:t>Korngrößen</a:t>
                      </a:r>
                      <a:endParaRPr lang="en-US" sz="1600" dirty="0" smtClean="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smtClean="0">
                          <a:latin typeface="Arial" panose="020B0604020202020204" pitchFamily="34" charset="0"/>
                          <a:cs typeface="Arial" panose="020B0604020202020204" pitchFamily="34" charset="0"/>
                        </a:rPr>
                        <a:t>Nicht</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konsolidiert</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Pyroklasten</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smtClean="0">
                          <a:latin typeface="Arial" panose="020B0604020202020204" pitchFamily="34" charset="0"/>
                          <a:cs typeface="Arial" panose="020B0604020202020204" pitchFamily="34" charset="0"/>
                        </a:rPr>
                        <a:t>Pyroklastische</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Gesteine</a:t>
                      </a:r>
                      <a:endParaRPr lang="en-US" sz="1600" dirty="0" smtClean="0">
                        <a:latin typeface="Arial" panose="020B0604020202020204" pitchFamily="34" charset="0"/>
                        <a:cs typeface="Arial" panose="020B0604020202020204" pitchFamily="34" charset="0"/>
                      </a:endParaRPr>
                    </a:p>
                    <a:p>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499746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&gt; 64</a:t>
                      </a:r>
                      <a:r>
                        <a:rPr lang="de-DE" sz="1600" baseline="0" dirty="0">
                          <a:latin typeface="Arial" panose="020B0604020202020204" pitchFamily="34" charset="0"/>
                          <a:cs typeface="Arial" panose="020B0604020202020204" pitchFamily="34" charset="0"/>
                        </a:rPr>
                        <a:t> mm</a:t>
                      </a:r>
                      <a:endParaRPr lang="de-DE" sz="1600" dirty="0">
                        <a:latin typeface="Arial" panose="020B0604020202020204" pitchFamily="34" charset="0"/>
                        <a:cs typeface="Arial" panose="020B0604020202020204" pitchFamily="34" charset="0"/>
                      </a:endParaRPr>
                    </a:p>
                  </a:txBody>
                  <a:tcPr/>
                </a:tc>
                <a:tc>
                  <a:txBody>
                    <a:bodyPr/>
                    <a:lstStyle/>
                    <a:p>
                      <a:r>
                        <a:rPr lang="de-DE" sz="1600" dirty="0" smtClean="0">
                          <a:latin typeface="Arial" panose="020B0604020202020204" pitchFamily="34" charset="0"/>
                          <a:cs typeface="Arial" panose="020B0604020202020204" pitchFamily="34" charset="0"/>
                        </a:rPr>
                        <a:t>Blöcke ( eckig)</a:t>
                      </a:r>
                    </a:p>
                    <a:p>
                      <a:r>
                        <a:rPr lang="de-DE" sz="1600" dirty="0" smtClean="0">
                          <a:latin typeface="Arial" panose="020B0604020202020204" pitchFamily="34" charset="0"/>
                          <a:cs typeface="Arial" panose="020B0604020202020204" pitchFamily="34" charset="0"/>
                        </a:rPr>
                        <a:t>Bomben (gerundet)</a:t>
                      </a:r>
                    </a:p>
                  </a:txBody>
                  <a:tcPr/>
                </a:tc>
                <a:tc>
                  <a:txBody>
                    <a:bodyPr/>
                    <a:lstStyle/>
                    <a:p>
                      <a:r>
                        <a:rPr lang="de-DE" sz="1600" dirty="0" smtClean="0">
                          <a:latin typeface="Arial" panose="020B0604020202020204" pitchFamily="34" charset="0"/>
                          <a:cs typeface="Arial" panose="020B0604020202020204" pitchFamily="34" charset="0"/>
                        </a:rPr>
                        <a:t>Pyroklastische Brekzie</a:t>
                      </a:r>
                    </a:p>
                    <a:p>
                      <a:r>
                        <a:rPr lang="de-DE" sz="1600" dirty="0" smtClean="0">
                          <a:latin typeface="Arial" panose="020B0604020202020204" pitchFamily="34" charset="0"/>
                          <a:cs typeface="Arial" panose="020B0604020202020204" pitchFamily="34" charset="0"/>
                        </a:rPr>
                        <a:t>Agglomerate</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720048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2 – 64 mm </a:t>
                      </a:r>
                    </a:p>
                  </a:txBody>
                  <a:tcPr/>
                </a:tc>
                <a:tc>
                  <a:txBody>
                    <a:bodyPr/>
                    <a:lstStyle/>
                    <a:p>
                      <a:r>
                        <a:rPr lang="de-DE" sz="1600" dirty="0">
                          <a:latin typeface="Arial" panose="020B0604020202020204" pitchFamily="34" charset="0"/>
                          <a:cs typeface="Arial" panose="020B0604020202020204" pitchFamily="34" charset="0"/>
                        </a:rPr>
                        <a:t>Lapilli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smtClean="0">
                          <a:latin typeface="Arial" panose="020B0604020202020204" pitchFamily="34" charset="0"/>
                          <a:cs typeface="Arial" panose="020B0604020202020204" pitchFamily="34" charset="0"/>
                        </a:rPr>
                        <a:t>Lapilli-Tuff</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039052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0,06 – 2 mm </a:t>
                      </a:r>
                    </a:p>
                  </a:txBody>
                  <a:tcPr/>
                </a:tc>
                <a:tc>
                  <a:txBody>
                    <a:bodyPr/>
                    <a:lstStyle/>
                    <a:p>
                      <a:r>
                        <a:rPr lang="en-US" sz="1600" dirty="0" err="1" smtClean="0">
                          <a:latin typeface="Arial" panose="020B0604020202020204" pitchFamily="34" charset="0"/>
                          <a:cs typeface="Arial" panose="020B0604020202020204" pitchFamily="34" charset="0"/>
                        </a:rPr>
                        <a:t>Grobasche</a:t>
                      </a:r>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smtClean="0">
                          <a:latin typeface="Arial" panose="020B0604020202020204" pitchFamily="34" charset="0"/>
                          <a:cs typeface="Arial" panose="020B0604020202020204" pitchFamily="34" charset="0"/>
                        </a:rPr>
                        <a:t>Pyroklastischer</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Sandstein</a:t>
                      </a:r>
                      <a:r>
                        <a:rPr lang="en-US" sz="1600" dirty="0" smtClean="0">
                          <a:latin typeface="Arial" panose="020B0604020202020204" pitchFamily="34" charset="0"/>
                          <a:cs typeface="Arial" panose="020B0604020202020204" pitchFamily="34" charset="0"/>
                        </a:rPr>
                        <a:t>/ Tuff</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4364948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&lt; 0,06 mm</a:t>
                      </a:r>
                    </a:p>
                  </a:txBody>
                  <a:tcPr/>
                </a:tc>
                <a:tc>
                  <a:txBody>
                    <a:bodyPr/>
                    <a:lstStyle/>
                    <a:p>
                      <a:r>
                        <a:rPr lang="en-US" sz="1600" dirty="0" err="1" smtClean="0">
                          <a:latin typeface="Arial" panose="020B0604020202020204" pitchFamily="34" charset="0"/>
                          <a:cs typeface="Arial" panose="020B0604020202020204" pitchFamily="34" charset="0"/>
                        </a:rPr>
                        <a:t>Feine</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Asche</a:t>
                      </a:r>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smtClean="0">
                          <a:latin typeface="Arial" panose="020B0604020202020204" pitchFamily="34" charset="0"/>
                          <a:cs typeface="Arial" panose="020B0604020202020204" pitchFamily="34" charset="0"/>
                        </a:rPr>
                        <a:t>Pyroklastischer</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Tonstein</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19755920"/>
                  </a:ext>
                </a:extLst>
              </a:tr>
            </a:tbl>
          </a:graphicData>
        </a:graphic>
      </p:graphicFrame>
    </p:spTree>
    <p:extLst>
      <p:ext uri="{BB962C8B-B14F-4D97-AF65-F5344CB8AC3E}">
        <p14:creationId xmlns:p14="http://schemas.microsoft.com/office/powerpoint/2010/main" val="14213461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 - Gesteine</a:t>
            </a:r>
          </a:p>
        </p:txBody>
      </p:sp>
      <p:sp>
        <p:nvSpPr>
          <p:cNvPr id="3" name="Inhaltsplatzhalter 2"/>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Metamorphe Gesteine </a:t>
            </a:r>
          </a:p>
          <a:p>
            <a:pPr marL="0" indent="0">
              <a:lnSpc>
                <a:spcPct val="150000"/>
              </a:lnSpc>
              <a:buNone/>
            </a:pPr>
            <a:r>
              <a:rPr lang="de-DE" sz="1600" b="1" dirty="0">
                <a:latin typeface="Arial" panose="020B0604020202020204" pitchFamily="34" charset="0"/>
                <a:cs typeface="Arial" panose="020B0604020202020204" pitchFamily="34" charset="0"/>
              </a:rPr>
              <a:t>Metamorphe Gesteine entstehen, wenn sich die mineralische Zusammensetzung von magmatischen, sedimentären und auch metamorphen Gesteinen unter hohem Druck und hohen Temperaturen (T &gt; 200°C) in tieferen Bereichen der Erdkruste ändert. Die Metamorphose ist in der Regel mit einer Verformung verbunden. Je nach Ursache der Druck- und Temperaturänderungen wird unterschieden: </a:t>
            </a:r>
          </a:p>
          <a:p>
            <a:pPr marL="0" indent="0">
              <a:lnSpc>
                <a:spcPct val="150000"/>
              </a:lnSpc>
              <a:buNone/>
            </a:pPr>
            <a:r>
              <a:rPr lang="de-DE" sz="1600" b="1" dirty="0">
                <a:latin typeface="Arial" panose="020B0604020202020204" pitchFamily="34" charset="0"/>
                <a:cs typeface="Arial" panose="020B0604020202020204" pitchFamily="34" charset="0"/>
              </a:rPr>
              <a:t>Kontaktmetamorphose </a:t>
            </a:r>
          </a:p>
          <a:p>
            <a:pPr marL="0" indent="0">
              <a:lnSpc>
                <a:spcPct val="150000"/>
              </a:lnSpc>
              <a:buNone/>
            </a:pPr>
            <a:r>
              <a:rPr lang="de-DE" sz="1600" b="1" dirty="0">
                <a:latin typeface="Arial" panose="020B0604020202020204" pitchFamily="34" charset="0"/>
                <a:cs typeface="Arial" panose="020B0604020202020204" pitchFamily="34" charset="0"/>
              </a:rPr>
              <a:t>Regionale Metamorphose</a:t>
            </a:r>
          </a:p>
        </p:txBody>
      </p:sp>
    </p:spTree>
    <p:extLst>
      <p:ext uri="{BB962C8B-B14F-4D97-AF65-F5344CB8AC3E}">
        <p14:creationId xmlns:p14="http://schemas.microsoft.com/office/powerpoint/2010/main" val="35783418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 - metamorphe Gesteine </a:t>
            </a:r>
          </a:p>
        </p:txBody>
      </p:sp>
      <p:sp>
        <p:nvSpPr>
          <p:cNvPr id="3" name="Inhaltsplatzhalter 2"/>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Kontaktmetamorphose</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Die Kontaktmetamorphose wird lokal begrenzt durch eine kurze Erwärmung des umgebenden Gesteins in Kontakt mit eindringendem heißem Magma, also in der Nähe von aktiven Magmakammern und Förderlücken. Der Druck bleibt während der Kontaktmetamorphose nahezu konstant, da sich die Tiefe in der (geologisch) kurzen Zeit kaum ändert. Nur die Temperatur steigt für eine gewisse Zeit stark an (abhängig von der Temperatur und dem Volumen des Magmakörpers) und fällt wieder schnell ab. Es gibt sehr steile Temperaturgradienten für kurze Zeit.</a:t>
            </a:r>
          </a:p>
        </p:txBody>
      </p:sp>
    </p:spTree>
    <p:extLst>
      <p:ext uri="{BB962C8B-B14F-4D97-AF65-F5344CB8AC3E}">
        <p14:creationId xmlns:p14="http://schemas.microsoft.com/office/powerpoint/2010/main" val="8001528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atin typeface="Arial" panose="020B0604020202020204" pitchFamily="34" charset="0"/>
                <a:cs typeface="Arial" panose="020B0604020202020204" pitchFamily="34" charset="0"/>
              </a:rPr>
              <a:t>Geologische Grundlagen - metamorphe Gesteine </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199" y="1607293"/>
            <a:ext cx="8229600" cy="4525963"/>
          </a:xfrm>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Regionale Metamorphose</a:t>
            </a:r>
          </a:p>
          <a:p>
            <a:pPr marL="0" indent="0">
              <a:lnSpc>
                <a:spcPct val="150000"/>
              </a:lnSpc>
              <a:buNone/>
            </a:pPr>
            <a:r>
              <a:rPr lang="de-DE" sz="1600" b="1" dirty="0">
                <a:latin typeface="Arial" panose="020B0604020202020204" pitchFamily="34" charset="0"/>
                <a:cs typeface="Arial" panose="020B0604020202020204" pitchFamily="34" charset="0"/>
              </a:rPr>
              <a:t>Regionale Metamorphose ist das Ergebnis der Veränderung der Lage eines Gesteins in der Kruste. Dies geschieht im Zuge tektonischer Prozesse, d.h. bei der langsamen und großflächigen Verformung der Erdkruste. Die Verformung der Kruste kann Gesteine in größere Tiefen bringen und sie höheren Temperaturen aussetzen. Druck und Temperatur ändern sich für große Teile der Kruste allmählich und gleichmäßig (daher der Begriff "regional"), die Temperaturgradienten sind weniger steil als bei der Kontaktmetamorphose.</a:t>
            </a:r>
          </a:p>
        </p:txBody>
      </p:sp>
    </p:spTree>
    <p:extLst>
      <p:ext uri="{BB962C8B-B14F-4D97-AF65-F5344CB8AC3E}">
        <p14:creationId xmlns:p14="http://schemas.microsoft.com/office/powerpoint/2010/main" val="42269210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atin typeface="Arial" panose="020B0604020202020204" pitchFamily="34" charset="0"/>
                <a:cs typeface="Arial" panose="020B0604020202020204" pitchFamily="34" charset="0"/>
              </a:rPr>
              <a:t>Geologische Grundlagen - metamorphe Gesteine </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en-GB" sz="1600" b="1" dirty="0" err="1">
                <a:latin typeface="Arial" panose="020B0604020202020204" pitchFamily="34" charset="0"/>
                <a:cs typeface="Arial" panose="020B0604020202020204" pitchFamily="34" charset="0"/>
              </a:rPr>
              <a:t>Phyllit</a:t>
            </a:r>
            <a:endParaRPr lang="en-GB" sz="1600" b="1" dirty="0">
              <a:latin typeface="Arial" panose="020B0604020202020204" pitchFamily="34" charset="0"/>
              <a:cs typeface="Arial" panose="020B0604020202020204" pitchFamily="34" charset="0"/>
            </a:endParaRPr>
          </a:p>
          <a:p>
            <a:pPr marL="0" indent="0">
              <a:lnSpc>
                <a:spcPct val="150000"/>
              </a:lnSpc>
              <a:buNone/>
            </a:pPr>
            <a:r>
              <a:rPr lang="en-GB" sz="1600" b="1" dirty="0" err="1">
                <a:latin typeface="Arial" panose="020B0604020202020204" pitchFamily="34" charset="0"/>
                <a:cs typeface="Arial" panose="020B0604020202020204" pitchFamily="34" charset="0"/>
              </a:rPr>
              <a:t>Zusammensetzung</a:t>
            </a:r>
            <a:r>
              <a:rPr lang="en-GB" sz="1600" b="1" dirty="0">
                <a:latin typeface="Arial" panose="020B0604020202020204" pitchFamily="34" charset="0"/>
                <a:cs typeface="Arial" panose="020B0604020202020204" pitchFamily="34" charset="0"/>
              </a:rPr>
              <a:t>: 	</a:t>
            </a:r>
          </a:p>
          <a:p>
            <a:pPr marL="0" indent="0">
              <a:lnSpc>
                <a:spcPct val="150000"/>
              </a:lnSpc>
              <a:buNone/>
            </a:pPr>
            <a:r>
              <a:rPr lang="en-GB" sz="1600" b="1" dirty="0" err="1">
                <a:latin typeface="Arial" panose="020B0604020202020204" pitchFamily="34" charset="0"/>
                <a:cs typeface="Arial" panose="020B0604020202020204" pitchFamily="34" charset="0"/>
              </a:rPr>
              <a:t>Chlorit</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Muskovit</a:t>
            </a:r>
            <a:r>
              <a:rPr lang="en-GB" sz="1600" b="1" dirty="0">
                <a:latin typeface="Arial" panose="020B0604020202020204" pitchFamily="34" charset="0"/>
                <a:cs typeface="Arial" panose="020B0604020202020204" pitchFamily="34" charset="0"/>
              </a:rPr>
              <a:t> und </a:t>
            </a:r>
            <a:r>
              <a:rPr lang="en-GB" sz="1600" b="1" dirty="0" err="1">
                <a:latin typeface="Arial" panose="020B0604020202020204" pitchFamily="34" charset="0"/>
                <a:cs typeface="Arial" panose="020B0604020202020204" pitchFamily="34" charset="0"/>
              </a:rPr>
              <a:t>Quarz</a:t>
            </a:r>
            <a:endParaRPr lang="en-GB" sz="1600" b="1" dirty="0">
              <a:latin typeface="Arial" panose="020B0604020202020204" pitchFamily="34" charset="0"/>
              <a:cs typeface="Arial" panose="020B0604020202020204" pitchFamily="34" charset="0"/>
            </a:endParaRPr>
          </a:p>
          <a:p>
            <a:pPr marL="0" indent="0">
              <a:lnSpc>
                <a:spcPct val="150000"/>
              </a:lnSpc>
              <a:buNone/>
            </a:pPr>
            <a:r>
              <a:rPr lang="en-GB" sz="1600" b="1" dirty="0" err="1" smtClean="0">
                <a:latin typeface="Arial" panose="020B0604020202020204" pitchFamily="34" charset="0"/>
                <a:cs typeface="Arial" panose="020B0604020202020204" pitchFamily="34" charset="0"/>
              </a:rPr>
              <a:t>Urspungsgestein</a:t>
            </a:r>
            <a:r>
              <a:rPr lang="en-GB" sz="1600" b="1" dirty="0" smtClean="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Tongestein</a:t>
            </a:r>
            <a:endParaRPr lang="en-GB" sz="1600" b="1" dirty="0">
              <a:latin typeface="Arial" panose="020B0604020202020204" pitchFamily="34" charset="0"/>
              <a:cs typeface="Arial" panose="020B0604020202020204" pitchFamily="34" charset="0"/>
            </a:endParaRPr>
          </a:p>
          <a:p>
            <a:pPr marL="0" indent="0">
              <a:lnSpc>
                <a:spcPct val="150000"/>
              </a:lnSpc>
              <a:buNone/>
            </a:pPr>
            <a:r>
              <a:rPr lang="en-GB" sz="1600" b="1" dirty="0" err="1">
                <a:latin typeface="Arial" panose="020B0604020202020204" pitchFamily="34" charset="0"/>
                <a:cs typeface="Arial" panose="020B0604020202020204" pitchFamily="34" charset="0"/>
              </a:rPr>
              <a:t>Temperaturen</a:t>
            </a:r>
            <a:r>
              <a:rPr lang="en-GB" sz="1600" b="1" dirty="0">
                <a:latin typeface="Arial" panose="020B0604020202020204" pitchFamily="34" charset="0"/>
                <a:cs typeface="Arial" panose="020B0604020202020204" pitchFamily="34" charset="0"/>
              </a:rPr>
              <a:t>: ~ 300-400° C</a:t>
            </a:r>
          </a:p>
          <a:p>
            <a:pPr marL="0" indent="0">
              <a:lnSpc>
                <a:spcPct val="150000"/>
              </a:lnSpc>
              <a:buNone/>
            </a:pPr>
            <a:r>
              <a:rPr lang="en-GB" sz="1600" b="1" dirty="0" err="1">
                <a:latin typeface="Arial" panose="020B0604020202020204" pitchFamily="34" charset="0"/>
                <a:cs typeface="Arial" panose="020B0604020202020204" pitchFamily="34" charset="0"/>
              </a:rPr>
              <a:t>Druckverhältnisse</a:t>
            </a:r>
            <a:r>
              <a:rPr lang="en-GB" sz="1600" b="1" dirty="0">
                <a:latin typeface="Arial" panose="020B0604020202020204" pitchFamily="34" charset="0"/>
                <a:cs typeface="Arial" panose="020B0604020202020204" pitchFamily="34" charset="0"/>
              </a:rPr>
              <a:t>: ~ 0,5 </a:t>
            </a:r>
            <a:r>
              <a:rPr lang="en-GB" sz="1600" b="1" dirty="0" err="1">
                <a:latin typeface="Arial" panose="020B0604020202020204" pitchFamily="34" charset="0"/>
                <a:cs typeface="Arial" panose="020B0604020202020204" pitchFamily="34" charset="0"/>
              </a:rPr>
              <a:t>GPa</a:t>
            </a:r>
            <a:endParaRPr lang="en-GB" sz="1600" b="1" dirty="0">
              <a:latin typeface="Arial" panose="020B0604020202020204" pitchFamily="34" charset="0"/>
              <a:cs typeface="Arial" panose="020B0604020202020204" pitchFamily="34" charset="0"/>
            </a:endParaRPr>
          </a:p>
          <a:p>
            <a:pPr marL="0" indent="0">
              <a:lnSpc>
                <a:spcPct val="150000"/>
              </a:lnSpc>
              <a:buNone/>
            </a:pPr>
            <a:r>
              <a:rPr lang="en-GB" sz="1600" b="1" dirty="0">
                <a:latin typeface="Arial" panose="020B0604020202020204" pitchFamily="34" charset="0"/>
                <a:cs typeface="Arial" panose="020B0604020202020204" pitchFamily="34" charset="0"/>
              </a:rPr>
              <a:t>(</a:t>
            </a:r>
            <a:r>
              <a:rPr lang="en-GB" sz="1600" b="1" dirty="0" err="1">
                <a:latin typeface="Arial" panose="020B0604020202020204" pitchFamily="34" charset="0"/>
                <a:cs typeface="Arial" panose="020B0604020202020204" pitchFamily="34" charset="0"/>
              </a:rPr>
              <a:t>Struktur</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Extrem</a:t>
            </a:r>
            <a:r>
              <a:rPr lang="en-GB" sz="1600" b="1" dirty="0">
                <a:latin typeface="Arial" panose="020B0604020202020204" pitchFamily="34" charset="0"/>
                <a:cs typeface="Arial" panose="020B0604020202020204" pitchFamily="34" charset="0"/>
              </a:rPr>
              <a:t> parallel </a:t>
            </a:r>
            <a:r>
              <a:rPr lang="en-GB" sz="1600" b="1" dirty="0" err="1">
                <a:latin typeface="Arial" panose="020B0604020202020204" pitchFamily="34" charset="0"/>
                <a:cs typeface="Arial" panose="020B0604020202020204" pitchFamily="34" charset="0"/>
              </a:rPr>
              <a:t>schräg</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schräg</a:t>
            </a:r>
            <a:r>
              <a:rPr lang="en-GB" sz="1600" b="1" dirty="0">
                <a:latin typeface="Arial" panose="020B0604020202020204" pitchFamily="34" charset="0"/>
                <a:cs typeface="Arial" panose="020B0604020202020204" pitchFamily="34" charset="0"/>
              </a:rPr>
              <a:t>, </a:t>
            </a:r>
            <a:r>
              <a:rPr lang="en-GB" sz="1600" b="1" dirty="0" err="1">
                <a:latin typeface="Arial" panose="020B0604020202020204" pitchFamily="34" charset="0"/>
                <a:cs typeface="Arial" panose="020B0604020202020204" pitchFamily="34" charset="0"/>
              </a:rPr>
              <a:t>schuppig</a:t>
            </a:r>
            <a:r>
              <a:rPr lang="en-GB" sz="1600" b="1" dirty="0">
                <a:latin typeface="Arial" panose="020B0604020202020204" pitchFamily="34" charset="0"/>
                <a:cs typeface="Arial" panose="020B0604020202020204" pitchFamily="34" charset="0"/>
              </a:rPr>
              <a:t>)</a:t>
            </a:r>
          </a:p>
        </p:txBody>
      </p:sp>
      <p:pic>
        <p:nvPicPr>
          <p:cNvPr id="4" name="Grafik 3">
            <a:extLst>
              <a:ext uri="{FF2B5EF4-FFF2-40B4-BE49-F238E27FC236}">
                <a16:creationId xmlns:a16="http://schemas.microsoft.com/office/drawing/2014/main" id="{018EFA5E-135B-4031-8D9F-2B96C99AA779}"/>
              </a:ext>
            </a:extLst>
          </p:cNvPr>
          <p:cNvPicPr>
            <a:picLocks noChangeAspect="1"/>
          </p:cNvPicPr>
          <p:nvPr/>
        </p:nvPicPr>
        <p:blipFill>
          <a:blip r:embed="rId3"/>
          <a:stretch>
            <a:fillRect/>
          </a:stretch>
        </p:blipFill>
        <p:spPr>
          <a:xfrm>
            <a:off x="5139892" y="3188369"/>
            <a:ext cx="3895823" cy="3070141"/>
          </a:xfrm>
          <a:prstGeom prst="rect">
            <a:avLst/>
          </a:prstGeom>
        </p:spPr>
      </p:pic>
    </p:spTree>
    <p:extLst>
      <p:ext uri="{BB962C8B-B14F-4D97-AF65-F5344CB8AC3E}">
        <p14:creationId xmlns:p14="http://schemas.microsoft.com/office/powerpoint/2010/main" val="35539292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509F15-AB6F-4283-AA7D-A71BD83A6412}"/>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Geologische Grundlagen - metamorphe Gesteine </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17EED9CA-41A4-4472-8937-DF9F52ED0FEA}"/>
              </a:ext>
            </a:extLst>
          </p:cNvPr>
          <p:cNvSpPr>
            <a:spLocks noGrp="1"/>
          </p:cNvSpPr>
          <p:nvPr>
            <p:ph idx="1"/>
          </p:nvPr>
        </p:nvSpPr>
        <p:spPr/>
        <p:txBody>
          <a:bodyPr/>
          <a:lstStyle/>
          <a:p>
            <a:pPr marL="0" indent="0">
              <a:lnSpc>
                <a:spcPct val="150000"/>
              </a:lnSpc>
              <a:buNone/>
            </a:pPr>
            <a:r>
              <a:rPr lang="de-DE" sz="1600" b="1" dirty="0">
                <a:latin typeface="Arial" panose="020B0604020202020204" pitchFamily="34" charset="0"/>
                <a:cs typeface="Arial" panose="020B0604020202020204" pitchFamily="34" charset="0"/>
              </a:rPr>
              <a:t>Zwei - Glimmerschiefer</a:t>
            </a:r>
          </a:p>
          <a:p>
            <a:pPr marL="0" indent="0">
              <a:lnSpc>
                <a:spcPct val="150000"/>
              </a:lnSpc>
              <a:buNone/>
            </a:pPr>
            <a:r>
              <a:rPr lang="de-DE" sz="1600" b="1" dirty="0">
                <a:latin typeface="Arial" panose="020B0604020202020204" pitchFamily="34" charset="0"/>
                <a:cs typeface="Arial" panose="020B0604020202020204" pitchFamily="34" charset="0"/>
              </a:rPr>
              <a:t>Zusammensetzung:</a:t>
            </a:r>
          </a:p>
          <a:p>
            <a:pPr marL="0" indent="0">
              <a:lnSpc>
                <a:spcPct val="150000"/>
              </a:lnSpc>
              <a:buNone/>
            </a:pPr>
            <a:r>
              <a:rPr lang="de-DE" sz="1600" b="1" dirty="0">
                <a:latin typeface="Arial" panose="020B0604020202020204" pitchFamily="34" charset="0"/>
                <a:cs typeface="Arial" panose="020B0604020202020204" pitchFamily="34" charset="0"/>
              </a:rPr>
              <a:t>Muskovit, </a:t>
            </a:r>
            <a:r>
              <a:rPr lang="de-DE" sz="1600" b="1" dirty="0" err="1">
                <a:latin typeface="Arial" panose="020B0604020202020204" pitchFamily="34" charset="0"/>
                <a:cs typeface="Arial" panose="020B0604020202020204" pitchFamily="34" charset="0"/>
              </a:rPr>
              <a:t>Biotit</a:t>
            </a:r>
            <a:r>
              <a:rPr lang="de-DE" sz="1600" b="1" dirty="0">
                <a:latin typeface="Arial" panose="020B0604020202020204" pitchFamily="34" charset="0"/>
                <a:cs typeface="Arial" panose="020B0604020202020204" pitchFamily="34" charset="0"/>
              </a:rPr>
              <a:t>, Quarz, Feldspat, ± Granat</a:t>
            </a:r>
          </a:p>
          <a:p>
            <a:pPr marL="0" indent="0">
              <a:lnSpc>
                <a:spcPct val="150000"/>
              </a:lnSpc>
              <a:buNone/>
            </a:pPr>
            <a:r>
              <a:rPr lang="de-DE" sz="1600" b="1" dirty="0" err="1" smtClean="0">
                <a:latin typeface="Arial" panose="020B0604020202020204" pitchFamily="34" charset="0"/>
                <a:cs typeface="Arial" panose="020B0604020202020204" pitchFamily="34" charset="0"/>
              </a:rPr>
              <a:t>Urspungsgestein</a:t>
            </a:r>
            <a:r>
              <a:rPr lang="de-DE" sz="1600" b="1" dirty="0" smtClean="0">
                <a:latin typeface="Arial" panose="020B0604020202020204" pitchFamily="34" charset="0"/>
                <a:cs typeface="Arial" panose="020B0604020202020204" pitchFamily="34" charset="0"/>
              </a:rPr>
              <a:t>: </a:t>
            </a:r>
            <a:r>
              <a:rPr lang="de-DE" sz="1600" b="1" dirty="0">
                <a:latin typeface="Arial" panose="020B0604020202020204" pitchFamily="34" charset="0"/>
                <a:cs typeface="Arial" panose="020B0604020202020204" pitchFamily="34" charset="0"/>
              </a:rPr>
              <a:t>Tongestein</a:t>
            </a:r>
          </a:p>
          <a:p>
            <a:pPr marL="0" indent="0">
              <a:lnSpc>
                <a:spcPct val="150000"/>
              </a:lnSpc>
              <a:buNone/>
            </a:pPr>
            <a:r>
              <a:rPr lang="de-DE" sz="1600" b="1" dirty="0">
                <a:latin typeface="Arial" panose="020B0604020202020204" pitchFamily="34" charset="0"/>
                <a:cs typeface="Arial" panose="020B0604020202020204" pitchFamily="34" charset="0"/>
              </a:rPr>
              <a:t>Temperaturen: ~ 350 - 500°C </a:t>
            </a:r>
          </a:p>
          <a:p>
            <a:pPr marL="0" indent="0">
              <a:lnSpc>
                <a:spcPct val="150000"/>
              </a:lnSpc>
              <a:buNone/>
            </a:pPr>
            <a:r>
              <a:rPr lang="de-DE" sz="1600" b="1" dirty="0">
                <a:latin typeface="Arial" panose="020B0604020202020204" pitchFamily="34" charset="0"/>
                <a:cs typeface="Arial" panose="020B0604020202020204" pitchFamily="34" charset="0"/>
              </a:rPr>
              <a:t>Druckverhältnisse: ~1,2 </a:t>
            </a:r>
            <a:r>
              <a:rPr lang="de-DE" sz="1600" b="1" dirty="0" err="1">
                <a:latin typeface="Arial" panose="020B0604020202020204" pitchFamily="34" charset="0"/>
                <a:cs typeface="Arial" panose="020B0604020202020204" pitchFamily="34" charset="0"/>
              </a:rPr>
              <a:t>GPa</a:t>
            </a: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Struktur: Schiefer</a:t>
            </a:r>
          </a:p>
          <a:p>
            <a:pPr marL="0" indent="0">
              <a:lnSpc>
                <a:spcPct val="150000"/>
              </a:lnSpc>
              <a:buNone/>
            </a:pP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6EA1A0B7-B2DD-4532-B25C-6B1E94D76C8C}"/>
              </a:ext>
            </a:extLst>
          </p:cNvPr>
          <p:cNvPicPr>
            <a:picLocks noChangeAspect="1"/>
          </p:cNvPicPr>
          <p:nvPr/>
        </p:nvPicPr>
        <p:blipFill>
          <a:blip r:embed="rId3"/>
          <a:stretch>
            <a:fillRect/>
          </a:stretch>
        </p:blipFill>
        <p:spPr>
          <a:xfrm>
            <a:off x="4827698" y="2931582"/>
            <a:ext cx="3859102" cy="3194581"/>
          </a:xfrm>
          <a:prstGeom prst="rect">
            <a:avLst/>
          </a:prstGeom>
        </p:spPr>
      </p:pic>
    </p:spTree>
    <p:extLst>
      <p:ext uri="{BB962C8B-B14F-4D97-AF65-F5344CB8AC3E}">
        <p14:creationId xmlns:p14="http://schemas.microsoft.com/office/powerpoint/2010/main" val="33093808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4DC755-5A95-4088-AB6B-119F34D7A773}"/>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Geologische Grundlagen - metamorphe Gesteine </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3903480E-1D55-4069-8500-B316450D379A}"/>
              </a:ext>
            </a:extLst>
          </p:cNvPr>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Gneis</a:t>
            </a:r>
          </a:p>
          <a:p>
            <a:pPr marL="0" indent="0">
              <a:lnSpc>
                <a:spcPct val="150000"/>
              </a:lnSpc>
              <a:buNone/>
            </a:pPr>
            <a:r>
              <a:rPr lang="de-DE" sz="1600" b="1" dirty="0">
                <a:latin typeface="Arial" panose="020B0604020202020204" pitchFamily="34" charset="0"/>
                <a:cs typeface="Arial" panose="020B0604020202020204" pitchFamily="34" charset="0"/>
              </a:rPr>
              <a:t>Zusammensetzung: </a:t>
            </a:r>
          </a:p>
          <a:p>
            <a:pPr marL="0" indent="0">
              <a:lnSpc>
                <a:spcPct val="150000"/>
              </a:lnSpc>
              <a:buNone/>
            </a:pPr>
            <a:r>
              <a:rPr lang="de-DE" sz="1600" b="1" dirty="0">
                <a:latin typeface="Arial" panose="020B0604020202020204" pitchFamily="34" charset="0"/>
                <a:cs typeface="Arial" panose="020B0604020202020204" pitchFamily="34" charset="0"/>
              </a:rPr>
              <a:t>Feldspat, Quarz, kleine Mengen Glimmer, manchmal auch Granat, </a:t>
            </a:r>
            <a:r>
              <a:rPr lang="de-DE" sz="1600" b="1" dirty="0" err="1">
                <a:latin typeface="Arial" panose="020B0604020202020204" pitchFamily="34" charset="0"/>
                <a:cs typeface="Arial" panose="020B0604020202020204" pitchFamily="34" charset="0"/>
              </a:rPr>
              <a:t>Pyroxen</a:t>
            </a:r>
            <a:r>
              <a:rPr lang="de-DE" sz="1600" b="1" dirty="0">
                <a:latin typeface="Arial" panose="020B0604020202020204" pitchFamily="34" charset="0"/>
                <a:cs typeface="Arial" panose="020B0604020202020204" pitchFamily="34" charset="0"/>
              </a:rPr>
              <a:t> und Hornblende</a:t>
            </a:r>
          </a:p>
          <a:p>
            <a:pPr marL="0" indent="0">
              <a:lnSpc>
                <a:spcPct val="150000"/>
              </a:lnSpc>
              <a:buNone/>
            </a:pPr>
            <a:r>
              <a:rPr lang="de-DE" sz="1600" b="1" dirty="0" smtClean="0">
                <a:latin typeface="Arial" panose="020B0604020202020204" pitchFamily="34" charset="0"/>
                <a:cs typeface="Arial" panose="020B0604020202020204" pitchFamily="34" charset="0"/>
              </a:rPr>
              <a:t>Ursprungsgesteine</a:t>
            </a:r>
            <a:r>
              <a:rPr lang="de-DE" sz="1600" b="1" dirty="0">
                <a:latin typeface="Arial" panose="020B0604020202020204" pitchFamily="34" charset="0"/>
                <a:cs typeface="Arial" panose="020B0604020202020204" pitchFamily="34" charset="0"/>
              </a:rPr>
              <a:t>: Tonschiefer, Sedimente, Granit</a:t>
            </a:r>
          </a:p>
          <a:p>
            <a:pPr marL="0" indent="0">
              <a:lnSpc>
                <a:spcPct val="150000"/>
              </a:lnSpc>
              <a:buNone/>
            </a:pPr>
            <a:r>
              <a:rPr lang="de-DE" sz="1600" b="1" dirty="0">
                <a:latin typeface="Arial" panose="020B0604020202020204" pitchFamily="34" charset="0"/>
                <a:cs typeface="Arial" panose="020B0604020202020204" pitchFamily="34" charset="0"/>
              </a:rPr>
              <a:t>Temperaturen: ~ 580 - 800°C</a:t>
            </a:r>
          </a:p>
          <a:p>
            <a:pPr marL="0" indent="0">
              <a:lnSpc>
                <a:spcPct val="150000"/>
              </a:lnSpc>
              <a:buNone/>
            </a:pPr>
            <a:r>
              <a:rPr lang="de-DE" sz="1600" b="1" dirty="0">
                <a:latin typeface="Arial" panose="020B0604020202020204" pitchFamily="34" charset="0"/>
                <a:cs typeface="Arial" panose="020B0604020202020204" pitchFamily="34" charset="0"/>
              </a:rPr>
              <a:t>Druckverhältnisse: ~ 0,8 </a:t>
            </a:r>
            <a:r>
              <a:rPr lang="de-DE" sz="1600" b="1" dirty="0" err="1">
                <a:latin typeface="Arial" panose="020B0604020202020204" pitchFamily="34" charset="0"/>
                <a:cs typeface="Arial" panose="020B0604020202020204" pitchFamily="34" charset="0"/>
              </a:rPr>
              <a:t>GPa</a:t>
            </a: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Struktur: Schiefer / geblättert / richtungslos massiv</a:t>
            </a:r>
          </a:p>
          <a:p>
            <a:pPr marL="0" indent="0">
              <a:lnSpc>
                <a:spcPct val="150000"/>
              </a:lnSpc>
              <a:buNone/>
            </a:pP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B17E4B2C-D2D1-428D-BA47-DB0B284F2041}"/>
              </a:ext>
            </a:extLst>
          </p:cNvPr>
          <p:cNvPicPr>
            <a:picLocks noChangeAspect="1"/>
          </p:cNvPicPr>
          <p:nvPr/>
        </p:nvPicPr>
        <p:blipFill>
          <a:blip r:embed="rId3"/>
          <a:stretch>
            <a:fillRect/>
          </a:stretch>
        </p:blipFill>
        <p:spPr>
          <a:xfrm>
            <a:off x="5333256" y="3316256"/>
            <a:ext cx="3706689" cy="2944623"/>
          </a:xfrm>
          <a:prstGeom prst="rect">
            <a:avLst/>
          </a:prstGeom>
        </p:spPr>
      </p:pic>
    </p:spTree>
    <p:extLst>
      <p:ext uri="{BB962C8B-B14F-4D97-AF65-F5344CB8AC3E}">
        <p14:creationId xmlns:p14="http://schemas.microsoft.com/office/powerpoint/2010/main" val="3566916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7472EC-05D4-40B1-993A-852C7F47DBA4}"/>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Geologische Grundlagen - metamorphe Gesteine </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48B3C519-1E19-4648-A1C7-65D105446F84}"/>
              </a:ext>
            </a:extLst>
          </p:cNvPr>
          <p:cNvSpPr>
            <a:spLocks noGrp="1"/>
          </p:cNvSpPr>
          <p:nvPr>
            <p:ph idx="1"/>
          </p:nvPr>
        </p:nvSpPr>
        <p:spPr/>
        <p:txBody>
          <a:bodyPr>
            <a:normAutofit/>
          </a:bodyPr>
          <a:lstStyle/>
          <a:p>
            <a:pPr marL="0" indent="0">
              <a:lnSpc>
                <a:spcPct val="150000"/>
              </a:lnSpc>
              <a:buNone/>
            </a:pPr>
            <a:r>
              <a:rPr lang="en-US" sz="1600" b="1" dirty="0" err="1">
                <a:latin typeface="Arial" panose="020B0604020202020204" pitchFamily="34" charset="0"/>
                <a:cs typeface="Arial" panose="020B0604020202020204" pitchFamily="34" charset="0"/>
              </a:rPr>
              <a:t>Quarzit</a:t>
            </a:r>
            <a:endParaRPr lang="en-US" sz="1600" b="1" dirty="0">
              <a:latin typeface="Arial" panose="020B0604020202020204" pitchFamily="34" charset="0"/>
              <a:cs typeface="Arial" panose="020B0604020202020204" pitchFamily="34" charset="0"/>
            </a:endParaRPr>
          </a:p>
          <a:p>
            <a:pPr marL="0" indent="0">
              <a:lnSpc>
                <a:spcPct val="150000"/>
              </a:lnSpc>
              <a:buNone/>
            </a:pPr>
            <a:r>
              <a:rPr lang="en-US" sz="1600" b="1" dirty="0" err="1">
                <a:latin typeface="Arial" panose="020B0604020202020204" pitchFamily="34" charset="0"/>
                <a:cs typeface="Arial" panose="020B0604020202020204" pitchFamily="34" charset="0"/>
              </a:rPr>
              <a:t>Zusammensetzung</a:t>
            </a:r>
            <a:r>
              <a:rPr lang="en-US" sz="1600" b="1" dirty="0">
                <a:latin typeface="Arial" panose="020B0604020202020204" pitchFamily="34" charset="0"/>
                <a:cs typeface="Arial" panose="020B0604020202020204" pitchFamily="34" charset="0"/>
              </a:rPr>
              <a:t>:</a:t>
            </a:r>
          </a:p>
          <a:p>
            <a:pPr marL="0" indent="0">
              <a:lnSpc>
                <a:spcPct val="150000"/>
              </a:lnSpc>
              <a:buNone/>
            </a:pPr>
            <a:r>
              <a:rPr lang="en-US" sz="1600" b="1" dirty="0" err="1">
                <a:latin typeface="Arial" panose="020B0604020202020204" pitchFamily="34" charset="0"/>
                <a:cs typeface="Arial" panose="020B0604020202020204" pitchFamily="34" charset="0"/>
              </a:rPr>
              <a:t>Quarz</a:t>
            </a:r>
            <a:r>
              <a:rPr lang="en-US" sz="1600" b="1" dirty="0">
                <a:latin typeface="Arial" panose="020B0604020202020204" pitchFamily="34" charset="0"/>
                <a:cs typeface="Arial" panose="020B0604020202020204" pitchFamily="34" charset="0"/>
              </a:rPr>
              <a:t> (oft </a:t>
            </a:r>
            <a:r>
              <a:rPr lang="en-US" sz="1600" b="1" dirty="0" err="1">
                <a:latin typeface="Arial" panose="020B0604020202020204" pitchFamily="34" charset="0"/>
                <a:cs typeface="Arial" panose="020B0604020202020204" pitchFamily="34" charset="0"/>
              </a:rPr>
              <a:t>monomineral</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geringe</a:t>
            </a:r>
            <a:r>
              <a:rPr lang="en-US" sz="1600" b="1" dirty="0">
                <a:latin typeface="Arial" panose="020B0604020202020204" pitchFamily="34" charset="0"/>
                <a:cs typeface="Arial" panose="020B0604020202020204" pitchFamily="34" charset="0"/>
              </a:rPr>
              <a:t> Mengen an Glimmer und </a:t>
            </a:r>
            <a:r>
              <a:rPr lang="en-US" sz="1600" b="1" dirty="0" err="1">
                <a:latin typeface="Arial" panose="020B0604020202020204" pitchFamily="34" charset="0"/>
                <a:cs typeface="Arial" panose="020B0604020202020204" pitchFamily="34" charset="0"/>
              </a:rPr>
              <a:t>Feldspat</a:t>
            </a:r>
            <a:endParaRPr lang="en-US" sz="1600" b="1" dirty="0">
              <a:latin typeface="Arial" panose="020B0604020202020204" pitchFamily="34" charset="0"/>
              <a:cs typeface="Arial" panose="020B0604020202020204" pitchFamily="34" charset="0"/>
            </a:endParaRPr>
          </a:p>
          <a:p>
            <a:pPr marL="0" indent="0">
              <a:lnSpc>
                <a:spcPct val="150000"/>
              </a:lnSpc>
              <a:buNone/>
            </a:pPr>
            <a:r>
              <a:rPr lang="en-US" sz="1600" b="1" dirty="0" err="1" smtClean="0">
                <a:latin typeface="Arial" panose="020B0604020202020204" pitchFamily="34" charset="0"/>
                <a:cs typeface="Arial" panose="020B0604020202020204" pitchFamily="34" charset="0"/>
              </a:rPr>
              <a:t>Ursprungsgestein</a:t>
            </a:r>
            <a:r>
              <a:rPr lang="en-US" sz="1600" b="1" dirty="0" smtClean="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Sandstein</a:t>
            </a:r>
            <a:endParaRPr lang="en-US" sz="1600" b="1" dirty="0">
              <a:latin typeface="Arial" panose="020B0604020202020204" pitchFamily="34" charset="0"/>
              <a:cs typeface="Arial" panose="020B0604020202020204" pitchFamily="34" charset="0"/>
            </a:endParaRPr>
          </a:p>
          <a:p>
            <a:pPr marL="0" indent="0">
              <a:lnSpc>
                <a:spcPct val="150000"/>
              </a:lnSpc>
              <a:buNone/>
            </a:pPr>
            <a:r>
              <a:rPr lang="en-US" sz="1600" b="1" dirty="0" err="1">
                <a:latin typeface="Arial" panose="020B0604020202020204" pitchFamily="34" charset="0"/>
                <a:cs typeface="Arial" panose="020B0604020202020204" pitchFamily="34" charset="0"/>
              </a:rPr>
              <a:t>Temperaturen</a:t>
            </a:r>
            <a:r>
              <a:rPr lang="en-US" sz="1600" b="1" dirty="0">
                <a:latin typeface="Arial" panose="020B0604020202020204" pitchFamily="34" charset="0"/>
                <a:cs typeface="Arial" panose="020B0604020202020204" pitchFamily="34" charset="0"/>
              </a:rPr>
              <a:t>: ~ 300 - 420°C</a:t>
            </a:r>
          </a:p>
          <a:p>
            <a:pPr marL="0" indent="0">
              <a:lnSpc>
                <a:spcPct val="150000"/>
              </a:lnSpc>
              <a:buNone/>
            </a:pPr>
            <a:r>
              <a:rPr lang="en-US" sz="1600" b="1" dirty="0" err="1">
                <a:latin typeface="Arial" panose="020B0604020202020204" pitchFamily="34" charset="0"/>
                <a:cs typeface="Arial" panose="020B0604020202020204" pitchFamily="34" charset="0"/>
              </a:rPr>
              <a:t>Druckverhältnisse</a:t>
            </a:r>
            <a:r>
              <a:rPr lang="en-US" sz="1600" b="1" dirty="0">
                <a:latin typeface="Arial" panose="020B0604020202020204" pitchFamily="34" charset="0"/>
                <a:cs typeface="Arial" panose="020B0604020202020204" pitchFamily="34" charset="0"/>
              </a:rPr>
              <a:t>: ~ 0,25 </a:t>
            </a:r>
            <a:r>
              <a:rPr lang="en-US" sz="1600" b="1" dirty="0" err="1">
                <a:latin typeface="Arial" panose="020B0604020202020204" pitchFamily="34" charset="0"/>
                <a:cs typeface="Arial" panose="020B0604020202020204" pitchFamily="34" charset="0"/>
              </a:rPr>
              <a:t>GPa</a:t>
            </a:r>
            <a:endParaRPr lang="en-US" sz="1600" b="1" dirty="0">
              <a:latin typeface="Arial" panose="020B0604020202020204" pitchFamily="34" charset="0"/>
              <a:cs typeface="Arial" panose="020B0604020202020204" pitchFamily="34" charset="0"/>
            </a:endParaRPr>
          </a:p>
          <a:p>
            <a:pPr marL="0" indent="0">
              <a:buNone/>
            </a:pPr>
            <a:endParaRPr lang="de-DE" sz="1600"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812EDC2B-BCC8-4978-9428-D45A65B0D8DD}"/>
              </a:ext>
            </a:extLst>
          </p:cNvPr>
          <p:cNvPicPr>
            <a:picLocks noChangeAspect="1"/>
          </p:cNvPicPr>
          <p:nvPr/>
        </p:nvPicPr>
        <p:blipFill>
          <a:blip r:embed="rId3"/>
          <a:stretch>
            <a:fillRect/>
          </a:stretch>
        </p:blipFill>
        <p:spPr>
          <a:xfrm>
            <a:off x="4827698" y="3193733"/>
            <a:ext cx="3859102" cy="2932430"/>
          </a:xfrm>
          <a:prstGeom prst="rect">
            <a:avLst/>
          </a:prstGeom>
        </p:spPr>
      </p:pic>
    </p:spTree>
    <p:extLst>
      <p:ext uri="{BB962C8B-B14F-4D97-AF65-F5344CB8AC3E}">
        <p14:creationId xmlns:p14="http://schemas.microsoft.com/office/powerpoint/2010/main" val="23504856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110719-0D12-4A69-BAC8-194568F2FD72}"/>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Geologische Grundlagen - metamorphe Gesteine </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6DB34288-09FB-4042-B561-139EDE38345D}"/>
              </a:ext>
            </a:extLst>
          </p:cNvPr>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Grüner Schiefer</a:t>
            </a:r>
          </a:p>
          <a:p>
            <a:pPr marL="0" indent="0">
              <a:lnSpc>
                <a:spcPct val="150000"/>
              </a:lnSpc>
              <a:buNone/>
            </a:pPr>
            <a:r>
              <a:rPr lang="de-DE" sz="1600" b="1" dirty="0">
                <a:latin typeface="Arial" panose="020B0604020202020204" pitchFamily="34" charset="0"/>
                <a:cs typeface="Arial" panose="020B0604020202020204" pitchFamily="34" charset="0"/>
              </a:rPr>
              <a:t>Zusammensetzung: </a:t>
            </a:r>
          </a:p>
          <a:p>
            <a:pPr marL="0" indent="0">
              <a:lnSpc>
                <a:spcPct val="150000"/>
              </a:lnSpc>
              <a:buNone/>
            </a:pPr>
            <a:r>
              <a:rPr lang="de-DE" sz="1600" b="1" dirty="0">
                <a:latin typeface="Arial" panose="020B0604020202020204" pitchFamily="34" charset="0"/>
                <a:cs typeface="Arial" panose="020B0604020202020204" pitchFamily="34" charset="0"/>
              </a:rPr>
              <a:t>Muskovit, Quarz, Chlorit, </a:t>
            </a:r>
            <a:r>
              <a:rPr lang="de-DE" sz="1600" b="1" dirty="0" err="1">
                <a:latin typeface="Arial" panose="020B0604020202020204" pitchFamily="34" charset="0"/>
                <a:cs typeface="Arial" panose="020B0604020202020204" pitchFamily="34" charset="0"/>
              </a:rPr>
              <a:t>Aktinolith</a:t>
            </a:r>
            <a:r>
              <a:rPr lang="de-DE" sz="1600" b="1" dirty="0">
                <a:latin typeface="Arial" panose="020B0604020202020204" pitchFamily="34" charset="0"/>
                <a:cs typeface="Arial" panose="020B0604020202020204" pitchFamily="34" charset="0"/>
              </a:rPr>
              <a:t>, Feldspat, etc.</a:t>
            </a:r>
          </a:p>
          <a:p>
            <a:pPr marL="0" indent="0">
              <a:lnSpc>
                <a:spcPct val="150000"/>
              </a:lnSpc>
              <a:buNone/>
            </a:pPr>
            <a:r>
              <a:rPr lang="de-DE" sz="1600" b="1" dirty="0">
                <a:latin typeface="Arial" panose="020B0604020202020204" pitchFamily="34" charset="0"/>
                <a:cs typeface="Arial" panose="020B0604020202020204" pitchFamily="34" charset="0"/>
              </a:rPr>
              <a:t>Ursprungsgestein: Basalt, Gabbro.</a:t>
            </a:r>
          </a:p>
          <a:p>
            <a:pPr marL="0" indent="0">
              <a:lnSpc>
                <a:spcPct val="150000"/>
              </a:lnSpc>
              <a:buNone/>
            </a:pPr>
            <a:r>
              <a:rPr lang="de-DE" sz="1600" b="1" dirty="0">
                <a:latin typeface="Arial" panose="020B0604020202020204" pitchFamily="34" charset="0"/>
                <a:cs typeface="Arial" panose="020B0604020202020204" pitchFamily="34" charset="0"/>
              </a:rPr>
              <a:t>Temperaturen: ~300 - 420°C</a:t>
            </a:r>
          </a:p>
          <a:p>
            <a:pPr marL="0" indent="0">
              <a:lnSpc>
                <a:spcPct val="150000"/>
              </a:lnSpc>
              <a:buNone/>
            </a:pPr>
            <a:r>
              <a:rPr lang="de-DE" sz="1600" b="1" dirty="0">
                <a:latin typeface="Arial" panose="020B0604020202020204" pitchFamily="34" charset="0"/>
                <a:cs typeface="Arial" panose="020B0604020202020204" pitchFamily="34" charset="0"/>
              </a:rPr>
              <a:t>Druckverhältnisse: ~ 0,6 </a:t>
            </a:r>
            <a:r>
              <a:rPr lang="de-DE" sz="1600" b="1" dirty="0" err="1">
                <a:latin typeface="Arial" panose="020B0604020202020204" pitchFamily="34" charset="0"/>
                <a:cs typeface="Arial" panose="020B0604020202020204" pitchFamily="34" charset="0"/>
              </a:rPr>
              <a:t>GPa</a:t>
            </a: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Struktur: Schiefer</a:t>
            </a:r>
          </a:p>
        </p:txBody>
      </p:sp>
      <p:pic>
        <p:nvPicPr>
          <p:cNvPr id="4" name="Grafik 3">
            <a:extLst>
              <a:ext uri="{FF2B5EF4-FFF2-40B4-BE49-F238E27FC236}">
                <a16:creationId xmlns:a16="http://schemas.microsoft.com/office/drawing/2014/main" id="{1DE19240-52E1-4623-9862-DFB2A819389D}"/>
              </a:ext>
            </a:extLst>
          </p:cNvPr>
          <p:cNvPicPr>
            <a:picLocks noChangeAspect="1"/>
          </p:cNvPicPr>
          <p:nvPr/>
        </p:nvPicPr>
        <p:blipFill>
          <a:blip r:embed="rId3"/>
          <a:stretch>
            <a:fillRect/>
          </a:stretch>
        </p:blipFill>
        <p:spPr>
          <a:xfrm>
            <a:off x="4663091" y="3169347"/>
            <a:ext cx="4023709" cy="2956816"/>
          </a:xfrm>
          <a:prstGeom prst="rect">
            <a:avLst/>
          </a:prstGeom>
        </p:spPr>
      </p:pic>
    </p:spTree>
    <p:extLst>
      <p:ext uri="{BB962C8B-B14F-4D97-AF65-F5344CB8AC3E}">
        <p14:creationId xmlns:p14="http://schemas.microsoft.com/office/powerpoint/2010/main" val="2852998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Die Erde in Zahlen</a:t>
            </a: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560973870"/>
              </p:ext>
            </p:extLst>
          </p:nvPr>
        </p:nvGraphicFramePr>
        <p:xfrm>
          <a:off x="180474" y="1576137"/>
          <a:ext cx="8859328" cy="5093240"/>
        </p:xfrm>
        <a:graphic>
          <a:graphicData uri="http://schemas.openxmlformats.org/drawingml/2006/table">
            <a:tbl>
              <a:tblPr firstRow="1" bandRow="1">
                <a:tableStyleId>{16D9F66E-5EB9-4882-86FB-DCBF35E3C3E4}</a:tableStyleId>
              </a:tblPr>
              <a:tblGrid>
                <a:gridCol w="1121219">
                  <a:extLst>
                    <a:ext uri="{9D8B030D-6E8A-4147-A177-3AD203B41FA5}">
                      <a16:colId xmlns:a16="http://schemas.microsoft.com/office/drawing/2014/main" val="20000"/>
                    </a:ext>
                  </a:extLst>
                </a:gridCol>
                <a:gridCol w="1311430">
                  <a:extLst>
                    <a:ext uri="{9D8B030D-6E8A-4147-A177-3AD203B41FA5}">
                      <a16:colId xmlns:a16="http://schemas.microsoft.com/office/drawing/2014/main" val="20001"/>
                    </a:ext>
                  </a:extLst>
                </a:gridCol>
                <a:gridCol w="1492370">
                  <a:extLst>
                    <a:ext uri="{9D8B030D-6E8A-4147-A177-3AD203B41FA5}">
                      <a16:colId xmlns:a16="http://schemas.microsoft.com/office/drawing/2014/main" val="20002"/>
                    </a:ext>
                  </a:extLst>
                </a:gridCol>
                <a:gridCol w="1001549">
                  <a:extLst>
                    <a:ext uri="{9D8B030D-6E8A-4147-A177-3AD203B41FA5}">
                      <a16:colId xmlns:a16="http://schemas.microsoft.com/office/drawing/2014/main" val="20003"/>
                    </a:ext>
                  </a:extLst>
                </a:gridCol>
                <a:gridCol w="1367548">
                  <a:extLst>
                    <a:ext uri="{9D8B030D-6E8A-4147-A177-3AD203B41FA5}">
                      <a16:colId xmlns:a16="http://schemas.microsoft.com/office/drawing/2014/main" val="20004"/>
                    </a:ext>
                  </a:extLst>
                </a:gridCol>
                <a:gridCol w="2565212">
                  <a:extLst>
                    <a:ext uri="{9D8B030D-6E8A-4147-A177-3AD203B41FA5}">
                      <a16:colId xmlns:a16="http://schemas.microsoft.com/office/drawing/2014/main" val="20005"/>
                    </a:ext>
                  </a:extLst>
                </a:gridCol>
              </a:tblGrid>
              <a:tr h="456511">
                <a:tc>
                  <a:txBody>
                    <a:bodyPr/>
                    <a:lstStyle/>
                    <a:p>
                      <a:endParaRPr lang="de-DE" sz="1400" b="1" dirty="0">
                        <a:latin typeface="Arial" panose="020B0604020202020204" pitchFamily="34" charset="0"/>
                        <a:cs typeface="Arial" panose="020B0604020202020204" pitchFamily="34" charset="0"/>
                      </a:endParaRPr>
                    </a:p>
                  </a:txBody>
                  <a:tcPr/>
                </a:tc>
                <a:tc>
                  <a:txBody>
                    <a:bodyPr/>
                    <a:lstStyle/>
                    <a:p>
                      <a:r>
                        <a:rPr lang="de-DE" sz="1400" dirty="0" smtClean="0">
                          <a:latin typeface="Arial" panose="020B0604020202020204" pitchFamily="34" charset="0"/>
                          <a:cs typeface="Arial" panose="020B0604020202020204" pitchFamily="34" charset="0"/>
                        </a:rPr>
                        <a:t>Dicken</a:t>
                      </a:r>
                      <a:endParaRPr lang="de-DE" sz="1400" dirty="0">
                        <a:latin typeface="Arial" panose="020B0604020202020204" pitchFamily="34" charset="0"/>
                        <a:cs typeface="Arial" panose="020B0604020202020204" pitchFamily="34" charset="0"/>
                      </a:endParaRPr>
                    </a:p>
                  </a:txBody>
                  <a:tcPr/>
                </a:tc>
                <a:tc>
                  <a:txBody>
                    <a:bodyPr/>
                    <a:lstStyle/>
                    <a:p>
                      <a:r>
                        <a:rPr lang="de-DE" sz="1400" dirty="0" smtClean="0">
                          <a:latin typeface="Arial" panose="020B0604020202020204" pitchFamily="34" charset="0"/>
                          <a:cs typeface="Arial" panose="020B0604020202020204" pitchFamily="34" charset="0"/>
                        </a:rPr>
                        <a:t>Temperaturen</a:t>
                      </a:r>
                      <a:endParaRPr lang="de-DE" sz="1400" b="1" dirty="0">
                        <a:latin typeface="Arial" panose="020B0604020202020204" pitchFamily="34" charset="0"/>
                        <a:cs typeface="Arial" panose="020B0604020202020204" pitchFamily="34" charset="0"/>
                      </a:endParaRPr>
                    </a:p>
                  </a:txBody>
                  <a:tcPr/>
                </a:tc>
                <a:tc gridSpan="2">
                  <a:txBody>
                    <a:bodyPr/>
                    <a:lstStyle/>
                    <a:p>
                      <a:r>
                        <a:rPr lang="de-DE" sz="1400" dirty="0" smtClean="0">
                          <a:latin typeface="Arial" panose="020B0604020202020204" pitchFamily="34" charset="0"/>
                          <a:cs typeface="Arial" panose="020B0604020202020204" pitchFamily="34" charset="0"/>
                        </a:rPr>
                        <a:t>Aggregatzustand</a:t>
                      </a:r>
                      <a:endParaRPr lang="de-DE" sz="1400" dirty="0">
                        <a:latin typeface="Arial" panose="020B0604020202020204" pitchFamily="34" charset="0"/>
                        <a:cs typeface="Arial" panose="020B0604020202020204" pitchFamily="34" charset="0"/>
                      </a:endParaRPr>
                    </a:p>
                  </a:txBody>
                  <a:tcPr/>
                </a:tc>
                <a:tc hMerge="1">
                  <a:txBody>
                    <a:bodyPr/>
                    <a:lstStyle/>
                    <a:p>
                      <a:endParaRPr lang="de-DE" dirty="0"/>
                    </a:p>
                  </a:txBody>
                  <a:tcPr>
                    <a:lnL w="12700" cap="flat" cmpd="sng" algn="ctr">
                      <a:solidFill>
                        <a:schemeClr val="bg1"/>
                      </a:solidFill>
                      <a:prstDash val="solid"/>
                      <a:round/>
                      <a:headEnd type="none" w="med" len="med"/>
                      <a:tailEnd type="none" w="med" len="med"/>
                    </a:lnL>
                  </a:tcPr>
                </a:tc>
                <a:tc>
                  <a:txBody>
                    <a:bodyPr/>
                    <a:lstStyle/>
                    <a:p>
                      <a:r>
                        <a:rPr lang="de-DE" sz="1400" dirty="0" smtClean="0">
                          <a:latin typeface="Arial" panose="020B0604020202020204" pitchFamily="34" charset="0"/>
                          <a:cs typeface="Arial" panose="020B0604020202020204" pitchFamily="34" charset="0"/>
                        </a:rPr>
                        <a:t>Besondere Merkmale</a:t>
                      </a:r>
                    </a:p>
                  </a:txBody>
                  <a:tcPr/>
                </a:tc>
                <a:extLst>
                  <a:ext uri="{0D108BD9-81ED-4DB2-BD59-A6C34878D82A}">
                    <a16:rowId xmlns:a16="http://schemas.microsoft.com/office/drawing/2014/main" val="10000"/>
                  </a:ext>
                </a:extLst>
              </a:tr>
              <a:tr h="1005665">
                <a:tc>
                  <a:txBody>
                    <a:bodyPr/>
                    <a:lstStyle/>
                    <a:p>
                      <a:r>
                        <a:rPr lang="de-DE" sz="1400" b="1" dirty="0" smtClean="0">
                          <a:latin typeface="Arial" panose="020B0604020202020204" pitchFamily="34" charset="0"/>
                          <a:cs typeface="Arial" panose="020B0604020202020204" pitchFamily="34" charset="0"/>
                        </a:rPr>
                        <a:t>Erdkruste</a:t>
                      </a:r>
                      <a:endParaRPr lang="de-DE" sz="14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~5-70 km </a:t>
                      </a:r>
                    </a:p>
                    <a:p>
                      <a:endParaRPr lang="de-DE" sz="1400" dirty="0">
                        <a:latin typeface="Arial" panose="020B0604020202020204" pitchFamily="34" charset="0"/>
                        <a:cs typeface="Arial" panose="020B0604020202020204" pitchFamily="34" charset="0"/>
                      </a:endParaRPr>
                    </a:p>
                  </a:txBody>
                  <a:tcPr/>
                </a:tc>
                <a:tc>
                  <a:txBody>
                    <a:bodyPr/>
                    <a:lstStyle/>
                    <a:p>
                      <a:r>
                        <a:rPr lang="de-DE" sz="1400" dirty="0" smtClean="0">
                          <a:latin typeface="Arial" panose="020B0604020202020204" pitchFamily="34" charset="0"/>
                          <a:cs typeface="Arial" panose="020B0604020202020204" pitchFamily="34" charset="0"/>
                        </a:rPr>
                        <a:t>Bis zu 900°C mit zunehmender Tiefe</a:t>
                      </a:r>
                      <a:endParaRPr lang="de-DE" sz="1400" dirty="0">
                        <a:latin typeface="Arial" panose="020B0604020202020204" pitchFamily="34" charset="0"/>
                        <a:cs typeface="Arial" panose="020B0604020202020204" pitchFamily="34" charset="0"/>
                      </a:endParaRPr>
                    </a:p>
                  </a:txBody>
                  <a:tcPr/>
                </a:tc>
                <a:tc>
                  <a:txBody>
                    <a:bodyPr/>
                    <a:lstStyle/>
                    <a:p>
                      <a:r>
                        <a:rPr lang="de-DE" sz="1400" dirty="0" smtClean="0">
                          <a:latin typeface="Arial" panose="020B0604020202020204" pitchFamily="34" charset="0"/>
                          <a:cs typeface="Arial" panose="020B0604020202020204" pitchFamily="34" charset="0"/>
                        </a:rPr>
                        <a:t>Fest</a:t>
                      </a:r>
                      <a:endParaRPr lang="de-DE" sz="1400" dirty="0">
                        <a:latin typeface="Arial" panose="020B0604020202020204" pitchFamily="34" charset="0"/>
                        <a:cs typeface="Arial" panose="020B0604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smtClean="0">
                          <a:latin typeface="Arial" panose="020B0604020202020204" pitchFamily="34" charset="0"/>
                          <a:cs typeface="Arial" panose="020B0604020202020204" pitchFamily="34" charset="0"/>
                        </a:rPr>
                        <a:t>Lokal und temporär geschmolzene Bereiche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smtClean="0">
                          <a:latin typeface="Arial" panose="020B0604020202020204" pitchFamily="34" charset="0"/>
                          <a:cs typeface="Arial" panose="020B0604020202020204" pitchFamily="34" charset="0"/>
                        </a:rPr>
                        <a:t>= Magmabildung</a:t>
                      </a:r>
                    </a:p>
                    <a:p>
                      <a:endParaRPr lang="de-DE" sz="1400" dirty="0">
                        <a:latin typeface="Arial" panose="020B0604020202020204" pitchFamily="34" charset="0"/>
                        <a:cs typeface="Arial" panose="020B0604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baseline="0" dirty="0" smtClean="0">
                          <a:latin typeface="Arial" panose="020B0604020202020204" pitchFamily="34" charset="0"/>
                          <a:cs typeface="Arial" panose="020B0604020202020204" pitchFamily="34" charset="0"/>
                        </a:rPr>
                        <a:t>Die Lithosphäre: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baseline="0" dirty="0" smtClean="0">
                          <a:latin typeface="Arial" panose="020B0604020202020204" pitchFamily="34" charset="0"/>
                          <a:cs typeface="Arial" panose="020B0604020202020204" pitchFamily="34" charset="0"/>
                        </a:rPr>
                        <a:t>Die Erdkruste und der Teil des oberen Mantels (bis zu 150 km tief) bilden die feste Hülle der Erde.</a:t>
                      </a:r>
                      <a:endParaRPr lang="de-DE" sz="1400" b="1" baseline="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53683">
                <a:tc rowSpan="2">
                  <a:txBody>
                    <a:bodyPr/>
                    <a:lstStyle/>
                    <a:p>
                      <a:r>
                        <a:rPr lang="de-DE" sz="1400" b="1" dirty="0" smtClean="0">
                          <a:latin typeface="Arial" panose="020B0604020202020204" pitchFamily="34" charset="0"/>
                          <a:cs typeface="Arial" panose="020B0604020202020204" pitchFamily="34" charset="0"/>
                        </a:rPr>
                        <a:t>Oberer Erdmantel</a:t>
                      </a:r>
                      <a:endParaRPr lang="de-DE" sz="1400" b="1" dirty="0">
                        <a:latin typeface="Arial" panose="020B0604020202020204" pitchFamily="34" charset="0"/>
                        <a:cs typeface="Arial" panose="020B0604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aseline="0" dirty="0">
                          <a:latin typeface="Arial" panose="020B0604020202020204" pitchFamily="34" charset="0"/>
                          <a:cs typeface="Arial" panose="020B0604020202020204" pitchFamily="34" charset="0"/>
                        </a:rPr>
                        <a:t>~630- 695 km</a:t>
                      </a:r>
                      <a:endParaRPr lang="de-DE" sz="14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txBody>
                  <a:tcPr/>
                </a:tc>
                <a:tc rowSpan="2">
                  <a:txBody>
                    <a:bodyPr/>
                    <a:lstStyle/>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a:t>
                      </a:r>
                      <a:r>
                        <a:rPr lang="de-DE" sz="1400" baseline="0" dirty="0">
                          <a:latin typeface="Arial" panose="020B0604020202020204" pitchFamily="34" charset="0"/>
                          <a:cs typeface="Arial" panose="020B0604020202020204" pitchFamily="34" charset="0"/>
                        </a:rPr>
                        <a:t> 1200°C</a:t>
                      </a:r>
                      <a:endParaRPr lang="de-DE" sz="1400" dirty="0">
                        <a:latin typeface="Arial" panose="020B0604020202020204" pitchFamily="34" charset="0"/>
                        <a:cs typeface="Arial" panose="020B0604020202020204" pitchFamily="34" charset="0"/>
                      </a:endParaRPr>
                    </a:p>
                  </a:txBody>
                  <a:tcPr/>
                </a:tc>
                <a:tc rowSpan="2">
                  <a:txBody>
                    <a:bodyPr/>
                    <a:lstStyle/>
                    <a:p>
                      <a:r>
                        <a:rPr lang="de-DE" sz="1400" baseline="0" dirty="0" smtClean="0">
                          <a:latin typeface="Arial" panose="020B0604020202020204" pitchFamily="34" charset="0"/>
                          <a:cs typeface="Arial" panose="020B0604020202020204" pitchFamily="34" charset="0"/>
                        </a:rPr>
                        <a:t>Fließfähig, aber nicht flüssig </a:t>
                      </a:r>
                      <a:endParaRPr lang="de-DE" sz="1400" baseline="0" dirty="0">
                        <a:latin typeface="Arial" panose="020B0604020202020204" pitchFamily="34" charset="0"/>
                        <a:cs typeface="Arial" panose="020B0604020202020204" pitchFamily="34" charset="0"/>
                      </a:endParaRPr>
                    </a:p>
                  </a:txBody>
                  <a:tcPr>
                    <a:solidFill>
                      <a:srgbClr val="FDEFE9"/>
                    </a:solidFill>
                  </a:tcPr>
                </a:tc>
                <a:tc vMerge="1">
                  <a:txBody>
                    <a:bodyPr/>
                    <a:lstStyle/>
                    <a:p>
                      <a:endParaRPr lang="de-DE"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de-DE" dirty="0"/>
                    </a:p>
                  </a:txBody>
                  <a:tcPr/>
                </a:tc>
                <a:extLst>
                  <a:ext uri="{0D108BD9-81ED-4DB2-BD59-A6C34878D82A}">
                    <a16:rowId xmlns:a16="http://schemas.microsoft.com/office/drawing/2014/main" val="10002"/>
                  </a:ext>
                </a:extLst>
              </a:tr>
              <a:tr h="510355">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endParaRPr lang="de-DE" sz="1400" dirty="0">
                        <a:latin typeface="Arial" panose="020B0604020202020204" pitchFamily="34" charset="0"/>
                        <a:cs typeface="Arial" panose="020B0604020202020204" pitchFamily="34" charset="0"/>
                      </a:endParaRPr>
                    </a:p>
                  </a:txBody>
                  <a:tcPr>
                    <a:lnL w="12700" cmpd="sng">
                      <a:noFill/>
                    </a:lnL>
                    <a:solidFill>
                      <a:srgbClr val="FDEFE9"/>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smtClean="0">
                          <a:latin typeface="Arial" panose="020B0604020202020204" pitchFamily="34" charset="0"/>
                          <a:cs typeface="Arial" panose="020B0604020202020204" pitchFamily="34" charset="0"/>
                        </a:rPr>
                        <a:t>Die </a:t>
                      </a:r>
                      <a:r>
                        <a:rPr lang="de-DE" sz="1400" b="1" dirty="0" err="1" smtClean="0">
                          <a:latin typeface="Arial" panose="020B0604020202020204" pitchFamily="34" charset="0"/>
                          <a:cs typeface="Arial" panose="020B0604020202020204" pitchFamily="34" charset="0"/>
                        </a:rPr>
                        <a:t>Astenosphäre</a:t>
                      </a:r>
                      <a:r>
                        <a:rPr lang="de-DE" sz="1400" b="1" dirty="0" smtClean="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smtClean="0">
                          <a:latin typeface="Arial" panose="020B0604020202020204" pitchFamily="34" charset="0"/>
                          <a:cs typeface="Arial" panose="020B0604020202020204" pitchFamily="34" charset="0"/>
                        </a:rPr>
                        <a:t>Der plastisch verformbare Übergang zwischen dem oberen und unteren Mantel der Erde </a:t>
                      </a:r>
                      <a:endParaRPr lang="de-DE" sz="1400" b="1" dirty="0">
                        <a:latin typeface="Arial" panose="020B0604020202020204" pitchFamily="34" charset="0"/>
                        <a:cs typeface="Arial" panose="020B0604020202020204" pitchFamily="34" charset="0"/>
                      </a:endParaRPr>
                    </a:p>
                  </a:txBody>
                  <a:tcPr>
                    <a:solidFill>
                      <a:srgbClr val="FDEFE9"/>
                    </a:solidFill>
                  </a:tcPr>
                </a:tc>
                <a:extLst>
                  <a:ext uri="{0D108BD9-81ED-4DB2-BD59-A6C34878D82A}">
                    <a16:rowId xmlns:a16="http://schemas.microsoft.com/office/drawing/2014/main" val="10003"/>
                  </a:ext>
                </a:extLst>
              </a:tr>
              <a:tr h="266022">
                <a:tc rowSpan="2">
                  <a:txBody>
                    <a:bodyPr/>
                    <a:lstStyle/>
                    <a:p>
                      <a:r>
                        <a:rPr lang="de-DE" sz="1400" b="1" dirty="0" smtClean="0">
                          <a:latin typeface="Arial" panose="020B0604020202020204" pitchFamily="34" charset="0"/>
                          <a:cs typeface="Arial" panose="020B0604020202020204" pitchFamily="34" charset="0"/>
                        </a:rPr>
                        <a:t>Unterer Erdmantel</a:t>
                      </a:r>
                      <a:endParaRPr lang="de-DE" sz="1400" b="1" dirty="0">
                        <a:latin typeface="Arial" panose="020B0604020202020204" pitchFamily="34" charset="0"/>
                        <a:cs typeface="Arial" panose="020B0604020202020204" pitchFamily="34" charset="0"/>
                      </a:endParaRPr>
                    </a:p>
                  </a:txBody>
                  <a:tcPr>
                    <a:solidFill>
                      <a:srgbClr val="FCDDCF"/>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 2.183 km </a:t>
                      </a:r>
                    </a:p>
                    <a:p>
                      <a:endParaRPr lang="de-DE" sz="1400" dirty="0">
                        <a:latin typeface="Arial" panose="020B0604020202020204" pitchFamily="34" charset="0"/>
                        <a:cs typeface="Arial" panose="020B0604020202020204" pitchFamily="34" charset="0"/>
                      </a:endParaRPr>
                    </a:p>
                  </a:txBody>
                  <a:tcPr>
                    <a:solidFill>
                      <a:srgbClr val="FCDDCF"/>
                    </a:solidFill>
                  </a:tcPr>
                </a:tc>
                <a:tc rowSpan="2">
                  <a:txBody>
                    <a:bodyPr/>
                    <a:lstStyle/>
                    <a:p>
                      <a:r>
                        <a:rPr lang="de-DE" sz="1400" dirty="0">
                          <a:latin typeface="Arial" panose="020B0604020202020204" pitchFamily="34" charset="0"/>
                          <a:cs typeface="Arial" panose="020B0604020202020204" pitchFamily="34" charset="0"/>
                        </a:rPr>
                        <a:t>~ 1500°C</a:t>
                      </a:r>
                    </a:p>
                  </a:txBody>
                  <a:tcPr>
                    <a:solidFill>
                      <a:srgbClr val="FCDDCF"/>
                    </a:solidFill>
                  </a:tcPr>
                </a:tc>
                <a:tc rowSpan="2" gridSpan="2">
                  <a:txBody>
                    <a:bodyPr/>
                    <a:lstStyle/>
                    <a:p>
                      <a:r>
                        <a:rPr lang="de-DE" sz="1400" dirty="0" smtClean="0">
                          <a:latin typeface="Arial" panose="020B0604020202020204" pitchFamily="34" charset="0"/>
                          <a:cs typeface="Arial" panose="020B0604020202020204" pitchFamily="34" charset="0"/>
                        </a:rPr>
                        <a:t>Fest</a:t>
                      </a:r>
                      <a:endParaRPr lang="de-DE" sz="1400" dirty="0">
                        <a:latin typeface="Arial" panose="020B0604020202020204" pitchFamily="34" charset="0"/>
                        <a:cs typeface="Arial" panose="020B0604020202020204" pitchFamily="34" charset="0"/>
                      </a:endParaRPr>
                    </a:p>
                  </a:txBody>
                  <a:tcPr>
                    <a:solidFill>
                      <a:srgbClr val="FCDDCF"/>
                    </a:solidFill>
                  </a:tcPr>
                </a:tc>
                <a:tc rowSpan="2" hMerge="1">
                  <a:txBody>
                    <a:bodyPr/>
                    <a:lstStyle/>
                    <a:p>
                      <a:endParaRPr lang="de-DE" dirty="0"/>
                    </a:p>
                  </a:txBody>
                  <a:tcP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0004"/>
                  </a:ext>
                </a:extLst>
              </a:tr>
              <a:tr h="521929">
                <a:tc vMerge="1">
                  <a:txBody>
                    <a:bodyPr/>
                    <a:lstStyle/>
                    <a:p>
                      <a:endParaRPr lang="de-DE"/>
                    </a:p>
                  </a:txBody>
                  <a:tcPr/>
                </a:tc>
                <a:tc vMerge="1">
                  <a:txBody>
                    <a:bodyPr/>
                    <a:lstStyle/>
                    <a:p>
                      <a:endParaRPr lang="de-DE"/>
                    </a:p>
                  </a:txBody>
                  <a:tcPr/>
                </a:tc>
                <a:tc vMerge="1">
                  <a:txBody>
                    <a:bodyPr/>
                    <a:lstStyle/>
                    <a:p>
                      <a:endParaRPr lang="de-DE"/>
                    </a:p>
                  </a:txBody>
                  <a:tcPr/>
                </a:tc>
                <a:tc gridSpan="2" vMerge="1">
                  <a:txBody>
                    <a:bodyPr/>
                    <a:lstStyle/>
                    <a:p>
                      <a:endParaRPr lang="de-DE"/>
                    </a:p>
                  </a:txBody>
                  <a:tcPr/>
                </a:tc>
                <a:tc hMerge="1" vMerge="1">
                  <a:txBody>
                    <a:bodyPr/>
                    <a:lstStyle/>
                    <a:p>
                      <a:endParaRPr lang="de-D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smtClean="0">
                          <a:latin typeface="Arial" panose="020B0604020202020204" pitchFamily="34" charset="0"/>
                          <a:cs typeface="Arial" panose="020B0604020202020204" pitchFamily="34" charset="0"/>
                        </a:rPr>
                        <a:t>Bereich des Mantels unter der </a:t>
                      </a:r>
                      <a:r>
                        <a:rPr lang="de-DE" sz="1400" dirty="0" err="1" smtClean="0">
                          <a:latin typeface="Arial" panose="020B0604020202020204" pitchFamily="34" charset="0"/>
                          <a:cs typeface="Arial" panose="020B0604020202020204" pitchFamily="34" charset="0"/>
                        </a:rPr>
                        <a:t>Asthenosphäre</a:t>
                      </a:r>
                      <a:r>
                        <a:rPr lang="de-DE" sz="1400" dirty="0" smtClean="0">
                          <a:latin typeface="Arial" panose="020B0604020202020204" pitchFamily="34" charset="0"/>
                          <a:cs typeface="Arial" panose="020B0604020202020204" pitchFamily="34" charset="0"/>
                        </a:rPr>
                        <a:t>.</a:t>
                      </a:r>
                      <a:endParaRPr lang="de-DE"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787951">
                <a:tc>
                  <a:txBody>
                    <a:bodyPr/>
                    <a:lstStyle/>
                    <a:p>
                      <a:r>
                        <a:rPr lang="de-DE" sz="1400" b="1" dirty="0" smtClean="0">
                          <a:latin typeface="Arial" panose="020B0604020202020204" pitchFamily="34" charset="0"/>
                          <a:cs typeface="Arial" panose="020B0604020202020204" pitchFamily="34" charset="0"/>
                        </a:rPr>
                        <a:t>Äußerer Kern</a:t>
                      </a:r>
                      <a:endParaRPr lang="de-DE" sz="14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 2.271 km</a:t>
                      </a:r>
                    </a:p>
                    <a:p>
                      <a:endParaRPr lang="de-DE" sz="1400" dirty="0">
                        <a:latin typeface="Arial" panose="020B0604020202020204" pitchFamily="34" charset="0"/>
                        <a:cs typeface="Arial" panose="020B0604020202020204" pitchFamily="34" charset="0"/>
                      </a:endParaRPr>
                    </a:p>
                  </a:txBody>
                  <a:tcPr/>
                </a:tc>
                <a:tc>
                  <a:txBody>
                    <a:bodyPr/>
                    <a:lstStyle/>
                    <a:p>
                      <a:r>
                        <a:rPr lang="de-DE" sz="1400" dirty="0">
                          <a:latin typeface="Arial" panose="020B0604020202020204" pitchFamily="34" charset="0"/>
                          <a:cs typeface="Arial" panose="020B0604020202020204" pitchFamily="34" charset="0"/>
                        </a:rPr>
                        <a:t>~ 3700 - 4600°C</a:t>
                      </a:r>
                    </a:p>
                  </a:txBody>
                  <a:tcPr/>
                </a:tc>
                <a:tc gridSpan="2">
                  <a:txBody>
                    <a:bodyPr/>
                    <a:lstStyle/>
                    <a:p>
                      <a:r>
                        <a:rPr lang="de-DE" sz="1400" dirty="0" smtClean="0">
                          <a:latin typeface="Arial" panose="020B0604020202020204" pitchFamily="34" charset="0"/>
                          <a:cs typeface="Arial" panose="020B0604020202020204" pitchFamily="34" charset="0"/>
                        </a:rPr>
                        <a:t>Geschmolzen</a:t>
                      </a:r>
                      <a:endParaRPr lang="de-DE" sz="1400" dirty="0">
                        <a:latin typeface="Arial" panose="020B0604020202020204" pitchFamily="34" charset="0"/>
                        <a:cs typeface="Arial" panose="020B0604020202020204" pitchFamily="34" charset="0"/>
                      </a:endParaRPr>
                    </a:p>
                  </a:txBody>
                  <a:tcPr/>
                </a:tc>
                <a:tc hMerge="1">
                  <a:txBody>
                    <a:bodyPr/>
                    <a:lstStyle/>
                    <a:p>
                      <a:endParaRPr lang="de-DE" dirty="0"/>
                    </a:p>
                  </a:txBody>
                  <a:tcP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r>
                        <a:rPr lang="de-DE" sz="1400" dirty="0" smtClean="0">
                          <a:latin typeface="Arial" panose="020B0604020202020204" pitchFamily="34" charset="0"/>
                          <a:cs typeface="Arial" panose="020B0604020202020204" pitchFamily="34" charset="0"/>
                        </a:rPr>
                        <a:t>Der Erdkern besteht im Wesentlichen aus einer Eisen-Nickel-Legierung. </a:t>
                      </a:r>
                    </a:p>
                    <a:p>
                      <a:r>
                        <a:rPr lang="de-DE" sz="1400" dirty="0" smtClean="0">
                          <a:latin typeface="Arial" panose="020B0604020202020204" pitchFamily="34" charset="0"/>
                          <a:cs typeface="Arial" panose="020B0604020202020204" pitchFamily="34" charset="0"/>
                        </a:rPr>
                        <a:t>Der hohe Druck im inneren Erdkern führt zur Verfestigung.</a:t>
                      </a:r>
                      <a:endParaRPr lang="de-DE"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r h="456511">
                <a:tc>
                  <a:txBody>
                    <a:bodyPr/>
                    <a:lstStyle/>
                    <a:p>
                      <a:r>
                        <a:rPr lang="de-DE" sz="1400" b="1" dirty="0" smtClean="0">
                          <a:latin typeface="Arial" panose="020B0604020202020204" pitchFamily="34" charset="0"/>
                          <a:cs typeface="Arial" panose="020B0604020202020204" pitchFamily="34" charset="0"/>
                        </a:rPr>
                        <a:t>Innerer Kern</a:t>
                      </a:r>
                      <a:endParaRPr lang="de-DE" sz="14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~1.200</a:t>
                      </a:r>
                      <a:r>
                        <a:rPr lang="de-DE" sz="1400" baseline="0" dirty="0">
                          <a:latin typeface="Arial" panose="020B0604020202020204" pitchFamily="34" charset="0"/>
                          <a:cs typeface="Arial" panose="020B0604020202020204" pitchFamily="34" charset="0"/>
                        </a:rPr>
                        <a:t> km</a:t>
                      </a:r>
                      <a:endParaRPr lang="de-DE" sz="1400" dirty="0">
                        <a:latin typeface="Arial" panose="020B0604020202020204" pitchFamily="34" charset="0"/>
                        <a:cs typeface="Arial" panose="020B0604020202020204" pitchFamily="34" charset="0"/>
                      </a:endParaRPr>
                    </a:p>
                  </a:txBody>
                  <a:tcPr/>
                </a:tc>
                <a:tc>
                  <a:txBody>
                    <a:bodyPr/>
                    <a:lstStyle/>
                    <a:p>
                      <a:r>
                        <a:rPr lang="de-DE" sz="1400" dirty="0">
                          <a:latin typeface="Arial" panose="020B0604020202020204" pitchFamily="34" charset="0"/>
                          <a:cs typeface="Arial" panose="020B0604020202020204" pitchFamily="34" charset="0"/>
                        </a:rPr>
                        <a:t>~ 4600–</a:t>
                      </a:r>
                      <a:r>
                        <a:rPr lang="de-DE" sz="1400" baseline="0" dirty="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rPr>
                        <a:t>6100°C</a:t>
                      </a:r>
                    </a:p>
                  </a:txBody>
                  <a:tcPr/>
                </a:tc>
                <a:tc gridSpan="2">
                  <a:txBody>
                    <a:bodyPr/>
                    <a:lstStyle/>
                    <a:p>
                      <a:r>
                        <a:rPr lang="de-DE" sz="1400" dirty="0" smtClean="0">
                          <a:latin typeface="Arial" panose="020B0604020202020204" pitchFamily="34" charset="0"/>
                          <a:cs typeface="Arial" panose="020B0604020202020204" pitchFamily="34" charset="0"/>
                        </a:rPr>
                        <a:t>Fest</a:t>
                      </a:r>
                      <a:endParaRPr lang="de-DE" sz="1400" dirty="0">
                        <a:latin typeface="Arial" panose="020B0604020202020204" pitchFamily="34" charset="0"/>
                        <a:cs typeface="Arial" panose="020B0604020202020204" pitchFamily="34" charset="0"/>
                      </a:endParaRPr>
                    </a:p>
                  </a:txBody>
                  <a:tcPr/>
                </a:tc>
                <a:tc hMerge="1">
                  <a:txBody>
                    <a:bodyPr/>
                    <a:lstStyle/>
                    <a:p>
                      <a:endParaRPr lang="de-DE" dirty="0"/>
                    </a:p>
                  </a:txBody>
                  <a:tcP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vMerge="1">
                  <a:txBody>
                    <a:bodyPr/>
                    <a:lstStyle/>
                    <a:p>
                      <a:endParaRPr lang="de-DE"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2750123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2A428-B215-42E6-8957-28945B179936}"/>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Geologische Grundlagen - metamorphe Gesteine </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3544E182-48D2-4141-9095-76ADECFF78CC}"/>
              </a:ext>
            </a:extLst>
          </p:cNvPr>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Eklogit</a:t>
            </a:r>
          </a:p>
          <a:p>
            <a:pPr marL="0" indent="0">
              <a:lnSpc>
                <a:spcPct val="150000"/>
              </a:lnSpc>
              <a:buNone/>
            </a:pPr>
            <a:r>
              <a:rPr lang="de-DE" sz="1600" b="1" dirty="0">
                <a:latin typeface="Arial" panose="020B0604020202020204" pitchFamily="34" charset="0"/>
                <a:cs typeface="Arial" panose="020B0604020202020204" pitchFamily="34" charset="0"/>
              </a:rPr>
              <a:t>Zusammensetzung: </a:t>
            </a:r>
          </a:p>
          <a:p>
            <a:pPr marL="0" indent="0">
              <a:lnSpc>
                <a:spcPct val="150000"/>
              </a:lnSpc>
              <a:buNone/>
            </a:pPr>
            <a:r>
              <a:rPr lang="de-DE" sz="1600" b="1" dirty="0">
                <a:latin typeface="Arial" panose="020B0604020202020204" pitchFamily="34" charset="0"/>
                <a:cs typeface="Arial" panose="020B0604020202020204" pitchFamily="34" charset="0"/>
              </a:rPr>
              <a:t>Granate, grünes </a:t>
            </a:r>
            <a:r>
              <a:rPr lang="de-DE" sz="1600" b="1" dirty="0" err="1">
                <a:latin typeface="Arial" panose="020B0604020202020204" pitchFamily="34" charset="0"/>
                <a:cs typeface="Arial" panose="020B0604020202020204" pitchFamily="34" charset="0"/>
              </a:rPr>
              <a:t>Pyroxen</a:t>
            </a:r>
            <a:r>
              <a:rPr lang="de-DE" sz="1600" b="1" dirty="0">
                <a:latin typeface="Arial" panose="020B0604020202020204" pitchFamily="34" charset="0"/>
                <a:cs typeface="Arial" panose="020B0604020202020204" pitchFamily="34" charset="0"/>
              </a:rPr>
              <a:t> (Omphazit)</a:t>
            </a:r>
          </a:p>
          <a:p>
            <a:pPr marL="0" indent="0">
              <a:lnSpc>
                <a:spcPct val="150000"/>
              </a:lnSpc>
              <a:buNone/>
            </a:pPr>
            <a:r>
              <a:rPr lang="de-DE" sz="1600" b="1" dirty="0">
                <a:latin typeface="Arial" panose="020B0604020202020204" pitchFamily="34" charset="0"/>
                <a:cs typeface="Arial" panose="020B0604020202020204" pitchFamily="34" charset="0"/>
              </a:rPr>
              <a:t>Ursprungsgestein: Basalt, Gabbro.</a:t>
            </a:r>
          </a:p>
          <a:p>
            <a:pPr marL="0" indent="0">
              <a:lnSpc>
                <a:spcPct val="150000"/>
              </a:lnSpc>
              <a:buNone/>
            </a:pPr>
            <a:r>
              <a:rPr lang="de-DE" sz="1600" b="1" dirty="0">
                <a:latin typeface="Arial" panose="020B0604020202020204" pitchFamily="34" charset="0"/>
                <a:cs typeface="Arial" panose="020B0604020202020204" pitchFamily="34" charset="0"/>
              </a:rPr>
              <a:t>Temperaturen: ~ 350 - 500°C</a:t>
            </a:r>
          </a:p>
          <a:p>
            <a:pPr marL="0" indent="0">
              <a:lnSpc>
                <a:spcPct val="150000"/>
              </a:lnSpc>
              <a:buNone/>
            </a:pPr>
            <a:r>
              <a:rPr lang="de-DE" sz="1600" b="1" dirty="0">
                <a:latin typeface="Arial" panose="020B0604020202020204" pitchFamily="34" charset="0"/>
                <a:cs typeface="Arial" panose="020B0604020202020204" pitchFamily="34" charset="0"/>
              </a:rPr>
              <a:t>Druckverhältnisse: ~ 1,3 </a:t>
            </a:r>
            <a:r>
              <a:rPr lang="de-DE" sz="1600" b="1" dirty="0" err="1">
                <a:latin typeface="Arial" panose="020B0604020202020204" pitchFamily="34" charset="0"/>
                <a:cs typeface="Arial" panose="020B0604020202020204" pitchFamily="34" charset="0"/>
              </a:rPr>
              <a:t>GPa</a:t>
            </a: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Struktur: massive, </a:t>
            </a:r>
            <a:r>
              <a:rPr lang="de-DE" sz="1600" b="1" dirty="0" err="1">
                <a:latin typeface="Arial" panose="020B0604020202020204" pitchFamily="34" charset="0"/>
                <a:cs typeface="Arial" panose="020B0604020202020204" pitchFamily="34" charset="0"/>
              </a:rPr>
              <a:t>ungerichtete</a:t>
            </a:r>
            <a:r>
              <a:rPr lang="de-DE" sz="1600" b="1" dirty="0">
                <a:latin typeface="Arial" panose="020B0604020202020204" pitchFamily="34" charset="0"/>
                <a:cs typeface="Arial" panose="020B0604020202020204" pitchFamily="34" charset="0"/>
              </a:rPr>
              <a:t> Korngröße</a:t>
            </a:r>
          </a:p>
        </p:txBody>
      </p:sp>
      <p:pic>
        <p:nvPicPr>
          <p:cNvPr id="4" name="Grafik 3">
            <a:extLst>
              <a:ext uri="{FF2B5EF4-FFF2-40B4-BE49-F238E27FC236}">
                <a16:creationId xmlns:a16="http://schemas.microsoft.com/office/drawing/2014/main" id="{94AC83A1-612C-444F-8F4F-32A0DFA99963}"/>
              </a:ext>
            </a:extLst>
          </p:cNvPr>
          <p:cNvPicPr>
            <a:picLocks noChangeAspect="1"/>
          </p:cNvPicPr>
          <p:nvPr/>
        </p:nvPicPr>
        <p:blipFill>
          <a:blip r:embed="rId3"/>
          <a:stretch>
            <a:fillRect/>
          </a:stretch>
        </p:blipFill>
        <p:spPr>
          <a:xfrm>
            <a:off x="5114188" y="3429000"/>
            <a:ext cx="3825276" cy="2697163"/>
          </a:xfrm>
          <a:prstGeom prst="rect">
            <a:avLst/>
          </a:prstGeom>
        </p:spPr>
      </p:pic>
    </p:spTree>
    <p:extLst>
      <p:ext uri="{BB962C8B-B14F-4D97-AF65-F5344CB8AC3E}">
        <p14:creationId xmlns:p14="http://schemas.microsoft.com/office/powerpoint/2010/main" val="30295785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838F9D-B942-4694-85C9-3DCBCAB99F54}"/>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Geologische Grundlagen - metamorphe Gesteine </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7A54E3AC-FAEC-4CF5-AAAB-886433603CE5}"/>
              </a:ext>
            </a:extLst>
          </p:cNvPr>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Marmor</a:t>
            </a:r>
          </a:p>
          <a:p>
            <a:pPr marL="0" indent="0">
              <a:lnSpc>
                <a:spcPct val="150000"/>
              </a:lnSpc>
              <a:buNone/>
            </a:pPr>
            <a:r>
              <a:rPr lang="de-DE" sz="1600" b="1" dirty="0">
                <a:latin typeface="Arial" panose="020B0604020202020204" pitchFamily="34" charset="0"/>
                <a:cs typeface="Arial" panose="020B0604020202020204" pitchFamily="34" charset="0"/>
              </a:rPr>
              <a:t>Zusammensetzung: </a:t>
            </a:r>
          </a:p>
          <a:p>
            <a:pPr marL="0" indent="0">
              <a:lnSpc>
                <a:spcPct val="150000"/>
              </a:lnSpc>
              <a:buNone/>
            </a:pPr>
            <a:r>
              <a:rPr lang="de-DE" sz="1600" b="1" dirty="0">
                <a:latin typeface="Arial" panose="020B0604020202020204" pitchFamily="34" charset="0"/>
                <a:cs typeface="Arial" panose="020B0604020202020204" pitchFamily="34" charset="0"/>
              </a:rPr>
              <a:t>Calcit</a:t>
            </a:r>
          </a:p>
          <a:p>
            <a:pPr marL="0" indent="0">
              <a:lnSpc>
                <a:spcPct val="150000"/>
              </a:lnSpc>
              <a:buNone/>
            </a:pPr>
            <a:r>
              <a:rPr lang="de-DE" sz="1600" b="1" dirty="0">
                <a:latin typeface="Arial" panose="020B0604020202020204" pitchFamily="34" charset="0"/>
                <a:cs typeface="Arial" panose="020B0604020202020204" pitchFamily="34" charset="0"/>
              </a:rPr>
              <a:t>Ursprungsgestein: Kalkstein</a:t>
            </a:r>
          </a:p>
          <a:p>
            <a:pPr marL="0" indent="0">
              <a:lnSpc>
                <a:spcPct val="150000"/>
              </a:lnSpc>
              <a:buNone/>
            </a:pPr>
            <a:r>
              <a:rPr lang="de-DE" sz="1600" b="1" dirty="0">
                <a:latin typeface="Arial" panose="020B0604020202020204" pitchFamily="34" charset="0"/>
                <a:cs typeface="Arial" panose="020B0604020202020204" pitchFamily="34" charset="0"/>
              </a:rPr>
              <a:t>Temperaturen: ~ 300 - 800°C</a:t>
            </a:r>
          </a:p>
          <a:p>
            <a:pPr marL="0" indent="0">
              <a:lnSpc>
                <a:spcPct val="150000"/>
              </a:lnSpc>
              <a:buNone/>
            </a:pPr>
            <a:r>
              <a:rPr lang="de-DE" sz="1600" b="1" dirty="0">
                <a:latin typeface="Arial" panose="020B0604020202020204" pitchFamily="34" charset="0"/>
                <a:cs typeface="Arial" panose="020B0604020202020204" pitchFamily="34" charset="0"/>
              </a:rPr>
              <a:t>Druckverhältnisse: ~ 0,4 - 1,0 </a:t>
            </a:r>
            <a:r>
              <a:rPr lang="de-DE" sz="1600" b="1" dirty="0" err="1">
                <a:latin typeface="Arial" panose="020B0604020202020204" pitchFamily="34" charset="0"/>
                <a:cs typeface="Arial" panose="020B0604020202020204" pitchFamily="34" charset="0"/>
              </a:rPr>
              <a:t>GPa</a:t>
            </a:r>
            <a:endParaRPr lang="de-DE" sz="1600" b="1" dirty="0">
              <a:latin typeface="Arial" panose="020B0604020202020204" pitchFamily="34" charset="0"/>
              <a:cs typeface="Arial" panose="020B0604020202020204" pitchFamily="34" charset="0"/>
            </a:endParaRPr>
          </a:p>
          <a:p>
            <a:pPr marL="0" indent="0">
              <a:buNone/>
            </a:pPr>
            <a:endParaRPr lang="de-DE" sz="1600" dirty="0">
              <a:latin typeface="Arial" panose="020B0604020202020204" pitchFamily="34" charset="0"/>
              <a:cs typeface="Arial" panose="020B0604020202020204" pitchFamily="34" charset="0"/>
            </a:endParaRPr>
          </a:p>
          <a:p>
            <a:pPr lvl="1"/>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A9E56514-D680-46ED-8919-C55B9687E1E4}"/>
              </a:ext>
            </a:extLst>
          </p:cNvPr>
          <p:cNvPicPr>
            <a:picLocks noChangeAspect="1"/>
          </p:cNvPicPr>
          <p:nvPr/>
        </p:nvPicPr>
        <p:blipFill>
          <a:blip r:embed="rId3"/>
          <a:stretch>
            <a:fillRect/>
          </a:stretch>
        </p:blipFill>
        <p:spPr>
          <a:xfrm>
            <a:off x="4839891" y="3285181"/>
            <a:ext cx="3846909" cy="2840982"/>
          </a:xfrm>
          <a:prstGeom prst="rect">
            <a:avLst/>
          </a:prstGeom>
        </p:spPr>
      </p:pic>
    </p:spTree>
    <p:extLst>
      <p:ext uri="{BB962C8B-B14F-4D97-AF65-F5344CB8AC3E}">
        <p14:creationId xmlns:p14="http://schemas.microsoft.com/office/powerpoint/2010/main" val="28495442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16531A-563F-4C8B-A461-C1D98FA53982}"/>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Geologische Grundlagen - metamorphe Gesteine </a:t>
            </a:r>
            <a:endParaRPr lang="de-DE" dirty="0"/>
          </a:p>
        </p:txBody>
      </p:sp>
      <p:sp>
        <p:nvSpPr>
          <p:cNvPr id="3" name="Inhaltsplatzhalter 2">
            <a:extLst>
              <a:ext uri="{FF2B5EF4-FFF2-40B4-BE49-F238E27FC236}">
                <a16:creationId xmlns:a16="http://schemas.microsoft.com/office/drawing/2014/main" id="{1B300DB3-EC7E-476C-AD78-3941EBAA78A3}"/>
              </a:ext>
            </a:extLst>
          </p:cNvPr>
          <p:cNvSpPr>
            <a:spLocks noGrp="1"/>
          </p:cNvSpPr>
          <p:nvPr>
            <p:ph idx="1"/>
          </p:nvPr>
        </p:nvSpPr>
        <p:spPr>
          <a:xfrm>
            <a:off x="457200" y="1563919"/>
            <a:ext cx="8229600" cy="4525963"/>
          </a:xfrm>
        </p:spPr>
        <p:txBody>
          <a:bodyPr>
            <a:normAutofit/>
          </a:bodyPr>
          <a:lstStyle/>
          <a:p>
            <a:pPr marL="0" indent="0">
              <a:lnSpc>
                <a:spcPct val="150000"/>
              </a:lnSpc>
              <a:buNone/>
            </a:pPr>
            <a:r>
              <a:rPr lang="de-DE" sz="1600" b="1" dirty="0" err="1">
                <a:latin typeface="Arial" panose="020B0604020202020204" pitchFamily="34" charset="0"/>
                <a:cs typeface="Arial" panose="020B0604020202020204" pitchFamily="34" charset="0"/>
              </a:rPr>
              <a:t>Anatexit</a:t>
            </a: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Zusammensetzung: Abhängig vom Ausgangsgestein</a:t>
            </a:r>
          </a:p>
          <a:p>
            <a:pPr marL="0" indent="0">
              <a:lnSpc>
                <a:spcPct val="150000"/>
              </a:lnSpc>
              <a:buNone/>
            </a:pPr>
            <a:r>
              <a:rPr lang="de-DE" sz="1600" b="1" dirty="0">
                <a:latin typeface="Arial" panose="020B0604020202020204" pitchFamily="34" charset="0"/>
                <a:cs typeface="Arial" panose="020B0604020202020204" pitchFamily="34" charset="0"/>
              </a:rPr>
              <a:t>Temperaturen: Abhängig vom Ausgangsgestein </a:t>
            </a:r>
          </a:p>
          <a:p>
            <a:pPr marL="0" indent="0">
              <a:lnSpc>
                <a:spcPct val="150000"/>
              </a:lnSpc>
              <a:buNone/>
            </a:pPr>
            <a:r>
              <a:rPr lang="de-DE" sz="1600" b="1" dirty="0">
                <a:latin typeface="Arial" panose="020B0604020202020204" pitchFamily="34" charset="0"/>
                <a:cs typeface="Arial" panose="020B0604020202020204" pitchFamily="34" charset="0"/>
              </a:rPr>
              <a:t>~ 650 – 850°C</a:t>
            </a:r>
          </a:p>
          <a:p>
            <a:pPr marL="0" indent="0">
              <a:lnSpc>
                <a:spcPct val="150000"/>
              </a:lnSpc>
              <a:buNone/>
            </a:pPr>
            <a:r>
              <a:rPr lang="de-DE" sz="1600" b="1" dirty="0">
                <a:latin typeface="Arial" panose="020B0604020202020204" pitchFamily="34" charset="0"/>
                <a:cs typeface="Arial" panose="020B0604020202020204" pitchFamily="34" charset="0"/>
              </a:rPr>
              <a:t>Druckverhältnisse: Abhängig vom Ausgangsgestein</a:t>
            </a:r>
          </a:p>
          <a:p>
            <a:pPr marL="0" indent="0">
              <a:lnSpc>
                <a:spcPct val="150000"/>
              </a:lnSpc>
              <a:buNone/>
            </a:pPr>
            <a:r>
              <a:rPr lang="de-DE" sz="1600" b="1" dirty="0">
                <a:latin typeface="Arial" panose="020B0604020202020204" pitchFamily="34" charset="0"/>
                <a:cs typeface="Arial" panose="020B0604020202020204" pitchFamily="34" charset="0"/>
              </a:rPr>
              <a:t> 	~ 0,2 - 1,5 </a:t>
            </a:r>
            <a:r>
              <a:rPr lang="de-DE" sz="1600" b="1" dirty="0" err="1">
                <a:latin typeface="Arial" panose="020B0604020202020204" pitchFamily="34" charset="0"/>
                <a:cs typeface="Arial" panose="020B0604020202020204" pitchFamily="34" charset="0"/>
              </a:rPr>
              <a:t>GPa</a:t>
            </a: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Besonderheit: </a:t>
            </a:r>
            <a:r>
              <a:rPr lang="de-DE" sz="1600" b="1" dirty="0" err="1">
                <a:latin typeface="Arial" panose="020B0604020202020204" pitchFamily="34" charset="0"/>
                <a:cs typeface="Arial" panose="020B0604020202020204" pitchFamily="34" charset="0"/>
              </a:rPr>
              <a:t>Anatexis</a:t>
            </a:r>
            <a:r>
              <a:rPr lang="de-DE" sz="1600" b="1" dirty="0">
                <a:latin typeface="Arial" panose="020B0604020202020204" pitchFamily="34" charset="0"/>
                <a:cs typeface="Arial" panose="020B0604020202020204" pitchFamily="34" charset="0"/>
              </a:rPr>
              <a:t> ist nicht nur ein </a:t>
            </a:r>
            <a:r>
              <a:rPr lang="de-DE" sz="1600" b="1" dirty="0" err="1">
                <a:latin typeface="Arial" panose="020B0604020202020204" pitchFamily="34" charset="0"/>
                <a:cs typeface="Arial" panose="020B0604020202020204" pitchFamily="34" charset="0"/>
              </a:rPr>
              <a:t>Felsname</a:t>
            </a:r>
            <a:r>
              <a:rPr lang="de-DE" sz="1600" b="1" dirty="0">
                <a:latin typeface="Arial" panose="020B0604020202020204" pitchFamily="34" charset="0"/>
                <a:cs typeface="Arial" panose="020B0604020202020204" pitchFamily="34" charset="0"/>
              </a:rPr>
              <a:t>, sondern auch der Prozess, der zu seiner Entstehung führte.</a:t>
            </a:r>
          </a:p>
          <a:p>
            <a:pPr lvl="1">
              <a:lnSpc>
                <a:spcPct val="150000"/>
              </a:lnSpc>
            </a:pPr>
            <a:r>
              <a:rPr lang="de-DE" sz="1600" i="1" dirty="0" err="1">
                <a:latin typeface="Arial" panose="020B0604020202020204" pitchFamily="34" charset="0"/>
                <a:cs typeface="Arial" panose="020B0604020202020204" pitchFamily="34" charset="0"/>
              </a:rPr>
              <a:t>Anatexis</a:t>
            </a:r>
            <a:r>
              <a:rPr lang="de-DE" sz="1600" i="1" dirty="0">
                <a:latin typeface="Arial" panose="020B0604020202020204" pitchFamily="34" charset="0"/>
                <a:cs typeface="Arial" panose="020B0604020202020204" pitchFamily="34" charset="0"/>
              </a:rPr>
              <a:t> bezieht sich auf den Prozess des teilweisen Schmelzens von Gesteinen als Folge von Temperaturerhöhung, Druckentlastung und/oder Flüssigkeitszufuhr.</a:t>
            </a:r>
          </a:p>
        </p:txBody>
      </p:sp>
      <p:pic>
        <p:nvPicPr>
          <p:cNvPr id="4" name="Grafik 3">
            <a:extLst>
              <a:ext uri="{FF2B5EF4-FFF2-40B4-BE49-F238E27FC236}">
                <a16:creationId xmlns:a16="http://schemas.microsoft.com/office/drawing/2014/main" id="{CC6B20EC-6CD8-4256-BF70-334F6D94E802}"/>
              </a:ext>
            </a:extLst>
          </p:cNvPr>
          <p:cNvPicPr>
            <a:picLocks noChangeAspect="1"/>
          </p:cNvPicPr>
          <p:nvPr/>
        </p:nvPicPr>
        <p:blipFill rotWithShape="1">
          <a:blip r:embed="rId3"/>
          <a:srcRect l="8553" t="5921" r="9292" b="9869"/>
          <a:stretch/>
        </p:blipFill>
        <p:spPr>
          <a:xfrm>
            <a:off x="5269832" y="1463877"/>
            <a:ext cx="3416968" cy="2626859"/>
          </a:xfrm>
          <a:prstGeom prst="rect">
            <a:avLst/>
          </a:prstGeom>
        </p:spPr>
      </p:pic>
    </p:spTree>
    <p:extLst>
      <p:ext uri="{BB962C8B-B14F-4D97-AF65-F5344CB8AC3E}">
        <p14:creationId xmlns:p14="http://schemas.microsoft.com/office/powerpoint/2010/main" val="26284612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llipse 20"/>
          <p:cNvSpPr/>
          <p:nvPr/>
        </p:nvSpPr>
        <p:spPr>
          <a:xfrm>
            <a:off x="2598856" y="1542956"/>
            <a:ext cx="4680000" cy="46800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1810840E-5F8B-45F0-A095-29FD557E4631}"/>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 - Gesteinszyklus</a:t>
            </a:r>
          </a:p>
        </p:txBody>
      </p:sp>
      <p:sp>
        <p:nvSpPr>
          <p:cNvPr id="7" name="Abgerundetes Rechteck 6"/>
          <p:cNvSpPr/>
          <p:nvPr/>
        </p:nvSpPr>
        <p:spPr>
          <a:xfrm>
            <a:off x="4318998" y="1402700"/>
            <a:ext cx="1239716"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Abtragung</a:t>
            </a:r>
          </a:p>
        </p:txBody>
      </p:sp>
      <p:sp>
        <p:nvSpPr>
          <p:cNvPr id="9" name="Abgerundetes Rechteck 8"/>
          <p:cNvSpPr/>
          <p:nvPr/>
        </p:nvSpPr>
        <p:spPr>
          <a:xfrm>
            <a:off x="5813611" y="1881916"/>
            <a:ext cx="1202027"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Transport</a:t>
            </a:r>
          </a:p>
        </p:txBody>
      </p:sp>
      <p:sp>
        <p:nvSpPr>
          <p:cNvPr id="10" name="Abgerundetes Rechteck 9"/>
          <p:cNvSpPr/>
          <p:nvPr/>
        </p:nvSpPr>
        <p:spPr>
          <a:xfrm>
            <a:off x="6385753" y="2554983"/>
            <a:ext cx="1574448" cy="9326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Sedimente</a:t>
            </a:r>
          </a:p>
          <a:p>
            <a:pPr lvl="0" algn="ctr"/>
            <a:r>
              <a:rPr lang="de-DE" sz="1600" dirty="0" smtClean="0">
                <a:latin typeface="Arial" panose="020B0604020202020204" pitchFamily="34" charset="0"/>
                <a:cs typeface="Arial" panose="020B0604020202020204" pitchFamily="34" charset="0"/>
              </a:rPr>
              <a:t>- klastisch </a:t>
            </a:r>
          </a:p>
          <a:p>
            <a:pPr lvl="0" algn="ctr"/>
            <a:r>
              <a:rPr lang="de-DE" sz="1600" dirty="0" smtClean="0">
                <a:latin typeface="Arial" panose="020B0604020202020204" pitchFamily="34" charset="0"/>
                <a:cs typeface="Arial" panose="020B0604020202020204" pitchFamily="34" charset="0"/>
              </a:rPr>
              <a:t>- </a:t>
            </a:r>
            <a:r>
              <a:rPr lang="de-DE" sz="1600" dirty="0">
                <a:latin typeface="Arial" panose="020B0604020202020204" pitchFamily="34" charset="0"/>
                <a:cs typeface="Arial" panose="020B0604020202020204" pitchFamily="34" charset="0"/>
              </a:rPr>
              <a:t>chemisch </a:t>
            </a:r>
          </a:p>
        </p:txBody>
      </p:sp>
      <p:sp>
        <p:nvSpPr>
          <p:cNvPr id="11" name="Abgerundetes Rechteck 10"/>
          <p:cNvSpPr/>
          <p:nvPr/>
        </p:nvSpPr>
        <p:spPr>
          <a:xfrm>
            <a:off x="6637329" y="3783724"/>
            <a:ext cx="1301259"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smtClean="0">
                <a:latin typeface="Arial" panose="020B0604020202020204" pitchFamily="34" charset="0"/>
                <a:cs typeface="Arial" panose="020B0604020202020204" pitchFamily="34" charset="0"/>
              </a:rPr>
              <a:t>Diagenese</a:t>
            </a:r>
            <a:endParaRPr lang="de-DE" sz="1600" dirty="0">
              <a:latin typeface="Arial" panose="020B0604020202020204" pitchFamily="34" charset="0"/>
              <a:cs typeface="Arial" panose="020B0604020202020204" pitchFamily="34" charset="0"/>
            </a:endParaRPr>
          </a:p>
        </p:txBody>
      </p:sp>
      <p:sp>
        <p:nvSpPr>
          <p:cNvPr id="12" name="Abgerundetes Rechteck 11"/>
          <p:cNvSpPr/>
          <p:nvPr/>
        </p:nvSpPr>
        <p:spPr>
          <a:xfrm>
            <a:off x="6553118" y="4545295"/>
            <a:ext cx="1512961"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P/T </a:t>
            </a:r>
            <a:r>
              <a:rPr lang="de-DE" sz="1600" dirty="0" smtClean="0">
                <a:latin typeface="Arial" panose="020B0604020202020204" pitchFamily="34" charset="0"/>
                <a:cs typeface="Arial" panose="020B0604020202020204" pitchFamily="34" charset="0"/>
              </a:rPr>
              <a:t>Zunahme</a:t>
            </a:r>
            <a:endParaRPr lang="de-DE" sz="1600" dirty="0">
              <a:latin typeface="Arial" panose="020B0604020202020204" pitchFamily="34" charset="0"/>
              <a:cs typeface="Arial" panose="020B0604020202020204" pitchFamily="34" charset="0"/>
            </a:endParaRPr>
          </a:p>
        </p:txBody>
      </p:sp>
      <p:sp>
        <p:nvSpPr>
          <p:cNvPr id="13" name="Abgerundetes Rechteck 12"/>
          <p:cNvSpPr/>
          <p:nvPr/>
        </p:nvSpPr>
        <p:spPr>
          <a:xfrm>
            <a:off x="6030746" y="5273855"/>
            <a:ext cx="1387542"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err="1">
                <a:latin typeface="Arial" panose="020B0604020202020204" pitchFamily="34" charset="0"/>
                <a:cs typeface="Arial" panose="020B0604020202020204" pitchFamily="34" charset="0"/>
              </a:rPr>
              <a:t>Ansenkung</a:t>
            </a:r>
            <a:endParaRPr lang="de-DE" sz="1600" dirty="0">
              <a:latin typeface="Arial" panose="020B0604020202020204" pitchFamily="34" charset="0"/>
              <a:cs typeface="Arial" panose="020B0604020202020204" pitchFamily="34" charset="0"/>
            </a:endParaRPr>
          </a:p>
        </p:txBody>
      </p:sp>
      <p:sp>
        <p:nvSpPr>
          <p:cNvPr id="14" name="Abgerundetes Rechteck 13"/>
          <p:cNvSpPr/>
          <p:nvPr/>
        </p:nvSpPr>
        <p:spPr>
          <a:xfrm>
            <a:off x="4586409" y="6032679"/>
            <a:ext cx="1609854" cy="33410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sz="1600" dirty="0" smtClean="0">
                <a:latin typeface="Arial" panose="020B0604020202020204" pitchFamily="34" charset="0"/>
                <a:cs typeface="Arial" panose="020B0604020202020204" pitchFamily="34" charset="0"/>
              </a:rPr>
              <a:t>Metamorphose</a:t>
            </a:r>
            <a:endParaRPr lang="de-DE" sz="1600" dirty="0">
              <a:latin typeface="Arial" panose="020B0604020202020204" pitchFamily="34" charset="0"/>
              <a:cs typeface="Arial" panose="020B0604020202020204" pitchFamily="34" charset="0"/>
            </a:endParaRPr>
          </a:p>
        </p:txBody>
      </p:sp>
      <p:sp>
        <p:nvSpPr>
          <p:cNvPr id="15" name="Abgerundetes Rechteck 14"/>
          <p:cNvSpPr/>
          <p:nvPr/>
        </p:nvSpPr>
        <p:spPr>
          <a:xfrm>
            <a:off x="2301710" y="5558034"/>
            <a:ext cx="2201718" cy="48552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Partielles Schmelzen (</a:t>
            </a:r>
            <a:r>
              <a:rPr lang="de-DE" sz="1600" dirty="0" err="1">
                <a:latin typeface="Arial" panose="020B0604020202020204" pitchFamily="34" charset="0"/>
                <a:cs typeface="Arial" panose="020B0604020202020204" pitchFamily="34" charset="0"/>
              </a:rPr>
              <a:t>Anatexis</a:t>
            </a:r>
            <a:r>
              <a:rPr lang="de-DE" sz="1600" dirty="0">
                <a:latin typeface="Arial" panose="020B0604020202020204" pitchFamily="34" charset="0"/>
                <a:cs typeface="Arial" panose="020B0604020202020204" pitchFamily="34" charset="0"/>
              </a:rPr>
              <a:t>)</a:t>
            </a:r>
          </a:p>
        </p:txBody>
      </p:sp>
      <p:sp>
        <p:nvSpPr>
          <p:cNvPr id="16" name="Abgerundetes Rechteck 15"/>
          <p:cNvSpPr/>
          <p:nvPr/>
        </p:nvSpPr>
        <p:spPr>
          <a:xfrm>
            <a:off x="2301709" y="5014820"/>
            <a:ext cx="1239716"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Magma</a:t>
            </a:r>
          </a:p>
        </p:txBody>
      </p:sp>
      <p:sp>
        <p:nvSpPr>
          <p:cNvPr id="17" name="Abgerundetes Rechteck 16"/>
          <p:cNvSpPr/>
          <p:nvPr/>
        </p:nvSpPr>
        <p:spPr>
          <a:xfrm>
            <a:off x="1479884" y="4302532"/>
            <a:ext cx="1912021" cy="48552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Magma-Aufstieg (Intrusion)</a:t>
            </a:r>
          </a:p>
        </p:txBody>
      </p:sp>
      <p:sp>
        <p:nvSpPr>
          <p:cNvPr id="18" name="Abgerundetes Rechteck 17"/>
          <p:cNvSpPr/>
          <p:nvPr/>
        </p:nvSpPr>
        <p:spPr>
          <a:xfrm>
            <a:off x="1811632" y="3013405"/>
            <a:ext cx="1574448" cy="9326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Magmatite</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a:t>
            </a:r>
            <a:r>
              <a:rPr lang="de-DE" sz="1600" dirty="0" smtClean="0">
                <a:latin typeface="Arial" panose="020B0604020202020204" pitchFamily="34" charset="0"/>
                <a:cs typeface="Arial" panose="020B0604020202020204" pitchFamily="34" charset="0"/>
              </a:rPr>
              <a:t>Vulkanite</a:t>
            </a:r>
            <a:r>
              <a:rPr lang="de-DE" sz="1600" dirty="0">
                <a:latin typeface="Arial" panose="020B0604020202020204" pitchFamily="34" charset="0"/>
                <a:cs typeface="Arial" panose="020B0604020202020204" pitchFamily="34" charset="0"/>
              </a:rPr>
              <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a:t>
            </a:r>
            <a:r>
              <a:rPr lang="de-DE" sz="1600" dirty="0" err="1">
                <a:latin typeface="Arial" panose="020B0604020202020204" pitchFamily="34" charset="0"/>
                <a:cs typeface="Arial" panose="020B0604020202020204" pitchFamily="34" charset="0"/>
              </a:rPr>
              <a:t>Plutonite</a:t>
            </a:r>
            <a:endParaRPr lang="de-DE" sz="1600" dirty="0">
              <a:latin typeface="Arial" panose="020B0604020202020204" pitchFamily="34" charset="0"/>
              <a:cs typeface="Arial" panose="020B0604020202020204" pitchFamily="34" charset="0"/>
            </a:endParaRPr>
          </a:p>
        </p:txBody>
      </p:sp>
      <p:sp>
        <p:nvSpPr>
          <p:cNvPr id="19" name="Abgerundetes Rechteck 18"/>
          <p:cNvSpPr/>
          <p:nvPr/>
        </p:nvSpPr>
        <p:spPr>
          <a:xfrm>
            <a:off x="2459424" y="2381574"/>
            <a:ext cx="1239716"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smtClean="0">
                <a:latin typeface="Arial" panose="020B0604020202020204" pitchFamily="34" charset="0"/>
                <a:cs typeface="Arial" panose="020B0604020202020204" pitchFamily="34" charset="0"/>
              </a:rPr>
              <a:t>Aufsteigen</a:t>
            </a:r>
            <a:endParaRPr lang="de-DE" sz="1600" dirty="0">
              <a:latin typeface="Arial" panose="020B0604020202020204" pitchFamily="34" charset="0"/>
              <a:cs typeface="Arial" panose="020B0604020202020204" pitchFamily="34" charset="0"/>
            </a:endParaRPr>
          </a:p>
        </p:txBody>
      </p:sp>
      <p:sp>
        <p:nvSpPr>
          <p:cNvPr id="20" name="Abgerundetes Rechteck 19"/>
          <p:cNvSpPr/>
          <p:nvPr/>
        </p:nvSpPr>
        <p:spPr>
          <a:xfrm>
            <a:off x="2743200" y="1809530"/>
            <a:ext cx="1418083"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smtClean="0">
                <a:latin typeface="Arial" panose="020B0604020202020204" pitchFamily="34" charset="0"/>
                <a:cs typeface="Arial" panose="020B0604020202020204" pitchFamily="34" charset="0"/>
              </a:rPr>
              <a:t>Verwitterung</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1930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46E20-DD73-4949-A7CE-82BA0E6718CA}"/>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Geological </a:t>
            </a:r>
            <a:r>
              <a:rPr lang="de-DE" dirty="0" err="1">
                <a:latin typeface="Arial" panose="020B0604020202020204" pitchFamily="34" charset="0"/>
                <a:cs typeface="Arial" panose="020B0604020202020204" pitchFamily="34" charset="0"/>
              </a:rPr>
              <a:t>basics</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C4AF361E-5901-41CF-A65D-DC5BBF65A4B3}"/>
              </a:ext>
            </a:extLst>
          </p:cNvPr>
          <p:cNvSpPr>
            <a:spLocks noGrp="1"/>
          </p:cNvSpPr>
          <p:nvPr>
            <p:ph idx="1"/>
          </p:nvPr>
        </p:nvSpPr>
        <p:spPr>
          <a:xfrm>
            <a:off x="457200" y="1600200"/>
            <a:ext cx="8229600" cy="4525963"/>
          </a:xfrm>
        </p:spPr>
        <p:txBody>
          <a:bodyPr/>
          <a:lstStyle/>
          <a:p>
            <a:pPr marL="0" indent="0">
              <a:lnSpc>
                <a:spcPct val="150000"/>
              </a:lnSpc>
              <a:buNone/>
            </a:pPr>
            <a:r>
              <a:rPr lang="en-US" sz="1600" b="1" dirty="0">
                <a:latin typeface="Arial" panose="020B0604020202020204" pitchFamily="34" charset="0"/>
                <a:cs typeface="Arial" panose="020B0604020202020204" pitchFamily="34" charset="0"/>
              </a:rPr>
              <a:t>Deformation </a:t>
            </a:r>
            <a:r>
              <a:rPr lang="en-US" sz="1600" b="1" dirty="0" smtClean="0">
                <a:latin typeface="Arial" panose="020B0604020202020204" pitchFamily="34" charset="0"/>
                <a:cs typeface="Arial" panose="020B0604020202020204" pitchFamily="34" charset="0"/>
              </a:rPr>
              <a:t>von </a:t>
            </a:r>
            <a:r>
              <a:rPr lang="en-US" sz="1600" b="1" dirty="0" err="1" smtClean="0">
                <a:latin typeface="Arial" panose="020B0604020202020204" pitchFamily="34" charset="0"/>
                <a:cs typeface="Arial" panose="020B0604020202020204" pitchFamily="34" charset="0"/>
              </a:rPr>
              <a:t>Gesteinen</a:t>
            </a:r>
            <a:endParaRPr lang="en-US" sz="1600" b="1"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Wie alle Festkörper zeigen Gesteine ein elastisches Verhalten und können verformt werden.</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Die elastische Verformung ist unabhängig von der Zeit reversibel. Wird jedoch die Elastizitätsgrenze überschritten, kommt es zu einer irreversiblen Verformung.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Es gibt zwei Möglichkeiten der irreversiblen Verformung</a:t>
            </a:r>
          </a:p>
          <a:p>
            <a:pPr>
              <a:lnSpc>
                <a:spcPct val="150000"/>
              </a:lnSpc>
            </a:pPr>
            <a:r>
              <a:rPr lang="de-DE" sz="1600" dirty="0">
                <a:latin typeface="Arial" panose="020B0604020202020204" pitchFamily="34" charset="0"/>
                <a:cs typeface="Arial" panose="020B0604020202020204" pitchFamily="34" charset="0"/>
              </a:rPr>
              <a:t>Bei niedrigen Temperaturen und Drücken werden Gesteine spröde (zerbrechlich).</a:t>
            </a:r>
          </a:p>
          <a:p>
            <a:pPr>
              <a:lnSpc>
                <a:spcPct val="150000"/>
              </a:lnSpc>
            </a:pPr>
            <a:r>
              <a:rPr lang="de-DE" sz="1600" dirty="0">
                <a:latin typeface="Arial" panose="020B0604020202020204" pitchFamily="34" charset="0"/>
                <a:cs typeface="Arial" panose="020B0604020202020204" pitchFamily="34" charset="0"/>
              </a:rPr>
              <a:t>Bei hohen Temperaturen und Drücken verhalten sich Gesteine duktil (plastisch fließend).</a:t>
            </a:r>
          </a:p>
        </p:txBody>
      </p:sp>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l="13676" t="5534"/>
          <a:stretch/>
        </p:blipFill>
        <p:spPr>
          <a:xfrm>
            <a:off x="5886135" y="3442192"/>
            <a:ext cx="2713391" cy="2696932"/>
          </a:xfrm>
          <a:prstGeom prst="rect">
            <a:avLst/>
          </a:prstGeom>
        </p:spPr>
      </p:pic>
      <p:sp>
        <p:nvSpPr>
          <p:cNvPr id="6" name="Textfeld 5">
            <a:extLst>
              <a:ext uri="{FF2B5EF4-FFF2-40B4-BE49-F238E27FC236}">
                <a16:creationId xmlns:a16="http://schemas.microsoft.com/office/drawing/2014/main" id="{C014FB1A-7DB1-424D-8818-2BBB8E8FACB2}"/>
              </a:ext>
            </a:extLst>
          </p:cNvPr>
          <p:cNvSpPr txBox="1"/>
          <p:nvPr/>
        </p:nvSpPr>
        <p:spPr>
          <a:xfrm>
            <a:off x="7064503" y="5730106"/>
            <a:ext cx="542136" cy="276999"/>
          </a:xfrm>
          <a:prstGeom prst="rect">
            <a:avLst/>
          </a:prstGeom>
          <a:solidFill>
            <a:schemeClr val="bg1"/>
          </a:solidFill>
        </p:spPr>
        <p:txBody>
          <a:bodyPr wrap="none" rtlCol="0">
            <a:spAutoFit/>
          </a:bodyPr>
          <a:lstStyle/>
          <a:p>
            <a:r>
              <a:rPr lang="de-DE" sz="1200" dirty="0" smtClean="0">
                <a:latin typeface="Arial" panose="020B0604020202020204" pitchFamily="34" charset="0"/>
                <a:cs typeface="Arial" panose="020B0604020202020204" pitchFamily="34" charset="0"/>
              </a:rPr>
              <a:t>duktil</a:t>
            </a:r>
            <a:endParaRPr lang="de-DE" sz="12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1A780786-E8AD-4E42-8435-BB2C56BEE1D0}"/>
              </a:ext>
            </a:extLst>
          </p:cNvPr>
          <p:cNvSpPr txBox="1"/>
          <p:nvPr/>
        </p:nvSpPr>
        <p:spPr>
          <a:xfrm>
            <a:off x="7803510" y="4037296"/>
            <a:ext cx="652743" cy="276999"/>
          </a:xfrm>
          <a:prstGeom prst="rect">
            <a:avLst/>
          </a:prstGeom>
          <a:solidFill>
            <a:schemeClr val="bg1"/>
          </a:solidFill>
        </p:spPr>
        <p:txBody>
          <a:bodyPr wrap="none" rtlCol="0">
            <a:spAutoFit/>
          </a:bodyPr>
          <a:lstStyle/>
          <a:p>
            <a:r>
              <a:rPr lang="de-DE" sz="1200" dirty="0" smtClean="0">
                <a:latin typeface="Arial" panose="020B0604020202020204" pitchFamily="34" charset="0"/>
                <a:cs typeface="Arial" panose="020B0604020202020204" pitchFamily="34" charset="0"/>
              </a:rPr>
              <a:t>spröde</a:t>
            </a:r>
            <a:endParaRPr lang="de-DE" sz="1200" dirty="0">
              <a:latin typeface="Arial" panose="020B0604020202020204" pitchFamily="34" charset="0"/>
              <a:cs typeface="Arial" panose="020B0604020202020204" pitchFamily="34" charset="0"/>
            </a:endParaRPr>
          </a:p>
        </p:txBody>
      </p:sp>
      <p:sp>
        <p:nvSpPr>
          <p:cNvPr id="8" name="Freihandform 7"/>
          <p:cNvSpPr/>
          <p:nvPr/>
        </p:nvSpPr>
        <p:spPr>
          <a:xfrm>
            <a:off x="7529015" y="3512024"/>
            <a:ext cx="81886" cy="95534"/>
          </a:xfrm>
          <a:custGeom>
            <a:avLst/>
            <a:gdLst>
              <a:gd name="connsiteX0" fmla="*/ 0 w 81886"/>
              <a:gd name="connsiteY0" fmla="*/ 0 h 95534"/>
              <a:gd name="connsiteX1" fmla="*/ 81886 w 81886"/>
              <a:gd name="connsiteY1" fmla="*/ 95534 h 95534"/>
            </a:gdLst>
            <a:ahLst/>
            <a:cxnLst>
              <a:cxn ang="0">
                <a:pos x="connsiteX0" y="connsiteY0"/>
              </a:cxn>
              <a:cxn ang="0">
                <a:pos x="connsiteX1" y="connsiteY1"/>
              </a:cxn>
            </a:cxnLst>
            <a:rect l="l" t="t" r="r" b="b"/>
            <a:pathLst>
              <a:path w="81886" h="95534">
                <a:moveTo>
                  <a:pt x="0" y="0"/>
                </a:moveTo>
                <a:lnTo>
                  <a:pt x="81886" y="95534"/>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458882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5332CB-FA22-4A31-9CE0-C5792B1B3DC7}"/>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 &amp; Verformung</a:t>
            </a:r>
          </a:p>
        </p:txBody>
      </p:sp>
      <p:sp>
        <p:nvSpPr>
          <p:cNvPr id="6" name="Inhaltsplatzhalter 5">
            <a:extLst>
              <a:ext uri="{FF2B5EF4-FFF2-40B4-BE49-F238E27FC236}">
                <a16:creationId xmlns:a16="http://schemas.microsoft.com/office/drawing/2014/main" id="{80A8F64E-A00C-4116-A36B-BB9FC9CE26AE}"/>
              </a:ext>
            </a:extLst>
          </p:cNvPr>
          <p:cNvSpPr>
            <a:spLocks noGrp="1"/>
          </p:cNvSpPr>
          <p:nvPr>
            <p:ph idx="1"/>
          </p:nvPr>
        </p:nvSpPr>
        <p:spPr>
          <a:xfrm>
            <a:off x="4604017" y="1882942"/>
            <a:ext cx="4114800" cy="4254702"/>
          </a:xfrm>
        </p:spPr>
        <p:txBody>
          <a:bodyPr>
            <a:normAutofit fontScale="92500" lnSpcReduction="20000"/>
          </a:bodyPr>
          <a:lstStyle/>
          <a:p>
            <a:pPr marL="0" indent="0">
              <a:lnSpc>
                <a:spcPct val="150000"/>
              </a:lnSpc>
              <a:buNone/>
            </a:pPr>
            <a:r>
              <a:rPr lang="de-DE" sz="1600" b="1" dirty="0">
                <a:latin typeface="Arial" panose="020B0604020202020204" pitchFamily="34" charset="0"/>
                <a:cs typeface="Arial" panose="020B0604020202020204" pitchFamily="34" charset="0"/>
              </a:rPr>
              <a:t>Spröde Oberkruste </a:t>
            </a:r>
          </a:p>
          <a:p>
            <a:pPr marL="0" indent="0">
              <a:lnSpc>
                <a:spcPct val="150000"/>
              </a:lnSpc>
              <a:buNone/>
            </a:pPr>
            <a:r>
              <a:rPr lang="de-DE" sz="1600" b="1" dirty="0">
                <a:latin typeface="Arial" panose="020B0604020202020204" pitchFamily="34" charset="0"/>
                <a:cs typeface="Arial" panose="020B0604020202020204" pitchFamily="34" charset="0"/>
              </a:rPr>
              <a:t>Episodische und schnelle, zerbrechliche Verformung bei Erdbeben</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Allmählicher Übergang bei ca. 300°C </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Viskose, fließende Unterkruste</a:t>
            </a:r>
          </a:p>
          <a:p>
            <a:pPr marL="0" indent="0">
              <a:lnSpc>
                <a:spcPct val="150000"/>
              </a:lnSpc>
              <a:buNone/>
            </a:pPr>
            <a:r>
              <a:rPr lang="de-DE" sz="1600" b="1" dirty="0">
                <a:latin typeface="Arial" panose="020B0604020202020204" pitchFamily="34" charset="0"/>
                <a:cs typeface="Arial" panose="020B0604020202020204" pitchFamily="34" charset="0"/>
              </a:rPr>
              <a:t>Langsame und kontinuierliche ununterbrochene Verformung ohne Erdbeben</a:t>
            </a:r>
          </a:p>
        </p:txBody>
      </p:sp>
      <p:pic>
        <p:nvPicPr>
          <p:cNvPr id="8" name="Grafik 7">
            <a:extLst>
              <a:ext uri="{FF2B5EF4-FFF2-40B4-BE49-F238E27FC236}">
                <a16:creationId xmlns:a16="http://schemas.microsoft.com/office/drawing/2014/main" id="{1877A4B2-D7C6-43B5-AF3B-89CDF0CA15BC}"/>
              </a:ext>
            </a:extLst>
          </p:cNvPr>
          <p:cNvPicPr>
            <a:picLocks noChangeAspect="1"/>
          </p:cNvPicPr>
          <p:nvPr/>
        </p:nvPicPr>
        <p:blipFill>
          <a:blip r:embed="rId3"/>
          <a:stretch>
            <a:fillRect/>
          </a:stretch>
        </p:blipFill>
        <p:spPr>
          <a:xfrm>
            <a:off x="587936" y="1518344"/>
            <a:ext cx="3877392" cy="4639458"/>
          </a:xfrm>
          <a:prstGeom prst="rect">
            <a:avLst/>
          </a:prstGeom>
        </p:spPr>
      </p:pic>
      <p:sp>
        <p:nvSpPr>
          <p:cNvPr id="9" name="Textfeld 8">
            <a:extLst>
              <a:ext uri="{FF2B5EF4-FFF2-40B4-BE49-F238E27FC236}">
                <a16:creationId xmlns:a16="http://schemas.microsoft.com/office/drawing/2014/main" id="{B48ACBFC-6898-48C2-94EE-5EB6CC72EDB5}"/>
              </a:ext>
            </a:extLst>
          </p:cNvPr>
          <p:cNvSpPr txBox="1"/>
          <p:nvPr/>
        </p:nvSpPr>
        <p:spPr>
          <a:xfrm>
            <a:off x="1831428" y="2382253"/>
            <a:ext cx="902811" cy="338554"/>
          </a:xfrm>
          <a:prstGeom prst="rect">
            <a:avLst/>
          </a:prstGeom>
          <a:solidFill>
            <a:srgbClr val="843C0C"/>
          </a:solidFill>
        </p:spPr>
        <p:txBody>
          <a:bodyPr wrap="none" rtlCol="0">
            <a:spAutoFit/>
          </a:bodyPr>
          <a:lstStyle/>
          <a:p>
            <a:r>
              <a:rPr lang="de-DE" sz="1600" dirty="0" smtClean="0">
                <a:solidFill>
                  <a:schemeClr val="bg1"/>
                </a:solidFill>
                <a:latin typeface="Arial" panose="020B0604020202020204" pitchFamily="34" charset="0"/>
                <a:cs typeface="Arial" panose="020B0604020202020204" pitchFamily="34" charset="0"/>
              </a:rPr>
              <a:t>Spröde </a:t>
            </a:r>
            <a:endParaRPr lang="de-DE" sz="1600" dirty="0">
              <a:solidFill>
                <a:schemeClr val="bg1"/>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05B8BE87-78D5-4EE1-AA44-9D604B4EDD2C}"/>
              </a:ext>
            </a:extLst>
          </p:cNvPr>
          <p:cNvSpPr txBox="1"/>
          <p:nvPr/>
        </p:nvSpPr>
        <p:spPr>
          <a:xfrm>
            <a:off x="1612232" y="5642811"/>
            <a:ext cx="1626856" cy="338554"/>
          </a:xfrm>
          <a:prstGeom prst="rect">
            <a:avLst/>
          </a:prstGeom>
          <a:solidFill>
            <a:srgbClr val="E5762F"/>
          </a:solidFill>
        </p:spPr>
        <p:txBody>
          <a:bodyPr wrap="none" rtlCol="0">
            <a:spAutoFit/>
          </a:bodyPr>
          <a:lstStyle/>
          <a:p>
            <a:r>
              <a:rPr lang="de-DE" sz="1600" dirty="0" smtClean="0">
                <a:solidFill>
                  <a:schemeClr val="bg1"/>
                </a:solidFill>
                <a:latin typeface="Arial" panose="020B0604020202020204" pitchFamily="34" charset="0"/>
                <a:cs typeface="Arial" panose="020B0604020202020204" pitchFamily="34" charset="0"/>
              </a:rPr>
              <a:t>Viskos, fließend</a:t>
            </a:r>
            <a:endParaRPr lang="de-DE" sz="1600" dirty="0">
              <a:solidFill>
                <a:schemeClr val="bg1"/>
              </a:solidFill>
              <a:latin typeface="Arial" panose="020B0604020202020204" pitchFamily="34" charset="0"/>
              <a:cs typeface="Arial" panose="020B0604020202020204" pitchFamily="34" charset="0"/>
            </a:endParaRPr>
          </a:p>
        </p:txBody>
      </p:sp>
      <p:sp>
        <p:nvSpPr>
          <p:cNvPr id="13" name="Pfeil: nach unten 12">
            <a:extLst>
              <a:ext uri="{FF2B5EF4-FFF2-40B4-BE49-F238E27FC236}">
                <a16:creationId xmlns:a16="http://schemas.microsoft.com/office/drawing/2014/main" id="{0271F9BE-E81D-417A-9867-3670DBAE1E2B}"/>
              </a:ext>
            </a:extLst>
          </p:cNvPr>
          <p:cNvSpPr/>
          <p:nvPr/>
        </p:nvSpPr>
        <p:spPr>
          <a:xfrm>
            <a:off x="758562" y="1768642"/>
            <a:ext cx="585156" cy="4483302"/>
          </a:xfrm>
          <a:prstGeom prst="downArrow">
            <a:avLst>
              <a:gd name="adj1" fmla="val 50000"/>
              <a:gd name="adj2" fmla="val 82898"/>
            </a:avLst>
          </a:prstGeom>
          <a:solidFill>
            <a:schemeClr val="bg1">
              <a:lumMod val="6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2" name="Textfeld 11">
            <a:extLst>
              <a:ext uri="{FF2B5EF4-FFF2-40B4-BE49-F238E27FC236}">
                <a16:creationId xmlns:a16="http://schemas.microsoft.com/office/drawing/2014/main" id="{DCAFBAE6-FB16-419B-9E4E-8D31B624E90B}"/>
              </a:ext>
            </a:extLst>
          </p:cNvPr>
          <p:cNvSpPr txBox="1"/>
          <p:nvPr/>
        </p:nvSpPr>
        <p:spPr>
          <a:xfrm rot="5400000">
            <a:off x="-896794" y="3562687"/>
            <a:ext cx="3895867" cy="307777"/>
          </a:xfrm>
          <a:prstGeom prst="rect">
            <a:avLst/>
          </a:prstGeom>
          <a:solidFill>
            <a:srgbClr val="A6A6A6"/>
          </a:solidFill>
        </p:spPr>
        <p:txBody>
          <a:bodyPr wrap="square" rtlCol="0">
            <a:spAutoFit/>
          </a:bodyPr>
          <a:lstStyle/>
          <a:p>
            <a:r>
              <a:rPr lang="de-DE" sz="1400" b="1" dirty="0">
                <a:latin typeface="Arial" panose="020B0604020202020204" pitchFamily="34" charset="0"/>
                <a:cs typeface="Arial" panose="020B0604020202020204" pitchFamily="34" charset="0"/>
              </a:rPr>
              <a:t>Erhöhung der Temperatur und Tiefe</a:t>
            </a:r>
          </a:p>
        </p:txBody>
      </p:sp>
    </p:spTree>
    <p:extLst>
      <p:ext uri="{BB962C8B-B14F-4D97-AF65-F5344CB8AC3E}">
        <p14:creationId xmlns:p14="http://schemas.microsoft.com/office/powerpoint/2010/main" val="20465857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1C3F12-0D47-4DF8-9E76-AB90CC88C1D6}"/>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a:t>
            </a:r>
          </a:p>
        </p:txBody>
      </p:sp>
      <p:sp>
        <p:nvSpPr>
          <p:cNvPr id="3" name="Inhaltsplatzhalter 2">
            <a:extLst>
              <a:ext uri="{FF2B5EF4-FFF2-40B4-BE49-F238E27FC236}">
                <a16:creationId xmlns:a16="http://schemas.microsoft.com/office/drawing/2014/main" id="{8C0BE1A5-AAC3-42AC-9740-5C153D1E8D24}"/>
              </a:ext>
            </a:extLst>
          </p:cNvPr>
          <p:cNvSpPr>
            <a:spLocks noGrp="1"/>
          </p:cNvSpPr>
          <p:nvPr>
            <p:ph idx="1"/>
          </p:nvPr>
        </p:nvSpPr>
        <p:spPr/>
        <p:txBody>
          <a:bodyPr/>
          <a:lstStyle/>
          <a:p>
            <a:pPr marL="0" indent="0">
              <a:lnSpc>
                <a:spcPct val="150000"/>
              </a:lnSpc>
              <a:buNone/>
            </a:pPr>
            <a:r>
              <a:rPr lang="en-US" sz="1600" b="1" dirty="0" err="1">
                <a:latin typeface="Arial" panose="020B0604020202020204" pitchFamily="34" charset="0"/>
                <a:cs typeface="Arial" panose="020B0604020202020204" pitchFamily="34" charset="0"/>
              </a:rPr>
              <a:t>Strukturen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mit</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spröder</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Verformung</a:t>
            </a:r>
            <a:endParaRPr lang="en-US" sz="1600" b="1"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Klüfte und Gänge</a:t>
            </a:r>
          </a:p>
          <a:p>
            <a:pPr>
              <a:lnSpc>
                <a:spcPct val="150000"/>
              </a:lnSpc>
            </a:pPr>
            <a:r>
              <a:rPr lang="de-DE" sz="1600" dirty="0">
                <a:latin typeface="Arial" panose="020B0604020202020204" pitchFamily="34" charset="0"/>
                <a:cs typeface="Arial" panose="020B0604020202020204" pitchFamily="34" charset="0"/>
              </a:rPr>
              <a:t>In der Oberkruste in großer Zahl (Risse) durch Druckentlastung und Abkühlung bei der Freilegung von Gesteinen auftreten.</a:t>
            </a:r>
          </a:p>
          <a:p>
            <a:pPr>
              <a:lnSpc>
                <a:spcPct val="150000"/>
              </a:lnSpc>
            </a:pPr>
            <a:r>
              <a:rPr lang="de-DE" sz="1600" dirty="0">
                <a:latin typeface="Arial" panose="020B0604020202020204" pitchFamily="34" charset="0"/>
                <a:cs typeface="Arial" panose="020B0604020202020204" pitchFamily="34" charset="0"/>
              </a:rPr>
              <a:t>In größeren Tiefen bilden sich Risse als </a:t>
            </a:r>
            <a:r>
              <a:rPr lang="de-DE" sz="1600" dirty="0" err="1">
                <a:latin typeface="Arial" panose="020B0604020202020204" pitchFamily="34" charset="0"/>
                <a:cs typeface="Arial" panose="020B0604020202020204" pitchFamily="34" charset="0"/>
              </a:rPr>
              <a:t>Zugrisse</a:t>
            </a:r>
            <a:r>
              <a:rPr lang="de-DE" sz="1600" dirty="0">
                <a:latin typeface="Arial" panose="020B0604020202020204" pitchFamily="34" charset="0"/>
                <a:cs typeface="Arial" panose="020B0604020202020204" pitchFamily="34" charset="0"/>
              </a:rPr>
              <a:t> im Festgestein nur dann, wenn der Druck einer flüssigen Phase oder eines Magmas dem </a:t>
            </a:r>
            <a:r>
              <a:rPr lang="de-DE" sz="1600" dirty="0" err="1">
                <a:latin typeface="Arial" panose="020B0604020202020204" pitchFamily="34" charset="0"/>
                <a:cs typeface="Arial" panose="020B0604020202020204" pitchFamily="34" charset="0"/>
              </a:rPr>
              <a:t>lithostatischen</a:t>
            </a:r>
            <a:r>
              <a:rPr lang="de-DE" sz="1600" dirty="0">
                <a:latin typeface="Arial" panose="020B0604020202020204" pitchFamily="34" charset="0"/>
                <a:cs typeface="Arial" panose="020B0604020202020204" pitchFamily="34" charset="0"/>
              </a:rPr>
              <a:t> Druck entspricht. Solche Risse werden in der Regel gefüllt und entwickeln sich so zu hydrothermalen oder magmatischen Venen.</a:t>
            </a:r>
          </a:p>
        </p:txBody>
      </p:sp>
      <p:pic>
        <p:nvPicPr>
          <p:cNvPr id="4" name="Grafik 3">
            <a:extLst>
              <a:ext uri="{FF2B5EF4-FFF2-40B4-BE49-F238E27FC236}">
                <a16:creationId xmlns:a16="http://schemas.microsoft.com/office/drawing/2014/main" id="{64C90918-4E77-4234-ACAB-D4436D6894C4}"/>
              </a:ext>
            </a:extLst>
          </p:cNvPr>
          <p:cNvPicPr>
            <a:picLocks noChangeAspect="1"/>
          </p:cNvPicPr>
          <p:nvPr/>
        </p:nvPicPr>
        <p:blipFill>
          <a:blip r:embed="rId3"/>
          <a:stretch>
            <a:fillRect/>
          </a:stretch>
        </p:blipFill>
        <p:spPr>
          <a:xfrm>
            <a:off x="6195680" y="1762627"/>
            <a:ext cx="2359356" cy="1816765"/>
          </a:xfrm>
          <a:prstGeom prst="rect">
            <a:avLst/>
          </a:prstGeom>
        </p:spPr>
      </p:pic>
      <p:pic>
        <p:nvPicPr>
          <p:cNvPr id="5" name="Grafik 4">
            <a:extLst>
              <a:ext uri="{FF2B5EF4-FFF2-40B4-BE49-F238E27FC236}">
                <a16:creationId xmlns:a16="http://schemas.microsoft.com/office/drawing/2014/main" id="{9893D494-9A0F-446A-92E5-46CDEC20DAB3}"/>
              </a:ext>
            </a:extLst>
          </p:cNvPr>
          <p:cNvPicPr>
            <a:picLocks noChangeAspect="1"/>
          </p:cNvPicPr>
          <p:nvPr/>
        </p:nvPicPr>
        <p:blipFill>
          <a:blip r:embed="rId4"/>
          <a:stretch>
            <a:fillRect/>
          </a:stretch>
        </p:blipFill>
        <p:spPr>
          <a:xfrm>
            <a:off x="6077486" y="4294548"/>
            <a:ext cx="2609314" cy="1926503"/>
          </a:xfrm>
          <a:prstGeom prst="rect">
            <a:avLst/>
          </a:prstGeom>
        </p:spPr>
      </p:pic>
    </p:spTree>
    <p:extLst>
      <p:ext uri="{BB962C8B-B14F-4D97-AF65-F5344CB8AC3E}">
        <p14:creationId xmlns:p14="http://schemas.microsoft.com/office/powerpoint/2010/main" val="13158716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FC7100-AE77-4520-B333-1B0AE01ECD87}"/>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Geologische Grundlagen</a:t>
            </a:r>
            <a:endParaRPr lang="de-DE" dirty="0"/>
          </a:p>
        </p:txBody>
      </p:sp>
      <p:sp>
        <p:nvSpPr>
          <p:cNvPr id="3" name="Inhaltsplatzhalter 2">
            <a:extLst>
              <a:ext uri="{FF2B5EF4-FFF2-40B4-BE49-F238E27FC236}">
                <a16:creationId xmlns:a16="http://schemas.microsoft.com/office/drawing/2014/main" id="{BD2D3D1F-4D33-445A-B885-B14F1585C4E0}"/>
              </a:ext>
            </a:extLst>
          </p:cNvPr>
          <p:cNvSpPr>
            <a:spLocks noGrp="1"/>
          </p:cNvSpPr>
          <p:nvPr>
            <p:ph idx="1"/>
          </p:nvPr>
        </p:nvSpPr>
        <p:spPr/>
        <p:txBody>
          <a:bodyPr>
            <a:normAutofit/>
          </a:bodyPr>
          <a:lstStyle/>
          <a:p>
            <a:pPr marL="0" indent="0">
              <a:lnSpc>
                <a:spcPct val="150000"/>
              </a:lnSpc>
              <a:buNone/>
            </a:pPr>
            <a:r>
              <a:rPr lang="en-US" sz="1600" b="1" dirty="0" err="1">
                <a:latin typeface="Arial" panose="020B0604020202020204" pitchFamily="34" charset="0"/>
                <a:cs typeface="Arial" panose="020B0604020202020204" pitchFamily="34" charset="0"/>
              </a:rPr>
              <a:t>Strukturen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mit</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spröder</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Verformung</a:t>
            </a:r>
            <a:endParaRPr lang="en-US" sz="1600" b="1"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Störungen</a:t>
            </a:r>
          </a:p>
          <a:p>
            <a:pPr>
              <a:lnSpc>
                <a:spcPct val="150000"/>
              </a:lnSpc>
            </a:pPr>
            <a:r>
              <a:rPr lang="de-DE" sz="1600" dirty="0">
                <a:latin typeface="Arial" panose="020B0604020202020204" pitchFamily="34" charset="0"/>
                <a:cs typeface="Arial" panose="020B0604020202020204" pitchFamily="34" charset="0"/>
              </a:rPr>
              <a:t>Verschiebungen parallel zur Trennfläche</a:t>
            </a:r>
          </a:p>
          <a:p>
            <a:pPr>
              <a:lnSpc>
                <a:spcPct val="150000"/>
              </a:lnSpc>
            </a:pPr>
            <a:r>
              <a:rPr lang="de-DE" sz="1600" dirty="0">
                <a:latin typeface="Arial" panose="020B0604020202020204" pitchFamily="34" charset="0"/>
                <a:cs typeface="Arial" panose="020B0604020202020204" pitchFamily="34" charset="0"/>
              </a:rPr>
              <a:t>Es gibt drei grundlegende Arten von Störungen:</a:t>
            </a:r>
          </a:p>
          <a:p>
            <a:pPr marL="0" indent="0">
              <a:lnSpc>
                <a:spcPct val="150000"/>
              </a:lnSpc>
              <a:buNone/>
            </a:pPr>
            <a:endParaRPr lang="en-US" sz="1600" dirty="0" smtClean="0">
              <a:latin typeface="Arial" panose="020B0604020202020204" pitchFamily="34" charset="0"/>
              <a:cs typeface="Arial" panose="020B0604020202020204" pitchFamily="34" charset="0"/>
            </a:endParaRPr>
          </a:p>
          <a:p>
            <a:pPr lvl="2">
              <a:lnSpc>
                <a:spcPct val="150000"/>
              </a:lnSpc>
            </a:pPr>
            <a:r>
              <a:rPr lang="en-US" sz="1600" dirty="0" err="1" smtClean="0">
                <a:latin typeface="Arial" panose="020B0604020202020204" pitchFamily="34" charset="0"/>
                <a:cs typeface="Arial" panose="020B0604020202020204" pitchFamily="34" charset="0"/>
              </a:rPr>
              <a:t>Abschiebung</a:t>
            </a:r>
            <a:endParaRPr lang="en-US" sz="1600" dirty="0" smtClean="0">
              <a:latin typeface="Arial" panose="020B0604020202020204" pitchFamily="34" charset="0"/>
              <a:cs typeface="Arial" panose="020B0604020202020204" pitchFamily="34" charset="0"/>
            </a:endParaRPr>
          </a:p>
          <a:p>
            <a:pPr marL="914400" lvl="2" indent="0">
              <a:lnSpc>
                <a:spcPct val="150000"/>
              </a:lnSpc>
              <a:buNone/>
            </a:pPr>
            <a:endParaRPr lang="en-US" sz="1600" dirty="0">
              <a:latin typeface="Arial" panose="020B0604020202020204" pitchFamily="34" charset="0"/>
              <a:cs typeface="Arial" panose="020B0604020202020204" pitchFamily="34" charset="0"/>
            </a:endParaRPr>
          </a:p>
          <a:p>
            <a:pPr lvl="2">
              <a:lnSpc>
                <a:spcPct val="150000"/>
              </a:lnSpc>
            </a:pPr>
            <a:r>
              <a:rPr lang="en-US" sz="1600" dirty="0" err="1" smtClean="0">
                <a:latin typeface="Arial" panose="020B0604020202020204" pitchFamily="34" charset="0"/>
                <a:cs typeface="Arial" panose="020B0604020202020204" pitchFamily="34" charset="0"/>
              </a:rPr>
              <a:t>Überschiebung</a:t>
            </a:r>
            <a:endParaRPr lang="en-US" sz="1600" dirty="0">
              <a:latin typeface="Arial" panose="020B0604020202020204" pitchFamily="34" charset="0"/>
              <a:cs typeface="Arial" panose="020B0604020202020204" pitchFamily="34" charset="0"/>
            </a:endParaRPr>
          </a:p>
          <a:p>
            <a:pPr lvl="2">
              <a:lnSpc>
                <a:spcPct val="150000"/>
              </a:lnSpc>
            </a:pPr>
            <a:endParaRPr lang="en-US" sz="1600" dirty="0">
              <a:latin typeface="Arial" panose="020B0604020202020204" pitchFamily="34" charset="0"/>
              <a:cs typeface="Arial" panose="020B0604020202020204" pitchFamily="34" charset="0"/>
            </a:endParaRPr>
          </a:p>
          <a:p>
            <a:pPr lvl="2">
              <a:lnSpc>
                <a:spcPct val="150000"/>
              </a:lnSpc>
            </a:pPr>
            <a:r>
              <a:rPr lang="en-US" sz="1600" dirty="0" err="1" smtClean="0">
                <a:latin typeface="Arial" panose="020B0604020202020204" pitchFamily="34" charset="0"/>
                <a:cs typeface="Arial" panose="020B0604020202020204" pitchFamily="34" charset="0"/>
              </a:rPr>
              <a:t>Blattverschiebung</a:t>
            </a:r>
            <a:endParaRPr lang="de-DE" sz="16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727C2703-6480-41ED-8083-96F49FA2D6E6}"/>
              </a:ext>
            </a:extLst>
          </p:cNvPr>
          <p:cNvSpPr txBox="1"/>
          <p:nvPr/>
        </p:nvSpPr>
        <p:spPr>
          <a:xfrm>
            <a:off x="5726675" y="1720817"/>
            <a:ext cx="2565126"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Entwicklung einer Störung</a:t>
            </a:r>
          </a:p>
        </p:txBody>
      </p:sp>
      <p:sp>
        <p:nvSpPr>
          <p:cNvPr id="8" name="Textfeld 7">
            <a:extLst>
              <a:ext uri="{FF2B5EF4-FFF2-40B4-BE49-F238E27FC236}">
                <a16:creationId xmlns:a16="http://schemas.microsoft.com/office/drawing/2014/main" id="{BFD32409-1870-4CD9-B1F0-D3DDA8B0BE34}"/>
              </a:ext>
            </a:extLst>
          </p:cNvPr>
          <p:cNvSpPr txBox="1"/>
          <p:nvPr/>
        </p:nvSpPr>
        <p:spPr>
          <a:xfrm>
            <a:off x="5931641" y="5393297"/>
            <a:ext cx="1367682" cy="338554"/>
          </a:xfrm>
          <a:prstGeom prst="rect">
            <a:avLst/>
          </a:prstGeom>
          <a:noFill/>
        </p:spPr>
        <p:txBody>
          <a:bodyPr wrap="none" rtlCol="0">
            <a:spAutoFit/>
          </a:bodyPr>
          <a:lstStyle/>
          <a:p>
            <a:r>
              <a:rPr lang="de-DE" sz="1600" dirty="0" smtClean="0">
                <a:latin typeface="Arial" panose="020B0604020202020204" pitchFamily="34" charset="0"/>
                <a:cs typeface="Arial" panose="020B0604020202020204" pitchFamily="34" charset="0"/>
              </a:rPr>
              <a:t>Abschiebung</a:t>
            </a:r>
            <a:endParaRPr lang="de-DE"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t="33695" b="30139"/>
          <a:stretch/>
        </p:blipFill>
        <p:spPr>
          <a:xfrm>
            <a:off x="3230863" y="3284052"/>
            <a:ext cx="1366079" cy="1061153"/>
          </a:xfrm>
          <a:prstGeom prst="rect">
            <a:avLst/>
          </a:prstGeom>
        </p:spPr>
      </p:pic>
      <p:pic>
        <p:nvPicPr>
          <p:cNvPr id="9" name="Grafik 8"/>
          <p:cNvPicPr>
            <a:picLocks noChangeAspect="1"/>
          </p:cNvPicPr>
          <p:nvPr/>
        </p:nvPicPr>
        <p:blipFill rotWithShape="1">
          <a:blip r:embed="rId4" cstate="print">
            <a:extLst>
              <a:ext uri="{28A0092B-C50C-407E-A947-70E740481C1C}">
                <a14:useLocalDpi xmlns:a14="http://schemas.microsoft.com/office/drawing/2010/main" val="0"/>
              </a:ext>
            </a:extLst>
          </a:blip>
          <a:srcRect t="71675"/>
          <a:stretch/>
        </p:blipFill>
        <p:spPr>
          <a:xfrm>
            <a:off x="3389452" y="4345205"/>
            <a:ext cx="1319007" cy="802433"/>
          </a:xfrm>
          <a:prstGeom prst="rect">
            <a:avLst/>
          </a:prstGeom>
        </p:spPr>
      </p:pic>
      <p:pic>
        <p:nvPicPr>
          <p:cNvPr id="10" name="Grafik 9"/>
          <p:cNvPicPr>
            <a:picLocks noChangeAspect="1"/>
          </p:cNvPicPr>
          <p:nvPr/>
        </p:nvPicPr>
        <p:blipFill rotWithShape="1">
          <a:blip r:embed="rId5" cstate="print">
            <a:extLst>
              <a:ext uri="{28A0092B-C50C-407E-A947-70E740481C1C}">
                <a14:useLocalDpi xmlns:a14="http://schemas.microsoft.com/office/drawing/2010/main" val="0"/>
              </a:ext>
            </a:extLst>
          </a:blip>
          <a:srcRect b="71379"/>
          <a:stretch/>
        </p:blipFill>
        <p:spPr>
          <a:xfrm>
            <a:off x="3361461" y="5155347"/>
            <a:ext cx="1346998" cy="828032"/>
          </a:xfrm>
          <a:prstGeom prst="rect">
            <a:avLst/>
          </a:prstGeom>
        </p:spPr>
      </p:pic>
      <p:pic>
        <p:nvPicPr>
          <p:cNvPr id="11" name="Grafik 10"/>
          <p:cNvPicPr>
            <a:picLocks noChangeAspect="1"/>
          </p:cNvPicPr>
          <p:nvPr/>
        </p:nvPicPr>
        <p:blipFill rotWithShape="1">
          <a:blip r:embed="rId6">
            <a:extLst>
              <a:ext uri="{28A0092B-C50C-407E-A947-70E740481C1C}">
                <a14:useLocalDpi xmlns:a14="http://schemas.microsoft.com/office/drawing/2010/main" val="0"/>
              </a:ext>
            </a:extLst>
          </a:blip>
          <a:srcRect l="7044" t="23836" r="57652" b="13710"/>
          <a:stretch/>
        </p:blipFill>
        <p:spPr>
          <a:xfrm>
            <a:off x="5458571" y="2257017"/>
            <a:ext cx="3228229" cy="3212327"/>
          </a:xfrm>
          <a:prstGeom prst="rect">
            <a:avLst/>
          </a:prstGeom>
        </p:spPr>
      </p:pic>
      <p:cxnSp>
        <p:nvCxnSpPr>
          <p:cNvPr id="13" name="Gerade Verbindung mit Pfeil 12"/>
          <p:cNvCxnSpPr/>
          <p:nvPr/>
        </p:nvCxnSpPr>
        <p:spPr>
          <a:xfrm flipH="1">
            <a:off x="7386762" y="3967701"/>
            <a:ext cx="477078" cy="46117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5" name="Textfeld 14"/>
          <p:cNvSpPr txBox="1"/>
          <p:nvPr/>
        </p:nvSpPr>
        <p:spPr>
          <a:xfrm>
            <a:off x="7776375" y="3699601"/>
            <a:ext cx="1199367"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Fault </a:t>
            </a:r>
            <a:r>
              <a:rPr lang="de-DE" sz="1600" dirty="0" err="1">
                <a:latin typeface="Arial" panose="020B0604020202020204" pitchFamily="34" charset="0"/>
                <a:cs typeface="Arial" panose="020B0604020202020204" pitchFamily="34" charset="0"/>
              </a:rPr>
              <a:t>scarp</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1204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23DC50-E91B-4EE9-A0E2-D24DB34E71E7}"/>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a:t>
            </a:r>
            <a:endParaRPr lang="de-DE" dirty="0"/>
          </a:p>
        </p:txBody>
      </p:sp>
      <p:sp>
        <p:nvSpPr>
          <p:cNvPr id="3" name="Inhaltsplatzhalter 2">
            <a:extLst>
              <a:ext uri="{FF2B5EF4-FFF2-40B4-BE49-F238E27FC236}">
                <a16:creationId xmlns:a16="http://schemas.microsoft.com/office/drawing/2014/main" id="{DE495312-B22F-4043-9F3B-B2E7E8FA47E7}"/>
              </a:ext>
            </a:extLst>
          </p:cNvPr>
          <p:cNvSpPr>
            <a:spLocks noGrp="1"/>
          </p:cNvSpPr>
          <p:nvPr>
            <p:ph idx="1"/>
          </p:nvPr>
        </p:nvSpPr>
        <p:spPr/>
        <p:txBody>
          <a:bodyPr>
            <a:noAutofit/>
          </a:bodyPr>
          <a:lstStyle/>
          <a:p>
            <a:pPr marL="0" indent="0">
              <a:lnSpc>
                <a:spcPct val="150000"/>
              </a:lnSpc>
              <a:buNone/>
            </a:pPr>
            <a:r>
              <a:rPr lang="de-DE" sz="1600" b="1" dirty="0">
                <a:latin typeface="Arial" panose="020B0604020202020204" pitchFamily="34" charset="0"/>
                <a:cs typeface="Arial" panose="020B0604020202020204" pitchFamily="34" charset="0"/>
              </a:rPr>
              <a:t>Strukturen in der duktilen Verformung</a:t>
            </a:r>
          </a:p>
          <a:p>
            <a:pPr marL="0" indent="0">
              <a:lnSpc>
                <a:spcPct val="150000"/>
              </a:lnSpc>
              <a:buNone/>
            </a:pPr>
            <a:r>
              <a:rPr lang="de-DE" sz="1600" b="1" dirty="0">
                <a:latin typeface="Arial" panose="020B0604020202020204" pitchFamily="34" charset="0"/>
                <a:cs typeface="Arial" panose="020B0604020202020204" pitchFamily="34" charset="0"/>
              </a:rPr>
              <a:t>Schieferung</a:t>
            </a:r>
          </a:p>
          <a:p>
            <a:pPr marL="0" indent="0">
              <a:lnSpc>
                <a:spcPct val="150000"/>
              </a:lnSpc>
              <a:buNone/>
            </a:pPr>
            <a:r>
              <a:rPr lang="de-DE" sz="1600" b="1" dirty="0">
                <a:latin typeface="Arial" panose="020B0604020202020204" pitchFamily="34" charset="0"/>
                <a:cs typeface="Arial" panose="020B0604020202020204" pitchFamily="34" charset="0"/>
              </a:rPr>
              <a:t>Oberflächenteilbarkeit des Gesteins durch bevorzugte Ausrichtung der blattreichen mineralischen Körner</a:t>
            </a:r>
          </a:p>
          <a:p>
            <a:pPr marL="0" indent="0">
              <a:lnSpc>
                <a:spcPct val="150000"/>
              </a:lnSpc>
              <a:buNone/>
            </a:pPr>
            <a:r>
              <a:rPr lang="de-DE" sz="1600" b="1" dirty="0" err="1">
                <a:latin typeface="Arial" panose="020B0604020202020204" pitchFamily="34" charset="0"/>
                <a:cs typeface="Arial" panose="020B0604020202020204" pitchFamily="34" charset="0"/>
              </a:rPr>
              <a:t>Folierung</a:t>
            </a: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Materialschichtaufbau des Gesteins</a:t>
            </a:r>
          </a:p>
          <a:p>
            <a:pPr marL="0" indent="0">
              <a:lnSpc>
                <a:spcPct val="150000"/>
              </a:lnSpc>
              <a:buNone/>
            </a:pPr>
            <a:r>
              <a:rPr lang="de-DE" sz="1600" b="1" dirty="0">
                <a:latin typeface="Arial" panose="020B0604020202020204" pitchFamily="34" charset="0"/>
                <a:cs typeface="Arial" panose="020B0604020202020204" pitchFamily="34" charset="0"/>
              </a:rPr>
              <a:t>Falten </a:t>
            </a:r>
          </a:p>
          <a:p>
            <a:pPr marL="0" indent="0">
              <a:lnSpc>
                <a:spcPct val="150000"/>
              </a:lnSpc>
              <a:buNone/>
            </a:pPr>
            <a:r>
              <a:rPr lang="de-DE" sz="1600" b="1" dirty="0">
                <a:latin typeface="Arial" panose="020B0604020202020204" pitchFamily="34" charset="0"/>
                <a:cs typeface="Arial" panose="020B0604020202020204" pitchFamily="34" charset="0"/>
              </a:rPr>
              <a:t>entstehen bei der duktilen Verformung von geschichteten Gesteinspaketen, wenn die einzelnen Schichten unterschiedliche mechanische Eigenschaften aufweisen.</a:t>
            </a:r>
          </a:p>
        </p:txBody>
      </p:sp>
      <p:sp>
        <p:nvSpPr>
          <p:cNvPr id="4" name="AutoShape 2" descr="\Phi \,">
            <a:extLst>
              <a:ext uri="{FF2B5EF4-FFF2-40B4-BE49-F238E27FC236}">
                <a16:creationId xmlns:a16="http://schemas.microsoft.com/office/drawing/2014/main" id="{901B6FAD-1367-44D4-B697-D39FB20FD8A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8" name="Grafik 7"/>
          <p:cNvPicPr>
            <a:picLocks noChangeAspect="1"/>
          </p:cNvPicPr>
          <p:nvPr/>
        </p:nvPicPr>
        <p:blipFill rotWithShape="1">
          <a:blip r:embed="rId3"/>
          <a:srcRect l="23913" t="15899" r="11182" b="27336"/>
          <a:stretch/>
        </p:blipFill>
        <p:spPr>
          <a:xfrm>
            <a:off x="5412964" y="4064445"/>
            <a:ext cx="3273836" cy="2147469"/>
          </a:xfrm>
          <a:prstGeom prst="rect">
            <a:avLst/>
          </a:prstGeom>
        </p:spPr>
      </p:pic>
      <p:pic>
        <p:nvPicPr>
          <p:cNvPr id="10" name="Grafik 9"/>
          <p:cNvPicPr>
            <a:picLocks noChangeAspect="1"/>
          </p:cNvPicPr>
          <p:nvPr/>
        </p:nvPicPr>
        <p:blipFill rotWithShape="1">
          <a:blip r:embed="rId4"/>
          <a:srcRect l="17660"/>
          <a:stretch/>
        </p:blipFill>
        <p:spPr>
          <a:xfrm>
            <a:off x="5866725" y="1600200"/>
            <a:ext cx="2820075" cy="2206992"/>
          </a:xfrm>
          <a:prstGeom prst="rect">
            <a:avLst/>
          </a:prstGeom>
        </p:spPr>
      </p:pic>
    </p:spTree>
    <p:extLst>
      <p:ext uri="{BB962C8B-B14F-4D97-AF65-F5344CB8AC3E}">
        <p14:creationId xmlns:p14="http://schemas.microsoft.com/office/powerpoint/2010/main" val="15760914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8D20EE-320B-42D2-A069-3E741B9B98AF}"/>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Geologische Grundlagen</a:t>
            </a:r>
            <a:endParaRPr lang="de-DE" dirty="0"/>
          </a:p>
        </p:txBody>
      </p:sp>
      <p:sp>
        <p:nvSpPr>
          <p:cNvPr id="3" name="Inhaltsplatzhalter 2">
            <a:extLst>
              <a:ext uri="{FF2B5EF4-FFF2-40B4-BE49-F238E27FC236}">
                <a16:creationId xmlns:a16="http://schemas.microsoft.com/office/drawing/2014/main" id="{412CAFAF-9457-47A9-A98B-03772B8D15DC}"/>
              </a:ext>
            </a:extLst>
          </p:cNvPr>
          <p:cNvSpPr>
            <a:spLocks noGrp="1"/>
          </p:cNvSpPr>
          <p:nvPr>
            <p:ph idx="1"/>
          </p:nvPr>
        </p:nvSpPr>
        <p:spPr>
          <a:xfrm>
            <a:off x="457200" y="1600200"/>
            <a:ext cx="8410074" cy="4644189"/>
          </a:xfrm>
        </p:spPr>
        <p:txBody>
          <a:bodyPr>
            <a:normAutofit/>
          </a:bodyPr>
          <a:lstStyle/>
          <a:p>
            <a:pPr marL="0" indent="0">
              <a:lnSpc>
                <a:spcPct val="150000"/>
              </a:lnSpc>
              <a:buNone/>
            </a:pPr>
            <a:r>
              <a:rPr lang="de-DE" sz="1600" b="1" dirty="0" err="1">
                <a:latin typeface="Arial" panose="020B0604020202020204" pitchFamily="34" charset="0"/>
                <a:cs typeface="Arial" panose="020B0604020202020204" pitchFamily="34" charset="0"/>
              </a:rPr>
              <a:t>Aquifer</a:t>
            </a: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Ein Grundwasserleiter ist ein Gesteinskörper mit Hohlräumen, der in der Lage ist, Grundwasser zu transportieren.</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Es gibt drei Arten von Grundwasserleitern:</a:t>
            </a:r>
          </a:p>
          <a:p>
            <a:pPr marL="0" indent="0">
              <a:lnSpc>
                <a:spcPct val="150000"/>
              </a:lnSpc>
              <a:buNone/>
            </a:pPr>
            <a:r>
              <a:rPr lang="de-DE" sz="1600" b="1" dirty="0">
                <a:latin typeface="Arial" panose="020B0604020202020204" pitchFamily="34" charset="0"/>
                <a:cs typeface="Arial" panose="020B0604020202020204" pitchFamily="34" charset="0"/>
              </a:rPr>
              <a:t>Porengrundwasserleiter </a:t>
            </a:r>
          </a:p>
          <a:p>
            <a:pPr marL="0" indent="0">
              <a:lnSpc>
                <a:spcPct val="150000"/>
              </a:lnSpc>
              <a:buNone/>
            </a:pPr>
            <a:r>
              <a:rPr lang="de-DE" sz="1600" b="1" dirty="0">
                <a:latin typeface="Arial" panose="020B0604020202020204" pitchFamily="34" charset="0"/>
                <a:cs typeface="Arial" panose="020B0604020202020204" pitchFamily="34" charset="0"/>
              </a:rPr>
              <a:t>Kluft Grundwasserleiter </a:t>
            </a:r>
          </a:p>
          <a:p>
            <a:pPr marL="0" indent="0">
              <a:lnSpc>
                <a:spcPct val="150000"/>
              </a:lnSpc>
              <a:buNone/>
            </a:pPr>
            <a:r>
              <a:rPr lang="de-DE" sz="1600" b="1" dirty="0">
                <a:latin typeface="Arial" panose="020B0604020202020204" pitchFamily="34" charset="0"/>
                <a:cs typeface="Arial" panose="020B0604020202020204" pitchFamily="34" charset="0"/>
              </a:rPr>
              <a:t>Karst Grundwasserleiter </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Ein Grundwasserleiter ist geologisch durch wasserundurchlässige Schichten (z.B. Tone) begrenzt, die dann </a:t>
            </a:r>
            <a:r>
              <a:rPr lang="de-DE" sz="1600" b="1" dirty="0" err="1">
                <a:latin typeface="Arial" panose="020B0604020202020204" pitchFamily="34" charset="0"/>
                <a:cs typeface="Arial" panose="020B0604020202020204" pitchFamily="34" charset="0"/>
              </a:rPr>
              <a:t>Aquifugen</a:t>
            </a:r>
            <a:r>
              <a:rPr lang="de-DE" sz="1600" b="1" dirty="0">
                <a:latin typeface="Arial" panose="020B0604020202020204" pitchFamily="34" charset="0"/>
                <a:cs typeface="Arial" panose="020B0604020202020204" pitchFamily="34" charset="0"/>
              </a:rPr>
              <a:t> genannt werden.</a:t>
            </a:r>
          </a:p>
        </p:txBody>
      </p:sp>
    </p:spTree>
    <p:extLst>
      <p:ext uri="{BB962C8B-B14F-4D97-AF65-F5344CB8AC3E}">
        <p14:creationId xmlns:p14="http://schemas.microsoft.com/office/powerpoint/2010/main" val="712561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Definitionen</a:t>
            </a:r>
            <a:r>
              <a:rPr lang="en-US" dirty="0">
                <a:latin typeface="Arial" panose="020B0604020202020204" pitchFamily="34" charset="0"/>
                <a:cs typeface="Arial" panose="020B0604020202020204" pitchFamily="34" charset="0"/>
              </a:rPr>
              <a:t> &amp; </a:t>
            </a:r>
            <a:r>
              <a:rPr lang="en-US" dirty="0" err="1">
                <a:latin typeface="Arial" panose="020B0604020202020204" pitchFamily="34" charset="0"/>
                <a:cs typeface="Arial" panose="020B0604020202020204" pitchFamily="34" charset="0"/>
              </a:rPr>
              <a:t>Grundlagen</a:t>
            </a:r>
            <a:endParaRPr lang="el-GR" dirty="0"/>
          </a:p>
        </p:txBody>
      </p:sp>
      <p:sp>
        <p:nvSpPr>
          <p:cNvPr id="3" name="Content Placeholder 2"/>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Geothermische Energie</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Geothermie ist die Wärme, die im zugänglichen Teil der Erdkruste gespeichert ist. Sie umfasst die in der Erde gespeicherte Energie, soweit sie gewonnen und genutzt werden kann, und gehört zu den erneuerbaren Energien. Es kann direkt eingesetzt werden, z.B. zum Heizen und Kühlen im Wärmemarkt (Wärmepumpenheizung), zur Stromerzeugung oder in einem Blockheizkraftwerk. Die Geothermie beschreibt sowohl die ingenieurmäßige Beschäftigung mit der Geothermie und deren Nutzung als auch die wissenschaftliche Untersuchung der thermischen Situation der Erde. </a:t>
            </a:r>
          </a:p>
        </p:txBody>
      </p:sp>
    </p:spTree>
    <p:extLst>
      <p:ext uri="{BB962C8B-B14F-4D97-AF65-F5344CB8AC3E}">
        <p14:creationId xmlns:p14="http://schemas.microsoft.com/office/powerpoint/2010/main" val="6583188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94F428-3F54-4EEE-AAE5-E8DEDC45D9D1}"/>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Geologische Grundlagen</a:t>
            </a:r>
            <a:endParaRPr lang="de-DE" dirty="0"/>
          </a:p>
        </p:txBody>
      </p:sp>
      <p:sp>
        <p:nvSpPr>
          <p:cNvPr id="3" name="Inhaltsplatzhalter 2">
            <a:extLst>
              <a:ext uri="{FF2B5EF4-FFF2-40B4-BE49-F238E27FC236}">
                <a16:creationId xmlns:a16="http://schemas.microsoft.com/office/drawing/2014/main" id="{8C99FF43-3AC8-46B8-8D84-A159C55F2B82}"/>
              </a:ext>
            </a:extLst>
          </p:cNvPr>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Poren Grundwasserleiter </a:t>
            </a:r>
          </a:p>
          <a:p>
            <a:pPr marL="0" indent="0">
              <a:lnSpc>
                <a:spcPct val="150000"/>
              </a:lnSpc>
              <a:buNone/>
            </a:pPr>
            <a:r>
              <a:rPr lang="de-DE" sz="1600" b="1" dirty="0">
                <a:latin typeface="Arial" panose="020B0604020202020204" pitchFamily="34" charset="0"/>
                <a:cs typeface="Arial" panose="020B0604020202020204" pitchFamily="34" charset="0"/>
              </a:rPr>
              <a:t>Lose Gesteine wie Sand, Kies oder Felsbrocken haben Poren zwischen den einzelnen Körnern. Poren sind Hohlräume unterschiedlicher Form und Größe, die mit Luft oder Wasser gefüllt sind. Diese befinden sich in klastischen Sedimenten zwischen den einzelnen Gesteinspartikeln und sind miteinander verbunden. Diese Bedingungen finden sich in lockeren Gesteinen und teilweise auch in festen Gesteinen (z.B. Sandstein). Diese Gesteine befinden sich zum Beispiel im norddeutschen Tiefland, in der Oberrheinebene oder im Alpenvorland sowie in Bach- und Flussauen. </a:t>
            </a:r>
          </a:p>
        </p:txBody>
      </p:sp>
      <p:pic>
        <p:nvPicPr>
          <p:cNvPr id="4" name="Grafik 3">
            <a:extLst>
              <a:ext uri="{FF2B5EF4-FFF2-40B4-BE49-F238E27FC236}">
                <a16:creationId xmlns:a16="http://schemas.microsoft.com/office/drawing/2014/main" id="{3E438F31-6BFA-4418-B1FA-0EAB9FAC6DA0}"/>
              </a:ext>
            </a:extLst>
          </p:cNvPr>
          <p:cNvPicPr>
            <a:picLocks noChangeAspect="1"/>
          </p:cNvPicPr>
          <p:nvPr/>
        </p:nvPicPr>
        <p:blipFill>
          <a:blip r:embed="rId3"/>
          <a:stretch>
            <a:fillRect/>
          </a:stretch>
        </p:blipFill>
        <p:spPr>
          <a:xfrm>
            <a:off x="6107968" y="4334176"/>
            <a:ext cx="2578832" cy="1847248"/>
          </a:xfrm>
          <a:prstGeom prst="rect">
            <a:avLst/>
          </a:prstGeom>
        </p:spPr>
      </p:pic>
    </p:spTree>
    <p:extLst>
      <p:ext uri="{BB962C8B-B14F-4D97-AF65-F5344CB8AC3E}">
        <p14:creationId xmlns:p14="http://schemas.microsoft.com/office/powerpoint/2010/main" val="8628707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223A9-E51C-4A7C-BF09-E10A7862C8B3}"/>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Geologische Grundlagen</a:t>
            </a:r>
            <a:endParaRPr lang="de-DE" dirty="0"/>
          </a:p>
        </p:txBody>
      </p:sp>
      <p:sp>
        <p:nvSpPr>
          <p:cNvPr id="3" name="Inhaltsplatzhalter 2">
            <a:extLst>
              <a:ext uri="{FF2B5EF4-FFF2-40B4-BE49-F238E27FC236}">
                <a16:creationId xmlns:a16="http://schemas.microsoft.com/office/drawing/2014/main" id="{8DBC00E5-3E7E-40E7-82B1-CEC20A5ED3F5}"/>
              </a:ext>
            </a:extLst>
          </p:cNvPr>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Kluft Grundwasserleiter </a:t>
            </a:r>
          </a:p>
          <a:p>
            <a:pPr marL="0" indent="0">
              <a:lnSpc>
                <a:spcPct val="150000"/>
              </a:lnSpc>
              <a:buNone/>
            </a:pPr>
            <a:r>
              <a:rPr lang="de-DE" sz="1600" b="1" dirty="0">
                <a:latin typeface="Arial" panose="020B0604020202020204" pitchFamily="34" charset="0"/>
                <a:cs typeface="Arial" panose="020B0604020202020204" pitchFamily="34" charset="0"/>
              </a:rPr>
              <a:t>Die niedrigen und hohen Berge bestehen größtenteils aus festem Fels. In Deutschland sind 53,4 % der Fläche (ca. 190 400 km2) Festgestein. In solchen Festgesteinen werden die hydraulisch wirksamen Räume in der Regel nicht durch Poren, sondern durch Grenzflächen gebildet. Die räumliche Ausdehnung und die Öffnungsweite der Schnittstellen sind sehr unterschiedlich (wenige Zentimeter bis mehrere Meter).</a:t>
            </a:r>
          </a:p>
        </p:txBody>
      </p:sp>
      <p:pic>
        <p:nvPicPr>
          <p:cNvPr id="4" name="Grafik 3">
            <a:extLst>
              <a:ext uri="{FF2B5EF4-FFF2-40B4-BE49-F238E27FC236}">
                <a16:creationId xmlns:a16="http://schemas.microsoft.com/office/drawing/2014/main" id="{E12C7113-31F1-4562-BEA2-22E2D0E5263E}"/>
              </a:ext>
            </a:extLst>
          </p:cNvPr>
          <p:cNvPicPr>
            <a:picLocks noChangeAspect="1"/>
          </p:cNvPicPr>
          <p:nvPr/>
        </p:nvPicPr>
        <p:blipFill>
          <a:blip r:embed="rId3"/>
          <a:stretch>
            <a:fillRect/>
          </a:stretch>
        </p:blipFill>
        <p:spPr>
          <a:xfrm>
            <a:off x="5705598" y="4059440"/>
            <a:ext cx="2981202" cy="2066723"/>
          </a:xfrm>
          <a:prstGeom prst="rect">
            <a:avLst/>
          </a:prstGeom>
        </p:spPr>
      </p:pic>
    </p:spTree>
    <p:extLst>
      <p:ext uri="{BB962C8B-B14F-4D97-AF65-F5344CB8AC3E}">
        <p14:creationId xmlns:p14="http://schemas.microsoft.com/office/powerpoint/2010/main" val="20686912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879FF-21F6-42E1-8CC1-D09DFC0790A9}"/>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25632757-0169-4AD4-8EB1-C5A530E9493C}"/>
              </a:ext>
            </a:extLst>
          </p:cNvPr>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Karst Grundwasserleiter </a:t>
            </a:r>
          </a:p>
          <a:p>
            <a:pPr marL="0" indent="0">
              <a:lnSpc>
                <a:spcPct val="150000"/>
              </a:lnSpc>
              <a:buNone/>
            </a:pPr>
            <a:r>
              <a:rPr lang="de-DE" sz="1600" b="1" dirty="0">
                <a:latin typeface="Arial" panose="020B0604020202020204" pitchFamily="34" charset="0"/>
                <a:cs typeface="Arial" panose="020B0604020202020204" pitchFamily="34" charset="0"/>
              </a:rPr>
              <a:t>Sie entstehen in wasserlöslichen Gesteinen (Karbonate, Gips, etc.), die in geologischen Perioden durch die lösende Wirkung von Sickerwasser und zirkulierendem Grundwasser erweitert wurden. Aus der Luft aufgenommenes Kohlendioxid, das mit Wasser zu Kohlensäure reagiert, spielt eine zentrale Rolle bei der Bildung von Karst in </a:t>
            </a:r>
            <a:r>
              <a:rPr lang="de-DE" sz="1600" b="1" dirty="0" err="1">
                <a:latin typeface="Arial" panose="020B0604020202020204" pitchFamily="34" charset="0"/>
                <a:cs typeface="Arial" panose="020B0604020202020204" pitchFamily="34" charset="0"/>
              </a:rPr>
              <a:t>Karbonatgesteinen</a:t>
            </a:r>
            <a:r>
              <a:rPr lang="de-DE" sz="1600" b="1" dirty="0">
                <a:latin typeface="Arial" panose="020B0604020202020204" pitchFamily="34" charset="0"/>
                <a:cs typeface="Arial" panose="020B0604020202020204" pitchFamily="34" charset="0"/>
              </a:rPr>
              <a:t>.</a:t>
            </a:r>
          </a:p>
        </p:txBody>
      </p:sp>
      <p:pic>
        <p:nvPicPr>
          <p:cNvPr id="4" name="Grafik 3">
            <a:extLst>
              <a:ext uri="{FF2B5EF4-FFF2-40B4-BE49-F238E27FC236}">
                <a16:creationId xmlns:a16="http://schemas.microsoft.com/office/drawing/2014/main" id="{6F8A994A-BDAE-43B2-A7FD-7CA89E040C53}"/>
              </a:ext>
            </a:extLst>
          </p:cNvPr>
          <p:cNvPicPr>
            <a:picLocks noChangeAspect="1"/>
          </p:cNvPicPr>
          <p:nvPr/>
        </p:nvPicPr>
        <p:blipFill>
          <a:blip r:embed="rId3"/>
          <a:stretch>
            <a:fillRect/>
          </a:stretch>
        </p:blipFill>
        <p:spPr>
          <a:xfrm>
            <a:off x="5632439" y="4085510"/>
            <a:ext cx="3054361" cy="2152075"/>
          </a:xfrm>
          <a:prstGeom prst="rect">
            <a:avLst/>
          </a:prstGeom>
        </p:spPr>
      </p:pic>
    </p:spTree>
    <p:extLst>
      <p:ext uri="{BB962C8B-B14F-4D97-AF65-F5344CB8AC3E}">
        <p14:creationId xmlns:p14="http://schemas.microsoft.com/office/powerpoint/2010/main" val="4847688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5BFCE0-FAA2-4EEF-9E6C-76B1B2ECE9D8}"/>
              </a:ext>
            </a:extLst>
          </p:cNvPr>
          <p:cNvSpPr>
            <a:spLocks noGrp="1"/>
          </p:cNvSpPr>
          <p:nvPr>
            <p:ph type="title"/>
          </p:nvPr>
        </p:nvSpPr>
        <p:spPr/>
        <p:txBody>
          <a:bodyPr>
            <a:normAutofit fontScale="90000"/>
          </a:bodyPr>
          <a:lstStyle/>
          <a:p>
            <a:r>
              <a:rPr lang="de-DE" dirty="0">
                <a:latin typeface="Arial" panose="020B0604020202020204" pitchFamily="34" charset="0"/>
                <a:cs typeface="Arial" panose="020B0604020202020204" pitchFamily="34" charset="0"/>
              </a:rPr>
              <a:t>Geologische Grundlagen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Verteilung von Grundwasserleitern in Deutschland</a:t>
            </a:r>
          </a:p>
        </p:txBody>
      </p:sp>
      <p:sp>
        <p:nvSpPr>
          <p:cNvPr id="5" name="Textfeld 4">
            <a:extLst>
              <a:ext uri="{FF2B5EF4-FFF2-40B4-BE49-F238E27FC236}">
                <a16:creationId xmlns:a16="http://schemas.microsoft.com/office/drawing/2014/main" id="{7D2F04EB-AF40-42CF-9E72-C6A26612D84D}"/>
              </a:ext>
            </a:extLst>
          </p:cNvPr>
          <p:cNvSpPr txBox="1"/>
          <p:nvPr/>
        </p:nvSpPr>
        <p:spPr>
          <a:xfrm>
            <a:off x="707570" y="2057108"/>
            <a:ext cx="6864107" cy="2677656"/>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Die hydrogeologische Karte gibt Ihnen Auskunft über die hydrogeologische Situation an Ihrem Standort.</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Eine Übersicht für Deutschland finden Sie hier.</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https://www.bgr.bund.de/DE/Themen/Wasser/Projekte/laufend/Beratung/Huek200/huek200_pdf_ha.html?nn=1542276</a:t>
            </a:r>
          </a:p>
        </p:txBody>
      </p:sp>
    </p:spTree>
    <p:extLst>
      <p:ext uri="{BB962C8B-B14F-4D97-AF65-F5344CB8AC3E}">
        <p14:creationId xmlns:p14="http://schemas.microsoft.com/office/powerpoint/2010/main" val="15970254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51759-3831-4F52-A33A-CF1C2DFDF665}"/>
              </a:ext>
            </a:extLst>
          </p:cNvPr>
          <p:cNvSpPr>
            <a:spLocks noGrp="1"/>
          </p:cNvSpPr>
          <p:nvPr>
            <p:ph type="title"/>
          </p:nvPr>
        </p:nvSpPr>
        <p:spPr>
          <a:xfrm>
            <a:off x="1979712" y="0"/>
            <a:ext cx="6707088" cy="1124744"/>
          </a:xfrm>
        </p:spPr>
        <p:txBody>
          <a:bodyPr/>
          <a:lstStyle/>
          <a:p>
            <a:r>
              <a:rPr lang="de-DE" dirty="0" smtClean="0">
                <a:latin typeface="Arial" panose="020B0604020202020204" pitchFamily="34" charset="0"/>
                <a:cs typeface="Arial" panose="020B0604020202020204" pitchFamily="34" charset="0"/>
              </a:rPr>
              <a:t>Geothermie</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8938FB52-CFDD-46FD-A55C-A4A2668845D7}"/>
              </a:ext>
            </a:extLst>
          </p:cNvPr>
          <p:cNvSpPr>
            <a:spLocks noGrp="1"/>
          </p:cNvSpPr>
          <p:nvPr>
            <p:ph idx="1"/>
          </p:nvPr>
        </p:nvSpPr>
        <p:spPr>
          <a:xfrm>
            <a:off x="457200" y="1479884"/>
            <a:ext cx="8229600" cy="4525963"/>
          </a:xfrm>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Warum ist die Geologie für eine </a:t>
            </a:r>
            <a:r>
              <a:rPr lang="de-DE" sz="1600" b="1" dirty="0" err="1">
                <a:latin typeface="Arial" panose="020B0604020202020204" pitchFamily="34" charset="0"/>
                <a:cs typeface="Arial" panose="020B0604020202020204" pitchFamily="34" charset="0"/>
              </a:rPr>
              <a:t>Geothermieanlage</a:t>
            </a:r>
            <a:r>
              <a:rPr lang="de-DE" sz="1600" b="1" dirty="0">
                <a:latin typeface="Arial" panose="020B0604020202020204" pitchFamily="34" charset="0"/>
                <a:cs typeface="Arial" panose="020B0604020202020204" pitchFamily="34" charset="0"/>
              </a:rPr>
              <a:t> wichtig? </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Die Geologie hat einen direkten Einfluss auf die technischen Umsetzungsmöglichkeiten des Brunnens, was bedeutet, dass sie auch einen indirekten Einfluss auf die Kosten des Brunnens hat. </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Die physikalischen Eigenschaften der Geologie am Standort der </a:t>
            </a:r>
            <a:r>
              <a:rPr lang="de-DE" sz="1600" b="1" dirty="0" err="1">
                <a:latin typeface="Arial" panose="020B0604020202020204" pitchFamily="34" charset="0"/>
                <a:cs typeface="Arial" panose="020B0604020202020204" pitchFamily="34" charset="0"/>
              </a:rPr>
              <a:t>Geothermieanlage</a:t>
            </a:r>
            <a:r>
              <a:rPr lang="de-DE" sz="1600" b="1" dirty="0">
                <a:latin typeface="Arial" panose="020B0604020202020204" pitchFamily="34" charset="0"/>
                <a:cs typeface="Arial" panose="020B0604020202020204" pitchFamily="34" charset="0"/>
              </a:rPr>
              <a:t> haben einen direkten Einfluss auf die Energiemenge, die pro Bohrung (Bohrmeter) und Zeit dauerhaft und nachhaltig genutzt werden kann.</a:t>
            </a:r>
          </a:p>
        </p:txBody>
      </p:sp>
    </p:spTree>
    <p:extLst>
      <p:ext uri="{BB962C8B-B14F-4D97-AF65-F5344CB8AC3E}">
        <p14:creationId xmlns:p14="http://schemas.microsoft.com/office/powerpoint/2010/main" val="5499919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2D896F-CD49-4911-B608-0E21D9B10061}"/>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Geothermie</a:t>
            </a:r>
            <a:endParaRPr lang="de-DE" dirty="0"/>
          </a:p>
        </p:txBody>
      </p:sp>
      <p:sp>
        <p:nvSpPr>
          <p:cNvPr id="3" name="Inhaltsplatzhalter 2">
            <a:extLst>
              <a:ext uri="{FF2B5EF4-FFF2-40B4-BE49-F238E27FC236}">
                <a16:creationId xmlns:a16="http://schemas.microsoft.com/office/drawing/2014/main" id="{DFE1D11E-81FF-4637-95FA-D3F168DFFA10}"/>
              </a:ext>
            </a:extLst>
          </p:cNvPr>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Physikalische Eigenschaften des Untergrundes</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Maßgeblich sind die folgenden beiden Eigenschaften des Untergrundes, die vom jeweiligen Untergrund / der Geologie abhängig sind.</a:t>
            </a: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Wärmeleitfähigkeit</a:t>
            </a:r>
          </a:p>
          <a:p>
            <a:pPr marL="0" indent="0">
              <a:lnSpc>
                <a:spcPct val="150000"/>
              </a:lnSpc>
              <a:buNone/>
            </a:pPr>
            <a:r>
              <a:rPr lang="de-DE" sz="1600" b="1" dirty="0">
                <a:latin typeface="Arial" panose="020B0604020202020204" pitchFamily="34" charset="0"/>
                <a:cs typeface="Arial" panose="020B0604020202020204" pitchFamily="34" charset="0"/>
              </a:rPr>
              <a:t>Wärmekapazität</a:t>
            </a:r>
          </a:p>
        </p:txBody>
      </p:sp>
    </p:spTree>
    <p:extLst>
      <p:ext uri="{BB962C8B-B14F-4D97-AF65-F5344CB8AC3E}">
        <p14:creationId xmlns:p14="http://schemas.microsoft.com/office/powerpoint/2010/main" val="34415810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D87D7-C7C0-4360-BFB0-FAAFD28B6FBC}"/>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Geothermie</a:t>
            </a:r>
            <a:endParaRPr lang="de-DE" dirty="0"/>
          </a:p>
        </p:txBody>
      </p:sp>
      <p:sp>
        <p:nvSpPr>
          <p:cNvPr id="3" name="Inhaltsplatzhalter 2">
            <a:extLst>
              <a:ext uri="{FF2B5EF4-FFF2-40B4-BE49-F238E27FC236}">
                <a16:creationId xmlns:a16="http://schemas.microsoft.com/office/drawing/2014/main" id="{6CB132D1-3F8F-4C0D-ACAD-F5D66F810F06}"/>
              </a:ext>
            </a:extLst>
          </p:cNvPr>
          <p:cNvSpPr>
            <a:spLocks noGrp="1"/>
          </p:cNvSpPr>
          <p:nvPr>
            <p:ph idx="1"/>
          </p:nvPr>
        </p:nvSpPr>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Physikalische Eigenschaften des Untergrundes / Wärmeleitfähigkeit</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Die Wärmeleitfähigkeit beschreibt die Fähigkeit einer Substanz, Wärmeenergie in Form von Wärme zu transportieren.</a:t>
            </a:r>
          </a:p>
          <a:p>
            <a:pPr marL="0" indent="0">
              <a:lnSpc>
                <a:spcPct val="150000"/>
              </a:lnSpc>
              <a:buNone/>
            </a:pPr>
            <a:r>
              <a:rPr lang="de-DE" sz="1600" dirty="0">
                <a:latin typeface="Arial" panose="020B0604020202020204" pitchFamily="34" charset="0"/>
                <a:cs typeface="Arial" panose="020B0604020202020204" pitchFamily="34" charset="0"/>
              </a:rPr>
              <a:t>Die Wärmeleitfähigkeit gibt daher an, wie gut eine bestimmte Substanz Wärme leitet.</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In Bezug auf die geothermische Nutzung des Untergrundes ist die Wärmeleitfähigkeit relevant, da sie beschreibt, wie gut Wärme aus dem umgebenden Untergrund zur Erdwärmesonde transportiert werden kann.</a:t>
            </a:r>
          </a:p>
        </p:txBody>
      </p:sp>
    </p:spTree>
    <p:extLst>
      <p:ext uri="{BB962C8B-B14F-4D97-AF65-F5344CB8AC3E}">
        <p14:creationId xmlns:p14="http://schemas.microsoft.com/office/powerpoint/2010/main" val="30835017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17BD6B-796C-4A1A-BF8E-52B38680793F}"/>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Geothermie</a:t>
            </a:r>
            <a:endParaRPr lang="de-DE" dirty="0"/>
          </a:p>
        </p:txBody>
      </p:sp>
      <p:sp>
        <p:nvSpPr>
          <p:cNvPr id="3" name="Inhaltsplatzhalter 2">
            <a:extLst>
              <a:ext uri="{FF2B5EF4-FFF2-40B4-BE49-F238E27FC236}">
                <a16:creationId xmlns:a16="http://schemas.microsoft.com/office/drawing/2014/main" id="{3F58BFF6-451D-422B-94AF-B84CB5B17422}"/>
              </a:ext>
            </a:extLst>
          </p:cNvPr>
          <p:cNvSpPr>
            <a:spLocks noGrp="1"/>
          </p:cNvSpPr>
          <p:nvPr>
            <p:ph idx="1"/>
          </p:nvPr>
        </p:nvSpPr>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Physikalische Eigenschaften des Untergrundes / Wärmeleitfähigkeit</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Die spezifische Wärmeleitfähigkeit stellt die Fähigkeit des Untergrundes dar, Wärme zu leiten. Er ist einer der wichtigsten Parameter im Zusammenhang mit der richtigen Dimensionierung des </a:t>
            </a:r>
            <a:r>
              <a:rPr lang="de-DE" sz="1600" dirty="0" err="1">
                <a:latin typeface="Arial" panose="020B0604020202020204" pitchFamily="34" charset="0"/>
                <a:cs typeface="Arial" panose="020B0604020202020204" pitchFamily="34" charset="0"/>
              </a:rPr>
              <a:t>Erdwärmesondensystems</a:t>
            </a:r>
            <a:r>
              <a:rPr lang="de-DE" sz="1600" dirty="0">
                <a:latin typeface="Arial" panose="020B0604020202020204" pitchFamily="34" charset="0"/>
                <a:cs typeface="Arial" panose="020B0604020202020204" pitchFamily="34" charset="0"/>
              </a:rPr>
              <a:t>. Sie ist ein Maß dafür, wie schnell die entzogene Wärme (durch die Erdwärmesonde) über die im Untergrund vorhandenen Gesteine zugeführt werden kann. Die Wärmeleitfähigkeit ist eine gesteinsspezifische Eigenschaft, die vom Mineralgehalt, der Porosität und der Porenfüllung abhängt.</a:t>
            </a:r>
          </a:p>
        </p:txBody>
      </p:sp>
    </p:spTree>
    <p:extLst>
      <p:ext uri="{BB962C8B-B14F-4D97-AF65-F5344CB8AC3E}">
        <p14:creationId xmlns:p14="http://schemas.microsoft.com/office/powerpoint/2010/main" val="42174471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5D7051-32E8-4A8D-A526-A19E341E079F}"/>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Geothermie</a:t>
            </a:r>
            <a:endParaRPr lang="de-DE" dirty="0"/>
          </a:p>
        </p:txBody>
      </p:sp>
      <p:sp>
        <p:nvSpPr>
          <p:cNvPr id="3" name="Inhaltsplatzhalter 2">
            <a:extLst>
              <a:ext uri="{FF2B5EF4-FFF2-40B4-BE49-F238E27FC236}">
                <a16:creationId xmlns:a16="http://schemas.microsoft.com/office/drawing/2014/main" id="{226E1188-3701-4F9B-B3E5-3814BF0DA69F}"/>
              </a:ext>
            </a:extLst>
          </p:cNvPr>
          <p:cNvSpPr>
            <a:spLocks noGrp="1"/>
          </p:cNvSpPr>
          <p:nvPr>
            <p:ph idx="1"/>
          </p:nvPr>
        </p:nvSpPr>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Physikalische Eigenschaften des Untergrundes / Wärmeleitfähigkeit</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Maßeinheit:	 W/(m-K) [Watt pro Meter und Kelvin].</a:t>
            </a:r>
          </a:p>
          <a:p>
            <a:pPr marL="0" indent="0">
              <a:lnSpc>
                <a:spcPct val="150000"/>
              </a:lnSpc>
              <a:buNone/>
            </a:pPr>
            <a:r>
              <a:rPr lang="de-DE" sz="1600" dirty="0">
                <a:latin typeface="Arial" panose="020B0604020202020204" pitchFamily="34" charset="0"/>
                <a:cs typeface="Arial" panose="020B0604020202020204" pitchFamily="34" charset="0"/>
              </a:rPr>
              <a:t>Formelzeichen: </a:t>
            </a:r>
            <a:r>
              <a:rPr lang="de-DE" sz="1600" dirty="0" smtClean="0">
                <a:latin typeface="Arial" panose="020B0604020202020204" pitchFamily="34" charset="0"/>
                <a:cs typeface="Arial" panose="020B0604020202020204" pitchFamily="34" charset="0"/>
              </a:rPr>
              <a:t>	λ </a:t>
            </a:r>
            <a:r>
              <a:rPr lang="de-DE" sz="1600" dirty="0">
                <a:latin typeface="Arial" panose="020B0604020202020204" pitchFamily="34" charset="0"/>
                <a:cs typeface="Arial" panose="020B0604020202020204" pitchFamily="34" charset="0"/>
              </a:rPr>
              <a:t>(Lambda)</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Die Wärmeleitfähigkeit ist grundsätzlich temperatur- und druckabhängig. Dies ist für Anwendungen in der oberflächennahen Geothermie nicht von praktischer Bedeutung.</a:t>
            </a:r>
          </a:p>
        </p:txBody>
      </p:sp>
    </p:spTree>
    <p:extLst>
      <p:ext uri="{BB962C8B-B14F-4D97-AF65-F5344CB8AC3E}">
        <p14:creationId xmlns:p14="http://schemas.microsoft.com/office/powerpoint/2010/main" val="744840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527B4-54F0-48FD-99FB-5B4DCC6058D0}"/>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Geothermie</a:t>
            </a:r>
            <a:endParaRPr lang="de-DE" dirty="0"/>
          </a:p>
        </p:txBody>
      </p:sp>
      <p:sp>
        <p:nvSpPr>
          <p:cNvPr id="3" name="Inhaltsplatzhalter 2">
            <a:extLst>
              <a:ext uri="{FF2B5EF4-FFF2-40B4-BE49-F238E27FC236}">
                <a16:creationId xmlns:a16="http://schemas.microsoft.com/office/drawing/2014/main" id="{E9254DF7-34EA-4E04-B284-41EDB4F34DD3}"/>
              </a:ext>
            </a:extLst>
          </p:cNvPr>
          <p:cNvSpPr>
            <a:spLocks noGrp="1"/>
          </p:cNvSpPr>
          <p:nvPr>
            <p:ph idx="1"/>
          </p:nvPr>
        </p:nvSpPr>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Physikalische Eigenschaften des Untergrundes / Wärmeleitfähigkeit</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Wärmeleitfähigkeit - Beispielwerte (Werte bezogen auf 0°C)</a:t>
            </a:r>
          </a:p>
          <a:p>
            <a:pPr marL="0" indent="0">
              <a:lnSpc>
                <a:spcPct val="150000"/>
              </a:lnSpc>
              <a:buNone/>
            </a:pPr>
            <a:r>
              <a:rPr lang="de-DE" sz="1600" dirty="0">
                <a:latin typeface="Arial" panose="020B0604020202020204" pitchFamily="34" charset="0"/>
                <a:cs typeface="Arial" panose="020B0604020202020204" pitchFamily="34" charset="0"/>
              </a:rPr>
              <a:t>Trockener Sand ~0,6 W/(m-K) </a:t>
            </a:r>
          </a:p>
          <a:p>
            <a:pPr marL="0" indent="0">
              <a:lnSpc>
                <a:spcPct val="150000"/>
              </a:lnSpc>
              <a:buNone/>
            </a:pPr>
            <a:r>
              <a:rPr lang="de-DE" sz="1600" dirty="0">
                <a:latin typeface="Arial" panose="020B0604020202020204" pitchFamily="34" charset="0"/>
                <a:cs typeface="Arial" panose="020B0604020202020204" pitchFamily="34" charset="0"/>
              </a:rPr>
              <a:t>Kalkstein ~2,2 W/(m-K) </a:t>
            </a:r>
          </a:p>
          <a:p>
            <a:pPr marL="0" indent="0">
              <a:lnSpc>
                <a:spcPct val="150000"/>
              </a:lnSpc>
              <a:buNone/>
            </a:pPr>
            <a:r>
              <a:rPr lang="de-DE" sz="1600" dirty="0">
                <a:latin typeface="Arial" panose="020B0604020202020204" pitchFamily="34" charset="0"/>
                <a:cs typeface="Arial" panose="020B0604020202020204" pitchFamily="34" charset="0"/>
              </a:rPr>
              <a:t>Sandstein ~2,3 W/(m-K) (</a:t>
            </a:r>
            <a:r>
              <a:rPr lang="de-DE" sz="1600" dirty="0" smtClean="0">
                <a:latin typeface="Arial" panose="020B0604020202020204" pitchFamily="34" charset="0"/>
                <a:cs typeface="Arial" panose="020B0604020202020204" pitchFamily="34" charset="0"/>
              </a:rPr>
              <a:t>Spanne </a:t>
            </a:r>
            <a:r>
              <a:rPr lang="de-DE" sz="1600" dirty="0">
                <a:latin typeface="Arial" panose="020B0604020202020204" pitchFamily="34" charset="0"/>
                <a:cs typeface="Arial" panose="020B0604020202020204" pitchFamily="34" charset="0"/>
              </a:rPr>
              <a:t>2 bis &gt;3,5)</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Kupfer ~400 W/(m-K) </a:t>
            </a:r>
          </a:p>
          <a:p>
            <a:pPr marL="0" indent="0">
              <a:lnSpc>
                <a:spcPct val="150000"/>
              </a:lnSpc>
              <a:buNone/>
            </a:pPr>
            <a:r>
              <a:rPr lang="de-DE" sz="1600" dirty="0">
                <a:latin typeface="Arial" panose="020B0604020202020204" pitchFamily="34" charset="0"/>
                <a:cs typeface="Arial" panose="020B0604020202020204" pitchFamily="34" charset="0"/>
              </a:rPr>
              <a:t>Eisen ~80 W/(m-K) </a:t>
            </a:r>
          </a:p>
          <a:p>
            <a:pPr marL="0" indent="0">
              <a:lnSpc>
                <a:spcPct val="150000"/>
              </a:lnSpc>
              <a:buNone/>
            </a:pPr>
            <a:r>
              <a:rPr lang="de-DE" sz="1600" dirty="0">
                <a:latin typeface="Arial" panose="020B0604020202020204" pitchFamily="34" charset="0"/>
                <a:cs typeface="Arial" panose="020B0604020202020204" pitchFamily="34" charset="0"/>
              </a:rPr>
              <a:t>Stahl ~15 bis ~50 W/(m-K) </a:t>
            </a:r>
          </a:p>
        </p:txBody>
      </p:sp>
    </p:spTree>
    <p:extLst>
      <p:ext uri="{BB962C8B-B14F-4D97-AF65-F5344CB8AC3E}">
        <p14:creationId xmlns:p14="http://schemas.microsoft.com/office/powerpoint/2010/main" val="2585722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430" y="1397479"/>
            <a:ext cx="8609162" cy="4960189"/>
          </a:xfrm>
        </p:spPr>
        <p:txBody>
          <a:bodyPr>
            <a:noAutofit/>
          </a:bodyPr>
          <a:lstStyle/>
          <a:p>
            <a:pPr marL="0" indent="0">
              <a:lnSpc>
                <a:spcPct val="150000"/>
              </a:lnSpc>
              <a:buNone/>
            </a:pPr>
            <a:r>
              <a:rPr lang="de-DE" sz="1600" dirty="0" smtClean="0">
                <a:latin typeface="Arial" panose="020B0604020202020204" pitchFamily="34" charset="0"/>
                <a:cs typeface="Arial" panose="020B0604020202020204" pitchFamily="34" charset="0"/>
              </a:rPr>
              <a:t>Herkunft </a:t>
            </a:r>
            <a:r>
              <a:rPr lang="de-DE" sz="1600" dirty="0">
                <a:latin typeface="Arial" panose="020B0604020202020204" pitchFamily="34" charset="0"/>
                <a:cs typeface="Arial" panose="020B0604020202020204" pitchFamily="34" charset="0"/>
              </a:rPr>
              <a:t>der Geothermie </a:t>
            </a:r>
          </a:p>
          <a:p>
            <a:pPr>
              <a:lnSpc>
                <a:spcPct val="150000"/>
              </a:lnSpc>
            </a:pPr>
            <a:r>
              <a:rPr lang="de-DE" sz="1600" dirty="0">
                <a:latin typeface="Arial" panose="020B0604020202020204" pitchFamily="34" charset="0"/>
                <a:cs typeface="Arial" panose="020B0604020202020204" pitchFamily="34" charset="0"/>
              </a:rPr>
              <a:t>Im Inneren der Erde wird eine gigantische Menge an Energie in Form von Wärme gespeichert. Etwa 99% der Erdmasse sind heißer als 1.000°C und nur 0,1% haben Temperaturen unter 100°C. </a:t>
            </a:r>
          </a:p>
          <a:p>
            <a:pPr>
              <a:lnSpc>
                <a:spcPct val="150000"/>
              </a:lnSpc>
            </a:pPr>
            <a:r>
              <a:rPr lang="de-DE" sz="1600" dirty="0">
                <a:latin typeface="Arial" panose="020B0604020202020204" pitchFamily="34" charset="0"/>
                <a:cs typeface="Arial" panose="020B0604020202020204" pitchFamily="34" charset="0"/>
              </a:rPr>
              <a:t>Die Wärme ist in der Erde nicht gleichmäßig verteilt: </a:t>
            </a:r>
          </a:p>
          <a:p>
            <a:pPr>
              <a:lnSpc>
                <a:spcPct val="150000"/>
              </a:lnSpc>
            </a:pPr>
            <a:r>
              <a:rPr lang="de-DE" sz="1600" dirty="0">
                <a:latin typeface="Arial" panose="020B0604020202020204" pitchFamily="34" charset="0"/>
                <a:cs typeface="Arial" panose="020B0604020202020204" pitchFamily="34" charset="0"/>
              </a:rPr>
              <a:t>Der Erdkern hat Temperaturen von 5.000-7.000°C. </a:t>
            </a:r>
          </a:p>
          <a:p>
            <a:pPr>
              <a:lnSpc>
                <a:spcPct val="150000"/>
              </a:lnSpc>
            </a:pPr>
            <a:r>
              <a:rPr lang="de-DE" sz="1600" dirty="0">
                <a:latin typeface="Arial" panose="020B0604020202020204" pitchFamily="34" charset="0"/>
                <a:cs typeface="Arial" panose="020B0604020202020204" pitchFamily="34" charset="0"/>
              </a:rPr>
              <a:t>Die Erdoberfläche bei einer Durchschnittstemperatur von 15° C</a:t>
            </a:r>
          </a:p>
          <a:p>
            <a:pPr>
              <a:lnSpc>
                <a:spcPct val="150000"/>
              </a:lnSpc>
            </a:pPr>
            <a:r>
              <a:rPr lang="de-DE" sz="1600" dirty="0">
                <a:latin typeface="Arial" panose="020B0604020202020204" pitchFamily="34" charset="0"/>
                <a:cs typeface="Arial" panose="020B0604020202020204" pitchFamily="34" charset="0"/>
              </a:rPr>
              <a:t>Geothermische Energie wird aus verschiedenen Quellen gewonnen: </a:t>
            </a:r>
          </a:p>
          <a:p>
            <a:pPr>
              <a:lnSpc>
                <a:spcPct val="150000"/>
              </a:lnSpc>
            </a:pPr>
            <a:r>
              <a:rPr lang="de-DE" sz="1600" dirty="0">
                <a:latin typeface="Arial" panose="020B0604020202020204" pitchFamily="34" charset="0"/>
                <a:cs typeface="Arial" panose="020B0604020202020204" pitchFamily="34" charset="0"/>
              </a:rPr>
              <a:t>Restwärme</a:t>
            </a:r>
          </a:p>
          <a:p>
            <a:pPr>
              <a:lnSpc>
                <a:spcPct val="150000"/>
              </a:lnSpc>
            </a:pPr>
            <a:r>
              <a:rPr lang="de-DE" sz="1600" dirty="0">
                <a:latin typeface="Arial" panose="020B0604020202020204" pitchFamily="34" charset="0"/>
                <a:cs typeface="Arial" panose="020B0604020202020204" pitchFamily="34" charset="0"/>
              </a:rPr>
              <a:t>radioaktiver Zerfall</a:t>
            </a:r>
          </a:p>
          <a:p>
            <a:pPr>
              <a:lnSpc>
                <a:spcPct val="150000"/>
              </a:lnSpc>
            </a:pPr>
            <a:r>
              <a:rPr lang="de-DE" sz="1600" dirty="0">
                <a:latin typeface="Arial" panose="020B0604020202020204" pitchFamily="34" charset="0"/>
                <a:cs typeface="Arial" panose="020B0604020202020204" pitchFamily="34" charset="0"/>
              </a:rPr>
              <a:t>Klimaeinfluss</a:t>
            </a:r>
          </a:p>
          <a:p>
            <a:pPr>
              <a:lnSpc>
                <a:spcPct val="150000"/>
              </a:lnSpc>
            </a:pPr>
            <a:r>
              <a:rPr lang="de-DE" sz="1600" dirty="0">
                <a:latin typeface="Arial" panose="020B0604020202020204" pitchFamily="34" charset="0"/>
                <a:cs typeface="Arial" panose="020B0604020202020204" pitchFamily="34" charset="0"/>
              </a:rPr>
              <a:t>Erdwärmestrom</a:t>
            </a:r>
          </a:p>
        </p:txBody>
      </p:sp>
      <p:sp>
        <p:nvSpPr>
          <p:cNvPr id="6" name="Titel 5">
            <a:extLst>
              <a:ext uri="{FF2B5EF4-FFF2-40B4-BE49-F238E27FC236}">
                <a16:creationId xmlns:a16="http://schemas.microsoft.com/office/drawing/2014/main" id="{363661BA-6130-4015-A904-6A473C1F097C}"/>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Definitionen</a:t>
            </a:r>
            <a:r>
              <a:rPr lang="en-US" dirty="0">
                <a:latin typeface="Arial" panose="020B0604020202020204" pitchFamily="34" charset="0"/>
                <a:cs typeface="Arial" panose="020B0604020202020204" pitchFamily="34" charset="0"/>
              </a:rPr>
              <a:t> &amp; </a:t>
            </a:r>
            <a:r>
              <a:rPr lang="en-US" dirty="0" err="1">
                <a:latin typeface="Arial" panose="020B0604020202020204" pitchFamily="34" charset="0"/>
                <a:cs typeface="Arial" panose="020B0604020202020204" pitchFamily="34" charset="0"/>
              </a:rPr>
              <a:t>Grundlagen</a:t>
            </a:r>
            <a:endParaRPr lang="de-DE" dirty="0"/>
          </a:p>
        </p:txBody>
      </p:sp>
    </p:spTree>
    <p:extLst>
      <p:ext uri="{BB962C8B-B14F-4D97-AF65-F5344CB8AC3E}">
        <p14:creationId xmlns:p14="http://schemas.microsoft.com/office/powerpoint/2010/main" val="31803739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C960B8-F34A-441D-AAA9-AA0A45101358}"/>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Geothermie</a:t>
            </a:r>
            <a:endParaRPr lang="de-DE" dirty="0"/>
          </a:p>
        </p:txBody>
      </p:sp>
      <p:sp>
        <p:nvSpPr>
          <p:cNvPr id="3" name="Inhaltsplatzhalter 2">
            <a:extLst>
              <a:ext uri="{FF2B5EF4-FFF2-40B4-BE49-F238E27FC236}">
                <a16:creationId xmlns:a16="http://schemas.microsoft.com/office/drawing/2014/main" id="{6123A190-37F3-4C99-B0AA-3BAFBEA3F0D8}"/>
              </a:ext>
            </a:extLst>
          </p:cNvPr>
          <p:cNvSpPr>
            <a:spLocks noGrp="1"/>
          </p:cNvSpPr>
          <p:nvPr>
            <p:ph idx="1"/>
          </p:nvPr>
        </p:nvSpPr>
        <p:spPr/>
        <p:txBody>
          <a:bodyPr>
            <a:normAutofit/>
          </a:bodyPr>
          <a:lstStyle/>
          <a:p>
            <a:pPr marL="0" indent="0">
              <a:lnSpc>
                <a:spcPct val="150000"/>
              </a:lnSpc>
              <a:buNone/>
            </a:pPr>
            <a:r>
              <a:rPr lang="en-US" sz="1600" dirty="0" err="1">
                <a:latin typeface="Arial" panose="020B0604020202020204" pitchFamily="34" charset="0"/>
                <a:cs typeface="Arial" panose="020B0604020202020204" pitchFamily="34" charset="0"/>
              </a:rPr>
              <a:t>Physikalische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Eigenschaften</a:t>
            </a:r>
            <a:r>
              <a:rPr lang="en-US" sz="1600" dirty="0">
                <a:latin typeface="Arial" panose="020B0604020202020204" pitchFamily="34" charset="0"/>
                <a:cs typeface="Arial" panose="020B0604020202020204" pitchFamily="34" charset="0"/>
              </a:rPr>
              <a:t> des </a:t>
            </a:r>
            <a:r>
              <a:rPr lang="en-US" sz="1600" dirty="0" err="1">
                <a:latin typeface="Arial" panose="020B0604020202020204" pitchFamily="34" charset="0"/>
                <a:cs typeface="Arial" panose="020B0604020202020204" pitchFamily="34" charset="0"/>
              </a:rPr>
              <a:t>Untergrundes</a:t>
            </a:r>
            <a:r>
              <a:rPr lang="en-US" sz="1600" dirty="0">
                <a:latin typeface="Arial" panose="020B0604020202020204" pitchFamily="34" charset="0"/>
                <a:cs typeface="Arial" panose="020B0604020202020204" pitchFamily="34" charset="0"/>
              </a:rPr>
              <a:t> / </a:t>
            </a:r>
            <a:r>
              <a:rPr lang="en-US" sz="1600" dirty="0" err="1">
                <a:latin typeface="Arial" panose="020B0604020202020204" pitchFamily="34" charset="0"/>
                <a:cs typeface="Arial" panose="020B0604020202020204" pitchFamily="34" charset="0"/>
              </a:rPr>
              <a:t>Wärmeleitfähigkeit</a:t>
            </a: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err="1">
                <a:latin typeface="Arial" panose="020B0604020202020204" pitchFamily="34" charset="0"/>
                <a:cs typeface="Arial" panose="020B0604020202020204" pitchFamily="34" charset="0"/>
              </a:rPr>
              <a:t>Wärmeleitfähigkeit</a:t>
            </a:r>
            <a:r>
              <a:rPr lang="en-US" sz="1600" dirty="0">
                <a:latin typeface="Arial" panose="020B0604020202020204" pitchFamily="34" charset="0"/>
                <a:cs typeface="Arial" panose="020B0604020202020204" pitchFamily="34" charset="0"/>
              </a:rPr>
              <a:t> - </a:t>
            </a:r>
            <a:r>
              <a:rPr lang="en-US" sz="1600" dirty="0" err="1">
                <a:latin typeface="Arial" panose="020B0604020202020204" pitchFamily="34" charset="0"/>
                <a:cs typeface="Arial" panose="020B0604020202020204" pitchFamily="34" charset="0"/>
              </a:rPr>
              <a:t>Beispielwerte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Werte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bezogen</a:t>
            </a:r>
            <a:r>
              <a:rPr lang="en-US" sz="1600" dirty="0">
                <a:latin typeface="Arial" panose="020B0604020202020204" pitchFamily="34" charset="0"/>
                <a:cs typeface="Arial" panose="020B0604020202020204" pitchFamily="34" charset="0"/>
              </a:rPr>
              <a:t> auf 0°C)</a:t>
            </a:r>
          </a:p>
          <a:p>
            <a:pPr marL="0" indent="0">
              <a:lnSpc>
                <a:spcPct val="150000"/>
              </a:lnSpc>
              <a:buNone/>
            </a:pPr>
            <a:r>
              <a:rPr lang="en-US" sz="1600" dirty="0" err="1">
                <a:latin typeface="Arial" panose="020B0604020202020204" pitchFamily="34" charset="0"/>
                <a:cs typeface="Arial" panose="020B0604020202020204" pitchFamily="34" charset="0"/>
              </a:rPr>
              <a:t>Wasser</a:t>
            </a:r>
            <a:r>
              <a:rPr lang="en-US" sz="1600" dirty="0">
                <a:latin typeface="Arial" panose="020B0604020202020204" pitchFamily="34" charset="0"/>
                <a:cs typeface="Arial" panose="020B0604020202020204" pitchFamily="34" charset="0"/>
              </a:rPr>
              <a:t> ~0,56 W/(m-K) </a:t>
            </a:r>
          </a:p>
          <a:p>
            <a:pPr marL="0" indent="0">
              <a:lnSpc>
                <a:spcPct val="150000"/>
              </a:lnSpc>
              <a:buNone/>
            </a:pPr>
            <a:r>
              <a:rPr lang="en-US" sz="1600" dirty="0" err="1">
                <a:latin typeface="Arial" panose="020B0604020202020204" pitchFamily="34" charset="0"/>
                <a:cs typeface="Arial" panose="020B0604020202020204" pitchFamily="34" charset="0"/>
              </a:rPr>
              <a:t>Polyethylen</a:t>
            </a:r>
            <a:r>
              <a:rPr lang="en-US" sz="1600" dirty="0">
                <a:latin typeface="Arial" panose="020B0604020202020204" pitchFamily="34" charset="0"/>
                <a:cs typeface="Arial" panose="020B0604020202020204" pitchFamily="34" charset="0"/>
              </a:rPr>
              <a:t> (PE) ~0,35 </a:t>
            </a:r>
            <a:r>
              <a:rPr lang="en-US" sz="1600" dirty="0" err="1">
                <a:latin typeface="Arial" panose="020B0604020202020204" pitchFamily="34" charset="0"/>
                <a:cs typeface="Arial" panose="020B0604020202020204" pitchFamily="34" charset="0"/>
              </a:rPr>
              <a:t>bis</a:t>
            </a:r>
            <a:r>
              <a:rPr lang="en-US" sz="1600" dirty="0">
                <a:latin typeface="Arial" panose="020B0604020202020204" pitchFamily="34" charset="0"/>
                <a:cs typeface="Arial" panose="020B0604020202020204" pitchFamily="34" charset="0"/>
              </a:rPr>
              <a:t> 0,55 W/(m-K)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err="1">
                <a:latin typeface="Arial" panose="020B0604020202020204" pitchFamily="34" charset="0"/>
                <a:cs typeface="Arial" panose="020B0604020202020204" pitchFamily="34" charset="0"/>
              </a:rPr>
              <a:t>Luft</a:t>
            </a:r>
            <a:r>
              <a:rPr lang="en-US" sz="1600" dirty="0">
                <a:latin typeface="Arial" panose="020B0604020202020204" pitchFamily="34" charset="0"/>
                <a:cs typeface="Arial" panose="020B0604020202020204" pitchFamily="34" charset="0"/>
              </a:rPr>
              <a:t> ~0.026 W/(m-K) </a:t>
            </a:r>
          </a:p>
          <a:p>
            <a:pPr marL="0" indent="0">
              <a:lnSpc>
                <a:spcPct val="150000"/>
              </a:lnSpc>
              <a:buNone/>
            </a:pPr>
            <a:r>
              <a:rPr lang="en-US" sz="1600" dirty="0" err="1">
                <a:latin typeface="Arial" panose="020B0604020202020204" pitchFamily="34" charset="0"/>
                <a:cs typeface="Arial" panose="020B0604020202020204" pitchFamily="34" charset="0"/>
              </a:rPr>
              <a:t>Mineralwolle</a:t>
            </a:r>
            <a:r>
              <a:rPr lang="en-US" sz="1600" dirty="0">
                <a:latin typeface="Arial" panose="020B0604020202020204" pitchFamily="34" charset="0"/>
                <a:cs typeface="Arial" panose="020B0604020202020204" pitchFamily="34" charset="0"/>
              </a:rPr>
              <a:t> 0,032 </a:t>
            </a:r>
            <a:r>
              <a:rPr lang="en-US" sz="1600" dirty="0" err="1">
                <a:latin typeface="Arial" panose="020B0604020202020204" pitchFamily="34" charset="0"/>
                <a:cs typeface="Arial" panose="020B0604020202020204" pitchFamily="34" charset="0"/>
              </a:rPr>
              <a:t>bis</a:t>
            </a:r>
            <a:r>
              <a:rPr lang="en-US" sz="1600" dirty="0">
                <a:latin typeface="Arial" panose="020B0604020202020204" pitchFamily="34" charset="0"/>
                <a:cs typeface="Arial" panose="020B0604020202020204" pitchFamily="34" charset="0"/>
              </a:rPr>
              <a:t> 0,050 W/(m-K) </a:t>
            </a:r>
          </a:p>
          <a:p>
            <a:pPr marL="0" indent="0">
              <a:lnSpc>
                <a:spcPct val="150000"/>
              </a:lnSpc>
              <a:buNone/>
            </a:pPr>
            <a:r>
              <a:rPr lang="en-US" sz="1600" dirty="0">
                <a:latin typeface="Arial" panose="020B0604020202020204" pitchFamily="34" charset="0"/>
                <a:cs typeface="Arial" panose="020B0604020202020204" pitchFamily="34" charset="0"/>
              </a:rPr>
              <a:t>EPS (</a:t>
            </a:r>
            <a:r>
              <a:rPr lang="en-US" sz="1600" dirty="0" err="1">
                <a:latin typeface="Arial" panose="020B0604020202020204" pitchFamily="34" charset="0"/>
                <a:cs typeface="Arial" panose="020B0604020202020204" pitchFamily="34" charset="0"/>
              </a:rPr>
              <a:t>Dämmstoff</a:t>
            </a:r>
            <a:r>
              <a:rPr lang="en-US" sz="1600" dirty="0">
                <a:latin typeface="Arial" panose="020B0604020202020204" pitchFamily="34" charset="0"/>
                <a:cs typeface="Arial" panose="020B0604020202020204" pitchFamily="34" charset="0"/>
              </a:rPr>
              <a:t>) 0,035 </a:t>
            </a:r>
            <a:r>
              <a:rPr lang="en-US" sz="1600" dirty="0" err="1">
                <a:latin typeface="Arial" panose="020B0604020202020204" pitchFamily="34" charset="0"/>
                <a:cs typeface="Arial" panose="020B0604020202020204" pitchFamily="34" charset="0"/>
              </a:rPr>
              <a:t>bis</a:t>
            </a:r>
            <a:r>
              <a:rPr lang="en-US" sz="1600" dirty="0">
                <a:latin typeface="Arial" panose="020B0604020202020204" pitchFamily="34" charset="0"/>
                <a:cs typeface="Arial" panose="020B0604020202020204" pitchFamily="34" charset="0"/>
              </a:rPr>
              <a:t> 0,040 W/(m-K) </a:t>
            </a:r>
          </a:p>
        </p:txBody>
      </p:sp>
    </p:spTree>
    <p:extLst>
      <p:ext uri="{BB962C8B-B14F-4D97-AF65-F5344CB8AC3E}">
        <p14:creationId xmlns:p14="http://schemas.microsoft.com/office/powerpoint/2010/main" val="42117760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5DEADA-274D-4A97-95AD-3B39FE5FC68F}"/>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Geothermie</a:t>
            </a:r>
            <a:endParaRPr lang="de-DE" dirty="0"/>
          </a:p>
        </p:txBody>
      </p:sp>
      <p:sp>
        <p:nvSpPr>
          <p:cNvPr id="3" name="Inhaltsplatzhalter 2">
            <a:extLst>
              <a:ext uri="{FF2B5EF4-FFF2-40B4-BE49-F238E27FC236}">
                <a16:creationId xmlns:a16="http://schemas.microsoft.com/office/drawing/2014/main" id="{367C5C42-525B-44BE-BFBE-CBB30A07FC27}"/>
              </a:ext>
            </a:extLst>
          </p:cNvPr>
          <p:cNvSpPr>
            <a:spLocks noGrp="1"/>
          </p:cNvSpPr>
          <p:nvPr>
            <p:ph idx="1"/>
          </p:nvPr>
        </p:nvSpPr>
        <p:spPr>
          <a:xfrm>
            <a:off x="457200" y="1600200"/>
            <a:ext cx="8229600" cy="4525963"/>
          </a:xfrm>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Physikalische Eigenschaften des Untergrundes / Wärmeleitfähigkeit</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Die Wärmeleitfähigkeit verschiedener Geologien (oder verschiedener Substratmaterialien) kann als Tabellenwert aus der VDI-Norm übernommen werden.</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Die Werte basieren auf verschiedenen Messungen am Bohrkern, die im Labor durchgeführt wurden.</a:t>
            </a:r>
          </a:p>
        </p:txBody>
      </p:sp>
      <p:pic>
        <p:nvPicPr>
          <p:cNvPr id="4" name="Grafik 3">
            <a:extLst>
              <a:ext uri="{FF2B5EF4-FFF2-40B4-BE49-F238E27FC236}">
                <a16:creationId xmlns:a16="http://schemas.microsoft.com/office/drawing/2014/main" id="{6293F77E-89B4-49B0-88AF-B44D6A9D2FE7}"/>
              </a:ext>
            </a:extLst>
          </p:cNvPr>
          <p:cNvPicPr>
            <a:picLocks noChangeAspect="1"/>
          </p:cNvPicPr>
          <p:nvPr/>
        </p:nvPicPr>
        <p:blipFill>
          <a:blip r:embed="rId3"/>
          <a:stretch>
            <a:fillRect/>
          </a:stretch>
        </p:blipFill>
        <p:spPr>
          <a:xfrm>
            <a:off x="4951042" y="3153318"/>
            <a:ext cx="4084674" cy="3066554"/>
          </a:xfrm>
          <a:prstGeom prst="rect">
            <a:avLst/>
          </a:prstGeom>
        </p:spPr>
      </p:pic>
    </p:spTree>
    <p:extLst>
      <p:ext uri="{BB962C8B-B14F-4D97-AF65-F5344CB8AC3E}">
        <p14:creationId xmlns:p14="http://schemas.microsoft.com/office/powerpoint/2010/main" val="27815915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BDEA8-DA1C-4AFA-9DE6-9719A0AA8E49}"/>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Geothermie</a:t>
            </a:r>
            <a:endParaRPr lang="de-DE" dirty="0"/>
          </a:p>
        </p:txBody>
      </p:sp>
      <p:sp>
        <p:nvSpPr>
          <p:cNvPr id="3" name="Inhaltsplatzhalter 2">
            <a:extLst>
              <a:ext uri="{FF2B5EF4-FFF2-40B4-BE49-F238E27FC236}">
                <a16:creationId xmlns:a16="http://schemas.microsoft.com/office/drawing/2014/main" id="{A3D54D09-2E14-4156-A5CA-15E9B5FE59CD}"/>
              </a:ext>
            </a:extLst>
          </p:cNvPr>
          <p:cNvSpPr>
            <a:spLocks noGrp="1"/>
          </p:cNvSpPr>
          <p:nvPr>
            <p:ph idx="1"/>
          </p:nvPr>
        </p:nvSpPr>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Physikalische Eigenschaften des Untergrundes / Wärmekapazität</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Die Wärmekapazität gibt die Fähigkeit des Untergrundes an, Wärme zu speichern.</a:t>
            </a:r>
          </a:p>
          <a:p>
            <a:pPr marL="0" indent="0">
              <a:lnSpc>
                <a:spcPct val="150000"/>
              </a:lnSpc>
              <a:buNone/>
            </a:pPr>
            <a:r>
              <a:rPr lang="de-DE" sz="1600" dirty="0">
                <a:latin typeface="Arial" panose="020B0604020202020204" pitchFamily="34" charset="0"/>
                <a:cs typeface="Arial" panose="020B0604020202020204" pitchFamily="34" charset="0"/>
              </a:rPr>
              <a:t>Die spezifische Wärmekapazität ist das Verhältnis der einem Körper zugeführten Wärme zur entsprechenden Temperaturänderung und deren Gewicht. Sie beschreibt die Fähigkeit einer Substanz, Wärme zu speichern und ist temperaturabhängig.</a:t>
            </a:r>
          </a:p>
        </p:txBody>
      </p:sp>
    </p:spTree>
    <p:extLst>
      <p:ext uri="{BB962C8B-B14F-4D97-AF65-F5344CB8AC3E}">
        <p14:creationId xmlns:p14="http://schemas.microsoft.com/office/powerpoint/2010/main" val="41899674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392611-683C-4966-BA44-C55A46C1D82E}"/>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Geothermie</a:t>
            </a:r>
            <a:endParaRPr lang="de-DE" dirty="0"/>
          </a:p>
        </p:txBody>
      </p:sp>
      <p:sp>
        <p:nvSpPr>
          <p:cNvPr id="3" name="Inhaltsplatzhalter 2">
            <a:extLst>
              <a:ext uri="{FF2B5EF4-FFF2-40B4-BE49-F238E27FC236}">
                <a16:creationId xmlns:a16="http://schemas.microsoft.com/office/drawing/2014/main" id="{760F9137-2410-4032-BA11-90209E0391BF}"/>
              </a:ext>
            </a:extLst>
          </p:cNvPr>
          <p:cNvSpPr>
            <a:spLocks noGrp="1"/>
          </p:cNvSpPr>
          <p:nvPr>
            <p:ph idx="1"/>
          </p:nvPr>
        </p:nvSpPr>
        <p:spPr/>
        <p:txBody>
          <a:bodyPr/>
          <a:lstStyle/>
          <a:p>
            <a:pPr marL="0" indent="0">
              <a:lnSpc>
                <a:spcPct val="150000"/>
              </a:lnSpc>
              <a:buNone/>
            </a:pPr>
            <a:r>
              <a:rPr lang="de-DE" sz="1600" dirty="0">
                <a:latin typeface="Arial" panose="020B0604020202020204" pitchFamily="34" charset="0"/>
                <a:cs typeface="Arial" panose="020B0604020202020204" pitchFamily="34" charset="0"/>
              </a:rPr>
              <a:t>Physikalische Eigenschaften des Untergrundes / Wärmekapazität</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So muss beispielsweise einem Kilogramm Wasser eine Energie von 4.182 Kilojoule zugegeben werden, um das Kilogramm Wasser um 1 Kelvin zu erhitzen.</a:t>
            </a:r>
          </a:p>
          <a:p>
            <a:pPr marL="0" indent="0">
              <a:lnSpc>
                <a:spcPct val="150000"/>
              </a:lnSpc>
              <a:buNone/>
            </a:pPr>
            <a:r>
              <a:rPr lang="de-DE" sz="1600" dirty="0">
                <a:latin typeface="Arial" panose="020B0604020202020204" pitchFamily="34" charset="0"/>
                <a:cs typeface="Arial" panose="020B0604020202020204" pitchFamily="34" charset="0"/>
              </a:rPr>
              <a:t>Kühlt man ein Kilogramm Wasser um 1 Kelvin ab, wird eine Energie von 4.182 Kilojoule freigesetzt.</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Maßeinheit: 	J/(kg-K)[Joule pro Kilogramm und Kelvin].</a:t>
            </a:r>
          </a:p>
          <a:p>
            <a:pPr marL="0" indent="0">
              <a:lnSpc>
                <a:spcPct val="150000"/>
              </a:lnSpc>
              <a:buNone/>
            </a:pPr>
            <a:r>
              <a:rPr lang="de-DE" sz="1600" dirty="0">
                <a:latin typeface="Arial" panose="020B0604020202020204" pitchFamily="34" charset="0"/>
                <a:cs typeface="Arial" panose="020B0604020202020204" pitchFamily="34" charset="0"/>
              </a:rPr>
              <a:t>Formelzeichen: </a:t>
            </a:r>
            <a:r>
              <a:rPr lang="de-DE" sz="1600" dirty="0" smtClean="0">
                <a:latin typeface="Arial" panose="020B0604020202020204" pitchFamily="34" charset="0"/>
                <a:cs typeface="Arial" panose="020B0604020202020204" pitchFamily="34" charset="0"/>
              </a:rPr>
              <a:t>	c </a:t>
            </a:r>
            <a:endParaRPr lang="de-DE" sz="1600" dirty="0">
              <a:latin typeface="Arial" panose="020B0604020202020204" pitchFamily="34" charset="0"/>
              <a:cs typeface="Arial" panose="020B0604020202020204" pitchFamily="34" charset="0"/>
            </a:endParaRPr>
          </a:p>
          <a:p>
            <a:pPr marL="0" indent="0">
              <a:buNone/>
            </a:pPr>
            <a:endParaRPr lang="de-DE" dirty="0"/>
          </a:p>
        </p:txBody>
      </p:sp>
    </p:spTree>
    <p:extLst>
      <p:ext uri="{BB962C8B-B14F-4D97-AF65-F5344CB8AC3E}">
        <p14:creationId xmlns:p14="http://schemas.microsoft.com/office/powerpoint/2010/main" val="24891117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72DF22-9F23-4A98-A5C0-1D89415DBD96}"/>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Geothermie</a:t>
            </a:r>
            <a:endParaRPr lang="de-DE" dirty="0"/>
          </a:p>
        </p:txBody>
      </p:sp>
      <p:sp>
        <p:nvSpPr>
          <p:cNvPr id="3" name="Inhaltsplatzhalter 2">
            <a:extLst>
              <a:ext uri="{FF2B5EF4-FFF2-40B4-BE49-F238E27FC236}">
                <a16:creationId xmlns:a16="http://schemas.microsoft.com/office/drawing/2014/main" id="{33BDE589-44DA-4EE0-9692-219F5BE8D8FE}"/>
              </a:ext>
            </a:extLst>
          </p:cNvPr>
          <p:cNvSpPr>
            <a:spLocks noGrp="1"/>
          </p:cNvSpPr>
          <p:nvPr>
            <p:ph idx="1"/>
          </p:nvPr>
        </p:nvSpPr>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Physikalische Eigenschaften des Untergrundes / Wärmekapazität</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Die spezifische Wärmekapazität c einer Substanz bezieht sich auf eine bestimmte Masse einer Substanz.</a:t>
            </a:r>
          </a:p>
          <a:p>
            <a:pPr marL="0" indent="0">
              <a:lnSpc>
                <a:spcPct val="150000"/>
              </a:lnSpc>
              <a:buNone/>
            </a:pPr>
            <a:r>
              <a:rPr lang="de-DE" sz="1600" dirty="0">
                <a:latin typeface="Arial" panose="020B0604020202020204" pitchFamily="34" charset="0"/>
                <a:cs typeface="Arial" panose="020B0604020202020204" pitchFamily="34" charset="0"/>
              </a:rPr>
              <a:t>Im Rahmen der geothermischen Nutzung ist die in einem bestimmten Volumen einer Substanz enthaltene Wärmeenergie in Abhängigkeit von der Temperatur entscheidend. Zu diesem Zweck wird die </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	volumenbezogene spezifische Wärmekapazität </a:t>
            </a:r>
            <a:r>
              <a:rPr lang="de-DE" sz="1600" dirty="0" err="1">
                <a:latin typeface="Arial" panose="020B0604020202020204" pitchFamily="34" charset="0"/>
                <a:cs typeface="Arial" panose="020B0604020202020204" pitchFamily="34" charset="0"/>
              </a:rPr>
              <a:t>cρ</a:t>
            </a:r>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 wird als Maßeinheit verwendet</a:t>
            </a:r>
          </a:p>
        </p:txBody>
      </p:sp>
    </p:spTree>
    <p:extLst>
      <p:ext uri="{BB962C8B-B14F-4D97-AF65-F5344CB8AC3E}">
        <p14:creationId xmlns:p14="http://schemas.microsoft.com/office/powerpoint/2010/main" val="19467513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6A8B2-9F43-43E9-9286-0B5C1D799303}"/>
              </a:ext>
            </a:extLst>
          </p:cNvPr>
          <p:cNvSpPr>
            <a:spLocks noGrp="1"/>
          </p:cNvSpPr>
          <p:nvPr>
            <p:ph type="title"/>
          </p:nvPr>
        </p:nvSpPr>
        <p:spPr/>
        <p:txBody>
          <a:bodyPr/>
          <a:lstStyle/>
          <a:p>
            <a:r>
              <a:rPr lang="de-DE" dirty="0" smtClean="0">
                <a:latin typeface="Arial" panose="020B0604020202020204" pitchFamily="34" charset="0"/>
                <a:cs typeface="Arial" panose="020B0604020202020204" pitchFamily="34" charset="0"/>
              </a:rPr>
              <a:t>Geothermie</a:t>
            </a:r>
            <a:endParaRPr lang="de-DE" dirty="0"/>
          </a:p>
        </p:txBody>
      </p:sp>
      <p:sp>
        <p:nvSpPr>
          <p:cNvPr id="3" name="Inhaltsplatzhalter 2">
            <a:extLst>
              <a:ext uri="{FF2B5EF4-FFF2-40B4-BE49-F238E27FC236}">
                <a16:creationId xmlns:a16="http://schemas.microsoft.com/office/drawing/2014/main" id="{F5A305E3-D877-46FA-8CBB-63C1336A1BA1}"/>
              </a:ext>
            </a:extLst>
          </p:cNvPr>
          <p:cNvSpPr>
            <a:spLocks noGrp="1"/>
          </p:cNvSpPr>
          <p:nvPr>
            <p:ph idx="1"/>
          </p:nvPr>
        </p:nvSpPr>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Physikalische Eigenschaften des Untergrundes / volumenbezogene spezifische Wärmekapazität </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Maßeinheit</a:t>
            </a:r>
            <a:r>
              <a:rPr lang="de-DE" sz="1600" dirty="0" smtClean="0">
                <a:latin typeface="Arial" panose="020B0604020202020204" pitchFamily="34" charset="0"/>
                <a:cs typeface="Arial" panose="020B0604020202020204" pitchFamily="34" charset="0"/>
              </a:rPr>
              <a:t>:	m³</a:t>
            </a:r>
            <a:r>
              <a:rPr lang="de-DE" sz="1600" dirty="0">
                <a:latin typeface="Arial" panose="020B0604020202020204" pitchFamily="34" charset="0"/>
                <a:cs typeface="Arial" panose="020B0604020202020204" pitchFamily="34" charset="0"/>
              </a:rPr>
              <a:t>/(kg-K)[Joule pro Kilogramm und Kelvin].</a:t>
            </a:r>
          </a:p>
          <a:p>
            <a:pPr marL="0" indent="0">
              <a:lnSpc>
                <a:spcPct val="150000"/>
              </a:lnSpc>
              <a:buNone/>
            </a:pPr>
            <a:r>
              <a:rPr lang="de-DE" sz="1600" dirty="0">
                <a:latin typeface="Arial" panose="020B0604020202020204" pitchFamily="34" charset="0"/>
                <a:cs typeface="Arial" panose="020B0604020202020204" pitchFamily="34" charset="0"/>
              </a:rPr>
              <a:t>Formelzeichen: </a:t>
            </a:r>
            <a:r>
              <a:rPr lang="de-DE" sz="1600" dirty="0" smtClean="0">
                <a:latin typeface="Arial" panose="020B0604020202020204" pitchFamily="34" charset="0"/>
                <a:cs typeface="Arial" panose="020B0604020202020204" pitchFamily="34" charset="0"/>
              </a:rPr>
              <a:t>	</a:t>
            </a:r>
            <a:r>
              <a:rPr lang="de-DE" sz="1600" dirty="0" err="1" smtClean="0">
                <a:latin typeface="Arial" panose="020B0604020202020204" pitchFamily="34" charset="0"/>
                <a:cs typeface="Arial" panose="020B0604020202020204" pitchFamily="34" charset="0"/>
              </a:rPr>
              <a:t>cr</a:t>
            </a:r>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Umrechnung zwischen volumenbezogener spezifischer Wärmekapazität </a:t>
            </a:r>
          </a:p>
          <a:p>
            <a:pPr marL="0" indent="0">
              <a:lnSpc>
                <a:spcPct val="150000"/>
              </a:lnSpc>
              <a:buNone/>
            </a:pPr>
            <a:r>
              <a:rPr lang="de-DE" sz="1600" dirty="0">
                <a:latin typeface="Arial" panose="020B0604020202020204" pitchFamily="34" charset="0"/>
                <a:cs typeface="Arial" panose="020B0604020202020204" pitchFamily="34" charset="0"/>
              </a:rPr>
              <a:t>und die spezifische Wärmekapazität einer Substanz wird durch die jeweilige Dichte ( r in kg/m³) bestimmt.</a:t>
            </a:r>
          </a:p>
          <a:p>
            <a:pPr marL="0" indent="0">
              <a:lnSpc>
                <a:spcPct val="150000"/>
              </a:lnSpc>
              <a:buNone/>
            </a:pPr>
            <a:r>
              <a:rPr lang="de-DE" sz="1600" dirty="0">
                <a:latin typeface="Arial" panose="020B0604020202020204" pitchFamily="34" charset="0"/>
                <a:cs typeface="Arial" panose="020B0604020202020204" pitchFamily="34" charset="0"/>
              </a:rPr>
              <a:t>Alternativ kann der/die Wärmespeicherungskoeffizient(e) synonym verwendet werden. </a:t>
            </a:r>
          </a:p>
        </p:txBody>
      </p:sp>
    </p:spTree>
    <p:extLst>
      <p:ext uri="{BB962C8B-B14F-4D97-AF65-F5344CB8AC3E}">
        <p14:creationId xmlns:p14="http://schemas.microsoft.com/office/powerpoint/2010/main" val="31670914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8FD131-9057-4DC0-AA6C-34E436706161}"/>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Geothermie</a:t>
            </a:r>
            <a:endParaRPr lang="de-DE" dirty="0"/>
          </a:p>
        </p:txBody>
      </p:sp>
      <p:sp>
        <p:nvSpPr>
          <p:cNvPr id="3" name="Inhaltsplatzhalter 2">
            <a:extLst>
              <a:ext uri="{FF2B5EF4-FFF2-40B4-BE49-F238E27FC236}">
                <a16:creationId xmlns:a16="http://schemas.microsoft.com/office/drawing/2014/main" id="{C965ED58-CFB1-4E6F-AAED-19F740A09063}"/>
              </a:ext>
            </a:extLst>
          </p:cNvPr>
          <p:cNvSpPr>
            <a:spLocks noGrp="1"/>
          </p:cNvSpPr>
          <p:nvPr>
            <p:ph idx="1"/>
          </p:nvPr>
        </p:nvSpPr>
        <p:spPr/>
        <p:txBody>
          <a:bodyPr/>
          <a:lstStyle/>
          <a:p>
            <a:pPr marL="0" indent="0">
              <a:buNone/>
            </a:pPr>
            <a:r>
              <a:rPr lang="de-DE" sz="1600" dirty="0">
                <a:latin typeface="Arial" panose="020B0604020202020204" pitchFamily="34" charset="0"/>
                <a:cs typeface="Arial" panose="020B0604020202020204" pitchFamily="34" charset="0"/>
              </a:rPr>
              <a:t>Physikalische Eigenschaften des Untergrundes / Wärmekapazität</a:t>
            </a:r>
          </a:p>
          <a:p>
            <a:pPr marL="0" indent="0">
              <a:buNone/>
            </a:pPr>
            <a:endParaRPr lang="de-DE" dirty="0"/>
          </a:p>
        </p:txBody>
      </p:sp>
      <p:pic>
        <p:nvPicPr>
          <p:cNvPr id="4" name="Grafik 3">
            <a:extLst>
              <a:ext uri="{FF2B5EF4-FFF2-40B4-BE49-F238E27FC236}">
                <a16:creationId xmlns:a16="http://schemas.microsoft.com/office/drawing/2014/main" id="{935DF349-E229-499B-96EE-1D67AA00672E}"/>
              </a:ext>
            </a:extLst>
          </p:cNvPr>
          <p:cNvPicPr>
            <a:picLocks noChangeAspect="1"/>
          </p:cNvPicPr>
          <p:nvPr/>
        </p:nvPicPr>
        <p:blipFill>
          <a:blip r:embed="rId2"/>
          <a:stretch>
            <a:fillRect/>
          </a:stretch>
        </p:blipFill>
        <p:spPr>
          <a:xfrm>
            <a:off x="667173" y="2267061"/>
            <a:ext cx="7809653" cy="3859102"/>
          </a:xfrm>
          <a:prstGeom prst="rect">
            <a:avLst/>
          </a:prstGeom>
        </p:spPr>
      </p:pic>
    </p:spTree>
    <p:extLst>
      <p:ext uri="{BB962C8B-B14F-4D97-AF65-F5344CB8AC3E}">
        <p14:creationId xmlns:p14="http://schemas.microsoft.com/office/powerpoint/2010/main" val="19942960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FDD65C-31DA-40A5-AB52-B2954AF88E5B}"/>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Geothermie</a:t>
            </a:r>
            <a:endParaRPr lang="de-DE" dirty="0"/>
          </a:p>
        </p:txBody>
      </p:sp>
      <p:sp>
        <p:nvSpPr>
          <p:cNvPr id="3" name="Inhaltsplatzhalter 2">
            <a:extLst>
              <a:ext uri="{FF2B5EF4-FFF2-40B4-BE49-F238E27FC236}">
                <a16:creationId xmlns:a16="http://schemas.microsoft.com/office/drawing/2014/main" id="{7F823C42-459F-46F6-8A8A-6BFE71CE4CB4}"/>
              </a:ext>
            </a:extLst>
          </p:cNvPr>
          <p:cNvSpPr>
            <a:spLocks noGrp="1"/>
          </p:cNvSpPr>
          <p:nvPr>
            <p:ph idx="1"/>
          </p:nvPr>
        </p:nvSpPr>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Physikalische Eigenschaften des Untergrundes / Grundwassers</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Das Grundwasser beeinflusst direkt beide relevanten Eigenschaften des Untergrundes.</a:t>
            </a:r>
          </a:p>
          <a:p>
            <a:pPr marL="0" indent="0">
              <a:lnSpc>
                <a:spcPct val="150000"/>
              </a:lnSpc>
              <a:buNone/>
            </a:pPr>
            <a:r>
              <a:rPr lang="de-DE" sz="1600" dirty="0">
                <a:latin typeface="Arial" panose="020B0604020202020204" pitchFamily="34" charset="0"/>
                <a:cs typeface="Arial" panose="020B0604020202020204" pitchFamily="34" charset="0"/>
              </a:rPr>
              <a:t>Luft ist ein schlechter Wärmeleiter, daher trockene Sedimente (z.B. Sand oder Kies). </a:t>
            </a:r>
          </a:p>
          <a:p>
            <a:pPr marL="0" indent="0">
              <a:lnSpc>
                <a:spcPct val="150000"/>
              </a:lnSpc>
              <a:buNone/>
            </a:pPr>
            <a:r>
              <a:rPr lang="de-DE" sz="1600" dirty="0">
                <a:latin typeface="Arial" panose="020B0604020202020204" pitchFamily="34" charset="0"/>
                <a:cs typeface="Arial" panose="020B0604020202020204" pitchFamily="34" charset="0"/>
              </a:rPr>
              <a:t>haben eine geringere Wärmeleitfähigkeit als wassergesättigte Sedimente. </a:t>
            </a:r>
          </a:p>
        </p:txBody>
      </p:sp>
    </p:spTree>
    <p:extLst>
      <p:ext uri="{BB962C8B-B14F-4D97-AF65-F5344CB8AC3E}">
        <p14:creationId xmlns:p14="http://schemas.microsoft.com/office/powerpoint/2010/main" val="334987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E3EB9-654A-40FF-9CC2-A800BB22D030}"/>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Geothermie</a:t>
            </a:r>
            <a:endParaRPr lang="de-DE" dirty="0"/>
          </a:p>
        </p:txBody>
      </p:sp>
      <p:sp>
        <p:nvSpPr>
          <p:cNvPr id="3" name="Inhaltsplatzhalter 2">
            <a:extLst>
              <a:ext uri="{FF2B5EF4-FFF2-40B4-BE49-F238E27FC236}">
                <a16:creationId xmlns:a16="http://schemas.microsoft.com/office/drawing/2014/main" id="{E36B36D2-09E1-4A60-A6C9-DBA0D40A1B1B}"/>
              </a:ext>
            </a:extLst>
          </p:cNvPr>
          <p:cNvSpPr>
            <a:spLocks noGrp="1"/>
          </p:cNvSpPr>
          <p:nvPr>
            <p:ph idx="1"/>
          </p:nvPr>
        </p:nvSpPr>
        <p:spPr/>
        <p:txBody>
          <a:bodyPr/>
          <a:lstStyle/>
          <a:p>
            <a:pPr marL="0" indent="0">
              <a:buNone/>
            </a:pPr>
            <a:r>
              <a:rPr lang="de-DE" sz="1600" dirty="0">
                <a:latin typeface="Arial" panose="020B0604020202020204" pitchFamily="34" charset="0"/>
                <a:cs typeface="Arial" panose="020B0604020202020204" pitchFamily="34" charset="0"/>
              </a:rPr>
              <a:t>Physikalische Eigenschaften des Untergrundes / Grundwassers</a:t>
            </a:r>
          </a:p>
          <a:p>
            <a:pPr marL="0" indent="0">
              <a:buNone/>
            </a:pPr>
            <a:endParaRPr lang="de-DE" dirty="0"/>
          </a:p>
        </p:txBody>
      </p:sp>
      <p:pic>
        <p:nvPicPr>
          <p:cNvPr id="5" name="Grafik 4">
            <a:extLst>
              <a:ext uri="{FF2B5EF4-FFF2-40B4-BE49-F238E27FC236}">
                <a16:creationId xmlns:a16="http://schemas.microsoft.com/office/drawing/2014/main" id="{935DF349-E229-499B-96EE-1D67AA00672E}"/>
              </a:ext>
            </a:extLst>
          </p:cNvPr>
          <p:cNvPicPr>
            <a:picLocks noChangeAspect="1"/>
          </p:cNvPicPr>
          <p:nvPr/>
        </p:nvPicPr>
        <p:blipFill>
          <a:blip r:embed="rId2"/>
          <a:stretch>
            <a:fillRect/>
          </a:stretch>
        </p:blipFill>
        <p:spPr>
          <a:xfrm>
            <a:off x="820256" y="2098619"/>
            <a:ext cx="7809653" cy="3859102"/>
          </a:xfrm>
          <a:prstGeom prst="rect">
            <a:avLst/>
          </a:prstGeom>
        </p:spPr>
      </p:pic>
    </p:spTree>
    <p:extLst>
      <p:ext uri="{BB962C8B-B14F-4D97-AF65-F5344CB8AC3E}">
        <p14:creationId xmlns:p14="http://schemas.microsoft.com/office/powerpoint/2010/main" val="193309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078A7D-C34B-44D7-89B0-8F15685EAB4A}"/>
              </a:ext>
            </a:extLst>
          </p:cNvPr>
          <p:cNvSpPr>
            <a:spLocks noGrp="1"/>
          </p:cNvSpPr>
          <p:nvPr>
            <p:ph type="title"/>
          </p:nvPr>
        </p:nvSpPr>
        <p:spPr/>
        <p:txBody>
          <a:bodyPr/>
          <a:lstStyle/>
          <a:p>
            <a:r>
              <a:rPr lang="de-DE">
                <a:latin typeface="Arial" panose="020B0604020202020204" pitchFamily="34" charset="0"/>
                <a:cs typeface="Arial" panose="020B0604020202020204" pitchFamily="34" charset="0"/>
              </a:rPr>
              <a:t>Geothermie</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EF067642-318E-4B6F-BFD4-25B651D287F0}"/>
              </a:ext>
            </a:extLst>
          </p:cNvPr>
          <p:cNvSpPr>
            <a:spLocks noGrp="1"/>
          </p:cNvSpPr>
          <p:nvPr>
            <p:ph idx="1"/>
          </p:nvPr>
        </p:nvSpPr>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Um eine </a:t>
            </a:r>
            <a:r>
              <a:rPr lang="de-DE" sz="1600" dirty="0" err="1">
                <a:latin typeface="Arial" panose="020B0604020202020204" pitchFamily="34" charset="0"/>
                <a:cs typeface="Arial" panose="020B0604020202020204" pitchFamily="34" charset="0"/>
              </a:rPr>
              <a:t>Geothermiebohrung</a:t>
            </a:r>
            <a:r>
              <a:rPr lang="de-DE" sz="1600" dirty="0">
                <a:latin typeface="Arial" panose="020B0604020202020204" pitchFamily="34" charset="0"/>
                <a:cs typeface="Arial" panose="020B0604020202020204" pitchFamily="34" charset="0"/>
              </a:rPr>
              <a:t> durchführen zu können, müssen Sie sich mit den geologischen Bedingungen auseinandersetzen, geologische Karten sind hilfreich, verschiedene Dienste bieten kostenlose Karten an: </a:t>
            </a:r>
          </a:p>
          <a:p>
            <a:pPr>
              <a:lnSpc>
                <a:spcPct val="150000"/>
              </a:lnSpc>
            </a:pPr>
            <a:r>
              <a:rPr lang="de-DE" sz="1600" dirty="0">
                <a:latin typeface="Arial" panose="020B0604020202020204" pitchFamily="34" charset="0"/>
                <a:cs typeface="Arial" panose="020B0604020202020204" pitchFamily="34" charset="0"/>
              </a:rPr>
              <a:t>Bundesanstalt für Geowissenschaften und Rohstoffe</a:t>
            </a:r>
            <a:r>
              <a:rPr lang="en-US" sz="1600" dirty="0" smtClean="0">
                <a:latin typeface="Arial" panose="020B0604020202020204" pitchFamily="34" charset="0"/>
                <a:cs typeface="Arial" panose="020B0604020202020204" pitchFamily="34" charset="0"/>
              </a:rPr>
              <a:t>(BGR</a:t>
            </a:r>
            <a:r>
              <a:rPr lang="en-US" sz="1600" dirty="0">
                <a:latin typeface="Arial" panose="020B0604020202020204" pitchFamily="34" charset="0"/>
                <a:cs typeface="Arial" panose="020B0604020202020204" pitchFamily="34" charset="0"/>
              </a:rPr>
              <a:t>):</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https://produktcenter.bgr.de/</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terraCatalog/Start.do</a:t>
            </a:r>
          </a:p>
          <a:p>
            <a:pPr>
              <a:lnSpc>
                <a:spcPct val="150000"/>
              </a:lnSpc>
            </a:pPr>
            <a:r>
              <a:rPr lang="en-US" sz="1600" dirty="0" err="1" smtClean="0">
                <a:latin typeface="Arial" panose="020B0604020202020204" pitchFamily="34" charset="0"/>
                <a:cs typeface="Arial" panose="020B0604020202020204" pitchFamily="34" charset="0"/>
              </a:rPr>
              <a:t>Geologische</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Dienst</a:t>
            </a:r>
            <a:r>
              <a:rPr lang="en-US" sz="1600" dirty="0" smtClean="0">
                <a:latin typeface="Arial" panose="020B0604020202020204" pitchFamily="34" charset="0"/>
                <a:cs typeface="Arial" panose="020B0604020202020204" pitchFamily="34" charset="0"/>
              </a:rPr>
              <a:t> NRW</a:t>
            </a:r>
            <a:r>
              <a:rPr lang="en-US" sz="1600" dirty="0">
                <a:latin typeface="Arial" panose="020B0604020202020204" pitchFamily="34" charset="0"/>
                <a:cs typeface="Arial" panose="020B0604020202020204" pitchFamily="34" charset="0"/>
              </a:rPr>
              <a:t>:</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https://www.gd.nrw.de/pr_od.htm</a:t>
            </a:r>
            <a:endParaRPr lang="de-DE"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rotWithShape="1">
          <a:blip r:embed="rId3"/>
          <a:srcRect l="37564" t="20271" r="18731" b="11577"/>
          <a:stretch/>
        </p:blipFill>
        <p:spPr>
          <a:xfrm>
            <a:off x="4572000" y="2749619"/>
            <a:ext cx="4392000" cy="3852000"/>
          </a:xfrm>
          <a:prstGeom prst="rect">
            <a:avLst/>
          </a:prstGeom>
        </p:spPr>
      </p:pic>
    </p:spTree>
    <p:extLst>
      <p:ext uri="{BB962C8B-B14F-4D97-AF65-F5344CB8AC3E}">
        <p14:creationId xmlns:p14="http://schemas.microsoft.com/office/powerpoint/2010/main" val="3834856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5813</Words>
  <Application>Microsoft Office PowerPoint</Application>
  <PresentationFormat>Bildschirmpräsentation (4:3)</PresentationFormat>
  <Paragraphs>977</Paragraphs>
  <Slides>107</Slides>
  <Notes>67</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107</vt:i4>
      </vt:variant>
    </vt:vector>
  </HeadingPairs>
  <TitlesOfParts>
    <vt:vector size="111" baseType="lpstr">
      <vt:lpstr>Arial</vt:lpstr>
      <vt:lpstr>Calibri</vt:lpstr>
      <vt:lpstr>Wingdings</vt:lpstr>
      <vt:lpstr>2_Office Theme</vt:lpstr>
      <vt:lpstr>Geologische Grundlagen und Wärmeaustausch</vt:lpstr>
      <vt:lpstr>Modulziele</vt:lpstr>
      <vt:lpstr>Inhalt </vt:lpstr>
      <vt:lpstr>Inhalt </vt:lpstr>
      <vt:lpstr>Definitionen &amp; Grundlagen</vt:lpstr>
      <vt:lpstr>Definitionen &amp; Grundlagen</vt:lpstr>
      <vt:lpstr>Die Erde in Zahlen</vt:lpstr>
      <vt:lpstr>Definitionen &amp; Grundlagen</vt:lpstr>
      <vt:lpstr>Definitionen &amp; Grundlagen</vt:lpstr>
      <vt:lpstr>PowerPoint-Präsentation</vt:lpstr>
      <vt:lpstr>PowerPoint-Präsentation</vt:lpstr>
      <vt:lpstr>Definitionen &amp; Grundlagen</vt:lpstr>
      <vt:lpstr>Definitionen &amp; Grundlagen</vt:lpstr>
      <vt:lpstr>Definitionen &amp; Grundlagen</vt:lpstr>
      <vt:lpstr>Definitionen &amp; Grundlagen</vt:lpstr>
      <vt:lpstr>Definitionen &amp; Grundlagen</vt:lpstr>
      <vt:lpstr>Definitionen &amp; Grundlagen</vt:lpstr>
      <vt:lpstr>Definitionen &amp; Grundlagen</vt:lpstr>
      <vt:lpstr>Geothermie und Geologie</vt:lpstr>
      <vt:lpstr>Geologische Grundlagen</vt:lpstr>
      <vt:lpstr>Geologische Grundlagen - Mineralien</vt:lpstr>
      <vt:lpstr>Silikate</vt:lpstr>
      <vt:lpstr>Silikate</vt:lpstr>
      <vt:lpstr>Silikate</vt:lpstr>
      <vt:lpstr>Silikate</vt:lpstr>
      <vt:lpstr>Silikate</vt:lpstr>
      <vt:lpstr>Silikate</vt:lpstr>
      <vt:lpstr>Geologische Grundlagen - Mineralien</vt:lpstr>
      <vt:lpstr>Karbonate</vt:lpstr>
      <vt:lpstr>Karbonate</vt:lpstr>
      <vt:lpstr>Geologische Grundlagen - Mineralien</vt:lpstr>
      <vt:lpstr>Oxide</vt:lpstr>
      <vt:lpstr>Geologische Grundlagen - Mineralien</vt:lpstr>
      <vt:lpstr>Sulfide</vt:lpstr>
      <vt:lpstr>Geologische Grundlagen - Mineralien</vt:lpstr>
      <vt:lpstr>Geologische Grundlagen </vt:lpstr>
      <vt:lpstr>Geologische Grundlagen - Gesteine</vt:lpstr>
      <vt:lpstr>Geologische Grundlagen - Magmatite</vt:lpstr>
      <vt:lpstr>Vulkanite</vt:lpstr>
      <vt:lpstr>Vulkanite</vt:lpstr>
      <vt:lpstr>Vulkanite</vt:lpstr>
      <vt:lpstr> Vulkanite</vt:lpstr>
      <vt:lpstr>Vulkanite</vt:lpstr>
      <vt:lpstr>Geologische Grundlagen - Magmatite</vt:lpstr>
      <vt:lpstr>Plutonite</vt:lpstr>
      <vt:lpstr>Plutonite</vt:lpstr>
      <vt:lpstr>Plutonite</vt:lpstr>
      <vt:lpstr>Plutonite</vt:lpstr>
      <vt:lpstr>Plutonite</vt:lpstr>
      <vt:lpstr>Geologische Grundlagen - Gesteine</vt:lpstr>
      <vt:lpstr>Geologische Grundlagen - Gesteine</vt:lpstr>
      <vt:lpstr>Geologische Grundlagen - Sedimente</vt:lpstr>
      <vt:lpstr>Geologische Grundlagen - Sedimentgesteine</vt:lpstr>
      <vt:lpstr>Geologische Grundlagen - Sedimentgesteine</vt:lpstr>
      <vt:lpstr>Karbonatgesteine</vt:lpstr>
      <vt:lpstr>Karbonatgesteine</vt:lpstr>
      <vt:lpstr>Geologische Grundlagen - Sedimentgesteine</vt:lpstr>
      <vt:lpstr>Geologische Grundlagen - Sedimentgesteine</vt:lpstr>
      <vt:lpstr>Geologische Grundlagen - Sedimentgesteine</vt:lpstr>
      <vt:lpstr>Geologische Grundlagen - Sedimentgesteine</vt:lpstr>
      <vt:lpstr>Geologische Grundlagen - Sedimentgesteine</vt:lpstr>
      <vt:lpstr>Geologische Grundlagen - Gesteine</vt:lpstr>
      <vt:lpstr>Geologische Grundlagen - metamorphe Gesteine </vt:lpstr>
      <vt:lpstr>Geologische Grundlagen - metamorphe Gesteine </vt:lpstr>
      <vt:lpstr>Geologische Grundlagen - metamorphe Gesteine </vt:lpstr>
      <vt:lpstr>Geologische Grundlagen - metamorphe Gesteine </vt:lpstr>
      <vt:lpstr>Geologische Grundlagen - metamorphe Gesteine </vt:lpstr>
      <vt:lpstr>Geologische Grundlagen - metamorphe Gesteine </vt:lpstr>
      <vt:lpstr>Geologische Grundlagen - metamorphe Gesteine </vt:lpstr>
      <vt:lpstr>Geologische Grundlagen - metamorphe Gesteine </vt:lpstr>
      <vt:lpstr>Geologische Grundlagen - metamorphe Gesteine </vt:lpstr>
      <vt:lpstr>Geologische Grundlagen - metamorphe Gesteine </vt:lpstr>
      <vt:lpstr>Geologische Grundlagen - Gesteinszyklus</vt:lpstr>
      <vt:lpstr>Geological basics</vt:lpstr>
      <vt:lpstr>Geologische Grundlagen &amp; Verformung</vt:lpstr>
      <vt:lpstr>Geologische Grundlagen</vt:lpstr>
      <vt:lpstr>Geologische Grundlagen</vt:lpstr>
      <vt:lpstr>Geologische Grundlagen</vt:lpstr>
      <vt:lpstr>Geologische Grundlagen</vt:lpstr>
      <vt:lpstr>Geologische Grundlagen</vt:lpstr>
      <vt:lpstr>Geologische Grundlagen</vt:lpstr>
      <vt:lpstr>PowerPoint-Präsentation</vt:lpstr>
      <vt:lpstr>Geologische Grundlagen  Verteilung von Grundwasserleitern in Deutschland</vt:lpstr>
      <vt:lpstr>Geothermie</vt:lpstr>
      <vt:lpstr>Geothermie</vt:lpstr>
      <vt:lpstr>Geothermie</vt:lpstr>
      <vt:lpstr>Geothermie</vt:lpstr>
      <vt:lpstr>Geothermie</vt:lpstr>
      <vt:lpstr>Geothermie</vt:lpstr>
      <vt:lpstr>Geothermie</vt:lpstr>
      <vt:lpstr>Geothermie</vt:lpstr>
      <vt:lpstr>Geothermie</vt:lpstr>
      <vt:lpstr>Geothermie</vt:lpstr>
      <vt:lpstr>Geothermie</vt:lpstr>
      <vt:lpstr>Geothermie</vt:lpstr>
      <vt:lpstr>Geothermie</vt:lpstr>
      <vt:lpstr>Geothermie</vt:lpstr>
      <vt:lpstr>Geothermie</vt:lpstr>
      <vt:lpstr>Geothermie</vt:lpstr>
      <vt:lpstr>Geothermie</vt:lpstr>
      <vt:lpstr>Geothermie</vt:lpstr>
      <vt:lpstr>Geothermie</vt:lpstr>
      <vt:lpstr>Geothermie</vt:lpstr>
      <vt:lpstr>Geothermie</vt:lpstr>
      <vt:lpstr>Geothermie</vt:lpstr>
      <vt:lpstr>Abschluss</vt:lpstr>
      <vt:lpstr>Ende des Moduls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Windows-Benutzer</cp:lastModifiedBy>
  <cp:revision>384</cp:revision>
  <cp:lastPrinted>2019-05-02T14:55:53Z</cp:lastPrinted>
  <dcterms:created xsi:type="dcterms:W3CDTF">1601-01-01T00:00:00Z</dcterms:created>
  <dcterms:modified xsi:type="dcterms:W3CDTF">2020-02-04T10:43:15Z</dcterms:modified>
</cp:coreProperties>
</file>