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56" r:id="rId2"/>
    <p:sldId id="257" r:id="rId3"/>
    <p:sldId id="258" r:id="rId4"/>
    <p:sldId id="261" r:id="rId5"/>
    <p:sldId id="262" r:id="rId6"/>
    <p:sldId id="263" r:id="rId7"/>
    <p:sldId id="265" r:id="rId8"/>
    <p:sldId id="266" r:id="rId9"/>
    <p:sldId id="267" r:id="rId10"/>
    <p:sldId id="268" r:id="rId11"/>
    <p:sldId id="269" r:id="rId12"/>
    <p:sldId id="270" r:id="rId13"/>
    <p:sldId id="272" r:id="rId14"/>
    <p:sldId id="273" r:id="rId15"/>
    <p:sldId id="275" r:id="rId16"/>
    <p:sldId id="277" r:id="rId17"/>
    <p:sldId id="278" r:id="rId18"/>
    <p:sldId id="281" r:id="rId19"/>
    <p:sldId id="282"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260"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67" autoAdjust="0"/>
  </p:normalViewPr>
  <p:slideViewPr>
    <p:cSldViewPr>
      <p:cViewPr varScale="1">
        <p:scale>
          <a:sx n="88" d="100"/>
          <a:sy n="88"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pPr/>
              <a:t>3/10/2019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επεξεργασία των στυλ του υποδείγματος</a:t>
            </a:r>
          </a:p>
          <a:p>
            <a:pPr lvl="1"/>
            <a:r>
              <a:rPr lang="el-GR"/>
              <a:t>Δεύτερου DIFUNDE LA PALABRA-</a:t>
            </a:r>
          </a:p>
          <a:p>
            <a:pPr lvl="2"/>
            <a:r>
              <a:rPr lang="el-GR"/>
              <a:t>Τρίτου επιπέδου</a:t>
            </a:r>
          </a:p>
          <a:p>
            <a:pPr lvl="3"/>
            <a:r>
              <a:rPr lang="el-GR"/>
              <a:t>επιπέδου DIFUNDE LA PALABRA-</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pPr/>
              <a:t>‹#›</a:t>
            </a:fld>
            <a:endParaRPr lang="el-GR"/>
          </a:p>
        </p:txBody>
      </p:sp>
    </p:spTree>
    <p:extLst>
      <p:ext uri="{BB962C8B-B14F-4D97-AF65-F5344CB8AC3E}">
        <p14:creationId xmlns:p14="http://schemas.microsoft.com/office/powerpoint/2010/main" val="373620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a:t>
            </a:r>
            <a:r>
              <a:rPr lang="en-US" sz="1200" kern="1200">
                <a:solidFill>
                  <a:schemeClr val="tx1"/>
                </a:solidFill>
                <a:latin typeface="+mn-lt"/>
                <a:ea typeface="+mn-ea"/>
                <a:cs typeface="+mn-cs"/>
              </a:rPr>
              <a:t>) hora </a:t>
            </a:r>
            <a:r>
              <a:rPr lang="en-US" sz="1200" kern="1200" dirty="0">
                <a:solidFill>
                  <a:schemeClr val="tx1"/>
                </a:solidFill>
                <a:latin typeface="+mn-lt"/>
                <a:ea typeface="+mn-ea"/>
                <a:cs typeface="+mn-cs"/>
              </a:rPr>
              <a:t>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a:t>
            </a:fld>
            <a:endParaRPr lang="el-GR"/>
          </a:p>
        </p:txBody>
      </p:sp>
    </p:spTree>
    <p:extLst>
      <p:ext uri="{BB962C8B-B14F-4D97-AF65-F5344CB8AC3E}">
        <p14:creationId xmlns:p14="http://schemas.microsoft.com/office/powerpoint/2010/main" val="893680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Haga clic para editar el estilo del título del Patrón</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Haga clic para editar los estilos de texto del Patrón</a:t>
            </a:r>
          </a:p>
          <a:p>
            <a:pPr lvl="1"/>
            <a:r>
              <a:rPr lang="en-US"/>
              <a:t>Segundo nivel</a:t>
            </a:r>
          </a:p>
          <a:p>
            <a:pPr lvl="2"/>
            <a:r>
              <a:rPr lang="en-US"/>
              <a:t>Tercer nivel</a:t>
            </a:r>
          </a:p>
          <a:p>
            <a:pPr lvl="3"/>
            <a:r>
              <a:rPr lang="en-US"/>
              <a:t>Cuarto nivel</a:t>
            </a:r>
          </a:p>
          <a:p>
            <a:pPr lvl="4"/>
            <a:r>
              <a:rPr lang="en-US"/>
              <a:t>Quinto nivel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3/10/2019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lstStyle/>
          <a:p>
            <a:r>
              <a:rPr lang="en-US" b="1" dirty="0" err="1">
                <a:effectLst>
                  <a:outerShdw blurRad="38100" dist="38100" dir="2700000" algn="tl">
                    <a:srgbClr val="000000">
                      <a:alpha val="43137"/>
                    </a:srgbClr>
                  </a:outerShdw>
                </a:effectLst>
              </a:rPr>
              <a:t>Unidad</a:t>
            </a:r>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2.8. </a:t>
            </a:r>
            <a:r>
              <a:rPr lang="en-US" b="1" dirty="0">
                <a:effectLst>
                  <a:outerShdw blurRad="38100" dist="38100" dir="2700000" algn="tl">
                    <a:srgbClr val="000000">
                      <a:alpha val="43137"/>
                    </a:srgbClr>
                  </a:outerShdw>
                </a:effectLst>
              </a:rPr>
              <a:t>DISEÑO Y CÁLCULO DE INSTALACIONES</a:t>
            </a:r>
            <a:endParaRPr lang="el-GR"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a:t>Instalaciones solares </a:t>
            </a:r>
            <a:r>
              <a:rPr lang="en-US" dirty="0" err="1"/>
              <a:t>térmicas</a:t>
            </a:r>
            <a:r>
              <a:rPr lang="en-US" dirty="0"/>
              <a:t> para ACS solar y calefacción en una vivienda </a:t>
            </a:r>
            <a:r>
              <a:rPr lang="en-US" dirty="0" err="1"/>
              <a:t>unifamiliar</a:t>
            </a:r>
            <a:endParaRPr lang="el-GR" dirty="0"/>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Componentes de sistemas solares térmicos</a:t>
            </a:r>
            <a:endParaRPr lang="el-GR" dirty="0"/>
          </a:p>
        </p:txBody>
      </p:sp>
      <p:sp>
        <p:nvSpPr>
          <p:cNvPr id="3" name="Content Placeholder 2"/>
          <p:cNvSpPr>
            <a:spLocks noGrp="1"/>
          </p:cNvSpPr>
          <p:nvPr>
            <p:ph idx="1"/>
          </p:nvPr>
        </p:nvSpPr>
        <p:spPr/>
        <p:txBody>
          <a:bodyPr>
            <a:normAutofit/>
          </a:bodyPr>
          <a:lstStyle/>
          <a:p>
            <a:pPr algn="just"/>
            <a:r>
              <a:rPr lang="en-US" b="1" dirty="0"/>
              <a:t>Colectores - </a:t>
            </a:r>
            <a:r>
              <a:rPr lang="en-US" dirty="0"/>
              <a:t>El área del absorbedor (también llamada área efectiva del colector) corresponde al área del panel absorbedor real.</a:t>
            </a:r>
          </a:p>
          <a:p>
            <a:pPr algn="just"/>
            <a:endParaRPr lang="en-US" b="1" dirty="0"/>
          </a:p>
          <a:p>
            <a:pPr marL="3175" indent="14288" algn="just">
              <a:buNone/>
            </a:pPr>
            <a:r>
              <a:rPr lang="en-US" dirty="0"/>
              <a:t>	</a:t>
            </a:r>
          </a:p>
        </p:txBody>
      </p:sp>
      <p:pic>
        <p:nvPicPr>
          <p:cNvPr id="4098" name="Picture 2"/>
          <p:cNvPicPr>
            <a:picLocks noChangeAspect="1" noChangeArrowheads="1"/>
          </p:cNvPicPr>
          <p:nvPr/>
        </p:nvPicPr>
        <p:blipFill>
          <a:blip r:embed="rId2" cstate="print"/>
          <a:srcRect/>
          <a:stretch>
            <a:fillRect/>
          </a:stretch>
        </p:blipFill>
        <p:spPr bwMode="auto">
          <a:xfrm>
            <a:off x="2690564" y="2492896"/>
            <a:ext cx="6057900" cy="2705100"/>
          </a:xfrm>
          <a:prstGeom prst="rect">
            <a:avLst/>
          </a:prstGeom>
          <a:noFill/>
          <a:ln w="9525">
            <a:noFill/>
            <a:miter lim="800000"/>
            <a:headEnd/>
            <a:tailEnd/>
          </a:ln>
        </p:spPr>
      </p:pic>
      <p:sp>
        <p:nvSpPr>
          <p:cNvPr id="6" name="Rectangle 5"/>
          <p:cNvSpPr/>
          <p:nvPr/>
        </p:nvSpPr>
        <p:spPr>
          <a:xfrm>
            <a:off x="3635896" y="5301208"/>
            <a:ext cx="4392488" cy="646331"/>
          </a:xfrm>
          <a:prstGeom prst="rect">
            <a:avLst/>
          </a:prstGeom>
        </p:spPr>
        <p:txBody>
          <a:bodyPr wrap="square">
            <a:spAutoFit/>
          </a:bodyPr>
          <a:lstStyle/>
          <a:p>
            <a:pPr algn="just"/>
            <a:r>
              <a:rPr lang="en-US" dirty="0"/>
              <a:t>Sección transversal de un colector plano con descripción de las diferentes zonas</a:t>
            </a:r>
            <a:endParaRPr lang="bg-BG" dirty="0"/>
          </a:p>
        </p:txBody>
      </p:sp>
    </p:spTree>
    <p:extLst>
      <p:ext uri="{BB962C8B-B14F-4D97-AF65-F5344CB8AC3E}">
        <p14:creationId xmlns:p14="http://schemas.microsoft.com/office/powerpoint/2010/main" val="3031965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Componentes de sistemas solares térmicos</a:t>
            </a:r>
            <a:endParaRPr lang="el-GR" dirty="0"/>
          </a:p>
        </p:txBody>
      </p:sp>
      <p:sp>
        <p:nvSpPr>
          <p:cNvPr id="3" name="Content Placeholder 2"/>
          <p:cNvSpPr>
            <a:spLocks noGrp="1"/>
          </p:cNvSpPr>
          <p:nvPr>
            <p:ph idx="1"/>
          </p:nvPr>
        </p:nvSpPr>
        <p:spPr/>
        <p:txBody>
          <a:bodyPr>
            <a:normAutofit/>
          </a:bodyPr>
          <a:lstStyle/>
          <a:p>
            <a:pPr algn="just"/>
            <a:r>
              <a:rPr lang="en-US" b="1" dirty="0"/>
              <a:t>Colectores - </a:t>
            </a:r>
            <a:r>
              <a:rPr lang="en-US" dirty="0"/>
              <a:t>El área del absorbedor (también llamada área efectiva del colector) corresponde al área del panel absorbedor real.</a:t>
            </a:r>
          </a:p>
          <a:p>
            <a:pPr algn="just"/>
            <a:endParaRPr lang="en-US" b="1" dirty="0"/>
          </a:p>
          <a:p>
            <a:pPr marL="3175" indent="14288" algn="just">
              <a:buNone/>
            </a:pPr>
            <a:r>
              <a:rPr lang="en-US" dirty="0"/>
              <a:t>	</a:t>
            </a:r>
          </a:p>
        </p:txBody>
      </p:sp>
      <p:pic>
        <p:nvPicPr>
          <p:cNvPr id="5122" name="Picture 2"/>
          <p:cNvPicPr>
            <a:picLocks noChangeAspect="1" noChangeArrowheads="1"/>
          </p:cNvPicPr>
          <p:nvPr/>
        </p:nvPicPr>
        <p:blipFill>
          <a:blip r:embed="rId2" cstate="print"/>
          <a:srcRect/>
          <a:stretch>
            <a:fillRect/>
          </a:stretch>
        </p:blipFill>
        <p:spPr bwMode="auto">
          <a:xfrm>
            <a:off x="3707904" y="2348879"/>
            <a:ext cx="4896544" cy="3749199"/>
          </a:xfrm>
          <a:prstGeom prst="rect">
            <a:avLst/>
          </a:prstGeom>
          <a:noFill/>
          <a:ln w="9525">
            <a:noFill/>
            <a:miter lim="800000"/>
            <a:headEnd/>
            <a:tailEnd/>
          </a:ln>
        </p:spPr>
      </p:pic>
      <p:sp>
        <p:nvSpPr>
          <p:cNvPr id="7" name="Rectangle 6"/>
          <p:cNvSpPr/>
          <p:nvPr/>
        </p:nvSpPr>
        <p:spPr>
          <a:xfrm>
            <a:off x="899592" y="2492896"/>
            <a:ext cx="3168352" cy="1200329"/>
          </a:xfrm>
          <a:prstGeom prst="rect">
            <a:avLst/>
          </a:prstGeom>
        </p:spPr>
        <p:txBody>
          <a:bodyPr wrap="square">
            <a:spAutoFit/>
          </a:bodyPr>
          <a:lstStyle/>
          <a:p>
            <a:pPr algn="just"/>
            <a:r>
              <a:rPr lang="en-US" dirty="0"/>
              <a:t>Sección transversal de un colector de tubos de vacío con descripción de las diferentes superficies</a:t>
            </a:r>
            <a:endParaRPr lang="bg-BG" dirty="0"/>
          </a:p>
        </p:txBody>
      </p:sp>
    </p:spTree>
    <p:extLst>
      <p:ext uri="{BB962C8B-B14F-4D97-AF65-F5344CB8AC3E}">
        <p14:creationId xmlns:p14="http://schemas.microsoft.com/office/powerpoint/2010/main" val="303196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Componentes de sistemas solares térmicos</a:t>
            </a:r>
            <a:endParaRPr lang="el-GR" dirty="0"/>
          </a:p>
        </p:txBody>
      </p:sp>
      <p:sp>
        <p:nvSpPr>
          <p:cNvPr id="3" name="Content Placeholder 2"/>
          <p:cNvSpPr>
            <a:spLocks noGrp="1"/>
          </p:cNvSpPr>
          <p:nvPr>
            <p:ph idx="1"/>
          </p:nvPr>
        </p:nvSpPr>
        <p:spPr/>
        <p:txBody>
          <a:bodyPr>
            <a:normAutofit/>
          </a:bodyPr>
          <a:lstStyle/>
          <a:p>
            <a:pPr algn="just"/>
            <a:r>
              <a:rPr lang="en-US" b="1" dirty="0"/>
              <a:t>Colectores - </a:t>
            </a:r>
            <a:r>
              <a:rPr lang="en-US" dirty="0"/>
              <a:t>El área del absorbedor (también llamada área efectiva del colector) corresponde al área del panel absorbedor real.</a:t>
            </a:r>
          </a:p>
          <a:p>
            <a:pPr algn="just"/>
            <a:endParaRPr lang="en-US" b="1" dirty="0"/>
          </a:p>
          <a:p>
            <a:pPr marL="3175" indent="14288" algn="just">
              <a:buNone/>
            </a:pPr>
            <a:r>
              <a:rPr lang="en-US" dirty="0"/>
              <a:t>	</a:t>
            </a:r>
          </a:p>
        </p:txBody>
      </p:sp>
      <p:pic>
        <p:nvPicPr>
          <p:cNvPr id="6146" name="Picture 2"/>
          <p:cNvPicPr>
            <a:picLocks noChangeAspect="1" noChangeArrowheads="1"/>
          </p:cNvPicPr>
          <p:nvPr/>
        </p:nvPicPr>
        <p:blipFill>
          <a:blip r:embed="rId2" cstate="print"/>
          <a:srcRect/>
          <a:stretch>
            <a:fillRect/>
          </a:stretch>
        </p:blipFill>
        <p:spPr bwMode="auto">
          <a:xfrm>
            <a:off x="4026570" y="2268484"/>
            <a:ext cx="4433862" cy="3968828"/>
          </a:xfrm>
          <a:prstGeom prst="rect">
            <a:avLst/>
          </a:prstGeom>
          <a:noFill/>
          <a:ln w="9525">
            <a:noFill/>
            <a:miter lim="800000"/>
            <a:headEnd/>
            <a:tailEnd/>
          </a:ln>
        </p:spPr>
      </p:pic>
      <p:sp>
        <p:nvSpPr>
          <p:cNvPr id="8" name="Rectangle 7"/>
          <p:cNvSpPr/>
          <p:nvPr/>
        </p:nvSpPr>
        <p:spPr>
          <a:xfrm>
            <a:off x="755576" y="2348880"/>
            <a:ext cx="3600400" cy="1200329"/>
          </a:xfrm>
          <a:prstGeom prst="rect">
            <a:avLst/>
          </a:prstGeom>
        </p:spPr>
        <p:txBody>
          <a:bodyPr wrap="square">
            <a:spAutoFit/>
          </a:bodyPr>
          <a:lstStyle/>
          <a:p>
            <a:pPr algn="just"/>
            <a:r>
              <a:rPr lang="en-US" dirty="0"/>
              <a:t>Sección transversal de un colector de tubos de vacío doble ("tubos de Sydney") con descripción de las diferentes superficies</a:t>
            </a:r>
            <a:endParaRPr lang="bg-BG" dirty="0"/>
          </a:p>
        </p:txBody>
      </p:sp>
    </p:spTree>
    <p:extLst>
      <p:ext uri="{BB962C8B-B14F-4D97-AF65-F5344CB8AC3E}">
        <p14:creationId xmlns:p14="http://schemas.microsoft.com/office/powerpoint/2010/main" val="303196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Componentes de sistemas solares térmicos</a:t>
            </a:r>
            <a:endParaRPr lang="el-GR" dirty="0"/>
          </a:p>
        </p:txBody>
      </p:sp>
      <p:sp>
        <p:nvSpPr>
          <p:cNvPr id="3" name="Content Placeholder 2"/>
          <p:cNvSpPr>
            <a:spLocks noGrp="1"/>
          </p:cNvSpPr>
          <p:nvPr>
            <p:ph idx="1"/>
          </p:nvPr>
        </p:nvSpPr>
        <p:spPr/>
        <p:txBody>
          <a:bodyPr>
            <a:normAutofit lnSpcReduction="10000"/>
          </a:bodyPr>
          <a:lstStyle/>
          <a:p>
            <a:pPr algn="just"/>
            <a:r>
              <a:rPr lang="en-US" b="1" dirty="0" err="1"/>
              <a:t>Colectores</a:t>
            </a:r>
            <a:endParaRPr lang="en-US" dirty="0"/>
          </a:p>
          <a:p>
            <a:pPr algn="just"/>
            <a:endParaRPr lang="en-US" sz="1200" b="1" dirty="0"/>
          </a:p>
          <a:p>
            <a:pPr marL="3175" indent="14288" algn="just">
              <a:buNone/>
            </a:pPr>
            <a:r>
              <a:rPr lang="en-US" b="1" dirty="0"/>
              <a:t>Ventajas del colector sin esmaltar:</a:t>
            </a:r>
          </a:p>
          <a:p>
            <a:pPr marL="717550" indent="14288" algn="just">
              <a:buFont typeface="Wingdings" pitchFamily="2" charset="2"/>
              <a:buChar char="Ø"/>
            </a:pPr>
            <a:r>
              <a:rPr lang="en-US" dirty="0"/>
              <a:t> El absorbedor puede reemplazar la </a:t>
            </a:r>
            <a:r>
              <a:rPr lang="en-US" dirty="0" err="1"/>
              <a:t>cubierta</a:t>
            </a:r>
            <a:r>
              <a:rPr lang="en-US" dirty="0"/>
              <a:t> del techo, ahorrando, por ejemplo, una lámina de zinc. Esto conduce a </a:t>
            </a:r>
            <a:r>
              <a:rPr lang="en-US" dirty="0" err="1"/>
              <a:t>mejorar</a:t>
            </a:r>
            <a:r>
              <a:rPr lang="en-US" dirty="0"/>
              <a:t> la </a:t>
            </a:r>
            <a:r>
              <a:rPr lang="en-US" dirty="0" err="1"/>
              <a:t>rentabilidad</a:t>
            </a:r>
            <a:r>
              <a:rPr lang="en-US" dirty="0"/>
              <a:t> a través de la reducción de costes.</a:t>
            </a:r>
          </a:p>
          <a:p>
            <a:pPr marL="717550" indent="14288" algn="just">
              <a:buFont typeface="Wingdings" pitchFamily="2" charset="2"/>
              <a:buChar char="Ø"/>
            </a:pPr>
            <a:r>
              <a:rPr lang="en-US" dirty="0"/>
              <a:t> Es adecuado para </a:t>
            </a:r>
            <a:r>
              <a:rPr lang="en-US" dirty="0" err="1"/>
              <a:t>diversas</a:t>
            </a:r>
            <a:r>
              <a:rPr lang="en-US" dirty="0"/>
              <a:t> formas de techo, incluyendo techos planos, techos inclinados y techos abovedados. Se puede adaptar fácilmente a curvas leves.</a:t>
            </a:r>
          </a:p>
          <a:p>
            <a:pPr marL="717550" indent="14288" algn="just">
              <a:buFont typeface="Wingdings" pitchFamily="2" charset="2"/>
              <a:buChar char="Ø"/>
            </a:pPr>
            <a:r>
              <a:rPr lang="en-US" dirty="0"/>
              <a:t> Puede ser una solución más estética para techos de chapa que los colectores acristalados.</a:t>
            </a:r>
          </a:p>
          <a:p>
            <a:pPr marL="3175" indent="14288" algn="just">
              <a:buNone/>
            </a:pPr>
            <a:r>
              <a:rPr lang="en-US" b="1" dirty="0"/>
              <a:t>Desventajas:</a:t>
            </a:r>
          </a:p>
          <a:p>
            <a:pPr marL="717550" indent="14288" algn="just">
              <a:buFont typeface="Wingdings" pitchFamily="2" charset="2"/>
              <a:buChar char="Ø"/>
            </a:pPr>
            <a:r>
              <a:rPr lang="en-US" dirty="0"/>
              <a:t> Debido a su menor rendimiento específico, requiere más superficie que un colector plano.</a:t>
            </a:r>
          </a:p>
          <a:p>
            <a:pPr marL="717550" indent="14288" algn="just">
              <a:buFont typeface="Wingdings" pitchFamily="2" charset="2"/>
              <a:buChar char="Ø"/>
            </a:pPr>
            <a:r>
              <a:rPr lang="en-US" dirty="0"/>
              <a:t> Debido a las mayores pérdidas de calor, el aumento de la temperatura (por encima de la temperatura del aire) es limitado.</a:t>
            </a:r>
          </a:p>
        </p:txBody>
      </p:sp>
    </p:spTree>
    <p:extLst>
      <p:ext uri="{BB962C8B-B14F-4D97-AF65-F5344CB8AC3E}">
        <p14:creationId xmlns:p14="http://schemas.microsoft.com/office/powerpoint/2010/main" val="3031965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Componentes de sistemas solares térmicos</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b="1" dirty="0"/>
              <a:t>Colectores planos acristalados</a:t>
            </a:r>
          </a:p>
          <a:p>
            <a:pPr marL="3175" indent="14288" algn="just">
              <a:buNone/>
            </a:pPr>
            <a:r>
              <a:rPr lang="en-US" b="1" dirty="0"/>
              <a:t>DISEÑO</a:t>
            </a:r>
          </a:p>
          <a:p>
            <a:pPr marL="3175" indent="14288" algn="just">
              <a:buNone/>
            </a:pPr>
            <a:r>
              <a:rPr lang="en-US" dirty="0"/>
              <a:t>Casi todos los colectores planos acristalados disponibles actualmente en el mercado están formados por un absorbedor metálico en una carcasa rectangular plana. El colector está aislado térmicamente en la parte posterior y en los bordes, y está provisto de una cubierta transparente en la superficie superior. Para la alimentación y el retorno del portador de calor se montan dos conexiones de tubos, normalmente en el lado del colector. Vea la figura a continuación.</a:t>
            </a:r>
          </a:p>
        </p:txBody>
      </p:sp>
      <p:pic>
        <p:nvPicPr>
          <p:cNvPr id="1026" name="Picture 2"/>
          <p:cNvPicPr>
            <a:picLocks noChangeAspect="1" noChangeArrowheads="1"/>
          </p:cNvPicPr>
          <p:nvPr/>
        </p:nvPicPr>
        <p:blipFill>
          <a:blip r:embed="rId2" cstate="print"/>
          <a:srcRect/>
          <a:stretch>
            <a:fillRect/>
          </a:stretch>
        </p:blipFill>
        <p:spPr bwMode="auto">
          <a:xfrm>
            <a:off x="2267744" y="4013795"/>
            <a:ext cx="6372225" cy="2295525"/>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Componentes de sistemas solares térmicos</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b="1" dirty="0"/>
              <a:t>Colectores planos acristalados</a:t>
            </a:r>
          </a:p>
          <a:p>
            <a:pPr marL="3175" indent="14288" algn="just">
              <a:buNone/>
            </a:pPr>
            <a:endParaRPr lang="en-US" b="1" dirty="0"/>
          </a:p>
          <a:p>
            <a:pPr marL="3175" indent="14288" algn="just">
              <a:buNone/>
            </a:pPr>
            <a:r>
              <a:rPr lang="en-US" dirty="0"/>
              <a:t>La tarea de un colector solar es lograr el mayor rendimiento térmico posible. De este modo, el absorbedor dispone de una alta capacidad de absorción de luz y de la menor emisividad térmica posible. Esto se consigue utilizando un recubrimiento espectral-selectivo. A diferencia de la pintura negra, esta tiene una estructura en capas, que optimiza la conversión de la radiación solar de onda corta en calor, manteniendo al mismo tiempo la radiación térmica lo más baja posible. Vea la figura a continuación.</a:t>
            </a:r>
          </a:p>
        </p:txBody>
      </p:sp>
      <p:pic>
        <p:nvPicPr>
          <p:cNvPr id="2050" name="Picture 2"/>
          <p:cNvPicPr>
            <a:picLocks noChangeAspect="1" noChangeArrowheads="1"/>
          </p:cNvPicPr>
          <p:nvPr/>
        </p:nvPicPr>
        <p:blipFill>
          <a:blip r:embed="rId2" cstate="print"/>
          <a:srcRect/>
          <a:stretch>
            <a:fillRect/>
          </a:stretch>
        </p:blipFill>
        <p:spPr bwMode="auto">
          <a:xfrm>
            <a:off x="2394148" y="4031704"/>
            <a:ext cx="6210300" cy="21336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Componentes de sistemas solares térmicos</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b="1" dirty="0"/>
              <a:t>Colectores planos acristalados</a:t>
            </a:r>
          </a:p>
          <a:p>
            <a:pPr marL="3175" indent="14288" algn="just">
              <a:buNone/>
            </a:pPr>
            <a:r>
              <a:rPr lang="en-US" dirty="0"/>
              <a:t>Ventajas y desventajas de los diferentes tipos de absorbedores</a:t>
            </a:r>
          </a:p>
        </p:txBody>
      </p:sp>
      <p:pic>
        <p:nvPicPr>
          <p:cNvPr id="3074" name="Picture 2"/>
          <p:cNvPicPr>
            <a:picLocks noChangeAspect="1" noChangeArrowheads="1"/>
          </p:cNvPicPr>
          <p:nvPr/>
        </p:nvPicPr>
        <p:blipFill>
          <a:blip r:embed="rId2" cstate="print"/>
          <a:srcRect/>
          <a:stretch>
            <a:fillRect/>
          </a:stretch>
        </p:blipFill>
        <p:spPr bwMode="auto">
          <a:xfrm>
            <a:off x="2352805" y="2420888"/>
            <a:ext cx="6035619" cy="3672408"/>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Componentes de sistemas solares térmicos</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b="1" dirty="0"/>
              <a:t>Colectores planos acristalados</a:t>
            </a:r>
          </a:p>
          <a:p>
            <a:pPr marL="3175" indent="14288" algn="just">
              <a:buNone/>
            </a:pPr>
            <a:endParaRPr lang="en-US" b="1" dirty="0"/>
          </a:p>
          <a:p>
            <a:pPr marL="3175" indent="14288" algn="just">
              <a:buNone/>
            </a:pPr>
            <a:r>
              <a:rPr lang="en-US" b="1" dirty="0"/>
              <a:t>AISLAMIENTO</a:t>
            </a:r>
          </a:p>
          <a:p>
            <a:pPr marL="3175" indent="14288" algn="just">
              <a:buNone/>
            </a:pPr>
            <a:r>
              <a:rPr lang="en-US" dirty="0"/>
              <a:t>Para reducir las pérdidas de calor en el medio ambiente por conducción térmica, la parte posterior y los bordes del colector están aislados térmicamente. Como son posibles temperaturas máximas de 150-200°C (302-392°F) (en reposo), el aislamiento de </a:t>
            </a:r>
            <a:r>
              <a:rPr lang="en-US" dirty="0" err="1"/>
              <a:t>fibra</a:t>
            </a:r>
            <a:r>
              <a:rPr lang="en-US" dirty="0"/>
              <a:t> mineral es el más adecuado en este caso. Es necesario tener en cuenta el adhesivo utilizado. No debe vaporizarse a las temperaturas indicadas, ya que de lo contrario podría precipitarse en el cristal y perjudicar la capacidad de transmisión de la luz. Algunos colectores están equipados con una barrera para reducir las pérdidas por convección. Esto toma la forma de una película de plástico, como el teflón, entre el absorbedor y el cristal. En algunos países, los colectores se ofrecen con aislamiento térmico translúcido bajo el panel de vidrio. </a:t>
            </a:r>
          </a:p>
        </p:txBody>
      </p:sp>
    </p:spTree>
    <p:extLst>
      <p:ext uri="{BB962C8B-B14F-4D97-AF65-F5344CB8AC3E}">
        <p14:creationId xmlns:p14="http://schemas.microsoft.com/office/powerpoint/2010/main" val="3031965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Componentes de sistemas solares térmicos</a:t>
            </a:r>
            <a:endParaRPr lang="el-GR" dirty="0"/>
          </a:p>
        </p:txBody>
      </p:sp>
      <p:sp>
        <p:nvSpPr>
          <p:cNvPr id="3" name="Content Placeholder 2"/>
          <p:cNvSpPr>
            <a:spLocks noGrp="1"/>
          </p:cNvSpPr>
          <p:nvPr>
            <p:ph idx="1"/>
          </p:nvPr>
        </p:nvSpPr>
        <p:spPr/>
        <p:txBody>
          <a:bodyPr>
            <a:normAutofit fontScale="85000" lnSpcReduction="10000"/>
          </a:bodyPr>
          <a:lstStyle/>
          <a:p>
            <a:pPr marL="3175" indent="14288" algn="just">
              <a:buNone/>
            </a:pPr>
            <a:r>
              <a:rPr lang="en-US" b="1" dirty="0"/>
              <a:t>Colectores planos acristalados</a:t>
            </a:r>
          </a:p>
          <a:p>
            <a:pPr marL="3175" indent="14288" algn="just">
              <a:buNone/>
            </a:pPr>
            <a:r>
              <a:rPr lang="en-US" sz="1900" dirty="0"/>
              <a:t>VENTAJAS Y DESVENTAJAS DE UN COLECTOR PLANO ACRISTALADO</a:t>
            </a:r>
          </a:p>
          <a:p>
            <a:pPr marL="3175" indent="14288" algn="just">
              <a:buNone/>
            </a:pPr>
            <a:r>
              <a:rPr lang="en-US" sz="1900" b="1" dirty="0"/>
              <a:t>Ventajas</a:t>
            </a:r>
            <a:r>
              <a:rPr lang="en-US" sz="1900" dirty="0"/>
              <a:t>:</a:t>
            </a:r>
          </a:p>
          <a:p>
            <a:pPr marL="360363" indent="14288" algn="just">
              <a:buFont typeface="Wingdings" pitchFamily="2" charset="2"/>
              <a:buChar char="Ø"/>
            </a:pPr>
            <a:r>
              <a:rPr lang="en-US" sz="1900" dirty="0"/>
              <a:t> Es más barato que un colector de vacío.</a:t>
            </a:r>
          </a:p>
          <a:p>
            <a:pPr marL="360363" indent="14288" algn="just">
              <a:buFont typeface="Wingdings" pitchFamily="2" charset="2"/>
              <a:buChar char="Ø"/>
            </a:pPr>
            <a:r>
              <a:rPr lang="en-US" sz="1900" dirty="0"/>
              <a:t> Ofrece múltiples opciones de montaje (sobre tejado, integrado en el tejado, montaje en fachada e instalación libre).</a:t>
            </a:r>
          </a:p>
          <a:p>
            <a:pPr marL="360363" indent="14288" algn="just">
              <a:buFont typeface="Wingdings" pitchFamily="2" charset="2"/>
              <a:buChar char="Ø"/>
            </a:pPr>
            <a:r>
              <a:rPr lang="en-US" sz="1900" dirty="0"/>
              <a:t> Tiene una buena relación precio/rendimiento.</a:t>
            </a:r>
          </a:p>
          <a:p>
            <a:pPr marL="360363" indent="14288" algn="just">
              <a:buFont typeface="Wingdings" pitchFamily="2" charset="2"/>
              <a:buChar char="Ø"/>
            </a:pPr>
            <a:r>
              <a:rPr lang="en-US" sz="1900" dirty="0"/>
              <a:t> Tiene buenas posibilidades de montaje por el usuario (kits de construcción de colectores).</a:t>
            </a:r>
          </a:p>
          <a:p>
            <a:pPr marL="3175" indent="14288" algn="just">
              <a:buNone/>
            </a:pPr>
            <a:r>
              <a:rPr lang="en-US" sz="1900" b="1" dirty="0"/>
              <a:t>Desventajas</a:t>
            </a:r>
            <a:r>
              <a:rPr lang="en-US" sz="1900" dirty="0"/>
              <a:t>:</a:t>
            </a:r>
          </a:p>
          <a:p>
            <a:pPr marL="360363" indent="14288" algn="just">
              <a:buFont typeface="Wingdings" pitchFamily="2" charset="2"/>
              <a:buChar char="Ø"/>
            </a:pPr>
            <a:r>
              <a:rPr lang="en-US" sz="1900" dirty="0"/>
              <a:t> Tiene una eficiencia menor que los colectores de vacío, porque su valor k es mayor.</a:t>
            </a:r>
          </a:p>
          <a:p>
            <a:pPr marL="360363" indent="14288" algn="just">
              <a:buFont typeface="Wingdings" pitchFamily="2" charset="2"/>
              <a:buChar char="Ø"/>
            </a:pPr>
            <a:r>
              <a:rPr lang="en-US" sz="1900" dirty="0"/>
              <a:t> Para el montaje en tejado plano (con anclajes o contrapesos) se necesita un sistema de soporte.</a:t>
            </a:r>
          </a:p>
          <a:p>
            <a:pPr marL="360363" indent="14288" algn="just">
              <a:buFont typeface="Wingdings" pitchFamily="2" charset="2"/>
              <a:buChar char="Ø"/>
            </a:pPr>
            <a:r>
              <a:rPr lang="en-US" sz="1900" dirty="0"/>
              <a:t> No es adecuado para generar temperaturas más altas, como las que se requieren, por ejemplo, para la generación de vapor, o para el suministro de calor a máquinas frigoríficas de absorción.</a:t>
            </a:r>
          </a:p>
          <a:p>
            <a:pPr marL="360363" indent="14288" algn="just">
              <a:buFont typeface="Wingdings" pitchFamily="2" charset="2"/>
              <a:buChar char="Ø"/>
            </a:pPr>
            <a:r>
              <a:rPr lang="en-US" sz="1900" dirty="0"/>
              <a:t> Requiere más espacio en el techo que los colectores de vacío.</a:t>
            </a:r>
          </a:p>
        </p:txBody>
      </p:sp>
    </p:spTree>
    <p:extLst>
      <p:ext uri="{BB962C8B-B14F-4D97-AF65-F5344CB8AC3E}">
        <p14:creationId xmlns:p14="http://schemas.microsoft.com/office/powerpoint/2010/main" val="3031965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Componentes de sistemas solares térmicos</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sz="1900" b="1" dirty="0"/>
              <a:t>Curvas características y aplicaciones del colector</a:t>
            </a:r>
          </a:p>
          <a:p>
            <a:pPr marL="3175" indent="14288" algn="just">
              <a:buNone/>
            </a:pPr>
            <a:r>
              <a:rPr lang="en-US" sz="1900" dirty="0"/>
              <a:t>La figura siguiente muestra las curvas de eficiencia y las áreas de aplicación típicas con la misma irradiancia solar global para los siguientes tipos de colectores: absorbedor de piscina, colector plano acristalado y colector de tubos de vacío. En </a:t>
            </a:r>
            <a:r>
              <a:rPr lang="el-GR" sz="1900" dirty="0"/>
              <a:t>Δθ</a:t>
            </a:r>
            <a:r>
              <a:rPr lang="en-US" sz="1900" dirty="0"/>
              <a:t> = 0 cada tipo de colector está en su máxima eficiencia. En su temperatura máxima, es decir, cuando ha alcanzado su temperatura de estancamiento, la eficiencia es igual a cero.</a:t>
            </a:r>
          </a:p>
        </p:txBody>
      </p:sp>
      <p:pic>
        <p:nvPicPr>
          <p:cNvPr id="5122" name="Picture 2"/>
          <p:cNvPicPr>
            <a:picLocks noChangeAspect="1" noChangeArrowheads="1"/>
          </p:cNvPicPr>
          <p:nvPr/>
        </p:nvPicPr>
        <p:blipFill>
          <a:blip r:embed="rId2" cstate="print"/>
          <a:srcRect/>
          <a:stretch>
            <a:fillRect/>
          </a:stretch>
        </p:blipFill>
        <p:spPr bwMode="auto">
          <a:xfrm>
            <a:off x="4139952" y="3422916"/>
            <a:ext cx="3744416" cy="2868883"/>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a:t>Objetivos</a:t>
            </a:r>
            <a:r>
              <a:rPr lang="en-US" dirty="0"/>
              <a:t> de la </a:t>
            </a:r>
            <a:r>
              <a:rPr lang="en-US" dirty="0" err="1"/>
              <a:t>unidad</a:t>
            </a:r>
            <a:endParaRPr lang="el-GR" dirty="0"/>
          </a:p>
        </p:txBody>
      </p:sp>
      <p:sp>
        <p:nvSpPr>
          <p:cNvPr id="9" name="Content Placeholder 8"/>
          <p:cNvSpPr>
            <a:spLocks noGrp="1"/>
          </p:cNvSpPr>
          <p:nvPr>
            <p:ph idx="1"/>
          </p:nvPr>
        </p:nvSpPr>
        <p:spPr/>
        <p:txBody>
          <a:bodyPr/>
          <a:lstStyle/>
          <a:p>
            <a:pPr>
              <a:buFont typeface="+mj-lt"/>
              <a:buAutoNum type="arabicPeriod"/>
            </a:pPr>
            <a:r>
              <a:rPr lang="en-US" sz="1600" b="1" i="1" dirty="0"/>
              <a:t>Componentes de sistemas solares térmicos:</a:t>
            </a:r>
            <a:endParaRPr lang="bg-BG" sz="1600" dirty="0"/>
          </a:p>
          <a:p>
            <a:r>
              <a:rPr lang="en-US" sz="1600" i="1" dirty="0"/>
              <a:t> ¿Cómo funciona un sistema de energía solar térmica?</a:t>
            </a:r>
            <a:endParaRPr lang="bg-BG" sz="1600" dirty="0"/>
          </a:p>
          <a:p>
            <a:r>
              <a:rPr lang="en-US" sz="1600" i="1" dirty="0"/>
              <a:t> </a:t>
            </a:r>
            <a:r>
              <a:rPr lang="en-US" sz="1600" i="1" dirty="0" err="1"/>
              <a:t>Colectores</a:t>
            </a:r>
            <a:endParaRPr lang="bg-BG" sz="1600" dirty="0"/>
          </a:p>
          <a:p>
            <a:r>
              <a:rPr lang="en-US" sz="1600" i="1" dirty="0"/>
              <a:t> Acumuladores de calor</a:t>
            </a:r>
            <a:endParaRPr lang="bg-BG" sz="1600" dirty="0"/>
          </a:p>
          <a:p>
            <a:r>
              <a:rPr lang="en-US" sz="1600" i="1" dirty="0"/>
              <a:t> Circuito solar</a:t>
            </a:r>
            <a:endParaRPr lang="bg-BG" sz="1600" dirty="0"/>
          </a:p>
          <a:p>
            <a:r>
              <a:rPr lang="en-US" sz="1600" i="1" dirty="0"/>
              <a:t> </a:t>
            </a:r>
            <a:r>
              <a:rPr lang="en-US" sz="1600" i="1" dirty="0" err="1"/>
              <a:t>Regulador</a:t>
            </a:r>
            <a:endParaRPr lang="bg-BG" sz="1600" i="1" dirty="0"/>
          </a:p>
          <a:p>
            <a:endParaRPr lang="el-GR" sz="1600" dirty="0"/>
          </a:p>
          <a:p>
            <a:pPr>
              <a:buNone/>
            </a:pPr>
            <a:r>
              <a:rPr lang="bg-BG" sz="1600" b="1" i="1" dirty="0"/>
              <a:t>2. </a:t>
            </a:r>
            <a:r>
              <a:rPr lang="en-US" sz="1600" b="1" i="1" dirty="0"/>
              <a:t>Diseño de sistemas:</a:t>
            </a:r>
            <a:endParaRPr lang="bg-BG" sz="1600" b="1" i="1" dirty="0"/>
          </a:p>
          <a:p>
            <a:r>
              <a:rPr lang="en-US" sz="1600" i="1" dirty="0"/>
              <a:t> Procedimiento general para el diseño de sistemas</a:t>
            </a:r>
            <a:endParaRPr lang="bg-BG" sz="1600" dirty="0"/>
          </a:p>
          <a:p>
            <a:r>
              <a:rPr lang="en-US" sz="1600" i="1" dirty="0"/>
              <a:t> Diseño del sistema en función de la carga máxima</a:t>
            </a:r>
            <a:endParaRPr lang="bg-BG" sz="1600" dirty="0"/>
          </a:p>
          <a:p>
            <a:r>
              <a:rPr lang="en-US" sz="1600" i="1" dirty="0"/>
              <a:t> Diseño del sistema según el ahorro de energía primaria</a:t>
            </a:r>
            <a:endParaRPr lang="bg-BG" sz="1600" i="1" dirty="0"/>
          </a:p>
          <a:p>
            <a:endParaRPr lang="en-US" sz="1600" dirty="0"/>
          </a:p>
          <a:p>
            <a:pPr>
              <a:buNone/>
            </a:pPr>
            <a:r>
              <a:rPr lang="bg-BG" sz="1600" b="1" i="1" dirty="0"/>
              <a:t>3. </a:t>
            </a:r>
            <a:r>
              <a:rPr lang="en-US" sz="1600" b="1" i="1" dirty="0"/>
              <a:t>Sistemas Solares de Calefacción de Agua Caliente Sanitaria:</a:t>
            </a:r>
            <a:endParaRPr lang="bg-BG" sz="1600" b="1" i="1" dirty="0"/>
          </a:p>
          <a:p>
            <a:r>
              <a:rPr lang="en-US" sz="1600" i="1" dirty="0"/>
              <a:t> Diseño, instalación y mantenimiento</a:t>
            </a:r>
            <a:endParaRPr lang="el-GR" sz="1600" i="1" dirty="0"/>
          </a:p>
        </p:txBody>
      </p:sp>
    </p:spTree>
    <p:extLst>
      <p:ext uri="{BB962C8B-B14F-4D97-AF65-F5344CB8AC3E}">
        <p14:creationId xmlns:p14="http://schemas.microsoft.com/office/powerpoint/2010/main" val="265126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Componentes de sistemas solares térmicos</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sz="1900" b="1" dirty="0"/>
              <a:t>Acumuladores de calor</a:t>
            </a:r>
          </a:p>
          <a:p>
            <a:pPr marL="3175" indent="14288" algn="just">
              <a:buNone/>
            </a:pPr>
            <a:r>
              <a:rPr lang="en-US" sz="1900" dirty="0"/>
              <a:t>Diferenciamos los acumuladores de calor en función de la aplicación, la resistencia a la compresión y el material.</a:t>
            </a:r>
          </a:p>
          <a:p>
            <a:pPr marL="3175" indent="14288" algn="just">
              <a:buNone/>
            </a:pPr>
            <a:endParaRPr lang="en-US" sz="1900" dirty="0"/>
          </a:p>
          <a:p>
            <a:pPr marL="3175" indent="14288" algn="just">
              <a:buNone/>
            </a:pPr>
            <a:r>
              <a:rPr lang="en-US" sz="2000" dirty="0"/>
              <a:t>Clasificación de los acumuladores solares</a:t>
            </a:r>
            <a:endParaRPr lang="en-US" sz="1900" dirty="0"/>
          </a:p>
        </p:txBody>
      </p:sp>
      <p:pic>
        <p:nvPicPr>
          <p:cNvPr id="6146" name="Picture 2"/>
          <p:cNvPicPr>
            <a:picLocks noChangeAspect="1" noChangeArrowheads="1"/>
          </p:cNvPicPr>
          <p:nvPr/>
        </p:nvPicPr>
        <p:blipFill>
          <a:blip r:embed="rId2" cstate="print"/>
          <a:srcRect/>
          <a:stretch>
            <a:fillRect/>
          </a:stretch>
        </p:blipFill>
        <p:spPr bwMode="auto">
          <a:xfrm>
            <a:off x="899592" y="3501008"/>
            <a:ext cx="7677150" cy="20574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Componentes de sistemas solares térmicos</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sz="1900" b="1" dirty="0"/>
              <a:t>Acumuladores de calor</a:t>
            </a:r>
          </a:p>
        </p:txBody>
      </p:sp>
      <p:pic>
        <p:nvPicPr>
          <p:cNvPr id="7171" name="Picture 3"/>
          <p:cNvPicPr>
            <a:picLocks noChangeAspect="1" noChangeArrowheads="1"/>
          </p:cNvPicPr>
          <p:nvPr/>
        </p:nvPicPr>
        <p:blipFill>
          <a:blip r:embed="rId2" cstate="print"/>
          <a:srcRect/>
          <a:stretch>
            <a:fillRect/>
          </a:stretch>
        </p:blipFill>
        <p:spPr bwMode="auto">
          <a:xfrm>
            <a:off x="1565473" y="2046312"/>
            <a:ext cx="7038975" cy="4191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Componentes de sistemas solares térmicos</a:t>
            </a:r>
            <a:endParaRPr lang="el-GR" dirty="0"/>
          </a:p>
        </p:txBody>
      </p:sp>
      <p:sp>
        <p:nvSpPr>
          <p:cNvPr id="3" name="Content Placeholder 2"/>
          <p:cNvSpPr>
            <a:spLocks noGrp="1"/>
          </p:cNvSpPr>
          <p:nvPr>
            <p:ph idx="1"/>
          </p:nvPr>
        </p:nvSpPr>
        <p:spPr/>
        <p:txBody>
          <a:bodyPr>
            <a:normAutofit lnSpcReduction="10000"/>
          </a:bodyPr>
          <a:lstStyle/>
          <a:p>
            <a:pPr marL="3175" indent="14288" algn="just">
              <a:buNone/>
            </a:pPr>
            <a:r>
              <a:rPr lang="en-US" sz="1900" b="1" dirty="0"/>
              <a:t>Acumuladores de calor</a:t>
            </a:r>
          </a:p>
          <a:p>
            <a:pPr marL="3175" indent="14288" algn="just">
              <a:buNone/>
            </a:pPr>
            <a:endParaRPr lang="en-US" sz="1900" b="1" dirty="0"/>
          </a:p>
          <a:p>
            <a:pPr marL="3175" indent="14288" algn="just">
              <a:buNone/>
            </a:pPr>
            <a:r>
              <a:rPr lang="en-US" sz="1900" b="1" dirty="0"/>
              <a:t>Materiales de almacenamiento</a:t>
            </a:r>
          </a:p>
          <a:p>
            <a:pPr marL="3175" indent="14288" algn="just">
              <a:buNone/>
            </a:pPr>
            <a:r>
              <a:rPr lang="en-US" sz="1900" dirty="0"/>
              <a:t>Los depósitos no ventilados se ofrecen en acero inoxidable, acero </a:t>
            </a:r>
            <a:r>
              <a:rPr lang="en-US" sz="1900" dirty="0" err="1"/>
              <a:t>esmaltado</a:t>
            </a:r>
            <a:r>
              <a:rPr lang="en-US" sz="1900" dirty="0"/>
              <a:t>, acero recubierto de plástico o cobre. Los tanques de acero inoxidable son relativamente ligeros y no necesitan mantenimiento, pero son significativamente más caros que los tanques de acero </a:t>
            </a:r>
            <a:r>
              <a:rPr lang="en-US" sz="1900" dirty="0" err="1"/>
              <a:t>esmaltado. </a:t>
            </a:r>
            <a:r>
              <a:rPr lang="en-US" sz="1900" dirty="0"/>
              <a:t>Además, el acero inoxidable es más sensible al agua con un alto contenido de cloruro. Los tanques</a:t>
            </a:r>
            <a:r>
              <a:rPr lang="en-US" sz="1900" dirty="0" err="1"/>
              <a:t> esmaltados</a:t>
            </a:r>
            <a:r>
              <a:rPr lang="en-US" sz="1900" dirty="0"/>
              <a:t> deben estar equipados con un ánodo galvánico externo o de magnesio por razones de protección contra la corrosión (huecos o grietas finas en el esmalte). También se ofrecen tanques de acero recubiertos de plástico más baratos.</a:t>
            </a:r>
          </a:p>
          <a:p>
            <a:pPr marL="3175" indent="14288" algn="just">
              <a:buNone/>
            </a:pPr>
            <a:r>
              <a:rPr lang="en-US" sz="1900" dirty="0"/>
              <a:t>Su recubrimiento debe estar libre de poros, y son sensibles a temperaturas superiores a 80°C (176°F). Los tanques de plástico ventilados son igualmente sensibles a temperaturas más altas. En el Reino Unido, el material predominante utilizado para los tanques es el </a:t>
            </a:r>
            <a:r>
              <a:rPr lang="en-US" sz="1900" dirty="0" err="1"/>
              <a:t>cobre</a:t>
            </a:r>
            <a:r>
              <a:rPr lang="en-US" sz="1900" dirty="0"/>
              <a:t>. Las ventajas del cobre son su ligereza y la facilidad para fabricarlo en diferentes tamaños.</a:t>
            </a:r>
          </a:p>
        </p:txBody>
      </p:sp>
    </p:spTree>
    <p:extLst>
      <p:ext uri="{BB962C8B-B14F-4D97-AF65-F5344CB8AC3E}">
        <p14:creationId xmlns:p14="http://schemas.microsoft.com/office/powerpoint/2010/main" val="3031965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Componentes de sistemas solares térmicos</a:t>
            </a:r>
            <a:endParaRPr lang="el-GR" dirty="0"/>
          </a:p>
        </p:txBody>
      </p:sp>
      <p:sp>
        <p:nvSpPr>
          <p:cNvPr id="3" name="Content Placeholder 2"/>
          <p:cNvSpPr>
            <a:spLocks noGrp="1"/>
          </p:cNvSpPr>
          <p:nvPr>
            <p:ph idx="1"/>
          </p:nvPr>
        </p:nvSpPr>
        <p:spPr/>
        <p:txBody>
          <a:bodyPr>
            <a:normAutofit fontScale="92500" lnSpcReduction="10000"/>
          </a:bodyPr>
          <a:lstStyle/>
          <a:p>
            <a:pPr marL="3175" indent="14288" algn="just">
              <a:buNone/>
            </a:pPr>
            <a:r>
              <a:rPr lang="en-US" sz="1900" b="1" dirty="0"/>
              <a:t>Acumuladores de calor</a:t>
            </a:r>
          </a:p>
          <a:p>
            <a:pPr marL="3175" indent="14288" algn="just">
              <a:buNone/>
            </a:pPr>
            <a:endParaRPr lang="en-US" sz="1900" b="1" dirty="0"/>
          </a:p>
          <a:p>
            <a:pPr marL="3175" indent="14288" algn="just">
              <a:buNone/>
            </a:pPr>
            <a:r>
              <a:rPr lang="en-US" sz="1900" b="1" dirty="0"/>
              <a:t>Circuito solar</a:t>
            </a:r>
          </a:p>
          <a:p>
            <a:pPr marL="3175" indent="14288" algn="just">
              <a:buNone/>
            </a:pPr>
            <a:r>
              <a:rPr lang="en-US" sz="1900" dirty="0"/>
              <a:t>El calor generado en el colector se transporta al acumulador solar a través del circuito solar. Consta de los siguientes elementos:</a:t>
            </a:r>
          </a:p>
          <a:p>
            <a:pPr marL="360363" indent="14288" algn="just">
              <a:buFont typeface="Wingdings" pitchFamily="2" charset="2"/>
              <a:buChar char="Ø"/>
            </a:pPr>
            <a:r>
              <a:rPr lang="en-US" sz="1900" dirty="0"/>
              <a:t> las tuberías, que conectan los colectores en el techo y los </a:t>
            </a:r>
            <a:r>
              <a:rPr lang="en-US" sz="1900" dirty="0" err="1"/>
              <a:t>acumuladores</a:t>
            </a:r>
            <a:endParaRPr lang="en-US" sz="1900" dirty="0"/>
          </a:p>
          <a:p>
            <a:pPr marL="360363" indent="14288" algn="just">
              <a:buFont typeface="Wingdings" pitchFamily="2" charset="2"/>
              <a:buChar char="Ø"/>
            </a:pPr>
            <a:r>
              <a:rPr lang="en-US" sz="1900" dirty="0"/>
              <a:t> el líquido solar o medio de transporte, que transporta el calor desde el colector hasta el acumulador</a:t>
            </a:r>
          </a:p>
          <a:p>
            <a:pPr marL="360363" indent="14288" algn="just">
              <a:buFont typeface="Wingdings" pitchFamily="2" charset="2"/>
              <a:buChar char="Ø"/>
            </a:pPr>
            <a:r>
              <a:rPr lang="en-US" sz="1900" dirty="0"/>
              <a:t> la bomba solar, que hace circular el líquido solar en el circuito solar (los sistemas</a:t>
            </a:r>
            <a:r>
              <a:rPr lang="en-US" sz="1900" dirty="0" err="1"/>
              <a:t> termosifón</a:t>
            </a:r>
            <a:r>
              <a:rPr lang="en-US" sz="1900" dirty="0"/>
              <a:t> e ICS no tienen bomba)</a:t>
            </a:r>
          </a:p>
          <a:p>
            <a:pPr marL="360363" indent="14288" algn="just">
              <a:buFont typeface="Wingdings" pitchFamily="2" charset="2"/>
              <a:buChar char="Ø"/>
            </a:pPr>
            <a:r>
              <a:rPr lang="en-US" sz="1900" dirty="0"/>
              <a:t> el intercambiador de calor del circuito solar, que transfiere el calor obtenido al agua caliente sanitaria del acumulador</a:t>
            </a:r>
          </a:p>
          <a:p>
            <a:pPr marL="360363" indent="14288" algn="just">
              <a:buFont typeface="Wingdings" pitchFamily="2" charset="2"/>
              <a:buChar char="Ø"/>
            </a:pPr>
            <a:r>
              <a:rPr lang="en-US" sz="1900" dirty="0"/>
              <a:t> los accesorios y equipos de llenado, vaciado y sangrado</a:t>
            </a:r>
          </a:p>
          <a:p>
            <a:pPr marL="360363" indent="14288" algn="just">
              <a:buFont typeface="Wingdings" pitchFamily="2" charset="2"/>
              <a:buChar char="Ø"/>
            </a:pPr>
            <a:r>
              <a:rPr lang="en-US" sz="1900" dirty="0"/>
              <a:t> el equipo de seguridad. El recipiente de expansión y la válvula de seguridad protegen el sistema de daños (fugas) por expansión de volumen o altas presiones.</a:t>
            </a:r>
          </a:p>
        </p:txBody>
      </p:sp>
    </p:spTree>
    <p:extLst>
      <p:ext uri="{BB962C8B-B14F-4D97-AF65-F5344CB8AC3E}">
        <p14:creationId xmlns:p14="http://schemas.microsoft.com/office/powerpoint/2010/main" val="3031965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Componentes de sistemas solares térmicos</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sz="1900" b="1" dirty="0"/>
              <a:t>Acumuladores de calor</a:t>
            </a:r>
          </a:p>
          <a:p>
            <a:pPr marL="3175" indent="14288" algn="just">
              <a:buNone/>
            </a:pPr>
            <a:endParaRPr lang="en-US" sz="1900" b="1" dirty="0"/>
          </a:p>
          <a:p>
            <a:pPr marL="3175" indent="14288" algn="just">
              <a:buNone/>
            </a:pPr>
            <a:r>
              <a:rPr lang="en-US" sz="1900" b="1" dirty="0"/>
              <a:t>Tuberías</a:t>
            </a:r>
          </a:p>
          <a:p>
            <a:pPr marL="3175" indent="14288" algn="just">
              <a:buNone/>
            </a:pPr>
            <a:r>
              <a:rPr lang="en-US" sz="1900" dirty="0"/>
              <a:t>El cobre es el material más utilizado para las tuberías de transporte de calor entre el colector y el almacén. Para las conexiones de Cu/Cu y las transiciones a otros componentes del sistema con conexiones roscadas se dispone de muchos tipos de racores de cobre, bronce rojo o latón. </a:t>
            </a:r>
          </a:p>
        </p:txBody>
      </p:sp>
    </p:spTree>
    <p:extLst>
      <p:ext uri="{BB962C8B-B14F-4D97-AF65-F5344CB8AC3E}">
        <p14:creationId xmlns:p14="http://schemas.microsoft.com/office/powerpoint/2010/main" val="3031965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Componentes de sistemas solares térmicos</a:t>
            </a:r>
            <a:endParaRPr lang="el-GR" dirty="0"/>
          </a:p>
        </p:txBody>
      </p:sp>
      <p:sp>
        <p:nvSpPr>
          <p:cNvPr id="3" name="Content Placeholder 2"/>
          <p:cNvSpPr>
            <a:spLocks noGrp="1"/>
          </p:cNvSpPr>
          <p:nvPr>
            <p:ph idx="1"/>
          </p:nvPr>
        </p:nvSpPr>
        <p:spPr/>
        <p:txBody>
          <a:bodyPr>
            <a:normAutofit fontScale="92500" lnSpcReduction="20000"/>
          </a:bodyPr>
          <a:lstStyle/>
          <a:p>
            <a:pPr marL="3175" indent="14288" algn="just">
              <a:buNone/>
            </a:pPr>
            <a:r>
              <a:rPr lang="en-US" sz="1900" b="1" dirty="0"/>
              <a:t>Líquido solar</a:t>
            </a:r>
          </a:p>
          <a:p>
            <a:pPr marL="3175" indent="14288" algn="just">
              <a:buNone/>
            </a:pPr>
            <a:r>
              <a:rPr lang="en-US" sz="1900" dirty="0"/>
              <a:t>El líquido solar transporta el calor producido en el colector al acumulador solar. El agua es el medio más adecuado para ello, ya que tiene muy buenas propiedades:</a:t>
            </a:r>
          </a:p>
          <a:p>
            <a:pPr marL="542925" indent="14288" algn="just">
              <a:buFont typeface="Wingdings" pitchFamily="2" charset="2"/>
              <a:buChar char="Ø"/>
            </a:pPr>
            <a:r>
              <a:rPr lang="en-US" sz="1900" dirty="0"/>
              <a:t> alta capacidad térmica</a:t>
            </a:r>
          </a:p>
          <a:p>
            <a:pPr marL="542925" indent="14288" algn="just">
              <a:buFont typeface="Wingdings" pitchFamily="2" charset="2"/>
              <a:buChar char="Ø"/>
            </a:pPr>
            <a:r>
              <a:rPr lang="en-US" sz="1900" dirty="0"/>
              <a:t> alta conductividad térmica</a:t>
            </a:r>
          </a:p>
          <a:p>
            <a:pPr marL="542925" indent="14288" algn="just">
              <a:buFont typeface="Wingdings" pitchFamily="2" charset="2"/>
              <a:buChar char="Ø"/>
            </a:pPr>
            <a:r>
              <a:rPr lang="en-US" sz="1900" dirty="0"/>
              <a:t> baja viscosidad.</a:t>
            </a:r>
          </a:p>
          <a:p>
            <a:pPr marL="3175" indent="14288" algn="just">
              <a:buNone/>
            </a:pPr>
            <a:r>
              <a:rPr lang="en-US" sz="1900" dirty="0"/>
              <a:t>Además, el agua es:</a:t>
            </a:r>
          </a:p>
          <a:p>
            <a:pPr marL="542925" indent="14288" algn="just">
              <a:buFont typeface="Wingdings" pitchFamily="2" charset="2"/>
              <a:buChar char="Ø"/>
            </a:pPr>
            <a:r>
              <a:rPr lang="en-US" sz="1900" dirty="0"/>
              <a:t> incombustible</a:t>
            </a:r>
          </a:p>
          <a:p>
            <a:pPr marL="542925" indent="14288" algn="just">
              <a:buFont typeface="Wingdings" pitchFamily="2" charset="2"/>
              <a:buChar char="Ø"/>
            </a:pPr>
            <a:r>
              <a:rPr lang="en-US" sz="1900" dirty="0"/>
              <a:t> no tóxico</a:t>
            </a:r>
          </a:p>
          <a:p>
            <a:pPr marL="542925" indent="14288" algn="just">
              <a:buFont typeface="Wingdings" pitchFamily="2" charset="2"/>
              <a:buChar char="Ø"/>
            </a:pPr>
            <a:r>
              <a:rPr lang="en-US" sz="1900" dirty="0"/>
              <a:t> barato.</a:t>
            </a:r>
          </a:p>
          <a:p>
            <a:pPr marL="3175" indent="14288" algn="just">
              <a:buNone/>
            </a:pPr>
            <a:r>
              <a:rPr lang="en-US" sz="1900" dirty="0"/>
              <a:t>Como las temperaturas de funcionamiento en los colectores pueden estar entre -15°C (5°F) y +350°C (662°F), si utilizamos agua como medio de transferencia de calor tendremos problemas tanto con las heladas como con la evaporación.</a:t>
            </a:r>
          </a:p>
          <a:p>
            <a:pPr marL="3175" indent="14288" algn="just">
              <a:buNone/>
            </a:pPr>
            <a:r>
              <a:rPr lang="en-US" sz="1900" dirty="0"/>
              <a:t>De hecho, agua:</a:t>
            </a:r>
          </a:p>
          <a:p>
            <a:pPr marL="542925" indent="14288" algn="just">
              <a:buFont typeface="Wingdings" pitchFamily="2" charset="2"/>
              <a:buChar char="Ø"/>
            </a:pPr>
            <a:r>
              <a:rPr lang="en-US" sz="1900" dirty="0"/>
              <a:t> se congela (a 0°C; 32°F)</a:t>
            </a:r>
          </a:p>
          <a:p>
            <a:pPr marL="542925" indent="14288" algn="just">
              <a:buFont typeface="Wingdings" pitchFamily="2" charset="2"/>
              <a:buChar char="Ø"/>
            </a:pPr>
            <a:r>
              <a:rPr lang="en-US" sz="1900" dirty="0"/>
              <a:t> se evapora (a 100°C; 212°F).</a:t>
            </a:r>
          </a:p>
        </p:txBody>
      </p:sp>
    </p:spTree>
    <p:extLst>
      <p:ext uri="{BB962C8B-B14F-4D97-AF65-F5344CB8AC3E}">
        <p14:creationId xmlns:p14="http://schemas.microsoft.com/office/powerpoint/2010/main" val="3031965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Componentes de sistemas solares térmicos</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sz="1900" b="1" dirty="0"/>
              <a:t>Bombas solares</a:t>
            </a:r>
          </a:p>
          <a:p>
            <a:pPr marL="3175" indent="14288" algn="just">
              <a:buNone/>
            </a:pPr>
            <a:r>
              <a:rPr lang="en-US" sz="1900" dirty="0"/>
              <a:t>Para los sistemas de bombeo, el uso de electricidad para las bombas debe mantenerse lo más bajo posible y, por lo tanto, debe evitarse el sobredimensionamiento de la potencia de la bomba. Para sistemas en viviendas unifamiliares y bifamiliares no es necesario un cálculo preciso de las pérdidas de presión en el circuito solar si los anchos nominales de las tuberías. </a:t>
            </a:r>
          </a:p>
        </p:txBody>
      </p:sp>
    </p:spTree>
    <p:extLst>
      <p:ext uri="{BB962C8B-B14F-4D97-AF65-F5344CB8AC3E}">
        <p14:creationId xmlns:p14="http://schemas.microsoft.com/office/powerpoint/2010/main" val="3031965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Componentes de sistemas solares térmicos</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sz="1900" b="1" dirty="0" err="1"/>
              <a:t>Regulador</a:t>
            </a:r>
            <a:endParaRPr lang="en-US" sz="1900" b="1" dirty="0"/>
          </a:p>
          <a:p>
            <a:pPr marL="3175" indent="14288" algn="just">
              <a:buNone/>
            </a:pPr>
            <a:r>
              <a:rPr lang="en-US" sz="1900" dirty="0"/>
              <a:t>El regulador de una instalación solar térmica tiene la función de controlar la bomba de circulación para aprovechar la energía solar de forma óptima. En la mayoría de los casos, esto implica una simple regulación electrónica de la diferencia de temperatura. Cada vez más, los </a:t>
            </a:r>
            <a:r>
              <a:rPr lang="en-US" sz="1900" dirty="0" err="1"/>
              <a:t>reguladores</a:t>
            </a:r>
            <a:r>
              <a:rPr lang="en-US" sz="1900" dirty="0"/>
              <a:t> que hay </a:t>
            </a:r>
            <a:r>
              <a:rPr lang="en-US" sz="1900" dirty="0" err="1"/>
              <a:t>en</a:t>
            </a:r>
            <a:r>
              <a:rPr lang="en-US" sz="1900" dirty="0"/>
              <a:t> el </a:t>
            </a:r>
            <a:r>
              <a:rPr lang="en-US" sz="1900" dirty="0" err="1"/>
              <a:t>mercado</a:t>
            </a:r>
            <a:r>
              <a:rPr lang="en-US" sz="1900" dirty="0"/>
              <a:t> </a:t>
            </a:r>
            <a:r>
              <a:rPr lang="en-US" sz="1900" dirty="0" err="1"/>
              <a:t>pueden</a:t>
            </a:r>
            <a:r>
              <a:rPr lang="en-US" sz="1900" dirty="0"/>
              <a:t> controlar diferentes circuitos del sistema como un solo dispositivo, y están equipados con funciones adicionales como la medición de calor, el registro de datos y el diagnóstico de errores, y posiblemente pueden asumir el control de la circulación y la regulación de la caldera. </a:t>
            </a:r>
          </a:p>
        </p:txBody>
      </p:sp>
    </p:spTree>
    <p:extLst>
      <p:ext uri="{BB962C8B-B14F-4D97-AF65-F5344CB8AC3E}">
        <p14:creationId xmlns:p14="http://schemas.microsoft.com/office/powerpoint/2010/main" val="3031965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Sistemas de calentamiento de agua sanitaria</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sz="1900" b="1" dirty="0"/>
              <a:t>Sistemas de calentamiento de agua sanitaria</a:t>
            </a:r>
          </a:p>
          <a:p>
            <a:pPr marL="3175" indent="14288" algn="just">
              <a:buNone/>
            </a:pPr>
            <a:r>
              <a:rPr lang="en-US" sz="1900" b="1" dirty="0"/>
              <a:t>Sistema estándar</a:t>
            </a:r>
          </a:p>
          <a:p>
            <a:pPr marL="3175" indent="14288" algn="just">
              <a:buNone/>
            </a:pPr>
            <a:r>
              <a:rPr lang="en-US" sz="1900" dirty="0"/>
              <a:t>El sistema estándar ha sido ampliamente aceptado para su uso en sistemas más pequeños y es ofrecido por muchos fabricantes. Se trata de un sistema de doble circuito (indirecto) con un intercambiador de calor interno para la alimentación de calor solar y un segundo circuito para la recarga de la calefacción mediante una caldera de calefacción. En el almacén hay agua sanitaria, que puede limitarse a una temperatura máxima de salida establecida mediante una válvula termostática de mezcla de tres vías. </a:t>
            </a:r>
          </a:p>
        </p:txBody>
      </p:sp>
    </p:spTree>
    <p:extLst>
      <p:ext uri="{BB962C8B-B14F-4D97-AF65-F5344CB8AC3E}">
        <p14:creationId xmlns:p14="http://schemas.microsoft.com/office/powerpoint/2010/main" val="3031965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Sistemas de calentamiento de agua sanitaria</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sz="1900" b="1" dirty="0"/>
              <a:t>Sistemas de calentamiento de agua sanitaria</a:t>
            </a:r>
          </a:p>
          <a:p>
            <a:pPr marL="3175" indent="14288" algn="just">
              <a:buNone/>
            </a:pPr>
            <a:r>
              <a:rPr lang="en-US" sz="1900" b="1" dirty="0"/>
              <a:t>Sistema estándar - Sistema solar estándar</a:t>
            </a:r>
          </a:p>
        </p:txBody>
      </p:sp>
      <p:pic>
        <p:nvPicPr>
          <p:cNvPr id="8194" name="Picture 2"/>
          <p:cNvPicPr>
            <a:picLocks noChangeAspect="1" noChangeArrowheads="1"/>
          </p:cNvPicPr>
          <p:nvPr/>
        </p:nvPicPr>
        <p:blipFill>
          <a:blip r:embed="rId2" cstate="print"/>
          <a:srcRect/>
          <a:stretch>
            <a:fillRect/>
          </a:stretch>
        </p:blipFill>
        <p:spPr bwMode="auto">
          <a:xfrm>
            <a:off x="3870573" y="2636912"/>
            <a:ext cx="4629204" cy="3384376"/>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Componentes de sistemas solares térmicos</a:t>
            </a:r>
            <a:endParaRPr lang="el-GR" dirty="0"/>
          </a:p>
        </p:txBody>
      </p:sp>
      <p:sp>
        <p:nvSpPr>
          <p:cNvPr id="3" name="Content Placeholder 2"/>
          <p:cNvSpPr>
            <a:spLocks noGrp="1"/>
          </p:cNvSpPr>
          <p:nvPr>
            <p:ph idx="1"/>
          </p:nvPr>
        </p:nvSpPr>
        <p:spPr/>
        <p:txBody>
          <a:bodyPr>
            <a:normAutofit fontScale="85000" lnSpcReduction="10000"/>
          </a:bodyPr>
          <a:lstStyle/>
          <a:p>
            <a:r>
              <a:rPr lang="en-US" b="1" dirty="0"/>
              <a:t>¿Cómo funciona un sistema de energía solar térmica?</a:t>
            </a:r>
          </a:p>
          <a:p>
            <a:pPr marL="3175" indent="14288" algn="just">
              <a:buNone/>
            </a:pPr>
            <a:endParaRPr lang="bg-BG" dirty="0"/>
          </a:p>
          <a:p>
            <a:pPr marL="3175" indent="14288" algn="just">
              <a:lnSpc>
                <a:spcPct val="120000"/>
              </a:lnSpc>
              <a:buNone/>
            </a:pPr>
            <a:r>
              <a:rPr lang="en-US" sz="1900" dirty="0"/>
              <a:t>	El colector solar montado en el techo convierte la luz que penetra en sus cristales (radiación de onda corta) en calor. El colector es, por lo tanto, el vínculo entre el sol y el usuario de agua caliente. El calor es creado por la absorción de los rayos del sol a través de una placa de recubrimiento oscuro, generalmente de metal - el absorbedor. Esta es la parte más importante del colector. En el absorbedor hay un sistema de tuberías llenas de un medio de transferencia de calor (generalmente agua o una mezcla anticongelante). Esto absorbe el calor generado. Recogido en una tubería, fluye hacia el depósito de agua caliente. En la mayoría de los sistemas solares de calentamiento de agua, que son, con diferencia, el tipo de sistemas solares térmicos más utilizados, el calor se transfiere al agua sanitaria por medio de un intercambiador de calor. El medio refrigerado fluye a través de una segunda tubería de regreso al colector, mientras que el agua doméstica calentada sube hacia arriba en el depósito. En función de su densidad y temperatura, se instala un sistema estratificado en el </a:t>
            </a:r>
            <a:r>
              <a:rPr lang="en-US" sz="1900" dirty="0" err="1"/>
              <a:t>acumulador</a:t>
            </a:r>
            <a:r>
              <a:rPr lang="en-US" sz="1900" dirty="0"/>
              <a:t>: el agua más caliente se encuentra en la parte superior (de donde sale del depósito cuando se abren los grifos) y la más fría en la parte inferior (donde se introduce el agua fría).</a:t>
            </a:r>
            <a:endParaRPr lang="en-US" dirty="0"/>
          </a:p>
        </p:txBody>
      </p:sp>
    </p:spTree>
    <p:extLst>
      <p:ext uri="{BB962C8B-B14F-4D97-AF65-F5344CB8AC3E}">
        <p14:creationId xmlns:p14="http://schemas.microsoft.com/office/powerpoint/2010/main" val="3031965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Sistemas de calentamiento de agua sanitaria</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sz="1900" b="1" dirty="0"/>
              <a:t>Sistemas de calentamiento de agua sanitaria</a:t>
            </a:r>
          </a:p>
          <a:p>
            <a:pPr marL="3175" indent="14288" algn="just">
              <a:buNone/>
            </a:pPr>
            <a:r>
              <a:rPr lang="en-US" sz="1900" b="1" dirty="0"/>
              <a:t>Calentamiento de agua según el principio de paso de agua</a:t>
            </a:r>
          </a:p>
          <a:p>
            <a:pPr marL="3175" indent="14288" algn="just">
              <a:buNone/>
            </a:pPr>
            <a:r>
              <a:rPr lang="en-US" sz="1900" dirty="0"/>
              <a:t>En la figura siguiente se muestra un </a:t>
            </a:r>
            <a:r>
              <a:rPr lang="en-US" sz="1900" dirty="0" err="1"/>
              <a:t>acumulador</a:t>
            </a:r>
            <a:r>
              <a:rPr lang="en-US" sz="1900" dirty="0"/>
              <a:t> </a:t>
            </a:r>
            <a:r>
              <a:rPr lang="en-US" sz="1900" dirty="0" err="1"/>
              <a:t>intermedio</a:t>
            </a:r>
            <a:r>
              <a:rPr lang="en-US" sz="1900" dirty="0"/>
              <a:t> con carga interna e intercambiador de calor de salida, incluido el tubo de bajada interno y el calentamiento auxiliar directo a través de la caldera (por razones higiénicas, aquí se utiliza exclusivamente para el calentamiento de agua).</a:t>
            </a:r>
          </a:p>
        </p:txBody>
      </p:sp>
      <p:pic>
        <p:nvPicPr>
          <p:cNvPr id="9218" name="Picture 2"/>
          <p:cNvPicPr>
            <a:picLocks noChangeAspect="1" noChangeArrowheads="1"/>
          </p:cNvPicPr>
          <p:nvPr/>
        </p:nvPicPr>
        <p:blipFill>
          <a:blip r:embed="rId2" cstate="print"/>
          <a:srcRect/>
          <a:stretch>
            <a:fillRect/>
          </a:stretch>
        </p:blipFill>
        <p:spPr bwMode="auto">
          <a:xfrm>
            <a:off x="4775010" y="3501008"/>
            <a:ext cx="3269770" cy="2713909"/>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Sistemas de calentamiento de agua sanitaria</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sz="1900" b="1" dirty="0"/>
              <a:t>Sistemas de calentamiento de agua sanitaria</a:t>
            </a:r>
          </a:p>
          <a:p>
            <a:pPr marL="3175" indent="14288" algn="just">
              <a:buNone/>
            </a:pPr>
            <a:r>
              <a:rPr lang="en-US" sz="1900" b="1" dirty="0"/>
              <a:t>Calentamiento de agua mediante depósito en depósito</a:t>
            </a:r>
          </a:p>
          <a:p>
            <a:pPr marL="3175" indent="14288" algn="just">
              <a:buNone/>
            </a:pPr>
            <a:r>
              <a:rPr lang="en-US" sz="1900" dirty="0"/>
              <a:t>En un sistema de almacenamiento en depósito, el almacén contiene un volumen de agua doméstica menor en comparación con un sistema estándar, lo que reduce el tiempo de retención de agua en el almacén. El </a:t>
            </a:r>
            <a:r>
              <a:rPr lang="en-US" sz="1900" dirty="0" err="1"/>
              <a:t>agua</a:t>
            </a:r>
            <a:r>
              <a:rPr lang="en-US" sz="1900" dirty="0"/>
              <a:t> </a:t>
            </a:r>
            <a:r>
              <a:rPr lang="en-US" sz="1900" dirty="0" err="1"/>
              <a:t>circundante</a:t>
            </a:r>
            <a:r>
              <a:rPr lang="en-US" sz="1900" dirty="0"/>
              <a:t> se utiliza </a:t>
            </a:r>
            <a:r>
              <a:rPr lang="en-US" sz="1900" dirty="0" err="1"/>
              <a:t>como</a:t>
            </a:r>
            <a:r>
              <a:rPr lang="en-US" sz="1900" dirty="0"/>
              <a:t> </a:t>
            </a:r>
            <a:r>
              <a:rPr lang="en-US" sz="1900" dirty="0" err="1"/>
              <a:t>intercambiador</a:t>
            </a:r>
            <a:r>
              <a:rPr lang="en-US" sz="1900" dirty="0"/>
              <a:t> de </a:t>
            </a:r>
            <a:r>
              <a:rPr lang="en-US" sz="1900" dirty="0" err="1"/>
              <a:t>almacenamiento</a:t>
            </a:r>
            <a:r>
              <a:rPr lang="en-US" sz="1900" dirty="0"/>
              <a:t> </a:t>
            </a:r>
            <a:r>
              <a:rPr lang="en-US" sz="1900" dirty="0" err="1"/>
              <a:t>intermedio</a:t>
            </a:r>
            <a:r>
              <a:rPr lang="en-US" sz="1900" dirty="0"/>
              <a:t> para el calor.</a:t>
            </a:r>
          </a:p>
        </p:txBody>
      </p:sp>
      <p:pic>
        <p:nvPicPr>
          <p:cNvPr id="10242" name="Picture 2"/>
          <p:cNvPicPr>
            <a:picLocks noChangeAspect="1" noChangeArrowheads="1"/>
          </p:cNvPicPr>
          <p:nvPr/>
        </p:nvPicPr>
        <p:blipFill>
          <a:blip r:embed="rId2" cstate="print"/>
          <a:srcRect/>
          <a:stretch>
            <a:fillRect/>
          </a:stretch>
        </p:blipFill>
        <p:spPr bwMode="auto">
          <a:xfrm>
            <a:off x="5292080" y="3561765"/>
            <a:ext cx="2952328" cy="2675547"/>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Sistemas de calentamiento de agua sanitaria</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sz="1900" b="1" dirty="0"/>
              <a:t>Sistemas de calentamiento de agua sanitaria</a:t>
            </a:r>
          </a:p>
          <a:p>
            <a:pPr marL="3175" indent="14288" algn="just">
              <a:buNone/>
            </a:pPr>
            <a:r>
              <a:rPr lang="en-US" sz="1900" b="1" dirty="0"/>
              <a:t>Calentamiento de agua sobre intercambiador de calor externo</a:t>
            </a:r>
          </a:p>
          <a:p>
            <a:pPr marL="3175" indent="14288" algn="just">
              <a:buNone/>
            </a:pPr>
            <a:r>
              <a:rPr lang="en-US" sz="1900" dirty="0"/>
              <a:t>Mediante el uso de un acumulador estratificado como acumulador de agua caliente sanitaria o como acumulador intermedio, el calor del captador solar se introduce directamente en la capa de temperatura correspondiente del acumulador. El proceso de mezclado significativamente reducido lleva a un nivel de temperatura utilizable mucho más rápido que todos los demás sistemas aquí descritos y la frecuencia de calentamiento auxiliar se reduce. Cuando el acumulador estratificado funciona con agua tampón, el calor del agua sanitaria se evacua por medio de un intercambiador de calor externo de un solo paso. También es importante para el rendimiento de este sistema una buena adaptación del sistema de control de descarga a las diferentes velocidades de roscado.</a:t>
            </a:r>
          </a:p>
        </p:txBody>
      </p:sp>
    </p:spTree>
    <p:extLst>
      <p:ext uri="{BB962C8B-B14F-4D97-AF65-F5344CB8AC3E}">
        <p14:creationId xmlns:p14="http://schemas.microsoft.com/office/powerpoint/2010/main" val="3031965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Sistemas de calentamiento de agua sanitaria</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sz="1900" b="1" dirty="0"/>
              <a:t>Sistemas de calentamiento de agua sanitaria</a:t>
            </a:r>
          </a:p>
          <a:p>
            <a:pPr marL="3175" indent="14288" algn="just">
              <a:buNone/>
            </a:pPr>
            <a:r>
              <a:rPr lang="en-US" sz="1900" b="1" dirty="0"/>
              <a:t>Calentamiento de agua sobre intercambiador de calor externo</a:t>
            </a:r>
          </a:p>
        </p:txBody>
      </p:sp>
      <p:pic>
        <p:nvPicPr>
          <p:cNvPr id="11266" name="Picture 2"/>
          <p:cNvPicPr>
            <a:picLocks noChangeAspect="1" noChangeArrowheads="1"/>
          </p:cNvPicPr>
          <p:nvPr/>
        </p:nvPicPr>
        <p:blipFill>
          <a:blip r:embed="rId2" cstate="print"/>
          <a:srcRect/>
          <a:stretch>
            <a:fillRect/>
          </a:stretch>
        </p:blipFill>
        <p:spPr bwMode="auto">
          <a:xfrm>
            <a:off x="4117651" y="2564904"/>
            <a:ext cx="4270773" cy="3527277"/>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Sistemas de calentamiento de agua sanitaria</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sz="1900" b="1" dirty="0"/>
              <a:t>Sistemas de calentamiento de agua sanitaria</a:t>
            </a:r>
          </a:p>
          <a:p>
            <a:pPr marL="3175" indent="14288" algn="just">
              <a:buNone/>
            </a:pPr>
            <a:endParaRPr lang="en-US" sz="1900" b="1" dirty="0"/>
          </a:p>
          <a:p>
            <a:pPr marL="3175" indent="14288" algn="just">
              <a:buNone/>
            </a:pPr>
            <a:r>
              <a:rPr lang="en-US" sz="1900" b="1" dirty="0"/>
              <a:t>Sistema de drenaje</a:t>
            </a:r>
          </a:p>
          <a:p>
            <a:pPr marL="3175" indent="14288" algn="just">
              <a:buNone/>
            </a:pPr>
            <a:r>
              <a:rPr lang="en-US" sz="1900" dirty="0"/>
              <a:t>Con este sistema el calentamiento del agua sanitaria se realiza, al igual que con un sistema solar estándar, sobre el intercambiador de calor del circuito solar. La diferencia sustancial consiste en el hecho de que en un sistema de drenaje de retorno del colector, las tuberías de alimentación y retorno se drenan con una bomba de circuito solar desconectada. El líquido solar se encuentra entonces en un recipiente cerrado. Si es necesario y si la radiación solar es suficiente, la bomba presiona el medio de calor en las tuberías y colectores y el aire en el receptáculo. Con un sistema de drenaje no hay peligro de heladas ni de evaporación, por lo que para la distribución del calor se puede utilizar agua como medio. Un enfriamiento nocturno de la tienda por circulación de la fuerza de gravedad es igualmente imposible.</a:t>
            </a:r>
          </a:p>
        </p:txBody>
      </p:sp>
    </p:spTree>
    <p:extLst>
      <p:ext uri="{BB962C8B-B14F-4D97-AF65-F5344CB8AC3E}">
        <p14:creationId xmlns:p14="http://schemas.microsoft.com/office/powerpoint/2010/main" val="3031965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Sistemas de calentamiento de agua sanitaria</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sz="1900" b="1" dirty="0"/>
              <a:t>Sistemas de calentamiento de agua sanitaria</a:t>
            </a:r>
          </a:p>
          <a:p>
            <a:pPr marL="3175" indent="14288" algn="just">
              <a:buNone/>
            </a:pPr>
            <a:endParaRPr lang="en-US" sz="1900" b="1" dirty="0"/>
          </a:p>
          <a:p>
            <a:pPr marL="3175" indent="14288" algn="just">
              <a:buNone/>
            </a:pPr>
            <a:r>
              <a:rPr lang="en-US" sz="1900" b="1" dirty="0"/>
              <a:t>Sistema de drenaje</a:t>
            </a:r>
          </a:p>
        </p:txBody>
      </p:sp>
      <p:pic>
        <p:nvPicPr>
          <p:cNvPr id="12290" name="Picture 2"/>
          <p:cNvPicPr>
            <a:picLocks noChangeAspect="1" noChangeArrowheads="1"/>
          </p:cNvPicPr>
          <p:nvPr/>
        </p:nvPicPr>
        <p:blipFill>
          <a:blip r:embed="rId2" cstate="print"/>
          <a:srcRect/>
          <a:stretch>
            <a:fillRect/>
          </a:stretch>
        </p:blipFill>
        <p:spPr bwMode="auto">
          <a:xfrm>
            <a:off x="1905221" y="3140968"/>
            <a:ext cx="6555211" cy="2592288"/>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Fin de la </a:t>
            </a:r>
            <a:r>
              <a:rPr lang="en-US" dirty="0" err="1"/>
              <a:t>unidad</a:t>
            </a:r>
            <a:endParaRPr lang="el-GR" dirty="0"/>
          </a:p>
        </p:txBody>
      </p:sp>
      <p:sp>
        <p:nvSpPr>
          <p:cNvPr id="5" name="Subtitle 4"/>
          <p:cNvSpPr>
            <a:spLocks noGrp="1"/>
          </p:cNvSpPr>
          <p:nvPr>
            <p:ph type="subTitle" idx="1"/>
          </p:nvPr>
        </p:nvSpPr>
        <p:spPr/>
        <p:txBody>
          <a:bodyPr/>
          <a:lstStyle/>
          <a:p>
            <a:r>
              <a:rPr lang="en-US" dirty="0" err="1"/>
              <a:t>Unidad</a:t>
            </a:r>
            <a:r>
              <a:rPr lang="en-US"/>
              <a:t> </a:t>
            </a:r>
            <a:r>
              <a:rPr lang="en-US" smtClean="0"/>
              <a:t>2.8. </a:t>
            </a:r>
            <a:r>
              <a:rPr lang="en-US" dirty="0"/>
              <a:t>DISEÑO Y CÁLCULO DE INSTALACIONES</a:t>
            </a:r>
            <a:endParaRPr lang="el-GR" dirty="0"/>
          </a:p>
        </p:txBody>
      </p:sp>
    </p:spTree>
    <p:extLst>
      <p:ext uri="{BB962C8B-B14F-4D97-AF65-F5344CB8AC3E}">
        <p14:creationId xmlns:p14="http://schemas.microsoft.com/office/powerpoint/2010/main" val="12922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Componentes de sistemas solares térmicos</a:t>
            </a:r>
            <a:endParaRPr lang="el-GR" dirty="0"/>
          </a:p>
        </p:txBody>
      </p:sp>
      <p:sp>
        <p:nvSpPr>
          <p:cNvPr id="3" name="Content Placeholder 2"/>
          <p:cNvSpPr>
            <a:spLocks noGrp="1"/>
          </p:cNvSpPr>
          <p:nvPr>
            <p:ph idx="1"/>
          </p:nvPr>
        </p:nvSpPr>
        <p:spPr/>
        <p:txBody>
          <a:bodyPr>
            <a:normAutofit/>
          </a:bodyPr>
          <a:lstStyle/>
          <a:p>
            <a:r>
              <a:rPr lang="en-US" b="1" dirty="0"/>
              <a:t>¿Cómo funciona un sistema de energía solar térmica?</a:t>
            </a:r>
          </a:p>
          <a:p>
            <a:pPr marL="3175" indent="14288" algn="just">
              <a:buNone/>
            </a:pPr>
            <a:endParaRPr lang="bg-BG" dirty="0"/>
          </a:p>
          <a:p>
            <a:pPr marL="3175" indent="14288" algn="just">
              <a:lnSpc>
                <a:spcPct val="120000"/>
              </a:lnSpc>
              <a:buNone/>
            </a:pPr>
            <a:r>
              <a:rPr lang="en-US" sz="1900" dirty="0"/>
              <a:t>El regulador sólo pondrá en marcha la bomba del circuito solar cuando la temperatura en el colector sea unos grados superior a la temperatura de la zona inferior del acumulador. De este modo, el líquido calentado por el sol en el colector se transfiere al intercambiador de calor inferior, donde el calor se transfiere al agua sanitaria almacenada.</a:t>
            </a:r>
            <a:endParaRPr lang="en-US" dirty="0"/>
          </a:p>
        </p:txBody>
      </p:sp>
    </p:spTree>
    <p:extLst>
      <p:ext uri="{BB962C8B-B14F-4D97-AF65-F5344CB8AC3E}">
        <p14:creationId xmlns:p14="http://schemas.microsoft.com/office/powerpoint/2010/main" val="303196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Componentes de sistemas solares térmicos</a:t>
            </a:r>
            <a:endParaRPr lang="el-GR" dirty="0"/>
          </a:p>
        </p:txBody>
      </p:sp>
      <p:sp>
        <p:nvSpPr>
          <p:cNvPr id="3" name="Content Placeholder 2"/>
          <p:cNvSpPr>
            <a:spLocks noGrp="1"/>
          </p:cNvSpPr>
          <p:nvPr>
            <p:ph idx="1"/>
          </p:nvPr>
        </p:nvSpPr>
        <p:spPr/>
        <p:txBody>
          <a:bodyPr>
            <a:normAutofit/>
          </a:bodyPr>
          <a:lstStyle/>
          <a:p>
            <a:r>
              <a:rPr lang="en-US" b="1" dirty="0"/>
              <a:t>¿Cómo funciona un sistema de energía solar térmica?</a:t>
            </a:r>
          </a:p>
          <a:p>
            <a:pPr marL="3175" indent="14288" algn="just">
              <a:buNone/>
            </a:pPr>
            <a:endParaRPr lang="bg-BG" dirty="0"/>
          </a:p>
          <a:p>
            <a:pPr marL="3175" indent="14288" algn="just">
              <a:lnSpc>
                <a:spcPct val="120000"/>
              </a:lnSpc>
              <a:buNone/>
            </a:pPr>
            <a:r>
              <a:rPr lang="bg-BG" dirty="0"/>
              <a:t>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067944" y="1988840"/>
            <a:ext cx="4824536" cy="4153296"/>
          </a:xfrm>
          <a:prstGeom prst="rect">
            <a:avLst/>
          </a:prstGeom>
          <a:noFill/>
          <a:ln w="9525">
            <a:noFill/>
            <a:miter lim="800000"/>
            <a:headEnd/>
            <a:tailEnd/>
          </a:ln>
        </p:spPr>
      </p:pic>
      <p:sp>
        <p:nvSpPr>
          <p:cNvPr id="5" name="Rectangle 4"/>
          <p:cNvSpPr/>
          <p:nvPr/>
        </p:nvSpPr>
        <p:spPr>
          <a:xfrm>
            <a:off x="1043608" y="2060848"/>
            <a:ext cx="4355976" cy="923330"/>
          </a:xfrm>
          <a:prstGeom prst="rect">
            <a:avLst/>
          </a:prstGeom>
        </p:spPr>
        <p:txBody>
          <a:bodyPr wrap="square">
            <a:spAutoFit/>
          </a:bodyPr>
          <a:lstStyle/>
          <a:p>
            <a:pPr algn="just"/>
            <a:r>
              <a:rPr lang="en-US" dirty="0"/>
              <a:t>Calefacción solar de agua estándar con caldera de calefacción para calefacción adicional (S = sensor de temperatura)</a:t>
            </a:r>
            <a:endParaRPr lang="bg-BG" dirty="0"/>
          </a:p>
        </p:txBody>
      </p:sp>
    </p:spTree>
    <p:extLst>
      <p:ext uri="{BB962C8B-B14F-4D97-AF65-F5344CB8AC3E}">
        <p14:creationId xmlns:p14="http://schemas.microsoft.com/office/powerpoint/2010/main" val="3031965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Componentes de sistemas solares térmicos</a:t>
            </a:r>
            <a:endParaRPr lang="el-GR" dirty="0"/>
          </a:p>
        </p:txBody>
      </p:sp>
      <p:sp>
        <p:nvSpPr>
          <p:cNvPr id="3" name="Content Placeholder 2"/>
          <p:cNvSpPr>
            <a:spLocks noGrp="1"/>
          </p:cNvSpPr>
          <p:nvPr>
            <p:ph idx="1"/>
          </p:nvPr>
        </p:nvSpPr>
        <p:spPr/>
        <p:txBody>
          <a:bodyPr>
            <a:normAutofit/>
          </a:bodyPr>
          <a:lstStyle/>
          <a:p>
            <a:pPr algn="just"/>
            <a:r>
              <a:rPr lang="en-US" b="1" dirty="0"/>
              <a:t>¿Cómo funciona un sistema de energía solar térmica?</a:t>
            </a:r>
          </a:p>
          <a:p>
            <a:pPr algn="just"/>
            <a:endParaRPr lang="en-US" b="1" dirty="0"/>
          </a:p>
          <a:p>
            <a:pPr marL="3175" indent="14288" algn="just">
              <a:buNone/>
            </a:pPr>
            <a:r>
              <a:rPr lang="en-US" dirty="0"/>
              <a:t>	Para climas templados, en un sistema solar para viviendas unifamiliares y bifamiliares con dimensiones de aproximadamente 0,6-1,0 m2 (6,46-10,76 ft2) de superficie de colectores por persona y aproximadamente 40-60 l (10,6-15,9 galones) de volumen de almacenamiento por persona, el agua es calentada en su mayor parte por el sistema solar en el verano. Esto proporciona un grado de cobertura anual (proporción de energía solar con respecto a la energía total necesaria para el calentamiento del agua sanitaria) de entre el 50 y el 60%. El 40-50% restante tiene que ser cubierto por calefacción auxiliar. Para los sistemas bombeados, esto se hace a menudo mediante un intercambiador de calor adicional en la parte superior del almacén. Otras soluciones comunes son utilizar el calentador de agua solar como </a:t>
            </a:r>
            <a:r>
              <a:rPr lang="en-US" dirty="0" err="1"/>
              <a:t>precalentador</a:t>
            </a:r>
            <a:r>
              <a:rPr lang="en-US" dirty="0"/>
              <a:t> y conectar el agua calentada por el sol a una caldera convencional, o (principalmente para climas soleados) utilizar un elemento eléctrico sumergido en el acumulador.</a:t>
            </a:r>
          </a:p>
        </p:txBody>
      </p:sp>
    </p:spTree>
    <p:extLst>
      <p:ext uri="{BB962C8B-B14F-4D97-AF65-F5344CB8AC3E}">
        <p14:creationId xmlns:p14="http://schemas.microsoft.com/office/powerpoint/2010/main" val="3031965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Componentes de sistemas solares térmicos</a:t>
            </a:r>
            <a:endParaRPr lang="el-GR" dirty="0"/>
          </a:p>
        </p:txBody>
      </p:sp>
      <p:sp>
        <p:nvSpPr>
          <p:cNvPr id="3" name="Content Placeholder 2"/>
          <p:cNvSpPr>
            <a:spLocks noGrp="1"/>
          </p:cNvSpPr>
          <p:nvPr>
            <p:ph idx="1"/>
          </p:nvPr>
        </p:nvSpPr>
        <p:spPr/>
        <p:txBody>
          <a:bodyPr>
            <a:normAutofit/>
          </a:bodyPr>
          <a:lstStyle/>
          <a:p>
            <a:pPr algn="just"/>
            <a:r>
              <a:rPr lang="en-US" b="1" dirty="0" err="1"/>
              <a:t>Colecctores</a:t>
            </a:r>
            <a:endParaRPr lang="en-US" b="1" dirty="0"/>
          </a:p>
          <a:p>
            <a:pPr algn="just"/>
            <a:endParaRPr lang="en-US" b="1" dirty="0"/>
          </a:p>
          <a:p>
            <a:pPr marL="3175" indent="14288" algn="just">
              <a:buNone/>
            </a:pPr>
            <a:r>
              <a:rPr lang="en-US" dirty="0"/>
              <a:t>	Los colectores tienen la </a:t>
            </a:r>
            <a:r>
              <a:rPr lang="en-US" dirty="0" err="1"/>
              <a:t>misión</a:t>
            </a:r>
            <a:r>
              <a:rPr lang="en-US" dirty="0"/>
              <a:t> de convertir la luz lo más completamente posible en calor, y luego transferir este calor con bajas pérdidas al sistema de aguas abajo. Hay muchos tipos y diseños diferentes para diferentes aplicaciones, todos con diferentes costos y rendimientos. </a:t>
            </a:r>
          </a:p>
          <a:p>
            <a:pPr marL="1003300" indent="-17463" algn="just"/>
            <a:r>
              <a:rPr lang="en-US" dirty="0"/>
              <a:t>La superficie bruta (superficie del colector) es el producto de las dimensiones exteriores y define, por ejemplo, la superficie mínima de techo necesaria para el montaje.</a:t>
            </a:r>
          </a:p>
          <a:p>
            <a:pPr marL="1003300" indent="-17463" algn="just"/>
            <a:r>
              <a:rPr lang="en-US" dirty="0"/>
              <a:t> El área de apertura corresponde al área de entrada de luz del colector, es decir, el área a través de la cual la radiación solar pasa al propio colector.</a:t>
            </a:r>
          </a:p>
        </p:txBody>
      </p:sp>
    </p:spTree>
    <p:extLst>
      <p:ext uri="{BB962C8B-B14F-4D97-AF65-F5344CB8AC3E}">
        <p14:creationId xmlns:p14="http://schemas.microsoft.com/office/powerpoint/2010/main" val="303196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Componentes de sistemas solares térmicos</a:t>
            </a:r>
            <a:endParaRPr lang="el-GR" dirty="0"/>
          </a:p>
        </p:txBody>
      </p:sp>
      <p:sp>
        <p:nvSpPr>
          <p:cNvPr id="3" name="Content Placeholder 2"/>
          <p:cNvSpPr>
            <a:spLocks noGrp="1"/>
          </p:cNvSpPr>
          <p:nvPr>
            <p:ph idx="1"/>
          </p:nvPr>
        </p:nvSpPr>
        <p:spPr/>
        <p:txBody>
          <a:bodyPr>
            <a:normAutofit/>
          </a:bodyPr>
          <a:lstStyle/>
          <a:p>
            <a:pPr algn="just"/>
            <a:r>
              <a:rPr lang="en-US" b="1" dirty="0"/>
              <a:t>Colectores - Resumen de los tipos de colectores</a:t>
            </a:r>
          </a:p>
          <a:p>
            <a:pPr algn="just"/>
            <a:endParaRPr lang="en-US" b="1" dirty="0"/>
          </a:p>
          <a:p>
            <a:pPr marL="3175" indent="14288" algn="just">
              <a:buNone/>
            </a:pPr>
            <a:r>
              <a:rPr lang="en-US" dirty="0"/>
              <a:t>	</a:t>
            </a:r>
          </a:p>
        </p:txBody>
      </p:sp>
      <p:pic>
        <p:nvPicPr>
          <p:cNvPr id="2050" name="Picture 2"/>
          <p:cNvPicPr>
            <a:picLocks noChangeAspect="1" noChangeArrowheads="1"/>
          </p:cNvPicPr>
          <p:nvPr/>
        </p:nvPicPr>
        <p:blipFill>
          <a:blip r:embed="rId2" cstate="print"/>
          <a:srcRect/>
          <a:stretch>
            <a:fillRect/>
          </a:stretch>
        </p:blipFill>
        <p:spPr bwMode="auto">
          <a:xfrm>
            <a:off x="1475656" y="2060848"/>
            <a:ext cx="7354200" cy="4043676"/>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Componentes de sistemas solares térmicos</a:t>
            </a:r>
            <a:endParaRPr lang="el-GR" dirty="0"/>
          </a:p>
        </p:txBody>
      </p:sp>
      <p:sp>
        <p:nvSpPr>
          <p:cNvPr id="3" name="Content Placeholder 2"/>
          <p:cNvSpPr>
            <a:spLocks noGrp="1"/>
          </p:cNvSpPr>
          <p:nvPr>
            <p:ph idx="1"/>
          </p:nvPr>
        </p:nvSpPr>
        <p:spPr/>
        <p:txBody>
          <a:bodyPr>
            <a:normAutofit/>
          </a:bodyPr>
          <a:lstStyle/>
          <a:p>
            <a:pPr algn="just"/>
            <a:r>
              <a:rPr lang="en-US" b="1" dirty="0"/>
              <a:t>Colectores - Diferentes diseños de colectores</a:t>
            </a:r>
          </a:p>
          <a:p>
            <a:pPr algn="just"/>
            <a:endParaRPr lang="en-US" b="1" dirty="0"/>
          </a:p>
          <a:p>
            <a:pPr marL="3175" indent="14288" algn="just">
              <a:buNone/>
            </a:pPr>
            <a:r>
              <a:rPr lang="en-US" dirty="0"/>
              <a:t>	</a:t>
            </a:r>
          </a:p>
        </p:txBody>
      </p:sp>
      <p:pic>
        <p:nvPicPr>
          <p:cNvPr id="3074" name="Picture 2"/>
          <p:cNvPicPr>
            <a:picLocks noChangeAspect="1" noChangeArrowheads="1"/>
          </p:cNvPicPr>
          <p:nvPr/>
        </p:nvPicPr>
        <p:blipFill>
          <a:blip r:embed="rId2" cstate="print"/>
          <a:srcRect/>
          <a:stretch>
            <a:fillRect/>
          </a:stretch>
        </p:blipFill>
        <p:spPr bwMode="auto">
          <a:xfrm>
            <a:off x="5314518" y="1556793"/>
            <a:ext cx="2209810" cy="4752528"/>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3594</TotalTime>
  <Words>2709</Words>
  <Application>Microsoft Office PowerPoint</Application>
  <PresentationFormat>Προβολή στην οθόνη (4:3)</PresentationFormat>
  <Paragraphs>206</Paragraphs>
  <Slides>36</Slides>
  <Notes>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36</vt:i4>
      </vt:variant>
    </vt:vector>
  </HeadingPairs>
  <TitlesOfParts>
    <vt:vector size="40" baseType="lpstr">
      <vt:lpstr>Arial</vt:lpstr>
      <vt:lpstr>Calibri</vt:lpstr>
      <vt:lpstr>Wingdings</vt:lpstr>
      <vt:lpstr>2_Office Theme</vt:lpstr>
      <vt:lpstr>Unidad 2.8. DISEÑO Y CÁLCULO DE INSTALACIONES</vt:lpstr>
      <vt:lpstr>Objetivos de la unidad</vt:lpstr>
      <vt:lpstr>Componentes de sistemas solares térmicos</vt:lpstr>
      <vt:lpstr>Componentes de sistemas solares térmicos</vt:lpstr>
      <vt:lpstr>Componentes de sistemas solares térmicos</vt:lpstr>
      <vt:lpstr>Componentes de sistemas solares térmicos</vt:lpstr>
      <vt:lpstr>Componentes de sistemas solares térmicos</vt:lpstr>
      <vt:lpstr>Componentes de sistemas solares térmicos</vt:lpstr>
      <vt:lpstr>Componentes de sistemas solares térmicos</vt:lpstr>
      <vt:lpstr>Componentes de sistemas solares térmicos</vt:lpstr>
      <vt:lpstr>Componentes de sistemas solares térmicos</vt:lpstr>
      <vt:lpstr>Componentes de sistemas solares térmicos</vt:lpstr>
      <vt:lpstr>Componentes de sistemas solares térmicos</vt:lpstr>
      <vt:lpstr>Componentes de sistemas solares térmicos</vt:lpstr>
      <vt:lpstr>Componentes de sistemas solares térmicos</vt:lpstr>
      <vt:lpstr>Componentes de sistemas solares térmicos</vt:lpstr>
      <vt:lpstr>Componentes de sistemas solares térmicos</vt:lpstr>
      <vt:lpstr>Componentes de sistemas solares térmicos</vt:lpstr>
      <vt:lpstr>Componentes de sistemas solares térmicos</vt:lpstr>
      <vt:lpstr>Componentes de sistemas solares térmicos</vt:lpstr>
      <vt:lpstr>Componentes de sistemas solares térmicos</vt:lpstr>
      <vt:lpstr>Componentes de sistemas solares térmicos</vt:lpstr>
      <vt:lpstr>Componentes de sistemas solares térmicos</vt:lpstr>
      <vt:lpstr>Componentes de sistemas solares térmicos</vt:lpstr>
      <vt:lpstr>Componentes de sistemas solares térmicos</vt:lpstr>
      <vt:lpstr>Componentes de sistemas solares térmicos</vt:lpstr>
      <vt:lpstr>Componentes de sistemas solares térmicos</vt:lpstr>
      <vt:lpstr>Sistemas de calentamiento de agua sanitaria</vt:lpstr>
      <vt:lpstr>Sistemas de calentamiento de agua sanitaria</vt:lpstr>
      <vt:lpstr>Sistemas de calentamiento de agua sanitaria</vt:lpstr>
      <vt:lpstr>Sistemas de calentamiento de agua sanitaria</vt:lpstr>
      <vt:lpstr>Sistemas de calentamiento de agua sanitaria</vt:lpstr>
      <vt:lpstr>Sistemas de calentamiento de agua sanitaria</vt:lpstr>
      <vt:lpstr>Sistemas de calentamiento de agua sanitaria</vt:lpstr>
      <vt:lpstr>Sistemas de calentamiento de agua sanitaria</vt:lpstr>
      <vt:lpstr>Fin de la unidad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Maria Zisiadou</cp:lastModifiedBy>
  <cp:revision>79</cp:revision>
  <dcterms:created xsi:type="dcterms:W3CDTF">2017-12-11T10:59:29Z</dcterms:created>
  <dcterms:modified xsi:type="dcterms:W3CDTF">2019-10-03T11:11:17Z</dcterms:modified>
</cp:coreProperties>
</file>