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300" r:id="rId2"/>
    <p:sldId id="301" r:id="rId3"/>
    <p:sldId id="302" r:id="rId4"/>
    <p:sldId id="303" r:id="rId5"/>
    <p:sldId id="304" r:id="rId6"/>
    <p:sldId id="305" r:id="rId7"/>
    <p:sldId id="279" r:id="rId8"/>
    <p:sldId id="280"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3" r:id="rId26"/>
    <p:sldId id="324" r:id="rId27"/>
    <p:sldId id="326" r:id="rId28"/>
    <p:sldId id="327" r:id="rId29"/>
    <p:sldId id="328" r:id="rId30"/>
    <p:sldId id="329" r:id="rId31"/>
    <p:sldId id="330" r:id="rId32"/>
    <p:sldId id="331" r:id="rId33"/>
    <p:sldId id="332" r:id="rId34"/>
    <p:sldId id="333" r:id="rId35"/>
    <p:sldId id="334" r:id="rId36"/>
    <p:sldId id="339" r:id="rId37"/>
    <p:sldId id="259" r:id="rId38"/>
    <p:sldId id="264" r:id="rId39"/>
    <p:sldId id="340" r:id="rId40"/>
    <p:sldId id="341" r:id="rId41"/>
    <p:sldId id="342" r:id="rId42"/>
    <p:sldId id="343" r:id="rId43"/>
    <p:sldId id="344" r:id="rId44"/>
    <p:sldId id="274" r:id="rId45"/>
    <p:sldId id="345" r:id="rId46"/>
    <p:sldId id="276" r:id="rId47"/>
    <p:sldId id="346" r:id="rId48"/>
    <p:sldId id="347"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88" d="100"/>
          <a:sy n="88"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3/10/2019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13889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293060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45</a:t>
            </a:fld>
            <a:endParaRPr lang="el-GR"/>
          </a:p>
        </p:txBody>
      </p:sp>
    </p:spTree>
    <p:extLst>
      <p:ext uri="{BB962C8B-B14F-4D97-AF65-F5344CB8AC3E}">
        <p14:creationId xmlns:p14="http://schemas.microsoft.com/office/powerpoint/2010/main" val="164446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46</a:t>
            </a:fld>
            <a:endParaRPr lang="el-GR"/>
          </a:p>
        </p:txBody>
      </p:sp>
    </p:spTree>
    <p:extLst>
      <p:ext uri="{BB962C8B-B14F-4D97-AF65-F5344CB8AC3E}">
        <p14:creationId xmlns:p14="http://schemas.microsoft.com/office/powerpoint/2010/main" val="148087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47</a:t>
            </a:fld>
            <a:endParaRPr lang="el-GR"/>
          </a:p>
        </p:txBody>
      </p:sp>
    </p:spTree>
    <p:extLst>
      <p:ext uri="{BB962C8B-B14F-4D97-AF65-F5344CB8AC3E}">
        <p14:creationId xmlns:p14="http://schemas.microsoft.com/office/powerpoint/2010/main" val="45942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37</a:t>
            </a:fld>
            <a:endParaRPr lang="el-GR"/>
          </a:p>
        </p:txBody>
      </p:sp>
    </p:spTree>
    <p:extLst>
      <p:ext uri="{BB962C8B-B14F-4D97-AF65-F5344CB8AC3E}">
        <p14:creationId xmlns:p14="http://schemas.microsoft.com/office/powerpoint/2010/main" val="64248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38</a:t>
            </a:fld>
            <a:endParaRPr lang="el-GR"/>
          </a:p>
        </p:txBody>
      </p:sp>
    </p:spTree>
    <p:extLst>
      <p:ext uri="{BB962C8B-B14F-4D97-AF65-F5344CB8AC3E}">
        <p14:creationId xmlns:p14="http://schemas.microsoft.com/office/powerpoint/2010/main" val="203667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39</a:t>
            </a:fld>
            <a:endParaRPr lang="el-GR"/>
          </a:p>
        </p:txBody>
      </p:sp>
    </p:spTree>
    <p:extLst>
      <p:ext uri="{BB962C8B-B14F-4D97-AF65-F5344CB8AC3E}">
        <p14:creationId xmlns:p14="http://schemas.microsoft.com/office/powerpoint/2010/main" val="137777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40</a:t>
            </a:fld>
            <a:endParaRPr lang="el-GR"/>
          </a:p>
        </p:txBody>
      </p:sp>
    </p:spTree>
    <p:extLst>
      <p:ext uri="{BB962C8B-B14F-4D97-AF65-F5344CB8AC3E}">
        <p14:creationId xmlns:p14="http://schemas.microsoft.com/office/powerpoint/2010/main" val="277216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41</a:t>
            </a:fld>
            <a:endParaRPr lang="el-GR"/>
          </a:p>
        </p:txBody>
      </p:sp>
    </p:spTree>
    <p:extLst>
      <p:ext uri="{BB962C8B-B14F-4D97-AF65-F5344CB8AC3E}">
        <p14:creationId xmlns:p14="http://schemas.microsoft.com/office/powerpoint/2010/main" val="251604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42</a:t>
            </a:fld>
            <a:endParaRPr lang="el-GR"/>
          </a:p>
        </p:txBody>
      </p:sp>
    </p:spTree>
    <p:extLst>
      <p:ext uri="{BB962C8B-B14F-4D97-AF65-F5344CB8AC3E}">
        <p14:creationId xmlns:p14="http://schemas.microsoft.com/office/powerpoint/2010/main" val="319151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43</a:t>
            </a:fld>
            <a:endParaRPr lang="el-GR"/>
          </a:p>
        </p:txBody>
      </p:sp>
    </p:spTree>
    <p:extLst>
      <p:ext uri="{BB962C8B-B14F-4D97-AF65-F5344CB8AC3E}">
        <p14:creationId xmlns:p14="http://schemas.microsoft.com/office/powerpoint/2010/main" val="172146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44</a:t>
            </a:fld>
            <a:endParaRPr lang="el-GR"/>
          </a:p>
        </p:txBody>
      </p:sp>
    </p:spTree>
    <p:extLst>
      <p:ext uri="{BB962C8B-B14F-4D97-AF65-F5344CB8AC3E}">
        <p14:creationId xmlns:p14="http://schemas.microsoft.com/office/powerpoint/2010/main" val="2735842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b="1" dirty="0" err="1">
                <a:effectLst>
                  <a:outerShdw blurRad="38100" dist="38100" dir="2700000" algn="tl">
                    <a:srgbClr val="000000">
                      <a:alpha val="43137"/>
                    </a:srgbClr>
                  </a:outerShdw>
                </a:effectLst>
              </a:rPr>
              <a:t>Unidad</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2.9. </a:t>
            </a:r>
            <a:r>
              <a:rPr lang="en-US" b="1" dirty="0">
                <a:effectLst>
                  <a:outerShdw blurRad="38100" dist="38100" dir="2700000" algn="tl">
                    <a:srgbClr val="000000">
                      <a:alpha val="43137"/>
                    </a:srgbClr>
                  </a:outerShdw>
                </a:effectLst>
              </a:rPr>
              <a:t>PREVENCIÓN DE RIESGOS LABORALES Y SEGURIDAD EN LA OBRA</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err="1"/>
              <a:t>Instalaciones</a:t>
            </a:r>
            <a:r>
              <a:rPr lang="en-US" dirty="0"/>
              <a:t> </a:t>
            </a:r>
            <a:r>
              <a:rPr lang="en-US" dirty="0" err="1"/>
              <a:t>solares</a:t>
            </a:r>
            <a:r>
              <a:rPr lang="en-US" dirty="0"/>
              <a:t> </a:t>
            </a:r>
            <a:r>
              <a:rPr lang="en-US" dirty="0" err="1"/>
              <a:t>térmicas</a:t>
            </a:r>
            <a:r>
              <a:rPr lang="en-US" dirty="0"/>
              <a:t> para ACS y </a:t>
            </a:r>
            <a:r>
              <a:rPr lang="en-US" dirty="0" err="1"/>
              <a:t>calefacción</a:t>
            </a:r>
            <a:r>
              <a:rPr lang="en-US" dirty="0"/>
              <a:t> </a:t>
            </a:r>
            <a:r>
              <a:rPr lang="en-US" dirty="0" err="1"/>
              <a:t>en</a:t>
            </a:r>
            <a:r>
              <a:rPr lang="en-US" dirty="0"/>
              <a:t> una </a:t>
            </a:r>
            <a:r>
              <a:rPr lang="en-US" dirty="0" err="1"/>
              <a:t>vivienda</a:t>
            </a:r>
            <a:r>
              <a:rPr lang="en-US" dirty="0"/>
              <a:t> </a:t>
            </a:r>
            <a:r>
              <a:rPr lang="en-US" dirty="0" err="1"/>
              <a:t>unifamiliar</a:t>
            </a:r>
            <a:endParaRPr lang="el-GR" dirty="0"/>
          </a:p>
        </p:txBody>
      </p:sp>
    </p:spTree>
    <p:extLst>
      <p:ext uri="{BB962C8B-B14F-4D97-AF65-F5344CB8AC3E}">
        <p14:creationId xmlns:p14="http://schemas.microsoft.com/office/powerpoint/2010/main" val="179773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Técnicas de instalación</a:t>
            </a:r>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buNone/>
            </a:pPr>
            <a:r>
              <a:rPr lang="en-US" b="1" dirty="0"/>
              <a:t>Chapistería</a:t>
            </a:r>
          </a:p>
          <a:p>
            <a:pPr algn="just">
              <a:buNone/>
            </a:pPr>
            <a:r>
              <a:rPr lang="en-US" dirty="0"/>
              <a:t>	El sistema de tapajuntas para colectores (láminas de zinc/aluminio) es normalmente prefabricado por los fabricantes. En el mejor de los casos, simplemente hay que colocarlas en su sitio. Puede ser necesario realizar los siguientes trabajos en chapa:</a:t>
            </a:r>
          </a:p>
          <a:p>
            <a:pPr algn="just">
              <a:buNone/>
            </a:pPr>
            <a:endParaRPr lang="en-US" dirty="0"/>
          </a:p>
          <a:p>
            <a:pPr algn="just">
              <a:buFont typeface="Wingdings" pitchFamily="2" charset="2"/>
              <a:buChar char="Ø"/>
            </a:pPr>
            <a:r>
              <a:rPr lang="en-US" dirty="0"/>
              <a:t>corte - con tijeras para chapa</a:t>
            </a:r>
          </a:p>
          <a:p>
            <a:pPr algn="just">
              <a:buFont typeface="Wingdings" pitchFamily="2" charset="2"/>
              <a:buChar char="Ø"/>
            </a:pPr>
            <a:r>
              <a:rPr lang="en-US" dirty="0"/>
              <a:t>conexión - plegado, soldadura (sólo lámina de zinc), encolado (cinta de butilo), atornillado (tornillos de fontanero)</a:t>
            </a:r>
          </a:p>
          <a:p>
            <a:pPr algn="just">
              <a:buFont typeface="Wingdings" pitchFamily="2" charset="2"/>
              <a:buChar char="Ø"/>
            </a:pPr>
            <a:r>
              <a:rPr lang="en-US" dirty="0"/>
              <a:t>fijación - con adhesivo, suspensión</a:t>
            </a:r>
          </a:p>
          <a:p>
            <a:pPr algn="just">
              <a:buFont typeface="Wingdings" pitchFamily="2" charset="2"/>
              <a:buChar char="Ø"/>
            </a:pPr>
            <a:r>
              <a:rPr lang="en-US" dirty="0"/>
              <a:t>modelado - canteado (banco de canteado).</a:t>
            </a:r>
          </a:p>
        </p:txBody>
      </p:sp>
    </p:spTree>
    <p:extLst>
      <p:ext uri="{BB962C8B-B14F-4D97-AF65-F5344CB8AC3E}">
        <p14:creationId xmlns:p14="http://schemas.microsoft.com/office/powerpoint/2010/main" val="88349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Instalación: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buNone/>
            </a:pPr>
            <a:r>
              <a:rPr lang="en-US" b="1" dirty="0"/>
              <a:t>Instalación del colector</a:t>
            </a:r>
          </a:p>
          <a:p>
            <a:pPr algn="just">
              <a:buNone/>
            </a:pPr>
            <a:r>
              <a:rPr lang="en-US" dirty="0"/>
              <a:t>En principio, los colectores pueden serlo:</a:t>
            </a:r>
          </a:p>
          <a:p>
            <a:pPr marL="900113" algn="just">
              <a:buFont typeface="Wingdings" pitchFamily="2" charset="2"/>
              <a:buChar char="Ø"/>
            </a:pPr>
            <a:r>
              <a:rPr lang="en-US" dirty="0"/>
              <a:t>integrado en un tejado a dos aguas</a:t>
            </a:r>
          </a:p>
          <a:p>
            <a:pPr marL="900113" algn="just">
              <a:buFont typeface="Wingdings" pitchFamily="2" charset="2"/>
              <a:buChar char="Ø"/>
            </a:pPr>
            <a:r>
              <a:rPr lang="en-US" dirty="0"/>
              <a:t>montado sobre un tejado inclinado</a:t>
            </a:r>
          </a:p>
          <a:p>
            <a:pPr marL="900113" algn="just">
              <a:buFont typeface="Wingdings" pitchFamily="2" charset="2"/>
              <a:buChar char="Ø"/>
            </a:pPr>
            <a:r>
              <a:rPr lang="en-US" dirty="0"/>
              <a:t>montaje en stands sobre un tejado plano o sobre una superficie libre</a:t>
            </a:r>
          </a:p>
          <a:p>
            <a:pPr marL="900113" algn="just">
              <a:buFont typeface="Wingdings" pitchFamily="2" charset="2"/>
              <a:buChar char="Ø"/>
            </a:pPr>
            <a:r>
              <a:rPr lang="en-US" dirty="0"/>
              <a:t>montado en una fachada.</a:t>
            </a:r>
          </a:p>
        </p:txBody>
      </p:sp>
    </p:spTree>
    <p:extLst>
      <p:ext uri="{BB962C8B-B14F-4D97-AF65-F5344CB8AC3E}">
        <p14:creationId xmlns:p14="http://schemas.microsoft.com/office/powerpoint/2010/main" val="225905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buNone/>
            </a:pPr>
            <a:r>
              <a:rPr lang="en-US" b="1" dirty="0"/>
              <a:t>Instalación del colector</a:t>
            </a:r>
          </a:p>
          <a:p>
            <a:pPr marL="3175" indent="-3175" algn="just">
              <a:buNone/>
            </a:pPr>
            <a:endParaRPr lang="en-US" dirty="0"/>
          </a:p>
          <a:p>
            <a:pPr marL="3175" indent="-3175" algn="just">
              <a:buNone/>
            </a:pPr>
            <a:r>
              <a:rPr lang="en-US" b="1" dirty="0"/>
              <a:t>	Instalación sobre tejado inclinado</a:t>
            </a:r>
          </a:p>
          <a:p>
            <a:pPr marL="3175" indent="-3175" algn="just">
              <a:buNone/>
            </a:pPr>
            <a:r>
              <a:rPr lang="en-US" dirty="0"/>
              <a:t>Los colectores solares pueden montarse en el tejado o entre las tejas.</a:t>
            </a:r>
          </a:p>
          <a:p>
            <a:pPr marL="3175" indent="-3175" algn="just">
              <a:buNone/>
            </a:pPr>
            <a:endParaRPr lang="en-US" b="1" dirty="0"/>
          </a:p>
          <a:p>
            <a:pPr marL="3175" indent="-3175" algn="just">
              <a:buNone/>
            </a:pPr>
            <a:r>
              <a:rPr lang="en-US" b="1" dirty="0"/>
              <a:t>Instalación sobre tejado</a:t>
            </a:r>
          </a:p>
          <a:p>
            <a:pPr marL="3175" indent="-3175" algn="just">
              <a:buNone/>
            </a:pPr>
            <a:r>
              <a:rPr lang="en-US" dirty="0"/>
              <a:t>En la instalación sobre tejado, los colectores se montan a unos 5-10 cm (2-3,9 pulgadas) por encima de la capa del tejado. Los puntos de montaje suelen estar formados por ganchos de techo o anclajes de vigas, que se atornillan a las vigas, o a una teja ondulada, a una junta o similar. Los ganchos de techo están formados de manera que puedan ser conducidos entre dos filas de </a:t>
            </a:r>
            <a:r>
              <a:rPr lang="en-US" dirty="0" err="1"/>
              <a:t>tejas</a:t>
            </a:r>
            <a:r>
              <a:rPr lang="en-US" dirty="0"/>
              <a:t> (Figura en la siguiente </a:t>
            </a:r>
            <a:r>
              <a:rPr lang="en-US" dirty="0" err="1"/>
              <a:t>diapositiva</a:t>
            </a:r>
            <a:r>
              <a:rPr lang="en-US" dirty="0"/>
              <a:t>).</a:t>
            </a:r>
          </a:p>
        </p:txBody>
      </p:sp>
      <p:sp>
        <p:nvSpPr>
          <p:cNvPr id="6" name="Title 1">
            <a:extLst>
              <a:ext uri="{FF2B5EF4-FFF2-40B4-BE49-F238E27FC236}">
                <a16:creationId xmlns:a16="http://schemas.microsoft.com/office/drawing/2014/main" xmlns="" id="{A8C959A3-CD8C-4163-8D29-E05E79375FEB}"/>
              </a:ext>
            </a:extLst>
          </p:cNvPr>
          <p:cNvSpPr>
            <a:spLocks noGrp="1"/>
          </p:cNvSpPr>
          <p:nvPr>
            <p:ph type="title"/>
          </p:nvPr>
        </p:nvSpPr>
        <p:spPr>
          <a:xfrm>
            <a:off x="1979712" y="0"/>
            <a:ext cx="6707088" cy="1124744"/>
          </a:xfrm>
        </p:spPr>
        <p:txBody>
          <a:bodyPr>
            <a:normAutofit/>
          </a:bodyPr>
          <a:lstStyle/>
          <a:p>
            <a:r>
              <a:rPr lang="en-US" dirty="0"/>
              <a:t>Instalación: Colector, Circuito solar, </a:t>
            </a:r>
            <a:r>
              <a:rPr lang="en-US" dirty="0" err="1"/>
              <a:t>Acumulador</a:t>
            </a:r>
            <a:r>
              <a:rPr lang="en-US" dirty="0"/>
              <a:t>, Accesorios, Sensores y </a:t>
            </a:r>
            <a:r>
              <a:rPr lang="en-US" dirty="0" err="1"/>
              <a:t>Reguladores</a:t>
            </a:r>
            <a:endParaRPr lang="en-US" dirty="0"/>
          </a:p>
        </p:txBody>
      </p:sp>
    </p:spTree>
    <p:extLst>
      <p:ext uri="{BB962C8B-B14F-4D97-AF65-F5344CB8AC3E}">
        <p14:creationId xmlns:p14="http://schemas.microsoft.com/office/powerpoint/2010/main" val="937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buNone/>
            </a:pPr>
            <a:r>
              <a:rPr lang="en-US" b="1" dirty="0"/>
              <a:t>Instalación del colector</a:t>
            </a:r>
          </a:p>
          <a:p>
            <a:pPr marL="3175" indent="-3175" algn="just">
              <a:buNone/>
            </a:pPr>
            <a:endParaRPr lang="en-US" dirty="0"/>
          </a:p>
          <a:p>
            <a:pPr marL="3175" indent="-3175"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2915816" y="1988840"/>
            <a:ext cx="4824536" cy="4251678"/>
          </a:xfrm>
          <a:prstGeom prst="rect">
            <a:avLst/>
          </a:prstGeom>
          <a:noFill/>
          <a:ln w="9525">
            <a:noFill/>
            <a:miter lim="800000"/>
            <a:headEnd/>
            <a:tailEnd/>
          </a:ln>
        </p:spPr>
      </p:pic>
      <p:sp>
        <p:nvSpPr>
          <p:cNvPr id="5" name="Rectangle 4"/>
          <p:cNvSpPr/>
          <p:nvPr/>
        </p:nvSpPr>
        <p:spPr>
          <a:xfrm>
            <a:off x="6819474" y="5517232"/>
            <a:ext cx="1928990" cy="369332"/>
          </a:xfrm>
          <a:prstGeom prst="rect">
            <a:avLst/>
          </a:prstGeom>
        </p:spPr>
        <p:txBody>
          <a:bodyPr wrap="none">
            <a:spAutoFit/>
          </a:bodyPr>
          <a:lstStyle/>
          <a:p>
            <a:r>
              <a:rPr lang="en-US" dirty="0"/>
              <a:t>Tipos de ganchos de techo</a:t>
            </a:r>
            <a:endParaRPr lang="bg-BG" dirty="0"/>
          </a:p>
        </p:txBody>
      </p:sp>
    </p:spTree>
    <p:extLst>
      <p:ext uri="{BB962C8B-B14F-4D97-AF65-F5344CB8AC3E}">
        <p14:creationId xmlns:p14="http://schemas.microsoft.com/office/powerpoint/2010/main" val="164830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p:txBody>
          <a:bodyPr>
            <a:normAutofit lnSpcReduction="10000"/>
          </a:bodyPr>
          <a:lstStyle/>
          <a:p>
            <a:pPr algn="just">
              <a:buAutoNum type="arabicPeriod"/>
            </a:pPr>
            <a:r>
              <a:rPr lang="en-US" dirty="0"/>
              <a:t>Cómo trabajar con seguridad en la instalación de una instalación solar térmica:</a:t>
            </a:r>
          </a:p>
          <a:p>
            <a:pPr algn="just">
              <a:buFontTx/>
              <a:buAutoNum type="arabicPeriod"/>
            </a:pPr>
            <a:endParaRPr lang="en-US" b="1" dirty="0"/>
          </a:p>
          <a:p>
            <a:pPr marL="3175" indent="-3175" algn="just">
              <a:buNone/>
            </a:pPr>
            <a:r>
              <a:rPr lang="en-US" dirty="0"/>
              <a:t>Las ventajas de la instalación sobre tejado son las siguientes:</a:t>
            </a:r>
          </a:p>
          <a:p>
            <a:pPr marL="542925" indent="-3175" algn="just">
              <a:buFont typeface="Wingdings" pitchFamily="2" charset="2"/>
              <a:buChar char="Ø"/>
            </a:pPr>
            <a:r>
              <a:rPr lang="en-US" dirty="0"/>
              <a:t> montaje rápido y sencillo, por lo tanto más económico</a:t>
            </a:r>
          </a:p>
          <a:p>
            <a:pPr marL="542925" indent="-3175" algn="just">
              <a:buFont typeface="Wingdings" pitchFamily="2" charset="2"/>
              <a:buChar char="Ø"/>
            </a:pPr>
            <a:r>
              <a:rPr lang="en-US" dirty="0"/>
              <a:t> la </a:t>
            </a:r>
            <a:r>
              <a:rPr lang="en-US" dirty="0" err="1"/>
              <a:t>cubierta</a:t>
            </a:r>
            <a:r>
              <a:rPr lang="en-US" dirty="0"/>
              <a:t> </a:t>
            </a:r>
            <a:r>
              <a:rPr lang="en-US" dirty="0" err="1"/>
              <a:t>permanece</a:t>
            </a:r>
            <a:r>
              <a:rPr lang="en-US" dirty="0"/>
              <a:t> cerrada</a:t>
            </a:r>
          </a:p>
          <a:p>
            <a:pPr marL="542925" indent="-3175" algn="just">
              <a:buFont typeface="Wingdings" pitchFamily="2" charset="2"/>
              <a:buChar char="Ø"/>
            </a:pPr>
            <a:r>
              <a:rPr lang="en-US" dirty="0"/>
              <a:t> mayor flexibilidad (se puede montar más cerca de cumbreras, revestimientos de chapa, etc.).</a:t>
            </a:r>
          </a:p>
          <a:p>
            <a:pPr marL="542925" indent="-3175" algn="just">
              <a:buFont typeface="Wingdings" pitchFamily="2" charset="2"/>
              <a:buChar char="Ø"/>
            </a:pPr>
            <a:endParaRPr lang="en-US" dirty="0"/>
          </a:p>
          <a:p>
            <a:pPr marL="3175" indent="-3175" algn="just">
              <a:buNone/>
            </a:pPr>
            <a:r>
              <a:rPr lang="en-US" dirty="0"/>
              <a:t>Las desventajas de la </a:t>
            </a:r>
            <a:r>
              <a:rPr lang="en-US" dirty="0" err="1"/>
              <a:t>instalación</a:t>
            </a:r>
            <a:r>
              <a:rPr lang="en-US" dirty="0"/>
              <a:t> </a:t>
            </a:r>
            <a:r>
              <a:rPr lang="en-US" dirty="0" err="1"/>
              <a:t>en</a:t>
            </a:r>
            <a:r>
              <a:rPr lang="en-US" dirty="0"/>
              <a:t> el techo son las siguientes:</a:t>
            </a:r>
          </a:p>
          <a:p>
            <a:pPr marL="542925" indent="-3175" algn="just">
              <a:buFont typeface="Wingdings" pitchFamily="2" charset="2"/>
              <a:buChar char="Ø"/>
            </a:pPr>
            <a:r>
              <a:rPr lang="en-US" dirty="0"/>
              <a:t> carga adicional en el techo (aproximadamente 20-25 kg/m2 (4.1-5.1 lb/ft2) de la superficie del colector para colectores planos y 15-20 kg/m2 (3.1-4.1 lb/ft2) para colectores de tubos de vacío)</a:t>
            </a:r>
          </a:p>
          <a:p>
            <a:pPr marL="542925" indent="-3175" algn="just">
              <a:buFont typeface="Wingdings" pitchFamily="2" charset="2"/>
              <a:buChar char="Ø"/>
            </a:pPr>
            <a:r>
              <a:rPr lang="en-US" dirty="0"/>
              <a:t> visualmente no tan atractivo como la instalación en el tejado</a:t>
            </a:r>
          </a:p>
          <a:p>
            <a:pPr marL="542925" indent="-3175" algn="just">
              <a:buFont typeface="Wingdings" pitchFamily="2" charset="2"/>
              <a:buChar char="Ø"/>
            </a:pPr>
            <a:r>
              <a:rPr lang="en-US" dirty="0"/>
              <a:t> tuberías instaladas parcialmente sobre el tejado (influencia de la intemperie, daños causados por pájaros).</a:t>
            </a:r>
          </a:p>
        </p:txBody>
      </p:sp>
    </p:spTree>
    <p:extLst>
      <p:ext uri="{BB962C8B-B14F-4D97-AF65-F5344CB8AC3E}">
        <p14:creationId xmlns:p14="http://schemas.microsoft.com/office/powerpoint/2010/main" val="327561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FontTx/>
              <a:buAutoNum type="arabicPeriod"/>
            </a:pPr>
            <a:endParaRPr lang="en-US" b="1" dirty="0"/>
          </a:p>
          <a:p>
            <a:pPr algn="just">
              <a:buNone/>
            </a:pPr>
            <a:r>
              <a:rPr lang="en-US" b="1" dirty="0"/>
              <a:t>Las ventajas de la instalación en el tejado son las siguientes:</a:t>
            </a:r>
          </a:p>
          <a:p>
            <a:pPr marL="717550" algn="just">
              <a:buFont typeface="Wingdings" pitchFamily="2" charset="2"/>
              <a:buChar char="Ø"/>
            </a:pPr>
            <a:r>
              <a:rPr lang="en-US" dirty="0"/>
              <a:t>No se aplican cargas adicionales sobre el tejado.</a:t>
            </a:r>
          </a:p>
          <a:p>
            <a:pPr marL="717550" algn="just">
              <a:buFont typeface="Wingdings" pitchFamily="2" charset="2"/>
              <a:buChar char="Ø"/>
            </a:pPr>
            <a:r>
              <a:rPr lang="en-US" dirty="0"/>
              <a:t>Es visualmente más atractivo (los marcos de cobertura de techo se pueden obtener en diferentes colores de algunos fabricantes).</a:t>
            </a:r>
          </a:p>
          <a:p>
            <a:pPr marL="717550" algn="just">
              <a:buFont typeface="Wingdings" pitchFamily="2" charset="2"/>
              <a:buChar char="Ø"/>
            </a:pPr>
            <a:r>
              <a:rPr lang="en-US" dirty="0"/>
              <a:t>Las tuberías se colocan bajo la cubierta del techo.</a:t>
            </a:r>
          </a:p>
          <a:p>
            <a:pPr marL="717550" algn="just">
              <a:buFont typeface="Wingdings" pitchFamily="2" charset="2"/>
              <a:buChar char="Ø"/>
            </a:pPr>
            <a:r>
              <a:rPr lang="en-US" dirty="0"/>
              <a:t>Ahorro de tejas (nueva construcción), tejas de reserva (antigua construcción).</a:t>
            </a:r>
          </a:p>
          <a:p>
            <a:pPr algn="just">
              <a:buNone/>
            </a:pPr>
            <a:r>
              <a:rPr lang="en-US" b="1" dirty="0"/>
              <a:t>Las desventajas de la instalación en el techo son las siguientes:</a:t>
            </a:r>
          </a:p>
          <a:p>
            <a:pPr marL="717550" algn="just">
              <a:buFont typeface="Wingdings" pitchFamily="2" charset="2"/>
              <a:buChar char="Ø"/>
            </a:pPr>
            <a:r>
              <a:rPr lang="en-US" dirty="0"/>
              <a:t>Materiales más caros y trabajos de montaje.</a:t>
            </a:r>
          </a:p>
          <a:p>
            <a:pPr marL="717550" algn="just">
              <a:buFont typeface="Wingdings" pitchFamily="2" charset="2"/>
              <a:buChar char="Ø"/>
            </a:pPr>
            <a:r>
              <a:rPr lang="en-US" dirty="0"/>
              <a:t>La </a:t>
            </a:r>
            <a:r>
              <a:rPr lang="en-US" dirty="0" err="1"/>
              <a:t>cubierta</a:t>
            </a:r>
            <a:r>
              <a:rPr lang="en-US" dirty="0"/>
              <a:t> </a:t>
            </a:r>
            <a:r>
              <a:rPr lang="en-US" dirty="0" err="1"/>
              <a:t>está"rota</a:t>
            </a:r>
            <a:r>
              <a:rPr lang="en-US" dirty="0"/>
              <a:t>", creando posibles puntos débiles.</a:t>
            </a:r>
          </a:p>
          <a:p>
            <a:pPr marL="717550" algn="just">
              <a:buFont typeface="Wingdings" pitchFamily="2" charset="2"/>
              <a:buChar char="Ø"/>
            </a:pPr>
            <a:r>
              <a:rPr lang="en-US" dirty="0"/>
              <a:t>Es posible que sea necesario </a:t>
            </a:r>
            <a:r>
              <a:rPr lang="en-US" dirty="0" err="1"/>
              <a:t>transportar</a:t>
            </a:r>
            <a:r>
              <a:rPr lang="en-US" dirty="0"/>
              <a:t> las </a:t>
            </a:r>
            <a:r>
              <a:rPr lang="en-US" dirty="0" err="1"/>
              <a:t>tejas</a:t>
            </a:r>
            <a:r>
              <a:rPr lang="en-US" dirty="0"/>
              <a:t> sobrantes (costos).</a:t>
            </a:r>
          </a:p>
          <a:p>
            <a:pPr marL="717550" algn="just">
              <a:buFont typeface="Wingdings" pitchFamily="2" charset="2"/>
              <a:buChar char="Ø"/>
            </a:pPr>
            <a:r>
              <a:rPr lang="en-US" dirty="0"/>
              <a:t>Es menos flexible: debido a los marcos de cobertura debe haber una mayor distancia de las cumbreras, los marcos de las ventanas y de las chimeneas.</a:t>
            </a:r>
          </a:p>
        </p:txBody>
      </p:sp>
    </p:spTree>
    <p:extLst>
      <p:ext uri="{BB962C8B-B14F-4D97-AF65-F5344CB8AC3E}">
        <p14:creationId xmlns:p14="http://schemas.microsoft.com/office/powerpoint/2010/main" val="389160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FontTx/>
              <a:buAutoNum type="arabicPeriod"/>
            </a:pPr>
            <a:endParaRPr lang="en-US" b="1" dirty="0"/>
          </a:p>
          <a:p>
            <a:pPr algn="just">
              <a:buNone/>
            </a:pPr>
            <a:r>
              <a:rPr lang="en-US" b="1" dirty="0"/>
              <a:t>Montaje sobre tejado plano</a:t>
            </a:r>
          </a:p>
          <a:p>
            <a:pPr algn="just">
              <a:buNone/>
            </a:pPr>
            <a:r>
              <a:rPr lang="en-US" dirty="0"/>
              <a:t>	Hay tres opciones:</a:t>
            </a:r>
          </a:p>
          <a:p>
            <a:pPr marL="717550" algn="just">
              <a:buFont typeface="Wingdings" pitchFamily="2" charset="2"/>
              <a:buChar char="Ø"/>
            </a:pPr>
            <a:r>
              <a:rPr lang="en-US" dirty="0"/>
              <a:t>Contrapesos (umbrales de hormigón, canaletas de grava, hoja de sección de caja con relleno de grava). Aproximadamente 100-250 kg por m2 (20.5-51.2 lb/ft2) de superficie de colectores para colectores planos y alrededor de 70-180 kg/m2 (14.3-36.8 lb/ft2) para colectores de tubos de calor (altura de montaje máxima de 8 m por encima del nivel del suelo de acuerdo con la altura del edificio); más allá de esto se necesitan cargas mayores.</a:t>
            </a:r>
          </a:p>
          <a:p>
            <a:pPr marL="717550" algn="just">
              <a:buFont typeface="Wingdings" pitchFamily="2" charset="2"/>
              <a:buChar char="Ø"/>
            </a:pPr>
            <a:r>
              <a:rPr lang="en-US" dirty="0"/>
              <a:t>Fijación con cuerdas de sujeción delgadas. La condición previa para ello es la disponibilidad de puntos de fijación adecuados.</a:t>
            </a:r>
          </a:p>
          <a:p>
            <a:pPr marL="717550" algn="just">
              <a:buFont typeface="Wingdings" pitchFamily="2" charset="2"/>
              <a:buChar char="Ø"/>
            </a:pPr>
            <a:r>
              <a:rPr lang="en-US" dirty="0"/>
              <a:t>Anclaje a la cubierta plana. Aquí se atornillan al techo un número adecuado de soportes y se sellan. En estos soportes se montan los soportes sobre los que se montan los soportes de techo plano que transportan los colectores.</a:t>
            </a:r>
          </a:p>
        </p:txBody>
      </p:sp>
    </p:spTree>
    <p:extLst>
      <p:ext uri="{BB962C8B-B14F-4D97-AF65-F5344CB8AC3E}">
        <p14:creationId xmlns:p14="http://schemas.microsoft.com/office/powerpoint/2010/main" val="341977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AutoNum type="arabicPeriod"/>
            </a:pPr>
            <a:endParaRPr lang="en-US" dirty="0"/>
          </a:p>
          <a:p>
            <a:pPr marL="717550" algn="just">
              <a:buFont typeface="Wingdings" pitchFamily="2" charset="2"/>
              <a:buChar char="Ø"/>
            </a:pPr>
            <a:r>
              <a:rPr lang="en-US" dirty="0"/>
              <a:t>Una ventaja de la instalación en tejados planos es que los colectores se pueden instalar normalmente con la orientación e inclinación óptimas.</a:t>
            </a:r>
          </a:p>
          <a:p>
            <a:pPr marL="717550" algn="just">
              <a:buFont typeface="Wingdings" pitchFamily="2" charset="2"/>
              <a:buChar char="Ø"/>
            </a:pPr>
            <a:r>
              <a:rPr lang="en-US" dirty="0"/>
              <a:t>En zonas con mucha nieve, se debe dejar un hueco entre la superficie del techo y la parte inferior del colector, que se ajusta en función del nivel de nieve en invierno.</a:t>
            </a:r>
          </a:p>
          <a:p>
            <a:pPr marL="717550" algn="just">
              <a:buFont typeface="Wingdings" pitchFamily="2" charset="2"/>
              <a:buChar char="Ø"/>
            </a:pPr>
            <a:r>
              <a:rPr lang="en-US" dirty="0"/>
              <a:t>Para la instalación en tejados planos, la carga máxima y la distancia hasta el borde del tejado deben fijarse con cuidado.</a:t>
            </a:r>
          </a:p>
          <a:p>
            <a:pPr algn="just">
              <a:buFontTx/>
              <a:buAutoNum type="arabicPeriod"/>
            </a:pPr>
            <a:endParaRPr lang="en-US" sz="1050" b="1" dirty="0"/>
          </a:p>
          <a:p>
            <a:pPr algn="just">
              <a:buNone/>
            </a:pPr>
            <a:endParaRPr lang="en-US" dirty="0"/>
          </a:p>
        </p:txBody>
      </p:sp>
    </p:spTree>
    <p:extLst>
      <p:ext uri="{BB962C8B-B14F-4D97-AF65-F5344CB8AC3E}">
        <p14:creationId xmlns:p14="http://schemas.microsoft.com/office/powerpoint/2010/main" val="233882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AutoNum type="arabicPeriod"/>
            </a:pPr>
            <a:endParaRPr lang="en-US" dirty="0"/>
          </a:p>
          <a:p>
            <a:pPr algn="just">
              <a:buNone/>
            </a:pPr>
            <a:r>
              <a:rPr lang="en-US" b="1" dirty="0"/>
              <a:t>Instalación </a:t>
            </a:r>
            <a:r>
              <a:rPr lang="en-US" b="1" dirty="0" err="1"/>
              <a:t>en</a:t>
            </a:r>
            <a:r>
              <a:rPr lang="en-US" b="1" dirty="0"/>
              <a:t> </a:t>
            </a:r>
            <a:r>
              <a:rPr lang="en-US" b="1" dirty="0" err="1"/>
              <a:t>tejados</a:t>
            </a:r>
            <a:r>
              <a:rPr lang="en-US" b="1" dirty="0"/>
              <a:t> cálidos (aislamiento térmico por encima del tablero)</a:t>
            </a:r>
          </a:p>
          <a:p>
            <a:pPr indent="14288" algn="just">
              <a:buNone/>
            </a:pPr>
            <a:endParaRPr lang="en-US" dirty="0"/>
          </a:p>
          <a:p>
            <a:pPr indent="14288" algn="just">
              <a:buNone/>
            </a:pPr>
            <a:r>
              <a:rPr lang="en-US" dirty="0"/>
              <a:t>Para </a:t>
            </a:r>
            <a:r>
              <a:rPr lang="en-US" dirty="0" err="1"/>
              <a:t>tejados</a:t>
            </a:r>
            <a:r>
              <a:rPr lang="en-US" dirty="0"/>
              <a:t> cálidos no es posible el montaje de </a:t>
            </a:r>
            <a:r>
              <a:rPr lang="en-US" dirty="0" err="1"/>
              <a:t>contrapesos</a:t>
            </a:r>
            <a:r>
              <a:rPr lang="en-US" dirty="0"/>
              <a:t> con </a:t>
            </a:r>
            <a:r>
              <a:rPr lang="en-US" dirty="0" err="1"/>
              <a:t>mucho</a:t>
            </a:r>
            <a:r>
              <a:rPr lang="en-US" dirty="0"/>
              <a:t> peso para colectores planos. Por esta razón es necesario un sistema de anclaje de techo.</a:t>
            </a:r>
          </a:p>
          <a:p>
            <a:pPr indent="14288" algn="just">
              <a:buNone/>
            </a:pPr>
            <a:endParaRPr lang="en-US" dirty="0"/>
          </a:p>
          <a:p>
            <a:pPr indent="14288" algn="just">
              <a:buFont typeface="Wingdings" pitchFamily="2" charset="2"/>
              <a:buChar char="Ø"/>
            </a:pPr>
            <a:r>
              <a:rPr lang="en-US" dirty="0"/>
              <a:t> Edificios antiguos. Corte la </a:t>
            </a:r>
            <a:r>
              <a:rPr lang="en-US" dirty="0" err="1"/>
              <a:t>cubierta</a:t>
            </a:r>
            <a:r>
              <a:rPr lang="en-US" dirty="0"/>
              <a:t> y el material aislante, atornille las patas del soporte al techo de concreto, reemplace el material aislante, cierre la </a:t>
            </a:r>
            <a:r>
              <a:rPr lang="en-US" dirty="0" err="1"/>
              <a:t>cubierta</a:t>
            </a:r>
            <a:r>
              <a:rPr lang="en-US" dirty="0"/>
              <a:t>, adhiéralo en el tubo acanalado para proporcionar un buen sellado.</a:t>
            </a:r>
          </a:p>
          <a:p>
            <a:pPr indent="14288" algn="just">
              <a:buFont typeface="Wingdings" pitchFamily="2" charset="2"/>
              <a:buChar char="Ø"/>
            </a:pPr>
            <a:r>
              <a:rPr lang="en-US" dirty="0"/>
              <a:t> Nuevos edificios. En este caso, primero se instala el tubo acople, luego el aislamiento térmico y el revestimiento del techo, y el tubo acople se une para proporcionar un buen sellado.</a:t>
            </a:r>
          </a:p>
        </p:txBody>
      </p:sp>
    </p:spTree>
    <p:extLst>
      <p:ext uri="{BB962C8B-B14F-4D97-AF65-F5344CB8AC3E}">
        <p14:creationId xmlns:p14="http://schemas.microsoft.com/office/powerpoint/2010/main" val="282414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None/>
            </a:pPr>
            <a:endParaRPr lang="en-US" dirty="0"/>
          </a:p>
          <a:p>
            <a:pPr marL="3175" indent="14288" algn="just">
              <a:buNone/>
            </a:pPr>
            <a:r>
              <a:rPr lang="en-US" b="1" dirty="0"/>
              <a:t>Montaje en la fachada</a:t>
            </a:r>
          </a:p>
          <a:p>
            <a:pPr marL="3175" indent="14288" algn="just">
              <a:buNone/>
            </a:pPr>
            <a:r>
              <a:rPr lang="en-US" dirty="0"/>
              <a:t>En principio, los colectores planos y los colectores de tubos de vacío también se pueden montar en fachadas, especialmente en latitudes más altas, donde los ángulos de inclinación son mayores. Ver Figuras en la siguiente diapositiva. La instalación de fachadas, sin embargo, en la actualidad sólo desempeña un papel secundario. Sin embargo, con el trasfondo de una fracción solar posiblemente mayor en invierno y en particular como elemento de diseño arquitectónico (por ejemplo, absorbedores de</a:t>
            </a:r>
            <a:r>
              <a:rPr lang="en-US" dirty="0" err="1"/>
              <a:t> color</a:t>
            </a:r>
            <a:r>
              <a:rPr lang="en-US" dirty="0"/>
              <a:t>), se está volviendo cada vez más popular en algunos países.</a:t>
            </a:r>
          </a:p>
        </p:txBody>
      </p:sp>
    </p:spTree>
    <p:extLst>
      <p:ext uri="{BB962C8B-B14F-4D97-AF65-F5344CB8AC3E}">
        <p14:creationId xmlns:p14="http://schemas.microsoft.com/office/powerpoint/2010/main" val="36287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normAutofit/>
          </a:bodyPr>
          <a:lstStyle/>
          <a:p>
            <a:pPr marL="0" indent="0">
              <a:buNone/>
            </a:pPr>
            <a:r>
              <a:rPr lang="en-US" dirty="0"/>
              <a:t>Bienvenidos al módulo : </a:t>
            </a:r>
            <a:r>
              <a:rPr lang="el-GR" i="1" dirty="0"/>
              <a:t>"</a:t>
            </a:r>
            <a:r>
              <a:rPr lang="en-US" i="1" dirty="0"/>
              <a:t>Prevención de riesgos laborales y seguridad en las obras</a:t>
            </a:r>
            <a:r>
              <a:rPr lang="el-GR" i="1" dirty="0"/>
              <a:t>"</a:t>
            </a:r>
            <a:r>
              <a:rPr lang="el-GR" dirty="0"/>
              <a:t>.</a:t>
            </a:r>
          </a:p>
          <a:p>
            <a:pPr marL="0" indent="0">
              <a:buNone/>
            </a:pPr>
            <a:endParaRPr lang="el-GR" dirty="0"/>
          </a:p>
          <a:p>
            <a:pPr marL="0" indent="0">
              <a:buNone/>
            </a:pPr>
            <a:r>
              <a:rPr lang="en-US" dirty="0"/>
              <a:t>Al final de este </a:t>
            </a:r>
            <a:r>
              <a:rPr lang="en-US" dirty="0" err="1"/>
              <a:t>módulo</a:t>
            </a:r>
            <a:r>
              <a:rPr lang="en-US" dirty="0"/>
              <a:t> </a:t>
            </a:r>
            <a:r>
              <a:rPr lang="en-US" dirty="0" err="1"/>
              <a:t>seras</a:t>
            </a:r>
            <a:r>
              <a:rPr lang="en-US" dirty="0"/>
              <a:t> </a:t>
            </a:r>
            <a:r>
              <a:rPr lang="en-US" dirty="0" err="1"/>
              <a:t>capaz</a:t>
            </a:r>
            <a:r>
              <a:rPr lang="en-US" dirty="0"/>
              <a:t> de:</a:t>
            </a:r>
          </a:p>
          <a:p>
            <a:pPr marL="0" indent="0">
              <a:buNone/>
            </a:pPr>
            <a:endParaRPr lang="el-GR" dirty="0"/>
          </a:p>
          <a:p>
            <a:pPr>
              <a:buFont typeface="+mj-lt"/>
              <a:buAutoNum type="arabicPeriod"/>
            </a:pPr>
            <a:r>
              <a:rPr lang="en-US" dirty="0"/>
              <a:t>trabajar con seguridad en la instalación de una instalación solar térmica</a:t>
            </a:r>
            <a:endParaRPr lang="el-GR" dirty="0"/>
          </a:p>
          <a:p>
            <a:pPr>
              <a:buFont typeface="+mj-lt"/>
              <a:buAutoNum type="arabicPeriod"/>
            </a:pPr>
            <a:r>
              <a:rPr lang="en-US" dirty="0"/>
              <a:t>trabajar de forma segura en el mantenimiento de una instalación solar térmica</a:t>
            </a:r>
          </a:p>
          <a:p>
            <a:pPr marL="0" indent="0">
              <a:buNone/>
            </a:pPr>
            <a:endParaRPr lang="el-GR" sz="2000" dirty="0"/>
          </a:p>
        </p:txBody>
      </p:sp>
    </p:spTree>
    <p:extLst>
      <p:ext uri="{BB962C8B-B14F-4D97-AF65-F5344CB8AC3E}">
        <p14:creationId xmlns:p14="http://schemas.microsoft.com/office/powerpoint/2010/main" val="4019090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None/>
            </a:pPr>
            <a:endParaRPr lang="en-US" dirty="0"/>
          </a:p>
          <a:p>
            <a:pPr marL="3175" indent="14288" algn="just">
              <a:buNone/>
            </a:pPr>
            <a:r>
              <a:rPr lang="en-US" b="1" dirty="0"/>
              <a:t>Montaje en la fachada</a:t>
            </a:r>
          </a:p>
        </p:txBody>
      </p:sp>
      <p:pic>
        <p:nvPicPr>
          <p:cNvPr id="2050" name="Picture 2"/>
          <p:cNvPicPr>
            <a:picLocks noChangeAspect="1" noChangeArrowheads="1"/>
          </p:cNvPicPr>
          <p:nvPr/>
        </p:nvPicPr>
        <p:blipFill>
          <a:blip r:embed="rId2" cstate="print"/>
          <a:srcRect/>
          <a:stretch>
            <a:fillRect/>
          </a:stretch>
        </p:blipFill>
        <p:spPr bwMode="auto">
          <a:xfrm>
            <a:off x="3923928" y="1987020"/>
            <a:ext cx="3001144" cy="4322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5576" y="2665834"/>
            <a:ext cx="3019425" cy="2419350"/>
          </a:xfrm>
          <a:prstGeom prst="rect">
            <a:avLst/>
          </a:prstGeom>
          <a:noFill/>
          <a:ln w="9525">
            <a:noFill/>
            <a:miter lim="800000"/>
            <a:headEnd/>
            <a:tailEnd/>
          </a:ln>
        </p:spPr>
      </p:pic>
      <p:sp>
        <p:nvSpPr>
          <p:cNvPr id="6" name="Rectangle 5"/>
          <p:cNvSpPr/>
          <p:nvPr/>
        </p:nvSpPr>
        <p:spPr>
          <a:xfrm>
            <a:off x="6745040" y="3429000"/>
            <a:ext cx="2016224" cy="1600438"/>
          </a:xfrm>
          <a:prstGeom prst="rect">
            <a:avLst/>
          </a:prstGeom>
        </p:spPr>
        <p:txBody>
          <a:bodyPr wrap="square">
            <a:spAutoFit/>
          </a:bodyPr>
          <a:lstStyle/>
          <a:p>
            <a:pPr algn="just"/>
            <a:r>
              <a:rPr lang="en-US" sz="1400" dirty="0"/>
              <a:t>Montaje en fachada. Izquierda: placa plana dispuesta verticalmente/inclinada. Derecha: tubo de vacío vertical (tubos verticales); </a:t>
            </a:r>
            <a:r>
              <a:rPr lang="da-DK" sz="1400" dirty="0"/>
              <a:t>horizontal (absorbedor ajustado a 45°)</a:t>
            </a:r>
            <a:endParaRPr lang="bg-BG" sz="1400" dirty="0"/>
          </a:p>
        </p:txBody>
      </p:sp>
    </p:spTree>
    <p:extLst>
      <p:ext uri="{BB962C8B-B14F-4D97-AF65-F5344CB8AC3E}">
        <p14:creationId xmlns:p14="http://schemas.microsoft.com/office/powerpoint/2010/main" val="15619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Conexión en paralelo</a:t>
            </a:r>
          </a:p>
          <a:p>
            <a:pPr marL="3175" indent="14288" algn="just">
              <a:buNone/>
            </a:pPr>
            <a:r>
              <a:rPr lang="en-US" dirty="0"/>
              <a:t>En este caso, todos los colectores se instalan entre dos tubos colectores, uno de distribución y otro de recogida. Para conseguir caudales uniformes, los colectores deben tener una menor resistencia al flujo (es decir, una mayor sección de tubo) que los colectores. Todas las vías de flujo deben tener la misma longitud, esto se denomina conexión Z o conexión</a:t>
            </a:r>
            <a:r>
              <a:rPr lang="en-US" dirty="0" err="1"/>
              <a:t> Tichelmann</a:t>
            </a:r>
            <a:r>
              <a:rPr lang="en-US" dirty="0"/>
              <a:t>.</a:t>
            </a:r>
          </a:p>
        </p:txBody>
      </p:sp>
      <p:pic>
        <p:nvPicPr>
          <p:cNvPr id="4098" name="Picture 2"/>
          <p:cNvPicPr>
            <a:picLocks noChangeAspect="1" noChangeArrowheads="1"/>
          </p:cNvPicPr>
          <p:nvPr/>
        </p:nvPicPr>
        <p:blipFill>
          <a:blip r:embed="rId2" cstate="print"/>
          <a:srcRect/>
          <a:stretch>
            <a:fillRect/>
          </a:stretch>
        </p:blipFill>
        <p:spPr bwMode="auto">
          <a:xfrm>
            <a:off x="4499992" y="3923022"/>
            <a:ext cx="2808312" cy="2386298"/>
          </a:xfrm>
          <a:prstGeom prst="rect">
            <a:avLst/>
          </a:prstGeom>
          <a:noFill/>
          <a:ln w="9525">
            <a:noFill/>
            <a:miter lim="800000"/>
            <a:headEnd/>
            <a:tailEnd/>
          </a:ln>
        </p:spPr>
      </p:pic>
    </p:spTree>
    <p:extLst>
      <p:ext uri="{BB962C8B-B14F-4D97-AF65-F5344CB8AC3E}">
        <p14:creationId xmlns:p14="http://schemas.microsoft.com/office/powerpoint/2010/main" val="104895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Conexión en serie o en fila</a:t>
            </a:r>
          </a:p>
          <a:p>
            <a:pPr marL="3175" indent="14288" algn="just">
              <a:buNone/>
            </a:pPr>
            <a:r>
              <a:rPr lang="en-US" dirty="0"/>
              <a:t>Como su nombre indica, con este tipo los colectores se conectan sucesivamente. El caudal necesario para entregar el calor generado aumenta en proporción al número de colectores, pero la resistencia del flujo aumenta exponencialmente. Debido al aumento significativo de la potencia de bombeo requerida, el número de filas en los colectores conectados es limitado. Esta disposición del circuito garantiza un flujo uniforme a través de los colectores.</a:t>
            </a:r>
          </a:p>
        </p:txBody>
      </p:sp>
      <p:pic>
        <p:nvPicPr>
          <p:cNvPr id="5122" name="Picture 2"/>
          <p:cNvPicPr>
            <a:picLocks noChangeAspect="1" noChangeArrowheads="1"/>
          </p:cNvPicPr>
          <p:nvPr/>
        </p:nvPicPr>
        <p:blipFill>
          <a:blip r:embed="rId2" cstate="print"/>
          <a:srcRect/>
          <a:stretch>
            <a:fillRect/>
          </a:stretch>
        </p:blipFill>
        <p:spPr bwMode="auto">
          <a:xfrm>
            <a:off x="4112468" y="4005064"/>
            <a:ext cx="3771900" cy="2314575"/>
          </a:xfrm>
          <a:prstGeom prst="rect">
            <a:avLst/>
          </a:prstGeom>
          <a:noFill/>
          <a:ln w="9525">
            <a:noFill/>
            <a:miter lim="800000"/>
            <a:headEnd/>
            <a:tailEnd/>
          </a:ln>
        </p:spPr>
      </p:pic>
    </p:spTree>
    <p:extLst>
      <p:ext uri="{BB962C8B-B14F-4D97-AF65-F5344CB8AC3E}">
        <p14:creationId xmlns:p14="http://schemas.microsoft.com/office/powerpoint/2010/main" val="53185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4474840" cy="4709120"/>
          </a:xfrm>
        </p:spPr>
        <p:txBody>
          <a:bodyPr>
            <a:noAutofit/>
          </a:bodyPr>
          <a:lstStyle/>
          <a:p>
            <a:pPr algn="just">
              <a:buAutoNum type="arabicPeriod"/>
            </a:pPr>
            <a:r>
              <a:rPr lang="en-US" sz="1600" dirty="0"/>
              <a:t>Cómo trabajar con seguridad en la instalación de una instalación solar térmica:</a:t>
            </a:r>
          </a:p>
          <a:p>
            <a:pPr marL="3175" indent="14288" algn="just">
              <a:buNone/>
            </a:pPr>
            <a:endParaRPr lang="en-US" sz="1600" dirty="0"/>
          </a:p>
          <a:p>
            <a:pPr marL="3175" indent="14288" algn="just">
              <a:buNone/>
            </a:pPr>
            <a:r>
              <a:rPr lang="en-US" sz="1600" b="1" dirty="0"/>
              <a:t>Combinación de conexiones en serie y en paralelo</a:t>
            </a:r>
          </a:p>
          <a:p>
            <a:pPr marL="3175" indent="14288" algn="just">
              <a:buNone/>
            </a:pPr>
            <a:r>
              <a:rPr lang="en-US" sz="1600" dirty="0"/>
              <a:t>Estas combinaciones permiten combinar las ventajas de ambos principios de conexión. Mediante la conexión sucesiva de los colectores, la resistencia del flujo en las filas individuales aumenta considerablemente en comparación con la de los colectores. De este modo es posible prescindir de una conexión</a:t>
            </a:r>
            <a:r>
              <a:rPr lang="en-US" sz="1600" dirty="0" err="1"/>
              <a:t> Tichelmann</a:t>
            </a:r>
            <a:r>
              <a:rPr lang="en-US" sz="1600" dirty="0"/>
              <a:t> y de las correspondientes tuberías largas. El objetivo de las conexiones combinadas es un flujo uniforme a través de los campos de colectores con una baja resistencia al flujo (baja potencia de bombeo).</a:t>
            </a:r>
          </a:p>
        </p:txBody>
      </p:sp>
      <p:pic>
        <p:nvPicPr>
          <p:cNvPr id="6146" name="Picture 2"/>
          <p:cNvPicPr>
            <a:picLocks noChangeAspect="1" noChangeArrowheads="1"/>
          </p:cNvPicPr>
          <p:nvPr/>
        </p:nvPicPr>
        <p:blipFill>
          <a:blip r:embed="rId2" cstate="print"/>
          <a:srcRect/>
          <a:stretch>
            <a:fillRect/>
          </a:stretch>
        </p:blipFill>
        <p:spPr bwMode="auto">
          <a:xfrm>
            <a:off x="5071509" y="1628800"/>
            <a:ext cx="3604947" cy="4636170"/>
          </a:xfrm>
          <a:prstGeom prst="rect">
            <a:avLst/>
          </a:prstGeom>
          <a:noFill/>
          <a:ln w="9525">
            <a:noFill/>
            <a:miter lim="800000"/>
            <a:headEnd/>
            <a:tailEnd/>
          </a:ln>
        </p:spPr>
      </p:pic>
    </p:spTree>
    <p:extLst>
      <p:ext uri="{BB962C8B-B14F-4D97-AF65-F5344CB8AC3E}">
        <p14:creationId xmlns:p14="http://schemas.microsoft.com/office/powerpoint/2010/main" val="316391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Instalación del circuito solar</a:t>
            </a:r>
          </a:p>
          <a:p>
            <a:pPr marL="3175" indent="14288" algn="just">
              <a:buNone/>
            </a:pPr>
            <a:r>
              <a:rPr lang="en-US" dirty="0"/>
              <a:t>Para la instalación del circuito solar se pueden utilizar los materiales y técnicas de conexión de probada eficacia de las instalaciones sanitarias y de calefacción clásicas, siempre que cumplan los siguientes requisitos:</a:t>
            </a:r>
          </a:p>
          <a:p>
            <a:pPr marL="357188" indent="0" algn="just">
              <a:buFont typeface="Wingdings" pitchFamily="2" charset="2"/>
              <a:buChar char="Ø"/>
            </a:pPr>
            <a:r>
              <a:rPr lang="en-US" dirty="0"/>
              <a:t> Pueden aparecer temperaturas superiores a 100°C (212°F).</a:t>
            </a:r>
          </a:p>
          <a:p>
            <a:pPr marL="357188" indent="0" algn="just">
              <a:buFont typeface="Wingdings" pitchFamily="2" charset="2"/>
              <a:buChar char="Ø"/>
            </a:pPr>
            <a:r>
              <a:rPr lang="en-US" dirty="0"/>
              <a:t> El medio solar es una mezcla de agua-glicol en la proporción 60:40 (Europa Central).</a:t>
            </a:r>
          </a:p>
          <a:p>
            <a:pPr marL="357188" indent="0" algn="just">
              <a:buFont typeface="Wingdings" pitchFamily="2" charset="2"/>
              <a:buChar char="Ø"/>
            </a:pPr>
            <a:r>
              <a:rPr lang="en-US" dirty="0"/>
              <a:t> Los racores a veces se montan en el exterior.</a:t>
            </a:r>
          </a:p>
        </p:txBody>
      </p:sp>
    </p:spTree>
    <p:extLst>
      <p:ext uri="{BB962C8B-B14F-4D97-AF65-F5344CB8AC3E}">
        <p14:creationId xmlns:p14="http://schemas.microsoft.com/office/powerpoint/2010/main" val="120004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err="1"/>
              <a:t>Instalación</a:t>
            </a:r>
            <a:r>
              <a:rPr lang="en-US" b="1" dirty="0"/>
              <a:t> de </a:t>
            </a:r>
            <a:r>
              <a:rPr lang="en-US" b="1" dirty="0" err="1"/>
              <a:t>acumulador</a:t>
            </a:r>
            <a:endParaRPr lang="en-US" b="1" dirty="0"/>
          </a:p>
          <a:p>
            <a:pPr marL="3175" indent="14288" algn="just">
              <a:buNone/>
            </a:pPr>
            <a:r>
              <a:rPr lang="en-US" dirty="0"/>
              <a:t>Se debe tener en cuenta la capacidad de carga del suelo (peso del almacén incluyendo el volumen de agua). Si el </a:t>
            </a:r>
            <a:r>
              <a:rPr lang="en-US" dirty="0" err="1"/>
              <a:t>acumulador</a:t>
            </a:r>
            <a:r>
              <a:rPr lang="en-US" dirty="0"/>
              <a:t> está montado en el techo, puede ser necesario reforzar el techo o distribuir la carga si es necesario.</a:t>
            </a:r>
          </a:p>
        </p:txBody>
      </p:sp>
    </p:spTree>
    <p:extLst>
      <p:ext uri="{BB962C8B-B14F-4D97-AF65-F5344CB8AC3E}">
        <p14:creationId xmlns:p14="http://schemas.microsoft.com/office/powerpoint/2010/main" val="283637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Conexión del circuito solar</a:t>
            </a:r>
          </a:p>
          <a:p>
            <a:pPr marL="3175" indent="14288" algn="just">
              <a:buNone/>
            </a:pPr>
            <a:r>
              <a:rPr lang="en-US" dirty="0"/>
              <a:t>El circuito solar está siempre conectado al intercambiador de calor más bajo (cuando se utiliza más de un intercambiador de calor), ya que todo el acumulador debe estar disponible durante una alta </a:t>
            </a:r>
            <a:r>
              <a:rPr lang="en-US" dirty="0" err="1"/>
              <a:t>insolación</a:t>
            </a:r>
            <a:r>
              <a:rPr lang="en-US" dirty="0"/>
              <a:t>. En esta posición también se encuentra en la zona más fría de la tienda, lo que aumenta la eficiencia del sistema solar.</a:t>
            </a:r>
          </a:p>
        </p:txBody>
      </p:sp>
    </p:spTree>
    <p:extLst>
      <p:ext uri="{BB962C8B-B14F-4D97-AF65-F5344CB8AC3E}">
        <p14:creationId xmlns:p14="http://schemas.microsoft.com/office/powerpoint/2010/main" val="366338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r>
              <a:rPr lang="en-US" b="1" dirty="0" err="1"/>
              <a:t>Conexiones</a:t>
            </a:r>
            <a:r>
              <a:rPr lang="en-US" b="1" dirty="0"/>
              <a:t> para sistema de calefacción adicional</a:t>
            </a:r>
          </a:p>
          <a:p>
            <a:pPr marL="3175" indent="14288" algn="just">
              <a:buNone/>
            </a:pPr>
            <a:r>
              <a:rPr lang="en-US" dirty="0"/>
              <a:t>El sistema de calefacción adicional está siempre conectado al intercambiador de calor superior para asegurar que las demandas máximas puedan ser satisfechas sin ganancia solar.</a:t>
            </a:r>
          </a:p>
          <a:p>
            <a:pPr marL="3175" indent="14288" algn="just">
              <a:buNone/>
            </a:pPr>
            <a:r>
              <a:rPr lang="en-US" b="1" dirty="0" err="1"/>
              <a:t>Conexión</a:t>
            </a:r>
            <a:r>
              <a:rPr lang="en-US" b="1" dirty="0"/>
              <a:t> de agua fría</a:t>
            </a:r>
          </a:p>
          <a:p>
            <a:pPr marL="3175" indent="14288" algn="just">
              <a:buNone/>
            </a:pPr>
            <a:r>
              <a:rPr lang="en-US" dirty="0"/>
              <a:t>La conexión de agua fría está instalada en la parte inferior del </a:t>
            </a:r>
            <a:r>
              <a:rPr lang="en-US" dirty="0" err="1"/>
              <a:t>acumulador</a:t>
            </a:r>
            <a:r>
              <a:rPr lang="en-US" dirty="0"/>
              <a:t>. Para </a:t>
            </a:r>
            <a:r>
              <a:rPr lang="en-US" dirty="0" err="1"/>
              <a:t>acumuladores</a:t>
            </a:r>
            <a:r>
              <a:rPr lang="en-US" dirty="0"/>
              <a:t> sin ventilación, la combinación de entrada, que consiste en una válvula de cierre, una válvula antirretorno y una válvula de seguridad, debe instalarse en la tubería de agua fría. Si es necesario, se debe instalar un reductor de presión adicional (si es necesario para reducir la presión de la red). La válvula de seguridad debe instalarse de forma que no se pueda cerrar. Para reducir las pérdidas de agua a través de la válvula de seguridad durante el proceso de carga, también es obligatorio instalar un recipiente de expansión de membrana o un tapón de burbujas interno que sea adecuado para el agua doméstica.</a:t>
            </a:r>
          </a:p>
        </p:txBody>
      </p:sp>
    </p:spTree>
    <p:extLst>
      <p:ext uri="{BB962C8B-B14F-4D97-AF65-F5344CB8AC3E}">
        <p14:creationId xmlns:p14="http://schemas.microsoft.com/office/powerpoint/2010/main" val="30915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4114800" cy="4709120"/>
          </a:xfrm>
        </p:spPr>
        <p:txBody>
          <a:bodyPr>
            <a:noAutofit/>
          </a:bodyPr>
          <a:lstStyle/>
          <a:p>
            <a:pPr algn="just">
              <a:buAutoNum type="arabicPeriod"/>
            </a:pPr>
            <a:r>
              <a:rPr lang="en-US" sz="1600" dirty="0"/>
              <a:t>Cómo trabajar con seguridad en la instalación de una instalación solar </a:t>
            </a:r>
            <a:r>
              <a:rPr lang="en-US" sz="1600" dirty="0" err="1"/>
              <a:t>térmica</a:t>
            </a:r>
            <a:r>
              <a:rPr lang="en-US" sz="1600" dirty="0"/>
              <a:t>:</a:t>
            </a:r>
          </a:p>
          <a:p>
            <a:pPr marL="0" indent="0" algn="just">
              <a:buNone/>
            </a:pPr>
            <a:endParaRPr lang="en-US" sz="1600" dirty="0"/>
          </a:p>
          <a:p>
            <a:pPr marL="3175" indent="14288" algn="just">
              <a:buNone/>
            </a:pPr>
            <a:r>
              <a:rPr lang="en-US" sz="1600" b="1" dirty="0"/>
              <a:t>Aislamiento del </a:t>
            </a:r>
            <a:r>
              <a:rPr lang="en-US" sz="1600" b="1" dirty="0" err="1"/>
              <a:t>acumulador</a:t>
            </a:r>
            <a:endParaRPr lang="en-US" sz="1600" b="1" dirty="0"/>
          </a:p>
          <a:p>
            <a:pPr marL="3175" indent="14288" algn="just">
              <a:buNone/>
            </a:pPr>
            <a:r>
              <a:rPr lang="en-US" sz="1600" dirty="0"/>
              <a:t>La calidad del aislamiento térmico influye considerablemente en el rendimiento de todo el sistema. Por lo tanto, algunos fabricantes suministran excelentes materiales aislantes. Aparte de las cubiertas de espuma rígida de PU, que no pueden ajustarse lo suficiente al tanque para proporcionar un buen sellado térmico, los materiales utilizados </a:t>
            </a:r>
            <a:r>
              <a:rPr lang="en-US" sz="1600" dirty="0" err="1"/>
              <a:t>varían</a:t>
            </a:r>
            <a:r>
              <a:rPr lang="en-US" sz="1600" dirty="0"/>
              <a:t> </a:t>
            </a:r>
            <a:r>
              <a:rPr lang="en-US" sz="1600" dirty="0" err="1"/>
              <a:t>losetas</a:t>
            </a:r>
            <a:r>
              <a:rPr lang="en-US" sz="1600" dirty="0"/>
              <a:t>  de espuma flexible de PU libre de CFC hasta, aún mejor, espuma flexible de EPP o resina de melamina con un valor de 0,035 W/m2K.</a:t>
            </a:r>
          </a:p>
        </p:txBody>
      </p:sp>
      <p:pic>
        <p:nvPicPr>
          <p:cNvPr id="8194" name="Picture 2"/>
          <p:cNvPicPr>
            <a:picLocks noChangeAspect="1" noChangeArrowheads="1"/>
          </p:cNvPicPr>
          <p:nvPr/>
        </p:nvPicPr>
        <p:blipFill>
          <a:blip r:embed="rId2" cstate="print"/>
          <a:srcRect/>
          <a:stretch>
            <a:fillRect/>
          </a:stretch>
        </p:blipFill>
        <p:spPr bwMode="auto">
          <a:xfrm>
            <a:off x="4643593" y="2132856"/>
            <a:ext cx="4276629" cy="3417367"/>
          </a:xfrm>
          <a:prstGeom prst="rect">
            <a:avLst/>
          </a:prstGeom>
          <a:noFill/>
          <a:ln w="9525">
            <a:noFill/>
            <a:miter lim="800000"/>
            <a:headEnd/>
            <a:tailEnd/>
          </a:ln>
        </p:spPr>
      </p:pic>
      <p:sp>
        <p:nvSpPr>
          <p:cNvPr id="5" name="Rectangle 4"/>
          <p:cNvSpPr/>
          <p:nvPr/>
        </p:nvSpPr>
        <p:spPr>
          <a:xfrm>
            <a:off x="4572000" y="5589240"/>
            <a:ext cx="4572000" cy="307777"/>
          </a:xfrm>
          <a:prstGeom prst="rect">
            <a:avLst/>
          </a:prstGeom>
        </p:spPr>
        <p:txBody>
          <a:bodyPr>
            <a:spAutoFit/>
          </a:bodyPr>
          <a:lstStyle/>
          <a:p>
            <a:pPr algn="ctr"/>
            <a:r>
              <a:rPr lang="en-US" sz="1400" dirty="0"/>
              <a:t>Valores de aislamiento térmico (EPP: Polipropileno expandido</a:t>
            </a:r>
            <a:endParaRPr lang="bg-BG" sz="1400" dirty="0"/>
          </a:p>
        </p:txBody>
      </p:sp>
    </p:spTree>
    <p:extLst>
      <p:ext uri="{BB962C8B-B14F-4D97-AF65-F5344CB8AC3E}">
        <p14:creationId xmlns:p14="http://schemas.microsoft.com/office/powerpoint/2010/main" val="155565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Instalación de accesorios</a:t>
            </a:r>
          </a:p>
          <a:p>
            <a:pPr marL="3175" indent="14288" algn="just">
              <a:buNone/>
            </a:pPr>
            <a:r>
              <a:rPr lang="en-US" b="1" dirty="0"/>
              <a:t>Accesorios en el circuito solar</a:t>
            </a:r>
          </a:p>
        </p:txBody>
      </p:sp>
      <p:pic>
        <p:nvPicPr>
          <p:cNvPr id="9218" name="Picture 2"/>
          <p:cNvPicPr>
            <a:picLocks noChangeAspect="1" noChangeArrowheads="1"/>
          </p:cNvPicPr>
          <p:nvPr/>
        </p:nvPicPr>
        <p:blipFill>
          <a:blip r:embed="rId2" cstate="print"/>
          <a:srcRect/>
          <a:stretch>
            <a:fillRect/>
          </a:stretch>
        </p:blipFill>
        <p:spPr bwMode="auto">
          <a:xfrm>
            <a:off x="4536545" y="2132856"/>
            <a:ext cx="2843767" cy="4104456"/>
          </a:xfrm>
          <a:prstGeom prst="rect">
            <a:avLst/>
          </a:prstGeom>
          <a:noFill/>
          <a:ln w="9525">
            <a:noFill/>
            <a:miter lim="800000"/>
            <a:headEnd/>
            <a:tailEnd/>
          </a:ln>
        </p:spPr>
      </p:pic>
    </p:spTree>
    <p:extLst>
      <p:ext uri="{BB962C8B-B14F-4D97-AF65-F5344CB8AC3E}">
        <p14:creationId xmlns:p14="http://schemas.microsoft.com/office/powerpoint/2010/main" val="112571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CONTENIDO/TEMA TRATADO</a:t>
            </a:r>
            <a:endParaRPr lang="el-GR" dirty="0"/>
          </a:p>
        </p:txBody>
      </p:sp>
      <p:sp>
        <p:nvSpPr>
          <p:cNvPr id="3" name="Content Placeholder 2"/>
          <p:cNvSpPr>
            <a:spLocks noGrp="1"/>
          </p:cNvSpPr>
          <p:nvPr>
            <p:ph idx="1"/>
          </p:nvPr>
        </p:nvSpPr>
        <p:spPr/>
        <p:txBody>
          <a:bodyPr>
            <a:normAutofit/>
          </a:bodyPr>
          <a:lstStyle/>
          <a:p>
            <a:pPr>
              <a:buNone/>
            </a:pPr>
            <a:endParaRPr lang="bg-BG" dirty="0"/>
          </a:p>
          <a:p>
            <a:pPr>
              <a:buNone/>
            </a:pPr>
            <a:endParaRPr lang="bg-BG" dirty="0"/>
          </a:p>
          <a:p>
            <a:pPr>
              <a:buNone/>
            </a:pPr>
            <a:r>
              <a:rPr lang="en-US" dirty="0"/>
              <a:t>1. Cómo trabajar con seguridad en la instalación de una instalación solar térmica:</a:t>
            </a:r>
          </a:p>
          <a:p>
            <a:pPr>
              <a:buNone/>
            </a:pPr>
            <a:r>
              <a:rPr lang="en-US" dirty="0"/>
              <a:t>- Métodos de instalación y seguridad</a:t>
            </a:r>
          </a:p>
          <a:p>
            <a:pPr>
              <a:buNone/>
            </a:pPr>
            <a:r>
              <a:rPr lang="en-US" dirty="0"/>
              <a:t>- Técnicas de instalación</a:t>
            </a:r>
          </a:p>
          <a:p>
            <a:pPr>
              <a:buNone/>
            </a:pPr>
            <a:r>
              <a:rPr lang="en-US" dirty="0"/>
              <a:t>- Preparación de la obra, trabajos preparatorios</a:t>
            </a:r>
          </a:p>
          <a:p>
            <a:pPr>
              <a:buNone/>
            </a:pPr>
            <a:r>
              <a:rPr lang="en-US" dirty="0"/>
              <a:t>- </a:t>
            </a:r>
            <a:r>
              <a:rPr lang="en-US" dirty="0" err="1"/>
              <a:t>Instalación</a:t>
            </a:r>
            <a:r>
              <a:rPr lang="en-US" dirty="0"/>
              <a:t>: Colector, </a:t>
            </a:r>
            <a:r>
              <a:rPr lang="en-US" dirty="0" err="1"/>
              <a:t>Circuito</a:t>
            </a:r>
            <a:r>
              <a:rPr lang="en-US" dirty="0"/>
              <a:t> solar, </a:t>
            </a:r>
            <a:r>
              <a:rPr lang="en-US" dirty="0" err="1"/>
              <a:t>Acumulador</a:t>
            </a:r>
            <a:r>
              <a:rPr lang="en-US" dirty="0"/>
              <a:t>, Accesorios, Sensores y </a:t>
            </a:r>
            <a:r>
              <a:rPr lang="en-US" dirty="0" err="1"/>
              <a:t>Reguladores</a:t>
            </a:r>
            <a:r>
              <a:rPr lang="en-US" dirty="0"/>
              <a:t>.</a:t>
            </a:r>
            <a:endParaRPr lang="bg-BG" dirty="0"/>
          </a:p>
          <a:p>
            <a:pPr>
              <a:buNone/>
            </a:pPr>
            <a:endParaRPr lang="bg-BG" dirty="0"/>
          </a:p>
          <a:p>
            <a:pPr>
              <a:buNone/>
            </a:pPr>
            <a:r>
              <a:rPr lang="en-US" dirty="0"/>
              <a:t>2. Cómo trabajar con seguridad en el mantenimiento de una instalación solar térmica:</a:t>
            </a:r>
          </a:p>
          <a:p>
            <a:pPr>
              <a:buNone/>
            </a:pPr>
            <a:r>
              <a:rPr lang="en-US" dirty="0"/>
              <a:t>- Puesta en marcha, mantenimiento y servicio.</a:t>
            </a:r>
          </a:p>
          <a:p>
            <a:pPr>
              <a:buNone/>
            </a:pPr>
            <a:endParaRPr lang="en-US" dirty="0"/>
          </a:p>
        </p:txBody>
      </p:sp>
    </p:spTree>
    <p:extLst>
      <p:ext uri="{BB962C8B-B14F-4D97-AF65-F5344CB8AC3E}">
        <p14:creationId xmlns:p14="http://schemas.microsoft.com/office/powerpoint/2010/main" val="150938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Grifos combinados de llenado y vaciado</a:t>
            </a:r>
          </a:p>
          <a:p>
            <a:pPr marL="3175" indent="14288" algn="just">
              <a:buNone/>
            </a:pPr>
            <a:r>
              <a:rPr lang="en-US" dirty="0"/>
              <a:t>Deben instalarse válvulas de drenaje para el llenado y vaciado, así como para el lavado del sistema en el punto más bajo de las tuberías de alimentación y retorno. Cada uno de ellos debe estar equipado con una conexión de manguera.</a:t>
            </a:r>
          </a:p>
          <a:p>
            <a:pPr marL="3175" indent="14288" algn="just">
              <a:buNone/>
            </a:pPr>
            <a:endParaRPr lang="en-US" dirty="0"/>
          </a:p>
          <a:p>
            <a:pPr marL="3175" indent="14288" algn="just">
              <a:buNone/>
            </a:pPr>
            <a:r>
              <a:rPr lang="en-US" b="1" dirty="0"/>
              <a:t>Bomba de circulación</a:t>
            </a:r>
          </a:p>
          <a:p>
            <a:pPr marL="3175" indent="14288" algn="just">
              <a:buNone/>
            </a:pPr>
            <a:r>
              <a:rPr lang="en-US" dirty="0"/>
              <a:t>La bomba se instala en el conducto de retorno para que el choque térmico sea lo más bajo posible. Debe instalarse entre dos válvulas de cierre (válvulas de compuerta de la bomba, válvulas de bola) para que se pueda desmontar fácilmente. Debe estar dispuesto de tal manera que el portador de calor pueda ser transportado verticalmente de abajo hacia arriba: por lo tanto, el aire incluido puede fluir hacia arriba y escapar a través de la salida de aire. La bomba debe instalarse sin esfuerzos mecánicos.</a:t>
            </a:r>
          </a:p>
        </p:txBody>
      </p:sp>
    </p:spTree>
    <p:extLst>
      <p:ext uri="{BB962C8B-B14F-4D97-AF65-F5344CB8AC3E}">
        <p14:creationId xmlns:p14="http://schemas.microsoft.com/office/powerpoint/2010/main" val="9211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Desconector de retorno (válvula de retención)</a:t>
            </a:r>
          </a:p>
          <a:p>
            <a:pPr marL="3175" indent="14288" algn="just">
              <a:buNone/>
            </a:pPr>
            <a:r>
              <a:rPr lang="en-US" dirty="0"/>
              <a:t>Para evitar que se produzca una circulación convectiva de líquido en el circuito solar con la bomba de circulación desconectada, que absorbería el calor del acumulador y lo transmitiría al entorno a través del campo colector, el circuito solar está provisto de un dispositivo antirretorno. Si es posible, debe montarse inmediatamente después de la bomba de circulación. Dado que con secciones de tubo más grandes se puede producir la llamada circulación monotubo, muchos fabricantes recomiendan la instalación de un segundo dispositivo antirretorno en el conducto de alimentación. El dispositivo antirretorno debe poder abrirse para enjuagar y vaciar el circuito solar.</a:t>
            </a:r>
          </a:p>
        </p:txBody>
      </p:sp>
    </p:spTree>
    <p:extLst>
      <p:ext uri="{BB962C8B-B14F-4D97-AF65-F5344CB8AC3E}">
        <p14:creationId xmlns:p14="http://schemas.microsoft.com/office/powerpoint/2010/main" val="223989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Válvula de seguridad</a:t>
            </a:r>
          </a:p>
          <a:p>
            <a:pPr marL="3175" indent="14288" algn="just">
              <a:buNone/>
            </a:pPr>
            <a:r>
              <a:rPr lang="en-US" dirty="0"/>
              <a:t>Para evitar un aumento de presión no permitido en el circuito solar, se especifica la instalación de una válvula de seguridad. Cuando se alcanza la presión de respuesta, la válvula se abre y libera líquido solar. Esta presión de respuesta no debe superar la presión máxima de funcionamiento permitida para el colector y el vaso de expansión. La válvula de seguridad debe montarse de forma que no se pueda cerrar respecto a los colectores: es decir, el tramo del circuito solar entre la válvula de seguridad y los colectores debe estar libre de elementos de cierre. La válvula de seguridad debe instalarse en posición vertical, y una tubería debe ser conducida desde su abertura de purga hacia un recipiente en el que se pueda recoger el líquido solar que escapa.</a:t>
            </a:r>
          </a:p>
        </p:txBody>
      </p:sp>
    </p:spTree>
    <p:extLst>
      <p:ext uri="{BB962C8B-B14F-4D97-AF65-F5344CB8AC3E}">
        <p14:creationId xmlns:p14="http://schemas.microsoft.com/office/powerpoint/2010/main" val="221874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Ventilaciones</a:t>
            </a:r>
          </a:p>
          <a:p>
            <a:pPr marL="3175" indent="14288" algn="just">
              <a:buNone/>
            </a:pPr>
            <a:r>
              <a:rPr lang="en-US" dirty="0"/>
              <a:t>Frecuentemente, después de llenar el sistema, se encuentra aire atrapado en varios puntos del circuito solar. Además, el aire en forma disuelta se encuentra en el líquido solar, que se libera de nuevo al calentarse. El aire atrapado se acumula en los puntos más altos del sistema de tuberías. Si no se toman medidas correctivas, esto perjudicaría el circuito de líquido. Por lo tanto, es necesario instalar respiraderos. Si se utilizan respiraderos automáticos, debe asegurarse de que la versión seleccionada sea adecuada para las temperaturas máximas que se producen en el lugar de instalación y para el anticongelante. Para ello se pueden obtener respiraderos para temperaturas de hasta 150°C (302°F). Los respiraderos instalados cerca de los colectores deben estar equipados con un elemento de cierre (llave esférica) debido a posibles fugas de</a:t>
            </a:r>
            <a:r>
              <a:rPr lang="en-US" dirty="0" err="1"/>
              <a:t> vapor</a:t>
            </a:r>
            <a:r>
              <a:rPr lang="en-US" dirty="0"/>
              <a:t>. Los respiraderos se instalan principalmente en el punto más alto del sistema. Debe garantizarse una buena accesibilidad. Si se pueden formar esclusas de aire en puntos concretos del circuito solar, deben instalarse respiraderos adicionales.</a:t>
            </a:r>
          </a:p>
        </p:txBody>
      </p:sp>
    </p:spTree>
    <p:extLst>
      <p:ext uri="{BB962C8B-B14F-4D97-AF65-F5344CB8AC3E}">
        <p14:creationId xmlns:p14="http://schemas.microsoft.com/office/powerpoint/2010/main" val="421511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endParaRPr lang="en-US" dirty="0"/>
          </a:p>
          <a:p>
            <a:pPr marL="3175" indent="14288" algn="just">
              <a:buNone/>
            </a:pPr>
            <a:r>
              <a:rPr lang="en-US" b="1" dirty="0"/>
              <a:t>Separadores de aire</a:t>
            </a:r>
          </a:p>
          <a:p>
            <a:pPr marL="3175" indent="14288" algn="just">
              <a:buNone/>
            </a:pPr>
            <a:r>
              <a:rPr lang="en-US" dirty="0"/>
              <a:t>Los separadores de aire están integrados en el circuito de líquido solar. Aumentan la sección transversal del flujo, reduciendo así la velocidad del flujo y permitiendo que las burbujas de aire suban. Estos pueden entonces escapar a través de un respiradero instalado. Hay versiones disponibles para montaje horizontal y vertical.</a:t>
            </a:r>
          </a:p>
          <a:p>
            <a:pPr marL="3175" indent="14288" algn="just">
              <a:buNone/>
            </a:pPr>
            <a:endParaRPr lang="en-US" dirty="0"/>
          </a:p>
          <a:p>
            <a:pPr marL="3175" indent="14288" algn="just">
              <a:buNone/>
            </a:pPr>
            <a:r>
              <a:rPr lang="en-US" b="1" dirty="0"/>
              <a:t>Instrumentos de visualización (termómetros, manómetros, </a:t>
            </a:r>
            <a:r>
              <a:rPr lang="en-US" b="1" dirty="0" err="1"/>
              <a:t>flujómetros</a:t>
            </a:r>
            <a:r>
              <a:rPr lang="en-US" b="1" dirty="0"/>
              <a:t>)</a:t>
            </a:r>
          </a:p>
          <a:p>
            <a:pPr marL="3175" indent="14288" algn="just">
              <a:buNone/>
            </a:pPr>
            <a:r>
              <a:rPr lang="en-US" dirty="0"/>
              <a:t>Para controlar el funcionamiento de la instalación, se indica la temperatura de alimentación solar y la presión de funcionamiento (con la identificación de la presión máxima permitida). El manómetro debe instalarse de manera que se pueda leer cuando el sistema esté lleno. Además, se recomiendan instrumentos de visualización para mostrar la temperatura de retorno solar y el caudal volumétrico en el circuito solar.</a:t>
            </a:r>
          </a:p>
        </p:txBody>
      </p:sp>
    </p:spTree>
    <p:extLst>
      <p:ext uri="{BB962C8B-B14F-4D97-AF65-F5344CB8AC3E}">
        <p14:creationId xmlns:p14="http://schemas.microsoft.com/office/powerpoint/2010/main" val="84360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marL="3175" indent="14288" algn="just">
              <a:buNone/>
            </a:pPr>
            <a:r>
              <a:rPr lang="en-US" b="1" dirty="0" err="1"/>
              <a:t>Dispositivos</a:t>
            </a:r>
            <a:r>
              <a:rPr lang="en-US" b="1" dirty="0"/>
              <a:t> de cierre</a:t>
            </a:r>
          </a:p>
          <a:p>
            <a:pPr marL="3175" indent="14288" algn="just">
              <a:buNone/>
            </a:pPr>
            <a:r>
              <a:rPr lang="en-US" dirty="0"/>
              <a:t>Existen varias versiones de racores de cierre, incluyendo válvulas de ángulo y de asiento recto, válvulas de bola, válvulas de corredera y válvulas de mariposa. Al instalar las válvulas es importante tener en cuenta la dirección del flujo. Las válvulas de bola poseen la menor resistencia al flujo.</a:t>
            </a:r>
          </a:p>
          <a:p>
            <a:pPr marL="3175" indent="14288" algn="just">
              <a:buNone/>
            </a:pPr>
            <a:r>
              <a:rPr lang="en-US" b="1" dirty="0" err="1"/>
              <a:t>Filtros</a:t>
            </a:r>
            <a:r>
              <a:rPr lang="en-US" b="1" dirty="0"/>
              <a:t> de suciedad</a:t>
            </a:r>
          </a:p>
          <a:p>
            <a:pPr marL="3175" indent="14288" algn="just">
              <a:buNone/>
            </a:pPr>
            <a:r>
              <a:rPr lang="en-US" dirty="0"/>
              <a:t>El uso de un </a:t>
            </a:r>
            <a:r>
              <a:rPr lang="en-US" dirty="0" err="1"/>
              <a:t>filtro</a:t>
            </a:r>
            <a:r>
              <a:rPr lang="en-US" dirty="0"/>
              <a:t> se puede prescindir de él en sistemas pequeños (soldadura blanda) y en circuitos solares adecuadamente enjuagados. Su instalación se recomienda para sistemas de soldadura fuerte, ya que, con el tiempo, la cal puede perjudicar el funcionamiento de determinados componentes (bombas, válvulas de seguridad, frenos de gravedad, válvulas mezcladoras). El </a:t>
            </a:r>
            <a:r>
              <a:rPr lang="en-US" dirty="0" err="1"/>
              <a:t>filtro</a:t>
            </a:r>
            <a:r>
              <a:rPr lang="en-US" dirty="0"/>
              <a:t> no debe estar"escondido" debajo del aislamiento térmico, sino que debe ser fácil de encontrar y accesible para los trabajos de mantenimiento.</a:t>
            </a:r>
          </a:p>
        </p:txBody>
      </p:sp>
    </p:spTree>
    <p:extLst>
      <p:ext uri="{BB962C8B-B14F-4D97-AF65-F5344CB8AC3E}">
        <p14:creationId xmlns:p14="http://schemas.microsoft.com/office/powerpoint/2010/main" val="119794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Instalación</a:t>
            </a:r>
            <a:r>
              <a:rPr lang="en-US" dirty="0"/>
              <a:t>: </a:t>
            </a:r>
            <a:r>
              <a:rPr lang="en-US" dirty="0" err="1"/>
              <a:t>Colector</a:t>
            </a:r>
            <a:r>
              <a:rPr lang="en-US" dirty="0"/>
              <a:t>, </a:t>
            </a:r>
            <a:r>
              <a:rPr lang="en-US" dirty="0" err="1"/>
              <a:t>Circuito</a:t>
            </a:r>
            <a:r>
              <a:rPr lang="en-US" dirty="0"/>
              <a:t> solar, </a:t>
            </a:r>
            <a:r>
              <a:rPr lang="en-US" dirty="0" err="1"/>
              <a:t>Acumulador</a:t>
            </a:r>
            <a:r>
              <a:rPr lang="en-US" dirty="0"/>
              <a:t>, </a:t>
            </a:r>
            <a:r>
              <a:rPr lang="en-US" dirty="0" err="1"/>
              <a:t>Accesorios</a:t>
            </a:r>
            <a:r>
              <a:rPr lang="en-US" dirty="0"/>
              <a:t>, </a:t>
            </a:r>
            <a:r>
              <a:rPr lang="en-US" dirty="0" err="1"/>
              <a:t>Sensores</a:t>
            </a:r>
            <a:r>
              <a:rPr lang="en-US" dirty="0"/>
              <a:t> y </a:t>
            </a:r>
            <a:r>
              <a:rPr lang="en-US" dirty="0" err="1"/>
              <a:t>Reguladores</a:t>
            </a:r>
            <a:endParaRPr lang="en-US" dirty="0"/>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Cómo trabajar con seguridad en la instalación de una instalación solar térmica:</a:t>
            </a:r>
          </a:p>
          <a:p>
            <a:pPr algn="just">
              <a:buAutoNum type="arabicPeriod"/>
            </a:pPr>
            <a:endParaRPr lang="en-US" dirty="0"/>
          </a:p>
          <a:p>
            <a:pPr marL="3175" indent="14288" algn="just">
              <a:buNone/>
            </a:pPr>
            <a:r>
              <a:rPr lang="en-US" b="1" dirty="0"/>
              <a:t>Instalación y conexión de sensores</a:t>
            </a:r>
          </a:p>
          <a:p>
            <a:pPr marL="3175" indent="14288" algn="just">
              <a:buNone/>
            </a:pPr>
            <a:endParaRPr lang="en-US" dirty="0"/>
          </a:p>
          <a:p>
            <a:pPr marL="3175" indent="14288" algn="just">
              <a:buNone/>
            </a:pPr>
            <a:r>
              <a:rPr lang="en-US" b="1" dirty="0"/>
              <a:t>Instalación de la unidad de control</a:t>
            </a:r>
          </a:p>
          <a:p>
            <a:pPr marL="3175" indent="14288" algn="just">
              <a:buNone/>
            </a:pPr>
            <a:r>
              <a:rPr lang="en-US" dirty="0"/>
              <a:t>La carcasa debe fijarse primero a una pared en las proximidades de la estación solar. Según la asignación de conexión (esquema de conexiones), los sensores de temperatura (sensores del colector y del depósito), así como la bomba del circuito solar, deben conectarse en los bornes correspondientes de la regleta de bornes de la unidad de control solar. A continuación, se realiza la conexión a la red y se cierra la carcasa; a continuación, se puede poner en marcha el controlador.</a:t>
            </a:r>
          </a:p>
          <a:p>
            <a:pPr marL="3175" indent="14288" algn="just">
              <a:buNone/>
            </a:pPr>
            <a:r>
              <a:rPr lang="en-US" dirty="0"/>
              <a:t>Antes de abrir la carcasa de la unidad de control es importante asegurarse de que está aislada de la tensión de red.</a:t>
            </a:r>
          </a:p>
        </p:txBody>
      </p:sp>
    </p:spTree>
    <p:extLst>
      <p:ext uri="{BB962C8B-B14F-4D97-AF65-F5344CB8AC3E}">
        <p14:creationId xmlns:p14="http://schemas.microsoft.com/office/powerpoint/2010/main" val="3611298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p:txBody>
          <a:bodyPr>
            <a:normAutofit/>
          </a:bodyPr>
          <a:lstStyle/>
          <a:p>
            <a:pPr marL="0" indent="0">
              <a:buNone/>
            </a:pPr>
            <a:r>
              <a:rPr lang="en-US" dirty="0"/>
              <a:t>2. Cómo trabajar con seguridad en el mantenimiento de una instalación solar térmica:</a:t>
            </a:r>
          </a:p>
          <a:p>
            <a:pPr marL="0" indent="0">
              <a:buNone/>
            </a:pPr>
            <a:endParaRPr lang="en-US" dirty="0"/>
          </a:p>
          <a:p>
            <a:pPr marL="0" indent="0">
              <a:buNone/>
            </a:pPr>
            <a:r>
              <a:rPr lang="en-US" dirty="0"/>
              <a:t>Los pasos necesarios para poner en marcha un sistema de energía solar térmica son:</a:t>
            </a:r>
          </a:p>
          <a:p>
            <a:pPr marL="0" indent="0">
              <a:buNone/>
            </a:pPr>
            <a:endParaRPr lang="en-US" dirty="0"/>
          </a:p>
          <a:p>
            <a:pPr marL="714375" indent="0">
              <a:buNone/>
            </a:pPr>
            <a:r>
              <a:rPr lang="en-US" dirty="0"/>
              <a:t>1. Limpie el circuito solar.</a:t>
            </a:r>
          </a:p>
          <a:p>
            <a:pPr marL="714375" indent="0">
              <a:buNone/>
            </a:pPr>
            <a:r>
              <a:rPr lang="en-US" dirty="0"/>
              <a:t>2. Compruebe si hay fugas.</a:t>
            </a:r>
          </a:p>
          <a:p>
            <a:pPr marL="714375" indent="0">
              <a:buNone/>
            </a:pPr>
            <a:r>
              <a:rPr lang="en-US" dirty="0"/>
              <a:t>3. Llenar con líquido solar.</a:t>
            </a:r>
          </a:p>
          <a:p>
            <a:pPr marL="714375" indent="0">
              <a:buNone/>
            </a:pPr>
            <a:r>
              <a:rPr lang="en-US" dirty="0"/>
              <a:t>4. Ajuste de bombas y controlador.</a:t>
            </a:r>
          </a:p>
        </p:txBody>
      </p:sp>
    </p:spTree>
    <p:extLst>
      <p:ext uri="{BB962C8B-B14F-4D97-AF65-F5344CB8AC3E}">
        <p14:creationId xmlns:p14="http://schemas.microsoft.com/office/powerpoint/2010/main" val="3709239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p:txBody>
          <a:bodyPr>
            <a:noAutofit/>
          </a:bodyPr>
          <a:lstStyle/>
          <a:p>
            <a:pPr marL="0" indent="0" algn="just">
              <a:buNone/>
            </a:pPr>
            <a:r>
              <a:rPr lang="en-US" dirty="0"/>
              <a:t>2. Cómo trabajar con seguridad en el mantenimiento de una instalación solar térmica:</a:t>
            </a:r>
          </a:p>
          <a:p>
            <a:pPr marL="0" indent="0" algn="just">
              <a:buFontTx/>
              <a:buChar char="-"/>
            </a:pPr>
            <a:endParaRPr lang="en-US" dirty="0"/>
          </a:p>
          <a:p>
            <a:pPr marL="0" indent="0" algn="just">
              <a:buNone/>
            </a:pPr>
            <a:r>
              <a:rPr lang="en-US" b="1" dirty="0"/>
              <a:t>Limpieza del circuito solar</a:t>
            </a:r>
          </a:p>
          <a:p>
            <a:pPr marL="0" indent="0" algn="just">
              <a:buNone/>
            </a:pPr>
            <a:endParaRPr lang="en-US" dirty="0"/>
          </a:p>
          <a:p>
            <a:pPr marL="0" indent="0" algn="just">
              <a:buNone/>
            </a:pPr>
            <a:r>
              <a:rPr lang="en-US" dirty="0"/>
              <a:t>Un exhaustivo proceso de lavado elimina la suciedad y el flujo residual del circuito solar. El lavado no debe realizarse a pleno sol o durante las heladas, ya que existe el riesgo de evaporación o congelación. El proceso de lavado se realiza inicialmente a través de las válvulas 1 y 2 (véase la figura siguiente). La válvula 1 está conectada a la línea de agua fría por medio de una manguera; otra manguera en la válvula 2 está colocada en el desagüe. Todos los accesorios en el circuito solar deben ser ajustados a través de baja (freno de gravedad, grifos de cierre). Por último, para el lavado, se cierra la válvula 2 del intercambiador de calor, después de conectar una manguera a ella se abre la válvula 4 y se cierra la válvula 3. El proceso de lavado debe durar unos 10 minutos.</a:t>
            </a:r>
          </a:p>
        </p:txBody>
      </p:sp>
    </p:spTree>
    <p:extLst>
      <p:ext uri="{BB962C8B-B14F-4D97-AF65-F5344CB8AC3E}">
        <p14:creationId xmlns:p14="http://schemas.microsoft.com/office/powerpoint/2010/main" val="159972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1"/>
            <a:ext cx="8229600" cy="1180728"/>
          </a:xfrm>
        </p:spPr>
        <p:txBody>
          <a:bodyPr>
            <a:normAutofit/>
          </a:bodyPr>
          <a:lstStyle/>
          <a:p>
            <a:pPr marL="0" indent="0">
              <a:buNone/>
            </a:pPr>
            <a:r>
              <a:rPr lang="en-US" sz="1600" dirty="0"/>
              <a:t>2. Cómo trabajar con seguridad en el mantenimiento de una instalación solar térmica:</a:t>
            </a:r>
          </a:p>
        </p:txBody>
      </p:sp>
      <p:pic>
        <p:nvPicPr>
          <p:cNvPr id="1026" name="Picture 2"/>
          <p:cNvPicPr>
            <a:picLocks noChangeAspect="1" noChangeArrowheads="1"/>
          </p:cNvPicPr>
          <p:nvPr/>
        </p:nvPicPr>
        <p:blipFill>
          <a:blip r:embed="rId3" cstate="print"/>
          <a:srcRect/>
          <a:stretch>
            <a:fillRect/>
          </a:stretch>
        </p:blipFill>
        <p:spPr bwMode="auto">
          <a:xfrm>
            <a:off x="1691680" y="1916832"/>
            <a:ext cx="4189348" cy="4311431"/>
          </a:xfrm>
          <a:prstGeom prst="rect">
            <a:avLst/>
          </a:prstGeom>
          <a:noFill/>
          <a:ln w="9525">
            <a:noFill/>
            <a:miter lim="800000"/>
            <a:headEnd/>
            <a:tailEnd/>
          </a:ln>
        </p:spPr>
      </p:pic>
      <p:sp>
        <p:nvSpPr>
          <p:cNvPr id="5" name="Rectangle 4"/>
          <p:cNvSpPr/>
          <p:nvPr/>
        </p:nvSpPr>
        <p:spPr>
          <a:xfrm>
            <a:off x="5868144" y="3933056"/>
            <a:ext cx="3275856" cy="923330"/>
          </a:xfrm>
          <a:prstGeom prst="rect">
            <a:avLst/>
          </a:prstGeom>
        </p:spPr>
        <p:txBody>
          <a:bodyPr wrap="square">
            <a:spAutoFit/>
          </a:bodyPr>
          <a:lstStyle/>
          <a:p>
            <a:r>
              <a:rPr lang="en-US" dirty="0"/>
              <a:t>Circuito solar con racores para el proceso de lavado y llenado y lavado</a:t>
            </a:r>
            <a:endParaRPr lang="bg-BG" dirty="0"/>
          </a:p>
        </p:txBody>
      </p:sp>
    </p:spTree>
    <p:extLst>
      <p:ext uri="{BB962C8B-B14F-4D97-AF65-F5344CB8AC3E}">
        <p14:creationId xmlns:p14="http://schemas.microsoft.com/office/powerpoint/2010/main" val="259849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Métodos de instalación y seguridad</a:t>
            </a:r>
          </a:p>
        </p:txBody>
      </p:sp>
      <p:sp>
        <p:nvSpPr>
          <p:cNvPr id="3" name="Content Placeholder 2"/>
          <p:cNvSpPr>
            <a:spLocks noGrp="1"/>
          </p:cNvSpPr>
          <p:nvPr>
            <p:ph idx="1"/>
          </p:nvPr>
        </p:nvSpPr>
        <p:spPr/>
        <p:txBody>
          <a:bodyPr>
            <a:normAutofit lnSpcReduction="10000"/>
          </a:bodyPr>
          <a:lstStyle/>
          <a:p>
            <a:pPr algn="just">
              <a:buNone/>
            </a:pPr>
            <a:r>
              <a:rPr lang="en-US" sz="2000" dirty="0"/>
              <a:t>1. Cómo trabajar con seguridad en la instalación de una instalación solar térmica:</a:t>
            </a:r>
          </a:p>
          <a:p>
            <a:pPr algn="just">
              <a:buFontTx/>
              <a:buChar char="-"/>
            </a:pPr>
            <a:endParaRPr lang="bg-BG" b="1" dirty="0"/>
          </a:p>
          <a:p>
            <a:pPr algn="just">
              <a:buNone/>
            </a:pPr>
            <a:r>
              <a:rPr lang="en-US" b="1" dirty="0"/>
              <a:t>Entrega de material</a:t>
            </a:r>
          </a:p>
          <a:p>
            <a:pPr algn="just">
              <a:buNone/>
            </a:pPr>
            <a:r>
              <a:rPr lang="en-US" dirty="0"/>
              <a:t>Tradicionalmente, el material para el sistema de energía solar era (y en algunos países todavía lo es) suministrado por el fabricante, y el material de instalación restante tenía que ser adquirido a través de mayoristas. Cada vez más, los mayoristas también están vendiendo sistemas solares, lo que simplifica la adquisición. Cuando se entregan los materiales se debe hacer lo siguiente:</a:t>
            </a:r>
          </a:p>
          <a:p>
            <a:pPr algn="just">
              <a:buNone/>
            </a:pPr>
            <a:endParaRPr lang="en-US" dirty="0"/>
          </a:p>
          <a:p>
            <a:pPr algn="just">
              <a:buNone/>
            </a:pPr>
            <a:r>
              <a:rPr lang="en-US" b="1" dirty="0"/>
              <a:t>Comprobar si hay daños de transporte</a:t>
            </a:r>
          </a:p>
          <a:p>
            <a:pPr algn="just">
              <a:buNone/>
            </a:pPr>
            <a:r>
              <a:rPr lang="en-US" dirty="0"/>
              <a:t>En este caso es especialmente importante comprobar si el acristalamiento está intacto. En el caso de los colectores sin panel posterior metálico, pueden producirse fácilmente daños en las placas de aislamiento térmico. También existe el riesgo de que se doblen las hojas de la cubierta.</a:t>
            </a:r>
          </a:p>
        </p:txBody>
      </p:sp>
    </p:spTree>
    <p:extLst>
      <p:ext uri="{BB962C8B-B14F-4D97-AF65-F5344CB8AC3E}">
        <p14:creationId xmlns:p14="http://schemas.microsoft.com/office/powerpoint/2010/main" val="2411753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dirty="0"/>
          </a:p>
          <a:p>
            <a:pPr marL="0" indent="0" algn="just">
              <a:buNone/>
            </a:pPr>
            <a:r>
              <a:rPr lang="en-US" b="1" dirty="0"/>
              <a:t>Comprobación de fugas</a:t>
            </a:r>
          </a:p>
          <a:p>
            <a:pPr marL="0" indent="0" algn="just">
              <a:buNone/>
            </a:pPr>
            <a:endParaRPr lang="en-US" dirty="0"/>
          </a:p>
          <a:p>
            <a:pPr marL="0" indent="0" algn="just">
              <a:buNone/>
            </a:pPr>
            <a:r>
              <a:rPr lang="en-US" dirty="0"/>
              <a:t>La prueba de presión se realiza después del lavado. Para ello se cierra la válvula 4 y el sistema se llena de agua a través de la válvula 1. La presión del sistema se eleva hasta un valor justo por debajo de la presión de respuesta de la válvula de seguridad - máximo 6 bar (87 psi). A continuación se cierra la válvula 1, se pone en marcha la bomba manualmente y se purga el circuito solar a través de los orificios de ventilación o de la bomba (tornillo de purga). Si la presión disminuye significativamente como resultado de una hemorragia, debe aumentarse de nuevo mediante un relleno adicional. El sistema está ahora listo para ser probado para detectar fugas (visualmente y a mano). </a:t>
            </a:r>
          </a:p>
        </p:txBody>
      </p:sp>
    </p:spTree>
    <p:extLst>
      <p:ext uri="{BB962C8B-B14F-4D97-AF65-F5344CB8AC3E}">
        <p14:creationId xmlns:p14="http://schemas.microsoft.com/office/powerpoint/2010/main" val="57015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Llenado con líquido solar</a:t>
            </a:r>
          </a:p>
          <a:p>
            <a:pPr marL="0" indent="0" algn="just">
              <a:buNone/>
            </a:pPr>
            <a:endParaRPr lang="en-US" b="1" dirty="0"/>
          </a:p>
          <a:p>
            <a:pPr marL="0" indent="0" algn="just">
              <a:buNone/>
            </a:pPr>
            <a:r>
              <a:rPr lang="en-US" dirty="0"/>
              <a:t>Después de mezclar el </a:t>
            </a:r>
            <a:r>
              <a:rPr lang="en-US" dirty="0" err="1"/>
              <a:t>anticongelante</a:t>
            </a:r>
            <a:r>
              <a:rPr lang="en-US" dirty="0"/>
              <a:t> </a:t>
            </a:r>
            <a:r>
              <a:rPr lang="en-US" dirty="0" err="1"/>
              <a:t>concentrado</a:t>
            </a:r>
            <a:r>
              <a:rPr lang="en-US" dirty="0"/>
              <a:t> con agua para alcanzar el nivel deseado de protección contra las heladas (o utilizando un anticongelante premezclado), el líquido solar se bombea al circuito solar a través de la válvula 1. Como el líquido solar - en comparación con el agua - es mucho más propenso a fluir, es necesario volver a revisar el sistema en busca de fugas. Un procedimiento general para liberar el aire del líquido solar es el siguiente - pero siempre revise las instrucciones de instalación para el producto específico, ya que pueden ocurrir diferencias.</a:t>
            </a:r>
          </a:p>
        </p:txBody>
      </p:sp>
    </p:spTree>
    <p:extLst>
      <p:ext uri="{BB962C8B-B14F-4D97-AF65-F5344CB8AC3E}">
        <p14:creationId xmlns:p14="http://schemas.microsoft.com/office/powerpoint/2010/main" val="1187692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dirty="0"/>
              <a:t>Los sistemas de energía solar térmica requieren muy poco mantenimiento; sin embargo, se recomienda una revisión periódica. Durante el mantenimiento se debe preguntar a los usuarios sobre su nivel de satisfacción. El trabajo de mantenimiento se describe en un informe de mantenimiento y debería incluir lo siguiente en detalle:</a:t>
            </a:r>
          </a:p>
          <a:p>
            <a:pPr marL="0" indent="0" algn="just">
              <a:buNone/>
            </a:pPr>
            <a:endParaRPr lang="en-US" dirty="0"/>
          </a:p>
          <a:p>
            <a:pPr marL="0" indent="0" algn="just">
              <a:buFont typeface="Wingdings" pitchFamily="2" charset="2"/>
              <a:buChar char="Ø"/>
            </a:pPr>
            <a:r>
              <a:rPr lang="en-US" dirty="0"/>
              <a:t>Inspección visual</a:t>
            </a:r>
          </a:p>
          <a:p>
            <a:pPr marL="0" indent="0" algn="just">
              <a:buFont typeface="Wingdings" pitchFamily="2" charset="2"/>
              <a:buChar char="Ø"/>
            </a:pPr>
            <a:r>
              <a:rPr lang="en-US" dirty="0"/>
              <a:t>Comprobación de la protección contra las heladas</a:t>
            </a:r>
          </a:p>
          <a:p>
            <a:pPr marL="0" indent="0" algn="just">
              <a:buFont typeface="Wingdings" pitchFamily="2" charset="2"/>
              <a:buChar char="Ø"/>
            </a:pPr>
            <a:r>
              <a:rPr lang="en-US" dirty="0"/>
              <a:t>Comprobación del circuito solar de protección anticorrosiva</a:t>
            </a:r>
          </a:p>
          <a:p>
            <a:pPr marL="0" indent="0" algn="just">
              <a:buFont typeface="Wingdings" pitchFamily="2" charset="2"/>
              <a:buChar char="Ø"/>
            </a:pPr>
            <a:r>
              <a:rPr lang="en-US" dirty="0"/>
              <a:t>Supervisión de los parámetros del sistema</a:t>
            </a:r>
          </a:p>
        </p:txBody>
      </p:sp>
    </p:spTree>
    <p:extLst>
      <p:ext uri="{BB962C8B-B14F-4D97-AF65-F5344CB8AC3E}">
        <p14:creationId xmlns:p14="http://schemas.microsoft.com/office/powerpoint/2010/main" val="3424318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b="1" dirty="0"/>
              <a:t>Inspección visual</a:t>
            </a:r>
          </a:p>
          <a:p>
            <a:pPr marL="0" indent="0" algn="just">
              <a:buNone/>
            </a:pPr>
            <a:r>
              <a:rPr lang="en-US" dirty="0"/>
              <a:t>La inspección visual consiste en comprobar si los colectores y el circuito solar presentan cambios visuales:</a:t>
            </a:r>
          </a:p>
          <a:p>
            <a:pPr marL="0" indent="0" algn="just">
              <a:buNone/>
            </a:pPr>
            <a:endParaRPr lang="en-US" dirty="0"/>
          </a:p>
          <a:p>
            <a:pPr marL="0" indent="0" algn="just">
              <a:buFont typeface="Wingdings" pitchFamily="2" charset="2"/>
              <a:buChar char="Ø"/>
            </a:pPr>
            <a:r>
              <a:rPr lang="en-US" dirty="0"/>
              <a:t> colectores: contaminación, fijaciones, conexiones, fugas, vidrios rotos, deslustres en cristales/tubos</a:t>
            </a:r>
          </a:p>
          <a:p>
            <a:pPr marL="0" indent="0" algn="just">
              <a:buFont typeface="Wingdings" pitchFamily="2" charset="2"/>
              <a:buChar char="Ø"/>
            </a:pPr>
            <a:endParaRPr lang="en-US" dirty="0"/>
          </a:p>
          <a:p>
            <a:pPr marL="0" indent="0" algn="just">
              <a:buFont typeface="Wingdings" pitchFamily="2" charset="2"/>
              <a:buChar char="Ø"/>
            </a:pPr>
            <a:r>
              <a:rPr lang="en-US" dirty="0"/>
              <a:t> circuito solar y acumulador: estanqueidad del aislamiento térmico, fugas, control/limpieza de los colectores de suciedad, presión, nivel de llenado.</a:t>
            </a:r>
          </a:p>
        </p:txBody>
      </p:sp>
    </p:spTree>
    <p:extLst>
      <p:ext uri="{BB962C8B-B14F-4D97-AF65-F5344CB8AC3E}">
        <p14:creationId xmlns:p14="http://schemas.microsoft.com/office/powerpoint/2010/main" val="1915233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b="1" dirty="0"/>
              <a:t>Comprobación de la protección contra las heladas</a:t>
            </a:r>
          </a:p>
          <a:p>
            <a:pPr marL="0" indent="0" algn="just">
              <a:buNone/>
            </a:pPr>
            <a:endParaRPr lang="en-US" dirty="0"/>
          </a:p>
          <a:p>
            <a:pPr marL="0" indent="0" algn="just">
              <a:buNone/>
            </a:pPr>
            <a:r>
              <a:rPr lang="en-US" dirty="0"/>
              <a:t>La protección anticongelante de los líquidos anticongelantes se comprueba con un hidrómetro o </a:t>
            </a:r>
            <a:r>
              <a:rPr lang="en-US" dirty="0" err="1"/>
              <a:t>refractómetro</a:t>
            </a:r>
            <a:r>
              <a:rPr lang="en-US" dirty="0"/>
              <a:t>. Para ello se elimina una determinada cantidad de líquido solar. La temperatura a la que está protegido el sistema se muestra directamente, o bien se lee una densidad específica. Esto permite establecer el contenido real de la mezcla anticongelante a partir de un diagrama de densidad-concentración y, por lo tanto, el punto de congelación.</a:t>
            </a:r>
          </a:p>
          <a:p>
            <a:pPr marL="0" indent="0" algn="just">
              <a:buNone/>
            </a:pPr>
            <a:r>
              <a:rPr lang="en-US" dirty="0"/>
              <a:t>En el caso de los sistemas de drenaje, es necesario comprobar el nivel de líquido del colector: si es necesario, llene el circuito hasta el nivel adecuado. </a:t>
            </a:r>
          </a:p>
        </p:txBody>
      </p:sp>
    </p:spTree>
    <p:extLst>
      <p:ext uri="{BB962C8B-B14F-4D97-AF65-F5344CB8AC3E}">
        <p14:creationId xmlns:p14="http://schemas.microsoft.com/office/powerpoint/2010/main" val="33974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b="1" dirty="0"/>
              <a:t>Comprobación de la protección anticorrosiva </a:t>
            </a:r>
          </a:p>
          <a:p>
            <a:pPr marL="0" indent="0" algn="just">
              <a:buNone/>
            </a:pPr>
            <a:endParaRPr lang="en-US" b="1" dirty="0"/>
          </a:p>
          <a:p>
            <a:pPr marL="0" indent="0" algn="just">
              <a:buNone/>
            </a:pPr>
            <a:r>
              <a:rPr lang="en-US" b="1" dirty="0" err="1"/>
              <a:t>Circuito</a:t>
            </a:r>
            <a:r>
              <a:rPr lang="en-US" b="1" dirty="0"/>
              <a:t> solar</a:t>
            </a:r>
          </a:p>
          <a:p>
            <a:pPr marL="0" indent="0" algn="just">
              <a:buNone/>
            </a:pPr>
            <a:r>
              <a:rPr lang="en-US" dirty="0"/>
              <a:t>La comprobación de la protección anticorrosiva del líquido solar (si contiene líquido anticongelante) se realiza indirectamente estableciendo el valor de pH. Las tiras reactivas son adecuadas para ello, con las que se puede leer el valor del pH en una escala de colores. Si el valor de pH cae por debajo del valor original (como debe mencionarse en el informe de puesta en marcha de la instalación) o por debajo de 7, debe cambiarse la mezcla anticongelante.</a:t>
            </a:r>
          </a:p>
        </p:txBody>
      </p:sp>
    </p:spTree>
    <p:extLst>
      <p:ext uri="{BB962C8B-B14F-4D97-AF65-F5344CB8AC3E}">
        <p14:creationId xmlns:p14="http://schemas.microsoft.com/office/powerpoint/2010/main" val="4254576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b="1" dirty="0"/>
              <a:t>Comprobación de la protección anticorrosiva </a:t>
            </a:r>
          </a:p>
          <a:p>
            <a:pPr marL="0" indent="0" algn="just">
              <a:buNone/>
            </a:pPr>
            <a:endParaRPr lang="en-US" b="1" dirty="0"/>
          </a:p>
          <a:p>
            <a:pPr marL="0" indent="0" algn="just">
              <a:buNone/>
            </a:pPr>
            <a:r>
              <a:rPr lang="en-US" b="1" dirty="0"/>
              <a:t>Depósito de almacenamiento (sólo para depósitos con ánodos)</a:t>
            </a:r>
          </a:p>
          <a:p>
            <a:pPr marL="0" indent="0" algn="just">
              <a:buNone/>
            </a:pPr>
            <a:r>
              <a:rPr lang="en-US" dirty="0"/>
              <a:t>El ánodo de sacrificio de magnesio se puede probar midiendo la corriente entre el cable separado y el ánodo utilizando un amperímetro. Si la corriente es superior a 0,5 amperios, no es necesario renovar el ánodo. En el caso de un ánodo alimentado, sólo es necesario comprobar el LED que indica el funcionamiento correcto. </a:t>
            </a:r>
          </a:p>
        </p:txBody>
      </p:sp>
    </p:spTree>
    <p:extLst>
      <p:ext uri="{BB962C8B-B14F-4D97-AF65-F5344CB8AC3E}">
        <p14:creationId xmlns:p14="http://schemas.microsoft.com/office/powerpoint/2010/main" val="3302797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Puesta en marcha, mantenimiento y reparación</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Cómo trabajar con seguridad en el mantenimiento de una instalación solar térmica:</a:t>
            </a:r>
          </a:p>
          <a:p>
            <a:pPr marL="0" indent="0" algn="just">
              <a:buNone/>
            </a:pPr>
            <a:endParaRPr lang="en-US" b="1" dirty="0"/>
          </a:p>
          <a:p>
            <a:pPr marL="0" indent="0" algn="just">
              <a:buNone/>
            </a:pPr>
            <a:r>
              <a:rPr lang="en-US" b="1" dirty="0"/>
              <a:t>Mantenimiento</a:t>
            </a:r>
          </a:p>
          <a:p>
            <a:pPr marL="0" indent="0" algn="just">
              <a:buNone/>
            </a:pPr>
            <a:endParaRPr lang="en-US" dirty="0"/>
          </a:p>
          <a:p>
            <a:pPr marL="0" indent="0" algn="just">
              <a:buNone/>
            </a:pPr>
            <a:r>
              <a:rPr lang="en-US" b="1" dirty="0"/>
              <a:t>Supervisión de los parámetros del sistema</a:t>
            </a:r>
          </a:p>
          <a:p>
            <a:pPr marL="0" indent="0" algn="just">
              <a:buNone/>
            </a:pPr>
            <a:r>
              <a:rPr lang="en-US" dirty="0"/>
              <a:t>Las configuraciones y funciones del </a:t>
            </a:r>
            <a:r>
              <a:rPr lang="en-US" dirty="0" err="1"/>
              <a:t>regulador</a:t>
            </a:r>
            <a:r>
              <a:rPr lang="en-US" dirty="0"/>
              <a:t> deben ser probadas. Si se dispone de ellos, en el marco del mantenimiento también se pueden registrar los datos para el funcionamiento del sistema y la supervisión del rendimiento. Entre ellos se encuentran:</a:t>
            </a:r>
          </a:p>
          <a:p>
            <a:pPr marL="0" indent="0" algn="just">
              <a:buFont typeface="Wingdings" pitchFamily="2" charset="2"/>
              <a:buChar char="Ø"/>
            </a:pPr>
            <a:r>
              <a:rPr lang="en-US" dirty="0"/>
              <a:t> horas de funcionamiento de la bomba del sistema solar</a:t>
            </a:r>
          </a:p>
          <a:p>
            <a:pPr marL="0" indent="0" algn="just">
              <a:buFont typeface="Wingdings" pitchFamily="2" charset="2"/>
              <a:buChar char="Ø"/>
            </a:pPr>
            <a:r>
              <a:rPr lang="en-US" dirty="0"/>
              <a:t> rendimiento cuantitativo.</a:t>
            </a:r>
          </a:p>
          <a:p>
            <a:pPr marL="0" indent="0" algn="just">
              <a:buNone/>
            </a:pPr>
            <a:r>
              <a:rPr lang="en-US" dirty="0"/>
              <a:t>La bomba del circuito solar debe tener un tiempo de funcionamiento anual aproximado de acuerdo con las horas de sol en el lugar respectivo (ejemplo: Londres 1700 horas).</a:t>
            </a:r>
          </a:p>
        </p:txBody>
      </p:sp>
    </p:spTree>
    <p:extLst>
      <p:ext uri="{BB962C8B-B14F-4D97-AF65-F5344CB8AC3E}">
        <p14:creationId xmlns:p14="http://schemas.microsoft.com/office/powerpoint/2010/main" val="105911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a:t>unidad</a:t>
            </a:r>
            <a:endParaRPr lang="el-GR" dirty="0"/>
          </a:p>
        </p:txBody>
      </p:sp>
      <p:sp>
        <p:nvSpPr>
          <p:cNvPr id="5" name="Subtitle 4"/>
          <p:cNvSpPr>
            <a:spLocks noGrp="1"/>
          </p:cNvSpPr>
          <p:nvPr>
            <p:ph type="subTitle" idx="1"/>
          </p:nvPr>
        </p:nvSpPr>
        <p:spPr/>
        <p:txBody>
          <a:bodyPr/>
          <a:lstStyle/>
          <a:p>
            <a:r>
              <a:rPr lang="en-US" dirty="0" err="1"/>
              <a:t>Unidad</a:t>
            </a:r>
            <a:r>
              <a:rPr lang="en-US"/>
              <a:t> </a:t>
            </a:r>
            <a:r>
              <a:rPr lang="en-US" smtClean="0"/>
              <a:t>2.9. </a:t>
            </a:r>
            <a:r>
              <a:rPr lang="en-US" dirty="0"/>
              <a:t>PREVENCIÓN DE RIESGOS LABORALES Y SEGURIDAD EN LA OBRA</a:t>
            </a:r>
            <a:endParaRPr lang="el-GR" dirty="0"/>
          </a:p>
        </p:txBody>
      </p:sp>
    </p:spTree>
    <p:extLst>
      <p:ext uri="{BB962C8B-B14F-4D97-AF65-F5344CB8AC3E}">
        <p14:creationId xmlns:p14="http://schemas.microsoft.com/office/powerpoint/2010/main" val="413622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Métodos de instalación y seguridad</a:t>
            </a:r>
            <a:endParaRPr lang="el-GR" dirty="0"/>
          </a:p>
        </p:txBody>
      </p:sp>
      <p:sp>
        <p:nvSpPr>
          <p:cNvPr id="3" name="Content Placeholder 2"/>
          <p:cNvSpPr>
            <a:spLocks noGrp="1"/>
          </p:cNvSpPr>
          <p:nvPr>
            <p:ph idx="1"/>
          </p:nvPr>
        </p:nvSpPr>
        <p:spPr/>
        <p:txBody>
          <a:bodyPr>
            <a:normAutofit/>
          </a:bodyPr>
          <a:lstStyle/>
          <a:p>
            <a:pPr algn="just">
              <a:buNone/>
            </a:pPr>
            <a:r>
              <a:rPr lang="en-US" sz="2000" dirty="0"/>
              <a:t>1. Cómo trabajar con seguridad en la instalación de una instalación solar térmica:</a:t>
            </a:r>
          </a:p>
          <a:p>
            <a:pPr algn="just">
              <a:buFontTx/>
              <a:buChar char="-"/>
            </a:pPr>
            <a:endParaRPr lang="bg-BG" b="1" dirty="0"/>
          </a:p>
          <a:p>
            <a:pPr algn="just">
              <a:buNone/>
            </a:pPr>
            <a:r>
              <a:rPr lang="en-US" b="1" dirty="0"/>
              <a:t>Comprobar la integridad y exactitud de la entrega</a:t>
            </a:r>
          </a:p>
          <a:p>
            <a:pPr algn="just">
              <a:buNone/>
            </a:pPr>
            <a:r>
              <a:rPr lang="en-US" dirty="0"/>
              <a:t>Para simplificar y apoyar esta tarea, existen:</a:t>
            </a:r>
          </a:p>
          <a:p>
            <a:pPr algn="just">
              <a:buNone/>
            </a:pPr>
            <a:endParaRPr lang="en-US" dirty="0"/>
          </a:p>
          <a:p>
            <a:pPr algn="just">
              <a:buNone/>
            </a:pPr>
            <a:r>
              <a:rPr lang="en-US" dirty="0"/>
              <a:t>■ packs listos para usar, es decir, kits completos para el instalador. El </a:t>
            </a:r>
            <a:r>
              <a:rPr lang="en-US" dirty="0" err="1"/>
              <a:t>instalador</a:t>
            </a:r>
            <a:r>
              <a:rPr lang="en-US" dirty="0"/>
              <a:t> </a:t>
            </a:r>
            <a:r>
              <a:rPr lang="en-US" dirty="0" err="1"/>
              <a:t>tiene</a:t>
            </a:r>
            <a:r>
              <a:rPr lang="en-US" dirty="0"/>
              <a:t> que </a:t>
            </a:r>
            <a:r>
              <a:rPr lang="en-US" dirty="0" err="1"/>
              <a:t>aportar</a:t>
            </a:r>
            <a:r>
              <a:rPr lang="en-US" dirty="0"/>
              <a:t> los </a:t>
            </a:r>
            <a:r>
              <a:rPr lang="en-US" dirty="0" err="1"/>
              <a:t>materiales</a:t>
            </a:r>
            <a:r>
              <a:rPr lang="en-US" dirty="0"/>
              <a:t> de instalación (tubos de cobre, aislamiento térmico, materiales de fijación, etc.).</a:t>
            </a:r>
          </a:p>
          <a:p>
            <a:pPr algn="just">
              <a:buNone/>
            </a:pPr>
            <a:endParaRPr lang="en-US" dirty="0"/>
          </a:p>
          <a:p>
            <a:pPr algn="just">
              <a:buNone/>
            </a:pPr>
            <a:r>
              <a:rPr lang="en-US" dirty="0"/>
              <a:t>■ asesoramiento detallado del proveedor</a:t>
            </a:r>
          </a:p>
          <a:p>
            <a:pPr algn="just">
              <a:buNone/>
            </a:pPr>
            <a:endParaRPr lang="en-US" dirty="0"/>
          </a:p>
          <a:p>
            <a:pPr algn="just">
              <a:buNone/>
            </a:pPr>
            <a:r>
              <a:rPr lang="en-US" dirty="0"/>
              <a:t>■ cursos de formación para la instalación por parte del fabricante o de otras instituciones.</a:t>
            </a:r>
          </a:p>
        </p:txBody>
      </p:sp>
    </p:spTree>
    <p:extLst>
      <p:ext uri="{BB962C8B-B14F-4D97-AF65-F5344CB8AC3E}">
        <p14:creationId xmlns:p14="http://schemas.microsoft.com/office/powerpoint/2010/main" val="149073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Técnicas de instalación</a:t>
            </a:r>
          </a:p>
        </p:txBody>
      </p:sp>
      <p:sp>
        <p:nvSpPr>
          <p:cNvPr id="3" name="Content Placeholder 2"/>
          <p:cNvSpPr>
            <a:spLocks noGrp="1"/>
          </p:cNvSpPr>
          <p:nvPr>
            <p:ph idx="1"/>
          </p:nvPr>
        </p:nvSpPr>
        <p:spPr/>
        <p:txBody>
          <a:bodyPr>
            <a:normAutofit/>
          </a:bodyPr>
          <a:lstStyle/>
          <a:p>
            <a:pPr>
              <a:buNone/>
            </a:pPr>
            <a:r>
              <a:rPr lang="en-US" dirty="0"/>
              <a:t>1. Cómo trabajar con seguridad en la instalación de una instalación solar térmica:</a:t>
            </a:r>
          </a:p>
          <a:p>
            <a:pPr>
              <a:buFontTx/>
              <a:buChar char="-"/>
            </a:pPr>
            <a:endParaRPr lang="en-US" b="1" dirty="0"/>
          </a:p>
          <a:p>
            <a:pPr>
              <a:buNone/>
            </a:pPr>
            <a:r>
              <a:rPr lang="en-US" b="1" dirty="0"/>
              <a:t>Instalación de tuberías</a:t>
            </a:r>
          </a:p>
          <a:p>
            <a:pPr algn="just">
              <a:buNone/>
            </a:pPr>
            <a:r>
              <a:rPr lang="en-US" dirty="0"/>
              <a:t>Las técnicas de instalación de tuberías para sistemas de energía solar incluyen el corte, la conexión, la fijación y el sellado de tuberías de cobre y acero, así como el procesamiento de tuberías corrugadas de acero inoxidable y tuberías de montaje rápido (de doble tubo). La tubería de cobre es la más utilizada.</a:t>
            </a:r>
          </a:p>
          <a:p>
            <a:pPr algn="just">
              <a:buNone/>
            </a:pPr>
            <a:endParaRPr lang="en-US" dirty="0"/>
          </a:p>
          <a:p>
            <a:pPr algn="just">
              <a:buNone/>
            </a:pPr>
            <a:r>
              <a:rPr lang="en-US" b="1" dirty="0"/>
              <a:t>Corte</a:t>
            </a:r>
          </a:p>
          <a:p>
            <a:pPr algn="just">
              <a:buNone/>
            </a:pPr>
            <a:r>
              <a:rPr lang="en-US" dirty="0"/>
              <a:t>Para el corte de tubos de cobre se utiliza un cortatubos. Es importante eliminar la rebaba interna después del corte.</a:t>
            </a:r>
            <a:endParaRPr lang="bg-BG" dirty="0"/>
          </a:p>
        </p:txBody>
      </p:sp>
    </p:spTree>
    <p:extLst>
      <p:ext uri="{BB962C8B-B14F-4D97-AF65-F5344CB8AC3E}">
        <p14:creationId xmlns:p14="http://schemas.microsoft.com/office/powerpoint/2010/main" val="394736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Técnicas de instalación</a:t>
            </a:r>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buFont typeface="Wingdings" pitchFamily="2" charset="2"/>
              <a:buChar char="Ø"/>
            </a:pPr>
            <a:r>
              <a:rPr lang="en-US" b="1" dirty="0"/>
              <a:t>Conectando</a:t>
            </a:r>
          </a:p>
          <a:p>
            <a:pPr algn="just">
              <a:buNone/>
            </a:pPr>
            <a:r>
              <a:rPr lang="en-US" dirty="0"/>
              <a:t>	Soldadura (accesorios de soldadura capilar). Los racores de cobre se utilizan principalmente para conexiones soldadas. Las uniones con montajes y conexiones roscadas están hechas de latón o bronce rojo. Diferenciamos entre dos procesos de soldadura, soldadura blanda y soldadura fuerte (brazing). En consecuencia, se utilizan soldaduras blandas y </a:t>
            </a:r>
            <a:r>
              <a:rPr lang="en-US" dirty="0" err="1"/>
              <a:t>fuertes</a:t>
            </a:r>
            <a:r>
              <a:rPr lang="en-US" dirty="0"/>
              <a:t>. Véase el cuadro que figura a continuación.</a:t>
            </a:r>
          </a:p>
        </p:txBody>
      </p:sp>
      <p:pic>
        <p:nvPicPr>
          <p:cNvPr id="2050" name="Picture 2"/>
          <p:cNvPicPr>
            <a:picLocks noChangeAspect="1" noChangeArrowheads="1"/>
          </p:cNvPicPr>
          <p:nvPr/>
        </p:nvPicPr>
        <p:blipFill>
          <a:blip r:embed="rId2" cstate="print"/>
          <a:srcRect/>
          <a:stretch>
            <a:fillRect/>
          </a:stretch>
        </p:blipFill>
        <p:spPr bwMode="auto">
          <a:xfrm>
            <a:off x="1187624" y="4149080"/>
            <a:ext cx="6854022" cy="1483990"/>
          </a:xfrm>
          <a:prstGeom prst="rect">
            <a:avLst/>
          </a:prstGeom>
          <a:noFill/>
          <a:ln w="9525">
            <a:noFill/>
            <a:miter lim="800000"/>
            <a:headEnd/>
            <a:tailEnd/>
          </a:ln>
        </p:spPr>
      </p:pic>
      <p:sp>
        <p:nvSpPr>
          <p:cNvPr id="6" name="Rectangle 5"/>
          <p:cNvSpPr/>
          <p:nvPr/>
        </p:nvSpPr>
        <p:spPr>
          <a:xfrm>
            <a:off x="3275856" y="5661248"/>
            <a:ext cx="2459006" cy="369332"/>
          </a:xfrm>
          <a:prstGeom prst="rect">
            <a:avLst/>
          </a:prstGeom>
        </p:spPr>
        <p:txBody>
          <a:bodyPr wrap="none">
            <a:spAutoFit/>
          </a:bodyPr>
          <a:lstStyle/>
          <a:p>
            <a:r>
              <a:rPr lang="en-US" dirty="0"/>
              <a:t>Diferentes tipos de soldadura</a:t>
            </a:r>
            <a:endParaRPr lang="bg-BG" dirty="0"/>
          </a:p>
        </p:txBody>
      </p:sp>
    </p:spTree>
    <p:extLst>
      <p:ext uri="{BB962C8B-B14F-4D97-AF65-F5344CB8AC3E}">
        <p14:creationId xmlns:p14="http://schemas.microsoft.com/office/powerpoint/2010/main" val="427355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Técnicas de instalación</a:t>
            </a:r>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lgn="just">
              <a:buFont typeface="Wingdings" pitchFamily="2" charset="2"/>
              <a:buChar char="Ø"/>
            </a:pPr>
            <a:r>
              <a:rPr lang="en-US" b="1" dirty="0"/>
              <a:t>Encajado a presión (</a:t>
            </a:r>
            <a:r>
              <a:rPr lang="en-US" b="1" dirty="0" err="1"/>
              <a:t>ondulado</a:t>
            </a:r>
            <a:r>
              <a:rPr lang="en-US" b="1" dirty="0"/>
              <a:t>). </a:t>
            </a:r>
          </a:p>
          <a:p>
            <a:pPr algn="just">
              <a:buFont typeface="Wingdings" pitchFamily="2" charset="2"/>
              <a:buChar char="Ø"/>
            </a:pPr>
            <a:r>
              <a:rPr lang="en-US" b="1" dirty="0" err="1"/>
              <a:t>Compresión</a:t>
            </a:r>
            <a:r>
              <a:rPr lang="en-US" b="1" dirty="0"/>
              <a:t>. </a:t>
            </a:r>
          </a:p>
          <a:p>
            <a:pPr algn="just">
              <a:buFont typeface="Wingdings" pitchFamily="2" charset="2"/>
              <a:buChar char="Ø"/>
            </a:pPr>
            <a:r>
              <a:rPr lang="en-US" b="1" dirty="0"/>
              <a:t>Conexiones roscadas (anillo de </a:t>
            </a:r>
            <a:r>
              <a:rPr lang="en-US" b="1" dirty="0" err="1"/>
              <a:t>apriete</a:t>
            </a:r>
            <a:r>
              <a:rPr lang="en-US" b="1" dirty="0"/>
              <a:t>).</a:t>
            </a:r>
            <a:endParaRPr lang="en-US" dirty="0"/>
          </a:p>
        </p:txBody>
      </p:sp>
    </p:spTree>
    <p:extLst>
      <p:ext uri="{BB962C8B-B14F-4D97-AF65-F5344CB8AC3E}">
        <p14:creationId xmlns:p14="http://schemas.microsoft.com/office/powerpoint/2010/main" val="1937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Técnicas de instalación</a:t>
            </a:r>
          </a:p>
        </p:txBody>
      </p:sp>
      <p:sp>
        <p:nvSpPr>
          <p:cNvPr id="3" name="Content Placeholder 2"/>
          <p:cNvSpPr>
            <a:spLocks noGrp="1"/>
          </p:cNvSpPr>
          <p:nvPr>
            <p:ph idx="1"/>
          </p:nvPr>
        </p:nvSpPr>
        <p:spPr/>
        <p:txBody>
          <a:bodyPr>
            <a:normAutofit/>
          </a:bodyPr>
          <a:lstStyle/>
          <a:p>
            <a:pPr>
              <a:buAutoNum type="arabicPeriod"/>
            </a:pPr>
            <a:r>
              <a:rPr lang="en-US" dirty="0"/>
              <a:t>Cómo trabajar con seguridad en la instalación de una instalación solar térmica:</a:t>
            </a:r>
          </a:p>
          <a:p>
            <a:pPr>
              <a:buFontTx/>
              <a:buAutoNum type="arabicPeriod"/>
            </a:pPr>
            <a:endParaRPr lang="en-US" b="1" dirty="0"/>
          </a:p>
          <a:p>
            <a:pPr algn="just">
              <a:buNone/>
            </a:pPr>
            <a:r>
              <a:rPr lang="en-US" b="1" dirty="0"/>
              <a:t>Fijación</a:t>
            </a:r>
          </a:p>
          <a:p>
            <a:pPr algn="just">
              <a:buNone/>
            </a:pPr>
            <a:r>
              <a:rPr lang="en-US" dirty="0"/>
              <a:t>	Al fijar las tuberías, lo primero que hay que hacer es tener en cuenta los cambios de longitud relacionados con la temperatura. Esto se hace permitiendo la expansión entre los puntos fijos (abrazaderas con </a:t>
            </a:r>
            <a:r>
              <a:rPr lang="en-US" dirty="0" err="1"/>
              <a:t>injertos</a:t>
            </a:r>
            <a:r>
              <a:rPr lang="en-US" dirty="0"/>
              <a:t> de goma) mediante la instalación de curvas o compensadores. Para las aberturas del techo, la línea debe ser móvil (guía deslizante).</a:t>
            </a:r>
          </a:p>
          <a:p>
            <a:pPr algn="just">
              <a:buNone/>
            </a:pPr>
            <a:endParaRPr lang="en-US" dirty="0"/>
          </a:p>
          <a:p>
            <a:pPr algn="just">
              <a:buNone/>
            </a:pPr>
            <a:r>
              <a:rPr lang="en-US" b="1" dirty="0"/>
              <a:t>Sellado</a:t>
            </a:r>
          </a:p>
          <a:p>
            <a:pPr algn="just">
              <a:buNone/>
            </a:pPr>
            <a:r>
              <a:rPr lang="en-US" dirty="0"/>
              <a:t>	Para sellar algunos tubos roscados, la rosca exterior debe ser envuelta con cáñamo antes de atornillarla. La cinta de teflón no es apropiada ya que, a diferencia del cáñamo, no posee propiedades de </a:t>
            </a:r>
            <a:r>
              <a:rPr lang="en-US" dirty="0" err="1"/>
              <a:t>dilatación</a:t>
            </a:r>
            <a:r>
              <a:rPr lang="en-US" dirty="0"/>
              <a:t>. Por lo tanto, la alta capacidad de deslizamiento del líquido solar puede provocar fugas en el circuito solar.</a:t>
            </a:r>
          </a:p>
        </p:txBody>
      </p:sp>
    </p:spTree>
    <p:extLst>
      <p:ext uri="{BB962C8B-B14F-4D97-AF65-F5344CB8AC3E}">
        <p14:creationId xmlns:p14="http://schemas.microsoft.com/office/powerpoint/2010/main" val="265685872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5098</Words>
  <Application>Microsoft Office PowerPoint</Application>
  <PresentationFormat>Προβολή στην οθόνη (4:3)</PresentationFormat>
  <Paragraphs>377</Paragraphs>
  <Slides>48</Slides>
  <Notes>12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48</vt:i4>
      </vt:variant>
    </vt:vector>
  </HeadingPairs>
  <TitlesOfParts>
    <vt:vector size="52" baseType="lpstr">
      <vt:lpstr>Arial</vt:lpstr>
      <vt:lpstr>Calibri</vt:lpstr>
      <vt:lpstr>Wingdings</vt:lpstr>
      <vt:lpstr>2_Office Theme</vt:lpstr>
      <vt:lpstr>Unidad 2.9. PREVENCIÓN DE RIESGOS LABORALES Y SEGURIDAD EN LA OBRA</vt:lpstr>
      <vt:lpstr>Objetivos de la unidad</vt:lpstr>
      <vt:lpstr>CONTENIDO/TEMA TRATADO</vt:lpstr>
      <vt:lpstr>Métodos de instalación y seguridad</vt:lpstr>
      <vt:lpstr>Métodos de instalación y seguridad</vt:lpstr>
      <vt:lpstr>Técnicas de instalación</vt:lpstr>
      <vt:lpstr>Técnicas de instalación</vt:lpstr>
      <vt:lpstr>Técnicas de instalación</vt:lpstr>
      <vt:lpstr>Técnicas de instalación</vt:lpstr>
      <vt:lpstr>Técnicas de instalación</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Instalación: Colector, Circuito solar, Acumulador, Accesorios, Sensores y Reguladores</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Puesta en marcha, mantenimiento y reparación</vt:lpstr>
      <vt:lpstr>Fin de la unidad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81</cp:revision>
  <dcterms:created xsi:type="dcterms:W3CDTF">2017-12-11T10:59:29Z</dcterms:created>
  <dcterms:modified xsi:type="dcterms:W3CDTF">2019-10-03T11:11:43Z</dcterms:modified>
</cp:coreProperties>
</file>