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85" r:id="rId2"/>
    <p:sldId id="286" r:id="rId3"/>
    <p:sldId id="258" r:id="rId4"/>
    <p:sldId id="287" r:id="rId5"/>
    <p:sldId id="288" r:id="rId6"/>
    <p:sldId id="281" r:id="rId7"/>
    <p:sldId id="289" r:id="rId8"/>
    <p:sldId id="290" r:id="rId9"/>
    <p:sldId id="291" r:id="rId10"/>
    <p:sldId id="294" r:id="rId11"/>
    <p:sldId id="295" r:id="rId12"/>
    <p:sldId id="282" r:id="rId13"/>
    <p:sldId id="297" r:id="rId14"/>
    <p:sldId id="296" r:id="rId15"/>
    <p:sldId id="299" r:id="rId16"/>
    <p:sldId id="300" r:id="rId17"/>
    <p:sldId id="293" r:id="rId18"/>
    <p:sldId id="283" r:id="rId19"/>
    <p:sldId id="284" r:id="rId20"/>
    <p:sldId id="302" r:id="rId21"/>
    <p:sldId id="303" r:id="rId22"/>
    <p:sldId id="304" r:id="rId23"/>
    <p:sldId id="305" r:id="rId24"/>
    <p:sldId id="306" r:id="rId25"/>
    <p:sldId id="307" r:id="rId26"/>
    <p:sldId id="308" r:id="rId27"/>
    <p:sldId id="309" r:id="rId28"/>
    <p:sldId id="310" r:id="rId29"/>
    <p:sldId id="311" r:id="rId30"/>
    <p:sldId id="314" r:id="rId31"/>
    <p:sldId id="316" r:id="rId32"/>
    <p:sldId id="260"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gdem Tolali" initials="CT" lastIdx="14" clrIdx="0">
    <p:extLst>
      <p:ext uri="{19B8F6BF-5375-455C-9EA6-DF929625EA0E}">
        <p15:presenceInfo xmlns:p15="http://schemas.microsoft.com/office/powerpoint/2012/main" xmlns="" userId="S-1-5-21-3068316050-3618709877-3284160049-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3486" autoAdjust="0"/>
  </p:normalViewPr>
  <p:slideViewPr>
    <p:cSldViewPr>
      <p:cViewPr varScale="1">
        <p:scale>
          <a:sx n="72" d="100"/>
          <a:sy n="72" d="100"/>
        </p:scale>
        <p:origin x="-12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15/3/2020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smtClean="0">
                <a:solidFill>
                  <a:schemeClr val="tx1"/>
                </a:solidFill>
                <a:latin typeface="+mn-lt"/>
                <a:ea typeface="+mn-ea"/>
                <a:cs typeface="+mn-cs"/>
              </a:rPr>
              <a:t>Guidelines for the Trainer</a:t>
            </a:r>
          </a:p>
          <a:p>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a:t>
            </a:r>
            <a:r>
              <a:rPr lang="en-US" sz="1200" kern="1200" dirty="0" err="1" smtClean="0">
                <a:solidFill>
                  <a:schemeClr val="tx1"/>
                </a:solidFill>
                <a:latin typeface="+mn-lt"/>
                <a:ea typeface="+mn-ea"/>
                <a:cs typeface="+mn-cs"/>
              </a:rPr>
              <a:t>ppt</a:t>
            </a:r>
            <a:r>
              <a:rPr lang="en-US" sz="1200" kern="1200" dirty="0" smtClean="0">
                <a:solidFill>
                  <a:schemeClr val="tx1"/>
                </a:solidFill>
                <a:latin typeface="+mn-lt"/>
                <a:ea typeface="+mn-ea"/>
                <a:cs typeface="+mn-cs"/>
              </a:rPr>
              <a:t> file is a template to be used from</a:t>
            </a:r>
            <a:r>
              <a:rPr lang="en-US" sz="1200" kern="1200" baseline="0" dirty="0" smtClean="0">
                <a:solidFill>
                  <a:schemeClr val="tx1"/>
                </a:solidFill>
                <a:latin typeface="+mn-lt"/>
                <a:ea typeface="+mn-ea"/>
                <a:cs typeface="+mn-cs"/>
              </a:rPr>
              <a:t> VET providers in order for them to prepare the training material. </a:t>
            </a:r>
            <a:endParaRPr lang="en-US" sz="1200" kern="1200" dirty="0" smtClean="0">
              <a:solidFill>
                <a:schemeClr val="tx1"/>
              </a:solidFill>
              <a:latin typeface="+mn-lt"/>
              <a:ea typeface="+mn-ea"/>
              <a:cs typeface="+mn-cs"/>
            </a:endParaRPr>
          </a:p>
          <a:p>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suggest </a:t>
            </a:r>
            <a:r>
              <a:rPr lang="en-US" sz="1200" b="1" kern="1200" dirty="0" smtClean="0">
                <a:solidFill>
                  <a:schemeClr val="tx1"/>
                </a:solidFill>
                <a:latin typeface="+mn-lt"/>
                <a:ea typeface="+mn-ea"/>
                <a:cs typeface="+mn-cs"/>
              </a:rPr>
              <a:t>30 up to 40 .</a:t>
            </a:r>
            <a:r>
              <a:rPr lang="en-US" sz="1200" b="1" kern="1200" dirty="0" err="1" smtClean="0">
                <a:solidFill>
                  <a:schemeClr val="tx1"/>
                </a:solidFill>
                <a:latin typeface="+mn-lt"/>
                <a:ea typeface="+mn-ea"/>
                <a:cs typeface="+mn-cs"/>
              </a:rPr>
              <a:t>ppt</a:t>
            </a:r>
            <a:r>
              <a:rPr lang="en-US" sz="1200" b="1" kern="1200" dirty="0" smtClean="0">
                <a:solidFill>
                  <a:schemeClr val="tx1"/>
                </a:solidFill>
                <a:latin typeface="+mn-lt"/>
                <a:ea typeface="+mn-ea"/>
                <a:cs typeface="+mn-cs"/>
              </a:rPr>
              <a:t> slides </a:t>
            </a:r>
            <a:r>
              <a:rPr lang="en-US" sz="1200" kern="1200" dirty="0" smtClean="0">
                <a:solidFill>
                  <a:schemeClr val="tx1"/>
                </a:solidFill>
                <a:latin typeface="+mn-lt"/>
                <a:ea typeface="+mn-ea"/>
                <a:cs typeface="+mn-cs"/>
              </a:rPr>
              <a:t>for one (1) hour of the training program. </a:t>
            </a:r>
            <a:endParaRPr lang="el-GR"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3 </a:t>
            </a:r>
            <a:r>
              <a:rPr lang="en-US" sz="1200" u="sng" kern="1200" dirty="0" smtClean="0">
                <a:solidFill>
                  <a:schemeClr val="tx1"/>
                </a:solidFill>
                <a:latin typeface="+mn-lt"/>
                <a:ea typeface="+mn-ea"/>
                <a:cs typeface="+mn-cs"/>
              </a:rPr>
              <a:t>predefined slides </a:t>
            </a:r>
            <a:r>
              <a:rPr lang="en-US" sz="1200" kern="1200" dirty="0" smtClean="0">
                <a:solidFill>
                  <a:schemeClr val="tx1"/>
                </a:solidFill>
                <a:latin typeface="+mn-lt"/>
                <a:ea typeface="+mn-ea"/>
                <a:cs typeface="+mn-cs"/>
              </a:rPr>
              <a:t>to be filled in by you, entitled “</a:t>
            </a:r>
            <a:r>
              <a:rPr lang="en-US" sz="1200" b="1" kern="1200" dirty="0" smtClean="0">
                <a:solidFill>
                  <a:schemeClr val="tx1"/>
                </a:solidFill>
                <a:latin typeface="+mn-lt"/>
                <a:ea typeface="+mn-ea"/>
                <a:cs typeface="+mn-cs"/>
              </a:rPr>
              <a:t>Module Objectives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Conclusion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End of module</a:t>
            </a:r>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Material should be sent in editable format.</a:t>
            </a:r>
            <a:r>
              <a:rPr lang="en-US" sz="1200" kern="1200" baseline="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Suggested font: Arial</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Required font size: 16</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Suggested line spacing: 1,5</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err="1" smtClean="0">
                <a:solidFill>
                  <a:schemeClr val="tx1"/>
                </a:solidFill>
                <a:latin typeface="+mn-lt"/>
                <a:ea typeface="+mn-ea"/>
                <a:cs typeface="+mn-cs"/>
              </a:rPr>
              <a:t>ppt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pptx</a:t>
            </a:r>
            <a:r>
              <a:rPr lang="en-US" sz="1200" kern="1200" dirty="0" smtClean="0">
                <a:solidFill>
                  <a:schemeClr val="tx1"/>
                </a:solidFill>
                <a:latin typeface="+mn-lt"/>
                <a:ea typeface="+mn-ea"/>
                <a:cs typeface="+mn-cs"/>
              </a:rPr>
              <a:t> file should have a clear structure and defined units and unique slide titles</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err="1" smtClean="0">
                <a:solidFill>
                  <a:schemeClr val="tx1"/>
                </a:solidFill>
                <a:latin typeface="+mn-lt"/>
                <a:ea typeface="+mn-ea"/>
                <a:cs typeface="+mn-cs"/>
              </a:rPr>
              <a:t>ppt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pptx</a:t>
            </a:r>
            <a:r>
              <a:rPr lang="en-US" sz="1200" kern="1200" dirty="0" smtClean="0">
                <a:solidFill>
                  <a:schemeClr val="tx1"/>
                </a:solidFill>
                <a:latin typeface="+mn-lt"/>
                <a:ea typeface="+mn-ea"/>
                <a:cs typeface="+mn-cs"/>
              </a:rPr>
              <a:t> slide contents should not exceed the predefined margins</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Images, diagrams etc should be accompanied with a description</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smtClean="0">
                <a:solidFill>
                  <a:schemeClr val="tx1"/>
                </a:solidFill>
                <a:latin typeface="+mn-lt"/>
                <a:ea typeface="+mn-ea"/>
                <a:cs typeface="+mn-cs"/>
              </a:rPr>
              <a:t>ppt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pptx</a:t>
            </a:r>
            <a:r>
              <a:rPr lang="en-US" sz="1200" kern="1200" dirty="0" smtClean="0">
                <a:solidFill>
                  <a:schemeClr val="tx1"/>
                </a:solidFill>
                <a:latin typeface="+mn-lt"/>
                <a:ea typeface="+mn-ea"/>
                <a:cs typeface="+mn-cs"/>
              </a:rPr>
              <a:t> file.</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smtClean="0">
                <a:solidFill>
                  <a:schemeClr val="tx1"/>
                </a:solidFill>
                <a:latin typeface="+mn-lt"/>
                <a:ea typeface="+mn-ea"/>
                <a:cs typeface="+mn-cs"/>
              </a:rPr>
              <a:t>xls</a:t>
            </a:r>
            <a:r>
              <a:rPr lang="en-US" sz="1200" kern="1200" dirty="0" smtClean="0">
                <a:solidFill>
                  <a:schemeClr val="tx1"/>
                </a:solidFill>
                <a:latin typeface="+mn-lt"/>
                <a:ea typeface="+mn-ea"/>
                <a:cs typeface="+mn-cs"/>
              </a:rPr>
              <a:t> file</a:t>
            </a: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257856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4026641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1534742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422570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91134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372319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2053883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4231032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21</a:t>
            </a:fld>
            <a:endParaRPr lang="el-GR"/>
          </a:p>
        </p:txBody>
      </p:sp>
    </p:spTree>
    <p:extLst>
      <p:ext uri="{BB962C8B-B14F-4D97-AF65-F5344CB8AC3E}">
        <p14:creationId xmlns:p14="http://schemas.microsoft.com/office/powerpoint/2010/main" val="2850888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2239941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250634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6</a:t>
            </a:fld>
            <a:endParaRPr lang="el-GR"/>
          </a:p>
        </p:txBody>
      </p:sp>
    </p:spTree>
    <p:extLst>
      <p:ext uri="{BB962C8B-B14F-4D97-AF65-F5344CB8AC3E}">
        <p14:creationId xmlns:p14="http://schemas.microsoft.com/office/powerpoint/2010/main" val="3153316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1975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1440764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709138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27</a:t>
            </a:fld>
            <a:endParaRPr lang="el-GR"/>
          </a:p>
        </p:txBody>
      </p:sp>
    </p:spTree>
    <p:extLst>
      <p:ext uri="{BB962C8B-B14F-4D97-AF65-F5344CB8AC3E}">
        <p14:creationId xmlns:p14="http://schemas.microsoft.com/office/powerpoint/2010/main" val="687721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410218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4249078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2494745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smtClean="0">
                <a:solidFill>
                  <a:schemeClr val="tx1"/>
                </a:solidFill>
                <a:latin typeface="+mn-lt"/>
                <a:ea typeface="+mn-ea"/>
                <a:cs typeface="+mn-cs"/>
              </a:rPr>
              <a:t>Guidelines for the Trainer</a:t>
            </a:r>
          </a:p>
          <a:p>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a:t>
            </a:r>
            <a:r>
              <a:rPr lang="en-US" sz="1200" kern="1200" dirty="0" err="1" smtClean="0">
                <a:solidFill>
                  <a:schemeClr val="tx1"/>
                </a:solidFill>
                <a:latin typeface="+mn-lt"/>
                <a:ea typeface="+mn-ea"/>
                <a:cs typeface="+mn-cs"/>
              </a:rPr>
              <a:t>ppt</a:t>
            </a:r>
            <a:r>
              <a:rPr lang="en-US" sz="1200" kern="1200" dirty="0" smtClean="0">
                <a:solidFill>
                  <a:schemeClr val="tx1"/>
                </a:solidFill>
                <a:latin typeface="+mn-lt"/>
                <a:ea typeface="+mn-ea"/>
                <a:cs typeface="+mn-cs"/>
              </a:rPr>
              <a:t> file is a template to be used from</a:t>
            </a:r>
            <a:r>
              <a:rPr lang="en-US" sz="1200" kern="1200" baseline="0" dirty="0" smtClean="0">
                <a:solidFill>
                  <a:schemeClr val="tx1"/>
                </a:solidFill>
                <a:latin typeface="+mn-lt"/>
                <a:ea typeface="+mn-ea"/>
                <a:cs typeface="+mn-cs"/>
              </a:rPr>
              <a:t> VET providers in order for them to prepare the training material. </a:t>
            </a:r>
            <a:endParaRPr lang="en-US" sz="1200" kern="1200" dirty="0" smtClean="0">
              <a:solidFill>
                <a:schemeClr val="tx1"/>
              </a:solidFill>
              <a:latin typeface="+mn-lt"/>
              <a:ea typeface="+mn-ea"/>
              <a:cs typeface="+mn-cs"/>
            </a:endParaRPr>
          </a:p>
          <a:p>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suggest </a:t>
            </a:r>
            <a:r>
              <a:rPr lang="en-US" sz="1200" b="1" kern="1200" dirty="0" smtClean="0">
                <a:solidFill>
                  <a:schemeClr val="tx1"/>
                </a:solidFill>
                <a:latin typeface="+mn-lt"/>
                <a:ea typeface="+mn-ea"/>
                <a:cs typeface="+mn-cs"/>
              </a:rPr>
              <a:t>30 up to 40 .</a:t>
            </a:r>
            <a:r>
              <a:rPr lang="en-US" sz="1200" b="1" kern="1200" dirty="0" err="1" smtClean="0">
                <a:solidFill>
                  <a:schemeClr val="tx1"/>
                </a:solidFill>
                <a:latin typeface="+mn-lt"/>
                <a:ea typeface="+mn-ea"/>
                <a:cs typeface="+mn-cs"/>
              </a:rPr>
              <a:t>ppt</a:t>
            </a:r>
            <a:r>
              <a:rPr lang="en-US" sz="1200" b="1" kern="1200" dirty="0" smtClean="0">
                <a:solidFill>
                  <a:schemeClr val="tx1"/>
                </a:solidFill>
                <a:latin typeface="+mn-lt"/>
                <a:ea typeface="+mn-ea"/>
                <a:cs typeface="+mn-cs"/>
              </a:rPr>
              <a:t> slides </a:t>
            </a:r>
            <a:r>
              <a:rPr lang="en-US" sz="1200" kern="1200" dirty="0" smtClean="0">
                <a:solidFill>
                  <a:schemeClr val="tx1"/>
                </a:solidFill>
                <a:latin typeface="+mn-lt"/>
                <a:ea typeface="+mn-ea"/>
                <a:cs typeface="+mn-cs"/>
              </a:rPr>
              <a:t>for one (1) hour of the training program. </a:t>
            </a:r>
            <a:endParaRPr lang="el-GR"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3 </a:t>
            </a:r>
            <a:r>
              <a:rPr lang="en-US" sz="1200" u="sng" kern="1200" dirty="0" smtClean="0">
                <a:solidFill>
                  <a:schemeClr val="tx1"/>
                </a:solidFill>
                <a:latin typeface="+mn-lt"/>
                <a:ea typeface="+mn-ea"/>
                <a:cs typeface="+mn-cs"/>
              </a:rPr>
              <a:t>predefined slides </a:t>
            </a:r>
            <a:r>
              <a:rPr lang="en-US" sz="1200" kern="1200" dirty="0" smtClean="0">
                <a:solidFill>
                  <a:schemeClr val="tx1"/>
                </a:solidFill>
                <a:latin typeface="+mn-lt"/>
                <a:ea typeface="+mn-ea"/>
                <a:cs typeface="+mn-cs"/>
              </a:rPr>
              <a:t>to be filled in by you, entitled “</a:t>
            </a:r>
            <a:r>
              <a:rPr lang="en-US" sz="1200" b="1" kern="1200" dirty="0" smtClean="0">
                <a:solidFill>
                  <a:schemeClr val="tx1"/>
                </a:solidFill>
                <a:latin typeface="+mn-lt"/>
                <a:ea typeface="+mn-ea"/>
                <a:cs typeface="+mn-cs"/>
              </a:rPr>
              <a:t>Module Objectives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Conclusion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End of module</a:t>
            </a:r>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Material should be sent in editable format.</a:t>
            </a:r>
            <a:r>
              <a:rPr lang="en-US" sz="1200" kern="1200" baseline="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Suggested font: Arial</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Required font size: 16</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Suggested line spacing: 1,5</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err="1" smtClean="0">
                <a:solidFill>
                  <a:schemeClr val="tx1"/>
                </a:solidFill>
                <a:latin typeface="+mn-lt"/>
                <a:ea typeface="+mn-ea"/>
                <a:cs typeface="+mn-cs"/>
              </a:rPr>
              <a:t>ppt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pptx</a:t>
            </a:r>
            <a:r>
              <a:rPr lang="en-US" sz="1200" kern="1200" dirty="0" smtClean="0">
                <a:solidFill>
                  <a:schemeClr val="tx1"/>
                </a:solidFill>
                <a:latin typeface="+mn-lt"/>
                <a:ea typeface="+mn-ea"/>
                <a:cs typeface="+mn-cs"/>
              </a:rPr>
              <a:t> file should have a clear structure and defined units and unique slide titles</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err="1" smtClean="0">
                <a:solidFill>
                  <a:schemeClr val="tx1"/>
                </a:solidFill>
                <a:latin typeface="+mn-lt"/>
                <a:ea typeface="+mn-ea"/>
                <a:cs typeface="+mn-cs"/>
              </a:rPr>
              <a:t>ppt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pptx</a:t>
            </a:r>
            <a:r>
              <a:rPr lang="en-US" sz="1200" kern="1200" dirty="0" smtClean="0">
                <a:solidFill>
                  <a:schemeClr val="tx1"/>
                </a:solidFill>
                <a:latin typeface="+mn-lt"/>
                <a:ea typeface="+mn-ea"/>
                <a:cs typeface="+mn-cs"/>
              </a:rPr>
              <a:t> slide contents should not exceed the predefined margins</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Images, diagrams etc should be accompanied with a description</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smtClean="0">
                <a:solidFill>
                  <a:schemeClr val="tx1"/>
                </a:solidFill>
                <a:latin typeface="+mn-lt"/>
                <a:ea typeface="+mn-ea"/>
                <a:cs typeface="+mn-cs"/>
              </a:rPr>
              <a:t>ppt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pptx</a:t>
            </a:r>
            <a:r>
              <a:rPr lang="en-US" sz="1200" kern="1200" dirty="0" smtClean="0">
                <a:solidFill>
                  <a:schemeClr val="tx1"/>
                </a:solidFill>
                <a:latin typeface="+mn-lt"/>
                <a:ea typeface="+mn-ea"/>
                <a:cs typeface="+mn-cs"/>
              </a:rPr>
              <a:t> file.</a:t>
            </a:r>
            <a:endParaRPr lang="el-GR" sz="1200" kern="1200" dirty="0" smtClean="0">
              <a:solidFill>
                <a:schemeClr val="tx1"/>
              </a:solidFill>
              <a:latin typeface="+mn-lt"/>
              <a:ea typeface="+mn-ea"/>
              <a:cs typeface="+mn-cs"/>
            </a:endParaRPr>
          </a:p>
          <a:p>
            <a:pPr lvl="0">
              <a:buFont typeface="Wingdings" pitchFamily="2" charset="2"/>
              <a:buChar char="§"/>
            </a:pPr>
            <a:r>
              <a:rPr lang="en-US" sz="1200" kern="1200" dirty="0" smtClean="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smtClean="0">
                <a:solidFill>
                  <a:schemeClr val="tx1"/>
                </a:solidFill>
                <a:latin typeface="+mn-lt"/>
                <a:ea typeface="+mn-ea"/>
                <a:cs typeface="+mn-cs"/>
              </a:rPr>
              <a:t>xls</a:t>
            </a:r>
            <a:r>
              <a:rPr lang="en-US" sz="1200" kern="1200" dirty="0" smtClean="0">
                <a:solidFill>
                  <a:schemeClr val="tx1"/>
                </a:solidFill>
                <a:latin typeface="+mn-lt"/>
                <a:ea typeface="+mn-ea"/>
                <a:cs typeface="+mn-cs"/>
              </a:rPr>
              <a:t> file</a:t>
            </a:r>
            <a:endParaRPr lang="el-GR" sz="1200" kern="1200" dirty="0" smtClean="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687573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250469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113489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102382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80382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111088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Pic</a:t>
            </a:r>
            <a:r>
              <a:rPr lang="de-DE" dirty="0" smtClean="0"/>
              <a:t> </a:t>
            </a:r>
            <a:r>
              <a:rPr lang="de-DE" dirty="0" err="1" smtClean="0"/>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152362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650461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13</a:t>
            </a:fld>
            <a:endParaRPr lang="el-GR"/>
          </a:p>
        </p:txBody>
      </p:sp>
    </p:spTree>
    <p:extLst>
      <p:ext uri="{BB962C8B-B14F-4D97-AF65-F5344CB8AC3E}">
        <p14:creationId xmlns:p14="http://schemas.microsoft.com/office/powerpoint/2010/main" val="3330755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smtClean="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smtClean="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15/3/2020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ormAutofit/>
          </a:bodyPr>
          <a:lstStyle/>
          <a:p>
            <a:r>
              <a:rPr lang="en-US" dirty="0" smtClean="0"/>
              <a:t>1.1 </a:t>
            </a:r>
            <a:r>
              <a:rPr lang="bg-BG" dirty="0" smtClean="0"/>
              <a:t>Оп</a:t>
            </a:r>
            <a:r>
              <a:rPr lang="ru-RU" dirty="0" smtClean="0"/>
              <a:t>ознаване </a:t>
            </a:r>
            <a:r>
              <a:rPr lang="ru-RU" dirty="0"/>
              <a:t>на ОВК и система за разпределение </a:t>
            </a:r>
            <a:r>
              <a:rPr lang="bg-BG" dirty="0" smtClean="0"/>
              <a:t>в</a:t>
            </a:r>
            <a:r>
              <a:rPr lang="ru-RU" dirty="0" smtClean="0"/>
              <a:t> сгради</a:t>
            </a:r>
            <a:endParaRPr lang="el-GR" dirty="0"/>
          </a:p>
        </p:txBody>
      </p:sp>
      <p:sp>
        <p:nvSpPr>
          <p:cNvPr id="3" name="Subtitle 2"/>
          <p:cNvSpPr>
            <a:spLocks noGrp="1"/>
          </p:cNvSpPr>
          <p:nvPr>
            <p:ph type="subTitle" idx="1"/>
          </p:nvPr>
        </p:nvSpPr>
        <p:spPr/>
        <p:txBody>
          <a:bodyPr/>
          <a:lstStyle/>
          <a:p>
            <a:r>
              <a:rPr lang="bg-BG" dirty="0" smtClean="0"/>
              <a:t>Блок</a:t>
            </a:r>
            <a:r>
              <a:rPr lang="en-US" dirty="0" smtClean="0"/>
              <a:t> </a:t>
            </a:r>
            <a:r>
              <a:rPr lang="en-US" dirty="0"/>
              <a:t>1: </a:t>
            </a:r>
            <a:r>
              <a:rPr lang="ru-RU" dirty="0"/>
              <a:t>Теория за планиране на геотермални </a:t>
            </a:r>
            <a:r>
              <a:rPr lang="ru-RU" dirty="0" smtClean="0"/>
              <a:t>системи</a:t>
            </a:r>
            <a:endParaRPr lang="el-GR" dirty="0"/>
          </a:p>
        </p:txBody>
      </p:sp>
    </p:spTree>
    <p:extLst>
      <p:ext uri="{BB962C8B-B14F-4D97-AF65-F5344CB8AC3E}">
        <p14:creationId xmlns:p14="http://schemas.microsoft.com/office/powerpoint/2010/main" val="2188722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sym typeface="Wingdings" panose="05000000000000000000" pitchFamily="2" charset="2"/>
              </a:rPr>
              <a:t>Система за подово </a:t>
            </a:r>
            <a:r>
              <a:rPr lang="bg-BG" dirty="0" smtClean="0">
                <a:latin typeface="Arial" panose="020B0604020202020204" pitchFamily="34" charset="0"/>
                <a:cs typeface="Arial" panose="020B0604020202020204" pitchFamily="34" charset="0"/>
                <a:sym typeface="Wingdings" panose="05000000000000000000" pitchFamily="2" charset="2"/>
              </a:rPr>
              <a:t>отопление</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436" y="1628801"/>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0"/>
            <a:ext cx="5050904"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Подова конструкция</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Обърнете внимание на конструкцията на пода. Трябва да е в съответствие с системата за подово отопление. Не всяка структура, дебелина и слой съвпадат със система за подово </a:t>
            </a:r>
            <a:r>
              <a:rPr lang="ru-RU" sz="1600" dirty="0" smtClean="0">
                <a:latin typeface="Arial" panose="020B0604020202020204" pitchFamily="34" charset="0"/>
                <a:cs typeface="Arial" panose="020B0604020202020204" pitchFamily="34" charset="0"/>
              </a:rPr>
              <a:t>отопление.</a:t>
            </a: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72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sym typeface="Wingdings" panose="05000000000000000000" pitchFamily="2" charset="2"/>
              </a:rPr>
              <a:t>Система за подово </a:t>
            </a:r>
            <a:r>
              <a:rPr lang="bg-BG" dirty="0" smtClean="0">
                <a:latin typeface="Arial" panose="020B0604020202020204" pitchFamily="34" charset="0"/>
                <a:cs typeface="Arial" panose="020B0604020202020204" pitchFamily="34" charset="0"/>
                <a:sym typeface="Wingdings" panose="05000000000000000000" pitchFamily="2" charset="2"/>
              </a:rPr>
              <a:t>отопление</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436" y="1628801"/>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0"/>
            <a:ext cx="5050904" cy="4525963"/>
          </a:xfrm>
        </p:spPr>
        <p:txBody>
          <a:bodyPr>
            <a:noAutofit/>
          </a:bodyPr>
          <a:lstStyle/>
          <a:p>
            <a:pPr marL="0" indent="0">
              <a:lnSpc>
                <a:spcPct val="150000"/>
              </a:lnSpc>
              <a:buNone/>
            </a:pPr>
            <a:r>
              <a:rPr lang="ru-RU" sz="1600" dirty="0">
                <a:latin typeface="Arial" panose="020B0604020202020204" pitchFamily="34" charset="0"/>
                <a:cs typeface="Arial" panose="020B0604020202020204" pitchFamily="34" charset="0"/>
              </a:rPr>
              <a:t>Видове инсталация</a:t>
            </a:r>
          </a:p>
          <a:p>
            <a:pPr marL="0" indent="0">
              <a:lnSpc>
                <a:spcPct val="150000"/>
              </a:lnSpc>
              <a:buNone/>
            </a:pPr>
            <a:r>
              <a:rPr lang="ru-RU" sz="1600" dirty="0" smtClean="0">
                <a:latin typeface="Arial" panose="020B0604020202020204" pitchFamily="34" charset="0"/>
                <a:cs typeface="Arial" panose="020B0604020202020204" pitchFamily="34" charset="0"/>
              </a:rPr>
              <a:t>- Мокрите </a:t>
            </a:r>
            <a:r>
              <a:rPr lang="ru-RU" sz="1600" dirty="0">
                <a:latin typeface="Arial" panose="020B0604020202020204" pitchFamily="34" charset="0"/>
                <a:cs typeface="Arial" panose="020B0604020202020204" pitchFamily="34" charset="0"/>
              </a:rPr>
              <a:t>инсталации са вградени в бетон / подова замазка по време на първоначалното изграждане </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бетонът все още е „мокър“) или в отделен слой, добавен за тази цел.</a:t>
            </a:r>
          </a:p>
          <a:p>
            <a:pPr marL="0" indent="0">
              <a:lnSpc>
                <a:spcPct val="150000"/>
              </a:lnSpc>
              <a:buNone/>
            </a:pPr>
            <a:r>
              <a:rPr lang="ru-RU" sz="1600" dirty="0" smtClean="0">
                <a:latin typeface="Arial" panose="020B0604020202020204" pitchFamily="34" charset="0"/>
                <a:cs typeface="Arial" panose="020B0604020202020204" pitchFamily="34" charset="0"/>
              </a:rPr>
              <a:t>- Сухите </a:t>
            </a:r>
            <a:r>
              <a:rPr lang="ru-RU" sz="1600" dirty="0">
                <a:latin typeface="Arial" panose="020B0604020202020204" pitchFamily="34" charset="0"/>
                <a:cs typeface="Arial" panose="020B0604020202020204" pitchFamily="34" charset="0"/>
              </a:rPr>
              <a:t>инсталации са слоести под или над и под готовата настилка.</a:t>
            </a:r>
          </a:p>
          <a:p>
            <a:pPr marL="0" indent="0">
              <a:lnSpc>
                <a:spcPct val="150000"/>
              </a:lnSpc>
              <a:buNone/>
            </a:pPr>
            <a:r>
              <a:rPr lang="ru-RU" sz="1600" dirty="0" smtClean="0">
                <a:latin typeface="Arial" panose="020B0604020202020204" pitchFamily="34" charset="0"/>
                <a:cs typeface="Arial" panose="020B0604020202020204" pitchFamily="34" charset="0"/>
              </a:rPr>
              <a:t>Тръбите </a:t>
            </a:r>
            <a:r>
              <a:rPr lang="ru-RU" sz="1600" dirty="0">
                <a:latin typeface="Arial" panose="020B0604020202020204" pitchFamily="34" charset="0"/>
                <a:cs typeface="Arial" panose="020B0604020202020204" pitchFamily="34" charset="0"/>
              </a:rPr>
              <a:t>са изработени от полиетилен и имат диаметър ~ 16 </a:t>
            </a:r>
            <a:r>
              <a:rPr lang="ru-RU" sz="1600" dirty="0" smtClean="0">
                <a:latin typeface="Arial" panose="020B0604020202020204" pitchFamily="34" charset="0"/>
                <a:cs typeface="Arial" panose="020B0604020202020204" pitchFamily="34" charset="0"/>
              </a:rPr>
              <a:t>мм</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58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latin typeface="Arial" panose="020B0604020202020204" pitchFamily="34" charset="0"/>
                <a:cs typeface="Arial" panose="020B0604020202020204" pitchFamily="34" charset="0"/>
              </a:rPr>
              <a:t>Отопление </a:t>
            </a:r>
            <a:r>
              <a:rPr lang="ru-RU" dirty="0" smtClean="0">
                <a:latin typeface="Arial" panose="020B0604020202020204" pitchFamily="34" charset="0"/>
                <a:cs typeface="Arial" panose="020B0604020202020204" pitchFamily="34" charset="0"/>
              </a:rPr>
              <a:t>от </a:t>
            </a:r>
            <a:r>
              <a:rPr lang="ru-RU" dirty="0">
                <a:latin typeface="Arial" panose="020B0604020202020204" pitchFamily="34" charset="0"/>
                <a:cs typeface="Arial" panose="020B0604020202020204" pitchFamily="34" charset="0"/>
              </a:rPr>
              <a:t>тавана / панелно </a:t>
            </a:r>
            <a:r>
              <a:rPr lang="ru-RU" dirty="0" smtClean="0">
                <a:latin typeface="Arial" panose="020B0604020202020204" pitchFamily="34" charset="0"/>
                <a:cs typeface="Arial" panose="020B0604020202020204" pitchFamily="34" charset="0"/>
              </a:rPr>
              <a:t>отопление</a:t>
            </a:r>
            <a:endParaRPr lang="el-GR"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600200"/>
            <a:ext cx="7931224" cy="4525963"/>
          </a:xfrm>
        </p:spPr>
        <p:txBody>
          <a:bodyPr>
            <a:noAutofit/>
          </a:bodyPr>
          <a:lstStyle/>
          <a:p>
            <a:pPr marL="0" indent="0">
              <a:lnSpc>
                <a:spcPct val="150000"/>
              </a:lnSpc>
              <a:buNone/>
            </a:pPr>
            <a:r>
              <a:rPr lang="ru-RU" sz="1600" dirty="0">
                <a:latin typeface="Arial" panose="020B0604020202020204" pitchFamily="34" charset="0"/>
                <a:cs typeface="Arial" panose="020B0604020202020204" pitchFamily="34" charset="0"/>
              </a:rPr>
              <a:t>Отопление </a:t>
            </a:r>
            <a:r>
              <a:rPr lang="ru-RU" sz="1600" dirty="0" smtClean="0">
                <a:latin typeface="Arial" panose="020B0604020202020204" pitchFamily="34" charset="0"/>
                <a:cs typeface="Arial" panose="020B0604020202020204" pitchFamily="34" charset="0"/>
              </a:rPr>
              <a:t>от </a:t>
            </a:r>
            <a:r>
              <a:rPr lang="ru-RU" sz="1600" dirty="0">
                <a:latin typeface="Arial" panose="020B0604020202020204" pitchFamily="34" charset="0"/>
                <a:cs typeface="Arial" panose="020B0604020202020204" pitchFamily="34" charset="0"/>
              </a:rPr>
              <a:t>тавана / панелно отопление</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Друг вариант е да използвате таванско отопление / панелно отопление вместо система за подово отопление.</a:t>
            </a:r>
          </a:p>
          <a:p>
            <a:pPr marL="0" indent="0">
              <a:lnSpc>
                <a:spcPct val="150000"/>
              </a:lnSpc>
              <a:buNone/>
            </a:pPr>
            <a:r>
              <a:rPr lang="ru-RU" sz="1600" dirty="0">
                <a:latin typeface="Arial" panose="020B0604020202020204" pitchFamily="34" charset="0"/>
                <a:cs typeface="Arial" panose="020B0604020202020204" pitchFamily="34" charset="0"/>
              </a:rPr>
              <a:t>И двете системи имат еднакви предимства (не се изисква пространство на стената / ниски температури на потока / лъчист топлопренос). Няма да се монтира на пода, а на стената или тавана.</a:t>
            </a:r>
          </a:p>
          <a:p>
            <a:pPr marL="0" indent="0">
              <a:lnSpc>
                <a:spcPct val="150000"/>
              </a:lnSpc>
              <a:buNone/>
            </a:pPr>
            <a:r>
              <a:rPr lang="ru-RU" sz="1600" dirty="0">
                <a:latin typeface="Arial" panose="020B0604020202020204" pitchFamily="34" charset="0"/>
                <a:cs typeface="Arial" panose="020B0604020202020204" pitchFamily="34" charset="0"/>
              </a:rPr>
              <a:t>Обикновено </a:t>
            </a:r>
            <a:r>
              <a:rPr lang="ru-RU" sz="1600" dirty="0" smtClean="0">
                <a:latin typeface="Arial" panose="020B0604020202020204" pitchFamily="34" charset="0"/>
                <a:cs typeface="Arial" panose="020B0604020202020204" pitchFamily="34" charset="0"/>
              </a:rPr>
              <a:t>няма </a:t>
            </a:r>
            <a:r>
              <a:rPr lang="ru-RU" sz="1600" dirty="0">
                <a:latin typeface="Arial" panose="020B0604020202020204" pitchFamily="34" charset="0"/>
                <a:cs typeface="Arial" panose="020B0604020202020204" pitchFamily="34" charset="0"/>
              </a:rPr>
              <a:t>да бъде инсталиран като единична тръба (където можете да изберете разстояние, интервал и / или разстояние), а като сглобяеми панели</a:t>
            </a:r>
            <a:r>
              <a:rPr lang="ru-RU" sz="1600" dirty="0" smtClean="0">
                <a:latin typeface="Arial" panose="020B0604020202020204" pitchFamily="34" charset="0"/>
                <a:cs typeface="Arial" panose="020B0604020202020204" pitchFamily="34" charset="0"/>
              </a:rPr>
              <a:t>.</a:t>
            </a:r>
            <a:endParaRPr lang="en-US"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33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latin typeface="Arial" panose="020B0604020202020204" pitchFamily="34" charset="0"/>
                <a:cs typeface="Arial" panose="020B0604020202020204" pitchFamily="34" charset="0"/>
              </a:rPr>
              <a:t>Отопление от тавана / панелно </a:t>
            </a:r>
            <a:r>
              <a:rPr lang="ru-RU" dirty="0" smtClean="0">
                <a:latin typeface="Arial" panose="020B0604020202020204" pitchFamily="34" charset="0"/>
                <a:cs typeface="Arial" panose="020B0604020202020204" pitchFamily="34" charset="0"/>
              </a:rPr>
              <a:t>отопление</a:t>
            </a:r>
            <a:endParaRPr lang="el-GR"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600200"/>
            <a:ext cx="7931224" cy="4525963"/>
          </a:xfrm>
        </p:spPr>
        <p:txBody>
          <a:bodyPr>
            <a:noAutofit/>
          </a:bodyPr>
          <a:lstStyle/>
          <a:p>
            <a:pPr marL="0" indent="0">
              <a:lnSpc>
                <a:spcPct val="150000"/>
              </a:lnSpc>
              <a:buNone/>
            </a:pPr>
            <a:r>
              <a:rPr lang="ru-RU" sz="1600" dirty="0">
                <a:latin typeface="Arial" panose="020B0604020202020204" pitchFamily="34" charset="0"/>
                <a:cs typeface="Arial" panose="020B0604020202020204" pitchFamily="34" charset="0"/>
              </a:rPr>
              <a:t>Отопление </a:t>
            </a:r>
            <a:r>
              <a:rPr lang="ru-RU" sz="1600" dirty="0" smtClean="0">
                <a:latin typeface="Arial" panose="020B0604020202020204" pitchFamily="34" charset="0"/>
                <a:cs typeface="Arial" panose="020B0604020202020204" pitchFamily="34" charset="0"/>
              </a:rPr>
              <a:t>от </a:t>
            </a:r>
            <a:r>
              <a:rPr lang="ru-RU" sz="1600" dirty="0">
                <a:latin typeface="Arial" panose="020B0604020202020204" pitchFamily="34" charset="0"/>
                <a:cs typeface="Arial" panose="020B0604020202020204" pitchFamily="34" charset="0"/>
              </a:rPr>
              <a:t>тавана / панелно отопление</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Използването на таванно отопление / панелно отопление причинява два малки недостатъка:</a:t>
            </a:r>
          </a:p>
          <a:p>
            <a:pPr marL="0" indent="0">
              <a:lnSpc>
                <a:spcPct val="150000"/>
              </a:lnSpc>
              <a:buNone/>
            </a:pPr>
            <a:r>
              <a:rPr lang="ru-RU" sz="1600" dirty="0" smtClean="0">
                <a:latin typeface="Arial" panose="020B0604020202020204" pitchFamily="34" charset="0"/>
                <a:cs typeface="Arial" panose="020B0604020202020204" pitchFamily="34" charset="0"/>
              </a:rPr>
              <a:t>- Други </a:t>
            </a:r>
            <a:r>
              <a:rPr lang="ru-RU" sz="1600" dirty="0">
                <a:latin typeface="Arial" panose="020B0604020202020204" pitchFamily="34" charset="0"/>
                <a:cs typeface="Arial" panose="020B0604020202020204" pitchFamily="34" charset="0"/>
              </a:rPr>
              <a:t>инсталации на стената / тавана (електрически инсталации / винтове / пирони) са в контраст с отоплителните панели</a:t>
            </a:r>
          </a:p>
          <a:p>
            <a:pPr marL="0" indent="0">
              <a:lnSpc>
                <a:spcPct val="150000"/>
              </a:lnSpc>
              <a:buNone/>
            </a:pPr>
            <a:r>
              <a:rPr lang="ru-RU" sz="1600" dirty="0" smtClean="0">
                <a:latin typeface="Arial" panose="020B0604020202020204" pitchFamily="34" charset="0"/>
                <a:cs typeface="Arial" panose="020B0604020202020204" pitchFamily="34" charset="0"/>
              </a:rPr>
              <a:t>- С </a:t>
            </a:r>
            <a:r>
              <a:rPr lang="ru-RU" sz="1600" dirty="0">
                <a:latin typeface="Arial" panose="020B0604020202020204" pitchFamily="34" charset="0"/>
                <a:cs typeface="Arial" panose="020B0604020202020204" pitchFamily="34" charset="0"/>
              </a:rPr>
              <a:t>нарастването на топлината инсталация на пода е по-разумна, отколкото на тавана</a:t>
            </a:r>
            <a:r>
              <a:rPr lang="ru-RU" sz="1600" dirty="0" smtClean="0">
                <a:latin typeface="Arial" panose="020B0604020202020204" pitchFamily="34" charset="0"/>
                <a:cs typeface="Arial" panose="020B0604020202020204" pitchFamily="34" charset="0"/>
              </a:rPr>
              <a:t>.</a:t>
            </a:r>
            <a:endParaRPr lang="en-US" sz="1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38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Активиране на </a:t>
            </a:r>
            <a:r>
              <a:rPr lang="bg-BG" dirty="0" smtClean="0">
                <a:latin typeface="Arial" panose="020B0604020202020204" pitchFamily="34" charset="0"/>
                <a:cs typeface="Arial" panose="020B0604020202020204" pitchFamily="34" charset="0"/>
              </a:rPr>
              <a:t>бетонната основа</a:t>
            </a:r>
            <a:endParaRPr lang="el-GR"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395536" y="1600198"/>
            <a:ext cx="454684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Активиране на </a:t>
            </a:r>
            <a:r>
              <a:rPr lang="ru-RU" sz="1600" b="1" dirty="0" smtClean="0">
                <a:latin typeface="Arial" panose="020B0604020202020204" pitchFamily="34" charset="0"/>
                <a:cs typeface="Arial" panose="020B0604020202020204" pitchFamily="34" charset="0"/>
              </a:rPr>
              <a:t>бетонната основа </a:t>
            </a:r>
            <a:r>
              <a:rPr lang="ru-RU" sz="1600" b="1" dirty="0">
                <a:latin typeface="Arial" panose="020B0604020202020204" pitchFamily="34" charset="0"/>
                <a:cs typeface="Arial" panose="020B0604020202020204" pitchFamily="34" charset="0"/>
              </a:rPr>
              <a:t>​​/ компонентно активиране</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Друг вариант е активирането на конкретното ядро ​​/ активиране на компоненти.</a:t>
            </a:r>
          </a:p>
          <a:p>
            <a:pPr marL="0" indent="0">
              <a:lnSpc>
                <a:spcPct val="150000"/>
              </a:lnSpc>
              <a:buNone/>
            </a:pPr>
            <a:r>
              <a:rPr lang="ru-RU" sz="1600" dirty="0">
                <a:latin typeface="Arial" panose="020B0604020202020204" pitchFamily="34" charset="0"/>
                <a:cs typeface="Arial" panose="020B0604020202020204" pitchFamily="34" charset="0"/>
              </a:rPr>
              <a:t>Тръбите / тръбите за разпределение на топлината не се полагат в замазката, а директно в бетонния таван.</a:t>
            </a:r>
          </a:p>
          <a:p>
            <a:pPr marL="0" indent="0">
              <a:lnSpc>
                <a:spcPct val="150000"/>
              </a:lnSpc>
              <a:buNone/>
            </a:pPr>
            <a:r>
              <a:rPr lang="ru-RU" sz="1600" dirty="0">
                <a:latin typeface="Arial" panose="020B0604020202020204" pitchFamily="34" charset="0"/>
                <a:cs typeface="Arial" panose="020B0604020202020204" pitchFamily="34" charset="0"/>
              </a:rPr>
              <a:t>Това дава възможност за активиране на твърдия компонент за отопление / охлаждане</a:t>
            </a:r>
            <a:r>
              <a:rPr lang="ru-RU" sz="1600" dirty="0" smtClean="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p:txBody>
      </p:sp>
      <p:pic>
        <p:nvPicPr>
          <p:cNvPr id="2050" name="Picture 2" descr="Construction worker leveling concrete pa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339180"/>
            <a:ext cx="3744416"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2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Активиране на бетонната </a:t>
            </a:r>
            <a:r>
              <a:rPr lang="bg-BG" dirty="0" smtClean="0">
                <a:latin typeface="Arial" panose="020B0604020202020204" pitchFamily="34" charset="0"/>
                <a:cs typeface="Arial" panose="020B0604020202020204" pitchFamily="34" charset="0"/>
              </a:rPr>
              <a:t>основа</a:t>
            </a:r>
            <a:endParaRPr lang="el-GR"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395536" y="1600198"/>
            <a:ext cx="4546848"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Активиране на бетонно ядро ​​/ компонентно активиране</a:t>
            </a:r>
          </a:p>
          <a:p>
            <a:pPr marL="0" indent="0">
              <a:lnSpc>
                <a:spcPct val="150000"/>
              </a:lnSpc>
              <a:buNone/>
            </a:pPr>
            <a:endParaRPr lang="ru-RU" sz="1600" b="1"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Тъй като температурните промени са много бавни (голяма маса), този тип отопление е подходящ само за сгради с много редовни изисквания за отопление.</a:t>
            </a:r>
          </a:p>
          <a:p>
            <a:pPr marL="0" indent="0">
              <a:lnSpc>
                <a:spcPct val="150000"/>
              </a:lnSpc>
              <a:buNone/>
            </a:pPr>
            <a:r>
              <a:rPr lang="ru-RU" sz="1600" dirty="0">
                <a:latin typeface="Arial" panose="020B0604020202020204" pitchFamily="34" charset="0"/>
                <a:cs typeface="Arial" panose="020B0604020202020204" pitchFamily="34" charset="0"/>
              </a:rPr>
              <a:t>Следователно те се използват главно за офис сгради, по-малко за частни жилища</a:t>
            </a:r>
            <a:r>
              <a:rPr lang="ru-RU" sz="1600" dirty="0" smtClean="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p:txBody>
      </p:sp>
      <p:pic>
        <p:nvPicPr>
          <p:cNvPr id="2050" name="Picture 2" descr="Construction worker leveling concrete pa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339180"/>
            <a:ext cx="3744416"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13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latin typeface="Arial" panose="020B0604020202020204" pitchFamily="34" charset="0"/>
                <a:cs typeface="Arial" panose="020B0604020202020204" pitchFamily="34" charset="0"/>
              </a:rPr>
              <a:t>Вентилатор</a:t>
            </a:r>
            <a:endParaRPr lang="el-GR" dirty="0">
              <a:latin typeface="Arial" panose="020B0604020202020204" pitchFamily="34" charset="0"/>
              <a:cs typeface="Arial" panose="020B0604020202020204" pitchFamily="34" charset="0"/>
            </a:endParaRPr>
          </a:p>
        </p:txBody>
      </p:sp>
      <p:pic>
        <p:nvPicPr>
          <p:cNvPr id="2050" name="Picture 2" descr="Fan blade icon, editable str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628800"/>
            <a:ext cx="3585079"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51521" y="2132856"/>
            <a:ext cx="4752528" cy="1938992"/>
          </a:xfrm>
          <a:prstGeom prst="rect">
            <a:avLst/>
          </a:prstGeom>
          <a:noFill/>
        </p:spPr>
        <p:txBody>
          <a:bodyPr wrap="square" rtlCol="0">
            <a:spAutoFit/>
          </a:bodyPr>
          <a:lstStyle/>
          <a:p>
            <a:pPr>
              <a:lnSpc>
                <a:spcPct val="150000"/>
              </a:lnSpc>
            </a:pPr>
            <a:r>
              <a:rPr lang="ru-RU" sz="1600" dirty="0">
                <a:latin typeface="Arial" panose="020B0604020202020204" pitchFamily="34" charset="0"/>
                <a:cs typeface="Arial" panose="020B0604020202020204" pitchFamily="34" charset="0"/>
              </a:rPr>
              <a:t>Вентилаторните спирали, </a:t>
            </a:r>
            <a:r>
              <a:rPr lang="ru-RU" sz="1600" dirty="0" smtClean="0">
                <a:latin typeface="Arial" panose="020B0604020202020204" pitchFamily="34" charset="0"/>
                <a:cs typeface="Arial" panose="020B0604020202020204" pitchFamily="34" charset="0"/>
              </a:rPr>
              <a:t>поддържани </a:t>
            </a:r>
            <a:r>
              <a:rPr lang="ru-RU" sz="1600" dirty="0">
                <a:latin typeface="Arial" panose="020B0604020202020204" pitchFamily="34" charset="0"/>
                <a:cs typeface="Arial" panose="020B0604020202020204" pitchFamily="34" charset="0"/>
              </a:rPr>
              <a:t>с вода, също са опция за разпределение на топлината</a:t>
            </a:r>
          </a:p>
          <a:p>
            <a:pPr>
              <a:lnSpc>
                <a:spcPct val="150000"/>
              </a:lnSpc>
            </a:pPr>
            <a:r>
              <a:rPr lang="ru-RU" sz="1600" dirty="0">
                <a:latin typeface="Arial" panose="020B0604020202020204" pitchFamily="34" charset="0"/>
                <a:cs typeface="Arial" panose="020B0604020202020204" pitchFamily="34" charset="0"/>
              </a:rPr>
              <a:t>Вентилаторът увеличава конвективното разсейване на топлината и по този начин увеличава </a:t>
            </a:r>
            <a:r>
              <a:rPr lang="ru-RU" sz="1600" dirty="0" smtClean="0">
                <a:latin typeface="Arial" panose="020B0604020202020204" pitchFamily="34" charset="0"/>
                <a:cs typeface="Arial" panose="020B0604020202020204" pitchFamily="34" charset="0"/>
              </a:rPr>
              <a:t>производителността</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40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latin typeface="Arial" panose="020B0604020202020204" pitchFamily="34" charset="0"/>
                <a:cs typeface="Arial" panose="020B0604020202020204" pitchFamily="34" charset="0"/>
              </a:rPr>
              <a:t>Вентилатор</a:t>
            </a:r>
            <a:endParaRPr lang="el-GR" dirty="0">
              <a:latin typeface="Arial" panose="020B0604020202020204" pitchFamily="34" charset="0"/>
              <a:cs typeface="Arial" panose="020B0604020202020204" pitchFamily="34" charset="0"/>
            </a:endParaRPr>
          </a:p>
        </p:txBody>
      </p:sp>
      <p:pic>
        <p:nvPicPr>
          <p:cNvPr id="2052" name="Picture 4" descr="indoor unit of air conditioner, fan coil un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564904"/>
            <a:ext cx="3744416"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39552" y="2204864"/>
            <a:ext cx="4320480" cy="1938992"/>
          </a:xfrm>
          <a:prstGeom prst="rect">
            <a:avLst/>
          </a:prstGeom>
          <a:noFill/>
        </p:spPr>
        <p:txBody>
          <a:bodyPr wrap="square" rtlCol="0">
            <a:spAutoFit/>
          </a:bodyPr>
          <a:lstStyle/>
          <a:p>
            <a:pPr>
              <a:lnSpc>
                <a:spcPct val="150000"/>
              </a:lnSpc>
            </a:pPr>
            <a:r>
              <a:rPr lang="ru-RU" sz="1600" dirty="0">
                <a:latin typeface="Arial" panose="020B0604020202020204" pitchFamily="34" charset="0"/>
                <a:cs typeface="Arial" panose="020B0604020202020204" pitchFamily="34" charset="0"/>
              </a:rPr>
              <a:t>Основните недостатъци са шумовите емисии на вентилатора, получената тяга и турбуленцията на праха. Като цяло комфортът е по-нисък, отколкото при системите за повърхностно отопление</a:t>
            </a:r>
            <a:r>
              <a:rPr lang="ru-RU"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733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latin typeface="Arial" panose="020B0604020202020204" pitchFamily="34" charset="0"/>
                <a:cs typeface="Arial" panose="020B0604020202020204" pitchFamily="34" charset="0"/>
              </a:rPr>
              <a:t>Радиатори</a:t>
            </a:r>
            <a:endParaRPr lang="el-GR" dirty="0">
              <a:latin typeface="Arial" panose="020B0604020202020204" pitchFamily="34" charset="0"/>
              <a:cs typeface="Arial" panose="020B0604020202020204" pitchFamily="34" charset="0"/>
            </a:endParaRPr>
          </a:p>
        </p:txBody>
      </p:sp>
      <p:pic>
        <p:nvPicPr>
          <p:cNvPr id="3074" name="Picture 2" descr="Heavy duty radiator - central he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370060"/>
            <a:ext cx="3600400"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23528" y="1988840"/>
            <a:ext cx="4536504" cy="4154984"/>
          </a:xfrm>
          <a:prstGeom prst="rect">
            <a:avLst/>
          </a:prstGeom>
          <a:noFill/>
        </p:spPr>
        <p:txBody>
          <a:bodyPr wrap="square" rtlCol="0">
            <a:spAutoFit/>
          </a:bodyPr>
          <a:lstStyle/>
          <a:p>
            <a:pPr>
              <a:lnSpc>
                <a:spcPct val="150000"/>
              </a:lnSpc>
            </a:pPr>
            <a:r>
              <a:rPr lang="ru-RU" sz="1600" dirty="0">
                <a:latin typeface="Arial" panose="020B0604020202020204" pitchFamily="34" charset="0"/>
                <a:cs typeface="Arial" panose="020B0604020202020204" pitchFamily="34" charset="0"/>
              </a:rPr>
              <a:t>Както е показано, радиаторите по принцип са по-малко подходящи.</a:t>
            </a:r>
          </a:p>
          <a:p>
            <a:pPr>
              <a:lnSpc>
                <a:spcPct val="150000"/>
              </a:lnSpc>
            </a:pPr>
            <a:r>
              <a:rPr lang="ru-RU" sz="1600" dirty="0">
                <a:latin typeface="Arial" panose="020B0604020202020204" pitchFamily="34" charset="0"/>
                <a:cs typeface="Arial" panose="020B0604020202020204" pitchFamily="34" charset="0"/>
              </a:rPr>
              <a:t>В отделни случаи - с изолирани къщи или извънгабаритни радиатори - те все още могат да се използват, дори и при ниски температури на потока.</a:t>
            </a:r>
          </a:p>
          <a:p>
            <a:pPr>
              <a:lnSpc>
                <a:spcPct val="150000"/>
              </a:lnSpc>
            </a:pPr>
            <a:r>
              <a:rPr lang="ru-RU" sz="1600" dirty="0">
                <a:latin typeface="Arial" panose="020B0604020202020204" pitchFamily="34" charset="0"/>
                <a:cs typeface="Arial" panose="020B0604020202020204" pitchFamily="34" charset="0"/>
              </a:rPr>
              <a:t>Ако радиаторите трябва да продължат да се използват, особено при преоборудване на термопомпи, трябва внимателно да се изчисли дали те имат достатъчна производителност</a:t>
            </a:r>
            <a:r>
              <a:rPr lang="ru-RU"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47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Радиатори за </a:t>
            </a:r>
            <a:r>
              <a:rPr lang="bg-BG" dirty="0" smtClean="0">
                <a:latin typeface="Arial" panose="020B0604020202020204" pitchFamily="34" charset="0"/>
                <a:cs typeface="Arial" panose="020B0604020202020204" pitchFamily="34" charset="0"/>
              </a:rPr>
              <a:t>баня</a:t>
            </a:r>
            <a:endParaRPr lang="el-GR" dirty="0">
              <a:latin typeface="Arial" panose="020B0604020202020204" pitchFamily="34" charset="0"/>
              <a:cs typeface="Arial" panose="020B0604020202020204" pitchFamily="34" charset="0"/>
            </a:endParaRPr>
          </a:p>
        </p:txBody>
      </p:sp>
      <p:pic>
        <p:nvPicPr>
          <p:cNvPr id="4098" name="Picture 2" descr="White bathroom heater lighted by the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420888"/>
            <a:ext cx="4286250"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359715" y="2348880"/>
            <a:ext cx="4572000" cy="2308324"/>
          </a:xfrm>
          <a:prstGeom prst="rect">
            <a:avLst/>
          </a:prstGeom>
        </p:spPr>
        <p:txBody>
          <a:bodyPr>
            <a:spAutoFit/>
          </a:bodyPr>
          <a:lstStyle/>
          <a:p>
            <a:pPr>
              <a:lnSpc>
                <a:spcPct val="150000"/>
              </a:lnSpc>
            </a:pPr>
            <a:r>
              <a:rPr lang="ru-RU" sz="1600" dirty="0" smtClean="0">
                <a:latin typeface="Arial" panose="020B0604020202020204" pitchFamily="34" charset="0"/>
                <a:cs typeface="Arial" panose="020B0604020202020204" pitchFamily="34" charset="0"/>
              </a:rPr>
              <a:t>Въпреки </a:t>
            </a:r>
            <a:r>
              <a:rPr lang="ru-RU" sz="1600" dirty="0">
                <a:latin typeface="Arial" panose="020B0604020202020204" pitchFamily="34" charset="0"/>
                <a:cs typeface="Arial" panose="020B0604020202020204" pitchFamily="34" charset="0"/>
              </a:rPr>
              <a:t>че радиаторите не са първият избор, радиаторите за баня могат да се комбинират с подово отопление. Това не е задължително да служи за </a:t>
            </a:r>
            <a:r>
              <a:rPr lang="ru-RU" sz="1600" dirty="0" smtClean="0">
                <a:latin typeface="Arial" panose="020B0604020202020204" pitchFamily="34" charset="0"/>
                <a:cs typeface="Arial" panose="020B0604020202020204" pitchFamily="34" charset="0"/>
              </a:rPr>
              <a:t>загряване </a:t>
            </a:r>
            <a:r>
              <a:rPr lang="ru-RU" sz="1600" dirty="0">
                <a:latin typeface="Arial" panose="020B0604020202020204" pitchFamily="34" charset="0"/>
                <a:cs typeface="Arial" panose="020B0604020202020204" pitchFamily="34" charset="0"/>
              </a:rPr>
              <a:t>на банята, а по-скоро за комфорта на сушене на кърпи в този случай</a:t>
            </a:r>
            <a:r>
              <a:rPr lang="ru-RU"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89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dirty="0">
                <a:latin typeface="Arial" panose="020B0604020202020204" pitchFamily="34" charset="0"/>
                <a:cs typeface="Arial" panose="020B0604020202020204" pitchFamily="34" charset="0"/>
              </a:rPr>
              <a:t>Цели на </a:t>
            </a:r>
            <a:r>
              <a:rPr lang="bg-BG" dirty="0" smtClean="0">
                <a:latin typeface="Arial" panose="020B0604020202020204" pitchFamily="34" charset="0"/>
                <a:cs typeface="Arial" panose="020B0604020202020204" pitchFamily="34" charset="0"/>
              </a:rPr>
              <a:t>модула</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normAutofit/>
          </a:bodyPr>
          <a:lstStyle/>
          <a:p>
            <a:pPr marL="0" indent="0">
              <a:lnSpc>
                <a:spcPct val="150000"/>
              </a:lnSpc>
              <a:buNone/>
            </a:pPr>
            <a:r>
              <a:rPr lang="ru-RU" sz="1600" dirty="0">
                <a:latin typeface="Arial" panose="020B0604020202020204" pitchFamily="34" charset="0"/>
                <a:cs typeface="Arial" panose="020B0604020202020204" pitchFamily="34" charset="0"/>
              </a:rPr>
              <a:t>Добре дошли в модула: </a:t>
            </a:r>
            <a:r>
              <a:rPr lang="ru-RU" sz="1600" i="1" dirty="0" smtClean="0">
                <a:latin typeface="Arial" panose="020B0604020202020204" pitchFamily="34" charset="0"/>
                <a:cs typeface="Arial" panose="020B0604020202020204" pitchFamily="34" charset="0"/>
              </a:rPr>
              <a:t>„Опознаване </a:t>
            </a:r>
            <a:r>
              <a:rPr lang="ru-RU" sz="1600" i="1" dirty="0">
                <a:latin typeface="Arial" panose="020B0604020202020204" pitchFamily="34" charset="0"/>
                <a:cs typeface="Arial" panose="020B0604020202020204" pitchFamily="34" charset="0"/>
              </a:rPr>
              <a:t>на ОВК и система за разпределение </a:t>
            </a:r>
            <a:r>
              <a:rPr lang="ru-RU" sz="1600" i="1" dirty="0" smtClean="0">
                <a:latin typeface="Arial" panose="020B0604020202020204" pitchFamily="34" charset="0"/>
                <a:cs typeface="Arial" panose="020B0604020202020204" pitchFamily="34" charset="0"/>
              </a:rPr>
              <a:t>в </a:t>
            </a:r>
            <a:r>
              <a:rPr lang="ru-RU" sz="1600" i="1" dirty="0">
                <a:latin typeface="Arial" panose="020B0604020202020204" pitchFamily="34" charset="0"/>
                <a:cs typeface="Arial" panose="020B0604020202020204" pitchFamily="34" charset="0"/>
              </a:rPr>
              <a:t>сгради“</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До края на този модул ще можете </a:t>
            </a:r>
            <a:r>
              <a:rPr lang="ru-RU" sz="1600" dirty="0" smtClean="0">
                <a:latin typeface="Arial" panose="020B0604020202020204" pitchFamily="34" charset="0"/>
                <a:cs typeface="Arial" panose="020B0604020202020204" pitchFamily="34" charset="0"/>
              </a:rPr>
              <a:t> да</a:t>
            </a:r>
            <a:r>
              <a:rPr lang="ru-RU" sz="1600" dirty="0">
                <a:latin typeface="Arial" panose="020B0604020202020204" pitchFamily="34" charset="0"/>
                <a:cs typeface="Arial" panose="020B0604020202020204" pitchFamily="34" charset="0"/>
              </a:rPr>
              <a:t>:</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1. Познават </a:t>
            </a:r>
            <a:r>
              <a:rPr lang="ru-RU" sz="1600" dirty="0">
                <a:latin typeface="Arial" panose="020B0604020202020204" pitchFamily="34" charset="0"/>
                <a:cs typeface="Arial" panose="020B0604020202020204" pitchFamily="34" charset="0"/>
              </a:rPr>
              <a:t>различните компоненти и характеристики на HVAC</a:t>
            </a:r>
          </a:p>
          <a:p>
            <a:pPr marL="0" indent="0">
              <a:lnSpc>
                <a:spcPct val="150000"/>
              </a:lnSpc>
              <a:buNone/>
            </a:pPr>
            <a:r>
              <a:rPr lang="ru-RU" sz="1600" dirty="0" smtClean="0">
                <a:latin typeface="Arial" panose="020B0604020202020204" pitchFamily="34" charset="0"/>
                <a:cs typeface="Arial" panose="020B0604020202020204" pitchFamily="34" charset="0"/>
              </a:rPr>
              <a:t>2. Познават </a:t>
            </a:r>
            <a:r>
              <a:rPr lang="ru-RU" sz="1600" dirty="0">
                <a:latin typeface="Arial" panose="020B0604020202020204" pitchFamily="34" charset="0"/>
                <a:cs typeface="Arial" panose="020B0604020202020204" pitchFamily="34" charset="0"/>
              </a:rPr>
              <a:t>различните компоненти и характеристики на системите за разпределение </a:t>
            </a:r>
            <a:r>
              <a:rPr lang="ru-RU" sz="1600" dirty="0" smtClean="0">
                <a:latin typeface="Arial" panose="020B0604020202020204" pitchFamily="34" charset="0"/>
                <a:cs typeface="Arial" panose="020B0604020202020204" pitchFamily="34" charset="0"/>
              </a:rPr>
              <a:t>в </a:t>
            </a:r>
            <a:r>
              <a:rPr lang="ru-RU" sz="1600" dirty="0">
                <a:latin typeface="Arial" panose="020B0604020202020204" pitchFamily="34" charset="0"/>
                <a:cs typeface="Arial" panose="020B0604020202020204" pitchFamily="34" charset="0"/>
              </a:rPr>
              <a:t>сгради</a:t>
            </a:r>
          </a:p>
          <a:p>
            <a:pPr marL="0" indent="0">
              <a:lnSpc>
                <a:spcPct val="150000"/>
              </a:lnSpc>
              <a:buNone/>
            </a:pPr>
            <a:r>
              <a:rPr lang="ru-RU" sz="1600" dirty="0" smtClean="0">
                <a:latin typeface="Arial" panose="020B0604020202020204" pitchFamily="34" charset="0"/>
                <a:cs typeface="Arial" panose="020B0604020202020204" pitchFamily="34" charset="0"/>
              </a:rPr>
              <a:t>3. Идентифицирате </a:t>
            </a:r>
            <a:r>
              <a:rPr lang="ru-RU" sz="1600" dirty="0">
                <a:latin typeface="Arial" panose="020B0604020202020204" pitchFamily="34" charset="0"/>
                <a:cs typeface="Arial" panose="020B0604020202020204" pitchFamily="34" charset="0"/>
              </a:rPr>
              <a:t>и опишете как HVAC и компонентите за разпределение на сгради работят заедно</a:t>
            </a:r>
          </a:p>
          <a:p>
            <a:pPr marL="0" indent="0">
              <a:lnSpc>
                <a:spcPct val="150000"/>
              </a:lnSpc>
              <a:buNone/>
            </a:pPr>
            <a:r>
              <a:rPr lang="ru-RU" sz="1600" dirty="0" smtClean="0">
                <a:latin typeface="Arial" panose="020B0604020202020204" pitchFamily="34" charset="0"/>
                <a:cs typeface="Arial" panose="020B0604020202020204" pitchFamily="34" charset="0"/>
              </a:rPr>
              <a:t>4. Иинсталирате </a:t>
            </a:r>
            <a:r>
              <a:rPr lang="ru-RU" sz="1600" dirty="0">
                <a:latin typeface="Arial" panose="020B0604020202020204" pitchFamily="34" charset="0"/>
                <a:cs typeface="Arial" panose="020B0604020202020204" pitchFamily="34" charset="0"/>
              </a:rPr>
              <a:t>различни компоненти на </a:t>
            </a:r>
            <a:r>
              <a:rPr lang="ru-RU" sz="1600" dirty="0" smtClean="0">
                <a:latin typeface="Arial" panose="020B0604020202020204" pitchFamily="34" charset="0"/>
                <a:cs typeface="Arial" panose="020B0604020202020204" pitchFamily="34" charset="0"/>
              </a:rPr>
              <a:t>HVAC</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1110970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Отопление </a:t>
            </a:r>
            <a:r>
              <a:rPr lang="ru-RU" dirty="0">
                <a:latin typeface="Arial" panose="020B0604020202020204" pitchFamily="34" charset="0"/>
                <a:cs typeface="Arial" panose="020B0604020202020204" pitchFamily="34" charset="0"/>
              </a:rPr>
              <a:t>на </a:t>
            </a:r>
            <a:r>
              <a:rPr lang="ru-RU" dirty="0" smtClean="0">
                <a:latin typeface="Arial" panose="020B0604020202020204" pitchFamily="34" charset="0"/>
                <a:cs typeface="Arial" panose="020B0604020202020204" pitchFamily="34" charset="0"/>
              </a:rPr>
              <a:t>буфера</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59715" y="2348880"/>
            <a:ext cx="4572000" cy="4154984"/>
          </a:xfrm>
          <a:prstGeom prst="rect">
            <a:avLst/>
          </a:prstGeom>
        </p:spPr>
        <p:txBody>
          <a:bodyPr>
            <a:spAutoFit/>
          </a:bodyPr>
          <a:lstStyle/>
          <a:p>
            <a:pPr>
              <a:lnSpc>
                <a:spcPct val="150000"/>
              </a:lnSpc>
            </a:pPr>
            <a:r>
              <a:rPr lang="ru-RU" sz="1600" dirty="0">
                <a:latin typeface="Arial" panose="020B0604020202020204" pitchFamily="34" charset="0"/>
                <a:cs typeface="Arial" panose="020B0604020202020204" pitchFamily="34" charset="0"/>
              </a:rPr>
              <a:t>Централната задача на буферния резервоар е да абсорбира топлина и да я освобождава отново, когато е необходимо. Междувременно топлинната енергия се съхранява.</a:t>
            </a:r>
          </a:p>
          <a:p>
            <a:pPr>
              <a:lnSpc>
                <a:spcPct val="150000"/>
              </a:lnSpc>
            </a:pPr>
            <a:r>
              <a:rPr lang="ru-RU" sz="1600" dirty="0">
                <a:latin typeface="Arial" panose="020B0604020202020204" pitchFamily="34" charset="0"/>
                <a:cs typeface="Arial" panose="020B0604020202020204" pitchFamily="34" charset="0"/>
              </a:rPr>
              <a:t>Предимството за топлинния генератор (термопомпата) е, че не е необходимо да </a:t>
            </a:r>
            <a:r>
              <a:rPr lang="ru-RU" sz="1600" dirty="0" smtClean="0">
                <a:latin typeface="Arial" panose="020B0604020202020204" pitchFamily="34" charset="0"/>
                <a:cs typeface="Arial" panose="020B0604020202020204" pitchFamily="34" charset="0"/>
              </a:rPr>
              <a:t>работи </a:t>
            </a:r>
            <a:r>
              <a:rPr lang="ru-RU" sz="1600" dirty="0">
                <a:latin typeface="Arial" panose="020B0604020202020204" pitchFamily="34" charset="0"/>
                <a:cs typeface="Arial" panose="020B0604020202020204" pitchFamily="34" charset="0"/>
              </a:rPr>
              <a:t>толкова често.</a:t>
            </a:r>
          </a:p>
          <a:p>
            <a:pPr>
              <a:lnSpc>
                <a:spcPct val="150000"/>
              </a:lnSpc>
            </a:pPr>
            <a:r>
              <a:rPr lang="ru-RU" sz="1600" dirty="0">
                <a:latin typeface="Arial" panose="020B0604020202020204" pitchFamily="34" charset="0"/>
                <a:cs typeface="Arial" panose="020B0604020202020204" pitchFamily="34" charset="0"/>
              </a:rPr>
              <a:t>Отоплителният буферен резервоар заглушава пиковете на топлинната </a:t>
            </a:r>
            <a:r>
              <a:rPr lang="ru-RU" sz="1600" dirty="0" smtClean="0">
                <a:latin typeface="Arial" panose="020B0604020202020204" pitchFamily="34" charset="0"/>
                <a:cs typeface="Arial" panose="020B0604020202020204" pitchFamily="34" charset="0"/>
              </a:rPr>
              <a:t>потребност</a:t>
            </a:r>
            <a:endParaRPr lang="de-DE" sz="1600" dirty="0">
              <a:latin typeface="Arial" panose="020B0604020202020204" pitchFamily="34" charset="0"/>
              <a:cs typeface="Arial" panose="020B0604020202020204" pitchFamily="34" charset="0"/>
            </a:endParaRP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256" y="2381090"/>
            <a:ext cx="3415208"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Отопление на </a:t>
            </a:r>
            <a:r>
              <a:rPr lang="bg-BG" dirty="0" smtClean="0">
                <a:latin typeface="Arial" panose="020B0604020202020204" pitchFamily="34" charset="0"/>
                <a:cs typeface="Arial" panose="020B0604020202020204" pitchFamily="34" charset="0"/>
              </a:rPr>
              <a:t>буфера</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988840"/>
            <a:ext cx="4896544" cy="4154984"/>
          </a:xfrm>
          <a:prstGeom prst="rect">
            <a:avLst/>
          </a:prstGeom>
        </p:spPr>
        <p:txBody>
          <a:bodyPr wrap="square">
            <a:spAutoFit/>
          </a:bodyPr>
          <a:lstStyle/>
          <a:p>
            <a:pPr>
              <a:lnSpc>
                <a:spcPct val="150000"/>
              </a:lnSpc>
            </a:pPr>
            <a:r>
              <a:rPr lang="ru-RU" sz="1600" b="1" dirty="0">
                <a:latin typeface="Arial" panose="020B0604020202020204" pitchFamily="34" charset="0"/>
                <a:cs typeface="Arial" panose="020B0604020202020204" pitchFamily="34" charset="0"/>
              </a:rPr>
              <a:t>Принцип на работа</a:t>
            </a:r>
          </a:p>
          <a:p>
            <a:pPr>
              <a:lnSpc>
                <a:spcPct val="150000"/>
              </a:lnSpc>
            </a:pPr>
            <a:r>
              <a:rPr lang="ru-RU" sz="1600" dirty="0">
                <a:latin typeface="Arial" panose="020B0604020202020204" pitchFamily="34" charset="0"/>
                <a:cs typeface="Arial" panose="020B0604020202020204" pitchFamily="34" charset="0"/>
              </a:rPr>
              <a:t>Буферният резервоар се поставя в отоплителния кръг между топлинния генератор и топлинните консуматори. С оглед на факта, че повечето централни отоплителни системи използват отоплителна вода като топлоносител, буферният резервоар се пълни с вода. Следователно буферният резервоар е голям контейнер или резервоар, през който тече отоплителната вода. Горещата захранваща вода тече в горната част, а по-хладната връща вода на </a:t>
            </a:r>
            <a:r>
              <a:rPr lang="ru-RU" sz="1600" dirty="0" smtClean="0">
                <a:latin typeface="Arial" panose="020B0604020202020204" pitchFamily="34" charset="0"/>
                <a:cs typeface="Arial" panose="020B0604020202020204" pitchFamily="34" charset="0"/>
              </a:rPr>
              <a:t>дъното.</a:t>
            </a:r>
            <a:endParaRPr lang="de-DE" sz="1600" dirty="0">
              <a:latin typeface="Arial" panose="020B0604020202020204" pitchFamily="34" charset="0"/>
              <a:cs typeface="Arial" panose="020B0604020202020204" pitchFamily="34" charset="0"/>
            </a:endParaRP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256" y="2381090"/>
            <a:ext cx="3559224"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22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Отопление на </a:t>
            </a:r>
            <a:r>
              <a:rPr lang="bg-BG" dirty="0" smtClean="0">
                <a:latin typeface="Arial" panose="020B0604020202020204" pitchFamily="34" charset="0"/>
                <a:cs typeface="Arial" panose="020B0604020202020204" pitchFamily="34" charset="0"/>
              </a:rPr>
              <a:t>буфера</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556792"/>
            <a:ext cx="8280920" cy="4893647"/>
          </a:xfrm>
          <a:prstGeom prst="rect">
            <a:avLst/>
          </a:prstGeom>
        </p:spPr>
        <p:txBody>
          <a:bodyPr wrap="square">
            <a:spAutoFit/>
          </a:bodyPr>
          <a:lstStyle/>
          <a:p>
            <a:pPr>
              <a:lnSpc>
                <a:spcPct val="150000"/>
              </a:lnSpc>
            </a:pPr>
            <a:r>
              <a:rPr lang="ru-RU" sz="1600" b="1" dirty="0">
                <a:latin typeface="Arial" panose="020B0604020202020204" pitchFamily="34" charset="0"/>
                <a:cs typeface="Arial" panose="020B0604020202020204" pitchFamily="34" charset="0"/>
              </a:rPr>
              <a:t>Хидравлична система</a:t>
            </a:r>
          </a:p>
          <a:p>
            <a:pPr>
              <a:lnSpc>
                <a:spcPct val="150000"/>
              </a:lnSpc>
            </a:pPr>
            <a:r>
              <a:rPr lang="ru-RU" sz="1600" dirty="0">
                <a:latin typeface="Arial" panose="020B0604020202020204" pitchFamily="34" charset="0"/>
                <a:cs typeface="Arial" panose="020B0604020202020204" pitchFamily="34" charset="0"/>
              </a:rPr>
              <a:t>Буферът приема охладената вода от потребителите от обратния поток и ги захранва със съхранената гореща вода от топлинните генератори, когато топлината е необходима. Буферният акумулаторен резервоар може да абсорбира топлина от топлинните генератори, без да се налага да взима топлина от потребителите едновременно. Това </a:t>
            </a:r>
            <a:r>
              <a:rPr lang="ru-RU" sz="1600" dirty="0" smtClean="0">
                <a:latin typeface="Arial" panose="020B0604020202020204" pitchFamily="34" charset="0"/>
                <a:cs typeface="Arial" panose="020B0604020202020204" pitchFamily="34" charset="0"/>
              </a:rPr>
              <a:t>означава</a:t>
            </a:r>
            <a:r>
              <a:rPr lang="ru-RU" sz="1600" dirty="0">
                <a:latin typeface="Arial" panose="020B0604020202020204" pitchFamily="34" charset="0"/>
                <a:cs typeface="Arial" panose="020B0604020202020204" pitchFamily="34" charset="0"/>
              </a:rPr>
              <a:t>, че потребителите могат да поемат топлина, когато не работи генератор на топлина. Това води до термично стратифициране в буферния резервоар, тъй като плътността на водата по отношение на обема зависи от температурата. Топлата вода е по-лека от студената вода и е на върха. В резултат на това връщащият поток се подава в долната част на буферния резервоар и горещата вода се </a:t>
            </a:r>
            <a:r>
              <a:rPr lang="ru-RU" sz="1600" dirty="0" smtClean="0">
                <a:latin typeface="Arial" panose="020B0604020202020204" pitchFamily="34" charset="0"/>
                <a:cs typeface="Arial" panose="020B0604020202020204" pitchFamily="34" charset="0"/>
              </a:rPr>
              <a:t>избутва </a:t>
            </a:r>
            <a:r>
              <a:rPr lang="ru-RU" sz="1600" dirty="0">
                <a:latin typeface="Arial" panose="020B0604020202020204" pitchFamily="34" charset="0"/>
                <a:cs typeface="Arial" panose="020B0604020202020204" pitchFamily="34" charset="0"/>
              </a:rPr>
              <a:t>отново в горната част. Тогава генераторът (ите) за отопление се </a:t>
            </a:r>
            <a:r>
              <a:rPr lang="ru-RU" sz="1600" dirty="0" smtClean="0">
                <a:latin typeface="Arial" panose="020B0604020202020204" pitchFamily="34" charset="0"/>
                <a:cs typeface="Arial" panose="020B0604020202020204" pitchFamily="34" charset="0"/>
              </a:rPr>
              <a:t>захранват </a:t>
            </a:r>
            <a:r>
              <a:rPr lang="ru-RU" sz="1600" dirty="0">
                <a:latin typeface="Arial" panose="020B0604020202020204" pitchFamily="34" charset="0"/>
                <a:cs typeface="Arial" panose="020B0604020202020204" pitchFamily="34" charset="0"/>
              </a:rPr>
              <a:t>в буферния резервоар в горната част в зависимост от температурата на </a:t>
            </a:r>
            <a:r>
              <a:rPr lang="ru-RU" sz="1600" dirty="0" smtClean="0">
                <a:latin typeface="Arial" panose="020B0604020202020204" pitchFamily="34" charset="0"/>
                <a:cs typeface="Arial" panose="020B0604020202020204" pitchFamily="34" charset="0"/>
              </a:rPr>
              <a:t>водата.</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222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Отопление на </a:t>
            </a:r>
            <a:r>
              <a:rPr lang="bg-BG" dirty="0" smtClean="0">
                <a:latin typeface="Arial" panose="020B0604020202020204" pitchFamily="34" charset="0"/>
                <a:cs typeface="Arial" panose="020B0604020202020204" pitchFamily="34" charset="0"/>
              </a:rPr>
              <a:t>буфера</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56253" y="1412776"/>
            <a:ext cx="4824536" cy="5262979"/>
          </a:xfrm>
          <a:prstGeom prst="rect">
            <a:avLst/>
          </a:prstGeom>
        </p:spPr>
        <p:txBody>
          <a:bodyPr wrap="square">
            <a:spAutoFit/>
          </a:bodyPr>
          <a:lstStyle/>
          <a:p>
            <a:pPr>
              <a:lnSpc>
                <a:spcPct val="150000"/>
              </a:lnSpc>
            </a:pPr>
            <a:r>
              <a:rPr lang="ru-RU" sz="1600" b="1" dirty="0">
                <a:latin typeface="Arial" panose="020B0604020202020204" pitchFamily="34" charset="0"/>
                <a:cs typeface="Arial" panose="020B0604020202020204" pitchFamily="34" charset="0"/>
              </a:rPr>
              <a:t>Варианти </a:t>
            </a:r>
            <a:r>
              <a:rPr lang="ru-RU" sz="1600" b="1" dirty="0" smtClean="0">
                <a:latin typeface="Arial" panose="020B0604020202020204" pitchFamily="34" charset="0"/>
                <a:cs typeface="Arial" panose="020B0604020202020204" pitchFamily="34" charset="0"/>
              </a:rPr>
              <a:t>за </a:t>
            </a:r>
            <a:r>
              <a:rPr lang="ru-RU" sz="1600" b="1" dirty="0">
                <a:latin typeface="Arial" panose="020B0604020202020204" pitchFamily="34" charset="0"/>
                <a:cs typeface="Arial" panose="020B0604020202020204" pitchFamily="34" charset="0"/>
              </a:rPr>
              <a:t>буфер за </a:t>
            </a:r>
            <a:r>
              <a:rPr lang="ru-RU" sz="1600" b="1" dirty="0" smtClean="0">
                <a:latin typeface="Arial" panose="020B0604020202020204" pitchFamily="34" charset="0"/>
                <a:cs typeface="Arial" panose="020B0604020202020204" pitchFamily="34" charset="0"/>
              </a:rPr>
              <a:t>отопление-</a:t>
            </a:r>
            <a:endParaRPr lang="ru-RU" sz="1600" b="1" dirty="0">
              <a:latin typeface="Arial" panose="020B0604020202020204" pitchFamily="34" charset="0"/>
              <a:cs typeface="Arial" panose="020B0604020202020204" pitchFamily="34" charset="0"/>
            </a:endParaRPr>
          </a:p>
          <a:p>
            <a:pPr>
              <a:lnSpc>
                <a:spcPct val="150000"/>
              </a:lnSpc>
            </a:pPr>
            <a:r>
              <a:rPr lang="ru-RU" sz="1600" b="1" dirty="0">
                <a:latin typeface="Arial" panose="020B0604020202020204" pitchFamily="34" charset="0"/>
                <a:cs typeface="Arial" panose="020B0604020202020204" pitchFamily="34" charset="0"/>
              </a:rPr>
              <a:t>стратифицирано складиране на товара</a:t>
            </a:r>
          </a:p>
          <a:p>
            <a:pPr>
              <a:lnSpc>
                <a:spcPct val="150000"/>
              </a:lnSpc>
            </a:pPr>
            <a:r>
              <a:rPr lang="ru-RU" sz="1600" dirty="0">
                <a:latin typeface="Arial" panose="020B0604020202020204" pitchFamily="34" charset="0"/>
                <a:cs typeface="Arial" panose="020B0604020202020204" pitchFamily="34" charset="0"/>
              </a:rPr>
              <a:t>Специални буферни резервоари </a:t>
            </a:r>
            <a:r>
              <a:rPr lang="ru-RU" sz="1600" dirty="0" smtClean="0">
                <a:latin typeface="Arial" panose="020B0604020202020204" pitchFamily="34" charset="0"/>
                <a:cs typeface="Arial" panose="020B0604020202020204" pitchFamily="34" charset="0"/>
              </a:rPr>
              <a:t>със </a:t>
            </a:r>
            <a:r>
              <a:rPr lang="ru-RU" sz="1600" dirty="0">
                <a:latin typeface="Arial" panose="020B0604020202020204" pitchFamily="34" charset="0"/>
                <a:cs typeface="Arial" panose="020B0604020202020204" pitchFamily="34" charset="0"/>
              </a:rPr>
              <a:t>система от слоеве, така наречените стратифицирани резервоари за съхранение на зареждане: Докато нормалните буферни съдове за съхранение доста равномерно смесват студена възвратна вода и топла вода, така че топлата вода може да бъде изтеглена от тях само когато са пълни, </a:t>
            </a:r>
            <a:r>
              <a:rPr lang="ru-RU" sz="1600" dirty="0" smtClean="0">
                <a:latin typeface="Arial" panose="020B0604020202020204" pitchFamily="34" charset="0"/>
                <a:cs typeface="Arial" panose="020B0604020202020204" pitchFamily="34" charset="0"/>
              </a:rPr>
              <a:t>стратифицираните резервоари </a:t>
            </a:r>
            <a:r>
              <a:rPr lang="ru-RU" sz="1600" dirty="0">
                <a:latin typeface="Arial" panose="020B0604020202020204" pitchFamily="34" charset="0"/>
                <a:cs typeface="Arial" panose="020B0604020202020204" pitchFamily="34" charset="0"/>
              </a:rPr>
              <a:t>за съхранение на зареждане поддържа система от температурен слой, така че горещата вода винаги да може да се изтегли отгоре, дори и да не е напълно </a:t>
            </a:r>
            <a:r>
              <a:rPr lang="ru-RU" sz="1600" dirty="0" smtClean="0">
                <a:latin typeface="Arial" panose="020B0604020202020204" pitchFamily="34" charset="0"/>
                <a:cs typeface="Arial" panose="020B0604020202020204" pitchFamily="34" charset="0"/>
              </a:rPr>
              <a:t>напълнен.</a:t>
            </a: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256" y="2381090"/>
            <a:ext cx="3487216"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Отопление на </a:t>
            </a:r>
            <a:r>
              <a:rPr lang="bg-BG" dirty="0" smtClean="0">
                <a:latin typeface="Arial" panose="020B0604020202020204" pitchFamily="34" charset="0"/>
                <a:cs typeface="Arial" panose="020B0604020202020204" pitchFamily="34" charset="0"/>
              </a:rPr>
              <a:t>буфера</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412776"/>
            <a:ext cx="5904656" cy="4893647"/>
          </a:xfrm>
          <a:prstGeom prst="rect">
            <a:avLst/>
          </a:prstGeom>
        </p:spPr>
        <p:txBody>
          <a:bodyPr wrap="square">
            <a:spAutoFit/>
          </a:bodyPr>
          <a:lstStyle/>
          <a:p>
            <a:pPr>
              <a:lnSpc>
                <a:spcPct val="150000"/>
              </a:lnSpc>
            </a:pPr>
            <a:r>
              <a:rPr lang="ru-RU" sz="1600" b="1" dirty="0">
                <a:latin typeface="Arial" panose="020B0604020202020204" pitchFamily="34" charset="0"/>
                <a:cs typeface="Arial" panose="020B0604020202020204" pitchFamily="34" charset="0"/>
              </a:rPr>
              <a:t>Варианти </a:t>
            </a:r>
            <a:r>
              <a:rPr lang="ru-RU" sz="1600" b="1" dirty="0" smtClean="0">
                <a:latin typeface="Arial" panose="020B0604020202020204" pitchFamily="34" charset="0"/>
                <a:cs typeface="Arial" panose="020B0604020202020204" pitchFamily="34" charset="0"/>
              </a:rPr>
              <a:t>за </a:t>
            </a:r>
            <a:r>
              <a:rPr lang="ru-RU" sz="1600" b="1" dirty="0">
                <a:latin typeface="Arial" panose="020B0604020202020204" pitchFamily="34" charset="0"/>
                <a:cs typeface="Arial" panose="020B0604020202020204" pitchFamily="34" charset="0"/>
              </a:rPr>
              <a:t>отопление на буфера</a:t>
            </a:r>
          </a:p>
          <a:p>
            <a:pPr>
              <a:lnSpc>
                <a:spcPct val="150000"/>
              </a:lnSpc>
            </a:pPr>
            <a:r>
              <a:rPr lang="ru-RU" sz="1600" b="1" dirty="0" smtClean="0">
                <a:latin typeface="Arial" panose="020B0604020202020204" pitchFamily="34" charset="0"/>
                <a:cs typeface="Arial" panose="020B0604020202020204" pitchFamily="34" charset="0"/>
              </a:rPr>
              <a:t>Хигиенни резервоари</a:t>
            </a:r>
            <a:endParaRPr lang="ru-RU" sz="1600" b="1" dirty="0">
              <a:latin typeface="Arial" panose="020B0604020202020204" pitchFamily="34" charset="0"/>
              <a:cs typeface="Arial" panose="020B0604020202020204" pitchFamily="34" charset="0"/>
            </a:endParaRPr>
          </a:p>
          <a:p>
            <a:pPr>
              <a:lnSpc>
                <a:spcPct val="150000"/>
              </a:lnSpc>
            </a:pPr>
            <a:r>
              <a:rPr lang="ru-RU" sz="1600" dirty="0">
                <a:latin typeface="Arial" panose="020B0604020202020204" pitchFamily="34" charset="0"/>
                <a:cs typeface="Arial" panose="020B0604020202020204" pitchFamily="34" charset="0"/>
              </a:rPr>
              <a:t>В допълнение към буферните резервоари за отоплителната вода има и допълнителни резервоари за топлата питейна вода. Хигиенните резервоари за съхранение представляват комбинация от двете системи. Буферният резервоар за съхранение се комбинира със станция за прясна вода, през която тече водата за отопление от буферния резервоар и по този начин пренася топлината за отопление в сервизната вода. Това позволява винаги да се взема прясно загрята вода от крановете, докато конвенционалните резервоари за съхранение на гореща вода съхраняват гореща вода за по-дълъг период от време</a:t>
            </a:r>
            <a:r>
              <a:rPr lang="ru-RU"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276872"/>
            <a:ext cx="2736304"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6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rPr>
              <a:t>Отопление на </a:t>
            </a:r>
            <a:r>
              <a:rPr lang="bg-BG" dirty="0" smtClean="0">
                <a:latin typeface="Arial" panose="020B0604020202020204" pitchFamily="34" charset="0"/>
                <a:cs typeface="Arial" panose="020B0604020202020204" pitchFamily="34" charset="0"/>
              </a:rPr>
              <a:t>буфера</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2060848"/>
            <a:ext cx="5400600" cy="3785652"/>
          </a:xfrm>
          <a:prstGeom prst="rect">
            <a:avLst/>
          </a:prstGeom>
        </p:spPr>
        <p:txBody>
          <a:bodyPr wrap="square">
            <a:spAutoFit/>
          </a:bodyPr>
          <a:lstStyle/>
          <a:p>
            <a:pPr>
              <a:lnSpc>
                <a:spcPct val="150000"/>
              </a:lnSpc>
            </a:pPr>
            <a:r>
              <a:rPr lang="ru-RU" sz="1600" b="1" dirty="0">
                <a:latin typeface="Arial" panose="020B0604020202020204" pitchFamily="34" charset="0"/>
                <a:cs typeface="Arial" panose="020B0604020202020204" pitchFamily="34" charset="0"/>
              </a:rPr>
              <a:t>Варианти </a:t>
            </a:r>
            <a:r>
              <a:rPr lang="ru-RU" sz="1600" b="1" dirty="0" smtClean="0">
                <a:latin typeface="Arial" panose="020B0604020202020204" pitchFamily="34" charset="0"/>
                <a:cs typeface="Arial" panose="020B0604020202020204" pitchFamily="34" charset="0"/>
              </a:rPr>
              <a:t>за </a:t>
            </a:r>
            <a:r>
              <a:rPr lang="ru-RU" sz="1600" b="1" dirty="0">
                <a:latin typeface="Arial" panose="020B0604020202020204" pitchFamily="34" charset="0"/>
                <a:cs typeface="Arial" panose="020B0604020202020204" pitchFamily="34" charset="0"/>
              </a:rPr>
              <a:t>отопление на буфера</a:t>
            </a:r>
          </a:p>
          <a:p>
            <a:pPr>
              <a:lnSpc>
                <a:spcPct val="150000"/>
              </a:lnSpc>
            </a:pPr>
            <a:r>
              <a:rPr lang="ru-RU" sz="1600" b="1" dirty="0" smtClean="0">
                <a:latin typeface="Arial" panose="020B0604020202020204" pitchFamily="34" charset="0"/>
                <a:cs typeface="Arial" panose="020B0604020202020204" pitchFamily="34" charset="0"/>
              </a:rPr>
              <a:t>Комбинирано </a:t>
            </a:r>
            <a:r>
              <a:rPr lang="ru-RU" sz="1600" b="1" dirty="0">
                <a:latin typeface="Arial" panose="020B0604020202020204" pitchFamily="34" charset="0"/>
                <a:cs typeface="Arial" panose="020B0604020202020204" pitchFamily="34" charset="0"/>
              </a:rPr>
              <a:t>съхранение</a:t>
            </a:r>
          </a:p>
          <a:p>
            <a:pPr>
              <a:lnSpc>
                <a:spcPct val="150000"/>
              </a:lnSpc>
            </a:pPr>
            <a:r>
              <a:rPr lang="ru-RU" sz="1600" dirty="0">
                <a:latin typeface="Arial" panose="020B0604020202020204" pitchFamily="34" charset="0"/>
                <a:cs typeface="Arial" panose="020B0604020202020204" pitchFamily="34" charset="0"/>
              </a:rPr>
              <a:t>Комбинираните резервоари за съхранение са комбинирани резервоари за буфер и топла вода. Те съхраняват гореща битова и отоплителна вода в резервоар и го отделят при нужда. Тъй като питейната и отоплителната вода не трябва да се смесват, резервоарът има две отделни вериги. Предимството е преди всичко икономия на пространство в сравнение с два отделни резервоара за съхранение</a:t>
            </a:r>
            <a:r>
              <a:rPr lang="ru-RU"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276872"/>
            <a:ext cx="3096344"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04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latin typeface="Arial" panose="020B0604020202020204" pitchFamily="34" charset="0"/>
                <a:cs typeface="Arial" panose="020B0604020202020204" pitchFamily="34" charset="0"/>
              </a:rPr>
              <a:t>Изчисляване на системата за подово </a:t>
            </a:r>
            <a:r>
              <a:rPr lang="ru-RU" dirty="0" smtClean="0">
                <a:latin typeface="Arial" panose="020B0604020202020204" pitchFamily="34" charset="0"/>
                <a:cs typeface="Arial" panose="020B0604020202020204" pitchFamily="34" charset="0"/>
              </a:rPr>
              <a:t>отопление</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988840"/>
            <a:ext cx="8208912" cy="3046988"/>
          </a:xfrm>
          <a:prstGeom prst="rect">
            <a:avLst/>
          </a:prstGeom>
        </p:spPr>
        <p:txBody>
          <a:bodyPr wrap="square">
            <a:spAutoFit/>
          </a:bodyPr>
          <a:lstStyle/>
          <a:p>
            <a:pPr>
              <a:lnSpc>
                <a:spcPct val="150000"/>
              </a:lnSpc>
            </a:pPr>
            <a:r>
              <a:rPr lang="ru-RU" sz="1600" dirty="0">
                <a:latin typeface="Arial" panose="020B0604020202020204" pitchFamily="34" charset="0"/>
                <a:cs typeface="Arial" panose="020B0604020202020204" pitchFamily="34" charset="0"/>
              </a:rPr>
              <a:t>Изходът на отоплителна система - независимо от подово отопление или радиатори - зависи от температурното ниво на отоплителния кръг.</a:t>
            </a:r>
          </a:p>
          <a:p>
            <a:pPr>
              <a:lnSpc>
                <a:spcPct val="150000"/>
              </a:lnSpc>
            </a:pPr>
            <a:r>
              <a:rPr lang="ru-RU" sz="1600" dirty="0">
                <a:latin typeface="Arial" panose="020B0604020202020204" pitchFamily="34" charset="0"/>
                <a:cs typeface="Arial" panose="020B0604020202020204" pitchFamily="34" charset="0"/>
              </a:rPr>
              <a:t>За правилното проектиране на отоплението е абсолютно необходимо изчисление на натоварването на отопление в стая (вижте ххх).</a:t>
            </a:r>
          </a:p>
          <a:p>
            <a:pPr>
              <a:lnSpc>
                <a:spcPct val="150000"/>
              </a:lnSpc>
            </a:pPr>
            <a:r>
              <a:rPr lang="ru-RU" sz="1600" dirty="0">
                <a:latin typeface="Arial" panose="020B0604020202020204" pitchFamily="34" charset="0"/>
                <a:cs typeface="Arial" panose="020B0604020202020204" pitchFamily="34" charset="0"/>
              </a:rPr>
              <a:t>Зоната за пренос на топлина трябва да бъде проектирана според нагревателното натоварване.</a:t>
            </a:r>
          </a:p>
          <a:p>
            <a:pPr>
              <a:lnSpc>
                <a:spcPct val="150000"/>
              </a:lnSpc>
            </a:pPr>
            <a:r>
              <a:rPr lang="ru-RU" sz="1600" dirty="0">
                <a:latin typeface="Arial" panose="020B0604020202020204" pitchFamily="34" charset="0"/>
                <a:cs typeface="Arial" panose="020B0604020202020204" pitchFamily="34" charset="0"/>
              </a:rPr>
              <a:t>За да се гарантира ефективността на системата, е важно системата да се оразмерява за ниски температури на потока</a:t>
            </a:r>
            <a:r>
              <a:rPr lang="ru-RU"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415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latin typeface="Arial" panose="020B0604020202020204" pitchFamily="34" charset="0"/>
                <a:cs typeface="Arial" panose="020B0604020202020204" pitchFamily="34" charset="0"/>
              </a:rPr>
              <a:t>Изчисляване на системата за подово </a:t>
            </a:r>
            <a:r>
              <a:rPr lang="ru-RU" dirty="0" smtClean="0">
                <a:latin typeface="Arial" panose="020B0604020202020204" pitchFamily="34" charset="0"/>
                <a:cs typeface="Arial" panose="020B0604020202020204" pitchFamily="34" charset="0"/>
              </a:rPr>
              <a:t>отопление</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988840"/>
            <a:ext cx="8208912" cy="461665"/>
          </a:xfrm>
          <a:prstGeom prst="rect">
            <a:avLst/>
          </a:prstGeom>
        </p:spPr>
        <p:txBody>
          <a:bodyPr wrap="square">
            <a:spAutoFit/>
          </a:bodyPr>
          <a:lstStyle/>
          <a:p>
            <a:pPr>
              <a:lnSpc>
                <a:spcPct val="150000"/>
              </a:lnSpc>
            </a:pPr>
            <a:r>
              <a:rPr lang="bg-BG" sz="1600" dirty="0">
                <a:latin typeface="Arial" panose="020B0604020202020204" pitchFamily="34" charset="0"/>
                <a:cs typeface="Arial" panose="020B0604020202020204" pitchFamily="34" charset="0"/>
              </a:rPr>
              <a:t>Изход на радиатор - </a:t>
            </a:r>
            <a:r>
              <a:rPr lang="bg-BG" sz="1600" dirty="0" smtClean="0">
                <a:latin typeface="Arial" panose="020B0604020202020204" pitchFamily="34" charset="0"/>
                <a:cs typeface="Arial" panose="020B0604020202020204" pitchFamily="34" charset="0"/>
              </a:rPr>
              <a:t>Пример</a:t>
            </a:r>
            <a:endParaRPr lang="de-DE"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stretch>
            <a:fillRect/>
          </a:stretch>
        </p:blipFill>
        <p:spPr>
          <a:xfrm>
            <a:off x="1117374" y="2564904"/>
            <a:ext cx="6905625" cy="3819872"/>
          </a:xfrm>
          <a:prstGeom prst="rect">
            <a:avLst/>
          </a:prstGeom>
        </p:spPr>
      </p:pic>
    </p:spTree>
    <p:extLst>
      <p:ext uri="{BB962C8B-B14F-4D97-AF65-F5344CB8AC3E}">
        <p14:creationId xmlns:p14="http://schemas.microsoft.com/office/powerpoint/2010/main" val="4013839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latin typeface="Arial" panose="020B0604020202020204" pitchFamily="34" charset="0"/>
                <a:cs typeface="Arial" panose="020B0604020202020204" pitchFamily="34" charset="0"/>
              </a:rPr>
              <a:t>Изчисляване на системата за подово </a:t>
            </a:r>
            <a:r>
              <a:rPr lang="ru-RU" dirty="0" smtClean="0">
                <a:latin typeface="Arial" panose="020B0604020202020204" pitchFamily="34" charset="0"/>
                <a:cs typeface="Arial" panose="020B0604020202020204" pitchFamily="34" charset="0"/>
              </a:rPr>
              <a:t>отопление</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988840"/>
            <a:ext cx="8208912" cy="3416320"/>
          </a:xfrm>
          <a:prstGeom prst="rect">
            <a:avLst/>
          </a:prstGeom>
        </p:spPr>
        <p:txBody>
          <a:bodyPr wrap="square">
            <a:spAutoFit/>
          </a:bodyPr>
          <a:lstStyle/>
          <a:p>
            <a:pPr>
              <a:lnSpc>
                <a:spcPct val="150000"/>
              </a:lnSpc>
            </a:pPr>
            <a:r>
              <a:rPr lang="ru-RU" sz="1600" dirty="0">
                <a:latin typeface="Arial" panose="020B0604020202020204" pitchFamily="34" charset="0"/>
                <a:cs typeface="Arial" panose="020B0604020202020204" pitchFamily="34" charset="0"/>
              </a:rPr>
              <a:t>Изход на радиатор - Пример</a:t>
            </a:r>
          </a:p>
          <a:p>
            <a:pPr>
              <a:lnSpc>
                <a:spcPct val="150000"/>
              </a:lnSpc>
            </a:pPr>
            <a:endParaRPr lang="ru-RU" sz="1600" dirty="0">
              <a:latin typeface="Arial" panose="020B0604020202020204" pitchFamily="34" charset="0"/>
              <a:cs typeface="Arial" panose="020B0604020202020204" pitchFamily="34" charset="0"/>
            </a:endParaRPr>
          </a:p>
          <a:p>
            <a:pPr>
              <a:lnSpc>
                <a:spcPct val="150000"/>
              </a:lnSpc>
            </a:pPr>
            <a:r>
              <a:rPr lang="ru-RU" sz="1600" dirty="0">
                <a:latin typeface="Arial" panose="020B0604020202020204" pitchFamily="34" charset="0"/>
                <a:cs typeface="Arial" panose="020B0604020202020204" pitchFamily="34" charset="0"/>
              </a:rPr>
              <a:t>При условията на стайна температура на потока: 90 ° C / температура на връщащия поток: 70 ° C / стайна температура: 20 ° C, даден радиатор има зададен изход.</a:t>
            </a:r>
          </a:p>
          <a:p>
            <a:pPr>
              <a:lnSpc>
                <a:spcPct val="150000"/>
              </a:lnSpc>
            </a:pPr>
            <a:r>
              <a:rPr lang="ru-RU" sz="1600" dirty="0">
                <a:latin typeface="Arial" panose="020B0604020202020204" pitchFamily="34" charset="0"/>
                <a:cs typeface="Arial" panose="020B0604020202020204" pitchFamily="34" charset="0"/>
              </a:rPr>
              <a:t>Ако промените зададените условия (температура на вътрешния поток / температура на връщащия поток / стайна температура), изходът на радиатора се променя.</a:t>
            </a:r>
          </a:p>
          <a:p>
            <a:pPr>
              <a:lnSpc>
                <a:spcPct val="150000"/>
              </a:lnSpc>
            </a:pPr>
            <a:r>
              <a:rPr lang="ru-RU" sz="1600" dirty="0">
                <a:latin typeface="Arial" panose="020B0604020202020204" pitchFamily="34" charset="0"/>
                <a:cs typeface="Arial" panose="020B0604020202020204" pitchFamily="34" charset="0"/>
              </a:rPr>
              <a:t>Таблицата показва </a:t>
            </a:r>
            <a:r>
              <a:rPr lang="ru-RU" sz="1600" dirty="0" smtClean="0">
                <a:latin typeface="Arial" panose="020B0604020202020204" pitchFamily="34" charset="0"/>
                <a:cs typeface="Arial" panose="020B0604020202020204" pitchFamily="34" charset="0"/>
              </a:rPr>
              <a:t>факторите</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529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latin typeface="Arial" panose="020B0604020202020204" pitchFamily="34" charset="0"/>
                <a:cs typeface="Arial" panose="020B0604020202020204" pitchFamily="34" charset="0"/>
              </a:rPr>
              <a:t>Изчисляване на системата за подово </a:t>
            </a:r>
            <a:r>
              <a:rPr lang="ru-RU" dirty="0" smtClean="0">
                <a:latin typeface="Arial" panose="020B0604020202020204" pitchFamily="34" charset="0"/>
                <a:cs typeface="Arial" panose="020B0604020202020204" pitchFamily="34" charset="0"/>
              </a:rPr>
              <a:t>отопление</a:t>
            </a:r>
            <a:endParaRPr lang="el-GR" dirty="0">
              <a:latin typeface="Arial" panose="020B0604020202020204" pitchFamily="34" charset="0"/>
              <a:cs typeface="Arial" panose="020B0604020202020204" pitchFamily="34" charset="0"/>
            </a:endParaRPr>
          </a:p>
        </p:txBody>
      </p:sp>
      <p:sp>
        <p:nvSpPr>
          <p:cNvPr id="3" name="Rechteck 2"/>
          <p:cNvSpPr/>
          <p:nvPr/>
        </p:nvSpPr>
        <p:spPr>
          <a:xfrm>
            <a:off x="323528" y="1988840"/>
            <a:ext cx="8208912" cy="2677656"/>
          </a:xfrm>
          <a:prstGeom prst="rect">
            <a:avLst/>
          </a:prstGeom>
        </p:spPr>
        <p:txBody>
          <a:bodyPr wrap="square">
            <a:spAutoFit/>
          </a:bodyPr>
          <a:lstStyle/>
          <a:p>
            <a:pPr>
              <a:lnSpc>
                <a:spcPct val="150000"/>
              </a:lnSpc>
            </a:pPr>
            <a:r>
              <a:rPr lang="bg-BG" sz="1600" dirty="0" smtClean="0">
                <a:latin typeface="Arial" panose="020B0604020202020204" pitchFamily="34" charset="0"/>
                <a:cs typeface="Arial" panose="020B0604020202020204" pitchFamily="34" charset="0"/>
              </a:rPr>
              <a:t>Изход на радиатор - Пример</a:t>
            </a:r>
            <a:endParaRPr lang="en-US" sz="1600" dirty="0" smtClean="0">
              <a:latin typeface="Arial" panose="020B0604020202020204" pitchFamily="34" charset="0"/>
              <a:cs typeface="Arial" panose="020B0604020202020204" pitchFamily="34" charset="0"/>
            </a:endParaRPr>
          </a:p>
          <a:p>
            <a:pPr>
              <a:lnSpc>
                <a:spcPct val="150000"/>
              </a:lnSpc>
            </a:pPr>
            <a:r>
              <a:rPr lang="ru-RU" sz="1600" dirty="0" smtClean="0">
                <a:latin typeface="Arial" panose="020B0604020202020204" pitchFamily="34" charset="0"/>
                <a:cs typeface="Arial" panose="020B0604020202020204" pitchFamily="34" charset="0"/>
              </a:rPr>
              <a:t>Така че, ако преминете към</a:t>
            </a:r>
          </a:p>
          <a:p>
            <a:pPr>
              <a:lnSpc>
                <a:spcPct val="150000"/>
              </a:lnSpc>
            </a:pPr>
            <a:r>
              <a:rPr lang="ru-RU" sz="1600" dirty="0" smtClean="0">
                <a:latin typeface="Arial" panose="020B0604020202020204" pitchFamily="34" charset="0"/>
                <a:cs typeface="Arial" panose="020B0604020202020204" pitchFamily="34" charset="0"/>
              </a:rPr>
              <a:t>температура на вътрешния поток: 40 ° C</a:t>
            </a:r>
          </a:p>
          <a:p>
            <a:pPr>
              <a:lnSpc>
                <a:spcPct val="150000"/>
              </a:lnSpc>
            </a:pPr>
            <a:r>
              <a:rPr lang="ru-RU" sz="1600" dirty="0" smtClean="0">
                <a:latin typeface="Arial" panose="020B0604020202020204" pitchFamily="34" charset="0"/>
                <a:cs typeface="Arial" panose="020B0604020202020204" pitchFamily="34" charset="0"/>
              </a:rPr>
              <a:t>температура на връщащия поток: 35 ° C</a:t>
            </a:r>
          </a:p>
          <a:p>
            <a:pPr>
              <a:lnSpc>
                <a:spcPct val="150000"/>
              </a:lnSpc>
            </a:pPr>
            <a:r>
              <a:rPr lang="ru-RU" sz="1600" dirty="0" smtClean="0">
                <a:latin typeface="Arial" panose="020B0604020202020204" pitchFamily="34" charset="0"/>
                <a:cs typeface="Arial" panose="020B0604020202020204" pitchFamily="34" charset="0"/>
              </a:rPr>
              <a:t>стайна температура: 20 ° C</a:t>
            </a:r>
            <a:endParaRPr lang="en-US" sz="1600" dirty="0" smtClean="0">
              <a:latin typeface="Arial" panose="020B0604020202020204" pitchFamily="34" charset="0"/>
              <a:cs typeface="Arial" panose="020B0604020202020204" pitchFamily="34" charset="0"/>
            </a:endParaRPr>
          </a:p>
          <a:p>
            <a:pPr>
              <a:lnSpc>
                <a:spcPct val="150000"/>
              </a:lnSpc>
            </a:pPr>
            <a:endParaRPr lang="en-US" sz="1600" dirty="0" smtClean="0">
              <a:latin typeface="Arial" panose="020B0604020202020204" pitchFamily="34" charset="0"/>
              <a:cs typeface="Arial" panose="020B0604020202020204" pitchFamily="34" charset="0"/>
            </a:endParaRPr>
          </a:p>
          <a:p>
            <a:pPr>
              <a:lnSpc>
                <a:spcPct val="150000"/>
              </a:lnSpc>
            </a:pPr>
            <a:r>
              <a:rPr lang="ru-RU" sz="1600" dirty="0">
                <a:latin typeface="Arial" panose="020B0604020202020204" pitchFamily="34" charset="0"/>
                <a:cs typeface="Arial" panose="020B0604020202020204" pitchFamily="34" charset="0"/>
              </a:rPr>
              <a:t>Коефициентът е 0,2 - Същият радиатор има само една пета от мощността </a:t>
            </a:r>
            <a:r>
              <a:rPr lang="ru-RU" sz="1600" dirty="0" smtClean="0">
                <a:latin typeface="Arial" panose="020B0604020202020204" pitchFamily="34" charset="0"/>
                <a:cs typeface="Arial" panose="020B0604020202020204" pitchFamily="34" charset="0"/>
              </a:rPr>
              <a:t>си.</a:t>
            </a:r>
            <a:endParaRPr lang="de-DE"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stretch>
            <a:fillRect/>
          </a:stretch>
        </p:blipFill>
        <p:spPr>
          <a:xfrm>
            <a:off x="4860032" y="1916832"/>
            <a:ext cx="3160571" cy="1982053"/>
          </a:xfrm>
          <a:prstGeom prst="rect">
            <a:avLst/>
          </a:prstGeom>
        </p:spPr>
      </p:pic>
      <p:sp>
        <p:nvSpPr>
          <p:cNvPr id="5" name="Ellipse 4"/>
          <p:cNvSpPr/>
          <p:nvPr/>
        </p:nvSpPr>
        <p:spPr>
          <a:xfrm>
            <a:off x="6732240" y="3501008"/>
            <a:ext cx="720080" cy="504056"/>
          </a:xfrm>
          <a:prstGeom prst="ellipse">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604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latin typeface="Arial" panose="020B0604020202020204" pitchFamily="34" charset="0"/>
                <a:cs typeface="Arial" panose="020B0604020202020204" pitchFamily="34" charset="0"/>
              </a:rPr>
              <a:t>Въведение</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ru-RU" sz="1600" dirty="0">
                <a:latin typeface="Arial" panose="020B0604020202020204" pitchFamily="34" charset="0"/>
                <a:cs typeface="Arial" panose="020B0604020202020204" pitchFamily="34" charset="0"/>
              </a:rPr>
              <a:t>Топлината, която се осигурява от термопомпата в отоплителна система, трябва да се подава в рамките на отоплителната система.</a:t>
            </a:r>
          </a:p>
          <a:p>
            <a:pPr marL="0" indent="0">
              <a:lnSpc>
                <a:spcPct val="150000"/>
              </a:lnSpc>
              <a:buNone/>
            </a:pPr>
            <a:r>
              <a:rPr lang="ru-RU" sz="1600" dirty="0" smtClean="0">
                <a:latin typeface="Arial" panose="020B0604020202020204" pitchFamily="34" charset="0"/>
                <a:cs typeface="Arial" panose="020B0604020202020204" pitchFamily="34" charset="0"/>
              </a:rPr>
              <a:t>Трябва </a:t>
            </a:r>
            <a:r>
              <a:rPr lang="ru-RU" sz="1600" dirty="0">
                <a:latin typeface="Arial" panose="020B0604020202020204" pitchFamily="34" charset="0"/>
                <a:cs typeface="Arial" panose="020B0604020202020204" pitchFamily="34" charset="0"/>
              </a:rPr>
              <a:t>да се </a:t>
            </a:r>
            <a:r>
              <a:rPr lang="ru-RU" sz="1600" dirty="0" smtClean="0">
                <a:latin typeface="Arial" panose="020B0604020202020204" pitchFamily="34" charset="0"/>
                <a:cs typeface="Arial" panose="020B0604020202020204" pitchFamily="34" charset="0"/>
              </a:rPr>
              <a:t>раздели между:</a:t>
            </a: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 Топло </a:t>
            </a:r>
            <a:r>
              <a:rPr lang="ru-RU" sz="1600" dirty="0">
                <a:latin typeface="Arial" panose="020B0604020202020204" pitchFamily="34" charset="0"/>
                <a:cs typeface="Arial" panose="020B0604020202020204" pitchFamily="34" charset="0"/>
              </a:rPr>
              <a:t>(и / или студено) за загряване на сградата</a:t>
            </a:r>
          </a:p>
          <a:p>
            <a:pPr marL="0" indent="0">
              <a:lnSpc>
                <a:spcPct val="150000"/>
              </a:lnSpc>
              <a:buNone/>
            </a:pPr>
            <a:r>
              <a:rPr lang="ru-RU" sz="1600" dirty="0" smtClean="0">
                <a:latin typeface="Arial" panose="020B0604020202020204" pitchFamily="34" charset="0"/>
                <a:cs typeface="Arial" panose="020B0604020202020204" pitchFamily="34" charset="0"/>
              </a:rPr>
              <a:t>- Топла </a:t>
            </a:r>
            <a:r>
              <a:rPr lang="ru-RU" sz="1600" dirty="0">
                <a:latin typeface="Arial" panose="020B0604020202020204" pitchFamily="34" charset="0"/>
                <a:cs typeface="Arial" panose="020B0604020202020204" pitchFamily="34" charset="0"/>
              </a:rPr>
              <a:t>вода</a:t>
            </a:r>
          </a:p>
          <a:p>
            <a:pPr marL="0" indent="0">
              <a:lnSpc>
                <a:spcPct val="150000"/>
              </a:lnSpc>
              <a:buNone/>
            </a:pPr>
            <a:r>
              <a:rPr lang="ru-RU" sz="1600" dirty="0">
                <a:latin typeface="Arial" panose="020B0604020202020204" pitchFamily="34" charset="0"/>
                <a:cs typeface="Arial" panose="020B0604020202020204" pitchFamily="34" charset="0"/>
              </a:rPr>
              <a:t>В това </a:t>
            </a:r>
            <a:r>
              <a:rPr lang="ru-RU" sz="1600" dirty="0" smtClean="0">
                <a:latin typeface="Arial" panose="020B0604020202020204" pitchFamily="34" charset="0"/>
                <a:cs typeface="Arial" panose="020B0604020202020204" pitchFamily="34" charset="0"/>
              </a:rPr>
              <a:t>ръководство </a:t>
            </a:r>
            <a:r>
              <a:rPr lang="ru-RU" sz="1600" dirty="0">
                <a:latin typeface="Arial" panose="020B0604020202020204" pitchFamily="34" charset="0"/>
                <a:cs typeface="Arial" panose="020B0604020202020204" pitchFamily="34" charset="0"/>
              </a:rPr>
              <a:t>ще научите кои компоненти се използват най-вече, какви са разликите между отоплителна система с термопомпа и отоплителна система с котел с изкопаеми горива</a:t>
            </a:r>
            <a:r>
              <a:rPr lang="ru-RU" sz="1600" dirty="0" smtClean="0">
                <a:latin typeface="Arial" panose="020B0604020202020204" pitchFamily="34" charset="0"/>
                <a:cs typeface="Arial" panose="020B0604020202020204" pitchFamily="34" charset="0"/>
              </a:rPr>
              <a:t>.</a:t>
            </a:r>
          </a:p>
          <a:p>
            <a:pPr marL="0" indent="0">
              <a:lnSpc>
                <a:spcPct val="150000"/>
              </a:lnSpc>
              <a:buNone/>
            </a:pP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Изчисляване </a:t>
            </a:r>
            <a:r>
              <a:rPr lang="ru-RU" dirty="0">
                <a:latin typeface="Arial" panose="020B0604020202020204" pitchFamily="34" charset="0"/>
                <a:cs typeface="Arial" panose="020B0604020202020204" pitchFamily="34" charset="0"/>
              </a:rPr>
              <a:t>на системата за подово </a:t>
            </a:r>
            <a:r>
              <a:rPr lang="ru-RU" dirty="0" smtClean="0">
                <a:latin typeface="Arial" panose="020B0604020202020204" pitchFamily="34" charset="0"/>
                <a:cs typeface="Arial" panose="020B0604020202020204" pitchFamily="34" charset="0"/>
              </a:rPr>
              <a:t>отопление</a:t>
            </a:r>
            <a:endParaRPr lang="el-GR" dirty="0">
              <a:latin typeface="Arial" panose="020B0604020202020204" pitchFamily="34" charset="0"/>
              <a:cs typeface="Arial" panose="020B0604020202020204" pitchFamily="34" charset="0"/>
            </a:endParaRPr>
          </a:p>
        </p:txBody>
      </p:sp>
      <p:sp>
        <p:nvSpPr>
          <p:cNvPr id="3" name="Rechteck 2"/>
          <p:cNvSpPr/>
          <p:nvPr/>
        </p:nvSpPr>
        <p:spPr>
          <a:xfrm>
            <a:off x="477888" y="1628800"/>
            <a:ext cx="8208912" cy="4524315"/>
          </a:xfrm>
          <a:prstGeom prst="rect">
            <a:avLst/>
          </a:prstGeom>
        </p:spPr>
        <p:txBody>
          <a:bodyPr wrap="square">
            <a:spAutoFit/>
          </a:bodyPr>
          <a:lstStyle/>
          <a:p>
            <a:pPr>
              <a:lnSpc>
                <a:spcPct val="150000"/>
              </a:lnSpc>
            </a:pPr>
            <a:r>
              <a:rPr lang="ru-RU" sz="1600" dirty="0">
                <a:latin typeface="Arial" panose="020B0604020202020204" pitchFamily="34" charset="0"/>
                <a:cs typeface="Arial" panose="020B0604020202020204" pitchFamily="34" charset="0"/>
              </a:rPr>
              <a:t>Изчисляването на системите за подово отопление следва същите правила</a:t>
            </a:r>
          </a:p>
          <a:p>
            <a:pPr>
              <a:lnSpc>
                <a:spcPct val="150000"/>
              </a:lnSpc>
            </a:pPr>
            <a:endParaRPr lang="ru-RU" sz="1600" dirty="0">
              <a:latin typeface="Arial" panose="020B0604020202020204" pitchFamily="34" charset="0"/>
              <a:cs typeface="Arial" panose="020B0604020202020204" pitchFamily="34" charset="0"/>
            </a:endParaRPr>
          </a:p>
          <a:p>
            <a:pPr>
              <a:lnSpc>
                <a:spcPct val="150000"/>
              </a:lnSpc>
            </a:pPr>
            <a:r>
              <a:rPr lang="ru-RU" sz="1600" dirty="0">
                <a:latin typeface="Arial" panose="020B0604020202020204" pitchFamily="34" charset="0"/>
                <a:cs typeface="Arial" panose="020B0604020202020204" pitchFamily="34" charset="0"/>
              </a:rPr>
              <a:t>Входни променливи:</a:t>
            </a:r>
          </a:p>
          <a:p>
            <a:pPr>
              <a:lnSpc>
                <a:spcPct val="150000"/>
              </a:lnSpc>
            </a:pPr>
            <a:r>
              <a:rPr lang="ru-RU" sz="1600" dirty="0" smtClean="0">
                <a:latin typeface="Arial" panose="020B0604020202020204" pitchFamily="34" charset="0"/>
                <a:cs typeface="Arial" panose="020B0604020202020204" pitchFamily="34" charset="0"/>
              </a:rPr>
              <a:t>- температурно </a:t>
            </a:r>
            <a:r>
              <a:rPr lang="ru-RU" sz="1600" dirty="0">
                <a:latin typeface="Arial" panose="020B0604020202020204" pitchFamily="34" charset="0"/>
                <a:cs typeface="Arial" panose="020B0604020202020204" pitchFamily="34" charset="0"/>
              </a:rPr>
              <a:t>ниво на отопление,</a:t>
            </a:r>
          </a:p>
          <a:p>
            <a:pPr>
              <a:lnSpc>
                <a:spcPct val="150000"/>
              </a:lnSpc>
            </a:pPr>
            <a:r>
              <a:rPr lang="ru-RU" sz="1600" dirty="0" smtClean="0">
                <a:latin typeface="Arial" panose="020B0604020202020204" pitchFamily="34" charset="0"/>
                <a:cs typeface="Arial" panose="020B0604020202020204" pitchFamily="34" charset="0"/>
              </a:rPr>
              <a:t>- разлика </a:t>
            </a:r>
            <a:r>
              <a:rPr lang="ru-RU" sz="1600" dirty="0">
                <a:latin typeface="Arial" panose="020B0604020202020204" pitchFamily="34" charset="0"/>
                <a:cs typeface="Arial" panose="020B0604020202020204" pitchFamily="34" charset="0"/>
              </a:rPr>
              <a:t>в температурата,</a:t>
            </a:r>
          </a:p>
          <a:p>
            <a:pPr>
              <a:lnSpc>
                <a:spcPct val="150000"/>
              </a:lnSpc>
            </a:pPr>
            <a:r>
              <a:rPr lang="ru-RU" sz="1600" dirty="0" smtClean="0">
                <a:latin typeface="Arial" panose="020B0604020202020204" pitchFamily="34" charset="0"/>
                <a:cs typeface="Arial" panose="020B0604020202020204" pitchFamily="34" charset="0"/>
              </a:rPr>
              <a:t>- температура </a:t>
            </a:r>
            <a:r>
              <a:rPr lang="ru-RU" sz="1600" dirty="0">
                <a:latin typeface="Arial" panose="020B0604020202020204" pitchFamily="34" charset="0"/>
                <a:cs typeface="Arial" panose="020B0604020202020204" pitchFamily="34" charset="0"/>
              </a:rPr>
              <a:t>на помещенията,</a:t>
            </a:r>
          </a:p>
          <a:p>
            <a:pPr>
              <a:lnSpc>
                <a:spcPct val="150000"/>
              </a:lnSpc>
            </a:pPr>
            <a:r>
              <a:rPr lang="ru-RU" sz="1600" dirty="0" smtClean="0">
                <a:latin typeface="Arial" panose="020B0604020202020204" pitchFamily="34" charset="0"/>
                <a:cs typeface="Arial" panose="020B0604020202020204" pitchFamily="34" charset="0"/>
              </a:rPr>
              <a:t>- дължина </a:t>
            </a:r>
            <a:r>
              <a:rPr lang="ru-RU" sz="1600" dirty="0">
                <a:latin typeface="Arial" panose="020B0604020202020204" pitchFamily="34" charset="0"/>
                <a:cs typeface="Arial" panose="020B0604020202020204" pitchFamily="34" charset="0"/>
              </a:rPr>
              <a:t>на тръбите,</a:t>
            </a:r>
          </a:p>
          <a:p>
            <a:pPr>
              <a:lnSpc>
                <a:spcPct val="150000"/>
              </a:lnSpc>
            </a:pPr>
            <a:r>
              <a:rPr lang="ru-RU" sz="1600" dirty="0" smtClean="0">
                <a:latin typeface="Arial" panose="020B0604020202020204" pitchFamily="34" charset="0"/>
                <a:cs typeface="Arial" panose="020B0604020202020204" pitchFamily="34" charset="0"/>
              </a:rPr>
              <a:t>- разстояние </a:t>
            </a:r>
            <a:r>
              <a:rPr lang="ru-RU" sz="1600" dirty="0">
                <a:latin typeface="Arial" panose="020B0604020202020204" pitchFamily="34" charset="0"/>
                <a:cs typeface="Arial" panose="020B0604020202020204" pitchFamily="34" charset="0"/>
              </a:rPr>
              <a:t>между тръбите,</a:t>
            </a:r>
          </a:p>
          <a:p>
            <a:pPr>
              <a:lnSpc>
                <a:spcPct val="150000"/>
              </a:lnSpc>
            </a:pPr>
            <a:r>
              <a:rPr lang="ru-RU" sz="1600" dirty="0" smtClean="0">
                <a:latin typeface="Arial" panose="020B0604020202020204" pitchFamily="34" charset="0"/>
                <a:cs typeface="Arial" panose="020B0604020202020204" pitchFamily="34" charset="0"/>
              </a:rPr>
              <a:t>- площ </a:t>
            </a:r>
            <a:r>
              <a:rPr lang="ru-RU" sz="1600" dirty="0">
                <a:latin typeface="Arial" panose="020B0604020202020204" pitchFamily="34" charset="0"/>
                <a:cs typeface="Arial" panose="020B0604020202020204" pitchFamily="34" charset="0"/>
              </a:rPr>
              <a:t>на стаята.</a:t>
            </a:r>
          </a:p>
          <a:p>
            <a:pPr>
              <a:lnSpc>
                <a:spcPct val="150000"/>
              </a:lnSpc>
            </a:pPr>
            <a:endParaRPr lang="ru-RU" sz="1600" dirty="0">
              <a:latin typeface="Arial" panose="020B0604020202020204" pitchFamily="34" charset="0"/>
              <a:cs typeface="Arial" panose="020B0604020202020204" pitchFamily="34" charset="0"/>
            </a:endParaRPr>
          </a:p>
          <a:p>
            <a:pPr>
              <a:lnSpc>
                <a:spcPct val="150000"/>
              </a:lnSpc>
            </a:pPr>
            <a:r>
              <a:rPr lang="ru-RU" sz="1600" dirty="0">
                <a:latin typeface="Arial" panose="020B0604020202020204" pitchFamily="34" charset="0"/>
                <a:cs typeface="Arial" panose="020B0604020202020204" pitchFamily="34" charset="0"/>
              </a:rPr>
              <a:t>С тези параметри можете да изчислите системата. </a:t>
            </a:r>
            <a:r>
              <a:rPr lang="ru-RU" sz="1600" dirty="0" smtClean="0">
                <a:latin typeface="Arial" panose="020B0604020202020204" pitchFamily="34" charset="0"/>
                <a:cs typeface="Arial" panose="020B0604020202020204" pitchFamily="34" charset="0"/>
              </a:rPr>
              <a:t>Налични </a:t>
            </a:r>
            <a:r>
              <a:rPr lang="ru-RU" sz="1600" dirty="0">
                <a:latin typeface="Arial" panose="020B0604020202020204" pitchFamily="34" charset="0"/>
                <a:cs typeface="Arial" panose="020B0604020202020204" pitchFamily="34" charset="0"/>
              </a:rPr>
              <a:t>са различни софтуерни решения за този </a:t>
            </a:r>
            <a:r>
              <a:rPr lang="ru-RU" sz="1600" dirty="0" smtClean="0">
                <a:latin typeface="Arial" panose="020B0604020202020204" pitchFamily="34" charset="0"/>
                <a:cs typeface="Arial" panose="020B0604020202020204" pitchFamily="34" charset="0"/>
              </a:rPr>
              <a:t>проблем</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174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dirty="0" smtClean="0">
                <a:latin typeface="Arial" panose="020B0604020202020204" pitchFamily="34" charset="0"/>
                <a:cs typeface="Arial" panose="020B0604020202020204" pitchFamily="34" charset="0"/>
              </a:rPr>
              <a:t>Край на модула</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normAutofit/>
          </a:bodyPr>
          <a:lstStyle/>
          <a:p>
            <a:pPr marL="0" indent="0">
              <a:lnSpc>
                <a:spcPct val="150000"/>
              </a:lnSpc>
              <a:buNone/>
            </a:pPr>
            <a:r>
              <a:rPr lang="ru-RU" sz="1600" dirty="0">
                <a:latin typeface="Arial" panose="020B0604020202020204" pitchFamily="34" charset="0"/>
                <a:cs typeface="Arial" panose="020B0604020202020204" pitchFamily="34" charset="0"/>
              </a:rPr>
              <a:t>Това е краят на модула: </a:t>
            </a:r>
            <a:r>
              <a:rPr lang="ru-RU" sz="1600" dirty="0" smtClean="0">
                <a:latin typeface="Arial" panose="020B0604020202020204" pitchFamily="34" charset="0"/>
                <a:cs typeface="Arial" panose="020B0604020202020204" pitchFamily="34" charset="0"/>
              </a:rPr>
              <a:t>„Запознаване с </a:t>
            </a:r>
            <a:r>
              <a:rPr lang="ru-RU" sz="1600" dirty="0">
                <a:latin typeface="Arial" panose="020B0604020202020204" pitchFamily="34" charset="0"/>
                <a:cs typeface="Arial" panose="020B0604020202020204" pitchFamily="34" charset="0"/>
              </a:rPr>
              <a:t>ОВК и система за разпределение </a:t>
            </a:r>
            <a:r>
              <a:rPr lang="ru-RU" sz="1600" dirty="0" smtClean="0">
                <a:latin typeface="Arial" panose="020B0604020202020204" pitchFamily="34" charset="0"/>
                <a:cs typeface="Arial" panose="020B0604020202020204" pitchFamily="34" charset="0"/>
              </a:rPr>
              <a:t>в </a:t>
            </a:r>
            <a:r>
              <a:rPr lang="ru-RU" sz="1600" dirty="0">
                <a:latin typeface="Arial" panose="020B0604020202020204" pitchFamily="34" charset="0"/>
                <a:cs typeface="Arial" panose="020B0604020202020204" pitchFamily="34" charset="0"/>
              </a:rPr>
              <a:t>сгради“</a:t>
            </a:r>
          </a:p>
          <a:p>
            <a:pPr marL="0" indent="0">
              <a:lnSpc>
                <a:spcPct val="150000"/>
              </a:lnSpc>
              <a:buNone/>
            </a:pPr>
            <a:r>
              <a:rPr lang="ru-RU" sz="1600" dirty="0">
                <a:latin typeface="Arial" panose="020B0604020202020204" pitchFamily="34" charset="0"/>
                <a:cs typeface="Arial" panose="020B0604020202020204" pitchFamily="34" charset="0"/>
              </a:rPr>
              <a:t>Сега </a:t>
            </a:r>
            <a:r>
              <a:rPr lang="ru-RU" sz="1600" dirty="0" smtClean="0">
                <a:latin typeface="Arial" panose="020B0604020202020204" pitchFamily="34" charset="0"/>
                <a:cs typeface="Arial" panose="020B0604020202020204" pitchFamily="34" charset="0"/>
              </a:rPr>
              <a:t>ти:</a:t>
            </a:r>
            <a:endParaRPr lang="ru-RU" sz="1600" dirty="0">
              <a:latin typeface="Arial" panose="020B0604020202020204" pitchFamily="34" charset="0"/>
              <a:cs typeface="Arial" panose="020B0604020202020204" pitchFamily="34" charset="0"/>
            </a:endParaRP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smtClean="0">
                <a:latin typeface="Arial" panose="020B0604020202020204" pitchFamily="34" charset="0"/>
                <a:cs typeface="Arial" panose="020B0604020202020204" pitchFamily="34" charset="0"/>
              </a:rPr>
              <a:t>1. Познаваш </a:t>
            </a:r>
            <a:r>
              <a:rPr lang="ru-RU" sz="1600" dirty="0">
                <a:latin typeface="Arial" panose="020B0604020202020204" pitchFamily="34" charset="0"/>
                <a:cs typeface="Arial" panose="020B0604020202020204" pitchFamily="34" charset="0"/>
              </a:rPr>
              <a:t>различните компоненти и характеристики на HVAC</a:t>
            </a:r>
          </a:p>
          <a:p>
            <a:pPr marL="0" indent="0">
              <a:lnSpc>
                <a:spcPct val="150000"/>
              </a:lnSpc>
              <a:buNone/>
            </a:pPr>
            <a:r>
              <a:rPr lang="ru-RU" sz="1600" dirty="0" smtClean="0">
                <a:latin typeface="Arial" panose="020B0604020202020204" pitchFamily="34" charset="0"/>
                <a:cs typeface="Arial" panose="020B0604020202020204" pitchFamily="34" charset="0"/>
              </a:rPr>
              <a:t>2. Познаваш </a:t>
            </a:r>
            <a:r>
              <a:rPr lang="ru-RU" sz="1600" dirty="0">
                <a:latin typeface="Arial" panose="020B0604020202020204" pitchFamily="34" charset="0"/>
                <a:cs typeface="Arial" panose="020B0604020202020204" pitchFamily="34" charset="0"/>
              </a:rPr>
              <a:t>различните компоненти и характеристики на системите за разпределение </a:t>
            </a:r>
            <a:r>
              <a:rPr lang="ru-RU" sz="1600" dirty="0" smtClean="0">
                <a:latin typeface="Arial" panose="020B0604020202020204" pitchFamily="34" charset="0"/>
                <a:cs typeface="Arial" panose="020B0604020202020204" pitchFamily="34" charset="0"/>
              </a:rPr>
              <a:t>в </a:t>
            </a:r>
            <a:r>
              <a:rPr lang="ru-RU" sz="1600" dirty="0">
                <a:latin typeface="Arial" panose="020B0604020202020204" pitchFamily="34" charset="0"/>
                <a:cs typeface="Arial" panose="020B0604020202020204" pitchFamily="34" charset="0"/>
              </a:rPr>
              <a:t>сгради</a:t>
            </a:r>
          </a:p>
          <a:p>
            <a:pPr marL="0" indent="0">
              <a:lnSpc>
                <a:spcPct val="150000"/>
              </a:lnSpc>
              <a:buNone/>
            </a:pPr>
            <a:r>
              <a:rPr lang="ru-RU" sz="1600" dirty="0" smtClean="0">
                <a:latin typeface="Arial" panose="020B0604020202020204" pitchFamily="34" charset="0"/>
                <a:cs typeface="Arial" panose="020B0604020202020204" pitchFamily="34" charset="0"/>
              </a:rPr>
              <a:t>3. Идентифицираш </a:t>
            </a:r>
            <a:r>
              <a:rPr lang="ru-RU" sz="1600" dirty="0">
                <a:latin typeface="Arial" panose="020B0604020202020204" pitchFamily="34" charset="0"/>
                <a:cs typeface="Arial" panose="020B0604020202020204" pitchFamily="34" charset="0"/>
              </a:rPr>
              <a:t>и </a:t>
            </a:r>
            <a:r>
              <a:rPr lang="ru-RU" sz="1600" dirty="0" smtClean="0">
                <a:latin typeface="Arial" panose="020B0604020202020204" pitchFamily="34" charset="0"/>
                <a:cs typeface="Arial" panose="020B0604020202020204" pitchFamily="34" charset="0"/>
              </a:rPr>
              <a:t>знаеш </a:t>
            </a:r>
            <a:r>
              <a:rPr lang="ru-RU" sz="1600" dirty="0">
                <a:latin typeface="Arial" panose="020B0604020202020204" pitchFamily="34" charset="0"/>
                <a:cs typeface="Arial" panose="020B0604020202020204" pitchFamily="34" charset="0"/>
              </a:rPr>
              <a:t>как HVAC и компонентите за разпределение </a:t>
            </a:r>
            <a:r>
              <a:rPr lang="ru-RU" sz="1600" dirty="0" smtClean="0">
                <a:latin typeface="Arial" panose="020B0604020202020204" pitchFamily="34" charset="0"/>
                <a:cs typeface="Arial" panose="020B0604020202020204" pitchFamily="34" charset="0"/>
              </a:rPr>
              <a:t>в </a:t>
            </a:r>
            <a:r>
              <a:rPr lang="ru-RU" sz="1600" dirty="0">
                <a:latin typeface="Arial" panose="020B0604020202020204" pitchFamily="34" charset="0"/>
                <a:cs typeface="Arial" panose="020B0604020202020204" pitchFamily="34" charset="0"/>
              </a:rPr>
              <a:t>сгради работят заедно</a:t>
            </a:r>
          </a:p>
          <a:p>
            <a:pPr marL="0" indent="0">
              <a:lnSpc>
                <a:spcPct val="150000"/>
              </a:lnSpc>
              <a:buNone/>
            </a:pPr>
            <a:r>
              <a:rPr lang="ru-RU" sz="1600" dirty="0" smtClean="0">
                <a:latin typeface="Arial" panose="020B0604020202020204" pitchFamily="34" charset="0"/>
                <a:cs typeface="Arial" panose="020B0604020202020204" pitchFamily="34" charset="0"/>
              </a:rPr>
              <a:t>4. Да инсталираш </a:t>
            </a:r>
            <a:r>
              <a:rPr lang="ru-RU" sz="1600" dirty="0">
                <a:latin typeface="Arial" panose="020B0604020202020204" pitchFamily="34" charset="0"/>
                <a:cs typeface="Arial" panose="020B0604020202020204" pitchFamily="34" charset="0"/>
              </a:rPr>
              <a:t>различни компоненти на </a:t>
            </a:r>
            <a:r>
              <a:rPr lang="ru-RU" sz="1600" dirty="0" smtClean="0">
                <a:latin typeface="Arial" panose="020B0604020202020204" pitchFamily="34" charset="0"/>
                <a:cs typeface="Arial" panose="020B0604020202020204" pitchFamily="34" charset="0"/>
              </a:rPr>
              <a:t>HVAC</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582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bg-BG" dirty="0" smtClean="0">
                <a:latin typeface="Arial" panose="020B0604020202020204" pitchFamily="34" charset="0"/>
                <a:cs typeface="Arial" panose="020B0604020202020204" pitchFamily="34" charset="0"/>
              </a:rPr>
              <a:t>Край на Част</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bg-BG" dirty="0" smtClean="0">
                <a:latin typeface="Arial" panose="020B0604020202020204" pitchFamily="34" charset="0"/>
                <a:cs typeface="Arial" panose="020B0604020202020204" pitchFamily="34" charset="0"/>
              </a:rPr>
              <a:t>1.1</a:t>
            </a:r>
            <a:r>
              <a:rPr lang="en-US"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Теория за планиране на геотермални </a:t>
            </a:r>
            <a:r>
              <a:rPr lang="ru-RU" dirty="0" smtClean="0">
                <a:latin typeface="Arial" panose="020B0604020202020204" pitchFamily="34" charset="0"/>
                <a:cs typeface="Arial" panose="020B0604020202020204" pitchFamily="34" charset="0"/>
              </a:rPr>
              <a:t>системи</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latin typeface="Arial" panose="020B0604020202020204" pitchFamily="34" charset="0"/>
                <a:cs typeface="Arial" panose="020B0604020202020204" pitchFamily="34" charset="0"/>
              </a:rPr>
              <a:t>Въведение</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ru-RU" sz="1600" dirty="0">
                <a:latin typeface="Arial" panose="020B0604020202020204" pitchFamily="34" charset="0"/>
                <a:cs typeface="Arial" panose="020B0604020202020204" pitchFamily="34" charset="0"/>
              </a:rPr>
              <a:t>По същество частите на топлинната система, комбинирани с термопомпа, са предимно същите, комбинирани със система, задвижвана от </a:t>
            </a:r>
            <a:r>
              <a:rPr lang="ru-RU" sz="1600" dirty="0" smtClean="0">
                <a:latin typeface="Arial" panose="020B0604020202020204" pitchFamily="34" charset="0"/>
                <a:cs typeface="Arial" panose="020B0604020202020204" pitchFamily="34" charset="0"/>
              </a:rPr>
              <a:t>изкопаеми горива. </a:t>
            </a:r>
            <a:r>
              <a:rPr lang="ru-RU" sz="1600" dirty="0">
                <a:latin typeface="Arial" panose="020B0604020202020204" pitchFamily="34" charset="0"/>
                <a:cs typeface="Arial" panose="020B0604020202020204" pitchFamily="34" charset="0"/>
              </a:rPr>
              <a:t>Термопомпата е топлинният генератор на централна отоплителна система за цялата сграда.</a:t>
            </a:r>
          </a:p>
          <a:p>
            <a:pPr marL="0" indent="0">
              <a:lnSpc>
                <a:spcPct val="150000"/>
              </a:lnSpc>
              <a:buNone/>
            </a:pPr>
            <a:r>
              <a:rPr lang="ru-RU" sz="1600" dirty="0">
                <a:latin typeface="Arial" panose="020B0604020202020204" pitchFamily="34" charset="0"/>
                <a:cs typeface="Arial" panose="020B0604020202020204" pitchFamily="34" charset="0"/>
              </a:rPr>
              <a:t>За да доставите топлината в сградата, се нуждаете от отоплителна инсталация (като радиатори), която се задвижва най-вече от вода като топлоносител. Основната разлика е нивото на работната температура на системата </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Отоплителните системи с термопомпа работят ефективно с относително ниска температура на входящия поток (до 35 ° C).</a:t>
            </a:r>
          </a:p>
          <a:p>
            <a:pPr marL="0" indent="0">
              <a:lnSpc>
                <a:spcPct val="150000"/>
              </a:lnSpc>
              <a:buNone/>
            </a:pPr>
            <a:r>
              <a:rPr lang="ru-RU" sz="1600" dirty="0">
                <a:latin typeface="Arial" panose="020B0604020202020204" pitchFamily="34" charset="0"/>
                <a:cs typeface="Arial" panose="020B0604020202020204" pitchFamily="34" charset="0"/>
              </a:rPr>
              <a:t>Обикновено се използва и съхранение на топлина.</a:t>
            </a:r>
          </a:p>
          <a:p>
            <a:pPr marL="0" indent="0">
              <a:lnSpc>
                <a:spcPct val="150000"/>
              </a:lnSpc>
              <a:buNone/>
            </a:pPr>
            <a:r>
              <a:rPr lang="ru-RU" sz="1600" dirty="0">
                <a:latin typeface="Arial" panose="020B0604020202020204" pitchFamily="34" charset="0"/>
                <a:cs typeface="Arial" panose="020B0604020202020204" pitchFamily="34" charset="0"/>
              </a:rPr>
              <a:t>Ако осигурявате гореща вода и от термопомпата, трябва да инсталирате обща система за разпределение на топла вода, както и комбинирана със съхранение</a:t>
            </a:r>
            <a:r>
              <a:rPr lang="ru-RU"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55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sym typeface="Wingdings" panose="05000000000000000000" pitchFamily="2" charset="2"/>
              </a:rPr>
              <a:t>Температура на входящия </a:t>
            </a:r>
            <a:r>
              <a:rPr lang="bg-BG" dirty="0" smtClean="0">
                <a:latin typeface="Arial" panose="020B0604020202020204" pitchFamily="34" charset="0"/>
                <a:cs typeface="Arial" panose="020B0604020202020204" pitchFamily="34" charset="0"/>
                <a:sym typeface="Wingdings" panose="05000000000000000000" pitchFamily="2" charset="2"/>
              </a:rPr>
              <a:t>поток</a:t>
            </a:r>
            <a:endParaRPr lang="el-GR" dirty="0"/>
          </a:p>
        </p:txBody>
      </p:sp>
      <p:sp>
        <p:nvSpPr>
          <p:cNvPr id="3" name="Content Placeholder 2"/>
          <p:cNvSpPr>
            <a:spLocks noGrp="1"/>
          </p:cNvSpPr>
          <p:nvPr>
            <p:ph idx="1"/>
          </p:nvPr>
        </p:nvSpPr>
        <p:spPr/>
        <p:txBody>
          <a:bodyPr>
            <a:noAutofit/>
          </a:bodyPr>
          <a:lstStyle/>
          <a:p>
            <a:pPr marL="0" indent="0">
              <a:lnSpc>
                <a:spcPct val="150000"/>
              </a:lnSpc>
              <a:buNone/>
            </a:pPr>
            <a:r>
              <a:rPr lang="ru-RU" sz="1600" dirty="0">
                <a:latin typeface="Arial" panose="020B0604020202020204" pitchFamily="34" charset="0"/>
                <a:cs typeface="Arial" panose="020B0604020202020204" pitchFamily="34" charset="0"/>
              </a:rPr>
              <a:t>За да активирате относителна ниска температура на входящия поток (до 35 ° C), трябва да използвате панелно отоплително устройство.</a:t>
            </a:r>
          </a:p>
          <a:p>
            <a:pPr marL="0" indent="0">
              <a:lnSpc>
                <a:spcPct val="150000"/>
              </a:lnSpc>
              <a:buNone/>
            </a:pPr>
            <a:r>
              <a:rPr lang="ru-RU" sz="1600" dirty="0">
                <a:latin typeface="Arial" panose="020B0604020202020204" pitchFamily="34" charset="0"/>
                <a:cs typeface="Arial" panose="020B0604020202020204" pitchFamily="34" charset="0"/>
              </a:rPr>
              <a:t>Конвенционалните радиатори използват температури на потока при 55 ° C или по-високи и </a:t>
            </a:r>
            <a:r>
              <a:rPr lang="ru-RU" sz="1600" dirty="0" smtClean="0">
                <a:latin typeface="Arial" panose="020B0604020202020204" pitchFamily="34" charset="0"/>
                <a:cs typeface="Arial" panose="020B0604020202020204" pitchFamily="34" charset="0"/>
              </a:rPr>
              <a:t>не </a:t>
            </a:r>
            <a:r>
              <a:rPr lang="ru-RU" sz="1600" dirty="0">
                <a:latin typeface="Arial" panose="020B0604020202020204" pitchFamily="34" charset="0"/>
                <a:cs typeface="Arial" panose="020B0604020202020204" pitchFamily="34" charset="0"/>
              </a:rPr>
              <a:t>са подходящи.</a:t>
            </a:r>
          </a:p>
          <a:p>
            <a:pPr marL="0" indent="0">
              <a:lnSpc>
                <a:spcPct val="150000"/>
              </a:lnSpc>
              <a:buNone/>
            </a:pPr>
            <a:r>
              <a:rPr lang="ru-RU" sz="1600" dirty="0" smtClean="0">
                <a:latin typeface="Arial" panose="020B0604020202020204" pitchFamily="34" charset="0"/>
                <a:cs typeface="Arial" panose="020B0604020202020204" pitchFamily="34" charset="0"/>
              </a:rPr>
              <a:t>- Панелни </a:t>
            </a:r>
            <a:r>
              <a:rPr lang="ru-RU" sz="1600" dirty="0">
                <a:latin typeface="Arial" panose="020B0604020202020204" pitchFamily="34" charset="0"/>
                <a:cs typeface="Arial" panose="020B0604020202020204" pitchFamily="34" charset="0"/>
              </a:rPr>
              <a:t>отоплителни устройства</a:t>
            </a:r>
          </a:p>
          <a:p>
            <a:pPr marL="0" indent="0">
              <a:lnSpc>
                <a:spcPct val="150000"/>
              </a:lnSpc>
              <a:buNone/>
            </a:pPr>
            <a:r>
              <a:rPr lang="ru-RU" sz="1600" dirty="0" smtClean="0">
                <a:latin typeface="Arial" panose="020B0604020202020204" pitchFamily="34" charset="0"/>
                <a:cs typeface="Arial" panose="020B0604020202020204" pitchFamily="34" charset="0"/>
              </a:rPr>
              <a:t>- Система </a:t>
            </a:r>
            <a:r>
              <a:rPr lang="ru-RU" sz="1600" dirty="0">
                <a:latin typeface="Arial" panose="020B0604020202020204" pitchFamily="34" charset="0"/>
                <a:cs typeface="Arial" panose="020B0604020202020204" pitchFamily="34" charset="0"/>
              </a:rPr>
              <a:t>за подово отопление</a:t>
            </a:r>
          </a:p>
          <a:p>
            <a:pPr marL="0" indent="0">
              <a:lnSpc>
                <a:spcPct val="150000"/>
              </a:lnSpc>
              <a:buNone/>
            </a:pPr>
            <a:r>
              <a:rPr lang="ru-RU" sz="1600" dirty="0" smtClean="0">
                <a:latin typeface="Arial" panose="020B0604020202020204" pitchFamily="34" charset="0"/>
                <a:cs typeface="Arial" panose="020B0604020202020204" pitchFamily="34" charset="0"/>
              </a:rPr>
              <a:t>- Таванни </a:t>
            </a:r>
            <a:r>
              <a:rPr lang="ru-RU" sz="1600" dirty="0">
                <a:latin typeface="Arial" panose="020B0604020202020204" pitchFamily="34" charset="0"/>
                <a:cs typeface="Arial" panose="020B0604020202020204" pitchFamily="34" charset="0"/>
              </a:rPr>
              <a:t>отоплителни панели</a:t>
            </a:r>
          </a:p>
          <a:p>
            <a:pPr marL="0" indent="0">
              <a:lnSpc>
                <a:spcPct val="150000"/>
              </a:lnSpc>
              <a:buNone/>
            </a:pPr>
            <a:r>
              <a:rPr lang="ru-RU" sz="1600" dirty="0" smtClean="0">
                <a:latin typeface="Arial" panose="020B0604020202020204" pitchFamily="34" charset="0"/>
                <a:cs typeface="Arial" panose="020B0604020202020204" pitchFamily="34" charset="0"/>
              </a:rPr>
              <a:t>- Термоактивен </a:t>
            </a:r>
            <a:r>
              <a:rPr lang="ru-RU" sz="1600" dirty="0">
                <a:latin typeface="Arial" panose="020B0604020202020204" pitchFamily="34" charset="0"/>
                <a:cs typeface="Arial" panose="020B0604020202020204" pitchFamily="34" charset="0"/>
              </a:rPr>
              <a:t>таван</a:t>
            </a:r>
          </a:p>
          <a:p>
            <a:pPr marL="0" indent="0">
              <a:lnSpc>
                <a:spcPct val="150000"/>
              </a:lnSpc>
              <a:buNone/>
            </a:pPr>
            <a:endParaRPr lang="ru-RU" sz="1600" dirty="0">
              <a:latin typeface="Arial" panose="020B0604020202020204" pitchFamily="34" charset="0"/>
              <a:cs typeface="Arial" panose="020B0604020202020204" pitchFamily="34" charset="0"/>
            </a:endParaRPr>
          </a:p>
          <a:p>
            <a:pPr marL="0" indent="0">
              <a:lnSpc>
                <a:spcPct val="150000"/>
              </a:lnSpc>
              <a:buNone/>
            </a:pPr>
            <a:r>
              <a:rPr lang="ru-RU" sz="1600" dirty="0">
                <a:latin typeface="Arial" panose="020B0604020202020204" pitchFamily="34" charset="0"/>
                <a:cs typeface="Arial" panose="020B0604020202020204" pitchFamily="34" charset="0"/>
              </a:rPr>
              <a:t>Друго възможно решение е да инсталирате вентилаторни намотки</a:t>
            </a:r>
            <a:r>
              <a:rPr lang="ru-RU" sz="1600" dirty="0" smtClean="0">
                <a:latin typeface="Arial" panose="020B0604020202020204" pitchFamily="34" charset="0"/>
                <a:cs typeface="Arial" panose="020B0604020202020204" pitchFamily="34" charset="0"/>
              </a:rPr>
              <a:t>.</a:t>
            </a:r>
          </a:p>
          <a:p>
            <a:pPr marL="0" indent="0">
              <a:lnSpc>
                <a:spcPct val="150000"/>
              </a:lnSpc>
              <a:buNone/>
            </a:pP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28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sym typeface="Wingdings" panose="05000000000000000000" pitchFamily="2" charset="2"/>
              </a:rPr>
              <a:t>Система за подово </a:t>
            </a:r>
            <a:r>
              <a:rPr lang="bg-BG" dirty="0" smtClean="0">
                <a:latin typeface="Arial" panose="020B0604020202020204" pitchFamily="34" charset="0"/>
                <a:cs typeface="Arial" panose="020B0604020202020204" pitchFamily="34" charset="0"/>
                <a:sym typeface="Wingdings" panose="05000000000000000000" pitchFamily="2" charset="2"/>
              </a:rPr>
              <a:t>отопление</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628800"/>
            <a:ext cx="7344816" cy="539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4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sym typeface="Wingdings" panose="05000000000000000000" pitchFamily="2" charset="2"/>
              </a:rPr>
              <a:t>Система за подово </a:t>
            </a:r>
            <a:r>
              <a:rPr lang="bg-BG" dirty="0" smtClean="0">
                <a:latin typeface="Arial" panose="020B0604020202020204" pitchFamily="34" charset="0"/>
                <a:cs typeface="Arial" panose="020B0604020202020204" pitchFamily="34" charset="0"/>
                <a:sym typeface="Wingdings" panose="05000000000000000000" pitchFamily="2" charset="2"/>
              </a:rPr>
              <a:t>отопление</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436" y="1628801"/>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0"/>
            <a:ext cx="5050904" cy="4525963"/>
          </a:xfrm>
        </p:spPr>
        <p:txBody>
          <a:bodyPr>
            <a:noAutofit/>
          </a:bodyPr>
          <a:lstStyle/>
          <a:p>
            <a:pPr marL="0" indent="0">
              <a:lnSpc>
                <a:spcPct val="150000"/>
              </a:lnSpc>
              <a:buNone/>
            </a:pPr>
            <a:r>
              <a:rPr lang="ru-RU" sz="1600" dirty="0">
                <a:latin typeface="Arial" panose="020B0604020202020204" pitchFamily="34" charset="0"/>
                <a:cs typeface="Arial" panose="020B0604020202020204" pitchFamily="34" charset="0"/>
              </a:rPr>
              <a:t>Подовото отопление има дълга история от 5.000 г. пр.н.е. (в Корея) и е добре известно още от Римската империя.</a:t>
            </a:r>
          </a:p>
          <a:p>
            <a:pPr marL="0" indent="0">
              <a:lnSpc>
                <a:spcPct val="150000"/>
              </a:lnSpc>
              <a:buNone/>
            </a:pPr>
            <a:r>
              <a:rPr lang="ru-RU" sz="1600" dirty="0">
                <a:latin typeface="Arial" panose="020B0604020202020204" pitchFamily="34" charset="0"/>
                <a:cs typeface="Arial" panose="020B0604020202020204" pitchFamily="34" charset="0"/>
              </a:rPr>
              <a:t>Хидроновите системи използват </a:t>
            </a:r>
            <a:r>
              <a:rPr lang="ru-RU" sz="1600" dirty="0" smtClean="0">
                <a:latin typeface="Arial" panose="020B0604020202020204" pitchFamily="34" charset="0"/>
                <a:cs typeface="Arial" panose="020B0604020202020204" pitchFamily="34" charset="0"/>
              </a:rPr>
              <a:t>водна среда </a:t>
            </a:r>
            <a:r>
              <a:rPr lang="ru-RU" sz="1600" dirty="0">
                <a:latin typeface="Arial" panose="020B0604020202020204" pitchFamily="34" charset="0"/>
                <a:cs typeface="Arial" panose="020B0604020202020204" pitchFamily="34" charset="0"/>
              </a:rPr>
              <a:t>за пренос на </a:t>
            </a:r>
            <a:r>
              <a:rPr lang="ru-RU" sz="1600" dirty="0" smtClean="0">
                <a:latin typeface="Arial" panose="020B0604020202020204" pitchFamily="34" charset="0"/>
                <a:cs typeface="Arial" panose="020B0604020202020204" pitchFamily="34" charset="0"/>
              </a:rPr>
              <a:t>топлина </a:t>
            </a:r>
            <a:r>
              <a:rPr lang="ru-RU" sz="1600" dirty="0">
                <a:latin typeface="Arial" panose="020B0604020202020204" pitchFamily="34" charset="0"/>
                <a:cs typeface="Arial" panose="020B0604020202020204" pitchFamily="34" charset="0"/>
              </a:rPr>
              <a:t>в затворен контур, които са монтирани в подовата замазка. Водата циркулира между пода и термопомпата (или котела), за да разпредели </a:t>
            </a:r>
            <a:r>
              <a:rPr lang="ru-RU" sz="1600" dirty="0" smtClean="0">
                <a:latin typeface="Arial" panose="020B0604020202020204" pitchFamily="34" charset="0"/>
                <a:cs typeface="Arial" panose="020B0604020202020204" pitchFamily="34" charset="0"/>
              </a:rPr>
              <a:t>топлината.</a:t>
            </a:r>
            <a:endParaRPr lang="de-DE" sz="1600" dirty="0" smtClean="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32605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sym typeface="Wingdings" panose="05000000000000000000" pitchFamily="2" charset="2"/>
              </a:rPr>
              <a:t>Система за подово </a:t>
            </a:r>
            <a:r>
              <a:rPr lang="bg-BG" dirty="0" smtClean="0">
                <a:latin typeface="Arial" panose="020B0604020202020204" pitchFamily="34" charset="0"/>
                <a:cs typeface="Arial" panose="020B0604020202020204" pitchFamily="34" charset="0"/>
                <a:sym typeface="Wingdings" panose="05000000000000000000" pitchFamily="2" charset="2"/>
              </a:rPr>
              <a:t>отопление</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436" y="1628801"/>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0"/>
            <a:ext cx="5050904" cy="4525963"/>
          </a:xfrm>
        </p:spPr>
        <p:txBody>
          <a:bodyPr>
            <a:noAutofit/>
          </a:bodyPr>
          <a:lstStyle/>
          <a:p>
            <a:pPr marL="0" indent="0">
              <a:lnSpc>
                <a:spcPct val="150000"/>
              </a:lnSpc>
              <a:buNone/>
            </a:pPr>
            <a:r>
              <a:rPr lang="ru-RU" sz="1600" dirty="0">
                <a:latin typeface="Arial" panose="020B0604020202020204" pitchFamily="34" charset="0"/>
                <a:cs typeface="Arial" panose="020B0604020202020204" pitchFamily="34" charset="0"/>
              </a:rPr>
              <a:t>Ако комбинирате системата за подово отопление </a:t>
            </a:r>
            <a:r>
              <a:rPr lang="ru-RU" sz="1600" dirty="0" smtClean="0">
                <a:latin typeface="Arial" panose="020B0604020202020204" pitchFamily="34" charset="0"/>
                <a:cs typeface="Arial" panose="020B0604020202020204" pitchFamily="34" charset="0"/>
              </a:rPr>
              <a:t>в </a:t>
            </a:r>
            <a:r>
              <a:rPr lang="ru-RU" sz="1600" dirty="0">
                <a:latin typeface="Arial" panose="020B0604020202020204" pitchFamily="34" charset="0"/>
                <a:cs typeface="Arial" panose="020B0604020202020204" pitchFamily="34" charset="0"/>
              </a:rPr>
              <a:t>сгради с висока производителност (новопостроени сгради и / или модернизирани сгради), вие сте в състояние да поддържате ниски температури на потока при отопление и високи температури на потока при охлаждане.</a:t>
            </a:r>
          </a:p>
          <a:p>
            <a:pPr marL="0" indent="0">
              <a:lnSpc>
                <a:spcPct val="150000"/>
              </a:lnSpc>
              <a:buNone/>
            </a:pPr>
            <a:r>
              <a:rPr lang="ru-RU" sz="1600" dirty="0">
                <a:latin typeface="Arial" panose="020B0604020202020204" pitchFamily="34" charset="0"/>
                <a:cs typeface="Arial" panose="020B0604020202020204" pitchFamily="34" charset="0"/>
              </a:rPr>
              <a:t>Обикновено системите под се комбинират с геотермални или слънчеви топлинни </a:t>
            </a:r>
            <a:r>
              <a:rPr lang="ru-RU" sz="1600" dirty="0" smtClean="0">
                <a:latin typeface="Arial" panose="020B0604020202020204" pitchFamily="34" charset="0"/>
                <a:cs typeface="Arial" panose="020B0604020202020204" pitchFamily="34" charset="0"/>
              </a:rPr>
              <a:t>системи.</a:t>
            </a:r>
            <a:endParaRPr lang="de-DE" sz="1600" dirty="0" smtClean="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42312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latin typeface="Arial" panose="020B0604020202020204" pitchFamily="34" charset="0"/>
                <a:cs typeface="Arial" panose="020B0604020202020204" pitchFamily="34" charset="0"/>
                <a:sym typeface="Wingdings" panose="05000000000000000000" pitchFamily="2" charset="2"/>
              </a:rPr>
              <a:t>Система за подово </a:t>
            </a:r>
            <a:r>
              <a:rPr lang="bg-BG" dirty="0" smtClean="0">
                <a:latin typeface="Arial" panose="020B0604020202020204" pitchFamily="34" charset="0"/>
                <a:cs typeface="Arial" panose="020B0604020202020204" pitchFamily="34" charset="0"/>
                <a:sym typeface="Wingdings" panose="05000000000000000000" pitchFamily="2" charset="2"/>
              </a:rPr>
              <a:t>отопление</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436" y="1628801"/>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0"/>
            <a:ext cx="5050904" cy="4525963"/>
          </a:xfrm>
        </p:spPr>
        <p:txBody>
          <a:bodyPr>
            <a:noAutofit/>
          </a:bodyPr>
          <a:lstStyle/>
          <a:p>
            <a:pPr marL="0" indent="0">
              <a:lnSpc>
                <a:spcPct val="150000"/>
              </a:lnSpc>
              <a:buNone/>
            </a:pPr>
            <a:r>
              <a:rPr lang="ru-RU" sz="1600" b="1" dirty="0">
                <a:latin typeface="Arial" panose="020B0604020202020204" pitchFamily="34" charset="0"/>
                <a:cs typeface="Arial" panose="020B0604020202020204" pitchFamily="34" charset="0"/>
              </a:rPr>
              <a:t>Предимства</a:t>
            </a:r>
          </a:p>
          <a:p>
            <a:pPr marL="0" indent="0">
              <a:lnSpc>
                <a:spcPct val="150000"/>
              </a:lnSpc>
              <a:buNone/>
            </a:pPr>
            <a:r>
              <a:rPr lang="ru-RU" sz="1600" dirty="0" smtClean="0">
                <a:latin typeface="Arial" panose="020B0604020202020204" pitchFamily="34" charset="0"/>
                <a:cs typeface="Arial" panose="020B0604020202020204" pitchFamily="34" charset="0"/>
              </a:rPr>
              <a:t>- Подово </a:t>
            </a:r>
            <a:r>
              <a:rPr lang="ru-RU" sz="1600" dirty="0">
                <a:latin typeface="Arial" panose="020B0604020202020204" pitchFamily="34" charset="0"/>
                <a:cs typeface="Arial" panose="020B0604020202020204" pitchFamily="34" charset="0"/>
              </a:rPr>
              <a:t>отопление с ниска температура е вградено в пода или поставено под подовото покритие. Като такъв той не заема пространство за стени.</a:t>
            </a:r>
          </a:p>
          <a:p>
            <a:pPr marL="0" indent="0">
              <a:lnSpc>
                <a:spcPct val="150000"/>
              </a:lnSpc>
              <a:buNone/>
            </a:pPr>
            <a:r>
              <a:rPr lang="ru-RU" sz="1600" dirty="0" smtClean="0">
                <a:latin typeface="Arial" panose="020B0604020202020204" pitchFamily="34" charset="0"/>
                <a:cs typeface="Arial" panose="020B0604020202020204" pitchFamily="34" charset="0"/>
              </a:rPr>
              <a:t>- Преносът </a:t>
            </a:r>
            <a:r>
              <a:rPr lang="ru-RU" sz="1600" dirty="0">
                <a:latin typeface="Arial" panose="020B0604020202020204" pitchFamily="34" charset="0"/>
                <a:cs typeface="Arial" panose="020B0604020202020204" pitchFamily="34" charset="0"/>
              </a:rPr>
              <a:t>на топлина се осъществява най-вече чрез излъчване (вместо конвекция). Лъчистата топлина е по-удобна.</a:t>
            </a:r>
          </a:p>
          <a:p>
            <a:pPr marL="0" indent="0">
              <a:lnSpc>
                <a:spcPct val="150000"/>
              </a:lnSpc>
              <a:buNone/>
            </a:pPr>
            <a:r>
              <a:rPr lang="ru-RU" sz="1600" dirty="0" smtClean="0">
                <a:latin typeface="Arial" panose="020B0604020202020204" pitchFamily="34" charset="0"/>
                <a:cs typeface="Arial" panose="020B0604020202020204" pitchFamily="34" charset="0"/>
              </a:rPr>
              <a:t>- Възможна </a:t>
            </a:r>
            <a:r>
              <a:rPr lang="ru-RU" sz="1600" dirty="0">
                <a:latin typeface="Arial" panose="020B0604020202020204" pitchFamily="34" charset="0"/>
                <a:cs typeface="Arial" panose="020B0604020202020204" pitchFamily="34" charset="0"/>
              </a:rPr>
              <a:t>е ниска температура на входящия </a:t>
            </a:r>
            <a:r>
              <a:rPr lang="ru-RU" sz="1600" dirty="0" smtClean="0">
                <a:latin typeface="Arial" panose="020B0604020202020204" pitchFamily="34" charset="0"/>
                <a:cs typeface="Arial" panose="020B0604020202020204" pitchFamily="34" charset="0"/>
              </a:rPr>
              <a:t>поток</a:t>
            </a:r>
          </a:p>
        </p:txBody>
      </p:sp>
    </p:spTree>
    <p:extLst>
      <p:ext uri="{BB962C8B-B14F-4D97-AF65-F5344CB8AC3E}">
        <p14:creationId xmlns:p14="http://schemas.microsoft.com/office/powerpoint/2010/main" val="111265633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TotalTime>
  <Words>2409</Words>
  <Application>Microsoft Office PowerPoint</Application>
  <PresentationFormat>On-screen Show (4:3)</PresentationFormat>
  <Paragraphs>237</Paragraphs>
  <Slides>32</Slides>
  <Notes>28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2_Office Theme</vt:lpstr>
      <vt:lpstr>1.1 Опознаване на ОВК и система за разпределение в сгради</vt:lpstr>
      <vt:lpstr>Цели на модула</vt:lpstr>
      <vt:lpstr>Въведение</vt:lpstr>
      <vt:lpstr>Въведение</vt:lpstr>
      <vt:lpstr>Температура на входящия поток</vt:lpstr>
      <vt:lpstr>Система за подово отопление</vt:lpstr>
      <vt:lpstr>Система за подово отопление</vt:lpstr>
      <vt:lpstr>Система за подово отопление</vt:lpstr>
      <vt:lpstr>Система за подово отопление</vt:lpstr>
      <vt:lpstr>Система за подово отопление</vt:lpstr>
      <vt:lpstr>Система за подово отопление</vt:lpstr>
      <vt:lpstr>Отопление от тавана / панелно отопление</vt:lpstr>
      <vt:lpstr>Отопление от тавана / панелно отопление</vt:lpstr>
      <vt:lpstr>Активиране на бетонната основа</vt:lpstr>
      <vt:lpstr>Активиране на бетонната основа</vt:lpstr>
      <vt:lpstr>Вентилатор</vt:lpstr>
      <vt:lpstr>Вентилатор</vt:lpstr>
      <vt:lpstr>Радиатори</vt:lpstr>
      <vt:lpstr>Радиатори за баня</vt:lpstr>
      <vt:lpstr>Отопление на буфера</vt:lpstr>
      <vt:lpstr>Отопление на буфера</vt:lpstr>
      <vt:lpstr>Отопление на буфера</vt:lpstr>
      <vt:lpstr>Отопление на буфера</vt:lpstr>
      <vt:lpstr>Отопление на буфера</vt:lpstr>
      <vt:lpstr>Отопление на буфера</vt:lpstr>
      <vt:lpstr>Изчисляване на системата за подово отопление</vt:lpstr>
      <vt:lpstr>Изчисляване на системата за подово отопление</vt:lpstr>
      <vt:lpstr>Изчисляване на системата за подово отопление</vt:lpstr>
      <vt:lpstr>Изчисляване на системата за подово отопление</vt:lpstr>
      <vt:lpstr>Изчисляване на системата за подово отопление</vt:lpstr>
      <vt:lpstr>Край на модула</vt:lpstr>
      <vt:lpstr>Край на Част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PC Home</cp:lastModifiedBy>
  <cp:revision>96</cp:revision>
  <dcterms:created xsi:type="dcterms:W3CDTF">2017-12-11T10:59:29Z</dcterms:created>
  <dcterms:modified xsi:type="dcterms:W3CDTF">2020-03-15T15:28:09Z</dcterms:modified>
</cp:coreProperties>
</file>