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1" r:id="rId2"/>
    <p:sldId id="320" r:id="rId3"/>
    <p:sldId id="301" r:id="rId4"/>
    <p:sldId id="317" r:id="rId5"/>
    <p:sldId id="313" r:id="rId6"/>
    <p:sldId id="314" r:id="rId7"/>
    <p:sldId id="302" r:id="rId8"/>
    <p:sldId id="315" r:id="rId9"/>
    <p:sldId id="303" r:id="rId10"/>
    <p:sldId id="305" r:id="rId11"/>
    <p:sldId id="306" r:id="rId12"/>
    <p:sldId id="307" r:id="rId13"/>
    <p:sldId id="308" r:id="rId14"/>
    <p:sldId id="309" r:id="rId15"/>
    <p:sldId id="271" r:id="rId16"/>
    <p:sldId id="272" r:id="rId17"/>
    <p:sldId id="318" r:id="rId18"/>
    <p:sldId id="273" r:id="rId19"/>
    <p:sldId id="274" r:id="rId20"/>
    <p:sldId id="275" r:id="rId21"/>
    <p:sldId id="276" r:id="rId22"/>
    <p:sldId id="277" r:id="rId23"/>
    <p:sldId id="310" r:id="rId24"/>
    <p:sldId id="311" r:id="rId25"/>
    <p:sldId id="278" r:id="rId26"/>
    <p:sldId id="316" r:id="rId27"/>
    <p:sldId id="319" r:id="rId28"/>
    <p:sldId id="29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9565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-2544" y="4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4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36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13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78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37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8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bg-BG" dirty="0" smtClean="0"/>
              <a:t>МОДУЛ </a:t>
            </a:r>
            <a:r>
              <a:rPr lang="en-US" dirty="0" smtClean="0"/>
              <a:t>3: </a:t>
            </a:r>
            <a:r>
              <a:rPr lang="bg-BG" dirty="0" smtClean="0"/>
              <a:t>МОНТАЖ И ПОДДРЪЖКА НА </a:t>
            </a:r>
            <a:r>
              <a:rPr lang="en-US" dirty="0" smtClean="0"/>
              <a:t>PV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of 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dirty="0" smtClean="0"/>
              <a:t>Инспекция на </a:t>
            </a:r>
            <a:r>
              <a:rPr lang="en-US" sz="2600" dirty="0" smtClean="0"/>
              <a:t>PV</a:t>
            </a:r>
            <a:r>
              <a:rPr lang="bg-BG" sz="2600" dirty="0" smtClean="0"/>
              <a:t> системи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Засенчване от израснали дървета</a:t>
            </a:r>
            <a:endParaRPr lang="el-GR" dirty="0"/>
          </a:p>
        </p:txBody>
      </p:sp>
      <p:pic>
        <p:nvPicPr>
          <p:cNvPr id="30722" name="Picture 2" descr="ÎÏÎ¿ÏÎ­Î»ÎµÏÎ¼Î± ÎµÎ¹ÎºÏÎ½Î±Ï Î³Î¹Î± solar module Shading from tree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565" y="1700808"/>
            <a:ext cx="6459811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Електрически аномалии при </a:t>
            </a:r>
            <a:r>
              <a:rPr lang="en-US" dirty="0" smtClean="0"/>
              <a:t>PV </a:t>
            </a:r>
            <a:r>
              <a:rPr lang="bg-BG" dirty="0" smtClean="0"/>
              <a:t>модулите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Електрическите аномалии при</a:t>
            </a:r>
            <a:r>
              <a:rPr lang="en-US" sz="1600" dirty="0" smtClean="0"/>
              <a:t> PV</a:t>
            </a:r>
            <a:r>
              <a:rPr lang="bg-BG" sz="1600" dirty="0" smtClean="0"/>
              <a:t> модулите могат да бъдат причинени от:</a:t>
            </a:r>
            <a:endParaRPr lang="en-US" sz="1600" dirty="0" smtClean="0"/>
          </a:p>
          <a:p>
            <a:pPr lvl="1"/>
            <a:r>
              <a:rPr lang="bg-BG" sz="1600" dirty="0" smtClean="0"/>
              <a:t>Грешки при монтажа, които могат да се избегнат чрез използване на висококачествени, специални </a:t>
            </a:r>
            <a:r>
              <a:rPr lang="en-US" sz="1600" dirty="0" smtClean="0"/>
              <a:t>PV</a:t>
            </a:r>
            <a:r>
              <a:rPr lang="bg-BG" sz="1600" dirty="0" smtClean="0"/>
              <a:t> щепселни конектори</a:t>
            </a:r>
            <a:endParaRPr lang="en-US" sz="1600" dirty="0" smtClean="0"/>
          </a:p>
          <a:p>
            <a:pPr lvl="1"/>
            <a:r>
              <a:rPr lang="bg-BG" sz="1600" dirty="0" smtClean="0"/>
              <a:t>Аномалии на </a:t>
            </a:r>
            <a:r>
              <a:rPr lang="en-US" sz="1600" dirty="0" smtClean="0"/>
              <a:t>PV</a:t>
            </a:r>
            <a:r>
              <a:rPr lang="bg-BG" sz="1600" dirty="0" smtClean="0"/>
              <a:t> модулите, причинени от изработката</a:t>
            </a:r>
            <a:endParaRPr lang="en-US" sz="1600" dirty="0" smtClean="0"/>
          </a:p>
          <a:p>
            <a:pPr lvl="1"/>
            <a:r>
              <a:rPr lang="bg-BG" sz="1600" dirty="0" smtClean="0"/>
              <a:t>Аномалии, свързани с разклонителните кутии</a:t>
            </a:r>
            <a:endParaRPr lang="en-US" sz="1600" dirty="0" smtClean="0"/>
          </a:p>
          <a:p>
            <a:r>
              <a:rPr lang="bg-BG" sz="1600" dirty="0" smtClean="0"/>
              <a:t>Тези аномалии могат да причинят значително повишаване на температурата</a:t>
            </a:r>
            <a:endParaRPr lang="en-US" sz="1600" dirty="0" smtClean="0"/>
          </a:p>
          <a:p>
            <a:r>
              <a:rPr lang="bg-BG" sz="1600" dirty="0" smtClean="0"/>
              <a:t>Инфрачервени термични камери може да са изключително полезни в такива случаи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Инсталационни грешки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		       </a:t>
            </a:r>
            <a:r>
              <a:rPr lang="bg-BG" sz="1600" dirty="0" smtClean="0"/>
              <a:t>Разхлабен клемен</a:t>
            </a:r>
            <a:r>
              <a:rPr lang="bg-BG" sz="1600" baseline="0" dirty="0" smtClean="0"/>
              <a:t> </a:t>
            </a:r>
            <a:r>
              <a:rPr lang="bg-BG" sz="1600" dirty="0" smtClean="0"/>
              <a:t>винт</a:t>
            </a:r>
            <a:r>
              <a:rPr lang="en-US" sz="1600" dirty="0" smtClean="0"/>
              <a:t>	            </a:t>
            </a:r>
            <a:r>
              <a:rPr lang="bg-BG" sz="1600" dirty="0" smtClean="0"/>
              <a:t>Частично прекъснат свързващ кабел</a:t>
            </a:r>
            <a:endParaRPr lang="en-US" sz="16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20000" cy="32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Аномалии на</a:t>
            </a:r>
            <a:r>
              <a:rPr lang="en-US" dirty="0" smtClean="0"/>
              <a:t> PV</a:t>
            </a:r>
            <a:r>
              <a:rPr lang="bg-BG" dirty="0" smtClean="0"/>
              <a:t> модулите, свързани с изработката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2247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47" y="2276872"/>
            <a:ext cx="40853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Аномалии, свързани с разклонителните кутии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63" y="1701288"/>
            <a:ext cx="78278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Деградация на </a:t>
            </a:r>
            <a:r>
              <a:rPr lang="en-US" dirty="0" smtClean="0"/>
              <a:t>PV</a:t>
            </a:r>
            <a:r>
              <a:rPr lang="bg-BG" dirty="0" smtClean="0"/>
              <a:t> модула</a:t>
            </a:r>
            <a:endParaRPr lang="el-GR" dirty="0"/>
          </a:p>
        </p:txBody>
      </p:sp>
      <p:pic>
        <p:nvPicPr>
          <p:cNvPr id="28674" name="Picture 2" descr="P11505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328" y="1700808"/>
            <a:ext cx="576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Деламинация </a:t>
            </a:r>
            <a:r>
              <a:rPr lang="en-US" dirty="0" smtClean="0"/>
              <a:t>(</a:t>
            </a:r>
            <a:r>
              <a:rPr lang="bg-BG" dirty="0" smtClean="0"/>
              <a:t>по предната </a:t>
            </a:r>
            <a:r>
              <a:rPr lang="en-US" dirty="0" smtClean="0"/>
              <a:t>&amp; </a:t>
            </a:r>
            <a:r>
              <a:rPr lang="bg-BG" dirty="0" smtClean="0"/>
              <a:t>задната част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328820" cy="31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Щети от градушка</a:t>
            </a:r>
            <a:endParaRPr lang="el-GR" dirty="0"/>
          </a:p>
        </p:txBody>
      </p:sp>
      <p:pic>
        <p:nvPicPr>
          <p:cNvPr id="27650" name="Picture 2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75399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Снежно покритие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92500" lnSpcReduction="20000"/>
          </a:bodyPr>
          <a:lstStyle/>
          <a:p>
            <a:r>
              <a:rPr lang="bg-BG" sz="1600" dirty="0" smtClean="0"/>
              <a:t>Соларните генератори с относително малък наклон често се покриват</a:t>
            </a:r>
            <a:r>
              <a:rPr lang="bg-BG" sz="1600" baseline="0" dirty="0" smtClean="0"/>
              <a:t> със сняг за различни периоди от време в резултат на обилни снеговалежи през зимата </a:t>
            </a:r>
          </a:p>
          <a:p>
            <a:r>
              <a:rPr lang="bg-BG" sz="1600" baseline="0" dirty="0" smtClean="0"/>
              <a:t>В този случай,</a:t>
            </a:r>
            <a:r>
              <a:rPr lang="en-US" sz="1600" dirty="0" smtClean="0"/>
              <a:t> PV</a:t>
            </a:r>
            <a:r>
              <a:rPr lang="bg-BG" sz="1600" dirty="0" smtClean="0"/>
              <a:t> модулът</a:t>
            </a:r>
            <a:r>
              <a:rPr lang="bg-BG" sz="1600" baseline="0" dirty="0" smtClean="0"/>
              <a:t> едва ли ще произведе каквато и да е електроенергия</a:t>
            </a:r>
            <a:endParaRPr lang="en-US" sz="1600" dirty="0" smtClean="0"/>
          </a:p>
          <a:p>
            <a:r>
              <a:rPr lang="bg-BG" sz="1600" dirty="0" smtClean="0"/>
              <a:t>Ситуацията е още по-тежка, когато върху соларния генератор падне мокър</a:t>
            </a:r>
            <a:r>
              <a:rPr lang="bg-BG" sz="1600" baseline="0" dirty="0" smtClean="0"/>
              <a:t> сняг и след това замръзне</a:t>
            </a:r>
            <a:endParaRPr lang="en-US" sz="1600" dirty="0" smtClean="0"/>
          </a:p>
          <a:p>
            <a:r>
              <a:rPr lang="bg-BG" sz="1600" dirty="0" smtClean="0"/>
              <a:t>Ако в слоя сняг има дупки, изложените части на соларния генератор се загряват много бързо, което води до разтопяване и свличане на останалия сняг</a:t>
            </a:r>
            <a:endParaRPr lang="en-US" sz="1600" dirty="0" smtClean="0"/>
          </a:p>
          <a:p>
            <a:r>
              <a:rPr lang="bg-BG" sz="1600" dirty="0" smtClean="0"/>
              <a:t>Тежкото снежно покритие може</a:t>
            </a:r>
            <a:r>
              <a:rPr lang="bg-BG" sz="1600" baseline="0" dirty="0" smtClean="0"/>
              <a:t> да причини и механични щети поради натиска, упражняван от снега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 XzrCcj_BGdnATf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7929586" cy="4460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Снежно покритие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До края на този раздел, вие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се</a:t>
            </a:r>
            <a:r>
              <a:rPr lang="bg-BG" b="1" baseline="0" dirty="0" smtClean="0"/>
              <a:t> запознаете с потенциалните неизправности на една работеща Р</a:t>
            </a:r>
            <a:r>
              <a:rPr lang="en-US" b="1" dirty="0" smtClean="0"/>
              <a:t>V </a:t>
            </a:r>
            <a:r>
              <a:rPr lang="bg-BG" b="1" dirty="0" smtClean="0"/>
              <a:t>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направите контролен списък за инспекция на</a:t>
            </a:r>
            <a:r>
              <a:rPr lang="en-US" b="1" dirty="0" smtClean="0"/>
              <a:t> PV</a:t>
            </a:r>
            <a:r>
              <a:rPr lang="bg-BG" b="1" dirty="0" smtClean="0"/>
              <a:t> 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извършвате</a:t>
            </a:r>
            <a:r>
              <a:rPr lang="bg-BG" b="1" baseline="0" dirty="0" smtClean="0"/>
              <a:t> инспекция на Р</a:t>
            </a:r>
            <a:r>
              <a:rPr lang="en-US" b="1" dirty="0" smtClean="0"/>
              <a:t>V</a:t>
            </a:r>
            <a:r>
              <a:rPr lang="bg-BG" b="1" dirty="0" smtClean="0"/>
              <a:t> 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идентифицирате, търсите и предлагате решения при евентуални неизправности</a:t>
            </a: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боравите с необходимото оборудване за извършване на инспекция на </a:t>
            </a:r>
            <a:r>
              <a:rPr lang="en-US" b="1" dirty="0" smtClean="0"/>
              <a:t>PV </a:t>
            </a:r>
            <a:r>
              <a:rPr lang="bg-BG" b="1" dirty="0" smtClean="0"/>
              <a:t>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разчитате и тълкувате получените измервания от инспекция</a:t>
            </a:r>
            <a:r>
              <a:rPr lang="bg-BG" b="1" baseline="0" dirty="0" smtClean="0"/>
              <a:t> на</a:t>
            </a:r>
            <a:r>
              <a:rPr lang="en-US" b="1" baseline="0" dirty="0" smtClean="0"/>
              <a:t> PV</a:t>
            </a:r>
            <a:r>
              <a:rPr lang="bg-BG" b="1" baseline="0" dirty="0" smtClean="0"/>
              <a:t> система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643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Снежно покритие</a:t>
            </a:r>
            <a:endParaRPr lang="el-GR" dirty="0"/>
          </a:p>
        </p:txBody>
      </p:sp>
      <p:pic>
        <p:nvPicPr>
          <p:cNvPr id="245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68" y="1628800"/>
            <a:ext cx="648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Феноменът </a:t>
            </a:r>
            <a:r>
              <a:rPr lang="en-US" dirty="0" smtClean="0"/>
              <a:t>PID (</a:t>
            </a:r>
            <a:r>
              <a:rPr lang="bg-BG" dirty="0" smtClean="0"/>
              <a:t>потенциал-индуцирана деградация)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Потенциал-индуцираната деградация </a:t>
            </a:r>
            <a:r>
              <a:rPr lang="en-US" sz="1600" dirty="0" smtClean="0"/>
              <a:t>(PID)</a:t>
            </a:r>
            <a:r>
              <a:rPr lang="bg-BG" sz="1600" dirty="0" smtClean="0"/>
              <a:t> е потенциал-индуцирано влошаване на характеристиките на кристалните фотоволтаични модули, причинено от така наречените „паразитни“ токове</a:t>
            </a:r>
            <a:endParaRPr lang="en-US" sz="1600" dirty="0" smtClean="0"/>
          </a:p>
          <a:p>
            <a:r>
              <a:rPr lang="bg-BG" sz="1600" dirty="0" smtClean="0"/>
              <a:t>Причината за вредните течове на ток, освен структурата</a:t>
            </a:r>
            <a:r>
              <a:rPr lang="bg-BG" sz="1600" baseline="0" dirty="0" smtClean="0"/>
              <a:t> на соларната клетка, е и напрежението на отделните фотоволтаични</a:t>
            </a:r>
            <a:r>
              <a:rPr lang="en-US" sz="1600" dirty="0" smtClean="0"/>
              <a:t> (PV)</a:t>
            </a:r>
            <a:r>
              <a:rPr lang="bg-BG" sz="1600" dirty="0" smtClean="0"/>
              <a:t> модули към земята</a:t>
            </a:r>
            <a:endParaRPr lang="en-US" sz="1600" dirty="0" smtClean="0"/>
          </a:p>
          <a:p>
            <a:r>
              <a:rPr lang="bg-BG" sz="1600" dirty="0" smtClean="0"/>
              <a:t>При по-голямата част от незаземените Р</a:t>
            </a:r>
            <a:r>
              <a:rPr lang="en-US" sz="1600" dirty="0" smtClean="0"/>
              <a:t>V </a:t>
            </a:r>
            <a:r>
              <a:rPr lang="bg-BG" sz="1600" dirty="0" smtClean="0"/>
              <a:t>системи, </a:t>
            </a:r>
            <a:r>
              <a:rPr lang="en-US" sz="1600" dirty="0" smtClean="0"/>
              <a:t>PV</a:t>
            </a:r>
            <a:r>
              <a:rPr lang="bg-BG" sz="1600" dirty="0" smtClean="0"/>
              <a:t> модулите с позитивно или отрицателно напрежение към земята са изложени на </a:t>
            </a:r>
            <a:r>
              <a:rPr lang="en-US" sz="1600" dirty="0" smtClean="0"/>
              <a:t> PID</a:t>
            </a:r>
          </a:p>
          <a:p>
            <a:r>
              <a:rPr lang="en-US" sz="1600" dirty="0" smtClean="0"/>
              <a:t>PID </a:t>
            </a:r>
            <a:r>
              <a:rPr lang="bg-BG" sz="1600" dirty="0" smtClean="0"/>
              <a:t>възниква предимно при отрицателно напрежение по отношение на земния потенциал,</a:t>
            </a:r>
            <a:r>
              <a:rPr lang="bg-BG" sz="1600" baseline="0" dirty="0" smtClean="0"/>
              <a:t> и се усилва от високите напрежения на системата, високи температури и висока влажност </a:t>
            </a:r>
            <a:endParaRPr lang="en-US" sz="1600" dirty="0" smtClean="0"/>
          </a:p>
          <a:p>
            <a:r>
              <a:rPr lang="bg-BG" sz="1600" dirty="0" smtClean="0"/>
              <a:t>Това е процес, който възниква само няколко години след монтажа</a:t>
            </a:r>
            <a:endParaRPr lang="en-US" sz="1600" dirty="0" smtClean="0"/>
          </a:p>
          <a:p>
            <a:r>
              <a:rPr lang="en-US" sz="1600" dirty="0" smtClean="0"/>
              <a:t>PID </a:t>
            </a:r>
            <a:r>
              <a:rPr lang="bg-BG" sz="1600" dirty="0" smtClean="0"/>
              <a:t>причинява ускорено влошаване на характеристиките и производителността, което се разраства експоненциално и може да доведе до загуби на енергия до 30 процента </a:t>
            </a:r>
          </a:p>
          <a:p>
            <a:r>
              <a:rPr lang="bg-BG" sz="1600" dirty="0" smtClean="0"/>
              <a:t> Ако </a:t>
            </a:r>
            <a:r>
              <a:rPr lang="en-US" sz="1600" dirty="0" smtClean="0"/>
              <a:t>PID</a:t>
            </a:r>
            <a:r>
              <a:rPr lang="bg-BG" sz="1600" dirty="0" smtClean="0"/>
              <a:t> ефектът е наличен в соларния модул, той може да е обратим.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Установяване на явлението </a:t>
            </a:r>
            <a:r>
              <a:rPr lang="en-US" dirty="0" smtClean="0"/>
              <a:t>PID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Наличието на </a:t>
            </a:r>
            <a:r>
              <a:rPr lang="en-US" sz="1600" dirty="0" smtClean="0"/>
              <a:t>PID</a:t>
            </a:r>
            <a:r>
              <a:rPr lang="bg-BG" sz="1600" dirty="0" smtClean="0"/>
              <a:t> може да се установи чрез няколко изпитвания</a:t>
            </a:r>
            <a:r>
              <a:rPr lang="en-US" sz="1600" dirty="0" smtClean="0"/>
              <a:t>:</a:t>
            </a:r>
          </a:p>
          <a:p>
            <a:pPr lvl="1"/>
            <a:r>
              <a:rPr lang="bg-BG" sz="1600" dirty="0" smtClean="0"/>
              <a:t>Електролуминисцентен</a:t>
            </a:r>
            <a:r>
              <a:rPr lang="bg-BG" sz="1600" baseline="0" dirty="0" smtClean="0"/>
              <a:t> тест</a:t>
            </a:r>
            <a:endParaRPr lang="en-US" sz="1600" dirty="0" smtClean="0"/>
          </a:p>
          <a:p>
            <a:pPr lvl="1"/>
            <a:r>
              <a:rPr lang="bg-BG" sz="1600" dirty="0" smtClean="0"/>
              <a:t>Инфрачервено изображение</a:t>
            </a:r>
            <a:endParaRPr lang="en-US" sz="1600" dirty="0" smtClean="0"/>
          </a:p>
          <a:p>
            <a:pPr lvl="1"/>
            <a:r>
              <a:rPr lang="en-US" sz="1600" dirty="0" smtClean="0"/>
              <a:t>I-V </a:t>
            </a:r>
            <a:r>
              <a:rPr lang="bg-BG" sz="1600" dirty="0" smtClean="0"/>
              <a:t>крива</a:t>
            </a:r>
            <a:endParaRPr lang="en-US" sz="1600" dirty="0" smtClean="0"/>
          </a:p>
          <a:p>
            <a:pPr lvl="1"/>
            <a:r>
              <a:rPr lang="bg-BG" sz="1600" dirty="0" smtClean="0"/>
              <a:t>Напрежение на отворения кръг</a:t>
            </a:r>
            <a:r>
              <a:rPr lang="en-US" sz="1600" dirty="0" smtClean="0"/>
              <a:t>: </a:t>
            </a:r>
            <a:r>
              <a:rPr lang="bg-BG" sz="1600" dirty="0" smtClean="0"/>
              <a:t>Ако модулите са засегнати от</a:t>
            </a:r>
            <a:r>
              <a:rPr lang="en-US" sz="1600" dirty="0" smtClean="0"/>
              <a:t> PID, </a:t>
            </a:r>
            <a:r>
              <a:rPr lang="bg-BG" sz="1600" dirty="0" smtClean="0"/>
              <a:t>напрежението на отворения кръг е по-ниско от референтното</a:t>
            </a:r>
            <a:endParaRPr lang="en-US" sz="1600" dirty="0" smtClean="0"/>
          </a:p>
          <a:p>
            <a:pPr lvl="1"/>
            <a:r>
              <a:rPr lang="bg-BG" sz="1600" dirty="0" smtClean="0"/>
              <a:t>Работно напрежение</a:t>
            </a:r>
            <a:r>
              <a:rPr lang="en-US" sz="1600" dirty="0" smtClean="0"/>
              <a:t>: </a:t>
            </a:r>
            <a:r>
              <a:rPr lang="bg-BG" sz="1600" dirty="0" smtClean="0"/>
              <a:t>Соларните панели, засегнати от</a:t>
            </a:r>
            <a:r>
              <a:rPr lang="en-US" sz="1600" dirty="0" smtClean="0"/>
              <a:t> PID</a:t>
            </a:r>
            <a:r>
              <a:rPr lang="bg-BG" sz="1600" dirty="0" smtClean="0"/>
              <a:t>, имат по-ниско работно напрежение от панели, които не са засегнати от това явление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Установяване на </a:t>
            </a:r>
            <a:r>
              <a:rPr lang="en-US" dirty="0" smtClean="0"/>
              <a:t>PID</a:t>
            </a:r>
            <a:r>
              <a:rPr lang="bg-BG" dirty="0" smtClean="0"/>
              <a:t> – електролуминисцентен тест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Електролуминисцентният тест се извършва нощем с </a:t>
            </a:r>
            <a:r>
              <a:rPr lang="en-US" sz="1600" dirty="0" smtClean="0"/>
              <a:t>CCD </a:t>
            </a:r>
            <a:r>
              <a:rPr lang="bg-BG" sz="1600" dirty="0" smtClean="0"/>
              <a:t>камера, докато модулът е енергизиран от източник на енергия и без слънчева светлина. </a:t>
            </a:r>
          </a:p>
          <a:p>
            <a:r>
              <a:rPr lang="bg-BG" sz="1600" dirty="0" smtClean="0"/>
              <a:t>При модул без</a:t>
            </a:r>
            <a:r>
              <a:rPr lang="en-US" sz="1600" dirty="0" smtClean="0"/>
              <a:t> PID</a:t>
            </a:r>
            <a:r>
              <a:rPr lang="bg-BG" sz="1600" dirty="0" smtClean="0"/>
              <a:t>, на изображението всички клетки са с еднаква яркост</a:t>
            </a:r>
            <a:r>
              <a:rPr lang="en-US" sz="1600" dirty="0" smtClean="0"/>
              <a:t> </a:t>
            </a:r>
          </a:p>
          <a:p>
            <a:r>
              <a:rPr lang="bg-BG" sz="1600" dirty="0" smtClean="0"/>
              <a:t>Клетките, които не са напълно осветени, са засегнати от</a:t>
            </a:r>
            <a:r>
              <a:rPr lang="en-US" sz="1600" dirty="0" smtClean="0"/>
              <a:t> PID</a:t>
            </a:r>
            <a:endParaRPr lang="en-US" sz="1600" dirty="0"/>
          </a:p>
        </p:txBody>
      </p:sp>
      <p:pic>
        <p:nvPicPr>
          <p:cNvPr id="48130" name="Picture 2" descr="EL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275" y="3356992"/>
            <a:ext cx="3595909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Установяване на </a:t>
            </a:r>
            <a:r>
              <a:rPr lang="en-US" dirty="0" smtClean="0"/>
              <a:t>PID</a:t>
            </a:r>
            <a:r>
              <a:rPr lang="bg-BG" dirty="0" smtClean="0"/>
              <a:t> – инфрачервено изображение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>
            <a:normAutofit fontScale="92500" lnSpcReduction="20000"/>
          </a:bodyPr>
          <a:lstStyle/>
          <a:p>
            <a:r>
              <a:rPr lang="bg-BG" sz="1600" dirty="0" smtClean="0"/>
              <a:t>Този тест се извършва през слънчев ден с инфрачервена камера</a:t>
            </a:r>
            <a:endParaRPr lang="en-US" sz="1600" dirty="0" smtClean="0"/>
          </a:p>
          <a:p>
            <a:r>
              <a:rPr lang="bg-BG" sz="1600" dirty="0" smtClean="0"/>
              <a:t>Модул,</a:t>
            </a:r>
            <a:r>
              <a:rPr lang="bg-BG" sz="1600" baseline="0" dirty="0" smtClean="0"/>
              <a:t> засегнат от</a:t>
            </a:r>
            <a:r>
              <a:rPr lang="en-US" sz="1600" dirty="0" smtClean="0"/>
              <a:t> PID</a:t>
            </a:r>
            <a:r>
              <a:rPr lang="bg-BG" sz="1600" dirty="0" smtClean="0"/>
              <a:t>, има по-висока температура от околните модули, които не са засегнати от</a:t>
            </a:r>
            <a:r>
              <a:rPr lang="en-US" sz="1600" dirty="0" smtClean="0"/>
              <a:t> PID</a:t>
            </a:r>
          </a:p>
          <a:p>
            <a:r>
              <a:rPr lang="bg-BG" sz="1600" dirty="0" smtClean="0"/>
              <a:t>Клетките, които са по-горещи (червени) от останалите (жълти) са потенциално засегнати от </a:t>
            </a:r>
            <a:r>
              <a:rPr lang="en-US" sz="1600" dirty="0" smtClean="0"/>
              <a:t>PID</a:t>
            </a:r>
          </a:p>
          <a:p>
            <a:r>
              <a:rPr lang="bg-BG" sz="1600" dirty="0" smtClean="0"/>
              <a:t>Инфрачервеният тест е лесен за извършване, защото не е необходимо да се изключва инсталацията </a:t>
            </a:r>
            <a:endParaRPr lang="en-US" sz="1600" dirty="0"/>
          </a:p>
        </p:txBody>
      </p:sp>
      <p:pic>
        <p:nvPicPr>
          <p:cNvPr id="47106" name="Picture 2" descr="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194" y="3356991"/>
            <a:ext cx="3359998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I-V </a:t>
            </a:r>
            <a:r>
              <a:rPr lang="bg-BG" dirty="0" smtClean="0"/>
              <a:t>крива</a:t>
            </a:r>
            <a:endParaRPr lang="el-GR" dirty="0"/>
          </a:p>
        </p:txBody>
      </p:sp>
      <p:pic>
        <p:nvPicPr>
          <p:cNvPr id="21506" name="Picture 2" descr="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664" y="1989240"/>
            <a:ext cx="5991696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Монтажни (инсталационни)</a:t>
            </a:r>
            <a:r>
              <a:rPr lang="bg-BG" baseline="0" dirty="0" smtClean="0"/>
              <a:t> проблеми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24820" cy="23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435769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Лявата фигура изобразява счупване на стъкло, причинено от прекалено затягане на винтовете, а дясната фигура показва</a:t>
            </a:r>
            <a:r>
              <a:rPr lang="en-US" dirty="0" smtClean="0"/>
              <a:t> PV</a:t>
            </a:r>
            <a:r>
              <a:rPr lang="bg-BG" dirty="0" smtClean="0"/>
              <a:t> модул, счупен в резултат на лош дизайн на скобите</a:t>
            </a:r>
            <a:r>
              <a:rPr lang="en-US" dirty="0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Вече приключихте модул </a:t>
            </a:r>
            <a:r>
              <a:rPr lang="en-US" dirty="0" smtClean="0">
                <a:latin typeface="+mj-lt"/>
                <a:cs typeface="Arial" pitchFamily="34" charset="0"/>
              </a:rPr>
              <a:t>3.2 “</a:t>
            </a:r>
            <a:r>
              <a:rPr lang="bg-BG" dirty="0" smtClean="0">
                <a:latin typeface="+mj-lt"/>
                <a:cs typeface="Arial" pitchFamily="34" charset="0"/>
              </a:rPr>
              <a:t>Инспекция на </a:t>
            </a:r>
            <a:r>
              <a:rPr lang="en-US" dirty="0" smtClean="0">
                <a:latin typeface="+mj-lt"/>
                <a:cs typeface="Arial" pitchFamily="34" charset="0"/>
              </a:rPr>
              <a:t>PV </a:t>
            </a:r>
            <a:r>
              <a:rPr lang="bg-BG" dirty="0" smtClean="0">
                <a:latin typeface="+mj-lt"/>
                <a:cs typeface="Arial" pitchFamily="34" charset="0"/>
              </a:rPr>
              <a:t>системи“ и вие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запознати 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потенциалните неизправности на една работеща Р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sz="1800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направите контролен списък за инспекция на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извършвате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инспекция на Р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идентифицирате, търсите и предлагате решения при евентуални неизправности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боравите с необходимото оборудване за извършване на инспекция на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разчитате и тълкувате получените измервания от инспекция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</a:t>
            </a:r>
            <a:r>
              <a:rPr lang="en-US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</a:t>
            </a:r>
            <a:endParaRPr lang="bg-B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343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Инспекция на </a:t>
            </a:r>
            <a:r>
              <a:rPr lang="en-US" dirty="0" smtClean="0"/>
              <a:t>PV</a:t>
            </a:r>
            <a:r>
              <a:rPr lang="bg-BG" dirty="0" smtClean="0"/>
              <a:t> решетка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Типични неизправности, установени при визуална инспекция съгласно</a:t>
            </a:r>
            <a:r>
              <a:rPr lang="en-US" dirty="0" smtClean="0"/>
              <a:t> IEC 61215, 61646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4" t="1142" r="514" b="1142"/>
          <a:stretch>
            <a:fillRect/>
          </a:stretch>
        </p:blipFill>
        <p:spPr bwMode="auto">
          <a:xfrm>
            <a:off x="893224" y="2179116"/>
            <a:ext cx="6938400" cy="30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Инспекция на </a:t>
            </a:r>
            <a:r>
              <a:rPr lang="en-US" dirty="0" smtClean="0"/>
              <a:t>PV</a:t>
            </a:r>
            <a:r>
              <a:rPr lang="bg-BG" dirty="0" smtClean="0"/>
              <a:t> решетка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1600" dirty="0" smtClean="0"/>
              <a:t>Инспекцията на </a:t>
            </a:r>
            <a:r>
              <a:rPr lang="en-US" sz="1600" dirty="0" smtClean="0"/>
              <a:t>PV</a:t>
            </a:r>
            <a:r>
              <a:rPr lang="bg-BG" sz="1600" dirty="0" smtClean="0"/>
              <a:t> решетка обикновено включва следните проверки:</a:t>
            </a:r>
            <a:endParaRPr lang="en-US" sz="1600" dirty="0" smtClean="0"/>
          </a:p>
          <a:p>
            <a:pPr lvl="1"/>
            <a:r>
              <a:rPr lang="bg-BG" sz="1600" dirty="0" smtClean="0"/>
              <a:t>Частично засенчване от замърсяване на отделните соларни клетки</a:t>
            </a:r>
            <a:endParaRPr lang="en-US" sz="1600" dirty="0" smtClean="0"/>
          </a:p>
          <a:p>
            <a:pPr lvl="1"/>
            <a:r>
              <a:rPr lang="bg-BG" sz="1600" dirty="0" smtClean="0"/>
              <a:t>Цялостно намаление на производителността на инсталацията, причинено от замърсяване</a:t>
            </a:r>
            <a:endParaRPr lang="en-US" sz="1600" dirty="0" smtClean="0"/>
          </a:p>
          <a:p>
            <a:pPr lvl="1"/>
            <a:r>
              <a:rPr lang="bg-BG" sz="1600" dirty="0" smtClean="0"/>
              <a:t>Засенчване от израснали дървета</a:t>
            </a:r>
            <a:endParaRPr lang="en-US" sz="1600" dirty="0" smtClean="0"/>
          </a:p>
          <a:p>
            <a:pPr lvl="1"/>
            <a:r>
              <a:rPr lang="bg-BG" sz="1600" dirty="0" smtClean="0"/>
              <a:t>Електрически аномалии в </a:t>
            </a:r>
            <a:r>
              <a:rPr lang="en-US" sz="1600" dirty="0" smtClean="0"/>
              <a:t>PV </a:t>
            </a:r>
            <a:r>
              <a:rPr lang="bg-BG" sz="1600" dirty="0" smtClean="0"/>
              <a:t>модулите</a:t>
            </a:r>
            <a:endParaRPr lang="en-US" sz="1600" dirty="0" smtClean="0"/>
          </a:p>
          <a:p>
            <a:pPr lvl="1"/>
            <a:r>
              <a:rPr lang="bg-BG" sz="1600" dirty="0" smtClean="0"/>
              <a:t>Влошаване на характеристиките на </a:t>
            </a:r>
            <a:r>
              <a:rPr lang="en-US" sz="1600" dirty="0" smtClean="0"/>
              <a:t>PV </a:t>
            </a:r>
            <a:r>
              <a:rPr lang="bg-BG" sz="1600" dirty="0" smtClean="0"/>
              <a:t>модулите</a:t>
            </a:r>
            <a:endParaRPr lang="en-US" sz="1600" dirty="0" smtClean="0"/>
          </a:p>
          <a:p>
            <a:pPr lvl="1"/>
            <a:r>
              <a:rPr lang="bg-BG" sz="1600" dirty="0" smtClean="0"/>
              <a:t>Деламинация (разслояване, нацепване)</a:t>
            </a:r>
            <a:endParaRPr lang="en-US" sz="1600" dirty="0" smtClean="0"/>
          </a:p>
          <a:p>
            <a:pPr lvl="1"/>
            <a:r>
              <a:rPr lang="bg-BG" sz="1600" dirty="0" smtClean="0"/>
              <a:t>Щети от градушка</a:t>
            </a:r>
            <a:endParaRPr lang="en-US" sz="1600" dirty="0" smtClean="0"/>
          </a:p>
          <a:p>
            <a:pPr lvl="1"/>
            <a:r>
              <a:rPr lang="bg-BG" sz="1600" dirty="0" smtClean="0"/>
              <a:t>Снежно покритие</a:t>
            </a:r>
            <a:endParaRPr lang="en-US" sz="1600" dirty="0" smtClean="0"/>
          </a:p>
          <a:p>
            <a:pPr lvl="1"/>
            <a:r>
              <a:rPr lang="bg-BG" sz="1600" dirty="0" smtClean="0"/>
              <a:t>Явлението </a:t>
            </a:r>
            <a:r>
              <a:rPr lang="en-US" sz="1600" dirty="0" smtClean="0"/>
              <a:t>PID (</a:t>
            </a:r>
            <a:r>
              <a:rPr lang="bg-BG" sz="1600" dirty="0" smtClean="0"/>
              <a:t>потенциал-индуцирана деградация)</a:t>
            </a:r>
            <a:endParaRPr lang="en-US" sz="1600" dirty="0" smtClean="0"/>
          </a:p>
          <a:p>
            <a:pPr lvl="1"/>
            <a:r>
              <a:rPr lang="bg-BG" sz="1600" dirty="0" smtClean="0"/>
              <a:t>Инсталационни/монтажни проблеми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bg-BG" sz="1600" i="1" dirty="0" smtClean="0"/>
              <a:t>За повече подробности</a:t>
            </a:r>
            <a:r>
              <a:rPr lang="en-US" sz="1600" i="1" dirty="0" smtClean="0"/>
              <a:t>: IEA-PVPS T13-01_2014, </a:t>
            </a:r>
            <a:r>
              <a:rPr lang="bg-BG" sz="1600" i="1" dirty="0" smtClean="0"/>
              <a:t>Преглед на неизправностите на фотоволтаичните модули</a:t>
            </a:r>
            <a:endParaRPr lang="en-US" sz="1600" i="1" dirty="0" smtClean="0"/>
          </a:p>
          <a:p>
            <a:pPr>
              <a:buNone/>
            </a:pPr>
            <a:r>
              <a:rPr lang="en-US" sz="1600" i="1" dirty="0" smtClean="0"/>
              <a:t>	http://www.iea-pvps.org/index.php?id=275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Локално прегряване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bg-BG" sz="1600" dirty="0" smtClean="0"/>
              <a:t>Точките на локално прегряване са зони на повишена температура, засягащи единствено част от </a:t>
            </a:r>
            <a:r>
              <a:rPr lang="en-US" sz="1600" dirty="0" smtClean="0"/>
              <a:t>PV </a:t>
            </a:r>
            <a:r>
              <a:rPr lang="bg-BG" sz="1600" dirty="0" smtClean="0"/>
              <a:t>панела</a:t>
            </a:r>
            <a:endParaRPr lang="en-US" sz="1600" dirty="0" smtClean="0"/>
          </a:p>
          <a:p>
            <a:pPr fontAlgn="base"/>
            <a:r>
              <a:rPr lang="bg-BG" sz="1600" dirty="0" smtClean="0"/>
              <a:t>Тези зони могат да достигнат екстремни температури</a:t>
            </a:r>
            <a:r>
              <a:rPr lang="en-US" sz="1600" dirty="0" smtClean="0"/>
              <a:t>:</a:t>
            </a:r>
            <a:r>
              <a:rPr lang="bg-BG" sz="1600" dirty="0" smtClean="0"/>
              <a:t> температурната разлика между клетка с дефекти и клетка в добро състояние може да</a:t>
            </a:r>
            <a:r>
              <a:rPr lang="bg-BG" sz="1600" baseline="0" dirty="0" smtClean="0"/>
              <a:t> надвишава </a:t>
            </a:r>
            <a:r>
              <a:rPr lang="en-US" sz="1600" dirty="0" smtClean="0"/>
              <a:t> 50°C</a:t>
            </a:r>
          </a:p>
          <a:p>
            <a:pPr fontAlgn="base"/>
            <a:r>
              <a:rPr lang="bg-BG" sz="1600" dirty="0" smtClean="0"/>
              <a:t>Те са в резултат на локализирано понижаване на ефективността, което води до по-ниска изходна мощ и ускоряване на деградацията на материалите в засегнатата зона </a:t>
            </a:r>
          </a:p>
          <a:p>
            <a:pPr fontAlgn="base"/>
            <a:r>
              <a:rPr lang="bg-BG" sz="1600" dirty="0" smtClean="0"/>
              <a:t>Точките на локално прегряване като цяло са главна повреда за модулите (надеждност и безопасност)</a:t>
            </a:r>
            <a:r>
              <a:rPr lang="en-US" sz="1600" dirty="0" smtClean="0"/>
              <a:t> </a:t>
            </a:r>
          </a:p>
          <a:p>
            <a:pPr fontAlgn="base"/>
            <a:r>
              <a:rPr lang="bg-BG" sz="1600" dirty="0" smtClean="0"/>
              <a:t>Щом една клетка е засегната от локално прегряване, тя често става слабо звено в </a:t>
            </a:r>
            <a:r>
              <a:rPr lang="en-US" sz="1600" dirty="0" smtClean="0"/>
              <a:t>PV </a:t>
            </a:r>
            <a:r>
              <a:rPr lang="bg-BG" sz="1600" dirty="0" smtClean="0"/>
              <a:t>веригата, което</a:t>
            </a:r>
            <a:r>
              <a:rPr lang="bg-BG" sz="1600" baseline="0" dirty="0" smtClean="0"/>
              <a:t> води до огромно намаление на производителността </a:t>
            </a:r>
            <a:endParaRPr lang="en-US" sz="1600" dirty="0" smtClean="0"/>
          </a:p>
          <a:p>
            <a:pPr fontAlgn="base"/>
            <a:r>
              <a:rPr lang="bg-BG" sz="1600" dirty="0" smtClean="0"/>
              <a:t>Ако щетата е необратима, цялата група клетки трябва да се отделят от цялата редица, тъй като причиняват цялостен</a:t>
            </a:r>
            <a:r>
              <a:rPr lang="bg-BG" sz="1600" baseline="0" dirty="0" smtClean="0"/>
              <a:t> спад в изходната мощност </a:t>
            </a:r>
          </a:p>
          <a:p>
            <a:pPr fontAlgn="base"/>
            <a:r>
              <a:rPr lang="bg-BG" sz="1600" baseline="0" dirty="0" smtClean="0"/>
              <a:t>Идеалното решение за този проблем е да се използват термични камери</a:t>
            </a:r>
            <a:endParaRPr lang="en-US" sz="1600" dirty="0" smtClean="0"/>
          </a:p>
          <a:p>
            <a:pPr fontAlgn="base"/>
            <a:r>
              <a:rPr lang="bg-BG" sz="1600" dirty="0" smtClean="0"/>
              <a:t>Локалното прегряване е видимо на термичното</a:t>
            </a:r>
            <a:r>
              <a:rPr lang="bg-BG" sz="1600" baseline="0" dirty="0" smtClean="0"/>
              <a:t> изображение, тъй като има ясно контрастиращ цвят, в сравнение с другите соларни клетки и околната среда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Установяване на точки на локално прегряване</a:t>
            </a:r>
            <a:endParaRPr lang="el-GR" dirty="0"/>
          </a:p>
        </p:txBody>
      </p:sp>
      <p:pic>
        <p:nvPicPr>
          <p:cNvPr id="49154" name="Picture 2" descr="ÎÏÎ¿ÏÎ­Î»ÎµÏÎ¼Î± ÎµÎ¹ÎºÏÎ½Î±Ï Î³Î¹Î± solar panels hot spot de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73" y="1665304"/>
            <a:ext cx="4499999" cy="45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Частично засенчване от замърсяване на отделни соларни клетки</a:t>
            </a:r>
            <a:endParaRPr lang="el-GR" dirty="0"/>
          </a:p>
        </p:txBody>
      </p:sp>
      <p:pic>
        <p:nvPicPr>
          <p:cNvPr id="5" name="Picture 3" descr="ÎÏÎ¿ÏÎ­Î»ÎµÏÎ¼Î± ÎµÎ¹ÎºÏÎ½Î±Ï Î³Î¹Î± lichen growth on PV module fr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367" y="2348880"/>
            <a:ext cx="4740921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Кафяви петна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4181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71604" y="5143512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Кафявите петна по ръбовете на соларните клетки не са дефект/неизправност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Цялостно намаление на производителността на инсталацията в резултат на замърсяване</a:t>
            </a:r>
            <a:endParaRPr lang="el-G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7312"/>
            <a:ext cx="34865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1051</Words>
  <Application>Microsoft Office PowerPoint</Application>
  <PresentationFormat>Προβολή στην οθόνη (4:3)</PresentationFormat>
  <Paragraphs>109</Paragraphs>
  <Slides>28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Arial</vt:lpstr>
      <vt:lpstr>Calibri</vt:lpstr>
      <vt:lpstr>2_Office Theme</vt:lpstr>
      <vt:lpstr>МОДУЛ 3: МОНТАЖ И ПОДДРЪЖКА НА PV СИСТЕМИ</vt:lpstr>
      <vt:lpstr>Цели на модула</vt:lpstr>
      <vt:lpstr>Инспекция на PV решетка</vt:lpstr>
      <vt:lpstr>Инспекция на PV решетка</vt:lpstr>
      <vt:lpstr>Локално прегряване</vt:lpstr>
      <vt:lpstr>Установяване на точки на локално прегряване</vt:lpstr>
      <vt:lpstr>Частично засенчване от замърсяване на отделни соларни клетки</vt:lpstr>
      <vt:lpstr>Кафяви петна</vt:lpstr>
      <vt:lpstr>Цялостно намаление на производителността на инсталацията в резултат на замърсяване</vt:lpstr>
      <vt:lpstr>Засенчване от израснали дървета</vt:lpstr>
      <vt:lpstr>Електрически аномалии при PV модулите</vt:lpstr>
      <vt:lpstr>Инсталационни грешки</vt:lpstr>
      <vt:lpstr>Аномалии на PV модулите, свързани с изработката</vt:lpstr>
      <vt:lpstr>Аномалии, свързани с разклонителните кутии</vt:lpstr>
      <vt:lpstr>Деградация на PV модула</vt:lpstr>
      <vt:lpstr>Деламинация (по предната &amp; задната част)</vt:lpstr>
      <vt:lpstr>Щети от градушка</vt:lpstr>
      <vt:lpstr>Снежно покритие</vt:lpstr>
      <vt:lpstr>Снежно покритие</vt:lpstr>
      <vt:lpstr>Снежно покритие</vt:lpstr>
      <vt:lpstr>Феноменът PID (потенциал-индуцирана деградация)</vt:lpstr>
      <vt:lpstr>Установяване на явлението PID</vt:lpstr>
      <vt:lpstr>Установяване на PID – електролуминисцентен тест</vt:lpstr>
      <vt:lpstr>Установяване на PID – инфрачервено изображение</vt:lpstr>
      <vt:lpstr>PID I-V крива</vt:lpstr>
      <vt:lpstr>Монтажни (инсталационни) проблеми</vt:lpstr>
      <vt:lpstr>Цели на модула</vt:lpstr>
      <vt:lpstr>Благодаря ви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193</cp:revision>
  <dcterms:created xsi:type="dcterms:W3CDTF">2017-12-11T10:59:29Z</dcterms:created>
  <dcterms:modified xsi:type="dcterms:W3CDTF">2019-10-21T08:57:48Z</dcterms:modified>
</cp:coreProperties>
</file>