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97" r:id="rId4"/>
    <p:sldId id="398" r:id="rId5"/>
    <p:sldId id="410" r:id="rId6"/>
    <p:sldId id="411" r:id="rId7"/>
    <p:sldId id="413" r:id="rId8"/>
    <p:sldId id="412" r:id="rId9"/>
    <p:sldId id="414" r:id="rId10"/>
    <p:sldId id="415" r:id="rId11"/>
    <p:sldId id="417" r:id="rId12"/>
    <p:sldId id="416" r:id="rId13"/>
    <p:sldId id="419" r:id="rId14"/>
    <p:sldId id="420" r:id="rId15"/>
    <p:sldId id="432" r:id="rId16"/>
    <p:sldId id="426" r:id="rId17"/>
    <p:sldId id="428" r:id="rId18"/>
    <p:sldId id="433" r:id="rId19"/>
    <p:sldId id="429" r:id="rId20"/>
    <p:sldId id="430" r:id="rId21"/>
    <p:sldId id="431" r:id="rId22"/>
    <p:sldId id="421" r:id="rId23"/>
    <p:sldId id="422" r:id="rId24"/>
    <p:sldId id="424" r:id="rId25"/>
    <p:sldId id="425" r:id="rId26"/>
    <p:sldId id="423" r:id="rId27"/>
    <p:sldId id="434" r:id="rId28"/>
    <p:sldId id="435" r:id="rId29"/>
    <p:sldId id="436" r:id="rId30"/>
    <p:sldId id="437" r:id="rId31"/>
    <p:sldId id="418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45" r:id="rId40"/>
    <p:sldId id="446" r:id="rId41"/>
    <p:sldId id="409" r:id="rId42"/>
    <p:sldId id="447" r:id="rId43"/>
    <p:sldId id="448" r:id="rId44"/>
    <p:sldId id="449" r:id="rId45"/>
    <p:sldId id="427" r:id="rId46"/>
    <p:sldId id="334" r:id="rId47"/>
    <p:sldId id="260" r:id="rId48"/>
  </p:sldIdLst>
  <p:sldSz cx="9144000" cy="6858000" type="screen4x3"/>
  <p:notesSz cx="6797675" cy="9926638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974" userDrawn="1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sús Rosel Martínez" initials="JRM" lastIdx="2" clrIdx="0">
    <p:extLst>
      <p:ext uri="{19B8F6BF-5375-455C-9EA6-DF929625EA0E}">
        <p15:presenceInfo xmlns:p15="http://schemas.microsoft.com/office/powerpoint/2012/main" xmlns="" userId="f1f0e823a184ee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120" autoAdjust="0"/>
  </p:normalViewPr>
  <p:slideViewPr>
    <p:cSldViewPr>
      <p:cViewPr>
        <p:scale>
          <a:sx n="81" d="100"/>
          <a:sy n="81" d="100"/>
        </p:scale>
        <p:origin x="-1080" y="60"/>
      </p:cViewPr>
      <p:guideLst>
        <p:guide orient="horz" pos="3974"/>
        <p:guide pos="546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D9450-63A9-484B-892C-7851084E1122}" type="datetimeFigureOut">
              <a:rPr lang="es-ES" smtClean="0"/>
              <a:t>02/10/2019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CEF35-7E26-491F-AAA6-5DC93736E1B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999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9" y="0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52" y="0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/>
          <a:lstStyle>
            <a:lvl1pPr algn="r">
              <a:defRPr sz="1200"/>
            </a:lvl1pPr>
          </a:lstStyle>
          <a:p>
            <a:fld id="{E62C10A0-F87B-4BFF-AD3A-8310E448460F}" type="datetimeFigureOut">
              <a:rPr lang="el-GR" smtClean="0"/>
              <a:pPr/>
              <a:t>2/10/2019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0" tIns="45688" rIns="91360" bIns="45688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360" tIns="45688" rIns="91360" bIns="45688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9" y="9428584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52" y="9428584"/>
            <a:ext cx="2945659" cy="496332"/>
          </a:xfrm>
          <a:prstGeom prst="rect">
            <a:avLst/>
          </a:prstGeom>
        </p:spPr>
        <p:txBody>
          <a:bodyPr vert="horz" lIns="91360" tIns="45688" rIns="91360" bIns="45688" rtlCol="0" anchor="b"/>
          <a:lstStyle>
            <a:lvl1pPr algn="r">
              <a:defRPr sz="1200"/>
            </a:lvl1pPr>
          </a:lstStyle>
          <a:p>
            <a:fld id="{D51933F7-9C1D-42A8-B27F-F697341C8CB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179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590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Guidelines for the Trainer</a:t>
            </a:r>
          </a:p>
          <a:p>
            <a:endParaRPr lang="el-GR" dirty="0"/>
          </a:p>
          <a:p>
            <a:r>
              <a:rPr lang="en-US" dirty="0"/>
              <a:t>This .</a:t>
            </a:r>
            <a:r>
              <a:rPr lang="en-US" dirty="0" err="1"/>
              <a:t>ppt</a:t>
            </a:r>
            <a:r>
              <a:rPr lang="en-US" dirty="0"/>
              <a:t> file is a template to be used from VET providers in order for them to prepare the training material. </a:t>
            </a:r>
          </a:p>
          <a:p>
            <a:endParaRPr lang="el-GR" dirty="0"/>
          </a:p>
          <a:p>
            <a:r>
              <a:rPr lang="en-US" dirty="0"/>
              <a:t>We suggest </a:t>
            </a:r>
            <a:r>
              <a:rPr lang="en-US" b="1" dirty="0"/>
              <a:t>30 up to 40 .</a:t>
            </a:r>
            <a:r>
              <a:rPr lang="en-US" b="1" dirty="0" err="1"/>
              <a:t>ppt</a:t>
            </a:r>
            <a:r>
              <a:rPr lang="en-US" b="1" dirty="0"/>
              <a:t> slides </a:t>
            </a:r>
            <a:r>
              <a:rPr lang="en-US" dirty="0"/>
              <a:t>for one (1) hour of the training program. </a:t>
            </a:r>
            <a:endParaRPr lang="el-GR" dirty="0"/>
          </a:p>
          <a:p>
            <a:endParaRPr lang="en-US" dirty="0"/>
          </a:p>
          <a:p>
            <a:r>
              <a:rPr lang="en-US" dirty="0"/>
              <a:t>There are 3 </a:t>
            </a:r>
            <a:r>
              <a:rPr lang="en-US" u="sng" dirty="0"/>
              <a:t>predefined slides </a:t>
            </a:r>
            <a:r>
              <a:rPr lang="en-US" dirty="0"/>
              <a:t>to be filled in by you, entitled “</a:t>
            </a:r>
            <a:r>
              <a:rPr lang="en-US" b="1" dirty="0"/>
              <a:t>Module Objectives</a:t>
            </a:r>
            <a:r>
              <a:rPr lang="en-US" dirty="0"/>
              <a:t>”, “</a:t>
            </a:r>
            <a:r>
              <a:rPr lang="en-US" b="1" dirty="0"/>
              <a:t>Conclusion</a:t>
            </a:r>
            <a:r>
              <a:rPr lang="en-US" dirty="0"/>
              <a:t>”, “</a:t>
            </a:r>
            <a:r>
              <a:rPr lang="en-US" b="1" dirty="0"/>
              <a:t>End of module</a:t>
            </a:r>
            <a:r>
              <a:rPr lang="en-US" dirty="0"/>
              <a:t>”. </a:t>
            </a:r>
            <a:endParaRPr lang="el-GR" dirty="0"/>
          </a:p>
          <a:p>
            <a:endParaRPr lang="en-US" dirty="0"/>
          </a:p>
          <a:p>
            <a:pPr lvl="0"/>
            <a:r>
              <a:rPr lang="en-US" dirty="0"/>
              <a:t>Material should be sent in editable format. </a:t>
            </a:r>
            <a:endParaRPr lang="el-GR" dirty="0"/>
          </a:p>
          <a:p>
            <a:pPr lvl="0"/>
            <a:endParaRPr lang="en-US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font: Arial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Required font size: 16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Suggested line spacing: 1,5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 should have a clear structure and defined units and unique slide titles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slide contents should not exceed the predefined margins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Images, diagrams etc should be accompanied with a description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If you want to include comprehension questions (multiple choice, multiple responses, true/false, matching etc.) to enhance users’ understanding of the theory, you should embody them in the </a:t>
            </a:r>
            <a:r>
              <a:rPr lang="en-US" dirty="0" err="1"/>
              <a:t>ppt</a:t>
            </a:r>
            <a:r>
              <a:rPr lang="en-US" dirty="0"/>
              <a:t>/</a:t>
            </a:r>
            <a:r>
              <a:rPr lang="en-US" dirty="0" err="1"/>
              <a:t>pptx</a:t>
            </a:r>
            <a:r>
              <a:rPr lang="en-US" dirty="0"/>
              <a:t> file.</a:t>
            </a:r>
            <a:endParaRPr lang="el-GR" dirty="0"/>
          </a:p>
          <a:p>
            <a:pPr lvl="0">
              <a:buFont typeface="Wingdings" pitchFamily="2" charset="2"/>
              <a:buChar char="§"/>
            </a:pPr>
            <a:r>
              <a:rPr lang="en-US" dirty="0"/>
              <a:t>Questions that will be used for self assessment and final assessment quizzes should follow a predefined format that will be sent from SQLearn in an .</a:t>
            </a:r>
            <a:r>
              <a:rPr lang="en-US" dirty="0" err="1"/>
              <a:t>xls</a:t>
            </a:r>
            <a:r>
              <a:rPr lang="en-US" dirty="0"/>
              <a:t> file</a:t>
            </a:r>
            <a:endParaRPr lang="el-GR" dirty="0"/>
          </a:p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933F7-9C1D-42A8-B27F-F697341C8CB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669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95936" y="1988840"/>
            <a:ext cx="4822304" cy="1470025"/>
          </a:xfrm>
        </p:spPr>
        <p:txBody>
          <a:bodyPr anchor="b">
            <a:normAutofit/>
          </a:bodyPr>
          <a:lstStyle>
            <a:lvl1pPr algn="r">
              <a:defRPr sz="28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248472" cy="17526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613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1124744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112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A6221-E4EE-4882-A7E2-5D7E7229B80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5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00" y="1773000"/>
            <a:ext cx="5038240" cy="1685865"/>
          </a:xfrm>
        </p:spPr>
        <p:txBody>
          <a:bodyPr anchor="b">
            <a:normAutofit/>
          </a:bodyPr>
          <a:lstStyle/>
          <a:p>
            <a:r>
              <a:rPr lang="bg-BG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3.3.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МОНИТОРИНГ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ПРЕВАНТИВНА ПОДДРЪЖКА</a:t>
            </a:r>
            <a:endParaRPr lang="el-G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573016"/>
            <a:ext cx="4103688" cy="1752600"/>
          </a:xfrm>
        </p:spPr>
        <p:txBody>
          <a:bodyPr/>
          <a:lstStyle/>
          <a:p>
            <a:pPr algn="l"/>
            <a:r>
              <a:rPr lang="ru-RU" dirty="0"/>
              <a:t>Блок </a:t>
            </a:r>
            <a:r>
              <a:rPr lang="ru-RU" dirty="0" smtClean="0"/>
              <a:t>3</a:t>
            </a:r>
            <a:endParaRPr lang="en-US" dirty="0" smtClean="0"/>
          </a:p>
          <a:p>
            <a:pPr algn="l"/>
            <a:r>
              <a:rPr lang="ru-RU" dirty="0" smtClean="0"/>
              <a:t> </a:t>
            </a:r>
            <a:r>
              <a:rPr lang="ru-RU" dirty="0"/>
              <a:t>Системи за слънчева топлинна енергия за </a:t>
            </a:r>
            <a:r>
              <a:rPr lang="ru-RU" dirty="0" smtClean="0"/>
              <a:t>сгради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217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396909" y="1360103"/>
            <a:ext cx="68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Общият процес на отстраняване на </a:t>
            </a:r>
            <a:r>
              <a:rPr lang="ru-RU" b="1" dirty="0" smtClean="0"/>
              <a:t>неизправности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68000" y="1655598"/>
            <a:ext cx="8496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ОБЩИ И ДОМАШНИ СПЕЦИФИЧНИ </a:t>
            </a:r>
            <a:r>
              <a:rPr lang="ru-RU" sz="1600" b="1" dirty="0" smtClean="0"/>
              <a:t>ПРОБЛЕМИ</a:t>
            </a:r>
            <a:r>
              <a:rPr lang="en-US" sz="1600" b="1" dirty="0" smtClean="0"/>
              <a:t>.</a:t>
            </a:r>
            <a:r>
              <a:rPr lang="ru-RU" sz="1600" b="1" dirty="0"/>
              <a:t> </a:t>
            </a:r>
            <a:r>
              <a:rPr lang="ru-RU" sz="1600" dirty="0"/>
              <a:t>Решават се много проблеми, </a:t>
            </a:r>
            <a:r>
              <a:rPr lang="ru-RU" sz="1600" dirty="0" smtClean="0"/>
              <a:t>използва се </a:t>
            </a:r>
            <a:r>
              <a:rPr lang="ru-RU" sz="1600" dirty="0"/>
              <a:t>здрав разум и общи познания (пример: как да отидете на работа, когато имате </a:t>
            </a:r>
            <a:r>
              <a:rPr lang="ru-RU" sz="1600" dirty="0" smtClean="0"/>
              <a:t>спукана </a:t>
            </a:r>
            <a:r>
              <a:rPr lang="ru-RU" sz="1600" dirty="0"/>
              <a:t>гума). Това не е така </a:t>
            </a:r>
            <a:r>
              <a:rPr lang="ru-RU" sz="1600" dirty="0" smtClean="0"/>
              <a:t>когато се изискват </a:t>
            </a:r>
            <a:r>
              <a:rPr lang="ru-RU" sz="1600" dirty="0"/>
              <a:t>много </a:t>
            </a:r>
            <a:r>
              <a:rPr lang="ru-RU" sz="1600" dirty="0" smtClean="0"/>
              <a:t>и специфични познания (пример</a:t>
            </a:r>
            <a:r>
              <a:rPr lang="ru-RU" sz="1600" dirty="0"/>
              <a:t>: как да ремонтирате плосък слънчев колектор с теч</a:t>
            </a:r>
            <a:r>
              <a:rPr lang="ru-RU" sz="1600" dirty="0" smtClean="0"/>
              <a:t>).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МЕТОДОЛОГИЯ ЗА </a:t>
            </a:r>
            <a:r>
              <a:rPr lang="bg-BG" sz="1600" b="1" dirty="0" smtClean="0"/>
              <a:t>РАЗГЛЕЖДАНЕ</a:t>
            </a:r>
            <a:r>
              <a:rPr lang="en-US" sz="1600" dirty="0" smtClean="0"/>
              <a:t>.</a:t>
            </a:r>
            <a:r>
              <a:rPr lang="ru-RU" sz="1600" dirty="0"/>
              <a:t> Структурираните подходи за отстраняване на неизправности увеличават шансовете за своевременно разрешаване на проблеми </a:t>
            </a:r>
            <a:r>
              <a:rPr lang="ru-RU" sz="1600" dirty="0" smtClean="0"/>
              <a:t>. </a:t>
            </a:r>
            <a:r>
              <a:rPr lang="ru-RU" sz="1600" dirty="0"/>
              <a:t>Те се базират на опит: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Първо дефинирайте проблема и започнете да събирате информация,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Анализирйте </a:t>
            </a:r>
            <a:r>
              <a:rPr lang="ru-RU" sz="1600" dirty="0"/>
              <a:t>събраните данни и </a:t>
            </a:r>
            <a:r>
              <a:rPr lang="ru-RU" sz="1600" dirty="0" smtClean="0"/>
              <a:t>елиминирайте </a:t>
            </a:r>
            <a:r>
              <a:rPr lang="ru-RU" sz="1600" dirty="0"/>
              <a:t>променливи или потенциални причини.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Предлагате хипотеза и я тествате .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Процесът се повтаря </a:t>
            </a:r>
            <a:r>
              <a:rPr lang="ru-RU" sz="1600" dirty="0"/>
              <a:t>докато в крайна сметка не определите </a:t>
            </a:r>
            <a:r>
              <a:rPr lang="ru-RU" sz="1600" dirty="0" smtClean="0"/>
              <a:t>решение.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387" y="4456365"/>
            <a:ext cx="5726613" cy="1852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68000" y="4456365"/>
            <a:ext cx="2481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Документирането на резултатите по този начин е от ключово значение за успешното </a:t>
            </a:r>
            <a:r>
              <a:rPr lang="ru-RU" sz="1600" dirty="0" smtClean="0">
                <a:solidFill>
                  <a:prstClr val="black"/>
                </a:solidFill>
              </a:rPr>
              <a:t>разрешаване.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428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557000"/>
            <a:ext cx="500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/>
              <a:t>Управление на </a:t>
            </a:r>
            <a:r>
              <a:rPr lang="bg-BG" b="1" dirty="0" smtClean="0"/>
              <a:t>поддръжката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684000" y="1942532"/>
            <a:ext cx="7991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Всяка индустрия, сервизна компания или организация с нестопанска цел работят въз основа на ресурси и технологии, които очакват някакъв вид нужди за поддръжка. Такава поддръжка е:</a:t>
            </a:r>
          </a:p>
          <a:p>
            <a:r>
              <a:rPr lang="ru-RU" sz="1600" dirty="0" smtClean="0"/>
              <a:t>- Организира </a:t>
            </a:r>
            <a:r>
              <a:rPr lang="ru-RU" sz="1600" dirty="0"/>
              <a:t>се и се осигурява от собствени средства (отдел за поддръжка).</a:t>
            </a:r>
          </a:p>
          <a:p>
            <a:r>
              <a:rPr lang="ru-RU" sz="1600" dirty="0" smtClean="0"/>
              <a:t>- Аутсорсинг </a:t>
            </a:r>
            <a:r>
              <a:rPr lang="ru-RU" sz="1600" dirty="0"/>
              <a:t>или договаряне с други специализирани компании за поддръжка и ремонт.</a:t>
            </a:r>
          </a:p>
          <a:p>
            <a:r>
              <a:rPr lang="ru-RU" sz="1600" dirty="0" smtClean="0"/>
              <a:t>- Предоставя </a:t>
            </a:r>
            <a:r>
              <a:rPr lang="ru-RU" sz="1600" dirty="0"/>
              <a:t>се от собственици / доставчици на договорени технологии / услуги (енергоснабдяване и др.).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Както и да е, както всяка друга сложна работа, поддръжката трябва да бъде изпълнена и управлявана.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Инженерите, техниците и </a:t>
            </a:r>
            <a:r>
              <a:rPr lang="ru-RU" sz="1600" dirty="0" smtClean="0"/>
              <a:t>работниците</a:t>
            </a:r>
          </a:p>
          <a:p>
            <a:r>
              <a:rPr lang="ru-RU" sz="1600" dirty="0" smtClean="0"/>
              <a:t>изпълняват </a:t>
            </a:r>
            <a:r>
              <a:rPr lang="ru-RU" sz="1600" dirty="0"/>
              <a:t>задачите по </a:t>
            </a:r>
            <a:r>
              <a:rPr lang="ru-RU" sz="1600" dirty="0" smtClean="0"/>
              <a:t>техническата </a:t>
            </a:r>
            <a:r>
              <a:rPr lang="ru-RU" sz="1600" dirty="0"/>
              <a:t>поддръжка.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Мениджърите по поддръжката основно </a:t>
            </a:r>
            <a:endParaRPr lang="ru-RU" sz="1600" dirty="0" smtClean="0"/>
          </a:p>
          <a:p>
            <a:r>
              <a:rPr lang="ru-RU" sz="1600" dirty="0" smtClean="0"/>
              <a:t>планират</a:t>
            </a:r>
            <a:r>
              <a:rPr lang="ru-RU" sz="1600" dirty="0"/>
              <a:t>, организират, ръководят и контролират </a:t>
            </a:r>
            <a:endParaRPr lang="ru-RU" sz="1600" dirty="0" smtClean="0"/>
          </a:p>
          <a:p>
            <a:r>
              <a:rPr lang="ru-RU" sz="1600" dirty="0" smtClean="0"/>
              <a:t>работата </a:t>
            </a:r>
            <a:r>
              <a:rPr lang="ru-RU" sz="1600" dirty="0"/>
              <a:t>по поддръжката в съответствие с </a:t>
            </a:r>
            <a:r>
              <a:rPr lang="ru-RU" sz="1600" dirty="0" smtClean="0"/>
              <a:t>бизнес</a:t>
            </a:r>
          </a:p>
          <a:p>
            <a:r>
              <a:rPr lang="ru-RU" sz="1600" dirty="0" smtClean="0"/>
              <a:t>стратегията </a:t>
            </a:r>
            <a:r>
              <a:rPr lang="ru-RU" sz="1600" dirty="0"/>
              <a:t>и </a:t>
            </a:r>
            <a:r>
              <a:rPr lang="ru-RU" sz="1600" dirty="0" smtClean="0"/>
              <a:t>целите.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00" y="4149001"/>
            <a:ext cx="3777911" cy="1871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247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372334"/>
            <a:ext cx="392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/>
              <a:t>Управление на </a:t>
            </a:r>
            <a:r>
              <a:rPr lang="bg-BG" b="1" dirty="0" smtClean="0"/>
              <a:t>поддръжката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32916" y="1667829"/>
            <a:ext cx="485908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Основните цели на управлението на поддръжката са да контролират ресурсите, времето и разходите, за да се гарантира ефективността и адекватността на операциите по поддръжката и да се избегне загуба на ресурси или периоди на престой поради неправилно оборудване.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Някои задачи за управление на поддръжката са:</a:t>
            </a:r>
          </a:p>
          <a:p>
            <a:r>
              <a:rPr lang="ru-RU" sz="1600" dirty="0" smtClean="0"/>
              <a:t>      - Анализ </a:t>
            </a:r>
            <a:r>
              <a:rPr lang="ru-RU" sz="1600" dirty="0"/>
              <a:t>работата </a:t>
            </a:r>
            <a:r>
              <a:rPr lang="ru-RU" sz="1600" dirty="0" smtClean="0"/>
              <a:t>на </a:t>
            </a:r>
            <a:r>
              <a:rPr lang="ru-RU" sz="1600" dirty="0"/>
              <a:t>системите.</a:t>
            </a:r>
          </a:p>
          <a:p>
            <a:r>
              <a:rPr lang="ru-RU" sz="1600" dirty="0" smtClean="0"/>
              <a:t>      - Определяне </a:t>
            </a:r>
            <a:r>
              <a:rPr lang="ru-RU" sz="1600" dirty="0"/>
              <a:t>и </a:t>
            </a:r>
            <a:r>
              <a:rPr lang="ru-RU" sz="1600" dirty="0" smtClean="0"/>
              <a:t>подобрение </a:t>
            </a:r>
            <a:r>
              <a:rPr lang="ru-RU" sz="1600" dirty="0"/>
              <a:t>процедурите за поддръжка и / или услуги.</a:t>
            </a:r>
          </a:p>
          <a:p>
            <a:r>
              <a:rPr lang="ru-RU" sz="1600" dirty="0" smtClean="0"/>
              <a:t>      - Избор </a:t>
            </a:r>
            <a:r>
              <a:rPr lang="ru-RU" sz="1600" dirty="0"/>
              <a:t>подходящи инструменти за поддръжка.</a:t>
            </a:r>
          </a:p>
          <a:p>
            <a:r>
              <a:rPr lang="ru-RU" sz="1600" dirty="0" smtClean="0"/>
              <a:t>      - Адекватен </a:t>
            </a:r>
            <a:r>
              <a:rPr lang="ru-RU" sz="1600" dirty="0"/>
              <a:t>график на работа.</a:t>
            </a:r>
          </a:p>
          <a:p>
            <a:r>
              <a:rPr lang="ru-RU" sz="1600" dirty="0" smtClean="0"/>
              <a:t>      - Контрол </a:t>
            </a:r>
            <a:r>
              <a:rPr lang="ru-RU" sz="1600" dirty="0"/>
              <a:t>на разходите за поддръжка.</a:t>
            </a:r>
          </a:p>
          <a:p>
            <a:r>
              <a:rPr lang="ru-RU" sz="1600" dirty="0" smtClean="0"/>
              <a:t>      - Осигуряване </a:t>
            </a:r>
            <a:r>
              <a:rPr lang="ru-RU" sz="1600" dirty="0"/>
              <a:t>на съответствие с разпоредбите за поддръжка 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smtClean="0"/>
              <a:t>      - Обучение на  персонала </a:t>
            </a:r>
            <a:r>
              <a:rPr lang="ru-RU" sz="1600" dirty="0"/>
              <a:t>за поддръжка.</a:t>
            </a:r>
          </a:p>
          <a:p>
            <a:r>
              <a:rPr lang="ru-RU" sz="1600" dirty="0" smtClean="0"/>
              <a:t>      - Работа по </a:t>
            </a:r>
            <a:r>
              <a:rPr lang="ru-RU" sz="1600" dirty="0"/>
              <a:t>взаимоотношенията с клиентите</a:t>
            </a:r>
            <a:r>
              <a:rPr lang="ru-RU" sz="1600" dirty="0" smtClean="0"/>
              <a:t>.</a:t>
            </a:r>
            <a:endParaRPr lang="en-US" sz="16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480537" y="1741666"/>
            <a:ext cx="3195152" cy="4567059"/>
            <a:chOff x="4716000" y="1741666"/>
            <a:chExt cx="3959689" cy="4567059"/>
          </a:xfrm>
        </p:grpSpPr>
        <p:grpSp>
          <p:nvGrpSpPr>
            <p:cNvPr id="11" name="Group 10"/>
            <p:cNvGrpSpPr/>
            <p:nvPr/>
          </p:nvGrpSpPr>
          <p:grpSpPr>
            <a:xfrm>
              <a:off x="4716000" y="1741666"/>
              <a:ext cx="3954830" cy="4567059"/>
              <a:chOff x="4716000" y="1741666"/>
              <a:chExt cx="3954830" cy="456705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t="1" b="-4947"/>
              <a:stretch/>
            </p:blipFill>
            <p:spPr>
              <a:xfrm>
                <a:off x="4758883" y="1741666"/>
                <a:ext cx="3911947" cy="305533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6000" y="4293000"/>
                <a:ext cx="1529075" cy="201572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4001" y="4726569"/>
              <a:ext cx="2231688" cy="15821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36005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372334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Компетенции на техниците за </a:t>
            </a:r>
            <a:r>
              <a:rPr lang="ru-RU" b="1" dirty="0" smtClean="0"/>
              <a:t>поддръжка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00" y="3002992"/>
            <a:ext cx="3167688" cy="33057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32916" y="1679552"/>
            <a:ext cx="84590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Както всеки друг професионалист, знанията на техника по поддръжката са комбинация от:</a:t>
            </a:r>
          </a:p>
          <a:p>
            <a:r>
              <a:rPr lang="ru-RU" sz="1600" dirty="0" smtClean="0"/>
              <a:t>      - Специфични </a:t>
            </a:r>
            <a:r>
              <a:rPr lang="ru-RU" sz="1600" dirty="0"/>
              <a:t>умения </a:t>
            </a:r>
            <a:r>
              <a:rPr lang="ru-RU" sz="1600" dirty="0" smtClean="0"/>
              <a:t>. </a:t>
            </a:r>
            <a:r>
              <a:rPr lang="ru-RU" sz="1600" dirty="0"/>
              <a:t>Знания и умения, отличителни за дадена област на поддръжка.</a:t>
            </a:r>
          </a:p>
          <a:p>
            <a:r>
              <a:rPr lang="ru-RU" sz="1600" dirty="0" smtClean="0"/>
              <a:t>      - Общи </a:t>
            </a:r>
            <a:r>
              <a:rPr lang="ru-RU" sz="1600" dirty="0"/>
              <a:t>умения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smtClean="0"/>
              <a:t>      - Родови </a:t>
            </a:r>
            <a:r>
              <a:rPr lang="ru-RU" sz="1600" dirty="0"/>
              <a:t>(професионални) умения. Социални и лични за интеграция и адаптация.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За илюстрация, общите компетенции за поддръжка </a:t>
            </a:r>
            <a:r>
              <a:rPr lang="ru-RU" sz="1600" dirty="0" smtClean="0"/>
              <a:t>включват: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24000" y="2946260"/>
            <a:ext cx="503067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600" b="1" dirty="0" smtClean="0">
                <a:solidFill>
                  <a:prstClr val="black"/>
                </a:solidFill>
              </a:rPr>
              <a:t>Специфични </a:t>
            </a:r>
            <a:r>
              <a:rPr lang="ru-RU" sz="1600" b="1" dirty="0">
                <a:solidFill>
                  <a:prstClr val="black"/>
                </a:solidFill>
              </a:rPr>
              <a:t>търговски </a:t>
            </a:r>
            <a:r>
              <a:rPr lang="ru-RU" sz="1600" b="1" dirty="0" smtClean="0">
                <a:solidFill>
                  <a:prstClr val="black"/>
                </a:solidFill>
              </a:rPr>
              <a:t>умения</a:t>
            </a:r>
            <a:r>
              <a:rPr lang="ru-RU" sz="1600" dirty="0" smtClean="0">
                <a:solidFill>
                  <a:prstClr val="black"/>
                </a:solidFill>
              </a:rPr>
              <a:t>: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Провеждайте телефонни разговори.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Изпълнете плановете </a:t>
            </a:r>
            <a:r>
              <a:rPr lang="ru-RU" sz="1600" dirty="0">
                <a:solidFill>
                  <a:prstClr val="black"/>
                </a:solidFill>
              </a:rPr>
              <a:t>за поддръжка.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Мониторни </a:t>
            </a:r>
            <a:r>
              <a:rPr lang="ru-RU" sz="1600" dirty="0">
                <a:solidFill>
                  <a:prstClr val="black"/>
                </a:solidFill>
              </a:rPr>
              <a:t>системи / инсталации.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Поддържайте </a:t>
            </a:r>
            <a:r>
              <a:rPr lang="ru-RU" sz="1600" dirty="0">
                <a:solidFill>
                  <a:prstClr val="black"/>
                </a:solidFill>
              </a:rPr>
              <a:t>инструменти и оборудване.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600" b="1" dirty="0">
                <a:solidFill>
                  <a:prstClr val="black"/>
                </a:solidFill>
              </a:rPr>
              <a:t>Изпълнете общи умения</a:t>
            </a:r>
            <a:r>
              <a:rPr lang="ru-RU" sz="1600" dirty="0">
                <a:solidFill>
                  <a:prstClr val="black"/>
                </a:solidFill>
              </a:rPr>
              <a:t>: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Отчитане </a:t>
            </a:r>
            <a:r>
              <a:rPr lang="ru-RU" sz="1600" dirty="0">
                <a:solidFill>
                  <a:prstClr val="black"/>
                </a:solidFill>
              </a:rPr>
              <a:t>на управленски действия.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Управление </a:t>
            </a:r>
            <a:r>
              <a:rPr lang="ru-RU" sz="1600" dirty="0">
                <a:solidFill>
                  <a:prstClr val="black"/>
                </a:solidFill>
              </a:rPr>
              <a:t>на запасите от резервни части.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Направете </a:t>
            </a:r>
            <a:r>
              <a:rPr lang="ru-RU" sz="1600" dirty="0">
                <a:solidFill>
                  <a:prstClr val="black"/>
                </a:solidFill>
              </a:rPr>
              <a:t>бюджетни прогнози.</a:t>
            </a:r>
          </a:p>
          <a:p>
            <a:pPr marL="342900" lvl="1"/>
            <a:r>
              <a:rPr lang="ru-RU" sz="1600" dirty="0" smtClean="0">
                <a:solidFill>
                  <a:prstClr val="black"/>
                </a:solidFill>
              </a:rPr>
              <a:t>- Предоставяне </a:t>
            </a:r>
            <a:r>
              <a:rPr lang="ru-RU" sz="1600" dirty="0">
                <a:solidFill>
                  <a:prstClr val="black"/>
                </a:solidFill>
              </a:rPr>
              <a:t>на обслужване на клиентите.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600" b="1" dirty="0">
                <a:solidFill>
                  <a:prstClr val="black"/>
                </a:solidFill>
              </a:rPr>
              <a:t>Демонстрирайте безопасни работни практики.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600" b="1" dirty="0">
                <a:solidFill>
                  <a:prstClr val="black"/>
                </a:solidFill>
              </a:rPr>
              <a:t>Поддържайте продължаващо образование</a:t>
            </a:r>
            <a:r>
              <a:rPr lang="ru-RU" sz="1600" dirty="0">
                <a:solidFill>
                  <a:prstClr val="black"/>
                </a:solidFill>
              </a:rPr>
              <a:t>.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600" b="1" dirty="0">
                <a:solidFill>
                  <a:prstClr val="black"/>
                </a:solidFill>
              </a:rPr>
              <a:t>Интегрирайте се в организацията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</a:p>
          <a:p>
            <a:pPr marL="342900" lvl="1"/>
            <a:endParaRPr lang="ru-RU" sz="1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495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10738" y="1372334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10738" y="1701001"/>
            <a:ext cx="56012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/>
              <a:t>Соларните системи за отопление на вода и други слънчеви приложения често се разглеждат като опции за подновяване или преоборудване на топлинни системи в </a:t>
            </a:r>
            <a:r>
              <a:rPr lang="ru-RU" sz="1600" dirty="0" smtClean="0"/>
              <a:t>сградите и тяхната </a:t>
            </a:r>
            <a:r>
              <a:rPr lang="ru-RU" sz="1600" dirty="0"/>
              <a:t>поддръжка.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SWH </a:t>
            </a:r>
            <a:r>
              <a:rPr lang="ru-RU" sz="1600" dirty="0"/>
              <a:t>не са </a:t>
            </a:r>
            <a:r>
              <a:rPr lang="ru-RU" sz="1600" dirty="0" smtClean="0"/>
              <a:t>много </a:t>
            </a:r>
            <a:r>
              <a:rPr lang="ru-RU" sz="1600" dirty="0"/>
              <a:t>сложни системи, имат дълъг експлоатационен живот и са сравнително без основна поддръжка. Въпреки това трябва да се планира поддръжката на SWH и да се прави от професионалисти (собствениците / потребителите могат да поддържат някои поддържания от ниво 1</a:t>
            </a:r>
            <a:r>
              <a:rPr lang="ru-RU" sz="1600" dirty="0" smtClean="0"/>
              <a:t>).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000" y="1701001"/>
            <a:ext cx="2574686" cy="2375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10739" y="4176794"/>
            <a:ext cx="82479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Системите за малки и средни SWH </a:t>
            </a:r>
            <a:r>
              <a:rPr lang="ru-RU" sz="1600" dirty="0" smtClean="0"/>
              <a:t>използват </a:t>
            </a:r>
            <a:r>
              <a:rPr lang="ru-RU" sz="1600" dirty="0"/>
              <a:t>програми за превенция (обикновено външни), включително коригиращи действия. Мащабните слънчеви системи (битови, а не жилищни приложения) </a:t>
            </a:r>
            <a:r>
              <a:rPr lang="ru-RU" sz="1600" dirty="0" smtClean="0"/>
              <a:t>имат </a:t>
            </a:r>
            <a:r>
              <a:rPr lang="ru-RU" sz="1600" dirty="0"/>
              <a:t>по-сложни стратегии за поддръжка.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Отговорността за поддръжка </a:t>
            </a:r>
            <a:r>
              <a:rPr lang="ru-RU" sz="1600" dirty="0" smtClean="0"/>
              <a:t>е на собствениците </a:t>
            </a:r>
            <a:r>
              <a:rPr lang="ru-RU" sz="1600" dirty="0"/>
              <a:t>и трябва да е в съответствие с разпоредбите. В крайна сметка услугите за поддръжка подлежат на условията на договора за поддръжка.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Няколко </a:t>
            </a:r>
            <a:r>
              <a:rPr lang="ru-RU" sz="1600" dirty="0"/>
              <a:t>мултидисциплинарни знания могат да бъдат необходимо условие за правилната поддръжка на SWH (водопровод, електричество, строителство, програмиране и управление, топла вода </a:t>
            </a:r>
            <a:r>
              <a:rPr lang="ru-RU" sz="1600" dirty="0" smtClean="0"/>
              <a:t>...).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9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915790-A7BD-4AC1-BDFD-9A0EF718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F8CD364-9520-4977-9FA1-D82889328B8A}"/>
              </a:ext>
            </a:extLst>
          </p:cNvPr>
          <p:cNvSpPr/>
          <p:nvPr/>
        </p:nvSpPr>
        <p:spPr>
          <a:xfrm>
            <a:off x="432916" y="1372334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876B57B-677E-46CF-99C6-C20BF2F5A7DF}"/>
              </a:ext>
            </a:extLst>
          </p:cNvPr>
          <p:cNvSpPr/>
          <p:nvPr/>
        </p:nvSpPr>
        <p:spPr>
          <a:xfrm>
            <a:off x="706272" y="1679552"/>
            <a:ext cx="7941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Поддръжката</a:t>
            </a:r>
            <a:r>
              <a:rPr lang="ru-RU" sz="1600" dirty="0"/>
              <a:t>, необходима за SWH </a:t>
            </a:r>
            <a:r>
              <a:rPr lang="ru-RU" sz="1600" dirty="0" smtClean="0"/>
              <a:t>, </a:t>
            </a:r>
            <a:r>
              <a:rPr lang="ru-RU" sz="1600" dirty="0"/>
              <a:t>зависи от типа на системата, качеството на проектирането и монтажа, качеството на използваните компоненти в инсталацията и различни специфични за обекта фактори, включително качество на водата, надеждност на мощността в обекта, и взаимодействие на собствениците на жилища със системата.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При благоприятни условия системите, проектирани и инсталирани правилно, могат да работят 25-30 години с минимално </a:t>
            </a:r>
            <a:r>
              <a:rPr lang="ru-RU" sz="1600" dirty="0" smtClean="0"/>
              <a:t>внимание.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A4F913-D4ED-4647-98DF-2F4452E28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000" y="3429000"/>
            <a:ext cx="2648553" cy="2879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74AF65-A5CE-4409-B398-1C7E5F808820}"/>
              </a:ext>
            </a:extLst>
          </p:cNvPr>
          <p:cNvSpPr/>
          <p:nvPr/>
        </p:nvSpPr>
        <p:spPr>
          <a:xfrm>
            <a:off x="734136" y="3429000"/>
            <a:ext cx="51338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Сервизните </a:t>
            </a:r>
            <a:r>
              <a:rPr lang="ru-RU" sz="1600" dirty="0" smtClean="0"/>
              <a:t>ремонти </a:t>
            </a:r>
            <a:r>
              <a:rPr lang="ru-RU" sz="1600" dirty="0"/>
              <a:t>трябва да се извършват съгласно стандартния план за обслужване на </a:t>
            </a:r>
            <a:r>
              <a:rPr lang="ru-RU" sz="1600" dirty="0" smtClean="0"/>
              <a:t>инсталационната </a:t>
            </a:r>
            <a:r>
              <a:rPr lang="ru-RU" sz="1600" dirty="0"/>
              <a:t>компания, </a:t>
            </a:r>
            <a:r>
              <a:rPr lang="ru-RU" sz="1600" dirty="0" smtClean="0"/>
              <a:t>актуализиран при </a:t>
            </a:r>
            <a:r>
              <a:rPr lang="ru-RU" sz="1600" dirty="0"/>
              <a:t>неизправност на компонентите, </a:t>
            </a:r>
            <a:r>
              <a:rPr lang="ru-RU" sz="1600" dirty="0" smtClean="0"/>
              <a:t>намаляване </a:t>
            </a:r>
            <a:r>
              <a:rPr lang="ru-RU" sz="1600" dirty="0"/>
              <a:t>на производителността на системата или други проблеми, възникнали по време на рутинна поддръжка.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Задачите за поддръжка са подобни на инсталационните задачи, така че опасностите и стандартите </a:t>
            </a:r>
            <a:r>
              <a:rPr lang="ru-RU" sz="1600" dirty="0" smtClean="0"/>
              <a:t>са </a:t>
            </a:r>
            <a:r>
              <a:rPr lang="ru-RU" sz="1600" dirty="0"/>
              <a:t>практически еднакви (използване на стълба, работа на покрива и т.н</a:t>
            </a:r>
            <a:r>
              <a:rPr lang="ru-RU" sz="1600" dirty="0" smtClean="0"/>
              <a:t>.).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1912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49A894-F377-4730-807E-CFFDAA29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B5A7427-9510-45AA-944C-70F6C56845B9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2C2ECD-E7BA-4321-A0C2-C0E93FA0D5D5}"/>
              </a:ext>
            </a:extLst>
          </p:cNvPr>
          <p:cNvSpPr/>
          <p:nvPr/>
        </p:nvSpPr>
        <p:spPr>
          <a:xfrm>
            <a:off x="661823" y="1942532"/>
            <a:ext cx="8013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ИЛЮСТРАЦИЯ НА ОСНОВНА СХЕМА ЗА ПОДДРЪЖКА </a:t>
            </a:r>
            <a:r>
              <a:rPr lang="ru-RU" sz="1600" b="1" dirty="0" smtClean="0"/>
              <a:t>НА </a:t>
            </a:r>
            <a:r>
              <a:rPr lang="ru-RU" sz="1600" b="1" dirty="0"/>
              <a:t>МАЛКИ СИСТЕМИ </a:t>
            </a:r>
            <a:r>
              <a:rPr lang="ru-RU" sz="1600" b="1" dirty="0" smtClean="0"/>
              <a:t>.</a:t>
            </a:r>
            <a:endParaRPr lang="en-US" sz="1600" dirty="0"/>
          </a:p>
        </p:txBody>
      </p:sp>
      <p:pic>
        <p:nvPicPr>
          <p:cNvPr id="256" name="Picture 255">
            <a:extLst>
              <a:ext uri="{FF2B5EF4-FFF2-40B4-BE49-F238E27FC236}">
                <a16:creationId xmlns="" xmlns:a16="http://schemas.microsoft.com/office/drawing/2014/main" id="{73392F5A-8C73-479D-93D8-49572DE8F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38" y="2358588"/>
            <a:ext cx="8138399" cy="39501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1236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B5A7427-9510-45AA-944C-70F6C56845B9}"/>
              </a:ext>
            </a:extLst>
          </p:cNvPr>
          <p:cNvSpPr/>
          <p:nvPr/>
        </p:nvSpPr>
        <p:spPr>
          <a:xfrm>
            <a:off x="432916" y="1372334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2C2ECD-E7BA-4321-A0C2-C0E93FA0D5D5}"/>
              </a:ext>
            </a:extLst>
          </p:cNvPr>
          <p:cNvSpPr/>
          <p:nvPr/>
        </p:nvSpPr>
        <p:spPr>
          <a:xfrm>
            <a:off x="661823" y="1679552"/>
            <a:ext cx="8013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ИЛЮСТРАЦИЯ НА </a:t>
            </a:r>
            <a:r>
              <a:rPr lang="ru-RU" sz="1600" b="1" dirty="0" smtClean="0"/>
              <a:t>ПРЕВЕНТИВНА </a:t>
            </a:r>
            <a:r>
              <a:rPr lang="ru-RU" sz="1600" b="1" dirty="0"/>
              <a:t>ИЛИ </a:t>
            </a:r>
            <a:r>
              <a:rPr lang="ru-RU" sz="1600" b="1" dirty="0" smtClean="0"/>
              <a:t>РУТИННА ПОДДРЪЖКА</a:t>
            </a:r>
            <a:r>
              <a:rPr lang="en-US" sz="1600" b="1" dirty="0" smtClean="0"/>
              <a:t>.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0" y="2242454"/>
            <a:ext cx="39600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0" indent="-285750">
              <a:buFont typeface="Symbol" panose="05050102010706020507" pitchFamily="18" charset="2"/>
              <a:buChar char="-"/>
            </a:pPr>
            <a:r>
              <a:rPr lang="ru-RU" sz="1600" dirty="0"/>
              <a:t>SWH </a:t>
            </a:r>
            <a:r>
              <a:rPr lang="ru-RU" sz="1600" dirty="0" smtClean="0"/>
              <a:t>изискват </a:t>
            </a:r>
            <a:r>
              <a:rPr lang="ru-RU" sz="1600" dirty="0"/>
              <a:t>периодична поддръжка, за да </a:t>
            </a:r>
            <a:r>
              <a:rPr lang="ru-RU" sz="1600" dirty="0" smtClean="0"/>
              <a:t>се поддържа </a:t>
            </a:r>
            <a:r>
              <a:rPr lang="ru-RU" sz="1600" dirty="0"/>
              <a:t>тяхната работа ефективно.</a:t>
            </a:r>
          </a:p>
          <a:p>
            <a:pPr marL="539750" lvl="0" indent="-285750">
              <a:buFont typeface="Symbol" panose="05050102010706020507" pitchFamily="18" charset="2"/>
              <a:buChar char="-"/>
            </a:pPr>
            <a:r>
              <a:rPr lang="ru-RU" sz="1600" dirty="0" smtClean="0"/>
              <a:t>Систематичните </a:t>
            </a:r>
            <a:r>
              <a:rPr lang="ru-RU" sz="1600" dirty="0"/>
              <a:t>проверки могат да разкрият сигнали за лоши показатели или износени части, които се нуждаят от ремонт или подмяна, преди да станат причина за сериозни проблеми.</a:t>
            </a:r>
          </a:p>
          <a:p>
            <a:pPr marL="539750" lvl="0" indent="-285750">
              <a:buFont typeface="Symbol" panose="05050102010706020507" pitchFamily="18" charset="2"/>
              <a:buChar char="-"/>
            </a:pPr>
            <a:r>
              <a:rPr lang="ru-RU" sz="1600" dirty="0" smtClean="0"/>
              <a:t>Собственикът </a:t>
            </a:r>
            <a:r>
              <a:rPr lang="ru-RU" sz="1600" dirty="0"/>
              <a:t>може да </a:t>
            </a:r>
            <a:r>
              <a:rPr lang="ru-RU" sz="1600" dirty="0" smtClean="0"/>
              <a:t>успее </a:t>
            </a:r>
            <a:r>
              <a:rPr lang="ru-RU" sz="1600" dirty="0"/>
              <a:t>да се справи с някои от задачите за проверка и поддръжка, но </a:t>
            </a:r>
            <a:r>
              <a:rPr lang="ru-RU" sz="1600" dirty="0" smtClean="0"/>
              <a:t>ще </a:t>
            </a:r>
            <a:r>
              <a:rPr lang="ru-RU" sz="1600" dirty="0"/>
              <a:t>е необходим </a:t>
            </a:r>
            <a:r>
              <a:rPr lang="ru-RU" sz="1600" dirty="0" smtClean="0"/>
              <a:t>и квалифициран </a:t>
            </a:r>
            <a:r>
              <a:rPr lang="ru-RU" sz="1600" dirty="0"/>
              <a:t>техник.</a:t>
            </a:r>
          </a:p>
          <a:p>
            <a:pPr marL="539750" lvl="0" indent="-285750">
              <a:buFont typeface="Symbol" panose="05050102010706020507" pitchFamily="18" charset="2"/>
              <a:buChar char="-"/>
            </a:pPr>
            <a:r>
              <a:rPr lang="ru-RU" sz="1600" dirty="0"/>
              <a:t>Предотвратяването на </a:t>
            </a:r>
            <a:r>
              <a:rPr lang="ru-RU" sz="1600" dirty="0" smtClean="0"/>
              <a:t>напукване, </a:t>
            </a:r>
            <a:r>
              <a:rPr lang="ru-RU" sz="1600" dirty="0"/>
              <a:t>корозия, замръзване и прегряване са общи проблеми за много SWH</a:t>
            </a:r>
            <a:r>
              <a:rPr lang="ru-RU" sz="1600" dirty="0" smtClean="0"/>
              <a:t>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779999" y="1954576"/>
            <a:ext cx="5093631" cy="421042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ru-RU" sz="1000" b="1" i="1" u="sng" dirty="0"/>
              <a:t>ПРИМЕР ЗА ПРЕВЕНТИВНИ ЗАДАЧИ ЗА ПОДДРЪЖКА И ИНСПЕКЦИЯ НА </a:t>
            </a:r>
            <a:r>
              <a:rPr lang="ru-RU" sz="1000" b="1" i="1" u="sng" dirty="0" smtClean="0"/>
              <a:t>SWH</a:t>
            </a:r>
            <a:endParaRPr lang="en-US" sz="1000" b="1" i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Засенчване на колектора. Визуално проверявайте </a:t>
            </a:r>
            <a:r>
              <a:rPr lang="ru-RU" sz="1000" b="1" i="1" dirty="0" smtClean="0"/>
              <a:t>сутрин</a:t>
            </a:r>
            <a:r>
              <a:rPr lang="ru-RU" sz="1000" b="1" i="1" dirty="0"/>
              <a:t>, обед и средата на следобед) на годишна база.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Колекторно замърсяване. </a:t>
            </a:r>
            <a:r>
              <a:rPr lang="ru-RU" sz="1000" b="1" i="1" dirty="0" smtClean="0"/>
              <a:t>Почистване е </a:t>
            </a:r>
            <a:r>
              <a:rPr lang="ru-RU" sz="1000" b="1" i="1" dirty="0"/>
              <a:t>необходимо </a:t>
            </a:r>
            <a:r>
              <a:rPr lang="ru-RU" sz="1000" b="1" i="1" dirty="0" smtClean="0"/>
              <a:t>в </a:t>
            </a:r>
            <a:r>
              <a:rPr lang="ru-RU" sz="1000" b="1" i="1" dirty="0"/>
              <a:t>сух, прашен климат.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Колекторно остъкляване и уплътнения. </a:t>
            </a:r>
            <a:r>
              <a:rPr lang="ru-RU" sz="1000" b="1" i="1" dirty="0" smtClean="0"/>
              <a:t>Пукнатини </a:t>
            </a:r>
            <a:r>
              <a:rPr lang="ru-RU" sz="1000" b="1" i="1" dirty="0"/>
              <a:t>в остъкляването на колектора и </a:t>
            </a:r>
            <a:r>
              <a:rPr lang="ru-RU" sz="1000" b="1" i="1" dirty="0" smtClean="0"/>
              <a:t>уплътненията- добро </a:t>
            </a:r>
            <a:r>
              <a:rPr lang="ru-RU" sz="1000" b="1" i="1" dirty="0"/>
              <a:t>състояние.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 Водопроводни, канални и кабелни връзки. </a:t>
            </a:r>
            <a:r>
              <a:rPr lang="ru-RU" sz="1000" b="1" i="1" dirty="0" smtClean="0"/>
              <a:t>Течове </a:t>
            </a:r>
            <a:r>
              <a:rPr lang="ru-RU" sz="1000" b="1" i="1" dirty="0"/>
              <a:t>на течности при тръбни връзки. </a:t>
            </a:r>
            <a:r>
              <a:rPr lang="ru-RU" sz="1000" b="1" i="1" dirty="0" smtClean="0"/>
              <a:t>Връзки </a:t>
            </a:r>
            <a:r>
              <a:rPr lang="ru-RU" sz="1000" b="1" i="1" dirty="0"/>
              <a:t>и </a:t>
            </a:r>
            <a:r>
              <a:rPr lang="ru-RU" sz="1000" b="1" i="1" dirty="0" smtClean="0"/>
              <a:t>уплътнения </a:t>
            </a:r>
            <a:r>
              <a:rPr lang="ru-RU" sz="1000" b="1" i="1" dirty="0"/>
              <a:t>на каналите. Каналите трябва да бъдат запечатани </a:t>
            </a:r>
            <a:r>
              <a:rPr lang="ru-RU" sz="1000" b="1" i="1" dirty="0" smtClean="0"/>
              <a:t>. </a:t>
            </a:r>
            <a:r>
              <a:rPr lang="ru-RU" sz="1000" b="1" i="1" dirty="0"/>
              <a:t>Всички връзки за окабеляване трябва да са </a:t>
            </a:r>
            <a:r>
              <a:rPr lang="ru-RU" sz="1000" b="1" i="1" dirty="0" smtClean="0"/>
              <a:t>здрави.</a:t>
            </a:r>
            <a:endParaRPr lang="ru-RU" sz="1000" b="1" i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Изолация на тръбопроводи, канали и проводници. </a:t>
            </a:r>
            <a:r>
              <a:rPr lang="ru-RU" sz="1000" b="1" i="1" dirty="0" smtClean="0"/>
              <a:t>Повреда </a:t>
            </a:r>
            <a:r>
              <a:rPr lang="ru-RU" sz="1000" b="1" i="1" dirty="0"/>
              <a:t>или </a:t>
            </a:r>
            <a:r>
              <a:rPr lang="ru-RU" sz="1000" b="1" i="1" dirty="0" smtClean="0"/>
              <a:t> изменения на </a:t>
            </a:r>
            <a:r>
              <a:rPr lang="ru-RU" sz="1000" b="1" i="1" dirty="0"/>
              <a:t>изолацията, покриваща тръби, канали и окабеляване.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 smtClean="0"/>
              <a:t>Пробиви </a:t>
            </a:r>
            <a:r>
              <a:rPr lang="ru-RU" sz="1000" b="1" i="1" dirty="0"/>
              <a:t>на покрива. </a:t>
            </a:r>
            <a:r>
              <a:rPr lang="ru-RU" sz="1000" b="1" i="1" dirty="0" smtClean="0"/>
              <a:t>Уплътнителят </a:t>
            </a:r>
            <a:r>
              <a:rPr lang="ru-RU" sz="1000" b="1" i="1" dirty="0"/>
              <a:t>около проникванията на покрива трябва да са в добро състояние.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Поддържащи структури. Проверете всички гайки и болтове, които прикрепят колекторите към всяка опорна конструкция за херметичност.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Клапан за освобождаване на налягането. Уверете се, че клапанът не е отворен или затворен.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Помпи. Проверете дали разпределителните помпи работят. </a:t>
            </a:r>
            <a:r>
              <a:rPr lang="ru-RU" sz="1000" b="1" i="1" dirty="0" smtClean="0"/>
              <a:t>Проверете дали се задействат, </a:t>
            </a:r>
            <a:r>
              <a:rPr lang="ru-RU" sz="1000" b="1" i="1" dirty="0"/>
              <a:t>когато слънцето </a:t>
            </a:r>
            <a:r>
              <a:rPr lang="ru-RU" sz="1000" b="1" i="1" dirty="0" smtClean="0"/>
              <a:t>започва да грее </a:t>
            </a:r>
            <a:r>
              <a:rPr lang="ru-RU" sz="1000" b="1" i="1" dirty="0"/>
              <a:t>на </a:t>
            </a:r>
            <a:r>
              <a:rPr lang="ru-RU" sz="1000" b="1" i="1" dirty="0" smtClean="0"/>
              <a:t>колекторите </a:t>
            </a:r>
            <a:r>
              <a:rPr lang="ru-RU" sz="1000" b="1" i="1" dirty="0"/>
              <a:t>след средата на сутринта. Ако не можете да чуете помпа или вентилатор да работи, тогава или контролерът не работи, или </a:t>
            </a:r>
            <a:r>
              <a:rPr lang="ru-RU" sz="1000" b="1" i="1" dirty="0" smtClean="0"/>
              <a:t> в помпата </a:t>
            </a:r>
            <a:r>
              <a:rPr lang="ru-RU" sz="1000" b="1" i="1" dirty="0"/>
              <a:t>или вентилатора </a:t>
            </a:r>
            <a:r>
              <a:rPr lang="ru-RU" sz="1000" b="1" i="1" dirty="0" smtClean="0"/>
              <a:t>има проблем</a:t>
            </a:r>
            <a:endParaRPr lang="ru-RU" sz="1000" b="1" i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Течности за пренос на топлина. Разтворите на антифриз трябва периодично да се подменят и тръбопроводите да бъдат </a:t>
            </a:r>
            <a:r>
              <a:rPr lang="ru-RU" sz="1000" b="1" i="1" dirty="0" smtClean="0"/>
              <a:t>почиствани. </a:t>
            </a:r>
            <a:r>
              <a:rPr lang="ru-RU" sz="1000" b="1" i="1" dirty="0"/>
              <a:t>Това е задача, която е най-добре да се остави на квалифициран техник.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Системи за съхранение Проверете резервоарите за съхранение и др. За пукнатини, течове, ръжда и други</a:t>
            </a:r>
            <a:r>
              <a:rPr lang="ru-RU" sz="1000" b="1" i="1" dirty="0" smtClean="0"/>
              <a:t>.</a:t>
            </a:r>
            <a:endParaRPr lang="es-ES" sz="1000" b="1" i="1" dirty="0"/>
          </a:p>
        </p:txBody>
      </p:sp>
    </p:spTree>
    <p:extLst>
      <p:ext uri="{BB962C8B-B14F-4D97-AF65-F5344CB8AC3E}">
        <p14:creationId xmlns:p14="http://schemas.microsoft.com/office/powerpoint/2010/main" val="314543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9E9423-F4F8-4BA4-AEA1-ED33C914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9FF1D53-A6F0-4A8D-87F8-99DBB1FB6710}"/>
              </a:ext>
            </a:extLst>
          </p:cNvPr>
          <p:cNvSpPr/>
          <p:nvPr/>
        </p:nvSpPr>
        <p:spPr>
          <a:xfrm>
            <a:off x="432916" y="1372334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F6C2A19-7F41-4E34-A43B-5665E070A2D2}"/>
              </a:ext>
            </a:extLst>
          </p:cNvPr>
          <p:cNvSpPr/>
          <p:nvPr/>
        </p:nvSpPr>
        <p:spPr>
          <a:xfrm>
            <a:off x="432916" y="1805735"/>
            <a:ext cx="83870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ИЛЮСТРАЦИЯ НА ПРЕВЕНТИВНА ИЛИ РУТИННА </a:t>
            </a:r>
            <a:r>
              <a:rPr lang="ru-RU" sz="1600" b="1" dirty="0" smtClean="0"/>
              <a:t>ПОДДРЪЖКА</a:t>
            </a:r>
            <a:r>
              <a:rPr lang="en-US" sz="1600" b="1" dirty="0" smtClean="0"/>
              <a:t>.</a:t>
            </a:r>
            <a:endParaRPr lang="en-US" sz="1600" b="1" dirty="0"/>
          </a:p>
          <a:p>
            <a:pPr marL="625475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Много компании предлагат проверки като част от текущ договор за услуга или като планирано посещение на периодични интервали за поддръжка.</a:t>
            </a:r>
          </a:p>
          <a:p>
            <a:pPr marL="625475" lvl="1" indent="-285750">
              <a:buFont typeface="Calibri" panose="020F0502020204030204" pitchFamily="34" charset="0"/>
              <a:buChar char="–"/>
            </a:pPr>
            <a:r>
              <a:rPr lang="ru-RU" sz="1600" dirty="0"/>
              <a:t>Обхватът на проверката ще зависи от типа на системата, нейната възраст или </a:t>
            </a:r>
            <a:r>
              <a:rPr lang="ru-RU" sz="1600" dirty="0" smtClean="0"/>
              <a:t> </a:t>
            </a:r>
            <a:r>
              <a:rPr lang="ru-RU" sz="1600" dirty="0"/>
              <a:t>проблеми, открити по време на официална проверка. </a:t>
            </a:r>
            <a:r>
              <a:rPr lang="ru-RU" sz="1600" dirty="0" smtClean="0"/>
              <a:t>Тези </a:t>
            </a:r>
            <a:r>
              <a:rPr lang="ru-RU" sz="1600" dirty="0"/>
              <a:t>посещения също дават възможност на инсталатора да обсъди възможни подобрения в технологиите, като контроли и помпи, които биха могли да повишат производителността на </a:t>
            </a:r>
            <a:r>
              <a:rPr lang="ru-RU" sz="1600" dirty="0" smtClean="0"/>
              <a:t>системата.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A374E9-F96C-4D87-88B7-6D1D7DCB8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8000" y="3861000"/>
            <a:ext cx="3162031" cy="24477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53A4E60-4572-48ED-9344-E74DC70FAB51}"/>
              </a:ext>
            </a:extLst>
          </p:cNvPr>
          <p:cNvSpPr/>
          <p:nvPr/>
        </p:nvSpPr>
        <p:spPr>
          <a:xfrm>
            <a:off x="432916" y="3573785"/>
            <a:ext cx="50750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lvl="1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</a:rPr>
              <a:t>Обикновено цялата </a:t>
            </a:r>
            <a:r>
              <a:rPr lang="ru-RU" sz="1600" dirty="0" smtClean="0">
                <a:solidFill>
                  <a:prstClr val="black"/>
                </a:solidFill>
              </a:rPr>
              <a:t>SWH </a:t>
            </a:r>
            <a:r>
              <a:rPr lang="ru-RU" sz="1600" dirty="0">
                <a:solidFill>
                  <a:prstClr val="black"/>
                </a:solidFill>
              </a:rPr>
              <a:t>първо се проверява за визуални индикации за </a:t>
            </a:r>
            <a:r>
              <a:rPr lang="ru-RU" sz="1600" dirty="0" smtClean="0">
                <a:solidFill>
                  <a:prstClr val="black"/>
                </a:solidFill>
              </a:rPr>
              <a:t>повреди </a:t>
            </a:r>
            <a:r>
              <a:rPr lang="ru-RU" sz="1600" dirty="0">
                <a:solidFill>
                  <a:prstClr val="black"/>
                </a:solidFill>
              </a:rPr>
              <a:t>(пример: изолация на външната тръба) и след това за правилна работа. Това може да изисква ръчно </a:t>
            </a:r>
            <a:r>
              <a:rPr lang="ru-RU" sz="1600" dirty="0" smtClean="0">
                <a:solidFill>
                  <a:prstClr val="black"/>
                </a:solidFill>
              </a:rPr>
              <a:t>включване </a:t>
            </a:r>
            <a:r>
              <a:rPr lang="ru-RU" sz="1600" dirty="0">
                <a:solidFill>
                  <a:prstClr val="black"/>
                </a:solidFill>
              </a:rPr>
              <a:t>на контролера, за да се провери правилната работа на контролера и </a:t>
            </a:r>
            <a:r>
              <a:rPr lang="ru-RU" sz="1600" dirty="0" smtClean="0">
                <a:solidFill>
                  <a:prstClr val="black"/>
                </a:solidFill>
              </a:rPr>
              <a:t>помпата </a:t>
            </a:r>
          </a:p>
          <a:p>
            <a:pPr marL="625475" lvl="1" indent="-285750">
              <a:buFont typeface="Calibri" panose="020F0502020204030204" pitchFamily="34" charset="0"/>
              <a:buChar char="–"/>
            </a:pPr>
            <a:r>
              <a:rPr lang="ru-RU" sz="1600" dirty="0" smtClean="0">
                <a:solidFill>
                  <a:prstClr val="black"/>
                </a:solidFill>
              </a:rPr>
              <a:t>Стандартизираните контролни елементи включват също мерки като определяне на дебита, налягането в системата, pH, нивата на течността и работните температури. Това всъщност е „базирана на риска“ поддръжка.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16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B5A7427-9510-45AA-944C-70F6C56845B9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62C2ECD-E7BA-4321-A0C2-C0E93FA0D5D5}"/>
              </a:ext>
            </a:extLst>
          </p:cNvPr>
          <p:cNvSpPr/>
          <p:nvPr/>
        </p:nvSpPr>
        <p:spPr>
          <a:xfrm>
            <a:off x="661823" y="1942532"/>
            <a:ext cx="51341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ИЛЮСТРАЦИЯ НА РЕШЕНИЕТО И </a:t>
            </a:r>
            <a:r>
              <a:rPr lang="ru-RU" sz="1600" b="1" dirty="0" smtClean="0"/>
              <a:t>РЕМОНТА</a:t>
            </a:r>
            <a:r>
              <a:rPr lang="en-US" sz="1600" b="1" dirty="0" smtClean="0"/>
              <a:t>.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E92E56C-4016-4C10-A243-6BCFF2053575}"/>
              </a:ext>
            </a:extLst>
          </p:cNvPr>
          <p:cNvSpPr/>
          <p:nvPr/>
        </p:nvSpPr>
        <p:spPr>
          <a:xfrm>
            <a:off x="432917" y="2242455"/>
            <a:ext cx="82427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0" indent="-285750">
              <a:buFont typeface="Symbol" panose="05050102010706020507" pitchFamily="18" charset="2"/>
              <a:buChar char="-"/>
            </a:pPr>
            <a:r>
              <a:rPr lang="ru-RU" sz="1600" dirty="0"/>
              <a:t>Натрупаният опит показва, че SWH системите </a:t>
            </a:r>
            <a:r>
              <a:rPr lang="ru-RU" sz="1600" dirty="0" smtClean="0"/>
              <a:t>имат </a:t>
            </a:r>
            <a:r>
              <a:rPr lang="ru-RU" sz="1600" dirty="0"/>
              <a:t>общи проблеми, които могат да бъдат групирани в класове като </a:t>
            </a:r>
            <a:r>
              <a:rPr lang="ru-RU" sz="1600" dirty="0" smtClean="0"/>
              <a:t>тези:</a:t>
            </a:r>
            <a:endParaRPr lang="en-US" sz="1600" dirty="0"/>
          </a:p>
          <a:p>
            <a:pPr marL="719138" lvl="1" indent="-285750">
              <a:buFont typeface="Arial" panose="020B0604020202020204" pitchFamily="34" charset="0"/>
              <a:buChar char="."/>
            </a:pPr>
            <a:r>
              <a:rPr lang="ru-RU" sz="1600" b="1" i="1" dirty="0"/>
              <a:t>КОНТРОЛ И СЕНЗОРИ.</a:t>
            </a:r>
          </a:p>
          <a:p>
            <a:pPr marL="719138" lvl="1" indent="-285750">
              <a:buFont typeface="Arial" panose="020B0604020202020204" pitchFamily="34" charset="0"/>
              <a:buChar char="."/>
            </a:pPr>
            <a:r>
              <a:rPr lang="ru-RU" sz="1600" b="1" i="1" dirty="0"/>
              <a:t>ПОМПИ И </a:t>
            </a:r>
            <a:r>
              <a:rPr lang="ru-RU" sz="1600" b="1" i="1" dirty="0" smtClean="0"/>
              <a:t>ВОДЕН </a:t>
            </a:r>
            <a:r>
              <a:rPr lang="ru-RU" sz="1600" b="1" i="1" dirty="0"/>
              <a:t>ПОТОК.</a:t>
            </a:r>
          </a:p>
          <a:p>
            <a:pPr marL="719138" lvl="1" indent="-285750">
              <a:buFont typeface="Arial" panose="020B0604020202020204" pitchFamily="34" charset="0"/>
              <a:buChar char="."/>
            </a:pPr>
            <a:r>
              <a:rPr lang="ru-RU" sz="1600" b="1" i="1" dirty="0"/>
              <a:t>ТЕРМОСИФОНИРАНЕ И </a:t>
            </a:r>
            <a:r>
              <a:rPr lang="ru-RU" sz="1600" b="1" i="1" dirty="0" smtClean="0"/>
              <a:t>ПРОВЕРКА КЛАПАНИ.</a:t>
            </a:r>
            <a:endParaRPr lang="ru-RU" sz="1600" b="1" i="1" dirty="0"/>
          </a:p>
          <a:p>
            <a:pPr marL="719138" lvl="1" indent="-285750">
              <a:buFont typeface="Arial" panose="020B0604020202020204" pitchFamily="34" charset="0"/>
              <a:buChar char="."/>
            </a:pPr>
            <a:r>
              <a:rPr lang="ru-RU" sz="1600" b="1" i="1" dirty="0"/>
              <a:t>УВРЕЖДАНЕ </a:t>
            </a:r>
            <a:r>
              <a:rPr lang="ru-RU" sz="1600" b="1" i="1" dirty="0" smtClean="0"/>
              <a:t>ОТ  ЗАМРЪЗВАНЕ.</a:t>
            </a:r>
            <a:endParaRPr lang="ru-RU" sz="1600" b="1" i="1" dirty="0"/>
          </a:p>
          <a:p>
            <a:pPr marL="719138" lvl="1" indent="-285750">
              <a:buFont typeface="Arial" panose="020B0604020202020204" pitchFamily="34" charset="0"/>
              <a:buChar char="."/>
            </a:pPr>
            <a:r>
              <a:rPr lang="ru-RU" sz="1600" b="1" i="1" dirty="0"/>
              <a:t>КОЛЕКТОРНО СТАРЕНИЕ</a:t>
            </a:r>
          </a:p>
          <a:p>
            <a:pPr marL="719138" lvl="1" indent="-285750">
              <a:buFont typeface="Arial" panose="020B0604020202020204" pitchFamily="34" charset="0"/>
              <a:buChar char="."/>
            </a:pPr>
            <a:r>
              <a:rPr lang="ru-RU" sz="1600" b="1" i="1" dirty="0"/>
              <a:t>РАЗМЕР НА СИСТЕМАТА И </a:t>
            </a:r>
            <a:r>
              <a:rPr lang="ru-RU" sz="1600" b="1" i="1" dirty="0" smtClean="0"/>
              <a:t>КОНСУМАЦИЯ</a:t>
            </a:r>
            <a:endParaRPr lang="ru-RU" sz="1600" b="1" i="1" dirty="0"/>
          </a:p>
          <a:p>
            <a:pPr marL="719138" lvl="1" indent="-285750">
              <a:buFont typeface="Arial" panose="020B0604020202020204" pitchFamily="34" charset="0"/>
              <a:buChar char="."/>
            </a:pPr>
            <a:r>
              <a:rPr lang="ru-RU" sz="1600" b="1" i="1" dirty="0" smtClean="0"/>
              <a:t>Други.</a:t>
            </a:r>
            <a:endParaRPr lang="en-US" sz="1600" b="1" dirty="0"/>
          </a:p>
          <a:p>
            <a:pPr marL="539750" indent="-285750">
              <a:buFont typeface="Symbol" panose="05050102010706020507" pitchFamily="18" charset="2"/>
              <a:buChar char="-"/>
            </a:pPr>
            <a:r>
              <a:rPr lang="ru-RU" sz="1600" dirty="0"/>
              <a:t>Симптомите позволяват да се идентифицират </a:t>
            </a:r>
            <a:r>
              <a:rPr lang="ru-RU" sz="1600" dirty="0" smtClean="0"/>
              <a:t>проблемите. </a:t>
            </a:r>
            <a:r>
              <a:rPr lang="ru-RU" sz="1600" dirty="0"/>
              <a:t>Някои са очевидни за опитния техник </a:t>
            </a:r>
            <a:r>
              <a:rPr lang="ru-RU" sz="1600" dirty="0" smtClean="0"/>
              <a:t>по </a:t>
            </a:r>
            <a:r>
              <a:rPr lang="ru-RU" sz="1600" dirty="0"/>
              <a:t>поддръжка и са доста специфични, </a:t>
            </a:r>
            <a:r>
              <a:rPr lang="ru-RU" sz="1600" dirty="0" smtClean="0"/>
              <a:t>т.е. </a:t>
            </a:r>
            <a:r>
              <a:rPr lang="ru-RU" sz="1600" dirty="0"/>
              <a:t>сигнализират </a:t>
            </a:r>
            <a:r>
              <a:rPr lang="ru-RU" sz="1600" dirty="0" smtClean="0"/>
              <a:t>за </a:t>
            </a:r>
            <a:r>
              <a:rPr lang="ru-RU" sz="1600" dirty="0"/>
              <a:t>определени проблеми. </a:t>
            </a:r>
            <a:r>
              <a:rPr lang="ru-RU" sz="1600" dirty="0" smtClean="0"/>
              <a:t>Други могат </a:t>
            </a:r>
            <a:r>
              <a:rPr lang="ru-RU" sz="1600" dirty="0"/>
              <a:t>да са показателни за повече от един проблем, което изисква изследване на няколко </a:t>
            </a:r>
            <a:r>
              <a:rPr lang="ru-RU" sz="1600" dirty="0" smtClean="0"/>
              <a:t>компонента, части </a:t>
            </a:r>
            <a:r>
              <a:rPr lang="ru-RU" sz="1600" dirty="0"/>
              <a:t>и </a:t>
            </a:r>
            <a:r>
              <a:rPr lang="ru-RU" sz="1600" dirty="0" smtClean="0"/>
              <a:t>хипотези.</a:t>
            </a:r>
            <a:endParaRPr lang="ru-RU" sz="1600" dirty="0"/>
          </a:p>
          <a:p>
            <a:pPr marL="539750" indent="-285750">
              <a:buFont typeface="Symbol" panose="05050102010706020507" pitchFamily="18" charset="2"/>
              <a:buChar char="-"/>
            </a:pPr>
            <a:r>
              <a:rPr lang="ru-RU" sz="1600" dirty="0" smtClean="0"/>
              <a:t>Ремонтчиците </a:t>
            </a:r>
            <a:r>
              <a:rPr lang="ru-RU" sz="1600" dirty="0"/>
              <a:t>много често започват отстраняване на проблеми въз основа на описание на симптомите от собствениците и използват тази информация, списък за отстраняване на неизправности и други инструменти, заедно с опит, за да диагностицират и решат </a:t>
            </a:r>
            <a:r>
              <a:rPr lang="ru-RU" sz="1600" dirty="0" smtClean="0"/>
              <a:t>въпроса възможно </a:t>
            </a:r>
            <a:r>
              <a:rPr lang="ru-RU" sz="1600" dirty="0"/>
              <a:t>най-бързо (икономия на интервенции</a:t>
            </a:r>
            <a:r>
              <a:rPr lang="ru-RU" sz="1600" dirty="0" smtClean="0"/>
              <a:t>).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4A8548E-0040-4E90-BED4-E0CB373F240A}"/>
              </a:ext>
            </a:extLst>
          </p:cNvPr>
          <p:cNvSpPr/>
          <p:nvPr/>
        </p:nvSpPr>
        <p:spPr>
          <a:xfrm>
            <a:off x="5580000" y="2634833"/>
            <a:ext cx="3096000" cy="180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ru-RU" sz="1000" b="1" i="1" u="sng" dirty="0"/>
              <a:t>ПРИМЕР ЗА </a:t>
            </a:r>
            <a:r>
              <a:rPr lang="ru-RU" sz="1000" b="1" i="1" u="sng" dirty="0" smtClean="0"/>
              <a:t>СИМПТМИ,  ОПИСНИ </a:t>
            </a:r>
            <a:r>
              <a:rPr lang="ru-RU" sz="1000" b="1" i="1" u="sng" dirty="0"/>
              <a:t>ОТ </a:t>
            </a:r>
            <a:r>
              <a:rPr lang="ru-RU" sz="1000" b="1" i="1" u="sng" dirty="0" smtClean="0"/>
              <a:t>СОБСТВЕНИЦИ </a:t>
            </a:r>
            <a:r>
              <a:rPr lang="ru-RU" sz="1000" b="1" i="1" u="sng" dirty="0"/>
              <a:t>И ПОТРЕБИТЕЛИ на SWH </a:t>
            </a:r>
            <a:endParaRPr lang="en-US" sz="1000" b="1" i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„Получавам недостатъчно топла вода“…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Изобщо не е топла </a:t>
            </a:r>
            <a:r>
              <a:rPr lang="ru-RU" sz="1000" b="1" i="1" dirty="0" smtClean="0"/>
              <a:t>водата.</a:t>
            </a:r>
            <a:endParaRPr lang="ru-RU" sz="1000" b="1" i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Помпата работи през нощта.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Изтичащи колектори.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Шумна помпа или тръбопроводи.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Водата е прекалено гореща.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„Забелязах висока употреба на електричество“…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000" b="1" i="1" dirty="0"/>
              <a:t>Системата не се </a:t>
            </a:r>
            <a:r>
              <a:rPr lang="ru-RU" sz="1000" b="1" i="1" dirty="0" smtClean="0"/>
              <a:t>източва.</a:t>
            </a:r>
            <a:endParaRPr lang="es-ES" sz="1000" b="1" i="1" dirty="0"/>
          </a:p>
        </p:txBody>
      </p:sp>
    </p:spTree>
    <p:extLst>
      <p:ext uri="{BB962C8B-B14F-4D97-AF65-F5344CB8AC3E}">
        <p14:creationId xmlns:p14="http://schemas.microsoft.com/office/powerpoint/2010/main" val="255193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Цели на </a:t>
            </a:r>
            <a:r>
              <a:rPr lang="bg-BG" b="1" dirty="0" smtClean="0"/>
              <a:t>модула</a:t>
            </a:r>
            <a:endParaRPr lang="el-GR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61758" y="1522324"/>
            <a:ext cx="8702242" cy="48330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+mj-lt"/>
                <a:cs typeface="Arial" pitchFamily="34" charset="0"/>
              </a:rPr>
              <a:t>До края на </a:t>
            </a:r>
            <a:r>
              <a:rPr lang="ru-RU" dirty="0" smtClean="0">
                <a:latin typeface="+mj-lt"/>
                <a:cs typeface="Arial" pitchFamily="34" charset="0"/>
              </a:rPr>
              <a:t>този модул </a:t>
            </a:r>
            <a:r>
              <a:rPr lang="ru-RU" dirty="0">
                <a:latin typeface="+mj-lt"/>
                <a:cs typeface="Arial" pitchFamily="34" charset="0"/>
              </a:rPr>
              <a:t>ще </a:t>
            </a:r>
            <a:r>
              <a:rPr lang="ru-RU" dirty="0" smtClean="0">
                <a:latin typeface="+mj-lt"/>
                <a:cs typeface="Arial" pitchFamily="34" charset="0"/>
              </a:rPr>
              <a:t>можете</a:t>
            </a:r>
            <a:r>
              <a:rPr lang="en-US" dirty="0" smtClean="0">
                <a:latin typeface="+mj-lt"/>
                <a:cs typeface="Arial" pitchFamily="34" charset="0"/>
              </a:rPr>
              <a:t>:</a:t>
            </a:r>
            <a:endParaRPr lang="en-US" dirty="0">
              <a:latin typeface="+mj-lt"/>
              <a:cs typeface="Arial" pitchFamily="34" charset="0"/>
            </a:endParaRPr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Да определите </a:t>
            </a:r>
            <a:r>
              <a:rPr lang="ru-RU" sz="1600" b="1" dirty="0"/>
              <a:t>принципите, целите, видовете, нивата и основните изисквания за обща поддръжка и как те обосноват поддръжката на </a:t>
            </a:r>
            <a:r>
              <a:rPr lang="ru-RU" sz="1600" b="1" dirty="0" smtClean="0"/>
              <a:t>SWH</a:t>
            </a:r>
            <a:endParaRPr lang="ru-RU" sz="1600" b="1" dirty="0"/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Да дадете </a:t>
            </a:r>
            <a:r>
              <a:rPr lang="ru-RU" sz="1600" b="1" dirty="0"/>
              <a:t>примери за превантивни и коригиращи операции по поддръжка на дадена малка SWH 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Да диференцирате </a:t>
            </a:r>
            <a:r>
              <a:rPr lang="ru-RU" sz="1600" b="1" dirty="0"/>
              <a:t>профилактичните и коригиращи задачи за поддръжка в съответствие с технологията или основната типология на SWH </a:t>
            </a:r>
            <a:r>
              <a:rPr lang="ru-RU" sz="1600" b="1" dirty="0" smtClean="0"/>
              <a:t>.</a:t>
            </a:r>
            <a:endParaRPr lang="ru-RU" sz="1600" b="1" dirty="0"/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Да определите </a:t>
            </a:r>
            <a:r>
              <a:rPr lang="ru-RU" sz="1600" b="1" dirty="0"/>
              <a:t>конкретни инструменти и други документални ресурси, като поръчки за обслужване или </a:t>
            </a:r>
            <a:r>
              <a:rPr lang="ru-RU" sz="1600" b="1" dirty="0" smtClean="0"/>
              <a:t>ръководства</a:t>
            </a:r>
            <a:r>
              <a:rPr lang="ru-RU" sz="1600" b="1" dirty="0"/>
              <a:t>, използвани при поддръжката на слънчеви топлинни системи.</a:t>
            </a:r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Да обясните </a:t>
            </a:r>
            <a:r>
              <a:rPr lang="ru-RU" sz="1600" b="1" dirty="0"/>
              <a:t>как се изпълнява поддръжката на мащабни слънчеви топлинни системи в съответствие с местните разпоредби и в съответствие с други специфики.</a:t>
            </a:r>
          </a:p>
          <a:p>
            <a:pPr lvl="1">
              <a:buFont typeface="+mj-lt"/>
              <a:buAutoNum type="arabicPeriod"/>
            </a:pPr>
            <a:r>
              <a:rPr lang="ru-RU" sz="1600" b="1" dirty="0"/>
              <a:t>Като се има предвид, че системата за SWH е напълно документирана и има достъп до ресурси, </a:t>
            </a:r>
            <a:r>
              <a:rPr lang="ru-RU" sz="1600" b="1" dirty="0" smtClean="0"/>
              <a:t>да извършите </a:t>
            </a:r>
            <a:r>
              <a:rPr lang="ru-RU" sz="1600" b="1" dirty="0"/>
              <a:t>една или повече конкретни операции за профилактична поддръжка.</a:t>
            </a:r>
          </a:p>
          <a:p>
            <a:pPr lvl="1">
              <a:buFont typeface="+mj-lt"/>
              <a:buAutoNum type="arabicPeriod"/>
            </a:pPr>
            <a:r>
              <a:rPr lang="ru-RU" sz="1600" b="1" dirty="0" smtClean="0"/>
              <a:t>При дефектна </a:t>
            </a:r>
            <a:r>
              <a:rPr lang="ru-RU" sz="1600" b="1" dirty="0"/>
              <a:t>SWH </a:t>
            </a:r>
            <a:r>
              <a:rPr lang="ru-RU" sz="1600" b="1" dirty="0" smtClean="0"/>
              <a:t>, </a:t>
            </a:r>
            <a:r>
              <a:rPr lang="ru-RU" sz="1600" b="1" dirty="0"/>
              <a:t>която е напълно документирана и </a:t>
            </a:r>
            <a:r>
              <a:rPr lang="ru-RU" sz="1600" b="1" dirty="0" smtClean="0"/>
              <a:t>има достъп </a:t>
            </a:r>
            <a:r>
              <a:rPr lang="ru-RU" sz="1600" b="1" dirty="0"/>
              <a:t>до ресурси, </a:t>
            </a:r>
            <a:r>
              <a:rPr lang="ru-RU" sz="1600" b="1" dirty="0" smtClean="0"/>
              <a:t>да отстраните </a:t>
            </a:r>
            <a:r>
              <a:rPr lang="ru-RU" sz="1600" b="1" dirty="0"/>
              <a:t>неизправности и </a:t>
            </a:r>
            <a:r>
              <a:rPr lang="ru-RU" sz="1600" b="1" dirty="0" smtClean="0"/>
              <a:t>извършите ремонт </a:t>
            </a:r>
            <a:r>
              <a:rPr lang="ru-RU" sz="1600" b="1" dirty="0"/>
              <a:t>на системата</a:t>
            </a:r>
            <a:r>
              <a:rPr lang="ru-RU" sz="1600" b="1" dirty="0" smtClean="0"/>
              <a:t>.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651264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944A0C-7BFD-445C-9018-9CDA012B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F91CC5F-CA81-4EE6-876C-A8BE6DD6C305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15C14D8-1BF4-4A73-9371-CA8A278B748F}"/>
              </a:ext>
            </a:extLst>
          </p:cNvPr>
          <p:cNvSpPr/>
          <p:nvPr/>
        </p:nvSpPr>
        <p:spPr>
          <a:xfrm>
            <a:off x="661823" y="1942532"/>
            <a:ext cx="51341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ИЛЮСТРАЦИЯ НА РЕШЕНИЕТО И </a:t>
            </a:r>
            <a:r>
              <a:rPr lang="ru-RU" sz="1600" b="1" dirty="0" smtClean="0"/>
              <a:t>РЕМОНТА</a:t>
            </a:r>
            <a:r>
              <a:rPr lang="en-US" sz="1600" b="1" dirty="0" smtClean="0"/>
              <a:t>.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B45D02D-03CF-4801-8966-B6EEA5372659}"/>
              </a:ext>
            </a:extLst>
          </p:cNvPr>
          <p:cNvSpPr/>
          <p:nvPr/>
        </p:nvSpPr>
        <p:spPr>
          <a:xfrm>
            <a:off x="432917" y="2242455"/>
            <a:ext cx="82427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0" indent="-285750">
              <a:buFont typeface="Symbol" panose="05050102010706020507" pitchFamily="18" charset="2"/>
              <a:buChar char="-"/>
            </a:pPr>
            <a:r>
              <a:rPr lang="ru-RU" sz="1600" b="1" dirty="0"/>
              <a:t>Отстраняване на проблеми, свързани с „КОНТРОЛ И СЕНЗОРИ</a:t>
            </a:r>
            <a:r>
              <a:rPr lang="ru-RU" sz="1600" b="1" dirty="0" smtClean="0"/>
              <a:t>“.</a:t>
            </a:r>
            <a:endParaRPr lang="en-US" sz="1600" b="1" dirty="0"/>
          </a:p>
          <a:p>
            <a:pPr marL="809625" lvl="1" indent="-285750">
              <a:buFont typeface="Arial" panose="020B0604020202020204" pitchFamily="34" charset="0"/>
              <a:buChar char="."/>
            </a:pPr>
            <a:r>
              <a:rPr lang="ru-RU" sz="1600" dirty="0"/>
              <a:t>Характерни или ориентировъчни симптоми на вероятни проблеми:</a:t>
            </a:r>
          </a:p>
          <a:p>
            <a:pPr marL="523875" lvl="1"/>
            <a:r>
              <a:rPr lang="ru-RU" sz="1600" dirty="0" smtClean="0"/>
              <a:t>      .</a:t>
            </a:r>
            <a:r>
              <a:rPr lang="ru-RU" sz="1600" dirty="0"/>
              <a:t>Помпата работи постоянно.</a:t>
            </a:r>
          </a:p>
          <a:p>
            <a:pPr marL="523875" lvl="1"/>
            <a:r>
              <a:rPr lang="ru-RU" sz="1600" dirty="0" smtClean="0"/>
              <a:t>      .</a:t>
            </a:r>
            <a:r>
              <a:rPr lang="ru-RU" sz="1600" dirty="0"/>
              <a:t>Помпата изобщо не </a:t>
            </a:r>
            <a:r>
              <a:rPr lang="ru-RU" sz="1600" dirty="0" smtClean="0"/>
              <a:t>работи.</a:t>
            </a:r>
            <a:endParaRPr lang="en-US" sz="1600" dirty="0"/>
          </a:p>
          <a:p>
            <a:pPr marL="80962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(Обща хипотеза 1) </a:t>
            </a:r>
            <a:r>
              <a:rPr lang="ru-RU" sz="1600" dirty="0"/>
              <a:t>Най-вероятна </a:t>
            </a:r>
            <a:r>
              <a:rPr lang="ru-RU" sz="1600" dirty="0" smtClean="0"/>
              <a:t>причина  </a:t>
            </a:r>
            <a:r>
              <a:rPr lang="ru-RU" sz="1600" dirty="0"/>
              <a:t>Електрическото окабеляване, сензор или самият контролер са повредени.</a:t>
            </a:r>
          </a:p>
          <a:p>
            <a:pPr marL="809625" lvl="1" indent="-285750">
              <a:buFont typeface="Arial" panose="020B0604020202020204" pitchFamily="34" charset="0"/>
              <a:buChar char="."/>
            </a:pPr>
            <a:r>
              <a:rPr lang="ru-RU" sz="1600" b="1" dirty="0"/>
              <a:t>(Хипотеза 2</a:t>
            </a:r>
            <a:r>
              <a:rPr lang="ru-RU" sz="1600" dirty="0"/>
              <a:t>) Други по-малко вероятни причини. Проблемът може да е и в самата помпа или в </a:t>
            </a:r>
            <a:r>
              <a:rPr lang="ru-RU" sz="1600" dirty="0" smtClean="0"/>
              <a:t>тръбите.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CFF707-8082-4F18-943A-7B038E804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000" y="4077000"/>
            <a:ext cx="2386800" cy="2202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81D9463-2F8D-4F8B-A435-7AB15B8288DD}"/>
              </a:ext>
            </a:extLst>
          </p:cNvPr>
          <p:cNvSpPr/>
          <p:nvPr/>
        </p:nvSpPr>
        <p:spPr>
          <a:xfrm>
            <a:off x="432916" y="4186455"/>
            <a:ext cx="58670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lvl="1" indent="-285750">
              <a:buFont typeface="Arial" panose="020B0604020202020204" pitchFamily="34" charset="0"/>
              <a:buChar char="."/>
            </a:pPr>
            <a:r>
              <a:rPr lang="ru-RU" sz="1600" b="1" dirty="0">
                <a:solidFill>
                  <a:prstClr val="black"/>
                </a:solidFill>
              </a:rPr>
              <a:t>Как да отстраните </a:t>
            </a:r>
            <a:r>
              <a:rPr lang="ru-RU" sz="1600" b="1" dirty="0" smtClean="0">
                <a:solidFill>
                  <a:prstClr val="black"/>
                </a:solidFill>
              </a:rPr>
              <a:t>проблема? </a:t>
            </a:r>
            <a:r>
              <a:rPr lang="ru-RU" sz="1600" dirty="0" smtClean="0">
                <a:solidFill>
                  <a:prstClr val="black"/>
                </a:solidFill>
              </a:rPr>
              <a:t>Проучете </a:t>
            </a:r>
            <a:r>
              <a:rPr lang="ru-RU" sz="1600" dirty="0">
                <a:solidFill>
                  <a:prstClr val="black"/>
                </a:solidFill>
              </a:rPr>
              <a:t>компонентите, свързани с хипотеза 1 (проводници, сензор, контролер), като знаете, че не е рядкост, да намерите повредени електрически части, причинени от удари на мълния, късо съединение от вода, напрежения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на линията, абразия или ръжда </a:t>
            </a:r>
            <a:r>
              <a:rPr lang="ru-RU" sz="1600" dirty="0" smtClean="0">
                <a:solidFill>
                  <a:prstClr val="black"/>
                </a:solidFill>
              </a:rPr>
              <a:t>във </a:t>
            </a:r>
            <a:r>
              <a:rPr lang="ru-RU" sz="1600" dirty="0">
                <a:solidFill>
                  <a:prstClr val="black"/>
                </a:solidFill>
              </a:rPr>
              <a:t>връзките. Ако </a:t>
            </a:r>
            <a:r>
              <a:rPr lang="ru-RU" sz="1600" dirty="0" smtClean="0">
                <a:solidFill>
                  <a:prstClr val="black"/>
                </a:solidFill>
              </a:rPr>
              <a:t>всички </a:t>
            </a:r>
            <a:r>
              <a:rPr lang="ru-RU" sz="1600" dirty="0">
                <a:solidFill>
                  <a:prstClr val="black"/>
                </a:solidFill>
              </a:rPr>
              <a:t>са в добро състояние, опитайте с хипотеза 2. Вземете информация от собственика и </a:t>
            </a:r>
            <a:r>
              <a:rPr lang="ru-RU" sz="1600" dirty="0" smtClean="0">
                <a:solidFill>
                  <a:prstClr val="black"/>
                </a:solidFill>
              </a:rPr>
              <a:t>инсталатора.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27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4FBF0F-70F7-4D79-A6B4-ED4A9E12AA4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937" y="2218896"/>
            <a:ext cx="3070063" cy="400274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2020F8-9DC2-4F51-9189-740148F1B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A298FAA-DC4F-4B4A-914D-2AE58B263679}"/>
              </a:ext>
            </a:extLst>
          </p:cNvPr>
          <p:cNvSpPr/>
          <p:nvPr/>
        </p:nvSpPr>
        <p:spPr>
          <a:xfrm>
            <a:off x="432916" y="1372334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B97E45C-9D0B-4797-A864-E57697D13E73}"/>
              </a:ext>
            </a:extLst>
          </p:cNvPr>
          <p:cNvSpPr/>
          <p:nvPr/>
        </p:nvSpPr>
        <p:spPr>
          <a:xfrm>
            <a:off x="708911" y="1679552"/>
            <a:ext cx="51341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ИЛЮСТРАЦИЯ НА РЕШЕНИЕТО И </a:t>
            </a:r>
            <a:r>
              <a:rPr lang="ru-RU" sz="1600" b="1" dirty="0" smtClean="0"/>
              <a:t>РЕМОНТА</a:t>
            </a:r>
            <a:r>
              <a:rPr lang="en-US" sz="1600" b="1" dirty="0" smtClean="0"/>
              <a:t>.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C6A236-1A7A-44E2-B535-8457FFA669E5}"/>
              </a:ext>
            </a:extLst>
          </p:cNvPr>
          <p:cNvSpPr/>
          <p:nvPr/>
        </p:nvSpPr>
        <p:spPr>
          <a:xfrm>
            <a:off x="708910" y="1920904"/>
            <a:ext cx="80390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0" indent="-285750">
              <a:buFont typeface="Symbol" panose="05050102010706020507" pitchFamily="18" charset="2"/>
              <a:buChar char="-"/>
            </a:pPr>
            <a:r>
              <a:rPr lang="ru-RU" sz="1400" b="1" dirty="0"/>
              <a:t>Идентифициране и оценка на проблема</a:t>
            </a:r>
            <a:r>
              <a:rPr lang="ru-RU" sz="1400" dirty="0"/>
              <a:t>. За </a:t>
            </a:r>
            <a:r>
              <a:rPr lang="ru-RU" sz="1400" dirty="0" smtClean="0"/>
              <a:t>тази цел </a:t>
            </a:r>
            <a:r>
              <a:rPr lang="ru-RU" sz="1400" dirty="0"/>
              <a:t>е необходимо </a:t>
            </a:r>
            <a:r>
              <a:rPr lang="ru-RU" sz="1400" dirty="0" smtClean="0"/>
              <a:t>да се разбере </a:t>
            </a:r>
            <a:r>
              <a:rPr lang="ru-RU" sz="1400" dirty="0"/>
              <a:t>типа на </a:t>
            </a:r>
            <a:r>
              <a:rPr lang="ru-RU" sz="1400" dirty="0" smtClean="0"/>
              <a:t>системата, компоненти, как </a:t>
            </a:r>
            <a:r>
              <a:rPr lang="ru-RU" sz="1400" dirty="0"/>
              <a:t>работят, </a:t>
            </a:r>
            <a:r>
              <a:rPr lang="ru-RU" sz="1400" dirty="0" smtClean="0"/>
              <a:t>да </a:t>
            </a:r>
            <a:r>
              <a:rPr lang="ru-RU" sz="1400" dirty="0"/>
              <a:t>знаете какви въпроси да зададете, за да определите проблема и да разберете кога и защо се е появил. Това са </a:t>
            </a:r>
            <a:r>
              <a:rPr lang="ru-RU" sz="1400" dirty="0" smtClean="0"/>
              <a:t>източниците </a:t>
            </a:r>
            <a:r>
              <a:rPr lang="ru-RU" sz="1400" dirty="0"/>
              <a:t>на ценна първоначална информация:</a:t>
            </a:r>
          </a:p>
          <a:p>
            <a:pPr marL="254000" lvl="0"/>
            <a:r>
              <a:rPr lang="ru-RU" sz="1400" dirty="0" smtClean="0"/>
              <a:t>- Първоначално </a:t>
            </a:r>
            <a:r>
              <a:rPr lang="ru-RU" sz="1400" dirty="0"/>
              <a:t>повикване за услуга. Определете обаждащия се, вида на исканата услуга, вида на системата, симптомите, съобщавайте </a:t>
            </a:r>
            <a:r>
              <a:rPr lang="ru-RU" sz="1400" dirty="0" smtClean="0"/>
              <a:t>политиките </a:t>
            </a:r>
            <a:r>
              <a:rPr lang="ru-RU" sz="1400" dirty="0"/>
              <a:t>на обслужване и плащане.</a:t>
            </a:r>
          </a:p>
          <a:p>
            <a:pPr marL="254000" lvl="0"/>
            <a:r>
              <a:rPr lang="ru-RU" sz="1400" dirty="0" smtClean="0"/>
              <a:t>- Системни </a:t>
            </a:r>
            <a:r>
              <a:rPr lang="ru-RU" sz="1400" dirty="0"/>
              <a:t>записи. Системно ръководство, производители, сертифицирани материали, инсталатор и т.н.</a:t>
            </a:r>
          </a:p>
          <a:p>
            <a:pPr marL="254000" lvl="0"/>
            <a:r>
              <a:rPr lang="ru-RU" sz="1400" dirty="0" smtClean="0"/>
              <a:t>- Гаранционно </a:t>
            </a:r>
            <a:r>
              <a:rPr lang="ru-RU" sz="1400" dirty="0"/>
              <a:t>покритие. Пълна или ограничена гаранция (инсталация, компоненти, повреди при замръзване </a:t>
            </a:r>
            <a:r>
              <a:rPr lang="ru-RU" sz="1400" dirty="0" smtClean="0"/>
              <a:t>). </a:t>
            </a:r>
            <a:r>
              <a:rPr lang="ru-RU" sz="1400" dirty="0"/>
              <a:t>Покрития, състояние и специални проблеми (преустановени компоненти и т.н.).</a:t>
            </a:r>
          </a:p>
          <a:p>
            <a:pPr marL="254000" lvl="0"/>
            <a:r>
              <a:rPr lang="ru-RU" sz="1400" dirty="0" smtClean="0"/>
              <a:t>- История </a:t>
            </a:r>
            <a:r>
              <a:rPr lang="ru-RU" sz="1400" dirty="0"/>
              <a:t>на услугата. В случай на договори </a:t>
            </a:r>
            <a:r>
              <a:rPr lang="ru-RU" sz="1400" dirty="0" smtClean="0"/>
              <a:t>е </a:t>
            </a:r>
            <a:r>
              <a:rPr lang="ru-RU" sz="1400" dirty="0"/>
              <a:t>възможно да се знае за миналото обслужване и ремонти в системата.</a:t>
            </a:r>
          </a:p>
          <a:p>
            <a:pPr marL="254000" lvl="0"/>
            <a:r>
              <a:rPr lang="ru-RU" sz="1400" dirty="0" smtClean="0"/>
              <a:t>- Отговорност </a:t>
            </a:r>
            <a:r>
              <a:rPr lang="ru-RU" sz="1400" dirty="0"/>
              <a:t>на изпълнителя. Фирмите за услуги по поддръжка са отговорни за последиците, произтичащи от техните действия. Например при инструктиране на клиенти за самостоятелно поправяне и т.н.</a:t>
            </a:r>
          </a:p>
          <a:p>
            <a:pPr marL="254000" lvl="0"/>
            <a:r>
              <a:rPr lang="ru-RU" sz="1400" dirty="0" smtClean="0"/>
              <a:t>- Проверете </a:t>
            </a:r>
            <a:r>
              <a:rPr lang="ru-RU" sz="1400" dirty="0"/>
              <a:t>цялата </a:t>
            </a:r>
            <a:r>
              <a:rPr lang="ru-RU" sz="1400" dirty="0" smtClean="0"/>
              <a:t>система- може </a:t>
            </a:r>
            <a:r>
              <a:rPr lang="ru-RU" sz="1400" dirty="0"/>
              <a:t>да съществува повече от един проблем.</a:t>
            </a:r>
          </a:p>
          <a:p>
            <a:pPr marL="254000" lvl="0"/>
            <a:r>
              <a:rPr lang="ru-RU" sz="1400" dirty="0" smtClean="0"/>
              <a:t>- Анализ </a:t>
            </a:r>
            <a:r>
              <a:rPr lang="ru-RU" sz="1400" dirty="0"/>
              <a:t>на начина на живот Разберете навиците на </a:t>
            </a:r>
            <a:r>
              <a:rPr lang="ru-RU" sz="1400" dirty="0" smtClean="0"/>
              <a:t>собственика- възможни </a:t>
            </a:r>
            <a:r>
              <a:rPr lang="ru-RU" sz="1400" dirty="0"/>
              <a:t>причини за очевидни проблеми</a:t>
            </a:r>
            <a:r>
              <a:rPr lang="ru-RU" sz="1400" dirty="0" smtClean="0"/>
              <a:t>.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46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749A7D-CB9D-4A20-B632-B622532F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 smtClean="0"/>
              <a:t>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21B58A-FD5C-4F34-A80C-CD6340BD8F94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A37714A-614E-47F1-9D24-C712EA1020F6}"/>
              </a:ext>
            </a:extLst>
          </p:cNvPr>
          <p:cNvSpPr/>
          <p:nvPr/>
        </p:nvSpPr>
        <p:spPr>
          <a:xfrm>
            <a:off x="661823" y="1942532"/>
            <a:ext cx="80138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ПРЕПОРЪКИ ЗА ПОДДРЪЖКА НА </a:t>
            </a:r>
            <a:r>
              <a:rPr lang="ru-RU" sz="1600" b="1" dirty="0" smtClean="0"/>
              <a:t>ПРОИЗВОДИТЕЛЯ</a:t>
            </a:r>
            <a:r>
              <a:rPr lang="en-US" sz="1600" dirty="0" smtClean="0"/>
              <a:t>. </a:t>
            </a:r>
            <a:r>
              <a:rPr lang="bg-BG" sz="1600" dirty="0" smtClean="0"/>
              <a:t>И</a:t>
            </a:r>
            <a:r>
              <a:rPr lang="ru-RU" sz="1600" dirty="0" smtClean="0"/>
              <a:t>нсталирането </a:t>
            </a:r>
            <a:r>
              <a:rPr lang="ru-RU" sz="1600" dirty="0"/>
              <a:t>и поддръжката на SWH могат да се извършват от специализирани служби, различни от самите производители, по-специално при поддържане на SWH </a:t>
            </a:r>
            <a:r>
              <a:rPr lang="ru-RU" sz="1600" dirty="0" smtClean="0"/>
              <a:t>, </a:t>
            </a:r>
            <a:r>
              <a:rPr lang="ru-RU" sz="1600" dirty="0"/>
              <a:t>основна справка е документацията на </a:t>
            </a:r>
            <a:r>
              <a:rPr lang="ru-RU" sz="1600" dirty="0" smtClean="0"/>
              <a:t>производителя.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5BD404-E484-404E-81DD-FFA0A9CD9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000" y="2781000"/>
            <a:ext cx="4682674" cy="34792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62F05E-4C52-4C97-9070-3ACC641446CD}"/>
              </a:ext>
            </a:extLst>
          </p:cNvPr>
          <p:cNvSpPr/>
          <p:nvPr/>
        </p:nvSpPr>
        <p:spPr>
          <a:xfrm>
            <a:off x="661823" y="2954433"/>
            <a:ext cx="340617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Производителите информират потребителите и професионалистите, които работят с техните продукти или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системи, за режимите и обхвата на правилна работа, номиналните стойности и ограничения, както и практиките за запазване и ремонт за осигуряване на дълъг експлоатационен живот при върхови характеристики и минимални времена на </a:t>
            </a:r>
            <a:r>
              <a:rPr lang="ru-RU" sz="1600" dirty="0" smtClean="0">
                <a:solidFill>
                  <a:prstClr val="black"/>
                </a:solidFill>
              </a:rPr>
              <a:t>престой.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F26495E-FDAE-4AEC-888B-57C66FC91ACD}"/>
              </a:ext>
            </a:extLst>
          </p:cNvPr>
          <p:cNvSpPr/>
          <p:nvPr/>
        </p:nvSpPr>
        <p:spPr>
          <a:xfrm>
            <a:off x="4020755" y="5917013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35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03AFE2-54C1-46DB-990B-EDF2C66D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1B6160-74E0-47D9-BDE6-2A027425D53D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2555604-243F-4D70-977C-FBA0D5D4C5A1}"/>
              </a:ext>
            </a:extLst>
          </p:cNvPr>
          <p:cNvSpPr/>
          <p:nvPr/>
        </p:nvSpPr>
        <p:spPr>
          <a:xfrm>
            <a:off x="661822" y="1942532"/>
            <a:ext cx="47021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ПРЕПОРЪКИ ЗА ПОДДРЪЖКА НА </a:t>
            </a:r>
            <a:r>
              <a:rPr lang="ru-RU" sz="1600" b="1" dirty="0" smtClean="0"/>
              <a:t>ПРОИЗВОДИТЕЛЯ.</a:t>
            </a:r>
            <a:r>
              <a:rPr lang="en-US" sz="1600" b="1" dirty="0" smtClean="0"/>
              <a:t> </a:t>
            </a:r>
            <a:endParaRPr lang="en-US" sz="1600" b="1" dirty="0"/>
          </a:p>
          <a:p>
            <a:pPr marL="555625" indent="-285750">
              <a:buFont typeface="Calibri" panose="020F0502020204030204" pitchFamily="34" charset="0"/>
              <a:buChar char="–"/>
            </a:pPr>
            <a:r>
              <a:rPr lang="ru-RU" sz="1600" dirty="0" smtClean="0">
                <a:solidFill>
                  <a:prstClr val="black"/>
                </a:solidFill>
              </a:rPr>
              <a:t>Производителите </a:t>
            </a:r>
            <a:r>
              <a:rPr lang="ru-RU" sz="1600" dirty="0">
                <a:solidFill>
                  <a:prstClr val="black"/>
                </a:solidFill>
              </a:rPr>
              <a:t>гарантират своите компоненти или, предвид случая, пакетираните им пълни системи. </a:t>
            </a:r>
            <a:r>
              <a:rPr lang="ru-RU" sz="1600" dirty="0" smtClean="0">
                <a:solidFill>
                  <a:prstClr val="black"/>
                </a:solidFill>
              </a:rPr>
              <a:t>Текущото </a:t>
            </a:r>
            <a:r>
              <a:rPr lang="ru-RU" sz="1600" dirty="0">
                <a:solidFill>
                  <a:prstClr val="black"/>
                </a:solidFill>
              </a:rPr>
              <a:t>гаранционно покритие на системата е </a:t>
            </a:r>
            <a:r>
              <a:rPr lang="ru-RU" sz="1600" dirty="0" smtClean="0">
                <a:solidFill>
                  <a:prstClr val="black"/>
                </a:solidFill>
              </a:rPr>
              <a:t>основно и отговаря </a:t>
            </a:r>
            <a:r>
              <a:rPr lang="ru-RU" sz="1600" dirty="0">
                <a:solidFill>
                  <a:prstClr val="black"/>
                </a:solidFill>
              </a:rPr>
              <a:t>на </a:t>
            </a:r>
            <a:r>
              <a:rPr lang="ru-RU" sz="1600" dirty="0" smtClean="0">
                <a:solidFill>
                  <a:prstClr val="black"/>
                </a:solidFill>
              </a:rPr>
              <a:t>следните услуги:</a:t>
            </a:r>
            <a:endParaRPr lang="ru-RU" sz="1600" dirty="0">
              <a:solidFill>
                <a:prstClr val="black"/>
              </a:solidFill>
            </a:endParaRPr>
          </a:p>
          <a:p>
            <a:pPr marL="555625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</a:rPr>
              <a:t>Системите за SWH могат да имат две гаранции: едната обхваща </a:t>
            </a:r>
            <a:r>
              <a:rPr lang="ru-RU" sz="1600" dirty="0" smtClean="0">
                <a:solidFill>
                  <a:prstClr val="black"/>
                </a:solidFill>
              </a:rPr>
              <a:t>инсталацията, </a:t>
            </a:r>
            <a:r>
              <a:rPr lang="ru-RU" sz="1600" dirty="0">
                <a:solidFill>
                  <a:prstClr val="black"/>
                </a:solidFill>
              </a:rPr>
              <a:t>а </a:t>
            </a:r>
            <a:r>
              <a:rPr lang="ru-RU" sz="1600" dirty="0" smtClean="0">
                <a:solidFill>
                  <a:prstClr val="black"/>
                </a:solidFill>
              </a:rPr>
              <a:t>другата: компонентите </a:t>
            </a:r>
            <a:r>
              <a:rPr lang="ru-RU" sz="1600" dirty="0">
                <a:solidFill>
                  <a:prstClr val="black"/>
                </a:solidFill>
              </a:rPr>
              <a:t>или </a:t>
            </a:r>
            <a:r>
              <a:rPr lang="ru-RU" sz="1600" dirty="0" smtClean="0">
                <a:solidFill>
                  <a:prstClr val="black"/>
                </a:solidFill>
              </a:rPr>
              <a:t>системите. </a:t>
            </a:r>
            <a:r>
              <a:rPr lang="ru-RU" sz="1600" dirty="0">
                <a:solidFill>
                  <a:prstClr val="black"/>
                </a:solidFill>
              </a:rPr>
              <a:t>Това означава, че производителите </a:t>
            </a:r>
            <a:r>
              <a:rPr lang="ru-RU" sz="1600" dirty="0" smtClean="0">
                <a:solidFill>
                  <a:prstClr val="black"/>
                </a:solidFill>
              </a:rPr>
              <a:t>не </a:t>
            </a:r>
            <a:r>
              <a:rPr lang="ru-RU" sz="1600" dirty="0">
                <a:solidFill>
                  <a:prstClr val="black"/>
                </a:solidFill>
              </a:rPr>
              <a:t>дават гаранции за повреди поради лоши инсталационни практики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трети </a:t>
            </a:r>
            <a:r>
              <a:rPr lang="ru-RU" sz="1600" dirty="0" smtClean="0">
                <a:solidFill>
                  <a:prstClr val="black"/>
                </a:solidFill>
              </a:rPr>
              <a:t>лица </a:t>
            </a:r>
            <a:r>
              <a:rPr lang="ru-RU" sz="1600" dirty="0">
                <a:solidFill>
                  <a:prstClr val="black"/>
                </a:solidFill>
              </a:rPr>
              <a:t>(монтажници).</a:t>
            </a:r>
          </a:p>
          <a:p>
            <a:pPr marL="555625" indent="-285750">
              <a:buFont typeface="Calibri" panose="020F0502020204030204" pitchFamily="34" charset="0"/>
              <a:buChar char="–"/>
            </a:pPr>
            <a:r>
              <a:rPr lang="ru-RU" sz="1600" dirty="0" smtClean="0">
                <a:solidFill>
                  <a:prstClr val="black"/>
                </a:solidFill>
              </a:rPr>
              <a:t>Някои </a:t>
            </a:r>
            <a:r>
              <a:rPr lang="ru-RU" sz="1600" dirty="0">
                <a:solidFill>
                  <a:prstClr val="black"/>
                </a:solidFill>
              </a:rPr>
              <a:t>производители могат да изискват поддръжката на техните системи да се извършва само от оторизирани служби </a:t>
            </a:r>
            <a:r>
              <a:rPr lang="ru-RU" sz="1600" dirty="0" smtClean="0">
                <a:solidFill>
                  <a:prstClr val="black"/>
                </a:solidFill>
              </a:rPr>
              <a:t>(само с някои изключения).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0A83C8D-3B7E-4F53-809C-F4CAF48AC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9" y="1979192"/>
            <a:ext cx="3168001" cy="4325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28E0B4-B463-4177-8243-06BF3CEB954B}"/>
              </a:ext>
            </a:extLst>
          </p:cNvPr>
          <p:cNvSpPr/>
          <p:nvPr/>
        </p:nvSpPr>
        <p:spPr>
          <a:xfrm>
            <a:off x="7524000" y="1791585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4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F481BE-D0FB-4D37-BCAA-68A977E6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00" y="2304541"/>
            <a:ext cx="5112000" cy="4055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C9F03F-EC31-40D3-B6FF-D7DCE439B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B16D936-652E-43BF-9B62-1365EC95B673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A5FD8F4-4D81-4435-AB62-5536ED7AFBD2}"/>
              </a:ext>
            </a:extLst>
          </p:cNvPr>
          <p:cNvSpPr/>
          <p:nvPr/>
        </p:nvSpPr>
        <p:spPr>
          <a:xfrm>
            <a:off x="661824" y="1942532"/>
            <a:ext cx="54221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ПРЕПОРЪКИ ЗА ПОДДРЪЖКА НА </a:t>
            </a:r>
            <a:r>
              <a:rPr lang="ru-RU" sz="1600" b="1" dirty="0" smtClean="0"/>
              <a:t>ПРОИЗВОДИТЕЛЯ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7EAD383-3D00-4932-A522-1CC2F5B3583D}"/>
              </a:ext>
            </a:extLst>
          </p:cNvPr>
          <p:cNvSpPr/>
          <p:nvPr/>
        </p:nvSpPr>
        <p:spPr>
          <a:xfrm>
            <a:off x="540000" y="2277000"/>
            <a:ext cx="2952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25" lvl="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</a:rPr>
              <a:t>По отношение на намирането на неизправности важи същото.</a:t>
            </a:r>
          </a:p>
          <a:p>
            <a:pPr marL="555625" lvl="0" indent="-285750">
              <a:buFont typeface="Calibri" panose="020F0502020204030204" pitchFamily="34" charset="0"/>
              <a:buChar char="–"/>
            </a:pPr>
            <a:r>
              <a:rPr lang="ru-RU" sz="1600" dirty="0">
                <a:solidFill>
                  <a:prstClr val="black"/>
                </a:solidFill>
              </a:rPr>
              <a:t>Производителите предоставят ръководства за отстраняване на неизправности, които могат да помогнат на професионалисти и потребители при решаване на системни неизправности въз основа на симптоми, свързани с най-честите неизправности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F18E382-3A98-4B35-972C-4061EAF45976}"/>
              </a:ext>
            </a:extLst>
          </p:cNvPr>
          <p:cNvSpPr/>
          <p:nvPr/>
        </p:nvSpPr>
        <p:spPr>
          <a:xfrm>
            <a:off x="6948000" y="2135264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30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1C2AA8-5E10-44FC-90D7-13ACD8B5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FE02024-9774-4220-B0CD-C225AB8C6BD1}"/>
              </a:ext>
            </a:extLst>
          </p:cNvPr>
          <p:cNvSpPr/>
          <p:nvPr/>
        </p:nvSpPr>
        <p:spPr>
          <a:xfrm>
            <a:off x="432916" y="1557000"/>
            <a:ext cx="493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Подход към поддръжката на SWH </a:t>
            </a:r>
            <a:r>
              <a:rPr lang="ru-RU" b="1" dirty="0" smtClean="0"/>
              <a:t>системи</a:t>
            </a:r>
            <a:endParaRPr lang="ru-RU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64AC51B-43D5-4561-8603-3971E6177BDE}"/>
              </a:ext>
            </a:extLst>
          </p:cNvPr>
          <p:cNvSpPr/>
          <p:nvPr/>
        </p:nvSpPr>
        <p:spPr>
          <a:xfrm>
            <a:off x="540000" y="1942532"/>
            <a:ext cx="756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ПРЕПОРЪКИ ЗА </a:t>
            </a:r>
            <a:r>
              <a:rPr lang="ru-RU" sz="1600" b="1" dirty="0" smtClean="0"/>
              <a:t>ПОДДРЪЖКА НА ПРОИЗВОДИТЕЛЯ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F2B2567-98BC-468B-BADD-0C5394249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86" y="2281086"/>
            <a:ext cx="7438214" cy="40999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7B96DF-CF34-4CBA-9F71-DB5BE6F7E97A}"/>
              </a:ext>
            </a:extLst>
          </p:cNvPr>
          <p:cNvSpPr/>
          <p:nvPr/>
        </p:nvSpPr>
        <p:spPr>
          <a:xfrm>
            <a:off x="3961324" y="5877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31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C9B04-530D-42DA-BF0D-B91585A0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ru-RU" b="1" dirty="0"/>
              <a:t>Практики за поддръжка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6B9AF98-1F26-438B-AF11-FF16A6BD544E}"/>
              </a:ext>
            </a:extLst>
          </p:cNvPr>
          <p:cNvSpPr/>
          <p:nvPr/>
        </p:nvSpPr>
        <p:spPr>
          <a:xfrm>
            <a:off x="432916" y="1372334"/>
            <a:ext cx="572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Пасивен. ICS и термосифонни </a:t>
            </a:r>
            <a:r>
              <a:rPr lang="ru-RU" b="1" dirty="0" smtClean="0"/>
              <a:t>системи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E0CE2D-07C6-4FF7-A7CF-10924F36B5E6}"/>
              </a:ext>
            </a:extLst>
          </p:cNvPr>
          <p:cNvSpPr/>
          <p:nvPr/>
        </p:nvSpPr>
        <p:spPr>
          <a:xfrm>
            <a:off x="432916" y="2925000"/>
            <a:ext cx="64430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Всички </a:t>
            </a:r>
            <a:r>
              <a:rPr lang="ru-RU" sz="1600" dirty="0"/>
              <a:t>резервоари за </a:t>
            </a:r>
            <a:r>
              <a:rPr lang="ru-RU" sz="1600" dirty="0" smtClean="0"/>
              <a:t>съхранение/емайлирани  </a:t>
            </a:r>
            <a:r>
              <a:rPr lang="ru-RU" sz="1600" dirty="0"/>
              <a:t>имат анодни пръти, които </a:t>
            </a:r>
            <a:r>
              <a:rPr lang="ru-RU" sz="1600" dirty="0" smtClean="0"/>
              <a:t>периодично се </a:t>
            </a:r>
            <a:r>
              <a:rPr lang="ru-RU" sz="1600" dirty="0"/>
              <a:t>сменят </a:t>
            </a:r>
            <a:r>
              <a:rPr lang="ru-RU" sz="1600" dirty="0" smtClean="0"/>
              <a:t>през </a:t>
            </a:r>
            <a:r>
              <a:rPr lang="ru-RU" sz="1600" dirty="0"/>
              <a:t>5 </a:t>
            </a:r>
            <a:r>
              <a:rPr lang="ru-RU" sz="1600" dirty="0" smtClean="0"/>
              <a:t>години. </a:t>
            </a:r>
            <a:r>
              <a:rPr lang="ru-RU" sz="1600" dirty="0"/>
              <a:t>Резервоарите от неръждаема стомана не се нуждаят от аноден прът.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Колекторите </a:t>
            </a:r>
            <a:r>
              <a:rPr lang="ru-RU" sz="1600" dirty="0"/>
              <a:t>имат дълъг </a:t>
            </a:r>
            <a:r>
              <a:rPr lang="ru-RU" sz="1600" dirty="0" smtClean="0"/>
              <a:t>живот, </a:t>
            </a:r>
            <a:r>
              <a:rPr lang="ru-RU" sz="1600" dirty="0"/>
              <a:t>ако не се </a:t>
            </a:r>
            <a:r>
              <a:rPr lang="ru-RU" sz="1600" dirty="0" smtClean="0"/>
              <a:t>злоупотребява с експлоатацията им. </a:t>
            </a:r>
            <a:r>
              <a:rPr lang="ru-RU" sz="1600" dirty="0"/>
              <a:t>Може да се наложи почистване, изолация и ремонт на </a:t>
            </a:r>
            <a:r>
              <a:rPr lang="ru-RU" sz="1600" dirty="0" smtClean="0"/>
              <a:t>стъклото /рамката.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Увреждането от замръзване е рядко, но може да се случи в суров климат.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Понякога се препоръчва източване и промиване на резервоара. Въздухът </a:t>
            </a:r>
            <a:r>
              <a:rPr lang="ru-RU" sz="1600" dirty="0" smtClean="0"/>
              <a:t>се вкарва </a:t>
            </a:r>
            <a:r>
              <a:rPr lang="ru-RU" sz="1600" dirty="0"/>
              <a:t>в горната част на всеки резервоар, за да може той да се източи. T&amp;P </a:t>
            </a:r>
            <a:r>
              <a:rPr lang="ru-RU" sz="1600" dirty="0" smtClean="0"/>
              <a:t>клапани </a:t>
            </a:r>
            <a:r>
              <a:rPr lang="ru-RU" sz="1600" dirty="0"/>
              <a:t>са удобни за тази операция. Електрическите елементи трябва да бъдат изключени.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Визуалният преглед и тестване на клапаните трябва да се извършват ежегодно. </a:t>
            </a:r>
            <a:r>
              <a:rPr lang="ru-RU" sz="1600" dirty="0" smtClean="0"/>
              <a:t>Ръчните </a:t>
            </a:r>
            <a:r>
              <a:rPr lang="ru-RU" sz="1600" dirty="0"/>
              <a:t>клапани могат да </a:t>
            </a:r>
            <a:r>
              <a:rPr lang="ru-RU" sz="1600" dirty="0" smtClean="0"/>
              <a:t>получат малки </a:t>
            </a:r>
            <a:r>
              <a:rPr lang="ru-RU" sz="1600" dirty="0"/>
              <a:t>течове 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4DA2F54-D285-4B85-A2C2-776E9AD19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6000" y="3141000"/>
            <a:ext cx="1793388" cy="3173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ACA4C1E-53DD-4724-944B-1ABDA5C746BF}"/>
              </a:ext>
            </a:extLst>
          </p:cNvPr>
          <p:cNvSpPr/>
          <p:nvPr/>
        </p:nvSpPr>
        <p:spPr>
          <a:xfrm>
            <a:off x="432916" y="1711583"/>
            <a:ext cx="82538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Резервоарът за съхранение може да има по-кратък живот от колекторите в </a:t>
            </a:r>
            <a:r>
              <a:rPr lang="ru-RU" sz="1600" dirty="0" smtClean="0">
                <a:solidFill>
                  <a:prstClr val="black"/>
                </a:solidFill>
              </a:rPr>
              <a:t>по-простите </a:t>
            </a:r>
            <a:r>
              <a:rPr lang="ru-RU" sz="1600" dirty="0">
                <a:solidFill>
                  <a:prstClr val="black"/>
                </a:solidFill>
              </a:rPr>
              <a:t>пасивни SWH.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Местното качество на водата е може би най-значимият фактор, влияещ върху живота на широко разпространените </a:t>
            </a:r>
            <a:r>
              <a:rPr lang="ru-RU" sz="1600" dirty="0" smtClean="0">
                <a:solidFill>
                  <a:prstClr val="black"/>
                </a:solidFill>
              </a:rPr>
              <a:t>резервоари </a:t>
            </a:r>
            <a:r>
              <a:rPr lang="ru-RU" sz="1600" dirty="0">
                <a:solidFill>
                  <a:prstClr val="black"/>
                </a:solidFill>
              </a:rPr>
              <a:t>от </a:t>
            </a:r>
            <a:r>
              <a:rPr lang="ru-RU" sz="1600" dirty="0" smtClean="0">
                <a:solidFill>
                  <a:prstClr val="black"/>
                </a:solidFill>
              </a:rPr>
              <a:t>стомана/емайлирани; </a:t>
            </a:r>
            <a:r>
              <a:rPr lang="ru-RU" sz="1600" dirty="0">
                <a:solidFill>
                  <a:prstClr val="black"/>
                </a:solidFill>
              </a:rPr>
              <a:t>анодни пръти ги предпазват от галванична корозия и </a:t>
            </a:r>
            <a:r>
              <a:rPr lang="ru-RU" sz="1600" dirty="0" smtClean="0">
                <a:solidFill>
                  <a:prstClr val="black"/>
                </a:solidFill>
              </a:rPr>
              <a:t>дават </a:t>
            </a:r>
            <a:r>
              <a:rPr lang="ru-RU" sz="1600" dirty="0">
                <a:solidFill>
                  <a:prstClr val="black"/>
                </a:solidFill>
              </a:rPr>
              <a:t>гаранциите на </a:t>
            </a:r>
            <a:r>
              <a:rPr lang="ru-RU" sz="1600" dirty="0" smtClean="0">
                <a:solidFill>
                  <a:prstClr val="black"/>
                </a:solidFill>
              </a:rPr>
              <a:t>резервоара.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6451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C78CFC4-E336-48E1-9ACC-2BF7AA32B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2000" y="1845000"/>
            <a:ext cx="2319321" cy="3113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DE8C3-21D8-450C-B681-1ADA9843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ru-RU" b="1" dirty="0"/>
              <a:t>Практики за поддръжка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E77A631-1C76-4E94-A636-EE00605A8231}"/>
              </a:ext>
            </a:extLst>
          </p:cNvPr>
          <p:cNvSpPr/>
          <p:nvPr/>
        </p:nvSpPr>
        <p:spPr>
          <a:xfrm>
            <a:off x="403526" y="1372334"/>
            <a:ext cx="572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Активен. Системи за директна </a:t>
            </a:r>
            <a:r>
              <a:rPr lang="ru-RU" b="1" dirty="0" smtClean="0"/>
              <a:t>принуда/помпи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2FA201D-A326-45AB-A05F-359E6443ADAC}"/>
              </a:ext>
            </a:extLst>
          </p:cNvPr>
          <p:cNvSpPr/>
          <p:nvPr/>
        </p:nvSpPr>
        <p:spPr>
          <a:xfrm>
            <a:off x="540000" y="1665743"/>
            <a:ext cx="583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Системите DFC SWH </a:t>
            </a:r>
            <a:r>
              <a:rPr lang="ru-RU" sz="1600" dirty="0" smtClean="0">
                <a:solidFill>
                  <a:prstClr val="black"/>
                </a:solidFill>
              </a:rPr>
              <a:t>са </a:t>
            </a:r>
            <a:r>
              <a:rPr lang="ru-RU" sz="1600" dirty="0">
                <a:solidFill>
                  <a:prstClr val="black"/>
                </a:solidFill>
              </a:rPr>
              <a:t>прости системи. Те включват същите проверки за поддръжка на ICS, добавяне на визуални проверки и тестове на помпа и управление.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Шумните помпи са често срещани проблеми; те може да са индикация за </a:t>
            </a:r>
            <a:r>
              <a:rPr lang="ru-RU" sz="1600" dirty="0" smtClean="0">
                <a:solidFill>
                  <a:prstClr val="black"/>
                </a:solidFill>
              </a:rPr>
              <a:t>предстояща повреда. </a:t>
            </a:r>
            <a:r>
              <a:rPr lang="ru-RU" sz="1600" dirty="0">
                <a:solidFill>
                  <a:prstClr val="black"/>
                </a:solidFill>
              </a:rPr>
              <a:t>Например, износените лагери издават характерен звук, който опитните техници използват при проверките и отстраняването на неизправности.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Изключително горещите тела на помпата също са причина за безпокойство. </a:t>
            </a:r>
            <a:r>
              <a:rPr lang="ru-RU" sz="1600" dirty="0" smtClean="0">
                <a:solidFill>
                  <a:prstClr val="black"/>
                </a:solidFill>
              </a:rPr>
              <a:t>Температурата на тялото </a:t>
            </a:r>
            <a:r>
              <a:rPr lang="ru-RU" sz="1600" dirty="0">
                <a:solidFill>
                  <a:prstClr val="black"/>
                </a:solidFill>
              </a:rPr>
              <a:t>на помпата, </a:t>
            </a:r>
            <a:r>
              <a:rPr lang="ru-RU" sz="1600" dirty="0" smtClean="0">
                <a:solidFill>
                  <a:prstClr val="black"/>
                </a:solidFill>
              </a:rPr>
              <a:t>близо </a:t>
            </a:r>
            <a:r>
              <a:rPr lang="ru-RU" sz="1600" dirty="0">
                <a:solidFill>
                  <a:prstClr val="black"/>
                </a:solidFill>
              </a:rPr>
              <a:t>или малко над същата температура като циркулиращата </a:t>
            </a:r>
            <a:r>
              <a:rPr lang="ru-RU" sz="1600" dirty="0" smtClean="0">
                <a:solidFill>
                  <a:prstClr val="black"/>
                </a:solidFill>
              </a:rPr>
              <a:t>вода, </a:t>
            </a:r>
            <a:r>
              <a:rPr lang="ru-RU" sz="1600" dirty="0">
                <a:solidFill>
                  <a:prstClr val="black"/>
                </a:solidFill>
              </a:rPr>
              <a:t>е нормална. Прекомерната температура на тялото на помпата може да показва проблеми с </a:t>
            </a:r>
            <a:r>
              <a:rPr lang="ru-RU" sz="1600" dirty="0" smtClean="0">
                <a:solidFill>
                  <a:prstClr val="black"/>
                </a:solidFill>
              </a:rPr>
              <a:t>триенето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2EBC78-1397-4876-8D2C-CB68C8830A59}"/>
              </a:ext>
            </a:extLst>
          </p:cNvPr>
          <p:cNvSpPr/>
          <p:nvPr/>
        </p:nvSpPr>
        <p:spPr>
          <a:xfrm>
            <a:off x="539999" y="4841007"/>
            <a:ext cx="81513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Инфрачервеният термометър се използва за бърза проверка на всяка система на закрито, ако слънцето грее. След като се </a:t>
            </a:r>
            <a:r>
              <a:rPr lang="ru-RU" sz="1600" dirty="0" smtClean="0">
                <a:solidFill>
                  <a:prstClr val="black"/>
                </a:solidFill>
              </a:rPr>
              <a:t>уверим, </a:t>
            </a:r>
            <a:r>
              <a:rPr lang="ru-RU" sz="1600" dirty="0">
                <a:solidFill>
                  <a:prstClr val="black"/>
                </a:solidFill>
              </a:rPr>
              <a:t>че помпата работи, термометърът може да се използва за проверка на температурата на захранващите и връщащите тръби към колекторите. Обратната тръба от колекторите трябва да е с 5 ° С до 15 ° С по-топла от подаването на </a:t>
            </a:r>
            <a:r>
              <a:rPr lang="ru-RU" sz="1600" dirty="0" smtClean="0">
                <a:solidFill>
                  <a:prstClr val="black"/>
                </a:solidFill>
              </a:rPr>
              <a:t>студена вода </a:t>
            </a:r>
            <a:r>
              <a:rPr lang="ru-RU" sz="1600" dirty="0">
                <a:solidFill>
                  <a:prstClr val="black"/>
                </a:solidFill>
              </a:rPr>
              <a:t>от помпата при </a:t>
            </a:r>
            <a:r>
              <a:rPr lang="ru-RU" sz="1600" dirty="0" smtClean="0">
                <a:solidFill>
                  <a:prstClr val="black"/>
                </a:solidFill>
              </a:rPr>
              <a:t>нормални </a:t>
            </a:r>
            <a:r>
              <a:rPr lang="ru-RU" sz="1600" dirty="0">
                <a:solidFill>
                  <a:prstClr val="black"/>
                </a:solidFill>
              </a:rPr>
              <a:t>условия. Ако няма разлика в температурата, съществува проблем с потока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47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1D6FEF-E661-47CE-B406-766C089D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ru-RU" b="1" dirty="0"/>
              <a:t>Практики за поддръжка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5706E2D-FC3A-4763-A728-F9FB0C29B836}"/>
              </a:ext>
            </a:extLst>
          </p:cNvPr>
          <p:cNvSpPr/>
          <p:nvPr/>
        </p:nvSpPr>
        <p:spPr>
          <a:xfrm>
            <a:off x="432916" y="1348899"/>
            <a:ext cx="651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Активен индиректен. Системи за косвено принудително </a:t>
            </a:r>
            <a:r>
              <a:rPr lang="ru-RU" b="1" dirty="0" smtClean="0"/>
              <a:t>изтичане/</a:t>
            </a:r>
            <a:r>
              <a:rPr lang="en-US" b="1" dirty="0" err="1" smtClean="0"/>
              <a:t>Drainback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865E52-9C00-4567-8140-6B404B0AB803}"/>
              </a:ext>
            </a:extLst>
          </p:cNvPr>
          <p:cNvSpPr/>
          <p:nvPr/>
        </p:nvSpPr>
        <p:spPr>
          <a:xfrm>
            <a:off x="252000" y="1917000"/>
            <a:ext cx="7452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Като допълнение към </a:t>
            </a:r>
            <a:r>
              <a:rPr lang="ru-RU" sz="1600" dirty="0" smtClean="0"/>
              <a:t>DFC </a:t>
            </a:r>
            <a:r>
              <a:rPr lang="ru-RU" sz="1600" dirty="0"/>
              <a:t>системите, Drainback системите имат резервоар </a:t>
            </a:r>
            <a:r>
              <a:rPr lang="ru-RU" sz="1600" dirty="0" smtClean="0"/>
              <a:t> </a:t>
            </a:r>
            <a:r>
              <a:rPr lang="ru-RU" sz="1600" dirty="0"/>
              <a:t>и топлообменник, които трябва да се проверяват поне веднъж годишно.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Адекватното ниво на водата е </a:t>
            </a:r>
            <a:r>
              <a:rPr lang="ru-RU" sz="1600" dirty="0" smtClean="0"/>
              <a:t>важно </a:t>
            </a:r>
            <a:r>
              <a:rPr lang="ru-RU" sz="1600" dirty="0"/>
              <a:t>при дренажните системи. Добавянето на вода в </a:t>
            </a:r>
            <a:r>
              <a:rPr lang="ru-RU" sz="1600" dirty="0" smtClean="0"/>
              <a:t>дренажния </a:t>
            </a:r>
            <a:r>
              <a:rPr lang="ru-RU" sz="1600" dirty="0"/>
              <a:t>резервоар с топлообменник трябва да бъде годишна задача за поддръжка </a:t>
            </a:r>
            <a:r>
              <a:rPr lang="ru-RU" sz="1600" dirty="0" smtClean="0"/>
              <a:t>при </a:t>
            </a:r>
            <a:r>
              <a:rPr lang="ru-RU" sz="1600" dirty="0"/>
              <a:t>по-малки резервоари. Ниското ниво на водата в резервоара може да доведе до загуба на ефективност, тъй като обменната бобина не </a:t>
            </a:r>
            <a:r>
              <a:rPr lang="ru-RU" sz="1600" dirty="0" smtClean="0"/>
              <a:t>е </a:t>
            </a:r>
            <a:r>
              <a:rPr lang="ru-RU" sz="1600" dirty="0"/>
              <a:t>изцяло потопена в HTF.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Ако резервоарът работи напълно сух, помпата с </a:t>
            </a:r>
            <a:r>
              <a:rPr lang="ru-RU" sz="1600" dirty="0" smtClean="0"/>
              <a:t>висок дебит </a:t>
            </a:r>
            <a:r>
              <a:rPr lang="ru-RU" sz="1600" dirty="0"/>
              <a:t>няма да се </a:t>
            </a:r>
            <a:r>
              <a:rPr lang="ru-RU" sz="1600" dirty="0" smtClean="0"/>
              <a:t>повреди </a:t>
            </a:r>
            <a:r>
              <a:rPr lang="ru-RU" sz="1600" dirty="0"/>
              <a:t>от прекомерна топлина, тъй като тези помпи се смазват от изпомпваната течност. Проверката на нивото обикновено е проста, като се използва вграден манометър или прозрачни измервателни уреди.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Тръбопроводите на колекторния контур могат да провиснат във времето и трябва да бъдат внимателно инспектирани за места, които биха могли да </a:t>
            </a:r>
            <a:r>
              <a:rPr lang="ru-RU" sz="1600" dirty="0" smtClean="0"/>
              <a:t>задържат </a:t>
            </a:r>
            <a:r>
              <a:rPr lang="ru-RU" sz="1600" dirty="0"/>
              <a:t>водата и да доведат до замръзване.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Проверката на тръбопроводите на колекторния контур за </a:t>
            </a:r>
            <a:r>
              <a:rPr lang="ru-RU" sz="1600" dirty="0" smtClean="0"/>
              <a:t>разлика от </a:t>
            </a:r>
            <a:r>
              <a:rPr lang="ru-RU" sz="1600" dirty="0"/>
              <a:t>захранването на колектора и температурата на </a:t>
            </a:r>
            <a:r>
              <a:rPr lang="ru-RU" sz="1600" dirty="0" smtClean="0"/>
              <a:t>връщане, </a:t>
            </a:r>
            <a:r>
              <a:rPr lang="ru-RU" sz="1600" dirty="0"/>
              <a:t>може бързо да предостави на техника полезна информация за </a:t>
            </a:r>
            <a:r>
              <a:rPr lang="ru-RU" sz="1600" dirty="0" smtClean="0"/>
              <a:t>проблемите. </a:t>
            </a:r>
            <a:r>
              <a:rPr lang="ru-RU" sz="1600" dirty="0"/>
              <a:t>Например, ако и двете тръби са студени и / или няма разлика в температурата, вероятно няма поток</a:t>
            </a:r>
            <a:r>
              <a:rPr lang="ru-RU" sz="1600" dirty="0" smtClean="0"/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43CBF2C-0465-4BA4-85F1-3924AC87E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4000" y="1672064"/>
            <a:ext cx="1440000" cy="46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48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C92738-78CA-45BA-99B9-FF9AD46A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</a:t>
            </a:r>
            <a:r>
              <a:rPr lang="ru-RU" b="1" dirty="0"/>
              <a:t>Практики за поддръжка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B047CE1-14F6-4E61-94E2-0F751CE136F0}"/>
              </a:ext>
            </a:extLst>
          </p:cNvPr>
          <p:cNvSpPr/>
          <p:nvPr/>
        </p:nvSpPr>
        <p:spPr>
          <a:xfrm>
            <a:off x="432916" y="1372334"/>
            <a:ext cx="781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Активен индиректен. Системи за непряк </a:t>
            </a:r>
            <a:r>
              <a:rPr lang="ru-RU" b="1" dirty="0" smtClean="0"/>
              <a:t>форсиран, с антифриз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7009AB4-D346-412A-9A12-81724B2CB1D7}"/>
              </a:ext>
            </a:extLst>
          </p:cNvPr>
          <p:cNvSpPr/>
          <p:nvPr/>
        </p:nvSpPr>
        <p:spPr>
          <a:xfrm>
            <a:off x="323999" y="1677466"/>
            <a:ext cx="65519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Поддръжката на системата за антифриз включва проверка на </a:t>
            </a:r>
            <a:r>
              <a:rPr lang="ru-RU" sz="1600" dirty="0" smtClean="0"/>
              <a:t>колекторите, резервоарите </a:t>
            </a:r>
            <a:r>
              <a:rPr lang="ru-RU" sz="1600" dirty="0"/>
              <a:t>за съхранение, помпи, топлообменници, клапани и регулатори, </a:t>
            </a:r>
            <a:r>
              <a:rPr lang="ru-RU" sz="1600" dirty="0" smtClean="0"/>
              <a:t>други </a:t>
            </a:r>
            <a:r>
              <a:rPr lang="ru-RU" sz="1600" dirty="0"/>
              <a:t>непреки системи, както и състоянието на разтвора </a:t>
            </a:r>
            <a:r>
              <a:rPr lang="ru-RU" sz="1600" dirty="0" smtClean="0"/>
              <a:t>против </a:t>
            </a:r>
            <a:r>
              <a:rPr lang="ru-RU" sz="1600" dirty="0"/>
              <a:t>замръзване. Разтворите на антифриз могат да издържат дори десетилетия, ако се поддържат при правилни работни температури.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Разтворът трябва да </a:t>
            </a:r>
            <a:r>
              <a:rPr lang="ru-RU" sz="1600" dirty="0"/>
              <a:t>се тества на всеки няколко години, за да се гарантира, че нивото му на защита от замръзване и киселинността са в рамките на проектните параметри. </a:t>
            </a:r>
            <a:r>
              <a:rPr lang="ru-RU" sz="1600" dirty="0" smtClean="0"/>
              <a:t>рН=7 </a:t>
            </a:r>
            <a:r>
              <a:rPr lang="ru-RU" sz="1600" dirty="0"/>
              <a:t>са неутрални по скалата на рН и всичко под него е киселинно. Всичко под </a:t>
            </a:r>
            <a:r>
              <a:rPr lang="ru-RU" sz="1600" dirty="0" smtClean="0"/>
              <a:t>рН=7 </a:t>
            </a:r>
            <a:r>
              <a:rPr lang="ru-RU" sz="1600" dirty="0"/>
              <a:t>може да бъде вредно за медната тръба. Корозираните тръби се доказват първо чрез корозия на </a:t>
            </a:r>
            <a:r>
              <a:rPr lang="ru-RU" sz="1600" dirty="0" smtClean="0"/>
              <a:t>повърхността </a:t>
            </a:r>
            <a:r>
              <a:rPr lang="ru-RU" sz="1600" dirty="0"/>
              <a:t>и след това изтичане </a:t>
            </a:r>
            <a:r>
              <a:rPr lang="ru-RU" sz="1600" dirty="0" smtClean="0"/>
              <a:t>.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За температурите </a:t>
            </a:r>
            <a:r>
              <a:rPr lang="ru-RU" sz="1600" dirty="0"/>
              <a:t>над </a:t>
            </a:r>
            <a:r>
              <a:rPr lang="ru-RU" sz="1600" dirty="0" smtClean="0"/>
              <a:t>140 </a:t>
            </a:r>
            <a:r>
              <a:rPr lang="ru-RU" sz="1600" dirty="0"/>
              <a:t>° C </a:t>
            </a:r>
            <a:r>
              <a:rPr lang="ru-RU" sz="1600" dirty="0" smtClean="0"/>
              <a:t> най-широко </a:t>
            </a:r>
            <a:r>
              <a:rPr lang="ru-RU" sz="1600" dirty="0"/>
              <a:t>разпространените разтвори </a:t>
            </a:r>
            <a:r>
              <a:rPr lang="ru-RU" sz="1600" dirty="0" smtClean="0"/>
              <a:t>са на </a:t>
            </a:r>
            <a:r>
              <a:rPr lang="ru-RU" sz="1600" dirty="0"/>
              <a:t>пропиленгликол.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Техниците за поддръжка използват гликолно оборудване за изпитване, състоящо се основно от лакмусова хартия и тестер на хидрометър (тестер за </a:t>
            </a:r>
            <a:r>
              <a:rPr lang="ru-RU" sz="1600" dirty="0" smtClean="0"/>
              <a:t>склонност </a:t>
            </a:r>
            <a:r>
              <a:rPr lang="ru-RU" sz="1600" dirty="0"/>
              <a:t>към замръзване на гликол) или по-точните </a:t>
            </a:r>
            <a:r>
              <a:rPr lang="ru-RU" sz="1600" dirty="0" smtClean="0"/>
              <a:t>инструменти- </a:t>
            </a:r>
            <a:r>
              <a:rPr lang="ru-RU" sz="1600" dirty="0"/>
              <a:t>рефрактометър и рН метър</a:t>
            </a:r>
            <a:r>
              <a:rPr lang="ru-RU" sz="1600" dirty="0" smtClean="0"/>
              <a:t>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0F78465-4D99-453D-9CE0-7392270E5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5999" y="1923687"/>
            <a:ext cx="2187969" cy="42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6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D65A0F-9674-4A47-9F93-1A019CC47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съдържание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55624FF-ED07-4B3A-835B-B204D00828A4}"/>
              </a:ext>
            </a:extLst>
          </p:cNvPr>
          <p:cNvSpPr/>
          <p:nvPr/>
        </p:nvSpPr>
        <p:spPr>
          <a:xfrm>
            <a:off x="540000" y="1557000"/>
            <a:ext cx="42840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  <a:cs typeface="Arial" pitchFamily="34" charset="0"/>
              </a:rPr>
              <a:t>Този модул съдържа</a:t>
            </a:r>
            <a:r>
              <a:rPr lang="en-US" sz="1600" dirty="0" smtClean="0">
                <a:latin typeface="+mj-lt"/>
                <a:cs typeface="Arial" pitchFamily="34" charset="0"/>
              </a:rPr>
              <a:t>:</a:t>
            </a:r>
            <a:endParaRPr lang="en-US" sz="1600" dirty="0">
              <a:latin typeface="+mj-lt"/>
              <a:cs typeface="Arial" pitchFamily="34" charset="0"/>
            </a:endParaRPr>
          </a:p>
          <a:p>
            <a:endParaRPr lang="en-US" sz="14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НЯКОИ ОСНОВНИ </a:t>
            </a:r>
            <a:r>
              <a:rPr lang="ru-RU" sz="14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ВЪПРОСИ ПО ПОДДРЪЖКАТА</a:t>
            </a:r>
            <a:endParaRPr lang="en-US" sz="1400" b="1" dirty="0" smtClean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Определение.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Видове и нива.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Някои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понятия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и термини.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Общият процес на отстраняване на неизправности.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Управление на поддръжката.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Компетенции </a:t>
            </a:r>
            <a:r>
              <a:rPr lang="bg-BG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а техниците 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за поддръжка.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Текуща поддръжка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на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SWH</a:t>
            </a:r>
            <a:r>
              <a:rPr lang="en-US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ПРАКТИКИ НА ПОДДРЪЖКА НА SWH </a:t>
            </a:r>
            <a:r>
              <a:rPr lang="en-US" sz="14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.</a:t>
            </a:r>
            <a:endParaRPr lang="en-US" sz="14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Пасивен. ICS и термосифонни системи.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Активен. Системи за директна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циркулация.</a:t>
            </a:r>
            <a:endParaRPr lang="ru-RU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Активен индиректен. Системи за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индиректно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принудително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изтичане </a:t>
            </a:r>
            <a:endParaRPr lang="ru-RU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Активен индиректен. Системи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индиректни форсирани, с  антифриз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55624FF-ED07-4B3A-835B-B204D00828A4}"/>
              </a:ext>
            </a:extLst>
          </p:cNvPr>
          <p:cNvSpPr/>
          <p:nvPr/>
        </p:nvSpPr>
        <p:spPr>
          <a:xfrm>
            <a:off x="4932000" y="1557000"/>
            <a:ext cx="403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endParaRPr lang="en-US" sz="14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ru-RU" sz="1400" b="1" dirty="0">
                <a:solidFill>
                  <a:prstClr val="black"/>
                </a:solidFill>
                <a:latin typeface="+mj-lt"/>
                <a:cs typeface="Arial" pitchFamily="34" charset="0"/>
              </a:rPr>
              <a:t>ПРАВИЛА И РЕМОНТНИ ПРАКТИКИ НА SWH </a:t>
            </a:r>
            <a:r>
              <a:rPr lang="ru-RU" sz="1400" b="1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СИСТЕМИТЕ</a:t>
            </a:r>
            <a:endParaRPr lang="en-US" sz="1400" b="1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Проблеми с помпите и дебита.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Проблеми с термосифонирането и възвратните клапани.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Проблеми с повреди при замръзване.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Проблеми със засенчването на колектора. </a:t>
            </a:r>
            <a:endParaRPr lang="ru-RU" sz="1400" dirty="0" smtClean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Проблеми </a:t>
            </a: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с влошаване на изолацията на тръбите.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Проблеми с оразмеряването на оборудването.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+mj-lt"/>
                <a:cs typeface="Arial" pitchFamily="34" charset="0"/>
              </a:rPr>
              <a:t>Контролен списък за отстраняване на </a:t>
            </a:r>
            <a:r>
              <a:rPr lang="ru-RU" sz="1400" dirty="0" smtClean="0">
                <a:solidFill>
                  <a:prstClr val="black"/>
                </a:solidFill>
                <a:latin typeface="+mj-lt"/>
                <a:cs typeface="Arial" pitchFamily="34" charset="0"/>
              </a:rPr>
              <a:t>неизправности.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ru-RU" sz="1400" b="1" dirty="0">
                <a:solidFill>
                  <a:prstClr val="black"/>
                </a:solidFill>
                <a:cs typeface="Arial" pitchFamily="34" charset="0"/>
              </a:rPr>
              <a:t>ПОДДРЪЖКА НА ГОЛЕМИ СИСТЕМИ </a:t>
            </a:r>
            <a:r>
              <a:rPr lang="ru-RU" sz="1400" b="1" dirty="0" smtClean="0">
                <a:solidFill>
                  <a:prstClr val="black"/>
                </a:solidFill>
                <a:cs typeface="Arial" pitchFamily="34" charset="0"/>
              </a:rPr>
              <a:t>SWH</a:t>
            </a:r>
            <a:endParaRPr lang="en-US" sz="1400" b="1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Общо.</a:t>
            </a:r>
            <a:endParaRPr lang="ru-RU" sz="1400" dirty="0">
              <a:solidFill>
                <a:prstClr val="black"/>
              </a:solidFill>
              <a:cs typeface="Arial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Поддръжка в съответствие с местните разпоредби.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Програма </a:t>
            </a:r>
            <a:r>
              <a:rPr lang="ru-RU" sz="1400" dirty="0">
                <a:solidFill>
                  <a:prstClr val="black"/>
                </a:solidFill>
                <a:cs typeface="Arial" pitchFamily="34" charset="0"/>
              </a:rPr>
              <a:t>за мониторинг и поддръжка на </a:t>
            </a:r>
            <a:r>
              <a:rPr lang="ru-RU" sz="1400" dirty="0" smtClean="0">
                <a:solidFill>
                  <a:prstClr val="black"/>
                </a:solidFill>
                <a:cs typeface="Arial" pitchFamily="34" charset="0"/>
              </a:rPr>
              <a:t>системата.</a:t>
            </a:r>
            <a:endParaRPr lang="en-US" sz="1400" dirty="0">
              <a:solidFill>
                <a:prstClr val="black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24000" y="1989000"/>
            <a:ext cx="0" cy="35690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52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778CE6-FDB3-4F71-BA15-E5FEB255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bg-BG" b="1" dirty="0" smtClean="0"/>
              <a:t>Практики за о</a:t>
            </a:r>
            <a:r>
              <a:rPr lang="ru-RU" b="1" dirty="0" smtClean="0"/>
              <a:t>тстраняване на повреди и ремонт на </a:t>
            </a:r>
            <a:r>
              <a:rPr lang="ru-RU" b="1" dirty="0"/>
              <a:t>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273E409-9C35-4C11-8DF1-644FB08EA869}"/>
              </a:ext>
            </a:extLst>
          </p:cNvPr>
          <p:cNvSpPr/>
          <p:nvPr/>
        </p:nvSpPr>
        <p:spPr>
          <a:xfrm>
            <a:off x="432916" y="1372334"/>
            <a:ext cx="586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Проблеми с помпите и </a:t>
            </a:r>
            <a:r>
              <a:rPr lang="ru-RU" b="1" dirty="0" smtClean="0"/>
              <a:t>дебита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7009AB4-D346-412A-9A12-81724B2CB1D7}"/>
              </a:ext>
            </a:extLst>
          </p:cNvPr>
          <p:cNvSpPr/>
          <p:nvPr/>
        </p:nvSpPr>
        <p:spPr>
          <a:xfrm>
            <a:off x="432916" y="2850623"/>
            <a:ext cx="697949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Симптоми: ниски дебити в колекторния </a:t>
            </a:r>
            <a:r>
              <a:rPr lang="ru-RU" sz="1600" b="1" dirty="0" smtClean="0">
                <a:solidFill>
                  <a:prstClr val="black"/>
                </a:solidFill>
              </a:rPr>
              <a:t>контур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Въпреки че соларната помпа работи и се контролира правилно, </a:t>
            </a:r>
            <a:r>
              <a:rPr lang="ru-RU" sz="1600" dirty="0" smtClean="0"/>
              <a:t>може </a:t>
            </a:r>
            <a:r>
              <a:rPr lang="ru-RU" sz="1600" dirty="0"/>
              <a:t>да има проблеми с действителния дебит в колекторния контур.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Ако помпата е оразмерена за </a:t>
            </a:r>
            <a:r>
              <a:rPr lang="ru-RU" sz="1600" dirty="0" smtClean="0"/>
              <a:t>малко </a:t>
            </a:r>
            <a:r>
              <a:rPr lang="ru-RU" sz="1600" dirty="0"/>
              <a:t>преодоляване на </a:t>
            </a:r>
            <a:r>
              <a:rPr lang="ru-RU" sz="1600" dirty="0" smtClean="0"/>
              <a:t>напора </a:t>
            </a:r>
            <a:r>
              <a:rPr lang="ru-RU" sz="1600" dirty="0"/>
              <a:t>на колекторния контур, неочаквано добавено съпротивление може да спре целия поток през колектора. Например въздух във флуида.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В индиректна система загубата на налягане в колекторната течност също може да </a:t>
            </a:r>
            <a:r>
              <a:rPr lang="ru-RU" sz="1600" dirty="0" smtClean="0"/>
              <a:t>намали </a:t>
            </a:r>
            <a:r>
              <a:rPr lang="ru-RU" sz="1600" dirty="0"/>
              <a:t>потока в колекторния контур. Помпата обикновено не е оразмерена, за да преодолее "</a:t>
            </a:r>
            <a:r>
              <a:rPr lang="ru-RU" sz="1600" dirty="0" smtClean="0"/>
              <a:t>статичния напор" </a:t>
            </a:r>
            <a:r>
              <a:rPr lang="ru-RU" sz="1600" dirty="0"/>
              <a:t>или налягането поради разликата във височината между горната и долната част на колекторния контур. Обикновено е </a:t>
            </a:r>
            <a:r>
              <a:rPr lang="ru-RU" sz="1600" dirty="0" smtClean="0"/>
              <a:t>оразмерена </a:t>
            </a:r>
            <a:r>
              <a:rPr lang="ru-RU" sz="1600" dirty="0"/>
              <a:t>да поддържа желания поток спрямо „</a:t>
            </a:r>
            <a:r>
              <a:rPr lang="ru-RU" sz="1600" dirty="0" smtClean="0"/>
              <a:t>динамичния напор“ </a:t>
            </a:r>
            <a:r>
              <a:rPr lang="ru-RU" sz="1600" dirty="0"/>
              <a:t>(устойчивост на протичане в тръбите, фитингите, клапаните</a:t>
            </a:r>
            <a:r>
              <a:rPr lang="ru-RU" sz="1600" dirty="0" smtClean="0"/>
              <a:t>).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000" y="3501000"/>
            <a:ext cx="1440000" cy="28092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0000" y="1588246"/>
            <a:ext cx="80961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Симптоми: неработеща помпа.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</a:rPr>
              <a:t>      - Ако </a:t>
            </a:r>
            <a:r>
              <a:rPr lang="ru-RU" sz="1600" dirty="0">
                <a:solidFill>
                  <a:prstClr val="black"/>
                </a:solidFill>
              </a:rPr>
              <a:t>системата за управление работи правилно, вероятно причината е </a:t>
            </a:r>
            <a:r>
              <a:rPr lang="ru-RU" sz="1600" dirty="0" smtClean="0">
                <a:solidFill>
                  <a:prstClr val="black"/>
                </a:solidFill>
              </a:rPr>
              <a:t>блокиран лагер, </a:t>
            </a:r>
            <a:r>
              <a:rPr lang="ru-RU" sz="1600" dirty="0">
                <a:solidFill>
                  <a:prstClr val="black"/>
                </a:solidFill>
              </a:rPr>
              <a:t>изгорен двигател или счупен вал. Тези </a:t>
            </a:r>
            <a:r>
              <a:rPr lang="ru-RU" sz="1600" dirty="0" smtClean="0">
                <a:solidFill>
                  <a:prstClr val="black"/>
                </a:solidFill>
              </a:rPr>
              <a:t>проблеми </a:t>
            </a:r>
            <a:r>
              <a:rPr lang="ru-RU" sz="1600" dirty="0">
                <a:solidFill>
                  <a:prstClr val="black"/>
                </a:solidFill>
              </a:rPr>
              <a:t>могат да се очакват през живота на помпата, </a:t>
            </a:r>
            <a:r>
              <a:rPr lang="ru-RU" sz="1600" dirty="0" smtClean="0">
                <a:solidFill>
                  <a:prstClr val="black"/>
                </a:solidFill>
              </a:rPr>
              <a:t>защото е подложена на значителен </a:t>
            </a:r>
            <a:r>
              <a:rPr lang="ru-RU" sz="1600" dirty="0">
                <a:solidFill>
                  <a:prstClr val="black"/>
                </a:solidFill>
              </a:rPr>
              <a:t>стрес (температурни колебания и </a:t>
            </a:r>
            <a:r>
              <a:rPr lang="ru-RU" sz="1600" dirty="0" smtClean="0">
                <a:solidFill>
                  <a:prstClr val="black"/>
                </a:solidFill>
              </a:rPr>
              <a:t>циклична </a:t>
            </a:r>
            <a:r>
              <a:rPr lang="ru-RU" sz="1600" dirty="0">
                <a:solidFill>
                  <a:prstClr val="black"/>
                </a:solidFill>
              </a:rPr>
              <a:t>работа</a:t>
            </a:r>
            <a:r>
              <a:rPr lang="ru-RU" sz="1600" dirty="0" smtClean="0">
                <a:solidFill>
                  <a:prstClr val="black"/>
                </a:solidFill>
              </a:rPr>
              <a:t>).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51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F6B81A8-E483-45F3-A7C8-E56AF5017378}"/>
              </a:ext>
            </a:extLst>
          </p:cNvPr>
          <p:cNvSpPr/>
          <p:nvPr/>
        </p:nvSpPr>
        <p:spPr>
          <a:xfrm>
            <a:off x="432916" y="1372334"/>
            <a:ext cx="69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Проблеми с термосифонирането и възвратните </a:t>
            </a:r>
            <a:r>
              <a:rPr lang="ru-RU" b="1" dirty="0" smtClean="0"/>
              <a:t>клапани.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EF413D7-F031-455A-93F2-6DAFADC8199B}"/>
              </a:ext>
            </a:extLst>
          </p:cNvPr>
          <p:cNvSpPr/>
          <p:nvPr/>
        </p:nvSpPr>
        <p:spPr>
          <a:xfrm>
            <a:off x="0" y="1584193"/>
            <a:ext cx="70444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Симптоми: </a:t>
            </a:r>
            <a:r>
              <a:rPr lang="ru-RU" sz="1600" b="1" dirty="0" smtClean="0">
                <a:solidFill>
                  <a:prstClr val="black"/>
                </a:solidFill>
              </a:rPr>
              <a:t>обратно </a:t>
            </a:r>
            <a:r>
              <a:rPr lang="ru-RU" sz="1600" b="1" dirty="0">
                <a:solidFill>
                  <a:prstClr val="black"/>
                </a:solidFill>
              </a:rPr>
              <a:t>термосифониране, периодично активиране на </a:t>
            </a:r>
            <a:r>
              <a:rPr lang="ru-RU" sz="1600" b="1" dirty="0" smtClean="0">
                <a:solidFill>
                  <a:prstClr val="black"/>
                </a:solidFill>
              </a:rPr>
              <a:t>помпата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Тъй като HTF става </a:t>
            </a:r>
            <a:r>
              <a:rPr lang="ru-RU" sz="1600" dirty="0" smtClean="0">
                <a:solidFill>
                  <a:prstClr val="black"/>
                </a:solidFill>
              </a:rPr>
              <a:t>по-хладна </a:t>
            </a:r>
            <a:r>
              <a:rPr lang="ru-RU" sz="1600" dirty="0">
                <a:solidFill>
                  <a:prstClr val="black"/>
                </a:solidFill>
              </a:rPr>
              <a:t>вечер (или при по-студено време), </a:t>
            </a:r>
            <a:r>
              <a:rPr lang="ru-RU" sz="1600" dirty="0" smtClean="0">
                <a:solidFill>
                  <a:prstClr val="black"/>
                </a:solidFill>
              </a:rPr>
              <a:t>тя </a:t>
            </a:r>
            <a:r>
              <a:rPr lang="ru-RU" sz="1600" dirty="0">
                <a:solidFill>
                  <a:prstClr val="black"/>
                </a:solidFill>
              </a:rPr>
              <a:t>става </a:t>
            </a:r>
            <a:r>
              <a:rPr lang="ru-RU" sz="1600" dirty="0" smtClean="0">
                <a:solidFill>
                  <a:prstClr val="black"/>
                </a:solidFill>
              </a:rPr>
              <a:t>по-плътна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ru-RU" sz="1600" dirty="0" smtClean="0">
                <a:solidFill>
                  <a:prstClr val="black"/>
                </a:solidFill>
              </a:rPr>
              <a:t>по-тежка и изтича </a:t>
            </a:r>
            <a:r>
              <a:rPr lang="ru-RU" sz="1600" dirty="0">
                <a:solidFill>
                  <a:prstClr val="black"/>
                </a:solidFill>
              </a:rPr>
              <a:t>надолу в резервоара за съхранение. От своя страна тя </a:t>
            </a:r>
            <a:r>
              <a:rPr lang="ru-RU" sz="1600" dirty="0" smtClean="0">
                <a:solidFill>
                  <a:prstClr val="black"/>
                </a:solidFill>
              </a:rPr>
              <a:t>повлича </a:t>
            </a:r>
            <a:r>
              <a:rPr lang="ru-RU" sz="1600" dirty="0">
                <a:solidFill>
                  <a:prstClr val="black"/>
                </a:solidFill>
              </a:rPr>
              <a:t>по-малко гъста, загрята течност </a:t>
            </a:r>
            <a:r>
              <a:rPr lang="ru-RU" sz="1600" dirty="0" smtClean="0">
                <a:solidFill>
                  <a:prstClr val="black"/>
                </a:solidFill>
              </a:rPr>
              <a:t>от </a:t>
            </a:r>
            <a:r>
              <a:rPr lang="ru-RU" sz="1600" dirty="0">
                <a:solidFill>
                  <a:prstClr val="black"/>
                </a:solidFill>
              </a:rPr>
              <a:t>колектора, където тази нагрята течност се охлажда. Този ефект, причинен от неефективния възвратен клапан, може да доведе до прекомерна загуба на топлина.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 smtClean="0">
                <a:solidFill>
                  <a:prstClr val="black"/>
                </a:solidFill>
              </a:rPr>
              <a:t>Това </a:t>
            </a:r>
            <a:r>
              <a:rPr lang="ru-RU" sz="1600" dirty="0">
                <a:solidFill>
                  <a:prstClr val="black"/>
                </a:solidFill>
              </a:rPr>
              <a:t>действие често заблуждава датчика и контролера на колектора да </a:t>
            </a:r>
            <a:r>
              <a:rPr lang="ru-RU" sz="1600" dirty="0" smtClean="0">
                <a:solidFill>
                  <a:prstClr val="black"/>
                </a:solidFill>
              </a:rPr>
              <a:t>отчитат, </a:t>
            </a:r>
            <a:r>
              <a:rPr lang="ru-RU" sz="1600" dirty="0">
                <a:solidFill>
                  <a:prstClr val="black"/>
                </a:solidFill>
              </a:rPr>
              <a:t>че колекторът е горещ и по този начин активира помпата периодично през </a:t>
            </a:r>
            <a:r>
              <a:rPr lang="ru-RU" sz="1600" dirty="0" smtClean="0">
                <a:solidFill>
                  <a:prstClr val="black"/>
                </a:solidFill>
              </a:rPr>
              <a:t>по-студени </a:t>
            </a:r>
            <a:r>
              <a:rPr lang="ru-RU" sz="1600" dirty="0">
                <a:solidFill>
                  <a:prstClr val="black"/>
                </a:solidFill>
              </a:rPr>
              <a:t>нощи.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Възвратните клапани са надеждни устройства. За съжаление, натрупването на </a:t>
            </a:r>
            <a:r>
              <a:rPr lang="ru-RU" sz="1600" dirty="0" smtClean="0">
                <a:solidFill>
                  <a:prstClr val="black"/>
                </a:solidFill>
              </a:rPr>
              <a:t>мърсотия и утайки </a:t>
            </a:r>
            <a:r>
              <a:rPr lang="ru-RU" sz="1600" dirty="0">
                <a:solidFill>
                  <a:prstClr val="black"/>
                </a:solidFill>
              </a:rPr>
              <a:t>във времето може да попречи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този клапан да </a:t>
            </a:r>
            <a:r>
              <a:rPr lang="ru-RU" sz="1600" dirty="0" smtClean="0">
                <a:solidFill>
                  <a:prstClr val="black"/>
                </a:solidFill>
              </a:rPr>
              <a:t>работи нормално. </a:t>
            </a:r>
            <a:r>
              <a:rPr lang="ru-RU" sz="1600" dirty="0">
                <a:solidFill>
                  <a:prstClr val="black"/>
                </a:solidFill>
              </a:rPr>
              <a:t>Дефектните клапани трябва да бъдат почистени от всякакви утаявания и корозия или заменени.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Един прост и сравнително точен метод за определяне дали контролния клапан е </a:t>
            </a:r>
            <a:r>
              <a:rPr lang="ru-RU" sz="1600" dirty="0" smtClean="0">
                <a:solidFill>
                  <a:prstClr val="black"/>
                </a:solidFill>
              </a:rPr>
              <a:t>дефектен, </a:t>
            </a:r>
            <a:r>
              <a:rPr lang="ru-RU" sz="1600" dirty="0">
                <a:solidFill>
                  <a:prstClr val="black"/>
                </a:solidFill>
              </a:rPr>
              <a:t>е да се проверява работата на помпата през нощта. Ако помпата се включва и изключва (на диференциално контролирани системи), </a:t>
            </a:r>
            <a:r>
              <a:rPr lang="ru-RU" sz="1600" dirty="0" smtClean="0">
                <a:solidFill>
                  <a:prstClr val="black"/>
                </a:solidFill>
              </a:rPr>
              <a:t>това показва </a:t>
            </a:r>
            <a:r>
              <a:rPr lang="ru-RU" sz="1600" dirty="0">
                <a:solidFill>
                  <a:prstClr val="black"/>
                </a:solidFill>
              </a:rPr>
              <a:t>изтичане през контролния клапан и </a:t>
            </a:r>
            <a:r>
              <a:rPr lang="ru-RU" sz="1600" dirty="0" smtClean="0">
                <a:solidFill>
                  <a:prstClr val="black"/>
                </a:solidFill>
              </a:rPr>
              <a:t>термосифонна </a:t>
            </a:r>
            <a:r>
              <a:rPr lang="ru-RU" sz="1600" dirty="0">
                <a:solidFill>
                  <a:prstClr val="black"/>
                </a:solidFill>
              </a:rPr>
              <a:t>загуба на топлина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1F1EC78-8909-4381-A399-420BD3A1B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022" y="1926331"/>
            <a:ext cx="1665666" cy="43823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6156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BFF136-2EE2-4B8E-B0A7-CDE2480B2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E31EBED-55A4-4866-AA6F-4E23481A144D}"/>
              </a:ext>
            </a:extLst>
          </p:cNvPr>
          <p:cNvSpPr/>
          <p:nvPr/>
        </p:nvSpPr>
        <p:spPr>
          <a:xfrm>
            <a:off x="432916" y="1372334"/>
            <a:ext cx="694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Проблеми с повреди при </a:t>
            </a:r>
            <a:r>
              <a:rPr lang="ru-RU" b="1" dirty="0" smtClean="0"/>
              <a:t>замръзване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84B3C8-5D2E-449D-AE3A-469F0F0446F3}"/>
              </a:ext>
            </a:extLst>
          </p:cNvPr>
          <p:cNvSpPr/>
          <p:nvPr/>
        </p:nvSpPr>
        <p:spPr>
          <a:xfrm>
            <a:off x="432916" y="1697959"/>
            <a:ext cx="68750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Симптоми: спукване на колекторни </a:t>
            </a:r>
            <a:r>
              <a:rPr lang="ru-RU" sz="1600" b="1" dirty="0" smtClean="0">
                <a:solidFill>
                  <a:prstClr val="black"/>
                </a:solidFill>
              </a:rPr>
              <a:t>тръби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prstClr val="black"/>
                </a:solidFill>
              </a:rPr>
              <a:t>Спуканите колекторни тръби и тръбопроводи са резултат от неправилно функционираща система за защита от замръзване. При диференциално контролирана система повредата може да се крие в работата на датчика за </a:t>
            </a:r>
            <a:r>
              <a:rPr lang="ru-RU" sz="1400" dirty="0" smtClean="0">
                <a:solidFill>
                  <a:prstClr val="black"/>
                </a:solidFill>
              </a:rPr>
              <a:t>замр</a:t>
            </a:r>
            <a:r>
              <a:rPr lang="bg-BG" sz="1400" dirty="0" smtClean="0">
                <a:solidFill>
                  <a:prstClr val="black"/>
                </a:solidFill>
              </a:rPr>
              <a:t>ъ</a:t>
            </a:r>
            <a:r>
              <a:rPr lang="ru-RU" sz="1400" dirty="0" smtClean="0">
                <a:solidFill>
                  <a:prstClr val="black"/>
                </a:solidFill>
              </a:rPr>
              <a:t>зване</a:t>
            </a:r>
            <a:r>
              <a:rPr lang="ru-RU" sz="1400" dirty="0">
                <a:solidFill>
                  <a:prstClr val="black"/>
                </a:solidFill>
              </a:rPr>
              <a:t>, в местоположението на сензора или в самия контролер.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prstClr val="black"/>
                </a:solidFill>
              </a:rPr>
              <a:t>Ако системата има сензор за замръзване, но няма защитен клапан </a:t>
            </a:r>
            <a:r>
              <a:rPr lang="ru-RU" sz="1400" dirty="0" smtClean="0">
                <a:solidFill>
                  <a:prstClr val="black"/>
                </a:solidFill>
              </a:rPr>
              <a:t>срещу </a:t>
            </a:r>
            <a:r>
              <a:rPr lang="ru-RU" sz="1400" dirty="0">
                <a:solidFill>
                  <a:prstClr val="black"/>
                </a:solidFill>
              </a:rPr>
              <a:t>замръзване, прекъсването на захранването по време на замръзване може да доведе до разкъсване на тръбата. Не са редки случаите на спиране на тока по време на </a:t>
            </a:r>
            <a:r>
              <a:rPr lang="ru-RU" sz="1400" dirty="0" smtClean="0">
                <a:solidFill>
                  <a:prstClr val="black"/>
                </a:solidFill>
              </a:rPr>
              <a:t>замръзване.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6821C3F-DF29-49AC-95C7-1DBC17F00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000" y="2410115"/>
            <a:ext cx="1295689" cy="1130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28A1AA2-9398-4F86-9C89-1873315F6696}"/>
              </a:ext>
            </a:extLst>
          </p:cNvPr>
          <p:cNvSpPr/>
          <p:nvPr/>
        </p:nvSpPr>
        <p:spPr>
          <a:xfrm>
            <a:off x="460781" y="3760062"/>
            <a:ext cx="8214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prstClr val="black"/>
                </a:solidFill>
              </a:rPr>
              <a:t>В система, използваща автоматичен клапан за предотвратяване </a:t>
            </a:r>
            <a:r>
              <a:rPr lang="ru-RU" sz="1400" dirty="0" smtClean="0">
                <a:solidFill>
                  <a:prstClr val="black"/>
                </a:solidFill>
              </a:rPr>
              <a:t>от </a:t>
            </a:r>
            <a:r>
              <a:rPr lang="ru-RU" sz="1400" dirty="0">
                <a:solidFill>
                  <a:prstClr val="black"/>
                </a:solidFill>
              </a:rPr>
              <a:t>замръзване, </a:t>
            </a:r>
            <a:r>
              <a:rPr lang="ru-RU" sz="1400" dirty="0" smtClean="0">
                <a:solidFill>
                  <a:prstClr val="black"/>
                </a:solidFill>
              </a:rPr>
              <a:t>той </a:t>
            </a:r>
            <a:r>
              <a:rPr lang="ru-RU" sz="1400" dirty="0">
                <a:solidFill>
                  <a:prstClr val="black"/>
                </a:solidFill>
              </a:rPr>
              <a:t>или неговото </a:t>
            </a:r>
            <a:r>
              <a:rPr lang="ru-RU" sz="1400" dirty="0" smtClean="0">
                <a:solidFill>
                  <a:prstClr val="black"/>
                </a:solidFill>
              </a:rPr>
              <a:t>местоположение са причина за аварията. </a:t>
            </a:r>
            <a:r>
              <a:rPr lang="ru-RU" sz="1400" dirty="0">
                <a:solidFill>
                  <a:prstClr val="black"/>
                </a:solidFill>
              </a:rPr>
              <a:t>Този тип вентили често не успяват да се запълнят правилно след отваряне. Екстремните температури през летните условия могат да повлияят на калибрирането и вътрешните компоненти на клапана, което след време може да доведе до повреда или изтичане. Изпускащият клапан трябва да се отстрани, обслужва и повторно калибрира според препоръките на производителя или да се замени, за да се осигури правилна работа през зимния сезон.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prstClr val="black"/>
                </a:solidFill>
              </a:rPr>
              <a:t>Повреда от замръзване може да възникне и когато колекторът е източен лошо („капани“ в тръбите, които предотвратяват пълното оттичане</a:t>
            </a:r>
            <a:r>
              <a:rPr lang="ru-RU" sz="1400" dirty="0" smtClean="0">
                <a:solidFill>
                  <a:prstClr val="black"/>
                </a:solidFill>
              </a:rPr>
              <a:t>).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06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FED615-79C8-4DBC-BA16-BDD89E16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D246B1E-B423-47FA-882F-24EB6CAE9D0D}"/>
              </a:ext>
            </a:extLst>
          </p:cNvPr>
          <p:cNvSpPr/>
          <p:nvPr/>
        </p:nvSpPr>
        <p:spPr>
          <a:xfrm>
            <a:off x="396908" y="1372334"/>
            <a:ext cx="6083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Проблеми със засенчването на </a:t>
            </a:r>
            <a:r>
              <a:rPr lang="ru-RU" b="1" dirty="0" smtClean="0"/>
              <a:t>колекторите.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D47C283-A292-4F39-AB83-EAF575278FF7}"/>
              </a:ext>
            </a:extLst>
          </p:cNvPr>
          <p:cNvSpPr/>
          <p:nvPr/>
        </p:nvSpPr>
        <p:spPr>
          <a:xfrm>
            <a:off x="396908" y="1689570"/>
            <a:ext cx="66230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Симптоми: частично (или общо) засенчване на колекторния </a:t>
            </a:r>
            <a:r>
              <a:rPr lang="ru-RU" sz="1600" b="1" dirty="0" smtClean="0">
                <a:solidFill>
                  <a:prstClr val="black"/>
                </a:solidFill>
              </a:rPr>
              <a:t>масив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Частичното засенчване на колектора не винаги е очевидно, защото може да е прогресивно, но винаги е вредно за </a:t>
            </a:r>
            <a:r>
              <a:rPr lang="ru-RU" sz="1600" dirty="0" smtClean="0">
                <a:solidFill>
                  <a:prstClr val="black"/>
                </a:solidFill>
              </a:rPr>
              <a:t>съоръженията.</a:t>
            </a:r>
            <a:endParaRPr lang="ru-RU" sz="1600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Например през летните месеци това може да не е проблем, но през зимните месеци, когато слънцето е на по-ниско положение в небето, може да се появи засенчване от съседни дървета или създадени от човека структури. </a:t>
            </a:r>
            <a:r>
              <a:rPr lang="ru-RU" sz="1600" dirty="0" smtClean="0">
                <a:solidFill>
                  <a:prstClr val="black"/>
                </a:solidFill>
              </a:rPr>
              <a:t>Дърветата </a:t>
            </a:r>
            <a:r>
              <a:rPr lang="ru-RU" sz="1600" dirty="0">
                <a:solidFill>
                  <a:prstClr val="black"/>
                </a:solidFill>
              </a:rPr>
              <a:t>растат с времето или в квартала могат да се появят нови сгради.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Подрязването на растителността (или </a:t>
            </a:r>
            <a:r>
              <a:rPr lang="ru-RU" sz="1600" dirty="0" smtClean="0">
                <a:solidFill>
                  <a:prstClr val="black"/>
                </a:solidFill>
              </a:rPr>
              <a:t>преместването </a:t>
            </a:r>
            <a:r>
              <a:rPr lang="ru-RU" sz="1600" dirty="0">
                <a:solidFill>
                  <a:prstClr val="black"/>
                </a:solidFill>
              </a:rPr>
              <a:t>на всякакъв друг вид подвижни препятствия), причиняващи сянка, </a:t>
            </a:r>
            <a:r>
              <a:rPr lang="ru-RU" sz="1600" dirty="0" smtClean="0">
                <a:solidFill>
                  <a:prstClr val="black"/>
                </a:solidFill>
              </a:rPr>
              <a:t>е </a:t>
            </a:r>
            <a:r>
              <a:rPr lang="ru-RU" sz="1600" dirty="0">
                <a:solidFill>
                  <a:prstClr val="black"/>
                </a:solidFill>
              </a:rPr>
              <a:t>лесното решение. </a:t>
            </a:r>
            <a:r>
              <a:rPr lang="ru-RU" sz="1600" dirty="0" smtClean="0">
                <a:solidFill>
                  <a:prstClr val="black"/>
                </a:solidFill>
              </a:rPr>
              <a:t>По- трудното/понякога неизбежно/, </a:t>
            </a:r>
            <a:r>
              <a:rPr lang="ru-RU" sz="1600" dirty="0">
                <a:solidFill>
                  <a:prstClr val="black"/>
                </a:solidFill>
              </a:rPr>
              <a:t>е преместването на колектора (ите) в чиста зона. Това решение може да отнеме време и </a:t>
            </a:r>
            <a:r>
              <a:rPr lang="ru-RU" sz="1600" dirty="0" smtClean="0">
                <a:solidFill>
                  <a:prstClr val="black"/>
                </a:solidFill>
              </a:rPr>
              <a:t>пари.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19A5EA-A07C-4EC8-8C7B-4C459CDE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000" y="2161738"/>
            <a:ext cx="1655688" cy="3067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9DCCD89-4739-492B-BEBE-1AA671D6B08A}"/>
              </a:ext>
            </a:extLst>
          </p:cNvPr>
          <p:cNvSpPr/>
          <p:nvPr/>
        </p:nvSpPr>
        <p:spPr>
          <a:xfrm>
            <a:off x="396908" y="5159169"/>
            <a:ext cx="7941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Системните инспекции трябва да включват </a:t>
            </a:r>
            <a:r>
              <a:rPr lang="ru-RU" sz="1600" dirty="0" smtClean="0">
                <a:solidFill>
                  <a:prstClr val="black"/>
                </a:solidFill>
              </a:rPr>
              <a:t>измерване засенчването (особено </a:t>
            </a:r>
            <a:r>
              <a:rPr lang="ru-RU" sz="1600" dirty="0">
                <a:solidFill>
                  <a:prstClr val="black"/>
                </a:solidFill>
              </a:rPr>
              <a:t>през зимата) въз основа на условията на площадката, като наличието на дървета, жив плет и др.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7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7A38-9D71-43DB-AF26-5073F0D7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038C0D8-AF2A-4B57-9592-9C2770EABD03}"/>
              </a:ext>
            </a:extLst>
          </p:cNvPr>
          <p:cNvSpPr/>
          <p:nvPr/>
        </p:nvSpPr>
        <p:spPr>
          <a:xfrm>
            <a:off x="396909" y="1372334"/>
            <a:ext cx="54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Проблеми с влошаване на изолацията на </a:t>
            </a:r>
            <a:r>
              <a:rPr lang="ru-RU" b="1" dirty="0" smtClean="0"/>
              <a:t>тръбите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CB945C3-A524-4AA3-9E9D-70045B20F277}"/>
              </a:ext>
            </a:extLst>
          </p:cNvPr>
          <p:cNvSpPr/>
          <p:nvPr/>
        </p:nvSpPr>
        <p:spPr>
          <a:xfrm>
            <a:off x="396909" y="1709351"/>
            <a:ext cx="82594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Симптоми: изолационните материали (</a:t>
            </a:r>
            <a:r>
              <a:rPr lang="ru-RU" sz="1600" b="1" dirty="0" smtClean="0">
                <a:solidFill>
                  <a:prstClr val="black"/>
                </a:solidFill>
              </a:rPr>
              <a:t>пяна, </a:t>
            </a:r>
            <a:r>
              <a:rPr lang="ru-RU" sz="1600" b="1" dirty="0">
                <a:solidFill>
                  <a:prstClr val="black"/>
                </a:solidFill>
              </a:rPr>
              <a:t>покрития, ...) изглеждат </a:t>
            </a:r>
            <a:r>
              <a:rPr lang="ru-RU" sz="1600" b="1" dirty="0" smtClean="0">
                <a:solidFill>
                  <a:prstClr val="black"/>
                </a:solidFill>
              </a:rPr>
              <a:t>износени.</a:t>
            </a:r>
            <a:endParaRPr lang="en-US" sz="1600" b="1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Ултравиолетовите (UV) лъчи и екстремните температури на системата ускоряват разграждането на много материали, особено изолацията на външната тръба. Въпреки ултравиолетовите инхибитори, добавени към изолационните материали, 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продължителната </a:t>
            </a:r>
            <a:r>
              <a:rPr lang="ru-RU" sz="1600" dirty="0" smtClean="0">
                <a:solidFill>
                  <a:prstClr val="black"/>
                </a:solidFill>
              </a:rPr>
              <a:t>експлоатация </a:t>
            </a:r>
            <a:r>
              <a:rPr lang="ru-RU" sz="1600" dirty="0">
                <a:solidFill>
                  <a:prstClr val="black"/>
                </a:solidFill>
              </a:rPr>
              <a:t>влошава почти всеки незащитен </a:t>
            </a:r>
            <a:r>
              <a:rPr lang="ru-RU" sz="1600" dirty="0" smtClean="0">
                <a:solidFill>
                  <a:prstClr val="black"/>
                </a:solidFill>
              </a:rPr>
              <a:t>материал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212B91-C74F-4D5E-BEE8-532653CBD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8000" y="2997000"/>
            <a:ext cx="1724529" cy="3213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619C077-5D14-41D9-84D2-02A1B4BF6FEE}"/>
              </a:ext>
            </a:extLst>
          </p:cNvPr>
          <p:cNvSpPr/>
          <p:nvPr/>
        </p:nvSpPr>
        <p:spPr>
          <a:xfrm>
            <a:off x="432432" y="2971378"/>
            <a:ext cx="65155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Следователно цялата изолация трябва да бъде проверена за разграждане и да бъде заменена при необходимост. Особено външната изолация трябва да бъде покрита с UV устойчив материал. Полезна е и </a:t>
            </a:r>
            <a:r>
              <a:rPr lang="ru-RU" sz="1600" dirty="0" smtClean="0">
                <a:solidFill>
                  <a:prstClr val="black"/>
                </a:solidFill>
              </a:rPr>
              <a:t>латексовата </a:t>
            </a:r>
            <a:r>
              <a:rPr lang="ru-RU" sz="1600" dirty="0">
                <a:solidFill>
                  <a:prstClr val="black"/>
                </a:solidFill>
              </a:rPr>
              <a:t>боя, която съответства на цвета на покрива и има пигменти, които инхибират УВ разграждането.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Трябва да се обърне внимание на замяната на изолационните материали с марки, които могат да издържат на високи температури (обозначени за „слънчева топлина“).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Това е критично за изолацията, която се използва по връщащата линия на колектора, непосредствено до колектора.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Когато подменяте външната изолация на клапаните на покрива, внимавайте да не ограничавате работните части на тези </a:t>
            </a:r>
            <a:r>
              <a:rPr lang="ru-RU" sz="1600" dirty="0" smtClean="0">
                <a:solidFill>
                  <a:prstClr val="black"/>
                </a:solidFill>
              </a:rPr>
              <a:t>клапани.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72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BEDCD-7879-43A0-AEA3-75E875C8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735A490-017C-4FF1-9766-BF6DABF04CFF}"/>
              </a:ext>
            </a:extLst>
          </p:cNvPr>
          <p:cNvSpPr/>
          <p:nvPr/>
        </p:nvSpPr>
        <p:spPr>
          <a:xfrm>
            <a:off x="408632" y="1372334"/>
            <a:ext cx="54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Проблеми с оразмеряването на </a:t>
            </a:r>
            <a:r>
              <a:rPr lang="ru-RU" b="1" dirty="0" smtClean="0"/>
              <a:t>оборудването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312EB4A-A890-4E5C-A451-98E9ACCF9FBD}"/>
              </a:ext>
            </a:extLst>
          </p:cNvPr>
          <p:cNvSpPr/>
          <p:nvPr/>
        </p:nvSpPr>
        <p:spPr>
          <a:xfrm>
            <a:off x="180000" y="1721777"/>
            <a:ext cx="83034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Симптоми: </a:t>
            </a:r>
            <a:r>
              <a:rPr lang="ru-RU" sz="1600" dirty="0">
                <a:solidFill>
                  <a:prstClr val="black"/>
                </a:solidFill>
              </a:rPr>
              <a:t>недостатъчна топла вода, висока сметка за електричество или друго резервно гориво, </a:t>
            </a:r>
            <a:r>
              <a:rPr lang="ru-RU" sz="1600" dirty="0" smtClean="0">
                <a:solidFill>
                  <a:prstClr val="black"/>
                </a:solidFill>
              </a:rPr>
              <a:t>прегряване</a:t>
            </a:r>
            <a:r>
              <a:rPr lang="en-US" sz="1600" dirty="0" smtClean="0">
                <a:solidFill>
                  <a:prstClr val="black"/>
                </a:solidFill>
              </a:rPr>
              <a:t>.</a:t>
            </a:r>
            <a:endParaRPr lang="en-US" sz="1600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Не рядко специализираните сервизни компании установяват, в отговор на проблемите, които изпитват собствениците, че някои съществуващи инсталации са </a:t>
            </a:r>
            <a:r>
              <a:rPr lang="ru-RU" sz="1600" dirty="0" smtClean="0">
                <a:solidFill>
                  <a:prstClr val="black"/>
                </a:solidFill>
              </a:rPr>
              <a:t>лошо оразмерени.</a:t>
            </a:r>
            <a:endParaRPr lang="ru-RU" sz="1600" dirty="0">
              <a:solidFill>
                <a:prstClr val="black"/>
              </a:solidFill>
            </a:endParaRP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Ако оборудването на слънчевата система е оразмерено неправилно, собственикът на жилището може да няма достатъчно топла вода или може да има прекомерни разходи за комунални </a:t>
            </a:r>
            <a:r>
              <a:rPr lang="ru-RU" sz="1600" dirty="0" smtClean="0">
                <a:solidFill>
                  <a:prstClr val="black"/>
                </a:solidFill>
              </a:rPr>
              <a:t>услуги.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F893177-C78F-4EB1-9E16-56FA43ADF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6000" y="3705442"/>
            <a:ext cx="1728000" cy="26035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535D04E-CFE6-4F93-956E-87859160AABB}"/>
              </a:ext>
            </a:extLst>
          </p:cNvPr>
          <p:cNvSpPr/>
          <p:nvPr/>
        </p:nvSpPr>
        <p:spPr>
          <a:xfrm>
            <a:off x="180000" y="3717765"/>
            <a:ext cx="699147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Това са най-честите симптоми. По-рядко се среща огромна инсталация, </a:t>
            </a:r>
            <a:r>
              <a:rPr lang="ru-RU" sz="1600" dirty="0" smtClean="0">
                <a:solidFill>
                  <a:prstClr val="black"/>
                </a:solidFill>
              </a:rPr>
              <a:t>която </a:t>
            </a:r>
            <a:r>
              <a:rPr lang="ru-RU" sz="1600" dirty="0">
                <a:solidFill>
                  <a:prstClr val="black"/>
                </a:solidFill>
              </a:rPr>
              <a:t>генерира гореща вода в излишък, което се случва по-често през лятото. Проблемът тук е как да намалим излишъка от топла вода. Понякога SWH просто се изключва.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Тази диагноза обаче винаги трябва да взема предвид внимателния анализ на начина на живот на потребителите. Може би, по невнимание потребителят е консумирал повече гореща вода от първоначално изчисления обем.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ru-RU" sz="1600" dirty="0" smtClean="0">
                <a:solidFill>
                  <a:prstClr val="black"/>
                </a:solidFill>
              </a:rPr>
              <a:t>Решението на проблема не </a:t>
            </a:r>
            <a:r>
              <a:rPr lang="ru-RU" sz="1600" dirty="0">
                <a:solidFill>
                  <a:prstClr val="black"/>
                </a:solidFill>
              </a:rPr>
              <a:t>е лесно, защото предполага пренастройване на системата, за да я направи </a:t>
            </a:r>
            <a:r>
              <a:rPr lang="ru-RU" sz="1600" dirty="0" smtClean="0">
                <a:solidFill>
                  <a:prstClr val="black"/>
                </a:solidFill>
              </a:rPr>
              <a:t>по- </a:t>
            </a:r>
            <a:r>
              <a:rPr lang="ru-RU" sz="1600" dirty="0">
                <a:solidFill>
                  <a:prstClr val="black"/>
                </a:solidFill>
              </a:rPr>
              <a:t>подходяща за нуждите на собственика на </a:t>
            </a:r>
            <a:r>
              <a:rPr lang="ru-RU" sz="1600" dirty="0" smtClean="0">
                <a:solidFill>
                  <a:prstClr val="black"/>
                </a:solidFill>
              </a:rPr>
              <a:t>дома.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79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E86BC-2F70-49A0-9AF9-06FC8377D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D0C5A9A-DD0A-431A-9B7B-F791F10240DF}"/>
              </a:ext>
            </a:extLst>
          </p:cNvPr>
          <p:cNvSpPr/>
          <p:nvPr/>
        </p:nvSpPr>
        <p:spPr>
          <a:xfrm>
            <a:off x="432916" y="1557000"/>
            <a:ext cx="615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Контролен списък за отстраняване 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неизправности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E57C160-00E4-45AE-8623-C07B8526A821}"/>
              </a:ext>
            </a:extLst>
          </p:cNvPr>
          <p:cNvSpPr/>
          <p:nvPr/>
        </p:nvSpPr>
        <p:spPr>
          <a:xfrm>
            <a:off x="734136" y="1891361"/>
            <a:ext cx="29738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Проблемите с малките SWH технологии, системи, части и компоненти са </a:t>
            </a:r>
            <a:r>
              <a:rPr lang="ru-RU" sz="1600" dirty="0" smtClean="0">
                <a:solidFill>
                  <a:prstClr val="black"/>
                </a:solidFill>
              </a:rPr>
              <a:t>представени </a:t>
            </a:r>
            <a:r>
              <a:rPr lang="ru-RU" sz="1600" dirty="0">
                <a:solidFill>
                  <a:prstClr val="black"/>
                </a:solidFill>
              </a:rPr>
              <a:t>накратко в </a:t>
            </a:r>
            <a:r>
              <a:rPr lang="ru-RU" sz="1600" dirty="0" smtClean="0">
                <a:solidFill>
                  <a:prstClr val="black"/>
                </a:solidFill>
              </a:rPr>
              <a:t>предишните слайдове.</a:t>
            </a:r>
            <a:endParaRPr lang="ru-RU" sz="16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Производителите са събрали много </a:t>
            </a:r>
            <a:r>
              <a:rPr lang="ru-RU" sz="1600" dirty="0" smtClean="0">
                <a:solidFill>
                  <a:prstClr val="black"/>
                </a:solidFill>
              </a:rPr>
              <a:t>от проблемите</a:t>
            </a:r>
            <a:r>
              <a:rPr lang="ru-RU" sz="1600" dirty="0">
                <a:solidFill>
                  <a:prstClr val="black"/>
                </a:solidFill>
              </a:rPr>
              <a:t>, вероятни решения  с техните </a:t>
            </a:r>
            <a:r>
              <a:rPr lang="ru-RU" sz="1600" dirty="0" smtClean="0">
                <a:solidFill>
                  <a:prstClr val="black"/>
                </a:solidFill>
              </a:rPr>
              <a:t>продукти </a:t>
            </a:r>
            <a:r>
              <a:rPr lang="ru-RU" sz="1600" dirty="0">
                <a:solidFill>
                  <a:prstClr val="black"/>
                </a:solidFill>
              </a:rPr>
              <a:t>в </a:t>
            </a:r>
            <a:r>
              <a:rPr lang="ru-RU" sz="1600" dirty="0" smtClean="0">
                <a:solidFill>
                  <a:prstClr val="black"/>
                </a:solidFill>
              </a:rPr>
              <a:t>контролни </a:t>
            </a:r>
            <a:r>
              <a:rPr lang="ru-RU" sz="1600" dirty="0">
                <a:solidFill>
                  <a:prstClr val="black"/>
                </a:solidFill>
              </a:rPr>
              <a:t>списъци, както </a:t>
            </a:r>
            <a:r>
              <a:rPr lang="ru-RU" sz="1600" dirty="0" smtClean="0">
                <a:solidFill>
                  <a:prstClr val="black"/>
                </a:solidFill>
              </a:rPr>
              <a:t>и </a:t>
            </a:r>
            <a:r>
              <a:rPr lang="ru-RU" sz="1600" dirty="0">
                <a:solidFill>
                  <a:prstClr val="black"/>
                </a:solidFill>
              </a:rPr>
              <a:t>името на </a:t>
            </a:r>
            <a:r>
              <a:rPr lang="ru-RU" sz="1600" dirty="0" smtClean="0">
                <a:solidFill>
                  <a:prstClr val="black"/>
                </a:solidFill>
              </a:rPr>
              <a:t>инсталатора, поддръжката </a:t>
            </a:r>
            <a:r>
              <a:rPr lang="ru-RU" sz="1600" dirty="0">
                <a:solidFill>
                  <a:prstClr val="black"/>
                </a:solidFill>
              </a:rPr>
              <a:t>и </a:t>
            </a:r>
            <a:r>
              <a:rPr lang="ru-RU" sz="1600" dirty="0" smtClean="0">
                <a:solidFill>
                  <a:prstClr val="black"/>
                </a:solidFill>
              </a:rPr>
              <a:t>потребителите.</a:t>
            </a:r>
            <a:endParaRPr lang="ru-RU" sz="16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Това е един общ списък за отстраняване на неизправности, за </a:t>
            </a:r>
            <a:r>
              <a:rPr lang="ru-RU" sz="1600" dirty="0" smtClean="0">
                <a:solidFill>
                  <a:prstClr val="black"/>
                </a:solidFill>
              </a:rPr>
              <a:t>илюстрация.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55DBE1-ED21-4D6F-950C-52DA114B9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061" y="1926332"/>
            <a:ext cx="5074628" cy="43823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5AC88A-5462-4DDD-9152-54626F51346B}"/>
              </a:ext>
            </a:extLst>
          </p:cNvPr>
          <p:cNvSpPr/>
          <p:nvPr/>
        </p:nvSpPr>
        <p:spPr>
          <a:xfrm>
            <a:off x="3642969" y="4095723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49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85CB98-E40B-4838-BA1B-A31B023A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249746F-12BE-4BE6-AEC2-B5D7FCF65494}"/>
              </a:ext>
            </a:extLst>
          </p:cNvPr>
          <p:cNvSpPr/>
          <p:nvPr/>
        </p:nvSpPr>
        <p:spPr>
          <a:xfrm>
            <a:off x="432916" y="1557000"/>
            <a:ext cx="730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Контролен списък за отстраняване 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неизправности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8BC45F-9380-48A9-BE96-03ECD15F0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0" y="1926332"/>
            <a:ext cx="6336000" cy="4389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6DF700C-788A-4AA4-A512-D2DB43C088A4}"/>
              </a:ext>
            </a:extLst>
          </p:cNvPr>
          <p:cNvSpPr/>
          <p:nvPr/>
        </p:nvSpPr>
        <p:spPr>
          <a:xfrm>
            <a:off x="684000" y="3429000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91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E21C44-F109-404C-AFD7-2858BC38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8A029A5-23E2-48D8-A363-471642E3AED2}"/>
              </a:ext>
            </a:extLst>
          </p:cNvPr>
          <p:cNvSpPr/>
          <p:nvPr/>
        </p:nvSpPr>
        <p:spPr>
          <a:xfrm>
            <a:off x="432916" y="1557000"/>
            <a:ext cx="788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Контролен списък за отстраняване 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неизправности</a:t>
            </a:r>
            <a:endParaRPr lang="ru-RU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42C63A-7659-4FAC-9D9F-71AA3AAA3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00" y="1956850"/>
            <a:ext cx="6228000" cy="43518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EDD71F4-AD9B-4A8D-BABA-5271BC08727D}"/>
              </a:ext>
            </a:extLst>
          </p:cNvPr>
          <p:cNvSpPr/>
          <p:nvPr/>
        </p:nvSpPr>
        <p:spPr>
          <a:xfrm>
            <a:off x="540000" y="4962446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322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286C98-4A7E-40FE-B38C-389CDEBE4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BA5CF53-BA65-4590-9929-4148947CE3CC}"/>
              </a:ext>
            </a:extLst>
          </p:cNvPr>
          <p:cNvSpPr/>
          <p:nvPr/>
        </p:nvSpPr>
        <p:spPr>
          <a:xfrm>
            <a:off x="432916" y="1557000"/>
            <a:ext cx="788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Контролен списък за отстраняване 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неизправности</a:t>
            </a:r>
            <a:endParaRPr lang="ru-RU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149B23-9476-4C0E-AE56-CEACE03D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0" y="1989000"/>
            <a:ext cx="6083463" cy="43197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9184BBC-CE12-46D5-B5FA-78239868A8E6}"/>
              </a:ext>
            </a:extLst>
          </p:cNvPr>
          <p:cNvSpPr/>
          <p:nvPr/>
        </p:nvSpPr>
        <p:spPr>
          <a:xfrm>
            <a:off x="540000" y="4148862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77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5B0D8E-D009-4A1F-98E9-9662EA71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dirty="0" smtClean="0"/>
              <a:t>.</a:t>
            </a:r>
            <a:r>
              <a:rPr lang="ru-RU" b="1" dirty="0"/>
              <a:t> Някои основни понятия за </a:t>
            </a:r>
            <a:r>
              <a:rPr lang="ru-RU" b="1" dirty="0" smtClean="0"/>
              <a:t>поддръжката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299826"/>
            <a:ext cx="1979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/>
              <a:t>дефиниция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612000" y="1582788"/>
            <a:ext cx="691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Поддръжка </a:t>
            </a:r>
            <a:r>
              <a:rPr lang="ru-RU" sz="1600" dirty="0"/>
              <a:t>е всяка работа, която се извършва с цел запазване на </a:t>
            </a:r>
            <a:r>
              <a:rPr lang="ru-RU" sz="1600" dirty="0" smtClean="0"/>
              <a:t>активна системата, </a:t>
            </a:r>
            <a:r>
              <a:rPr lang="ru-RU" sz="1600" dirty="0"/>
              <a:t>да се даде възможност за </a:t>
            </a:r>
            <a:r>
              <a:rPr lang="ru-RU" sz="1600" dirty="0" smtClean="0"/>
              <a:t>нейното </a:t>
            </a:r>
            <a:r>
              <a:rPr lang="ru-RU" sz="1600" dirty="0"/>
              <a:t>продължаване на </a:t>
            </a:r>
            <a:r>
              <a:rPr lang="ru-RU" sz="1600" dirty="0" smtClean="0"/>
              <a:t>използването </a:t>
            </a:r>
            <a:r>
              <a:rPr lang="ru-RU" sz="1600" dirty="0"/>
              <a:t>и </a:t>
            </a:r>
            <a:r>
              <a:rPr lang="ru-RU" sz="1600" dirty="0" smtClean="0"/>
              <a:t>функциониране </a:t>
            </a:r>
            <a:r>
              <a:rPr lang="ru-RU" sz="1600" dirty="0"/>
              <a:t>над </a:t>
            </a:r>
            <a:r>
              <a:rPr lang="ru-RU" sz="1600" dirty="0" smtClean="0"/>
              <a:t>минималното </a:t>
            </a:r>
            <a:r>
              <a:rPr lang="ru-RU" sz="1600" dirty="0"/>
              <a:t>приемливо ниво на </a:t>
            </a:r>
            <a:r>
              <a:rPr lang="ru-RU" sz="1600" dirty="0" smtClean="0"/>
              <a:t>експлоатация </a:t>
            </a:r>
            <a:r>
              <a:rPr lang="ru-RU" sz="1600" dirty="0"/>
              <a:t>през експлоатационния му </a:t>
            </a:r>
            <a:r>
              <a:rPr lang="ru-RU" sz="1600" dirty="0" smtClean="0"/>
              <a:t> </a:t>
            </a:r>
            <a:r>
              <a:rPr lang="ru-RU" sz="1600" dirty="0"/>
              <a:t>живот, без </a:t>
            </a:r>
            <a:r>
              <a:rPr lang="ru-RU" sz="1600" dirty="0" smtClean="0"/>
              <a:t>непредвидена смяна </a:t>
            </a:r>
            <a:r>
              <a:rPr lang="ru-RU" sz="1600" dirty="0"/>
              <a:t>и / или основни ремонтни дейности.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Причини. Поддръжката защитава активите на собственика и свързаните с него инвестиции по много начини:</a:t>
            </a:r>
          </a:p>
          <a:p>
            <a:r>
              <a:rPr lang="ru-RU" sz="1600" dirty="0" smtClean="0"/>
              <a:t>       - Запазване </a:t>
            </a:r>
            <a:r>
              <a:rPr lang="ru-RU" sz="1600" dirty="0"/>
              <a:t>на физическата цялост на активите, които минимизират прекъсванията и престоите и в крайна </a:t>
            </a:r>
            <a:r>
              <a:rPr lang="ru-RU" sz="1600" dirty="0" smtClean="0"/>
              <a:t>сметка-  </a:t>
            </a:r>
            <a:r>
              <a:rPr lang="ru-RU" sz="1600" dirty="0"/>
              <a:t>икономическа </a:t>
            </a:r>
            <a:r>
              <a:rPr lang="ru-RU" sz="1600" dirty="0" smtClean="0"/>
              <a:t>загуба.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00" y="1917000"/>
            <a:ext cx="1141712" cy="187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32916" y="3789000"/>
            <a:ext cx="85310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Удовлетворяване на задължението за </a:t>
            </a:r>
            <a:r>
              <a:rPr lang="ru-RU" sz="1600" dirty="0" smtClean="0">
                <a:solidFill>
                  <a:prstClr val="black"/>
                </a:solidFill>
              </a:rPr>
              <a:t>грижа/ </a:t>
            </a:r>
            <a:r>
              <a:rPr lang="ru-RU" sz="1600" dirty="0">
                <a:solidFill>
                  <a:prstClr val="black"/>
                </a:solidFill>
              </a:rPr>
              <a:t>законодателно </a:t>
            </a:r>
            <a:r>
              <a:rPr lang="ru-RU" sz="1600" dirty="0" smtClean="0">
                <a:solidFill>
                  <a:prstClr val="black"/>
                </a:solidFill>
              </a:rPr>
              <a:t>задължение </a:t>
            </a:r>
            <a:r>
              <a:rPr lang="ru-RU" sz="1600" dirty="0">
                <a:solidFill>
                  <a:prstClr val="black"/>
                </a:solidFill>
              </a:rPr>
              <a:t>на собствениците.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Намаляване на рисковете за безопасността и здравето за собствениците, потребителите и трети страни.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 smtClean="0">
                <a:solidFill>
                  <a:prstClr val="black"/>
                </a:solidFill>
              </a:rPr>
              <a:t>Отговорно </a:t>
            </a:r>
            <a:r>
              <a:rPr lang="ru-RU" sz="1600" dirty="0">
                <a:solidFill>
                  <a:prstClr val="black"/>
                </a:solidFill>
              </a:rPr>
              <a:t>управление на активите, което гарантира пълен потенциален експлоатационен живот.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>
                <a:solidFill>
                  <a:prstClr val="black"/>
                </a:solidFill>
              </a:rPr>
              <a:t>Запазване на естетическите функции на определени активи.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 smtClean="0">
                <a:solidFill>
                  <a:prstClr val="black"/>
                </a:solidFill>
              </a:rPr>
              <a:t>Предотвратяване </a:t>
            </a:r>
            <a:r>
              <a:rPr lang="ru-RU" sz="1600" dirty="0">
                <a:solidFill>
                  <a:prstClr val="black"/>
                </a:solidFill>
              </a:rPr>
              <a:t>на ненужни </a:t>
            </a:r>
            <a:r>
              <a:rPr lang="ru-RU" sz="1600" dirty="0" smtClean="0">
                <a:solidFill>
                  <a:prstClr val="black"/>
                </a:solidFill>
              </a:rPr>
              <a:t>щети и отказ </a:t>
            </a:r>
            <a:r>
              <a:rPr lang="ru-RU" sz="1600" dirty="0">
                <a:solidFill>
                  <a:prstClr val="black"/>
                </a:solidFill>
              </a:rPr>
              <a:t>на </a:t>
            </a:r>
            <a:r>
              <a:rPr lang="ru-RU" sz="1600" dirty="0" smtClean="0">
                <a:solidFill>
                  <a:prstClr val="black"/>
                </a:solidFill>
              </a:rPr>
              <a:t>активите.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prstClr val="black"/>
                </a:solidFill>
              </a:rPr>
              <a:t>Актив“ е например SHW </a:t>
            </a:r>
            <a:r>
              <a:rPr lang="ru-RU" sz="1600" b="1" dirty="0" smtClean="0">
                <a:solidFill>
                  <a:prstClr val="black"/>
                </a:solidFill>
              </a:rPr>
              <a:t>или </a:t>
            </a:r>
            <a:r>
              <a:rPr lang="ru-RU" sz="1600" b="1" dirty="0">
                <a:solidFill>
                  <a:prstClr val="black"/>
                </a:solidFill>
              </a:rPr>
              <a:t>части, към които се прилагат всички гореспоменати причини за правилна поддръжка и </a:t>
            </a:r>
            <a:r>
              <a:rPr lang="ru-RU" sz="1600" b="1" dirty="0" smtClean="0">
                <a:solidFill>
                  <a:prstClr val="black"/>
                </a:solidFill>
              </a:rPr>
              <a:t>управление</a:t>
            </a:r>
            <a:r>
              <a:rPr lang="en-US" sz="1600" b="1" dirty="0" smtClean="0">
                <a:solidFill>
                  <a:prstClr val="black"/>
                </a:solidFill>
              </a:rPr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1939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4A129F-60A0-4212-A469-329615CA4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3. </a:t>
            </a:r>
            <a:r>
              <a:rPr lang="ru-RU" b="1" dirty="0"/>
              <a:t>Практики за отстраняване на повреди и ремонт на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9C1618B-75E9-4323-A008-0FC31ED3FC27}"/>
              </a:ext>
            </a:extLst>
          </p:cNvPr>
          <p:cNvSpPr/>
          <p:nvPr/>
        </p:nvSpPr>
        <p:spPr>
          <a:xfrm>
            <a:off x="432916" y="1557000"/>
            <a:ext cx="74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prstClr val="black"/>
                </a:solidFill>
                <a:cs typeface="Arial" pitchFamily="34" charset="0"/>
              </a:rPr>
              <a:t>Контролен списък за отстраняване на </a:t>
            </a:r>
            <a:r>
              <a:rPr lang="ru-RU" b="1" dirty="0" smtClean="0">
                <a:solidFill>
                  <a:prstClr val="black"/>
                </a:solidFill>
                <a:cs typeface="Arial" pitchFamily="34" charset="0"/>
              </a:rPr>
              <a:t>неизправности</a:t>
            </a:r>
            <a:endParaRPr lang="ru-RU" b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4DE0A6F-18C6-4BC1-A5E5-1EC9A76FE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46" y="1981316"/>
            <a:ext cx="2808000" cy="4333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60ADD31-9D93-4F52-9E2B-A2D772631DFB}"/>
              </a:ext>
            </a:extLst>
          </p:cNvPr>
          <p:cNvSpPr/>
          <p:nvPr/>
        </p:nvSpPr>
        <p:spPr>
          <a:xfrm>
            <a:off x="2060031" y="1899694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19C6EF-0A69-4709-AC68-A6C60F1CE81D}"/>
              </a:ext>
            </a:extLst>
          </p:cNvPr>
          <p:cNvSpPr/>
          <p:nvPr/>
        </p:nvSpPr>
        <p:spPr>
          <a:xfrm>
            <a:off x="3470448" y="1926332"/>
            <a:ext cx="54935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Заключение: </a:t>
            </a:r>
            <a:r>
              <a:rPr lang="ru-RU" sz="1600" dirty="0" smtClean="0"/>
              <a:t>най-важното </a:t>
            </a:r>
            <a:r>
              <a:rPr lang="ru-RU" sz="1600" dirty="0"/>
              <a:t>за инсталатора при отстраняване на неизправности </a:t>
            </a:r>
            <a:r>
              <a:rPr lang="ru-RU" sz="1600" dirty="0" smtClean="0"/>
              <a:t>на </a:t>
            </a:r>
            <a:r>
              <a:rPr lang="ru-RU" sz="1600" dirty="0"/>
              <a:t>слънчевите топлинни </a:t>
            </a:r>
            <a:r>
              <a:rPr lang="ru-RU" sz="1600" dirty="0" smtClean="0"/>
              <a:t>системи, </a:t>
            </a:r>
            <a:r>
              <a:rPr lang="ru-RU" sz="1600" dirty="0"/>
              <a:t>е задълбоченото </a:t>
            </a:r>
            <a:r>
              <a:rPr lang="ru-RU" sz="1600" dirty="0" smtClean="0"/>
              <a:t>познаване </a:t>
            </a:r>
            <a:r>
              <a:rPr lang="ru-RU" sz="1600" dirty="0"/>
              <a:t>на системата и нейните компоненти.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Необходими са стандартни </a:t>
            </a:r>
            <a:r>
              <a:rPr lang="ru-RU" sz="1600" dirty="0"/>
              <a:t>инструменти за </a:t>
            </a:r>
            <a:r>
              <a:rPr lang="ru-RU" sz="1600" dirty="0" smtClean="0"/>
              <a:t>инсталиране при </a:t>
            </a:r>
            <a:r>
              <a:rPr lang="ru-RU" sz="1600" dirty="0"/>
              <a:t>открити проблеми с обслужването. За целите на отстраняването на </a:t>
            </a:r>
            <a:r>
              <a:rPr lang="ru-RU" sz="1600" dirty="0" smtClean="0"/>
              <a:t>проблемите </a:t>
            </a:r>
            <a:r>
              <a:rPr lang="ru-RU" sz="1600" dirty="0"/>
              <a:t>често се използват следните </a:t>
            </a:r>
            <a:r>
              <a:rPr lang="ru-RU" sz="1600" dirty="0" smtClean="0"/>
              <a:t>инструменти/апаратура: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Мултиметър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Малка отвертка (и)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Инфрачервен термометър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Тест за антифриз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Системни схеми (ако има такива).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Някои системи имат възможности за регистриране на данни. Наблюдаването на тенденциите в температурата, потока и налягането може да бъде ценно за диагностициране. Налично е и преносимо оборудване за регистриране на данни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2367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8D350D-45B3-465D-81BE-8DDBC5981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ru-RU" b="1" dirty="0"/>
              <a:t>Поддръжка на големи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350C763-60B7-45DC-A5C1-24E04608B037}"/>
              </a:ext>
            </a:extLst>
          </p:cNvPr>
          <p:cNvSpPr/>
          <p:nvPr/>
        </p:nvSpPr>
        <p:spPr>
          <a:xfrm>
            <a:off x="432916" y="1372334"/>
            <a:ext cx="190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 smtClean="0"/>
              <a:t>Общо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AD60793-3597-4CBA-9681-48FB9AC06D66}"/>
              </a:ext>
            </a:extLst>
          </p:cNvPr>
          <p:cNvSpPr/>
          <p:nvPr/>
        </p:nvSpPr>
        <p:spPr>
          <a:xfrm>
            <a:off x="706456" y="1707649"/>
            <a:ext cx="7941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Обикновено се проектират големи слънчеви топлинни системи </a:t>
            </a:r>
            <a:r>
              <a:rPr lang="ru-RU" sz="1600" dirty="0" smtClean="0"/>
              <a:t>(с битово </a:t>
            </a:r>
            <a:r>
              <a:rPr lang="ru-RU" sz="1600" dirty="0"/>
              <a:t>и </a:t>
            </a:r>
            <a:r>
              <a:rPr lang="ru-RU" sz="1600" dirty="0" smtClean="0"/>
              <a:t>нежилищно приложение). Това </a:t>
            </a:r>
            <a:r>
              <a:rPr lang="ru-RU" sz="1600" dirty="0"/>
              <a:t>означава, че голяма SWH </a:t>
            </a:r>
            <a:r>
              <a:rPr lang="ru-RU" sz="1600" dirty="0" smtClean="0"/>
              <a:t>, </a:t>
            </a:r>
            <a:r>
              <a:rPr lang="ru-RU" sz="1600" dirty="0"/>
              <a:t>например, може да интегрира компоненти от много производители.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Този </a:t>
            </a:r>
            <a:r>
              <a:rPr lang="ru-RU" sz="1600" dirty="0" smtClean="0"/>
              <a:t>факт </a:t>
            </a:r>
            <a:r>
              <a:rPr lang="ru-RU" sz="1600" dirty="0"/>
              <a:t>е показателен за по-сложна поддръжка и ремонт не само от </a:t>
            </a:r>
            <a:r>
              <a:rPr lang="ru-RU" sz="1600" dirty="0" smtClean="0"/>
              <a:t>техническа, </a:t>
            </a:r>
            <a:r>
              <a:rPr lang="ru-RU" sz="1600" dirty="0"/>
              <a:t>но и от организационна гледна точка. Услугите по поддръжката трябва да се избират с технически и управленски възможности за работа с големи слънчеви инсталации. </a:t>
            </a:r>
            <a:r>
              <a:rPr lang="ru-RU" sz="1600" dirty="0" smtClean="0"/>
              <a:t>При </a:t>
            </a:r>
            <a:r>
              <a:rPr lang="ru-RU" sz="1600" dirty="0"/>
              <a:t>по-големи инсталации се използват </a:t>
            </a:r>
            <a:r>
              <a:rPr lang="ru-RU" sz="1600" dirty="0" smtClean="0"/>
              <a:t>по-работещи и </a:t>
            </a:r>
            <a:r>
              <a:rPr lang="ru-RU" sz="1600" dirty="0"/>
              <a:t>по-големи </a:t>
            </a:r>
            <a:r>
              <a:rPr lang="ru-RU" sz="1600" dirty="0" smtClean="0"/>
              <a:t>компоненти</a:t>
            </a:r>
            <a:endParaRPr lang="en-US" sz="1600" dirty="0"/>
          </a:p>
        </p:txBody>
      </p:sp>
      <p:pic>
        <p:nvPicPr>
          <p:cNvPr id="6" name="Picture 5" descr="A large red brick building&#10;&#10;Description generated with very high confidence">
            <a:extLst>
              <a:ext uri="{FF2B5EF4-FFF2-40B4-BE49-F238E27FC236}">
                <a16:creationId xmlns="" xmlns:a16="http://schemas.microsoft.com/office/drawing/2014/main" id="{966669C8-D0D5-45F0-A93A-1288FB353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03" y="3774788"/>
            <a:ext cx="3393893" cy="2533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BFE39A3-9032-4CED-9FE8-C5BBD222E54A}"/>
              </a:ext>
            </a:extLst>
          </p:cNvPr>
          <p:cNvSpPr/>
          <p:nvPr/>
        </p:nvSpPr>
        <p:spPr>
          <a:xfrm>
            <a:off x="734448" y="342900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По-важно е, в зависимост от </a:t>
            </a:r>
            <a:r>
              <a:rPr lang="ru-RU" sz="1600" dirty="0" smtClean="0">
                <a:solidFill>
                  <a:prstClr val="black"/>
                </a:solidFill>
              </a:rPr>
              <a:t>местните политики </a:t>
            </a:r>
            <a:r>
              <a:rPr lang="ru-RU" sz="1600" dirty="0">
                <a:solidFill>
                  <a:prstClr val="black"/>
                </a:solidFill>
              </a:rPr>
              <a:t>и закони, големите системи за </a:t>
            </a:r>
            <a:r>
              <a:rPr lang="ru-RU" sz="1600" dirty="0" smtClean="0">
                <a:solidFill>
                  <a:prstClr val="black"/>
                </a:solidFill>
              </a:rPr>
              <a:t>БГВ, </a:t>
            </a:r>
            <a:r>
              <a:rPr lang="ru-RU" sz="1600" dirty="0">
                <a:solidFill>
                  <a:prstClr val="black"/>
                </a:solidFill>
              </a:rPr>
              <a:t>като тези </a:t>
            </a:r>
            <a:r>
              <a:rPr lang="ru-RU" sz="1600" dirty="0" smtClean="0">
                <a:solidFill>
                  <a:prstClr val="black"/>
                </a:solidFill>
              </a:rPr>
              <a:t>инсталации за многофамилни  </a:t>
            </a:r>
            <a:r>
              <a:rPr lang="ru-RU" sz="1600" dirty="0">
                <a:solidFill>
                  <a:prstClr val="black"/>
                </a:solidFill>
              </a:rPr>
              <a:t>жилищни сгради, официално </a:t>
            </a:r>
            <a:r>
              <a:rPr lang="ru-RU" sz="1600" dirty="0" smtClean="0">
                <a:solidFill>
                  <a:prstClr val="black"/>
                </a:solidFill>
              </a:rPr>
              <a:t>да се </a:t>
            </a:r>
            <a:r>
              <a:rPr lang="ru-RU" sz="1600" dirty="0">
                <a:solidFill>
                  <a:prstClr val="black"/>
                </a:solidFill>
              </a:rPr>
              <a:t>регистрират </a:t>
            </a:r>
            <a:r>
              <a:rPr lang="ru-RU" sz="1600" dirty="0" smtClean="0">
                <a:solidFill>
                  <a:prstClr val="black"/>
                </a:solidFill>
              </a:rPr>
              <a:t>за </a:t>
            </a:r>
            <a:r>
              <a:rPr lang="ru-RU" sz="1600" dirty="0">
                <a:solidFill>
                  <a:prstClr val="black"/>
                </a:solidFill>
              </a:rPr>
              <a:t>да </a:t>
            </a:r>
            <a:r>
              <a:rPr lang="ru-RU" sz="1600" dirty="0" smtClean="0">
                <a:solidFill>
                  <a:prstClr val="black"/>
                </a:solidFill>
              </a:rPr>
              <a:t>следват по-строгите </a:t>
            </a:r>
            <a:r>
              <a:rPr lang="ru-RU" sz="1600" dirty="0">
                <a:solidFill>
                  <a:prstClr val="black"/>
                </a:solidFill>
              </a:rPr>
              <a:t>норми за проектиране, монтаж и поддръжка.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Освен това тези системи подлежат на официални проверки (или одити за изграждане на енергийни системи), както се случва с други топлинни системи. Неправилно поддържаната система за SWH може да бъде </a:t>
            </a:r>
            <a:r>
              <a:rPr lang="ru-RU" sz="1600" dirty="0" smtClean="0">
                <a:solidFill>
                  <a:prstClr val="black"/>
                </a:solidFill>
              </a:rPr>
              <a:t>санкционирана.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76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C6C6BD-0F68-4EDC-BA4D-C18C138F8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ru-RU" b="1" dirty="0"/>
              <a:t>Поддръжка на големи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2A654C5-EF27-43FD-AD4E-7C90C324ABF7}"/>
              </a:ext>
            </a:extLst>
          </p:cNvPr>
          <p:cNvSpPr/>
          <p:nvPr/>
        </p:nvSpPr>
        <p:spPr>
          <a:xfrm>
            <a:off x="432916" y="1334996"/>
            <a:ext cx="71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Поддръжка в съответствие с местните </a:t>
            </a:r>
            <a:r>
              <a:rPr lang="ru-RU" b="1" dirty="0" smtClean="0"/>
              <a:t>разпоредби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D2CFD3B-A4A5-4F03-9AD1-D6E6AA05372E}"/>
              </a:ext>
            </a:extLst>
          </p:cNvPr>
          <p:cNvSpPr/>
          <p:nvPr/>
        </p:nvSpPr>
        <p:spPr>
          <a:xfrm>
            <a:off x="734448" y="1671165"/>
            <a:ext cx="78989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Всички </a:t>
            </a:r>
            <a:r>
              <a:rPr lang="ru-RU" sz="1600" dirty="0"/>
              <a:t>топлинни инсталации (включително SWH) съгласно обхвата на </a:t>
            </a:r>
            <a:r>
              <a:rPr lang="ru-RU" sz="1600" dirty="0" smtClean="0"/>
              <a:t>действащия</a:t>
            </a:r>
          </a:p>
          <a:p>
            <a:r>
              <a:rPr lang="ru-RU" sz="1600" dirty="0" smtClean="0"/>
              <a:t>регламент/Технически </a:t>
            </a:r>
            <a:r>
              <a:rPr lang="ru-RU" sz="1600" dirty="0"/>
              <a:t>строителен </a:t>
            </a:r>
            <a:r>
              <a:rPr lang="ru-RU" sz="1600" dirty="0" smtClean="0"/>
              <a:t>кодекс </a:t>
            </a:r>
            <a:r>
              <a:rPr lang="ru-RU" sz="1600" dirty="0"/>
              <a:t>и </a:t>
            </a:r>
            <a:r>
              <a:rPr lang="ru-RU" sz="1600" dirty="0" smtClean="0"/>
              <a:t>Правилника </a:t>
            </a:r>
            <a:r>
              <a:rPr lang="ru-RU" sz="1600" dirty="0"/>
              <a:t>за </a:t>
            </a:r>
            <a:r>
              <a:rPr lang="ru-RU" sz="1600" dirty="0" smtClean="0"/>
              <a:t>топлинните </a:t>
            </a:r>
            <a:r>
              <a:rPr lang="ru-RU" sz="1600" dirty="0"/>
              <a:t>инсталации в </a:t>
            </a:r>
            <a:r>
              <a:rPr lang="ru-RU" sz="1600" dirty="0" smtClean="0"/>
              <a:t>сградите/ трябва </a:t>
            </a:r>
            <a:r>
              <a:rPr lang="ru-RU" sz="1600" dirty="0"/>
              <a:t>да включват ръководство за инструкции и поддръжка </a:t>
            </a:r>
            <a:r>
              <a:rPr lang="ru-RU" sz="1600" dirty="0" smtClean="0"/>
              <a:t>за инсталиране със съдържание</a:t>
            </a:r>
            <a:r>
              <a:rPr lang="ru-RU" sz="1600" dirty="0"/>
              <a:t>: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Проектът </a:t>
            </a:r>
            <a:r>
              <a:rPr lang="ru-RU" sz="1600" dirty="0"/>
              <a:t>или Техническият доклад </a:t>
            </a:r>
            <a:r>
              <a:rPr lang="ru-RU" sz="1600" dirty="0" smtClean="0"/>
              <a:t>с модификации по</a:t>
            </a:r>
          </a:p>
          <a:p>
            <a:r>
              <a:rPr lang="ru-RU" sz="1600" dirty="0" smtClean="0"/>
              <a:t>време на инсталацията, ако има такива.</a:t>
            </a:r>
          </a:p>
          <a:p>
            <a:r>
              <a:rPr lang="ru-RU" sz="1600" dirty="0" smtClean="0"/>
              <a:t>- Характеристики </a:t>
            </a:r>
            <a:r>
              <a:rPr lang="ru-RU" sz="1600" dirty="0"/>
              <a:t>на производителността на системата.</a:t>
            </a:r>
          </a:p>
          <a:p>
            <a:r>
              <a:rPr lang="ru-RU" sz="1600" dirty="0" smtClean="0"/>
              <a:t>- Препоръки </a:t>
            </a:r>
            <a:r>
              <a:rPr lang="ru-RU" sz="1600" dirty="0"/>
              <a:t>за употреба и безопасност</a:t>
            </a:r>
          </a:p>
          <a:p>
            <a:r>
              <a:rPr lang="ru-RU" sz="1600" dirty="0" smtClean="0"/>
              <a:t>- Инструкции</a:t>
            </a:r>
            <a:r>
              <a:rPr lang="ru-RU" sz="1600" dirty="0"/>
              <a:t>.</a:t>
            </a:r>
          </a:p>
          <a:p>
            <a:r>
              <a:rPr lang="ru-RU" sz="1600" dirty="0" smtClean="0"/>
              <a:t>- Програма </a:t>
            </a:r>
            <a:r>
              <a:rPr lang="ru-RU" sz="1600" dirty="0"/>
              <a:t>за мониторинг и поддръжка.</a:t>
            </a:r>
          </a:p>
          <a:p>
            <a:r>
              <a:rPr lang="ru-RU" sz="1600" dirty="0" smtClean="0"/>
              <a:t>- Гаранционни условия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2FED718-3A02-44E8-8B02-3944824AF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00" y="3428999"/>
            <a:ext cx="3629429" cy="28568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5901825-76BF-4FCF-9EF1-873974F347C3}"/>
              </a:ext>
            </a:extLst>
          </p:cNvPr>
          <p:cNvSpPr/>
          <p:nvPr/>
        </p:nvSpPr>
        <p:spPr>
          <a:xfrm>
            <a:off x="734448" y="4365000"/>
            <a:ext cx="4053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Този документ се доставя на </a:t>
            </a:r>
            <a:r>
              <a:rPr lang="ru-RU" sz="1600" dirty="0" smtClean="0">
                <a:solidFill>
                  <a:prstClr val="black"/>
                </a:solidFill>
              </a:rPr>
              <a:t>собственика</a:t>
            </a:r>
          </a:p>
          <a:p>
            <a:pPr marL="0" lvl="1"/>
            <a:r>
              <a:rPr lang="ru-RU" sz="1600" dirty="0" smtClean="0">
                <a:solidFill>
                  <a:prstClr val="black"/>
                </a:solidFill>
              </a:rPr>
              <a:t>(</a:t>
            </a:r>
            <a:r>
              <a:rPr lang="ru-RU" sz="1600" dirty="0">
                <a:solidFill>
                  <a:prstClr val="black"/>
                </a:solidFill>
              </a:rPr>
              <a:t>или </a:t>
            </a:r>
            <a:r>
              <a:rPr lang="ru-RU" sz="1600" dirty="0" smtClean="0">
                <a:solidFill>
                  <a:prstClr val="black"/>
                </a:solidFill>
              </a:rPr>
              <a:t>съвета на собствениците) </a:t>
            </a:r>
            <a:r>
              <a:rPr lang="ru-RU" sz="1600" dirty="0">
                <a:solidFill>
                  <a:prstClr val="black"/>
                </a:solidFill>
              </a:rPr>
              <a:t>по време на пускането в експлоатация. Той има за цел да осигури правилното използване, работа, ефективност и безопасност на системата през целия й експлоатационен </a:t>
            </a:r>
            <a:r>
              <a:rPr lang="ru-RU" sz="1600" dirty="0" smtClean="0">
                <a:solidFill>
                  <a:prstClr val="black"/>
                </a:solidFill>
              </a:rPr>
              <a:t>живот.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4FCBD6-7045-4346-B1A9-A46D584B9E2B}"/>
              </a:ext>
            </a:extLst>
          </p:cNvPr>
          <p:cNvSpPr/>
          <p:nvPr/>
        </p:nvSpPr>
        <p:spPr>
          <a:xfrm>
            <a:off x="7114949" y="3090446"/>
            <a:ext cx="1296000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b="1" dirty="0" smtClean="0">
                <a:solidFill>
                  <a:prstClr val="black"/>
                </a:solidFill>
              </a:rPr>
              <a:t>ПРИМЕР</a:t>
            </a:r>
            <a:endParaRPr lang="en-US" sz="16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57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6FDBC6-CF4F-4987-80A7-A2A05BD4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ru-RU" b="1" dirty="0"/>
              <a:t>Поддръжка на големи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1226CF6-A917-4A49-8AE8-E348382F27EB}"/>
              </a:ext>
            </a:extLst>
          </p:cNvPr>
          <p:cNvSpPr/>
          <p:nvPr/>
        </p:nvSpPr>
        <p:spPr>
          <a:xfrm>
            <a:off x="432916" y="1372334"/>
            <a:ext cx="745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Програма за мониторинг и поддръжка на </a:t>
            </a:r>
            <a:r>
              <a:rPr lang="ru-RU" b="1" dirty="0" smtClean="0"/>
              <a:t>системата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CB48FD3-8535-4519-AACD-AE9745DDDD40}"/>
              </a:ext>
            </a:extLst>
          </p:cNvPr>
          <p:cNvSpPr/>
          <p:nvPr/>
        </p:nvSpPr>
        <p:spPr>
          <a:xfrm>
            <a:off x="734447" y="1741666"/>
            <a:ext cx="795235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По </a:t>
            </a:r>
            <a:r>
              <a:rPr lang="ru-RU" sz="1600" dirty="0"/>
              <a:t>отношение на поддръжката на термичните системи, включително </a:t>
            </a:r>
            <a:r>
              <a:rPr lang="ru-RU" sz="1600" dirty="0" smtClean="0"/>
              <a:t>слънчевите, </a:t>
            </a:r>
            <a:r>
              <a:rPr lang="ru-RU" sz="1600" dirty="0"/>
              <a:t>регламентът </a:t>
            </a:r>
            <a:r>
              <a:rPr lang="ru-RU" sz="1600" dirty="0" smtClean="0"/>
              <a:t>предполага </a:t>
            </a:r>
            <a:r>
              <a:rPr lang="ru-RU" sz="1600" dirty="0"/>
              <a:t>три </a:t>
            </a:r>
            <a:r>
              <a:rPr lang="ru-RU" sz="1600" dirty="0" smtClean="0"/>
              <a:t>нива, осигурявщи </a:t>
            </a:r>
            <a:r>
              <a:rPr lang="ru-RU" sz="1600" dirty="0"/>
              <a:t>работа, надеждност, запазване и дълготрайност. Те са:</a:t>
            </a:r>
          </a:p>
          <a:p>
            <a:r>
              <a:rPr lang="ru-RU" sz="1600" dirty="0" smtClean="0"/>
              <a:t>       - Мониторинг</a:t>
            </a:r>
            <a:r>
              <a:rPr lang="ru-RU" sz="1600" dirty="0"/>
              <a:t>. </a:t>
            </a:r>
            <a:r>
              <a:rPr lang="ru-RU" sz="1600" dirty="0" smtClean="0"/>
              <a:t>Събиране </a:t>
            </a:r>
            <a:r>
              <a:rPr lang="ru-RU" sz="1600" dirty="0"/>
              <a:t>данни и </a:t>
            </a:r>
            <a:r>
              <a:rPr lang="ru-RU" sz="1600" dirty="0" smtClean="0"/>
              <a:t>проверка параметрите </a:t>
            </a:r>
            <a:r>
              <a:rPr lang="ru-RU" sz="1600" dirty="0"/>
              <a:t>на системата 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 smtClean="0"/>
              <a:t>      - Профилактика</a:t>
            </a:r>
            <a:r>
              <a:rPr lang="ru-RU" sz="1600" dirty="0"/>
              <a:t>.</a:t>
            </a:r>
          </a:p>
          <a:p>
            <a:r>
              <a:rPr lang="ru-RU" sz="1600" dirty="0" smtClean="0"/>
              <a:t>      - Коригираща </a:t>
            </a:r>
            <a:r>
              <a:rPr lang="ru-RU" sz="1600" dirty="0"/>
              <a:t>поддръжка.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Тези три нива трябва да имат свързани </a:t>
            </a:r>
            <a:r>
              <a:rPr lang="ru-RU" sz="1600" dirty="0" smtClean="0"/>
              <a:t>планове, т.е. </a:t>
            </a:r>
            <a:r>
              <a:rPr lang="ru-RU" sz="1600" dirty="0"/>
              <a:t>план за наблюдение и план за поддръжка, </a:t>
            </a:r>
            <a:r>
              <a:rPr lang="ru-RU" sz="1600" dirty="0" smtClean="0"/>
              <a:t>което е отговорност </a:t>
            </a:r>
            <a:r>
              <a:rPr lang="ru-RU" sz="1600" dirty="0"/>
              <a:t>на собствениците, които </a:t>
            </a:r>
            <a:r>
              <a:rPr lang="ru-RU" sz="1600" dirty="0" smtClean="0"/>
              <a:t>договарят </a:t>
            </a:r>
            <a:r>
              <a:rPr lang="ru-RU" sz="1600" dirty="0"/>
              <a:t>специализирани и регистрирани (оторизирани) услуги.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Регулацията позволява мониторингът на </a:t>
            </a:r>
            <a:r>
              <a:rPr lang="ru-RU" sz="1600" dirty="0" smtClean="0"/>
              <a:t>системата </a:t>
            </a:r>
            <a:r>
              <a:rPr lang="ru-RU" sz="1600" dirty="0"/>
              <a:t>да се извършва от собственика въз основа на ясни инструкции </a:t>
            </a:r>
            <a:r>
              <a:rPr lang="ru-RU" sz="1600" dirty="0" smtClean="0"/>
              <a:t>от Ръководството </a:t>
            </a:r>
            <a:r>
              <a:rPr lang="ru-RU" sz="1600" dirty="0"/>
              <a:t>за инструкции и поддръжка. По отношение на слънчевата топлина обаче това не е много често срещана практика.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smtClean="0"/>
              <a:t>По </a:t>
            </a:r>
            <a:r>
              <a:rPr lang="ru-RU" sz="1600" dirty="0"/>
              <a:t>плана за поддръжка, регламентът залага операции и периодични профилактични операции по </a:t>
            </a:r>
            <a:r>
              <a:rPr lang="ru-RU" sz="1600" dirty="0" smtClean="0"/>
              <a:t>поддръжка в зависимост от </a:t>
            </a:r>
            <a:r>
              <a:rPr lang="ru-RU" sz="1600" dirty="0"/>
              <a:t>размера на системата </a:t>
            </a:r>
            <a:r>
              <a:rPr lang="ru-RU" sz="1600" dirty="0" smtClean="0"/>
              <a:t>.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Историята на обслужването </a:t>
            </a:r>
            <a:r>
              <a:rPr lang="ru-RU" sz="1600" dirty="0" smtClean="0"/>
              <a:t>/ремонти</a:t>
            </a:r>
            <a:r>
              <a:rPr lang="ru-RU" sz="1600" dirty="0"/>
              <a:t>, модернизиране и др</a:t>
            </a:r>
            <a:r>
              <a:rPr lang="ru-RU" sz="1600" dirty="0" smtClean="0"/>
              <a:t>./ трябва </a:t>
            </a:r>
            <a:r>
              <a:rPr lang="ru-RU" sz="1600" dirty="0"/>
              <a:t>да бъде регистрирана в „инсталационната книга“.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Неизпълнението на тези задължения може да бъде открито чрез периодични проверки, които могат да принудят собственика да извърши необходимите системни настройки и промени</a:t>
            </a:r>
            <a:r>
              <a:rPr lang="ru-RU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68224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5BF2150-338B-4580-BD7C-180883CE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16" y="3001200"/>
            <a:ext cx="8243084" cy="33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56F60E-46E6-42C3-B6CB-2C29A334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</a:t>
            </a:r>
            <a:r>
              <a:rPr lang="ru-RU" b="1" dirty="0"/>
              <a:t>Поддръжка на големи SWH </a:t>
            </a:r>
            <a:r>
              <a:rPr lang="ru-RU" b="1" dirty="0" smtClean="0"/>
              <a:t>системи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DE941C6-F581-4CAE-97F2-712914543948}"/>
              </a:ext>
            </a:extLst>
          </p:cNvPr>
          <p:cNvSpPr/>
          <p:nvPr/>
        </p:nvSpPr>
        <p:spPr>
          <a:xfrm>
            <a:off x="432916" y="1372334"/>
            <a:ext cx="6371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Програма за мониторинг и поддръжка на </a:t>
            </a:r>
            <a:r>
              <a:rPr lang="ru-RU" b="1" dirty="0" smtClean="0"/>
              <a:t>системата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F7D0843-EAD2-43EB-9B6E-87CF6D6C69EF}"/>
              </a:ext>
            </a:extLst>
          </p:cNvPr>
          <p:cNvSpPr/>
          <p:nvPr/>
        </p:nvSpPr>
        <p:spPr>
          <a:xfrm>
            <a:off x="756982" y="1741666"/>
            <a:ext cx="7952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ОБЩ СЛУЧАЙ. </a:t>
            </a:r>
            <a:r>
              <a:rPr lang="ru-RU" sz="1600" dirty="0"/>
              <a:t>Това </a:t>
            </a:r>
            <a:r>
              <a:rPr lang="ru-RU" sz="1600" dirty="0" smtClean="0"/>
              <a:t>е </a:t>
            </a:r>
            <a:r>
              <a:rPr lang="ru-RU" sz="1600" dirty="0"/>
              <a:t>„минимално съдържание“ на Плана за превантивна поддръжка съгласно действащия закон. Сервизните фирми са </a:t>
            </a:r>
            <a:r>
              <a:rPr lang="ru-RU" sz="1600" dirty="0" smtClean="0"/>
              <a:t>задължени </a:t>
            </a:r>
            <a:r>
              <a:rPr lang="ru-RU" sz="1600" dirty="0"/>
              <a:t>да включват тази основна услуга в своите договори. Също така </a:t>
            </a:r>
            <a:r>
              <a:rPr lang="ru-RU" sz="1600" dirty="0" smtClean="0"/>
              <a:t>наредбата </a:t>
            </a:r>
            <a:r>
              <a:rPr lang="ru-RU" sz="1600" dirty="0"/>
              <a:t>установява минимално покритие на гаранции, права и задължения за монтажници, производители и </a:t>
            </a:r>
            <a:r>
              <a:rPr lang="ru-RU" sz="1600" dirty="0" smtClean="0"/>
              <a:t>собственици.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9113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6FAB17-5941-4A28-A6AC-86D3977C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резюме</a:t>
            </a:r>
            <a:endParaRPr lang="en-US" b="1" dirty="0"/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24540D4F-5E4E-4EC7-9493-3E9F6AC0CECD}"/>
              </a:ext>
            </a:extLst>
          </p:cNvPr>
          <p:cNvSpPr/>
          <p:nvPr/>
        </p:nvSpPr>
        <p:spPr>
          <a:xfrm>
            <a:off x="432916" y="1363003"/>
            <a:ext cx="536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Важните </a:t>
            </a:r>
            <a:r>
              <a:rPr lang="ru-RU" dirty="0"/>
              <a:t>идеи, </a:t>
            </a:r>
            <a:r>
              <a:rPr lang="ru-RU" dirty="0" smtClean="0"/>
              <a:t>разглеждани </a:t>
            </a:r>
            <a:r>
              <a:rPr lang="ru-RU" dirty="0"/>
              <a:t>в тази </a:t>
            </a:r>
            <a:r>
              <a:rPr lang="ru-RU" dirty="0" smtClean="0"/>
              <a:t>част, са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8B7FE423-9A16-47BC-AC0A-C9D63498962A}"/>
              </a:ext>
            </a:extLst>
          </p:cNvPr>
          <p:cNvSpPr/>
          <p:nvPr/>
        </p:nvSpPr>
        <p:spPr>
          <a:xfrm>
            <a:off x="755999" y="1681072"/>
            <a:ext cx="806400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smtClean="0"/>
              <a:t>Превантивната </a:t>
            </a:r>
            <a:r>
              <a:rPr lang="ru-RU" sz="1400" dirty="0"/>
              <a:t>и корективната поддръжка са </a:t>
            </a:r>
            <a:r>
              <a:rPr lang="ru-RU" sz="1400" dirty="0" smtClean="0"/>
              <a:t>рентабилна </a:t>
            </a:r>
            <a:r>
              <a:rPr lang="ru-RU" sz="1400" dirty="0"/>
              <a:t>стратегия </a:t>
            </a:r>
            <a:r>
              <a:rPr lang="ru-RU" sz="1400" dirty="0" smtClean="0"/>
              <a:t>(от гледна </a:t>
            </a:r>
            <a:r>
              <a:rPr lang="ru-RU" sz="1400" dirty="0"/>
              <a:t>точка на собствениците), която прави възможно </a:t>
            </a:r>
            <a:r>
              <a:rPr lang="ru-RU" sz="1400" dirty="0" smtClean="0"/>
              <a:t>продължаване </a:t>
            </a:r>
            <a:r>
              <a:rPr lang="ru-RU" sz="1400" dirty="0"/>
              <a:t>на експлоатация </a:t>
            </a:r>
            <a:r>
              <a:rPr lang="ru-RU" sz="1400" dirty="0" smtClean="0"/>
              <a:t>на системата през </a:t>
            </a:r>
            <a:r>
              <a:rPr lang="ru-RU" sz="1400" dirty="0"/>
              <a:t>целия си експлоатационен живот.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Целта на превантивната поддръжка или обслужване е да се запази </a:t>
            </a:r>
            <a:r>
              <a:rPr lang="ru-RU" sz="1400" dirty="0" smtClean="0"/>
              <a:t>SWH </a:t>
            </a:r>
            <a:r>
              <a:rPr lang="ru-RU" sz="1400" dirty="0"/>
              <a:t>в приемливо ниво на работа и да се увеличи експлоатационният й живот чрез визуална проверка, измерване, мониторинг, ремонт, преоборудване и / или надстройка.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Целта на коригиращата поддръжка или отстраняването </a:t>
            </a:r>
            <a:r>
              <a:rPr lang="ru-RU" sz="1400" dirty="0" smtClean="0"/>
              <a:t>на </a:t>
            </a:r>
            <a:r>
              <a:rPr lang="ru-RU" sz="1400" dirty="0"/>
              <a:t>неизправности е да се върне системата SWH към нормалната й работа и ефективност след повреди, чрез систематично решаване на проблеми, обхващащо диагнозата въз основа на симптоми, поправка / подмяна / преоборудване и тест.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Обслужването и отстраняването на </a:t>
            </a:r>
            <a:r>
              <a:rPr lang="ru-RU" sz="1400" dirty="0" smtClean="0"/>
              <a:t>проблемите </a:t>
            </a:r>
            <a:r>
              <a:rPr lang="ru-RU" sz="1400" dirty="0"/>
              <a:t>с SWH </a:t>
            </a:r>
            <a:r>
              <a:rPr lang="ru-RU" sz="1400" dirty="0" smtClean="0"/>
              <a:t>може </a:t>
            </a:r>
            <a:r>
              <a:rPr lang="ru-RU" sz="1400" dirty="0"/>
              <a:t>да се извърши на различни нива. Операциите от първо ниво са прости и могат да се извършват от собственици и потребители, но </a:t>
            </a:r>
            <a:r>
              <a:rPr lang="ru-RU" sz="1400" dirty="0" smtClean="0"/>
              <a:t>поддържането </a:t>
            </a:r>
            <a:r>
              <a:rPr lang="ru-RU" sz="1400" dirty="0"/>
              <a:t>е въпрос на аутсорсинг и договаряне </a:t>
            </a:r>
            <a:r>
              <a:rPr lang="ru-RU" sz="1400" dirty="0" smtClean="0"/>
              <a:t>със </a:t>
            </a:r>
            <a:r>
              <a:rPr lang="ru-RU" sz="1400" dirty="0"/>
              <a:t>специализирани фирми и професионалисти, които имат </a:t>
            </a:r>
            <a:r>
              <a:rPr lang="ru-RU" sz="1400" dirty="0" smtClean="0"/>
              <a:t>широки </a:t>
            </a:r>
            <a:r>
              <a:rPr lang="ru-RU" sz="1400" dirty="0"/>
              <a:t>и </a:t>
            </a:r>
            <a:r>
              <a:rPr lang="ru-RU" sz="1400" dirty="0" smtClean="0"/>
              <a:t>дълбоки познания за SWH .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Общите опасения, свързани със сервизното обслужване на </a:t>
            </a:r>
            <a:r>
              <a:rPr lang="ru-RU" sz="1400" dirty="0" smtClean="0"/>
              <a:t>SWH, предотвратяват  </a:t>
            </a:r>
            <a:r>
              <a:rPr lang="ru-RU" sz="1400" dirty="0"/>
              <a:t>корозия, замръзване и прегряване. Отказите на SWH </a:t>
            </a:r>
            <a:r>
              <a:rPr lang="ru-RU" sz="1400" dirty="0" smtClean="0"/>
              <a:t>са </a:t>
            </a:r>
            <a:r>
              <a:rPr lang="ru-RU" sz="1400" dirty="0"/>
              <a:t>свързани с основните подсистеми (колектори, управление, помпа, тръбопроводи и клапани) и зависят от условията и използването на площадката.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/>
              <a:t>Поддръжката на SWH </a:t>
            </a:r>
            <a:r>
              <a:rPr lang="ru-RU" sz="1400" dirty="0" smtClean="0"/>
              <a:t>е </a:t>
            </a:r>
            <a:r>
              <a:rPr lang="ru-RU" sz="1400" dirty="0"/>
              <a:t>различна според технологията и размера. Поддръжката на широкомащабни SWH </a:t>
            </a:r>
            <a:r>
              <a:rPr lang="ru-RU" sz="1400" dirty="0" smtClean="0"/>
              <a:t>може </a:t>
            </a:r>
            <a:r>
              <a:rPr lang="ru-RU" sz="1400" dirty="0"/>
              <a:t>да се регулира</a:t>
            </a:r>
            <a:r>
              <a:rPr lang="ru-RU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490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6FB6C6-45F2-43ED-8B5E-E17C2B7F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библиография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6916603-A31C-4125-B814-8BD241D2EAB5}"/>
              </a:ext>
            </a:extLst>
          </p:cNvPr>
          <p:cNvSpPr/>
          <p:nvPr/>
        </p:nvSpPr>
        <p:spPr>
          <a:xfrm>
            <a:off x="395288" y="1629000"/>
            <a:ext cx="8291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dirty="0">
                <a:solidFill>
                  <a:prstClr val="black"/>
                </a:solidFill>
                <a:cs typeface="Arial" pitchFamily="34" charset="0"/>
              </a:rPr>
              <a:t>Допълнителна информация и </a:t>
            </a:r>
            <a:r>
              <a:rPr lang="bg-BG" sz="1600" dirty="0" smtClean="0">
                <a:solidFill>
                  <a:prstClr val="black"/>
                </a:solidFill>
                <a:cs typeface="Arial" pitchFamily="34" charset="0"/>
              </a:rPr>
              <a:t>ресурси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  <a:p>
            <a:pPr marL="1257300" lvl="2" indent="-342900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Ръководство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инсталиране и поддръжка на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производителя-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анализ на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информацията (фирма: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Cirrex)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Обслужване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и ремонт (ВиК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)- 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за анализ на предлаганите услуги и условия, свързани със SWH системи (компания: BWS).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Видеоклипове в YouTube за поддръжка и ремонт на SWH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(фирма: </a:t>
            </a: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SolaHart)</a:t>
            </a:r>
          </a:p>
          <a:p>
            <a:pPr marL="1257300" lvl="2" indent="-342900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cs typeface="Arial" pitchFamily="34" charset="0"/>
              </a:rPr>
              <a:t>Старо ръководство за слънчевите термични системи, но изчерпателно и все още полезно. Препоръчителни раздели за отстраняване на </a:t>
            </a:r>
            <a:r>
              <a:rPr lang="ru-RU" sz="1600" dirty="0" smtClean="0">
                <a:solidFill>
                  <a:prstClr val="black"/>
                </a:solidFill>
                <a:cs typeface="Arial" pitchFamily="34" charset="0"/>
              </a:rPr>
              <a:t>проблеми.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169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Край на частта</a:t>
            </a:r>
            <a:endParaRPr lang="el-GR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/>
              <a:t>Част</a:t>
            </a:r>
            <a:r>
              <a:rPr lang="en-US" dirty="0" smtClean="0"/>
              <a:t> </a:t>
            </a:r>
            <a:r>
              <a:rPr lang="en-US" dirty="0"/>
              <a:t>3.3. </a:t>
            </a:r>
            <a:r>
              <a:rPr lang="bg-BG" dirty="0"/>
              <a:t>МОНИТОРИНГ И ПРЕВАНТИВНА </a:t>
            </a:r>
            <a:r>
              <a:rPr lang="bg-BG" dirty="0" smtClean="0"/>
              <a:t>ПОДДРЪЖКА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68822" y="1372334"/>
            <a:ext cx="2290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/>
              <a:t>Видове и </a:t>
            </a:r>
            <a:r>
              <a:rPr lang="bg-BG" b="1" dirty="0" smtClean="0"/>
              <a:t>нива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68822" y="1672480"/>
            <a:ext cx="84231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/>
              <a:t>Четири философии </a:t>
            </a:r>
            <a:r>
              <a:rPr lang="ru-RU" sz="1600" dirty="0"/>
              <a:t>за поддръжка се използват </a:t>
            </a:r>
            <a:r>
              <a:rPr lang="ru-RU" sz="1600" dirty="0" smtClean="0"/>
              <a:t>в </a:t>
            </a:r>
            <a:r>
              <a:rPr lang="ru-RU" sz="1600" dirty="0"/>
              <a:t>промишлеността. Фирми, специализирани в услуги по поддръжка, предлагат някои от тях. Клиентите (фирми или физически лица) трябва да ги разглеждат като потенциални стратегии за поддръжка и да търсят </a:t>
            </a:r>
            <a:r>
              <a:rPr lang="ru-RU" sz="1600" dirty="0" smtClean="0"/>
              <a:t>най-рентабилните.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816411" y="2859297"/>
            <a:ext cx="1728000" cy="43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b="1" dirty="0"/>
              <a:t>ВИДОВЕ </a:t>
            </a:r>
            <a:r>
              <a:rPr lang="bg-BG" sz="1400" b="1" dirty="0" smtClean="0"/>
              <a:t>ПОДДРЪЖКА</a:t>
            </a:r>
            <a:endParaRPr lang="es-ES" sz="1400" b="1" dirty="0"/>
          </a:p>
        </p:txBody>
      </p:sp>
      <p:sp>
        <p:nvSpPr>
          <p:cNvPr id="7" name="Rectangle 6"/>
          <p:cNvSpPr/>
          <p:nvPr/>
        </p:nvSpPr>
        <p:spPr>
          <a:xfrm>
            <a:off x="540000" y="3861000"/>
            <a:ext cx="1872000" cy="28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b="1" dirty="0" smtClean="0"/>
              <a:t>Коригиращо</a:t>
            </a:r>
            <a:endParaRPr lang="es-ES" sz="1400" b="1" dirty="0"/>
          </a:p>
        </p:txBody>
      </p:sp>
      <p:sp>
        <p:nvSpPr>
          <p:cNvPr id="8" name="Rectangle 7"/>
          <p:cNvSpPr/>
          <p:nvPr/>
        </p:nvSpPr>
        <p:spPr>
          <a:xfrm>
            <a:off x="2628000" y="3861000"/>
            <a:ext cx="1872000" cy="28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b="1" dirty="0" smtClean="0"/>
              <a:t>ПРЕВАНТИВНО</a:t>
            </a:r>
            <a:endParaRPr lang="es-E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4716000" y="3861000"/>
            <a:ext cx="1872000" cy="28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400" b="1" dirty="0"/>
              <a:t>Основани на </a:t>
            </a:r>
            <a:r>
              <a:rPr lang="bg-BG" sz="1400" b="1" dirty="0" smtClean="0"/>
              <a:t>риска</a:t>
            </a:r>
            <a:endParaRPr lang="es-ES" sz="1400" b="1" dirty="0"/>
          </a:p>
        </p:txBody>
      </p:sp>
      <p:sp>
        <p:nvSpPr>
          <p:cNvPr id="10" name="Rectangle 9"/>
          <p:cNvSpPr/>
          <p:nvPr/>
        </p:nvSpPr>
        <p:spPr>
          <a:xfrm>
            <a:off x="6804000" y="3861000"/>
            <a:ext cx="1872000" cy="28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1200" b="1" dirty="0" smtClean="0"/>
              <a:t>СЪСТОЯНИЕ НА БАЗАТА</a:t>
            </a:r>
            <a:endParaRPr lang="es-ES" sz="1200" b="1" dirty="0"/>
          </a:p>
        </p:txBody>
      </p:sp>
      <p:cxnSp>
        <p:nvCxnSpPr>
          <p:cNvPr id="12" name="Elbow Connector 11"/>
          <p:cNvCxnSpPr>
            <a:stCxn id="7" idx="0"/>
            <a:endCxn id="6" idx="2"/>
          </p:cNvCxnSpPr>
          <p:nvPr/>
        </p:nvCxnSpPr>
        <p:spPr>
          <a:xfrm rot="5400000" flipH="1" flipV="1">
            <a:off x="2793354" y="1973944"/>
            <a:ext cx="569703" cy="3204411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8" idx="0"/>
            <a:endCxn id="6" idx="2"/>
          </p:cNvCxnSpPr>
          <p:nvPr/>
        </p:nvCxnSpPr>
        <p:spPr>
          <a:xfrm rot="5400000" flipH="1" flipV="1">
            <a:off x="3837354" y="3017944"/>
            <a:ext cx="569703" cy="1116411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9" idx="0"/>
            <a:endCxn id="6" idx="2"/>
          </p:cNvCxnSpPr>
          <p:nvPr/>
        </p:nvCxnSpPr>
        <p:spPr>
          <a:xfrm rot="16200000" flipV="1">
            <a:off x="4881355" y="3090354"/>
            <a:ext cx="569703" cy="971589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0" idx="0"/>
            <a:endCxn id="6" idx="2"/>
          </p:cNvCxnSpPr>
          <p:nvPr/>
        </p:nvCxnSpPr>
        <p:spPr>
          <a:xfrm rot="16200000" flipV="1">
            <a:off x="5925355" y="2046354"/>
            <a:ext cx="569703" cy="3059589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24000" y="4219843"/>
            <a:ext cx="2087999" cy="20877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/>
              <a:t>Тя се извършва след откриване на </a:t>
            </a:r>
            <a:r>
              <a:rPr lang="ru-RU" sz="1050" b="1" dirty="0" smtClean="0"/>
              <a:t>повреда и е </a:t>
            </a:r>
            <a:r>
              <a:rPr lang="ru-RU" sz="1050" b="1" dirty="0"/>
              <a:t>насочена към възстановяване на </a:t>
            </a:r>
            <a:r>
              <a:rPr lang="ru-RU" sz="1050" b="1" dirty="0" smtClean="0"/>
              <a:t> работата.</a:t>
            </a:r>
            <a:endParaRPr lang="ru-RU" sz="105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 smtClean="0"/>
              <a:t>Разходите </a:t>
            </a:r>
            <a:r>
              <a:rPr lang="ru-RU" sz="1050" b="1" dirty="0"/>
              <a:t>за престой и ремонт са по-ниски, отколкото за </a:t>
            </a:r>
            <a:r>
              <a:rPr lang="ru-RU" sz="1050" b="1" dirty="0" smtClean="0"/>
              <a:t>програма </a:t>
            </a:r>
            <a:r>
              <a:rPr lang="ru-RU" sz="1050" b="1" dirty="0"/>
              <a:t>за поддръжка.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/>
              <a:t>Тази стратегия може да бъде рентабилна, докато не настъпят катастрофални неизправности в </a:t>
            </a:r>
            <a:r>
              <a:rPr lang="ru-RU" sz="1050" b="1" dirty="0" smtClean="0"/>
              <a:t>системата.</a:t>
            </a:r>
            <a:endParaRPr lang="es-ES" sz="1050" dirty="0"/>
          </a:p>
        </p:txBody>
      </p:sp>
      <p:sp>
        <p:nvSpPr>
          <p:cNvPr id="21" name="Rectangle 20"/>
          <p:cNvSpPr/>
          <p:nvPr/>
        </p:nvSpPr>
        <p:spPr>
          <a:xfrm>
            <a:off x="2484000" y="4219843"/>
            <a:ext cx="2088000" cy="20877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 smtClean="0"/>
              <a:t>На определени </a:t>
            </a:r>
            <a:r>
              <a:rPr lang="ru-RU" sz="1050" b="1" dirty="0"/>
              <a:t>интервали или съгласно предписани критерии, насочени към намаляване на риска от повреда или влошаване на работата на оборудването.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/>
              <a:t>Циклите на поддръжка се планират в зависимост от необходимостта да се извади устройството от употреба. Честотата на </a:t>
            </a:r>
            <a:r>
              <a:rPr lang="ru-RU" sz="1050" b="1" dirty="0" smtClean="0"/>
              <a:t>повредите </a:t>
            </a:r>
            <a:r>
              <a:rPr lang="ru-RU" sz="1050" b="1" dirty="0"/>
              <a:t>е </a:t>
            </a:r>
            <a:r>
              <a:rPr lang="ru-RU" sz="1050" b="1" dirty="0" smtClean="0"/>
              <a:t>намалена.</a:t>
            </a:r>
            <a:endParaRPr lang="es-ES" sz="1050" dirty="0"/>
          </a:p>
        </p:txBody>
      </p:sp>
      <p:sp>
        <p:nvSpPr>
          <p:cNvPr id="22" name="Rectangle 21"/>
          <p:cNvSpPr/>
          <p:nvPr/>
        </p:nvSpPr>
        <p:spPr>
          <a:xfrm>
            <a:off x="4680412" y="4219844"/>
            <a:ext cx="2051588" cy="2085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/>
              <a:t>Извършва се чрез интегриране на анализи, мерки и периодични тестове към стандартната превантивна поддръжка.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/>
              <a:t>Ресурсите за поддръжка се разпределят според риска.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/>
              <a:t>Цялото оборудване, показващо необичайни стойности, се обновява или подменя. По този начин </a:t>
            </a:r>
            <a:r>
              <a:rPr lang="ru-RU" sz="1050" b="1" dirty="0" smtClean="0"/>
              <a:t>се удължава </a:t>
            </a:r>
            <a:r>
              <a:rPr lang="ru-RU" sz="1050" b="1" dirty="0"/>
              <a:t>полезният </a:t>
            </a:r>
            <a:r>
              <a:rPr lang="ru-RU" sz="1050" b="1" dirty="0" smtClean="0"/>
              <a:t>живот.</a:t>
            </a:r>
            <a:endParaRPr lang="en-US" sz="1050" dirty="0"/>
          </a:p>
        </p:txBody>
      </p:sp>
      <p:sp>
        <p:nvSpPr>
          <p:cNvPr id="23" name="Rectangle 22"/>
          <p:cNvSpPr/>
          <p:nvPr/>
        </p:nvSpPr>
        <p:spPr>
          <a:xfrm>
            <a:off x="6804000" y="4219844"/>
            <a:ext cx="2088000" cy="2088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 smtClean="0"/>
              <a:t>То </a:t>
            </a:r>
            <a:r>
              <a:rPr lang="ru-RU" sz="1050" b="1" dirty="0"/>
              <a:t>се основава на мониторинг на работата на оборудването и контрол на коригиращите действия.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b="1" dirty="0"/>
              <a:t>Поддръжката се извършва, когато определени индикатори дават сигнал, че оборудването се влошава и вероятността за повреда се увеличава. В дългосрочен план тази стратегия намалява значително разходите за </a:t>
            </a:r>
            <a:r>
              <a:rPr lang="ru-RU" sz="1050" b="1" dirty="0" smtClean="0"/>
              <a:t>поддръжка.</a:t>
            </a:r>
            <a:endParaRPr lang="es-ES" sz="1050" dirty="0"/>
          </a:p>
        </p:txBody>
      </p:sp>
      <p:sp>
        <p:nvSpPr>
          <p:cNvPr id="30" name="Rectangle 29"/>
          <p:cNvSpPr/>
          <p:nvPr/>
        </p:nvSpPr>
        <p:spPr>
          <a:xfrm>
            <a:off x="612000" y="3291297"/>
            <a:ext cx="16878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50" dirty="0">
                <a:solidFill>
                  <a:prstClr val="black"/>
                </a:solidFill>
              </a:rPr>
              <a:t>„Повреда“ или аварийна </a:t>
            </a:r>
            <a:r>
              <a:rPr lang="bg-BG" sz="1050" dirty="0" smtClean="0">
                <a:solidFill>
                  <a:prstClr val="black"/>
                </a:solidFill>
              </a:rPr>
              <a:t>поддръжка</a:t>
            </a:r>
            <a:endParaRPr lang="es-ES" sz="1050" dirty="0"/>
          </a:p>
        </p:txBody>
      </p:sp>
      <p:sp>
        <p:nvSpPr>
          <p:cNvPr id="31" name="Rectangle 30"/>
          <p:cNvSpPr/>
          <p:nvPr/>
        </p:nvSpPr>
        <p:spPr>
          <a:xfrm>
            <a:off x="6916109" y="3279203"/>
            <a:ext cx="19038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50" dirty="0">
                <a:solidFill>
                  <a:prstClr val="black"/>
                </a:solidFill>
              </a:rPr>
              <a:t>„</a:t>
            </a:r>
            <a:r>
              <a:rPr lang="bg-BG" sz="1050" dirty="0" smtClean="0">
                <a:solidFill>
                  <a:prstClr val="black"/>
                </a:solidFill>
              </a:rPr>
              <a:t>Предварителна“ поддръжка</a:t>
            </a:r>
            <a:endParaRPr lang="es-ES" sz="1050" dirty="0"/>
          </a:p>
        </p:txBody>
      </p:sp>
      <p:sp>
        <p:nvSpPr>
          <p:cNvPr id="32" name="Rectangle 31"/>
          <p:cNvSpPr/>
          <p:nvPr/>
        </p:nvSpPr>
        <p:spPr>
          <a:xfrm>
            <a:off x="2723539" y="3273143"/>
            <a:ext cx="170446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“</a:t>
            </a:r>
            <a:r>
              <a:rPr lang="bg-BG" sz="1050" dirty="0" smtClean="0">
                <a:solidFill>
                  <a:prstClr val="black"/>
                </a:solidFill>
              </a:rPr>
              <a:t>Временна</a:t>
            </a:r>
            <a:r>
              <a:rPr lang="en-US" sz="1050" dirty="0" smtClean="0">
                <a:solidFill>
                  <a:prstClr val="black"/>
                </a:solidFill>
              </a:rPr>
              <a:t>” </a:t>
            </a:r>
            <a:r>
              <a:rPr lang="bg-BG" sz="1050" dirty="0" smtClean="0">
                <a:solidFill>
                  <a:prstClr val="black"/>
                </a:solidFill>
              </a:rPr>
              <a:t>поддръжка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182513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372334"/>
            <a:ext cx="248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/>
              <a:t>Видове и </a:t>
            </a:r>
            <a:r>
              <a:rPr lang="bg-BG" b="1" dirty="0" smtClean="0"/>
              <a:t>нива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422" y="3141000"/>
            <a:ext cx="4647559" cy="3172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717606" y="1741666"/>
            <a:ext cx="7958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Когато </a:t>
            </a:r>
            <a:r>
              <a:rPr lang="ru-RU" sz="1600" dirty="0" smtClean="0"/>
              <a:t>загубите </a:t>
            </a:r>
            <a:r>
              <a:rPr lang="ru-RU" sz="1600" dirty="0"/>
              <a:t>от повреда на </a:t>
            </a:r>
            <a:r>
              <a:rPr lang="ru-RU" sz="1600" dirty="0" smtClean="0"/>
              <a:t>оборудването </a:t>
            </a:r>
            <a:r>
              <a:rPr lang="ru-RU" sz="1600" dirty="0"/>
              <a:t>не са много значителни, повредите се очаква да са малко и разходите за ремонт са достъпни, хората използват </a:t>
            </a:r>
            <a:r>
              <a:rPr lang="ru-RU" sz="1600" dirty="0" smtClean="0"/>
              <a:t>корекционна </a:t>
            </a:r>
            <a:r>
              <a:rPr lang="ru-RU" sz="1600" dirty="0"/>
              <a:t>поддръжка.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Това не е така </a:t>
            </a:r>
            <a:r>
              <a:rPr lang="ru-RU" sz="1600" dirty="0" smtClean="0"/>
              <a:t>при </a:t>
            </a:r>
            <a:r>
              <a:rPr lang="ru-RU" sz="1600" dirty="0"/>
              <a:t>технологичното оборудване в промишлеността, комуналния сектор и </a:t>
            </a:r>
            <a:r>
              <a:rPr lang="ru-RU" sz="1600" dirty="0" smtClean="0"/>
              <a:t>топлинните </a:t>
            </a:r>
            <a:r>
              <a:rPr lang="ru-RU" sz="1600" dirty="0"/>
              <a:t>системи в </a:t>
            </a:r>
            <a:r>
              <a:rPr lang="ru-RU" sz="1600" dirty="0" smtClean="0"/>
              <a:t>сградите, </a:t>
            </a:r>
            <a:r>
              <a:rPr lang="ru-RU" sz="1600" dirty="0"/>
              <a:t>които освен това са </a:t>
            </a:r>
            <a:r>
              <a:rPr lang="ru-RU" sz="1600" dirty="0" smtClean="0"/>
              <a:t>регулирани.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717606" y="3083262"/>
            <a:ext cx="329981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b="1" dirty="0" smtClean="0"/>
              <a:t>Ако вредата </a:t>
            </a:r>
            <a:r>
              <a:rPr lang="ru-RU" sz="1600" b="1" dirty="0"/>
              <a:t>от </a:t>
            </a:r>
            <a:r>
              <a:rPr lang="ru-RU" sz="1600" b="1" dirty="0" smtClean="0"/>
              <a:t>повреди </a:t>
            </a:r>
            <a:r>
              <a:rPr lang="ru-RU" sz="1600" b="1" dirty="0"/>
              <a:t>е </a:t>
            </a:r>
            <a:r>
              <a:rPr lang="ru-RU" sz="1600" b="1" dirty="0" smtClean="0"/>
              <a:t>висока, основната </a:t>
            </a:r>
            <a:r>
              <a:rPr lang="ru-RU" sz="1600" b="1" dirty="0"/>
              <a:t>опция е комбинация от превенция и корекция, която е по-рентабилна в дългосрочен </a:t>
            </a:r>
            <a:r>
              <a:rPr lang="ru-RU" sz="1600" b="1" dirty="0" smtClean="0"/>
              <a:t>план.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Поддръжката, основана на риска и състоянието, са иновации, включени в общите схеми на превантивна поддръжка за </a:t>
            </a:r>
            <a:r>
              <a:rPr lang="ru-RU" sz="1600" dirty="0" smtClean="0"/>
              <a:t>специални </a:t>
            </a:r>
            <a:r>
              <a:rPr lang="ru-RU" sz="1600" dirty="0"/>
              <a:t>системи, но могат да се прилагат и на основно </a:t>
            </a:r>
            <a:r>
              <a:rPr lang="ru-RU" sz="1600" dirty="0" smtClean="0"/>
              <a:t>ниво.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150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EF9F5"/>
              </a:clrFrom>
              <a:clrTo>
                <a:srgbClr val="FEF9F5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85" y="1407982"/>
            <a:ext cx="7369415" cy="4959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372334"/>
            <a:ext cx="2483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/>
              <a:t>Видове и </a:t>
            </a:r>
            <a:r>
              <a:rPr lang="bg-BG" b="1" dirty="0" smtClean="0"/>
              <a:t>нива</a:t>
            </a:r>
            <a:endParaRPr lang="bg-BG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32916" y="1741666"/>
            <a:ext cx="838708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/>
              <a:t>Основните коригиращи и превантивни дейности по поддръжката </a:t>
            </a:r>
            <a:r>
              <a:rPr lang="ru-RU" sz="1600" dirty="0" smtClean="0"/>
              <a:t>се </a:t>
            </a:r>
            <a:r>
              <a:rPr lang="ru-RU" sz="1600" dirty="0"/>
              <a:t>класифицират по нива на сложност, като всяко ниво показва необходимостта от повече специализирани знания (и обучение) за успешно завършване на процедури, диагностика, ремонти, преоборудване и др. Това е полезна практика за мениджърите по поддръжката, които </a:t>
            </a:r>
            <a:r>
              <a:rPr lang="ru-RU" sz="1600" dirty="0" smtClean="0"/>
              <a:t>могат </a:t>
            </a:r>
            <a:r>
              <a:rPr lang="ru-RU" sz="1600" dirty="0"/>
              <a:t>да </a:t>
            </a:r>
            <a:r>
              <a:rPr lang="ru-RU" sz="1600" dirty="0" smtClean="0"/>
              <a:t>насочат </a:t>
            </a:r>
            <a:r>
              <a:rPr lang="ru-RU" sz="1600" dirty="0"/>
              <a:t>подходящия персонал на правилното място, подобрявайки общата </a:t>
            </a:r>
            <a:r>
              <a:rPr lang="ru-RU" sz="1600" dirty="0" smtClean="0"/>
              <a:t>производителност.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НИВО НА </a:t>
            </a:r>
            <a:r>
              <a:rPr lang="bg-BG" sz="1600" b="1" dirty="0" smtClean="0"/>
              <a:t>КОРЕКТИВНА ПОДДРЪЖКА:</a:t>
            </a:r>
            <a:endParaRPr lang="en-US" sz="1600" b="1" dirty="0"/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Ниво I. Подмяна и ремонт на счупени, износени, остарели </a:t>
            </a:r>
            <a:r>
              <a:rPr lang="ru-RU" sz="1600" dirty="0" smtClean="0"/>
              <a:t>и </a:t>
            </a:r>
            <a:r>
              <a:rPr lang="ru-RU" sz="1600" dirty="0"/>
              <a:t>достъпни части.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Нива II, III, IV. Ремонт и подмяна с помощта на методи и инструменти за намиране на неизправности.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Ниво V. </a:t>
            </a:r>
            <a:r>
              <a:rPr lang="ru-RU" sz="1600" dirty="0" smtClean="0"/>
              <a:t>Основна </a:t>
            </a:r>
            <a:r>
              <a:rPr lang="ru-RU" sz="1600" dirty="0"/>
              <a:t>реконструкция на оборудване, преоборудване на сложно оборудване и </a:t>
            </a:r>
            <a:r>
              <a:rPr lang="ru-RU" sz="1600" dirty="0" smtClean="0"/>
              <a:t>др.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ПРЕВАНТИВНО </a:t>
            </a:r>
            <a:r>
              <a:rPr lang="bg-BG" sz="1600" b="1" dirty="0"/>
              <a:t>НИВО НА </a:t>
            </a:r>
            <a:r>
              <a:rPr lang="bg-BG" sz="1600" b="1" dirty="0" smtClean="0"/>
              <a:t>ПОДДРЪЖКА</a:t>
            </a:r>
            <a:r>
              <a:rPr lang="en-US" sz="1600" dirty="0" smtClean="0"/>
              <a:t>:</a:t>
            </a:r>
            <a:endParaRPr lang="en-US" sz="1600" dirty="0"/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Ниво I. Основни </a:t>
            </a:r>
            <a:r>
              <a:rPr lang="ru-RU" sz="1600" dirty="0" smtClean="0"/>
              <a:t>задачи: почистване, </a:t>
            </a:r>
            <a:r>
              <a:rPr lang="ru-RU" sz="1600" dirty="0"/>
              <a:t>смазване, които могат да се извършват лесно и безопасно.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Нива II, III, IV. </a:t>
            </a:r>
            <a:r>
              <a:rPr lang="ru-RU" sz="1600" dirty="0" smtClean="0"/>
              <a:t>Превантивни </a:t>
            </a:r>
            <a:r>
              <a:rPr lang="ru-RU" sz="1600" dirty="0"/>
              <a:t>задачи за поддръжка с все по-сложни процедури, изискващи собствени квалифицирани техници, работещи с подробни процедури. Примери: </a:t>
            </a:r>
            <a:r>
              <a:rPr lang="ru-RU" sz="1600" dirty="0" smtClean="0"/>
              <a:t>важни </a:t>
            </a:r>
            <a:r>
              <a:rPr lang="ru-RU" sz="1600" dirty="0"/>
              <a:t>задачи и практики, базирани на риска или условията.</a:t>
            </a:r>
          </a:p>
          <a:p>
            <a:pPr marL="539750" lvl="1" indent="-285750">
              <a:buFont typeface="Symbol" panose="05050102010706020507" pitchFamily="18" charset="2"/>
              <a:buChar char="-"/>
            </a:pPr>
            <a:r>
              <a:rPr lang="ru-RU" sz="1600" dirty="0"/>
              <a:t>Ниво V. Това включва високоспециализирани процедури и оборудване, които обикновено са </a:t>
            </a:r>
            <a:r>
              <a:rPr lang="ru-RU" sz="1600" dirty="0" smtClean="0"/>
              <a:t>налични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373664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439794"/>
            <a:ext cx="3635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b="1" dirty="0"/>
              <a:t>Видове и </a:t>
            </a:r>
            <a:r>
              <a:rPr lang="bg-BG" b="1" dirty="0" smtClean="0"/>
              <a:t>нива</a:t>
            </a:r>
            <a:endParaRPr lang="bg-BG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32916" y="1809126"/>
            <a:ext cx="68030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ПОДДРЪЖКА И </a:t>
            </a:r>
            <a:r>
              <a:rPr lang="bg-BG" sz="1600" b="1" dirty="0" smtClean="0"/>
              <a:t>СЕРВИЗ</a:t>
            </a:r>
            <a:r>
              <a:rPr lang="en-US" sz="1600" dirty="0" smtClean="0"/>
              <a:t>. </a:t>
            </a:r>
            <a:r>
              <a:rPr lang="ru-RU" sz="1600" dirty="0" smtClean="0"/>
              <a:t>Поддръжката </a:t>
            </a:r>
            <a:r>
              <a:rPr lang="ru-RU" sz="1600" dirty="0"/>
              <a:t>е действия, извършвани за поддържане на функциониране на някаква система, докато обслужването е акт на извършване на поддръжка на </a:t>
            </a:r>
            <a:r>
              <a:rPr lang="ru-RU" sz="1600" dirty="0" smtClean="0"/>
              <a:t>нещо.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ПОДДРЪЖКА И </a:t>
            </a:r>
            <a:r>
              <a:rPr lang="bg-BG" sz="1600" b="1" dirty="0" smtClean="0"/>
              <a:t>РЕМОНТ</a:t>
            </a:r>
            <a:r>
              <a:rPr lang="en-US" sz="1600" dirty="0" smtClean="0"/>
              <a:t>. </a:t>
            </a:r>
            <a:r>
              <a:rPr lang="ru-RU" sz="1600" dirty="0"/>
              <a:t>В някои </a:t>
            </a:r>
            <a:r>
              <a:rPr lang="ru-RU" sz="1600" dirty="0" smtClean="0"/>
              <a:t>случаи </a:t>
            </a:r>
            <a:r>
              <a:rPr lang="ru-RU" sz="1600" dirty="0"/>
              <a:t>поддръжката се използва за </a:t>
            </a:r>
            <a:r>
              <a:rPr lang="ru-RU" sz="1600" dirty="0" smtClean="0"/>
              <a:t>решаване на задачи </a:t>
            </a:r>
            <a:r>
              <a:rPr lang="ru-RU" sz="1600" dirty="0"/>
              <a:t>за превантивно поддържане, а ремонтът - за задачи за коригираща </a:t>
            </a:r>
            <a:r>
              <a:rPr lang="ru-RU" sz="1600" dirty="0" smtClean="0"/>
              <a:t>поддръжка.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 smtClean="0"/>
              <a:t>ОТСТРАНЯВАНЕ НА ПРОБЛЕМИ </a:t>
            </a:r>
            <a:r>
              <a:rPr lang="bg-BG" sz="1600" b="1" dirty="0"/>
              <a:t>И </a:t>
            </a:r>
            <a:r>
              <a:rPr lang="bg-BG" sz="1600" b="1" dirty="0" smtClean="0"/>
              <a:t>РЕМОНТ</a:t>
            </a:r>
            <a:r>
              <a:rPr lang="en-US" sz="1600" dirty="0" smtClean="0"/>
              <a:t>. </a:t>
            </a:r>
            <a:r>
              <a:rPr lang="ru-RU" sz="1600" dirty="0"/>
              <a:t>Отстраняване на неизправности </a:t>
            </a:r>
            <a:r>
              <a:rPr lang="ru-RU" sz="1600" dirty="0" smtClean="0"/>
              <a:t>е </a:t>
            </a:r>
            <a:r>
              <a:rPr lang="ru-RU" sz="1600" dirty="0"/>
              <a:t>логично, систематично търсене на източника на проблем, за да се реши. Когато </a:t>
            </a:r>
            <a:r>
              <a:rPr lang="ru-RU" sz="1600" dirty="0" smtClean="0"/>
              <a:t>има </a:t>
            </a:r>
            <a:r>
              <a:rPr lang="ru-RU" sz="1600" dirty="0"/>
              <a:t>поправка на повредена система или част, отстраняването на неизправностите е фазата на „диагностициране“ или систематичното идентифициране на проблема и неговите причини въз основа на симптомите и последващите коригиращи действия. Ремонтът е </a:t>
            </a:r>
            <a:r>
              <a:rPr lang="ru-RU" sz="1600" dirty="0" smtClean="0"/>
              <a:t>прилагане </a:t>
            </a:r>
            <a:r>
              <a:rPr lang="ru-RU" sz="1600" dirty="0"/>
              <a:t>на предписаното решение и потвърждение, че тя възстановява системата в работно </a:t>
            </a:r>
            <a:r>
              <a:rPr lang="ru-RU" sz="1600" dirty="0" smtClean="0"/>
              <a:t>състояние.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600" b="1" dirty="0"/>
              <a:t>РЕМОНТ, ЗАМЕНА ИЛИ </a:t>
            </a:r>
            <a:r>
              <a:rPr lang="bg-BG" sz="1600" b="1" dirty="0" smtClean="0"/>
              <a:t>ПРЕОБОРУДВАНЕ.</a:t>
            </a:r>
            <a:r>
              <a:rPr lang="en-US" sz="1600" dirty="0" smtClean="0"/>
              <a:t> </a:t>
            </a:r>
            <a:r>
              <a:rPr lang="ru-RU" sz="1600" dirty="0"/>
              <a:t>По време на поддръжката често трябва да се реши кое </a:t>
            </a:r>
            <a:r>
              <a:rPr lang="ru-RU" sz="1600" dirty="0" smtClean="0"/>
              <a:t>е икономически </a:t>
            </a:r>
            <a:r>
              <a:rPr lang="ru-RU" sz="1600" dirty="0"/>
              <a:t>най-добро: ремонт (счупена система или част), замяна (замяна </a:t>
            </a:r>
            <a:r>
              <a:rPr lang="ru-RU" sz="1600" dirty="0" smtClean="0"/>
              <a:t>счупената </a:t>
            </a:r>
            <a:r>
              <a:rPr lang="ru-RU" sz="1600" dirty="0"/>
              <a:t>част или система с нова) или преоборудване (подобряване, надграждане, обновяване, основен ремонт на системата / част</a:t>
            </a:r>
            <a:r>
              <a:rPr lang="ru-RU" sz="1600" dirty="0" smtClean="0"/>
              <a:t>).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000" y="2133000"/>
            <a:ext cx="1454375" cy="3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9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2677" y="3489100"/>
            <a:ext cx="806368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400" b="1" dirty="0">
                <a:solidFill>
                  <a:prstClr val="black"/>
                </a:solidFill>
              </a:rPr>
              <a:t>РАЗРЕШАВАНЕ НА </a:t>
            </a:r>
            <a:r>
              <a:rPr lang="bg-BG" sz="1400" b="1" dirty="0" smtClean="0">
                <a:solidFill>
                  <a:prstClr val="black"/>
                </a:solidFill>
              </a:rPr>
              <a:t>ПРОБЛЕМ</a:t>
            </a:r>
            <a:r>
              <a:rPr lang="en-US" sz="1400" dirty="0" smtClean="0">
                <a:solidFill>
                  <a:prstClr val="black"/>
                </a:solidFill>
              </a:rPr>
              <a:t>. </a:t>
            </a:r>
            <a:r>
              <a:rPr lang="ru-RU" sz="1400" dirty="0">
                <a:solidFill>
                  <a:prstClr val="black"/>
                </a:solidFill>
              </a:rPr>
              <a:t>Проблемите се решават, когато са изградени осъществими „пътеки“ до желаните </a:t>
            </a:r>
            <a:r>
              <a:rPr lang="ru-RU" sz="1400" dirty="0" smtClean="0">
                <a:solidFill>
                  <a:prstClr val="black"/>
                </a:solidFill>
              </a:rPr>
              <a:t>състояния.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400" b="1" dirty="0" smtClean="0">
                <a:solidFill>
                  <a:prstClr val="black"/>
                </a:solidFill>
              </a:rPr>
              <a:t>ПРИМЕР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Първоначално състояние: счупена ръка, крайно състояние: рамо заздравява, </a:t>
            </a:r>
            <a:r>
              <a:rPr lang="ru-RU" sz="1400" dirty="0" smtClean="0">
                <a:solidFill>
                  <a:prstClr val="black"/>
                </a:solidFill>
              </a:rPr>
              <a:t>решение: </a:t>
            </a:r>
            <a:r>
              <a:rPr lang="ru-RU" sz="1400" dirty="0">
                <a:solidFill>
                  <a:prstClr val="black"/>
                </a:solidFill>
              </a:rPr>
              <a:t>използвайте </a:t>
            </a:r>
            <a:r>
              <a:rPr lang="ru-RU" sz="1400" dirty="0" smtClean="0">
                <a:solidFill>
                  <a:prstClr val="black"/>
                </a:solidFill>
              </a:rPr>
              <a:t>гипсова превръзка.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solidFill>
                  <a:prstClr val="black"/>
                </a:solidFill>
              </a:rPr>
              <a:t>ИЗПЪЛНЕНИЕТО ИЛИ </a:t>
            </a:r>
            <a:r>
              <a:rPr lang="ru-RU" sz="1400" b="1" dirty="0" smtClean="0">
                <a:solidFill>
                  <a:prstClr val="black"/>
                </a:solidFill>
              </a:rPr>
              <a:t>НЕОТЛОЖНО </a:t>
            </a:r>
            <a:r>
              <a:rPr lang="ru-RU" sz="1400" b="1" dirty="0">
                <a:solidFill>
                  <a:prstClr val="black"/>
                </a:solidFill>
              </a:rPr>
              <a:t>ИЗПЪЛНЕНИЕ И </a:t>
            </a:r>
            <a:r>
              <a:rPr lang="ru-RU" sz="1400" b="1" dirty="0" smtClean="0">
                <a:solidFill>
                  <a:prstClr val="black"/>
                </a:solidFill>
              </a:rPr>
              <a:t>РЕМОНТЪТ, </a:t>
            </a:r>
            <a:r>
              <a:rPr lang="ru-RU" sz="1400" b="1" dirty="0">
                <a:solidFill>
                  <a:prstClr val="black"/>
                </a:solidFill>
              </a:rPr>
              <a:t>Е </a:t>
            </a:r>
            <a:r>
              <a:rPr lang="ru-RU" sz="1400" b="1" dirty="0" smtClean="0">
                <a:solidFill>
                  <a:prstClr val="black"/>
                </a:solidFill>
              </a:rPr>
              <a:t>РЕШЕНИЕ </a:t>
            </a:r>
            <a:r>
              <a:rPr lang="ru-RU" sz="1400" b="1" dirty="0">
                <a:solidFill>
                  <a:prstClr val="black"/>
                </a:solidFill>
              </a:rPr>
              <a:t>НА </a:t>
            </a:r>
            <a:r>
              <a:rPr lang="ru-RU" sz="1400" b="1" dirty="0" smtClean="0">
                <a:solidFill>
                  <a:prstClr val="black"/>
                </a:solidFill>
              </a:rPr>
              <a:t>ПРОБЛЕМИТЕ</a:t>
            </a:r>
            <a:r>
              <a:rPr lang="en-US" sz="1400" b="1" dirty="0" smtClean="0">
                <a:solidFill>
                  <a:prstClr val="black"/>
                </a:solidFill>
              </a:rPr>
              <a:t>:</a:t>
            </a:r>
            <a:endParaRPr lang="en-US" sz="1400" dirty="0">
              <a:solidFill>
                <a:prstClr val="black"/>
              </a:solidFill>
            </a:endParaRP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prstClr val="black"/>
                </a:solidFill>
              </a:rPr>
              <a:t>I. Определете проблема. Първо проверете дали съществува проблем и го напишете 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ru-RU" sz="1400" dirty="0">
              <a:solidFill>
                <a:prstClr val="black"/>
              </a:solidFill>
            </a:endParaRP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prstClr val="black"/>
                </a:solidFill>
              </a:rPr>
              <a:t>II. Диагностицирайте проблема. След като бъде </a:t>
            </a:r>
            <a:r>
              <a:rPr lang="ru-RU" sz="1400" dirty="0" smtClean="0">
                <a:solidFill>
                  <a:prstClr val="black"/>
                </a:solidFill>
              </a:rPr>
              <a:t>идентифициран, </a:t>
            </a:r>
            <a:r>
              <a:rPr lang="ru-RU" sz="1400" dirty="0">
                <a:solidFill>
                  <a:prstClr val="black"/>
                </a:solidFill>
              </a:rPr>
              <a:t>е време да се събере информация, да се анализира събраната информация и да се излезе с </a:t>
            </a:r>
            <a:r>
              <a:rPr lang="ru-RU" sz="1400" dirty="0" smtClean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решение („пътеката“).</a:t>
            </a:r>
          </a:p>
          <a:p>
            <a:pPr marL="628650" lvl="1" indent="-285750">
              <a:buFont typeface="Symbol" panose="05050102010706020507" pitchFamily="18" charset="2"/>
              <a:buChar char="-"/>
            </a:pPr>
            <a:r>
              <a:rPr lang="ru-RU" sz="1400" dirty="0">
                <a:solidFill>
                  <a:prstClr val="black"/>
                </a:solidFill>
              </a:rPr>
              <a:t>III. Реши задачата. Накрая изпълнете предложеното решение и тествайте дали то работи. Ако това стана, проблемът </a:t>
            </a:r>
            <a:r>
              <a:rPr lang="ru-RU" sz="1400" dirty="0" smtClean="0">
                <a:solidFill>
                  <a:prstClr val="black"/>
                </a:solidFill>
              </a:rPr>
              <a:t>е </a:t>
            </a:r>
            <a:r>
              <a:rPr lang="ru-RU" sz="1400" dirty="0">
                <a:solidFill>
                  <a:prstClr val="black"/>
                </a:solidFill>
              </a:rPr>
              <a:t>решен. Ако не, върнете се и предлагайте различно и информирано решение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</a:t>
            </a:r>
            <a:r>
              <a:rPr lang="ru-RU" b="1" dirty="0"/>
              <a:t>Някои основни понятия за </a:t>
            </a:r>
            <a:r>
              <a:rPr lang="ru-RU" b="1" dirty="0" smtClean="0"/>
              <a:t>поддръжката</a:t>
            </a:r>
            <a:endParaRPr lang="es-E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B211D3E-C25E-48E0-B61A-181DF85F5BE2}"/>
              </a:ext>
            </a:extLst>
          </p:cNvPr>
          <p:cNvSpPr/>
          <p:nvPr/>
        </p:nvSpPr>
        <p:spPr>
          <a:xfrm>
            <a:off x="432916" y="1372334"/>
            <a:ext cx="6227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Общият процес на отстраняване на </a:t>
            </a:r>
            <a:r>
              <a:rPr lang="ru-RU" b="1" dirty="0" smtClean="0"/>
              <a:t>неизправности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00" y="1741666"/>
            <a:ext cx="4391999" cy="17474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BA950B9-E51C-4452-AF6F-E31417431158}"/>
              </a:ext>
            </a:extLst>
          </p:cNvPr>
          <p:cNvSpPr/>
          <p:nvPr/>
        </p:nvSpPr>
        <p:spPr>
          <a:xfrm>
            <a:off x="4932000" y="1673218"/>
            <a:ext cx="403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bg-BG" sz="1400" b="1" dirty="0" smtClean="0"/>
              <a:t>ПРОБЛЕМИ</a:t>
            </a:r>
            <a:r>
              <a:rPr lang="en-US" sz="1400" dirty="0" smtClean="0"/>
              <a:t>. </a:t>
            </a:r>
            <a:r>
              <a:rPr lang="ru-RU" sz="1400" dirty="0"/>
              <a:t>Те имат начални състояния (нежелани), крайни състояния (искани) и междинни състояния, предмет на правила. Проблем съществува, когато не е известно как да се достигне до крайното състояние, като се започне от първоначалното състояние. Веднъж решен, проблемът вече не е истински проблем, а </a:t>
            </a:r>
            <a:r>
              <a:rPr lang="ru-RU" sz="1400" dirty="0" smtClean="0"/>
              <a:t>процедура.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469245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13286</TotalTime>
  <Words>7109</Words>
  <Application>Microsoft Office PowerPoint</Application>
  <PresentationFormat>On-screen Show (4:3)</PresentationFormat>
  <Paragraphs>437</Paragraphs>
  <Slides>47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2_Office Theme</vt:lpstr>
      <vt:lpstr>Част 3.3. МОНИТОРИНГ И ПРЕВАНТИВНА ПОДДРЪЖКА</vt:lpstr>
      <vt:lpstr>Цели на модула</vt:lpstr>
      <vt:lpstr>съдържание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1. Някои основни понятия за поддръжката</vt:lpstr>
      <vt:lpstr>2. Практики за поддръжка на SWH системи</vt:lpstr>
      <vt:lpstr>2. Практики за поддръжка на SWH системи</vt:lpstr>
      <vt:lpstr>2. Практики за поддръжка на SWH системи</vt:lpstr>
      <vt:lpstr>2. Практики за поддръжка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3. Практики за отстраняване на повреди и ремонт на SWH системи</vt:lpstr>
      <vt:lpstr>4. Поддръжка на големи SWH системи</vt:lpstr>
      <vt:lpstr>4. Поддръжка на големи SWH системи</vt:lpstr>
      <vt:lpstr>4. Поддръжка на големи SWH системи</vt:lpstr>
      <vt:lpstr>4. Поддръжка на големи SWH системи</vt:lpstr>
      <vt:lpstr>резюме</vt:lpstr>
      <vt:lpstr>библиография</vt:lpstr>
      <vt:lpstr>Край на частта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2.3. THE HYDRAULIC CIRCUIT I. PIPES AND THE HEAT TRANSFER FLUID</dc:title>
  <dc:creator>Jesús Rosel Martínez</dc:creator>
  <cp:lastModifiedBy>PC Home</cp:lastModifiedBy>
  <cp:revision>530</cp:revision>
  <cp:lastPrinted>2019-06-28T16:20:45Z</cp:lastPrinted>
  <dcterms:created xsi:type="dcterms:W3CDTF">2019-04-19T09:31:08Z</dcterms:created>
  <dcterms:modified xsi:type="dcterms:W3CDTF">2019-10-02T13:55:00Z</dcterms:modified>
</cp:coreProperties>
</file>