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310" r:id="rId3"/>
    <p:sldId id="368" r:id="rId4"/>
    <p:sldId id="369" r:id="rId5"/>
    <p:sldId id="360" r:id="rId6"/>
    <p:sldId id="353" r:id="rId7"/>
    <p:sldId id="354" r:id="rId8"/>
    <p:sldId id="355" r:id="rId9"/>
    <p:sldId id="356" r:id="rId10"/>
    <p:sldId id="358" r:id="rId11"/>
    <p:sldId id="359" r:id="rId12"/>
    <p:sldId id="357" r:id="rId13"/>
    <p:sldId id="361" r:id="rId14"/>
    <p:sldId id="362" r:id="rId15"/>
    <p:sldId id="365" r:id="rId16"/>
    <p:sldId id="363" r:id="rId17"/>
    <p:sldId id="366" r:id="rId18"/>
    <p:sldId id="364" r:id="rId19"/>
    <p:sldId id="367" r:id="rId20"/>
    <p:sldId id="309" r:id="rId21"/>
    <p:sldId id="312" r:id="rId22"/>
    <p:sldId id="313" r:id="rId23"/>
    <p:sldId id="341" r:id="rId24"/>
    <p:sldId id="343" r:id="rId25"/>
    <p:sldId id="344" r:id="rId26"/>
    <p:sldId id="345" r:id="rId27"/>
    <p:sldId id="346" r:id="rId28"/>
    <p:sldId id="314" r:id="rId29"/>
    <p:sldId id="342" r:id="rId30"/>
    <p:sldId id="315" r:id="rId31"/>
    <p:sldId id="316" r:id="rId32"/>
    <p:sldId id="319" r:id="rId33"/>
    <p:sldId id="338" r:id="rId34"/>
    <p:sldId id="372" r:id="rId35"/>
    <p:sldId id="373" r:id="rId36"/>
    <p:sldId id="374" r:id="rId37"/>
    <p:sldId id="375" r:id="rId38"/>
    <p:sldId id="376" r:id="rId39"/>
    <p:sldId id="377" r:id="rId40"/>
    <p:sldId id="378" r:id="rId41"/>
    <p:sldId id="379" r:id="rId42"/>
    <p:sldId id="380" r:id="rId43"/>
    <p:sldId id="320" r:id="rId44"/>
    <p:sldId id="347" r:id="rId45"/>
    <p:sldId id="381" r:id="rId46"/>
    <p:sldId id="382" r:id="rId47"/>
    <p:sldId id="383" r:id="rId48"/>
    <p:sldId id="337" r:id="rId49"/>
    <p:sldId id="349" r:id="rId50"/>
    <p:sldId id="336" r:id="rId51"/>
    <p:sldId id="339" r:id="rId52"/>
    <p:sldId id="340" r:id="rId53"/>
    <p:sldId id="350" r:id="rId54"/>
    <p:sldId id="351" r:id="rId55"/>
    <p:sldId id="321" r:id="rId56"/>
    <p:sldId id="322" r:id="rId57"/>
    <p:sldId id="323" r:id="rId58"/>
    <p:sldId id="324" r:id="rId59"/>
    <p:sldId id="325" r:id="rId60"/>
    <p:sldId id="330" r:id="rId61"/>
    <p:sldId id="326" r:id="rId62"/>
    <p:sldId id="327" r:id="rId63"/>
    <p:sldId id="328" r:id="rId64"/>
    <p:sldId id="329" r:id="rId65"/>
    <p:sldId id="331" r:id="rId66"/>
    <p:sldId id="332" r:id="rId67"/>
    <p:sldId id="333" r:id="rId68"/>
    <p:sldId id="334" r:id="rId69"/>
    <p:sldId id="352" r:id="rId70"/>
    <p:sldId id="335" r:id="rId71"/>
    <p:sldId id="370" r:id="rId72"/>
    <p:sldId id="260"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C50"/>
    <a:srgbClr val="786A5A"/>
    <a:srgbClr val="776A5B"/>
    <a:srgbClr val="F0B82C"/>
    <a:srgbClr val="E17765"/>
    <a:srgbClr val="94BD2D"/>
    <a:srgbClr val="EFE281"/>
    <a:srgbClr val="E7ABBE"/>
    <a:srgbClr val="C6467D"/>
    <a:srgbClr val="A15C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4" autoAdjust="0"/>
    <p:restoredTop sz="94291" autoAdjust="0"/>
  </p:normalViewPr>
  <p:slideViewPr>
    <p:cSldViewPr>
      <p:cViewPr varScale="1">
        <p:scale>
          <a:sx n="52" d="100"/>
          <a:sy n="52" d="100"/>
        </p:scale>
        <p:origin x="68" y="3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 sz="1800" dirty="0">
                <a:effectLst/>
                <a:latin typeface="Arial" panose="020B0604020202020204" pitchFamily="34" charset="0"/>
                <a:cs typeface="Arial" panose="020B0604020202020204" pitchFamily="34" charset="0"/>
              </a:rPr>
              <a:t>Formas de uso en el mundo</a:t>
            </a:r>
            <a:endParaRPr lang="de-DE" sz="1800" dirty="0">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pieChart>
        <c:varyColors val="1"/>
        <c:ser>
          <c:idx val="0"/>
          <c:order val="0"/>
          <c:tx>
            <c:strRef>
              <c:f>Tabelle1! $B$1</c:f>
              <c:strCache>
                <c:ptCount val="1"/>
                <c:pt idx="0">
                  <c:v>Verkauf</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171-4793-B240-0B3647308FD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171-4793-B240-0B3647308FD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171-4793-B240-0B3647308FD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171-4793-B240-0B3647308FD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171-4793-B240-0B3647308FD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171-4793-B240-0B3647308FDE}"/>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2171-4793-B240-0B3647308FDE}"/>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2171-4793-B240-0B3647308FDE}"/>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2171-4793-B240-0B3647308FDE}"/>
              </c:ext>
            </c:extLst>
          </c:dPt>
          <c:cat>
            <c:strRef>
              <c:f>Tabelle1!$A$2:$A$10</c:f>
              <c:strCache>
                <c:ptCount val="9"/>
                <c:pt idx="0">
                  <c:v>Bombas de calor geotérmicas </c:v>
                </c:pt>
                <c:pt idx="1">
                  <c:v>Calefacción del espacio </c:v>
                </c:pt>
                <c:pt idx="2">
                  <c:v>Calefacción de invernadero </c:v>
                </c:pt>
                <c:pt idx="3">
                  <c:v>Calentamiento de estanques de acuicultura </c:v>
                </c:pt>
                <c:pt idx="4">
                  <c:v>Secado Agrícola </c:v>
                </c:pt>
                <c:pt idx="5">
                  <c:v>Usuarios industriales </c:v>
                </c:pt>
                <c:pt idx="6">
                  <c:v>Bañarse y nadar </c:v>
                </c:pt>
                <c:pt idx="7">
                  <c:v>Enfriamiento / Fusión de nieve </c:v>
                </c:pt>
                <c:pt idx="8">
                  <c:v>Otros </c:v>
                </c:pt>
              </c:strCache>
            </c:strRef>
          </c:cat>
          <c:val>
            <c:numRef>
              <c:f>Tabelle1!$B$2:$B$10</c:f>
              <c:numCache>
                <c:formatCode>General</c:formatCode>
                <c:ptCount val="9"/>
                <c:pt idx="0">
                  <c:v>70.95</c:v>
                </c:pt>
                <c:pt idx="1">
                  <c:v>10.74</c:v>
                </c:pt>
                <c:pt idx="2">
                  <c:v>2.6</c:v>
                </c:pt>
                <c:pt idx="3">
                  <c:v>0.99</c:v>
                </c:pt>
                <c:pt idx="4">
                  <c:v>0.23</c:v>
                </c:pt>
                <c:pt idx="5">
                  <c:v>0.87</c:v>
                </c:pt>
                <c:pt idx="6">
                  <c:v>13</c:v>
                </c:pt>
                <c:pt idx="7">
                  <c:v>0.51</c:v>
                </c:pt>
                <c:pt idx="8">
                  <c:v>0.11</c:v>
                </c:pt>
              </c:numCache>
            </c:numRef>
          </c:val>
          <c:extLst>
            <c:ext xmlns:c16="http://schemas.microsoft.com/office/drawing/2014/chart" uri="{C3380CC4-5D6E-409C-BE32-E72D297353CC}">
              <c16:uniqueId val="{00000000-FA32-4049-96EE-5D75136BE6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0.31761</cdr:x>
      <cdr:y>0.39839</cdr:y>
    </cdr:from>
    <cdr:to>
      <cdr:x>0.42222</cdr:x>
      <cdr:y>0.44422</cdr:y>
    </cdr:to>
    <cdr:sp macro="" textlink="">
      <cdr:nvSpPr>
        <cdr:cNvPr id="2" name="Textfeld 1">
          <a:extLst xmlns:a="http://schemas.openxmlformats.org/drawingml/2006/main">
            <a:ext uri="{FF2B5EF4-FFF2-40B4-BE49-F238E27FC236}">
              <a16:creationId xmlns:a16="http://schemas.microsoft.com/office/drawing/2014/main" id="{9C307E02-247F-43BA-999B-CF6C9F52DD52}"/>
            </a:ext>
          </a:extLst>
        </cdr:cNvPr>
        <cdr:cNvSpPr txBox="1"/>
      </cdr:nvSpPr>
      <cdr:spPr>
        <a:xfrm xmlns:a="http://schemas.openxmlformats.org/drawingml/2006/main">
          <a:off x="2404646" y="1877750"/>
          <a:ext cx="792088"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10.74%</a:t>
          </a:r>
        </a:p>
      </cdr:txBody>
    </cdr:sp>
  </cdr:relSizeAnchor>
  <cdr:relSizeAnchor xmlns:cdr="http://schemas.openxmlformats.org/drawingml/2006/chartDrawing">
    <cdr:from>
      <cdr:x>0.21299</cdr:x>
      <cdr:y>0.27499</cdr:y>
    </cdr:from>
    <cdr:to>
      <cdr:x>0.28907</cdr:x>
      <cdr:y>0.3361</cdr:y>
    </cdr:to>
    <cdr:sp macro="" textlink="">
      <cdr:nvSpPr>
        <cdr:cNvPr id="3" name="Textfeld 2">
          <a:extLst xmlns:a="http://schemas.openxmlformats.org/drawingml/2006/main">
            <a:ext uri="{FF2B5EF4-FFF2-40B4-BE49-F238E27FC236}">
              <a16:creationId xmlns:a16="http://schemas.microsoft.com/office/drawing/2014/main" id="{DA7B7378-4EC3-4597-8610-E6E297939863}"/>
            </a:ext>
          </a:extLst>
        </cdr:cNvPr>
        <cdr:cNvSpPr txBox="1"/>
      </cdr:nvSpPr>
      <cdr:spPr>
        <a:xfrm xmlns:a="http://schemas.openxmlformats.org/drawingml/2006/main">
          <a:off x="1612558" y="1296144"/>
          <a:ext cx="576064" cy="2880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2.60%</a:t>
          </a:r>
        </a:p>
      </cdr:txBody>
    </cdr:sp>
  </cdr:relSizeAnchor>
  <cdr:relSizeAnchor xmlns:cdr="http://schemas.openxmlformats.org/drawingml/2006/chartDrawing">
    <cdr:from>
      <cdr:x>0.27005</cdr:x>
      <cdr:y>0.29027</cdr:y>
    </cdr:from>
    <cdr:to>
      <cdr:x>0.31761</cdr:x>
      <cdr:y>0.29027</cdr:y>
    </cdr:to>
    <cdr:cxnSp macro="">
      <cdr:nvCxnSpPr>
        <cdr:cNvPr id="5" name="Gerader Verbinder 4">
          <a:extLst xmlns:a="http://schemas.openxmlformats.org/drawingml/2006/main">
            <a:ext uri="{FF2B5EF4-FFF2-40B4-BE49-F238E27FC236}">
              <a16:creationId xmlns:a16="http://schemas.microsoft.com/office/drawing/2014/main" id="{7400B491-E7E8-4A74-A815-319BD39EEA0F}"/>
            </a:ext>
          </a:extLst>
        </cdr:cNvPr>
        <cdr:cNvCxnSpPr/>
      </cdr:nvCxnSpPr>
      <cdr:spPr>
        <a:xfrm xmlns:a="http://schemas.openxmlformats.org/drawingml/2006/main">
          <a:off x="2044606" y="1368152"/>
          <a:ext cx="360040" cy="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0.60208</cdr:x>
      <cdr:y>0.07759</cdr:y>
    </cdr:from>
    <cdr:to>
      <cdr:x>0.67817</cdr:x>
      <cdr:y>0.10971</cdr:y>
    </cdr:to>
    <cdr:sp macro="" textlink="">
      <cdr:nvSpPr>
        <cdr:cNvPr id="14" name="Textfeld 13">
          <a:extLst xmlns:a="http://schemas.openxmlformats.org/drawingml/2006/main">
            <a:ext uri="{FF2B5EF4-FFF2-40B4-BE49-F238E27FC236}">
              <a16:creationId xmlns:a16="http://schemas.microsoft.com/office/drawing/2014/main" id="{5D9848E9-D405-436C-955D-C980EA3C5A47}"/>
            </a:ext>
          </a:extLst>
        </cdr:cNvPr>
        <cdr:cNvSpPr txBox="1"/>
      </cdr:nvSpPr>
      <cdr:spPr>
        <a:xfrm xmlns:a="http://schemas.openxmlformats.org/drawingml/2006/main">
          <a:off x="4558490" y="365699"/>
          <a:ext cx="576062" cy="1514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0.51%</a:t>
          </a:r>
        </a:p>
      </cdr:txBody>
    </cdr:sp>
  </cdr:relSizeAnchor>
  <cdr:relSizeAnchor xmlns:cdr="http://schemas.openxmlformats.org/drawingml/2006/chartDrawing">
    <cdr:from>
      <cdr:x>0.61405</cdr:x>
      <cdr:y>0.11346</cdr:y>
    </cdr:from>
    <cdr:to>
      <cdr:x>0.69796</cdr:x>
      <cdr:y>0.15323</cdr:y>
    </cdr:to>
    <cdr:sp macro="" textlink="">
      <cdr:nvSpPr>
        <cdr:cNvPr id="15" name="Textfeld 14">
          <a:extLst xmlns:a="http://schemas.openxmlformats.org/drawingml/2006/main">
            <a:ext uri="{FF2B5EF4-FFF2-40B4-BE49-F238E27FC236}">
              <a16:creationId xmlns:a16="http://schemas.microsoft.com/office/drawing/2014/main" id="{E650411B-1153-4C65-9DEB-1011D54A346C}"/>
            </a:ext>
          </a:extLst>
        </cdr:cNvPr>
        <cdr:cNvSpPr txBox="1"/>
      </cdr:nvSpPr>
      <cdr:spPr>
        <a:xfrm xmlns:a="http://schemas.openxmlformats.org/drawingml/2006/main">
          <a:off x="4649076" y="534787"/>
          <a:ext cx="635278" cy="1874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900" dirty="0">
              <a:latin typeface="Arial" panose="020B0604020202020204" pitchFamily="34" charset="0"/>
              <a:cs typeface="Arial" panose="020B0604020202020204" pitchFamily="34" charset="0"/>
            </a:rPr>
            <a:t>0.11%</a:t>
          </a:r>
        </a:p>
      </cdr:txBody>
    </cdr:sp>
  </cdr:relSizeAnchor>
  <cdr:relSizeAnchor xmlns:cdr="http://schemas.openxmlformats.org/drawingml/2006/chartDrawing">
    <cdr:from>
      <cdr:x>0.49371</cdr:x>
      <cdr:y>0.09459</cdr:y>
    </cdr:from>
    <cdr:to>
      <cdr:x>0.61263</cdr:x>
      <cdr:y>0.11548</cdr:y>
    </cdr:to>
    <cdr:sp macro="" textlink="">
      <cdr:nvSpPr>
        <cdr:cNvPr id="36" name="Freihandform: Form 35">
          <a:extLst xmlns:a="http://schemas.openxmlformats.org/drawingml/2006/main">
            <a:ext uri="{FF2B5EF4-FFF2-40B4-BE49-F238E27FC236}">
              <a16:creationId xmlns:a16="http://schemas.microsoft.com/office/drawing/2014/main" id="{453440D8-2116-4057-B496-DA5BBAED11B4}"/>
            </a:ext>
          </a:extLst>
        </cdr:cNvPr>
        <cdr:cNvSpPr/>
      </cdr:nvSpPr>
      <cdr:spPr>
        <a:xfrm xmlns:a="http://schemas.openxmlformats.org/drawingml/2006/main">
          <a:off x="3737984" y="445829"/>
          <a:ext cx="900333" cy="98474"/>
        </a:xfrm>
        <a:custGeom xmlns:a="http://schemas.openxmlformats.org/drawingml/2006/main">
          <a:avLst/>
          <a:gdLst>
            <a:gd name="connsiteX0" fmla="*/ 0 w 900333"/>
            <a:gd name="connsiteY0" fmla="*/ 98474 h 98474"/>
            <a:gd name="connsiteX1" fmla="*/ 0 w 900333"/>
            <a:gd name="connsiteY1" fmla="*/ 0 h 98474"/>
            <a:gd name="connsiteX2" fmla="*/ 900333 w 900333"/>
            <a:gd name="connsiteY2" fmla="*/ 14068 h 98474"/>
          </a:gdLst>
          <a:ahLst/>
          <a:cxnLst>
            <a:cxn ang="0">
              <a:pos x="connsiteX0" y="connsiteY0"/>
            </a:cxn>
            <a:cxn ang="0">
              <a:pos x="connsiteX1" y="connsiteY1"/>
            </a:cxn>
            <a:cxn ang="0">
              <a:pos x="connsiteX2" y="connsiteY2"/>
            </a:cxn>
          </a:cxnLst>
          <a:rect l="l" t="t" r="r" b="b"/>
          <a:pathLst>
            <a:path w="900333" h="98474">
              <a:moveTo>
                <a:pt x="0" y="98474"/>
              </a:moveTo>
              <a:lnTo>
                <a:pt x="0" y="0"/>
              </a:lnTo>
              <a:lnTo>
                <a:pt x="900333" y="14068"/>
              </a:lnTo>
            </a:path>
          </a:pathLst>
        </a:cu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de-D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8/8/2019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επεξεργασία των στυλ του υποδείγματος</a:t>
            </a:r>
          </a:p>
          <a:p>
            <a:pPr lvl="1"/>
            <a:r>
              <a:rPr lang="el-GR"/>
              <a:t>Δεύτερου DIFUNDE LA PALABRA-</a:t>
            </a:r>
          </a:p>
          <a:p>
            <a:pPr lvl="2"/>
            <a:r>
              <a:rPr lang="el-GR"/>
              <a:t>Τρίτου επιπέδου</a:t>
            </a:r>
          </a:p>
          <a:p>
            <a:pPr lvl="3"/>
            <a:r>
              <a:rPr lang="el-GR"/>
              <a:t>Τέταρτου DIFUNDE LA PALABRA-</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4194136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near-surface geothermal energy, p. 790</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2763090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p.794</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193043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793.</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2108428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near-surface geothermal energy, p. 801f</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76897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Geotermia cerca de la superficie manual, p. 803</a:t>
            </a:r>
          </a:p>
        </p:txBody>
      </p:sp>
      <p:sp>
        <p:nvSpPr>
          <p:cNvPr id="4" name="Foliennummernplatzhalter 3"/>
          <p:cNvSpPr>
            <a:spLocks noGrp="1"/>
          </p:cNvSpPr>
          <p:nvPr>
            <p:ph type="sldNum" sz="quarter" idx="5"/>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4772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La energía geotérmica cerca de la superficie manual, p.324</a:t>
            </a:r>
          </a:p>
        </p:txBody>
      </p:sp>
      <p:sp>
        <p:nvSpPr>
          <p:cNvPr id="4" name="Foliennummernplatzhalter 3"/>
          <p:cNvSpPr>
            <a:spLocks noGrp="1"/>
          </p:cNvSpPr>
          <p:nvPr>
            <p:ph type="sldNum" sz="quarter" idx="5"/>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2217255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r>
              <a:rPr lang="de-DE" dirty="0"/>
              <a:t>Oficina Estatal de Agricultura, Medio Ambiente y Zonas Rurales Schleswig-Holstein </a:t>
            </a:r>
          </a:p>
        </p:txBody>
      </p:sp>
      <p:sp>
        <p:nvSpPr>
          <p:cNvPr id="4" name="Foliennummernplatzhalter 3"/>
          <p:cNvSpPr>
            <a:spLocks noGrp="1"/>
          </p:cNvSpPr>
          <p:nvPr>
            <p:ph type="sldNum" sz="quarter" idx="5"/>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1385526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2345258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376352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173373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779f</a:t>
            </a:r>
          </a:p>
        </p:txBody>
      </p:sp>
      <p:sp>
        <p:nvSpPr>
          <p:cNvPr id="4" name="Foliennummernplatzhalter 3"/>
          <p:cNvSpPr>
            <a:spLocks noGrp="1"/>
          </p:cNvSpPr>
          <p:nvPr>
            <p:ph type="sldNum" sz="quarter" idx="5"/>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2727746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https://www.umweltdaten.landsh.de/nuis/upool/gesamt/geologie/geothermie_2011.pdf (Marque si puede utilizar la imagen)</a:t>
            </a:r>
          </a:p>
        </p:txBody>
      </p:sp>
      <p:sp>
        <p:nvSpPr>
          <p:cNvPr id="4" name="Foliennummernplatzhalter 3"/>
          <p:cNvSpPr>
            <a:spLocks noGrp="1"/>
          </p:cNvSpPr>
          <p:nvPr>
            <p:ph type="sldNum" sz="quarter" idx="5"/>
          </p:nvPr>
        </p:nvSpPr>
        <p:spPr/>
        <p:txBody>
          <a:bodyPr/>
          <a:lstStyle/>
          <a:p>
            <a:fld id="{D51933F7-9C1D-42A8-B27F-F697341C8CBF}" type="slidenum">
              <a:rPr lang="el-GR" smtClean="0"/>
              <a:t>27</a:t>
            </a:fld>
            <a:endParaRPr lang="el-GR"/>
          </a:p>
        </p:txBody>
      </p:sp>
    </p:spTree>
    <p:extLst>
      <p:ext uri="{BB962C8B-B14F-4D97-AF65-F5344CB8AC3E}">
        <p14:creationId xmlns:p14="http://schemas.microsoft.com/office/powerpoint/2010/main" val="2116873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r>
              <a:rPr lang="de-DE" dirty="0"/>
              <a:t>Und https://www.umweltdaten.landsh.de/nuis/upool/gesamt/geologie/geothermie_2011.pdf</a:t>
            </a:r>
          </a:p>
        </p:txBody>
      </p:sp>
      <p:sp>
        <p:nvSpPr>
          <p:cNvPr id="4" name="Foliennummernplatzhalter 3"/>
          <p:cNvSpPr>
            <a:spLocks noGrp="1"/>
          </p:cNvSpPr>
          <p:nvPr>
            <p:ph type="sldNum" sz="quarter" idx="5"/>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12718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https://www.umweltdaten.landsh.de/nuis/upool/gesamt/geologie/geothermie_2011.pdf</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Oficina Estatal de Agricultura, Medio Ambiente y Zonas Rurales Schleswig-Holstein </a:t>
            </a:r>
          </a:p>
          <a:p>
            <a:endParaRPr lang="de-DE" dirty="0"/>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23522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641141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https://www.lfu.bayern.de/buerger/doc/uw_107_oberflaechennahe_geothermie.pdf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9822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La energía geotérmica cerca de la superficie p.326</a:t>
            </a:r>
          </a:p>
        </p:txBody>
      </p:sp>
      <p:sp>
        <p:nvSpPr>
          <p:cNvPr id="4" name="Foliennummernplatzhalter 3"/>
          <p:cNvSpPr>
            <a:spLocks noGrp="1"/>
          </p:cNvSpPr>
          <p:nvPr>
            <p:ph type="sldNum" sz="quarter" idx="5"/>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4138430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Oficina Federal de Economía y Control de Exportaciones </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4278012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5354BE6C-3166-4444-A058-B483A490100D}" type="slidenum">
              <a:rPr lang="de-DE" smtClean="0">
                <a:solidFill>
                  <a:prstClr val="black"/>
                </a:solidFill>
              </a:rPr>
              <a:pPr/>
              <a:t>34</a:t>
            </a:fld>
            <a:endParaRPr lang="de-DE">
              <a:solidFill>
                <a:prstClr val="black"/>
              </a:solidFill>
            </a:endParaRPr>
          </a:p>
        </p:txBody>
      </p:sp>
    </p:spTree>
    <p:extLst>
      <p:ext uri="{BB962C8B-B14F-4D97-AF65-F5344CB8AC3E}">
        <p14:creationId xmlns:p14="http://schemas.microsoft.com/office/powerpoint/2010/main" val="24273820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75</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135640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a:t>
            </a:r>
            <a:r>
              <a:rPr lang="de-DE" baseline="0" dirty="0"/>
              <a:t> energía geotérmica</a:t>
            </a:r>
            <a:r>
              <a:rPr lang="de-DE" dirty="0"/>
              <a:t> cercana a la superficie</a:t>
            </a:r>
            <a:r>
              <a:rPr lang="de-DE" baseline="0" dirty="0"/>
              <a:t> p.342 y guía VBI p.83</a:t>
            </a:r>
          </a:p>
        </p:txBody>
      </p:sp>
      <p:sp>
        <p:nvSpPr>
          <p:cNvPr id="4" name="Foliennummernplatzhalter 3"/>
          <p:cNvSpPr>
            <a:spLocks noGrp="1"/>
          </p:cNvSpPr>
          <p:nvPr>
            <p:ph type="sldNum" sz="quarter" idx="10"/>
          </p:nvPr>
        </p:nvSpPr>
        <p:spPr/>
        <p:txBody>
          <a:bodyPr/>
          <a:lstStyle/>
          <a:p>
            <a:fld id="{D51933F7-9C1D-42A8-B27F-F697341C8CBF}" type="slidenum">
              <a:rPr lang="el-GR" smtClean="0"/>
              <a:t>48</a:t>
            </a:fld>
            <a:endParaRPr lang="el-GR"/>
          </a:p>
        </p:txBody>
      </p:sp>
    </p:spTree>
    <p:extLst>
      <p:ext uri="{BB962C8B-B14F-4D97-AF65-F5344CB8AC3E}">
        <p14:creationId xmlns:p14="http://schemas.microsoft.com/office/powerpoint/2010/main" val="176905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 780</a:t>
            </a:r>
          </a:p>
        </p:txBody>
      </p:sp>
      <p:sp>
        <p:nvSpPr>
          <p:cNvPr id="4" name="Foliennummernplatzhalter 3"/>
          <p:cNvSpPr>
            <a:spLocks noGrp="1"/>
          </p:cNvSpPr>
          <p:nvPr>
            <p:ph type="sldNum" sz="quarter" idx="5"/>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5146913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VBI-Leitfaden S. 83</a:t>
            </a:r>
          </a:p>
        </p:txBody>
      </p:sp>
      <p:sp>
        <p:nvSpPr>
          <p:cNvPr id="4" name="Foliennummernplatzhalter 3"/>
          <p:cNvSpPr>
            <a:spLocks noGrp="1"/>
          </p:cNvSpPr>
          <p:nvPr>
            <p:ph type="sldNum" sz="quarter" idx="5"/>
          </p:nvPr>
        </p:nvSpPr>
        <p:spPr/>
        <p:txBody>
          <a:bodyPr/>
          <a:lstStyle/>
          <a:p>
            <a:fld id="{D51933F7-9C1D-42A8-B27F-F697341C8CBF}" type="slidenum">
              <a:rPr lang="el-GR" smtClean="0"/>
              <a:t>49</a:t>
            </a:fld>
            <a:endParaRPr lang="el-GR"/>
          </a:p>
        </p:txBody>
      </p:sp>
    </p:spTree>
    <p:extLst>
      <p:ext uri="{BB962C8B-B14F-4D97-AF65-F5344CB8AC3E}">
        <p14:creationId xmlns:p14="http://schemas.microsoft.com/office/powerpoint/2010/main" val="3460552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Oficina Federal de Economía y Control de Exportaciones </a:t>
            </a:r>
          </a:p>
        </p:txBody>
      </p:sp>
      <p:sp>
        <p:nvSpPr>
          <p:cNvPr id="4" name="Foliennummernplatzhalter 3"/>
          <p:cNvSpPr>
            <a:spLocks noGrp="1"/>
          </p:cNvSpPr>
          <p:nvPr>
            <p:ph type="sldNum" sz="quarter" idx="5"/>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3674573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Oficina Federal de Economía y Control de Exportaciones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51</a:t>
            </a:fld>
            <a:endParaRPr lang="el-GR"/>
          </a:p>
        </p:txBody>
      </p:sp>
    </p:spTree>
    <p:extLst>
      <p:ext uri="{BB962C8B-B14F-4D97-AF65-F5344CB8AC3E}">
        <p14:creationId xmlns:p14="http://schemas.microsoft.com/office/powerpoint/2010/main" val="27276340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http://www.bafa.de/SharedDocs/Downloads/DE/Energie/ee_waermepumpen_erdwaermesondenbohrungen.pdf?__blob=publicationFile&amp;v=3</a:t>
            </a:r>
          </a:p>
          <a:p>
            <a:r>
              <a:rPr lang="de-DE" dirty="0"/>
              <a:t>Oficina Federal de Economía y Control de Exportaciones </a:t>
            </a:r>
          </a:p>
          <a:p>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52</a:t>
            </a:fld>
            <a:endParaRPr lang="el-GR"/>
          </a:p>
        </p:txBody>
      </p:sp>
    </p:spTree>
    <p:extLst>
      <p:ext uri="{BB962C8B-B14F-4D97-AF65-F5344CB8AC3E}">
        <p14:creationId xmlns:p14="http://schemas.microsoft.com/office/powerpoint/2010/main" val="969669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"Environmental Damage Act", VBI Guide p. 84</a:t>
            </a:r>
          </a:p>
        </p:txBody>
      </p:sp>
      <p:sp>
        <p:nvSpPr>
          <p:cNvPr id="4" name="Foliennummernplatzhalter 3"/>
          <p:cNvSpPr>
            <a:spLocks noGrp="1"/>
          </p:cNvSpPr>
          <p:nvPr>
            <p:ph type="sldNum" sz="quarter" idx="5"/>
          </p:nvPr>
        </p:nvSpPr>
        <p:spPr/>
        <p:txBody>
          <a:bodyPr/>
          <a:lstStyle/>
          <a:p>
            <a:fld id="{D51933F7-9C1D-42A8-B27F-F697341C8CBF}" type="slidenum">
              <a:rPr lang="el-GR" smtClean="0"/>
              <a:t>53</a:t>
            </a:fld>
            <a:endParaRPr lang="el-GR"/>
          </a:p>
        </p:txBody>
      </p:sp>
    </p:spTree>
    <p:extLst>
      <p:ext uri="{BB962C8B-B14F-4D97-AF65-F5344CB8AC3E}">
        <p14:creationId xmlns:p14="http://schemas.microsoft.com/office/powerpoint/2010/main" val="29649787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Wikipedia bajo "Environmental Damage Act".</a:t>
            </a:r>
          </a:p>
        </p:txBody>
      </p:sp>
      <p:sp>
        <p:nvSpPr>
          <p:cNvPr id="4" name="Foliennummernplatzhalter 3"/>
          <p:cNvSpPr>
            <a:spLocks noGrp="1"/>
          </p:cNvSpPr>
          <p:nvPr>
            <p:ph type="sldNum" sz="quarter" idx="5"/>
          </p:nvPr>
        </p:nvSpPr>
        <p:spPr/>
        <p:txBody>
          <a:bodyPr/>
          <a:lstStyle/>
          <a:p>
            <a:fld id="{D51933F7-9C1D-42A8-B27F-F697341C8CBF}" type="slidenum">
              <a:rPr lang="el-GR" smtClean="0"/>
              <a:t>54</a:t>
            </a:fld>
            <a:endParaRPr lang="el-GR"/>
          </a:p>
        </p:txBody>
      </p:sp>
    </p:spTree>
    <p:extLst>
      <p:ext uri="{BB962C8B-B14F-4D97-AF65-F5344CB8AC3E}">
        <p14:creationId xmlns:p14="http://schemas.microsoft.com/office/powerpoint/2010/main" val="39941752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La energía geotérmica cerca de la superficie p.327 </a:t>
            </a:r>
          </a:p>
        </p:txBody>
      </p:sp>
      <p:sp>
        <p:nvSpPr>
          <p:cNvPr id="4" name="Foliennummernplatzhalter 3"/>
          <p:cNvSpPr>
            <a:spLocks noGrp="1"/>
          </p:cNvSpPr>
          <p:nvPr>
            <p:ph type="sldNum" sz="quarter" idx="5"/>
          </p:nvPr>
        </p:nvSpPr>
        <p:spPr/>
        <p:txBody>
          <a:bodyPr/>
          <a:lstStyle/>
          <a:p>
            <a:fld id="{D51933F7-9C1D-42A8-B27F-F697341C8CBF}" type="slidenum">
              <a:rPr lang="el-GR" smtClean="0"/>
              <a:t>55</a:t>
            </a:fld>
            <a:endParaRPr lang="el-GR"/>
          </a:p>
        </p:txBody>
      </p:sp>
    </p:spTree>
    <p:extLst>
      <p:ext uri="{BB962C8B-B14F-4D97-AF65-F5344CB8AC3E}">
        <p14:creationId xmlns:p14="http://schemas.microsoft.com/office/powerpoint/2010/main" val="22435296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Energía geotérmica cerca de la superficie p.328</a:t>
            </a:r>
          </a:p>
        </p:txBody>
      </p:sp>
      <p:sp>
        <p:nvSpPr>
          <p:cNvPr id="4" name="Foliennummernplatzhalter 3"/>
          <p:cNvSpPr>
            <a:spLocks noGrp="1"/>
          </p:cNvSpPr>
          <p:nvPr>
            <p:ph type="sldNum" sz="quarter" idx="5"/>
          </p:nvPr>
        </p:nvSpPr>
        <p:spPr/>
        <p:txBody>
          <a:bodyPr/>
          <a:lstStyle/>
          <a:p>
            <a:fld id="{D51933F7-9C1D-42A8-B27F-F697341C8CBF}" type="slidenum">
              <a:rPr lang="el-GR" smtClean="0"/>
              <a:t>57</a:t>
            </a:fld>
            <a:endParaRPr lang="el-GR"/>
          </a:p>
        </p:txBody>
      </p:sp>
    </p:spTree>
    <p:extLst>
      <p:ext uri="{BB962C8B-B14F-4D97-AF65-F5344CB8AC3E}">
        <p14:creationId xmlns:p14="http://schemas.microsoft.com/office/powerpoint/2010/main" val="36717353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La energía geotérmica cerca de la superficie p.329</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18617006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Asociación federal Asociación registrada de Geotermia. (Ed.) </a:t>
            </a:r>
            <a:br>
              <a:rPr lang="de-DE" dirty="0"/>
            </a:br>
            <a:r>
              <a:rPr lang="de-DE" sz="1200" b="0" i="0" kern="1200" dirty="0">
                <a:solidFill>
                  <a:schemeClr val="tx1"/>
                </a:solidFill>
                <a:effectLst/>
                <a:latin typeface="+mn-lt"/>
                <a:ea typeface="+mn-ea"/>
                <a:cs typeface="+mn-cs"/>
              </a:rPr>
              <a:t>13ª edición, folleto "Consejos para propietarios y constructores", Berlín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60</a:t>
            </a:fld>
            <a:endParaRPr lang="el-GR"/>
          </a:p>
        </p:txBody>
      </p:sp>
    </p:spTree>
    <p:extLst>
      <p:ext uri="{BB962C8B-B14F-4D97-AF65-F5344CB8AC3E}">
        <p14:creationId xmlns:p14="http://schemas.microsoft.com/office/powerpoint/2010/main" val="342531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for near-surface geothermal energy, p. 781</a:t>
            </a:r>
          </a:p>
        </p:txBody>
      </p:sp>
      <p:sp>
        <p:nvSpPr>
          <p:cNvPr id="4" name="Foliennummernplatzhalter 3"/>
          <p:cNvSpPr>
            <a:spLocks noGrp="1"/>
          </p:cNvSpPr>
          <p:nvPr>
            <p:ph type="sldNum" sz="quarter" idx="5"/>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6695734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Energía geotérmica cerca de la superficie manual p. 329</a:t>
            </a:r>
          </a:p>
        </p:txBody>
      </p:sp>
      <p:sp>
        <p:nvSpPr>
          <p:cNvPr id="4" name="Foliennummernplatzhalter 3"/>
          <p:cNvSpPr>
            <a:spLocks noGrp="1"/>
          </p:cNvSpPr>
          <p:nvPr>
            <p:ph type="sldNum" sz="quarter" idx="5"/>
          </p:nvPr>
        </p:nvSpPr>
        <p:spPr/>
        <p:txBody>
          <a:bodyPr/>
          <a:lstStyle/>
          <a:p>
            <a:fld id="{D51933F7-9C1D-42A8-B27F-F697341C8CBF}" type="slidenum">
              <a:rPr lang="el-GR" smtClean="0"/>
              <a:t>61</a:t>
            </a:fld>
            <a:endParaRPr lang="el-GR"/>
          </a:p>
        </p:txBody>
      </p:sp>
    </p:spTree>
    <p:extLst>
      <p:ext uri="{BB962C8B-B14F-4D97-AF65-F5344CB8AC3E}">
        <p14:creationId xmlns:p14="http://schemas.microsoft.com/office/powerpoint/2010/main" val="23758399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Energía geotérmica cerca de la superficie manual p. 329</a:t>
            </a:r>
          </a:p>
        </p:txBody>
      </p:sp>
      <p:sp>
        <p:nvSpPr>
          <p:cNvPr id="4" name="Foliennummernplatzhalter 3"/>
          <p:cNvSpPr>
            <a:spLocks noGrp="1"/>
          </p:cNvSpPr>
          <p:nvPr>
            <p:ph type="sldNum" sz="quarter" idx="5"/>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2950916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Energía geotérmica cerca de la superficie p. 330</a:t>
            </a:r>
          </a:p>
        </p:txBody>
      </p:sp>
      <p:sp>
        <p:nvSpPr>
          <p:cNvPr id="4" name="Foliennummernplatzhalter 3"/>
          <p:cNvSpPr>
            <a:spLocks noGrp="1"/>
          </p:cNvSpPr>
          <p:nvPr>
            <p:ph type="sldNum" sz="quarter" idx="5"/>
          </p:nvPr>
        </p:nvSpPr>
        <p:spPr/>
        <p:txBody>
          <a:bodyPr/>
          <a:lstStyle/>
          <a:p>
            <a:fld id="{D51933F7-9C1D-42A8-B27F-F697341C8CBF}" type="slidenum">
              <a:rPr lang="el-GR" smtClean="0"/>
              <a:t>63</a:t>
            </a:fld>
            <a:endParaRPr lang="el-GR"/>
          </a:p>
        </p:txBody>
      </p:sp>
    </p:spTree>
    <p:extLst>
      <p:ext uri="{BB962C8B-B14F-4D97-AF65-F5344CB8AC3E}">
        <p14:creationId xmlns:p14="http://schemas.microsoft.com/office/powerpoint/2010/main" val="3259811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Energía geotérmica cerca de la superficie p. 330</a:t>
            </a:r>
          </a:p>
        </p:txBody>
      </p:sp>
      <p:sp>
        <p:nvSpPr>
          <p:cNvPr id="4" name="Foliennummernplatzhalter 3"/>
          <p:cNvSpPr>
            <a:spLocks noGrp="1"/>
          </p:cNvSpPr>
          <p:nvPr>
            <p:ph type="sldNum" sz="quarter" idx="5"/>
          </p:nvPr>
        </p:nvSpPr>
        <p:spPr/>
        <p:txBody>
          <a:bodyPr/>
          <a:lstStyle/>
          <a:p>
            <a:fld id="{D51933F7-9C1D-42A8-B27F-F697341C8CBF}" type="slidenum">
              <a:rPr lang="el-GR" smtClean="0"/>
              <a:t>64</a:t>
            </a:fld>
            <a:endParaRPr lang="el-GR"/>
          </a:p>
        </p:txBody>
      </p:sp>
    </p:spTree>
    <p:extLst>
      <p:ext uri="{BB962C8B-B14F-4D97-AF65-F5344CB8AC3E}">
        <p14:creationId xmlns:p14="http://schemas.microsoft.com/office/powerpoint/2010/main" val="37432115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Energía geotérmica cerca de la superficie p.331, 332</a:t>
            </a:r>
          </a:p>
        </p:txBody>
      </p:sp>
      <p:sp>
        <p:nvSpPr>
          <p:cNvPr id="4" name="Foliennummernplatzhalter 3"/>
          <p:cNvSpPr>
            <a:spLocks noGrp="1"/>
          </p:cNvSpPr>
          <p:nvPr>
            <p:ph type="sldNum" sz="quarter" idx="5"/>
          </p:nvPr>
        </p:nvSpPr>
        <p:spPr/>
        <p:txBody>
          <a:bodyPr/>
          <a:lstStyle/>
          <a:p>
            <a:fld id="{D51933F7-9C1D-42A8-B27F-F697341C8CBF}" type="slidenum">
              <a:rPr lang="el-GR" smtClean="0"/>
              <a:t>66</a:t>
            </a:fld>
            <a:endParaRPr lang="el-GR"/>
          </a:p>
        </p:txBody>
      </p:sp>
    </p:spTree>
    <p:extLst>
      <p:ext uri="{BB962C8B-B14F-4D97-AF65-F5344CB8AC3E}">
        <p14:creationId xmlns:p14="http://schemas.microsoft.com/office/powerpoint/2010/main" val="19208057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Energía geotérmica cerca de la superficie manual p. 331</a:t>
            </a:r>
          </a:p>
        </p:txBody>
      </p:sp>
      <p:sp>
        <p:nvSpPr>
          <p:cNvPr id="4" name="Foliennummernplatzhalter 3"/>
          <p:cNvSpPr>
            <a:spLocks noGrp="1"/>
          </p:cNvSpPr>
          <p:nvPr>
            <p:ph type="sldNum" sz="quarter" idx="5"/>
          </p:nvPr>
        </p:nvSpPr>
        <p:spPr/>
        <p:txBody>
          <a:bodyPr/>
          <a:lstStyle/>
          <a:p>
            <a:fld id="{D51933F7-9C1D-42A8-B27F-F697341C8CBF}" type="slidenum">
              <a:rPr lang="el-GR" smtClean="0"/>
              <a:t>67</a:t>
            </a:fld>
            <a:endParaRPr lang="el-GR"/>
          </a:p>
        </p:txBody>
      </p:sp>
    </p:spTree>
    <p:extLst>
      <p:ext uri="{BB962C8B-B14F-4D97-AF65-F5344CB8AC3E}">
        <p14:creationId xmlns:p14="http://schemas.microsoft.com/office/powerpoint/2010/main" val="19062761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http://www.gtvservice.de/fileadmin/useruploads/JungeGeothermie/PDF_Sonstige/Tipps_Haeuslebauer_20170201_WEB.pdf</a:t>
            </a:r>
          </a:p>
          <a:p>
            <a:r>
              <a:rPr lang="de-DE" sz="1200" b="0" i="0" kern="1200" dirty="0">
                <a:solidFill>
                  <a:schemeClr val="tx1"/>
                </a:solidFill>
                <a:effectLst/>
                <a:latin typeface="+mn-lt"/>
                <a:ea typeface="+mn-ea"/>
                <a:cs typeface="+mn-cs"/>
              </a:rPr>
              <a:t>Asociación federal Asociación registrada de Geotermia. (Ed.) 13ª edición, folleto "Tipps für Hausbesitzer und Bauherren", Berlín 2016</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70</a:t>
            </a:fld>
            <a:endParaRPr lang="el-GR"/>
          </a:p>
        </p:txBody>
      </p:sp>
    </p:spTree>
    <p:extLst>
      <p:ext uri="{BB962C8B-B14F-4D97-AF65-F5344CB8AC3E}">
        <p14:creationId xmlns:p14="http://schemas.microsoft.com/office/powerpoint/2010/main" val="1447696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Manual de energía geotérmica cercana a la superficie, p.782</a:t>
            </a:r>
          </a:p>
        </p:txBody>
      </p:sp>
      <p:sp>
        <p:nvSpPr>
          <p:cNvPr id="4" name="Foliennummernplatzhalter 3"/>
          <p:cNvSpPr>
            <a:spLocks noGrp="1"/>
          </p:cNvSpPr>
          <p:nvPr>
            <p:ph type="sldNum" sz="quarter" idx="5"/>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205310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for near-surface geothermal energy, p.782</a:t>
            </a:r>
          </a:p>
        </p:txBody>
      </p:sp>
      <p:sp>
        <p:nvSpPr>
          <p:cNvPr id="4" name="Foliennummernplatzhalter 3"/>
          <p:cNvSpPr>
            <a:spLocks noGrp="1"/>
          </p:cNvSpPr>
          <p:nvPr>
            <p:ph type="sldNum" sz="quarter" idx="5"/>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3123403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p.782</a:t>
            </a:r>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3187085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of near-surface geothermal energy, p. 781</a:t>
            </a:r>
          </a:p>
        </p:txBody>
      </p:sp>
      <p:sp>
        <p:nvSpPr>
          <p:cNvPr id="4" name="Foliennummernplatzhalter 3"/>
          <p:cNvSpPr>
            <a:spLocks noGrp="1"/>
          </p:cNvSpPr>
          <p:nvPr>
            <p:ph type="sldNum" sz="quarter" idx="5"/>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1957978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Fuente: Handbook for near-surface geothermal energy, p.790</a:t>
            </a:r>
          </a:p>
        </p:txBody>
      </p:sp>
      <p:sp>
        <p:nvSpPr>
          <p:cNvPr id="4" name="Foliennummernplatzhalter 3"/>
          <p:cNvSpPr>
            <a:spLocks noGrp="1"/>
          </p:cNvSpPr>
          <p:nvPr>
            <p:ph type="sldNum" sz="quarter" idx="5"/>
          </p:nvPr>
        </p:nvSpPr>
        <p:spPr/>
        <p:txBody>
          <a:bodyPr/>
          <a:lstStyle/>
          <a:p>
            <a:fld id="{D51933F7-9C1D-42A8-B27F-F697341C8CBF}" type="slidenum">
              <a:rPr lang="el-GR" smtClean="0"/>
              <a:t>13</a:t>
            </a:fld>
            <a:endParaRPr lang="el-GR"/>
          </a:p>
        </p:txBody>
      </p:sp>
    </p:spTree>
    <p:extLst>
      <p:ext uri="{BB962C8B-B14F-4D97-AF65-F5344CB8AC3E}">
        <p14:creationId xmlns:p14="http://schemas.microsoft.com/office/powerpoint/2010/main" val="321563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bg>
      <p:bgPr>
        <a:blipFill dpi="0" rotWithShape="1">
          <a:blip r:embed="rId2">
            <a:alphaModFix amt="0"/>
            <a:lum/>
          </a:blip>
          <a:srcRect/>
          <a:tile tx="0" ty="0" sx="30000" sy="30000" flip="none" algn="ctr"/>
        </a:blip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B6428DA-F704-4EAA-9AA6-12B5E9C2A03A}" type="datetime1">
              <a:rPr lang="de-DE" smtClean="0"/>
              <a:t>08.08.2019</a:t>
            </a:fld>
            <a:endParaRPr lang="de-DE"/>
          </a:p>
        </p:txBody>
      </p:sp>
    </p:spTree>
    <p:extLst>
      <p:ext uri="{BB962C8B-B14F-4D97-AF65-F5344CB8AC3E}">
        <p14:creationId xmlns:p14="http://schemas.microsoft.com/office/powerpoint/2010/main" val="395558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del Patrón</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del Patrón</a:t>
            </a:r>
          </a:p>
          <a:p>
            <a:pPr lvl="1"/>
            <a:r>
              <a:rPr lang="en-US"/>
              <a:t>Segundo nivel</a:t>
            </a:r>
          </a:p>
          <a:p>
            <a:pPr lvl="2"/>
            <a:r>
              <a:rPr lang="en-US"/>
              <a:t>Tercer nivel</a:t>
            </a:r>
          </a:p>
          <a:p>
            <a:pPr lvl="3"/>
            <a:r>
              <a:rPr lang="en-US"/>
              <a:t>Cuarto nivel</a:t>
            </a:r>
          </a:p>
          <a:p>
            <a:pPr lvl="4"/>
            <a:r>
              <a:rPr lang="en-US"/>
              <a:t>Quinto nivel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8/8/2019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a:latin typeface="Arial" panose="020B0604020202020204" pitchFamily="34" charset="0"/>
                <a:cs typeface="Arial" panose="020B0604020202020204" pitchFamily="34" charset="0"/>
              </a:rPr>
              <a:t>Estado del arte y normativa</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Módulo 1.7</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8297D-B018-4A8F-BB66-B20A379E3EF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AFAA324A-76B0-4530-A2C2-5A8515B41276}"/>
              </a:ext>
            </a:extLst>
          </p:cNvPr>
          <p:cNvSpPr>
            <a:spLocks noGrp="1"/>
          </p:cNvSpPr>
          <p:nvPr>
            <p:ph idx="1"/>
          </p:nvPr>
        </p:nvSpPr>
        <p:spPr/>
        <p:txBody>
          <a:bodyPr/>
          <a:lstStyle/>
          <a:p>
            <a:pPr marL="0" indent="0">
              <a:lnSpc>
                <a:spcPct val="150000"/>
              </a:lnSpc>
              <a:buNone/>
            </a:pPr>
            <a:r>
              <a:rPr lang="en-US" sz="1600" b="1" dirty="0">
                <a:latin typeface="Arial" panose="020B0604020202020204" pitchFamily="34" charset="0"/>
                <a:cs typeface="Arial" panose="020B0604020202020204" pitchFamily="34" charset="0"/>
              </a:rPr>
              <a:t> Formas de uso y sus aplicaciones en todo el mundo</a:t>
            </a:r>
          </a:p>
          <a:p>
            <a:pPr marL="0" indent="0">
              <a:lnSpc>
                <a:spcPct val="150000"/>
              </a:lnSpc>
              <a:buNone/>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i="1" u="sng" dirty="0" err="1">
                <a:latin typeface="Arial" panose="020B0604020202020204" pitchFamily="34" charset="0"/>
                <a:cs typeface="Arial" panose="020B0604020202020204" pitchFamily="34" charset="0"/>
              </a:rPr>
              <a:t> Invernaderos</a:t>
            </a:r>
            <a:r>
              <a:rPr lang="de-DE" sz="1600" i="1" u="sng" dirty="0">
                <a:latin typeface="Arial" panose="020B0604020202020204" pitchFamily="34" charset="0"/>
                <a:cs typeface="Arial" panose="020B0604020202020204" pitchFamily="34" charset="0"/>
              </a:rPr>
              <a:t>:</a:t>
            </a:r>
          </a:p>
          <a:p>
            <a:pPr>
              <a:lnSpc>
                <a:spcPct val="150000"/>
              </a:lnSpc>
            </a:pPr>
            <a:r>
              <a:rPr lang="en-US" sz="1600" dirty="0">
                <a:latin typeface="Arial" panose="020B0604020202020204" pitchFamily="34" charset="0"/>
                <a:cs typeface="Arial" panose="020B0604020202020204" pitchFamily="34" charset="0"/>
              </a:rPr>
              <a:t>31 países utilizan energía geotérmica para calentar invernaderos y grandes extensiones de tierra.</a:t>
            </a:r>
          </a:p>
          <a:p>
            <a:pPr>
              <a:lnSpc>
                <a:spcPct val="150000"/>
              </a:lnSpc>
            </a:pPr>
            <a:r>
              <a:rPr lang="en-US" sz="1600" dirty="0">
                <a:latin typeface="Arial" panose="020B0604020202020204" pitchFamily="34" charset="0"/>
                <a:cs typeface="Arial" panose="020B0604020202020204" pitchFamily="34" charset="0"/>
              </a:rPr>
              <a:t>Principales cultivos: hortalizas, tomates, flores y plántulas de árboles.</a:t>
            </a:r>
          </a:p>
          <a:p>
            <a:pPr>
              <a:lnSpc>
                <a:spcPct val="150000"/>
              </a:lnSpc>
            </a:pPr>
            <a:r>
              <a:rPr lang="en-US" sz="1600" dirty="0">
                <a:latin typeface="Arial" panose="020B0604020202020204" pitchFamily="34" charset="0"/>
                <a:cs typeface="Arial" panose="020B0604020202020204" pitchFamily="34" charset="0"/>
              </a:rPr>
              <a:t>Los Estados Unidos e Islandia también cultivan frutas (como plátanos).</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err="1">
                <a:latin typeface="Arial" panose="020B0604020202020204" pitchFamily="34" charset="0"/>
                <a:cs typeface="Arial" panose="020B0604020202020204" pitchFamily="34" charset="0"/>
              </a:rPr>
              <a:t> Balneología</a:t>
            </a:r>
            <a:r>
              <a:rPr lang="de-DE" sz="1600" i="1" u="sng" dirty="0">
                <a:latin typeface="Arial" panose="020B0604020202020204" pitchFamily="34" charset="0"/>
                <a:cs typeface="Arial" panose="020B0604020202020204" pitchFamily="34" charset="0"/>
              </a:rPr>
              <a:t> y Spas:</a:t>
            </a:r>
          </a:p>
          <a:p>
            <a:pPr>
              <a:lnSpc>
                <a:spcPct val="150000"/>
              </a:lnSpc>
            </a:pPr>
            <a:r>
              <a:rPr lang="en-US" sz="1600" dirty="0">
                <a:latin typeface="Arial" panose="020B0604020202020204" pitchFamily="34" charset="0"/>
                <a:cs typeface="Arial" panose="020B0604020202020204" pitchFamily="34" charset="0"/>
              </a:rPr>
              <a:t>Las aguas termales se utilizan en unos 70 países para piscinas y spas.</a:t>
            </a:r>
          </a:p>
          <a:p>
            <a:pPr>
              <a:lnSpc>
                <a:spcPct val="150000"/>
              </a:lnSpc>
            </a:pPr>
            <a:r>
              <a:rPr lang="en-US" sz="1600" dirty="0">
                <a:latin typeface="Arial" panose="020B0604020202020204" pitchFamily="34" charset="0"/>
                <a:cs typeface="Arial" panose="020B0604020202020204" pitchFamily="34" charset="0"/>
              </a:rPr>
              <a:t>La energía geotérmica como elemento cultural y lugar de encuentro importante.</a:t>
            </a:r>
            <a:endParaRPr lang="de-DE" dirty="0"/>
          </a:p>
        </p:txBody>
      </p:sp>
    </p:spTree>
    <p:extLst>
      <p:ext uri="{BB962C8B-B14F-4D97-AF65-F5344CB8AC3E}">
        <p14:creationId xmlns:p14="http://schemas.microsoft.com/office/powerpoint/2010/main" val="427871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B53F89-5752-4DC7-9BE8-443C2EAFFD8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5AE869C-DEC2-4C05-ABEB-6259617AA06A}"/>
              </a:ext>
            </a:extLst>
          </p:cNvPr>
          <p:cNvSpPr>
            <a:spLocks noGrp="1"/>
          </p:cNvSpPr>
          <p:nvPr>
            <p:ph idx="1"/>
          </p:nvPr>
        </p:nvSpPr>
        <p:spPr>
          <a:xfrm>
            <a:off x="429688" y="1268760"/>
            <a:ext cx="8714311" cy="525658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Formas </a:t>
            </a:r>
            <a:r>
              <a:rPr lang="de-DE" sz="1600" b="1" dirty="0" err="1">
                <a:latin typeface="Arial" panose="020B0604020202020204" pitchFamily="34" charset="0"/>
                <a:cs typeface="Arial" panose="020B0604020202020204" pitchFamily="34" charset="0"/>
              </a:rPr>
              <a:t>de uso</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sus aplicaciones en todo el mundo</a:t>
            </a: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i="1" u="sng" dirty="0">
                <a:latin typeface="Arial" panose="020B0604020202020204" pitchFamily="34" charset="0"/>
                <a:cs typeface="Arial" panose="020B0604020202020204" pitchFamily="34" charset="0"/>
              </a:rPr>
              <a:t> Procesos de secado agrícola y calor de procesos industriales:</a:t>
            </a:r>
          </a:p>
          <a:p>
            <a:pPr>
              <a:lnSpc>
                <a:spcPct val="150000"/>
              </a:lnSpc>
            </a:pPr>
            <a:r>
              <a:rPr lang="en-US" sz="1600" dirty="0">
                <a:latin typeface="Arial" panose="020B0604020202020204" pitchFamily="34" charset="0"/>
                <a:cs typeface="Arial" panose="020B0604020202020204" pitchFamily="34" charset="0"/>
              </a:rPr>
              <a:t>En 15 países: por ejemplo, secado de cebollas (EE.UU./Serbia), cereales, frutas (América del Sur y Central), alfalfa (Nueva Zelanda), cocos (Filipinas) y madera. La piscicultura también desempeña un papel importante.</a:t>
            </a:r>
          </a:p>
          <a:p>
            <a:pPr>
              <a:lnSpc>
                <a:spcPct val="150000"/>
              </a:lnSpc>
            </a:pPr>
            <a:r>
              <a:rPr lang="en-US" sz="1600" dirty="0">
                <a:latin typeface="Arial" panose="020B0604020202020204" pitchFamily="34" charset="0"/>
                <a:cs typeface="Arial" panose="020B0604020202020204" pitchFamily="34" charset="0"/>
              </a:rPr>
              <a:t>Calor de procesos industriales en la industria del cuero (Serbia, Eslovenia), procesos químicos (Bulgaria, Polonia), fabricación de papel (Nueva Zelanda) o extracciones CO₂</a:t>
            </a:r>
          </a:p>
          <a:p>
            <a:pPr>
              <a:lnSpc>
                <a:spcPct val="150000"/>
              </a:lnSpc>
            </a:pPr>
            <a:r>
              <a:rPr lang="en-US" sz="1600" dirty="0">
                <a:latin typeface="Arial" panose="020B0604020202020204" pitchFamily="34" charset="0"/>
                <a:cs typeface="Arial" panose="020B0604020202020204" pitchFamily="34" charset="0"/>
              </a:rPr>
              <a:t>Por ejemplo, el campo geotérmico de Larderello, en Italia, utiliza el excedente de calor geotérmico de la central eléctrica de San Marino como calor de proceso respetuoso con el medio ambiente y rentable para la quesería cercana.</a:t>
            </a:r>
            <a:endParaRPr lang="de-DE" sz="1600" dirty="0">
              <a:latin typeface="Arial" panose="020B0604020202020204" pitchFamily="34" charset="0"/>
              <a:cs typeface="Arial" panose="020B0604020202020204" pitchFamily="34" charset="0"/>
            </a:endParaRPr>
          </a:p>
          <a:p>
            <a:pPr marL="0" indent="0">
              <a:lnSpc>
                <a:spcPct val="150000"/>
              </a:lnSpc>
              <a:buNone/>
            </a:pPr>
            <a:r>
              <a:rPr lang="en-US" sz="1600" i="1" u="sng" dirty="0">
                <a:latin typeface="Arial" panose="020B0604020202020204" pitchFamily="34" charset="0"/>
                <a:cs typeface="Arial" panose="020B0604020202020204" pitchFamily="34" charset="0"/>
              </a:rPr>
              <a:t> Nieve / hielo derritiéndose en carreteras y aceras:</a:t>
            </a:r>
          </a:p>
          <a:p>
            <a:pPr>
              <a:lnSpc>
                <a:spcPct val="150000"/>
              </a:lnSpc>
            </a:pPr>
            <a:r>
              <a:rPr lang="de-DE" sz="1600" dirty="0" err="1">
                <a:latin typeface="Arial" panose="020B0604020202020204" pitchFamily="34" charset="0"/>
                <a:cs typeface="Arial" panose="020B0604020202020204" pitchFamily="34" charset="0"/>
              </a:rPr>
              <a:t>Aproximadamente</a:t>
            </a:r>
            <a:r>
              <a:rPr lang="de-DE" sz="1600" dirty="0">
                <a:latin typeface="Arial" panose="020B0604020202020204" pitchFamily="34" charset="0"/>
                <a:cs typeface="Arial" panose="020B0604020202020204" pitchFamily="34" charset="0"/>
              </a:rPr>
              <a:t> 2,5 </a:t>
            </a:r>
            <a:r>
              <a:rPr lang="de-DE" sz="1600" dirty="0" err="1">
                <a:latin typeface="Arial" panose="020B0604020202020204" pitchFamily="34" charset="0"/>
                <a:cs typeface="Arial" panose="020B0604020202020204" pitchFamily="34" charset="0"/>
              </a:rPr>
              <a:t>millones de</a:t>
            </a:r>
            <a:r>
              <a:rPr lang="de-DE" sz="1600" baseline="30000" dirty="0">
                <a:latin typeface="Arial" panose="020B0604020202020204" pitchFamily="34" charset="0"/>
                <a:cs typeface="Arial" panose="020B0604020202020204" pitchFamily="34" charset="0"/>
              </a:rPr>
              <a:t> m2</a:t>
            </a:r>
            <a:r>
              <a:rPr lang="en-US" sz="1600" dirty="0">
                <a:latin typeface="Arial" panose="020B0604020202020204" pitchFamily="34" charset="0"/>
                <a:cs typeface="Arial" panose="020B0604020202020204" pitchFamily="34" charset="0"/>
              </a:rPr>
              <a:t> de carreteras y aceras se mantienen libres de hielo en todo el mundo (especialmente en Islandia).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1392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AA04AE-DCB4-4F7A-8279-8E5834FC7DF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graphicFrame>
        <p:nvGraphicFramePr>
          <p:cNvPr id="6" name="Diagramm 5">
            <a:extLst>
              <a:ext uri="{FF2B5EF4-FFF2-40B4-BE49-F238E27FC236}">
                <a16:creationId xmlns:a16="http://schemas.microsoft.com/office/drawing/2014/main" id="{1A195BE0-573E-457D-AF8E-B944DDE654CD}"/>
              </a:ext>
            </a:extLst>
          </p:cNvPr>
          <p:cNvGraphicFramePr/>
          <p:nvPr>
            <p:extLst>
              <p:ext uri="{D42A27DB-BD31-4B8C-83A1-F6EECF244321}">
                <p14:modId xmlns:p14="http://schemas.microsoft.com/office/powerpoint/2010/main" val="3807685721"/>
              </p:ext>
            </p:extLst>
          </p:nvPr>
        </p:nvGraphicFramePr>
        <p:xfrm>
          <a:off x="1087234" y="1340768"/>
          <a:ext cx="7571184" cy="471338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feld 6">
            <a:extLst>
              <a:ext uri="{FF2B5EF4-FFF2-40B4-BE49-F238E27FC236}">
                <a16:creationId xmlns:a16="http://schemas.microsoft.com/office/drawing/2014/main" id="{9DDBCB7B-4D65-4A04-90FC-F5D6C0F1188E}"/>
              </a:ext>
            </a:extLst>
          </p:cNvPr>
          <p:cNvSpPr txBox="1"/>
          <p:nvPr/>
        </p:nvSpPr>
        <p:spPr>
          <a:xfrm>
            <a:off x="5436096" y="3697461"/>
            <a:ext cx="995318"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70.95%</a:t>
            </a:r>
          </a:p>
        </p:txBody>
      </p:sp>
      <p:sp>
        <p:nvSpPr>
          <p:cNvPr id="8" name="Textfeld 7">
            <a:extLst>
              <a:ext uri="{FF2B5EF4-FFF2-40B4-BE49-F238E27FC236}">
                <a16:creationId xmlns:a16="http://schemas.microsoft.com/office/drawing/2014/main" id="{A53CE1FA-A2BF-4E5F-B18D-64FE95D246D2}"/>
              </a:ext>
            </a:extLst>
          </p:cNvPr>
          <p:cNvSpPr txBox="1"/>
          <p:nvPr/>
        </p:nvSpPr>
        <p:spPr>
          <a:xfrm>
            <a:off x="2699792" y="2420888"/>
            <a:ext cx="720080" cy="507831"/>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0.99%</a:t>
            </a:r>
          </a:p>
          <a:p>
            <a:endParaRPr lang="de-DE" dirty="0"/>
          </a:p>
        </p:txBody>
      </p:sp>
      <p:cxnSp>
        <p:nvCxnSpPr>
          <p:cNvPr id="10" name="Gerader Verbinder 9">
            <a:extLst>
              <a:ext uri="{FF2B5EF4-FFF2-40B4-BE49-F238E27FC236}">
                <a16:creationId xmlns:a16="http://schemas.microsoft.com/office/drawing/2014/main" id="{00AC25CA-A623-4B7E-A2EA-97E490777695}"/>
              </a:ext>
            </a:extLst>
          </p:cNvPr>
          <p:cNvCxnSpPr>
            <a:cxnSpLocks/>
          </p:cNvCxnSpPr>
          <p:nvPr/>
        </p:nvCxnSpPr>
        <p:spPr>
          <a:xfrm>
            <a:off x="3131840" y="2564904"/>
            <a:ext cx="432048" cy="0"/>
          </a:xfrm>
          <a:prstGeom prst="line">
            <a:avLst/>
          </a:prstGeom>
        </p:spPr>
        <p:style>
          <a:lnRef idx="1">
            <a:schemeClr val="dk1"/>
          </a:lnRef>
          <a:fillRef idx="0">
            <a:schemeClr val="dk1"/>
          </a:fillRef>
          <a:effectRef idx="0">
            <a:schemeClr val="dk1"/>
          </a:effectRef>
          <a:fontRef idx="minor">
            <a:schemeClr val="tx1"/>
          </a:fontRef>
        </p:style>
      </p:cxnSp>
      <p:sp>
        <p:nvSpPr>
          <p:cNvPr id="12" name="Textfeld 11">
            <a:extLst>
              <a:ext uri="{FF2B5EF4-FFF2-40B4-BE49-F238E27FC236}">
                <a16:creationId xmlns:a16="http://schemas.microsoft.com/office/drawing/2014/main" id="{18D2AA95-D9C7-4B41-BE9B-8EE0AC11005F}"/>
              </a:ext>
            </a:extLst>
          </p:cNvPr>
          <p:cNvSpPr txBox="1"/>
          <p:nvPr/>
        </p:nvSpPr>
        <p:spPr>
          <a:xfrm>
            <a:off x="2699792" y="2118048"/>
            <a:ext cx="720080"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0.23%</a:t>
            </a:r>
          </a:p>
        </p:txBody>
      </p:sp>
      <p:sp>
        <p:nvSpPr>
          <p:cNvPr id="15" name="Textfeld 14">
            <a:extLst>
              <a:ext uri="{FF2B5EF4-FFF2-40B4-BE49-F238E27FC236}">
                <a16:creationId xmlns:a16="http://schemas.microsoft.com/office/drawing/2014/main" id="{2D36C285-CF57-4ABA-8300-C891135C2E09}"/>
              </a:ext>
            </a:extLst>
          </p:cNvPr>
          <p:cNvSpPr txBox="1"/>
          <p:nvPr/>
        </p:nvSpPr>
        <p:spPr>
          <a:xfrm>
            <a:off x="2679976" y="1815208"/>
            <a:ext cx="648072" cy="230832"/>
          </a:xfrm>
          <a:prstGeom prst="rect">
            <a:avLst/>
          </a:prstGeom>
          <a:noFill/>
        </p:spPr>
        <p:txBody>
          <a:bodyPr wrap="square" rtlCol="0">
            <a:spAutoFit/>
          </a:bodyPr>
          <a:lstStyle/>
          <a:p>
            <a:r>
              <a:rPr lang="de-DE" sz="900" dirty="0">
                <a:latin typeface="Arial" panose="020B0604020202020204" pitchFamily="34" charset="0"/>
                <a:cs typeface="Arial" panose="020B0604020202020204" pitchFamily="34" charset="0"/>
              </a:rPr>
              <a:t>0.87%</a:t>
            </a:r>
          </a:p>
        </p:txBody>
      </p:sp>
      <p:sp>
        <p:nvSpPr>
          <p:cNvPr id="20" name="Textfeld 19">
            <a:extLst>
              <a:ext uri="{FF2B5EF4-FFF2-40B4-BE49-F238E27FC236}">
                <a16:creationId xmlns:a16="http://schemas.microsoft.com/office/drawing/2014/main" id="{7AAEAFCC-DD92-43F3-9008-99D5F909C444}"/>
              </a:ext>
            </a:extLst>
          </p:cNvPr>
          <p:cNvSpPr txBox="1"/>
          <p:nvPr/>
        </p:nvSpPr>
        <p:spPr>
          <a:xfrm>
            <a:off x="4067944" y="2420888"/>
            <a:ext cx="576062" cy="230832"/>
          </a:xfrm>
          <a:prstGeom prst="rect">
            <a:avLst/>
          </a:prstGeom>
          <a:noFill/>
        </p:spPr>
        <p:txBody>
          <a:bodyPr wrap="square" rtlCol="0">
            <a:spAutoFit/>
          </a:bodyPr>
          <a:lstStyle/>
          <a:p>
            <a:r>
              <a:rPr lang="de-DE" sz="900" dirty="0">
                <a:solidFill>
                  <a:schemeClr val="bg1"/>
                </a:solidFill>
                <a:latin typeface="Arial" panose="020B0604020202020204" pitchFamily="34" charset="0"/>
                <a:cs typeface="Arial" panose="020B0604020202020204" pitchFamily="34" charset="0"/>
              </a:rPr>
              <a:t>13.00%</a:t>
            </a:r>
          </a:p>
        </p:txBody>
      </p:sp>
      <p:sp>
        <p:nvSpPr>
          <p:cNvPr id="25" name="Freihandform: Form 24">
            <a:extLst>
              <a:ext uri="{FF2B5EF4-FFF2-40B4-BE49-F238E27FC236}">
                <a16:creationId xmlns:a16="http://schemas.microsoft.com/office/drawing/2014/main" id="{6953BAE4-730D-44B6-BAC9-CEA7B3427B65}"/>
              </a:ext>
            </a:extLst>
          </p:cNvPr>
          <p:cNvSpPr/>
          <p:nvPr/>
        </p:nvSpPr>
        <p:spPr>
          <a:xfrm>
            <a:off x="4867422" y="1842868"/>
            <a:ext cx="942535" cy="112541"/>
          </a:xfrm>
          <a:custGeom>
            <a:avLst/>
            <a:gdLst>
              <a:gd name="connsiteX0" fmla="*/ 14067 w 942535"/>
              <a:gd name="connsiteY0" fmla="*/ 56270 h 112541"/>
              <a:gd name="connsiteX1" fmla="*/ 0 w 942535"/>
              <a:gd name="connsiteY1" fmla="*/ 0 h 112541"/>
              <a:gd name="connsiteX2" fmla="*/ 942535 w 942535"/>
              <a:gd name="connsiteY2" fmla="*/ 112541 h 112541"/>
            </a:gdLst>
            <a:ahLst/>
            <a:cxnLst>
              <a:cxn ang="0">
                <a:pos x="connsiteX0" y="connsiteY0"/>
              </a:cxn>
              <a:cxn ang="0">
                <a:pos x="connsiteX1" y="connsiteY1"/>
              </a:cxn>
              <a:cxn ang="0">
                <a:pos x="connsiteX2" y="connsiteY2"/>
              </a:cxn>
            </a:cxnLst>
            <a:rect l="l" t="t" r="r" b="b"/>
            <a:pathLst>
              <a:path w="942535" h="112541">
                <a:moveTo>
                  <a:pt x="14067" y="56270"/>
                </a:moveTo>
                <a:lnTo>
                  <a:pt x="0" y="0"/>
                </a:lnTo>
                <a:lnTo>
                  <a:pt x="942535" y="112541"/>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6" name="Freihandform: Form 25">
            <a:extLst>
              <a:ext uri="{FF2B5EF4-FFF2-40B4-BE49-F238E27FC236}">
                <a16:creationId xmlns:a16="http://schemas.microsoft.com/office/drawing/2014/main" id="{62E91931-EADD-42E6-AD98-2EE5A4246472}"/>
              </a:ext>
            </a:extLst>
          </p:cNvPr>
          <p:cNvSpPr/>
          <p:nvPr/>
        </p:nvSpPr>
        <p:spPr>
          <a:xfrm>
            <a:off x="3179298" y="2236763"/>
            <a:ext cx="450167" cy="295422"/>
          </a:xfrm>
          <a:custGeom>
            <a:avLst/>
            <a:gdLst>
              <a:gd name="connsiteX0" fmla="*/ 450167 w 450167"/>
              <a:gd name="connsiteY0" fmla="*/ 295422 h 295422"/>
              <a:gd name="connsiteX1" fmla="*/ 140677 w 450167"/>
              <a:gd name="connsiteY1" fmla="*/ 14068 h 295422"/>
              <a:gd name="connsiteX2" fmla="*/ 0 w 450167"/>
              <a:gd name="connsiteY2" fmla="*/ 0 h 295422"/>
            </a:gdLst>
            <a:ahLst/>
            <a:cxnLst>
              <a:cxn ang="0">
                <a:pos x="connsiteX0" y="connsiteY0"/>
              </a:cxn>
              <a:cxn ang="0">
                <a:pos x="connsiteX1" y="connsiteY1"/>
              </a:cxn>
              <a:cxn ang="0">
                <a:pos x="connsiteX2" y="connsiteY2"/>
              </a:cxn>
            </a:cxnLst>
            <a:rect l="l" t="t" r="r" b="b"/>
            <a:pathLst>
              <a:path w="450167" h="295422">
                <a:moveTo>
                  <a:pt x="450167" y="295422"/>
                </a:moveTo>
                <a:lnTo>
                  <a:pt x="140677" y="14068"/>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27" name="Freihandform: Form 26">
            <a:extLst>
              <a:ext uri="{FF2B5EF4-FFF2-40B4-BE49-F238E27FC236}">
                <a16:creationId xmlns:a16="http://schemas.microsoft.com/office/drawing/2014/main" id="{E91A736E-C8FE-4508-BFC3-C3710AEA7A65}"/>
              </a:ext>
            </a:extLst>
          </p:cNvPr>
          <p:cNvSpPr/>
          <p:nvPr/>
        </p:nvSpPr>
        <p:spPr>
          <a:xfrm>
            <a:off x="3165231" y="1913206"/>
            <a:ext cx="506437" cy="562708"/>
          </a:xfrm>
          <a:custGeom>
            <a:avLst/>
            <a:gdLst>
              <a:gd name="connsiteX0" fmla="*/ 506437 w 506437"/>
              <a:gd name="connsiteY0" fmla="*/ 562708 h 562708"/>
              <a:gd name="connsiteX1" fmla="*/ 281354 w 506437"/>
              <a:gd name="connsiteY1" fmla="*/ 0 h 562708"/>
              <a:gd name="connsiteX2" fmla="*/ 0 w 506437"/>
              <a:gd name="connsiteY2" fmla="*/ 0 h 562708"/>
            </a:gdLst>
            <a:ahLst/>
            <a:cxnLst>
              <a:cxn ang="0">
                <a:pos x="connsiteX0" y="connsiteY0"/>
              </a:cxn>
              <a:cxn ang="0">
                <a:pos x="connsiteX1" y="connsiteY1"/>
              </a:cxn>
              <a:cxn ang="0">
                <a:pos x="connsiteX2" y="connsiteY2"/>
              </a:cxn>
            </a:cxnLst>
            <a:rect l="l" t="t" r="r" b="b"/>
            <a:pathLst>
              <a:path w="506437" h="562708">
                <a:moveTo>
                  <a:pt x="506437" y="562708"/>
                </a:moveTo>
                <a:lnTo>
                  <a:pt x="281354" y="0"/>
                </a:lnTo>
                <a:lnTo>
                  <a:pt x="0" y="0"/>
                </a:ln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3985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E749E-5FA4-488A-8E63-AC93917A06F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48928C7-425A-405F-B1C8-5B1E54933F2C}"/>
              </a:ext>
            </a:extLst>
          </p:cNvPr>
          <p:cNvSpPr>
            <a:spLocks noGrp="1"/>
          </p:cNvSpPr>
          <p:nvPr>
            <p:ph idx="1"/>
          </p:nvPr>
        </p:nvSpPr>
        <p:spPr/>
        <p:txBody>
          <a:bodyPr>
            <a:normAutofit fontScale="92500"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Uso innovador de la energía geotérmica en Alemania</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la zona del Ruhr se están llevando a cabo estudios de viabilidad sobre el uso de los edificios mineros de las antiguas zonas mineras.</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Durante la minería subterránea de carbón, el agua con temperaturas de 20-50 °C se eleva para mantener la mina seca. Por lo tanto, el agua sería adecuada para fines de calefacción.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Investigación sobre la reutilización térmica de las minas de hulla: El objetivo es el desarrollo de un concepto de almacenamiento térmico técnica y económicamente viable para la reutilización energética de la mina </a:t>
            </a:r>
            <a:r>
              <a:rPr lang="en-US" sz="1600" b="1" dirty="0">
                <a:latin typeface="Arial" panose="020B0604020202020204" pitchFamily="34" charset="0"/>
                <a:cs typeface="Arial" panose="020B0604020202020204" pitchFamily="34" charset="0"/>
              </a:rPr>
              <a:t>"Prosper-Haniel" </a:t>
            </a:r>
            <a:r>
              <a:rPr lang="en-US" sz="1600" dirty="0">
                <a:latin typeface="Arial" panose="020B0604020202020204" pitchFamily="34" charset="0"/>
                <a:cs typeface="Arial" panose="020B0604020202020204" pitchFamily="34" charset="0"/>
              </a:rPr>
              <a:t>en forma de almacenamiento térmico.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569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1B76E-77A8-497E-9B14-702CF276DE03}"/>
              </a:ext>
            </a:extLst>
          </p:cNvPr>
          <p:cNvSpPr>
            <a:spLocks noGrp="1"/>
          </p:cNvSpPr>
          <p:nvPr>
            <p:ph type="title"/>
          </p:nvPr>
        </p:nvSpPr>
        <p:spPr>
          <a:xfrm>
            <a:off x="1979712" y="0"/>
            <a:ext cx="6707088" cy="1124744"/>
          </a:xfrm>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F994727-DF4E-45A6-A26F-45268CFD4935}"/>
              </a:ext>
            </a:extLst>
          </p:cNvPr>
          <p:cNvSpPr>
            <a:spLocks noGrp="1"/>
          </p:cNvSpPr>
          <p:nvPr>
            <p:ph idx="1"/>
          </p:nvPr>
        </p:nvSpPr>
        <p:spPr>
          <a:xfrm>
            <a:off x="395536" y="1268760"/>
            <a:ext cx="8687672" cy="5328592"/>
          </a:xfrm>
        </p:spPr>
        <p:txBody>
          <a:bodyPr>
            <a:normAutofit fontScale="92500"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Uso innovador de la energía geotérmica en Alemania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Calor residual inutilizable por inducción estacional, procedente de procesos industriales y de centrales eléctricas / calor solar generado en terrenos en barbecho de minas, en el edificio minero de las minas circundantes.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sym typeface="Wingdings" panose="05000000000000000000" pitchFamily="2" charset="2"/>
              </a:rPr>
              <a:t>Puede </a:t>
            </a:r>
            <a:r>
              <a:rPr lang="de-DE" sz="1600" dirty="0" err="1">
                <a:latin typeface="Arial" panose="020B0604020202020204" pitchFamily="34" charset="0"/>
                <a:cs typeface="Arial" panose="020B0604020202020204" pitchFamily="34" charset="0"/>
                <a:sym typeface="Wingdings" panose="05000000000000000000" pitchFamily="2" charset="2"/>
              </a:rPr>
              <a:t>utilizarse</a:t>
            </a:r>
            <a:r>
              <a:rPr lang="en-US" sz="1600" dirty="0">
                <a:latin typeface="Arial" panose="020B0604020202020204" pitchFamily="34" charset="0"/>
                <a:cs typeface="Arial" panose="020B0604020202020204" pitchFamily="34" charset="0"/>
                <a:sym typeface="Wingdings" panose="05000000000000000000" pitchFamily="2" charset="2"/>
              </a:rPr>
              <a:t> como suministro de calor para inmuebles comerciales y residenciales en el semestre de invierno si es necesario (también a través de las redes de calefacción urbana existentes).</a:t>
            </a:r>
          </a:p>
          <a:p>
            <a:pPr>
              <a:lnSpc>
                <a:spcPct val="150000"/>
              </a:lnSpc>
            </a:pP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Establecimiento: Se deben implementar / desarrollar medidas de infraestructura apropiadas y sistemas de desarrollo y apoyo adecuados.</a:t>
            </a:r>
          </a:p>
          <a:p>
            <a:pPr>
              <a:lnSpc>
                <a:spcPct val="150000"/>
              </a:lnSpc>
            </a:pPr>
            <a:endParaRPr lang="de-DE"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Condición previa: Presencia de una mina totalmente accesible y posiblemente todavía activa. El desarrollo de la calidad y cantidad del agua de la mina debe ser monitoreado durante el tiempo después de la minería activa.</a:t>
            </a:r>
            <a:endParaRPr lang="de-DE" sz="16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780329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D6EF4E-B6DE-4486-9E3C-DAAB41F794F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1F95DF1-2658-4FE7-99B3-4FEA9439A0CB}"/>
              </a:ext>
            </a:extLst>
          </p:cNvPr>
          <p:cNvSpPr>
            <a:spLocks noGrp="1"/>
          </p:cNvSpPr>
          <p:nvPr>
            <p:ph idx="1"/>
          </p:nvPr>
        </p:nvSpPr>
        <p:spPr>
          <a:xfrm>
            <a:off x="323528" y="1412776"/>
            <a:ext cx="8820472"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Desarrollo innovador de la energía geotérmica de NS </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a:latin typeface="Arial" panose="020B0604020202020204" pitchFamily="34" charset="0"/>
                <a:cs typeface="Arial" panose="020B0604020202020204" pitchFamily="34" charset="0"/>
              </a:rPr>
              <a:t> Ciudades inteligentes: </a:t>
            </a:r>
          </a:p>
          <a:p>
            <a:pPr>
              <a:lnSpc>
                <a:spcPct val="150000"/>
              </a:lnSpc>
            </a:pPr>
            <a:r>
              <a:rPr lang="de-DE" sz="1600" dirty="0">
                <a:latin typeface="Arial" panose="020B0604020202020204" pitchFamily="34" charset="0"/>
                <a:cs typeface="Arial" panose="020B0604020202020204" pitchFamily="34" charset="0"/>
              </a:rPr>
              <a:t>El </a:t>
            </a:r>
            <a:r>
              <a:rPr lang="de-DE" sz="1600" dirty="0" err="1">
                <a:latin typeface="Arial" panose="020B0604020202020204" pitchFamily="34" charset="0"/>
                <a:cs typeface="Arial" panose="020B0604020202020204" pitchFamily="34" charset="0"/>
              </a:rPr>
              <a:t>término describe</a:t>
            </a:r>
            <a:r>
              <a:rPr lang="de-DE" sz="1600" dirty="0">
                <a:latin typeface="Arial" panose="020B0604020202020204" pitchFamily="34" charset="0"/>
                <a:cs typeface="Arial" panose="020B0604020202020204" pitchFamily="34" charset="0"/>
              </a:rPr>
              <a:t> diferentes </a:t>
            </a:r>
            <a:r>
              <a:rPr lang="de-DE" sz="1600" dirty="0" err="1">
                <a:latin typeface="Arial" panose="020B0604020202020204" pitchFamily="34" charset="0"/>
                <a:cs typeface="Arial" panose="020B0604020202020204" pitchFamily="34" charset="0"/>
              </a:rPr>
              <a:t>dimensiones</a:t>
            </a:r>
            <a:r>
              <a:rPr lang="de-DE" sz="1600" dirty="0">
                <a:latin typeface="Arial" panose="020B0604020202020204" pitchFamily="34" charset="0"/>
                <a:cs typeface="Arial" panose="020B0604020202020204" pitchFamily="34" charset="0"/>
              </a:rPr>
              <a:t>, por ejemplo, la </a:t>
            </a:r>
            <a:r>
              <a:rPr lang="de-DE" sz="1600" dirty="0" err="1">
                <a:latin typeface="Arial" panose="020B0604020202020204" pitchFamily="34" charset="0"/>
                <a:cs typeface="Arial" panose="020B0604020202020204" pitchFamily="34" charset="0"/>
              </a:rPr>
              <a:t>energía renovable</a:t>
            </a:r>
            <a:r>
              <a:rPr lang="de-DE" sz="1600" dirty="0">
                <a:latin typeface="Arial" panose="020B0604020202020204" pitchFamily="34" charset="0"/>
                <a:cs typeface="Arial" panose="020B0604020202020204" pitchFamily="34" charset="0"/>
              </a:rPr>
              <a:t>, pero también la </a:t>
            </a:r>
            <a:r>
              <a:rPr lang="de-DE" sz="1600" dirty="0" err="1">
                <a:latin typeface="Arial" panose="020B0604020202020204" pitchFamily="34" charset="0"/>
                <a:cs typeface="Arial" panose="020B0604020202020204" pitchFamily="34" charset="0"/>
              </a:rPr>
              <a:t>protección del</a:t>
            </a:r>
            <a:r>
              <a:rPr lang="de-DE" sz="1600" dirty="0">
                <a:latin typeface="Arial" panose="020B0604020202020204" pitchFamily="34" charset="0"/>
                <a:cs typeface="Arial" panose="020B0604020202020204" pitchFamily="34" charset="0"/>
              </a:rPr>
              <a:t> medio ambiente, las </a:t>
            </a:r>
            <a:r>
              <a:rPr lang="de-DE" sz="1600" dirty="0" err="1">
                <a:latin typeface="Arial" panose="020B0604020202020204" pitchFamily="34" charset="0"/>
                <a:cs typeface="Arial" panose="020B0604020202020204" pitchFamily="34" charset="0"/>
              </a:rPr>
              <a:t>tecnologías</a:t>
            </a:r>
            <a:r>
              <a:rPr lang="de-DE" sz="1600" dirty="0">
                <a:latin typeface="Arial" panose="020B0604020202020204" pitchFamily="34" charset="0"/>
                <a:cs typeface="Arial" panose="020B0604020202020204" pitchFamily="34" charset="0"/>
              </a:rPr>
              <a:t> digitales inteligentes, los </a:t>
            </a:r>
            <a:r>
              <a:rPr lang="de-DE" sz="1600" dirty="0" err="1">
                <a:latin typeface="Arial" panose="020B0604020202020204" pitchFamily="34" charset="0"/>
                <a:cs typeface="Arial" panose="020B0604020202020204" pitchFamily="34" charset="0"/>
              </a:rPr>
              <a:t>estilos de vida sostenibles</a:t>
            </a:r>
            <a:r>
              <a:rPr lang="de-DE" sz="1600" dirty="0">
                <a:latin typeface="Arial" panose="020B0604020202020204" pitchFamily="34" charset="0"/>
                <a:cs typeface="Arial" panose="020B0604020202020204" pitchFamily="34" charset="0"/>
              </a:rPr>
              <a:t>, la </a:t>
            </a:r>
            <a:r>
              <a:rPr lang="de-DE" sz="1600" dirty="0" err="1">
                <a:latin typeface="Arial" panose="020B0604020202020204" pitchFamily="34" charset="0"/>
                <a:cs typeface="Arial" panose="020B0604020202020204" pitchFamily="34" charset="0"/>
              </a:rPr>
              <a:t>participación ciudadana</a:t>
            </a:r>
            <a:r>
              <a:rPr lang="de-DE" sz="1600" dirty="0">
                <a:latin typeface="Arial" panose="020B0604020202020204" pitchFamily="34" charset="0"/>
                <a:cs typeface="Arial" panose="020B0604020202020204" pitchFamily="34" charset="0"/>
              </a:rPr>
              <a:t>, la </a:t>
            </a:r>
            <a:r>
              <a:rPr lang="de-DE" sz="1600" dirty="0" err="1">
                <a:latin typeface="Arial" panose="020B0604020202020204" pitchFamily="34" charset="0"/>
                <a:cs typeface="Arial" panose="020B0604020202020204" pitchFamily="34" charset="0"/>
              </a:rPr>
              <a:t>movilidad eficiente en el uso de los recursos</a:t>
            </a:r>
            <a:r>
              <a:rPr lang="de-DE" sz="1600" dirty="0">
                <a:latin typeface="Arial" panose="020B0604020202020204" pitchFamily="34" charset="0"/>
                <a:cs typeface="Arial" panose="020B0604020202020204" pitchFamily="34" charset="0"/>
              </a:rPr>
              <a:t>, la </a:t>
            </a:r>
            <a:r>
              <a:rPr lang="de-DE" sz="1600" dirty="0" err="1">
                <a:latin typeface="Arial" panose="020B0604020202020204" pitchFamily="34" charset="0"/>
                <a:cs typeface="Arial" panose="020B0604020202020204" pitchFamily="34" charset="0"/>
              </a:rPr>
              <a:t>administración eficiente</a:t>
            </a:r>
            <a:r>
              <a:rPr lang="de-DE" sz="1600" dirty="0">
                <a:latin typeface="Arial" panose="020B0604020202020204" pitchFamily="34" charset="0"/>
                <a:cs typeface="Arial" panose="020B0604020202020204" pitchFamily="34" charset="0"/>
              </a:rPr>
              <a:t> y la </a:t>
            </a:r>
            <a:r>
              <a:rPr lang="de-DE" sz="1600" dirty="0" err="1">
                <a:latin typeface="Arial" panose="020B0604020202020204" pitchFamily="34" charset="0"/>
                <a:cs typeface="Arial" panose="020B0604020202020204" pitchFamily="34" charset="0"/>
              </a:rPr>
              <a:t>economía</a:t>
            </a:r>
            <a:r>
              <a:rPr lang="de-DE" sz="1600" dirty="0">
                <a:latin typeface="Arial" panose="020B0604020202020204" pitchFamily="34" charset="0"/>
                <a:cs typeface="Arial" panose="020B0604020202020204" pitchFamily="34" charset="0"/>
              </a:rPr>
              <a:t>.</a:t>
            </a:r>
          </a:p>
          <a:p>
            <a:pPr marL="0" indent="0">
              <a:lnSpc>
                <a:spcPct val="150000"/>
              </a:lnSpc>
              <a:buNone/>
            </a:pPr>
            <a:r>
              <a:rPr lang="de-DE" sz="1600" i="1" u="sng" dirty="0">
                <a:latin typeface="Arial" panose="020B0604020202020204" pitchFamily="34" charset="0"/>
                <a:cs typeface="Arial" panose="020B0604020202020204" pitchFamily="34" charset="0"/>
              </a:rPr>
              <a:t> Redes inteligentes ...:</a:t>
            </a:r>
          </a:p>
          <a:p>
            <a:pPr>
              <a:lnSpc>
                <a:spcPct val="150000"/>
              </a:lnSpc>
            </a:pPr>
            <a:r>
              <a:rPr lang="en-US" sz="1600" dirty="0">
                <a:latin typeface="Arial" panose="020B0604020202020204" pitchFamily="34" charset="0"/>
                <a:cs typeface="Arial" panose="020B0604020202020204" pitchFamily="34" charset="0"/>
              </a:rPr>
              <a:t>Las redes inteligentes son cada vez más importantes e incluyen la energía geotérmica. Por un lado, las redes inteligentes apoyan la interacción entre la oferta y la demanda de energía y, por otro, la integración de la generación a partir de energías renovables. Para la red eléctrica del futuro, hay que desarrollar nuevas tecnologías y servicios inteligentes.</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Uso en cascada: </a:t>
            </a:r>
            <a:r>
              <a:rPr lang="en-US" sz="1600" dirty="0">
                <a:latin typeface="Arial" panose="020B0604020202020204" pitchFamily="34" charset="0"/>
                <a:cs typeface="Arial" panose="020B0604020202020204" pitchFamily="34" charset="0"/>
              </a:rPr>
              <a:t>Utilización del calor en varias etapas, en combinación con la producción de electricidad y la posterior utilización del calor.</a:t>
            </a:r>
            <a:endParaRPr lang="de-DE" dirty="0"/>
          </a:p>
        </p:txBody>
      </p:sp>
    </p:spTree>
    <p:extLst>
      <p:ext uri="{BB962C8B-B14F-4D97-AF65-F5344CB8AC3E}">
        <p14:creationId xmlns:p14="http://schemas.microsoft.com/office/powerpoint/2010/main" val="313386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F7B9D7-9711-4EF3-A6BC-6EBCD3941330}"/>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F225F05-23A5-412C-B853-7A2EF48E3376}"/>
              </a:ext>
            </a:extLst>
          </p:cNvPr>
          <p:cNvSpPr>
            <a:spLocks noGrp="1"/>
          </p:cNvSpPr>
          <p:nvPr>
            <p:ph idx="1"/>
          </p:nvPr>
        </p:nvSpPr>
        <p:spPr>
          <a:xfrm>
            <a:off x="457200" y="1412776"/>
            <a:ext cx="8229600" cy="4525963"/>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Desafíos</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soluciones </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err="1">
                <a:latin typeface="Arial" panose="020B0604020202020204" pitchFamily="34" charset="0"/>
                <a:cs typeface="Arial" panose="020B0604020202020204" pitchFamily="34" charset="0"/>
              </a:rPr>
              <a:t> Retos</a:t>
            </a:r>
            <a:r>
              <a:rPr lang="de-DE" sz="1600" i="1" u="sng" dirty="0">
                <a:latin typeface="Arial" panose="020B0604020202020204" pitchFamily="34" charset="0"/>
                <a:cs typeface="Arial" panose="020B0604020202020204" pitchFamily="34" charset="0"/>
              </a:rPr>
              <a:t> centrales:</a:t>
            </a:r>
          </a:p>
          <a:p>
            <a:pPr marL="0" indent="0">
              <a:lnSpc>
                <a:spcPct val="150000"/>
              </a:lnSpc>
              <a:buNone/>
            </a:pPr>
            <a:endParaRPr lang="de-DE" sz="1600" i="1" u="sng"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Alto </a:t>
            </a:r>
            <a:r>
              <a:rPr lang="de-DE" sz="1600" dirty="0" err="1">
                <a:latin typeface="Arial" panose="020B0604020202020204" pitchFamily="34" charset="0"/>
                <a:cs typeface="Arial" panose="020B0604020202020204" pitchFamily="34" charset="0"/>
              </a:rPr>
              <a:t>capital inicial</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Necesidad de un análisis exhaustivo e interdisciplinario de los recursos geocientíficos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Ausencia o falta de claridad de los mecanismos de apoyo estatal</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Un conocimiento limitado de los responsables de la toma de decisiones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Falta de interés en proyectos de calefacción renovable</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Timidez</a:t>
            </a:r>
            <a:r>
              <a:rPr lang="en-US" sz="1600" dirty="0">
                <a:latin typeface="Arial" panose="020B0604020202020204" pitchFamily="34" charset="0"/>
                <a:cs typeface="Arial" panose="020B0604020202020204" pitchFamily="34" charset="0"/>
              </a:rPr>
              <a:t> de los responsables de la toma de decisiones antes de invertir</a:t>
            </a:r>
            <a:endParaRPr lang="de-DE" sz="1600" dirty="0">
              <a:latin typeface="Arial" panose="020B0604020202020204" pitchFamily="34" charset="0"/>
              <a:cs typeface="Arial" panose="020B0604020202020204" pitchFamily="34" charset="0"/>
            </a:endParaRPr>
          </a:p>
          <a:p>
            <a:pPr marL="0" indent="0">
              <a:buNone/>
            </a:pPr>
            <a:endParaRPr lang="de-DE" dirty="0"/>
          </a:p>
          <a:p>
            <a:endParaRPr lang="de-DE" dirty="0"/>
          </a:p>
        </p:txBody>
      </p:sp>
    </p:spTree>
    <p:extLst>
      <p:ext uri="{BB962C8B-B14F-4D97-AF65-F5344CB8AC3E}">
        <p14:creationId xmlns:p14="http://schemas.microsoft.com/office/powerpoint/2010/main" val="912769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DCBFE2-691C-4BD4-B458-4F684138083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BE9EEA8-3543-455B-B044-B5BF18A176FF}"/>
              </a:ext>
            </a:extLst>
          </p:cNvPr>
          <p:cNvSpPr>
            <a:spLocks noGrp="1"/>
          </p:cNvSpPr>
          <p:nvPr>
            <p:ph idx="1"/>
          </p:nvPr>
        </p:nvSpPr>
        <p:spPr>
          <a:xfrm>
            <a:off x="479158" y="1412776"/>
            <a:ext cx="8229600" cy="4525963"/>
          </a:xfrm>
        </p:spPr>
        <p:txBody>
          <a:bodyPr>
            <a:normAutofit fontScale="92500"/>
          </a:bodyPr>
          <a:lstStyle/>
          <a:p>
            <a:pPr marL="0" indent="0">
              <a:lnSpc>
                <a:spcPct val="150000"/>
              </a:lnSpc>
              <a:buNone/>
            </a:pPr>
            <a:r>
              <a:rPr lang="de-DE" sz="1600" b="1" dirty="0" err="1">
                <a:latin typeface="Arial" panose="020B0604020202020204" pitchFamily="34" charset="0"/>
                <a:cs typeface="Arial" panose="020B0604020202020204" pitchFamily="34" charset="0"/>
              </a:rPr>
              <a:t> Desafíos</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soluciones</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u="sng" dirty="0" err="1">
                <a:latin typeface="Arial" panose="020B0604020202020204" pitchFamily="34" charset="0"/>
                <a:cs typeface="Arial" panose="020B0604020202020204" pitchFamily="34" charset="0"/>
              </a:rPr>
              <a:t> Retos</a:t>
            </a:r>
            <a:r>
              <a:rPr lang="de-DE" sz="1600" i="1" u="sng" dirty="0">
                <a:latin typeface="Arial" panose="020B0604020202020204" pitchFamily="34" charset="0"/>
                <a:cs typeface="Arial" panose="020B0604020202020204" pitchFamily="34" charset="0"/>
              </a:rPr>
              <a:t> centrales: </a:t>
            </a:r>
          </a:p>
          <a:p>
            <a:pPr marL="0" indent="0">
              <a:lnSpc>
                <a:spcPct val="150000"/>
              </a:lnSpc>
              <a:buNone/>
            </a:pPr>
            <a:endParaRPr lang="de-DE" sz="1600" i="1" u="sng"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Necesidad inmediata de conocimientos adicionales (rápido desarrollo de la industria).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Minimización del riesgo con la integración de la investigación geocientífica de la geología, la geofísica y la geomatemática.</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Presión para acelerar los proyectos</a:t>
            </a:r>
            <a:r>
              <a:rPr lang="de-DE" sz="1600" dirty="0">
                <a:latin typeface="Arial" panose="020B0604020202020204" pitchFamily="34" charset="0"/>
                <a:cs typeface="Arial" panose="020B0604020202020204" pitchFamily="34" charset="0"/>
              </a:rPr>
              <a:t>.</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Desarrollo de resultados de investigación fiables sin prejuicios previos no basados en la ciencia.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El posible riesgo de sismicidad inducida conduce a problemas de aceptación pública.</a:t>
            </a:r>
            <a:endParaRPr lang="de-DE" dirty="0"/>
          </a:p>
        </p:txBody>
      </p:sp>
    </p:spTree>
    <p:extLst>
      <p:ext uri="{BB962C8B-B14F-4D97-AF65-F5344CB8AC3E}">
        <p14:creationId xmlns:p14="http://schemas.microsoft.com/office/powerpoint/2010/main" val="1881673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38166-0B3F-4BDB-8AB4-67C45555C94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 </a:t>
            </a:r>
          </a:p>
        </p:txBody>
      </p:sp>
      <p:sp>
        <p:nvSpPr>
          <p:cNvPr id="3" name="Inhaltsplatzhalter 2">
            <a:extLst>
              <a:ext uri="{FF2B5EF4-FFF2-40B4-BE49-F238E27FC236}">
                <a16:creationId xmlns:a16="http://schemas.microsoft.com/office/drawing/2014/main" id="{F8523982-C170-48FB-A196-A3DB29C36FFE}"/>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Desafíos</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soluciones</a:t>
            </a:r>
            <a:endParaRPr lang="de-DE" sz="1600" b="1" dirty="0">
              <a:latin typeface="Arial" panose="020B0604020202020204" pitchFamily="34" charset="0"/>
              <a:cs typeface="Arial" panose="020B0604020202020204" pitchFamily="34" charset="0"/>
            </a:endParaRPr>
          </a:p>
          <a:p>
            <a:pPr>
              <a:lnSpc>
                <a:spcPct val="150000"/>
              </a:lnSpc>
            </a:pPr>
            <a:endParaRPr lang="de-DE" sz="1600" b="1"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Responsabilidad principal:</a:t>
            </a:r>
          </a:p>
          <a:p>
            <a:pPr>
              <a:lnSpc>
                <a:spcPct val="150000"/>
              </a:lnSpc>
            </a:pPr>
            <a:r>
              <a:rPr lang="en-US" sz="1600" dirty="0">
                <a:latin typeface="Arial" panose="020B0604020202020204" pitchFamily="34" charset="0"/>
                <a:cs typeface="Arial" panose="020B0604020202020204" pitchFamily="34" charset="0"/>
              </a:rPr>
              <a:t>Responsables políticos; determinar el marco legal y financiero para el sector privado, la investigación, el interés público y la provisión de formación en el sector energético.</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err="1">
                <a:latin typeface="Arial" panose="020B0604020202020204" pitchFamily="34" charset="0"/>
                <a:cs typeface="Arial" panose="020B0604020202020204" pitchFamily="34" charset="0"/>
              </a:rPr>
              <a:t> Criterios importantes para los desarrolladores</a:t>
            </a:r>
            <a:r>
              <a:rPr lang="de-DE" sz="1600" i="1" dirty="0">
                <a:latin typeface="Arial" panose="020B0604020202020204" pitchFamily="34" charset="0"/>
                <a:cs typeface="Arial" panose="020B0604020202020204" pitchFamily="34" charset="0"/>
              </a:rPr>
              <a:t> geotérmicos: </a:t>
            </a:r>
          </a:p>
          <a:p>
            <a:pPr>
              <a:lnSpc>
                <a:spcPct val="150000"/>
              </a:lnSpc>
            </a:pPr>
            <a:r>
              <a:rPr lang="en-US" sz="1600" dirty="0">
                <a:latin typeface="Arial" panose="020B0604020202020204" pitchFamily="34" charset="0"/>
                <a:cs typeface="Arial" panose="020B0604020202020204" pitchFamily="34" charset="0"/>
              </a:rPr>
              <a:t>Procedimientos claros, normas, estabilidad, mercados seguros y previsibilidad</a:t>
            </a: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Factores de riesgo:</a:t>
            </a:r>
          </a:p>
          <a:p>
            <a:pPr>
              <a:lnSpc>
                <a:spcPct val="150000"/>
              </a:lnSpc>
            </a:pPr>
            <a:r>
              <a:rPr lang="en-US" sz="1600" dirty="0">
                <a:latin typeface="Arial" panose="020B0604020202020204" pitchFamily="34" charset="0"/>
                <a:cs typeface="Arial" panose="020B0604020202020204" pitchFamily="34" charset="0"/>
              </a:rPr>
              <a:t>Incertidumbre jurídica, ambigüedades y demasiado margen de interpretación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4331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rechts 11">
            <a:extLst>
              <a:ext uri="{FF2B5EF4-FFF2-40B4-BE49-F238E27FC236}">
                <a16:creationId xmlns:a16="http://schemas.microsoft.com/office/drawing/2014/main" id="{72C3DCEF-FDCB-4EEB-90F1-02BB8AC806F1}"/>
              </a:ext>
            </a:extLst>
          </p:cNvPr>
          <p:cNvSpPr/>
          <p:nvPr/>
        </p:nvSpPr>
        <p:spPr>
          <a:xfrm>
            <a:off x="2149283" y="4952320"/>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Pfeil: nach rechts 10">
            <a:extLst>
              <a:ext uri="{FF2B5EF4-FFF2-40B4-BE49-F238E27FC236}">
                <a16:creationId xmlns:a16="http://schemas.microsoft.com/office/drawing/2014/main" id="{2DA0A1D0-4C05-4E1E-8596-DD1B2086B815}"/>
              </a:ext>
            </a:extLst>
          </p:cNvPr>
          <p:cNvSpPr/>
          <p:nvPr/>
        </p:nvSpPr>
        <p:spPr>
          <a:xfrm rot="10800000">
            <a:off x="5640578" y="4996347"/>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AC423BC4-6F1E-47C6-A83F-D086F17B539C}"/>
              </a:ext>
            </a:extLst>
          </p:cNvPr>
          <p:cNvPicPr>
            <a:picLocks noChangeAspect="1"/>
          </p:cNvPicPr>
          <p:nvPr/>
        </p:nvPicPr>
        <p:blipFill>
          <a:blip r:embed="rId3"/>
          <a:stretch>
            <a:fillRect/>
          </a:stretch>
        </p:blipFill>
        <p:spPr>
          <a:xfrm rot="17379311">
            <a:off x="3270530" y="3208588"/>
            <a:ext cx="804742" cy="1121761"/>
          </a:xfrm>
          <a:prstGeom prst="rect">
            <a:avLst/>
          </a:prstGeom>
        </p:spPr>
      </p:pic>
      <p:sp>
        <p:nvSpPr>
          <p:cNvPr id="9" name="Pfeil: nach rechts 8">
            <a:extLst>
              <a:ext uri="{FF2B5EF4-FFF2-40B4-BE49-F238E27FC236}">
                <a16:creationId xmlns:a16="http://schemas.microsoft.com/office/drawing/2014/main" id="{CEFA87F6-2BC2-4FF8-902B-98D9ED3DB909}"/>
              </a:ext>
            </a:extLst>
          </p:cNvPr>
          <p:cNvSpPr/>
          <p:nvPr/>
        </p:nvSpPr>
        <p:spPr>
          <a:xfrm rot="7317207">
            <a:off x="4668370" y="3629512"/>
            <a:ext cx="1226996" cy="3038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a:extLst>
              <a:ext uri="{FF2B5EF4-FFF2-40B4-BE49-F238E27FC236}">
                <a16:creationId xmlns:a16="http://schemas.microsoft.com/office/drawing/2014/main" id="{B11EE354-6FAC-4A20-901F-6421C73A023D}"/>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63BA65C-8F06-4930-9B68-EA48D1C9A4D1}"/>
              </a:ext>
            </a:extLst>
          </p:cNvPr>
          <p:cNvSpPr>
            <a:spLocks noGrp="1"/>
          </p:cNvSpPr>
          <p:nvPr>
            <p:ph idx="1"/>
          </p:nvPr>
        </p:nvSpPr>
        <p:spPr>
          <a:xfrm>
            <a:off x="457200" y="1412776"/>
            <a:ext cx="8229600" cy="4713387"/>
          </a:xfrm>
        </p:spPr>
        <p:txBody>
          <a:bodyPr/>
          <a:lstStyle/>
          <a:p>
            <a:pPr marL="0" indent="0">
              <a:buNone/>
            </a:pPr>
            <a:r>
              <a:rPr lang="en-US" sz="1600" b="1" dirty="0">
                <a:latin typeface="Arial" panose="020B0604020202020204" pitchFamily="34" charset="0"/>
                <a:cs typeface="Arial" panose="020B0604020202020204" pitchFamily="34" charset="0"/>
              </a:rPr>
              <a:t> Elementos clave en el desarrollo de la energía geotérmica de NS</a:t>
            </a:r>
            <a:endParaRPr lang="de-DE" sz="1600" b="1" dirty="0">
              <a:latin typeface="Arial" panose="020B0604020202020204" pitchFamily="34" charset="0"/>
              <a:cs typeface="Arial" panose="020B0604020202020204" pitchFamily="34" charset="0"/>
            </a:endParaRPr>
          </a:p>
          <a:p>
            <a:endParaRPr lang="de-DE" b="1" dirty="0"/>
          </a:p>
          <a:p>
            <a:endParaRPr lang="de-DE" dirty="0"/>
          </a:p>
        </p:txBody>
      </p:sp>
      <p:sp>
        <p:nvSpPr>
          <p:cNvPr id="4" name="Rechteck 3">
            <a:extLst>
              <a:ext uri="{FF2B5EF4-FFF2-40B4-BE49-F238E27FC236}">
                <a16:creationId xmlns:a16="http://schemas.microsoft.com/office/drawing/2014/main" id="{9E910B20-5F7C-40F7-BD66-05D2EE0631EC}"/>
              </a:ext>
            </a:extLst>
          </p:cNvPr>
          <p:cNvSpPr/>
          <p:nvPr/>
        </p:nvSpPr>
        <p:spPr>
          <a:xfrm>
            <a:off x="468393" y="4206209"/>
            <a:ext cx="2592288" cy="1656184"/>
          </a:xfrm>
          <a:prstGeom prst="rect">
            <a:avLst/>
          </a:prstGeom>
          <a:solidFill>
            <a:srgbClr val="E7AB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 Información</a:t>
            </a:r>
          </a:p>
          <a:p>
            <a:pPr marL="285750" indent="-2857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Modelo comprensible</a:t>
            </a:r>
            <a:endParaRPr lang="de-DE" sz="12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Fecha de origen / </a:t>
            </a:r>
            <a:r>
              <a:rPr lang="de-DE" sz="1200" dirty="0" err="1">
                <a:solidFill>
                  <a:schemeClr val="tx1"/>
                </a:solidFill>
                <a:latin typeface="Arial" panose="020B0604020202020204" pitchFamily="34" charset="0"/>
                <a:cs typeface="Arial" panose="020B0604020202020204" pitchFamily="34" charset="0"/>
              </a:rPr>
              <a:t>inventario</a:t>
            </a:r>
            <a:endParaRPr lang="de-DE" sz="1200" dirty="0">
              <a:solidFill>
                <a:schemeClr val="tx1"/>
              </a:solidFill>
              <a:latin typeface="Arial" panose="020B0604020202020204" pitchFamily="34" charset="0"/>
              <a:cs typeface="Arial" panose="020B0604020202020204" pitchFamily="34" charset="0"/>
            </a:endParaRPr>
          </a:p>
          <a:p>
            <a:r>
              <a:rPr lang="de-DE" sz="1200" dirty="0">
                <a:solidFill>
                  <a:schemeClr val="tx1"/>
                </a:solidFill>
                <a:latin typeface="Arial" panose="020B0604020202020204" pitchFamily="34" charset="0"/>
                <a:cs typeface="Arial" panose="020B0604020202020204" pitchFamily="34" charset="0"/>
              </a:rPr>
              <a:t>-       Exploración</a:t>
            </a:r>
          </a:p>
          <a:p>
            <a:pPr marL="285750" indent="-285750">
              <a:buFontTx/>
              <a:buChar char="-"/>
            </a:pPr>
            <a:r>
              <a:rPr lang="de-DE" sz="1200" dirty="0">
                <a:solidFill>
                  <a:schemeClr val="tx1"/>
                </a:solidFill>
                <a:latin typeface="Arial" panose="020B0604020202020204" pitchFamily="34" charset="0"/>
                <a:cs typeface="Arial" panose="020B0604020202020204" pitchFamily="34" charset="0"/>
              </a:rPr>
              <a:t>Perforación   </a:t>
            </a:r>
          </a:p>
          <a:p>
            <a:pPr marL="285750" indent="-2857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Tecnología</a:t>
            </a:r>
          </a:p>
          <a:p>
            <a:pPr marL="285750" indent="-2857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Datos de</a:t>
            </a:r>
            <a:r>
              <a:rPr lang="de-DE" sz="1200" dirty="0">
                <a:solidFill>
                  <a:schemeClr val="tx1"/>
                </a:solidFill>
                <a:latin typeface="Arial" panose="020B0604020202020204" pitchFamily="34" charset="0"/>
                <a:cs typeface="Arial" panose="020B0604020202020204" pitchFamily="34" charset="0"/>
              </a:rPr>
              <a:t> mercado</a:t>
            </a:r>
          </a:p>
        </p:txBody>
      </p:sp>
      <p:sp>
        <p:nvSpPr>
          <p:cNvPr id="5" name="Rechteck 4">
            <a:extLst>
              <a:ext uri="{FF2B5EF4-FFF2-40B4-BE49-F238E27FC236}">
                <a16:creationId xmlns:a16="http://schemas.microsoft.com/office/drawing/2014/main" id="{DE21B3B6-E41E-48B9-AE99-9CAA9CFAF119}"/>
              </a:ext>
            </a:extLst>
          </p:cNvPr>
          <p:cNvSpPr/>
          <p:nvPr/>
        </p:nvSpPr>
        <p:spPr>
          <a:xfrm>
            <a:off x="1157601" y="2194854"/>
            <a:ext cx="2752259" cy="165298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 Institución</a:t>
            </a: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Autoridades de desarrollo</a:t>
            </a:r>
            <a:r>
              <a:rPr lang="de-DE" sz="1200" dirty="0">
                <a:solidFill>
                  <a:schemeClr val="tx1"/>
                </a:solidFill>
                <a:latin typeface="Arial" panose="020B0604020202020204" pitchFamily="34" charset="0"/>
                <a:cs typeface="Arial" panose="020B0604020202020204" pitchFamily="34" charset="0"/>
              </a:rPr>
              <a:t> geotérmico / </a:t>
            </a:r>
            <a:r>
              <a:rPr lang="de-DE" sz="1200" dirty="0" err="1">
                <a:solidFill>
                  <a:schemeClr val="tx1"/>
                </a:solidFill>
                <a:latin typeface="Arial" panose="020B0604020202020204" pitchFamily="34" charset="0"/>
                <a:cs typeface="Arial" panose="020B0604020202020204" pitchFamily="34" charset="0"/>
              </a:rPr>
              <a:t>sociedad</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Personal cualificado del Ministerio</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Empleados cualificados de la empresa de suministro de energía</a:t>
            </a: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Autoridades competentes</a:t>
            </a:r>
            <a:endParaRPr lang="de-DE" sz="12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690023EA-9336-48E4-826F-D420A818FD66}"/>
              </a:ext>
            </a:extLst>
          </p:cNvPr>
          <p:cNvSpPr/>
          <p:nvPr/>
        </p:nvSpPr>
        <p:spPr>
          <a:xfrm>
            <a:off x="5145259" y="2187495"/>
            <a:ext cx="2752259" cy="1652985"/>
          </a:xfrm>
          <a:prstGeom prst="rect">
            <a:avLst/>
          </a:prstGeom>
          <a:solidFill>
            <a:srgbClr val="EFE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     Política</a:t>
            </a:r>
          </a:p>
          <a:p>
            <a:pPr marL="171450" indent="-171450">
              <a:buFont typeface="Arial" panose="020B0604020202020204" pitchFamily="34" charset="0"/>
              <a:buChar char="•"/>
            </a:pPr>
            <a:r>
              <a:rPr lang="de-DE" sz="1200" dirty="0">
                <a:solidFill>
                  <a:schemeClr val="tx1"/>
                </a:solidFill>
                <a:latin typeface="Arial" panose="020B0604020202020204" pitchFamily="34" charset="0"/>
                <a:cs typeface="Arial" panose="020B0604020202020204" pitchFamily="34" charset="0"/>
              </a:rPr>
              <a:t>Incentivos </a:t>
            </a:r>
            <a:r>
              <a:rPr lang="de-DE" sz="1200" dirty="0" err="1">
                <a:solidFill>
                  <a:schemeClr val="tx1"/>
                </a:solidFill>
                <a:latin typeface="Arial" panose="020B0604020202020204" pitchFamily="34" charset="0"/>
                <a:cs typeface="Arial" panose="020B0604020202020204" pitchFamily="34" charset="0"/>
              </a:rPr>
              <a:t>para la fijación de precios</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Encuadernación</a:t>
            </a:r>
            <a:r>
              <a:rPr lang="de-DE" sz="1200" dirty="0">
                <a:solidFill>
                  <a:schemeClr val="tx1"/>
                </a:solidFill>
                <a:latin typeface="Arial" panose="020B0604020202020204" pitchFamily="34" charset="0"/>
                <a:cs typeface="Arial" panose="020B0604020202020204" pitchFamily="34" charset="0"/>
              </a:rPr>
              <a:t> cuantitativa</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Apoyo a las APP "asociación público-privada".</a:t>
            </a: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Acceso a la red de suministro</a:t>
            </a:r>
            <a:endParaRPr lang="de-DE" dirty="0"/>
          </a:p>
        </p:txBody>
      </p:sp>
      <p:sp>
        <p:nvSpPr>
          <p:cNvPr id="7" name="Rechteck 6">
            <a:extLst>
              <a:ext uri="{FF2B5EF4-FFF2-40B4-BE49-F238E27FC236}">
                <a16:creationId xmlns:a16="http://schemas.microsoft.com/office/drawing/2014/main" id="{120159D0-A598-4BB6-8C13-58668A61149A}"/>
              </a:ext>
            </a:extLst>
          </p:cNvPr>
          <p:cNvSpPr/>
          <p:nvPr/>
        </p:nvSpPr>
        <p:spPr>
          <a:xfrm>
            <a:off x="5923348" y="4209408"/>
            <a:ext cx="2752259" cy="165298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a:solidFill>
                  <a:schemeClr val="tx1"/>
                </a:solidFill>
                <a:latin typeface="Arial" panose="020B0604020202020204" pitchFamily="34" charset="0"/>
                <a:cs typeface="Arial" panose="020B0604020202020204" pitchFamily="34" charset="0"/>
              </a:rPr>
              <a:t> Financiación</a:t>
            </a: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Deuda</a:t>
            </a:r>
            <a:r>
              <a:rPr lang="de-DE" sz="1200" dirty="0">
                <a:solidFill>
                  <a:schemeClr val="tx1"/>
                </a:solidFill>
                <a:latin typeface="Arial" panose="020B0604020202020204" pitchFamily="34" charset="0"/>
                <a:cs typeface="Arial" panose="020B0604020202020204" pitchFamily="34" charset="0"/>
              </a:rPr>
              <a:t> comercial / </a:t>
            </a:r>
            <a:r>
              <a:rPr lang="de-DE" sz="1200" dirty="0" err="1">
                <a:solidFill>
                  <a:schemeClr val="tx1"/>
                </a:solidFill>
                <a:latin typeface="Arial" panose="020B0604020202020204" pitchFamily="34" charset="0"/>
                <a:cs typeface="Arial" panose="020B0604020202020204" pitchFamily="34" charset="0"/>
              </a:rPr>
              <a:t>capital social</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Subvención del gobierno o garantía de bonos</a:t>
            </a: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Préstamos para el desarrollo</a:t>
            </a:r>
            <a:endParaRPr lang="de-DE" sz="1200" dirty="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1200" dirty="0" err="1">
                <a:solidFill>
                  <a:schemeClr val="tx1"/>
                </a:solidFill>
                <a:latin typeface="Arial" panose="020B0604020202020204" pitchFamily="34" charset="0"/>
                <a:cs typeface="Arial" panose="020B0604020202020204" pitchFamily="34" charset="0"/>
              </a:rPr>
              <a:t>Financiamiento</a:t>
            </a:r>
            <a:r>
              <a:rPr lang="de-DE" sz="1200" dirty="0">
                <a:solidFill>
                  <a:schemeClr val="tx1"/>
                </a:solidFill>
                <a:latin typeface="Arial" panose="020B0604020202020204" pitchFamily="34" charset="0"/>
                <a:cs typeface="Arial" panose="020B0604020202020204" pitchFamily="34" charset="0"/>
              </a:rPr>
              <a:t> climático </a:t>
            </a:r>
          </a:p>
        </p:txBody>
      </p:sp>
      <p:sp>
        <p:nvSpPr>
          <p:cNvPr id="8" name="Ellipse 7">
            <a:extLst>
              <a:ext uri="{FF2B5EF4-FFF2-40B4-BE49-F238E27FC236}">
                <a16:creationId xmlns:a16="http://schemas.microsoft.com/office/drawing/2014/main" id="{D5BCD40D-6738-42FE-9ABB-50BEE9A623DD}"/>
              </a:ext>
            </a:extLst>
          </p:cNvPr>
          <p:cNvSpPr/>
          <p:nvPr/>
        </p:nvSpPr>
        <p:spPr>
          <a:xfrm>
            <a:off x="3399906" y="4233127"/>
            <a:ext cx="2204251" cy="1800201"/>
          </a:xfrm>
          <a:prstGeom prst="ellipse">
            <a:avLst/>
          </a:prstGeom>
          <a:solidFill>
            <a:srgbClr val="94BD2D">
              <a:alpha val="6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Éxito de la producción de energía geotérmica</a:t>
            </a:r>
            <a:endParaRPr lang="de-DE"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58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Objetivos del</a:t>
            </a:r>
            <a:r>
              <a:rPr lang="de-DE" dirty="0">
                <a:latin typeface="Arial" panose="020B0604020202020204" pitchFamily="34" charset="0"/>
                <a:cs typeface="Arial" panose="020B0604020202020204" pitchFamily="34" charset="0"/>
              </a:rPr>
              <a:t> módulo</a:t>
            </a: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412776"/>
            <a:ext cx="8229600" cy="5184576"/>
          </a:xfrm>
        </p:spPr>
        <p:txBody>
          <a:bodyPr>
            <a:normAutofit/>
          </a:bodyPr>
          <a:lstStyle/>
          <a:p>
            <a:pPr marL="0" indent="0">
              <a:lnSpc>
                <a:spcPct val="150000"/>
              </a:lnSpc>
              <a:buNone/>
            </a:pPr>
            <a:r>
              <a:rPr lang="en-US" sz="1600" dirty="0">
                <a:latin typeface="Arial" panose="020B0604020202020204" pitchFamily="34" charset="0"/>
                <a:cs typeface="Arial" panose="020B0604020202020204" pitchFamily="34" charset="0"/>
              </a:rPr>
              <a:t>Bienvenido al módulo: "Estado del arte y regulaciones"</a:t>
            </a:r>
          </a:p>
          <a:p>
            <a:pPr marL="0" indent="0">
              <a:lnSpc>
                <a:spcPct val="150000"/>
              </a:lnSpc>
              <a:buNone/>
            </a:pPr>
            <a:endParaRPr lang="en-US" sz="1600" i="1" dirty="0">
              <a:latin typeface="Arial" panose="020B0604020202020204" pitchFamily="34" charset="0"/>
              <a:cs typeface="Arial" panose="020B0604020202020204" pitchFamily="34" charset="0"/>
            </a:endParaRPr>
          </a:p>
          <a:p>
            <a:pPr marL="0" indent="0">
              <a:lnSpc>
                <a:spcPct val="150000"/>
              </a:lnSpc>
              <a:buNone/>
            </a:pPr>
            <a:r>
              <a:rPr lang="en-US" sz="1600" i="1" dirty="0">
                <a:latin typeface="Arial" panose="020B0604020202020204" pitchFamily="34" charset="0"/>
                <a:cs typeface="Arial" panose="020B0604020202020204" pitchFamily="34" charset="0"/>
              </a:rPr>
              <a:t>Después de completar este </a:t>
            </a:r>
            <a:r>
              <a:rPr lang="en-US" sz="1600" i="1" dirty="0" err="1">
                <a:latin typeface="Arial" panose="020B0604020202020204" pitchFamily="34" charset="0"/>
                <a:cs typeface="Arial" panose="020B0604020202020204" pitchFamily="34" charset="0"/>
              </a:rPr>
              <a:t>módulo</a:t>
            </a:r>
            <a:r>
              <a:rPr lang="en-US" sz="1600" i="1" dirty="0">
                <a:latin typeface="Arial" panose="020B0604020202020204" pitchFamily="34" charset="0"/>
                <a:cs typeface="Arial" panose="020B0604020202020204" pitchFamily="34" charset="0"/>
              </a:rPr>
              <a:t> </a:t>
            </a:r>
            <a:r>
              <a:rPr lang="en-US" sz="1600" i="1" dirty="0" err="1">
                <a:latin typeface="Arial" panose="020B0604020202020204" pitchFamily="34" charset="0"/>
                <a:cs typeface="Arial" panose="020B0604020202020204" pitchFamily="34" charset="0"/>
              </a:rPr>
              <a:t>sabrá</a:t>
            </a:r>
            <a:r>
              <a:rPr lang="en-US" sz="1600" i="1" dirty="0">
                <a:latin typeface="Arial" panose="020B0604020202020204" pitchFamily="34" charset="0"/>
                <a:cs typeface="Arial" panose="020B0604020202020204" pitchFamily="34" charset="0"/>
              </a:rPr>
              <a:t>:</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El estado del arte y las tendencias de la energía geotérmica</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 Los riesgos, el potencial y las ventajas de los proyectos</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Las reglas y leyes de los sistemas geotérmicos y el procedimiento de solicitud de los permisos de instalación.</a:t>
            </a:r>
          </a:p>
          <a:p>
            <a:pPr>
              <a:lnSpc>
                <a:spcPct val="150000"/>
              </a:lnSpc>
              <a:buFont typeface="+mj-lt"/>
              <a:buAutoNum type="arabicPeriod"/>
            </a:pPr>
            <a:r>
              <a:rPr lang="en-US" sz="1600" dirty="0">
                <a:latin typeface="Arial" panose="020B0604020202020204" pitchFamily="34" charset="0"/>
                <a:cs typeface="Arial" panose="020B0604020202020204" pitchFamily="34" charset="0"/>
              </a:rPr>
              <a:t>Las diferentes opciones de responsabilidad y de seguro</a:t>
            </a:r>
          </a:p>
          <a:p>
            <a:pPr marL="0" indent="0">
              <a:lnSpc>
                <a:spcPct val="150000"/>
              </a:lnSpc>
              <a:buNone/>
            </a:pPr>
            <a:r>
              <a:rPr lang="en-US" sz="1600" dirty="0">
                <a:latin typeface="Arial" panose="020B0604020202020204" pitchFamily="34" charset="0"/>
                <a:cs typeface="Arial" panose="020B0604020202020204" pitchFamily="34" charset="0"/>
              </a:rPr>
              <a:t>5.    Las oportunidades de financiación para proyectos geotérmicos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751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AC4667-0E0B-49A7-943F-ED5BB37162A2}"/>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765B36B-C1F3-4620-B2E9-5301CBCB5A28}"/>
              </a:ext>
            </a:extLst>
          </p:cNvPr>
          <p:cNvSpPr>
            <a:spLocks noGrp="1"/>
          </p:cNvSpPr>
          <p:nvPr>
            <p:ph idx="1"/>
          </p:nvPr>
        </p:nvSpPr>
        <p:spPr>
          <a:xfrm>
            <a:off x="539552" y="1412776"/>
            <a:ext cx="8352928" cy="4824536"/>
          </a:xfrm>
        </p:spPr>
        <p:txBody>
          <a:bodyPr>
            <a:normAutofit fontScale="92500"/>
          </a:bodyPr>
          <a:lstStyle/>
          <a:p>
            <a:pPr marL="0" indent="0">
              <a:lnSpc>
                <a:spcPct val="150000"/>
              </a:lnSpc>
              <a:buNone/>
            </a:pPr>
            <a:r>
              <a:rPr lang="de-DE" sz="1600" b="1" dirty="0" err="1">
                <a:latin typeface="Arial" panose="020B0604020202020204" pitchFamily="34" charset="0"/>
                <a:cs typeface="Arial" panose="020B0604020202020204" pitchFamily="34" charset="0"/>
              </a:rPr>
              <a:t> Marco</a:t>
            </a:r>
            <a:r>
              <a:rPr lang="de-DE" sz="1600" b="1" dirty="0">
                <a:latin typeface="Arial" panose="020B0604020202020204" pitchFamily="34" charset="0"/>
                <a:cs typeface="Arial" panose="020B0604020202020204" pitchFamily="34" charset="0"/>
              </a:rPr>
              <a:t> político y jurídico</a:t>
            </a:r>
          </a:p>
          <a:p>
            <a:pPr>
              <a:lnSpc>
                <a:spcPct val="150000"/>
              </a:lnSpc>
            </a:pPr>
            <a:r>
              <a:rPr lang="en-US" sz="1600" dirty="0">
                <a:latin typeface="Arial" panose="020B0604020202020204" pitchFamily="34" charset="0"/>
                <a:cs typeface="Arial" panose="020B0604020202020204" pitchFamily="34" charset="0"/>
              </a:rPr>
              <a:t>La implementación de los sitios geotérmicos de NS está determinada por normas técnicas y condiciones marco legales y políticas.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Regulaciones como la ley de aguas y la ley de minería son fundamentales para un permiso.</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Por lo general, no es necesario un permiso de construcción para el sistema geotérmico en sí, ya que no se están construyendo edificios adicionales con la energía geotérmica de NS.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certificación de las empresas de perforación se basa en la hoja de trabajo de la DVGW </a:t>
            </a:r>
          </a:p>
          <a:p>
            <a:pPr marL="0" indent="0">
              <a:lnSpc>
                <a:spcPct val="150000"/>
              </a:lnSpc>
              <a:buNone/>
            </a:pPr>
            <a:r>
              <a:rPr lang="en-US" sz="1600" dirty="0">
                <a:latin typeface="Arial" panose="020B0604020202020204" pitchFamily="34" charset="0"/>
                <a:cs typeface="Arial" panose="020B0604020202020204" pitchFamily="34" charset="0"/>
              </a:rPr>
              <a:t>       W 120-2, la planificación de las instalaciones geotérmicas según la directiva VDI 4640.</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energía geotérmica también se beneficia de leyes y programas de subsidio diseñados para fomentar el uso de energías renovables (Ley de Energías Renovables).</a:t>
            </a:r>
            <a:endParaRPr lang="de-DE" sz="1600" dirty="0">
              <a:latin typeface="Arial" panose="020B0604020202020204" pitchFamily="34" charset="0"/>
              <a:cs typeface="Arial" panose="020B0604020202020204" pitchFamily="34" charset="0"/>
            </a:endParaRP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06880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9AE310-6DFE-49A6-9296-C9BC5AECE64F}"/>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 </a:t>
            </a:r>
          </a:p>
        </p:txBody>
      </p:sp>
      <p:sp>
        <p:nvSpPr>
          <p:cNvPr id="3" name="Inhaltsplatzhalter 2">
            <a:extLst>
              <a:ext uri="{FF2B5EF4-FFF2-40B4-BE49-F238E27FC236}">
                <a16:creationId xmlns:a16="http://schemas.microsoft.com/office/drawing/2014/main" id="{D5327714-BD34-4CF6-B92D-6D3BAF85815D}"/>
              </a:ext>
            </a:extLst>
          </p:cNvPr>
          <p:cNvSpPr>
            <a:spLocks noGrp="1"/>
          </p:cNvSpPr>
          <p:nvPr>
            <p:ph idx="1"/>
          </p:nvPr>
        </p:nvSpPr>
        <p:spPr>
          <a:xfrm>
            <a:off x="457200" y="1412776"/>
            <a:ext cx="8229600" cy="4525963"/>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Aprobación de derechos de agua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"uso del agua subterránea" aplica el uso directo del agua subterránea, así como medidas que podrían afectar significativamente la calidad del agua subterránea.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solicitud de permiso se hace a nivel de distrito en la autoridad de aguas inferiores. En este caso, la Ley Federal de Aguas y la respectiva ley estatal son aplicadas por las autoridades de aguas inferiores.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También deben tenerse en cuenta las disposiciones federales subordinadas de la Ordenanza sobre aguas subterráneas y de la Ordenanza sobre aguas superficiales. </a:t>
            </a:r>
          </a:p>
          <a:p>
            <a:pPr>
              <a:lnSpc>
                <a:spcPct val="150000"/>
              </a:lnSpc>
            </a:pPr>
            <a:r>
              <a:rPr lang="en-US" sz="1600" dirty="0">
                <a:latin typeface="Arial" panose="020B0604020202020204" pitchFamily="34" charset="0"/>
                <a:cs typeface="Arial" panose="020B0604020202020204" pitchFamily="34" charset="0"/>
              </a:rPr>
              <a:t>El diseño del procedimiento de aprobación difiere de un estado a otro. El punto principal para la aprobación es el medio de transferencia de calor en uso.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557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03E0F8-07FF-4B19-A0A1-FE4CB87DDFC8}"/>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 </a:t>
            </a:r>
          </a:p>
        </p:txBody>
      </p:sp>
      <p:sp>
        <p:nvSpPr>
          <p:cNvPr id="3" name="Inhaltsplatzhalter 2">
            <a:extLst>
              <a:ext uri="{FF2B5EF4-FFF2-40B4-BE49-F238E27FC236}">
                <a16:creationId xmlns:a16="http://schemas.microsoft.com/office/drawing/2014/main" id="{99374020-3BB7-44FE-BCF5-9D1BE7665A6F}"/>
              </a:ext>
            </a:extLst>
          </p:cNvPr>
          <p:cNvSpPr>
            <a:spLocks noGrp="1"/>
          </p:cNvSpPr>
          <p:nvPr>
            <p:ph idx="1"/>
          </p:nvPr>
        </p:nvSpPr>
        <p:spPr>
          <a:xfrm>
            <a:off x="-108520" y="1196752"/>
            <a:ext cx="9577064" cy="5256584"/>
          </a:xfrm>
        </p:spPr>
        <p:txBody>
          <a:bodyPr>
            <a:noAutofit/>
          </a:bodyPr>
          <a:lstStyle/>
          <a:p>
            <a:pPr marL="0" indent="0">
              <a:lnSpc>
                <a:spcPct val="150000"/>
              </a:lnSpc>
              <a:buNone/>
            </a:pPr>
            <a:r>
              <a:rPr lang="de-DE" sz="1600" b="1" dirty="0">
                <a:latin typeface="Arial" panose="020B0604020202020204" pitchFamily="34" charset="0"/>
                <a:cs typeface="Arial" panose="020B0604020202020204" pitchFamily="34" charset="0"/>
              </a:rPr>
              <a:t> Aprobación de derechos de agua </a:t>
            </a:r>
          </a:p>
          <a:p>
            <a:pPr>
              <a:lnSpc>
                <a:spcPct val="150000"/>
              </a:lnSpc>
            </a:pPr>
            <a:r>
              <a:rPr lang="en-US" sz="1600" i="1" dirty="0">
                <a:latin typeface="Arial" panose="020B0604020202020204" pitchFamily="34" charset="0"/>
                <a:cs typeface="Arial" panose="020B0604020202020204" pitchFamily="34" charset="0"/>
              </a:rPr>
              <a:t>En general, las autoridades siguen los objetivos de protección del agua potable para la aprobación de plantas geotérmicas cercanas a la superficie. Estos incluyen los siguientes </a:t>
            </a:r>
            <a:r>
              <a:rPr lang="en-US" sz="1600" i="1" dirty="0" err="1">
                <a:latin typeface="Arial" panose="020B0604020202020204" pitchFamily="34" charset="0"/>
                <a:cs typeface="Arial" panose="020B0604020202020204" pitchFamily="34" charset="0"/>
              </a:rPr>
              <a:t>aspectos</a:t>
            </a:r>
            <a:r>
              <a:rPr lang="en-US"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Prioridad de la protección de los recursos de agua potable frente a la utilización de la energía geotérmica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Evitar la influencia mutua de las plantas geotérmicas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Suficiente exploración del sitio para plantas geotérmicas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Estricta atención a las normas técnicas pertinentes y al uso de empresas cualificadas.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Uso de materiales de construcción y operación inofensivos </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Asegurando una efectividad permanente del sello anular</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Monitoreo de la construcción y operación de la planta geotérmica, así como de la documentación de la planta.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Desmontaje profesional de instalaciones geotérmicas defectuosas o clausuradas</a:t>
            </a:r>
            <a:endParaRPr lang="de-DE" sz="1600" dirty="0">
              <a:latin typeface="Arial" panose="020B0604020202020204" pitchFamily="34" charset="0"/>
              <a:cs typeface="Arial" panose="020B0604020202020204" pitchFamily="34" charset="0"/>
            </a:endParaRPr>
          </a:p>
          <a:p>
            <a:endParaRPr lang="de-DE" sz="1600" dirty="0"/>
          </a:p>
        </p:txBody>
      </p:sp>
    </p:spTree>
    <p:extLst>
      <p:ext uri="{BB962C8B-B14F-4D97-AF65-F5344CB8AC3E}">
        <p14:creationId xmlns:p14="http://schemas.microsoft.com/office/powerpoint/2010/main" val="3899317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18EEDC-F0E1-46E9-A7DE-6154FFBA0A2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ADA2FEE-A283-41A2-B182-8AFDD2BE8D50}"/>
              </a:ext>
            </a:extLst>
          </p:cNvPr>
          <p:cNvPicPr>
            <a:picLocks noGrp="1" noChangeAspect="1"/>
          </p:cNvPicPr>
          <p:nvPr>
            <p:ph idx="1"/>
          </p:nvPr>
        </p:nvPicPr>
        <p:blipFill rotWithShape="1">
          <a:blip r:embed="rId3"/>
          <a:srcRect l="24843" t="43589" r="33828" b="11863"/>
          <a:stretch/>
        </p:blipFill>
        <p:spPr>
          <a:xfrm>
            <a:off x="827584" y="1484784"/>
            <a:ext cx="7713051" cy="4694902"/>
          </a:xfrm>
          <a:prstGeom prst="rect">
            <a:avLst/>
          </a:prstGeom>
        </p:spPr>
      </p:pic>
      <p:sp>
        <p:nvSpPr>
          <p:cNvPr id="5" name="Rechteck 4">
            <a:extLst>
              <a:ext uri="{FF2B5EF4-FFF2-40B4-BE49-F238E27FC236}">
                <a16:creationId xmlns:a16="http://schemas.microsoft.com/office/drawing/2014/main" id="{572CBD2E-6CF5-406A-90FC-36507FED3AB2}"/>
              </a:ext>
            </a:extLst>
          </p:cNvPr>
          <p:cNvSpPr/>
          <p:nvPr/>
        </p:nvSpPr>
        <p:spPr>
          <a:xfrm>
            <a:off x="683646" y="5013176"/>
            <a:ext cx="8064739" cy="1310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600" dirty="0">
                <a:solidFill>
                  <a:schemeClr val="tx1"/>
                </a:solidFill>
                <a:latin typeface="Arial" panose="020B0604020202020204" pitchFamily="34" charset="0"/>
                <a:cs typeface="Arial" panose="020B0604020202020204" pitchFamily="34" charset="0"/>
              </a:rPr>
              <a:t>Sección esquemática a través del subsuelo que muestra posibles daños al agua subterránea por sondas geotérmicas. 1 - fuga de fluido caloportador, 2 - penetración de agua salada, 3 - cambio de profundidad de los contaminantes.</a:t>
            </a:r>
            <a:endParaRPr lang="de-DE" sz="1600" dirty="0">
              <a:solidFill>
                <a:schemeClr val="tx1"/>
              </a:solidFill>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3EBFE111-306C-4770-805A-A84351228A71}"/>
              </a:ext>
            </a:extLst>
          </p:cNvPr>
          <p:cNvSpPr/>
          <p:nvPr/>
        </p:nvSpPr>
        <p:spPr>
          <a:xfrm>
            <a:off x="2338546" y="1484784"/>
            <a:ext cx="1513373"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Sondas geotérmicas</a:t>
            </a:r>
          </a:p>
        </p:txBody>
      </p:sp>
      <p:sp>
        <p:nvSpPr>
          <p:cNvPr id="6" name="Rechteck 5">
            <a:extLst>
              <a:ext uri="{FF2B5EF4-FFF2-40B4-BE49-F238E27FC236}">
                <a16:creationId xmlns:a16="http://schemas.microsoft.com/office/drawing/2014/main" id="{7FD6D7A2-1399-4BF3-8662-CD5A2706D77C}"/>
              </a:ext>
            </a:extLst>
          </p:cNvPr>
          <p:cNvSpPr/>
          <p:nvPr/>
        </p:nvSpPr>
        <p:spPr>
          <a:xfrm>
            <a:off x="4716016" y="1484784"/>
            <a:ext cx="12961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ysClr val="windowText" lastClr="000000"/>
                </a:solidFill>
                <a:latin typeface="Arial" panose="020B0604020202020204" pitchFamily="34" charset="0"/>
                <a:cs typeface="Arial" panose="020B0604020202020204" pitchFamily="34" charset="0"/>
              </a:rPr>
              <a:t>Pozos de producción </a:t>
            </a:r>
          </a:p>
        </p:txBody>
      </p:sp>
      <p:sp>
        <p:nvSpPr>
          <p:cNvPr id="7" name="Rechteck 6">
            <a:extLst>
              <a:ext uri="{FF2B5EF4-FFF2-40B4-BE49-F238E27FC236}">
                <a16:creationId xmlns:a16="http://schemas.microsoft.com/office/drawing/2014/main" id="{6EE73A7D-EF86-46C8-AE9B-DDAC6ADDA5D2}"/>
              </a:ext>
            </a:extLst>
          </p:cNvPr>
          <p:cNvSpPr/>
          <p:nvPr/>
        </p:nvSpPr>
        <p:spPr>
          <a:xfrm>
            <a:off x="7390656" y="1484784"/>
            <a:ext cx="129614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Impurezas</a:t>
            </a:r>
          </a:p>
        </p:txBody>
      </p:sp>
      <p:sp>
        <p:nvSpPr>
          <p:cNvPr id="8" name="Rechteck 7">
            <a:extLst>
              <a:ext uri="{FF2B5EF4-FFF2-40B4-BE49-F238E27FC236}">
                <a16:creationId xmlns:a16="http://schemas.microsoft.com/office/drawing/2014/main" id="{B02C7892-5DE8-4B25-B2FE-B2BA0E33558C}"/>
              </a:ext>
            </a:extLst>
          </p:cNvPr>
          <p:cNvSpPr/>
          <p:nvPr/>
        </p:nvSpPr>
        <p:spPr>
          <a:xfrm>
            <a:off x="971600" y="1988840"/>
            <a:ext cx="1224136" cy="144016"/>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Acuífero</a:t>
            </a:r>
          </a:p>
        </p:txBody>
      </p:sp>
      <p:sp>
        <p:nvSpPr>
          <p:cNvPr id="9" name="Rechteck 8">
            <a:extLst>
              <a:ext uri="{FF2B5EF4-FFF2-40B4-BE49-F238E27FC236}">
                <a16:creationId xmlns:a16="http://schemas.microsoft.com/office/drawing/2014/main" id="{883E06CB-AA6B-4E2A-9D87-36C6553D2267}"/>
              </a:ext>
            </a:extLst>
          </p:cNvPr>
          <p:cNvSpPr/>
          <p:nvPr/>
        </p:nvSpPr>
        <p:spPr>
          <a:xfrm>
            <a:off x="971600" y="3356650"/>
            <a:ext cx="1366947" cy="216024"/>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Acuífero</a:t>
            </a:r>
          </a:p>
        </p:txBody>
      </p:sp>
      <p:sp>
        <p:nvSpPr>
          <p:cNvPr id="10" name="Rechteck 9">
            <a:extLst>
              <a:ext uri="{FF2B5EF4-FFF2-40B4-BE49-F238E27FC236}">
                <a16:creationId xmlns:a16="http://schemas.microsoft.com/office/drawing/2014/main" id="{128CF2C3-1481-456F-A18A-E0800DCA839B}"/>
              </a:ext>
            </a:extLst>
          </p:cNvPr>
          <p:cNvSpPr/>
          <p:nvPr/>
        </p:nvSpPr>
        <p:spPr>
          <a:xfrm>
            <a:off x="971600" y="4221088"/>
            <a:ext cx="1366947" cy="216024"/>
          </a:xfrm>
          <a:prstGeom prst="rect">
            <a:avLst/>
          </a:prstGeom>
          <a:solidFill>
            <a:srgbClr val="E1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Acuífero</a:t>
            </a:r>
          </a:p>
        </p:txBody>
      </p:sp>
      <p:sp>
        <p:nvSpPr>
          <p:cNvPr id="11" name="Rechteck 10">
            <a:extLst>
              <a:ext uri="{FF2B5EF4-FFF2-40B4-BE49-F238E27FC236}">
                <a16:creationId xmlns:a16="http://schemas.microsoft.com/office/drawing/2014/main" id="{99390ED8-A308-458B-BAA3-20D8E44759A5}"/>
              </a:ext>
            </a:extLst>
          </p:cNvPr>
          <p:cNvSpPr/>
          <p:nvPr/>
        </p:nvSpPr>
        <p:spPr>
          <a:xfrm>
            <a:off x="4355976" y="4653136"/>
            <a:ext cx="1872208" cy="332234"/>
          </a:xfrm>
          <a:prstGeom prst="rect">
            <a:avLst/>
          </a:prstGeom>
          <a:solidFill>
            <a:srgbClr val="E177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Aguas profundas sobresaladas</a:t>
            </a:r>
          </a:p>
        </p:txBody>
      </p:sp>
      <p:sp>
        <p:nvSpPr>
          <p:cNvPr id="12" name="Rechteck 11">
            <a:extLst>
              <a:ext uri="{FF2B5EF4-FFF2-40B4-BE49-F238E27FC236}">
                <a16:creationId xmlns:a16="http://schemas.microsoft.com/office/drawing/2014/main" id="{AE7B8BCE-82C4-4136-8D6F-E078AF60E1D4}"/>
              </a:ext>
            </a:extLst>
          </p:cNvPr>
          <p:cNvSpPr/>
          <p:nvPr/>
        </p:nvSpPr>
        <p:spPr>
          <a:xfrm>
            <a:off x="5509312" y="3140968"/>
            <a:ext cx="1296143" cy="431706"/>
          </a:xfrm>
          <a:prstGeom prst="rect">
            <a:avLst/>
          </a:prstGeom>
          <a:solidFill>
            <a:srgbClr val="F0B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Agua potable (horizonte de trabajo)</a:t>
            </a:r>
          </a:p>
        </p:txBody>
      </p:sp>
      <p:sp>
        <p:nvSpPr>
          <p:cNvPr id="13" name="Rechteck 12">
            <a:extLst>
              <a:ext uri="{FF2B5EF4-FFF2-40B4-BE49-F238E27FC236}">
                <a16:creationId xmlns:a16="http://schemas.microsoft.com/office/drawing/2014/main" id="{A4DB6A01-D0E8-49A4-8AF3-AE9930AFE451}"/>
              </a:ext>
            </a:extLst>
          </p:cNvPr>
          <p:cNvSpPr/>
          <p:nvPr/>
        </p:nvSpPr>
        <p:spPr>
          <a:xfrm>
            <a:off x="971600" y="4221088"/>
            <a:ext cx="1366947" cy="216024"/>
          </a:xfrm>
          <a:prstGeom prst="rect">
            <a:avLst/>
          </a:prstGeom>
          <a:solidFill>
            <a:srgbClr val="70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Aquicludios</a:t>
            </a:r>
          </a:p>
        </p:txBody>
      </p:sp>
      <p:sp>
        <p:nvSpPr>
          <p:cNvPr id="14" name="Rechteck 13">
            <a:extLst>
              <a:ext uri="{FF2B5EF4-FFF2-40B4-BE49-F238E27FC236}">
                <a16:creationId xmlns:a16="http://schemas.microsoft.com/office/drawing/2014/main" id="{06578185-71FD-4658-89F4-992EBE873984}"/>
              </a:ext>
            </a:extLst>
          </p:cNvPr>
          <p:cNvSpPr/>
          <p:nvPr/>
        </p:nvSpPr>
        <p:spPr>
          <a:xfrm>
            <a:off x="1043005" y="2294449"/>
            <a:ext cx="1224136" cy="216024"/>
          </a:xfrm>
          <a:prstGeom prst="rect">
            <a:avLst/>
          </a:prstGeom>
          <a:solidFill>
            <a:srgbClr val="705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100" dirty="0">
                <a:solidFill>
                  <a:schemeClr val="tx1"/>
                </a:solidFill>
                <a:latin typeface="Arial" panose="020B0604020202020204" pitchFamily="34" charset="0"/>
                <a:cs typeface="Arial" panose="020B0604020202020204" pitchFamily="34" charset="0"/>
              </a:rPr>
              <a:t>Aquicludios</a:t>
            </a:r>
          </a:p>
        </p:txBody>
      </p:sp>
    </p:spTree>
    <p:extLst>
      <p:ext uri="{BB962C8B-B14F-4D97-AF65-F5344CB8AC3E}">
        <p14:creationId xmlns:p14="http://schemas.microsoft.com/office/powerpoint/2010/main" val="3872857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56619" y="1412776"/>
            <a:ext cx="8229600" cy="4968552"/>
          </a:xfrm>
        </p:spPr>
        <p:txBody>
          <a:bodyPr>
            <a:normAutofit lnSpcReduction="10000"/>
          </a:bodyPr>
          <a:lstStyle/>
          <a:p>
            <a:pPr marL="0" indent="0">
              <a:lnSpc>
                <a:spcPct val="150000"/>
              </a:lnSpc>
              <a:buNone/>
            </a:pPr>
            <a:r>
              <a:rPr lang="de-DE" sz="1600" b="1" dirty="0">
                <a:latin typeface="Arial" panose="020B0604020202020204" pitchFamily="34" charset="0"/>
                <a:cs typeface="Arial" panose="020B0604020202020204" pitchFamily="34" charset="0"/>
              </a:rPr>
              <a:t> Aprobación de los derechos de agua - </a:t>
            </a:r>
            <a:r>
              <a:rPr lang="en-US" sz="1600" b="1" dirty="0">
                <a:latin typeface="Arial" panose="020B0604020202020204" pitchFamily="34" charset="0"/>
                <a:cs typeface="Arial" panose="020B0604020202020204" pitchFamily="34" charset="0"/>
              </a:rPr>
              <a:t>Documentos para la Autoridad de Aguas Inferiores</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u="sng" dirty="0" err="1">
                <a:latin typeface="Arial" panose="020B0604020202020204" pitchFamily="34" charset="0"/>
                <a:cs typeface="Arial" panose="020B0604020202020204" pitchFamily="34" charset="0"/>
              </a:rPr>
              <a:t> Para sondas</a:t>
            </a:r>
            <a:r>
              <a:rPr lang="de-DE" sz="1600" u="sng" dirty="0">
                <a:latin typeface="Arial" panose="020B0604020202020204" pitchFamily="34" charset="0"/>
                <a:cs typeface="Arial" panose="020B0604020202020204" pitchFamily="34" charset="0"/>
              </a:rPr>
              <a:t> geotérmicas:</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Resumen del</a:t>
            </a:r>
            <a:r>
              <a:rPr lang="de-DE" sz="1600" dirty="0">
                <a:latin typeface="Arial" panose="020B0604020202020204" pitchFamily="34" charset="0"/>
                <a:cs typeface="Arial" panose="020B0604020202020204" pitchFamily="34" charset="0"/>
              </a:rPr>
              <a:t> plan (1: 5.000)</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Plano de ubicación detallado (1: 500 a 1: 2,000, con información sobre la ubicación de los puntos de perforación y el curso de la tubería)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Verificación de la certificación de la empresa de perforación o construcción de pozos según DVGW W120, RAL-GZ 969 o equivalente.</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Certificado de competencia según DIN EN ISO 22475 o DIN 4021</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Presentación de la estratigrafía esperada y de las condiciones del agua subterránea (Nota: La información sobre las condiciones hidrogeológicas locales puede obtenerse en el Departamento de Geología / Suelo del LLUR).</a:t>
            </a:r>
            <a:endParaRPr lang="de-DE" sz="1600" dirty="0">
              <a:latin typeface="Arial" panose="020B0604020202020204" pitchFamily="34" charset="0"/>
              <a:cs typeface="Arial" panose="020B0604020202020204" pitchFamily="34" charset="0"/>
            </a:endParaRPr>
          </a:p>
          <a:p>
            <a:endParaRPr lang="de-DE" dirty="0"/>
          </a:p>
          <a:p>
            <a:endParaRPr lang="de-DE" dirty="0"/>
          </a:p>
        </p:txBody>
      </p:sp>
    </p:spTree>
    <p:extLst>
      <p:ext uri="{BB962C8B-B14F-4D97-AF65-F5344CB8AC3E}">
        <p14:creationId xmlns:p14="http://schemas.microsoft.com/office/powerpoint/2010/main" val="170991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1D33E-F865-461C-B109-5CB5CD41E6D0}"/>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C60D351-A210-4912-B61A-2AF48D537429}"/>
              </a:ext>
            </a:extLst>
          </p:cNvPr>
          <p:cNvSpPr>
            <a:spLocks noGrp="1"/>
          </p:cNvSpPr>
          <p:nvPr>
            <p:ph idx="1"/>
          </p:nvPr>
        </p:nvSpPr>
        <p:spPr>
          <a:xfrm>
            <a:off x="457200" y="1412776"/>
            <a:ext cx="8229600" cy="4525963"/>
          </a:xfrm>
        </p:spPr>
        <p:txBody>
          <a:bodyPr>
            <a:normAutofit fontScale="92500" lnSpcReduction="20000"/>
          </a:bodyPr>
          <a:lstStyle/>
          <a:p>
            <a:pPr marL="0" indent="0">
              <a:lnSpc>
                <a:spcPct val="150000"/>
              </a:lnSpc>
              <a:buNone/>
            </a:pPr>
            <a:r>
              <a:rPr lang="de-DE" sz="1600" b="1" dirty="0">
                <a:latin typeface="Arial" panose="020B0604020202020204" pitchFamily="34" charset="0"/>
                <a:cs typeface="Arial" panose="020B0604020202020204" pitchFamily="34" charset="0"/>
              </a:rPr>
              <a:t> Aprobación de los derechos de agua - Documentos para la Autoridad de Aguas Inferiores</a:t>
            </a: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u="sng" dirty="0" err="1">
                <a:latin typeface="Arial" panose="020B0604020202020204" pitchFamily="34" charset="0"/>
                <a:cs typeface="Arial" panose="020B0604020202020204" pitchFamily="34" charset="0"/>
              </a:rPr>
              <a:t> Para sondas</a:t>
            </a:r>
            <a:r>
              <a:rPr lang="de-DE" sz="1600" u="sng" dirty="0">
                <a:latin typeface="Arial" panose="020B0604020202020204" pitchFamily="34" charset="0"/>
                <a:cs typeface="Arial" panose="020B0604020202020204" pitchFamily="34" charset="0"/>
              </a:rPr>
              <a:t> geotérmicas: </a:t>
            </a:r>
          </a:p>
          <a:p>
            <a:pPr marL="0" indent="0">
              <a:lnSpc>
                <a:spcPct val="150000"/>
              </a:lnSpc>
              <a:buNone/>
            </a:pP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Información del producto sobre los aditivos de enjuague y los materiales de relleno aplicados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Descripción de la técnica de taladrado y nuevo sellado</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Capacidad de extracción prevista de la planta geotérmica (para la evaluación de la plausibilidad)</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Descripción del sistema de sondas (certificados de idoneidad, certificados, información sobre el producto del fabricante, líquidos utilizados en el sistema con las correspondientes declaraciones de seguridad).</a:t>
            </a:r>
            <a:endParaRPr lang="de-DE" dirty="0"/>
          </a:p>
        </p:txBody>
      </p:sp>
    </p:spTree>
    <p:extLst>
      <p:ext uri="{BB962C8B-B14F-4D97-AF65-F5344CB8AC3E}">
        <p14:creationId xmlns:p14="http://schemas.microsoft.com/office/powerpoint/2010/main" val="2589682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C0516B-B9D1-4CB0-9C0F-5033C45EDCE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BA802B7-E334-4B16-9B22-24C80F5961D3}"/>
              </a:ext>
            </a:extLst>
          </p:cNvPr>
          <p:cNvSpPr>
            <a:spLocks noGrp="1"/>
          </p:cNvSpPr>
          <p:nvPr>
            <p:ph idx="1"/>
          </p:nvPr>
        </p:nvSpPr>
        <p:spPr>
          <a:xfrm>
            <a:off x="457200" y="1412776"/>
            <a:ext cx="8229600" cy="5184576"/>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Aprobación de los derechos de agua - Documentos para la Autoridad de Aguas Inferiores</a:t>
            </a:r>
            <a:endParaRPr lang="de-DE" sz="1600" b="1" dirty="0">
              <a:latin typeface="Arial" panose="020B0604020202020204" pitchFamily="34" charset="0"/>
              <a:cs typeface="Arial" panose="020B0604020202020204" pitchFamily="34" charset="0"/>
            </a:endParaRPr>
          </a:p>
          <a:p>
            <a:pPr marL="400050" lvl="1" indent="0">
              <a:lnSpc>
                <a:spcPct val="150000"/>
              </a:lnSpc>
              <a:buNone/>
            </a:pPr>
            <a:r>
              <a:rPr lang="en-US" sz="1600" i="1" u="sng" dirty="0">
                <a:latin typeface="Arial" panose="020B0604020202020204" pitchFamily="34" charset="0"/>
                <a:cs typeface="Arial" panose="020B0604020202020204" pitchFamily="34" charset="0"/>
              </a:rPr>
              <a:t>Colectores geotérmicos, cestas geotérmicas e instalaciones tipo edificio (profundidad de instalación hasta un máximo de 10 metros bajo tierra):</a:t>
            </a:r>
          </a:p>
          <a:p>
            <a:pPr marL="685800" lvl="1">
              <a:lnSpc>
                <a:spcPct val="150000"/>
              </a:lnSpc>
            </a:pPr>
            <a:r>
              <a:rPr lang="de-DE" sz="1600" dirty="0">
                <a:latin typeface="Arial" panose="020B0604020202020204" pitchFamily="34" charset="0"/>
                <a:cs typeface="Arial" panose="020B0604020202020204" pitchFamily="34" charset="0"/>
              </a:rPr>
              <a:t>Resumen del plan (1: 5.000)</a:t>
            </a:r>
          </a:p>
          <a:p>
            <a:pPr marL="685800" lvl="1">
              <a:lnSpc>
                <a:spcPct val="150000"/>
              </a:lnSpc>
            </a:pPr>
            <a:r>
              <a:rPr lang="en-US" sz="1600" dirty="0">
                <a:latin typeface="Arial" panose="020B0604020202020204" pitchFamily="34" charset="0"/>
                <a:cs typeface="Arial" panose="020B0604020202020204" pitchFamily="34" charset="0"/>
              </a:rPr>
              <a:t>Plano de ubicación detallado (1: 500 a 1: 2.000, con información sobre la posición de los colectores y cestas y el curso del oleoducto).</a:t>
            </a:r>
          </a:p>
          <a:p>
            <a:pPr marL="685800" lvl="1">
              <a:lnSpc>
                <a:spcPct val="150000"/>
              </a:lnSpc>
            </a:pPr>
            <a:r>
              <a:rPr lang="en-US" sz="1600" dirty="0">
                <a:latin typeface="Arial" panose="020B0604020202020204" pitchFamily="34" charset="0"/>
                <a:cs typeface="Arial" panose="020B0604020202020204" pitchFamily="34" charset="0"/>
              </a:rPr>
              <a:t>Presentación de la estructura del suelo y de las condiciones de las aguas subterráneas previstas</a:t>
            </a:r>
          </a:p>
          <a:p>
            <a:pPr marL="685800" lvl="1">
              <a:lnSpc>
                <a:spcPct val="150000"/>
              </a:lnSpc>
            </a:pPr>
            <a:r>
              <a:rPr lang="en-US" sz="1600" dirty="0">
                <a:latin typeface="Arial" panose="020B0604020202020204" pitchFamily="34" charset="0"/>
                <a:cs typeface="Arial" panose="020B0604020202020204" pitchFamily="34" charset="0"/>
              </a:rPr>
              <a:t>Descripción del sistema colector de la sonda (información sobre el producto del fabricante, líquidos utilizados en el sistema con las correspondientes declaraciones de seguridad)</a:t>
            </a:r>
          </a:p>
          <a:p>
            <a:pPr marL="685800" lvl="1">
              <a:lnSpc>
                <a:spcPct val="150000"/>
              </a:lnSpc>
            </a:pPr>
            <a:r>
              <a:rPr lang="en-US" sz="1600" dirty="0">
                <a:latin typeface="Arial" panose="020B0604020202020204" pitchFamily="34" charset="0"/>
                <a:cs typeface="Arial" panose="020B0604020202020204" pitchFamily="34" charset="0"/>
              </a:rPr>
              <a:t>Descripción de la técnica de instalación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3538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59755-4F9F-47AA-B161-4347B863FCA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48A0F08E-39C5-42D8-8526-87E0110A39A0}"/>
              </a:ext>
            </a:extLst>
          </p:cNvPr>
          <p:cNvPicPr>
            <a:picLocks noGrp="1" noChangeAspect="1"/>
          </p:cNvPicPr>
          <p:nvPr>
            <p:ph idx="1"/>
          </p:nvPr>
        </p:nvPicPr>
        <p:blipFill rotWithShape="1">
          <a:blip r:embed="rId3"/>
          <a:srcRect l="28968" t="11983" r="21079" b="21149"/>
          <a:stretch/>
        </p:blipFill>
        <p:spPr>
          <a:xfrm>
            <a:off x="2195736" y="1484784"/>
            <a:ext cx="6695131" cy="4704673"/>
          </a:xfrm>
          <a:prstGeom prst="rect">
            <a:avLst/>
          </a:prstGeom>
        </p:spPr>
      </p:pic>
      <p:sp>
        <p:nvSpPr>
          <p:cNvPr id="5" name="Textfeld 4">
            <a:extLst>
              <a:ext uri="{FF2B5EF4-FFF2-40B4-BE49-F238E27FC236}">
                <a16:creationId xmlns:a16="http://schemas.microsoft.com/office/drawing/2014/main" id="{D3FA0DC7-BDBA-44B3-B937-35C7556229E5}"/>
              </a:ext>
            </a:extLst>
          </p:cNvPr>
          <p:cNvSpPr txBox="1"/>
          <p:nvPr/>
        </p:nvSpPr>
        <p:spPr>
          <a:xfrm>
            <a:off x="107921" y="1783010"/>
            <a:ext cx="2076878" cy="3370666"/>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Programa de pruebas de la legislación sobre el agua para tener en cuenta las preocupaciones de la protección de las aguas subterráneas y del agua potable en la construcción de la energía geotérmica</a:t>
            </a:r>
            <a:endParaRPr lang="de-DE" sz="1600"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D91F3FAD-3582-427F-9F63-7439A8DD01E0}"/>
              </a:ext>
            </a:extLst>
          </p:cNvPr>
          <p:cNvSpPr/>
          <p:nvPr/>
        </p:nvSpPr>
        <p:spPr>
          <a:xfrm>
            <a:off x="4427984" y="1556792"/>
            <a:ext cx="2376264" cy="3600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Aplicación para la construcción y operación de sondas geotérmicas &gt; 10m</a:t>
            </a:r>
            <a:endParaRPr lang="de-DE" sz="900" dirty="0">
              <a:solidFill>
                <a:schemeClr val="tx1"/>
              </a:solidFill>
              <a:latin typeface="Arial" panose="020B0604020202020204" pitchFamily="34" charset="0"/>
              <a:cs typeface="Arial" panose="020B0604020202020204" pitchFamily="34" charset="0"/>
            </a:endParaRPr>
          </a:p>
        </p:txBody>
      </p:sp>
      <p:sp>
        <p:nvSpPr>
          <p:cNvPr id="6" name="Rechteck 5">
            <a:extLst>
              <a:ext uri="{FF2B5EF4-FFF2-40B4-BE49-F238E27FC236}">
                <a16:creationId xmlns:a16="http://schemas.microsoft.com/office/drawing/2014/main" id="{A7B2F759-E1BA-4D5D-8057-7B3D55C2DEAB}"/>
              </a:ext>
            </a:extLst>
          </p:cNvPr>
          <p:cNvSpPr/>
          <p:nvPr/>
        </p:nvSpPr>
        <p:spPr>
          <a:xfrm>
            <a:off x="2195736" y="2492896"/>
            <a:ext cx="1728192" cy="50405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fuera de las zonas de protección del agua y de captación de agua potable</a:t>
            </a:r>
            <a:endParaRPr lang="de-DE" sz="900" dirty="0">
              <a:solidFill>
                <a:schemeClr val="tx1"/>
              </a:solidFill>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232D0B6D-2F63-41FF-A1E3-2C75B72D8189}"/>
              </a:ext>
            </a:extLst>
          </p:cNvPr>
          <p:cNvSpPr/>
          <p:nvPr/>
        </p:nvSpPr>
        <p:spPr>
          <a:xfrm>
            <a:off x="3923928" y="1967670"/>
            <a:ext cx="3384376" cy="36004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Examen y evaluación del proyecto, teniendo en cuenta las condiciones locales por parte de la Autoridad de Aguas Inferiores. </a:t>
            </a:r>
            <a:endParaRPr lang="de-DE" sz="900" dirty="0">
              <a:solidFill>
                <a:schemeClr val="tx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2CD7797D-9537-46A9-8006-994D49D4F90B}"/>
              </a:ext>
            </a:extLst>
          </p:cNvPr>
          <p:cNvSpPr/>
          <p:nvPr/>
        </p:nvSpPr>
        <p:spPr>
          <a:xfrm>
            <a:off x="5616116" y="2492896"/>
            <a:ext cx="1728192" cy="43204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Dentro de las áreas de protección del agua y de producción de agua potable</a:t>
            </a:r>
            <a:endParaRPr lang="de-DE" sz="900" dirty="0">
              <a:solidFill>
                <a:schemeClr val="tx1"/>
              </a:solidFill>
              <a:latin typeface="Arial" panose="020B0604020202020204" pitchFamily="34" charset="0"/>
              <a:cs typeface="Arial" panose="020B0604020202020204" pitchFamily="34" charset="0"/>
            </a:endParaRPr>
          </a:p>
        </p:txBody>
      </p:sp>
      <p:sp>
        <p:nvSpPr>
          <p:cNvPr id="10" name="Rechteck 9">
            <a:extLst>
              <a:ext uri="{FF2B5EF4-FFF2-40B4-BE49-F238E27FC236}">
                <a16:creationId xmlns:a16="http://schemas.microsoft.com/office/drawing/2014/main" id="{0D4EBE5F-79F4-497B-8B83-8D311146EAFC}"/>
              </a:ext>
            </a:extLst>
          </p:cNvPr>
          <p:cNvSpPr/>
          <p:nvPr/>
        </p:nvSpPr>
        <p:spPr>
          <a:xfrm>
            <a:off x="7164288" y="2996952"/>
            <a:ext cx="1656184" cy="648072"/>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Zona de protección de las aguas: si es necesario, se requerirá un permiso especial, la solicitud se evaluará como una solicitud de exención.</a:t>
            </a:r>
            <a:endParaRPr lang="de-DE" sz="800" dirty="0">
              <a:solidFill>
                <a:schemeClr val="tx1"/>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DC64AF66-CE74-44CD-B692-68D7900D897F}"/>
              </a:ext>
            </a:extLst>
          </p:cNvPr>
          <p:cNvSpPr/>
          <p:nvPr/>
        </p:nvSpPr>
        <p:spPr>
          <a:xfrm>
            <a:off x="5368968" y="3571583"/>
            <a:ext cx="2194613" cy="553403"/>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La admisibilidad del proyecto depende de la distancia de la planta rentable</a:t>
            </a:r>
            <a:endParaRPr lang="de-DE" sz="800" dirty="0">
              <a:solidFill>
                <a:schemeClr val="tx1"/>
              </a:solidFill>
              <a:latin typeface="Arial" panose="020B0604020202020204" pitchFamily="34" charset="0"/>
              <a:cs typeface="Arial" panose="020B0604020202020204" pitchFamily="34" charset="0"/>
            </a:endParaRPr>
          </a:p>
        </p:txBody>
      </p:sp>
      <p:sp>
        <p:nvSpPr>
          <p:cNvPr id="12" name="Rechteck 11">
            <a:extLst>
              <a:ext uri="{FF2B5EF4-FFF2-40B4-BE49-F238E27FC236}">
                <a16:creationId xmlns:a16="http://schemas.microsoft.com/office/drawing/2014/main" id="{89F24D43-5ACD-451E-AFE2-FADF407EA8D8}"/>
              </a:ext>
            </a:extLst>
          </p:cNvPr>
          <p:cNvSpPr/>
          <p:nvPr/>
        </p:nvSpPr>
        <p:spPr>
          <a:xfrm>
            <a:off x="4139952" y="4293096"/>
            <a:ext cx="1476164"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Distancia de más de 1 km de flujo aguas arriba a la planta de producción de agua</a:t>
            </a:r>
            <a:endParaRPr lang="de-DE" sz="900" dirty="0">
              <a:solidFill>
                <a:schemeClr val="tx1"/>
              </a:solidFill>
              <a:latin typeface="Arial" panose="020B0604020202020204" pitchFamily="34" charset="0"/>
              <a:cs typeface="Arial" panose="020B0604020202020204" pitchFamily="34" charset="0"/>
            </a:endParaRPr>
          </a:p>
        </p:txBody>
      </p:sp>
      <p:sp>
        <p:nvSpPr>
          <p:cNvPr id="13" name="Rechteck 12">
            <a:extLst>
              <a:ext uri="{FF2B5EF4-FFF2-40B4-BE49-F238E27FC236}">
                <a16:creationId xmlns:a16="http://schemas.microsoft.com/office/drawing/2014/main" id="{5A6D9450-43CC-496C-B60D-73C210EB4FC5}"/>
              </a:ext>
            </a:extLst>
          </p:cNvPr>
          <p:cNvSpPr/>
          <p:nvPr/>
        </p:nvSpPr>
        <p:spPr>
          <a:xfrm>
            <a:off x="5724128" y="4293096"/>
            <a:ext cx="1584176"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Distancia de menos de 1 km de flujo aguas arriba a la planta de producción de agua</a:t>
            </a:r>
          </a:p>
        </p:txBody>
      </p:sp>
      <p:sp>
        <p:nvSpPr>
          <p:cNvPr id="14" name="Rechteck 13">
            <a:extLst>
              <a:ext uri="{FF2B5EF4-FFF2-40B4-BE49-F238E27FC236}">
                <a16:creationId xmlns:a16="http://schemas.microsoft.com/office/drawing/2014/main" id="{E2676592-EA00-4951-8B46-A7667EA5A32A}"/>
              </a:ext>
            </a:extLst>
          </p:cNvPr>
          <p:cNvSpPr/>
          <p:nvPr/>
        </p:nvSpPr>
        <p:spPr>
          <a:xfrm>
            <a:off x="7379488" y="4291663"/>
            <a:ext cx="1440984" cy="4785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Distancia a la planta de extracción de agua inferior a 100 m</a:t>
            </a:r>
            <a:endParaRPr lang="de-DE" sz="900"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176D61B6-5616-483F-9824-630A630460A3}"/>
              </a:ext>
            </a:extLst>
          </p:cNvPr>
          <p:cNvSpPr/>
          <p:nvPr/>
        </p:nvSpPr>
        <p:spPr>
          <a:xfrm>
            <a:off x="4139952" y="4801919"/>
            <a:ext cx="1476164" cy="387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Verificación de si el horizonte del usuario está tocado</a:t>
            </a:r>
            <a:endParaRPr lang="de-DE" sz="900" dirty="0">
              <a:solidFill>
                <a:schemeClr val="tx1"/>
              </a:solidFill>
              <a:latin typeface="Arial" panose="020B0604020202020204" pitchFamily="34" charset="0"/>
              <a:cs typeface="Arial" panose="020B0604020202020204" pitchFamily="34" charset="0"/>
            </a:endParaRPr>
          </a:p>
        </p:txBody>
      </p:sp>
      <p:sp>
        <p:nvSpPr>
          <p:cNvPr id="16" name="Rechteck 15">
            <a:extLst>
              <a:ext uri="{FF2B5EF4-FFF2-40B4-BE49-F238E27FC236}">
                <a16:creationId xmlns:a16="http://schemas.microsoft.com/office/drawing/2014/main" id="{1A043EB1-90B3-498B-BD9C-631FD9855053}"/>
              </a:ext>
            </a:extLst>
          </p:cNvPr>
          <p:cNvSpPr/>
          <p:nvPr/>
        </p:nvSpPr>
        <p:spPr>
          <a:xfrm>
            <a:off x="5719641" y="4794558"/>
            <a:ext cx="1584176" cy="387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Verificación de si el horizonte del usuario está tocado</a:t>
            </a:r>
          </a:p>
        </p:txBody>
      </p:sp>
      <p:sp>
        <p:nvSpPr>
          <p:cNvPr id="18" name="Rechteck 17">
            <a:extLst>
              <a:ext uri="{FF2B5EF4-FFF2-40B4-BE49-F238E27FC236}">
                <a16:creationId xmlns:a16="http://schemas.microsoft.com/office/drawing/2014/main" id="{A42EA1CF-ED8D-40B8-A293-A9A3598EACA2}"/>
              </a:ext>
            </a:extLst>
          </p:cNvPr>
          <p:cNvSpPr/>
          <p:nvPr/>
        </p:nvSpPr>
        <p:spPr>
          <a:xfrm>
            <a:off x="2267744" y="5229200"/>
            <a:ext cx="1584176" cy="960258"/>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Construcción generalmente posible, la Water Authority establece las condiciones requeridas en el permiso</a:t>
            </a:r>
            <a:endParaRPr lang="de-DE" sz="900" dirty="0">
              <a:solidFill>
                <a:schemeClr val="tx1"/>
              </a:solidFill>
              <a:latin typeface="Arial" panose="020B0604020202020204" pitchFamily="34" charset="0"/>
              <a:cs typeface="Arial" panose="020B0604020202020204" pitchFamily="34" charset="0"/>
            </a:endParaRPr>
          </a:p>
        </p:txBody>
      </p:sp>
      <p:sp>
        <p:nvSpPr>
          <p:cNvPr id="19" name="Rechteck 18">
            <a:extLst>
              <a:ext uri="{FF2B5EF4-FFF2-40B4-BE49-F238E27FC236}">
                <a16:creationId xmlns:a16="http://schemas.microsoft.com/office/drawing/2014/main" id="{6C524921-A66B-412F-B441-17ECC853D5B4}"/>
              </a:ext>
            </a:extLst>
          </p:cNvPr>
          <p:cNvSpPr/>
          <p:nvPr/>
        </p:nvSpPr>
        <p:spPr>
          <a:xfrm>
            <a:off x="3908725" y="5229200"/>
            <a:ext cx="879299" cy="954450"/>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El montaje por encima del horizonte de trabajo es generalmente posible con las condiciones siguientes</a:t>
            </a:r>
            <a:endParaRPr lang="de-DE" sz="800"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42192E93-B7D2-4053-AD3C-C61D009813A3}"/>
              </a:ext>
            </a:extLst>
          </p:cNvPr>
          <p:cNvSpPr/>
          <p:nvPr/>
        </p:nvSpPr>
        <p:spPr>
          <a:xfrm>
            <a:off x="4833286" y="5301207"/>
            <a:ext cx="782829" cy="863921"/>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solidFill>
                <a:latin typeface="Arial" panose="020B0604020202020204" pitchFamily="34" charset="0"/>
                <a:cs typeface="Arial" panose="020B0604020202020204" pitchFamily="34" charset="0"/>
              </a:rPr>
              <a:t>Construcción en el horizonte de trabajo posible con términos. Se requiere monitoreo.</a:t>
            </a:r>
            <a:endParaRPr lang="de-DE" sz="700" dirty="0">
              <a:solidFill>
                <a:schemeClr val="tx1"/>
              </a:solidFill>
              <a:latin typeface="Arial" panose="020B0604020202020204" pitchFamily="34" charset="0"/>
              <a:cs typeface="Arial" panose="020B0604020202020204" pitchFamily="34" charset="0"/>
            </a:endParaRPr>
          </a:p>
        </p:txBody>
      </p:sp>
      <p:sp>
        <p:nvSpPr>
          <p:cNvPr id="21" name="Rechteck 20">
            <a:extLst>
              <a:ext uri="{FF2B5EF4-FFF2-40B4-BE49-F238E27FC236}">
                <a16:creationId xmlns:a16="http://schemas.microsoft.com/office/drawing/2014/main" id="{885A79F2-703A-49DC-81EF-A34DE3ED2267}"/>
              </a:ext>
            </a:extLst>
          </p:cNvPr>
          <p:cNvSpPr/>
          <p:nvPr/>
        </p:nvSpPr>
        <p:spPr>
          <a:xfrm>
            <a:off x="5678040" y="5276850"/>
            <a:ext cx="879299" cy="888279"/>
          </a:xfrm>
          <a:prstGeom prst="rect">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El montaje por encima del horizonte de trabajo es generalmente posible con condiciones.</a:t>
            </a:r>
            <a:endParaRPr lang="de-DE" sz="800" dirty="0">
              <a:solidFill>
                <a:schemeClr val="tx1"/>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A097B829-3C09-4343-A6ED-F5675F9AB58E}"/>
              </a:ext>
            </a:extLst>
          </p:cNvPr>
          <p:cNvSpPr/>
          <p:nvPr/>
        </p:nvSpPr>
        <p:spPr>
          <a:xfrm>
            <a:off x="6560842" y="5276850"/>
            <a:ext cx="935280" cy="912607"/>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solidFill>
                <a:latin typeface="Arial" panose="020B0604020202020204" pitchFamily="34" charset="0"/>
                <a:cs typeface="Arial" panose="020B0604020202020204" pitchFamily="34" charset="0"/>
              </a:rPr>
              <a:t>La construcción en el horizonte de trabajo es inadmisible, se niega el permiso</a:t>
            </a:r>
            <a:endParaRPr lang="de-DE" sz="800" dirty="0">
              <a:solidFill>
                <a:schemeClr val="tx1"/>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EEEBB348-B221-4AC1-8467-7F4666133929}"/>
              </a:ext>
            </a:extLst>
          </p:cNvPr>
          <p:cNvSpPr/>
          <p:nvPr/>
        </p:nvSpPr>
        <p:spPr>
          <a:xfrm>
            <a:off x="7668344" y="5276850"/>
            <a:ext cx="1018456" cy="912607"/>
          </a:xfrm>
          <a:prstGeom prst="rect">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latin typeface="Arial" panose="020B0604020202020204" pitchFamily="34" charset="0"/>
                <a:cs typeface="Arial" panose="020B0604020202020204" pitchFamily="34" charset="0"/>
              </a:rPr>
              <a:t>Establecimiento inválido, se niega el permiso</a:t>
            </a:r>
            <a:endParaRPr lang="de-DE" sz="9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3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AE802-5A1D-4A62-B36C-7860B578F97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 </a:t>
            </a:r>
          </a:p>
        </p:txBody>
      </p:sp>
      <p:sp>
        <p:nvSpPr>
          <p:cNvPr id="3" name="Inhaltsplatzhalter 2">
            <a:extLst>
              <a:ext uri="{FF2B5EF4-FFF2-40B4-BE49-F238E27FC236}">
                <a16:creationId xmlns:a16="http://schemas.microsoft.com/office/drawing/2014/main" id="{440009DD-E77F-4173-BCE9-8A3EB277A815}"/>
              </a:ext>
            </a:extLst>
          </p:cNvPr>
          <p:cNvSpPr>
            <a:spLocks noGrp="1"/>
          </p:cNvSpPr>
          <p:nvPr>
            <p:ph idx="1"/>
          </p:nvPr>
        </p:nvSpPr>
        <p:spPr>
          <a:xfrm>
            <a:off x="251520" y="1412776"/>
            <a:ext cx="8784976" cy="5256584"/>
          </a:xfrm>
        </p:spPr>
        <p:txBody>
          <a:bodyPr>
            <a:normAutofit fontScale="62500" lnSpcReduction="20000"/>
          </a:bodyPr>
          <a:lstStyle/>
          <a:p>
            <a:pPr marL="0" indent="0">
              <a:lnSpc>
                <a:spcPct val="170000"/>
              </a:lnSpc>
              <a:buNone/>
            </a:pPr>
            <a:r>
              <a:rPr lang="de-DE" sz="2300" b="1" dirty="0" err="1">
                <a:latin typeface="Arial" panose="020B0604020202020204" pitchFamily="34" charset="0"/>
                <a:cs typeface="Arial" panose="020B0604020202020204" pitchFamily="34" charset="0"/>
              </a:rPr>
              <a:t> Derecho</a:t>
            </a:r>
            <a:r>
              <a:rPr lang="de-DE" sz="2300" b="1" dirty="0">
                <a:latin typeface="Arial" panose="020B0604020202020204" pitchFamily="34" charset="0"/>
                <a:cs typeface="Arial" panose="020B0604020202020204" pitchFamily="34" charset="0"/>
              </a:rPr>
              <a:t> minero </a:t>
            </a:r>
          </a:p>
          <a:p>
            <a:pPr>
              <a:lnSpc>
                <a:spcPct val="170000"/>
              </a:lnSpc>
            </a:pPr>
            <a:r>
              <a:rPr lang="en-US" sz="2300" dirty="0">
                <a:latin typeface="Arial" panose="020B0604020202020204" pitchFamily="34" charset="0"/>
                <a:cs typeface="Arial" panose="020B0604020202020204" pitchFamily="34" charset="0"/>
              </a:rPr>
              <a:t>Según la Ley Federal de Minería (</a:t>
            </a:r>
            <a:r>
              <a:rPr lang="en-US" sz="2300" dirty="0" err="1">
                <a:latin typeface="Arial" panose="020B0604020202020204" pitchFamily="34" charset="0"/>
                <a:cs typeface="Arial" panose="020B0604020202020204" pitchFamily="34" charset="0"/>
              </a:rPr>
              <a:t>BBergG</a:t>
            </a:r>
            <a:r>
              <a:rPr lang="en-US" sz="2300" dirty="0">
                <a:latin typeface="Arial" panose="020B0604020202020204" pitchFamily="34" charset="0"/>
                <a:cs typeface="Arial" panose="020B0604020202020204" pitchFamily="34" charset="0"/>
              </a:rPr>
              <a:t>), el calor geotérmico se aplica como "recurso gratuito para la minería". Esto significa que el propietario de una propiedad no es también el propietario de los recursos minerales subyacentes. Para el uso de la energía geotérmica se requiere un permiso (§ 7 </a:t>
            </a:r>
            <a:r>
              <a:rPr lang="en-US" sz="2300" dirty="0" err="1">
                <a:latin typeface="Arial" panose="020B0604020202020204" pitchFamily="34" charset="0"/>
                <a:cs typeface="Arial" panose="020B0604020202020204" pitchFamily="34" charset="0"/>
              </a:rPr>
              <a:t>BBergG</a:t>
            </a:r>
            <a:r>
              <a:rPr lang="en-US" sz="2300" dirty="0">
                <a:latin typeface="Arial" panose="020B0604020202020204" pitchFamily="34" charset="0"/>
                <a:cs typeface="Arial" panose="020B0604020202020204" pitchFamily="34" charset="0"/>
              </a:rPr>
              <a:t>), para su extracción una licencia (§ 8 </a:t>
            </a:r>
            <a:r>
              <a:rPr lang="en-US" sz="2300" dirty="0" err="1">
                <a:latin typeface="Arial" panose="020B0604020202020204" pitchFamily="34" charset="0"/>
                <a:cs typeface="Arial" panose="020B0604020202020204" pitchFamily="34" charset="0"/>
              </a:rPr>
              <a:t>BBergG</a:t>
            </a:r>
            <a:r>
              <a:rPr lang="en-US" sz="2300" dirty="0">
                <a:latin typeface="Arial" panose="020B0604020202020204" pitchFamily="34" charset="0"/>
                <a:cs typeface="Arial" panose="020B0604020202020204" pitchFamily="34" charset="0"/>
              </a:rPr>
              <a:t>) - dos semanas antes del inicio de los trabajos.</a:t>
            </a:r>
            <a:endParaRPr lang="de-DE" sz="2300" dirty="0">
              <a:latin typeface="Arial" panose="020B0604020202020204" pitchFamily="34" charset="0"/>
              <a:cs typeface="Arial" panose="020B0604020202020204" pitchFamily="34" charset="0"/>
            </a:endParaRPr>
          </a:p>
          <a:p>
            <a:pPr>
              <a:lnSpc>
                <a:spcPct val="170000"/>
              </a:lnSpc>
            </a:pPr>
            <a:r>
              <a:rPr lang="en-US" sz="2300" dirty="0">
                <a:latin typeface="Arial" panose="020B0604020202020204" pitchFamily="34" charset="0"/>
                <a:cs typeface="Arial" panose="020B0604020202020204" pitchFamily="34" charset="0"/>
              </a:rPr>
              <a:t>En la práctica administrativa, sin embargo, sólo los proyectos geotérmicos con pozos de más de 100 m de profundidad o con una potencia térmica superior a 0,2 MW están normalmente sujetos a la legislación minera. Para proyectos pequeños, esta profundidad es suficiente.</a:t>
            </a:r>
            <a:endParaRPr lang="de-DE" sz="2300" dirty="0">
              <a:latin typeface="Arial" panose="020B0604020202020204" pitchFamily="34" charset="0"/>
              <a:cs typeface="Arial" panose="020B0604020202020204" pitchFamily="34" charset="0"/>
            </a:endParaRPr>
          </a:p>
          <a:p>
            <a:pPr>
              <a:lnSpc>
                <a:spcPct val="170000"/>
              </a:lnSpc>
            </a:pPr>
            <a:r>
              <a:rPr lang="en-US" sz="2300" dirty="0">
                <a:latin typeface="Arial" panose="020B0604020202020204" pitchFamily="34" charset="0"/>
                <a:cs typeface="Arial" panose="020B0604020202020204" pitchFamily="34" charset="0"/>
              </a:rPr>
              <a:t>En el sentido de la Ley Federal de Minería, el calor geotérmico sólo se aplica cuando se puede obtener la energía, es decir, el gradiente de energía directamente sin un mediador, por ejemplo, una bomba de calor. Por lo tanto, si la energía geotérmica se obtiene con la ayuda de una bomba de calor, no es necesario obtener una licencia según § 8 </a:t>
            </a:r>
            <a:r>
              <a:rPr lang="en-US" sz="2300" dirty="0" err="1">
                <a:latin typeface="Arial" panose="020B0604020202020204" pitchFamily="34" charset="0"/>
                <a:cs typeface="Arial" panose="020B0604020202020204" pitchFamily="34" charset="0"/>
              </a:rPr>
              <a:t>BBergG.</a:t>
            </a:r>
            <a:endParaRPr lang="de-DE" sz="23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735122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763C6-B1B7-45B3-A40E-2E6645F5D4FD}"/>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 </a:t>
            </a:r>
          </a:p>
        </p:txBody>
      </p:sp>
      <p:sp>
        <p:nvSpPr>
          <p:cNvPr id="3" name="Inhaltsplatzhalter 2">
            <a:extLst>
              <a:ext uri="{FF2B5EF4-FFF2-40B4-BE49-F238E27FC236}">
                <a16:creationId xmlns:a16="http://schemas.microsoft.com/office/drawing/2014/main" id="{1E213685-E53F-4111-AEC3-1D61D3CF43E2}"/>
              </a:ext>
            </a:extLst>
          </p:cNvPr>
          <p:cNvSpPr>
            <a:spLocks noGrp="1"/>
          </p:cNvSpPr>
          <p:nvPr>
            <p:ph idx="1"/>
          </p:nvPr>
        </p:nvSpPr>
        <p:spPr>
          <a:xfrm>
            <a:off x="359024" y="1412776"/>
            <a:ext cx="8784976" cy="5184576"/>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Reglamento de la Ley de Depósitos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objetivo de la Ley de yacimientos es recoger los resultados de los estudios geológicos de los Servicios Geológicos del Estado (SGD).</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Ley (§3.4) obliga a aquellos que realizan estudios geofísicos o perforaciones mecánicas por cuenta propia o ajena a notificar al SGD correspondiente 14 días antes del comienzo.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Una vez finalizado el trabajo, los resultados de la perforación (estratigrafía) y/o los resultados de los estudios geofísicos (§ 3 (2), § 5 (2)) deben ser presentados al LLUR. Esto incluye los resultados de las pruebas de respuesta geotérmica.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violaciones pueden ser castigadas con una multa.</a:t>
            </a:r>
            <a:endParaRPr lang="de-DE" dirty="0"/>
          </a:p>
        </p:txBody>
      </p:sp>
    </p:spTree>
    <p:extLst>
      <p:ext uri="{BB962C8B-B14F-4D97-AF65-F5344CB8AC3E}">
        <p14:creationId xmlns:p14="http://schemas.microsoft.com/office/powerpoint/2010/main" val="4076468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0D3D6-A453-4544-9073-34A03736C35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Contenido </a:t>
            </a:r>
          </a:p>
        </p:txBody>
      </p:sp>
      <p:sp>
        <p:nvSpPr>
          <p:cNvPr id="3" name="Inhaltsplatzhalter 2">
            <a:extLst>
              <a:ext uri="{FF2B5EF4-FFF2-40B4-BE49-F238E27FC236}">
                <a16:creationId xmlns:a16="http://schemas.microsoft.com/office/drawing/2014/main" id="{B95B3D17-0D3C-4028-B479-EE2751D66781}"/>
              </a:ext>
            </a:extLst>
          </p:cNvPr>
          <p:cNvSpPr>
            <a:spLocks noGrp="1"/>
          </p:cNvSpPr>
          <p:nvPr>
            <p:ph idx="1"/>
          </p:nvPr>
        </p:nvSpPr>
        <p:spPr>
          <a:xfrm>
            <a:off x="457200" y="1408838"/>
            <a:ext cx="8229600" cy="5112568"/>
          </a:xfrm>
        </p:spPr>
        <p:txBody>
          <a:bodyPr>
            <a:normAutofit/>
          </a:bodyPr>
          <a:lstStyle/>
          <a:p>
            <a:pPr>
              <a:lnSpc>
                <a:spcPct val="150000"/>
              </a:lnSpc>
              <a:buFont typeface="+mj-lt"/>
              <a:buAutoNum type="arabicPeriod"/>
            </a:pPr>
            <a:r>
              <a:rPr lang="de-DE" sz="1600" b="1" dirty="0">
                <a:latin typeface="Arial" panose="020B0604020202020204" pitchFamily="34" charset="0"/>
                <a:cs typeface="Arial" panose="020B0604020202020204" pitchFamily="34" charset="0"/>
              </a:rPr>
              <a:t>Estado </a:t>
            </a:r>
            <a:r>
              <a:rPr lang="de-DE" sz="1600" b="1" dirty="0" err="1">
                <a:latin typeface="Arial" panose="020B0604020202020204" pitchFamily="34" charset="0"/>
                <a:cs typeface="Arial" panose="020B0604020202020204" pitchFamily="34" charset="0"/>
              </a:rPr>
              <a:t>del arte</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Tendencias</a:t>
            </a:r>
            <a:r>
              <a:rPr lang="de-DE" sz="1600" dirty="0">
                <a:latin typeface="Arial" panose="020B0604020202020204" pitchFamily="34" charset="0"/>
                <a:cs typeface="Arial" panose="020B0604020202020204" pitchFamily="34" charset="0"/>
              </a:rPr>
              <a:t> e </a:t>
            </a:r>
            <a:r>
              <a:rPr lang="de-DE" sz="1600" dirty="0" err="1">
                <a:latin typeface="Arial" panose="020B0604020202020204" pitchFamily="34" charset="0"/>
                <a:cs typeface="Arial" panose="020B0604020202020204" pitchFamily="34" charset="0"/>
              </a:rPr>
              <a:t>innovaciones</a:t>
            </a:r>
            <a:r>
              <a:rPr lang="de-DE" sz="1600" dirty="0">
                <a:latin typeface="Arial" panose="020B0604020202020204" pitchFamily="34" charset="0"/>
                <a:cs typeface="Arial" panose="020B0604020202020204" pitchFamily="34" charset="0"/>
              </a:rPr>
              <a:t> regionales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Formularios de uso y sus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aplicaciones en todo el mundo</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Uso innovador de la geotermia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energía en Alemania</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Desarrollo</a:t>
            </a:r>
            <a:r>
              <a:rPr lang="de-DE" sz="1600" dirty="0">
                <a:latin typeface="Arial" panose="020B0604020202020204" pitchFamily="34" charset="0"/>
                <a:cs typeface="Arial" panose="020B0604020202020204" pitchFamily="34" charset="0"/>
              </a:rPr>
              <a:t> innovador </a:t>
            </a:r>
            <a:r>
              <a:rPr lang="de-DE" sz="1600" dirty="0" err="1">
                <a:latin typeface="Arial" panose="020B0604020202020204" pitchFamily="34" charset="0"/>
                <a:cs typeface="Arial" panose="020B0604020202020204" pitchFamily="34" charset="0"/>
              </a:rPr>
              <a:t>de </a:t>
            </a:r>
            <a:br>
              <a:rPr lang="de-DE" sz="1600" dirty="0">
                <a:latin typeface="Arial" panose="020B0604020202020204" pitchFamily="34" charset="0"/>
                <a:cs typeface="Arial" panose="020B0604020202020204" pitchFamily="34" charset="0"/>
              </a:rPr>
            </a:br>
            <a:r>
              <a:rPr lang="de-DE" sz="1600" dirty="0" err="1">
                <a:latin typeface="Arial" panose="020B0604020202020204" pitchFamily="34" charset="0"/>
                <a:cs typeface="Arial" panose="020B0604020202020204" pitchFamily="34" charset="0"/>
              </a:rPr>
              <a:t>Energía</a:t>
            </a:r>
            <a:r>
              <a:rPr lang="de-DE" sz="1600" dirty="0">
                <a:latin typeface="Arial" panose="020B0604020202020204" pitchFamily="34" charset="0"/>
                <a:cs typeface="Arial" panose="020B0604020202020204" pitchFamily="34" charset="0"/>
              </a:rPr>
              <a:t> geotérmica de </a:t>
            </a:r>
            <a:r>
              <a:rPr lang="de-DE" sz="1600" dirty="0" err="1">
                <a:latin typeface="Arial" panose="020B0604020202020204" pitchFamily="34" charset="0"/>
                <a:cs typeface="Arial" panose="020B0604020202020204" pitchFamily="34" charset="0"/>
              </a:rPr>
              <a:t>NtS </a:t>
            </a:r>
          </a:p>
          <a:p>
            <a:pPr>
              <a:lnSpc>
                <a:spcPct val="150000"/>
              </a:lnSpc>
              <a:buAutoNum type="arabicPeriod" startAt="2"/>
            </a:pPr>
            <a:r>
              <a:rPr lang="de-DE" sz="1600" b="1" dirty="0">
                <a:latin typeface="Arial" panose="020B0604020202020204" pitchFamily="34" charset="0"/>
                <a:cs typeface="Arial" panose="020B0604020202020204" pitchFamily="34" charset="0"/>
              </a:rPr>
              <a:t> Potencial</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Mercado de la calefacción </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Desarrollo del</a:t>
            </a:r>
            <a:r>
              <a:rPr lang="de-DE" sz="1600" dirty="0">
                <a:latin typeface="Arial" panose="020B0604020202020204" pitchFamily="34" charset="0"/>
                <a:cs typeface="Arial" panose="020B0604020202020204" pitchFamily="34" charset="0"/>
              </a:rPr>
              <a:t> mercado </a:t>
            </a:r>
          </a:p>
          <a:p>
            <a:pPr lvl="1">
              <a:lnSpc>
                <a:spcPct val="170000"/>
              </a:lnSpc>
              <a:buFont typeface="Symbol" panose="05050102010706020507" pitchFamily="18" charset="2"/>
              <a:buChar char="-"/>
            </a:pPr>
            <a:endParaRPr lang="de-DE" dirty="0"/>
          </a:p>
        </p:txBody>
      </p:sp>
      <p:sp>
        <p:nvSpPr>
          <p:cNvPr id="4" name="Textfeld 3">
            <a:extLst>
              <a:ext uri="{FF2B5EF4-FFF2-40B4-BE49-F238E27FC236}">
                <a16:creationId xmlns:a16="http://schemas.microsoft.com/office/drawing/2014/main" id="{FCD3213E-980A-4E59-916C-5733AFBE6FB7}"/>
              </a:ext>
            </a:extLst>
          </p:cNvPr>
          <p:cNvSpPr txBox="1"/>
          <p:nvPr/>
        </p:nvSpPr>
        <p:spPr>
          <a:xfrm>
            <a:off x="4572000" y="1408838"/>
            <a:ext cx="3839513" cy="2954655"/>
          </a:xfrm>
          <a:prstGeom prst="rect">
            <a:avLst/>
          </a:prstGeom>
          <a:noFill/>
        </p:spPr>
        <p:txBody>
          <a:bodyPr wrap="none" rtlCol="0">
            <a:spAutoFit/>
          </a:bodyPr>
          <a:lstStyle/>
          <a:p>
            <a:pPr marL="742950" indent="-342900">
              <a:lnSpc>
                <a:spcPct val="150000"/>
              </a:lnSpc>
              <a:buFont typeface="+mj-lt"/>
              <a:buAutoNum type="arabicPeriod" startAt="3"/>
            </a:pPr>
            <a:r>
              <a:rPr lang="de-DE" sz="1600" b="1" dirty="0">
                <a:latin typeface="Arial" panose="020B0604020202020204" pitchFamily="34" charset="0"/>
                <a:cs typeface="Arial" panose="020B0604020202020204" pitchFamily="34" charset="0"/>
              </a:rPr>
              <a:t>Normativa y </a:t>
            </a:r>
            <a:r>
              <a:rPr lang="de-DE" sz="1600" b="1" dirty="0" err="1">
                <a:latin typeface="Arial" panose="020B0604020202020204" pitchFamily="34" charset="0"/>
                <a:cs typeface="Arial" panose="020B0604020202020204" pitchFamily="34" charset="0"/>
              </a:rPr>
              <a:t>leyes </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Marco</a:t>
            </a:r>
            <a:r>
              <a:rPr lang="de-DE" sz="1600" dirty="0">
                <a:latin typeface="Arial" panose="020B0604020202020204" pitchFamily="34" charset="0"/>
                <a:cs typeface="Arial" panose="020B0604020202020204" pitchFamily="34" charset="0"/>
              </a:rPr>
              <a:t> político y jurídico</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Aprobación de derechos de agua </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Derecho</a:t>
            </a:r>
            <a:r>
              <a:rPr lang="de-DE" sz="1600" dirty="0">
                <a:latin typeface="Arial" panose="020B0604020202020204" pitchFamily="34" charset="0"/>
                <a:cs typeface="Arial" panose="020B0604020202020204" pitchFamily="34" charset="0"/>
              </a:rPr>
              <a:t> minero</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Reglamento de la Ley de Depósitos</a:t>
            </a:r>
            <a:endParaRPr lang="de-DE" sz="1600" dirty="0">
              <a:latin typeface="Arial" panose="020B0604020202020204" pitchFamily="34" charset="0"/>
              <a:cs typeface="Arial" panose="020B0604020202020204" pitchFamily="34" charset="0"/>
            </a:endParaRPr>
          </a:p>
          <a:p>
            <a:pPr marL="800100"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Diferentes plantas </a:t>
            </a:r>
          </a:p>
          <a:p>
            <a:pPr marL="800100"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DGW W120 - 2 &amp; VDI 4640</a:t>
            </a:r>
          </a:p>
          <a:p>
            <a:endParaRPr lang="de-DE" dirty="0"/>
          </a:p>
        </p:txBody>
      </p:sp>
    </p:spTree>
    <p:extLst>
      <p:ext uri="{BB962C8B-B14F-4D97-AF65-F5344CB8AC3E}">
        <p14:creationId xmlns:p14="http://schemas.microsoft.com/office/powerpoint/2010/main" val="3861333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ED880-C1B5-42E5-9F27-8F7C1E3EA2C6}"/>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FFF2DFE-76A1-4E1C-8994-F8CFB95B3850}"/>
              </a:ext>
            </a:extLst>
          </p:cNvPr>
          <p:cNvSpPr>
            <a:spLocks noGrp="1"/>
          </p:cNvSpPr>
          <p:nvPr>
            <p:ph idx="1"/>
          </p:nvPr>
        </p:nvSpPr>
        <p:spPr>
          <a:xfrm>
            <a:off x="457200" y="1412776"/>
            <a:ext cx="8229600" cy="4896544"/>
          </a:xfrm>
        </p:spPr>
        <p:txBody>
          <a:bodyPr>
            <a:normAutofit fontScale="92500"/>
          </a:bodyPr>
          <a:lstStyle/>
          <a:p>
            <a:pPr marL="0" indent="0">
              <a:lnSpc>
                <a:spcPct val="150000"/>
              </a:lnSpc>
              <a:buNone/>
            </a:pPr>
            <a:r>
              <a:rPr lang="de-DE" sz="1600" b="1" dirty="0">
                <a:latin typeface="Arial" panose="020B0604020202020204" pitchFamily="34" charset="0"/>
                <a:cs typeface="Arial" panose="020B0604020202020204" pitchFamily="34" charset="0"/>
              </a:rPr>
              <a:t>        Diferentes plantas </a:t>
            </a:r>
          </a:p>
          <a:p>
            <a:pPr>
              <a:lnSpc>
                <a:spcPct val="150000"/>
              </a:lnSpc>
            </a:pPr>
            <a:r>
              <a:rPr lang="en-US" sz="1600" i="1" dirty="0">
                <a:latin typeface="Arial" panose="020B0604020202020204" pitchFamily="34" charset="0"/>
                <a:cs typeface="Arial" panose="020B0604020202020204" pitchFamily="34" charset="0"/>
              </a:rPr>
              <a:t>Las diversas instalaciones para la utilización de la energía geotérmica cercana a la superficie se tratan normalmente de la siguiente manera:</a:t>
            </a:r>
          </a:p>
          <a:p>
            <a:pPr marL="0" indent="0">
              <a:lnSpc>
                <a:spcPct val="150000"/>
              </a:lnSpc>
              <a:buNone/>
            </a:pPr>
            <a:endParaRPr lang="de-DE" sz="1600" i="1" dirty="0">
              <a:latin typeface="Arial" panose="020B0604020202020204" pitchFamily="34" charset="0"/>
              <a:cs typeface="Arial" panose="020B0604020202020204" pitchFamily="34" charset="0"/>
            </a:endParaRPr>
          </a:p>
          <a:p>
            <a:pPr>
              <a:lnSpc>
                <a:spcPct val="150000"/>
              </a:lnSpc>
            </a:pPr>
            <a:r>
              <a:rPr lang="de-DE" sz="1600" u="sng" dirty="0" err="1">
                <a:latin typeface="Arial" panose="020B0604020202020204" pitchFamily="34" charset="0"/>
                <a:cs typeface="Arial" panose="020B0604020202020204" pitchFamily="34" charset="0"/>
              </a:rPr>
              <a:t>Colectores</a:t>
            </a:r>
            <a:r>
              <a:rPr lang="de-DE" sz="1600" u="sng" dirty="0">
                <a:latin typeface="Arial" panose="020B0604020202020204" pitchFamily="34" charset="0"/>
                <a:cs typeface="Arial" panose="020B0604020202020204" pitchFamily="34" charset="0"/>
              </a:rPr>
              <a:t> geotérmicos</a:t>
            </a:r>
          </a:p>
          <a:p>
            <a:pPr marL="400050" lvl="1" indent="0">
              <a:lnSpc>
                <a:spcPct val="150000"/>
              </a:lnSpc>
              <a:buNone/>
            </a:pPr>
            <a:r>
              <a:rPr lang="en-US" sz="1600" dirty="0">
                <a:latin typeface="Arial" panose="020B0604020202020204" pitchFamily="34" charset="0"/>
                <a:cs typeface="Arial" panose="020B0604020202020204" pitchFamily="34" charset="0"/>
              </a:rPr>
              <a:t>- Generalmente se debe notificar: colectores hasta un máximo de cinco metros bajo tierra.</a:t>
            </a:r>
            <a:endParaRPr lang="de-DE" sz="1600" dirty="0">
              <a:latin typeface="Arial" panose="020B0604020202020204" pitchFamily="34" charset="0"/>
              <a:cs typeface="Arial" panose="020B0604020202020204" pitchFamily="34" charset="0"/>
            </a:endParaRPr>
          </a:p>
          <a:p>
            <a:pPr marL="400050" lvl="1" indent="0">
              <a:lnSpc>
                <a:spcPct val="150000"/>
              </a:lnSpc>
              <a:buNone/>
            </a:pPr>
            <a:r>
              <a:rPr lang="en-US" sz="1600" dirty="0">
                <a:latin typeface="Arial" panose="020B0604020202020204" pitchFamily="34" charset="0"/>
                <a:cs typeface="Arial" panose="020B0604020202020204" pitchFamily="34" charset="0"/>
              </a:rPr>
              <a:t>- Permiso de Derechos de Agua: Las obras llegan hasta las aguas subterráneas</a:t>
            </a:r>
            <a:endParaRPr lang="de-DE" sz="1600" dirty="0">
              <a:latin typeface="Arial" panose="020B0604020202020204" pitchFamily="34" charset="0"/>
              <a:cs typeface="Arial" panose="020B0604020202020204" pitchFamily="34" charset="0"/>
            </a:endParaRPr>
          </a:p>
          <a:p>
            <a:pPr>
              <a:lnSpc>
                <a:spcPct val="150000"/>
              </a:lnSpc>
            </a:pPr>
            <a:r>
              <a:rPr lang="de-DE" sz="1600" u="sng" dirty="0" err="1">
                <a:latin typeface="Arial" panose="020B0604020202020204" pitchFamily="34" charset="0"/>
                <a:cs typeface="Arial" panose="020B0604020202020204" pitchFamily="34" charset="0"/>
              </a:rPr>
              <a:t>Sondas</a:t>
            </a:r>
            <a:r>
              <a:rPr lang="de-DE" sz="1600" u="sng" dirty="0">
                <a:latin typeface="Arial" panose="020B0604020202020204" pitchFamily="34" charset="0"/>
                <a:cs typeface="Arial" panose="020B0604020202020204" pitchFamily="34" charset="0"/>
              </a:rPr>
              <a:t> geotérmicas  </a:t>
            </a:r>
          </a:p>
          <a:p>
            <a:pPr lvl="1">
              <a:lnSpc>
                <a:spcPct val="150000"/>
              </a:lnSpc>
              <a:buFontTx/>
              <a:buChar char="-"/>
            </a:pPr>
            <a:r>
              <a:rPr lang="en-US" sz="1600" dirty="0">
                <a:latin typeface="Arial" panose="020B0604020202020204" pitchFamily="34" charset="0"/>
                <a:cs typeface="Arial" panose="020B0604020202020204" pitchFamily="34" charset="0"/>
              </a:rPr>
              <a:t>Perforación exploratoria: condiciones geológicas e hidrogeológicas en el lugar desconocidas (autoridad administrativa del condado).</a:t>
            </a:r>
          </a:p>
          <a:p>
            <a:pPr lvl="1">
              <a:lnSpc>
                <a:spcPct val="150000"/>
              </a:lnSpc>
              <a:buFontTx/>
              <a:buChar char="-"/>
            </a:pPr>
            <a:r>
              <a:rPr lang="en-US" sz="1600" dirty="0">
                <a:latin typeface="Arial" panose="020B0604020202020204" pitchFamily="34" charset="0"/>
                <a:cs typeface="Arial" panose="020B0604020202020204" pitchFamily="34" charset="0"/>
              </a:rPr>
              <a:t>Permiso bajo la ley de aguas: El sistema de sondas geotérmicas se extiende hacia el agua subterránea o actúa sobre el agua subterránea</a:t>
            </a:r>
            <a:endParaRPr lang="de-DE" sz="1600" dirty="0">
              <a:latin typeface="Arial" panose="020B0604020202020204" pitchFamily="34" charset="0"/>
              <a:cs typeface="Arial" panose="020B0604020202020204" pitchFamily="34" charset="0"/>
            </a:endParaRPr>
          </a:p>
          <a:p>
            <a:pPr lvl="1">
              <a:buFontTx/>
              <a:buChar char="-"/>
            </a:pPr>
            <a:endParaRPr lang="de-DE" dirty="0"/>
          </a:p>
          <a:p>
            <a:pPr lvl="1">
              <a:buFontTx/>
              <a:buChar char="-"/>
            </a:pPr>
            <a:endParaRPr lang="de-DE" dirty="0"/>
          </a:p>
        </p:txBody>
      </p:sp>
    </p:spTree>
    <p:extLst>
      <p:ext uri="{BB962C8B-B14F-4D97-AF65-F5344CB8AC3E}">
        <p14:creationId xmlns:p14="http://schemas.microsoft.com/office/powerpoint/2010/main" val="139027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F40F7F-F815-44A7-A457-DFB01175C1E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D9C1474-3D04-4E21-B1D2-A9034E3396B9}"/>
              </a:ext>
            </a:extLst>
          </p:cNvPr>
          <p:cNvSpPr>
            <a:spLocks noGrp="1"/>
          </p:cNvSpPr>
          <p:nvPr>
            <p:ph idx="1"/>
          </p:nvPr>
        </p:nvSpPr>
        <p:spPr>
          <a:xfrm>
            <a:off x="459196" y="1412776"/>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Diferentes plantas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u="sng" dirty="0">
                <a:latin typeface="Arial" panose="020B0604020202020204" pitchFamily="34" charset="0"/>
                <a:cs typeface="Arial" panose="020B0604020202020204" pitchFamily="34" charset="0"/>
              </a:rPr>
              <a:t>Bombas de calor de agua subterránea</a:t>
            </a:r>
          </a:p>
          <a:p>
            <a:pPr marL="685800"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Perforación de Exploración: Ver la autoridad administrativa del distrito</a:t>
            </a:r>
          </a:p>
          <a:p>
            <a:pPr marL="685800"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Permiso de Agua: Al extraer el agua subterránea para uso térmico y reintroducir el agua subterránea utilizada (la introducción debe asegurarse en el mismo acuífero utilizado).</a:t>
            </a:r>
          </a:p>
          <a:p>
            <a:pPr marL="400050" lvl="1"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u="sng" dirty="0" err="1">
                <a:latin typeface="Arial" panose="020B0604020202020204" pitchFamily="34" charset="0"/>
                <a:cs typeface="Arial" panose="020B0604020202020204" pitchFamily="34" charset="0"/>
              </a:rPr>
              <a:t>Componentes de hormigón</a:t>
            </a:r>
            <a:r>
              <a:rPr lang="de-DE" sz="1600" u="sng" dirty="0">
                <a:latin typeface="Arial" panose="020B0604020202020204" pitchFamily="34" charset="0"/>
                <a:cs typeface="Arial" panose="020B0604020202020204" pitchFamily="34" charset="0"/>
              </a:rPr>
              <a:t> en contacto con la tierra</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Permiso de Agua: Cuando se utiliza como intercambiador de calor sólo en casos excepcionales, cuando la estaca de tierra se extiende hacia el agua (administración del distrito).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00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0ACE22-F4EF-429F-B722-FC5FCDBD50FF}"/>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18A208D-C4A4-411B-AE1A-E438D9A450DF}"/>
              </a:ext>
            </a:extLst>
          </p:cNvPr>
          <p:cNvSpPr>
            <a:spLocks noGrp="1"/>
          </p:cNvSpPr>
          <p:nvPr>
            <p:ph idx="1"/>
          </p:nvPr>
        </p:nvSpPr>
        <p:spPr>
          <a:xfrm>
            <a:off x="471936" y="1412776"/>
            <a:ext cx="8229600" cy="4896544"/>
          </a:xfrm>
        </p:spPr>
        <p:txBody>
          <a:bodyPr/>
          <a:lstStyle/>
          <a:p>
            <a:pPr marL="0" indent="0">
              <a:lnSpc>
                <a:spcPct val="150000"/>
              </a:lnSpc>
              <a:buNone/>
            </a:pPr>
            <a:r>
              <a:rPr lang="de-DE" b="1" dirty="0"/>
              <a:t>       DVGW W120-2</a:t>
            </a:r>
          </a:p>
          <a:p>
            <a:pPr>
              <a:lnSpc>
                <a:spcPct val="150000"/>
              </a:lnSpc>
            </a:pPr>
            <a:endParaRPr lang="de-DE" dirty="0"/>
          </a:p>
          <a:p>
            <a:pPr>
              <a:lnSpc>
                <a:spcPct val="150000"/>
              </a:lnSpc>
            </a:pPr>
            <a:r>
              <a:rPr lang="en-US" sz="1600" dirty="0">
                <a:latin typeface="Arial" panose="020B0604020202020204" pitchFamily="34" charset="0"/>
                <a:cs typeface="Arial" panose="020B0604020202020204" pitchFamily="34" charset="0"/>
              </a:rPr>
              <a:t>La hoja de trabajo W120-2 de la DVGW define las reglas para la certificación de empresas de perforación de proyectos geotérmicos cercanos a la superficie.</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Desde julio de 2013, existe un conjunto de normas especializadas en energía geotérmica. Define qué estándares de calidad deben cumplirse al ejecutar pozos, incluyendo la planificación, y qué mecanismos de reacción deben seguirse.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Con su especialización en energía geotérmica, la hoja de trabajo ha especificado los requisitos para la implementación de un sistema geotérmico con sondas geotérmicas y ha hecho obligatorio un sistema de gestión operacional.</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606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F7C9A9-2246-483B-866E-54FA81F0D03E}"/>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 </a:t>
            </a:r>
          </a:p>
        </p:txBody>
      </p:sp>
      <p:sp>
        <p:nvSpPr>
          <p:cNvPr id="3" name="Inhaltsplatzhalter 2">
            <a:extLst>
              <a:ext uri="{FF2B5EF4-FFF2-40B4-BE49-F238E27FC236}">
                <a16:creationId xmlns:a16="http://schemas.microsoft.com/office/drawing/2014/main" id="{F8FBB8CB-F12F-4850-B35E-682FBA0B07BA}"/>
              </a:ext>
            </a:extLst>
          </p:cNvPr>
          <p:cNvSpPr>
            <a:spLocks noGrp="1"/>
          </p:cNvSpPr>
          <p:nvPr>
            <p:ph idx="1"/>
          </p:nvPr>
        </p:nvSpPr>
        <p:spPr>
          <a:xfrm>
            <a:off x="323528" y="1412776"/>
            <a:ext cx="8712968" cy="4968552"/>
          </a:xfrm>
        </p:spPr>
        <p:txBody>
          <a:bodyPr>
            <a:normAutofit/>
          </a:bodyPr>
          <a:lstStyle/>
          <a:p>
            <a:pPr marL="0" indent="0">
              <a:lnSpc>
                <a:spcPct val="150000"/>
              </a:lnSpc>
              <a:buNone/>
            </a:pPr>
            <a:r>
              <a:rPr lang="en-US" sz="1600" b="1" dirty="0">
                <a:latin typeface="Arial" panose="020B0604020202020204" pitchFamily="34" charset="0"/>
                <a:cs typeface="Arial" panose="020B0604020202020204" pitchFamily="34" charset="0"/>
              </a:rPr>
              <a:t> Certificación de la empresa de perforación según la norma técnica DVGW W 120-2</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Debe verificarse ante BAFA que el contratista de perforación está certificado de acuerdo con la Norma Técnica DVGW W 120-2 en el momento de la perforación.</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definen los requisitos de cualificación y calidad que deben cumplir las empresas del sector de los pozos geotérmicos según el estado actual de la técnica.</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Los </a:t>
            </a:r>
            <a:r>
              <a:rPr lang="de-DE" sz="1600" i="1" dirty="0" err="1">
                <a:latin typeface="Arial" panose="020B0604020202020204" pitchFamily="34" charset="0"/>
                <a:cs typeface="Arial" panose="020B0604020202020204" pitchFamily="34" charset="0"/>
              </a:rPr>
              <a:t>requisitos se refieren a</a:t>
            </a:r>
            <a:r>
              <a:rPr lang="de-DE" sz="1600" i="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las obligaciones de la empresa (en general y en relación con la construcción)</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la cualificación del personal</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el equipo técnico</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el sistema de gestión</a:t>
            </a:r>
            <a:r>
              <a:rPr lang="de-DE" sz="1600" dirty="0">
                <a:latin typeface="Arial" panose="020B0604020202020204" pitchFamily="34" charset="0"/>
                <a:cs typeface="Arial" panose="020B0604020202020204" pitchFamily="34" charset="0"/>
              </a:rPr>
              <a:t> operativa</a:t>
            </a: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formación continuada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5433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31800" y="501854"/>
            <a:ext cx="8280400" cy="425450"/>
          </a:xfrm>
          <a:prstGeom prst="rect">
            <a:avLst/>
          </a:prstGeom>
        </p:spPr>
        <p:txBody>
          <a:bodyPr>
            <a:noAutofit/>
          </a:bodyPr>
          <a:lstStyle/>
          <a:p>
            <a:r>
              <a:rPr lang="en-US" sz="2400" dirty="0">
                <a:latin typeface="Arial" panose="020B0604020202020204" pitchFamily="34" charset="0"/>
                <a:cs typeface="Arial" panose="020B0604020202020204" pitchFamily="34" charset="0"/>
              </a:rPr>
              <a:t>DVGW W 120-2 </a:t>
            </a:r>
            <a:r>
              <a:rPr lang="en-US" sz="2400" dirty="0" err="1">
                <a:latin typeface="Arial" panose="020B0604020202020204" pitchFamily="34" charset="0"/>
                <a:cs typeface="Arial" panose="020B0604020202020204" pitchFamily="34" charset="0"/>
              </a:rPr>
              <a:t>Regelwerk</a:t>
            </a:r>
            <a:r>
              <a:rPr lang="en-US" sz="2400" dirty="0">
                <a:latin typeface="Arial" panose="020B0604020202020204" pitchFamily="34" charset="0"/>
                <a:cs typeface="Arial" panose="020B0604020202020204" pitchFamily="34" charset="0"/>
              </a:rPr>
              <a:t> (Reglas y Estándares)</a:t>
            </a:r>
            <a:endParaRPr lang="de-DE" sz="2400" dirty="0">
              <a:latin typeface="Arial" panose="020B0604020202020204" pitchFamily="34" charset="0"/>
              <a:cs typeface="Arial" panose="020B0604020202020204" pitchFamily="34" charset="0"/>
            </a:endParaRPr>
          </a:p>
        </p:txBody>
      </p:sp>
      <p:sp>
        <p:nvSpPr>
          <p:cNvPr id="4" name="Textplatzhalter 2"/>
          <p:cNvSpPr>
            <a:spLocks noGrp="1"/>
          </p:cNvSpPr>
          <p:nvPr>
            <p:ph type="body" sz="quarter" idx="4294967295"/>
          </p:nvPr>
        </p:nvSpPr>
        <p:spPr>
          <a:xfrm>
            <a:off x="217077" y="1144687"/>
            <a:ext cx="8893175" cy="3992562"/>
          </a:xfrm>
          <a:prstGeom prst="rect">
            <a:avLst/>
          </a:prstGeom>
        </p:spPr>
        <p:txBody>
          <a:bodyPr>
            <a:normAutofit/>
          </a:bodyPr>
          <a:lstStyle/>
          <a:p>
            <a:pPr algn="l">
              <a:lnSpc>
                <a:spcPct val="150000"/>
              </a:lnSpc>
            </a:pPr>
            <a:r>
              <a:rPr lang="de-DE" sz="1600" dirty="0">
                <a:solidFill>
                  <a:schemeClr val="tx1"/>
                </a:solidFill>
                <a:latin typeface="Arial" panose="020B0604020202020204" pitchFamily="34" charset="0"/>
                <a:cs typeface="Arial" panose="020B0604020202020204" pitchFamily="34" charset="0"/>
              </a:rPr>
              <a:t>W 120-2 </a:t>
            </a:r>
            <a:r>
              <a:rPr lang="en-GB" sz="1600" dirty="0">
                <a:solidFill>
                  <a:schemeClr val="tx1"/>
                </a:solidFill>
                <a:latin typeface="Arial" panose="020B0604020202020204" pitchFamily="34" charset="0"/>
                <a:cs typeface="Arial" panose="020B0604020202020204" pitchFamily="34" charset="0"/>
              </a:rPr>
              <a:t>Requisitos de cualificación en el campo de la ingeniería de perforación y </a:t>
            </a:r>
            <a:br>
              <a:rPr lang="en-GB" sz="1600" dirty="0">
                <a:solidFill>
                  <a:schemeClr val="tx1"/>
                </a:solidFill>
                <a:latin typeface="Arial" panose="020B0604020202020204" pitchFamily="34" charset="0"/>
                <a:cs typeface="Arial" panose="020B0604020202020204" pitchFamily="34" charset="0"/>
              </a:rPr>
            </a:br>
            <a:r>
              <a:rPr lang="en-GB" sz="1600" dirty="0">
                <a:solidFill>
                  <a:schemeClr val="tx1"/>
                </a:solidFill>
                <a:latin typeface="Arial" panose="020B0604020202020204" pitchFamily="34" charset="0"/>
                <a:cs typeface="Arial" panose="020B0604020202020204" pitchFamily="34" charset="0"/>
              </a:rPr>
              <a:t>                Energía geotérmica de poca profundidad (Intercambiador de calor de pozos)</a:t>
            </a:r>
            <a:r>
              <a:rPr lang="de-DE" sz="1600" dirty="0">
                <a:solidFill>
                  <a:schemeClr val="tx1"/>
                </a:solidFill>
                <a:latin typeface="Arial" panose="020B0604020202020204" pitchFamily="34" charset="0"/>
                <a:cs typeface="Arial" panose="020B0604020202020204" pitchFamily="34" charset="0"/>
              </a:rPr>
              <a:t> 07.2013</a:t>
            </a:r>
          </a:p>
        </p:txBody>
      </p:sp>
      <p:pic>
        <p:nvPicPr>
          <p:cNvPr id="3" name="Grafik 2"/>
          <p:cNvPicPr>
            <a:picLocks noChangeAspect="1"/>
          </p:cNvPicPr>
          <p:nvPr/>
        </p:nvPicPr>
        <p:blipFill>
          <a:blip r:embed="rId3"/>
          <a:stretch>
            <a:fillRect/>
          </a:stretch>
        </p:blipFill>
        <p:spPr>
          <a:xfrm>
            <a:off x="3504451" y="1916832"/>
            <a:ext cx="2502783" cy="3264501"/>
          </a:xfrm>
          <a:prstGeom prst="rect">
            <a:avLst/>
          </a:prstGeom>
        </p:spPr>
      </p:pic>
      <p:grpSp>
        <p:nvGrpSpPr>
          <p:cNvPr id="9" name="Gruppieren 8"/>
          <p:cNvGrpSpPr/>
          <p:nvPr/>
        </p:nvGrpSpPr>
        <p:grpSpPr>
          <a:xfrm>
            <a:off x="179512" y="1988840"/>
            <a:ext cx="3240360" cy="4320480"/>
            <a:chOff x="7854071" y="4154341"/>
            <a:chExt cx="1698313" cy="2406252"/>
          </a:xfrm>
        </p:grpSpPr>
        <p:pic>
          <p:nvPicPr>
            <p:cNvPr id="7" name="Grafik 6"/>
            <p:cNvPicPr>
              <a:picLocks noChangeAspect="1"/>
            </p:cNvPicPr>
            <p:nvPr/>
          </p:nvPicPr>
          <p:blipFill>
            <a:blip r:embed="rId4"/>
            <a:stretch>
              <a:fillRect/>
            </a:stretch>
          </p:blipFill>
          <p:spPr>
            <a:xfrm>
              <a:off x="7854071" y="4154341"/>
              <a:ext cx="1698313" cy="2405944"/>
            </a:xfrm>
            <a:prstGeom prst="rect">
              <a:avLst/>
            </a:prstGeom>
          </p:spPr>
        </p:pic>
        <p:sp>
          <p:nvSpPr>
            <p:cNvPr id="8" name="Rechteck 7"/>
            <p:cNvSpPr/>
            <p:nvPr/>
          </p:nvSpPr>
          <p:spPr>
            <a:xfrm>
              <a:off x="7898400" y="4155793"/>
              <a:ext cx="1591200" cy="240480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de-DE" sz="1350">
                <a:solidFill>
                  <a:prstClr val="white"/>
                </a:solidFill>
              </a:endParaRPr>
            </a:p>
          </p:txBody>
        </p:sp>
      </p:grpSp>
      <p:pic>
        <p:nvPicPr>
          <p:cNvPr id="10" name="Grafik 9"/>
          <p:cNvPicPr>
            <a:picLocks noChangeAspect="1"/>
          </p:cNvPicPr>
          <p:nvPr/>
        </p:nvPicPr>
        <p:blipFill>
          <a:blip r:embed="rId5"/>
          <a:stretch>
            <a:fillRect/>
          </a:stretch>
        </p:blipFill>
        <p:spPr>
          <a:xfrm>
            <a:off x="6211604" y="3346020"/>
            <a:ext cx="2638420" cy="1451131"/>
          </a:xfrm>
          <a:prstGeom prst="rect">
            <a:avLst/>
          </a:prstGeom>
        </p:spPr>
      </p:pic>
      <p:pic>
        <p:nvPicPr>
          <p:cNvPr id="11" name="Grafik 10"/>
          <p:cNvPicPr>
            <a:picLocks noChangeAspect="1"/>
          </p:cNvPicPr>
          <p:nvPr/>
        </p:nvPicPr>
        <p:blipFill>
          <a:blip r:embed="rId6"/>
          <a:stretch>
            <a:fillRect/>
          </a:stretch>
        </p:blipFill>
        <p:spPr>
          <a:xfrm>
            <a:off x="7558548" y="4990867"/>
            <a:ext cx="1333932" cy="1507344"/>
          </a:xfrm>
          <a:prstGeom prst="rect">
            <a:avLst/>
          </a:prstGeom>
        </p:spPr>
      </p:pic>
      <p:pic>
        <p:nvPicPr>
          <p:cNvPr id="12" name="Grafik 11"/>
          <p:cNvPicPr>
            <a:picLocks noChangeAspect="1"/>
          </p:cNvPicPr>
          <p:nvPr/>
        </p:nvPicPr>
        <p:blipFill rotWithShape="1">
          <a:blip r:embed="rId7"/>
          <a:srcRect l="13113" t="24028" r="12872" b="24483"/>
          <a:stretch/>
        </p:blipFill>
        <p:spPr>
          <a:xfrm>
            <a:off x="6211604" y="1992535"/>
            <a:ext cx="2641398" cy="1148433"/>
          </a:xfrm>
          <a:prstGeom prst="rect">
            <a:avLst/>
          </a:prstGeom>
        </p:spPr>
      </p:pic>
      <p:sp>
        <p:nvSpPr>
          <p:cNvPr id="5" name="Textfeld 4"/>
          <p:cNvSpPr txBox="1"/>
          <p:nvPr/>
        </p:nvSpPr>
        <p:spPr>
          <a:xfrm>
            <a:off x="3457437" y="4992028"/>
            <a:ext cx="3676853" cy="1893339"/>
          </a:xfrm>
          <a:prstGeom prst="rect">
            <a:avLst/>
          </a:prstGeom>
          <a:noFill/>
        </p:spPr>
        <p:txBody>
          <a:bodyPr wrap="square" rtlCol="0">
            <a:spAutoFit/>
          </a:bodyPr>
          <a:lstStyle/>
          <a:p>
            <a:pPr>
              <a:lnSpc>
                <a:spcPct val="150000"/>
              </a:lnSpc>
            </a:pPr>
            <a:r>
              <a:rPr lang="en-US" sz="1600" b="1" dirty="0">
                <a:latin typeface="Arial" panose="020B0604020202020204" pitchFamily="34" charset="0"/>
                <a:cs typeface="Arial" panose="020B0604020202020204" pitchFamily="34" charset="0"/>
              </a:rPr>
              <a:t>DVGW:</a:t>
            </a:r>
          </a:p>
          <a:p>
            <a:pPr>
              <a:lnSpc>
                <a:spcPct val="150000"/>
              </a:lnSpc>
            </a:pPr>
            <a:r>
              <a:rPr lang="de-DE" sz="1600" dirty="0">
                <a:latin typeface="Arial" panose="020B0604020202020204" pitchFamily="34" charset="0"/>
                <a:cs typeface="Arial" panose="020B0604020202020204" pitchFamily="34" charset="0"/>
              </a:rPr>
              <a:t>Asociación Alemana de Gas y Agua</a:t>
            </a:r>
          </a:p>
          <a:p>
            <a:pPr>
              <a:lnSpc>
                <a:spcPct val="150000"/>
              </a:lnSpc>
            </a:pPr>
            <a:r>
              <a:rPr lang="de-DE" sz="1600" dirty="0">
                <a:latin typeface="Arial" panose="020B0604020202020204" pitchFamily="34" charset="0"/>
                <a:cs typeface="Arial" panose="020B0604020202020204" pitchFamily="34" charset="0"/>
              </a:rPr>
              <a:t>Wasserfaches e.V.</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Alemán Técnico y Científico</a:t>
            </a:r>
          </a:p>
          <a:p>
            <a:pPr>
              <a:lnSpc>
                <a:spcPct val="150000"/>
              </a:lnSpc>
            </a:pPr>
            <a:r>
              <a:rPr lang="en-US" sz="1600" dirty="0">
                <a:latin typeface="Arial" panose="020B0604020202020204" pitchFamily="34" charset="0"/>
                <a:cs typeface="Arial" panose="020B0604020202020204" pitchFamily="34" charset="0"/>
              </a:rPr>
              <a:t>Asociación para el Gas y el Agua</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12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9756" y="32671"/>
            <a:ext cx="8964488" cy="900100"/>
          </a:xfrm>
          <a:prstGeom prst="rect">
            <a:avLst/>
          </a:prstGeom>
        </p:spPr>
        <p:txBody>
          <a:bodyPr>
            <a:normAutofit fontScale="90000"/>
          </a:bodyPr>
          <a:lstStyle/>
          <a:p>
            <a:r>
              <a:rPr lang="de-DE" sz="2400" dirty="0">
                <a:latin typeface="Arial" panose="020B0604020202020204" pitchFamily="34" charset="0"/>
                <a:cs typeface="Arial" panose="020B0604020202020204" pitchFamily="34" charset="0"/>
              </a:rPr>
              <a:t>DVGW W 120-2 </a:t>
            </a:r>
            <a:r>
              <a:rPr lang="en-US" sz="2400" dirty="0">
                <a:latin typeface="Arial" panose="020B0604020202020204" pitchFamily="34" charset="0"/>
                <a:cs typeface="Arial" panose="020B0604020202020204" pitchFamily="34" charset="0"/>
              </a:rPr>
              <a:t>Requisitos de cualificación en el área de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Ingeniería de Perforación y Energía Geotérmica de Poca Profundidad (BHE)</a:t>
            </a:r>
            <a:endParaRPr lang="de-DE" sz="2400" dirty="0">
              <a:latin typeface="Arial" panose="020B0604020202020204" pitchFamily="34" charset="0"/>
              <a:cs typeface="Arial" panose="020B0604020202020204" pitchFamily="34" charset="0"/>
            </a:endParaRPr>
          </a:p>
        </p:txBody>
      </p:sp>
      <p:sp>
        <p:nvSpPr>
          <p:cNvPr id="3" name="Textfeld 2"/>
          <p:cNvSpPr txBox="1"/>
          <p:nvPr/>
        </p:nvSpPr>
        <p:spPr>
          <a:xfrm>
            <a:off x="2879558" y="932771"/>
            <a:ext cx="6264442" cy="5955989"/>
          </a:xfrm>
          <a:prstGeom prst="rect">
            <a:avLst/>
          </a:prstGeom>
          <a:noFill/>
        </p:spPr>
        <p:txBody>
          <a:bodyPr wrap="square" rtlCol="0">
            <a:spAutoFit/>
          </a:bodyPr>
          <a:lstStyle/>
          <a:p>
            <a:pPr fontAlgn="base">
              <a:lnSpc>
                <a:spcPct val="150000"/>
              </a:lnSpc>
              <a:spcBef>
                <a:spcPct val="0"/>
              </a:spcBef>
              <a:spcAft>
                <a:spcPct val="0"/>
              </a:spcAft>
            </a:pPr>
            <a:r>
              <a:rPr lang="en-US" sz="1600" b="1" dirty="0">
                <a:solidFill>
                  <a:prstClr val="black"/>
                </a:solidFill>
                <a:latin typeface="Arial" charset="0"/>
              </a:rPr>
              <a:t>Ámbito de aplicación:</a:t>
            </a:r>
            <a:endParaRPr lang="en-US" sz="1600" dirty="0">
              <a:solidFill>
                <a:prstClr val="black"/>
              </a:solidFill>
              <a:latin typeface="Arial" charset="0"/>
            </a:endParaRPr>
          </a:p>
          <a:p>
            <a:pPr fontAlgn="base">
              <a:lnSpc>
                <a:spcPct val="150000"/>
              </a:lnSpc>
              <a:spcBef>
                <a:spcPct val="0"/>
              </a:spcBef>
              <a:spcAft>
                <a:spcPct val="0"/>
              </a:spcAft>
            </a:pPr>
            <a:r>
              <a:rPr lang="en-US" sz="1600" dirty="0">
                <a:solidFill>
                  <a:prstClr val="black"/>
                </a:solidFill>
                <a:latin typeface="Arial" charset="0"/>
              </a:rPr>
              <a:t>La hoja de trabajo se aplica a empresas en el campo de la tecnología de perforación con el fin de explotar la energía geotérmica de poca profundidad (BHE hasta 400 m). Incluye los trabajos de perforación y otros trabajos de construcción (por ejemplo, inserción de la sonda geotérmica, relleno de la perforación) en el punto de transferencia, necesarios para el correcto funcionamiento de la sonda geotérmica según VDI 4640 (sistemas cerrados). Para sistemas abiertos (sistemas de pozo) se aplica la DVGW W 120-1 (A).</a:t>
            </a:r>
          </a:p>
          <a:p>
            <a:pPr fontAlgn="base">
              <a:lnSpc>
                <a:spcPct val="150000"/>
              </a:lnSpc>
              <a:spcBef>
                <a:spcPct val="0"/>
              </a:spcBef>
              <a:spcAft>
                <a:spcPct val="0"/>
              </a:spcAft>
            </a:pPr>
            <a:r>
              <a:rPr lang="en-US" sz="1600" dirty="0">
                <a:solidFill>
                  <a:prstClr val="black"/>
                </a:solidFill>
                <a:latin typeface="Arial" charset="0"/>
              </a:rPr>
              <a:t>Describe los requisitos formales, de personal y materiales, así como los requisitos para el examen y la supervisión de dichas </a:t>
            </a:r>
            <a:r>
              <a:rPr lang="en-US" sz="1600" dirty="0" err="1">
                <a:solidFill>
                  <a:prstClr val="black"/>
                </a:solidFill>
                <a:latin typeface="Arial" charset="0"/>
              </a:rPr>
              <a:t>empresas</a:t>
            </a:r>
            <a:r>
              <a:rPr lang="en-US" sz="1600" dirty="0">
                <a:solidFill>
                  <a:prstClr val="black"/>
                </a:solidFill>
                <a:latin typeface="Arial" charset="0"/>
              </a:rPr>
              <a:t>.</a:t>
            </a:r>
          </a:p>
          <a:p>
            <a:pPr fontAlgn="base">
              <a:lnSpc>
                <a:spcPct val="150000"/>
              </a:lnSpc>
              <a:spcBef>
                <a:spcPct val="0"/>
              </a:spcBef>
              <a:spcAft>
                <a:spcPct val="0"/>
              </a:spcAft>
            </a:pPr>
            <a:r>
              <a:rPr lang="en-US" sz="1600" dirty="0">
                <a:solidFill>
                  <a:prstClr val="black"/>
                </a:solidFill>
                <a:latin typeface="Arial" charset="0"/>
              </a:rPr>
              <a:t>A fin de demostrar el cumplimiento de los requisitos de esta hoja de trabajo, cada contratista podrá solicitar al contratista un certificado de un acreditado en su oferta.</a:t>
            </a:r>
            <a:endParaRPr lang="de-DE" sz="1600" dirty="0">
              <a:solidFill>
                <a:prstClr val="black"/>
              </a:solidFill>
              <a:latin typeface="Arial" charset="0"/>
            </a:endParaRPr>
          </a:p>
        </p:txBody>
      </p:sp>
      <p:pic>
        <p:nvPicPr>
          <p:cNvPr id="5" name="Grafik 4"/>
          <p:cNvPicPr>
            <a:picLocks noChangeAspect="1"/>
          </p:cNvPicPr>
          <p:nvPr/>
        </p:nvPicPr>
        <p:blipFill>
          <a:blip r:embed="rId2"/>
          <a:stretch>
            <a:fillRect/>
          </a:stretch>
        </p:blipFill>
        <p:spPr>
          <a:xfrm>
            <a:off x="89502" y="1808820"/>
            <a:ext cx="2429488" cy="3492388"/>
          </a:xfrm>
          <a:prstGeom prst="rect">
            <a:avLst/>
          </a:prstGeom>
        </p:spPr>
      </p:pic>
    </p:spTree>
    <p:extLst>
      <p:ext uri="{BB962C8B-B14F-4D97-AF65-F5344CB8AC3E}">
        <p14:creationId xmlns:p14="http://schemas.microsoft.com/office/powerpoint/2010/main" val="354705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35496" y="1207069"/>
            <a:ext cx="4428492" cy="4253537"/>
          </a:xfrm>
          <a:prstGeom prst="rect">
            <a:avLst/>
          </a:prstGeom>
          <a:noFill/>
        </p:spPr>
        <p:txBody>
          <a:bodyPr wrap="square" rtlCol="0">
            <a:spAutoFit/>
          </a:bodyPr>
          <a:lstStyle/>
          <a:p>
            <a:pPr marL="400050" indent="-400050" fontAlgn="base">
              <a:lnSpc>
                <a:spcPct val="150000"/>
              </a:lnSpc>
              <a:spcBef>
                <a:spcPct val="0"/>
              </a:spcBef>
              <a:spcAft>
                <a:spcPct val="0"/>
              </a:spcAft>
              <a:buFontTx/>
              <a:buAutoNum type="arabicPlain"/>
              <a:tabLst>
                <a:tab pos="400050" algn="l"/>
              </a:tabLst>
            </a:pPr>
            <a:r>
              <a:rPr lang="en-GB" sz="1400" dirty="0">
                <a:solidFill>
                  <a:prstClr val="black"/>
                </a:solidFill>
                <a:latin typeface="Arial" charset="0"/>
              </a:rPr>
              <a:t>campo de aplicación</a:t>
            </a:r>
          </a:p>
          <a:p>
            <a:pPr marL="400050" indent="-400050" fontAlgn="base">
              <a:lnSpc>
                <a:spcPct val="150000"/>
              </a:lnSpc>
              <a:spcBef>
                <a:spcPct val="0"/>
              </a:spcBef>
              <a:spcAft>
                <a:spcPct val="0"/>
              </a:spcAft>
              <a:buFontTx/>
              <a:buAutoNum type="arabicPlain" startAt="2"/>
              <a:tabLst>
                <a:tab pos="400050" algn="l"/>
              </a:tabLst>
            </a:pPr>
            <a:r>
              <a:rPr lang="en-GB" sz="1400" dirty="0">
                <a:solidFill>
                  <a:prstClr val="black"/>
                </a:solidFill>
                <a:latin typeface="Arial" charset="0"/>
              </a:rPr>
              <a:t>referencias normativas</a:t>
            </a:r>
          </a:p>
          <a:p>
            <a:pPr marL="400050" indent="-400050" fontAlgn="base">
              <a:lnSpc>
                <a:spcPct val="150000"/>
              </a:lnSpc>
              <a:spcBef>
                <a:spcPct val="0"/>
              </a:spcBef>
              <a:spcAft>
                <a:spcPct val="0"/>
              </a:spcAft>
              <a:buFontTx/>
              <a:buAutoNum type="arabicPlain" startAt="3"/>
              <a:tabLst>
                <a:tab pos="400050" algn="l"/>
              </a:tabLst>
            </a:pPr>
            <a:r>
              <a:rPr lang="en-GB" sz="1400" dirty="0">
                <a:solidFill>
                  <a:prstClr val="black"/>
                </a:solidFill>
                <a:latin typeface="Arial" charset="0"/>
              </a:rPr>
              <a:t>diferenciación de las exigencias de calidad para la clasificación en grupos</a:t>
            </a:r>
          </a:p>
          <a:p>
            <a:pPr marL="400050" indent="-400050" fontAlgn="base">
              <a:lnSpc>
                <a:spcPct val="150000"/>
              </a:lnSpc>
              <a:spcBef>
                <a:spcPct val="0"/>
              </a:spcBef>
              <a:spcAft>
                <a:spcPct val="0"/>
              </a:spcAft>
              <a:buFontTx/>
              <a:buAutoNum type="arabicPlain" startAt="3"/>
              <a:tabLst>
                <a:tab pos="400050" algn="l"/>
              </a:tabLst>
            </a:pPr>
            <a:r>
              <a:rPr lang="en-GB" sz="1400" dirty="0">
                <a:solidFill>
                  <a:prstClr val="black"/>
                </a:solidFill>
                <a:latin typeface="Arial" charset="0"/>
              </a:rPr>
              <a:t>protección del medio ambiente</a:t>
            </a:r>
          </a:p>
          <a:p>
            <a:pPr marL="400050" indent="-400050" fontAlgn="base">
              <a:lnSpc>
                <a:spcPct val="150000"/>
              </a:lnSpc>
              <a:spcBef>
                <a:spcPct val="0"/>
              </a:spcBef>
              <a:spcAft>
                <a:spcPct val="0"/>
              </a:spcAft>
              <a:buFontTx/>
              <a:buAutoNum type="arabicPlain" startAt="3"/>
              <a:tabLst>
                <a:tab pos="400050" algn="l"/>
              </a:tabLst>
            </a:pPr>
            <a:r>
              <a:rPr lang="en-GB" sz="1400" dirty="0">
                <a:solidFill>
                  <a:prstClr val="black"/>
                </a:solidFill>
                <a:latin typeface="Arial" charset="0"/>
              </a:rPr>
              <a:t>requisitos formales para la empresa</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5.1 obligaciones de la empresa</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5.2 registro de rendimiento y referencias</a:t>
            </a:r>
          </a:p>
          <a:p>
            <a:pPr marL="400050" indent="-400050" fontAlgn="base">
              <a:lnSpc>
                <a:spcPct val="150000"/>
              </a:lnSpc>
              <a:spcBef>
                <a:spcPct val="0"/>
              </a:spcBef>
              <a:spcAft>
                <a:spcPct val="0"/>
              </a:spcAft>
              <a:buFontTx/>
              <a:buAutoNum type="arabicPlain" startAt="6"/>
              <a:tabLst>
                <a:tab pos="400050" algn="l"/>
              </a:tabLst>
            </a:pPr>
            <a:r>
              <a:rPr lang="en-GB" sz="1400" dirty="0">
                <a:solidFill>
                  <a:prstClr val="black"/>
                </a:solidFill>
                <a:latin typeface="Arial" charset="0"/>
              </a:rPr>
              <a:t>necesidades de personal</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6.1 en general</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6.2 cualificación del supervisor técnico responsable</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6.3 cualificación del jefe de proyecto</a:t>
            </a:r>
          </a:p>
          <a:p>
            <a:pPr marL="400050" indent="-400050" fontAlgn="base">
              <a:lnSpc>
                <a:spcPct val="150000"/>
              </a:lnSpc>
              <a:spcBef>
                <a:spcPct val="0"/>
              </a:spcBef>
              <a:spcAft>
                <a:spcPct val="0"/>
              </a:spcAft>
              <a:tabLst>
                <a:tab pos="400050" algn="l"/>
              </a:tabLst>
            </a:pPr>
            <a:r>
              <a:rPr lang="en-GB" sz="1400" dirty="0">
                <a:solidFill>
                  <a:prstClr val="black"/>
                </a:solidFill>
                <a:latin typeface="Arial" charset="0"/>
              </a:rPr>
              <a:t>6.4 cualificación del personal técnico</a:t>
            </a:r>
          </a:p>
        </p:txBody>
      </p:sp>
      <p:sp>
        <p:nvSpPr>
          <p:cNvPr id="3" name="Textfeld 2"/>
          <p:cNvSpPr txBox="1"/>
          <p:nvPr/>
        </p:nvSpPr>
        <p:spPr>
          <a:xfrm>
            <a:off x="76196" y="858704"/>
            <a:ext cx="1827744" cy="338554"/>
          </a:xfrm>
          <a:prstGeom prst="rect">
            <a:avLst/>
          </a:prstGeom>
          <a:noFill/>
        </p:spPr>
        <p:txBody>
          <a:bodyPr wrap="none" rtlCol="0">
            <a:spAutoFit/>
          </a:bodyPr>
          <a:lstStyle/>
          <a:p>
            <a:pPr fontAlgn="base">
              <a:spcBef>
                <a:spcPct val="0"/>
              </a:spcBef>
              <a:spcAft>
                <a:spcPct val="0"/>
              </a:spcAft>
            </a:pPr>
            <a:r>
              <a:rPr lang="de-DE" sz="1600" b="1" dirty="0" err="1">
                <a:solidFill>
                  <a:prstClr val="black"/>
                </a:solidFill>
                <a:latin typeface="Arial" charset="0"/>
              </a:rPr>
              <a:t>ÍNDICE</a:t>
            </a:r>
            <a:endParaRPr lang="de-DE" sz="1600" b="1" dirty="0">
              <a:solidFill>
                <a:prstClr val="black"/>
              </a:solidFill>
              <a:latin typeface="Arial" charset="0"/>
            </a:endParaRPr>
          </a:p>
        </p:txBody>
      </p:sp>
      <p:sp>
        <p:nvSpPr>
          <p:cNvPr id="6" name="Textfeld 5"/>
          <p:cNvSpPr txBox="1"/>
          <p:nvPr/>
        </p:nvSpPr>
        <p:spPr>
          <a:xfrm>
            <a:off x="4463988" y="1197258"/>
            <a:ext cx="4680012" cy="5223033"/>
          </a:xfrm>
          <a:prstGeom prst="rect">
            <a:avLst/>
          </a:prstGeom>
          <a:noFill/>
        </p:spPr>
        <p:txBody>
          <a:bodyPr wrap="square" rtlCol="0">
            <a:spAutoFit/>
          </a:bodyPr>
          <a:lstStyle/>
          <a:p>
            <a:pPr marL="400050" indent="-400050" fontAlgn="base">
              <a:lnSpc>
                <a:spcPct val="150000"/>
              </a:lnSpc>
              <a:spcBef>
                <a:spcPct val="0"/>
              </a:spcBef>
              <a:spcAft>
                <a:spcPct val="0"/>
              </a:spcAft>
              <a:buFontTx/>
              <a:buAutoNum type="arabicPlain" startAt="7"/>
              <a:tabLst>
                <a:tab pos="400050" algn="l"/>
              </a:tabLst>
            </a:pPr>
            <a:r>
              <a:rPr lang="en-GB" sz="1400" dirty="0">
                <a:solidFill>
                  <a:prstClr val="black"/>
                </a:solidFill>
                <a:latin typeface="Arial" charset="0"/>
              </a:rPr>
              <a:t>requisitos sobre el equipo técnico</a:t>
            </a:r>
          </a:p>
          <a:p>
            <a:pPr marL="400050" indent="-400050" fontAlgn="base">
              <a:lnSpc>
                <a:spcPct val="150000"/>
              </a:lnSpc>
              <a:spcBef>
                <a:spcPct val="0"/>
              </a:spcBef>
              <a:spcAft>
                <a:spcPct val="0"/>
              </a:spcAft>
              <a:buFontTx/>
              <a:buAutoNum type="arabicPlain" startAt="7"/>
              <a:tabLst>
                <a:tab pos="400050" algn="l"/>
              </a:tabLst>
            </a:pPr>
            <a:r>
              <a:rPr lang="en-GB" sz="1400" dirty="0">
                <a:solidFill>
                  <a:prstClr val="black"/>
                </a:solidFill>
                <a:latin typeface="Arial" charset="0"/>
              </a:rPr>
              <a:t>requisitos de la gestión de la calidad </a:t>
            </a:r>
            <a:br>
              <a:rPr lang="en-GB" sz="1400" dirty="0">
                <a:solidFill>
                  <a:prstClr val="black"/>
                </a:solidFill>
                <a:latin typeface="Arial" charset="0"/>
              </a:rPr>
            </a:br>
            <a:r>
              <a:rPr lang="en-GB" sz="1400" dirty="0">
                <a:solidFill>
                  <a:prstClr val="black"/>
                </a:solidFill>
                <a:latin typeface="Arial" charset="0"/>
              </a:rPr>
              <a:t>sistema de gestión operativa</a:t>
            </a:r>
          </a:p>
          <a:p>
            <a:pPr marL="400050" indent="-400050" fontAlgn="base">
              <a:lnSpc>
                <a:spcPct val="150000"/>
              </a:lnSpc>
              <a:spcBef>
                <a:spcPct val="0"/>
              </a:spcBef>
              <a:spcAft>
                <a:spcPct val="0"/>
              </a:spcAft>
              <a:buFontTx/>
              <a:buAutoNum type="arabicPlain" startAt="7"/>
              <a:tabLst>
                <a:tab pos="400050" algn="l"/>
              </a:tabLst>
            </a:pPr>
            <a:r>
              <a:rPr lang="en-GB" sz="1400" dirty="0">
                <a:solidFill>
                  <a:prstClr val="black"/>
                </a:solidFill>
                <a:latin typeface="Arial" charset="0"/>
              </a:rPr>
              <a:t>requisitos de la auditoría, de los expertos y de la educación y formación</a:t>
            </a:r>
          </a:p>
          <a:p>
            <a:pPr fontAlgn="base">
              <a:lnSpc>
                <a:spcPct val="150000"/>
              </a:lnSpc>
              <a:spcBef>
                <a:spcPct val="0"/>
              </a:spcBef>
              <a:spcAft>
                <a:spcPct val="0"/>
              </a:spcAft>
              <a:tabLst>
                <a:tab pos="400050" algn="l"/>
              </a:tabLst>
            </a:pPr>
            <a:r>
              <a:rPr lang="en-GB" sz="1400" dirty="0">
                <a:solidFill>
                  <a:prstClr val="black"/>
                </a:solidFill>
                <a:latin typeface="Arial" charset="0"/>
              </a:rPr>
              <a:t>9.1	</a:t>
            </a:r>
            <a:r>
              <a:rPr lang="en-GB" sz="1400" dirty="0" err="1">
                <a:solidFill>
                  <a:prstClr val="black"/>
                </a:solidFill>
                <a:latin typeface="Arial" charset="0"/>
              </a:rPr>
              <a:t>Auditoría</a:t>
            </a:r>
            <a:endParaRPr lang="en-GB" sz="1400" dirty="0">
              <a:solidFill>
                <a:prstClr val="black"/>
              </a:solidFill>
              <a:latin typeface="Arial" charset="0"/>
            </a:endParaRPr>
          </a:p>
          <a:p>
            <a:pPr fontAlgn="base">
              <a:lnSpc>
                <a:spcPct val="150000"/>
              </a:lnSpc>
              <a:spcBef>
                <a:spcPct val="0"/>
              </a:spcBef>
              <a:spcAft>
                <a:spcPct val="0"/>
              </a:spcAft>
              <a:tabLst>
                <a:tab pos="400050" algn="l"/>
              </a:tabLst>
            </a:pPr>
            <a:r>
              <a:rPr lang="en-GB" sz="1400" dirty="0">
                <a:solidFill>
                  <a:prstClr val="black"/>
                </a:solidFill>
                <a:latin typeface="Arial" charset="0"/>
              </a:rPr>
              <a:t>9.2	</a:t>
            </a:r>
            <a:r>
              <a:rPr lang="en-GB" sz="1400" dirty="0" err="1">
                <a:solidFill>
                  <a:prstClr val="black"/>
                </a:solidFill>
                <a:latin typeface="Arial" charset="0"/>
              </a:rPr>
              <a:t>requisitos</a:t>
            </a:r>
            <a:r>
              <a:rPr lang="en-GB" sz="1400" dirty="0">
                <a:solidFill>
                  <a:prstClr val="black"/>
                </a:solidFill>
                <a:latin typeface="Arial" charset="0"/>
              </a:rPr>
              <a:t> de los expertos</a:t>
            </a:r>
          </a:p>
          <a:p>
            <a:pPr fontAlgn="base">
              <a:lnSpc>
                <a:spcPct val="150000"/>
              </a:lnSpc>
              <a:spcBef>
                <a:spcPct val="0"/>
              </a:spcBef>
              <a:spcAft>
                <a:spcPct val="0"/>
              </a:spcAft>
              <a:tabLst>
                <a:tab pos="400050" algn="l"/>
              </a:tabLst>
            </a:pPr>
            <a:r>
              <a:rPr lang="en-GB" sz="1400" dirty="0">
                <a:solidFill>
                  <a:prstClr val="black"/>
                </a:solidFill>
                <a:latin typeface="Arial" charset="0"/>
              </a:rPr>
              <a:t>9.3	</a:t>
            </a:r>
            <a:r>
              <a:rPr lang="en-GB" sz="1400" dirty="0" err="1">
                <a:solidFill>
                  <a:prstClr val="black"/>
                </a:solidFill>
                <a:latin typeface="Arial" charset="0"/>
              </a:rPr>
              <a:t>requisitos</a:t>
            </a:r>
            <a:r>
              <a:rPr lang="en-GB" sz="1400" dirty="0">
                <a:solidFill>
                  <a:prstClr val="black"/>
                </a:solidFill>
                <a:latin typeface="Arial" charset="0"/>
              </a:rPr>
              <a:t> de la educación y la formación</a:t>
            </a:r>
          </a:p>
          <a:p>
            <a:pPr marL="1615679" indent="-1615679" fontAlgn="base">
              <a:lnSpc>
                <a:spcPct val="150000"/>
              </a:lnSpc>
              <a:spcBef>
                <a:spcPct val="0"/>
              </a:spcBef>
              <a:spcAft>
                <a:spcPct val="0"/>
              </a:spcAft>
              <a:tabLst>
                <a:tab pos="1615679" algn="l"/>
              </a:tabLst>
            </a:pPr>
            <a:r>
              <a:rPr lang="en-GB" sz="1400" dirty="0">
                <a:solidFill>
                  <a:prstClr val="black"/>
                </a:solidFill>
                <a:latin typeface="Arial" charset="0"/>
              </a:rPr>
              <a:t>anexo A (normativo): debate técnico con el supervisor técnico responsable sobre la base de los proyectos terminados o en curso</a:t>
            </a:r>
          </a:p>
          <a:p>
            <a:pPr marL="1615679" indent="-1615679" fontAlgn="base">
              <a:lnSpc>
                <a:spcPct val="150000"/>
              </a:lnSpc>
              <a:spcBef>
                <a:spcPct val="0"/>
              </a:spcBef>
              <a:spcAft>
                <a:spcPct val="0"/>
              </a:spcAft>
              <a:tabLst>
                <a:tab pos="1615679" algn="l"/>
              </a:tabLst>
            </a:pPr>
            <a:r>
              <a:rPr lang="en-GB" sz="1400" dirty="0">
                <a:solidFill>
                  <a:prstClr val="black"/>
                </a:solidFill>
                <a:latin typeface="Arial" charset="0"/>
              </a:rPr>
              <a:t>anexo B (normativo): duración de la auditoría de la empresa</a:t>
            </a:r>
          </a:p>
          <a:p>
            <a:pPr marL="1615679" indent="-1615679" fontAlgn="base">
              <a:lnSpc>
                <a:spcPct val="150000"/>
              </a:lnSpc>
              <a:spcBef>
                <a:spcPct val="0"/>
              </a:spcBef>
              <a:spcAft>
                <a:spcPct val="0"/>
              </a:spcAft>
              <a:tabLst>
                <a:tab pos="1615679" algn="l"/>
              </a:tabLst>
            </a:pPr>
            <a:r>
              <a:rPr lang="en-GB" sz="1400" dirty="0">
                <a:solidFill>
                  <a:prstClr val="black"/>
                </a:solidFill>
                <a:latin typeface="Arial" charset="0"/>
              </a:rPr>
              <a:t>anexo C (informativo): examen del sistema de gestión operacional</a:t>
            </a:r>
          </a:p>
        </p:txBody>
      </p:sp>
      <p:sp>
        <p:nvSpPr>
          <p:cNvPr id="8" name="Titel 1"/>
          <p:cNvSpPr txBox="1">
            <a:spLocks/>
          </p:cNvSpPr>
          <p:nvPr/>
        </p:nvSpPr>
        <p:spPr>
          <a:xfrm>
            <a:off x="76196" y="9056"/>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97705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115616" y="1362442"/>
            <a:ext cx="7209025" cy="338554"/>
          </a:xfrm>
          <a:prstGeom prst="rect">
            <a:avLst/>
          </a:prstGeom>
          <a:noFill/>
        </p:spPr>
        <p:txBody>
          <a:bodyPr wrap="none" rtlCol="0">
            <a:spAutoFit/>
          </a:bodyPr>
          <a:lstStyle/>
          <a:p>
            <a:pPr marL="342900" indent="-342900" fontAlgn="base">
              <a:spcBef>
                <a:spcPct val="0"/>
              </a:spcBef>
              <a:spcAft>
                <a:spcPct val="0"/>
              </a:spcAft>
              <a:buFont typeface="+mj-lt"/>
              <a:buAutoNum type="arabicPeriod" startAt="3"/>
            </a:pPr>
            <a:r>
              <a:rPr lang="en-GB" sz="1600" b="1" dirty="0">
                <a:solidFill>
                  <a:prstClr val="black"/>
                </a:solidFill>
                <a:latin typeface="Arial" charset="0"/>
              </a:rPr>
              <a:t>Diferenciación de las exigencias de calidad para la clasificación en grupos</a:t>
            </a:r>
            <a:endParaRPr lang="de-DE" sz="1600" b="1" dirty="0">
              <a:solidFill>
                <a:prstClr val="black"/>
              </a:solidFill>
              <a:latin typeface="Arial" charset="0"/>
            </a:endParaRPr>
          </a:p>
        </p:txBody>
      </p:sp>
      <p:pic>
        <p:nvPicPr>
          <p:cNvPr id="7" name="Grafik 6"/>
          <p:cNvPicPr>
            <a:picLocks noChangeAspect="1"/>
          </p:cNvPicPr>
          <p:nvPr/>
        </p:nvPicPr>
        <p:blipFill>
          <a:blip r:embed="rId2"/>
          <a:stretch>
            <a:fillRect/>
          </a:stretch>
        </p:blipFill>
        <p:spPr>
          <a:xfrm>
            <a:off x="2006715" y="2276872"/>
            <a:ext cx="5130570" cy="1554389"/>
          </a:xfrm>
          <a:prstGeom prst="rect">
            <a:avLst/>
          </a:prstGeom>
        </p:spPr>
      </p:pic>
      <p:sp>
        <p:nvSpPr>
          <p:cNvPr id="5" name="Titel 1"/>
          <p:cNvSpPr txBox="1">
            <a:spLocks/>
          </p:cNvSpPr>
          <p:nvPr/>
        </p:nvSpPr>
        <p:spPr>
          <a:xfrm>
            <a:off x="89756" y="188640"/>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130530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06642" y="908720"/>
            <a:ext cx="8730716" cy="5801588"/>
          </a:xfrm>
          <a:prstGeom prst="rect">
            <a:avLst/>
          </a:prstGeom>
          <a:noFill/>
        </p:spPr>
        <p:txBody>
          <a:bodyPr wrap="square" rtlCol="0">
            <a:spAutoFit/>
          </a:bodyPr>
          <a:lstStyle/>
          <a:p>
            <a:pPr fontAlgn="base">
              <a:lnSpc>
                <a:spcPct val="150000"/>
              </a:lnSpc>
              <a:spcBef>
                <a:spcPct val="0"/>
              </a:spcBef>
              <a:spcAft>
                <a:spcPct val="0"/>
              </a:spcAft>
              <a:tabLst>
                <a:tab pos="400050" algn="l"/>
              </a:tabLst>
            </a:pPr>
            <a:r>
              <a:rPr lang="en-GB" sz="1400" b="1" dirty="0">
                <a:solidFill>
                  <a:prstClr val="black"/>
                </a:solidFill>
                <a:latin typeface="Arial" charset="0"/>
              </a:rPr>
              <a:t>5Requisitos formales para la empresa</a:t>
            </a:r>
          </a:p>
          <a:p>
            <a:pPr marL="400050" indent="-400050" fontAlgn="base">
              <a:lnSpc>
                <a:spcPct val="150000"/>
              </a:lnSpc>
              <a:spcBef>
                <a:spcPct val="0"/>
              </a:spcBef>
              <a:spcAft>
                <a:spcPct val="0"/>
              </a:spcAft>
              <a:tabLst>
                <a:tab pos="400050" algn="l"/>
              </a:tabLst>
            </a:pPr>
            <a:r>
              <a:rPr lang="en-GB" sz="1400" b="1" dirty="0">
                <a:solidFill>
                  <a:prstClr val="black"/>
                </a:solidFill>
                <a:latin typeface="Arial" charset="0"/>
              </a:rPr>
              <a:t>5.1Obligaciones de la empresa</a:t>
            </a:r>
          </a:p>
          <a:p>
            <a:pPr marL="400050" fontAlgn="base">
              <a:lnSpc>
                <a:spcPct val="150000"/>
              </a:lnSpc>
              <a:spcBef>
                <a:spcPct val="0"/>
              </a:spcBef>
              <a:spcAft>
                <a:spcPct val="0"/>
              </a:spcAft>
              <a:buFont typeface="Wingdings" panose="05000000000000000000" pitchFamily="2" charset="2"/>
              <a:buChar char="§"/>
              <a:tabLst>
                <a:tab pos="400050" algn="l"/>
              </a:tabLst>
            </a:pPr>
            <a:r>
              <a:rPr lang="en-GB" sz="1400" b="1" dirty="0">
                <a:solidFill>
                  <a:prstClr val="black"/>
                </a:solidFill>
                <a:latin typeface="Arial" charset="0"/>
              </a:rPr>
              <a:t>	Los requisitos generales</a:t>
            </a:r>
            <a:r>
              <a:rPr lang="en-GB" sz="1400" dirty="0">
                <a:solidFill>
                  <a:prstClr val="black"/>
                </a:solidFill>
                <a:latin typeface="Arial" charset="0"/>
              </a:rPr>
              <a:t> incluyen 8 subítems, tales como: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Las normas pertinentes, las normas de prevención de accidentes y las normas técnicas de la versión actual deben estar disponibles y ser tenidas en cuenta.</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Se debe concluir una cobertura de seguro suficiente.</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a:t>
            </a:r>
            <a:endParaRPr lang="en-GB" sz="1400" dirty="0">
              <a:solidFill>
                <a:prstClr val="black"/>
              </a:solidFill>
              <a:latin typeface="Arial" charset="0"/>
            </a:endParaRPr>
          </a:p>
          <a:p>
            <a:pPr marL="400050" fontAlgn="base">
              <a:lnSpc>
                <a:spcPct val="150000"/>
              </a:lnSpc>
              <a:spcBef>
                <a:spcPct val="0"/>
              </a:spcBef>
              <a:spcAft>
                <a:spcPct val="0"/>
              </a:spcAft>
              <a:buFont typeface="Wingdings" panose="05000000000000000000" pitchFamily="2" charset="2"/>
              <a:buChar char="§"/>
              <a:tabLst>
                <a:tab pos="400050" algn="l"/>
              </a:tabLst>
            </a:pPr>
            <a:r>
              <a:rPr lang="en-GB" sz="1400" b="1" dirty="0">
                <a:solidFill>
                  <a:prstClr val="black"/>
                </a:solidFill>
                <a:latin typeface="Arial" charset="0"/>
              </a:rPr>
              <a:t>	Los requisitos para la construcción del edificio</a:t>
            </a:r>
            <a:r>
              <a:rPr lang="en-GB" sz="1400" dirty="0">
                <a:solidFill>
                  <a:prstClr val="black"/>
                </a:solidFill>
                <a:latin typeface="Arial" charset="0"/>
              </a:rPr>
              <a:t> incluyen 29 subapartados, tales como: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Para cada obra en construcción, se debe nombrar un director de proyecto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Sólo se utilizarán sondas geotérmicas con certificado del fabricante.</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Las conexiones desbloqueables sólo se pueden utilizar en ejes de control de acceso restringido.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Las posiciones de las sondas, las conexiones, los distribuidores y el funcionamiento de las tuberías se medirán y documentarán en un mapa.</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400" dirty="0">
                <a:solidFill>
                  <a:prstClr val="black"/>
                </a:solidFill>
                <a:latin typeface="Arial" charset="0"/>
              </a:rPr>
              <a:t>…</a:t>
            </a:r>
            <a:endParaRPr lang="en-GB" sz="14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en-GB" sz="1400" b="1" dirty="0">
                <a:solidFill>
                  <a:prstClr val="black"/>
                </a:solidFill>
                <a:latin typeface="Arial" charset="0"/>
              </a:rPr>
              <a:t>5.2 Registro de rendimiento y referencias</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GB" sz="1400" dirty="0">
                <a:solidFill>
                  <a:prstClr val="black"/>
                </a:solidFill>
                <a:latin typeface="Arial" charset="0"/>
              </a:rPr>
              <a:t>[...] tienen que trabajar en el campo de la energía geotérmica de poca profundidad</a:t>
            </a:r>
          </a:p>
          <a:p>
            <a:pPr fontAlgn="base">
              <a:spcBef>
                <a:spcPct val="0"/>
              </a:spcBef>
              <a:spcAft>
                <a:spcPct val="0"/>
              </a:spcAft>
            </a:pPr>
            <a:endParaRPr lang="de-DE" sz="1400" dirty="0">
              <a:solidFill>
                <a:prstClr val="black"/>
              </a:solidFill>
              <a:latin typeface="Arial" charset="0"/>
            </a:endParaRPr>
          </a:p>
        </p:txBody>
      </p:sp>
      <p:sp>
        <p:nvSpPr>
          <p:cNvPr id="5" name="Titel 1"/>
          <p:cNvSpPr txBox="1">
            <a:spLocks/>
          </p:cNvSpPr>
          <p:nvPr/>
        </p:nvSpPr>
        <p:spPr>
          <a:xfrm>
            <a:off x="89756" y="163519"/>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203159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23528" y="1160004"/>
            <a:ext cx="5279027" cy="4362733"/>
          </a:xfrm>
          <a:prstGeom prst="rect">
            <a:avLst/>
          </a:prstGeom>
        </p:spPr>
        <p:txBody>
          <a:bodyPr wrap="square">
            <a:spAutoFit/>
          </a:bodyPr>
          <a:lstStyle/>
          <a:p>
            <a:pPr marL="400050" indent="-400050" fontAlgn="base">
              <a:lnSpc>
                <a:spcPct val="150000"/>
              </a:lnSpc>
              <a:spcBef>
                <a:spcPct val="0"/>
              </a:spcBef>
              <a:spcAft>
                <a:spcPct val="0"/>
              </a:spcAft>
              <a:buFontTx/>
              <a:buAutoNum type="arabicPlain" startAt="6"/>
              <a:tabLst>
                <a:tab pos="400050" algn="l"/>
              </a:tabLst>
            </a:pPr>
            <a:r>
              <a:rPr lang="en-GB" sz="1600" b="1" dirty="0">
                <a:solidFill>
                  <a:prstClr val="black"/>
                </a:solidFill>
                <a:latin typeface="Arial" charset="0"/>
              </a:rPr>
              <a:t>Necesidades de personal</a:t>
            </a:r>
          </a:p>
          <a:p>
            <a:pPr marL="400050" indent="-400050" fontAlgn="base">
              <a:lnSpc>
                <a:spcPct val="150000"/>
              </a:lnSpc>
              <a:spcBef>
                <a:spcPct val="0"/>
              </a:spcBef>
              <a:spcAft>
                <a:spcPct val="0"/>
              </a:spcAft>
              <a:tabLst>
                <a:tab pos="400050" algn="l"/>
              </a:tabLst>
            </a:pPr>
            <a:r>
              <a:rPr lang="en-GB" sz="1600" b="1" dirty="0">
                <a:solidFill>
                  <a:prstClr val="black"/>
                </a:solidFill>
                <a:latin typeface="Arial" charset="0"/>
              </a:rPr>
              <a:t>6.1Generalidades</a:t>
            </a:r>
          </a:p>
          <a:p>
            <a:pPr marL="400050" indent="-400050" fontAlgn="base">
              <a:lnSpc>
                <a:spcPct val="150000"/>
              </a:lnSpc>
              <a:spcBef>
                <a:spcPct val="0"/>
              </a:spcBef>
              <a:spcAft>
                <a:spcPct val="0"/>
              </a:spcAft>
              <a:tabLst>
                <a:tab pos="400050" algn="l"/>
              </a:tabLst>
            </a:pPr>
            <a:r>
              <a:rPr lang="en-GB" sz="1600" b="1" dirty="0">
                <a:solidFill>
                  <a:prstClr val="black"/>
                </a:solidFill>
                <a:latin typeface="Arial" charset="0"/>
              </a:rPr>
              <a:t>6.2Calificación del supervisor técnico responsable</a:t>
            </a:r>
          </a:p>
          <a:p>
            <a:pPr marL="400050" indent="-400050" fontAlgn="base">
              <a:lnSpc>
                <a:spcPct val="150000"/>
              </a:lnSpc>
              <a:spcBef>
                <a:spcPct val="0"/>
              </a:spcBef>
              <a:spcAft>
                <a:spcPct val="0"/>
              </a:spcAft>
              <a:tabLst>
                <a:tab pos="400050" algn="l"/>
              </a:tabLst>
            </a:pPr>
            <a:r>
              <a:rPr lang="en-GB" sz="1600" b="1" dirty="0">
                <a:solidFill>
                  <a:prstClr val="black"/>
                </a:solidFill>
                <a:latin typeface="Arial" charset="0"/>
              </a:rPr>
              <a:t>6.3Calificación del jefe de proyecto</a:t>
            </a:r>
          </a:p>
          <a:p>
            <a:pPr marL="400050" indent="-400050" fontAlgn="base">
              <a:lnSpc>
                <a:spcPct val="150000"/>
              </a:lnSpc>
              <a:spcBef>
                <a:spcPct val="0"/>
              </a:spcBef>
              <a:spcAft>
                <a:spcPct val="0"/>
              </a:spcAft>
              <a:tabLst>
                <a:tab pos="400050" algn="l"/>
              </a:tabLst>
            </a:pPr>
            <a:r>
              <a:rPr lang="en-GB" sz="1600" b="1" dirty="0">
                <a:solidFill>
                  <a:prstClr val="black"/>
                </a:solidFill>
                <a:latin typeface="Arial" charset="0"/>
              </a:rPr>
              <a:t>6.4Calificación del personal técnico</a:t>
            </a:r>
          </a:p>
          <a:p>
            <a:pPr marL="400050" indent="-400050" fontAlgn="base">
              <a:lnSpc>
                <a:spcPct val="150000"/>
              </a:lnSpc>
              <a:spcBef>
                <a:spcPct val="0"/>
              </a:spcBef>
              <a:spcAft>
                <a:spcPct val="0"/>
              </a:spcAft>
              <a:tabLst>
                <a:tab pos="400050" algn="l"/>
              </a:tabLst>
            </a:pPr>
            <a:endParaRPr lang="en-GB" sz="1600" b="1"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Se describen los requisitos técnicos del material y sus cualificaciones necesarias.</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GB" sz="1600" dirty="0">
                <a:solidFill>
                  <a:prstClr val="black"/>
                </a:solidFill>
                <a:latin typeface="Arial" charset="0"/>
              </a:rPr>
              <a:t>Se describen los requisitos para la educación y la formación</a:t>
            </a:r>
            <a:endParaRPr lang="en-US" sz="1600" dirty="0">
              <a:solidFill>
                <a:prstClr val="black"/>
              </a:solidFill>
              <a:latin typeface="Arial" charset="0"/>
            </a:endParaRPr>
          </a:p>
          <a:p>
            <a:pPr marL="1012031" indent="-339329" fontAlgn="base">
              <a:spcBef>
                <a:spcPct val="0"/>
              </a:spcBef>
              <a:spcAft>
                <a:spcPct val="0"/>
              </a:spcAft>
              <a:buFont typeface="Wingdings" panose="05000000000000000000" pitchFamily="2" charset="2"/>
              <a:buChar char="Ø"/>
              <a:tabLst>
                <a:tab pos="400050" algn="l"/>
                <a:tab pos="1012031" algn="l"/>
              </a:tabLst>
            </a:pPr>
            <a:endParaRPr lang="de-DE" sz="1350" dirty="0">
              <a:solidFill>
                <a:prstClr val="black"/>
              </a:solidFill>
              <a:latin typeface="Arial" charset="0"/>
            </a:endParaRPr>
          </a:p>
        </p:txBody>
      </p:sp>
      <p:sp>
        <p:nvSpPr>
          <p:cNvPr id="4" name="Titel 1"/>
          <p:cNvSpPr txBox="1">
            <a:spLocks/>
          </p:cNvSpPr>
          <p:nvPr/>
        </p:nvSpPr>
        <p:spPr>
          <a:xfrm>
            <a:off x="89756" y="260648"/>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253731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3B479-80A9-46E2-B467-595F18EFAAF5}"/>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Contenido </a:t>
            </a:r>
          </a:p>
        </p:txBody>
      </p:sp>
      <p:sp>
        <p:nvSpPr>
          <p:cNvPr id="3" name="Inhaltsplatzhalter 2">
            <a:extLst>
              <a:ext uri="{FF2B5EF4-FFF2-40B4-BE49-F238E27FC236}">
                <a16:creationId xmlns:a16="http://schemas.microsoft.com/office/drawing/2014/main" id="{3BC649DE-D572-4E4D-B35C-580B94FF8C1F}"/>
              </a:ext>
            </a:extLst>
          </p:cNvPr>
          <p:cNvSpPr>
            <a:spLocks noGrp="1"/>
          </p:cNvSpPr>
          <p:nvPr>
            <p:ph idx="1"/>
          </p:nvPr>
        </p:nvSpPr>
        <p:spPr>
          <a:xfrm>
            <a:off x="251520" y="1196752"/>
            <a:ext cx="8795320" cy="5400600"/>
          </a:xfrm>
        </p:spPr>
        <p:txBody>
          <a:bodyPr>
            <a:noAutofit/>
          </a:bodyPr>
          <a:lstStyle/>
          <a:p>
            <a:pPr>
              <a:lnSpc>
                <a:spcPct val="150000"/>
              </a:lnSpc>
              <a:buAutoNum type="arabicPeriod" startAt="4"/>
            </a:pPr>
            <a:r>
              <a:rPr lang="de-DE" sz="1600" b="1" dirty="0" err="1">
                <a:latin typeface="Arial" panose="020B0604020202020204" pitchFamily="34" charset="0"/>
                <a:cs typeface="Arial" panose="020B0604020202020204" pitchFamily="34" charset="0"/>
              </a:rPr>
              <a:t>Responsabilidad civil</a:t>
            </a:r>
            <a:r>
              <a:rPr lang="de-DE" sz="1600" b="1" dirty="0">
                <a:latin typeface="Arial" panose="020B0604020202020204" pitchFamily="34" charset="0"/>
                <a:cs typeface="Arial" panose="020B0604020202020204" pitchFamily="34" charset="0"/>
              </a:rPr>
              <a:t> y </a:t>
            </a:r>
            <a:r>
              <a:rPr lang="de-DE" sz="1600" b="1" dirty="0" err="1">
                <a:latin typeface="Arial" panose="020B0604020202020204" pitchFamily="34" charset="0"/>
                <a:cs typeface="Arial" panose="020B0604020202020204" pitchFamily="34" charset="0"/>
              </a:rPr>
              <a:t>seguros</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Responsabilidad minera por daños causados por pozos geotérmicos</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Responsabilidad y reclamaciones por defectos</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La Ley de Daño Ambiental</a:t>
            </a:r>
            <a:endParaRPr lang="de-DE" sz="1600" b="1" dirty="0">
              <a:latin typeface="Arial" panose="020B0604020202020204" pitchFamily="34" charset="0"/>
              <a:cs typeface="Arial" panose="020B0604020202020204" pitchFamily="34" charset="0"/>
            </a:endParaRPr>
          </a:p>
          <a:p>
            <a:pPr marL="400050">
              <a:lnSpc>
                <a:spcPct val="150000"/>
              </a:lnSpc>
              <a:buAutoNum type="arabicPeriod" startAt="5"/>
            </a:pPr>
            <a:r>
              <a:rPr lang="de-DE" sz="1600" b="1" dirty="0">
                <a:latin typeface="Arial" panose="020B0604020202020204" pitchFamily="34" charset="0"/>
                <a:cs typeface="Arial" panose="020B0604020202020204" pitchFamily="34" charset="0"/>
              </a:rPr>
              <a:t>Financiación</a:t>
            </a:r>
          </a:p>
          <a:p>
            <a:pPr marL="800100"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Ley de Energías</a:t>
            </a:r>
            <a:r>
              <a:rPr lang="de-DE" sz="1600" dirty="0" err="1">
                <a:latin typeface="Arial" panose="020B0604020202020204" pitchFamily="34" charset="0"/>
                <a:cs typeface="Arial" panose="020B0604020202020204" pitchFamily="34" charset="0"/>
              </a:rPr>
              <a:t> Renovables</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Programa de</a:t>
            </a:r>
            <a:r>
              <a:rPr lang="de-DE" sz="1600" dirty="0">
                <a:latin typeface="Arial" panose="020B0604020202020204" pitchFamily="34" charset="0"/>
                <a:cs typeface="Arial" panose="020B0604020202020204" pitchFamily="34" charset="0"/>
              </a:rPr>
              <a:t> Incentivos de Mercado (MIP)</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Banco</a:t>
            </a:r>
            <a:r>
              <a:rPr lang="de-DE" sz="1600" dirty="0">
                <a:latin typeface="Arial" panose="020B0604020202020204" pitchFamily="34" charset="0"/>
                <a:cs typeface="Arial" panose="020B0604020202020204" pitchFamily="34" charset="0"/>
              </a:rPr>
              <a:t> comercial </a:t>
            </a:r>
            <a:r>
              <a:rPr lang="de-DE" sz="1600" dirty="0" err="1">
                <a:latin typeface="Arial" panose="020B0604020202020204" pitchFamily="34" charset="0"/>
                <a:cs typeface="Arial" panose="020B0604020202020204" pitchFamily="34" charset="0"/>
              </a:rPr>
              <a:t>para la reconstrucción</a:t>
            </a:r>
            <a:endParaRPr lang="de-DE" sz="1600" dirty="0">
              <a:latin typeface="Arial" panose="020B0604020202020204" pitchFamily="34" charset="0"/>
              <a:cs typeface="Arial" panose="020B0604020202020204" pitchFamily="34" charset="0"/>
            </a:endParaRP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 Ordenanza de Ahorro de</a:t>
            </a:r>
            <a:r>
              <a:rPr lang="de-DE" sz="1600" dirty="0">
                <a:latin typeface="Arial" panose="020B0604020202020204" pitchFamily="34" charset="0"/>
                <a:cs typeface="Arial" panose="020B0604020202020204" pitchFamily="34" charset="0"/>
              </a:rPr>
              <a:t> Energía </a:t>
            </a:r>
          </a:p>
          <a:p>
            <a:pPr marL="800100"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Plan de Acción Nacional de Eficiencia Energética (PNAEE)</a:t>
            </a: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Programa de</a:t>
            </a:r>
            <a:r>
              <a:rPr lang="de-DE" sz="1600" dirty="0">
                <a:latin typeface="Arial" panose="020B0604020202020204" pitchFamily="34" charset="0"/>
                <a:cs typeface="Arial" panose="020B0604020202020204" pitchFamily="34" charset="0"/>
              </a:rPr>
              <a:t> incentivos de </a:t>
            </a:r>
            <a:r>
              <a:rPr lang="de-DE" sz="1600" dirty="0" err="1">
                <a:latin typeface="Arial" panose="020B0604020202020204" pitchFamily="34" charset="0"/>
                <a:cs typeface="Arial" panose="020B0604020202020204" pitchFamily="34" charset="0"/>
              </a:rPr>
              <a:t>eficiencia energética</a:t>
            </a:r>
            <a:endParaRPr lang="de-DE" sz="1600" dirty="0">
              <a:latin typeface="Arial" panose="020B0604020202020204" pitchFamily="34" charset="0"/>
              <a:cs typeface="Arial" panose="020B0604020202020204" pitchFamily="34" charset="0"/>
            </a:endParaRPr>
          </a:p>
          <a:p>
            <a:pPr marL="800100"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Conceptos</a:t>
            </a:r>
            <a:r>
              <a:rPr lang="de-DE" sz="1600" dirty="0">
                <a:latin typeface="Arial" panose="020B0604020202020204" pitchFamily="34" charset="0"/>
                <a:cs typeface="Arial" panose="020B0604020202020204" pitchFamily="34" charset="0"/>
              </a:rPr>
              <a:t> Energéticos - </a:t>
            </a:r>
            <a:r>
              <a:rPr lang="de-DE" sz="1600" dirty="0" err="1">
                <a:latin typeface="Arial" panose="020B0604020202020204" pitchFamily="34" charset="0"/>
                <a:cs typeface="Arial" panose="020B0604020202020204" pitchFamily="34" charset="0"/>
              </a:rPr>
              <a:t>Planificación del</a:t>
            </a:r>
            <a:r>
              <a:rPr lang="de-DE" sz="1600" dirty="0">
                <a:latin typeface="Arial" panose="020B0604020202020204" pitchFamily="34" charset="0"/>
                <a:cs typeface="Arial" panose="020B0604020202020204" pitchFamily="34" charset="0"/>
              </a:rPr>
              <a:t> Desarrollo </a:t>
            </a:r>
            <a:r>
              <a:rPr lang="de-DE" sz="1600" dirty="0" err="1">
                <a:latin typeface="Arial" panose="020B0604020202020204" pitchFamily="34" charset="0"/>
                <a:cs typeface="Arial" panose="020B0604020202020204" pitchFamily="34" charset="0"/>
              </a:rPr>
              <a:t>Municipal</a:t>
            </a:r>
            <a:endParaRPr lang="de-DE" sz="1600" dirty="0">
              <a:latin typeface="Arial" panose="020B0604020202020204" pitchFamily="34" charset="0"/>
              <a:cs typeface="Arial" panose="020B0604020202020204" pitchFamily="34" charset="0"/>
            </a:endParaRPr>
          </a:p>
          <a:p>
            <a:pPr>
              <a:buAutoNum type="arabicPeriod" startAt="4"/>
            </a:pPr>
            <a:endParaRPr lang="de-DE" sz="1600"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C32847C4-9706-444B-B4A6-24D857199BE1}"/>
              </a:ext>
            </a:extLst>
          </p:cNvPr>
          <p:cNvSpPr txBox="1"/>
          <p:nvPr/>
        </p:nvSpPr>
        <p:spPr>
          <a:xfrm>
            <a:off x="467544" y="5948414"/>
            <a:ext cx="1646605" cy="738664"/>
          </a:xfrm>
          <a:prstGeom prst="rect">
            <a:avLst/>
          </a:prstGeom>
          <a:noFill/>
        </p:spPr>
        <p:txBody>
          <a:bodyPr wrap="none" rtlCol="0">
            <a:spAutoFit/>
          </a:bodyPr>
          <a:lstStyle/>
          <a:p>
            <a:pPr marL="342900" indent="-342900">
              <a:lnSpc>
                <a:spcPct val="150000"/>
              </a:lnSpc>
              <a:buFont typeface="+mj-lt"/>
              <a:buAutoNum type="arabicPeriod" startAt="6"/>
            </a:pPr>
            <a:r>
              <a:rPr lang="de-DE" sz="1600" b="1" dirty="0" err="1">
                <a:latin typeface="Arial" panose="020B0604020202020204" pitchFamily="34" charset="0"/>
                <a:cs typeface="Arial" panose="020B0604020202020204" pitchFamily="34" charset="0"/>
              </a:rPr>
              <a:t>Conclusión</a:t>
            </a:r>
            <a:endParaRPr lang="de-DE" sz="1600" b="1"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764763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1520" y="1196752"/>
            <a:ext cx="8316923" cy="4847994"/>
          </a:xfrm>
          <a:prstGeom prst="rect">
            <a:avLst/>
          </a:prstGeom>
          <a:noFill/>
        </p:spPr>
        <p:txBody>
          <a:bodyPr wrap="square" rtlCol="0">
            <a:spAutoFit/>
          </a:bodyPr>
          <a:lstStyle/>
          <a:p>
            <a:pPr marL="342900" indent="-342900" fontAlgn="base">
              <a:lnSpc>
                <a:spcPct val="150000"/>
              </a:lnSpc>
              <a:spcBef>
                <a:spcPct val="0"/>
              </a:spcBef>
              <a:spcAft>
                <a:spcPct val="0"/>
              </a:spcAft>
              <a:buFont typeface="+mj-lt"/>
              <a:buAutoNum type="arabicPeriod" startAt="8"/>
            </a:pPr>
            <a:r>
              <a:rPr lang="en-GB" sz="1600" b="1" dirty="0">
                <a:solidFill>
                  <a:prstClr val="black"/>
                </a:solidFill>
                <a:latin typeface="Arial" charset="0"/>
              </a:rPr>
              <a:t>Requisitos del sistema de gestión de calidad / gestión operativa</a:t>
            </a:r>
          </a:p>
          <a:p>
            <a:pPr fontAlgn="base">
              <a:lnSpc>
                <a:spcPct val="150000"/>
              </a:lnSpc>
              <a:spcBef>
                <a:spcPct val="0"/>
              </a:spcBef>
              <a:spcAft>
                <a:spcPct val="0"/>
              </a:spcAft>
            </a:pPr>
            <a:endParaRPr lang="en-US" sz="1600" dirty="0">
              <a:solidFill>
                <a:prstClr val="black"/>
              </a:solidFill>
              <a:latin typeface="Arial" charset="0"/>
            </a:endParaRPr>
          </a:p>
          <a:p>
            <a:pPr fontAlgn="base">
              <a:lnSpc>
                <a:spcPct val="150000"/>
              </a:lnSpc>
              <a:spcBef>
                <a:spcPct val="0"/>
              </a:spcBef>
              <a:spcAft>
                <a:spcPct val="0"/>
              </a:spcAft>
            </a:pPr>
            <a:r>
              <a:rPr lang="en-US" sz="1600" dirty="0">
                <a:solidFill>
                  <a:prstClr val="black"/>
                </a:solidFill>
                <a:latin typeface="Arial" charset="0"/>
              </a:rPr>
              <a:t>La empresa debe disponer de un sistema de gestión operativa claramente documentado, fácilmente comprensible y completo. La prueba puede ser, por ejemplo, un certificado según DIN EN ISO 9001. La empresa debe cumplir y documentar los siguientes requisitos para un SGA, como por ejemplo:</a:t>
            </a:r>
          </a:p>
          <a:p>
            <a:pPr fontAlgn="base">
              <a:lnSpc>
                <a:spcPct val="150000"/>
              </a:lnSpc>
              <a:spcBef>
                <a:spcPct val="0"/>
              </a:spcBef>
              <a:spcAft>
                <a:spcPct val="0"/>
              </a:spcAft>
            </a:pPr>
            <a:endParaRPr lang="en-US" sz="1600" dirty="0">
              <a:solidFill>
                <a:prstClr val="black"/>
              </a:solidFill>
              <a:latin typeface="Arial" charset="0"/>
            </a:endParaRP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garantizar una estructura organizativa y un proceso adecuados para una gestión de pedidos comprensible</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Disponer de la legislación vigente, de las normas técnicas y de las normas de prevención de accidentes, así como de la prueba de las instrucciones cumplimentadas.</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disponer de las instrucciones de trabajo actuales</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a:t>
            </a:r>
            <a:endParaRPr lang="de-DE" sz="1600" dirty="0">
              <a:solidFill>
                <a:prstClr val="black"/>
              </a:solidFill>
              <a:latin typeface="Arial" charset="0"/>
            </a:endParaRPr>
          </a:p>
        </p:txBody>
      </p:sp>
      <p:sp>
        <p:nvSpPr>
          <p:cNvPr id="4" name="Titel 1"/>
          <p:cNvSpPr txBox="1">
            <a:spLocks/>
          </p:cNvSpPr>
          <p:nvPr/>
        </p:nvSpPr>
        <p:spPr>
          <a:xfrm>
            <a:off x="89756" y="116632"/>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3099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121444" y="404664"/>
            <a:ext cx="8901112" cy="317500"/>
          </a:xfrm>
          <a:prstGeom prst="rect">
            <a:avLst/>
          </a:prstGeom>
        </p:spPr>
        <p:txBody>
          <a:bodyPr>
            <a:noAutofit/>
          </a:bodyPr>
          <a:lstStyle/>
          <a:p>
            <a:r>
              <a:rPr lang="de-DE" sz="2400" dirty="0">
                <a:solidFill>
                  <a:schemeClr val="accent6"/>
                </a:solidFill>
                <a:latin typeface="Arial" panose="020B0604020202020204" pitchFamily="34" charset="0"/>
                <a:cs typeface="Arial" panose="020B0604020202020204" pitchFamily="34" charset="0"/>
              </a:rPr>
              <a:t>DVGW W 120-2 </a:t>
            </a:r>
            <a:r>
              <a:rPr lang="en-US" sz="2400" dirty="0">
                <a:solidFill>
                  <a:schemeClr val="accent6"/>
                </a:solidFill>
                <a:latin typeface="Arial" panose="020B0604020202020204" pitchFamily="34" charset="0"/>
                <a:cs typeface="Arial" panose="020B0604020202020204" pitchFamily="34" charset="0"/>
              </a:rPr>
              <a:t>Requisitos de cualificación en el campo de la ingeniería de perforación y la energía geotérmica de poca profundidad (BHE)</a:t>
            </a:r>
            <a:endParaRPr lang="de-DE" sz="2400" dirty="0">
              <a:solidFill>
                <a:schemeClr val="accent6"/>
              </a:solidFill>
              <a:latin typeface="Arial" panose="020B0604020202020204" pitchFamily="34" charset="0"/>
              <a:cs typeface="Arial" panose="020B0604020202020204" pitchFamily="34" charset="0"/>
            </a:endParaRPr>
          </a:p>
        </p:txBody>
      </p:sp>
      <p:sp>
        <p:nvSpPr>
          <p:cNvPr id="3" name="Textfeld 2"/>
          <p:cNvSpPr txBox="1"/>
          <p:nvPr/>
        </p:nvSpPr>
        <p:spPr>
          <a:xfrm>
            <a:off x="395536" y="1124744"/>
            <a:ext cx="8496944" cy="4847994"/>
          </a:xfrm>
          <a:prstGeom prst="rect">
            <a:avLst/>
          </a:prstGeom>
          <a:noFill/>
        </p:spPr>
        <p:txBody>
          <a:bodyPr wrap="square" rtlCol="0">
            <a:spAutoFit/>
          </a:bodyPr>
          <a:lstStyle/>
          <a:p>
            <a:pPr marL="400050" indent="-400050" fontAlgn="base">
              <a:lnSpc>
                <a:spcPct val="150000"/>
              </a:lnSpc>
              <a:spcBef>
                <a:spcPct val="0"/>
              </a:spcBef>
              <a:spcAft>
                <a:spcPct val="0"/>
              </a:spcAft>
              <a:tabLst>
                <a:tab pos="400050" algn="l"/>
              </a:tabLst>
            </a:pPr>
            <a:r>
              <a:rPr lang="de-DE" sz="1600" b="1" dirty="0">
                <a:solidFill>
                  <a:prstClr val="black"/>
                </a:solidFill>
                <a:latin typeface="Arial" charset="0"/>
              </a:rPr>
              <a:t>9Requisitos</a:t>
            </a:r>
            <a:r>
              <a:rPr lang="en-US" sz="1600" b="1" dirty="0">
                <a:solidFill>
                  <a:prstClr val="black"/>
                </a:solidFill>
                <a:latin typeface="Arial" charset="0"/>
              </a:rPr>
              <a:t> de la auditoría, los expertos y la educación y formación</a:t>
            </a: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9.1Auditoría</a:t>
            </a:r>
          </a:p>
          <a:p>
            <a:pPr fontAlgn="base">
              <a:lnSpc>
                <a:spcPct val="150000"/>
              </a:lnSpc>
              <a:spcBef>
                <a:spcPct val="0"/>
              </a:spcBef>
              <a:spcAft>
                <a:spcPct val="0"/>
              </a:spcAft>
            </a:pPr>
            <a:r>
              <a:rPr lang="en-US" sz="1600" dirty="0">
                <a:solidFill>
                  <a:prstClr val="black"/>
                </a:solidFill>
                <a:latin typeface="Arial" charset="0"/>
              </a:rPr>
              <a:t>La auditoría es realizada por expertos de la empresa in situ. La auditoría incluye aspectos tales como: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Organización operativa, patio, taller, almacenamiento, operación, equipamiento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Sitio de construcción; Este debe ser representativo de por lo menos un grupo aplicado.</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a:t>
            </a:r>
            <a:br>
              <a:rPr lang="en-US" sz="1600" dirty="0">
                <a:solidFill>
                  <a:prstClr val="black"/>
                </a:solidFill>
                <a:latin typeface="Arial" charset="0"/>
              </a:rPr>
            </a:br>
            <a:endParaRPr lang="en-US" sz="1600"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9.2requisitos de los expertos</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US" sz="1600" dirty="0">
                <a:solidFill>
                  <a:prstClr val="black"/>
                </a:solidFill>
                <a:latin typeface="Arial" charset="0"/>
              </a:rPr>
              <a:t>Se describen las cualificaciones de los expertos</a:t>
            </a:r>
          </a:p>
          <a:p>
            <a:pPr marL="400050" indent="-400050" fontAlgn="base">
              <a:lnSpc>
                <a:spcPct val="150000"/>
              </a:lnSpc>
              <a:spcBef>
                <a:spcPct val="0"/>
              </a:spcBef>
              <a:spcAft>
                <a:spcPct val="0"/>
              </a:spcAft>
              <a:tabLst>
                <a:tab pos="400050" algn="l"/>
              </a:tabLst>
            </a:pPr>
            <a:endParaRPr lang="en-US" sz="1600" b="1" dirty="0">
              <a:solidFill>
                <a:prstClr val="black"/>
              </a:solidFill>
              <a:latin typeface="Arial" charset="0"/>
            </a:endParaRPr>
          </a:p>
          <a:p>
            <a:pPr marL="400050" indent="-400050" fontAlgn="base">
              <a:lnSpc>
                <a:spcPct val="150000"/>
              </a:lnSpc>
              <a:spcBef>
                <a:spcPct val="0"/>
              </a:spcBef>
              <a:spcAft>
                <a:spcPct val="0"/>
              </a:spcAft>
              <a:tabLst>
                <a:tab pos="400050" algn="l"/>
              </a:tabLst>
            </a:pPr>
            <a:r>
              <a:rPr lang="en-US" sz="1600" b="1" dirty="0">
                <a:solidFill>
                  <a:prstClr val="black"/>
                </a:solidFill>
                <a:latin typeface="Arial" charset="0"/>
              </a:rPr>
              <a:t>9.3requisitos de la educación y la formación</a:t>
            </a:r>
          </a:p>
          <a:p>
            <a:pPr marL="1012031" indent="-339329" fontAlgn="base">
              <a:lnSpc>
                <a:spcPct val="150000"/>
              </a:lnSpc>
              <a:spcBef>
                <a:spcPct val="0"/>
              </a:spcBef>
              <a:spcAft>
                <a:spcPct val="0"/>
              </a:spcAft>
              <a:buFont typeface="Wingdings" panose="05000000000000000000" pitchFamily="2" charset="2"/>
              <a:buChar char="Ø"/>
              <a:tabLst>
                <a:tab pos="400050" algn="l"/>
                <a:tab pos="1012031" algn="l"/>
              </a:tabLst>
            </a:pPr>
            <a:r>
              <a:rPr lang="en-GB" sz="1600" dirty="0">
                <a:solidFill>
                  <a:prstClr val="black"/>
                </a:solidFill>
                <a:latin typeface="Arial" charset="0"/>
              </a:rPr>
              <a:t>Se describen las necesidades en materia de educación y formación de los expertos.</a:t>
            </a:r>
            <a:endParaRPr lang="de-DE" sz="1600" dirty="0">
              <a:solidFill>
                <a:prstClr val="black"/>
              </a:solidFill>
              <a:latin typeface="Arial" charset="0"/>
            </a:endParaRPr>
          </a:p>
        </p:txBody>
      </p:sp>
    </p:spTree>
    <p:extLst>
      <p:ext uri="{BB962C8B-B14F-4D97-AF65-F5344CB8AC3E}">
        <p14:creationId xmlns:p14="http://schemas.microsoft.com/office/powerpoint/2010/main" val="34327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35292" y="1412776"/>
            <a:ext cx="8673416" cy="4616648"/>
          </a:xfrm>
          <a:prstGeom prst="rect">
            <a:avLst/>
          </a:prstGeom>
          <a:noFill/>
        </p:spPr>
        <p:txBody>
          <a:bodyPr wrap="square" rtlCol="0">
            <a:spAutoFit/>
          </a:bodyPr>
          <a:lstStyle/>
          <a:p>
            <a:pPr marL="1953816" indent="-1953816" fontAlgn="base">
              <a:spcBef>
                <a:spcPct val="0"/>
              </a:spcBef>
              <a:spcAft>
                <a:spcPct val="0"/>
              </a:spcAft>
              <a:tabLst>
                <a:tab pos="1953816" algn="l"/>
              </a:tabLst>
            </a:pPr>
            <a:r>
              <a:rPr lang="en-GB" sz="1600" b="1" dirty="0">
                <a:solidFill>
                  <a:prstClr val="black"/>
                </a:solidFill>
                <a:latin typeface="Arial" charset="0"/>
              </a:rPr>
              <a:t>Anexo A (normativo)</a:t>
            </a:r>
            <a:r>
              <a:rPr lang="en-GB" sz="1600" dirty="0">
                <a:solidFill>
                  <a:prstClr val="black"/>
                </a:solidFill>
                <a:latin typeface="Arial" charset="0"/>
              </a:rPr>
              <a:t>: debate técnico con el supervisor técnico responsable </a:t>
            </a:r>
            <a:br>
              <a:rPr lang="en-GB" sz="1600" dirty="0">
                <a:solidFill>
                  <a:prstClr val="black"/>
                </a:solidFill>
                <a:latin typeface="Arial" charset="0"/>
              </a:rPr>
            </a:br>
            <a:r>
              <a:rPr lang="en-GB" sz="1600" dirty="0">
                <a:solidFill>
                  <a:prstClr val="black"/>
                </a:solidFill>
                <a:latin typeface="Arial" charset="0"/>
              </a:rPr>
              <a:t>	basado en proyectos terminados o en curso</a:t>
            </a: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r>
              <a:rPr lang="en-GB" sz="1600" b="1" dirty="0">
                <a:solidFill>
                  <a:prstClr val="black"/>
                </a:solidFill>
                <a:latin typeface="Arial" charset="0"/>
              </a:rPr>
              <a:t>Anexo B (normativo)</a:t>
            </a:r>
            <a:r>
              <a:rPr lang="en-GB" sz="1600" dirty="0">
                <a:solidFill>
                  <a:prstClr val="black"/>
                </a:solidFill>
                <a:latin typeface="Arial" charset="0"/>
              </a:rPr>
              <a:t>: duración de la auditoría de la empresa</a:t>
            </a: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endParaRPr lang="en-GB" sz="1600" dirty="0">
              <a:solidFill>
                <a:prstClr val="black"/>
              </a:solidFill>
              <a:latin typeface="Arial" charset="0"/>
            </a:endParaRPr>
          </a:p>
          <a:p>
            <a:pPr marL="1953816" indent="-1953816" fontAlgn="base">
              <a:spcBef>
                <a:spcPct val="0"/>
              </a:spcBef>
              <a:spcAft>
                <a:spcPct val="0"/>
              </a:spcAft>
              <a:tabLst>
                <a:tab pos="1953816" algn="l"/>
              </a:tabLst>
            </a:pPr>
            <a:r>
              <a:rPr lang="en-GB" sz="1600" b="1" dirty="0">
                <a:solidFill>
                  <a:prstClr val="black"/>
                </a:solidFill>
                <a:latin typeface="Arial" charset="0"/>
              </a:rPr>
              <a:t>Anexo C (informativo)</a:t>
            </a:r>
            <a:r>
              <a:rPr lang="en-GB" sz="1600" dirty="0">
                <a:solidFill>
                  <a:prstClr val="black"/>
                </a:solidFill>
                <a:latin typeface="Arial" charset="0"/>
              </a:rPr>
              <a:t>: revisión del sistema de gestión operativa</a:t>
            </a:r>
            <a:endParaRPr lang="de-DE" sz="1600" dirty="0">
              <a:solidFill>
                <a:prstClr val="black"/>
              </a:solidFill>
              <a:latin typeface="Arial" charset="0"/>
            </a:endParaRPr>
          </a:p>
        </p:txBody>
      </p:sp>
      <p:pic>
        <p:nvPicPr>
          <p:cNvPr id="4" name="Grafik 3"/>
          <p:cNvPicPr>
            <a:picLocks noChangeAspect="1"/>
          </p:cNvPicPr>
          <p:nvPr/>
        </p:nvPicPr>
        <p:blipFill>
          <a:blip r:embed="rId2"/>
          <a:stretch>
            <a:fillRect/>
          </a:stretch>
        </p:blipFill>
        <p:spPr>
          <a:xfrm>
            <a:off x="3059832" y="2564904"/>
            <a:ext cx="5145104" cy="2808312"/>
          </a:xfrm>
          <a:prstGeom prst="rect">
            <a:avLst/>
          </a:prstGeom>
        </p:spPr>
      </p:pic>
      <p:sp>
        <p:nvSpPr>
          <p:cNvPr id="5" name="Titel 1"/>
          <p:cNvSpPr txBox="1">
            <a:spLocks/>
          </p:cNvSpPr>
          <p:nvPr/>
        </p:nvSpPr>
        <p:spPr>
          <a:xfrm>
            <a:off x="73528" y="159723"/>
            <a:ext cx="8964488" cy="90010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pPr algn="ctr"/>
            <a:r>
              <a:rPr lang="en-US" sz="2400" dirty="0"/>
              <a:t>DVGW W 120-2 Requisitos de cualificación en el área de </a:t>
            </a:r>
            <a:br>
              <a:rPr lang="en-US" sz="2400" dirty="0"/>
            </a:br>
            <a:r>
              <a:rPr lang="en-US" sz="2400" dirty="0"/>
              <a:t>Ingeniería de Perforación y Energía Geotérmica de Poca Profundidad (BHE)</a:t>
            </a:r>
          </a:p>
        </p:txBody>
      </p:sp>
    </p:spTree>
    <p:extLst>
      <p:ext uri="{BB962C8B-B14F-4D97-AF65-F5344CB8AC3E}">
        <p14:creationId xmlns:p14="http://schemas.microsoft.com/office/powerpoint/2010/main" val="3788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B67800-1370-4356-A5CF-E400A088DBD5}"/>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47B751B-339B-493E-B283-F8F6604303AC}"/>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VDI 4640</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planificación de los sistemas geotérmicos está regulada en la directiva VDI 4640.</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la ficha 1 se definen las bases y se describen los aspectos medioambientales y de aprobación.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hoja 2 ofrece recomendaciones concretas para la planificación de plantas geotérmicas. Distingue entre la planificación de sondas geotérmicas, colectores de superficie y pozos de agua subterránea, así como otros tipos de plantas más especializadas. En estos momentos, la directiva está siendo revisada.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0821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Gerader Verbinder 56">
            <a:extLst>
              <a:ext uri="{FF2B5EF4-FFF2-40B4-BE49-F238E27FC236}">
                <a16:creationId xmlns:a16="http://schemas.microsoft.com/office/drawing/2014/main" id="{3EA41621-727B-4279-8946-C47748F42C34}"/>
              </a:ext>
            </a:extLst>
          </p:cNvPr>
          <p:cNvCxnSpPr>
            <a:stCxn id="17" idx="2"/>
            <a:endCxn id="19" idx="0"/>
          </p:cNvCxnSpPr>
          <p:nvPr/>
        </p:nvCxnSpPr>
        <p:spPr>
          <a:xfrm>
            <a:off x="7339684" y="2395404"/>
            <a:ext cx="0" cy="496933"/>
          </a:xfrm>
          <a:prstGeom prst="line">
            <a:avLst/>
          </a:prstGeom>
        </p:spPr>
        <p:style>
          <a:lnRef idx="1">
            <a:schemeClr val="dk1"/>
          </a:lnRef>
          <a:fillRef idx="0">
            <a:schemeClr val="dk1"/>
          </a:fillRef>
          <a:effectRef idx="0">
            <a:schemeClr val="dk1"/>
          </a:effectRef>
          <a:fontRef idx="minor">
            <a:schemeClr val="tx1"/>
          </a:fontRef>
        </p:style>
      </p:cxnSp>
      <p:sp>
        <p:nvSpPr>
          <p:cNvPr id="26" name="Rechteck 25">
            <a:extLst>
              <a:ext uri="{FF2B5EF4-FFF2-40B4-BE49-F238E27FC236}">
                <a16:creationId xmlns:a16="http://schemas.microsoft.com/office/drawing/2014/main" id="{29161035-581A-47B4-8A36-9F2E685F9F92}"/>
              </a:ext>
            </a:extLst>
          </p:cNvPr>
          <p:cNvSpPr/>
          <p:nvPr/>
        </p:nvSpPr>
        <p:spPr>
          <a:xfrm>
            <a:off x="1043608" y="1484784"/>
            <a:ext cx="7459688" cy="32286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01EE4927-2CCF-480E-8444-EEB3C76901F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Reglamentos</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leyes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66F7132-2B6B-4A6C-8B98-DDB0F880D45A}"/>
              </a:ext>
            </a:extLst>
          </p:cNvPr>
          <p:cNvSpPr>
            <a:spLocks noGrp="1"/>
          </p:cNvSpPr>
          <p:nvPr>
            <p:ph idx="1"/>
          </p:nvPr>
        </p:nvSpPr>
        <p:spPr>
          <a:xfrm>
            <a:off x="457200" y="1484784"/>
            <a:ext cx="8229600" cy="4641379"/>
          </a:xfrm>
        </p:spPr>
        <p:txBody>
          <a:bodyPr>
            <a:normAutofit/>
          </a:bodyPr>
          <a:lstStyle/>
          <a:p>
            <a:pPr marL="0" indent="0" algn="ctr">
              <a:buNone/>
            </a:pPr>
            <a:r>
              <a:rPr lang="en-US" sz="1600" dirty="0">
                <a:latin typeface="Arial" panose="020B0604020202020204" pitchFamily="34" charset="0"/>
                <a:cs typeface="Arial" panose="020B0604020202020204" pitchFamily="34" charset="0"/>
              </a:rPr>
              <a:t>     Requisitos legales para la energía geotérmica cercana a la superficie</a:t>
            </a:r>
            <a:endParaRPr lang="de-DE" sz="1600" dirty="0">
              <a:latin typeface="Arial" panose="020B0604020202020204" pitchFamily="34" charset="0"/>
              <a:cs typeface="Arial" panose="020B0604020202020204" pitchFamily="34" charset="0"/>
            </a:endParaRPr>
          </a:p>
        </p:txBody>
      </p:sp>
      <p:sp>
        <p:nvSpPr>
          <p:cNvPr id="4" name="Rechteck 3">
            <a:extLst>
              <a:ext uri="{FF2B5EF4-FFF2-40B4-BE49-F238E27FC236}">
                <a16:creationId xmlns:a16="http://schemas.microsoft.com/office/drawing/2014/main" id="{4A98B6C1-C959-4F37-B29E-917332BC609D}"/>
              </a:ext>
            </a:extLst>
          </p:cNvPr>
          <p:cNvSpPr/>
          <p:nvPr/>
        </p:nvSpPr>
        <p:spPr>
          <a:xfrm>
            <a:off x="1043608" y="2132856"/>
            <a:ext cx="2016224" cy="356591"/>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Derecho</a:t>
            </a:r>
            <a:r>
              <a:rPr lang="de-DE" sz="1200" dirty="0">
                <a:solidFill>
                  <a:schemeClr val="tx1"/>
                </a:solidFill>
                <a:latin typeface="Arial" panose="020B0604020202020204" pitchFamily="34" charset="0"/>
                <a:cs typeface="Arial" panose="020B0604020202020204" pitchFamily="34" charset="0"/>
              </a:rPr>
              <a:t> constitucional </a:t>
            </a:r>
          </a:p>
        </p:txBody>
      </p:sp>
      <p:sp>
        <p:nvSpPr>
          <p:cNvPr id="5" name="Rechteck 4">
            <a:extLst>
              <a:ext uri="{FF2B5EF4-FFF2-40B4-BE49-F238E27FC236}">
                <a16:creationId xmlns:a16="http://schemas.microsoft.com/office/drawing/2014/main" id="{11FECF82-FAE8-49FF-AA96-E1C02331204C}"/>
              </a:ext>
            </a:extLst>
          </p:cNvPr>
          <p:cNvSpPr/>
          <p:nvPr/>
        </p:nvSpPr>
        <p:spPr>
          <a:xfrm>
            <a:off x="1043608" y="2724944"/>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Derechos</a:t>
            </a:r>
            <a:r>
              <a:rPr lang="de-DE" sz="1200" dirty="0">
                <a:solidFill>
                  <a:schemeClr val="tx1"/>
                </a:solidFill>
                <a:latin typeface="Arial" panose="020B0604020202020204" pitchFamily="34" charset="0"/>
                <a:cs typeface="Arial" panose="020B0604020202020204" pitchFamily="34" charset="0"/>
              </a:rPr>
              <a:t> fundamentales</a:t>
            </a:r>
          </a:p>
        </p:txBody>
      </p:sp>
      <p:sp>
        <p:nvSpPr>
          <p:cNvPr id="6" name="Rechteck 5">
            <a:extLst>
              <a:ext uri="{FF2B5EF4-FFF2-40B4-BE49-F238E27FC236}">
                <a16:creationId xmlns:a16="http://schemas.microsoft.com/office/drawing/2014/main" id="{1B5E0D80-2537-4215-950E-1BB328946232}"/>
              </a:ext>
            </a:extLst>
          </p:cNvPr>
          <p:cNvSpPr/>
          <p:nvPr/>
        </p:nvSpPr>
        <p:spPr>
          <a:xfrm>
            <a:off x="1043608" y="3317033"/>
            <a:ext cx="2016224" cy="356592"/>
          </a:xfrm>
          <a:prstGeom prst="rect">
            <a:avLst/>
          </a:prstGeom>
          <a:gradFill flip="none" rotWithShape="1">
            <a:gsLst>
              <a:gs pos="0">
                <a:srgbClr val="22761C">
                  <a:tint val="66000"/>
                  <a:satMod val="160000"/>
                </a:srgbClr>
              </a:gs>
              <a:gs pos="50000">
                <a:srgbClr val="22761C">
                  <a:tint val="44500"/>
                  <a:satMod val="160000"/>
                </a:srgbClr>
              </a:gs>
              <a:gs pos="100000">
                <a:srgbClr val="22761C">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Constitución de los estados federales</a:t>
            </a:r>
            <a:endParaRPr lang="de-DE" sz="1200" dirty="0">
              <a:solidFill>
                <a:schemeClr val="tx1"/>
              </a:solidFill>
              <a:latin typeface="Arial" panose="020B0604020202020204" pitchFamily="34" charset="0"/>
              <a:cs typeface="Arial" panose="020B0604020202020204" pitchFamily="34" charset="0"/>
            </a:endParaRPr>
          </a:p>
        </p:txBody>
      </p:sp>
      <p:sp>
        <p:nvSpPr>
          <p:cNvPr id="7" name="Rechteck 6">
            <a:extLst>
              <a:ext uri="{FF2B5EF4-FFF2-40B4-BE49-F238E27FC236}">
                <a16:creationId xmlns:a16="http://schemas.microsoft.com/office/drawing/2014/main" id="{33B883A5-EF0C-48DA-B09D-6E49F55105ED}"/>
              </a:ext>
            </a:extLst>
          </p:cNvPr>
          <p:cNvSpPr/>
          <p:nvPr/>
        </p:nvSpPr>
        <p:spPr>
          <a:xfrm>
            <a:off x="1043608" y="4192488"/>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legislación</a:t>
            </a:r>
            <a:r>
              <a:rPr lang="de-DE" sz="1200" dirty="0">
                <a:solidFill>
                  <a:schemeClr val="tx1"/>
                </a:solidFill>
                <a:latin typeface="Arial" panose="020B0604020202020204" pitchFamily="34" charset="0"/>
                <a:cs typeface="Arial" panose="020B0604020202020204" pitchFamily="34" charset="0"/>
              </a:rPr>
              <a:t> europea</a:t>
            </a:r>
          </a:p>
          <a:p>
            <a:pPr algn="ctr"/>
            <a:r>
              <a:rPr lang="de-DE" sz="1200" dirty="0">
                <a:solidFill>
                  <a:schemeClr val="tx1"/>
                </a:solidFill>
                <a:latin typeface="Arial" panose="020B0604020202020204" pitchFamily="34" charset="0"/>
                <a:cs typeface="Arial" panose="020B0604020202020204" pitchFamily="34" charset="0"/>
              </a:rPr>
              <a:t>(Directiva 96/92/CE)</a:t>
            </a:r>
          </a:p>
        </p:txBody>
      </p:sp>
      <p:sp>
        <p:nvSpPr>
          <p:cNvPr id="8" name="Rechteck 7">
            <a:extLst>
              <a:ext uri="{FF2B5EF4-FFF2-40B4-BE49-F238E27FC236}">
                <a16:creationId xmlns:a16="http://schemas.microsoft.com/office/drawing/2014/main" id="{C4AE75AE-2E4B-4CBD-8F4E-6CCBB8B8A5FB}"/>
              </a:ext>
            </a:extLst>
          </p:cNvPr>
          <p:cNvSpPr/>
          <p:nvPr/>
        </p:nvSpPr>
        <p:spPr>
          <a:xfrm>
            <a:off x="1043608" y="4725144"/>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de</a:t>
            </a:r>
            <a:r>
              <a:rPr lang="de-DE" sz="1200" dirty="0" err="1">
                <a:solidFill>
                  <a:schemeClr val="tx1"/>
                </a:solidFill>
                <a:latin typeface="Arial" panose="020B0604020202020204" pitchFamily="34" charset="0"/>
                <a:cs typeface="Arial" panose="020B0604020202020204" pitchFamily="34" charset="0"/>
              </a:rPr>
              <a:t> ordenación del</a:t>
            </a:r>
            <a:r>
              <a:rPr lang="de-DE" sz="1200" dirty="0">
                <a:solidFill>
                  <a:schemeClr val="tx1"/>
                </a:solidFill>
                <a:latin typeface="Arial" panose="020B0604020202020204" pitchFamily="34" charset="0"/>
                <a:cs typeface="Arial" panose="020B0604020202020204" pitchFamily="34" charset="0"/>
              </a:rPr>
              <a:t> territorio</a:t>
            </a:r>
          </a:p>
        </p:txBody>
      </p:sp>
      <p:sp>
        <p:nvSpPr>
          <p:cNvPr id="9" name="Rechteck 8">
            <a:extLst>
              <a:ext uri="{FF2B5EF4-FFF2-40B4-BE49-F238E27FC236}">
                <a16:creationId xmlns:a16="http://schemas.microsoft.com/office/drawing/2014/main" id="{E95FFD09-C1B1-49D2-9A61-FAA0F2BFBE4C}"/>
              </a:ext>
            </a:extLst>
          </p:cNvPr>
          <p:cNvSpPr/>
          <p:nvPr/>
        </p:nvSpPr>
        <p:spPr>
          <a:xfrm>
            <a:off x="1043608" y="5257800"/>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Código de Construcción</a:t>
            </a:r>
          </a:p>
        </p:txBody>
      </p:sp>
      <p:sp>
        <p:nvSpPr>
          <p:cNvPr id="10" name="Rechteck 9">
            <a:extLst>
              <a:ext uri="{FF2B5EF4-FFF2-40B4-BE49-F238E27FC236}">
                <a16:creationId xmlns:a16="http://schemas.microsoft.com/office/drawing/2014/main" id="{96A78A4A-6E2E-4CE4-9BBB-4CBC17046189}"/>
              </a:ext>
            </a:extLst>
          </p:cNvPr>
          <p:cNvSpPr/>
          <p:nvPr/>
        </p:nvSpPr>
        <p:spPr>
          <a:xfrm>
            <a:off x="1043608" y="5733256"/>
            <a:ext cx="2016224"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Código de construcción de los países</a:t>
            </a:r>
            <a:endParaRPr lang="de-DE" sz="1200" dirty="0">
              <a:solidFill>
                <a:schemeClr val="tx1"/>
              </a:solidFill>
              <a:latin typeface="Arial" panose="020B0604020202020204" pitchFamily="34" charset="0"/>
              <a:cs typeface="Arial" panose="020B0604020202020204" pitchFamily="34" charset="0"/>
            </a:endParaRPr>
          </a:p>
        </p:txBody>
      </p:sp>
      <p:sp>
        <p:nvSpPr>
          <p:cNvPr id="11" name="Rechteck 10">
            <a:extLst>
              <a:ext uri="{FF2B5EF4-FFF2-40B4-BE49-F238E27FC236}">
                <a16:creationId xmlns:a16="http://schemas.microsoft.com/office/drawing/2014/main" id="{ED0D7096-FD3E-4155-8215-8DED229D56A0}"/>
              </a:ext>
            </a:extLst>
          </p:cNvPr>
          <p:cNvSpPr/>
          <p:nvPr/>
        </p:nvSpPr>
        <p:spPr>
          <a:xfrm>
            <a:off x="3733658" y="2127415"/>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Derecho</a:t>
            </a:r>
            <a:r>
              <a:rPr lang="de-DE" sz="1200" dirty="0">
                <a:solidFill>
                  <a:schemeClr val="tx1"/>
                </a:solidFill>
                <a:latin typeface="Arial" panose="020B0604020202020204" pitchFamily="34" charset="0"/>
                <a:cs typeface="Arial" panose="020B0604020202020204" pitchFamily="34" charset="0"/>
              </a:rPr>
              <a:t> público</a:t>
            </a:r>
          </a:p>
        </p:txBody>
      </p:sp>
      <p:sp>
        <p:nvSpPr>
          <p:cNvPr id="12" name="Rechteck 11">
            <a:extLst>
              <a:ext uri="{FF2B5EF4-FFF2-40B4-BE49-F238E27FC236}">
                <a16:creationId xmlns:a16="http://schemas.microsoft.com/office/drawing/2014/main" id="{A8C5D174-82E6-40B7-9085-ACE01EE734D5}"/>
              </a:ext>
            </a:extLst>
          </p:cNvPr>
          <p:cNvSpPr/>
          <p:nvPr/>
        </p:nvSpPr>
        <p:spPr>
          <a:xfrm>
            <a:off x="3733658" y="2724944"/>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Federal de Minería</a:t>
            </a:r>
          </a:p>
        </p:txBody>
      </p:sp>
      <p:sp>
        <p:nvSpPr>
          <p:cNvPr id="13" name="Rechteck 12">
            <a:extLst>
              <a:ext uri="{FF2B5EF4-FFF2-40B4-BE49-F238E27FC236}">
                <a16:creationId xmlns:a16="http://schemas.microsoft.com/office/drawing/2014/main" id="{072BDEE4-C938-4401-9C5F-ED181FD91585}"/>
              </a:ext>
            </a:extLst>
          </p:cNvPr>
          <p:cNvSpPr/>
          <p:nvPr/>
        </p:nvSpPr>
        <p:spPr>
          <a:xfrm>
            <a:off x="3707904" y="3280716"/>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Federal de </a:t>
            </a:r>
            <a:r>
              <a:rPr lang="de-DE" sz="1200" dirty="0" err="1">
                <a:solidFill>
                  <a:schemeClr val="tx1"/>
                </a:solidFill>
                <a:latin typeface="Arial" panose="020B0604020202020204" pitchFamily="34" charset="0"/>
                <a:cs typeface="Arial" panose="020B0604020202020204" pitchFamily="34" charset="0"/>
              </a:rPr>
              <a:t>Protección del Suelo</a:t>
            </a:r>
          </a:p>
        </p:txBody>
      </p:sp>
      <p:sp>
        <p:nvSpPr>
          <p:cNvPr id="14" name="Rechteck 13">
            <a:extLst>
              <a:ext uri="{FF2B5EF4-FFF2-40B4-BE49-F238E27FC236}">
                <a16:creationId xmlns:a16="http://schemas.microsoft.com/office/drawing/2014/main" id="{67CC98E9-7A69-4B0F-9FE1-97540F4F07EE}"/>
              </a:ext>
            </a:extLst>
          </p:cNvPr>
          <p:cNvSpPr/>
          <p:nvPr/>
        </p:nvSpPr>
        <p:spPr>
          <a:xfrm>
            <a:off x="3733658" y="3863181"/>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Ley de depósitos</a:t>
            </a:r>
            <a:endParaRPr lang="de-DE" sz="1200" dirty="0">
              <a:solidFill>
                <a:schemeClr val="tx1"/>
              </a:solidFill>
              <a:latin typeface="Arial" panose="020B0604020202020204" pitchFamily="34" charset="0"/>
              <a:cs typeface="Arial" panose="020B0604020202020204" pitchFamily="34" charset="0"/>
            </a:endParaRPr>
          </a:p>
        </p:txBody>
      </p:sp>
      <p:sp>
        <p:nvSpPr>
          <p:cNvPr id="15" name="Rechteck 14">
            <a:extLst>
              <a:ext uri="{FF2B5EF4-FFF2-40B4-BE49-F238E27FC236}">
                <a16:creationId xmlns:a16="http://schemas.microsoft.com/office/drawing/2014/main" id="{550BC1B6-D17A-421D-8734-4D5B23C22682}"/>
              </a:ext>
            </a:extLst>
          </p:cNvPr>
          <p:cNvSpPr/>
          <p:nvPr/>
        </p:nvSpPr>
        <p:spPr>
          <a:xfrm>
            <a:off x="3733658" y="4701648"/>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de Calor de Energías</a:t>
            </a:r>
            <a:r>
              <a:rPr lang="de-DE" sz="1200" dirty="0" err="1">
                <a:solidFill>
                  <a:schemeClr val="tx1"/>
                </a:solidFill>
                <a:latin typeface="Arial" panose="020B0604020202020204" pitchFamily="34" charset="0"/>
                <a:cs typeface="Arial" panose="020B0604020202020204" pitchFamily="34" charset="0"/>
              </a:rPr>
              <a:t> Renovables</a:t>
            </a:r>
          </a:p>
        </p:txBody>
      </p:sp>
      <p:sp>
        <p:nvSpPr>
          <p:cNvPr id="16" name="Rechteck 15">
            <a:extLst>
              <a:ext uri="{FF2B5EF4-FFF2-40B4-BE49-F238E27FC236}">
                <a16:creationId xmlns:a16="http://schemas.microsoft.com/office/drawing/2014/main" id="{CE08A952-4B3F-4957-BE12-F7CBFFC51E87}"/>
              </a:ext>
            </a:extLst>
          </p:cNvPr>
          <p:cNvSpPr/>
          <p:nvPr/>
        </p:nvSpPr>
        <p:spPr>
          <a:xfrm>
            <a:off x="3707904" y="5684989"/>
            <a:ext cx="1872208"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de Daños Ambientales</a:t>
            </a:r>
          </a:p>
        </p:txBody>
      </p:sp>
      <p:sp>
        <p:nvSpPr>
          <p:cNvPr id="17" name="Rechteck 16">
            <a:extLst>
              <a:ext uri="{FF2B5EF4-FFF2-40B4-BE49-F238E27FC236}">
                <a16:creationId xmlns:a16="http://schemas.microsoft.com/office/drawing/2014/main" id="{85A017AE-B278-4799-8B97-46B6E09A93C9}"/>
              </a:ext>
            </a:extLst>
          </p:cNvPr>
          <p:cNvSpPr/>
          <p:nvPr/>
        </p:nvSpPr>
        <p:spPr>
          <a:xfrm>
            <a:off x="6214323" y="2130608"/>
            <a:ext cx="2250722" cy="264796"/>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Derecho civil</a:t>
            </a:r>
            <a:endParaRPr lang="de-DE" sz="1200" dirty="0">
              <a:solidFill>
                <a:schemeClr val="tx1"/>
              </a:solidFill>
              <a:latin typeface="Arial" panose="020B0604020202020204" pitchFamily="34" charset="0"/>
              <a:cs typeface="Arial" panose="020B0604020202020204" pitchFamily="34" charset="0"/>
            </a:endParaRPr>
          </a:p>
        </p:txBody>
      </p:sp>
      <p:sp>
        <p:nvSpPr>
          <p:cNvPr id="18" name="Rechteck 17">
            <a:extLst>
              <a:ext uri="{FF2B5EF4-FFF2-40B4-BE49-F238E27FC236}">
                <a16:creationId xmlns:a16="http://schemas.microsoft.com/office/drawing/2014/main" id="{F2805E9C-22CD-439F-824E-1E076F452088}"/>
              </a:ext>
            </a:extLst>
          </p:cNvPr>
          <p:cNvSpPr/>
          <p:nvPr/>
        </p:nvSpPr>
        <p:spPr>
          <a:xfrm>
            <a:off x="6214323" y="2476566"/>
            <a:ext cx="2242592" cy="349280"/>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Código</a:t>
            </a:r>
            <a:r>
              <a:rPr lang="de-DE" sz="1200" dirty="0" err="1">
                <a:solidFill>
                  <a:schemeClr val="tx1"/>
                </a:solidFill>
                <a:latin typeface="Arial" panose="020B0604020202020204" pitchFamily="34" charset="0"/>
                <a:cs typeface="Arial" panose="020B0604020202020204" pitchFamily="34" charset="0"/>
              </a:rPr>
              <a:t> Civil</a:t>
            </a:r>
          </a:p>
        </p:txBody>
      </p:sp>
      <p:sp>
        <p:nvSpPr>
          <p:cNvPr id="19" name="Rechteck 18">
            <a:extLst>
              <a:ext uri="{FF2B5EF4-FFF2-40B4-BE49-F238E27FC236}">
                <a16:creationId xmlns:a16="http://schemas.microsoft.com/office/drawing/2014/main" id="{B089CC24-7325-4483-87D0-26619767B928}"/>
              </a:ext>
            </a:extLst>
          </p:cNvPr>
          <p:cNvSpPr/>
          <p:nvPr/>
        </p:nvSpPr>
        <p:spPr>
          <a:xfrm>
            <a:off x="6214323" y="2892337"/>
            <a:ext cx="2250722" cy="35659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Jurisprudencia</a:t>
            </a:r>
            <a:endParaRPr lang="de-DE" sz="1200" dirty="0">
              <a:solidFill>
                <a:schemeClr val="tx1"/>
              </a:solidFill>
              <a:latin typeface="Arial" panose="020B0604020202020204" pitchFamily="34" charset="0"/>
              <a:cs typeface="Arial" panose="020B0604020202020204" pitchFamily="34" charset="0"/>
            </a:endParaRPr>
          </a:p>
        </p:txBody>
      </p:sp>
      <p:sp>
        <p:nvSpPr>
          <p:cNvPr id="20" name="Rechteck 19">
            <a:extLst>
              <a:ext uri="{FF2B5EF4-FFF2-40B4-BE49-F238E27FC236}">
                <a16:creationId xmlns:a16="http://schemas.microsoft.com/office/drawing/2014/main" id="{63CDCD65-E637-40E6-9268-148717211994}"/>
              </a:ext>
            </a:extLst>
          </p:cNvPr>
          <p:cNvSpPr/>
          <p:nvPr/>
        </p:nvSpPr>
        <p:spPr>
          <a:xfrm>
            <a:off x="6228184" y="3512439"/>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de Aguas</a:t>
            </a:r>
          </a:p>
        </p:txBody>
      </p:sp>
      <p:sp>
        <p:nvSpPr>
          <p:cNvPr id="21" name="Rechteck 20">
            <a:extLst>
              <a:ext uri="{FF2B5EF4-FFF2-40B4-BE49-F238E27FC236}">
                <a16:creationId xmlns:a16="http://schemas.microsoft.com/office/drawing/2014/main" id="{11D3848A-8F27-4782-B4DD-FE57C7853A71}"/>
              </a:ext>
            </a:extLst>
          </p:cNvPr>
          <p:cNvSpPr/>
          <p:nvPr/>
        </p:nvSpPr>
        <p:spPr>
          <a:xfrm>
            <a:off x="6236314" y="3931837"/>
            <a:ext cx="2242592" cy="34928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Leyes de agua de los países</a:t>
            </a:r>
            <a:endParaRPr lang="de-DE" sz="1200" dirty="0">
              <a:solidFill>
                <a:schemeClr val="tx1"/>
              </a:solidFill>
              <a:latin typeface="Arial" panose="020B0604020202020204" pitchFamily="34" charset="0"/>
              <a:cs typeface="Arial" panose="020B0604020202020204" pitchFamily="34" charset="0"/>
            </a:endParaRPr>
          </a:p>
        </p:txBody>
      </p:sp>
      <p:sp>
        <p:nvSpPr>
          <p:cNvPr id="22" name="Rechteck 21">
            <a:extLst>
              <a:ext uri="{FF2B5EF4-FFF2-40B4-BE49-F238E27FC236}">
                <a16:creationId xmlns:a16="http://schemas.microsoft.com/office/drawing/2014/main" id="{9C3EF7DB-5333-46EA-9E1D-9C4068D239A7}"/>
              </a:ext>
            </a:extLst>
          </p:cNvPr>
          <p:cNvSpPr/>
          <p:nvPr/>
        </p:nvSpPr>
        <p:spPr>
          <a:xfrm>
            <a:off x="6236314" y="4327850"/>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Ordenanza sobre aguas subterráneas</a:t>
            </a:r>
            <a:endParaRPr lang="de-DE" sz="1200" dirty="0">
              <a:solidFill>
                <a:schemeClr val="tx1"/>
              </a:solidFill>
              <a:latin typeface="Arial" panose="020B0604020202020204" pitchFamily="34" charset="0"/>
              <a:cs typeface="Arial" panose="020B0604020202020204" pitchFamily="34" charset="0"/>
            </a:endParaRPr>
          </a:p>
        </p:txBody>
      </p:sp>
      <p:sp>
        <p:nvSpPr>
          <p:cNvPr id="23" name="Rechteck 22">
            <a:extLst>
              <a:ext uri="{FF2B5EF4-FFF2-40B4-BE49-F238E27FC236}">
                <a16:creationId xmlns:a16="http://schemas.microsoft.com/office/drawing/2014/main" id="{42B75B9F-5A56-4A0D-8B0D-750E1F63B66A}"/>
              </a:ext>
            </a:extLst>
          </p:cNvPr>
          <p:cNvSpPr/>
          <p:nvPr/>
        </p:nvSpPr>
        <p:spPr>
          <a:xfrm>
            <a:off x="6244444" y="4756573"/>
            <a:ext cx="224259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Regulación de aguas superficiales</a:t>
            </a:r>
          </a:p>
        </p:txBody>
      </p:sp>
      <p:sp>
        <p:nvSpPr>
          <p:cNvPr id="24" name="Rechteck 23">
            <a:extLst>
              <a:ext uri="{FF2B5EF4-FFF2-40B4-BE49-F238E27FC236}">
                <a16:creationId xmlns:a16="http://schemas.microsoft.com/office/drawing/2014/main" id="{1E571732-02A8-4BA6-81DD-F06F1C167D99}"/>
              </a:ext>
            </a:extLst>
          </p:cNvPr>
          <p:cNvSpPr/>
          <p:nvPr/>
        </p:nvSpPr>
        <p:spPr>
          <a:xfrm>
            <a:off x="6228184" y="5337814"/>
            <a:ext cx="2258852" cy="360040"/>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Arial" panose="020B0604020202020204" pitchFamily="34" charset="0"/>
                <a:cs typeface="Arial" panose="020B0604020202020204" pitchFamily="34" charset="0"/>
              </a:rPr>
              <a:t>Ley Federal de </a:t>
            </a:r>
            <a:r>
              <a:rPr lang="de-DE" sz="1200" dirty="0" err="1">
                <a:solidFill>
                  <a:schemeClr val="tx1"/>
                </a:solidFill>
                <a:latin typeface="Arial" panose="020B0604020202020204" pitchFamily="34" charset="0"/>
                <a:cs typeface="Arial" panose="020B0604020202020204" pitchFamily="34" charset="0"/>
              </a:rPr>
              <a:t>Conservación de la</a:t>
            </a:r>
            <a:r>
              <a:rPr lang="de-DE" sz="1200" dirty="0">
                <a:solidFill>
                  <a:schemeClr val="tx1"/>
                </a:solidFill>
                <a:latin typeface="Arial" panose="020B0604020202020204" pitchFamily="34" charset="0"/>
                <a:cs typeface="Arial" panose="020B0604020202020204" pitchFamily="34" charset="0"/>
              </a:rPr>
              <a:t> Naturaleza</a:t>
            </a:r>
          </a:p>
        </p:txBody>
      </p:sp>
      <p:sp>
        <p:nvSpPr>
          <p:cNvPr id="25" name="Rechteck 24">
            <a:extLst>
              <a:ext uri="{FF2B5EF4-FFF2-40B4-BE49-F238E27FC236}">
                <a16:creationId xmlns:a16="http://schemas.microsoft.com/office/drawing/2014/main" id="{A9533412-BAB8-49D0-9909-2F5C66D7A42A}"/>
              </a:ext>
            </a:extLst>
          </p:cNvPr>
          <p:cNvSpPr/>
          <p:nvPr/>
        </p:nvSpPr>
        <p:spPr>
          <a:xfrm>
            <a:off x="6228184" y="5813270"/>
            <a:ext cx="2275112" cy="356591"/>
          </a:xfrm>
          <a:prstGeom prst="rect">
            <a:avLst/>
          </a:prstGeom>
          <a:gradFill flip="none" rotWithShape="1">
            <a:gsLst>
              <a:gs pos="0">
                <a:srgbClr val="A15C3D">
                  <a:tint val="66000"/>
                  <a:satMod val="160000"/>
                </a:srgbClr>
              </a:gs>
              <a:gs pos="50000">
                <a:srgbClr val="A15C3D">
                  <a:tint val="44500"/>
                  <a:satMod val="160000"/>
                </a:srgbClr>
              </a:gs>
              <a:gs pos="100000">
                <a:srgbClr val="A15C3D">
                  <a:tint val="23500"/>
                  <a:satMod val="160000"/>
                </a:srgbClr>
              </a:gs>
            </a:gsLst>
            <a:path path="circle">
              <a:fillToRect l="50000" t="50000" r="50000" b="50000"/>
            </a:path>
            <a:tileRect/>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err="1">
                <a:solidFill>
                  <a:schemeClr val="tx1"/>
                </a:solidFill>
                <a:latin typeface="Arial" panose="020B0604020202020204" pitchFamily="34" charset="0"/>
                <a:cs typeface="Arial" panose="020B0604020202020204" pitchFamily="34" charset="0"/>
              </a:rPr>
              <a:t>Leyes de</a:t>
            </a:r>
            <a:r>
              <a:rPr lang="de-DE" sz="1200" dirty="0">
                <a:solidFill>
                  <a:schemeClr val="tx1"/>
                </a:solidFill>
                <a:latin typeface="Arial" panose="020B0604020202020204" pitchFamily="34" charset="0"/>
                <a:cs typeface="Arial" panose="020B0604020202020204" pitchFamily="34" charset="0"/>
              </a:rPr>
              <a:t> explotación </a:t>
            </a:r>
          </a:p>
        </p:txBody>
      </p:sp>
      <p:cxnSp>
        <p:nvCxnSpPr>
          <p:cNvPr id="28" name="Gerader Verbinder 27">
            <a:extLst>
              <a:ext uri="{FF2B5EF4-FFF2-40B4-BE49-F238E27FC236}">
                <a16:creationId xmlns:a16="http://schemas.microsoft.com/office/drawing/2014/main" id="{2C7EC0EE-DC78-4033-AC9E-C6FEE3BEC8EF}"/>
              </a:ext>
            </a:extLst>
          </p:cNvPr>
          <p:cNvCxnSpPr>
            <a:cxnSpLocks/>
          </p:cNvCxnSpPr>
          <p:nvPr/>
        </p:nvCxnSpPr>
        <p:spPr>
          <a:xfrm>
            <a:off x="4644008" y="1807653"/>
            <a:ext cx="0" cy="319762"/>
          </a:xfrm>
          <a:prstGeom prst="line">
            <a:avLst/>
          </a:prstGeom>
        </p:spPr>
        <p:style>
          <a:lnRef idx="1">
            <a:schemeClr val="dk1"/>
          </a:lnRef>
          <a:fillRef idx="0">
            <a:schemeClr val="dk1"/>
          </a:fillRef>
          <a:effectRef idx="0">
            <a:schemeClr val="dk1"/>
          </a:effectRef>
          <a:fontRef idx="minor">
            <a:schemeClr val="tx1"/>
          </a:fontRef>
        </p:style>
      </p:cxnSp>
      <p:cxnSp>
        <p:nvCxnSpPr>
          <p:cNvPr id="39" name="Gerader Verbinder 38">
            <a:extLst>
              <a:ext uri="{FF2B5EF4-FFF2-40B4-BE49-F238E27FC236}">
                <a16:creationId xmlns:a16="http://schemas.microsoft.com/office/drawing/2014/main" id="{23C42959-A88B-4734-8F05-ED3967773E2B}"/>
              </a:ext>
            </a:extLst>
          </p:cNvPr>
          <p:cNvCxnSpPr>
            <a:cxnSpLocks/>
          </p:cNvCxnSpPr>
          <p:nvPr/>
        </p:nvCxnSpPr>
        <p:spPr>
          <a:xfrm>
            <a:off x="1979712" y="1967534"/>
            <a:ext cx="5368935"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r Verbinder 40">
            <a:extLst>
              <a:ext uri="{FF2B5EF4-FFF2-40B4-BE49-F238E27FC236}">
                <a16:creationId xmlns:a16="http://schemas.microsoft.com/office/drawing/2014/main" id="{AB9346A8-DDCA-4C8E-AC56-854F88ABE1ED}"/>
              </a:ext>
            </a:extLst>
          </p:cNvPr>
          <p:cNvCxnSpPr/>
          <p:nvPr/>
        </p:nvCxnSpPr>
        <p:spPr>
          <a:xfrm>
            <a:off x="1979712" y="1967534"/>
            <a:ext cx="0" cy="159881"/>
          </a:xfrm>
          <a:prstGeom prst="line">
            <a:avLst/>
          </a:prstGeom>
        </p:spPr>
        <p:style>
          <a:lnRef idx="1">
            <a:schemeClr val="dk1"/>
          </a:lnRef>
          <a:fillRef idx="0">
            <a:schemeClr val="dk1"/>
          </a:fillRef>
          <a:effectRef idx="0">
            <a:schemeClr val="dk1"/>
          </a:effectRef>
          <a:fontRef idx="minor">
            <a:schemeClr val="tx1"/>
          </a:fontRef>
        </p:style>
      </p:cxnSp>
      <p:cxnSp>
        <p:nvCxnSpPr>
          <p:cNvPr id="43" name="Gerader Verbinder 42">
            <a:extLst>
              <a:ext uri="{FF2B5EF4-FFF2-40B4-BE49-F238E27FC236}">
                <a16:creationId xmlns:a16="http://schemas.microsoft.com/office/drawing/2014/main" id="{C903035E-9BF8-43E5-A630-2D0C76638277}"/>
              </a:ext>
            </a:extLst>
          </p:cNvPr>
          <p:cNvCxnSpPr>
            <a:cxnSpLocks/>
            <a:endCxn id="17" idx="0"/>
          </p:cNvCxnSpPr>
          <p:nvPr/>
        </p:nvCxnSpPr>
        <p:spPr>
          <a:xfrm flipH="1">
            <a:off x="7339684" y="1967534"/>
            <a:ext cx="17926" cy="163074"/>
          </a:xfrm>
          <a:prstGeom prst="line">
            <a:avLst/>
          </a:prstGeom>
        </p:spPr>
        <p:style>
          <a:lnRef idx="1">
            <a:schemeClr val="dk1"/>
          </a:lnRef>
          <a:fillRef idx="0">
            <a:schemeClr val="dk1"/>
          </a:fillRef>
          <a:effectRef idx="0">
            <a:schemeClr val="dk1"/>
          </a:effectRef>
          <a:fontRef idx="minor">
            <a:schemeClr val="tx1"/>
          </a:fontRef>
        </p:style>
      </p:cxnSp>
      <p:cxnSp>
        <p:nvCxnSpPr>
          <p:cNvPr id="59" name="Gerader Verbinder 58">
            <a:extLst>
              <a:ext uri="{FF2B5EF4-FFF2-40B4-BE49-F238E27FC236}">
                <a16:creationId xmlns:a16="http://schemas.microsoft.com/office/drawing/2014/main" id="{7196531F-72D0-460F-93A5-9627BD85D231}"/>
              </a:ext>
            </a:extLst>
          </p:cNvPr>
          <p:cNvCxnSpPr>
            <a:cxnSpLocks/>
          </p:cNvCxnSpPr>
          <p:nvPr/>
        </p:nvCxnSpPr>
        <p:spPr>
          <a:xfrm>
            <a:off x="1973716" y="2489447"/>
            <a:ext cx="0" cy="235497"/>
          </a:xfrm>
          <a:prstGeom prst="line">
            <a:avLst/>
          </a:prstGeom>
        </p:spPr>
        <p:style>
          <a:lnRef idx="1">
            <a:schemeClr val="dk1"/>
          </a:lnRef>
          <a:fillRef idx="0">
            <a:schemeClr val="dk1"/>
          </a:fillRef>
          <a:effectRef idx="0">
            <a:schemeClr val="dk1"/>
          </a:effectRef>
          <a:fontRef idx="minor">
            <a:schemeClr val="tx1"/>
          </a:fontRef>
        </p:style>
      </p:cxnSp>
      <p:cxnSp>
        <p:nvCxnSpPr>
          <p:cNvPr id="61" name="Verbinder: gewinkelt 60">
            <a:extLst>
              <a:ext uri="{FF2B5EF4-FFF2-40B4-BE49-F238E27FC236}">
                <a16:creationId xmlns:a16="http://schemas.microsoft.com/office/drawing/2014/main" id="{9326E673-C26C-4C0C-B4E0-D9C75249D3F1}"/>
              </a:ext>
            </a:extLst>
          </p:cNvPr>
          <p:cNvCxnSpPr>
            <a:cxnSpLocks/>
            <a:endCxn id="6" idx="3"/>
          </p:cNvCxnSpPr>
          <p:nvPr/>
        </p:nvCxnSpPr>
        <p:spPr>
          <a:xfrm>
            <a:off x="1973716" y="2607195"/>
            <a:ext cx="1086116" cy="888134"/>
          </a:xfrm>
          <a:prstGeom prst="bentConnector3">
            <a:avLst>
              <a:gd name="adj1" fmla="val 121047"/>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Verbinder: gewinkelt 76">
            <a:extLst>
              <a:ext uri="{FF2B5EF4-FFF2-40B4-BE49-F238E27FC236}">
                <a16:creationId xmlns:a16="http://schemas.microsoft.com/office/drawing/2014/main" id="{1EEDB637-9056-40BD-8E84-9D9552D31B93}"/>
              </a:ext>
            </a:extLst>
          </p:cNvPr>
          <p:cNvCxnSpPr>
            <a:cxnSpLocks/>
            <a:stCxn id="8" idx="3"/>
          </p:cNvCxnSpPr>
          <p:nvPr/>
        </p:nvCxnSpPr>
        <p:spPr>
          <a:xfrm>
            <a:off x="3059832" y="4905164"/>
            <a:ext cx="448308" cy="1021462"/>
          </a:xfrm>
          <a:prstGeom prst="bentConnector2">
            <a:avLst/>
          </a:prstGeom>
        </p:spPr>
        <p:style>
          <a:lnRef idx="1">
            <a:schemeClr val="dk1"/>
          </a:lnRef>
          <a:fillRef idx="0">
            <a:schemeClr val="dk1"/>
          </a:fillRef>
          <a:effectRef idx="0">
            <a:schemeClr val="dk1"/>
          </a:effectRef>
          <a:fontRef idx="minor">
            <a:schemeClr val="tx1"/>
          </a:fontRef>
        </p:style>
      </p:cxnSp>
      <p:cxnSp>
        <p:nvCxnSpPr>
          <p:cNvPr id="80" name="Gerader Verbinder 79">
            <a:extLst>
              <a:ext uri="{FF2B5EF4-FFF2-40B4-BE49-F238E27FC236}">
                <a16:creationId xmlns:a16="http://schemas.microsoft.com/office/drawing/2014/main" id="{5D7550CD-0200-4D91-B476-46B842DF7ED1}"/>
              </a:ext>
            </a:extLst>
          </p:cNvPr>
          <p:cNvCxnSpPr>
            <a:cxnSpLocks/>
          </p:cNvCxnSpPr>
          <p:nvPr/>
        </p:nvCxnSpPr>
        <p:spPr>
          <a:xfrm>
            <a:off x="3059832" y="5926626"/>
            <a:ext cx="464568" cy="0"/>
          </a:xfrm>
          <a:prstGeom prst="line">
            <a:avLst/>
          </a:prstGeom>
        </p:spPr>
        <p:style>
          <a:lnRef idx="1">
            <a:schemeClr val="dk1"/>
          </a:lnRef>
          <a:fillRef idx="0">
            <a:schemeClr val="dk1"/>
          </a:fillRef>
          <a:effectRef idx="0">
            <a:schemeClr val="dk1"/>
          </a:effectRef>
          <a:fontRef idx="minor">
            <a:schemeClr val="tx1"/>
          </a:fontRef>
        </p:style>
      </p:cxnSp>
      <p:cxnSp>
        <p:nvCxnSpPr>
          <p:cNvPr id="82" name="Gerader Verbinder 81">
            <a:extLst>
              <a:ext uri="{FF2B5EF4-FFF2-40B4-BE49-F238E27FC236}">
                <a16:creationId xmlns:a16="http://schemas.microsoft.com/office/drawing/2014/main" id="{6BA0C9D5-5C3D-4531-A2F9-0C96EF0E6955}"/>
              </a:ext>
            </a:extLst>
          </p:cNvPr>
          <p:cNvCxnSpPr>
            <a:stCxn id="20" idx="2"/>
            <a:endCxn id="21" idx="0"/>
          </p:cNvCxnSpPr>
          <p:nvPr/>
        </p:nvCxnSpPr>
        <p:spPr>
          <a:xfrm>
            <a:off x="7349480" y="3869030"/>
            <a:ext cx="8130" cy="62807"/>
          </a:xfrm>
          <a:prstGeom prst="line">
            <a:avLst/>
          </a:prstGeom>
        </p:spPr>
        <p:style>
          <a:lnRef idx="1">
            <a:schemeClr val="dk1"/>
          </a:lnRef>
          <a:fillRef idx="0">
            <a:schemeClr val="dk1"/>
          </a:fillRef>
          <a:effectRef idx="0">
            <a:schemeClr val="dk1"/>
          </a:effectRef>
          <a:fontRef idx="minor">
            <a:schemeClr val="tx1"/>
          </a:fontRef>
        </p:style>
      </p:cxnSp>
      <p:cxnSp>
        <p:nvCxnSpPr>
          <p:cNvPr id="93" name="Verbinder: gewinkelt 92">
            <a:extLst>
              <a:ext uri="{FF2B5EF4-FFF2-40B4-BE49-F238E27FC236}">
                <a16:creationId xmlns:a16="http://schemas.microsoft.com/office/drawing/2014/main" id="{2B1EE325-65D1-4022-93C8-98EC0A8FCEE5}"/>
              </a:ext>
            </a:extLst>
          </p:cNvPr>
          <p:cNvCxnSpPr>
            <a:stCxn id="11" idx="2"/>
          </p:cNvCxnSpPr>
          <p:nvPr/>
        </p:nvCxnSpPr>
        <p:spPr>
          <a:xfrm rot="16200000" flipH="1">
            <a:off x="5243363" y="1910405"/>
            <a:ext cx="123189" cy="1270390"/>
          </a:xfrm>
          <a:prstGeom prst="bentConnector2">
            <a:avLst/>
          </a:prstGeom>
        </p:spPr>
        <p:style>
          <a:lnRef idx="1">
            <a:schemeClr val="dk1"/>
          </a:lnRef>
          <a:fillRef idx="0">
            <a:schemeClr val="dk1"/>
          </a:fillRef>
          <a:effectRef idx="0">
            <a:schemeClr val="dk1"/>
          </a:effectRef>
          <a:fontRef idx="minor">
            <a:schemeClr val="tx1"/>
          </a:fontRef>
        </p:style>
      </p:cxnSp>
      <p:cxnSp>
        <p:nvCxnSpPr>
          <p:cNvPr id="95" name="Gerader Verbinder 94">
            <a:extLst>
              <a:ext uri="{FF2B5EF4-FFF2-40B4-BE49-F238E27FC236}">
                <a16:creationId xmlns:a16="http://schemas.microsoft.com/office/drawing/2014/main" id="{BC6D7E02-1AE9-4C5F-A45A-E13B250F4EEA}"/>
              </a:ext>
            </a:extLst>
          </p:cNvPr>
          <p:cNvCxnSpPr/>
          <p:nvPr/>
        </p:nvCxnSpPr>
        <p:spPr>
          <a:xfrm>
            <a:off x="5940152" y="2604363"/>
            <a:ext cx="0" cy="3437217"/>
          </a:xfrm>
          <a:prstGeom prst="line">
            <a:avLst/>
          </a:prstGeom>
          <a:ln/>
        </p:spPr>
        <p:style>
          <a:lnRef idx="1">
            <a:schemeClr val="dk1"/>
          </a:lnRef>
          <a:fillRef idx="0">
            <a:schemeClr val="dk1"/>
          </a:fillRef>
          <a:effectRef idx="0">
            <a:schemeClr val="dk1"/>
          </a:effectRef>
          <a:fontRef idx="minor">
            <a:schemeClr val="tx1"/>
          </a:fontRef>
        </p:style>
      </p:cxnSp>
      <p:cxnSp>
        <p:nvCxnSpPr>
          <p:cNvPr id="97" name="Gerader Verbinder 96">
            <a:extLst>
              <a:ext uri="{FF2B5EF4-FFF2-40B4-BE49-F238E27FC236}">
                <a16:creationId xmlns:a16="http://schemas.microsoft.com/office/drawing/2014/main" id="{3E51B513-3306-4B50-80E5-5DCEBD0A1D60}"/>
              </a:ext>
            </a:extLst>
          </p:cNvPr>
          <p:cNvCxnSpPr>
            <a:cxnSpLocks/>
            <a:stCxn id="12" idx="3"/>
          </p:cNvCxnSpPr>
          <p:nvPr/>
        </p:nvCxnSpPr>
        <p:spPr>
          <a:xfrm>
            <a:off x="5605866" y="2903240"/>
            <a:ext cx="330700" cy="8772"/>
          </a:xfrm>
          <a:prstGeom prst="line">
            <a:avLst/>
          </a:prstGeom>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307D9526-4996-4C34-8B87-C06A9AD8A4CE}"/>
              </a:ext>
            </a:extLst>
          </p:cNvPr>
          <p:cNvCxnSpPr>
            <a:cxnSpLocks/>
            <a:endCxn id="13" idx="3"/>
          </p:cNvCxnSpPr>
          <p:nvPr/>
        </p:nvCxnSpPr>
        <p:spPr>
          <a:xfrm flipH="1">
            <a:off x="5580112" y="3459012"/>
            <a:ext cx="363627" cy="0"/>
          </a:xfrm>
          <a:prstGeom prst="line">
            <a:avLst/>
          </a:prstGeom>
        </p:spPr>
        <p:style>
          <a:lnRef idx="1">
            <a:schemeClr val="dk1"/>
          </a:lnRef>
          <a:fillRef idx="0">
            <a:schemeClr val="dk1"/>
          </a:fillRef>
          <a:effectRef idx="0">
            <a:schemeClr val="dk1"/>
          </a:effectRef>
          <a:fontRef idx="minor">
            <a:schemeClr val="tx1"/>
          </a:fontRef>
        </p:style>
      </p:cxnSp>
      <p:cxnSp>
        <p:nvCxnSpPr>
          <p:cNvPr id="110" name="Gerader Verbinder 109">
            <a:extLst>
              <a:ext uri="{FF2B5EF4-FFF2-40B4-BE49-F238E27FC236}">
                <a16:creationId xmlns:a16="http://schemas.microsoft.com/office/drawing/2014/main" id="{3703C0FB-5E25-4A5A-B561-6985D6064663}"/>
              </a:ext>
            </a:extLst>
          </p:cNvPr>
          <p:cNvCxnSpPr>
            <a:cxnSpLocks/>
            <a:endCxn id="14" idx="3"/>
          </p:cNvCxnSpPr>
          <p:nvPr/>
        </p:nvCxnSpPr>
        <p:spPr>
          <a:xfrm flipH="1">
            <a:off x="5605866" y="4041477"/>
            <a:ext cx="337873" cy="0"/>
          </a:xfrm>
          <a:prstGeom prst="line">
            <a:avLst/>
          </a:prstGeom>
        </p:spPr>
        <p:style>
          <a:lnRef idx="1">
            <a:schemeClr val="dk1"/>
          </a:lnRef>
          <a:fillRef idx="0">
            <a:schemeClr val="dk1"/>
          </a:fillRef>
          <a:effectRef idx="0">
            <a:schemeClr val="dk1"/>
          </a:effectRef>
          <a:fontRef idx="minor">
            <a:schemeClr val="tx1"/>
          </a:fontRef>
        </p:style>
      </p:cxnSp>
      <p:cxnSp>
        <p:nvCxnSpPr>
          <p:cNvPr id="116" name="Gerader Verbinder 115">
            <a:extLst>
              <a:ext uri="{FF2B5EF4-FFF2-40B4-BE49-F238E27FC236}">
                <a16:creationId xmlns:a16="http://schemas.microsoft.com/office/drawing/2014/main" id="{3C4A80D1-078F-48FB-8BA0-143FF11623D6}"/>
              </a:ext>
            </a:extLst>
          </p:cNvPr>
          <p:cNvCxnSpPr>
            <a:cxnSpLocks/>
          </p:cNvCxnSpPr>
          <p:nvPr/>
        </p:nvCxnSpPr>
        <p:spPr>
          <a:xfrm flipH="1">
            <a:off x="3059832" y="4327850"/>
            <a:ext cx="2876734" cy="0"/>
          </a:xfrm>
          <a:prstGeom prst="line">
            <a:avLst/>
          </a:prstGeom>
        </p:spPr>
        <p:style>
          <a:lnRef idx="1">
            <a:schemeClr val="dk1"/>
          </a:lnRef>
          <a:fillRef idx="0">
            <a:schemeClr val="dk1"/>
          </a:fillRef>
          <a:effectRef idx="0">
            <a:schemeClr val="dk1"/>
          </a:effectRef>
          <a:fontRef idx="minor">
            <a:schemeClr val="tx1"/>
          </a:fontRef>
        </p:style>
      </p:cxnSp>
      <p:cxnSp>
        <p:nvCxnSpPr>
          <p:cNvPr id="120" name="Gerader Verbinder 119">
            <a:extLst>
              <a:ext uri="{FF2B5EF4-FFF2-40B4-BE49-F238E27FC236}">
                <a16:creationId xmlns:a16="http://schemas.microsoft.com/office/drawing/2014/main" id="{3DCA8C80-B6D0-4316-AFA1-005A8C95A01C}"/>
              </a:ext>
            </a:extLst>
          </p:cNvPr>
          <p:cNvCxnSpPr>
            <a:cxnSpLocks/>
          </p:cNvCxnSpPr>
          <p:nvPr/>
        </p:nvCxnSpPr>
        <p:spPr>
          <a:xfrm flipH="1">
            <a:off x="5605866" y="4905164"/>
            <a:ext cx="330700" cy="0"/>
          </a:xfrm>
          <a:prstGeom prst="line">
            <a:avLst/>
          </a:prstGeom>
        </p:spPr>
        <p:style>
          <a:lnRef idx="1">
            <a:schemeClr val="dk1"/>
          </a:lnRef>
          <a:fillRef idx="0">
            <a:schemeClr val="dk1"/>
          </a:fillRef>
          <a:effectRef idx="0">
            <a:schemeClr val="dk1"/>
          </a:effectRef>
          <a:fontRef idx="minor">
            <a:schemeClr val="tx1"/>
          </a:fontRef>
        </p:style>
      </p:cxnSp>
      <p:cxnSp>
        <p:nvCxnSpPr>
          <p:cNvPr id="123" name="Gerader Verbinder 122">
            <a:extLst>
              <a:ext uri="{FF2B5EF4-FFF2-40B4-BE49-F238E27FC236}">
                <a16:creationId xmlns:a16="http://schemas.microsoft.com/office/drawing/2014/main" id="{6B8DEFE0-9332-47F1-ACA4-2FE927C00B98}"/>
              </a:ext>
            </a:extLst>
          </p:cNvPr>
          <p:cNvCxnSpPr>
            <a:cxnSpLocks/>
          </p:cNvCxnSpPr>
          <p:nvPr/>
        </p:nvCxnSpPr>
        <p:spPr>
          <a:xfrm flipH="1">
            <a:off x="5929878" y="6041580"/>
            <a:ext cx="284445" cy="0"/>
          </a:xfrm>
          <a:prstGeom prst="line">
            <a:avLst/>
          </a:prstGeom>
        </p:spPr>
        <p:style>
          <a:lnRef idx="1">
            <a:schemeClr val="dk1"/>
          </a:lnRef>
          <a:fillRef idx="0">
            <a:schemeClr val="dk1"/>
          </a:fillRef>
          <a:effectRef idx="0">
            <a:schemeClr val="dk1"/>
          </a:effectRef>
          <a:fontRef idx="minor">
            <a:schemeClr val="tx1"/>
          </a:fontRef>
        </p:style>
      </p:cxnSp>
      <p:cxnSp>
        <p:nvCxnSpPr>
          <p:cNvPr id="128" name="Gerader Verbinder 127">
            <a:extLst>
              <a:ext uri="{FF2B5EF4-FFF2-40B4-BE49-F238E27FC236}">
                <a16:creationId xmlns:a16="http://schemas.microsoft.com/office/drawing/2014/main" id="{3AF33E72-5825-4A3D-BDA4-8B7811EE36E1}"/>
              </a:ext>
            </a:extLst>
          </p:cNvPr>
          <p:cNvCxnSpPr>
            <a:stCxn id="16" idx="3"/>
          </p:cNvCxnSpPr>
          <p:nvPr/>
        </p:nvCxnSpPr>
        <p:spPr>
          <a:xfrm flipV="1">
            <a:off x="5580112" y="5863284"/>
            <a:ext cx="363627" cy="1"/>
          </a:xfrm>
          <a:prstGeom prst="line">
            <a:avLst/>
          </a:prstGeom>
        </p:spPr>
        <p:style>
          <a:lnRef idx="1">
            <a:schemeClr val="dk1"/>
          </a:lnRef>
          <a:fillRef idx="0">
            <a:schemeClr val="dk1"/>
          </a:fillRef>
          <a:effectRef idx="0">
            <a:schemeClr val="dk1"/>
          </a:effectRef>
          <a:fontRef idx="minor">
            <a:schemeClr val="tx1"/>
          </a:fontRef>
        </p:style>
      </p:cxnSp>
      <p:cxnSp>
        <p:nvCxnSpPr>
          <p:cNvPr id="130" name="Gerader Verbinder 129">
            <a:extLst>
              <a:ext uri="{FF2B5EF4-FFF2-40B4-BE49-F238E27FC236}">
                <a16:creationId xmlns:a16="http://schemas.microsoft.com/office/drawing/2014/main" id="{09FE63C4-DBB2-4490-9AE0-CD20561934E1}"/>
              </a:ext>
            </a:extLst>
          </p:cNvPr>
          <p:cNvCxnSpPr>
            <a:cxnSpLocks/>
            <a:stCxn id="9" idx="3"/>
          </p:cNvCxnSpPr>
          <p:nvPr/>
        </p:nvCxnSpPr>
        <p:spPr>
          <a:xfrm flipV="1">
            <a:off x="3059832" y="5432036"/>
            <a:ext cx="2883907" cy="5784"/>
          </a:xfrm>
          <a:prstGeom prst="line">
            <a:avLst/>
          </a:prstGeom>
        </p:spPr>
        <p:style>
          <a:lnRef idx="1">
            <a:schemeClr val="dk1"/>
          </a:lnRef>
          <a:fillRef idx="0">
            <a:schemeClr val="dk1"/>
          </a:fillRef>
          <a:effectRef idx="0">
            <a:schemeClr val="dk1"/>
          </a:effectRef>
          <a:fontRef idx="minor">
            <a:schemeClr val="tx1"/>
          </a:fontRef>
        </p:style>
      </p:cxnSp>
      <p:cxnSp>
        <p:nvCxnSpPr>
          <p:cNvPr id="134" name="Verbinder: gewinkelt 133">
            <a:extLst>
              <a:ext uri="{FF2B5EF4-FFF2-40B4-BE49-F238E27FC236}">
                <a16:creationId xmlns:a16="http://schemas.microsoft.com/office/drawing/2014/main" id="{19528300-7DC6-4399-AE71-62857CBE4F42}"/>
              </a:ext>
            </a:extLst>
          </p:cNvPr>
          <p:cNvCxnSpPr>
            <a:stCxn id="23" idx="1"/>
          </p:cNvCxnSpPr>
          <p:nvPr/>
        </p:nvCxnSpPr>
        <p:spPr>
          <a:xfrm rot="10800000">
            <a:off x="6072100" y="3805473"/>
            <a:ext cx="172344" cy="1129396"/>
          </a:xfrm>
          <a:prstGeom prst="bentConnector2">
            <a:avLst/>
          </a:prstGeom>
        </p:spPr>
        <p:style>
          <a:lnRef idx="1">
            <a:schemeClr val="dk1"/>
          </a:lnRef>
          <a:fillRef idx="0">
            <a:schemeClr val="dk1"/>
          </a:fillRef>
          <a:effectRef idx="0">
            <a:schemeClr val="dk1"/>
          </a:effectRef>
          <a:fontRef idx="minor">
            <a:schemeClr val="tx1"/>
          </a:fontRef>
        </p:style>
      </p:cxnSp>
      <p:cxnSp>
        <p:nvCxnSpPr>
          <p:cNvPr id="136" name="Gerader Verbinder 135">
            <a:extLst>
              <a:ext uri="{FF2B5EF4-FFF2-40B4-BE49-F238E27FC236}">
                <a16:creationId xmlns:a16="http://schemas.microsoft.com/office/drawing/2014/main" id="{4DF33E18-A020-42BA-9C0F-1A0177C78C8A}"/>
              </a:ext>
            </a:extLst>
          </p:cNvPr>
          <p:cNvCxnSpPr>
            <a:cxnSpLocks/>
          </p:cNvCxnSpPr>
          <p:nvPr/>
        </p:nvCxnSpPr>
        <p:spPr>
          <a:xfrm>
            <a:off x="6072100" y="3801128"/>
            <a:ext cx="172344" cy="12256"/>
          </a:xfrm>
          <a:prstGeom prst="line">
            <a:avLst/>
          </a:prstGeom>
        </p:spPr>
        <p:style>
          <a:lnRef idx="1">
            <a:schemeClr val="dk1"/>
          </a:lnRef>
          <a:fillRef idx="0">
            <a:schemeClr val="dk1"/>
          </a:fillRef>
          <a:effectRef idx="0">
            <a:schemeClr val="dk1"/>
          </a:effectRef>
          <a:fontRef idx="minor">
            <a:schemeClr val="tx1"/>
          </a:fontRef>
        </p:style>
      </p:cxnSp>
      <p:cxnSp>
        <p:nvCxnSpPr>
          <p:cNvPr id="141" name="Gerader Verbinder 140">
            <a:extLst>
              <a:ext uri="{FF2B5EF4-FFF2-40B4-BE49-F238E27FC236}">
                <a16:creationId xmlns:a16="http://schemas.microsoft.com/office/drawing/2014/main" id="{E9F2324E-AF3A-45C1-B8C2-33AA38982BD1}"/>
              </a:ext>
            </a:extLst>
          </p:cNvPr>
          <p:cNvCxnSpPr>
            <a:stCxn id="20" idx="1"/>
          </p:cNvCxnSpPr>
          <p:nvPr/>
        </p:nvCxnSpPr>
        <p:spPr>
          <a:xfrm flipH="1" flipV="1">
            <a:off x="5936566" y="3690734"/>
            <a:ext cx="291618" cy="1"/>
          </a:xfrm>
          <a:prstGeom prst="line">
            <a:avLst/>
          </a:prstGeom>
        </p:spPr>
        <p:style>
          <a:lnRef idx="1">
            <a:schemeClr val="dk1"/>
          </a:lnRef>
          <a:fillRef idx="0">
            <a:schemeClr val="dk1"/>
          </a:fillRef>
          <a:effectRef idx="0">
            <a:schemeClr val="dk1"/>
          </a:effectRef>
          <a:fontRef idx="minor">
            <a:schemeClr val="tx1"/>
          </a:fontRef>
        </p:style>
      </p:cxnSp>
      <p:cxnSp>
        <p:nvCxnSpPr>
          <p:cNvPr id="145" name="Gerader Verbinder 144">
            <a:extLst>
              <a:ext uri="{FF2B5EF4-FFF2-40B4-BE49-F238E27FC236}">
                <a16:creationId xmlns:a16="http://schemas.microsoft.com/office/drawing/2014/main" id="{D8DD23ED-C901-4571-A307-610917A2C38A}"/>
              </a:ext>
            </a:extLst>
          </p:cNvPr>
          <p:cNvCxnSpPr>
            <a:cxnSpLocks/>
          </p:cNvCxnSpPr>
          <p:nvPr/>
        </p:nvCxnSpPr>
        <p:spPr>
          <a:xfrm>
            <a:off x="5936566" y="5543095"/>
            <a:ext cx="288813" cy="0"/>
          </a:xfrm>
          <a:prstGeom prst="line">
            <a:avLst/>
          </a:prstGeom>
        </p:spPr>
        <p:style>
          <a:lnRef idx="1">
            <a:schemeClr val="dk1"/>
          </a:lnRef>
          <a:fillRef idx="0">
            <a:schemeClr val="dk1"/>
          </a:fillRef>
          <a:effectRef idx="0">
            <a:schemeClr val="dk1"/>
          </a:effectRef>
          <a:fontRef idx="minor">
            <a:schemeClr val="tx1"/>
          </a:fontRef>
        </p:style>
      </p:cxnSp>
      <p:cxnSp>
        <p:nvCxnSpPr>
          <p:cNvPr id="148" name="Gerader Verbinder 147">
            <a:extLst>
              <a:ext uri="{FF2B5EF4-FFF2-40B4-BE49-F238E27FC236}">
                <a16:creationId xmlns:a16="http://schemas.microsoft.com/office/drawing/2014/main" id="{0387BB09-CC92-41EC-A206-FDAEF483A34E}"/>
              </a:ext>
            </a:extLst>
          </p:cNvPr>
          <p:cNvCxnSpPr>
            <a:stCxn id="22" idx="1"/>
          </p:cNvCxnSpPr>
          <p:nvPr/>
        </p:nvCxnSpPr>
        <p:spPr>
          <a:xfrm flipH="1" flipV="1">
            <a:off x="6080972" y="4506145"/>
            <a:ext cx="155342"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660133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Arial" panose="020B0604020202020204" pitchFamily="34" charset="0"/>
                <a:cs typeface="Arial" panose="020B0604020202020204" pitchFamily="34" charset="0"/>
              </a:rPr>
              <a:t>CEN </a:t>
            </a:r>
            <a:r>
              <a:rPr lang="de-DE" dirty="0" err="1">
                <a:latin typeface="Arial" panose="020B0604020202020204" pitchFamily="34" charset="0"/>
                <a:cs typeface="Arial" panose="020B0604020202020204" pitchFamily="34" charset="0"/>
              </a:rPr>
              <a:t>y</a:t>
            </a:r>
            <a:r>
              <a:rPr lang="de-DE" dirty="0">
                <a:latin typeface="Arial" panose="020B0604020202020204" pitchFamily="34" charset="0"/>
                <a:cs typeface="Arial" panose="020B0604020202020204" pitchFamily="34" charset="0"/>
              </a:rPr>
              <a:t> CENELEC</a:t>
            </a: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pic>
        <p:nvPicPr>
          <p:cNvPr id="6" name="Grafik 5"/>
          <p:cNvPicPr>
            <a:picLocks noChangeAspect="1"/>
          </p:cNvPicPr>
          <p:nvPr/>
        </p:nvPicPr>
        <p:blipFill rotWithShape="1">
          <a:blip r:embed="rId2"/>
          <a:srcRect l="2521" t="15610" r="2954" b="10528"/>
          <a:stretch/>
        </p:blipFill>
        <p:spPr>
          <a:xfrm>
            <a:off x="180963" y="3760114"/>
            <a:ext cx="3856825" cy="2262671"/>
          </a:xfrm>
          <a:prstGeom prst="rect">
            <a:avLst/>
          </a:prstGeom>
        </p:spPr>
      </p:pic>
      <p:pic>
        <p:nvPicPr>
          <p:cNvPr id="7" name="Grafik 6"/>
          <p:cNvPicPr>
            <a:picLocks noChangeAspect="1"/>
          </p:cNvPicPr>
          <p:nvPr/>
        </p:nvPicPr>
        <p:blipFill rotWithShape="1">
          <a:blip r:embed="rId3"/>
          <a:srcRect l="2942" t="4600" r="1139"/>
          <a:stretch/>
        </p:blipFill>
        <p:spPr>
          <a:xfrm>
            <a:off x="4822042" y="3429000"/>
            <a:ext cx="4224436" cy="2861040"/>
          </a:xfrm>
          <a:prstGeom prst="rect">
            <a:avLst/>
          </a:prstGeom>
        </p:spPr>
      </p:pic>
      <p:sp>
        <p:nvSpPr>
          <p:cNvPr id="8" name="Textfeld 7"/>
          <p:cNvSpPr txBox="1"/>
          <p:nvPr/>
        </p:nvSpPr>
        <p:spPr>
          <a:xfrm>
            <a:off x="4961165" y="3140968"/>
            <a:ext cx="4043223" cy="300082"/>
          </a:xfrm>
          <a:prstGeom prst="rect">
            <a:avLst/>
          </a:prstGeom>
          <a:noFill/>
        </p:spPr>
        <p:txBody>
          <a:bodyPr wrap="none" rtlCol="0">
            <a:spAutoFit/>
          </a:bodyPr>
          <a:lstStyle/>
          <a:p>
            <a:r>
              <a:rPr lang="en-GB" sz="1350" dirty="0" err="1">
                <a:latin typeface="Tahoma" panose="020B0604030504040204" pitchFamily="34" charset="0"/>
                <a:ea typeface="Tahoma" panose="020B0604030504040204" pitchFamily="34" charset="0"/>
                <a:cs typeface="Tahoma" panose="020B0604030504040204" pitchFamily="34" charset="0"/>
              </a:rPr>
              <a:t>Organismos</a:t>
            </a:r>
            <a:r>
              <a:rPr lang="en-GB" sz="1350" dirty="0">
                <a:latin typeface="Tahoma" panose="020B0604030504040204" pitchFamily="34" charset="0"/>
                <a:ea typeface="Tahoma" panose="020B0604030504040204" pitchFamily="34" charset="0"/>
                <a:cs typeface="Tahoma" panose="020B0604030504040204" pitchFamily="34" charset="0"/>
              </a:rPr>
              <a:t> nacionales de normalización europeos</a:t>
            </a:r>
          </a:p>
        </p:txBody>
      </p:sp>
      <p:sp>
        <p:nvSpPr>
          <p:cNvPr id="9" name="Textfeld 8"/>
          <p:cNvSpPr txBox="1"/>
          <p:nvPr/>
        </p:nvSpPr>
        <p:spPr>
          <a:xfrm>
            <a:off x="89502" y="1410260"/>
            <a:ext cx="6210690" cy="2262671"/>
          </a:xfrm>
          <a:prstGeom prst="rect">
            <a:avLst/>
          </a:prstGeom>
          <a:noFill/>
        </p:spPr>
        <p:txBody>
          <a:bodyPr wrap="square" rtlCol="0">
            <a:spAutoFit/>
          </a:bodyPr>
          <a:lstStyle/>
          <a:p>
            <a:pPr>
              <a:lnSpc>
                <a:spcPct val="150000"/>
              </a:lnSpc>
            </a:pPr>
            <a:r>
              <a:rPr lang="en-US" sz="1600" b="1" dirty="0">
                <a:latin typeface="Arial" panose="020B0604020202020204" pitchFamily="34" charset="0"/>
                <a:ea typeface="Tahoma" panose="020B0604030504040204" pitchFamily="34" charset="0"/>
                <a:cs typeface="Arial" panose="020B0604020202020204" pitchFamily="34" charset="0"/>
              </a:rPr>
              <a:t>CEN</a:t>
            </a:r>
            <a:r>
              <a:rPr lang="en-US" sz="1600" dirty="0">
                <a:latin typeface="Arial" panose="020B0604020202020204" pitchFamily="34" charset="0"/>
                <a:ea typeface="Tahoma" panose="020B0604030504040204" pitchFamily="34" charset="0"/>
                <a:cs typeface="Arial" panose="020B0604020202020204" pitchFamily="34" charset="0"/>
              </a:rPr>
              <a:t> - </a:t>
            </a:r>
            <a:r>
              <a:rPr lang="en-US" sz="1600" dirty="0" err="1">
                <a:latin typeface="Arial" panose="020B0604020202020204" pitchFamily="34" charset="0"/>
                <a:ea typeface="Tahoma" panose="020B0604030504040204" pitchFamily="34" charset="0"/>
                <a:cs typeface="Arial" panose="020B0604020202020204" pitchFamily="34" charset="0"/>
              </a:rPr>
              <a:t>Comité Europeo</a:t>
            </a:r>
            <a:r>
              <a:rPr lang="en-US" sz="1600" dirty="0">
                <a:latin typeface="Arial" panose="020B0604020202020204" pitchFamily="34" charset="0"/>
                <a:ea typeface="Tahoma" panose="020B0604030504040204" pitchFamily="34" charset="0"/>
                <a:cs typeface="Arial" panose="020B0604020202020204" pitchFamily="34" charset="0"/>
              </a:rPr>
              <a:t> de </a:t>
            </a:r>
            <a:r>
              <a:rPr lang="en-US" sz="1600" dirty="0" err="1">
                <a:latin typeface="Arial" panose="020B0604020202020204" pitchFamily="34" charset="0"/>
                <a:ea typeface="Tahoma" panose="020B0604030504040204" pitchFamily="34" charset="0"/>
                <a:cs typeface="Arial" panose="020B0604020202020204" pitchFamily="34" charset="0"/>
              </a:rPr>
              <a:t>Normalización</a:t>
            </a:r>
            <a:endParaRPr lang="en-US"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en-US" sz="1600" dirty="0">
                <a:latin typeface="Arial" panose="020B0604020202020204" pitchFamily="34" charset="0"/>
                <a:ea typeface="Tahoma" panose="020B0604030504040204" pitchFamily="34" charset="0"/>
                <a:cs typeface="Arial" panose="020B0604020202020204" pitchFamily="34" charset="0"/>
              </a:rPr>
              <a:t>Comité Europeo de Normalización</a:t>
            </a:r>
          </a:p>
          <a:p>
            <a:pPr>
              <a:lnSpc>
                <a:spcPct val="150000"/>
              </a:lnSpc>
            </a:pPr>
            <a:r>
              <a:rPr lang="en-US" sz="1600" dirty="0" err="1">
                <a:latin typeface="Arial" panose="020B0604020202020204" pitchFamily="34" charset="0"/>
                <a:ea typeface="Tahoma" panose="020B0604030504040204" pitchFamily="34" charset="0"/>
                <a:cs typeface="Arial" panose="020B0604020202020204" pitchFamily="34" charset="0"/>
              </a:rPr>
              <a:t>Comité Europeo de Normalización</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b="1" dirty="0">
                <a:latin typeface="Arial" panose="020B0604020202020204" pitchFamily="34" charset="0"/>
                <a:ea typeface="Tahoma" panose="020B0604030504040204" pitchFamily="34" charset="0"/>
                <a:cs typeface="Arial" panose="020B0604020202020204" pitchFamily="34" charset="0"/>
              </a:rPr>
              <a:t>CENELEC</a:t>
            </a:r>
            <a:r>
              <a:rPr lang="de-DE" sz="1600" dirty="0">
                <a:latin typeface="Arial" panose="020B0604020202020204" pitchFamily="34" charset="0"/>
                <a:ea typeface="Tahoma" panose="020B0604030504040204" pitchFamily="34" charset="0"/>
                <a:cs typeface="Arial" panose="020B0604020202020204" pitchFamily="34" charset="0"/>
              </a:rPr>
              <a:t> - Comité </a:t>
            </a:r>
            <a:r>
              <a:rPr lang="de-DE" sz="1600" dirty="0" err="1">
                <a:latin typeface="Arial" panose="020B0604020202020204" pitchFamily="34" charset="0"/>
                <a:ea typeface="Tahoma" panose="020B0604030504040204" pitchFamily="34" charset="0"/>
                <a:cs typeface="Arial" panose="020B0604020202020204" pitchFamily="34" charset="0"/>
              </a:rPr>
              <a:t>Europeo</a:t>
            </a:r>
            <a:r>
              <a:rPr lang="de-DE" sz="1600" dirty="0">
                <a:latin typeface="Arial" panose="020B0604020202020204" pitchFamily="34" charset="0"/>
                <a:ea typeface="Tahoma" panose="020B0604030504040204" pitchFamily="34" charset="0"/>
                <a:cs typeface="Arial" panose="020B0604020202020204" pitchFamily="34" charset="0"/>
              </a:rPr>
              <a:t> de </a:t>
            </a:r>
            <a:r>
              <a:rPr lang="de-DE" sz="1600" dirty="0" err="1">
                <a:latin typeface="Arial" panose="020B0604020202020204" pitchFamily="34" charset="0"/>
                <a:ea typeface="Tahoma" panose="020B0604030504040204" pitchFamily="34" charset="0"/>
                <a:cs typeface="Arial" panose="020B0604020202020204" pitchFamily="34" charset="0"/>
              </a:rPr>
              <a:t>Normalización Electrotécnica</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dirty="0" err="1">
                <a:latin typeface="Arial" panose="020B0604020202020204" pitchFamily="34" charset="0"/>
                <a:ea typeface="Tahoma" panose="020B0604030504040204" pitchFamily="34" charset="0"/>
                <a:cs typeface="Arial" panose="020B0604020202020204" pitchFamily="34" charset="0"/>
              </a:rPr>
              <a:t>Comité</a:t>
            </a:r>
            <a:r>
              <a:rPr lang="de-DE" sz="1600" dirty="0">
                <a:latin typeface="Arial" panose="020B0604020202020204" pitchFamily="34" charset="0"/>
                <a:ea typeface="Tahoma" panose="020B0604030504040204" pitchFamily="34" charset="0"/>
                <a:cs typeface="Arial" panose="020B0604020202020204" pitchFamily="34" charset="0"/>
              </a:rPr>
              <a:t> Europeo </a:t>
            </a:r>
            <a:r>
              <a:rPr lang="de-DE" sz="1600" dirty="0" err="1">
                <a:latin typeface="Arial" panose="020B0604020202020204" pitchFamily="34" charset="0"/>
                <a:ea typeface="Tahoma" panose="020B0604030504040204" pitchFamily="34" charset="0"/>
                <a:cs typeface="Arial" panose="020B0604020202020204" pitchFamily="34" charset="0"/>
              </a:rPr>
              <a:t>de Normalización Electrotécnica</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Comité Europeo de Normalización Electrotécnica</a:t>
            </a:r>
          </a:p>
        </p:txBody>
      </p:sp>
      <p:pic>
        <p:nvPicPr>
          <p:cNvPr id="10" name="Grafik 9"/>
          <p:cNvPicPr>
            <a:picLocks noChangeAspect="1"/>
          </p:cNvPicPr>
          <p:nvPr/>
        </p:nvPicPr>
        <p:blipFill rotWithShape="1">
          <a:blip r:embed="rId4"/>
          <a:srcRect b="34427"/>
          <a:stretch/>
        </p:blipFill>
        <p:spPr>
          <a:xfrm>
            <a:off x="4176059" y="4501305"/>
            <a:ext cx="577684" cy="540000"/>
          </a:xfrm>
          <a:prstGeom prst="rect">
            <a:avLst/>
          </a:prstGeom>
        </p:spPr>
      </p:pic>
      <p:pic>
        <p:nvPicPr>
          <p:cNvPr id="11" name="Grafik 10"/>
          <p:cNvPicPr>
            <a:picLocks noChangeAspect="1"/>
          </p:cNvPicPr>
          <p:nvPr/>
        </p:nvPicPr>
        <p:blipFill>
          <a:blip r:embed="rId5"/>
          <a:stretch>
            <a:fillRect/>
          </a:stretch>
        </p:blipFill>
        <p:spPr>
          <a:xfrm>
            <a:off x="4113272" y="3763118"/>
            <a:ext cx="692794" cy="648000"/>
          </a:xfrm>
          <a:prstGeom prst="rect">
            <a:avLst/>
          </a:prstGeom>
        </p:spPr>
      </p:pic>
    </p:spTree>
    <p:extLst>
      <p:ext uri="{BB962C8B-B14F-4D97-AF65-F5344CB8AC3E}">
        <p14:creationId xmlns:p14="http://schemas.microsoft.com/office/powerpoint/2010/main" val="338256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latin typeface="Arial" panose="020B0604020202020204" pitchFamily="34" charset="0"/>
                <a:cs typeface="Arial" panose="020B0604020202020204" pitchFamily="34" charset="0"/>
              </a:rPr>
              <a:t>Organismos de</a:t>
            </a:r>
            <a:r>
              <a:rPr lang="de-DE" dirty="0">
                <a:latin typeface="Arial" panose="020B0604020202020204" pitchFamily="34" charset="0"/>
                <a:cs typeface="Arial" panose="020B0604020202020204" pitchFamily="34" charset="0"/>
              </a:rPr>
              <a:t> normalización</a:t>
            </a:r>
          </a:p>
        </p:txBody>
      </p:sp>
      <p:sp>
        <p:nvSpPr>
          <p:cNvPr id="5" name="Titel 1"/>
          <p:cNvSpPr txBox="1">
            <a:spLocks/>
          </p:cNvSpPr>
          <p:nvPr/>
        </p:nvSpPr>
        <p:spPr>
          <a:xfrm>
            <a:off x="0" y="593725"/>
            <a:ext cx="8280400" cy="425450"/>
          </a:xfrm>
          <a:prstGeom prst="rect">
            <a:avLst/>
          </a:prstGeom>
        </p:spPr>
        <p:txBody>
          <a:bodyPr/>
          <a:lstStyle>
            <a:lvl1pPr algn="l" defTabSz="914400" rtl="0" eaLnBrk="1" latinLnBrk="0" hangingPunct="1">
              <a:spcBef>
                <a:spcPct val="0"/>
              </a:spcBef>
              <a:buNone/>
              <a:defRPr lang="de-DE" sz="2000" b="0" kern="1200" dirty="0" smtClean="0">
                <a:solidFill>
                  <a:srgbClr val="EB8A1B"/>
                </a:solidFill>
                <a:latin typeface="Arial" pitchFamily="34" charset="0"/>
                <a:ea typeface="+mj-ea"/>
                <a:cs typeface="Arial" pitchFamily="34" charset="0"/>
              </a:defRPr>
            </a:lvl1pPr>
          </a:lstStyle>
          <a:p>
            <a:endParaRPr lang="de-DE" dirty="0"/>
          </a:p>
        </p:txBody>
      </p:sp>
      <p:sp>
        <p:nvSpPr>
          <p:cNvPr id="6" name="Textfeld 5"/>
          <p:cNvSpPr txBox="1"/>
          <p:nvPr/>
        </p:nvSpPr>
        <p:spPr>
          <a:xfrm>
            <a:off x="10723" y="1599839"/>
            <a:ext cx="4895892"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ISO - </a:t>
            </a:r>
            <a:r>
              <a:rPr lang="de-DE" sz="1600" dirty="0" err="1">
                <a:latin typeface="Arial" panose="020B0604020202020204" pitchFamily="34" charset="0"/>
                <a:ea typeface="Tahoma" panose="020B0604030504040204" pitchFamily="34" charset="0"/>
                <a:cs typeface="Arial" panose="020B0604020202020204" pitchFamily="34" charset="0"/>
              </a:rPr>
              <a:t>Organización</a:t>
            </a:r>
            <a:r>
              <a:rPr lang="de-DE" sz="1600" dirty="0">
                <a:latin typeface="Arial" panose="020B0604020202020204" pitchFamily="34" charset="0"/>
                <a:ea typeface="Tahoma" panose="020B0604030504040204" pitchFamily="34" charset="0"/>
                <a:cs typeface="Arial" panose="020B0604020202020204" pitchFamily="34" charset="0"/>
              </a:rPr>
              <a:t> Internacional </a:t>
            </a:r>
            <a:r>
              <a:rPr lang="de-DE" sz="1600" dirty="0" err="1">
                <a:latin typeface="Arial" panose="020B0604020202020204" pitchFamily="34" charset="0"/>
                <a:ea typeface="Tahoma" panose="020B0604030504040204" pitchFamily="34" charset="0"/>
                <a:cs typeface="Arial" panose="020B0604020202020204" pitchFamily="34" charset="0"/>
              </a:rPr>
              <a:t>de Normalización</a:t>
            </a:r>
            <a:endParaRPr lang="de-DE" sz="1600" dirty="0">
              <a:latin typeface="Arial" panose="020B0604020202020204" pitchFamily="34" charset="0"/>
              <a:ea typeface="Tahoma" panose="020B0604030504040204" pitchFamily="34" charset="0"/>
              <a:cs typeface="Arial" panose="020B0604020202020204" pitchFamily="34" charset="0"/>
            </a:endParaRPr>
          </a:p>
        </p:txBody>
      </p:sp>
      <p:pic>
        <p:nvPicPr>
          <p:cNvPr id="7" name="Grafik 6"/>
          <p:cNvPicPr>
            <a:picLocks noChangeAspect="1"/>
          </p:cNvPicPr>
          <p:nvPr/>
        </p:nvPicPr>
        <p:blipFill rotWithShape="1">
          <a:blip r:embed="rId2"/>
          <a:srcRect l="13354" t="19922" r="10437" b="19111"/>
          <a:stretch/>
        </p:blipFill>
        <p:spPr>
          <a:xfrm>
            <a:off x="1835855" y="5333129"/>
            <a:ext cx="1255640" cy="1004512"/>
          </a:xfrm>
          <a:prstGeom prst="rect">
            <a:avLst/>
          </a:prstGeom>
        </p:spPr>
      </p:pic>
      <p:pic>
        <p:nvPicPr>
          <p:cNvPr id="8" name="Grafik 7"/>
          <p:cNvPicPr>
            <a:picLocks noChangeAspect="1"/>
          </p:cNvPicPr>
          <p:nvPr/>
        </p:nvPicPr>
        <p:blipFill rotWithShape="1">
          <a:blip r:embed="rId3"/>
          <a:srcRect l="6841" t="5713" r="5177" b="7191"/>
          <a:stretch/>
        </p:blipFill>
        <p:spPr>
          <a:xfrm>
            <a:off x="1875403" y="1989064"/>
            <a:ext cx="1166530" cy="1080120"/>
          </a:xfrm>
          <a:prstGeom prst="rect">
            <a:avLst/>
          </a:prstGeom>
        </p:spPr>
      </p:pic>
      <p:pic>
        <p:nvPicPr>
          <p:cNvPr id="9" name="Grafik 8"/>
          <p:cNvPicPr>
            <a:picLocks noChangeAspect="1"/>
          </p:cNvPicPr>
          <p:nvPr/>
        </p:nvPicPr>
        <p:blipFill>
          <a:blip r:embed="rId4"/>
          <a:stretch>
            <a:fillRect/>
          </a:stretch>
        </p:blipFill>
        <p:spPr>
          <a:xfrm>
            <a:off x="1792951" y="3523059"/>
            <a:ext cx="1331435" cy="1080120"/>
          </a:xfrm>
          <a:prstGeom prst="rect">
            <a:avLst/>
          </a:prstGeom>
        </p:spPr>
      </p:pic>
      <p:sp>
        <p:nvSpPr>
          <p:cNvPr id="10" name="Textfeld 9"/>
          <p:cNvSpPr txBox="1"/>
          <p:nvPr/>
        </p:nvSpPr>
        <p:spPr>
          <a:xfrm>
            <a:off x="179424" y="3144668"/>
            <a:ext cx="4517583" cy="338554"/>
          </a:xfrm>
          <a:prstGeom prst="rect">
            <a:avLst/>
          </a:prstGeom>
          <a:noFill/>
        </p:spPr>
        <p:txBody>
          <a:bodyPr wrap="none" rtlCol="0">
            <a:spAutoFit/>
          </a:bodyPr>
          <a:lstStyle/>
          <a:p>
            <a:r>
              <a:rPr lang="de-DE" sz="1600" dirty="0">
                <a:latin typeface="Arial" panose="020B0604020202020204" pitchFamily="34" charset="0"/>
                <a:ea typeface="Tahoma" panose="020B0604030504040204" pitchFamily="34" charset="0"/>
                <a:cs typeface="Arial" panose="020B0604020202020204" pitchFamily="34" charset="0"/>
              </a:rPr>
              <a:t>CEN - </a:t>
            </a:r>
            <a:r>
              <a:rPr lang="en-US" sz="1600" dirty="0">
                <a:latin typeface="Arial" panose="020B0604020202020204" pitchFamily="34" charset="0"/>
                <a:ea typeface="Tahoma" panose="020B0604030504040204" pitchFamily="34" charset="0"/>
                <a:cs typeface="Arial" panose="020B0604020202020204" pitchFamily="34" charset="0"/>
              </a:rPr>
              <a:t>Comité Europeo de Normalización</a:t>
            </a:r>
          </a:p>
        </p:txBody>
      </p:sp>
      <p:sp>
        <p:nvSpPr>
          <p:cNvPr id="11" name="Textfeld 10"/>
          <p:cNvSpPr txBox="1"/>
          <p:nvPr/>
        </p:nvSpPr>
        <p:spPr>
          <a:xfrm>
            <a:off x="453349" y="4643017"/>
            <a:ext cx="4020652" cy="785343"/>
          </a:xfrm>
          <a:prstGeom prst="rect">
            <a:avLst/>
          </a:prstGeom>
          <a:noFill/>
        </p:spPr>
        <p:txBody>
          <a:bodyPr wrap="none" rtlCol="0">
            <a:spAutoFit/>
          </a:bodyPr>
          <a:lstStyle/>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DIN - Instituto Alemán </a:t>
            </a:r>
            <a:r>
              <a:rPr lang="de-DE" sz="1600" dirty="0" err="1">
                <a:latin typeface="Arial" panose="020B0604020202020204" pitchFamily="34" charset="0"/>
                <a:ea typeface="Tahoma" panose="020B0604030504040204" pitchFamily="34" charset="0"/>
                <a:cs typeface="Arial" panose="020B0604020202020204" pitchFamily="34" charset="0"/>
              </a:rPr>
              <a:t>de Normalización</a:t>
            </a:r>
            <a:endParaRPr lang="de-DE" sz="1600" dirty="0">
              <a:latin typeface="Arial" panose="020B0604020202020204" pitchFamily="34" charset="0"/>
              <a:ea typeface="Tahoma" panose="020B0604030504040204" pitchFamily="34" charset="0"/>
              <a:cs typeface="Arial" panose="020B0604020202020204" pitchFamily="34" charset="0"/>
            </a:endParaRPr>
          </a:p>
          <a:p>
            <a:pPr>
              <a:lnSpc>
                <a:spcPct val="150000"/>
              </a:lnSpc>
            </a:pPr>
            <a:r>
              <a:rPr lang="de-DE" sz="1600" dirty="0">
                <a:latin typeface="Arial" panose="020B0604020202020204" pitchFamily="34" charset="0"/>
                <a:ea typeface="Tahoma" panose="020B0604030504040204" pitchFamily="34" charset="0"/>
                <a:cs typeface="Arial" panose="020B0604020202020204" pitchFamily="34" charset="0"/>
              </a:rPr>
              <a:t>          Instituto Alemán de Normalización</a:t>
            </a:r>
          </a:p>
        </p:txBody>
      </p:sp>
      <p:pic>
        <p:nvPicPr>
          <p:cNvPr id="12" name="Grafik 11"/>
          <p:cNvPicPr>
            <a:picLocks noChangeAspect="1"/>
          </p:cNvPicPr>
          <p:nvPr/>
        </p:nvPicPr>
        <p:blipFill>
          <a:blip r:embed="rId5"/>
          <a:stretch>
            <a:fillRect/>
          </a:stretch>
        </p:blipFill>
        <p:spPr>
          <a:xfrm>
            <a:off x="4670001" y="1938393"/>
            <a:ext cx="4441254" cy="3696644"/>
          </a:xfrm>
          <a:prstGeom prst="rect">
            <a:avLst/>
          </a:prstGeom>
        </p:spPr>
      </p:pic>
    </p:spTree>
    <p:extLst>
      <p:ext uri="{BB962C8B-B14F-4D97-AF65-F5344CB8AC3E}">
        <p14:creationId xmlns:p14="http://schemas.microsoft.com/office/powerpoint/2010/main" val="400202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121574" y="205635"/>
            <a:ext cx="8900852" cy="974122"/>
          </a:xfrm>
          <a:prstGeom prst="rect">
            <a:avLst/>
          </a:prstGeom>
        </p:spPr>
        <p:txBody>
          <a:bodyPr>
            <a:noAutofit/>
          </a:bodyPr>
          <a:lstStyle>
            <a:lvl1pPr algn="l" defTabSz="914400" rtl="0" eaLnBrk="1" latinLnBrk="0" hangingPunct="1">
              <a:spcBef>
                <a:spcPct val="0"/>
              </a:spcBef>
              <a:buNone/>
              <a:defRPr lang="de-DE" sz="2800" b="0" kern="1200">
                <a:solidFill>
                  <a:srgbClr val="EB8A1B"/>
                </a:solidFill>
                <a:latin typeface="Arial" pitchFamily="34" charset="0"/>
                <a:ea typeface="+mj-ea"/>
                <a:cs typeface="Arial" pitchFamily="34" charset="0"/>
              </a:defRPr>
            </a:lvl1pPr>
          </a:lstStyle>
          <a:p>
            <a:pPr algn="r"/>
            <a:r>
              <a:rPr lang="de-DE" sz="2400" dirty="0"/>
              <a:t>CEN/TC 451 WG 2 "</a:t>
            </a:r>
            <a:r>
              <a:rPr lang="de-DE" sz="2400" dirty="0" err="1"/>
              <a:t>Intercambiador de</a:t>
            </a:r>
            <a:r>
              <a:rPr lang="en-GB" sz="2400" dirty="0"/>
              <a:t> calor de sondeo". </a:t>
            </a:r>
          </a:p>
          <a:p>
            <a:pPr algn="r"/>
            <a:r>
              <a:rPr lang="de-DE" sz="2400" dirty="0"/>
              <a:t>(Dez. 2018)</a:t>
            </a:r>
          </a:p>
        </p:txBody>
      </p:sp>
      <p:pic>
        <p:nvPicPr>
          <p:cNvPr id="6" name="Grafik 5"/>
          <p:cNvPicPr>
            <a:picLocks noChangeAspect="1"/>
          </p:cNvPicPr>
          <p:nvPr/>
        </p:nvPicPr>
        <p:blipFill>
          <a:blip r:embed="rId2"/>
          <a:stretch>
            <a:fillRect/>
          </a:stretch>
        </p:blipFill>
        <p:spPr>
          <a:xfrm>
            <a:off x="28310" y="1772816"/>
            <a:ext cx="4590000" cy="3476031"/>
          </a:xfrm>
          <a:prstGeom prst="rect">
            <a:avLst/>
          </a:prstGeom>
        </p:spPr>
      </p:pic>
      <p:pic>
        <p:nvPicPr>
          <p:cNvPr id="7" name="Grafik 6"/>
          <p:cNvPicPr>
            <a:picLocks noChangeAspect="1"/>
          </p:cNvPicPr>
          <p:nvPr/>
        </p:nvPicPr>
        <p:blipFill>
          <a:blip r:embed="rId3"/>
          <a:stretch>
            <a:fillRect/>
          </a:stretch>
        </p:blipFill>
        <p:spPr>
          <a:xfrm>
            <a:off x="4618310" y="1772816"/>
            <a:ext cx="4536000" cy="3692603"/>
          </a:xfrm>
          <a:prstGeom prst="rect">
            <a:avLst/>
          </a:prstGeom>
        </p:spPr>
      </p:pic>
    </p:spTree>
    <p:extLst>
      <p:ext uri="{BB962C8B-B14F-4D97-AF65-F5344CB8AC3E}">
        <p14:creationId xmlns:p14="http://schemas.microsoft.com/office/powerpoint/2010/main" val="257281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7353D-9078-4D09-9730-01D2EE33E333}"/>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 </a:t>
            </a:r>
          </a:p>
        </p:txBody>
      </p:sp>
      <p:sp>
        <p:nvSpPr>
          <p:cNvPr id="3" name="Inhaltsplatzhalter 2">
            <a:extLst>
              <a:ext uri="{FF2B5EF4-FFF2-40B4-BE49-F238E27FC236}">
                <a16:creationId xmlns:a16="http://schemas.microsoft.com/office/drawing/2014/main" id="{BA79468F-7D15-4101-9460-DA783DB114D6}"/>
              </a:ext>
            </a:extLst>
          </p:cNvPr>
          <p:cNvSpPr>
            <a:spLocks noGrp="1"/>
          </p:cNvSpPr>
          <p:nvPr>
            <p:ph idx="1"/>
          </p:nvPr>
        </p:nvSpPr>
        <p:spPr>
          <a:xfrm>
            <a:off x="457200" y="1412776"/>
            <a:ext cx="8229600" cy="4525963"/>
          </a:xfrm>
        </p:spPr>
        <p:txBody>
          <a:bodyPr>
            <a:normAutofit lnSpcReduction="10000"/>
          </a:bodyPr>
          <a:lstStyle/>
          <a:p>
            <a:pPr marL="0" indent="0">
              <a:lnSpc>
                <a:spcPct val="150000"/>
              </a:lnSpc>
              <a:buNone/>
            </a:pPr>
            <a:r>
              <a:rPr lang="en-US" sz="1600" b="1" dirty="0">
                <a:latin typeface="Arial" panose="020B0604020202020204" pitchFamily="34" charset="0"/>
                <a:cs typeface="Arial" panose="020B0604020202020204" pitchFamily="34" charset="0"/>
              </a:rPr>
              <a:t> Responsabilidad minera por daños causados por pozos geotérmicos</a:t>
            </a:r>
            <a:endParaRPr lang="de-DE" sz="1600" b="1"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 acuerdo con las valoraciones jurídicas mineras, se subyace a la responsabilidad civil general por acciones no autorizadas mediante la perforación de pozos de hasta 100 m de profundidad.</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consecuencia, las empresas mineras son responsables de los daños a los bienes y al personal "como consecuencia del ejercicio" de una actividad minera (perforación).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Existe una "presunción de montaña" que se aplica al área de influencia de la prospección o extracción subterránea, pero no al aumento de agua.</a:t>
            </a:r>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3825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D874D9-0EA0-443A-AC8A-415C3F0DBEAB}"/>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 </a:t>
            </a:r>
          </a:p>
        </p:txBody>
      </p:sp>
      <p:sp>
        <p:nvSpPr>
          <p:cNvPr id="3" name="Inhaltsplatzhalter 2">
            <a:extLst>
              <a:ext uri="{FF2B5EF4-FFF2-40B4-BE49-F238E27FC236}">
                <a16:creationId xmlns:a16="http://schemas.microsoft.com/office/drawing/2014/main" id="{828E9C43-4AB0-41B9-AC07-F690EDBF6AE0}"/>
              </a:ext>
            </a:extLst>
          </p:cNvPr>
          <p:cNvSpPr>
            <a:spLocks noGrp="1"/>
          </p:cNvSpPr>
          <p:nvPr>
            <p:ph idx="1"/>
          </p:nvPr>
        </p:nvSpPr>
        <p:spPr>
          <a:xfrm>
            <a:off x="457200" y="1412776"/>
            <a:ext cx="8579296" cy="5184576"/>
          </a:xfrm>
        </p:spPr>
        <p:txBody>
          <a:bodyPr>
            <a:normAutofit/>
          </a:bodyPr>
          <a:lstStyle/>
          <a:p>
            <a:pPr marL="0" indent="0">
              <a:lnSpc>
                <a:spcPct val="160000"/>
              </a:lnSpc>
              <a:buNone/>
            </a:pPr>
            <a:r>
              <a:rPr lang="en-US" sz="1600" b="1" dirty="0">
                <a:latin typeface="Arial" panose="020B0604020202020204" pitchFamily="34" charset="0"/>
                <a:cs typeface="Arial" panose="020B0604020202020204" pitchFamily="34" charset="0"/>
              </a:rPr>
              <a:t> Responsabilidad y reclamaciones por defectos</a:t>
            </a:r>
            <a:endParaRPr lang="de-DE" sz="1600" dirty="0">
              <a:latin typeface="Arial" panose="020B0604020202020204" pitchFamily="34" charset="0"/>
              <a:cs typeface="Arial" panose="020B0604020202020204" pitchFamily="34" charset="0"/>
            </a:endParaRPr>
          </a:p>
          <a:p>
            <a:pPr>
              <a:lnSpc>
                <a:spcPct val="160000"/>
              </a:lnSpc>
            </a:pPr>
            <a:r>
              <a:rPr lang="en-US" sz="1600" dirty="0">
                <a:latin typeface="Arial" panose="020B0604020202020204" pitchFamily="34" charset="0"/>
                <a:cs typeface="Arial" panose="020B0604020202020204" pitchFamily="34" charset="0"/>
              </a:rPr>
              <a:t>Debido a los largos tiempos de funcionamiento de las plantas geotérmicas, también se recomienda la conclusión de un seguro complementario más allá del tiempo de finalización del trabajo del ingeniero; por ejemplo, para los próximos 30 años.</a:t>
            </a:r>
          </a:p>
          <a:p>
            <a:pPr>
              <a:lnSpc>
                <a:spcPct val="160000"/>
              </a:lnSpc>
            </a:pPr>
            <a:r>
              <a:rPr lang="en-US" sz="1600" dirty="0">
                <a:latin typeface="Arial" panose="020B0604020202020204" pitchFamily="34" charset="0"/>
                <a:cs typeface="Arial" panose="020B0604020202020204" pitchFamily="34" charset="0"/>
              </a:rPr>
              <a:t>Si los servicios son prestados por un empleado asalariado, también interviene la cobertura de seguro de la empresa de ingeniería.</a:t>
            </a:r>
          </a:p>
          <a:p>
            <a:pPr>
              <a:lnSpc>
                <a:spcPct val="160000"/>
              </a:lnSpc>
            </a:pPr>
            <a:r>
              <a:rPr lang="en-US" sz="1600" dirty="0">
                <a:latin typeface="Arial" panose="020B0604020202020204" pitchFamily="34" charset="0"/>
                <a:cs typeface="Arial" panose="020B0604020202020204" pitchFamily="34" charset="0"/>
              </a:rPr>
              <a:t>Si la planificación de la planta geotérmica es llevada a cabo por el contratista o contratista, los vacíos y errores en la planificación no están asegurados por responsabilidad civil.</a:t>
            </a:r>
          </a:p>
          <a:p>
            <a:pPr>
              <a:lnSpc>
                <a:spcPct val="160000"/>
              </a:lnSpc>
            </a:pPr>
            <a:r>
              <a:rPr lang="en-US" sz="1600" dirty="0">
                <a:latin typeface="Arial" panose="020B0604020202020204" pitchFamily="34" charset="0"/>
                <a:cs typeface="Arial" panose="020B0604020202020204" pitchFamily="34" charset="0"/>
              </a:rPr>
              <a:t>Es aconsejable contratar a un ingeniero consultor independiente como planificador especializado que esté cubierto por un seguro de responsabilidad civil debido a los requisitos profesionales.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90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49E96-BA1B-4850-A063-0D73C1DB8D97}"/>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9FF77F01-3A78-4502-8FAA-A1C6D00D548F}"/>
              </a:ext>
            </a:extLst>
          </p:cNvPr>
          <p:cNvSpPr>
            <a:spLocks noGrp="1"/>
          </p:cNvSpPr>
          <p:nvPr>
            <p:ph idx="1"/>
          </p:nvPr>
        </p:nvSpPr>
        <p:spPr/>
        <p:txBody>
          <a:bodyPr/>
          <a:lstStyle/>
          <a:p>
            <a:pPr marL="0" indent="0">
              <a:lnSpc>
                <a:spcPct val="150000"/>
              </a:lnSpc>
              <a:buNone/>
            </a:pPr>
            <a:r>
              <a:rPr lang="de-DE" sz="1600" b="1" dirty="0" err="1">
                <a:latin typeface="Arial" panose="020B0604020202020204" pitchFamily="34" charset="0"/>
                <a:cs typeface="Arial" panose="020B0604020202020204" pitchFamily="34" charset="0"/>
              </a:rPr>
              <a:t> Tendencias</a:t>
            </a:r>
            <a:r>
              <a:rPr lang="de-DE" sz="1600" b="1" dirty="0">
                <a:latin typeface="Arial" panose="020B0604020202020204" pitchFamily="34" charset="0"/>
                <a:cs typeface="Arial" panose="020B0604020202020204" pitchFamily="34" charset="0"/>
              </a:rPr>
              <a:t> e </a:t>
            </a:r>
            <a:r>
              <a:rPr lang="de-DE" sz="1600" b="1" dirty="0" err="1">
                <a:latin typeface="Arial" panose="020B0604020202020204" pitchFamily="34" charset="0"/>
                <a:cs typeface="Arial" panose="020B0604020202020204" pitchFamily="34" charset="0"/>
              </a:rPr>
              <a:t>innovaciones</a:t>
            </a:r>
            <a:r>
              <a:rPr lang="de-DE" sz="1600" b="1" dirty="0">
                <a:latin typeface="Arial" panose="020B0604020202020204" pitchFamily="34" charset="0"/>
                <a:cs typeface="Arial" panose="020B0604020202020204" pitchFamily="34" charset="0"/>
              </a:rPr>
              <a:t> regionales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ciudades y los pueblos desempeñan un papel importante en la promoción de la energía geotérmica cercana a la superficie.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 mantienen programas de exhibición de mercado, apoyo con recursos financieros, ayuda con la planificación y ejecución técnica.</a:t>
            </a:r>
          </a:p>
          <a:p>
            <a:pPr>
              <a:lnSpc>
                <a:spcPct val="150000"/>
              </a:lnSpc>
            </a:pPr>
            <a:endParaRPr lang="en-US" sz="1600" dirty="0">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En algunas regiones, el gobierno está utilizando la energía geotérmica como condición marco de apoyo (Islandia, Suecia, Alemania y Francia).</a:t>
            </a:r>
            <a:endParaRPr lang="de-DE" sz="1600" dirty="0">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5911876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4">
            <a:extLst>
              <a:ext uri="{FF2B5EF4-FFF2-40B4-BE49-F238E27FC236}">
                <a16:creationId xmlns:a16="http://schemas.microsoft.com/office/drawing/2014/main" id="{3E1D8CE8-DA45-4693-AB9C-0A6316203535}"/>
              </a:ext>
            </a:extLst>
          </p:cNvPr>
          <p:cNvSpPr/>
          <p:nvPr/>
        </p:nvSpPr>
        <p:spPr>
          <a:xfrm>
            <a:off x="507704" y="2276872"/>
            <a:ext cx="7915708" cy="1584176"/>
          </a:xfrm>
          <a:prstGeom prst="roundRect">
            <a:avLst/>
          </a:prstGeom>
          <a:solidFill>
            <a:srgbClr val="22761C">
              <a:alpha val="54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4AF33CE1-0E4A-4971-A8B1-AE5B85539EB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 </a:t>
            </a:r>
          </a:p>
        </p:txBody>
      </p:sp>
      <p:sp>
        <p:nvSpPr>
          <p:cNvPr id="3" name="Inhaltsplatzhalter 2">
            <a:extLst>
              <a:ext uri="{FF2B5EF4-FFF2-40B4-BE49-F238E27FC236}">
                <a16:creationId xmlns:a16="http://schemas.microsoft.com/office/drawing/2014/main" id="{A73B85EE-2B07-412C-8672-14EEDE6EF9A7}"/>
              </a:ext>
            </a:extLst>
          </p:cNvPr>
          <p:cNvSpPr>
            <a:spLocks noGrp="1"/>
          </p:cNvSpPr>
          <p:nvPr>
            <p:ph idx="1"/>
          </p:nvPr>
        </p:nvSpPr>
        <p:spPr>
          <a:xfrm>
            <a:off x="323528" y="1412776"/>
            <a:ext cx="8075240" cy="4896544"/>
          </a:xfrm>
        </p:spPr>
        <p:txBody>
          <a:bodyPr>
            <a:noAutofit/>
          </a:bodyPr>
          <a:lstStyle/>
          <a:p>
            <a:pPr marL="0" indent="0">
              <a:lnSpc>
                <a:spcPct val="150000"/>
              </a:lnSpc>
              <a:buNone/>
            </a:pPr>
            <a:r>
              <a:rPr lang="en-US" sz="1600" b="1" dirty="0">
                <a:latin typeface="Arial" panose="020B0604020202020204" pitchFamily="34" charset="0"/>
                <a:cs typeface="Arial" panose="020B0604020202020204" pitchFamily="34" charset="0"/>
              </a:rPr>
              <a:t> Responsabilidad y reclamaciones por defectos</a:t>
            </a:r>
            <a:endParaRPr lang="de-DE" sz="1600" b="1" dirty="0">
              <a:latin typeface="Arial" panose="020B0604020202020204" pitchFamily="34" charset="0"/>
              <a:cs typeface="Arial" panose="020B0604020202020204" pitchFamily="34" charset="0"/>
            </a:endParaRPr>
          </a:p>
          <a:p>
            <a:pPr>
              <a:lnSpc>
                <a:spcPct val="150000"/>
              </a:lnSpc>
            </a:pPr>
            <a:endParaRPr lang="de-DE" sz="1600" dirty="0">
              <a:solidFill>
                <a:schemeClr val="bg1"/>
              </a:solidFill>
              <a:latin typeface="Arial" panose="020B0604020202020204" pitchFamily="34" charset="0"/>
              <a:cs typeface="Arial" panose="020B0604020202020204" pitchFamily="34" charset="0"/>
            </a:endParaRPr>
          </a:p>
          <a:p>
            <a:pPr marL="400050" lvl="1" indent="0">
              <a:lnSpc>
                <a:spcPct val="150000"/>
              </a:lnSpc>
              <a:buNone/>
            </a:pPr>
            <a:r>
              <a:rPr lang="en-US" sz="1600" dirty="0">
                <a:solidFill>
                  <a:schemeClr val="bg1"/>
                </a:solidFill>
                <a:latin typeface="Arial" panose="020B0604020202020204" pitchFamily="34" charset="0"/>
                <a:cs typeface="Arial" panose="020B0604020202020204" pitchFamily="34" charset="0"/>
              </a:rPr>
              <a:t>"Una subvención para bombas de calor con la construcción simultánea de un pozo geotérmico requiere que el pozo haya sido instalado de acuerdo con los requisitos de calidad del Reglamento Técnico DVGW W 120-2 y que se haya contratado un seguro sin fallos contra daños imprevistos".</a:t>
            </a:r>
            <a:endParaRPr lang="de-DE" sz="1600" dirty="0">
              <a:latin typeface="Arial" panose="020B0604020202020204" pitchFamily="34" charset="0"/>
              <a:cs typeface="Arial" panose="020B0604020202020204" pitchFamily="34" charset="0"/>
            </a:endParaRPr>
          </a:p>
          <a:p>
            <a:pPr marL="400050" lvl="1" indent="0">
              <a:lnSpc>
                <a:spcPct val="150000"/>
              </a:lnSpc>
              <a:buNone/>
            </a:pPr>
            <a:endParaRPr lang="de-DE" sz="1600" b="1" i="1" dirty="0">
              <a:latin typeface="Arial" panose="020B0604020202020204" pitchFamily="34" charset="0"/>
              <a:cs typeface="Arial" panose="020B0604020202020204" pitchFamily="34" charset="0"/>
            </a:endParaRPr>
          </a:p>
          <a:p>
            <a:pPr marL="400050" lvl="1" indent="0">
              <a:lnSpc>
                <a:spcPct val="150000"/>
              </a:lnSpc>
              <a:buNone/>
            </a:pPr>
            <a:r>
              <a:rPr lang="en-US" sz="1600" b="1" i="1" dirty="0">
                <a:latin typeface="Arial" panose="020B0604020202020204" pitchFamily="34" charset="0"/>
                <a:cs typeface="Arial" panose="020B0604020202020204" pitchFamily="34" charset="0"/>
              </a:rPr>
              <a:t>En el momento de la perforación, </a:t>
            </a:r>
            <a:r>
              <a:rPr lang="en-US" sz="1600" i="1" dirty="0">
                <a:latin typeface="Arial" panose="020B0604020202020204" pitchFamily="34" charset="0"/>
                <a:cs typeface="Arial" panose="020B0604020202020204" pitchFamily="34" charset="0"/>
              </a:rPr>
              <a:t>deben cumplirse las siguientes condiciones:</a:t>
            </a:r>
          </a:p>
          <a:p>
            <a:pPr lvl="1" indent="-342900">
              <a:lnSpc>
                <a:spcPct val="150000"/>
              </a:lnSpc>
              <a:buFont typeface="+mj-lt"/>
              <a:buAutoNum type="arabicPeriod"/>
            </a:pPr>
            <a:r>
              <a:rPr lang="en-US" sz="1600" dirty="0">
                <a:latin typeface="Arial" panose="020B0604020202020204" pitchFamily="34" charset="0"/>
                <a:cs typeface="Arial" panose="020B0604020202020204" pitchFamily="34" charset="0"/>
              </a:rPr>
              <a:t>El contratista de perforación está certificado de acuerdo con los requisitos de calidad de la norma técnica DVGW W 120-2.</a:t>
            </a:r>
          </a:p>
          <a:p>
            <a:pPr lvl="1" indent="-342900">
              <a:lnSpc>
                <a:spcPct val="150000"/>
              </a:lnSpc>
              <a:buFont typeface="+mj-lt"/>
              <a:buAutoNum type="arabicPeriod"/>
            </a:pPr>
            <a:r>
              <a:rPr lang="en-US" sz="1600" dirty="0">
                <a:latin typeface="Arial" panose="020B0604020202020204" pitchFamily="34" charset="0"/>
                <a:cs typeface="Arial" panose="020B0604020202020204" pitchFamily="34" charset="0"/>
              </a:rPr>
              <a:t>Existe un seguro sin culpa que cubre los posibles daños a la propiedad causados por la perforación de pozos a terceros.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73046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A8F4A-1612-4F84-9982-C1FAABE15B4C}"/>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 </a:t>
            </a:r>
          </a:p>
        </p:txBody>
      </p:sp>
      <p:sp>
        <p:nvSpPr>
          <p:cNvPr id="3" name="Inhaltsplatzhalter 2">
            <a:extLst>
              <a:ext uri="{FF2B5EF4-FFF2-40B4-BE49-F238E27FC236}">
                <a16:creationId xmlns:a16="http://schemas.microsoft.com/office/drawing/2014/main" id="{C0B0F0CC-C417-4104-88C9-AB494BD7F592}"/>
              </a:ext>
            </a:extLst>
          </p:cNvPr>
          <p:cNvSpPr>
            <a:spLocks noGrp="1"/>
          </p:cNvSpPr>
          <p:nvPr>
            <p:ph idx="1"/>
          </p:nvPr>
        </p:nvSpPr>
        <p:spPr>
          <a:xfrm>
            <a:off x="457200" y="1412776"/>
            <a:ext cx="8229600"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Seguro de responsabilidad civil</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Debe demostrarse a BAFA que, en el momento de la perforación, habrá un seguro sin culpa que cubra los posibles daños resultantes de la perforación de pozos.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Sirve para proteger al solicitante en su calidad de propietario de la propiedad en la que se lleva a cabo la perforación por sondeo, en el caso de una reclamación por parte de propietarios dañados de otras parcelas.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Por la presente, también está cubierto el propietario de otra propiedad si se producen daños como resultado de la perforación de la sonda geotérmica.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 muy importante recibir suficiente información del ingeniero.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11000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E712D-2F3E-4BFD-AC45-34B9BD446DF1}"/>
              </a:ext>
            </a:extLst>
          </p:cNvPr>
          <p:cNvSpPr>
            <a:spLocks noGrp="1"/>
          </p:cNvSpPr>
          <p:nvPr>
            <p:ph type="title"/>
          </p:nvPr>
        </p:nvSpPr>
        <p:spPr>
          <a:xfrm>
            <a:off x="1972678" y="-15697"/>
            <a:ext cx="6707088" cy="1124744"/>
          </a:xfrm>
        </p:spPr>
        <p:txBody>
          <a:bodyPr/>
          <a:lstStyle/>
          <a:p>
            <a:r>
              <a:rPr lang="de-DE" dirty="0" err="1">
                <a:latin typeface="Arial" panose="020B0604020202020204" pitchFamily="34" charset="0"/>
                <a:cs typeface="Arial" panose="020B0604020202020204" pitchFamily="34" charset="0"/>
              </a:rPr>
              <a:t> 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4AD327A-F671-4F76-AF62-C5CB2ECD8B14}"/>
              </a:ext>
            </a:extLst>
          </p:cNvPr>
          <p:cNvSpPr>
            <a:spLocks noGrp="1"/>
          </p:cNvSpPr>
          <p:nvPr>
            <p:ph idx="1"/>
          </p:nvPr>
        </p:nvSpPr>
        <p:spPr>
          <a:xfrm>
            <a:off x="251520" y="1412776"/>
            <a:ext cx="843528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Seguro de responsabilidad civil</a:t>
            </a: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u="sng" dirty="0">
                <a:latin typeface="Arial" panose="020B0604020202020204" pitchFamily="34" charset="0"/>
                <a:cs typeface="Arial" panose="020B0604020202020204" pitchFamily="34" charset="0"/>
              </a:rPr>
              <a:t> Pruebas:</a:t>
            </a:r>
          </a:p>
          <a:p>
            <a:pPr marL="457200" lvl="1" indent="0">
              <a:lnSpc>
                <a:spcPct val="150000"/>
              </a:lnSpc>
              <a:buNone/>
            </a:pPr>
            <a:r>
              <a:rPr lang="en-US" sz="1600" dirty="0">
                <a:latin typeface="Arial" panose="020B0604020202020204" pitchFamily="34" charset="0"/>
                <a:cs typeface="Arial" panose="020B0604020202020204" pitchFamily="34" charset="0"/>
              </a:rPr>
              <a:t>El certificado de seguro que debe presentarse a BAFA debe indicar claramente que el seguro existía en el momento del proyecto de perforación.</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l seguro cubre el proyecto de perforación planeado y cualquier reclamo de compensación debido a daños relacionados con la perforación en el vecindario,</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el propietario de la propiedad en la que se realiza la perforación está asegurado a través de ellos (ya sea como titular de la póliza o como co-asegurado bajo un seguro contratado por la compañía de perforación),</a:t>
            </a: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el seguro es independiente de la culpa y la cobertura es de al menos 1.000.000 €.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2608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7F8EB-0DBA-4ED4-B5F6-05402730CBE4}"/>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CA78F45-FFED-4ED7-8DA0-C5DD0AF0928C}"/>
              </a:ext>
            </a:extLst>
          </p:cNvPr>
          <p:cNvSpPr>
            <a:spLocks noGrp="1"/>
          </p:cNvSpPr>
          <p:nvPr>
            <p:ph idx="1"/>
          </p:nvPr>
        </p:nvSpPr>
        <p:spPr>
          <a:xfrm>
            <a:off x="323528" y="1340768"/>
            <a:ext cx="8760078" cy="5184576"/>
          </a:xfrm>
        </p:spPr>
        <p:txBody>
          <a:bodyPr>
            <a:normAutofit lnSpcReduction="10000"/>
          </a:bodyPr>
          <a:lstStyle/>
          <a:p>
            <a:pPr marL="0" indent="0">
              <a:lnSpc>
                <a:spcPct val="150000"/>
              </a:lnSpc>
              <a:buNone/>
            </a:pPr>
            <a:r>
              <a:rPr lang="en-US" sz="1600" b="1" dirty="0">
                <a:latin typeface="Arial" panose="020B0604020202020204" pitchFamily="34" charset="0"/>
                <a:cs typeface="Arial" panose="020B0604020202020204" pitchFamily="34" charset="0"/>
              </a:rPr>
              <a:t> La Ley de Daño Ambiental (</a:t>
            </a:r>
            <a:r>
              <a:rPr lang="en-US" sz="1600" b="1" dirty="0" err="1">
                <a:latin typeface="Arial" panose="020B0604020202020204" pitchFamily="34" charset="0"/>
                <a:cs typeface="Arial" panose="020B0604020202020204" pitchFamily="34" charset="0"/>
              </a:rPr>
              <a:t>USchadG</a:t>
            </a:r>
            <a:r>
              <a:rPr lang="en-US" sz="1600" b="1"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Ley de Daños Ambientales (</a:t>
            </a:r>
            <a:r>
              <a:rPr lang="en-US" sz="1600" dirty="0" err="1">
                <a:latin typeface="Arial" panose="020B0604020202020204" pitchFamily="34" charset="0"/>
                <a:cs typeface="Arial" panose="020B0604020202020204" pitchFamily="34" charset="0"/>
              </a:rPr>
              <a:t>USchadG</a:t>
            </a:r>
            <a:r>
              <a:rPr lang="en-US" sz="1600" dirty="0">
                <a:latin typeface="Arial" panose="020B0604020202020204" pitchFamily="34" charset="0"/>
                <a:cs typeface="Arial" panose="020B0604020202020204" pitchFamily="34" charset="0"/>
              </a:rPr>
              <a:t>) - la "Ley sobre la prevención y reparación de daños ambientales" - sirve para transponer la Directiva 2004/35/CE de Responsabilidad Ambiental de la CE a la legislación alemana.</a:t>
            </a:r>
          </a:p>
          <a:p>
            <a:pPr>
              <a:lnSpc>
                <a:spcPct val="150000"/>
              </a:lnSpc>
            </a:pPr>
            <a:r>
              <a:rPr lang="en-US" sz="1600" dirty="0">
                <a:latin typeface="Arial" panose="020B0604020202020204" pitchFamily="34" charset="0"/>
                <a:cs typeface="Arial" panose="020B0604020202020204" pitchFamily="34" charset="0"/>
              </a:rPr>
              <a:t>De acuerdo con la decisión del Parlamento Europeo, la transposición de la Directiva comunitaria sobre responsabilidad medioambiental al Derecho nacional de los Estados miembros de la UE debería haber tenido lugar antes del 30 de abril de 2007. Sin embargo, la Ley de daños ambientales no entró en vigor hasta el 14 de noviembre de 2007 y prevé la responsabilidad retroactiva por los daños causados entre el 30 de abril y el 14 de noviembre.</a:t>
            </a:r>
          </a:p>
          <a:p>
            <a:pPr>
              <a:lnSpc>
                <a:spcPct val="150000"/>
              </a:lnSpc>
            </a:pPr>
            <a:r>
              <a:rPr lang="en-US" sz="1600" dirty="0">
                <a:latin typeface="Arial" panose="020B0604020202020204" pitchFamily="34" charset="0"/>
                <a:cs typeface="Arial" panose="020B0604020202020204" pitchFamily="34" charset="0"/>
              </a:rPr>
              <a:t>El nuevo riesgo de responsabilidad de esta ley es que, por primera vez, los daños deben ser compensados en el propio medio ambiente, no sólo los daños a bienes individuales como resultado de daños al medio ambiente (por ejemplo, los contaminantes que contaminan una propiedad vecina).</a:t>
            </a:r>
            <a:endParaRPr lang="de-DE" sz="1600" dirty="0">
              <a:latin typeface="Arial" panose="020B0604020202020204" pitchFamily="34" charset="0"/>
              <a:cs typeface="Arial" panose="020B0604020202020204" pitchFamily="34" charset="0"/>
            </a:endParaRPr>
          </a:p>
          <a:p>
            <a:endParaRPr lang="de-DE" dirty="0"/>
          </a:p>
          <a:p>
            <a:endParaRPr lang="de-DE" dirty="0"/>
          </a:p>
        </p:txBody>
      </p:sp>
    </p:spTree>
    <p:extLst>
      <p:ext uri="{BB962C8B-B14F-4D97-AF65-F5344CB8AC3E}">
        <p14:creationId xmlns:p14="http://schemas.microsoft.com/office/powerpoint/2010/main" val="2356397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2CB10-D23C-4847-9B35-94915101D977}"/>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Responsabilidad civil</a:t>
            </a:r>
            <a:r>
              <a:rPr lang="de-DE" dirty="0">
                <a:latin typeface="Arial" panose="020B0604020202020204" pitchFamily="34" charset="0"/>
                <a:cs typeface="Arial" panose="020B0604020202020204" pitchFamily="34" charset="0"/>
              </a:rPr>
              <a:t> y </a:t>
            </a:r>
            <a:r>
              <a:rPr lang="de-DE" dirty="0" err="1">
                <a:latin typeface="Arial" panose="020B0604020202020204" pitchFamily="34" charset="0"/>
                <a:cs typeface="Arial" panose="020B0604020202020204" pitchFamily="34" charset="0"/>
              </a:rPr>
              <a:t>seguros</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5C972C69-5F8C-43B5-ABEB-F3DF2EBD2957}"/>
              </a:ext>
            </a:extLst>
          </p:cNvPr>
          <p:cNvSpPr>
            <a:spLocks noGrp="1"/>
          </p:cNvSpPr>
          <p:nvPr>
            <p:ph idx="1"/>
          </p:nvPr>
        </p:nvSpPr>
        <p:spPr>
          <a:xfrm>
            <a:off x="457200" y="1412776"/>
            <a:ext cx="8229600" cy="5040560"/>
          </a:xfrm>
        </p:spPr>
        <p:txBody>
          <a:bodyPr>
            <a:normAutofit lnSpcReduction="10000"/>
          </a:bodyPr>
          <a:lstStyle/>
          <a:p>
            <a:pPr marL="0" indent="0">
              <a:lnSpc>
                <a:spcPct val="150000"/>
              </a:lnSpc>
              <a:buNone/>
            </a:pPr>
            <a:r>
              <a:rPr lang="en-US" sz="1600" b="1" dirty="0">
                <a:latin typeface="Arial" panose="020B0604020202020204" pitchFamily="34" charset="0"/>
                <a:cs typeface="Arial" panose="020B0604020202020204" pitchFamily="34" charset="0"/>
              </a:rPr>
              <a:t> La Ley de Daño Ambiental (</a:t>
            </a:r>
            <a:r>
              <a:rPr lang="en-US" sz="1600" b="1" dirty="0" err="1">
                <a:latin typeface="Arial" panose="020B0604020202020204" pitchFamily="34" charset="0"/>
                <a:cs typeface="Arial" panose="020B0604020202020204" pitchFamily="34" charset="0"/>
              </a:rPr>
              <a:t>USchadG</a:t>
            </a:r>
            <a:r>
              <a:rPr lang="en-US" sz="1600" b="1" dirty="0">
                <a:latin typeface="Arial" panose="020B0604020202020204" pitchFamily="34" charset="0"/>
                <a:cs typeface="Arial" panose="020B0604020202020204" pitchFamily="34" charset="0"/>
              </a:rPr>
              <a:t>)</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Por primera vez, la Ley de daños ambientales establece requisitos uniformes para la reparación de los daños ambientales relacionados con los accidentes, en particular los daños ecológicos.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aplicación de la Directiva comunitaria sobre responsabilidad medioambiental en la legislación nacional es un reto porque incluye un nuevo concepto de responsabilidad pública por daños y perjuicios:</a:t>
            </a:r>
          </a:p>
          <a:p>
            <a:pPr>
              <a:lnSpc>
                <a:spcPct val="150000"/>
              </a:lnSpc>
            </a:pP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la biodiversidad</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aguas</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err="1">
                <a:latin typeface="Arial" panose="020B0604020202020204" pitchFamily="34" charset="0"/>
                <a:cs typeface="Arial" panose="020B0604020202020204" pitchFamily="34" charset="0"/>
              </a:rPr>
              <a:t>la tierra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6140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98F96-FC5A-4A79-BFD7-5BDA3C2DFE7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 </a:t>
            </a:r>
          </a:p>
        </p:txBody>
      </p:sp>
      <p:sp>
        <p:nvSpPr>
          <p:cNvPr id="3" name="Inhaltsplatzhalter 2">
            <a:extLst>
              <a:ext uri="{FF2B5EF4-FFF2-40B4-BE49-F238E27FC236}">
                <a16:creationId xmlns:a16="http://schemas.microsoft.com/office/drawing/2014/main" id="{6CA58564-2A6B-4E94-8A38-65A04E5E636A}"/>
              </a:ext>
            </a:extLst>
          </p:cNvPr>
          <p:cNvSpPr>
            <a:spLocks noGrp="1"/>
          </p:cNvSpPr>
          <p:nvPr>
            <p:ph idx="1"/>
          </p:nvPr>
        </p:nvSpPr>
        <p:spPr>
          <a:xfrm>
            <a:off x="457200" y="1412776"/>
            <a:ext cx="8229600" cy="4896544"/>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Mercado de la calefacción</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la actualidad, el mercado de suministro de energía térmica sigue estando dominado por los combustibles fósiles.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carbón, el petróleo y el gas juntos representan el 88% del mercado de la calefacción.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energía geotérmica cercana a la superficie representa actualmente aproximadamente el 5% del mercado de la calefacción de energía renovable.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Al mismo tiempo, la geotermia cercana a la superficie y la geotermia profunda juntas tienen el mayor potencial en el mercado doméstico de calor para energía renovable.</a:t>
            </a:r>
            <a:endParaRPr lang="de-DE" dirty="0"/>
          </a:p>
        </p:txBody>
      </p:sp>
    </p:spTree>
    <p:extLst>
      <p:ext uri="{BB962C8B-B14F-4D97-AF65-F5344CB8AC3E}">
        <p14:creationId xmlns:p14="http://schemas.microsoft.com/office/powerpoint/2010/main" val="3733255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11E2CF-1418-4C73-A73B-68EE42D7F27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a:t>
            </a:r>
          </a:p>
        </p:txBody>
      </p:sp>
      <p:sp>
        <p:nvSpPr>
          <p:cNvPr id="3" name="Inhaltsplatzhalter 2">
            <a:extLst>
              <a:ext uri="{FF2B5EF4-FFF2-40B4-BE49-F238E27FC236}">
                <a16:creationId xmlns:a16="http://schemas.microsoft.com/office/drawing/2014/main" id="{F52B9AB9-49D4-4A41-BE70-D3BD44CB51E0}"/>
              </a:ext>
            </a:extLst>
          </p:cNvPr>
          <p:cNvSpPr>
            <a:spLocks noGrp="1"/>
          </p:cNvSpPr>
          <p:nvPr>
            <p:ph idx="1"/>
          </p:nvPr>
        </p:nvSpPr>
        <p:spPr>
          <a:xfrm>
            <a:off x="457200" y="1412776"/>
            <a:ext cx="8229600" cy="4968552"/>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Mercado de la calefacción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uso de electricidad procedente de fuentes renovables en plantas de energía geotérmica con bombas de calor representa una combinación particularmente eficiente del mercado de la electricidad y la calefacción y es mucho más eficiente desde el punto de vista energético que, por ejemplo, la "eliminación de la electricidad" en los acumuladores nocturnos o en los calentadores de inmersión.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gobierno</a:t>
            </a:r>
            <a:r>
              <a:rPr lang="en-US" sz="1600" dirty="0">
                <a:latin typeface="Arial" panose="020B0604020202020204" pitchFamily="34" charset="0"/>
                <a:cs typeface="Arial" panose="020B0604020202020204" pitchFamily="34" charset="0"/>
              </a:rPr>
              <a:t> federal espera una reducción en la demanda de calor para 2020 en comparación con 2012. Al mismo tiempo, la cuota de las energías renovables en el suministro de calor debería aumentar al 14%.</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Para lograr estos objetivos, se requiere un aumento significativo en la tasa de rehabilitación, desde el promedio actual de 1-2% por año a por lo menos 5% por año.</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25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A8F6C7-5B5E-439A-9E2D-58CD7FD49149}"/>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Potencial</a:t>
            </a:r>
          </a:p>
        </p:txBody>
      </p:sp>
      <p:sp>
        <p:nvSpPr>
          <p:cNvPr id="3" name="Inhaltsplatzhalter 2">
            <a:extLst>
              <a:ext uri="{FF2B5EF4-FFF2-40B4-BE49-F238E27FC236}">
                <a16:creationId xmlns:a16="http://schemas.microsoft.com/office/drawing/2014/main" id="{C38826BF-04D2-4AFD-99C4-A046428DA8A9}"/>
              </a:ext>
            </a:extLst>
          </p:cNvPr>
          <p:cNvSpPr>
            <a:spLocks noGrp="1"/>
          </p:cNvSpPr>
          <p:nvPr>
            <p:ph idx="1"/>
          </p:nvPr>
        </p:nvSpPr>
        <p:spPr>
          <a:xfrm>
            <a:off x="457200" y="1340768"/>
            <a:ext cx="8229600" cy="525658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Desarrollo del mercado </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participantes del mercado están influenciados por parámetros técnicos, económicos, ecológicos, legales y psicológicos. Las previsiones de desarrollo del mercado son muy difíciles debido al gran número de factores individuales.</a:t>
            </a:r>
          </a:p>
          <a:p>
            <a:pPr>
              <a:lnSpc>
                <a:spcPct val="150000"/>
              </a:lnSpc>
            </a:pPr>
            <a:r>
              <a:rPr lang="en-US" sz="1600" dirty="0">
                <a:latin typeface="Arial" panose="020B0604020202020204" pitchFamily="34" charset="0"/>
                <a:cs typeface="Arial" panose="020B0604020202020204" pitchFamily="34" charset="0"/>
              </a:rPr>
              <a:t>Las observaciones parciales son muy contradictorias. La aprobación de las energías renovables es regularmente alta. En una encuesta (Agencia de Energías Renovables), el 93% de los encuestados consideraba importante la expansión de las energías renovables. Sin embargo, casi el 90% de los calentadores que se venden cada año son calentadores de petróleo y gas.</a:t>
            </a:r>
          </a:p>
          <a:p>
            <a:pPr>
              <a:lnSpc>
                <a:spcPct val="150000"/>
              </a:lnSpc>
            </a:pPr>
            <a:r>
              <a:rPr lang="en-US" sz="1600" dirty="0">
                <a:latin typeface="Arial" panose="020B0604020202020204" pitchFamily="34" charset="0"/>
                <a:cs typeface="Arial" panose="020B0604020202020204" pitchFamily="34" charset="0"/>
              </a:rPr>
              <a:t>La decisión a favor de una planta geotérmica depende de la evolución de los precios de las fuentes de energía convencionales (mayor expansión de las plantas geotérmicas con períodos de altos precios del petróleo o del gas).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531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A9275-DBD5-4FA9-A368-0380FC858C28}"/>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5D04A6D-CE5A-4FF7-8F60-228118E7D17F}"/>
              </a:ext>
            </a:extLst>
          </p:cNvPr>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Ley de Energías</a:t>
            </a:r>
            <a:r>
              <a:rPr lang="de-DE" sz="1600" b="1" dirty="0" err="1">
                <a:latin typeface="Arial" panose="020B0604020202020204" pitchFamily="34" charset="0"/>
                <a:cs typeface="Arial" panose="020B0604020202020204" pitchFamily="34" charset="0"/>
              </a:rPr>
              <a:t> Renovables</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conversión de calor sirve para la protección del clima, la conservación de los recursos fósiles y la reducción de la dependencia de las importaciones de energía.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fomentará el desarrollo sostenible del abastecimiento energético y el desarrollo de tecnologías para la producción de calor y frío a partir de energías renovables.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objetivo del Gobierno Federal es aumentar la participación de las energías renovables en el consumo de energía para calefacción y refrigeración hasta el 14% en 2020.</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45587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B3CDD6-2F4F-49FA-AB38-082D8238155D}"/>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2368327-C262-4222-9BA6-BDDD14A82035}"/>
              </a:ext>
            </a:extLst>
          </p:cNvPr>
          <p:cNvSpPr>
            <a:spLocks noGrp="1"/>
          </p:cNvSpPr>
          <p:nvPr>
            <p:ph idx="1"/>
          </p:nvPr>
        </p:nvSpPr>
        <p:spPr>
          <a:xfrm>
            <a:off x="457200" y="1412776"/>
            <a:ext cx="8686800" cy="5184576"/>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Ley de Energías</a:t>
            </a:r>
            <a:r>
              <a:rPr lang="de-DE" sz="1600" b="1" dirty="0" err="1">
                <a:latin typeface="Arial" panose="020B0604020202020204" pitchFamily="34" charset="0"/>
                <a:cs typeface="Arial" panose="020B0604020202020204" pitchFamily="34" charset="0"/>
              </a:rPr>
              <a:t> Renovables</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EEWärmeG</a:t>
            </a:r>
            <a:r>
              <a:rPr lang="en-US" sz="1600" dirty="0">
                <a:latin typeface="Arial" panose="020B0604020202020204" pitchFamily="34" charset="0"/>
                <a:cs typeface="Arial" panose="020B0604020202020204" pitchFamily="34" charset="0"/>
              </a:rPr>
              <a:t> combina medidas reguladoras e incentivos financieros.</a:t>
            </a:r>
          </a:p>
          <a:p>
            <a:pPr>
              <a:lnSpc>
                <a:spcPct val="150000"/>
              </a:lnSpc>
            </a:pPr>
            <a:r>
              <a:rPr lang="en-US" sz="1600" dirty="0">
                <a:latin typeface="Arial" panose="020B0604020202020204" pitchFamily="34" charset="0"/>
                <a:cs typeface="Arial" panose="020B0604020202020204" pitchFamily="34" charset="0"/>
              </a:rPr>
              <a:t>El núcleo de la política reguladora es la obligación de utilizar energías renovables en la construcción de un edificio y de edificios públicos. Por regla general, debe cumplirse un porcentaje mínimo, que es del 50% para los sistemas geotérmicos (en el texto de la ley en el caso de las bombas de calor).</a:t>
            </a:r>
          </a:p>
          <a:p>
            <a:pPr>
              <a:lnSpc>
                <a:spcPct val="150000"/>
              </a:lnSpc>
            </a:pPr>
            <a:r>
              <a:rPr lang="en-US" sz="1600" dirty="0">
                <a:latin typeface="Arial" panose="020B0604020202020204" pitchFamily="34" charset="0"/>
                <a:cs typeface="Arial" panose="020B0604020202020204" pitchFamily="34" charset="0"/>
              </a:rPr>
              <a:t>Las bombas de calor utilizadas para los sistemas ONG están sujetas a un requisito mínimo de eficiencia. El empleo anual debe ser de al menos 3.8.</a:t>
            </a:r>
            <a:r>
              <a:rPr lang="de-DE"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a:t>
            </a:r>
            <a:r>
              <a:rPr lang="en-US" sz="1600" dirty="0" err="1">
                <a:latin typeface="Arial" panose="020B0604020202020204" pitchFamily="34" charset="0"/>
                <a:cs typeface="Arial" panose="020B0604020202020204" pitchFamily="34" charset="0"/>
              </a:rPr>
              <a:t>bombas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utilizadas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sistema </a:t>
            </a:r>
            <a:r>
              <a:rPr lang="en-US" sz="1600" dirty="0" err="1">
                <a:latin typeface="Arial" panose="020B0604020202020204" pitchFamily="34" charset="0"/>
                <a:cs typeface="Arial" panose="020B0604020202020204" pitchFamily="34" charset="0"/>
              </a:rPr>
              <a:t>deben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certificadas</a:t>
            </a:r>
            <a:r>
              <a:rPr lang="en-US" sz="1600" dirty="0">
                <a:latin typeface="Arial" panose="020B0604020202020204" pitchFamily="34" charset="0"/>
                <a:cs typeface="Arial" panose="020B0604020202020204" pitchFamily="34" charset="0"/>
              </a:rPr>
              <a:t> con los </a:t>
            </a:r>
            <a:r>
              <a:rPr lang="en-US" sz="1600" dirty="0" err="1">
                <a:latin typeface="Arial" panose="020B0604020202020204" pitchFamily="34" charset="0"/>
                <a:cs typeface="Arial" panose="020B0604020202020204" pitchFamily="34" charset="0"/>
              </a:rPr>
              <a:t>sellos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producto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Euroblume</a:t>
            </a:r>
            <a:r>
              <a:rPr lang="en-US" sz="1600" dirty="0">
                <a:latin typeface="Arial" panose="020B0604020202020204" pitchFamily="34" charset="0"/>
                <a:cs typeface="Arial" panose="020B0604020202020204" pitchFamily="34" charset="0"/>
              </a:rPr>
              <a:t>", "Blue Angel" o "EHPA quality label" o </a:t>
            </a:r>
            <a:r>
              <a:rPr lang="en-US" sz="1600" dirty="0" err="1">
                <a:latin typeface="Arial" panose="020B0604020202020204" pitchFamily="34" charset="0"/>
                <a:cs typeface="Arial" panose="020B0604020202020204" pitchFamily="34" charset="0"/>
              </a:rPr>
              <a:t>cumplir</a:t>
            </a:r>
            <a:r>
              <a:rPr lang="en-US" sz="1600" dirty="0">
                <a:latin typeface="Arial" panose="020B0604020202020204" pitchFamily="34" charset="0"/>
                <a:cs typeface="Arial" panose="020B0604020202020204" pitchFamily="34" charset="0"/>
              </a:rPr>
              <a:t> sus </a:t>
            </a:r>
            <a:r>
              <a:rPr lang="en-US" sz="1600" dirty="0" err="1">
                <a:latin typeface="Arial" panose="020B0604020202020204" pitchFamily="34" charset="0"/>
                <a:cs typeface="Arial" panose="020B0604020202020204" pitchFamily="34" charset="0"/>
              </a:rPr>
              <a:t>requisitos</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5754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7C785-6049-4C68-9066-96B516E8C88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F5AE952-D30D-4DF3-A74F-D32C7354A8C7}"/>
              </a:ext>
            </a:extLst>
          </p:cNvPr>
          <p:cNvSpPr>
            <a:spLocks noGrp="1"/>
          </p:cNvSpPr>
          <p:nvPr>
            <p:ph idx="1"/>
          </p:nvPr>
        </p:nvSpPr>
        <p:spPr>
          <a:xfrm>
            <a:off x="457200" y="1484784"/>
            <a:ext cx="8229600" cy="4525963"/>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 Tendencias</a:t>
            </a:r>
            <a:r>
              <a:rPr lang="de-DE" sz="1600" b="1" dirty="0">
                <a:latin typeface="Arial" panose="020B0604020202020204" pitchFamily="34" charset="0"/>
                <a:cs typeface="Arial" panose="020B0604020202020204" pitchFamily="34" charset="0"/>
              </a:rPr>
              <a:t> e </a:t>
            </a:r>
            <a:r>
              <a:rPr lang="de-DE" sz="1600" b="1" dirty="0" err="1">
                <a:latin typeface="Arial" panose="020B0604020202020204" pitchFamily="34" charset="0"/>
                <a:cs typeface="Arial" panose="020B0604020202020204" pitchFamily="34" charset="0"/>
              </a:rPr>
              <a:t>innovaciones</a:t>
            </a:r>
            <a:r>
              <a:rPr lang="de-DE" sz="1600" b="1" dirty="0">
                <a:latin typeface="Arial" panose="020B0604020202020204" pitchFamily="34" charset="0"/>
                <a:cs typeface="Arial" panose="020B0604020202020204" pitchFamily="34" charset="0"/>
              </a:rPr>
              <a:t>       regionales</a:t>
            </a:r>
          </a:p>
          <a:p>
            <a:pPr>
              <a:lnSpc>
                <a:spcPct val="150000"/>
              </a:lnSpc>
            </a:pPr>
            <a:r>
              <a:rPr lang="en-US" sz="1600" dirty="0">
                <a:latin typeface="Arial" panose="020B0604020202020204" pitchFamily="34" charset="0"/>
                <a:cs typeface="Arial" panose="020B0604020202020204" pitchFamily="34" charset="0"/>
              </a:rPr>
              <a:t>Las tendencias del mercado y los ejemplos de proyectos innovadores varían mucho en términos regionales debido al equipamiento de los recursos y a las estructuras de la demanda. Los criterios de éxito duplicables se extraen y se transfieren a otros proyectos.</a:t>
            </a:r>
          </a:p>
          <a:p>
            <a:pPr>
              <a:lnSpc>
                <a:spcPct val="150000"/>
              </a:lnSpc>
            </a:pPr>
            <a:r>
              <a:rPr lang="en-US" sz="1600" dirty="0">
                <a:latin typeface="Arial" panose="020B0604020202020204" pitchFamily="34" charset="0"/>
                <a:cs typeface="Arial" panose="020B0604020202020204" pitchFamily="34" charset="0"/>
              </a:rPr>
              <a:t>Ejemplos de proyectos innovadores: sistemas de calefacción local y distrital en París y Munich, uso de recursos geotérmicos en Islandia, bombeo de calor geotérmico a nivel nacional en Suecia, exploración y explotación de antiguas minas de carbón y uso de energía geotérmica cercana a la superficie para invernaderos en los Países Bajos, así como instalaciones públicas, complejos de edificios y centros comerciales en Corea del Sur.</a:t>
            </a:r>
          </a:p>
          <a:p>
            <a:pPr>
              <a:lnSpc>
                <a:spcPct val="150000"/>
              </a:lnSpc>
            </a:pPr>
            <a:r>
              <a:rPr lang="en-US" sz="1600" dirty="0">
                <a:latin typeface="Arial" panose="020B0604020202020204" pitchFamily="34" charset="0"/>
                <a:cs typeface="Arial" panose="020B0604020202020204" pitchFamily="34" charset="0"/>
              </a:rPr>
              <a:t>El gobierno, los legisladores y las instituciones financieras son cruciales para el desarrollo de la energía geotérmica en estos países.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20927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2920DA-6F8A-4471-94AF-A80F8FB9AEAD}"/>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72C129E-1F20-4954-9B4B-CB18FF49078E}"/>
              </a:ext>
            </a:extLst>
          </p:cNvPr>
          <p:cNvPicPr>
            <a:picLocks noGrp="1" noChangeAspect="1"/>
          </p:cNvPicPr>
          <p:nvPr>
            <p:ph idx="1"/>
          </p:nvPr>
        </p:nvPicPr>
        <p:blipFill rotWithShape="1">
          <a:blip r:embed="rId3"/>
          <a:srcRect l="26346" t="38436" r="62579" b="41020"/>
          <a:stretch/>
        </p:blipFill>
        <p:spPr>
          <a:xfrm>
            <a:off x="1763688" y="3254290"/>
            <a:ext cx="1800200" cy="1885924"/>
          </a:xfrm>
          <a:prstGeom prst="rect">
            <a:avLst/>
          </a:prstGeom>
        </p:spPr>
      </p:pic>
      <p:sp>
        <p:nvSpPr>
          <p:cNvPr id="5" name="Textfeld 4">
            <a:extLst>
              <a:ext uri="{FF2B5EF4-FFF2-40B4-BE49-F238E27FC236}">
                <a16:creationId xmlns:a16="http://schemas.microsoft.com/office/drawing/2014/main" id="{D3BC0076-C0D6-44A5-B3C4-350107F2635F}"/>
              </a:ext>
            </a:extLst>
          </p:cNvPr>
          <p:cNvSpPr txBox="1"/>
          <p:nvPr/>
        </p:nvSpPr>
        <p:spPr>
          <a:xfrm>
            <a:off x="1986855" y="2122402"/>
            <a:ext cx="1800200" cy="785343"/>
          </a:xfrm>
          <a:prstGeom prst="rect">
            <a:avLst/>
          </a:prstGeom>
          <a:noFill/>
        </p:spPr>
        <p:txBody>
          <a:bodyPr wrap="square" rtlCol="0">
            <a:spAutoFit/>
          </a:bodyPr>
          <a:lstStyle/>
          <a:p>
            <a:pPr>
              <a:lnSpc>
                <a:spcPct val="150000"/>
              </a:lnSpc>
            </a:pPr>
            <a:r>
              <a:rPr lang="de-DE" sz="1600" dirty="0" err="1">
                <a:latin typeface="Arial" panose="020B0604020202020204" pitchFamily="34" charset="0"/>
                <a:cs typeface="Arial" panose="020B0604020202020204" pitchFamily="34" charset="0"/>
              </a:rPr>
              <a:t>Certificados-Logotipo</a:t>
            </a:r>
            <a:r>
              <a:rPr lang="de-DE" sz="1600" dirty="0">
                <a:latin typeface="Arial" panose="020B0604020202020204" pitchFamily="34" charset="0"/>
                <a:cs typeface="Arial" panose="020B0604020202020204" pitchFamily="34" charset="0"/>
              </a:rPr>
              <a:t> de </a:t>
            </a:r>
            <a:r>
              <a:rPr lang="de-DE" sz="1600" dirty="0" err="1">
                <a:latin typeface="Arial" panose="020B0604020202020204" pitchFamily="34" charset="0"/>
                <a:cs typeface="Arial" panose="020B0604020202020204" pitchFamily="34" charset="0"/>
              </a:rPr>
              <a:t>la</a:t>
            </a:r>
            <a:r>
              <a:rPr lang="de-DE" sz="1600" dirty="0">
                <a:latin typeface="Arial" panose="020B0604020202020204" pitchFamily="34" charset="0"/>
                <a:cs typeface="Arial" panose="020B0604020202020204" pitchFamily="34" charset="0"/>
              </a:rPr>
              <a:t> DVGW</a:t>
            </a:r>
          </a:p>
        </p:txBody>
      </p:sp>
      <p:sp>
        <p:nvSpPr>
          <p:cNvPr id="6" name="Textfeld 5">
            <a:extLst>
              <a:ext uri="{FF2B5EF4-FFF2-40B4-BE49-F238E27FC236}">
                <a16:creationId xmlns:a16="http://schemas.microsoft.com/office/drawing/2014/main" id="{0F0A73E6-B8F2-457F-A905-8A5A34F00843}"/>
              </a:ext>
            </a:extLst>
          </p:cNvPr>
          <p:cNvSpPr txBox="1"/>
          <p:nvPr/>
        </p:nvSpPr>
        <p:spPr>
          <a:xfrm>
            <a:off x="5084783" y="2122403"/>
            <a:ext cx="2448272" cy="785343"/>
          </a:xfrm>
          <a:prstGeom prst="rect">
            <a:avLst/>
          </a:prstGeom>
          <a:noFill/>
        </p:spPr>
        <p:txBody>
          <a:bodyPr wrap="square" rtlCol="0">
            <a:spAutoFit/>
          </a:bodyPr>
          <a:lstStyle/>
          <a:p>
            <a:pPr>
              <a:lnSpc>
                <a:spcPct val="150000"/>
              </a:lnSpc>
            </a:pPr>
            <a:r>
              <a:rPr lang="de-DE" sz="1600" dirty="0" err="1">
                <a:latin typeface="Arial" panose="020B0604020202020204" pitchFamily="34" charset="0"/>
                <a:cs typeface="Arial" panose="020B0604020202020204" pitchFamily="34" charset="0"/>
              </a:rPr>
              <a:t>Certificados-Logotipo de la Certificación</a:t>
            </a:r>
            <a:r>
              <a:rPr lang="de-DE" sz="1600" dirty="0">
                <a:latin typeface="Arial" panose="020B0604020202020204" pitchFamily="34" charset="0"/>
                <a:cs typeface="Arial" panose="020B0604020202020204" pitchFamily="34" charset="0"/>
              </a:rPr>
              <a:t> Bau e.V. </a:t>
            </a:r>
          </a:p>
        </p:txBody>
      </p:sp>
      <p:pic>
        <p:nvPicPr>
          <p:cNvPr id="7" name="Grafik 6">
            <a:extLst>
              <a:ext uri="{FF2B5EF4-FFF2-40B4-BE49-F238E27FC236}">
                <a16:creationId xmlns:a16="http://schemas.microsoft.com/office/drawing/2014/main" id="{C35BBAD3-4E42-47D6-BFC4-FEC5802C5949}"/>
              </a:ext>
            </a:extLst>
          </p:cNvPr>
          <p:cNvPicPr>
            <a:picLocks noChangeAspect="1"/>
          </p:cNvPicPr>
          <p:nvPr/>
        </p:nvPicPr>
        <p:blipFill rotWithShape="1">
          <a:blip r:embed="rId4"/>
          <a:srcRect t="67462"/>
          <a:stretch/>
        </p:blipFill>
        <p:spPr>
          <a:xfrm>
            <a:off x="5084783" y="3284984"/>
            <a:ext cx="3015609" cy="1885924"/>
          </a:xfrm>
          <a:prstGeom prst="rect">
            <a:avLst/>
          </a:prstGeom>
        </p:spPr>
      </p:pic>
    </p:spTree>
    <p:extLst>
      <p:ext uri="{BB962C8B-B14F-4D97-AF65-F5344CB8AC3E}">
        <p14:creationId xmlns:p14="http://schemas.microsoft.com/office/powerpoint/2010/main" val="23921166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17B551-24CE-485C-A7DE-B384A99B4736}"/>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412FD44-A6DD-47C9-84C4-945D43368514}"/>
              </a:ext>
            </a:extLst>
          </p:cNvPr>
          <p:cNvSpPr>
            <a:spLocks noGrp="1"/>
          </p:cNvSpPr>
          <p:nvPr>
            <p:ph idx="1"/>
          </p:nvPr>
        </p:nvSpPr>
        <p:spPr>
          <a:xfrm>
            <a:off x="228600" y="1268760"/>
            <a:ext cx="8686800" cy="5184576"/>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Programa de</a:t>
            </a:r>
            <a:r>
              <a:rPr lang="de-DE" sz="1600" b="1" dirty="0">
                <a:latin typeface="Arial" panose="020B0604020202020204" pitchFamily="34" charset="0"/>
                <a:cs typeface="Arial" panose="020B0604020202020204" pitchFamily="34" charset="0"/>
              </a:rPr>
              <a:t>       Incentivos de Mercado (MAP)</a:t>
            </a: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Proporciona financiación para promover las tecnologías de calefacción renovable en los hogares y las empresas. Para ello se ha previsto un máximo de 500 millones de euros anuales.</a:t>
            </a:r>
          </a:p>
          <a:p>
            <a:pPr>
              <a:lnSpc>
                <a:spcPct val="150000"/>
              </a:lnSpc>
            </a:pPr>
            <a:r>
              <a:rPr lang="en-US" sz="1600" dirty="0">
                <a:latin typeface="Arial" panose="020B0604020202020204" pitchFamily="34" charset="0"/>
                <a:cs typeface="Arial" panose="020B0604020202020204" pitchFamily="34" charset="0"/>
              </a:rPr>
              <a:t>Para las </a:t>
            </a:r>
            <a:r>
              <a:rPr lang="en-US" sz="1600" dirty="0" err="1">
                <a:latin typeface="Arial" panose="020B0604020202020204" pitchFamily="34" charset="0"/>
                <a:cs typeface="Arial" panose="020B0604020202020204" pitchFamily="34" charset="0"/>
              </a:rPr>
              <a:t>plantas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geotérmicas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más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pequeñas</a:t>
            </a:r>
            <a:r>
              <a:rPr lang="en-US" sz="1600" dirty="0">
                <a:latin typeface="Arial" panose="020B0604020202020204" pitchFamily="34" charset="0"/>
                <a:cs typeface="Arial" panose="020B0604020202020204" pitchFamily="34" charset="0"/>
              </a:rPr>
              <a:t> (hasta 100 kW de </a:t>
            </a:r>
            <a:r>
              <a:rPr lang="en-US" sz="1600" dirty="0" err="1">
                <a:latin typeface="Arial" panose="020B0604020202020204" pitchFamily="34" charset="0"/>
                <a:cs typeface="Arial" panose="020B0604020202020204" pitchFamily="34" charset="0"/>
              </a:rPr>
              <a:t>capacidad</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bombeo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subvenciones</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inversión</a:t>
            </a:r>
            <a:r>
              <a:rPr lang="en-US" sz="1600" dirty="0">
                <a:latin typeface="Arial" panose="020B0604020202020204" pitchFamily="34" charset="0"/>
                <a:cs typeface="Arial" panose="020B0604020202020204" pitchFamily="34" charset="0"/>
              </a:rPr>
              <a:t> se pagan </a:t>
            </a:r>
            <a:r>
              <a:rPr lang="en-US" sz="1600" dirty="0" err="1">
                <a:latin typeface="Arial" panose="020B0604020202020204" pitchFamily="34" charset="0"/>
                <a:cs typeface="Arial" panose="020B0604020202020204" pitchFamily="34" charset="0"/>
              </a:rPr>
              <a:t>directamente</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través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Oficina</a:t>
            </a:r>
            <a:r>
              <a:rPr lang="en-US" sz="1600" dirty="0">
                <a:latin typeface="Arial" panose="020B0604020202020204" pitchFamily="34" charset="0"/>
                <a:cs typeface="Arial" panose="020B0604020202020204" pitchFamily="34" charset="0"/>
              </a:rPr>
              <a:t> Federal de </a:t>
            </a:r>
            <a:r>
              <a:rPr lang="en-US" sz="1600" dirty="0" err="1">
                <a:latin typeface="Arial" panose="020B0604020202020204" pitchFamily="34" charset="0"/>
                <a:cs typeface="Arial" panose="020B0604020202020204" pitchFamily="34" charset="0"/>
              </a:rPr>
              <a:t>Economía</a:t>
            </a:r>
            <a:r>
              <a:rPr lang="en-US" sz="1600" dirty="0">
                <a:latin typeface="Arial" panose="020B0604020202020204" pitchFamily="34" charset="0"/>
                <a:cs typeface="Arial" panose="020B0604020202020204" pitchFamily="34" charset="0"/>
              </a:rPr>
              <a:t> y Control de </a:t>
            </a:r>
            <a:r>
              <a:rPr lang="en-US" sz="1600" dirty="0" err="1">
                <a:latin typeface="Arial" panose="020B0604020202020204" pitchFamily="34" charset="0"/>
                <a:cs typeface="Arial" panose="020B0604020202020204" pitchFamily="34" charset="0"/>
              </a:rPr>
              <a:t>Exportaciones</a:t>
            </a:r>
            <a:r>
              <a:rPr lang="en-US" sz="1600" dirty="0">
                <a:latin typeface="Arial" panose="020B0604020202020204" pitchFamily="34" charset="0"/>
                <a:cs typeface="Arial" panose="020B0604020202020204" pitchFamily="34" charset="0"/>
              </a:rPr>
              <a:t> (BAFA).</a:t>
            </a:r>
          </a:p>
          <a:p>
            <a:pPr>
              <a:lnSpc>
                <a:spcPct val="150000"/>
              </a:lnSpc>
            </a:pPr>
            <a:r>
              <a:rPr lang="en-US" sz="1600" dirty="0">
                <a:latin typeface="Arial" panose="020B0604020202020204" pitchFamily="34" charset="0"/>
                <a:cs typeface="Arial" panose="020B0604020202020204" pitchFamily="34" charset="0"/>
              </a:rPr>
              <a:t>Las </a:t>
            </a:r>
            <a:r>
              <a:rPr lang="en-US" sz="1600" dirty="0" err="1">
                <a:latin typeface="Arial" panose="020B0604020202020204" pitchFamily="34" charset="0"/>
                <a:cs typeface="Arial" panose="020B0604020202020204" pitchFamily="34" charset="0"/>
              </a:rPr>
              <a:t>instalaciones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geotérmica de más de 100 kW están subvencionadas mediante préstamos a bajo interés y subvenciones del instituto de crédito para la reconstrucción (</a:t>
            </a:r>
            <a:r>
              <a:rPr lang="en-US" sz="1600" dirty="0" err="1">
                <a:latin typeface="Arial" panose="020B0604020202020204" pitchFamily="34" charset="0"/>
                <a:cs typeface="Arial" panose="020B0604020202020204" pitchFamily="34" charset="0"/>
              </a:rPr>
              <a:t>KfW</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Kreditinstitut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Wiederaufbau</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constructores y propietarios de viviendas pueden esperar un subsidio considerable del estado cuando instalen un sistema de calefacción geotérmica.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9112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A4F32-436A-4989-8808-5204565B7C6C}"/>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E53C57B-B8C4-4B41-BB77-B36CD9736A46}"/>
              </a:ext>
            </a:extLst>
          </p:cNvPr>
          <p:cNvSpPr>
            <a:spLocks noGrp="1"/>
          </p:cNvSpPr>
          <p:nvPr>
            <p:ph idx="1"/>
          </p:nvPr>
        </p:nvSpPr>
        <p:spPr>
          <a:xfrm>
            <a:off x="457200" y="1412776"/>
            <a:ext cx="8229600" cy="4968552"/>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Programa de</a:t>
            </a:r>
            <a:r>
              <a:rPr lang="de-DE" sz="1600" b="1" dirty="0">
                <a:latin typeface="Arial" panose="020B0604020202020204" pitchFamily="34" charset="0"/>
                <a:cs typeface="Arial" panose="020B0604020202020204" pitchFamily="34" charset="0"/>
              </a:rPr>
              <a:t> Incentivos de Mercado (MAP)</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Condición previa: Un rendimiento mínimo de la bomba de calor instalada. La tasa de empleo anual de los edificios de viviendas debe ser de al menos 3,8 y la de los edificios no residenciales de 4,0, y la de los edificios nuevos de al menos 4,5.</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Como financiación básica, se pagan 100 euros por kilovatio (bomba de calor) en los edificios existentes. Además, se aplica una subvención mínima de 4.000 €, y en sistemas con sondas geotérmicas, incluso de 4.500 €.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puede solicitar una ayuda a la innovación para instalaciones especialmente eficientes (tasa de empleo anual de al menos 4,5 trabajadores). El importe de base se incrementa en un 50%.</a:t>
            </a:r>
            <a:endParaRPr lang="de-DE" dirty="0"/>
          </a:p>
        </p:txBody>
      </p:sp>
    </p:spTree>
    <p:extLst>
      <p:ext uri="{BB962C8B-B14F-4D97-AF65-F5344CB8AC3E}">
        <p14:creationId xmlns:p14="http://schemas.microsoft.com/office/powerpoint/2010/main" val="3865312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E19270-2D5E-4B74-BFAD-C6B64C6AA76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10439840-99FF-4D18-983F-58505EF71AAF}"/>
              </a:ext>
            </a:extLst>
          </p:cNvPr>
          <p:cNvSpPr>
            <a:spLocks noGrp="1"/>
          </p:cNvSpPr>
          <p:nvPr>
            <p:ph idx="1"/>
          </p:nvPr>
        </p:nvSpPr>
        <p:spPr>
          <a:xfrm>
            <a:off x="457200" y="1412776"/>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Programa de Indicadores de Marcas (MAP)</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Para el nuevo edificio no hay financiación básica posible. Sin embargo, si se puede demostrar una carga de trabajo anual de al menos 4,5, las inversiones se financiarán a través del apoyo a la innovación.</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este caso el usuario recibe 100 € por kilovatio, como con el soporte básico en el inventario, y al menos 4000 € o 4500 €.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cumplimiento de los requisitos de elegibilidad debe ser comprobado por una confirmación de la empresa especializada encargada. Por lo tanto, las aplicaciones suelen ser realizadas por el técnico de calefacción en nombre del constructor.</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6912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97236-75A1-4EE1-BEA2-38ACDDBD11F1}"/>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A4D0D35-793F-4DC1-83F8-DF36C72AEB9C}"/>
              </a:ext>
            </a:extLst>
          </p:cNvPr>
          <p:cNvSpPr>
            <a:spLocks noGrp="1"/>
          </p:cNvSpPr>
          <p:nvPr>
            <p:ph idx="1"/>
          </p:nvPr>
        </p:nvSpPr>
        <p:spPr>
          <a:xfrm>
            <a:off x="316886" y="1412776"/>
            <a:ext cx="8795320" cy="5256584"/>
          </a:xfrm>
        </p:spPr>
        <p:txBody>
          <a:bodyPr>
            <a:normAutofit fontScale="92500"/>
          </a:bodyPr>
          <a:lstStyle/>
          <a:p>
            <a:pPr marL="0" indent="0">
              <a:lnSpc>
                <a:spcPct val="150000"/>
              </a:lnSpc>
              <a:buNone/>
            </a:pPr>
            <a:r>
              <a:rPr lang="de-DE" sz="1600" b="1" dirty="0">
                <a:latin typeface="Arial" panose="020B0604020202020204" pitchFamily="34" charset="0"/>
                <a:cs typeface="Arial" panose="020B0604020202020204" pitchFamily="34" charset="0"/>
              </a:rPr>
              <a:t> Instituto de </a:t>
            </a:r>
            <a:r>
              <a:rPr lang="de-DE" sz="1600" b="1" dirty="0" err="1">
                <a:latin typeface="Arial" panose="020B0604020202020204" pitchFamily="34" charset="0"/>
                <a:cs typeface="Arial" panose="020B0604020202020204" pitchFamily="34" charset="0"/>
              </a:rPr>
              <a:t>Crédito para la</a:t>
            </a:r>
            <a:r>
              <a:rPr lang="de-DE" sz="1600" b="1" dirty="0">
                <a:latin typeface="Arial" panose="020B0604020202020204" pitchFamily="34" charset="0"/>
                <a:cs typeface="Arial" panose="020B0604020202020204" pitchFamily="34" charset="0"/>
              </a:rPr>
              <a:t> Reconstrucción (KfW)</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solicitud se realiza a través del banco principal</a:t>
            </a:r>
            <a:r>
              <a:rPr lang="de-DE" sz="1600" dirty="0">
                <a:latin typeface="Arial" panose="020B0604020202020204" pitchFamily="34" charset="0"/>
                <a:cs typeface="Arial" panose="020B0604020202020204" pitchFamily="34" charset="0"/>
              </a:rPr>
              <a:t>.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candidatos admisibles son tanto particulares como empresas y municipios.</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Las subvenciones son de 80 € por kilovatio y de al menos 10.000 € y no más de 50.000 € por instalación.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Para sondas de suelo de hasta 400 m de profundidad se pagan 4 € por metro, a partir de 400 m de profundidad se pagan 6 €.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Financiación requerida: una carga de trabajo anual mínima de 3,8, la instalación de un dispositivo de lectura automática a distancia y la instalación de una bomba de circulación eficiente.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7337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762B-C02F-4BCE-85F6-71840014D164}"/>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7EE53E3-B1B6-4F2B-8F40-0891766F026E}"/>
              </a:ext>
            </a:extLst>
          </p:cNvPr>
          <p:cNvSpPr>
            <a:spLocks noGrp="1"/>
          </p:cNvSpPr>
          <p:nvPr>
            <p:ph idx="1"/>
          </p:nvPr>
        </p:nvSpPr>
        <p:spPr>
          <a:xfrm>
            <a:off x="457200" y="1412776"/>
            <a:ext cx="8579296" cy="4896544"/>
          </a:xfrm>
        </p:spPr>
        <p:txBody>
          <a:bodyPr>
            <a:normAutofit/>
          </a:bodyPr>
          <a:lstStyle/>
          <a:p>
            <a:pPr marL="0" indent="0">
              <a:lnSpc>
                <a:spcPct val="150000"/>
              </a:lnSpc>
              <a:buNone/>
            </a:pPr>
            <a:r>
              <a:rPr lang="de-DE" sz="1600" b="1" dirty="0" err="1">
                <a:latin typeface="Arial" panose="020B0604020202020204" pitchFamily="34" charset="0"/>
                <a:cs typeface="Arial" panose="020B0604020202020204" pitchFamily="34" charset="0"/>
              </a:rPr>
              <a:t> Ordenanza de Ahorro de Energía</a:t>
            </a:r>
            <a:r>
              <a:rPr lang="de-DE" sz="1600" b="1" dirty="0">
                <a:latin typeface="Arial" panose="020B0604020202020204" pitchFamily="34" charset="0"/>
                <a:cs typeface="Arial" panose="020B0604020202020204" pitchFamily="34" charset="0"/>
              </a:rPr>
              <a:t> (EnEV)</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Uno de los objetivos de la transición energética es la eficiencia energética. Esencial aquí es la Ordenanza de Ahorro de </a:t>
            </a:r>
            <a:r>
              <a:rPr lang="en-US" sz="1600" dirty="0" err="1">
                <a:latin typeface="Arial" panose="020B0604020202020204" pitchFamily="34" charset="0"/>
                <a:cs typeface="Arial" panose="020B0604020202020204" pitchFamily="34" charset="0"/>
              </a:rPr>
              <a:t>Energía</a:t>
            </a:r>
            <a:r>
              <a:rPr lang="en-US" sz="1600" dirty="0">
                <a:latin typeface="Arial" panose="020B0604020202020204" pitchFamily="34" charset="0"/>
                <a:cs typeface="Arial" panose="020B0604020202020204" pitchFamily="34" charset="0"/>
              </a:rPr>
              <a:t> junto con la Ley de Ahorro de Energía.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EnEV</a:t>
            </a:r>
            <a:r>
              <a:rPr lang="en-US" sz="1600" dirty="0">
                <a:latin typeface="Arial" panose="020B0604020202020204" pitchFamily="34" charset="0"/>
                <a:cs typeface="Arial" panose="020B0604020202020204" pitchFamily="34" charset="0"/>
              </a:rPr>
              <a:t> define los requisitos de eficiencia energética de los edificios en la generación de calor y es de particular importancia en la construcción de nuevos edificios</a:t>
            </a:r>
            <a:r>
              <a:rPr lang="de-DE" sz="1600" dirty="0">
                <a:latin typeface="Arial" panose="020B0604020202020204" pitchFamily="34" charset="0"/>
                <a:cs typeface="Arial" panose="020B0604020202020204" pitchFamily="34" charset="0"/>
              </a:rPr>
              <a:t>. </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indican los valores máximos de la demanda de calefacción, la demanda anual de energía primaria y la pérdida de calor de transmisión.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requisitos son ajustados a intervalos regulares.</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0592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1C4641-9CAE-4DDC-AF34-D985A43F16BD}"/>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ED0BDCB1-7A60-4003-A7EC-3A58272F6D63}"/>
              </a:ext>
            </a:extLst>
          </p:cNvPr>
          <p:cNvSpPr>
            <a:spLocks noGrp="1"/>
          </p:cNvSpPr>
          <p:nvPr>
            <p:ph idx="1"/>
          </p:nvPr>
        </p:nvSpPr>
        <p:spPr>
          <a:xfrm>
            <a:off x="457200" y="1412776"/>
            <a:ext cx="8229600" cy="4968552"/>
          </a:xfrm>
        </p:spPr>
        <p:txBody>
          <a:bodyPr>
            <a:normAutofit lnSpcReduction="10000"/>
          </a:bodyPr>
          <a:lstStyle/>
          <a:p>
            <a:pPr marL="0" indent="0">
              <a:lnSpc>
                <a:spcPct val="150000"/>
              </a:lnSpc>
              <a:buNone/>
            </a:pPr>
            <a:r>
              <a:rPr lang="de-DE" sz="1600" b="1" dirty="0" err="1">
                <a:latin typeface="Arial" panose="020B0604020202020204" pitchFamily="34" charset="0"/>
                <a:cs typeface="Arial" panose="020B0604020202020204" pitchFamily="34" charset="0"/>
              </a:rPr>
              <a:t> Ordenanza de Ahorro de Energía</a:t>
            </a:r>
            <a:r>
              <a:rPr lang="de-DE" sz="1600" b="1" dirty="0">
                <a:latin typeface="Arial" panose="020B0604020202020204" pitchFamily="34" charset="0"/>
                <a:cs typeface="Arial" panose="020B0604020202020204" pitchFamily="34" charset="0"/>
              </a:rPr>
              <a:t> (EnEV)</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última modificación se decidió en 2013. La primera adaptación entró en vigor en mayo de 2014 y estipulaba que los propietarios de </a:t>
            </a:r>
            <a:r>
              <a:rPr lang="en-US" sz="1600" dirty="0" err="1">
                <a:latin typeface="Arial" panose="020B0604020202020204" pitchFamily="34" charset="0"/>
                <a:cs typeface="Arial" panose="020B0604020202020204" pitchFamily="34" charset="0"/>
              </a:rPr>
              <a:t>debían</a:t>
            </a:r>
            <a:r>
              <a:rPr lang="en-US" sz="1600" dirty="0">
                <a:latin typeface="Arial" panose="020B0604020202020204" pitchFamily="34" charset="0"/>
                <a:cs typeface="Arial" panose="020B0604020202020204" pitchFamily="34" charset="0"/>
              </a:rPr>
              <a:t> cambiar los calentadores de más de 30 años por sistemas de calefacción modernos para 2015. Los calentadores nuevos deben tener el certificado CE.</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EnEV</a:t>
            </a:r>
            <a:r>
              <a:rPr lang="en-US" sz="1600" dirty="0">
                <a:latin typeface="Arial" panose="020B0604020202020204" pitchFamily="34" charset="0"/>
                <a:cs typeface="Arial" panose="020B0604020202020204" pitchFamily="34" charset="0"/>
              </a:rPr>
              <a:t> impone exigencias sobre todo a la envolvente del edificio y, por lo tanto, a los materiales de construcción para paredes, puertas, ventanas, etc. Sin embargo, es crucial para el cumplimiento el consumo de energía primaria.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 medida que se endurezcan los valores límite, los requisitos de eficiencia energética de los edificios se centrarán también en las tecnologías de calefacción renovable.</a:t>
            </a:r>
            <a:endParaRPr lang="de-DE" sz="1600" dirty="0"/>
          </a:p>
          <a:p>
            <a:endParaRPr lang="de-DE" dirty="0"/>
          </a:p>
        </p:txBody>
      </p:sp>
    </p:spTree>
    <p:extLst>
      <p:ext uri="{BB962C8B-B14F-4D97-AF65-F5344CB8AC3E}">
        <p14:creationId xmlns:p14="http://schemas.microsoft.com/office/powerpoint/2010/main" val="3713574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BDBF4F-A164-40C5-AD71-76116A9392C9}"/>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 </a:t>
            </a:r>
          </a:p>
        </p:txBody>
      </p:sp>
      <p:sp>
        <p:nvSpPr>
          <p:cNvPr id="3" name="Inhaltsplatzhalter 2">
            <a:extLst>
              <a:ext uri="{FF2B5EF4-FFF2-40B4-BE49-F238E27FC236}">
                <a16:creationId xmlns:a16="http://schemas.microsoft.com/office/drawing/2014/main" id="{32129487-A83B-433B-A6FB-388E5540E567}"/>
              </a:ext>
            </a:extLst>
          </p:cNvPr>
          <p:cNvSpPr>
            <a:spLocks noGrp="1"/>
          </p:cNvSpPr>
          <p:nvPr>
            <p:ph idx="1"/>
          </p:nvPr>
        </p:nvSpPr>
        <p:spPr>
          <a:xfrm>
            <a:off x="457200" y="1412776"/>
            <a:ext cx="8435280" cy="4968552"/>
          </a:xfrm>
        </p:spPr>
        <p:txBody>
          <a:bodyPr>
            <a:normAutofit fontScale="92500" lnSpcReduction="10000"/>
          </a:bodyPr>
          <a:lstStyle/>
          <a:p>
            <a:pPr marL="0" indent="0">
              <a:lnSpc>
                <a:spcPct val="150000"/>
              </a:lnSpc>
              <a:buNone/>
            </a:pPr>
            <a:r>
              <a:rPr lang="en-US" sz="1600" b="1" dirty="0">
                <a:latin typeface="Arial" panose="020B0604020202020204" pitchFamily="34" charset="0"/>
                <a:cs typeface="Arial" panose="020B0604020202020204" pitchFamily="34" charset="0"/>
              </a:rPr>
              <a:t> Plan de Acción Nacional de Eficiencia Energética (NEEP)</a:t>
            </a:r>
            <a:endParaRPr lang="de-DE"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Decidido por el Gobierno Federal en diciembre de 2014 a seguir desarrollando la política de eficiencia energética.</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Objetivo: reducir el consumo de energía primaria en un 20% para 2020 (en comparación con 2008) y reducirlo a la mitad en 250.</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Estrategia: Todas las acciones de la NEEP siguen un principio común: "Informar, promover, desafiar".</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También se abordarán cuestiones como el desarrollo del programa de incentivos de mercado, la estrategia de eficiencia energética de los edificios, la introducción de nuevas etiquetas de eficiencia para los aparatos de calefacción o el programa de incentivos de eficiencia energética.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10374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ED6EFE-CDA4-4198-BDDD-C4F84636D7A5}"/>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D3E3C49-8116-4B70-A971-6EDDE51944A1}"/>
              </a:ext>
            </a:extLst>
          </p:cNvPr>
          <p:cNvSpPr>
            <a:spLocks noGrp="1"/>
          </p:cNvSpPr>
          <p:nvPr>
            <p:ph idx="1"/>
          </p:nvPr>
        </p:nvSpPr>
        <p:spPr>
          <a:xfrm>
            <a:off x="457200" y="1412776"/>
            <a:ext cx="8579296" cy="525658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Programa de incentivos de eficiencia energética</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Además de la prima MAP, el nuevo programa de incentivos prevé una suma global de 600 € para optimizar el sistema de calefacción. El programa de incentivos está limitado hasta finales de 2018.</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Se concede una "prima adicional" tanto para la subvención de la inversión en calefacción geotérmica con bomba de calor de hasta 100 kW como para la subvención de la amortización en el programa</a:t>
            </a:r>
            <a:r>
              <a:rPr lang="en-US" sz="1600" dirty="0" err="1">
                <a:latin typeface="Arial" panose="020B0604020202020204" pitchFamily="34" charset="0"/>
                <a:cs typeface="Arial" panose="020B0604020202020204" pitchFamily="34" charset="0"/>
              </a:rPr>
              <a:t> KfW</a:t>
            </a:r>
            <a:r>
              <a:rPr lang="en-US" sz="1600" dirty="0">
                <a:latin typeface="Arial" panose="020B0604020202020204" pitchFamily="34" charset="0"/>
                <a:cs typeface="Arial" panose="020B0604020202020204" pitchFamily="34" charset="0"/>
              </a:rPr>
              <a:t> para instalaciones con más de 1100 kW y la conexión a una red de calefacción apoyada por MAP.</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Requisito previo: aprobación de una solicitud de subvención subyacente, el desmantelamiento de la calefacción eficiente de gas y petróleo y la optimización de todo el sistema de calefacción.</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En caso de soporte: Instalaciones de hasta 100 kW por lo menos € 5400, sistemas con sondas de tierra por lo menos € 6000</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01690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0F2AE-CC73-4E3F-9374-DFCAF6BEE527}"/>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Financiación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597A004-91E6-4E03-9730-CA13F2C3C42D}"/>
              </a:ext>
            </a:extLst>
          </p:cNvPr>
          <p:cNvSpPr>
            <a:spLocks noGrp="1"/>
          </p:cNvSpPr>
          <p:nvPr>
            <p:ph idx="1"/>
          </p:nvPr>
        </p:nvSpPr>
        <p:spPr>
          <a:xfrm>
            <a:off x="457200" y="1412776"/>
            <a:ext cx="8229600" cy="532859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Conceptos Energéticos - Planificación del Desarrollo Municipal</a:t>
            </a: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conceptos energéticos buscan lograr la mejor combinación posible de reducción del consumo de energía y suministro racional de energía y mejorar el clima local</a:t>
            </a:r>
            <a:r>
              <a:rPr lang="de-DE" sz="1600" dirty="0">
                <a:latin typeface="Arial" panose="020B0604020202020204" pitchFamily="34" charset="0"/>
                <a:cs typeface="Arial" panose="020B0604020202020204" pitchFamily="34" charset="0"/>
              </a:rPr>
              <a:t>.</a:t>
            </a:r>
          </a:p>
          <a:p>
            <a:pPr>
              <a:lnSpc>
                <a:spcPct val="150000"/>
              </a:lnSpc>
            </a:pPr>
            <a:r>
              <a:rPr lang="en-US" sz="1600" dirty="0" err="1">
                <a:latin typeface="Arial" panose="020B0604020202020204" pitchFamily="34" charset="0"/>
                <a:cs typeface="Arial" panose="020B0604020202020204" pitchFamily="34" charset="0"/>
              </a:rPr>
              <a:t>Sobre</a:t>
            </a:r>
            <a:r>
              <a:rPr lang="en-US" sz="1600" dirty="0">
                <a:latin typeface="Arial" panose="020B0604020202020204" pitchFamily="34" charset="0"/>
                <a:cs typeface="Arial" panose="020B0604020202020204" pitchFamily="34" charset="0"/>
              </a:rPr>
              <a:t> la base de inventarios espaciales, potenciales energéticos locales y pronósticos de demanda de energía, se desarrollarán diferentes variantes conceptuales para los municipios, las cuales serán evaluadas y finalmente se definirán las estrategias de implementación</a:t>
            </a:r>
            <a:r>
              <a:rPr lang="de-DE" sz="1600" dirty="0">
                <a:latin typeface="Arial" panose="020B0604020202020204" pitchFamily="34" charset="0"/>
                <a:cs typeface="Arial" panose="020B0604020202020204" pitchFamily="34" charset="0"/>
              </a:rPr>
              <a:t>. </a:t>
            </a:r>
          </a:p>
          <a:p>
            <a:pPr>
              <a:lnSpc>
                <a:spcPct val="150000"/>
              </a:lnSpc>
            </a:pPr>
            <a:r>
              <a:rPr lang="en-US" sz="1600" dirty="0">
                <a:latin typeface="Arial" panose="020B0604020202020204" pitchFamily="34" charset="0"/>
                <a:cs typeface="Arial" panose="020B0604020202020204" pitchFamily="34" charset="0"/>
              </a:rPr>
              <a:t>Como herramienta de planificación informal, la implementación exitosa de los conceptos energéticos requiere la aceptación de los ciudadanos, las empresas locales y las empresas de suministro de energía. Esto implica la participación temprana de todas las partes interesadas</a:t>
            </a:r>
            <a:r>
              <a:rPr lang="de-DE" sz="1600" dirty="0">
                <a:latin typeface="Arial" panose="020B0604020202020204" pitchFamily="34" charset="0"/>
                <a:cs typeface="Arial" panose="020B0604020202020204" pitchFamily="34" charset="0"/>
              </a:rPr>
              <a:t>. </a:t>
            </a:r>
          </a:p>
          <a:p>
            <a:pPr>
              <a:lnSpc>
                <a:spcPct val="150000"/>
              </a:lnSpc>
            </a:pPr>
            <a:r>
              <a:rPr lang="en-US" sz="1600" dirty="0">
                <a:latin typeface="Arial" panose="020B0604020202020204" pitchFamily="34" charset="0"/>
                <a:cs typeface="Arial" panose="020B0604020202020204" pitchFamily="34" charset="0"/>
              </a:rPr>
              <a:t>La municipalidad puede establecer incentivos para la implementación de los conceptos energéticos por sí misma</a:t>
            </a:r>
            <a:r>
              <a:rPr lang="de-DE"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8376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BCC1C-92D2-406F-8FC4-CF12A659AF74}"/>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EC7E6A8-A977-40D5-8130-FAEB8C182A13}"/>
              </a:ext>
            </a:extLst>
          </p:cNvPr>
          <p:cNvSpPr>
            <a:spLocks noGrp="1"/>
          </p:cNvSpPr>
          <p:nvPr>
            <p:ph idx="1"/>
          </p:nvPr>
        </p:nvSpPr>
        <p:spPr>
          <a:xfrm>
            <a:off x="457200" y="1484784"/>
            <a:ext cx="8229600" cy="4896544"/>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Tendencias e innovaciones regionales </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Desde las negociaciones internacionales sobre el cambio climático celebradas en París en diciembre de 2015, la energía renovable ha sido reconocida mundialmente como una parte clave de la prevención del cambio climático.</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2015 fue un año récord de crecimiento de la capacidad. Se estima que se instalaron 147 GW de capacidad de electricidad renovable adicional, con 38 GW de capacidad térmica adicional.</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países populosos como la India y China están desempeñando un papel motor en el crecimiento de las nuevas energías renovables. </a:t>
            </a:r>
            <a:endParaRPr lang="de-DE" sz="1600" dirty="0">
              <a:latin typeface="Arial" panose="020B0604020202020204" pitchFamily="34" charset="0"/>
              <a:cs typeface="Arial" panose="020B0604020202020204" pitchFamily="34" charset="0"/>
            </a:endParaRPr>
          </a:p>
          <a:p>
            <a:endParaRPr lang="de-DE" dirty="0"/>
          </a:p>
          <a:p>
            <a:endParaRPr lang="de-DE" dirty="0"/>
          </a:p>
          <a:p>
            <a:endParaRPr lang="de-DE" dirty="0"/>
          </a:p>
        </p:txBody>
      </p:sp>
    </p:spTree>
    <p:extLst>
      <p:ext uri="{BB962C8B-B14F-4D97-AF65-F5344CB8AC3E}">
        <p14:creationId xmlns:p14="http://schemas.microsoft.com/office/powerpoint/2010/main" val="37677497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13A972-91FB-43C7-B1E9-1E5CDE007D96}"/>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Conclusión</a:t>
            </a:r>
            <a:endParaRPr lang="de-DE" dirty="0">
              <a:latin typeface="Arial" panose="020B0604020202020204" pitchFamily="34" charset="0"/>
              <a:cs typeface="Arial" panose="020B0604020202020204" pitchFamily="34" charset="0"/>
            </a:endParaRPr>
          </a:p>
        </p:txBody>
      </p:sp>
      <p:sp>
        <p:nvSpPr>
          <p:cNvPr id="4" name="Rechteck: abgerundete Ecken 3">
            <a:extLst>
              <a:ext uri="{FF2B5EF4-FFF2-40B4-BE49-F238E27FC236}">
                <a16:creationId xmlns:a16="http://schemas.microsoft.com/office/drawing/2014/main" id="{5D46F5A9-B4E8-4E8C-A032-B59C121F9B9D}"/>
              </a:ext>
            </a:extLst>
          </p:cNvPr>
          <p:cNvSpPr/>
          <p:nvPr/>
        </p:nvSpPr>
        <p:spPr>
          <a:xfrm>
            <a:off x="755576" y="1481423"/>
            <a:ext cx="7931224" cy="5043921"/>
          </a:xfrm>
          <a:prstGeom prst="roundRect">
            <a:avLst/>
          </a:prstGeom>
          <a:solidFill>
            <a:srgbClr val="22761C">
              <a:alpha val="53000"/>
            </a:srgbClr>
          </a:solidFill>
          <a:ln>
            <a:solidFill>
              <a:srgbClr val="2276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1EE98FAD-4D54-4779-A542-A505A2BB73ED}"/>
              </a:ext>
            </a:extLst>
          </p:cNvPr>
          <p:cNvSpPr>
            <a:spLocks noGrp="1"/>
          </p:cNvSpPr>
          <p:nvPr>
            <p:ph idx="1"/>
          </p:nvPr>
        </p:nvSpPr>
        <p:spPr>
          <a:xfrm>
            <a:off x="971600" y="1484782"/>
            <a:ext cx="8229600" cy="5112570"/>
          </a:xfrm>
        </p:spPr>
        <p:txBody>
          <a:bodyPr>
            <a:normAutofit fontScale="92500" lnSpcReduction="10000"/>
          </a:bodyPr>
          <a:lstStyle/>
          <a:p>
            <a:pPr marL="0" indent="0">
              <a:lnSpc>
                <a:spcPct val="160000"/>
              </a:lnSpc>
              <a:buNone/>
            </a:pPr>
            <a:r>
              <a:rPr lang="de-DE" sz="1700" b="1" dirty="0">
                <a:solidFill>
                  <a:schemeClr val="bg1"/>
                </a:solidFill>
                <a:latin typeface="Arial" panose="020B0604020202020204" pitchFamily="34" charset="0"/>
                <a:cs typeface="Arial" panose="020B0604020202020204" pitchFamily="34" charset="0"/>
              </a:rPr>
              <a:t> Lista de control</a:t>
            </a:r>
            <a:endParaRPr lang="de-DE" sz="1700" dirty="0">
              <a:solidFill>
                <a:schemeClr val="bg1"/>
              </a:solidFill>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¿Con qué socio especializado me gustaría trabajar en la construcción?</a:t>
            </a:r>
            <a:br>
              <a:rPr lang="en-US" sz="1700" dirty="0">
                <a:solidFill>
                  <a:schemeClr val="bg1"/>
                </a:solidFill>
                <a:latin typeface="Arial" panose="020B0604020202020204" pitchFamily="34" charset="0"/>
                <a:cs typeface="Arial" panose="020B0604020202020204" pitchFamily="34" charset="0"/>
              </a:rPr>
            </a:br>
            <a:r>
              <a:rPr lang="en-US" sz="1700" dirty="0">
                <a:solidFill>
                  <a:schemeClr val="bg1"/>
                </a:solidFill>
                <a:latin typeface="Arial" panose="020B0604020202020204" pitchFamily="34" charset="0"/>
                <a:cs typeface="Arial" panose="020B0604020202020204" pitchFamily="34" charset="0"/>
              </a:rPr>
              <a:t>de la calefacción geotérmica?</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¿Cuál es mi demanda anual de calefacción y agua caliente?</a:t>
            </a:r>
            <a:endParaRPr lang="de-DE" sz="1700" dirty="0">
              <a:solidFill>
                <a:schemeClr val="bg1"/>
              </a:solidFill>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¿Qué sistema de intercambiador de calor es el adecuado para mí?</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¿Para qué me esfuerzo - para calentar, enfriar, calentar el agua?</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¿Qué medidas de rehabilitación debo llevar a cabo en la casa?</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¿Tengo todos los permisos?</a:t>
            </a:r>
          </a:p>
          <a:p>
            <a:pPr lvl="1">
              <a:lnSpc>
                <a:spcPct val="160000"/>
              </a:lnSpc>
              <a:buFont typeface="Symbol" panose="05050102010706020507" pitchFamily="18" charset="2"/>
              <a:buChar char="-"/>
            </a:pPr>
            <a:r>
              <a:rPr lang="de-DE" sz="1700" dirty="0">
                <a:solidFill>
                  <a:schemeClr val="bg1"/>
                </a:solidFill>
                <a:latin typeface="Arial" panose="020B0604020202020204" pitchFamily="34" charset="0"/>
                <a:cs typeface="Arial" panose="020B0604020202020204" pitchFamily="34" charset="0"/>
              </a:rPr>
              <a:t>¿Puedo </a:t>
            </a:r>
            <a:r>
              <a:rPr lang="de-DE" sz="1700" dirty="0" err="1">
                <a:solidFill>
                  <a:schemeClr val="bg1"/>
                </a:solidFill>
                <a:latin typeface="Arial" panose="020B0604020202020204" pitchFamily="34" charset="0"/>
                <a:cs typeface="Arial" panose="020B0604020202020204" pitchFamily="34" charset="0"/>
              </a:rPr>
              <a:t>obtener fondos</a:t>
            </a:r>
            <a:r>
              <a:rPr lang="de-DE" sz="1700" dirty="0">
                <a:solidFill>
                  <a:schemeClr val="bg1"/>
                </a:solidFill>
                <a:latin typeface="Arial" panose="020B0604020202020204" pitchFamily="34" charset="0"/>
                <a:cs typeface="Arial" panose="020B0604020202020204" pitchFamily="34" charset="0"/>
              </a:rPr>
              <a:t>?</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¿Cumple la bomba de calor con mis requisitos?</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¿Mi proveedor de electricidad ofrece una tarifa de bomba de calor?</a:t>
            </a:r>
          </a:p>
          <a:p>
            <a:pPr lvl="1">
              <a:lnSpc>
                <a:spcPct val="160000"/>
              </a:lnSpc>
              <a:buFont typeface="Symbol" panose="05050102010706020507" pitchFamily="18" charset="2"/>
              <a:buChar char="-"/>
            </a:pPr>
            <a:r>
              <a:rPr lang="en-US" sz="1700" dirty="0">
                <a:solidFill>
                  <a:schemeClr val="bg1"/>
                </a:solidFill>
                <a:latin typeface="Arial" panose="020B0604020202020204" pitchFamily="34" charset="0"/>
                <a:cs typeface="Arial" panose="020B0604020202020204" pitchFamily="34" charset="0"/>
              </a:rPr>
              <a:t>¿Está certificada la empresa ejecutora de la perforación?</a:t>
            </a:r>
            <a:endParaRPr lang="de-DE" sz="1700" dirty="0">
              <a:latin typeface="Arial" panose="020B0604020202020204" pitchFamily="34" charset="0"/>
              <a:cs typeface="Arial" panose="020B0604020202020204" pitchFamily="34" charset="0"/>
            </a:endParaRPr>
          </a:p>
          <a:p>
            <a:endParaRPr lang="de-DE" dirty="0"/>
          </a:p>
          <a:p>
            <a:endParaRPr lang="de-DE" dirty="0"/>
          </a:p>
        </p:txBody>
      </p:sp>
    </p:spTree>
    <p:extLst>
      <p:ext uri="{BB962C8B-B14F-4D97-AF65-F5344CB8AC3E}">
        <p14:creationId xmlns:p14="http://schemas.microsoft.com/office/powerpoint/2010/main" val="5840428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2E153-E2DF-4B10-BAD3-1F8817C7247C}"/>
              </a:ext>
            </a:extLst>
          </p:cNvPr>
          <p:cNvSpPr>
            <a:spLocks noGrp="1"/>
          </p:cNvSpPr>
          <p:nvPr>
            <p:ph type="title"/>
          </p:nvPr>
        </p:nvSpPr>
        <p:spPr/>
        <p:txBody>
          <a:bodyPr/>
          <a:lstStyle/>
          <a:p>
            <a:r>
              <a:rPr lang="de-DE" dirty="0" err="1">
                <a:latin typeface="Arial" panose="020B0604020202020204" pitchFamily="34" charset="0"/>
                <a:cs typeface="Arial" panose="020B0604020202020204" pitchFamily="34" charset="0"/>
              </a:rPr>
              <a:t>Conclusión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19D116B-D7BD-42DE-B688-62D8A53A605C}"/>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en-US" sz="1600" i="1" dirty="0">
                <a:latin typeface="Arial" panose="020B0604020202020204" pitchFamily="34" charset="0"/>
                <a:cs typeface="Arial" panose="020B0604020202020204" pitchFamily="34" charset="0"/>
              </a:rPr>
              <a:t>Usted ya ha completado el módulo "estado del arte y regulaciones" y sabe:</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El estado del arte y las tendencias futuras de la energía geotérmica</a:t>
            </a:r>
          </a:p>
          <a:p>
            <a:pPr>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Los riesgos, potencialidades y ventajas de los productos</a:t>
            </a:r>
          </a:p>
          <a:p>
            <a:pPr>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Las normas y leyes de los sistemas geotérmicos y el procedimiento de solicitud de los permisos de instalación.</a:t>
            </a:r>
          </a:p>
          <a:p>
            <a:pPr>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Las diferentes opciones de responsabilidad y de seguro </a:t>
            </a:r>
          </a:p>
          <a:p>
            <a:pPr>
              <a:lnSpc>
                <a:spcPct val="150000"/>
              </a:lnSpc>
              <a:buFont typeface="+mj-lt"/>
              <a:buAutoNum type="arabicPeriod"/>
            </a:pP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en-US" sz="1600" dirty="0">
                <a:latin typeface="Arial" panose="020B0604020202020204" pitchFamily="34" charset="0"/>
                <a:cs typeface="Arial" panose="020B0604020202020204" pitchFamily="34" charset="0"/>
              </a:rPr>
              <a:t>Las oportunidades de financiación para proyectos geotérmicos </a:t>
            </a:r>
          </a:p>
          <a:p>
            <a:pPr marL="0" inden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56973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 del módulo</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Estado del arte y normativa</a:t>
            </a:r>
          </a:p>
        </p:txBody>
      </p:sp>
    </p:spTree>
    <p:extLst>
      <p:ext uri="{BB962C8B-B14F-4D97-AF65-F5344CB8AC3E}">
        <p14:creationId xmlns:p14="http://schemas.microsoft.com/office/powerpoint/2010/main" val="12922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8C9EB-CF76-4BB9-B343-56663E334BE8}"/>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2BF6256-342F-497B-B5F5-7F5F0B9FCF8A}"/>
              </a:ext>
            </a:extLst>
          </p:cNvPr>
          <p:cNvSpPr>
            <a:spLocks noGrp="1"/>
          </p:cNvSpPr>
          <p:nvPr>
            <p:ph idx="1"/>
          </p:nvPr>
        </p:nvSpPr>
        <p:spPr/>
        <p:txBody>
          <a:bodyPr/>
          <a:lstStyle/>
          <a:p>
            <a:pPr marL="0" indent="0">
              <a:lnSpc>
                <a:spcPct val="150000"/>
              </a:lnSpc>
              <a:buNone/>
            </a:pPr>
            <a:r>
              <a:rPr lang="de-DE" sz="1600" b="1" dirty="0">
                <a:latin typeface="Arial" panose="020B0604020202020204" pitchFamily="34" charset="0"/>
                <a:cs typeface="Arial" panose="020B0604020202020204" pitchFamily="34" charset="0"/>
              </a:rPr>
              <a:t>        Formas </a:t>
            </a:r>
            <a:r>
              <a:rPr lang="de-DE" sz="1600" b="1" dirty="0" err="1">
                <a:latin typeface="Arial" panose="020B0604020202020204" pitchFamily="34" charset="0"/>
                <a:cs typeface="Arial" panose="020B0604020202020204" pitchFamily="34" charset="0"/>
              </a:rPr>
              <a:t>de</a:t>
            </a:r>
            <a:r>
              <a:rPr lang="de-DE" sz="1600" b="1" dirty="0">
                <a:latin typeface="Arial" panose="020B0604020202020204" pitchFamily="34" charset="0"/>
                <a:cs typeface="Arial" panose="020B0604020202020204" pitchFamily="34" charset="0"/>
              </a:rPr>
              <a:t> uso </a:t>
            </a:r>
            <a:r>
              <a:rPr lang="de-DE" sz="1600" b="1" dirty="0" err="1">
                <a:latin typeface="Arial" panose="020B0604020202020204" pitchFamily="34" charset="0"/>
                <a:cs typeface="Arial" panose="020B0604020202020204" pitchFamily="34" charset="0"/>
              </a:rPr>
              <a:t>en todo el mundo</a:t>
            </a: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b="1"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Los cinco países con las mayores capacidades instaladas de energía geotérmica cercana a la superficie, incluidas las bombas de calor, son China, Estados Unidos, Suecia, Turquía y Alemania.</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rPr>
              <a:t>A la hora de analizar el uso per cápita, los países Islandia, Suecia, Finlandia, Noruega y Suiza están a la cabeza.</a:t>
            </a:r>
            <a:endParaRPr lang="de-DE" dirty="0"/>
          </a:p>
        </p:txBody>
      </p:sp>
    </p:spTree>
    <p:extLst>
      <p:ext uri="{BB962C8B-B14F-4D97-AF65-F5344CB8AC3E}">
        <p14:creationId xmlns:p14="http://schemas.microsoft.com/office/powerpoint/2010/main" val="68524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4AC87A-D555-4682-B177-C9C22A10E8A0}"/>
              </a:ext>
            </a:extLst>
          </p:cNvPr>
          <p:cNvSpPr>
            <a:spLocks noGrp="1"/>
          </p:cNvSpPr>
          <p:nvPr>
            <p:ph type="title"/>
          </p:nvPr>
        </p:nvSpPr>
        <p:spPr>
          <a:xfrm>
            <a:off x="1979712" y="0"/>
            <a:ext cx="6707088" cy="1124744"/>
          </a:xfrm>
        </p:spPr>
        <p:txBody>
          <a:bodyPr/>
          <a:lstStyle/>
          <a:p>
            <a:r>
              <a:rPr lang="de-DE" dirty="0">
                <a:latin typeface="Arial" panose="020B0604020202020204" pitchFamily="34" charset="0"/>
                <a:cs typeface="Arial" panose="020B0604020202020204" pitchFamily="34" charset="0"/>
              </a:rPr>
              <a:t>Estado </a:t>
            </a:r>
            <a:r>
              <a:rPr lang="de-DE" dirty="0" err="1">
                <a:latin typeface="Arial" panose="020B0604020202020204" pitchFamily="34" charset="0"/>
                <a:cs typeface="Arial" panose="020B0604020202020204" pitchFamily="34" charset="0"/>
              </a:rPr>
              <a:t>del arte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A66404AA-1A69-40A5-8B22-FB421E39F12E}"/>
              </a:ext>
            </a:extLst>
          </p:cNvPr>
          <p:cNvSpPr>
            <a:spLocks noGrp="1"/>
          </p:cNvSpPr>
          <p:nvPr>
            <p:ph idx="1"/>
          </p:nvPr>
        </p:nvSpPr>
        <p:spPr>
          <a:xfrm>
            <a:off x="457200" y="1412776"/>
            <a:ext cx="8229600" cy="5040560"/>
          </a:xfrm>
        </p:spPr>
        <p:txBody>
          <a:bodyPr>
            <a:normAutofit lnSpcReduction="10000"/>
          </a:bodyPr>
          <a:lstStyle/>
          <a:p>
            <a:pPr marL="0" indent="0">
              <a:lnSpc>
                <a:spcPct val="160000"/>
              </a:lnSpc>
              <a:buNone/>
            </a:pPr>
            <a:r>
              <a:rPr lang="en-US" sz="1600" b="1" dirty="0">
                <a:latin typeface="Arial" panose="020B0604020202020204" pitchFamily="34" charset="0"/>
                <a:cs typeface="Arial" panose="020B0604020202020204" pitchFamily="34" charset="0"/>
              </a:rPr>
              <a:t> Formas de uso y sus aplicaciones en todo el mundo</a:t>
            </a:r>
            <a:endParaRPr lang="de-DE" sz="1600" dirty="0">
              <a:latin typeface="Arial" panose="020B0604020202020204" pitchFamily="34" charset="0"/>
              <a:cs typeface="Arial" panose="020B0604020202020204" pitchFamily="34" charset="0"/>
            </a:endParaRPr>
          </a:p>
          <a:p>
            <a:pPr marL="0" indent="0">
              <a:lnSpc>
                <a:spcPct val="160000"/>
              </a:lnSpc>
              <a:buNone/>
            </a:pPr>
            <a:r>
              <a:rPr lang="de-DE" sz="1600" i="1" u="sng" dirty="0" err="1">
                <a:latin typeface="Arial" panose="020B0604020202020204" pitchFamily="34" charset="0"/>
                <a:cs typeface="Arial" panose="020B0604020202020204" pitchFamily="34" charset="0"/>
              </a:rPr>
              <a:t> Bombas de calor</a:t>
            </a:r>
            <a:r>
              <a:rPr lang="de-DE" sz="1600" i="1" u="sng" dirty="0">
                <a:latin typeface="Arial" panose="020B0604020202020204" pitchFamily="34" charset="0"/>
                <a:cs typeface="Arial" panose="020B0604020202020204" pitchFamily="34" charset="0"/>
              </a:rPr>
              <a:t> geotérmicas: </a:t>
            </a:r>
          </a:p>
          <a:p>
            <a:pPr>
              <a:lnSpc>
                <a:spcPct val="160000"/>
              </a:lnSpc>
            </a:pPr>
            <a:r>
              <a:rPr lang="en-US" sz="1600" dirty="0">
                <a:latin typeface="Arial" panose="020B0604020202020204" pitchFamily="34" charset="0"/>
                <a:cs typeface="Arial" panose="020B0604020202020204" pitchFamily="34" charset="0"/>
              </a:rPr>
              <a:t>en EE.UU., la UE y China, el mayor número de bombas de calor instaladas</a:t>
            </a:r>
          </a:p>
          <a:p>
            <a:pPr>
              <a:lnSpc>
                <a:spcPct val="160000"/>
              </a:lnSpc>
            </a:pPr>
            <a:r>
              <a:rPr lang="en-US" sz="1600" dirty="0">
                <a:latin typeface="Arial" panose="020B0604020202020204" pitchFamily="34" charset="0"/>
                <a:cs typeface="Arial" panose="020B0604020202020204" pitchFamily="34" charset="0"/>
              </a:rPr>
              <a:t>Las bombas de calor geotérmicas se utilizan en 48 países de todo el mundo</a:t>
            </a:r>
            <a:r>
              <a:rPr lang="de-DE" sz="1600" dirty="0">
                <a:latin typeface="Arial" panose="020B0604020202020204" pitchFamily="34" charset="0"/>
                <a:cs typeface="Arial" panose="020B0604020202020204" pitchFamily="34" charset="0"/>
              </a:rPr>
              <a:t>.</a:t>
            </a:r>
          </a:p>
          <a:p>
            <a:pPr>
              <a:lnSpc>
                <a:spcPct val="160000"/>
              </a:lnSpc>
            </a:pPr>
            <a:r>
              <a:rPr lang="en-US" sz="1600" dirty="0">
                <a:latin typeface="Arial" panose="020B0604020202020204" pitchFamily="34" charset="0"/>
                <a:cs typeface="Arial" panose="020B0604020202020204" pitchFamily="34" charset="0"/>
              </a:rPr>
              <a:t>Comparado con el uso en el año 2000: Uso sólo en 26 países.</a:t>
            </a:r>
          </a:p>
          <a:p>
            <a:pPr marL="0" indent="0">
              <a:lnSpc>
                <a:spcPct val="160000"/>
              </a:lnSpc>
              <a:buNone/>
            </a:pPr>
            <a:endParaRPr lang="de-DE" sz="1600" i="1" dirty="0">
              <a:latin typeface="Arial" panose="020B0604020202020204" pitchFamily="34" charset="0"/>
              <a:cs typeface="Arial" panose="020B0604020202020204" pitchFamily="34" charset="0"/>
            </a:endParaRPr>
          </a:p>
          <a:p>
            <a:pPr marL="0" indent="0">
              <a:lnSpc>
                <a:spcPct val="160000"/>
              </a:lnSpc>
              <a:buNone/>
            </a:pPr>
            <a:r>
              <a:rPr lang="de-DE" sz="1600" i="1" u="sng" dirty="0" err="1">
                <a:latin typeface="Arial" panose="020B0604020202020204" pitchFamily="34" charset="0"/>
                <a:cs typeface="Arial" panose="020B0604020202020204" pitchFamily="34" charset="0"/>
              </a:rPr>
              <a:t> Calefacción</a:t>
            </a:r>
            <a:r>
              <a:rPr lang="de-DE" sz="1600" i="1" u="sng" dirty="0">
                <a:latin typeface="Arial" panose="020B0604020202020204" pitchFamily="34" charset="0"/>
                <a:cs typeface="Arial" panose="020B0604020202020204" pitchFamily="34" charset="0"/>
              </a:rPr>
              <a:t> en </a:t>
            </a:r>
            <a:r>
              <a:rPr lang="de-DE" sz="1600" i="1" u="sng" dirty="0" err="1">
                <a:latin typeface="Arial" panose="020B0604020202020204" pitchFamily="34" charset="0"/>
                <a:cs typeface="Arial" panose="020B0604020202020204" pitchFamily="34" charset="0"/>
              </a:rPr>
              <a:t>edificios</a:t>
            </a:r>
            <a:r>
              <a:rPr lang="de-DE" sz="1600" i="1" u="sng" dirty="0">
                <a:latin typeface="Arial" panose="020B0604020202020204" pitchFamily="34" charset="0"/>
                <a:cs typeface="Arial" panose="020B0604020202020204" pitchFamily="34" charset="0"/>
              </a:rPr>
              <a:t>:</a:t>
            </a:r>
          </a:p>
          <a:p>
            <a:pPr>
              <a:lnSpc>
                <a:spcPct val="160000"/>
              </a:lnSpc>
            </a:pPr>
            <a:r>
              <a:rPr lang="en-US" sz="1600" dirty="0">
                <a:latin typeface="Arial" panose="020B0604020202020204" pitchFamily="34" charset="0"/>
                <a:cs typeface="Arial" panose="020B0604020202020204" pitchFamily="34" charset="0"/>
              </a:rPr>
              <a:t>Países líderes: China, Islandia, Turquía, Francia y Alemania.</a:t>
            </a:r>
          </a:p>
          <a:p>
            <a:pPr>
              <a:lnSpc>
                <a:spcPct val="160000"/>
              </a:lnSpc>
            </a:pPr>
            <a:r>
              <a:rPr lang="en-US" sz="1600" dirty="0">
                <a:latin typeface="Arial" panose="020B0604020202020204" pitchFamily="34" charset="0"/>
                <a:cs typeface="Arial" panose="020B0604020202020204" pitchFamily="34" charset="0"/>
              </a:rPr>
              <a:t>Distinción entre instalaciones centralizadas para aplicaciones a gran escala y usos individualizados.</a:t>
            </a:r>
          </a:p>
          <a:p>
            <a:pPr>
              <a:lnSpc>
                <a:spcPct val="160000"/>
              </a:lnSpc>
            </a:pPr>
            <a:r>
              <a:rPr lang="en-US" sz="1600" dirty="0">
                <a:latin typeface="Arial" panose="020B0604020202020204" pitchFamily="34" charset="0"/>
                <a:cs typeface="Arial" panose="020B0604020202020204" pitchFamily="34" charset="0"/>
              </a:rPr>
              <a:t>Líder con uso individualizado (de 28 países): Turquía, EE.UU., Italia, Eslovaquia y Rusia.</a:t>
            </a:r>
            <a:endParaRPr lang="de-DE" sz="1600" dirty="0">
              <a:latin typeface="Arial" panose="020B0604020202020204" pitchFamily="34" charset="0"/>
              <a:cs typeface="Arial" panose="020B0604020202020204" pitchFamily="34" charset="0"/>
            </a:endParaRPr>
          </a:p>
          <a:p>
            <a:pPr>
              <a:lnSpc>
                <a:spcPct val="160000"/>
              </a:lnSpc>
            </a:pPr>
            <a:endParaRPr lang="de-DE" i="1" dirty="0"/>
          </a:p>
          <a:p>
            <a:pPr marL="0" indent="0">
              <a:lnSpc>
                <a:spcPct val="160000"/>
              </a:lnSpc>
              <a:buNone/>
            </a:pPr>
            <a:endParaRPr lang="de-DE" dirty="0"/>
          </a:p>
        </p:txBody>
      </p:sp>
    </p:spTree>
    <p:extLst>
      <p:ext uri="{BB962C8B-B14F-4D97-AF65-F5344CB8AC3E}">
        <p14:creationId xmlns:p14="http://schemas.microsoft.com/office/powerpoint/2010/main" val="34602348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8060</Words>
  <Application>Microsoft Office PowerPoint</Application>
  <PresentationFormat>Presentación en pantalla (4:3)</PresentationFormat>
  <Paragraphs>761</Paragraphs>
  <Slides>72</Slides>
  <Notes>46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72</vt:i4>
      </vt:variant>
    </vt:vector>
  </HeadingPairs>
  <TitlesOfParts>
    <vt:vector size="78" baseType="lpstr">
      <vt:lpstr>Arial</vt:lpstr>
      <vt:lpstr>Calibri</vt:lpstr>
      <vt:lpstr>Symbol</vt:lpstr>
      <vt:lpstr>Tahoma</vt:lpstr>
      <vt:lpstr>Wingdings</vt:lpstr>
      <vt:lpstr>2_Office Theme</vt:lpstr>
      <vt:lpstr>Estado del arte y normativa</vt:lpstr>
      <vt:lpstr>Objetivos del módulo</vt:lpstr>
      <vt:lpstr>Contenido </vt:lpstr>
      <vt:lpstr>Contenido </vt:lpstr>
      <vt:lpstr>Estado del arte</vt:lpstr>
      <vt:lpstr>Estado del arte</vt:lpstr>
      <vt:lpstr>Estado del arte</vt:lpstr>
      <vt:lpstr>Estado del arte</vt:lpstr>
      <vt:lpstr>Estado del arte</vt:lpstr>
      <vt:lpstr>Estado del arte</vt:lpstr>
      <vt:lpstr>Estado del arte</vt:lpstr>
      <vt:lpstr>Estado del arte</vt:lpstr>
      <vt:lpstr>Estado del arte</vt:lpstr>
      <vt:lpstr>Estado del arte</vt:lpstr>
      <vt:lpstr>Estado del arte</vt:lpstr>
      <vt:lpstr>Estado del arte</vt:lpstr>
      <vt:lpstr>Estado del arte</vt:lpstr>
      <vt:lpstr>Estado del arte </vt:lpstr>
      <vt:lpstr>Estado del arte</vt:lpstr>
      <vt:lpstr>Reglamentos y leyes</vt:lpstr>
      <vt:lpstr>Reglamentos y leyes </vt:lpstr>
      <vt:lpstr>Reglamentos y leyes </vt:lpstr>
      <vt:lpstr>Reglamentos y leyes</vt:lpstr>
      <vt:lpstr>Reglamentos y leyes</vt:lpstr>
      <vt:lpstr>Reglamentos y leyes</vt:lpstr>
      <vt:lpstr>Reglamentos y leyes</vt:lpstr>
      <vt:lpstr>Reglamentos y leyes</vt:lpstr>
      <vt:lpstr>Reglamentos y leyes </vt:lpstr>
      <vt:lpstr>Reglamentos y leyes </vt:lpstr>
      <vt:lpstr>Reglamentos y leyes</vt:lpstr>
      <vt:lpstr>Reglamentos y leyes</vt:lpstr>
      <vt:lpstr>Reglamentos y leyes</vt:lpstr>
      <vt:lpstr>Reglamentos y leyes </vt:lpstr>
      <vt:lpstr>DVGW W 120-2 Regelwerk (Reglas y Estándares)</vt:lpstr>
      <vt:lpstr>DVGW W 120-2 Requisitos de cualificación en el área de  Ingeniería de Perforación y Energía Geotérmica de Poca Profundidad (BHE)</vt:lpstr>
      <vt:lpstr>Presentación de PowerPoint</vt:lpstr>
      <vt:lpstr>Presentación de PowerPoint</vt:lpstr>
      <vt:lpstr>Presentación de PowerPoint</vt:lpstr>
      <vt:lpstr>Presentación de PowerPoint</vt:lpstr>
      <vt:lpstr>Presentación de PowerPoint</vt:lpstr>
      <vt:lpstr>DVGW W 120-2 Requisitos de cualificación en el campo de la ingeniería de perforación y la energía geotérmica de poca profundidad (BHE)</vt:lpstr>
      <vt:lpstr>Presentación de PowerPoint</vt:lpstr>
      <vt:lpstr>Reglamentos y leyes</vt:lpstr>
      <vt:lpstr>Reglamentos y leyes</vt:lpstr>
      <vt:lpstr>CEN y CENELEC</vt:lpstr>
      <vt:lpstr>Organismos de normalización</vt:lpstr>
      <vt:lpstr>Presentación de PowerPoint</vt:lpstr>
      <vt:lpstr>Responsabilidad civil y seguros </vt:lpstr>
      <vt:lpstr>Responsabilidad civil y seguros </vt:lpstr>
      <vt:lpstr>Responsabilidad civil y seguros </vt:lpstr>
      <vt:lpstr>Responsabilidad civil y seguros </vt:lpstr>
      <vt:lpstr> Responsabilidad civil y seguros</vt:lpstr>
      <vt:lpstr>Responsabilidad civil y seguros</vt:lpstr>
      <vt:lpstr>Responsabilidad civil y seguros</vt:lpstr>
      <vt:lpstr>Potencial </vt:lpstr>
      <vt:lpstr>Potencial</vt:lpstr>
      <vt:lpstr>Potencial</vt:lpstr>
      <vt:lpstr>Financiación</vt:lpstr>
      <vt:lpstr>Financiación</vt:lpstr>
      <vt:lpstr>Financiación</vt:lpstr>
      <vt:lpstr>Financiación</vt:lpstr>
      <vt:lpstr>Financiación</vt:lpstr>
      <vt:lpstr>Financiación</vt:lpstr>
      <vt:lpstr>Financiación</vt:lpstr>
      <vt:lpstr>Financiación</vt:lpstr>
      <vt:lpstr>Financiación</vt:lpstr>
      <vt:lpstr>Financiación </vt:lpstr>
      <vt:lpstr>Financiación</vt:lpstr>
      <vt:lpstr>Financiación</vt:lpstr>
      <vt:lpstr>Conclusión</vt:lpstr>
      <vt:lpstr>Conclusión</vt:lpstr>
      <vt:lpstr>Fin del módulo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Jesus Maria Gomez</cp:lastModifiedBy>
  <cp:revision>434</cp:revision>
  <dcterms:created xsi:type="dcterms:W3CDTF">2017-12-11T10:59:29Z</dcterms:created>
  <dcterms:modified xsi:type="dcterms:W3CDTF">2019-08-08T16:15:39Z</dcterms:modified>
</cp:coreProperties>
</file>