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4"/>
  </p:notesMasterIdLst>
  <p:sldIdLst>
    <p:sldId id="256" r:id="rId2"/>
    <p:sldId id="257" r:id="rId3"/>
    <p:sldId id="261" r:id="rId4"/>
    <p:sldId id="272" r:id="rId5"/>
    <p:sldId id="270" r:id="rId6"/>
    <p:sldId id="274" r:id="rId7"/>
    <p:sldId id="273" r:id="rId8"/>
    <p:sldId id="275" r:id="rId9"/>
    <p:sldId id="271" r:id="rId10"/>
    <p:sldId id="268" r:id="rId11"/>
    <p:sldId id="258" r:id="rId12"/>
    <p:sldId id="262" r:id="rId13"/>
    <p:sldId id="263" r:id="rId14"/>
    <p:sldId id="264" r:id="rId15"/>
    <p:sldId id="265" r:id="rId16"/>
    <p:sldId id="267" r:id="rId17"/>
    <p:sldId id="266" r:id="rId18"/>
    <p:sldId id="277" r:id="rId19"/>
    <p:sldId id="278" r:id="rId20"/>
    <p:sldId id="279" r:id="rId21"/>
    <p:sldId id="259" r:id="rId22"/>
    <p:sldId id="260" r:id="rId2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29" autoAdjust="0"/>
  </p:normalViewPr>
  <p:slideViewPr>
    <p:cSldViewPr>
      <p:cViewPr varScale="1">
        <p:scale>
          <a:sx n="111" d="100"/>
          <a:sy n="111" d="100"/>
        </p:scale>
        <p:origin x="161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olger\Desktop\Content%20Production\Archiv\Units\Content%20Production\Mappe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Normaler Tarif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Tabelle1!$A$3:$A$10</c:f>
              <c:numCache>
                <c:formatCode>General</c:formatCode>
                <c:ptCount val="8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  <c:pt idx="6">
                  <c:v>7000</c:v>
                </c:pt>
                <c:pt idx="7">
                  <c:v>8000</c:v>
                </c:pt>
              </c:numCache>
            </c:numRef>
          </c:cat>
          <c:val>
            <c:numRef>
              <c:f>Tabelle1!$B$3:$B$10</c:f>
              <c:numCache>
                <c:formatCode>General</c:formatCode>
                <c:ptCount val="8"/>
                <c:pt idx="0">
                  <c:v>350</c:v>
                </c:pt>
                <c:pt idx="1">
                  <c:v>550</c:v>
                </c:pt>
                <c:pt idx="2">
                  <c:v>750</c:v>
                </c:pt>
                <c:pt idx="3">
                  <c:v>950</c:v>
                </c:pt>
                <c:pt idx="4">
                  <c:v>1150</c:v>
                </c:pt>
                <c:pt idx="5">
                  <c:v>1350</c:v>
                </c:pt>
                <c:pt idx="6">
                  <c:v>1550</c:v>
                </c:pt>
                <c:pt idx="7">
                  <c:v>1750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6E8-4E23-B0C8-3A1DB8F34294}"/>
            </c:ext>
          </c:extLst>
        </c:ser>
        <c:ser>
          <c:idx val="1"/>
          <c:order val="1"/>
          <c:tx>
            <c:v>Sondertarif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Tabelle1!$A$3:$A$10</c:f>
              <c:numCache>
                <c:formatCode>General</c:formatCode>
                <c:ptCount val="8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  <c:pt idx="6">
                  <c:v>7000</c:v>
                </c:pt>
                <c:pt idx="7">
                  <c:v>8000</c:v>
                </c:pt>
              </c:numCache>
            </c:numRef>
          </c:cat>
          <c:val>
            <c:numRef>
              <c:f>Tabelle1!$C$3:$C$10</c:f>
              <c:numCache>
                <c:formatCode>General</c:formatCode>
                <c:ptCount val="8"/>
                <c:pt idx="0">
                  <c:v>250</c:v>
                </c:pt>
                <c:pt idx="1">
                  <c:v>500</c:v>
                </c:pt>
                <c:pt idx="2">
                  <c:v>750</c:v>
                </c:pt>
                <c:pt idx="3">
                  <c:v>1000</c:v>
                </c:pt>
                <c:pt idx="4">
                  <c:v>1250</c:v>
                </c:pt>
                <c:pt idx="5">
                  <c:v>1500</c:v>
                </c:pt>
                <c:pt idx="6">
                  <c:v>1750</c:v>
                </c:pt>
                <c:pt idx="7">
                  <c:v>2000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6E8-4E23-B0C8-3A1DB8F342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10496704"/>
        <c:axId val="310497488"/>
      </c:lineChart>
      <c:catAx>
        <c:axId val="3104967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/>
                  <a:t>kWh/a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0497488"/>
        <c:crosses val="autoZero"/>
        <c:auto val="1"/>
        <c:lblAlgn val="ctr"/>
        <c:lblOffset val="100"/>
        <c:noMultiLvlLbl val="0"/>
      </c:catAx>
      <c:valAx>
        <c:axId val="310497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/>
                  <a:t>â'¬/a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10496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t>4/2/2020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επεξεργασία των στυλ στυλ του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t>‹Nr.›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5412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(1) Stunde 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81598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Pictuer</a:t>
            </a:r>
            <a:r>
              <a:rPr lang="de-DE" dirty="0"/>
              <a:t>: Bundesverband Wärmepumpe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81353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66016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84306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6808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Bild</a:t>
            </a:r>
            <a:r>
              <a:rPr lang="de-DE" dirty="0"/>
              <a:t>: HS BO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989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19527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13602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Bild</a:t>
            </a:r>
            <a:r>
              <a:rPr lang="de-DE" dirty="0"/>
              <a:t>: </a:t>
            </a:r>
            <a:r>
              <a:rPr lang="de-DE" dirty="0" err="1"/>
              <a:t>Shutterstock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94557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German https://broschueren.nordrheinwestfalendirekt.de/herunterladen/der/datei/leitfaden-wp-pv-final-2016-pdf/von/leitfaden-waermepumpe-kombination-von-waermepumpe-und-photovoltaik/vom/energieagentur/2110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71340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454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48751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4694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Bild </a:t>
            </a:r>
            <a:r>
              <a:rPr lang="de-DE" dirty="0" err="1"/>
              <a:t>Shutterstock</a:t>
            </a:r>
            <a:endParaRPr lang="de-DE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2192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Bild </a:t>
            </a:r>
            <a:r>
              <a:rPr lang="de-DE" dirty="0" err="1"/>
              <a:t>Shutterstock</a:t>
            </a:r>
            <a:endParaRPr lang="de-DE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0423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Bild </a:t>
            </a:r>
            <a:r>
              <a:rPr lang="de-DE" dirty="0" err="1"/>
              <a:t>Shutterstock</a:t>
            </a:r>
            <a:endParaRPr lang="de-DE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738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Bild </a:t>
            </a:r>
            <a:r>
              <a:rPr lang="de-DE" dirty="0" err="1"/>
              <a:t>Shutterstock</a:t>
            </a:r>
            <a:endParaRPr lang="de-DE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47474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43736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Bild </a:t>
            </a:r>
            <a:r>
              <a:rPr lang="de-DE" dirty="0" err="1"/>
              <a:t>Shutterstock</a:t>
            </a:r>
            <a:endParaRPr lang="de-DE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0632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(1) Stunde 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1669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Klicken Sie hier, um den Master-Titelstil zu bearbeiten.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Klicken Sie hier, um Mastertextstile zu bearbeiten.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Stufe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4/2/2020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‹Nr.›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-cqqVnzTcr0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63888" y="1988840"/>
            <a:ext cx="5254352" cy="1470025"/>
          </a:xfrm>
        </p:spPr>
        <p:txBody>
          <a:bodyPr anchor="b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2.4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Elektrik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Block 2: Installation von geothermischen Anlagen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Wärmepumpe und Smart Grids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Der steigende Anteil an erneuerbarem Strom führt zu immer mehr Lastschwankungen in der Stromversorgung.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Die intelligentere Nutzung des elektrischen Stroms wird oft auf den Kontext von "Smart Grids" bezogen.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bedeutet den intelligenten Ausgleich der Schwankungen - elektrisch betriebene Wärmepumpen können eine Lösung für intelligente Netze sein.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Smart Grid-fähige Wärmepumpen bieten Kommunikationsmöglichkeiten mit den Stromnetzen, um Interaktionsmöglichkeiten zu schaffen.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Elektrische Energie kann durch eine smart-grid-fähige Wärmepumpe in Wärme umgewandelt werden und diese Energie auf geeignete Weise speichern (als Wärme und nicht als elektrische Energie).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577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Wärmepumpe und Smart Grids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-cqqVnzTcr0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43608" y="2064777"/>
            <a:ext cx="7056784" cy="3969441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022755" y="1726223"/>
            <a:ext cx="4299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Interview mit Andreas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Bangheri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Heliotherm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Wärmepumpe und Smart Grids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 Deutschland gibt es ein Label für intelligente Wärmepumpen.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Eine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Übersicht über die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SG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Ready Wärmepumpen: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https://www.waermepumpe.de/normen-technik/sg-ready/sg-ready-datenbank/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https://www.waermepumpe.de/fileadmin/_processed_/e/8/csm_smart_grid_logo_a4557c0cf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62" y="2348880"/>
            <a:ext cx="2857500" cy="269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689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Wärmepumpe und Smart Grids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Auch wenn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die Wärmepumpen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 bereits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"smart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grid ready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sind, gibt es noch keine Anwendungen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auf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dem Markt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Aber für die Transformation des gesamten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Energiesystems,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ist die Kopplung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Sektoren eine der S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tellschrauben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Wärmepumpen sind eine effiziente Möglichkeit, das Stromnetz mit der Möglichkeit der Wärmespeicherung in (privaten) Haushalten zu koppeln.</a:t>
            </a: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7433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Stromtarif für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Wärmepumpen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In Deutschland gibt es unterschiedliche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Strompreise für Wärmepumpen.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Was bedeutet das?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Sie erhalten einen Sondertarif für Ihre Wärmepumpe mit niedrigeren Kosten für jeden gelieferten kWh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 Strom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Andererseits benötigen Sie einen zweiten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Stromzähler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für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Tarif) mit einer zusätzlichen Grundgebühr.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Darüber hinaus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besteht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der Stromversorger auf einer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täglichen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Sperrzeit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 der Regel zwei- bis dreimal 2 Stunden (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~ 4-6 Stunden pro Tag), die bei der Dimensionierung der Wärmepumpe berücksichtigt werden muss.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0540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Stromtarif für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Wärmepumpen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Beispiel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Sie haben eine Wärmepumpe mit einer Leistung von 10 kW mit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einer Jahresarbeitszahl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von 4 und 2.000 Volllaststunden pro Jahr installiert. In Summe benötigen Sie 8.000 kWh Strom pro Jahr.</a:t>
            </a: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Normaler Tarif: 25 Cent / </a:t>
            </a:r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kWh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 2000 €/a</a:t>
            </a: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Sonderwärmepumpentarif: 20 Cent / kWh + 120 €/eine </a:t>
            </a:r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Grundgebühr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 1720 €/a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205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Stromtarif für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Wärmepumpen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2823713"/>
              </p:ext>
            </p:extLst>
          </p:nvPr>
        </p:nvGraphicFramePr>
        <p:xfrm>
          <a:off x="1475656" y="2276872"/>
          <a:ext cx="5695156" cy="3882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475180" y="1884700"/>
            <a:ext cx="37075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ein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spezieller Wärmepumpentarif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rentabel?</a:t>
            </a:r>
          </a:p>
        </p:txBody>
      </p:sp>
    </p:spTree>
    <p:extLst>
      <p:ext uri="{BB962C8B-B14F-4D97-AF65-F5344CB8AC3E}">
        <p14:creationId xmlns:p14="http://schemas.microsoft.com/office/powerpoint/2010/main" val="1313825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Stromtarif für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Wärmepumpen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Stromtarif für Wärmepumpen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Erwägen Sie, die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Heizlast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der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Wärmepumpe anzupassen (siehe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unit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xxyyyy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Tägliche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Sperrzeit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		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für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Heizlast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2*2h =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4h		24h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/(24h-4h) = 24/20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=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1,2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3*2h =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6h		24h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/(24h-6h) = 24/18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=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1,34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b="1" dirty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6260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Stromtarif für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Wärmepumpen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Beispiel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Die Heizlast Ihres Gebäudes beträgt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10 kW.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Aber Sie nutzen einen speziellen Wärmepumpentarif mit einer täglichen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Sperrzeit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von dreimal 2 Stunden, also etwa 6 Stunden.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Um die richtige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Heizlast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für Ihre Wärmepumpe auszuwählen, müssen Sie die Heizlast Ihres Gebäudes mit dem Faktor für die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Sperrzeiten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multiplizieren (6 h tägliche Ruhezeit).</a:t>
            </a: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10 kW * 1,34 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13,4 kW - Die </a:t>
            </a:r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Heizlast 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Ihrer Wärmepumpe sollte 13,4 kW betragen.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6596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Wärmepumpe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und PV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1"/>
            <a:ext cx="8435230" cy="60466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Es scheint eine gute Idee zu sein, eine Wärmepumpe mit einem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Photovoltaik-Solarsystem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zu kombinieren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b="1" dirty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4" name="Picture 4" descr="Photovoltaic: Roof with solar pane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180" y="2477293"/>
            <a:ext cx="4286250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8"/>
          <p:cNvSpPr txBox="1">
            <a:spLocks/>
          </p:cNvSpPr>
          <p:nvPr/>
        </p:nvSpPr>
        <p:spPr>
          <a:xfrm>
            <a:off x="457200" y="2477293"/>
            <a:ext cx="3826768" cy="6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Die Wärmepumpe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benötigt zum Betrieb Strom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teilweise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durch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ein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PV-Solarsystem bereitgestellt werden kann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. So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können Sie erneuerbare elektrische Energie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(PV)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mit erneuerbarer Wärme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(Erdwärmepumpe)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 kombinieren.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b="1" dirty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744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Modulziele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Willkommen im Modul: "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Elektrik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".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Am Ende dieses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Moduls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werden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alle elektrischen Teile des Systems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zukennen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wissen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man sie bedient.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wissen, was bei der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Sicherheit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elektrischer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Installationen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beachten ist.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elektrischen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Teile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verkablen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können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ehlfunktionen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Problemlösungen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beurteilen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können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Wärmepumpe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und PV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466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Während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der Präsenzphase in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diesem Kurs wird besprochen: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Ein kombiniertes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PV/Wärmepumpensystem.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Option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eines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Akkus / der Speicherung.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Flächenbedarf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(auf dem Dach) für die PV-Module, die finanziellen Aspekte der Anlage und die Höhe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des elektrischen Deckungsanteils durch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die PV-Anlage.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Für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einen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ersten Eindruck sehen Sie hier nach.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https://www.greensquare.co.uk/blog/2017/8/4/solar-pv-and-heat-pump-combination-does-it-work</a:t>
            </a:r>
          </a:p>
          <a:p>
            <a:pPr marL="0" indent="0">
              <a:lnSpc>
                <a:spcPct val="150000"/>
              </a:lnSpc>
              <a:buNone/>
            </a:pPr>
            <a:endParaRPr lang="en-US" b="1" dirty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8522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Fazit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Sie haben nun das Modul "Elektrik" abgeschlossen und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ennen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elektrischen Teile des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Systems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und wie man sie bedient.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wissen, was bei der Sicherheit und Wirksamkeit zu beachten ist.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 der Lage, die elektrischen Teile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verkabeln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können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Fehlfunktionen beurteilen und Probleme lösen.</a:t>
            </a:r>
          </a:p>
          <a:p>
            <a:pPr>
              <a:buFont typeface="+mj-lt"/>
              <a:buAutoNum type="arabicPeriod"/>
            </a:pP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37092397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Ende der Einheit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2.4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Elektrik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Verkabelung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Die Wärmepumpe benötigt Strom als externe Energiequelle, daher muss die Wärmepumpe an das Stromnetz angeschlossen werden.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Anforderungen an die Installation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Verkabelung der Wärmepumpe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646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Verkabelung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Vergessen Sie nicht, die elektrische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Installation bei der Planung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zu berücksichtigen.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Ihre Wärmepumpe benötigt einen eigenen Stromanschluss mit eigener Sicherung /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Leitungsschutzschalter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Abhängig von Ihrer Wärmepumpe und deren Last benötigen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drei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Phasen mit der richtigen Stromstärke.</a:t>
            </a: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Vector Electric Plug and Socket unplugged - flat line minimalistic design 404 error in white background. Concept of Electrical theme web banner, disconnection, loss of connect, loss of connecti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645024"/>
            <a:ext cx="4393267" cy="2647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639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Verkabelung - Anforderungen an die Installation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Achten Sie darauf, dass genügend zusätzlicher Platz für die Installation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Verteilerkasten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Sicherungskasten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vorhanden ist.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Zusätzliche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Leitungsschutzschalter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Ein möglicher zusätzlicher Stromzähler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Voltage switchboard with circuit breakers. Electrical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550" y="3284984"/>
            <a:ext cx="4286250" cy="298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310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Verkabelung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Achten Sie darauf, dass Sie für die Elektroinstallation den richtigen Kabelquerschnitt verwenden.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Die richtige Abmessung ist im Datenblatt der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Wärmepumpe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angegeben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Beispiel (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Vaillant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 flexoTHERM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Wärmepumpe)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dreiphasiger Wechselstrom (400V)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Erdungskabel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Neutralleiter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four core armored cooper cable on isolated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717032"/>
            <a:ext cx="4195810" cy="298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162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Verkabelung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4402832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Achten Sie darauf, dass Sie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die Verkabelung in der richtigen Phasenlage durchführen.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Andernfalls kann der Kompressor der Wärmepumpe nicht ordnungsgemäß arbeiten.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Im schlimmsten Fall kann es zu einem schweren Schaden in relativ kurzer Zeit kommen.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three-phase sine wave, vector illust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16832"/>
            <a:ext cx="4286250" cy="447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361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Verkabelung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Es kann mehrere optionale Funktionen geben, die verdrahtet werden müssen.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Das Wärmepumpen-Datenblatt gibt Ihnen alle relevanten Informationen. Die optionalen Funktionen können sein: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Durch die Verkabelung des Druckschalters für die Sole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der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Schalter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kann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den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Kältemittelkreislauf abschalten.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Ein Thermostat zur Steuerung der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Wärme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 der Heizungsanlage (z.B. eine Fußbodenheizung).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Ein Temperatursensor für den Warmwasserspeicher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….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738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Verkabelung - Anforderungen an die Installation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vector yellow triangle security with the sign a man who has an electric curr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256" y="2492896"/>
            <a:ext cx="2838430" cy="2964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Die Elektroinstallation darf nur von einem Fachmann durchgeführt werden.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Beachten Sie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Ihre örtliche Gesetzgebung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wer an der Elektroinstallation arbeiten darf.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Lebensgefahr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durch elektrischen Strom!</a:t>
            </a: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706085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1384</Words>
  <Application>Microsoft Office PowerPoint</Application>
  <PresentationFormat>Bildschirmpräsentation (4:3)</PresentationFormat>
  <Paragraphs>198</Paragraphs>
  <Slides>22</Slides>
  <Notes>20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7" baseType="lpstr">
      <vt:lpstr>Arial</vt:lpstr>
      <vt:lpstr>Bahnschrift</vt:lpstr>
      <vt:lpstr>Calibri</vt:lpstr>
      <vt:lpstr>Wingdings</vt:lpstr>
      <vt:lpstr>2_Office Theme</vt:lpstr>
      <vt:lpstr>2.4 Elektrik</vt:lpstr>
      <vt:lpstr>Modulziele</vt:lpstr>
      <vt:lpstr>Verkabelung</vt:lpstr>
      <vt:lpstr>Verkabelung</vt:lpstr>
      <vt:lpstr>Verkabelung - Anforderungen an die Installation</vt:lpstr>
      <vt:lpstr>Verkabelung</vt:lpstr>
      <vt:lpstr>Verkabelung</vt:lpstr>
      <vt:lpstr>Verkabelung</vt:lpstr>
      <vt:lpstr>Verkabelung - Anforderungen an die Installation</vt:lpstr>
      <vt:lpstr>Wärmepumpe und Smart Grids</vt:lpstr>
      <vt:lpstr>Wärmepumpe und Smart Grids</vt:lpstr>
      <vt:lpstr>Wärmepumpe und Smart Grids</vt:lpstr>
      <vt:lpstr>Wärmepumpe und Smart Grids</vt:lpstr>
      <vt:lpstr>Stromtarif für Wärmepumpen</vt:lpstr>
      <vt:lpstr>Stromtarif für Wärmepumpen</vt:lpstr>
      <vt:lpstr>Stromtarif für Wärmepumpen</vt:lpstr>
      <vt:lpstr>Stromtarif für Wärmepumpen</vt:lpstr>
      <vt:lpstr>Stromtarif für Wärmepumpen</vt:lpstr>
      <vt:lpstr>Wärmepumpe und PV</vt:lpstr>
      <vt:lpstr>Wärmepumpe und PV</vt:lpstr>
      <vt:lpstr>Fazit</vt:lpstr>
      <vt:lpstr>Ende der Einheit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DeepL Translator</dc:creator>
  <cp:lastModifiedBy>Windows-Benutzer</cp:lastModifiedBy>
  <cp:revision>60</cp:revision>
  <dcterms:created xsi:type="dcterms:W3CDTF">2017-12-11T10:59:29Z</dcterms:created>
  <dcterms:modified xsi:type="dcterms:W3CDTF">2020-02-04T06:38:52Z</dcterms:modified>
</cp:coreProperties>
</file>