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7"/>
  </p:notesMasterIdLst>
  <p:sldIdLst>
    <p:sldId id="256" r:id="rId2"/>
    <p:sldId id="257" r:id="rId3"/>
    <p:sldId id="332" r:id="rId4"/>
    <p:sldId id="377" r:id="rId5"/>
    <p:sldId id="378" r:id="rId6"/>
    <p:sldId id="311" r:id="rId7"/>
    <p:sldId id="312" r:id="rId8"/>
    <p:sldId id="313" r:id="rId9"/>
    <p:sldId id="314" r:id="rId10"/>
    <p:sldId id="315" r:id="rId11"/>
    <p:sldId id="336" r:id="rId12"/>
    <p:sldId id="316" r:id="rId13"/>
    <p:sldId id="337" r:id="rId14"/>
    <p:sldId id="338" r:id="rId15"/>
    <p:sldId id="339" r:id="rId16"/>
    <p:sldId id="340" r:id="rId17"/>
    <p:sldId id="341" r:id="rId18"/>
    <p:sldId id="317" r:id="rId19"/>
    <p:sldId id="318" r:id="rId20"/>
    <p:sldId id="319" r:id="rId21"/>
    <p:sldId id="344" r:id="rId22"/>
    <p:sldId id="320" r:id="rId23"/>
    <p:sldId id="321" r:id="rId24"/>
    <p:sldId id="326" r:id="rId25"/>
    <p:sldId id="368" r:id="rId26"/>
    <p:sldId id="322" r:id="rId27"/>
    <p:sldId id="351" r:id="rId28"/>
    <p:sldId id="353" r:id="rId29"/>
    <p:sldId id="352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23" r:id="rId39"/>
    <p:sldId id="362" r:id="rId40"/>
    <p:sldId id="369" r:id="rId41"/>
    <p:sldId id="370" r:id="rId42"/>
    <p:sldId id="371" r:id="rId43"/>
    <p:sldId id="324" r:id="rId44"/>
    <p:sldId id="345" r:id="rId45"/>
    <p:sldId id="372" r:id="rId46"/>
    <p:sldId id="373" r:id="rId47"/>
    <p:sldId id="327" r:id="rId48"/>
    <p:sldId id="375" r:id="rId49"/>
    <p:sldId id="376" r:id="rId50"/>
    <p:sldId id="365" r:id="rId51"/>
    <p:sldId id="366" r:id="rId52"/>
    <p:sldId id="333" r:id="rId53"/>
    <p:sldId id="334" r:id="rId54"/>
    <p:sldId id="335" r:id="rId55"/>
    <p:sldId id="363" r:id="rId56"/>
    <p:sldId id="364" r:id="rId57"/>
    <p:sldId id="346" r:id="rId58"/>
    <p:sldId id="347" r:id="rId59"/>
    <p:sldId id="348" r:id="rId60"/>
    <p:sldId id="349" r:id="rId61"/>
    <p:sldId id="374" r:id="rId62"/>
    <p:sldId id="330" r:id="rId63"/>
    <p:sldId id="331" r:id="rId64"/>
    <p:sldId id="259" r:id="rId65"/>
    <p:sldId id="260" r:id="rId66"/>
  </p:sldIdLst>
  <p:sldSz cx="9144000" cy="6858000" type="screen4x3"/>
  <p:notesSz cx="6669088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D49"/>
    <a:srgbClr val="7C9BAD"/>
    <a:srgbClr val="9F6E24"/>
    <a:srgbClr val="E1C910"/>
    <a:srgbClr val="D1A533"/>
    <a:srgbClr val="1733A9"/>
    <a:srgbClr val="1A39BC"/>
    <a:srgbClr val="67B83A"/>
    <a:srgbClr val="DB5025"/>
    <a:srgbClr val="EAC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22/3/2020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6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179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Wikipedia unter „Plattenwärmeübertrager“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12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Wikipedia unter „Plattenwärmeübertrager“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677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Wikipedia unter „</a:t>
            </a:r>
            <a:r>
              <a:rPr lang="de-DE" dirty="0" err="1"/>
              <a:t>Rohrbündelwärmebertrager</a:t>
            </a:r>
            <a:r>
              <a:rPr lang="de-DE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39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Wikipedia unter „</a:t>
            </a:r>
            <a:r>
              <a:rPr lang="de-DE" dirty="0" err="1"/>
              <a:t>Rohrbündelwärmeaustuscher</a:t>
            </a:r>
            <a:r>
              <a:rPr lang="de-DE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96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698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2532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AEE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678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www.geothermie.de </a:t>
            </a:r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/>
              <a:t>AEE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4477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www.geothermie.de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939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Bayerisches Landesamt für Umwelt, heruntergeladen von Energie </a:t>
            </a:r>
            <a:r>
              <a:rPr lang="de-DE" err="1"/>
              <a:t>atlas</a:t>
            </a:r>
            <a:r>
              <a:rPr lang="de-DE"/>
              <a:t> </a:t>
            </a:r>
            <a:r>
              <a:rPr lang="de-DE" err="1"/>
              <a:t>bayern</a:t>
            </a:r>
            <a:r>
              <a:rPr lang="de-DE"/>
              <a:t> (https://www.energieatlas.bayern.de/thema_geothermie/oberflaeche/nutzung.html)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28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.ppt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23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http://stuewa.cands.de/page/uploads/files/downloads/diplingschleutergeothermie.pdf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247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Quelle: www.geothermie.de (</a:t>
            </a:r>
            <a:r>
              <a:rPr lang="de-DE" err="1"/>
              <a:t>energie</a:t>
            </a:r>
            <a:r>
              <a:rPr lang="de-DE"/>
              <a:t> </a:t>
            </a:r>
            <a:r>
              <a:rPr lang="de-DE" err="1"/>
              <a:t>atlas</a:t>
            </a:r>
            <a:r>
              <a:rPr lang="de-DE"/>
              <a:t>?)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018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Gesellschaft zur Entwicklung und Förderung von Geothermen Anlagen, unter : https://izw.baw.de/publikationen/kolloquien/0/26-RosinskiHydraulische.pdf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270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der Oberflächennahe Geothermie S. 461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621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S. 461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356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S. 462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418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www.geothermie.de unter „</a:t>
            </a:r>
            <a:r>
              <a:rPr lang="de-DE" dirty="0" err="1"/>
              <a:t>Ringraumverpressung</a:t>
            </a:r>
            <a:r>
              <a:rPr lang="de-DE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62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Schöne Quelle: http://stuewa.cands.de/page/uploads/files/downloads/diplingschleutergeothermie.pdf</a:t>
            </a:r>
          </a:p>
          <a:p>
            <a:r>
              <a:rPr lang="de-DE" dirty="0"/>
              <a:t>Quelle hier: http://gertec-gmbh.de/files/media/cdn.php?params=%7B%22id%22%3A%22MDB-12a0d36e-a967-4a33-9350-72e32dc0596a-MDB%22%2C%22type%22%3A%22stream%22%2C%22date%22%3A%221466189674%22%7D&amp;41339-DE-IS-120-EA.pdf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443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www.geothermie.de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877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93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335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www.geothermie.de unter „Energiepfahl“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08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S.488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123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S. 451f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1957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315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Wikipedia unter „Schluckbrunnen“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038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der Oberflächennahen Geothermie S. 453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067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063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für Oberflächennahe Geothermie S.28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5767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Handbuch der Oberflächennahe Geothermie S.282ff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56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www.geothermie.de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09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1396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965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3550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37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82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Quelle: www.geothermie.de </a:t>
            </a:r>
            <a:r>
              <a:rPr lang="de-DE">
                <a:sym typeface="Wingdings" panose="05000000000000000000" pitchFamily="2" charset="2"/>
              </a:rPr>
              <a:t> </a:t>
            </a:r>
            <a:r>
              <a:rPr lang="de-DE"/>
              <a:t>Deutsches </a:t>
            </a:r>
            <a:r>
              <a:rPr lang="de-DE" err="1"/>
              <a:t>GeoForschungsZentrum</a:t>
            </a:r>
            <a:r>
              <a:rPr lang="de-DE"/>
              <a:t> GFZ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7720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www.geothermie.de </a:t>
            </a:r>
            <a:r>
              <a:rPr lang="de-DE">
                <a:sym typeface="Wingdings" panose="05000000000000000000" pitchFamily="2" charset="2"/>
              </a:rPr>
              <a:t> Shell International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67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</a:t>
            </a:r>
            <a:r>
              <a:rPr lang="de-DE" sz="1400" dirty="0"/>
              <a:t>: Geothermie Lexikon unter „Petrothermale Systeme“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12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90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Оптимален избор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1.8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316" y="-99392"/>
            <a:ext cx="78867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използване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4EE5A703-B4A1-4F29-8615-26DA1688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87" y="1412776"/>
            <a:ext cx="6001489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Петротермална геотермална 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Кристални и плътно отложени утаечни скали със съответно високи температури (повече от 150 ° C) могат да служат като резервоарни образувания. Разработката се осъществява чрез две или повече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дупки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Извличането на топлина се осъществява чрез циркулираща вода, която се подава в изкуствено разширената или напълно новосъздадена система за възстановяване чрез инжекционния кладенец, където тя абсорбира топлината от скалата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Загрятата вода се извежда на повърхността чрез производствения кладенец, където се използва за генериране на енергия и след това се циркулира през инжекционния кладенец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nhaltsplatzhalter 6">
            <a:extLst>
              <a:ext uri="{FF2B5EF4-FFF2-40B4-BE49-F238E27FC236}">
                <a16:creationId xmlns="" xmlns:a16="http://schemas.microsoft.com/office/drawing/2014/main" id="{EA99B3D1-4320-44C0-BDDA-160814A61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2" b="3"/>
          <a:stretch/>
        </p:blipFill>
        <p:spPr>
          <a:xfrm>
            <a:off x="6156176" y="2410842"/>
            <a:ext cx="2833137" cy="31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9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2591304-443A-4FA9-8351-003C90BB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използване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09F3A381-4EBD-4F1E-9ABD-F7D7F0001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320" t="22906" r="37422" b="19818"/>
          <a:stretch/>
        </p:blipFill>
        <p:spPr>
          <a:xfrm>
            <a:off x="4788024" y="1484784"/>
            <a:ext cx="3662064" cy="488275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D4E2A13-6B87-4350-B696-3BFD74489DEE}"/>
              </a:ext>
            </a:extLst>
          </p:cNvPr>
          <p:cNvSpPr txBox="1"/>
          <p:nvPr/>
        </p:nvSpPr>
        <p:spPr>
          <a:xfrm>
            <a:off x="971600" y="1340768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Процедура с гореща суха скала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Инжекционен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отвор с инжекционна помпа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Стимулирана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цетка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Производствени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кладенци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Топлообменници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Турбинна система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Охлаждане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 Подземно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съхранение за излишна топлина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 Наблюдение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отвора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 Потребител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електричество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топлина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5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44" y="1412776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повърхността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Геотермалната енергия в близост до повърхността използва дупки с дълбочина до 400 метра и температури до 25 ° C за отопление и охлаждане на сгради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се използва топлообменник. Това означава, че вода или течност за пренос на топлина циркулира в затворена тръбна система под земята и абсорбира топлината от земята.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Тази топлина се доставя на повърхността на термопомпата и се довежда до необходимата температура за отопление. Недрата може също така да се използва директно като източник на охлаждане, което спестява скъпо охлаждане в климатичните системи.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7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C81EFC1-F3ED-497E-B3BD-3AFB75A0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D5C3662-E6B3-40C8-AC57-0BC0472F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геотермалната енергия на повърхността геотермалните топлообменници играят важна роля на много места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Надземни съоръжения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Топлообменниците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използват за разделяне на вериги с различно работно оборудване.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термопомпата работната течност на земните сонди се отделя от потребителската верига.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Технологично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разграничаваме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пластинчати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топлообменници, но има и много други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изпълнения.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85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EED6F5-B678-4947-8949-40E22ECD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0436AE5-3A80-4294-8011-489927A26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46" y="1268760"/>
            <a:ext cx="8754144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Пластинен/п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лочен топлообменник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Пластинен топлообменник (PWE) - често наричан плочен охладител (PK) - е специален дизайн на топлообменник.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Състои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от вълнообразни профилирани плочи, които са съставени така, че във всяко последователно междублоково пространство отоплителната и след това охлаждащата среда текат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веднъж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всяка.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Опаковката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плочата е запечатана отвън и между средата и се държи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стягащи винтове.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специалния си дизайн (болтовите) пластинчати топлообменници са много лесно разгъваеми и много гъвкави по отношение на дизайна на водача на потока, който се определя от положението на уплътненията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4994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382E20-A60E-4C0C-BDAD-85BFE1F9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9CB361BA-B535-4372-923D-E1F824680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118" t="26088" r="41015" b="33995"/>
          <a:stretch/>
        </p:blipFill>
        <p:spPr>
          <a:xfrm>
            <a:off x="878273" y="2094642"/>
            <a:ext cx="3467359" cy="41426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CBAD297C-5E91-4971-9D7E-CF0F121596BF}"/>
              </a:ext>
            </a:extLst>
          </p:cNvPr>
          <p:cNvSpPr txBox="1"/>
          <p:nvPr/>
        </p:nvSpPr>
        <p:spPr>
          <a:xfrm>
            <a:off x="1403649" y="1509867"/>
            <a:ext cx="381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Схематично представяне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пластинчат топлообменник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8/8e/Plate_frame_2.png">
            <a:extLst>
              <a:ext uri="{FF2B5EF4-FFF2-40B4-BE49-F238E27FC236}">
                <a16:creationId xmlns="" xmlns:a16="http://schemas.microsoft.com/office/drawing/2014/main" id="{73181356-8AD7-4FBA-B00A-98C62C9AE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35" y="2814483"/>
            <a:ext cx="38290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6BD2BE8F-910A-4CBA-9CE7-73C0B8B1715B}"/>
              </a:ext>
            </a:extLst>
          </p:cNvPr>
          <p:cNvSpPr txBox="1"/>
          <p:nvPr/>
        </p:nvSpPr>
        <p:spPr>
          <a:xfrm>
            <a:off x="5522824" y="153414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Единична плоча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пластинчат топлообменник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8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606E293-BC1B-44C9-8F75-5AE65288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5253BBE-6EF5-4A0D-93E5-EC8075CD9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 с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 тръби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Топлообменникът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 корпус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е термичен апарат за пренос на топлинна енергия от едно тяло в друго.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 разлика от регенераторите, той предава топлина без временно съхранение.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Това са косвени топлообменници, защото топлината се пренася през стени и двете среди се разделят. Следователно масов трансфер не е възможен.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 обикновено са кухи цилиндри, изработени от листова стомана, вътре в които са разположени стотици до хиляди тръби с малък номинален диаметър. През цилиндъра на ламарината тече първата среда, през тръбите - втората. По време на този процес по-горещата среда се охлажда, докато по-студената среда се нагрява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75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EA5FE01-4623-4D01-BCE5-42E78C96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25566836-AB0D-4778-A470-989ADEAFC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317" t="28130" r="32844" b="35295"/>
          <a:stretch/>
        </p:blipFill>
        <p:spPr>
          <a:xfrm>
            <a:off x="611560" y="1867137"/>
            <a:ext cx="4608512" cy="27319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180A664-E4CA-4BAF-8E17-653F54800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0" t="10954" r="26651" b="23504"/>
          <a:stretch/>
        </p:blipFill>
        <p:spPr>
          <a:xfrm>
            <a:off x="5396687" y="3140968"/>
            <a:ext cx="3577193" cy="2916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699F3495-D7CF-47AB-815F-7DB500BDC78A}"/>
              </a:ext>
            </a:extLst>
          </p:cNvPr>
          <p:cNvSpPr txBox="1"/>
          <p:nvPr/>
        </p:nvSpPr>
        <p:spPr>
          <a:xfrm>
            <a:off x="5364088" y="2709092"/>
            <a:ext cx="3423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Топлообменник с отворена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тръба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ECB964AC-0C36-49EB-B1E0-2B709C7F7590}"/>
              </a:ext>
            </a:extLst>
          </p:cNvPr>
          <p:cNvSpPr txBox="1"/>
          <p:nvPr/>
        </p:nvSpPr>
        <p:spPr>
          <a:xfrm>
            <a:off x="755576" y="5018357"/>
            <a:ext cx="324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Схема на топлообменник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корпус/кожух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CC2D858E-1881-4DCF-812E-25F8C7B908CD}"/>
              </a:ext>
            </a:extLst>
          </p:cNvPr>
          <p:cNvSpPr txBox="1"/>
          <p:nvPr/>
        </p:nvSpPr>
        <p:spPr>
          <a:xfrm>
            <a:off x="1619672" y="1763524"/>
            <a:ext cx="37770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Топлообменници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корпус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тръби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6A2683A-E9A6-4AE8-BFFB-F1711BB1460B}"/>
              </a:ext>
            </a:extLst>
          </p:cNvPr>
          <p:cNvSpPr txBox="1"/>
          <p:nvPr/>
        </p:nvSpPr>
        <p:spPr>
          <a:xfrm>
            <a:off x="467544" y="1817114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течност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4EB7D3C6-A597-4824-B24F-09133A1A2AD0}"/>
              </a:ext>
            </a:extLst>
          </p:cNvPr>
          <p:cNvSpPr txBox="1"/>
          <p:nvPr/>
        </p:nvSpPr>
        <p:spPr>
          <a:xfrm>
            <a:off x="467544" y="2452246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Страна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кожуха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74B550D8-0837-47BA-B7EC-2D6EBCE76992}"/>
              </a:ext>
            </a:extLst>
          </p:cNvPr>
          <p:cNvSpPr txBox="1"/>
          <p:nvPr/>
        </p:nvSpPr>
        <p:spPr>
          <a:xfrm>
            <a:off x="557177" y="3993215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Сухо дъно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572F3A69-EF84-47EA-8E88-073D2FCD9949}"/>
              </a:ext>
            </a:extLst>
          </p:cNvPr>
          <p:cNvSpPr txBox="1"/>
          <p:nvPr/>
        </p:nvSpPr>
        <p:spPr>
          <a:xfrm>
            <a:off x="1489876" y="4280077"/>
            <a:ext cx="140269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Отражатели/прегради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090A9DB3-416E-44FA-8CCA-9596C2D59D83}"/>
              </a:ext>
            </a:extLst>
          </p:cNvPr>
          <p:cNvSpPr txBox="1"/>
          <p:nvPr/>
        </p:nvSpPr>
        <p:spPr>
          <a:xfrm>
            <a:off x="2892566" y="2402304"/>
            <a:ext cx="9105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Кожух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4F3A6883-5275-4453-9EEA-D823B1C227DB}"/>
              </a:ext>
            </a:extLst>
          </p:cNvPr>
          <p:cNvSpPr txBox="1"/>
          <p:nvPr/>
        </p:nvSpPr>
        <p:spPr>
          <a:xfrm>
            <a:off x="3844050" y="2402304"/>
            <a:ext cx="13760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Тръбен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лист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50B82459-6F05-4037-9F1F-98A94A1EC951}"/>
              </a:ext>
            </a:extLst>
          </p:cNvPr>
          <p:cNvSpPr txBox="1"/>
          <p:nvPr/>
        </p:nvSpPr>
        <p:spPr>
          <a:xfrm>
            <a:off x="4004514" y="3803202"/>
            <a:ext cx="12155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Гореща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течност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6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NTS 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Има различни начини за използване на геотермална енергия в близост до повърхността. В тази връзка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се разделя на следните групи: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Геотермални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колектори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кошове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Геотермални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Термопомпа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подземни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Бетонни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компоненти, контактуващи със земята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Системи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кладенец</a:t>
            </a:r>
          </a:p>
        </p:txBody>
      </p:sp>
    </p:spTree>
    <p:extLst>
      <p:ext uri="{BB962C8B-B14F-4D97-AF65-F5344CB8AC3E}">
        <p14:creationId xmlns:p14="http://schemas.microsoft.com/office/powerpoint/2010/main" val="10033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NTS 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Има два начина да спечелите енергия: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Почва и скала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Експлоатация на геотермална топлина в почвата, утайките и твърдите скали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помощта на геотермални сонди, колектори,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кошове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бетонни компоненти, контактуващи със земята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Подпочвена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 на топлина от подземни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добре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изгради изтегляне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кладенец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Сондите на кладенеца обикновено са потънали до 20 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дълбочина</a:t>
            </a:r>
          </a:p>
        </p:txBody>
      </p:sp>
    </p:spTree>
    <p:extLst>
      <p:ext uri="{BB962C8B-B14F-4D97-AF65-F5344CB8AC3E}">
        <p14:creationId xmlns:p14="http://schemas.microsoft.com/office/powerpoint/2010/main" val="157769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Цели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«Оптимален избор на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структурата»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като завършите този модул, можете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Разпознавате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характеристиките и разликите между геотермалните системи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Проектирате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строителен обект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Изберете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подходящата система според дадените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NTS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04" y="1412776"/>
            <a:ext cx="7643192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колектори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Обикновено се полага хоризонтално на дълбочина 80 - 160 cm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Нуждаете се от сравнително голяма площ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Затворена тръбна система с циркулираща носеща течност (вода-гликолова смес)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полага в подземен слой, който може да поддържа влагата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избягват презастрояването, тъй като топлоснабдяването от дъждовната вода също се използва от колекторите за подаване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топлина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E9C08B8-FA39-41B3-8E01-A852F537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NTS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2E89D15-6666-457F-85F9-CB2D3F5CF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Пренос на среда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Носител е среда, чрез която се транспортират вещества или енергия или дори информация.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Носителната среда за транспортиране на топлинна енергия обикновено е водата. Носителната среда за транспортиране на вещества обикновено е вода или въздух.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Количеството топлина, което може да бъде транспортирано от носител, зависи от топлинния капацитет на средата (вода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NTS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87C1BF8-5736-4161-95C0-F7B2DD363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6336704" cy="487907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22C36A4-E464-42F0-B3D9-43BACD909E99}"/>
              </a:ext>
            </a:extLst>
          </p:cNvPr>
          <p:cNvSpPr txBox="1"/>
          <p:nvPr/>
        </p:nvSpPr>
        <p:spPr>
          <a:xfrm>
            <a:off x="1439652" y="1577838"/>
            <a:ext cx="7060232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Топлината от земята; как се отоплява с енергия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повърхността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6C2A0718-2014-497A-90AF-6EF42B6835A0}"/>
              </a:ext>
            </a:extLst>
          </p:cNvPr>
          <p:cNvSpPr txBox="1"/>
          <p:nvPr/>
        </p:nvSpPr>
        <p:spPr>
          <a:xfrm>
            <a:off x="1691680" y="2034637"/>
            <a:ext cx="18722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1. Земята загрява вода, която тече през колектора или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сондата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A1F1C5B1-3879-4CD3-9722-3B97B35B7BA0}"/>
              </a:ext>
            </a:extLst>
          </p:cNvPr>
          <p:cNvSpPr/>
          <p:nvPr/>
        </p:nvSpPr>
        <p:spPr>
          <a:xfrm>
            <a:off x="1564804" y="4869160"/>
            <a:ext cx="1495028" cy="578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Дълбочина на колектора 80-160см, температура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градуса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E4E7598A-5C13-432E-A91E-821653BEAB5E}"/>
              </a:ext>
            </a:extLst>
          </p:cNvPr>
          <p:cNvSpPr/>
          <p:nvPr/>
        </p:nvSpPr>
        <p:spPr>
          <a:xfrm>
            <a:off x="1697152" y="2844725"/>
            <a:ext cx="2010751" cy="586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Термопомпата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отнема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топлината от водата и я компресира до по-високи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B1313F67-31E4-4BB3-BC19-5C08D8464523}"/>
              </a:ext>
            </a:extLst>
          </p:cNvPr>
          <p:cNvSpPr/>
          <p:nvPr/>
        </p:nvSpPr>
        <p:spPr>
          <a:xfrm>
            <a:off x="1691680" y="3501008"/>
            <a:ext cx="2010751" cy="578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Геотермалната енергия се съхранява и се предлага за отопление и като топла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17F89F73-9BA7-4290-BF84-C4CB49115C8C}"/>
              </a:ext>
            </a:extLst>
          </p:cNvPr>
          <p:cNvSpPr/>
          <p:nvPr/>
        </p:nvSpPr>
        <p:spPr>
          <a:xfrm>
            <a:off x="2305403" y="45811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1036A267-0A2A-45BC-A737-50D331E012E5}"/>
              </a:ext>
            </a:extLst>
          </p:cNvPr>
          <p:cNvSpPr/>
          <p:nvPr/>
        </p:nvSpPr>
        <p:spPr>
          <a:xfrm>
            <a:off x="1691680" y="5661248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Геотермалната енергия се възстановява или в големи колектори близо до повърхността (A), или се извлича от по-дълбока геотермална сонда (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F9199C2-7FB2-4B8C-8C31-2194D2436411}"/>
              </a:ext>
            </a:extLst>
          </p:cNvPr>
          <p:cNvSpPr/>
          <p:nvPr/>
        </p:nvSpPr>
        <p:spPr>
          <a:xfrm>
            <a:off x="5583095" y="3009650"/>
            <a:ext cx="1105085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Топла </a:t>
            </a:r>
            <a:r>
              <a:rPr lang="bg-BG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8CA9ACB9-DEA4-4151-951E-11002FBFCAC0}"/>
              </a:ext>
            </a:extLst>
          </p:cNvPr>
          <p:cNvSpPr/>
          <p:nvPr/>
        </p:nvSpPr>
        <p:spPr>
          <a:xfrm>
            <a:off x="6556004" y="3068054"/>
            <a:ext cx="1224136" cy="315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9540FF17-0FA7-4613-919D-1559B6CD9E72}"/>
              </a:ext>
            </a:extLst>
          </p:cNvPr>
          <p:cNvSpPr/>
          <p:nvPr/>
        </p:nvSpPr>
        <p:spPr>
          <a:xfrm>
            <a:off x="7021996" y="3863802"/>
            <a:ext cx="823847" cy="402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Буферен съд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5CD3DB97-3417-4DB9-88F2-9E729B0EBC71}"/>
              </a:ext>
            </a:extLst>
          </p:cNvPr>
          <p:cNvSpPr/>
          <p:nvPr/>
        </p:nvSpPr>
        <p:spPr>
          <a:xfrm>
            <a:off x="6020646" y="3768149"/>
            <a:ext cx="788640" cy="296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Допълнителен </a:t>
            </a:r>
            <a:r>
              <a:rPr lang="bg-BG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бойлер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="" xmlns:a16="http://schemas.microsoft.com/office/drawing/2014/main" id="{FFDA2919-50A8-43C7-9D3F-C9C9AD4F51E0}"/>
              </a:ext>
            </a:extLst>
          </p:cNvPr>
          <p:cNvSpPr/>
          <p:nvPr/>
        </p:nvSpPr>
        <p:spPr>
          <a:xfrm>
            <a:off x="6193904" y="4975114"/>
            <a:ext cx="1440160" cy="213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Водоснабдяване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EB2EB774-982F-41CC-B7BF-1C8E3C09B309}"/>
              </a:ext>
            </a:extLst>
          </p:cNvPr>
          <p:cNvSpPr/>
          <p:nvPr/>
        </p:nvSpPr>
        <p:spPr>
          <a:xfrm rot="204930">
            <a:off x="5109078" y="5185811"/>
            <a:ext cx="914304" cy="77311"/>
          </a:xfrm>
          <a:prstGeom prst="rect">
            <a:avLst/>
          </a:prstGeom>
          <a:solidFill>
            <a:srgbClr val="DDCEB1"/>
          </a:solidFill>
          <a:ln>
            <a:solidFill>
              <a:srgbClr val="DDC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Земя</a:t>
            </a:r>
            <a:r>
              <a:rPr lang="de-DE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="" xmlns:a16="http://schemas.microsoft.com/office/drawing/2014/main" id="{B094626C-B453-45EB-9A52-A52ADC9DC220}"/>
              </a:ext>
            </a:extLst>
          </p:cNvPr>
          <p:cNvSpPr/>
          <p:nvPr/>
        </p:nvSpPr>
        <p:spPr>
          <a:xfrm>
            <a:off x="4173708" y="3138060"/>
            <a:ext cx="2344871" cy="542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Връзка съъ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захранване</a:t>
            </a:r>
          </a:p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клвтчас  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електроенергия доставя 3-5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клвтчас  геотермалн енергия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FA9FDEDF-0215-42CF-ADFD-4984F31F5186}"/>
              </a:ext>
            </a:extLst>
          </p:cNvPr>
          <p:cNvSpPr/>
          <p:nvPr/>
        </p:nvSpPr>
        <p:spPr>
          <a:xfrm>
            <a:off x="5094920" y="3811074"/>
            <a:ext cx="976350" cy="200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Топлинна </a:t>
            </a:r>
            <a:r>
              <a:rPr lang="bg-BG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помпа</a:t>
            </a:r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B98696F4-48F4-41E4-AC3A-C02CA31F52C1}"/>
              </a:ext>
            </a:extLst>
          </p:cNvPr>
          <p:cNvSpPr/>
          <p:nvPr/>
        </p:nvSpPr>
        <p:spPr>
          <a:xfrm>
            <a:off x="5112193" y="5629808"/>
            <a:ext cx="1476031" cy="533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Геотермална сонда</a:t>
            </a:r>
          </a:p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Дълбочина около 100м температура около 13 </a:t>
            </a:r>
            <a:r>
              <a:rPr lang="ru-R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градуса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5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NTS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28" y="1412776"/>
            <a:ext cx="5564832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кошове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 са спираловидни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колектори, така наречените геотермални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кошове,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които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подходящи интервали в земята.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Имат значително по-ниски изисквания за пространство от повърхностните колектори, затова трябва да бъдат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малко по-дълбоко.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Подходящ за къщи с по-малки открити пространства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Общите условия като влажни повърхности или фактът, че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кошовете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могат да бъдат покрити, също са от значение за тази технология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F6B85DB9-0A1B-46C4-AB6A-C27D3612D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85218"/>
            <a:ext cx="2893987" cy="21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6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NTS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>
                <a:latin typeface="Arial" panose="020B0604020202020204" pitchFamily="34" charset="0"/>
                <a:cs typeface="Arial" panose="020B0604020202020204" pitchFamily="34" charset="0"/>
              </a:rPr>
              <a:t>Brunnensysteme</a:t>
            </a:r>
          </a:p>
          <a:p>
            <a:pPr marL="0" indent="0">
              <a:buNone/>
            </a:pPr>
            <a:endParaRPr 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Benötigen einen Entnahme- und einem Schluckbrunnen</a:t>
            </a:r>
            <a:b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Förderhöhe spielt aus energetischen Gründen eine Rolle; Antriebsenergie der Pumpen beeinflusst Gesamtwirkungsgrad der Anlage</a:t>
            </a:r>
            <a:b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Abkühlung des Grundwassers auf 4-5°C ist genehmigungsfähig</a:t>
            </a:r>
            <a:b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In Trinkwasserschutzgebieten nicht genehmigungsfähig</a:t>
            </a:r>
          </a:p>
          <a:p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8C12E21-5578-46AF-96A9-7063D731B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" y="1547479"/>
            <a:ext cx="9099026" cy="463140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C613503E-28E0-4B30-8BB4-6EFB9BEE06D7}"/>
              </a:ext>
            </a:extLst>
          </p:cNvPr>
          <p:cNvSpPr/>
          <p:nvPr/>
        </p:nvSpPr>
        <p:spPr>
          <a:xfrm>
            <a:off x="107504" y="1772816"/>
            <a:ext cx="8928992" cy="360040"/>
          </a:xfrm>
          <a:prstGeom prst="rect">
            <a:avLst/>
          </a:prstGeom>
          <a:solidFill>
            <a:srgbClr val="7C9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системи за геотермална енергия в близост до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повърхността- сравнение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FEEEF0C-4E74-4087-99B4-3CBE1986F875}"/>
              </a:ext>
            </a:extLst>
          </p:cNvPr>
          <p:cNvSpPr/>
          <p:nvPr/>
        </p:nvSpPr>
        <p:spPr>
          <a:xfrm>
            <a:off x="102906" y="2204864"/>
            <a:ext cx="2020822" cy="432048"/>
          </a:xfrm>
          <a:prstGeom prst="rect">
            <a:avLst/>
          </a:prstGeom>
          <a:solidFill>
            <a:srgbClr val="7C9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Геотермален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24EE22FC-9BEB-4AEE-9147-31CA010D5AD1}"/>
              </a:ext>
            </a:extLst>
          </p:cNvPr>
          <p:cNvSpPr/>
          <p:nvPr/>
        </p:nvSpPr>
        <p:spPr>
          <a:xfrm>
            <a:off x="2758770" y="2447579"/>
            <a:ext cx="1296144" cy="216024"/>
          </a:xfrm>
          <a:prstGeom prst="rect">
            <a:avLst/>
          </a:prstGeom>
          <a:solidFill>
            <a:srgbClr val="7C9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Геотермален кош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29D670F7-DCDC-4EF5-B8FF-587CA2740349}"/>
              </a:ext>
            </a:extLst>
          </p:cNvPr>
          <p:cNvSpPr/>
          <p:nvPr/>
        </p:nvSpPr>
        <p:spPr>
          <a:xfrm>
            <a:off x="4572000" y="2420888"/>
            <a:ext cx="2088232" cy="216024"/>
          </a:xfrm>
          <a:prstGeom prst="rect">
            <a:avLst/>
          </a:prstGeom>
          <a:solidFill>
            <a:srgbClr val="7C9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>
                <a:latin typeface="Arial" panose="020B0604020202020204" pitchFamily="34" charset="0"/>
                <a:cs typeface="Arial" panose="020B0604020202020204" pitchFamily="34" charset="0"/>
              </a:rPr>
              <a:t>Термопомпа за подземни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4C7E33AE-3218-4E39-B9AA-33C2161395BA}"/>
              </a:ext>
            </a:extLst>
          </p:cNvPr>
          <p:cNvSpPr/>
          <p:nvPr/>
        </p:nvSpPr>
        <p:spPr>
          <a:xfrm>
            <a:off x="7164288" y="2420888"/>
            <a:ext cx="1296144" cy="216024"/>
          </a:xfrm>
          <a:prstGeom prst="rect">
            <a:avLst/>
          </a:prstGeom>
          <a:solidFill>
            <a:srgbClr val="7C9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Геотермална </a:t>
            </a:r>
            <a:r>
              <a:rPr lang="bg-BG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сонда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0CB364A3-0276-40C9-B279-10201E69C099}"/>
              </a:ext>
            </a:extLst>
          </p:cNvPr>
          <p:cNvSpPr/>
          <p:nvPr/>
        </p:nvSpPr>
        <p:spPr>
          <a:xfrm>
            <a:off x="122500" y="5130501"/>
            <a:ext cx="2577292" cy="360040"/>
          </a:xfrm>
          <a:prstGeom prst="rect">
            <a:avLst/>
          </a:prstGeom>
          <a:solidFill>
            <a:srgbClr val="65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Почвени повърхностни подземни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8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8823093-D54A-42ED-BB15-CA21BD2E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NTS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36DDC312-8181-4BD0-8F52-40CA45D94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87" t="24496" r="26640" b="37319"/>
          <a:stretch/>
        </p:blipFill>
        <p:spPr>
          <a:xfrm>
            <a:off x="142458" y="2132856"/>
            <a:ext cx="8859083" cy="403244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4542443A-21DC-410B-B10E-9E52ED8A0BAB}"/>
              </a:ext>
            </a:extLst>
          </p:cNvPr>
          <p:cNvSpPr txBox="1"/>
          <p:nvPr/>
        </p:nvSpPr>
        <p:spPr>
          <a:xfrm>
            <a:off x="611560" y="1444134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Възможности за производство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28540CE9-A2B1-4C88-9E2A-1CFE344F7DAF}"/>
              </a:ext>
            </a:extLst>
          </p:cNvPr>
          <p:cNvSpPr/>
          <p:nvPr/>
        </p:nvSpPr>
        <p:spPr>
          <a:xfrm>
            <a:off x="2267744" y="2099287"/>
            <a:ext cx="154308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Хидротермален </a:t>
            </a:r>
            <a:r>
              <a:rPr lang="bg-BG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дублет</a:t>
            </a:r>
            <a:endParaRPr lang="de-DE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DBAAB801-984C-4E2E-81C3-A46B31411F32}"/>
              </a:ext>
            </a:extLst>
          </p:cNvPr>
          <p:cNvSpPr/>
          <p:nvPr/>
        </p:nvSpPr>
        <p:spPr>
          <a:xfrm>
            <a:off x="611560" y="2099287"/>
            <a:ext cx="14659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Гореща-суха-скала</a:t>
            </a:r>
            <a:endParaRPr lang="de-DE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F53AF551-B60D-4133-8D8C-48C1F3D75B53}"/>
              </a:ext>
            </a:extLst>
          </p:cNvPr>
          <p:cNvSpPr/>
          <p:nvPr/>
        </p:nvSpPr>
        <p:spPr>
          <a:xfrm>
            <a:off x="3815915" y="2216591"/>
            <a:ext cx="119588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Дълбока геотермална </a:t>
            </a:r>
            <a:r>
              <a:rPr lang="bg-BG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</a:t>
            </a:r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8DB30DA2-BE5D-4552-9707-1D81C994B500}"/>
              </a:ext>
            </a:extLst>
          </p:cNvPr>
          <p:cNvSpPr/>
          <p:nvPr/>
        </p:nvSpPr>
        <p:spPr>
          <a:xfrm>
            <a:off x="4932039" y="2132856"/>
            <a:ext cx="1195889" cy="587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Плоска геотермална </a:t>
            </a:r>
            <a:r>
              <a:rPr lang="bg-BG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</a:t>
            </a:r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323CCFB1-4B02-45C6-8689-7307D9800CB2}"/>
              </a:ext>
            </a:extLst>
          </p:cNvPr>
          <p:cNvSpPr/>
          <p:nvPr/>
        </p:nvSpPr>
        <p:spPr>
          <a:xfrm>
            <a:off x="6048164" y="2132856"/>
            <a:ext cx="887272" cy="587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Двойна система</a:t>
            </a:r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7E18E4ED-747E-4214-8084-EB6321E40765}"/>
              </a:ext>
            </a:extLst>
          </p:cNvPr>
          <p:cNvSpPr/>
          <p:nvPr/>
        </p:nvSpPr>
        <p:spPr>
          <a:xfrm>
            <a:off x="6860780" y="2244056"/>
            <a:ext cx="14556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Геотермален колектор</a:t>
            </a:r>
            <a:r>
              <a:rPr lang="de-DE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43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5" y="1340768"/>
            <a:ext cx="6707088" cy="53285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сонди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Най-често срещаните видове геотермални обекти в Централна и Северна Европа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Поставят се вертикално, като по този начин се изисква по-малко пространство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Геотермалните сонди обикновено са потънали на дълбочина между 50 - 160 m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Възползвайте се от постоянно ниво на температура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осигури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отделни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къщи или цели жилищни райони топлина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456E494-9DBD-4A2E-A394-78D8AD78E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21" y="1556792"/>
            <a:ext cx="26206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4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607DFC-A512-4A5B-A2BB-2E9DC28B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0BCBC98-6B41-479A-B9B0-FE781B2C5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Двойна U геотермална сонда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Двойна U-сонда е геотермална сонда, която включва две двойки тръби, които са инсталирани в отвор.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сравнение с обикновена U-тръба, двойната U-тръба използва по-добре напречното сечение на сондажа и по този начин има по-добри показатели за изтегляне. Освен това е необходимо по-малко материал за циментиране (запълване, запълване) на сондажа.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сравнение с (обикновено дори по-добра) коаксиална тръба, двойната U-тръба има предимството на по-лесното производство. Точната конфигурация на тръбите на геотермалните сонди е от особено значение за повишаване на ефективността на подземните топлообменници. Те постоянно се разработват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392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F31A19-9637-43F6-BA60-DC990778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E759E8F-95A9-43FF-8908-2FD0953BC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Коаксиална сонда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Наричат ​​се още сонди в тръба и се характеризират с това, че разположението на тръбите не е в съседство една с друга, а се преплита.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това топлопреносната течност се изпомпва в пръстеновидния процеп между инсталираните тръби и се пренася нагоре в централната тръба.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Дълбочината на инсталиране на геотермална енергия в близост до повърхността обикновено е на макс.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м.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082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79C8611-384E-482B-9ECD-24E2C976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C1F473CD-2D37-43B9-A3DE-ACF09A78E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492" t="56430" r="13164" b="21409"/>
          <a:stretch/>
        </p:blipFill>
        <p:spPr>
          <a:xfrm>
            <a:off x="1403648" y="2895068"/>
            <a:ext cx="6336704" cy="24516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CB2B475C-46D9-4311-B96A-67E61FE2440D}"/>
              </a:ext>
            </a:extLst>
          </p:cNvPr>
          <p:cNvSpPr txBox="1"/>
          <p:nvPr/>
        </p:nvSpPr>
        <p:spPr>
          <a:xfrm>
            <a:off x="3131840" y="184560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Геотермални сонди- видове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03B40BD6-F985-46B7-8FB9-564AC15FE415}"/>
              </a:ext>
            </a:extLst>
          </p:cNvPr>
          <p:cNvSpPr/>
          <p:nvPr/>
        </p:nvSpPr>
        <p:spPr>
          <a:xfrm>
            <a:off x="1619672" y="3284984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Единична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BD81866B-DFCC-42F5-A46D-138C3F6E1937}"/>
              </a:ext>
            </a:extLst>
          </p:cNvPr>
          <p:cNvSpPr/>
          <p:nvPr/>
        </p:nvSpPr>
        <p:spPr>
          <a:xfrm>
            <a:off x="3707904" y="3284984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Двойна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U-</a:t>
            </a:r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2D982ACA-089D-46B3-9454-5A9C168AF920}"/>
              </a:ext>
            </a:extLst>
          </p:cNvPr>
          <p:cNvSpPr/>
          <p:nvPr/>
        </p:nvSpPr>
        <p:spPr>
          <a:xfrm>
            <a:off x="6012160" y="3284984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Кожаксиална сонда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7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Съдържание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lvl="1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използване за геотермална енергия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Преглед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Дълбока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(хидротермална и петротермална геотермална енергия)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енергия в близост до повърхността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Топлообменник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lnSpc>
                <a:spcPct val="160000"/>
              </a:lnSpc>
              <a:buFont typeface="+mj-lt"/>
              <a:buAutoNum type="arabicPeriod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NTS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 Системи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Употреба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колектори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Носител-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Геотермални кошове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сравнение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Symbol" panose="05050102010706020507" pitchFamily="18" charset="2"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22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FEA06F-4806-4501-83D4-1F4F1444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BFD853D-01F5-458B-9675-F682F0064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Пространства и центриране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Центровете са инсталирани така, че тръбите на геотермалната сонда не контактуват със стената на сондажа, а се монтират възможно най-централно в отвора.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този начин тръбите на сондата са затворени около окачването, което е необходимо за уплътняване.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Дистанторите са предназначени да поддържат тръбите на сондата на разстояние една от друга и по този начин предотвратяват термичното късо съединение между подаване и връщане, повишавайки ефективността. Те трябва да бъдат инсталирани на интервали от 1 метър.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Използването на подвижни тръби за инжектиране обаче, които могат да се преместват навътре и извън отвора, е възможно само без такива инсталации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95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1B8E90-A4FD-4E1B-A309-2B40243A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91DB1C3A-4D6D-468E-A652-1198B8C14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3768" y="2276872"/>
            <a:ext cx="4512146" cy="37446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FFD53723-6E08-4D02-A34A-4C3C7FAA66B1}"/>
              </a:ext>
            </a:extLst>
          </p:cNvPr>
          <p:cNvSpPr txBox="1"/>
          <p:nvPr/>
        </p:nvSpPr>
        <p:spPr>
          <a:xfrm>
            <a:off x="1475656" y="1422774"/>
            <a:ext cx="807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Центриране (отгоре) и дистанционери (вляво), вдясно: комбинация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двете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9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6C0B91-A4BC-443D-B74D-AABCD0D4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7DB0D49-358E-41B7-9746-53E7ED3F5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Инсталиране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сондата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Монтажът започва с поставяне на тръбите на сондата в отворен или спомагателен отвор за пробиване, отворен от сонда.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Монтажът трябва винаги да се извършва с макара, на която тръбите са напълно навити. Тръбите не трябва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поставят преди готов отвор.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Сондата трябва да бъде защитена срещу повреда от остри ръбове и др. По време на монтажа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извършва с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подходящи средства. Това често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решават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практика чрез гел или чрез специални сонда спирачки.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Лек вариант за човека и материалите е използването на помощно средство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17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D485898-765D-4756-B564-AEE8C66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D5AAAB9-A130-40C6-B1DA-2C3BCA57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                                                            </a:t>
            </a:r>
            <a:r>
              <a:rPr lang="bg-BG" dirty="0"/>
              <a:t>Сондни </a:t>
            </a:r>
            <a:r>
              <a:rPr lang="bg-BG" dirty="0" smtClean="0"/>
              <a:t>прекъсвачи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B41F438-DA10-4E37-A3DF-CCB2A90C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132856"/>
            <a:ext cx="5154149" cy="3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9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86FA5F2-B63D-443B-AFAA-0FF0D1E7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469596D-4896-4FC2-A737-C27FB6301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4452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Запълване с анул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Запълването на анула е свързано с осъществяването на контакт между скалата и геотермалната сонда и запечатването на дупката отново безопасно.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Въвеждането на фугиращия материал (например цимент) в често тесния и неравномерен конус е инженерна задача. Запълването винаги се извършва отдолу (долен отвор) нагоре (ниво на земята). В този случай в долния край на сондаж се отвежда маркуч. След това пълнежният материал се въвежда през маркуча и го напълва отдолу нагоре.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Поради по-голямата физическа плътност, инжектираната суспензия принуждава водата в сондажа нагоре. Пълнителната тръба остава в сондажа или се изтегля в съответствие с хода на пълненето. След приключване на процеса на пълнене нивото на окачване може да спадне с няколко метра. След това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попълва ръчно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048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1C645CF-E482-4870-8C8F-BE2591CD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CCC02B1-D25C-4D16-B62E-A293AD5B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Запълване с анул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в близост до повърхността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запечатването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служи и за термично свързване на сондата към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скалата.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Той има следните допълнителни задачи: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Предотвратяване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хидравлични къси съединения: уплътняване на няколко водоносни хоризонта един срещу друг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Предотвратяване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замърсяването на подземните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Възстановяване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уплътняващия ефект на застоя на подземните води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Термично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оптимална връзка на геотермалната сонда със заобикалящата скала (термично подобрен материал)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Постоянно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 на сондажи без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примеси,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се предотврати евентуално по-късно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утаяване</a:t>
            </a:r>
          </a:p>
        </p:txBody>
      </p:sp>
    </p:spTree>
    <p:extLst>
      <p:ext uri="{BB962C8B-B14F-4D97-AF65-F5344CB8AC3E}">
        <p14:creationId xmlns:p14="http://schemas.microsoft.com/office/powerpoint/2010/main" val="2209302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B4BA3C6-5ADC-4AAE-A774-63F4B668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C0D3B3C8-D658-463A-869D-34EB3D560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437" t="22906" r="23945" b="38910"/>
          <a:stretch/>
        </p:blipFill>
        <p:spPr>
          <a:xfrm>
            <a:off x="1184624" y="2564904"/>
            <a:ext cx="7502176" cy="33972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B753B208-4029-4CAB-961F-69C993FA5B28}"/>
              </a:ext>
            </a:extLst>
          </p:cNvPr>
          <p:cNvSpPr txBox="1"/>
          <p:nvPr/>
        </p:nvSpPr>
        <p:spPr>
          <a:xfrm>
            <a:off x="1979712" y="1550080"/>
            <a:ext cx="6707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Инжекционен агрегат с хидравлично управление с колоиден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смесител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86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1AB4FA-9854-4D42-954C-E506242F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Термично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активирани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3498910-1562-4A4C-BD45-27FF1BF0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0405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фундаменти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/ бетонни части, контактуващи със земята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близост до повърхността няма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сигурен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под, структурните натоварвания трябва да се вкарват чрез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фундаменти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по-дълбоките, носещи слоеве.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Мощността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зависи от размера на системата и е 10-800 киловата.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Подходяща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дълбочина: до 25 метра под земята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Енергийният фундамент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прави две неща: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една страна, това е прехвърлянето на товара към подпочвения слой (основна функция: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фундамент.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друга страна, това е прехвърлянето на топлинна енергия, съхранявана в почвата (подпочвата) (вторична функция: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енергиен фундамент.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660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Термично активирани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93" y="1412776"/>
            <a:ext cx="8229600" cy="50405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фундаменти/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бетонни части, контактуващи със земята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Енергийните фундаменти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функционират като геотермална сонда, но се различават по: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По-големи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размери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Статична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функция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Прекаленото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застрояване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Тръбите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 отливат в бетон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Температурата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трябва да остане над границата на замръзване върху статично значимите бетонни части, контактуващи със земята,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във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фундаментите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Пилотите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другите бетонни части, контактуващи със земята, често се използват за комбинирано отопление и охлаждане.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Често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 използва заедно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със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съоръжения от друго поколение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Терминът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енергиен фундамент"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 превърна в ключовата дума за тази технология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557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80F43C7-ADF8-4F32-82C8-D1A06996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Термично активирани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77CE94AB-782E-49A9-A4E5-DA6BB9DFC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70" t="35634" r="65274" b="11863"/>
          <a:stretch/>
        </p:blipFill>
        <p:spPr>
          <a:xfrm>
            <a:off x="3245024" y="1450518"/>
            <a:ext cx="4176464" cy="49222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65750E16-CF50-453E-91C6-974531BD8F6D}"/>
              </a:ext>
            </a:extLst>
          </p:cNvPr>
          <p:cNvSpPr txBox="1"/>
          <p:nvPr/>
        </p:nvSpPr>
        <p:spPr>
          <a:xfrm>
            <a:off x="1223628" y="324433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Енергиен фундамент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FEEB0DFB-9FE6-4134-AAE0-F09292161D91}"/>
              </a:ext>
            </a:extLst>
          </p:cNvPr>
          <p:cNvSpPr/>
          <p:nvPr/>
        </p:nvSpPr>
        <p:spPr>
          <a:xfrm>
            <a:off x="3059832" y="1700808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Връщане на течността за пренос 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топлина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B0AC4758-3FEA-4AD2-8F27-35181DBDC572}"/>
              </a:ext>
            </a:extLst>
          </p:cNvPr>
          <p:cNvSpPr/>
          <p:nvPr/>
        </p:nvSpPr>
        <p:spPr>
          <a:xfrm>
            <a:off x="2915816" y="2852936"/>
            <a:ext cx="1368152" cy="391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на сондата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32FDC2B9-3F0B-4447-9874-B028C999197E}"/>
              </a:ext>
            </a:extLst>
          </p:cNvPr>
          <p:cNvSpPr/>
          <p:nvPr/>
        </p:nvSpPr>
        <p:spPr>
          <a:xfrm>
            <a:off x="5940152" y="1700808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 на течността за пренос 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топлина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039D684F-448C-4B6C-98BB-E0B6180FE085}"/>
              </a:ext>
            </a:extLst>
          </p:cNvPr>
          <p:cNvSpPr/>
          <p:nvPr/>
        </p:nvSpPr>
        <p:spPr>
          <a:xfrm>
            <a:off x="5940152" y="3613666"/>
            <a:ext cx="1368152" cy="247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укрепваща </a:t>
            </a:r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арматура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659D2711-2E7B-4E7F-AB81-2C86C7EB895A}"/>
              </a:ext>
            </a:extLst>
          </p:cNvPr>
          <p:cNvSpPr/>
          <p:nvPr/>
        </p:nvSpPr>
        <p:spPr>
          <a:xfrm>
            <a:off x="5940152" y="4869160"/>
            <a:ext cx="14813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Топлообменни </a:t>
            </a:r>
            <a:r>
              <a:rPr lang="bg-BG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тръби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0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1580862-9D2A-428F-BD0D-336FB25C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Съдържание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8DA3728-9E0E-4036-98BD-070D1B503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AutoNum type="arabicPeriod" startAt="3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сонди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Двойно-U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сонди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Коаксиални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сонди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Пространства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центриране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Инсталиране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сонда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-Запълване /нулиране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4.Термично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активирани компоненти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Енергийни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купчини / бетонни части, контактуващи със земята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Тунели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Отворени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източници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Системи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кладенци (гълтащи кладенци, смукателни кладенци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buAutoNum type="arabicPeriod" startAt="3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31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E20FD7B-EB0C-4C4B-91BD-38F8BBF2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Термично активирани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FC6A1F6-ECB5-4DA2-96A6-547B585A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унели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Използването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тунелни инсталации предлага голямото предимство, че голям обем на почвата може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активиран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поради голямата площ за контакт със земята.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Поради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ниското си положение тунелите са склонни да се характеризират с постоянен температурен режим в околните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подпочвени пространства.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Могат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използват вътрешни източници на топлина (например от трафика).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Получената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енергия може да се използва за покриване на вашите собствени нужди за отопление и охлаждане или за предотвратяване на замръзване. Ако самостоятелното използване не е възможно или е необходимо, получената енергия също може да бъде продадена.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Ограничението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рентабилност е с дължина на тунелната секция приблизително. 500 метра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69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440108-E348-4675-9A15-E26D0780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Термично активирани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B8DFC0F-54EA-445D-9E9E-DDE57D6D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174" y="1486507"/>
            <a:ext cx="3492896" cy="4241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Тунел в открито строителство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тунели с отворена конструкция могат да се използват класическите енергийни основи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фундаменти,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подови плочи, диафрагмени стени и стени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отлят бетон,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тъй като тези елементи така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иначе 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 от тунела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019A93BF-3434-48BB-96C9-0E5AF88EF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1" t="38844" r="25587" b="26293"/>
          <a:stretch/>
        </p:blipFill>
        <p:spPr>
          <a:xfrm>
            <a:off x="24303" y="1844824"/>
            <a:ext cx="5529927" cy="35448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6784D24-7038-4EF1-8C92-3AB06D7B08E2}"/>
              </a:ext>
            </a:extLst>
          </p:cNvPr>
          <p:cNvSpPr txBox="1"/>
          <p:nvPr/>
        </p:nvSpPr>
        <p:spPr>
          <a:xfrm>
            <a:off x="489000" y="5389650"/>
            <a:ext cx="537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Тук: Термично активиране на тунели в отворена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конструкция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86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55CDC96-9F74-46AF-A4A2-DDE95041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Отворени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5E882CB-075D-4B33-AB4D-34B06108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 източници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Геотермалните източници могат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бъдат: отворени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(кладенци 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които използват подземни води), или затворени системи (с помощта на геотермални сонди).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Отоплителната система на сградата определя силата на геотермалния източник.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Тяхното оразмеряване и изпълнение зависи от геоложкия състав на недрата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77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Отворени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кладенец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Нуждаете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 изтегляне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поемане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Финансирането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играе роля по енергийни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причини- енергията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задвижването на помпите влияе върху общата ефективност на системата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Текстура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Пренасянето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подземни води в системата на кладенеца не трябва да се облекчава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Достъпът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кислород не може да бъде напълно избегнат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подмяна на помпите,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следователно може да доведе до утаяване на желязо, манган и други съединения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разрешено в зони за защита на питейната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33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A7B003-6ED4-440B-940E-CBCA3577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Отворени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05CAE3D-D29A-43A0-964B-B320C63C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       </a:t>
            </a:r>
            <a:r>
              <a:rPr lang="ru-RU" b="1" dirty="0"/>
              <a:t>Инжекционни кладенци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Инжекционните кладенци оттичат водата в почвата, повишавайки нивото на подземните води.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Незамърсена дъждовна вода, напр. </a:t>
            </a:r>
            <a:r>
              <a:rPr lang="ru-RU" dirty="0" smtClean="0"/>
              <a:t>покривна може </a:t>
            </a:r>
            <a:r>
              <a:rPr lang="ru-RU" dirty="0"/>
              <a:t>да се подават към водоносния хоризонт през кладенеца, като по този начин са на разположение с цел последващо </a:t>
            </a:r>
            <a:r>
              <a:rPr lang="ru-RU" dirty="0" smtClean="0"/>
              <a:t>използване.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Те се използват за рециркулация на водата, използвана за извличане на топлина (отопление на термопомпата) към подземните води.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Инжекционният кладенец е поставен в посока на потока на подземните води от изворния кладенец и, в зависимост от дебита, на разстояние поне на около 10-15 м, за да се предотврати късо съединение (обратна връзка) на водния поток</a:t>
            </a:r>
            <a:r>
              <a:rPr lang="ru-RU" dirty="0" smtClean="0"/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07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BE6E99-98EB-4234-88BE-5CD863A9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Отворени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="" xmlns:a16="http://schemas.microsoft.com/office/drawing/2014/main" id="{FE9A5DF7-619B-4943-9784-7D5638CAF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6471" t="41298" r="18941" b="18000"/>
          <a:stretch/>
        </p:blipFill>
        <p:spPr>
          <a:xfrm>
            <a:off x="3275856" y="1492460"/>
            <a:ext cx="5054490" cy="47247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D7D8CCEC-3BA6-44C6-BDF9-4B7E99CA5B87}"/>
              </a:ext>
            </a:extLst>
          </p:cNvPr>
          <p:cNvSpPr txBox="1"/>
          <p:nvPr/>
        </p:nvSpPr>
        <p:spPr>
          <a:xfrm>
            <a:off x="1064196" y="1535684"/>
            <a:ext cx="442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Схема на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вода- вода съоръжение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57429A5-C37B-415C-946C-92D48AB9F457}"/>
              </a:ext>
            </a:extLst>
          </p:cNvPr>
          <p:cNvSpPr txBox="1"/>
          <p:nvPr/>
        </p:nvSpPr>
        <p:spPr>
          <a:xfrm>
            <a:off x="747831" y="2623732"/>
            <a:ext cx="2418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Вода-вода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са системи, които се състоят от производствени или доставчици и инжекционни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кладенци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42463750-C933-46F9-BB70-6CBDC3275B26}"/>
              </a:ext>
            </a:extLst>
          </p:cNvPr>
          <p:cNvSpPr/>
          <p:nvPr/>
        </p:nvSpPr>
        <p:spPr>
          <a:xfrm>
            <a:off x="2915816" y="3362396"/>
            <a:ext cx="136815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Отворено производство</a:t>
            </a:r>
            <a:endParaRPr lang="de-DE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5C59CE36-282F-4A03-91E2-106356090629}"/>
              </a:ext>
            </a:extLst>
          </p:cNvPr>
          <p:cNvSpPr/>
          <p:nvPr/>
        </p:nvSpPr>
        <p:spPr>
          <a:xfrm>
            <a:off x="4572000" y="3362396"/>
            <a:ext cx="85841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Инжектирано производство</a:t>
            </a:r>
            <a:endParaRPr lang="de-DE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C94AE0D4-A752-4A56-B284-03AF38FBD60F}"/>
              </a:ext>
            </a:extLst>
          </p:cNvPr>
          <p:cNvSpPr/>
          <p:nvPr/>
        </p:nvSpPr>
        <p:spPr>
          <a:xfrm>
            <a:off x="5694323" y="2780928"/>
            <a:ext cx="263935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Подово отопление с топла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de-DE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C3B940F3-C56F-4A4B-AA1C-D2DED8D04EF0}"/>
              </a:ext>
            </a:extLst>
          </p:cNvPr>
          <p:cNvSpPr/>
          <p:nvPr/>
        </p:nvSpPr>
        <p:spPr>
          <a:xfrm>
            <a:off x="6516216" y="3933056"/>
            <a:ext cx="130380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Топлинна </a:t>
            </a:r>
            <a:r>
              <a:rPr lang="bg-BG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помпа</a:t>
            </a:r>
            <a:endParaRPr lang="de-DE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55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54E23FB-1C77-4401-BC9E-0BA50873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Отворени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74E8605-BE53-4A8A-98FA-D4E1D046E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Доставка на водата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Кладенците с нива на водата, много близо до земната повърхност, могат да бъдат проектирани като кладенци за доставка.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Предисторията е, че водата може да бъде "засмукана" само на определена височина.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теория тази стойност е 10 m. Въпреки това, повечето използвани помпи и линии достигат не повече от 7 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41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Помпена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Помпени системи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Ефективността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геотермалните термопомпи се дължи на годишното им натоварване. Това показва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единица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„полезна енергия“, напр. електроенергия,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колко  енергия 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генерира в течение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годината.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Днес с наземните системи в новите сгради се постигат годишни цифри на работа до 4.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Термопомпата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съдържа работна течност, която се изпарява при много ниски температури, тя се превръща в газ.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Този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газ се заменя например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компресор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електрическо задвижване. Това увеличава налягането и температурата се повишава. Топлообменникът абсорбира топлината и я предава на отоплителната система.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Газът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охлажда и отново става течен. Налягането се намалява чрез разширителен клапан. Хладилник работи по същия начин, с изключение на това, че се използва студената страна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92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C69B947-0BD9-43EA-AA9E-D23410F1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B2BA3F1-1ED5-4B44-82E2-E8F261F92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ефективност - определение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Енергийната ефективност е мярка за енергията, необходима за постигане на конкретна полза.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Процесът е ефективен, когато се постигне определена полза с минимално влагане на енергия. Колкото по-ефективно използваме наличната енергия, толкова повече облекчаваме околната среда и портфейла си.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Оценката на ефективността на една сграда се отнася до търсенето на така наречената "първична енергия": енергийни разходи за добив, преработка и транспортиране на енергийния източник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9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F26898-98E3-4FB0-A6E3-33370A84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7454D3A-E95D-43CD-BD9B-D444C7EBB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ефективност на термопомпите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сравним технологиите, които използват различни източници на топлинна енергия, по отношение на първичната енергия, две променливи са от централно значение: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Основният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енергиен фактор показва колко киловатчаса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необходими предварително, така че един киловатчас от всеки енергиен източник да влезе в сградата.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Годишната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ефективност. Съотношението между използването на енергия и енергията, доставена в рамките на една година. По отношение на термопомпите се говори за годишния брой работни места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65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25AFCC2-717B-4032-B3A4-0ED1F9BA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Съдържание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32723EC-B517-4108-8257-DF83F6BB4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60000"/>
              </a:lnSpc>
              <a:buAutoNum type="arabicPeriod" startAt="7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имоти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Енергийна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ефективност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Силни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страни, слабости, възможности, рискове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Основни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типове сгради и категории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Качество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подземните води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Въздействие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върху конструкцията и експлоатацията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Отворени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затворени системи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Подземен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облачен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Резюме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качеството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Предимства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недостатъци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018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ADB451-34DE-4AD9-B536-5F469211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B77392F-98EA-45D5-8FBE-B23CD7D1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ефективност на сградите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      Енергийната ефективност на една сграда зависи от много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фактори: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Основен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фактор е геометрията на сградата със съотношението повърхност / обем.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Възрастта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характеризира съотношението на повърхностите на прозореца и външната стена и наред с други влияещи фактори като принципа на проектиране и регионалните предпочитания, коефициентите на топлопреминаване на компонентите.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Коефициент на топлопреминаване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- Измерване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топлопреминаването през твърдо тяло поради температурна разлика между два съседни течности, напр.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въздух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62394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C6FACED-3BA5-4A15-A83F-8502F23B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B402F98-48F1-4200-98E4-DDAB5B637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33926" r="22148" b="13759"/>
          <a:stretch/>
        </p:blipFill>
        <p:spPr>
          <a:xfrm>
            <a:off x="1619672" y="1412776"/>
            <a:ext cx="6881936" cy="469847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0FB4959D-48D1-4DF4-9D70-FDB87D031C49}"/>
              </a:ext>
            </a:extLst>
          </p:cNvPr>
          <p:cNvSpPr/>
          <p:nvPr/>
        </p:nvSpPr>
        <p:spPr>
          <a:xfrm>
            <a:off x="4788024" y="1412776"/>
            <a:ext cx="417646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Обикновено един или два етажа, с фронтон; Тавани често не разширени,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дървена греда, често зидария от масивни тухли или регионални естествени камъни, частично двойно озвучена, понякога запазена или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фасада, таван на сутерена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шапка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селските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райони-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таван от дървена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греда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611EB5BA-21F1-45EE-B515-E735F3B5AECB}"/>
              </a:ext>
            </a:extLst>
          </p:cNvPr>
          <p:cNvSpPr/>
          <p:nvPr/>
        </p:nvSpPr>
        <p:spPr>
          <a:xfrm>
            <a:off x="4783974" y="2671548"/>
            <a:ext cx="3902826" cy="122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Обикновено един или два етажа, с фронтон; Таванското помещение често се разширява, горното пространство понякога е тухлено, дървени греди или плътни тавани, една или двустенна зидария, изработена от плътни тухли, каменни кухи блокове и др., В северна Германия обвивка от клинкер, мазе таван масив (стоманобетон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43E19DF0-624A-465F-8DCE-15F68F5C8EBA}"/>
              </a:ext>
            </a:extLst>
          </p:cNvPr>
          <p:cNvSpPr/>
          <p:nvPr/>
        </p:nvSpPr>
        <p:spPr>
          <a:xfrm>
            <a:off x="4783974" y="4005064"/>
            <a:ext cx="403649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Обикновено едно или двуетажно,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плосък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покрив; Бетонни тавани, зидария от измазани решетъчни тухли, варовикови пясъчни тухли и др., Понякога панелна конструкция с леки или бетонни сандвич елементи (сглобяема къща), в Северна Германия предимно клинкер сглобяема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обвивка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676EF83F-EC29-4761-A381-7434FCBFDD95}"/>
              </a:ext>
            </a:extLst>
          </p:cNvPr>
          <p:cNvSpPr/>
          <p:nvPr/>
        </p:nvSpPr>
        <p:spPr>
          <a:xfrm>
            <a:off x="4783974" y="5122558"/>
            <a:ext cx="4036498" cy="1098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Обикновено един или два етажа, с фронтон; Монолитна зидария (пореста тухла, газобетон или други подобни с лек хоросан) или твърда (например пясъчно-варовита тухла) с топлоизолационна композитна система, в Северна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Германия- клинкер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лицева обвивка, понякога лека конструкция от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дърво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45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Потенциали на геотермална енергия в близост до повърхността за недвижими имоти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Потенциалите на термопомпите за използване на геотермална енергия в близост до повърхността могат да се разглеждат по отношение на силните страни, слабостите, възможностите и рисковете.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групиране предоставя SWOT анализ (силни страни, слабости, възможности, рискове).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се подразделя на технически, финансови и други SWOT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1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73023"/>
              </p:ext>
            </p:extLst>
          </p:nvPr>
        </p:nvGraphicFramePr>
        <p:xfrm>
          <a:off x="0" y="1556792"/>
          <a:ext cx="9144000" cy="450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3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9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6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Силни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Слабости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0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Почти повсеместна наличност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Изисквания за пространство на колекторите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Регионална добавена стойност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Ниска ефективност на колекторите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Постоянна ефективност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Изискване към жителите (етап на строителство)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3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Ниски експлоатационни разходи (геотермални сонди)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Инвестиционни разходи (геотермални сонди, отопление на повърхността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3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 една мрежа за връзка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8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Няма изискване за пространство в сградата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443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049282"/>
              </p:ext>
            </p:extLst>
          </p:nvPr>
        </p:nvGraphicFramePr>
        <p:xfrm>
          <a:off x="0" y="1412776"/>
          <a:ext cx="9144000" cy="569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1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Шансовете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Рискове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g-BG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Самодостатъчността</a:t>
                      </a:r>
                      <a:r>
                        <a:rPr lang="de-DE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независимост от външни влияния)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Поведение на потребителя (индивидуалното удовлетворение на потребителя е трудно предвидимо)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Комбинирани системи (системите могат да бъдат интегрирани)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Желание за сътрудничество (различни гледни точки / комуникация на участниците)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6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Облекчаване на електрическата мрежа (с електрически термопомпи)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 водата (в чувствителните зони за управление на водата, които не винаги са подходящи)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Охлаждане (Ако е необходимо, термопомпите могат да се използват и за охлаждане)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на сондаж и одобрение (специфични рискове)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 климата (ниски емисии на CO2)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Преса за суспензия (необходимо е достатъчно време за втвърдяване)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1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на електроенергия (рентабилност на термопомпите в зависимост от цените на електроенергията)</a:t>
                      </a:r>
                      <a:endParaRPr lang="de-DE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220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27A3E3-93FC-4DB9-A2E7-05F749DC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8433D5D-020F-4BD1-9F40-BB31B702E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Видове сгради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Сградите се обособяват в жилищни и нежилищни сгради в съответствие с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Наредбата за енергоспестяваща топлоизолация и енергоспестяващи инсталационни системи (Наредба за енергоспестяване).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ЕСО се отнася за всички сгради, доколкото те се отопляват или охлаждат с помощта на енергия.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Сградата в Германия включва 18,2 милиона жилищни сгради (91,5%) и 1,7 милиона нежилищни сгради (8,5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17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C29F0CD-56A5-4E2B-92DF-189F16A6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Потенциал за недвижими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DD8371F-BBAE-43D8-8F7A-074C0F20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Видове сгради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Жилищни сгради: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Жилищните сгради са недвижими имоти, „чието предназначение е предимно жилищно, включително жилищни, домове за възрастни хора и подобни съоръжения“ (ЕСО).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      Нежилищни сгради: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Нежилищните сгради включват институционални сгради, офис и административни сгради, селскостопански и неземеделски бизнес помещения и други нежилищни сгради като университетски и университетски сгради, сгради на спортни съоръжения, театри, църкви и културни зали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632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7185E6F-3293-4C8F-B284-BA7B87D7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Качество на подземните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09EF902-C7E1-4D4F-8AC2-BB5BA384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Влияние на качеството на подземните води върху строителството и експлоатацията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 от използваната система - отворени или затворени системи - има различни изисквания към естеството на топлообменната среда.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Качеството на подземните води играе важна роля, особено в отворените системи: влияе върху изграждането, експлоатацията и експлоатационния живот на добре свързаните системи.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Концентрациите на съответните водни вещества трябва да бъдат известни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69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CA749B4-06F8-4A3F-A43C-69949899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Качество на подземните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D2C2BDE-9EE4-4E03-962C-628246CE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52" y="1412776"/>
            <a:ext cx="8579296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Отворени системи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Отворените системи директно използват течни носители, предимно подземни води, от които се извлича топлината.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могат да бъдат стационарни резервоари за подземна вода, както и кладенци от подземни води във високопропускливи водоносни хоризонти.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например един или повече кладенци от подземни води във водоносен хоризонт, от които водата се извлича и връща в подземната система чрез втори или няколко други кладенци.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използва естествена среда за пренос на топлина, при което нейният състав се определя от геологията и взаимодействието вода-газ и скала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42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20C2954-21FE-4BEA-B6A7-4D537DAD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Качество на подземните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F96D222-737F-47D9-934F-643FD38B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Затворени системи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Затворените системи, обикновено геотермални сонди или колектори, циркулират в запечатана верига течни или частично газообразни носители, които се нагряват по време на циркулация в земята и пренасят топлина в повърхностната термопомпа чрез топлообменник към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отоплителната част.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Тъй като средата не е в пряк контакт с околните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дупките не трябва да има вода и няма риск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изливане.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Затворените системи обикновено използват синтетична среда за пренос на топлина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8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използване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Преглед: геотермална енергия в близост до повърхността и дълбочина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Има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два вида геотермална енергия в зависимост от дълбочината на дупката: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енергия в близост до повърхността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Геотермалната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енергия в близост до повърхността използва кладенци с дълбочина до около 400 метра и температури до 25 ° C за отопление и охлаждане на сгради, технически съоръжения или инфраструктура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Дълбока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Дълбоката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 започва с пробиване, започващо на дълбочина 400 метра. Тук се прави разлика между хидротермална и петротермална системи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918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114B876-BA73-4385-AB06-F8ACAF1C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Качество на подземните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DDFB8A1-B00B-4A22-9FBD-36404FB6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Подземен и облачен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езика на миньора всичко, което е под повърхността на земята (повърхността на твърдата земя),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„под земята“.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Обратното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земята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„over cast“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(надземен)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следователно определя всичко на „дневната повърхност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03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2F850FB-D32E-40C5-A041-098D5F2C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0507543-07AC-4B57-965B-0A62D255F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2776"/>
            <a:ext cx="8807896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 на качеството на геотермалните сонди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Аспектите, които трябва да бъдат оценени, включват: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Структурата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(геотермална сонда) направена ли е по начина на въвеждане в експлоатация? Това се отнася по-специално за дълбочината, правилното полагане на тръбите в отвора и качеството на циментацията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Наистина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 е постигната изчислена тежест за изтегляне? Това също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по-дълги периоди?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Осигурен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 е фактът, че няма хидравлична комуникация между различните водоносни хоризонти и по този начин е изключен рискът от замърсяване или повреда на подземните води поради неконтролирана и вредна циркулация на водата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5455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Предимства геотермална енергия в близост до повърхността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Геотермалната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енергия е благоприятна за пейзажа, с ниско съдържание на въглероден диоксид и се счита за неизчерпаема.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се използва както за охлаждане, така и за отопление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Надежден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 възможност за зареждане и се предлага на стабилни цени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Потребителите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остават независими от цените на стоките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Винаги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разположение, денонощно, независимо от времето и през всеки сезон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Спестяването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място, градинската площ не се влияе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Финансира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от федералното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правителство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0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Недостатъци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 около повърхността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Сравнително високи разходи за покупка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Топлинната помпа трябва да бъде снабдена с енергия, която не може да бъде гарантирана от геотермална енергия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През зимата, когато има най-голяма нужда от топлина, почвата се охлажда. Това може да бъде проблем особено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колекторите.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Геотермалните сонди обаче не са засегнати от този проблем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02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Вече завършихте модула „Избор на оптимална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структура“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 сте в състояние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характеристиките и разликите между геотермалните системи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Сте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състояние да проектира геотермална инсталация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избере подходящата система според даденото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Оптимален избор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използване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Дълбока геотермална енергия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Хидротермална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геотермална енергия: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- Хидротермалните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 започват в недрата на водоносни хоризонти и използват тази термална вода за генериране на енергия.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Петротермална геотермална енергия: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- Терминът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"петротермална система" означава използването на гореща плутонова скала, която по същество не съдържа циркулиращи термални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0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използване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Хидротермална геотермална енергия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Предпоставка за хидротермална система е наличието на богат водоносен скален слой.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Хидротермалните находища се разработват с поне един кладенец (производствен кладенец), обикновено се извършва и инжекционен кладенец, който връща извлечената вода в резервоара (т. Нар. Дублет).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случай, че не бъде върната, термалната вода се използва не само термично, но и материално, например за водоснабдяване на питейна вода или за къпане.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Дублетът може да бъде модифициран до триплет с друга дупка. Въпреки това, да се сложи повече от четири дупки на площадка за пробиване не би било разумно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0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Принципи на използване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="" xmlns:a16="http://schemas.microsoft.com/office/drawing/2014/main" id="{CD7528AD-5025-4AE1-990D-65A39CB85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600994"/>
            <a:ext cx="7810500" cy="4524375"/>
          </a:xfrm>
        </p:spPr>
      </p:pic>
      <p:sp>
        <p:nvSpPr>
          <p:cNvPr id="3" name="Textfeld 2"/>
          <p:cNvSpPr txBox="1"/>
          <p:nvPr/>
        </p:nvSpPr>
        <p:spPr>
          <a:xfrm>
            <a:off x="608669" y="152901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Хидротермална: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Дублетна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D3E0768-22AB-4805-B17C-3545636DAC72}"/>
              </a:ext>
            </a:extLst>
          </p:cNvPr>
          <p:cNvSpPr txBox="1"/>
          <p:nvPr/>
        </p:nvSpPr>
        <p:spPr>
          <a:xfrm>
            <a:off x="3153546" y="1656652"/>
            <a:ext cx="295232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Енергоснабдяване: топлина, електричество, охлаждаща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582BF56-9911-44A0-8308-EF4C0A279DE4}"/>
              </a:ext>
            </a:extLst>
          </p:cNvPr>
          <p:cNvSpPr txBox="1"/>
          <p:nvPr/>
        </p:nvSpPr>
        <p:spPr>
          <a:xfrm>
            <a:off x="1547664" y="2306030"/>
            <a:ext cx="18002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="" xmlns:a16="http://schemas.microsoft.com/office/drawing/2014/main" id="{7DDD3BF1-B6CF-4366-AD7D-CABFA048442A}"/>
              </a:ext>
            </a:extLst>
          </p:cNvPr>
          <p:cNvSpPr/>
          <p:nvPr/>
        </p:nvSpPr>
        <p:spPr>
          <a:xfrm>
            <a:off x="1943708" y="2582888"/>
            <a:ext cx="1008112" cy="29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396E9F2A-87BC-47A0-AB45-1DDDDD57B78B}"/>
              </a:ext>
            </a:extLst>
          </p:cNvPr>
          <p:cNvSpPr txBox="1"/>
          <p:nvPr/>
        </p:nvSpPr>
        <p:spPr>
          <a:xfrm>
            <a:off x="6516216" y="3497133"/>
            <a:ext cx="1584176" cy="523220"/>
          </a:xfrm>
          <a:prstGeom prst="rect">
            <a:avLst/>
          </a:prstGeom>
          <a:solidFill>
            <a:srgbClr val="E1C910"/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Повторно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инжектиране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935E4189-87A8-45BB-974C-E733F843FF09}"/>
              </a:ext>
            </a:extLst>
          </p:cNvPr>
          <p:cNvSpPr txBox="1"/>
          <p:nvPr/>
        </p:nvSpPr>
        <p:spPr>
          <a:xfrm>
            <a:off x="1277634" y="3422334"/>
            <a:ext cx="1476164" cy="307777"/>
          </a:xfrm>
          <a:prstGeom prst="rect">
            <a:avLst/>
          </a:prstGeom>
          <a:solidFill>
            <a:srgbClr val="E1C91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3DC1CC61-AD61-40AE-9C78-8C80E6318DC9}"/>
              </a:ext>
            </a:extLst>
          </p:cNvPr>
          <p:cNvSpPr txBox="1"/>
          <p:nvPr/>
        </p:nvSpPr>
        <p:spPr>
          <a:xfrm>
            <a:off x="1547665" y="3919903"/>
            <a:ext cx="1260140" cy="307777"/>
          </a:xfrm>
          <a:prstGeom prst="rect">
            <a:avLst/>
          </a:prstGeom>
          <a:solidFill>
            <a:srgbClr val="D1A533"/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Помпен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крик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32D11CE2-C5FA-4805-A0F4-F0F944650500}"/>
              </a:ext>
            </a:extLst>
          </p:cNvPr>
          <p:cNvSpPr txBox="1"/>
          <p:nvPr/>
        </p:nvSpPr>
        <p:spPr>
          <a:xfrm>
            <a:off x="3508698" y="5085184"/>
            <a:ext cx="2215430" cy="307777"/>
          </a:xfrm>
          <a:prstGeom prst="rect">
            <a:avLst/>
          </a:prstGeom>
          <a:solidFill>
            <a:srgbClr val="976D35"/>
          </a:solidFill>
        </p:spPr>
        <p:txBody>
          <a:bodyPr wrap="square" rtlCol="0">
            <a:spAutoFit/>
          </a:bodyPr>
          <a:lstStyle/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Геотермален </a:t>
            </a:r>
            <a:r>
              <a:rPr lang="bg-B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резервоар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945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5231</Words>
  <Application>Microsoft Office PowerPoint</Application>
  <PresentationFormat>On-screen Show (4:3)</PresentationFormat>
  <Paragraphs>639</Paragraphs>
  <Slides>65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2_Office Theme</vt:lpstr>
      <vt:lpstr>Оптимален избор на структурата</vt:lpstr>
      <vt:lpstr>Цели на модула</vt:lpstr>
      <vt:lpstr>Съдържание</vt:lpstr>
      <vt:lpstr>Съдържание</vt:lpstr>
      <vt:lpstr>Съдържание</vt:lpstr>
      <vt:lpstr>Принципи на използване на геотермална енергия</vt:lpstr>
      <vt:lpstr>Принципи на използване на геотермална енергия</vt:lpstr>
      <vt:lpstr>Принципи на използване на геотермална енергия</vt:lpstr>
      <vt:lpstr>Принципи на използване на геотермална енергия</vt:lpstr>
      <vt:lpstr>Принципи на използване на геотермална енергия</vt:lpstr>
      <vt:lpstr>Принципи на използване на геотермална енергия</vt:lpstr>
      <vt:lpstr>Геотермална енергия в близост до повърхността</vt:lpstr>
      <vt:lpstr>Геотермална енергия в близост до повърхността</vt:lpstr>
      <vt:lpstr>Геотермална енергия в близост до повърхността</vt:lpstr>
      <vt:lpstr>Геотермална енергия в близост до повърхността</vt:lpstr>
      <vt:lpstr>Геотермална енергия в близост до повърхността</vt:lpstr>
      <vt:lpstr>Геотермална енергия в близост до повърхността</vt:lpstr>
      <vt:lpstr>NTS – Система </vt:lpstr>
      <vt:lpstr>NTS – Система </vt:lpstr>
      <vt:lpstr>NTS – Система  </vt:lpstr>
      <vt:lpstr>NTS – Система  </vt:lpstr>
      <vt:lpstr>NTS – Система  </vt:lpstr>
      <vt:lpstr>NTS – Система  </vt:lpstr>
      <vt:lpstr>NTS – Система  </vt:lpstr>
      <vt:lpstr>NTS – Система </vt:lpstr>
      <vt:lpstr>Геотермални сонди</vt:lpstr>
      <vt:lpstr>Геотермални сонди</vt:lpstr>
      <vt:lpstr>Геотермални сонди</vt:lpstr>
      <vt:lpstr>Геотермални сонди</vt:lpstr>
      <vt:lpstr>Геотермални сонди</vt:lpstr>
      <vt:lpstr>Геотермални сонди</vt:lpstr>
      <vt:lpstr>Геотермални сонди</vt:lpstr>
      <vt:lpstr>Геотермални сонди</vt:lpstr>
      <vt:lpstr>Геотермални сонди</vt:lpstr>
      <vt:lpstr>Геотермални сонди</vt:lpstr>
      <vt:lpstr>Геотермални сонди</vt:lpstr>
      <vt:lpstr>Термично активирани компоненти</vt:lpstr>
      <vt:lpstr>Термично активирани компоненти</vt:lpstr>
      <vt:lpstr>Термично активирани компоненти</vt:lpstr>
      <vt:lpstr>Термично активирани компоненти</vt:lpstr>
      <vt:lpstr>Термично активирани компоненти</vt:lpstr>
      <vt:lpstr>Отворени системи</vt:lpstr>
      <vt:lpstr>Отворени системи</vt:lpstr>
      <vt:lpstr>Отворени системи</vt:lpstr>
      <vt:lpstr>Отворени системи</vt:lpstr>
      <vt:lpstr>Отворени системи</vt:lpstr>
      <vt:lpstr>Помпена система</vt:lpstr>
      <vt:lpstr>Потенциал за недвижими имоти</vt:lpstr>
      <vt:lpstr>Потенциал за недвижими имоти</vt:lpstr>
      <vt:lpstr>Потенциал за недвижими имоти</vt:lpstr>
      <vt:lpstr>Потенциал за недвижими имоти</vt:lpstr>
      <vt:lpstr>Потенциал за недвижими имоти</vt:lpstr>
      <vt:lpstr>Потенциал за недвижими имоти</vt:lpstr>
      <vt:lpstr>Потенциал за недвижими имоти</vt:lpstr>
      <vt:lpstr>Потенциал за недвижими имоти</vt:lpstr>
      <vt:lpstr>Потенциал за недвижими имоти</vt:lpstr>
      <vt:lpstr>Качество на подземните води</vt:lpstr>
      <vt:lpstr>Качество на подземните води</vt:lpstr>
      <vt:lpstr>Качество на подземните води</vt:lpstr>
      <vt:lpstr>Качество на подземните води</vt:lpstr>
      <vt:lpstr>Резюме</vt:lpstr>
      <vt:lpstr>Резюме</vt:lpstr>
      <vt:lpstr>Резюме</vt:lpstr>
      <vt:lpstr>Заключение</vt:lpstr>
      <vt:lpstr>Край на Модула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417</cp:revision>
  <dcterms:created xsi:type="dcterms:W3CDTF">2017-12-11T10:59:29Z</dcterms:created>
  <dcterms:modified xsi:type="dcterms:W3CDTF">2020-03-22T09:55:00Z</dcterms:modified>
</cp:coreProperties>
</file>