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4"/>
  </p:notesMasterIdLst>
  <p:sldIdLst>
    <p:sldId id="256" r:id="rId2"/>
    <p:sldId id="310" r:id="rId3"/>
    <p:sldId id="368" r:id="rId4"/>
    <p:sldId id="369" r:id="rId5"/>
    <p:sldId id="360" r:id="rId6"/>
    <p:sldId id="353" r:id="rId7"/>
    <p:sldId id="354" r:id="rId8"/>
    <p:sldId id="355" r:id="rId9"/>
    <p:sldId id="356" r:id="rId10"/>
    <p:sldId id="358" r:id="rId11"/>
    <p:sldId id="359" r:id="rId12"/>
    <p:sldId id="357" r:id="rId13"/>
    <p:sldId id="361" r:id="rId14"/>
    <p:sldId id="362" r:id="rId15"/>
    <p:sldId id="365" r:id="rId16"/>
    <p:sldId id="363" r:id="rId17"/>
    <p:sldId id="366" r:id="rId18"/>
    <p:sldId id="364" r:id="rId19"/>
    <p:sldId id="367" r:id="rId20"/>
    <p:sldId id="309" r:id="rId21"/>
    <p:sldId id="312" r:id="rId22"/>
    <p:sldId id="313" r:id="rId23"/>
    <p:sldId id="341" r:id="rId24"/>
    <p:sldId id="343" r:id="rId25"/>
    <p:sldId id="344" r:id="rId26"/>
    <p:sldId id="345" r:id="rId27"/>
    <p:sldId id="346" r:id="rId28"/>
    <p:sldId id="314" r:id="rId29"/>
    <p:sldId id="342" r:id="rId30"/>
    <p:sldId id="315" r:id="rId31"/>
    <p:sldId id="316" r:id="rId32"/>
    <p:sldId id="319" r:id="rId33"/>
    <p:sldId id="338" r:id="rId34"/>
    <p:sldId id="372" r:id="rId35"/>
    <p:sldId id="373" r:id="rId36"/>
    <p:sldId id="374" r:id="rId37"/>
    <p:sldId id="375" r:id="rId38"/>
    <p:sldId id="376" r:id="rId39"/>
    <p:sldId id="377" r:id="rId40"/>
    <p:sldId id="378" r:id="rId41"/>
    <p:sldId id="379" r:id="rId42"/>
    <p:sldId id="380" r:id="rId43"/>
    <p:sldId id="320" r:id="rId44"/>
    <p:sldId id="347" r:id="rId45"/>
    <p:sldId id="381" r:id="rId46"/>
    <p:sldId id="382" r:id="rId47"/>
    <p:sldId id="383" r:id="rId48"/>
    <p:sldId id="337" r:id="rId49"/>
    <p:sldId id="349" r:id="rId50"/>
    <p:sldId id="336" r:id="rId51"/>
    <p:sldId id="339" r:id="rId52"/>
    <p:sldId id="340" r:id="rId53"/>
    <p:sldId id="350" r:id="rId54"/>
    <p:sldId id="351" r:id="rId55"/>
    <p:sldId id="321" r:id="rId56"/>
    <p:sldId id="322" r:id="rId57"/>
    <p:sldId id="323" r:id="rId58"/>
    <p:sldId id="324" r:id="rId59"/>
    <p:sldId id="325" r:id="rId60"/>
    <p:sldId id="330" r:id="rId61"/>
    <p:sldId id="326" r:id="rId62"/>
    <p:sldId id="327" r:id="rId63"/>
    <p:sldId id="328" r:id="rId64"/>
    <p:sldId id="329" r:id="rId65"/>
    <p:sldId id="331" r:id="rId66"/>
    <p:sldId id="332" r:id="rId67"/>
    <p:sldId id="333" r:id="rId68"/>
    <p:sldId id="334" r:id="rId69"/>
    <p:sldId id="352" r:id="rId70"/>
    <p:sldId id="335" r:id="rId71"/>
    <p:sldId id="370" r:id="rId72"/>
    <p:sldId id="260" r:id="rId7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C50"/>
    <a:srgbClr val="786A5A"/>
    <a:srgbClr val="776A5B"/>
    <a:srgbClr val="F0B82C"/>
    <a:srgbClr val="E17765"/>
    <a:srgbClr val="94BD2D"/>
    <a:srgbClr val="EFE281"/>
    <a:srgbClr val="E7ABBE"/>
    <a:srgbClr val="C6467D"/>
    <a:srgbClr val="A15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4" autoAdjust="0"/>
    <p:restoredTop sz="94651" autoAdjust="0"/>
  </p:normalViewPr>
  <p:slideViewPr>
    <p:cSldViewPr>
      <p:cViewPr varScale="1">
        <p:scale>
          <a:sx n="109" d="100"/>
          <a:sy n="109" d="100"/>
        </p:scale>
        <p:origin x="169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862" b="0" i="0" u="none" strike="noStrike" baseline="0" dirty="0" smtClean="0">
                <a:effectLst/>
              </a:rPr>
              <a:t>weltweite Nutzungsformen </a:t>
            </a:r>
            <a:endParaRPr lang="de-DE" sz="1800" b="0" dirty="0">
              <a:effectLst/>
              <a:latin typeface="Arial" panose="020B0604020202020204" pitchFamily="34" charset="0"/>
              <a:cs typeface="Arial" panose="020B0604020202020204" pitchFamily="34" charset="0"/>
            </a:endParaRPr>
          </a:p>
        </c:rich>
      </c:tx>
      <c:layout>
        <c:manualLayout>
          <c:xMode val="edge"/>
          <c:yMode val="edge"/>
          <c:x val="0.32270580136475352"/>
          <c:y val="5.388906109343450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71-4793-B240-0B3647308F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71-4793-B240-0B3647308F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71-4793-B240-0B3647308FD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71-4793-B240-0B3647308FD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171-4793-B240-0B3647308FD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171-4793-B240-0B3647308FD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171-4793-B240-0B3647308FD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171-4793-B240-0B3647308FD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171-4793-B240-0B3647308FDE}"/>
              </c:ext>
            </c:extLst>
          </c:dPt>
          <c:cat>
            <c:strRef>
              <c:f>Tabelle1!$A$2:$A$10</c:f>
              <c:strCache>
                <c:ptCount val="9"/>
                <c:pt idx="0">
                  <c:v>Geothermal Heat Pumps </c:v>
                </c:pt>
                <c:pt idx="1">
                  <c:v>Space Heating </c:v>
                </c:pt>
                <c:pt idx="2">
                  <c:v>Greenhouse Heating </c:v>
                </c:pt>
                <c:pt idx="3">
                  <c:v>Aquaculture Pond Heating </c:v>
                </c:pt>
                <c:pt idx="4">
                  <c:v>Agricultural Drying </c:v>
                </c:pt>
                <c:pt idx="5">
                  <c:v>Industrial Users </c:v>
                </c:pt>
                <c:pt idx="6">
                  <c:v>Bathing and Swimming </c:v>
                </c:pt>
                <c:pt idx="7">
                  <c:v>Cooling / Snow Melting </c:v>
                </c:pt>
                <c:pt idx="8">
                  <c:v>Others </c:v>
                </c:pt>
              </c:strCache>
            </c:strRef>
          </c:cat>
          <c:val>
            <c:numRef>
              <c:f>Tabelle1!$B$2:$B$10</c:f>
              <c:numCache>
                <c:formatCode>General</c:formatCode>
                <c:ptCount val="9"/>
                <c:pt idx="0">
                  <c:v>70.95</c:v>
                </c:pt>
                <c:pt idx="1">
                  <c:v>10.74</c:v>
                </c:pt>
                <c:pt idx="2">
                  <c:v>2.6</c:v>
                </c:pt>
                <c:pt idx="3">
                  <c:v>0.99</c:v>
                </c:pt>
                <c:pt idx="4">
                  <c:v>0.23</c:v>
                </c:pt>
                <c:pt idx="5">
                  <c:v>0.87</c:v>
                </c:pt>
                <c:pt idx="6">
                  <c:v>13</c:v>
                </c:pt>
                <c:pt idx="7">
                  <c:v>0.51</c:v>
                </c:pt>
                <c:pt idx="8">
                  <c:v>0.11</c:v>
                </c:pt>
              </c:numCache>
            </c:numRef>
          </c:val>
          <c:extLst>
            <c:ext xmlns:c16="http://schemas.microsoft.com/office/drawing/2014/chart" uri="{C3380CC4-5D6E-409C-BE32-E72D297353CC}">
              <c16:uniqueId val="{00000000-FA32-4049-96EE-5D75136BE66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0.31761</cdr:x>
      <cdr:y>0.39839</cdr:y>
    </cdr:from>
    <cdr:to>
      <cdr:x>0.42222</cdr:x>
      <cdr:y>0.44422</cdr:y>
    </cdr:to>
    <cdr:sp macro="" textlink="">
      <cdr:nvSpPr>
        <cdr:cNvPr id="2" name="Textfeld 1">
          <a:extLst xmlns:a="http://schemas.openxmlformats.org/drawingml/2006/main">
            <a:ext uri="{FF2B5EF4-FFF2-40B4-BE49-F238E27FC236}">
              <a16:creationId xmlns:a16="http://schemas.microsoft.com/office/drawing/2014/main" id="{9C307E02-247F-43BA-999B-CF6C9F52DD52}"/>
            </a:ext>
          </a:extLst>
        </cdr:cNvPr>
        <cdr:cNvSpPr txBox="1"/>
      </cdr:nvSpPr>
      <cdr:spPr>
        <a:xfrm xmlns:a="http://schemas.openxmlformats.org/drawingml/2006/main">
          <a:off x="2404646" y="1877750"/>
          <a:ext cx="79208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dirty="0">
              <a:latin typeface="Arial" panose="020B0604020202020204" pitchFamily="34" charset="0"/>
              <a:cs typeface="Arial" panose="020B0604020202020204" pitchFamily="34" charset="0"/>
            </a:rPr>
            <a:t>10.74%</a:t>
          </a:r>
        </a:p>
      </cdr:txBody>
    </cdr:sp>
  </cdr:relSizeAnchor>
  <cdr:relSizeAnchor xmlns:cdr="http://schemas.openxmlformats.org/drawingml/2006/chartDrawing">
    <cdr:from>
      <cdr:x>0.21299</cdr:x>
      <cdr:y>0.27499</cdr:y>
    </cdr:from>
    <cdr:to>
      <cdr:x>0.28907</cdr:x>
      <cdr:y>0.3361</cdr:y>
    </cdr:to>
    <cdr:sp macro="" textlink="">
      <cdr:nvSpPr>
        <cdr:cNvPr id="3" name="Textfeld 2">
          <a:extLst xmlns:a="http://schemas.openxmlformats.org/drawingml/2006/main">
            <a:ext uri="{FF2B5EF4-FFF2-40B4-BE49-F238E27FC236}">
              <a16:creationId xmlns:a16="http://schemas.microsoft.com/office/drawing/2014/main" id="{DA7B7378-4EC3-4597-8610-E6E297939863}"/>
            </a:ext>
          </a:extLst>
        </cdr:cNvPr>
        <cdr:cNvSpPr txBox="1"/>
      </cdr:nvSpPr>
      <cdr:spPr>
        <a:xfrm xmlns:a="http://schemas.openxmlformats.org/drawingml/2006/main">
          <a:off x="1612558" y="1296144"/>
          <a:ext cx="57606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dirty="0">
              <a:latin typeface="Arial" panose="020B0604020202020204" pitchFamily="34" charset="0"/>
              <a:cs typeface="Arial" panose="020B0604020202020204" pitchFamily="34" charset="0"/>
            </a:rPr>
            <a:t>2.60%</a:t>
          </a:r>
        </a:p>
      </cdr:txBody>
    </cdr:sp>
  </cdr:relSizeAnchor>
  <cdr:relSizeAnchor xmlns:cdr="http://schemas.openxmlformats.org/drawingml/2006/chartDrawing">
    <cdr:from>
      <cdr:x>0.27005</cdr:x>
      <cdr:y>0.29027</cdr:y>
    </cdr:from>
    <cdr:to>
      <cdr:x>0.31761</cdr:x>
      <cdr:y>0.29027</cdr:y>
    </cdr:to>
    <cdr:cxnSp macro="">
      <cdr:nvCxnSpPr>
        <cdr:cNvPr id="5" name="Gerader Verbinder 4">
          <a:extLst xmlns:a="http://schemas.openxmlformats.org/drawingml/2006/main">
            <a:ext uri="{FF2B5EF4-FFF2-40B4-BE49-F238E27FC236}">
              <a16:creationId xmlns:a16="http://schemas.microsoft.com/office/drawing/2014/main" id="{7400B491-E7E8-4A74-A815-319BD39EEA0F}"/>
            </a:ext>
          </a:extLst>
        </cdr:cNvPr>
        <cdr:cNvCxnSpPr/>
      </cdr:nvCxnSpPr>
      <cdr:spPr>
        <a:xfrm xmlns:a="http://schemas.openxmlformats.org/drawingml/2006/main">
          <a:off x="2044606" y="1368152"/>
          <a:ext cx="36004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0.60208</cdr:x>
      <cdr:y>0.07759</cdr:y>
    </cdr:from>
    <cdr:to>
      <cdr:x>0.67817</cdr:x>
      <cdr:y>0.10971</cdr:y>
    </cdr:to>
    <cdr:sp macro="" textlink="">
      <cdr:nvSpPr>
        <cdr:cNvPr id="14" name="Textfeld 13">
          <a:extLst xmlns:a="http://schemas.openxmlformats.org/drawingml/2006/main">
            <a:ext uri="{FF2B5EF4-FFF2-40B4-BE49-F238E27FC236}">
              <a16:creationId xmlns:a16="http://schemas.microsoft.com/office/drawing/2014/main" id="{5D9848E9-D405-436C-955D-C980EA3C5A47}"/>
            </a:ext>
          </a:extLst>
        </cdr:cNvPr>
        <cdr:cNvSpPr txBox="1"/>
      </cdr:nvSpPr>
      <cdr:spPr>
        <a:xfrm xmlns:a="http://schemas.openxmlformats.org/drawingml/2006/main">
          <a:off x="4558490" y="365699"/>
          <a:ext cx="576062" cy="1514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dirty="0">
              <a:latin typeface="Arial" panose="020B0604020202020204" pitchFamily="34" charset="0"/>
              <a:cs typeface="Arial" panose="020B0604020202020204" pitchFamily="34" charset="0"/>
            </a:rPr>
            <a:t>0.51%</a:t>
          </a:r>
        </a:p>
      </cdr:txBody>
    </cdr:sp>
  </cdr:relSizeAnchor>
  <cdr:relSizeAnchor xmlns:cdr="http://schemas.openxmlformats.org/drawingml/2006/chartDrawing">
    <cdr:from>
      <cdr:x>0.61405</cdr:x>
      <cdr:y>0.11346</cdr:y>
    </cdr:from>
    <cdr:to>
      <cdr:x>0.69796</cdr:x>
      <cdr:y>0.15323</cdr:y>
    </cdr:to>
    <cdr:sp macro="" textlink="">
      <cdr:nvSpPr>
        <cdr:cNvPr id="15" name="Textfeld 14">
          <a:extLst xmlns:a="http://schemas.openxmlformats.org/drawingml/2006/main">
            <a:ext uri="{FF2B5EF4-FFF2-40B4-BE49-F238E27FC236}">
              <a16:creationId xmlns:a16="http://schemas.microsoft.com/office/drawing/2014/main" id="{E650411B-1153-4C65-9DEB-1011D54A346C}"/>
            </a:ext>
          </a:extLst>
        </cdr:cNvPr>
        <cdr:cNvSpPr txBox="1"/>
      </cdr:nvSpPr>
      <cdr:spPr>
        <a:xfrm xmlns:a="http://schemas.openxmlformats.org/drawingml/2006/main">
          <a:off x="4649076" y="534787"/>
          <a:ext cx="635278" cy="1874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dirty="0">
              <a:latin typeface="Arial" panose="020B0604020202020204" pitchFamily="34" charset="0"/>
              <a:cs typeface="Arial" panose="020B0604020202020204" pitchFamily="34" charset="0"/>
            </a:rPr>
            <a:t>0.11%</a:t>
          </a:r>
        </a:p>
      </cdr:txBody>
    </cdr:sp>
  </cdr:relSizeAnchor>
  <cdr:relSizeAnchor xmlns:cdr="http://schemas.openxmlformats.org/drawingml/2006/chartDrawing">
    <cdr:from>
      <cdr:x>0.49371</cdr:x>
      <cdr:y>0.09459</cdr:y>
    </cdr:from>
    <cdr:to>
      <cdr:x>0.61263</cdr:x>
      <cdr:y>0.11548</cdr:y>
    </cdr:to>
    <cdr:sp macro="" textlink="">
      <cdr:nvSpPr>
        <cdr:cNvPr id="36" name="Freihandform: Form 35">
          <a:extLst xmlns:a="http://schemas.openxmlformats.org/drawingml/2006/main">
            <a:ext uri="{FF2B5EF4-FFF2-40B4-BE49-F238E27FC236}">
              <a16:creationId xmlns:a16="http://schemas.microsoft.com/office/drawing/2014/main" id="{453440D8-2116-4057-B496-DA5BBAED11B4}"/>
            </a:ext>
          </a:extLst>
        </cdr:cNvPr>
        <cdr:cNvSpPr/>
      </cdr:nvSpPr>
      <cdr:spPr>
        <a:xfrm xmlns:a="http://schemas.openxmlformats.org/drawingml/2006/main">
          <a:off x="3737984" y="445829"/>
          <a:ext cx="900333" cy="98474"/>
        </a:xfrm>
        <a:custGeom xmlns:a="http://schemas.openxmlformats.org/drawingml/2006/main">
          <a:avLst/>
          <a:gdLst>
            <a:gd name="connsiteX0" fmla="*/ 0 w 900333"/>
            <a:gd name="connsiteY0" fmla="*/ 98474 h 98474"/>
            <a:gd name="connsiteX1" fmla="*/ 0 w 900333"/>
            <a:gd name="connsiteY1" fmla="*/ 0 h 98474"/>
            <a:gd name="connsiteX2" fmla="*/ 900333 w 900333"/>
            <a:gd name="connsiteY2" fmla="*/ 14068 h 98474"/>
          </a:gdLst>
          <a:ahLst/>
          <a:cxnLst>
            <a:cxn ang="0">
              <a:pos x="connsiteX0" y="connsiteY0"/>
            </a:cxn>
            <a:cxn ang="0">
              <a:pos x="connsiteX1" y="connsiteY1"/>
            </a:cxn>
            <a:cxn ang="0">
              <a:pos x="connsiteX2" y="connsiteY2"/>
            </a:cxn>
          </a:cxnLst>
          <a:rect l="l" t="t" r="r" b="b"/>
          <a:pathLst>
            <a:path w="900333" h="98474">
              <a:moveTo>
                <a:pt x="0" y="98474"/>
              </a:moveTo>
              <a:lnTo>
                <a:pt x="0" y="0"/>
              </a:lnTo>
              <a:lnTo>
                <a:pt x="900333" y="14068"/>
              </a:lnTo>
            </a:path>
          </a:pathLst>
        </a:cu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4/2/2020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‹Nr.›</a:t>
            </a:fld>
            <a:endParaRPr lang="el-GR"/>
          </a:p>
        </p:txBody>
      </p:sp>
    </p:spTree>
    <p:extLst>
      <p:ext uri="{BB962C8B-B14F-4D97-AF65-F5344CB8AC3E}">
        <p14:creationId xmlns:p14="http://schemas.microsoft.com/office/powerpoint/2010/main" val="419413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a:t>
            </a:fld>
            <a:endParaRPr lang="el-GR"/>
          </a:p>
        </p:txBody>
      </p:sp>
    </p:spTree>
    <p:extLst>
      <p:ext uri="{BB962C8B-B14F-4D97-AF65-F5344CB8AC3E}">
        <p14:creationId xmlns:p14="http://schemas.microsoft.com/office/powerpoint/2010/main" val="294617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790</a:t>
            </a:r>
          </a:p>
        </p:txBody>
      </p:sp>
      <p:sp>
        <p:nvSpPr>
          <p:cNvPr id="4" name="Foliennummernplatzhalter 3"/>
          <p:cNvSpPr>
            <a:spLocks noGrp="1"/>
          </p:cNvSpPr>
          <p:nvPr>
            <p:ph type="sldNum" sz="quarter" idx="5"/>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2763090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oberflächennahen Geothermie, S.794</a:t>
            </a:r>
          </a:p>
        </p:txBody>
      </p:sp>
      <p:sp>
        <p:nvSpPr>
          <p:cNvPr id="4" name="Foliennummernplatzhalter 3"/>
          <p:cNvSpPr>
            <a:spLocks noGrp="1"/>
          </p:cNvSpPr>
          <p:nvPr>
            <p:ph type="sldNum" sz="quarter" idx="5"/>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1930434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 Geothermie, S. 793</a:t>
            </a:r>
          </a:p>
        </p:txBody>
      </p:sp>
      <p:sp>
        <p:nvSpPr>
          <p:cNvPr id="4" name="Foliennummernplatzhalter 3"/>
          <p:cNvSpPr>
            <a:spLocks noGrp="1"/>
          </p:cNvSpPr>
          <p:nvPr>
            <p:ph type="sldNum" sz="quarter" idx="5"/>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2108428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801f</a:t>
            </a:r>
          </a:p>
        </p:txBody>
      </p:sp>
      <p:sp>
        <p:nvSpPr>
          <p:cNvPr id="4" name="Foliennummernplatzhalter 3"/>
          <p:cNvSpPr>
            <a:spLocks noGrp="1"/>
          </p:cNvSpPr>
          <p:nvPr>
            <p:ph type="sldNum" sz="quarter" idx="5"/>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76897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803</a:t>
            </a:r>
          </a:p>
        </p:txBody>
      </p:sp>
      <p:sp>
        <p:nvSpPr>
          <p:cNvPr id="4" name="Foliennummernplatzhalter 3"/>
          <p:cNvSpPr>
            <a:spLocks noGrp="1"/>
          </p:cNvSpPr>
          <p:nvPr>
            <p:ph type="sldNum" sz="quarter" idx="5"/>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104772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 S.324</a:t>
            </a:r>
          </a:p>
        </p:txBody>
      </p:sp>
      <p:sp>
        <p:nvSpPr>
          <p:cNvPr id="4" name="Foliennummernplatzhalter 3"/>
          <p:cNvSpPr>
            <a:spLocks noGrp="1"/>
          </p:cNvSpPr>
          <p:nvPr>
            <p:ph type="sldNum" sz="quarter" idx="5"/>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221725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a:p>
            <a:r>
              <a:rPr lang="de-DE" dirty="0"/>
              <a:t>Landesamt für Landwirtschaft, Umwelt und ländliche Räume Schleswig-Holstein </a:t>
            </a:r>
          </a:p>
        </p:txBody>
      </p:sp>
      <p:sp>
        <p:nvSpPr>
          <p:cNvPr id="4" name="Foliennummernplatzhalter 3"/>
          <p:cNvSpPr>
            <a:spLocks noGrp="1"/>
          </p:cNvSpPr>
          <p:nvPr>
            <p:ph type="sldNum" sz="quarter" idx="5"/>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1385526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p:txBody>
      </p:sp>
      <p:sp>
        <p:nvSpPr>
          <p:cNvPr id="4" name="Foliennummernplatzhalter 3"/>
          <p:cNvSpPr>
            <a:spLocks noGrp="1"/>
          </p:cNvSpPr>
          <p:nvPr>
            <p:ph type="sldNum" sz="quarter" idx="5"/>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2345258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p:txBody>
      </p:sp>
      <p:sp>
        <p:nvSpPr>
          <p:cNvPr id="4" name="Foliennummernplatzhalter 3"/>
          <p:cNvSpPr>
            <a:spLocks noGrp="1"/>
          </p:cNvSpPr>
          <p:nvPr>
            <p:ph type="sldNum" sz="quarter" idx="5"/>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376352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p:txBody>
      </p:sp>
      <p:sp>
        <p:nvSpPr>
          <p:cNvPr id="4" name="Foliennummernplatzhalter 3"/>
          <p:cNvSpPr>
            <a:spLocks noGrp="1"/>
          </p:cNvSpPr>
          <p:nvPr>
            <p:ph type="sldNum" sz="quarter" idx="5"/>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173373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 S. 779f</a:t>
            </a:r>
          </a:p>
        </p:txBody>
      </p:sp>
      <p:sp>
        <p:nvSpPr>
          <p:cNvPr id="4" name="Foliennummernplatzhalter 3"/>
          <p:cNvSpPr>
            <a:spLocks noGrp="1"/>
          </p:cNvSpPr>
          <p:nvPr>
            <p:ph type="sldNum" sz="quarter" idx="5"/>
          </p:nvPr>
        </p:nvSpPr>
        <p:spPr/>
        <p:txBody>
          <a:bodyPr/>
          <a:lstStyle/>
          <a:p>
            <a:fld id="{D51933F7-9C1D-42A8-B27F-F697341C8CBF}" type="slidenum">
              <a:rPr lang="el-GR" smtClean="0"/>
              <a:t>6</a:t>
            </a:fld>
            <a:endParaRPr lang="el-GR"/>
          </a:p>
        </p:txBody>
      </p:sp>
    </p:spTree>
    <p:extLst>
      <p:ext uri="{BB962C8B-B14F-4D97-AF65-F5344CB8AC3E}">
        <p14:creationId xmlns:p14="http://schemas.microsoft.com/office/powerpoint/2010/main" val="2727746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 (Überprüfen ob man die Abbildung übernehmen darf)</a:t>
            </a:r>
          </a:p>
        </p:txBody>
      </p:sp>
      <p:sp>
        <p:nvSpPr>
          <p:cNvPr id="4" name="Foliennummernplatzhalter 3"/>
          <p:cNvSpPr>
            <a:spLocks noGrp="1"/>
          </p:cNvSpPr>
          <p:nvPr>
            <p:ph type="sldNum" sz="quarter" idx="5"/>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2116873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https://www.lfu.bayern.de/buerger/doc/uw_107_oberflaechennahe_geothermie.pdf</a:t>
            </a:r>
          </a:p>
          <a:p>
            <a:r>
              <a:rPr lang="de-DE" dirty="0"/>
              <a:t>Und https://www.umweltdaten.landsh.de/nuis/upool/gesamt/geologie/geothermie_2011.pdf</a:t>
            </a:r>
          </a:p>
        </p:txBody>
      </p:sp>
      <p:sp>
        <p:nvSpPr>
          <p:cNvPr id="4" name="Foliennummernplatzhalter 3"/>
          <p:cNvSpPr>
            <a:spLocks noGrp="1"/>
          </p:cNvSpPr>
          <p:nvPr>
            <p:ph type="sldNum" sz="quarter" idx="5"/>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12718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Landesamt für Landwirtschaft, Umwelt und ländliche Räume Schleswig-Holstein </a:t>
            </a:r>
          </a:p>
          <a:p>
            <a:endParaRPr lang="de-DE" dirty="0"/>
          </a:p>
          <a:p>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32352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https://www.lfu.bayern.de/buerger/doc/uw_107_oberflaechennahe_geothermie.pdf</a:t>
            </a:r>
          </a:p>
          <a:p>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2641141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https://www.lfu.bayern.de/buerger/doc/uw_107_oberflaechennahe_geothermie.pdf</a:t>
            </a:r>
          </a:p>
        </p:txBody>
      </p:sp>
      <p:sp>
        <p:nvSpPr>
          <p:cNvPr id="4" name="Foliennummernplatzhalter 3"/>
          <p:cNvSpPr>
            <a:spLocks noGrp="1"/>
          </p:cNvSpPr>
          <p:nvPr>
            <p:ph type="sldNum" sz="quarter" idx="5"/>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1982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S.326</a:t>
            </a:r>
          </a:p>
        </p:txBody>
      </p:sp>
      <p:sp>
        <p:nvSpPr>
          <p:cNvPr id="4" name="Foliennummernplatzhalter 3"/>
          <p:cNvSpPr>
            <a:spLocks noGrp="1"/>
          </p:cNvSpPr>
          <p:nvPr>
            <p:ph type="sldNum" sz="quarter" idx="5"/>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4138430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http://www.bafa.de/SharedDocs/Downloads/DE/Energie/ee_waermepumpen_erdwaermesondenbohrungen.pdf?__blob=publicationFile&amp;v=3</a:t>
            </a:r>
          </a:p>
          <a:p>
            <a:r>
              <a:rPr lang="de-DE" dirty="0"/>
              <a:t>Bundesamt für Wirtschaft und Ausfuhrkontrolle </a:t>
            </a:r>
          </a:p>
        </p:txBody>
      </p:sp>
      <p:sp>
        <p:nvSpPr>
          <p:cNvPr id="4" name="Foliennummernplatzhalter 3"/>
          <p:cNvSpPr>
            <a:spLocks noGrp="1"/>
          </p:cNvSpPr>
          <p:nvPr>
            <p:ph type="sldNum" sz="quarter" idx="5"/>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4278012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54BE6C-3166-4444-A058-B483A490100D}" type="slidenum">
              <a:rPr lang="de-DE" smtClean="0">
                <a:solidFill>
                  <a:prstClr val="black"/>
                </a:solidFill>
              </a:rPr>
              <a:pPr/>
              <a:t>34</a:t>
            </a:fld>
            <a:endParaRPr lang="de-DE">
              <a:solidFill>
                <a:prstClr val="black"/>
              </a:solidFill>
            </a:endParaRPr>
          </a:p>
        </p:txBody>
      </p:sp>
    </p:spTree>
    <p:extLst>
      <p:ext uri="{BB962C8B-B14F-4D97-AF65-F5344CB8AC3E}">
        <p14:creationId xmlns:p14="http://schemas.microsoft.com/office/powerpoint/2010/main" val="2427382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VBI-Leitfaden S. 75</a:t>
            </a:r>
          </a:p>
        </p:txBody>
      </p:sp>
      <p:sp>
        <p:nvSpPr>
          <p:cNvPr id="4" name="Foliennummernplatzhalter 3"/>
          <p:cNvSpPr>
            <a:spLocks noGrp="1"/>
          </p:cNvSpPr>
          <p:nvPr>
            <p:ph type="sldNum" sz="quarter" idx="5"/>
          </p:nvPr>
        </p:nvSpPr>
        <p:spPr/>
        <p:txBody>
          <a:bodyPr/>
          <a:lstStyle/>
          <a:p>
            <a:fld id="{D51933F7-9C1D-42A8-B27F-F697341C8CBF}" type="slidenum">
              <a:rPr lang="el-GR" smtClean="0"/>
              <a:t>44</a:t>
            </a:fld>
            <a:endParaRPr lang="el-GR"/>
          </a:p>
        </p:txBody>
      </p:sp>
    </p:spTree>
    <p:extLst>
      <p:ext uri="{BB962C8B-B14F-4D97-AF65-F5344CB8AC3E}">
        <p14:creationId xmlns:p14="http://schemas.microsoft.com/office/powerpoint/2010/main" val="3135640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a:t>
            </a:r>
            <a:r>
              <a:rPr lang="de-DE" baseline="0" dirty="0"/>
              <a:t> Geothermie S.342 und VBI-Leitfaden S. 83</a:t>
            </a:r>
          </a:p>
        </p:txBody>
      </p:sp>
      <p:sp>
        <p:nvSpPr>
          <p:cNvPr id="4" name="Foliennummernplatzhalter 3"/>
          <p:cNvSpPr>
            <a:spLocks noGrp="1"/>
          </p:cNvSpPr>
          <p:nvPr>
            <p:ph type="sldNum" sz="quarter" idx="10"/>
          </p:nvPr>
        </p:nvSpPr>
        <p:spPr/>
        <p:txBody>
          <a:bodyPr/>
          <a:lstStyle/>
          <a:p>
            <a:fld id="{D51933F7-9C1D-42A8-B27F-F697341C8CBF}" type="slidenum">
              <a:rPr lang="el-GR" smtClean="0"/>
              <a:t>48</a:t>
            </a:fld>
            <a:endParaRPr lang="el-GR"/>
          </a:p>
        </p:txBody>
      </p:sp>
    </p:spTree>
    <p:extLst>
      <p:ext uri="{BB962C8B-B14F-4D97-AF65-F5344CB8AC3E}">
        <p14:creationId xmlns:p14="http://schemas.microsoft.com/office/powerpoint/2010/main" val="17690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 S. 780</a:t>
            </a:r>
          </a:p>
        </p:txBody>
      </p:sp>
      <p:sp>
        <p:nvSpPr>
          <p:cNvPr id="4" name="Foliennummernplatzhalter 3"/>
          <p:cNvSpPr>
            <a:spLocks noGrp="1"/>
          </p:cNvSpPr>
          <p:nvPr>
            <p:ph type="sldNum" sz="quarter" idx="5"/>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3514691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VBI-Leitfaden S. 83</a:t>
            </a:r>
          </a:p>
        </p:txBody>
      </p:sp>
      <p:sp>
        <p:nvSpPr>
          <p:cNvPr id="4" name="Foliennummernplatzhalter 3"/>
          <p:cNvSpPr>
            <a:spLocks noGrp="1"/>
          </p:cNvSpPr>
          <p:nvPr>
            <p:ph type="sldNum" sz="quarter" idx="5"/>
          </p:nvPr>
        </p:nvSpPr>
        <p:spPr/>
        <p:txBody>
          <a:bodyPr/>
          <a:lstStyle/>
          <a:p>
            <a:fld id="{D51933F7-9C1D-42A8-B27F-F697341C8CBF}" type="slidenum">
              <a:rPr lang="el-GR" smtClean="0"/>
              <a:t>49</a:t>
            </a:fld>
            <a:endParaRPr lang="el-GR"/>
          </a:p>
        </p:txBody>
      </p:sp>
    </p:spTree>
    <p:extLst>
      <p:ext uri="{BB962C8B-B14F-4D97-AF65-F5344CB8AC3E}">
        <p14:creationId xmlns:p14="http://schemas.microsoft.com/office/powerpoint/2010/main" val="3460552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http://www.bafa.de/SharedDocs/Downloads/DE/Energie/ee_waermepumpen_erdwaermesondenbohrungen.pdf?__blob=publicationFile&amp;v=3</a:t>
            </a:r>
          </a:p>
          <a:p>
            <a:r>
              <a:rPr lang="de-DE" dirty="0"/>
              <a:t>Bundesamt für Wirtschaft und Ausfuhrkontrolle </a:t>
            </a:r>
          </a:p>
        </p:txBody>
      </p:sp>
      <p:sp>
        <p:nvSpPr>
          <p:cNvPr id="4" name="Foliennummernplatzhalter 3"/>
          <p:cNvSpPr>
            <a:spLocks noGrp="1"/>
          </p:cNvSpPr>
          <p:nvPr>
            <p:ph type="sldNum" sz="quarter" idx="5"/>
          </p:nvPr>
        </p:nvSpPr>
        <p:spPr/>
        <p:txBody>
          <a:bodyPr/>
          <a:lstStyle/>
          <a:p>
            <a:fld id="{D51933F7-9C1D-42A8-B27F-F697341C8CBF}" type="slidenum">
              <a:rPr lang="el-GR" smtClean="0"/>
              <a:t>50</a:t>
            </a:fld>
            <a:endParaRPr lang="el-GR"/>
          </a:p>
        </p:txBody>
      </p:sp>
    </p:spTree>
    <p:extLst>
      <p:ext uri="{BB962C8B-B14F-4D97-AF65-F5344CB8AC3E}">
        <p14:creationId xmlns:p14="http://schemas.microsoft.com/office/powerpoint/2010/main" val="3674573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http://www.bafa.de/SharedDocs/Downloads/DE/Energie/ee_waermepumpen_erdwaermesondenbohrungen.pdf?__blob=publicationFile&amp;v=3</a:t>
            </a:r>
          </a:p>
          <a:p>
            <a:r>
              <a:rPr lang="de-DE" dirty="0"/>
              <a:t>Bundesamt für Wirtschaft und Ausfuhrkontrolle </a:t>
            </a:r>
          </a:p>
          <a:p>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51</a:t>
            </a:fld>
            <a:endParaRPr lang="el-GR"/>
          </a:p>
        </p:txBody>
      </p:sp>
    </p:spTree>
    <p:extLst>
      <p:ext uri="{BB962C8B-B14F-4D97-AF65-F5344CB8AC3E}">
        <p14:creationId xmlns:p14="http://schemas.microsoft.com/office/powerpoint/2010/main" val="272763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http://www.bafa.de/SharedDocs/Downloads/DE/Energie/ee_waermepumpen_erdwaermesondenbohrungen.pdf?__blob=publicationFile&amp;v=3</a:t>
            </a:r>
          </a:p>
          <a:p>
            <a:r>
              <a:rPr lang="de-DE" dirty="0"/>
              <a:t>Bundesamt für Wirtschaft und Ausfuhrkontrolle </a:t>
            </a:r>
          </a:p>
          <a:p>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52</a:t>
            </a:fld>
            <a:endParaRPr lang="el-GR"/>
          </a:p>
        </p:txBody>
      </p:sp>
    </p:spTree>
    <p:extLst>
      <p:ext uri="{BB962C8B-B14F-4D97-AF65-F5344CB8AC3E}">
        <p14:creationId xmlns:p14="http://schemas.microsoft.com/office/powerpoint/2010/main" val="969669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„Umweltschadensgesetz“, VBI-Leitfaden S. 84</a:t>
            </a:r>
          </a:p>
        </p:txBody>
      </p:sp>
      <p:sp>
        <p:nvSpPr>
          <p:cNvPr id="4" name="Foliennummernplatzhalter 3"/>
          <p:cNvSpPr>
            <a:spLocks noGrp="1"/>
          </p:cNvSpPr>
          <p:nvPr>
            <p:ph type="sldNum" sz="quarter" idx="5"/>
          </p:nvPr>
        </p:nvSpPr>
        <p:spPr/>
        <p:txBody>
          <a:bodyPr/>
          <a:lstStyle/>
          <a:p>
            <a:fld id="{D51933F7-9C1D-42A8-B27F-F697341C8CBF}" type="slidenum">
              <a:rPr lang="el-GR" smtClean="0"/>
              <a:t>53</a:t>
            </a:fld>
            <a:endParaRPr lang="el-GR"/>
          </a:p>
        </p:txBody>
      </p:sp>
    </p:spTree>
    <p:extLst>
      <p:ext uri="{BB962C8B-B14F-4D97-AF65-F5344CB8AC3E}">
        <p14:creationId xmlns:p14="http://schemas.microsoft.com/office/powerpoint/2010/main" val="2964978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„Umweltschadensgesetz“</a:t>
            </a:r>
          </a:p>
        </p:txBody>
      </p:sp>
      <p:sp>
        <p:nvSpPr>
          <p:cNvPr id="4" name="Foliennummernplatzhalter 3"/>
          <p:cNvSpPr>
            <a:spLocks noGrp="1"/>
          </p:cNvSpPr>
          <p:nvPr>
            <p:ph type="sldNum" sz="quarter" idx="5"/>
          </p:nvPr>
        </p:nvSpPr>
        <p:spPr/>
        <p:txBody>
          <a:bodyPr/>
          <a:lstStyle/>
          <a:p>
            <a:fld id="{D51933F7-9C1D-42A8-B27F-F697341C8CBF}" type="slidenum">
              <a:rPr lang="el-GR" smtClean="0"/>
              <a:t>54</a:t>
            </a:fld>
            <a:endParaRPr lang="el-GR"/>
          </a:p>
        </p:txBody>
      </p:sp>
    </p:spTree>
    <p:extLst>
      <p:ext uri="{BB962C8B-B14F-4D97-AF65-F5344CB8AC3E}">
        <p14:creationId xmlns:p14="http://schemas.microsoft.com/office/powerpoint/2010/main" val="3994175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S.327 </a:t>
            </a:r>
          </a:p>
        </p:txBody>
      </p:sp>
      <p:sp>
        <p:nvSpPr>
          <p:cNvPr id="4" name="Foliennummernplatzhalter 3"/>
          <p:cNvSpPr>
            <a:spLocks noGrp="1"/>
          </p:cNvSpPr>
          <p:nvPr>
            <p:ph type="sldNum" sz="quarter" idx="5"/>
          </p:nvPr>
        </p:nvSpPr>
        <p:spPr/>
        <p:txBody>
          <a:bodyPr/>
          <a:lstStyle/>
          <a:p>
            <a:fld id="{D51933F7-9C1D-42A8-B27F-F697341C8CBF}" type="slidenum">
              <a:rPr lang="el-GR" smtClean="0"/>
              <a:t>55</a:t>
            </a:fld>
            <a:endParaRPr lang="el-GR"/>
          </a:p>
        </p:txBody>
      </p:sp>
    </p:spTree>
    <p:extLst>
      <p:ext uri="{BB962C8B-B14F-4D97-AF65-F5344CB8AC3E}">
        <p14:creationId xmlns:p14="http://schemas.microsoft.com/office/powerpoint/2010/main" val="2243529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Oberflächannahe Geothermie S.328</a:t>
            </a:r>
          </a:p>
        </p:txBody>
      </p:sp>
      <p:sp>
        <p:nvSpPr>
          <p:cNvPr id="4" name="Foliennummernplatzhalter 3"/>
          <p:cNvSpPr>
            <a:spLocks noGrp="1"/>
          </p:cNvSpPr>
          <p:nvPr>
            <p:ph type="sldNum" sz="quarter" idx="5"/>
          </p:nvPr>
        </p:nvSpPr>
        <p:spPr/>
        <p:txBody>
          <a:bodyPr/>
          <a:lstStyle/>
          <a:p>
            <a:fld id="{D51933F7-9C1D-42A8-B27F-F697341C8CBF}" type="slidenum">
              <a:rPr lang="el-GR" smtClean="0"/>
              <a:t>57</a:t>
            </a:fld>
            <a:endParaRPr lang="el-GR"/>
          </a:p>
        </p:txBody>
      </p:sp>
    </p:spTree>
    <p:extLst>
      <p:ext uri="{BB962C8B-B14F-4D97-AF65-F5344CB8AC3E}">
        <p14:creationId xmlns:p14="http://schemas.microsoft.com/office/powerpoint/2010/main" val="3671735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S.329</a:t>
            </a:r>
          </a:p>
        </p:txBody>
      </p:sp>
      <p:sp>
        <p:nvSpPr>
          <p:cNvPr id="4" name="Foliennummernplatzhalter 3"/>
          <p:cNvSpPr>
            <a:spLocks noGrp="1"/>
          </p:cNvSpPr>
          <p:nvPr>
            <p:ph type="sldNum" sz="quarter" idx="5"/>
          </p:nvPr>
        </p:nvSpPr>
        <p:spPr/>
        <p:txBody>
          <a:bodyPr/>
          <a:lstStyle/>
          <a:p>
            <a:fld id="{D51933F7-9C1D-42A8-B27F-F697341C8CBF}" type="slidenum">
              <a:rPr lang="el-GR" smtClean="0"/>
              <a:t>59</a:t>
            </a:fld>
            <a:endParaRPr lang="el-GR"/>
          </a:p>
        </p:txBody>
      </p:sp>
    </p:spTree>
    <p:extLst>
      <p:ext uri="{BB962C8B-B14F-4D97-AF65-F5344CB8AC3E}">
        <p14:creationId xmlns:p14="http://schemas.microsoft.com/office/powerpoint/2010/main" val="1861700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http://www.gtvservice.de/fileadmin/useruploads/JungeGeothermie/PDF_Sonstige/Tipps_Haeuslebauer_20170201_WEB.pdf</a:t>
            </a:r>
          </a:p>
          <a:p>
            <a:r>
              <a:rPr lang="de-DE" sz="1200" b="0" i="0" kern="1200" dirty="0">
                <a:solidFill>
                  <a:schemeClr val="tx1"/>
                </a:solidFill>
                <a:effectLst/>
                <a:latin typeface="+mn-lt"/>
                <a:ea typeface="+mn-ea"/>
                <a:cs typeface="+mn-cs"/>
              </a:rPr>
              <a:t>Bundesverband Geothermie e.V. (Hrsg.) </a:t>
            </a:r>
            <a:r>
              <a:rPr lang="de-DE" dirty="0"/>
              <a:t/>
            </a:r>
            <a:br>
              <a:rPr lang="de-DE" dirty="0"/>
            </a:br>
            <a:r>
              <a:rPr lang="de-DE" sz="1200" b="0" i="0" kern="1200" dirty="0">
                <a:solidFill>
                  <a:schemeClr val="tx1"/>
                </a:solidFill>
                <a:effectLst/>
                <a:latin typeface="+mn-lt"/>
                <a:ea typeface="+mn-ea"/>
                <a:cs typeface="+mn-cs"/>
              </a:rPr>
              <a:t>13. Auflage, Broschüre "Tipps für Hausbesitzer und Bauherren", Berlin 2016</a:t>
            </a:r>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60</a:t>
            </a:fld>
            <a:endParaRPr lang="el-GR"/>
          </a:p>
        </p:txBody>
      </p:sp>
    </p:spTree>
    <p:extLst>
      <p:ext uri="{BB962C8B-B14F-4D97-AF65-F5344CB8AC3E}">
        <p14:creationId xmlns:p14="http://schemas.microsoft.com/office/powerpoint/2010/main" val="342531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 781</a:t>
            </a:r>
          </a:p>
        </p:txBody>
      </p:sp>
      <p:sp>
        <p:nvSpPr>
          <p:cNvPr id="4" name="Foliennummernplatzhalter 3"/>
          <p:cNvSpPr>
            <a:spLocks noGrp="1"/>
          </p:cNvSpPr>
          <p:nvPr>
            <p:ph type="sldNum" sz="quarter" idx="5"/>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26695734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329</a:t>
            </a:r>
          </a:p>
        </p:txBody>
      </p:sp>
      <p:sp>
        <p:nvSpPr>
          <p:cNvPr id="4" name="Foliennummernplatzhalter 3"/>
          <p:cNvSpPr>
            <a:spLocks noGrp="1"/>
          </p:cNvSpPr>
          <p:nvPr>
            <p:ph type="sldNum" sz="quarter" idx="5"/>
          </p:nvPr>
        </p:nvSpPr>
        <p:spPr/>
        <p:txBody>
          <a:bodyPr/>
          <a:lstStyle/>
          <a:p>
            <a:fld id="{D51933F7-9C1D-42A8-B27F-F697341C8CBF}" type="slidenum">
              <a:rPr lang="el-GR" smtClean="0"/>
              <a:t>61</a:t>
            </a:fld>
            <a:endParaRPr lang="el-GR"/>
          </a:p>
        </p:txBody>
      </p:sp>
    </p:spTree>
    <p:extLst>
      <p:ext uri="{BB962C8B-B14F-4D97-AF65-F5344CB8AC3E}">
        <p14:creationId xmlns:p14="http://schemas.microsoft.com/office/powerpoint/2010/main" val="2375839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329</a:t>
            </a:r>
          </a:p>
        </p:txBody>
      </p:sp>
      <p:sp>
        <p:nvSpPr>
          <p:cNvPr id="4" name="Foliennummernplatzhalter 3"/>
          <p:cNvSpPr>
            <a:spLocks noGrp="1"/>
          </p:cNvSpPr>
          <p:nvPr>
            <p:ph type="sldNum" sz="quarter" idx="5"/>
          </p:nvPr>
        </p:nvSpPr>
        <p:spPr/>
        <p:txBody>
          <a:bodyPr/>
          <a:lstStyle/>
          <a:p>
            <a:fld id="{D51933F7-9C1D-42A8-B27F-F697341C8CBF}" type="slidenum">
              <a:rPr lang="el-GR" smtClean="0"/>
              <a:t>62</a:t>
            </a:fld>
            <a:endParaRPr lang="el-GR"/>
          </a:p>
        </p:txBody>
      </p:sp>
    </p:spTree>
    <p:extLst>
      <p:ext uri="{BB962C8B-B14F-4D97-AF65-F5344CB8AC3E}">
        <p14:creationId xmlns:p14="http://schemas.microsoft.com/office/powerpoint/2010/main" val="2950916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330</a:t>
            </a:r>
          </a:p>
        </p:txBody>
      </p:sp>
      <p:sp>
        <p:nvSpPr>
          <p:cNvPr id="4" name="Foliennummernplatzhalter 3"/>
          <p:cNvSpPr>
            <a:spLocks noGrp="1"/>
          </p:cNvSpPr>
          <p:nvPr>
            <p:ph type="sldNum" sz="quarter" idx="5"/>
          </p:nvPr>
        </p:nvSpPr>
        <p:spPr/>
        <p:txBody>
          <a:bodyPr/>
          <a:lstStyle/>
          <a:p>
            <a:fld id="{D51933F7-9C1D-42A8-B27F-F697341C8CBF}" type="slidenum">
              <a:rPr lang="el-GR" smtClean="0"/>
              <a:t>63</a:t>
            </a:fld>
            <a:endParaRPr lang="el-GR"/>
          </a:p>
        </p:txBody>
      </p:sp>
    </p:spTree>
    <p:extLst>
      <p:ext uri="{BB962C8B-B14F-4D97-AF65-F5344CB8AC3E}">
        <p14:creationId xmlns:p14="http://schemas.microsoft.com/office/powerpoint/2010/main" val="325981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330</a:t>
            </a:r>
          </a:p>
        </p:txBody>
      </p:sp>
      <p:sp>
        <p:nvSpPr>
          <p:cNvPr id="4" name="Foliennummernplatzhalter 3"/>
          <p:cNvSpPr>
            <a:spLocks noGrp="1"/>
          </p:cNvSpPr>
          <p:nvPr>
            <p:ph type="sldNum" sz="quarter" idx="5"/>
          </p:nvPr>
        </p:nvSpPr>
        <p:spPr/>
        <p:txBody>
          <a:bodyPr/>
          <a:lstStyle/>
          <a:p>
            <a:fld id="{D51933F7-9C1D-42A8-B27F-F697341C8CBF}" type="slidenum">
              <a:rPr lang="el-GR" smtClean="0"/>
              <a:t>64</a:t>
            </a:fld>
            <a:endParaRPr lang="el-GR"/>
          </a:p>
        </p:txBody>
      </p:sp>
    </p:spTree>
    <p:extLst>
      <p:ext uri="{BB962C8B-B14F-4D97-AF65-F5344CB8AC3E}">
        <p14:creationId xmlns:p14="http://schemas.microsoft.com/office/powerpoint/2010/main" val="3743211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Oberflächannahe Geothermie S.331, 332</a:t>
            </a:r>
          </a:p>
        </p:txBody>
      </p:sp>
      <p:sp>
        <p:nvSpPr>
          <p:cNvPr id="4" name="Foliennummernplatzhalter 3"/>
          <p:cNvSpPr>
            <a:spLocks noGrp="1"/>
          </p:cNvSpPr>
          <p:nvPr>
            <p:ph type="sldNum" sz="quarter" idx="5"/>
          </p:nvPr>
        </p:nvSpPr>
        <p:spPr/>
        <p:txBody>
          <a:bodyPr/>
          <a:lstStyle/>
          <a:p>
            <a:fld id="{D51933F7-9C1D-42A8-B27F-F697341C8CBF}" type="slidenum">
              <a:rPr lang="el-GR" smtClean="0"/>
              <a:t>66</a:t>
            </a:fld>
            <a:endParaRPr lang="el-GR"/>
          </a:p>
        </p:txBody>
      </p:sp>
    </p:spTree>
    <p:extLst>
      <p:ext uri="{BB962C8B-B14F-4D97-AF65-F5344CB8AC3E}">
        <p14:creationId xmlns:p14="http://schemas.microsoft.com/office/powerpoint/2010/main" val="1920805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331</a:t>
            </a:r>
          </a:p>
        </p:txBody>
      </p:sp>
      <p:sp>
        <p:nvSpPr>
          <p:cNvPr id="4" name="Foliennummernplatzhalter 3"/>
          <p:cNvSpPr>
            <a:spLocks noGrp="1"/>
          </p:cNvSpPr>
          <p:nvPr>
            <p:ph type="sldNum" sz="quarter" idx="5"/>
          </p:nvPr>
        </p:nvSpPr>
        <p:spPr/>
        <p:txBody>
          <a:bodyPr/>
          <a:lstStyle/>
          <a:p>
            <a:fld id="{D51933F7-9C1D-42A8-B27F-F697341C8CBF}" type="slidenum">
              <a:rPr lang="el-GR" smtClean="0"/>
              <a:t>67</a:t>
            </a:fld>
            <a:endParaRPr lang="el-GR"/>
          </a:p>
        </p:txBody>
      </p:sp>
    </p:spTree>
    <p:extLst>
      <p:ext uri="{BB962C8B-B14F-4D97-AF65-F5344CB8AC3E}">
        <p14:creationId xmlns:p14="http://schemas.microsoft.com/office/powerpoint/2010/main" val="1906276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http://www.gtvservice.de/fileadmin/useruploads/JungeGeothermie/PDF_Sonstige/Tipps_Haeuslebauer_20170201_WEB.pdf</a:t>
            </a:r>
          </a:p>
          <a:p>
            <a:r>
              <a:rPr lang="de-DE" sz="1200" b="0" i="0" kern="1200" dirty="0">
                <a:solidFill>
                  <a:schemeClr val="tx1"/>
                </a:solidFill>
                <a:effectLst/>
                <a:latin typeface="+mn-lt"/>
                <a:ea typeface="+mn-ea"/>
                <a:cs typeface="+mn-cs"/>
              </a:rPr>
              <a:t>Bundesverband Geothermie e.V. (Hrsg.)  13. Auflage, Broschüre "Tipps für Hausbesitzer und Bauherren", Berlin 2016</a:t>
            </a:r>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70</a:t>
            </a:fld>
            <a:endParaRPr lang="el-GR"/>
          </a:p>
        </p:txBody>
      </p:sp>
    </p:spTree>
    <p:extLst>
      <p:ext uri="{BB962C8B-B14F-4D97-AF65-F5344CB8AC3E}">
        <p14:creationId xmlns:p14="http://schemas.microsoft.com/office/powerpoint/2010/main" val="144769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 S.782</a:t>
            </a:r>
          </a:p>
        </p:txBody>
      </p:sp>
      <p:sp>
        <p:nvSpPr>
          <p:cNvPr id="4" name="Foliennummernplatzhalter 3"/>
          <p:cNvSpPr>
            <a:spLocks noGrp="1"/>
          </p:cNvSpPr>
          <p:nvPr>
            <p:ph type="sldNum" sz="quarter" idx="5"/>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205310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S.782</a:t>
            </a:r>
          </a:p>
        </p:txBody>
      </p:sp>
      <p:sp>
        <p:nvSpPr>
          <p:cNvPr id="4" name="Foliennummernplatzhalter 3"/>
          <p:cNvSpPr>
            <a:spLocks noGrp="1"/>
          </p:cNvSpPr>
          <p:nvPr>
            <p:ph type="sldNum" sz="quarter" idx="5"/>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312340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oberflächennahen Geothermie, S.782</a:t>
            </a:r>
          </a:p>
        </p:txBody>
      </p:sp>
      <p:sp>
        <p:nvSpPr>
          <p:cNvPr id="4" name="Foliennummernplatzhalter 3"/>
          <p:cNvSpPr>
            <a:spLocks noGrp="1"/>
          </p:cNvSpPr>
          <p:nvPr>
            <p:ph type="sldNum" sz="quarter" idx="5"/>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318708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oberflächennahen Geothermie, S. 781</a:t>
            </a:r>
          </a:p>
        </p:txBody>
      </p:sp>
      <p:sp>
        <p:nvSpPr>
          <p:cNvPr id="4" name="Foliennummernplatzhalter 3"/>
          <p:cNvSpPr>
            <a:spLocks noGrp="1"/>
          </p:cNvSpPr>
          <p:nvPr>
            <p:ph type="sldNum" sz="quarter" idx="5"/>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1957978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S.790</a:t>
            </a:r>
          </a:p>
        </p:txBody>
      </p:sp>
      <p:sp>
        <p:nvSpPr>
          <p:cNvPr id="4" name="Foliennummernplatzhalter 3"/>
          <p:cNvSpPr>
            <a:spLocks noGrp="1"/>
          </p:cNvSpPr>
          <p:nvPr>
            <p:ph type="sldNum" sz="quarter" idx="5"/>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3215635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bg>
      <p:bgPr>
        <a:blipFill dpi="0" rotWithShape="1">
          <a:blip r:embed="rId2">
            <a:alphaModFix amt="0"/>
            <a:lum/>
          </a:blip>
          <a:srcRect/>
          <a:tile tx="0" ty="0" sx="30000" sy="30000" flip="none" algn="ctr"/>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B6428DA-F704-4EAA-9AA6-12B5E9C2A03A}" type="datetime1">
              <a:rPr lang="de-DE" smtClean="0"/>
              <a:t>04.02.2020</a:t>
            </a:fld>
            <a:endParaRPr lang="de-DE"/>
          </a:p>
        </p:txBody>
      </p:sp>
    </p:spTree>
    <p:extLst>
      <p:ext uri="{BB962C8B-B14F-4D97-AF65-F5344CB8AC3E}">
        <p14:creationId xmlns:p14="http://schemas.microsoft.com/office/powerpoint/2010/main" val="3955585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4/2/2020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de-DE" dirty="0">
                <a:latin typeface="Arial" panose="020B0604020202020204" pitchFamily="34" charset="0"/>
                <a:cs typeface="Arial" panose="020B0604020202020204" pitchFamily="34" charset="0"/>
              </a:rPr>
              <a:t>Stand der Technik und Vorschriften</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err="1" smtClean="0">
                <a:latin typeface="Arial" panose="020B0604020202020204" pitchFamily="34" charset="0"/>
                <a:cs typeface="Arial" panose="020B0604020202020204" pitchFamily="34" charset="0"/>
              </a:rPr>
              <a:t>Modul</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1.7</a:t>
            </a:r>
          </a:p>
          <a:p>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8297D-B018-4A8F-BB66-B20A379E3EFA}"/>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AFAA324A-76B0-4530-A2C2-5A8515B41276}"/>
              </a:ext>
            </a:extLst>
          </p:cNvPr>
          <p:cNvSpPr>
            <a:spLocks noGrp="1"/>
          </p:cNvSpPr>
          <p:nvPr>
            <p:ph idx="1"/>
          </p:nvPr>
        </p:nvSpPr>
        <p:spPr/>
        <p:txBody>
          <a:bodyPr>
            <a:normAutofit lnSpcReduction="10000"/>
          </a:bodyPr>
          <a:lstStyle/>
          <a:p>
            <a:pPr marL="0" indent="0">
              <a:lnSpc>
                <a:spcPct val="160000"/>
              </a:lnSpc>
              <a:buNone/>
            </a:pPr>
            <a:r>
              <a:rPr lang="de-DE" sz="1600" b="1" dirty="0">
                <a:latin typeface="Arial" panose="020B0604020202020204" pitchFamily="34" charset="0"/>
                <a:cs typeface="Arial" panose="020B0604020202020204" pitchFamily="34" charset="0"/>
              </a:rPr>
              <a:t>weltweite Nutzungsformen </a:t>
            </a:r>
            <a:r>
              <a:rPr lang="en-US" sz="1600" b="1" dirty="0">
                <a:latin typeface="Arial" panose="020B0604020202020204" pitchFamily="34" charset="0"/>
                <a:cs typeface="Arial" panose="020B0604020202020204" pitchFamily="34" charset="0"/>
              </a:rPr>
              <a:t>und </a:t>
            </a:r>
            <a:r>
              <a:rPr lang="en-US" sz="1600" b="1" dirty="0" err="1">
                <a:latin typeface="Arial" panose="020B0604020202020204" pitchFamily="34" charset="0"/>
                <a:cs typeface="Arial" panose="020B0604020202020204" pitchFamily="34" charset="0"/>
              </a:rPr>
              <a:t>ihre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Anwendungen</a:t>
            </a:r>
            <a:r>
              <a:rPr lang="en-US" sz="1600" b="1" dirty="0">
                <a:latin typeface="Arial" panose="020B0604020202020204" pitchFamily="34" charset="0"/>
                <a:cs typeface="Arial" panose="020B0604020202020204" pitchFamily="34" charset="0"/>
              </a:rPr>
              <a:t> </a:t>
            </a:r>
          </a:p>
          <a:p>
            <a:pPr marL="0" indent="0">
              <a:lnSpc>
                <a:spcPct val="150000"/>
              </a:lnSpc>
              <a:buNone/>
            </a:pPr>
            <a:endParaRPr lang="de-DE" sz="1600" b="1" dirty="0">
              <a:latin typeface="Arial" panose="020B0604020202020204" pitchFamily="34" charset="0"/>
              <a:cs typeface="Arial" panose="020B0604020202020204" pitchFamily="34" charset="0"/>
            </a:endParaRPr>
          </a:p>
          <a:p>
            <a:pPr marL="0" indent="0">
              <a:lnSpc>
                <a:spcPct val="150000"/>
              </a:lnSpc>
              <a:buNone/>
            </a:pPr>
            <a:r>
              <a:rPr lang="de-DE" sz="1600" i="1" u="sng" dirty="0" smtClean="0">
                <a:latin typeface="Arial" panose="020B0604020202020204" pitchFamily="34" charset="0"/>
                <a:cs typeface="Arial" panose="020B0604020202020204" pitchFamily="34" charset="0"/>
              </a:rPr>
              <a:t>Gewächshäuser:</a:t>
            </a:r>
            <a:endParaRPr lang="de-DE" sz="1600" i="1" u="sng"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31 Länder nutzen die Erdwärme zur Beheizung von Gewächshäusern und großen Flächen.</a:t>
            </a:r>
          </a:p>
          <a:p>
            <a:pPr>
              <a:lnSpc>
                <a:spcPct val="150000"/>
              </a:lnSpc>
            </a:pPr>
            <a:r>
              <a:rPr lang="de-DE" sz="1600" dirty="0">
                <a:latin typeface="Arial" panose="020B0604020202020204" pitchFamily="34" charset="0"/>
                <a:cs typeface="Arial" panose="020B0604020202020204" pitchFamily="34" charset="0"/>
              </a:rPr>
              <a:t>Hauptkulturen: Gemüse, Tomaten, Blumen und Baumsetzlinge.</a:t>
            </a:r>
          </a:p>
          <a:p>
            <a:pPr>
              <a:lnSpc>
                <a:spcPct val="150000"/>
              </a:lnSpc>
            </a:pPr>
            <a:r>
              <a:rPr lang="de-DE" sz="1600" dirty="0">
                <a:latin typeface="Arial" panose="020B0604020202020204" pitchFamily="34" charset="0"/>
                <a:cs typeface="Arial" panose="020B0604020202020204" pitchFamily="34" charset="0"/>
              </a:rPr>
              <a:t>In den USA und Island werden auch Früchte (z.B. Bananen) angebaut.</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 </a:t>
            </a:r>
            <a:r>
              <a:rPr lang="de-DE" sz="1600" u="sng" dirty="0">
                <a:latin typeface="Arial" panose="020B0604020202020204" pitchFamily="34" charset="0"/>
                <a:cs typeface="Arial" panose="020B0604020202020204" pitchFamily="34" charset="0"/>
              </a:rPr>
              <a:t>Kurhäuser und Heilbäder</a:t>
            </a:r>
            <a:r>
              <a:rPr lang="de-DE" sz="1600" u="sng" dirty="0" smtClean="0">
                <a:latin typeface="Arial" panose="020B0604020202020204" pitchFamily="34" charset="0"/>
                <a:cs typeface="Arial" panose="020B0604020202020204" pitchFamily="34" charset="0"/>
              </a:rPr>
              <a:t>:</a:t>
            </a:r>
          </a:p>
          <a:p>
            <a:pPr>
              <a:lnSpc>
                <a:spcPct val="150000"/>
              </a:lnSpc>
            </a:pPr>
            <a:r>
              <a:rPr lang="de-DE" sz="1600" dirty="0">
                <a:latin typeface="Arial" panose="020B0604020202020204" pitchFamily="34" charset="0"/>
                <a:cs typeface="Arial" panose="020B0604020202020204" pitchFamily="34" charset="0"/>
              </a:rPr>
              <a:t>Thermalwasser wird in etwa 70 Ländern für Schwimmbäder und Thermen genutzt.</a:t>
            </a:r>
          </a:p>
          <a:p>
            <a:pPr>
              <a:lnSpc>
                <a:spcPct val="150000"/>
              </a:lnSpc>
            </a:pPr>
            <a:r>
              <a:rPr lang="de-DE" sz="1600" dirty="0">
                <a:latin typeface="Arial" panose="020B0604020202020204" pitchFamily="34" charset="0"/>
                <a:cs typeface="Arial" panose="020B0604020202020204" pitchFamily="34" charset="0"/>
              </a:rPr>
              <a:t>Geothermie als wichtiges </a:t>
            </a:r>
            <a:r>
              <a:rPr lang="de-DE" sz="1600" dirty="0" smtClean="0">
                <a:latin typeface="Arial" panose="020B0604020202020204" pitchFamily="34" charset="0"/>
                <a:cs typeface="Arial" panose="020B0604020202020204" pitchFamily="34" charset="0"/>
              </a:rPr>
              <a:t>Kulturelement.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7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53F89-5752-4DC7-9BE8-443C2EAFFD8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05AE869C-DEC2-4C05-ABEB-6259617AA06A}"/>
              </a:ext>
            </a:extLst>
          </p:cNvPr>
          <p:cNvSpPr>
            <a:spLocks noGrp="1"/>
          </p:cNvSpPr>
          <p:nvPr>
            <p:ph idx="1"/>
          </p:nvPr>
        </p:nvSpPr>
        <p:spPr>
          <a:xfrm>
            <a:off x="429688" y="1268760"/>
            <a:ext cx="8714311" cy="5256584"/>
          </a:xfrm>
        </p:spPr>
        <p:txBody>
          <a:bodyPr>
            <a:noAutofit/>
          </a:bodyPr>
          <a:lstStyle/>
          <a:p>
            <a:pPr marL="0" indent="0">
              <a:lnSpc>
                <a:spcPct val="160000"/>
              </a:lnSpc>
              <a:buNone/>
            </a:pPr>
            <a:r>
              <a:rPr lang="de-DE" sz="1600" b="1" dirty="0">
                <a:latin typeface="Arial" panose="020B0604020202020204" pitchFamily="34" charset="0"/>
                <a:cs typeface="Arial" panose="020B0604020202020204" pitchFamily="34" charset="0"/>
              </a:rPr>
              <a:t>weltweite Nutzungsformen </a:t>
            </a:r>
            <a:r>
              <a:rPr lang="en-US" sz="1600" b="1" dirty="0">
                <a:latin typeface="Arial" panose="020B0604020202020204" pitchFamily="34" charset="0"/>
                <a:cs typeface="Arial" panose="020B0604020202020204" pitchFamily="34" charset="0"/>
              </a:rPr>
              <a:t>und </a:t>
            </a:r>
            <a:r>
              <a:rPr lang="en-US" sz="1600" b="1" dirty="0" err="1">
                <a:latin typeface="Arial" panose="020B0604020202020204" pitchFamily="34" charset="0"/>
                <a:cs typeface="Arial" panose="020B0604020202020204" pitchFamily="34" charset="0"/>
              </a:rPr>
              <a:t>ihre</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Anwendungen</a:t>
            </a:r>
            <a:endParaRPr lang="en-US" sz="1600" b="1" dirty="0" smtClean="0">
              <a:latin typeface="Arial" panose="020B0604020202020204" pitchFamily="34" charset="0"/>
              <a:cs typeface="Arial" panose="020B0604020202020204" pitchFamily="34" charset="0"/>
            </a:endParaRPr>
          </a:p>
          <a:p>
            <a:pPr marL="0" indent="0">
              <a:lnSpc>
                <a:spcPct val="160000"/>
              </a:lnSpc>
              <a:buNone/>
            </a:pPr>
            <a:r>
              <a:rPr lang="de-DE" sz="1600" i="1" u="sng" dirty="0" smtClean="0">
                <a:latin typeface="Arial" panose="020B0604020202020204" pitchFamily="34" charset="0"/>
                <a:cs typeface="Arial" panose="020B0604020202020204" pitchFamily="34" charset="0"/>
              </a:rPr>
              <a:t>Landwirtschaftliche </a:t>
            </a:r>
            <a:r>
              <a:rPr lang="de-DE" sz="1600" i="1" u="sng" dirty="0">
                <a:latin typeface="Arial" panose="020B0604020202020204" pitchFamily="34" charset="0"/>
                <a:cs typeface="Arial" panose="020B0604020202020204" pitchFamily="34" charset="0"/>
              </a:rPr>
              <a:t>Trocknungsprozesse und industrielle Prozesswärme:</a:t>
            </a:r>
          </a:p>
          <a:p>
            <a:pPr>
              <a:lnSpc>
                <a:spcPct val="150000"/>
              </a:lnSpc>
            </a:pPr>
            <a:r>
              <a:rPr lang="de-DE" sz="1600" dirty="0">
                <a:latin typeface="Arial" panose="020B0604020202020204" pitchFamily="34" charset="0"/>
                <a:cs typeface="Arial" panose="020B0604020202020204" pitchFamily="34" charset="0"/>
              </a:rPr>
              <a:t>In 15 Ländern: z.B. Trocknung von Zwiebeln (USA / Serbien), Getreide, Früchten (Süd- und Mittelamerika), Alfalfa (Neuseeland), Kokosnüssen (Philippinen) und Holz. Auch die Fischzucht spielt eine wichtige Rolle.</a:t>
            </a:r>
          </a:p>
          <a:p>
            <a:pPr>
              <a:lnSpc>
                <a:spcPct val="150000"/>
              </a:lnSpc>
            </a:pPr>
            <a:r>
              <a:rPr lang="de-DE" sz="1600" dirty="0">
                <a:latin typeface="Arial" panose="020B0604020202020204" pitchFamily="34" charset="0"/>
                <a:cs typeface="Arial" panose="020B0604020202020204" pitchFamily="34" charset="0"/>
              </a:rPr>
              <a:t>Industrielle Prozesswärme in der Lederindustrie (Serbien, Slowenien), chemische Prozesse (Bulgarien, Polen), Papierherstellung (Neuseeland) oder CO₂ Extraktionen.</a:t>
            </a:r>
          </a:p>
          <a:p>
            <a:pPr>
              <a:lnSpc>
                <a:spcPct val="150000"/>
              </a:lnSpc>
            </a:pPr>
            <a:r>
              <a:rPr lang="de-DE" sz="1600" dirty="0">
                <a:latin typeface="Arial" panose="020B0604020202020204" pitchFamily="34" charset="0"/>
                <a:cs typeface="Arial" panose="020B0604020202020204" pitchFamily="34" charset="0"/>
              </a:rPr>
              <a:t>Das </a:t>
            </a:r>
            <a:r>
              <a:rPr lang="de-DE" sz="1600" dirty="0" err="1">
                <a:latin typeface="Arial" panose="020B0604020202020204" pitchFamily="34" charset="0"/>
                <a:cs typeface="Arial" panose="020B0604020202020204" pitchFamily="34" charset="0"/>
              </a:rPr>
              <a:t>Geothermiefeld</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Larderello</a:t>
            </a:r>
            <a:r>
              <a:rPr lang="de-DE" sz="1600" dirty="0">
                <a:latin typeface="Arial" panose="020B0604020202020204" pitchFamily="34" charset="0"/>
                <a:cs typeface="Arial" panose="020B0604020202020204" pitchFamily="34" charset="0"/>
              </a:rPr>
              <a:t> in Italien beispielsweise nutzt die überschüssige Erdwärme aus dem Kraftwerk San Marino als umweltfreundliche und kostengünstige Prozesswärme für die nahe gelegene </a:t>
            </a:r>
            <a:r>
              <a:rPr lang="de-DE" sz="1600" dirty="0" smtClean="0">
                <a:latin typeface="Arial" panose="020B0604020202020204" pitchFamily="34" charset="0"/>
                <a:cs typeface="Arial" panose="020B0604020202020204" pitchFamily="34" charset="0"/>
              </a:rPr>
              <a:t>Käserei</a:t>
            </a:r>
          </a:p>
          <a:p>
            <a:pPr>
              <a:lnSpc>
                <a:spcPct val="150000"/>
              </a:lnSpc>
            </a:pPr>
            <a:r>
              <a:rPr lang="de-DE" sz="1600" i="1" u="sng" dirty="0" smtClean="0">
                <a:latin typeface="Arial" panose="020B0604020202020204" pitchFamily="34" charset="0"/>
                <a:cs typeface="Arial" panose="020B0604020202020204" pitchFamily="34" charset="0"/>
              </a:rPr>
              <a:t>Schnee-</a:t>
            </a:r>
            <a:r>
              <a:rPr lang="de-DE" sz="1600" i="1" u="sng" dirty="0">
                <a:latin typeface="Arial" panose="020B0604020202020204" pitchFamily="34" charset="0"/>
                <a:cs typeface="Arial" panose="020B0604020202020204" pitchFamily="34" charset="0"/>
              </a:rPr>
              <a:t>/Eisschmelze auf Straßen und </a:t>
            </a:r>
            <a:r>
              <a:rPr lang="de-DE" sz="1600" i="1" u="sng" dirty="0" smtClean="0">
                <a:latin typeface="Arial" panose="020B0604020202020204" pitchFamily="34" charset="0"/>
                <a:cs typeface="Arial" panose="020B0604020202020204" pitchFamily="34" charset="0"/>
              </a:rPr>
              <a:t>Bürgersteigen</a:t>
            </a:r>
            <a:r>
              <a:rPr lang="en-US" sz="1600" i="1" u="sng" dirty="0" smtClean="0">
                <a:latin typeface="Arial" panose="020B0604020202020204" pitchFamily="34" charset="0"/>
                <a:cs typeface="Arial" panose="020B0604020202020204" pitchFamily="34" charset="0"/>
              </a:rPr>
              <a:t>:</a:t>
            </a:r>
            <a:endParaRPr lang="en-US" sz="1600" i="1" u="sng"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Weltweit werden ca. 2,5 Mio. </a:t>
            </a:r>
            <a:r>
              <a:rPr lang="de-DE" sz="1600" dirty="0" smtClean="0">
                <a:latin typeface="Arial" panose="020B0604020202020204" pitchFamily="34" charset="0"/>
                <a:cs typeface="Arial" panose="020B0604020202020204" pitchFamily="34" charset="0"/>
              </a:rPr>
              <a:t>m² </a:t>
            </a:r>
            <a:r>
              <a:rPr lang="de-DE" sz="1600" dirty="0">
                <a:latin typeface="Arial" panose="020B0604020202020204" pitchFamily="34" charset="0"/>
                <a:cs typeface="Arial" panose="020B0604020202020204" pitchFamily="34" charset="0"/>
              </a:rPr>
              <a:t>Straßen / Gehwege eisfrei gehalten (vor allem in Island).</a:t>
            </a:r>
          </a:p>
        </p:txBody>
      </p:sp>
    </p:spTree>
    <p:extLst>
      <p:ext uri="{BB962C8B-B14F-4D97-AF65-F5344CB8AC3E}">
        <p14:creationId xmlns:p14="http://schemas.microsoft.com/office/powerpoint/2010/main" val="385139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A04AE-DCB4-4F7A-8279-8E5834FC7DF4}"/>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Stand der Technik</a:t>
            </a:r>
          </a:p>
        </p:txBody>
      </p:sp>
      <p:graphicFrame>
        <p:nvGraphicFramePr>
          <p:cNvPr id="6" name="Diagramm 5">
            <a:extLst>
              <a:ext uri="{FF2B5EF4-FFF2-40B4-BE49-F238E27FC236}">
                <a16:creationId xmlns:a16="http://schemas.microsoft.com/office/drawing/2014/main" id="{1A195BE0-573E-457D-AF8E-B944DDE654CD}"/>
              </a:ext>
            </a:extLst>
          </p:cNvPr>
          <p:cNvGraphicFramePr/>
          <p:nvPr>
            <p:extLst>
              <p:ext uri="{D42A27DB-BD31-4B8C-83A1-F6EECF244321}">
                <p14:modId xmlns:p14="http://schemas.microsoft.com/office/powerpoint/2010/main" val="4074779990"/>
              </p:ext>
            </p:extLst>
          </p:nvPr>
        </p:nvGraphicFramePr>
        <p:xfrm>
          <a:off x="1097541" y="1556792"/>
          <a:ext cx="7571184" cy="47133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9DDBCB7B-4D65-4A04-90FC-F5D6C0F1188E}"/>
              </a:ext>
            </a:extLst>
          </p:cNvPr>
          <p:cNvSpPr txBox="1"/>
          <p:nvPr/>
        </p:nvSpPr>
        <p:spPr>
          <a:xfrm>
            <a:off x="5446403" y="3913485"/>
            <a:ext cx="995318"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70.95%</a:t>
            </a:r>
          </a:p>
        </p:txBody>
      </p:sp>
      <p:sp>
        <p:nvSpPr>
          <p:cNvPr id="8" name="Textfeld 7">
            <a:extLst>
              <a:ext uri="{FF2B5EF4-FFF2-40B4-BE49-F238E27FC236}">
                <a16:creationId xmlns:a16="http://schemas.microsoft.com/office/drawing/2014/main" id="{A53CE1FA-A2BF-4E5F-B18D-64FE95D246D2}"/>
              </a:ext>
            </a:extLst>
          </p:cNvPr>
          <p:cNvSpPr txBox="1"/>
          <p:nvPr/>
        </p:nvSpPr>
        <p:spPr>
          <a:xfrm>
            <a:off x="2710099" y="2636912"/>
            <a:ext cx="720080" cy="507831"/>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0.99%</a:t>
            </a:r>
          </a:p>
          <a:p>
            <a:endParaRPr lang="de-DE" dirty="0"/>
          </a:p>
        </p:txBody>
      </p:sp>
      <p:cxnSp>
        <p:nvCxnSpPr>
          <p:cNvPr id="10" name="Gerader Verbinder 9">
            <a:extLst>
              <a:ext uri="{FF2B5EF4-FFF2-40B4-BE49-F238E27FC236}">
                <a16:creationId xmlns:a16="http://schemas.microsoft.com/office/drawing/2014/main" id="{00AC25CA-A623-4B7E-A2EA-97E490777695}"/>
              </a:ext>
            </a:extLst>
          </p:cNvPr>
          <p:cNvCxnSpPr>
            <a:cxnSpLocks/>
          </p:cNvCxnSpPr>
          <p:nvPr/>
        </p:nvCxnSpPr>
        <p:spPr>
          <a:xfrm>
            <a:off x="3142147" y="2780928"/>
            <a:ext cx="432048" cy="0"/>
          </a:xfrm>
          <a:prstGeom prst="line">
            <a:avLst/>
          </a:prstGeom>
        </p:spPr>
        <p:style>
          <a:lnRef idx="1">
            <a:schemeClr val="dk1"/>
          </a:lnRef>
          <a:fillRef idx="0">
            <a:schemeClr val="dk1"/>
          </a:fillRef>
          <a:effectRef idx="0">
            <a:schemeClr val="dk1"/>
          </a:effectRef>
          <a:fontRef idx="minor">
            <a:schemeClr val="tx1"/>
          </a:fontRef>
        </p:style>
      </p:cxnSp>
      <p:sp>
        <p:nvSpPr>
          <p:cNvPr id="12" name="Textfeld 11">
            <a:extLst>
              <a:ext uri="{FF2B5EF4-FFF2-40B4-BE49-F238E27FC236}">
                <a16:creationId xmlns:a16="http://schemas.microsoft.com/office/drawing/2014/main" id="{18D2AA95-D9C7-4B41-BE9B-8EE0AC11005F}"/>
              </a:ext>
            </a:extLst>
          </p:cNvPr>
          <p:cNvSpPr txBox="1"/>
          <p:nvPr/>
        </p:nvSpPr>
        <p:spPr>
          <a:xfrm>
            <a:off x="2710099" y="2334072"/>
            <a:ext cx="720080"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0.23%</a:t>
            </a:r>
          </a:p>
        </p:txBody>
      </p:sp>
      <p:sp>
        <p:nvSpPr>
          <p:cNvPr id="15" name="Textfeld 14">
            <a:extLst>
              <a:ext uri="{FF2B5EF4-FFF2-40B4-BE49-F238E27FC236}">
                <a16:creationId xmlns:a16="http://schemas.microsoft.com/office/drawing/2014/main" id="{2D36C285-CF57-4ABA-8300-C891135C2E09}"/>
              </a:ext>
            </a:extLst>
          </p:cNvPr>
          <p:cNvSpPr txBox="1"/>
          <p:nvPr/>
        </p:nvSpPr>
        <p:spPr>
          <a:xfrm>
            <a:off x="2690283" y="2031232"/>
            <a:ext cx="648072"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0.87%</a:t>
            </a:r>
          </a:p>
        </p:txBody>
      </p:sp>
      <p:sp>
        <p:nvSpPr>
          <p:cNvPr id="20" name="Textfeld 19">
            <a:extLst>
              <a:ext uri="{FF2B5EF4-FFF2-40B4-BE49-F238E27FC236}">
                <a16:creationId xmlns:a16="http://schemas.microsoft.com/office/drawing/2014/main" id="{7AAEAFCC-DD92-43F3-9008-99D5F909C444}"/>
              </a:ext>
            </a:extLst>
          </p:cNvPr>
          <p:cNvSpPr txBox="1"/>
          <p:nvPr/>
        </p:nvSpPr>
        <p:spPr>
          <a:xfrm>
            <a:off x="4078251" y="2636912"/>
            <a:ext cx="576062"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13.00%</a:t>
            </a:r>
          </a:p>
        </p:txBody>
      </p:sp>
      <p:sp>
        <p:nvSpPr>
          <p:cNvPr id="25" name="Freihandform: Form 24">
            <a:extLst>
              <a:ext uri="{FF2B5EF4-FFF2-40B4-BE49-F238E27FC236}">
                <a16:creationId xmlns:a16="http://schemas.microsoft.com/office/drawing/2014/main" id="{6953BAE4-730D-44B6-BAC9-CEA7B3427B65}"/>
              </a:ext>
            </a:extLst>
          </p:cNvPr>
          <p:cNvSpPr/>
          <p:nvPr/>
        </p:nvSpPr>
        <p:spPr>
          <a:xfrm>
            <a:off x="4877729" y="2058892"/>
            <a:ext cx="942535" cy="112541"/>
          </a:xfrm>
          <a:custGeom>
            <a:avLst/>
            <a:gdLst>
              <a:gd name="connsiteX0" fmla="*/ 14067 w 942535"/>
              <a:gd name="connsiteY0" fmla="*/ 56270 h 112541"/>
              <a:gd name="connsiteX1" fmla="*/ 0 w 942535"/>
              <a:gd name="connsiteY1" fmla="*/ 0 h 112541"/>
              <a:gd name="connsiteX2" fmla="*/ 942535 w 942535"/>
              <a:gd name="connsiteY2" fmla="*/ 112541 h 112541"/>
            </a:gdLst>
            <a:ahLst/>
            <a:cxnLst>
              <a:cxn ang="0">
                <a:pos x="connsiteX0" y="connsiteY0"/>
              </a:cxn>
              <a:cxn ang="0">
                <a:pos x="connsiteX1" y="connsiteY1"/>
              </a:cxn>
              <a:cxn ang="0">
                <a:pos x="connsiteX2" y="connsiteY2"/>
              </a:cxn>
            </a:cxnLst>
            <a:rect l="l" t="t" r="r" b="b"/>
            <a:pathLst>
              <a:path w="942535" h="112541">
                <a:moveTo>
                  <a:pt x="14067" y="56270"/>
                </a:moveTo>
                <a:lnTo>
                  <a:pt x="0" y="0"/>
                </a:lnTo>
                <a:lnTo>
                  <a:pt x="942535" y="112541"/>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62E91931-EADD-42E6-AD98-2EE5A4246472}"/>
              </a:ext>
            </a:extLst>
          </p:cNvPr>
          <p:cNvSpPr/>
          <p:nvPr/>
        </p:nvSpPr>
        <p:spPr>
          <a:xfrm>
            <a:off x="3189605" y="2452787"/>
            <a:ext cx="450167" cy="295422"/>
          </a:xfrm>
          <a:custGeom>
            <a:avLst/>
            <a:gdLst>
              <a:gd name="connsiteX0" fmla="*/ 450167 w 450167"/>
              <a:gd name="connsiteY0" fmla="*/ 295422 h 295422"/>
              <a:gd name="connsiteX1" fmla="*/ 140677 w 450167"/>
              <a:gd name="connsiteY1" fmla="*/ 14068 h 295422"/>
              <a:gd name="connsiteX2" fmla="*/ 0 w 450167"/>
              <a:gd name="connsiteY2" fmla="*/ 0 h 295422"/>
            </a:gdLst>
            <a:ahLst/>
            <a:cxnLst>
              <a:cxn ang="0">
                <a:pos x="connsiteX0" y="connsiteY0"/>
              </a:cxn>
              <a:cxn ang="0">
                <a:pos x="connsiteX1" y="connsiteY1"/>
              </a:cxn>
              <a:cxn ang="0">
                <a:pos x="connsiteX2" y="connsiteY2"/>
              </a:cxn>
            </a:cxnLst>
            <a:rect l="l" t="t" r="r" b="b"/>
            <a:pathLst>
              <a:path w="450167" h="295422">
                <a:moveTo>
                  <a:pt x="450167" y="295422"/>
                </a:moveTo>
                <a:lnTo>
                  <a:pt x="140677" y="14068"/>
                </a:ln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7" name="Freihandform: Form 26">
            <a:extLst>
              <a:ext uri="{FF2B5EF4-FFF2-40B4-BE49-F238E27FC236}">
                <a16:creationId xmlns:a16="http://schemas.microsoft.com/office/drawing/2014/main" id="{E91A736E-C8FE-4508-BFC3-C3710AEA7A65}"/>
              </a:ext>
            </a:extLst>
          </p:cNvPr>
          <p:cNvSpPr/>
          <p:nvPr/>
        </p:nvSpPr>
        <p:spPr>
          <a:xfrm>
            <a:off x="3175538" y="2129230"/>
            <a:ext cx="506437" cy="562708"/>
          </a:xfrm>
          <a:custGeom>
            <a:avLst/>
            <a:gdLst>
              <a:gd name="connsiteX0" fmla="*/ 506437 w 506437"/>
              <a:gd name="connsiteY0" fmla="*/ 562708 h 562708"/>
              <a:gd name="connsiteX1" fmla="*/ 281354 w 506437"/>
              <a:gd name="connsiteY1" fmla="*/ 0 h 562708"/>
              <a:gd name="connsiteX2" fmla="*/ 0 w 506437"/>
              <a:gd name="connsiteY2" fmla="*/ 0 h 562708"/>
            </a:gdLst>
            <a:ahLst/>
            <a:cxnLst>
              <a:cxn ang="0">
                <a:pos x="connsiteX0" y="connsiteY0"/>
              </a:cxn>
              <a:cxn ang="0">
                <a:pos x="connsiteX1" y="connsiteY1"/>
              </a:cxn>
              <a:cxn ang="0">
                <a:pos x="connsiteX2" y="connsiteY2"/>
              </a:cxn>
            </a:cxnLst>
            <a:rect l="l" t="t" r="r" b="b"/>
            <a:pathLst>
              <a:path w="506437" h="562708">
                <a:moveTo>
                  <a:pt x="506437" y="562708"/>
                </a:moveTo>
                <a:lnTo>
                  <a:pt x="281354" y="0"/>
                </a:ln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3985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E749E-5FA4-488A-8E63-AC93917A06F2}"/>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B48928C7-425A-405F-B1C8-5B1E54933F2C}"/>
              </a:ext>
            </a:extLst>
          </p:cNvPr>
          <p:cNvSpPr>
            <a:spLocks noGrp="1"/>
          </p:cNvSpPr>
          <p:nvPr>
            <p:ph idx="1"/>
          </p:nvPr>
        </p:nvSpPr>
        <p:spPr/>
        <p:txBody>
          <a:bodyPr>
            <a:normAutofit lnSpcReduction="10000"/>
          </a:bodyPr>
          <a:lstStyle/>
          <a:p>
            <a:pPr marL="57150" indent="0" algn="just">
              <a:lnSpc>
                <a:spcPct val="150000"/>
              </a:lnSpc>
              <a:buNone/>
            </a:pPr>
            <a:r>
              <a:rPr lang="de-DE" sz="1600" b="1" dirty="0">
                <a:latin typeface="Arial" panose="020B0604020202020204" pitchFamily="34" charset="0"/>
                <a:cs typeface="Arial" panose="020B0604020202020204" pitchFamily="34" charset="0"/>
              </a:rPr>
              <a:t>Innovative Nutzung der Geothermie in </a:t>
            </a:r>
            <a:r>
              <a:rPr lang="de-DE" sz="1600" b="1" dirty="0" smtClean="0">
                <a:latin typeface="Arial" panose="020B0604020202020204" pitchFamily="34" charset="0"/>
                <a:cs typeface="Arial" panose="020B0604020202020204" pitchFamily="34" charset="0"/>
              </a:rPr>
              <a:t>Deutschland</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Im Ruhrgebiet werden Machbarkeitsstudien über die Nutzung der Bergbaugebäude der ehemaligen Bergbaugebiete durchgeführt.</a:t>
            </a:r>
          </a:p>
          <a:p>
            <a:pPr marL="0" indent="0" algn="just">
              <a:lnSpc>
                <a:spcPct val="150000"/>
              </a:lnSpc>
              <a:buNone/>
            </a:pPr>
            <a:endParaRPr lang="en-US"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Beim untertägigen Kohleabbau wird Wasser mit Temperaturen von 20-50 °C </a:t>
            </a:r>
            <a:r>
              <a:rPr lang="de-DE" sz="1600" dirty="0" smtClean="0">
                <a:latin typeface="Arial" panose="020B0604020202020204" pitchFamily="34" charset="0"/>
                <a:cs typeface="Arial" panose="020B0604020202020204" pitchFamily="34" charset="0"/>
              </a:rPr>
              <a:t>gefördert, </a:t>
            </a:r>
            <a:r>
              <a:rPr lang="de-DE" sz="1600" dirty="0">
                <a:latin typeface="Arial" panose="020B0604020202020204" pitchFamily="34" charset="0"/>
                <a:cs typeface="Arial" panose="020B0604020202020204" pitchFamily="34" charset="0"/>
              </a:rPr>
              <a:t>um die Grube </a:t>
            </a:r>
            <a:r>
              <a:rPr lang="de-DE" sz="1600" dirty="0" smtClean="0">
                <a:latin typeface="Arial" panose="020B0604020202020204" pitchFamily="34" charset="0"/>
                <a:cs typeface="Arial" panose="020B0604020202020204" pitchFamily="34" charset="0"/>
              </a:rPr>
              <a:t>wasserfrei </a:t>
            </a:r>
            <a:r>
              <a:rPr lang="de-DE" sz="1600" dirty="0">
                <a:latin typeface="Arial" panose="020B0604020202020204" pitchFamily="34" charset="0"/>
                <a:cs typeface="Arial" panose="020B0604020202020204" pitchFamily="34" charset="0"/>
              </a:rPr>
              <a:t>zu halten. Das Wasser wäre daher für Heizzwecke geeignet</a:t>
            </a:r>
            <a:r>
              <a:rPr lang="de-DE" sz="1600" dirty="0" smtClean="0">
                <a:latin typeface="Arial" panose="020B0604020202020204" pitchFamily="34" charset="0"/>
                <a:cs typeface="Arial" panose="020B0604020202020204" pitchFamily="34" charset="0"/>
              </a:rPr>
              <a:t>.</a:t>
            </a:r>
          </a:p>
          <a:p>
            <a:pPr algn="just">
              <a:lnSpc>
                <a:spcPct val="150000"/>
              </a:lnSpc>
            </a:pP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Forschung zur thermischen Verwertung von Steinkohlebergwerken: Ziel ist die Entwicklung eines technisch und wirtschaftlich realisierbaren thermischen Speicherkonzepts zur energetischen </a:t>
            </a:r>
            <a:r>
              <a:rPr lang="de-DE" sz="1600" b="1" dirty="0">
                <a:latin typeface="Arial" panose="020B0604020202020204" pitchFamily="34" charset="0"/>
                <a:cs typeface="Arial" panose="020B0604020202020204" pitchFamily="34" charset="0"/>
              </a:rPr>
              <a:t>Verwertung der Grube "Prosper-Haniel" </a:t>
            </a:r>
            <a:r>
              <a:rPr lang="de-DE" sz="1600" dirty="0">
                <a:latin typeface="Arial" panose="020B0604020202020204" pitchFamily="34" charset="0"/>
                <a:cs typeface="Arial" panose="020B0604020202020204" pitchFamily="34" charset="0"/>
              </a:rPr>
              <a:t>in Form eines thermischen Speichers.</a:t>
            </a:r>
          </a:p>
        </p:txBody>
      </p:sp>
    </p:spTree>
    <p:extLst>
      <p:ext uri="{BB962C8B-B14F-4D97-AF65-F5344CB8AC3E}">
        <p14:creationId xmlns:p14="http://schemas.microsoft.com/office/powerpoint/2010/main" val="273569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1B76E-77A8-497E-9B14-702CF276DE03}"/>
              </a:ext>
            </a:extLst>
          </p:cNvPr>
          <p:cNvSpPr>
            <a:spLocks noGrp="1"/>
          </p:cNvSpPr>
          <p:nvPr>
            <p:ph type="title"/>
          </p:nvPr>
        </p:nvSpPr>
        <p:spPr>
          <a:xfrm>
            <a:off x="1979712" y="0"/>
            <a:ext cx="6707088" cy="1124744"/>
          </a:xfrm>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8F994727-DF4E-45A6-A26F-45268CFD4935}"/>
              </a:ext>
            </a:extLst>
          </p:cNvPr>
          <p:cNvSpPr>
            <a:spLocks noGrp="1"/>
          </p:cNvSpPr>
          <p:nvPr>
            <p:ph idx="1"/>
          </p:nvPr>
        </p:nvSpPr>
        <p:spPr>
          <a:xfrm>
            <a:off x="395536" y="1340768"/>
            <a:ext cx="8687672" cy="5328592"/>
          </a:xfrm>
        </p:spPr>
        <p:txBody>
          <a:bodyPr>
            <a:normAutofit/>
          </a:bodyPr>
          <a:lstStyle/>
          <a:p>
            <a:pPr marL="57150" indent="0" algn="just">
              <a:lnSpc>
                <a:spcPct val="150000"/>
              </a:lnSpc>
              <a:buNone/>
            </a:pPr>
            <a:r>
              <a:rPr lang="de-DE" sz="1600" b="1" dirty="0">
                <a:latin typeface="Arial" panose="020B0604020202020204" pitchFamily="34" charset="0"/>
                <a:cs typeface="Arial" panose="020B0604020202020204" pitchFamily="34" charset="0"/>
              </a:rPr>
              <a:t>Innovative Nutzung der Geothermie in Deutschland</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smtClean="0">
                <a:latin typeface="Arial" panose="020B0604020202020204" pitchFamily="34" charset="0"/>
                <a:cs typeface="Arial" panose="020B0604020202020204" pitchFamily="34" charset="0"/>
              </a:rPr>
              <a:t>Injektion </a:t>
            </a:r>
            <a:r>
              <a:rPr lang="de-DE" sz="1600" dirty="0">
                <a:latin typeface="Arial" panose="020B0604020202020204" pitchFamily="34" charset="0"/>
                <a:cs typeface="Arial" panose="020B0604020202020204" pitchFamily="34" charset="0"/>
              </a:rPr>
              <a:t>von saisonal nicht nutzbarer Abwärme aus Industrie- und Kraftwerksprozessen / Solarwärme, die auf Bergwerksbrachen erzeugt wird, in das Grubengebäude </a:t>
            </a:r>
            <a:r>
              <a:rPr lang="de-DE" sz="1600" dirty="0" smtClean="0">
                <a:latin typeface="Arial" panose="020B0604020202020204" pitchFamily="34" charset="0"/>
                <a:cs typeface="Arial" panose="020B0604020202020204" pitchFamily="34" charset="0"/>
              </a:rPr>
              <a:t>umliegenden </a:t>
            </a:r>
            <a:r>
              <a:rPr lang="de-DE" sz="1600" dirty="0">
                <a:latin typeface="Arial" panose="020B0604020202020204" pitchFamily="34" charset="0"/>
                <a:cs typeface="Arial" panose="020B0604020202020204" pitchFamily="34" charset="0"/>
              </a:rPr>
              <a:t>Bergwerken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sym typeface="Wingdings" panose="05000000000000000000" pitchFamily="2" charset="2"/>
              </a:rPr>
              <a:t> Kann bei Bedarf im Winterhalbjahr zur Wärmeversorgung von Gewerbe- und Wohnimmobilien genutzt werden (auch über bestehende </a:t>
            </a:r>
            <a:r>
              <a:rPr lang="de-DE" sz="1600" dirty="0">
                <a:latin typeface="Arial" panose="020B0604020202020204" pitchFamily="34" charset="0"/>
                <a:cs typeface="Arial" panose="020B0604020202020204" pitchFamily="34" charset="0"/>
                <a:sym typeface="Wingdings" panose="05000000000000000000" pitchFamily="2" charset="2"/>
              </a:rPr>
              <a:t>W</a:t>
            </a:r>
            <a:r>
              <a:rPr lang="de-DE" sz="1600" dirty="0" smtClean="0">
                <a:latin typeface="Arial" panose="020B0604020202020204" pitchFamily="34" charset="0"/>
                <a:cs typeface="Arial" panose="020B0604020202020204" pitchFamily="34" charset="0"/>
                <a:sym typeface="Wingdings" panose="05000000000000000000" pitchFamily="2" charset="2"/>
              </a:rPr>
              <a:t>ärmenetze</a:t>
            </a:r>
            <a:r>
              <a:rPr lang="de-DE" sz="1600" dirty="0" smtClean="0">
                <a:latin typeface="Arial" panose="020B0604020202020204" pitchFamily="34" charset="0"/>
                <a:cs typeface="Arial" panose="020B0604020202020204" pitchFamily="34" charset="0"/>
                <a:sym typeface="Wingdings" panose="05000000000000000000" pitchFamily="2" charset="2"/>
              </a:rPr>
              <a:t>).</a:t>
            </a:r>
            <a:endParaRPr lang="de-DE" sz="1600" dirty="0">
              <a:latin typeface="Arial" panose="020B0604020202020204" pitchFamily="34" charset="0"/>
              <a:cs typeface="Arial" panose="020B0604020202020204" pitchFamily="34" charset="0"/>
              <a:sym typeface="Wingdings" panose="05000000000000000000" pitchFamily="2" charset="2"/>
            </a:endParaRPr>
          </a:p>
          <a:p>
            <a:pPr>
              <a:lnSpc>
                <a:spcPct val="150000"/>
              </a:lnSpc>
              <a:spcAft>
                <a:spcPts val="1200"/>
              </a:spcAft>
            </a:pPr>
            <a:r>
              <a:rPr lang="de-DE" sz="1600" dirty="0" smtClean="0">
                <a:latin typeface="Arial" panose="020B0604020202020204" pitchFamily="34" charset="0"/>
                <a:cs typeface="Arial" panose="020B0604020202020204" pitchFamily="34" charset="0"/>
                <a:sym typeface="Wingdings" panose="05000000000000000000" pitchFamily="2" charset="2"/>
              </a:rPr>
              <a:t>Geeignete </a:t>
            </a:r>
            <a:r>
              <a:rPr lang="de-DE" sz="1600" dirty="0">
                <a:latin typeface="Arial" panose="020B0604020202020204" pitchFamily="34" charset="0"/>
                <a:cs typeface="Arial" panose="020B0604020202020204" pitchFamily="34" charset="0"/>
                <a:sym typeface="Wingdings" panose="05000000000000000000" pitchFamily="2" charset="2"/>
              </a:rPr>
              <a:t>Infrastrukturmaßnahmen und geeignete Entwicklungs- und Unterstützungssysteme müssen umgesetzt / entwickelt werden</a:t>
            </a:r>
            <a:r>
              <a:rPr lang="de-DE" sz="1600" dirty="0" smtClean="0">
                <a:latin typeface="Arial" panose="020B0604020202020204" pitchFamily="34" charset="0"/>
                <a:cs typeface="Arial" panose="020B0604020202020204" pitchFamily="34" charset="0"/>
                <a:sym typeface="Wingdings" panose="05000000000000000000" pitchFamily="2" charset="2"/>
              </a:rPr>
              <a:t>.</a:t>
            </a:r>
            <a:endParaRPr lang="de-DE" sz="1600"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Voraussetzung: Vorhandensein einer noch voll zugänglichen und möglicherweise noch aktiven Mine. Die Entwicklung der Grubenwasserqualität und -quantität muss in der Zeit nach dem aktiven Abbau überwacht werden.</a:t>
            </a:r>
          </a:p>
          <a:p>
            <a:endParaRPr lang="de-DE" dirty="0"/>
          </a:p>
        </p:txBody>
      </p:sp>
    </p:spTree>
    <p:extLst>
      <p:ext uri="{BB962C8B-B14F-4D97-AF65-F5344CB8AC3E}">
        <p14:creationId xmlns:p14="http://schemas.microsoft.com/office/powerpoint/2010/main" val="278032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6EF4E-B6DE-4486-9E3C-DAAB41F794FB}"/>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B1F95DF1-2658-4FE7-99B3-4FEA9439A0CB}"/>
              </a:ext>
            </a:extLst>
          </p:cNvPr>
          <p:cNvSpPr>
            <a:spLocks noGrp="1"/>
          </p:cNvSpPr>
          <p:nvPr>
            <p:ph idx="1"/>
          </p:nvPr>
        </p:nvSpPr>
        <p:spPr>
          <a:xfrm>
            <a:off x="323528" y="1412776"/>
            <a:ext cx="8820472" cy="4968552"/>
          </a:xfrm>
        </p:spPr>
        <p:txBody>
          <a:bodyPr>
            <a:normAutofit/>
          </a:bodyPr>
          <a:lstStyle/>
          <a:p>
            <a:pPr marL="57150" indent="0">
              <a:lnSpc>
                <a:spcPct val="150000"/>
              </a:lnSpc>
              <a:buNone/>
            </a:pPr>
            <a:r>
              <a:rPr lang="de-DE" sz="1600" b="1" dirty="0">
                <a:latin typeface="Arial" panose="020B0604020202020204" pitchFamily="34" charset="0"/>
                <a:cs typeface="Arial" panose="020B0604020202020204" pitchFamily="34" charset="0"/>
              </a:rPr>
              <a:t>Innovative Entwicklung der oberflächennahen Geothermie </a:t>
            </a:r>
          </a:p>
          <a:p>
            <a:pPr marL="57150" indent="0">
              <a:lnSpc>
                <a:spcPct val="150000"/>
              </a:lnSpc>
              <a:buNone/>
            </a:pPr>
            <a:r>
              <a:rPr lang="de-DE" sz="1600" i="1" u="sng" dirty="0" smtClean="0">
                <a:latin typeface="Arial" panose="020B0604020202020204" pitchFamily="34" charset="0"/>
                <a:cs typeface="Arial" panose="020B0604020202020204" pitchFamily="34" charset="0"/>
              </a:rPr>
              <a:t>Intelligente </a:t>
            </a:r>
            <a:r>
              <a:rPr lang="de-DE" sz="1600" i="1" u="sng" dirty="0" smtClean="0">
                <a:latin typeface="Arial" panose="020B0604020202020204" pitchFamily="34" charset="0"/>
                <a:cs typeface="Arial" panose="020B0604020202020204" pitchFamily="34" charset="0"/>
              </a:rPr>
              <a:t>Städte/ Smart </a:t>
            </a:r>
            <a:r>
              <a:rPr lang="de-DE" sz="1600" i="1" u="sng" dirty="0" err="1" smtClean="0">
                <a:latin typeface="Arial" panose="020B0604020202020204" pitchFamily="34" charset="0"/>
                <a:cs typeface="Arial" panose="020B0604020202020204" pitchFamily="34" charset="0"/>
              </a:rPr>
              <a:t>city</a:t>
            </a:r>
            <a:r>
              <a:rPr lang="de-DE" sz="1600" i="1" u="sng" dirty="0" smtClean="0">
                <a:latin typeface="Arial" panose="020B0604020202020204" pitchFamily="34" charset="0"/>
                <a:cs typeface="Arial" panose="020B0604020202020204" pitchFamily="34" charset="0"/>
              </a:rPr>
              <a:t>:</a:t>
            </a:r>
            <a:endParaRPr lang="de-DE" sz="1600" i="1" u="sng" dirty="0" smtClean="0">
              <a:latin typeface="Arial" panose="020B0604020202020204" pitchFamily="34" charset="0"/>
              <a:cs typeface="Arial" panose="020B0604020202020204" pitchFamily="34" charset="0"/>
            </a:endParaRPr>
          </a:p>
          <a:p>
            <a:pPr indent="-285750">
              <a:lnSpc>
                <a:spcPct val="150000"/>
              </a:lnSpc>
            </a:pPr>
            <a:r>
              <a:rPr lang="de-DE" sz="1600" dirty="0">
                <a:latin typeface="Arial" panose="020B0604020202020204" pitchFamily="34" charset="0"/>
                <a:cs typeface="Arial" panose="020B0604020202020204" pitchFamily="34" charset="0"/>
              </a:rPr>
              <a:t>Der Begriff beschreibt verschiedene Dimensionen, z.B. erneuerbare Energien, aber auch Umweltschutz, intelligente digitale Technologien, nachhaltige Lebensstile, Bürgerbeteiligung, ressourcenschonende Mobilität, effiziente Verwaltung und Wirtschaft.</a:t>
            </a:r>
          </a:p>
          <a:p>
            <a:pPr marL="0" indent="0">
              <a:lnSpc>
                <a:spcPct val="150000"/>
              </a:lnSpc>
              <a:buNone/>
            </a:pPr>
            <a:r>
              <a:rPr lang="de-DE" sz="1600" i="1" u="sng" dirty="0">
                <a:latin typeface="Arial" panose="020B0604020202020204" pitchFamily="34" charset="0"/>
                <a:cs typeface="Arial" panose="020B0604020202020204" pitchFamily="34" charset="0"/>
              </a:rPr>
              <a:t>Smart </a:t>
            </a:r>
            <a:r>
              <a:rPr lang="de-DE" sz="1600" i="1" u="sng" dirty="0" err="1">
                <a:latin typeface="Arial" panose="020B0604020202020204" pitchFamily="34" charset="0"/>
                <a:cs typeface="Arial" panose="020B0604020202020204" pitchFamily="34" charset="0"/>
              </a:rPr>
              <a:t>Grids</a:t>
            </a:r>
            <a:r>
              <a:rPr lang="de-DE" sz="1600" i="1" u="sng" dirty="0">
                <a:latin typeface="Arial" panose="020B0604020202020204" pitchFamily="34" charset="0"/>
                <a:cs typeface="Arial" panose="020B0604020202020204" pitchFamily="34" charset="0"/>
              </a:rPr>
              <a:t> :</a:t>
            </a:r>
          </a:p>
          <a:p>
            <a:pPr>
              <a:lnSpc>
                <a:spcPct val="150000"/>
              </a:lnSpc>
            </a:pPr>
            <a:r>
              <a:rPr lang="de-DE" sz="1600" dirty="0">
                <a:latin typeface="Arial" panose="020B0604020202020204" pitchFamily="34" charset="0"/>
                <a:cs typeface="Arial" panose="020B0604020202020204" pitchFamily="34" charset="0"/>
              </a:rPr>
              <a:t>Smart </a:t>
            </a:r>
            <a:r>
              <a:rPr lang="de-DE" sz="1600" dirty="0" err="1">
                <a:latin typeface="Arial" panose="020B0604020202020204" pitchFamily="34" charset="0"/>
                <a:cs typeface="Arial" panose="020B0604020202020204" pitchFamily="34" charset="0"/>
              </a:rPr>
              <a:t>Grids</a:t>
            </a:r>
            <a:r>
              <a:rPr lang="de-DE" sz="1600" dirty="0">
                <a:latin typeface="Arial" panose="020B0604020202020204" pitchFamily="34" charset="0"/>
                <a:cs typeface="Arial" panose="020B0604020202020204" pitchFamily="34" charset="0"/>
              </a:rPr>
              <a:t> werden immer wichtiger und schließen die Geothermie mit ein. Smart </a:t>
            </a:r>
            <a:r>
              <a:rPr lang="de-DE" sz="1600" dirty="0" err="1">
                <a:latin typeface="Arial" panose="020B0604020202020204" pitchFamily="34" charset="0"/>
                <a:cs typeface="Arial" panose="020B0604020202020204" pitchFamily="34" charset="0"/>
              </a:rPr>
              <a:t>Grids</a:t>
            </a:r>
            <a:r>
              <a:rPr lang="de-DE" sz="1600" dirty="0">
                <a:latin typeface="Arial" panose="020B0604020202020204" pitchFamily="34" charset="0"/>
                <a:cs typeface="Arial" panose="020B0604020202020204" pitchFamily="34" charset="0"/>
              </a:rPr>
              <a:t> unterstützen zum einen das Zusammenspiel von Energieangebot und -nachfrage, zum anderen die Integration der Erzeugung aus erneuerbaren Energien. Für das Stromnetz der Zukunft müssen neue, intelligente Technologien und Dienstleistungen entwickelt werden.</a:t>
            </a:r>
          </a:p>
          <a:p>
            <a:pPr>
              <a:lnSpc>
                <a:spcPct val="150000"/>
              </a:lnSpc>
            </a:pPr>
            <a:r>
              <a:rPr lang="de-DE" sz="1600" dirty="0">
                <a:latin typeface="Arial" panose="020B0604020202020204" pitchFamily="34" charset="0"/>
                <a:cs typeface="Arial" panose="020B0604020202020204" pitchFamily="34" charset="0"/>
              </a:rPr>
              <a:t>Kaskadennutzung: Mehrstufige Wärmenutzung, in Kombination mit Stromerzeugung und anschließender Wärmenutzung.</a:t>
            </a:r>
          </a:p>
        </p:txBody>
      </p:sp>
    </p:spTree>
    <p:extLst>
      <p:ext uri="{BB962C8B-B14F-4D97-AF65-F5344CB8AC3E}">
        <p14:creationId xmlns:p14="http://schemas.microsoft.com/office/powerpoint/2010/main" val="313386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7B9D7-9711-4EF3-A6BC-6EBCD3941330}"/>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3F225F05-23A5-412C-B853-7A2EF48E3376}"/>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Herausforderungen und Lösungen</a:t>
            </a:r>
          </a:p>
          <a:p>
            <a:pPr>
              <a:lnSpc>
                <a:spcPct val="150000"/>
              </a:lnSpc>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u="sng" dirty="0">
                <a:latin typeface="Arial" panose="020B0604020202020204" pitchFamily="34" charset="0"/>
                <a:cs typeface="Arial" panose="020B0604020202020204" pitchFamily="34" charset="0"/>
              </a:rPr>
              <a:t>Wesentliche Herausforderungen</a:t>
            </a:r>
            <a:r>
              <a:rPr lang="de-DE" sz="1600" i="1" u="sng" dirty="0" smtClean="0">
                <a:latin typeface="Arial" panose="020B0604020202020204" pitchFamily="34" charset="0"/>
                <a:cs typeface="Arial" panose="020B0604020202020204" pitchFamily="34" charset="0"/>
              </a:rPr>
              <a:t>:</a:t>
            </a:r>
            <a:endParaRPr lang="de-DE" sz="1600" i="1" u="sng"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Hohes Startkapital</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Notwendigkeit einer umfassenden interdisziplinären geowissenschaftlichen Ressourcenanalyse</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Fehlende oder unklare staatliche Fördermechanismen</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Begrenzte Kenntnis der Entscheidungsträger</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Mangelndes Interesse an erneuerbaren Wärmeprojekten</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Zeitnähe der Entscheidungsträger vor der Investition </a:t>
            </a:r>
          </a:p>
          <a:p>
            <a:pPr marL="0" indent="0">
              <a:buNone/>
            </a:pPr>
            <a:endParaRPr lang="de-DE" dirty="0"/>
          </a:p>
          <a:p>
            <a:endParaRPr lang="de-DE" dirty="0"/>
          </a:p>
        </p:txBody>
      </p:sp>
    </p:spTree>
    <p:extLst>
      <p:ext uri="{BB962C8B-B14F-4D97-AF65-F5344CB8AC3E}">
        <p14:creationId xmlns:p14="http://schemas.microsoft.com/office/powerpoint/2010/main" val="91276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CBFE2-691C-4BD4-B458-4F684138083D}"/>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EBE9EEA8-3543-455B-B044-B5BF18A176FF}"/>
              </a:ext>
            </a:extLst>
          </p:cNvPr>
          <p:cNvSpPr>
            <a:spLocks noGrp="1"/>
          </p:cNvSpPr>
          <p:nvPr>
            <p:ph idx="1"/>
          </p:nvPr>
        </p:nvSpPr>
        <p:spPr>
          <a:xfrm>
            <a:off x="479158" y="1412776"/>
            <a:ext cx="8229600" cy="4525963"/>
          </a:xfrm>
        </p:spPr>
        <p:txBody>
          <a:bodyPr>
            <a:normAutofit fontScale="92500"/>
          </a:bodyPr>
          <a:lstStyle/>
          <a:p>
            <a:pPr marL="0" indent="0">
              <a:lnSpc>
                <a:spcPct val="150000"/>
              </a:lnSpc>
              <a:buNone/>
            </a:pPr>
            <a:r>
              <a:rPr lang="de-DE" sz="1600" b="1" dirty="0" smtClean="0">
                <a:latin typeface="Arial" panose="020B0604020202020204" pitchFamily="34" charset="0"/>
                <a:cs typeface="Arial" panose="020B0604020202020204" pitchFamily="34" charset="0"/>
              </a:rPr>
              <a:t>Herausforderungen </a:t>
            </a:r>
            <a:r>
              <a:rPr lang="de-DE" sz="1600" b="1" dirty="0">
                <a:latin typeface="Arial" panose="020B0604020202020204" pitchFamily="34" charset="0"/>
                <a:cs typeface="Arial" panose="020B0604020202020204" pitchFamily="34" charset="0"/>
              </a:rPr>
              <a:t>und Lösungen</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u="sng" dirty="0" smtClean="0">
                <a:latin typeface="Arial" panose="020B0604020202020204" pitchFamily="34" charset="0"/>
                <a:cs typeface="Arial" panose="020B0604020202020204" pitchFamily="34" charset="0"/>
              </a:rPr>
              <a:t>Wesentliche </a:t>
            </a:r>
            <a:r>
              <a:rPr lang="de-DE" sz="1600" i="1" u="sng" dirty="0">
                <a:latin typeface="Arial" panose="020B0604020202020204" pitchFamily="34" charset="0"/>
                <a:cs typeface="Arial" panose="020B0604020202020204" pitchFamily="34" charset="0"/>
              </a:rPr>
              <a:t>Herausforderungen</a:t>
            </a:r>
            <a:r>
              <a:rPr lang="de-DE" sz="1600" i="1" u="sng" dirty="0" smtClean="0">
                <a:latin typeface="Arial" panose="020B0604020202020204" pitchFamily="34" charset="0"/>
                <a:cs typeface="Arial" panose="020B0604020202020204" pitchFamily="34" charset="0"/>
              </a:rPr>
              <a:t>:</a:t>
            </a:r>
            <a:endParaRPr lang="de-DE" sz="1600" i="1" u="sng"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Unmittelbarer Bedarf an zusätzlichem Fachwissen (rasche Entwicklung der Branche).</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Risikominimierung durch die Integration geowissenschaftlicher Forschung aus Geologie, Geophysik und Geomathematik.</a:t>
            </a:r>
          </a:p>
          <a:p>
            <a:pPr lvl="1">
              <a:lnSpc>
                <a:spcPct val="150000"/>
              </a:lnSpc>
              <a:buFont typeface="Symbol" panose="05050102010706020507" pitchFamily="18" charset="2"/>
              <a:buChar char="-"/>
            </a:pPr>
            <a:r>
              <a:rPr lang="de-DE" sz="1600" dirty="0" smtClean="0">
                <a:latin typeface="Arial" panose="020B0604020202020204" pitchFamily="34" charset="0"/>
                <a:cs typeface="Arial" panose="020B0604020202020204" pitchFamily="34" charset="0"/>
              </a:rPr>
              <a:t>Zeitachse / Projekte beschleunigen</a:t>
            </a:r>
            <a:r>
              <a:rPr lang="de-DE" sz="1600" dirty="0">
                <a:latin typeface="Arial" panose="020B0604020202020204" pitchFamily="34" charset="0"/>
                <a:cs typeface="Arial" panose="020B0604020202020204" pitchFamily="34" charset="0"/>
              </a:rPr>
              <a:t>.</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Entwicklung verlässlicher Forschungsergebnisse ohne vorherige nicht-wissenschaftliche Vorurteile.</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Mögliche Gefahr einer induzierten </a:t>
            </a:r>
            <a:r>
              <a:rPr lang="de-DE" sz="1600" dirty="0" err="1">
                <a:latin typeface="Arial" panose="020B0604020202020204" pitchFamily="34" charset="0"/>
                <a:cs typeface="Arial" panose="020B0604020202020204" pitchFamily="34" charset="0"/>
              </a:rPr>
              <a:t>Seismizität</a:t>
            </a:r>
            <a:r>
              <a:rPr lang="de-DE" sz="1600" dirty="0">
                <a:latin typeface="Arial" panose="020B0604020202020204" pitchFamily="34" charset="0"/>
                <a:cs typeface="Arial" panose="020B0604020202020204" pitchFamily="34" charset="0"/>
              </a:rPr>
              <a:t> führt zu Problemen in der öffentlichen Akzeptanz.</a:t>
            </a:r>
          </a:p>
        </p:txBody>
      </p:sp>
    </p:spTree>
    <p:extLst>
      <p:ext uri="{BB962C8B-B14F-4D97-AF65-F5344CB8AC3E}">
        <p14:creationId xmlns:p14="http://schemas.microsoft.com/office/powerpoint/2010/main" val="1881673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38166-0B3F-4BDB-8AB4-67C45555C94B}"/>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F8523982-C170-48FB-A196-A3DB29C36FFE}"/>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Herausforderungen und </a:t>
            </a:r>
            <a:r>
              <a:rPr lang="de-DE" sz="1600" b="1" dirty="0" smtClean="0">
                <a:latin typeface="Arial" panose="020B0604020202020204" pitchFamily="34" charset="0"/>
                <a:cs typeface="Arial" panose="020B0604020202020204" pitchFamily="34" charset="0"/>
              </a:rPr>
              <a:t>Lösungen</a:t>
            </a:r>
            <a:endParaRPr lang="de-DE" sz="1600" b="1" dirty="0">
              <a:latin typeface="Arial" panose="020B0604020202020204" pitchFamily="34" charset="0"/>
              <a:cs typeface="Arial" panose="020B0604020202020204" pitchFamily="34" charset="0"/>
            </a:endParaRPr>
          </a:p>
          <a:p>
            <a:pPr marL="0" indent="0">
              <a:lnSpc>
                <a:spcPct val="150000"/>
              </a:lnSpc>
              <a:buNone/>
            </a:pPr>
            <a:r>
              <a:rPr lang="de-DE" sz="1600" i="1" u="sng" dirty="0" smtClean="0">
                <a:latin typeface="Arial" panose="020B0604020202020204" pitchFamily="34" charset="0"/>
                <a:cs typeface="Arial" panose="020B0604020202020204" pitchFamily="34" charset="0"/>
              </a:rPr>
              <a:t>Hauptverantwortung</a:t>
            </a:r>
            <a:r>
              <a:rPr lang="de-DE" sz="1600" i="1" u="sng" dirty="0">
                <a:latin typeface="Arial" panose="020B0604020202020204" pitchFamily="34" charset="0"/>
                <a:cs typeface="Arial" panose="020B0604020202020204" pitchFamily="34" charset="0"/>
              </a:rPr>
              <a:t>:</a:t>
            </a:r>
          </a:p>
          <a:p>
            <a:pPr>
              <a:lnSpc>
                <a:spcPct val="150000"/>
              </a:lnSpc>
            </a:pPr>
            <a:r>
              <a:rPr lang="de-DE" sz="1600" dirty="0">
                <a:latin typeface="Arial" panose="020B0604020202020204" pitchFamily="34" charset="0"/>
                <a:cs typeface="Arial" panose="020B0604020202020204" pitchFamily="34" charset="0"/>
              </a:rPr>
              <a:t>Politische Entscheidungsträger; Festlegung des rechtlichen und finanziellen Rahmens für den privaten Sektor, die Forschung, das öffentliche Interesse und das Ausbildungsangebot im Energiesektor</a:t>
            </a:r>
            <a:r>
              <a:rPr lang="de-DE" sz="1600" dirty="0" smtClean="0">
                <a:latin typeface="Arial" panose="020B0604020202020204" pitchFamily="34" charset="0"/>
                <a:cs typeface="Arial" panose="020B0604020202020204" pitchFamily="34" charset="0"/>
              </a:rPr>
              <a:t>.</a:t>
            </a:r>
          </a:p>
          <a:p>
            <a:pPr>
              <a:lnSpc>
                <a:spcPct val="150000"/>
              </a:lnSpc>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u="sng" dirty="0" smtClean="0">
                <a:latin typeface="Arial" panose="020B0604020202020204" pitchFamily="34" charset="0"/>
                <a:cs typeface="Arial" panose="020B0604020202020204" pitchFamily="34" charset="0"/>
              </a:rPr>
              <a:t>Wichtige </a:t>
            </a:r>
            <a:r>
              <a:rPr lang="de-DE" sz="1600" i="1" u="sng" dirty="0">
                <a:latin typeface="Arial" panose="020B0604020202020204" pitchFamily="34" charset="0"/>
                <a:cs typeface="Arial" panose="020B0604020202020204" pitchFamily="34" charset="0"/>
              </a:rPr>
              <a:t>Kriterien für Geothermie-Entwickler:</a:t>
            </a:r>
          </a:p>
          <a:p>
            <a:pPr>
              <a:lnSpc>
                <a:spcPct val="150000"/>
              </a:lnSpc>
            </a:pPr>
            <a:r>
              <a:rPr lang="de-DE" sz="1600" dirty="0">
                <a:latin typeface="Arial" panose="020B0604020202020204" pitchFamily="34" charset="0"/>
                <a:cs typeface="Arial" panose="020B0604020202020204" pitchFamily="34" charset="0"/>
              </a:rPr>
              <a:t>Klare Verfahren, Regeln, Stabilität, sichere Märkte und Vorhersehbarkeit</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u="sng" dirty="0" smtClean="0">
                <a:latin typeface="Arial" panose="020B0604020202020204" pitchFamily="34" charset="0"/>
                <a:cs typeface="Arial" panose="020B0604020202020204" pitchFamily="34" charset="0"/>
              </a:rPr>
              <a:t>Risikofaktoren:</a:t>
            </a:r>
            <a:endParaRPr lang="de-DE" sz="1600" i="1" u="sng"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Rechtsunsicherheiten, Unklarheiten und zu viel Interpretationsspielraum</a:t>
            </a:r>
          </a:p>
        </p:txBody>
      </p:sp>
    </p:spTree>
    <p:extLst>
      <p:ext uri="{BB962C8B-B14F-4D97-AF65-F5344CB8AC3E}">
        <p14:creationId xmlns:p14="http://schemas.microsoft.com/office/powerpoint/2010/main" val="1924331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feil: nach rechts 11">
            <a:extLst>
              <a:ext uri="{FF2B5EF4-FFF2-40B4-BE49-F238E27FC236}">
                <a16:creationId xmlns:a16="http://schemas.microsoft.com/office/drawing/2014/main" id="{72C3DCEF-FDCB-4EEB-90F1-02BB8AC806F1}"/>
              </a:ext>
            </a:extLst>
          </p:cNvPr>
          <p:cNvSpPr/>
          <p:nvPr/>
        </p:nvSpPr>
        <p:spPr>
          <a:xfrm>
            <a:off x="2149283" y="4952320"/>
            <a:ext cx="1226996" cy="303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2DA0A1D0-4C05-4E1E-8596-DD1B2086B815}"/>
              </a:ext>
            </a:extLst>
          </p:cNvPr>
          <p:cNvSpPr/>
          <p:nvPr/>
        </p:nvSpPr>
        <p:spPr>
          <a:xfrm rot="10800000">
            <a:off x="5640578" y="4996347"/>
            <a:ext cx="1226996" cy="303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AC423BC4-6F1E-47C6-A83F-D086F17B539C}"/>
              </a:ext>
            </a:extLst>
          </p:cNvPr>
          <p:cNvPicPr>
            <a:picLocks noChangeAspect="1"/>
          </p:cNvPicPr>
          <p:nvPr/>
        </p:nvPicPr>
        <p:blipFill>
          <a:blip r:embed="rId3"/>
          <a:stretch>
            <a:fillRect/>
          </a:stretch>
        </p:blipFill>
        <p:spPr>
          <a:xfrm rot="17379311">
            <a:off x="3270530" y="3208588"/>
            <a:ext cx="804742" cy="1121761"/>
          </a:xfrm>
          <a:prstGeom prst="rect">
            <a:avLst/>
          </a:prstGeom>
        </p:spPr>
      </p:pic>
      <p:sp>
        <p:nvSpPr>
          <p:cNvPr id="9" name="Pfeil: nach rechts 8">
            <a:extLst>
              <a:ext uri="{FF2B5EF4-FFF2-40B4-BE49-F238E27FC236}">
                <a16:creationId xmlns:a16="http://schemas.microsoft.com/office/drawing/2014/main" id="{CEFA87F6-2BC2-4FF8-902B-98D9ED3DB909}"/>
              </a:ext>
            </a:extLst>
          </p:cNvPr>
          <p:cNvSpPr/>
          <p:nvPr/>
        </p:nvSpPr>
        <p:spPr>
          <a:xfrm rot="7317207">
            <a:off x="4668370" y="3629512"/>
            <a:ext cx="1226996" cy="303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11EE354-6FAC-4A20-901F-6421C73A023D}"/>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663BA65C-8F06-4930-9B68-EA48D1C9A4D1}"/>
              </a:ext>
            </a:extLst>
          </p:cNvPr>
          <p:cNvSpPr>
            <a:spLocks noGrp="1"/>
          </p:cNvSpPr>
          <p:nvPr>
            <p:ph idx="1"/>
          </p:nvPr>
        </p:nvSpPr>
        <p:spPr>
          <a:xfrm>
            <a:off x="457200" y="1412776"/>
            <a:ext cx="8229600" cy="4713387"/>
          </a:xfrm>
        </p:spPr>
        <p:txBody>
          <a:bodyPr/>
          <a:lstStyle/>
          <a:p>
            <a:pPr marL="0" indent="0" algn="ctr">
              <a:buNone/>
            </a:pPr>
            <a:r>
              <a:rPr lang="de-DE" b="1" dirty="0"/>
              <a:t> Schlüsselelemente bei der Entwicklung der oberflächennahen Geothermie</a:t>
            </a:r>
          </a:p>
          <a:p>
            <a:endParaRPr lang="de-DE" dirty="0"/>
          </a:p>
        </p:txBody>
      </p:sp>
      <p:sp>
        <p:nvSpPr>
          <p:cNvPr id="4" name="Rechteck 3">
            <a:extLst>
              <a:ext uri="{FF2B5EF4-FFF2-40B4-BE49-F238E27FC236}">
                <a16:creationId xmlns:a16="http://schemas.microsoft.com/office/drawing/2014/main" id="{9E910B20-5F7C-40F7-BD66-05D2EE0631EC}"/>
              </a:ext>
            </a:extLst>
          </p:cNvPr>
          <p:cNvSpPr/>
          <p:nvPr/>
        </p:nvSpPr>
        <p:spPr>
          <a:xfrm>
            <a:off x="468393" y="4206209"/>
            <a:ext cx="2592288" cy="1656184"/>
          </a:xfrm>
          <a:prstGeom prst="rect">
            <a:avLst/>
          </a:prstGeom>
          <a:solidFill>
            <a:srgbClr val="E7A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smtClean="0">
                <a:solidFill>
                  <a:schemeClr val="tx1"/>
                </a:solidFill>
                <a:latin typeface="Arial" panose="020B0604020202020204" pitchFamily="34" charset="0"/>
                <a:cs typeface="Arial" panose="020B0604020202020204" pitchFamily="34" charset="0"/>
              </a:rPr>
              <a:t>Informationen</a:t>
            </a:r>
            <a:endParaRPr lang="de-DE" sz="1200"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Verständliches Modell</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Quelle Datum / Bestand</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Erkundung</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Bohren   </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Technik</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Die Marktdaten</a:t>
            </a:r>
          </a:p>
        </p:txBody>
      </p:sp>
      <p:sp>
        <p:nvSpPr>
          <p:cNvPr id="5" name="Rechteck 4">
            <a:extLst>
              <a:ext uri="{FF2B5EF4-FFF2-40B4-BE49-F238E27FC236}">
                <a16:creationId xmlns:a16="http://schemas.microsoft.com/office/drawing/2014/main" id="{DE21B3B6-E41E-48B9-AE99-9CAA9CFAF119}"/>
              </a:ext>
            </a:extLst>
          </p:cNvPr>
          <p:cNvSpPr/>
          <p:nvPr/>
        </p:nvSpPr>
        <p:spPr>
          <a:xfrm>
            <a:off x="1157601" y="2194854"/>
            <a:ext cx="2881399" cy="16529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smtClean="0">
                <a:solidFill>
                  <a:schemeClr val="tx1"/>
                </a:solidFill>
                <a:latin typeface="Arial" panose="020B0604020202020204" pitchFamily="34" charset="0"/>
                <a:cs typeface="Arial" panose="020B0604020202020204" pitchFamily="34" charset="0"/>
              </a:rPr>
              <a:t>Einrichtung</a:t>
            </a:r>
            <a:endParaRPr lang="de-DE" sz="1200"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Geothermische Entwicklungsbehörden / Gesellschaft</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Qualifiziertes Personal des Ministeriums</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Qualifizierte Mitarbeiter des Energieversorgungsunternehmens</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Zuständige Behörden</a:t>
            </a:r>
          </a:p>
        </p:txBody>
      </p:sp>
      <p:sp>
        <p:nvSpPr>
          <p:cNvPr id="6" name="Rechteck 5">
            <a:extLst>
              <a:ext uri="{FF2B5EF4-FFF2-40B4-BE49-F238E27FC236}">
                <a16:creationId xmlns:a16="http://schemas.microsoft.com/office/drawing/2014/main" id="{690023EA-9336-48E4-826F-D420A818FD66}"/>
              </a:ext>
            </a:extLst>
          </p:cNvPr>
          <p:cNvSpPr/>
          <p:nvPr/>
        </p:nvSpPr>
        <p:spPr>
          <a:xfrm>
            <a:off x="5148606" y="2243453"/>
            <a:ext cx="2752259" cy="1351137"/>
          </a:xfrm>
          <a:prstGeom prst="rect">
            <a:avLst/>
          </a:prstGeom>
          <a:solidFill>
            <a:srgbClr val="EFE2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tx1"/>
                </a:solidFill>
                <a:latin typeface="Arial" panose="020B0604020202020204" pitchFamily="34" charset="0"/>
                <a:cs typeface="Arial" panose="020B0604020202020204" pitchFamily="34" charset="0"/>
              </a:rPr>
              <a:t>Politik</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Anreize für die Preisbildung.</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Quantitative Bindung</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Unterstützung von PPPs "Public Private </a:t>
            </a:r>
            <a:r>
              <a:rPr lang="de-DE" sz="1200" dirty="0" err="1">
                <a:solidFill>
                  <a:schemeClr val="tx1"/>
                </a:solidFill>
                <a:latin typeface="Arial" panose="020B0604020202020204" pitchFamily="34" charset="0"/>
                <a:cs typeface="Arial" panose="020B0604020202020204" pitchFamily="34" charset="0"/>
              </a:rPr>
              <a:t>Partnership</a:t>
            </a:r>
            <a:r>
              <a:rPr lang="de-DE" sz="120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Zugang zum Versorgungsnetz</a:t>
            </a:r>
          </a:p>
        </p:txBody>
      </p:sp>
      <p:sp>
        <p:nvSpPr>
          <p:cNvPr id="7" name="Rechteck 6">
            <a:extLst>
              <a:ext uri="{FF2B5EF4-FFF2-40B4-BE49-F238E27FC236}">
                <a16:creationId xmlns:a16="http://schemas.microsoft.com/office/drawing/2014/main" id="{120159D0-A598-4BB6-8C13-58668A61149A}"/>
              </a:ext>
            </a:extLst>
          </p:cNvPr>
          <p:cNvSpPr/>
          <p:nvPr/>
        </p:nvSpPr>
        <p:spPr>
          <a:xfrm>
            <a:off x="5923348" y="4209408"/>
            <a:ext cx="2752259" cy="165298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smtClean="0">
                <a:solidFill>
                  <a:schemeClr val="tx1"/>
                </a:solidFill>
                <a:latin typeface="Arial" panose="020B0604020202020204" pitchFamily="34" charset="0"/>
                <a:cs typeface="Arial" panose="020B0604020202020204" pitchFamily="34" charset="0"/>
              </a:rPr>
              <a:t>Finanzierung</a:t>
            </a:r>
            <a:endParaRPr lang="de-DE" sz="1200"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Kommerzielle Schulden / Eigenkapital</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Staatlicher Zuschuss oder Anleihegarantie</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Darlehen für Entwicklung</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Klimafinanzierung </a:t>
            </a:r>
          </a:p>
        </p:txBody>
      </p:sp>
      <p:sp>
        <p:nvSpPr>
          <p:cNvPr id="8" name="Ellipse 7">
            <a:extLst>
              <a:ext uri="{FF2B5EF4-FFF2-40B4-BE49-F238E27FC236}">
                <a16:creationId xmlns:a16="http://schemas.microsoft.com/office/drawing/2014/main" id="{D5BCD40D-6738-42FE-9ABB-50BEE9A623DD}"/>
              </a:ext>
            </a:extLst>
          </p:cNvPr>
          <p:cNvSpPr/>
          <p:nvPr/>
        </p:nvSpPr>
        <p:spPr>
          <a:xfrm>
            <a:off x="3399906" y="4233127"/>
            <a:ext cx="2204251" cy="1800201"/>
          </a:xfrm>
          <a:prstGeom prst="ellipse">
            <a:avLst/>
          </a:prstGeom>
          <a:solidFill>
            <a:srgbClr val="94BD2D">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latin typeface="Arial" panose="020B0604020202020204" pitchFamily="34" charset="0"/>
                <a:cs typeface="Arial" panose="020B0604020202020204" pitchFamily="34" charset="0"/>
              </a:rPr>
              <a:t>Erfolg</a:t>
            </a:r>
            <a:r>
              <a:rPr lang="en-US" sz="1200" b="1" dirty="0">
                <a:solidFill>
                  <a:schemeClr val="tx1"/>
                </a:solidFill>
                <a:latin typeface="Arial" panose="020B0604020202020204" pitchFamily="34" charset="0"/>
                <a:cs typeface="Arial" panose="020B0604020202020204" pitchFamily="34" charset="0"/>
              </a:rPr>
              <a:t> der </a:t>
            </a:r>
            <a:r>
              <a:rPr lang="en-US" sz="1200" b="1" dirty="0" err="1">
                <a:solidFill>
                  <a:schemeClr val="tx1"/>
                </a:solidFill>
                <a:latin typeface="Arial" panose="020B0604020202020204" pitchFamily="34" charset="0"/>
                <a:cs typeface="Arial" panose="020B0604020202020204" pitchFamily="34" charset="0"/>
              </a:rPr>
              <a:t>geothermischen</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Energieerzeugung</a:t>
            </a: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58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2E153-E2DF-4B10-BAD3-1F8817C7247C}"/>
              </a:ext>
            </a:extLst>
          </p:cNvPr>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Modul Ziele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19D116B-D7BD-42DE-B688-62D8A53A605C}"/>
              </a:ext>
            </a:extLst>
          </p:cNvPr>
          <p:cNvSpPr>
            <a:spLocks noGrp="1"/>
          </p:cNvSpPr>
          <p:nvPr>
            <p:ph idx="1"/>
          </p:nvPr>
        </p:nvSpPr>
        <p:spPr>
          <a:xfrm>
            <a:off x="457200" y="1412776"/>
            <a:ext cx="8229600" cy="5184576"/>
          </a:xfrm>
        </p:spPr>
        <p:txBody>
          <a:bodyPr>
            <a:normAutofit/>
          </a:bodyPr>
          <a:lstStyle/>
          <a:p>
            <a:pPr marL="0" indent="0">
              <a:lnSpc>
                <a:spcPct val="150000"/>
              </a:lnSpc>
              <a:buNone/>
            </a:pPr>
            <a:r>
              <a:rPr lang="de-DE" sz="1600" dirty="0">
                <a:latin typeface="Arial" panose="020B0604020202020204" pitchFamily="34" charset="0"/>
                <a:cs typeface="Arial" panose="020B0604020202020204" pitchFamily="34" charset="0"/>
              </a:rPr>
              <a:t>Willkommen im Modul: "Stand der Technik und Vorschriften"</a:t>
            </a:r>
          </a:p>
          <a:p>
            <a:pPr marL="0" indent="0">
              <a:lnSpc>
                <a:spcPct val="150000"/>
              </a:lnSpc>
              <a:buNone/>
            </a:pPr>
            <a:r>
              <a:rPr lang="de-DE" sz="1600" dirty="0" smtClean="0">
                <a:latin typeface="Arial" panose="020B0604020202020204" pitchFamily="34" charset="0"/>
                <a:cs typeface="Arial" panose="020B0604020202020204" pitchFamily="34" charset="0"/>
              </a:rPr>
              <a:t>Nach </a:t>
            </a:r>
            <a:r>
              <a:rPr lang="de-DE" sz="1600" dirty="0">
                <a:latin typeface="Arial" panose="020B0604020202020204" pitchFamily="34" charset="0"/>
                <a:cs typeface="Arial" panose="020B0604020202020204" pitchFamily="34" charset="0"/>
              </a:rPr>
              <a:t>Abschluss dieses Moduls werden Sie</a:t>
            </a:r>
            <a:r>
              <a:rPr lang="de-DE" sz="1600" dirty="0" smtClean="0">
                <a:latin typeface="Arial" panose="020B0604020202020204" pitchFamily="34" charset="0"/>
                <a:cs typeface="Arial" panose="020B0604020202020204" pitchFamily="34" charset="0"/>
              </a:rPr>
              <a: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de-DE" sz="1600" dirty="0" smtClean="0">
                <a:latin typeface="Arial" panose="020B0604020202020204" pitchFamily="34" charset="0"/>
                <a:cs typeface="Arial" panose="020B0604020202020204" pitchFamily="34" charset="0"/>
              </a:rPr>
              <a:t>Den </a:t>
            </a:r>
            <a:r>
              <a:rPr lang="de-DE" sz="1600" dirty="0">
                <a:latin typeface="Arial" panose="020B0604020202020204" pitchFamily="34" charset="0"/>
                <a:cs typeface="Arial" panose="020B0604020202020204" pitchFamily="34" charset="0"/>
              </a:rPr>
              <a:t>Stand der Technik und die Trends </a:t>
            </a:r>
            <a:r>
              <a:rPr lang="de-DE" sz="1600" dirty="0" smtClean="0">
                <a:latin typeface="Arial" panose="020B0604020202020204" pitchFamily="34" charset="0"/>
                <a:cs typeface="Arial" panose="020B0604020202020204" pitchFamily="34" charset="0"/>
              </a:rPr>
              <a:t>in der </a:t>
            </a:r>
            <a:r>
              <a:rPr lang="de-DE" sz="1600" dirty="0">
                <a:latin typeface="Arial" panose="020B0604020202020204" pitchFamily="34" charset="0"/>
                <a:cs typeface="Arial" panose="020B0604020202020204" pitchFamily="34" charset="0"/>
              </a:rPr>
              <a:t>Geothermie kennen</a:t>
            </a:r>
          </a:p>
          <a:p>
            <a:pPr>
              <a:lnSpc>
                <a:spcPct val="150000"/>
              </a:lnSpc>
              <a:buFont typeface="+mj-lt"/>
              <a:buAutoNum type="arabicPeriod"/>
            </a:pPr>
            <a:r>
              <a:rPr lang="de-DE" sz="1600" dirty="0" smtClean="0">
                <a:latin typeface="Arial" panose="020B0604020202020204" pitchFamily="34" charset="0"/>
                <a:cs typeface="Arial" panose="020B0604020202020204" pitchFamily="34" charset="0"/>
              </a:rPr>
              <a:t>Die </a:t>
            </a:r>
            <a:r>
              <a:rPr lang="de-DE" sz="1600" dirty="0">
                <a:latin typeface="Arial" panose="020B0604020202020204" pitchFamily="34" charset="0"/>
                <a:cs typeface="Arial" panose="020B0604020202020204" pitchFamily="34" charset="0"/>
              </a:rPr>
              <a:t>Risiken, Potenziale und Vorteile der Projekte kennen</a:t>
            </a:r>
          </a:p>
          <a:p>
            <a:pPr>
              <a:lnSpc>
                <a:spcPct val="150000"/>
              </a:lnSpc>
              <a:buFont typeface="+mj-lt"/>
              <a:buAutoNum type="arabicPeriod"/>
            </a:pPr>
            <a:r>
              <a:rPr lang="de-DE" sz="1600" dirty="0">
                <a:latin typeface="Arial" panose="020B0604020202020204" pitchFamily="34" charset="0"/>
                <a:cs typeface="Arial" panose="020B0604020202020204" pitchFamily="34" charset="0"/>
              </a:rPr>
              <a:t>Die Regeln und Gesetze für geothermische Anlagen und das Verfahren zur Beantragung der </a:t>
            </a:r>
            <a:r>
              <a:rPr lang="de-DE" sz="1600" dirty="0" smtClean="0">
                <a:latin typeface="Arial" panose="020B0604020202020204" pitchFamily="34" charset="0"/>
                <a:cs typeface="Arial" panose="020B0604020202020204" pitchFamily="34" charset="0"/>
              </a:rPr>
              <a:t>Genehmigung </a:t>
            </a:r>
            <a:r>
              <a:rPr lang="de-DE" sz="1600" dirty="0">
                <a:latin typeface="Arial" panose="020B0604020202020204" pitchFamily="34" charset="0"/>
                <a:cs typeface="Arial" panose="020B0604020202020204" pitchFamily="34" charset="0"/>
              </a:rPr>
              <a:t>kennen</a:t>
            </a:r>
          </a:p>
          <a:p>
            <a:pPr>
              <a:lnSpc>
                <a:spcPct val="150000"/>
              </a:lnSpc>
              <a:buFont typeface="+mj-lt"/>
              <a:buAutoNum type="arabicPeriod"/>
            </a:pPr>
            <a:r>
              <a:rPr lang="de-DE" sz="1600" dirty="0">
                <a:latin typeface="Arial" panose="020B0604020202020204" pitchFamily="34" charset="0"/>
                <a:cs typeface="Arial" panose="020B0604020202020204" pitchFamily="34" charset="0"/>
              </a:rPr>
              <a:t>Die verschiedenen Haftungs- und Versicherungsmöglichkeiten kennen</a:t>
            </a:r>
          </a:p>
          <a:p>
            <a:pPr>
              <a:lnSpc>
                <a:spcPct val="150000"/>
              </a:lnSpc>
              <a:buFont typeface="+mj-lt"/>
              <a:buAutoNum type="arabicPeriod"/>
            </a:pPr>
            <a:r>
              <a:rPr lang="de-DE" sz="1600" dirty="0">
                <a:latin typeface="Arial" panose="020B0604020202020204" pitchFamily="34" charset="0"/>
                <a:cs typeface="Arial" panose="020B0604020202020204" pitchFamily="34" charset="0"/>
              </a:rPr>
              <a:t>Die Fördermöglichkeiten für </a:t>
            </a:r>
            <a:r>
              <a:rPr lang="de-DE" sz="1600" dirty="0" err="1">
                <a:latin typeface="Arial" panose="020B0604020202020204" pitchFamily="34" charset="0"/>
                <a:cs typeface="Arial" panose="020B0604020202020204" pitchFamily="34" charset="0"/>
              </a:rPr>
              <a:t>Geothermieprojekte</a:t>
            </a:r>
            <a:r>
              <a:rPr lang="de-DE" sz="1600" dirty="0">
                <a:latin typeface="Arial" panose="020B0604020202020204" pitchFamily="34" charset="0"/>
                <a:cs typeface="Arial" panose="020B0604020202020204" pitchFamily="34" charset="0"/>
              </a:rPr>
              <a:t> kennen</a:t>
            </a:r>
          </a:p>
        </p:txBody>
      </p:sp>
    </p:spTree>
    <p:extLst>
      <p:ext uri="{BB962C8B-B14F-4D97-AF65-F5344CB8AC3E}">
        <p14:creationId xmlns:p14="http://schemas.microsoft.com/office/powerpoint/2010/main" val="193875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C4667-0E0B-49A7-943F-ED5BB37162A2}"/>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C765B36B-C1F3-4620-B2E9-5301CBCB5A28}"/>
              </a:ext>
            </a:extLst>
          </p:cNvPr>
          <p:cNvSpPr>
            <a:spLocks noGrp="1"/>
          </p:cNvSpPr>
          <p:nvPr>
            <p:ph idx="1"/>
          </p:nvPr>
        </p:nvSpPr>
        <p:spPr>
          <a:xfrm>
            <a:off x="539552" y="1412776"/>
            <a:ext cx="8352928" cy="4824536"/>
          </a:xfrm>
        </p:spPr>
        <p:txBody>
          <a:bodyPr>
            <a:normAutofit/>
          </a:bodyPr>
          <a:lstStyle/>
          <a:p>
            <a:pPr marL="0" indent="0">
              <a:lnSpc>
                <a:spcPct val="150000"/>
              </a:lnSpc>
              <a:buNone/>
            </a:pPr>
            <a:r>
              <a:rPr lang="de-DE" sz="1700" b="1" dirty="0">
                <a:latin typeface="Arial" panose="020B0604020202020204" pitchFamily="34" charset="0"/>
                <a:cs typeface="Arial" panose="020B0604020202020204" pitchFamily="34" charset="0"/>
              </a:rPr>
              <a:t> Politischer und rechtlicher </a:t>
            </a:r>
            <a:r>
              <a:rPr lang="de-DE" sz="1700" b="1" dirty="0" smtClean="0">
                <a:latin typeface="Arial" panose="020B0604020202020204" pitchFamily="34" charset="0"/>
                <a:cs typeface="Arial" panose="020B0604020202020204" pitchFamily="34" charset="0"/>
              </a:rPr>
              <a:t>Rahmen</a:t>
            </a:r>
          </a:p>
          <a:p>
            <a:pPr>
              <a:lnSpc>
                <a:spcPct val="150000"/>
              </a:lnSpc>
            </a:pPr>
            <a:r>
              <a:rPr lang="de-DE" sz="1600" dirty="0">
                <a:latin typeface="Arial" panose="020B0604020202020204" pitchFamily="34" charset="0"/>
                <a:cs typeface="Arial" panose="020B0604020202020204" pitchFamily="34" charset="0"/>
              </a:rPr>
              <a:t>Die Realisierung von oberflächennahen </a:t>
            </a:r>
            <a:r>
              <a:rPr lang="de-DE" sz="1600" dirty="0" err="1">
                <a:latin typeface="Arial" panose="020B0604020202020204" pitchFamily="34" charset="0"/>
                <a:cs typeface="Arial" panose="020B0604020202020204" pitchFamily="34" charset="0"/>
              </a:rPr>
              <a:t>Geothermiestandorten</a:t>
            </a:r>
            <a:r>
              <a:rPr lang="de-DE" sz="1600" dirty="0">
                <a:latin typeface="Arial" panose="020B0604020202020204" pitchFamily="34" charset="0"/>
                <a:cs typeface="Arial" panose="020B0604020202020204" pitchFamily="34" charset="0"/>
              </a:rPr>
              <a:t> wird durch technische Regeln sowie rechtliche und politische Rahmenbedingungen bestimmt.</a:t>
            </a:r>
          </a:p>
          <a:p>
            <a:pPr>
              <a:lnSpc>
                <a:spcPct val="150000"/>
              </a:lnSpc>
            </a:pPr>
            <a:r>
              <a:rPr lang="de-DE" sz="1600" dirty="0">
                <a:latin typeface="Arial" panose="020B0604020202020204" pitchFamily="34" charset="0"/>
                <a:cs typeface="Arial" panose="020B0604020202020204" pitchFamily="34" charset="0"/>
              </a:rPr>
              <a:t>Regelungen wie das Wasserrecht und das Bergrecht sind für eine Genehmigung grundlegend.</a:t>
            </a:r>
          </a:p>
          <a:p>
            <a:pPr>
              <a:lnSpc>
                <a:spcPct val="150000"/>
              </a:lnSpc>
            </a:pPr>
            <a:r>
              <a:rPr lang="de-DE" sz="1600" dirty="0">
                <a:latin typeface="Arial" panose="020B0604020202020204" pitchFamily="34" charset="0"/>
                <a:cs typeface="Arial" panose="020B0604020202020204" pitchFamily="34" charset="0"/>
              </a:rPr>
              <a:t>Für die </a:t>
            </a:r>
            <a:r>
              <a:rPr lang="de-DE" sz="1600" dirty="0" err="1">
                <a:latin typeface="Arial" panose="020B0604020202020204" pitchFamily="34" charset="0"/>
                <a:cs typeface="Arial" panose="020B0604020202020204" pitchFamily="34" charset="0"/>
              </a:rPr>
              <a:t>Geothermieanlage</a:t>
            </a:r>
            <a:r>
              <a:rPr lang="de-DE" sz="1600" dirty="0">
                <a:latin typeface="Arial" panose="020B0604020202020204" pitchFamily="34" charset="0"/>
                <a:cs typeface="Arial" panose="020B0604020202020204" pitchFamily="34" charset="0"/>
              </a:rPr>
              <a:t> selbst ist in der Regel keine Baugenehmigung erforderlich, da in der oberflächennahen Geothermie keine zusätzlichen Gebäude errichtet werden.</a:t>
            </a:r>
          </a:p>
          <a:p>
            <a:pPr>
              <a:lnSpc>
                <a:spcPct val="150000"/>
              </a:lnSpc>
            </a:pPr>
            <a:r>
              <a:rPr lang="de-DE" sz="1600" dirty="0">
                <a:latin typeface="Arial" panose="020B0604020202020204" pitchFamily="34" charset="0"/>
                <a:cs typeface="Arial" panose="020B0604020202020204" pitchFamily="34" charset="0"/>
              </a:rPr>
              <a:t>Die Zertifizierung von Bohrunternehmen erfolgt auf der Grundlage des DVGW-Arbeitsblattes </a:t>
            </a:r>
            <a:r>
              <a:rPr lang="de-DE" sz="1600" dirty="0" smtClean="0">
                <a:latin typeface="Arial" panose="020B0604020202020204" pitchFamily="34" charset="0"/>
                <a:cs typeface="Arial" panose="020B0604020202020204" pitchFamily="34" charset="0"/>
              </a:rPr>
              <a:t>W </a:t>
            </a:r>
            <a:r>
              <a:rPr lang="de-DE" sz="1600" dirty="0">
                <a:latin typeface="Arial" panose="020B0604020202020204" pitchFamily="34" charset="0"/>
                <a:cs typeface="Arial" panose="020B0604020202020204" pitchFamily="34" charset="0"/>
              </a:rPr>
              <a:t>120-2, die Planung der geothermischen Anlagen auf der VDI-Richtlinie 4640.</a:t>
            </a:r>
          </a:p>
          <a:p>
            <a:pPr>
              <a:lnSpc>
                <a:spcPct val="150000"/>
              </a:lnSpc>
            </a:pPr>
            <a:r>
              <a:rPr lang="de-DE" sz="1600" dirty="0">
                <a:latin typeface="Arial" panose="020B0604020202020204" pitchFamily="34" charset="0"/>
                <a:cs typeface="Arial" panose="020B0604020202020204" pitchFamily="34" charset="0"/>
              </a:rPr>
              <a:t>Die Geothermie profitiert auch von Gesetzen und Förderprogrammen zur Förderung der Nutzung erneuerbarer Energien (Erneuerbare-Energien-Gesetz)</a:t>
            </a:r>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306880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AE310-6DFE-49A6-9296-C9BC5AECE64F}"/>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D5327714-BD34-4CF6-B92D-6D3BAF85815D}"/>
              </a:ext>
            </a:extLst>
          </p:cNvPr>
          <p:cNvSpPr>
            <a:spLocks noGrp="1"/>
          </p:cNvSpPr>
          <p:nvPr>
            <p:ph idx="1"/>
          </p:nvPr>
        </p:nvSpPr>
        <p:spPr>
          <a:xfrm>
            <a:off x="457200" y="1412776"/>
            <a:ext cx="8363272" cy="4525963"/>
          </a:xfrm>
        </p:spPr>
        <p:txBody>
          <a:bodyPr>
            <a:noAutofit/>
          </a:bodyPr>
          <a:lstStyle/>
          <a:p>
            <a:pPr marL="114300" indent="0">
              <a:lnSpc>
                <a:spcPct val="150000"/>
              </a:lnSpc>
              <a:buNone/>
            </a:pPr>
            <a:r>
              <a:rPr lang="de-DE" sz="1600" b="1" dirty="0">
                <a:latin typeface="Arial" panose="020B0604020202020204" pitchFamily="34" charset="0"/>
                <a:cs typeface="Arial" panose="020B0604020202020204" pitchFamily="34" charset="0"/>
              </a:rPr>
              <a:t>Wasserrechtliche Genehmigung </a:t>
            </a:r>
          </a:p>
          <a:p>
            <a:pPr>
              <a:lnSpc>
                <a:spcPct val="150000"/>
              </a:lnSpc>
              <a:spcAft>
                <a:spcPts val="1200"/>
              </a:spcAft>
            </a:pPr>
            <a:r>
              <a:rPr lang="de-DE" sz="1600" dirty="0">
                <a:latin typeface="Arial" panose="020B0604020202020204" pitchFamily="34" charset="0"/>
                <a:cs typeface="Arial" panose="020B0604020202020204" pitchFamily="34" charset="0"/>
              </a:rPr>
              <a:t>Unter "Grundwassernutzung" versteht man die direkte Nutzung des Grundwassers sowie Maßnahmen, die die Qualität des Grundwassers erheblich beeinflussen können.</a:t>
            </a:r>
          </a:p>
          <a:p>
            <a:pPr>
              <a:lnSpc>
                <a:spcPct val="150000"/>
              </a:lnSpc>
              <a:spcAft>
                <a:spcPts val="1200"/>
              </a:spcAft>
            </a:pPr>
            <a:r>
              <a:rPr lang="de-DE" sz="1600" dirty="0">
                <a:latin typeface="Arial" panose="020B0604020202020204" pitchFamily="34" charset="0"/>
                <a:cs typeface="Arial" panose="020B0604020202020204" pitchFamily="34" charset="0"/>
              </a:rPr>
              <a:t>Der Antrag auf Genehmigung wird auf </a:t>
            </a:r>
            <a:r>
              <a:rPr lang="de-DE" sz="1600" dirty="0" smtClean="0">
                <a:latin typeface="Arial" panose="020B0604020202020204" pitchFamily="34" charset="0"/>
                <a:cs typeface="Arial" panose="020B0604020202020204" pitchFamily="34" charset="0"/>
              </a:rPr>
              <a:t>Kreisebene </a:t>
            </a:r>
            <a:r>
              <a:rPr lang="de-DE" sz="1600" dirty="0">
                <a:latin typeface="Arial" panose="020B0604020202020204" pitchFamily="34" charset="0"/>
                <a:cs typeface="Arial" panose="020B0604020202020204" pitchFamily="34" charset="0"/>
              </a:rPr>
              <a:t>bei der unteren Wasserbehörde gestellt. Hier werden das Wasserhaushaltsgesetz und das jeweilige Landesrecht von der unteren Wasserbehörde angewendet.</a:t>
            </a:r>
          </a:p>
          <a:p>
            <a:pPr>
              <a:lnSpc>
                <a:spcPct val="150000"/>
              </a:lnSpc>
              <a:spcAft>
                <a:spcPts val="1200"/>
              </a:spcAft>
            </a:pPr>
            <a:r>
              <a:rPr lang="de-DE" sz="1600" dirty="0">
                <a:latin typeface="Arial" panose="020B0604020202020204" pitchFamily="34" charset="0"/>
                <a:cs typeface="Arial" panose="020B0604020202020204" pitchFamily="34" charset="0"/>
              </a:rPr>
              <a:t>Die untergeordneten Bundesbestimmungen in der Grundwasserverordnung und in der Oberflächenwasserverordnung sind ebenfalls zu beachten. </a:t>
            </a:r>
          </a:p>
          <a:p>
            <a:pPr>
              <a:lnSpc>
                <a:spcPct val="150000"/>
              </a:lnSpc>
            </a:pPr>
            <a:r>
              <a:rPr lang="de-DE" sz="1600" dirty="0">
                <a:latin typeface="Arial" panose="020B0604020202020204" pitchFamily="34" charset="0"/>
                <a:cs typeface="Arial" panose="020B0604020202020204" pitchFamily="34" charset="0"/>
              </a:rPr>
              <a:t>Die Ausgestaltung des Genehmigungsverfahrens ist von Bundesland zu Bundesland unterschiedlich. Der Hauptpunkt für die Zulassung sind die verwendeten Wärmeträger.</a:t>
            </a:r>
          </a:p>
        </p:txBody>
      </p:sp>
    </p:spTree>
    <p:extLst>
      <p:ext uri="{BB962C8B-B14F-4D97-AF65-F5344CB8AC3E}">
        <p14:creationId xmlns:p14="http://schemas.microsoft.com/office/powerpoint/2010/main" val="3281557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3E0F8-07FF-4B19-A0A1-FE4CB87DDFC8}"/>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99374020-3BB7-44FE-BCF5-9D1BE7665A6F}"/>
              </a:ext>
            </a:extLst>
          </p:cNvPr>
          <p:cNvSpPr>
            <a:spLocks noGrp="1"/>
          </p:cNvSpPr>
          <p:nvPr>
            <p:ph idx="1"/>
          </p:nvPr>
        </p:nvSpPr>
        <p:spPr>
          <a:xfrm>
            <a:off x="251520" y="1268760"/>
            <a:ext cx="9073008" cy="5256584"/>
          </a:xfrm>
        </p:spPr>
        <p:txBody>
          <a:bodyPr>
            <a:noAutofit/>
          </a:bodyPr>
          <a:lstStyle/>
          <a:p>
            <a:pPr marL="114300" indent="0">
              <a:lnSpc>
                <a:spcPct val="150000"/>
              </a:lnSpc>
              <a:buNone/>
            </a:pPr>
            <a:r>
              <a:rPr lang="de-DE" sz="1600" b="1" dirty="0">
                <a:latin typeface="Arial" panose="020B0604020202020204" pitchFamily="34" charset="0"/>
                <a:cs typeface="Arial" panose="020B0604020202020204" pitchFamily="34" charset="0"/>
              </a:rPr>
              <a:t>Wasserrechtliche Genehmigung </a:t>
            </a:r>
          </a:p>
          <a:p>
            <a:pPr marL="0" indent="0">
              <a:lnSpc>
                <a:spcPct val="150000"/>
              </a:lnSpc>
              <a:spcAft>
                <a:spcPts val="1200"/>
              </a:spcAft>
              <a:buNone/>
            </a:pPr>
            <a:r>
              <a:rPr lang="de-DE" sz="1600" i="1" dirty="0" smtClean="0">
                <a:latin typeface="Arial" panose="020B0604020202020204" pitchFamily="34" charset="0"/>
                <a:cs typeface="Arial" panose="020B0604020202020204" pitchFamily="34" charset="0"/>
              </a:rPr>
              <a:t>Generell </a:t>
            </a:r>
            <a:r>
              <a:rPr lang="de-DE" sz="1600" i="1" dirty="0">
                <a:latin typeface="Arial" panose="020B0604020202020204" pitchFamily="34" charset="0"/>
                <a:cs typeface="Arial" panose="020B0604020202020204" pitchFamily="34" charset="0"/>
              </a:rPr>
              <a:t>verfolgen die Behörden bei der Genehmigung von oberflächennahen geothermischen Anlagen die Ziele des Trinkwasserschutzes. Diese umfassen die folgenden Aspekte</a:t>
            </a:r>
            <a:r>
              <a:rPr lang="de-DE" sz="1600" i="1"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Vorrang für den Schutz der Trinkwasserressourcen vor der Nutzung geothermischer Energie</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Vermeidung der gegenseitigen Beeinflussung von </a:t>
            </a:r>
            <a:r>
              <a:rPr lang="de-DE" sz="1600" dirty="0" err="1">
                <a:latin typeface="Arial" panose="020B0604020202020204" pitchFamily="34" charset="0"/>
                <a:cs typeface="Arial" panose="020B0604020202020204" pitchFamily="34" charset="0"/>
              </a:rPr>
              <a:t>Geothermieanlagen</a:t>
            </a:r>
            <a:endParaRPr lang="de-DE" sz="1600" dirty="0">
              <a:latin typeface="Arial" panose="020B0604020202020204" pitchFamily="34" charset="0"/>
              <a:cs typeface="Arial" panose="020B0604020202020204" pitchFamily="34" charset="0"/>
            </a:endParaRP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Ausreichende Standorterkundung für geothermische Anlagen</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Strikte Beachtung der einschlägigen technischen Vorschriften und Einsatz qualifizierter Unternehmen</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Verwendung unbedenklicher Bau- und Betriebsstoffe </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Sicherstellung einer dauerhaften Wirksamkeit der Ringraumabdichtung</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Überwachung von Bau und Betrieb der </a:t>
            </a:r>
            <a:r>
              <a:rPr lang="de-DE" sz="1600" dirty="0" err="1">
                <a:latin typeface="Arial" panose="020B0604020202020204" pitchFamily="34" charset="0"/>
                <a:cs typeface="Arial" panose="020B0604020202020204" pitchFamily="34" charset="0"/>
              </a:rPr>
              <a:t>Geothermieanlage</a:t>
            </a:r>
            <a:r>
              <a:rPr lang="de-DE" sz="1600" dirty="0">
                <a:latin typeface="Arial" panose="020B0604020202020204" pitchFamily="34" charset="0"/>
                <a:cs typeface="Arial" panose="020B0604020202020204" pitchFamily="34" charset="0"/>
              </a:rPr>
              <a:t> sowie Anlagendokumentation</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Fachgerechte Demontage defekter oder stillgelegter </a:t>
            </a:r>
            <a:r>
              <a:rPr lang="de-DE" sz="1600" dirty="0" err="1">
                <a:latin typeface="Arial" panose="020B0604020202020204" pitchFamily="34" charset="0"/>
                <a:cs typeface="Arial" panose="020B0604020202020204" pitchFamily="34" charset="0"/>
              </a:rPr>
              <a:t>Geothermieanlagen</a:t>
            </a:r>
            <a:endParaRPr lang="de-DE" sz="1600" dirty="0">
              <a:latin typeface="Arial" panose="020B0604020202020204" pitchFamily="34" charset="0"/>
              <a:cs typeface="Arial" panose="020B0604020202020204" pitchFamily="34" charset="0"/>
            </a:endParaRPr>
          </a:p>
          <a:p>
            <a:endParaRPr lang="de-DE" sz="1600" dirty="0"/>
          </a:p>
        </p:txBody>
      </p:sp>
    </p:spTree>
    <p:extLst>
      <p:ext uri="{BB962C8B-B14F-4D97-AF65-F5344CB8AC3E}">
        <p14:creationId xmlns:p14="http://schemas.microsoft.com/office/powerpoint/2010/main" val="389931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8EEDC-F0E1-46E9-A7DE-6154FFBA0A2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pic>
        <p:nvPicPr>
          <p:cNvPr id="4" name="Inhaltsplatzhalter 3">
            <a:extLst>
              <a:ext uri="{FF2B5EF4-FFF2-40B4-BE49-F238E27FC236}">
                <a16:creationId xmlns:a16="http://schemas.microsoft.com/office/drawing/2014/main" id="{3ADA2FEE-A283-41A2-B182-8AFDD2BE8D50}"/>
              </a:ext>
            </a:extLst>
          </p:cNvPr>
          <p:cNvPicPr>
            <a:picLocks noGrp="1" noChangeAspect="1"/>
          </p:cNvPicPr>
          <p:nvPr>
            <p:ph idx="1"/>
          </p:nvPr>
        </p:nvPicPr>
        <p:blipFill rotWithShape="1">
          <a:blip r:embed="rId3"/>
          <a:srcRect l="24843" t="43589" r="33828" b="11863"/>
          <a:stretch/>
        </p:blipFill>
        <p:spPr>
          <a:xfrm>
            <a:off x="827584" y="1484784"/>
            <a:ext cx="7713051" cy="4694902"/>
          </a:xfrm>
          <a:prstGeom prst="rect">
            <a:avLst/>
          </a:prstGeom>
        </p:spPr>
      </p:pic>
    </p:spTree>
    <p:extLst>
      <p:ext uri="{BB962C8B-B14F-4D97-AF65-F5344CB8AC3E}">
        <p14:creationId xmlns:p14="http://schemas.microsoft.com/office/powerpoint/2010/main" val="387285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1D33E-F865-461C-B109-5CB5CD41E6D0}"/>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9C60D351-A210-4912-B61A-2AF48D537429}"/>
              </a:ext>
            </a:extLst>
          </p:cNvPr>
          <p:cNvSpPr>
            <a:spLocks noGrp="1"/>
          </p:cNvSpPr>
          <p:nvPr>
            <p:ph idx="1"/>
          </p:nvPr>
        </p:nvSpPr>
        <p:spPr>
          <a:xfrm>
            <a:off x="456619"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Wasserrechtliche Genehmigung - Unterlagen für die Untere Wasserbehörde</a:t>
            </a:r>
          </a:p>
          <a:p>
            <a:pPr marL="0" indent="0">
              <a:lnSpc>
                <a:spcPct val="150000"/>
              </a:lnSpc>
              <a:buNone/>
            </a:pPr>
            <a:r>
              <a:rPr lang="de-DE" sz="1600" i="1" u="sng" dirty="0" smtClean="0">
                <a:latin typeface="Arial" panose="020B0604020202020204" pitchFamily="34" charset="0"/>
                <a:cs typeface="Arial" panose="020B0604020202020204" pitchFamily="34" charset="0"/>
              </a:rPr>
              <a:t>Für Erdwärmesonden:</a:t>
            </a:r>
            <a:endParaRPr lang="de-DE" sz="1600" i="1" u="sng" dirty="0">
              <a:latin typeface="Arial" panose="020B0604020202020204" pitchFamily="34" charset="0"/>
              <a:cs typeface="Arial" panose="020B0604020202020204" pitchFamily="34" charset="0"/>
            </a:endParaRP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Übersichtsplan (1: 5.000)</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Detaillierter Lageplan (1: 500 bis 1: 2.000, mit Informationen über die Lage der Bohrpunkte und den Verlauf der Leitung)</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Nachweis der Zertifizierung des Bohr- oder Brunnenbauunternehmens nach DVGW W120, RAL-GZ 969 oder gleichwertig</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Befähigungsnachweis nach DIN EN ISO 22475 oder DIN 4021</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Darstellung der zu erwartenden Stratigraphie und der Grundwasserverhältnisse (Anmerkung: Informationen zu den lokalen hydrogeologischen Verhältnissen erhalten Sie in der Abteilung Geologie / Boden des LLUR)</a:t>
            </a:r>
          </a:p>
          <a:p>
            <a:pPr marL="0" indent="0">
              <a:buNone/>
            </a:pPr>
            <a:endParaRPr lang="de-DE" dirty="0"/>
          </a:p>
          <a:p>
            <a:endParaRPr lang="de-DE" dirty="0"/>
          </a:p>
        </p:txBody>
      </p:sp>
    </p:spTree>
    <p:extLst>
      <p:ext uri="{BB962C8B-B14F-4D97-AF65-F5344CB8AC3E}">
        <p14:creationId xmlns:p14="http://schemas.microsoft.com/office/powerpoint/2010/main" val="1709914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1D33E-F865-461C-B109-5CB5CD41E6D0}"/>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9C60D351-A210-4912-B61A-2AF48D537429}"/>
              </a:ext>
            </a:extLst>
          </p:cNvPr>
          <p:cNvSpPr>
            <a:spLocks noGrp="1"/>
          </p:cNvSpPr>
          <p:nvPr>
            <p:ph idx="1"/>
          </p:nvPr>
        </p:nvSpPr>
        <p:spPr>
          <a:xfrm>
            <a:off x="457200" y="1412776"/>
            <a:ext cx="8229600" cy="4525963"/>
          </a:xfrm>
        </p:spPr>
        <p:txBody>
          <a:bodyPr/>
          <a:lstStyle/>
          <a:p>
            <a:pPr marL="0" indent="0">
              <a:lnSpc>
                <a:spcPct val="150000"/>
              </a:lnSpc>
              <a:buNone/>
            </a:pPr>
            <a:r>
              <a:rPr lang="de-DE" sz="1600" b="1" dirty="0">
                <a:latin typeface="Arial" panose="020B0604020202020204" pitchFamily="34" charset="0"/>
                <a:cs typeface="Arial" panose="020B0604020202020204" pitchFamily="34" charset="0"/>
              </a:rPr>
              <a:t>Wasserrechtliche Genehmigung - Unterlagen für die Untere Wasserbehörde</a:t>
            </a:r>
          </a:p>
          <a:p>
            <a:pPr>
              <a:lnSpc>
                <a:spcPct val="150000"/>
              </a:lnSpc>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u="sng" dirty="0">
                <a:latin typeface="Arial" panose="020B0604020202020204" pitchFamily="34" charset="0"/>
                <a:cs typeface="Arial" panose="020B0604020202020204" pitchFamily="34" charset="0"/>
              </a:rPr>
              <a:t>Für Erdwärmesonden</a:t>
            </a:r>
            <a:r>
              <a:rPr lang="de-DE" sz="1600" i="1" u="sng"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Produktinformationen zu den eingesetzten Spülzusätzen und </a:t>
            </a:r>
            <a:r>
              <a:rPr lang="de-DE" sz="1600" dirty="0" err="1" smtClean="0">
                <a:latin typeface="Arial" panose="020B0604020202020204" pitchFamily="34" charset="0"/>
                <a:cs typeface="Arial" panose="020B0604020202020204" pitchFamily="34" charset="0"/>
              </a:rPr>
              <a:t>Verfüllmaterialien</a:t>
            </a:r>
            <a:endParaRPr lang="de-DE" sz="1600" dirty="0">
              <a:latin typeface="Arial" panose="020B0604020202020204" pitchFamily="34" charset="0"/>
              <a:cs typeface="Arial" panose="020B0604020202020204" pitchFamily="34" charset="0"/>
            </a:endParaRP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Beschreibung der Bohr- und Wiederversiegelungstechnik</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Geplante Entzugsleistung der </a:t>
            </a:r>
            <a:r>
              <a:rPr lang="de-DE" sz="1600" dirty="0" err="1">
                <a:latin typeface="Arial" panose="020B0604020202020204" pitchFamily="34" charset="0"/>
                <a:cs typeface="Arial" panose="020B0604020202020204" pitchFamily="34" charset="0"/>
              </a:rPr>
              <a:t>Geothermieanlage</a:t>
            </a:r>
            <a:r>
              <a:rPr lang="de-DE" sz="1600" dirty="0">
                <a:latin typeface="Arial" panose="020B0604020202020204" pitchFamily="34" charset="0"/>
                <a:cs typeface="Arial" panose="020B0604020202020204" pitchFamily="34" charset="0"/>
              </a:rPr>
              <a:t> (zur Plausibilitätsprüfung)</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Beschreibung des </a:t>
            </a:r>
            <a:r>
              <a:rPr lang="de-DE" sz="1600" dirty="0" err="1">
                <a:latin typeface="Arial" panose="020B0604020202020204" pitchFamily="34" charset="0"/>
                <a:cs typeface="Arial" panose="020B0604020202020204" pitchFamily="34" charset="0"/>
              </a:rPr>
              <a:t>Sondensystems</a:t>
            </a:r>
            <a:r>
              <a:rPr lang="de-DE" sz="1600" dirty="0">
                <a:latin typeface="Arial" panose="020B0604020202020204" pitchFamily="34" charset="0"/>
                <a:cs typeface="Arial" panose="020B0604020202020204" pitchFamily="34" charset="0"/>
              </a:rPr>
              <a:t> (Eignungsbescheinigungen, Zertifikate, Produktinformationen des Herstellers, im System verwendete Flüssigkeiten mit den entsprechenden Sicherheitserklärungen)</a:t>
            </a:r>
          </a:p>
        </p:txBody>
      </p:sp>
    </p:spTree>
    <p:extLst>
      <p:ext uri="{BB962C8B-B14F-4D97-AF65-F5344CB8AC3E}">
        <p14:creationId xmlns:p14="http://schemas.microsoft.com/office/powerpoint/2010/main" val="2589682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C0516B-B9D1-4CB0-9C0F-5033C45EDCE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CBA802B7-E334-4B16-9B22-24C80F5961D3}"/>
              </a:ext>
            </a:extLst>
          </p:cNvPr>
          <p:cNvSpPr>
            <a:spLocks noGrp="1"/>
          </p:cNvSpPr>
          <p:nvPr>
            <p:ph idx="1"/>
          </p:nvPr>
        </p:nvSpPr>
        <p:spPr>
          <a:xfrm>
            <a:off x="457200" y="1412776"/>
            <a:ext cx="8229600" cy="5184576"/>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Wasserrechtliche Genehmigung - Unterlagen für die Untere Wasserbehörde</a:t>
            </a:r>
          </a:p>
          <a:p>
            <a:pPr marL="0" indent="0">
              <a:lnSpc>
                <a:spcPct val="150000"/>
              </a:lnSpc>
              <a:buNone/>
            </a:pPr>
            <a:r>
              <a:rPr lang="de-DE" sz="1600" i="1" u="sng" dirty="0">
                <a:latin typeface="Arial" panose="020B0604020202020204" pitchFamily="34" charset="0"/>
                <a:cs typeface="Arial" panose="020B0604020202020204" pitchFamily="34" charset="0"/>
              </a:rPr>
              <a:t>Erdwärmekollektoren, Erdwärmekörbe und gebäudeähnliche Anlagen (Einbautiefe bis max. 10 Meter unter der Erde</a:t>
            </a:r>
            <a:r>
              <a:rPr lang="de-DE" sz="1600" i="1" u="sng" dirty="0" smtClean="0">
                <a:latin typeface="Arial" panose="020B0604020202020204" pitchFamily="34" charset="0"/>
                <a:cs typeface="Arial" panose="020B0604020202020204" pitchFamily="34" charset="0"/>
              </a:rPr>
              <a:t>):</a:t>
            </a:r>
          </a:p>
          <a:p>
            <a:pPr marL="0" indent="0">
              <a:lnSpc>
                <a:spcPct val="150000"/>
              </a:lnSpc>
              <a:buNone/>
            </a:pPr>
            <a:endParaRPr lang="de-DE" sz="1600" u="sng"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Übersichtsplan (1: 5.000)</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Detaillierter Lageplan (1: 500 bis 1: 2.000, mit Informationen über die Lage der Bohrpunkte und den Verlauf der Leitung)</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Darstellung der zu erwartenden Bodenstruktur und Grundwasserverhältnisse</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Beschreibung des </a:t>
            </a:r>
            <a:r>
              <a:rPr lang="de-DE" sz="1600" dirty="0" err="1">
                <a:latin typeface="Arial" panose="020B0604020202020204" pitchFamily="34" charset="0"/>
                <a:cs typeface="Arial" panose="020B0604020202020204" pitchFamily="34" charset="0"/>
              </a:rPr>
              <a:t>Sondenkollektorsystems</a:t>
            </a:r>
            <a:r>
              <a:rPr lang="de-DE" sz="1600" dirty="0">
                <a:latin typeface="Arial" panose="020B0604020202020204" pitchFamily="34" charset="0"/>
                <a:cs typeface="Arial" panose="020B0604020202020204" pitchFamily="34" charset="0"/>
              </a:rPr>
              <a:t> (Produktinformationen des Herstellers, im System verwendete Flüssigkeiten mit den entsprechenden Sicherheitserklärungen)</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Beschreibung der Installationstechnik</a:t>
            </a:r>
          </a:p>
        </p:txBody>
      </p:sp>
    </p:spTree>
    <p:extLst>
      <p:ext uri="{BB962C8B-B14F-4D97-AF65-F5344CB8AC3E}">
        <p14:creationId xmlns:p14="http://schemas.microsoft.com/office/powerpoint/2010/main" val="1183538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59755-4F9F-47AA-B161-4347B863FCA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pic>
        <p:nvPicPr>
          <p:cNvPr id="4" name="Inhaltsplatzhalter 3">
            <a:extLst>
              <a:ext uri="{FF2B5EF4-FFF2-40B4-BE49-F238E27FC236}">
                <a16:creationId xmlns:a16="http://schemas.microsoft.com/office/drawing/2014/main" id="{48A0F08E-39C5-42D8-8526-87E0110A39A0}"/>
              </a:ext>
            </a:extLst>
          </p:cNvPr>
          <p:cNvPicPr>
            <a:picLocks noGrp="1" noChangeAspect="1"/>
          </p:cNvPicPr>
          <p:nvPr>
            <p:ph idx="1"/>
          </p:nvPr>
        </p:nvPicPr>
        <p:blipFill rotWithShape="1">
          <a:blip r:embed="rId3"/>
          <a:srcRect l="28968" t="11983" r="21079" b="21149"/>
          <a:stretch/>
        </p:blipFill>
        <p:spPr>
          <a:xfrm>
            <a:off x="2195736" y="1484784"/>
            <a:ext cx="6695131" cy="4704673"/>
          </a:xfrm>
          <a:prstGeom prst="rect">
            <a:avLst/>
          </a:prstGeom>
        </p:spPr>
      </p:pic>
      <p:sp>
        <p:nvSpPr>
          <p:cNvPr id="5" name="Textfeld 4">
            <a:extLst>
              <a:ext uri="{FF2B5EF4-FFF2-40B4-BE49-F238E27FC236}">
                <a16:creationId xmlns:a16="http://schemas.microsoft.com/office/drawing/2014/main" id="{D3FA0DC7-BDBA-44B3-B937-35C7556229E5}"/>
              </a:ext>
            </a:extLst>
          </p:cNvPr>
          <p:cNvSpPr txBox="1"/>
          <p:nvPr/>
        </p:nvSpPr>
        <p:spPr>
          <a:xfrm>
            <a:off x="118858" y="2492895"/>
            <a:ext cx="2076878" cy="3001334"/>
          </a:xfrm>
          <a:prstGeom prst="rect">
            <a:avLst/>
          </a:prstGeom>
          <a:noFill/>
        </p:spPr>
        <p:txBody>
          <a:bodyPr wrap="square" rtlCol="0">
            <a:spAutoFit/>
          </a:bodyPr>
          <a:lstStyle/>
          <a:p>
            <a:pPr>
              <a:lnSpc>
                <a:spcPct val="150000"/>
              </a:lnSpc>
            </a:pPr>
            <a:r>
              <a:rPr lang="de-DE" sz="1600" dirty="0">
                <a:latin typeface="Arial" panose="020B0604020202020204" pitchFamily="34" charset="0"/>
                <a:cs typeface="Arial" panose="020B0604020202020204" pitchFamily="34" charset="0"/>
              </a:rPr>
              <a:t>Wasserrechtliches Prüfschema zur Berücksichtigung der Belange des Grund- und Trinkwasserschutzes bei der Errichtung von Geothermie</a:t>
            </a:r>
          </a:p>
        </p:txBody>
      </p:sp>
    </p:spTree>
    <p:extLst>
      <p:ext uri="{BB962C8B-B14F-4D97-AF65-F5344CB8AC3E}">
        <p14:creationId xmlns:p14="http://schemas.microsoft.com/office/powerpoint/2010/main" val="39031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AE802-5A1D-4A62-B36C-7860B578F97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440009DD-E77F-4173-BCE9-8A3EB277A815}"/>
              </a:ext>
            </a:extLst>
          </p:cNvPr>
          <p:cNvSpPr>
            <a:spLocks noGrp="1"/>
          </p:cNvSpPr>
          <p:nvPr>
            <p:ph idx="1"/>
          </p:nvPr>
        </p:nvSpPr>
        <p:spPr>
          <a:xfrm>
            <a:off x="251520" y="1340768"/>
            <a:ext cx="8640960" cy="5256584"/>
          </a:xfrm>
        </p:spPr>
        <p:txBody>
          <a:bodyPr>
            <a:normAutofit fontScale="70000" lnSpcReduction="20000"/>
          </a:bodyPr>
          <a:lstStyle/>
          <a:p>
            <a:pPr marL="0" indent="0" algn="just">
              <a:lnSpc>
                <a:spcPct val="170000"/>
              </a:lnSpc>
              <a:buNone/>
            </a:pPr>
            <a:r>
              <a:rPr lang="de-DE" sz="1900" b="1" dirty="0">
                <a:latin typeface="Arial" panose="020B0604020202020204" pitchFamily="34" charset="0"/>
                <a:cs typeface="Arial" panose="020B0604020202020204" pitchFamily="34" charset="0"/>
              </a:rPr>
              <a:t>      </a:t>
            </a:r>
            <a:r>
              <a:rPr lang="de-DE" sz="2300" b="1" dirty="0">
                <a:latin typeface="Arial" panose="020B0604020202020204" pitchFamily="34" charset="0"/>
                <a:cs typeface="Arial" panose="020B0604020202020204" pitchFamily="34" charset="0"/>
              </a:rPr>
              <a:t>Bergbaugesetz </a:t>
            </a:r>
          </a:p>
          <a:p>
            <a:pPr algn="just">
              <a:lnSpc>
                <a:spcPct val="170000"/>
              </a:lnSpc>
            </a:pPr>
            <a:r>
              <a:rPr lang="de-DE" sz="2300" dirty="0">
                <a:latin typeface="Arial" panose="020B0604020202020204" pitchFamily="34" charset="0"/>
                <a:cs typeface="Arial" panose="020B0604020202020204" pitchFamily="34" charset="0"/>
              </a:rPr>
              <a:t>Nach dem Bundesberggesetz (</a:t>
            </a:r>
            <a:r>
              <a:rPr lang="de-DE" sz="2300" dirty="0" err="1">
                <a:latin typeface="Arial" panose="020B0604020202020204" pitchFamily="34" charset="0"/>
                <a:cs typeface="Arial" panose="020B0604020202020204" pitchFamily="34" charset="0"/>
              </a:rPr>
              <a:t>BBergG</a:t>
            </a:r>
            <a:r>
              <a:rPr lang="de-DE" sz="2300" dirty="0">
                <a:latin typeface="Arial" panose="020B0604020202020204" pitchFamily="34" charset="0"/>
                <a:cs typeface="Arial" panose="020B0604020202020204" pitchFamily="34" charset="0"/>
              </a:rPr>
              <a:t>) gilt Erdwärme als "bergbaufreier Rohstoff". Das bedeutet, dass der Eigentümer einer Liegenschaft nicht gleichzeitig auch Eigentümer der darunter liegenden Bodenschätze ist. Für die Nutzung von Erdwärme benötigt er daher eine Genehmigung (§ 7 </a:t>
            </a:r>
            <a:r>
              <a:rPr lang="de-DE" sz="2300" dirty="0" err="1">
                <a:latin typeface="Arial" panose="020B0604020202020204" pitchFamily="34" charset="0"/>
                <a:cs typeface="Arial" panose="020B0604020202020204" pitchFamily="34" charset="0"/>
              </a:rPr>
              <a:t>BBergG</a:t>
            </a:r>
            <a:r>
              <a:rPr lang="de-DE" sz="2300" dirty="0">
                <a:latin typeface="Arial" panose="020B0604020202020204" pitchFamily="34" charset="0"/>
                <a:cs typeface="Arial" panose="020B0604020202020204" pitchFamily="34" charset="0"/>
              </a:rPr>
              <a:t>), für deren Gewinnung eine Genehmigung (§ 8 </a:t>
            </a:r>
            <a:r>
              <a:rPr lang="de-DE" sz="2300" dirty="0" err="1">
                <a:latin typeface="Arial" panose="020B0604020202020204" pitchFamily="34" charset="0"/>
                <a:cs typeface="Arial" panose="020B0604020202020204" pitchFamily="34" charset="0"/>
              </a:rPr>
              <a:t>BBergG</a:t>
            </a:r>
            <a:r>
              <a:rPr lang="de-DE" sz="2300" dirty="0">
                <a:latin typeface="Arial" panose="020B0604020202020204" pitchFamily="34" charset="0"/>
                <a:cs typeface="Arial" panose="020B0604020202020204" pitchFamily="34" charset="0"/>
              </a:rPr>
              <a:t>) - zwei Wochen vor Beginn der Arbeiten.</a:t>
            </a:r>
          </a:p>
          <a:p>
            <a:pPr algn="just">
              <a:lnSpc>
                <a:spcPct val="170000"/>
              </a:lnSpc>
            </a:pPr>
            <a:r>
              <a:rPr lang="de-DE" sz="2300" dirty="0">
                <a:latin typeface="Arial" panose="020B0604020202020204" pitchFamily="34" charset="0"/>
                <a:cs typeface="Arial" panose="020B0604020202020204" pitchFamily="34" charset="0"/>
              </a:rPr>
              <a:t>In der Verwaltungspraxis unterliegen jedoch in der Regel nur </a:t>
            </a:r>
            <a:r>
              <a:rPr lang="de-DE" sz="2300" dirty="0" err="1">
                <a:latin typeface="Arial" panose="020B0604020202020204" pitchFamily="34" charset="0"/>
                <a:cs typeface="Arial" panose="020B0604020202020204" pitchFamily="34" charset="0"/>
              </a:rPr>
              <a:t>Geothermieprojekte</a:t>
            </a:r>
            <a:r>
              <a:rPr lang="de-DE" sz="2300" dirty="0">
                <a:latin typeface="Arial" panose="020B0604020202020204" pitchFamily="34" charset="0"/>
                <a:cs typeface="Arial" panose="020B0604020202020204" pitchFamily="34" charset="0"/>
              </a:rPr>
              <a:t> mit Bohrungen von mehr als 100 m Tiefe oder thermischen Leistungen über 0,2 MW dem Bergrecht. Für kleine Projekte ist diese Tiefe ausreichend.</a:t>
            </a:r>
          </a:p>
          <a:p>
            <a:pPr algn="just">
              <a:lnSpc>
                <a:spcPct val="170000"/>
              </a:lnSpc>
            </a:pPr>
            <a:r>
              <a:rPr lang="de-DE" sz="2300" dirty="0">
                <a:latin typeface="Arial" panose="020B0604020202020204" pitchFamily="34" charset="0"/>
                <a:cs typeface="Arial" panose="020B0604020202020204" pitchFamily="34" charset="0"/>
              </a:rPr>
              <a:t>Im Sinne des Bundesberggesetzes gilt Erdwärme nur dann, wenn die </a:t>
            </a:r>
            <a:r>
              <a:rPr lang="de-DE" sz="2300" dirty="0" smtClean="0">
                <a:latin typeface="Arial" panose="020B0604020202020204" pitchFamily="34" charset="0"/>
                <a:cs typeface="Arial" panose="020B0604020202020204" pitchFamily="34" charset="0"/>
              </a:rPr>
              <a:t>Energiedirekt </a:t>
            </a:r>
            <a:r>
              <a:rPr lang="de-DE" sz="2300" dirty="0">
                <a:latin typeface="Arial" panose="020B0604020202020204" pitchFamily="34" charset="0"/>
                <a:cs typeface="Arial" panose="020B0604020202020204" pitchFamily="34" charset="0"/>
              </a:rPr>
              <a:t>und ohne Vermittler - z.B. eine Wärmepumpe - gewonnen werden kann. Eine Genehmigung nach § 8 </a:t>
            </a:r>
            <a:r>
              <a:rPr lang="de-DE" sz="2300" dirty="0" err="1">
                <a:latin typeface="Arial" panose="020B0604020202020204" pitchFamily="34" charset="0"/>
                <a:cs typeface="Arial" panose="020B0604020202020204" pitchFamily="34" charset="0"/>
              </a:rPr>
              <a:t>BBergG</a:t>
            </a:r>
            <a:r>
              <a:rPr lang="de-DE" sz="2300" dirty="0">
                <a:latin typeface="Arial" panose="020B0604020202020204" pitchFamily="34" charset="0"/>
                <a:cs typeface="Arial" panose="020B0604020202020204" pitchFamily="34" charset="0"/>
              </a:rPr>
              <a:t> ist daher regelmäßig nicht erforderlich, wenn die Erdwärme mit Hilfe einer Wärmepumpe gewonnen wird.</a:t>
            </a:r>
          </a:p>
          <a:p>
            <a:pPr algn="just"/>
            <a:endParaRPr lang="de-DE" dirty="0"/>
          </a:p>
        </p:txBody>
      </p:sp>
    </p:spTree>
    <p:extLst>
      <p:ext uri="{BB962C8B-B14F-4D97-AF65-F5344CB8AC3E}">
        <p14:creationId xmlns:p14="http://schemas.microsoft.com/office/powerpoint/2010/main" val="735122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763C6-B1B7-45B3-A40E-2E6645F5D4FD}"/>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1E213685-E53F-4111-AEC3-1D61D3CF43E2}"/>
              </a:ext>
            </a:extLst>
          </p:cNvPr>
          <p:cNvSpPr>
            <a:spLocks noGrp="1"/>
          </p:cNvSpPr>
          <p:nvPr>
            <p:ph idx="1"/>
          </p:nvPr>
        </p:nvSpPr>
        <p:spPr>
          <a:xfrm>
            <a:off x="359024" y="1412776"/>
            <a:ext cx="8784976" cy="5184576"/>
          </a:xfrm>
        </p:spPr>
        <p:txBody>
          <a:bodyPr>
            <a:normAutofit/>
          </a:bodyPr>
          <a:lstStyle/>
          <a:p>
            <a:pPr marL="0" indent="0">
              <a:lnSpc>
                <a:spcPct val="150000"/>
              </a:lnSpc>
              <a:buNone/>
            </a:pPr>
            <a:r>
              <a:rPr lang="en-US" sz="1600" b="1" dirty="0" err="1" smtClean="0">
                <a:latin typeface="Arial" panose="020B0604020202020204" pitchFamily="34" charset="0"/>
                <a:cs typeface="Arial" panose="020B0604020202020204" pitchFamily="34" charset="0"/>
              </a:rPr>
              <a:t>Regelungen</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des </a:t>
            </a:r>
            <a:r>
              <a:rPr lang="en-US" sz="1600" b="1" dirty="0" err="1">
                <a:latin typeface="Arial" panose="020B0604020202020204" pitchFamily="34" charset="0"/>
                <a:cs typeface="Arial" panose="020B0604020202020204" pitchFamily="34" charset="0"/>
              </a:rPr>
              <a:t>Lagerstättengesetzes</a:t>
            </a:r>
            <a:endParaRPr lang="en-US" sz="1600" b="1"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Ziel des Lagerstättengesetzes ist es, die Ergebnisse der geologischen Untersuchungen bei den Landesgeologischen Diensten (SGD) zu sammeln.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Das Gesetz (§3.4) verpflichtet diejenigen, die für eigene oder fremde Rechnung geophysikalische Untersuchungen oder mechanisch vorgetriebene Bohrungen durchführen, die entsprechende SGD 14 Tage vor Beginn zu benachrichtigen.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Nach Abschluss der Arbeiten sind die Bohrergebnisse (Stratigraphie) und / oder die Ergebnisse der geophysikalischen Untersuchungen (§ 3 (2), § 5 (2)) dem LLUR vorzulegen. Dazu gehören auch die Ergebnisse von Geothermal Response Tests.</a:t>
            </a:r>
          </a:p>
          <a:p>
            <a:pPr>
              <a:lnSpc>
                <a:spcPct val="150000"/>
              </a:lnSpc>
            </a:pPr>
            <a:r>
              <a:rPr lang="de-DE" sz="1600" dirty="0">
                <a:latin typeface="Arial" panose="020B0604020202020204" pitchFamily="34" charset="0"/>
                <a:cs typeface="Arial" panose="020B0604020202020204" pitchFamily="34" charset="0"/>
              </a:rPr>
              <a:t>Verstöße können mit einer Geldbuße geahndet werden.</a:t>
            </a:r>
          </a:p>
        </p:txBody>
      </p:sp>
    </p:spTree>
    <p:extLst>
      <p:ext uri="{BB962C8B-B14F-4D97-AF65-F5344CB8AC3E}">
        <p14:creationId xmlns:p14="http://schemas.microsoft.com/office/powerpoint/2010/main" val="407646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0D3D6-A453-4544-9073-34A03736C35A}"/>
              </a:ext>
            </a:extLst>
          </p:cNvPr>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Inhalt</a:t>
            </a:r>
            <a:r>
              <a:rPr lang="de-DE" dirty="0" smtClean="0"/>
              <a:t> </a:t>
            </a:r>
            <a:endParaRPr lang="de-DE" dirty="0"/>
          </a:p>
        </p:txBody>
      </p:sp>
      <p:sp>
        <p:nvSpPr>
          <p:cNvPr id="3" name="Inhaltsplatzhalter 2">
            <a:extLst>
              <a:ext uri="{FF2B5EF4-FFF2-40B4-BE49-F238E27FC236}">
                <a16:creationId xmlns:a16="http://schemas.microsoft.com/office/drawing/2014/main" id="{B95B3D17-0D3C-4028-B479-EE2751D66781}"/>
              </a:ext>
            </a:extLst>
          </p:cNvPr>
          <p:cNvSpPr>
            <a:spLocks noGrp="1"/>
          </p:cNvSpPr>
          <p:nvPr>
            <p:ph idx="1"/>
          </p:nvPr>
        </p:nvSpPr>
        <p:spPr>
          <a:xfrm>
            <a:off x="457200" y="1408838"/>
            <a:ext cx="4186808" cy="5112568"/>
          </a:xfrm>
        </p:spPr>
        <p:txBody>
          <a:bodyPr>
            <a:normAutofit/>
          </a:bodyPr>
          <a:lstStyle/>
          <a:p>
            <a:pPr>
              <a:lnSpc>
                <a:spcPct val="150000"/>
              </a:lnSpc>
              <a:buFont typeface="+mj-lt"/>
              <a:buAutoNum type="arabicPeriod"/>
            </a:pPr>
            <a:r>
              <a:rPr lang="de-DE" sz="1600" b="1" dirty="0" smtClean="0">
                <a:latin typeface="Arial" panose="020B0604020202020204" pitchFamily="34" charset="0"/>
                <a:cs typeface="Arial" panose="020B0604020202020204" pitchFamily="34" charset="0"/>
              </a:rPr>
              <a:t>Stand der Technik</a:t>
            </a:r>
            <a:endParaRPr lang="de-DE" sz="1600" b="1" dirty="0">
              <a:latin typeface="Arial" panose="020B0604020202020204" pitchFamily="34" charset="0"/>
              <a:cs typeface="Arial" panose="020B0604020202020204" pitchFamily="34" charset="0"/>
            </a:endParaRPr>
          </a:p>
          <a:p>
            <a:pPr lvl="1">
              <a:lnSpc>
                <a:spcPct val="150000"/>
              </a:lnSpc>
            </a:pPr>
            <a:r>
              <a:rPr lang="de-DE" sz="1600" dirty="0">
                <a:latin typeface="Arial" panose="020B0604020202020204" pitchFamily="34" charset="0"/>
                <a:cs typeface="Arial" panose="020B0604020202020204" pitchFamily="34" charset="0"/>
              </a:rPr>
              <a:t>Regionale Trends und Innovationen</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Nutzungsformen und ihre Anwendungen weltweit</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Innovative Nutzung der Geothermie in Deutschland</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Innovative Entwicklung der oberflächennahen Geothermie </a:t>
            </a:r>
          </a:p>
          <a:p>
            <a:pPr>
              <a:lnSpc>
                <a:spcPct val="150000"/>
              </a:lnSpc>
              <a:buAutoNum type="arabicPeriod" startAt="2"/>
            </a:pPr>
            <a:r>
              <a:rPr lang="de-DE" sz="1600" b="1" dirty="0">
                <a:latin typeface="Arial" panose="020B0604020202020204" pitchFamily="34" charset="0"/>
                <a:cs typeface="Arial" panose="020B0604020202020204" pitchFamily="34" charset="0"/>
              </a:rPr>
              <a:t> Potenzial</a:t>
            </a:r>
          </a:p>
          <a:p>
            <a:pPr lvl="1">
              <a:lnSpc>
                <a:spcPct val="150000"/>
              </a:lnSpc>
            </a:pPr>
            <a:r>
              <a:rPr lang="de-DE" sz="1600" dirty="0">
                <a:latin typeface="Arial" panose="020B0604020202020204" pitchFamily="34" charset="0"/>
                <a:cs typeface="Arial" panose="020B0604020202020204" pitchFamily="34" charset="0"/>
              </a:rPr>
              <a:t>Heizungsmarkt </a:t>
            </a:r>
          </a:p>
          <a:p>
            <a:pPr lvl="1">
              <a:lnSpc>
                <a:spcPct val="150000"/>
              </a:lnSpc>
            </a:pPr>
            <a:r>
              <a:rPr lang="de-DE" sz="1600" dirty="0">
                <a:latin typeface="Arial" panose="020B0604020202020204" pitchFamily="34" charset="0"/>
                <a:cs typeface="Arial" panose="020B0604020202020204" pitchFamily="34" charset="0"/>
              </a:rPr>
              <a:t>Entwicklung des Marktes </a:t>
            </a:r>
            <a:endParaRPr lang="de-DE" dirty="0"/>
          </a:p>
        </p:txBody>
      </p:sp>
      <p:sp>
        <p:nvSpPr>
          <p:cNvPr id="4" name="Textfeld 3">
            <a:extLst>
              <a:ext uri="{FF2B5EF4-FFF2-40B4-BE49-F238E27FC236}">
                <a16:creationId xmlns:a16="http://schemas.microsoft.com/office/drawing/2014/main" id="{FCD3213E-980A-4E59-916C-5733AFBE6FB7}"/>
              </a:ext>
            </a:extLst>
          </p:cNvPr>
          <p:cNvSpPr txBox="1"/>
          <p:nvPr/>
        </p:nvSpPr>
        <p:spPr>
          <a:xfrm>
            <a:off x="4270623" y="1408838"/>
            <a:ext cx="4907113" cy="3250121"/>
          </a:xfrm>
          <a:prstGeom prst="rect">
            <a:avLst/>
          </a:prstGeom>
          <a:noFill/>
        </p:spPr>
        <p:txBody>
          <a:bodyPr wrap="none" rtlCol="0">
            <a:spAutoFit/>
          </a:bodyPr>
          <a:lstStyle/>
          <a:p>
            <a:pPr marL="742950" indent="-342900">
              <a:lnSpc>
                <a:spcPct val="150000"/>
              </a:lnSpc>
              <a:buFont typeface="+mj-lt"/>
              <a:buAutoNum type="arabicPeriod" startAt="3"/>
            </a:pPr>
            <a:r>
              <a:rPr lang="de-DE" sz="1600" b="1" dirty="0">
                <a:latin typeface="Arial" panose="020B0604020202020204" pitchFamily="34" charset="0"/>
                <a:cs typeface="Arial" panose="020B0604020202020204" pitchFamily="34" charset="0"/>
              </a:rPr>
              <a:t>Vorschriften und Gesetze </a:t>
            </a:r>
            <a:endParaRPr lang="de-DE" sz="1600" b="1" dirty="0" smtClean="0">
              <a:latin typeface="Arial" panose="020B0604020202020204" pitchFamily="34" charset="0"/>
              <a:cs typeface="Arial" panose="020B0604020202020204" pitchFamily="34" charset="0"/>
            </a:endParaRPr>
          </a:p>
          <a:p>
            <a:pPr marL="1200150" lvl="2" indent="-285750">
              <a:lnSpc>
                <a:spcPct val="150000"/>
              </a:lnSpc>
              <a:spcBef>
                <a:spcPct val="20000"/>
              </a:spcBef>
              <a:buFontTx/>
              <a:buChar char="-"/>
            </a:pPr>
            <a:r>
              <a:rPr lang="de-DE" sz="1600" dirty="0">
                <a:latin typeface="Arial" panose="020B0604020202020204" pitchFamily="34" charset="0"/>
                <a:cs typeface="Arial" panose="020B0604020202020204" pitchFamily="34" charset="0"/>
              </a:rPr>
              <a:t>Politischer und rechtlicher Rahmen</a:t>
            </a:r>
          </a:p>
          <a:p>
            <a:pPr marL="1200150" lvl="2" indent="-285750">
              <a:lnSpc>
                <a:spcPct val="150000"/>
              </a:lnSpc>
              <a:spcBef>
                <a:spcPct val="20000"/>
              </a:spcBef>
              <a:buFontTx/>
              <a:buChar char="-"/>
            </a:pPr>
            <a:r>
              <a:rPr lang="de-DE" sz="1600" dirty="0">
                <a:latin typeface="Arial" panose="020B0604020202020204" pitchFamily="34" charset="0"/>
                <a:cs typeface="Arial" panose="020B0604020202020204" pitchFamily="34" charset="0"/>
              </a:rPr>
              <a:t>Wasserrechtliche Genehmigung </a:t>
            </a:r>
          </a:p>
          <a:p>
            <a:pPr marL="1200150" lvl="2" indent="-285750">
              <a:lnSpc>
                <a:spcPct val="150000"/>
              </a:lnSpc>
              <a:spcBef>
                <a:spcPct val="20000"/>
              </a:spcBef>
              <a:buFontTx/>
              <a:buChar char="-"/>
            </a:pPr>
            <a:r>
              <a:rPr lang="de-DE" sz="1600" dirty="0">
                <a:latin typeface="Arial" panose="020B0604020202020204" pitchFamily="34" charset="0"/>
                <a:cs typeface="Arial" panose="020B0604020202020204" pitchFamily="34" charset="0"/>
              </a:rPr>
              <a:t>Bergbaurecht</a:t>
            </a:r>
          </a:p>
          <a:p>
            <a:pPr marL="1200150" lvl="2" indent="-285750">
              <a:lnSpc>
                <a:spcPct val="150000"/>
              </a:lnSpc>
              <a:spcBef>
                <a:spcPct val="20000"/>
              </a:spcBef>
              <a:buFontTx/>
              <a:buChar char="-"/>
            </a:pPr>
            <a:r>
              <a:rPr lang="de-DE" sz="1600" dirty="0">
                <a:latin typeface="Arial" panose="020B0604020202020204" pitchFamily="34" charset="0"/>
                <a:cs typeface="Arial" panose="020B0604020202020204" pitchFamily="34" charset="0"/>
              </a:rPr>
              <a:t>Regelungen des Lagerstättengesetzes</a:t>
            </a:r>
          </a:p>
          <a:p>
            <a:pPr marL="1200150" lvl="2" indent="-285750">
              <a:lnSpc>
                <a:spcPct val="150000"/>
              </a:lnSpc>
              <a:spcBef>
                <a:spcPct val="20000"/>
              </a:spcBef>
              <a:buFontTx/>
              <a:buChar char="-"/>
            </a:pPr>
            <a:r>
              <a:rPr lang="de-DE" sz="1600" dirty="0">
                <a:latin typeface="Arial" panose="020B0604020202020204" pitchFamily="34" charset="0"/>
                <a:cs typeface="Arial" panose="020B0604020202020204" pitchFamily="34" charset="0"/>
              </a:rPr>
              <a:t>Verschiedene </a:t>
            </a:r>
            <a:r>
              <a:rPr lang="de-DE" sz="1600" dirty="0" smtClean="0">
                <a:latin typeface="Arial" panose="020B0604020202020204" pitchFamily="34" charset="0"/>
                <a:cs typeface="Arial" panose="020B0604020202020204" pitchFamily="34" charset="0"/>
              </a:rPr>
              <a:t>Anlagen </a:t>
            </a:r>
            <a:endParaRPr lang="de-DE" sz="1600" dirty="0">
              <a:latin typeface="Arial" panose="020B0604020202020204" pitchFamily="34" charset="0"/>
              <a:cs typeface="Arial" panose="020B0604020202020204" pitchFamily="34" charset="0"/>
            </a:endParaRPr>
          </a:p>
          <a:p>
            <a:pPr marL="1200150" lvl="2" indent="-285750">
              <a:lnSpc>
                <a:spcPct val="150000"/>
              </a:lnSpc>
              <a:spcBef>
                <a:spcPct val="20000"/>
              </a:spcBef>
              <a:buFontTx/>
              <a:buChar char="-"/>
            </a:pPr>
            <a:r>
              <a:rPr lang="de-DE" sz="1600" dirty="0">
                <a:latin typeface="Arial" panose="020B0604020202020204" pitchFamily="34" charset="0"/>
                <a:cs typeface="Arial" panose="020B0604020202020204" pitchFamily="34" charset="0"/>
              </a:rPr>
              <a:t>DGW W120 - 2 &amp; VDI 4640</a:t>
            </a:r>
          </a:p>
          <a:p>
            <a:endParaRPr lang="de-DE" dirty="0"/>
          </a:p>
        </p:txBody>
      </p:sp>
    </p:spTree>
    <p:extLst>
      <p:ext uri="{BB962C8B-B14F-4D97-AF65-F5344CB8AC3E}">
        <p14:creationId xmlns:p14="http://schemas.microsoft.com/office/powerpoint/2010/main" val="3861333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ED880-C1B5-42E5-9F27-8F7C1E3EA2C6}"/>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FFFF2DFE-76A1-4E1C-8994-F8CFB95B3850}"/>
              </a:ext>
            </a:extLst>
          </p:cNvPr>
          <p:cNvSpPr>
            <a:spLocks noGrp="1"/>
          </p:cNvSpPr>
          <p:nvPr>
            <p:ph idx="1"/>
          </p:nvPr>
        </p:nvSpPr>
        <p:spPr>
          <a:xfrm>
            <a:off x="457200" y="1412776"/>
            <a:ext cx="8229600" cy="4896544"/>
          </a:xfrm>
        </p:spPr>
        <p:txBody>
          <a:bodyPr>
            <a:normAutofit fontScale="92500"/>
          </a:bodyPr>
          <a:lstStyle/>
          <a:p>
            <a:pPr marL="0" indent="0">
              <a:lnSpc>
                <a:spcPct val="150000"/>
              </a:lnSpc>
              <a:buNone/>
            </a:pPr>
            <a:r>
              <a:rPr lang="de-DE" sz="1600" b="1" dirty="0">
                <a:latin typeface="Arial" panose="020B0604020202020204" pitchFamily="34" charset="0"/>
                <a:cs typeface="Arial" panose="020B0604020202020204" pitchFamily="34" charset="0"/>
              </a:rPr>
              <a:t> Verschiedene Anlagen </a:t>
            </a:r>
            <a:endParaRPr lang="de-DE" sz="1600" b="1" dirty="0" smtClean="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Die verschiedenen Systeme zur Nutzung der oberflächennahen geothermischen Energie werden in der Regel wie folgt behandelt:</a:t>
            </a:r>
          </a:p>
          <a:p>
            <a:pPr marL="0" indent="0">
              <a:lnSpc>
                <a:spcPct val="150000"/>
              </a:lnSpc>
              <a:buNone/>
            </a:pPr>
            <a:endParaRPr lang="de-DE" sz="1600" i="1" dirty="0">
              <a:latin typeface="Arial" panose="020B0604020202020204" pitchFamily="34" charset="0"/>
              <a:cs typeface="Arial" panose="020B0604020202020204" pitchFamily="34" charset="0"/>
            </a:endParaRPr>
          </a:p>
          <a:p>
            <a:pPr>
              <a:lnSpc>
                <a:spcPct val="150000"/>
              </a:lnSpc>
            </a:pPr>
            <a:r>
              <a:rPr lang="de-DE" sz="1600" u="sng" dirty="0" smtClean="0">
                <a:latin typeface="Arial" panose="020B0604020202020204" pitchFamily="34" charset="0"/>
                <a:cs typeface="Arial" panose="020B0604020202020204" pitchFamily="34" charset="0"/>
              </a:rPr>
              <a:t>Erdwärme-Kollektoren</a:t>
            </a:r>
          </a:p>
          <a:p>
            <a:pPr lvl="1">
              <a:lnSpc>
                <a:spcPct val="150000"/>
              </a:lnSpc>
            </a:pPr>
            <a:r>
              <a:rPr lang="de-DE" sz="1600" dirty="0" smtClean="0">
                <a:latin typeface="Arial" panose="020B0604020202020204" pitchFamily="34" charset="0"/>
                <a:cs typeface="Arial" panose="020B0604020202020204" pitchFamily="34" charset="0"/>
              </a:rPr>
              <a:t>In </a:t>
            </a:r>
            <a:r>
              <a:rPr lang="de-DE" sz="1600" dirty="0">
                <a:latin typeface="Arial" panose="020B0604020202020204" pitchFamily="34" charset="0"/>
                <a:cs typeface="Arial" panose="020B0604020202020204" pitchFamily="34" charset="0"/>
              </a:rPr>
              <a:t>der Regel meldepflichtig: Kollektoren bis max. fünf Meter unter der </a:t>
            </a:r>
            <a:r>
              <a:rPr lang="de-DE" sz="1600" dirty="0" smtClean="0">
                <a:latin typeface="Arial" panose="020B0604020202020204" pitchFamily="34" charset="0"/>
                <a:cs typeface="Arial" panose="020B0604020202020204" pitchFamily="34" charset="0"/>
              </a:rPr>
              <a:t>Erdoberfläche</a:t>
            </a:r>
          </a:p>
          <a:p>
            <a:pPr lvl="1">
              <a:lnSpc>
                <a:spcPct val="150000"/>
              </a:lnSpc>
            </a:pPr>
            <a:r>
              <a:rPr lang="de-DE" sz="1600" dirty="0" smtClean="0">
                <a:latin typeface="Arial" panose="020B0604020202020204" pitchFamily="34" charset="0"/>
                <a:cs typeface="Arial" panose="020B0604020202020204" pitchFamily="34" charset="0"/>
              </a:rPr>
              <a:t>Genehmigung nach Wasserrecht: </a:t>
            </a:r>
            <a:r>
              <a:rPr lang="de-DE" sz="1600" dirty="0">
                <a:latin typeface="Arial" panose="020B0604020202020204" pitchFamily="34" charset="0"/>
                <a:cs typeface="Arial" panose="020B0604020202020204" pitchFamily="34" charset="0"/>
              </a:rPr>
              <a:t>Die Arbeiten reichen bis zum Grundwasser</a:t>
            </a:r>
          </a:p>
          <a:p>
            <a:pPr>
              <a:lnSpc>
                <a:spcPct val="150000"/>
              </a:lnSpc>
            </a:pPr>
            <a:r>
              <a:rPr lang="de-DE" sz="1600" u="sng" dirty="0">
                <a:latin typeface="Arial" panose="020B0604020202020204" pitchFamily="34" charset="0"/>
                <a:cs typeface="Arial" panose="020B0604020202020204" pitchFamily="34" charset="0"/>
              </a:rPr>
              <a:t>Erdwärmesonden  </a:t>
            </a:r>
          </a:p>
          <a:p>
            <a:pPr lvl="1">
              <a:lnSpc>
                <a:spcPct val="150000"/>
              </a:lnSpc>
            </a:pPr>
            <a:r>
              <a:rPr lang="de-DE" sz="1600" dirty="0">
                <a:latin typeface="Arial" panose="020B0604020202020204" pitchFamily="34" charset="0"/>
                <a:cs typeface="Arial" panose="020B0604020202020204" pitchFamily="34" charset="0"/>
              </a:rPr>
              <a:t>Erkundungsbohrungen: geologische und hydrogeologische Bedingungen am </a:t>
            </a:r>
            <a:r>
              <a:rPr lang="de-DE" sz="1600" dirty="0" smtClean="0">
                <a:latin typeface="Arial" panose="020B0604020202020204" pitchFamily="34" charset="0"/>
                <a:cs typeface="Arial" panose="020B0604020202020204" pitchFamily="34" charset="0"/>
              </a:rPr>
              <a:t>Standort sind </a:t>
            </a:r>
            <a:r>
              <a:rPr lang="de-DE" sz="1600" dirty="0">
                <a:latin typeface="Arial" panose="020B0604020202020204" pitchFamily="34" charset="0"/>
                <a:cs typeface="Arial" panose="020B0604020202020204" pitchFamily="34" charset="0"/>
              </a:rPr>
              <a:t>nicht bekannt (Kreisverwaltungsbehörde)</a:t>
            </a:r>
          </a:p>
          <a:p>
            <a:pPr lvl="1">
              <a:lnSpc>
                <a:spcPct val="150000"/>
              </a:lnSpc>
            </a:pPr>
            <a:r>
              <a:rPr lang="de-DE" sz="1600" dirty="0">
                <a:latin typeface="Arial" panose="020B0604020202020204" pitchFamily="34" charset="0"/>
                <a:cs typeface="Arial" panose="020B0604020202020204" pitchFamily="34" charset="0"/>
              </a:rPr>
              <a:t>Genehmigung nach Wasserrecht: </a:t>
            </a:r>
            <a:r>
              <a:rPr lang="de-DE" sz="1600" dirty="0" err="1">
                <a:latin typeface="Arial" panose="020B0604020202020204" pitchFamily="34" charset="0"/>
                <a:cs typeface="Arial" panose="020B0604020202020204" pitchFamily="34" charset="0"/>
              </a:rPr>
              <a:t>Erdwärmesondenanlage</a:t>
            </a:r>
            <a:r>
              <a:rPr lang="de-DE" sz="1600" dirty="0">
                <a:latin typeface="Arial" panose="020B0604020202020204" pitchFamily="34" charset="0"/>
                <a:cs typeface="Arial" panose="020B0604020202020204" pitchFamily="34" charset="0"/>
              </a:rPr>
              <a:t> reicht bis ins Grundwasser oder wirkt auf das Grundwasser</a:t>
            </a:r>
          </a:p>
          <a:p>
            <a:pPr lvl="1">
              <a:buFontTx/>
              <a:buChar char="-"/>
            </a:pPr>
            <a:endParaRPr lang="de-DE" dirty="0"/>
          </a:p>
          <a:p>
            <a:pPr lvl="1">
              <a:buFontTx/>
              <a:buChar char="-"/>
            </a:pPr>
            <a:endParaRPr lang="de-DE" dirty="0"/>
          </a:p>
        </p:txBody>
      </p:sp>
    </p:spTree>
    <p:extLst>
      <p:ext uri="{BB962C8B-B14F-4D97-AF65-F5344CB8AC3E}">
        <p14:creationId xmlns:p14="http://schemas.microsoft.com/office/powerpoint/2010/main" val="139027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40F7F-F815-44A7-A457-DFB01175C1E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7D9C1474-3D04-4E21-B1D2-A9034E3396B9}"/>
              </a:ext>
            </a:extLst>
          </p:cNvPr>
          <p:cNvSpPr>
            <a:spLocks noGrp="1"/>
          </p:cNvSpPr>
          <p:nvPr>
            <p:ph idx="1"/>
          </p:nvPr>
        </p:nvSpPr>
        <p:spPr>
          <a:xfrm>
            <a:off x="459196" y="1412776"/>
            <a:ext cx="8229600" cy="489654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Verschiedene Anlagen </a:t>
            </a:r>
            <a:endParaRPr lang="de-DE" sz="1600" b="1" dirty="0" smtClean="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u="sng" dirty="0">
                <a:latin typeface="Arial" panose="020B0604020202020204" pitchFamily="34" charset="0"/>
                <a:cs typeface="Arial" panose="020B0604020202020204" pitchFamily="34" charset="0"/>
              </a:rPr>
              <a:t>Grundwasser-Wärmepumpen</a:t>
            </a:r>
          </a:p>
          <a:p>
            <a:pPr lvl="1">
              <a:lnSpc>
                <a:spcPct val="150000"/>
              </a:lnSpc>
            </a:pPr>
            <a:r>
              <a:rPr lang="de-DE" sz="1600" dirty="0">
                <a:latin typeface="Arial" panose="020B0604020202020204" pitchFamily="34" charset="0"/>
                <a:cs typeface="Arial" panose="020B0604020202020204" pitchFamily="34" charset="0"/>
              </a:rPr>
              <a:t>Explorationsbohrungen: Siehe Bezirksverwaltungsbehörde</a:t>
            </a:r>
          </a:p>
          <a:p>
            <a:pPr lvl="1">
              <a:lnSpc>
                <a:spcPct val="150000"/>
              </a:lnSpc>
            </a:pPr>
            <a:r>
              <a:rPr lang="de-DE" sz="1600" dirty="0">
                <a:latin typeface="Arial" panose="020B0604020202020204" pitchFamily="34" charset="0"/>
                <a:cs typeface="Arial" panose="020B0604020202020204" pitchFamily="34" charset="0"/>
              </a:rPr>
              <a:t>Genehmigung </a:t>
            </a:r>
            <a:r>
              <a:rPr lang="de-DE" sz="1600" dirty="0" smtClean="0">
                <a:latin typeface="Arial" panose="020B0604020202020204" pitchFamily="34" charset="0"/>
                <a:cs typeface="Arial" panose="020B0604020202020204" pitchFamily="34" charset="0"/>
              </a:rPr>
              <a:t>nach Wasserrecht: </a:t>
            </a:r>
            <a:r>
              <a:rPr lang="de-DE" sz="1600" dirty="0">
                <a:latin typeface="Arial" panose="020B0604020202020204" pitchFamily="34" charset="0"/>
                <a:cs typeface="Arial" panose="020B0604020202020204" pitchFamily="34" charset="0"/>
              </a:rPr>
              <a:t>Bei der Entnahme des Grundwassers für die thermische Nutzung und der Wiedereinleitung des verwendeten Grundwassers (die Einleitung muss im gleichen verwendeten Grundwasserleiter erfolgen)</a:t>
            </a:r>
          </a:p>
          <a:p>
            <a:pPr marL="400050" lvl="1"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u="sng" dirty="0">
                <a:latin typeface="Arial" panose="020B0604020202020204" pitchFamily="34" charset="0"/>
                <a:cs typeface="Arial" panose="020B0604020202020204" pitchFamily="34" charset="0"/>
              </a:rPr>
              <a:t>Erdberührende Betonbauteile</a:t>
            </a:r>
          </a:p>
          <a:p>
            <a:pPr lvl="1">
              <a:lnSpc>
                <a:spcPct val="150000"/>
              </a:lnSpc>
            </a:pPr>
            <a:r>
              <a:rPr lang="de-DE" sz="1600" dirty="0">
                <a:latin typeface="Arial" panose="020B0604020202020204" pitchFamily="34" charset="0"/>
                <a:cs typeface="Arial" panose="020B0604020202020204" pitchFamily="34" charset="0"/>
              </a:rPr>
              <a:t>Genehmigung nach Wasserrecht: Bei Verwendung als Wärmetauscher nur in Ausnahmefällen, wenn der Grundpfeiler in das Wasser ragt (Kreisverwaltung)</a:t>
            </a:r>
          </a:p>
        </p:txBody>
      </p:sp>
    </p:spTree>
    <p:extLst>
      <p:ext uri="{BB962C8B-B14F-4D97-AF65-F5344CB8AC3E}">
        <p14:creationId xmlns:p14="http://schemas.microsoft.com/office/powerpoint/2010/main" val="3142001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ACE22-F4EF-429F-B722-FC5FCDBD50FF}"/>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918A208D-C4A4-411B-AE1A-E438D9A450DF}"/>
              </a:ext>
            </a:extLst>
          </p:cNvPr>
          <p:cNvSpPr>
            <a:spLocks noGrp="1"/>
          </p:cNvSpPr>
          <p:nvPr>
            <p:ph idx="1"/>
          </p:nvPr>
        </p:nvSpPr>
        <p:spPr>
          <a:xfrm>
            <a:off x="471936" y="1412776"/>
            <a:ext cx="8492552" cy="4896544"/>
          </a:xfrm>
        </p:spPr>
        <p:txBody>
          <a:bodyPr>
            <a:normAutofit/>
          </a:bodyPr>
          <a:lstStyle/>
          <a:p>
            <a:pPr marL="0" indent="0" algn="just">
              <a:lnSpc>
                <a:spcPct val="150000"/>
              </a:lnSpc>
              <a:buNone/>
            </a:pPr>
            <a:r>
              <a:rPr lang="de-DE" b="1" dirty="0"/>
              <a:t>      DVGW </a:t>
            </a:r>
            <a:r>
              <a:rPr lang="de-DE" b="1" dirty="0" smtClean="0"/>
              <a:t>W120-2</a:t>
            </a:r>
            <a:endParaRPr lang="de-DE" dirty="0"/>
          </a:p>
          <a:p>
            <a:pPr algn="just">
              <a:lnSpc>
                <a:spcPct val="150000"/>
              </a:lnSpc>
            </a:pPr>
            <a:r>
              <a:rPr lang="de-DE" sz="1600" dirty="0">
                <a:latin typeface="Arial" panose="020B0604020202020204" pitchFamily="34" charset="0"/>
                <a:cs typeface="Arial" panose="020B0604020202020204" pitchFamily="34" charset="0"/>
              </a:rPr>
              <a:t>Das DVGW-Arbeitsblatt W120-2 definiert Regeln für die Zertifizierung von Bohrunternehmen für oberflächennahe </a:t>
            </a:r>
            <a:r>
              <a:rPr lang="de-DE" sz="1600" dirty="0" err="1">
                <a:latin typeface="Arial" panose="020B0604020202020204" pitchFamily="34" charset="0"/>
                <a:cs typeface="Arial" panose="020B0604020202020204" pitchFamily="34" charset="0"/>
              </a:rPr>
              <a:t>Geothermieprojekte</a:t>
            </a:r>
            <a:r>
              <a:rPr lang="de-DE" sz="1600" dirty="0">
                <a:latin typeface="Arial" panose="020B0604020202020204" pitchFamily="34" charset="0"/>
                <a:cs typeface="Arial" panose="020B0604020202020204" pitchFamily="34" charset="0"/>
              </a:rPr>
              <a:t>.</a:t>
            </a:r>
          </a:p>
          <a:p>
            <a:pPr algn="just">
              <a:lnSpc>
                <a:spcPct val="150000"/>
              </a:lnSpc>
            </a:pP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Seit Juli 2013 gibt es eine Reihe von Vorschriften, die auf Geothermie spezialisiert sind. Diese definieren, welche Qualitätsstandards bei der Ausführung von Bohrungen, einschließlich der Planung, eingehalten werden müssen und welche Reaktionsmechanismen zu beachten sind</a:t>
            </a:r>
            <a:r>
              <a:rPr lang="de-DE" sz="1600" dirty="0" smtClean="0">
                <a:latin typeface="Arial" panose="020B0604020202020204" pitchFamily="34" charset="0"/>
                <a:cs typeface="Arial" panose="020B0604020202020204" pitchFamily="34" charset="0"/>
              </a:rPr>
              <a:t>.</a:t>
            </a:r>
          </a:p>
          <a:p>
            <a:pPr marL="0" indent="0" algn="just">
              <a:lnSpc>
                <a:spcPct val="150000"/>
              </a:lnSpc>
              <a:buNone/>
            </a:pP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Mit seiner Spezialisierung auf die Geothermie hat das Arbeitsblatt die Anforderungen an die Realisierung einer </a:t>
            </a:r>
            <a:r>
              <a:rPr lang="de-DE" sz="1600" dirty="0" err="1">
                <a:latin typeface="Arial" panose="020B0604020202020204" pitchFamily="34" charset="0"/>
                <a:cs typeface="Arial" panose="020B0604020202020204" pitchFamily="34" charset="0"/>
              </a:rPr>
              <a:t>Geothermieanlage</a:t>
            </a:r>
            <a:r>
              <a:rPr lang="de-DE" sz="1600" dirty="0">
                <a:latin typeface="Arial" panose="020B0604020202020204" pitchFamily="34" charset="0"/>
                <a:cs typeface="Arial" panose="020B0604020202020204" pitchFamily="34" charset="0"/>
              </a:rPr>
              <a:t> mit Erdwärmesonden präzisiert und ein Betriebsführungssystem zwingend vorgeschrieben.</a:t>
            </a:r>
          </a:p>
        </p:txBody>
      </p:sp>
    </p:spTree>
    <p:extLst>
      <p:ext uri="{BB962C8B-B14F-4D97-AF65-F5344CB8AC3E}">
        <p14:creationId xmlns:p14="http://schemas.microsoft.com/office/powerpoint/2010/main" val="4096606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7C9A9-2246-483B-866E-54FA81F0D03E}"/>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F8FBB8CB-F12F-4850-B35E-682FBA0B07BA}"/>
              </a:ext>
            </a:extLst>
          </p:cNvPr>
          <p:cNvSpPr>
            <a:spLocks noGrp="1"/>
          </p:cNvSpPr>
          <p:nvPr>
            <p:ph idx="1"/>
          </p:nvPr>
        </p:nvSpPr>
        <p:spPr>
          <a:xfrm>
            <a:off x="323528" y="1412776"/>
            <a:ext cx="8712968" cy="4968552"/>
          </a:xfrm>
        </p:spPr>
        <p:txBody>
          <a:bodyPr>
            <a:normAutofit/>
          </a:bodyPr>
          <a:lstStyle/>
          <a:p>
            <a:pPr marL="0" indent="0">
              <a:lnSpc>
                <a:spcPct val="150000"/>
              </a:lnSpc>
              <a:buNone/>
            </a:pPr>
            <a:r>
              <a:rPr lang="de-DE" sz="1600" b="1" dirty="0" smtClean="0">
                <a:latin typeface="Arial" panose="020B0604020202020204" pitchFamily="34" charset="0"/>
                <a:cs typeface="Arial" panose="020B0604020202020204" pitchFamily="34" charset="0"/>
              </a:rPr>
              <a:t>Zertifizierung </a:t>
            </a:r>
            <a:r>
              <a:rPr lang="de-DE" sz="1600" b="1" dirty="0">
                <a:latin typeface="Arial" panose="020B0604020202020204" pitchFamily="34" charset="0"/>
                <a:cs typeface="Arial" panose="020B0604020202020204" pitchFamily="34" charset="0"/>
              </a:rPr>
              <a:t>des Bohrunternehmens nach dem technischen Regelwerk DVGW W 120-2</a:t>
            </a:r>
          </a:p>
          <a:p>
            <a:pPr>
              <a:lnSpc>
                <a:spcPct val="150000"/>
              </a:lnSpc>
            </a:pPr>
            <a:r>
              <a:rPr lang="de-DE" sz="1600" dirty="0">
                <a:latin typeface="Arial" panose="020B0604020202020204" pitchFamily="34" charset="0"/>
                <a:cs typeface="Arial" panose="020B0604020202020204" pitchFamily="34" charset="0"/>
              </a:rPr>
              <a:t>Gegenüber dem BAFA ist nachzuweisen, dass das Bohrunternehmen zum Zeitpunkt der Bohrung nach dem Technischen Regelwerk DVGW W 120-2 zertifiziert ist.</a:t>
            </a:r>
          </a:p>
          <a:p>
            <a:pPr>
              <a:lnSpc>
                <a:spcPct val="150000"/>
              </a:lnSpc>
            </a:pPr>
            <a:r>
              <a:rPr lang="de-DE" sz="1600" dirty="0">
                <a:latin typeface="Arial" panose="020B0604020202020204" pitchFamily="34" charset="0"/>
                <a:cs typeface="Arial" panose="020B0604020202020204" pitchFamily="34" charset="0"/>
              </a:rPr>
              <a:t>Es werden Qualifizierung und Qualitätsanforderungen definiert, die Unternehmen im Bereich der </a:t>
            </a:r>
            <a:r>
              <a:rPr lang="de-DE" sz="1600" dirty="0" err="1">
                <a:latin typeface="Arial" panose="020B0604020202020204" pitchFamily="34" charset="0"/>
                <a:cs typeface="Arial" panose="020B0604020202020204" pitchFamily="34" charset="0"/>
              </a:rPr>
              <a:t>Geothermiebohrungen</a:t>
            </a:r>
            <a:r>
              <a:rPr lang="de-DE" sz="1600" dirty="0">
                <a:latin typeface="Arial" panose="020B0604020202020204" pitchFamily="34" charset="0"/>
                <a:cs typeface="Arial" panose="020B0604020202020204" pitchFamily="34" charset="0"/>
              </a:rPr>
              <a:t> nach dem aktuellen Stand der Technik zu erfüllen haben.</a:t>
            </a:r>
          </a:p>
          <a:p>
            <a:pPr marL="0" indent="0">
              <a:lnSpc>
                <a:spcPct val="150000"/>
              </a:lnSpc>
              <a:buNone/>
            </a:pPr>
            <a:r>
              <a:rPr lang="de-DE" sz="1600" i="1" dirty="0">
                <a:latin typeface="Arial" panose="020B0604020202020204" pitchFamily="34" charset="0"/>
                <a:cs typeface="Arial" panose="020B0604020202020204" pitchFamily="34" charset="0"/>
              </a:rPr>
              <a:t>      Die Anforderungen beziehen sich auf:</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die Verpflichtungen des Unternehmens (allgemein und bezüglich des Baus)</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die Qualifikation des Personals</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die technische Ausrüstung</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das Betriebsmanagementsystem</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Weiterbildung</a:t>
            </a:r>
          </a:p>
        </p:txBody>
      </p:sp>
    </p:spTree>
    <p:extLst>
      <p:ext uri="{BB962C8B-B14F-4D97-AF65-F5344CB8AC3E}">
        <p14:creationId xmlns:p14="http://schemas.microsoft.com/office/powerpoint/2010/main" val="362543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31800" y="501854"/>
            <a:ext cx="8280400" cy="425450"/>
          </a:xfrm>
          <a:prstGeom prst="rect">
            <a:avLst/>
          </a:prstGeom>
        </p:spPr>
        <p:txBody>
          <a:bodyPr>
            <a:noAutofit/>
          </a:bodyPr>
          <a:lstStyle/>
          <a:p>
            <a:r>
              <a:rPr lang="en-US" sz="2400" dirty="0">
                <a:latin typeface="Arial" panose="020B0604020202020204" pitchFamily="34" charset="0"/>
                <a:cs typeface="Arial" panose="020B0604020202020204" pitchFamily="34" charset="0"/>
              </a:rPr>
              <a:t>DVGW W 120-2 </a:t>
            </a:r>
            <a:r>
              <a:rPr lang="en-US" sz="2400" dirty="0" err="1">
                <a:latin typeface="Arial" panose="020B0604020202020204" pitchFamily="34" charset="0"/>
                <a:cs typeface="Arial" panose="020B0604020202020204" pitchFamily="34" charset="0"/>
              </a:rPr>
              <a:t>Regelwerk</a:t>
            </a:r>
            <a:r>
              <a:rPr lang="en-US" sz="2400" dirty="0">
                <a:latin typeface="Arial" panose="020B0604020202020204" pitchFamily="34" charset="0"/>
                <a:cs typeface="Arial" panose="020B0604020202020204" pitchFamily="34" charset="0"/>
              </a:rPr>
              <a:t> </a:t>
            </a:r>
            <a:endParaRPr lang="de-DE" sz="2400" dirty="0">
              <a:latin typeface="Arial" panose="020B0604020202020204" pitchFamily="34" charset="0"/>
              <a:cs typeface="Arial" panose="020B0604020202020204" pitchFamily="34" charset="0"/>
            </a:endParaRPr>
          </a:p>
        </p:txBody>
      </p:sp>
      <p:sp>
        <p:nvSpPr>
          <p:cNvPr id="4" name="Textplatzhalter 2"/>
          <p:cNvSpPr>
            <a:spLocks noGrp="1"/>
          </p:cNvSpPr>
          <p:nvPr>
            <p:ph type="body" sz="quarter" idx="4294967295"/>
          </p:nvPr>
        </p:nvSpPr>
        <p:spPr>
          <a:xfrm>
            <a:off x="217077" y="1144687"/>
            <a:ext cx="8675403" cy="3992562"/>
          </a:xfrm>
          <a:prstGeom prst="rect">
            <a:avLst/>
          </a:prstGeom>
        </p:spPr>
        <p:txBody>
          <a:bodyPr>
            <a:normAutofit/>
          </a:bodyPr>
          <a:lstStyle/>
          <a:p>
            <a:pPr>
              <a:lnSpc>
                <a:spcPct val="150000"/>
              </a:lnSpc>
            </a:pPr>
            <a:r>
              <a:rPr lang="de-DE" sz="1600" dirty="0">
                <a:latin typeface="Arial" panose="020B0604020202020204" pitchFamily="34" charset="0"/>
                <a:cs typeface="Arial" panose="020B0604020202020204" pitchFamily="34" charset="0"/>
              </a:rPr>
              <a:t>W 120-2 Qualifikationsanforderungen im Bereich der Bohrtechnik und der oberflächennahen Geothermie (</a:t>
            </a:r>
            <a:r>
              <a:rPr lang="de-DE" sz="1600" dirty="0" err="1">
                <a:latin typeface="Arial" panose="020B0604020202020204" pitchFamily="34" charset="0"/>
                <a:cs typeface="Arial" panose="020B0604020202020204" pitchFamily="34" charset="0"/>
              </a:rPr>
              <a:t>Erdwämesonden</a:t>
            </a:r>
            <a:r>
              <a:rPr lang="de-DE" sz="1600" dirty="0">
                <a:latin typeface="Arial" panose="020B0604020202020204" pitchFamily="34" charset="0"/>
                <a:cs typeface="Arial" panose="020B0604020202020204" pitchFamily="34" charset="0"/>
              </a:rPr>
              <a:t>) 07.2013</a:t>
            </a:r>
          </a:p>
        </p:txBody>
      </p:sp>
      <p:pic>
        <p:nvPicPr>
          <p:cNvPr id="3" name="Grafik 2"/>
          <p:cNvPicPr>
            <a:picLocks noChangeAspect="1"/>
          </p:cNvPicPr>
          <p:nvPr/>
        </p:nvPicPr>
        <p:blipFill>
          <a:blip r:embed="rId3"/>
          <a:stretch>
            <a:fillRect/>
          </a:stretch>
        </p:blipFill>
        <p:spPr>
          <a:xfrm>
            <a:off x="3504451" y="1916832"/>
            <a:ext cx="2502783" cy="3264501"/>
          </a:xfrm>
          <a:prstGeom prst="rect">
            <a:avLst/>
          </a:prstGeom>
        </p:spPr>
      </p:pic>
      <p:grpSp>
        <p:nvGrpSpPr>
          <p:cNvPr id="9" name="Gruppieren 8"/>
          <p:cNvGrpSpPr/>
          <p:nvPr/>
        </p:nvGrpSpPr>
        <p:grpSpPr>
          <a:xfrm>
            <a:off x="179512" y="1988840"/>
            <a:ext cx="3240360" cy="4320480"/>
            <a:chOff x="7854071" y="4154341"/>
            <a:chExt cx="1698313" cy="2406252"/>
          </a:xfrm>
        </p:grpSpPr>
        <p:pic>
          <p:nvPicPr>
            <p:cNvPr id="7" name="Grafik 6"/>
            <p:cNvPicPr>
              <a:picLocks noChangeAspect="1"/>
            </p:cNvPicPr>
            <p:nvPr/>
          </p:nvPicPr>
          <p:blipFill>
            <a:blip r:embed="rId4"/>
            <a:stretch>
              <a:fillRect/>
            </a:stretch>
          </p:blipFill>
          <p:spPr>
            <a:xfrm>
              <a:off x="7854071" y="4154341"/>
              <a:ext cx="1698313" cy="2405944"/>
            </a:xfrm>
            <a:prstGeom prst="rect">
              <a:avLst/>
            </a:prstGeom>
          </p:spPr>
        </p:pic>
        <p:sp>
          <p:nvSpPr>
            <p:cNvPr id="8" name="Rechteck 7"/>
            <p:cNvSpPr/>
            <p:nvPr/>
          </p:nvSpPr>
          <p:spPr>
            <a:xfrm>
              <a:off x="7898400" y="4155793"/>
              <a:ext cx="1591200" cy="24048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1350">
                <a:solidFill>
                  <a:prstClr val="white"/>
                </a:solidFill>
              </a:endParaRPr>
            </a:p>
          </p:txBody>
        </p:sp>
      </p:grpSp>
      <p:pic>
        <p:nvPicPr>
          <p:cNvPr id="10" name="Grafik 9"/>
          <p:cNvPicPr>
            <a:picLocks noChangeAspect="1"/>
          </p:cNvPicPr>
          <p:nvPr/>
        </p:nvPicPr>
        <p:blipFill>
          <a:blip r:embed="rId5"/>
          <a:stretch>
            <a:fillRect/>
          </a:stretch>
        </p:blipFill>
        <p:spPr>
          <a:xfrm>
            <a:off x="6211604" y="3346020"/>
            <a:ext cx="2638420" cy="1451131"/>
          </a:xfrm>
          <a:prstGeom prst="rect">
            <a:avLst/>
          </a:prstGeom>
        </p:spPr>
      </p:pic>
      <p:pic>
        <p:nvPicPr>
          <p:cNvPr id="11" name="Grafik 10"/>
          <p:cNvPicPr>
            <a:picLocks noChangeAspect="1"/>
          </p:cNvPicPr>
          <p:nvPr/>
        </p:nvPicPr>
        <p:blipFill>
          <a:blip r:embed="rId6"/>
          <a:stretch>
            <a:fillRect/>
          </a:stretch>
        </p:blipFill>
        <p:spPr>
          <a:xfrm>
            <a:off x="7558548" y="4990867"/>
            <a:ext cx="1333932" cy="1507344"/>
          </a:xfrm>
          <a:prstGeom prst="rect">
            <a:avLst/>
          </a:prstGeom>
        </p:spPr>
      </p:pic>
      <p:pic>
        <p:nvPicPr>
          <p:cNvPr id="12" name="Grafik 11"/>
          <p:cNvPicPr>
            <a:picLocks noChangeAspect="1"/>
          </p:cNvPicPr>
          <p:nvPr/>
        </p:nvPicPr>
        <p:blipFill rotWithShape="1">
          <a:blip r:embed="rId7"/>
          <a:srcRect l="13113" t="24028" r="12872" b="24483"/>
          <a:stretch/>
        </p:blipFill>
        <p:spPr>
          <a:xfrm>
            <a:off x="6211604" y="1992535"/>
            <a:ext cx="2641398" cy="1148433"/>
          </a:xfrm>
          <a:prstGeom prst="rect">
            <a:avLst/>
          </a:prstGeom>
        </p:spPr>
      </p:pic>
      <p:sp>
        <p:nvSpPr>
          <p:cNvPr id="5" name="Textfeld 4"/>
          <p:cNvSpPr txBox="1"/>
          <p:nvPr/>
        </p:nvSpPr>
        <p:spPr>
          <a:xfrm>
            <a:off x="3457437" y="4992028"/>
            <a:ext cx="3676853" cy="1200329"/>
          </a:xfrm>
          <a:prstGeom prst="rect">
            <a:avLst/>
          </a:prstGeom>
          <a:noFill/>
        </p:spPr>
        <p:txBody>
          <a:bodyPr wrap="square" rtlCol="0">
            <a:spAutoFit/>
          </a:bodyPr>
          <a:lstStyle/>
          <a:p>
            <a:pPr>
              <a:lnSpc>
                <a:spcPct val="150000"/>
              </a:lnSpc>
            </a:pPr>
            <a:r>
              <a:rPr lang="en-US" sz="1600" b="1" dirty="0">
                <a:latin typeface="Arial" panose="020B0604020202020204" pitchFamily="34" charset="0"/>
                <a:cs typeface="Arial" panose="020B0604020202020204" pitchFamily="34" charset="0"/>
              </a:rPr>
              <a:t>DVGW:</a:t>
            </a:r>
          </a:p>
          <a:p>
            <a:pPr>
              <a:lnSpc>
                <a:spcPct val="150000"/>
              </a:lnSpc>
            </a:pPr>
            <a:r>
              <a:rPr lang="de-DE" sz="1600" dirty="0">
                <a:latin typeface="Arial" panose="020B0604020202020204" pitchFamily="34" charset="0"/>
                <a:cs typeface="Arial" panose="020B0604020202020204" pitchFamily="34" charset="0"/>
              </a:rPr>
              <a:t>Deutscher Verein des Gas- und</a:t>
            </a:r>
          </a:p>
          <a:p>
            <a:pPr>
              <a:lnSpc>
                <a:spcPct val="150000"/>
              </a:lnSpc>
            </a:pPr>
            <a:r>
              <a:rPr lang="de-DE" sz="1600" dirty="0">
                <a:latin typeface="Arial" panose="020B0604020202020204" pitchFamily="34" charset="0"/>
                <a:cs typeface="Arial" panose="020B0604020202020204" pitchFamily="34" charset="0"/>
              </a:rPr>
              <a:t>Wasserfaches e.V</a:t>
            </a:r>
            <a:r>
              <a:rPr lang="de-DE"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1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9756" y="32671"/>
            <a:ext cx="8964488" cy="900100"/>
          </a:xfrm>
          <a:prstGeom prst="rect">
            <a:avLst/>
          </a:prstGeom>
        </p:spPr>
        <p:txBody>
          <a:bodyPr>
            <a:normAutofit/>
          </a:bodyPr>
          <a:lstStyle/>
          <a:p>
            <a:r>
              <a:rPr lang="de-DE" sz="2400" dirty="0">
                <a:latin typeface="Arial" panose="020B0604020202020204" pitchFamily="34" charset="0"/>
                <a:cs typeface="Arial" panose="020B0604020202020204" pitchFamily="34" charset="0"/>
              </a:rPr>
              <a:t>DVGW W 120-2 Qualifikationsanforderungen auf dem Gebiet der Bohrtechnik und der oberflächennahen Geothermie (EWS)</a:t>
            </a:r>
          </a:p>
        </p:txBody>
      </p:sp>
      <p:sp>
        <p:nvSpPr>
          <p:cNvPr id="3" name="Textfeld 2"/>
          <p:cNvSpPr txBox="1"/>
          <p:nvPr/>
        </p:nvSpPr>
        <p:spPr>
          <a:xfrm>
            <a:off x="2879558" y="932771"/>
            <a:ext cx="6264442" cy="6001643"/>
          </a:xfrm>
          <a:prstGeom prst="rect">
            <a:avLst/>
          </a:prstGeom>
          <a:noFill/>
        </p:spPr>
        <p:txBody>
          <a:bodyPr wrap="square" rtlCol="0">
            <a:spAutoFit/>
          </a:bodyPr>
          <a:lstStyle/>
          <a:p>
            <a:pPr fontAlgn="base">
              <a:lnSpc>
                <a:spcPct val="150000"/>
              </a:lnSpc>
              <a:spcBef>
                <a:spcPct val="0"/>
              </a:spcBef>
              <a:spcAft>
                <a:spcPct val="0"/>
              </a:spcAft>
            </a:pPr>
            <a:r>
              <a:rPr lang="de-DE" sz="1600" b="1" dirty="0">
                <a:solidFill>
                  <a:prstClr val="black"/>
                </a:solidFill>
                <a:latin typeface="Arial" charset="0"/>
              </a:rPr>
              <a:t>Umfang</a:t>
            </a:r>
            <a:r>
              <a:rPr lang="de-DE" sz="1600" b="1" dirty="0" smtClean="0">
                <a:solidFill>
                  <a:prstClr val="black"/>
                </a:solidFill>
                <a:latin typeface="Arial" charset="0"/>
              </a:rPr>
              <a:t>:</a:t>
            </a:r>
          </a:p>
          <a:p>
            <a:pPr fontAlgn="base">
              <a:lnSpc>
                <a:spcPct val="150000"/>
              </a:lnSpc>
              <a:spcBef>
                <a:spcPct val="0"/>
              </a:spcBef>
              <a:spcAft>
                <a:spcPct val="0"/>
              </a:spcAft>
            </a:pPr>
            <a:r>
              <a:rPr lang="de-DE" sz="1600" dirty="0" smtClean="0">
                <a:solidFill>
                  <a:prstClr val="black"/>
                </a:solidFill>
                <a:latin typeface="Arial" charset="0"/>
              </a:rPr>
              <a:t>Das </a:t>
            </a:r>
            <a:r>
              <a:rPr lang="de-DE" sz="1600" dirty="0">
                <a:solidFill>
                  <a:prstClr val="black"/>
                </a:solidFill>
                <a:latin typeface="Arial" charset="0"/>
              </a:rPr>
              <a:t>Arbeitsblatt gilt für Unternehmen im Bereich der Bohrtechnik zur Nutzung der oberflächennahen Geothermie (BHE bis 400 m). Es umfasst Bohr- und sonstige Bauarbeiten (z.B. Einbringen der Erdwärmesonde, Verfüllung der Bohrung) bis zur Übergabestelle, die für die einwandfreie Funktion der Erdwärmesonde nach VDI 4640 (geschlossene Systeme) erforderlich sind. Für offene Systeme (Brunnenanlagen) gilt DVGW W 120-1 (</a:t>
            </a:r>
            <a:r>
              <a:rPr lang="de-DE" sz="1600" dirty="0" smtClean="0">
                <a:solidFill>
                  <a:prstClr val="black"/>
                </a:solidFill>
                <a:latin typeface="Arial" charset="0"/>
              </a:rPr>
              <a:t>A).</a:t>
            </a:r>
          </a:p>
          <a:p>
            <a:pPr fontAlgn="base">
              <a:lnSpc>
                <a:spcPct val="150000"/>
              </a:lnSpc>
              <a:spcBef>
                <a:spcPct val="0"/>
              </a:spcBef>
              <a:spcAft>
                <a:spcPct val="0"/>
              </a:spcAft>
            </a:pPr>
            <a:endParaRPr lang="de-DE" sz="1600" dirty="0" smtClean="0">
              <a:solidFill>
                <a:prstClr val="black"/>
              </a:solidFill>
              <a:latin typeface="Arial" charset="0"/>
            </a:endParaRPr>
          </a:p>
          <a:p>
            <a:pPr fontAlgn="base">
              <a:lnSpc>
                <a:spcPct val="150000"/>
              </a:lnSpc>
              <a:spcBef>
                <a:spcPct val="0"/>
              </a:spcBef>
              <a:spcAft>
                <a:spcPct val="0"/>
              </a:spcAft>
            </a:pPr>
            <a:r>
              <a:rPr lang="de-DE" sz="1600" dirty="0">
                <a:solidFill>
                  <a:prstClr val="black"/>
                </a:solidFill>
                <a:latin typeface="Arial" charset="0"/>
              </a:rPr>
              <a:t>Sie beschreibt die formalen, personellen und materiellen Voraussetzungen sowie die Anforderungen für die Prüfung und Überwachung solcher Unternehmen.</a:t>
            </a:r>
          </a:p>
          <a:p>
            <a:pPr fontAlgn="base">
              <a:lnSpc>
                <a:spcPct val="150000"/>
              </a:lnSpc>
              <a:spcBef>
                <a:spcPct val="0"/>
              </a:spcBef>
              <a:spcAft>
                <a:spcPct val="0"/>
              </a:spcAft>
            </a:pPr>
            <a:endParaRPr lang="en-US" sz="1600" dirty="0">
              <a:solidFill>
                <a:prstClr val="black"/>
              </a:solidFill>
              <a:latin typeface="Arial" charset="0"/>
            </a:endParaRPr>
          </a:p>
          <a:p>
            <a:pPr fontAlgn="base">
              <a:lnSpc>
                <a:spcPct val="150000"/>
              </a:lnSpc>
              <a:spcBef>
                <a:spcPct val="0"/>
              </a:spcBef>
              <a:spcAft>
                <a:spcPct val="0"/>
              </a:spcAft>
            </a:pPr>
            <a:r>
              <a:rPr lang="de-DE" sz="1600" dirty="0">
                <a:solidFill>
                  <a:prstClr val="black"/>
                </a:solidFill>
                <a:latin typeface="Arial" charset="0"/>
              </a:rPr>
              <a:t>Um die Einhaltung der Anforderungen dieses Arbeitsblatts nachzuweisen, kann jeder Auftragnehmer in seinem Angebot ein Zertifikat von einem zertifizierten Akkreditierer verlangen.</a:t>
            </a:r>
          </a:p>
        </p:txBody>
      </p:sp>
      <p:pic>
        <p:nvPicPr>
          <p:cNvPr id="5" name="Grafik 4"/>
          <p:cNvPicPr>
            <a:picLocks noChangeAspect="1"/>
          </p:cNvPicPr>
          <p:nvPr/>
        </p:nvPicPr>
        <p:blipFill>
          <a:blip r:embed="rId2"/>
          <a:stretch>
            <a:fillRect/>
          </a:stretch>
        </p:blipFill>
        <p:spPr>
          <a:xfrm>
            <a:off x="89502" y="1808820"/>
            <a:ext cx="2742566" cy="3942438"/>
          </a:xfrm>
          <a:prstGeom prst="rect">
            <a:avLst/>
          </a:prstGeom>
        </p:spPr>
      </p:pic>
    </p:spTree>
    <p:extLst>
      <p:ext uri="{BB962C8B-B14F-4D97-AF65-F5344CB8AC3E}">
        <p14:creationId xmlns:p14="http://schemas.microsoft.com/office/powerpoint/2010/main" val="354705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0820" y="1106729"/>
            <a:ext cx="4527620" cy="5632311"/>
          </a:xfrm>
          <a:prstGeom prst="rect">
            <a:avLst/>
          </a:prstGeom>
          <a:noFill/>
        </p:spPr>
        <p:txBody>
          <a:bodyPr wrap="square" rtlCol="0">
            <a:spAutoFit/>
          </a:bodyPr>
          <a:lstStyle/>
          <a:p>
            <a:pPr marL="400050" indent="-400050" fontAlgn="base">
              <a:lnSpc>
                <a:spcPct val="150000"/>
              </a:lnSpc>
              <a:spcBef>
                <a:spcPct val="0"/>
              </a:spcBef>
              <a:spcAft>
                <a:spcPct val="0"/>
              </a:spcAft>
              <a:buFontTx/>
              <a:buAutoNum type="arabicPlain"/>
              <a:tabLst>
                <a:tab pos="400050" algn="l"/>
              </a:tabLst>
            </a:pPr>
            <a:r>
              <a:rPr lang="de-DE" sz="1600" dirty="0">
                <a:solidFill>
                  <a:prstClr val="black"/>
                </a:solidFill>
                <a:latin typeface="Arial" charset="0"/>
              </a:rPr>
              <a:t>Umfang</a:t>
            </a:r>
          </a:p>
          <a:p>
            <a:pPr marL="400050" indent="-400050" fontAlgn="base">
              <a:lnSpc>
                <a:spcPct val="150000"/>
              </a:lnSpc>
              <a:spcBef>
                <a:spcPct val="0"/>
              </a:spcBef>
              <a:spcAft>
                <a:spcPct val="0"/>
              </a:spcAft>
              <a:buFontTx/>
              <a:buAutoNum type="arabicPlain"/>
              <a:tabLst>
                <a:tab pos="400050" algn="l"/>
              </a:tabLst>
            </a:pPr>
            <a:r>
              <a:rPr lang="de-DE" sz="1600" dirty="0">
                <a:solidFill>
                  <a:prstClr val="black"/>
                </a:solidFill>
                <a:latin typeface="Arial" charset="0"/>
              </a:rPr>
              <a:t>Normverweise</a:t>
            </a:r>
          </a:p>
          <a:p>
            <a:pPr marL="400050" indent="-400050" fontAlgn="base">
              <a:lnSpc>
                <a:spcPct val="150000"/>
              </a:lnSpc>
              <a:spcBef>
                <a:spcPct val="0"/>
              </a:spcBef>
              <a:spcAft>
                <a:spcPct val="0"/>
              </a:spcAft>
              <a:buFontTx/>
              <a:buAutoNum type="arabicPlain"/>
              <a:tabLst>
                <a:tab pos="400050" algn="l"/>
              </a:tabLst>
            </a:pPr>
            <a:r>
              <a:rPr lang="de-DE" sz="1600" dirty="0">
                <a:solidFill>
                  <a:prstClr val="black"/>
                </a:solidFill>
                <a:latin typeface="Arial" charset="0"/>
              </a:rPr>
              <a:t>Differenzierung der Qualitätsanforderungen für die Klassifizierung in Gruppen</a:t>
            </a:r>
          </a:p>
          <a:p>
            <a:pPr marL="400050" indent="-400050" fontAlgn="base">
              <a:lnSpc>
                <a:spcPct val="150000"/>
              </a:lnSpc>
              <a:spcBef>
                <a:spcPct val="0"/>
              </a:spcBef>
              <a:spcAft>
                <a:spcPct val="0"/>
              </a:spcAft>
              <a:buFontTx/>
              <a:buAutoNum type="arabicPlain"/>
              <a:tabLst>
                <a:tab pos="400050" algn="l"/>
              </a:tabLst>
            </a:pPr>
            <a:r>
              <a:rPr lang="de-DE" sz="1600" dirty="0">
                <a:solidFill>
                  <a:prstClr val="black"/>
                </a:solidFill>
                <a:latin typeface="Arial" charset="0"/>
              </a:rPr>
              <a:t>Umweltschutz</a:t>
            </a:r>
          </a:p>
          <a:p>
            <a:pPr marL="400050" indent="-400050" fontAlgn="base">
              <a:lnSpc>
                <a:spcPct val="150000"/>
              </a:lnSpc>
              <a:spcBef>
                <a:spcPct val="0"/>
              </a:spcBef>
              <a:spcAft>
                <a:spcPct val="0"/>
              </a:spcAft>
              <a:buFontTx/>
              <a:buAutoNum type="arabicPlain"/>
              <a:tabLst>
                <a:tab pos="400050" algn="l"/>
              </a:tabLst>
            </a:pPr>
            <a:r>
              <a:rPr lang="de-DE" sz="1600" dirty="0">
                <a:solidFill>
                  <a:prstClr val="black"/>
                </a:solidFill>
                <a:latin typeface="Arial" charset="0"/>
              </a:rPr>
              <a:t>Formale Anforderungen an das </a:t>
            </a:r>
            <a:r>
              <a:rPr lang="de-DE" sz="1600" dirty="0" smtClean="0">
                <a:solidFill>
                  <a:prstClr val="black"/>
                </a:solidFill>
                <a:latin typeface="Arial" charset="0"/>
              </a:rPr>
              <a:t>Unternehmen</a:t>
            </a:r>
          </a:p>
          <a:p>
            <a:pPr fontAlgn="base">
              <a:lnSpc>
                <a:spcPct val="150000"/>
              </a:lnSpc>
              <a:spcBef>
                <a:spcPct val="0"/>
              </a:spcBef>
              <a:spcAft>
                <a:spcPct val="0"/>
              </a:spcAft>
              <a:tabLst>
                <a:tab pos="400050" algn="l"/>
              </a:tabLst>
            </a:pPr>
            <a:r>
              <a:rPr lang="de-DE" sz="1600" dirty="0" smtClean="0">
                <a:solidFill>
                  <a:prstClr val="black"/>
                </a:solidFill>
                <a:latin typeface="Arial" charset="0"/>
              </a:rPr>
              <a:t>5.1 	Verpflichtungen </a:t>
            </a:r>
            <a:r>
              <a:rPr lang="de-DE" sz="1600" dirty="0">
                <a:solidFill>
                  <a:prstClr val="black"/>
                </a:solidFill>
                <a:latin typeface="Arial" charset="0"/>
              </a:rPr>
              <a:t>des </a:t>
            </a:r>
            <a:r>
              <a:rPr lang="de-DE" sz="1600" dirty="0" smtClean="0">
                <a:solidFill>
                  <a:prstClr val="black"/>
                </a:solidFill>
                <a:latin typeface="Arial" charset="0"/>
              </a:rPr>
              <a:t>Unternehmens</a:t>
            </a:r>
            <a:endParaRPr lang="de-DE" sz="1600" dirty="0">
              <a:solidFill>
                <a:prstClr val="black"/>
              </a:solidFill>
              <a:latin typeface="Arial" charset="0"/>
            </a:endParaRPr>
          </a:p>
          <a:p>
            <a:pPr marL="400050" indent="-400050" fontAlgn="base">
              <a:lnSpc>
                <a:spcPct val="150000"/>
              </a:lnSpc>
              <a:spcBef>
                <a:spcPct val="0"/>
              </a:spcBef>
              <a:spcAft>
                <a:spcPct val="0"/>
              </a:spcAft>
              <a:tabLst>
                <a:tab pos="400050" algn="l"/>
              </a:tabLst>
            </a:pPr>
            <a:r>
              <a:rPr lang="de-DE" sz="1600" dirty="0">
                <a:solidFill>
                  <a:prstClr val="black"/>
                </a:solidFill>
                <a:latin typeface="Arial" charset="0"/>
              </a:rPr>
              <a:t>5.2 </a:t>
            </a:r>
            <a:r>
              <a:rPr lang="de-DE" sz="1600" dirty="0" smtClean="0">
                <a:solidFill>
                  <a:prstClr val="black"/>
                </a:solidFill>
                <a:latin typeface="Arial" charset="0"/>
              </a:rPr>
              <a:t>	Leistungsnachweis </a:t>
            </a:r>
            <a:r>
              <a:rPr lang="de-DE" sz="1600" dirty="0">
                <a:solidFill>
                  <a:prstClr val="black"/>
                </a:solidFill>
                <a:latin typeface="Arial" charset="0"/>
              </a:rPr>
              <a:t>und </a:t>
            </a:r>
            <a:r>
              <a:rPr lang="de-DE" sz="1600" dirty="0" smtClean="0">
                <a:solidFill>
                  <a:prstClr val="black"/>
                </a:solidFill>
                <a:latin typeface="Arial" charset="0"/>
              </a:rPr>
              <a:t>Referenzen</a:t>
            </a:r>
            <a:endParaRPr lang="de-DE" sz="1600" dirty="0">
              <a:solidFill>
                <a:prstClr val="black"/>
              </a:solidFill>
              <a:latin typeface="Arial" charset="0"/>
            </a:endParaRPr>
          </a:p>
          <a:p>
            <a:pPr marL="400050" indent="-400050" fontAlgn="base">
              <a:lnSpc>
                <a:spcPct val="150000"/>
              </a:lnSpc>
              <a:spcBef>
                <a:spcPct val="0"/>
              </a:spcBef>
              <a:spcAft>
                <a:spcPct val="0"/>
              </a:spcAft>
              <a:tabLst>
                <a:tab pos="400050" algn="l"/>
              </a:tabLst>
            </a:pPr>
            <a:r>
              <a:rPr lang="de-DE" sz="1600" dirty="0" smtClean="0">
                <a:solidFill>
                  <a:prstClr val="black"/>
                </a:solidFill>
                <a:latin typeface="Arial" charset="0"/>
              </a:rPr>
              <a:t>6 	Personalbedarf</a:t>
            </a:r>
            <a:endParaRPr lang="de-DE" sz="1600" dirty="0">
              <a:solidFill>
                <a:prstClr val="black"/>
              </a:solidFill>
              <a:latin typeface="Arial" charset="0"/>
            </a:endParaRPr>
          </a:p>
          <a:p>
            <a:pPr marL="400050" indent="-400050" fontAlgn="base">
              <a:lnSpc>
                <a:spcPct val="150000"/>
              </a:lnSpc>
              <a:spcBef>
                <a:spcPct val="0"/>
              </a:spcBef>
              <a:spcAft>
                <a:spcPct val="0"/>
              </a:spcAft>
              <a:tabLst>
                <a:tab pos="400050" algn="l"/>
              </a:tabLst>
            </a:pPr>
            <a:r>
              <a:rPr lang="de-DE" sz="1600" dirty="0">
                <a:solidFill>
                  <a:prstClr val="black"/>
                </a:solidFill>
                <a:latin typeface="Arial" charset="0"/>
              </a:rPr>
              <a:t>6.1 </a:t>
            </a:r>
            <a:r>
              <a:rPr lang="de-DE" sz="1600" dirty="0" smtClean="0">
                <a:solidFill>
                  <a:prstClr val="black"/>
                </a:solidFill>
                <a:latin typeface="Arial" charset="0"/>
              </a:rPr>
              <a:t> Allgemeines</a:t>
            </a:r>
            <a:endParaRPr lang="de-DE" sz="1600" dirty="0">
              <a:solidFill>
                <a:prstClr val="black"/>
              </a:solidFill>
              <a:latin typeface="Arial" charset="0"/>
            </a:endParaRPr>
          </a:p>
          <a:p>
            <a:pPr marL="400050" indent="-400050" fontAlgn="base">
              <a:lnSpc>
                <a:spcPct val="150000"/>
              </a:lnSpc>
              <a:spcBef>
                <a:spcPct val="0"/>
              </a:spcBef>
              <a:spcAft>
                <a:spcPct val="0"/>
              </a:spcAft>
              <a:tabLst>
                <a:tab pos="400050" algn="l"/>
              </a:tabLst>
            </a:pPr>
            <a:r>
              <a:rPr lang="de-DE" sz="1600" dirty="0">
                <a:solidFill>
                  <a:prstClr val="black"/>
                </a:solidFill>
                <a:latin typeface="Arial" charset="0"/>
              </a:rPr>
              <a:t>6.2 </a:t>
            </a:r>
            <a:r>
              <a:rPr lang="de-DE" sz="1600" dirty="0" smtClean="0">
                <a:solidFill>
                  <a:prstClr val="black"/>
                </a:solidFill>
                <a:latin typeface="Arial" charset="0"/>
              </a:rPr>
              <a:t> Qualifikation </a:t>
            </a:r>
            <a:r>
              <a:rPr lang="de-DE" sz="1600" dirty="0">
                <a:solidFill>
                  <a:prstClr val="black"/>
                </a:solidFill>
                <a:latin typeface="Arial" charset="0"/>
              </a:rPr>
              <a:t>des verantwortlichen technischen Leiters </a:t>
            </a:r>
          </a:p>
          <a:p>
            <a:pPr marL="400050" indent="-400050" fontAlgn="base">
              <a:lnSpc>
                <a:spcPct val="150000"/>
              </a:lnSpc>
              <a:spcBef>
                <a:spcPct val="0"/>
              </a:spcBef>
              <a:spcAft>
                <a:spcPct val="0"/>
              </a:spcAft>
              <a:tabLst>
                <a:tab pos="400050" algn="l"/>
              </a:tabLst>
            </a:pPr>
            <a:r>
              <a:rPr lang="de-DE" sz="1600" dirty="0">
                <a:solidFill>
                  <a:prstClr val="black"/>
                </a:solidFill>
                <a:latin typeface="Arial" charset="0"/>
              </a:rPr>
              <a:t>6.3 </a:t>
            </a:r>
            <a:r>
              <a:rPr lang="de-DE" sz="1600" dirty="0" smtClean="0">
                <a:solidFill>
                  <a:prstClr val="black"/>
                </a:solidFill>
                <a:latin typeface="Arial" charset="0"/>
              </a:rPr>
              <a:t> Qualifikation </a:t>
            </a:r>
            <a:r>
              <a:rPr lang="de-DE" sz="1600" dirty="0">
                <a:solidFill>
                  <a:prstClr val="black"/>
                </a:solidFill>
                <a:latin typeface="Arial" charset="0"/>
              </a:rPr>
              <a:t>des Projektleiters</a:t>
            </a:r>
          </a:p>
          <a:p>
            <a:pPr marL="400050" indent="-400050" fontAlgn="base">
              <a:lnSpc>
                <a:spcPct val="150000"/>
              </a:lnSpc>
              <a:spcBef>
                <a:spcPct val="0"/>
              </a:spcBef>
              <a:spcAft>
                <a:spcPct val="0"/>
              </a:spcAft>
              <a:tabLst>
                <a:tab pos="400050" algn="l"/>
              </a:tabLst>
            </a:pPr>
            <a:r>
              <a:rPr lang="de-DE" sz="1600" dirty="0">
                <a:solidFill>
                  <a:prstClr val="black"/>
                </a:solidFill>
                <a:latin typeface="Arial" charset="0"/>
              </a:rPr>
              <a:t>6.4 </a:t>
            </a:r>
            <a:r>
              <a:rPr lang="de-DE" sz="1600" dirty="0" smtClean="0">
                <a:solidFill>
                  <a:prstClr val="black"/>
                </a:solidFill>
                <a:latin typeface="Arial" charset="0"/>
              </a:rPr>
              <a:t> Qualifikation </a:t>
            </a:r>
            <a:r>
              <a:rPr lang="de-DE" sz="1600" dirty="0">
                <a:solidFill>
                  <a:prstClr val="black"/>
                </a:solidFill>
                <a:latin typeface="Arial" charset="0"/>
              </a:rPr>
              <a:t>des technischen Personals</a:t>
            </a:r>
          </a:p>
        </p:txBody>
      </p:sp>
      <p:sp>
        <p:nvSpPr>
          <p:cNvPr id="3" name="Textfeld 2"/>
          <p:cNvSpPr txBox="1"/>
          <p:nvPr/>
        </p:nvSpPr>
        <p:spPr>
          <a:xfrm>
            <a:off x="76196" y="858704"/>
            <a:ext cx="1963999" cy="338554"/>
          </a:xfrm>
          <a:prstGeom prst="rect">
            <a:avLst/>
          </a:prstGeom>
          <a:noFill/>
        </p:spPr>
        <p:txBody>
          <a:bodyPr wrap="none" rtlCol="0">
            <a:spAutoFit/>
          </a:bodyPr>
          <a:lstStyle/>
          <a:p>
            <a:pPr fontAlgn="base">
              <a:spcBef>
                <a:spcPct val="0"/>
              </a:spcBef>
              <a:spcAft>
                <a:spcPct val="0"/>
              </a:spcAft>
            </a:pPr>
            <a:r>
              <a:rPr lang="de-DE" sz="1600" b="1" dirty="0">
                <a:solidFill>
                  <a:prstClr val="black"/>
                </a:solidFill>
                <a:latin typeface="Arial" charset="0"/>
              </a:rPr>
              <a:t>Inhaltsverzeichnis</a:t>
            </a:r>
          </a:p>
        </p:txBody>
      </p:sp>
      <p:sp>
        <p:nvSpPr>
          <p:cNvPr id="6" name="Textfeld 5"/>
          <p:cNvSpPr txBox="1"/>
          <p:nvPr/>
        </p:nvSpPr>
        <p:spPr>
          <a:xfrm>
            <a:off x="4482384" y="1027981"/>
            <a:ext cx="4770135" cy="5632311"/>
          </a:xfrm>
          <a:prstGeom prst="rect">
            <a:avLst/>
          </a:prstGeom>
          <a:noFill/>
        </p:spPr>
        <p:txBody>
          <a:bodyPr wrap="square" rtlCol="0">
            <a:spAutoFit/>
          </a:bodyPr>
          <a:lstStyle/>
          <a:p>
            <a:pPr marL="400050" indent="-400050" fontAlgn="base">
              <a:lnSpc>
                <a:spcPct val="150000"/>
              </a:lnSpc>
              <a:spcBef>
                <a:spcPct val="0"/>
              </a:spcBef>
              <a:spcAft>
                <a:spcPct val="0"/>
              </a:spcAft>
              <a:buFontTx/>
              <a:buAutoNum type="arabicPlain" startAt="7"/>
              <a:tabLst>
                <a:tab pos="400050" algn="l"/>
              </a:tabLst>
            </a:pPr>
            <a:r>
              <a:rPr lang="de-DE" sz="1600" dirty="0">
                <a:solidFill>
                  <a:prstClr val="black"/>
                </a:solidFill>
                <a:latin typeface="Arial" charset="0"/>
              </a:rPr>
              <a:t>Anforderungen an die technische Ausrüstung</a:t>
            </a:r>
          </a:p>
          <a:p>
            <a:pPr marL="400050" indent="-400050" fontAlgn="base">
              <a:lnSpc>
                <a:spcPct val="150000"/>
              </a:lnSpc>
              <a:spcBef>
                <a:spcPct val="0"/>
              </a:spcBef>
              <a:spcAft>
                <a:spcPct val="0"/>
              </a:spcAft>
              <a:buFontTx/>
              <a:buAutoNum type="arabicPlain" startAt="7"/>
              <a:tabLst>
                <a:tab pos="400050" algn="l"/>
              </a:tabLst>
            </a:pPr>
            <a:r>
              <a:rPr lang="de-DE" sz="1600" dirty="0">
                <a:solidFill>
                  <a:prstClr val="black"/>
                </a:solidFill>
                <a:latin typeface="Arial" charset="0"/>
              </a:rPr>
              <a:t>Anforderungen an </a:t>
            </a:r>
            <a:r>
              <a:rPr lang="de-DE" sz="1600" dirty="0" smtClean="0">
                <a:solidFill>
                  <a:prstClr val="black"/>
                </a:solidFill>
                <a:latin typeface="Arial" charset="0"/>
              </a:rPr>
              <a:t>das Qualitätsmanagement/</a:t>
            </a:r>
          </a:p>
          <a:p>
            <a:pPr fontAlgn="base">
              <a:lnSpc>
                <a:spcPct val="150000"/>
              </a:lnSpc>
              <a:spcBef>
                <a:spcPct val="0"/>
              </a:spcBef>
              <a:spcAft>
                <a:spcPct val="0"/>
              </a:spcAft>
              <a:tabLst>
                <a:tab pos="400050" algn="l"/>
              </a:tabLst>
            </a:pPr>
            <a:r>
              <a:rPr lang="de-DE" sz="1600" dirty="0" smtClean="0">
                <a:solidFill>
                  <a:prstClr val="black"/>
                </a:solidFill>
                <a:latin typeface="Arial" charset="0"/>
              </a:rPr>
              <a:t>	Betriebsführungssystem</a:t>
            </a:r>
            <a:endParaRPr lang="de-DE" sz="1600" dirty="0">
              <a:solidFill>
                <a:prstClr val="black"/>
              </a:solidFill>
              <a:latin typeface="Arial" charset="0"/>
            </a:endParaRPr>
          </a:p>
          <a:p>
            <a:pPr marL="400050" indent="-400050" fontAlgn="base">
              <a:lnSpc>
                <a:spcPct val="150000"/>
              </a:lnSpc>
              <a:spcBef>
                <a:spcPct val="0"/>
              </a:spcBef>
              <a:spcAft>
                <a:spcPct val="0"/>
              </a:spcAft>
              <a:buFont typeface="+mj-lt"/>
              <a:buAutoNum type="arabicPeriod" startAt="9"/>
              <a:tabLst>
                <a:tab pos="400050" algn="l"/>
              </a:tabLst>
            </a:pPr>
            <a:r>
              <a:rPr lang="de-DE" sz="1600" dirty="0">
                <a:solidFill>
                  <a:prstClr val="black"/>
                </a:solidFill>
                <a:latin typeface="Arial" charset="0"/>
              </a:rPr>
              <a:t>Anforderungen an die </a:t>
            </a:r>
            <a:r>
              <a:rPr lang="de-DE" sz="1600" dirty="0" smtClean="0">
                <a:solidFill>
                  <a:prstClr val="black"/>
                </a:solidFill>
                <a:latin typeface="Arial" charset="0"/>
              </a:rPr>
              <a:t>Betriebsprüfung</a:t>
            </a:r>
            <a:r>
              <a:rPr lang="de-DE" sz="1600" dirty="0">
                <a:solidFill>
                  <a:prstClr val="black"/>
                </a:solidFill>
                <a:latin typeface="Arial" charset="0"/>
              </a:rPr>
              <a:t>, die Experten und die Aus- und Weiterbildung</a:t>
            </a:r>
          </a:p>
          <a:p>
            <a:pPr fontAlgn="base">
              <a:lnSpc>
                <a:spcPct val="150000"/>
              </a:lnSpc>
              <a:spcBef>
                <a:spcPct val="0"/>
              </a:spcBef>
              <a:spcAft>
                <a:spcPct val="0"/>
              </a:spcAft>
              <a:tabLst>
                <a:tab pos="400050" algn="l"/>
              </a:tabLst>
            </a:pPr>
            <a:r>
              <a:rPr lang="en-GB" sz="1600" dirty="0" smtClean="0">
                <a:solidFill>
                  <a:prstClr val="black"/>
                </a:solidFill>
                <a:latin typeface="Arial" charset="0"/>
              </a:rPr>
              <a:t>9.1</a:t>
            </a:r>
            <a:r>
              <a:rPr lang="en-GB" sz="1600" dirty="0">
                <a:solidFill>
                  <a:prstClr val="black"/>
                </a:solidFill>
                <a:latin typeface="Arial" charset="0"/>
              </a:rPr>
              <a:t>	</a:t>
            </a:r>
            <a:r>
              <a:rPr lang="en-GB" sz="1600" dirty="0" err="1" smtClean="0">
                <a:solidFill>
                  <a:prstClr val="black"/>
                </a:solidFill>
                <a:latin typeface="Arial" charset="0"/>
              </a:rPr>
              <a:t>Betriebsprüfung</a:t>
            </a:r>
            <a:endParaRPr lang="en-GB" sz="1600" dirty="0">
              <a:solidFill>
                <a:prstClr val="black"/>
              </a:solidFill>
              <a:latin typeface="Arial" charset="0"/>
            </a:endParaRPr>
          </a:p>
          <a:p>
            <a:pPr fontAlgn="base">
              <a:lnSpc>
                <a:spcPct val="150000"/>
              </a:lnSpc>
              <a:spcBef>
                <a:spcPct val="0"/>
              </a:spcBef>
              <a:spcAft>
                <a:spcPct val="0"/>
              </a:spcAft>
              <a:tabLst>
                <a:tab pos="400050" algn="l"/>
              </a:tabLst>
            </a:pPr>
            <a:r>
              <a:rPr lang="en-GB" sz="1600" dirty="0">
                <a:solidFill>
                  <a:prstClr val="black"/>
                </a:solidFill>
                <a:latin typeface="Arial" charset="0"/>
              </a:rPr>
              <a:t>9.2	</a:t>
            </a:r>
            <a:r>
              <a:rPr lang="en-GB" sz="1600" dirty="0" err="1" smtClean="0">
                <a:solidFill>
                  <a:prstClr val="black"/>
                </a:solidFill>
                <a:latin typeface="Arial" charset="0"/>
              </a:rPr>
              <a:t>Anforderungen</a:t>
            </a:r>
            <a:r>
              <a:rPr lang="en-GB" sz="1600" dirty="0" smtClean="0">
                <a:solidFill>
                  <a:prstClr val="black"/>
                </a:solidFill>
                <a:latin typeface="Arial" charset="0"/>
              </a:rPr>
              <a:t> an die </a:t>
            </a:r>
            <a:r>
              <a:rPr lang="en-GB" sz="1600" dirty="0" err="1" smtClean="0">
                <a:solidFill>
                  <a:prstClr val="black"/>
                </a:solidFill>
                <a:latin typeface="Arial" charset="0"/>
              </a:rPr>
              <a:t>Experten</a:t>
            </a:r>
            <a:endParaRPr lang="en-GB" sz="1600" dirty="0">
              <a:solidFill>
                <a:prstClr val="black"/>
              </a:solidFill>
              <a:latin typeface="Arial" charset="0"/>
            </a:endParaRPr>
          </a:p>
          <a:p>
            <a:pPr fontAlgn="base">
              <a:lnSpc>
                <a:spcPct val="150000"/>
              </a:lnSpc>
              <a:spcBef>
                <a:spcPct val="0"/>
              </a:spcBef>
              <a:spcAft>
                <a:spcPct val="0"/>
              </a:spcAft>
              <a:tabLst>
                <a:tab pos="400050" algn="l"/>
              </a:tabLst>
            </a:pPr>
            <a:r>
              <a:rPr lang="en-GB" sz="1600" dirty="0">
                <a:solidFill>
                  <a:prstClr val="black"/>
                </a:solidFill>
                <a:latin typeface="Arial" charset="0"/>
              </a:rPr>
              <a:t>9.3	</a:t>
            </a:r>
            <a:r>
              <a:rPr lang="de-DE" sz="1600" dirty="0">
                <a:solidFill>
                  <a:prstClr val="black"/>
                </a:solidFill>
                <a:latin typeface="Arial" charset="0"/>
              </a:rPr>
              <a:t>Anforderungen an die Aus- und Weiterbildung</a:t>
            </a:r>
          </a:p>
          <a:p>
            <a:pPr marL="1615679" indent="-1615679" fontAlgn="base">
              <a:lnSpc>
                <a:spcPct val="150000"/>
              </a:lnSpc>
              <a:spcBef>
                <a:spcPct val="0"/>
              </a:spcBef>
              <a:spcAft>
                <a:spcPct val="0"/>
              </a:spcAft>
              <a:tabLst>
                <a:tab pos="1615679" algn="l"/>
              </a:tabLst>
            </a:pPr>
            <a:r>
              <a:rPr lang="de-DE" sz="1600" u="sng" dirty="0">
                <a:solidFill>
                  <a:prstClr val="black"/>
                </a:solidFill>
                <a:latin typeface="Arial" charset="0"/>
              </a:rPr>
              <a:t>Anhang A (normativ): </a:t>
            </a:r>
            <a:endParaRPr lang="de-DE" sz="1600" u="sng" dirty="0" smtClean="0">
              <a:solidFill>
                <a:prstClr val="black"/>
              </a:solidFill>
              <a:latin typeface="Arial" charset="0"/>
            </a:endParaRPr>
          </a:p>
          <a:p>
            <a:pPr marL="1615679" indent="-1615679" fontAlgn="base">
              <a:lnSpc>
                <a:spcPct val="150000"/>
              </a:lnSpc>
              <a:spcBef>
                <a:spcPct val="0"/>
              </a:spcBef>
              <a:spcAft>
                <a:spcPct val="0"/>
              </a:spcAft>
              <a:tabLst>
                <a:tab pos="1615679" algn="l"/>
              </a:tabLst>
            </a:pPr>
            <a:r>
              <a:rPr lang="de-DE" sz="1600" dirty="0" smtClean="0">
                <a:solidFill>
                  <a:prstClr val="black"/>
                </a:solidFill>
                <a:latin typeface="Arial" charset="0"/>
              </a:rPr>
              <a:t>Fachgespräch </a:t>
            </a:r>
            <a:r>
              <a:rPr lang="de-DE" sz="1600" dirty="0">
                <a:solidFill>
                  <a:prstClr val="black"/>
                </a:solidFill>
                <a:latin typeface="Arial" charset="0"/>
              </a:rPr>
              <a:t>mit </a:t>
            </a:r>
            <a:r>
              <a:rPr lang="de-DE" sz="1600" dirty="0" smtClean="0">
                <a:solidFill>
                  <a:prstClr val="black"/>
                </a:solidFill>
                <a:latin typeface="Arial" charset="0"/>
              </a:rPr>
              <a:t>dem zuständigen technischen</a:t>
            </a:r>
          </a:p>
          <a:p>
            <a:pPr marL="1615679" indent="-1615679" fontAlgn="base">
              <a:lnSpc>
                <a:spcPct val="150000"/>
              </a:lnSpc>
              <a:spcBef>
                <a:spcPct val="0"/>
              </a:spcBef>
              <a:spcAft>
                <a:spcPct val="0"/>
              </a:spcAft>
              <a:tabLst>
                <a:tab pos="1615679" algn="l"/>
              </a:tabLst>
            </a:pPr>
            <a:r>
              <a:rPr lang="de-DE" sz="1600" dirty="0" smtClean="0">
                <a:solidFill>
                  <a:prstClr val="black"/>
                </a:solidFill>
                <a:latin typeface="Arial" charset="0"/>
              </a:rPr>
              <a:t>Betreuer auf der Grundlage abgeschlossener oder</a:t>
            </a:r>
          </a:p>
          <a:p>
            <a:pPr marL="1615679" indent="-1615679" fontAlgn="base">
              <a:lnSpc>
                <a:spcPct val="150000"/>
              </a:lnSpc>
              <a:spcBef>
                <a:spcPct val="0"/>
              </a:spcBef>
              <a:spcAft>
                <a:spcPct val="0"/>
              </a:spcAft>
              <a:tabLst>
                <a:tab pos="1615679" algn="l"/>
              </a:tabLst>
            </a:pPr>
            <a:r>
              <a:rPr lang="de-DE" sz="1600" dirty="0" smtClean="0">
                <a:solidFill>
                  <a:prstClr val="black"/>
                </a:solidFill>
                <a:latin typeface="Arial" charset="0"/>
              </a:rPr>
              <a:t>laufender Projekte</a:t>
            </a:r>
          </a:p>
          <a:p>
            <a:pPr marL="1615679" indent="-1615679" fontAlgn="base">
              <a:lnSpc>
                <a:spcPct val="150000"/>
              </a:lnSpc>
              <a:spcBef>
                <a:spcPct val="0"/>
              </a:spcBef>
              <a:spcAft>
                <a:spcPct val="0"/>
              </a:spcAft>
              <a:tabLst>
                <a:tab pos="1615679" algn="l"/>
              </a:tabLst>
            </a:pPr>
            <a:r>
              <a:rPr lang="de-DE" sz="1600" u="sng" dirty="0">
                <a:solidFill>
                  <a:prstClr val="black"/>
                </a:solidFill>
                <a:latin typeface="Arial" charset="0"/>
              </a:rPr>
              <a:t>Anhang B (normativ): </a:t>
            </a:r>
            <a:r>
              <a:rPr lang="de-DE" sz="1600" dirty="0">
                <a:solidFill>
                  <a:prstClr val="black"/>
                </a:solidFill>
                <a:latin typeface="Arial" charset="0"/>
              </a:rPr>
              <a:t>Dauer der Betriebsprüfung</a:t>
            </a:r>
          </a:p>
          <a:p>
            <a:pPr marL="1615679" indent="-1615679" fontAlgn="base">
              <a:lnSpc>
                <a:spcPct val="150000"/>
              </a:lnSpc>
              <a:spcBef>
                <a:spcPct val="0"/>
              </a:spcBef>
              <a:spcAft>
                <a:spcPct val="0"/>
              </a:spcAft>
              <a:tabLst>
                <a:tab pos="1615679" algn="l"/>
              </a:tabLst>
            </a:pPr>
            <a:r>
              <a:rPr lang="de-DE" sz="1600" u="sng" dirty="0">
                <a:solidFill>
                  <a:prstClr val="black"/>
                </a:solidFill>
                <a:latin typeface="Arial" charset="0"/>
              </a:rPr>
              <a:t>Anhang C (informativ): </a:t>
            </a:r>
            <a:r>
              <a:rPr lang="de-DE" sz="1600" dirty="0">
                <a:solidFill>
                  <a:prstClr val="black"/>
                </a:solidFill>
                <a:latin typeface="Arial" charset="0"/>
              </a:rPr>
              <a:t>Überprüfung </a:t>
            </a:r>
            <a:r>
              <a:rPr lang="de-DE" sz="1600" dirty="0" smtClean="0">
                <a:solidFill>
                  <a:prstClr val="black"/>
                </a:solidFill>
                <a:latin typeface="Arial" charset="0"/>
              </a:rPr>
              <a:t>des</a:t>
            </a:r>
          </a:p>
          <a:p>
            <a:pPr marL="1615679" indent="-1615679" fontAlgn="base">
              <a:lnSpc>
                <a:spcPct val="150000"/>
              </a:lnSpc>
              <a:spcBef>
                <a:spcPct val="0"/>
              </a:spcBef>
              <a:spcAft>
                <a:spcPct val="0"/>
              </a:spcAft>
              <a:tabLst>
                <a:tab pos="1615679" algn="l"/>
              </a:tabLst>
            </a:pPr>
            <a:r>
              <a:rPr lang="de-DE" sz="1600" dirty="0" smtClean="0">
                <a:solidFill>
                  <a:prstClr val="black"/>
                </a:solidFill>
                <a:latin typeface="Arial" charset="0"/>
              </a:rPr>
              <a:t>Betriebsmanagementsystems</a:t>
            </a:r>
            <a:endParaRPr lang="de-DE" sz="1600" dirty="0">
              <a:solidFill>
                <a:prstClr val="black"/>
              </a:solidFill>
              <a:latin typeface="Arial" charset="0"/>
            </a:endParaRPr>
          </a:p>
        </p:txBody>
      </p:sp>
      <p:sp>
        <p:nvSpPr>
          <p:cNvPr id="8" name="Titel 1"/>
          <p:cNvSpPr txBox="1">
            <a:spLocks/>
          </p:cNvSpPr>
          <p:nvPr/>
        </p:nvSpPr>
        <p:spPr>
          <a:xfrm>
            <a:off x="76196" y="49133"/>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de-DE" sz="2400" dirty="0"/>
              <a:t>DVGW W 120-2 Qualifikationsanforderungen auf dem Gebiet der Bohrtechnik und der oberflächennahen Geothermie (EWS)</a:t>
            </a:r>
            <a:endParaRPr lang="en-US" sz="2400" dirty="0"/>
          </a:p>
        </p:txBody>
      </p:sp>
    </p:spTree>
    <p:extLst>
      <p:ext uri="{BB962C8B-B14F-4D97-AF65-F5344CB8AC3E}">
        <p14:creationId xmlns:p14="http://schemas.microsoft.com/office/powerpoint/2010/main" val="97705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15616" y="1362442"/>
            <a:ext cx="8153194" cy="338554"/>
          </a:xfrm>
          <a:prstGeom prst="rect">
            <a:avLst/>
          </a:prstGeom>
          <a:noFill/>
        </p:spPr>
        <p:txBody>
          <a:bodyPr wrap="none" rtlCol="0">
            <a:spAutoFit/>
          </a:bodyPr>
          <a:lstStyle/>
          <a:p>
            <a:pPr marL="342900" indent="-342900" fontAlgn="base">
              <a:spcBef>
                <a:spcPct val="0"/>
              </a:spcBef>
              <a:spcAft>
                <a:spcPct val="0"/>
              </a:spcAft>
              <a:buFont typeface="+mj-lt"/>
              <a:buAutoNum type="arabicPeriod" startAt="3"/>
            </a:pPr>
            <a:r>
              <a:rPr lang="de-DE" sz="1600" b="1" dirty="0">
                <a:solidFill>
                  <a:prstClr val="black"/>
                </a:solidFill>
                <a:latin typeface="Arial" charset="0"/>
              </a:rPr>
              <a:t>Differenzierung der Qualitätsanforderungen für die Klassifizierung in Gruppen</a:t>
            </a:r>
          </a:p>
        </p:txBody>
      </p:sp>
      <p:pic>
        <p:nvPicPr>
          <p:cNvPr id="7" name="Grafik 6"/>
          <p:cNvPicPr>
            <a:picLocks noChangeAspect="1"/>
          </p:cNvPicPr>
          <p:nvPr/>
        </p:nvPicPr>
        <p:blipFill>
          <a:blip r:embed="rId2"/>
          <a:stretch>
            <a:fillRect/>
          </a:stretch>
        </p:blipFill>
        <p:spPr>
          <a:xfrm>
            <a:off x="2006715" y="2276872"/>
            <a:ext cx="5130570" cy="1554389"/>
          </a:xfrm>
          <a:prstGeom prst="rect">
            <a:avLst/>
          </a:prstGeom>
        </p:spPr>
      </p:pic>
      <p:sp>
        <p:nvSpPr>
          <p:cNvPr id="5" name="Titel 1"/>
          <p:cNvSpPr txBox="1">
            <a:spLocks/>
          </p:cNvSpPr>
          <p:nvPr/>
        </p:nvSpPr>
        <p:spPr>
          <a:xfrm>
            <a:off x="89756" y="188640"/>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de-DE" sz="2400" dirty="0"/>
              <a:t>DVGW W 120-2 Qualifikationsanforderungen auf dem Gebiet der Bohrtechnik und der oberflächennahen Geothermie (EWS)</a:t>
            </a:r>
            <a:endParaRPr lang="en-US" sz="2400" dirty="0"/>
          </a:p>
        </p:txBody>
      </p:sp>
    </p:spTree>
    <p:extLst>
      <p:ext uri="{BB962C8B-B14F-4D97-AF65-F5344CB8AC3E}">
        <p14:creationId xmlns:p14="http://schemas.microsoft.com/office/powerpoint/2010/main" val="130530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06642" y="908720"/>
            <a:ext cx="8730716" cy="6209392"/>
          </a:xfrm>
          <a:prstGeom prst="rect">
            <a:avLst/>
          </a:prstGeom>
          <a:noFill/>
        </p:spPr>
        <p:txBody>
          <a:bodyPr wrap="square" rtlCol="0">
            <a:spAutoFit/>
          </a:bodyPr>
          <a:lstStyle/>
          <a:p>
            <a:pPr marL="400050" indent="-400050" fontAlgn="base">
              <a:lnSpc>
                <a:spcPct val="150000"/>
              </a:lnSpc>
              <a:spcBef>
                <a:spcPct val="0"/>
              </a:spcBef>
              <a:spcAft>
                <a:spcPct val="0"/>
              </a:spcAft>
              <a:buFont typeface="+mj-lt"/>
              <a:buAutoNum type="arabicPeriod" startAt="5"/>
              <a:tabLst>
                <a:tab pos="400050" algn="l"/>
              </a:tabLst>
            </a:pPr>
            <a:r>
              <a:rPr lang="de-DE" sz="1600" b="1" dirty="0">
                <a:solidFill>
                  <a:prstClr val="black"/>
                </a:solidFill>
                <a:latin typeface="Arial" charset="0"/>
              </a:rPr>
              <a:t>Formale Anforderungen an das Unternehmen</a:t>
            </a:r>
          </a:p>
          <a:p>
            <a:pPr fontAlgn="base">
              <a:lnSpc>
                <a:spcPct val="150000"/>
              </a:lnSpc>
              <a:spcBef>
                <a:spcPct val="0"/>
              </a:spcBef>
              <a:spcAft>
                <a:spcPct val="0"/>
              </a:spcAft>
              <a:tabLst>
                <a:tab pos="400050" algn="l"/>
              </a:tabLst>
            </a:pPr>
            <a:r>
              <a:rPr lang="de-DE" sz="1600" b="1" dirty="0">
                <a:solidFill>
                  <a:prstClr val="black"/>
                </a:solidFill>
                <a:latin typeface="Arial" charset="0"/>
              </a:rPr>
              <a:t>5.1 	Verpflichtungen des Unternehmens</a:t>
            </a:r>
          </a:p>
          <a:p>
            <a:pPr marL="400050" fontAlgn="base">
              <a:lnSpc>
                <a:spcPct val="150000"/>
              </a:lnSpc>
              <a:spcBef>
                <a:spcPct val="0"/>
              </a:spcBef>
              <a:spcAft>
                <a:spcPct val="0"/>
              </a:spcAft>
              <a:tabLst>
                <a:tab pos="400050" algn="l"/>
              </a:tabLst>
            </a:pPr>
            <a:r>
              <a:rPr lang="de-DE" sz="1600" b="1" dirty="0" smtClean="0">
                <a:solidFill>
                  <a:prstClr val="black"/>
                </a:solidFill>
                <a:latin typeface="Arial" charset="0"/>
              </a:rPr>
              <a:t>Die </a:t>
            </a:r>
            <a:r>
              <a:rPr lang="de-DE" sz="1600" b="1" dirty="0">
                <a:solidFill>
                  <a:prstClr val="black"/>
                </a:solidFill>
                <a:latin typeface="Arial" charset="0"/>
              </a:rPr>
              <a:t>allgemeinen Anforderungen </a:t>
            </a:r>
            <a:r>
              <a:rPr lang="de-DE" sz="1600" dirty="0">
                <a:solidFill>
                  <a:prstClr val="black"/>
                </a:solidFill>
                <a:latin typeface="Arial" charset="0"/>
              </a:rPr>
              <a:t>umfassen 8 Unterpunkte, wie </a:t>
            </a:r>
            <a:r>
              <a:rPr lang="de-DE" sz="1600" dirty="0" err="1">
                <a:solidFill>
                  <a:prstClr val="black"/>
                </a:solidFill>
                <a:latin typeface="Arial" charset="0"/>
              </a:rPr>
              <a:t>z.B</a:t>
            </a:r>
            <a:r>
              <a:rPr lang="de-DE" sz="1600" dirty="0">
                <a:solidFill>
                  <a:prstClr val="black"/>
                </a:solidFill>
                <a:latin typeface="Arial" charset="0"/>
              </a:rPr>
              <a:t>:</a:t>
            </a:r>
          </a:p>
          <a:p>
            <a:pPr marL="685800" indent="-285750" fontAlgn="base">
              <a:lnSpc>
                <a:spcPct val="150000"/>
              </a:lnSpc>
              <a:spcBef>
                <a:spcPct val="0"/>
              </a:spcBef>
              <a:spcAft>
                <a:spcPct val="0"/>
              </a:spcAft>
              <a:buFont typeface="Wingdings" panose="05000000000000000000" pitchFamily="2" charset="2"/>
              <a:buChar char="Ø"/>
              <a:tabLst>
                <a:tab pos="400050" algn="l"/>
              </a:tabLst>
            </a:pPr>
            <a:r>
              <a:rPr lang="de-DE" sz="1600" dirty="0">
                <a:solidFill>
                  <a:prstClr val="black"/>
                </a:solidFill>
                <a:latin typeface="Arial" charset="0"/>
              </a:rPr>
              <a:t>Die einschlägigen Vorschriften, Unfallpräventionsvorschriften und technischen Regelungen in der jeweils aktuellen Fassung müssen vorliegen und berücksichtigt werden</a:t>
            </a:r>
          </a:p>
          <a:p>
            <a:pPr marL="685800" indent="-285750" fontAlgn="base">
              <a:lnSpc>
                <a:spcPct val="150000"/>
              </a:lnSpc>
              <a:spcBef>
                <a:spcPct val="0"/>
              </a:spcBef>
              <a:spcAft>
                <a:spcPct val="0"/>
              </a:spcAft>
              <a:buFont typeface="Wingdings" panose="05000000000000000000" pitchFamily="2" charset="2"/>
              <a:buChar char="Ø"/>
              <a:tabLst>
                <a:tab pos="400050" algn="l"/>
              </a:tabLst>
            </a:pPr>
            <a:r>
              <a:rPr lang="de-DE" sz="1600" dirty="0">
                <a:solidFill>
                  <a:prstClr val="black"/>
                </a:solidFill>
                <a:latin typeface="Arial" charset="0"/>
              </a:rPr>
              <a:t>Ein ausreichender Versicherungsschutz soll abgeschlossen </a:t>
            </a:r>
            <a:r>
              <a:rPr lang="de-DE" sz="1600" dirty="0" smtClean="0">
                <a:solidFill>
                  <a:prstClr val="black"/>
                </a:solidFill>
                <a:latin typeface="Arial" charset="0"/>
              </a:rPr>
              <a:t>werden</a:t>
            </a:r>
            <a:endParaRPr lang="en-GB" sz="1600" dirty="0">
              <a:solidFill>
                <a:prstClr val="black"/>
              </a:solidFill>
              <a:latin typeface="Arial" charset="0"/>
            </a:endParaRPr>
          </a:p>
          <a:p>
            <a:pPr marL="400050" fontAlgn="base">
              <a:lnSpc>
                <a:spcPct val="150000"/>
              </a:lnSpc>
              <a:spcBef>
                <a:spcPct val="0"/>
              </a:spcBef>
              <a:spcAft>
                <a:spcPct val="0"/>
              </a:spcAft>
              <a:tabLst>
                <a:tab pos="400050" algn="l"/>
              </a:tabLst>
            </a:pPr>
            <a:r>
              <a:rPr lang="de-DE" sz="1600" b="1" dirty="0">
                <a:solidFill>
                  <a:prstClr val="black"/>
                </a:solidFill>
                <a:latin typeface="Arial" charset="0"/>
              </a:rPr>
              <a:t>Die Anforderungen an die Gebäudekonstruktion </a:t>
            </a:r>
            <a:r>
              <a:rPr lang="de-DE" sz="1600" dirty="0">
                <a:solidFill>
                  <a:prstClr val="black"/>
                </a:solidFill>
                <a:latin typeface="Arial" charset="0"/>
              </a:rPr>
              <a:t>umfassen 29 Unterpunkte, wie </a:t>
            </a:r>
            <a:r>
              <a:rPr lang="de-DE" sz="1600" dirty="0" err="1">
                <a:solidFill>
                  <a:prstClr val="black"/>
                </a:solidFill>
                <a:latin typeface="Arial" charset="0"/>
              </a:rPr>
              <a:t>z.B</a:t>
            </a:r>
            <a:r>
              <a:rPr lang="de-DE" sz="1600" dirty="0" smtClean="0">
                <a:solidFill>
                  <a:prstClr val="black"/>
                </a:solidFill>
                <a:latin typeface="Arial" charset="0"/>
              </a:rPr>
              <a:t>:</a:t>
            </a:r>
          </a:p>
          <a:p>
            <a:pPr marL="685800" indent="-285750" fontAlgn="base">
              <a:lnSpc>
                <a:spcPct val="150000"/>
              </a:lnSpc>
              <a:spcBef>
                <a:spcPct val="0"/>
              </a:spcBef>
              <a:spcAft>
                <a:spcPct val="0"/>
              </a:spcAft>
              <a:buFont typeface="Wingdings" panose="05000000000000000000" pitchFamily="2" charset="2"/>
              <a:buChar char="Ø"/>
              <a:tabLst>
                <a:tab pos="400050" algn="l"/>
              </a:tabLst>
            </a:pPr>
            <a:r>
              <a:rPr lang="de-DE" sz="1600" dirty="0" smtClean="0">
                <a:solidFill>
                  <a:prstClr val="black"/>
                </a:solidFill>
                <a:latin typeface="Arial" charset="0"/>
              </a:rPr>
              <a:t>Für</a:t>
            </a:r>
            <a:r>
              <a:rPr lang="de-DE" sz="1600" b="1" dirty="0" smtClean="0">
                <a:solidFill>
                  <a:prstClr val="black"/>
                </a:solidFill>
                <a:latin typeface="Arial" charset="0"/>
              </a:rPr>
              <a:t> </a:t>
            </a:r>
            <a:r>
              <a:rPr lang="de-DE" sz="1600" dirty="0">
                <a:solidFill>
                  <a:prstClr val="black"/>
                </a:solidFill>
                <a:latin typeface="Arial" charset="0"/>
              </a:rPr>
              <a:t>jede Baustelle muss ein Projektleiter benannt </a:t>
            </a:r>
            <a:r>
              <a:rPr lang="de-DE" sz="1600" dirty="0" smtClean="0">
                <a:solidFill>
                  <a:prstClr val="black"/>
                </a:solidFill>
                <a:latin typeface="Arial" charset="0"/>
              </a:rPr>
              <a:t>werden</a:t>
            </a:r>
          </a:p>
          <a:p>
            <a:pPr marL="685800" indent="-285750" fontAlgn="base">
              <a:lnSpc>
                <a:spcPct val="150000"/>
              </a:lnSpc>
              <a:spcBef>
                <a:spcPct val="0"/>
              </a:spcBef>
              <a:spcAft>
                <a:spcPct val="0"/>
              </a:spcAft>
              <a:buFont typeface="Wingdings" panose="05000000000000000000" pitchFamily="2" charset="2"/>
              <a:buChar char="Ø"/>
              <a:tabLst>
                <a:tab pos="400050" algn="l"/>
              </a:tabLst>
            </a:pPr>
            <a:r>
              <a:rPr lang="de-DE" sz="1600" dirty="0" smtClean="0">
                <a:solidFill>
                  <a:prstClr val="black"/>
                </a:solidFill>
                <a:latin typeface="Arial" charset="0"/>
              </a:rPr>
              <a:t>Es </a:t>
            </a:r>
            <a:r>
              <a:rPr lang="de-DE" sz="1600" dirty="0">
                <a:solidFill>
                  <a:prstClr val="black"/>
                </a:solidFill>
                <a:latin typeface="Arial" charset="0"/>
              </a:rPr>
              <a:t>dürfen nur Erdwärmesonden mit einem Herstellerzertifikat verwendet werden</a:t>
            </a:r>
            <a:r>
              <a:rPr lang="de-DE" sz="1600" dirty="0" smtClean="0">
                <a:solidFill>
                  <a:prstClr val="black"/>
                </a:solidFill>
                <a:latin typeface="Arial" charset="0"/>
              </a:rPr>
              <a:t>.</a:t>
            </a:r>
          </a:p>
          <a:p>
            <a:pPr marL="685800" indent="-285750" fontAlgn="base">
              <a:lnSpc>
                <a:spcPct val="150000"/>
              </a:lnSpc>
              <a:spcBef>
                <a:spcPct val="0"/>
              </a:spcBef>
              <a:spcAft>
                <a:spcPct val="0"/>
              </a:spcAft>
              <a:buFont typeface="Wingdings" panose="05000000000000000000" pitchFamily="2" charset="2"/>
              <a:buChar char="Ø"/>
              <a:tabLst>
                <a:tab pos="400050" algn="l"/>
              </a:tabLst>
            </a:pPr>
            <a:r>
              <a:rPr lang="de-DE" sz="1600" dirty="0" smtClean="0">
                <a:solidFill>
                  <a:prstClr val="black"/>
                </a:solidFill>
                <a:latin typeface="Arial" charset="0"/>
              </a:rPr>
              <a:t>Lösbare </a:t>
            </a:r>
            <a:r>
              <a:rPr lang="de-DE" sz="1600" dirty="0">
                <a:solidFill>
                  <a:prstClr val="black"/>
                </a:solidFill>
                <a:latin typeface="Arial" charset="0"/>
              </a:rPr>
              <a:t>Verbindungen dürfen nur in schwer zugänglichen Kontrollschächten verwendet werden</a:t>
            </a:r>
            <a:r>
              <a:rPr lang="de-DE" sz="1600" dirty="0" smtClean="0">
                <a:solidFill>
                  <a:prstClr val="black"/>
                </a:solidFill>
                <a:latin typeface="Arial" charset="0"/>
              </a:rPr>
              <a:t>.</a:t>
            </a:r>
          </a:p>
          <a:p>
            <a:pPr marL="685800" indent="-285750" fontAlgn="base">
              <a:lnSpc>
                <a:spcPct val="150000"/>
              </a:lnSpc>
              <a:spcBef>
                <a:spcPct val="0"/>
              </a:spcBef>
              <a:spcAft>
                <a:spcPct val="0"/>
              </a:spcAft>
              <a:buFont typeface="Wingdings" panose="05000000000000000000" pitchFamily="2" charset="2"/>
              <a:buChar char="Ø"/>
              <a:tabLst>
                <a:tab pos="400050" algn="l"/>
              </a:tabLst>
            </a:pPr>
            <a:r>
              <a:rPr lang="de-DE" sz="1600" dirty="0" err="1" smtClean="0">
                <a:solidFill>
                  <a:prstClr val="black"/>
                </a:solidFill>
                <a:latin typeface="Arial" charset="0"/>
              </a:rPr>
              <a:t>Sondenpositionen</a:t>
            </a:r>
            <a:r>
              <a:rPr lang="de-DE" sz="1600" dirty="0">
                <a:solidFill>
                  <a:prstClr val="black"/>
                </a:solidFill>
                <a:latin typeface="Arial" charset="0"/>
              </a:rPr>
              <a:t>, Anschlüsse, Verteiler und der Verlauf der Rohrleitungen sind zu messen und in einer Karte zu </a:t>
            </a:r>
            <a:r>
              <a:rPr lang="de-DE" sz="1600" dirty="0" smtClean="0">
                <a:solidFill>
                  <a:prstClr val="black"/>
                </a:solidFill>
                <a:latin typeface="Arial" charset="0"/>
              </a:rPr>
              <a:t>dokumentieren.</a:t>
            </a:r>
          </a:p>
          <a:p>
            <a:pPr fontAlgn="base">
              <a:lnSpc>
                <a:spcPct val="150000"/>
              </a:lnSpc>
              <a:spcBef>
                <a:spcPct val="0"/>
              </a:spcBef>
              <a:spcAft>
                <a:spcPct val="0"/>
              </a:spcAft>
              <a:tabLst>
                <a:tab pos="400050" algn="l"/>
              </a:tabLst>
            </a:pPr>
            <a:r>
              <a:rPr lang="en-GB" sz="1600" b="1" dirty="0">
                <a:solidFill>
                  <a:prstClr val="black"/>
                </a:solidFill>
                <a:latin typeface="Arial" charset="0"/>
              </a:rPr>
              <a:t>5.2	</a:t>
            </a:r>
            <a:r>
              <a:rPr lang="en-GB" sz="1600" b="1" dirty="0" err="1">
                <a:solidFill>
                  <a:prstClr val="black"/>
                </a:solidFill>
                <a:latin typeface="Arial" charset="0"/>
              </a:rPr>
              <a:t>Leistungsnachweis</a:t>
            </a:r>
            <a:r>
              <a:rPr lang="en-GB" sz="1600" b="1" dirty="0">
                <a:solidFill>
                  <a:prstClr val="black"/>
                </a:solidFill>
                <a:latin typeface="Arial" charset="0"/>
              </a:rPr>
              <a:t> und </a:t>
            </a:r>
            <a:r>
              <a:rPr lang="en-GB" sz="1600" b="1" dirty="0" err="1">
                <a:solidFill>
                  <a:prstClr val="black"/>
                </a:solidFill>
                <a:latin typeface="Arial" charset="0"/>
              </a:rPr>
              <a:t>Referenzen</a:t>
            </a:r>
            <a:r>
              <a:rPr lang="en-GB" sz="1600" b="1" dirty="0">
                <a:solidFill>
                  <a:prstClr val="black"/>
                </a:solidFill>
                <a:latin typeface="Arial" charset="0"/>
              </a:rPr>
              <a:t> </a:t>
            </a:r>
            <a:endParaRPr lang="de-DE" sz="1600" dirty="0">
              <a:solidFill>
                <a:prstClr val="black"/>
              </a:solidFill>
              <a:latin typeface="Arial" charset="0"/>
            </a:endParaRPr>
          </a:p>
          <a:p>
            <a:pPr marL="742950" lvl="1" indent="-285750" fontAlgn="base">
              <a:lnSpc>
                <a:spcPct val="150000"/>
              </a:lnSpc>
              <a:spcBef>
                <a:spcPct val="0"/>
              </a:spcBef>
              <a:spcAft>
                <a:spcPct val="0"/>
              </a:spcAft>
              <a:buFont typeface="Wingdings" panose="05000000000000000000" pitchFamily="2" charset="2"/>
              <a:buChar char="Ø"/>
              <a:tabLst>
                <a:tab pos="400050" algn="l"/>
              </a:tabLst>
            </a:pPr>
            <a:r>
              <a:rPr lang="de-DE" sz="1600" dirty="0">
                <a:solidFill>
                  <a:prstClr val="black"/>
                </a:solidFill>
                <a:latin typeface="Arial" charset="0"/>
              </a:rPr>
              <a:t>[...] sie müssen auf dem Gebiet der oberflächennahen Geothermie arbeiten</a:t>
            </a:r>
          </a:p>
          <a:p>
            <a:pPr fontAlgn="base">
              <a:spcBef>
                <a:spcPct val="0"/>
              </a:spcBef>
              <a:spcAft>
                <a:spcPct val="0"/>
              </a:spcAft>
            </a:pPr>
            <a:endParaRPr lang="de-DE" sz="1350" dirty="0">
              <a:solidFill>
                <a:prstClr val="black"/>
              </a:solidFill>
              <a:latin typeface="Arial" charset="0"/>
            </a:endParaRPr>
          </a:p>
        </p:txBody>
      </p:sp>
      <p:sp>
        <p:nvSpPr>
          <p:cNvPr id="5" name="Titel 1"/>
          <p:cNvSpPr txBox="1">
            <a:spLocks/>
          </p:cNvSpPr>
          <p:nvPr/>
        </p:nvSpPr>
        <p:spPr>
          <a:xfrm>
            <a:off x="89756" y="163519"/>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de-DE" sz="2400" dirty="0"/>
              <a:t>DVGW W 120-2 Qualifikationsanforderungen auf dem Gebiet der Bohrtechnik und der oberflächennahen Geothermie (EWS)</a:t>
            </a:r>
            <a:endParaRPr lang="en-US" sz="2400" dirty="0"/>
          </a:p>
        </p:txBody>
      </p:sp>
    </p:spTree>
    <p:extLst>
      <p:ext uri="{BB962C8B-B14F-4D97-AF65-F5344CB8AC3E}">
        <p14:creationId xmlns:p14="http://schemas.microsoft.com/office/powerpoint/2010/main" val="203159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23528" y="1160004"/>
            <a:ext cx="6192688" cy="3993401"/>
          </a:xfrm>
          <a:prstGeom prst="rect">
            <a:avLst/>
          </a:prstGeom>
        </p:spPr>
        <p:txBody>
          <a:bodyPr wrap="square">
            <a:spAutoFit/>
          </a:bodyPr>
          <a:lstStyle/>
          <a:p>
            <a:pPr marL="400050" indent="-400050" fontAlgn="base">
              <a:lnSpc>
                <a:spcPct val="150000"/>
              </a:lnSpc>
              <a:spcBef>
                <a:spcPct val="0"/>
              </a:spcBef>
              <a:spcAft>
                <a:spcPct val="0"/>
              </a:spcAft>
              <a:buFontTx/>
              <a:buAutoNum type="arabicPlain" startAt="6"/>
              <a:tabLst>
                <a:tab pos="400050" algn="l"/>
              </a:tabLst>
            </a:pPr>
            <a:r>
              <a:rPr lang="de-DE" sz="1600" b="1" dirty="0">
                <a:solidFill>
                  <a:prstClr val="black"/>
                </a:solidFill>
                <a:latin typeface="Arial" charset="0"/>
              </a:rPr>
              <a:t>Anforderungen an das Personal</a:t>
            </a:r>
          </a:p>
          <a:p>
            <a:pPr fontAlgn="base">
              <a:lnSpc>
                <a:spcPct val="150000"/>
              </a:lnSpc>
              <a:spcBef>
                <a:spcPct val="0"/>
              </a:spcBef>
              <a:spcAft>
                <a:spcPct val="0"/>
              </a:spcAft>
              <a:tabLst>
                <a:tab pos="400050" algn="l"/>
              </a:tabLst>
            </a:pPr>
            <a:r>
              <a:rPr lang="de-DE" sz="1600" b="1" dirty="0">
                <a:solidFill>
                  <a:prstClr val="black"/>
                </a:solidFill>
                <a:latin typeface="Arial" charset="0"/>
              </a:rPr>
              <a:t>6.1 Allgemeines</a:t>
            </a:r>
          </a:p>
          <a:p>
            <a:pPr fontAlgn="base">
              <a:lnSpc>
                <a:spcPct val="150000"/>
              </a:lnSpc>
              <a:spcBef>
                <a:spcPct val="0"/>
              </a:spcBef>
              <a:spcAft>
                <a:spcPct val="0"/>
              </a:spcAft>
              <a:tabLst>
                <a:tab pos="400050" algn="l"/>
              </a:tabLst>
            </a:pPr>
            <a:r>
              <a:rPr lang="de-DE" sz="1600" b="1" dirty="0">
                <a:solidFill>
                  <a:prstClr val="black"/>
                </a:solidFill>
                <a:latin typeface="Arial" charset="0"/>
              </a:rPr>
              <a:t>6.2 Qualifikation des verantwortlichen technischen Leiters </a:t>
            </a:r>
          </a:p>
          <a:p>
            <a:pPr fontAlgn="base">
              <a:lnSpc>
                <a:spcPct val="150000"/>
              </a:lnSpc>
              <a:spcBef>
                <a:spcPct val="0"/>
              </a:spcBef>
              <a:spcAft>
                <a:spcPct val="0"/>
              </a:spcAft>
              <a:tabLst>
                <a:tab pos="400050" algn="l"/>
              </a:tabLst>
            </a:pPr>
            <a:r>
              <a:rPr lang="de-DE" sz="1600" b="1" dirty="0">
                <a:solidFill>
                  <a:prstClr val="black"/>
                </a:solidFill>
                <a:latin typeface="Arial" charset="0"/>
              </a:rPr>
              <a:t>6.3 Qualifikation des Projektleiters</a:t>
            </a:r>
          </a:p>
          <a:p>
            <a:pPr fontAlgn="base">
              <a:lnSpc>
                <a:spcPct val="150000"/>
              </a:lnSpc>
              <a:spcBef>
                <a:spcPct val="0"/>
              </a:spcBef>
              <a:spcAft>
                <a:spcPct val="0"/>
              </a:spcAft>
              <a:tabLst>
                <a:tab pos="400050" algn="l"/>
              </a:tabLst>
            </a:pPr>
            <a:r>
              <a:rPr lang="de-DE" sz="1600" b="1" dirty="0">
                <a:solidFill>
                  <a:prstClr val="black"/>
                </a:solidFill>
                <a:latin typeface="Arial" charset="0"/>
              </a:rPr>
              <a:t>6.4 Qualifikation des technischen Personals</a:t>
            </a:r>
          </a:p>
          <a:p>
            <a:pPr marL="400050" indent="-400050" fontAlgn="base">
              <a:lnSpc>
                <a:spcPct val="150000"/>
              </a:lnSpc>
              <a:spcBef>
                <a:spcPct val="0"/>
              </a:spcBef>
              <a:spcAft>
                <a:spcPct val="0"/>
              </a:spcAft>
              <a:tabLst>
                <a:tab pos="400050" algn="l"/>
              </a:tabLst>
            </a:pPr>
            <a:endParaRPr lang="en-GB" sz="1600" b="1" dirty="0">
              <a:solidFill>
                <a:prstClr val="black"/>
              </a:solidFill>
              <a:latin typeface="Arial" charset="0"/>
            </a:endParaRP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de-DE" sz="1600" dirty="0">
                <a:solidFill>
                  <a:prstClr val="black"/>
                </a:solidFill>
                <a:latin typeface="Arial" charset="0"/>
              </a:rPr>
              <a:t>Die technischen Anforderungen an das Personal und die erforderlichen Qualifikationen werden beschrieben.</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de-DE" sz="1600" dirty="0">
                <a:solidFill>
                  <a:prstClr val="black"/>
                </a:solidFill>
                <a:latin typeface="Arial" charset="0"/>
              </a:rPr>
              <a:t>Anforderungen an die Ausbildung und Schulung werden beschrieben</a:t>
            </a:r>
          </a:p>
          <a:p>
            <a:pPr marL="672702" fontAlgn="base">
              <a:spcBef>
                <a:spcPct val="0"/>
              </a:spcBef>
              <a:spcAft>
                <a:spcPct val="0"/>
              </a:spcAft>
              <a:tabLst>
                <a:tab pos="400050" algn="l"/>
                <a:tab pos="1012031" algn="l"/>
              </a:tabLst>
            </a:pPr>
            <a:endParaRPr lang="de-DE" sz="1350" dirty="0">
              <a:solidFill>
                <a:prstClr val="black"/>
              </a:solidFill>
              <a:latin typeface="Arial" charset="0"/>
            </a:endParaRPr>
          </a:p>
        </p:txBody>
      </p:sp>
      <p:sp>
        <p:nvSpPr>
          <p:cNvPr id="4" name="Titel 1"/>
          <p:cNvSpPr txBox="1">
            <a:spLocks/>
          </p:cNvSpPr>
          <p:nvPr/>
        </p:nvSpPr>
        <p:spPr>
          <a:xfrm>
            <a:off x="89756" y="260648"/>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de-DE" sz="2400" dirty="0"/>
              <a:t>DVGW W 120-2 Qualifikationsanforderungen auf dem Gebiet der Bohrtechnik und der oberflächennahen Geothermie (EWS)</a:t>
            </a:r>
            <a:endParaRPr lang="en-US" sz="2400" dirty="0"/>
          </a:p>
        </p:txBody>
      </p:sp>
    </p:spTree>
    <p:extLst>
      <p:ext uri="{BB962C8B-B14F-4D97-AF65-F5344CB8AC3E}">
        <p14:creationId xmlns:p14="http://schemas.microsoft.com/office/powerpoint/2010/main" val="253731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3B479-80A9-46E2-B467-595F18EFAAF5}"/>
              </a:ext>
            </a:extLst>
          </p:cNvPr>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Inhalt</a:t>
            </a:r>
            <a:r>
              <a:rPr lang="de-DE" dirty="0" smtClean="0"/>
              <a:t> </a:t>
            </a:r>
            <a:endParaRPr lang="de-DE" dirty="0"/>
          </a:p>
        </p:txBody>
      </p:sp>
      <p:sp>
        <p:nvSpPr>
          <p:cNvPr id="3" name="Inhaltsplatzhalter 2">
            <a:extLst>
              <a:ext uri="{FF2B5EF4-FFF2-40B4-BE49-F238E27FC236}">
                <a16:creationId xmlns:a16="http://schemas.microsoft.com/office/drawing/2014/main" id="{3BC649DE-D572-4E4D-B35C-580B94FF8C1F}"/>
              </a:ext>
            </a:extLst>
          </p:cNvPr>
          <p:cNvSpPr>
            <a:spLocks noGrp="1"/>
          </p:cNvSpPr>
          <p:nvPr>
            <p:ph idx="1"/>
          </p:nvPr>
        </p:nvSpPr>
        <p:spPr>
          <a:xfrm>
            <a:off x="251520" y="1405826"/>
            <a:ext cx="8795320" cy="4824536"/>
          </a:xfrm>
        </p:spPr>
        <p:txBody>
          <a:bodyPr>
            <a:noAutofit/>
          </a:bodyPr>
          <a:lstStyle/>
          <a:p>
            <a:pPr>
              <a:lnSpc>
                <a:spcPct val="150000"/>
              </a:lnSpc>
              <a:buAutoNum type="arabicPeriod" startAt="4"/>
            </a:pPr>
            <a:r>
              <a:rPr lang="de-DE" sz="1600" b="1" dirty="0">
                <a:latin typeface="Arial" panose="020B0604020202020204" pitchFamily="34" charset="0"/>
                <a:cs typeface="Arial" panose="020B0604020202020204" pitchFamily="34" charset="0"/>
              </a:rPr>
              <a:t>Haftung und Versicherung</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Bergbauliche Haftung für Schäden aus Erdwärmebohrungen</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Haftung und Mängelansprüche</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Das Umweltschadensgesetz</a:t>
            </a:r>
          </a:p>
          <a:p>
            <a:pPr marL="400050">
              <a:lnSpc>
                <a:spcPct val="150000"/>
              </a:lnSpc>
              <a:buAutoNum type="arabicPeriod" startAt="5"/>
            </a:pPr>
            <a:r>
              <a:rPr lang="de-DE" sz="1600" b="1" dirty="0" smtClean="0">
                <a:latin typeface="Arial" panose="020B0604020202020204" pitchFamily="34" charset="0"/>
                <a:cs typeface="Arial" panose="020B0604020202020204" pitchFamily="34" charset="0"/>
              </a:rPr>
              <a:t>Förderung</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Erneuerbare-Energien-Gesetz</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Marktanreizprogramm (MIP)</a:t>
            </a:r>
          </a:p>
          <a:p>
            <a:pPr lvl="1">
              <a:lnSpc>
                <a:spcPct val="150000"/>
              </a:lnSpc>
              <a:buFont typeface="Symbol" panose="05050102010706020507" pitchFamily="18" charset="2"/>
              <a:buChar char="-"/>
            </a:pPr>
            <a:r>
              <a:rPr lang="de-DE" sz="1600" dirty="0" smtClean="0">
                <a:latin typeface="Arial" panose="020B0604020202020204" pitchFamily="34" charset="0"/>
                <a:cs typeface="Arial" panose="020B0604020202020204" pitchFamily="34" charset="0"/>
              </a:rPr>
              <a:t>Kreditanstalt </a:t>
            </a:r>
            <a:r>
              <a:rPr lang="de-DE" sz="1600" dirty="0">
                <a:latin typeface="Arial" panose="020B0604020202020204" pitchFamily="34" charset="0"/>
                <a:cs typeface="Arial" panose="020B0604020202020204" pitchFamily="34" charset="0"/>
              </a:rPr>
              <a:t>für den </a:t>
            </a:r>
            <a:r>
              <a:rPr lang="de-DE" sz="1600" dirty="0" smtClean="0">
                <a:latin typeface="Arial" panose="020B0604020202020204" pitchFamily="34" charset="0"/>
                <a:cs typeface="Arial" panose="020B0604020202020204" pitchFamily="34" charset="0"/>
              </a:rPr>
              <a:t>Wiederaufbau (</a:t>
            </a:r>
            <a:r>
              <a:rPr lang="de-DE" sz="1600" dirty="0">
                <a:latin typeface="Arial" panose="020B0604020202020204" pitchFamily="34" charset="0"/>
                <a:cs typeface="Arial" panose="020B0604020202020204" pitchFamily="34" charset="0"/>
              </a:rPr>
              <a:t>K</a:t>
            </a:r>
            <a:r>
              <a:rPr lang="de-DE" sz="1600" dirty="0" smtClean="0">
                <a:latin typeface="Arial" panose="020B0604020202020204" pitchFamily="34" charset="0"/>
                <a:cs typeface="Arial" panose="020B0604020202020204" pitchFamily="34" charset="0"/>
              </a:rPr>
              <a:t>fW)</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Energiesparverordnung </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Nationaler Aktionsplan für Energieeffizienz (NEEAP)</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Anreizprogramm Energieeffizienz</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Energiekonzepte - Kommunale Entwicklungsplanung</a:t>
            </a:r>
          </a:p>
          <a:p>
            <a:pPr marL="800100" lvl="1">
              <a:lnSpc>
                <a:spcPct val="150000"/>
              </a:lnSpc>
              <a:buFont typeface="Symbol" panose="05050102010706020507" pitchFamily="18" charset="2"/>
              <a:buChar char="-"/>
            </a:pPr>
            <a:endParaRPr lang="de-DE" sz="1600" dirty="0">
              <a:latin typeface="Arial" panose="020B0604020202020204" pitchFamily="34" charset="0"/>
              <a:cs typeface="Arial" panose="020B0604020202020204" pitchFamily="34" charset="0"/>
            </a:endParaRPr>
          </a:p>
          <a:p>
            <a:pPr marL="800100" lvl="1">
              <a:buFont typeface="Symbol" panose="05050102010706020507" pitchFamily="18" charset="2"/>
              <a:buChar char="-"/>
            </a:pPr>
            <a:endParaRPr lang="de-DE" sz="1600" dirty="0">
              <a:latin typeface="Arial" panose="020B0604020202020204" pitchFamily="34" charset="0"/>
              <a:cs typeface="Arial" panose="020B0604020202020204" pitchFamily="34" charset="0"/>
            </a:endParaRPr>
          </a:p>
          <a:p>
            <a:pPr lvl="1">
              <a:buFont typeface="Symbol" panose="05050102010706020507" pitchFamily="18" charset="2"/>
              <a:buChar char="-"/>
            </a:pPr>
            <a:endParaRPr lang="de-DE" sz="1600" dirty="0">
              <a:latin typeface="Arial" panose="020B0604020202020204" pitchFamily="34" charset="0"/>
              <a:cs typeface="Arial" panose="020B0604020202020204" pitchFamily="34" charset="0"/>
            </a:endParaRPr>
          </a:p>
          <a:p>
            <a:pPr marL="0" indent="0">
              <a:buNone/>
            </a:pPr>
            <a:r>
              <a:rPr lang="de-DE" sz="1600" dirty="0">
                <a:latin typeface="Arial" panose="020B0604020202020204" pitchFamily="34" charset="0"/>
                <a:cs typeface="Arial" panose="020B0604020202020204" pitchFamily="34" charset="0"/>
              </a:rPr>
              <a:t> </a:t>
            </a:r>
          </a:p>
          <a:p>
            <a:pPr>
              <a:buAutoNum type="arabicPeriod" startAt="4"/>
            </a:pPr>
            <a:endParaRPr lang="de-DE" sz="1600" dirty="0">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C32847C4-9706-444B-B4A6-24D857199BE1}"/>
              </a:ext>
            </a:extLst>
          </p:cNvPr>
          <p:cNvSpPr txBox="1"/>
          <p:nvPr/>
        </p:nvSpPr>
        <p:spPr>
          <a:xfrm>
            <a:off x="6804248" y="1412776"/>
            <a:ext cx="998991" cy="738664"/>
          </a:xfrm>
          <a:prstGeom prst="rect">
            <a:avLst/>
          </a:prstGeom>
          <a:noFill/>
        </p:spPr>
        <p:txBody>
          <a:bodyPr wrap="none" rtlCol="0">
            <a:spAutoFit/>
          </a:bodyPr>
          <a:lstStyle/>
          <a:p>
            <a:pPr marL="342900" indent="-342900">
              <a:lnSpc>
                <a:spcPct val="150000"/>
              </a:lnSpc>
              <a:buFont typeface="+mj-lt"/>
              <a:buAutoNum type="arabicPeriod" startAt="6"/>
            </a:pPr>
            <a:r>
              <a:rPr lang="de-DE" sz="1600" b="1" dirty="0" smtClean="0">
                <a:latin typeface="Arial" panose="020B0604020202020204" pitchFamily="34" charset="0"/>
                <a:cs typeface="Arial" panose="020B0604020202020204" pitchFamily="34" charset="0"/>
              </a:rPr>
              <a:t>Fazit</a:t>
            </a:r>
            <a:endParaRPr lang="de-DE" sz="1600" b="1"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764763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1520" y="1196752"/>
            <a:ext cx="8316923" cy="5262979"/>
          </a:xfrm>
          <a:prstGeom prst="rect">
            <a:avLst/>
          </a:prstGeom>
          <a:noFill/>
        </p:spPr>
        <p:txBody>
          <a:bodyPr wrap="square" rtlCol="0">
            <a:spAutoFit/>
          </a:bodyPr>
          <a:lstStyle/>
          <a:p>
            <a:pPr marL="342900" indent="-342900" fontAlgn="base">
              <a:lnSpc>
                <a:spcPct val="150000"/>
              </a:lnSpc>
              <a:spcBef>
                <a:spcPct val="0"/>
              </a:spcBef>
              <a:spcAft>
                <a:spcPct val="0"/>
              </a:spcAft>
              <a:buFont typeface="+mj-lt"/>
              <a:buAutoNum type="arabicPeriod" startAt="8"/>
              <a:tabLst>
                <a:tab pos="400050" algn="l"/>
              </a:tabLst>
            </a:pPr>
            <a:r>
              <a:rPr lang="de-DE" sz="1600" b="1" dirty="0">
                <a:solidFill>
                  <a:prstClr val="black"/>
                </a:solidFill>
                <a:latin typeface="Arial" charset="0"/>
              </a:rPr>
              <a:t>Anforderungen an das </a:t>
            </a:r>
            <a:r>
              <a:rPr lang="de-DE" sz="1600" b="1" dirty="0" smtClean="0">
                <a:solidFill>
                  <a:prstClr val="black"/>
                </a:solidFill>
                <a:latin typeface="Arial" charset="0"/>
              </a:rPr>
              <a:t>Qualitätsmanagement/Betriebsführungssystem</a:t>
            </a:r>
            <a:endParaRPr lang="de-DE" sz="1600" b="1" dirty="0">
              <a:solidFill>
                <a:prstClr val="black"/>
              </a:solidFill>
              <a:latin typeface="Arial" charset="0"/>
            </a:endParaRPr>
          </a:p>
          <a:p>
            <a:pPr fontAlgn="base">
              <a:lnSpc>
                <a:spcPct val="150000"/>
              </a:lnSpc>
              <a:spcBef>
                <a:spcPct val="0"/>
              </a:spcBef>
              <a:spcAft>
                <a:spcPct val="0"/>
              </a:spcAft>
            </a:pPr>
            <a:endParaRPr lang="en-US" sz="1600" dirty="0">
              <a:solidFill>
                <a:prstClr val="black"/>
              </a:solidFill>
              <a:latin typeface="Arial" charset="0"/>
            </a:endParaRPr>
          </a:p>
          <a:p>
            <a:pPr fontAlgn="base">
              <a:lnSpc>
                <a:spcPct val="150000"/>
              </a:lnSpc>
              <a:spcBef>
                <a:spcPct val="0"/>
              </a:spcBef>
              <a:spcAft>
                <a:spcPct val="0"/>
              </a:spcAft>
            </a:pPr>
            <a:r>
              <a:rPr lang="de-DE" sz="1600" dirty="0">
                <a:solidFill>
                  <a:prstClr val="black"/>
                </a:solidFill>
                <a:latin typeface="Arial" charset="0"/>
              </a:rPr>
              <a:t>Das Unternehmen muss über ein klar dokumentiertes, leicht verständliches und umfassendes Betriebsmanagementsystem verfügen. Der Nachweis kann z.B. durch ein Zertifikat nach DIN EN ISO 9001 erbracht werden. Folgende Anforderungen an ein BMS müssen vom Unternehmen erfüllt und dokumentiert werden, wie </a:t>
            </a:r>
            <a:r>
              <a:rPr lang="de-DE" sz="1600" dirty="0" err="1">
                <a:solidFill>
                  <a:prstClr val="black"/>
                </a:solidFill>
                <a:latin typeface="Arial" charset="0"/>
              </a:rPr>
              <a:t>z.B</a:t>
            </a:r>
            <a:r>
              <a:rPr lang="de-DE" sz="1600" dirty="0">
                <a:solidFill>
                  <a:prstClr val="black"/>
                </a:solidFill>
                <a:latin typeface="Arial" charset="0"/>
              </a:rPr>
              <a:t>:</a:t>
            </a:r>
          </a:p>
          <a:p>
            <a:pPr fontAlgn="base">
              <a:lnSpc>
                <a:spcPct val="150000"/>
              </a:lnSpc>
              <a:spcBef>
                <a:spcPct val="0"/>
              </a:spcBef>
              <a:spcAft>
                <a:spcPct val="0"/>
              </a:spcAft>
            </a:pPr>
            <a:endParaRPr lang="en-US" sz="1600" dirty="0">
              <a:solidFill>
                <a:prstClr val="black"/>
              </a:solidFill>
              <a:latin typeface="Arial" charset="0"/>
            </a:endParaRP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de-DE" sz="1600" dirty="0">
                <a:solidFill>
                  <a:prstClr val="black"/>
                </a:solidFill>
                <a:latin typeface="Arial" charset="0"/>
              </a:rPr>
              <a:t>Sicherstellung einer geeigneten Organisationsstruktur und eines geeigneten Prozesses für eine nachvollziehbare Auftragsabwicklung</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de-DE" sz="1600" dirty="0">
                <a:solidFill>
                  <a:prstClr val="black"/>
                </a:solidFill>
                <a:latin typeface="Arial" charset="0"/>
              </a:rPr>
              <a:t>die Verfügbarkeit der aktuellen Gesetze, technischen Regeln, Unfallverhütungsvorschriften sowie der Nachweis der ausgefüllten Anweisungen</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de-DE" sz="1600" dirty="0">
                <a:solidFill>
                  <a:prstClr val="black"/>
                </a:solidFill>
                <a:latin typeface="Arial" charset="0"/>
              </a:rPr>
              <a:t>die aktuellen Arbeitsanweisungen zur Verfügung zu haben</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600" dirty="0" smtClean="0">
                <a:solidFill>
                  <a:prstClr val="black"/>
                </a:solidFill>
                <a:latin typeface="Arial" charset="0"/>
              </a:rPr>
              <a:t>…</a:t>
            </a:r>
            <a:endParaRPr lang="de-DE" sz="1600" dirty="0">
              <a:solidFill>
                <a:prstClr val="black"/>
              </a:solidFill>
              <a:latin typeface="Arial" charset="0"/>
            </a:endParaRPr>
          </a:p>
        </p:txBody>
      </p:sp>
      <p:sp>
        <p:nvSpPr>
          <p:cNvPr id="4" name="Titel 1"/>
          <p:cNvSpPr txBox="1">
            <a:spLocks/>
          </p:cNvSpPr>
          <p:nvPr/>
        </p:nvSpPr>
        <p:spPr>
          <a:xfrm>
            <a:off x="89756" y="116632"/>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de-DE" sz="2400" dirty="0"/>
              <a:t>DVGW W 120-2 Qualifikationsanforderungen auf dem Gebiet der Bohrtechnik und der oberflächennahen Geothermie (EWS)</a:t>
            </a:r>
            <a:endParaRPr lang="en-US" sz="2400" dirty="0"/>
          </a:p>
        </p:txBody>
      </p:sp>
    </p:spTree>
    <p:extLst>
      <p:ext uri="{BB962C8B-B14F-4D97-AF65-F5344CB8AC3E}">
        <p14:creationId xmlns:p14="http://schemas.microsoft.com/office/powerpoint/2010/main" val="3099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21444" y="404664"/>
            <a:ext cx="8901112" cy="317500"/>
          </a:xfrm>
          <a:prstGeom prst="rect">
            <a:avLst/>
          </a:prstGeom>
        </p:spPr>
        <p:txBody>
          <a:bodyPr>
            <a:noAutofit/>
          </a:bodyPr>
          <a:lstStyle/>
          <a:p>
            <a:r>
              <a:rPr lang="de-DE" sz="2400" dirty="0">
                <a:solidFill>
                  <a:schemeClr val="accent6"/>
                </a:solidFill>
                <a:latin typeface="Arial" panose="020B0604020202020204" pitchFamily="34" charset="0"/>
                <a:cs typeface="Arial" panose="020B0604020202020204" pitchFamily="34" charset="0"/>
              </a:rPr>
              <a:t>DVGW W 120-2 Qualifikationsanforderungen auf dem Gebiet der Bohrtechnik und der oberflächennahen Geothermie (EWS)</a:t>
            </a:r>
          </a:p>
        </p:txBody>
      </p:sp>
      <p:sp>
        <p:nvSpPr>
          <p:cNvPr id="3" name="Textfeld 2"/>
          <p:cNvSpPr txBox="1"/>
          <p:nvPr/>
        </p:nvSpPr>
        <p:spPr>
          <a:xfrm>
            <a:off x="258490" y="1124744"/>
            <a:ext cx="8764066" cy="4893647"/>
          </a:xfrm>
          <a:prstGeom prst="rect">
            <a:avLst/>
          </a:prstGeom>
          <a:noFill/>
        </p:spPr>
        <p:txBody>
          <a:bodyPr wrap="square" rtlCol="0">
            <a:spAutoFit/>
          </a:bodyPr>
          <a:lstStyle/>
          <a:p>
            <a:pPr marL="400050" indent="-400050" fontAlgn="base">
              <a:lnSpc>
                <a:spcPct val="150000"/>
              </a:lnSpc>
              <a:spcBef>
                <a:spcPct val="0"/>
              </a:spcBef>
              <a:spcAft>
                <a:spcPct val="0"/>
              </a:spcAft>
              <a:buFont typeface="+mj-lt"/>
              <a:buAutoNum type="arabicPeriod" startAt="9"/>
              <a:tabLst>
                <a:tab pos="400050" algn="l"/>
              </a:tabLst>
            </a:pPr>
            <a:r>
              <a:rPr lang="de-DE" sz="1600" b="1" dirty="0" smtClean="0">
                <a:solidFill>
                  <a:prstClr val="black"/>
                </a:solidFill>
                <a:latin typeface="Arial" charset="0"/>
              </a:rPr>
              <a:t>Anforderungen </a:t>
            </a:r>
            <a:r>
              <a:rPr lang="de-DE" sz="1600" b="1" dirty="0">
                <a:solidFill>
                  <a:prstClr val="black"/>
                </a:solidFill>
                <a:latin typeface="Arial" charset="0"/>
              </a:rPr>
              <a:t>an die </a:t>
            </a:r>
            <a:r>
              <a:rPr lang="de-DE" sz="1600" b="1" dirty="0" smtClean="0">
                <a:solidFill>
                  <a:prstClr val="black"/>
                </a:solidFill>
                <a:latin typeface="Arial" charset="0"/>
              </a:rPr>
              <a:t>Betriebsprüfung</a:t>
            </a:r>
            <a:r>
              <a:rPr lang="de-DE" sz="1600" b="1" dirty="0">
                <a:solidFill>
                  <a:prstClr val="black"/>
                </a:solidFill>
                <a:latin typeface="Arial" charset="0"/>
              </a:rPr>
              <a:t>, die Experten und die Aus- und Weiterbildung</a:t>
            </a:r>
          </a:p>
          <a:p>
            <a:pPr marL="400050" indent="-400050" fontAlgn="base">
              <a:lnSpc>
                <a:spcPct val="150000"/>
              </a:lnSpc>
              <a:spcBef>
                <a:spcPct val="0"/>
              </a:spcBef>
              <a:spcAft>
                <a:spcPct val="0"/>
              </a:spcAft>
              <a:tabLst>
                <a:tab pos="400050" algn="l"/>
              </a:tabLst>
            </a:pPr>
            <a:r>
              <a:rPr lang="en-US" sz="1600" b="1" dirty="0" smtClean="0">
                <a:solidFill>
                  <a:prstClr val="black"/>
                </a:solidFill>
                <a:latin typeface="Arial" charset="0"/>
              </a:rPr>
              <a:t>9.1</a:t>
            </a:r>
            <a:r>
              <a:rPr lang="en-US" sz="1600" b="1" dirty="0">
                <a:solidFill>
                  <a:prstClr val="black"/>
                </a:solidFill>
                <a:latin typeface="Arial" charset="0"/>
              </a:rPr>
              <a:t>	</a:t>
            </a:r>
            <a:r>
              <a:rPr lang="en-US" sz="1600" b="1" dirty="0" err="1" smtClean="0">
                <a:solidFill>
                  <a:prstClr val="black"/>
                </a:solidFill>
                <a:latin typeface="Arial" charset="0"/>
              </a:rPr>
              <a:t>Betriebsprüfung</a:t>
            </a:r>
            <a:endParaRPr lang="en-US" sz="1600" b="1" dirty="0" smtClean="0">
              <a:solidFill>
                <a:prstClr val="black"/>
              </a:solidFill>
              <a:latin typeface="Arial" charset="0"/>
            </a:endParaRPr>
          </a:p>
          <a:p>
            <a:pPr marL="400050" indent="-400050" fontAlgn="base">
              <a:lnSpc>
                <a:spcPct val="150000"/>
              </a:lnSpc>
              <a:spcBef>
                <a:spcPct val="0"/>
              </a:spcBef>
              <a:spcAft>
                <a:spcPct val="0"/>
              </a:spcAft>
              <a:tabLst>
                <a:tab pos="400050" algn="l"/>
              </a:tabLst>
            </a:pPr>
            <a:r>
              <a:rPr lang="en-US" sz="1600" b="1" dirty="0">
                <a:solidFill>
                  <a:prstClr val="black"/>
                </a:solidFill>
                <a:latin typeface="Arial" charset="0"/>
              </a:rPr>
              <a:t>	</a:t>
            </a:r>
            <a:r>
              <a:rPr lang="de-DE" sz="1600" dirty="0">
                <a:solidFill>
                  <a:prstClr val="black"/>
                </a:solidFill>
                <a:latin typeface="Arial" charset="0"/>
              </a:rPr>
              <a:t>Die Betriebsprüfung wird von Experten des Unternehmens vor Ort durchgeführt. </a:t>
            </a:r>
            <a:r>
              <a:rPr lang="de-DE" sz="1600" dirty="0" smtClean="0">
                <a:solidFill>
                  <a:prstClr val="black"/>
                </a:solidFill>
                <a:latin typeface="Arial" charset="0"/>
              </a:rPr>
              <a:t>Die </a:t>
            </a:r>
            <a:r>
              <a:rPr lang="de-DE" sz="1600" dirty="0">
                <a:solidFill>
                  <a:prstClr val="black"/>
                </a:solidFill>
                <a:latin typeface="Arial" charset="0"/>
              </a:rPr>
              <a:t>Prüfung umfasst u.a. folgende </a:t>
            </a:r>
            <a:r>
              <a:rPr lang="de-DE" sz="1600" dirty="0" smtClean="0">
                <a:solidFill>
                  <a:prstClr val="black"/>
                </a:solidFill>
                <a:latin typeface="Arial" charset="0"/>
              </a:rPr>
              <a:t>Aspekte:</a:t>
            </a:r>
            <a:endParaRPr lang="de-DE" sz="1600" dirty="0">
              <a:solidFill>
                <a:prstClr val="black"/>
              </a:solidFill>
              <a:latin typeface="Arial" charset="0"/>
            </a:endParaRPr>
          </a:p>
          <a:p>
            <a:pPr marL="857250" lvl="1" indent="-400050" fontAlgn="base">
              <a:lnSpc>
                <a:spcPct val="150000"/>
              </a:lnSpc>
              <a:spcBef>
                <a:spcPct val="0"/>
              </a:spcBef>
              <a:spcAft>
                <a:spcPct val="0"/>
              </a:spcAft>
              <a:buFont typeface="Wingdings" panose="05000000000000000000" pitchFamily="2" charset="2"/>
              <a:buChar char="Ø"/>
              <a:tabLst>
                <a:tab pos="400050" algn="l"/>
              </a:tabLst>
            </a:pPr>
            <a:r>
              <a:rPr lang="de-DE" sz="1600" dirty="0" smtClean="0">
                <a:solidFill>
                  <a:prstClr val="black"/>
                </a:solidFill>
                <a:latin typeface="Arial" charset="0"/>
              </a:rPr>
              <a:t>Betriebsorganisation</a:t>
            </a:r>
            <a:r>
              <a:rPr lang="de-DE" sz="1600" dirty="0">
                <a:solidFill>
                  <a:prstClr val="black"/>
                </a:solidFill>
                <a:latin typeface="Arial" charset="0"/>
              </a:rPr>
              <a:t>, Hof, Werkstatt, Lagerung, Betrieb, </a:t>
            </a:r>
            <a:r>
              <a:rPr lang="de-DE" sz="1600" dirty="0" smtClean="0">
                <a:solidFill>
                  <a:prstClr val="black"/>
                </a:solidFill>
                <a:latin typeface="Arial" charset="0"/>
              </a:rPr>
              <a:t>Ausrüstung</a:t>
            </a:r>
            <a:endParaRPr lang="de-DE" sz="1600" dirty="0">
              <a:solidFill>
                <a:prstClr val="black"/>
              </a:solidFill>
              <a:latin typeface="Arial" charset="0"/>
            </a:endParaRPr>
          </a:p>
          <a:p>
            <a:pPr marL="857250" lvl="1" indent="-400050" fontAlgn="base">
              <a:lnSpc>
                <a:spcPct val="150000"/>
              </a:lnSpc>
              <a:spcBef>
                <a:spcPct val="0"/>
              </a:spcBef>
              <a:spcAft>
                <a:spcPct val="0"/>
              </a:spcAft>
              <a:buFont typeface="Wingdings" panose="05000000000000000000" pitchFamily="2" charset="2"/>
              <a:buChar char="Ø"/>
              <a:tabLst>
                <a:tab pos="400050" algn="l"/>
              </a:tabLst>
            </a:pPr>
            <a:r>
              <a:rPr lang="de-DE" sz="1600" dirty="0" smtClean="0">
                <a:solidFill>
                  <a:prstClr val="black"/>
                </a:solidFill>
                <a:latin typeface="Arial" charset="0"/>
              </a:rPr>
              <a:t>Baustelle</a:t>
            </a:r>
            <a:r>
              <a:rPr lang="de-DE" sz="1600" dirty="0">
                <a:solidFill>
                  <a:prstClr val="black"/>
                </a:solidFill>
                <a:latin typeface="Arial" charset="0"/>
              </a:rPr>
              <a:t>; Diese muss repräsentativ für mindestens eine angewandte </a:t>
            </a:r>
            <a:r>
              <a:rPr lang="de-DE" sz="1600" dirty="0" smtClean="0">
                <a:solidFill>
                  <a:prstClr val="black"/>
                </a:solidFill>
                <a:latin typeface="Arial" charset="0"/>
              </a:rPr>
              <a:t>Gruppe sein</a:t>
            </a:r>
            <a:r>
              <a:rPr lang="en-US" sz="1600" dirty="0" smtClean="0">
                <a:solidFill>
                  <a:prstClr val="black"/>
                </a:solidFill>
                <a:latin typeface="Arial" charset="0"/>
              </a:rPr>
              <a:t>…</a:t>
            </a:r>
            <a:r>
              <a:rPr lang="en-US" sz="1600" dirty="0">
                <a:solidFill>
                  <a:prstClr val="black"/>
                </a:solidFill>
                <a:latin typeface="Arial" charset="0"/>
              </a:rPr>
              <a:t/>
            </a:r>
            <a:br>
              <a:rPr lang="en-US" sz="1600" dirty="0">
                <a:solidFill>
                  <a:prstClr val="black"/>
                </a:solidFill>
                <a:latin typeface="Arial" charset="0"/>
              </a:rPr>
            </a:br>
            <a:endParaRPr lang="en-US" sz="1600" dirty="0">
              <a:solidFill>
                <a:prstClr val="black"/>
              </a:solidFill>
              <a:latin typeface="Arial" charset="0"/>
            </a:endParaRPr>
          </a:p>
          <a:p>
            <a:pPr marL="400050" indent="-400050" fontAlgn="base">
              <a:lnSpc>
                <a:spcPct val="150000"/>
              </a:lnSpc>
              <a:spcBef>
                <a:spcPct val="0"/>
              </a:spcBef>
              <a:spcAft>
                <a:spcPct val="0"/>
              </a:spcAft>
              <a:tabLst>
                <a:tab pos="400050" algn="l"/>
              </a:tabLst>
            </a:pPr>
            <a:r>
              <a:rPr lang="en-US" sz="1600" b="1" dirty="0">
                <a:solidFill>
                  <a:prstClr val="black"/>
                </a:solidFill>
                <a:latin typeface="Arial" charset="0"/>
              </a:rPr>
              <a:t>9.2	</a:t>
            </a:r>
            <a:r>
              <a:rPr lang="en-US" sz="1600" b="1" dirty="0" err="1" smtClean="0">
                <a:solidFill>
                  <a:prstClr val="black"/>
                </a:solidFill>
                <a:latin typeface="Arial" charset="0"/>
              </a:rPr>
              <a:t>Anforderungen</a:t>
            </a:r>
            <a:r>
              <a:rPr lang="en-US" sz="1600" b="1" dirty="0" smtClean="0">
                <a:solidFill>
                  <a:prstClr val="black"/>
                </a:solidFill>
                <a:latin typeface="Arial" charset="0"/>
              </a:rPr>
              <a:t> an die </a:t>
            </a:r>
            <a:r>
              <a:rPr lang="en-US" sz="1600" b="1" dirty="0" err="1" smtClean="0">
                <a:solidFill>
                  <a:prstClr val="black"/>
                </a:solidFill>
                <a:latin typeface="Arial" charset="0"/>
              </a:rPr>
              <a:t>Experten</a:t>
            </a:r>
            <a:endParaRPr lang="en-US" sz="1600" b="1" dirty="0">
              <a:solidFill>
                <a:prstClr val="black"/>
              </a:solidFill>
              <a:latin typeface="Arial" charset="0"/>
            </a:endParaRP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de-DE" sz="1600" dirty="0">
                <a:solidFill>
                  <a:prstClr val="black"/>
                </a:solidFill>
                <a:latin typeface="Arial" charset="0"/>
              </a:rPr>
              <a:t>Die Qualifikationen </a:t>
            </a:r>
            <a:r>
              <a:rPr lang="de-DE" sz="1600" dirty="0" smtClean="0">
                <a:solidFill>
                  <a:prstClr val="black"/>
                </a:solidFill>
                <a:latin typeface="Arial" charset="0"/>
              </a:rPr>
              <a:t>an die </a:t>
            </a:r>
            <a:r>
              <a:rPr lang="de-DE" sz="1600" dirty="0">
                <a:solidFill>
                  <a:prstClr val="black"/>
                </a:solidFill>
                <a:latin typeface="Arial" charset="0"/>
              </a:rPr>
              <a:t>Experten werden beschrieben</a:t>
            </a:r>
          </a:p>
          <a:p>
            <a:pPr marL="400050" indent="-400050" fontAlgn="base">
              <a:lnSpc>
                <a:spcPct val="150000"/>
              </a:lnSpc>
              <a:spcBef>
                <a:spcPct val="0"/>
              </a:spcBef>
              <a:spcAft>
                <a:spcPct val="0"/>
              </a:spcAft>
              <a:tabLst>
                <a:tab pos="400050" algn="l"/>
              </a:tabLst>
            </a:pPr>
            <a:endParaRPr lang="en-US" sz="1600" b="1" dirty="0">
              <a:solidFill>
                <a:prstClr val="black"/>
              </a:solidFill>
              <a:latin typeface="Arial" charset="0"/>
            </a:endParaRPr>
          </a:p>
          <a:p>
            <a:pPr marL="400050" indent="-400050" fontAlgn="base">
              <a:lnSpc>
                <a:spcPct val="150000"/>
              </a:lnSpc>
              <a:spcBef>
                <a:spcPct val="0"/>
              </a:spcBef>
              <a:spcAft>
                <a:spcPct val="0"/>
              </a:spcAft>
              <a:tabLst>
                <a:tab pos="400050" algn="l"/>
              </a:tabLst>
            </a:pPr>
            <a:r>
              <a:rPr lang="en-US" sz="1600" b="1" dirty="0">
                <a:solidFill>
                  <a:prstClr val="black"/>
                </a:solidFill>
                <a:latin typeface="Arial" charset="0"/>
              </a:rPr>
              <a:t>9.3	</a:t>
            </a:r>
            <a:r>
              <a:rPr lang="en-US" sz="1600" b="1" dirty="0" err="1" smtClean="0">
                <a:solidFill>
                  <a:prstClr val="black"/>
                </a:solidFill>
                <a:latin typeface="Arial" charset="0"/>
              </a:rPr>
              <a:t>Anforderungen</a:t>
            </a:r>
            <a:r>
              <a:rPr lang="en-US" sz="1600" b="1" dirty="0" smtClean="0">
                <a:solidFill>
                  <a:prstClr val="black"/>
                </a:solidFill>
                <a:latin typeface="Arial" charset="0"/>
              </a:rPr>
              <a:t> an die </a:t>
            </a:r>
            <a:r>
              <a:rPr lang="en-US" sz="1600" b="1" dirty="0" err="1" smtClean="0">
                <a:solidFill>
                  <a:prstClr val="black"/>
                </a:solidFill>
                <a:latin typeface="Arial" charset="0"/>
              </a:rPr>
              <a:t>Aus</a:t>
            </a:r>
            <a:r>
              <a:rPr lang="en-US" sz="1600" b="1" dirty="0" smtClean="0">
                <a:solidFill>
                  <a:prstClr val="black"/>
                </a:solidFill>
                <a:latin typeface="Arial" charset="0"/>
              </a:rPr>
              <a:t>- und </a:t>
            </a:r>
            <a:r>
              <a:rPr lang="en-US" sz="1600" b="1" dirty="0" err="1" smtClean="0">
                <a:solidFill>
                  <a:prstClr val="black"/>
                </a:solidFill>
                <a:latin typeface="Arial" charset="0"/>
              </a:rPr>
              <a:t>Weiterbildung</a:t>
            </a:r>
            <a:endParaRPr lang="en-US" sz="1600" b="1" dirty="0">
              <a:solidFill>
                <a:prstClr val="black"/>
              </a:solidFill>
              <a:latin typeface="Arial" charset="0"/>
            </a:endParaRP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de-DE" sz="1600" dirty="0">
                <a:solidFill>
                  <a:prstClr val="black"/>
                </a:solidFill>
                <a:latin typeface="Arial" charset="0"/>
              </a:rPr>
              <a:t>Die Anforderungen an die Aus- und Weiterbildung der Experten werden beschrieben</a:t>
            </a:r>
          </a:p>
        </p:txBody>
      </p:sp>
    </p:spTree>
    <p:extLst>
      <p:ext uri="{BB962C8B-B14F-4D97-AF65-F5344CB8AC3E}">
        <p14:creationId xmlns:p14="http://schemas.microsoft.com/office/powerpoint/2010/main" val="34327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35292" y="1412776"/>
            <a:ext cx="8673416" cy="4770537"/>
          </a:xfrm>
          <a:prstGeom prst="rect">
            <a:avLst/>
          </a:prstGeom>
          <a:noFill/>
        </p:spPr>
        <p:txBody>
          <a:bodyPr wrap="square" rtlCol="0">
            <a:spAutoFit/>
          </a:bodyPr>
          <a:lstStyle/>
          <a:p>
            <a:pPr marL="1953816" indent="-1953816" fontAlgn="base">
              <a:spcBef>
                <a:spcPct val="0"/>
              </a:spcBef>
              <a:spcAft>
                <a:spcPct val="0"/>
              </a:spcAft>
              <a:tabLst>
                <a:tab pos="1953816" algn="l"/>
              </a:tabLst>
            </a:pPr>
            <a:r>
              <a:rPr lang="de-DE" sz="1600" b="1" dirty="0">
                <a:solidFill>
                  <a:prstClr val="black"/>
                </a:solidFill>
                <a:latin typeface="Arial" charset="0"/>
              </a:rPr>
              <a:t>Anhang A (normativ): </a:t>
            </a:r>
            <a:r>
              <a:rPr lang="de-DE" sz="1600" b="1" dirty="0" smtClean="0">
                <a:solidFill>
                  <a:prstClr val="black"/>
                </a:solidFill>
                <a:latin typeface="Arial" charset="0"/>
              </a:rPr>
              <a:t>	</a:t>
            </a:r>
            <a:r>
              <a:rPr lang="de-DE" sz="1600" dirty="0" smtClean="0">
                <a:solidFill>
                  <a:prstClr val="black"/>
                </a:solidFill>
                <a:latin typeface="Arial" charset="0"/>
              </a:rPr>
              <a:t>Fachgespräch </a:t>
            </a:r>
            <a:r>
              <a:rPr lang="de-DE" sz="1600" dirty="0">
                <a:solidFill>
                  <a:prstClr val="black"/>
                </a:solidFill>
                <a:latin typeface="Arial" charset="0"/>
              </a:rPr>
              <a:t>mit dem zuständigen technischen Betreuer </a:t>
            </a:r>
            <a:r>
              <a:rPr lang="de-DE" sz="1600" dirty="0" smtClean="0">
                <a:solidFill>
                  <a:prstClr val="black"/>
                </a:solidFill>
                <a:latin typeface="Arial" charset="0"/>
              </a:rPr>
              <a:t>	auf </a:t>
            </a:r>
            <a:r>
              <a:rPr lang="de-DE" sz="1600" dirty="0">
                <a:solidFill>
                  <a:prstClr val="black"/>
                </a:solidFill>
                <a:latin typeface="Arial" charset="0"/>
              </a:rPr>
              <a:t>der Grundlage abgeschlossener oder laufender </a:t>
            </a:r>
            <a:r>
              <a:rPr lang="de-DE" sz="1600" dirty="0" smtClean="0">
                <a:solidFill>
                  <a:prstClr val="black"/>
                </a:solidFill>
                <a:latin typeface="Arial" charset="0"/>
              </a:rPr>
              <a:t>	Projekte</a:t>
            </a:r>
            <a:endParaRPr lang="de-DE"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r>
              <a:rPr lang="de-DE" sz="1600" b="1" dirty="0">
                <a:solidFill>
                  <a:prstClr val="black"/>
                </a:solidFill>
                <a:latin typeface="Arial" charset="0"/>
              </a:rPr>
              <a:t>Anhang B (normativ): </a:t>
            </a:r>
            <a:r>
              <a:rPr lang="de-DE" sz="1600" b="1" dirty="0" smtClean="0">
                <a:solidFill>
                  <a:prstClr val="black"/>
                </a:solidFill>
                <a:latin typeface="Arial" charset="0"/>
              </a:rPr>
              <a:t>	</a:t>
            </a:r>
            <a:r>
              <a:rPr lang="de-DE" sz="1600" dirty="0" smtClean="0">
                <a:solidFill>
                  <a:prstClr val="black"/>
                </a:solidFill>
                <a:latin typeface="Arial" charset="0"/>
              </a:rPr>
              <a:t>Dauer </a:t>
            </a:r>
            <a:r>
              <a:rPr lang="de-DE" sz="1600" dirty="0">
                <a:solidFill>
                  <a:prstClr val="black"/>
                </a:solidFill>
                <a:latin typeface="Arial" charset="0"/>
              </a:rPr>
              <a:t>der Betriebsprüfung</a:t>
            </a: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r>
              <a:rPr lang="de-DE" sz="1600" b="1" dirty="0">
                <a:solidFill>
                  <a:prstClr val="black"/>
                </a:solidFill>
                <a:latin typeface="Arial" charset="0"/>
              </a:rPr>
              <a:t>Anhang C (informativ): </a:t>
            </a:r>
            <a:r>
              <a:rPr lang="de-DE" sz="1600" b="1" dirty="0" smtClean="0">
                <a:solidFill>
                  <a:prstClr val="black"/>
                </a:solidFill>
                <a:latin typeface="Arial" charset="0"/>
              </a:rPr>
              <a:t>	</a:t>
            </a:r>
            <a:r>
              <a:rPr lang="de-DE" sz="1600" dirty="0" smtClean="0">
                <a:solidFill>
                  <a:prstClr val="black"/>
                </a:solidFill>
                <a:latin typeface="Arial" charset="0"/>
              </a:rPr>
              <a:t>Überprüfung </a:t>
            </a:r>
            <a:r>
              <a:rPr lang="de-DE" sz="1600" dirty="0">
                <a:solidFill>
                  <a:prstClr val="black"/>
                </a:solidFill>
                <a:latin typeface="Arial" charset="0"/>
              </a:rPr>
              <a:t>des Betriebsmanagementsystems</a:t>
            </a:r>
          </a:p>
        </p:txBody>
      </p:sp>
      <p:pic>
        <p:nvPicPr>
          <p:cNvPr id="4" name="Grafik 3"/>
          <p:cNvPicPr>
            <a:picLocks noChangeAspect="1"/>
          </p:cNvPicPr>
          <p:nvPr/>
        </p:nvPicPr>
        <p:blipFill>
          <a:blip r:embed="rId2"/>
          <a:stretch>
            <a:fillRect/>
          </a:stretch>
        </p:blipFill>
        <p:spPr>
          <a:xfrm>
            <a:off x="3059832" y="2852936"/>
            <a:ext cx="5145104" cy="2808312"/>
          </a:xfrm>
          <a:prstGeom prst="rect">
            <a:avLst/>
          </a:prstGeom>
        </p:spPr>
      </p:pic>
      <p:sp>
        <p:nvSpPr>
          <p:cNvPr id="5" name="Titel 1"/>
          <p:cNvSpPr txBox="1">
            <a:spLocks/>
          </p:cNvSpPr>
          <p:nvPr/>
        </p:nvSpPr>
        <p:spPr>
          <a:xfrm>
            <a:off x="73528" y="159723"/>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de-DE" sz="2400" dirty="0"/>
              <a:t>DVGW W 120-2 Qualifikationsanforderungen auf dem Gebiet der Bohrtechnik und der oberflächennahen Geothermie (EWS)</a:t>
            </a:r>
            <a:endParaRPr lang="en-US" sz="2400" dirty="0"/>
          </a:p>
        </p:txBody>
      </p:sp>
    </p:spTree>
    <p:extLst>
      <p:ext uri="{BB962C8B-B14F-4D97-AF65-F5344CB8AC3E}">
        <p14:creationId xmlns:p14="http://schemas.microsoft.com/office/powerpoint/2010/main" val="3788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67800-1370-4356-A5CF-E400A088DBD5}"/>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a:t>
            </a:r>
            <a:r>
              <a:rPr lang="de-DE" dirty="0" smtClean="0">
                <a:latin typeface="Arial" panose="020B0604020202020204" pitchFamily="34" charset="0"/>
                <a:cs typeface="Arial" panose="020B0604020202020204" pitchFamily="34" charset="0"/>
              </a:rPr>
              <a:t>Gesetze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647B751B-339B-493E-B283-F8F6604303AC}"/>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VDI 4640</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 Planung von geothermischen Anlagen ist in der VDI-Richtlinie 4640 geregelt.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Blatt 1 definiert die Grundlagen und skizziert die Zulassung und die Umweltaspekte.</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Blatt 2 enthält konkrete Empfehlungen für die Planung von geothermischen Anlagen. Es unterscheidet zwischen der Planung von </a:t>
            </a:r>
            <a:r>
              <a:rPr lang="de-DE" sz="1600" dirty="0" smtClean="0">
                <a:latin typeface="Arial" panose="020B0604020202020204" pitchFamily="34" charset="0"/>
                <a:cs typeface="Arial" panose="020B0604020202020204" pitchFamily="34" charset="0"/>
              </a:rPr>
              <a:t>Erdwärmesonden, Oberflächenkollektoren </a:t>
            </a:r>
            <a:r>
              <a:rPr lang="de-DE" sz="1600" dirty="0">
                <a:latin typeface="Arial" panose="020B0604020202020204" pitchFamily="34" charset="0"/>
                <a:cs typeface="Arial" panose="020B0604020202020204" pitchFamily="34" charset="0"/>
              </a:rPr>
              <a:t>und Grundwasserbrunnen sowie anderen </a:t>
            </a:r>
            <a:r>
              <a:rPr lang="de-DE" sz="1600" dirty="0" err="1">
                <a:latin typeface="Arial" panose="020B0604020202020204" pitchFamily="34" charset="0"/>
                <a:cs typeface="Arial" panose="020B0604020202020204" pitchFamily="34" charset="0"/>
              </a:rPr>
              <a:t>spezialisierteren</a:t>
            </a:r>
            <a:r>
              <a:rPr lang="de-DE" sz="1600" dirty="0">
                <a:latin typeface="Arial" panose="020B0604020202020204" pitchFamily="34" charset="0"/>
                <a:cs typeface="Arial" panose="020B0604020202020204" pitchFamily="34" charset="0"/>
              </a:rPr>
              <a:t> Anlagentypen. Zurzeit wird die Richtlinie überarbeitet.</a:t>
            </a:r>
          </a:p>
        </p:txBody>
      </p:sp>
    </p:spTree>
    <p:extLst>
      <p:ext uri="{BB962C8B-B14F-4D97-AF65-F5344CB8AC3E}">
        <p14:creationId xmlns:p14="http://schemas.microsoft.com/office/powerpoint/2010/main" val="2190821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Gerader Verbinder 56">
            <a:extLst>
              <a:ext uri="{FF2B5EF4-FFF2-40B4-BE49-F238E27FC236}">
                <a16:creationId xmlns:a16="http://schemas.microsoft.com/office/drawing/2014/main" id="{3EA41621-727B-4279-8946-C47748F42C34}"/>
              </a:ext>
            </a:extLst>
          </p:cNvPr>
          <p:cNvCxnSpPr>
            <a:stCxn id="17" idx="2"/>
            <a:endCxn id="19" idx="0"/>
          </p:cNvCxnSpPr>
          <p:nvPr/>
        </p:nvCxnSpPr>
        <p:spPr>
          <a:xfrm>
            <a:off x="7339684" y="2395404"/>
            <a:ext cx="0" cy="496933"/>
          </a:xfrm>
          <a:prstGeom prst="line">
            <a:avLst/>
          </a:prstGeom>
        </p:spPr>
        <p:style>
          <a:lnRef idx="1">
            <a:schemeClr val="dk1"/>
          </a:lnRef>
          <a:fillRef idx="0">
            <a:schemeClr val="dk1"/>
          </a:fillRef>
          <a:effectRef idx="0">
            <a:schemeClr val="dk1"/>
          </a:effectRef>
          <a:fontRef idx="minor">
            <a:schemeClr val="tx1"/>
          </a:fontRef>
        </p:style>
      </p:cxnSp>
      <p:sp>
        <p:nvSpPr>
          <p:cNvPr id="26" name="Rechteck 25">
            <a:extLst>
              <a:ext uri="{FF2B5EF4-FFF2-40B4-BE49-F238E27FC236}">
                <a16:creationId xmlns:a16="http://schemas.microsoft.com/office/drawing/2014/main" id="{29161035-581A-47B4-8A36-9F2E685F9F92}"/>
              </a:ext>
            </a:extLst>
          </p:cNvPr>
          <p:cNvSpPr/>
          <p:nvPr/>
        </p:nvSpPr>
        <p:spPr>
          <a:xfrm>
            <a:off x="1043608" y="1484784"/>
            <a:ext cx="7459688" cy="32286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1EE4927-2CCF-480E-8444-EEB3C76901F1}"/>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Vorschriften und Gesetze</a:t>
            </a:r>
          </a:p>
        </p:txBody>
      </p:sp>
      <p:sp>
        <p:nvSpPr>
          <p:cNvPr id="3" name="Inhaltsplatzhalter 2">
            <a:extLst>
              <a:ext uri="{FF2B5EF4-FFF2-40B4-BE49-F238E27FC236}">
                <a16:creationId xmlns:a16="http://schemas.microsoft.com/office/drawing/2014/main" id="{C66F7132-2B6B-4A6C-8B98-DDB0F880D45A}"/>
              </a:ext>
            </a:extLst>
          </p:cNvPr>
          <p:cNvSpPr>
            <a:spLocks noGrp="1"/>
          </p:cNvSpPr>
          <p:nvPr>
            <p:ph idx="1"/>
          </p:nvPr>
        </p:nvSpPr>
        <p:spPr>
          <a:xfrm>
            <a:off x="457200" y="1484784"/>
            <a:ext cx="8229600" cy="4641379"/>
          </a:xfrm>
        </p:spPr>
        <p:txBody>
          <a:bodyPr>
            <a:normAutofit/>
          </a:bodyPr>
          <a:lstStyle/>
          <a:p>
            <a:pPr marL="0" indent="0" algn="ctr">
              <a:buNone/>
            </a:pPr>
            <a:r>
              <a:rPr lang="de-DE" sz="1600" dirty="0">
                <a:latin typeface="Arial" panose="020B0604020202020204" pitchFamily="34" charset="0"/>
                <a:cs typeface="Arial" panose="020B0604020202020204" pitchFamily="34" charset="0"/>
              </a:rPr>
              <a:t> Rechtliche Anforderungen für oberflächennahe geothermische Energie</a:t>
            </a:r>
          </a:p>
        </p:txBody>
      </p:sp>
      <p:sp>
        <p:nvSpPr>
          <p:cNvPr id="4" name="Rechteck 3">
            <a:extLst>
              <a:ext uri="{FF2B5EF4-FFF2-40B4-BE49-F238E27FC236}">
                <a16:creationId xmlns:a16="http://schemas.microsoft.com/office/drawing/2014/main" id="{4A98B6C1-C959-4F37-B29E-917332BC609D}"/>
              </a:ext>
            </a:extLst>
          </p:cNvPr>
          <p:cNvSpPr/>
          <p:nvPr/>
        </p:nvSpPr>
        <p:spPr>
          <a:xfrm>
            <a:off x="886025" y="2152878"/>
            <a:ext cx="2016224" cy="356591"/>
          </a:xfrm>
          <a:prstGeom prst="rect">
            <a:avLst/>
          </a:prstGeom>
          <a:gradFill flip="none" rotWithShape="1">
            <a:gsLst>
              <a:gs pos="0">
                <a:srgbClr val="22761C">
                  <a:tint val="66000"/>
                  <a:satMod val="160000"/>
                </a:srgbClr>
              </a:gs>
              <a:gs pos="50000">
                <a:srgbClr val="22761C">
                  <a:tint val="44500"/>
                  <a:satMod val="160000"/>
                </a:srgbClr>
              </a:gs>
              <a:gs pos="100000">
                <a:srgbClr val="22761C">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Verfassungsrecht </a:t>
            </a:r>
          </a:p>
        </p:txBody>
      </p:sp>
      <p:sp>
        <p:nvSpPr>
          <p:cNvPr id="5" name="Rechteck 4">
            <a:extLst>
              <a:ext uri="{FF2B5EF4-FFF2-40B4-BE49-F238E27FC236}">
                <a16:creationId xmlns:a16="http://schemas.microsoft.com/office/drawing/2014/main" id="{11FECF82-FAE8-49FF-AA96-E1C02331204C}"/>
              </a:ext>
            </a:extLst>
          </p:cNvPr>
          <p:cNvSpPr/>
          <p:nvPr/>
        </p:nvSpPr>
        <p:spPr>
          <a:xfrm>
            <a:off x="886025" y="2744966"/>
            <a:ext cx="2016224" cy="356592"/>
          </a:xfrm>
          <a:prstGeom prst="rect">
            <a:avLst/>
          </a:prstGeom>
          <a:gradFill flip="none" rotWithShape="1">
            <a:gsLst>
              <a:gs pos="0">
                <a:srgbClr val="22761C">
                  <a:tint val="66000"/>
                  <a:satMod val="160000"/>
                </a:srgbClr>
              </a:gs>
              <a:gs pos="50000">
                <a:srgbClr val="22761C">
                  <a:tint val="44500"/>
                  <a:satMod val="160000"/>
                </a:srgbClr>
              </a:gs>
              <a:gs pos="100000">
                <a:srgbClr val="22761C">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Grundrechte</a:t>
            </a:r>
          </a:p>
        </p:txBody>
      </p:sp>
      <p:sp>
        <p:nvSpPr>
          <p:cNvPr id="6" name="Rechteck 5">
            <a:extLst>
              <a:ext uri="{FF2B5EF4-FFF2-40B4-BE49-F238E27FC236}">
                <a16:creationId xmlns:a16="http://schemas.microsoft.com/office/drawing/2014/main" id="{1B5E0D80-2537-4215-950E-1BB328946232}"/>
              </a:ext>
            </a:extLst>
          </p:cNvPr>
          <p:cNvSpPr/>
          <p:nvPr/>
        </p:nvSpPr>
        <p:spPr>
          <a:xfrm>
            <a:off x="886025" y="3337055"/>
            <a:ext cx="2016224" cy="356592"/>
          </a:xfrm>
          <a:prstGeom prst="rect">
            <a:avLst/>
          </a:prstGeom>
          <a:gradFill flip="none" rotWithShape="1">
            <a:gsLst>
              <a:gs pos="0">
                <a:srgbClr val="22761C">
                  <a:tint val="66000"/>
                  <a:satMod val="160000"/>
                </a:srgbClr>
              </a:gs>
              <a:gs pos="50000">
                <a:srgbClr val="22761C">
                  <a:tint val="44500"/>
                  <a:satMod val="160000"/>
                </a:srgbClr>
              </a:gs>
              <a:gs pos="100000">
                <a:srgbClr val="22761C">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latin typeface="Arial" panose="020B0604020202020204" pitchFamily="34" charset="0"/>
                <a:cs typeface="Arial" panose="020B0604020202020204" pitchFamily="34" charset="0"/>
              </a:rPr>
              <a:t>Verfassung</a:t>
            </a:r>
            <a:r>
              <a:rPr lang="en-US" sz="1200" dirty="0">
                <a:solidFill>
                  <a:schemeClr val="tx1"/>
                </a:solidFill>
                <a:latin typeface="Arial" panose="020B0604020202020204" pitchFamily="34" charset="0"/>
                <a:cs typeface="Arial" panose="020B0604020202020204" pitchFamily="34" charset="0"/>
              </a:rPr>
              <a:t> der </a:t>
            </a:r>
            <a:r>
              <a:rPr lang="en-US" sz="1200" dirty="0" err="1">
                <a:solidFill>
                  <a:schemeClr val="tx1"/>
                </a:solidFill>
                <a:latin typeface="Arial" panose="020B0604020202020204" pitchFamily="34" charset="0"/>
                <a:cs typeface="Arial" panose="020B0604020202020204" pitchFamily="34" charset="0"/>
              </a:rPr>
              <a:t>Bundesländer</a:t>
            </a:r>
            <a:endParaRPr lang="en-US" sz="1200" dirty="0">
              <a:solidFill>
                <a:schemeClr val="tx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33B883A5-EF0C-48DA-B09D-6E49F55105ED}"/>
              </a:ext>
            </a:extLst>
          </p:cNvPr>
          <p:cNvSpPr/>
          <p:nvPr/>
        </p:nvSpPr>
        <p:spPr>
          <a:xfrm>
            <a:off x="829428" y="4207538"/>
            <a:ext cx="2016224"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Europäisches Recht</a:t>
            </a:r>
          </a:p>
          <a:p>
            <a:pPr algn="ctr"/>
            <a:r>
              <a:rPr lang="de-DE" sz="1200" dirty="0">
                <a:solidFill>
                  <a:schemeClr val="tx1"/>
                </a:solidFill>
                <a:latin typeface="Arial" panose="020B0604020202020204" pitchFamily="34" charset="0"/>
                <a:cs typeface="Arial" panose="020B0604020202020204" pitchFamily="34" charset="0"/>
              </a:rPr>
              <a:t>(Richtlinie 96/92/EG)</a:t>
            </a:r>
          </a:p>
        </p:txBody>
      </p:sp>
      <p:sp>
        <p:nvSpPr>
          <p:cNvPr id="8" name="Rechteck 7">
            <a:extLst>
              <a:ext uri="{FF2B5EF4-FFF2-40B4-BE49-F238E27FC236}">
                <a16:creationId xmlns:a16="http://schemas.microsoft.com/office/drawing/2014/main" id="{C4AE75AE-2E4B-4CBD-8F4E-6CCBB8B8A5FB}"/>
              </a:ext>
            </a:extLst>
          </p:cNvPr>
          <p:cNvSpPr/>
          <p:nvPr/>
        </p:nvSpPr>
        <p:spPr>
          <a:xfrm>
            <a:off x="886025" y="4745166"/>
            <a:ext cx="2016224"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Raumplanungsgesetz</a:t>
            </a:r>
          </a:p>
        </p:txBody>
      </p:sp>
      <p:sp>
        <p:nvSpPr>
          <p:cNvPr id="9" name="Rechteck 8">
            <a:extLst>
              <a:ext uri="{FF2B5EF4-FFF2-40B4-BE49-F238E27FC236}">
                <a16:creationId xmlns:a16="http://schemas.microsoft.com/office/drawing/2014/main" id="{E95FFD09-C1B1-49D2-9A61-FAA0F2BFBE4C}"/>
              </a:ext>
            </a:extLst>
          </p:cNvPr>
          <p:cNvSpPr/>
          <p:nvPr/>
        </p:nvSpPr>
        <p:spPr>
          <a:xfrm>
            <a:off x="886025" y="5277822"/>
            <a:ext cx="2016224"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latin typeface="Arial" panose="020B0604020202020204" pitchFamily="34" charset="0"/>
                <a:cs typeface="Arial" panose="020B0604020202020204" pitchFamily="34" charset="0"/>
              </a:rPr>
              <a:t>Bauvorschriften</a:t>
            </a:r>
            <a:endParaRPr lang="de-DE" sz="1200" dirty="0">
              <a:solidFill>
                <a:schemeClr val="tx1"/>
              </a:solidFill>
              <a:latin typeface="Arial" panose="020B0604020202020204" pitchFamily="34" charset="0"/>
              <a:cs typeface="Arial" panose="020B0604020202020204" pitchFamily="34" charset="0"/>
            </a:endParaRPr>
          </a:p>
        </p:txBody>
      </p:sp>
      <p:sp>
        <p:nvSpPr>
          <p:cNvPr id="10" name="Rechteck 9">
            <a:extLst>
              <a:ext uri="{FF2B5EF4-FFF2-40B4-BE49-F238E27FC236}">
                <a16:creationId xmlns:a16="http://schemas.microsoft.com/office/drawing/2014/main" id="{96A78A4A-6E2E-4CE4-9BBB-4CBC17046189}"/>
              </a:ext>
            </a:extLst>
          </p:cNvPr>
          <p:cNvSpPr/>
          <p:nvPr/>
        </p:nvSpPr>
        <p:spPr>
          <a:xfrm>
            <a:off x="886025" y="5753278"/>
            <a:ext cx="2016224"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latin typeface="Arial" panose="020B0604020202020204" pitchFamily="34" charset="0"/>
                <a:cs typeface="Arial" panose="020B0604020202020204" pitchFamily="34" charset="0"/>
              </a:rPr>
              <a:t>Bauvorschriften</a:t>
            </a:r>
            <a:r>
              <a:rPr lang="en-US" sz="1200" dirty="0">
                <a:solidFill>
                  <a:schemeClr val="tx1"/>
                </a:solidFill>
                <a:latin typeface="Arial" panose="020B0604020202020204" pitchFamily="34" charset="0"/>
                <a:cs typeface="Arial" panose="020B0604020202020204" pitchFamily="34" charset="0"/>
              </a:rPr>
              <a:t> der </a:t>
            </a:r>
            <a:r>
              <a:rPr lang="en-US" sz="1200" dirty="0" err="1">
                <a:solidFill>
                  <a:schemeClr val="tx1"/>
                </a:solidFill>
                <a:latin typeface="Arial" panose="020B0604020202020204" pitchFamily="34" charset="0"/>
                <a:cs typeface="Arial" panose="020B0604020202020204" pitchFamily="34" charset="0"/>
              </a:rPr>
              <a:t>Länder</a:t>
            </a:r>
            <a:endParaRPr lang="en-US" sz="1200" dirty="0">
              <a:solidFill>
                <a:schemeClr val="tx1"/>
              </a:solidFill>
              <a:latin typeface="Arial" panose="020B0604020202020204" pitchFamily="34" charset="0"/>
              <a:cs typeface="Arial" panose="020B0604020202020204" pitchFamily="34" charset="0"/>
            </a:endParaRPr>
          </a:p>
        </p:txBody>
      </p:sp>
      <p:sp>
        <p:nvSpPr>
          <p:cNvPr id="11" name="Rechteck 10">
            <a:extLst>
              <a:ext uri="{FF2B5EF4-FFF2-40B4-BE49-F238E27FC236}">
                <a16:creationId xmlns:a16="http://schemas.microsoft.com/office/drawing/2014/main" id="{ED0D7096-FD3E-4155-8215-8DED229D56A0}"/>
              </a:ext>
            </a:extLst>
          </p:cNvPr>
          <p:cNvSpPr/>
          <p:nvPr/>
        </p:nvSpPr>
        <p:spPr>
          <a:xfrm>
            <a:off x="3524400" y="2127415"/>
            <a:ext cx="2081466"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Öffentliches Recht</a:t>
            </a:r>
          </a:p>
        </p:txBody>
      </p:sp>
      <p:sp>
        <p:nvSpPr>
          <p:cNvPr id="12" name="Rechteck 11">
            <a:extLst>
              <a:ext uri="{FF2B5EF4-FFF2-40B4-BE49-F238E27FC236}">
                <a16:creationId xmlns:a16="http://schemas.microsoft.com/office/drawing/2014/main" id="{A8C5D174-82E6-40B7-9085-ACE01EE734D5}"/>
              </a:ext>
            </a:extLst>
          </p:cNvPr>
          <p:cNvSpPr/>
          <p:nvPr/>
        </p:nvSpPr>
        <p:spPr>
          <a:xfrm>
            <a:off x="3524400" y="2724944"/>
            <a:ext cx="2081466"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Bundesberggesetz</a:t>
            </a:r>
          </a:p>
        </p:txBody>
      </p:sp>
      <p:sp>
        <p:nvSpPr>
          <p:cNvPr id="13" name="Rechteck 12">
            <a:extLst>
              <a:ext uri="{FF2B5EF4-FFF2-40B4-BE49-F238E27FC236}">
                <a16:creationId xmlns:a16="http://schemas.microsoft.com/office/drawing/2014/main" id="{072BDEE4-C938-4401-9C5F-ED181FD91585}"/>
              </a:ext>
            </a:extLst>
          </p:cNvPr>
          <p:cNvSpPr/>
          <p:nvPr/>
        </p:nvSpPr>
        <p:spPr>
          <a:xfrm>
            <a:off x="3524400" y="3280716"/>
            <a:ext cx="205571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Bundesbodenschutzgesetz</a:t>
            </a:r>
          </a:p>
        </p:txBody>
      </p:sp>
      <p:sp>
        <p:nvSpPr>
          <p:cNvPr id="14" name="Rechteck 13">
            <a:extLst>
              <a:ext uri="{FF2B5EF4-FFF2-40B4-BE49-F238E27FC236}">
                <a16:creationId xmlns:a16="http://schemas.microsoft.com/office/drawing/2014/main" id="{67CC98E9-7A69-4B0F-9FE1-97540F4F07EE}"/>
              </a:ext>
            </a:extLst>
          </p:cNvPr>
          <p:cNvSpPr/>
          <p:nvPr/>
        </p:nvSpPr>
        <p:spPr>
          <a:xfrm>
            <a:off x="3524400" y="3863181"/>
            <a:ext cx="2081466"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latin typeface="Arial" panose="020B0604020202020204" pitchFamily="34" charset="0"/>
                <a:cs typeface="Arial" panose="020B0604020202020204" pitchFamily="34" charset="0"/>
              </a:rPr>
              <a:t>Lagerstättengesetz</a:t>
            </a:r>
            <a:endParaRPr lang="de-DE" sz="1200" dirty="0">
              <a:solidFill>
                <a:schemeClr val="tx1"/>
              </a:solidFill>
              <a:latin typeface="Arial" panose="020B0604020202020204" pitchFamily="34" charset="0"/>
              <a:cs typeface="Arial" panose="020B0604020202020204" pitchFamily="34" charset="0"/>
            </a:endParaRPr>
          </a:p>
        </p:txBody>
      </p:sp>
      <p:sp>
        <p:nvSpPr>
          <p:cNvPr id="15" name="Rechteck 14">
            <a:extLst>
              <a:ext uri="{FF2B5EF4-FFF2-40B4-BE49-F238E27FC236}">
                <a16:creationId xmlns:a16="http://schemas.microsoft.com/office/drawing/2014/main" id="{550BC1B6-D17A-421D-8734-4D5B23C22682}"/>
              </a:ext>
            </a:extLst>
          </p:cNvPr>
          <p:cNvSpPr/>
          <p:nvPr/>
        </p:nvSpPr>
        <p:spPr>
          <a:xfrm>
            <a:off x="3518414" y="4705325"/>
            <a:ext cx="208745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Erneuerbare-Energien-Wärmegesetz</a:t>
            </a:r>
          </a:p>
        </p:txBody>
      </p:sp>
      <p:sp>
        <p:nvSpPr>
          <p:cNvPr id="16" name="Rechteck 15">
            <a:extLst>
              <a:ext uri="{FF2B5EF4-FFF2-40B4-BE49-F238E27FC236}">
                <a16:creationId xmlns:a16="http://schemas.microsoft.com/office/drawing/2014/main" id="{CE08A952-4B3F-4957-BE12-F7CBFFC51E87}"/>
              </a:ext>
            </a:extLst>
          </p:cNvPr>
          <p:cNvSpPr/>
          <p:nvPr/>
        </p:nvSpPr>
        <p:spPr>
          <a:xfrm>
            <a:off x="3518414" y="5684989"/>
            <a:ext cx="206169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Umweltschutzgesetz</a:t>
            </a:r>
          </a:p>
        </p:txBody>
      </p:sp>
      <p:sp>
        <p:nvSpPr>
          <p:cNvPr id="17" name="Rechteck 16">
            <a:extLst>
              <a:ext uri="{FF2B5EF4-FFF2-40B4-BE49-F238E27FC236}">
                <a16:creationId xmlns:a16="http://schemas.microsoft.com/office/drawing/2014/main" id="{85A017AE-B278-4799-8B97-46B6E09A93C9}"/>
              </a:ext>
            </a:extLst>
          </p:cNvPr>
          <p:cNvSpPr/>
          <p:nvPr/>
        </p:nvSpPr>
        <p:spPr>
          <a:xfrm>
            <a:off x="6214323" y="2130608"/>
            <a:ext cx="2250722" cy="264796"/>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Zivilrecht</a:t>
            </a:r>
          </a:p>
        </p:txBody>
      </p:sp>
      <p:sp>
        <p:nvSpPr>
          <p:cNvPr id="18" name="Rechteck 17">
            <a:extLst>
              <a:ext uri="{FF2B5EF4-FFF2-40B4-BE49-F238E27FC236}">
                <a16:creationId xmlns:a16="http://schemas.microsoft.com/office/drawing/2014/main" id="{F2805E9C-22CD-439F-824E-1E076F452088}"/>
              </a:ext>
            </a:extLst>
          </p:cNvPr>
          <p:cNvSpPr/>
          <p:nvPr/>
        </p:nvSpPr>
        <p:spPr>
          <a:xfrm>
            <a:off x="6214323" y="2476566"/>
            <a:ext cx="2242592" cy="34928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Zivilgesetzbuch</a:t>
            </a:r>
          </a:p>
        </p:txBody>
      </p:sp>
      <p:sp>
        <p:nvSpPr>
          <p:cNvPr id="19" name="Rechteck 18">
            <a:extLst>
              <a:ext uri="{FF2B5EF4-FFF2-40B4-BE49-F238E27FC236}">
                <a16:creationId xmlns:a16="http://schemas.microsoft.com/office/drawing/2014/main" id="{B089CC24-7325-4483-87D0-26619767B928}"/>
              </a:ext>
            </a:extLst>
          </p:cNvPr>
          <p:cNvSpPr/>
          <p:nvPr/>
        </p:nvSpPr>
        <p:spPr>
          <a:xfrm>
            <a:off x="6214323" y="2892337"/>
            <a:ext cx="2250722" cy="356591"/>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latin typeface="Arial" panose="020B0604020202020204" pitchFamily="34" charset="0"/>
                <a:cs typeface="Arial" panose="020B0604020202020204" pitchFamily="34" charset="0"/>
              </a:rPr>
              <a:t>Case </a:t>
            </a:r>
            <a:r>
              <a:rPr lang="de-DE" sz="1200" dirty="0" err="1" smtClean="0">
                <a:solidFill>
                  <a:schemeClr val="tx1"/>
                </a:solidFill>
                <a:latin typeface="Arial" panose="020B0604020202020204" pitchFamily="34" charset="0"/>
                <a:cs typeface="Arial" panose="020B0604020202020204" pitchFamily="34" charset="0"/>
              </a:rPr>
              <a:t>law</a:t>
            </a:r>
            <a:endParaRPr lang="de-DE" sz="1200" dirty="0">
              <a:solidFill>
                <a:schemeClr val="tx1"/>
              </a:solidFill>
              <a:latin typeface="Arial" panose="020B0604020202020204" pitchFamily="34" charset="0"/>
              <a:cs typeface="Arial" panose="020B0604020202020204" pitchFamily="34" charset="0"/>
            </a:endParaRPr>
          </a:p>
        </p:txBody>
      </p:sp>
      <p:sp>
        <p:nvSpPr>
          <p:cNvPr id="20" name="Rechteck 19">
            <a:extLst>
              <a:ext uri="{FF2B5EF4-FFF2-40B4-BE49-F238E27FC236}">
                <a16:creationId xmlns:a16="http://schemas.microsoft.com/office/drawing/2014/main" id="{63CDCD65-E637-40E6-9268-148717211994}"/>
              </a:ext>
            </a:extLst>
          </p:cNvPr>
          <p:cNvSpPr/>
          <p:nvPr/>
        </p:nvSpPr>
        <p:spPr>
          <a:xfrm>
            <a:off x="6228184" y="3512439"/>
            <a:ext cx="224259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Wasserrecht</a:t>
            </a:r>
          </a:p>
        </p:txBody>
      </p:sp>
      <p:sp>
        <p:nvSpPr>
          <p:cNvPr id="21" name="Rechteck 20">
            <a:extLst>
              <a:ext uri="{FF2B5EF4-FFF2-40B4-BE49-F238E27FC236}">
                <a16:creationId xmlns:a16="http://schemas.microsoft.com/office/drawing/2014/main" id="{11D3848A-8F27-4782-B4DD-FE57C7853A71}"/>
              </a:ext>
            </a:extLst>
          </p:cNvPr>
          <p:cNvSpPr/>
          <p:nvPr/>
        </p:nvSpPr>
        <p:spPr>
          <a:xfrm>
            <a:off x="6236314" y="3931837"/>
            <a:ext cx="2242592" cy="34928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latin typeface="Arial" panose="020B0604020202020204" pitchFamily="34" charset="0"/>
                <a:cs typeface="Arial" panose="020B0604020202020204" pitchFamily="34" charset="0"/>
              </a:rPr>
              <a:t>Wassergesetze</a:t>
            </a:r>
            <a:r>
              <a:rPr lang="en-US" sz="1200" dirty="0">
                <a:solidFill>
                  <a:schemeClr val="tx1"/>
                </a:solidFill>
                <a:latin typeface="Arial" panose="020B0604020202020204" pitchFamily="34" charset="0"/>
                <a:cs typeface="Arial" panose="020B0604020202020204" pitchFamily="34" charset="0"/>
              </a:rPr>
              <a:t> der </a:t>
            </a:r>
            <a:r>
              <a:rPr lang="en-US" sz="1200" dirty="0" err="1" smtClean="0">
                <a:solidFill>
                  <a:schemeClr val="tx1"/>
                </a:solidFill>
                <a:latin typeface="Arial" panose="020B0604020202020204" pitchFamily="34" charset="0"/>
                <a:cs typeface="Arial" panose="020B0604020202020204" pitchFamily="34" charset="0"/>
              </a:rPr>
              <a:t>Bundesländer</a:t>
            </a:r>
            <a:endParaRPr lang="en-US" sz="1200" dirty="0">
              <a:solidFill>
                <a:schemeClr val="tx1"/>
              </a:solidFill>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9C3EF7DB-5333-46EA-9E1D-9C4068D239A7}"/>
              </a:ext>
            </a:extLst>
          </p:cNvPr>
          <p:cNvSpPr/>
          <p:nvPr/>
        </p:nvSpPr>
        <p:spPr>
          <a:xfrm>
            <a:off x="6236314" y="4327850"/>
            <a:ext cx="224259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Groundwater</a:t>
            </a:r>
            <a:r>
              <a:rPr lang="de-DE" sz="1200" dirty="0">
                <a:solidFill>
                  <a:schemeClr val="tx1"/>
                </a:solidFill>
                <a:latin typeface="Arial" panose="020B0604020202020204" pitchFamily="34" charset="0"/>
                <a:cs typeface="Arial" panose="020B0604020202020204" pitchFamily="34" charset="0"/>
              </a:rPr>
              <a:t> </a:t>
            </a:r>
            <a:r>
              <a:rPr lang="de-DE" sz="1200" dirty="0" err="1">
                <a:solidFill>
                  <a:schemeClr val="tx1"/>
                </a:solidFill>
                <a:latin typeface="Arial" panose="020B0604020202020204" pitchFamily="34" charset="0"/>
                <a:cs typeface="Arial" panose="020B0604020202020204" pitchFamily="34" charset="0"/>
              </a:rPr>
              <a:t>Ordinance</a:t>
            </a:r>
            <a:endParaRPr lang="de-DE" sz="1200" dirty="0">
              <a:solidFill>
                <a:schemeClr val="tx1"/>
              </a:solidFill>
              <a:latin typeface="Arial" panose="020B0604020202020204" pitchFamily="34" charset="0"/>
              <a:cs typeface="Arial" panose="020B0604020202020204" pitchFamily="34" charset="0"/>
            </a:endParaRPr>
          </a:p>
        </p:txBody>
      </p:sp>
      <p:sp>
        <p:nvSpPr>
          <p:cNvPr id="23" name="Rechteck 22">
            <a:extLst>
              <a:ext uri="{FF2B5EF4-FFF2-40B4-BE49-F238E27FC236}">
                <a16:creationId xmlns:a16="http://schemas.microsoft.com/office/drawing/2014/main" id="{42B75B9F-5A56-4A0D-8B0D-750E1F63B66A}"/>
              </a:ext>
            </a:extLst>
          </p:cNvPr>
          <p:cNvSpPr/>
          <p:nvPr/>
        </p:nvSpPr>
        <p:spPr>
          <a:xfrm>
            <a:off x="6244444" y="4756573"/>
            <a:ext cx="224259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Regulierung von Oberflächenwasser</a:t>
            </a:r>
          </a:p>
        </p:txBody>
      </p:sp>
      <p:sp>
        <p:nvSpPr>
          <p:cNvPr id="24" name="Rechteck 23">
            <a:extLst>
              <a:ext uri="{FF2B5EF4-FFF2-40B4-BE49-F238E27FC236}">
                <a16:creationId xmlns:a16="http://schemas.microsoft.com/office/drawing/2014/main" id="{1E571732-02A8-4BA6-81DD-F06F1C167D99}"/>
              </a:ext>
            </a:extLst>
          </p:cNvPr>
          <p:cNvSpPr/>
          <p:nvPr/>
        </p:nvSpPr>
        <p:spPr>
          <a:xfrm>
            <a:off x="6228184" y="5337814"/>
            <a:ext cx="2258852"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Bundesnaturschutzgesetz</a:t>
            </a:r>
          </a:p>
        </p:txBody>
      </p:sp>
      <p:sp>
        <p:nvSpPr>
          <p:cNvPr id="25" name="Rechteck 24">
            <a:extLst>
              <a:ext uri="{FF2B5EF4-FFF2-40B4-BE49-F238E27FC236}">
                <a16:creationId xmlns:a16="http://schemas.microsoft.com/office/drawing/2014/main" id="{A9533412-BAB8-49D0-9909-2F5C66D7A42A}"/>
              </a:ext>
            </a:extLst>
          </p:cNvPr>
          <p:cNvSpPr/>
          <p:nvPr/>
        </p:nvSpPr>
        <p:spPr>
          <a:xfrm>
            <a:off x="6228184" y="5813270"/>
            <a:ext cx="227511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Ausbeutungsgesetze </a:t>
            </a:r>
          </a:p>
        </p:txBody>
      </p:sp>
      <p:cxnSp>
        <p:nvCxnSpPr>
          <p:cNvPr id="28" name="Gerader Verbinder 27">
            <a:extLst>
              <a:ext uri="{FF2B5EF4-FFF2-40B4-BE49-F238E27FC236}">
                <a16:creationId xmlns:a16="http://schemas.microsoft.com/office/drawing/2014/main" id="{2C7EC0EE-DC78-4033-AC9E-C6FEE3BEC8EF}"/>
              </a:ext>
            </a:extLst>
          </p:cNvPr>
          <p:cNvCxnSpPr>
            <a:cxnSpLocks/>
          </p:cNvCxnSpPr>
          <p:nvPr/>
        </p:nvCxnSpPr>
        <p:spPr>
          <a:xfrm>
            <a:off x="4644008" y="1807653"/>
            <a:ext cx="0" cy="319762"/>
          </a:xfrm>
          <a:prstGeom prst="line">
            <a:avLst/>
          </a:prstGeom>
        </p:spPr>
        <p:style>
          <a:lnRef idx="1">
            <a:schemeClr val="dk1"/>
          </a:lnRef>
          <a:fillRef idx="0">
            <a:schemeClr val="dk1"/>
          </a:fillRef>
          <a:effectRef idx="0">
            <a:schemeClr val="dk1"/>
          </a:effectRef>
          <a:fontRef idx="minor">
            <a:schemeClr val="tx1"/>
          </a:fontRef>
        </p:style>
      </p:cxnSp>
      <p:cxnSp>
        <p:nvCxnSpPr>
          <p:cNvPr id="39" name="Gerader Verbinder 38">
            <a:extLst>
              <a:ext uri="{FF2B5EF4-FFF2-40B4-BE49-F238E27FC236}">
                <a16:creationId xmlns:a16="http://schemas.microsoft.com/office/drawing/2014/main" id="{23C42959-A88B-4734-8F05-ED3967773E2B}"/>
              </a:ext>
            </a:extLst>
          </p:cNvPr>
          <p:cNvCxnSpPr>
            <a:cxnSpLocks/>
          </p:cNvCxnSpPr>
          <p:nvPr/>
        </p:nvCxnSpPr>
        <p:spPr>
          <a:xfrm>
            <a:off x="1816133" y="1967534"/>
            <a:ext cx="5532514"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r Verbinder 40">
            <a:extLst>
              <a:ext uri="{FF2B5EF4-FFF2-40B4-BE49-F238E27FC236}">
                <a16:creationId xmlns:a16="http://schemas.microsoft.com/office/drawing/2014/main" id="{AB9346A8-DDCA-4C8E-AC56-854F88ABE1ED}"/>
              </a:ext>
            </a:extLst>
          </p:cNvPr>
          <p:cNvCxnSpPr/>
          <p:nvPr/>
        </p:nvCxnSpPr>
        <p:spPr>
          <a:xfrm>
            <a:off x="1822129" y="1987556"/>
            <a:ext cx="0" cy="159881"/>
          </a:xfrm>
          <a:prstGeom prst="line">
            <a:avLst/>
          </a:prstGeom>
        </p:spPr>
        <p:style>
          <a:lnRef idx="1">
            <a:schemeClr val="dk1"/>
          </a:lnRef>
          <a:fillRef idx="0">
            <a:schemeClr val="dk1"/>
          </a:fillRef>
          <a:effectRef idx="0">
            <a:schemeClr val="dk1"/>
          </a:effectRef>
          <a:fontRef idx="minor">
            <a:schemeClr val="tx1"/>
          </a:fontRef>
        </p:style>
      </p:cxnSp>
      <p:cxnSp>
        <p:nvCxnSpPr>
          <p:cNvPr id="43" name="Gerader Verbinder 42">
            <a:extLst>
              <a:ext uri="{FF2B5EF4-FFF2-40B4-BE49-F238E27FC236}">
                <a16:creationId xmlns:a16="http://schemas.microsoft.com/office/drawing/2014/main" id="{C903035E-9BF8-43E5-A630-2D0C76638277}"/>
              </a:ext>
            </a:extLst>
          </p:cNvPr>
          <p:cNvCxnSpPr>
            <a:cxnSpLocks/>
            <a:endCxn id="17" idx="0"/>
          </p:cNvCxnSpPr>
          <p:nvPr/>
        </p:nvCxnSpPr>
        <p:spPr>
          <a:xfrm flipH="1">
            <a:off x="7339684" y="1967534"/>
            <a:ext cx="17926" cy="163074"/>
          </a:xfrm>
          <a:prstGeom prst="line">
            <a:avLst/>
          </a:prstGeom>
        </p:spPr>
        <p:style>
          <a:lnRef idx="1">
            <a:schemeClr val="dk1"/>
          </a:lnRef>
          <a:fillRef idx="0">
            <a:schemeClr val="dk1"/>
          </a:fillRef>
          <a:effectRef idx="0">
            <a:schemeClr val="dk1"/>
          </a:effectRef>
          <a:fontRef idx="minor">
            <a:schemeClr val="tx1"/>
          </a:fontRef>
        </p:style>
      </p:cxnSp>
      <p:cxnSp>
        <p:nvCxnSpPr>
          <p:cNvPr id="59" name="Gerader Verbinder 58">
            <a:extLst>
              <a:ext uri="{FF2B5EF4-FFF2-40B4-BE49-F238E27FC236}">
                <a16:creationId xmlns:a16="http://schemas.microsoft.com/office/drawing/2014/main" id="{7196531F-72D0-460F-93A5-9627BD85D231}"/>
              </a:ext>
            </a:extLst>
          </p:cNvPr>
          <p:cNvCxnSpPr>
            <a:cxnSpLocks/>
          </p:cNvCxnSpPr>
          <p:nvPr/>
        </p:nvCxnSpPr>
        <p:spPr>
          <a:xfrm>
            <a:off x="1816133" y="2509469"/>
            <a:ext cx="0" cy="235497"/>
          </a:xfrm>
          <a:prstGeom prst="line">
            <a:avLst/>
          </a:prstGeom>
        </p:spPr>
        <p:style>
          <a:lnRef idx="1">
            <a:schemeClr val="dk1"/>
          </a:lnRef>
          <a:fillRef idx="0">
            <a:schemeClr val="dk1"/>
          </a:fillRef>
          <a:effectRef idx="0">
            <a:schemeClr val="dk1"/>
          </a:effectRef>
          <a:fontRef idx="minor">
            <a:schemeClr val="tx1"/>
          </a:fontRef>
        </p:style>
      </p:cxnSp>
      <p:cxnSp>
        <p:nvCxnSpPr>
          <p:cNvPr id="61" name="Verbinder: gewinkelt 60">
            <a:extLst>
              <a:ext uri="{FF2B5EF4-FFF2-40B4-BE49-F238E27FC236}">
                <a16:creationId xmlns:a16="http://schemas.microsoft.com/office/drawing/2014/main" id="{9326E673-C26C-4C0C-B4E0-D9C75249D3F1}"/>
              </a:ext>
            </a:extLst>
          </p:cNvPr>
          <p:cNvCxnSpPr>
            <a:cxnSpLocks/>
            <a:endCxn id="6" idx="3"/>
          </p:cNvCxnSpPr>
          <p:nvPr/>
        </p:nvCxnSpPr>
        <p:spPr>
          <a:xfrm>
            <a:off x="1816133" y="2627217"/>
            <a:ext cx="1086116" cy="888134"/>
          </a:xfrm>
          <a:prstGeom prst="bentConnector3">
            <a:avLst>
              <a:gd name="adj1" fmla="val 121047"/>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Verbinder: gewinkelt 76">
            <a:extLst>
              <a:ext uri="{FF2B5EF4-FFF2-40B4-BE49-F238E27FC236}">
                <a16:creationId xmlns:a16="http://schemas.microsoft.com/office/drawing/2014/main" id="{1EEDB637-9056-40BD-8E84-9D9552D31B93}"/>
              </a:ext>
            </a:extLst>
          </p:cNvPr>
          <p:cNvCxnSpPr>
            <a:cxnSpLocks/>
            <a:stCxn id="8" idx="3"/>
          </p:cNvCxnSpPr>
          <p:nvPr/>
        </p:nvCxnSpPr>
        <p:spPr>
          <a:xfrm>
            <a:off x="2902249" y="4925186"/>
            <a:ext cx="448308" cy="1021462"/>
          </a:xfrm>
          <a:prstGeom prst="bentConnector2">
            <a:avLst/>
          </a:prstGeom>
        </p:spPr>
        <p:style>
          <a:lnRef idx="1">
            <a:schemeClr val="dk1"/>
          </a:lnRef>
          <a:fillRef idx="0">
            <a:schemeClr val="dk1"/>
          </a:fillRef>
          <a:effectRef idx="0">
            <a:schemeClr val="dk1"/>
          </a:effectRef>
          <a:fontRef idx="minor">
            <a:schemeClr val="tx1"/>
          </a:fontRef>
        </p:style>
      </p:cxnSp>
      <p:cxnSp>
        <p:nvCxnSpPr>
          <p:cNvPr id="80" name="Gerader Verbinder 79">
            <a:extLst>
              <a:ext uri="{FF2B5EF4-FFF2-40B4-BE49-F238E27FC236}">
                <a16:creationId xmlns:a16="http://schemas.microsoft.com/office/drawing/2014/main" id="{5D7550CD-0200-4D91-B476-46B842DF7ED1}"/>
              </a:ext>
            </a:extLst>
          </p:cNvPr>
          <p:cNvCxnSpPr>
            <a:cxnSpLocks/>
          </p:cNvCxnSpPr>
          <p:nvPr/>
        </p:nvCxnSpPr>
        <p:spPr>
          <a:xfrm>
            <a:off x="2902249" y="5946648"/>
            <a:ext cx="464568"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r Verbinder 81">
            <a:extLst>
              <a:ext uri="{FF2B5EF4-FFF2-40B4-BE49-F238E27FC236}">
                <a16:creationId xmlns:a16="http://schemas.microsoft.com/office/drawing/2014/main" id="{6BA0C9D5-5C3D-4531-A2F9-0C96EF0E6955}"/>
              </a:ext>
            </a:extLst>
          </p:cNvPr>
          <p:cNvCxnSpPr>
            <a:stCxn id="20" idx="2"/>
            <a:endCxn id="21" idx="0"/>
          </p:cNvCxnSpPr>
          <p:nvPr/>
        </p:nvCxnSpPr>
        <p:spPr>
          <a:xfrm>
            <a:off x="7349480" y="3869030"/>
            <a:ext cx="8130" cy="62807"/>
          </a:xfrm>
          <a:prstGeom prst="line">
            <a:avLst/>
          </a:prstGeom>
        </p:spPr>
        <p:style>
          <a:lnRef idx="1">
            <a:schemeClr val="dk1"/>
          </a:lnRef>
          <a:fillRef idx="0">
            <a:schemeClr val="dk1"/>
          </a:fillRef>
          <a:effectRef idx="0">
            <a:schemeClr val="dk1"/>
          </a:effectRef>
          <a:fontRef idx="minor">
            <a:schemeClr val="tx1"/>
          </a:fontRef>
        </p:style>
      </p:cxnSp>
      <p:cxnSp>
        <p:nvCxnSpPr>
          <p:cNvPr id="93" name="Verbinder: gewinkelt 92">
            <a:extLst>
              <a:ext uri="{FF2B5EF4-FFF2-40B4-BE49-F238E27FC236}">
                <a16:creationId xmlns:a16="http://schemas.microsoft.com/office/drawing/2014/main" id="{2B1EE325-65D1-4022-93C8-98EC0A8FCEE5}"/>
              </a:ext>
            </a:extLst>
          </p:cNvPr>
          <p:cNvCxnSpPr>
            <a:stCxn id="11" idx="2"/>
          </p:cNvCxnSpPr>
          <p:nvPr/>
        </p:nvCxnSpPr>
        <p:spPr>
          <a:xfrm rot="16200000" flipH="1">
            <a:off x="5191049" y="1858090"/>
            <a:ext cx="123188" cy="1375020"/>
          </a:xfrm>
          <a:prstGeom prst="bentConnector2">
            <a:avLst/>
          </a:prstGeom>
        </p:spPr>
        <p:style>
          <a:lnRef idx="1">
            <a:schemeClr val="dk1"/>
          </a:lnRef>
          <a:fillRef idx="0">
            <a:schemeClr val="dk1"/>
          </a:fillRef>
          <a:effectRef idx="0">
            <a:schemeClr val="dk1"/>
          </a:effectRef>
          <a:fontRef idx="minor">
            <a:schemeClr val="tx1"/>
          </a:fontRef>
        </p:style>
      </p:cxnSp>
      <p:cxnSp>
        <p:nvCxnSpPr>
          <p:cNvPr id="95" name="Gerader Verbinder 94">
            <a:extLst>
              <a:ext uri="{FF2B5EF4-FFF2-40B4-BE49-F238E27FC236}">
                <a16:creationId xmlns:a16="http://schemas.microsoft.com/office/drawing/2014/main" id="{BC6D7E02-1AE9-4C5F-A45A-E13B250F4EEA}"/>
              </a:ext>
            </a:extLst>
          </p:cNvPr>
          <p:cNvCxnSpPr/>
          <p:nvPr/>
        </p:nvCxnSpPr>
        <p:spPr>
          <a:xfrm>
            <a:off x="5940152" y="2604363"/>
            <a:ext cx="0" cy="3437217"/>
          </a:xfrm>
          <a:prstGeom prst="line">
            <a:avLst/>
          </a:prstGeom>
          <a:ln/>
        </p:spPr>
        <p:style>
          <a:lnRef idx="1">
            <a:schemeClr val="dk1"/>
          </a:lnRef>
          <a:fillRef idx="0">
            <a:schemeClr val="dk1"/>
          </a:fillRef>
          <a:effectRef idx="0">
            <a:schemeClr val="dk1"/>
          </a:effectRef>
          <a:fontRef idx="minor">
            <a:schemeClr val="tx1"/>
          </a:fontRef>
        </p:style>
      </p:cxnSp>
      <p:cxnSp>
        <p:nvCxnSpPr>
          <p:cNvPr id="97" name="Gerader Verbinder 96">
            <a:extLst>
              <a:ext uri="{FF2B5EF4-FFF2-40B4-BE49-F238E27FC236}">
                <a16:creationId xmlns:a16="http://schemas.microsoft.com/office/drawing/2014/main" id="{3E51B513-3306-4B50-80E5-5DCEBD0A1D60}"/>
              </a:ext>
            </a:extLst>
          </p:cNvPr>
          <p:cNvCxnSpPr>
            <a:cxnSpLocks/>
            <a:stCxn id="12" idx="3"/>
          </p:cNvCxnSpPr>
          <p:nvPr/>
        </p:nvCxnSpPr>
        <p:spPr>
          <a:xfrm>
            <a:off x="5605866" y="2903240"/>
            <a:ext cx="330700" cy="8772"/>
          </a:xfrm>
          <a:prstGeom prst="line">
            <a:avLst/>
          </a:prstGeom>
        </p:spPr>
        <p:style>
          <a:lnRef idx="1">
            <a:schemeClr val="dk1"/>
          </a:lnRef>
          <a:fillRef idx="0">
            <a:schemeClr val="dk1"/>
          </a:fillRef>
          <a:effectRef idx="0">
            <a:schemeClr val="dk1"/>
          </a:effectRef>
          <a:fontRef idx="minor">
            <a:schemeClr val="tx1"/>
          </a:fontRef>
        </p:style>
      </p:cxnSp>
      <p:cxnSp>
        <p:nvCxnSpPr>
          <p:cNvPr id="104" name="Gerader Verbinder 103">
            <a:extLst>
              <a:ext uri="{FF2B5EF4-FFF2-40B4-BE49-F238E27FC236}">
                <a16:creationId xmlns:a16="http://schemas.microsoft.com/office/drawing/2014/main" id="{307D9526-4996-4C34-8B87-C06A9AD8A4CE}"/>
              </a:ext>
            </a:extLst>
          </p:cNvPr>
          <p:cNvCxnSpPr>
            <a:cxnSpLocks/>
            <a:endCxn id="13" idx="3"/>
          </p:cNvCxnSpPr>
          <p:nvPr/>
        </p:nvCxnSpPr>
        <p:spPr>
          <a:xfrm flipH="1">
            <a:off x="5580112" y="3459012"/>
            <a:ext cx="363628" cy="0"/>
          </a:xfrm>
          <a:prstGeom prst="line">
            <a:avLst/>
          </a:prstGeom>
        </p:spPr>
        <p:style>
          <a:lnRef idx="1">
            <a:schemeClr val="dk1"/>
          </a:lnRef>
          <a:fillRef idx="0">
            <a:schemeClr val="dk1"/>
          </a:fillRef>
          <a:effectRef idx="0">
            <a:schemeClr val="dk1"/>
          </a:effectRef>
          <a:fontRef idx="minor">
            <a:schemeClr val="tx1"/>
          </a:fontRef>
        </p:style>
      </p:cxnSp>
      <p:cxnSp>
        <p:nvCxnSpPr>
          <p:cNvPr id="110" name="Gerader Verbinder 109">
            <a:extLst>
              <a:ext uri="{FF2B5EF4-FFF2-40B4-BE49-F238E27FC236}">
                <a16:creationId xmlns:a16="http://schemas.microsoft.com/office/drawing/2014/main" id="{3703C0FB-5E25-4A5A-B561-6985D6064663}"/>
              </a:ext>
            </a:extLst>
          </p:cNvPr>
          <p:cNvCxnSpPr>
            <a:cxnSpLocks/>
            <a:endCxn id="14" idx="3"/>
          </p:cNvCxnSpPr>
          <p:nvPr/>
        </p:nvCxnSpPr>
        <p:spPr>
          <a:xfrm flipH="1">
            <a:off x="5605866" y="4041477"/>
            <a:ext cx="337874" cy="0"/>
          </a:xfrm>
          <a:prstGeom prst="line">
            <a:avLst/>
          </a:prstGeom>
        </p:spPr>
        <p:style>
          <a:lnRef idx="1">
            <a:schemeClr val="dk1"/>
          </a:lnRef>
          <a:fillRef idx="0">
            <a:schemeClr val="dk1"/>
          </a:fillRef>
          <a:effectRef idx="0">
            <a:schemeClr val="dk1"/>
          </a:effectRef>
          <a:fontRef idx="minor">
            <a:schemeClr val="tx1"/>
          </a:fontRef>
        </p:style>
      </p:cxnSp>
      <p:cxnSp>
        <p:nvCxnSpPr>
          <p:cNvPr id="116" name="Gerader Verbinder 115">
            <a:extLst>
              <a:ext uri="{FF2B5EF4-FFF2-40B4-BE49-F238E27FC236}">
                <a16:creationId xmlns:a16="http://schemas.microsoft.com/office/drawing/2014/main" id="{3C4A80D1-078F-48FB-8BA0-143FF11623D6}"/>
              </a:ext>
            </a:extLst>
          </p:cNvPr>
          <p:cNvCxnSpPr>
            <a:cxnSpLocks/>
            <a:endCxn id="7" idx="3"/>
          </p:cNvCxnSpPr>
          <p:nvPr/>
        </p:nvCxnSpPr>
        <p:spPr>
          <a:xfrm flipH="1">
            <a:off x="2845652" y="4376865"/>
            <a:ext cx="3084226" cy="10693"/>
          </a:xfrm>
          <a:prstGeom prst="line">
            <a:avLst/>
          </a:prstGeom>
        </p:spPr>
        <p:style>
          <a:lnRef idx="1">
            <a:schemeClr val="dk1"/>
          </a:lnRef>
          <a:fillRef idx="0">
            <a:schemeClr val="dk1"/>
          </a:fillRef>
          <a:effectRef idx="0">
            <a:schemeClr val="dk1"/>
          </a:effectRef>
          <a:fontRef idx="minor">
            <a:schemeClr val="tx1"/>
          </a:fontRef>
        </p:style>
      </p:cxnSp>
      <p:cxnSp>
        <p:nvCxnSpPr>
          <p:cNvPr id="120" name="Gerader Verbinder 119">
            <a:extLst>
              <a:ext uri="{FF2B5EF4-FFF2-40B4-BE49-F238E27FC236}">
                <a16:creationId xmlns:a16="http://schemas.microsoft.com/office/drawing/2014/main" id="{3DCA8C80-B6D0-4316-AFA1-005A8C95A01C}"/>
              </a:ext>
            </a:extLst>
          </p:cNvPr>
          <p:cNvCxnSpPr>
            <a:cxnSpLocks/>
          </p:cNvCxnSpPr>
          <p:nvPr/>
        </p:nvCxnSpPr>
        <p:spPr>
          <a:xfrm flipH="1">
            <a:off x="5605866" y="4905164"/>
            <a:ext cx="330700" cy="0"/>
          </a:xfrm>
          <a:prstGeom prst="line">
            <a:avLst/>
          </a:prstGeom>
        </p:spPr>
        <p:style>
          <a:lnRef idx="1">
            <a:schemeClr val="dk1"/>
          </a:lnRef>
          <a:fillRef idx="0">
            <a:schemeClr val="dk1"/>
          </a:fillRef>
          <a:effectRef idx="0">
            <a:schemeClr val="dk1"/>
          </a:effectRef>
          <a:fontRef idx="minor">
            <a:schemeClr val="tx1"/>
          </a:fontRef>
        </p:style>
      </p:cxnSp>
      <p:cxnSp>
        <p:nvCxnSpPr>
          <p:cNvPr id="123" name="Gerader Verbinder 122">
            <a:extLst>
              <a:ext uri="{FF2B5EF4-FFF2-40B4-BE49-F238E27FC236}">
                <a16:creationId xmlns:a16="http://schemas.microsoft.com/office/drawing/2014/main" id="{6B8DEFE0-9332-47F1-ACA4-2FE927C00B98}"/>
              </a:ext>
            </a:extLst>
          </p:cNvPr>
          <p:cNvCxnSpPr>
            <a:cxnSpLocks/>
          </p:cNvCxnSpPr>
          <p:nvPr/>
        </p:nvCxnSpPr>
        <p:spPr>
          <a:xfrm flipH="1">
            <a:off x="5929878" y="6041580"/>
            <a:ext cx="284445" cy="0"/>
          </a:xfrm>
          <a:prstGeom prst="line">
            <a:avLst/>
          </a:prstGeom>
        </p:spPr>
        <p:style>
          <a:lnRef idx="1">
            <a:schemeClr val="dk1"/>
          </a:lnRef>
          <a:fillRef idx="0">
            <a:schemeClr val="dk1"/>
          </a:fillRef>
          <a:effectRef idx="0">
            <a:schemeClr val="dk1"/>
          </a:effectRef>
          <a:fontRef idx="minor">
            <a:schemeClr val="tx1"/>
          </a:fontRef>
        </p:style>
      </p:cxnSp>
      <p:cxnSp>
        <p:nvCxnSpPr>
          <p:cNvPr id="128" name="Gerader Verbinder 127">
            <a:extLst>
              <a:ext uri="{FF2B5EF4-FFF2-40B4-BE49-F238E27FC236}">
                <a16:creationId xmlns:a16="http://schemas.microsoft.com/office/drawing/2014/main" id="{3AF33E72-5825-4A3D-BDA4-8B7811EE36E1}"/>
              </a:ext>
            </a:extLst>
          </p:cNvPr>
          <p:cNvCxnSpPr>
            <a:stCxn id="16" idx="3"/>
          </p:cNvCxnSpPr>
          <p:nvPr/>
        </p:nvCxnSpPr>
        <p:spPr>
          <a:xfrm>
            <a:off x="5580112" y="5863285"/>
            <a:ext cx="363627" cy="0"/>
          </a:xfrm>
          <a:prstGeom prst="line">
            <a:avLst/>
          </a:prstGeom>
        </p:spPr>
        <p:style>
          <a:lnRef idx="1">
            <a:schemeClr val="dk1"/>
          </a:lnRef>
          <a:fillRef idx="0">
            <a:schemeClr val="dk1"/>
          </a:fillRef>
          <a:effectRef idx="0">
            <a:schemeClr val="dk1"/>
          </a:effectRef>
          <a:fontRef idx="minor">
            <a:schemeClr val="tx1"/>
          </a:fontRef>
        </p:style>
      </p:cxnSp>
      <p:cxnSp>
        <p:nvCxnSpPr>
          <p:cNvPr id="130" name="Gerader Verbinder 129">
            <a:extLst>
              <a:ext uri="{FF2B5EF4-FFF2-40B4-BE49-F238E27FC236}">
                <a16:creationId xmlns:a16="http://schemas.microsoft.com/office/drawing/2014/main" id="{09FE63C4-DBB2-4490-9AE0-CD20561934E1}"/>
              </a:ext>
            </a:extLst>
          </p:cNvPr>
          <p:cNvCxnSpPr>
            <a:cxnSpLocks/>
            <a:stCxn id="9" idx="3"/>
          </p:cNvCxnSpPr>
          <p:nvPr/>
        </p:nvCxnSpPr>
        <p:spPr>
          <a:xfrm flipV="1">
            <a:off x="2902249" y="5451311"/>
            <a:ext cx="3027629" cy="6531"/>
          </a:xfrm>
          <a:prstGeom prst="line">
            <a:avLst/>
          </a:prstGeom>
        </p:spPr>
        <p:style>
          <a:lnRef idx="1">
            <a:schemeClr val="dk1"/>
          </a:lnRef>
          <a:fillRef idx="0">
            <a:schemeClr val="dk1"/>
          </a:fillRef>
          <a:effectRef idx="0">
            <a:schemeClr val="dk1"/>
          </a:effectRef>
          <a:fontRef idx="minor">
            <a:schemeClr val="tx1"/>
          </a:fontRef>
        </p:style>
      </p:cxnSp>
      <p:cxnSp>
        <p:nvCxnSpPr>
          <p:cNvPr id="134" name="Verbinder: gewinkelt 133">
            <a:extLst>
              <a:ext uri="{FF2B5EF4-FFF2-40B4-BE49-F238E27FC236}">
                <a16:creationId xmlns:a16="http://schemas.microsoft.com/office/drawing/2014/main" id="{19528300-7DC6-4399-AE71-62857CBE4F42}"/>
              </a:ext>
            </a:extLst>
          </p:cNvPr>
          <p:cNvCxnSpPr>
            <a:stCxn id="23" idx="1"/>
          </p:cNvCxnSpPr>
          <p:nvPr/>
        </p:nvCxnSpPr>
        <p:spPr>
          <a:xfrm rot="10800000">
            <a:off x="6072100" y="3805473"/>
            <a:ext cx="172344" cy="1129396"/>
          </a:xfrm>
          <a:prstGeom prst="bentConnector2">
            <a:avLst/>
          </a:prstGeom>
        </p:spPr>
        <p:style>
          <a:lnRef idx="1">
            <a:schemeClr val="dk1"/>
          </a:lnRef>
          <a:fillRef idx="0">
            <a:schemeClr val="dk1"/>
          </a:fillRef>
          <a:effectRef idx="0">
            <a:schemeClr val="dk1"/>
          </a:effectRef>
          <a:fontRef idx="minor">
            <a:schemeClr val="tx1"/>
          </a:fontRef>
        </p:style>
      </p:cxnSp>
      <p:cxnSp>
        <p:nvCxnSpPr>
          <p:cNvPr id="136" name="Gerader Verbinder 135">
            <a:extLst>
              <a:ext uri="{FF2B5EF4-FFF2-40B4-BE49-F238E27FC236}">
                <a16:creationId xmlns:a16="http://schemas.microsoft.com/office/drawing/2014/main" id="{4DF33E18-A020-42BA-9C0F-1A0177C78C8A}"/>
              </a:ext>
            </a:extLst>
          </p:cNvPr>
          <p:cNvCxnSpPr>
            <a:cxnSpLocks/>
          </p:cNvCxnSpPr>
          <p:nvPr/>
        </p:nvCxnSpPr>
        <p:spPr>
          <a:xfrm>
            <a:off x="6072100" y="3801128"/>
            <a:ext cx="172344" cy="12256"/>
          </a:xfrm>
          <a:prstGeom prst="line">
            <a:avLst/>
          </a:prstGeom>
        </p:spPr>
        <p:style>
          <a:lnRef idx="1">
            <a:schemeClr val="dk1"/>
          </a:lnRef>
          <a:fillRef idx="0">
            <a:schemeClr val="dk1"/>
          </a:fillRef>
          <a:effectRef idx="0">
            <a:schemeClr val="dk1"/>
          </a:effectRef>
          <a:fontRef idx="minor">
            <a:schemeClr val="tx1"/>
          </a:fontRef>
        </p:style>
      </p:cxnSp>
      <p:cxnSp>
        <p:nvCxnSpPr>
          <p:cNvPr id="141" name="Gerader Verbinder 140">
            <a:extLst>
              <a:ext uri="{FF2B5EF4-FFF2-40B4-BE49-F238E27FC236}">
                <a16:creationId xmlns:a16="http://schemas.microsoft.com/office/drawing/2014/main" id="{E9F2324E-AF3A-45C1-B8C2-33AA38982BD1}"/>
              </a:ext>
            </a:extLst>
          </p:cNvPr>
          <p:cNvCxnSpPr>
            <a:stCxn id="20" idx="1"/>
          </p:cNvCxnSpPr>
          <p:nvPr/>
        </p:nvCxnSpPr>
        <p:spPr>
          <a:xfrm flipH="1" flipV="1">
            <a:off x="5936566" y="3690734"/>
            <a:ext cx="291618" cy="1"/>
          </a:xfrm>
          <a:prstGeom prst="line">
            <a:avLst/>
          </a:prstGeom>
        </p:spPr>
        <p:style>
          <a:lnRef idx="1">
            <a:schemeClr val="dk1"/>
          </a:lnRef>
          <a:fillRef idx="0">
            <a:schemeClr val="dk1"/>
          </a:fillRef>
          <a:effectRef idx="0">
            <a:schemeClr val="dk1"/>
          </a:effectRef>
          <a:fontRef idx="minor">
            <a:schemeClr val="tx1"/>
          </a:fontRef>
        </p:style>
      </p:cxnSp>
      <p:cxnSp>
        <p:nvCxnSpPr>
          <p:cNvPr id="145" name="Gerader Verbinder 144">
            <a:extLst>
              <a:ext uri="{FF2B5EF4-FFF2-40B4-BE49-F238E27FC236}">
                <a16:creationId xmlns:a16="http://schemas.microsoft.com/office/drawing/2014/main" id="{D8DD23ED-C901-4571-A307-610917A2C38A}"/>
              </a:ext>
            </a:extLst>
          </p:cNvPr>
          <p:cNvCxnSpPr>
            <a:cxnSpLocks/>
          </p:cNvCxnSpPr>
          <p:nvPr/>
        </p:nvCxnSpPr>
        <p:spPr>
          <a:xfrm>
            <a:off x="5936566" y="5543095"/>
            <a:ext cx="288813" cy="0"/>
          </a:xfrm>
          <a:prstGeom prst="line">
            <a:avLst/>
          </a:prstGeom>
        </p:spPr>
        <p:style>
          <a:lnRef idx="1">
            <a:schemeClr val="dk1"/>
          </a:lnRef>
          <a:fillRef idx="0">
            <a:schemeClr val="dk1"/>
          </a:fillRef>
          <a:effectRef idx="0">
            <a:schemeClr val="dk1"/>
          </a:effectRef>
          <a:fontRef idx="minor">
            <a:schemeClr val="tx1"/>
          </a:fontRef>
        </p:style>
      </p:cxnSp>
      <p:cxnSp>
        <p:nvCxnSpPr>
          <p:cNvPr id="148" name="Gerader Verbinder 147">
            <a:extLst>
              <a:ext uri="{FF2B5EF4-FFF2-40B4-BE49-F238E27FC236}">
                <a16:creationId xmlns:a16="http://schemas.microsoft.com/office/drawing/2014/main" id="{0387BB09-CC92-41EC-A206-FDAEF483A34E}"/>
              </a:ext>
            </a:extLst>
          </p:cNvPr>
          <p:cNvCxnSpPr>
            <a:stCxn id="22" idx="1"/>
          </p:cNvCxnSpPr>
          <p:nvPr/>
        </p:nvCxnSpPr>
        <p:spPr>
          <a:xfrm flipH="1" flipV="1">
            <a:off x="6080972" y="4506145"/>
            <a:ext cx="155342"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6013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Arial" panose="020B0604020202020204" pitchFamily="34" charset="0"/>
                <a:cs typeface="Arial" panose="020B0604020202020204" pitchFamily="34" charset="0"/>
              </a:rPr>
              <a:t>CEN </a:t>
            </a:r>
            <a:r>
              <a:rPr lang="de-DE" dirty="0" smtClean="0">
                <a:latin typeface="Arial" panose="020B0604020202020204" pitchFamily="34" charset="0"/>
                <a:cs typeface="Arial" panose="020B0604020202020204" pitchFamily="34" charset="0"/>
              </a:rPr>
              <a:t>und </a:t>
            </a:r>
            <a:r>
              <a:rPr lang="de-DE" dirty="0">
                <a:latin typeface="Arial" panose="020B0604020202020204" pitchFamily="34" charset="0"/>
                <a:cs typeface="Arial" panose="020B0604020202020204" pitchFamily="34" charset="0"/>
              </a:rPr>
              <a:t>CENELEC</a:t>
            </a:r>
          </a:p>
        </p:txBody>
      </p:sp>
      <p:sp>
        <p:nvSpPr>
          <p:cNvPr id="5" name="Titel 1"/>
          <p:cNvSpPr txBox="1">
            <a:spLocks/>
          </p:cNvSpPr>
          <p:nvPr/>
        </p:nvSpPr>
        <p:spPr>
          <a:xfrm>
            <a:off x="0" y="593725"/>
            <a:ext cx="8280400" cy="42545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endParaRPr lang="de-DE" dirty="0"/>
          </a:p>
        </p:txBody>
      </p:sp>
      <p:pic>
        <p:nvPicPr>
          <p:cNvPr id="6" name="Grafik 5"/>
          <p:cNvPicPr>
            <a:picLocks noChangeAspect="1"/>
          </p:cNvPicPr>
          <p:nvPr/>
        </p:nvPicPr>
        <p:blipFill rotWithShape="1">
          <a:blip r:embed="rId2"/>
          <a:srcRect l="2521" t="15610" r="2954" b="10528"/>
          <a:stretch/>
        </p:blipFill>
        <p:spPr>
          <a:xfrm>
            <a:off x="180963" y="3760114"/>
            <a:ext cx="3856825" cy="2262671"/>
          </a:xfrm>
          <a:prstGeom prst="rect">
            <a:avLst/>
          </a:prstGeom>
        </p:spPr>
      </p:pic>
      <p:pic>
        <p:nvPicPr>
          <p:cNvPr id="7" name="Grafik 6"/>
          <p:cNvPicPr>
            <a:picLocks noChangeAspect="1"/>
          </p:cNvPicPr>
          <p:nvPr/>
        </p:nvPicPr>
        <p:blipFill rotWithShape="1">
          <a:blip r:embed="rId3"/>
          <a:srcRect l="2942" t="4600" r="1139"/>
          <a:stretch/>
        </p:blipFill>
        <p:spPr>
          <a:xfrm>
            <a:off x="4822042" y="3684969"/>
            <a:ext cx="4224436" cy="2861040"/>
          </a:xfrm>
          <a:prstGeom prst="rect">
            <a:avLst/>
          </a:prstGeom>
        </p:spPr>
      </p:pic>
      <p:sp>
        <p:nvSpPr>
          <p:cNvPr id="8" name="Textfeld 7"/>
          <p:cNvSpPr txBox="1"/>
          <p:nvPr/>
        </p:nvSpPr>
        <p:spPr>
          <a:xfrm>
            <a:off x="5286073" y="2968796"/>
            <a:ext cx="3781292" cy="300082"/>
          </a:xfrm>
          <a:prstGeom prst="rect">
            <a:avLst/>
          </a:prstGeom>
          <a:noFill/>
        </p:spPr>
        <p:txBody>
          <a:bodyPr wrap="none" rtlCol="0">
            <a:spAutoFit/>
          </a:bodyPr>
          <a:lstStyle/>
          <a:p>
            <a:r>
              <a:rPr lang="en-GB" sz="1350" dirty="0">
                <a:latin typeface="Tahoma" panose="020B0604030504040204" pitchFamily="34" charset="0"/>
                <a:ea typeface="Tahoma" panose="020B0604030504040204" pitchFamily="34" charset="0"/>
                <a:cs typeface="Tahoma" panose="020B0604030504040204" pitchFamily="34" charset="0"/>
              </a:rPr>
              <a:t>die </a:t>
            </a:r>
            <a:r>
              <a:rPr lang="en-GB" sz="1350" dirty="0" err="1">
                <a:latin typeface="Tahoma" panose="020B0604030504040204" pitchFamily="34" charset="0"/>
                <a:ea typeface="Tahoma" panose="020B0604030504040204" pitchFamily="34" charset="0"/>
                <a:cs typeface="Tahoma" panose="020B0604030504040204" pitchFamily="34" charset="0"/>
              </a:rPr>
              <a:t>europäischen</a:t>
            </a:r>
            <a:r>
              <a:rPr lang="en-GB" sz="1350" dirty="0">
                <a:latin typeface="Tahoma" panose="020B0604030504040204" pitchFamily="34" charset="0"/>
                <a:ea typeface="Tahoma" panose="020B0604030504040204" pitchFamily="34" charset="0"/>
                <a:cs typeface="Tahoma" panose="020B0604030504040204" pitchFamily="34" charset="0"/>
              </a:rPr>
              <a:t> </a:t>
            </a:r>
            <a:r>
              <a:rPr lang="en-GB" sz="1350" dirty="0" err="1">
                <a:latin typeface="Tahoma" panose="020B0604030504040204" pitchFamily="34" charset="0"/>
                <a:ea typeface="Tahoma" panose="020B0604030504040204" pitchFamily="34" charset="0"/>
                <a:cs typeface="Tahoma" panose="020B0604030504040204" pitchFamily="34" charset="0"/>
              </a:rPr>
              <a:t>nationalen</a:t>
            </a:r>
            <a:r>
              <a:rPr lang="en-GB" sz="1350" dirty="0">
                <a:latin typeface="Tahoma" panose="020B0604030504040204" pitchFamily="34" charset="0"/>
                <a:ea typeface="Tahoma" panose="020B0604030504040204" pitchFamily="34" charset="0"/>
                <a:cs typeface="Tahoma" panose="020B0604030504040204" pitchFamily="34" charset="0"/>
              </a:rPr>
              <a:t> </a:t>
            </a:r>
            <a:r>
              <a:rPr lang="en-GB" sz="1350" dirty="0" err="1">
                <a:latin typeface="Tahoma" panose="020B0604030504040204" pitchFamily="34" charset="0"/>
                <a:ea typeface="Tahoma" panose="020B0604030504040204" pitchFamily="34" charset="0"/>
                <a:cs typeface="Tahoma" panose="020B0604030504040204" pitchFamily="34" charset="0"/>
              </a:rPr>
              <a:t>Normungsinstitute</a:t>
            </a:r>
            <a:endParaRPr lang="en-GB" sz="1350" dirty="0">
              <a:latin typeface="Tahoma" panose="020B0604030504040204" pitchFamily="34" charset="0"/>
              <a:ea typeface="Tahoma" panose="020B0604030504040204" pitchFamily="34" charset="0"/>
              <a:cs typeface="Tahoma" panose="020B0604030504040204" pitchFamily="34" charset="0"/>
            </a:endParaRPr>
          </a:p>
        </p:txBody>
      </p:sp>
      <p:sp>
        <p:nvSpPr>
          <p:cNvPr id="9" name="Textfeld 8"/>
          <p:cNvSpPr txBox="1"/>
          <p:nvPr/>
        </p:nvSpPr>
        <p:spPr>
          <a:xfrm>
            <a:off x="89502" y="1410260"/>
            <a:ext cx="6210690" cy="1569660"/>
          </a:xfrm>
          <a:prstGeom prst="rect">
            <a:avLst/>
          </a:prstGeom>
          <a:noFill/>
        </p:spPr>
        <p:txBody>
          <a:bodyPr wrap="square" rtlCol="0">
            <a:spAutoFit/>
          </a:bodyPr>
          <a:lstStyle/>
          <a:p>
            <a:pPr>
              <a:lnSpc>
                <a:spcPct val="150000"/>
              </a:lnSpc>
            </a:pPr>
            <a:r>
              <a:rPr lang="en-US" sz="1600" b="1" dirty="0">
                <a:latin typeface="Arial" panose="020B0604020202020204" pitchFamily="34" charset="0"/>
                <a:ea typeface="Tahoma" panose="020B0604030504040204" pitchFamily="34" charset="0"/>
                <a:cs typeface="Arial" panose="020B0604020202020204" pitchFamily="34" charset="0"/>
              </a:rPr>
              <a:t>CEN</a:t>
            </a:r>
            <a:r>
              <a:rPr lang="en-US" sz="1600" dirty="0">
                <a:latin typeface="Arial" panose="020B0604020202020204" pitchFamily="34" charset="0"/>
                <a:ea typeface="Tahoma" panose="020B0604030504040204" pitchFamily="34" charset="0"/>
                <a:cs typeface="Arial" panose="020B0604020202020204" pitchFamily="34" charset="0"/>
              </a:rPr>
              <a:t> - </a:t>
            </a:r>
            <a:r>
              <a:rPr lang="en-US" sz="1600" dirty="0" err="1">
                <a:latin typeface="Arial" panose="020B0604020202020204" pitchFamily="34" charset="0"/>
                <a:ea typeface="Tahoma" panose="020B0604030504040204" pitchFamily="34" charset="0"/>
                <a:cs typeface="Arial" panose="020B0604020202020204" pitchFamily="34" charset="0"/>
              </a:rPr>
              <a:t>Comité</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a:latin typeface="Arial" panose="020B0604020202020204" pitchFamily="34" charset="0"/>
                <a:ea typeface="Tahoma" panose="020B0604030504040204" pitchFamily="34" charset="0"/>
                <a:cs typeface="Arial" panose="020B0604020202020204" pitchFamily="34" charset="0"/>
              </a:rPr>
              <a:t>Européen</a:t>
            </a:r>
            <a:r>
              <a:rPr lang="en-US" sz="1600" dirty="0">
                <a:latin typeface="Arial" panose="020B0604020202020204" pitchFamily="34" charset="0"/>
                <a:ea typeface="Tahoma" panose="020B0604030504040204" pitchFamily="34" charset="0"/>
                <a:cs typeface="Arial" panose="020B0604020202020204" pitchFamily="34" charset="0"/>
              </a:rPr>
              <a:t> de </a:t>
            </a:r>
            <a:r>
              <a:rPr lang="en-US" sz="1600" dirty="0" err="1" smtClean="0">
                <a:latin typeface="Arial" panose="020B0604020202020204" pitchFamily="34" charset="0"/>
                <a:ea typeface="Tahoma" panose="020B0604030504040204" pitchFamily="34" charset="0"/>
                <a:cs typeface="Arial" panose="020B0604020202020204" pitchFamily="34" charset="0"/>
              </a:rPr>
              <a:t>Normalisation</a:t>
            </a:r>
            <a:endParaRPr lang="en-US" sz="1600" dirty="0">
              <a:latin typeface="Arial" panose="020B0604020202020204" pitchFamily="34" charset="0"/>
              <a:ea typeface="Tahoma" panose="020B0604030504040204" pitchFamily="34" charset="0"/>
              <a:cs typeface="Arial" panose="020B0604020202020204" pitchFamily="34" charset="0"/>
            </a:endParaRPr>
          </a:p>
          <a:p>
            <a:pPr>
              <a:lnSpc>
                <a:spcPct val="150000"/>
              </a:lnSpc>
            </a:pPr>
            <a:r>
              <a:rPr lang="en-US" sz="1600" dirty="0" err="1">
                <a:latin typeface="Arial" panose="020B0604020202020204" pitchFamily="34" charset="0"/>
                <a:ea typeface="Tahoma" panose="020B0604030504040204" pitchFamily="34" charset="0"/>
                <a:cs typeface="Arial" panose="020B0604020202020204" pitchFamily="34" charset="0"/>
              </a:rPr>
              <a:t>Europäische</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a:latin typeface="Arial" panose="020B0604020202020204" pitchFamily="34" charset="0"/>
                <a:ea typeface="Tahoma" panose="020B0604030504040204" pitchFamily="34" charset="0"/>
                <a:cs typeface="Arial" panose="020B0604020202020204" pitchFamily="34" charset="0"/>
              </a:rPr>
              <a:t>Komitee</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a:latin typeface="Arial" panose="020B0604020202020204" pitchFamily="34" charset="0"/>
                <a:ea typeface="Tahoma" panose="020B0604030504040204" pitchFamily="34" charset="0"/>
                <a:cs typeface="Arial" panose="020B0604020202020204" pitchFamily="34" charset="0"/>
              </a:rPr>
              <a:t>für</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a:latin typeface="Arial" panose="020B0604020202020204" pitchFamily="34" charset="0"/>
                <a:ea typeface="Tahoma" panose="020B0604030504040204" pitchFamily="34" charset="0"/>
                <a:cs typeface="Arial" panose="020B0604020202020204" pitchFamily="34" charset="0"/>
              </a:rPr>
              <a:t>Normung</a:t>
            </a:r>
            <a:endParaRPr lang="de-DE" sz="1600" dirty="0">
              <a:latin typeface="Arial" panose="020B0604020202020204" pitchFamily="34" charset="0"/>
              <a:ea typeface="Tahoma" panose="020B0604030504040204" pitchFamily="34" charset="0"/>
              <a:cs typeface="Arial" panose="020B0604020202020204" pitchFamily="34" charset="0"/>
            </a:endParaRPr>
          </a:p>
          <a:p>
            <a:pPr>
              <a:lnSpc>
                <a:spcPct val="150000"/>
              </a:lnSpc>
            </a:pPr>
            <a:r>
              <a:rPr lang="de-DE" sz="1600" b="1" dirty="0">
                <a:latin typeface="Arial" panose="020B0604020202020204" pitchFamily="34" charset="0"/>
                <a:ea typeface="Tahoma" panose="020B0604030504040204" pitchFamily="34" charset="0"/>
                <a:cs typeface="Arial" panose="020B0604020202020204" pitchFamily="34" charset="0"/>
              </a:rPr>
              <a:t>CENELEC</a:t>
            </a:r>
            <a:r>
              <a:rPr lang="de-DE" sz="1600" dirty="0">
                <a:latin typeface="Arial" panose="020B0604020202020204" pitchFamily="34" charset="0"/>
                <a:ea typeface="Tahoma" panose="020B0604030504040204" pitchFamily="34" charset="0"/>
                <a:cs typeface="Arial" panose="020B0604020202020204" pitchFamily="34" charset="0"/>
              </a:rPr>
              <a:t> - Comité </a:t>
            </a:r>
            <a:r>
              <a:rPr lang="de-DE" sz="1600" dirty="0" err="1">
                <a:latin typeface="Arial" panose="020B0604020202020204" pitchFamily="34" charset="0"/>
                <a:ea typeface="Tahoma" panose="020B0604030504040204" pitchFamily="34" charset="0"/>
                <a:cs typeface="Arial" panose="020B0604020202020204" pitchFamily="34" charset="0"/>
              </a:rPr>
              <a:t>Européen</a:t>
            </a:r>
            <a:r>
              <a:rPr lang="de-DE" sz="1600" dirty="0">
                <a:latin typeface="Arial" panose="020B0604020202020204" pitchFamily="34" charset="0"/>
                <a:ea typeface="Tahoma" panose="020B0604030504040204" pitchFamily="34" charset="0"/>
                <a:cs typeface="Arial" panose="020B0604020202020204" pitchFamily="34" charset="0"/>
              </a:rPr>
              <a:t> de </a:t>
            </a:r>
            <a:r>
              <a:rPr lang="de-DE" sz="1600" dirty="0" err="1">
                <a:latin typeface="Arial" panose="020B0604020202020204" pitchFamily="34" charset="0"/>
                <a:ea typeface="Tahoma" panose="020B0604030504040204" pitchFamily="34" charset="0"/>
                <a:cs typeface="Arial" panose="020B0604020202020204" pitchFamily="34" charset="0"/>
              </a:rPr>
              <a:t>Normalisation</a:t>
            </a:r>
            <a:r>
              <a:rPr lang="de-DE" sz="1600" dirty="0">
                <a:latin typeface="Arial" panose="020B0604020202020204" pitchFamily="34" charset="0"/>
                <a:ea typeface="Tahoma" panose="020B0604030504040204" pitchFamily="34" charset="0"/>
                <a:cs typeface="Arial" panose="020B0604020202020204" pitchFamily="34" charset="0"/>
              </a:rPr>
              <a:t> </a:t>
            </a:r>
            <a:r>
              <a:rPr lang="de-DE" sz="1600" dirty="0" err="1">
                <a:latin typeface="Arial" panose="020B0604020202020204" pitchFamily="34" charset="0"/>
                <a:ea typeface="Tahoma" panose="020B0604030504040204" pitchFamily="34" charset="0"/>
                <a:cs typeface="Arial" panose="020B0604020202020204" pitchFamily="34" charset="0"/>
              </a:rPr>
              <a:t>Électrotechnique</a:t>
            </a:r>
            <a:endParaRPr lang="de-DE" sz="1600" dirty="0">
              <a:latin typeface="Arial" panose="020B0604020202020204" pitchFamily="34" charset="0"/>
              <a:ea typeface="Tahoma" panose="020B0604030504040204" pitchFamily="34" charset="0"/>
              <a:cs typeface="Arial" panose="020B0604020202020204" pitchFamily="34" charset="0"/>
            </a:endParaRPr>
          </a:p>
          <a:p>
            <a:pPr>
              <a:lnSpc>
                <a:spcPct val="150000"/>
              </a:lnSpc>
            </a:pPr>
            <a:r>
              <a:rPr lang="de-DE" sz="1600" dirty="0" smtClean="0">
                <a:latin typeface="Arial" panose="020B0604020202020204" pitchFamily="34" charset="0"/>
                <a:ea typeface="Tahoma" panose="020B0604030504040204" pitchFamily="34" charset="0"/>
                <a:cs typeface="Arial" panose="020B0604020202020204" pitchFamily="34" charset="0"/>
              </a:rPr>
              <a:t>Europäische </a:t>
            </a:r>
            <a:r>
              <a:rPr lang="de-DE" sz="1600" dirty="0">
                <a:latin typeface="Arial" panose="020B0604020202020204" pitchFamily="34" charset="0"/>
                <a:ea typeface="Tahoma" panose="020B0604030504040204" pitchFamily="34" charset="0"/>
                <a:cs typeface="Arial" panose="020B0604020202020204" pitchFamily="34" charset="0"/>
              </a:rPr>
              <a:t>Komitee für elektrotechnische Normung</a:t>
            </a:r>
          </a:p>
        </p:txBody>
      </p:sp>
      <p:pic>
        <p:nvPicPr>
          <p:cNvPr id="10" name="Grafik 9"/>
          <p:cNvPicPr>
            <a:picLocks noChangeAspect="1"/>
          </p:cNvPicPr>
          <p:nvPr/>
        </p:nvPicPr>
        <p:blipFill rotWithShape="1">
          <a:blip r:embed="rId4"/>
          <a:srcRect b="34427"/>
          <a:stretch/>
        </p:blipFill>
        <p:spPr>
          <a:xfrm>
            <a:off x="4176059" y="4501305"/>
            <a:ext cx="577684" cy="540000"/>
          </a:xfrm>
          <a:prstGeom prst="rect">
            <a:avLst/>
          </a:prstGeom>
        </p:spPr>
      </p:pic>
      <p:pic>
        <p:nvPicPr>
          <p:cNvPr id="11" name="Grafik 10"/>
          <p:cNvPicPr>
            <a:picLocks noChangeAspect="1"/>
          </p:cNvPicPr>
          <p:nvPr/>
        </p:nvPicPr>
        <p:blipFill>
          <a:blip r:embed="rId5"/>
          <a:stretch>
            <a:fillRect/>
          </a:stretch>
        </p:blipFill>
        <p:spPr>
          <a:xfrm>
            <a:off x="4113272" y="3763118"/>
            <a:ext cx="692794" cy="648000"/>
          </a:xfrm>
          <a:prstGeom prst="rect">
            <a:avLst/>
          </a:prstGeom>
        </p:spPr>
      </p:pic>
    </p:spTree>
    <p:extLst>
      <p:ext uri="{BB962C8B-B14F-4D97-AF65-F5344CB8AC3E}">
        <p14:creationId xmlns:p14="http://schemas.microsoft.com/office/powerpoint/2010/main" val="338256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Arial" panose="020B0604020202020204" pitchFamily="34" charset="0"/>
                <a:cs typeface="Arial" panose="020B0604020202020204" pitchFamily="34" charset="0"/>
              </a:rPr>
              <a:t>Normungsinstitute</a:t>
            </a:r>
          </a:p>
        </p:txBody>
      </p:sp>
      <p:sp>
        <p:nvSpPr>
          <p:cNvPr id="5" name="Titel 1"/>
          <p:cNvSpPr txBox="1">
            <a:spLocks/>
          </p:cNvSpPr>
          <p:nvPr/>
        </p:nvSpPr>
        <p:spPr>
          <a:xfrm>
            <a:off x="0" y="593725"/>
            <a:ext cx="8280400" cy="42545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endParaRPr lang="de-DE" dirty="0"/>
          </a:p>
        </p:txBody>
      </p:sp>
      <p:sp>
        <p:nvSpPr>
          <p:cNvPr id="6" name="Textfeld 5"/>
          <p:cNvSpPr txBox="1"/>
          <p:nvPr/>
        </p:nvSpPr>
        <p:spPr>
          <a:xfrm>
            <a:off x="442988" y="1612900"/>
            <a:ext cx="4429418" cy="338554"/>
          </a:xfrm>
          <a:prstGeom prst="rect">
            <a:avLst/>
          </a:prstGeom>
          <a:noFill/>
        </p:spPr>
        <p:txBody>
          <a:bodyPr wrap="none" rtlCol="0">
            <a:spAutoFit/>
          </a:bodyPr>
          <a:lstStyle/>
          <a:p>
            <a:r>
              <a:rPr lang="de-DE" sz="1600" dirty="0">
                <a:latin typeface="Arial" panose="020B0604020202020204" pitchFamily="34" charset="0"/>
                <a:ea typeface="Tahoma" panose="020B0604030504040204" pitchFamily="34" charset="0"/>
                <a:cs typeface="Arial" panose="020B0604020202020204" pitchFamily="34" charset="0"/>
              </a:rPr>
              <a:t>ISO – Internationale Organisation für Normung</a:t>
            </a:r>
          </a:p>
        </p:txBody>
      </p:sp>
      <p:pic>
        <p:nvPicPr>
          <p:cNvPr id="7" name="Grafik 6"/>
          <p:cNvPicPr>
            <a:picLocks noChangeAspect="1"/>
          </p:cNvPicPr>
          <p:nvPr/>
        </p:nvPicPr>
        <p:blipFill rotWithShape="1">
          <a:blip r:embed="rId2"/>
          <a:srcRect l="13354" t="19922" r="10437" b="19111"/>
          <a:stretch/>
        </p:blipFill>
        <p:spPr>
          <a:xfrm>
            <a:off x="1835855" y="5333129"/>
            <a:ext cx="1255640" cy="1004512"/>
          </a:xfrm>
          <a:prstGeom prst="rect">
            <a:avLst/>
          </a:prstGeom>
        </p:spPr>
      </p:pic>
      <p:pic>
        <p:nvPicPr>
          <p:cNvPr id="8" name="Grafik 7"/>
          <p:cNvPicPr>
            <a:picLocks noChangeAspect="1"/>
          </p:cNvPicPr>
          <p:nvPr/>
        </p:nvPicPr>
        <p:blipFill rotWithShape="1">
          <a:blip r:embed="rId3"/>
          <a:srcRect l="6841" t="5713" r="5177" b="7191"/>
          <a:stretch/>
        </p:blipFill>
        <p:spPr>
          <a:xfrm>
            <a:off x="1875403" y="1989064"/>
            <a:ext cx="1166530" cy="1080120"/>
          </a:xfrm>
          <a:prstGeom prst="rect">
            <a:avLst/>
          </a:prstGeom>
        </p:spPr>
      </p:pic>
      <p:pic>
        <p:nvPicPr>
          <p:cNvPr id="9" name="Grafik 8"/>
          <p:cNvPicPr>
            <a:picLocks noChangeAspect="1"/>
          </p:cNvPicPr>
          <p:nvPr/>
        </p:nvPicPr>
        <p:blipFill>
          <a:blip r:embed="rId4"/>
          <a:stretch>
            <a:fillRect/>
          </a:stretch>
        </p:blipFill>
        <p:spPr>
          <a:xfrm>
            <a:off x="1792951" y="3523059"/>
            <a:ext cx="1331435" cy="1080120"/>
          </a:xfrm>
          <a:prstGeom prst="rect">
            <a:avLst/>
          </a:prstGeom>
        </p:spPr>
      </p:pic>
      <p:sp>
        <p:nvSpPr>
          <p:cNvPr id="10" name="Textfeld 9"/>
          <p:cNvSpPr txBox="1"/>
          <p:nvPr/>
        </p:nvSpPr>
        <p:spPr>
          <a:xfrm>
            <a:off x="433914" y="3184505"/>
            <a:ext cx="4049507" cy="338554"/>
          </a:xfrm>
          <a:prstGeom prst="rect">
            <a:avLst/>
          </a:prstGeom>
          <a:noFill/>
        </p:spPr>
        <p:txBody>
          <a:bodyPr wrap="none" rtlCol="0">
            <a:spAutoFit/>
          </a:bodyPr>
          <a:lstStyle/>
          <a:p>
            <a:r>
              <a:rPr lang="de-DE" sz="1600" dirty="0">
                <a:latin typeface="Arial" panose="020B0604020202020204" pitchFamily="34" charset="0"/>
                <a:ea typeface="Tahoma" panose="020B0604030504040204" pitchFamily="34" charset="0"/>
                <a:cs typeface="Arial" panose="020B0604020202020204" pitchFamily="34" charset="0"/>
              </a:rPr>
              <a:t>CEN - </a:t>
            </a:r>
            <a:r>
              <a:rPr lang="en-US" sz="1600" dirty="0" err="1">
                <a:latin typeface="Arial" panose="020B0604020202020204" pitchFamily="34" charset="0"/>
                <a:ea typeface="Tahoma" panose="020B0604030504040204" pitchFamily="34" charset="0"/>
                <a:cs typeface="Arial" panose="020B0604020202020204" pitchFamily="34" charset="0"/>
              </a:rPr>
              <a:t>Europäisches</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a:latin typeface="Arial" panose="020B0604020202020204" pitchFamily="34" charset="0"/>
                <a:ea typeface="Tahoma" panose="020B0604030504040204" pitchFamily="34" charset="0"/>
                <a:cs typeface="Arial" panose="020B0604020202020204" pitchFamily="34" charset="0"/>
              </a:rPr>
              <a:t>Komitee</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a:latin typeface="Arial" panose="020B0604020202020204" pitchFamily="34" charset="0"/>
                <a:ea typeface="Tahoma" panose="020B0604030504040204" pitchFamily="34" charset="0"/>
                <a:cs typeface="Arial" panose="020B0604020202020204" pitchFamily="34" charset="0"/>
              </a:rPr>
              <a:t>für</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a:latin typeface="Arial" panose="020B0604020202020204" pitchFamily="34" charset="0"/>
                <a:ea typeface="Tahoma" panose="020B0604030504040204" pitchFamily="34" charset="0"/>
                <a:cs typeface="Arial" panose="020B0604020202020204" pitchFamily="34" charset="0"/>
              </a:rPr>
              <a:t>Normung</a:t>
            </a:r>
            <a:endParaRPr lang="en-US" sz="1600" dirty="0">
              <a:latin typeface="Arial" panose="020B0604020202020204" pitchFamily="34" charset="0"/>
              <a:ea typeface="Tahoma" panose="020B0604030504040204" pitchFamily="34" charset="0"/>
              <a:cs typeface="Arial" panose="020B0604020202020204" pitchFamily="34" charset="0"/>
            </a:endParaRPr>
          </a:p>
        </p:txBody>
      </p:sp>
      <p:sp>
        <p:nvSpPr>
          <p:cNvPr id="11" name="Textfeld 10"/>
          <p:cNvSpPr txBox="1"/>
          <p:nvPr/>
        </p:nvSpPr>
        <p:spPr>
          <a:xfrm>
            <a:off x="438421" y="4771006"/>
            <a:ext cx="3552576" cy="416011"/>
          </a:xfrm>
          <a:prstGeom prst="rect">
            <a:avLst/>
          </a:prstGeom>
          <a:noFill/>
        </p:spPr>
        <p:txBody>
          <a:bodyPr wrap="none" rtlCol="0">
            <a:spAutoFit/>
          </a:bodyPr>
          <a:lstStyle/>
          <a:p>
            <a:pPr>
              <a:lnSpc>
                <a:spcPct val="150000"/>
              </a:lnSpc>
            </a:pPr>
            <a:r>
              <a:rPr lang="de-DE" sz="1600" dirty="0">
                <a:latin typeface="Arial" panose="020B0604020202020204" pitchFamily="34" charset="0"/>
                <a:ea typeface="Tahoma" panose="020B0604030504040204" pitchFamily="34" charset="0"/>
                <a:cs typeface="Arial" panose="020B0604020202020204" pitchFamily="34" charset="0"/>
              </a:rPr>
              <a:t>DIN - </a:t>
            </a:r>
            <a:r>
              <a:rPr lang="de-DE" sz="1600" dirty="0" smtClean="0">
                <a:latin typeface="Arial" panose="020B0604020202020204" pitchFamily="34" charset="0"/>
                <a:ea typeface="Tahoma" panose="020B0604030504040204" pitchFamily="34" charset="0"/>
                <a:cs typeface="Arial" panose="020B0604020202020204" pitchFamily="34" charset="0"/>
              </a:rPr>
              <a:t>Deutsches </a:t>
            </a:r>
            <a:r>
              <a:rPr lang="de-DE" sz="1600" dirty="0">
                <a:latin typeface="Arial" panose="020B0604020202020204" pitchFamily="34" charset="0"/>
                <a:ea typeface="Tahoma" panose="020B0604030504040204" pitchFamily="34" charset="0"/>
                <a:cs typeface="Arial" panose="020B0604020202020204" pitchFamily="34" charset="0"/>
              </a:rPr>
              <a:t>Institut für Normung</a:t>
            </a:r>
          </a:p>
        </p:txBody>
      </p:sp>
      <p:pic>
        <p:nvPicPr>
          <p:cNvPr id="12" name="Grafik 11"/>
          <p:cNvPicPr>
            <a:picLocks noChangeAspect="1"/>
          </p:cNvPicPr>
          <p:nvPr/>
        </p:nvPicPr>
        <p:blipFill>
          <a:blip r:embed="rId5"/>
          <a:stretch>
            <a:fillRect/>
          </a:stretch>
        </p:blipFill>
        <p:spPr>
          <a:xfrm>
            <a:off x="4670001" y="1938393"/>
            <a:ext cx="4441254" cy="3696644"/>
          </a:xfrm>
          <a:prstGeom prst="rect">
            <a:avLst/>
          </a:prstGeom>
        </p:spPr>
      </p:pic>
    </p:spTree>
    <p:extLst>
      <p:ext uri="{BB962C8B-B14F-4D97-AF65-F5344CB8AC3E}">
        <p14:creationId xmlns:p14="http://schemas.microsoft.com/office/powerpoint/2010/main" val="400202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21574" y="205635"/>
            <a:ext cx="8900852" cy="974122"/>
          </a:xfrm>
          <a:prstGeom prst="rect">
            <a:avLst/>
          </a:prstGeom>
        </p:spPr>
        <p:txBody>
          <a:bodyPr>
            <a:noAutofit/>
          </a:bodyPr>
          <a:lstStyle>
            <a:lvl1pPr algn="l" defTabSz="914400" rtl="0" eaLnBrk="1" latinLnBrk="0" hangingPunct="1">
              <a:spcBef>
                <a:spcPct val="0"/>
              </a:spcBef>
              <a:buNone/>
              <a:defRPr lang="de-DE" sz="2800" b="0" kern="1200">
                <a:solidFill>
                  <a:srgbClr val="EB8A1B"/>
                </a:solidFill>
                <a:latin typeface="Arial" pitchFamily="34" charset="0"/>
                <a:ea typeface="+mj-ea"/>
                <a:cs typeface="Arial" pitchFamily="34" charset="0"/>
              </a:defRPr>
            </a:lvl1pPr>
          </a:lstStyle>
          <a:p>
            <a:pPr algn="r"/>
            <a:r>
              <a:rPr lang="de-DE" sz="2400" dirty="0"/>
              <a:t>CEN/TC 451 WG 2 "Erdwärmesonde" </a:t>
            </a:r>
          </a:p>
          <a:p>
            <a:pPr algn="r"/>
            <a:r>
              <a:rPr lang="de-DE" sz="2400" dirty="0"/>
              <a:t>(Dez. 2018)</a:t>
            </a:r>
          </a:p>
        </p:txBody>
      </p:sp>
      <p:pic>
        <p:nvPicPr>
          <p:cNvPr id="6" name="Grafik 5"/>
          <p:cNvPicPr>
            <a:picLocks noChangeAspect="1"/>
          </p:cNvPicPr>
          <p:nvPr/>
        </p:nvPicPr>
        <p:blipFill>
          <a:blip r:embed="rId2"/>
          <a:stretch>
            <a:fillRect/>
          </a:stretch>
        </p:blipFill>
        <p:spPr>
          <a:xfrm>
            <a:off x="28310" y="1772816"/>
            <a:ext cx="4590000" cy="3476031"/>
          </a:xfrm>
          <a:prstGeom prst="rect">
            <a:avLst/>
          </a:prstGeom>
        </p:spPr>
      </p:pic>
      <p:pic>
        <p:nvPicPr>
          <p:cNvPr id="7" name="Grafik 6"/>
          <p:cNvPicPr>
            <a:picLocks noChangeAspect="1"/>
          </p:cNvPicPr>
          <p:nvPr/>
        </p:nvPicPr>
        <p:blipFill>
          <a:blip r:embed="rId3"/>
          <a:stretch>
            <a:fillRect/>
          </a:stretch>
        </p:blipFill>
        <p:spPr>
          <a:xfrm>
            <a:off x="4618310" y="1772816"/>
            <a:ext cx="4536000" cy="3692603"/>
          </a:xfrm>
          <a:prstGeom prst="rect">
            <a:avLst/>
          </a:prstGeom>
        </p:spPr>
      </p:pic>
    </p:spTree>
    <p:extLst>
      <p:ext uri="{BB962C8B-B14F-4D97-AF65-F5344CB8AC3E}">
        <p14:creationId xmlns:p14="http://schemas.microsoft.com/office/powerpoint/2010/main" val="257281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7353D-9078-4D09-9730-01D2EE33E333}"/>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Haftung und Versicherung </a:t>
            </a:r>
          </a:p>
        </p:txBody>
      </p:sp>
      <p:sp>
        <p:nvSpPr>
          <p:cNvPr id="3" name="Inhaltsplatzhalter 2">
            <a:extLst>
              <a:ext uri="{FF2B5EF4-FFF2-40B4-BE49-F238E27FC236}">
                <a16:creationId xmlns:a16="http://schemas.microsoft.com/office/drawing/2014/main" id="{BA79468F-7D15-4101-9460-DA783DB114D6}"/>
              </a:ext>
            </a:extLst>
          </p:cNvPr>
          <p:cNvSpPr>
            <a:spLocks noGrp="1"/>
          </p:cNvSpPr>
          <p:nvPr>
            <p:ph idx="1"/>
          </p:nvPr>
        </p:nvSpPr>
        <p:spPr>
          <a:xfrm>
            <a:off x="457200" y="1412776"/>
            <a:ext cx="8229600" cy="4525963"/>
          </a:xfrm>
        </p:spPr>
        <p:txBody>
          <a:bodyPr/>
          <a:lstStyle/>
          <a:p>
            <a:pPr marL="0" indent="0">
              <a:lnSpc>
                <a:spcPct val="150000"/>
              </a:lnSpc>
              <a:buNone/>
            </a:pPr>
            <a:r>
              <a:rPr lang="de-DE" sz="1600" b="1" dirty="0">
                <a:latin typeface="Arial" panose="020B0604020202020204" pitchFamily="34" charset="0"/>
                <a:cs typeface="Arial" panose="020B0604020202020204" pitchFamily="34" charset="0"/>
              </a:rPr>
              <a:t> Bergbauliche Haftung für Schäden durch geothermische </a:t>
            </a:r>
            <a:r>
              <a:rPr lang="de-DE" sz="1600" b="1" dirty="0" smtClean="0">
                <a:latin typeface="Arial" panose="020B0604020202020204" pitchFamily="34" charset="0"/>
                <a:cs typeface="Arial" panose="020B0604020202020204" pitchFamily="34" charset="0"/>
              </a:rPr>
              <a:t>Bohrungen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Nach den bergrechtlichen Wertermittlungen unterliegt man der allgemeinen zivilrechtlichen Haftung für unerlaubte Handlungen durch Bohrungen bis zu 100 m Tiefe</a:t>
            </a:r>
            <a:r>
              <a:rPr lang="de-DE" sz="1600" dirty="0" smtClean="0">
                <a:latin typeface="Arial" panose="020B0604020202020204" pitchFamily="34" charset="0"/>
                <a:cs typeface="Arial" panose="020B0604020202020204" pitchFamily="34" charset="0"/>
              </a:rPr>
              <a:t>.</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Dementsprechend haften Bergbauunternehmen für Sach- und Personenschäden "als Folge der Ausübung" einer Bergbautätigkeit (Bohrungen).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Es gibt eine "Gebirgsvermutung", die für das Einflussgebiet der unterirdischen Schürfung oder Gewinnung gilt, nicht aber für die Wasserzunahme.</a:t>
            </a: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825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D874D9-0EA0-443A-AC8A-415C3F0DBEAB}"/>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Haftung und Versicherung </a:t>
            </a:r>
          </a:p>
        </p:txBody>
      </p:sp>
      <p:sp>
        <p:nvSpPr>
          <p:cNvPr id="3" name="Inhaltsplatzhalter 2">
            <a:extLst>
              <a:ext uri="{FF2B5EF4-FFF2-40B4-BE49-F238E27FC236}">
                <a16:creationId xmlns:a16="http://schemas.microsoft.com/office/drawing/2014/main" id="{828E9C43-4AB0-41B9-AC07-F690EDBF6AE0}"/>
              </a:ext>
            </a:extLst>
          </p:cNvPr>
          <p:cNvSpPr>
            <a:spLocks noGrp="1"/>
          </p:cNvSpPr>
          <p:nvPr>
            <p:ph idx="1"/>
          </p:nvPr>
        </p:nvSpPr>
        <p:spPr>
          <a:xfrm>
            <a:off x="457200" y="1412776"/>
            <a:ext cx="8579296" cy="5184576"/>
          </a:xfrm>
        </p:spPr>
        <p:txBody>
          <a:bodyPr>
            <a:normAutofit fontScale="92500" lnSpcReduction="20000"/>
          </a:bodyPr>
          <a:lstStyle/>
          <a:p>
            <a:pPr marL="0" indent="0">
              <a:lnSpc>
                <a:spcPct val="160000"/>
              </a:lnSpc>
              <a:buNone/>
            </a:pPr>
            <a:r>
              <a:rPr lang="en-US" sz="1600" b="1" dirty="0" err="1" smtClean="0">
                <a:latin typeface="Arial" panose="020B0604020202020204" pitchFamily="34" charset="0"/>
                <a:cs typeface="Arial" panose="020B0604020202020204" pitchFamily="34" charset="0"/>
              </a:rPr>
              <a:t>Haftung</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und </a:t>
            </a:r>
            <a:r>
              <a:rPr lang="en-US" sz="1600" b="1" dirty="0" err="1">
                <a:latin typeface="Arial" panose="020B0604020202020204" pitchFamily="34" charset="0"/>
                <a:cs typeface="Arial" panose="020B0604020202020204" pitchFamily="34" charset="0"/>
              </a:rPr>
              <a:t>Mängelansprüche</a:t>
            </a:r>
            <a:endParaRPr lang="en-US" sz="1600" b="1" dirty="0">
              <a:latin typeface="Arial" panose="020B0604020202020204" pitchFamily="34" charset="0"/>
              <a:cs typeface="Arial" panose="020B0604020202020204" pitchFamily="34" charset="0"/>
            </a:endParaRPr>
          </a:p>
          <a:p>
            <a:pPr>
              <a:lnSpc>
                <a:spcPct val="160000"/>
              </a:lnSpc>
            </a:pPr>
            <a:r>
              <a:rPr lang="de-DE" sz="1600" dirty="0">
                <a:latin typeface="Arial" panose="020B0604020202020204" pitchFamily="34" charset="0"/>
                <a:cs typeface="Arial" panose="020B0604020202020204" pitchFamily="34" charset="0"/>
              </a:rPr>
              <a:t>Aufgrund der langen Betriebszeiten von </a:t>
            </a:r>
            <a:r>
              <a:rPr lang="de-DE" sz="1600" dirty="0" err="1">
                <a:latin typeface="Arial" panose="020B0604020202020204" pitchFamily="34" charset="0"/>
                <a:cs typeface="Arial" panose="020B0604020202020204" pitchFamily="34" charset="0"/>
              </a:rPr>
              <a:t>Geothermieanlagen</a:t>
            </a:r>
            <a:r>
              <a:rPr lang="de-DE" sz="1600" dirty="0">
                <a:latin typeface="Arial" panose="020B0604020202020204" pitchFamily="34" charset="0"/>
                <a:cs typeface="Arial" panose="020B0604020202020204" pitchFamily="34" charset="0"/>
              </a:rPr>
              <a:t> empfiehlt sich der Abschluss einer Zusatzversicherung auch über den Zeitpunkt der Beendigung der Ingenieurtätigkeit hinaus; z.B. für die nächsten 30 Jahre.</a:t>
            </a:r>
          </a:p>
          <a:p>
            <a:pPr marL="0" indent="0">
              <a:lnSpc>
                <a:spcPct val="160000"/>
              </a:lnSpc>
              <a:buNone/>
            </a:pPr>
            <a:endParaRPr lang="de-DE" sz="1600" dirty="0">
              <a:latin typeface="Arial" panose="020B0604020202020204" pitchFamily="34" charset="0"/>
              <a:cs typeface="Arial" panose="020B0604020202020204" pitchFamily="34" charset="0"/>
            </a:endParaRPr>
          </a:p>
          <a:p>
            <a:pPr>
              <a:lnSpc>
                <a:spcPct val="160000"/>
              </a:lnSpc>
            </a:pPr>
            <a:r>
              <a:rPr lang="de-DE" sz="1600" dirty="0">
                <a:latin typeface="Arial" panose="020B0604020202020204" pitchFamily="34" charset="0"/>
                <a:cs typeface="Arial" panose="020B0604020202020204" pitchFamily="34" charset="0"/>
              </a:rPr>
              <a:t>Wenn die Dienstleistungen von einem Angestellten erbracht werden, greift auch der Versicherungsschutz des Ingenieurbüros ein.</a:t>
            </a:r>
          </a:p>
          <a:p>
            <a:pPr>
              <a:lnSpc>
                <a:spcPct val="160000"/>
              </a:lnSpc>
            </a:pPr>
            <a:endParaRPr lang="de-DE" sz="1600" dirty="0">
              <a:latin typeface="Arial" panose="020B0604020202020204" pitchFamily="34" charset="0"/>
              <a:cs typeface="Arial" panose="020B0604020202020204" pitchFamily="34" charset="0"/>
            </a:endParaRPr>
          </a:p>
          <a:p>
            <a:pPr>
              <a:lnSpc>
                <a:spcPct val="160000"/>
              </a:lnSpc>
            </a:pPr>
            <a:r>
              <a:rPr lang="de-DE" sz="1600" dirty="0">
                <a:latin typeface="Arial" panose="020B0604020202020204" pitchFamily="34" charset="0"/>
                <a:cs typeface="Arial" panose="020B0604020202020204" pitchFamily="34" charset="0"/>
              </a:rPr>
              <a:t>Wenn die Planung der geothermischen Anlage durch den Bauunternehmer oder den Auftragnehmer durchgeführt wird, sind Lücken und Fehler in der Planung nicht haftpflichtversichert.</a:t>
            </a:r>
          </a:p>
          <a:p>
            <a:pPr marL="0" indent="0">
              <a:lnSpc>
                <a:spcPct val="160000"/>
              </a:lnSpc>
              <a:buNone/>
            </a:pPr>
            <a:endParaRPr lang="de-DE" sz="1600" dirty="0">
              <a:latin typeface="Arial" panose="020B0604020202020204" pitchFamily="34" charset="0"/>
              <a:cs typeface="Arial" panose="020B0604020202020204" pitchFamily="34" charset="0"/>
            </a:endParaRPr>
          </a:p>
          <a:p>
            <a:pPr>
              <a:lnSpc>
                <a:spcPct val="160000"/>
              </a:lnSpc>
            </a:pPr>
            <a:r>
              <a:rPr lang="de-DE" sz="1600" dirty="0">
                <a:latin typeface="Arial" panose="020B0604020202020204" pitchFamily="34" charset="0"/>
                <a:cs typeface="Arial" panose="020B0604020202020204" pitchFamily="34" charset="0"/>
              </a:rPr>
              <a:t>Es empfiehlt sich, einen unabhängigen, beratenden Ingenieur als Fachplaner hinzuzuziehen, der aufgrund der beruflichen Anforderungen durch eine Haftpflichtversicherung abgedeckt ist.</a:t>
            </a:r>
          </a:p>
        </p:txBody>
      </p:sp>
    </p:spTree>
    <p:extLst>
      <p:ext uri="{BB962C8B-B14F-4D97-AF65-F5344CB8AC3E}">
        <p14:creationId xmlns:p14="http://schemas.microsoft.com/office/powerpoint/2010/main" val="16589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49E96-BA1B-4850-A063-0D73C1DB8D97}"/>
              </a:ext>
            </a:extLst>
          </p:cNvPr>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Stand der Technik</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9FF77F01-3A78-4502-8FAA-A1C6D00D548F}"/>
              </a:ext>
            </a:extLst>
          </p:cNvPr>
          <p:cNvSpPr>
            <a:spLocks noGrp="1"/>
          </p:cNvSpPr>
          <p:nvPr>
            <p:ph idx="1"/>
          </p:nvPr>
        </p:nvSpPr>
        <p:spPr/>
        <p:txBody>
          <a:bodyPr/>
          <a:lstStyle/>
          <a:p>
            <a:pPr marL="0" indent="0">
              <a:lnSpc>
                <a:spcPct val="150000"/>
              </a:lnSpc>
              <a:buNone/>
            </a:pPr>
            <a:r>
              <a:rPr lang="de-DE" sz="1600" b="1" dirty="0" smtClean="0">
                <a:latin typeface="Arial" panose="020B0604020202020204" pitchFamily="34" charset="0"/>
                <a:cs typeface="Arial" panose="020B0604020202020204" pitchFamily="34" charset="0"/>
              </a:rPr>
              <a:t>Regionale </a:t>
            </a:r>
            <a:r>
              <a:rPr lang="de-DE" sz="1600" b="1" dirty="0">
                <a:latin typeface="Arial" panose="020B0604020202020204" pitchFamily="34" charset="0"/>
                <a:cs typeface="Arial" panose="020B0604020202020204" pitchFamily="34" charset="0"/>
              </a:rPr>
              <a:t>Trends und Innovationen</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Städte und Gemeinden spielen eine wichtige Rolle bei der Förderung der oberflächennahen Geothermie</a:t>
            </a:r>
          </a:p>
          <a:p>
            <a:pPr marL="0" indent="0">
              <a:lnSpc>
                <a:spcPct val="150000"/>
              </a:lnSpc>
              <a:buNone/>
            </a:pPr>
            <a:endParaRPr lang="de-DE" sz="1600" dirty="0">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Ø"/>
            </a:pPr>
            <a:r>
              <a:rPr lang="de-DE" sz="1600" dirty="0" smtClean="0">
                <a:latin typeface="Arial" panose="020B0604020202020204" pitchFamily="34" charset="0"/>
                <a:cs typeface="Arial" panose="020B0604020202020204" pitchFamily="34" charset="0"/>
                <a:sym typeface="Wingdings" panose="05000000000000000000" pitchFamily="2" charset="2"/>
              </a:rPr>
              <a:t>Sie </a:t>
            </a:r>
            <a:r>
              <a:rPr lang="de-DE" sz="1600" dirty="0">
                <a:latin typeface="Arial" panose="020B0604020202020204" pitchFamily="34" charset="0"/>
                <a:cs typeface="Arial" panose="020B0604020202020204" pitchFamily="34" charset="0"/>
                <a:sym typeface="Wingdings" panose="05000000000000000000" pitchFamily="2" charset="2"/>
              </a:rPr>
              <a:t>unterhalten </a:t>
            </a:r>
            <a:r>
              <a:rPr lang="de-DE" sz="1600" dirty="0" smtClean="0">
                <a:latin typeface="Arial" panose="020B0604020202020204" pitchFamily="34" charset="0"/>
                <a:cs typeface="Arial" panose="020B0604020202020204" pitchFamily="34" charset="0"/>
                <a:sym typeface="Wingdings" panose="05000000000000000000" pitchFamily="2" charset="2"/>
              </a:rPr>
              <a:t>teilweise eigene Programme, </a:t>
            </a:r>
            <a:r>
              <a:rPr lang="de-DE" sz="1600" dirty="0">
                <a:latin typeface="Arial" panose="020B0604020202020204" pitchFamily="34" charset="0"/>
                <a:cs typeface="Arial" panose="020B0604020202020204" pitchFamily="34" charset="0"/>
                <a:sym typeface="Wingdings" panose="05000000000000000000" pitchFamily="2" charset="2"/>
              </a:rPr>
              <a:t>unterstützen mit finanziellen </a:t>
            </a:r>
            <a:r>
              <a:rPr lang="de-DE" sz="1600" dirty="0" smtClean="0">
                <a:latin typeface="Arial" panose="020B0604020202020204" pitchFamily="34" charset="0"/>
                <a:cs typeface="Arial" panose="020B0604020202020204" pitchFamily="34" charset="0"/>
                <a:sym typeface="Wingdings" panose="05000000000000000000" pitchFamily="2" charset="2"/>
              </a:rPr>
              <a:t>Mitteln</a:t>
            </a:r>
            <a:r>
              <a:rPr lang="de-DE" sz="1600" dirty="0">
                <a:latin typeface="Arial" panose="020B0604020202020204" pitchFamily="34" charset="0"/>
                <a:cs typeface="Arial" panose="020B0604020202020204" pitchFamily="34" charset="0"/>
                <a:sym typeface="Wingdings" panose="05000000000000000000" pitchFamily="2" charset="2"/>
              </a:rPr>
              <a:t>, helfen bei der technischen Planung und Durchführung.</a:t>
            </a:r>
          </a:p>
          <a:p>
            <a:pPr>
              <a:lnSpc>
                <a:spcPct val="150000"/>
              </a:lnSpc>
            </a:pPr>
            <a:endParaRPr lang="en-US" sz="1600"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In einigen Regionen </a:t>
            </a:r>
            <a:r>
              <a:rPr lang="de-DE" sz="1600" dirty="0" smtClean="0">
                <a:latin typeface="Arial" panose="020B0604020202020204" pitchFamily="34" charset="0"/>
                <a:cs typeface="Arial" panose="020B0604020202020204" pitchFamily="34" charset="0"/>
                <a:sym typeface="Wingdings" panose="05000000000000000000" pitchFamily="2" charset="2"/>
              </a:rPr>
              <a:t>stellt </a:t>
            </a:r>
            <a:r>
              <a:rPr lang="de-DE" sz="1600" dirty="0">
                <a:latin typeface="Arial" panose="020B0604020202020204" pitchFamily="34" charset="0"/>
                <a:cs typeface="Arial" panose="020B0604020202020204" pitchFamily="34" charset="0"/>
                <a:sym typeface="Wingdings" panose="05000000000000000000" pitchFamily="2" charset="2"/>
              </a:rPr>
              <a:t>die </a:t>
            </a:r>
            <a:r>
              <a:rPr lang="de-DE" sz="1600" dirty="0" err="1">
                <a:latin typeface="Arial" panose="020B0604020202020204" pitchFamily="34" charset="0"/>
                <a:cs typeface="Arial" panose="020B0604020202020204" pitchFamily="34" charset="0"/>
                <a:sym typeface="Wingdings" panose="05000000000000000000" pitchFamily="2" charset="2"/>
              </a:rPr>
              <a:t>Regierungunterstützende</a:t>
            </a:r>
            <a:r>
              <a:rPr lang="de-DE" sz="1600" dirty="0">
                <a:latin typeface="Arial" panose="020B0604020202020204" pitchFamily="34" charset="0"/>
                <a:cs typeface="Arial" panose="020B0604020202020204" pitchFamily="34" charset="0"/>
                <a:sym typeface="Wingdings" panose="05000000000000000000" pitchFamily="2" charset="2"/>
              </a:rPr>
              <a:t> Rahmenbedingung </a:t>
            </a:r>
            <a:r>
              <a:rPr lang="de-DE" sz="1600" dirty="0" smtClean="0">
                <a:latin typeface="Arial" panose="020B0604020202020204" pitchFamily="34" charset="0"/>
                <a:cs typeface="Arial" panose="020B0604020202020204" pitchFamily="34" charset="0"/>
                <a:sym typeface="Wingdings" panose="05000000000000000000" pitchFamily="2" charset="2"/>
              </a:rPr>
              <a:t>für die  </a:t>
            </a:r>
            <a:r>
              <a:rPr lang="de-DE" sz="1600" dirty="0">
                <a:latin typeface="Arial" panose="020B0604020202020204" pitchFamily="34" charset="0"/>
                <a:cs typeface="Arial" panose="020B0604020202020204" pitchFamily="34" charset="0"/>
                <a:sym typeface="Wingdings" panose="05000000000000000000" pitchFamily="2" charset="2"/>
              </a:rPr>
              <a:t>geothermische Energie </a:t>
            </a:r>
            <a:r>
              <a:rPr lang="de-DE" sz="1600" dirty="0" smtClean="0">
                <a:latin typeface="Arial" panose="020B0604020202020204" pitchFamily="34" charset="0"/>
                <a:cs typeface="Arial" panose="020B0604020202020204" pitchFamily="34" charset="0"/>
                <a:sym typeface="Wingdings" panose="05000000000000000000" pitchFamily="2" charset="2"/>
              </a:rPr>
              <a:t>bereit (z.B.: Island</a:t>
            </a:r>
            <a:r>
              <a:rPr lang="de-DE" sz="1600" dirty="0">
                <a:latin typeface="Arial" panose="020B0604020202020204" pitchFamily="34" charset="0"/>
                <a:cs typeface="Arial" panose="020B0604020202020204" pitchFamily="34" charset="0"/>
                <a:sym typeface="Wingdings" panose="05000000000000000000" pitchFamily="2" charset="2"/>
              </a:rPr>
              <a:t>, Schweden, Deutschland und Frankreich).</a:t>
            </a:r>
          </a:p>
          <a:p>
            <a:pPr marL="0" indent="0">
              <a:buNone/>
            </a:pPr>
            <a:endParaRPr lang="de-DE" dirty="0"/>
          </a:p>
        </p:txBody>
      </p:sp>
    </p:spTree>
    <p:extLst>
      <p:ext uri="{BB962C8B-B14F-4D97-AF65-F5344CB8AC3E}">
        <p14:creationId xmlns:p14="http://schemas.microsoft.com/office/powerpoint/2010/main" val="2591187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3E1D8CE8-DA45-4693-AB9C-0A6316203535}"/>
              </a:ext>
            </a:extLst>
          </p:cNvPr>
          <p:cNvSpPr/>
          <p:nvPr/>
        </p:nvSpPr>
        <p:spPr>
          <a:xfrm>
            <a:off x="507704" y="2267744"/>
            <a:ext cx="7915708" cy="1584176"/>
          </a:xfrm>
          <a:prstGeom prst="roundRect">
            <a:avLst/>
          </a:prstGeom>
          <a:solidFill>
            <a:srgbClr val="22761C">
              <a:alpha val="54000"/>
            </a:srgbClr>
          </a:solidFill>
          <a:ln>
            <a:solidFill>
              <a:srgbClr val="227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AF33CE1-0E4A-4971-A8B1-AE5B85539EB1}"/>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Haftung und Versicherung </a:t>
            </a:r>
          </a:p>
        </p:txBody>
      </p:sp>
      <p:sp>
        <p:nvSpPr>
          <p:cNvPr id="3" name="Inhaltsplatzhalter 2">
            <a:extLst>
              <a:ext uri="{FF2B5EF4-FFF2-40B4-BE49-F238E27FC236}">
                <a16:creationId xmlns:a16="http://schemas.microsoft.com/office/drawing/2014/main" id="{A73B85EE-2B07-412C-8672-14EEDE6EF9A7}"/>
              </a:ext>
            </a:extLst>
          </p:cNvPr>
          <p:cNvSpPr>
            <a:spLocks noGrp="1"/>
          </p:cNvSpPr>
          <p:nvPr>
            <p:ph idx="1"/>
          </p:nvPr>
        </p:nvSpPr>
        <p:spPr>
          <a:xfrm>
            <a:off x="427938" y="1412776"/>
            <a:ext cx="8075240" cy="4896544"/>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Haftung</a:t>
            </a:r>
            <a:r>
              <a:rPr lang="en-US" sz="1600" b="1" dirty="0">
                <a:latin typeface="Arial" panose="020B0604020202020204" pitchFamily="34" charset="0"/>
                <a:cs typeface="Arial" panose="020B0604020202020204" pitchFamily="34" charset="0"/>
              </a:rPr>
              <a:t> und </a:t>
            </a:r>
            <a:r>
              <a:rPr lang="en-US" sz="1600" b="1" dirty="0" err="1" smtClean="0">
                <a:latin typeface="Arial" panose="020B0604020202020204" pitchFamily="34" charset="0"/>
                <a:cs typeface="Arial" panose="020B0604020202020204" pitchFamily="34" charset="0"/>
              </a:rPr>
              <a:t>Mängelansprüche</a:t>
            </a:r>
            <a:endParaRPr lang="en-US" sz="1600" b="1" dirty="0" smtClean="0">
              <a:latin typeface="Arial" panose="020B0604020202020204" pitchFamily="34" charset="0"/>
              <a:cs typeface="Arial" panose="020B0604020202020204" pitchFamily="34" charset="0"/>
            </a:endParaRPr>
          </a:p>
          <a:p>
            <a:pPr marL="0" indent="0">
              <a:lnSpc>
                <a:spcPct val="150000"/>
              </a:lnSpc>
              <a:buNone/>
            </a:pPr>
            <a:endParaRPr lang="de-DE" sz="1600" dirty="0">
              <a:solidFill>
                <a:schemeClr val="bg1"/>
              </a:solidFill>
              <a:latin typeface="Arial" panose="020B0604020202020204" pitchFamily="34" charset="0"/>
              <a:cs typeface="Arial" panose="020B0604020202020204" pitchFamily="34" charset="0"/>
            </a:endParaRPr>
          </a:p>
          <a:p>
            <a:pPr marL="400050" lvl="1" indent="0">
              <a:lnSpc>
                <a:spcPct val="150000"/>
              </a:lnSpc>
              <a:buNone/>
            </a:pPr>
            <a:r>
              <a:rPr lang="de-DE" sz="1600" dirty="0">
                <a:solidFill>
                  <a:schemeClr val="bg1"/>
                </a:solidFill>
                <a:latin typeface="Arial" panose="020B0604020202020204" pitchFamily="34" charset="0"/>
                <a:cs typeface="Arial" panose="020B0604020202020204" pitchFamily="34" charset="0"/>
              </a:rPr>
              <a:t>"Eine Förderung von Wärmepumpen bei gleichzeitigem Bau einer Erdwärmebohrung setzt voraus, dass die Bohrung entsprechend den Qualitätsanforderungen des Technischen Regelwerks DVGW W 120-2 installiert und eine fehlerfreie Versicherung gegen unvorhergesehene Schäden abgeschlossen wurde</a:t>
            </a:r>
            <a:r>
              <a:rPr lang="de-DE" sz="1600" dirty="0" smtClean="0">
                <a:solidFill>
                  <a:schemeClr val="bg1"/>
                </a:solidFill>
                <a:latin typeface="Arial" panose="020B0604020202020204" pitchFamily="34" charset="0"/>
                <a:cs typeface="Arial" panose="020B0604020202020204" pitchFamily="34" charset="0"/>
              </a:rPr>
              <a:t>.</a:t>
            </a:r>
            <a:endParaRPr lang="de-DE" sz="1600" b="1" i="1" dirty="0">
              <a:latin typeface="Arial" panose="020B0604020202020204" pitchFamily="34" charset="0"/>
              <a:cs typeface="Arial" panose="020B0604020202020204" pitchFamily="34" charset="0"/>
            </a:endParaRPr>
          </a:p>
          <a:p>
            <a:pPr marL="0" indent="0">
              <a:lnSpc>
                <a:spcPct val="150000"/>
              </a:lnSpc>
              <a:buNone/>
            </a:pPr>
            <a:r>
              <a:rPr lang="de-DE" sz="1600" b="1" i="1" dirty="0">
                <a:latin typeface="Arial" panose="020B0604020202020204" pitchFamily="34" charset="0"/>
                <a:cs typeface="Arial" panose="020B0604020202020204" pitchFamily="34" charset="0"/>
              </a:rPr>
              <a:t>Zum Zeitpunkt der Bohrung </a:t>
            </a:r>
            <a:r>
              <a:rPr lang="de-DE" sz="1600" i="1" dirty="0">
                <a:latin typeface="Arial" panose="020B0604020202020204" pitchFamily="34" charset="0"/>
                <a:cs typeface="Arial" panose="020B0604020202020204" pitchFamily="34" charset="0"/>
              </a:rPr>
              <a:t>müssen die folgenden Bedingungen erfüllt sein:</a:t>
            </a:r>
          </a:p>
          <a:p>
            <a:pPr>
              <a:lnSpc>
                <a:spcPct val="150000"/>
              </a:lnSpc>
              <a:buFont typeface="+mj-lt"/>
              <a:buAutoNum type="arabicPeriod"/>
            </a:pPr>
            <a:r>
              <a:rPr lang="de-DE" sz="1600" dirty="0">
                <a:latin typeface="Arial" panose="020B0604020202020204" pitchFamily="34" charset="0"/>
                <a:cs typeface="Arial" panose="020B0604020202020204" pitchFamily="34" charset="0"/>
              </a:rPr>
              <a:t>Das Bohrunternehmen ist nach den Qualitätsanforderungen des Technischen Regelwerks DVGW W 120-2 zertifiziert.</a:t>
            </a:r>
          </a:p>
          <a:p>
            <a:pPr>
              <a:lnSpc>
                <a:spcPct val="150000"/>
              </a:lnSpc>
              <a:buFont typeface="+mj-lt"/>
              <a:buAutoNum type="arabicPeriod"/>
            </a:pPr>
            <a:r>
              <a:rPr lang="de-DE" sz="1600" dirty="0">
                <a:latin typeface="Arial" panose="020B0604020202020204" pitchFamily="34" charset="0"/>
                <a:cs typeface="Arial" panose="020B0604020202020204" pitchFamily="34" charset="0"/>
              </a:rPr>
              <a:t>Es besteht ein verschuldensunabhängiger Versicherungsschutz gegen mögliche Sachschäden, die durch das Bohren von Bohrlöchern an Dritte verursacht werden.</a:t>
            </a:r>
          </a:p>
        </p:txBody>
      </p:sp>
    </p:spTree>
    <p:extLst>
      <p:ext uri="{BB962C8B-B14F-4D97-AF65-F5344CB8AC3E}">
        <p14:creationId xmlns:p14="http://schemas.microsoft.com/office/powerpoint/2010/main" val="3497304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A8F4A-1612-4F84-9982-C1FAABE15B4C}"/>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Haftung und Versicherung </a:t>
            </a:r>
          </a:p>
        </p:txBody>
      </p:sp>
      <p:sp>
        <p:nvSpPr>
          <p:cNvPr id="3" name="Inhaltsplatzhalter 2">
            <a:extLst>
              <a:ext uri="{FF2B5EF4-FFF2-40B4-BE49-F238E27FC236}">
                <a16:creationId xmlns:a16="http://schemas.microsoft.com/office/drawing/2014/main" id="{C0B0F0CC-C417-4104-88C9-AB494BD7F592}"/>
              </a:ext>
            </a:extLst>
          </p:cNvPr>
          <p:cNvSpPr>
            <a:spLocks noGrp="1"/>
          </p:cNvSpPr>
          <p:nvPr>
            <p:ph idx="1"/>
          </p:nvPr>
        </p:nvSpPr>
        <p:spPr>
          <a:xfrm>
            <a:off x="457200" y="1412776"/>
            <a:ext cx="8229600" cy="5040560"/>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V</a:t>
            </a:r>
            <a:r>
              <a:rPr lang="de-DE" sz="1600" b="1" dirty="0" smtClean="0">
                <a:latin typeface="Arial" panose="020B0604020202020204" pitchFamily="34" charset="0"/>
                <a:cs typeface="Arial" panose="020B0604020202020204" pitchFamily="34" charset="0"/>
              </a:rPr>
              <a:t>erschuldensunabhängige Versicherung </a:t>
            </a:r>
          </a:p>
          <a:p>
            <a:pPr>
              <a:lnSpc>
                <a:spcPct val="150000"/>
              </a:lnSpc>
            </a:pPr>
            <a:r>
              <a:rPr lang="de-DE" sz="1600" dirty="0">
                <a:latin typeface="Arial" panose="020B0604020202020204" pitchFamily="34" charset="0"/>
                <a:cs typeface="Arial" panose="020B0604020202020204" pitchFamily="34" charset="0"/>
              </a:rPr>
              <a:t>Es muss dem BAFA nachgewiesen werden, dass zum Zeitpunkt der Bohrung kein Versicherungsschutz gegen mögliche Schäden durch Bohrungen besteht.</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Sie dient dem Schutz des Antragstellers in seiner Eigenschaft als Eigentümer des Grundstücks, auf dem die </a:t>
            </a:r>
            <a:r>
              <a:rPr lang="de-DE" sz="1600" dirty="0" err="1">
                <a:latin typeface="Arial" panose="020B0604020202020204" pitchFamily="34" charset="0"/>
                <a:cs typeface="Arial" panose="020B0604020202020204" pitchFamily="34" charset="0"/>
              </a:rPr>
              <a:t>Sondenbohrung</a:t>
            </a:r>
            <a:r>
              <a:rPr lang="de-DE" sz="1600" dirty="0">
                <a:latin typeface="Arial" panose="020B0604020202020204" pitchFamily="34" charset="0"/>
                <a:cs typeface="Arial" panose="020B0604020202020204" pitchFamily="34" charset="0"/>
              </a:rPr>
              <a:t> durchgeführt wird - im Falle einer Inanspruchnahme durch geschädigte Eigentümer anderer Grundstücke.</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Hiermit ist auch der Eigentümer eines anderen Grundstücks versichert, wenn hier ein Schaden durch eine </a:t>
            </a:r>
            <a:r>
              <a:rPr lang="de-DE" sz="1600" dirty="0" err="1">
                <a:latin typeface="Arial" panose="020B0604020202020204" pitchFamily="34" charset="0"/>
                <a:cs typeface="Arial" panose="020B0604020202020204" pitchFamily="34" charset="0"/>
              </a:rPr>
              <a:t>Erdwärmesondenbohrung</a:t>
            </a:r>
            <a:r>
              <a:rPr lang="de-DE" sz="1600" dirty="0">
                <a:latin typeface="Arial" panose="020B0604020202020204" pitchFamily="34" charset="0"/>
                <a:cs typeface="Arial" panose="020B0604020202020204" pitchFamily="34" charset="0"/>
              </a:rPr>
              <a:t> entsteht.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Es ist sehr wichtig, vom Ingenieur ausreichende Informationen zu erhalten. </a:t>
            </a:r>
          </a:p>
        </p:txBody>
      </p:sp>
    </p:spTree>
    <p:extLst>
      <p:ext uri="{BB962C8B-B14F-4D97-AF65-F5344CB8AC3E}">
        <p14:creationId xmlns:p14="http://schemas.microsoft.com/office/powerpoint/2010/main" val="3601100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E712D-2F3E-4BFD-AC45-34B9BD446DF1}"/>
              </a:ext>
            </a:extLst>
          </p:cNvPr>
          <p:cNvSpPr>
            <a:spLocks noGrp="1"/>
          </p:cNvSpPr>
          <p:nvPr>
            <p:ph type="title"/>
          </p:nvPr>
        </p:nvSpPr>
        <p:spPr>
          <a:xfrm>
            <a:off x="1972678" y="-15697"/>
            <a:ext cx="6707088" cy="1124744"/>
          </a:xfrm>
        </p:spPr>
        <p:txBody>
          <a:bodyPr/>
          <a:lstStyle/>
          <a:p>
            <a:r>
              <a:rPr lang="de-DE" dirty="0"/>
              <a:t>  </a:t>
            </a:r>
            <a:r>
              <a:rPr lang="de-DE" dirty="0">
                <a:latin typeface="Arial" panose="020B0604020202020204" pitchFamily="34" charset="0"/>
                <a:cs typeface="Arial" panose="020B0604020202020204" pitchFamily="34" charset="0"/>
              </a:rPr>
              <a:t>Haftung und Versicherung </a:t>
            </a:r>
          </a:p>
        </p:txBody>
      </p:sp>
      <p:sp>
        <p:nvSpPr>
          <p:cNvPr id="3" name="Inhaltsplatzhalter 2">
            <a:extLst>
              <a:ext uri="{FF2B5EF4-FFF2-40B4-BE49-F238E27FC236}">
                <a16:creationId xmlns:a16="http://schemas.microsoft.com/office/drawing/2014/main" id="{14AD327A-F671-4F76-AF62-C5CB2ECD8B14}"/>
              </a:ext>
            </a:extLst>
          </p:cNvPr>
          <p:cNvSpPr>
            <a:spLocks noGrp="1"/>
          </p:cNvSpPr>
          <p:nvPr>
            <p:ph idx="1"/>
          </p:nvPr>
        </p:nvSpPr>
        <p:spPr>
          <a:xfrm>
            <a:off x="457200" y="1412776"/>
            <a:ext cx="8229600" cy="4896544"/>
          </a:xfrm>
        </p:spPr>
        <p:txBody>
          <a:bodyPr>
            <a:normAutofit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Verschuldensunabhängige </a:t>
            </a:r>
            <a:r>
              <a:rPr lang="de-DE" sz="1600" b="1" dirty="0" smtClean="0">
                <a:latin typeface="Arial" panose="020B0604020202020204" pitchFamily="34" charset="0"/>
                <a:cs typeface="Arial" panose="020B0604020202020204" pitchFamily="34" charset="0"/>
              </a:rPr>
              <a:t>Versicherung</a:t>
            </a:r>
          </a:p>
          <a:p>
            <a:pPr marL="0" indent="0">
              <a:lnSpc>
                <a:spcPct val="150000"/>
              </a:lnSpc>
              <a:buNone/>
            </a:pPr>
            <a:r>
              <a:rPr lang="de-DE" sz="1600" u="sng" dirty="0" smtClean="0">
                <a:latin typeface="Arial" panose="020B0604020202020204" pitchFamily="34" charset="0"/>
                <a:cs typeface="Arial" panose="020B0604020202020204" pitchFamily="34" charset="0"/>
              </a:rPr>
              <a:t>Beweis</a:t>
            </a:r>
            <a:r>
              <a:rPr lang="de-DE" sz="1600" u="sng" dirty="0">
                <a:latin typeface="Arial" panose="020B0604020202020204" pitchFamily="34" charset="0"/>
                <a:cs typeface="Arial" panose="020B0604020202020204" pitchFamily="34" charset="0"/>
              </a:rPr>
              <a:t>:</a:t>
            </a:r>
          </a:p>
          <a:p>
            <a:pPr marL="0" indent="0">
              <a:lnSpc>
                <a:spcPct val="150000"/>
              </a:lnSpc>
              <a:buNone/>
            </a:pPr>
            <a:r>
              <a:rPr lang="de-DE" sz="1600" dirty="0" smtClean="0">
                <a:latin typeface="Arial" panose="020B0604020202020204" pitchFamily="34" charset="0"/>
                <a:cs typeface="Arial" panose="020B0604020202020204" pitchFamily="34" charset="0"/>
              </a:rPr>
              <a:t>Aus </a:t>
            </a:r>
            <a:r>
              <a:rPr lang="de-DE" sz="1600" dirty="0">
                <a:latin typeface="Arial" panose="020B0604020202020204" pitchFamily="34" charset="0"/>
                <a:cs typeface="Arial" panose="020B0604020202020204" pitchFamily="34" charset="0"/>
              </a:rPr>
              <a:t>der dem BAFA vorzulegenden Versicherungsbescheinigung muss eindeutig hervorgehen, dass die Versicherung zum Zeitpunkt des Bohrprojekts bestand</a:t>
            </a:r>
            <a:r>
              <a:rPr lang="de-DE" sz="1600" dirty="0" smtClean="0">
                <a:latin typeface="Arial" panose="020B0604020202020204" pitchFamily="34" charset="0"/>
                <a:cs typeface="Arial" panose="020B0604020202020204" pitchFamily="34" charset="0"/>
              </a:rPr>
              <a: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Die Versicherung deckt das geplante Bohrprojekt und etwaige Schadenersatzansprüche aufgrund von bohrbedingten Schäden in der Nachbarschaft ab,</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der Eigentümer des Grundstücks, auf dem die Bohrungen durchgeführt werden, über sie versichert ist (entweder als Versicherungsnehmer oder als Mitversicherter im Rahmen einer von der Bohrfirma abgeschlossenen Versicherung),</a:t>
            </a:r>
          </a:p>
          <a:p>
            <a:pPr>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die Versicherung ist verschuldensunabhängig und die Deckung beträgt mindestens 1.000.000 €.</a:t>
            </a:r>
          </a:p>
        </p:txBody>
      </p:sp>
    </p:spTree>
    <p:extLst>
      <p:ext uri="{BB962C8B-B14F-4D97-AF65-F5344CB8AC3E}">
        <p14:creationId xmlns:p14="http://schemas.microsoft.com/office/powerpoint/2010/main" val="1277260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7F8EB-0DBA-4ED4-B5F6-05402730CBE4}"/>
              </a:ext>
            </a:extLst>
          </p:cNvPr>
          <p:cNvSpPr>
            <a:spLocks noGrp="1"/>
          </p:cNvSpPr>
          <p:nvPr>
            <p:ph type="title"/>
          </p:nvPr>
        </p:nvSpPr>
        <p:spPr/>
        <p:txBody>
          <a:bodyPr/>
          <a:lstStyle/>
          <a:p>
            <a:r>
              <a:rPr lang="de-DE" dirty="0"/>
              <a:t> </a:t>
            </a:r>
            <a:r>
              <a:rPr lang="de-DE" dirty="0">
                <a:latin typeface="Arial" panose="020B0604020202020204" pitchFamily="34" charset="0"/>
                <a:cs typeface="Arial" panose="020B0604020202020204" pitchFamily="34" charset="0"/>
              </a:rPr>
              <a:t>Haftung und Versicherung </a:t>
            </a:r>
          </a:p>
        </p:txBody>
      </p:sp>
      <p:sp>
        <p:nvSpPr>
          <p:cNvPr id="3" name="Inhaltsplatzhalter 2">
            <a:extLst>
              <a:ext uri="{FF2B5EF4-FFF2-40B4-BE49-F238E27FC236}">
                <a16:creationId xmlns:a16="http://schemas.microsoft.com/office/drawing/2014/main" id="{FCA78F45-FFED-4ED7-8DA0-C5DD0AF0928C}"/>
              </a:ext>
            </a:extLst>
          </p:cNvPr>
          <p:cNvSpPr>
            <a:spLocks noGrp="1"/>
          </p:cNvSpPr>
          <p:nvPr>
            <p:ph idx="1"/>
          </p:nvPr>
        </p:nvSpPr>
        <p:spPr>
          <a:xfrm>
            <a:off x="383922" y="1412776"/>
            <a:ext cx="8760078" cy="5184576"/>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Das Umweltschadensgesetz (</a:t>
            </a:r>
            <a:r>
              <a:rPr lang="de-DE" sz="1600" b="1" dirty="0" err="1">
                <a:latin typeface="Arial" panose="020B0604020202020204" pitchFamily="34" charset="0"/>
                <a:cs typeface="Arial" panose="020B0604020202020204" pitchFamily="34" charset="0"/>
              </a:rPr>
              <a:t>USchadG</a:t>
            </a:r>
            <a:r>
              <a:rPr lang="de-DE" sz="1600" b="1" dirty="0" smtClean="0">
                <a:latin typeface="Arial" panose="020B0604020202020204" pitchFamily="34" charset="0"/>
                <a:cs typeface="Arial" panose="020B0604020202020204" pitchFamily="34" charset="0"/>
              </a:rPr>
              <a:t>)</a:t>
            </a:r>
          </a:p>
          <a:p>
            <a:pPr>
              <a:lnSpc>
                <a:spcPct val="150000"/>
              </a:lnSpc>
              <a:spcAft>
                <a:spcPts val="1200"/>
              </a:spcAft>
            </a:pPr>
            <a:r>
              <a:rPr lang="de-DE" sz="1600" dirty="0">
                <a:latin typeface="Arial" panose="020B0604020202020204" pitchFamily="34" charset="0"/>
                <a:cs typeface="Arial" panose="020B0604020202020204" pitchFamily="34" charset="0"/>
              </a:rPr>
              <a:t>Das Umweltschadensgesetz (</a:t>
            </a:r>
            <a:r>
              <a:rPr lang="de-DE" sz="1600" dirty="0" err="1">
                <a:latin typeface="Arial" panose="020B0604020202020204" pitchFamily="34" charset="0"/>
                <a:cs typeface="Arial" panose="020B0604020202020204" pitchFamily="34" charset="0"/>
              </a:rPr>
              <a:t>USchadG</a:t>
            </a:r>
            <a:r>
              <a:rPr lang="de-DE" sz="1600" dirty="0">
                <a:latin typeface="Arial" panose="020B0604020202020204" pitchFamily="34" charset="0"/>
                <a:cs typeface="Arial" panose="020B0604020202020204" pitchFamily="34" charset="0"/>
              </a:rPr>
              <a:t>) - das "Gesetz zur Vermeidung und Behebung von Umweltschäden" - dient der Umsetzung der EG-Umwelthaftungsrichtlinie 2004/35 / EG in deutsches Recht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Nach dem Beschluss des EU-Parlaments hätte die Umsetzung der EG-Umwelthaftungsrichtlinie in nationales Recht der EU-Mitgliedstaaten bis zum 30. April 2007 erfolgen müssen. Das Umweltschadensgesetz ist jedoch erst am 14. November 2007 in Kraft getreten und sieht eine rückwirkende Haftung für Schäden vor, die zwischen dem 30. April und dem 14. November verursacht wurden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Das neue Haftungsrisiko dieses Gesetzes besteht darin, dass erstmals Schäden in der Umwelt selbst zu ersetzen sind und nicht nur Schäden an einzelnen Vermögenswerten als Folge von Umweltschäden (z.B. Schadstoffe, die ein Nachbargrundstück verschmutzen).</a:t>
            </a:r>
          </a:p>
          <a:p>
            <a:endParaRPr lang="de-DE" dirty="0"/>
          </a:p>
          <a:p>
            <a:endParaRPr lang="de-DE" dirty="0"/>
          </a:p>
        </p:txBody>
      </p:sp>
    </p:spTree>
    <p:extLst>
      <p:ext uri="{BB962C8B-B14F-4D97-AF65-F5344CB8AC3E}">
        <p14:creationId xmlns:p14="http://schemas.microsoft.com/office/powerpoint/2010/main" val="2356397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2CB10-D23C-4847-9B35-94915101D977}"/>
              </a:ext>
            </a:extLst>
          </p:cNvPr>
          <p:cNvSpPr>
            <a:spLocks noGrp="1"/>
          </p:cNvSpPr>
          <p:nvPr>
            <p:ph type="title"/>
          </p:nvPr>
        </p:nvSpPr>
        <p:spPr/>
        <p:txBody>
          <a:bodyPr/>
          <a:lstStyle/>
          <a:p>
            <a:r>
              <a:rPr lang="de-DE" dirty="0"/>
              <a:t> </a:t>
            </a:r>
            <a:r>
              <a:rPr lang="de-DE" dirty="0">
                <a:latin typeface="Arial" panose="020B0604020202020204" pitchFamily="34" charset="0"/>
                <a:cs typeface="Arial" panose="020B0604020202020204" pitchFamily="34" charset="0"/>
              </a:rPr>
              <a:t>Haftung und Versicherung </a:t>
            </a:r>
          </a:p>
        </p:txBody>
      </p:sp>
      <p:sp>
        <p:nvSpPr>
          <p:cNvPr id="3" name="Inhaltsplatzhalter 2">
            <a:extLst>
              <a:ext uri="{FF2B5EF4-FFF2-40B4-BE49-F238E27FC236}">
                <a16:creationId xmlns:a16="http://schemas.microsoft.com/office/drawing/2014/main" id="{5C972C69-5F8C-43B5-ABEB-F3DF2EBD2957}"/>
              </a:ext>
            </a:extLst>
          </p:cNvPr>
          <p:cNvSpPr>
            <a:spLocks noGrp="1"/>
          </p:cNvSpPr>
          <p:nvPr>
            <p:ph idx="1"/>
          </p:nvPr>
        </p:nvSpPr>
        <p:spPr>
          <a:xfrm>
            <a:off x="457200" y="1412776"/>
            <a:ext cx="8229600" cy="5040560"/>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Das Umweltschadensgesetz (</a:t>
            </a:r>
            <a:r>
              <a:rPr lang="de-DE" sz="1600" b="1" dirty="0" err="1">
                <a:latin typeface="Arial" panose="020B0604020202020204" pitchFamily="34" charset="0"/>
                <a:cs typeface="Arial" panose="020B0604020202020204" pitchFamily="34" charset="0"/>
              </a:rPr>
              <a:t>USchadG</a:t>
            </a:r>
            <a:r>
              <a:rPr lang="de-DE" sz="1600" b="1" dirty="0">
                <a:latin typeface="Arial" panose="020B0604020202020204" pitchFamily="34" charset="0"/>
                <a:cs typeface="Arial" panose="020B0604020202020204" pitchFamily="34" charset="0"/>
              </a:rPr>
              <a: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Mit dem Umweltschadensgesetz werden erstmals einheitliche Anforderungen an die Sanierung unfallbedingter Umweltschäden - insbesondere ökologischer Schäden - gestellt.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 Umsetzung der EG-Umwelthaftungsrichtlinie in nationales Recht ist eine Herausforderung, da sie ein neues Konzept der öffentlichen Haftung für Schäden an Personen beinhaltet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die biologische Vielfalt</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Gewässer</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die Erde</a:t>
            </a:r>
          </a:p>
        </p:txBody>
      </p:sp>
    </p:spTree>
    <p:extLst>
      <p:ext uri="{BB962C8B-B14F-4D97-AF65-F5344CB8AC3E}">
        <p14:creationId xmlns:p14="http://schemas.microsoft.com/office/powerpoint/2010/main" val="3071614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98F96-FC5A-4A79-BFD7-5BDA3C2DFE7F}"/>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Potential</a:t>
            </a:r>
            <a:r>
              <a:rPr lang="de-DE" dirty="0"/>
              <a:t> </a:t>
            </a:r>
          </a:p>
        </p:txBody>
      </p:sp>
      <p:sp>
        <p:nvSpPr>
          <p:cNvPr id="3" name="Inhaltsplatzhalter 2">
            <a:extLst>
              <a:ext uri="{FF2B5EF4-FFF2-40B4-BE49-F238E27FC236}">
                <a16:creationId xmlns:a16="http://schemas.microsoft.com/office/drawing/2014/main" id="{6CA58564-2A6B-4E94-8A38-65A04E5E636A}"/>
              </a:ext>
            </a:extLst>
          </p:cNvPr>
          <p:cNvSpPr>
            <a:spLocks noGrp="1"/>
          </p:cNvSpPr>
          <p:nvPr>
            <p:ph idx="1"/>
          </p:nvPr>
        </p:nvSpPr>
        <p:spPr>
          <a:xfrm>
            <a:off x="457200" y="1412776"/>
            <a:ext cx="8229600" cy="4896544"/>
          </a:xfrm>
        </p:spPr>
        <p:txBody>
          <a:bodyPr/>
          <a:lstStyle/>
          <a:p>
            <a:pPr marL="0" indent="0">
              <a:lnSpc>
                <a:spcPct val="150000"/>
              </a:lnSpc>
              <a:buNone/>
            </a:pPr>
            <a:r>
              <a:rPr lang="de-DE" sz="1600" b="1" dirty="0">
                <a:latin typeface="Arial" panose="020B0604020202020204" pitchFamily="34" charset="0"/>
                <a:cs typeface="Arial" panose="020B0604020202020204" pitchFamily="34" charset="0"/>
              </a:rPr>
              <a:t> Heizungsmarkt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Derzeit wird der Markt für die Bereitstellung von Wärmeenergie noch von fossilen Brennstoffen dominiert.</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Kohle, Öl und Gas machen zusammen 88% des Wärmemarktes aus.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 oberflächennahe Geothermie macht derzeit etwa 5% des Wärmemarktes für erneuerbare Energien aus.</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Gleichzeitig haben die oberflächennahe und die tiefe Geothermie zusammengenommen das größte Potenzial auf dem heimischen Wärmemarkt für erneuerbare Energien.</a:t>
            </a:r>
          </a:p>
        </p:txBody>
      </p:sp>
    </p:spTree>
    <p:extLst>
      <p:ext uri="{BB962C8B-B14F-4D97-AF65-F5344CB8AC3E}">
        <p14:creationId xmlns:p14="http://schemas.microsoft.com/office/powerpoint/2010/main" val="3733255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1E2CF-1418-4C73-A73B-68EE42D7F27F}"/>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Potential</a:t>
            </a:r>
          </a:p>
        </p:txBody>
      </p:sp>
      <p:sp>
        <p:nvSpPr>
          <p:cNvPr id="3" name="Inhaltsplatzhalter 2">
            <a:extLst>
              <a:ext uri="{FF2B5EF4-FFF2-40B4-BE49-F238E27FC236}">
                <a16:creationId xmlns:a16="http://schemas.microsoft.com/office/drawing/2014/main" id="{F52B9AB9-49D4-4A41-BE70-D3BD44CB51E0}"/>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Heizungsmarkt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 Nutzung von Strom aus erneuerbaren Quellen in geothermischen Energieanlagen mit Wärmepumpen stellt eine besonders effiziente Kombination von Strom- und Wärmemarkt dar und ist wesentlich energieeffizienter als z.B. die "Eliminierung von Strom" in Nachtspeicherheizungen oder Tauchsiedern.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Perspektivisch erwartet die Bundesregierung bis zum Jahr 2020 einen Rückgang des Wärmebedarfs gegenüber 2012. Gleichzeitig soll der Anteil der erneuerbaren Energien an der Wärmebereitstellung auf 14% erhöht werden.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Um diese Ziele zu erreichen, ist eine deutliche Erhöhung der Rehabilitationsrate erforderlich, von derzeit durchschnittlich 1-2% pro Jahr auf mindestens 5% pro Jahr.</a:t>
            </a:r>
          </a:p>
        </p:txBody>
      </p:sp>
    </p:spTree>
    <p:extLst>
      <p:ext uri="{BB962C8B-B14F-4D97-AF65-F5344CB8AC3E}">
        <p14:creationId xmlns:p14="http://schemas.microsoft.com/office/powerpoint/2010/main" val="2465525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8F6C7-5B5E-439A-9E2D-58CD7FD4914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Potential</a:t>
            </a:r>
          </a:p>
        </p:txBody>
      </p:sp>
      <p:sp>
        <p:nvSpPr>
          <p:cNvPr id="3" name="Inhaltsplatzhalter 2">
            <a:extLst>
              <a:ext uri="{FF2B5EF4-FFF2-40B4-BE49-F238E27FC236}">
                <a16:creationId xmlns:a16="http://schemas.microsoft.com/office/drawing/2014/main" id="{C38826BF-04D2-4AFD-99C4-A046428DA8A9}"/>
              </a:ext>
            </a:extLst>
          </p:cNvPr>
          <p:cNvSpPr>
            <a:spLocks noGrp="1"/>
          </p:cNvSpPr>
          <p:nvPr>
            <p:ph idx="1"/>
          </p:nvPr>
        </p:nvSpPr>
        <p:spPr>
          <a:xfrm>
            <a:off x="457200" y="1340768"/>
            <a:ext cx="8229600" cy="525658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Entwicklung des Marktes </a:t>
            </a:r>
            <a:endParaRPr lang="de-DE" sz="1600" b="1" dirty="0" smtClean="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Die Marktteilnehmer werden von technischen, ökonomischen, ökologischen, rechtlichen und psychologischen Parametern beeinflusst. Prognosen über die Marktentwicklung sind aufgrund der Vielzahl von Einzelfaktoren sehr schwierig</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Die Beobachtungen sind zum Teil sehr widersprüchlich. Die Zustimmung zu erneuerbaren Energien ist grundsätzlich hoch. In einer Umfrage (Agentur für Erneuerbare Energien) hielten 93% aller Befragten den Ausbau der erneuerbaren Energien für wichtig. Dennoch sind fast 90% der jährlich verkauften Heizungen Öl- und Gasheizungen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 Entscheidung für eine geothermische Anlage hängt von der Preisentwicklung konventioneller Energieträger ab (verstärkter Ausbau von geothermischen Anlagen mit Zeiten hoher Öl- oder Gaspreise).</a:t>
            </a:r>
          </a:p>
        </p:txBody>
      </p:sp>
    </p:spTree>
    <p:extLst>
      <p:ext uri="{BB962C8B-B14F-4D97-AF65-F5344CB8AC3E}">
        <p14:creationId xmlns:p14="http://schemas.microsoft.com/office/powerpoint/2010/main" val="1177531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A9275-DBD5-4FA9-A368-0380FC858C28}"/>
              </a:ext>
            </a:extLst>
          </p:cNvPr>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Förderung</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D04A6D-CE5A-4FF7-8F60-228118E7D17F}"/>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de-DE" sz="1600" b="1" dirty="0" smtClean="0">
                <a:latin typeface="Arial" panose="020B0604020202020204" pitchFamily="34" charset="0"/>
                <a:cs typeface="Arial" panose="020B0604020202020204" pitchFamily="34" charset="0"/>
              </a:rPr>
              <a:t>Erneuerbare-Energien-Gesetz</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 Wärmeumwandlung dient dem Klimaschutz, der Schonung fossiler Ressourcen und der Verringerung der Abhängigkeit von Energieimporten.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Es soll eine nachhaltige Entwicklung der Energieversorgung und die Weiterentwicklung von Technologien zur Erzeugung von Wärme und Kälte aus erneuerbaren Energien gefördert werden.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Das Ziel der Bundesregierung ist es, den Anteil der erneuerbaren Energien am Energieverbrauch für Heizung und Kühlung bis 2020 auf 14% zu erhöhen.</a:t>
            </a:r>
          </a:p>
        </p:txBody>
      </p:sp>
    </p:spTree>
    <p:extLst>
      <p:ext uri="{BB962C8B-B14F-4D97-AF65-F5344CB8AC3E}">
        <p14:creationId xmlns:p14="http://schemas.microsoft.com/office/powerpoint/2010/main" val="4234558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3CDD6-2F4F-49FA-AB38-082D8238155D}"/>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Förderung</a:t>
            </a:r>
          </a:p>
        </p:txBody>
      </p:sp>
      <p:sp>
        <p:nvSpPr>
          <p:cNvPr id="3" name="Inhaltsplatzhalter 2">
            <a:extLst>
              <a:ext uri="{FF2B5EF4-FFF2-40B4-BE49-F238E27FC236}">
                <a16:creationId xmlns:a16="http://schemas.microsoft.com/office/drawing/2014/main" id="{C2368327-C262-4222-9BA6-BDDD14A82035}"/>
              </a:ext>
            </a:extLst>
          </p:cNvPr>
          <p:cNvSpPr>
            <a:spLocks noGrp="1"/>
          </p:cNvSpPr>
          <p:nvPr>
            <p:ph idx="1"/>
          </p:nvPr>
        </p:nvSpPr>
        <p:spPr>
          <a:xfrm>
            <a:off x="457200" y="1412776"/>
            <a:ext cx="8686800" cy="5184576"/>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Erneuerbare-Energien-Gesetz</a:t>
            </a:r>
          </a:p>
          <a:p>
            <a:pPr>
              <a:lnSpc>
                <a:spcPct val="150000"/>
              </a:lnSpc>
              <a:spcAft>
                <a:spcPts val="1200"/>
              </a:spcAft>
            </a:pPr>
            <a:r>
              <a:rPr lang="de-DE" sz="1600" dirty="0">
                <a:latin typeface="Arial" panose="020B0604020202020204" pitchFamily="34" charset="0"/>
                <a:cs typeface="Arial" panose="020B0604020202020204" pitchFamily="34" charset="0"/>
              </a:rPr>
              <a:t>Das </a:t>
            </a:r>
            <a:r>
              <a:rPr lang="de-DE" sz="1600" dirty="0" err="1">
                <a:latin typeface="Arial" panose="020B0604020202020204" pitchFamily="34" charset="0"/>
                <a:cs typeface="Arial" panose="020B0604020202020204" pitchFamily="34" charset="0"/>
              </a:rPr>
              <a:t>EEWärmeG</a:t>
            </a:r>
            <a:r>
              <a:rPr lang="de-DE" sz="1600" dirty="0">
                <a:latin typeface="Arial" panose="020B0604020202020204" pitchFamily="34" charset="0"/>
                <a:cs typeface="Arial" panose="020B0604020202020204" pitchFamily="34" charset="0"/>
              </a:rPr>
              <a:t> kombiniert regulatorische Maßnahmen und finanzielle Anreize</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Kern der Ordnungspolitik ist die Verpflichtung zur Nutzung erneuerbarer Energien bei der Errichtung von Gebäuden und öffentlichen Einrichtungen. In der Regel muss ein Mindestanteil eingehalten werden, der bei geothermischen Anlagen (im Gesetzestext unter Wärmepumpen) 50% beträgt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Die für ONG-Systeme verwendeten Wärmepumpen unterliegen einer Mindestanforderung an die Effizienz. Die jährliche Nutzung muss mindestens 3,8 betragen</a:t>
            </a:r>
            <a:r>
              <a:rPr lang="de-DE" sz="1600" dirty="0" smtClean="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 in der Anlage eingesetzten Wärmepumpen müssen mit den Produktsiegeln "Euroblume", "Blauer Engel" oder "EHPA-Gütesiegel" zertifiziert sein oder deren Anforderungen erfüllen.</a:t>
            </a:r>
          </a:p>
        </p:txBody>
      </p:sp>
    </p:spTree>
    <p:extLst>
      <p:ext uri="{BB962C8B-B14F-4D97-AF65-F5344CB8AC3E}">
        <p14:creationId xmlns:p14="http://schemas.microsoft.com/office/powerpoint/2010/main" val="268575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7C785-6049-4C68-9066-96B516E8C888}"/>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7F5AE952-D30D-4DF3-A74F-D32C7354A8C7}"/>
              </a:ext>
            </a:extLst>
          </p:cNvPr>
          <p:cNvSpPr>
            <a:spLocks noGrp="1"/>
          </p:cNvSpPr>
          <p:nvPr>
            <p:ph idx="1"/>
          </p:nvPr>
        </p:nvSpPr>
        <p:spPr>
          <a:xfrm>
            <a:off x="457200" y="1412776"/>
            <a:ext cx="8507288" cy="4525963"/>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Regionale Trends und </a:t>
            </a:r>
            <a:r>
              <a:rPr lang="de-DE" sz="1600" b="1" dirty="0" smtClean="0">
                <a:latin typeface="Arial" panose="020B0604020202020204" pitchFamily="34" charset="0"/>
                <a:cs typeface="Arial" panose="020B0604020202020204" pitchFamily="34" charset="0"/>
              </a:rPr>
              <a:t>Innovationen</a:t>
            </a:r>
          </a:p>
          <a:p>
            <a:pPr marL="0" indent="0">
              <a:lnSpc>
                <a:spcPct val="150000"/>
              </a:lnSpc>
              <a:buNone/>
            </a:pPr>
            <a:endParaRPr lang="de-DE" sz="1600" dirty="0" smtClean="0">
              <a:latin typeface="Arial" panose="020B0604020202020204" pitchFamily="34" charset="0"/>
              <a:cs typeface="Arial" panose="020B0604020202020204" pitchFamily="34" charset="0"/>
            </a:endParaRPr>
          </a:p>
          <a:p>
            <a:pPr algn="just">
              <a:lnSpc>
                <a:spcPct val="150000"/>
              </a:lnSpc>
            </a:pPr>
            <a:r>
              <a:rPr lang="de-DE" sz="1600" dirty="0" smtClean="0">
                <a:latin typeface="Arial" panose="020B0604020202020204" pitchFamily="34" charset="0"/>
                <a:cs typeface="Arial" panose="020B0604020202020204" pitchFamily="34" charset="0"/>
              </a:rPr>
              <a:t>Markttrends </a:t>
            </a:r>
            <a:r>
              <a:rPr lang="de-DE" sz="1600" dirty="0">
                <a:latin typeface="Arial" panose="020B0604020202020204" pitchFamily="34" charset="0"/>
                <a:cs typeface="Arial" panose="020B0604020202020204" pitchFamily="34" charset="0"/>
              </a:rPr>
              <a:t>und innovative Projektbeispiele sind aufgrund der Ressourcenausstattung und der Nachfragestrukturen regional sehr unterschiedlich. Es werden </a:t>
            </a:r>
            <a:r>
              <a:rPr lang="de-DE" sz="1600" dirty="0" err="1">
                <a:latin typeface="Arial" panose="020B0604020202020204" pitchFamily="34" charset="0"/>
                <a:cs typeface="Arial" panose="020B0604020202020204" pitchFamily="34" charset="0"/>
              </a:rPr>
              <a:t>duplizierbare</a:t>
            </a:r>
            <a:r>
              <a:rPr lang="de-DE" sz="1600" dirty="0">
                <a:latin typeface="Arial" panose="020B0604020202020204" pitchFamily="34" charset="0"/>
                <a:cs typeface="Arial" panose="020B0604020202020204" pitchFamily="34" charset="0"/>
              </a:rPr>
              <a:t> Erfolgskriterien </a:t>
            </a:r>
            <a:r>
              <a:rPr lang="de-DE" sz="1600" dirty="0" smtClean="0">
                <a:latin typeface="Arial" panose="020B0604020202020204" pitchFamily="34" charset="0"/>
                <a:cs typeface="Arial" panose="020B0604020202020204" pitchFamily="34" charset="0"/>
              </a:rPr>
              <a:t>benannt und </a:t>
            </a:r>
            <a:r>
              <a:rPr lang="de-DE" sz="1600" dirty="0">
                <a:latin typeface="Arial" panose="020B0604020202020204" pitchFamily="34" charset="0"/>
                <a:cs typeface="Arial" panose="020B0604020202020204" pitchFamily="34" charset="0"/>
              </a:rPr>
              <a:t>auf andere Projekte übertragen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Innovative Projektbeispiele: Nah- und Fernwärmesysteme in Paris und München, geothermische Ressourcennutzung in Island, landesweite geothermische Wärmepumpen in Schweden, Erkundung und Nutzung ehemaliger Kohlebergwerke und Nutzung oberflächennaher Geothermie für Gewächshäuser in den Niederlanden sowie öffentliche Einrichtungen, Gebäudekomplexe und Einkaufszentren in Südkorea</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Entscheidend für die Entwicklung der Geothermie in diesen Ländern sind die Regierung, der Gesetzgeber und die Finanzinstitutionen.</a:t>
            </a:r>
          </a:p>
        </p:txBody>
      </p:sp>
    </p:spTree>
    <p:extLst>
      <p:ext uri="{BB962C8B-B14F-4D97-AF65-F5344CB8AC3E}">
        <p14:creationId xmlns:p14="http://schemas.microsoft.com/office/powerpoint/2010/main" val="1912092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920DA-6F8A-4471-94AF-A80F8FB9AEAD}"/>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Förderung</a:t>
            </a:r>
          </a:p>
        </p:txBody>
      </p:sp>
      <p:pic>
        <p:nvPicPr>
          <p:cNvPr id="4" name="Inhaltsplatzhalter 3">
            <a:extLst>
              <a:ext uri="{FF2B5EF4-FFF2-40B4-BE49-F238E27FC236}">
                <a16:creationId xmlns:a16="http://schemas.microsoft.com/office/drawing/2014/main" id="{372C129E-1F20-4954-9B4B-CB18FF49078E}"/>
              </a:ext>
            </a:extLst>
          </p:cNvPr>
          <p:cNvPicPr>
            <a:picLocks noGrp="1" noChangeAspect="1"/>
          </p:cNvPicPr>
          <p:nvPr>
            <p:ph idx="1"/>
          </p:nvPr>
        </p:nvPicPr>
        <p:blipFill rotWithShape="1">
          <a:blip r:embed="rId3"/>
          <a:srcRect l="26346" t="38436" r="62579" b="41020"/>
          <a:stretch/>
        </p:blipFill>
        <p:spPr>
          <a:xfrm>
            <a:off x="1763688" y="3254290"/>
            <a:ext cx="1800200" cy="1885924"/>
          </a:xfrm>
          <a:prstGeom prst="rect">
            <a:avLst/>
          </a:prstGeom>
        </p:spPr>
      </p:pic>
      <p:sp>
        <p:nvSpPr>
          <p:cNvPr id="5" name="Textfeld 4">
            <a:extLst>
              <a:ext uri="{FF2B5EF4-FFF2-40B4-BE49-F238E27FC236}">
                <a16:creationId xmlns:a16="http://schemas.microsoft.com/office/drawing/2014/main" id="{D3BC0076-C0D6-44A5-B3C4-350107F2635F}"/>
              </a:ext>
            </a:extLst>
          </p:cNvPr>
          <p:cNvSpPr txBox="1"/>
          <p:nvPr/>
        </p:nvSpPr>
        <p:spPr>
          <a:xfrm>
            <a:off x="1986855" y="2122402"/>
            <a:ext cx="1800200" cy="785343"/>
          </a:xfrm>
          <a:prstGeom prst="rect">
            <a:avLst/>
          </a:prstGeom>
          <a:noFill/>
        </p:spPr>
        <p:txBody>
          <a:bodyPr wrap="square" rtlCol="0">
            <a:spAutoFit/>
          </a:bodyPr>
          <a:lstStyle/>
          <a:p>
            <a:pPr>
              <a:lnSpc>
                <a:spcPct val="150000"/>
              </a:lnSpc>
            </a:pPr>
            <a:r>
              <a:rPr lang="de-DE" sz="1600" dirty="0" smtClean="0">
                <a:latin typeface="Arial" panose="020B0604020202020204" pitchFamily="34" charset="0"/>
                <a:cs typeface="Arial" panose="020B0604020202020204" pitchFamily="34" charset="0"/>
              </a:rPr>
              <a:t>Zertifikat </a:t>
            </a:r>
            <a:r>
              <a:rPr lang="de-DE" sz="1600" dirty="0">
                <a:latin typeface="Arial" panose="020B0604020202020204" pitchFamily="34" charset="0"/>
                <a:cs typeface="Arial" panose="020B0604020202020204" pitchFamily="34" charset="0"/>
              </a:rPr>
              <a:t>- Logo des DVGW</a:t>
            </a:r>
          </a:p>
        </p:txBody>
      </p:sp>
      <p:sp>
        <p:nvSpPr>
          <p:cNvPr id="6" name="Textfeld 5">
            <a:extLst>
              <a:ext uri="{FF2B5EF4-FFF2-40B4-BE49-F238E27FC236}">
                <a16:creationId xmlns:a16="http://schemas.microsoft.com/office/drawing/2014/main" id="{0F0A73E6-B8F2-457F-A905-8A5A34F00843}"/>
              </a:ext>
            </a:extLst>
          </p:cNvPr>
          <p:cNvSpPr txBox="1"/>
          <p:nvPr/>
        </p:nvSpPr>
        <p:spPr>
          <a:xfrm>
            <a:off x="5084783" y="2122403"/>
            <a:ext cx="2448272" cy="785343"/>
          </a:xfrm>
          <a:prstGeom prst="rect">
            <a:avLst/>
          </a:prstGeom>
          <a:noFill/>
        </p:spPr>
        <p:txBody>
          <a:bodyPr wrap="square" rtlCol="0">
            <a:spAutoFit/>
          </a:bodyPr>
          <a:lstStyle/>
          <a:p>
            <a:pPr>
              <a:lnSpc>
                <a:spcPct val="150000"/>
              </a:lnSpc>
            </a:pPr>
            <a:r>
              <a:rPr lang="de-DE" sz="1600" dirty="0">
                <a:latin typeface="Arial" panose="020B0604020202020204" pitchFamily="34" charset="0"/>
                <a:cs typeface="Arial" panose="020B0604020202020204" pitchFamily="34" charset="0"/>
              </a:rPr>
              <a:t>Urkunden-Logo der Zertifizierung Bau e.V. </a:t>
            </a:r>
          </a:p>
        </p:txBody>
      </p:sp>
      <p:pic>
        <p:nvPicPr>
          <p:cNvPr id="7" name="Grafik 6">
            <a:extLst>
              <a:ext uri="{FF2B5EF4-FFF2-40B4-BE49-F238E27FC236}">
                <a16:creationId xmlns:a16="http://schemas.microsoft.com/office/drawing/2014/main" id="{C35BBAD3-4E42-47D6-BFC4-FEC5802C5949}"/>
              </a:ext>
            </a:extLst>
          </p:cNvPr>
          <p:cNvPicPr>
            <a:picLocks noChangeAspect="1"/>
          </p:cNvPicPr>
          <p:nvPr/>
        </p:nvPicPr>
        <p:blipFill rotWithShape="1">
          <a:blip r:embed="rId4"/>
          <a:srcRect t="67462"/>
          <a:stretch/>
        </p:blipFill>
        <p:spPr>
          <a:xfrm>
            <a:off x="5084783" y="3284984"/>
            <a:ext cx="3015609" cy="1885924"/>
          </a:xfrm>
          <a:prstGeom prst="rect">
            <a:avLst/>
          </a:prstGeom>
        </p:spPr>
      </p:pic>
    </p:spTree>
    <p:extLst>
      <p:ext uri="{BB962C8B-B14F-4D97-AF65-F5344CB8AC3E}">
        <p14:creationId xmlns:p14="http://schemas.microsoft.com/office/powerpoint/2010/main" val="2392116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7B551-24CE-485C-A7DE-B384A99B4736}"/>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Förderung</a:t>
            </a:r>
          </a:p>
        </p:txBody>
      </p:sp>
      <p:sp>
        <p:nvSpPr>
          <p:cNvPr id="3" name="Inhaltsplatzhalter 2">
            <a:extLst>
              <a:ext uri="{FF2B5EF4-FFF2-40B4-BE49-F238E27FC236}">
                <a16:creationId xmlns:a16="http://schemas.microsoft.com/office/drawing/2014/main" id="{4412FD44-A6DD-47C9-84C4-945D43368514}"/>
              </a:ext>
            </a:extLst>
          </p:cNvPr>
          <p:cNvSpPr>
            <a:spLocks noGrp="1"/>
          </p:cNvSpPr>
          <p:nvPr>
            <p:ph idx="1"/>
          </p:nvPr>
        </p:nvSpPr>
        <p:spPr>
          <a:xfrm>
            <a:off x="251520" y="1412776"/>
            <a:ext cx="8686800" cy="5184576"/>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Markt-Anreizprogramm (MAP</a:t>
            </a:r>
            <a:r>
              <a:rPr lang="de-DE" sz="1600" b="1" dirty="0" smtClean="0">
                <a:latin typeface="Arial" panose="020B0604020202020204" pitchFamily="34" charset="0"/>
                <a:cs typeface="Arial" panose="020B0604020202020204" pitchFamily="34" charset="0"/>
              </a:rPr>
              <a:t>)</a:t>
            </a:r>
          </a:p>
          <a:p>
            <a:pPr>
              <a:lnSpc>
                <a:spcPct val="150000"/>
              </a:lnSpc>
              <a:spcAft>
                <a:spcPts val="1200"/>
              </a:spcAft>
            </a:pPr>
            <a:r>
              <a:rPr lang="de-DE" sz="1600" dirty="0">
                <a:latin typeface="Arial" panose="020B0604020202020204" pitchFamily="34" charset="0"/>
                <a:cs typeface="Arial" panose="020B0604020202020204" pitchFamily="34" charset="0"/>
              </a:rPr>
              <a:t>Sie stellt Mittel zur Förderung erneuerbarer Heiztechnologien in Privathaushalten und Unternehmen bereit. Hierfür sind maximal 500 Millionen Euro pro Jahr vorgesehen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Für kleinere geothermische Anlagen (bis 100kW Wärmepumpenleistung) werden die Investitionszuschüsse direkt über das Bundesamt für Wirtschaft und Ausfuhrkontrolle (BAFA) ausgezahlt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Erdwärmeheizungen über 100kW werden durch zinsgünstige Darlehen und Rückzahlungszuschüsse des Kreditinstituts für Wiederaufbau (KfW) gefördert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Bauherren und Hausbesitzer können bei der Installation einer Erdwärmeheizung mit einer kräftigen staatlichen Förderung rechnen.</a:t>
            </a:r>
          </a:p>
        </p:txBody>
      </p:sp>
    </p:spTree>
    <p:extLst>
      <p:ext uri="{BB962C8B-B14F-4D97-AF65-F5344CB8AC3E}">
        <p14:creationId xmlns:p14="http://schemas.microsoft.com/office/powerpoint/2010/main" val="2179112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A4F32-436A-4989-8808-5204565B7C6C}"/>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Förderung</a:t>
            </a:r>
          </a:p>
        </p:txBody>
      </p:sp>
      <p:sp>
        <p:nvSpPr>
          <p:cNvPr id="3" name="Inhaltsplatzhalter 2">
            <a:extLst>
              <a:ext uri="{FF2B5EF4-FFF2-40B4-BE49-F238E27FC236}">
                <a16:creationId xmlns:a16="http://schemas.microsoft.com/office/drawing/2014/main" id="{4E53C57B-B8C4-4B41-BB77-B36CD9736A46}"/>
              </a:ext>
            </a:extLst>
          </p:cNvPr>
          <p:cNvSpPr>
            <a:spLocks noGrp="1"/>
          </p:cNvSpPr>
          <p:nvPr>
            <p:ph idx="1"/>
          </p:nvPr>
        </p:nvSpPr>
        <p:spPr>
          <a:xfrm>
            <a:off x="457200" y="1412776"/>
            <a:ext cx="8229600" cy="4968552"/>
          </a:xfrm>
        </p:spPr>
        <p:txBody>
          <a:bodyPr>
            <a:no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Markt-Anreizprogramm (</a:t>
            </a:r>
            <a:r>
              <a:rPr lang="de-DE" sz="1600" b="1" dirty="0" smtClean="0">
                <a:latin typeface="Arial" panose="020B0604020202020204" pitchFamily="34" charset="0"/>
                <a:cs typeface="Arial" panose="020B0604020202020204" pitchFamily="34" charset="0"/>
              </a:rPr>
              <a:t>MAP</a:t>
            </a:r>
            <a:r>
              <a:rPr lang="de-DE" sz="1600" b="1"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Voraussetzung: Ein Mindestwirkungsgrad der installierten Wärmepumpe. Die jährliche Nutzungsrate muss bei Wohngebäuden mindestens 3,8 und bei Nicht-Wohngebäuden 4,0 betragen, bei Neubauten mindestens 4,5</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Als Grundfinanzierung werden in bestehenden Gebäuden 100 € pro Kilowatt (Wärmepumpe) gezahlt. Darüber hinaus gilt ein Mindestförderbetrag von 4.000 €, bei Anlagen mit Erdwärmesonden sogar 4.500 €</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Für besonders effiziente Anlagen (jährliche Beschäftigungsquote mindestens 4,5) kann ein Innovationszuschuss beantragt werden. Der Grundbetrag erhöht sich um 50</a:t>
            </a:r>
            <a:r>
              <a:rPr lang="de-DE" sz="1600" dirty="0" smtClean="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312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19270-2D5E-4B74-BFAD-C6B64C6AA76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Förderung</a:t>
            </a:r>
          </a:p>
        </p:txBody>
      </p:sp>
      <p:sp>
        <p:nvSpPr>
          <p:cNvPr id="3" name="Inhaltsplatzhalter 2">
            <a:extLst>
              <a:ext uri="{FF2B5EF4-FFF2-40B4-BE49-F238E27FC236}">
                <a16:creationId xmlns:a16="http://schemas.microsoft.com/office/drawing/2014/main" id="{10439840-99FF-4D18-983F-58505EF71AAF}"/>
              </a:ext>
            </a:extLst>
          </p:cNvPr>
          <p:cNvSpPr>
            <a:spLocks noGrp="1"/>
          </p:cNvSpPr>
          <p:nvPr>
            <p:ph idx="1"/>
          </p:nvPr>
        </p:nvSpPr>
        <p:spPr>
          <a:xfrm>
            <a:off x="457200" y="1412776"/>
            <a:ext cx="8229600" cy="4896544"/>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Markt-Anreizprogramm (MAP</a:t>
            </a:r>
            <a:r>
              <a:rPr lang="de-DE" sz="1600" b="1"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Für das neue Gebäude ist keine Grundfinanzierung möglich. Wenn jedoch ein jährlicher Arbeitsaufwand von mindestens 4,5 nachgewiesen werden kann, werden die Investitionen über die Innovationsförderung finanziert.</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In diesem Fall erhält der Benutzer 100 € pro Kilowatt, wie bei der Basisunterstützung im Inventar, und mindestens 4000 € oder 4500 €.</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 Erfüllung der Anspruchsvoraussetzungen muss durch eine Bestätigung der beauftragten Fachfirma nachgewiesen werden. Die Anträge werden daher in der Regel vom Heizungsbauer im Auftrag des Bauherrn gestellt.</a:t>
            </a:r>
          </a:p>
        </p:txBody>
      </p:sp>
    </p:spTree>
    <p:extLst>
      <p:ext uri="{BB962C8B-B14F-4D97-AF65-F5344CB8AC3E}">
        <p14:creationId xmlns:p14="http://schemas.microsoft.com/office/powerpoint/2010/main" val="4046912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97236-75A1-4EE1-BEA2-38ACDDBD11F1}"/>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Förderung</a:t>
            </a:r>
          </a:p>
        </p:txBody>
      </p:sp>
      <p:sp>
        <p:nvSpPr>
          <p:cNvPr id="3" name="Inhaltsplatzhalter 2">
            <a:extLst>
              <a:ext uri="{FF2B5EF4-FFF2-40B4-BE49-F238E27FC236}">
                <a16:creationId xmlns:a16="http://schemas.microsoft.com/office/drawing/2014/main" id="{EA4D0D35-793F-4DC1-83F8-DF36C72AEB9C}"/>
              </a:ext>
            </a:extLst>
          </p:cNvPr>
          <p:cNvSpPr>
            <a:spLocks noGrp="1"/>
          </p:cNvSpPr>
          <p:nvPr>
            <p:ph idx="1"/>
          </p:nvPr>
        </p:nvSpPr>
        <p:spPr>
          <a:xfrm>
            <a:off x="316886" y="1412776"/>
            <a:ext cx="8795320" cy="5256584"/>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 Kreditanstalt für Wiederaufbau (KfW</a:t>
            </a:r>
            <a:r>
              <a:rPr lang="de-DE" sz="1600" b="1" dirty="0" smtClean="0">
                <a:latin typeface="Arial" panose="020B0604020202020204" pitchFamily="34" charset="0"/>
                <a:cs typeface="Arial" panose="020B0604020202020204" pitchFamily="34" charset="0"/>
              </a:rPr>
              <a:t>)</a:t>
            </a:r>
          </a:p>
          <a:p>
            <a:pPr>
              <a:lnSpc>
                <a:spcPct val="150000"/>
              </a:lnSpc>
              <a:spcAft>
                <a:spcPts val="1200"/>
              </a:spcAft>
            </a:pPr>
            <a:r>
              <a:rPr lang="de-DE" sz="1600" dirty="0">
                <a:latin typeface="Arial" panose="020B0604020202020204" pitchFamily="34" charset="0"/>
                <a:cs typeface="Arial" panose="020B0604020202020204" pitchFamily="34" charset="0"/>
              </a:rPr>
              <a:t>Der Antrag wird über die Hauptbank gestellt. </a:t>
            </a:r>
          </a:p>
          <a:p>
            <a:pPr>
              <a:lnSpc>
                <a:spcPct val="150000"/>
              </a:lnSpc>
              <a:spcAft>
                <a:spcPts val="1200"/>
              </a:spcAft>
            </a:pPr>
            <a:r>
              <a:rPr lang="de-DE" sz="1600" dirty="0">
                <a:latin typeface="Arial" panose="020B0604020202020204" pitchFamily="34" charset="0"/>
                <a:cs typeface="Arial" panose="020B0604020202020204" pitchFamily="34" charset="0"/>
              </a:rPr>
              <a:t>Antragsberechtigt sind sowohl Einzelpersonen als auch Unternehmen und Gemeinden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Die </a:t>
            </a:r>
            <a:r>
              <a:rPr lang="de-DE" sz="1600" dirty="0" smtClean="0">
                <a:latin typeface="Arial" panose="020B0604020202020204" pitchFamily="34" charset="0"/>
                <a:cs typeface="Arial" panose="020B0604020202020204" pitchFamily="34" charset="0"/>
              </a:rPr>
              <a:t>Rückzahlungszuschüsse </a:t>
            </a:r>
            <a:r>
              <a:rPr lang="de-DE" sz="1600" dirty="0">
                <a:latin typeface="Arial" panose="020B0604020202020204" pitchFamily="34" charset="0"/>
                <a:cs typeface="Arial" panose="020B0604020202020204" pitchFamily="34" charset="0"/>
              </a:rPr>
              <a:t>betragen 80 € pro Kilowatt und mindestens 10.000 € und höchstens 50.000 € pro Anlage</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Für </a:t>
            </a:r>
            <a:r>
              <a:rPr lang="de-DE" sz="1600" dirty="0" smtClean="0">
                <a:latin typeface="Arial" panose="020B0604020202020204" pitchFamily="34" charset="0"/>
                <a:cs typeface="Arial" panose="020B0604020202020204" pitchFamily="34" charset="0"/>
              </a:rPr>
              <a:t>Erdwärmesonden </a:t>
            </a:r>
            <a:r>
              <a:rPr lang="de-DE" sz="1600" dirty="0">
                <a:latin typeface="Arial" panose="020B0604020202020204" pitchFamily="34" charset="0"/>
                <a:cs typeface="Arial" panose="020B0604020202020204" pitchFamily="34" charset="0"/>
              </a:rPr>
              <a:t>bis 400m Tiefe werden 4 € pro Meter, ab 400m Tiefe 6 € gezahlt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Finanzierungsbedarf: ein jährlicher Mindestaufwand von 3,8, die Installation einer automatischen Fernausleseeinrichtung und die Installation einer effizienten Umwälzpumpe.</a:t>
            </a:r>
          </a:p>
        </p:txBody>
      </p:sp>
    </p:spTree>
    <p:extLst>
      <p:ext uri="{BB962C8B-B14F-4D97-AF65-F5344CB8AC3E}">
        <p14:creationId xmlns:p14="http://schemas.microsoft.com/office/powerpoint/2010/main" val="1117337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9762B-C02F-4BCE-85F6-71840014D164}"/>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Förderung</a:t>
            </a:r>
          </a:p>
        </p:txBody>
      </p:sp>
      <p:sp>
        <p:nvSpPr>
          <p:cNvPr id="3" name="Inhaltsplatzhalter 2">
            <a:extLst>
              <a:ext uri="{FF2B5EF4-FFF2-40B4-BE49-F238E27FC236}">
                <a16:creationId xmlns:a16="http://schemas.microsoft.com/office/drawing/2014/main" id="{27EE53E3-B1B6-4F2B-8F40-0891766F026E}"/>
              </a:ext>
            </a:extLst>
          </p:cNvPr>
          <p:cNvSpPr>
            <a:spLocks noGrp="1"/>
          </p:cNvSpPr>
          <p:nvPr>
            <p:ph idx="1"/>
          </p:nvPr>
        </p:nvSpPr>
        <p:spPr>
          <a:xfrm>
            <a:off x="457200" y="1412776"/>
            <a:ext cx="8579296" cy="4896544"/>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Energiesparverordnung (EnEV)</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Ein Schwerpunkt der Energiewende ist die Energieeffizienz. Wesentlich ist dabei die Energieeinsparverordnung in Verbindung mit dem Energieeinspargesetz</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Die EnEV definiert Anforderungen an die Energieeffizienz von Gebäuden bei der Wärmeerzeugung und ist insbesondere bei der Errichtung von Neubauten von Bedeutung. </a:t>
            </a:r>
          </a:p>
          <a:p>
            <a:pPr>
              <a:lnSpc>
                <a:spcPct val="150000"/>
              </a:lnSpc>
              <a:spcAft>
                <a:spcPts val="1200"/>
              </a:spcAft>
            </a:pPr>
            <a:r>
              <a:rPr lang="de-DE" sz="1600" dirty="0">
                <a:latin typeface="Arial" panose="020B0604020202020204" pitchFamily="34" charset="0"/>
                <a:cs typeface="Arial" panose="020B0604020202020204" pitchFamily="34" charset="0"/>
              </a:rPr>
              <a:t>Es werden die Maximalwerte für den Heizbedarf, den Jahresprimärenergiebedarf und den Transmissionswärmeverlust vorgegeben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 Anforderungen werden in regelmäßigen Abständen verschärft.</a:t>
            </a:r>
          </a:p>
        </p:txBody>
      </p:sp>
    </p:spTree>
    <p:extLst>
      <p:ext uri="{BB962C8B-B14F-4D97-AF65-F5344CB8AC3E}">
        <p14:creationId xmlns:p14="http://schemas.microsoft.com/office/powerpoint/2010/main" val="3328059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C4641-9CAE-4DDC-AF34-D985A43F16BD}"/>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Förderung</a:t>
            </a:r>
          </a:p>
        </p:txBody>
      </p:sp>
      <p:sp>
        <p:nvSpPr>
          <p:cNvPr id="3" name="Inhaltsplatzhalter 2">
            <a:extLst>
              <a:ext uri="{FF2B5EF4-FFF2-40B4-BE49-F238E27FC236}">
                <a16:creationId xmlns:a16="http://schemas.microsoft.com/office/drawing/2014/main" id="{ED0BDCB1-7A60-4003-A7EC-3A58272F6D63}"/>
              </a:ext>
            </a:extLst>
          </p:cNvPr>
          <p:cNvSpPr>
            <a:spLocks noGrp="1"/>
          </p:cNvSpPr>
          <p:nvPr>
            <p:ph idx="1"/>
          </p:nvPr>
        </p:nvSpPr>
        <p:spPr>
          <a:xfrm>
            <a:off x="457200" y="1412776"/>
            <a:ext cx="8229600" cy="4968552"/>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Energiesparverordnung (EnEV</a:t>
            </a:r>
            <a:r>
              <a:rPr lang="de-DE" sz="1600" b="1"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Die letzte Änderung wurde 2013 beschlossen. Die erste Anpassung trat im Mai 2014 in Kraft und legte fest, dass Besitzer von Häusern bis 2015 Heizungen, die älter als 30 Jahre sind, gegen moderne Heizsysteme austauschen müssen. Neue Heizgeräte müssen CE-zertifiziert sein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Die EnEV stellt in erster Linie Anforderungen an die Gebäudehülle und damit an die Baustoffe für Wände, Türen, Fenster etc. Entscheidend für die Erfüllung ist jedoch der Primärenergieverbrauch</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Mit der Verschärfung der Grenzwerte werden sich die Anforderungen an die Energieeffizienz von Gebäuden auch auf erneuerbare Heiztechnologien konzentrieren.</a:t>
            </a:r>
          </a:p>
          <a:p>
            <a:endParaRPr lang="de-DE" dirty="0"/>
          </a:p>
        </p:txBody>
      </p:sp>
    </p:spTree>
    <p:extLst>
      <p:ext uri="{BB962C8B-B14F-4D97-AF65-F5344CB8AC3E}">
        <p14:creationId xmlns:p14="http://schemas.microsoft.com/office/powerpoint/2010/main" val="3713574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DBF4F-A164-40C5-AD71-76116A9392C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Förderung</a:t>
            </a:r>
            <a:r>
              <a:rPr lang="de-DE" dirty="0" smtClean="0"/>
              <a:t> </a:t>
            </a:r>
            <a:endParaRPr lang="de-DE" dirty="0"/>
          </a:p>
        </p:txBody>
      </p:sp>
      <p:sp>
        <p:nvSpPr>
          <p:cNvPr id="3" name="Inhaltsplatzhalter 2">
            <a:extLst>
              <a:ext uri="{FF2B5EF4-FFF2-40B4-BE49-F238E27FC236}">
                <a16:creationId xmlns:a16="http://schemas.microsoft.com/office/drawing/2014/main" id="{32129487-A83B-433B-A6FB-388E5540E567}"/>
              </a:ext>
            </a:extLst>
          </p:cNvPr>
          <p:cNvSpPr>
            <a:spLocks noGrp="1"/>
          </p:cNvSpPr>
          <p:nvPr>
            <p:ph idx="1"/>
          </p:nvPr>
        </p:nvSpPr>
        <p:spPr>
          <a:xfrm>
            <a:off x="457200" y="1412776"/>
            <a:ext cx="8435280" cy="4968552"/>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Nationaler Aktionsplan für Energieeffizienz (</a:t>
            </a:r>
            <a:r>
              <a:rPr lang="de-DE" sz="1600" b="1" dirty="0" smtClean="0">
                <a:latin typeface="Arial" panose="020B0604020202020204" pitchFamily="34" charset="0"/>
                <a:cs typeface="Arial" panose="020B0604020202020204" pitchFamily="34" charset="0"/>
              </a:rPr>
              <a:t>NAPE)</a:t>
            </a:r>
            <a:endParaRPr lang="de-DE" sz="1600" b="1"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Von der Bundesregierung im Dezember 2014 beschlossen, die Energieeffizienzpolitik weiterzuentwickeln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Ziel: Reduzierung des Primärenergieverbrauchs um 20% bis 2020 (gegenüber 2008) und Halbierung um 250</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Strategie: Alle NAPE-Aktionen folgen einem gemeinsamen Prinzip - "Informieren, Fördern, Fordern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Themen wie die Weiterentwicklung des Marktanreizprogramms, die Energieeffizienzstrategie von Gebäuden, die Einführung neuer Effizienzlabels für Heizgeräte oder das Energieeffizienzsteigerungsprogramm werden ebenfalls behandelt.</a:t>
            </a:r>
          </a:p>
        </p:txBody>
      </p:sp>
    </p:spTree>
    <p:extLst>
      <p:ext uri="{BB962C8B-B14F-4D97-AF65-F5344CB8AC3E}">
        <p14:creationId xmlns:p14="http://schemas.microsoft.com/office/powerpoint/2010/main" val="7710374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D6EFE-CDA4-4198-BDDD-C4F84636D7A5}"/>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Förderung</a:t>
            </a:r>
          </a:p>
        </p:txBody>
      </p:sp>
      <p:sp>
        <p:nvSpPr>
          <p:cNvPr id="3" name="Inhaltsplatzhalter 2">
            <a:extLst>
              <a:ext uri="{FF2B5EF4-FFF2-40B4-BE49-F238E27FC236}">
                <a16:creationId xmlns:a16="http://schemas.microsoft.com/office/drawing/2014/main" id="{CD3E3C49-8116-4B70-A971-6EDDE51944A1}"/>
              </a:ext>
            </a:extLst>
          </p:cNvPr>
          <p:cNvSpPr>
            <a:spLocks noGrp="1"/>
          </p:cNvSpPr>
          <p:nvPr>
            <p:ph idx="1"/>
          </p:nvPr>
        </p:nvSpPr>
        <p:spPr>
          <a:xfrm>
            <a:off x="179512" y="1412776"/>
            <a:ext cx="8784976" cy="525658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Anreizprogramm für </a:t>
            </a:r>
            <a:r>
              <a:rPr lang="de-DE" sz="1600" b="1" dirty="0" smtClean="0">
                <a:latin typeface="Arial" panose="020B0604020202020204" pitchFamily="34" charset="0"/>
                <a:cs typeface="Arial" panose="020B0604020202020204" pitchFamily="34" charset="0"/>
              </a:rPr>
              <a:t>Energieeffizienz</a:t>
            </a:r>
          </a:p>
          <a:p>
            <a:pPr>
              <a:lnSpc>
                <a:spcPct val="150000"/>
              </a:lnSpc>
              <a:spcAft>
                <a:spcPts val="1200"/>
              </a:spcAft>
            </a:pPr>
            <a:r>
              <a:rPr lang="de-DE" sz="1600" dirty="0">
                <a:latin typeface="Arial" panose="020B0604020202020204" pitchFamily="34" charset="0"/>
                <a:cs typeface="Arial" panose="020B0604020202020204" pitchFamily="34" charset="0"/>
              </a:rPr>
              <a:t>Zusätzlich zur MAP-Prämie sieht das neue Anreizprogramm einen Pauschalbetrag von 600 € zur Optimierung des Heizsystems vor. Das Anreizprogramm ist bis Ende 2018 befristet.</a:t>
            </a:r>
          </a:p>
          <a:p>
            <a:pPr>
              <a:lnSpc>
                <a:spcPct val="150000"/>
              </a:lnSpc>
              <a:spcAft>
                <a:spcPts val="1200"/>
              </a:spcAft>
            </a:pPr>
            <a:r>
              <a:rPr lang="de-DE" sz="1600" dirty="0">
                <a:latin typeface="Arial" panose="020B0604020202020204" pitchFamily="34" charset="0"/>
                <a:cs typeface="Arial" panose="020B0604020202020204" pitchFamily="34" charset="0"/>
              </a:rPr>
              <a:t>Ein "Zusatzbonus" wird sowohl für den Investitionszuschuss für die Erdwärmeheizung mit Wärmepumpe bis 100 kW als auch für den Rückzahlungszuschuss im KfW-Programm für Anlagen mit mehr als 1100 kW und den Anschluss an ein MAP-gestütztes Wärmenetz gewährt.</a:t>
            </a:r>
          </a:p>
          <a:p>
            <a:pPr>
              <a:lnSpc>
                <a:spcPct val="150000"/>
              </a:lnSpc>
              <a:spcAft>
                <a:spcPts val="1200"/>
              </a:spcAft>
            </a:pPr>
            <a:r>
              <a:rPr lang="de-DE" sz="1600" dirty="0">
                <a:latin typeface="Arial" panose="020B0604020202020204" pitchFamily="34" charset="0"/>
                <a:cs typeface="Arial" panose="020B0604020202020204" pitchFamily="34" charset="0"/>
              </a:rPr>
              <a:t>Voraussetzung: Genehmigung eines zugrundeliegenden Förderantrags, die Stilllegung einer effizienten Öl- und Gasheizung und die Optimierung des gesamten Heizungssystems.</a:t>
            </a:r>
          </a:p>
          <a:p>
            <a:pPr>
              <a:lnSpc>
                <a:spcPct val="150000"/>
              </a:lnSpc>
            </a:pPr>
            <a:r>
              <a:rPr lang="de-DE" sz="1600" dirty="0">
                <a:latin typeface="Arial" panose="020B0604020202020204" pitchFamily="34" charset="0"/>
                <a:cs typeface="Arial" panose="020B0604020202020204" pitchFamily="34" charset="0"/>
              </a:rPr>
              <a:t>Im Falle einer Unterstützung: Anlagen bis 100 kW mindestens 5400 €, Anlagen mit Erdsonden mindestens 6000 €.</a:t>
            </a:r>
          </a:p>
        </p:txBody>
      </p:sp>
    </p:spTree>
    <p:extLst>
      <p:ext uri="{BB962C8B-B14F-4D97-AF65-F5344CB8AC3E}">
        <p14:creationId xmlns:p14="http://schemas.microsoft.com/office/powerpoint/2010/main" val="3620169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0F2AE-CC73-4E3F-9374-DFCAF6BEE527}"/>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Förderung</a:t>
            </a:r>
          </a:p>
        </p:txBody>
      </p:sp>
      <p:sp>
        <p:nvSpPr>
          <p:cNvPr id="3" name="Inhaltsplatzhalter 2">
            <a:extLst>
              <a:ext uri="{FF2B5EF4-FFF2-40B4-BE49-F238E27FC236}">
                <a16:creationId xmlns:a16="http://schemas.microsoft.com/office/drawing/2014/main" id="{2597A004-91E6-4E03-9730-CA13F2C3C42D}"/>
              </a:ext>
            </a:extLst>
          </p:cNvPr>
          <p:cNvSpPr>
            <a:spLocks noGrp="1"/>
          </p:cNvSpPr>
          <p:nvPr>
            <p:ph idx="1"/>
          </p:nvPr>
        </p:nvSpPr>
        <p:spPr>
          <a:xfrm>
            <a:off x="179512" y="1268760"/>
            <a:ext cx="8856984" cy="532859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Energiekonzepte - Kommunale </a:t>
            </a:r>
            <a:r>
              <a:rPr lang="de-DE" sz="1600" b="1" dirty="0" smtClean="0">
                <a:latin typeface="Arial" panose="020B0604020202020204" pitchFamily="34" charset="0"/>
                <a:cs typeface="Arial" panose="020B0604020202020204" pitchFamily="34" charset="0"/>
              </a:rPr>
              <a:t>Entwicklungsplanung</a:t>
            </a:r>
          </a:p>
          <a:p>
            <a:pPr>
              <a:lnSpc>
                <a:spcPct val="150000"/>
              </a:lnSpc>
              <a:spcAft>
                <a:spcPts val="1200"/>
              </a:spcAft>
            </a:pPr>
            <a:r>
              <a:rPr lang="de-DE" sz="1600" dirty="0">
                <a:latin typeface="Arial" panose="020B0604020202020204" pitchFamily="34" charset="0"/>
                <a:cs typeface="Arial" panose="020B0604020202020204" pitchFamily="34" charset="0"/>
              </a:rPr>
              <a:t>Energiekonzepte zielen darauf ab, den bestmöglichen Mix aus Energieverbrauchsreduzierung und rationeller Energieversorgung zu erreichen und das lokale Klima zu verbessern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Auf der Grundlage von räumlichen Bestandsaufnahmen, lokalen Energiepotenzialen und Energiebedarfsprognosen werden verschiedene Konzeptvarianten für Gemeinden entwickelt, bewertet und schließlich Umsetzungsstrategien definiert. </a:t>
            </a:r>
          </a:p>
          <a:p>
            <a:pPr>
              <a:lnSpc>
                <a:spcPct val="150000"/>
              </a:lnSpc>
              <a:spcAft>
                <a:spcPts val="1200"/>
              </a:spcAft>
            </a:pPr>
            <a:r>
              <a:rPr lang="de-DE" sz="1600" dirty="0">
                <a:latin typeface="Arial" panose="020B0604020202020204" pitchFamily="34" charset="0"/>
                <a:cs typeface="Arial" panose="020B0604020202020204" pitchFamily="34" charset="0"/>
              </a:rPr>
              <a:t>Als informelles Planungsinstrument erfordert die erfolgreiche Umsetzung von Energiekonzepten die Akzeptanz der Bürger, der lokalen Unternehmen und der Energieversorgungsunternehmen. Dies setzt die frühzeitige Einbeziehung aller Beteiligten voraus. </a:t>
            </a:r>
          </a:p>
          <a:p>
            <a:pPr>
              <a:lnSpc>
                <a:spcPct val="150000"/>
              </a:lnSpc>
            </a:pPr>
            <a:r>
              <a:rPr lang="de-DE" sz="1600" dirty="0">
                <a:latin typeface="Arial" panose="020B0604020202020204" pitchFamily="34" charset="0"/>
                <a:cs typeface="Arial" panose="020B0604020202020204" pitchFamily="34" charset="0"/>
              </a:rPr>
              <a:t>Die Gemeinde kann selbst Anreize für die Umsetzung von Energiekonzepten setzen.</a:t>
            </a:r>
          </a:p>
        </p:txBody>
      </p:sp>
    </p:spTree>
    <p:extLst>
      <p:ext uri="{BB962C8B-B14F-4D97-AF65-F5344CB8AC3E}">
        <p14:creationId xmlns:p14="http://schemas.microsoft.com/office/powerpoint/2010/main" val="288376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BCC1C-92D2-406F-8FC4-CF12A659AF74}"/>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4EC7E6A8-A977-40D5-8130-FAEB8C182A13}"/>
              </a:ext>
            </a:extLst>
          </p:cNvPr>
          <p:cNvSpPr>
            <a:spLocks noGrp="1"/>
          </p:cNvSpPr>
          <p:nvPr>
            <p:ph idx="1"/>
          </p:nvPr>
        </p:nvSpPr>
        <p:spPr>
          <a:xfrm>
            <a:off x="457200" y="1484784"/>
            <a:ext cx="8229600" cy="489654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Regionale Trends und Innovationen</a:t>
            </a:r>
          </a:p>
          <a:p>
            <a:pPr>
              <a:lnSpc>
                <a:spcPct val="150000"/>
              </a:lnSpc>
            </a:pP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Seit den internationalen Klimaschutzverhandlungen in Paris im Dezember 2015 sind erneuerbare Energien weltweit als ein wichtiger Teil der Klimavorsorge anerkannt.</a:t>
            </a:r>
          </a:p>
          <a:p>
            <a:pPr marL="0" indent="0" algn="just">
              <a:lnSpc>
                <a:spcPct val="150000"/>
              </a:lnSpc>
              <a:buNone/>
            </a:pP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2015 war ein Rekordjahr des Kapazitätswachstums. Es wurden schätzungsweise 147 GW an erneuerbarer Stromkapazität zusätzlich installiert, mit zusätzlichen 38 GW thermischer Leistung.</a:t>
            </a:r>
          </a:p>
          <a:p>
            <a:pPr marL="0" indent="0" algn="just">
              <a:lnSpc>
                <a:spcPct val="150000"/>
              </a:lnSpc>
              <a:buNone/>
            </a:pP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Die bevölkerungsreichen Länder wie Indien und China spielen eine treibende Kraft beim Wachstum der neuen erneuerbaren Energien. </a:t>
            </a:r>
          </a:p>
          <a:p>
            <a:endParaRPr lang="de-DE" dirty="0"/>
          </a:p>
          <a:p>
            <a:endParaRPr lang="de-DE" dirty="0"/>
          </a:p>
          <a:p>
            <a:endParaRPr lang="de-DE" dirty="0"/>
          </a:p>
        </p:txBody>
      </p:sp>
    </p:spTree>
    <p:extLst>
      <p:ext uri="{BB962C8B-B14F-4D97-AF65-F5344CB8AC3E}">
        <p14:creationId xmlns:p14="http://schemas.microsoft.com/office/powerpoint/2010/main" val="3767749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3A972-91FB-43C7-B1E9-1E5CDE007D96}"/>
              </a:ext>
            </a:extLst>
          </p:cNvPr>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Fazit</a:t>
            </a:r>
            <a:endParaRPr lang="de-DE" dirty="0">
              <a:latin typeface="Arial" panose="020B0604020202020204" pitchFamily="34" charset="0"/>
              <a:cs typeface="Arial" panose="020B0604020202020204" pitchFamily="34" charset="0"/>
            </a:endParaRPr>
          </a:p>
        </p:txBody>
      </p:sp>
      <p:sp>
        <p:nvSpPr>
          <p:cNvPr id="4" name="Rechteck: abgerundete Ecken 3">
            <a:extLst>
              <a:ext uri="{FF2B5EF4-FFF2-40B4-BE49-F238E27FC236}">
                <a16:creationId xmlns:a16="http://schemas.microsoft.com/office/drawing/2014/main" id="{5D46F5A9-B4E8-4E8C-A032-B59C121F9B9D}"/>
              </a:ext>
            </a:extLst>
          </p:cNvPr>
          <p:cNvSpPr/>
          <p:nvPr/>
        </p:nvSpPr>
        <p:spPr>
          <a:xfrm>
            <a:off x="755576" y="1481423"/>
            <a:ext cx="7931224" cy="5043921"/>
          </a:xfrm>
          <a:prstGeom prst="roundRect">
            <a:avLst/>
          </a:prstGeom>
          <a:solidFill>
            <a:srgbClr val="22761C">
              <a:alpha val="53000"/>
            </a:srgbClr>
          </a:solidFill>
          <a:ln>
            <a:solidFill>
              <a:srgbClr val="227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1EE98FAD-4D54-4779-A542-A505A2BB73ED}"/>
              </a:ext>
            </a:extLst>
          </p:cNvPr>
          <p:cNvSpPr>
            <a:spLocks noGrp="1"/>
          </p:cNvSpPr>
          <p:nvPr>
            <p:ph idx="1"/>
          </p:nvPr>
        </p:nvSpPr>
        <p:spPr>
          <a:xfrm>
            <a:off x="971600" y="1484782"/>
            <a:ext cx="8229600" cy="5112570"/>
          </a:xfrm>
        </p:spPr>
        <p:txBody>
          <a:bodyPr>
            <a:normAutofit fontScale="92500" lnSpcReduction="10000"/>
          </a:bodyPr>
          <a:lstStyle/>
          <a:p>
            <a:pPr marL="0" indent="0">
              <a:lnSpc>
                <a:spcPct val="160000"/>
              </a:lnSpc>
              <a:buNone/>
            </a:pPr>
            <a:r>
              <a:rPr lang="de-DE" sz="1600" b="1" dirty="0">
                <a:solidFill>
                  <a:schemeClr val="bg1"/>
                </a:solidFill>
                <a:latin typeface="Arial" panose="020B0604020202020204" pitchFamily="34" charset="0"/>
                <a:cs typeface="Arial" panose="020B0604020202020204" pitchFamily="34" charset="0"/>
              </a:rPr>
              <a:t>      </a:t>
            </a:r>
            <a:r>
              <a:rPr lang="de-DE" sz="1700" b="1" dirty="0" smtClean="0">
                <a:solidFill>
                  <a:schemeClr val="bg1"/>
                </a:solidFill>
                <a:latin typeface="Arial" panose="020B0604020202020204" pitchFamily="34" charset="0"/>
                <a:cs typeface="Arial" panose="020B0604020202020204" pitchFamily="34" charset="0"/>
              </a:rPr>
              <a:t>Checkliste</a:t>
            </a:r>
            <a:endParaRPr lang="de-DE" sz="1700" dirty="0">
              <a:solidFill>
                <a:schemeClr val="bg1"/>
              </a:solidFill>
              <a:latin typeface="Arial" panose="020B0604020202020204" pitchFamily="34" charset="0"/>
              <a:cs typeface="Arial" panose="020B0604020202020204" pitchFamily="34" charset="0"/>
            </a:endParaRPr>
          </a:p>
          <a:p>
            <a:pPr lvl="1">
              <a:lnSpc>
                <a:spcPct val="160000"/>
              </a:lnSpc>
              <a:buFont typeface="Symbol" panose="05050102010706020507" pitchFamily="18" charset="2"/>
              <a:buChar char="-"/>
            </a:pPr>
            <a:r>
              <a:rPr lang="de-DE" sz="1700" dirty="0">
                <a:solidFill>
                  <a:schemeClr val="bg1"/>
                </a:solidFill>
                <a:latin typeface="Arial" panose="020B0604020202020204" pitchFamily="34" charset="0"/>
                <a:cs typeface="Arial" panose="020B0604020202020204" pitchFamily="34" charset="0"/>
              </a:rPr>
              <a:t>Mit welchem Fachpartner möchte ich beim Bau von Erdwärmeheizungen zusammenarbeiten?</a:t>
            </a:r>
          </a:p>
          <a:p>
            <a:pPr lvl="1">
              <a:lnSpc>
                <a:spcPct val="160000"/>
              </a:lnSpc>
              <a:buFont typeface="Symbol" panose="05050102010706020507" pitchFamily="18" charset="2"/>
              <a:buChar char="-"/>
            </a:pPr>
            <a:r>
              <a:rPr lang="de-DE" sz="1700" dirty="0">
                <a:solidFill>
                  <a:schemeClr val="bg1"/>
                </a:solidFill>
                <a:latin typeface="Arial" panose="020B0604020202020204" pitchFamily="34" charset="0"/>
                <a:cs typeface="Arial" panose="020B0604020202020204" pitchFamily="34" charset="0"/>
              </a:rPr>
              <a:t>Wie hoch ist mein Jahresbedarf an Heizung und Warmwasser?</a:t>
            </a:r>
          </a:p>
          <a:p>
            <a:pPr lvl="1">
              <a:lnSpc>
                <a:spcPct val="160000"/>
              </a:lnSpc>
              <a:buFont typeface="Symbol" panose="05050102010706020507" pitchFamily="18" charset="2"/>
              <a:buChar char="-"/>
            </a:pPr>
            <a:r>
              <a:rPr lang="de-DE" sz="1700" dirty="0">
                <a:solidFill>
                  <a:schemeClr val="bg1"/>
                </a:solidFill>
                <a:latin typeface="Arial" panose="020B0604020202020204" pitchFamily="34" charset="0"/>
                <a:cs typeface="Arial" panose="020B0604020202020204" pitchFamily="34" charset="0"/>
              </a:rPr>
              <a:t>Welches </a:t>
            </a:r>
            <a:r>
              <a:rPr lang="de-DE" sz="1700" dirty="0" err="1">
                <a:solidFill>
                  <a:schemeClr val="bg1"/>
                </a:solidFill>
                <a:latin typeface="Arial" panose="020B0604020202020204" pitchFamily="34" charset="0"/>
                <a:cs typeface="Arial" panose="020B0604020202020204" pitchFamily="34" charset="0"/>
              </a:rPr>
              <a:t>Wärmetauschersystem</a:t>
            </a:r>
            <a:r>
              <a:rPr lang="de-DE" sz="1700" dirty="0">
                <a:solidFill>
                  <a:schemeClr val="bg1"/>
                </a:solidFill>
                <a:latin typeface="Arial" panose="020B0604020202020204" pitchFamily="34" charset="0"/>
                <a:cs typeface="Arial" panose="020B0604020202020204" pitchFamily="34" charset="0"/>
              </a:rPr>
              <a:t> ist für mich geeignet?</a:t>
            </a:r>
          </a:p>
          <a:p>
            <a:pPr lvl="1">
              <a:lnSpc>
                <a:spcPct val="160000"/>
              </a:lnSpc>
              <a:buFont typeface="Symbol" panose="05050102010706020507" pitchFamily="18" charset="2"/>
              <a:buChar char="-"/>
            </a:pPr>
            <a:r>
              <a:rPr lang="de-DE" sz="1700" dirty="0">
                <a:solidFill>
                  <a:schemeClr val="bg1"/>
                </a:solidFill>
                <a:latin typeface="Arial" panose="020B0604020202020204" pitchFamily="34" charset="0"/>
                <a:cs typeface="Arial" panose="020B0604020202020204" pitchFamily="34" charset="0"/>
              </a:rPr>
              <a:t>Welchen Nutzen strebe ich an - Heizung, Kühlung, Warmwasserbereitung?</a:t>
            </a:r>
          </a:p>
          <a:p>
            <a:pPr lvl="1">
              <a:lnSpc>
                <a:spcPct val="160000"/>
              </a:lnSpc>
              <a:buFont typeface="Symbol" panose="05050102010706020507" pitchFamily="18" charset="2"/>
              <a:buChar char="-"/>
            </a:pPr>
            <a:r>
              <a:rPr lang="de-DE" sz="1700" dirty="0">
                <a:solidFill>
                  <a:schemeClr val="bg1"/>
                </a:solidFill>
                <a:latin typeface="Arial" panose="020B0604020202020204" pitchFamily="34" charset="0"/>
                <a:cs typeface="Arial" panose="020B0604020202020204" pitchFamily="34" charset="0"/>
              </a:rPr>
              <a:t>Welche Sanierungsmaßnahmen soll ich zusätzlich zum Haus durchführen?</a:t>
            </a:r>
          </a:p>
          <a:p>
            <a:pPr lvl="1">
              <a:lnSpc>
                <a:spcPct val="160000"/>
              </a:lnSpc>
              <a:buFont typeface="Symbol" panose="05050102010706020507" pitchFamily="18" charset="2"/>
              <a:buChar char="-"/>
            </a:pPr>
            <a:r>
              <a:rPr lang="de-DE" sz="1700" dirty="0">
                <a:solidFill>
                  <a:schemeClr val="bg1"/>
                </a:solidFill>
                <a:latin typeface="Arial" panose="020B0604020202020204" pitchFamily="34" charset="0"/>
                <a:cs typeface="Arial" panose="020B0604020202020204" pitchFamily="34" charset="0"/>
              </a:rPr>
              <a:t>Habe ich alle Genehmigungen?</a:t>
            </a:r>
          </a:p>
          <a:p>
            <a:pPr lvl="1">
              <a:lnSpc>
                <a:spcPct val="160000"/>
              </a:lnSpc>
              <a:buFont typeface="Symbol" panose="05050102010706020507" pitchFamily="18" charset="2"/>
              <a:buChar char="-"/>
            </a:pPr>
            <a:r>
              <a:rPr lang="de-DE" sz="1700" dirty="0">
                <a:solidFill>
                  <a:schemeClr val="bg1"/>
                </a:solidFill>
                <a:latin typeface="Arial" panose="020B0604020202020204" pitchFamily="34" charset="0"/>
                <a:cs typeface="Arial" panose="020B0604020202020204" pitchFamily="34" charset="0"/>
              </a:rPr>
              <a:t>Kann ich eine Finanzierung erhalten?</a:t>
            </a:r>
          </a:p>
          <a:p>
            <a:pPr lvl="1">
              <a:lnSpc>
                <a:spcPct val="160000"/>
              </a:lnSpc>
              <a:buFont typeface="Symbol" panose="05050102010706020507" pitchFamily="18" charset="2"/>
              <a:buChar char="-"/>
            </a:pPr>
            <a:r>
              <a:rPr lang="de-DE" sz="1700" dirty="0">
                <a:solidFill>
                  <a:schemeClr val="bg1"/>
                </a:solidFill>
                <a:latin typeface="Arial" panose="020B0604020202020204" pitchFamily="34" charset="0"/>
                <a:cs typeface="Arial" panose="020B0604020202020204" pitchFamily="34" charset="0"/>
              </a:rPr>
              <a:t>Entspricht die Wärmepumpe meinen Anforderungen?</a:t>
            </a:r>
          </a:p>
          <a:p>
            <a:pPr lvl="1">
              <a:lnSpc>
                <a:spcPct val="160000"/>
              </a:lnSpc>
              <a:buFont typeface="Symbol" panose="05050102010706020507" pitchFamily="18" charset="2"/>
              <a:buChar char="-"/>
            </a:pPr>
            <a:r>
              <a:rPr lang="de-DE" sz="1700" dirty="0">
                <a:solidFill>
                  <a:schemeClr val="bg1"/>
                </a:solidFill>
                <a:latin typeface="Arial" panose="020B0604020202020204" pitchFamily="34" charset="0"/>
                <a:cs typeface="Arial" panose="020B0604020202020204" pitchFamily="34" charset="0"/>
              </a:rPr>
              <a:t>Bietet mein Stromversorger einen Wärmepumpentarif an?</a:t>
            </a:r>
          </a:p>
          <a:p>
            <a:pPr lvl="1">
              <a:lnSpc>
                <a:spcPct val="160000"/>
              </a:lnSpc>
              <a:buFont typeface="Symbol" panose="05050102010706020507" pitchFamily="18" charset="2"/>
              <a:buChar char="-"/>
            </a:pPr>
            <a:r>
              <a:rPr lang="de-DE" sz="1700" dirty="0">
                <a:solidFill>
                  <a:schemeClr val="bg1"/>
                </a:solidFill>
                <a:latin typeface="Arial" panose="020B0604020202020204" pitchFamily="34" charset="0"/>
                <a:cs typeface="Arial" panose="020B0604020202020204" pitchFamily="34" charset="0"/>
              </a:rPr>
              <a:t>Ist die ausführende Bohrfirma zertifiziert?</a:t>
            </a:r>
          </a:p>
          <a:p>
            <a:endParaRPr lang="de-DE" dirty="0" smtClean="0"/>
          </a:p>
          <a:p>
            <a:endParaRPr lang="de-DE" dirty="0"/>
          </a:p>
        </p:txBody>
      </p:sp>
    </p:spTree>
    <p:extLst>
      <p:ext uri="{BB962C8B-B14F-4D97-AF65-F5344CB8AC3E}">
        <p14:creationId xmlns:p14="http://schemas.microsoft.com/office/powerpoint/2010/main" val="584042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2E153-E2DF-4B10-BAD3-1F8817C7247C}"/>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Fazit</a:t>
            </a:r>
          </a:p>
        </p:txBody>
      </p:sp>
      <p:sp>
        <p:nvSpPr>
          <p:cNvPr id="3" name="Inhaltsplatzhalter 2">
            <a:extLst>
              <a:ext uri="{FF2B5EF4-FFF2-40B4-BE49-F238E27FC236}">
                <a16:creationId xmlns:a16="http://schemas.microsoft.com/office/drawing/2014/main" id="{319D116B-D7BD-42DE-B688-62D8A53A605C}"/>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i="1" dirty="0">
                <a:latin typeface="Arial" panose="020B0604020202020204" pitchFamily="34" charset="0"/>
                <a:cs typeface="Arial" panose="020B0604020202020204" pitchFamily="34" charset="0"/>
              </a:rPr>
              <a:t>Sie haben nun das Modul "Stand der Technik und der Vorschriften" abgeschlossen und </a:t>
            </a:r>
            <a:r>
              <a:rPr lang="de-DE" sz="1600" i="1" dirty="0" smtClean="0">
                <a:latin typeface="Arial" panose="020B0604020202020204" pitchFamily="34" charset="0"/>
                <a:cs typeface="Arial" panose="020B0604020202020204" pitchFamily="34" charset="0"/>
              </a:rPr>
              <a:t>sind nun in der Lage:</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de-DE" sz="1600" dirty="0">
                <a:latin typeface="Arial" panose="020B0604020202020204" pitchFamily="34" charset="0"/>
                <a:cs typeface="Arial" panose="020B0604020202020204" pitchFamily="34" charset="0"/>
              </a:rPr>
              <a:t>Den Stand der Technik und die Trends in der Geothermie </a:t>
            </a:r>
            <a:r>
              <a:rPr lang="de-DE" sz="1600" dirty="0" smtClean="0">
                <a:latin typeface="Arial" panose="020B0604020202020204" pitchFamily="34" charset="0"/>
                <a:cs typeface="Arial" panose="020B0604020202020204" pitchFamily="34" charset="0"/>
              </a:rPr>
              <a:t>zu kennen</a:t>
            </a: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de-DE" sz="1600" dirty="0">
                <a:latin typeface="Arial" panose="020B0604020202020204" pitchFamily="34" charset="0"/>
                <a:cs typeface="Arial" panose="020B0604020202020204" pitchFamily="34" charset="0"/>
              </a:rPr>
              <a:t>Die Risiken, Potenziale und Vorteile der Projekte </a:t>
            </a:r>
            <a:r>
              <a:rPr lang="de-DE" sz="1600" dirty="0" smtClean="0">
                <a:latin typeface="Arial" panose="020B0604020202020204" pitchFamily="34" charset="0"/>
                <a:cs typeface="Arial" panose="020B0604020202020204" pitchFamily="34" charset="0"/>
              </a:rPr>
              <a:t>zu kennen</a:t>
            </a: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de-DE" sz="1600" dirty="0">
                <a:latin typeface="Arial" panose="020B0604020202020204" pitchFamily="34" charset="0"/>
                <a:cs typeface="Arial" panose="020B0604020202020204" pitchFamily="34" charset="0"/>
              </a:rPr>
              <a:t>Die Regeln und Gesetze für geothermische Anlagen und das Verfahren zur Beantragung der </a:t>
            </a:r>
            <a:r>
              <a:rPr lang="de-DE" sz="1600" dirty="0" smtClean="0">
                <a:latin typeface="Arial" panose="020B0604020202020204" pitchFamily="34" charset="0"/>
                <a:cs typeface="Arial" panose="020B0604020202020204" pitchFamily="34" charset="0"/>
              </a:rPr>
              <a:t>Anlagengenehmigung zu </a:t>
            </a:r>
            <a:r>
              <a:rPr lang="de-DE" sz="1600" dirty="0">
                <a:latin typeface="Arial" panose="020B0604020202020204" pitchFamily="34" charset="0"/>
                <a:cs typeface="Arial" panose="020B0604020202020204" pitchFamily="34" charset="0"/>
              </a:rPr>
              <a:t>kennen</a:t>
            </a:r>
          </a:p>
          <a:p>
            <a:pPr>
              <a:lnSpc>
                <a:spcPct val="150000"/>
              </a:lnSpc>
              <a:buFont typeface="+mj-lt"/>
              <a:buAutoNum type="arabicPeriod"/>
            </a:pPr>
            <a:r>
              <a:rPr lang="de-DE" sz="1600" dirty="0">
                <a:latin typeface="Arial" panose="020B0604020202020204" pitchFamily="34" charset="0"/>
                <a:cs typeface="Arial" panose="020B0604020202020204" pitchFamily="34" charset="0"/>
              </a:rPr>
              <a:t>Die verschiedenen Haftungs- und </a:t>
            </a:r>
            <a:r>
              <a:rPr lang="de-DE" sz="1600" dirty="0" smtClean="0">
                <a:latin typeface="Arial" panose="020B0604020202020204" pitchFamily="34" charset="0"/>
                <a:cs typeface="Arial" panose="020B0604020202020204" pitchFamily="34" charset="0"/>
              </a:rPr>
              <a:t>Versicherungsmöglichkeiten zu </a:t>
            </a:r>
            <a:r>
              <a:rPr lang="de-DE" sz="1600" dirty="0">
                <a:latin typeface="Arial" panose="020B0604020202020204" pitchFamily="34" charset="0"/>
                <a:cs typeface="Arial" panose="020B0604020202020204" pitchFamily="34" charset="0"/>
              </a:rPr>
              <a:t>kennen</a:t>
            </a:r>
          </a:p>
          <a:p>
            <a:pPr>
              <a:lnSpc>
                <a:spcPct val="150000"/>
              </a:lnSpc>
              <a:buFont typeface="+mj-lt"/>
              <a:buAutoNum type="arabicPeriod"/>
            </a:pPr>
            <a:r>
              <a:rPr lang="de-DE" sz="1600" dirty="0">
                <a:latin typeface="Arial" panose="020B0604020202020204" pitchFamily="34" charset="0"/>
                <a:cs typeface="Arial" panose="020B0604020202020204" pitchFamily="34" charset="0"/>
              </a:rPr>
              <a:t>Die Fördermöglichkeiten für </a:t>
            </a:r>
            <a:r>
              <a:rPr lang="de-DE" sz="1600" dirty="0" err="1">
                <a:latin typeface="Arial" panose="020B0604020202020204" pitchFamily="34" charset="0"/>
                <a:cs typeface="Arial" panose="020B0604020202020204" pitchFamily="34" charset="0"/>
              </a:rPr>
              <a:t>Geothermieprojekte</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zu kennen</a:t>
            </a:r>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697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latin typeface="Arial" panose="020B0604020202020204" pitchFamily="34" charset="0"/>
                <a:cs typeface="Arial" panose="020B0604020202020204" pitchFamily="34" charset="0"/>
              </a:rPr>
              <a:t>Ende</a:t>
            </a:r>
            <a:r>
              <a:rPr lang="en-US" dirty="0" smtClean="0">
                <a:latin typeface="Arial" panose="020B0604020202020204" pitchFamily="34" charset="0"/>
                <a:cs typeface="Arial" panose="020B0604020202020204" pitchFamily="34" charset="0"/>
              </a:rPr>
              <a:t> des </a:t>
            </a:r>
            <a:r>
              <a:rPr lang="en-US" dirty="0" err="1" smtClean="0">
                <a:latin typeface="Arial" panose="020B0604020202020204" pitchFamily="34" charset="0"/>
                <a:cs typeface="Arial" panose="020B0604020202020204" pitchFamily="34" charset="0"/>
              </a:rPr>
              <a:t>Moduls</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de-DE" dirty="0">
                <a:latin typeface="Arial" panose="020B0604020202020204" pitchFamily="34" charset="0"/>
                <a:cs typeface="Arial" panose="020B0604020202020204" pitchFamily="34" charset="0"/>
              </a:rPr>
              <a:t>Stand der Technik und Vorschriften</a:t>
            </a:r>
          </a:p>
        </p:txBody>
      </p:sp>
    </p:spTree>
    <p:extLst>
      <p:ext uri="{BB962C8B-B14F-4D97-AF65-F5344CB8AC3E}">
        <p14:creationId xmlns:p14="http://schemas.microsoft.com/office/powerpoint/2010/main" val="12922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8C9EB-CF76-4BB9-B343-56663E334BE8}"/>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02BF6256-342F-497B-B5F5-7F5F0B9FCF8A}"/>
              </a:ext>
            </a:extLst>
          </p:cNvPr>
          <p:cNvSpPr>
            <a:spLocks noGrp="1"/>
          </p:cNvSpPr>
          <p:nvPr>
            <p:ph idx="1"/>
          </p:nvPr>
        </p:nvSpPr>
        <p:spPr/>
        <p:txBody>
          <a:bodyPr/>
          <a:lstStyle/>
          <a:p>
            <a:pPr marL="0" indent="0">
              <a:lnSpc>
                <a:spcPct val="150000"/>
              </a:lnSpc>
              <a:buNone/>
            </a:pPr>
            <a:r>
              <a:rPr lang="de-DE" sz="1600" b="1" dirty="0" smtClean="0">
                <a:latin typeface="Arial" panose="020B0604020202020204" pitchFamily="34" charset="0"/>
                <a:cs typeface="Arial" panose="020B0604020202020204" pitchFamily="34" charset="0"/>
              </a:rPr>
              <a:t>weltweite Nutzungsformen</a:t>
            </a:r>
          </a:p>
          <a:p>
            <a:pPr marL="0" indent="0">
              <a:lnSpc>
                <a:spcPct val="150000"/>
              </a:lnSpc>
              <a:buNone/>
            </a:pPr>
            <a:endParaRPr lang="de-DE" sz="1600" b="1"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 fünf Länder mit den höchsten installierten Kapazitäten an oberflächennaher Geothermie einschließlich Wärmepumpen sind China, USA, Schweden, Türkei und Deutschland.</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Bei der Betrachtung der Pro-Kopf-Nutzung liegen die Länder Island, Schweden, Finnland, Norwegen und die Schweiz an der Spitze.</a:t>
            </a:r>
          </a:p>
        </p:txBody>
      </p:sp>
    </p:spTree>
    <p:extLst>
      <p:ext uri="{BB962C8B-B14F-4D97-AF65-F5344CB8AC3E}">
        <p14:creationId xmlns:p14="http://schemas.microsoft.com/office/powerpoint/2010/main" val="68524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AC87A-D555-4682-B177-C9C22A10E8A0}"/>
              </a:ext>
            </a:extLst>
          </p:cNvPr>
          <p:cNvSpPr>
            <a:spLocks noGrp="1"/>
          </p:cNvSpPr>
          <p:nvPr>
            <p:ph type="title"/>
          </p:nvPr>
        </p:nvSpPr>
        <p:spPr>
          <a:xfrm>
            <a:off x="1979712" y="0"/>
            <a:ext cx="6707088" cy="1124744"/>
          </a:xfrm>
        </p:spPr>
        <p:txBody>
          <a:bodyPr/>
          <a:lstStyle/>
          <a:p>
            <a:r>
              <a:rPr lang="de-DE" dirty="0">
                <a:latin typeface="Arial" panose="020B0604020202020204" pitchFamily="34" charset="0"/>
                <a:cs typeface="Arial" panose="020B0604020202020204" pitchFamily="34" charset="0"/>
              </a:rPr>
              <a:t>Stand der Technik</a:t>
            </a:r>
          </a:p>
        </p:txBody>
      </p:sp>
      <p:sp>
        <p:nvSpPr>
          <p:cNvPr id="3" name="Inhaltsplatzhalter 2">
            <a:extLst>
              <a:ext uri="{FF2B5EF4-FFF2-40B4-BE49-F238E27FC236}">
                <a16:creationId xmlns:a16="http://schemas.microsoft.com/office/drawing/2014/main" id="{A66404AA-1A69-40A5-8B22-FB421E39F12E}"/>
              </a:ext>
            </a:extLst>
          </p:cNvPr>
          <p:cNvSpPr>
            <a:spLocks noGrp="1"/>
          </p:cNvSpPr>
          <p:nvPr>
            <p:ph idx="1"/>
          </p:nvPr>
        </p:nvSpPr>
        <p:spPr>
          <a:xfrm>
            <a:off x="457200" y="1412776"/>
            <a:ext cx="8229600" cy="5040560"/>
          </a:xfrm>
        </p:spPr>
        <p:txBody>
          <a:bodyPr>
            <a:normAutofit lnSpcReduction="10000"/>
          </a:bodyPr>
          <a:lstStyle/>
          <a:p>
            <a:pPr marL="0" indent="0">
              <a:lnSpc>
                <a:spcPct val="160000"/>
              </a:lnSpc>
              <a:buNone/>
            </a:pPr>
            <a:r>
              <a:rPr lang="de-DE" sz="1600" b="1" dirty="0">
                <a:latin typeface="Arial" panose="020B0604020202020204" pitchFamily="34" charset="0"/>
                <a:cs typeface="Arial" panose="020B0604020202020204" pitchFamily="34" charset="0"/>
              </a:rPr>
              <a:t>weltweite </a:t>
            </a:r>
            <a:r>
              <a:rPr lang="de-DE" sz="1600" b="1" dirty="0" smtClean="0">
                <a:latin typeface="Arial" panose="020B0604020202020204" pitchFamily="34" charset="0"/>
                <a:cs typeface="Arial" panose="020B0604020202020204" pitchFamily="34" charset="0"/>
              </a:rPr>
              <a:t>Nutzungsformen </a:t>
            </a:r>
            <a:r>
              <a:rPr lang="en-US" sz="1600" b="1" dirty="0">
                <a:latin typeface="Arial" panose="020B0604020202020204" pitchFamily="34" charset="0"/>
                <a:cs typeface="Arial" panose="020B0604020202020204" pitchFamily="34" charset="0"/>
              </a:rPr>
              <a:t>und </a:t>
            </a:r>
            <a:r>
              <a:rPr lang="en-US" sz="1600" b="1" dirty="0" err="1">
                <a:latin typeface="Arial" panose="020B0604020202020204" pitchFamily="34" charset="0"/>
                <a:cs typeface="Arial" panose="020B0604020202020204" pitchFamily="34" charset="0"/>
              </a:rPr>
              <a:t>ihre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Anwendungen</a:t>
            </a:r>
            <a:r>
              <a:rPr lang="en-US" sz="1600" b="1" dirty="0">
                <a:latin typeface="Arial" panose="020B0604020202020204" pitchFamily="34" charset="0"/>
                <a:cs typeface="Arial" panose="020B0604020202020204" pitchFamily="34" charset="0"/>
              </a:rPr>
              <a:t> </a:t>
            </a:r>
            <a:endParaRPr lang="en-US" sz="1600" b="1" dirty="0" smtClean="0">
              <a:latin typeface="Arial" panose="020B0604020202020204" pitchFamily="34" charset="0"/>
              <a:cs typeface="Arial" panose="020B0604020202020204" pitchFamily="34" charset="0"/>
            </a:endParaRPr>
          </a:p>
          <a:p>
            <a:pPr marL="0" indent="0">
              <a:lnSpc>
                <a:spcPct val="160000"/>
              </a:lnSpc>
              <a:buNone/>
            </a:pPr>
            <a:r>
              <a:rPr lang="de-DE" sz="1600" i="1" u="sng" dirty="0" smtClean="0">
                <a:latin typeface="Arial" panose="020B0604020202020204" pitchFamily="34" charset="0"/>
                <a:cs typeface="Arial" panose="020B0604020202020204" pitchFamily="34" charset="0"/>
              </a:rPr>
              <a:t>Geothermische </a:t>
            </a:r>
            <a:r>
              <a:rPr lang="de-DE" sz="1600" i="1" u="sng" dirty="0">
                <a:latin typeface="Arial" panose="020B0604020202020204" pitchFamily="34" charset="0"/>
                <a:cs typeface="Arial" panose="020B0604020202020204" pitchFamily="34" charset="0"/>
              </a:rPr>
              <a:t>Wärmepumpen: </a:t>
            </a:r>
          </a:p>
          <a:p>
            <a:pPr>
              <a:lnSpc>
                <a:spcPct val="160000"/>
              </a:lnSpc>
            </a:pPr>
            <a:r>
              <a:rPr lang="de-DE" sz="1600" dirty="0">
                <a:latin typeface="Arial" panose="020B0604020202020204" pitchFamily="34" charset="0"/>
                <a:cs typeface="Arial" panose="020B0604020202020204" pitchFamily="34" charset="0"/>
              </a:rPr>
              <a:t>die höchste Anzahl an installierten </a:t>
            </a:r>
            <a:r>
              <a:rPr lang="de-DE" sz="1600" dirty="0" smtClean="0">
                <a:latin typeface="Arial" panose="020B0604020202020204" pitchFamily="34" charset="0"/>
                <a:cs typeface="Arial" panose="020B0604020202020204" pitchFamily="34" charset="0"/>
              </a:rPr>
              <a:t>Wärmepumpen in </a:t>
            </a:r>
            <a:r>
              <a:rPr lang="de-DE" sz="1600" dirty="0">
                <a:latin typeface="Arial" panose="020B0604020202020204" pitchFamily="34" charset="0"/>
                <a:cs typeface="Arial" panose="020B0604020202020204" pitchFamily="34" charset="0"/>
              </a:rPr>
              <a:t>den USA, der EU und </a:t>
            </a:r>
            <a:r>
              <a:rPr lang="de-DE" sz="1600" dirty="0" smtClean="0">
                <a:latin typeface="Arial" panose="020B0604020202020204" pitchFamily="34" charset="0"/>
                <a:cs typeface="Arial" panose="020B0604020202020204" pitchFamily="34" charset="0"/>
              </a:rPr>
              <a:t>China</a:t>
            </a:r>
          </a:p>
          <a:p>
            <a:pPr>
              <a:lnSpc>
                <a:spcPct val="160000"/>
              </a:lnSpc>
            </a:pPr>
            <a:r>
              <a:rPr lang="de-DE" sz="1600" dirty="0" smtClean="0">
                <a:latin typeface="Arial" panose="020B0604020202020204" pitchFamily="34" charset="0"/>
                <a:cs typeface="Arial" panose="020B0604020202020204" pitchFamily="34" charset="0"/>
              </a:rPr>
              <a:t>Geothermische </a:t>
            </a:r>
            <a:r>
              <a:rPr lang="de-DE" sz="1600" dirty="0">
                <a:latin typeface="Arial" panose="020B0604020202020204" pitchFamily="34" charset="0"/>
                <a:cs typeface="Arial" panose="020B0604020202020204" pitchFamily="34" charset="0"/>
              </a:rPr>
              <a:t>Wärmepumpen werden weltweit in 48 Ländern eingesetzt.</a:t>
            </a:r>
          </a:p>
          <a:p>
            <a:pPr>
              <a:lnSpc>
                <a:spcPct val="160000"/>
              </a:lnSpc>
            </a:pPr>
            <a:r>
              <a:rPr lang="de-DE" sz="1600" dirty="0">
                <a:latin typeface="Arial" panose="020B0604020202020204" pitchFamily="34" charset="0"/>
                <a:cs typeface="Arial" panose="020B0604020202020204" pitchFamily="34" charset="0"/>
              </a:rPr>
              <a:t>Verglichen mit dem Einsatz im Jahr 2000: Einsatz nur in 26 Ländern.</a:t>
            </a:r>
          </a:p>
          <a:p>
            <a:pPr marL="0" indent="0">
              <a:lnSpc>
                <a:spcPct val="160000"/>
              </a:lnSpc>
              <a:buNone/>
            </a:pPr>
            <a:endParaRPr lang="de-DE" sz="1600" i="1" dirty="0">
              <a:latin typeface="Arial" panose="020B0604020202020204" pitchFamily="34" charset="0"/>
              <a:cs typeface="Arial" panose="020B0604020202020204" pitchFamily="34" charset="0"/>
            </a:endParaRPr>
          </a:p>
          <a:p>
            <a:pPr marL="0" indent="0">
              <a:lnSpc>
                <a:spcPct val="160000"/>
              </a:lnSpc>
              <a:buNone/>
            </a:pPr>
            <a:r>
              <a:rPr lang="de-DE" sz="1600" i="1" u="sng" dirty="0">
                <a:latin typeface="Arial" panose="020B0604020202020204" pitchFamily="34" charset="0"/>
                <a:cs typeface="Arial" panose="020B0604020202020204" pitchFamily="34" charset="0"/>
              </a:rPr>
              <a:t>Heizen in Gebäuden:</a:t>
            </a:r>
          </a:p>
          <a:p>
            <a:pPr>
              <a:lnSpc>
                <a:spcPct val="160000"/>
              </a:lnSpc>
            </a:pPr>
            <a:r>
              <a:rPr lang="de-DE" sz="1600" dirty="0">
                <a:latin typeface="Arial" panose="020B0604020202020204" pitchFamily="34" charset="0"/>
                <a:cs typeface="Arial" panose="020B0604020202020204" pitchFamily="34" charset="0"/>
              </a:rPr>
              <a:t>Führende Länder: China, Island, Türkei, Frankreich und Deutschland.</a:t>
            </a:r>
          </a:p>
          <a:p>
            <a:pPr>
              <a:lnSpc>
                <a:spcPct val="160000"/>
              </a:lnSpc>
            </a:pPr>
            <a:r>
              <a:rPr lang="de-DE" sz="1600" dirty="0">
                <a:latin typeface="Arial" panose="020B0604020202020204" pitchFamily="34" charset="0"/>
                <a:cs typeface="Arial" panose="020B0604020202020204" pitchFamily="34" charset="0"/>
              </a:rPr>
              <a:t>Unterscheidung zwischen zentralisierten Anlagen für Großanwendungen und individuellen Nutzungen.</a:t>
            </a:r>
          </a:p>
          <a:p>
            <a:pPr>
              <a:lnSpc>
                <a:spcPct val="160000"/>
              </a:lnSpc>
            </a:pPr>
            <a:r>
              <a:rPr lang="de-DE" sz="1600" dirty="0">
                <a:latin typeface="Arial" panose="020B0604020202020204" pitchFamily="34" charset="0"/>
                <a:cs typeface="Arial" panose="020B0604020202020204" pitchFamily="34" charset="0"/>
              </a:rPr>
              <a:t>Führend bei der individuellen Nutzung (von 28 Ländern): Türkei, USA, Italien, Slowakei und Russland.</a:t>
            </a:r>
          </a:p>
          <a:p>
            <a:pPr>
              <a:lnSpc>
                <a:spcPct val="160000"/>
              </a:lnSpc>
            </a:pPr>
            <a:endParaRPr lang="de-DE" i="1" dirty="0"/>
          </a:p>
          <a:p>
            <a:pPr marL="0" indent="0">
              <a:lnSpc>
                <a:spcPct val="160000"/>
              </a:lnSpc>
              <a:buNone/>
            </a:pPr>
            <a:endParaRPr lang="de-DE" dirty="0"/>
          </a:p>
        </p:txBody>
      </p:sp>
    </p:spTree>
    <p:extLst>
      <p:ext uri="{BB962C8B-B14F-4D97-AF65-F5344CB8AC3E}">
        <p14:creationId xmlns:p14="http://schemas.microsoft.com/office/powerpoint/2010/main" val="346023485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5535</Words>
  <Application>Microsoft Office PowerPoint</Application>
  <PresentationFormat>Bildschirmpräsentation (4:3)</PresentationFormat>
  <Paragraphs>706</Paragraphs>
  <Slides>72</Slides>
  <Notes>46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72</vt:i4>
      </vt:variant>
    </vt:vector>
  </HeadingPairs>
  <TitlesOfParts>
    <vt:vector size="78" baseType="lpstr">
      <vt:lpstr>Arial</vt:lpstr>
      <vt:lpstr>Calibri</vt:lpstr>
      <vt:lpstr>Symbol</vt:lpstr>
      <vt:lpstr>Tahoma</vt:lpstr>
      <vt:lpstr>Wingdings</vt:lpstr>
      <vt:lpstr>2_Office Theme</vt:lpstr>
      <vt:lpstr>Stand der Technik und Vorschriften</vt:lpstr>
      <vt:lpstr>Modul Ziele</vt:lpstr>
      <vt:lpstr>Inhalt </vt:lpstr>
      <vt:lpstr>Inhalt </vt:lpstr>
      <vt:lpstr>Stand der Technik</vt:lpstr>
      <vt:lpstr>Stand der Technik</vt:lpstr>
      <vt:lpstr>Stand der Technik</vt:lpstr>
      <vt:lpstr>Stand der Technik</vt:lpstr>
      <vt:lpstr>Stand der Technik</vt:lpstr>
      <vt:lpstr>Stand der Technik</vt:lpstr>
      <vt:lpstr>Stand der Technik</vt:lpstr>
      <vt:lpstr>Stand der Technik</vt:lpstr>
      <vt:lpstr>Stand der Technik</vt:lpstr>
      <vt:lpstr>Stand der Technik</vt:lpstr>
      <vt:lpstr>Stand der Technik</vt:lpstr>
      <vt:lpstr>Stand der Technik</vt:lpstr>
      <vt:lpstr>Stand der Technik</vt:lpstr>
      <vt:lpstr>Stand der Technik</vt:lpstr>
      <vt:lpstr>Stand der Technik</vt:lpstr>
      <vt:lpstr>Vorschriften und Gesetze</vt:lpstr>
      <vt:lpstr>Vorschriften und Gesetze</vt:lpstr>
      <vt:lpstr>Vorschriften und Gesetze</vt:lpstr>
      <vt:lpstr>Vorschriften und Gesetze</vt:lpstr>
      <vt:lpstr>Vorschriften und Gesetze</vt:lpstr>
      <vt:lpstr>Vorschriften und Gesetze</vt:lpstr>
      <vt:lpstr>Vorschriften und Gesetze</vt:lpstr>
      <vt:lpstr>Vorschriften und Gesetze</vt:lpstr>
      <vt:lpstr>Vorschriften und Gesetze</vt:lpstr>
      <vt:lpstr>Vorschriften und Gesetze</vt:lpstr>
      <vt:lpstr>Vorschriften und Gesetze</vt:lpstr>
      <vt:lpstr>Vorschriften und Gesetze</vt:lpstr>
      <vt:lpstr>Vorschriften und Gesetze</vt:lpstr>
      <vt:lpstr>Vorschriften und Gesetze</vt:lpstr>
      <vt:lpstr>DVGW W 120-2 Regelwerk </vt:lpstr>
      <vt:lpstr>DVGW W 120-2 Qualifikationsanforderungen auf dem Gebiet der Bohrtechnik und der oberflächennahen Geothermie (EWS)</vt:lpstr>
      <vt:lpstr>PowerPoint-Präsentation</vt:lpstr>
      <vt:lpstr>PowerPoint-Präsentation</vt:lpstr>
      <vt:lpstr>PowerPoint-Präsentation</vt:lpstr>
      <vt:lpstr>PowerPoint-Präsentation</vt:lpstr>
      <vt:lpstr>PowerPoint-Präsentation</vt:lpstr>
      <vt:lpstr>DVGW W 120-2 Qualifikationsanforderungen auf dem Gebiet der Bohrtechnik und der oberflächennahen Geothermie (EWS)</vt:lpstr>
      <vt:lpstr>PowerPoint-Präsentation</vt:lpstr>
      <vt:lpstr>Vorschriften und Gesetze</vt:lpstr>
      <vt:lpstr>Vorschriften und Gesetze</vt:lpstr>
      <vt:lpstr>CEN und CENELEC</vt:lpstr>
      <vt:lpstr>Normungsinstitute</vt:lpstr>
      <vt:lpstr>PowerPoint-Präsentation</vt:lpstr>
      <vt:lpstr>Haftung und Versicherung </vt:lpstr>
      <vt:lpstr>Haftung und Versicherung </vt:lpstr>
      <vt:lpstr>Haftung und Versicherung </vt:lpstr>
      <vt:lpstr>Haftung und Versicherung </vt:lpstr>
      <vt:lpstr>  Haftung und Versicherung </vt:lpstr>
      <vt:lpstr> Haftung und Versicherung </vt:lpstr>
      <vt:lpstr> Haftung und Versicherung </vt:lpstr>
      <vt:lpstr>Potential </vt:lpstr>
      <vt:lpstr>Potential</vt:lpstr>
      <vt:lpstr>Potential</vt:lpstr>
      <vt:lpstr>Förderung</vt:lpstr>
      <vt:lpstr>Förderung</vt:lpstr>
      <vt:lpstr>Förderung</vt:lpstr>
      <vt:lpstr>Förderung</vt:lpstr>
      <vt:lpstr>Förderung</vt:lpstr>
      <vt:lpstr>Förderung</vt:lpstr>
      <vt:lpstr>Förderung</vt:lpstr>
      <vt:lpstr>Förderung</vt:lpstr>
      <vt:lpstr>Förderung</vt:lpstr>
      <vt:lpstr>Förderung </vt:lpstr>
      <vt:lpstr>Förderung</vt:lpstr>
      <vt:lpstr>Förderung</vt:lpstr>
      <vt:lpstr>Fazit</vt:lpstr>
      <vt:lpstr>Fazit</vt:lpstr>
      <vt:lpstr>Ende des Moduls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Windows-Benutzer</cp:lastModifiedBy>
  <cp:revision>457</cp:revision>
  <dcterms:created xsi:type="dcterms:W3CDTF">2017-12-11T10:59:29Z</dcterms:created>
  <dcterms:modified xsi:type="dcterms:W3CDTF">2020-02-04T10:37:45Z</dcterms:modified>
</cp:coreProperties>
</file>