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73" r:id="rId6"/>
    <p:sldId id="280" r:id="rId7"/>
    <p:sldId id="264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0" r:id="rId24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6120" autoAdjust="0"/>
  </p:normalViewPr>
  <p:slideViewPr>
    <p:cSldViewPr>
      <p:cViewPr varScale="1">
        <p:scale>
          <a:sx n="92" d="100"/>
          <a:sy n="92" d="100"/>
        </p:scale>
        <p:origin x="1362" y="90"/>
      </p:cViewPr>
      <p:guideLst>
        <p:guide orient="horz" pos="1026"/>
        <p:guide pos="36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84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3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21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60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5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71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55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Κεφάλαιο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Ηλιακή Ενέργεια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Εισαγωγή στην </a:t>
            </a:r>
            <a:r>
              <a:rPr lang="el-GR" dirty="0" err="1"/>
              <a:t>ηλιοθερμική</a:t>
            </a:r>
            <a:r>
              <a:rPr lang="el-GR" dirty="0"/>
              <a:t> ενέργεια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78ACA9-1B56-4742-955A-0037B20A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654F619-B50E-4250-9053-7B7447E7CA9D}"/>
              </a:ext>
            </a:extLst>
          </p:cNvPr>
          <p:cNvSpPr/>
          <p:nvPr/>
        </p:nvSpPr>
        <p:spPr>
          <a:xfrm>
            <a:off x="630007" y="1557000"/>
            <a:ext cx="19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Ηλιακές γωνίες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97BB8FD-8860-4E8C-8B3C-2597D2D2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34" y="1989000"/>
            <a:ext cx="4320000" cy="33873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5F018F0-6F6B-49E0-9ECD-B40D2C392AEC}"/>
              </a:ext>
            </a:extLst>
          </p:cNvPr>
          <p:cNvSpPr/>
          <p:nvPr/>
        </p:nvSpPr>
        <p:spPr>
          <a:xfrm>
            <a:off x="1000693" y="5376358"/>
            <a:ext cx="2090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Ύψος του ήλιου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)</a:t>
            </a:r>
          </a:p>
          <a:p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Αζιμούθια γωνία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()</a:t>
            </a:r>
          </a:p>
          <a:p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Ζενίθια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γωνία    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(</a:t>
            </a:r>
            <a:r>
              <a:rPr lang="en-US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  <a:endParaRPr lang="es-ES" dirty="0"/>
          </a:p>
        </p:txBody>
      </p:sp>
      <p:pic>
        <p:nvPicPr>
          <p:cNvPr id="14" name="Imagen 13" descr="Imagen que contiene texto, mapa&#10;&#10;Descripción generada con confianza muy alta">
            <a:extLst>
              <a:ext uri="{FF2B5EF4-FFF2-40B4-BE49-F238E27FC236}">
                <a16:creationId xmlns="" xmlns:a16="http://schemas.microsoft.com/office/drawing/2014/main" id="{2E036C92-A70D-411B-AA65-F5DE29CF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56" y="2314679"/>
            <a:ext cx="3559742" cy="2736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6179CFF-0408-404A-BD43-807C08E16F79}"/>
              </a:ext>
            </a:extLst>
          </p:cNvPr>
          <p:cNvSpPr/>
          <p:nvPr/>
        </p:nvSpPr>
        <p:spPr>
          <a:xfrm>
            <a:off x="5806799" y="5222470"/>
            <a:ext cx="2880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τροχιά του ήλιου σε δεδομένο γεωγραφικό πλάτος.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844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F62D05-8A0A-4AAB-AEEF-F4001240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EB8DB89-93DF-43BA-B00A-13E9B6970ED2}"/>
              </a:ext>
            </a:extLst>
          </p:cNvPr>
          <p:cNvSpPr/>
          <p:nvPr/>
        </p:nvSpPr>
        <p:spPr>
          <a:xfrm>
            <a:off x="630007" y="1557000"/>
            <a:ext cx="818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Ατμόσφαιρα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αέρια μάζα και ολική ηλιακή ακτινοβολία στην επιφάνεια της γης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6118311-DC84-4148-B5AE-6067C1F63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2" y="2526627"/>
            <a:ext cx="7016536" cy="3176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B935D71-63EB-4BCF-8E0B-F04BC839F7B6}"/>
              </a:ext>
            </a:extLst>
          </p:cNvPr>
          <p:cNvSpPr/>
          <p:nvPr/>
        </p:nvSpPr>
        <p:spPr>
          <a:xfrm>
            <a:off x="1981684" y="5754446"/>
            <a:ext cx="4535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Ολική ηλιακή ακτινοβολία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Απευθείας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Διάχυτη</a:t>
            </a:r>
            <a:endParaRPr lang="es-ES" sz="160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09CEA1DC-64C1-4CD7-A237-B90700F9E248}"/>
              </a:ext>
            </a:extLst>
          </p:cNvPr>
          <p:cNvSpPr/>
          <p:nvPr/>
        </p:nvSpPr>
        <p:spPr>
          <a:xfrm>
            <a:off x="900000" y="1795592"/>
            <a:ext cx="77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ατμόσφαιρά απορροφά, αντανακλά και σκεδάζει την ηλιακή ακτινοβολία. Όσο μεγαλύτερη είναι η διαδρομή της ακτινοβολίας μέσα στην ατμόσφαιρα (όπως συμβαίνει το χειμώνα), τόσο μεγαλύτερη είναι η εξασθένιση της ακτινοβολίας.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6191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1F7802-56DA-45C2-9B03-A2474E28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F19506A-87BE-4B6E-B5CF-75A9CC3C9A6F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Γωνία πρόσπτωσης στις επιφάνειες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D6D76AE-B55B-4E0C-B674-A89B20F6A00D}"/>
              </a:ext>
            </a:extLst>
          </p:cNvPr>
          <p:cNvSpPr/>
          <p:nvPr/>
        </p:nvSpPr>
        <p:spPr>
          <a:xfrm>
            <a:off x="621300" y="1799380"/>
            <a:ext cx="841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Γωνία πρόσπτωσης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).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Είναι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0º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όταν ο ήλιος βρίσκεται ακριβώς πάνω από μία επίπεδη </a:t>
            </a:r>
            <a:r>
              <a:rPr lang="el-G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επιφάνεια (Μέγιστη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ακτινοβολία</a:t>
            </a:r>
            <a:r>
              <a:rPr lang="el-G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Όσο μεγαλύτερη η γωνία πρόσπτωσης τόσο λιγότερη είναι η ακτινοβολία  στην επίπεδη επιφάνεια ( 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π.χ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ηλιακός συλλέκτης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).</a:t>
            </a:r>
            <a:endParaRPr lang="es-ES" sz="160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2E35B3D-E4FE-4114-B27E-E7D40E3A6E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655314"/>
            <a:ext cx="3960000" cy="230713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CC33FE0-1BAC-40E2-B541-ADA45029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00" y="3717000"/>
            <a:ext cx="3870600" cy="226434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B7B330C-85D3-4DF3-B921-E25CF4FD5DBC}"/>
              </a:ext>
            </a:extLst>
          </p:cNvPr>
          <p:cNvSpPr/>
          <p:nvPr/>
        </p:nvSpPr>
        <p:spPr>
          <a:xfrm>
            <a:off x="4914600" y="2621514"/>
            <a:ext cx="396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Για τη μεγιστοποίηση της προσπίπτουσας ηλιακής ακτινοβολίας στους συλλέκτες μεταβάλλουμε την κλίση και τον προσανατολισμό τους. </a:t>
            </a:r>
            <a:endParaRPr lang="es-ES" sz="160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6662CC7-A78B-4873-BEA8-9508FC3939F9}"/>
              </a:ext>
            </a:extLst>
          </p:cNvPr>
          <p:cNvSpPr/>
          <p:nvPr/>
        </p:nvSpPr>
        <p:spPr>
          <a:xfrm>
            <a:off x="1998561" y="5159516"/>
            <a:ext cx="3005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Γωνία πρόσπτωσης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)</a:t>
            </a:r>
          </a:p>
          <a:p>
            <a:pPr algn="r"/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Γωνίας κλίσης επιφάνειας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()</a:t>
            </a:r>
          </a:p>
          <a:p>
            <a:pPr algn="r"/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Αζιμούθια γωνία επιφάνειας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()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1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2587EF-3D01-4E1D-9F17-C939C85F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D60BA87-C15E-4F7A-B06A-A3975E7BBF32}"/>
              </a:ext>
            </a:extLst>
          </p:cNvPr>
          <p:cNvSpPr/>
          <p:nvPr/>
        </p:nvSpPr>
        <p:spPr>
          <a:xfrm>
            <a:off x="647776" y="1347466"/>
            <a:ext cx="458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Απορροφητικότητα των υλικών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2243B9B-3BAC-4D73-A935-6547453BBB5F}"/>
              </a:ext>
            </a:extLst>
          </p:cNvPr>
          <p:cNvSpPr/>
          <p:nvPr/>
        </p:nvSpPr>
        <p:spPr>
          <a:xfrm>
            <a:off x="899999" y="1552264"/>
            <a:ext cx="8243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Οι ηλιακοί συλλέκτες αντανακλούν και απορροφούν την ηλιακή ακτινοβολία.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Ζητούμενο είναι ο συντελεστής απορρόφησης προς αντανάκλαση ηλιακής ακτινοβολίας να είναι μεγιστοποιημένος. Η απορροφητικότητα εξαρτάται από τα υλικά απορρόφησης και την αποδοτική διαστρωμάτωση των υλικών  των συλλεκτών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A4C6EC7-7F65-4E83-9B79-4B760B4634AD}"/>
              </a:ext>
            </a:extLst>
          </p:cNvPr>
          <p:cNvSpPr/>
          <p:nvPr/>
        </p:nvSpPr>
        <p:spPr>
          <a:xfrm>
            <a:off x="630007" y="2461541"/>
            <a:ext cx="32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Μεταφορά θερμότητας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5C61F88D-DC09-49C9-9273-D85C613D850A}"/>
              </a:ext>
            </a:extLst>
          </p:cNvPr>
          <p:cNvSpPr/>
          <p:nvPr/>
        </p:nvSpPr>
        <p:spPr>
          <a:xfrm>
            <a:off x="907675" y="2726946"/>
            <a:ext cx="3448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ακτινοβολία τελικά μετατρέπεται σε θερμότητα μέσα στο ηλιακό πάνελ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εξαιτίας της συναγωγής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D828F59-6584-4807-BA23-5D3746F4530C}"/>
              </a:ext>
            </a:extLst>
          </p:cNvPr>
          <p:cNvSpPr/>
          <p:nvPr/>
        </p:nvSpPr>
        <p:spPr>
          <a:xfrm>
            <a:off x="630007" y="4757495"/>
            <a:ext cx="314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Θερμική μάζα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3A3346A-B5DC-4E62-8DFD-979EC9322F7E}"/>
              </a:ext>
            </a:extLst>
          </p:cNvPr>
          <p:cNvSpPr/>
          <p:nvPr/>
        </p:nvSpPr>
        <p:spPr>
          <a:xfrm>
            <a:off x="899998" y="5159782"/>
            <a:ext cx="3589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Όσο υψηλότερη είναι η θερμική μάζα τόσο αποδοτικότερα μπορεί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ένα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537F537-6215-4FDD-8188-F8E64E21B0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68" y="2717039"/>
            <a:ext cx="4053132" cy="2727961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FA78D6B-1CC1-49BC-808A-7E5F6EDDABCB}"/>
              </a:ext>
            </a:extLst>
          </p:cNvPr>
          <p:cNvSpPr/>
          <p:nvPr/>
        </p:nvSpPr>
        <p:spPr>
          <a:xfrm>
            <a:off x="899998" y="5611860"/>
            <a:ext cx="7993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ηλιακό σύστημα να μεταφέρει και να αποθηκεύσει θερμότητα. Τα ηλιακά θερμικά πάνελ χρησιμοποιούν το νερό ή τη 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γλυκόλη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για άμεση ή έμμεση θέρμανση του νερού. 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0560EEE-FF5C-4263-BA20-846F8F376154}"/>
              </a:ext>
            </a:extLst>
          </p:cNvPr>
          <p:cNvSpPr/>
          <p:nvPr/>
        </p:nvSpPr>
        <p:spPr>
          <a:xfrm>
            <a:off x="613758" y="3566618"/>
            <a:ext cx="32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Διαφορά θερμοκρασίας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3650DDC9-AD90-4F8E-B0BB-6D9EDA1623F6}"/>
              </a:ext>
            </a:extLst>
          </p:cNvPr>
          <p:cNvSpPr/>
          <p:nvPr/>
        </p:nvSpPr>
        <p:spPr>
          <a:xfrm>
            <a:off x="899998" y="3917823"/>
            <a:ext cx="381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Οι θερμικές απώλειες είναι μεγαλύτερες εάν η διαφορά θερμοκρασίας είναι υψηλή. </a:t>
            </a:r>
            <a:endParaRPr lang="en-US" sz="16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cielo, hombre, exterior&#10;&#10;Descripción generada con confianza muy alta">
            <a:extLst>
              <a:ext uri="{FF2B5EF4-FFF2-40B4-BE49-F238E27FC236}">
                <a16:creationId xmlns="" xmlns:a16="http://schemas.microsoft.com/office/drawing/2014/main" id="{BBA19F1B-4A10-418C-9FCD-1609A366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75" y="2853000"/>
            <a:ext cx="3895725" cy="3362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echa: doblada 7">
            <a:extLst>
              <a:ext uri="{FF2B5EF4-FFF2-40B4-BE49-F238E27FC236}">
                <a16:creationId xmlns="" xmlns:a16="http://schemas.microsoft.com/office/drawing/2014/main" id="{4D1E364C-B5D4-4508-9D33-4FA33AB63D5A}"/>
              </a:ext>
            </a:extLst>
          </p:cNvPr>
          <p:cNvSpPr/>
          <p:nvPr/>
        </p:nvSpPr>
        <p:spPr>
          <a:xfrm rot="5400000">
            <a:off x="6436141" y="1595650"/>
            <a:ext cx="2016000" cy="1999232"/>
          </a:xfrm>
          <a:prstGeom prst="bentArrow">
            <a:avLst>
              <a:gd name="adj1" fmla="val 24249"/>
              <a:gd name="adj2" fmla="val 24145"/>
              <a:gd name="adj3" fmla="val 28404"/>
              <a:gd name="adj4" fmla="val 183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33C0E63-179D-44A6-9BF9-EDA92B5F8841}"/>
              </a:ext>
            </a:extLst>
          </p:cNvPr>
          <p:cNvSpPr/>
          <p:nvPr/>
        </p:nvSpPr>
        <p:spPr>
          <a:xfrm>
            <a:off x="324000" y="1540278"/>
            <a:ext cx="6054638" cy="268072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3E9920-253A-4290-8678-B8466A91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1F7A6C7-3B6B-4305-AE4C-E7CD389950F0}"/>
              </a:ext>
            </a:extLst>
          </p:cNvPr>
          <p:cNvSpPr txBox="1"/>
          <p:nvPr/>
        </p:nvSpPr>
        <p:spPr>
          <a:xfrm>
            <a:off x="6234113" y="1521174"/>
            <a:ext cx="214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chemeClr val="bg1"/>
                </a:solidFill>
              </a:rPr>
              <a:t>Υπάρχουν ειδικά θέματα </a:t>
            </a:r>
          </a:p>
          <a:p>
            <a:pPr algn="ctr"/>
            <a:r>
              <a:rPr lang="el-GR" sz="1200" dirty="0">
                <a:solidFill>
                  <a:schemeClr val="bg1"/>
                </a:solidFill>
              </a:rPr>
              <a:t>για </a:t>
            </a:r>
            <a:r>
              <a:rPr lang="el-GR" sz="1200" dirty="0" err="1">
                <a:solidFill>
                  <a:schemeClr val="bg1"/>
                </a:solidFill>
              </a:rPr>
              <a:t>εγκαταστάστες</a:t>
            </a:r>
            <a:r>
              <a:rPr lang="el-GR" sz="1200" dirty="0">
                <a:solidFill>
                  <a:schemeClr val="bg1"/>
                </a:solidFill>
              </a:rPr>
              <a:t> και                                                   σχεδιαστές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2421B5-F823-4E26-B392-92CEC6131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Μέτρηση της ηλιακής ακτινοβολίας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Συλλογή και μετατροπή της ηλιακής ενέργειας. 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Ηλιακοί συλλέκτες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Ημερήσιες μεταβολές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Ηλιακό παράθυρο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Εποχικές μεταβολές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Κλίση του συλλέκτη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Προσανατολισμός του συλλέκτη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Βέλτιστη γωνία κλίσης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Θέματα αποθήκευσης θερμότητας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Συμπληρωματικά θέματα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93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03E04A-2793-4019-80A8-09C6B11B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6AA43744-62CA-4DD9-B0B7-EBFDD4FD8C8B}"/>
              </a:ext>
            </a:extLst>
          </p:cNvPr>
          <p:cNvCxnSpPr>
            <a:cxnSpLocks/>
          </p:cNvCxnSpPr>
          <p:nvPr/>
        </p:nvCxnSpPr>
        <p:spPr>
          <a:xfrm>
            <a:off x="4572000" y="1628775"/>
            <a:ext cx="0" cy="459269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DC6148D1-1662-4F32-8B44-084556BA59E0}"/>
              </a:ext>
            </a:extLst>
          </p:cNvPr>
          <p:cNvCxnSpPr>
            <a:cxnSpLocks/>
          </p:cNvCxnSpPr>
          <p:nvPr/>
        </p:nvCxnSpPr>
        <p:spPr>
          <a:xfrm flipH="1">
            <a:off x="252413" y="3933003"/>
            <a:ext cx="8434387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https://www.hukseflux.com/uploads/styles/small/public/2018-07/DR03-pyrheliometer-1webXLv1202.jpg?itok=6-s3CWlv">
            <a:extLst>
              <a:ext uri="{FF2B5EF4-FFF2-40B4-BE49-F238E27FC236}">
                <a16:creationId xmlns="" xmlns:a16="http://schemas.microsoft.com/office/drawing/2014/main" id="{B020DBF6-4BC6-4CB0-88AD-5415D90A40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 bwMode="auto">
          <a:xfrm>
            <a:off x="5796364" y="1766854"/>
            <a:ext cx="2159635" cy="202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E1693FC-8AB0-4819-B76B-1CC2EC815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00" y="1581000"/>
            <a:ext cx="1905000" cy="2333625"/>
          </a:xfrm>
          <a:prstGeom prst="rect">
            <a:avLst/>
          </a:prstGeom>
        </p:spPr>
      </p:pic>
      <p:pic>
        <p:nvPicPr>
          <p:cNvPr id="12" name="Imagen 11" descr="https://www.christies.com/img/LotImages/2016/CSK/2016_CSK_12051_0228_000(a_sunshine_recorder_casella_early_20th_century).jpg">
            <a:extLst>
              <a:ext uri="{FF2B5EF4-FFF2-40B4-BE49-F238E27FC236}">
                <a16:creationId xmlns="" xmlns:a16="http://schemas.microsoft.com/office/drawing/2014/main" id="{C328E0EE-DBC1-4163-84AE-841F94DF20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 b="7897"/>
          <a:stretch/>
        </p:blipFill>
        <p:spPr bwMode="auto">
          <a:xfrm>
            <a:off x="1116000" y="4313623"/>
            <a:ext cx="2664000" cy="1779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https://alexnld.com/wp-content/uploads/2015/10/1247.jpg">
            <a:extLst>
              <a:ext uri="{FF2B5EF4-FFF2-40B4-BE49-F238E27FC236}">
                <a16:creationId xmlns="" xmlns:a16="http://schemas.microsoft.com/office/drawing/2014/main" id="{1E4286F2-E846-4720-88D6-7020A62E2E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65" y="4105053"/>
            <a:ext cx="1943634" cy="19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A50990E-DBA7-4B6F-A671-CB1E4D954552}"/>
              </a:ext>
            </a:extLst>
          </p:cNvPr>
          <p:cNvSpPr/>
          <p:nvPr/>
        </p:nvSpPr>
        <p:spPr>
          <a:xfrm rot="16200000">
            <a:off x="-201087" y="2265115"/>
            <a:ext cx="195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Πυρανομετρο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με </a:t>
            </a:r>
            <a:r>
              <a:rPr lang="el-G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δαχτύλιο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σκιάσης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A7E84F1-918A-4ECD-8AA9-2531CE2849E1}"/>
              </a:ext>
            </a:extLst>
          </p:cNvPr>
          <p:cNvSpPr/>
          <p:nvPr/>
        </p:nvSpPr>
        <p:spPr>
          <a:xfrm rot="16200000">
            <a:off x="7415133" y="2545256"/>
            <a:ext cx="1739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Πυρελιόμετρο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953D10A6-80D1-47B0-B05D-00DACB5FEB83}"/>
              </a:ext>
            </a:extLst>
          </p:cNvPr>
          <p:cNvSpPr/>
          <p:nvPr/>
        </p:nvSpPr>
        <p:spPr>
          <a:xfrm rot="16200000">
            <a:off x="-218557" y="4806636"/>
            <a:ext cx="1987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Καταγραφέας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ηλιοφάνειας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853D1748-4040-4F0B-BBE8-68CC7EACFE46}"/>
              </a:ext>
            </a:extLst>
          </p:cNvPr>
          <p:cNvSpPr/>
          <p:nvPr/>
        </p:nvSpPr>
        <p:spPr>
          <a:xfrm rot="16200000">
            <a:off x="7513850" y="4546942"/>
            <a:ext cx="2095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Μετρητής ισχύος ηλιακής ακτινοβολίας –χειρός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9F8D15B-C85C-453D-B8A0-D21C0C6CCC7E}"/>
              </a:ext>
            </a:extLst>
          </p:cNvPr>
          <p:cNvSpPr/>
          <p:nvPr/>
        </p:nvSpPr>
        <p:spPr>
          <a:xfrm>
            <a:off x="3688684" y="3534003"/>
            <a:ext cx="178199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Μέτρηση της ηλιακής ακτινοβολίας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1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063038-389F-4748-88B5-16FDFF99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pic>
        <p:nvPicPr>
          <p:cNvPr id="8" name="Imagen 7" descr="Imagen que contiene edificio, cielo, tejado, objeto de exteriores&#10;&#10;Descripción generada con confianza alta">
            <a:extLst>
              <a:ext uri="{FF2B5EF4-FFF2-40B4-BE49-F238E27FC236}">
                <a16:creationId xmlns="" xmlns:a16="http://schemas.microsoft.com/office/drawing/2014/main" id="{082D74B0-9D6B-43AE-AA6F-2AA99387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8" y="1658477"/>
            <a:ext cx="3348000" cy="2232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5E4A1B9-7B7A-4002-BE06-8357DABB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36" y="1628775"/>
            <a:ext cx="3510409" cy="2232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0A40729-C066-4BF6-8F1C-FAFF537B2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36" y="3963792"/>
            <a:ext cx="3390596" cy="2232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56308774-2D43-4C3C-9B70-55419FD9B87B}"/>
              </a:ext>
            </a:extLst>
          </p:cNvPr>
          <p:cNvCxnSpPr>
            <a:cxnSpLocks/>
          </p:cNvCxnSpPr>
          <p:nvPr/>
        </p:nvCxnSpPr>
        <p:spPr>
          <a:xfrm>
            <a:off x="4572000" y="1628775"/>
            <a:ext cx="0" cy="4567017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8BD3512B-F091-482D-8915-070C81AE1927}"/>
              </a:ext>
            </a:extLst>
          </p:cNvPr>
          <p:cNvCxnSpPr>
            <a:cxnSpLocks/>
          </p:cNvCxnSpPr>
          <p:nvPr/>
        </p:nvCxnSpPr>
        <p:spPr>
          <a:xfrm flipH="1">
            <a:off x="252413" y="3933003"/>
            <a:ext cx="8434387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50D79FA-6701-4933-8036-F9D953E80018}"/>
              </a:ext>
            </a:extLst>
          </p:cNvPr>
          <p:cNvSpPr/>
          <p:nvPr/>
        </p:nvSpPr>
        <p:spPr>
          <a:xfrm>
            <a:off x="252414" y="4017590"/>
            <a:ext cx="403945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Συλλογή και μετατροπή ηλιακής ενέργειας.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Ηλιακοί συλλέκτες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FDA9C29-3491-4F8F-AB12-07E65A9851E9}"/>
              </a:ext>
            </a:extLst>
          </p:cNvPr>
          <p:cNvSpPr/>
          <p:nvPr/>
        </p:nvSpPr>
        <p:spPr>
          <a:xfrm>
            <a:off x="540000" y="4848959"/>
            <a:ext cx="375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σχεδίαση και τα υλικά κατασκευής τους παίζουν καθοριστικό ρόλο στην απόδοση τους.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4D791FA7-B6BF-489E-9277-5590B05D2FAD}"/>
              </a:ext>
            </a:extLst>
          </p:cNvPr>
          <p:cNvSpPr/>
          <p:nvPr/>
        </p:nvSpPr>
        <p:spPr>
          <a:xfrm rot="16200000">
            <a:off x="-595459" y="2030709"/>
            <a:ext cx="2396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Ηλιακοί συλλέκτες σε επίπεδη επιφάνεια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C64E9442-7627-44A7-B9C6-FC2E068B2A61}"/>
              </a:ext>
            </a:extLst>
          </p:cNvPr>
          <p:cNvSpPr/>
          <p:nvPr/>
        </p:nvSpPr>
        <p:spPr>
          <a:xfrm rot="16200000">
            <a:off x="7675977" y="2347211"/>
            <a:ext cx="202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Ηλιακός συλλέκτης με σωλήνες κενού.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49A1E5B4-08EE-4E97-AB75-B7187863250C}"/>
              </a:ext>
            </a:extLst>
          </p:cNvPr>
          <p:cNvSpPr/>
          <p:nvPr/>
        </p:nvSpPr>
        <p:spPr>
          <a:xfrm rot="16200000">
            <a:off x="7718270" y="4693733"/>
            <a:ext cx="1937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Παραβολικοί ηλιακοί συλλέκτες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9837C4-FFD7-43FB-A6EB-C40D65B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349E197-F12F-46F7-9C8E-01D229E9E960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Ημερήσιες μεταβολές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Ηλιακό παράθυρο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2EE8721-308D-4CD5-B516-017DCB872057}"/>
              </a:ext>
            </a:extLst>
          </p:cNvPr>
          <p:cNvSpPr/>
          <p:nvPr/>
        </p:nvSpPr>
        <p:spPr>
          <a:xfrm>
            <a:off x="900000" y="1918703"/>
            <a:ext cx="27316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Η διαθέσιμη ηλιακή ενέργεια αποδίδεται στο μέγιστο 6 ώρες την ημέρα. Αυτό είναι το ηλιακό παράθυρο, η περιοχή </a:t>
            </a:r>
            <a:r>
              <a:rPr lang="el-GR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δηλ.της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ηλιακής τροχιάς σε ένα δεδομένο γεωγραφικό πλάτος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που τοποθετούνται  οι ηλιακοί συλλέκτες για εγγυημένη απόδοση.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F08CDDE-5BCD-4230-83D5-28787915C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48" y="1918703"/>
            <a:ext cx="5074857" cy="354722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3BCDD8C-5DFB-4076-8BC1-1EAFFBCA8698}"/>
              </a:ext>
            </a:extLst>
          </p:cNvPr>
          <p:cNvSpPr/>
          <p:nvPr/>
        </p:nvSpPr>
        <p:spPr>
          <a:xfrm>
            <a:off x="972000" y="5517839"/>
            <a:ext cx="77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/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σταθερά συστήματα ηλιακών συλλεκτών τοποθετούνται με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προσανατολισμό στον πραγματικό </a:t>
            </a: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νότο στο βόρειο ημισφαίριο και στο βορρά στο νότιο ημισφαίριο.</a:t>
            </a:r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8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9B5276-7042-48FD-AFBA-F59A4740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6E35A41-6503-4826-966E-E1BD35D1C7C9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Εποχικές μεταβολές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Γωνία κλίσης του συλλέκτη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B9E44F8C-731A-4798-8A94-73F5FD093D0B}"/>
              </a:ext>
            </a:extLst>
          </p:cNvPr>
          <p:cNvGrpSpPr/>
          <p:nvPr/>
        </p:nvGrpSpPr>
        <p:grpSpPr>
          <a:xfrm>
            <a:off x="5472000" y="1607466"/>
            <a:ext cx="3672000" cy="4627049"/>
            <a:chOff x="5220000" y="1485000"/>
            <a:chExt cx="3672000" cy="4627049"/>
          </a:xfrm>
        </p:grpSpPr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CCB651DF-C673-4F78-98EC-946F0F94F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1715" y="1485000"/>
              <a:ext cx="2280285" cy="229743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E3FF2744-877B-4E65-9D24-5CDB55F0D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00" y="3788901"/>
              <a:ext cx="3137535" cy="2323148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A7EE17B8-6FB4-40D9-8F46-32E56B6DE377}"/>
              </a:ext>
            </a:extLst>
          </p:cNvPr>
          <p:cNvGrpSpPr/>
          <p:nvPr/>
        </p:nvGrpSpPr>
        <p:grpSpPr>
          <a:xfrm>
            <a:off x="396000" y="1930754"/>
            <a:ext cx="5279494" cy="4291204"/>
            <a:chOff x="396000" y="1930754"/>
            <a:chExt cx="5279494" cy="4291204"/>
          </a:xfrm>
        </p:grpSpPr>
        <p:grpSp>
          <p:nvGrpSpPr>
            <p:cNvPr id="15" name="Grupo 14">
              <a:extLst>
                <a:ext uri="{FF2B5EF4-FFF2-40B4-BE49-F238E27FC236}">
                  <a16:creationId xmlns="" xmlns:a16="http://schemas.microsoft.com/office/drawing/2014/main" id="{547FE819-41D3-4F24-B4C0-5AFBC4488C41}"/>
                </a:ext>
              </a:extLst>
            </p:cNvPr>
            <p:cNvGrpSpPr/>
            <p:nvPr/>
          </p:nvGrpSpPr>
          <p:grpSpPr>
            <a:xfrm>
              <a:off x="396000" y="1930754"/>
              <a:ext cx="5279494" cy="4291204"/>
              <a:chOff x="396000" y="1930754"/>
              <a:chExt cx="5279494" cy="4291204"/>
            </a:xfrm>
          </p:grpSpPr>
          <p:pic>
            <p:nvPicPr>
              <p:cNvPr id="13" name="Imagen 12">
                <a:extLst>
                  <a:ext uri="{FF2B5EF4-FFF2-40B4-BE49-F238E27FC236}">
                    <a16:creationId xmlns="" xmlns:a16="http://schemas.microsoft.com/office/drawing/2014/main" id="{0B0BF8D7-4042-46B8-9021-434C606F7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31"/>
              <a:stretch/>
            </p:blipFill>
            <p:spPr bwMode="auto">
              <a:xfrm>
                <a:off x="396000" y="1930754"/>
                <a:ext cx="4728507" cy="425440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4" name="CuadroTexto 13">
                <a:extLst>
                  <a:ext uri="{FF2B5EF4-FFF2-40B4-BE49-F238E27FC236}">
                    <a16:creationId xmlns="" xmlns:a16="http://schemas.microsoft.com/office/drawing/2014/main" id="{2A4E80B5-3F0D-4184-A001-DD7DA65DE364}"/>
                  </a:ext>
                </a:extLst>
              </p:cNvPr>
              <p:cNvSpPr txBox="1"/>
              <p:nvPr/>
            </p:nvSpPr>
            <p:spPr>
              <a:xfrm>
                <a:off x="3276000" y="5883404"/>
                <a:ext cx="2399494" cy="33855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32º N </a:t>
                </a:r>
                <a:r>
                  <a:rPr lang="el-GR" sz="1600" b="1" dirty="0"/>
                  <a:t>Γεωγρ. Πλάτος</a:t>
                </a:r>
                <a:endParaRPr lang="en-US" sz="1600" b="1" dirty="0"/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983FE83F-EE69-4192-9720-D21AEE446F1C}"/>
                </a:ext>
              </a:extLst>
            </p:cNvPr>
            <p:cNvSpPr/>
            <p:nvPr/>
          </p:nvSpPr>
          <p:spPr>
            <a:xfrm>
              <a:off x="2268000" y="4855030"/>
              <a:ext cx="72000" cy="7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5AEEEF93-F6E7-4BC5-A948-FCF40800DCB1}"/>
                </a:ext>
              </a:extLst>
            </p:cNvPr>
            <p:cNvSpPr/>
            <p:nvPr/>
          </p:nvSpPr>
          <p:spPr>
            <a:xfrm>
              <a:off x="2268000" y="4021957"/>
              <a:ext cx="72000" cy="7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6E593B7A-1A7C-4601-8B83-8A4D518855B7}"/>
              </a:ext>
            </a:extLst>
          </p:cNvPr>
          <p:cNvSpPr/>
          <p:nvPr/>
        </p:nvSpPr>
        <p:spPr>
          <a:xfrm>
            <a:off x="5124506" y="1845000"/>
            <a:ext cx="19674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Η κλίση του συλλέκτη πρέπει να είναι διαφορετική το χειμώνα από  το καλοκαίρι.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Το σημαντικό ερώτημα είναι το είδος της εφαρμογής.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92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85700C-109D-4441-9E6F-8F303F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EB7F1B4-8E14-4354-8212-4E2C1038E7C7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Προσανατολισμός συλλέκτη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58E7627-665A-40DC-8425-BB097395D7BA}"/>
              </a:ext>
            </a:extLst>
          </p:cNvPr>
          <p:cNvSpPr/>
          <p:nvPr/>
        </p:nvSpPr>
        <p:spPr>
          <a:xfrm>
            <a:off x="859706" y="1773000"/>
            <a:ext cx="79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Οροφές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σκιάσεις και άλλοι παράγοντες καθορίζουν τον προσανατολισμό των συλλεκτών, χωρίς αυτός να είναι ο βέλτιστος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Αυτό σημαίνει μειωμένη απόδοση του συστήματος, </a:t>
            </a:r>
            <a:r>
              <a:rPr lang="el-G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δηλ. περισσότεροι συλλέκτες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για την επίτευξη της απαιτούμενης ενέργειας. 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58E6933-06C8-4549-9614-B6B048ED81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5" y="2848613"/>
            <a:ext cx="3829685" cy="339788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Imagen 6" descr="https://www.solarpathfinder.com/images/spf/works/dome_reflect.jpg">
            <a:extLst>
              <a:ext uri="{FF2B5EF4-FFF2-40B4-BE49-F238E27FC236}">
                <a16:creationId xmlns="" xmlns:a16="http://schemas.microsoft.com/office/drawing/2014/main" id="{79192A30-F158-4D62-B020-A3B5A99F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3" y="2701878"/>
            <a:ext cx="2603500" cy="26347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A67C7D6-8210-4B64-96A1-DF63E1573401}"/>
              </a:ext>
            </a:extLst>
          </p:cNvPr>
          <p:cNvSpPr/>
          <p:nvPr/>
        </p:nvSpPr>
        <p:spPr>
          <a:xfrm>
            <a:off x="5005706" y="5422321"/>
            <a:ext cx="376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Οι ηλιακοί χάρτες βοηθούν τους σχεδιαστές στην εκτίμηση της επίδρασης της σκίασης των συλλεκτών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 στόχοι της ενότητας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Στο τέλος της ενότητας θα μπορείτε να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 ορίσετε τις </a:t>
            </a:r>
            <a:r>
              <a:rPr lang="el-G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ηλιοθερμικές</a:t>
            </a: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τεχνολογίες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 εξηγήσετε βασικούς όρους και αρχές που αφορούν την </a:t>
            </a:r>
            <a:r>
              <a:rPr lang="el-G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ηλιοθερμική</a:t>
            </a: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ενέργεια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συμπεριλαμβανομένου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Παραμέτρων όπως της ηλιακής ακτινοβολίας πάνω στη </a:t>
            </a:r>
            <a:r>
              <a:rPr lang="el-G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γή</a:t>
            </a: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στις επιφάνειες. 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Άλλων καθοριστικών παραγόντων που συμβάλουν στην απόδοση των </a:t>
            </a:r>
            <a:r>
              <a:rPr lang="el-G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ηλιοθερμικών</a:t>
            </a: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συστημάτων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 εξηγήσετε πως εφαρμόζονται οι βασικές αρχές που αφορούν την ηλιακή ενέργεια ώστε να έχουμε αποτελεσματικότερα </a:t>
            </a:r>
            <a:r>
              <a:rPr lang="el-G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συστήματα, συμπεριλαμβανομένου: 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Της βελτιστοποίησης της κλίσης και της γωνίας προσανατολισμού των ηλιακών συλλεκτών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Άλλα πρακτικά ζητήματα επί της κατασκευής των συστημάτων.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A6BEDC-05F0-498D-90A1-C7A83BE3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681935B-6CEB-4D09-98DB-A12712AA1A4D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Βέλτιστη γωνία κλίσης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E4C9EFD-D1A0-4EB9-AF7E-3F0EF834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989000"/>
            <a:ext cx="4724400" cy="261937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5A777B3-CC0C-4D6D-9148-B99143E4EED6}"/>
              </a:ext>
            </a:extLst>
          </p:cNvPr>
          <p:cNvSpPr/>
          <p:nvPr/>
        </p:nvSpPr>
        <p:spPr>
          <a:xfrm>
            <a:off x="775736" y="4608375"/>
            <a:ext cx="4831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Το διάγραμμα δείχνει ότι υπάρχει ένα εύρος συνδυασμών  στην κλίση των συλλεκτών και στον προσανατολισμό τους για τη λήψη της βέλτιστης ηλιακής ενέργειας.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Η τελειοποίηση των γωνιών δεν είναι λοιπόν αυστηρά  απαραίτητη. Το κέρδος μπορεί να είναι μικρότερο από την απαιτούμενη επένδυση.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93AD840-5F3E-4310-A074-5EE71252F231}"/>
              </a:ext>
            </a:extLst>
          </p:cNvPr>
          <p:cNvSpPr/>
          <p:nvPr/>
        </p:nvSpPr>
        <p:spPr>
          <a:xfrm>
            <a:off x="5436000" y="1913141"/>
            <a:ext cx="378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Πρακτικοί κανόνες στον υπολογισμό της κλίσης, ανάλογα το είδος της εφαρμογής: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Κλίση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Γεωγραφικό πλάτος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χρήση της ενέργειας όλο το χρόνο.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Κλίση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Γεωγραφικό πλάτος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+ 15º</a:t>
            </a:r>
          </a:p>
          <a:p>
            <a:pPr lvl="1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χειμερινή χρήση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Κλίση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Γεωγραφικό πλάτος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– 15º</a:t>
            </a:r>
          </a:p>
          <a:p>
            <a:pPr lvl="1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καλοκαιρινή χρήση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  Προσοχή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Υπάρχουν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εξαιρέσεις στους κανόνες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κλίμα ερήμου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4962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0243A7-1980-42AB-A3B9-E0FE538D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4518A36-0624-4EF3-856F-7F0642FE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Θεωρήσεις για την αποθήκευση της θερμότητας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 descr="The hot water heater at the rooftop of the house ">
            <a:extLst>
              <a:ext uri="{FF2B5EF4-FFF2-40B4-BE49-F238E27FC236}">
                <a16:creationId xmlns="" xmlns:a16="http://schemas.microsoft.com/office/drawing/2014/main" id="{9755C7BA-986C-4129-B596-16572DC5A6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5" y="2039540"/>
            <a:ext cx="4285615" cy="304546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037AF97-2E02-42D0-828A-901A0FC6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05" y="2081317"/>
            <a:ext cx="1533333" cy="29619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990C8C4D-2FFB-4E75-B83C-54F9F8688132}"/>
              </a:ext>
            </a:extLst>
          </p:cNvPr>
          <p:cNvSpPr/>
          <p:nvPr/>
        </p:nvSpPr>
        <p:spPr>
          <a:xfrm>
            <a:off x="716320" y="5196475"/>
            <a:ext cx="8319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Η σχεδίαση του δοχείου ζεστού νερού είναι άλλος ένας σημαντικός παράγοντας στην απόδοση του συστήματος.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Η θερμοκρασία του νερού στο δοχείο διαφέρει από το χειμώνα στο καλοκαίρι (ακόμα και </a:t>
            </a:r>
            <a:r>
              <a:rPr lang="el-G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αν έχουμε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την ίδια ηλιοφάνεια) και αυτό μπορεί να οφείλεται στην θερμοκρασία του νερού παροχής,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46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ttp://solarheateurope.eu/wp-content/uploads/2017/08/Austria-Solar-Solar-Heat-Europe-Installation-Solar-Flat-Collectors-V2.jpg">
            <a:extLst>
              <a:ext uri="{FF2B5EF4-FFF2-40B4-BE49-F238E27FC236}">
                <a16:creationId xmlns="" xmlns:a16="http://schemas.microsoft.com/office/drawing/2014/main" id="{26260DD1-6739-4838-9C61-76942CABBA0B}"/>
              </a:ext>
            </a:extLst>
          </p:cNvPr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715"/>
            <a:ext cx="4383992" cy="41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A03827-59E3-4CF5-9FFC-D8B31EF7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Βασικές</a:t>
            </a:r>
            <a:r>
              <a:rPr lang="en-US" b="1" dirty="0"/>
              <a:t> </a:t>
            </a:r>
            <a:r>
              <a:rPr lang="el-GR" b="1" dirty="0"/>
              <a:t>εφαρμογές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BC4BDBB-E577-4E91-B5F3-AC74CA15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Συμπληρωματικά θέματα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615004C-1D2C-49D3-BF7E-D56C081AAFD0}"/>
              </a:ext>
            </a:extLst>
          </p:cNvPr>
          <p:cNvSpPr/>
          <p:nvPr/>
        </p:nvSpPr>
        <p:spPr>
          <a:xfrm>
            <a:off x="655121" y="1989000"/>
            <a:ext cx="42768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Ασφάλεια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Καθαρή τεχνολογία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Ασφάλεια κατά την εγκατάσταση των συλλεκτών σε ταράτσες, οροφές κλπ.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Προσιτή οικονομικά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Εκτίμηση κόστους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kWh/€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Υλικά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Προσεκτική επιλογή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Έχουν επίδραση στην ασφάλεια, την απόδοση, τη διάρκεια ζωής και στο κόστος. 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Ηλιακή </a:t>
            </a:r>
            <a:r>
              <a:rPr lang="el-GR" dirty="0"/>
              <a:t>Ενέργεια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l-GR" b="1" dirty="0" err="1"/>
              <a:t>Ηλιοθερμικές</a:t>
            </a:r>
            <a:r>
              <a:rPr lang="el-GR" b="1" dirty="0"/>
              <a:t> τεχνολογίες και εφαρμογές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49132CB-22C0-4C2F-8A54-2A6E3D61FC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8" y="2205000"/>
            <a:ext cx="8244102" cy="38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E0DD625-C3E3-4577-9866-47A93B213A68}"/>
              </a:ext>
            </a:extLst>
          </p:cNvPr>
          <p:cNvSpPr/>
          <p:nvPr/>
        </p:nvSpPr>
        <p:spPr>
          <a:xfrm>
            <a:off x="396000" y="1557000"/>
            <a:ext cx="8244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Αυτό το κεφάλαιο αφορά σε 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ηλιοθερμικές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τεχνολογίες και εφαρμογές αυτής.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l-GR" b="1" dirty="0" err="1"/>
              <a:t>Ηλιοθερμικές</a:t>
            </a:r>
            <a:r>
              <a:rPr lang="el-GR" b="1" dirty="0"/>
              <a:t> τεχνολογίες και εφαρμογές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FE8CB5B-1D19-4966-A80C-C42D18589876}"/>
              </a:ext>
            </a:extLst>
          </p:cNvPr>
          <p:cNvSpPr/>
          <p:nvPr/>
        </p:nvSpPr>
        <p:spPr>
          <a:xfrm>
            <a:off x="630006" y="1412472"/>
            <a:ext cx="3815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Οικιακό ηλιακό σύστημα παραγωγής ζεστού νερού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D35232E3-D80F-42AA-A82E-F03D1440F763}"/>
              </a:ext>
            </a:extLst>
          </p:cNvPr>
          <p:cNvCxnSpPr>
            <a:cxnSpLocks/>
          </p:cNvCxnSpPr>
          <p:nvPr/>
        </p:nvCxnSpPr>
        <p:spPr>
          <a:xfrm>
            <a:off x="4572000" y="1628775"/>
            <a:ext cx="0" cy="459269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CB8FC059-4D97-44CA-98B9-4FBCD9443E67}"/>
              </a:ext>
            </a:extLst>
          </p:cNvPr>
          <p:cNvCxnSpPr>
            <a:cxnSpLocks/>
          </p:cNvCxnSpPr>
          <p:nvPr/>
        </p:nvCxnSpPr>
        <p:spPr>
          <a:xfrm flipH="1">
            <a:off x="252413" y="3933003"/>
            <a:ext cx="8434387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A4C231-ACD2-4144-92EB-AC4DEEB8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0"/>
          <a:stretch/>
        </p:blipFill>
        <p:spPr bwMode="auto">
          <a:xfrm>
            <a:off x="1124338" y="1972630"/>
            <a:ext cx="282733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A04F7D7F-D18E-4F30-9F08-BA937052E567}"/>
              </a:ext>
            </a:extLst>
          </p:cNvPr>
          <p:cNvSpPr/>
          <p:nvPr/>
        </p:nvSpPr>
        <p:spPr>
          <a:xfrm>
            <a:off x="4870805" y="1425898"/>
            <a:ext cx="3815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Οικιακό ηλιακό σύστημα θέρμανσης πισίνας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1EECDF26-F140-46FC-93A7-9E7452C9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10" y="1993206"/>
            <a:ext cx="2967032" cy="180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C95F376-BF88-4618-A27B-11F92A5A515B}"/>
              </a:ext>
            </a:extLst>
          </p:cNvPr>
          <p:cNvSpPr/>
          <p:nvPr/>
        </p:nvSpPr>
        <p:spPr>
          <a:xfrm>
            <a:off x="172875" y="3884850"/>
            <a:ext cx="4462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Ηλιακό σύστημα παραγωγής ζεστού νερού χρήσης σε ξενοδοχείο.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14" descr="http://www.aguiaringenieros.com/img/proyectos/PDKShPg03PoWUNDj.jpg">
            <a:extLst>
              <a:ext uri="{FF2B5EF4-FFF2-40B4-BE49-F238E27FC236}">
                <a16:creationId xmlns="" xmlns:a16="http://schemas.microsoft.com/office/drawing/2014/main" id="{B3E4DFBC-4417-40A3-839B-B92DBDD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5" y="4421470"/>
            <a:ext cx="269999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https://c1.staticflickr.com/3/2647/3937004984_cee9c41ff7.jpg">
            <a:extLst>
              <a:ext uri="{FF2B5EF4-FFF2-40B4-BE49-F238E27FC236}">
                <a16:creationId xmlns="" xmlns:a16="http://schemas.microsoft.com/office/drawing/2014/main" id="{37B7A48B-1C31-4616-82A5-43DF3CD83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14115"/>
          <a:stretch/>
        </p:blipFill>
        <p:spPr bwMode="auto">
          <a:xfrm>
            <a:off x="5210926" y="4421470"/>
            <a:ext cx="3185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17CFA5AA-40D5-45CA-853F-68AA573BB8D5}"/>
              </a:ext>
            </a:extLst>
          </p:cNvPr>
          <p:cNvSpPr/>
          <p:nvPr/>
        </p:nvSpPr>
        <p:spPr>
          <a:xfrm>
            <a:off x="4606867" y="3888990"/>
            <a:ext cx="4537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Ηλιακό 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αποξηραντήριο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για γεωργική /βιομηχανική παραγωγή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681AA8-C2BF-45C3-90C7-755C9DE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l-GR" b="1" dirty="0" err="1"/>
              <a:t>Ηλιοθερμικές</a:t>
            </a:r>
            <a:r>
              <a:rPr lang="el-GR" b="1" dirty="0"/>
              <a:t> τεχνολογίες και εφαρμογές</a:t>
            </a:r>
            <a:endParaRPr lang="es-ES" dirty="0"/>
          </a:p>
        </p:txBody>
      </p:sp>
      <p:pic>
        <p:nvPicPr>
          <p:cNvPr id="4" name="Imagen 3" descr="https://www.npower.com/idc/groups/wcms_content/@wcms/documents/digitalassets/solar-thermal-diag.png">
            <a:extLst>
              <a:ext uri="{FF2B5EF4-FFF2-40B4-BE49-F238E27FC236}">
                <a16:creationId xmlns="" xmlns:a16="http://schemas.microsoft.com/office/drawing/2014/main" id="{77956345-EAAF-4EA4-9FF5-8CB24BF7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68" y="1628775"/>
            <a:ext cx="4573332" cy="288022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117AE65-182F-4847-B2A7-BE21CC8C731B}"/>
              </a:ext>
            </a:extLst>
          </p:cNvPr>
          <p:cNvSpPr/>
          <p:nvPr/>
        </p:nvSpPr>
        <p:spPr>
          <a:xfrm>
            <a:off x="630007" y="1557000"/>
            <a:ext cx="350999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Βασικό σύστημα για οικιακή  παραγωγή ζεστού νερού χρήσης.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Σύστημα βεβιασμένης (εξαναγκασμένης)  κυκλοφορίας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Βασική δομή και λειτουργία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Κρύο νερό εισέρχεται στο δοχείο αποθήκευσης ζεστού νερού. 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Ελεγχόμενο διαχωρισμένο σύστημα εξαναγκασμένης κυκλοφορίας.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Απορρόφηση ηλιακής ακτινοβολίας μέσω των συλλεκτών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E6C9EF6-C4D5-425A-A127-1FA5A15E1947}"/>
              </a:ext>
            </a:extLst>
          </p:cNvPr>
          <p:cNvSpPr/>
          <p:nvPr/>
        </p:nvSpPr>
        <p:spPr>
          <a:xfrm>
            <a:off x="665787" y="5091515"/>
            <a:ext cx="822621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+mj-lt"/>
              <a:buAutoNum type="arabicPeriod" startAt="4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Μονωμένο δοχείο αποθήκευσης ζεστού νερού και με 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εναλλάκτη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θερμότητας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 startAt="4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Συμπληρωματικό σύστημα θέρμανσης του ζεστού νερού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φυσικό αέριο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πετρέλαιο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κλπ.)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 startAt="4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Χρήσεις ζεστού νερού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Κατανάλωση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8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614985F-8DA8-4415-91FD-247DDE97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737">
            <a:off x="3259770" y="3257183"/>
            <a:ext cx="58578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E323902-389B-4771-94BF-15BD4EAF3D18}"/>
              </a:ext>
            </a:extLst>
          </p:cNvPr>
          <p:cNvSpPr/>
          <p:nvPr/>
        </p:nvSpPr>
        <p:spPr>
          <a:xfrm>
            <a:off x="324000" y="1544796"/>
            <a:ext cx="6624000" cy="31682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7B6C99-EE17-4CF1-9840-47C913A9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FFE9EBD9-574E-4C04-A98D-C6D80220E8FC}"/>
              </a:ext>
            </a:extLst>
          </p:cNvPr>
          <p:cNvGrpSpPr/>
          <p:nvPr/>
        </p:nvGrpSpPr>
        <p:grpSpPr>
          <a:xfrm>
            <a:off x="4644000" y="4725000"/>
            <a:ext cx="2037769" cy="935997"/>
            <a:chOff x="3204000" y="4508999"/>
            <a:chExt cx="2037769" cy="935997"/>
          </a:xfrm>
        </p:grpSpPr>
        <p:sp>
          <p:nvSpPr>
            <p:cNvPr id="5" name="Flecha: doblada 4">
              <a:extLst>
                <a:ext uri="{FF2B5EF4-FFF2-40B4-BE49-F238E27FC236}">
                  <a16:creationId xmlns="" xmlns:a16="http://schemas.microsoft.com/office/drawing/2014/main" id="{709916DA-AAF8-44EA-A588-DF518505D35B}"/>
                </a:ext>
              </a:extLst>
            </p:cNvPr>
            <p:cNvSpPr/>
            <p:nvPr/>
          </p:nvSpPr>
          <p:spPr>
            <a:xfrm flipV="1">
              <a:off x="3204000" y="4508999"/>
              <a:ext cx="2016000" cy="935997"/>
            </a:xfrm>
            <a:prstGeom prst="bentArrow">
              <a:avLst>
                <a:gd name="adj1" fmla="val 41140"/>
                <a:gd name="adj2" fmla="val 38205"/>
                <a:gd name="adj3" fmla="val 38205"/>
                <a:gd name="adj4" fmla="val 45217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689191BA-402A-4C1E-97D6-39163E8615C8}"/>
                </a:ext>
              </a:extLst>
            </p:cNvPr>
            <p:cNvSpPr txBox="1"/>
            <p:nvPr/>
          </p:nvSpPr>
          <p:spPr>
            <a:xfrm>
              <a:off x="3279469" y="4815566"/>
              <a:ext cx="1962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solidFill>
                    <a:schemeClr val="bg1"/>
                  </a:solidFill>
                </a:rPr>
                <a:t>Η σωστή εφαρμογή μπορεί να οδηγήσει σε 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F78AB43-71BF-4515-8609-AB1F1038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000"/>
            <a:ext cx="6224569" cy="4525963"/>
          </a:xfrm>
        </p:spPr>
        <p:txBody>
          <a:bodyPr>
            <a:normAutofit/>
          </a:bodyPr>
          <a:lstStyle/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Ηλιακή ακτινοβολία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Ενεργειακή απολαβή  και ακτινοβολία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Ηλιακή τροχιά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Ηλιακές γωνίες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Ατμόσφαιρα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αέρια μάζα και ολική ηλιακή ακτινοβολία στην επιφάνεια της γης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Γωνία πρόσπτωσης στις επιφάνειες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Απορρόφηση ακτινοβολίας από τα υλικά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Μεταφορά θερμότητας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Διαφορές Θερμοκρασίας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Θερμική μάζα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E4257F3-3FC8-4EDB-8617-C085A28D6ED3}"/>
              </a:ext>
            </a:extLst>
          </p:cNvPr>
          <p:cNvSpPr/>
          <p:nvPr/>
        </p:nvSpPr>
        <p:spPr>
          <a:xfrm rot="20187180">
            <a:off x="6674460" y="4198070"/>
            <a:ext cx="2349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ΑΠΟΔΟΤΙΚΑ ΚΑΙ ΑΠΟΤΕΛΕΣΜΑΤΙΚΑ ΗΛΙΟΘΕΡΜΙΚΑ ΣΥΣΤΉΜΑΤΑ</a:t>
            </a:r>
            <a:endParaRPr lang="es-E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2567FBCF-E177-4D95-A8E1-00DCA7EA0022}"/>
              </a:ext>
            </a:extLst>
          </p:cNvPr>
          <p:cNvSpPr/>
          <p:nvPr/>
        </p:nvSpPr>
        <p:spPr>
          <a:xfrm>
            <a:off x="630007" y="1557000"/>
            <a:ext cx="278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Ηλιακή ακτινοβολία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8B3BC297-81D4-4014-9C44-EB57B2C6B97B}"/>
              </a:ext>
            </a:extLst>
          </p:cNvPr>
          <p:cNvSpPr/>
          <p:nvPr/>
        </p:nvSpPr>
        <p:spPr>
          <a:xfrm>
            <a:off x="900000" y="1844264"/>
            <a:ext cx="525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ηλεκτρομαγνητική ενέργεια που ακτινοβολείται από τον ήλιο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59F00D3-F4D8-44DE-918B-EC63DCEE6414}"/>
              </a:ext>
            </a:extLst>
          </p:cNvPr>
          <p:cNvSpPr/>
          <p:nvPr/>
        </p:nvSpPr>
        <p:spPr>
          <a:xfrm>
            <a:off x="630007" y="2259762"/>
            <a:ext cx="314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Ακτινοβολία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880777FF-BC9E-4EA4-89EF-CDB112929495}"/>
              </a:ext>
            </a:extLst>
          </p:cNvPr>
          <p:cNvSpPr/>
          <p:nvPr/>
        </p:nvSpPr>
        <p:spPr>
          <a:xfrm>
            <a:off x="972000" y="2542234"/>
            <a:ext cx="5753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ηλιακή ισχύς (πυκνότητα ισχύος)  σε δεδομένη χρονική στιγμή  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W/m</a:t>
            </a:r>
            <a:r>
              <a:rPr lang="en-US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4B4E330A-D61D-4855-84C8-5980486797D7}"/>
              </a:ext>
            </a:extLst>
          </p:cNvPr>
          <p:cNvSpPr/>
          <p:nvPr/>
        </p:nvSpPr>
        <p:spPr>
          <a:xfrm>
            <a:off x="643548" y="3121890"/>
            <a:ext cx="4792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Ηλιακή Ενεργειακή Απολαβή (</a:t>
            </a:r>
            <a:r>
              <a:rPr lang="el-GR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Ηλιασμός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1B20BCC-92EF-44C9-AC59-43ABAFC53F7C}"/>
              </a:ext>
            </a:extLst>
          </p:cNvPr>
          <p:cNvSpPr/>
          <p:nvPr/>
        </p:nvSpPr>
        <p:spPr>
          <a:xfrm>
            <a:off x="900000" y="3378446"/>
            <a:ext cx="77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συνολική διαθέσιμη ηλιακή ενέργεια σε μια χρονική περίοδο 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kWh/ m</a:t>
            </a:r>
            <a:r>
              <a:rPr lang="en-US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n 20" descr="http://www.greenrhinoenergy.com/solar/radiation/images/solar-constant.jpg">
            <a:extLst>
              <a:ext uri="{FF2B5EF4-FFF2-40B4-BE49-F238E27FC236}">
                <a16:creationId xmlns="" xmlns:a16="http://schemas.microsoft.com/office/drawing/2014/main" id="{68D233B1-41F6-4AE9-BAAA-D3BB06D780A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" t="-1490" r="-1425" b="-1602"/>
          <a:stretch/>
        </p:blipFill>
        <p:spPr bwMode="auto">
          <a:xfrm>
            <a:off x="2052000" y="3764945"/>
            <a:ext cx="5266690" cy="24720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092DF61B-E733-4AD6-9A62-70F482E40612}"/>
              </a:ext>
            </a:extLst>
          </p:cNvPr>
          <p:cNvGrpSpPr/>
          <p:nvPr/>
        </p:nvGrpSpPr>
        <p:grpSpPr>
          <a:xfrm>
            <a:off x="6198843" y="1701000"/>
            <a:ext cx="2729157" cy="1198957"/>
            <a:chOff x="6198843" y="1701000"/>
            <a:chExt cx="2729157" cy="1198957"/>
          </a:xfrm>
        </p:grpSpPr>
        <p:pic>
          <p:nvPicPr>
            <p:cNvPr id="22" name="Imagen 21">
              <a:extLst>
                <a:ext uri="{FF2B5EF4-FFF2-40B4-BE49-F238E27FC236}">
                  <a16:creationId xmlns="" xmlns:a16="http://schemas.microsoft.com/office/drawing/2014/main" id="{6C0E03DE-ABC9-40B3-936B-682A29F92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50"/>
            <a:stretch/>
          </p:blipFill>
          <p:spPr bwMode="auto">
            <a:xfrm>
              <a:off x="6198843" y="1701000"/>
              <a:ext cx="2729157" cy="957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6092330E-AF54-4A46-8124-828166341FE2}"/>
                </a:ext>
              </a:extLst>
            </p:cNvPr>
            <p:cNvSpPr/>
            <p:nvPr/>
          </p:nvSpPr>
          <p:spPr>
            <a:xfrm>
              <a:off x="6653871" y="2622958"/>
              <a:ext cx="21371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Φάσμα ηλιακής ακτινοβολίας</a:t>
              </a:r>
              <a:endParaRPr lang="es-ES" sz="1200" i="1" dirty="0"/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9E4DF2FE-670B-4A8E-B475-6C525A5A40A4}"/>
              </a:ext>
            </a:extLst>
          </p:cNvPr>
          <p:cNvSpPr/>
          <p:nvPr/>
        </p:nvSpPr>
        <p:spPr>
          <a:xfrm>
            <a:off x="852633" y="5733000"/>
            <a:ext cx="1261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Ηλιακή σταθερά</a:t>
            </a:r>
            <a:endParaRPr lang="en-U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ακτινοβολία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644FD9-5F80-4A3B-A927-E9F39500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834B990-334C-4A2F-812E-F3384930BC17}"/>
              </a:ext>
            </a:extLst>
          </p:cNvPr>
          <p:cNvSpPr/>
          <p:nvPr/>
        </p:nvSpPr>
        <p:spPr>
          <a:xfrm>
            <a:off x="630007" y="1557000"/>
            <a:ext cx="19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Ηλιακή τροχιά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14A479D-994E-45F7-84C1-84BC9710B5C7}"/>
              </a:ext>
            </a:extLst>
          </p:cNvPr>
          <p:cNvSpPr/>
          <p:nvPr/>
        </p:nvSpPr>
        <p:spPr>
          <a:xfrm>
            <a:off x="903159" y="1937542"/>
            <a:ext cx="77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ηλιακή ενεργειακή απολαβή στην επιφάνεια της </a:t>
            </a:r>
            <a:r>
              <a:rPr lang="el-G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Γης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μεταβάλλεται κυκλικά με το χρόνο εξαιτίας της καθημερινής περιστροφικής κίνησης της </a:t>
            </a:r>
            <a:r>
              <a:rPr lang="el-G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Γης (εναλλαγή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μέρας και νύχτας) και της κλίσης </a:t>
            </a:r>
            <a:r>
              <a:rPr lang="el-G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του άξονα της Γης (εναλλαγές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εποχών)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A3F3558-B4D5-418F-967C-331C75FA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9" y="2810527"/>
            <a:ext cx="5498331" cy="3252299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320CB4A-A714-45FC-B316-486A0FBF6731}"/>
              </a:ext>
            </a:extLst>
          </p:cNvPr>
          <p:cNvSpPr/>
          <p:nvPr/>
        </p:nvSpPr>
        <p:spPr>
          <a:xfrm>
            <a:off x="6588000" y="3573000"/>
            <a:ext cx="21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Εποχικό φαινόμενο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Θερινή ώρα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Διαφορετική γωνία πρόσπτωσης των 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ακτίνων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του ήλιου σε δεδομένα γεωγραφικά πλάτη. </a:t>
            </a:r>
            <a:endParaRPr lang="es-ES" dirty="0"/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B4B923C4-5641-42B4-8C7A-0210DCF0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Διαφορετική γωνία προσβολής των ακτίνων του ήλιου σε δεδομένα γεωγραφικά πλάτη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490558F4-69E3-405A-84BC-8094BA16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Διαφορετική γωνία προσβολής των ακτίνων του ήλιου σε δεδομένα γεωγραφικά πλάτη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77B786-54C7-4873-90D5-CBBA266C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Ηλιακοί όροι και βασικές αρχές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89932BD-4BCC-4BF9-9410-C323C2D611E3}"/>
              </a:ext>
            </a:extLst>
          </p:cNvPr>
          <p:cNvSpPr/>
          <p:nvPr/>
        </p:nvSpPr>
        <p:spPr>
          <a:xfrm>
            <a:off x="630007" y="1557000"/>
            <a:ext cx="19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Ηλιακή τροχιά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Imagen 7" descr="Imagen que contiene texto, mapa&#10;&#10;Descripción generada con confianza muy alta">
            <a:extLst>
              <a:ext uri="{FF2B5EF4-FFF2-40B4-BE49-F238E27FC236}">
                <a16:creationId xmlns="" xmlns:a16="http://schemas.microsoft.com/office/drawing/2014/main" id="{24E1EF02-6FB1-4A28-9972-DDCE3F4DF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" y="2009696"/>
            <a:ext cx="4092594" cy="39647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8076506D-4AEF-41E2-A2D5-E414C26B691E}"/>
              </a:ext>
            </a:extLst>
          </p:cNvPr>
          <p:cNvGrpSpPr/>
          <p:nvPr/>
        </p:nvGrpSpPr>
        <p:grpSpPr>
          <a:xfrm>
            <a:off x="5796977" y="1628775"/>
            <a:ext cx="2807023" cy="4452913"/>
            <a:chOff x="756000" y="1856087"/>
            <a:chExt cx="2807023" cy="4452913"/>
          </a:xfrm>
        </p:grpSpPr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A7D86DBA-6171-4F6F-B8AF-B34083C4A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000" y="1856087"/>
              <a:ext cx="2806350" cy="223361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CAA4B9FB-95B0-4D35-A50F-2BD94DCE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05" y="4102057"/>
              <a:ext cx="2807018" cy="220694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</p:grpSp>
      <p:sp>
        <p:nvSpPr>
          <p:cNvPr id="12" name="Flecha: hacia la izquierda 11">
            <a:extLst>
              <a:ext uri="{FF2B5EF4-FFF2-40B4-BE49-F238E27FC236}">
                <a16:creationId xmlns="" xmlns:a16="http://schemas.microsoft.com/office/drawing/2014/main" id="{35B4DD7A-6C59-488D-8FC7-09CA0A08D7DF}"/>
              </a:ext>
            </a:extLst>
          </p:cNvPr>
          <p:cNvSpPr/>
          <p:nvPr/>
        </p:nvSpPr>
        <p:spPr>
          <a:xfrm>
            <a:off x="5436977" y="3682388"/>
            <a:ext cx="432000" cy="3600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018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1463</Words>
  <Application>Microsoft Office PowerPoint</Application>
  <PresentationFormat>Προβολή στην οθόνη (4:3)</PresentationFormat>
  <Paragraphs>178</Paragraphs>
  <Slides>23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Symbol</vt:lpstr>
      <vt:lpstr>Wingdings</vt:lpstr>
      <vt:lpstr>2_Office Theme</vt:lpstr>
      <vt:lpstr>Κεφάλαιο 1.1. Ηλιακή Ενέργεια</vt:lpstr>
      <vt:lpstr>Οι στόχοι της ενότητας</vt:lpstr>
      <vt:lpstr>1. Ηλιοθερμικές τεχνολογίες και εφαρμογές</vt:lpstr>
      <vt:lpstr>1. Ηλιοθερμικές τεχνολογίες και εφαρμογές</vt:lpstr>
      <vt:lpstr>1. Ηλιοθερμικές τεχνολογίες και εφαρμογές</vt:lpstr>
      <vt:lpstr>2. Ηλιακοί όροι και βασικές αρχές</vt:lpstr>
      <vt:lpstr>2. Ηλιακοί όροι και βασικές αρχές</vt:lpstr>
      <vt:lpstr>2. Ηλιακοί όροι και βασικές αρχές</vt:lpstr>
      <vt:lpstr>2. Ηλιακοί όροι και βασικές αρχές</vt:lpstr>
      <vt:lpstr>2. Ηλιακοί όροι και βασικές αρχές</vt:lpstr>
      <vt:lpstr>2. Ηλιακοί όροι και βασικές αρχές</vt:lpstr>
      <vt:lpstr>2. Ηλιακοί όροι και βασικές αρχές</vt:lpstr>
      <vt:lpstr>2. Ηλιακοί όροι και βασικές αρχές</vt:lpstr>
      <vt:lpstr>3.Βασικές εφαρμογές</vt:lpstr>
      <vt:lpstr>3. Βασικές εφαρμογές</vt:lpstr>
      <vt:lpstr>3. Βασικές εφαρμογές</vt:lpstr>
      <vt:lpstr>3. Βασικές εφαρμογές</vt:lpstr>
      <vt:lpstr>3. Βασικές εφαρμογές</vt:lpstr>
      <vt:lpstr>3. Βασικές εφαρμογές</vt:lpstr>
      <vt:lpstr>3. Βασικές εφαρμογές</vt:lpstr>
      <vt:lpstr>3. Βασικές εφαρμογές</vt:lpstr>
      <vt:lpstr>3. Βασικές εφαρμογές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245</cp:revision>
  <cp:lastPrinted>2018-11-26T14:23:43Z</cp:lastPrinted>
  <dcterms:created xsi:type="dcterms:W3CDTF">2017-12-11T10:59:29Z</dcterms:created>
  <dcterms:modified xsi:type="dcterms:W3CDTF">2019-11-26T11:17:26Z</dcterms:modified>
</cp:coreProperties>
</file>