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61" r:id="rId2"/>
    <p:sldId id="262" r:id="rId3"/>
    <p:sldId id="300" r:id="rId4"/>
    <p:sldId id="301" r:id="rId5"/>
    <p:sldId id="302" r:id="rId6"/>
    <p:sldId id="303" r:id="rId7"/>
    <p:sldId id="337" r:id="rId8"/>
    <p:sldId id="305" r:id="rId9"/>
    <p:sldId id="344" r:id="rId10"/>
    <p:sldId id="340" r:id="rId11"/>
    <p:sldId id="345" r:id="rId12"/>
    <p:sldId id="341" r:id="rId13"/>
    <p:sldId id="342" r:id="rId14"/>
    <p:sldId id="336" r:id="rId15"/>
    <p:sldId id="338" r:id="rId16"/>
    <p:sldId id="297" r:id="rId17"/>
    <p:sldId id="298" r:id="rId18"/>
    <p:sldId id="343" r:id="rId19"/>
    <p:sldId id="258" r:id="rId20"/>
    <p:sldId id="263" r:id="rId21"/>
    <p:sldId id="339" r:id="rId22"/>
    <p:sldId id="322" r:id="rId23"/>
    <p:sldId id="334" r:id="rId24"/>
    <p:sldId id="324" r:id="rId25"/>
    <p:sldId id="332" r:id="rId26"/>
    <p:sldId id="315" r:id="rId27"/>
    <p:sldId id="317" r:id="rId28"/>
    <p:sldId id="316" r:id="rId29"/>
    <p:sldId id="269" r:id="rId30"/>
    <p:sldId id="319" r:id="rId31"/>
    <p:sldId id="320" r:id="rId32"/>
    <p:sldId id="296"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565" autoAdjust="0"/>
  </p:normalViewPr>
  <p:slideViewPr>
    <p:cSldViewPr>
      <p:cViewPr varScale="1">
        <p:scale>
          <a:sx n="92" d="100"/>
          <a:sy n="92" d="100"/>
        </p:scale>
        <p:origin x="1344"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28/11/2019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2719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331186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28/11/2019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l-GR" dirty="0" smtClean="0"/>
              <a:t>ΕΝΟΤΗΤΑ </a:t>
            </a:r>
            <a:r>
              <a:rPr lang="en-US" dirty="0" smtClean="0"/>
              <a:t>1: </a:t>
            </a:r>
            <a:r>
              <a:rPr lang="el-GR" dirty="0" smtClean="0"/>
              <a:t>ΕΙΣΑΓΩΓΗ ΣΤΗ ΦΩΤΟΒΟΛΤΑΪΚΗ ΤΕΧΝΟΛΟΓΙΑ</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dirty="0" smtClean="0"/>
              <a:t>ΕΛ.ΜΕ.ΠΑ.</a:t>
            </a:r>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fontScale="85000" lnSpcReduction="20000"/>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dirty="0" smtClean="0"/>
              <a:t>Κατανόηση των τεχνολογιών αποθήκευσης ενέργειας</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Αυτοεκφόρτιση</a:t>
            </a:r>
            <a:r>
              <a:rPr lang="el-GR" dirty="0" smtClean="0"/>
              <a:t> και απόδοση συσσωρευτών</a:t>
            </a:r>
            <a:endParaRPr lang="el-GR" dirty="0"/>
          </a:p>
        </p:txBody>
      </p:sp>
      <p:sp>
        <p:nvSpPr>
          <p:cNvPr id="3" name="Content Placeholder 2"/>
          <p:cNvSpPr>
            <a:spLocks noGrp="1"/>
          </p:cNvSpPr>
          <p:nvPr>
            <p:ph idx="1"/>
          </p:nvPr>
        </p:nvSpPr>
        <p:spPr/>
        <p:txBody>
          <a:bodyPr>
            <a:normAutofit lnSpcReduction="10000"/>
          </a:bodyPr>
          <a:lstStyle/>
          <a:p>
            <a:r>
              <a:rPr lang="el-GR" sz="1600" dirty="0" err="1" smtClean="0"/>
              <a:t>Αυτοεκφόρτιση</a:t>
            </a:r>
            <a:r>
              <a:rPr lang="en-US" sz="1600" dirty="0" smtClean="0"/>
              <a:t>:</a:t>
            </a:r>
          </a:p>
          <a:p>
            <a:pPr lvl="1"/>
            <a:r>
              <a:rPr lang="el-GR" sz="1600" dirty="0" smtClean="0"/>
              <a:t>Οι συσσωρευτές που αποθηκεύονται για μεγάλο χρονικό διάστημα ή που εκφορτίζονται σε ένα μικρό κλάσμα της χωρητικότητάς τους, χάνουν χωρητικότητα λόγω της παρουσίας γενικά μη αναστρέψιμων αντιδράσεων που καταναλώνουν φορείς φόρτισης χωρίς να παράγουν ρεύμα</a:t>
            </a:r>
          </a:p>
          <a:p>
            <a:pPr lvl="1"/>
            <a:r>
              <a:rPr lang="el-GR" sz="1600" dirty="0" smtClean="0"/>
              <a:t>Επιπλέον, όταν οι συσσωρευτές επαναφορτίζονται, ενδέχεται να προκύψουν επιπρόσθετες παράπλευρες αντιδράσεις, μειώνοντας την ικανότητα για μεταγενέστερες </a:t>
            </a:r>
            <a:r>
              <a:rPr lang="el-GR" sz="1600" dirty="0" err="1" smtClean="0"/>
              <a:t>εκφορτίσεις</a:t>
            </a:r>
            <a:endParaRPr lang="el-GR" sz="1600" dirty="0" smtClean="0"/>
          </a:p>
          <a:p>
            <a:pPr lvl="1"/>
            <a:r>
              <a:rPr lang="el-GR" sz="1600" dirty="0" smtClean="0"/>
              <a:t>Μετά από αρκετές επαναφορτίσεις, στην ουσία χάνεται όλη η χωρητικότητα και ο συσσωρευτής σταματά να παράγει ενέργεια</a:t>
            </a:r>
          </a:p>
          <a:p>
            <a:pPr lvl="1"/>
            <a:r>
              <a:rPr lang="el-GR" sz="1600" dirty="0" smtClean="0"/>
              <a:t>Οι συσσωρευτές μιας χρήσης τυπικά χάνουν 8-20% του αρχικού τους φορτίου ανά έτος όταν αποθηκεύονται σε θερμοκρασία δωματίου (20-30°C)</a:t>
            </a:r>
            <a:endParaRPr lang="en-US" sz="1600" dirty="0" smtClean="0"/>
          </a:p>
          <a:p>
            <a:r>
              <a:rPr lang="el-GR" sz="1600" dirty="0" smtClean="0"/>
              <a:t>Απόδοση</a:t>
            </a:r>
            <a:r>
              <a:rPr lang="en-US" sz="1600" dirty="0" smtClean="0"/>
              <a:t>:</a:t>
            </a:r>
          </a:p>
          <a:p>
            <a:pPr lvl="1"/>
            <a:r>
              <a:rPr lang="el-GR" sz="1600" dirty="0" smtClean="0"/>
              <a:t>Οι εσωτερικές απώλειες ενέργειας και οι περιορισμοί στο ρυθμό που τα ιόντα περνούν μέσω του ηλεκτρολύτη προκαλούν μεταβολή της απόδοσης του συσσωρευτή</a:t>
            </a:r>
          </a:p>
          <a:p>
            <a:pPr lvl="1"/>
            <a:r>
              <a:rPr lang="el-GR" sz="1600" dirty="0" smtClean="0"/>
              <a:t>Πάνω από ένα ελάχιστο όριο, η εκφόρτιση με χαμηλό ρυθμό αποδίδει περισσότερη από τη χωρητικότητα του συσσωρευτή σε σχέση με την εκφόρτιση σε υψηλότερο ρυθμό</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Προδιαγραφές συσσωρευτών σε </a:t>
            </a:r>
            <a:r>
              <a:rPr lang="el-GR" dirty="0" err="1" smtClean="0"/>
              <a:t>αμπερώρια</a:t>
            </a:r>
            <a:r>
              <a:rPr lang="el-GR" dirty="0" smtClean="0"/>
              <a:t> (</a:t>
            </a:r>
            <a:r>
              <a:rPr lang="el-GR" dirty="0" err="1" smtClean="0"/>
              <a:t>Ah</a:t>
            </a:r>
            <a:r>
              <a:rPr lang="el-GR" dirty="0" smtClean="0"/>
              <a:t>) και </a:t>
            </a:r>
            <a:r>
              <a:rPr lang="el-GR" dirty="0" err="1" smtClean="0"/>
              <a:t>βατώρες</a:t>
            </a:r>
            <a:r>
              <a:rPr lang="en-US" dirty="0" smtClean="0"/>
              <a:t> (</a:t>
            </a:r>
            <a:r>
              <a:rPr lang="en-US" dirty="0" err="1" smtClean="0"/>
              <a:t>Wh</a:t>
            </a:r>
            <a:r>
              <a:rPr lang="en-US" dirty="0" smtClean="0"/>
              <a:t>)</a:t>
            </a:r>
            <a:endParaRPr lang="el-GR" dirty="0"/>
          </a:p>
        </p:txBody>
      </p:sp>
      <p:sp>
        <p:nvSpPr>
          <p:cNvPr id="3" name="Content Placeholder 2"/>
          <p:cNvSpPr>
            <a:spLocks noGrp="1"/>
          </p:cNvSpPr>
          <p:nvPr>
            <p:ph idx="1"/>
          </p:nvPr>
        </p:nvSpPr>
        <p:spPr/>
        <p:txBody>
          <a:bodyPr>
            <a:normAutofit fontScale="92500" lnSpcReduction="10000"/>
          </a:bodyPr>
          <a:lstStyle/>
          <a:p>
            <a:r>
              <a:rPr lang="el-GR" sz="1600" dirty="0" smtClean="0"/>
              <a:t>Τα </a:t>
            </a:r>
            <a:r>
              <a:rPr lang="el-GR" sz="1600" dirty="0" err="1" smtClean="0"/>
              <a:t>αμπερώρια</a:t>
            </a:r>
            <a:r>
              <a:rPr lang="el-GR" sz="1600" dirty="0" smtClean="0"/>
              <a:t> (</a:t>
            </a:r>
            <a:r>
              <a:rPr lang="el-GR" sz="1600" dirty="0" err="1" smtClean="0"/>
              <a:t>Ah</a:t>
            </a:r>
            <a:r>
              <a:rPr lang="el-GR" sz="1600" dirty="0" smtClean="0"/>
              <a:t>) είναι μια μονάδα μέτρησης που περιγράφει το συσσωρευμένο ηλεκτρικό φορτίο, ενώ η </a:t>
            </a:r>
            <a:r>
              <a:rPr lang="el-GR" sz="1600" dirty="0" err="1" smtClean="0"/>
              <a:t>βατώρα</a:t>
            </a:r>
            <a:r>
              <a:rPr lang="el-GR" sz="1600" dirty="0" smtClean="0"/>
              <a:t> (</a:t>
            </a:r>
            <a:r>
              <a:rPr lang="el-GR" sz="1600" dirty="0" err="1" smtClean="0"/>
              <a:t>Wh</a:t>
            </a:r>
            <a:r>
              <a:rPr lang="el-GR" sz="1600" dirty="0" smtClean="0"/>
              <a:t>) είναι μια μονάδα μέτρησης που περιγράφει τη συσσωρευμένη ενέργεια</a:t>
            </a:r>
          </a:p>
          <a:p>
            <a:r>
              <a:rPr lang="el-GR" sz="1600" dirty="0" smtClean="0"/>
              <a:t>Είναι ευκολότερο να αναγνωριστεί η απώλεια χωρητικότητας όταν χρησιμοποιούνται τα </a:t>
            </a:r>
            <a:r>
              <a:rPr lang="el-GR" sz="1600" dirty="0" err="1" smtClean="0"/>
              <a:t>αμπερώρια</a:t>
            </a:r>
            <a:r>
              <a:rPr lang="el-GR" sz="1600" dirty="0" smtClean="0"/>
              <a:t>, επειδή η μονάδα αυτή είναι κάπως ανεξάρτητη από την σειριακή αντίσταση (απώλειες) του συσσωρευτή</a:t>
            </a:r>
          </a:p>
          <a:p>
            <a:r>
              <a:rPr lang="el-GR" sz="1600" dirty="0" smtClean="0"/>
              <a:t>Η θεώρηση της χρήσης μονάδας ενέργειας (</a:t>
            </a:r>
            <a:r>
              <a:rPr lang="el-GR" sz="1600" dirty="0" err="1" smtClean="0"/>
              <a:t>Wh</a:t>
            </a:r>
            <a:r>
              <a:rPr lang="el-GR" sz="1600" dirty="0" smtClean="0"/>
              <a:t>) για να περιγραφεί η χωρητικότητα περιέχει μεγαλύτερες προκλήσεις, επειδή οι μετρήσεις ενέργειας επιδρούν στην τάση στην οποία τροφοδοτείται ρεύμα από/προς τον συσσωρευτή</a:t>
            </a:r>
          </a:p>
          <a:p>
            <a:r>
              <a:rPr lang="el-GR" sz="1600" dirty="0" smtClean="0"/>
              <a:t>Από την άλλη πλευρά, η χρήση (</a:t>
            </a:r>
            <a:r>
              <a:rPr lang="el-GR" sz="1600" dirty="0" err="1" smtClean="0"/>
              <a:t>Wh</a:t>
            </a:r>
            <a:r>
              <a:rPr lang="el-GR" sz="1600" dirty="0" smtClean="0"/>
              <a:t>) έχει μεγαλύτερη σημασία σε εφαρμογές και συστήματα αποθήκευσης ενέργειας, καθώς η χρήση τους μπορεί να σχετίζεται με τη μονάδα αυτήν και δεν απαιτείται γνώση της τάσης του συστήματος</a:t>
            </a:r>
          </a:p>
          <a:p>
            <a:r>
              <a:rPr lang="el-GR" sz="1600" dirty="0" smtClean="0"/>
              <a:t>Η χωρητικότητα (</a:t>
            </a:r>
            <a:r>
              <a:rPr lang="el-GR" sz="1600" dirty="0" err="1" smtClean="0"/>
              <a:t>Ah</a:t>
            </a:r>
            <a:r>
              <a:rPr lang="el-GR" sz="1600" dirty="0" smtClean="0"/>
              <a:t>) του συσσωρευτή δεν είναι από μόνη της αρκετή για να περιγράψει το έργο που μπορεί να προσφέρει, καθώς σε αυτή την περίπτωση είναι επίσης απαραίτητη και η γνώση της τάσης του συσσωρευτή </a:t>
            </a:r>
          </a:p>
          <a:p>
            <a:r>
              <a:rPr lang="el-GR" sz="1600" dirty="0" smtClean="0"/>
              <a:t>Η ολική απόδοση του συσσωρευτή σε (</a:t>
            </a:r>
            <a:r>
              <a:rPr lang="el-GR" sz="1600" dirty="0" err="1" smtClean="0"/>
              <a:t>Ah</a:t>
            </a:r>
            <a:r>
              <a:rPr lang="el-GR" sz="1600" dirty="0" smtClean="0"/>
              <a:t>) είναι μεγαλύτερη και συνήθως πλησιάζει το 100% για ηλεκτροχημικά επαναφορτιζόμενους συσσωρευτές</a:t>
            </a:r>
          </a:p>
          <a:p>
            <a:r>
              <a:rPr lang="el-GR" sz="1600" dirty="0" smtClean="0"/>
              <a:t>Η ολική απόδοση του συσσωρευτή σε (</a:t>
            </a:r>
            <a:r>
              <a:rPr lang="el-GR" sz="1600" dirty="0" err="1" smtClean="0"/>
              <a:t>Wh</a:t>
            </a:r>
            <a:r>
              <a:rPr lang="el-GR" sz="1600" dirty="0" smtClean="0"/>
              <a:t>) είναι συνήθως αρκετά μικρότερη από την απόδοση σε (</a:t>
            </a:r>
            <a:r>
              <a:rPr lang="el-GR" sz="1600" dirty="0" err="1" smtClean="0"/>
              <a:t>Ah</a:t>
            </a:r>
            <a:r>
              <a:rPr lang="el-GR" sz="1600" dirty="0" smtClean="0"/>
              <a:t>), ειδικά για τους ηλεκτροχημικά επαναφορτιζόμενους συσσωρευτές</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Ρυθμός φόρτισης/εκφόρτισης </a:t>
            </a:r>
            <a:r>
              <a:rPr lang="en-US" dirty="0" smtClean="0"/>
              <a:t>“C”</a:t>
            </a:r>
            <a:r>
              <a:rPr lang="el-GR" dirty="0" smtClean="0"/>
              <a:t> (</a:t>
            </a:r>
            <a:r>
              <a:rPr lang="en-US" dirty="0" smtClean="0"/>
              <a:t>C-rate</a:t>
            </a:r>
            <a:r>
              <a:rPr lang="el-GR" dirty="0" smtClean="0"/>
              <a:t>) συσσωρευτή</a:t>
            </a:r>
            <a:endParaRPr lang="el-GR" dirty="0"/>
          </a:p>
        </p:txBody>
      </p:sp>
      <p:sp>
        <p:nvSpPr>
          <p:cNvPr id="3" name="Content Placeholder 2"/>
          <p:cNvSpPr>
            <a:spLocks noGrp="1"/>
          </p:cNvSpPr>
          <p:nvPr>
            <p:ph idx="1"/>
          </p:nvPr>
        </p:nvSpPr>
        <p:spPr>
          <a:xfrm>
            <a:off x="457200" y="1600201"/>
            <a:ext cx="8229600" cy="1756791"/>
          </a:xfrm>
        </p:spPr>
        <p:txBody>
          <a:bodyPr>
            <a:normAutofit fontScale="92500" lnSpcReduction="10000"/>
          </a:bodyPr>
          <a:lstStyle/>
          <a:p>
            <a:r>
              <a:rPr lang="el-GR" sz="1600" dirty="0" smtClean="0"/>
              <a:t>Ο ρυθμός </a:t>
            </a:r>
            <a:r>
              <a:rPr lang="en-US" sz="1600" dirty="0" smtClean="0"/>
              <a:t>“</a:t>
            </a:r>
            <a:r>
              <a:rPr lang="el-GR" sz="1600" dirty="0" smtClean="0"/>
              <a:t>C</a:t>
            </a:r>
            <a:r>
              <a:rPr lang="en-US" sz="1600" dirty="0" smtClean="0"/>
              <a:t>”</a:t>
            </a:r>
            <a:r>
              <a:rPr lang="el-GR" sz="1600" dirty="0" smtClean="0"/>
              <a:t> είναι ένα μέτρο του ρυθμού με τον οποίο ένας συσσωρευτής φορτίζεται ή εκφορτίζεται</a:t>
            </a:r>
          </a:p>
          <a:p>
            <a:r>
              <a:rPr lang="el-GR" sz="1600" dirty="0" smtClean="0"/>
              <a:t>Ορίζεται ως ο λόγος του ρεύματος του συσσωρευτή σε σχέση με το θεωρητικό ρεύμα με το οποίο ο συσσωρευτής θα έδινε την ονομαστική του χωρητικότητα σε μία ώρα</a:t>
            </a:r>
          </a:p>
          <a:p>
            <a:r>
              <a:rPr lang="el-GR" sz="1600" dirty="0" smtClean="0"/>
              <a:t>Ο ρυθμός εκφόρτισης 1C θα αποδώσει την ονομαστική χωρητικότητα του συσσωρευτή σε 1 ώρα, ενώ ο ρυθμός εκφόρτισης 0,2C (ή C/5) σημαίνει ότι ο συσσωρευτής θα εκφορτιστεί 5 φορές πιο αργά (5 ώρες)</a:t>
            </a:r>
            <a:endParaRPr lang="en-US" sz="1600" dirty="0" smtClean="0"/>
          </a:p>
        </p:txBody>
      </p:sp>
      <p:sp>
        <p:nvSpPr>
          <p:cNvPr id="88066" name="AutoShape 2"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68" name="AutoShape 4"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0" name="AutoShape 6"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2" name="AutoShape 8"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4" name="AutoShape 10"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8075" name="Picture 11"/>
          <p:cNvPicPr>
            <a:picLocks noChangeAspect="1" noChangeArrowheads="1"/>
          </p:cNvPicPr>
          <p:nvPr/>
        </p:nvPicPr>
        <p:blipFill>
          <a:blip r:embed="rId2" cstate="print"/>
          <a:srcRect/>
          <a:stretch>
            <a:fillRect/>
          </a:stretch>
        </p:blipFill>
        <p:spPr bwMode="auto">
          <a:xfrm>
            <a:off x="2411760" y="3284984"/>
            <a:ext cx="4632000" cy="28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Διάρκεια ζωής συσσωρευτή</a:t>
            </a:r>
            <a:endParaRPr lang="el-GR" dirty="0"/>
          </a:p>
        </p:txBody>
      </p:sp>
      <p:sp>
        <p:nvSpPr>
          <p:cNvPr id="3" name="Content Placeholder 2"/>
          <p:cNvSpPr>
            <a:spLocks noGrp="1"/>
          </p:cNvSpPr>
          <p:nvPr>
            <p:ph idx="1"/>
          </p:nvPr>
        </p:nvSpPr>
        <p:spPr/>
        <p:txBody>
          <a:bodyPr>
            <a:normAutofit/>
          </a:bodyPr>
          <a:lstStyle/>
          <a:p>
            <a:r>
              <a:rPr lang="el-GR" sz="1600" dirty="0" smtClean="0"/>
              <a:t>Η διάρκεια ζωής έχει δύο σημασίες για τους επαναφορτιζόμενους συσσωρευτές, αλλά μόνο μία για τους συσσωρευτές μίας χρήσης</a:t>
            </a:r>
          </a:p>
          <a:p>
            <a:r>
              <a:rPr lang="el-GR" sz="1600" dirty="0" smtClean="0"/>
              <a:t>Για τους επαναφορτιζόμενους συσσωρευτές, μπορεί να σημαίνει είτε τη χρονική διάρκεια κατά την οποία μια συσκευή μπορεί να λειτουργήσει εάν είναι συνδεδεμένη σε έναν πλήρως φορτισμένο συσσωρευτή, είτε τον εφικτό αριθμό των κύκλων φόρτισης/εκφόρτισης πριν τα στοιχεία του συσσωρευτή σταματήσουν να λειτουργούν ικανοποιητικά</a:t>
            </a:r>
          </a:p>
          <a:p>
            <a:r>
              <a:rPr lang="el-GR" sz="1600" dirty="0" smtClean="0"/>
              <a:t>Για έναν μη επαναφορτιζόμενο συσσωρευτή, αυτές οι δύο ζωές είναι ίσες δεδομένου ότι τα στοιχεία τους διαρκούν για έναν μόνο κύκλο λειτουργίας</a:t>
            </a:r>
          </a:p>
          <a:p>
            <a:r>
              <a:rPr lang="el-GR" sz="1600" dirty="0" smtClean="0"/>
              <a:t>Η διαθέσιμη χωρητικότητα όλων των συσσωρευτών πέφτει με τη μείωση της θερμοκρασίας</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Σύνδεση συσσωρευτών</a:t>
            </a:r>
            <a:r>
              <a:rPr lang="en-US" dirty="0" smtClean="0"/>
              <a:t>: </a:t>
            </a:r>
            <a:r>
              <a:rPr lang="el-GR" dirty="0" smtClean="0"/>
              <a:t>Σε σειρά και παράλληλα</a:t>
            </a:r>
            <a:endParaRPr lang="el-GR" dirty="0"/>
          </a:p>
        </p:txBody>
      </p:sp>
      <p:sp>
        <p:nvSpPr>
          <p:cNvPr id="3" name="Content Placeholder 2"/>
          <p:cNvSpPr>
            <a:spLocks noGrp="1"/>
          </p:cNvSpPr>
          <p:nvPr>
            <p:ph idx="1"/>
          </p:nvPr>
        </p:nvSpPr>
        <p:spPr/>
        <p:txBody>
          <a:bodyPr>
            <a:normAutofit/>
          </a:bodyPr>
          <a:lstStyle/>
          <a:p>
            <a:r>
              <a:rPr lang="el-GR" sz="1600" dirty="0" smtClean="0"/>
              <a:t>Τα συστήματα συσσωρευτών αποτελούνται συνήθως από έναν αριθμό συσσωρευτών που συνδέονται σε σειρά και/ή παράλληλα, για την επίτευξη της απαιτούμενης χωρητικότητας και τάσης</a:t>
            </a:r>
          </a:p>
          <a:p>
            <a:r>
              <a:rPr lang="el-GR" sz="1600" dirty="0" smtClean="0"/>
              <a:t>Για τη σύνδεση σε σειρά οι τάσεις προστίθενται, αλλά καθώς το ίδιο ρεύμα ρέει μέσα από κάθε συσσωρευτή, η ονομαστική τιμή της χωρητικότητας της </a:t>
            </a:r>
            <a:r>
              <a:rPr lang="el-GR" sz="1600" dirty="0" err="1" smtClean="0"/>
              <a:t>στοιχειοσειράς</a:t>
            </a:r>
            <a:r>
              <a:rPr lang="el-GR" sz="1600" dirty="0" smtClean="0"/>
              <a:t> είναι ίση με αυτή του κάθε συσσωρευτή</a:t>
            </a:r>
          </a:p>
          <a:p>
            <a:r>
              <a:rPr lang="el-GR" sz="1600" dirty="0" smtClean="0"/>
              <a:t>Για την παράλληλη σύνδεση, η τάση σε κάθε συσσωρευτή είναι η ίδια, αλλά δεδομένου ότι τα ρεύματα προστίθενται, η χωρητικότητα προστίθεται και αυτή</a:t>
            </a:r>
          </a:p>
          <a:p>
            <a:r>
              <a:rPr lang="el-GR" sz="1600" dirty="0" smtClean="0"/>
              <a:t>Δεδομένου ότι δεν υπάρχει διαφορά στην ενέργεια που αποθηκεύεται στον ίδιο αριθμό συσσωρευτών, τίθεται το ερώτημα ποια σύνδεση είναι η καλύτερη</a:t>
            </a:r>
          </a:p>
          <a:p>
            <a:r>
              <a:rPr lang="el-GR" sz="1600" dirty="0" smtClean="0"/>
              <a:t>Η βασική διαφορά μεταξύ των δύο συνδέσεων είναι η ποσότητα ρεύματος για να εξυπηρετήσει μια δεδομένη ποσότητα ισχύος</a:t>
            </a:r>
          </a:p>
          <a:p>
            <a:r>
              <a:rPr lang="el-GR" sz="1600" dirty="0" smtClean="0"/>
              <a:t>Οι συνδεδεμένοι σε σειρά συσσωρευτές έχουν υψηλότερη τάση και χαμηλότερο ρεύμα, πράγμα που σημαίνει πιο εύχρηστα μεγέθη καλωδίων χωρίς υπερβολική πτώση τάσης και απώλεια ισχύος, μαζί με μικρότερες ασφάλειες και διακόπτες και ελαφρώς ευκολότερες συνδέσεις μεταξύ των συσσωρευτών</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Σύνδεση συσσωρευτών</a:t>
            </a:r>
            <a:r>
              <a:rPr lang="en-US" dirty="0" smtClean="0"/>
              <a:t>: </a:t>
            </a:r>
            <a:r>
              <a:rPr lang="el-GR" dirty="0" smtClean="0"/>
              <a:t>Σε σειρά και παράλληλα</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715709" y="1772816"/>
            <a:ext cx="7888739" cy="396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Επίπεδο τάσης μιας συστοιχίας συσσωρευτών σε ένα σύστημα εκτός δικτύου</a:t>
            </a:r>
            <a:endParaRPr lang="el-GR"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defRPr/>
            </a:pPr>
            <a:r>
              <a:rPr lang="el-GR" sz="1600" dirty="0" smtClean="0"/>
              <a:t>Κατά τη </a:t>
            </a:r>
            <a:r>
              <a:rPr lang="el-GR" sz="1600" dirty="0" err="1" smtClean="0"/>
              <a:t>διαστασιολόγηση</a:t>
            </a:r>
            <a:r>
              <a:rPr lang="el-GR" sz="1600" dirty="0" smtClean="0"/>
              <a:t> των συσσωρευτών σε ένα σύστημα εκτός δικτύου, οι δύο παράγοντες που έχουν σημασία είναι η τάση της συστοιχίας και η χωρητικότητα (σε </a:t>
            </a:r>
            <a:r>
              <a:rPr lang="el-GR" sz="1600" dirty="0" err="1" smtClean="0"/>
              <a:t>Ah</a:t>
            </a:r>
            <a:r>
              <a:rPr lang="el-GR" sz="1600" dirty="0" smtClean="0"/>
              <a:t>) των μεμονωμένων συσσωρευτών, αντί για την αποθηκευμένη ενέργεια (σε </a:t>
            </a:r>
            <a:r>
              <a:rPr lang="el-GR" sz="1600" dirty="0" err="1" smtClean="0"/>
              <a:t>kWh</a:t>
            </a:r>
            <a:r>
              <a:rPr lang="el-GR" sz="1600" dirty="0" smtClean="0"/>
              <a:t>)</a:t>
            </a:r>
          </a:p>
          <a:p>
            <a:pPr marL="342900" lvl="0" indent="-342900">
              <a:spcBef>
                <a:spcPct val="20000"/>
              </a:spcBef>
              <a:buFont typeface="Arial" panose="020B0604020202020204" pitchFamily="34" charset="0"/>
              <a:buChar char="•"/>
              <a:defRPr/>
            </a:pPr>
            <a:r>
              <a:rPr lang="el-GR" sz="1600" dirty="0" smtClean="0"/>
              <a:t>Η τάση της συστοιχίας συσσωρευτών πρέπει να ταιριάζει με τις απαιτήσεις τάσης εισόδου του </a:t>
            </a:r>
            <a:r>
              <a:rPr lang="el-GR" sz="1600" dirty="0" err="1" smtClean="0"/>
              <a:t>αντιστροφέα</a:t>
            </a:r>
            <a:r>
              <a:rPr lang="el-GR" sz="1600" dirty="0" smtClean="0"/>
              <a:t> (εάν υπάρχει) ή με τα ίδια τα φορτία εάν το σύστημα είναι εξ ολοκλήρου DC</a:t>
            </a:r>
          </a:p>
          <a:p>
            <a:pPr marL="342900" lvl="0" indent="-342900">
              <a:spcBef>
                <a:spcPct val="20000"/>
              </a:spcBef>
              <a:buFont typeface="Arial" panose="020B0604020202020204" pitchFamily="34" charset="0"/>
              <a:buChar char="•"/>
              <a:defRPr/>
            </a:pPr>
            <a:r>
              <a:rPr lang="el-GR" sz="1600" dirty="0" smtClean="0"/>
              <a:t>Η τάση του συστήματος για μετρίου επιπέδου φορτία είναι συνήθως 12, 24 ή 48 V</a:t>
            </a:r>
          </a:p>
          <a:p>
            <a:pPr marL="342900" lvl="0" indent="-342900">
              <a:spcBef>
                <a:spcPct val="20000"/>
              </a:spcBef>
              <a:buFont typeface="Arial" panose="020B0604020202020204" pitchFamily="34" charset="0"/>
              <a:buChar char="•"/>
              <a:defRPr/>
            </a:pPr>
            <a:r>
              <a:rPr lang="el-GR" sz="1600" dirty="0" smtClean="0"/>
              <a:t>Υψηλότερες τάσεις σημαίνουν χαμηλότερα ρεύματα για την ίδια ποσότητα ισχύος, κάτι που μειώνει τις απώλειες και οδηγεί στη χρήση μικρότερων διατομών καλωδίων (μαζί με τους αντίστοιχους διακόπτες, ασφάλειες και άλλες λεπτομέρειες της καλωδίωσης), μειώνοντας  έτσι σημαντικά το κόστος του συστήματος</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Ελάχιστες τάσεις μιας συστοιχίας συσσωρευτών</a:t>
            </a:r>
            <a:endParaRPr lang="el-GR" dirty="0"/>
          </a:p>
        </p:txBody>
      </p:sp>
      <p:graphicFrame>
        <p:nvGraphicFramePr>
          <p:cNvPr id="5" name="4 - Θέση περιεχομένου"/>
          <p:cNvGraphicFramePr>
            <a:graphicFrameLocks noGrp="1"/>
          </p:cNvGraphicFramePr>
          <p:nvPr>
            <p:ph idx="1"/>
          </p:nvPr>
        </p:nvGraphicFramePr>
        <p:xfrm>
          <a:off x="2123728" y="2996952"/>
          <a:ext cx="5328592" cy="1483360"/>
        </p:xfrm>
        <a:graphic>
          <a:graphicData uri="http://schemas.openxmlformats.org/drawingml/2006/table">
            <a:tbl>
              <a:tblPr firstRow="1" bandRow="1">
                <a:tableStyleId>{073A0DAA-6AF3-43AB-8588-CEC1D06C72B9}</a:tableStyleId>
              </a:tblPr>
              <a:tblGrid>
                <a:gridCol w="2168208"/>
                <a:gridCol w="3160384"/>
              </a:tblGrid>
              <a:tr h="370840">
                <a:tc>
                  <a:txBody>
                    <a:bodyPr/>
                    <a:lstStyle/>
                    <a:p>
                      <a:pPr algn="ctr"/>
                      <a:r>
                        <a:rPr lang="el-GR" sz="1800" b="1" kern="1200" baseline="0" dirty="0" smtClean="0">
                          <a:solidFill>
                            <a:schemeClr val="lt1"/>
                          </a:solidFill>
                          <a:latin typeface="+mn-lt"/>
                          <a:ea typeface="+mn-ea"/>
                          <a:cs typeface="+mn-cs"/>
                        </a:rPr>
                        <a:t>Μέγιστη ισχύς </a:t>
                      </a:r>
                      <a:r>
                        <a:rPr lang="en-US" sz="1800" b="1" kern="1200" baseline="0" dirty="0" smtClean="0">
                          <a:solidFill>
                            <a:schemeClr val="lt1"/>
                          </a:solidFill>
                          <a:latin typeface="+mn-lt"/>
                          <a:ea typeface="+mn-ea"/>
                          <a:cs typeface="+mn-cs"/>
                        </a:rPr>
                        <a:t>AC</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baseline="0" dirty="0" smtClean="0">
                          <a:solidFill>
                            <a:schemeClr val="lt1"/>
                          </a:solidFill>
                          <a:latin typeface="+mn-lt"/>
                          <a:ea typeface="+mn-ea"/>
                          <a:cs typeface="+mn-cs"/>
                        </a:rPr>
                        <a:t>Ελάχιστη τάση συστήματος </a:t>
                      </a:r>
                      <a:r>
                        <a:rPr lang="en-US" sz="1800" b="1" kern="1200" baseline="0" dirty="0" smtClean="0">
                          <a:solidFill>
                            <a:schemeClr val="lt1"/>
                          </a:solidFill>
                          <a:latin typeface="+mn-lt"/>
                          <a:ea typeface="+mn-ea"/>
                          <a:cs typeface="+mn-cs"/>
                        </a:rPr>
                        <a:t>DC</a:t>
                      </a:r>
                      <a:endParaRPr lang="el-GR" dirty="0"/>
                    </a:p>
                  </a:txBody>
                  <a:tcPr/>
                </a:tc>
              </a:tr>
              <a:tr h="370840">
                <a:tc>
                  <a:txBody>
                    <a:bodyPr/>
                    <a:lstStyle/>
                    <a:p>
                      <a:pPr algn="ctr"/>
                      <a:r>
                        <a:rPr lang="en-US" dirty="0" smtClean="0"/>
                        <a:t>&lt;</a:t>
                      </a:r>
                      <a:r>
                        <a:rPr lang="en-US" baseline="0" dirty="0" smtClean="0"/>
                        <a:t> 1200 W</a:t>
                      </a:r>
                      <a:endParaRPr lang="en-US" dirty="0" smtClean="0"/>
                    </a:p>
                  </a:txBody>
                  <a:tcPr/>
                </a:tc>
                <a:tc>
                  <a:txBody>
                    <a:bodyPr/>
                    <a:lstStyle/>
                    <a:p>
                      <a:pPr algn="ctr"/>
                      <a:r>
                        <a:rPr lang="en-US" dirty="0" smtClean="0"/>
                        <a:t>12 V</a:t>
                      </a:r>
                      <a:endParaRPr lang="el-GR" dirty="0"/>
                    </a:p>
                  </a:txBody>
                  <a:tcPr/>
                </a:tc>
              </a:tr>
              <a:tr h="370840">
                <a:tc>
                  <a:txBody>
                    <a:bodyPr/>
                    <a:lstStyle/>
                    <a:p>
                      <a:pPr algn="ctr"/>
                      <a:r>
                        <a:rPr lang="en-US" dirty="0" smtClean="0"/>
                        <a:t>1200 – 2400 W</a:t>
                      </a:r>
                      <a:endParaRPr lang="el-GR" dirty="0"/>
                    </a:p>
                  </a:txBody>
                  <a:tcPr/>
                </a:tc>
                <a:tc>
                  <a:txBody>
                    <a:bodyPr/>
                    <a:lstStyle/>
                    <a:p>
                      <a:pPr algn="ctr"/>
                      <a:r>
                        <a:rPr lang="en-US" dirty="0" smtClean="0"/>
                        <a:t>24 V</a:t>
                      </a:r>
                      <a:endParaRPr lang="el-G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2400 – 4800 W</a:t>
                      </a:r>
                      <a:endParaRPr lang="el-GR" dirty="0" smtClean="0"/>
                    </a:p>
                  </a:txBody>
                  <a:tcPr/>
                </a:tc>
                <a:tc>
                  <a:txBody>
                    <a:bodyPr/>
                    <a:lstStyle/>
                    <a:p>
                      <a:pPr algn="ctr"/>
                      <a:r>
                        <a:rPr lang="en-US" dirty="0" smtClean="0"/>
                        <a:t>48 V</a:t>
                      </a:r>
                      <a:endParaRPr lang="el-GR" dirty="0"/>
                    </a:p>
                  </a:txBody>
                  <a:tcPr/>
                </a:tc>
              </a:tr>
            </a:tbl>
          </a:graphicData>
        </a:graphic>
      </p:graphicFrame>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defRPr/>
            </a:pPr>
            <a:r>
              <a:rPr lang="el-GR" sz="1600" dirty="0" smtClean="0"/>
              <a:t>Μια κατευθυντήρια γραμμή που μπορεί να χρησιμοποιηθεί για την επιλογή της τάσης του συστήματος βασίζεται στη διατήρηση του μέγιστου ρεύματος κάτω από τα περίπου 100 Α, έτσι ώστε να μπορεί να χρησιμοποιηθεί εύκολα διαθέσιμος ηλεκτρικός εξοπλισμός και μεγέθη καλωδίων</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Διαστασιολόγηση</a:t>
            </a:r>
            <a:r>
              <a:rPr lang="el-GR" dirty="0" smtClean="0"/>
              <a:t> συσσωρευτών για ΦΒ συστήματα</a:t>
            </a:r>
            <a:endParaRPr lang="el-GR" dirty="0"/>
          </a:p>
        </p:txBody>
      </p:sp>
      <p:sp>
        <p:nvSpPr>
          <p:cNvPr id="3" name="Content Placeholder 2"/>
          <p:cNvSpPr>
            <a:spLocks noGrp="1"/>
          </p:cNvSpPr>
          <p:nvPr>
            <p:ph idx="1"/>
          </p:nvPr>
        </p:nvSpPr>
        <p:spPr/>
        <p:txBody>
          <a:bodyPr>
            <a:normAutofit/>
          </a:bodyPr>
          <a:lstStyle/>
          <a:p>
            <a:r>
              <a:rPr lang="el-GR" sz="1600" dirty="0" smtClean="0"/>
              <a:t>Η </a:t>
            </a:r>
            <a:r>
              <a:rPr lang="el-GR" sz="1600" dirty="0" err="1" smtClean="0"/>
              <a:t>διαστασιολόγηση</a:t>
            </a:r>
            <a:r>
              <a:rPr lang="el-GR" sz="1600" dirty="0" smtClean="0"/>
              <a:t> μιας συστοιχίας συσσωρευτών ξεκινάει με την ανάλυση φορτίου</a:t>
            </a:r>
          </a:p>
          <a:p>
            <a:r>
              <a:rPr lang="el-GR" sz="1600" dirty="0" smtClean="0"/>
              <a:t>Ο συσσωρευτής πρέπει να αποθηκεύσει την ποσότητα ενέργειας που απαιτείται για τα καθημερινά φορτία</a:t>
            </a:r>
          </a:p>
          <a:p>
            <a:r>
              <a:rPr lang="el-GR" sz="1600" dirty="0" smtClean="0"/>
              <a:t>Εάν τα φορτία χρειάζονται να λειτουργήσουν σε ημέρες όπου δεν υπάρχει διαθέσιμη ηλιακή ακτινοβολία (αλλά πριν μπει σε λειτουργία η γεννήτρια), τότε η συστοιχία συσσωρευτών πρέπει να είναι μεγαλύτερη (αυτό αναφέρεται και ως ημέρες αυτονομίας)</a:t>
            </a:r>
          </a:p>
          <a:p>
            <a:r>
              <a:rPr lang="el-GR" sz="1600" dirty="0" smtClean="0"/>
              <a:t>Πέρα από αυτό, οι συσσωρευτές θα λειτουργήσουν για περισσότερους κύκλους, όταν λιγότερη ενέργεια εκφορτίζεται από αυτούς σε καθημερινή βάση</a:t>
            </a:r>
          </a:p>
          <a:p>
            <a:r>
              <a:rPr lang="el-GR" sz="1600" dirty="0" smtClean="0"/>
              <a:t>Για παράδειγμα, εάν ένας συσσωρευτής που εκφορτίζεται κατά 20% μπορεί να λειτουργήσει για 3.300 κύκλους, τότε εάν εκφορτιστεί κατά 80%, θα μπορεί να λειτουργήσει μόνο για 675 κύκλους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Διαθεσιμότητα των συσσωρευτών σε ένα ΦΒ σύστημα εκτός δικτύου</a:t>
            </a:r>
            <a:endParaRPr lang="el-GR" dirty="0"/>
          </a:p>
        </p:txBody>
      </p:sp>
      <p:sp>
        <p:nvSpPr>
          <p:cNvPr id="3" name="Content Placeholder 2"/>
          <p:cNvSpPr>
            <a:spLocks noGrp="1"/>
          </p:cNvSpPr>
          <p:nvPr>
            <p:ph idx="1"/>
          </p:nvPr>
        </p:nvSpPr>
        <p:spPr>
          <a:xfrm>
            <a:off x="457200" y="1600200"/>
            <a:ext cx="8229600" cy="4637112"/>
          </a:xfrm>
        </p:spPr>
        <p:txBody>
          <a:bodyPr>
            <a:normAutofit fontScale="92500" lnSpcReduction="10000"/>
          </a:bodyPr>
          <a:lstStyle/>
          <a:p>
            <a:r>
              <a:rPr lang="el-GR" sz="1600" dirty="0" smtClean="0"/>
              <a:t>Εάν υπήρχε πάντα καλός καιρός, η </a:t>
            </a:r>
            <a:r>
              <a:rPr lang="el-GR" sz="1600" dirty="0" err="1" smtClean="0"/>
              <a:t>διαστασιολόγηση</a:t>
            </a:r>
            <a:r>
              <a:rPr lang="el-GR" sz="1600" dirty="0" smtClean="0"/>
              <a:t> των συσσωρευτών θα σήμαινε απλώς την παροχή επαρκούς αποθηκευμένης ενέργειας για να ικανοποιηθεί το φορτίο κατά τη νύχτα και τις πρώτες πρωινές ώρες, έως ότου η ηλιακή ακτινοβολία μπορεί να εξυπηρετήσει ξανά το φορτίο</a:t>
            </a:r>
          </a:p>
          <a:p>
            <a:r>
              <a:rPr lang="el-GR" sz="1600" dirty="0" smtClean="0"/>
              <a:t>Ωστόσο, η συνηθισμένη περίπτωση, ειδικά κατά τους χειμερινούς μήνες και/ή τις βόρειες τοποθεσίες, είναι εκείνη κατά την οποία υπάρχουν χρονικές περίοδοι όπου είναι διαθέσιμο ελάχιστο ή καθόλου ηλιακό φως και μπορεί να χρειαστεί από τους συσσωρευτές να τροφοδοτήσουν το φορτίο για αρκετό αριθμό ημερών</a:t>
            </a:r>
          </a:p>
          <a:p>
            <a:r>
              <a:rPr lang="el-GR" sz="1600" dirty="0" smtClean="0"/>
              <a:t>Κατά τη διάρκεια αυτών των περιόδων, μπορεί να υπάρχει κάποια ευελιξία στη στρατηγική που θα ακολουθηθεί</a:t>
            </a:r>
            <a:endParaRPr lang="en-US" sz="1600" dirty="0" smtClean="0"/>
          </a:p>
          <a:p>
            <a:r>
              <a:rPr lang="el-GR" sz="1600" dirty="0" smtClean="0"/>
              <a:t>Για παράδειγμα, ορισμένα μη κρίσιμα φορτία θα μπορούσαν να μειωθούν ή να εξαλειφθούν, και εάν μια γεννήτρια είναι μέρος του συστήματος, μια εναλλαγή λειτουργίας μεταξύ συσσωρευτών και της γεννήτριας μπορεί να αποτελεί μέρος του σχεδιασμού</a:t>
            </a:r>
          </a:p>
          <a:p>
            <a:r>
              <a:rPr lang="el-GR" sz="1600" dirty="0" smtClean="0"/>
              <a:t>Δεδομένης της αβέβαιης φύσης του καιρού και της μεταβλητότητας της απόκρισης του ιδιοκτήτη στις δυσμενείς συνθήκες, δεν υπάρχουν καθορισμένοι κανόνες για τον καλύτερο τρόπο αποθήκευσης των συσσωρευτών</a:t>
            </a:r>
          </a:p>
          <a:p>
            <a:r>
              <a:rPr lang="el-GR" sz="1600" dirty="0" smtClean="0"/>
              <a:t>Βασικός παράγοντας είναι το κόστος του συστήματος των συσσωρευτών </a:t>
            </a:r>
          </a:p>
          <a:p>
            <a:r>
              <a:rPr lang="el-GR" sz="1600" dirty="0" smtClean="0"/>
              <a:t>Η </a:t>
            </a:r>
            <a:r>
              <a:rPr lang="el-GR" sz="1600" dirty="0" err="1" smtClean="0"/>
              <a:t>διαστασιολόγηση</a:t>
            </a:r>
            <a:r>
              <a:rPr lang="el-GR" sz="1600" dirty="0" smtClean="0"/>
              <a:t> ενός συστήματος αποθήκευσης για να καλύψει τη ζήτηση στο 99% του χρόνου μπορεί εύκολα να έχει τριπλάσιο κόστος από εκείνο του συστήματος που ικανοποιεί τη ζήτηση μόνο για το 95% του χρόνου</a:t>
            </a:r>
          </a:p>
          <a:p>
            <a:r>
              <a:rPr lang="el-GR" sz="1600" dirty="0" smtClean="0"/>
              <a:t>Ως σημείο εκκίνησης για την εκτίμηση, πρέπει να οριστεί ο αριθμός των ημερών αυτονομίας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Ενότητα </a:t>
            </a:r>
            <a:r>
              <a:rPr lang="fr-FR" dirty="0" smtClean="0"/>
              <a:t>1.2: </a:t>
            </a:r>
            <a:r>
              <a:rPr lang="el-GR" dirty="0" smtClean="0"/>
              <a:t>Τεχνολογίες αποθήκευσης ενέργειας</a:t>
            </a:r>
            <a:endParaRPr lang="el-GR" dirty="0"/>
          </a:p>
        </p:txBody>
      </p:sp>
      <p:sp>
        <p:nvSpPr>
          <p:cNvPr id="3" name="Content Placeholder 2"/>
          <p:cNvSpPr>
            <a:spLocks noGrp="1"/>
          </p:cNvSpPr>
          <p:nvPr>
            <p:ph idx="1"/>
          </p:nvPr>
        </p:nvSpPr>
        <p:spPr/>
        <p:txBody>
          <a:bodyPr>
            <a:normAutofit/>
          </a:bodyPr>
          <a:lstStyle/>
          <a:p>
            <a:r>
              <a:rPr lang="el-GR" sz="1600" dirty="0" smtClean="0"/>
              <a:t>Οι εκπαιδευόμενοι θα μάθουν για τις τελευταίες εξελίξεις για τις τεχνολογίες αποθήκευσης ενέργειας. Επιπλέον, οι εκπαιδευόμενοι θα ενημερωθούν για τη σύζευξη της αποθήκευσης ενέργειας στα φωτοβολταϊκά συστήματα και θα εκτελέσουν βασικούς υπολογισμούς. Θα παρουσιαστούν βασικά θέματα ασφάλειας σχετικά με τις τεχνολογίες αποθήκευσης. Τέλος, οι εκπαιδευόμενοι θα είναι σε θέση να εντοπίσουν τους δυνητικούς κινδύνους για την ασφάλεια που σχετίζονται με τους συσσωρευτές που λειτουργούν υπό συγκεκριμένες συνθήκες.</a:t>
            </a:r>
            <a:endParaRPr lang="en-US" sz="1600" dirty="0" smtClean="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Ημέρες αυτονομίας συσσωρευτών (κατακόρυφος άξονας) που χρειάζονται σε ένα αυτόνομο σύστημα για διαφορετικά επίπεδα διαθεσιμότητας (</a:t>
            </a:r>
            <a:r>
              <a:rPr lang="en-US" dirty="0" smtClean="0"/>
              <a:t>availability)</a:t>
            </a:r>
            <a:endParaRPr lang="el-GR" dirty="0"/>
          </a:p>
        </p:txBody>
      </p:sp>
      <p:pic>
        <p:nvPicPr>
          <p:cNvPr id="3" name="Picture 2"/>
          <p:cNvPicPr>
            <a:picLocks noChangeAspect="1" noChangeArrowheads="1"/>
          </p:cNvPicPr>
          <p:nvPr/>
        </p:nvPicPr>
        <p:blipFill>
          <a:blip r:embed="rId2" cstate="print"/>
          <a:srcRect/>
          <a:stretch>
            <a:fillRect/>
          </a:stretch>
        </p:blipFill>
        <p:spPr bwMode="auto">
          <a:xfrm>
            <a:off x="487595" y="1484784"/>
            <a:ext cx="7828821" cy="4320000"/>
          </a:xfrm>
          <a:prstGeom prst="rect">
            <a:avLst/>
          </a:prstGeom>
          <a:noFill/>
          <a:ln w="9525">
            <a:noFill/>
            <a:miter lim="800000"/>
            <a:headEnd/>
            <a:tailEnd/>
          </a:ln>
        </p:spPr>
      </p:pic>
      <p:sp>
        <p:nvSpPr>
          <p:cNvPr id="5" name="Content Placeholder 2"/>
          <p:cNvSpPr>
            <a:spLocks noGrp="1"/>
          </p:cNvSpPr>
          <p:nvPr>
            <p:ph idx="1"/>
          </p:nvPr>
        </p:nvSpPr>
        <p:spPr>
          <a:xfrm>
            <a:off x="107504" y="5844405"/>
            <a:ext cx="8928992" cy="392907"/>
          </a:xfrm>
        </p:spPr>
        <p:txBody>
          <a:bodyPr>
            <a:normAutofit fontScale="92500"/>
          </a:bodyPr>
          <a:lstStyle/>
          <a:p>
            <a:pPr algn="ctr">
              <a:buNone/>
            </a:pPr>
            <a:r>
              <a:rPr lang="el-GR" sz="1600" dirty="0" smtClean="0"/>
              <a:t>Οι ισοδύναμες ημερήσιες ώρες ήλιου αιχμής </a:t>
            </a:r>
            <a:r>
              <a:rPr lang="en-US" sz="1600" dirty="0" smtClean="0"/>
              <a:t>(peak sun hours, </a:t>
            </a:r>
            <a:r>
              <a:rPr lang="el-GR" sz="1600" dirty="0" smtClean="0"/>
              <a:t>όπου </a:t>
            </a:r>
            <a:r>
              <a:rPr lang="en-US" sz="1600" i="1" dirty="0" smtClean="0"/>
              <a:t>G</a:t>
            </a:r>
            <a:r>
              <a:rPr lang="en-US" sz="1600" dirty="0" smtClean="0"/>
              <a:t>=1000 W/m</a:t>
            </a:r>
            <a:r>
              <a:rPr lang="en-US" sz="1600" baseline="30000" dirty="0" smtClean="0"/>
              <a:t>2</a:t>
            </a:r>
            <a:r>
              <a:rPr lang="en-US" sz="1600" dirty="0" smtClean="0"/>
              <a:t>) </a:t>
            </a:r>
            <a:r>
              <a:rPr lang="el-GR" sz="1600" dirty="0" smtClean="0"/>
              <a:t>είναι σε μέση μηνιαία βάση</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Κύριοι τύποι συσσωρευτών για εφαρμογές ΦΒ</a:t>
            </a:r>
            <a:endParaRPr lang="el-GR" dirty="0"/>
          </a:p>
        </p:txBody>
      </p:sp>
      <p:sp>
        <p:nvSpPr>
          <p:cNvPr id="3" name="Content Placeholder 2"/>
          <p:cNvSpPr>
            <a:spLocks noGrp="1"/>
          </p:cNvSpPr>
          <p:nvPr>
            <p:ph idx="1"/>
          </p:nvPr>
        </p:nvSpPr>
        <p:spPr/>
        <p:txBody>
          <a:bodyPr>
            <a:normAutofit/>
          </a:bodyPr>
          <a:lstStyle/>
          <a:p>
            <a:r>
              <a:rPr lang="el-GR" sz="1600" dirty="0" smtClean="0"/>
              <a:t>Διάφοροι τύποι συσσωρευτών μπορούν να χρησιμοποιηθούν σε ΦΒ εφαρμογές, συμπεριλαμβανομένων των</a:t>
            </a:r>
            <a:r>
              <a:rPr lang="en-US" sz="1600" dirty="0" smtClean="0"/>
              <a:t>:</a:t>
            </a:r>
          </a:p>
          <a:p>
            <a:pPr lvl="1"/>
            <a:r>
              <a:rPr lang="el-GR" sz="1600" dirty="0" smtClean="0"/>
              <a:t>Συσσωρευτών μολύβδου-οξέος </a:t>
            </a:r>
            <a:r>
              <a:rPr lang="en-US" sz="1600" dirty="0" smtClean="0"/>
              <a:t>(</a:t>
            </a:r>
            <a:r>
              <a:rPr lang="el-GR" sz="1600" dirty="0" smtClean="0"/>
              <a:t>υγρού ηλεκτρολύτη  ή ρυθμιζόμενοι με βαλβίδα</a:t>
            </a:r>
            <a:r>
              <a:rPr lang="en-US" sz="1600" dirty="0" smtClean="0"/>
              <a:t>)</a:t>
            </a:r>
          </a:p>
          <a:p>
            <a:pPr lvl="1"/>
            <a:r>
              <a:rPr lang="el-GR" sz="1600" dirty="0" smtClean="0"/>
              <a:t>Συσσωρευτών λιθίου</a:t>
            </a:r>
            <a:endParaRPr lang="en-US" sz="1600" dirty="0" smtClean="0"/>
          </a:p>
          <a:p>
            <a:pPr lvl="1"/>
            <a:r>
              <a:rPr lang="el-GR" sz="1600" dirty="0" smtClean="0"/>
              <a:t>Συσσωρευτών νικελίου</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Συσσωρευτές μολύβδου-οξέος υγρού ηλεκτρολύτη </a:t>
            </a:r>
            <a:endParaRPr lang="el-GR" dirty="0"/>
          </a:p>
        </p:txBody>
      </p:sp>
      <p:sp>
        <p:nvSpPr>
          <p:cNvPr id="3" name="Content Placeholder 2"/>
          <p:cNvSpPr>
            <a:spLocks noGrp="1"/>
          </p:cNvSpPr>
          <p:nvPr>
            <p:ph idx="1"/>
          </p:nvPr>
        </p:nvSpPr>
        <p:spPr/>
        <p:txBody>
          <a:bodyPr>
            <a:normAutofit fontScale="92500" lnSpcReduction="10000"/>
          </a:bodyPr>
          <a:lstStyle/>
          <a:p>
            <a:r>
              <a:rPr lang="el-GR" sz="1600" dirty="0" smtClean="0"/>
              <a:t>Οι συσσωρευτές μολύβδου-οξέος υγρού ηλεκτρολύτη βαθειάς εκφόρτισης</a:t>
            </a:r>
            <a:r>
              <a:rPr lang="en-US" sz="1600" dirty="0" smtClean="0"/>
              <a:t> </a:t>
            </a:r>
            <a:r>
              <a:rPr lang="el-GR" sz="1600" dirty="0" smtClean="0"/>
              <a:t>είναι αυτήν την στιγμή ο κυρίαρχος τύπος στην αγορά αποθήκευσης ενέργειας για οικιακή χρήση</a:t>
            </a:r>
          </a:p>
          <a:p>
            <a:r>
              <a:rPr lang="el-GR" sz="1600" dirty="0" smtClean="0"/>
              <a:t>Συνεχίζουν να είναι μια οικονομικά αποδοτική επιλογή για πολλά συστήματα λόγω του χαμηλού αρχικού κόστους τους, αλλά απαιτούν τακτικά την προσθήκη αποσταγμένου νερού</a:t>
            </a:r>
          </a:p>
          <a:p>
            <a:r>
              <a:rPr lang="el-GR" sz="1600" dirty="0" smtClean="0"/>
              <a:t>Απαιτούν την παρακολούθηση του ηλεκτρολύτη και την περιοδική προσθήκη αποσταγμένου νερού, είτε χειροκίνητα είτε με χρήση ειδικών συστημάτων</a:t>
            </a:r>
          </a:p>
          <a:p>
            <a:r>
              <a:rPr lang="el-GR" sz="1600" dirty="0" smtClean="0"/>
              <a:t>Το νερό είναι το αδύναμο σημείο τους: ο αποφορτισμένος συσσωρευτής υγρού ηλεκτρολύτη μπορεί να παγώσει, προκαλώντας ενδεχομένως τη ρωγμή της θήκης του ή τη στρέβλωση των πλακών, και για το λόγο αυτό χρειάζεται να τοποθετηθεί σε προστατευμένο από το ψύχος περίβλημα</a:t>
            </a:r>
          </a:p>
          <a:p>
            <a:r>
              <a:rPr lang="el-GR" sz="1600" dirty="0" smtClean="0"/>
              <a:t>Η διάρκεια ζωής τους αυξάνεται με την εφαρμογή μιας περιοδικής φόρτισης εξισορρόπησης (κάθε λίγους μήνες), η οποία φέρνει όλα τα στοιχεία του συσσωρευτή σε παρόμοια επίπεδα αυξάνοντας την τάση στα 2.50V ανά στοιχείο (10% υψηλότερη από τη συνιστώμενη τάση φόρτισης)</a:t>
            </a:r>
          </a:p>
          <a:p>
            <a:r>
              <a:rPr lang="el-GR" sz="1600" dirty="0" smtClean="0"/>
              <a:t>Όταν ο συσσωρευτής πλησιάζει σε κατάσταση πλήρους φόρτισης κατά την επαναφόρτισή του ή όταν βρίσκεται στη διαδικασία φόρτισης εξισορρόπησης, προκαλείται σημαντική έκλυση εύφλεκτων αερίων</a:t>
            </a:r>
          </a:p>
          <a:p>
            <a:r>
              <a:rPr lang="el-GR" sz="1600" dirty="0" smtClean="0"/>
              <a:t>Δεν πρέπει να βρίσκονται σε χώρους διαβίωσης και απαιτούν εξαερισμένους χώρους αποθήκευσης για να επιτρέπουν τη διαφυγή των εύφλεκτων αερίων</a:t>
            </a:r>
          </a:p>
          <a:p>
            <a:r>
              <a:rPr lang="el-GR" sz="1600" dirty="0" smtClean="0"/>
              <a:t>Συνήθως εγκαθίστανται σε συστήματα εκτός δικτύου</a:t>
            </a:r>
          </a:p>
        </p:txBody>
      </p:sp>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Συσσωρευτές μολύβδου-οξέος ρυθμιζόμενοι με βαλβίδα (ή κλειστού τύπου)</a:t>
            </a:r>
            <a:endParaRPr lang="el-GR" dirty="0"/>
          </a:p>
        </p:txBody>
      </p:sp>
      <p:sp>
        <p:nvSpPr>
          <p:cNvPr id="3" name="Content Placeholder 2"/>
          <p:cNvSpPr>
            <a:spLocks noGrp="1"/>
          </p:cNvSpPr>
          <p:nvPr>
            <p:ph idx="1"/>
          </p:nvPr>
        </p:nvSpPr>
        <p:spPr/>
        <p:txBody>
          <a:bodyPr>
            <a:normAutofit/>
          </a:bodyPr>
          <a:lstStyle/>
          <a:p>
            <a:pPr marL="342900" lvl="3" indent="-342900">
              <a:buFont typeface="Arial" panose="020B0604020202020204" pitchFamily="34" charset="0"/>
              <a:buChar char="•"/>
            </a:pPr>
            <a:r>
              <a:rPr lang="el-GR" sz="1500" dirty="0" smtClean="0"/>
              <a:t>Οι συσσωρευτές μολύβδου-οξέος ρυθμιζόμενοι με βαλβίδα (ή κλειστού τύπου) προσφέρουν κάποια πλεονεκτήματα έναντι των συσσωρευτών υγρού ηλεκτρολύτη </a:t>
            </a:r>
          </a:p>
          <a:p>
            <a:pPr marL="342900" lvl="3" indent="-342900">
              <a:buFont typeface="Arial" panose="020B0604020202020204" pitchFamily="34" charset="0"/>
              <a:buChar char="•"/>
            </a:pPr>
            <a:r>
              <a:rPr lang="el-GR" sz="1500" dirty="0" smtClean="0"/>
              <a:t>Δεν απαιτούν συντήρηση πέρα από την κατάλληλη φόρτιση</a:t>
            </a:r>
          </a:p>
          <a:p>
            <a:pPr marL="342900" lvl="3" indent="-342900">
              <a:buFont typeface="Arial" panose="020B0604020202020204" pitchFamily="34" charset="0"/>
              <a:buChar char="•"/>
            </a:pPr>
            <a:r>
              <a:rPr lang="el-GR" sz="1500" dirty="0" smtClean="0"/>
              <a:t>Καθώς ο ηλεκτρολύτης είναι είτε σταθεροποιημένος (σε μορφή </a:t>
            </a:r>
            <a:r>
              <a:rPr lang="en-US" sz="1500" dirty="0" smtClean="0"/>
              <a:t>gel</a:t>
            </a:r>
            <a:r>
              <a:rPr lang="el-GR" sz="1500" dirty="0" smtClean="0"/>
              <a:t>)</a:t>
            </a:r>
            <a:r>
              <a:rPr lang="en-US" sz="1500" dirty="0" smtClean="0"/>
              <a:t> </a:t>
            </a:r>
            <a:r>
              <a:rPr lang="el-GR" sz="1500" dirty="0" smtClean="0"/>
              <a:t>είτε απορροφημένος στους διαχωριστές, δεν παράγει (εύφλεκτα) αέρια κατά την κανονική φόρτιση</a:t>
            </a:r>
          </a:p>
          <a:p>
            <a:pPr marL="342900" lvl="3" indent="-342900">
              <a:buFont typeface="Arial" panose="020B0604020202020204" pitchFamily="34" charset="0"/>
              <a:buChar char="•"/>
            </a:pPr>
            <a:r>
              <a:rPr lang="el-GR" sz="1500" dirty="0" smtClean="0"/>
              <a:t>Χωρίς υγρό ηλεκτρολύτη, φορτίζονται σε χαμηλότερες τάσεις και μπορούν να ανεχθούν μικρού μεγέθους συστοιχίες και χαμηλότερους ρυθμούς φόρτισης, αρκεί να φθάνουν και να διατηρούν τακτικά πλήρη φόρτιση</a:t>
            </a:r>
          </a:p>
          <a:p>
            <a:pPr marL="342900" lvl="3" indent="-342900">
              <a:buFont typeface="Arial" panose="020B0604020202020204" pitchFamily="34" charset="0"/>
              <a:buChar char="•"/>
            </a:pPr>
            <a:r>
              <a:rPr lang="el-GR" sz="1500" dirty="0" smtClean="0"/>
              <a:t>Δεν απαιτούν προσθήκη νερού ή φόρτιση εξισορρόπησης, ενώ επιπλέον δεν υπάρχει διαρροή σε αυτούς και δεν καταστρέφουν τους χώρους αποθήκευσής τους, ούτε προκαλούν διάβρωση στους ακροδέκτες</a:t>
            </a:r>
          </a:p>
          <a:p>
            <a:pPr marL="342900" lvl="3" indent="-342900">
              <a:buFont typeface="Arial" panose="020B0604020202020204" pitchFamily="34" charset="0"/>
              <a:buChar char="•"/>
            </a:pPr>
            <a:r>
              <a:rPr lang="el-GR" sz="1500" dirty="0" smtClean="0"/>
              <a:t>Συχνά χρησιμοποιούνται ως εφεδρεία σε συστήματα που συνδέονται με το δίκτυο</a:t>
            </a:r>
          </a:p>
          <a:p>
            <a:pPr marL="342900" lvl="3" indent="-342900">
              <a:buFont typeface="Arial" panose="020B0604020202020204" pitchFamily="34" charset="0"/>
              <a:buChar char="•"/>
            </a:pPr>
            <a:r>
              <a:rPr lang="el-GR" sz="1500" dirty="0" smtClean="0"/>
              <a:t>Τα μειονεκτήματα των συσσωρευτών κλειστού τύπου είναι τα ακόλουθα:</a:t>
            </a:r>
          </a:p>
          <a:p>
            <a:pPr marL="800100" lvl="3" indent="-342900"/>
            <a:r>
              <a:rPr lang="el-GR" sz="1500" dirty="0" smtClean="0"/>
              <a:t>Δεν έχουν τόσο μεγάλη διάρκεια ζωής όσο οι συσσωρευτές υγρού ηλεκτρολύτη</a:t>
            </a:r>
          </a:p>
          <a:p>
            <a:pPr marL="800100" lvl="3" indent="-342900"/>
            <a:r>
              <a:rPr lang="el-GR" sz="1500" dirty="0" smtClean="0"/>
              <a:t>Είναι αρκετά πιο ακριβοί: συνήθως το κόστος τους είναι διπλάσιο σε σχέση με τους συσσωρευτές υγρού ηλεκτρολύτη αντίστοιχης χωρητικότητας</a:t>
            </a:r>
          </a:p>
          <a:p>
            <a:pPr marL="800100" lvl="3" indent="-342900"/>
            <a:r>
              <a:rPr lang="el-GR" sz="1500" dirty="0" smtClean="0"/>
              <a:t>Είναι πιο επιρρεπείς σε ζημιές από υπερφόρτιση</a:t>
            </a:r>
            <a:endParaRPr lang="en-US" sz="1500" dirty="0" smtClean="0"/>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συσσωρευτών μολύβδου-οξέος</a:t>
            </a:r>
            <a:endParaRPr lang="el-GR" dirty="0"/>
          </a:p>
        </p:txBody>
      </p:sp>
      <p:sp>
        <p:nvSpPr>
          <p:cNvPr id="3" name="Content Placeholder 2"/>
          <p:cNvSpPr>
            <a:spLocks noGrp="1"/>
          </p:cNvSpPr>
          <p:nvPr>
            <p:ph idx="1"/>
          </p:nvPr>
        </p:nvSpPr>
        <p:spPr/>
        <p:txBody>
          <a:bodyPr>
            <a:normAutofit/>
          </a:bodyPr>
          <a:lstStyle/>
          <a:p>
            <a:r>
              <a:rPr lang="el-GR" sz="1600" dirty="0" smtClean="0"/>
              <a:t>Προσθήκη αποσταγμένου νερού (εάν χρειάζεται)</a:t>
            </a:r>
            <a:r>
              <a:rPr lang="en-US" sz="1600" dirty="0" smtClean="0"/>
              <a:t>: </a:t>
            </a:r>
          </a:p>
          <a:p>
            <a:pPr lvl="1"/>
            <a:r>
              <a:rPr lang="el-GR" sz="1600" dirty="0" smtClean="0"/>
              <a:t>Για τους συσσωρευτές μολύβδου-οξέος υγρού ηλεκτρολύτη, είναι σημαντικός ο τακτικός έλεγχος του επίπεδου στάθμης του ηλεκτρολύτη</a:t>
            </a:r>
          </a:p>
          <a:p>
            <a:pPr lvl="1"/>
            <a:r>
              <a:rPr lang="el-GR" sz="1600" dirty="0" smtClean="0"/>
              <a:t>Σε ψυχρά κλίματα, ένα σύστημα συσσωρευτών με μέτριο ρυθμό φόρτισης C/10 θα πρέπει να ελέγχεται κάθε 1-2 μήνες</a:t>
            </a:r>
          </a:p>
          <a:p>
            <a:pPr lvl="1"/>
            <a:r>
              <a:rPr lang="el-GR" sz="1600" dirty="0" smtClean="0"/>
              <a:t>Σε θερμά κλίματα, το επίπεδο στάθμης του ηλεκτρολύτη πρέπει να ελέγχεται τουλάχιστον δύο φορές το μήνα</a:t>
            </a:r>
            <a:endParaRPr lang="en-US" sz="1600" dirty="0" smtClean="0"/>
          </a:p>
          <a:p>
            <a:r>
              <a:rPr lang="el-GR" sz="1600" dirty="0" smtClean="0"/>
              <a:t>Καθαρισμός των ακροδεκτών του συσσωρευτή</a:t>
            </a:r>
            <a:r>
              <a:rPr lang="en-US" sz="1600" dirty="0" smtClean="0"/>
              <a:t>:</a:t>
            </a:r>
          </a:p>
          <a:p>
            <a:pPr lvl="1"/>
            <a:r>
              <a:rPr lang="el-GR" sz="1600" dirty="0" smtClean="0"/>
              <a:t>Η διάβρωση μπορεί να συμβεί πάνω και μεταξύ της σύνδεσης των καλωδίων με τους ακροδέκτες του συσσωρευτή, δημιουργώντας μεγαλύτερη αντίσταση που εμποδίζει τη ροή ρεύματος κατά τη φόρτιση ή την εκφόρτιση</a:t>
            </a:r>
          </a:p>
          <a:p>
            <a:pPr lvl="1"/>
            <a:r>
              <a:rPr lang="el-GR" sz="1600" dirty="0" smtClean="0"/>
              <a:t>Η διάβρωση μπορεί επίσης να συμβεί μεταξύ των ακροδεκτών του συσσωρευτή και του μεταλλικού περιβλήματος της συστοιχίας συσσωρευτών, κάτι που ενδέχεται να προκαλέσει σφάλματα γείωσης και να δημιουργήσει κίνδυνο ηλεκτροπληξίας</a:t>
            </a:r>
            <a:endParaRPr lang="en-US" sz="1600" dirty="0" smtClean="0"/>
          </a:p>
          <a:p>
            <a:r>
              <a:rPr lang="el-GR" sz="1600" dirty="0" smtClean="0"/>
              <a:t>Έλεγχος συνδέσεων</a:t>
            </a:r>
            <a:r>
              <a:rPr lang="en-US" sz="1600" dirty="0" smtClean="0"/>
              <a:t>: </a:t>
            </a:r>
          </a:p>
          <a:p>
            <a:pPr lvl="1"/>
            <a:r>
              <a:rPr lang="el-GR" sz="1600" dirty="0" smtClean="0"/>
              <a:t>Η σύνδεση της βίδας και του παξιμαδιού πρέπει να είναι αρκετά σφιχτή</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συσσωρευτών μολύβδου-οξέος</a:t>
            </a:r>
            <a:endParaRPr lang="el-GR" dirty="0"/>
          </a:p>
        </p:txBody>
      </p:sp>
      <p:sp>
        <p:nvSpPr>
          <p:cNvPr id="3" name="Content Placeholder 2"/>
          <p:cNvSpPr>
            <a:spLocks noGrp="1"/>
          </p:cNvSpPr>
          <p:nvPr>
            <p:ph idx="1"/>
          </p:nvPr>
        </p:nvSpPr>
        <p:spPr/>
        <p:txBody>
          <a:bodyPr>
            <a:normAutofit/>
          </a:bodyPr>
          <a:lstStyle/>
          <a:p>
            <a:r>
              <a:rPr lang="el-GR" sz="1600" dirty="0" smtClean="0"/>
              <a:t>Ο συσσωρευτής πρέπει να φορτίζεται τουλάχιστον στο 100% σε εβδομαδιαία βάση, επειδή η διατήρηση των συσσωρευτών σε κατάσταση εκφόρτισης μπορεί να μειώσει τη διάρκεια ζωής τους</a:t>
            </a:r>
          </a:p>
          <a:p>
            <a:r>
              <a:rPr lang="el-GR" sz="1600" dirty="0" smtClean="0"/>
              <a:t>Στους συσσωρευτές υγρού ηλεκτρολύτη, η στάθμη του ηλεκτρολύτη δεν πρέπει ποτέ να πέσει τόσο ώστε να εκθέσει τις πλάκες μολύβδου στον αέρα</a:t>
            </a:r>
          </a:p>
          <a:p>
            <a:r>
              <a:rPr lang="el-GR" sz="1600" dirty="0" smtClean="0"/>
              <a:t>Η περιοδική φόρτιση εξισορρόπησης συμβάλλει στην αποκατάσταση της ισορροπίας της τάσης των στοιχείων και βελτιώνει την υγεία του συσσωρευτή αναμειγνύοντας τον ηλεκτρολύτη, ο οποίος μπορεί να χάσει την ομοιογένειά του με την πάροδο του χρόνου</a:t>
            </a:r>
          </a:p>
          <a:p>
            <a:r>
              <a:rPr lang="el-GR" sz="1600" dirty="0" smtClean="0"/>
              <a:t>Η σωστή εξαέρωση των εκρηκτικών αερίων υδρογόνου (που παράγονται κατά τη φόρτιση συσσωρευτών μολύβδου-οξέος υγρού ηλεκτρολύτη) από τον χώρο αποθήκευσης στον εξωτερικό χώρο είναι εξαιρετικά σημαντική</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Συσσωρευτές λιθίου</a:t>
            </a:r>
            <a:endParaRPr lang="el-GR" dirty="0"/>
          </a:p>
        </p:txBody>
      </p:sp>
      <p:sp>
        <p:nvSpPr>
          <p:cNvPr id="3" name="Content Placeholder 2"/>
          <p:cNvSpPr>
            <a:spLocks noGrp="1"/>
          </p:cNvSpPr>
          <p:nvPr>
            <p:ph idx="1"/>
          </p:nvPr>
        </p:nvSpPr>
        <p:spPr/>
        <p:txBody>
          <a:bodyPr>
            <a:normAutofit fontScale="92500" lnSpcReduction="20000"/>
          </a:bodyPr>
          <a:lstStyle/>
          <a:p>
            <a:r>
              <a:rPr lang="el-GR" sz="1600" dirty="0" smtClean="0"/>
              <a:t>Η χρήση συσσωρευτών λιθίου έχει παρουσιάσει σημαντικό ρυθμό αύξησης τα τελευταία χρόνια λόγω της μείωσης των τιμών - εν μέρει λόγω της χρήσης τους σε ηλεκτρικά οχήματα - και τώρα κερδίζει έδαφος και στα συστήματα ανανεώσιμων πηγών ενέργειας</a:t>
            </a:r>
          </a:p>
          <a:p>
            <a:r>
              <a:rPr lang="el-GR" sz="1600" dirty="0" smtClean="0"/>
              <a:t>Οι συσσωρευτές </a:t>
            </a:r>
            <a:r>
              <a:rPr lang="el-GR" sz="1600" dirty="0" err="1" smtClean="0"/>
              <a:t>λιθίου</a:t>
            </a:r>
            <a:r>
              <a:rPr lang="el-GR" sz="1600" dirty="0" smtClean="0"/>
              <a:t> προσφέρουν υψηλή ενεργειακή πυκνότητα (περίπου το 1/2 όσον αφορά τον όγκο και το 1/3 όσον αφορά το βάρος σε σχέση με ένα συσσωρευτή μόλυβδου-οξέος), υψηλή απόδοση φόρτισης, χαμηλά επίπεδα </a:t>
            </a:r>
            <a:r>
              <a:rPr lang="el-GR" sz="1600" dirty="0" err="1" smtClean="0"/>
              <a:t>αυτοεκφόρτισης</a:t>
            </a:r>
            <a:r>
              <a:rPr lang="el-GR" sz="1600" dirty="0" smtClean="0"/>
              <a:t>, μεγάλη διάρκεια ζωής και μικρότερη μείωση της χωρητικότητας σε ψυχρά περιβάλλοντα</a:t>
            </a:r>
          </a:p>
          <a:p>
            <a:r>
              <a:rPr lang="el-GR" sz="1600" dirty="0" smtClean="0"/>
              <a:t>Επιπλέον, δεν χρειάζονται συντήρηση</a:t>
            </a:r>
          </a:p>
          <a:p>
            <a:r>
              <a:rPr lang="el-GR" sz="1600" dirty="0" smtClean="0"/>
              <a:t>Οι συσσωρευτές λιθίου περιλαμβάνουν διάφορες υποκατηγορίες, καθεμία με τα δικά της πλεονεκτήματα και μειονεκτήματα:</a:t>
            </a:r>
            <a:endParaRPr lang="en-US" sz="1600" dirty="0" smtClean="0"/>
          </a:p>
          <a:p>
            <a:pPr lvl="1"/>
            <a:r>
              <a:rPr lang="el-GR" sz="1600" dirty="0" smtClean="0"/>
              <a:t>Οι πιο συνηθισμένοι τύποι για την αποθήκευση της ΦΒ ενέργειας είναι αυτοί του νικελίου-κοβαλτίου-μαγγανίου-λιθίου (NMC) και του φωσφορικού σιδήρου-λιθίου (LFP)</a:t>
            </a:r>
          </a:p>
          <a:p>
            <a:pPr lvl="1"/>
            <a:r>
              <a:rPr lang="el-GR" sz="1600" dirty="0" smtClean="0"/>
              <a:t>Οι συσσωρευτές LFP δεν είναι επιρρεπείς σε θερμική διαφυγή (δηλ. σε αύξηση της θερμοκρασίας που μπορεί να προκαλέσει την έκλυση τοξικών και εύφλεκτων αερίων, που μπορεί να οδηγήσει σε φλόγες και έκρηξη) και έχουν περίπου διπλάσια διάρκεια ζωής σε σχέση με τους NMC</a:t>
            </a:r>
          </a:p>
          <a:p>
            <a:pPr lvl="1"/>
            <a:r>
              <a:rPr lang="el-GR" sz="1600" dirty="0" smtClean="0"/>
              <a:t>Οι συσσωρευτές NMC έχουν περίπου διπλάσια ενεργειακή πυκνότητα από τους LFP, αλλά μπορεί να προκληθεί θερμική διαφυγή σε αυτούς για υψηλές ταχύτητες φόρτισης</a:t>
            </a:r>
          </a:p>
          <a:p>
            <a:pPr lvl="1"/>
            <a:r>
              <a:rPr lang="el-GR" sz="1600" dirty="0" smtClean="0"/>
              <a:t>Οι συσσωρευτές ιόντων λιθίου NMC παράγουν 3,7 V ανά στοιχείο, ενώ οι LFP δίνουν κατά μέσο όρο 3,2 V ανά στοιχείο</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Πλεονεκτήματα συσσωρευτών λιθίου</a:t>
            </a:r>
            <a:endParaRPr lang="el-GR" dirty="0"/>
          </a:p>
        </p:txBody>
      </p:sp>
      <p:sp>
        <p:nvSpPr>
          <p:cNvPr id="3" name="Content Placeholder 2"/>
          <p:cNvSpPr>
            <a:spLocks noGrp="1"/>
          </p:cNvSpPr>
          <p:nvPr>
            <p:ph idx="1"/>
          </p:nvPr>
        </p:nvSpPr>
        <p:spPr/>
        <p:txBody>
          <a:bodyPr>
            <a:normAutofit/>
          </a:bodyPr>
          <a:lstStyle/>
          <a:p>
            <a:pPr lvl="0"/>
            <a:r>
              <a:rPr lang="el-GR" sz="1600" dirty="0" smtClean="0"/>
              <a:t>Υψηλή ενεργειακή πυκνότητα: Οι συσσωρευτές ιόντων λιθίου είναι μικρότεροι και ελαφρύτεροι για την ίδια χωρητικότητα</a:t>
            </a:r>
          </a:p>
          <a:p>
            <a:pPr lvl="0"/>
            <a:r>
              <a:rPr lang="el-GR" sz="1600" dirty="0" smtClean="0"/>
              <a:t>Υψηλότερη τάση, γρήγορη επαναφόρτιση, βαθιά εκφόρτιση (τυπική τιμή 80%, αλλά εκφόρτιση έως και 100% είναι δυνατή)</a:t>
            </a:r>
          </a:p>
          <a:p>
            <a:pPr lvl="0"/>
            <a:r>
              <a:rPr lang="el-GR" sz="1600" dirty="0" smtClean="0"/>
              <a:t>Μεγάλη διάρκεια ζωής (έως 8.000 κύκλους)</a:t>
            </a:r>
          </a:p>
          <a:p>
            <a:pPr lvl="0"/>
            <a:r>
              <a:rPr lang="el-GR" sz="1600" dirty="0" smtClean="0"/>
              <a:t>Υψηλή απόδοση (99%)</a:t>
            </a:r>
          </a:p>
          <a:p>
            <a:pPr lvl="0"/>
            <a:r>
              <a:rPr lang="el-GR" sz="1600" dirty="0" smtClean="0"/>
              <a:t>Δεν χρειάζονται συντήρηση</a:t>
            </a:r>
          </a:p>
          <a:p>
            <a:pPr lvl="0"/>
            <a:r>
              <a:rPr lang="el-GR" sz="1600" dirty="0" smtClean="0"/>
              <a:t>Η τάση τους δεν μειώνεται κατά την εκφόρτιση – ένας συσσωρευτής ιόντων λιθίου σε 20% βάθος εκφόρτισης έχει την ίδια τάση όπως και όταν βρίσκεται σε βάθος εκφόρτισης 80%</a:t>
            </a:r>
          </a:p>
          <a:p>
            <a:pPr lvl="0"/>
            <a:r>
              <a:rPr lang="el-GR" sz="1600" dirty="0" smtClean="0"/>
              <a:t>Διατηρούν την χωρητικότητά τους καλύτερα σε χαμηλές θερμοκρασίες σε σχέση με τους συσσωρευτές μολύβδου-οξέος: Στους -20°C, οι συσσωρευτές ιόντων λιθίου θα έχουν το 80% της ονομαστικής τους χωρητικότητας, ενώ οι μολύβδου-οξέος θα διατηρούν μόνο το 40% της ονομαστικής τους χωρητικότητας</a:t>
            </a:r>
          </a:p>
          <a:p>
            <a:pPr lvl="0"/>
            <a:r>
              <a:rPr lang="el-GR" sz="1600" dirty="0" smtClean="0"/>
              <a:t>Χαμηλή </a:t>
            </a:r>
            <a:r>
              <a:rPr lang="el-GR" sz="1600" dirty="0" err="1" smtClean="0"/>
              <a:t>αυτοεκφόρτιση</a:t>
            </a:r>
            <a:r>
              <a:rPr lang="el-GR" sz="1600" dirty="0" smtClean="0"/>
              <a:t> (&lt;5% ανά μήνα)</a:t>
            </a:r>
          </a:p>
          <a:p>
            <a:pPr lvl="0"/>
            <a:r>
              <a:rPr lang="el-GR" sz="1600" dirty="0" smtClean="0"/>
              <a:t>Οι συσσωρευτές τύπου LFP έχουν εξαιρετικά μεγάλη σταθερότητα</a:t>
            </a:r>
            <a:endParaRPr lang="en-US" sz="1600" dirty="0" smtClean="0"/>
          </a:p>
          <a:p>
            <a:pPr lvl="0">
              <a:buNone/>
              <a:tabLst>
                <a:tab pos="990600" algn="l"/>
              </a:tabLst>
            </a:pP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Μειονεκτήματα συσσωρευτών λιθίου</a:t>
            </a:r>
            <a:endParaRPr lang="el-GR" dirty="0"/>
          </a:p>
        </p:txBody>
      </p:sp>
      <p:sp>
        <p:nvSpPr>
          <p:cNvPr id="3" name="Content Placeholder 2"/>
          <p:cNvSpPr>
            <a:spLocks noGrp="1"/>
          </p:cNvSpPr>
          <p:nvPr>
            <p:ph idx="1"/>
          </p:nvPr>
        </p:nvSpPr>
        <p:spPr/>
        <p:txBody>
          <a:bodyPr>
            <a:normAutofit/>
          </a:bodyPr>
          <a:lstStyle/>
          <a:p>
            <a:pPr lvl="0"/>
            <a:r>
              <a:rPr lang="el-GR" sz="1600" dirty="0" smtClean="0"/>
              <a:t>Έχουν μεγάλο κόστος: ενώ οι τιμές για τα συστήματα ιόντων λιθίου μεγάλης κλίμακας μειώνονται ραγδαία, τα κόστη εγκατάστασης για τους συσσωρευτές που χρησιμοποιούνται στην οικιακή αποθήκευση εξακολουθούν να είναι συγκριτικά υψηλά</a:t>
            </a:r>
          </a:p>
          <a:p>
            <a:pPr lvl="0"/>
            <a:r>
              <a:rPr lang="el-GR" sz="1600" dirty="0" smtClean="0"/>
              <a:t>Είναι εξαιρετικά ευαίσθητοι στην υπερφόρτιση και απαιτούν τη λειτουργία συστήματος διαχείρισης συσσωρευτών ανά στοιχείο</a:t>
            </a:r>
          </a:p>
          <a:p>
            <a:pPr lvl="0"/>
            <a:r>
              <a:rPr lang="el-GR" sz="1600" dirty="0" smtClean="0"/>
              <a:t>Δεν συνίσταται να φορτίζονται σε χαμηλές θερμοκρασίες (&lt;0°</a:t>
            </a:r>
            <a:r>
              <a:rPr lang="en-US" sz="1600" dirty="0" smtClean="0"/>
              <a:t>C</a:t>
            </a:r>
            <a:r>
              <a:rPr lang="el-GR" sz="1600" dirty="0" smtClean="0"/>
              <a:t>)</a:t>
            </a:r>
          </a:p>
          <a:p>
            <a:pPr lvl="0"/>
            <a:r>
              <a:rPr lang="el-GR" sz="1600" dirty="0" smtClean="0"/>
              <a:t>Μπορεί να είναι επιρρεπείς σε θερμική διαφυγή (συσσωρευτές τύπου NMC)</a:t>
            </a:r>
          </a:p>
          <a:p>
            <a:pPr lvl="0"/>
            <a:r>
              <a:rPr lang="el-GR" sz="1600" dirty="0" smtClean="0"/>
              <a:t>Ορισμένοι περιέχουν τοξικά και δύσκολα υλικά, όπως το κοβάλτιο</a:t>
            </a:r>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Συσσωρευτές νικελίου-σιδήρου</a:t>
            </a:r>
            <a:endParaRPr lang="el-GR" dirty="0"/>
          </a:p>
        </p:txBody>
      </p:sp>
      <p:sp>
        <p:nvSpPr>
          <p:cNvPr id="3" name="Content Placeholder 2"/>
          <p:cNvSpPr>
            <a:spLocks noGrp="1"/>
          </p:cNvSpPr>
          <p:nvPr>
            <p:ph idx="1"/>
          </p:nvPr>
        </p:nvSpPr>
        <p:spPr/>
        <p:txBody>
          <a:bodyPr>
            <a:normAutofit/>
          </a:bodyPr>
          <a:lstStyle/>
          <a:p>
            <a:r>
              <a:rPr lang="el-GR" sz="1600" dirty="0" smtClean="0"/>
              <a:t>Οι συσσωρευτές νικελίου-σιδήρου (</a:t>
            </a:r>
            <a:r>
              <a:rPr lang="el-GR" sz="1600" dirty="0" err="1" smtClean="0"/>
              <a:t>NiFe</a:t>
            </a:r>
            <a:r>
              <a:rPr lang="el-GR" sz="1600" dirty="0" smtClean="0"/>
              <a:t>) χρησιμοποιούνται κυρίως σε συστήματα εκτός δικτύου</a:t>
            </a:r>
          </a:p>
          <a:p>
            <a:r>
              <a:rPr lang="el-GR" sz="1600" dirty="0" smtClean="0"/>
              <a:t>Οι συσσωρευτές αυτοί είναι πολύ ανθεκτικοί (σε υπερφόρτιση, </a:t>
            </a:r>
            <a:r>
              <a:rPr lang="el-GR" sz="1600" dirty="0" err="1" smtClean="0"/>
              <a:t>υποφόρτιση</a:t>
            </a:r>
            <a:r>
              <a:rPr lang="el-GR" sz="1600" dirty="0" smtClean="0"/>
              <a:t> και χαμηλές θερμοκρασίες) και προσφέρουν εξαιρετικά μεγάλη διάρκεια ζωής</a:t>
            </a:r>
          </a:p>
          <a:p>
            <a:r>
              <a:rPr lang="el-GR" sz="1600" dirty="0" smtClean="0"/>
              <a:t>Παρέχουν επίσης κάποια προστασία από τις περιστασιακές βαθιές </a:t>
            </a:r>
            <a:r>
              <a:rPr lang="el-GR" sz="1600" dirty="0" err="1" smtClean="0"/>
              <a:t>εκφορτίσεις</a:t>
            </a:r>
            <a:r>
              <a:rPr lang="el-GR" sz="1600" dirty="0" smtClean="0"/>
              <a:t> και τους καθημερινούς κύκλους φόρτισης/εκφόρτισης των συστημάτων εκτός δικτύου</a:t>
            </a:r>
          </a:p>
          <a:p>
            <a:r>
              <a:rPr lang="el-GR" sz="1600" dirty="0" smtClean="0"/>
              <a:t>Οι συσσωρευτές </a:t>
            </a:r>
            <a:r>
              <a:rPr lang="el-GR" sz="1600" dirty="0" err="1" smtClean="0"/>
              <a:t>NiFe</a:t>
            </a:r>
            <a:r>
              <a:rPr lang="el-GR" sz="1600" dirty="0" smtClean="0"/>
              <a:t> είναι συχνά σχεδιασμένοι για βάθος εκφόρτισης 80%</a:t>
            </a:r>
          </a:p>
          <a:p>
            <a:r>
              <a:rPr lang="el-GR" sz="1600" dirty="0" smtClean="0"/>
              <a:t>Η προβλεπόμενη διάρκεια ζωής τους είναι μεγάλη (έως 40 έτη), αλλά έχουν υψηλό αρχικό κόστος, υψηλότερο ποσοστό </a:t>
            </a:r>
            <a:r>
              <a:rPr lang="el-GR" sz="1600" dirty="0" err="1" smtClean="0"/>
              <a:t>αυτοεκφόρτισης</a:t>
            </a:r>
            <a:r>
              <a:rPr lang="el-GR" sz="1600" dirty="0" smtClean="0"/>
              <a:t> και απαιτούν περιστασιακή συντήρηση</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Ορισμοί</a:t>
            </a:r>
            <a:endParaRPr lang="el-GR" dirty="0"/>
          </a:p>
        </p:txBody>
      </p:sp>
      <p:sp>
        <p:nvSpPr>
          <p:cNvPr id="3" name="Content Placeholder 2"/>
          <p:cNvSpPr>
            <a:spLocks noGrp="1"/>
          </p:cNvSpPr>
          <p:nvPr>
            <p:ph idx="1"/>
          </p:nvPr>
        </p:nvSpPr>
        <p:spPr/>
        <p:txBody>
          <a:bodyPr>
            <a:normAutofit/>
          </a:bodyPr>
          <a:lstStyle/>
          <a:p>
            <a:r>
              <a:rPr lang="el-GR" sz="1600" dirty="0" smtClean="0"/>
              <a:t>Οι συσσωρευτές προορίζονται να μετατρέψουν την ενέργεια μιας χημικής αντίδρασης μεταξύ των στερεών συστατικών τους ηλεκτροδίων σε ηλεκτρική ενέργεια παρέχοντας ηλεκτρικό ρεύμα (όταν το κύκλωμα είναι κλειστό) μεταξύ δύο ηλεκτροδίων που έχουν διαφορετικές τιμές ηλεκτρικού δυναμικού (θετικοί και αρνητικοί ακροδέκτες)</a:t>
            </a:r>
          </a:p>
          <a:p>
            <a:r>
              <a:rPr lang="el-GR" sz="1600" dirty="0" smtClean="0"/>
              <a:t>Ένας συσσωρευτής περιλαμβάνει ένα ή περισσότερα απλά γαλβανικά στοιχεία</a:t>
            </a:r>
          </a:p>
          <a:p>
            <a:r>
              <a:rPr lang="el-GR" sz="1600" dirty="0" smtClean="0"/>
              <a:t>Σε κάθε τέτοιο στοιχείο παράγεται συγκριτικά χαμηλή τάση, τυπικά 0,5-4 V για διαφορετικές κατηγορίες στοιχείων</a:t>
            </a:r>
          </a:p>
          <a:p>
            <a:r>
              <a:rPr lang="el-GR" sz="1600" dirty="0" smtClean="0"/>
              <a:t>Όπου απαιτούνται υψηλότερες τάσεις, ο απαραίτητος αριθμός στοιχείων συνδέεται σε σειρά για να σχηματίσει έναν γαλβανικό συσσωρευτή</a:t>
            </a:r>
          </a:p>
          <a:p>
            <a:r>
              <a:rPr lang="el-GR" sz="1600" dirty="0" smtClean="0"/>
              <a:t>Όσον αφορά τα ΦΒ συστήματα, οι συσσωρευτές συνήθως εγκαθίστανται σε συστήματα εκτός δικτύου</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Πλεονεκτήματα και μειονεκτήματα συσσωρευτών νικελίου-σιδήρου</a:t>
            </a:r>
            <a:endParaRPr lang="el-GR" dirty="0"/>
          </a:p>
        </p:txBody>
      </p:sp>
      <p:sp>
        <p:nvSpPr>
          <p:cNvPr id="3" name="Content Placeholder 2"/>
          <p:cNvSpPr>
            <a:spLocks noGrp="1"/>
          </p:cNvSpPr>
          <p:nvPr>
            <p:ph idx="1"/>
          </p:nvPr>
        </p:nvSpPr>
        <p:spPr/>
        <p:txBody>
          <a:bodyPr>
            <a:normAutofit/>
          </a:bodyPr>
          <a:lstStyle/>
          <a:p>
            <a:r>
              <a:rPr lang="el-GR" sz="1600" dirty="0" smtClean="0"/>
              <a:t>Πλεονεκτήματα</a:t>
            </a:r>
            <a:r>
              <a:rPr lang="en-US" sz="1600" dirty="0" smtClean="0"/>
              <a:t>:</a:t>
            </a:r>
            <a:endParaRPr lang="el-GR" sz="1600" dirty="0" smtClean="0"/>
          </a:p>
          <a:p>
            <a:pPr lvl="1"/>
            <a:r>
              <a:rPr lang="el-GR" sz="1600" dirty="0" smtClean="0"/>
              <a:t>Μεγάλη διάρκεια ζωής (10.000+ κύκλοι λειτουργίας)</a:t>
            </a:r>
          </a:p>
          <a:p>
            <a:pPr lvl="1"/>
            <a:r>
              <a:rPr lang="el-GR" sz="1600" dirty="0" smtClean="0"/>
              <a:t>Ανθεκτικότητα στη φόρτιση (μπορούν να υπερφορτιστούν και να εκφορτιστούν βαθιά)</a:t>
            </a:r>
          </a:p>
          <a:p>
            <a:pPr lvl="1"/>
            <a:r>
              <a:rPr lang="el-GR" sz="1600" dirty="0" smtClean="0"/>
              <a:t>Ανθεκτικότητα σε χαμηλές θερμοκρασίες, ακόμη και αν είναι εκφορτισμένοι</a:t>
            </a:r>
          </a:p>
          <a:p>
            <a:pPr lvl="1"/>
            <a:r>
              <a:rPr lang="el-GR" sz="1600" dirty="0" smtClean="0"/>
              <a:t>Μεγάλο αποδεκτό εύρος θερμοκρασίας λειτουργίας (περίπου -30°</a:t>
            </a:r>
            <a:r>
              <a:rPr lang="en-US" sz="1600" dirty="0" smtClean="0"/>
              <a:t>C </a:t>
            </a:r>
            <a:r>
              <a:rPr lang="el-GR" sz="1600" dirty="0" smtClean="0"/>
              <a:t>έως 90°</a:t>
            </a:r>
            <a:r>
              <a:rPr lang="en-US" sz="1600" dirty="0" smtClean="0"/>
              <a:t>C</a:t>
            </a:r>
            <a:r>
              <a:rPr lang="el-GR" sz="1600" dirty="0" smtClean="0"/>
              <a:t>)</a:t>
            </a:r>
          </a:p>
          <a:p>
            <a:pPr lvl="1"/>
            <a:r>
              <a:rPr lang="el-GR" sz="1600" dirty="0" smtClean="0"/>
              <a:t>Καλή συμπεριφορά σε συστήματα με καθημερινής φόρτισης/εκφόρτισης</a:t>
            </a:r>
          </a:p>
          <a:p>
            <a:r>
              <a:rPr lang="el-GR" sz="1600" dirty="0" smtClean="0"/>
              <a:t>Μειονεκτήματα</a:t>
            </a:r>
            <a:r>
              <a:rPr lang="en-US" sz="1600" dirty="0" smtClean="0"/>
              <a:t>:</a:t>
            </a:r>
          </a:p>
          <a:p>
            <a:pPr lvl="1"/>
            <a:r>
              <a:rPr lang="el-GR" sz="1600" dirty="0" smtClean="0"/>
              <a:t>Υψηλό κόστος</a:t>
            </a:r>
          </a:p>
          <a:p>
            <a:pPr lvl="1"/>
            <a:r>
              <a:rPr lang="el-GR" sz="1600" dirty="0" smtClean="0"/>
              <a:t>Μέτρια απόδοση (80%)</a:t>
            </a:r>
          </a:p>
          <a:p>
            <a:pPr lvl="1"/>
            <a:r>
              <a:rPr lang="el-GR" sz="1600" dirty="0" smtClean="0"/>
              <a:t>Χρειάζονται μεγάλη ποσότητα νερού και εξαερισμό</a:t>
            </a:r>
          </a:p>
          <a:p>
            <a:pPr lvl="1"/>
            <a:r>
              <a:rPr lang="el-GR" sz="1600" dirty="0" smtClean="0"/>
              <a:t>Υψηλό ποσοστό </a:t>
            </a:r>
            <a:r>
              <a:rPr lang="el-GR" sz="1600" dirty="0" err="1" smtClean="0"/>
              <a:t>αυτοεκφόρτισης</a:t>
            </a:r>
            <a:r>
              <a:rPr lang="el-GR" sz="1600" dirty="0" smtClean="0"/>
              <a:t> (30% ανά μήνα)</a:t>
            </a:r>
            <a:endParaRPr lang="en-US" sz="1600" dirty="0" smtClean="0"/>
          </a:p>
          <a:p>
            <a:pPr lvl="0"/>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Συσσωρευτές νικελίου-καδμίου</a:t>
            </a:r>
            <a:r>
              <a:rPr lang="en-US" dirty="0" smtClean="0"/>
              <a:t> (Ni-</a:t>
            </a:r>
            <a:r>
              <a:rPr lang="en-US" dirty="0" err="1" smtClean="0"/>
              <a:t>Cd</a:t>
            </a:r>
            <a:r>
              <a:rPr lang="en-US" dirty="0" smtClean="0"/>
              <a:t>)</a:t>
            </a:r>
            <a:endParaRPr lang="el-GR" dirty="0"/>
          </a:p>
        </p:txBody>
      </p:sp>
      <p:sp>
        <p:nvSpPr>
          <p:cNvPr id="3" name="Content Placeholder 2"/>
          <p:cNvSpPr>
            <a:spLocks noGrp="1"/>
          </p:cNvSpPr>
          <p:nvPr>
            <p:ph idx="1"/>
          </p:nvPr>
        </p:nvSpPr>
        <p:spPr/>
        <p:txBody>
          <a:bodyPr>
            <a:normAutofit fontScale="92500" lnSpcReduction="10000"/>
          </a:bodyPr>
          <a:lstStyle/>
          <a:p>
            <a:pPr lvl="0"/>
            <a:r>
              <a:rPr lang="el-GR" sz="1600" dirty="0" smtClean="0"/>
              <a:t>Οι συσσωρευτές νικελίου-καδμίου (</a:t>
            </a:r>
            <a:r>
              <a:rPr lang="el-GR" sz="1600" dirty="0" err="1" smtClean="0"/>
              <a:t>Ni</a:t>
            </a:r>
            <a:r>
              <a:rPr lang="el-GR" sz="1600" dirty="0" smtClean="0"/>
              <a:t>-Cd) παρουσιάζουν μεγάλα επίπεδα εκφόρτισης και έχουν υψηλό προσδόκιμο ζωής</a:t>
            </a:r>
          </a:p>
          <a:p>
            <a:pPr lvl="0"/>
            <a:r>
              <a:rPr lang="el-GR" sz="1600" dirty="0" smtClean="0"/>
              <a:t>Προσφέρουν καλή απόδοση σε χαμηλές θερμοκρασίες</a:t>
            </a:r>
          </a:p>
          <a:p>
            <a:pPr lvl="0"/>
            <a:r>
              <a:rPr lang="el-GR" sz="1600" dirty="0" smtClean="0"/>
              <a:t>Τα  στοιχεία τους έχουν ονομαστική τάση 1,2 V</a:t>
            </a:r>
          </a:p>
          <a:p>
            <a:pPr lvl="0"/>
            <a:r>
              <a:rPr lang="el-GR" sz="1600" dirty="0" smtClean="0"/>
              <a:t>Συνήθως χρησιμοποιούνται όταν απαιτούνται μεγάλες χωρητικότητες και υψηλές ταχύτητες εκφόρτισης</a:t>
            </a:r>
          </a:p>
          <a:p>
            <a:pPr lvl="0"/>
            <a:r>
              <a:rPr lang="el-GR" sz="1600" dirty="0" smtClean="0"/>
              <a:t>Έχουν υψηλότερο κόστος σε σύγκριση με τους συσσωρευτές μολύβδου-οξέος</a:t>
            </a:r>
          </a:p>
          <a:p>
            <a:pPr lvl="0"/>
            <a:r>
              <a:rPr lang="el-GR" sz="1600" dirty="0" smtClean="0"/>
              <a:t>Ένα από τα μεγαλύτερα μειονεκτήματά τους είναι τα τοξικά χημικά τους συστατικά: οξείδιο και υδροξείδιο του νικελίου, μεταλλικό κάδμιο</a:t>
            </a:r>
            <a:endParaRPr lang="en-US" sz="1600" dirty="0" smtClean="0"/>
          </a:p>
          <a:p>
            <a:pPr lvl="0"/>
            <a:r>
              <a:rPr lang="el-GR" sz="1600" dirty="0" smtClean="0"/>
              <a:t>Σε αντίθεση με τους συσσωρευτές μολύβδου-οξέος, το επίπεδο φόρτισής τους είναι πολύ δύσκολο να προσδιοριστεί, καθώς δεν μπορεί να μετρηθεί με ένα βολτόμετρο ή ένα </a:t>
            </a:r>
            <a:r>
              <a:rPr lang="el-GR" sz="1600" dirty="0" err="1" smtClean="0"/>
              <a:t>υδρόμετρο</a:t>
            </a:r>
            <a:endParaRPr lang="el-GR" sz="1600" dirty="0" smtClean="0"/>
          </a:p>
          <a:p>
            <a:pPr lvl="0"/>
            <a:r>
              <a:rPr lang="el-GR" sz="1600" dirty="0" smtClean="0"/>
              <a:t>Στους συσσωρευτές </a:t>
            </a:r>
            <a:r>
              <a:rPr lang="el-GR" sz="1600" dirty="0" err="1" smtClean="0"/>
              <a:t>Ni-Cd</a:t>
            </a:r>
            <a:r>
              <a:rPr lang="el-GR" sz="1600" dirty="0" smtClean="0"/>
              <a:t> παρουσιάζεται επίσης το φαινόμενο μνήμης: Αν δεν συντηρηθούν σωστά (με περιοδικές πλήρεις </a:t>
            </a:r>
            <a:r>
              <a:rPr lang="el-GR" sz="1600" dirty="0" err="1" smtClean="0"/>
              <a:t>εκφορτίσεις</a:t>
            </a:r>
            <a:r>
              <a:rPr lang="el-GR" sz="1600" dirty="0" smtClean="0"/>
              <a:t>), οι συσσωρευτές φαίνεται να «θυμούνται» την ποσότητα εκφόρτισης που είχαν σε προηγούμενες </a:t>
            </a:r>
            <a:r>
              <a:rPr lang="el-GR" sz="1600" dirty="0" err="1" smtClean="0"/>
              <a:t>εκφορτίσεις</a:t>
            </a:r>
            <a:r>
              <a:rPr lang="el-GR" sz="1600" dirty="0" smtClean="0"/>
              <a:t>, περιορίζοντας έτσι την ποσότητα φόρτισης που μπορούν να δεχτούν</a:t>
            </a:r>
          </a:p>
          <a:p>
            <a:pPr lvl="0"/>
            <a:r>
              <a:rPr lang="el-GR" sz="1600" dirty="0" smtClean="0"/>
              <a:t>Απαιτούν τη χρήση φορτιστή με υψηλότερη τάση (σε σύγκριση με τους φορτιστές συσσωρευτών μολύβδου-οξέος)</a:t>
            </a:r>
          </a:p>
          <a:p>
            <a:pPr lvl="0"/>
            <a:r>
              <a:rPr lang="el-GR" sz="1600" dirty="0" smtClean="0"/>
              <a:t>Η απόδοσή τους είναι γενικά μάλλον χαμηλή (μεταξύ 70-75%)</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Σας ευχαριστούμε για την προσοχή σας</a:t>
            </a:r>
            <a:endParaRPr lang="el-GR" dirty="0"/>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Αρχή λειτουργίας ενός συσσωρευτή </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304925" y="1700808"/>
            <a:ext cx="6534150" cy="433387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Τυπική δομή συσσωρευτή</a:t>
            </a:r>
            <a:endParaRPr lang="el-GR" dirty="0"/>
          </a:p>
        </p:txBody>
      </p:sp>
      <p:pic>
        <p:nvPicPr>
          <p:cNvPr id="2050" name="Picture 2"/>
          <p:cNvPicPr>
            <a:picLocks noChangeAspect="1" noChangeArrowheads="1"/>
          </p:cNvPicPr>
          <p:nvPr/>
        </p:nvPicPr>
        <p:blipFill>
          <a:blip r:embed="rId2" cstate="print"/>
          <a:srcRect l="3724" t="4286" r="3409" b="4275"/>
          <a:stretch>
            <a:fillRect/>
          </a:stretch>
        </p:blipFill>
        <p:spPr bwMode="auto">
          <a:xfrm>
            <a:off x="2411758" y="1484784"/>
            <a:ext cx="4862815" cy="4788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Ταξινόμηση συσσωρευτών</a:t>
            </a:r>
          </a:p>
        </p:txBody>
      </p:sp>
      <p:sp>
        <p:nvSpPr>
          <p:cNvPr id="3" name="Content Placeholder 2"/>
          <p:cNvSpPr>
            <a:spLocks noGrp="1"/>
          </p:cNvSpPr>
          <p:nvPr>
            <p:ph idx="1"/>
          </p:nvPr>
        </p:nvSpPr>
        <p:spPr/>
        <p:txBody>
          <a:bodyPr>
            <a:normAutofit lnSpcReduction="10000"/>
          </a:bodyPr>
          <a:lstStyle/>
          <a:p>
            <a:r>
              <a:rPr lang="el-GR" sz="1600" dirty="0" smtClean="0"/>
              <a:t>Συσσωρευτές μίας χρήσης</a:t>
            </a:r>
            <a:r>
              <a:rPr lang="en-US" sz="1600" dirty="0" smtClean="0"/>
              <a:t>:</a:t>
            </a:r>
          </a:p>
          <a:p>
            <a:pPr lvl="1"/>
            <a:r>
              <a:rPr lang="el-GR" sz="1600" dirty="0" smtClean="0"/>
              <a:t>Περιέχουν μια πεπερασμένη ποσότητα των αντιδραστηρίων που συμμετέχουν στην αντίδραση</a:t>
            </a:r>
          </a:p>
          <a:p>
            <a:pPr lvl="1"/>
            <a:r>
              <a:rPr lang="el-GR" sz="1600" dirty="0" smtClean="0"/>
              <a:t>Μόλις η ποσότητα αυτή καταναλωθεί (μετά την ολοκλήρωση της εκφόρτισης), οι συσσωρευτές αυτοί δεν μπορούν να ξαναχρησιμοποιηθούν</a:t>
            </a:r>
            <a:endParaRPr lang="en-US" sz="1600" dirty="0" smtClean="0"/>
          </a:p>
          <a:p>
            <a:r>
              <a:rPr lang="el-GR" sz="1600" dirty="0" smtClean="0"/>
              <a:t>Επαναφορτιζόμενοι συσσωρευτές (πολλαπλών χρήσεων)</a:t>
            </a:r>
            <a:r>
              <a:rPr lang="en-US" sz="1600" dirty="0" smtClean="0"/>
              <a:t>:</a:t>
            </a:r>
          </a:p>
          <a:p>
            <a:pPr lvl="1"/>
            <a:r>
              <a:rPr lang="el-GR" sz="1600" dirty="0" smtClean="0"/>
              <a:t>Με την ολοκλήρωση της εκφόρτισης, μπορούν να επαναφορτιστούν με ηλεκτρικό ρεύμα που ρέει προς την αντίθετη κατεύθυνση (διαδικασία φόρτισης)</a:t>
            </a:r>
          </a:p>
          <a:p>
            <a:pPr lvl="1"/>
            <a:r>
              <a:rPr lang="el-GR" sz="1600" dirty="0" smtClean="0"/>
              <a:t>Αυτό θα αναγεννήσει τα αρχικά αντιδραστήρια από τα προϊόντα αντίδρασης</a:t>
            </a:r>
          </a:p>
          <a:p>
            <a:pPr lvl="1"/>
            <a:r>
              <a:rPr lang="el-GR" sz="1600" dirty="0" smtClean="0"/>
              <a:t>Επομένως, η ηλεκτρική ενέργεια που τροφοδοτείται από μια εξωτερική πηγή ενέργειας (όπως το δίκτυο) αποθηκεύεται στο συσσωρευτή με τη μορφή χημικής ενέργειας</a:t>
            </a:r>
            <a:endParaRPr lang="en-US" sz="1600" dirty="0" smtClean="0"/>
          </a:p>
          <a:p>
            <a:r>
              <a:rPr lang="el-GR" sz="1600" dirty="0" smtClean="0"/>
              <a:t>Κυψέλες καυσίμου</a:t>
            </a:r>
            <a:r>
              <a:rPr lang="en-US" sz="1600" dirty="0" smtClean="0"/>
              <a:t>: </a:t>
            </a:r>
          </a:p>
          <a:p>
            <a:pPr lvl="1"/>
            <a:r>
              <a:rPr lang="el-GR" sz="1600" dirty="0" smtClean="0"/>
              <a:t>Τα αντιδραστήρια τροφοδοτούνται συνεχώς εντός του στοιχείου (ή του συσσωρευτή) ενώ τα προϊόντα αντίδρασης απομακρύνονται συνεχώς</a:t>
            </a:r>
          </a:p>
          <a:p>
            <a:pPr lvl="1"/>
            <a:r>
              <a:rPr lang="el-GR" sz="1600" dirty="0" smtClean="0"/>
              <a:t>Μπορούν να παρέχουν ρεύμα συνεχώς για ένα σημαντικό χρονικό διάστημα, το οποίο εξαρτάται σε μεγάλο βαθμό από την εξωτερική ποσότητα αποθήκευσης των αντιδραστηρίων</a:t>
            </a:r>
          </a:p>
          <a:p>
            <a:pPr lvl="1"/>
            <a:endParaRPr lang="en-US" sz="1600" dirty="0"/>
          </a:p>
        </p:txBody>
      </p:sp>
    </p:spTree>
    <p:extLst>
      <p:ext uri="{BB962C8B-B14F-4D97-AF65-F5344CB8AC3E}">
        <p14:creationId xmlns:p14="http://schemas.microsoft.com/office/powerpoint/2010/main" val="303196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στοιχείων συσσωρευτών</a:t>
            </a:r>
            <a:endParaRPr lang="el-GR" dirty="0"/>
          </a:p>
        </p:txBody>
      </p:sp>
      <p:sp>
        <p:nvSpPr>
          <p:cNvPr id="3" name="Content Placeholder 2"/>
          <p:cNvSpPr>
            <a:spLocks noGrp="1"/>
          </p:cNvSpPr>
          <p:nvPr>
            <p:ph idx="1"/>
          </p:nvPr>
        </p:nvSpPr>
        <p:spPr/>
        <p:txBody>
          <a:bodyPr>
            <a:normAutofit lnSpcReduction="10000"/>
          </a:bodyPr>
          <a:lstStyle/>
          <a:p>
            <a:r>
              <a:rPr lang="el-GR" sz="1600" dirty="0" smtClean="0"/>
              <a:t>Υγρού τύπου</a:t>
            </a:r>
            <a:endParaRPr lang="en-US" sz="1600" dirty="0" smtClean="0"/>
          </a:p>
          <a:p>
            <a:pPr lvl="1"/>
            <a:r>
              <a:rPr lang="el-GR" sz="1600" dirty="0" smtClean="0"/>
              <a:t>Περιέχουν υγρό ηλεκτρολύτη</a:t>
            </a:r>
            <a:endParaRPr lang="en-US" sz="1600" dirty="0" smtClean="0"/>
          </a:p>
          <a:p>
            <a:pPr lvl="1"/>
            <a:r>
              <a:rPr lang="el-GR" sz="1600" dirty="0" smtClean="0"/>
              <a:t>Είναι πρόδρομος της τεχνολογίας στερεού τύπου</a:t>
            </a:r>
            <a:endParaRPr lang="en-US" sz="1600" dirty="0" smtClean="0"/>
          </a:p>
          <a:p>
            <a:pPr lvl="1"/>
            <a:r>
              <a:rPr lang="el-GR" sz="1600" dirty="0" smtClean="0"/>
              <a:t>Μπορεί να είναι συσσωρευτές μίας χρήσης ή πολλαπλών χρήσεων</a:t>
            </a:r>
            <a:endParaRPr lang="en-US" sz="1600" dirty="0" smtClean="0"/>
          </a:p>
          <a:p>
            <a:r>
              <a:rPr lang="el-GR" sz="1600" dirty="0" smtClean="0"/>
              <a:t>Στερεού τύπου</a:t>
            </a:r>
            <a:endParaRPr lang="en-US" sz="1600" dirty="0" smtClean="0"/>
          </a:p>
          <a:p>
            <a:pPr lvl="1"/>
            <a:r>
              <a:rPr lang="el-GR" sz="1600" dirty="0" smtClean="0"/>
              <a:t>Χρησιμοποιούν στερεούς ηλεκτρολύτες (σε μορφή πάστας), με τόση υγρασία ώστε να επιτρέψει τη ροή του ρεύματος</a:t>
            </a:r>
          </a:p>
          <a:p>
            <a:pPr lvl="1"/>
            <a:r>
              <a:rPr lang="el-GR" sz="1600" dirty="0" smtClean="0"/>
              <a:t>Σε αντίθεση με τους συσσωρευτές υγρού τύπου, οι συσσωρευτές ξηρού τύπου μπορούν να λειτουργούν με οποιοδήποτε προσανατολισμό χωρίς τον κίνδυνο διαρροής, καθώς δεν περιέχουν ελεύθερο υγρό, καθιστώντας τους κατάλληλους για φορητό εξοπλισμό</a:t>
            </a:r>
            <a:endParaRPr lang="en-US" sz="1600" dirty="0" smtClean="0"/>
          </a:p>
          <a:p>
            <a:pPr lvl="1"/>
            <a:r>
              <a:rPr lang="el-GR" sz="1600" dirty="0" smtClean="0"/>
              <a:t>Οι συσσωρευτές μολύβδου-οξέος τύπου </a:t>
            </a:r>
            <a:r>
              <a:rPr lang="en-US" sz="1600" dirty="0" smtClean="0"/>
              <a:t>gel </a:t>
            </a:r>
            <a:r>
              <a:rPr lang="el-GR" sz="1600" dirty="0" smtClean="0"/>
              <a:t>ανήκουν σε αυτήν την κατηγορία</a:t>
            </a:r>
            <a:endParaRPr lang="en-US" sz="1600" dirty="0" smtClean="0"/>
          </a:p>
          <a:p>
            <a:r>
              <a:rPr lang="el-GR" sz="1600" dirty="0" smtClean="0"/>
              <a:t>Τηγμένου άλατος</a:t>
            </a:r>
            <a:endParaRPr lang="en-US" sz="1600" dirty="0" smtClean="0"/>
          </a:p>
          <a:p>
            <a:pPr lvl="1"/>
            <a:r>
              <a:rPr lang="el-GR" sz="1600" dirty="0" smtClean="0"/>
              <a:t>Είναι συσσωρευτές μίας χρήσης ή πολλαπλών χρήσεων που χρησιμοποιούν τηγμένο άλας ως ηλεκτρολύτη</a:t>
            </a:r>
          </a:p>
          <a:p>
            <a:pPr lvl="1"/>
            <a:r>
              <a:rPr lang="el-GR" sz="1600" dirty="0" smtClean="0"/>
              <a:t>Λειτουργούν σε υψηλές θερμοκρασίες και πρέπει να είναι καλά μονωμένοι έτσι ώστε να διατηρούν τη θερμότητα</a:t>
            </a:r>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Χωρητικότητα συσσωρευτή</a:t>
            </a:r>
            <a:endParaRPr lang="el-GR" dirty="0"/>
          </a:p>
        </p:txBody>
      </p:sp>
      <p:sp>
        <p:nvSpPr>
          <p:cNvPr id="3" name="Content Placeholder 2"/>
          <p:cNvSpPr>
            <a:spLocks noGrp="1"/>
          </p:cNvSpPr>
          <p:nvPr>
            <p:ph idx="1"/>
          </p:nvPr>
        </p:nvSpPr>
        <p:spPr/>
        <p:txBody>
          <a:bodyPr>
            <a:normAutofit lnSpcReduction="10000"/>
          </a:bodyPr>
          <a:lstStyle/>
          <a:p>
            <a:r>
              <a:rPr lang="el-GR" sz="1600" dirty="0" smtClean="0"/>
              <a:t>Η χωρητικότητα ενός συσσωρευτή είναι η ποσότητα ηλεκτρικού φορτίου που μπορεί να παραδώσει στην ονομαστική του τάση και μετράται σε </a:t>
            </a:r>
            <a:r>
              <a:rPr lang="el-GR" sz="1600" dirty="0" err="1" smtClean="0"/>
              <a:t>αμπερώρια</a:t>
            </a:r>
            <a:r>
              <a:rPr lang="el-GR" sz="1600" dirty="0" smtClean="0"/>
              <a:t> (</a:t>
            </a:r>
            <a:r>
              <a:rPr lang="el-GR" sz="1600" dirty="0" err="1" smtClean="0"/>
              <a:t>Ah</a:t>
            </a:r>
            <a:r>
              <a:rPr lang="el-GR" sz="1600" dirty="0" smtClean="0"/>
              <a:t>)</a:t>
            </a:r>
          </a:p>
          <a:p>
            <a:r>
              <a:rPr lang="el-GR" sz="1600" dirty="0" smtClean="0"/>
              <a:t>Όσο περισσότερο υλικό ηλεκτροδίου που περιέχεται στο στοιχείο τόσο μεγαλύτερη είναι η χωρητικότητά του</a:t>
            </a:r>
          </a:p>
          <a:p>
            <a:r>
              <a:rPr lang="el-GR" sz="1600" dirty="0" smtClean="0"/>
              <a:t>Η ονομαστική χωρητικότητα ενός συσσωρευτή εκφράζεται συνήθως ως το γινόμενο των 20 ωρών πολλαπλασιασμένο με το ρεύμα που ένας καινούργιος συσσωρευτής μπορεί να τροφοδοτεί σταθερά για 20 ώρες στους 20°C, διατηρώντας παράλληλα μια καθορισμένη τάση ανά στοιχείο</a:t>
            </a:r>
          </a:p>
          <a:p>
            <a:r>
              <a:rPr lang="el-GR" sz="1600" dirty="0" smtClean="0"/>
              <a:t>Για παράδειγμα, ένας συσσωρευτής με ονομαστική χωρητικότητα 200 </a:t>
            </a:r>
            <a:r>
              <a:rPr lang="el-GR" sz="1600" dirty="0" err="1" smtClean="0"/>
              <a:t>Ah</a:t>
            </a:r>
            <a:r>
              <a:rPr lang="el-GR" sz="1600" dirty="0" smtClean="0"/>
              <a:t> μπορεί να τροφοδοτήσει με ρεύμα 10 Α για διάστημα 20 ωρών (ή 10 ωρών σε μερικές περιπτώσεις) σε θερμοκρασία δωματίου</a:t>
            </a:r>
          </a:p>
          <a:p>
            <a:r>
              <a:rPr lang="el-GR" sz="1600" dirty="0" smtClean="0"/>
              <a:t>Το κλάσμα του αποθηκευμένου φορτίου που μπορεί να τροφοδοτήσει ένας συσσωρευτής εξαρτάται από πολλούς παράγοντες, όπως η χημεία του συσσωρευτή, ο ρυθμός με τον οποίο τροφοδοτείται το φορτίο (ρεύμα), η απαιτούμενη τάση ακροδεκτών, η περίοδος αποθήκευσης, η θερμοκρασία περιβάλλοντος και άλλοι παράγοντες</a:t>
            </a:r>
          </a:p>
          <a:p>
            <a:r>
              <a:rPr lang="el-GR" sz="1600" dirty="0" smtClean="0"/>
              <a:t>Όσο υψηλότερη είναι η ταχύτητα εκφόρτισης, τόσο μικρότερη είναι η χωρητικότητα: Για παράδειγμα, ένας συσσωρευτής με ονομαστική τιμή 2 </a:t>
            </a:r>
            <a:r>
              <a:rPr lang="el-GR" sz="1600" dirty="0" err="1" smtClean="0"/>
              <a:t>Ah</a:t>
            </a:r>
            <a:r>
              <a:rPr lang="el-GR" sz="1600" dirty="0" smtClean="0"/>
              <a:t> για μια 20ωρη εκφόρτιση δεν θα διατηρούσε ρεύμα 1 Α για δύο ώρες, όπως υποδηλώνει η ονομαστική του χωρητικότητα </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t>
            </a:r>
            <a:r>
              <a:rPr lang="el-GR" dirty="0" smtClean="0"/>
              <a:t>βαθμονόμηση συσσωρευτών (σε </a:t>
            </a:r>
            <a:r>
              <a:rPr lang="en-US" dirty="0" smtClean="0"/>
              <a:t>Ah</a:t>
            </a:r>
            <a:r>
              <a:rPr lang="el-GR" dirty="0" smtClean="0"/>
              <a:t>)</a:t>
            </a:r>
            <a:endParaRPr lang="el-GR" dirty="0"/>
          </a:p>
        </p:txBody>
      </p:sp>
      <p:sp>
        <p:nvSpPr>
          <p:cNvPr id="3" name="Content Placeholder 2"/>
          <p:cNvSpPr>
            <a:spLocks noGrp="1"/>
          </p:cNvSpPr>
          <p:nvPr>
            <p:ph idx="1"/>
          </p:nvPr>
        </p:nvSpPr>
        <p:spPr/>
        <p:txBody>
          <a:bodyPr>
            <a:normAutofit fontScale="92500"/>
          </a:bodyPr>
          <a:lstStyle/>
          <a:p>
            <a:r>
              <a:rPr lang="el-GR" sz="1600" dirty="0" smtClean="0"/>
              <a:t>Όλοι οι κατασκευαστές συσσωρευτών βαθειάς εκφόρτισης παρέχουν βαθμονομήσεις χωρητικότητας (σε </a:t>
            </a:r>
            <a:r>
              <a:rPr lang="en-US" sz="1600" dirty="0" smtClean="0"/>
              <a:t>Ah</a:t>
            </a:r>
            <a:r>
              <a:rPr lang="el-GR" sz="1600" dirty="0" smtClean="0"/>
              <a:t>) για να κάνουν πιο εύκολη την επιλογή του κατάλληλου συσσωρευτή</a:t>
            </a:r>
            <a:endParaRPr lang="en-US" sz="1600" dirty="0" smtClean="0"/>
          </a:p>
          <a:p>
            <a:r>
              <a:rPr lang="el-GR" sz="1600" dirty="0" smtClean="0"/>
              <a:t>Σε αυτές τις βαθμονομήσεις</a:t>
            </a:r>
            <a:r>
              <a:rPr lang="en-US" sz="1600" dirty="0" smtClean="0"/>
              <a:t>, </a:t>
            </a:r>
            <a:r>
              <a:rPr lang="el-GR" sz="1600" dirty="0" smtClean="0"/>
              <a:t>ο ίδιος συσσωρευτής θα έχει πολλαπλές τιμές χωρητικότητας</a:t>
            </a:r>
          </a:p>
          <a:p>
            <a:r>
              <a:rPr lang="el-GR" sz="1600" dirty="0" smtClean="0"/>
              <a:t>Η βαθμονόμηση</a:t>
            </a:r>
            <a:r>
              <a:rPr lang="en-US" sz="1600" dirty="0" smtClean="0"/>
              <a:t> “C” </a:t>
            </a:r>
            <a:r>
              <a:rPr lang="el-GR" sz="1600" dirty="0" smtClean="0"/>
              <a:t>εκφράζει τη χωρητικότητα του συσσωρευτή </a:t>
            </a:r>
            <a:r>
              <a:rPr lang="en-US" sz="1600" dirty="0" smtClean="0"/>
              <a:t>(</a:t>
            </a:r>
            <a:r>
              <a:rPr lang="el-GR" sz="1600" dirty="0" smtClean="0"/>
              <a:t>σε</a:t>
            </a:r>
            <a:r>
              <a:rPr lang="en-US" sz="1600" dirty="0" smtClean="0"/>
              <a:t> Ah) </a:t>
            </a:r>
            <a:r>
              <a:rPr lang="el-GR" sz="1600" dirty="0" smtClean="0"/>
              <a:t>όταν αυτός εκφορτίζεται για συγκεκριμένο χρονικό διάστημα</a:t>
            </a:r>
            <a:endParaRPr lang="en-US" sz="1600" dirty="0" smtClean="0"/>
          </a:p>
          <a:p>
            <a:r>
              <a:rPr lang="el-GR" sz="1600" dirty="0" smtClean="0"/>
              <a:t>Τυπικές χρονικές περίοδοι εκφόρτισης περιλαμβάνουν 3, 5, 8, 10, 20 ή 100 ώρες, με τις 20 ώρες να αντιπροσωπεύουν την πιο συχνά χρησιμοποιούμενη περίοδο βαθμονόμησης. Για παράδειγμα</a:t>
            </a:r>
            <a:r>
              <a:rPr lang="en-US" sz="1600" dirty="0" smtClean="0"/>
              <a:t>:</a:t>
            </a:r>
          </a:p>
          <a:p>
            <a:pPr lvl="1"/>
            <a:r>
              <a:rPr lang="el-GR" sz="1600" dirty="0" smtClean="0"/>
              <a:t>Η βαθμονόμηση C5 σημαίνει ότι ο συσσωρευτής έχει αποφορτιστεί πλήρως σε διάστημα 5 ωρών (πολύ γρήγορη εκφόρτιση)</a:t>
            </a:r>
          </a:p>
          <a:p>
            <a:pPr lvl="1"/>
            <a:r>
              <a:rPr lang="el-GR" sz="1600" dirty="0" smtClean="0"/>
              <a:t>Η βαθμονόμηση C20 σημαίνει ότι ο συσσωρευτής έχει αποφορτιστεί πλήρως σε διάστημα 20 ωρών (μέτρια εκφόρτιση)</a:t>
            </a:r>
          </a:p>
          <a:p>
            <a:pPr lvl="1"/>
            <a:r>
              <a:rPr lang="el-GR" sz="1600" dirty="0" smtClean="0"/>
              <a:t>Η βαθμονόμηση C100 σημαίνει ότι ο συσσωρευτής έχει αποφορτιστεί πλήρως σε περίοδο 100 ωρών (αργή απόρριψη)</a:t>
            </a:r>
            <a:endParaRPr lang="en-US" sz="1600" dirty="0" smtClean="0"/>
          </a:p>
          <a:p>
            <a:r>
              <a:rPr lang="el-GR" sz="1600" u="sng" dirty="0" smtClean="0"/>
              <a:t>Όσο πιο αργός είναι ο ρυθμός εκφόρτισης, τόσο μεγαλύτερη είναι η χωρητικότητα του συσσωρευτή </a:t>
            </a:r>
            <a:endParaRPr lang="en-US" sz="1600" u="sng" dirty="0" smtClean="0"/>
          </a:p>
          <a:p>
            <a:r>
              <a:rPr lang="el-GR" sz="1600" dirty="0" smtClean="0"/>
              <a:t>Ο κύριος λόγος γι αυτό είναι η θερμότητα: όσο ταχύτερη είναι η εκφόρτιση του συσσωρευτή, τόσο περισσότερη θερμότητα παράγεται λόγω της αντίστασης μέσα στον ίδιο τον συσσωρευτή</a:t>
            </a:r>
            <a:endParaRPr lang="en-US" sz="1600" dirty="0"/>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3730</Words>
  <Application>Microsoft Office PowerPoint</Application>
  <PresentationFormat>Προβολή στην οθόνη (4:3)</PresentationFormat>
  <Paragraphs>215</Paragraphs>
  <Slides>32</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32</vt:i4>
      </vt:variant>
    </vt:vector>
  </HeadingPairs>
  <TitlesOfParts>
    <vt:vector size="35" baseType="lpstr">
      <vt:lpstr>Arial</vt:lpstr>
      <vt:lpstr>Calibri</vt:lpstr>
      <vt:lpstr>2_Office Theme</vt:lpstr>
      <vt:lpstr>ΕΝΟΤΗΤΑ 1: ΕΙΣΑΓΩΓΗ ΣΤΗ ΦΩΤΟΒΟΛΤΑΪΚΗ ΤΕΧΝΟΛΟΓΙΑ</vt:lpstr>
      <vt:lpstr>Ενότητα 1.2: Τεχνολογίες αποθήκευσης ενέργειας</vt:lpstr>
      <vt:lpstr>Ορισμοί</vt:lpstr>
      <vt:lpstr>Αρχή λειτουργίας ενός συσσωρευτή </vt:lpstr>
      <vt:lpstr>Τυπική δομή συσσωρευτή</vt:lpstr>
      <vt:lpstr>Ταξινόμηση συσσωρευτών</vt:lpstr>
      <vt:lpstr>Είδη στοιχείων συσσωρευτών</vt:lpstr>
      <vt:lpstr>Χωρητικότητα συσσωρευτή</vt:lpstr>
      <vt:lpstr>“C” βαθμονόμηση συσσωρευτών (σε Ah)</vt:lpstr>
      <vt:lpstr>Αυτοεκφόρτιση και απόδοση συσσωρευτών</vt:lpstr>
      <vt:lpstr>Προδιαγραφές συσσωρευτών σε αμπερώρια (Ah) και βατώρες (Wh)</vt:lpstr>
      <vt:lpstr>Ρυθμός φόρτισης/εκφόρτισης “C” (C-rate) συσσωρευτή</vt:lpstr>
      <vt:lpstr>Διάρκεια ζωής συσσωρευτή</vt:lpstr>
      <vt:lpstr>Σύνδεση συσσωρευτών: Σε σειρά και παράλληλα</vt:lpstr>
      <vt:lpstr>Σύνδεση συσσωρευτών: Σε σειρά και παράλληλα</vt:lpstr>
      <vt:lpstr>Επίπεδο τάσης μιας συστοιχίας συσσωρευτών σε ένα σύστημα εκτός δικτύου</vt:lpstr>
      <vt:lpstr>Ελάχιστες τάσεις μιας συστοιχίας συσσωρευτών</vt:lpstr>
      <vt:lpstr>Διαστασιολόγηση συσσωρευτών για ΦΒ συστήματα</vt:lpstr>
      <vt:lpstr>Διαθεσιμότητα των συσσωρευτών σε ένα ΦΒ σύστημα εκτός δικτύου</vt:lpstr>
      <vt:lpstr>Ημέρες αυτονομίας συσσωρευτών (κατακόρυφος άξονας) που χρειάζονται σε ένα αυτόνομο σύστημα για διαφορετικά επίπεδα διαθεσιμότητας (availability)</vt:lpstr>
      <vt:lpstr>Κύριοι τύποι συσσωρευτών για εφαρμογές ΦΒ</vt:lpstr>
      <vt:lpstr>Συσσωρευτές μολύβδου-οξέος υγρού ηλεκτρολύτη </vt:lpstr>
      <vt:lpstr>Συσσωρευτές μολύβδου-οξέος ρυθμιζόμενοι με βαλβίδα (ή κλειστού τύπου)</vt:lpstr>
      <vt:lpstr>Συντήρηση συσσωρευτών μολύβδου-οξέος</vt:lpstr>
      <vt:lpstr>Συντήρηση συσσωρευτών μολύβδου-οξέος</vt:lpstr>
      <vt:lpstr>Συσσωρευτές λιθίου</vt:lpstr>
      <vt:lpstr>Πλεονεκτήματα συσσωρευτών λιθίου</vt:lpstr>
      <vt:lpstr>Μειονεκτήματα συσσωρευτών λιθίου</vt:lpstr>
      <vt:lpstr>Συσσωρευτές νικελίου-σιδήρου</vt:lpstr>
      <vt:lpstr>Πλεονεκτήματα και μειονεκτήματα συσσωρευτών νικελίου-σιδήρου</vt:lpstr>
      <vt:lpstr>Συσσωρευτές νικελίου-καδμίου (Ni-Cd)</vt:lpstr>
      <vt:lpstr>Σας ευχαριστούμε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214</cp:revision>
  <dcterms:created xsi:type="dcterms:W3CDTF">2017-12-11T10:59:29Z</dcterms:created>
  <dcterms:modified xsi:type="dcterms:W3CDTF">2019-11-28T10:54:05Z</dcterms:modified>
</cp:coreProperties>
</file>