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322" r:id="rId3"/>
    <p:sldId id="296" r:id="rId4"/>
    <p:sldId id="305" r:id="rId5"/>
    <p:sldId id="307" r:id="rId6"/>
    <p:sldId id="319" r:id="rId7"/>
    <p:sldId id="321" r:id="rId8"/>
    <p:sldId id="308" r:id="rId9"/>
    <p:sldId id="309" r:id="rId10"/>
    <p:sldId id="297" r:id="rId11"/>
    <p:sldId id="298" r:id="rId12"/>
    <p:sldId id="316" r:id="rId13"/>
    <p:sldId id="310" r:id="rId14"/>
    <p:sldId id="314" r:id="rId15"/>
    <p:sldId id="315" r:id="rId16"/>
    <p:sldId id="317" r:id="rId17"/>
    <p:sldId id="299" r:id="rId18"/>
    <p:sldId id="311" r:id="rId19"/>
    <p:sldId id="312" r:id="rId20"/>
    <p:sldId id="313" r:id="rId21"/>
    <p:sldId id="300" r:id="rId22"/>
    <p:sldId id="323" r:id="rId23"/>
    <p:sldId id="260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95" autoAdjust="0"/>
  </p:normalViewPr>
  <p:slideViewPr>
    <p:cSldViewPr>
      <p:cViewPr varScale="1">
        <p:scale>
          <a:sx n="71" d="100"/>
          <a:sy n="71" d="100"/>
        </p:scale>
        <p:origin x="19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18/12/2019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51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2792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564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800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8463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1650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239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599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028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8815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54347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403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2597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1155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7327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0047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https://blog.fluenceenergy.com/energy-storage-ac-dc-coupled-solar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820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https://blog.fluenceenergy.com/energy-storage-ac-dc-coupled-solar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820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https://blog.fluenceenergy.com/energy-storage-ac-dc-coupled-solar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82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684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7018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89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18/12/2019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n-US" dirty="0"/>
              <a:t>MODUL 2: PHOTOVOLTAIKANLAGEN</a:t>
            </a:r>
            <a:endParaRPr lang="el-GR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211960" y="3573016"/>
            <a:ext cx="4822304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/>
              <a:t>Technologisches</a:t>
            </a:r>
            <a:r>
              <a:rPr lang="en-US" sz="2000" dirty="0"/>
              <a:t> </a:t>
            </a:r>
            <a:r>
              <a:rPr lang="en-US" sz="2000" dirty="0" err="1"/>
              <a:t>Bildungsinstitut</a:t>
            </a:r>
            <a:r>
              <a:rPr lang="en-US" sz="2000" dirty="0"/>
              <a:t> </a:t>
            </a:r>
            <a:r>
              <a:rPr lang="en-US" sz="2000" dirty="0" err="1"/>
              <a:t>Kreta</a:t>
            </a:r>
            <a:endParaRPr lang="el-GR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500438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350" dirty="0"/>
              <a:t>Netzverbundene PV-Anlagen mit oder ohne Batteriespeicher</a:t>
            </a:r>
            <a:endParaRPr lang="el-GR" sz="2350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Batterieauslegung</a:t>
            </a:r>
            <a:r>
              <a:rPr lang="en-US" dirty="0"/>
              <a:t> in </a:t>
            </a:r>
            <a:r>
              <a:rPr lang="en-US" dirty="0" err="1"/>
              <a:t>netzgekoppelten</a:t>
            </a:r>
            <a:r>
              <a:rPr lang="en-US" dirty="0"/>
              <a:t> </a:t>
            </a:r>
            <a:r>
              <a:rPr lang="en-US" dirty="0" err="1"/>
              <a:t>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Komponenten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Ermittlung des Energiebedarfs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/>
              <a:t>Bestimmung der einzelnen Lasten und der Betriebszeit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71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Bestimmung des Energiebedarfs (z.B. E</a:t>
            </a:r>
            <a:r>
              <a:rPr lang="de-DE" baseline="-25000" dirty="0"/>
              <a:t>L</a:t>
            </a:r>
            <a:r>
              <a:rPr lang="de-DE" dirty="0"/>
              <a:t>= 10 kWh) oder der Lasten</a:t>
            </a:r>
            <a:endParaRPr lang="en-US" dirty="0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3260C171-8BC1-45F0-BA29-D3C4BD61E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470728"/>
              </p:ext>
            </p:extLst>
          </p:nvPr>
        </p:nvGraphicFramePr>
        <p:xfrm>
          <a:off x="1043608" y="3366284"/>
          <a:ext cx="648072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821">
                  <a:extLst>
                    <a:ext uri="{9D8B030D-6E8A-4147-A177-3AD203B41FA5}">
                      <a16:colId xmlns:a16="http://schemas.microsoft.com/office/drawing/2014/main" val="3278050694"/>
                    </a:ext>
                  </a:extLst>
                </a:gridCol>
                <a:gridCol w="1585254">
                  <a:extLst>
                    <a:ext uri="{9D8B030D-6E8A-4147-A177-3AD203B41FA5}">
                      <a16:colId xmlns:a16="http://schemas.microsoft.com/office/drawing/2014/main" val="901731578"/>
                    </a:ext>
                  </a:extLst>
                </a:gridCol>
                <a:gridCol w="1469467">
                  <a:extLst>
                    <a:ext uri="{9D8B030D-6E8A-4147-A177-3AD203B41FA5}">
                      <a16:colId xmlns:a16="http://schemas.microsoft.com/office/drawing/2014/main" val="3980270435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Leistung</a:t>
                      </a:r>
                      <a:r>
                        <a:rPr lang="en-US" dirty="0"/>
                        <a:t> (kW)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</a:t>
                      </a:r>
                      <a:r>
                        <a:rPr lang="en-US" dirty="0"/>
                        <a:t>t (</a:t>
                      </a:r>
                      <a:r>
                        <a:rPr lang="en-US" dirty="0" err="1"/>
                        <a:t>Stunden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Energie</a:t>
                      </a:r>
                      <a:r>
                        <a:rPr lang="en-US" dirty="0"/>
                        <a:t>(kWh)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10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Kochen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21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Kaffeemaschine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21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Beleuchtung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85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r>
                        <a:rPr lang="en-US" baseline="-25000" dirty="0"/>
                        <a:t>L </a:t>
                      </a:r>
                      <a:r>
                        <a:rPr lang="en-US" baseline="0" dirty="0" err="1"/>
                        <a:t>Gesamt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61751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Batterieauslegung</a:t>
            </a:r>
            <a:r>
              <a:rPr lang="en-US" dirty="0"/>
              <a:t> in </a:t>
            </a:r>
            <a:r>
              <a:rPr lang="en-US" dirty="0" err="1"/>
              <a:t>netzgekoppelten</a:t>
            </a:r>
            <a:r>
              <a:rPr lang="en-US" dirty="0"/>
              <a:t> </a:t>
            </a:r>
            <a:r>
              <a:rPr lang="en-US" dirty="0" err="1"/>
              <a:t>Systemen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15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Batterieauslegung</a:t>
            </a:r>
            <a:r>
              <a:rPr lang="en-US" dirty="0"/>
              <a:t> in </a:t>
            </a:r>
            <a:r>
              <a:rPr lang="en-US" dirty="0" err="1"/>
              <a:t>netzgekoppelten</a:t>
            </a:r>
            <a:r>
              <a:rPr lang="en-US" dirty="0"/>
              <a:t> </a:t>
            </a:r>
            <a:r>
              <a:rPr lang="en-US" dirty="0" err="1"/>
              <a:t>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Batteriekapazität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51355" y="3403162"/>
                <a:ext cx="5933034" cy="928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smtClean="0">
                          <a:latin typeface="Cambria Math" panose="02040503050406030204" pitchFamily="18" charset="0"/>
                        </a:rPr>
                        <m:t>C</m:t>
                      </m:r>
                      <m:d>
                        <m:dPr>
                          <m:ctrlPr>
                            <a:rPr lang="el-G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d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∙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𝑎𝑔𝑒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𝑑𝑖𝑠𝑐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∙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𝑙𝑜𝑠𝑠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l-G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𝑑𝑜𝑑</m:t>
                              </m:r>
                            </m:sub>
                          </m:sSub>
                          <m:r>
                            <a:rPr lang="el-G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55" y="3403162"/>
                <a:ext cx="5933034" cy="9285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921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Dimensionierung von PV-Anlagen in netzgekoppelten 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Adoptieren eines Modellwechselrichters von power Pac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Die Spitzenleistung der PV-Anlage beträgt Pp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Die Spitzenleistung eines PV-Moduls beträgt </a:t>
            </a:r>
            <a:r>
              <a:rPr lang="de-DE" dirty="0" err="1"/>
              <a:t>Pm</a:t>
            </a:r>
            <a:endParaRPr lang="de-DE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Bestimmung der Anzahl der Module N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810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Dimensionierung von PV-Anlagen in netzgekoppelten 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76852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Spannungsbereiche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1"/>
              <p:cNvSpPr/>
              <p:nvPr/>
            </p:nvSpPr>
            <p:spPr>
              <a:xfrm>
                <a:off x="317881" y="3704849"/>
                <a:ext cx="4392488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𝑚𝑖𝑛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≤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𝐻𝐼𝐺𝐻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81" y="3704849"/>
                <a:ext cx="4392488" cy="3815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2"/>
              <p:cNvSpPr/>
              <p:nvPr/>
            </p:nvSpPr>
            <p:spPr>
              <a:xfrm>
                <a:off x="382658" y="4255549"/>
                <a:ext cx="4262933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𝑚𝑎𝑥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≥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𝐿𝑂𝑊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58" y="4255549"/>
                <a:ext cx="4262933" cy="38151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6"/>
              <p:cNvSpPr/>
              <p:nvPr/>
            </p:nvSpPr>
            <p:spPr>
              <a:xfrm>
                <a:off x="4645591" y="3730327"/>
                <a:ext cx="3137183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𝑚𝑖𝑛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≤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𝐼𝑁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𝐻𝐼𝐺𝐻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591" y="3730327"/>
                <a:ext cx="3137183" cy="38151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7"/>
              <p:cNvSpPr/>
              <p:nvPr/>
            </p:nvSpPr>
            <p:spPr>
              <a:xfrm>
                <a:off x="4590407" y="4255548"/>
                <a:ext cx="3301206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𝑚𝑎𝑥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≥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𝐼𝑁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𝐿𝑂𝑊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407" y="4255548"/>
                <a:ext cx="3301206" cy="38151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393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Dimensionierung von PV-Anlagen in netzgekoppelten 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76852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Strombereiche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1"/>
              <p:cNvSpPr/>
              <p:nvPr/>
            </p:nvSpPr>
            <p:spPr>
              <a:xfrm>
                <a:off x="317881" y="3704849"/>
                <a:ext cx="4392488" cy="390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1.25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𝑠𝑐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𝑎𝑥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≤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I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81" y="3704849"/>
                <a:ext cx="4392488" cy="390748"/>
              </a:xfrm>
              <a:prstGeom prst="rect">
                <a:avLst/>
              </a:prstGeom>
              <a:blipFill rotWithShape="0">
                <a:blip r:embed="rId3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9275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Dimensionierung von PV-Anlagen in netzgekoppelten 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76852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Endgültige</a:t>
            </a:r>
            <a:r>
              <a:rPr lang="en-US" dirty="0"/>
              <a:t> </a:t>
            </a:r>
            <a:r>
              <a:rPr lang="en-US" dirty="0" err="1"/>
              <a:t>Konfiguration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3442641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Anzahl der PV-Module in Reihe und Parallelschaltung wird durch die zuvor festgelegten Werte </a:t>
            </a:r>
            <a:r>
              <a:rPr lang="de-DE" dirty="0" err="1"/>
              <a:t>Ns</a:t>
            </a:r>
            <a:r>
              <a:rPr lang="de-DE" dirty="0"/>
              <a:t> und </a:t>
            </a:r>
            <a:r>
              <a:rPr lang="de-DE" dirty="0" err="1"/>
              <a:t>Np</a:t>
            </a:r>
            <a:r>
              <a:rPr lang="de-DE" dirty="0"/>
              <a:t> bestimmt.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94854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Major features of modules and inverters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 modules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030" y="2805327"/>
            <a:ext cx="7200800" cy="346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74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Hauptmerkmale von Modulen und Wechselrichtern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PV-Module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2070140"/>
            <a:ext cx="5601039" cy="409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08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Hauptmerkmale von Modulen und Wechselrichtern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PV-Module. Qualitative </a:t>
            </a:r>
            <a:r>
              <a:rPr lang="en-US" dirty="0" err="1"/>
              <a:t>Merkmale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310499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Effizienz (hoch oder niedrig)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PID-beständig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Zertifizierungen und Normen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Gewährleistung</a:t>
            </a:r>
          </a:p>
        </p:txBody>
      </p:sp>
    </p:spTree>
    <p:extLst>
      <p:ext uri="{BB962C8B-B14F-4D97-AF65-F5344CB8AC3E}">
        <p14:creationId xmlns:p14="http://schemas.microsoft.com/office/powerpoint/2010/main" val="2893835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de-DE" dirty="0">
                <a:cs typeface="Arial" pitchFamily="34" charset="0"/>
              </a:rPr>
              <a:t>Am Ende dieser Einheit werden Sie: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de-DE" b="1" dirty="0"/>
              <a:t>die Notwendigkeit der Speicherung in netzgekoppelten PV-Anlagen verstehen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die </a:t>
            </a:r>
            <a:r>
              <a:rPr lang="en-US" b="1" dirty="0" err="1"/>
              <a:t>Batteriedimensionierung</a:t>
            </a:r>
            <a:r>
              <a:rPr lang="en-US" b="1" dirty="0"/>
              <a:t> in </a:t>
            </a:r>
            <a:r>
              <a:rPr lang="en-US" b="1" dirty="0" err="1"/>
              <a:t>netzgekoppelten</a:t>
            </a:r>
            <a:r>
              <a:rPr lang="en-US" b="1" dirty="0"/>
              <a:t> </a:t>
            </a:r>
            <a:r>
              <a:rPr lang="en-US" b="1" dirty="0" err="1"/>
              <a:t>Systemen</a:t>
            </a:r>
            <a:r>
              <a:rPr lang="en-US" b="1" dirty="0"/>
              <a:t> verstehen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die Dimensionierung von PV-Anlagen in netzgekoppelten Systemen verstehen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die wichtigsten Funktionen von PV-Modulen und Wechselrichtern kennen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in der Lage sein, eine netzgekoppelte PV-Anlage zu konfigurieren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0574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Hauptmerkmale von Modulen und Wechselrichtern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PV-</a:t>
            </a:r>
            <a:r>
              <a:rPr lang="en-US" dirty="0" err="1"/>
              <a:t>Wechselrichter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2790220"/>
            <a:ext cx="734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AC-Nennleistung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Eingangsnennspannung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MPP-Spannungsbereich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Maximale Eingangsspannung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Maximaler Eingangsstrom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Anzahl der MPPTs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Maximaler Wirkungsgrad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Europäische Effizienz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Wechselrichter-Topologie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Zertifikate und Einhaltung von Normen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Schnittstellen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Gewährleistung</a:t>
            </a:r>
          </a:p>
        </p:txBody>
      </p:sp>
    </p:spTree>
    <p:extLst>
      <p:ext uri="{BB962C8B-B14F-4D97-AF65-F5344CB8AC3E}">
        <p14:creationId xmlns:p14="http://schemas.microsoft.com/office/powerpoint/2010/main" val="3657638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Konfiguration von netzgekoppelten PV-Systemen mit oder ohne Batteriespeicher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2852936"/>
            <a:ext cx="69127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PV-Module: </a:t>
            </a:r>
            <a:r>
              <a:rPr lang="en-US" dirty="0" err="1"/>
              <a:t>Anzahl</a:t>
            </a:r>
            <a:r>
              <a:rPr lang="en-US" dirty="0"/>
              <a:t> der Module in </a:t>
            </a:r>
            <a:r>
              <a:rPr lang="en-US" dirty="0" err="1"/>
              <a:t>Reihe</a:t>
            </a:r>
            <a:r>
              <a:rPr lang="en-US" dirty="0"/>
              <a:t> und parallel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PV-Module: </a:t>
            </a:r>
            <a:r>
              <a:rPr lang="en-US" dirty="0" err="1"/>
              <a:t>Ausrichtung</a:t>
            </a:r>
            <a:r>
              <a:rPr lang="en-US" dirty="0"/>
              <a:t> und </a:t>
            </a:r>
            <a:r>
              <a:rPr lang="en-US" dirty="0" err="1"/>
              <a:t>Neigungswinkel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PV-Module: </a:t>
            </a:r>
            <a:r>
              <a:rPr lang="en-US" dirty="0" err="1"/>
              <a:t>Gestell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Einbaumontage</a:t>
            </a:r>
            <a:r>
              <a:rPr lang="en-US" dirty="0"/>
              <a:t>, </a:t>
            </a:r>
            <a:r>
              <a:rPr lang="en-US" dirty="0" err="1"/>
              <a:t>Reihenabstand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Wechselrichter</a:t>
            </a:r>
            <a:r>
              <a:rPr lang="en-US" dirty="0"/>
              <a:t>: </a:t>
            </a:r>
            <a:r>
              <a:rPr lang="en-US" dirty="0" err="1"/>
              <a:t>Konfiguration</a:t>
            </a:r>
            <a:r>
              <a:rPr lang="en-US" dirty="0"/>
              <a:t> </a:t>
            </a:r>
            <a:r>
              <a:rPr lang="en-US" dirty="0" err="1"/>
              <a:t>verschiedener</a:t>
            </a:r>
            <a:r>
              <a:rPr lang="en-US" dirty="0"/>
              <a:t> Parameter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Batterie: </a:t>
            </a:r>
            <a:r>
              <a:rPr lang="en-US" dirty="0" err="1"/>
              <a:t>Batterietyp</a:t>
            </a:r>
            <a:r>
              <a:rPr lang="en-US" dirty="0"/>
              <a:t>, </a:t>
            </a:r>
            <a:r>
              <a:rPr lang="en-US" dirty="0" err="1"/>
              <a:t>Kapazität</a:t>
            </a:r>
            <a:r>
              <a:rPr lang="en-US" dirty="0"/>
              <a:t>, DOD</a:t>
            </a:r>
          </a:p>
        </p:txBody>
      </p:sp>
    </p:spTree>
    <p:extLst>
      <p:ext uri="{BB962C8B-B14F-4D97-AF65-F5344CB8AC3E}">
        <p14:creationId xmlns:p14="http://schemas.microsoft.com/office/powerpoint/2010/main" val="3039027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Modulziele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de-DE" dirty="0">
                <a:cs typeface="Arial" pitchFamily="34" charset="0"/>
              </a:rPr>
              <a:t>Sie haben nun das Modul 2.1 "</a:t>
            </a:r>
            <a:r>
              <a:rPr lang="de-DE" dirty="0"/>
              <a:t>Netzverbundene PV-Anlagen mit oder ohne Batteriespeicher</a:t>
            </a:r>
            <a:r>
              <a:rPr lang="de-DE" dirty="0">
                <a:cs typeface="Arial" pitchFamily="34" charset="0"/>
              </a:rPr>
              <a:t>" abgeschlossen und</a:t>
            </a:r>
            <a:r>
              <a:rPr lang="en-US" dirty="0">
                <a:latin typeface="+mj-lt"/>
                <a:cs typeface="Arial" pitchFamily="34" charset="0"/>
              </a:rPr>
              <a:t>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de-DE" b="1" dirty="0"/>
              <a:t>verstehen die Notwendigkeit der Speicherung in netzgekoppelten PV-Anlagen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verstehen die </a:t>
            </a:r>
            <a:r>
              <a:rPr lang="en-US" b="1" dirty="0" err="1"/>
              <a:t>Batteriedimensionierung</a:t>
            </a:r>
            <a:r>
              <a:rPr lang="en-US" b="1" dirty="0"/>
              <a:t> in </a:t>
            </a:r>
            <a:r>
              <a:rPr lang="en-US" b="1" dirty="0" err="1"/>
              <a:t>netzgekoppelten</a:t>
            </a:r>
            <a:r>
              <a:rPr lang="en-US" b="1" dirty="0"/>
              <a:t> </a:t>
            </a:r>
            <a:r>
              <a:rPr lang="en-US" b="1" dirty="0" err="1"/>
              <a:t>Systemen</a:t>
            </a:r>
            <a:r>
              <a:rPr lang="en-US" b="1" dirty="0"/>
              <a:t> 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verstehen die Dimensionierung von PV-Anlagen in netzgekoppelten Systemen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kennen die wichtigsten Funktionen von PV-Modulen und Wechselrichtern</a:t>
            </a:r>
          </a:p>
          <a:p>
            <a:pPr lvl="1">
              <a:buFont typeface="+mj-lt"/>
              <a:buAutoNum type="arabicPeriod"/>
            </a:pPr>
            <a:r>
              <a:rPr lang="de-DE" b="1" dirty="0"/>
              <a:t>sind in der Lage, eine netzgekoppelte PV-Anlage zu konfigurieren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07497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472608" cy="1470025"/>
          </a:xfrm>
        </p:spPr>
        <p:txBody>
          <a:bodyPr/>
          <a:lstStyle/>
          <a:p>
            <a:r>
              <a:rPr lang="de-DE" dirty="0"/>
              <a:t>Vielen Dank für Ihre Aufmerksamkeit.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Batteriespeicherung</a:t>
            </a:r>
            <a:r>
              <a:rPr lang="en-US" dirty="0"/>
              <a:t> in </a:t>
            </a:r>
            <a:r>
              <a:rPr lang="en-US" dirty="0" err="1"/>
              <a:t>netzgekoppelten</a:t>
            </a:r>
            <a:r>
              <a:rPr lang="en-US" dirty="0"/>
              <a:t> </a:t>
            </a:r>
            <a:r>
              <a:rPr lang="en-US" dirty="0" err="1"/>
              <a:t>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2680030"/>
            <a:ext cx="7344816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Unterstützungsprogramme für den Eigenverbrauch fördern und verbessern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das </a:t>
            </a:r>
            <a:r>
              <a:rPr lang="en-US" dirty="0" err="1"/>
              <a:t>Niveau</a:t>
            </a:r>
            <a:r>
              <a:rPr lang="en-US" dirty="0"/>
              <a:t> der </a:t>
            </a:r>
            <a:r>
              <a:rPr lang="en-US" dirty="0" err="1"/>
              <a:t>Energiesicherheit</a:t>
            </a:r>
            <a:r>
              <a:rPr lang="en-US" dirty="0"/>
              <a:t> </a:t>
            </a:r>
            <a:r>
              <a:rPr lang="en-US" dirty="0" err="1"/>
              <a:t>erhöhen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ein Batteriespeichersystem kann als Backup fungieren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Gleichstromverbraucher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leistungskritische Lasten (DC oder AC)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75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Batteriespeicherung</a:t>
            </a:r>
            <a:r>
              <a:rPr lang="en-US" dirty="0"/>
              <a:t> in </a:t>
            </a:r>
            <a:r>
              <a:rPr lang="en-US" dirty="0" err="1"/>
              <a:t>netzgekoppelten</a:t>
            </a:r>
            <a:r>
              <a:rPr lang="en-US" dirty="0"/>
              <a:t> </a:t>
            </a:r>
            <a:r>
              <a:rPr lang="en-US" dirty="0" err="1"/>
              <a:t>Systemen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Batteriespeichersystem in einem netzgekoppelten PV-System erfordert: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Lasten</a:t>
            </a:r>
            <a:r>
              <a:rPr lang="en-US" dirty="0"/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Netzanschluss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Photovoltaikmodule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Batteriezellen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Batterieladegerät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Wechselrichter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65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500034" y="1500174"/>
            <a:ext cx="8072494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de-DE" sz="1700" dirty="0"/>
              <a:t>Es gibt zwei Hauptmöglichkeiten, eine Batterie in ein netzgekoppeltes PV-System zu integrieren: entweder auf der Gleichstromseite des Systems oder auf der Wechselstromseite.</a:t>
            </a:r>
          </a:p>
          <a:p>
            <a:pPr algn="just">
              <a:spcAft>
                <a:spcPts val="600"/>
              </a:spcAft>
            </a:pPr>
            <a:r>
              <a:rPr lang="de-DE" sz="1700" dirty="0"/>
              <a:t>Bei der </a:t>
            </a:r>
            <a:r>
              <a:rPr lang="de-DE" sz="1700" b="1" dirty="0"/>
              <a:t>Wechselstromkopplung</a:t>
            </a:r>
            <a:r>
              <a:rPr lang="de-DE" sz="1700" dirty="0"/>
              <a:t> wandelt ein Wechselrichter direkt Gleichstrom (DC) in Wechselstrom (AC) um, und das System und die Batterie teilen sich entweder eine einzige Verbindung oder haben zwei separate Verbindungspunkte.</a:t>
            </a:r>
          </a:p>
          <a:p>
            <a:pPr algn="just">
              <a:spcAft>
                <a:spcPts val="600"/>
              </a:spcAft>
            </a:pPr>
            <a:r>
              <a:rPr lang="de-DE" sz="1700" dirty="0"/>
              <a:t>AC-gekoppelte Systeme werden häufig als Nachrüstung für ein bestehendes System installiert. In solchen Fällen ist es für den Installateur wichtig, sicherzustellen, dass der/die bestehende(n) PV-Wechselrichter mit der zu installierenden neuen Anlage kompatibel sind. Ebenso muss der neue wechselstromgekoppelte Wechselrichter/Lader auf Kompatibilität mit dem/den bestehenden PV-Wechselrichter(n) überprüft werden. Wenn eine AC-gekoppelte Ausführung über ein Trennrelais an der Netzversorgung verfügt (um einen netzfernen Betrieb zu ermöglichen), wird der vorhandene PV-Wechselrichter während eines Stromausfalls weiterhin eine elektrische Versorgung "sehen". </a:t>
            </a:r>
          </a:p>
          <a:p>
            <a:pPr algn="just">
              <a:spcAft>
                <a:spcPts val="600"/>
              </a:spcAft>
            </a:pPr>
            <a:r>
              <a:rPr lang="de-DE" sz="1700" dirty="0"/>
              <a:t>In der </a:t>
            </a:r>
            <a:r>
              <a:rPr lang="de-DE" sz="1700" b="1" dirty="0"/>
              <a:t>gleichstromgekoppelten</a:t>
            </a:r>
            <a:r>
              <a:rPr lang="de-DE" sz="1700" dirty="0"/>
              <a:t> Bauweise teilen sich Batterie und System eine Verbindung, die im Gegensatz zum wechselstromgekoppelten Ansatz nicht optional ist. </a:t>
            </a:r>
            <a:endParaRPr lang="el-GR" sz="1700" dirty="0"/>
          </a:p>
        </p:txBody>
      </p:sp>
    </p:spTree>
    <p:extLst>
      <p:ext uri="{BB962C8B-B14F-4D97-AF65-F5344CB8AC3E}">
        <p14:creationId xmlns:p14="http://schemas.microsoft.com/office/powerpoint/2010/main" val="386961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528770"/>
            <a:ext cx="5859701" cy="47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961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64305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Batteriespeichersystem auf der DC-Seite </a:t>
            </a:r>
            <a:endParaRPr lang="en-US" dirty="0"/>
          </a:p>
        </p:txBody>
      </p:sp>
      <p:pic>
        <p:nvPicPr>
          <p:cNvPr id="49154" name="Picture 2" descr="http://www.windandsun.co.uk/media/727937/DC-Coupled-Solar-PV-Battery-Storage-System-Schemat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57430"/>
            <a:ext cx="8929718" cy="32325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961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57161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Batteriespeichersystem auf der AC-Seite </a:t>
            </a:r>
            <a:endParaRPr lang="en-US" dirty="0"/>
          </a:p>
        </p:txBody>
      </p:sp>
      <p:pic>
        <p:nvPicPr>
          <p:cNvPr id="33796" name="Picture 4" descr="http://www.windandsun.co.uk/media/727939/AC-Coupled-Solar-PV-Battery-Storage-System-Schematic-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570" y="2071678"/>
            <a:ext cx="7667644" cy="39488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320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Netzgekoppelte PV-Systeme </a:t>
            </a:r>
            <a:br>
              <a:rPr lang="de-DE" dirty="0"/>
            </a:br>
            <a:r>
              <a:rPr lang="de-DE" dirty="0"/>
              <a:t>mit oder ohne Batteriespeicher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57161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Batteriespeichersystem auf der AC-Seite, einschließlich BACKUP</a:t>
            </a:r>
          </a:p>
        </p:txBody>
      </p:sp>
      <p:pic>
        <p:nvPicPr>
          <p:cNvPr id="31746" name="Picture 2" descr="http://www.windandsun.co.uk/media/727940/AC-Coupled-Solar-PV-Battery-Storage-System-with-Back-Up-Schemat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71678"/>
            <a:ext cx="8215370" cy="4230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659359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4431</Words>
  <Application>Microsoft Office PowerPoint</Application>
  <PresentationFormat>Bildschirmpräsentation (4:3)</PresentationFormat>
  <Paragraphs>484</Paragraphs>
  <Slides>23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 Math</vt:lpstr>
      <vt:lpstr>Wingdings</vt:lpstr>
      <vt:lpstr>2_Office Theme</vt:lpstr>
      <vt:lpstr>MODUL 2: PHOTOVOLTAIKANLAGEN</vt:lpstr>
      <vt:lpstr>Modulziele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Netzgekoppelte PV-Systeme  mit oder ohne Batteriespeicher</vt:lpstr>
      <vt:lpstr>Modulziele</vt:lpstr>
      <vt:lpstr>Vielen Dank für Ihre Aufmerksamkeit.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Jolanda Kaufhold</cp:lastModifiedBy>
  <cp:revision>169</cp:revision>
  <dcterms:created xsi:type="dcterms:W3CDTF">2017-12-11T10:59:29Z</dcterms:created>
  <dcterms:modified xsi:type="dcterms:W3CDTF">2019-12-18T13:51:55Z</dcterms:modified>
</cp:coreProperties>
</file>