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2"/>
  </p:notesMasterIdLst>
  <p:sldIdLst>
    <p:sldId id="256" r:id="rId2"/>
    <p:sldId id="257" r:id="rId3"/>
    <p:sldId id="272" r:id="rId4"/>
    <p:sldId id="258" r:id="rId5"/>
    <p:sldId id="273" r:id="rId6"/>
    <p:sldId id="280" r:id="rId7"/>
    <p:sldId id="264" r:id="rId8"/>
    <p:sldId id="274" r:id="rId9"/>
    <p:sldId id="275" r:id="rId10"/>
    <p:sldId id="276" r:id="rId11"/>
    <p:sldId id="277" r:id="rId12"/>
    <p:sldId id="278" r:id="rId13"/>
    <p:sldId id="279" r:id="rId14"/>
    <p:sldId id="281" r:id="rId15"/>
    <p:sldId id="283" r:id="rId16"/>
    <p:sldId id="282" r:id="rId17"/>
    <p:sldId id="290" r:id="rId18"/>
    <p:sldId id="284" r:id="rId19"/>
    <p:sldId id="285" r:id="rId20"/>
    <p:sldId id="286" r:id="rId21"/>
    <p:sldId id="287" r:id="rId22"/>
    <p:sldId id="288" r:id="rId23"/>
    <p:sldId id="289" r:id="rId24"/>
    <p:sldId id="291" r:id="rId25"/>
    <p:sldId id="292" r:id="rId26"/>
    <p:sldId id="293" r:id="rId27"/>
    <p:sldId id="294" r:id="rId28"/>
    <p:sldId id="295" r:id="rId29"/>
    <p:sldId id="296" r:id="rId30"/>
    <p:sldId id="260" r:id="rId31"/>
  </p:sldIdLst>
  <p:sldSz cx="9144000" cy="6858000" type="screen4x3"/>
  <p:notesSz cx="6799263" cy="99314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36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120" autoAdjust="0"/>
  </p:normalViewPr>
  <p:slideViewPr>
    <p:cSldViewPr>
      <p:cViewPr varScale="1">
        <p:scale>
          <a:sx n="49" d="100"/>
          <a:sy n="49" d="100"/>
        </p:scale>
        <p:origin x="44" y="616"/>
      </p:cViewPr>
      <p:guideLst>
        <p:guide orient="horz" pos="1026"/>
        <p:guide pos="360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684"/>
    </p:cViewPr>
  </p:sorter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570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570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pPr/>
              <a:t>20/8/2019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927" y="4717416"/>
            <a:ext cx="5439410" cy="4469130"/>
          </a:xfrm>
          <a:prstGeom prst="rect">
            <a:avLst/>
          </a:prstGeom>
        </p:spPr>
        <p:txBody>
          <a:bodyPr vert="horz" lIns="91467" tIns="45734" rIns="91467" bIns="45734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6347" cy="496570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51343" y="9433107"/>
            <a:ext cx="2946347" cy="496570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pPr/>
              <a:t>‹Nº›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Guidelines for the Trainer</a:t>
            </a:r>
          </a:p>
          <a:p>
            <a:endParaRPr lang="el-GR" dirty="0"/>
          </a:p>
          <a:p>
            <a:r>
              <a:rPr lang="en-US" dirty="0"/>
              <a:t>This .</a:t>
            </a:r>
            <a:r>
              <a:rPr lang="en-US" dirty="0" err="1"/>
              <a:t>ppt</a:t>
            </a:r>
            <a:r>
              <a:rPr lang="en-US" dirty="0"/>
              <a:t> file is a template to be used from VET providers in order for them to prepare the training material. </a:t>
            </a:r>
          </a:p>
          <a:p>
            <a:endParaRPr lang="el-GR" dirty="0"/>
          </a:p>
          <a:p>
            <a:r>
              <a:rPr lang="en-US" dirty="0"/>
              <a:t>We suggest </a:t>
            </a:r>
            <a:r>
              <a:rPr lang="en-US" b="1" dirty="0"/>
              <a:t>30 up to 40 .</a:t>
            </a:r>
            <a:r>
              <a:rPr lang="en-US" b="1" dirty="0" err="1"/>
              <a:t>ppt</a:t>
            </a:r>
            <a:r>
              <a:rPr lang="en-US" b="1" dirty="0"/>
              <a:t> slides </a:t>
            </a:r>
            <a:r>
              <a:rPr lang="en-US" dirty="0"/>
              <a:t>for one (1) hour of the training program. </a:t>
            </a:r>
            <a:endParaRPr lang="el-GR" dirty="0"/>
          </a:p>
          <a:p>
            <a:endParaRPr lang="en-US" dirty="0"/>
          </a:p>
          <a:p>
            <a:r>
              <a:rPr lang="en-US" dirty="0"/>
              <a:t>There are 3 </a:t>
            </a:r>
            <a:r>
              <a:rPr lang="en-US" u="sng" dirty="0"/>
              <a:t>predefined slides </a:t>
            </a:r>
            <a:r>
              <a:rPr lang="en-US" dirty="0"/>
              <a:t>to be filled in by you, entitled “</a:t>
            </a:r>
            <a:r>
              <a:rPr lang="en-US" b="1" dirty="0"/>
              <a:t>Module Objectives</a:t>
            </a:r>
            <a:r>
              <a:rPr lang="en-US" dirty="0"/>
              <a:t>”, “</a:t>
            </a:r>
            <a:r>
              <a:rPr lang="en-US" b="1" dirty="0"/>
              <a:t>Conclusion</a:t>
            </a:r>
            <a:r>
              <a:rPr lang="en-US" dirty="0"/>
              <a:t>”, “</a:t>
            </a:r>
            <a:r>
              <a:rPr lang="en-US" b="1" dirty="0"/>
              <a:t>End of module</a:t>
            </a:r>
            <a:r>
              <a:rPr lang="en-US" dirty="0"/>
              <a:t>”. </a:t>
            </a:r>
            <a:endParaRPr lang="el-GR" dirty="0"/>
          </a:p>
          <a:p>
            <a:endParaRPr lang="en-US" dirty="0"/>
          </a:p>
          <a:p>
            <a:pPr lvl="0"/>
            <a:r>
              <a:rPr lang="en-US" dirty="0"/>
              <a:t>Material should be sent in editable format. </a:t>
            </a:r>
            <a:endParaRPr lang="el-GR" dirty="0"/>
          </a:p>
          <a:p>
            <a:pPr lvl="0"/>
            <a:endParaRPr lang="en-US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font: Arial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Required font size: 16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Suggested line spacing: 1,5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 should have a clear structure and defined units and unique slide titles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slide contents should not exceed the predefined margins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Images, diagrams etc should be accompanied with a description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dirty="0" err="1"/>
              <a:t>ppt</a:t>
            </a:r>
            <a:r>
              <a:rPr lang="en-US" dirty="0"/>
              <a:t>/</a:t>
            </a:r>
            <a:r>
              <a:rPr lang="en-US" dirty="0" err="1"/>
              <a:t>pptx</a:t>
            </a:r>
            <a:r>
              <a:rPr lang="en-US" dirty="0"/>
              <a:t> file.</a:t>
            </a:r>
            <a:endParaRPr lang="el-GR" dirty="0"/>
          </a:p>
          <a:p>
            <a:pPr lvl="0">
              <a:buFont typeface="Wingdings" pitchFamily="2" charset="2"/>
              <a:buChar char="§"/>
            </a:pPr>
            <a:r>
              <a:rPr lang="en-US" dirty="0"/>
              <a:t>Questions that will be used for self assessment and final assessment quizzes should follow a predefined format that will be sent from SQLearn in an .</a:t>
            </a:r>
            <a:r>
              <a:rPr lang="en-US" dirty="0" err="1"/>
              <a:t>xls</a:t>
            </a:r>
            <a:r>
              <a:rPr lang="en-US" dirty="0"/>
              <a:t> file</a:t>
            </a:r>
            <a:endParaRPr 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1.2.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REGLAMENTOS NACIONALES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Introducción a la Energía Solar Térmica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7B5EB7-8AC1-4864-802A-49B28CE3E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99" y="4411289"/>
            <a:ext cx="3190163" cy="18245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B4D181-36E5-47E7-B41E-AC34FB68B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89699">
            <a:off x="3331454" y="4703296"/>
            <a:ext cx="2762250" cy="77152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B78ACA9-1B56-4742-955A-0037B20A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/>
          <a:lstStyle/>
          <a:p>
            <a:r>
              <a:rPr lang="es-ES" b="1" dirty="0"/>
              <a:t>2. El marco general de la política energética y climática europea</a:t>
            </a:r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654F619-B50E-4250-9053-7B7447E7CA9D}"/>
              </a:ext>
            </a:extLst>
          </p:cNvPr>
          <p:cNvSpPr/>
          <p:nvPr/>
        </p:nvSpPr>
        <p:spPr>
          <a:xfrm>
            <a:off x="630006" y="1557000"/>
            <a:ext cx="7397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Directiva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Eficiencia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Energética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los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Edificios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-EPBD-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(2010/31/EU).</a:t>
            </a:r>
          </a:p>
        </p:txBody>
      </p:sp>
      <p:sp>
        <p:nvSpPr>
          <p:cNvPr id="9" name="Rectángulo 4">
            <a:extLst>
              <a:ext uri="{FF2B5EF4-FFF2-40B4-BE49-F238E27FC236}">
                <a16:creationId xmlns:a16="http://schemas.microsoft.com/office/drawing/2014/main" id="{82D5E593-2193-4D86-97AA-3759EA4A9E10}"/>
              </a:ext>
            </a:extLst>
          </p:cNvPr>
          <p:cNvSpPr/>
          <p:nvPr/>
        </p:nvSpPr>
        <p:spPr>
          <a:xfrm>
            <a:off x="323999" y="1989000"/>
            <a:ext cx="8496001" cy="257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itchFamily="34" charset="0"/>
              </a:rPr>
              <a:t>Mientras que la DEE establece </a:t>
            </a:r>
            <a:r>
              <a:rPr lang="es-ES" sz="1600" b="1" dirty="0">
                <a:latin typeface="Arial" panose="020B0604020202020204" pitchFamily="34" charset="0"/>
                <a:cs typeface="Arial" pitchFamily="34" charset="0"/>
              </a:rPr>
              <a:t>requisitos de ahorro </a:t>
            </a:r>
            <a:r>
              <a:rPr lang="es-ES" sz="1600" dirty="0">
                <a:latin typeface="Arial" panose="020B0604020202020204" pitchFamily="34" charset="0"/>
                <a:cs typeface="Arial" pitchFamily="34" charset="0"/>
              </a:rPr>
              <a:t>de energía para los edificios de los países de la UE, la DEEE se centra </a:t>
            </a:r>
            <a:r>
              <a:rPr lang="es-ES" sz="1600" b="1" dirty="0">
                <a:latin typeface="Arial" panose="020B0604020202020204" pitchFamily="34" charset="0"/>
                <a:cs typeface="Arial" pitchFamily="34" charset="0"/>
              </a:rPr>
              <a:t>en las mejoras </a:t>
            </a:r>
            <a:r>
              <a:rPr lang="es-ES" sz="1600" dirty="0">
                <a:latin typeface="Arial" panose="020B0604020202020204" pitchFamily="34" charset="0"/>
                <a:cs typeface="Arial" pitchFamily="34" charset="0"/>
              </a:rPr>
              <a:t>de los edificios.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itchFamily="34" charset="0"/>
              </a:rPr>
              <a:t>Todos los edificios nuevos deben ser </a:t>
            </a:r>
            <a:r>
              <a:rPr lang="es-ES" sz="1600" b="1" dirty="0">
                <a:latin typeface="Arial" panose="020B0604020202020204" pitchFamily="34" charset="0"/>
                <a:cs typeface="Arial" pitchFamily="34" charset="0"/>
              </a:rPr>
              <a:t>Edificios de consumo casi nulo </a:t>
            </a:r>
            <a:r>
              <a:rPr lang="es-ES" sz="1600" dirty="0">
                <a:latin typeface="Arial" panose="020B0604020202020204" pitchFamily="34" charset="0"/>
                <a:cs typeface="Arial" pitchFamily="34" charset="0"/>
              </a:rPr>
              <a:t>- NZEB - para el año 2020.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itchFamily="34" charset="0"/>
              </a:rPr>
              <a:t>Certificados de Rendimiento Energético </a:t>
            </a:r>
            <a:r>
              <a:rPr lang="es-ES" sz="1600" dirty="0">
                <a:latin typeface="Arial" panose="020B0604020202020204" pitchFamily="34" charset="0"/>
                <a:cs typeface="Arial" pitchFamily="34" charset="0"/>
              </a:rPr>
              <a:t>(EPC). Auditorías energéticas de edificios.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itchFamily="34" charset="0"/>
              </a:rPr>
              <a:t>Esquemas de </a:t>
            </a:r>
            <a:r>
              <a:rPr lang="es-ES" sz="1600" b="1" dirty="0">
                <a:latin typeface="Arial" panose="020B0604020202020204" pitchFamily="34" charset="0"/>
                <a:cs typeface="Arial" pitchFamily="34" charset="0"/>
              </a:rPr>
              <a:t>inspección</a:t>
            </a:r>
            <a:r>
              <a:rPr lang="es-ES" sz="1600" dirty="0">
                <a:latin typeface="Arial" panose="020B0604020202020204" pitchFamily="34" charset="0"/>
                <a:cs typeface="Arial" pitchFamily="34" charset="0"/>
              </a:rPr>
              <a:t> para calefacción y refrigeración.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itchFamily="34" charset="0"/>
              </a:rPr>
              <a:t>Requisitos mínimos de eficiencia energética rentables.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itchFamily="34" charset="0"/>
              </a:rPr>
              <a:t>Medidas financieras.</a:t>
            </a:r>
            <a:endParaRPr lang="es-E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C9404C-E1FF-4298-A7B4-08D5DD471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839" y="4005000"/>
            <a:ext cx="2971461" cy="22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4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62D05-8A0A-4AAB-AEEF-F4001240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2. El marco general de la política energética y climática europea</a:t>
            </a:r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9CEA1DC-64C1-4CD7-A237-B90700F9E248}"/>
              </a:ext>
            </a:extLst>
          </p:cNvPr>
          <p:cNvSpPr/>
          <p:nvPr/>
        </p:nvSpPr>
        <p:spPr>
          <a:xfrm>
            <a:off x="252001" y="2205000"/>
            <a:ext cx="4392000" cy="1918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Marco jurídico para el </a:t>
            </a: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etiquetado y la información al consumidor sobre el consumo de energía de los productos relacionados con la energía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</a:t>
            </a: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etiquetas energéticas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UE ayudan a los consumidores a elegir productos energéticamente eficientes. 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3">
            <a:extLst>
              <a:ext uri="{FF2B5EF4-FFF2-40B4-BE49-F238E27FC236}">
                <a16:creationId xmlns:a16="http://schemas.microsoft.com/office/drawing/2014/main" id="{FAE94DC6-D381-48AF-AD6A-856B2CC871B7}"/>
              </a:ext>
            </a:extLst>
          </p:cNvPr>
          <p:cNvSpPr/>
          <p:nvPr/>
        </p:nvSpPr>
        <p:spPr>
          <a:xfrm>
            <a:off x="570600" y="1485000"/>
            <a:ext cx="800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Reglamento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marco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etiquetado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energético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(EU 2017/1369)  </a:t>
            </a:r>
          </a:p>
        </p:txBody>
      </p:sp>
      <p:sp>
        <p:nvSpPr>
          <p:cNvPr id="10" name="Rectángulo 3">
            <a:extLst>
              <a:ext uri="{FF2B5EF4-FFF2-40B4-BE49-F238E27FC236}">
                <a16:creationId xmlns:a16="http://schemas.microsoft.com/office/drawing/2014/main" id="{B50BBB92-C4B4-48C2-956D-8FB68D81DCF6}"/>
              </a:ext>
            </a:extLst>
          </p:cNvPr>
          <p:cNvSpPr/>
          <p:nvPr/>
        </p:nvSpPr>
        <p:spPr>
          <a:xfrm>
            <a:off x="570600" y="1823554"/>
            <a:ext cx="8002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Directiva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diseño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ecológico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(2009/125/EC)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2F7A79-0522-4BC5-AAAC-C0744207D845}"/>
              </a:ext>
            </a:extLst>
          </p:cNvPr>
          <p:cNvSpPr txBox="1"/>
          <p:nvPr/>
        </p:nvSpPr>
        <p:spPr>
          <a:xfrm>
            <a:off x="252002" y="4149000"/>
            <a:ext cx="8730148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Por "diseño ecológico" se entiende la integración de los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aspectos medioambientales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el diseño del producto con el fin de mejorar su comportamiento medioambiental a lo largo de todo su ciclo de vida.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Los requisitos de diseño ecológico para grupos de productos permiten que los productos accedan al mercado único (marcado CE) y eliminan los de menor rendimiento.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El sector de la construcción consume una gran variedad de materiales y sistemas energéticos.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DF2710B5-1E54-45B7-9BFB-9DD618C67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50" y="2212727"/>
            <a:ext cx="4248000" cy="190275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1915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F7802-56DA-45C2-9B03-A2474E283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2. El marco general de la política energética y climática europea</a:t>
            </a:r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F19506A-87BE-4B6E-B5CF-75A9CC3C9A6F}"/>
              </a:ext>
            </a:extLst>
          </p:cNvPr>
          <p:cNvSpPr/>
          <p:nvPr/>
        </p:nvSpPr>
        <p:spPr>
          <a:xfrm>
            <a:off x="630007" y="1557000"/>
            <a:ext cx="689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Política de Investigación, Tecnología e Innovación. El Plan EETE.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F969F8-1566-4B62-A3C6-0650153BB60C}"/>
              </a:ext>
            </a:extLst>
          </p:cNvPr>
          <p:cNvSpPr/>
          <p:nvPr/>
        </p:nvSpPr>
        <p:spPr>
          <a:xfrm>
            <a:off x="180000" y="1921879"/>
            <a:ext cx="885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políticas y las inversiones públicas, en asociación con el sector privado, son necesarias para impulsar el desarrollo y la implantación de tecnologías con bajas emisiones de carbono en el futuro. 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El Plan SEP es el pilar tecnológico de la política energética de la UE.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C1C81F-0EC5-4558-94A3-5FBE81377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75" y="2792701"/>
            <a:ext cx="7714800" cy="3322162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77126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2587EF-3D01-4E1D-9F17-C939C85FC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/>
              <a:t>. Solar terms and basic principles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D60BA87-C15E-4F7A-B06A-A3975E7BBF32}"/>
              </a:ext>
            </a:extLst>
          </p:cNvPr>
          <p:cNvSpPr/>
          <p:nvPr/>
        </p:nvSpPr>
        <p:spPr>
          <a:xfrm>
            <a:off x="630007" y="1557000"/>
            <a:ext cx="3365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Financiación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2243B9B-3BAC-4D73-A935-6547453BBB5F}"/>
              </a:ext>
            </a:extLst>
          </p:cNvPr>
          <p:cNvSpPr/>
          <p:nvPr/>
        </p:nvSpPr>
        <p:spPr>
          <a:xfrm>
            <a:off x="899999" y="1917000"/>
            <a:ext cx="3888001" cy="443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UE ofrece una serie de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programas de financiación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instituciones y planes de préstamo para ayudar a las empresas, regiones y países a ejecutar con éxito proyectos energéticos públicos y privados coherentes con los objetivos energéticos y los paquetes legislativos comunes.</a:t>
            </a: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Este apoyo complementa las medidas y programas de financiación nacionales.</a:t>
            </a: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Ejemplos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524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Horizon 2020</a:t>
            </a:r>
          </a:p>
          <a:p>
            <a:pPr marL="5524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NER 300</a:t>
            </a:r>
          </a:p>
          <a:p>
            <a:pPr marL="552450" lvl="1" indent="-285750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EIB, </a:t>
            </a: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Fondo de Cohesión y otros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5" name="Picture 14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986F7D8D-2A1F-43D0-8A06-A552D3C929A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00" y="1485000"/>
            <a:ext cx="3966600" cy="48048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632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E9920-253A-4290-8678-B8466A915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000" y="0"/>
            <a:ext cx="7668000" cy="1124744"/>
          </a:xfrm>
        </p:spPr>
        <p:txBody>
          <a:bodyPr/>
          <a:lstStyle/>
          <a:p>
            <a:r>
              <a:rPr lang="es-ES" b="1" dirty="0"/>
              <a:t>3. Política europea de calefacción y refrigeración de FER</a:t>
            </a:r>
            <a:endParaRPr lang="es-ES" dirty="0"/>
          </a:p>
        </p:txBody>
      </p:sp>
      <p:sp>
        <p:nvSpPr>
          <p:cNvPr id="3" name="Rectángulo 3">
            <a:extLst>
              <a:ext uri="{FF2B5EF4-FFF2-40B4-BE49-F238E27FC236}">
                <a16:creationId xmlns:a16="http://schemas.microsoft.com/office/drawing/2014/main" id="{6B96D2CE-59BC-4530-BAC0-C625DA341541}"/>
              </a:ext>
            </a:extLst>
          </p:cNvPr>
          <p:cNvSpPr/>
          <p:nvPr/>
        </p:nvSpPr>
        <p:spPr>
          <a:xfrm>
            <a:off x="630007" y="1557000"/>
            <a:ext cx="545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sector de la calefacción y la refrigeración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004EA9E-F5AF-4352-9D28-F812F807931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75" y="1989000"/>
            <a:ext cx="7397125" cy="3384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A1BA45-4C61-4D94-A904-C0585B100975}"/>
              </a:ext>
            </a:extLst>
          </p:cNvPr>
          <p:cNvSpPr/>
          <p:nvPr/>
        </p:nvSpPr>
        <p:spPr>
          <a:xfrm>
            <a:off x="900000" y="5373000"/>
            <a:ext cx="7559999" cy="1027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s-ES" dirty="0"/>
              <a:t>La cadena de valor del sector está formada por fabricantes, distribuidores, revendedores, instaladores, organismos de certificación y laboratorios de pruebas, junto con los consumidores.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ACDEDD-A45D-4929-AAE8-3E1DCF23DE63}"/>
              </a:ext>
            </a:extLst>
          </p:cNvPr>
          <p:cNvGrpSpPr/>
          <p:nvPr/>
        </p:nvGrpSpPr>
        <p:grpSpPr>
          <a:xfrm>
            <a:off x="-108477" y="3285000"/>
            <a:ext cx="4248477" cy="1317190"/>
            <a:chOff x="-108477" y="3285000"/>
            <a:chExt cx="4248477" cy="131719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2D6C306-FEB5-4861-AE1C-6E6D3AE6E0C0}"/>
                </a:ext>
              </a:extLst>
            </p:cNvPr>
            <p:cNvSpPr/>
            <p:nvPr/>
          </p:nvSpPr>
          <p:spPr>
            <a:xfrm>
              <a:off x="972000" y="3285000"/>
              <a:ext cx="3168000" cy="1317190"/>
            </a:xfrm>
            <a:prstGeom prst="ellipse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2F472A-EA3A-4FEF-B5C2-37603D20EFD9}"/>
                </a:ext>
              </a:extLst>
            </p:cNvPr>
            <p:cNvSpPr/>
            <p:nvPr/>
          </p:nvSpPr>
          <p:spPr>
            <a:xfrm rot="19047005">
              <a:off x="-108477" y="3527111"/>
              <a:ext cx="18916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err="1"/>
                <a:t>Subsectores</a:t>
              </a:r>
              <a:r>
                <a:rPr lang="en-US" sz="1400" b="1" dirty="0"/>
                <a:t>/</a:t>
              </a:r>
              <a:r>
                <a:rPr lang="en-US" sz="1400" b="1" dirty="0" err="1"/>
                <a:t>Mercados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66938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F445C9B-6B45-4C93-BB17-77359AA23082}"/>
              </a:ext>
            </a:extLst>
          </p:cNvPr>
          <p:cNvSpPr/>
          <p:nvPr/>
        </p:nvSpPr>
        <p:spPr>
          <a:xfrm>
            <a:off x="36001" y="1917000"/>
            <a:ext cx="5084366" cy="403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(2015)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gas es el combustible más dominante en la UE28 y en la mayoría de los países para el H&amp;C.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combustibles fósiles representan más del 65 % en EU28 FED (Demanda Final de Energía) para H&amp;C.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las FER, las bombas solares térmicas, geotérmicas y de calor siguen siendo marginales.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Calefacción de espacios y procesos industriales que calientan los usos finales más relevantes.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Más de 120 millones de calderas individuales en edificios, la mayoría antiguas e ineficientes.</a:t>
            </a: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tecnología para las FER está madura, pero aún no está extendida en todos los países de la UE.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3">
            <a:extLst>
              <a:ext uri="{FF2B5EF4-FFF2-40B4-BE49-F238E27FC236}">
                <a16:creationId xmlns:a16="http://schemas.microsoft.com/office/drawing/2014/main" id="{20EFF8C6-E003-4216-85FC-2D473FC3B524}"/>
              </a:ext>
            </a:extLst>
          </p:cNvPr>
          <p:cNvSpPr/>
          <p:nvPr/>
        </p:nvSpPr>
        <p:spPr>
          <a:xfrm>
            <a:off x="277412" y="1557000"/>
            <a:ext cx="48429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sector de la calefacción y la refrigeración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22B514-E68B-4E43-8199-A85400FC8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368" y="1628775"/>
            <a:ext cx="3987632" cy="3349358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A7119D-E0B9-4114-9E60-CAA832AECC39}"/>
              </a:ext>
            </a:extLst>
          </p:cNvPr>
          <p:cNvSpPr txBox="1"/>
          <p:nvPr/>
        </p:nvSpPr>
        <p:spPr>
          <a:xfrm>
            <a:off x="5004000" y="4985561"/>
            <a:ext cx="41039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El sector considera que el marco legislativo actual y las condiciones de mercado en toda la UE son insuficientes para que el sector de las FER pueda competir con las instalaciones que utilizan combustibles convencionales.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46137CE-F9D9-4732-A2F7-DD687A9BA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000" y="0"/>
            <a:ext cx="7668000" cy="1124744"/>
          </a:xfrm>
        </p:spPr>
        <p:txBody>
          <a:bodyPr/>
          <a:lstStyle/>
          <a:p>
            <a:r>
              <a:rPr lang="es-ES" b="1" dirty="0"/>
              <a:t>3. Política europea de calefacción y refrigeración de FER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7196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3">
            <a:extLst>
              <a:ext uri="{FF2B5EF4-FFF2-40B4-BE49-F238E27FC236}">
                <a16:creationId xmlns:a16="http://schemas.microsoft.com/office/drawing/2014/main" id="{629EEC7B-7FD5-40D4-90DE-9FC0C28D4DEC}"/>
              </a:ext>
            </a:extLst>
          </p:cNvPr>
          <p:cNvSpPr/>
          <p:nvPr/>
        </p:nvSpPr>
        <p:spPr>
          <a:xfrm>
            <a:off x="630007" y="1557000"/>
            <a:ext cx="2789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Solar </a:t>
            </a:r>
            <a:r>
              <a:rPr lang="en-US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Térmica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/(</a:t>
            </a:r>
            <a:r>
              <a:rPr lang="en-US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Calor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DC9FBA-3938-4C2F-90FD-A06DC126A4F9}"/>
              </a:ext>
            </a:extLst>
          </p:cNvPr>
          <p:cNvSpPr/>
          <p:nvPr/>
        </p:nvSpPr>
        <p:spPr>
          <a:xfrm>
            <a:off x="1000644" y="1989000"/>
            <a:ext cx="3859356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Recoger la radiación solar para generar calor utilizable a temperaturas bajas o medias. </a:t>
            </a:r>
            <a:r>
              <a:rPr lang="es-E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 tecnología madura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Debe distinguirse de la energía solar fotovoltaica y de la energía solar concentrada, destinadas ambas a la generación de electricidad.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Aplicaciones: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‒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Agua Caliente Sanitaria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‒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Agua caliente para piscinas y otros.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‒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Calefacción ambiental.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‒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Aire acondicionado y refrigeración.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‒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Calefacción urbana.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‒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Calor para procesos industriales.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081D2E-300B-400C-B8CD-8878E4B13D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585762"/>
            <a:ext cx="4264025" cy="457923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0C62137-3EF2-4CEB-939D-242DF2E0EAF4}"/>
              </a:ext>
            </a:extLst>
          </p:cNvPr>
          <p:cNvGrpSpPr/>
          <p:nvPr/>
        </p:nvGrpSpPr>
        <p:grpSpPr>
          <a:xfrm>
            <a:off x="252000" y="3794871"/>
            <a:ext cx="1224000" cy="2246769"/>
            <a:chOff x="-661424" y="4077000"/>
            <a:chExt cx="1224000" cy="2246769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7ACB7369-2427-46F7-BBEA-6991CFB3A80C}"/>
                </a:ext>
              </a:extLst>
            </p:cNvPr>
            <p:cNvCxnSpPr/>
            <p:nvPr/>
          </p:nvCxnSpPr>
          <p:spPr>
            <a:xfrm>
              <a:off x="562576" y="4437000"/>
              <a:ext cx="0" cy="1727999"/>
            </a:xfrm>
            <a:prstGeom prst="straightConnector1">
              <a:avLst/>
            </a:prstGeom>
            <a:ln w="25400">
              <a:headEnd type="oval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A24557-8DDB-4EEA-A55C-CBE0B7B27328}"/>
                </a:ext>
              </a:extLst>
            </p:cNvPr>
            <p:cNvSpPr/>
            <p:nvPr/>
          </p:nvSpPr>
          <p:spPr>
            <a:xfrm>
              <a:off x="-661424" y="4077000"/>
              <a:ext cx="1180644" cy="22467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Baja </a:t>
              </a:r>
            </a:p>
            <a:p>
              <a:r>
                <a:rPr lang="en-US" sz="1400" b="1" dirty="0" err="1">
                  <a:solidFill>
                    <a:prstClr val="black"/>
                  </a:solidFill>
                </a:rPr>
                <a:t>temperatura</a:t>
              </a:r>
              <a:r>
                <a:rPr lang="en-US" sz="1400" b="1" dirty="0">
                  <a:solidFill>
                    <a:prstClr val="black"/>
                  </a:solidFill>
                </a:rPr>
                <a:t>.</a:t>
              </a:r>
            </a:p>
            <a:p>
              <a:endParaRPr lang="en-US" sz="1400" b="1" dirty="0">
                <a:solidFill>
                  <a:prstClr val="black"/>
                </a:solidFill>
              </a:endParaRPr>
            </a:p>
            <a:p>
              <a:endParaRPr lang="en-US" sz="1400" b="1" dirty="0">
                <a:solidFill>
                  <a:prstClr val="black"/>
                </a:solidFill>
              </a:endParaRPr>
            </a:p>
            <a:p>
              <a:endParaRPr lang="en-US" sz="1400" b="1" dirty="0">
                <a:solidFill>
                  <a:prstClr val="black"/>
                </a:solidFill>
              </a:endParaRPr>
            </a:p>
            <a:p>
              <a:endParaRPr lang="en-US" sz="1400" b="1" dirty="0">
                <a:solidFill>
                  <a:prstClr val="black"/>
                </a:solidFill>
              </a:endParaRPr>
            </a:p>
            <a:p>
              <a:endParaRPr lang="en-US" sz="1400" b="1" dirty="0">
                <a:solidFill>
                  <a:prstClr val="black"/>
                </a:solidFill>
              </a:endParaRPr>
            </a:p>
            <a:p>
              <a:endParaRPr lang="en-US" sz="1400" b="1" dirty="0">
                <a:solidFill>
                  <a:prstClr val="black"/>
                </a:solidFill>
              </a:endParaRPr>
            </a:p>
            <a:p>
              <a:r>
                <a:rPr lang="en-US" sz="1400" b="1" dirty="0">
                  <a:solidFill>
                    <a:prstClr val="black"/>
                  </a:solidFill>
                </a:rPr>
                <a:t>Alta </a:t>
              </a:r>
            </a:p>
            <a:p>
              <a:r>
                <a:rPr lang="en-US" sz="1400" b="1" dirty="0" err="1">
                  <a:solidFill>
                    <a:prstClr val="black"/>
                  </a:solidFill>
                </a:rPr>
                <a:t>Temperatura</a:t>
              </a:r>
              <a:r>
                <a:rPr lang="en-US" sz="1400" b="1" dirty="0">
                  <a:solidFill>
                    <a:prstClr val="black"/>
                  </a:solidFill>
                </a:rPr>
                <a:t>.</a:t>
              </a:r>
              <a:endParaRPr lang="en-US" dirty="0"/>
            </a:p>
          </p:txBody>
        </p:sp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F1CB7101-33C5-4417-AF4D-DC092FB47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000" y="0"/>
            <a:ext cx="7668000" cy="1124744"/>
          </a:xfrm>
        </p:spPr>
        <p:txBody>
          <a:bodyPr/>
          <a:lstStyle/>
          <a:p>
            <a:r>
              <a:rPr lang="es-ES" b="1" dirty="0"/>
              <a:t>3. Política europea de calefacción y refrigeración de FER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0317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9539828-B0B8-4640-AB7A-1255AFD7D9ED}"/>
              </a:ext>
            </a:extLst>
          </p:cNvPr>
          <p:cNvSpPr/>
          <p:nvPr/>
        </p:nvSpPr>
        <p:spPr>
          <a:xfrm>
            <a:off x="108000" y="1557000"/>
            <a:ext cx="8927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Solar Térmica/(Calor). Política europea. Situación actual del mercado y problemas 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39299-84F5-4A98-960F-1C9B3AD36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989000"/>
            <a:ext cx="6339047" cy="3413334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9A2E6B1-687F-452F-B461-6DBFCDA05EC3}"/>
              </a:ext>
            </a:extLst>
          </p:cNvPr>
          <p:cNvSpPr/>
          <p:nvPr/>
        </p:nvSpPr>
        <p:spPr>
          <a:xfrm>
            <a:off x="6804000" y="2205000"/>
            <a:ext cx="223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(2016)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capacidad total instalada sigue creciendo.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Disminución de las ventas anuales.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Tendencia decreciente en la segunda década (paquete energético 2020)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508F71-CDC5-4794-AB40-9AB11D6A2430}"/>
              </a:ext>
            </a:extLst>
          </p:cNvPr>
          <p:cNvSpPr/>
          <p:nvPr/>
        </p:nvSpPr>
        <p:spPr>
          <a:xfrm>
            <a:off x="575044" y="5301000"/>
            <a:ext cx="7884955" cy="94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Problemas: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Energía solar térmica a diferentes niveles de penetración en los mercados H&amp;C nacionales.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Fallos de los sistemas públicos de apoyo a las FER y las CG.</a:t>
            </a: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32919DA-4AC3-46EE-935C-A2001E2E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000" y="0"/>
            <a:ext cx="7668000" cy="1124744"/>
          </a:xfrm>
        </p:spPr>
        <p:txBody>
          <a:bodyPr/>
          <a:lstStyle/>
          <a:p>
            <a:r>
              <a:rPr lang="es-ES" b="1" dirty="0"/>
              <a:t>3. Política europea de calefacción y refrigeración de FER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3867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349E197-F12F-46F7-9C8E-01D229E9E960}"/>
              </a:ext>
            </a:extLst>
          </p:cNvPr>
          <p:cNvSpPr/>
          <p:nvPr/>
        </p:nvSpPr>
        <p:spPr>
          <a:xfrm>
            <a:off x="252000" y="1557000"/>
            <a:ext cx="878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Solar Térmica/(Calor). Política europea. El papel de la investigación y la innovación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A688C6-F161-4909-80B4-360A19ABF741}"/>
              </a:ext>
            </a:extLst>
          </p:cNvPr>
          <p:cNvSpPr/>
          <p:nvPr/>
        </p:nvSpPr>
        <p:spPr>
          <a:xfrm>
            <a:off x="1331999" y="2061000"/>
            <a:ext cx="7704000" cy="413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RHC-ETIP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definió una estrategia común para </a:t>
            </a: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aumentar el uso de las FER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contexto del Plan EETE 2020.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 ESTTP </a:t>
            </a: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European</a:t>
            </a: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Solar </a:t>
            </a:r>
            <a:r>
              <a:rPr lang="es-E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Thermal</a:t>
            </a: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Technology</a:t>
            </a: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Platform</a:t>
            </a: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ha emitido (2013) las Prioridades Estratégicas de Investigación para la Tecnología Solar Térmica. Abarcó </a:t>
            </a: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tecnologías solares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edificios residenciales de energía casi nula, calefacción urbana y otros.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investigación, la investigación y la innovación con apoyo de la UE constituyen un pilar importante para el crecimiento del sector.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ES" sz="1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Limitaciones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se necesitan tecnologías avanzadas y grandes proyectos energéticos (como la calefacción mediante “</a:t>
            </a:r>
            <a:r>
              <a:rPr lang="es-ES" sz="1600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district</a:t>
            </a:r>
            <a:r>
              <a:rPr lang="es-ES" sz="1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600" u="sng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heating</a:t>
            </a:r>
            <a:r>
              <a:rPr lang="es-ES" sz="1600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con una elevada proporción de energías renovables, </a:t>
            </a:r>
            <a:r>
              <a:rPr lang="es-E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pero siguen siendo el futuro y no una solución generalizable para sustituir la vieja tecnología en los edificios de la UE y en la SFH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están fuera del alcance de las PYME.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416E87-D483-4052-A793-ED2A638D6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253" t="-7784" r="-1967" b="-8956"/>
          <a:stretch/>
        </p:blipFill>
        <p:spPr>
          <a:xfrm rot="16200000">
            <a:off x="-1133399" y="3446399"/>
            <a:ext cx="3850799" cy="1080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B7CBF7C-BAF7-4B2F-80CA-590742105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000" y="0"/>
            <a:ext cx="7668000" cy="1124744"/>
          </a:xfrm>
        </p:spPr>
        <p:txBody>
          <a:bodyPr/>
          <a:lstStyle/>
          <a:p>
            <a:r>
              <a:rPr lang="es-ES" b="1" dirty="0"/>
              <a:t>3. Política europea de calefacción y refrigeración de FER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4389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12E7EC-E6A0-42BD-AB1E-E6FCA553F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4" r="32757"/>
          <a:stretch/>
        </p:blipFill>
        <p:spPr>
          <a:xfrm>
            <a:off x="4032000" y="1413000"/>
            <a:ext cx="5112000" cy="4893181"/>
          </a:xfrm>
          <a:prstGeom prst="rect">
            <a:avLst/>
          </a:prstGeom>
        </p:spPr>
      </p:pic>
      <p:sp>
        <p:nvSpPr>
          <p:cNvPr id="21" name="Rectángulo 3">
            <a:extLst>
              <a:ext uri="{FF2B5EF4-FFF2-40B4-BE49-F238E27FC236}">
                <a16:creationId xmlns:a16="http://schemas.microsoft.com/office/drawing/2014/main" id="{E9A83E85-0918-48AC-B9AC-FF7DDCFA0C74}"/>
              </a:ext>
            </a:extLst>
          </p:cNvPr>
          <p:cNvSpPr/>
          <p:nvPr/>
        </p:nvSpPr>
        <p:spPr>
          <a:xfrm>
            <a:off x="180000" y="1557000"/>
            <a:ext cx="8855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Solar Térmica/(Calor). Política europea. Nueva estrategia europea para las H&amp;C (2016)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5BBAA4-8E79-4651-93C2-3E2F121339EF}"/>
              </a:ext>
            </a:extLst>
          </p:cNvPr>
          <p:cNvSpPr/>
          <p:nvPr/>
        </p:nvSpPr>
        <p:spPr>
          <a:xfrm>
            <a:off x="107999" y="1942345"/>
            <a:ext cx="8927999" cy="4081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 un marco para integrar la calefacción y la refrigeración eficientes en las políticas energéticas de la UE (después de 2020). </a:t>
            </a:r>
          </a:p>
          <a:p>
            <a:pPr marL="285750" indent="-2857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Especialmente en las DEEE actualizadas, RES, RED y Ecodiseño D.</a:t>
            </a:r>
          </a:p>
          <a:p>
            <a:pPr marL="285750" indent="-2857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Promueve la descarbonización del sector de la calefacción y la refrigeración, incluyendo una </a:t>
            </a:r>
            <a:r>
              <a:rPr lang="es-E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promoción reforzada de la calefacción y la refrigeración renovables</a:t>
            </a:r>
            <a:r>
              <a:rPr lang="es-E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 estudian las barreras a la renovación energética de los edificios residenciales y los problemas en otras áreas. </a:t>
            </a:r>
          </a:p>
          <a:p>
            <a:pPr marL="285750" indent="-2857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Las asociaciones industriales, profesionales, académicas, de investigación y de consumidores colaboran con las instituciones europeas y, en particular, abogan por mejores </a:t>
            </a:r>
            <a:r>
              <a:rPr lang="es-E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políticas y normativas </a:t>
            </a:r>
            <a:r>
              <a:rPr lang="es-E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 sectores específicos, como la energía solar térmica:</a:t>
            </a:r>
          </a:p>
          <a:p>
            <a:pPr marL="742950" lvl="1" indent="-2857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Calibri" panose="020F0502020204030204" pitchFamily="34" charset="0"/>
              <a:buChar char="‒"/>
            </a:pPr>
            <a:r>
              <a:rPr lang="es-E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Calor solar Europa.</a:t>
            </a:r>
          </a:p>
          <a:p>
            <a:pPr marL="742950" lvl="1" indent="-28575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Calibri" panose="020F0502020204030204" pitchFamily="34" charset="0"/>
              <a:buChar char="‒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EEPE.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E00381D-D7B1-4536-9E43-35BBF59F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000" y="0"/>
            <a:ext cx="7668000" cy="1124744"/>
          </a:xfrm>
        </p:spPr>
        <p:txBody>
          <a:bodyPr/>
          <a:lstStyle/>
          <a:p>
            <a:r>
              <a:rPr lang="es-ES" b="1" dirty="0"/>
              <a:t>3. Política europea de calefacción y refrigeración de FER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92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Objetivos</a:t>
            </a:r>
            <a:r>
              <a:rPr lang="en-US" b="1" dirty="0"/>
              <a:t> de la </a:t>
            </a:r>
            <a:r>
              <a:rPr lang="en-US" b="1" dirty="0" err="1"/>
              <a:t>unidad</a:t>
            </a:r>
            <a:endParaRPr lang="el-GR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1758" y="1628774"/>
            <a:ext cx="8280000" cy="42482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Al final de esta unidad serás capaz de: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Font typeface="+mj-lt"/>
              <a:buAutoNum type="arabicPeriod"/>
            </a:pPr>
            <a:r>
              <a:rPr lang="es-ES" b="1" dirty="0"/>
              <a:t>Identificar el sistema jurídico de la UE y los principales instrumentos jurídicos.</a:t>
            </a:r>
          </a:p>
          <a:p>
            <a:pPr lvl="1">
              <a:buFont typeface="+mj-lt"/>
              <a:buAutoNum type="arabicPeriod"/>
            </a:pPr>
            <a:r>
              <a:rPr lang="es-ES" b="1" dirty="0"/>
              <a:t>Identificar los principios del modelo energético de la UE y de la política energética común.</a:t>
            </a:r>
          </a:p>
          <a:p>
            <a:pPr lvl="1">
              <a:buFont typeface="+mj-lt"/>
              <a:buAutoNum type="arabicPeriod"/>
            </a:pPr>
            <a:r>
              <a:rPr lang="es-ES" b="1" dirty="0"/>
              <a:t>Identificar las directivas y políticas principales de la UE en el marco de la Estrategia Energética 2020.</a:t>
            </a:r>
          </a:p>
          <a:p>
            <a:pPr lvl="1">
              <a:buFont typeface="+mj-lt"/>
              <a:buAutoNum type="arabicPeriod"/>
            </a:pPr>
            <a:r>
              <a:rPr lang="es-ES" b="1" dirty="0"/>
              <a:t>Caracterizar la política europea de Calefacción y Refrigeración en el sector de la construcción.</a:t>
            </a:r>
          </a:p>
          <a:p>
            <a:pPr lvl="1">
              <a:buFont typeface="+mj-lt"/>
              <a:buAutoNum type="arabicPeriod"/>
            </a:pPr>
            <a:r>
              <a:rPr lang="es-ES" b="1" dirty="0"/>
              <a:t>Describir el marco normativo nacional para la energía térmica (solar) en el sector de la construcción.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85700C-109D-4441-9E6F-8F303F08B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4. Políticas y normas energéticas nacionales. El caso de España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EB7F1B4-8E14-4354-8212-4E2C1038E7C7}"/>
              </a:ext>
            </a:extLst>
          </p:cNvPr>
          <p:cNvSpPr/>
          <p:nvPr/>
        </p:nvSpPr>
        <p:spPr>
          <a:xfrm>
            <a:off x="630007" y="1557000"/>
            <a:ext cx="689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Panorama general del </a:t>
            </a:r>
            <a:r>
              <a:rPr lang="en-US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país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58E7627-665A-40DC-8425-BB097395D7BA}"/>
              </a:ext>
            </a:extLst>
          </p:cNvPr>
          <p:cNvSpPr/>
          <p:nvPr/>
        </p:nvSpPr>
        <p:spPr>
          <a:xfrm>
            <a:off x="205875" y="1917000"/>
            <a:ext cx="537412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Clima mediterráneo dominante (templado y caluroso) con alta irradiancia solar.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Alta dependencia energética externa (petróleo, gas). El transporte consume el 42% de la energía final.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El sector de la edificación representa el 32% del consumo (19% residencial, 13% servicios).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Organización político-administrativa: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‒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País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altamente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descentralizado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Fuerte compromiso con las FER (UE alineada):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‒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  <a:sym typeface="Symbol" panose="05050102010706020507" pitchFamily="18" charset="2"/>
              </a:rPr>
              <a:t>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50% de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producción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de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electricidad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‒"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Eólica y solar (para electricidad principalmente).</a:t>
            </a:r>
          </a:p>
          <a:p>
            <a:pPr marL="742950" lvl="1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‒"/>
            </a:pP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Hacia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energías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limpias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Autoridades: Ministerio de Industria y Energía, IDAE (RES &amp; EE), Comunidades Autónomas.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459F51-48A4-4E3E-9A07-12B6B52A91EC}"/>
              </a:ext>
            </a:extLst>
          </p:cNvPr>
          <p:cNvGrpSpPr/>
          <p:nvPr/>
        </p:nvGrpSpPr>
        <p:grpSpPr>
          <a:xfrm>
            <a:off x="5652000" y="1403475"/>
            <a:ext cx="3286125" cy="4912239"/>
            <a:chOff x="5652000" y="1403475"/>
            <a:chExt cx="3286125" cy="4912239"/>
          </a:xfrm>
        </p:grpSpPr>
        <p:pic>
          <p:nvPicPr>
            <p:cNvPr id="8" name="Picture 7" descr="A close up of a map&#10;&#10;Description generated with high confidence">
              <a:extLst>
                <a:ext uri="{FF2B5EF4-FFF2-40B4-BE49-F238E27FC236}">
                  <a16:creationId xmlns:a16="http://schemas.microsoft.com/office/drawing/2014/main" id="{BF0BBCC8-A88D-4C94-B60C-E21658F16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0" y="1403475"/>
              <a:ext cx="3240000" cy="23076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E5D218-C3FD-438F-93F5-14748C9B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2000" y="3743964"/>
              <a:ext cx="3286125" cy="2571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5969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6BEDC-05F0-498D-90A1-C7A83BE3A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4. Políticas y normas energéticas nacionales. El caso de España</a:t>
            </a:r>
            <a:endParaRPr lang="en-U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681935B-6CEB-4D09-98DB-A12712AA1A4D}"/>
              </a:ext>
            </a:extLst>
          </p:cNvPr>
          <p:cNvSpPr/>
          <p:nvPr/>
        </p:nvSpPr>
        <p:spPr>
          <a:xfrm>
            <a:off x="630007" y="1557000"/>
            <a:ext cx="689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Principales normas sobre RE y EE en los edificios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D94B53-FB76-481E-A0D1-9A64D81E2E2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2" t="-1311" r="-1248" b="-1682"/>
          <a:stretch/>
        </p:blipFill>
        <p:spPr bwMode="auto">
          <a:xfrm>
            <a:off x="972000" y="2061000"/>
            <a:ext cx="7560000" cy="3888000"/>
          </a:xfrm>
          <a:prstGeom prst="rect">
            <a:avLst/>
          </a:prstGeom>
          <a:noFill/>
          <a:ln w="9525" cap="flat" cmpd="sng" algn="ctr">
            <a:solidFill>
              <a:srgbClr val="9BBB5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9628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243A7-1980-42AB-A3B9-E0FE538D6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4. Políticas y normas energéticas nacionales. El caso de España</a:t>
            </a: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518A36-0624-4EF3-856F-7F0642FE8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Implantación de la DEEE en España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8EDFF9-CFAA-467D-8D25-A0790F923E11}"/>
              </a:ext>
            </a:extLst>
          </p:cNvPr>
          <p:cNvSpPr txBox="1"/>
          <p:nvPr/>
        </p:nvSpPr>
        <p:spPr>
          <a:xfrm>
            <a:off x="684000" y="2051795"/>
            <a:ext cx="4148946" cy="454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DEEE se transpuso mediante tres Reales Decretos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Real Decreto por el que se aprueba el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"Código Técnico de la Edificación (CTE)"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publicado oficialmente en 2006. </a:t>
            </a: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Real Decreto sobre el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"Procedimiento Básico para la Certificación de la Eficiencia Energética"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de los edificios de nueva construcción, aprobado en 2007. </a:t>
            </a: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Real Decreto por el que se aprueba la revisión del actual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"Reglamento de instalaciones térmicas en edificios (RITE)"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aprobado en 2007. 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en-U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Revisado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actualizado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sng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 2013**</a:t>
            </a:r>
            <a:endParaRPr lang="es-E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6DB8B8-A05B-475F-B08B-24DBECFAB642}"/>
              </a:ext>
            </a:extLst>
          </p:cNvPr>
          <p:cNvSpPr txBox="1"/>
          <p:nvPr/>
        </p:nvSpPr>
        <p:spPr>
          <a:xfrm>
            <a:off x="4832946" y="4216617"/>
            <a:ext cx="4188442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responsabilidad de la Directiva sobre la eficiencia energética de los edificios (DEEE) recae en el Ministerio de Industria y Energía, el Ministerio de Obras Públicas y Transportes y las administraciones regionales (autónomas).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0B8982-8EF6-4CBF-993B-FD4FD728A764}"/>
              </a:ext>
            </a:extLst>
          </p:cNvPr>
          <p:cNvGrpSpPr/>
          <p:nvPr/>
        </p:nvGrpSpPr>
        <p:grpSpPr>
          <a:xfrm>
            <a:off x="4832946" y="1483254"/>
            <a:ext cx="4152601" cy="2842901"/>
            <a:chOff x="4832946" y="1483254"/>
            <a:chExt cx="4152601" cy="2842901"/>
          </a:xfrm>
        </p:grpSpPr>
        <p:pic>
          <p:nvPicPr>
            <p:cNvPr id="15" name="Picture 14" descr="A picture containing table, indoor, sitting, sky&#10;&#10;Description generated with high confidence">
              <a:extLst>
                <a:ext uri="{FF2B5EF4-FFF2-40B4-BE49-F238E27FC236}">
                  <a16:creationId xmlns:a16="http://schemas.microsoft.com/office/drawing/2014/main" id="{4181D37B-11ED-4586-8431-E09C90A5F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2946" y="2085701"/>
              <a:ext cx="3972056" cy="22404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18710EA-E95A-4582-8AA3-0823E83B0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2000" y="1483254"/>
              <a:ext cx="1533547" cy="21617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147461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E68E62E-D795-4D8A-9FEC-10A6080F5AA0}"/>
              </a:ext>
            </a:extLst>
          </p:cNvPr>
          <p:cNvSpPr/>
          <p:nvPr/>
        </p:nvSpPr>
        <p:spPr>
          <a:xfrm>
            <a:off x="910799" y="4943655"/>
            <a:ext cx="2808000" cy="5013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A03827-59E3-4CF5-9FFC-D8B31EF7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4. Políticas y normas energéticas nacionales. El caso de España</a:t>
            </a: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C4BDBB-E577-4E91-B5F3-AC74CA152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000" y="1600200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Código Técnico de la Edificación (CTE/TBC).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667EE6-CAB4-4457-AC20-8564D033B7D4}"/>
              </a:ext>
            </a:extLst>
          </p:cNvPr>
          <p:cNvSpPr txBox="1"/>
          <p:nvPr/>
        </p:nvSpPr>
        <p:spPr>
          <a:xfrm>
            <a:off x="550800" y="1989000"/>
            <a:ext cx="792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 el 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marco normativo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que regula los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básicos de calidad que deben cumplir los edificios, incluidas sus instalaciones, para cumplir con las normas básicas de seguridad y habitabilidad establecidas en la Ley Orgánica de la Edificación (BOA/LOE).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(Part I).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Requisitos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básicos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normativa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</a:rPr>
              <a:t>Seguridad estructural.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</a:rPr>
              <a:t>Seguridad contra incendios.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</a:rPr>
              <a:t>Uso seguro.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</a:rPr>
              <a:t>Salud, higiene y protección del medio ambiente.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</a:rPr>
              <a:t>Protección contra el ruido.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</a:rPr>
              <a:t>AHORRO DE ENERGÍA 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</a:rPr>
              <a:t>     AISLAMIENTO TÉRMICO</a:t>
            </a:r>
            <a:endParaRPr lang="en-US" sz="1600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A8E066-8F72-4608-8D0F-37B96CE95CC0}"/>
              </a:ext>
            </a:extLst>
          </p:cNvPr>
          <p:cNvSpPr txBox="1"/>
          <p:nvPr/>
        </p:nvSpPr>
        <p:spPr>
          <a:xfrm>
            <a:off x="5230800" y="2997000"/>
            <a:ext cx="3890497" cy="329320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(Part II). </a:t>
            </a:r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DOCUMENTOS BÁSICOS (DB)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DB “AHORRO DE ENERGÍA” (ES)</a:t>
            </a:r>
          </a:p>
          <a:p>
            <a:pPr marL="447675" indent="-447675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 1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Limitación de la demanda de energía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 2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Eficiencia de las instalaciones térmicas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 3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Eficiencia energética de las instalaciones de iluminación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 4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Contribución solar mínima al agua caliente sanitaria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ES 5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Contribución fotovoltaica mínima a la energía eléctrica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522109-0DAE-474E-95F4-081E12453B55}"/>
              </a:ext>
            </a:extLst>
          </p:cNvPr>
          <p:cNvSpPr/>
          <p:nvPr/>
        </p:nvSpPr>
        <p:spPr>
          <a:xfrm>
            <a:off x="550799" y="5445000"/>
            <a:ext cx="48965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</a:rPr>
              <a:t>Estos requisitos básicos deben cumplirse en la planificación, construcción, mantenimiento y conservación de los edificios y sus instalaciones.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AA2F96F-ED89-4B2F-85B1-112EF9C6F1C5}"/>
              </a:ext>
            </a:extLst>
          </p:cNvPr>
          <p:cNvCxnSpPr>
            <a:cxnSpLocks/>
          </p:cNvCxnSpPr>
          <p:nvPr/>
        </p:nvCxnSpPr>
        <p:spPr>
          <a:xfrm>
            <a:off x="3718800" y="5157000"/>
            <a:ext cx="1512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F71825B6-0D16-44FD-AA3E-80167ECFC0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000" y="1187669"/>
            <a:ext cx="877297" cy="873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36383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0D0E-C0A9-4FA8-BE5E-403E7ABF1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4. Políticas y normas energéticas nacionales. El caso de España</a:t>
            </a: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1F5ABB-161F-49E5-B3DC-65D4BD0AC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TBC/CTE. Reglamento para el Ahorro de Energía (TBC BD ES/CTE DB HE)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FD916-69FF-414B-A9C2-EA3341AED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000" y="1187669"/>
            <a:ext cx="877297" cy="873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C68DBA-5C16-4B92-BFF7-38745D066E82}"/>
              </a:ext>
            </a:extLst>
          </p:cNvPr>
          <p:cNvSpPr/>
          <p:nvPr/>
        </p:nvSpPr>
        <p:spPr>
          <a:xfrm>
            <a:off x="750675" y="1983139"/>
            <a:ext cx="4926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7675" indent="-447675"/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TBC BD ES 1 Limitación de la demanda de energía 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F4F0F2-BED0-4B10-B64E-CC32E363B78F}"/>
              </a:ext>
            </a:extLst>
          </p:cNvPr>
          <p:cNvSpPr/>
          <p:nvPr/>
        </p:nvSpPr>
        <p:spPr>
          <a:xfrm>
            <a:off x="750675" y="3221612"/>
            <a:ext cx="5105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7675" indent="-447675"/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TBC BD ES 2 Eficiencia de las instalaciones térmicas 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F0459F-4F4E-4531-898A-9DC54D0418C0}"/>
              </a:ext>
            </a:extLst>
          </p:cNvPr>
          <p:cNvSpPr/>
          <p:nvPr/>
        </p:nvSpPr>
        <p:spPr>
          <a:xfrm>
            <a:off x="750675" y="4706306"/>
            <a:ext cx="62584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7675" indent="-447675"/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TBC BD ES 4 Contribución solar mínima al agua caliente sanitaria </a:t>
            </a:r>
            <a:endParaRPr lang="en-US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AD57ED-8636-4C4D-A9A8-021BC9360EAF}"/>
              </a:ext>
            </a:extLst>
          </p:cNvPr>
          <p:cNvSpPr txBox="1"/>
          <p:nvPr/>
        </p:nvSpPr>
        <p:spPr>
          <a:xfrm>
            <a:off x="750675" y="2356154"/>
            <a:ext cx="7970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edificios limitarán la demanda de energía necesaria para garantizar el confort térmico humano de acuerdo con el clima local, el uso del edificio y el régimen de verano e invierno. Es decir, establece requisitos para la envolvente del edificio.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BCDE77-485C-4087-84ED-BE4D43C835E3}"/>
              </a:ext>
            </a:extLst>
          </p:cNvPr>
          <p:cNvSpPr txBox="1"/>
          <p:nvPr/>
        </p:nvSpPr>
        <p:spPr>
          <a:xfrm>
            <a:off x="750675" y="3594627"/>
            <a:ext cx="7970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edificios deberán contar con instalaciones térmicas adecuadas para garantizar el confort térmico humano mediante la regulación de la eficiencia de dichas instalaciones y de sus equipos. Este requisito se está desarrollando actualmente en el Reglamento de Instalaciones Térmicas y Edificios (RTIB/RITE).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7C2196-27EC-4DAD-9CB6-A6BBB162EFC6}"/>
              </a:ext>
            </a:extLst>
          </p:cNvPr>
          <p:cNvSpPr txBox="1"/>
          <p:nvPr/>
        </p:nvSpPr>
        <p:spPr>
          <a:xfrm>
            <a:off x="750675" y="5079323"/>
            <a:ext cx="7970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los edificios, parte de las necesidades de energía térmica derivadas de la demanda prevista de agua caliente se cubrirán mediante la incorporación de sistemas de recogida, almacenamiento y utilización de energía solar de baja temperatura adecuados para la radiación solar global de su emplazamiento. (Participación mínima de Solar Térmica: 30%).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48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7B8B1-9DD3-44E3-A3D6-AE673869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4. Políticas y normas energéticas nacionales. El caso de España</a:t>
            </a: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0DC940-A9FA-4AC7-9708-61AB3E051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TBC/CTE. Documentos reconocidos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FF469-ADF1-4CA4-9052-81BC45C0F1CF}"/>
              </a:ext>
            </a:extLst>
          </p:cNvPr>
          <p:cNvSpPr txBox="1"/>
          <p:nvPr/>
        </p:nvSpPr>
        <p:spPr>
          <a:xfrm>
            <a:off x="568650" y="1998711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crean para complementar los Documentos Básicos para la aplicación del Código. Se trata, en general, de recursos documentales o de herramientas informáticas utilizadas para facilitar el cumplimiento de requisitos específicos y ayudar a promover la calidad de la construcción. Son promovidos por terceros (industria, etc.) y adoptados y oficializados por el Ministerio de Obras Públicas y Transportes.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73DF4D6-D86C-48F3-B010-95FDF836C4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2" b="1955"/>
          <a:stretch/>
        </p:blipFill>
        <p:spPr>
          <a:xfrm>
            <a:off x="927975" y="3511422"/>
            <a:ext cx="4004025" cy="2485149"/>
          </a:xfrm>
          <a:prstGeom prst="rect">
            <a:avLst/>
          </a:prstGeom>
          <a:noFill/>
          <a:ln w="9525" cap="flat" cmpd="sng" algn="ctr">
            <a:solidFill>
              <a:srgbClr val="9BBB5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723E6A4-9B9F-4318-B53B-0C02C86FBB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00" y="3212999"/>
            <a:ext cx="3408837" cy="2609891"/>
          </a:xfrm>
          <a:prstGeom prst="rect">
            <a:avLst/>
          </a:prstGeom>
        </p:spPr>
      </p:pic>
      <p:pic>
        <p:nvPicPr>
          <p:cNvPr id="9" name="Picture 8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F694F63E-4503-4B94-9329-3B0A95181C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0354">
            <a:off x="5377590" y="4168181"/>
            <a:ext cx="3780000" cy="196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72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75F00-C0BB-4C15-81CF-CBC308524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4. Políticas y normas energéticas nacionales. El caso de España</a:t>
            </a: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B2ACC4-1407-472A-9098-28845CC2E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Reglamento de Instalaciones Térmicas del Edificio (RTIB/RITE).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EEB0D63-324C-4D96-893A-9A3C4F4631A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3362105"/>
            <a:ext cx="4752525" cy="2802895"/>
          </a:xfrm>
          <a:prstGeom prst="rect">
            <a:avLst/>
          </a:prstGeom>
          <a:noFill/>
          <a:ln w="9525" cap="flat" cmpd="sng" algn="ctr">
            <a:solidFill>
              <a:srgbClr val="9BBB5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139FCD-33C5-474A-B284-092D936582F2}"/>
              </a:ext>
            </a:extLst>
          </p:cNvPr>
          <p:cNvSpPr txBox="1"/>
          <p:nvPr/>
        </p:nvSpPr>
        <p:spPr>
          <a:xfrm>
            <a:off x="718312" y="2234931"/>
            <a:ext cx="8229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RTIB constituye el marco normativo básico que rige las exigencias de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eficiencia energética y seguridad que deben cumplir las instalaciones térmicas de los edificios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cumplir con las necesidades de bienestar e higiene durante el diseño y dimensionado, instalación, mantenimiento y uso.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C3909D-C999-4849-A832-D757AB90CF33}"/>
              </a:ext>
            </a:extLst>
          </p:cNvPr>
          <p:cNvSpPr txBox="1"/>
          <p:nvPr/>
        </p:nvSpPr>
        <p:spPr>
          <a:xfrm>
            <a:off x="5724526" y="3159791"/>
            <a:ext cx="31959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Cumplir con esta normativa nos lleva a cumplir con los requisitos básicos 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1600" u="sng" dirty="0">
                <a:latin typeface="Arial" panose="020B0604020202020204" pitchFamily="34" charset="0"/>
                <a:cs typeface="Arial" panose="020B0604020202020204" pitchFamily="34" charset="0"/>
              </a:rPr>
              <a:t>TBC BD ES 2 Eficiencia de las instalaciones térmicas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instalaciones térmicas deben aprovechar las energías renovables disponibles, que deben cubrir parte del consumo energético del edificio (según el TBC).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249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8A175-AF9F-45B8-82D9-D85C71386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4. Políticas y normas energéticas nacionales. El caso de España</a:t>
            </a: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4996233-3E94-45B5-A54A-FAA40BBFD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Certificación Energética de Edificios/Procedimiento para la Certificación Energética de Edificios (EPC).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839164-6E01-4021-A113-AC89F56FBAA9}"/>
              </a:ext>
            </a:extLst>
          </p:cNvPr>
          <p:cNvSpPr txBox="1"/>
          <p:nvPr/>
        </p:nvSpPr>
        <p:spPr>
          <a:xfrm>
            <a:off x="108000" y="2234931"/>
            <a:ext cx="309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 partir de la DEEE, existe la obligación para los Estados miembros de introducir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certificados de eficiencia energética (CPE)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los edificios.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Esta ley establece el procedimiento básico para certificar el rendimiento energético de los edificios nuevos y existentes.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Los recursos están disponibles bajo la forma de Documentos Reconocidos.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6491F9F-30E7-42D4-9981-EAC6B0E4DA0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2" b="-1262"/>
          <a:stretch/>
        </p:blipFill>
        <p:spPr bwMode="auto">
          <a:xfrm>
            <a:off x="3132000" y="2132999"/>
            <a:ext cx="5706310" cy="4176001"/>
          </a:xfrm>
          <a:prstGeom prst="rect">
            <a:avLst/>
          </a:prstGeom>
          <a:noFill/>
          <a:ln w="9525" cap="flat" cmpd="sng" algn="ctr">
            <a:solidFill>
              <a:srgbClr val="9BBB5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54899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7B0CB7C2-18BD-48B2-A4D5-D97A6A112D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00" y="1246990"/>
            <a:ext cx="1511248" cy="1556586"/>
          </a:xfrm>
          <a:prstGeom prst="rect">
            <a:avLst/>
          </a:prstGeom>
          <a:noFill/>
          <a:ln w="9525" cap="flat" cmpd="sng" algn="ctr">
            <a:solidFill>
              <a:srgbClr val="9BBB5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E2EE8E-B89C-4FC5-BCC4-9BBD1BE11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390782" y="4899785"/>
            <a:ext cx="1825567" cy="1043997"/>
          </a:xfrm>
          <a:prstGeom prst="rect">
            <a:avLst/>
          </a:prstGeom>
          <a:noFill/>
          <a:ln w="9525" cap="flat" cmpd="sng" algn="ctr">
            <a:solidFill>
              <a:srgbClr val="9BBB5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DC965D-EA1B-4595-A615-DC452344C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4. Políticas y normas energéticas nacionales. El caso de España</a:t>
            </a:r>
            <a:endParaRPr lang="en-U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5A032A9-F491-4C7E-AB03-2CB1B9E79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Promoción y apoyo a los edificios eficientes energéticamente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A0542-6702-49B3-8A97-FB09BAC79FC4}"/>
              </a:ext>
            </a:extLst>
          </p:cNvPr>
          <p:cNvSpPr txBox="1"/>
          <p:nvPr/>
        </p:nvSpPr>
        <p:spPr>
          <a:xfrm>
            <a:off x="540000" y="2061000"/>
            <a:ext cx="7271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ha informado y educado regularmente a ciudadanos, sectores y profesionales sobre la importancia de la eficiencia energética, el ahorro de energía, la certificación de edificios, las energías renovables, las nuevas tecnologías, la reglamentación y otras cuestiones importantes mediante campañas nacionales y regionales de información y comunicación, conferencias, recursos educativos, etc.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Incentivos y subsidios nacionales, a nivel nacional y regional.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Programas como PAEE, PAREER y otros han previsto incentivos financieros para mejorar la eficiencia energética en edificios y otros sectores. Por ejemplo: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‒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mejora de la EE en instalaciones térmicas en edificios existentes.</a:t>
            </a:r>
          </a:p>
          <a:p>
            <a:pPr marL="742950" lvl="1" indent="-285750">
              <a:buFont typeface="Arial" panose="020B0604020202020204" pitchFamily="34" charset="0"/>
              <a:buChar char="‒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Planes "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Renove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" para ventanas, fachadas o calderas.</a:t>
            </a:r>
          </a:p>
          <a:p>
            <a:pPr marL="742950" lvl="1" indent="-285750">
              <a:buFont typeface="Arial" panose="020B0604020202020204" pitchFamily="34" charset="0"/>
              <a:buChar char="‒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Subvenciones públicas para viviendas nuevas de alta eficiencia energética.</a:t>
            </a:r>
          </a:p>
          <a:p>
            <a:pPr marL="742950" lvl="1" indent="-285750">
              <a:buFont typeface="Arial" panose="020B0604020202020204" pitchFamily="34" charset="0"/>
              <a:buChar char="‒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Reducción o deducción de impuestos por obras de renovación y reparación de la vivienda habitual.</a:t>
            </a:r>
          </a:p>
          <a:p>
            <a:pPr marL="742950" lvl="1" indent="-285750">
              <a:buFont typeface="Arial" panose="020B0604020202020204" pitchFamily="34" charset="0"/>
              <a:buChar char="‒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Programas específicos para EE en otros sectores: hoteles, etc.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.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8FD520-AB54-4A5A-9C3B-A92BEAA494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350" y="4259769"/>
            <a:ext cx="1347795" cy="1854238"/>
          </a:xfrm>
          <a:prstGeom prst="rect">
            <a:avLst/>
          </a:prstGeom>
          <a:noFill/>
          <a:ln w="9525" cap="flat" cmpd="sng" algn="ctr">
            <a:solidFill>
              <a:srgbClr val="9BBB5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363596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5C668-45E8-4EB7-98D2-47E2429C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Resumen</a:t>
            </a:r>
            <a:r>
              <a:rPr lang="en-US" b="1" dirty="0"/>
              <a:t> de la </a:t>
            </a:r>
            <a:r>
              <a:rPr lang="en-US" b="1" dirty="0" err="1"/>
              <a:t>unidad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E5F160-ABCD-423C-A949-0C3DA0724ED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t="-964" r="-857" b="-1619"/>
          <a:stretch/>
        </p:blipFill>
        <p:spPr bwMode="auto">
          <a:xfrm>
            <a:off x="540000" y="1533842"/>
            <a:ext cx="8146800" cy="4703158"/>
          </a:xfrm>
          <a:prstGeom prst="rect">
            <a:avLst/>
          </a:prstGeom>
          <a:ln w="9525" cap="flat" cmpd="sng" algn="ctr">
            <a:solidFill>
              <a:srgbClr val="9BBB5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440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2E6210-F288-4A09-AC23-8E31F41E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1. El sistema jurídico de la Unión Europea</a:t>
            </a:r>
            <a:endParaRPr lang="es-ES" dirty="0"/>
          </a:p>
        </p:txBody>
      </p:sp>
      <p:sp>
        <p:nvSpPr>
          <p:cNvPr id="16" name="Rectángulo 9">
            <a:extLst>
              <a:ext uri="{FF2B5EF4-FFF2-40B4-BE49-F238E27FC236}">
                <a16:creationId xmlns:a16="http://schemas.microsoft.com/office/drawing/2014/main" id="{32D1C934-BBF9-4788-82E2-A6255181295F}"/>
              </a:ext>
            </a:extLst>
          </p:cNvPr>
          <p:cNvSpPr/>
          <p:nvPr/>
        </p:nvSpPr>
        <p:spPr>
          <a:xfrm>
            <a:off x="108000" y="1557000"/>
            <a:ext cx="88560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Las políticas comunes son los elementos básicos de la construcción de la Unión Europea.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Ejemplo: Políticas de la UE en materia de energía, cambio climático y medio ambiente.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7C17364-40AB-4EC3-9278-E10F5CABD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-2187" r="-1170" b="-723"/>
          <a:stretch/>
        </p:blipFill>
        <p:spPr>
          <a:xfrm>
            <a:off x="1476000" y="2191020"/>
            <a:ext cx="5904000" cy="40459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40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de la </a:t>
            </a:r>
            <a:r>
              <a:rPr lang="en-US" dirty="0" err="1"/>
              <a:t>unidad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Unidad 1.2.</a:t>
            </a:r>
            <a:br>
              <a:rPr lang="en-US" dirty="0"/>
            </a:br>
            <a:r>
              <a:rPr lang="en-US" dirty="0"/>
              <a:t>REGLAMENTOS NACIONALES</a:t>
            </a: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1. El sistema jurídico de la Unión Europea</a:t>
            </a:r>
            <a:endParaRPr lang="el-GR" b="1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E0DD625-C3E3-4577-9866-47A93B213A68}"/>
              </a:ext>
            </a:extLst>
          </p:cNvPr>
          <p:cNvSpPr/>
          <p:nvPr/>
        </p:nvSpPr>
        <p:spPr>
          <a:xfrm>
            <a:off x="108000" y="1557000"/>
            <a:ext cx="8244102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Las políticas comunes se basan en una legislación común.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proceso legislativo de la UE utiliza cinco tipos de instrumentos jurídicos.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6020DEA-0CDE-42AA-B20E-6A2F14FE8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5" y="2421000"/>
            <a:ext cx="4966965" cy="3816000"/>
          </a:xfrm>
          <a:prstGeom prst="rect">
            <a:avLst/>
          </a:prstGeom>
          <a:ln w="9525" cap="flat" cmpd="sng" algn="ctr">
            <a:solidFill>
              <a:srgbClr val="9BBB59">
                <a:lumMod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81AA8-C2BF-45C3-90C7-755C9DE32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2. El marco general de la política energética y climática europea</a:t>
            </a:r>
            <a:endParaRPr lang="es-ES" dirty="0"/>
          </a:p>
        </p:txBody>
      </p:sp>
      <p:sp>
        <p:nvSpPr>
          <p:cNvPr id="6" name="Rectángulo 9">
            <a:extLst>
              <a:ext uri="{FF2B5EF4-FFF2-40B4-BE49-F238E27FC236}">
                <a16:creationId xmlns:a16="http://schemas.microsoft.com/office/drawing/2014/main" id="{9F4B9B21-9CD6-43F1-8666-1B109B3382D7}"/>
              </a:ext>
            </a:extLst>
          </p:cNvPr>
          <p:cNvSpPr/>
          <p:nvPr/>
        </p:nvSpPr>
        <p:spPr>
          <a:xfrm>
            <a:off x="0" y="1557000"/>
            <a:ext cx="9144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Estrategia a largo plazo: "Economía europea neutra desde el punto de vista climático" para 2050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 basa en la política energética común de la UE.</a:t>
            </a:r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 "triángulo" de los objetivos comunes de la política energética de la UE (Libro Verde, 2006):</a:t>
            </a:r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27DB122-239C-4304-90C3-1512E60FC2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000" y="2781000"/>
            <a:ext cx="6264000" cy="345600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287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7B6C99-EE17-4CF1-9840-47C913A9E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2. El marco general de la política energética y climática europea</a:t>
            </a:r>
            <a:endParaRPr lang="es-ES" dirty="0"/>
          </a:p>
        </p:txBody>
      </p:sp>
      <p:sp>
        <p:nvSpPr>
          <p:cNvPr id="13" name="Rectángulo 9">
            <a:extLst>
              <a:ext uri="{FF2B5EF4-FFF2-40B4-BE49-F238E27FC236}">
                <a16:creationId xmlns:a16="http://schemas.microsoft.com/office/drawing/2014/main" id="{25A89399-1A84-4AA8-B5B1-A8DD6AFCE952}"/>
              </a:ext>
            </a:extLst>
          </p:cNvPr>
          <p:cNvSpPr/>
          <p:nvPr/>
        </p:nvSpPr>
        <p:spPr>
          <a:xfrm>
            <a:off x="396000" y="1557000"/>
            <a:ext cx="8244102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2020, 2030, 2050 </a:t>
            </a:r>
            <a:r>
              <a:rPr lang="en-US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Estrategias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 </a:t>
            </a:r>
            <a:r>
              <a:rPr lang="en-US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objetivos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energéticos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Importancia estratégica del desarrollo sostenible a través de las FER y la EE en todos los sectores.</a:t>
            </a:r>
            <a:endParaRPr 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2DB41F-0D84-487E-81C9-D615AEB0F75D}"/>
              </a:ext>
            </a:extLst>
          </p:cNvPr>
          <p:cNvSpPr/>
          <p:nvPr/>
        </p:nvSpPr>
        <p:spPr>
          <a:xfrm>
            <a:off x="298046" y="2691193"/>
            <a:ext cx="151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 Paquete Energía </a:t>
            </a:r>
          </a:p>
          <a:p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 Clima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506A6C-1626-461C-94B8-B5FBB0CD4098}"/>
              </a:ext>
            </a:extLst>
          </p:cNvPr>
          <p:cNvSpPr/>
          <p:nvPr/>
        </p:nvSpPr>
        <p:spPr>
          <a:xfrm>
            <a:off x="298046" y="3719426"/>
            <a:ext cx="1753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Energía y clima </a:t>
            </a:r>
          </a:p>
          <a:p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Paquete posterior a 2020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7F011F-8B91-4101-A237-BCB0D87FADA3}"/>
              </a:ext>
            </a:extLst>
          </p:cNvPr>
          <p:cNvSpPr/>
          <p:nvPr/>
        </p:nvSpPr>
        <p:spPr>
          <a:xfrm>
            <a:off x="298046" y="4923193"/>
            <a:ext cx="17539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Hoja de ruta de la energía para 2050 (visión a largo plazo)</a:t>
            </a:r>
            <a:r>
              <a:rPr 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56AC37-1AA3-46F7-9078-8072423E6E7C}"/>
              </a:ext>
            </a:extLst>
          </p:cNvPr>
          <p:cNvGrpSpPr/>
          <p:nvPr/>
        </p:nvGrpSpPr>
        <p:grpSpPr>
          <a:xfrm>
            <a:off x="1836000" y="2493000"/>
            <a:ext cx="6850800" cy="3456980"/>
            <a:chOff x="1836000" y="2327810"/>
            <a:chExt cx="6850800" cy="345698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FE187B5-029B-4C6B-BA5A-0FACF5587D1E}"/>
                </a:ext>
              </a:extLst>
            </p:cNvPr>
            <p:cNvGrpSpPr/>
            <p:nvPr/>
          </p:nvGrpSpPr>
          <p:grpSpPr>
            <a:xfrm>
              <a:off x="1836000" y="2327810"/>
              <a:ext cx="6850800" cy="3456980"/>
              <a:chOff x="1836000" y="2327810"/>
              <a:chExt cx="6850800" cy="3456980"/>
            </a:xfrm>
          </p:grpSpPr>
          <p:sp>
            <p:nvSpPr>
              <p:cNvPr id="18" name="Arrow: Left 17">
                <a:extLst>
                  <a:ext uri="{FF2B5EF4-FFF2-40B4-BE49-F238E27FC236}">
                    <a16:creationId xmlns:a16="http://schemas.microsoft.com/office/drawing/2014/main" id="{BD822654-47FA-46D6-993F-209B17BD0865}"/>
                  </a:ext>
                </a:extLst>
              </p:cNvPr>
              <p:cNvSpPr/>
              <p:nvPr/>
            </p:nvSpPr>
            <p:spPr>
              <a:xfrm>
                <a:off x="1836000" y="2713705"/>
                <a:ext cx="576000" cy="2685190"/>
              </a:xfrm>
              <a:prstGeom prst="leftArrow">
                <a:avLst>
                  <a:gd name="adj1" fmla="val 70574"/>
                  <a:gd name="adj2" fmla="val 50000"/>
                </a:avLst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13" descr="A screenshot of a cell phone&#10;&#10;Description generated with high confidence">
                <a:extLst>
                  <a:ext uri="{FF2B5EF4-FFF2-40B4-BE49-F238E27FC236}">
                    <a16:creationId xmlns:a16="http://schemas.microsoft.com/office/drawing/2014/main" id="{92B5AFB9-C487-4F1B-BBE3-C266E970BD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2000" y="2327810"/>
                <a:ext cx="6274800" cy="3456980"/>
              </a:xfrm>
              <a:prstGeom prst="rect">
                <a:avLst/>
              </a:prstGeom>
              <a:ln>
                <a:solidFill>
                  <a:schemeClr val="accent3">
                    <a:lumMod val="50000"/>
                  </a:schemeClr>
                </a:solidFill>
              </a:ln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A693A9-3EC9-4B70-96B8-765D5BC78C27}"/>
                </a:ext>
              </a:extLst>
            </p:cNvPr>
            <p:cNvSpPr/>
            <p:nvPr/>
          </p:nvSpPr>
          <p:spPr>
            <a:xfrm rot="16200000">
              <a:off x="1478316" y="3807382"/>
              <a:ext cx="1368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Legislative Packages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761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E8139C0-F405-4DB2-B2F8-FF66BD1B1863}"/>
              </a:ext>
            </a:extLst>
          </p:cNvPr>
          <p:cNvSpPr/>
          <p:nvPr/>
        </p:nvSpPr>
        <p:spPr>
          <a:xfrm>
            <a:off x="5915625" y="1895554"/>
            <a:ext cx="3192375" cy="4413446"/>
          </a:xfrm>
          <a:prstGeom prst="roundRect">
            <a:avLst>
              <a:gd name="adj" fmla="val 3894"/>
            </a:avLst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0820CB-C52A-415C-B2DF-B21F4314DAFF}"/>
              </a:ext>
            </a:extLst>
          </p:cNvPr>
          <p:cNvSpPr/>
          <p:nvPr/>
        </p:nvSpPr>
        <p:spPr>
          <a:xfrm>
            <a:off x="181612" y="2337818"/>
            <a:ext cx="5184001" cy="3160328"/>
          </a:xfrm>
          <a:prstGeom prst="roundRect">
            <a:avLst>
              <a:gd name="adj" fmla="val 3894"/>
            </a:avLst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2. El marco general de la política energética y climática europea</a:t>
            </a:r>
            <a:endParaRPr lang="el-GR" b="1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B3BC297-81D4-4014-9C44-EB57B2C6B97B}"/>
              </a:ext>
            </a:extLst>
          </p:cNvPr>
          <p:cNvSpPr/>
          <p:nvPr/>
        </p:nvSpPr>
        <p:spPr>
          <a:xfrm>
            <a:off x="223334" y="1945725"/>
            <a:ext cx="5256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Estableció cinco prioridades estratégicas (2009-2010):</a:t>
            </a:r>
          </a:p>
          <a:p>
            <a:pPr lvl="0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61950" indent="-361950">
              <a:buFont typeface="+mj-lt"/>
              <a:buAutoNum type="arabicPeriod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Aumentar la eficiencia energética de Europa acelerando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las inversiones en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edificios,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productos y transportes 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eficientes, </a:t>
            </a:r>
          </a:p>
          <a:p>
            <a:pPr marL="361950" indent="-361950">
              <a:buFont typeface="+mj-lt"/>
              <a:buAutoNum type="arabicPeriod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Creación de un mercado energético paneuropeo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mediante la construcción de la infraestructura necesaria,</a:t>
            </a:r>
          </a:p>
          <a:p>
            <a:pPr marL="361950" indent="-361950">
              <a:buFont typeface="+mj-lt"/>
              <a:buAutoNum type="arabicPeriod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Proteger los derechos de los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consumidores y alcanzar altos niveles de seguridad en el sector energético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61950" indent="-361950">
              <a:buFont typeface="+mj-lt"/>
              <a:buAutoNum type="arabicPeriod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Aplicar el "Plan Estratégico Europeo de Tecnología Energética"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para acelerar el desarrollo y la implantación de tecnologías de baja emisión de carbono,</a:t>
            </a:r>
          </a:p>
          <a:p>
            <a:pPr marL="361950" indent="-361950">
              <a:buFont typeface="+mj-lt"/>
              <a:buAutoNum type="arabicPeriod"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Proseguir las buenas relaciones con los proveedores externos de energía de la UE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y los países de tránsito de energía.... 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9" name="Rectángulo 9">
            <a:extLst>
              <a:ext uri="{FF2B5EF4-FFF2-40B4-BE49-F238E27FC236}">
                <a16:creationId xmlns:a16="http://schemas.microsoft.com/office/drawing/2014/main" id="{701AF668-4428-4734-A143-A0FB2EE8E143}"/>
              </a:ext>
            </a:extLst>
          </p:cNvPr>
          <p:cNvSpPr/>
          <p:nvPr/>
        </p:nvSpPr>
        <p:spPr>
          <a:xfrm>
            <a:off x="396000" y="1629000"/>
            <a:ext cx="82441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2020 </a:t>
            </a:r>
            <a:r>
              <a:rPr lang="es-E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Paquete de Energía y Clima.</a:t>
            </a:r>
            <a:endParaRPr lang="en-US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937423E9-AAAB-45D7-B223-B97D3F225066}"/>
              </a:ext>
            </a:extLst>
          </p:cNvPr>
          <p:cNvSpPr/>
          <p:nvPr/>
        </p:nvSpPr>
        <p:spPr>
          <a:xfrm flipH="1">
            <a:off x="5364000" y="2812956"/>
            <a:ext cx="576000" cy="2685190"/>
          </a:xfrm>
          <a:prstGeom prst="leftArrow">
            <a:avLst>
              <a:gd name="adj1" fmla="val 70574"/>
              <a:gd name="adj2" fmla="val 5000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EA0681-86D4-4FE2-A20E-DDEB61DEE807}"/>
              </a:ext>
            </a:extLst>
          </p:cNvPr>
          <p:cNvSpPr/>
          <p:nvPr/>
        </p:nvSpPr>
        <p:spPr>
          <a:xfrm>
            <a:off x="972000" y="5689802"/>
            <a:ext cx="3888000" cy="357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 para alcanzar los objetivos de 2020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476E35-E96E-4206-8021-DCF6A77FED5F}"/>
              </a:ext>
            </a:extLst>
          </p:cNvPr>
          <p:cNvSpPr/>
          <p:nvPr/>
        </p:nvSpPr>
        <p:spPr>
          <a:xfrm rot="16200000">
            <a:off x="4754574" y="3893902"/>
            <a:ext cx="1597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Paquete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legislativo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2020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5E0AB4-AF9E-4572-86C8-0FB1BF45D79E}"/>
              </a:ext>
            </a:extLst>
          </p:cNvPr>
          <p:cNvSpPr txBox="1"/>
          <p:nvPr/>
        </p:nvSpPr>
        <p:spPr>
          <a:xfrm>
            <a:off x="5987625" y="1917000"/>
            <a:ext cx="31203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Directiva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renovables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-RED- (2009/28/EC).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Directiva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Eficiencia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Energética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-EED- (2012/27/EU).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Directiva sobre la eficiencia energética de los edificios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-EPBD- (2010/31/EU).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Reglamento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marco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etiquetado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energético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(EU 2017/1369).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Directiva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diseño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ecológico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(2009/125/EC).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1DE90-46D0-4793-89AF-3BAC48C81C85}"/>
              </a:ext>
            </a:extLst>
          </p:cNvPr>
          <p:cNvSpPr txBox="1"/>
          <p:nvPr/>
        </p:nvSpPr>
        <p:spPr>
          <a:xfrm>
            <a:off x="4716000" y="1341000"/>
            <a:ext cx="442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i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Políticas y actos jurídicos con especial impacto en el sector de la construcción, EE &amp; RE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65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clipart, toy&#10;&#10;Description generated with high confidence">
            <a:extLst>
              <a:ext uri="{FF2B5EF4-FFF2-40B4-BE49-F238E27FC236}">
                <a16:creationId xmlns:a16="http://schemas.microsoft.com/office/drawing/2014/main" id="{C1AFF0C9-0D01-4343-9739-82D76B916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49" y="1845000"/>
            <a:ext cx="4303201" cy="1584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7644FD9-5F80-4A3B-A927-E9F39500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2. El marco general de la política energética y climática europea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834B990-334C-4A2F-812E-F3384930BC17}"/>
              </a:ext>
            </a:extLst>
          </p:cNvPr>
          <p:cNvSpPr/>
          <p:nvPr/>
        </p:nvSpPr>
        <p:spPr>
          <a:xfrm>
            <a:off x="630007" y="1413000"/>
            <a:ext cx="6101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Directiva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sobre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energías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renovables</a:t>
            </a:r>
            <a:r>
              <a:rPr 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-RED-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(2009/28/EC).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14A479D-994E-45F7-84C1-84BC9710B5C7}"/>
              </a:ext>
            </a:extLst>
          </p:cNvPr>
          <p:cNvSpPr/>
          <p:nvPr/>
        </p:nvSpPr>
        <p:spPr>
          <a:xfrm>
            <a:off x="911681" y="1989000"/>
            <a:ext cx="35163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Política global para la producción y promoción de </a:t>
            </a:r>
            <a:r>
              <a:rPr lang="es-ES" sz="16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"Energía procedente de fuentes renovables" (FER) 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en la UE.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F2A296-E862-4E67-971C-9F79D103A554}"/>
              </a:ext>
            </a:extLst>
          </p:cNvPr>
          <p:cNvSpPr txBox="1"/>
          <p:nvPr/>
        </p:nvSpPr>
        <p:spPr>
          <a:xfrm>
            <a:off x="914381" y="3504501"/>
            <a:ext cx="7776000" cy="294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lvl="1">
              <a:spcBef>
                <a:spcPct val="20000"/>
              </a:spcBef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energía hidroeléctrica, biomasa, gas de vertedero, gas de plantas de tratamiento de aguas residuales y biogás.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Objetivos nacionales vinculantes que contribuyan al 20% de la cuota de energías renovables de la UE (para 2020) y que afecten a los sectores de la electricidad, la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calefacción y la refrigeración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y el transporte.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Planes de Acción Nacionales de Energía Renovable (PANER) para alcanzar los objetivos nacionales. Seguimiento y presentación de informes.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Ejemplo: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Los Estados miembros introducirán en sus reglamentos y códigos de construcción medidas adecuadas para aumentar la cuota de todos los tipos de energía procedente de fuentes renovables en el sector de la construcción.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1AFABA-8D78-491A-9344-03F84308A28F}"/>
              </a:ext>
            </a:extLst>
          </p:cNvPr>
          <p:cNvSpPr/>
          <p:nvPr/>
        </p:nvSpPr>
        <p:spPr>
          <a:xfrm>
            <a:off x="911681" y="2997000"/>
            <a:ext cx="5100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Las FER incluyen: energía eólica,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aerotérmica, geotérmica, hidrotérmica y oceánica,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99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77B786-54C7-4873-90D5-CBBA266C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2. El marco general de la política energética y climática europea</a:t>
            </a: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89932BD-4BCC-4BF9-9410-C323C2D611E3}"/>
              </a:ext>
            </a:extLst>
          </p:cNvPr>
          <p:cNvSpPr/>
          <p:nvPr/>
        </p:nvSpPr>
        <p:spPr>
          <a:xfrm>
            <a:off x="180000" y="1938446"/>
            <a:ext cx="5885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Directiva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Eficiencia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Energética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-EED-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(2012/27/EU).</a:t>
            </a:r>
          </a:p>
        </p:txBody>
      </p:sp>
      <p:sp>
        <p:nvSpPr>
          <p:cNvPr id="13" name="Rectángulo 4">
            <a:extLst>
              <a:ext uri="{FF2B5EF4-FFF2-40B4-BE49-F238E27FC236}">
                <a16:creationId xmlns:a16="http://schemas.microsoft.com/office/drawing/2014/main" id="{4C44E16A-0349-48C5-8414-7516F8BFF78D}"/>
              </a:ext>
            </a:extLst>
          </p:cNvPr>
          <p:cNvSpPr/>
          <p:nvPr/>
        </p:nvSpPr>
        <p:spPr>
          <a:xfrm>
            <a:off x="108000" y="2637000"/>
            <a:ext cx="8712000" cy="362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Todos los países de la UE están obligados a </a:t>
            </a:r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utilizar más la energía de forma eficiente </a:t>
            </a: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en todas las etapas de la cadena energética, desde la producción hasta el consumo.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La eficiencia energética </a:t>
            </a: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es la relación entre la producción de rendimiento, los servicios, los bienes o la energía y el consumo de energía. 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Objetivos nacionales vinculantes de eficiencia energética para ayudar a la UE a alcanzar su objetivo del 20 % de eficiencia energética.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Planes Nacionales de Acción para la Eficiencia Energética (PNAEE) para alcanzar los objetivos nacionales. Seguimiento y presentación de informes.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Medidas generales de promoción de la eficiencia energética.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Medidas sectoriales: hogares, sector público, suministro de energía e industria.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Ejemplo: </a:t>
            </a:r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Políticas y medidas nacionales para estimular la renovación profunda y rentable de los edificios en función del tipo de edificio y de las zonas climáticas </a:t>
            </a: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(plan de renovación del parque de edificios).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Ejemplo: </a:t>
            </a:r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Sector público (predicar con el ejemplo). </a:t>
            </a: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Edificios públicos energéticamente eficientes y compra de productos/servicios de EE.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D899228C-FEB6-4907-A77B-49E0EFE1D4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7102"/>
          <a:stretch/>
        </p:blipFill>
        <p:spPr>
          <a:xfrm>
            <a:off x="6041721" y="1143794"/>
            <a:ext cx="3102280" cy="13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0186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4098</TotalTime>
  <Words>3377</Words>
  <Application>Microsoft Office PowerPoint</Application>
  <PresentationFormat>Presentación en pantalla (4:3)</PresentationFormat>
  <Paragraphs>252</Paragraphs>
  <Slides>30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Calibri</vt:lpstr>
      <vt:lpstr>Wingdings</vt:lpstr>
      <vt:lpstr>2_Office Theme</vt:lpstr>
      <vt:lpstr>Unidad 1.2. REGLAMENTOS NACIONALES</vt:lpstr>
      <vt:lpstr>Objetivos de la unidad</vt:lpstr>
      <vt:lpstr>1. El sistema jurídico de la Unión Europea</vt:lpstr>
      <vt:lpstr>1. El sistema jurídico de la Unión Europea</vt:lpstr>
      <vt:lpstr>2. El marco general de la política energética y climática europea</vt:lpstr>
      <vt:lpstr>2. El marco general de la política energética y climática europea</vt:lpstr>
      <vt:lpstr>2. El marco general de la política energética y climática europea</vt:lpstr>
      <vt:lpstr>2. El marco general de la política energética y climática europea</vt:lpstr>
      <vt:lpstr>2. El marco general de la política energética y climática europea</vt:lpstr>
      <vt:lpstr>2. El marco general de la política energética y climática europea</vt:lpstr>
      <vt:lpstr>2. El marco general de la política energética y climática europea</vt:lpstr>
      <vt:lpstr>2. El marco general de la política energética y climática europea</vt:lpstr>
      <vt:lpstr>2. Solar terms and basic principles</vt:lpstr>
      <vt:lpstr>3. Política europea de calefacción y refrigeración de FER</vt:lpstr>
      <vt:lpstr>3. Política europea de calefacción y refrigeración de FER</vt:lpstr>
      <vt:lpstr>3. Política europea de calefacción y refrigeración de FER</vt:lpstr>
      <vt:lpstr>3. Política europea de calefacción y refrigeración de FER</vt:lpstr>
      <vt:lpstr>3. Política europea de calefacción y refrigeración de FER</vt:lpstr>
      <vt:lpstr>3. Política europea de calefacción y refrigeración de FER</vt:lpstr>
      <vt:lpstr>4. Políticas y normas energéticas nacionales. El caso de España</vt:lpstr>
      <vt:lpstr>4. Políticas y normas energéticas nacionales. El caso de España</vt:lpstr>
      <vt:lpstr>4. Políticas y normas energéticas nacionales. El caso de España</vt:lpstr>
      <vt:lpstr>4. Políticas y normas energéticas nacionales. El caso de España</vt:lpstr>
      <vt:lpstr>4. Políticas y normas energéticas nacionales. El caso de España</vt:lpstr>
      <vt:lpstr>4. Políticas y normas energéticas nacionales. El caso de España</vt:lpstr>
      <vt:lpstr>4. Políticas y normas energéticas nacionales. El caso de España</vt:lpstr>
      <vt:lpstr>4. Políticas y normas energéticas nacionales. El caso de España</vt:lpstr>
      <vt:lpstr>4. Políticas y normas energéticas nacionales. El caso de España</vt:lpstr>
      <vt:lpstr>Resumen de la unidad</vt:lpstr>
      <vt:lpstr>Fin de la unidad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Jesus Mari Gómez</cp:lastModifiedBy>
  <cp:revision>253</cp:revision>
  <cp:lastPrinted>2018-11-26T14:23:43Z</cp:lastPrinted>
  <dcterms:created xsi:type="dcterms:W3CDTF">2017-12-11T10:59:29Z</dcterms:created>
  <dcterms:modified xsi:type="dcterms:W3CDTF">2019-08-20T10:25:34Z</dcterms:modified>
</cp:coreProperties>
</file>