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9"/>
  </p:notesMasterIdLst>
  <p:sldIdLst>
    <p:sldId id="256" r:id="rId2"/>
    <p:sldId id="320" r:id="rId3"/>
    <p:sldId id="296" r:id="rId4"/>
    <p:sldId id="319" r:id="rId5"/>
    <p:sldId id="297" r:id="rId6"/>
    <p:sldId id="311" r:id="rId7"/>
    <p:sldId id="298" r:id="rId8"/>
    <p:sldId id="312" r:id="rId9"/>
    <p:sldId id="315" r:id="rId10"/>
    <p:sldId id="316" r:id="rId11"/>
    <p:sldId id="317" r:id="rId12"/>
    <p:sldId id="318" r:id="rId13"/>
    <p:sldId id="313" r:id="rId14"/>
    <p:sldId id="302" r:id="rId15"/>
    <p:sldId id="303" r:id="rId16"/>
    <p:sldId id="299" r:id="rId17"/>
    <p:sldId id="304" r:id="rId18"/>
    <p:sldId id="300" r:id="rId19"/>
    <p:sldId id="314" r:id="rId20"/>
    <p:sldId id="308" r:id="rId21"/>
    <p:sldId id="307" r:id="rId22"/>
    <p:sldId id="305" r:id="rId23"/>
    <p:sldId id="301" r:id="rId24"/>
    <p:sldId id="309" r:id="rId25"/>
    <p:sldId id="310" r:id="rId26"/>
    <p:sldId id="321" r:id="rId27"/>
    <p:sldId id="260" r:id="rId2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441063-BA5F-4D52-A9D2-7C85E6D55761}" v="626" dt="2018-06-26T08:19:55.167"/>
  </p1510:revLst>
</p1510:revInfo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2007" autoAdjust="0"/>
  </p:normalViewPr>
  <p:slideViewPr>
    <p:cSldViewPr>
      <p:cViewPr varScale="1">
        <p:scale>
          <a:sx n="78" d="100"/>
          <a:sy n="78" d="100"/>
        </p:scale>
        <p:origin x="117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90" d="100"/>
          <a:sy n="90" d="100"/>
        </p:scale>
        <p:origin x="-2118" y="15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vromatakis Fotis" userId="a6ef4cf0-9603-460e-a4b0-47154e907176" providerId="ADAL" clId="{78441063-BA5F-4D52-A9D2-7C85E6D55761}"/>
    <pc:docChg chg="custSel addSld modSld">
      <pc:chgData name="Mavromatakis Fotis" userId="a6ef4cf0-9603-460e-a4b0-47154e907176" providerId="ADAL" clId="{78441063-BA5F-4D52-A9D2-7C85E6D55761}" dt="2018-06-26T08:19:55.167" v="625" actId="15"/>
      <pc:docMkLst>
        <pc:docMk/>
      </pc:docMkLst>
      <pc:sldChg chg="modSp">
        <pc:chgData name="Mavromatakis Fotis" userId="a6ef4cf0-9603-460e-a4b0-47154e907176" providerId="ADAL" clId="{78441063-BA5F-4D52-A9D2-7C85E6D55761}" dt="2018-06-26T08:03:55.206" v="192" actId="20577"/>
        <pc:sldMkLst>
          <pc:docMk/>
          <pc:sldMk cId="1616535769" sldId="297"/>
        </pc:sldMkLst>
        <pc:spChg chg="mod">
          <ac:chgData name="Mavromatakis Fotis" userId="a6ef4cf0-9603-460e-a4b0-47154e907176" providerId="ADAL" clId="{78441063-BA5F-4D52-A9D2-7C85E6D55761}" dt="2018-06-26T08:03:55.206" v="192" actId="20577"/>
          <ac:spMkLst>
            <pc:docMk/>
            <pc:sldMk cId="1616535769" sldId="297"/>
            <ac:spMk id="2" creationId="{00000000-0000-0000-0000-000000000000}"/>
          </ac:spMkLst>
        </pc:spChg>
      </pc:sldChg>
      <pc:sldChg chg="modSp">
        <pc:chgData name="Mavromatakis Fotis" userId="a6ef4cf0-9603-460e-a4b0-47154e907176" providerId="ADAL" clId="{78441063-BA5F-4D52-A9D2-7C85E6D55761}" dt="2018-06-26T08:08:54.767" v="254" actId="20577"/>
        <pc:sldMkLst>
          <pc:docMk/>
          <pc:sldMk cId="699849082" sldId="298"/>
        </pc:sldMkLst>
        <pc:spChg chg="mod">
          <ac:chgData name="Mavromatakis Fotis" userId="a6ef4cf0-9603-460e-a4b0-47154e907176" providerId="ADAL" clId="{78441063-BA5F-4D52-A9D2-7C85E6D55761}" dt="2018-06-26T08:08:54.767" v="254" actId="20577"/>
          <ac:spMkLst>
            <pc:docMk/>
            <pc:sldMk cId="699849082" sldId="298"/>
            <ac:spMk id="2" creationId="{00000000-0000-0000-0000-000000000000}"/>
          </ac:spMkLst>
        </pc:spChg>
        <pc:spChg chg="mod">
          <ac:chgData name="Mavromatakis Fotis" userId="a6ef4cf0-9603-460e-a4b0-47154e907176" providerId="ADAL" clId="{78441063-BA5F-4D52-A9D2-7C85E6D55761}" dt="2018-06-26T08:08:29.002" v="199" actId="20577"/>
          <ac:spMkLst>
            <pc:docMk/>
            <pc:sldMk cId="699849082" sldId="298"/>
            <ac:spMk id="5" creationId="{00000000-0000-0000-0000-000000000000}"/>
          </ac:spMkLst>
        </pc:spChg>
      </pc:sldChg>
      <pc:sldChg chg="modSp">
        <pc:chgData name="Mavromatakis Fotis" userId="a6ef4cf0-9603-460e-a4b0-47154e907176" providerId="ADAL" clId="{78441063-BA5F-4D52-A9D2-7C85E6D55761}" dt="2018-06-26T08:18:09.567" v="587" actId="20577"/>
        <pc:sldMkLst>
          <pc:docMk/>
          <pc:sldMk cId="2772580998" sldId="299"/>
        </pc:sldMkLst>
        <pc:spChg chg="mod">
          <ac:chgData name="Mavromatakis Fotis" userId="a6ef4cf0-9603-460e-a4b0-47154e907176" providerId="ADAL" clId="{78441063-BA5F-4D52-A9D2-7C85E6D55761}" dt="2018-06-26T08:18:09.567" v="587" actId="20577"/>
          <ac:spMkLst>
            <pc:docMk/>
            <pc:sldMk cId="2772580998" sldId="299"/>
            <ac:spMk id="2" creationId="{00000000-0000-0000-0000-000000000000}"/>
          </ac:spMkLst>
        </pc:spChg>
        <pc:spChg chg="mod">
          <ac:chgData name="Mavromatakis Fotis" userId="a6ef4cf0-9603-460e-a4b0-47154e907176" providerId="ADAL" clId="{78441063-BA5F-4D52-A9D2-7C85E6D55761}" dt="2018-06-26T08:16:00.685" v="441" actId="20577"/>
          <ac:spMkLst>
            <pc:docMk/>
            <pc:sldMk cId="2772580998" sldId="299"/>
            <ac:spMk id="5" creationId="{00000000-0000-0000-0000-000000000000}"/>
          </ac:spMkLst>
        </pc:spChg>
      </pc:sldChg>
      <pc:sldChg chg="modSp add">
        <pc:chgData name="Mavromatakis Fotis" userId="a6ef4cf0-9603-460e-a4b0-47154e907176" providerId="ADAL" clId="{78441063-BA5F-4D52-A9D2-7C85E6D55761}" dt="2018-06-26T08:14:59.942" v="385" actId="20577"/>
        <pc:sldMkLst>
          <pc:docMk/>
          <pc:sldMk cId="1257047568" sldId="302"/>
        </pc:sldMkLst>
        <pc:spChg chg="mod">
          <ac:chgData name="Mavromatakis Fotis" userId="a6ef4cf0-9603-460e-a4b0-47154e907176" providerId="ADAL" clId="{78441063-BA5F-4D52-A9D2-7C85E6D55761}" dt="2018-06-26T08:14:59.942" v="385" actId="20577"/>
          <ac:spMkLst>
            <pc:docMk/>
            <pc:sldMk cId="1257047568" sldId="302"/>
            <ac:spMk id="2" creationId="{00000000-0000-0000-0000-000000000000}"/>
          </ac:spMkLst>
        </pc:spChg>
      </pc:sldChg>
      <pc:sldChg chg="modSp add">
        <pc:chgData name="Mavromatakis Fotis" userId="a6ef4cf0-9603-460e-a4b0-47154e907176" providerId="ADAL" clId="{78441063-BA5F-4D52-A9D2-7C85E6D55761}" dt="2018-06-26T08:15:12.996" v="412" actId="20577"/>
        <pc:sldMkLst>
          <pc:docMk/>
          <pc:sldMk cId="1657785221" sldId="303"/>
        </pc:sldMkLst>
        <pc:spChg chg="mod">
          <ac:chgData name="Mavromatakis Fotis" userId="a6ef4cf0-9603-460e-a4b0-47154e907176" providerId="ADAL" clId="{78441063-BA5F-4D52-A9D2-7C85E6D55761}" dt="2018-06-26T08:15:12.996" v="412" actId="20577"/>
          <ac:spMkLst>
            <pc:docMk/>
            <pc:sldMk cId="1657785221" sldId="303"/>
            <ac:spMk id="2" creationId="{00000000-0000-0000-0000-000000000000}"/>
          </ac:spMkLst>
        </pc:spChg>
      </pc:sldChg>
      <pc:sldChg chg="modSp add">
        <pc:chgData name="Mavromatakis Fotis" userId="a6ef4cf0-9603-460e-a4b0-47154e907176" providerId="ADAL" clId="{78441063-BA5F-4D52-A9D2-7C85E6D55761}" dt="2018-06-26T08:19:55.167" v="625" actId="15"/>
        <pc:sldMkLst>
          <pc:docMk/>
          <pc:sldMk cId="1703027777" sldId="304"/>
        </pc:sldMkLst>
        <pc:spChg chg="mod">
          <ac:chgData name="Mavromatakis Fotis" userId="a6ef4cf0-9603-460e-a4b0-47154e907176" providerId="ADAL" clId="{78441063-BA5F-4D52-A9D2-7C85E6D55761}" dt="2018-06-26T08:19:55.167" v="625" actId="15"/>
          <ac:spMkLst>
            <pc:docMk/>
            <pc:sldMk cId="1703027777" sldId="304"/>
            <ac:spMk id="2" creationId="{00000000-0000-0000-0000-000000000000}"/>
          </ac:spMkLst>
        </pc:spChg>
        <pc:spChg chg="mod">
          <ac:chgData name="Mavromatakis Fotis" userId="a6ef4cf0-9603-460e-a4b0-47154e907176" providerId="ADAL" clId="{78441063-BA5F-4D52-A9D2-7C85E6D55761}" dt="2018-06-26T08:18:18.319" v="595" actId="20577"/>
          <ac:spMkLst>
            <pc:docMk/>
            <pc:sldMk cId="1703027777" sldId="304"/>
            <ac:spMk id="5" creationId="{00000000-0000-0000-0000-000000000000}"/>
          </ac:spMkLst>
        </pc:spChg>
      </pc:sldChg>
    </pc:docChg>
  </pc:docChgLst>
  <pc:docChgLst>
    <pc:chgData name="Mavromatakis Fotis" userId="a6ef4cf0-9603-460e-a4b0-47154e907176" providerId="ADAL" clId="{55541574-7597-4AFF-9B56-DEA7C40AC2F3}"/>
    <pc:docChg chg="delSld modSld">
      <pc:chgData name="Mavromatakis Fotis" userId="a6ef4cf0-9603-460e-a4b0-47154e907176" providerId="ADAL" clId="{55541574-7597-4AFF-9B56-DEA7C40AC2F3}" dt="2018-05-16T08:02:45.930" v="73" actId="1035"/>
      <pc:docMkLst>
        <pc:docMk/>
      </pc:docMkLst>
    </pc:docChg>
  </pc:docChgLst>
  <pc:docChgLst>
    <pc:chgData name="Mavromatakis Fotis" userId="a6ef4cf0-9603-460e-a4b0-47154e907176" providerId="ADAL" clId="{E331FCED-65FC-41C2-A085-B1077377B4FE}"/>
    <pc:docChg chg="custSel addSld delSld modSld">
      <pc:chgData name="Mavromatakis Fotis" userId="a6ef4cf0-9603-460e-a4b0-47154e907176" providerId="ADAL" clId="{E331FCED-65FC-41C2-A085-B1077377B4FE}" dt="2018-06-19T05:52:00.752" v="11"/>
      <pc:docMkLst>
        <pc:docMk/>
      </pc:docMkLst>
      <pc:sldChg chg="modSp">
        <pc:chgData name="Mavromatakis Fotis" userId="a6ef4cf0-9603-460e-a4b0-47154e907176" providerId="ADAL" clId="{E331FCED-65FC-41C2-A085-B1077377B4FE}" dt="2018-06-19T05:44:04.200" v="7" actId="14100"/>
        <pc:sldMkLst>
          <pc:docMk/>
          <pc:sldMk cId="3284759155" sldId="296"/>
        </pc:sldMkLst>
        <pc:spChg chg="mod">
          <ac:chgData name="Mavromatakis Fotis" userId="a6ef4cf0-9603-460e-a4b0-47154e907176" providerId="ADAL" clId="{E331FCED-65FC-41C2-A085-B1077377B4FE}" dt="2018-06-19T05:44:04.200" v="7" actId="14100"/>
          <ac:spMkLst>
            <pc:docMk/>
            <pc:sldMk cId="3284759155" sldId="296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2C10A0-F87B-4BFF-AD3A-8310E448460F}" type="datetimeFigureOut">
              <a:rPr lang="el-GR" smtClean="0"/>
              <a:pPr/>
              <a:t>8/12/2019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933F7-9C1D-42A8-B27F-F697341C8CB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5513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431001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Guidelines for the Trainer</a:t>
            </a: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 is a template to be used from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VET providers in order for them to prepare the training material.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suggest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 up to 40 .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slides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one (1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hour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training program.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are 3 </a:t>
            </a:r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predefined slides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be filled in by you, entitled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Module Objectives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Conclusion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 of module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Material should be sent in editable format.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Suggested font: Arial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Required font size: 16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Suggested line spacing: 1,5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 should have a clear structure and defined units and unique slide titles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slide contents should not exceed the predefined margins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Images, diagrams etc should be accompanied with a description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you want to include comprehension questions (multiple choice, multiple responses, true/false, matching etc.) to enhance users’ understanding of the theory, you should embody them in the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Questions that will be used for self assessment and final assessment quizzes should follow a predefined format that will be sent from SQLearn in an 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xls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26788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Guidelines for the Trainer</a:t>
            </a: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 is a template to be used from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VET providers in order for them to prepare the training material.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suggest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 up to 40 .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slides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one (1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hour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training program.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are 3 </a:t>
            </a:r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predefined slides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be filled in by you, entitled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Module Objectives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Conclusion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 of module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Material should be sent in editable format.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Suggested font: Arial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Required font size: 16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Suggested line spacing: 1,5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 should have a clear structure and defined units and unique slide titles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slide contents should not exceed the predefined margins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Images, diagrams etc should be accompanied with a description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you want to include comprehension questions (multiple choice, multiple responses, true/false, matching etc.) to enhance users’ understanding of the theory, you should embody them in the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Questions that will be used for self assessment and final assessment quizzes should follow a predefined format that will be sent from SQLearn in an 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xls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939891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Guidelines for the Trainer</a:t>
            </a: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 is a template to be used from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VET providers in order for them to prepare the training material.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suggest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 up to 40 .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slides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one (1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hour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training program.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are 3 </a:t>
            </a:r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predefined slides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be filled in by you, entitled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Module Objectives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Conclusion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 of module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Material should be sent in editable format.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Suggested font: Arial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Required font size: 16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Suggested line spacing: 1,5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 should have a clear structure and defined units and unique slide titles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slide contents should not exceed the predefined margins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Images, diagrams etc should be accompanied with a description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you want to include comprehension questions (multiple choice, multiple responses, true/false, matching etc.) to enhance users’ understanding of the theory, you should embody them in the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Questions that will be used for self assessment and final assessment quizzes should follow a predefined format that will be sent from SQLearn in an 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xls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05197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Guidelines for the Trainer</a:t>
            </a: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 is a template to be used from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VET providers in order for them to prepare the training material.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suggest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 up to 40 .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slides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one (1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hour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training program.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are 3 </a:t>
            </a:r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predefined slides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be filled in by you, entitled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Module Objectives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Conclusion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 of module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Material should be sent in editable format.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Suggested font: Arial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Required font size: 16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Suggested line spacing: 1,5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 should have a clear structure and defined units and unique slide titles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slide contents should not exceed the predefined margins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Images, diagrams etc should be accompanied with a description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you want to include comprehension questions (multiple choice, multiple responses, true/false, matching etc.) to enhance users’ understanding of the theory, you should embody them in the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Questions that will be used for self assessment and final assessment quizzes should follow a predefined format that will be sent from SQLearn in an 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xls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751212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Guidelines for the Trainer</a:t>
            </a: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 is a template to be used from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VET providers in order for them to prepare the training material.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suggest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 up to 40 .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slides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one (1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hour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training program.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are 3 </a:t>
            </a:r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predefined slides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be filled in by you, entitled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Module Objectives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Conclusion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 of module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Material should be sent in editable format.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Suggested font: Arial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Required font size: 16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Suggested line spacing: 1,5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 should have a clear structure and defined units and unique slide titles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slide contents should not exceed the predefined margins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Images, diagrams etc should be accompanied with a description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you want to include comprehension questions (multiple choice, multiple responses, true/false, matching etc.) to enhance users’ understanding of the theory, you should embody them in the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Questions that will be used for self assessment and final assessment quizzes should follow a predefined format that will be sent from SQLearn in an 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xls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994707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Guidelines for the Trainer</a:t>
            </a: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 is a template to be used from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VET providers in order for them to prepare the training material.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suggest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 up to 40 .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slides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one (1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hour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training program.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are 3 </a:t>
            </a:r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predefined slides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be filled in by you, entitled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Module Objectives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Conclusion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 of module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Material should be sent in editable format.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Suggested font: Arial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Required font size: 16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Suggested line spacing: 1,5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 should have a clear structure and defined units and unique slide titles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slide contents should not exceed the predefined margins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Images, diagrams etc should be accompanied with a description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you want to include comprehension questions (multiple choice, multiple responses, true/false, matching etc.) to enhance users’ understanding of the theory, you should embody them in the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Questions that will be used for self assessment and final assessment quizzes should follow a predefined format that will be sent from SQLearn in an 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xls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8753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Guidelines for the Trainer</a:t>
            </a: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 is a template to be used from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VET providers in order for them to prepare the training material.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suggest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 up to 40 .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slides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one (1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hour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training program.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are 3 </a:t>
            </a:r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predefined slides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be filled in by you, entitled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Module Objectives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Conclusion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 of module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Material should be sent in editable format.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Suggested font: Arial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Required font size: 16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Suggested line spacing: 1,5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 should have a clear structure and defined units and unique slide titles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slide contents should not exceed the predefined margins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Images, diagrams etc should be accompanied with a description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you want to include comprehension questions (multiple choice, multiple responses, true/false, matching etc.) to enhance users’ understanding of the theory, you should embody them in the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Questions that will be used for self assessment and final assessment quizzes should follow a predefined format that will be sent from SQLearn in an 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xls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09778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Guidelines for the Trainer</a:t>
            </a: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 is a template to be used from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VET providers in order for them to prepare the training material.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suggest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 up to 40 .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slides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one (1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hour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training program.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are 3 </a:t>
            </a:r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predefined slides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be filled in by you, entitled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Module Objectives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Conclusion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 of module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Material should be sent in editable format.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Suggested font: Arial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Required font size: 16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Suggested line spacing: 1,5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 should have a clear structure and defined units and unique slide titles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slide contents should not exceed the predefined margins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Images, diagrams etc should be accompanied with a description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you want to include comprehension questions (multiple choice, multiple responses, true/false, matching etc.) to enhance users’ understanding of the theory, you should embody them in the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Questions that will be used for self assessment and final assessment quizzes should follow a predefined format that will be sent from SQLearn in an 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xls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61842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Guidelines for the Trainer</a:t>
            </a: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 is a template to be used from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VET providers in order for them to prepare the training material.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suggest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 up to 40 .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slides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one (1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hour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training program.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are 3 </a:t>
            </a:r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predefined slides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be filled in by you, entitled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Module Objectives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Conclusion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 of module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Material should be sent in editable format.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Suggested font: Arial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Required font size: 16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Suggested line spacing: 1,5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 should have a clear structure and defined units and unique slide titles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slide contents should not exceed the predefined margins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Images, diagrams etc should be accompanied with a description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you want to include comprehension questions (multiple choice, multiple responses, true/false, matching etc.) to enhance users’ understanding of the theory, you should embody them in the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Questions that will be used for self assessment and final assessment quizzes should follow a predefined format that will be sent from SQLearn in an 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xls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983737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Guidelines for the Trainer</a:t>
            </a: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 is a template to be used from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VET providers in order for them to prepare the training material.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suggest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 up to 40 .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slides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one (1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hour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training program.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are 3 </a:t>
            </a:r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predefined slides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be filled in by you, entitled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Module Objectives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Conclusion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 of module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Material should be sent in editable format.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Suggested font: Arial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Required font size: 16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Suggested line spacing: 1,5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 should have a clear structure and defined units and unique slide titles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slide contents should not exceed the predefined margins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Images, diagrams etc should be accompanied with a description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you want to include comprehension questions (multiple choice, multiple responses, true/false, matching etc.) to enhance users’ understanding of the theory, you should embody them in the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Questions that will be used for self assessment and final assessment quizzes should follow a predefined format that will be sent from SQLearn in an 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xls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9418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bg-BG" u="sng" dirty="0" smtClean="0"/>
              <a:t>Насоки за обучаващия</a:t>
            </a:r>
            <a:endParaRPr lang="en-US" u="sng" dirty="0"/>
          </a:p>
          <a:p>
            <a:endParaRPr lang="el-GR" dirty="0"/>
          </a:p>
          <a:p>
            <a:r>
              <a:rPr lang="bg-BG" dirty="0" smtClean="0"/>
              <a:t>Този </a:t>
            </a:r>
            <a:r>
              <a:rPr lang="en-US" dirty="0" smtClean="0"/>
              <a:t>.</a:t>
            </a:r>
            <a:r>
              <a:rPr lang="en-US" dirty="0" err="1" smtClean="0"/>
              <a:t>ppt</a:t>
            </a:r>
            <a:r>
              <a:rPr lang="en-US" dirty="0" smtClean="0"/>
              <a:t> </a:t>
            </a:r>
            <a:r>
              <a:rPr lang="bg-BG" dirty="0" smtClean="0"/>
              <a:t>файл е шаблон, който ще се използва от доставчиците на професионално обучение при подготовка на обучителния материал</a:t>
            </a:r>
          </a:p>
          <a:p>
            <a:endParaRPr lang="bg-BG" dirty="0"/>
          </a:p>
          <a:p>
            <a:r>
              <a:rPr lang="bg-BG" dirty="0" smtClean="0"/>
              <a:t>Препоръчваме използването на </a:t>
            </a:r>
            <a:r>
              <a:rPr lang="en-US" b="1" dirty="0" smtClean="0"/>
              <a:t>30 </a:t>
            </a:r>
            <a:r>
              <a:rPr lang="bg-BG" b="1" dirty="0" smtClean="0"/>
              <a:t>до</a:t>
            </a:r>
            <a:r>
              <a:rPr lang="en-US" b="1" dirty="0" smtClean="0"/>
              <a:t> </a:t>
            </a:r>
            <a:r>
              <a:rPr lang="en-US" b="1" dirty="0"/>
              <a:t>40 .</a:t>
            </a:r>
            <a:r>
              <a:rPr lang="en-US" b="1" dirty="0" err="1"/>
              <a:t>ppt</a:t>
            </a:r>
            <a:r>
              <a:rPr lang="en-US" b="1" dirty="0"/>
              <a:t> </a:t>
            </a:r>
            <a:r>
              <a:rPr lang="bg-BG" b="1" dirty="0" smtClean="0"/>
              <a:t>слайда </a:t>
            </a:r>
            <a:r>
              <a:rPr lang="bg-BG" dirty="0" smtClean="0"/>
              <a:t>за един </a:t>
            </a:r>
            <a:r>
              <a:rPr lang="en-US" dirty="0" smtClean="0"/>
              <a:t>(</a:t>
            </a:r>
            <a:r>
              <a:rPr lang="en-US" dirty="0"/>
              <a:t>1</a:t>
            </a:r>
            <a:r>
              <a:rPr lang="en-US" dirty="0" smtClean="0"/>
              <a:t>)</a:t>
            </a:r>
            <a:r>
              <a:rPr lang="bg-BG" dirty="0" smtClean="0"/>
              <a:t> час от обучителната програма.</a:t>
            </a:r>
            <a:r>
              <a:rPr lang="en-US" dirty="0" smtClean="0"/>
              <a:t> </a:t>
            </a:r>
            <a:endParaRPr lang="el-GR" dirty="0"/>
          </a:p>
          <a:p>
            <a:endParaRPr lang="en-US" dirty="0"/>
          </a:p>
          <a:p>
            <a:r>
              <a:rPr lang="bg-BG" dirty="0"/>
              <a:t>Има </a:t>
            </a:r>
            <a:r>
              <a:rPr lang="en-US" dirty="0"/>
              <a:t>3 </a:t>
            </a:r>
            <a:r>
              <a:rPr lang="bg-BG" u="sng" dirty="0"/>
              <a:t>предварително дефинирани слайда, </a:t>
            </a:r>
            <a:r>
              <a:rPr lang="bg-BG" dirty="0"/>
              <a:t>които трябва да бъдат попълнени от вас, </a:t>
            </a:r>
            <a:r>
              <a:rPr lang="bg-BG" dirty="0" smtClean="0"/>
              <a:t>и които </a:t>
            </a:r>
            <a:r>
              <a:rPr lang="bg-BG" dirty="0"/>
              <a:t>са озаглавени</a:t>
            </a:r>
            <a:r>
              <a:rPr lang="en-US" dirty="0"/>
              <a:t> “</a:t>
            </a:r>
            <a:r>
              <a:rPr lang="bg-BG" b="1" dirty="0"/>
              <a:t>Цели на модула</a:t>
            </a:r>
            <a:r>
              <a:rPr lang="en-US" dirty="0"/>
              <a:t>”, “</a:t>
            </a:r>
            <a:r>
              <a:rPr lang="bg-BG" b="1" dirty="0"/>
              <a:t>Заключение</a:t>
            </a:r>
            <a:r>
              <a:rPr lang="en-US" dirty="0"/>
              <a:t>”, “</a:t>
            </a:r>
            <a:r>
              <a:rPr lang="bg-BG" b="1" dirty="0" smtClean="0"/>
              <a:t>Край </a:t>
            </a:r>
            <a:r>
              <a:rPr lang="bg-BG" b="1" dirty="0"/>
              <a:t>на модула</a:t>
            </a:r>
            <a:r>
              <a:rPr lang="en-US" dirty="0"/>
              <a:t>”. </a:t>
            </a:r>
            <a:endParaRPr lang="el-GR" dirty="0"/>
          </a:p>
          <a:p>
            <a:endParaRPr lang="en-US" dirty="0"/>
          </a:p>
          <a:p>
            <a:pPr lvl="0"/>
            <a:r>
              <a:rPr lang="bg-BG" dirty="0"/>
              <a:t>Материалът трябва да бъде изпратен във форма, която може да се редактира</a:t>
            </a:r>
            <a:r>
              <a:rPr lang="en-US" dirty="0"/>
              <a:t>. </a:t>
            </a:r>
            <a:endParaRPr lang="el-GR" dirty="0"/>
          </a:p>
          <a:p>
            <a:pPr lvl="0"/>
            <a:endParaRPr lang="en-US" dirty="0"/>
          </a:p>
          <a:p>
            <a:pPr lvl="0">
              <a:buFont typeface="Wingdings" pitchFamily="2" charset="2"/>
              <a:buChar char="§"/>
            </a:pPr>
            <a:r>
              <a:rPr lang="bg-BG" dirty="0"/>
              <a:t>Предложение за шрифт</a:t>
            </a:r>
            <a:r>
              <a:rPr lang="en-US" dirty="0"/>
              <a:t>: Arial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bg-BG" dirty="0"/>
              <a:t>Изискван размер на шрифта</a:t>
            </a:r>
            <a:r>
              <a:rPr lang="en-US" dirty="0"/>
              <a:t>: 16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bg-BG" dirty="0"/>
              <a:t>Предложение за разстояние между редовете</a:t>
            </a:r>
            <a:r>
              <a:rPr lang="en-US" dirty="0"/>
              <a:t>: 1,5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 err="1"/>
              <a:t>ppt</a:t>
            </a:r>
            <a:r>
              <a:rPr lang="en-US" dirty="0"/>
              <a:t>/</a:t>
            </a:r>
            <a:r>
              <a:rPr lang="en-US" dirty="0" err="1"/>
              <a:t>pptx</a:t>
            </a:r>
            <a:r>
              <a:rPr lang="en-US" dirty="0"/>
              <a:t> </a:t>
            </a:r>
            <a:r>
              <a:rPr lang="bg-BG" dirty="0"/>
              <a:t>файлът трябва да има ясна структура, дефинирани раздели и уникални заглавия на слайдовете</a:t>
            </a:r>
          </a:p>
          <a:p>
            <a:pPr lvl="0">
              <a:buFont typeface="Wingdings" pitchFamily="2" charset="2"/>
              <a:buChar char="§"/>
            </a:pPr>
            <a:r>
              <a:rPr lang="bg-BG" dirty="0"/>
              <a:t>Съдържанието не трябва да излиза от предварително дефинираните полета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bg-BG" dirty="0"/>
              <a:t>Към изображенията, диаграмите и др., трябва да има описание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bg-BG" dirty="0"/>
              <a:t>Ако желаете да включите въпроси, проверяващи разбирането (многовариантни отговори, вярно/грешно, съответствия  идр.), за да подобрите степента на разбиране от страна на потребителите за теорията, трябва да ги включите в </a:t>
            </a:r>
            <a:r>
              <a:rPr lang="en-US" dirty="0" err="1"/>
              <a:t>ppt</a:t>
            </a:r>
            <a:r>
              <a:rPr lang="en-US" dirty="0"/>
              <a:t>/</a:t>
            </a:r>
            <a:r>
              <a:rPr lang="en-US" dirty="0" err="1"/>
              <a:t>pptx</a:t>
            </a:r>
            <a:r>
              <a:rPr lang="en-US" dirty="0"/>
              <a:t> </a:t>
            </a:r>
            <a:r>
              <a:rPr lang="bg-BG" dirty="0"/>
              <a:t>файла</a:t>
            </a:r>
            <a:r>
              <a:rPr lang="en-US" dirty="0"/>
              <a:t>.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bg-BG" dirty="0"/>
              <a:t>Въпросите, които ще се използват за самооценка, както и тези във финалните тестове, трябва да следват предварително зададения формат, който ще бъде изпратен от</a:t>
            </a:r>
            <a:r>
              <a:rPr lang="en-US" dirty="0"/>
              <a:t> </a:t>
            </a:r>
            <a:r>
              <a:rPr lang="en-US" dirty="0" err="1"/>
              <a:t>SQLearn</a:t>
            </a:r>
            <a:r>
              <a:rPr lang="en-US" dirty="0"/>
              <a:t> </a:t>
            </a:r>
            <a:r>
              <a:rPr lang="bg-BG" dirty="0"/>
              <a:t>в </a:t>
            </a:r>
            <a:r>
              <a:rPr lang="en-US" dirty="0"/>
              <a:t>.</a:t>
            </a:r>
            <a:r>
              <a:rPr lang="en-US" dirty="0" err="1"/>
              <a:t>xls</a:t>
            </a:r>
            <a:r>
              <a:rPr lang="en-US" dirty="0"/>
              <a:t> </a:t>
            </a:r>
            <a:r>
              <a:rPr lang="bg-BG" dirty="0"/>
              <a:t>файл</a:t>
            </a:r>
            <a:endParaRPr lang="el-GR" dirty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14045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Guidelines for the Trainer</a:t>
            </a: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 is a template to be used from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VET providers in order for them to prepare the training material.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suggest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 up to 40 .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slides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one (1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hour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training program.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are 3 </a:t>
            </a:r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predefined slides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be filled in by you, entitled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Module Objectives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Conclusion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 of module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Material should be sent in editable format.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Suggested font: Arial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Required font size: 16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Suggested line spacing: 1,5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 should have a clear structure and defined units and unique slide titles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slide contents should not exceed the predefined margins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Images, diagrams etc should be accompanied with a description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you want to include comprehension questions (multiple choice, multiple responses, true/false, matching etc.) to enhance users’ understanding of the theory, you should embody them in the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Questions that will be used for self assessment and final assessment quizzes should follow a predefined format that will be sent from SQLearn in an 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xls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445829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Guidelines for the Trainer</a:t>
            </a: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 is a template to be used from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VET providers in order for them to prepare the training material.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suggest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 up to 40 .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slides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one (1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hour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training program.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are 3 </a:t>
            </a:r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predefined slides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be filled in by you, entitled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Module Objectives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Conclusion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 of module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Material should be sent in editable format.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Suggested font: Arial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Required font size: 16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Suggested line spacing: 1,5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 should have a clear structure and defined units and unique slide titles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slide contents should not exceed the predefined margins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Images, diagrams etc should be accompanied with a description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you want to include comprehension questions (multiple choice, multiple responses, true/false, matching etc.) to enhance users’ understanding of the theory, you should embody them in the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Questions that will be used for self assessment and final assessment quizzes should follow a predefined format that will be sent from SQLearn in an 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xls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97342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Guidelines for the Trainer</a:t>
            </a: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 is a template to be used from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VET providers in order for them to prepare the training material.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suggest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 up to 40 .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slides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one (1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hour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training program.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are 3 </a:t>
            </a:r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predefined slides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be filled in by you, entitled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Module Objectives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Conclusion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 of module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Material should be sent in editable format.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Suggested font: Arial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Required font size: 16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Suggested line spacing: 1,5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 should have a clear structure and defined units and unique slide titles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slide contents should not exceed the predefined margins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Images, diagrams etc should be accompanied with a description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you want to include comprehension questions (multiple choice, multiple responses, true/false, matching etc.) to enhance users’ understanding of the theory, you should embody them in the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Questions that will be used for self assessment and final assessment quizzes should follow a predefined format that will be sent from SQLearn in an 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xls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345463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Guidelines for the Trainer</a:t>
            </a: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 is a template to be used from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VET providers in order for them to prepare the training material.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suggest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 up to 40 .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slides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one (1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hour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training program.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are 3 </a:t>
            </a:r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predefined slides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be filled in by you, entitled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Module Objectives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Conclusion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 of module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Material should be sent in editable format.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Suggested font: Arial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Required font size: 16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Suggested line spacing: 1,5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 should have a clear structure and defined units and unique slide titles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slide contents should not exceed the predefined margins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Images, diagrams etc should be accompanied with a description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you want to include comprehension questions (multiple choice, multiple responses, true/false, matching etc.) to enhance users’ understanding of the theory, you should embody them in the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Questions that will be used for self assessment and final assessment quizzes should follow a predefined format that will be sent from SQLearn in an 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xls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064320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Guidelines for the Trainer</a:t>
            </a: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 is a template to be used from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VET providers in order for them to prepare the training material.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suggest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 up to 40 .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slides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one (1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hour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training program.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are 3 </a:t>
            </a:r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predefined slides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be filled in by you, entitled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Module Objectives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Conclusion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 of module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Material should be sent in editable format.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Suggested font: Arial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Required font size: 16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Suggested line spacing: 1,5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 should have a clear structure and defined units and unique slide titles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slide contents should not exceed the predefined margins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Images, diagrams etc should be accompanied with a description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you want to include comprehension questions (multiple choice, multiple responses, true/false, matching etc.) to enhance users’ understanding of the theory, you should embody them in the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Questions that will be used for self assessment and final assessment quizzes should follow a predefined format that will be sent from SQLearn in an 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xls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585958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Guidelines for the Trainer</a:t>
            </a: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 is a template to be used from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VET providers in order for them to prepare the training material.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suggest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 up to 40 .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slides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one (1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hour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training program.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are 3 </a:t>
            </a:r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predefined slides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be filled in by you, entitled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Module Objectives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Conclusion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 of module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Material should be sent in editable format.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Suggested font: Arial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Required font size: 16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Suggested line spacing: 1,5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 should have a clear structure and defined units and unique slide titles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slide contents should not exceed the predefined margins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Images, diagrams etc should be accompanied with a description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you want to include comprehension questions (multiple choice, multiple responses, true/false, matching etc.) to enhance users’ understanding of the theory, you should embody them in the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Questions that will be used for self assessment and final assessment quizzes should follow a predefined format that will be sent from SQLearn in an 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xls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276911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u="sng" dirty="0"/>
              <a:t>Guidelines for the Trainer</a:t>
            </a:r>
          </a:p>
          <a:p>
            <a:endParaRPr lang="el-GR" dirty="0"/>
          </a:p>
          <a:p>
            <a:r>
              <a:rPr lang="en-US" dirty="0"/>
              <a:t>This .</a:t>
            </a:r>
            <a:r>
              <a:rPr lang="en-US" dirty="0" err="1"/>
              <a:t>ppt</a:t>
            </a:r>
            <a:r>
              <a:rPr lang="en-US" dirty="0"/>
              <a:t> file is a template to be used from VET providers in order for them to prepare the training material. </a:t>
            </a:r>
          </a:p>
          <a:p>
            <a:endParaRPr lang="el-GR" dirty="0"/>
          </a:p>
          <a:p>
            <a:r>
              <a:rPr lang="en-US" dirty="0"/>
              <a:t>We suggest </a:t>
            </a:r>
            <a:r>
              <a:rPr lang="en-US" b="1" dirty="0"/>
              <a:t>30 up to 40 .</a:t>
            </a:r>
            <a:r>
              <a:rPr lang="en-US" b="1" dirty="0" err="1"/>
              <a:t>ppt</a:t>
            </a:r>
            <a:r>
              <a:rPr lang="en-US" b="1" dirty="0"/>
              <a:t> slides </a:t>
            </a:r>
            <a:r>
              <a:rPr lang="en-US" dirty="0"/>
              <a:t>for one (1) hour of the training program. </a:t>
            </a:r>
            <a:endParaRPr lang="el-GR" dirty="0"/>
          </a:p>
          <a:p>
            <a:endParaRPr lang="en-US" dirty="0"/>
          </a:p>
          <a:p>
            <a:r>
              <a:rPr lang="en-US" dirty="0"/>
              <a:t>There are 3 </a:t>
            </a:r>
            <a:r>
              <a:rPr lang="en-US" u="sng" dirty="0"/>
              <a:t>predefined slides </a:t>
            </a:r>
            <a:r>
              <a:rPr lang="en-US" dirty="0"/>
              <a:t>to be filled in by you, entitled “</a:t>
            </a:r>
            <a:r>
              <a:rPr lang="en-US" b="1" dirty="0"/>
              <a:t>Module Objectives</a:t>
            </a:r>
            <a:r>
              <a:rPr lang="en-US" dirty="0"/>
              <a:t>”, “</a:t>
            </a:r>
            <a:r>
              <a:rPr lang="en-US" b="1" dirty="0"/>
              <a:t>Conclusion</a:t>
            </a:r>
            <a:r>
              <a:rPr lang="en-US" dirty="0"/>
              <a:t>”, “</a:t>
            </a:r>
            <a:r>
              <a:rPr lang="en-US" b="1" dirty="0"/>
              <a:t>End of module</a:t>
            </a:r>
            <a:r>
              <a:rPr lang="en-US" dirty="0"/>
              <a:t>”. </a:t>
            </a:r>
            <a:endParaRPr lang="el-GR" dirty="0"/>
          </a:p>
          <a:p>
            <a:endParaRPr lang="en-US" dirty="0"/>
          </a:p>
          <a:p>
            <a:pPr lvl="0"/>
            <a:r>
              <a:rPr lang="en-US" dirty="0"/>
              <a:t>Material should be sent in editable format. </a:t>
            </a:r>
            <a:endParaRPr lang="el-GR" dirty="0"/>
          </a:p>
          <a:p>
            <a:pPr lvl="0"/>
            <a:endParaRPr lang="en-US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Suggested font: Arial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Required font size: 16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Suggested line spacing: 1,5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 err="1"/>
              <a:t>ppt</a:t>
            </a:r>
            <a:r>
              <a:rPr lang="en-US" dirty="0"/>
              <a:t>/</a:t>
            </a:r>
            <a:r>
              <a:rPr lang="en-US" dirty="0" err="1"/>
              <a:t>pptx</a:t>
            </a:r>
            <a:r>
              <a:rPr lang="en-US" dirty="0"/>
              <a:t> file should have a clear structure and defined units and unique slide titles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 err="1"/>
              <a:t>ppt</a:t>
            </a:r>
            <a:r>
              <a:rPr lang="en-US" dirty="0"/>
              <a:t>/</a:t>
            </a:r>
            <a:r>
              <a:rPr lang="en-US" dirty="0" err="1"/>
              <a:t>pptx</a:t>
            </a:r>
            <a:r>
              <a:rPr lang="en-US" dirty="0"/>
              <a:t> slide contents should not exceed the predefined margins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Images, diagrams etc should be accompanied with a description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If you want to include comprehension questions (multiple choice, multiple responses, true/false, matching etc.) to enhance users’ understanding of the theory, you should embody them in the </a:t>
            </a:r>
            <a:r>
              <a:rPr lang="en-US" dirty="0" err="1"/>
              <a:t>ppt</a:t>
            </a:r>
            <a:r>
              <a:rPr lang="en-US" dirty="0"/>
              <a:t>/</a:t>
            </a:r>
            <a:r>
              <a:rPr lang="en-US" dirty="0" err="1"/>
              <a:t>pptx</a:t>
            </a:r>
            <a:r>
              <a:rPr lang="en-US" dirty="0"/>
              <a:t> file.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Questions that will be used for self assessment and final assessment quizzes should follow a predefined format that will be sent from SQLearn in an .</a:t>
            </a:r>
            <a:r>
              <a:rPr lang="en-US" dirty="0" err="1"/>
              <a:t>xls</a:t>
            </a:r>
            <a:r>
              <a:rPr lang="en-US" dirty="0"/>
              <a:t> file</a:t>
            </a:r>
            <a:endParaRPr lang="el-GR" dirty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6761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bg-BG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Насоки за обучаващия:</a:t>
            </a:r>
            <a:endParaRPr lang="en-US" sz="1200" u="sng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bg-BG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Този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bg-BG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файл е шаблон, който трябва да се използва от доставчиците на професионално обучение, за да може да подготвят учебния материал.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bg-BG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Ние препоръчваме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 </a:t>
            </a:r>
            <a:r>
              <a:rPr lang="bg-BG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40 .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g-BG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слайда </a:t>
            </a:r>
            <a:r>
              <a:rPr lang="bg-BG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</a:t>
            </a:r>
            <a:r>
              <a:rPr lang="bg-BG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един (1) час от програмата за обучение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bg-BG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Има 3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g-BG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предварително</a:t>
            </a:r>
            <a:r>
              <a:rPr lang="bg-BG" sz="1200" u="sng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дефинирани слайда,</a:t>
            </a:r>
            <a:r>
              <a:rPr lang="bg-BG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които трябва да попълните, озаглавени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“</a:t>
            </a:r>
            <a:r>
              <a:rPr lang="bg-BG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Цели на модула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“</a:t>
            </a:r>
            <a:r>
              <a:rPr lang="bg-BG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Заключение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“</a:t>
            </a:r>
            <a:r>
              <a:rPr lang="bg-BG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Край на модула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bg-BG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Материалът трябва да се изпрати във формат, който може да се редактира.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bg-BG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Препоръчителен</a:t>
            </a:r>
            <a:r>
              <a:rPr lang="bg-BG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шрифт: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Arial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bg-BG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Изискван</a:t>
            </a:r>
            <a:r>
              <a:rPr lang="bg-BG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размер на шрифта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16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bg-BG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Препоръчително</a:t>
            </a:r>
            <a:r>
              <a:rPr lang="bg-BG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разстояние между редовете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1,5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g-BG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файлът трябва да има ясна структура и дефинирани</a:t>
            </a:r>
            <a:r>
              <a:rPr lang="bg-BG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раздели, както и уникални заглавия на слайдовете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bg-BG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Съдържанието на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bg-BG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слайда не трябва да излиза от предварително определените полета.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bg-BG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Трябва</a:t>
            </a:r>
            <a:r>
              <a:rPr lang="bg-BG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да има описания към изображения, диаграми и др.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bg-BG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Ако</a:t>
            </a:r>
            <a:r>
              <a:rPr lang="bg-BG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желаете да включите въпроси за разбиране на съдържанието (многовариантен избор, множествени отговори, вярно/грешно, свързване и др.), за да засилите разбирането на теорията, трябва да ги включите в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g-BG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файла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bg-BG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Въпросите, които ще се използват за самостоятелното оценяване и финалните</a:t>
            </a:r>
            <a:r>
              <a:rPr lang="bg-BG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тестове, трябва да следват предварително определен формат, и трябва да се изпратят от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SQLearn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g-BG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xls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g-BG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файл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61259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Guidelines for the Trainer</a:t>
            </a: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 is a template to be used from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VET providers in order for them to prepare the training material.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suggest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 up to 40 .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slides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one (1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hour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training program.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are 3 </a:t>
            </a:r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predefined slides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be filled in by you, entitled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Module Objectives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Conclusion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 of module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Material should be sent in editable format.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Suggested font: Arial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Required font size: 16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Suggested line spacing: 1,5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 should have a clear structure and defined units and unique slide titles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slide contents should not exceed the predefined margins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Images, diagrams etc should be accompanied with a description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you want to include comprehension questions (multiple choice, multiple responses, true/false, matching etc.) to enhance users’ understanding of the theory, you should embody them in the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Questions that will be used for self assessment and final assessment quizzes should follow a predefined format that will be sent from SQLearn in an 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xls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61259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Guidelines for the Trainer</a:t>
            </a: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 is a template to be used from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VET providers in order for them to prepare the training material.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suggest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 up to 40 .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slides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one (1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hour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training program.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are 3 </a:t>
            </a:r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predefined slides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be filled in by you, entitled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Module Objectives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Conclusion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 of module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Material should be sent in editable format.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Suggested font: Arial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Required font size: 16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Suggested line spacing: 1,5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 should have a clear structure and defined units and unique slide titles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slide contents should not exceed the predefined margins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Images, diagrams etc should be accompanied with a description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you want to include comprehension questions (multiple choice, multiple responses, true/false, matching etc.) to enhance users’ understanding of the theory, you should embody them in the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Questions that will be used for self assessment and final assessment quizzes should follow a predefined format that will be sent from SQLearn in an 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xls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29454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Guidelines for the Trainer</a:t>
            </a: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 is a template to be used from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VET providers in order for them to prepare the training material.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suggest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 up to 40 .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slides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one (1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hour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training program.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are 3 </a:t>
            </a:r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predefined slides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be filled in by you, entitled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Module Objectives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Conclusion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 of module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Material should be sent in editable format.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Suggested font: Arial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Required font size: 16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Suggested line spacing: 1,5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 should have a clear structure and defined units and unique slide titles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slide contents should not exceed the predefined margins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Images, diagrams etc should be accompanied with a description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you want to include comprehension questions (multiple choice, multiple responses, true/false, matching etc.) to enhance users’ understanding of the theory, you should embody them in the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Questions that will be used for self assessment and final assessment quizzes should follow a predefined format that will be sent from SQLearn in an 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xls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77844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Guidelines for the Trainer</a:t>
            </a: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 is a template to be used from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VET providers in order for them to prepare the training material.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suggest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 up to 40 .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slides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one (1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hour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training program.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are 3 </a:t>
            </a:r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predefined slides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be filled in by you, entitled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Module Objectives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Conclusion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 of module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Material should be sent in editable format.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Suggested font: Arial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Required font size: 16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Suggested line spacing: 1,5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 should have a clear structure and defined units and unique slide titles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slide contents should not exceed the predefined margins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Images, diagrams etc should be accompanied with a description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you want to include comprehension questions (multiple choice, multiple responses, true/false, matching etc.) to enhance users’ understanding of the theory, you should embody them in the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Questions that will be used for self assessment and final assessment quizzes should follow a predefined format that will be sent from SQLearn in an 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xls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454509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Guidelines for the Trainer</a:t>
            </a: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 is a template to be used from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VET providers in order for them to prepare the training material.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suggest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 up to 40 .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slides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one (1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hour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training program.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are 3 </a:t>
            </a:r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predefined slides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be filled in by you, entitled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Module Objectives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Conclusion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 of module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Material should be sent in editable format.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Suggested font: Arial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Required font size: 16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Suggested line spacing: 1,5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 should have a clear structure and defined units and unique slide titles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slide contents should not exceed the predefined margins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Images, diagrams etc should be accompanied with a description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you want to include comprehension questions (multiple choice, multiple responses, true/false, matching etc.) to enhance users’ understanding of the theory, you should embody them in the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Questions that will be used for self assessment and final assessment quizzes should follow a predefined format that will be sent from SQLearn in an 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xls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30922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Guidelines for the Trainer</a:t>
            </a: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 is a template to be used from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VET providers in order for them to prepare the training material.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suggest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 up to 40 .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slides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one (1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hour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training program.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are 3 </a:t>
            </a:r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predefined slides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be filled in by you, entitled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Module Objectives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Conclusion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 of module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Material should be sent in editable format.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Suggested font: Arial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Required font size: 16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Suggested line spacing: 1,5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 should have a clear structure and defined units and unique slide titles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slide contents should not exceed the predefined margins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Images, diagrams etc should be accompanied with a description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you want to include comprehension questions (multiple choice, multiple responses, true/false, matching etc.) to enhance users’ understanding of the theory, you should embody them in the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Questions that will be used for self assessment and final assessment quizzes should follow a predefined format that will be sent from SQLearn in an 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xls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72263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5936" y="1988840"/>
            <a:ext cx="4822304" cy="1470025"/>
          </a:xfrm>
        </p:spPr>
        <p:txBody>
          <a:bodyPr anchor="b">
            <a:normAutofit/>
          </a:bodyPr>
          <a:lstStyle>
            <a:lvl1pPr algn="r">
              <a:defRPr sz="2800"/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573016"/>
            <a:ext cx="4248472" cy="1752600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26138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0"/>
            <a:ext cx="6707088" cy="1124744"/>
          </a:xfrm>
        </p:spPr>
        <p:txBody>
          <a:bodyPr>
            <a:normAutofit/>
          </a:bodyPr>
          <a:lstStyle>
            <a:lvl1pPr algn="r">
              <a:defRPr sz="2400"/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71127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77810-D08D-4F04-8111-0848C471F8E3}" type="datetimeFigureOut">
              <a:rPr lang="el-GR" smtClean="0"/>
              <a:pPr/>
              <a:t>8/12/2019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A6221-E4EE-4882-A7E2-5D7E7229B80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5590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896" y="1988840"/>
            <a:ext cx="5182344" cy="1470025"/>
          </a:xfrm>
        </p:spPr>
        <p:txBody>
          <a:bodyPr anchor="b"/>
          <a:lstStyle/>
          <a:p>
            <a:r>
              <a:rPr lang="bg-BG" dirty="0" smtClean="0"/>
              <a:t>МОДУЛ </a:t>
            </a:r>
            <a:r>
              <a:rPr lang="en-US" dirty="0" smtClean="0"/>
              <a:t>2</a:t>
            </a:r>
            <a:r>
              <a:rPr lang="en-US" dirty="0"/>
              <a:t>: </a:t>
            </a:r>
            <a:r>
              <a:rPr lang="bg-BG" dirty="0" smtClean="0"/>
              <a:t>ФОТОВОЛТАИЧНИ СИСТЕМИ</a:t>
            </a:r>
            <a:endParaRPr lang="el-GR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211960" y="3573016"/>
            <a:ext cx="4822304" cy="14700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l-GR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422104" y="3429000"/>
            <a:ext cx="5686400" cy="67793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dirty="0" smtClean="0"/>
              <a:t>Запознаване с несвързани с мрежата</a:t>
            </a:r>
            <a:r>
              <a:rPr lang="en-US" dirty="0" smtClean="0"/>
              <a:t> PV </a:t>
            </a:r>
            <a:r>
              <a:rPr lang="bg-BG" dirty="0" smtClean="0"/>
              <a:t>системи, с или без съхранение на електроенергия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217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857364"/>
            <a:ext cx="3275856" cy="2183904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 eaLnBrk="1" latinLnBrk="0" hangingPunct="1"/>
            <a:r>
              <a:rPr lang="bg-BG" dirty="0" smtClean="0"/>
              <a:t>Фотоволтаични системи</a:t>
            </a:r>
            <a:r>
              <a:rPr lang="en-US" dirty="0"/>
              <a:t/>
            </a:r>
            <a:br>
              <a:rPr lang="en-US" dirty="0"/>
            </a:br>
            <a:r>
              <a:rPr lang="bg-BG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Запознаване с несвързани с мрежата </a:t>
            </a:r>
            <a:r>
              <a:rPr lang="en-US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PV </a:t>
            </a:r>
            <a:r>
              <a:rPr lang="bg-BG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системи, с или без съхранение на електроенергия</a:t>
            </a:r>
            <a:endParaRPr lang="bg-BG" dirty="0"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4414" y="1571612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bg-BG" dirty="0" smtClean="0"/>
              <a:t>Основни конфигурации на съхранението на електроенергия при самостоятелни системи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2420888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Съхранение на електроенергия</a:t>
            </a:r>
            <a:r>
              <a:rPr lang="en-US" dirty="0" smtClean="0"/>
              <a:t>. </a:t>
            </a:r>
            <a:r>
              <a:rPr lang="bg-BG" dirty="0" smtClean="0"/>
              <a:t>Основни характеристики.</a:t>
            </a:r>
          </a:p>
          <a:p>
            <a:r>
              <a:rPr lang="en-US" dirty="0" smtClean="0"/>
              <a:t>. </a:t>
            </a:r>
            <a:r>
              <a:rPr lang="en-US" dirty="0" err="1" smtClean="0"/>
              <a:t>DoD</a:t>
            </a:r>
            <a:r>
              <a:rPr lang="bg-BG" dirty="0" smtClean="0"/>
              <a:t> /дълбочина на разряда/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26553" y="3270451"/>
            <a:ext cx="669674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err="1" smtClean="0"/>
              <a:t>DoD</a:t>
            </a:r>
            <a:r>
              <a:rPr lang="en-US" dirty="0" smtClean="0"/>
              <a:t> </a:t>
            </a:r>
            <a:r>
              <a:rPr lang="bg-BG" dirty="0" smtClean="0"/>
              <a:t>или дълбочина на разряда</a:t>
            </a:r>
            <a:endParaRPr lang="en-US" dirty="0" smtClean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g-BG" dirty="0" smtClean="0"/>
              <a:t>Количеството капацитет на батерията, който може да се използва</a:t>
            </a:r>
            <a:endParaRPr lang="en-US" dirty="0" smtClean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DoD 80%. </a:t>
            </a:r>
            <a:r>
              <a:rPr lang="bg-BG" dirty="0" smtClean="0"/>
              <a:t>Това означава, че може да се използва </a:t>
            </a:r>
            <a:r>
              <a:rPr lang="en-US" dirty="0" smtClean="0"/>
              <a:t>80% </a:t>
            </a:r>
            <a:r>
              <a:rPr lang="bg-BG" dirty="0" smtClean="0"/>
              <a:t>от капацитета на батерията</a:t>
            </a:r>
            <a:r>
              <a:rPr lang="en-US" dirty="0" smtClean="0"/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642909" y="5440276"/>
            <a:ext cx="80990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https://www.energysage.com/solar/solar-energy-storage/what-are-the-best-batteries-for-solar-panels/</a:t>
            </a:r>
          </a:p>
        </p:txBody>
      </p:sp>
    </p:spTree>
    <p:extLst>
      <p:ext uri="{BB962C8B-B14F-4D97-AF65-F5344CB8AC3E}">
        <p14:creationId xmlns:p14="http://schemas.microsoft.com/office/powerpoint/2010/main" val="4267641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928802"/>
            <a:ext cx="3131840" cy="2183904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 eaLnBrk="1" latinLnBrk="0" hangingPunct="1"/>
            <a:r>
              <a:rPr lang="bg-BG" dirty="0" smtClean="0"/>
              <a:t>Фотоволтаични системи</a:t>
            </a:r>
            <a:r>
              <a:rPr lang="en-US" dirty="0"/>
              <a:t/>
            </a:r>
            <a:br>
              <a:rPr lang="en-US" dirty="0"/>
            </a:br>
            <a:r>
              <a:rPr lang="bg-BG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Запознаване с несвързани с мрежата </a:t>
            </a:r>
            <a:r>
              <a:rPr lang="en-US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PV </a:t>
            </a:r>
            <a:r>
              <a:rPr lang="bg-BG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системи, с или без съхранение на електроенергия</a:t>
            </a:r>
            <a:endParaRPr lang="bg-BG" dirty="0"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4414" y="1643050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bg-BG" dirty="0"/>
              <a:t>Основни конфигурации на съхранението на електроенергия при самостоятелни системи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2420888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Съхранение на електроенергия. Основни характеристики.</a:t>
            </a:r>
          </a:p>
          <a:p>
            <a:r>
              <a:rPr lang="bg-BG" dirty="0" smtClean="0"/>
              <a:t>Ефективност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187624" y="3212976"/>
            <a:ext cx="6696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g-BG" dirty="0" smtClean="0"/>
              <a:t>Ефективност</a:t>
            </a:r>
            <a:endParaRPr lang="en-US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g-BG" dirty="0" smtClean="0"/>
              <a:t>Обикновено около </a:t>
            </a:r>
            <a:r>
              <a:rPr lang="en-US" dirty="0" smtClean="0"/>
              <a:t>85%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21458" y="5322765"/>
            <a:ext cx="80990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https://www.energysage.com/solar/solar-energy-storage/what-are-the-best-batteries-for-solar-panels/</a:t>
            </a:r>
          </a:p>
        </p:txBody>
      </p:sp>
    </p:spTree>
    <p:extLst>
      <p:ext uri="{BB962C8B-B14F-4D97-AF65-F5344CB8AC3E}">
        <p14:creationId xmlns:p14="http://schemas.microsoft.com/office/powerpoint/2010/main" val="3348914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 eaLnBrk="1" latinLnBrk="0" hangingPunct="1"/>
            <a:r>
              <a:rPr lang="bg-BG" dirty="0" smtClean="0"/>
              <a:t>Фотоволтаични системи</a:t>
            </a:r>
            <a:r>
              <a:rPr lang="en-US" dirty="0"/>
              <a:t/>
            </a:r>
            <a:br>
              <a:rPr lang="en-US" dirty="0"/>
            </a:br>
            <a:r>
              <a:rPr lang="bg-BG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Запознаване с несвързани с мрежата </a:t>
            </a:r>
            <a:r>
              <a:rPr lang="en-US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PV </a:t>
            </a:r>
            <a:r>
              <a:rPr lang="bg-BG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системи, с или без съхранение на електроенергия</a:t>
            </a:r>
            <a:endParaRPr lang="bg-BG" dirty="0"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2976" y="1571612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bg-BG" dirty="0"/>
              <a:t>Основни конфигурации на съхранението на електроенергия при самостоятелни системи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2420888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Съхранение на електроенергия. Основни характеристики.</a:t>
            </a:r>
          </a:p>
          <a:p>
            <a:r>
              <a:rPr lang="bg-BG" dirty="0" smtClean="0"/>
              <a:t>Полезен живот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187624" y="3212976"/>
            <a:ext cx="6696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g-BG" dirty="0" smtClean="0"/>
              <a:t>Полезен живот и гаранции</a:t>
            </a:r>
            <a:endParaRPr lang="en-US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21458" y="5322765"/>
            <a:ext cx="80990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https://www.energysage.com/solar/solar-energy-storage/what-are-the-best-batteries-for-solar-panels/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928802"/>
            <a:ext cx="2555776" cy="218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015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 eaLnBrk="1" latinLnBrk="0" hangingPunct="1"/>
            <a:r>
              <a:rPr lang="bg-BG" dirty="0" smtClean="0"/>
              <a:t>Фотоволтаични системи</a:t>
            </a:r>
            <a:r>
              <a:rPr lang="en-US" dirty="0"/>
              <a:t/>
            </a:r>
            <a:br>
              <a:rPr lang="en-US" dirty="0"/>
            </a:br>
            <a:r>
              <a:rPr lang="bg-BG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Запознаване с несвързани с мрежата </a:t>
            </a:r>
            <a:r>
              <a:rPr lang="en-US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PV </a:t>
            </a:r>
            <a:r>
              <a:rPr lang="bg-BG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системи, с или без съхранение на електроенергия</a:t>
            </a:r>
            <a:endParaRPr lang="bg-BG" dirty="0"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4414" y="1571612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Основни конфигурации на съхранението на електроенергия при самостоятелни системи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2420888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Съхранение на електроенергията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187624" y="3212976"/>
            <a:ext cx="6696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g-BG" dirty="0" smtClean="0"/>
              <a:t>Серийно свързани батерии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g-BG" dirty="0" smtClean="0"/>
              <a:t>Паралелно свързани батерии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928802"/>
            <a:ext cx="3275856" cy="218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3207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 eaLnBrk="1" latinLnBrk="0" hangingPunct="1"/>
            <a:r>
              <a:rPr lang="bg-BG" dirty="0" smtClean="0"/>
              <a:t>Фотоволтаични системи</a:t>
            </a:r>
            <a:r>
              <a:rPr lang="en-US" dirty="0"/>
              <a:t/>
            </a:r>
            <a:br>
              <a:rPr lang="en-US" dirty="0"/>
            </a:br>
            <a:r>
              <a:rPr lang="bg-BG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Запознаване с несвързани с мрежата </a:t>
            </a:r>
            <a:r>
              <a:rPr lang="en-US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PV </a:t>
            </a:r>
            <a:r>
              <a:rPr lang="bg-BG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системи, с или без съхранение на електроенергия</a:t>
            </a:r>
            <a:endParaRPr lang="bg-BG" dirty="0"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2976" y="1571612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Основни конфигурации на съхранението на електроенергия при самостоятелни системи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2420888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Съхранение на електроенергия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142976" y="3020754"/>
            <a:ext cx="669674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g-BG" dirty="0" smtClean="0"/>
              <a:t>Серийно </a:t>
            </a:r>
            <a:r>
              <a:rPr lang="bg-BG" dirty="0" smtClean="0"/>
              <a:t>/последователно свързани </a:t>
            </a:r>
            <a:r>
              <a:rPr lang="bg-BG" dirty="0" smtClean="0"/>
              <a:t>батерии</a:t>
            </a:r>
            <a:endParaRPr lang="en-US" dirty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g-BG" dirty="0" smtClean="0"/>
              <a:t>УВЕЛИЧАВА СЕ напрежението </a:t>
            </a:r>
            <a:endParaRPr lang="en-US" dirty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g-BG" dirty="0" smtClean="0"/>
              <a:t>Капацитетът остава непроменен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43608" y="4725144"/>
            <a:ext cx="55446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Пример</a:t>
            </a:r>
            <a:r>
              <a:rPr lang="en-US" dirty="0" smtClean="0"/>
              <a:t>: </a:t>
            </a:r>
            <a:r>
              <a:rPr lang="bg-BG" dirty="0" smtClean="0"/>
              <a:t>Дванадесет </a:t>
            </a:r>
            <a:r>
              <a:rPr lang="en-US" dirty="0" smtClean="0"/>
              <a:t>(12) </a:t>
            </a:r>
            <a:r>
              <a:rPr lang="bg-BG" dirty="0" smtClean="0"/>
              <a:t>блока, всеки от </a:t>
            </a:r>
            <a:r>
              <a:rPr lang="en-US" dirty="0" smtClean="0"/>
              <a:t>2V</a:t>
            </a:r>
            <a:r>
              <a:rPr lang="bg-BG" dirty="0" smtClean="0"/>
              <a:t>, е необходимо да бъдат свързани серийно, за да се създаде група батерии с номинално напрежение от </a:t>
            </a:r>
            <a:r>
              <a:rPr lang="en-US" dirty="0" smtClean="0"/>
              <a:t> </a:t>
            </a:r>
            <a:r>
              <a:rPr lang="bg-BG" dirty="0" smtClean="0"/>
              <a:t>24 </a:t>
            </a:r>
            <a:r>
              <a:rPr lang="en-US" dirty="0" smtClean="0"/>
              <a:t>V. </a:t>
            </a:r>
            <a:r>
              <a:rPr lang="bg-BG" dirty="0" smtClean="0"/>
              <a:t>Крайният капацитет в</a:t>
            </a:r>
            <a:r>
              <a:rPr lang="en-US" dirty="0" smtClean="0"/>
              <a:t> Ah </a:t>
            </a:r>
            <a:r>
              <a:rPr lang="bg-BG" dirty="0" smtClean="0"/>
              <a:t>е същият като този на всеки отделен блок.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928802"/>
            <a:ext cx="3203848" cy="218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0475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 eaLnBrk="1" latinLnBrk="0" hangingPunct="1"/>
            <a:r>
              <a:rPr lang="bg-BG" dirty="0" smtClean="0"/>
              <a:t>Фотоволтаични системи</a:t>
            </a:r>
            <a:r>
              <a:rPr lang="en-US" dirty="0"/>
              <a:t/>
            </a:r>
            <a:br>
              <a:rPr lang="en-US" dirty="0"/>
            </a:br>
            <a:r>
              <a:rPr lang="bg-BG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Запознаване с несвързани с мрежата </a:t>
            </a:r>
            <a:r>
              <a:rPr lang="en-US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PV </a:t>
            </a:r>
            <a:r>
              <a:rPr lang="bg-BG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системи, с или без съхранение на електроенергия</a:t>
            </a:r>
            <a:endParaRPr lang="bg-BG" dirty="0"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700808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bg-BG" dirty="0"/>
              <a:t>Основни конфигурации на съхранението на електроенергия при самостоятелни системи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2420888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Съхранение на електроенергия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187624" y="2996952"/>
            <a:ext cx="669674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g-BG" dirty="0" smtClean="0"/>
              <a:t>Паралелно свързани батерии</a:t>
            </a:r>
            <a:endParaRPr lang="en-US" dirty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g-BG" dirty="0" smtClean="0"/>
              <a:t>УВЕЛИЧАВА СЕ мощността </a:t>
            </a:r>
            <a:r>
              <a:rPr lang="en-US" dirty="0" smtClean="0"/>
              <a:t>(Ah</a:t>
            </a:r>
            <a:r>
              <a:rPr lang="en-US" dirty="0"/>
              <a:t>)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g-BG" dirty="0" smtClean="0"/>
              <a:t>Напрежението остава същото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22" y="3214686"/>
            <a:ext cx="2901585" cy="12628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43608" y="4532821"/>
            <a:ext cx="58326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Пример</a:t>
            </a:r>
            <a:r>
              <a:rPr lang="en-US" dirty="0" smtClean="0"/>
              <a:t>: </a:t>
            </a:r>
            <a:r>
              <a:rPr lang="bg-BG" dirty="0" smtClean="0"/>
              <a:t>Четири </a:t>
            </a:r>
            <a:r>
              <a:rPr lang="en-US" dirty="0" smtClean="0"/>
              <a:t>(4)</a:t>
            </a:r>
            <a:r>
              <a:rPr lang="bg-BG" dirty="0" smtClean="0"/>
              <a:t> блока с едно и също напрежение, всеки с капацитет от по</a:t>
            </a:r>
            <a:r>
              <a:rPr lang="en-US" dirty="0" smtClean="0"/>
              <a:t> 200 Ah</a:t>
            </a:r>
            <a:r>
              <a:rPr lang="bg-BG" dirty="0" smtClean="0"/>
              <a:t>, трябва да бъдат свързани паралелно, за да се създаде група от батерии с капацитет от</a:t>
            </a:r>
            <a:r>
              <a:rPr lang="en-US" dirty="0" smtClean="0"/>
              <a:t> 800 Ah. </a:t>
            </a:r>
            <a:r>
              <a:rPr lang="bg-BG" dirty="0" smtClean="0"/>
              <a:t>Крайното номинално напрежение е същото като това на отделните блокове</a:t>
            </a:r>
            <a:r>
              <a:rPr lang="bg-BG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785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 eaLnBrk="1" latinLnBrk="0" hangingPunct="1"/>
            <a:r>
              <a:rPr lang="bg-BG" dirty="0" smtClean="0"/>
              <a:t>Фотоволтаични системи</a:t>
            </a:r>
            <a:r>
              <a:rPr lang="en-US" dirty="0"/>
              <a:t/>
            </a:r>
            <a:br>
              <a:rPr lang="en-US" dirty="0"/>
            </a:br>
            <a:r>
              <a:rPr lang="bg-BG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Запознаване с несвързани с мрежата </a:t>
            </a:r>
            <a:r>
              <a:rPr lang="en-US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PV </a:t>
            </a:r>
            <a:r>
              <a:rPr lang="bg-BG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системи, с или без съхранение на електроенергия</a:t>
            </a:r>
            <a:endParaRPr lang="bg-BG" dirty="0"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700808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bg-BG" dirty="0" smtClean="0"/>
              <a:t>Основи на оразмеряването на батериите при самостоятелни системи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2420888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Капацитетът на батерията зависи от: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187624" y="2996952"/>
            <a:ext cx="6696744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g-BG" dirty="0" smtClean="0"/>
              <a:t>Енергията, необходима на товарите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g-BG" dirty="0" smtClean="0"/>
              <a:t>Броят на дните на автономна експлоатация</a:t>
            </a:r>
            <a:endParaRPr lang="en-US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g-BG" dirty="0" smtClean="0"/>
              <a:t>Номиналното напрежение на батериите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g-BG" dirty="0" smtClean="0"/>
              <a:t>Дълбочина на разряда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g-BG" dirty="0" smtClean="0"/>
              <a:t>Ефективност на зареждане/разреждане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DC/AC </a:t>
            </a:r>
            <a:r>
              <a:rPr lang="bg-BG" dirty="0" smtClean="0"/>
              <a:t>загуби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g-BG" dirty="0" smtClean="0"/>
              <a:t>Стареенето на батерията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5809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 eaLnBrk="1" latinLnBrk="0" hangingPunct="1"/>
            <a:r>
              <a:rPr lang="bg-BG" dirty="0" smtClean="0"/>
              <a:t>Фотоволтаични системи</a:t>
            </a:r>
            <a:r>
              <a:rPr lang="en-US" dirty="0"/>
              <a:t/>
            </a:r>
            <a:br>
              <a:rPr lang="en-US" dirty="0"/>
            </a:br>
            <a:r>
              <a:rPr lang="bg-BG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Запознаване с несвързани с мрежата </a:t>
            </a:r>
            <a:r>
              <a:rPr lang="en-US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PV </a:t>
            </a:r>
            <a:r>
              <a:rPr lang="bg-BG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системи, с или без съхранение на електроенергия</a:t>
            </a:r>
            <a:endParaRPr lang="bg-BG" dirty="0"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700808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bg-BG" dirty="0" smtClean="0"/>
              <a:t>Основи на оразмеряването на батериите при самостоятелни системи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2420888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Избор на номинално напрежение на батерията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187624" y="2924944"/>
            <a:ext cx="6696744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g-BG" dirty="0" smtClean="0"/>
              <a:t>Зависи главно от мощността на товарите</a:t>
            </a:r>
            <a:endParaRPr lang="en-US" dirty="0" smtClean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g-BG" dirty="0" smtClean="0"/>
              <a:t>Приемаме товар с мощност от</a:t>
            </a:r>
            <a:r>
              <a:rPr lang="en-US" dirty="0" smtClean="0"/>
              <a:t> 2400 W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g-BG" dirty="0" smtClean="0"/>
              <a:t>Ток </a:t>
            </a:r>
            <a:r>
              <a:rPr lang="en-US" dirty="0" smtClean="0"/>
              <a:t>50 A </a:t>
            </a:r>
            <a:r>
              <a:rPr lang="bg-BG" dirty="0" smtClean="0"/>
              <a:t>извлечен от група батерии с </a:t>
            </a:r>
            <a:r>
              <a:rPr lang="en-US" dirty="0" smtClean="0"/>
              <a:t>48 V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g-BG" dirty="0"/>
              <a:t>Ток </a:t>
            </a:r>
            <a:r>
              <a:rPr lang="bg-BG" dirty="0" smtClean="0"/>
              <a:t>100 </a:t>
            </a:r>
            <a:r>
              <a:rPr lang="en-US" dirty="0" smtClean="0"/>
              <a:t>A </a:t>
            </a:r>
            <a:r>
              <a:rPr lang="bg-BG" dirty="0"/>
              <a:t>извлечен от група батерии с </a:t>
            </a:r>
            <a:r>
              <a:rPr lang="bg-BG" dirty="0" smtClean="0"/>
              <a:t>24</a:t>
            </a:r>
            <a:r>
              <a:rPr lang="en-US" dirty="0" smtClean="0"/>
              <a:t>V</a:t>
            </a:r>
            <a:endParaRPr lang="en-US" dirty="0"/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g-BG" dirty="0"/>
              <a:t>Ток </a:t>
            </a:r>
            <a:r>
              <a:rPr lang="bg-BG" dirty="0" smtClean="0"/>
              <a:t>200 </a:t>
            </a:r>
            <a:r>
              <a:rPr lang="en-US" dirty="0" smtClean="0"/>
              <a:t>A </a:t>
            </a:r>
            <a:r>
              <a:rPr lang="bg-BG" dirty="0"/>
              <a:t>извлечен от група батерии с </a:t>
            </a:r>
            <a:r>
              <a:rPr lang="bg-BG" dirty="0" smtClean="0"/>
              <a:t>12</a:t>
            </a:r>
            <a:r>
              <a:rPr lang="en-US" dirty="0" smtClean="0"/>
              <a:t> </a:t>
            </a:r>
            <a:r>
              <a:rPr lang="en-US" dirty="0"/>
              <a:t>V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g-BG" dirty="0" smtClean="0"/>
              <a:t>Силните тоци водят до повишени омични загуби</a:t>
            </a:r>
            <a:endParaRPr lang="en-US" dirty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0277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 eaLnBrk="1" latinLnBrk="0" hangingPunct="1"/>
            <a:r>
              <a:rPr lang="bg-BG" dirty="0" smtClean="0"/>
              <a:t>Фотоволтаични системи</a:t>
            </a:r>
            <a:r>
              <a:rPr lang="en-US" dirty="0"/>
              <a:t/>
            </a:r>
            <a:br>
              <a:rPr lang="en-US" dirty="0"/>
            </a:br>
            <a:r>
              <a:rPr lang="bg-BG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Запознаване с несвързани с мрежата </a:t>
            </a:r>
            <a:r>
              <a:rPr lang="en-US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PV </a:t>
            </a:r>
            <a:r>
              <a:rPr lang="bg-BG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системи, с или без съхранение на електроенергия</a:t>
            </a:r>
            <a:endParaRPr lang="bg-BG" dirty="0"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700808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bg-BG" dirty="0" smtClean="0"/>
              <a:t>Основи на оразмеряването на</a:t>
            </a:r>
            <a:r>
              <a:rPr lang="en-US" dirty="0" smtClean="0"/>
              <a:t> PV</a:t>
            </a:r>
            <a:r>
              <a:rPr lang="bg-BG" dirty="0" smtClean="0"/>
              <a:t> </a:t>
            </a:r>
            <a:r>
              <a:rPr lang="bg-BG" dirty="0" smtClean="0"/>
              <a:t>системата </a:t>
            </a:r>
            <a:r>
              <a:rPr lang="bg-BG" dirty="0" smtClean="0"/>
              <a:t>при </a:t>
            </a:r>
            <a:r>
              <a:rPr lang="bg-BG" dirty="0" smtClean="0"/>
              <a:t>самостоятелни/автономни  </a:t>
            </a:r>
            <a:r>
              <a:rPr lang="bg-BG" dirty="0" smtClean="0"/>
              <a:t>системи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2420888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Оразмеряване на </a:t>
            </a:r>
            <a:r>
              <a:rPr lang="en-US" dirty="0" smtClean="0"/>
              <a:t>PV</a:t>
            </a:r>
            <a:r>
              <a:rPr lang="bg-BG" dirty="0" smtClean="0"/>
              <a:t> </a:t>
            </a:r>
            <a:r>
              <a:rPr lang="bg-BG" dirty="0" smtClean="0"/>
              <a:t>системата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187624" y="2996952"/>
            <a:ext cx="6696744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g-BG" dirty="0" smtClean="0"/>
              <a:t>Определяне на типичните дневни енергийни нужди в </a:t>
            </a:r>
            <a:r>
              <a:rPr lang="en-US" dirty="0" smtClean="0"/>
              <a:t>kwh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g-BG" dirty="0" smtClean="0"/>
              <a:t>Определяне на типичното дневно слънцелъчение в</a:t>
            </a:r>
            <a:r>
              <a:rPr lang="en-US" dirty="0" smtClean="0"/>
              <a:t> kWh/m</a:t>
            </a:r>
            <a:r>
              <a:rPr lang="en-US" baseline="30000" dirty="0" smtClean="0"/>
              <a:t>2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g-BG" dirty="0" smtClean="0"/>
              <a:t>Определяне/взимане предвид на различни загуби</a:t>
            </a:r>
            <a:endParaRPr lang="en-US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g-BG" dirty="0" smtClean="0"/>
              <a:t>Определяне на пиковата мощност на</a:t>
            </a:r>
            <a:r>
              <a:rPr lang="en-US" dirty="0" smtClean="0"/>
              <a:t> PV </a:t>
            </a:r>
            <a:endParaRPr lang="bg-BG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g-BG" dirty="0" smtClean="0"/>
              <a:t>Повтаряне на изчисленията за всеки месец</a:t>
            </a:r>
            <a:endParaRPr lang="en-US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g-BG" dirty="0" smtClean="0"/>
              <a:t>Приемане на най-високата </a:t>
            </a:r>
            <a:r>
              <a:rPr lang="en-US" dirty="0" smtClean="0"/>
              <a:t>PV </a:t>
            </a:r>
            <a:r>
              <a:rPr lang="bg-BG" dirty="0" smtClean="0"/>
              <a:t>пикова мощност от всички месеци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1144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 eaLnBrk="1" latinLnBrk="0" hangingPunct="1"/>
            <a:r>
              <a:rPr lang="bg-BG" dirty="0" smtClean="0"/>
              <a:t>Фотоволтаични системи</a:t>
            </a:r>
            <a:r>
              <a:rPr lang="en-US" dirty="0"/>
              <a:t/>
            </a:r>
            <a:br>
              <a:rPr lang="en-US" dirty="0"/>
            </a:br>
            <a:r>
              <a:rPr lang="bg-BG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Запознаване с несвързани с мрежата </a:t>
            </a:r>
            <a:r>
              <a:rPr lang="en-US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PV </a:t>
            </a:r>
            <a:r>
              <a:rPr lang="bg-BG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системи, с или без съхранение на електроенергия</a:t>
            </a:r>
            <a:endParaRPr lang="bg-BG" dirty="0"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700808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bg-BG" dirty="0"/>
              <a:t>Основи на оразмеряването на</a:t>
            </a:r>
            <a:r>
              <a:rPr lang="en-US" dirty="0"/>
              <a:t> PV</a:t>
            </a:r>
            <a:r>
              <a:rPr lang="bg-BG" dirty="0"/>
              <a:t> </a:t>
            </a:r>
            <a:r>
              <a:rPr lang="bg-BG" dirty="0" smtClean="0"/>
              <a:t>системата </a:t>
            </a:r>
            <a:r>
              <a:rPr lang="bg-BG" dirty="0"/>
              <a:t>при самостоятелни системи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2420888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Оразмеряване на </a:t>
            </a:r>
            <a:r>
              <a:rPr lang="en-US" dirty="0" smtClean="0"/>
              <a:t>PV</a:t>
            </a:r>
            <a:r>
              <a:rPr lang="bg-BG" dirty="0" smtClean="0"/>
              <a:t> </a:t>
            </a:r>
            <a:r>
              <a:rPr lang="bg-BG" dirty="0" smtClean="0"/>
              <a:t>системата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187624" y="2764516"/>
            <a:ext cx="6696744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g-BG" dirty="0" smtClean="0"/>
              <a:t>Определяне на типичните дневни енергийни нужди в </a:t>
            </a:r>
            <a:r>
              <a:rPr lang="en-US" dirty="0" smtClean="0"/>
              <a:t>kwh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8316903"/>
              </p:ext>
            </p:extLst>
          </p:nvPr>
        </p:nvGraphicFramePr>
        <p:xfrm>
          <a:off x="1727684" y="3246447"/>
          <a:ext cx="5400600" cy="26745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7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69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3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58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367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8838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A/A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600" dirty="0" smtClean="0"/>
                        <a:t>Товар</a:t>
                      </a:r>
                    </a:p>
                    <a:p>
                      <a:r>
                        <a:rPr lang="en-US" sz="1600" dirty="0" smtClean="0"/>
                        <a:t>(kW)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600" dirty="0" smtClean="0"/>
                        <a:t>Време</a:t>
                      </a:r>
                    </a:p>
                    <a:p>
                      <a:r>
                        <a:rPr lang="en-US" sz="1600" dirty="0" smtClean="0"/>
                        <a:t>(h)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600" dirty="0" smtClean="0"/>
                        <a:t>Енергия</a:t>
                      </a:r>
                    </a:p>
                    <a:p>
                      <a:r>
                        <a:rPr lang="en-US" sz="1600" baseline="0" dirty="0" smtClean="0"/>
                        <a:t>(kWh)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77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2.0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3.0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77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77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770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770">
                <a:tc>
                  <a:txBody>
                    <a:bodyPr/>
                    <a:lstStyle/>
                    <a:p>
                      <a:r>
                        <a:rPr lang="bg-BG" sz="1600" dirty="0" smtClean="0"/>
                        <a:t>Общо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……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……..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4527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/>
              <a:t>Цели на модула</a:t>
            </a:r>
            <a:endParaRPr lang="el-GR" b="1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61758" y="1628774"/>
            <a:ext cx="8280000" cy="424822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n-US" dirty="0" smtClean="0">
              <a:latin typeface="+mj-lt"/>
              <a:cs typeface="Arial" pitchFamily="34" charset="0"/>
            </a:endParaRPr>
          </a:p>
          <a:p>
            <a:pPr marL="0" indent="0" algn="just">
              <a:buNone/>
            </a:pPr>
            <a:r>
              <a:rPr lang="bg-BG" dirty="0" smtClean="0">
                <a:latin typeface="+mj-lt"/>
                <a:cs typeface="Arial" pitchFamily="34" charset="0"/>
              </a:rPr>
              <a:t>До края на този раздел, вие:</a:t>
            </a:r>
            <a:endParaRPr lang="en-US" dirty="0">
              <a:latin typeface="+mj-lt"/>
              <a:cs typeface="Arial" pitchFamily="34" charset="0"/>
            </a:endParaRPr>
          </a:p>
          <a:p>
            <a:pPr marL="0" indent="0" algn="just">
              <a:buNone/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lvl="1">
              <a:buFont typeface="+mj-lt"/>
              <a:buAutoNum type="arabicPeriod"/>
            </a:pPr>
            <a:r>
              <a:rPr lang="bg-BG" b="1" dirty="0" smtClean="0"/>
              <a:t>Ще сте запознати с основните</a:t>
            </a:r>
            <a:r>
              <a:rPr lang="bg-BG" b="1" baseline="0" dirty="0" smtClean="0"/>
              <a:t> неща за </a:t>
            </a:r>
            <a:r>
              <a:rPr lang="bg-BG" b="1" baseline="0" dirty="0" smtClean="0"/>
              <a:t>батерийните </a:t>
            </a:r>
            <a:r>
              <a:rPr lang="bg-BG" b="1" baseline="0" dirty="0" smtClean="0"/>
              <a:t>инвертори</a:t>
            </a:r>
            <a:endParaRPr lang="en-US" b="1" dirty="0"/>
          </a:p>
          <a:p>
            <a:pPr lvl="1">
              <a:buFont typeface="+mj-lt"/>
              <a:buAutoNum type="arabicPeriod"/>
            </a:pPr>
            <a:r>
              <a:rPr lang="bg-BG" b="1" dirty="0" smtClean="0"/>
              <a:t>Ще сте запознати със съхранението на електроенергия в несвързани с мрежата системи</a:t>
            </a:r>
            <a:endParaRPr lang="en-US" b="1" dirty="0"/>
          </a:p>
          <a:p>
            <a:pPr lvl="1">
              <a:buFont typeface="+mj-lt"/>
              <a:buAutoNum type="arabicPeriod"/>
            </a:pPr>
            <a:r>
              <a:rPr lang="bg-BG" b="1" dirty="0" smtClean="0"/>
              <a:t>Ще сте запознати с оразмеряването на батериите в несвързани с мрежата системи</a:t>
            </a:r>
          </a:p>
          <a:p>
            <a:pPr lvl="1">
              <a:buFont typeface="+mj-lt"/>
              <a:buAutoNum type="arabicPeriod"/>
            </a:pPr>
            <a:r>
              <a:rPr lang="bg-BG" b="1" dirty="0" smtClean="0"/>
              <a:t>Ще сте запознати с оразмеряването на </a:t>
            </a:r>
            <a:r>
              <a:rPr lang="en-US" b="1" dirty="0" smtClean="0"/>
              <a:t>PV</a:t>
            </a:r>
            <a:r>
              <a:rPr lang="bg-BG" b="1" dirty="0" smtClean="0"/>
              <a:t> </a:t>
            </a:r>
            <a:r>
              <a:rPr lang="en-US" b="1" dirty="0" smtClean="0"/>
              <a:t> </a:t>
            </a:r>
            <a:r>
              <a:rPr lang="bg-BG" b="1" dirty="0" smtClean="0"/>
              <a:t>системата в несвързани с мрежата системи</a:t>
            </a:r>
            <a:endParaRPr lang="en-US" b="1" dirty="0"/>
          </a:p>
          <a:p>
            <a:pPr lvl="1">
              <a:buFont typeface="+mj-lt"/>
              <a:buAutoNum type="arabicPeriod"/>
            </a:pPr>
            <a:r>
              <a:rPr lang="bg-BG" b="1" dirty="0" smtClean="0"/>
              <a:t>Ще можете да конфигурирате несвързана с мрежата</a:t>
            </a:r>
            <a:r>
              <a:rPr lang="en-US" b="1" dirty="0" smtClean="0"/>
              <a:t> </a:t>
            </a:r>
            <a:r>
              <a:rPr lang="en-US" b="1" dirty="0"/>
              <a:t>PV </a:t>
            </a:r>
            <a:r>
              <a:rPr lang="bg-BG" b="1" dirty="0" smtClean="0"/>
              <a:t>система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298050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 eaLnBrk="1" latinLnBrk="0" hangingPunct="1"/>
            <a:r>
              <a:rPr lang="bg-BG" dirty="0" smtClean="0"/>
              <a:t>Фотоволтаични</a:t>
            </a:r>
            <a:r>
              <a:rPr lang="bg-BG" baseline="0" dirty="0" smtClean="0"/>
              <a:t> системи</a:t>
            </a:r>
            <a:r>
              <a:rPr lang="en-US" dirty="0"/>
              <a:t/>
            </a:r>
            <a:br>
              <a:rPr lang="en-US" dirty="0"/>
            </a:br>
            <a:r>
              <a:rPr lang="bg-BG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Запознаване с несвързани с мрежата </a:t>
            </a:r>
            <a:r>
              <a:rPr lang="en-US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PV </a:t>
            </a:r>
            <a:r>
              <a:rPr lang="bg-BG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системи, с или без съхранение на електроенергия</a:t>
            </a:r>
            <a:endParaRPr lang="bg-BG" dirty="0"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700808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bg-BG" dirty="0"/>
              <a:t>Основи на оразмеряването на</a:t>
            </a:r>
            <a:r>
              <a:rPr lang="en-US" dirty="0"/>
              <a:t> PV</a:t>
            </a:r>
            <a:r>
              <a:rPr lang="bg-BG" dirty="0"/>
              <a:t> </a:t>
            </a:r>
            <a:r>
              <a:rPr lang="bg-BG" dirty="0" smtClean="0"/>
              <a:t>системата </a:t>
            </a:r>
            <a:r>
              <a:rPr lang="bg-BG" dirty="0"/>
              <a:t>при самостоятелни системи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2420888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Оразмеряване на </a:t>
            </a:r>
            <a:r>
              <a:rPr lang="en-US" dirty="0" smtClean="0"/>
              <a:t>PV</a:t>
            </a:r>
            <a:r>
              <a:rPr lang="bg-BG" dirty="0" smtClean="0"/>
              <a:t> системата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187624" y="2996952"/>
            <a:ext cx="669674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g-BG" dirty="0" smtClean="0"/>
              <a:t>Определяне на мощността на всеки товар в </a:t>
            </a:r>
            <a:r>
              <a:rPr lang="en-US" dirty="0" smtClean="0"/>
              <a:t>W </a:t>
            </a:r>
            <a:r>
              <a:rPr lang="bg-BG" dirty="0" smtClean="0"/>
              <a:t>или</a:t>
            </a:r>
            <a:r>
              <a:rPr lang="en-US" dirty="0" smtClean="0"/>
              <a:t> kW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g-BG" dirty="0" smtClean="0"/>
              <a:t>Необходима информация за избор на инвертор</a:t>
            </a:r>
            <a:endParaRPr lang="en-US" dirty="0" smtClean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g-BG" dirty="0" smtClean="0"/>
              <a:t>Необходима информация за резервния генератор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353172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 eaLnBrk="1" latinLnBrk="0" hangingPunct="1"/>
            <a:r>
              <a:rPr lang="bg-BG" dirty="0" smtClean="0"/>
              <a:t>Фотоволтаични системи</a:t>
            </a:r>
            <a:r>
              <a:rPr lang="en-US" dirty="0"/>
              <a:t/>
            </a:r>
            <a:br>
              <a:rPr lang="en-US" dirty="0"/>
            </a:br>
            <a:r>
              <a:rPr lang="bg-BG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Запознаване с несвързани с мрежата </a:t>
            </a:r>
            <a:r>
              <a:rPr lang="en-US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PV </a:t>
            </a:r>
            <a:r>
              <a:rPr lang="bg-BG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системи, с или без съхранение на електроенергия</a:t>
            </a:r>
            <a:endParaRPr lang="bg-BG" dirty="0"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700808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bg-BG" dirty="0"/>
              <a:t>Основи на оразмеряването на</a:t>
            </a:r>
            <a:r>
              <a:rPr lang="en-US" dirty="0"/>
              <a:t> PV</a:t>
            </a:r>
            <a:r>
              <a:rPr lang="bg-BG" dirty="0"/>
              <a:t> </a:t>
            </a:r>
            <a:r>
              <a:rPr lang="bg-BG" dirty="0" smtClean="0"/>
              <a:t>системата </a:t>
            </a:r>
            <a:r>
              <a:rPr lang="bg-BG" dirty="0"/>
              <a:t>при самостоятелни системи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2420888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Полезни данни</a:t>
            </a:r>
            <a:r>
              <a:rPr lang="en-US" dirty="0" smtClean="0"/>
              <a:t>: </a:t>
            </a:r>
            <a:r>
              <a:rPr lang="bg-BG" dirty="0" smtClean="0"/>
              <a:t>Електрически характеристики на </a:t>
            </a:r>
            <a:r>
              <a:rPr lang="en-US" dirty="0" smtClean="0"/>
              <a:t>PV </a:t>
            </a:r>
            <a:r>
              <a:rPr lang="bg-BG" dirty="0" smtClean="0"/>
              <a:t>модулите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187624" y="2798312"/>
            <a:ext cx="66967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g-BG" dirty="0" smtClean="0"/>
              <a:t>Максимално захранващо напрежение на </a:t>
            </a:r>
            <a:r>
              <a:rPr lang="en-US" dirty="0" smtClean="0"/>
              <a:t>PV </a:t>
            </a:r>
            <a:r>
              <a:rPr lang="bg-BG" dirty="0" smtClean="0"/>
              <a:t>модула</a:t>
            </a:r>
            <a:endParaRPr lang="en-US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g-BG" dirty="0" smtClean="0"/>
              <a:t>Максимален ток на </a:t>
            </a:r>
            <a:r>
              <a:rPr lang="en-US" dirty="0" smtClean="0"/>
              <a:t>PV </a:t>
            </a:r>
            <a:r>
              <a:rPr lang="bg-BG" dirty="0" smtClean="0"/>
              <a:t>модула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g-BG" dirty="0">
                <a:solidFill>
                  <a:srgbClr val="FF0000"/>
                </a:solidFill>
              </a:rPr>
              <a:t>Р</a:t>
            </a:r>
            <a:r>
              <a:rPr lang="en-US" dirty="0" smtClean="0">
                <a:solidFill>
                  <a:srgbClr val="FF0000"/>
                </a:solidFill>
              </a:rPr>
              <a:t>V </a:t>
            </a:r>
            <a:r>
              <a:rPr lang="en-US" dirty="0">
                <a:solidFill>
                  <a:srgbClr val="FF0000"/>
                </a:solidFill>
              </a:rPr>
              <a:t>module maximum </a:t>
            </a:r>
            <a:r>
              <a:rPr lang="en-US" dirty="0" smtClean="0">
                <a:solidFill>
                  <a:srgbClr val="FF0000"/>
                </a:solidFill>
              </a:rPr>
              <a:t>power open circuit voltage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g-BG" dirty="0" smtClean="0"/>
              <a:t>Максимално напрежение в отворена схема на </a:t>
            </a:r>
            <a:r>
              <a:rPr lang="en-US" dirty="0" smtClean="0"/>
              <a:t>PV</a:t>
            </a:r>
            <a:r>
              <a:rPr lang="bg-BG" dirty="0" smtClean="0"/>
              <a:t> модула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07704" y="4611102"/>
            <a:ext cx="576064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g-BG" dirty="0" smtClean="0"/>
              <a:t>Определяне на броя на последователно и паралелно </a:t>
            </a:r>
            <a:r>
              <a:rPr lang="bg-BG" dirty="0" smtClean="0"/>
              <a:t>свързаните </a:t>
            </a:r>
            <a:r>
              <a:rPr lang="bg-BG" dirty="0" smtClean="0"/>
              <a:t>модули</a:t>
            </a:r>
            <a:endParaRPr lang="en-US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g-BG" dirty="0" smtClean="0"/>
              <a:t>Определяне на сечението на кабелите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952597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 eaLnBrk="1" latinLnBrk="0" hangingPunct="1"/>
            <a:r>
              <a:rPr lang="bg-BG" dirty="0" smtClean="0"/>
              <a:t>Фотоволтаични системи</a:t>
            </a:r>
            <a:r>
              <a:rPr lang="en-US" dirty="0"/>
              <a:t/>
            </a:r>
            <a:br>
              <a:rPr lang="en-US" dirty="0"/>
            </a:br>
            <a:r>
              <a:rPr lang="bg-BG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Запознаване с несвързани с мрежата </a:t>
            </a:r>
            <a:r>
              <a:rPr lang="en-US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PV </a:t>
            </a:r>
            <a:r>
              <a:rPr lang="bg-BG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системи, с или без съхранение на електроенергия</a:t>
            </a:r>
            <a:endParaRPr lang="bg-BG" dirty="0"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700808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bg-BG" dirty="0"/>
              <a:t>Основи на оразмеряването на</a:t>
            </a:r>
            <a:r>
              <a:rPr lang="en-US" dirty="0"/>
              <a:t> PV</a:t>
            </a:r>
            <a:r>
              <a:rPr lang="bg-BG" dirty="0"/>
              <a:t> </a:t>
            </a:r>
            <a:r>
              <a:rPr lang="bg-BG" dirty="0" smtClean="0"/>
              <a:t>системата </a:t>
            </a:r>
            <a:r>
              <a:rPr lang="bg-BG" dirty="0"/>
              <a:t>при самостоятелни системи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2420888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Полезни данни</a:t>
            </a:r>
            <a:r>
              <a:rPr lang="en-US" dirty="0" smtClean="0"/>
              <a:t>: </a:t>
            </a:r>
            <a:r>
              <a:rPr lang="bg-BG" dirty="0" smtClean="0"/>
              <a:t>Геометрични размери на </a:t>
            </a:r>
            <a:r>
              <a:rPr lang="en-US" dirty="0" smtClean="0"/>
              <a:t>PV </a:t>
            </a:r>
            <a:r>
              <a:rPr lang="bg-BG" dirty="0" smtClean="0"/>
              <a:t>модулите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187624" y="3212976"/>
            <a:ext cx="6696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g-BG" dirty="0" smtClean="0"/>
              <a:t>Дължина на </a:t>
            </a:r>
            <a:r>
              <a:rPr lang="en-US" dirty="0" smtClean="0"/>
              <a:t>PV </a:t>
            </a:r>
            <a:r>
              <a:rPr lang="bg-BG" dirty="0" smtClean="0"/>
              <a:t>модула (външни размери</a:t>
            </a:r>
            <a:r>
              <a:rPr lang="en-US" dirty="0" smtClean="0"/>
              <a:t>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g-BG" dirty="0" smtClean="0"/>
              <a:t>Ширина на </a:t>
            </a:r>
            <a:r>
              <a:rPr lang="en-US" dirty="0" smtClean="0"/>
              <a:t>PV </a:t>
            </a:r>
            <a:r>
              <a:rPr lang="bg-BG" dirty="0" smtClean="0"/>
              <a:t>модула (външни размери</a:t>
            </a:r>
            <a:r>
              <a:rPr lang="en-US" dirty="0" smtClean="0"/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19672" y="4437112"/>
            <a:ext cx="583264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g-BG" dirty="0" smtClean="0"/>
              <a:t>Определяне на начина на монтаж на модулите</a:t>
            </a:r>
            <a:endParaRPr lang="en-US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g-BG" dirty="0" smtClean="0"/>
              <a:t>Определяне дали модулите ще се монтират с вертикална или хоризонтална ориентация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46919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 eaLnBrk="1" latinLnBrk="0" hangingPunct="1"/>
            <a:r>
              <a:rPr lang="bg-BG" dirty="0" smtClean="0"/>
              <a:t>Фотоволтаични системи</a:t>
            </a:r>
            <a:r>
              <a:rPr lang="en-US" dirty="0"/>
              <a:t/>
            </a:r>
            <a:br>
              <a:rPr lang="en-US" dirty="0"/>
            </a:br>
            <a:r>
              <a:rPr lang="bg-BG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Запознаване с несвързани с мрежата </a:t>
            </a:r>
            <a:r>
              <a:rPr lang="en-US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PV </a:t>
            </a:r>
            <a:r>
              <a:rPr lang="bg-BG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системи, с или без съхранение на електроенергия</a:t>
            </a:r>
            <a:endParaRPr lang="bg-BG" dirty="0"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700808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bg-BG" dirty="0" smtClean="0"/>
              <a:t>Конфигуриране на самостоятелна система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2420888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Несвързани с мрежата или </a:t>
            </a:r>
            <a:r>
              <a:rPr lang="bg-BG" dirty="0" smtClean="0"/>
              <a:t>самостоятелни </a:t>
            </a:r>
            <a:r>
              <a:rPr lang="en-US" dirty="0" smtClean="0"/>
              <a:t>PV </a:t>
            </a:r>
            <a:r>
              <a:rPr lang="bg-BG" dirty="0" smtClean="0"/>
              <a:t>системи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187624" y="3212976"/>
            <a:ext cx="669674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g-BG" dirty="0" smtClean="0"/>
              <a:t>Конфигуриране на инвертора</a:t>
            </a:r>
            <a:endParaRPr lang="en-US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g-BG" dirty="0" smtClean="0"/>
              <a:t>Конфигуриране на контролера на заряда</a:t>
            </a:r>
            <a:endParaRPr lang="en-US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6090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 eaLnBrk="1" latinLnBrk="0" hangingPunct="1"/>
            <a:r>
              <a:rPr lang="bg-BG" dirty="0" smtClean="0"/>
              <a:t>Фотоволтаични системи</a:t>
            </a:r>
            <a:r>
              <a:rPr lang="en-US" dirty="0"/>
              <a:t/>
            </a:r>
            <a:br>
              <a:rPr lang="en-US" dirty="0"/>
            </a:br>
            <a:r>
              <a:rPr lang="bg-BG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Запознаване с несвързани с мрежата </a:t>
            </a:r>
            <a:r>
              <a:rPr lang="en-US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PV </a:t>
            </a:r>
            <a:r>
              <a:rPr lang="bg-BG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системи, с или без съхранение на електроенергия</a:t>
            </a:r>
            <a:endParaRPr lang="bg-BG" dirty="0"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700808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Самостоятелни системи без съхранение на електроенергия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2420888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Несвързани с мрежата или самостоятелни </a:t>
            </a:r>
            <a:r>
              <a:rPr lang="en-US" dirty="0" smtClean="0"/>
              <a:t>PV </a:t>
            </a:r>
            <a:r>
              <a:rPr lang="bg-BG" dirty="0" smtClean="0"/>
              <a:t>системи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187624" y="3212976"/>
            <a:ext cx="66967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g-BG" dirty="0" smtClean="0"/>
              <a:t>Генерирането на електроенергия НЕ е стабилно/постоянно</a:t>
            </a:r>
            <a:endParaRPr lang="en-US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g-BG" dirty="0" smtClean="0"/>
              <a:t>Снабдяването с енергия зависи от климатичните условия</a:t>
            </a:r>
            <a:endParaRPr lang="en-US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g-BG" dirty="0" smtClean="0"/>
              <a:t>Основно </a:t>
            </a:r>
            <a:r>
              <a:rPr lang="bg-BG" dirty="0" smtClean="0"/>
              <a:t>приложение: </a:t>
            </a:r>
            <a:r>
              <a:rPr lang="bg-BG" dirty="0" smtClean="0"/>
              <a:t>при водни помпени системи</a:t>
            </a:r>
            <a:r>
              <a:rPr lang="en-US" dirty="0" smtClean="0"/>
              <a:t> </a:t>
            </a:r>
            <a:r>
              <a:rPr lang="bg-BG" dirty="0" smtClean="0"/>
              <a:t>и др.</a:t>
            </a:r>
            <a:endParaRPr lang="en-US" dirty="0" smtClean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g-BG" dirty="0" smtClean="0"/>
              <a:t>Без зависещи от времеви ограничения нужди</a:t>
            </a:r>
            <a:endParaRPr lang="en-US" dirty="0" smtClean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g-BG" dirty="0" smtClean="0"/>
              <a:t>Вентилатори</a:t>
            </a:r>
            <a:endParaRPr lang="en-US" dirty="0" smtClean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g-BG" dirty="0" smtClean="0"/>
              <a:t>Малки помпи при соларни термични системи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277983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 eaLnBrk="1" latinLnBrk="0" hangingPunct="1"/>
            <a:r>
              <a:rPr lang="bg-BG" dirty="0" smtClean="0"/>
              <a:t>Фотоволтаични системи</a:t>
            </a:r>
            <a:r>
              <a:rPr lang="en-US" dirty="0"/>
              <a:t/>
            </a:r>
            <a:br>
              <a:rPr lang="en-US" dirty="0"/>
            </a:br>
            <a:r>
              <a:rPr lang="bg-BG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Запознаване с несвързани с мрежата </a:t>
            </a:r>
            <a:r>
              <a:rPr lang="en-US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PV </a:t>
            </a:r>
            <a:r>
              <a:rPr lang="bg-BG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системи, с или без съхранение на електроенергия</a:t>
            </a:r>
            <a:endParaRPr lang="bg-BG" dirty="0"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700808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Несвързани с мрежата системи без съхранение на електроенергия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2420888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Несвързани с мрежата или самостоятелни </a:t>
            </a:r>
            <a:r>
              <a:rPr lang="en-US" dirty="0" smtClean="0"/>
              <a:t>PV </a:t>
            </a:r>
            <a:r>
              <a:rPr lang="bg-BG" dirty="0" smtClean="0"/>
              <a:t>системи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140968"/>
            <a:ext cx="5370634" cy="29054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8378" y="3068960"/>
            <a:ext cx="396044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g-BG" dirty="0" smtClean="0"/>
              <a:t>Основно приложение при водни помпени системи</a:t>
            </a:r>
            <a:endParaRPr lang="en-US" dirty="0" smtClean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g-BG" dirty="0" smtClean="0"/>
              <a:t>Без зависещи от времеви ограничения нужди</a:t>
            </a:r>
            <a:endParaRPr lang="en-US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g-BG" dirty="0" smtClean="0"/>
              <a:t>Вентилатори</a:t>
            </a:r>
            <a:endParaRPr lang="en-US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g-BG" dirty="0" smtClean="0"/>
              <a:t>Малки помпи в соларни топлинни системи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465865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/>
              <a:t>Цели на модула</a:t>
            </a:r>
            <a:endParaRPr lang="el-GR" b="1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61758" y="1628774"/>
            <a:ext cx="8280000" cy="424822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n-US" dirty="0" smtClean="0">
              <a:latin typeface="+mj-lt"/>
              <a:cs typeface="Arial" pitchFamily="34" charset="0"/>
            </a:endParaRPr>
          </a:p>
          <a:p>
            <a:pPr marL="0" indent="0" algn="just">
              <a:buNone/>
            </a:pPr>
            <a:r>
              <a:rPr lang="bg-BG" dirty="0" smtClean="0">
                <a:latin typeface="+mj-lt"/>
                <a:cs typeface="Arial" pitchFamily="34" charset="0"/>
              </a:rPr>
              <a:t>Вече приключихте модул</a:t>
            </a:r>
            <a:r>
              <a:rPr lang="en-US" dirty="0" smtClean="0">
                <a:latin typeface="+mj-lt"/>
                <a:cs typeface="Arial" pitchFamily="34" charset="0"/>
              </a:rPr>
              <a:t> </a:t>
            </a:r>
            <a:r>
              <a:rPr lang="en-US" dirty="0">
                <a:latin typeface="+mj-lt"/>
                <a:cs typeface="Arial" pitchFamily="34" charset="0"/>
              </a:rPr>
              <a:t>2.2 </a:t>
            </a:r>
            <a:r>
              <a:rPr lang="en-US" dirty="0" smtClean="0">
                <a:latin typeface="+mj-lt"/>
                <a:cs typeface="Arial" pitchFamily="34" charset="0"/>
              </a:rPr>
              <a:t>“</a:t>
            </a:r>
            <a:r>
              <a:rPr lang="bg-BG" dirty="0" smtClean="0">
                <a:latin typeface="+mj-lt"/>
                <a:cs typeface="Arial" pitchFamily="34" charset="0"/>
              </a:rPr>
              <a:t>Запознаване с несвързани с мрежата</a:t>
            </a:r>
            <a:r>
              <a:rPr lang="en-US" dirty="0" smtClean="0">
                <a:latin typeface="+mj-lt"/>
                <a:cs typeface="Arial" pitchFamily="34" charset="0"/>
              </a:rPr>
              <a:t> </a:t>
            </a:r>
            <a:r>
              <a:rPr lang="en-US" dirty="0">
                <a:latin typeface="+mj-lt"/>
                <a:cs typeface="Arial" pitchFamily="34" charset="0"/>
              </a:rPr>
              <a:t>PV </a:t>
            </a:r>
            <a:r>
              <a:rPr lang="bg-BG" dirty="0" smtClean="0">
                <a:latin typeface="+mj-lt"/>
                <a:cs typeface="Arial" pitchFamily="34" charset="0"/>
              </a:rPr>
              <a:t>системи с или без съхранение на електроенергия</a:t>
            </a:r>
            <a:r>
              <a:rPr lang="en-US" dirty="0" smtClean="0">
                <a:latin typeface="+mj-lt"/>
                <a:cs typeface="Arial" pitchFamily="34" charset="0"/>
              </a:rPr>
              <a:t>” </a:t>
            </a:r>
            <a:r>
              <a:rPr lang="bg-BG" dirty="0" smtClean="0">
                <a:latin typeface="+mj-lt"/>
                <a:cs typeface="Arial" pitchFamily="34" charset="0"/>
              </a:rPr>
              <a:t>и</a:t>
            </a:r>
            <a:r>
              <a:rPr lang="en-US" dirty="0" smtClean="0">
                <a:latin typeface="+mj-lt"/>
                <a:cs typeface="Arial" pitchFamily="34" charset="0"/>
              </a:rPr>
              <a:t>:</a:t>
            </a:r>
            <a:endParaRPr lang="en-US" dirty="0">
              <a:latin typeface="+mj-lt"/>
              <a:cs typeface="Arial" pitchFamily="34" charset="0"/>
            </a:endParaRPr>
          </a:p>
          <a:p>
            <a:pPr marL="0" indent="0" algn="just">
              <a:buNone/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lvl="1">
              <a:buFont typeface="+mj-lt"/>
              <a:buAutoNum type="arabicPeriod"/>
            </a:pPr>
            <a:r>
              <a:rPr lang="bg-BG" b="1" dirty="0" smtClean="0"/>
              <a:t>Имате основни познания за батерийните инвертори</a:t>
            </a:r>
            <a:r>
              <a:rPr lang="en-US" b="1" dirty="0" smtClean="0"/>
              <a:t> </a:t>
            </a:r>
            <a:endParaRPr lang="en-US" b="1" dirty="0"/>
          </a:p>
          <a:p>
            <a:pPr lvl="1">
              <a:buFont typeface="+mj-lt"/>
              <a:buAutoNum type="arabicPeriod"/>
            </a:pPr>
            <a:r>
              <a:rPr lang="bg-BG" b="1" dirty="0" smtClean="0"/>
              <a:t>Запознати сте със съхранението на електроенергия в несвързани с мрежата системи</a:t>
            </a:r>
            <a:endParaRPr lang="en-US" b="1" dirty="0"/>
          </a:p>
          <a:p>
            <a:pPr lvl="1">
              <a:buFont typeface="+mj-lt"/>
              <a:buAutoNum type="arabicPeriod"/>
            </a:pPr>
            <a:r>
              <a:rPr lang="bg-BG" b="1" dirty="0" smtClean="0"/>
              <a:t>Запознати сте с оразмеряване на батериите в несвързани с мрежата системи</a:t>
            </a:r>
            <a:endParaRPr lang="en-US" b="1" dirty="0"/>
          </a:p>
          <a:p>
            <a:pPr lvl="1">
              <a:buFont typeface="+mj-lt"/>
              <a:buAutoNum type="arabicPeriod"/>
            </a:pPr>
            <a:r>
              <a:rPr lang="bg-BG" b="1" dirty="0" smtClean="0"/>
              <a:t>Запознати сте с оразмеряването на </a:t>
            </a:r>
            <a:r>
              <a:rPr lang="en-US" b="1" dirty="0" smtClean="0"/>
              <a:t>PV</a:t>
            </a:r>
            <a:r>
              <a:rPr lang="bg-BG" b="1" dirty="0" smtClean="0"/>
              <a:t> </a:t>
            </a:r>
            <a:r>
              <a:rPr lang="bg-BG" b="1" dirty="0" smtClean="0"/>
              <a:t>системите </a:t>
            </a:r>
            <a:r>
              <a:rPr lang="bg-BG" b="1" dirty="0" smtClean="0"/>
              <a:t>в несвързани с мрежата системи</a:t>
            </a:r>
          </a:p>
          <a:p>
            <a:pPr lvl="1">
              <a:buFont typeface="+mj-lt"/>
              <a:buAutoNum type="arabicPeriod"/>
            </a:pPr>
            <a:r>
              <a:rPr lang="bg-BG" b="1" dirty="0" smtClean="0"/>
              <a:t>Можете да конфигурирате незвързана с мрежата</a:t>
            </a:r>
            <a:r>
              <a:rPr lang="en-US" b="1" dirty="0" smtClean="0"/>
              <a:t> PV</a:t>
            </a:r>
            <a:r>
              <a:rPr lang="bg-BG" b="1" dirty="0" smtClean="0"/>
              <a:t> система</a:t>
            </a:r>
            <a:r>
              <a:rPr lang="en-US" b="1" dirty="0" smtClean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619887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563888" y="1988840"/>
            <a:ext cx="5472608" cy="1470025"/>
          </a:xfrm>
        </p:spPr>
        <p:txBody>
          <a:bodyPr/>
          <a:lstStyle/>
          <a:p>
            <a:r>
              <a:rPr lang="bg-BG" dirty="0" smtClean="0"/>
              <a:t>Благодаря ви за вниманието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9220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Фотоволтаични системи</a:t>
            </a:r>
            <a:r>
              <a:rPr lang="en-US" dirty="0"/>
              <a:t/>
            </a:r>
            <a:br>
              <a:rPr lang="en-US" dirty="0"/>
            </a:br>
            <a:r>
              <a:rPr lang="bg-BG" dirty="0" smtClean="0"/>
              <a:t>Запознаване с несвързани с мрежата </a:t>
            </a:r>
            <a:r>
              <a:rPr lang="en-US" dirty="0" smtClean="0"/>
              <a:t>PV </a:t>
            </a:r>
            <a:r>
              <a:rPr lang="bg-BG" dirty="0" smtClean="0"/>
              <a:t>системи, с или без съхранение на електроенергия</a:t>
            </a:r>
            <a:endParaRPr lang="el-GR" dirty="0"/>
          </a:p>
        </p:txBody>
      </p:sp>
      <p:pic>
        <p:nvPicPr>
          <p:cNvPr id="48134" name="Picture 6" descr="http://www.cubis.gr/wp-content/uploads/2015/11/100W-off-Grid-Solar-Electric-System-Complete-Ki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95470" y="1428736"/>
            <a:ext cx="6476992" cy="48577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475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 eaLnBrk="1" latinLnBrk="0" hangingPunct="1"/>
            <a:r>
              <a:rPr lang="bg-BG" dirty="0" smtClean="0"/>
              <a:t>Фотоволтаични системи</a:t>
            </a:r>
            <a:r>
              <a:rPr lang="en-US" dirty="0"/>
              <a:t/>
            </a:r>
            <a:br>
              <a:rPr lang="en-US" dirty="0"/>
            </a:br>
            <a:r>
              <a:rPr lang="bg-BG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Запознаване с несвързани с мрежата </a:t>
            </a:r>
            <a:r>
              <a:rPr lang="en-US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PV </a:t>
            </a:r>
            <a:r>
              <a:rPr lang="bg-BG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системи, с или без съхранение на електроенергия</a:t>
            </a:r>
            <a:endParaRPr lang="bg-BG" dirty="0"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700808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bg-BG" dirty="0" smtClean="0"/>
              <a:t>Основи на акумулаторните инвертори и техните функции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2420888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Акумулаторни инвертори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187624" y="3212976"/>
            <a:ext cx="6696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g-BG" dirty="0" smtClean="0"/>
              <a:t>Предлагат се за входящо напрежение от </a:t>
            </a:r>
            <a:r>
              <a:rPr lang="en-US" dirty="0" smtClean="0"/>
              <a:t>12</a:t>
            </a:r>
            <a:r>
              <a:rPr lang="en-US" dirty="0"/>
              <a:t>, 24, 48 </a:t>
            </a:r>
            <a:r>
              <a:rPr lang="en-US" dirty="0" smtClean="0"/>
              <a:t>V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g-BG" dirty="0" smtClean="0"/>
              <a:t>Мощност</a:t>
            </a:r>
            <a:r>
              <a:rPr lang="en-US" dirty="0" smtClean="0"/>
              <a:t>: </a:t>
            </a:r>
            <a:r>
              <a:rPr lang="bg-BG" dirty="0" smtClean="0"/>
              <a:t>Широк спектър от изисквания за изходната мощност</a:t>
            </a:r>
            <a:endParaRPr lang="en-US" dirty="0"/>
          </a:p>
        </p:txBody>
      </p:sp>
      <p:pic>
        <p:nvPicPr>
          <p:cNvPr id="9" name="Picture 8" descr="fig35_inverter_offgrid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581128"/>
            <a:ext cx="2958400" cy="179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fig35_inverter_offgrid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5" y="1988840"/>
            <a:ext cx="1284228" cy="1843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940" y="4070340"/>
            <a:ext cx="1212711" cy="121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75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fig35_inverter_offgrid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42" y="4071942"/>
            <a:ext cx="2958400" cy="179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fig35_inverter_offgrid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988840"/>
            <a:ext cx="1284228" cy="1843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801" y="2571744"/>
            <a:ext cx="1212711" cy="1212711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 eaLnBrk="1" latinLnBrk="0" hangingPunct="1"/>
            <a:r>
              <a:rPr lang="bg-BG" dirty="0" smtClean="0"/>
              <a:t>Фотоволтаични системи</a:t>
            </a:r>
            <a:r>
              <a:rPr lang="en-US" dirty="0"/>
              <a:t/>
            </a:r>
            <a:br>
              <a:rPr lang="en-US" dirty="0"/>
            </a:br>
            <a:r>
              <a:rPr lang="bg-BG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Запознаване с несвързани с мрежата </a:t>
            </a:r>
            <a:r>
              <a:rPr lang="en-US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PV </a:t>
            </a:r>
            <a:r>
              <a:rPr lang="bg-BG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системи, с или без съхранение на електроенергия</a:t>
            </a:r>
            <a:endParaRPr lang="bg-BG" dirty="0"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700808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Основи на акумулаторните инвертори и техните функции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2420888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Акумулаторни инвертори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079612" y="3044345"/>
            <a:ext cx="4212468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g-BG" dirty="0" smtClean="0"/>
              <a:t>Входящо променливо напрежение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g-BG" dirty="0" smtClean="0"/>
              <a:t>Истинска синусоидна вълна на напрежението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g-BG" dirty="0" smtClean="0"/>
              <a:t>Защита на акумулатора /батерията/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g-BG" dirty="0" smtClean="0"/>
              <a:t>Способност да издържат на претоварване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g-BG" dirty="0" smtClean="0"/>
              <a:t>Защита срещу включване с обратна полярност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535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ig35_inverter_offgrid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8" y="4071942"/>
            <a:ext cx="2958400" cy="179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fig35_inverter_offgrid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988840"/>
            <a:ext cx="1284228" cy="1843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942" y="2571744"/>
            <a:ext cx="1212711" cy="1212711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 eaLnBrk="1" latinLnBrk="0" hangingPunct="1"/>
            <a:r>
              <a:rPr lang="bg-BG" dirty="0" smtClean="0"/>
              <a:t>Фотоволтаични системи</a:t>
            </a:r>
            <a:r>
              <a:rPr lang="en-US" dirty="0"/>
              <a:t/>
            </a:r>
            <a:br>
              <a:rPr lang="en-US" dirty="0"/>
            </a:br>
            <a:r>
              <a:rPr lang="bg-BG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Запознаване с несвързани с мрежата </a:t>
            </a:r>
            <a:r>
              <a:rPr lang="en-US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PV </a:t>
            </a:r>
            <a:r>
              <a:rPr lang="bg-BG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системи, с или без съхранение на електроенергия</a:t>
            </a:r>
            <a:endParaRPr lang="bg-BG" dirty="0"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700808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Основи на акумулаторните инвертори и техните функции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2420888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Акумулаторни инвертори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55576" y="3044345"/>
            <a:ext cx="45365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g-BG" dirty="0" smtClean="0"/>
              <a:t>Могат да се използват и като зарядни устройства</a:t>
            </a:r>
            <a:endParaRPr lang="en-US" dirty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g-BG" dirty="0" smtClean="0"/>
              <a:t>Подаване на енергия от мрежата</a:t>
            </a:r>
            <a:endParaRPr lang="en-US" dirty="0" smtClean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g-BG" dirty="0" smtClean="0"/>
              <a:t>Подаване на енергия от генератор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g-BG" dirty="0" smtClean="0"/>
              <a:t>Могат да произвеждат много повече енергия за кратък период от време. Полезна характеристика при помпи</a:t>
            </a:r>
            <a:r>
              <a:rPr lang="en-US" dirty="0" smtClean="0"/>
              <a:t>,</a:t>
            </a:r>
            <a:r>
              <a:rPr lang="bg-BG" dirty="0" smtClean="0"/>
              <a:t> хладилници и др.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06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 eaLnBrk="1" latinLnBrk="0" hangingPunct="1"/>
            <a:r>
              <a:rPr lang="bg-BG" dirty="0" smtClean="0"/>
              <a:t>Фотоволтаични системи</a:t>
            </a:r>
            <a:r>
              <a:rPr lang="en-US" dirty="0"/>
              <a:t/>
            </a:r>
            <a:br>
              <a:rPr lang="en-US" dirty="0"/>
            </a:br>
            <a:r>
              <a:rPr lang="bg-BG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Запознаване с несвързани с мрежата </a:t>
            </a:r>
            <a:r>
              <a:rPr lang="en-US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PV </a:t>
            </a:r>
            <a:r>
              <a:rPr lang="bg-BG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системи, с или без съхранение на електроенергия</a:t>
            </a:r>
            <a:endParaRPr lang="bg-BG" dirty="0"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2976" y="1643050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bg-BG" dirty="0" smtClean="0"/>
              <a:t>Основни конфигурации на съхранението на електроенергия при самостоятелни системи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2420888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Съхранение на електроенергия</a:t>
            </a:r>
            <a:r>
              <a:rPr lang="en-US" dirty="0" smtClean="0"/>
              <a:t>. </a:t>
            </a:r>
            <a:r>
              <a:rPr lang="bg-BG" dirty="0" smtClean="0"/>
              <a:t>Видове </a:t>
            </a:r>
            <a:r>
              <a:rPr lang="bg-BG" dirty="0" smtClean="0"/>
              <a:t>батерии/акумулатори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142976" y="2852936"/>
            <a:ext cx="66967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g-BG" dirty="0" smtClean="0"/>
              <a:t>Оловни</a:t>
            </a:r>
            <a:endParaRPr lang="en-US" dirty="0" smtClean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g-BG" dirty="0" smtClean="0"/>
              <a:t>По-евтини</a:t>
            </a:r>
            <a:endParaRPr lang="en-US" dirty="0" smtClean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g-BG" dirty="0" smtClean="0"/>
              <a:t>С голям капацитет за съхранение</a:t>
            </a:r>
            <a:endParaRPr lang="en-US" dirty="0" smtClean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g-BG" dirty="0" smtClean="0"/>
              <a:t>Тежки</a:t>
            </a:r>
            <a:endParaRPr lang="en-US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g-BG" dirty="0" smtClean="0"/>
              <a:t>Литиево-йонни</a:t>
            </a:r>
            <a:endParaRPr lang="en-US" dirty="0" smtClean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g-BG" dirty="0" smtClean="0"/>
              <a:t>В момента са по-скъпи</a:t>
            </a:r>
            <a:endParaRPr lang="en-US" dirty="0" smtClean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g-BG" dirty="0" smtClean="0"/>
              <a:t>По-дълъг полезен живот</a:t>
            </a:r>
            <a:endParaRPr lang="en-US" dirty="0" smtClean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g-BG" dirty="0" smtClean="0"/>
              <a:t>По-ефективни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842054"/>
            <a:ext cx="3150096" cy="218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849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547963"/>
            <a:ext cx="3275856" cy="2183904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 eaLnBrk="1" latinLnBrk="0" hangingPunct="1"/>
            <a:r>
              <a:rPr lang="bg-BG" dirty="0" smtClean="0"/>
              <a:t>Фотоволтаични </a:t>
            </a:r>
            <a:r>
              <a:rPr lang="bg-BG" dirty="0" smtClean="0"/>
              <a:t>системи</a:t>
            </a:r>
            <a:r>
              <a:rPr lang="en-US" dirty="0"/>
              <a:t/>
            </a:r>
            <a:br>
              <a:rPr lang="en-US" dirty="0"/>
            </a:br>
            <a:r>
              <a:rPr lang="bg-BG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Запознаване с несвързани с мрежата </a:t>
            </a:r>
            <a:r>
              <a:rPr lang="en-US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PV </a:t>
            </a:r>
            <a:r>
              <a:rPr lang="bg-BG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системи, с или без съхранение на електроенергия</a:t>
            </a:r>
            <a:endParaRPr lang="bg-BG" dirty="0"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4414" y="1571612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</a:t>
            </a:r>
            <a:r>
              <a:rPr lang="bg-BG" dirty="0"/>
              <a:t>Основни конфигурации на съхранението на електроенергия при самостоятелни системи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2420888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Съхранение на електроенергията</a:t>
            </a:r>
            <a:r>
              <a:rPr lang="en-US" dirty="0" smtClean="0"/>
              <a:t>. </a:t>
            </a:r>
            <a:r>
              <a:rPr lang="bg-BG" dirty="0" smtClean="0"/>
              <a:t>Основни характеристики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245904" y="3123116"/>
            <a:ext cx="66967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g-BG" dirty="0" smtClean="0"/>
              <a:t>Мощност в </a:t>
            </a:r>
            <a:r>
              <a:rPr lang="en-US" dirty="0" smtClean="0"/>
              <a:t>Ah </a:t>
            </a:r>
            <a:r>
              <a:rPr lang="bg-BG" dirty="0" smtClean="0"/>
              <a:t>и </a:t>
            </a:r>
            <a:r>
              <a:rPr lang="en-US" dirty="0" smtClean="0"/>
              <a:t>kWh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g-BG" dirty="0" smtClean="0"/>
              <a:t>Дълбочина на разряда</a:t>
            </a:r>
            <a:endParaRPr lang="en-US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g-BG" dirty="0" smtClean="0"/>
              <a:t>Ефективност</a:t>
            </a:r>
            <a:endParaRPr lang="en-US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g-BG" dirty="0" smtClean="0"/>
              <a:t>Полезен живот и гаранции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624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928802"/>
            <a:ext cx="3059832" cy="1860238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 eaLnBrk="1" latinLnBrk="0" hangingPunct="1"/>
            <a:r>
              <a:rPr lang="bg-BG" dirty="0" smtClean="0"/>
              <a:t>Фотоволтаични системи</a:t>
            </a:r>
            <a:r>
              <a:rPr lang="en-US" dirty="0"/>
              <a:t/>
            </a:r>
            <a:br>
              <a:rPr lang="en-US" dirty="0"/>
            </a:br>
            <a:r>
              <a:rPr lang="bg-BG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Запознаване с несвързани с мрежата </a:t>
            </a:r>
            <a:r>
              <a:rPr lang="en-US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PV </a:t>
            </a:r>
            <a:r>
              <a:rPr lang="bg-BG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системи, с или без съхранение на електроенергия</a:t>
            </a:r>
            <a:endParaRPr lang="bg-BG" dirty="0"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4414" y="1571612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Основни конфигурации на съхранението на електроенергия при самостоятелни системи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2420888"/>
            <a:ext cx="6507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Съхранение на електроенергия</a:t>
            </a:r>
            <a:r>
              <a:rPr lang="en-US" dirty="0" smtClean="0"/>
              <a:t>. </a:t>
            </a:r>
            <a:r>
              <a:rPr lang="bg-BG" dirty="0" smtClean="0"/>
              <a:t>Основни характеристики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187624" y="3212976"/>
            <a:ext cx="66967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g-BG" dirty="0" smtClean="0"/>
              <a:t>Капацитет/мощност </a:t>
            </a:r>
            <a:r>
              <a:rPr lang="bg-BG" dirty="0" smtClean="0"/>
              <a:t>в </a:t>
            </a:r>
            <a:r>
              <a:rPr lang="en-US" dirty="0" smtClean="0"/>
              <a:t>Ah. </a:t>
            </a:r>
            <a:r>
              <a:rPr lang="bg-BG" dirty="0" smtClean="0"/>
              <a:t>Съхранен заряд, напр</a:t>
            </a:r>
            <a:r>
              <a:rPr lang="en-US" dirty="0" smtClean="0"/>
              <a:t>. 800 Ah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1 Ah </a:t>
            </a:r>
            <a:r>
              <a:rPr lang="bg-BG" dirty="0" smtClean="0"/>
              <a:t>съответства на </a:t>
            </a:r>
            <a:r>
              <a:rPr lang="en-US" dirty="0" smtClean="0"/>
              <a:t>3600 Coulombs</a:t>
            </a:r>
            <a:r>
              <a:rPr lang="bg-BG" dirty="0" smtClean="0"/>
              <a:t> /кулона/</a:t>
            </a:r>
            <a:endParaRPr lang="en-US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g-BG" dirty="0" smtClean="0"/>
              <a:t>Капацитет в </a:t>
            </a:r>
            <a:r>
              <a:rPr lang="en-US" dirty="0" smtClean="0"/>
              <a:t>kWh. </a:t>
            </a:r>
            <a:r>
              <a:rPr lang="bg-BG" dirty="0" smtClean="0"/>
              <a:t>Съхранена електроенергия</a:t>
            </a:r>
            <a:endParaRPr lang="en-US" dirty="0" smtClean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g-BG" dirty="0" smtClean="0"/>
              <a:t>Енергия= Номинално напрежение </a:t>
            </a:r>
            <a:r>
              <a:rPr lang="bg-BG" dirty="0" smtClean="0"/>
              <a:t>Х</a:t>
            </a:r>
            <a:r>
              <a:rPr lang="en-US" dirty="0" smtClean="0"/>
              <a:t> </a:t>
            </a:r>
            <a:r>
              <a:rPr lang="bg-BG" dirty="0" smtClean="0"/>
              <a:t>номинална мощност</a:t>
            </a:r>
            <a:endParaRPr lang="en-US" dirty="0" smtClean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g-BG" dirty="0" smtClean="0"/>
              <a:t>Напр</a:t>
            </a:r>
            <a:r>
              <a:rPr lang="en-US" dirty="0" smtClean="0"/>
              <a:t>. 24V </a:t>
            </a:r>
            <a:r>
              <a:rPr lang="bg-BG" dirty="0" smtClean="0"/>
              <a:t>Х</a:t>
            </a:r>
            <a:r>
              <a:rPr lang="en-US" dirty="0" smtClean="0"/>
              <a:t> </a:t>
            </a:r>
            <a:r>
              <a:rPr lang="en-US" dirty="0" smtClean="0"/>
              <a:t>800 Ah= 19.2 kWh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g-BG" dirty="0" smtClean="0"/>
              <a:t>Но също </a:t>
            </a:r>
            <a:r>
              <a:rPr lang="en-US" dirty="0" smtClean="0"/>
              <a:t>48V</a:t>
            </a:r>
            <a:r>
              <a:rPr lang="bg-BG" dirty="0" smtClean="0"/>
              <a:t>Х</a:t>
            </a:r>
            <a:r>
              <a:rPr lang="en-US" dirty="0" smtClean="0"/>
              <a:t>400 </a:t>
            </a:r>
            <a:r>
              <a:rPr lang="en-US" dirty="0" smtClean="0"/>
              <a:t>Ah=19.2 kWh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981311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1878</TotalTime>
  <Words>6050</Words>
  <Application>Microsoft Office PowerPoint</Application>
  <PresentationFormat>On-screen Show (4:3)</PresentationFormat>
  <Paragraphs>682</Paragraphs>
  <Slides>27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Wingdings</vt:lpstr>
      <vt:lpstr>2_Office Theme</vt:lpstr>
      <vt:lpstr>МОДУЛ 2: ФОТОВОЛТАИЧНИ СИСТЕМИ</vt:lpstr>
      <vt:lpstr>Цели на модула</vt:lpstr>
      <vt:lpstr>Фотоволтаични системи Запознаване с несвързани с мрежата PV системи, с или без съхранение на електроенергия</vt:lpstr>
      <vt:lpstr>Фотоволтаични системи Запознаване с несвързани с мрежата PV системи, с или без съхранение на електроенергия</vt:lpstr>
      <vt:lpstr>Фотоволтаични системи Запознаване с несвързани с мрежата PV системи, с или без съхранение на електроенергия</vt:lpstr>
      <vt:lpstr>Фотоволтаични системи Запознаване с несвързани с мрежата PV системи, с или без съхранение на електроенергия</vt:lpstr>
      <vt:lpstr>Фотоволтаични системи Запознаване с несвързани с мрежата PV системи, с или без съхранение на електроенергия</vt:lpstr>
      <vt:lpstr>Фотоволтаични системи Запознаване с несвързани с мрежата PV системи, с или без съхранение на електроенергия</vt:lpstr>
      <vt:lpstr>Фотоволтаични системи Запознаване с несвързани с мрежата PV системи, с или без съхранение на електроенергия</vt:lpstr>
      <vt:lpstr>Фотоволтаични системи Запознаване с несвързани с мрежата PV системи, с или без съхранение на електроенергия</vt:lpstr>
      <vt:lpstr>Фотоволтаични системи Запознаване с несвързани с мрежата PV системи, с или без съхранение на електроенергия</vt:lpstr>
      <vt:lpstr>Фотоволтаични системи Запознаване с несвързани с мрежата PV системи, с или без съхранение на електроенергия</vt:lpstr>
      <vt:lpstr>Фотоволтаични системи Запознаване с несвързани с мрежата PV системи, с или без съхранение на електроенергия</vt:lpstr>
      <vt:lpstr>Фотоволтаични системи Запознаване с несвързани с мрежата PV системи, с или без съхранение на електроенергия</vt:lpstr>
      <vt:lpstr>Фотоволтаични системи Запознаване с несвързани с мрежата PV системи, с или без съхранение на електроенергия</vt:lpstr>
      <vt:lpstr>Фотоволтаични системи Запознаване с несвързани с мрежата PV системи, с или без съхранение на електроенергия</vt:lpstr>
      <vt:lpstr>Фотоволтаични системи Запознаване с несвързани с мрежата PV системи, с или без съхранение на електроенергия</vt:lpstr>
      <vt:lpstr>Фотоволтаични системи Запознаване с несвързани с мрежата PV системи, с или без съхранение на електроенергия</vt:lpstr>
      <vt:lpstr>Фотоволтаични системи Запознаване с несвързани с мрежата PV системи, с или без съхранение на електроенергия</vt:lpstr>
      <vt:lpstr>Фотоволтаични системи Запознаване с несвързани с мрежата PV системи, с или без съхранение на електроенергия</vt:lpstr>
      <vt:lpstr>Фотоволтаични системи Запознаване с несвързани с мрежата PV системи, с или без съхранение на електроенергия</vt:lpstr>
      <vt:lpstr>Фотоволтаични системи Запознаване с несвързани с мрежата PV системи, с или без съхранение на електроенергия</vt:lpstr>
      <vt:lpstr>Фотоволтаични системи Запознаване с несвързани с мрежата PV системи, с или без съхранение на електроенергия</vt:lpstr>
      <vt:lpstr>Фотоволтаични системи Запознаване с несвързани с мрежата PV системи, с или без съхранение на електроенергия</vt:lpstr>
      <vt:lpstr>Фотоволтаични системи Запознаване с несвързани с мрежата PV системи, с или без съхранение на електроенергия</vt:lpstr>
      <vt:lpstr>Цели на модула</vt:lpstr>
      <vt:lpstr>Благодаря ви за вниманието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ptsimpoukli</dc:creator>
  <cp:lastModifiedBy>Irina Terzyiska</cp:lastModifiedBy>
  <cp:revision>189</cp:revision>
  <dcterms:created xsi:type="dcterms:W3CDTF">2017-12-11T10:59:29Z</dcterms:created>
  <dcterms:modified xsi:type="dcterms:W3CDTF">2019-12-08T08:34:18Z</dcterms:modified>
</cp:coreProperties>
</file>