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2"/>
  </p:notesMasterIdLst>
  <p:sldIdLst>
    <p:sldId id="256" r:id="rId2"/>
    <p:sldId id="257" r:id="rId3"/>
    <p:sldId id="297" r:id="rId4"/>
    <p:sldId id="272" r:id="rId5"/>
    <p:sldId id="301" r:id="rId6"/>
    <p:sldId id="302" r:id="rId7"/>
    <p:sldId id="314" r:id="rId8"/>
    <p:sldId id="310" r:id="rId9"/>
    <p:sldId id="309" r:id="rId10"/>
    <p:sldId id="303" r:id="rId11"/>
    <p:sldId id="306" r:id="rId12"/>
    <p:sldId id="300" r:id="rId13"/>
    <p:sldId id="304" r:id="rId14"/>
    <p:sldId id="305" r:id="rId15"/>
    <p:sldId id="308" r:id="rId16"/>
    <p:sldId id="299" r:id="rId17"/>
    <p:sldId id="311" r:id="rId18"/>
    <p:sldId id="312" r:id="rId19"/>
    <p:sldId id="313" r:id="rId20"/>
    <p:sldId id="315" r:id="rId21"/>
    <p:sldId id="318" r:id="rId22"/>
    <p:sldId id="319" r:id="rId23"/>
    <p:sldId id="320" r:id="rId24"/>
    <p:sldId id="321" r:id="rId25"/>
    <p:sldId id="322" r:id="rId26"/>
    <p:sldId id="323" r:id="rId27"/>
    <p:sldId id="324" r:id="rId28"/>
    <p:sldId id="317" r:id="rId29"/>
    <p:sldId id="298" r:id="rId30"/>
    <p:sldId id="326" r:id="rId31"/>
    <p:sldId id="327" r:id="rId32"/>
    <p:sldId id="328" r:id="rId33"/>
    <p:sldId id="329" r:id="rId34"/>
    <p:sldId id="325" r:id="rId35"/>
    <p:sldId id="330" r:id="rId36"/>
    <p:sldId id="331" r:id="rId37"/>
    <p:sldId id="332" r:id="rId38"/>
    <p:sldId id="333" r:id="rId39"/>
    <p:sldId id="334" r:id="rId40"/>
    <p:sldId id="507" r:id="rId41"/>
  </p:sldIdLst>
  <p:sldSz cx="9144000" cy="6858000" type="screen4x3"/>
  <p:notesSz cx="6799263" cy="9931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2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p:cViewPr varScale="1">
        <p:scale>
          <a:sx n="49" d="100"/>
          <a:sy n="49" d="100"/>
        </p:scale>
        <p:origin x="44" y="616"/>
      </p:cViewPr>
      <p:guideLst>
        <p:guide orient="horz" pos="3974"/>
        <p:guide pos="249"/>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4" y="0"/>
            <a:ext cx="2946347" cy="496570"/>
          </a:xfrm>
          <a:prstGeom prst="rect">
            <a:avLst/>
          </a:prstGeom>
        </p:spPr>
        <p:txBody>
          <a:bodyPr vert="horz" lIns="91437" tIns="45722" rIns="91437" bIns="45722" rtlCol="0"/>
          <a:lstStyle>
            <a:lvl1pPr algn="l">
              <a:defRPr sz="1200"/>
            </a:lvl1pPr>
          </a:lstStyle>
          <a:p>
            <a:endParaRPr lang="el-GR"/>
          </a:p>
        </p:txBody>
      </p:sp>
      <p:sp>
        <p:nvSpPr>
          <p:cNvPr id="3" name="2 - Θέση ημερομηνίας"/>
          <p:cNvSpPr>
            <a:spLocks noGrp="1"/>
          </p:cNvSpPr>
          <p:nvPr>
            <p:ph type="dt" idx="1"/>
          </p:nvPr>
        </p:nvSpPr>
        <p:spPr>
          <a:xfrm>
            <a:off x="3851346" y="0"/>
            <a:ext cx="2946347" cy="496570"/>
          </a:xfrm>
          <a:prstGeom prst="rect">
            <a:avLst/>
          </a:prstGeom>
        </p:spPr>
        <p:txBody>
          <a:bodyPr vert="horz" lIns="91437" tIns="45722" rIns="91437" bIns="45722" rtlCol="0"/>
          <a:lstStyle>
            <a:lvl1pPr algn="r">
              <a:defRPr sz="1200"/>
            </a:lvl1pPr>
          </a:lstStyle>
          <a:p>
            <a:fld id="{E62C10A0-F87B-4BFF-AD3A-8310E448460F}" type="datetimeFigureOut">
              <a:rPr lang="el-GR" smtClean="0"/>
              <a:pPr/>
              <a:t>21/8/2019</a:t>
            </a:fld>
            <a:endParaRPr lang="el-GR"/>
          </a:p>
        </p:txBody>
      </p:sp>
      <p:sp>
        <p:nvSpPr>
          <p:cNvPr id="4" name="3 - Θέση εικόνας διαφάνειας"/>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37" tIns="45722" rIns="91437" bIns="45722" rtlCol="0" anchor="ctr"/>
          <a:lstStyle/>
          <a:p>
            <a:endParaRPr lang="el-GR"/>
          </a:p>
        </p:txBody>
      </p:sp>
      <p:sp>
        <p:nvSpPr>
          <p:cNvPr id="5" name="4 - Θέση σημειώσεων"/>
          <p:cNvSpPr>
            <a:spLocks noGrp="1"/>
          </p:cNvSpPr>
          <p:nvPr>
            <p:ph type="body" sz="quarter" idx="3"/>
          </p:nvPr>
        </p:nvSpPr>
        <p:spPr>
          <a:xfrm>
            <a:off x="679927" y="4717416"/>
            <a:ext cx="5439410" cy="4469130"/>
          </a:xfrm>
          <a:prstGeom prst="rect">
            <a:avLst/>
          </a:prstGeom>
        </p:spPr>
        <p:txBody>
          <a:bodyPr vert="horz" lIns="91437" tIns="45722" rIns="91437" bIns="45722"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4" y="9433107"/>
            <a:ext cx="2946347" cy="496570"/>
          </a:xfrm>
          <a:prstGeom prst="rect">
            <a:avLst/>
          </a:prstGeom>
        </p:spPr>
        <p:txBody>
          <a:bodyPr vert="horz" lIns="91437" tIns="45722" rIns="91437" bIns="45722"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1346" y="9433107"/>
            <a:ext cx="2946347" cy="496570"/>
          </a:xfrm>
          <a:prstGeom prst="rect">
            <a:avLst/>
          </a:prstGeom>
        </p:spPr>
        <p:txBody>
          <a:bodyPr vert="horz" lIns="91437" tIns="45722" rIns="91437" bIns="45722" rtlCol="0" anchor="b"/>
          <a:lstStyle>
            <a:lvl1pPr algn="r">
              <a:defRPr sz="1200"/>
            </a:lvl1pPr>
          </a:lstStyle>
          <a:p>
            <a:fld id="{D51933F7-9C1D-42A8-B27F-F697341C8CBF}" type="slidenum">
              <a:rPr lang="el-GR" smtClean="0"/>
              <a:pPr/>
              <a:t>‹Nº›</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deb9Rd-9Mi8" TargetMode="External"/><Relationship Id="rId2" Type="http://schemas.openxmlformats.org/officeDocument/2006/relationships/hyperlink" Target="https://www.youtube.com/watch?v=haXK_-rmzFY" TargetMode="External"/><Relationship Id="rId1" Type="http://schemas.openxmlformats.org/officeDocument/2006/relationships/slideLayout" Target="../slideLayouts/slideLayout2.xml"/><Relationship Id="rId5" Type="http://schemas.openxmlformats.org/officeDocument/2006/relationships/hyperlink" Target="https://sahotwater.com.au/wp-content/uploads/2014/09/Solar-Hot-Water-Plumber-Adelaide.pdf" TargetMode="External"/><Relationship Id="rId4" Type="http://schemas.openxmlformats.org/officeDocument/2006/relationships/hyperlink" Target="https://www.youtube.com/watch?v=ww86zglyZ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s-ES" b="1" dirty="0">
                <a:effectLst>
                  <a:outerShdw blurRad="38100" dist="38100" dir="2700000" algn="tl">
                    <a:srgbClr val="000000">
                      <a:alpha val="43137"/>
                    </a:srgbClr>
                  </a:outerShdw>
                </a:effectLst>
              </a:rPr>
              <a:t>Unidad 2.1. EL SISTEMA DE TERMOSIFÓN</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s-ES" dirty="0"/>
              <a:t>Bloque 2: Sistemas de energía solar térmica para viviendas unifamiliares</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1652-5884-4CB3-B0A4-3E458C1AAE5D}"/>
              </a:ext>
            </a:extLst>
          </p:cNvPr>
          <p:cNvSpPr>
            <a:spLocks noGrp="1"/>
          </p:cNvSpPr>
          <p:nvPr>
            <p:ph type="title"/>
          </p:nvPr>
        </p:nvSpPr>
        <p:spPr>
          <a:xfrm>
            <a:off x="1979712" y="0"/>
            <a:ext cx="6707088" cy="1124744"/>
          </a:xfrm>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99C61A5F-B914-46A5-9860-B6061894FB1B}"/>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Tipología de los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endParaRPr lang="en-US" b="1" dirty="0">
              <a:solidFill>
                <a:prstClr val="black"/>
              </a:solidFill>
              <a:cs typeface="Arial" pitchFamily="34" charset="0"/>
            </a:endParaRPr>
          </a:p>
        </p:txBody>
      </p:sp>
      <p:sp>
        <p:nvSpPr>
          <p:cNvPr id="5" name="Rectangle 4">
            <a:extLst>
              <a:ext uri="{FF2B5EF4-FFF2-40B4-BE49-F238E27FC236}">
                <a16:creationId xmlns:a16="http://schemas.microsoft.com/office/drawing/2014/main" id="{C89BF148-7AA0-4D96-9C90-0AB087799357}"/>
              </a:ext>
            </a:extLst>
          </p:cNvPr>
          <p:cNvSpPr/>
          <p:nvPr/>
        </p:nvSpPr>
        <p:spPr>
          <a:xfrm>
            <a:off x="432916" y="4725000"/>
            <a:ext cx="8460000" cy="1600438"/>
          </a:xfrm>
          <a:prstGeom prst="rect">
            <a:avLst/>
          </a:prstGeom>
        </p:spPr>
        <p:txBody>
          <a:bodyPr wrap="square">
            <a:spAutoFit/>
          </a:bodyPr>
          <a:lstStyle/>
          <a:p>
            <a:pPr marL="285750" indent="-285750">
              <a:buFont typeface="Wingdings" panose="05000000000000000000" pitchFamily="2" charset="2"/>
              <a:buChar char="§"/>
            </a:pPr>
            <a:r>
              <a:rPr lang="es-ES" sz="1400" b="1" dirty="0"/>
              <a:t>TERMOSIFÓN DIRECTO NO PRESURIZADO CON TUBOS EN U DE VACÍO Y COMPACTO</a:t>
            </a:r>
            <a:r>
              <a:rPr lang="en-US" sz="1400" b="1" dirty="0"/>
              <a:t>.</a:t>
            </a:r>
          </a:p>
          <a:p>
            <a:pPr marL="742950" lvl="1" indent="-285750">
              <a:buFont typeface="Calibri" panose="020F0502020204030204" pitchFamily="34" charset="0"/>
              <a:buChar char="₋"/>
            </a:pPr>
            <a:r>
              <a:rPr lang="es-ES" sz="1400" dirty="0"/>
              <a:t>El termosifón ACS solar más sencillo. Ideal para climas cálidos y proyectos de "bricolaje".</a:t>
            </a:r>
          </a:p>
          <a:p>
            <a:pPr marL="742950" lvl="1" indent="-285750">
              <a:buFont typeface="Calibri" panose="020F0502020204030204" pitchFamily="34" charset="0"/>
              <a:buChar char="₋"/>
            </a:pPr>
            <a:r>
              <a:rPr lang="es-ES" sz="1400" dirty="0"/>
              <a:t>Depósito no presurizado, abierto a la atmósfera y fabricado en acero inoxidable de calidad alimentaria.</a:t>
            </a:r>
          </a:p>
          <a:p>
            <a:pPr marL="742950" lvl="1" indent="-285750">
              <a:buFont typeface="Calibri" panose="020F0502020204030204" pitchFamily="34" charset="0"/>
              <a:buChar char="₋"/>
            </a:pPr>
            <a:r>
              <a:rPr lang="es-ES" sz="1400" dirty="0"/>
              <a:t>Diseño compacto con tubos de vacío insertados tipo U, para un mejor rendimiento. </a:t>
            </a:r>
          </a:p>
          <a:p>
            <a:pPr marL="742950" lvl="1" indent="-285750">
              <a:buFont typeface="Calibri" panose="020F0502020204030204" pitchFamily="34" charset="0"/>
              <a:buChar char="₋"/>
            </a:pPr>
            <a:r>
              <a:rPr lang="es-ES" sz="1400" dirty="0"/>
              <a:t>Un solo circuito. El agua potable circula de forma natural a medida que se calienta y es suministrada por acción de la gravedad. El depósito contiene una unidad de llenado automático (válvula accionada por flotador).</a:t>
            </a:r>
            <a:endParaRPr lang="en-US" sz="1400" dirty="0"/>
          </a:p>
        </p:txBody>
      </p:sp>
      <p:sp>
        <p:nvSpPr>
          <p:cNvPr id="11" name="Rectangle 10">
            <a:extLst>
              <a:ext uri="{FF2B5EF4-FFF2-40B4-BE49-F238E27FC236}">
                <a16:creationId xmlns:a16="http://schemas.microsoft.com/office/drawing/2014/main" id="{7A2DCCDA-BDC0-4478-A0C2-912DFB9440E2}"/>
              </a:ext>
            </a:extLst>
          </p:cNvPr>
          <p:cNvSpPr/>
          <p:nvPr/>
        </p:nvSpPr>
        <p:spPr>
          <a:xfrm>
            <a:off x="6448425" y="2047344"/>
            <a:ext cx="2659575" cy="2677656"/>
          </a:xfrm>
          <a:prstGeom prst="rect">
            <a:avLst/>
          </a:prstGeom>
        </p:spPr>
        <p:txBody>
          <a:bodyPr wrap="square">
            <a:spAutoFit/>
          </a:bodyPr>
          <a:lstStyle/>
          <a:p>
            <a:pPr marL="285750" indent="-285750">
              <a:buFont typeface="Calibri" panose="020F0502020204030204" pitchFamily="34" charset="0"/>
              <a:buChar char="₋"/>
            </a:pPr>
            <a:r>
              <a:rPr lang="es-ES" sz="1400" dirty="0"/>
              <a:t>Opción: resistencia auxiliar de calentamiento.</a:t>
            </a:r>
          </a:p>
          <a:p>
            <a:pPr marL="285750" indent="-285750">
              <a:buFont typeface="Calibri" panose="020F0502020204030204" pitchFamily="34" charset="0"/>
              <a:buChar char="₋"/>
            </a:pPr>
            <a:r>
              <a:rPr lang="es-ES" sz="1400" dirty="0"/>
              <a:t>Sistema directo significa más eficiencia. </a:t>
            </a:r>
          </a:p>
          <a:p>
            <a:pPr marL="285750" indent="-285750">
              <a:buFont typeface="Calibri" panose="020F0502020204030204" pitchFamily="34" charset="0"/>
              <a:buChar char="₋"/>
            </a:pPr>
            <a:r>
              <a:rPr lang="es-ES" sz="1400" dirty="0"/>
              <a:t>Sin presión significa una estructura más ligera y sin necesidad de válvulas de seguridad.</a:t>
            </a:r>
          </a:p>
          <a:p>
            <a:pPr marL="285750" indent="-285750">
              <a:buFont typeface="Calibri" panose="020F0502020204030204" pitchFamily="34" charset="0"/>
              <a:buChar char="₋"/>
            </a:pPr>
            <a:r>
              <a:rPr lang="es-ES" sz="1400" dirty="0"/>
              <a:t>Pérdidas por evaporación.</a:t>
            </a:r>
          </a:p>
          <a:p>
            <a:pPr marL="285750" indent="-285750">
              <a:buFont typeface="Calibri" panose="020F0502020204030204" pitchFamily="34" charset="0"/>
              <a:buChar char="₋"/>
            </a:pPr>
            <a:r>
              <a:rPr lang="es-ES" sz="1400" dirty="0"/>
              <a:t>La dureza del agua puede hacer que el ACS solar sea inviable.</a:t>
            </a:r>
            <a:endParaRPr lang="en-US" sz="1400" dirty="0"/>
          </a:p>
        </p:txBody>
      </p:sp>
      <p:pic>
        <p:nvPicPr>
          <p:cNvPr id="6" name="Picture 5" descr="A picture containing indoor&#10;&#10;Description generated with high confidence">
            <a:extLst>
              <a:ext uri="{FF2B5EF4-FFF2-40B4-BE49-F238E27FC236}">
                <a16:creationId xmlns:a16="http://schemas.microsoft.com/office/drawing/2014/main" id="{30090D03-8BB4-484C-8BD3-6CE4EB2B7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00" y="2025000"/>
            <a:ext cx="5625000" cy="2700000"/>
          </a:xfrm>
          <a:prstGeom prst="rect">
            <a:avLst/>
          </a:prstGeom>
          <a:ln>
            <a:solidFill>
              <a:schemeClr val="tx1"/>
            </a:solidFill>
          </a:ln>
        </p:spPr>
      </p:pic>
    </p:spTree>
    <p:extLst>
      <p:ext uri="{BB962C8B-B14F-4D97-AF65-F5344CB8AC3E}">
        <p14:creationId xmlns:p14="http://schemas.microsoft.com/office/powerpoint/2010/main" val="45855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9829-3D8E-42CE-8446-6F48BA08DD59}"/>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5" name="Rectangle 4">
            <a:extLst>
              <a:ext uri="{FF2B5EF4-FFF2-40B4-BE49-F238E27FC236}">
                <a16:creationId xmlns:a16="http://schemas.microsoft.com/office/drawing/2014/main" id="{53B78BF1-2092-4011-809C-60A6752B8171}"/>
              </a:ext>
            </a:extLst>
          </p:cNvPr>
          <p:cNvSpPr/>
          <p:nvPr/>
        </p:nvSpPr>
        <p:spPr>
          <a:xfrm>
            <a:off x="432916" y="1557000"/>
            <a:ext cx="5412240"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Tipología de los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r>
              <a:rPr lang="en-US" b="1" dirty="0">
                <a:solidFill>
                  <a:prstClr val="black"/>
                </a:solidFill>
                <a:cs typeface="Arial" pitchFamily="34" charset="0"/>
              </a:rPr>
              <a:t>.</a:t>
            </a:r>
          </a:p>
        </p:txBody>
      </p:sp>
      <p:sp>
        <p:nvSpPr>
          <p:cNvPr id="6" name="Rectangle 5">
            <a:extLst>
              <a:ext uri="{FF2B5EF4-FFF2-40B4-BE49-F238E27FC236}">
                <a16:creationId xmlns:a16="http://schemas.microsoft.com/office/drawing/2014/main" id="{57BAF565-A333-4E53-9995-7CD4E71CE926}"/>
              </a:ext>
            </a:extLst>
          </p:cNvPr>
          <p:cNvSpPr/>
          <p:nvPr/>
        </p:nvSpPr>
        <p:spPr>
          <a:xfrm>
            <a:off x="5975081" y="1557000"/>
            <a:ext cx="2916919" cy="3970318"/>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TERMOSIFÓN DIRECTO PRESURIZADO CON COLECTORES PLANOS. COMPACTO.</a:t>
            </a:r>
            <a:endParaRPr lang="en-US" sz="1400" dirty="0">
              <a:latin typeface="+mj-lt"/>
            </a:endParaRPr>
          </a:p>
          <a:p>
            <a:pPr marL="742950" lvl="1" indent="-285750">
              <a:buFont typeface="Calibri" panose="020F0502020204030204" pitchFamily="34" charset="0"/>
              <a:buChar char="₋"/>
            </a:pPr>
            <a:r>
              <a:rPr lang="es-ES" sz="1400" dirty="0">
                <a:latin typeface="+mj-lt"/>
              </a:rPr>
              <a:t>Este es otro diseño simple y mejorado.</a:t>
            </a:r>
          </a:p>
          <a:p>
            <a:pPr marL="742950" lvl="1" indent="-285750">
              <a:buFont typeface="Calibri" panose="020F0502020204030204" pitchFamily="34" charset="0"/>
              <a:buChar char="₋"/>
            </a:pPr>
            <a:r>
              <a:rPr lang="es-ES" sz="1400" dirty="0">
                <a:latin typeface="+mj-lt"/>
              </a:rPr>
              <a:t>Circulación natural del agua caliente directamente, sin pérdida de calor en la segunda transferencia. </a:t>
            </a:r>
          </a:p>
          <a:p>
            <a:pPr marL="742950" lvl="1" indent="-285750">
              <a:buFont typeface="Calibri" panose="020F0502020204030204" pitchFamily="34" charset="0"/>
              <a:buChar char="₋"/>
            </a:pPr>
            <a:r>
              <a:rPr lang="es-ES" sz="1400" dirty="0">
                <a:latin typeface="+mj-lt"/>
              </a:rPr>
              <a:t>El acumulador está conectado a la red de agua fría. Este diseño presurizado suministra agua con una temperatura y un caudal más estables. </a:t>
            </a:r>
          </a:p>
          <a:p>
            <a:pPr marL="742950" lvl="1" indent="-285750">
              <a:buFont typeface="Calibri" panose="020F0502020204030204" pitchFamily="34" charset="0"/>
              <a:buChar char="₋"/>
            </a:pPr>
            <a:r>
              <a:rPr lang="es-ES" sz="1400" dirty="0">
                <a:latin typeface="+mj-lt"/>
              </a:rPr>
              <a:t>Requiere protecciones contra sobrepresiones</a:t>
            </a:r>
            <a:r>
              <a:rPr lang="en-US" sz="1400" dirty="0">
                <a:latin typeface="+mj-lt"/>
              </a:rPr>
              <a:t>.</a:t>
            </a:r>
          </a:p>
        </p:txBody>
      </p:sp>
      <p:pic>
        <p:nvPicPr>
          <p:cNvPr id="13" name="Picture 12" descr="A picture containing appliance&#10;&#10;Description generated with high confidence">
            <a:extLst>
              <a:ext uri="{FF2B5EF4-FFF2-40B4-BE49-F238E27FC236}">
                <a16:creationId xmlns:a16="http://schemas.microsoft.com/office/drawing/2014/main" id="{4BE74DBC-64C9-483F-9F63-D8EA8D80A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41" y="2079000"/>
            <a:ext cx="5412240" cy="3060000"/>
          </a:xfrm>
          <a:prstGeom prst="rect">
            <a:avLst/>
          </a:prstGeom>
          <a:ln>
            <a:solidFill>
              <a:schemeClr val="tx1"/>
            </a:solidFill>
          </a:ln>
        </p:spPr>
      </p:pic>
      <p:sp>
        <p:nvSpPr>
          <p:cNvPr id="14" name="TextBox 13">
            <a:extLst>
              <a:ext uri="{FF2B5EF4-FFF2-40B4-BE49-F238E27FC236}">
                <a16:creationId xmlns:a16="http://schemas.microsoft.com/office/drawing/2014/main" id="{F4596C2A-EEFD-43C6-8247-E6B8021C0FF2}"/>
              </a:ext>
            </a:extLst>
          </p:cNvPr>
          <p:cNvSpPr txBox="1"/>
          <p:nvPr/>
        </p:nvSpPr>
        <p:spPr>
          <a:xfrm>
            <a:off x="569741" y="5161301"/>
            <a:ext cx="6516000" cy="1169551"/>
          </a:xfrm>
          <a:prstGeom prst="rect">
            <a:avLst/>
          </a:prstGeom>
          <a:noFill/>
        </p:spPr>
        <p:txBody>
          <a:bodyPr wrap="square" rtlCol="0">
            <a:spAutoFit/>
          </a:bodyPr>
          <a:lstStyle/>
          <a:p>
            <a:pPr marL="285750" indent="-285750">
              <a:buFont typeface="Calibri" panose="020F0502020204030204" pitchFamily="34" charset="0"/>
              <a:buChar char="₋"/>
            </a:pPr>
            <a:r>
              <a:rPr lang="es-ES" sz="1400" dirty="0">
                <a:solidFill>
                  <a:prstClr val="black"/>
                </a:solidFill>
              </a:rPr>
              <a:t>Agua caliente sin importar el clima, con un amplificador eléctrico.</a:t>
            </a:r>
          </a:p>
          <a:p>
            <a:pPr marL="285750" indent="-285750">
              <a:buFont typeface="Calibri" panose="020F0502020204030204" pitchFamily="34" charset="0"/>
              <a:buChar char="₋"/>
            </a:pPr>
            <a:r>
              <a:rPr lang="es-ES" sz="1400" dirty="0">
                <a:solidFill>
                  <a:prstClr val="black"/>
                </a:solidFill>
              </a:rPr>
              <a:t>El agua fría se rellena automáticamente mientras se consume agua caliente. </a:t>
            </a:r>
          </a:p>
          <a:p>
            <a:pPr marL="285750" indent="-285750">
              <a:buFont typeface="Calibri" panose="020F0502020204030204" pitchFamily="34" charset="0"/>
              <a:buChar char="₋"/>
            </a:pPr>
            <a:r>
              <a:rPr lang="es-ES" sz="1400" dirty="0">
                <a:solidFill>
                  <a:prstClr val="black"/>
                </a:solidFill>
              </a:rPr>
              <a:t>Ofrecen poca o ninguna protección contra el congelamiento y el sobrecalentamiento.</a:t>
            </a:r>
          </a:p>
          <a:p>
            <a:pPr marL="285750" indent="-285750">
              <a:buFont typeface="Calibri" panose="020F0502020204030204" pitchFamily="34" charset="0"/>
              <a:buChar char="₋"/>
            </a:pPr>
            <a:r>
              <a:rPr lang="es-ES" sz="1400" dirty="0">
                <a:solidFill>
                  <a:prstClr val="black"/>
                </a:solidFill>
              </a:rPr>
              <a:t>Los colectores pueden acumular incrustaciones en zonas de aguas duras.</a:t>
            </a:r>
            <a:endParaRPr lang="en-US" sz="1400" dirty="0"/>
          </a:p>
        </p:txBody>
      </p:sp>
    </p:spTree>
    <p:extLst>
      <p:ext uri="{BB962C8B-B14F-4D97-AF65-F5344CB8AC3E}">
        <p14:creationId xmlns:p14="http://schemas.microsoft.com/office/powerpoint/2010/main" val="307856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F1E5-0B52-4738-92EC-42620E3126EA}"/>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184A0F42-BCB6-426D-9226-963C8000F8CD}"/>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Tipología de los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r>
              <a:rPr lang="en-US" b="1" dirty="0">
                <a:solidFill>
                  <a:prstClr val="black"/>
                </a:solidFill>
                <a:cs typeface="Arial" pitchFamily="34" charset="0"/>
              </a:rPr>
              <a:t>.</a:t>
            </a:r>
          </a:p>
        </p:txBody>
      </p:sp>
      <p:sp>
        <p:nvSpPr>
          <p:cNvPr id="6" name="Rectangle 5">
            <a:extLst>
              <a:ext uri="{FF2B5EF4-FFF2-40B4-BE49-F238E27FC236}">
                <a16:creationId xmlns:a16="http://schemas.microsoft.com/office/drawing/2014/main" id="{60E75CF4-1193-4F77-A5F5-9A8EF658B230}"/>
              </a:ext>
            </a:extLst>
          </p:cNvPr>
          <p:cNvSpPr/>
          <p:nvPr/>
        </p:nvSpPr>
        <p:spPr>
          <a:xfrm>
            <a:off x="828000" y="4725000"/>
            <a:ext cx="7858800" cy="1384995"/>
          </a:xfrm>
          <a:prstGeom prst="rect">
            <a:avLst/>
          </a:prstGeom>
        </p:spPr>
        <p:txBody>
          <a:bodyPr wrap="square">
            <a:spAutoFit/>
          </a:bodyPr>
          <a:lstStyle/>
          <a:p>
            <a:pPr marL="285750" indent="-285750">
              <a:buFont typeface="Wingdings" panose="05000000000000000000" pitchFamily="2" charset="2"/>
              <a:buChar char="§"/>
            </a:pPr>
            <a:r>
              <a:rPr lang="es-ES" sz="1400" b="1" dirty="0"/>
              <a:t>TERMOSIFÓN INDIRECTO NO PRESURIZADO CON SERPENTÍN DE COBRE, TUBOS EN U DE VACÍO Y COMPACTO</a:t>
            </a:r>
            <a:r>
              <a:rPr lang="en-US" sz="1400" b="1" dirty="0"/>
              <a:t>.</a:t>
            </a:r>
          </a:p>
          <a:p>
            <a:pPr marL="742950" lvl="1" indent="-285750">
              <a:buFont typeface="Calibri" panose="020F0502020204030204" pitchFamily="34" charset="0"/>
              <a:buChar char="₋"/>
            </a:pPr>
            <a:r>
              <a:rPr lang="es-ES" sz="1400" dirty="0"/>
              <a:t>Tanque no presurizado. Con tubos de vacío de flujo directo (tipo U). Compacto.</a:t>
            </a:r>
          </a:p>
          <a:p>
            <a:pPr marL="742950" lvl="1" indent="-285750">
              <a:buFont typeface="Calibri" panose="020F0502020204030204" pitchFamily="34" charset="0"/>
              <a:buChar char="₋"/>
            </a:pPr>
            <a:r>
              <a:rPr lang="es-ES" sz="1400" dirty="0"/>
              <a:t>Intercambiador de calor (serpentín de cobre) en el secundario; a la presión del agua potable.</a:t>
            </a:r>
          </a:p>
          <a:p>
            <a:pPr marL="742950" lvl="1" indent="-285750">
              <a:buFont typeface="Calibri" panose="020F0502020204030204" pitchFamily="34" charset="0"/>
              <a:buChar char="₋"/>
            </a:pPr>
            <a:r>
              <a:rPr lang="es-ES" sz="1400" dirty="0"/>
              <a:t>El depósito está lleno de agua y contiene una unidad de rellenado automático. Sin presión.</a:t>
            </a:r>
          </a:p>
          <a:p>
            <a:pPr marL="742950" lvl="1" indent="-285750">
              <a:buFont typeface="Calibri" panose="020F0502020204030204" pitchFamily="34" charset="0"/>
              <a:buChar char="₋"/>
            </a:pPr>
            <a:r>
              <a:rPr lang="es-ES" sz="1400" dirty="0"/>
              <a:t>Más higiénico y puede funcionar con aguas duras. Más caro y más pesado.</a:t>
            </a:r>
            <a:endParaRPr lang="en-US" sz="1400" dirty="0"/>
          </a:p>
        </p:txBody>
      </p:sp>
      <p:pic>
        <p:nvPicPr>
          <p:cNvPr id="5" name="Picture 4" descr="A close up of a device&#10;&#10;Description generated with high confidence">
            <a:extLst>
              <a:ext uri="{FF2B5EF4-FFF2-40B4-BE49-F238E27FC236}">
                <a16:creationId xmlns:a16="http://schemas.microsoft.com/office/drawing/2014/main" id="{91E234C4-E63C-47AD-B877-CD51172BE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400" y="1990469"/>
            <a:ext cx="6888600" cy="2692816"/>
          </a:xfrm>
          <a:prstGeom prst="rect">
            <a:avLst/>
          </a:prstGeom>
          <a:ln>
            <a:solidFill>
              <a:schemeClr val="tx1"/>
            </a:solidFill>
          </a:ln>
        </p:spPr>
      </p:pic>
    </p:spTree>
    <p:extLst>
      <p:ext uri="{BB962C8B-B14F-4D97-AF65-F5344CB8AC3E}">
        <p14:creationId xmlns:p14="http://schemas.microsoft.com/office/powerpoint/2010/main" val="6001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3A1F-CD57-45D8-A579-A24D385EF241}"/>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BEAE81DA-6AD0-446B-AD80-4D4540D544A9}"/>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Tipología de los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r>
              <a:rPr lang="en-US" b="1" dirty="0">
                <a:solidFill>
                  <a:prstClr val="black"/>
                </a:solidFill>
                <a:cs typeface="Arial" pitchFamily="34" charset="0"/>
              </a:rPr>
              <a:t>.</a:t>
            </a:r>
          </a:p>
        </p:txBody>
      </p:sp>
      <p:sp>
        <p:nvSpPr>
          <p:cNvPr id="5" name="Rectangle 4">
            <a:extLst>
              <a:ext uri="{FF2B5EF4-FFF2-40B4-BE49-F238E27FC236}">
                <a16:creationId xmlns:a16="http://schemas.microsoft.com/office/drawing/2014/main" id="{E13ED443-9FC8-4332-B975-CFB85A67301D}"/>
              </a:ext>
            </a:extLst>
          </p:cNvPr>
          <p:cNvSpPr/>
          <p:nvPr/>
        </p:nvSpPr>
        <p:spPr>
          <a:xfrm>
            <a:off x="540000" y="4725000"/>
            <a:ext cx="8496000" cy="1446550"/>
          </a:xfrm>
          <a:prstGeom prst="rect">
            <a:avLst/>
          </a:prstGeom>
        </p:spPr>
        <p:txBody>
          <a:bodyPr wrap="square">
            <a:spAutoFit/>
          </a:bodyPr>
          <a:lstStyle/>
          <a:p>
            <a:pPr marL="285750" indent="-285750">
              <a:buFont typeface="Wingdings" panose="05000000000000000000" pitchFamily="2" charset="2"/>
              <a:buChar char="§"/>
            </a:pPr>
            <a:r>
              <a:rPr lang="es-ES" sz="1600" b="1" dirty="0"/>
              <a:t>TERMOSIFÓN INDIRECTO PRESURIZADO CON TUBO DE VACÍO. COMPACTO.</a:t>
            </a:r>
            <a:endParaRPr lang="en-US" sz="1600" b="1" dirty="0"/>
          </a:p>
          <a:p>
            <a:pPr marL="742950" lvl="1" indent="-285750">
              <a:buFont typeface="Calibri" panose="020F0502020204030204" pitchFamily="34" charset="0"/>
              <a:buChar char="₋"/>
            </a:pPr>
            <a:r>
              <a:rPr lang="es-ES" sz="1400" dirty="0"/>
              <a:t>Presurizado (presión de suministro de agua potable) con colector tubos de vacío.</a:t>
            </a:r>
          </a:p>
          <a:p>
            <a:pPr marL="742950" lvl="1" indent="-285750">
              <a:buFont typeface="Calibri" panose="020F0502020204030204" pitchFamily="34" charset="0"/>
              <a:buChar char="₋"/>
            </a:pPr>
            <a:r>
              <a:rPr lang="es-ES" sz="1400" dirty="0"/>
              <a:t>Tubos de vacío superconductores (térmicos) rellenos de glicol. El líquido se convierte en vapor que sube al condensador y transfiere calor al agua fría del tanque.</a:t>
            </a:r>
          </a:p>
          <a:p>
            <a:pPr marL="742950" lvl="1" indent="-285750">
              <a:buFont typeface="Calibri" panose="020F0502020204030204" pitchFamily="34" charset="0"/>
              <a:buChar char="₋"/>
            </a:pPr>
            <a:r>
              <a:rPr lang="es-ES" sz="1400" dirty="0"/>
              <a:t>Se puede obtener agua caliente inyectando agua fría desde el fondo del tanque.</a:t>
            </a:r>
          </a:p>
          <a:p>
            <a:pPr marL="742950" lvl="1" indent="-285750">
              <a:buFont typeface="Calibri" panose="020F0502020204030204" pitchFamily="34" charset="0"/>
              <a:buChar char="₋"/>
            </a:pPr>
            <a:r>
              <a:rPr lang="es-ES" sz="1400" dirty="0"/>
              <a:t>Anticongelante. Las tuberías de calor con "conexiones secas" eliminan la posibilidad de fugas de agua</a:t>
            </a:r>
            <a:r>
              <a:rPr lang="en-GB" sz="1600" dirty="0"/>
              <a:t>.</a:t>
            </a:r>
          </a:p>
        </p:txBody>
      </p:sp>
      <p:pic>
        <p:nvPicPr>
          <p:cNvPr id="7" name="Picture 6" descr="A close up of a device&#10;&#10;Description generated with high confidence">
            <a:extLst>
              <a:ext uri="{FF2B5EF4-FFF2-40B4-BE49-F238E27FC236}">
                <a16:creationId xmlns:a16="http://schemas.microsoft.com/office/drawing/2014/main" id="{488F16E9-61A6-4560-BE4D-65D97A7EB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66" y="2024700"/>
            <a:ext cx="7671034" cy="2700000"/>
          </a:xfrm>
          <a:prstGeom prst="rect">
            <a:avLst/>
          </a:prstGeom>
          <a:ln>
            <a:solidFill>
              <a:schemeClr val="tx1"/>
            </a:solidFill>
          </a:ln>
        </p:spPr>
      </p:pic>
    </p:spTree>
    <p:extLst>
      <p:ext uri="{BB962C8B-B14F-4D97-AF65-F5344CB8AC3E}">
        <p14:creationId xmlns:p14="http://schemas.microsoft.com/office/powerpoint/2010/main" val="45781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5E69-5BF5-4531-986B-1E7D91FB07E6}"/>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C6B3431A-3465-42B4-B939-945DAE515571}"/>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Tipología de los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endParaRPr lang="en-US" b="1" dirty="0">
              <a:solidFill>
                <a:prstClr val="black"/>
              </a:solidFill>
              <a:cs typeface="Arial" pitchFamily="34" charset="0"/>
            </a:endParaRPr>
          </a:p>
        </p:txBody>
      </p:sp>
      <p:sp>
        <p:nvSpPr>
          <p:cNvPr id="5" name="Rectangle 4">
            <a:extLst>
              <a:ext uri="{FF2B5EF4-FFF2-40B4-BE49-F238E27FC236}">
                <a16:creationId xmlns:a16="http://schemas.microsoft.com/office/drawing/2014/main" id="{4C2E57B7-6C76-4418-A7FD-B651535A3FFC}"/>
              </a:ext>
            </a:extLst>
          </p:cNvPr>
          <p:cNvSpPr/>
          <p:nvPr/>
        </p:nvSpPr>
        <p:spPr>
          <a:xfrm>
            <a:off x="828000" y="4797000"/>
            <a:ext cx="7992000" cy="1477328"/>
          </a:xfrm>
          <a:prstGeom prst="rect">
            <a:avLst/>
          </a:prstGeom>
        </p:spPr>
        <p:txBody>
          <a:bodyPr wrap="square">
            <a:spAutoFit/>
          </a:bodyPr>
          <a:lstStyle/>
          <a:p>
            <a:pPr marL="285750" indent="-285750">
              <a:buFont typeface="Wingdings" panose="05000000000000000000" pitchFamily="2" charset="2"/>
              <a:buChar char="§"/>
            </a:pPr>
            <a:r>
              <a:rPr lang="en-US" sz="1600" b="1" dirty="0"/>
              <a:t>TERMOSIFÓN INDIRECTO PRESURIZADO CON INTERCAMBIADOR DE CALOR ENVOLVENTE. COMPACTO.</a:t>
            </a:r>
          </a:p>
          <a:p>
            <a:pPr marL="742950" lvl="1" indent="-285750">
              <a:buFont typeface="Calibri" panose="020F0502020204030204" pitchFamily="34" charset="0"/>
              <a:buChar char="₋"/>
            </a:pPr>
            <a:r>
              <a:rPr lang="es-ES" sz="1400" dirty="0"/>
              <a:t>Los sistemas de circuito cerrado o indirecto utilizan un intercambiador de calor envolvente (un cilindro) que separa el agua potable del fluido caloportador (glicol), que circula por el colector. Después de ser calentado en los paneles, el fluido caloportador viaja al intercambiador de calor, donde su calor es transferido al agua potable.</a:t>
            </a:r>
            <a:r>
              <a:rPr lang="en-US" sz="1600" dirty="0"/>
              <a:t> </a:t>
            </a:r>
          </a:p>
        </p:txBody>
      </p:sp>
      <p:pic>
        <p:nvPicPr>
          <p:cNvPr id="8" name="Picture 7" descr="A close up of a machine&#10;&#10;Description generated with high confidence">
            <a:extLst>
              <a:ext uri="{FF2B5EF4-FFF2-40B4-BE49-F238E27FC236}">
                <a16:creationId xmlns:a16="http://schemas.microsoft.com/office/drawing/2014/main" id="{6FFFF9CE-A4E1-4364-BC56-B384593A8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00" y="1926332"/>
            <a:ext cx="6133547" cy="2870667"/>
          </a:xfrm>
          <a:prstGeom prst="rect">
            <a:avLst/>
          </a:prstGeom>
          <a:ln>
            <a:solidFill>
              <a:schemeClr val="tx1"/>
            </a:solidFill>
          </a:ln>
        </p:spPr>
      </p:pic>
      <p:sp>
        <p:nvSpPr>
          <p:cNvPr id="11" name="TextBox 10">
            <a:extLst>
              <a:ext uri="{FF2B5EF4-FFF2-40B4-BE49-F238E27FC236}">
                <a16:creationId xmlns:a16="http://schemas.microsoft.com/office/drawing/2014/main" id="{68487EB2-093D-447F-BDE2-AAE435B0C568}"/>
              </a:ext>
            </a:extLst>
          </p:cNvPr>
          <p:cNvSpPr txBox="1"/>
          <p:nvPr/>
        </p:nvSpPr>
        <p:spPr>
          <a:xfrm>
            <a:off x="6961547" y="1545013"/>
            <a:ext cx="2002453" cy="2893100"/>
          </a:xfrm>
          <a:prstGeom prst="rect">
            <a:avLst/>
          </a:prstGeom>
          <a:noFill/>
        </p:spPr>
        <p:txBody>
          <a:bodyPr wrap="square" rtlCol="0">
            <a:spAutoFit/>
          </a:bodyPr>
          <a:lstStyle/>
          <a:p>
            <a:pPr marL="285750" indent="-285750">
              <a:buFont typeface="Calibri" panose="020F0502020204030204" pitchFamily="34" charset="0"/>
              <a:buChar char="₋"/>
            </a:pPr>
            <a:r>
              <a:rPr lang="es-ES" sz="1400" dirty="0">
                <a:solidFill>
                  <a:prstClr val="black"/>
                </a:solidFill>
              </a:rPr>
              <a:t>Más caro.</a:t>
            </a:r>
          </a:p>
          <a:p>
            <a:pPr marL="285750" indent="-285750">
              <a:buFont typeface="Calibri" panose="020F0502020204030204" pitchFamily="34" charset="0"/>
              <a:buChar char="₋"/>
            </a:pPr>
            <a:r>
              <a:rPr lang="es-ES" sz="1400" dirty="0">
                <a:solidFill>
                  <a:prstClr val="black"/>
                </a:solidFill>
              </a:rPr>
              <a:t>Ofrece protección contra congelamiento y sobrecalentamiento.</a:t>
            </a:r>
          </a:p>
          <a:p>
            <a:pPr marL="285750" indent="-285750">
              <a:buFont typeface="Calibri" panose="020F0502020204030204" pitchFamily="34" charset="0"/>
              <a:buChar char="₋"/>
            </a:pPr>
            <a:r>
              <a:rPr lang="es-ES" sz="1400" dirty="0">
                <a:solidFill>
                  <a:prstClr val="black"/>
                </a:solidFill>
              </a:rPr>
              <a:t>Compacto y más pesado.</a:t>
            </a:r>
          </a:p>
          <a:p>
            <a:pPr marL="285750" indent="-285750">
              <a:buFont typeface="Calibri" panose="020F0502020204030204" pitchFamily="34" charset="0"/>
              <a:buChar char="₋"/>
            </a:pPr>
            <a:r>
              <a:rPr lang="es-ES" sz="1400" dirty="0">
                <a:solidFill>
                  <a:prstClr val="black"/>
                </a:solidFill>
              </a:rPr>
              <a:t>Para todos los climas (templado).</a:t>
            </a:r>
          </a:p>
          <a:p>
            <a:pPr marL="285750" indent="-285750">
              <a:buFont typeface="Calibri" panose="020F0502020204030204" pitchFamily="34" charset="0"/>
              <a:buChar char="₋"/>
            </a:pPr>
            <a:r>
              <a:rPr lang="es-ES" sz="1400" dirty="0">
                <a:solidFill>
                  <a:prstClr val="black"/>
                </a:solidFill>
              </a:rPr>
              <a:t>Los sistemas indirectos pierden algo de calor en el intercambio térmico.</a:t>
            </a:r>
            <a:endParaRPr lang="en-US" sz="1400" dirty="0"/>
          </a:p>
        </p:txBody>
      </p:sp>
    </p:spTree>
    <p:extLst>
      <p:ext uri="{BB962C8B-B14F-4D97-AF65-F5344CB8AC3E}">
        <p14:creationId xmlns:p14="http://schemas.microsoft.com/office/powerpoint/2010/main" val="720344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CFC4F997-3435-4E5D-BA92-2EA31F1B0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35" b="5358"/>
          <a:stretch/>
        </p:blipFill>
        <p:spPr>
          <a:xfrm>
            <a:off x="1690195" y="3774660"/>
            <a:ext cx="6062410" cy="2462340"/>
          </a:xfrm>
          <a:prstGeom prst="rect">
            <a:avLst/>
          </a:prstGeom>
          <a:ln>
            <a:solidFill>
              <a:schemeClr val="tx1"/>
            </a:solidFill>
          </a:ln>
        </p:spPr>
      </p:pic>
      <p:sp>
        <p:nvSpPr>
          <p:cNvPr id="2" name="Title 1">
            <a:extLst>
              <a:ext uri="{FF2B5EF4-FFF2-40B4-BE49-F238E27FC236}">
                <a16:creationId xmlns:a16="http://schemas.microsoft.com/office/drawing/2014/main" id="{66DAD8C9-F405-40FD-B12A-689B64410504}"/>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TextBox 3">
            <a:extLst>
              <a:ext uri="{FF2B5EF4-FFF2-40B4-BE49-F238E27FC236}">
                <a16:creationId xmlns:a16="http://schemas.microsoft.com/office/drawing/2014/main" id="{6ED0ADF0-EFD7-4672-9C6B-61D4834CF8F4}"/>
              </a:ext>
            </a:extLst>
          </p:cNvPr>
          <p:cNvSpPr txBox="1"/>
          <p:nvPr/>
        </p:nvSpPr>
        <p:spPr>
          <a:xfrm>
            <a:off x="756000" y="1917000"/>
            <a:ext cx="7930800" cy="1877437"/>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SISTEMA DE TERMOSIFÓN SPLIT.</a:t>
            </a:r>
          </a:p>
          <a:p>
            <a:pPr marL="742950" lvl="1" indent="-285750">
              <a:buFont typeface="Calibri" panose="020F0502020204030204" pitchFamily="34" charset="0"/>
              <a:buChar char="₋"/>
            </a:pPr>
            <a:r>
              <a:rPr lang="es-ES" sz="1400" dirty="0"/>
              <a:t>No se trata de un diseño de sistema diferente, sino de una opción de instalación de sistema diferente.</a:t>
            </a:r>
          </a:p>
          <a:p>
            <a:pPr marL="742950" lvl="1" indent="-285750">
              <a:buFont typeface="Calibri" panose="020F0502020204030204" pitchFamily="34" charset="0"/>
              <a:buChar char="₋"/>
            </a:pPr>
            <a:r>
              <a:rPr lang="es-ES" sz="1400" dirty="0"/>
              <a:t>Es una variación de los más frecuentes sistemas ACS solar de termosifón "de acoplamiento estrecho". El depósito solar se traslada al espacio del tejado bajo la cubierta. El depósito debe estar muy por encima de los colectores (un mínimo de 300 mm).</a:t>
            </a:r>
          </a:p>
          <a:p>
            <a:pPr marL="742950" lvl="1" indent="-285750">
              <a:buFont typeface="Calibri" panose="020F0502020204030204" pitchFamily="34" charset="0"/>
              <a:buChar char="₋"/>
            </a:pPr>
            <a:r>
              <a:rPr lang="es-ES" sz="1400" dirty="0"/>
              <a:t>Esto proporciona una capa más de protección que puede mejorar la eficiencia del sistema térmico. Esto ayuda a mejorar la estética y la seguridad de la instalación.</a:t>
            </a:r>
            <a:endParaRPr lang="en-US" sz="1600" dirty="0"/>
          </a:p>
        </p:txBody>
      </p:sp>
      <p:sp>
        <p:nvSpPr>
          <p:cNvPr id="5" name="Rectangle 4">
            <a:extLst>
              <a:ext uri="{FF2B5EF4-FFF2-40B4-BE49-F238E27FC236}">
                <a16:creationId xmlns:a16="http://schemas.microsoft.com/office/drawing/2014/main" id="{BEA63280-3122-4016-933E-3E5E6C7AA022}"/>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Tipología de los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r>
              <a:rPr lang="en-US" b="1" dirty="0">
                <a:solidFill>
                  <a:prstClr val="black"/>
                </a:solidFill>
                <a:cs typeface="Arial" pitchFamily="34" charset="0"/>
              </a:rPr>
              <a:t>.</a:t>
            </a:r>
          </a:p>
        </p:txBody>
      </p:sp>
    </p:spTree>
    <p:extLst>
      <p:ext uri="{BB962C8B-B14F-4D97-AF65-F5344CB8AC3E}">
        <p14:creationId xmlns:p14="http://schemas.microsoft.com/office/powerpoint/2010/main" val="116410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8D81-60B1-446D-9A73-E1E941EE9154}"/>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5" name="Rectangle 4">
            <a:extLst>
              <a:ext uri="{FF2B5EF4-FFF2-40B4-BE49-F238E27FC236}">
                <a16:creationId xmlns:a16="http://schemas.microsoft.com/office/drawing/2014/main" id="{644E00A7-C5C2-47D9-9E1D-DCD28568B368}"/>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Instalaciones</a:t>
            </a:r>
            <a:r>
              <a:rPr lang="en-US" b="1" dirty="0">
                <a:solidFill>
                  <a:prstClr val="black"/>
                </a:solidFill>
                <a:cs typeface="Arial" pitchFamily="34" charset="0"/>
              </a:rPr>
              <a:t> </a:t>
            </a:r>
            <a:r>
              <a:rPr lang="en-US" b="1" dirty="0" err="1">
                <a:solidFill>
                  <a:prstClr val="black"/>
                </a:solidFill>
                <a:cs typeface="Arial" pitchFamily="34" charset="0"/>
              </a:rPr>
              <a:t>típicas</a:t>
            </a:r>
            <a:r>
              <a:rPr lang="en-US" b="1" dirty="0">
                <a:solidFill>
                  <a:prstClr val="black"/>
                </a:solidFill>
                <a:cs typeface="Arial" pitchFamily="34" charset="0"/>
              </a:rPr>
              <a:t>.</a:t>
            </a:r>
          </a:p>
        </p:txBody>
      </p:sp>
      <p:pic>
        <p:nvPicPr>
          <p:cNvPr id="7" name="Picture 6" descr="A close up of a map&#10;&#10;Description generated with very high confidence">
            <a:extLst>
              <a:ext uri="{FF2B5EF4-FFF2-40B4-BE49-F238E27FC236}">
                <a16:creationId xmlns:a16="http://schemas.microsoft.com/office/drawing/2014/main" id="{3E1DE8EC-ED7C-42CA-9B46-99231A7C4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48" y="2032893"/>
            <a:ext cx="4679152" cy="4087613"/>
          </a:xfrm>
          <a:prstGeom prst="rect">
            <a:avLst/>
          </a:prstGeom>
          <a:ln>
            <a:solidFill>
              <a:schemeClr val="tx1"/>
            </a:solidFill>
          </a:ln>
        </p:spPr>
      </p:pic>
      <p:sp>
        <p:nvSpPr>
          <p:cNvPr id="8" name="TextBox 7">
            <a:extLst>
              <a:ext uri="{FF2B5EF4-FFF2-40B4-BE49-F238E27FC236}">
                <a16:creationId xmlns:a16="http://schemas.microsoft.com/office/drawing/2014/main" id="{AC86B5DD-8A6B-48FB-8426-220FAF2FFACB}"/>
              </a:ext>
            </a:extLst>
          </p:cNvPr>
          <p:cNvSpPr txBox="1"/>
          <p:nvPr/>
        </p:nvSpPr>
        <p:spPr>
          <a:xfrm>
            <a:off x="5220000" y="1784685"/>
            <a:ext cx="3835050" cy="3970318"/>
          </a:xfrm>
          <a:prstGeom prst="rect">
            <a:avLst/>
          </a:prstGeom>
          <a:noFill/>
        </p:spPr>
        <p:txBody>
          <a:bodyPr wrap="square" rtlCol="0">
            <a:spAutoFit/>
          </a:bodyPr>
          <a:lstStyle/>
          <a:p>
            <a:pPr marL="285750" indent="-285750">
              <a:buFont typeface="Wingdings" panose="05000000000000000000" pitchFamily="2" charset="2"/>
              <a:buChar char="§"/>
            </a:pPr>
            <a:r>
              <a:rPr lang="es-ES" sz="1400" b="1" dirty="0"/>
              <a:t>INSTALACIÓN TÍPICA DE LOS SISTEMAS DE TERMOSIFÓN INDIRECTO ACS solar </a:t>
            </a:r>
            <a:r>
              <a:rPr lang="en-US" sz="1400" b="1" dirty="0"/>
              <a:t>:</a:t>
            </a:r>
          </a:p>
          <a:p>
            <a:pPr marL="742950" lvl="1" indent="-285750">
              <a:buFont typeface="Calibri" panose="020F0502020204030204" pitchFamily="34" charset="0"/>
              <a:buChar char="₋"/>
            </a:pPr>
            <a:r>
              <a:rPr lang="en-US" sz="1400" b="1" dirty="0" err="1"/>
              <a:t>Circuito</a:t>
            </a:r>
            <a:r>
              <a:rPr lang="en-US" sz="1400" b="1" dirty="0"/>
              <a:t> solar o </a:t>
            </a:r>
            <a:r>
              <a:rPr lang="en-US" sz="1400" b="1" dirty="0" err="1"/>
              <a:t>primario</a:t>
            </a:r>
            <a:r>
              <a:rPr lang="en-US" sz="1400" b="1" dirty="0"/>
              <a:t> :</a:t>
            </a:r>
          </a:p>
          <a:p>
            <a:pPr marL="1200150" lvl="2" indent="-285750">
              <a:buFont typeface="Arial" panose="020B0604020202020204" pitchFamily="34" charset="0"/>
              <a:buChar char="."/>
            </a:pPr>
            <a:r>
              <a:rPr lang="en-US" sz="1400" dirty="0"/>
              <a:t>1 o </a:t>
            </a:r>
            <a:r>
              <a:rPr lang="en-US" sz="1400" dirty="0" err="1"/>
              <a:t>más</a:t>
            </a:r>
            <a:r>
              <a:rPr lang="en-US" sz="1400" dirty="0"/>
              <a:t> </a:t>
            </a:r>
            <a:r>
              <a:rPr lang="en-US" sz="1400" dirty="0" err="1"/>
              <a:t>colectores</a:t>
            </a:r>
            <a:r>
              <a:rPr lang="en-US" sz="1400" dirty="0"/>
              <a:t> </a:t>
            </a:r>
            <a:r>
              <a:rPr lang="en-US" sz="1400" dirty="0" err="1"/>
              <a:t>solares</a:t>
            </a:r>
            <a:r>
              <a:rPr lang="en-US" sz="1400" dirty="0"/>
              <a:t>. </a:t>
            </a:r>
          </a:p>
          <a:p>
            <a:pPr marL="1200150" lvl="2" indent="-285750">
              <a:buFont typeface="Arial" panose="020B0604020202020204" pitchFamily="34" charset="0"/>
              <a:buChar char="."/>
            </a:pPr>
            <a:r>
              <a:rPr lang="en-US" sz="1400" dirty="0" err="1"/>
              <a:t>Intercambiador</a:t>
            </a:r>
            <a:r>
              <a:rPr lang="en-US" sz="1400" dirty="0"/>
              <a:t> de </a:t>
            </a:r>
            <a:r>
              <a:rPr lang="en-US" sz="1400" dirty="0" err="1"/>
              <a:t>calor</a:t>
            </a:r>
            <a:r>
              <a:rPr lang="en-US" sz="1400" dirty="0"/>
              <a:t>.</a:t>
            </a:r>
          </a:p>
          <a:p>
            <a:pPr marL="1200150" lvl="2" indent="-285750">
              <a:buFont typeface="Arial" panose="020B0604020202020204" pitchFamily="34" charset="0"/>
              <a:buChar char="."/>
            </a:pPr>
            <a:r>
              <a:rPr lang="en-US" sz="1400" dirty="0"/>
              <a:t>HTF: </a:t>
            </a:r>
            <a:r>
              <a:rPr lang="en-US" sz="1400" dirty="0" err="1"/>
              <a:t>glicol</a:t>
            </a:r>
            <a:r>
              <a:rPr lang="en-US" sz="1400" dirty="0"/>
              <a:t>. </a:t>
            </a:r>
            <a:r>
              <a:rPr lang="en-US" sz="1400" dirty="0" err="1"/>
              <a:t>Anticongelante</a:t>
            </a:r>
            <a:r>
              <a:rPr lang="en-US" sz="1400" dirty="0"/>
              <a:t>.</a:t>
            </a:r>
          </a:p>
          <a:p>
            <a:pPr marL="1200150" lvl="2" indent="-285750">
              <a:buFont typeface="Arial" panose="020B0604020202020204" pitchFamily="34" charset="0"/>
              <a:buChar char="."/>
            </a:pPr>
            <a:r>
              <a:rPr lang="en-US" sz="1400" dirty="0" err="1"/>
              <a:t>Presurizado</a:t>
            </a:r>
            <a:r>
              <a:rPr lang="en-US" sz="1400" dirty="0"/>
              <a:t>.</a:t>
            </a:r>
          </a:p>
          <a:p>
            <a:pPr marL="742950" lvl="1" indent="-285750">
              <a:buFont typeface="Calibri" panose="020F0502020204030204" pitchFamily="34" charset="0"/>
              <a:buChar char="₋"/>
            </a:pPr>
            <a:r>
              <a:rPr lang="en-US" sz="1400" b="1" dirty="0" err="1"/>
              <a:t>Circuito</a:t>
            </a:r>
            <a:r>
              <a:rPr lang="en-US" sz="1400" b="1" dirty="0"/>
              <a:t> de </a:t>
            </a:r>
            <a:r>
              <a:rPr lang="en-US" sz="1400" b="1" dirty="0" err="1"/>
              <a:t>consumo</a:t>
            </a:r>
            <a:r>
              <a:rPr lang="en-US" sz="1400" b="1" dirty="0"/>
              <a:t>/</a:t>
            </a:r>
            <a:r>
              <a:rPr lang="en-US" sz="1400" b="1" dirty="0" err="1"/>
              <a:t>secundario</a:t>
            </a:r>
            <a:r>
              <a:rPr lang="en-US" sz="1400" b="1" dirty="0"/>
              <a:t> :</a:t>
            </a:r>
          </a:p>
          <a:p>
            <a:pPr marL="1200150" lvl="2" indent="-285750">
              <a:buFont typeface="Arial" panose="020B0604020202020204" pitchFamily="34" charset="0"/>
              <a:buChar char="."/>
            </a:pPr>
            <a:r>
              <a:rPr lang="es-ES" sz="1400" dirty="0"/>
              <a:t>Tanque de agua.</a:t>
            </a:r>
          </a:p>
          <a:p>
            <a:pPr marL="1200150" lvl="2" indent="-285750">
              <a:buFont typeface="Arial" panose="020B0604020202020204" pitchFamily="34" charset="0"/>
              <a:buChar char="."/>
            </a:pPr>
            <a:r>
              <a:rPr lang="es-ES" sz="1400" dirty="0"/>
              <a:t>Presión del suministro de agua</a:t>
            </a:r>
            <a:r>
              <a:rPr lang="en-US" sz="1400" dirty="0"/>
              <a:t>.</a:t>
            </a:r>
          </a:p>
          <a:p>
            <a:pPr marL="742950" lvl="1" indent="-285750">
              <a:buFont typeface="Calibri" panose="020F0502020204030204" pitchFamily="34" charset="0"/>
              <a:buChar char="₋"/>
            </a:pPr>
            <a:r>
              <a:rPr lang="en-US" sz="1400" b="1" dirty="0"/>
              <a:t>Sistema </a:t>
            </a:r>
            <a:r>
              <a:rPr lang="en-US" sz="1400" b="1" dirty="0" err="1"/>
              <a:t>auxiliar</a:t>
            </a:r>
            <a:r>
              <a:rPr lang="en-US" sz="1400" b="1" dirty="0"/>
              <a:t>. </a:t>
            </a:r>
            <a:r>
              <a:rPr lang="es-ES" sz="1400" dirty="0"/>
              <a:t>A gas o eléctrico. Serie conectada con sensores y control automático</a:t>
            </a:r>
            <a:r>
              <a:rPr lang="en-US" sz="1400" dirty="0"/>
              <a:t>.</a:t>
            </a:r>
          </a:p>
          <a:p>
            <a:pPr marL="742950" lvl="1" indent="-285750">
              <a:buFont typeface="Calibri" panose="020F0502020204030204" pitchFamily="34" charset="0"/>
              <a:buChar char="₋"/>
            </a:pPr>
            <a:r>
              <a:rPr lang="en-US" sz="1400" b="1" dirty="0" err="1"/>
              <a:t>Válvulas</a:t>
            </a:r>
            <a:r>
              <a:rPr lang="en-US" sz="1400" b="1" dirty="0"/>
              <a:t> de </a:t>
            </a:r>
            <a:r>
              <a:rPr lang="en-US" sz="1400" b="1" dirty="0" err="1"/>
              <a:t>seguridad</a:t>
            </a:r>
            <a:r>
              <a:rPr lang="en-US" sz="1400" b="1" dirty="0"/>
              <a:t> </a:t>
            </a:r>
            <a:r>
              <a:rPr lang="en-US" sz="1400" b="1" dirty="0" err="1"/>
              <a:t>obligatorias</a:t>
            </a:r>
            <a:r>
              <a:rPr lang="en-US" sz="1400" b="1" dirty="0"/>
              <a:t> </a:t>
            </a:r>
            <a:r>
              <a:rPr lang="en-US" sz="1400" dirty="0"/>
              <a:t>:</a:t>
            </a:r>
          </a:p>
          <a:p>
            <a:pPr marL="1200150" lvl="2" indent="-285750">
              <a:buFont typeface="Arial" panose="020B0604020202020204" pitchFamily="34" charset="0"/>
              <a:buChar char="."/>
            </a:pPr>
            <a:r>
              <a:rPr lang="es-ES" sz="1400" dirty="0"/>
              <a:t>Válvulas de seguridad (presión).</a:t>
            </a:r>
          </a:p>
          <a:p>
            <a:pPr marL="1200150" lvl="2" indent="-285750">
              <a:buFont typeface="Arial" panose="020B0604020202020204" pitchFamily="34" charset="0"/>
              <a:buChar char="."/>
            </a:pPr>
            <a:r>
              <a:rPr lang="es-ES" sz="1400" dirty="0"/>
              <a:t>Vaso de expansión.</a:t>
            </a:r>
          </a:p>
          <a:p>
            <a:pPr marL="1200150" lvl="2" indent="-285750">
              <a:buFont typeface="Arial" panose="020B0604020202020204" pitchFamily="34" charset="0"/>
              <a:buChar char="."/>
            </a:pPr>
            <a:r>
              <a:rPr lang="es-ES" sz="1400" dirty="0"/>
              <a:t>Válvulas </a:t>
            </a:r>
            <a:r>
              <a:rPr lang="es-ES" sz="1400" dirty="0" err="1"/>
              <a:t>antiquemaduras</a:t>
            </a:r>
            <a:r>
              <a:rPr lang="en-US" sz="1400" dirty="0"/>
              <a:t>.</a:t>
            </a:r>
          </a:p>
          <a:p>
            <a:pPr marL="742950" lvl="1" indent="-285750">
              <a:buFont typeface="Calibri" panose="020F0502020204030204" pitchFamily="34" charset="0"/>
              <a:buChar char="₋"/>
            </a:pPr>
            <a:r>
              <a:rPr lang="en-US" sz="1400" b="1" dirty="0" err="1"/>
              <a:t>Válvulas</a:t>
            </a:r>
            <a:r>
              <a:rPr lang="en-US" sz="1400" b="1" dirty="0"/>
              <a:t> de </a:t>
            </a:r>
            <a:r>
              <a:rPr lang="en-US" sz="1400" b="1" dirty="0" err="1"/>
              <a:t>operación</a:t>
            </a:r>
            <a:r>
              <a:rPr lang="en-US" sz="1400" b="1" dirty="0"/>
              <a:t>. </a:t>
            </a:r>
            <a:r>
              <a:rPr lang="en-US" sz="1400" dirty="0"/>
              <a:t>Control </a:t>
            </a:r>
            <a:r>
              <a:rPr lang="en-US" sz="1400" dirty="0" err="1"/>
              <a:t>básico</a:t>
            </a:r>
            <a:r>
              <a:rPr lang="en-US" sz="1400" dirty="0"/>
              <a:t>.</a:t>
            </a:r>
          </a:p>
        </p:txBody>
      </p:sp>
    </p:spTree>
    <p:extLst>
      <p:ext uri="{BB962C8B-B14F-4D97-AF65-F5344CB8AC3E}">
        <p14:creationId xmlns:p14="http://schemas.microsoft.com/office/powerpoint/2010/main" val="340649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E37-0189-4FDC-9F5E-695F2ADABFE7}"/>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BEA2DBC4-96D7-44AD-8C91-BBDF1A8EC356}"/>
              </a:ext>
            </a:extLst>
          </p:cNvPr>
          <p:cNvSpPr/>
          <p:nvPr/>
        </p:nvSpPr>
        <p:spPr>
          <a:xfrm>
            <a:off x="432916" y="1341000"/>
            <a:ext cx="255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Instalaciones</a:t>
            </a:r>
            <a:r>
              <a:rPr lang="en-US" b="1" dirty="0">
                <a:solidFill>
                  <a:prstClr val="black"/>
                </a:solidFill>
                <a:cs typeface="Arial" pitchFamily="34" charset="0"/>
              </a:rPr>
              <a:t> </a:t>
            </a:r>
            <a:r>
              <a:rPr lang="en-US" b="1" dirty="0" err="1">
                <a:solidFill>
                  <a:prstClr val="black"/>
                </a:solidFill>
                <a:cs typeface="Arial" pitchFamily="34" charset="0"/>
              </a:rPr>
              <a:t>típicas</a:t>
            </a:r>
            <a:r>
              <a:rPr lang="en-US" b="1" dirty="0">
                <a:solidFill>
                  <a:prstClr val="black"/>
                </a:solidFill>
                <a:cs typeface="Arial" pitchFamily="34" charset="0"/>
              </a:rPr>
              <a:t>.</a:t>
            </a:r>
          </a:p>
        </p:txBody>
      </p:sp>
      <p:sp>
        <p:nvSpPr>
          <p:cNvPr id="7" name="TextBox 6">
            <a:extLst>
              <a:ext uri="{FF2B5EF4-FFF2-40B4-BE49-F238E27FC236}">
                <a16:creationId xmlns:a16="http://schemas.microsoft.com/office/drawing/2014/main" id="{45AAD9F8-2821-418A-B4A3-367D62307F10}"/>
              </a:ext>
            </a:extLst>
          </p:cNvPr>
          <p:cNvSpPr txBox="1"/>
          <p:nvPr/>
        </p:nvSpPr>
        <p:spPr>
          <a:xfrm>
            <a:off x="688974" y="1722446"/>
            <a:ext cx="8203026" cy="584775"/>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Una variedad de instalaciones de acuerdo con los tipos de ACS </a:t>
            </a:r>
            <a:r>
              <a:rPr lang="es-ES" sz="1600" b="1" dirty="0" err="1"/>
              <a:t>termosifónicos</a:t>
            </a:r>
            <a:r>
              <a:rPr lang="es-ES" sz="1600" b="1" dirty="0"/>
              <a:t> más utilizados localmente</a:t>
            </a:r>
            <a:r>
              <a:rPr lang="en-US" sz="1600" b="1" dirty="0"/>
              <a:t>.</a:t>
            </a:r>
          </a:p>
        </p:txBody>
      </p:sp>
      <p:pic>
        <p:nvPicPr>
          <p:cNvPr id="5" name="Picture 4" descr="A close up of a map&#10;&#10;Description generated with high confidence">
            <a:extLst>
              <a:ext uri="{FF2B5EF4-FFF2-40B4-BE49-F238E27FC236}">
                <a16:creationId xmlns:a16="http://schemas.microsoft.com/office/drawing/2014/main" id="{C5F28A76-FA2F-4A31-9742-C6EFD7DA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6" y="2277000"/>
            <a:ext cx="7858124" cy="3962737"/>
          </a:xfrm>
          <a:prstGeom prst="rect">
            <a:avLst/>
          </a:prstGeom>
          <a:ln>
            <a:solidFill>
              <a:schemeClr val="tx1"/>
            </a:solidFill>
          </a:ln>
        </p:spPr>
      </p:pic>
    </p:spTree>
    <p:extLst>
      <p:ext uri="{BB962C8B-B14F-4D97-AF65-F5344CB8AC3E}">
        <p14:creationId xmlns:p14="http://schemas.microsoft.com/office/powerpoint/2010/main" val="36011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3090-C869-43F8-B785-089DA3D7B2F1}"/>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B915F8D1-4F17-4528-A63D-E68C924887BD}"/>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Instalaciones</a:t>
            </a:r>
            <a:r>
              <a:rPr lang="en-US" b="1" dirty="0">
                <a:solidFill>
                  <a:prstClr val="black"/>
                </a:solidFill>
                <a:cs typeface="Arial" pitchFamily="34" charset="0"/>
              </a:rPr>
              <a:t> </a:t>
            </a:r>
            <a:r>
              <a:rPr lang="en-US" b="1" dirty="0" err="1">
                <a:solidFill>
                  <a:prstClr val="black"/>
                </a:solidFill>
                <a:cs typeface="Arial" pitchFamily="34" charset="0"/>
              </a:rPr>
              <a:t>típicas</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7EDBBD02-020C-41F3-8A86-69ADDCF8C895}"/>
              </a:ext>
            </a:extLst>
          </p:cNvPr>
          <p:cNvSpPr txBox="1"/>
          <p:nvPr/>
        </p:nvSpPr>
        <p:spPr>
          <a:xfrm>
            <a:off x="756000" y="1926332"/>
            <a:ext cx="8064000" cy="584775"/>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INSTALACIONES DE TERMOSIFÓN A GRAN ESCALA ACS SOLAR PARA UNA MAYOR PRODUCCIÓN Y SUMINISTRO CENTRALIZADO DE AGUA.</a:t>
            </a:r>
          </a:p>
        </p:txBody>
      </p:sp>
      <p:pic>
        <p:nvPicPr>
          <p:cNvPr id="7" name="Picture 6" descr="A screenshot of a cell phone&#10;&#10;Description generated with very high confidence">
            <a:extLst>
              <a:ext uri="{FF2B5EF4-FFF2-40B4-BE49-F238E27FC236}">
                <a16:creationId xmlns:a16="http://schemas.microsoft.com/office/drawing/2014/main" id="{8145DFF9-30A6-408D-9CF3-A04C96A19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523" y="2511107"/>
            <a:ext cx="4647361" cy="3797618"/>
          </a:xfrm>
          <a:prstGeom prst="rect">
            <a:avLst/>
          </a:prstGeom>
        </p:spPr>
      </p:pic>
      <p:sp>
        <p:nvSpPr>
          <p:cNvPr id="8" name="TextBox 7">
            <a:extLst>
              <a:ext uri="{FF2B5EF4-FFF2-40B4-BE49-F238E27FC236}">
                <a16:creationId xmlns:a16="http://schemas.microsoft.com/office/drawing/2014/main" id="{A8821685-3FDD-4C35-B93B-50F488642D6E}"/>
              </a:ext>
            </a:extLst>
          </p:cNvPr>
          <p:cNvSpPr txBox="1"/>
          <p:nvPr/>
        </p:nvSpPr>
        <p:spPr>
          <a:xfrm>
            <a:off x="5508000" y="2440967"/>
            <a:ext cx="3167688" cy="1815882"/>
          </a:xfrm>
          <a:prstGeom prst="rect">
            <a:avLst/>
          </a:prstGeom>
          <a:noFill/>
        </p:spPr>
        <p:txBody>
          <a:bodyPr wrap="square" rtlCol="0">
            <a:spAutoFit/>
          </a:bodyPr>
          <a:lstStyle/>
          <a:p>
            <a:pPr marL="342900" indent="-342900">
              <a:buFont typeface="Calibri" panose="020F0502020204030204" pitchFamily="34" charset="0"/>
              <a:buChar char="‒"/>
            </a:pPr>
            <a:r>
              <a:rPr lang="es-ES" sz="1400" dirty="0"/>
              <a:t>La conexión en paralelo proporciona más volumen de agua.</a:t>
            </a:r>
          </a:p>
          <a:p>
            <a:pPr marL="342900" indent="-342900">
              <a:buFont typeface="Calibri" panose="020F0502020204030204" pitchFamily="34" charset="0"/>
              <a:buChar char="‒"/>
            </a:pPr>
            <a:r>
              <a:rPr lang="es-ES" sz="1400" dirty="0"/>
              <a:t>Todas las derivaciones a los tanques de almacenamiento deben tener la misma longitud y geometría (diámetro del tubo, curvas... etc.).</a:t>
            </a:r>
          </a:p>
          <a:p>
            <a:pPr marL="342900" indent="-342900">
              <a:buFont typeface="Calibri" panose="020F0502020204030204" pitchFamily="34" charset="0"/>
              <a:buChar char="‒"/>
            </a:pPr>
            <a:r>
              <a:rPr lang="es-ES" sz="1400" dirty="0"/>
              <a:t>La caída de presión debe ser casi la misma en tubos calientes y fríos.</a:t>
            </a:r>
            <a:endParaRPr lang="en-US" sz="1400" dirty="0"/>
          </a:p>
        </p:txBody>
      </p:sp>
      <p:sp>
        <p:nvSpPr>
          <p:cNvPr id="9" name="TextBox 8">
            <a:extLst>
              <a:ext uri="{FF2B5EF4-FFF2-40B4-BE49-F238E27FC236}">
                <a16:creationId xmlns:a16="http://schemas.microsoft.com/office/drawing/2014/main" id="{6E8973DB-8901-4AC6-A817-225B1F27F123}"/>
              </a:ext>
            </a:extLst>
          </p:cNvPr>
          <p:cNvSpPr txBox="1"/>
          <p:nvPr/>
        </p:nvSpPr>
        <p:spPr>
          <a:xfrm>
            <a:off x="5508000" y="4509000"/>
            <a:ext cx="3167688" cy="1846659"/>
          </a:xfrm>
          <a:prstGeom prst="rect">
            <a:avLst/>
          </a:prstGeom>
          <a:noFill/>
        </p:spPr>
        <p:txBody>
          <a:bodyPr wrap="square" rtlCol="0">
            <a:spAutoFit/>
          </a:bodyPr>
          <a:lstStyle/>
          <a:p>
            <a:pPr marL="342900" indent="-342900">
              <a:buFont typeface="Calibri" panose="020F0502020204030204" pitchFamily="34" charset="0"/>
              <a:buChar char="–"/>
            </a:pPr>
            <a:r>
              <a:rPr lang="es-ES" sz="1400" dirty="0"/>
              <a:t>Las conexiones en serie proporcionan más temperatura del agua.</a:t>
            </a:r>
          </a:p>
          <a:p>
            <a:pPr marL="342900" indent="-342900">
              <a:buFont typeface="Calibri" panose="020F0502020204030204" pitchFamily="34" charset="0"/>
              <a:buChar char="–"/>
            </a:pPr>
            <a:r>
              <a:rPr lang="es-ES" sz="1400" dirty="0"/>
              <a:t>No se utiliza la resistencia eléctrica en los tanques de los dos primeros sistemas. Estos aparatos se utilizan como precalentadores de agua para el consumo.</a:t>
            </a:r>
            <a:endParaRPr lang="en-US" sz="1600" dirty="0"/>
          </a:p>
        </p:txBody>
      </p:sp>
    </p:spTree>
    <p:extLst>
      <p:ext uri="{BB962C8B-B14F-4D97-AF65-F5344CB8AC3E}">
        <p14:creationId xmlns:p14="http://schemas.microsoft.com/office/powerpoint/2010/main" val="2444849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C8FA-F4BA-4A25-8B72-EB8FD4F95875}"/>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BABD123D-6F87-47FE-B495-047FB77FAC51}"/>
              </a:ext>
            </a:extLst>
          </p:cNvPr>
          <p:cNvSpPr/>
          <p:nvPr/>
        </p:nvSpPr>
        <p:spPr>
          <a:xfrm>
            <a:off x="432916" y="1557000"/>
            <a:ext cx="2627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Instalaciones</a:t>
            </a:r>
            <a:r>
              <a:rPr lang="en-US" b="1" dirty="0">
                <a:solidFill>
                  <a:prstClr val="black"/>
                </a:solidFill>
                <a:cs typeface="Arial" pitchFamily="34" charset="0"/>
              </a:rPr>
              <a:t> </a:t>
            </a:r>
            <a:r>
              <a:rPr lang="en-US" b="1" dirty="0" err="1">
                <a:solidFill>
                  <a:prstClr val="black"/>
                </a:solidFill>
                <a:cs typeface="Arial" pitchFamily="34" charset="0"/>
              </a:rPr>
              <a:t>típicas</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40297B2E-F876-49AB-B197-30A2E042810D}"/>
              </a:ext>
            </a:extLst>
          </p:cNvPr>
          <p:cNvSpPr txBox="1"/>
          <p:nvPr/>
        </p:nvSpPr>
        <p:spPr>
          <a:xfrm>
            <a:off x="6778060" y="1773000"/>
            <a:ext cx="2185940" cy="2308324"/>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INSTALACIONES DE ACS SOLAR TERMOSIFÓN A GRAN ESCALA PARA UNA MAYOR PRODUCCIÓN Y SUMINISTRO CENTRALIZADO DE AGUA.</a:t>
            </a:r>
          </a:p>
        </p:txBody>
      </p:sp>
      <p:sp>
        <p:nvSpPr>
          <p:cNvPr id="7" name="TextBox 6">
            <a:extLst>
              <a:ext uri="{FF2B5EF4-FFF2-40B4-BE49-F238E27FC236}">
                <a16:creationId xmlns:a16="http://schemas.microsoft.com/office/drawing/2014/main" id="{301E5689-0B1A-47E8-A766-B7AB9218B977}"/>
              </a:ext>
            </a:extLst>
          </p:cNvPr>
          <p:cNvSpPr txBox="1"/>
          <p:nvPr/>
        </p:nvSpPr>
        <p:spPr>
          <a:xfrm>
            <a:off x="6778060" y="4019340"/>
            <a:ext cx="2185940" cy="2308324"/>
          </a:xfrm>
          <a:prstGeom prst="rect">
            <a:avLst/>
          </a:prstGeom>
          <a:noFill/>
        </p:spPr>
        <p:txBody>
          <a:bodyPr wrap="square" rtlCol="0">
            <a:spAutoFit/>
          </a:bodyPr>
          <a:lstStyle/>
          <a:p>
            <a:pPr marL="342900" indent="-342900">
              <a:buFont typeface="Calibri" panose="020F0502020204030204" pitchFamily="34" charset="0"/>
              <a:buChar char="‒"/>
            </a:pPr>
            <a:r>
              <a:rPr lang="es-ES" sz="1600" dirty="0"/>
              <a:t>Hay que tener en cuenta que cada uno de los sistemas en esta disposición de "doble paralelo" podría ser a su vez una serie de termosifones ACS solar</a:t>
            </a:r>
            <a:r>
              <a:rPr lang="en-US" sz="1600" dirty="0"/>
              <a:t>.</a:t>
            </a:r>
          </a:p>
        </p:txBody>
      </p:sp>
      <p:pic>
        <p:nvPicPr>
          <p:cNvPr id="11" name="Picture 10" descr="A close up of text on a white background&#10;&#10;Description generated with very high confidence">
            <a:extLst>
              <a:ext uri="{FF2B5EF4-FFF2-40B4-BE49-F238E27FC236}">
                <a16:creationId xmlns:a16="http://schemas.microsoft.com/office/drawing/2014/main" id="{1FB776DB-96BB-441A-B80D-48BC35102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00" y="1973400"/>
            <a:ext cx="5988675" cy="4263600"/>
          </a:xfrm>
          <a:prstGeom prst="rect">
            <a:avLst/>
          </a:prstGeom>
        </p:spPr>
      </p:pic>
    </p:spTree>
    <p:extLst>
      <p:ext uri="{BB962C8B-B14F-4D97-AF65-F5344CB8AC3E}">
        <p14:creationId xmlns:p14="http://schemas.microsoft.com/office/powerpoint/2010/main" val="74843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Objetivos</a:t>
            </a:r>
            <a:r>
              <a:rPr lang="en-US" b="1" dirty="0"/>
              <a:t> de la </a:t>
            </a:r>
            <a:r>
              <a:rPr lang="en-US" b="1" dirty="0" err="1"/>
              <a:t>unidad</a:t>
            </a:r>
            <a:endParaRPr lang="el-GR" b="1" dirty="0"/>
          </a:p>
        </p:txBody>
      </p:sp>
      <p:sp>
        <p:nvSpPr>
          <p:cNvPr id="9" name="Content Placeholder 8"/>
          <p:cNvSpPr>
            <a:spLocks noGrp="1"/>
          </p:cNvSpPr>
          <p:nvPr>
            <p:ph idx="1"/>
          </p:nvPr>
        </p:nvSpPr>
        <p:spPr>
          <a:xfrm>
            <a:off x="261758" y="1628774"/>
            <a:ext cx="8280000" cy="4248225"/>
          </a:xfrm>
        </p:spPr>
        <p:txBody>
          <a:bodyPr>
            <a:noAutofit/>
          </a:bodyPr>
          <a:lstStyle/>
          <a:p>
            <a:pPr marL="0" indent="0" algn="just">
              <a:buNone/>
            </a:pPr>
            <a:r>
              <a:rPr lang="es-ES" dirty="0">
                <a:latin typeface="+mj-lt"/>
                <a:cs typeface="Arial" pitchFamily="34" charset="0"/>
              </a:rPr>
              <a:t>Al final de esta unidad serás capaz de:</a:t>
            </a:r>
            <a:endParaRPr lang="en-US" sz="1600" dirty="0">
              <a:latin typeface="Arial" pitchFamily="34" charset="0"/>
              <a:cs typeface="Arial" pitchFamily="34" charset="0"/>
            </a:endParaRPr>
          </a:p>
          <a:p>
            <a:pPr lvl="1">
              <a:buFont typeface="+mj-lt"/>
              <a:buAutoNum type="arabicPeriod"/>
            </a:pPr>
            <a:r>
              <a:rPr lang="es-ES" b="1" dirty="0"/>
              <a:t>Identificar el sistema de calentador solar de agua por termosifón (ACS solar) y explicar su funcionamiento</a:t>
            </a:r>
            <a:r>
              <a:rPr lang="en-GB" b="1" dirty="0"/>
              <a:t>:</a:t>
            </a:r>
          </a:p>
          <a:p>
            <a:pPr lvl="2"/>
            <a:r>
              <a:rPr lang="es-ES" b="1" dirty="0"/>
              <a:t>Estructura básica y principio de funcionamiento.</a:t>
            </a:r>
          </a:p>
          <a:p>
            <a:pPr lvl="2"/>
            <a:r>
              <a:rPr lang="es-ES" b="1" dirty="0"/>
              <a:t>Instalación típica de ACS solar.</a:t>
            </a:r>
          </a:p>
          <a:p>
            <a:pPr lvl="2"/>
            <a:r>
              <a:rPr lang="es-ES" b="1" dirty="0"/>
              <a:t>Principales ventajas e inconvenientes</a:t>
            </a:r>
            <a:r>
              <a:rPr lang="en-GB" b="1" dirty="0"/>
              <a:t>.</a:t>
            </a:r>
          </a:p>
          <a:p>
            <a:pPr lvl="1">
              <a:buFont typeface="+mj-lt"/>
              <a:buAutoNum type="arabicPeriod"/>
            </a:pPr>
            <a:r>
              <a:rPr lang="es-ES" b="1" dirty="0"/>
              <a:t>Identificar la tipología de los sistemas ACS solar de termosifón y explicar la estructura, funcionamiento y usos típicos e inconvenientes de cada tipo.</a:t>
            </a:r>
          </a:p>
          <a:p>
            <a:pPr lvl="1">
              <a:buFont typeface="+mj-lt"/>
              <a:buAutoNum type="arabicPeriod"/>
            </a:pPr>
            <a:r>
              <a:rPr lang="es-ES" b="1" dirty="0"/>
              <a:t>Identificar y caracterizar los principales componentes de los sistemas ACS solar de termosifón, incluyendo funciones básicas, características estructurales y parámetros de rendimiento.</a:t>
            </a:r>
          </a:p>
          <a:p>
            <a:pPr lvl="1">
              <a:buFont typeface="+mj-lt"/>
              <a:buAutoNum type="arabicPeriod"/>
            </a:pPr>
            <a:r>
              <a:rPr lang="es-ES" b="1" dirty="0"/>
              <a:t>Describir el proceso prototípico para la instalación de un sistema ACS solar de termosifón, refiriéndose a las tareas de preparación, construcción y mantenimiento.</a:t>
            </a:r>
            <a:endParaRPr lang="en-GB"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3D02DB3-4AC6-4A15-BF49-3ADC0E352122}"/>
              </a:ext>
            </a:extLst>
          </p:cNvPr>
          <p:cNvSpPr txBox="1"/>
          <p:nvPr/>
        </p:nvSpPr>
        <p:spPr>
          <a:xfrm>
            <a:off x="755999" y="1926332"/>
            <a:ext cx="3654335" cy="3108543"/>
          </a:xfrm>
          <a:prstGeom prst="rect">
            <a:avLst/>
          </a:prstGeom>
          <a:noFill/>
        </p:spPr>
        <p:txBody>
          <a:bodyPr wrap="square" rtlCol="0">
            <a:spAutoFit/>
          </a:bodyPr>
          <a:lstStyle/>
          <a:p>
            <a:pPr marL="285750" indent="-285750">
              <a:buFont typeface="Wingdings" panose="05000000000000000000" pitchFamily="2" charset="2"/>
              <a:buChar char="§"/>
            </a:pPr>
            <a:r>
              <a:rPr lang="es-ES" sz="1400" dirty="0"/>
              <a:t>Las partes básicas de los sistemas compactos termosifón ACS solar son </a:t>
            </a:r>
            <a:r>
              <a:rPr lang="en-US" sz="1400" dirty="0"/>
              <a:t>:</a:t>
            </a:r>
          </a:p>
          <a:p>
            <a:pPr marL="800100" lvl="1" indent="-342900">
              <a:buFont typeface="Calibri" panose="020F0502020204030204" pitchFamily="34" charset="0"/>
              <a:buChar char="‒"/>
            </a:pPr>
            <a:r>
              <a:rPr lang="es-ES" sz="1400" b="1" dirty="0">
                <a:solidFill>
                  <a:prstClr val="black"/>
                </a:solidFill>
              </a:rPr>
              <a:t>Colector(es) solar(es). </a:t>
            </a:r>
            <a:r>
              <a:rPr lang="es-ES" sz="1400" dirty="0">
                <a:solidFill>
                  <a:prstClr val="black"/>
                </a:solidFill>
              </a:rPr>
              <a:t>Paneles planos o tubos de vacío.</a:t>
            </a:r>
          </a:p>
          <a:p>
            <a:pPr marL="800100" lvl="1" indent="-342900">
              <a:buFont typeface="Calibri" panose="020F0502020204030204" pitchFamily="34" charset="0"/>
              <a:buChar char="‒"/>
            </a:pPr>
            <a:r>
              <a:rPr lang="es-ES" sz="1400" b="1" dirty="0">
                <a:solidFill>
                  <a:prstClr val="black"/>
                </a:solidFill>
              </a:rPr>
              <a:t>Tanque de agua. </a:t>
            </a:r>
            <a:r>
              <a:rPr lang="es-ES" sz="1400" dirty="0">
                <a:solidFill>
                  <a:prstClr val="black"/>
                </a:solidFill>
              </a:rPr>
              <a:t>Para sistemas directos e indirectos. Para aplicaciones presurizadas y atmosféricas.</a:t>
            </a:r>
          </a:p>
          <a:p>
            <a:pPr marL="800100" lvl="1" indent="-342900">
              <a:buFont typeface="Calibri" panose="020F0502020204030204" pitchFamily="34" charset="0"/>
              <a:buChar char="‒"/>
            </a:pPr>
            <a:r>
              <a:rPr lang="es-ES" sz="1400" b="1" dirty="0">
                <a:solidFill>
                  <a:prstClr val="black"/>
                </a:solidFill>
              </a:rPr>
              <a:t>Marco. </a:t>
            </a:r>
            <a:r>
              <a:rPr lang="es-ES" sz="1400" dirty="0">
                <a:solidFill>
                  <a:prstClr val="black"/>
                </a:solidFill>
              </a:rPr>
              <a:t>Para montaje en superficie plana y montaje en techo.</a:t>
            </a:r>
          </a:p>
          <a:p>
            <a:pPr marL="800100" lvl="1" indent="-342900">
              <a:buFont typeface="Calibri" panose="020F0502020204030204" pitchFamily="34" charset="0"/>
              <a:buChar char="‒"/>
            </a:pPr>
            <a:r>
              <a:rPr lang="es-ES" sz="1400" b="1" dirty="0">
                <a:solidFill>
                  <a:prstClr val="black"/>
                </a:solidFill>
              </a:rPr>
              <a:t>Válvulas de seguridad específicas y obligatorias.</a:t>
            </a:r>
          </a:p>
          <a:p>
            <a:pPr marL="800100" lvl="1" indent="-342900">
              <a:buFont typeface="Calibri" panose="020F0502020204030204" pitchFamily="34" charset="0"/>
              <a:buChar char="‒"/>
            </a:pPr>
            <a:r>
              <a:rPr lang="es-ES" sz="1400" b="1" dirty="0">
                <a:solidFill>
                  <a:prstClr val="black"/>
                </a:solidFill>
              </a:rPr>
              <a:t>Tuberías.</a:t>
            </a:r>
          </a:p>
          <a:p>
            <a:pPr marL="800100" lvl="1" indent="-342900">
              <a:buFont typeface="Calibri" panose="020F0502020204030204" pitchFamily="34" charset="0"/>
              <a:buChar char="‒"/>
            </a:pPr>
            <a:r>
              <a:rPr lang="es-ES" sz="1400" b="1" dirty="0">
                <a:solidFill>
                  <a:prstClr val="black"/>
                </a:solidFill>
              </a:rPr>
              <a:t>Accesorios</a:t>
            </a:r>
            <a:r>
              <a:rPr lang="en-US" sz="1400" dirty="0">
                <a:solidFill>
                  <a:prstClr val="black"/>
                </a:solidFill>
              </a:rPr>
              <a:t>.</a:t>
            </a:r>
          </a:p>
        </p:txBody>
      </p:sp>
      <p:sp>
        <p:nvSpPr>
          <p:cNvPr id="2" name="Title 1">
            <a:extLst>
              <a:ext uri="{FF2B5EF4-FFF2-40B4-BE49-F238E27FC236}">
                <a16:creationId xmlns:a16="http://schemas.microsoft.com/office/drawing/2014/main" id="{1F4AF10C-D2B2-4F4B-9B52-A6B0272A6A0C}"/>
              </a:ext>
            </a:extLst>
          </p:cNvPr>
          <p:cNvSpPr>
            <a:spLocks noGrp="1"/>
          </p:cNvSpPr>
          <p:nvPr>
            <p:ph type="title"/>
          </p:nvPr>
        </p:nvSpPr>
        <p:spPr/>
        <p:txBody>
          <a:bodyPr/>
          <a:lstStyle/>
          <a:p>
            <a:r>
              <a:rPr lang="es-ES" b="1" dirty="0">
                <a:solidFill>
                  <a:prstClr val="black"/>
                </a:solidFill>
                <a:cs typeface="Arial" pitchFamily="34" charset="0"/>
              </a:rPr>
              <a:t>2. Estructura y componentes de los sistemas termosifón ACS solar</a:t>
            </a:r>
            <a:endParaRPr lang="en-US" b="1" dirty="0">
              <a:solidFill>
                <a:prstClr val="black"/>
              </a:solidFill>
              <a:cs typeface="Arial" pitchFamily="34" charset="0"/>
            </a:endParaRPr>
          </a:p>
        </p:txBody>
      </p:sp>
      <p:sp>
        <p:nvSpPr>
          <p:cNvPr id="5" name="Rectangle 4">
            <a:extLst>
              <a:ext uri="{FF2B5EF4-FFF2-40B4-BE49-F238E27FC236}">
                <a16:creationId xmlns:a16="http://schemas.microsoft.com/office/drawing/2014/main" id="{3061F07D-AF99-4B06-9E90-720FAC91AE06}"/>
              </a:ext>
            </a:extLst>
          </p:cNvPr>
          <p:cNvSpPr/>
          <p:nvPr/>
        </p:nvSpPr>
        <p:spPr>
          <a:xfrm>
            <a:off x="432916" y="1557000"/>
            <a:ext cx="2808000"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Estructura</a:t>
            </a:r>
            <a:r>
              <a:rPr lang="en-US" b="1" dirty="0">
                <a:solidFill>
                  <a:prstClr val="black"/>
                </a:solidFill>
                <a:cs typeface="Arial" pitchFamily="34" charset="0"/>
              </a:rPr>
              <a:t> general.</a:t>
            </a:r>
          </a:p>
        </p:txBody>
      </p:sp>
      <p:sp>
        <p:nvSpPr>
          <p:cNvPr id="11" name="Rectangle 10">
            <a:extLst>
              <a:ext uri="{FF2B5EF4-FFF2-40B4-BE49-F238E27FC236}">
                <a16:creationId xmlns:a16="http://schemas.microsoft.com/office/drawing/2014/main" id="{153D3F3E-5BCC-4D73-A45E-5B34EAFFACDB}"/>
              </a:ext>
            </a:extLst>
          </p:cNvPr>
          <p:cNvSpPr/>
          <p:nvPr/>
        </p:nvSpPr>
        <p:spPr>
          <a:xfrm>
            <a:off x="900000" y="5171631"/>
            <a:ext cx="7912571" cy="1169551"/>
          </a:xfrm>
          <a:prstGeom prst="rect">
            <a:avLst/>
          </a:prstGeom>
        </p:spPr>
        <p:txBody>
          <a:bodyPr wrap="square">
            <a:spAutoFit/>
          </a:bodyPr>
          <a:lstStyle/>
          <a:p>
            <a:pPr marL="285750" lvl="0" indent="-285750">
              <a:buFont typeface="Wingdings" panose="05000000000000000000" pitchFamily="2" charset="2"/>
              <a:buChar char="§"/>
            </a:pPr>
            <a:r>
              <a:rPr lang="es-ES" sz="1400" dirty="0">
                <a:solidFill>
                  <a:prstClr val="black"/>
                </a:solidFill>
              </a:rPr>
              <a:t>Los componentes específicos y el montaje dependen del tipo de termosifón ACS solar.</a:t>
            </a:r>
          </a:p>
          <a:p>
            <a:pPr marL="285750" lvl="0" indent="-285750">
              <a:buFont typeface="Wingdings" panose="05000000000000000000" pitchFamily="2" charset="2"/>
              <a:buChar char="§"/>
            </a:pPr>
            <a:r>
              <a:rPr lang="es-ES" sz="1400" dirty="0">
                <a:solidFill>
                  <a:prstClr val="black"/>
                </a:solidFill>
              </a:rPr>
              <a:t>Casi todos los materiales necesarios están incluidos en los "kits de termosifón". Algunos deben ser suministrados por el propietario o comprados adicionalmente: Fluido </a:t>
            </a:r>
            <a:r>
              <a:rPr lang="es-ES" sz="1400" dirty="0" err="1">
                <a:solidFill>
                  <a:prstClr val="black"/>
                </a:solidFill>
              </a:rPr>
              <a:t>caloportado</a:t>
            </a:r>
            <a:r>
              <a:rPr lang="es-ES" sz="1400" dirty="0">
                <a:solidFill>
                  <a:prstClr val="black"/>
                </a:solidFill>
              </a:rPr>
              <a:t>, tuberías, válvulas, accesorios, etc.</a:t>
            </a:r>
          </a:p>
          <a:p>
            <a:pPr marL="285750" lvl="0" indent="-285750">
              <a:buFont typeface="Wingdings" panose="05000000000000000000" pitchFamily="2" charset="2"/>
              <a:buChar char="§"/>
            </a:pPr>
            <a:r>
              <a:rPr lang="es-ES" sz="1400" dirty="0">
                <a:solidFill>
                  <a:prstClr val="black"/>
                </a:solidFill>
              </a:rPr>
              <a:t>Sin embargo, muchos fabricantes ofrecen flexibilidad para personalizar el sistema ACS solar requerido</a:t>
            </a:r>
            <a:r>
              <a:rPr lang="en-US" sz="1400" dirty="0">
                <a:solidFill>
                  <a:prstClr val="black"/>
                </a:solidFill>
              </a:rPr>
              <a:t>.</a:t>
            </a:r>
            <a:endParaRPr lang="en-US" sz="1400" b="1" dirty="0">
              <a:solidFill>
                <a:prstClr val="black"/>
              </a:solidFill>
            </a:endParaRPr>
          </a:p>
        </p:txBody>
      </p:sp>
      <p:pic>
        <p:nvPicPr>
          <p:cNvPr id="4" name="Picture 3" descr="A close up of a computer&#10;&#10;Description generated with high confidence">
            <a:extLst>
              <a:ext uri="{FF2B5EF4-FFF2-40B4-BE49-F238E27FC236}">
                <a16:creationId xmlns:a16="http://schemas.microsoft.com/office/drawing/2014/main" id="{1663046A-66EF-4378-9B71-12D22A67F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334" y="2090537"/>
            <a:ext cx="4163332" cy="2994463"/>
          </a:xfrm>
          <a:prstGeom prst="rect">
            <a:avLst/>
          </a:prstGeom>
          <a:ln>
            <a:solidFill>
              <a:schemeClr val="tx1"/>
            </a:solidFill>
          </a:ln>
        </p:spPr>
      </p:pic>
    </p:spTree>
    <p:extLst>
      <p:ext uri="{BB962C8B-B14F-4D97-AF65-F5344CB8AC3E}">
        <p14:creationId xmlns:p14="http://schemas.microsoft.com/office/powerpoint/2010/main" val="71538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0ED5-3EF3-4168-A7E5-31612932FB05}"/>
              </a:ext>
            </a:extLst>
          </p:cNvPr>
          <p:cNvSpPr>
            <a:spLocks noGrp="1"/>
          </p:cNvSpPr>
          <p:nvPr>
            <p:ph type="title"/>
          </p:nvPr>
        </p:nvSpPr>
        <p:spPr/>
        <p:txBody>
          <a:bodyPr/>
          <a:lstStyle/>
          <a:p>
            <a:r>
              <a:rPr lang="es-ES" b="1" dirty="0">
                <a:solidFill>
                  <a:prstClr val="black"/>
                </a:solidFill>
                <a:cs typeface="Arial" pitchFamily="34" charset="0"/>
              </a:rPr>
              <a:t>2. Estructura y componentes de los sistemas termosifón ACS solar</a:t>
            </a:r>
            <a:endParaRPr lang="en-US" dirty="0"/>
          </a:p>
        </p:txBody>
      </p:sp>
      <p:sp>
        <p:nvSpPr>
          <p:cNvPr id="4" name="Rectangle 3">
            <a:extLst>
              <a:ext uri="{FF2B5EF4-FFF2-40B4-BE49-F238E27FC236}">
                <a16:creationId xmlns:a16="http://schemas.microsoft.com/office/drawing/2014/main" id="{2DED09D3-803E-4A74-83C3-60CAB14E24C2}"/>
              </a:ext>
            </a:extLst>
          </p:cNvPr>
          <p:cNvSpPr/>
          <p:nvPr/>
        </p:nvSpPr>
        <p:spPr>
          <a:xfrm>
            <a:off x="432916" y="1557000"/>
            <a:ext cx="2339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Colectores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solares</a:t>
            </a:r>
            <a:endParaRPr lang="en-US" b="1" dirty="0">
              <a:latin typeface="+mj-lt"/>
            </a:endParaRPr>
          </a:p>
        </p:txBody>
      </p:sp>
      <p:grpSp>
        <p:nvGrpSpPr>
          <p:cNvPr id="22" name="Group 21">
            <a:extLst>
              <a:ext uri="{FF2B5EF4-FFF2-40B4-BE49-F238E27FC236}">
                <a16:creationId xmlns:a16="http://schemas.microsoft.com/office/drawing/2014/main" id="{49C0951C-3C1F-43C8-B980-8B7212D0090D}"/>
              </a:ext>
            </a:extLst>
          </p:cNvPr>
          <p:cNvGrpSpPr/>
          <p:nvPr/>
        </p:nvGrpSpPr>
        <p:grpSpPr>
          <a:xfrm>
            <a:off x="252000" y="1947221"/>
            <a:ext cx="8784000" cy="3353779"/>
            <a:chOff x="252000" y="2133000"/>
            <a:chExt cx="8784000" cy="3353779"/>
          </a:xfrm>
        </p:grpSpPr>
        <p:sp>
          <p:nvSpPr>
            <p:cNvPr id="19" name="TextBox 18">
              <a:extLst>
                <a:ext uri="{FF2B5EF4-FFF2-40B4-BE49-F238E27FC236}">
                  <a16:creationId xmlns:a16="http://schemas.microsoft.com/office/drawing/2014/main" id="{CDA15428-7435-4CD2-BF05-E22E26E562FE}"/>
                </a:ext>
              </a:extLst>
            </p:cNvPr>
            <p:cNvSpPr txBox="1"/>
            <p:nvPr/>
          </p:nvSpPr>
          <p:spPr>
            <a:xfrm>
              <a:off x="432916" y="4655782"/>
              <a:ext cx="2717308" cy="58477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err="1"/>
                <a:t>Termosifón</a:t>
              </a:r>
              <a:r>
                <a:rPr lang="en-US" sz="1600" b="1" dirty="0"/>
                <a:t> ACS solar con </a:t>
              </a:r>
              <a:r>
                <a:rPr lang="en-US" sz="1600" b="1" dirty="0" err="1"/>
                <a:t>colector</a:t>
              </a:r>
              <a:r>
                <a:rPr lang="en-US" sz="1600" b="1" dirty="0"/>
                <a:t> solar </a:t>
              </a:r>
              <a:r>
                <a:rPr lang="en-US" sz="1600" b="1" dirty="0" err="1"/>
                <a:t>plano</a:t>
              </a:r>
              <a:endParaRPr lang="en-US" sz="1600" b="1" dirty="0"/>
            </a:p>
          </p:txBody>
        </p:sp>
        <p:sp>
          <p:nvSpPr>
            <p:cNvPr id="12" name="TextBox 11">
              <a:extLst>
                <a:ext uri="{FF2B5EF4-FFF2-40B4-BE49-F238E27FC236}">
                  <a16:creationId xmlns:a16="http://schemas.microsoft.com/office/drawing/2014/main" id="{5778AC8D-C76D-4110-8DE7-6C4FEA3229B0}"/>
                </a:ext>
              </a:extLst>
            </p:cNvPr>
            <p:cNvSpPr txBox="1"/>
            <p:nvPr/>
          </p:nvSpPr>
          <p:spPr>
            <a:xfrm>
              <a:off x="6129112" y="4655782"/>
              <a:ext cx="2906888" cy="830997"/>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Termosifón ACS solar con colectores de tubo de vacío de fluido directo (U-Pipe)</a:t>
              </a:r>
              <a:endParaRPr lang="en-US" sz="1600" b="1" dirty="0"/>
            </a:p>
          </p:txBody>
        </p:sp>
        <p:grpSp>
          <p:nvGrpSpPr>
            <p:cNvPr id="21" name="Group 20">
              <a:extLst>
                <a:ext uri="{FF2B5EF4-FFF2-40B4-BE49-F238E27FC236}">
                  <a16:creationId xmlns:a16="http://schemas.microsoft.com/office/drawing/2014/main" id="{19524902-B6AA-40F4-B73E-F03500F9C740}"/>
                </a:ext>
              </a:extLst>
            </p:cNvPr>
            <p:cNvGrpSpPr/>
            <p:nvPr/>
          </p:nvGrpSpPr>
          <p:grpSpPr>
            <a:xfrm>
              <a:off x="252000" y="2133000"/>
              <a:ext cx="8712000" cy="2520000"/>
              <a:chOff x="216000" y="2514477"/>
              <a:chExt cx="8712000" cy="2520000"/>
            </a:xfrm>
          </p:grpSpPr>
          <p:pic>
            <p:nvPicPr>
              <p:cNvPr id="18" name="Picture 17">
                <a:extLst>
                  <a:ext uri="{FF2B5EF4-FFF2-40B4-BE49-F238E27FC236}">
                    <a16:creationId xmlns:a16="http://schemas.microsoft.com/office/drawing/2014/main" id="{99EC5763-5708-4005-BCE7-88CA7DB38E05}"/>
                  </a:ext>
                </a:extLst>
              </p:cNvPr>
              <p:cNvPicPr>
                <a:picLocks noChangeAspect="1"/>
              </p:cNvPicPr>
              <p:nvPr/>
            </p:nvPicPr>
            <p:blipFill>
              <a:blip r:embed="rId2"/>
              <a:stretch>
                <a:fillRect/>
              </a:stretch>
            </p:blipFill>
            <p:spPr>
              <a:xfrm>
                <a:off x="216000" y="2514477"/>
                <a:ext cx="3345223" cy="2520000"/>
              </a:xfrm>
              <a:prstGeom prst="rect">
                <a:avLst/>
              </a:prstGeom>
              <a:ln>
                <a:solidFill>
                  <a:schemeClr val="tx1"/>
                </a:solidFill>
              </a:ln>
            </p:spPr>
          </p:pic>
          <p:pic>
            <p:nvPicPr>
              <p:cNvPr id="11" name="Picture 10">
                <a:extLst>
                  <a:ext uri="{FF2B5EF4-FFF2-40B4-BE49-F238E27FC236}">
                    <a16:creationId xmlns:a16="http://schemas.microsoft.com/office/drawing/2014/main" id="{7983B6B1-59D5-4769-A0E1-5703180F42F4}"/>
                  </a:ext>
                </a:extLst>
              </p:cNvPr>
              <p:cNvPicPr>
                <a:picLocks noChangeAspect="1"/>
              </p:cNvPicPr>
              <p:nvPr/>
            </p:nvPicPr>
            <p:blipFill>
              <a:blip r:embed="rId3"/>
              <a:stretch>
                <a:fillRect/>
              </a:stretch>
            </p:blipFill>
            <p:spPr>
              <a:xfrm>
                <a:off x="5778000" y="2514477"/>
                <a:ext cx="3150000" cy="2520000"/>
              </a:xfrm>
              <a:prstGeom prst="rect">
                <a:avLst/>
              </a:prstGeom>
              <a:ln>
                <a:solidFill>
                  <a:schemeClr val="tx1"/>
                </a:solidFill>
              </a:ln>
            </p:spPr>
          </p:pic>
          <p:pic>
            <p:nvPicPr>
              <p:cNvPr id="14" name="Picture 13">
                <a:extLst>
                  <a:ext uri="{FF2B5EF4-FFF2-40B4-BE49-F238E27FC236}">
                    <a16:creationId xmlns:a16="http://schemas.microsoft.com/office/drawing/2014/main" id="{2DA0A7F5-8697-4360-A856-A6080CCB6994}"/>
                  </a:ext>
                </a:extLst>
              </p:cNvPr>
              <p:cNvPicPr>
                <a:picLocks noChangeAspect="1"/>
              </p:cNvPicPr>
              <p:nvPr/>
            </p:nvPicPr>
            <p:blipFill>
              <a:blip r:embed="rId4"/>
              <a:stretch>
                <a:fillRect/>
              </a:stretch>
            </p:blipFill>
            <p:spPr>
              <a:xfrm>
                <a:off x="3213000" y="2514477"/>
                <a:ext cx="3046301" cy="2520000"/>
              </a:xfrm>
              <a:prstGeom prst="rect">
                <a:avLst/>
              </a:prstGeom>
              <a:ln>
                <a:solidFill>
                  <a:schemeClr val="tx1"/>
                </a:solidFill>
              </a:ln>
            </p:spPr>
          </p:pic>
        </p:grpSp>
        <p:sp>
          <p:nvSpPr>
            <p:cNvPr id="15" name="TextBox 14">
              <a:extLst>
                <a:ext uri="{FF2B5EF4-FFF2-40B4-BE49-F238E27FC236}">
                  <a16:creationId xmlns:a16="http://schemas.microsoft.com/office/drawing/2014/main" id="{D3CEF284-FB53-47E4-9627-1A9DD023E743}"/>
                </a:ext>
              </a:extLst>
            </p:cNvPr>
            <p:cNvSpPr txBox="1"/>
            <p:nvPr/>
          </p:nvSpPr>
          <p:spPr>
            <a:xfrm>
              <a:off x="3388413" y="4655782"/>
              <a:ext cx="2668699" cy="830997"/>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Termosifón ACS solar con colectores de tubo de vacío </a:t>
              </a:r>
              <a:r>
                <a:rPr lang="es-ES" sz="1600" b="1" dirty="0" err="1"/>
                <a:t>Heat</a:t>
              </a:r>
              <a:r>
                <a:rPr lang="es-ES" sz="1600" b="1" dirty="0"/>
                <a:t>-Pipe.</a:t>
              </a:r>
              <a:endParaRPr lang="en-US" sz="1600" b="1" dirty="0"/>
            </a:p>
          </p:txBody>
        </p:sp>
      </p:grpSp>
      <p:sp>
        <p:nvSpPr>
          <p:cNvPr id="23" name="Rectangle 22">
            <a:extLst>
              <a:ext uri="{FF2B5EF4-FFF2-40B4-BE49-F238E27FC236}">
                <a16:creationId xmlns:a16="http://schemas.microsoft.com/office/drawing/2014/main" id="{7F19EA0A-5C95-472A-A7A1-4F3E8E1DC03E}"/>
              </a:ext>
            </a:extLst>
          </p:cNvPr>
          <p:cNvSpPr/>
          <p:nvPr/>
        </p:nvSpPr>
        <p:spPr>
          <a:xfrm>
            <a:off x="444016" y="5301000"/>
            <a:ext cx="8375984" cy="1077218"/>
          </a:xfrm>
          <a:prstGeom prst="rect">
            <a:avLst/>
          </a:prstGeom>
        </p:spPr>
        <p:txBody>
          <a:bodyPr wrap="square">
            <a:spAutoFit/>
          </a:bodyPr>
          <a:lstStyle/>
          <a:p>
            <a:pPr marL="285750" lvl="0" indent="-285750">
              <a:buFont typeface="Wingdings" panose="05000000000000000000" pitchFamily="2" charset="2"/>
              <a:buChar char="§"/>
            </a:pPr>
            <a:r>
              <a:rPr lang="es-ES" sz="1600" dirty="0">
                <a:solidFill>
                  <a:prstClr val="black"/>
                </a:solidFill>
              </a:rPr>
              <a:t>En general, los tubos de vacío son mejores que los paneles planos en varios aspectos. Y los tubos de calor son mejores que los tubos de vacío en U. Son colectores más eficientes y ofrecen protección contra la congelación y un funcionamiento más seguro (tubos de calor). Los colectores planos son más baratos y eficientes en lugares soleados.</a:t>
            </a:r>
            <a:endParaRPr lang="en-US" sz="1600" dirty="0">
              <a:solidFill>
                <a:prstClr val="black"/>
              </a:solidFill>
            </a:endParaRPr>
          </a:p>
        </p:txBody>
      </p:sp>
    </p:spTree>
    <p:extLst>
      <p:ext uri="{BB962C8B-B14F-4D97-AF65-F5344CB8AC3E}">
        <p14:creationId xmlns:p14="http://schemas.microsoft.com/office/powerpoint/2010/main" val="4150840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9238-7EDF-4A04-A75A-94003FCB8907}"/>
              </a:ext>
            </a:extLst>
          </p:cNvPr>
          <p:cNvSpPr>
            <a:spLocks noGrp="1"/>
          </p:cNvSpPr>
          <p:nvPr>
            <p:ph type="title"/>
          </p:nvPr>
        </p:nvSpPr>
        <p:spPr/>
        <p:txBody>
          <a:bodyPr/>
          <a:lstStyle/>
          <a:p>
            <a:r>
              <a:rPr lang="es-ES" b="1" dirty="0">
                <a:solidFill>
                  <a:prstClr val="black"/>
                </a:solidFill>
                <a:cs typeface="Arial" pitchFamily="34" charset="0"/>
              </a:rPr>
              <a:t>2. Estructura y componentes de los sistemas termosifón ACS solar</a:t>
            </a:r>
            <a:endParaRPr lang="en-US" dirty="0"/>
          </a:p>
        </p:txBody>
      </p:sp>
      <p:sp>
        <p:nvSpPr>
          <p:cNvPr id="4" name="Rectangle 3">
            <a:extLst>
              <a:ext uri="{FF2B5EF4-FFF2-40B4-BE49-F238E27FC236}">
                <a16:creationId xmlns:a16="http://schemas.microsoft.com/office/drawing/2014/main" id="{B06DC6B9-6D29-4483-AE9C-7850A0E727E3}"/>
              </a:ext>
            </a:extLst>
          </p:cNvPr>
          <p:cNvSpPr/>
          <p:nvPr/>
        </p:nvSpPr>
        <p:spPr>
          <a:xfrm>
            <a:off x="432916" y="1557000"/>
            <a:ext cx="413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latin typeface="+mj-lt"/>
                <a:cs typeface="Arial" pitchFamily="34" charset="0"/>
              </a:rPr>
              <a:t>Tanques de almacenamiento de agua</a:t>
            </a:r>
            <a:endParaRPr lang="en-US" b="1" dirty="0">
              <a:latin typeface="+mj-lt"/>
            </a:endParaRPr>
          </a:p>
        </p:txBody>
      </p:sp>
      <p:pic>
        <p:nvPicPr>
          <p:cNvPr id="5" name="Picture 4">
            <a:extLst>
              <a:ext uri="{FF2B5EF4-FFF2-40B4-BE49-F238E27FC236}">
                <a16:creationId xmlns:a16="http://schemas.microsoft.com/office/drawing/2014/main" id="{5D1CBADF-15F3-4E1B-92E4-F574E2BC5A7C}"/>
              </a:ext>
            </a:extLst>
          </p:cNvPr>
          <p:cNvPicPr>
            <a:picLocks noChangeAspect="1"/>
          </p:cNvPicPr>
          <p:nvPr/>
        </p:nvPicPr>
        <p:blipFill>
          <a:blip r:embed="rId2"/>
          <a:stretch>
            <a:fillRect/>
          </a:stretch>
        </p:blipFill>
        <p:spPr>
          <a:xfrm>
            <a:off x="756000" y="1947832"/>
            <a:ext cx="7848000" cy="3047505"/>
          </a:xfrm>
          <a:prstGeom prst="rect">
            <a:avLst/>
          </a:prstGeom>
          <a:ln>
            <a:solidFill>
              <a:schemeClr val="tx1"/>
            </a:solidFill>
          </a:ln>
        </p:spPr>
      </p:pic>
      <p:sp>
        <p:nvSpPr>
          <p:cNvPr id="6" name="TextBox 5">
            <a:extLst>
              <a:ext uri="{FF2B5EF4-FFF2-40B4-BE49-F238E27FC236}">
                <a16:creationId xmlns:a16="http://schemas.microsoft.com/office/drawing/2014/main" id="{6F2039A3-B27B-4F3B-BF62-641AF7394301}"/>
              </a:ext>
            </a:extLst>
          </p:cNvPr>
          <p:cNvSpPr txBox="1"/>
          <p:nvPr/>
        </p:nvSpPr>
        <p:spPr>
          <a:xfrm>
            <a:off x="0" y="5013000"/>
            <a:ext cx="9108000" cy="1169551"/>
          </a:xfrm>
          <a:prstGeom prst="rect">
            <a:avLst/>
          </a:prstGeom>
          <a:noFill/>
        </p:spPr>
        <p:txBody>
          <a:bodyPr wrap="square" rtlCol="0">
            <a:spAutoFit/>
          </a:bodyPr>
          <a:lstStyle/>
          <a:p>
            <a:pPr marL="266700" indent="-342900">
              <a:buFont typeface="Wingdings" panose="05000000000000000000" pitchFamily="2" charset="2"/>
              <a:buChar char="§"/>
            </a:pPr>
            <a:r>
              <a:rPr lang="es-ES" sz="1400" b="1" dirty="0"/>
              <a:t>Tanque de almacenamiento de agua típico en un termo-sifón ACS solar no presurizado con tubos de vacío</a:t>
            </a:r>
            <a:r>
              <a:rPr lang="en-US" sz="1400" b="1" dirty="0"/>
              <a:t>. </a:t>
            </a:r>
          </a:p>
          <a:p>
            <a:pPr marL="723900" lvl="1" indent="-342900">
              <a:buFont typeface="Calibri" panose="020F0502020204030204" pitchFamily="34" charset="0"/>
              <a:buChar char="‒"/>
            </a:pPr>
            <a:r>
              <a:rPr lang="es-ES" sz="1400" dirty="0">
                <a:solidFill>
                  <a:prstClr val="black"/>
                </a:solidFill>
              </a:rPr>
              <a:t>Un tanque interno: acero inoxidable de calidad alimentaria. Soldado </a:t>
            </a:r>
            <a:r>
              <a:rPr lang="es-ES" sz="1400" dirty="0" err="1">
                <a:solidFill>
                  <a:prstClr val="black"/>
                </a:solidFill>
              </a:rPr>
              <a:t>anti-fugas</a:t>
            </a:r>
            <a:r>
              <a:rPr lang="es-ES" sz="1400" dirty="0">
                <a:solidFill>
                  <a:prstClr val="black"/>
                </a:solidFill>
              </a:rPr>
              <a:t>.</a:t>
            </a:r>
          </a:p>
          <a:p>
            <a:pPr marL="723900" lvl="1" indent="-342900">
              <a:buFont typeface="Calibri" panose="020F0502020204030204" pitchFamily="34" charset="0"/>
              <a:buChar char="‒"/>
            </a:pPr>
            <a:r>
              <a:rPr lang="es-ES" sz="1400" dirty="0">
                <a:solidFill>
                  <a:prstClr val="black"/>
                </a:solidFill>
              </a:rPr>
              <a:t>Un tanque exterior: Acero cincado. Revestimiento anticorrosivo.</a:t>
            </a:r>
          </a:p>
          <a:p>
            <a:pPr marL="723900" lvl="1" indent="-342900">
              <a:buFont typeface="Calibri" panose="020F0502020204030204" pitchFamily="34" charset="0"/>
              <a:buChar char="‒"/>
            </a:pPr>
            <a:r>
              <a:rPr lang="es-ES" sz="1400" dirty="0">
                <a:solidFill>
                  <a:prstClr val="black"/>
                </a:solidFill>
              </a:rPr>
              <a:t>Una capa aislante entre los tanques internos y externos de espuma de poliuretano de alta densidad y otros.</a:t>
            </a:r>
          </a:p>
          <a:p>
            <a:pPr marL="723900" lvl="1" indent="-342900">
              <a:buFont typeface="Calibri" panose="020F0502020204030204" pitchFamily="34" charset="0"/>
              <a:buChar char="‒"/>
            </a:pPr>
            <a:r>
              <a:rPr lang="es-ES" sz="1400" dirty="0">
                <a:solidFill>
                  <a:prstClr val="black"/>
                </a:solidFill>
              </a:rPr>
              <a:t>Un diseño de estructura con agujeros para tubos de vidrio, entradas de agua, sensores, válvulas, </a:t>
            </a:r>
            <a:r>
              <a:rPr lang="es-ES" sz="1400" dirty="0" err="1">
                <a:solidFill>
                  <a:prstClr val="black"/>
                </a:solidFill>
              </a:rPr>
              <a:t>etc</a:t>
            </a:r>
            <a:r>
              <a:rPr lang="en-US" sz="1400" dirty="0">
                <a:solidFill>
                  <a:prstClr val="black"/>
                </a:solidFill>
              </a:rPr>
              <a:t>.</a:t>
            </a:r>
            <a:endParaRPr lang="en-US" sz="1400" b="1" dirty="0"/>
          </a:p>
        </p:txBody>
      </p:sp>
    </p:spTree>
    <p:extLst>
      <p:ext uri="{BB962C8B-B14F-4D97-AF65-F5344CB8AC3E}">
        <p14:creationId xmlns:p14="http://schemas.microsoft.com/office/powerpoint/2010/main" val="968725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E3C2-AB48-47D5-A61D-43D3796A57EF}"/>
              </a:ext>
            </a:extLst>
          </p:cNvPr>
          <p:cNvSpPr>
            <a:spLocks noGrp="1"/>
          </p:cNvSpPr>
          <p:nvPr>
            <p:ph type="title"/>
          </p:nvPr>
        </p:nvSpPr>
        <p:spPr/>
        <p:txBody>
          <a:bodyPr/>
          <a:lstStyle/>
          <a:p>
            <a:r>
              <a:rPr lang="es-ES" b="1" dirty="0">
                <a:solidFill>
                  <a:prstClr val="black"/>
                </a:solidFill>
                <a:cs typeface="Arial" pitchFamily="34" charset="0"/>
              </a:rPr>
              <a:t>2. Estructura y componentes de los sistemas termosifón ACS solar</a:t>
            </a:r>
            <a:endParaRPr lang="en-US" dirty="0"/>
          </a:p>
        </p:txBody>
      </p:sp>
      <p:sp>
        <p:nvSpPr>
          <p:cNvPr id="4" name="Rectangle 3">
            <a:extLst>
              <a:ext uri="{FF2B5EF4-FFF2-40B4-BE49-F238E27FC236}">
                <a16:creationId xmlns:a16="http://schemas.microsoft.com/office/drawing/2014/main" id="{05E4CEC9-F607-45E8-A62D-38818A589AAE}"/>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Tanques de almacenamiento de agua</a:t>
            </a:r>
            <a:endParaRPr lang="en-US" b="1" dirty="0"/>
          </a:p>
        </p:txBody>
      </p:sp>
      <p:sp>
        <p:nvSpPr>
          <p:cNvPr id="6" name="TextBox 5">
            <a:extLst>
              <a:ext uri="{FF2B5EF4-FFF2-40B4-BE49-F238E27FC236}">
                <a16:creationId xmlns:a16="http://schemas.microsoft.com/office/drawing/2014/main" id="{1350D2A6-784A-4DBA-867A-6A8972590516}"/>
              </a:ext>
            </a:extLst>
          </p:cNvPr>
          <p:cNvSpPr txBox="1"/>
          <p:nvPr/>
        </p:nvSpPr>
        <p:spPr>
          <a:xfrm>
            <a:off x="1055149" y="4715668"/>
            <a:ext cx="4596851" cy="1600438"/>
          </a:xfrm>
          <a:prstGeom prst="rect">
            <a:avLst/>
          </a:prstGeom>
          <a:noFill/>
        </p:spPr>
        <p:txBody>
          <a:bodyPr wrap="square" rtlCol="0">
            <a:spAutoFit/>
          </a:bodyPr>
          <a:lstStyle/>
          <a:p>
            <a:pPr marL="360363" indent="-342900">
              <a:buFont typeface="Wingdings" panose="05000000000000000000" pitchFamily="2" charset="2"/>
              <a:buChar char="§"/>
            </a:pPr>
            <a:r>
              <a:rPr lang="es-ES" sz="1400" b="1" dirty="0"/>
              <a:t>Acumulador de agua para </a:t>
            </a:r>
            <a:r>
              <a:rPr lang="es-ES" sz="1400" b="1" dirty="0" err="1"/>
              <a:t>Thermosiphon</a:t>
            </a:r>
            <a:r>
              <a:rPr lang="es-ES" sz="1400" b="1" dirty="0"/>
              <a:t> ACS solar presurizado con tubo de vacío de calor</a:t>
            </a:r>
            <a:r>
              <a:rPr lang="en-US" sz="1400" b="1" dirty="0"/>
              <a:t>. </a:t>
            </a:r>
          </a:p>
          <a:p>
            <a:pPr marL="723900" lvl="1" indent="-342900">
              <a:buFont typeface="Calibri" panose="020F0502020204030204" pitchFamily="34" charset="0"/>
              <a:buChar char="‒"/>
            </a:pPr>
            <a:r>
              <a:rPr lang="es-ES" sz="1400" dirty="0">
                <a:solidFill>
                  <a:prstClr val="black"/>
                </a:solidFill>
              </a:rPr>
              <a:t>Acero inoxidable grado alimenticio. </a:t>
            </a:r>
          </a:p>
          <a:p>
            <a:pPr marL="723900" lvl="1" indent="-342900">
              <a:buFont typeface="Calibri" panose="020F0502020204030204" pitchFamily="34" charset="0"/>
              <a:buChar char="‒"/>
            </a:pPr>
            <a:r>
              <a:rPr lang="es-ES" sz="1400" dirty="0">
                <a:solidFill>
                  <a:prstClr val="black"/>
                </a:solidFill>
              </a:rPr>
              <a:t>El tanque es más grueso para resistir presiones de operación más altas en los modos normal y de emergencia.</a:t>
            </a:r>
          </a:p>
          <a:p>
            <a:pPr marL="723900" lvl="1" indent="-342900">
              <a:buFont typeface="Calibri" panose="020F0502020204030204" pitchFamily="34" charset="0"/>
              <a:buChar char="‒"/>
            </a:pPr>
            <a:r>
              <a:rPr lang="es-ES" sz="1400" dirty="0">
                <a:solidFill>
                  <a:prstClr val="black"/>
                </a:solidFill>
              </a:rPr>
              <a:t>Aislado</a:t>
            </a:r>
            <a:r>
              <a:rPr lang="en-US" sz="1400" dirty="0">
                <a:solidFill>
                  <a:prstClr val="black"/>
                </a:solidFill>
              </a:rPr>
              <a:t>.</a:t>
            </a:r>
          </a:p>
        </p:txBody>
      </p:sp>
      <p:grpSp>
        <p:nvGrpSpPr>
          <p:cNvPr id="8" name="Group 7">
            <a:extLst>
              <a:ext uri="{FF2B5EF4-FFF2-40B4-BE49-F238E27FC236}">
                <a16:creationId xmlns:a16="http://schemas.microsoft.com/office/drawing/2014/main" id="{1FE92E01-F56C-4CEF-A599-9ECDE791707D}"/>
              </a:ext>
            </a:extLst>
          </p:cNvPr>
          <p:cNvGrpSpPr/>
          <p:nvPr/>
        </p:nvGrpSpPr>
        <p:grpSpPr>
          <a:xfrm>
            <a:off x="1117284" y="2061000"/>
            <a:ext cx="7198716" cy="2520000"/>
            <a:chOff x="905574" y="2061000"/>
            <a:chExt cx="7198716" cy="2520000"/>
          </a:xfrm>
        </p:grpSpPr>
        <p:pic>
          <p:nvPicPr>
            <p:cNvPr id="5" name="Picture 4">
              <a:extLst>
                <a:ext uri="{FF2B5EF4-FFF2-40B4-BE49-F238E27FC236}">
                  <a16:creationId xmlns:a16="http://schemas.microsoft.com/office/drawing/2014/main" id="{79421DCB-30BA-455B-A777-814448DB7222}"/>
                </a:ext>
              </a:extLst>
            </p:cNvPr>
            <p:cNvPicPr>
              <a:picLocks noChangeAspect="1"/>
            </p:cNvPicPr>
            <p:nvPr/>
          </p:nvPicPr>
          <p:blipFill>
            <a:blip r:embed="rId2"/>
            <a:stretch>
              <a:fillRect/>
            </a:stretch>
          </p:blipFill>
          <p:spPr>
            <a:xfrm>
              <a:off x="905574" y="2061000"/>
              <a:ext cx="4596851" cy="2520000"/>
            </a:xfrm>
            <a:prstGeom prst="rect">
              <a:avLst/>
            </a:prstGeom>
            <a:ln>
              <a:solidFill>
                <a:schemeClr val="tx1"/>
              </a:solidFill>
            </a:ln>
          </p:spPr>
        </p:pic>
        <p:pic>
          <p:nvPicPr>
            <p:cNvPr id="7" name="Picture 6">
              <a:extLst>
                <a:ext uri="{FF2B5EF4-FFF2-40B4-BE49-F238E27FC236}">
                  <a16:creationId xmlns:a16="http://schemas.microsoft.com/office/drawing/2014/main" id="{96A86440-7D5C-4751-9C33-2B221E660E4E}"/>
                </a:ext>
              </a:extLst>
            </p:cNvPr>
            <p:cNvPicPr>
              <a:picLocks noChangeAspect="1"/>
            </p:cNvPicPr>
            <p:nvPr/>
          </p:nvPicPr>
          <p:blipFill>
            <a:blip r:embed="rId3"/>
            <a:stretch>
              <a:fillRect/>
            </a:stretch>
          </p:blipFill>
          <p:spPr>
            <a:xfrm>
              <a:off x="5502425" y="2061000"/>
              <a:ext cx="2601865" cy="2520000"/>
            </a:xfrm>
            <a:prstGeom prst="rect">
              <a:avLst/>
            </a:prstGeom>
            <a:ln>
              <a:solidFill>
                <a:schemeClr val="tx1"/>
              </a:solidFill>
            </a:ln>
          </p:spPr>
        </p:pic>
      </p:grpSp>
      <p:sp>
        <p:nvSpPr>
          <p:cNvPr id="9" name="TextBox 8">
            <a:extLst>
              <a:ext uri="{FF2B5EF4-FFF2-40B4-BE49-F238E27FC236}">
                <a16:creationId xmlns:a16="http://schemas.microsoft.com/office/drawing/2014/main" id="{A2A0D450-BB09-444A-B795-5F501ADE8FD1}"/>
              </a:ext>
            </a:extLst>
          </p:cNvPr>
          <p:cNvSpPr txBox="1"/>
          <p:nvPr/>
        </p:nvSpPr>
        <p:spPr>
          <a:xfrm>
            <a:off x="5673383" y="4715668"/>
            <a:ext cx="3013418" cy="1600438"/>
          </a:xfrm>
          <a:prstGeom prst="rect">
            <a:avLst/>
          </a:prstGeom>
          <a:noFill/>
        </p:spPr>
        <p:txBody>
          <a:bodyPr wrap="square" rtlCol="0">
            <a:spAutoFit/>
          </a:bodyPr>
          <a:lstStyle/>
          <a:p>
            <a:pPr marL="360363" indent="-342900">
              <a:buFont typeface="Wingdings" panose="05000000000000000000" pitchFamily="2" charset="2"/>
              <a:buChar char="§"/>
            </a:pPr>
            <a:r>
              <a:rPr lang="es-ES" sz="1400" b="1" dirty="0"/>
              <a:t>Acumulador de agua para serpentín de cobre </a:t>
            </a:r>
            <a:r>
              <a:rPr lang="es-ES" sz="1400" b="1" dirty="0" err="1"/>
              <a:t>Thermosiphon</a:t>
            </a:r>
            <a:r>
              <a:rPr lang="es-ES" sz="1400" b="1" dirty="0"/>
              <a:t> ACS solar (tanque de precalentamiento).</a:t>
            </a:r>
            <a:endParaRPr lang="en-US" sz="1400" b="1" dirty="0"/>
          </a:p>
          <a:p>
            <a:pPr marL="723900" lvl="1" indent="-342900">
              <a:buFont typeface="Calibri" panose="020F0502020204030204" pitchFamily="34" charset="0"/>
              <a:buChar char="‒"/>
            </a:pPr>
            <a:r>
              <a:rPr lang="es-ES" sz="1400" dirty="0">
                <a:solidFill>
                  <a:prstClr val="black"/>
                </a:solidFill>
              </a:rPr>
              <a:t>Sin presión/con presión.</a:t>
            </a:r>
          </a:p>
          <a:p>
            <a:pPr marL="723900" lvl="1" indent="-342900">
              <a:buFont typeface="Calibri" panose="020F0502020204030204" pitchFamily="34" charset="0"/>
              <a:buChar char="‒"/>
            </a:pPr>
            <a:r>
              <a:rPr lang="es-ES" sz="1400" dirty="0">
                <a:solidFill>
                  <a:prstClr val="black"/>
                </a:solidFill>
              </a:rPr>
              <a:t>Depósito interior y exterior y capa aislante.</a:t>
            </a:r>
            <a:endParaRPr lang="en-US" sz="1400" dirty="0">
              <a:solidFill>
                <a:prstClr val="black"/>
              </a:solidFill>
            </a:endParaRPr>
          </a:p>
        </p:txBody>
      </p:sp>
    </p:spTree>
    <p:extLst>
      <p:ext uri="{BB962C8B-B14F-4D97-AF65-F5344CB8AC3E}">
        <p14:creationId xmlns:p14="http://schemas.microsoft.com/office/powerpoint/2010/main" val="1339146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8F2C-D532-49D2-A540-B64458265759}"/>
              </a:ext>
            </a:extLst>
          </p:cNvPr>
          <p:cNvSpPr>
            <a:spLocks noGrp="1"/>
          </p:cNvSpPr>
          <p:nvPr>
            <p:ph type="title"/>
          </p:nvPr>
        </p:nvSpPr>
        <p:spPr/>
        <p:txBody>
          <a:bodyPr/>
          <a:lstStyle/>
          <a:p>
            <a:r>
              <a:rPr lang="es-ES" b="1" dirty="0">
                <a:solidFill>
                  <a:prstClr val="black"/>
                </a:solidFill>
                <a:cs typeface="Arial" pitchFamily="34" charset="0"/>
              </a:rPr>
              <a:t>2. Estructura y componentes de los sistemas termosifón ACS solar</a:t>
            </a:r>
            <a:endParaRPr lang="en-US" dirty="0"/>
          </a:p>
        </p:txBody>
      </p:sp>
      <p:sp>
        <p:nvSpPr>
          <p:cNvPr id="4" name="Rectangle 3">
            <a:extLst>
              <a:ext uri="{FF2B5EF4-FFF2-40B4-BE49-F238E27FC236}">
                <a16:creationId xmlns:a16="http://schemas.microsoft.com/office/drawing/2014/main" id="{3AB0E99F-80E5-4BE2-99A9-49AD1F465DC8}"/>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Tanques de almacenamiento de agua</a:t>
            </a:r>
            <a:endParaRPr lang="en-US" b="1" dirty="0"/>
          </a:p>
        </p:txBody>
      </p:sp>
      <p:sp>
        <p:nvSpPr>
          <p:cNvPr id="9" name="TextBox 8">
            <a:extLst>
              <a:ext uri="{FF2B5EF4-FFF2-40B4-BE49-F238E27FC236}">
                <a16:creationId xmlns:a16="http://schemas.microsoft.com/office/drawing/2014/main" id="{98E422BB-AF17-4E01-A800-DA40DF83A7DD}"/>
              </a:ext>
            </a:extLst>
          </p:cNvPr>
          <p:cNvSpPr txBox="1"/>
          <p:nvPr/>
        </p:nvSpPr>
        <p:spPr>
          <a:xfrm>
            <a:off x="905574" y="4797000"/>
            <a:ext cx="7770114" cy="584775"/>
          </a:xfrm>
          <a:prstGeom prst="rect">
            <a:avLst/>
          </a:prstGeom>
          <a:noFill/>
        </p:spPr>
        <p:txBody>
          <a:bodyPr wrap="square" rtlCol="0">
            <a:spAutoFit/>
          </a:bodyPr>
          <a:lstStyle/>
          <a:p>
            <a:pPr marL="360363" indent="-342900">
              <a:buFont typeface="Wingdings" panose="05000000000000000000" pitchFamily="2" charset="2"/>
              <a:buChar char="§"/>
            </a:pPr>
            <a:r>
              <a:rPr lang="es-ES" sz="1600" b="1" dirty="0"/>
              <a:t>Acumulador de agua para </a:t>
            </a:r>
            <a:r>
              <a:rPr lang="es-ES" sz="1600" b="1" dirty="0" err="1"/>
              <a:t>Thermosiphon</a:t>
            </a:r>
            <a:r>
              <a:rPr lang="es-ES" sz="1600" b="1" dirty="0"/>
              <a:t> ACS solar presurizado con doble circuito y colector plano (sistema indirecto con intercambiador de calor envolvente)</a:t>
            </a:r>
            <a:r>
              <a:rPr lang="en-US" sz="1600" b="1" dirty="0"/>
              <a:t>.</a:t>
            </a:r>
          </a:p>
        </p:txBody>
      </p:sp>
      <p:pic>
        <p:nvPicPr>
          <p:cNvPr id="7" name="Picture 6">
            <a:extLst>
              <a:ext uri="{FF2B5EF4-FFF2-40B4-BE49-F238E27FC236}">
                <a16:creationId xmlns:a16="http://schemas.microsoft.com/office/drawing/2014/main" id="{3951526E-8FAB-487B-9FDF-546D81558956}"/>
              </a:ext>
            </a:extLst>
          </p:cNvPr>
          <p:cNvPicPr>
            <a:picLocks noChangeAspect="1"/>
          </p:cNvPicPr>
          <p:nvPr/>
        </p:nvPicPr>
        <p:blipFill>
          <a:blip r:embed="rId2"/>
          <a:stretch>
            <a:fillRect/>
          </a:stretch>
        </p:blipFill>
        <p:spPr>
          <a:xfrm>
            <a:off x="828675" y="2003796"/>
            <a:ext cx="7988230" cy="2721203"/>
          </a:xfrm>
          <a:prstGeom prst="rect">
            <a:avLst/>
          </a:prstGeom>
          <a:ln>
            <a:solidFill>
              <a:schemeClr val="tx1"/>
            </a:solidFill>
          </a:ln>
        </p:spPr>
      </p:pic>
    </p:spTree>
    <p:extLst>
      <p:ext uri="{BB962C8B-B14F-4D97-AF65-F5344CB8AC3E}">
        <p14:creationId xmlns:p14="http://schemas.microsoft.com/office/powerpoint/2010/main" val="2121379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970C-E6D2-46D3-BC86-1D160C0313CE}"/>
              </a:ext>
            </a:extLst>
          </p:cNvPr>
          <p:cNvSpPr>
            <a:spLocks noGrp="1"/>
          </p:cNvSpPr>
          <p:nvPr>
            <p:ph type="title"/>
          </p:nvPr>
        </p:nvSpPr>
        <p:spPr>
          <a:xfrm>
            <a:off x="1979712" y="0"/>
            <a:ext cx="6707088" cy="1124744"/>
          </a:xfrm>
        </p:spPr>
        <p:txBody>
          <a:bodyPr/>
          <a:lstStyle/>
          <a:p>
            <a:r>
              <a:rPr lang="es-ES" b="1" dirty="0">
                <a:solidFill>
                  <a:prstClr val="black"/>
                </a:solidFill>
                <a:cs typeface="Arial" pitchFamily="34" charset="0"/>
              </a:rPr>
              <a:t>2. Estructura y componentes de los sistemas termosifón ACS solar</a:t>
            </a:r>
            <a:endParaRPr lang="en-US" dirty="0"/>
          </a:p>
        </p:txBody>
      </p:sp>
      <p:sp>
        <p:nvSpPr>
          <p:cNvPr id="4" name="Rectangle 3">
            <a:extLst>
              <a:ext uri="{FF2B5EF4-FFF2-40B4-BE49-F238E27FC236}">
                <a16:creationId xmlns:a16="http://schemas.microsoft.com/office/drawing/2014/main" id="{1B4C2938-6D85-4EA1-9C35-3FBCE0202DB5}"/>
              </a:ext>
            </a:extLst>
          </p:cNvPr>
          <p:cNvSpPr/>
          <p:nvPr/>
        </p:nvSpPr>
        <p:spPr>
          <a:xfrm>
            <a:off x="432916" y="1557000"/>
            <a:ext cx="27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latin typeface="+mj-lt"/>
                <a:cs typeface="Arial" pitchFamily="34" charset="0"/>
              </a:rPr>
              <a:t>Marcos de </a:t>
            </a:r>
            <a:r>
              <a:rPr lang="en-US" b="1" dirty="0" err="1">
                <a:solidFill>
                  <a:prstClr val="black"/>
                </a:solidFill>
                <a:latin typeface="+mj-lt"/>
                <a:cs typeface="Arial" pitchFamily="34" charset="0"/>
              </a:rPr>
              <a:t>montaje</a:t>
            </a:r>
            <a:endParaRPr lang="en-US" b="1" dirty="0">
              <a:latin typeface="+mj-lt"/>
            </a:endParaRPr>
          </a:p>
        </p:txBody>
      </p:sp>
      <p:sp>
        <p:nvSpPr>
          <p:cNvPr id="6" name="TextBox 5">
            <a:extLst>
              <a:ext uri="{FF2B5EF4-FFF2-40B4-BE49-F238E27FC236}">
                <a16:creationId xmlns:a16="http://schemas.microsoft.com/office/drawing/2014/main" id="{6FA9AB88-66B6-4C05-9805-70191F02BB1A}"/>
              </a:ext>
            </a:extLst>
          </p:cNvPr>
          <p:cNvSpPr txBox="1"/>
          <p:nvPr/>
        </p:nvSpPr>
        <p:spPr>
          <a:xfrm>
            <a:off x="432916" y="5229000"/>
            <a:ext cx="8194008" cy="1169551"/>
          </a:xfrm>
          <a:prstGeom prst="rect">
            <a:avLst/>
          </a:prstGeom>
          <a:noFill/>
        </p:spPr>
        <p:txBody>
          <a:bodyPr wrap="square" rtlCol="0">
            <a:spAutoFit/>
          </a:bodyPr>
          <a:lstStyle/>
          <a:p>
            <a:pPr marL="360363" indent="-342900">
              <a:buFont typeface="Wingdings" panose="05000000000000000000" pitchFamily="2" charset="2"/>
              <a:buChar char="§"/>
            </a:pPr>
            <a:r>
              <a:rPr lang="es-ES" sz="1400" b="1" dirty="0"/>
              <a:t>Sistemas básicos: juegos de montaje para tejados planos (o sobre el suelo, etc.) y tejados inclinados.</a:t>
            </a:r>
          </a:p>
          <a:p>
            <a:pPr marL="360363" indent="-342900">
              <a:buFont typeface="Wingdings" panose="05000000000000000000" pitchFamily="2" charset="2"/>
              <a:buChar char="§"/>
            </a:pPr>
            <a:r>
              <a:rPr lang="es-ES" sz="1400" dirty="0"/>
              <a:t>Los sistemas de montaje son específicos; dependen del diseño estructural de ACS solar. Además, el marco se adapta al tipo de tejado (tejas, etc.) y a la forma deseada de integración en el tejado.</a:t>
            </a:r>
          </a:p>
          <a:p>
            <a:pPr marL="360363" indent="-342900">
              <a:buFont typeface="Wingdings" panose="05000000000000000000" pitchFamily="2" charset="2"/>
              <a:buChar char="§"/>
            </a:pPr>
            <a:r>
              <a:rPr lang="es-ES" sz="1400" dirty="0"/>
              <a:t>Los fabricantes proporcionan todos los elementos estructurales y de montaje para el montaje y la instalación.</a:t>
            </a:r>
            <a:endParaRPr lang="en-US" sz="1400" dirty="0"/>
          </a:p>
        </p:txBody>
      </p:sp>
      <p:pic>
        <p:nvPicPr>
          <p:cNvPr id="12" name="Picture 11" descr="A close up of a device&#10;&#10;Description generated with high confidence">
            <a:extLst>
              <a:ext uri="{FF2B5EF4-FFF2-40B4-BE49-F238E27FC236}">
                <a16:creationId xmlns:a16="http://schemas.microsoft.com/office/drawing/2014/main" id="{1BCBA84B-F950-4F69-81A0-4073EB1D8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99" y="1983604"/>
            <a:ext cx="8076255" cy="3264445"/>
          </a:xfrm>
          <a:prstGeom prst="rect">
            <a:avLst/>
          </a:prstGeom>
          <a:ln>
            <a:solidFill>
              <a:schemeClr val="tx1"/>
            </a:solidFill>
          </a:ln>
        </p:spPr>
      </p:pic>
    </p:spTree>
    <p:extLst>
      <p:ext uri="{BB962C8B-B14F-4D97-AF65-F5344CB8AC3E}">
        <p14:creationId xmlns:p14="http://schemas.microsoft.com/office/powerpoint/2010/main" val="341843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0F71-4718-4BDC-B246-2918277FD3FD}"/>
              </a:ext>
            </a:extLst>
          </p:cNvPr>
          <p:cNvSpPr>
            <a:spLocks noGrp="1"/>
          </p:cNvSpPr>
          <p:nvPr>
            <p:ph type="title"/>
          </p:nvPr>
        </p:nvSpPr>
        <p:spPr/>
        <p:txBody>
          <a:bodyPr/>
          <a:lstStyle/>
          <a:p>
            <a:r>
              <a:rPr lang="es-ES" b="1" dirty="0">
                <a:solidFill>
                  <a:prstClr val="black"/>
                </a:solidFill>
                <a:cs typeface="Arial" pitchFamily="34" charset="0"/>
              </a:rPr>
              <a:t>2. Estructura y componentes de los sistemas termosifón ACS solar</a:t>
            </a:r>
            <a:endParaRPr lang="en-US" dirty="0"/>
          </a:p>
        </p:txBody>
      </p:sp>
      <p:sp>
        <p:nvSpPr>
          <p:cNvPr id="4" name="Rectangle 3">
            <a:extLst>
              <a:ext uri="{FF2B5EF4-FFF2-40B4-BE49-F238E27FC236}">
                <a16:creationId xmlns:a16="http://schemas.microsoft.com/office/drawing/2014/main" id="{E56C5049-E60A-4BE0-BBC2-94898F04E4C4}"/>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latin typeface="+mj-lt"/>
                <a:cs typeface="Arial" pitchFamily="34" charset="0"/>
              </a:rPr>
              <a:t>Válvulas, conexiones, tuberías y accesorios</a:t>
            </a:r>
            <a:endParaRPr lang="en-US" b="1" dirty="0">
              <a:latin typeface="+mj-lt"/>
            </a:endParaRPr>
          </a:p>
        </p:txBody>
      </p:sp>
      <p:sp>
        <p:nvSpPr>
          <p:cNvPr id="7" name="TextBox 6">
            <a:extLst>
              <a:ext uri="{FF2B5EF4-FFF2-40B4-BE49-F238E27FC236}">
                <a16:creationId xmlns:a16="http://schemas.microsoft.com/office/drawing/2014/main" id="{F234D870-A414-4166-8E35-5C55E26B4E1E}"/>
              </a:ext>
            </a:extLst>
          </p:cNvPr>
          <p:cNvSpPr txBox="1"/>
          <p:nvPr/>
        </p:nvSpPr>
        <p:spPr>
          <a:xfrm>
            <a:off x="324000" y="1917000"/>
            <a:ext cx="3419844" cy="4278094"/>
          </a:xfrm>
          <a:prstGeom prst="rect">
            <a:avLst/>
          </a:prstGeom>
          <a:noFill/>
        </p:spPr>
        <p:txBody>
          <a:bodyPr wrap="square" rtlCol="0">
            <a:spAutoFit/>
          </a:bodyPr>
          <a:lstStyle/>
          <a:p>
            <a:pPr marL="360363" indent="-342900">
              <a:buFont typeface="Wingdings" panose="05000000000000000000" pitchFamily="2" charset="2"/>
              <a:buChar char="§"/>
            </a:pPr>
            <a:r>
              <a:rPr lang="es-ES" sz="1600" dirty="0"/>
              <a:t>Los sistemas </a:t>
            </a:r>
            <a:r>
              <a:rPr lang="es-ES" sz="1600" dirty="0" err="1"/>
              <a:t>termosifónicos</a:t>
            </a:r>
            <a:r>
              <a:rPr lang="es-ES" sz="1600" dirty="0"/>
              <a:t> compactos ACS solar se suministran con los accesorios de fontanería y mecánicos, válvulas de seguridad y control y otros componentes necesarios para el montaje completo del sistema y la instalación básica. </a:t>
            </a:r>
          </a:p>
          <a:p>
            <a:pPr marL="360363" indent="-342900">
              <a:buFont typeface="Wingdings" panose="05000000000000000000" pitchFamily="2" charset="2"/>
              <a:buChar char="§"/>
            </a:pPr>
            <a:r>
              <a:rPr lang="es-ES" sz="1600" dirty="0"/>
              <a:t>El diseño del sistema (directo, indirecto, número de colectores solares, presión, control, etc.) determina la composición del conjunto.</a:t>
            </a:r>
          </a:p>
          <a:p>
            <a:pPr marL="360363" indent="-342900">
              <a:buFont typeface="Wingdings" panose="05000000000000000000" pitchFamily="2" charset="2"/>
              <a:buChar char="§"/>
            </a:pPr>
            <a:r>
              <a:rPr lang="es-ES" sz="1600" dirty="0"/>
              <a:t>Los parámetros y el rendimiento de las válvulas de seguridad son similares a los utilizados en el ACS solar activo.</a:t>
            </a:r>
            <a:endParaRPr lang="en-US" sz="1600" dirty="0"/>
          </a:p>
        </p:txBody>
      </p:sp>
      <p:pic>
        <p:nvPicPr>
          <p:cNvPr id="3" name="Picture 2">
            <a:extLst>
              <a:ext uri="{FF2B5EF4-FFF2-40B4-BE49-F238E27FC236}">
                <a16:creationId xmlns:a16="http://schemas.microsoft.com/office/drawing/2014/main" id="{23EE3A57-6800-40E3-91FB-C88499FA7746}"/>
              </a:ext>
            </a:extLst>
          </p:cNvPr>
          <p:cNvPicPr>
            <a:picLocks noChangeAspect="1"/>
          </p:cNvPicPr>
          <p:nvPr/>
        </p:nvPicPr>
        <p:blipFill>
          <a:blip r:embed="rId2"/>
          <a:stretch>
            <a:fillRect/>
          </a:stretch>
        </p:blipFill>
        <p:spPr>
          <a:xfrm>
            <a:off x="3846033" y="1900607"/>
            <a:ext cx="4890851" cy="4305163"/>
          </a:xfrm>
          <a:prstGeom prst="rect">
            <a:avLst/>
          </a:prstGeom>
          <a:ln>
            <a:solidFill>
              <a:schemeClr val="tx1"/>
            </a:solidFill>
          </a:ln>
        </p:spPr>
      </p:pic>
    </p:spTree>
    <p:extLst>
      <p:ext uri="{BB962C8B-B14F-4D97-AF65-F5344CB8AC3E}">
        <p14:creationId xmlns:p14="http://schemas.microsoft.com/office/powerpoint/2010/main" val="1484136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6F10-4033-4AFC-81E9-464135DA8134}"/>
              </a:ext>
            </a:extLst>
          </p:cNvPr>
          <p:cNvSpPr>
            <a:spLocks noGrp="1"/>
          </p:cNvSpPr>
          <p:nvPr>
            <p:ph type="title"/>
          </p:nvPr>
        </p:nvSpPr>
        <p:spPr/>
        <p:txBody>
          <a:bodyPr/>
          <a:lstStyle/>
          <a:p>
            <a:r>
              <a:rPr lang="es-ES" b="1" dirty="0">
                <a:solidFill>
                  <a:prstClr val="black"/>
                </a:solidFill>
                <a:cs typeface="Arial" pitchFamily="34" charset="0"/>
              </a:rPr>
              <a:t>2. Estructura y componentes de los sistemas termosifón ACS solar</a:t>
            </a:r>
            <a:endParaRPr lang="en-US" dirty="0"/>
          </a:p>
        </p:txBody>
      </p:sp>
      <p:sp>
        <p:nvSpPr>
          <p:cNvPr id="4" name="Rectangle 3">
            <a:extLst>
              <a:ext uri="{FF2B5EF4-FFF2-40B4-BE49-F238E27FC236}">
                <a16:creationId xmlns:a16="http://schemas.microsoft.com/office/drawing/2014/main" id="{4B3B5275-A94F-4D75-A8BB-F43A826FC958}"/>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latin typeface="+mj-lt"/>
                <a:cs typeface="Arial" pitchFamily="34" charset="0"/>
              </a:rPr>
              <a:t>Válvulas, conexiones, tuberías y accesorios</a:t>
            </a:r>
            <a:endParaRPr lang="en-US" b="1" dirty="0">
              <a:latin typeface="+mj-lt"/>
            </a:endParaRPr>
          </a:p>
        </p:txBody>
      </p:sp>
      <p:pic>
        <p:nvPicPr>
          <p:cNvPr id="5" name="Picture 4">
            <a:extLst>
              <a:ext uri="{FF2B5EF4-FFF2-40B4-BE49-F238E27FC236}">
                <a16:creationId xmlns:a16="http://schemas.microsoft.com/office/drawing/2014/main" id="{A2955D1B-DEE9-4186-A2E8-345A0B427CDA}"/>
              </a:ext>
            </a:extLst>
          </p:cNvPr>
          <p:cNvPicPr>
            <a:picLocks noChangeAspect="1"/>
          </p:cNvPicPr>
          <p:nvPr/>
        </p:nvPicPr>
        <p:blipFill>
          <a:blip r:embed="rId2"/>
          <a:stretch>
            <a:fillRect/>
          </a:stretch>
        </p:blipFill>
        <p:spPr>
          <a:xfrm>
            <a:off x="668077" y="1947139"/>
            <a:ext cx="4532762" cy="4361586"/>
          </a:xfrm>
          <a:prstGeom prst="rect">
            <a:avLst/>
          </a:prstGeom>
          <a:ln>
            <a:solidFill>
              <a:schemeClr val="tx1"/>
            </a:solidFill>
          </a:ln>
        </p:spPr>
      </p:pic>
      <p:sp>
        <p:nvSpPr>
          <p:cNvPr id="6" name="TextBox 5">
            <a:extLst>
              <a:ext uri="{FF2B5EF4-FFF2-40B4-BE49-F238E27FC236}">
                <a16:creationId xmlns:a16="http://schemas.microsoft.com/office/drawing/2014/main" id="{3CC9E0F9-EE9B-4DDD-A9B1-C0EDEA28765B}"/>
              </a:ext>
            </a:extLst>
          </p:cNvPr>
          <p:cNvSpPr txBox="1"/>
          <p:nvPr/>
        </p:nvSpPr>
        <p:spPr>
          <a:xfrm>
            <a:off x="5256916" y="1701000"/>
            <a:ext cx="3779084" cy="6247864"/>
          </a:xfrm>
          <a:prstGeom prst="rect">
            <a:avLst/>
          </a:prstGeom>
          <a:noFill/>
        </p:spPr>
        <p:txBody>
          <a:bodyPr wrap="square" rtlCol="0">
            <a:spAutoFit/>
          </a:bodyPr>
          <a:lstStyle/>
          <a:p>
            <a:pPr marL="360363" indent="-342900">
              <a:buFont typeface="Wingdings" panose="05000000000000000000" pitchFamily="2" charset="2"/>
              <a:buChar char="§"/>
            </a:pPr>
            <a:r>
              <a:rPr lang="es-ES" sz="1600" dirty="0"/>
              <a:t>Los fabricantes proporcionan accesorios y piezas de repuesto para sus sistemas. Los accesorios comunes incluyen </a:t>
            </a:r>
            <a:r>
              <a:rPr lang="en-US" sz="1600" dirty="0"/>
              <a:t>:</a:t>
            </a:r>
          </a:p>
          <a:p>
            <a:pPr marL="723900" lvl="1" indent="-342900">
              <a:buFont typeface="Calibri" panose="020F0502020204030204" pitchFamily="34" charset="0"/>
              <a:buChar char="‒"/>
            </a:pPr>
            <a:r>
              <a:rPr lang="es-ES" sz="1600" dirty="0">
                <a:solidFill>
                  <a:prstClr val="black"/>
                </a:solidFill>
              </a:rPr>
              <a:t>Calentadores eléctricos para calentamiento auxiliar en tanques de almacenamiento.</a:t>
            </a:r>
          </a:p>
          <a:p>
            <a:pPr marL="723900" lvl="1" indent="-342900">
              <a:buFont typeface="Calibri" panose="020F0502020204030204" pitchFamily="34" charset="0"/>
              <a:buChar char="‒"/>
            </a:pPr>
            <a:r>
              <a:rPr lang="es-ES" sz="1600" dirty="0">
                <a:solidFill>
                  <a:prstClr val="black"/>
                </a:solidFill>
              </a:rPr>
              <a:t>Tanques adicionales (doble tanque termosifón).</a:t>
            </a:r>
          </a:p>
          <a:p>
            <a:pPr marL="723900" lvl="1" indent="-342900">
              <a:buFont typeface="Calibri" panose="020F0502020204030204" pitchFamily="34" charset="0"/>
              <a:buChar char="‒"/>
            </a:pPr>
            <a:r>
              <a:rPr lang="es-ES" sz="1600" dirty="0">
                <a:solidFill>
                  <a:prstClr val="black"/>
                </a:solidFill>
              </a:rPr>
              <a:t>Sensores de temperatura y nivel.</a:t>
            </a:r>
          </a:p>
          <a:p>
            <a:pPr marL="723900" lvl="1" indent="-342900">
              <a:buFont typeface="Calibri" panose="020F0502020204030204" pitchFamily="34" charset="0"/>
              <a:buChar char="‒"/>
            </a:pPr>
            <a:r>
              <a:rPr lang="es-ES" sz="1600" dirty="0">
                <a:solidFill>
                  <a:prstClr val="black"/>
                </a:solidFill>
              </a:rPr>
              <a:t>Válvulas termostáticas.</a:t>
            </a:r>
          </a:p>
          <a:p>
            <a:pPr marL="723900" lvl="1" indent="-342900">
              <a:buFont typeface="Calibri" panose="020F0502020204030204" pitchFamily="34" charset="0"/>
              <a:buChar char="‒"/>
            </a:pPr>
            <a:r>
              <a:rPr lang="es-ES" sz="1600" dirty="0">
                <a:solidFill>
                  <a:prstClr val="black"/>
                </a:solidFill>
              </a:rPr>
              <a:t>Controladores diferenciales.</a:t>
            </a:r>
          </a:p>
          <a:p>
            <a:pPr marL="723900" lvl="1" indent="-342900">
              <a:buFont typeface="Calibri" panose="020F0502020204030204" pitchFamily="34" charset="0"/>
              <a:buChar char="‒"/>
            </a:pPr>
            <a:r>
              <a:rPr lang="es-ES" sz="1600" dirty="0">
                <a:solidFill>
                  <a:prstClr val="black"/>
                </a:solidFill>
              </a:rPr>
              <a:t>Varillas de magnesio para tanques.</a:t>
            </a:r>
          </a:p>
          <a:p>
            <a:pPr marL="723900" lvl="1" indent="-342900">
              <a:buFont typeface="Calibri" panose="020F0502020204030204" pitchFamily="34" charset="0"/>
              <a:buChar char="‒"/>
            </a:pPr>
            <a:r>
              <a:rPr lang="es-ES" sz="1600" dirty="0">
                <a:solidFill>
                  <a:prstClr val="black"/>
                </a:solidFill>
              </a:rPr>
              <a:t>Piezas de repuesto y materiales consumibles (fluido caloportador, etc.)</a:t>
            </a:r>
            <a:r>
              <a:rPr lang="en-US" sz="1600" dirty="0">
                <a:solidFill>
                  <a:prstClr val="black"/>
                </a:solidFill>
              </a:rPr>
              <a:t>.</a:t>
            </a:r>
          </a:p>
          <a:p>
            <a:pPr marL="209550" indent="-285750">
              <a:buFont typeface="Wingdings" panose="05000000000000000000" pitchFamily="2" charset="2"/>
              <a:buChar char="§"/>
            </a:pPr>
            <a:r>
              <a:rPr lang="es-ES" sz="1600" dirty="0">
                <a:solidFill>
                  <a:prstClr val="black"/>
                </a:solidFill>
              </a:rPr>
              <a:t>Algunos accesorios son generales y otros dependen del tipo de sistema de termosifón.</a:t>
            </a:r>
            <a:endParaRPr lang="en-US" sz="1600" dirty="0">
              <a:solidFill>
                <a:prstClr val="black"/>
              </a:solidFill>
            </a:endParaRPr>
          </a:p>
          <a:p>
            <a:pPr marL="723900" lvl="1" indent="-342900">
              <a:buFont typeface="Calibri" panose="020F0502020204030204" pitchFamily="34" charset="0"/>
              <a:buChar char="‒"/>
            </a:pPr>
            <a:endParaRPr lang="en-US" sz="1600" dirty="0">
              <a:solidFill>
                <a:prstClr val="black"/>
              </a:solidFill>
            </a:endParaRPr>
          </a:p>
          <a:p>
            <a:pPr marL="723900" lvl="1" indent="-342900">
              <a:buFont typeface="Calibri" panose="020F0502020204030204" pitchFamily="34" charset="0"/>
              <a:buChar char="‒"/>
            </a:pPr>
            <a:endParaRPr lang="en-US" sz="1600" dirty="0">
              <a:solidFill>
                <a:prstClr val="black"/>
              </a:solidFill>
            </a:endParaRPr>
          </a:p>
          <a:p>
            <a:pPr marL="474663" lvl="1"/>
            <a:endParaRPr lang="en-US" sz="1600" dirty="0"/>
          </a:p>
          <a:p>
            <a:pPr marL="360363" indent="-342900">
              <a:buFont typeface="Wingdings" panose="05000000000000000000" pitchFamily="2" charset="2"/>
              <a:buChar char="§"/>
            </a:pPr>
            <a:endParaRPr lang="en-US" sz="1600" dirty="0"/>
          </a:p>
          <a:p>
            <a:pPr marL="360363" indent="-342900">
              <a:buFont typeface="Wingdings" panose="05000000000000000000" pitchFamily="2" charset="2"/>
              <a:buChar char="§"/>
            </a:pPr>
            <a:endParaRPr lang="en-US" sz="1600" dirty="0"/>
          </a:p>
          <a:p>
            <a:pPr marL="360363" indent="-342900">
              <a:buFont typeface="Wingdings" panose="05000000000000000000" pitchFamily="2" charset="2"/>
              <a:buChar char="§"/>
            </a:pPr>
            <a:endParaRPr lang="en-US" sz="1600" dirty="0"/>
          </a:p>
        </p:txBody>
      </p:sp>
    </p:spTree>
    <p:extLst>
      <p:ext uri="{BB962C8B-B14F-4D97-AF65-F5344CB8AC3E}">
        <p14:creationId xmlns:p14="http://schemas.microsoft.com/office/powerpoint/2010/main" val="980484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AD7679-71B2-46C0-8ACF-2CA7314CC341}"/>
              </a:ext>
            </a:extLst>
          </p:cNvPr>
          <p:cNvPicPr>
            <a:picLocks noChangeAspect="1"/>
          </p:cNvPicPr>
          <p:nvPr/>
        </p:nvPicPr>
        <p:blipFill>
          <a:blip r:embed="rId2"/>
          <a:stretch>
            <a:fillRect/>
          </a:stretch>
        </p:blipFill>
        <p:spPr>
          <a:xfrm>
            <a:off x="3852000" y="1475335"/>
            <a:ext cx="3270844" cy="4680000"/>
          </a:xfrm>
          <a:prstGeom prst="rect">
            <a:avLst/>
          </a:prstGeom>
        </p:spPr>
      </p:pic>
      <p:sp>
        <p:nvSpPr>
          <p:cNvPr id="2" name="Title 1">
            <a:extLst>
              <a:ext uri="{FF2B5EF4-FFF2-40B4-BE49-F238E27FC236}">
                <a16:creationId xmlns:a16="http://schemas.microsoft.com/office/drawing/2014/main" id="{E3940391-C68D-44D7-9AEB-14EF8F97142F}"/>
              </a:ext>
            </a:extLst>
          </p:cNvPr>
          <p:cNvSpPr>
            <a:spLocks noGrp="1"/>
          </p:cNvSpPr>
          <p:nvPr>
            <p:ph type="title"/>
          </p:nvPr>
        </p:nvSpPr>
        <p:spPr/>
        <p:txBody>
          <a:bodyPr>
            <a:normAutofit/>
          </a:bodyPr>
          <a:lstStyle/>
          <a:p>
            <a:r>
              <a:rPr lang="es-ES" b="1" dirty="0">
                <a:solidFill>
                  <a:prstClr val="black"/>
                </a:solidFill>
                <a:cs typeface="Arial" pitchFamily="34" charset="0"/>
              </a:rPr>
              <a:t>2. Estructura y componentes de los sistemas termosifón ACS solar</a:t>
            </a:r>
            <a:endParaRPr lang="en-US" dirty="0"/>
          </a:p>
        </p:txBody>
      </p:sp>
      <p:sp>
        <p:nvSpPr>
          <p:cNvPr id="3" name="Rectangle 2">
            <a:extLst>
              <a:ext uri="{FF2B5EF4-FFF2-40B4-BE49-F238E27FC236}">
                <a16:creationId xmlns:a16="http://schemas.microsoft.com/office/drawing/2014/main" id="{D2D55F8C-362A-46B8-8AA1-1EE9E40833A5}"/>
              </a:ext>
            </a:extLst>
          </p:cNvPr>
          <p:cNvSpPr/>
          <p:nvPr/>
        </p:nvSpPr>
        <p:spPr>
          <a:xfrm>
            <a:off x="504000" y="1558669"/>
            <a:ext cx="4068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latin typeface="+mj-lt"/>
                <a:cs typeface="Arial" pitchFamily="34" charset="0"/>
              </a:rPr>
              <a:t>Documentos del sistema y del proyecto</a:t>
            </a:r>
            <a:endParaRPr lang="en-US" b="1" dirty="0">
              <a:latin typeface="+mj-lt"/>
            </a:endParaRPr>
          </a:p>
        </p:txBody>
      </p:sp>
      <p:sp>
        <p:nvSpPr>
          <p:cNvPr id="4" name="TextBox 3">
            <a:extLst>
              <a:ext uri="{FF2B5EF4-FFF2-40B4-BE49-F238E27FC236}">
                <a16:creationId xmlns:a16="http://schemas.microsoft.com/office/drawing/2014/main" id="{E6E56C41-816E-42BD-8233-F188C5E99873}"/>
              </a:ext>
            </a:extLst>
          </p:cNvPr>
          <p:cNvSpPr txBox="1"/>
          <p:nvPr/>
        </p:nvSpPr>
        <p:spPr>
          <a:xfrm>
            <a:off x="725568" y="2194126"/>
            <a:ext cx="2838432" cy="3970318"/>
          </a:xfrm>
          <a:prstGeom prst="rect">
            <a:avLst/>
          </a:prstGeom>
          <a:noFill/>
        </p:spPr>
        <p:txBody>
          <a:bodyPr wrap="square" rtlCol="0">
            <a:spAutoFit/>
          </a:bodyPr>
          <a:lstStyle/>
          <a:p>
            <a:pPr marL="360363" indent="-342900">
              <a:buFont typeface="Wingdings" panose="05000000000000000000" pitchFamily="2" charset="2"/>
              <a:buChar char="§"/>
            </a:pPr>
            <a:r>
              <a:rPr lang="es-ES" sz="1400" dirty="0"/>
              <a:t>Los termosifones ACS solar son generalmente sistemas </a:t>
            </a:r>
            <a:r>
              <a:rPr lang="es-ES" sz="1400" dirty="0" err="1"/>
              <a:t>precalculados</a:t>
            </a:r>
            <a:r>
              <a:rPr lang="es-ES" sz="1400" dirty="0"/>
              <a:t> a pequeña escala para ser instalados por instaladores certificados (recomendables).</a:t>
            </a:r>
          </a:p>
          <a:p>
            <a:pPr marL="360363" indent="-342900">
              <a:buFont typeface="Wingdings" panose="05000000000000000000" pitchFamily="2" charset="2"/>
              <a:buChar char="§"/>
            </a:pPr>
            <a:r>
              <a:rPr lang="es-ES" sz="1400" dirty="0"/>
              <a:t>Para estos sistemas, la principal referencia técnica son los </a:t>
            </a:r>
            <a:r>
              <a:rPr lang="es-ES" sz="1400" b="1" dirty="0"/>
              <a:t>manuales de instalación, funcionamiento y mantenimiento de los fabricantes</a:t>
            </a:r>
            <a:r>
              <a:rPr lang="es-ES" sz="1400" dirty="0"/>
              <a:t>. Asimismo, la instalación se realizará de acuerdo con los códigos locales y nacionales aplicables (construcción....) y, en cualquier caso, se utilizarán materiales certificados. </a:t>
            </a:r>
            <a:r>
              <a:rPr lang="en-US" sz="1400" dirty="0"/>
              <a:t> </a:t>
            </a:r>
          </a:p>
        </p:txBody>
      </p:sp>
      <p:sp>
        <p:nvSpPr>
          <p:cNvPr id="8" name="TextBox 7">
            <a:extLst>
              <a:ext uri="{FF2B5EF4-FFF2-40B4-BE49-F238E27FC236}">
                <a16:creationId xmlns:a16="http://schemas.microsoft.com/office/drawing/2014/main" id="{351333FE-95D4-42A6-9216-9DCCC3617488}"/>
              </a:ext>
            </a:extLst>
          </p:cNvPr>
          <p:cNvSpPr txBox="1"/>
          <p:nvPr/>
        </p:nvSpPr>
        <p:spPr>
          <a:xfrm>
            <a:off x="6012000" y="1773000"/>
            <a:ext cx="3060000"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200" b="1" dirty="0"/>
              <a:t>MANUALES DE INSTALACIÓN. CONTENIDOS GENÉRICOS </a:t>
            </a:r>
            <a:r>
              <a:rPr lang="en-US" sz="1200" b="1" dirty="0"/>
              <a:t>:</a:t>
            </a:r>
          </a:p>
          <a:p>
            <a:pPr marL="285750" indent="-285750">
              <a:buFont typeface="Arial" panose="020B0604020202020204" pitchFamily="34" charset="0"/>
              <a:buChar char="•"/>
            </a:pPr>
            <a:r>
              <a:rPr lang="es-ES" sz="1200" b="1" dirty="0"/>
              <a:t>Descripción del sistema. </a:t>
            </a:r>
            <a:r>
              <a:rPr lang="es-ES" sz="1200" dirty="0"/>
              <a:t>Principios de trabajo.</a:t>
            </a:r>
          </a:p>
          <a:p>
            <a:pPr marL="285750" indent="-285750">
              <a:buFont typeface="Arial" panose="020B0604020202020204" pitchFamily="34" charset="0"/>
              <a:buChar char="•"/>
            </a:pPr>
            <a:r>
              <a:rPr lang="es-ES" sz="1200" b="1" dirty="0"/>
              <a:t>Descripción del sistema. </a:t>
            </a:r>
            <a:r>
              <a:rPr lang="es-ES" sz="1200" dirty="0"/>
              <a:t>Podría ser un modelo y una gama de sistemas.</a:t>
            </a:r>
          </a:p>
          <a:p>
            <a:pPr marL="285750" indent="-285750">
              <a:buFont typeface="Arial" panose="020B0604020202020204" pitchFamily="34" charset="0"/>
              <a:buChar char="•"/>
            </a:pPr>
            <a:r>
              <a:rPr lang="es-ES" sz="1200" b="1" dirty="0"/>
              <a:t>Precauciones de seguridad </a:t>
            </a:r>
            <a:r>
              <a:rPr lang="es-ES" sz="1200" dirty="0"/>
              <a:t>y otras consideraciones generales.</a:t>
            </a:r>
          </a:p>
          <a:p>
            <a:pPr marL="285750" indent="-285750">
              <a:buFont typeface="Arial" panose="020B0604020202020204" pitchFamily="34" charset="0"/>
              <a:buChar char="•"/>
            </a:pPr>
            <a:r>
              <a:rPr lang="es-ES" sz="1200" b="1" dirty="0"/>
              <a:t>Proceso de instalación</a:t>
            </a:r>
            <a:r>
              <a:rPr lang="es-ES" sz="1200" dirty="0"/>
              <a:t>. Colectores de sol. Montaje en techo o en superficie.</a:t>
            </a:r>
          </a:p>
          <a:p>
            <a:pPr marL="285750" indent="-285750">
              <a:buFont typeface="Arial" panose="020B0604020202020204" pitchFamily="34" charset="0"/>
              <a:buChar char="•"/>
            </a:pPr>
            <a:r>
              <a:rPr lang="es-ES" sz="1200" b="1" dirty="0"/>
              <a:t>Proceso de instalación. </a:t>
            </a:r>
            <a:r>
              <a:rPr lang="es-ES" sz="1200" dirty="0"/>
              <a:t>Fontanería y conexiones eléctricas.</a:t>
            </a:r>
          </a:p>
          <a:p>
            <a:pPr marL="285750" indent="-285750">
              <a:buFont typeface="Arial" panose="020B0604020202020204" pitchFamily="34" charset="0"/>
              <a:buChar char="•"/>
            </a:pPr>
            <a:r>
              <a:rPr lang="es-ES" sz="1200" b="1" dirty="0"/>
              <a:t>Puesta en marcha del sistema y entrega al usuario. </a:t>
            </a:r>
            <a:r>
              <a:rPr lang="es-ES" sz="1200" dirty="0"/>
              <a:t>Lista de verificación de instalación.</a:t>
            </a:r>
          </a:p>
          <a:p>
            <a:pPr marL="285750" indent="-285750">
              <a:buFont typeface="Arial" panose="020B0604020202020204" pitchFamily="34" charset="0"/>
              <a:buChar char="•"/>
            </a:pPr>
            <a:r>
              <a:rPr lang="es-ES" sz="1200" b="1" dirty="0"/>
              <a:t>Instrucciones de uso </a:t>
            </a:r>
            <a:r>
              <a:rPr lang="es-ES" sz="1200" dirty="0"/>
              <a:t>(para propietarios).</a:t>
            </a:r>
          </a:p>
          <a:p>
            <a:pPr marL="285750" indent="-285750">
              <a:buFont typeface="Arial" panose="020B0604020202020204" pitchFamily="34" charset="0"/>
              <a:buChar char="•"/>
            </a:pPr>
            <a:r>
              <a:rPr lang="es-ES" sz="1200" b="1" dirty="0"/>
              <a:t>Mantenimiento. </a:t>
            </a:r>
            <a:r>
              <a:rPr lang="es-ES" sz="1200" dirty="0"/>
              <a:t>Rutina y resolución de problemas.</a:t>
            </a:r>
          </a:p>
          <a:p>
            <a:pPr marL="285750" indent="-285750">
              <a:buFont typeface="Arial" panose="020B0604020202020204" pitchFamily="34" charset="0"/>
              <a:buChar char="•"/>
            </a:pPr>
            <a:r>
              <a:rPr lang="es-ES" sz="1200" b="1" dirty="0"/>
              <a:t>Especificaciones técnicas.  </a:t>
            </a:r>
            <a:r>
              <a:rPr lang="es-ES" sz="1200" dirty="0"/>
              <a:t>Listas de componentes, características, etc.</a:t>
            </a:r>
          </a:p>
          <a:p>
            <a:pPr marL="285750" indent="-285750">
              <a:buFont typeface="Arial" panose="020B0604020202020204" pitchFamily="34" charset="0"/>
              <a:buChar char="•"/>
            </a:pPr>
            <a:r>
              <a:rPr lang="es-ES" sz="1200" b="1" dirty="0"/>
              <a:t>Tarjeta de garantía.</a:t>
            </a:r>
          </a:p>
          <a:p>
            <a:pPr marL="285750" indent="-285750">
              <a:buFont typeface="Arial" panose="020B0604020202020204" pitchFamily="34" charset="0"/>
              <a:buChar char="•"/>
            </a:pPr>
            <a:r>
              <a:rPr lang="es-ES" sz="1200" b="1" dirty="0"/>
              <a:t>Otra información importante. </a:t>
            </a:r>
            <a:r>
              <a:rPr lang="es-ES" sz="1200" dirty="0"/>
              <a:t>Operación especial, instalaciones alternativas, desmantelamiento, diseño....</a:t>
            </a:r>
            <a:endParaRPr lang="en-US" sz="1200" dirty="0"/>
          </a:p>
        </p:txBody>
      </p:sp>
    </p:spTree>
    <p:extLst>
      <p:ext uri="{BB962C8B-B14F-4D97-AF65-F5344CB8AC3E}">
        <p14:creationId xmlns:p14="http://schemas.microsoft.com/office/powerpoint/2010/main" val="1934967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F5F8-6B8A-4F07-B7E5-CCB3DDA98E06}"/>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7" name="Rectangle 6">
            <a:extLst>
              <a:ext uri="{FF2B5EF4-FFF2-40B4-BE49-F238E27FC236}">
                <a16:creationId xmlns:a16="http://schemas.microsoft.com/office/drawing/2014/main" id="{5AE7A129-09DD-460F-82CD-B64545EB196D}"/>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Proceso</a:t>
            </a:r>
            <a:r>
              <a:rPr lang="en-US" b="1" dirty="0">
                <a:solidFill>
                  <a:prstClr val="black"/>
                </a:solidFill>
                <a:latin typeface="+mj-lt"/>
                <a:cs typeface="Arial" pitchFamily="34" charset="0"/>
              </a:rPr>
              <a:t> de </a:t>
            </a:r>
            <a:r>
              <a:rPr lang="en-US" b="1" dirty="0" err="1">
                <a:solidFill>
                  <a:prstClr val="black"/>
                </a:solidFill>
                <a:latin typeface="+mj-lt"/>
                <a:cs typeface="Arial" pitchFamily="34" charset="0"/>
              </a:rPr>
              <a:t>instalación</a:t>
            </a:r>
            <a:r>
              <a:rPr lang="en-US" b="1" dirty="0">
                <a:solidFill>
                  <a:prstClr val="black"/>
                </a:solidFill>
                <a:latin typeface="+mj-lt"/>
                <a:cs typeface="Arial" pitchFamily="34" charset="0"/>
              </a:rPr>
              <a:t>. General.</a:t>
            </a:r>
            <a:endParaRPr lang="en-US" b="1" dirty="0">
              <a:latin typeface="+mj-lt"/>
            </a:endParaRPr>
          </a:p>
        </p:txBody>
      </p:sp>
      <p:sp>
        <p:nvSpPr>
          <p:cNvPr id="3" name="Rectangle 2">
            <a:extLst>
              <a:ext uri="{FF2B5EF4-FFF2-40B4-BE49-F238E27FC236}">
                <a16:creationId xmlns:a16="http://schemas.microsoft.com/office/drawing/2014/main" id="{31A135DA-9F7E-45FA-A97A-02D2E82195EB}"/>
              </a:ext>
            </a:extLst>
          </p:cNvPr>
          <p:cNvSpPr/>
          <p:nvPr/>
        </p:nvSpPr>
        <p:spPr>
          <a:xfrm>
            <a:off x="335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I.</a:t>
            </a:r>
          </a:p>
          <a:p>
            <a:pPr algn="ctr"/>
            <a:r>
              <a:rPr lang="en-US" sz="1600" dirty="0"/>
              <a:t>TAREAS PREPARATORIAS</a:t>
            </a:r>
          </a:p>
        </p:txBody>
      </p:sp>
      <p:sp>
        <p:nvSpPr>
          <p:cNvPr id="8" name="Rectangle 7">
            <a:extLst>
              <a:ext uri="{FF2B5EF4-FFF2-40B4-BE49-F238E27FC236}">
                <a16:creationId xmlns:a16="http://schemas.microsoft.com/office/drawing/2014/main" id="{66735881-E9ED-42F2-8F69-C7D8713B012C}"/>
              </a:ext>
            </a:extLst>
          </p:cNvPr>
          <p:cNvSpPr/>
          <p:nvPr/>
        </p:nvSpPr>
        <p:spPr>
          <a:xfrm>
            <a:off x="2543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II.</a:t>
            </a:r>
          </a:p>
          <a:p>
            <a:pPr algn="ctr"/>
            <a:r>
              <a:rPr lang="en-US" sz="1600" dirty="0"/>
              <a:t>TAREAS DE INSTALACIÓN</a:t>
            </a:r>
          </a:p>
        </p:txBody>
      </p:sp>
      <p:sp>
        <p:nvSpPr>
          <p:cNvPr id="9" name="Rectangle 8">
            <a:extLst>
              <a:ext uri="{FF2B5EF4-FFF2-40B4-BE49-F238E27FC236}">
                <a16:creationId xmlns:a16="http://schemas.microsoft.com/office/drawing/2014/main" id="{CDCEFCA6-28FD-4E36-8A57-E7F6424E5410}"/>
              </a:ext>
            </a:extLst>
          </p:cNvPr>
          <p:cNvSpPr/>
          <p:nvPr/>
        </p:nvSpPr>
        <p:spPr>
          <a:xfrm>
            <a:off x="4751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III.</a:t>
            </a:r>
          </a:p>
          <a:p>
            <a:pPr algn="ctr"/>
            <a:r>
              <a:rPr lang="es-ES" sz="1600" dirty="0"/>
              <a:t>TAREAS DE PUESTA EN MARCHA</a:t>
            </a:r>
            <a:endParaRPr lang="en-US" sz="1600" dirty="0"/>
          </a:p>
        </p:txBody>
      </p:sp>
      <p:sp>
        <p:nvSpPr>
          <p:cNvPr id="10" name="Rectangle 9">
            <a:extLst>
              <a:ext uri="{FF2B5EF4-FFF2-40B4-BE49-F238E27FC236}">
                <a16:creationId xmlns:a16="http://schemas.microsoft.com/office/drawing/2014/main" id="{B9D91E85-F297-4C46-AE6B-79D7846127D4}"/>
              </a:ext>
            </a:extLst>
          </p:cNvPr>
          <p:cNvSpPr/>
          <p:nvPr/>
        </p:nvSpPr>
        <p:spPr>
          <a:xfrm>
            <a:off x="6959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a:t>
            </a:r>
          </a:p>
          <a:p>
            <a:pPr algn="ctr"/>
            <a:r>
              <a:rPr lang="en-US" sz="1600" dirty="0"/>
              <a:t>TRABAJOS DE MANTENIMIENTO</a:t>
            </a:r>
          </a:p>
        </p:txBody>
      </p:sp>
      <p:cxnSp>
        <p:nvCxnSpPr>
          <p:cNvPr id="12" name="Straight Arrow Connector 11">
            <a:extLst>
              <a:ext uri="{FF2B5EF4-FFF2-40B4-BE49-F238E27FC236}">
                <a16:creationId xmlns:a16="http://schemas.microsoft.com/office/drawing/2014/main" id="{1F451F84-0615-4C63-B3EF-61860DE26538}"/>
              </a:ext>
            </a:extLst>
          </p:cNvPr>
          <p:cNvCxnSpPr>
            <a:stCxn id="3" idx="3"/>
            <a:endCxn id="8" idx="1"/>
          </p:cNvCxnSpPr>
          <p:nvPr/>
        </p:nvCxnSpPr>
        <p:spPr>
          <a:xfrm>
            <a:off x="2135803" y="3969000"/>
            <a:ext cx="40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867E230-0039-443A-AA9C-AF36A44E2EB4}"/>
              </a:ext>
            </a:extLst>
          </p:cNvPr>
          <p:cNvCxnSpPr>
            <a:stCxn id="8" idx="3"/>
            <a:endCxn id="9" idx="1"/>
          </p:cNvCxnSpPr>
          <p:nvPr/>
        </p:nvCxnSpPr>
        <p:spPr>
          <a:xfrm>
            <a:off x="4343803" y="3969000"/>
            <a:ext cx="40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118C4FB-6BEC-4A68-8251-634CF73102E2}"/>
              </a:ext>
            </a:extLst>
          </p:cNvPr>
          <p:cNvCxnSpPr>
            <a:stCxn id="9" idx="3"/>
            <a:endCxn id="10" idx="1"/>
          </p:cNvCxnSpPr>
          <p:nvPr/>
        </p:nvCxnSpPr>
        <p:spPr>
          <a:xfrm>
            <a:off x="6551803" y="3969000"/>
            <a:ext cx="40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8EEA95C-6A78-4E96-A535-F701970CC3DF}"/>
              </a:ext>
            </a:extLst>
          </p:cNvPr>
          <p:cNvPicPr>
            <a:picLocks/>
          </p:cNvPicPr>
          <p:nvPr/>
        </p:nvPicPr>
        <p:blipFill>
          <a:blip r:embed="rId2">
            <a:duotone>
              <a:prstClr val="black"/>
              <a:srgbClr val="D9C3A5">
                <a:tint val="50000"/>
                <a:satMod val="180000"/>
              </a:srgbClr>
            </a:duotone>
          </a:blip>
          <a:stretch>
            <a:fillRect/>
          </a:stretch>
        </p:blipFill>
        <p:spPr>
          <a:xfrm>
            <a:off x="324000" y="2046489"/>
            <a:ext cx="1800000" cy="1440000"/>
          </a:xfrm>
          <a:prstGeom prst="rect">
            <a:avLst/>
          </a:prstGeom>
          <a:ln>
            <a:solidFill>
              <a:schemeClr val="tx1"/>
            </a:solidFill>
          </a:ln>
        </p:spPr>
      </p:pic>
      <p:pic>
        <p:nvPicPr>
          <p:cNvPr id="19" name="Picture 18">
            <a:extLst>
              <a:ext uri="{FF2B5EF4-FFF2-40B4-BE49-F238E27FC236}">
                <a16:creationId xmlns:a16="http://schemas.microsoft.com/office/drawing/2014/main" id="{4DADB3A1-CFAC-4E18-AFB8-512D10EE7DD3}"/>
              </a:ext>
            </a:extLst>
          </p:cNvPr>
          <p:cNvPicPr>
            <a:picLocks/>
          </p:cNvPicPr>
          <p:nvPr/>
        </p:nvPicPr>
        <p:blipFill>
          <a:blip r:embed="rId3">
            <a:duotone>
              <a:prstClr val="black"/>
              <a:srgbClr val="D9C3A5">
                <a:tint val="50000"/>
                <a:satMod val="180000"/>
              </a:srgbClr>
            </a:duotone>
          </a:blip>
          <a:stretch>
            <a:fillRect/>
          </a:stretch>
        </p:blipFill>
        <p:spPr>
          <a:xfrm>
            <a:off x="2543803" y="2046489"/>
            <a:ext cx="1800000" cy="1440000"/>
          </a:xfrm>
          <a:prstGeom prst="rect">
            <a:avLst/>
          </a:prstGeom>
          <a:ln>
            <a:solidFill>
              <a:schemeClr val="tx1"/>
            </a:solidFill>
          </a:ln>
        </p:spPr>
      </p:pic>
      <p:pic>
        <p:nvPicPr>
          <p:cNvPr id="20" name="Picture 19">
            <a:extLst>
              <a:ext uri="{FF2B5EF4-FFF2-40B4-BE49-F238E27FC236}">
                <a16:creationId xmlns:a16="http://schemas.microsoft.com/office/drawing/2014/main" id="{B8284E98-F864-43B0-9B8E-12F49B9D272E}"/>
              </a:ext>
            </a:extLst>
          </p:cNvPr>
          <p:cNvPicPr>
            <a:picLocks/>
          </p:cNvPicPr>
          <p:nvPr/>
        </p:nvPicPr>
        <p:blipFill>
          <a:blip r:embed="rId4">
            <a:duotone>
              <a:prstClr val="black"/>
              <a:srgbClr val="D9C3A5">
                <a:tint val="50000"/>
                <a:satMod val="180000"/>
              </a:srgbClr>
            </a:duotone>
          </a:blip>
          <a:stretch>
            <a:fillRect/>
          </a:stretch>
        </p:blipFill>
        <p:spPr>
          <a:xfrm>
            <a:off x="4740000" y="2046489"/>
            <a:ext cx="1800000" cy="1440000"/>
          </a:xfrm>
          <a:prstGeom prst="rect">
            <a:avLst/>
          </a:prstGeom>
          <a:ln>
            <a:solidFill>
              <a:schemeClr val="tx1"/>
            </a:solidFill>
          </a:ln>
        </p:spPr>
      </p:pic>
      <p:pic>
        <p:nvPicPr>
          <p:cNvPr id="21" name="Picture 20">
            <a:extLst>
              <a:ext uri="{FF2B5EF4-FFF2-40B4-BE49-F238E27FC236}">
                <a16:creationId xmlns:a16="http://schemas.microsoft.com/office/drawing/2014/main" id="{10EA72B4-B1BE-499B-A5AE-87B91BE4EEF9}"/>
              </a:ext>
            </a:extLst>
          </p:cNvPr>
          <p:cNvPicPr>
            <a:picLocks/>
          </p:cNvPicPr>
          <p:nvPr/>
        </p:nvPicPr>
        <p:blipFill>
          <a:blip r:embed="rId5">
            <a:duotone>
              <a:prstClr val="black"/>
              <a:srgbClr val="D9C3A5">
                <a:tint val="50000"/>
                <a:satMod val="180000"/>
              </a:srgbClr>
            </a:duotone>
          </a:blip>
          <a:stretch>
            <a:fillRect/>
          </a:stretch>
        </p:blipFill>
        <p:spPr>
          <a:xfrm>
            <a:off x="6960196" y="2046488"/>
            <a:ext cx="1800000" cy="1440000"/>
          </a:xfrm>
          <a:prstGeom prst="rect">
            <a:avLst/>
          </a:prstGeom>
          <a:ln>
            <a:solidFill>
              <a:schemeClr val="tx1"/>
            </a:solidFill>
          </a:ln>
        </p:spPr>
      </p:pic>
      <p:sp>
        <p:nvSpPr>
          <p:cNvPr id="23" name="Rectangle 22">
            <a:extLst>
              <a:ext uri="{FF2B5EF4-FFF2-40B4-BE49-F238E27FC236}">
                <a16:creationId xmlns:a16="http://schemas.microsoft.com/office/drawing/2014/main" id="{5EAD1F16-6667-441E-8442-E82669F1A666}"/>
              </a:ext>
            </a:extLst>
          </p:cNvPr>
          <p:cNvSpPr/>
          <p:nvPr/>
        </p:nvSpPr>
        <p:spPr>
          <a:xfrm>
            <a:off x="257802" y="4374331"/>
            <a:ext cx="2208001" cy="1954381"/>
          </a:xfrm>
          <a:prstGeom prst="rect">
            <a:avLst/>
          </a:prstGeom>
        </p:spPr>
        <p:txBody>
          <a:bodyPr wrap="square">
            <a:spAutoFit/>
          </a:bodyPr>
          <a:lstStyle/>
          <a:p>
            <a:pPr marL="303213" lvl="0" indent="-285750">
              <a:buFont typeface="Calibri" panose="020F0502020204030204" pitchFamily="34" charset="0"/>
              <a:buChar char="‒"/>
            </a:pPr>
            <a:r>
              <a:rPr lang="es-ES" sz="1100" dirty="0">
                <a:solidFill>
                  <a:prstClr val="black"/>
                </a:solidFill>
              </a:rPr>
              <a:t>Inspeccione y prepare los materiales.</a:t>
            </a:r>
          </a:p>
          <a:p>
            <a:pPr marL="303213" lvl="0" indent="-285750">
              <a:buFont typeface="Calibri" panose="020F0502020204030204" pitchFamily="34" charset="0"/>
              <a:buChar char="‒"/>
            </a:pPr>
            <a:r>
              <a:rPr lang="es-ES" sz="1100" dirty="0">
                <a:solidFill>
                  <a:prstClr val="black"/>
                </a:solidFill>
              </a:rPr>
              <a:t>Inspeccione y prepare las herramientas y protecciones.</a:t>
            </a:r>
          </a:p>
          <a:p>
            <a:pPr marL="303213" lvl="0" indent="-285750">
              <a:buFont typeface="Calibri" panose="020F0502020204030204" pitchFamily="34" charset="0"/>
              <a:buChar char="‒"/>
            </a:pPr>
            <a:r>
              <a:rPr lang="es-ES" sz="1100" dirty="0">
                <a:solidFill>
                  <a:prstClr val="black"/>
                </a:solidFill>
              </a:rPr>
              <a:t>Evaluar el lugar de instalación.</a:t>
            </a:r>
          </a:p>
          <a:p>
            <a:pPr marL="303213" lvl="0" indent="-285750">
              <a:buFont typeface="Calibri" panose="020F0502020204030204" pitchFamily="34" charset="0"/>
              <a:buChar char="‒"/>
            </a:pPr>
            <a:r>
              <a:rPr lang="es-ES" sz="1100" dirty="0">
                <a:solidFill>
                  <a:prstClr val="black"/>
                </a:solidFill>
              </a:rPr>
              <a:t>Planificar la instalación del sistema.</a:t>
            </a:r>
          </a:p>
          <a:p>
            <a:pPr marL="303213" lvl="0" indent="-285750">
              <a:buFont typeface="Calibri" panose="020F0502020204030204" pitchFamily="34" charset="0"/>
              <a:buChar char="‒"/>
            </a:pPr>
            <a:r>
              <a:rPr lang="es-ES" sz="1100" dirty="0">
                <a:solidFill>
                  <a:prstClr val="black"/>
                </a:solidFill>
              </a:rPr>
              <a:t>Revise el manual de instalación.</a:t>
            </a:r>
          </a:p>
          <a:p>
            <a:pPr marL="303213" lvl="0" indent="-285750">
              <a:buFont typeface="Calibri" panose="020F0502020204030204" pitchFamily="34" charset="0"/>
              <a:buChar char="‒"/>
            </a:pPr>
            <a:r>
              <a:rPr lang="es-ES" sz="1100" dirty="0">
                <a:solidFill>
                  <a:prstClr val="black"/>
                </a:solidFill>
              </a:rPr>
              <a:t>Permisos (trabajo administrativo)</a:t>
            </a:r>
            <a:endParaRPr lang="en-US" sz="1100" dirty="0">
              <a:solidFill>
                <a:prstClr val="black"/>
              </a:solidFill>
            </a:endParaRPr>
          </a:p>
        </p:txBody>
      </p:sp>
      <p:sp>
        <p:nvSpPr>
          <p:cNvPr id="24" name="Rectangle 23">
            <a:extLst>
              <a:ext uri="{FF2B5EF4-FFF2-40B4-BE49-F238E27FC236}">
                <a16:creationId xmlns:a16="http://schemas.microsoft.com/office/drawing/2014/main" id="{FF8D3EB4-7E77-4C9C-8CC0-4D8E9CC983A7}"/>
              </a:ext>
            </a:extLst>
          </p:cNvPr>
          <p:cNvSpPr/>
          <p:nvPr/>
        </p:nvSpPr>
        <p:spPr>
          <a:xfrm>
            <a:off x="2465802" y="4374331"/>
            <a:ext cx="2106197" cy="1954381"/>
          </a:xfrm>
          <a:prstGeom prst="rect">
            <a:avLst/>
          </a:prstGeom>
        </p:spPr>
        <p:txBody>
          <a:bodyPr wrap="square">
            <a:spAutoFit/>
          </a:bodyPr>
          <a:lstStyle/>
          <a:p>
            <a:pPr marL="303213" lvl="0" indent="-285750">
              <a:buFont typeface="Calibri" panose="020F0502020204030204" pitchFamily="34" charset="0"/>
              <a:buChar char="‒"/>
            </a:pPr>
            <a:r>
              <a:rPr lang="es-ES" sz="1100" dirty="0">
                <a:solidFill>
                  <a:prstClr val="black"/>
                </a:solidFill>
              </a:rPr>
              <a:t>Implementar el plan y las medidas de seguridad.</a:t>
            </a:r>
          </a:p>
          <a:p>
            <a:pPr marL="303213" lvl="0" indent="-285750">
              <a:buFont typeface="Calibri" panose="020F0502020204030204" pitchFamily="34" charset="0"/>
              <a:buChar char="‒"/>
            </a:pPr>
            <a:r>
              <a:rPr lang="es-ES" sz="1100" dirty="0">
                <a:solidFill>
                  <a:prstClr val="black"/>
                </a:solidFill>
              </a:rPr>
              <a:t>Instale marcos para techos planos o inclinados.</a:t>
            </a:r>
          </a:p>
          <a:p>
            <a:pPr marL="303213" lvl="0" indent="-285750">
              <a:buFont typeface="Calibri" panose="020F0502020204030204" pitchFamily="34" charset="0"/>
              <a:buChar char="‒"/>
            </a:pPr>
            <a:r>
              <a:rPr lang="es-ES" sz="1100" dirty="0">
                <a:solidFill>
                  <a:prstClr val="black"/>
                </a:solidFill>
              </a:rPr>
              <a:t>Instale los colectores solares.</a:t>
            </a:r>
          </a:p>
          <a:p>
            <a:pPr marL="303213" lvl="0" indent="-285750">
              <a:buFont typeface="Calibri" panose="020F0502020204030204" pitchFamily="34" charset="0"/>
              <a:buChar char="‒"/>
            </a:pPr>
            <a:r>
              <a:rPr lang="es-ES" sz="1100" dirty="0">
                <a:solidFill>
                  <a:prstClr val="black"/>
                </a:solidFill>
              </a:rPr>
              <a:t>Instale los tanques de agua.</a:t>
            </a:r>
          </a:p>
          <a:p>
            <a:pPr marL="303213" lvl="0" indent="-285750">
              <a:buFont typeface="Calibri" panose="020F0502020204030204" pitchFamily="34" charset="0"/>
              <a:buChar char="‒"/>
            </a:pPr>
            <a:r>
              <a:rPr lang="es-ES" sz="1100" dirty="0">
                <a:solidFill>
                  <a:prstClr val="black"/>
                </a:solidFill>
              </a:rPr>
              <a:t>Instale la plomería.</a:t>
            </a:r>
          </a:p>
          <a:p>
            <a:pPr marL="303213" lvl="0" indent="-285750">
              <a:buFont typeface="Calibri" panose="020F0502020204030204" pitchFamily="34" charset="0"/>
              <a:buChar char="‒"/>
            </a:pPr>
            <a:r>
              <a:rPr lang="es-ES" sz="1100" dirty="0">
                <a:solidFill>
                  <a:prstClr val="black"/>
                </a:solidFill>
              </a:rPr>
              <a:t>Instale el control eléctrico (si lo hay).</a:t>
            </a:r>
          </a:p>
          <a:p>
            <a:pPr marL="303213" lvl="0" indent="-285750">
              <a:buFont typeface="Calibri" panose="020F0502020204030204" pitchFamily="34" charset="0"/>
              <a:buChar char="‒"/>
            </a:pPr>
            <a:r>
              <a:rPr lang="es-ES" sz="1100" dirty="0">
                <a:solidFill>
                  <a:prstClr val="black"/>
                </a:solidFill>
              </a:rPr>
              <a:t>Revisa y termina.</a:t>
            </a:r>
            <a:endParaRPr lang="en-US" sz="1100" dirty="0">
              <a:solidFill>
                <a:prstClr val="black"/>
              </a:solidFill>
            </a:endParaRPr>
          </a:p>
        </p:txBody>
      </p:sp>
      <p:sp>
        <p:nvSpPr>
          <p:cNvPr id="25" name="Rectangle 24">
            <a:extLst>
              <a:ext uri="{FF2B5EF4-FFF2-40B4-BE49-F238E27FC236}">
                <a16:creationId xmlns:a16="http://schemas.microsoft.com/office/drawing/2014/main" id="{5C95C9FB-F1A0-47A9-9FFA-846517B32CA9}"/>
              </a:ext>
            </a:extLst>
          </p:cNvPr>
          <p:cNvSpPr/>
          <p:nvPr/>
        </p:nvSpPr>
        <p:spPr>
          <a:xfrm>
            <a:off x="4673803" y="4374331"/>
            <a:ext cx="1878000" cy="1954381"/>
          </a:xfrm>
          <a:prstGeom prst="rect">
            <a:avLst/>
          </a:prstGeom>
        </p:spPr>
        <p:txBody>
          <a:bodyPr wrap="square">
            <a:spAutoFit/>
          </a:bodyPr>
          <a:lstStyle/>
          <a:p>
            <a:pPr marL="303213" lvl="0" indent="-285750">
              <a:buFont typeface="Calibri" panose="020F0502020204030204" pitchFamily="34" charset="0"/>
              <a:buChar char="‒"/>
            </a:pPr>
            <a:r>
              <a:rPr lang="es-ES" sz="1100" dirty="0">
                <a:solidFill>
                  <a:prstClr val="black"/>
                </a:solidFill>
              </a:rPr>
              <a:t>Procedimientos básicos de puesta en marcha.</a:t>
            </a:r>
          </a:p>
          <a:p>
            <a:pPr marL="303213" lvl="0" indent="-285750">
              <a:buFont typeface="Calibri" panose="020F0502020204030204" pitchFamily="34" charset="0"/>
              <a:buChar char="‒"/>
            </a:pPr>
            <a:r>
              <a:rPr lang="es-ES" sz="1100" dirty="0">
                <a:solidFill>
                  <a:prstClr val="black"/>
                </a:solidFill>
              </a:rPr>
              <a:t>Programe el controlador.</a:t>
            </a:r>
          </a:p>
          <a:p>
            <a:pPr marL="303213" lvl="0" indent="-285750">
              <a:buFont typeface="Calibri" panose="020F0502020204030204" pitchFamily="34" charset="0"/>
              <a:buChar char="‒"/>
            </a:pPr>
            <a:r>
              <a:rPr lang="es-ES" sz="1100" dirty="0">
                <a:solidFill>
                  <a:prstClr val="black"/>
                </a:solidFill>
              </a:rPr>
              <a:t>Verificar el funcionamiento del sistema y revisarlo.</a:t>
            </a:r>
          </a:p>
          <a:p>
            <a:pPr marL="303213" lvl="0" indent="-285750">
              <a:buFont typeface="Calibri" panose="020F0502020204030204" pitchFamily="34" charset="0"/>
              <a:buChar char="‒"/>
            </a:pPr>
            <a:r>
              <a:rPr lang="es-ES" sz="1100" dirty="0">
                <a:solidFill>
                  <a:prstClr val="black"/>
                </a:solidFill>
              </a:rPr>
              <a:t>Instruir al cliente.</a:t>
            </a:r>
          </a:p>
          <a:p>
            <a:pPr marL="303213" lvl="0" indent="-285750">
              <a:buFont typeface="Calibri" panose="020F0502020204030204" pitchFamily="34" charset="0"/>
              <a:buChar char="‒"/>
            </a:pPr>
            <a:r>
              <a:rPr lang="es-ES" sz="1100" dirty="0">
                <a:solidFill>
                  <a:prstClr val="black"/>
                </a:solidFill>
              </a:rPr>
              <a:t>Lista de control de la Comisión y entrega del sistema</a:t>
            </a:r>
            <a:r>
              <a:rPr lang="en-US" sz="1100" dirty="0">
                <a:solidFill>
                  <a:prstClr val="black"/>
                </a:solidFill>
              </a:rPr>
              <a:t>.</a:t>
            </a:r>
          </a:p>
        </p:txBody>
      </p:sp>
      <p:sp>
        <p:nvSpPr>
          <p:cNvPr id="26" name="Rectangle 25">
            <a:extLst>
              <a:ext uri="{FF2B5EF4-FFF2-40B4-BE49-F238E27FC236}">
                <a16:creationId xmlns:a16="http://schemas.microsoft.com/office/drawing/2014/main" id="{185FE740-637B-4D2A-98E8-E70529D7EFD9}"/>
              </a:ext>
            </a:extLst>
          </p:cNvPr>
          <p:cNvSpPr/>
          <p:nvPr/>
        </p:nvSpPr>
        <p:spPr>
          <a:xfrm>
            <a:off x="6881803" y="4374331"/>
            <a:ext cx="1878000" cy="1615827"/>
          </a:xfrm>
          <a:prstGeom prst="rect">
            <a:avLst/>
          </a:prstGeom>
        </p:spPr>
        <p:txBody>
          <a:bodyPr wrap="square">
            <a:spAutoFit/>
          </a:bodyPr>
          <a:lstStyle/>
          <a:p>
            <a:pPr marL="303213" lvl="0" indent="-285750">
              <a:buFont typeface="Calibri" panose="020F0502020204030204" pitchFamily="34" charset="0"/>
              <a:buChar char="‒"/>
            </a:pPr>
            <a:r>
              <a:rPr lang="es-ES" sz="1100" dirty="0">
                <a:solidFill>
                  <a:prstClr val="black"/>
                </a:solidFill>
              </a:rPr>
              <a:t>Requisitos de mantenimiento rutinario (propietario y/o instalador).</a:t>
            </a:r>
          </a:p>
          <a:p>
            <a:pPr marL="303213" lvl="0" indent="-285750">
              <a:buFont typeface="Calibri" panose="020F0502020204030204" pitchFamily="34" charset="0"/>
              <a:buChar char="‒"/>
            </a:pPr>
            <a:r>
              <a:rPr lang="es-ES" sz="1100" dirty="0">
                <a:solidFill>
                  <a:prstClr val="black"/>
                </a:solidFill>
              </a:rPr>
              <a:t>Solución de problemas y reparación de sistemas (instalador).</a:t>
            </a:r>
          </a:p>
          <a:p>
            <a:pPr marL="303213" lvl="0" indent="-285750">
              <a:buFont typeface="Calibri" panose="020F0502020204030204" pitchFamily="34" charset="0"/>
              <a:buChar char="‒"/>
            </a:pPr>
            <a:r>
              <a:rPr lang="es-ES" sz="1100" dirty="0">
                <a:solidFill>
                  <a:prstClr val="black"/>
                </a:solidFill>
              </a:rPr>
              <a:t>Operaciones de desmantelamiento</a:t>
            </a:r>
            <a:r>
              <a:rPr lang="en-US" sz="1100" dirty="0">
                <a:solidFill>
                  <a:prstClr val="black"/>
                </a:solidFill>
              </a:rPr>
              <a:t>.</a:t>
            </a:r>
          </a:p>
        </p:txBody>
      </p:sp>
    </p:spTree>
    <p:extLst>
      <p:ext uri="{BB962C8B-B14F-4D97-AF65-F5344CB8AC3E}">
        <p14:creationId xmlns:p14="http://schemas.microsoft.com/office/powerpoint/2010/main" val="363238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err="1"/>
              <a:t>Contenido</a:t>
            </a:r>
            <a:endParaRPr lang="en-US" b="1" dirty="0"/>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848000" cy="5047536"/>
          </a:xfrm>
          <a:prstGeom prst="rect">
            <a:avLst/>
          </a:prstGeom>
        </p:spPr>
        <p:txBody>
          <a:bodyPr wrap="square">
            <a:spAutoFit/>
          </a:bodyPr>
          <a:lstStyle/>
          <a:p>
            <a:r>
              <a:rPr lang="es-ES" sz="1600" dirty="0">
                <a:latin typeface="+mj-lt"/>
                <a:cs typeface="Arial" pitchFamily="34" charset="0"/>
              </a:rPr>
              <a:t>En esta unidad usted cubrirá los siguientes contenidos </a:t>
            </a:r>
            <a:r>
              <a:rPr lang="en-US" sz="1600" dirty="0">
                <a:latin typeface="+mj-lt"/>
                <a:cs typeface="Arial" pitchFamily="34" charset="0"/>
              </a:rPr>
              <a:t>:</a:t>
            </a:r>
          </a:p>
          <a:p>
            <a:endParaRPr lang="en-US" sz="1600" b="1"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DESCRIPCIÓN GENERAL DEL SISTEMA DE CALENTADOR SOLAR DE AGUA TERMOSIFÓN</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Definición. Identificación básica de los sistemas de Termosifón ACS solar.</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Funcionamiento y estructura general.</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Ventajas.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Requisitos, limitaciones e inconvenientes característicos.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Tipología de sistemas </a:t>
            </a:r>
            <a:r>
              <a:rPr lang="es-ES" sz="1600" dirty="0" err="1">
                <a:solidFill>
                  <a:prstClr val="black"/>
                </a:solidFill>
                <a:latin typeface="+mj-lt"/>
                <a:cs typeface="Arial" pitchFamily="34" charset="0"/>
              </a:rPr>
              <a:t>termosifónicos</a:t>
            </a:r>
            <a:r>
              <a:rPr lang="es-ES" sz="1600" dirty="0">
                <a:solidFill>
                  <a:prstClr val="black"/>
                </a:solidFill>
                <a:latin typeface="+mj-lt"/>
                <a:cs typeface="Arial" pitchFamily="34" charset="0"/>
              </a:rPr>
              <a:t> </a:t>
            </a:r>
            <a:r>
              <a:rPr lang="es-ES" sz="1600" dirty="0"/>
              <a:t>ACS solar </a:t>
            </a:r>
            <a:r>
              <a:rPr lang="es-ES" sz="1600" dirty="0">
                <a:solidFill>
                  <a:prstClr val="black"/>
                </a:solidFill>
                <a:latin typeface="+mj-lt"/>
                <a:cs typeface="Arial" pitchFamily="34" charset="0"/>
              </a:rPr>
              <a:t>.</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Instalaciones típicas</a:t>
            </a:r>
            <a:r>
              <a:rPr lang="en-US" sz="1600" dirty="0">
                <a:solidFill>
                  <a:prstClr val="black"/>
                </a:solidFill>
                <a:latin typeface="+mj-lt"/>
                <a:cs typeface="Arial" pitchFamily="34" charset="0"/>
              </a:rPr>
              <a:t>.</a:t>
            </a:r>
          </a:p>
          <a:p>
            <a:pPr marL="342900" indent="-342900">
              <a:buFont typeface="+mj-lt"/>
              <a:buAutoNum type="arabicPeriod"/>
            </a:pPr>
            <a:r>
              <a:rPr lang="es-ES" sz="1600" b="1" dirty="0">
                <a:solidFill>
                  <a:prstClr val="black"/>
                </a:solidFill>
                <a:latin typeface="+mj-lt"/>
                <a:cs typeface="Arial" pitchFamily="34" charset="0"/>
              </a:rPr>
              <a:t>ESTRUCTURA Y COMPONENTES DE LOS SISTEMAS DE TERMOSIFÓN ACS solar</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Estructura general.</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Colectores solares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Tanques de almacenamiento de agua</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Marcos de montaje.</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Válvulas, conexiones, tuberías y accesorios</a:t>
            </a:r>
            <a:r>
              <a:rPr lang="en-US" sz="1600" dirty="0">
                <a:latin typeface="+mj-lt"/>
              </a:rPr>
              <a:t>.</a:t>
            </a:r>
            <a:endParaRPr lang="en-US" sz="1600"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PROCESO DE INSTALACIÓN DE SISTEMAS TERMOSIFÓNICOS ACS solar</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Documentos del sistema y del proyecto.</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Proceso de instalación. General.</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Proceso de instalación. Ejemplo</a:t>
            </a:r>
            <a:r>
              <a:rPr lang="en-US" sz="1600" dirty="0">
                <a:solidFill>
                  <a:prstClr val="black"/>
                </a:solidFill>
                <a:latin typeface="+mj-lt"/>
                <a:cs typeface="Arial" pitchFamily="34" charset="0"/>
              </a:rPr>
              <a:t>.</a:t>
            </a:r>
          </a:p>
          <a:p>
            <a:pPr marL="342900" indent="-342900">
              <a:buFont typeface="+mj-lt"/>
              <a:buAutoNum type="arabicPeriod"/>
            </a:pPr>
            <a:endParaRPr lang="en-US" b="1"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90E-8516-4B16-8644-44A28FDFD101}"/>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6" name="Rectangle 5">
            <a:extLst>
              <a:ext uri="{FF2B5EF4-FFF2-40B4-BE49-F238E27FC236}">
                <a16:creationId xmlns:a16="http://schemas.microsoft.com/office/drawing/2014/main" id="{C1A380E1-EC18-4464-B734-3C8557D7CC50}"/>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Proceso</a:t>
            </a:r>
            <a:r>
              <a:rPr lang="en-US" b="1" dirty="0">
                <a:solidFill>
                  <a:prstClr val="black"/>
                </a:solidFill>
                <a:latin typeface="+mj-lt"/>
                <a:cs typeface="Arial" pitchFamily="34" charset="0"/>
              </a:rPr>
              <a:t> de </a:t>
            </a:r>
            <a:r>
              <a:rPr lang="en-US" b="1" dirty="0" err="1">
                <a:solidFill>
                  <a:prstClr val="black"/>
                </a:solidFill>
                <a:latin typeface="+mj-lt"/>
                <a:cs typeface="Arial" pitchFamily="34" charset="0"/>
              </a:rPr>
              <a:t>instalación</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Ejemplo</a:t>
            </a:r>
            <a:r>
              <a:rPr lang="en-US" b="1" dirty="0">
                <a:solidFill>
                  <a:prstClr val="black"/>
                </a:solidFill>
                <a:latin typeface="+mj-lt"/>
                <a:cs typeface="Arial" pitchFamily="34" charset="0"/>
              </a:rPr>
              <a:t>.</a:t>
            </a:r>
            <a:endParaRPr lang="en-US" b="1" dirty="0">
              <a:latin typeface="+mj-lt"/>
            </a:endParaRPr>
          </a:p>
        </p:txBody>
      </p:sp>
      <p:sp>
        <p:nvSpPr>
          <p:cNvPr id="8" name="TextBox 7">
            <a:extLst>
              <a:ext uri="{FF2B5EF4-FFF2-40B4-BE49-F238E27FC236}">
                <a16:creationId xmlns:a16="http://schemas.microsoft.com/office/drawing/2014/main" id="{0443B4B8-ABFA-4DBB-91AC-7F5EAE74A79D}"/>
              </a:ext>
            </a:extLst>
          </p:cNvPr>
          <p:cNvSpPr txBox="1"/>
          <p:nvPr/>
        </p:nvSpPr>
        <p:spPr>
          <a:xfrm>
            <a:off x="6835975" y="1701000"/>
            <a:ext cx="2128025" cy="2308324"/>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Tipo de ACS solar: </a:t>
            </a:r>
          </a:p>
          <a:p>
            <a:r>
              <a:rPr lang="es-ES" sz="1600" b="1" dirty="0"/>
              <a:t>TERMOSIFÓN DIRECTO NO PRESURIZADO CON TUBOS EN U DE VACÍO, DE MONTAJE COMPACTO Y PLANO.</a:t>
            </a:r>
          </a:p>
          <a:p>
            <a:r>
              <a:rPr lang="es-ES" sz="1600" dirty="0"/>
              <a:t>Para casas unifamiliares, casas de campo y climas cálidos.</a:t>
            </a:r>
            <a:endParaRPr lang="en-US" sz="1600" dirty="0">
              <a:solidFill>
                <a:prstClr val="black"/>
              </a:solidFill>
              <a:cs typeface="Arial" pitchFamily="34" charset="0"/>
            </a:endParaRPr>
          </a:p>
        </p:txBody>
      </p:sp>
      <p:pic>
        <p:nvPicPr>
          <p:cNvPr id="10" name="Picture 9">
            <a:extLst>
              <a:ext uri="{FF2B5EF4-FFF2-40B4-BE49-F238E27FC236}">
                <a16:creationId xmlns:a16="http://schemas.microsoft.com/office/drawing/2014/main" id="{EEEAF861-B17B-4D9C-BCB7-92AC1CF94784}"/>
              </a:ext>
            </a:extLst>
          </p:cNvPr>
          <p:cNvPicPr>
            <a:picLocks noChangeAspect="1"/>
          </p:cNvPicPr>
          <p:nvPr/>
        </p:nvPicPr>
        <p:blipFill>
          <a:blip r:embed="rId2"/>
          <a:stretch>
            <a:fillRect/>
          </a:stretch>
        </p:blipFill>
        <p:spPr>
          <a:xfrm>
            <a:off x="3608552" y="1988725"/>
            <a:ext cx="3180770" cy="4320000"/>
          </a:xfrm>
          <a:prstGeom prst="rect">
            <a:avLst/>
          </a:prstGeom>
        </p:spPr>
      </p:pic>
      <p:sp>
        <p:nvSpPr>
          <p:cNvPr id="12" name="Rectangle 11">
            <a:extLst>
              <a:ext uri="{FF2B5EF4-FFF2-40B4-BE49-F238E27FC236}">
                <a16:creationId xmlns:a16="http://schemas.microsoft.com/office/drawing/2014/main" id="{911F7E23-D165-4F74-BD5F-93680CF42F00}"/>
              </a:ext>
            </a:extLst>
          </p:cNvPr>
          <p:cNvSpPr/>
          <p:nvPr/>
        </p:nvSpPr>
        <p:spPr>
          <a:xfrm>
            <a:off x="6835225" y="4725000"/>
            <a:ext cx="2056025" cy="1569660"/>
          </a:xfrm>
          <a:prstGeom prst="rect">
            <a:avLst/>
          </a:prstGeom>
        </p:spPr>
        <p:txBody>
          <a:bodyPr wrap="square">
            <a:spAutoFit/>
          </a:bodyPr>
          <a:lstStyle/>
          <a:p>
            <a:pPr marL="285750" indent="-285750">
              <a:buFont typeface="Arial" panose="020B0604020202020204" pitchFamily="34" charset="0"/>
              <a:buChar char="•"/>
            </a:pPr>
            <a:r>
              <a:rPr lang="en-US" sz="1600" dirty="0" err="1">
                <a:solidFill>
                  <a:prstClr val="black"/>
                </a:solidFill>
                <a:cs typeface="Arial" pitchFamily="34" charset="0"/>
              </a:rPr>
              <a:t>Descripción</a:t>
            </a:r>
            <a:r>
              <a:rPr lang="en-US" sz="1600" dirty="0">
                <a:solidFill>
                  <a:prstClr val="black"/>
                </a:solidFill>
                <a:cs typeface="Arial" pitchFamily="34" charset="0"/>
              </a:rPr>
              <a:t> del sistema </a:t>
            </a:r>
            <a:r>
              <a:rPr lang="es-ES" sz="1600" dirty="0">
                <a:solidFill>
                  <a:prstClr val="black"/>
                </a:solidFill>
                <a:cs typeface="Arial" pitchFamily="34" charset="0"/>
              </a:rPr>
              <a:t>con información sobre principios de funcionamiento y datos técnicos</a:t>
            </a:r>
            <a:r>
              <a:rPr lang="en-US" sz="1600" dirty="0">
                <a:solidFill>
                  <a:prstClr val="black"/>
                </a:solidFill>
                <a:cs typeface="Arial" pitchFamily="34" charset="0"/>
              </a:rPr>
              <a:t>.</a:t>
            </a:r>
            <a:endParaRPr lang="en-US" sz="1600" dirty="0"/>
          </a:p>
        </p:txBody>
      </p:sp>
      <p:sp>
        <p:nvSpPr>
          <p:cNvPr id="13" name="Arrow: Left 12">
            <a:extLst>
              <a:ext uri="{FF2B5EF4-FFF2-40B4-BE49-F238E27FC236}">
                <a16:creationId xmlns:a16="http://schemas.microsoft.com/office/drawing/2014/main" id="{10682128-69B3-487F-B1BB-7220D93459A7}"/>
              </a:ext>
            </a:extLst>
          </p:cNvPr>
          <p:cNvSpPr/>
          <p:nvPr/>
        </p:nvSpPr>
        <p:spPr>
          <a:xfrm>
            <a:off x="6588000" y="5373000"/>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BF88DC4-FF1D-4F6D-A6C6-5CEA1C9E75D4}"/>
              </a:ext>
            </a:extLst>
          </p:cNvPr>
          <p:cNvPicPr>
            <a:picLocks noChangeAspect="1"/>
          </p:cNvPicPr>
          <p:nvPr/>
        </p:nvPicPr>
        <p:blipFill>
          <a:blip r:embed="rId3"/>
          <a:stretch>
            <a:fillRect/>
          </a:stretch>
        </p:blipFill>
        <p:spPr>
          <a:xfrm>
            <a:off x="540000" y="1988725"/>
            <a:ext cx="3068552" cy="4320000"/>
          </a:xfrm>
          <a:prstGeom prst="rect">
            <a:avLst/>
          </a:prstGeom>
        </p:spPr>
      </p:pic>
      <p:sp>
        <p:nvSpPr>
          <p:cNvPr id="3" name="TextBox 2">
            <a:extLst>
              <a:ext uri="{FF2B5EF4-FFF2-40B4-BE49-F238E27FC236}">
                <a16:creationId xmlns:a16="http://schemas.microsoft.com/office/drawing/2014/main" id="{5413AE0F-12B5-4B57-9B95-A739880787A6}"/>
              </a:ext>
            </a:extLst>
          </p:cNvPr>
          <p:cNvSpPr txBox="1"/>
          <p:nvPr/>
        </p:nvSpPr>
        <p:spPr>
          <a:xfrm>
            <a:off x="2772000" y="5877000"/>
            <a:ext cx="20880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instalación</a:t>
            </a:r>
            <a:endParaRPr lang="en-US" sz="1600" b="1" dirty="0">
              <a:solidFill>
                <a:srgbClr val="FF0000"/>
              </a:solidFill>
            </a:endParaRPr>
          </a:p>
        </p:txBody>
      </p:sp>
      <p:sp>
        <p:nvSpPr>
          <p:cNvPr id="14" name="TextBox 13">
            <a:extLst>
              <a:ext uri="{FF2B5EF4-FFF2-40B4-BE49-F238E27FC236}">
                <a16:creationId xmlns:a16="http://schemas.microsoft.com/office/drawing/2014/main" id="{33E9E5A4-05E7-4C17-A3A3-445FF5A555D4}"/>
              </a:ext>
            </a:extLst>
          </p:cNvPr>
          <p:cNvSpPr txBox="1"/>
          <p:nvPr/>
        </p:nvSpPr>
        <p:spPr>
          <a:xfrm>
            <a:off x="6588000" y="4221000"/>
            <a:ext cx="2448000"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err="1">
                <a:solidFill>
                  <a:srgbClr val="FF0000"/>
                </a:solidFill>
              </a:rPr>
              <a:t>Extractos</a:t>
            </a:r>
            <a:r>
              <a:rPr lang="en-US" sz="1600" b="1" dirty="0">
                <a:solidFill>
                  <a:srgbClr val="FF0000"/>
                </a:solidFill>
              </a:rPr>
              <a:t> de </a:t>
            </a:r>
            <a:r>
              <a:rPr lang="en-US" sz="1600" b="1" dirty="0" err="1">
                <a:solidFill>
                  <a:srgbClr val="FF0000"/>
                </a:solidFill>
              </a:rPr>
              <a:t>información</a:t>
            </a:r>
            <a:r>
              <a:rPr lang="en-US" sz="1600" b="1" dirty="0">
                <a:solidFill>
                  <a:srgbClr val="FF0000"/>
                </a:solidFill>
              </a:rPr>
              <a:t> </a:t>
            </a:r>
            <a:r>
              <a:rPr lang="en-US" sz="1600" b="1" dirty="0" err="1">
                <a:solidFill>
                  <a:srgbClr val="FF0000"/>
                </a:solidFill>
              </a:rPr>
              <a:t>técnica</a:t>
            </a:r>
            <a:r>
              <a:rPr lang="en-US" sz="1600" b="1" dirty="0">
                <a:solidFill>
                  <a:srgbClr val="FF0000"/>
                </a:solidFill>
              </a:rPr>
              <a:t>.</a:t>
            </a:r>
          </a:p>
        </p:txBody>
      </p:sp>
    </p:spTree>
    <p:extLst>
      <p:ext uri="{BB962C8B-B14F-4D97-AF65-F5344CB8AC3E}">
        <p14:creationId xmlns:p14="http://schemas.microsoft.com/office/powerpoint/2010/main" val="834660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A86D-F850-4785-967A-892B1045165F}"/>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4" name="Rectangle 3">
            <a:extLst>
              <a:ext uri="{FF2B5EF4-FFF2-40B4-BE49-F238E27FC236}">
                <a16:creationId xmlns:a16="http://schemas.microsoft.com/office/drawing/2014/main" id="{36B93903-6FCA-4E75-8D3F-F0B5D6BA538A}"/>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Proceso</a:t>
            </a:r>
            <a:r>
              <a:rPr lang="en-US" b="1" dirty="0">
                <a:solidFill>
                  <a:prstClr val="black"/>
                </a:solidFill>
                <a:latin typeface="+mj-lt"/>
                <a:cs typeface="Arial" pitchFamily="34" charset="0"/>
              </a:rPr>
              <a:t> de </a:t>
            </a:r>
            <a:r>
              <a:rPr lang="en-US" b="1" dirty="0" err="1">
                <a:solidFill>
                  <a:prstClr val="black"/>
                </a:solidFill>
                <a:latin typeface="+mj-lt"/>
                <a:cs typeface="Arial" pitchFamily="34" charset="0"/>
              </a:rPr>
              <a:t>instalación</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Ejemplo</a:t>
            </a:r>
            <a:r>
              <a:rPr lang="en-US" b="1" dirty="0">
                <a:solidFill>
                  <a:prstClr val="black"/>
                </a:solidFill>
                <a:latin typeface="+mj-lt"/>
                <a:cs typeface="Arial" pitchFamily="34" charset="0"/>
              </a:rPr>
              <a:t>.</a:t>
            </a:r>
            <a:endParaRPr lang="en-US" b="1" dirty="0">
              <a:latin typeface="+mj-lt"/>
            </a:endParaRPr>
          </a:p>
        </p:txBody>
      </p:sp>
      <p:pic>
        <p:nvPicPr>
          <p:cNvPr id="11" name="Picture 10">
            <a:extLst>
              <a:ext uri="{FF2B5EF4-FFF2-40B4-BE49-F238E27FC236}">
                <a16:creationId xmlns:a16="http://schemas.microsoft.com/office/drawing/2014/main" id="{8DA51325-5C37-4284-8456-91719BEBC3A7}"/>
              </a:ext>
            </a:extLst>
          </p:cNvPr>
          <p:cNvPicPr>
            <a:picLocks noChangeAspect="1"/>
          </p:cNvPicPr>
          <p:nvPr/>
        </p:nvPicPr>
        <p:blipFill>
          <a:blip r:embed="rId2"/>
          <a:stretch>
            <a:fillRect/>
          </a:stretch>
        </p:blipFill>
        <p:spPr>
          <a:xfrm>
            <a:off x="756000" y="1992047"/>
            <a:ext cx="5860885" cy="2303999"/>
          </a:xfrm>
          <a:prstGeom prst="rect">
            <a:avLst/>
          </a:prstGeom>
        </p:spPr>
      </p:pic>
      <p:pic>
        <p:nvPicPr>
          <p:cNvPr id="17" name="Picture 16">
            <a:extLst>
              <a:ext uri="{FF2B5EF4-FFF2-40B4-BE49-F238E27FC236}">
                <a16:creationId xmlns:a16="http://schemas.microsoft.com/office/drawing/2014/main" id="{1E27BFB3-0DD8-4094-8B9A-7B5BD872F47C}"/>
              </a:ext>
            </a:extLst>
          </p:cNvPr>
          <p:cNvPicPr>
            <a:picLocks noChangeAspect="1"/>
          </p:cNvPicPr>
          <p:nvPr/>
        </p:nvPicPr>
        <p:blipFill>
          <a:blip r:embed="rId3"/>
          <a:stretch>
            <a:fillRect/>
          </a:stretch>
        </p:blipFill>
        <p:spPr>
          <a:xfrm>
            <a:off x="828674" y="4229905"/>
            <a:ext cx="4391325" cy="933444"/>
          </a:xfrm>
          <a:prstGeom prst="rect">
            <a:avLst/>
          </a:prstGeom>
        </p:spPr>
      </p:pic>
      <p:pic>
        <p:nvPicPr>
          <p:cNvPr id="32" name="Picture 31">
            <a:extLst>
              <a:ext uri="{FF2B5EF4-FFF2-40B4-BE49-F238E27FC236}">
                <a16:creationId xmlns:a16="http://schemas.microsoft.com/office/drawing/2014/main" id="{230AC6A3-7C26-45E8-8542-3D43AFEC2468}"/>
              </a:ext>
            </a:extLst>
          </p:cNvPr>
          <p:cNvPicPr>
            <a:picLocks noChangeAspect="1"/>
          </p:cNvPicPr>
          <p:nvPr/>
        </p:nvPicPr>
        <p:blipFill>
          <a:blip r:embed="rId4"/>
          <a:stretch>
            <a:fillRect/>
          </a:stretch>
        </p:blipFill>
        <p:spPr>
          <a:xfrm>
            <a:off x="783644" y="5191343"/>
            <a:ext cx="2986918" cy="1163792"/>
          </a:xfrm>
          <a:prstGeom prst="rect">
            <a:avLst/>
          </a:prstGeom>
        </p:spPr>
      </p:pic>
      <p:pic>
        <p:nvPicPr>
          <p:cNvPr id="3" name="Picture 2">
            <a:extLst>
              <a:ext uri="{FF2B5EF4-FFF2-40B4-BE49-F238E27FC236}">
                <a16:creationId xmlns:a16="http://schemas.microsoft.com/office/drawing/2014/main" id="{D69D0EE2-99BE-48E4-9670-D3110A9C523D}"/>
              </a:ext>
            </a:extLst>
          </p:cNvPr>
          <p:cNvPicPr>
            <a:picLocks noChangeAspect="1"/>
          </p:cNvPicPr>
          <p:nvPr/>
        </p:nvPicPr>
        <p:blipFill>
          <a:blip r:embed="rId5"/>
          <a:stretch>
            <a:fillRect/>
          </a:stretch>
        </p:blipFill>
        <p:spPr>
          <a:xfrm>
            <a:off x="6732000" y="1703012"/>
            <a:ext cx="2276695" cy="2237859"/>
          </a:xfrm>
          <a:prstGeom prst="rect">
            <a:avLst/>
          </a:prstGeom>
        </p:spPr>
      </p:pic>
      <p:pic>
        <p:nvPicPr>
          <p:cNvPr id="6" name="Picture 5">
            <a:extLst>
              <a:ext uri="{FF2B5EF4-FFF2-40B4-BE49-F238E27FC236}">
                <a16:creationId xmlns:a16="http://schemas.microsoft.com/office/drawing/2014/main" id="{65BBDF55-D57A-4573-970E-AB8BB9478253}"/>
              </a:ext>
            </a:extLst>
          </p:cNvPr>
          <p:cNvPicPr>
            <a:picLocks noChangeAspect="1"/>
          </p:cNvPicPr>
          <p:nvPr/>
        </p:nvPicPr>
        <p:blipFill rotWithShape="1">
          <a:blip r:embed="rId6"/>
          <a:srcRect l="-5280" t="-3333" r="-5611" b="-3333"/>
          <a:stretch/>
        </p:blipFill>
        <p:spPr>
          <a:xfrm>
            <a:off x="7174800" y="4001824"/>
            <a:ext cx="1512000" cy="2304000"/>
          </a:xfrm>
          <a:prstGeom prst="rect">
            <a:avLst/>
          </a:prstGeom>
          <a:ln>
            <a:solidFill>
              <a:schemeClr val="tx1"/>
            </a:solidFill>
          </a:ln>
        </p:spPr>
      </p:pic>
      <p:grpSp>
        <p:nvGrpSpPr>
          <p:cNvPr id="5" name="Group 4">
            <a:extLst>
              <a:ext uri="{FF2B5EF4-FFF2-40B4-BE49-F238E27FC236}">
                <a16:creationId xmlns:a16="http://schemas.microsoft.com/office/drawing/2014/main" id="{6BD190B9-B08D-453B-A644-1448B2AF22D5}"/>
              </a:ext>
            </a:extLst>
          </p:cNvPr>
          <p:cNvGrpSpPr/>
          <p:nvPr/>
        </p:nvGrpSpPr>
        <p:grpSpPr>
          <a:xfrm>
            <a:off x="5443063" y="3825477"/>
            <a:ext cx="1647676" cy="1033430"/>
            <a:chOff x="5443063" y="3825477"/>
            <a:chExt cx="1647676" cy="1033430"/>
          </a:xfrm>
        </p:grpSpPr>
        <p:sp>
          <p:nvSpPr>
            <p:cNvPr id="14" name="TextBox 13">
              <a:extLst>
                <a:ext uri="{FF2B5EF4-FFF2-40B4-BE49-F238E27FC236}">
                  <a16:creationId xmlns:a16="http://schemas.microsoft.com/office/drawing/2014/main" id="{9424B61D-544F-4E5B-844E-554523A071B6}"/>
                </a:ext>
              </a:extLst>
            </p:cNvPr>
            <p:cNvSpPr txBox="1"/>
            <p:nvPr/>
          </p:nvSpPr>
          <p:spPr>
            <a:xfrm>
              <a:off x="5650739" y="4027910"/>
              <a:ext cx="1440000" cy="83099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en-US" sz="1600" b="1" dirty="0" err="1">
                  <a:solidFill>
                    <a:srgbClr val="FF0000"/>
                  </a:solidFill>
                </a:rPr>
                <a:t>Extractos</a:t>
              </a:r>
              <a:r>
                <a:rPr lang="en-US" sz="1600" b="1" dirty="0">
                  <a:solidFill>
                    <a:srgbClr val="FF0000"/>
                  </a:solidFill>
                </a:rPr>
                <a:t> de </a:t>
              </a:r>
              <a:r>
                <a:rPr lang="en-US" sz="1600" b="1" dirty="0" err="1">
                  <a:solidFill>
                    <a:srgbClr val="FF0000"/>
                  </a:solidFill>
                </a:rPr>
                <a:t>información</a:t>
              </a:r>
              <a:r>
                <a:rPr lang="en-US" sz="1600" b="1" dirty="0">
                  <a:solidFill>
                    <a:srgbClr val="FF0000"/>
                  </a:solidFill>
                </a:rPr>
                <a:t> </a:t>
              </a:r>
              <a:r>
                <a:rPr lang="en-US" sz="1600" b="1" dirty="0" err="1">
                  <a:solidFill>
                    <a:srgbClr val="FF0000"/>
                  </a:solidFill>
                </a:rPr>
                <a:t>técnica</a:t>
              </a:r>
              <a:r>
                <a:rPr lang="en-US" sz="1600" b="1" dirty="0">
                  <a:solidFill>
                    <a:srgbClr val="FF0000"/>
                  </a:solidFill>
                </a:rPr>
                <a:t>.</a:t>
              </a:r>
            </a:p>
          </p:txBody>
        </p:sp>
        <p:sp>
          <p:nvSpPr>
            <p:cNvPr id="10" name="Arrow: Left 9">
              <a:extLst>
                <a:ext uri="{FF2B5EF4-FFF2-40B4-BE49-F238E27FC236}">
                  <a16:creationId xmlns:a16="http://schemas.microsoft.com/office/drawing/2014/main" id="{421DFBA8-1B62-45D5-A858-1478B35B0C38}"/>
                </a:ext>
              </a:extLst>
            </p:cNvPr>
            <p:cNvSpPr/>
            <p:nvPr/>
          </p:nvSpPr>
          <p:spPr>
            <a:xfrm>
              <a:off x="5443063" y="4183967"/>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2D44EEF6-82E1-44B4-9380-57D59F3545E2}"/>
                </a:ext>
              </a:extLst>
            </p:cNvPr>
            <p:cNvSpPr/>
            <p:nvPr/>
          </p:nvSpPr>
          <p:spPr>
            <a:xfrm rot="18900000" flipV="1">
              <a:off x="5491533" y="4535968"/>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1D074191-70E1-4783-A06E-EB71C415E569}"/>
                </a:ext>
              </a:extLst>
            </p:cNvPr>
            <p:cNvSpPr/>
            <p:nvPr/>
          </p:nvSpPr>
          <p:spPr>
            <a:xfrm rot="2700000">
              <a:off x="5491533" y="3841090"/>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550E8C51-4B61-44FA-AD2D-81C5A35FFA1D}"/>
              </a:ext>
            </a:extLst>
          </p:cNvPr>
          <p:cNvSpPr/>
          <p:nvPr/>
        </p:nvSpPr>
        <p:spPr>
          <a:xfrm>
            <a:off x="3827287" y="5171889"/>
            <a:ext cx="3248166" cy="954107"/>
          </a:xfrm>
          <a:prstGeom prst="rect">
            <a:avLst/>
          </a:prstGeom>
        </p:spPr>
        <p:txBody>
          <a:bodyPr wrap="square">
            <a:spAutoFit/>
          </a:bodyPr>
          <a:lstStyle/>
          <a:p>
            <a:pPr marL="285750" indent="-285750">
              <a:buFont typeface="Arial" panose="020B0604020202020204" pitchFamily="34" charset="0"/>
              <a:buChar char="•"/>
            </a:pPr>
            <a:r>
              <a:rPr lang="es-ES" sz="1400" b="1" dirty="0">
                <a:solidFill>
                  <a:prstClr val="black"/>
                </a:solidFill>
                <a:cs typeface="Arial" pitchFamily="34" charset="0"/>
              </a:rPr>
              <a:t>Listas de componentes y materiales.</a:t>
            </a:r>
          </a:p>
          <a:p>
            <a:pPr marL="285750" indent="-285750">
              <a:buFont typeface="Arial" panose="020B0604020202020204" pitchFamily="34" charset="0"/>
              <a:buChar char="•"/>
            </a:pPr>
            <a:r>
              <a:rPr lang="es-ES" sz="1400" dirty="0">
                <a:solidFill>
                  <a:prstClr val="black"/>
                </a:solidFill>
                <a:cs typeface="Arial" pitchFamily="34" charset="0"/>
              </a:rPr>
              <a:t>Sistema simple. Pocos componentes.</a:t>
            </a:r>
          </a:p>
          <a:p>
            <a:pPr marL="285750" indent="-285750">
              <a:buFont typeface="Arial" panose="020B0604020202020204" pitchFamily="34" charset="0"/>
              <a:buChar char="•"/>
            </a:pPr>
            <a:r>
              <a:rPr lang="es-ES" sz="1400" dirty="0">
                <a:solidFill>
                  <a:prstClr val="black"/>
                </a:solidFill>
                <a:cs typeface="Arial" pitchFamily="34" charset="0"/>
              </a:rPr>
              <a:t>Sistema ligero. Sólo se necesita un técnico para instalarlo</a:t>
            </a:r>
            <a:r>
              <a:rPr lang="en-US" sz="1400" dirty="0">
                <a:solidFill>
                  <a:prstClr val="black"/>
                </a:solidFill>
                <a:cs typeface="Arial" pitchFamily="34" charset="0"/>
              </a:rPr>
              <a:t>.</a:t>
            </a:r>
            <a:endParaRPr lang="en-US" sz="1400" dirty="0"/>
          </a:p>
        </p:txBody>
      </p:sp>
      <p:sp>
        <p:nvSpPr>
          <p:cNvPr id="19" name="TextBox 18">
            <a:extLst>
              <a:ext uri="{FF2B5EF4-FFF2-40B4-BE49-F238E27FC236}">
                <a16:creationId xmlns:a16="http://schemas.microsoft.com/office/drawing/2014/main" id="{B05F17E6-4CD1-4747-BEA3-491417E97DB0}"/>
              </a:ext>
            </a:extLst>
          </p:cNvPr>
          <p:cNvSpPr txBox="1"/>
          <p:nvPr/>
        </p:nvSpPr>
        <p:spPr>
          <a:xfrm rot="16200000">
            <a:off x="7567872" y="4732792"/>
            <a:ext cx="223786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instalación</a:t>
            </a:r>
            <a:endParaRPr lang="en-US" sz="1600" b="1" dirty="0">
              <a:solidFill>
                <a:srgbClr val="FF0000"/>
              </a:solidFill>
            </a:endParaRPr>
          </a:p>
        </p:txBody>
      </p:sp>
    </p:spTree>
    <p:extLst>
      <p:ext uri="{BB962C8B-B14F-4D97-AF65-F5344CB8AC3E}">
        <p14:creationId xmlns:p14="http://schemas.microsoft.com/office/powerpoint/2010/main" val="3462571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01BE-3F96-4EF6-865A-91616C971208}"/>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4" name="Rectangle 3">
            <a:extLst>
              <a:ext uri="{FF2B5EF4-FFF2-40B4-BE49-F238E27FC236}">
                <a16:creationId xmlns:a16="http://schemas.microsoft.com/office/drawing/2014/main" id="{F644F93D-A545-42C9-979F-577826414DB4}"/>
              </a:ext>
            </a:extLst>
          </p:cNvPr>
          <p:cNvSpPr/>
          <p:nvPr/>
        </p:nvSpPr>
        <p:spPr>
          <a:xfrm>
            <a:off x="432916" y="1557000"/>
            <a:ext cx="39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Proceso</a:t>
            </a:r>
            <a:r>
              <a:rPr lang="en-US" b="1" dirty="0">
                <a:solidFill>
                  <a:prstClr val="black"/>
                </a:solidFill>
                <a:cs typeface="Arial" pitchFamily="34" charset="0"/>
              </a:rPr>
              <a:t> de </a:t>
            </a:r>
            <a:r>
              <a:rPr lang="en-US" b="1" dirty="0" err="1">
                <a:solidFill>
                  <a:prstClr val="black"/>
                </a:solidFill>
                <a:cs typeface="Arial" pitchFamily="34" charset="0"/>
              </a:rPr>
              <a:t>instalación</a:t>
            </a:r>
            <a:r>
              <a:rPr lang="en-US" b="1" dirty="0">
                <a:solidFill>
                  <a:prstClr val="black"/>
                </a:solidFill>
                <a:cs typeface="Arial" pitchFamily="34" charset="0"/>
              </a:rPr>
              <a:t>. </a:t>
            </a:r>
            <a:r>
              <a:rPr lang="en-US" b="1" dirty="0" err="1">
                <a:solidFill>
                  <a:prstClr val="black"/>
                </a:solidFill>
                <a:cs typeface="Arial" pitchFamily="34" charset="0"/>
              </a:rPr>
              <a:t>Ejemplo</a:t>
            </a:r>
            <a:r>
              <a:rPr lang="en-US" b="1" dirty="0">
                <a:solidFill>
                  <a:prstClr val="black"/>
                </a:solidFill>
                <a:cs typeface="Arial" pitchFamily="34" charset="0"/>
              </a:rPr>
              <a:t>.</a:t>
            </a:r>
            <a:endParaRPr lang="en-US" b="1" dirty="0">
              <a:latin typeface="+mj-lt"/>
            </a:endParaRPr>
          </a:p>
        </p:txBody>
      </p:sp>
      <p:pic>
        <p:nvPicPr>
          <p:cNvPr id="8" name="Picture 7">
            <a:extLst>
              <a:ext uri="{FF2B5EF4-FFF2-40B4-BE49-F238E27FC236}">
                <a16:creationId xmlns:a16="http://schemas.microsoft.com/office/drawing/2014/main" id="{8835E4C1-2266-4B33-BD8F-CBB9FB2E2020}"/>
              </a:ext>
            </a:extLst>
          </p:cNvPr>
          <p:cNvPicPr>
            <a:picLocks noChangeAspect="1"/>
          </p:cNvPicPr>
          <p:nvPr/>
        </p:nvPicPr>
        <p:blipFill>
          <a:blip r:embed="rId2"/>
          <a:stretch>
            <a:fillRect/>
          </a:stretch>
        </p:blipFill>
        <p:spPr>
          <a:xfrm>
            <a:off x="3348000" y="2005794"/>
            <a:ext cx="4790731" cy="3891532"/>
          </a:xfrm>
          <a:prstGeom prst="rect">
            <a:avLst/>
          </a:prstGeom>
        </p:spPr>
      </p:pic>
      <p:pic>
        <p:nvPicPr>
          <p:cNvPr id="9" name="Picture 8">
            <a:extLst>
              <a:ext uri="{FF2B5EF4-FFF2-40B4-BE49-F238E27FC236}">
                <a16:creationId xmlns:a16="http://schemas.microsoft.com/office/drawing/2014/main" id="{7B41D66F-6E64-49B9-9E6D-BE0EC886C7E2}"/>
              </a:ext>
            </a:extLst>
          </p:cNvPr>
          <p:cNvPicPr>
            <a:picLocks noChangeAspect="1"/>
          </p:cNvPicPr>
          <p:nvPr/>
        </p:nvPicPr>
        <p:blipFill>
          <a:blip r:embed="rId3"/>
          <a:stretch>
            <a:fillRect/>
          </a:stretch>
        </p:blipFill>
        <p:spPr>
          <a:xfrm>
            <a:off x="710750" y="2005794"/>
            <a:ext cx="2670071" cy="2160000"/>
          </a:xfrm>
          <a:prstGeom prst="rect">
            <a:avLst/>
          </a:prstGeom>
        </p:spPr>
      </p:pic>
      <p:pic>
        <p:nvPicPr>
          <p:cNvPr id="5" name="Picture 4">
            <a:extLst>
              <a:ext uri="{FF2B5EF4-FFF2-40B4-BE49-F238E27FC236}">
                <a16:creationId xmlns:a16="http://schemas.microsoft.com/office/drawing/2014/main" id="{8844763B-5C77-48FC-ABDE-69EEB1D306BA}"/>
              </a:ext>
            </a:extLst>
          </p:cNvPr>
          <p:cNvPicPr>
            <a:picLocks noChangeAspect="1"/>
          </p:cNvPicPr>
          <p:nvPr/>
        </p:nvPicPr>
        <p:blipFill rotWithShape="1">
          <a:blip r:embed="rId4"/>
          <a:srcRect l="-5280" t="-3333" r="-5611" b="-3333"/>
          <a:stretch/>
        </p:blipFill>
        <p:spPr>
          <a:xfrm>
            <a:off x="828000" y="4005000"/>
            <a:ext cx="1512000" cy="2304000"/>
          </a:xfrm>
          <a:prstGeom prst="rect">
            <a:avLst/>
          </a:prstGeom>
          <a:solidFill>
            <a:schemeClr val="bg1"/>
          </a:solidFill>
          <a:ln>
            <a:solidFill>
              <a:schemeClr val="tx1"/>
            </a:solidFill>
          </a:ln>
        </p:spPr>
      </p:pic>
      <p:grpSp>
        <p:nvGrpSpPr>
          <p:cNvPr id="3" name="Group 2">
            <a:extLst>
              <a:ext uri="{FF2B5EF4-FFF2-40B4-BE49-F238E27FC236}">
                <a16:creationId xmlns:a16="http://schemas.microsoft.com/office/drawing/2014/main" id="{3A7EC69F-6026-4FB0-98DE-B065F536DC62}"/>
              </a:ext>
            </a:extLst>
          </p:cNvPr>
          <p:cNvGrpSpPr/>
          <p:nvPr/>
        </p:nvGrpSpPr>
        <p:grpSpPr>
          <a:xfrm>
            <a:off x="2156964" y="5677226"/>
            <a:ext cx="3171035" cy="610328"/>
            <a:chOff x="2156964" y="5677226"/>
            <a:chExt cx="3171035" cy="610328"/>
          </a:xfrm>
        </p:grpSpPr>
        <p:sp>
          <p:nvSpPr>
            <p:cNvPr id="12" name="Arrow: Left 11">
              <a:extLst>
                <a:ext uri="{FF2B5EF4-FFF2-40B4-BE49-F238E27FC236}">
                  <a16:creationId xmlns:a16="http://schemas.microsoft.com/office/drawing/2014/main" id="{6C59A9BE-494C-495D-BBA8-DA84CF6BC118}"/>
                </a:ext>
              </a:extLst>
            </p:cNvPr>
            <p:cNvSpPr/>
            <p:nvPr/>
          </p:nvSpPr>
          <p:spPr>
            <a:xfrm rot="5400000">
              <a:off x="2792387" y="5717388"/>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92887F32-BA65-4996-BC39-24A23A690C43}"/>
                </a:ext>
              </a:extLst>
            </p:cNvPr>
            <p:cNvSpPr/>
            <p:nvPr/>
          </p:nvSpPr>
          <p:spPr>
            <a:xfrm rot="18900000" flipH="1">
              <a:off x="3146761" y="5677226"/>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24D8CB-C4DA-4D84-99DC-5DDE46756FA9}"/>
                </a:ext>
              </a:extLst>
            </p:cNvPr>
            <p:cNvSpPr txBox="1"/>
            <p:nvPr/>
          </p:nvSpPr>
          <p:spPr>
            <a:xfrm>
              <a:off x="2156964" y="5949000"/>
              <a:ext cx="3171035"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err="1">
                  <a:solidFill>
                    <a:srgbClr val="FF0000"/>
                  </a:solidFill>
                </a:rPr>
                <a:t>Extractos</a:t>
              </a:r>
              <a:r>
                <a:rPr lang="en-US" sz="1600" b="1" dirty="0">
                  <a:solidFill>
                    <a:srgbClr val="FF0000"/>
                  </a:solidFill>
                </a:rPr>
                <a:t> de </a:t>
              </a:r>
              <a:r>
                <a:rPr lang="en-US" sz="1600" b="1" dirty="0" err="1">
                  <a:solidFill>
                    <a:srgbClr val="FF0000"/>
                  </a:solidFill>
                </a:rPr>
                <a:t>información</a:t>
              </a:r>
              <a:r>
                <a:rPr lang="en-US" sz="1600" b="1" dirty="0">
                  <a:solidFill>
                    <a:srgbClr val="FF0000"/>
                  </a:solidFill>
                </a:rPr>
                <a:t> </a:t>
              </a:r>
              <a:r>
                <a:rPr lang="en-US" sz="1600" b="1" dirty="0" err="1">
                  <a:solidFill>
                    <a:srgbClr val="FF0000"/>
                  </a:solidFill>
                </a:rPr>
                <a:t>técnica</a:t>
              </a:r>
              <a:r>
                <a:rPr lang="en-US" sz="1600" b="1" dirty="0">
                  <a:solidFill>
                    <a:srgbClr val="FF0000"/>
                  </a:solidFill>
                </a:rPr>
                <a:t>.</a:t>
              </a:r>
            </a:p>
          </p:txBody>
        </p:sp>
      </p:grpSp>
      <p:sp>
        <p:nvSpPr>
          <p:cNvPr id="15" name="TextBox 14">
            <a:extLst>
              <a:ext uri="{FF2B5EF4-FFF2-40B4-BE49-F238E27FC236}">
                <a16:creationId xmlns:a16="http://schemas.microsoft.com/office/drawing/2014/main" id="{D457759B-5969-4B70-90E1-73A27D25A02D}"/>
              </a:ext>
            </a:extLst>
          </p:cNvPr>
          <p:cNvSpPr txBox="1"/>
          <p:nvPr/>
        </p:nvSpPr>
        <p:spPr>
          <a:xfrm rot="16200000">
            <a:off x="1225990" y="4576049"/>
            <a:ext cx="2303998"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instalación</a:t>
            </a:r>
            <a:endParaRPr lang="en-US" sz="1600" b="1" dirty="0">
              <a:solidFill>
                <a:srgbClr val="FF0000"/>
              </a:solidFill>
            </a:endParaRPr>
          </a:p>
        </p:txBody>
      </p:sp>
      <p:sp>
        <p:nvSpPr>
          <p:cNvPr id="16" name="Rectangle 15">
            <a:extLst>
              <a:ext uri="{FF2B5EF4-FFF2-40B4-BE49-F238E27FC236}">
                <a16:creationId xmlns:a16="http://schemas.microsoft.com/office/drawing/2014/main" id="{EF574881-9DF8-4AB6-BCEC-B97876E4DE24}"/>
              </a:ext>
            </a:extLst>
          </p:cNvPr>
          <p:cNvSpPr/>
          <p:nvPr/>
        </p:nvSpPr>
        <p:spPr>
          <a:xfrm>
            <a:off x="6012000" y="2133000"/>
            <a:ext cx="2627411" cy="584775"/>
          </a:xfrm>
          <a:prstGeom prst="rect">
            <a:avLst/>
          </a:prstGeom>
        </p:spPr>
        <p:txBody>
          <a:bodyPr wrap="square">
            <a:spAutoFit/>
          </a:bodyPr>
          <a:lstStyle/>
          <a:p>
            <a:pPr marL="285750" indent="-285750">
              <a:buFont typeface="Arial" panose="020B0604020202020204" pitchFamily="34" charset="0"/>
              <a:buChar char="•"/>
            </a:pPr>
            <a:r>
              <a:rPr lang="es-ES" sz="1600" b="1" dirty="0">
                <a:solidFill>
                  <a:prstClr val="black"/>
                </a:solidFill>
                <a:cs typeface="Arial" pitchFamily="34" charset="0"/>
              </a:rPr>
              <a:t>Listas de componentes y materiales</a:t>
            </a:r>
            <a:r>
              <a:rPr lang="en-US" sz="1600" b="1" dirty="0">
                <a:solidFill>
                  <a:prstClr val="black"/>
                </a:solidFill>
                <a:cs typeface="Arial" pitchFamily="34" charset="0"/>
              </a:rPr>
              <a:t>.</a:t>
            </a:r>
          </a:p>
        </p:txBody>
      </p:sp>
      <p:sp>
        <p:nvSpPr>
          <p:cNvPr id="17" name="Rectangle 16">
            <a:extLst>
              <a:ext uri="{FF2B5EF4-FFF2-40B4-BE49-F238E27FC236}">
                <a16:creationId xmlns:a16="http://schemas.microsoft.com/office/drawing/2014/main" id="{D1205389-F12F-4087-A212-7E94E5EFB3FB}"/>
              </a:ext>
            </a:extLst>
          </p:cNvPr>
          <p:cNvSpPr/>
          <p:nvPr/>
        </p:nvSpPr>
        <p:spPr>
          <a:xfrm>
            <a:off x="6012000" y="3141000"/>
            <a:ext cx="2771411" cy="954107"/>
          </a:xfrm>
          <a:prstGeom prst="rect">
            <a:avLst/>
          </a:prstGeom>
        </p:spPr>
        <p:txBody>
          <a:bodyPr wrap="square">
            <a:spAutoFit/>
          </a:bodyPr>
          <a:lstStyle/>
          <a:p>
            <a:pPr marL="285750" indent="-285750">
              <a:buFont typeface="Arial" panose="020B0604020202020204" pitchFamily="34" charset="0"/>
              <a:buChar char="•"/>
            </a:pPr>
            <a:r>
              <a:rPr lang="es-ES" sz="1400" dirty="0">
                <a:solidFill>
                  <a:prstClr val="black"/>
                </a:solidFill>
                <a:cs typeface="Arial" pitchFamily="34" charset="0"/>
              </a:rPr>
              <a:t>Este modelo soporta dos tanques (110L y 150L) de acero inoxidable apto para uso alimentario.</a:t>
            </a:r>
            <a:endParaRPr lang="en-US" sz="1400" dirty="0">
              <a:solidFill>
                <a:prstClr val="black"/>
              </a:solidFill>
              <a:cs typeface="Arial" pitchFamily="34" charset="0"/>
            </a:endParaRPr>
          </a:p>
        </p:txBody>
      </p:sp>
      <p:sp>
        <p:nvSpPr>
          <p:cNvPr id="18" name="Rectangle 17">
            <a:extLst>
              <a:ext uri="{FF2B5EF4-FFF2-40B4-BE49-F238E27FC236}">
                <a16:creationId xmlns:a16="http://schemas.microsoft.com/office/drawing/2014/main" id="{9DEC8017-6A30-4085-9C4D-55C84428ACD6}"/>
              </a:ext>
            </a:extLst>
          </p:cNvPr>
          <p:cNvSpPr/>
          <p:nvPr/>
        </p:nvSpPr>
        <p:spPr>
          <a:xfrm>
            <a:off x="6012000" y="4275530"/>
            <a:ext cx="2627411" cy="738664"/>
          </a:xfrm>
          <a:prstGeom prst="rect">
            <a:avLst/>
          </a:prstGeom>
        </p:spPr>
        <p:txBody>
          <a:bodyPr wrap="square">
            <a:spAutoFit/>
          </a:bodyPr>
          <a:lstStyle/>
          <a:p>
            <a:pPr marL="285750" indent="-285750">
              <a:buFont typeface="Arial" panose="020B0604020202020204" pitchFamily="34" charset="0"/>
              <a:buChar char="•"/>
            </a:pPr>
            <a:r>
              <a:rPr lang="es-ES" sz="1400" dirty="0">
                <a:solidFill>
                  <a:prstClr val="black"/>
                </a:solidFill>
                <a:cs typeface="Arial" pitchFamily="34" charset="0"/>
              </a:rPr>
              <a:t>El bastidor para el montaje plano está hecho de chapa de acero galvanizada recubierta.</a:t>
            </a:r>
            <a:endParaRPr lang="en-US" sz="1600" dirty="0">
              <a:solidFill>
                <a:prstClr val="black"/>
              </a:solidFill>
              <a:cs typeface="Arial" pitchFamily="34" charset="0"/>
            </a:endParaRPr>
          </a:p>
        </p:txBody>
      </p:sp>
      <p:sp>
        <p:nvSpPr>
          <p:cNvPr id="19" name="Rectangle 18">
            <a:extLst>
              <a:ext uri="{FF2B5EF4-FFF2-40B4-BE49-F238E27FC236}">
                <a16:creationId xmlns:a16="http://schemas.microsoft.com/office/drawing/2014/main" id="{7A561FF9-2AEA-4CE3-80E1-A1C33F5CDFAE}"/>
              </a:ext>
            </a:extLst>
          </p:cNvPr>
          <p:cNvSpPr/>
          <p:nvPr/>
        </p:nvSpPr>
        <p:spPr>
          <a:xfrm>
            <a:off x="6012000" y="5456557"/>
            <a:ext cx="2927468" cy="954107"/>
          </a:xfrm>
          <a:prstGeom prst="rect">
            <a:avLst/>
          </a:prstGeom>
        </p:spPr>
        <p:txBody>
          <a:bodyPr wrap="square">
            <a:spAutoFit/>
          </a:bodyPr>
          <a:lstStyle/>
          <a:p>
            <a:pPr marL="285750" indent="-285750">
              <a:buFont typeface="Arial" panose="020B0604020202020204" pitchFamily="34" charset="0"/>
              <a:buChar char="•"/>
            </a:pPr>
            <a:r>
              <a:rPr lang="es-ES" sz="1400" dirty="0">
                <a:solidFill>
                  <a:prstClr val="black"/>
                </a:solidFill>
                <a:cs typeface="Arial" pitchFamily="34" charset="0"/>
              </a:rPr>
              <a:t>El marco proporciona un ángulo nominal de 45º, ajustable. La eficiencia diaria es superior al 70%.</a:t>
            </a:r>
            <a:r>
              <a:rPr lang="en-US" sz="1400" dirty="0">
                <a:solidFill>
                  <a:prstClr val="black"/>
                </a:solidFill>
                <a:cs typeface="Arial" pitchFamily="34" charset="0"/>
              </a:rPr>
              <a:t> </a:t>
            </a:r>
          </a:p>
        </p:txBody>
      </p:sp>
    </p:spTree>
    <p:extLst>
      <p:ext uri="{BB962C8B-B14F-4D97-AF65-F5344CB8AC3E}">
        <p14:creationId xmlns:p14="http://schemas.microsoft.com/office/powerpoint/2010/main" val="3827703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2F4C-DCAB-4785-A8C6-BE5241069132}"/>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4" name="Rectangle 3">
            <a:extLst>
              <a:ext uri="{FF2B5EF4-FFF2-40B4-BE49-F238E27FC236}">
                <a16:creationId xmlns:a16="http://schemas.microsoft.com/office/drawing/2014/main" id="{1DF51CC6-71B7-4255-A38C-F1F59B0CB462}"/>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Proceso</a:t>
            </a:r>
            <a:r>
              <a:rPr lang="en-US" b="1" dirty="0">
                <a:solidFill>
                  <a:prstClr val="black"/>
                </a:solidFill>
                <a:cs typeface="Arial" pitchFamily="34" charset="0"/>
              </a:rPr>
              <a:t> de </a:t>
            </a:r>
            <a:r>
              <a:rPr lang="en-US" b="1" dirty="0" err="1">
                <a:solidFill>
                  <a:prstClr val="black"/>
                </a:solidFill>
                <a:cs typeface="Arial" pitchFamily="34" charset="0"/>
              </a:rPr>
              <a:t>instalación</a:t>
            </a:r>
            <a:r>
              <a:rPr lang="en-US" b="1" dirty="0">
                <a:solidFill>
                  <a:prstClr val="black"/>
                </a:solidFill>
                <a:cs typeface="Arial" pitchFamily="34" charset="0"/>
              </a:rPr>
              <a:t>. </a:t>
            </a:r>
            <a:r>
              <a:rPr lang="en-US" b="1" dirty="0" err="1">
                <a:solidFill>
                  <a:prstClr val="black"/>
                </a:solidFill>
                <a:cs typeface="Arial" pitchFamily="34" charset="0"/>
              </a:rPr>
              <a:t>Ejemplo</a:t>
            </a:r>
            <a:r>
              <a:rPr lang="en-US" b="1" dirty="0">
                <a:solidFill>
                  <a:prstClr val="black"/>
                </a:solidFill>
                <a:cs typeface="Arial" pitchFamily="34" charset="0"/>
              </a:rPr>
              <a:t>.</a:t>
            </a:r>
            <a:endParaRPr lang="en-US" b="1" dirty="0"/>
          </a:p>
        </p:txBody>
      </p:sp>
      <p:pic>
        <p:nvPicPr>
          <p:cNvPr id="8" name="Picture 7">
            <a:extLst>
              <a:ext uri="{FF2B5EF4-FFF2-40B4-BE49-F238E27FC236}">
                <a16:creationId xmlns:a16="http://schemas.microsoft.com/office/drawing/2014/main" id="{00AB62E5-54F1-42C3-9A04-7606DFB9B218}"/>
              </a:ext>
            </a:extLst>
          </p:cNvPr>
          <p:cNvPicPr>
            <a:picLocks noChangeAspect="1"/>
          </p:cNvPicPr>
          <p:nvPr/>
        </p:nvPicPr>
        <p:blipFill>
          <a:blip r:embed="rId2"/>
          <a:stretch>
            <a:fillRect/>
          </a:stretch>
        </p:blipFill>
        <p:spPr>
          <a:xfrm>
            <a:off x="3547157" y="1910943"/>
            <a:ext cx="3221612" cy="4320000"/>
          </a:xfrm>
          <a:prstGeom prst="rect">
            <a:avLst/>
          </a:prstGeom>
        </p:spPr>
      </p:pic>
      <p:pic>
        <p:nvPicPr>
          <p:cNvPr id="5" name="Picture 4">
            <a:extLst>
              <a:ext uri="{FF2B5EF4-FFF2-40B4-BE49-F238E27FC236}">
                <a16:creationId xmlns:a16="http://schemas.microsoft.com/office/drawing/2014/main" id="{C82ABCBF-FA2F-4609-AF55-DA51DB5B5D61}"/>
              </a:ext>
            </a:extLst>
          </p:cNvPr>
          <p:cNvPicPr>
            <a:picLocks noChangeAspect="1"/>
          </p:cNvPicPr>
          <p:nvPr/>
        </p:nvPicPr>
        <p:blipFill>
          <a:blip r:embed="rId3"/>
          <a:stretch>
            <a:fillRect/>
          </a:stretch>
        </p:blipFill>
        <p:spPr>
          <a:xfrm>
            <a:off x="540000" y="1895554"/>
            <a:ext cx="3128949" cy="4320000"/>
          </a:xfrm>
          <a:prstGeom prst="rect">
            <a:avLst/>
          </a:prstGeom>
        </p:spPr>
      </p:pic>
      <p:sp>
        <p:nvSpPr>
          <p:cNvPr id="12" name="TextBox 11">
            <a:extLst>
              <a:ext uri="{FF2B5EF4-FFF2-40B4-BE49-F238E27FC236}">
                <a16:creationId xmlns:a16="http://schemas.microsoft.com/office/drawing/2014/main" id="{49460525-EBBD-4B59-834F-311EFF41A4FC}"/>
              </a:ext>
            </a:extLst>
          </p:cNvPr>
          <p:cNvSpPr txBox="1"/>
          <p:nvPr/>
        </p:nvSpPr>
        <p:spPr>
          <a:xfrm>
            <a:off x="1116000" y="2071166"/>
            <a:ext cx="18179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instalación</a:t>
            </a:r>
            <a:endParaRPr lang="en-US" sz="1600" b="1" dirty="0">
              <a:solidFill>
                <a:srgbClr val="FF0000"/>
              </a:solidFill>
            </a:endParaRPr>
          </a:p>
        </p:txBody>
      </p:sp>
      <p:sp>
        <p:nvSpPr>
          <p:cNvPr id="13" name="TextBox 12">
            <a:extLst>
              <a:ext uri="{FF2B5EF4-FFF2-40B4-BE49-F238E27FC236}">
                <a16:creationId xmlns:a16="http://schemas.microsoft.com/office/drawing/2014/main" id="{0523234A-93D3-4F09-A37C-24343EB7DFCD}"/>
              </a:ext>
            </a:extLst>
          </p:cNvPr>
          <p:cNvSpPr txBox="1"/>
          <p:nvPr/>
        </p:nvSpPr>
        <p:spPr>
          <a:xfrm>
            <a:off x="6745368" y="1864050"/>
            <a:ext cx="2290632" cy="440120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b="1" dirty="0" err="1">
                <a:solidFill>
                  <a:srgbClr val="FF0000"/>
                </a:solidFill>
              </a:rPr>
              <a:t>Extractos</a:t>
            </a:r>
            <a:r>
              <a:rPr lang="en-US" sz="1400" b="1" dirty="0">
                <a:solidFill>
                  <a:srgbClr val="FF0000"/>
                </a:solidFill>
              </a:rPr>
              <a:t> de </a:t>
            </a:r>
            <a:r>
              <a:rPr lang="en-US" sz="1400" b="1" dirty="0" err="1">
                <a:solidFill>
                  <a:srgbClr val="FF0000"/>
                </a:solidFill>
              </a:rPr>
              <a:t>información</a:t>
            </a:r>
            <a:r>
              <a:rPr lang="en-US" sz="1400" b="1" dirty="0">
                <a:solidFill>
                  <a:srgbClr val="FF0000"/>
                </a:solidFill>
              </a:rPr>
              <a:t> </a:t>
            </a:r>
            <a:r>
              <a:rPr lang="en-US" sz="1400" b="1" dirty="0" err="1">
                <a:solidFill>
                  <a:srgbClr val="FF0000"/>
                </a:solidFill>
              </a:rPr>
              <a:t>técnica</a:t>
            </a:r>
            <a:r>
              <a:rPr lang="en-US" sz="1400" b="1" dirty="0">
                <a:solidFill>
                  <a:srgbClr val="FF0000"/>
                </a:solidFill>
              </a:rPr>
              <a:t>.</a:t>
            </a:r>
          </a:p>
          <a:p>
            <a:pPr marL="285750" indent="-285750">
              <a:buFont typeface="Arial" panose="020B0604020202020204" pitchFamily="34" charset="0"/>
              <a:buChar char="•"/>
            </a:pPr>
            <a:r>
              <a:rPr lang="en-US" sz="1400" dirty="0" err="1">
                <a:solidFill>
                  <a:prstClr val="black"/>
                </a:solidFill>
                <a:cs typeface="Arial" pitchFamily="34" charset="0"/>
              </a:rPr>
              <a:t>Procedimientos</a:t>
            </a:r>
            <a:r>
              <a:rPr lang="en-US" sz="1400" dirty="0">
                <a:solidFill>
                  <a:prstClr val="black"/>
                </a:solidFill>
                <a:cs typeface="Arial" pitchFamily="34" charset="0"/>
              </a:rPr>
              <a:t> de </a:t>
            </a:r>
            <a:r>
              <a:rPr lang="en-US" sz="1400" dirty="0" err="1">
                <a:solidFill>
                  <a:prstClr val="black"/>
                </a:solidFill>
                <a:cs typeface="Arial" pitchFamily="34" charset="0"/>
              </a:rPr>
              <a:t>instalación</a:t>
            </a:r>
            <a:r>
              <a:rPr lang="en-US" sz="1400" dirty="0">
                <a:solidFill>
                  <a:prstClr val="black"/>
                </a:solidFill>
                <a:cs typeface="Arial" pitchFamily="34" charset="0"/>
              </a:rPr>
              <a:t> (</a:t>
            </a:r>
            <a:r>
              <a:rPr lang="en-US" sz="1400" dirty="0" err="1">
                <a:solidFill>
                  <a:prstClr val="black"/>
                </a:solidFill>
                <a:cs typeface="Arial" pitchFamily="34" charset="0"/>
              </a:rPr>
              <a:t>demostraciones</a:t>
            </a:r>
            <a:r>
              <a:rPr lang="en-US" sz="1400" dirty="0">
                <a:solidFill>
                  <a:prstClr val="black"/>
                </a:solidFill>
                <a:cs typeface="Arial" pitchFamily="34" charset="0"/>
              </a:rPr>
              <a:t>):</a:t>
            </a:r>
          </a:p>
          <a:p>
            <a:pPr marL="628650" lvl="1" indent="-285750">
              <a:buFont typeface="Calibri" panose="020F0502020204030204" pitchFamily="34" charset="0"/>
              <a:buChar char="‒"/>
            </a:pPr>
            <a:r>
              <a:rPr lang="es-ES" sz="1400" dirty="0">
                <a:solidFill>
                  <a:prstClr val="black"/>
                </a:solidFill>
                <a:cs typeface="Arial" pitchFamily="34" charset="0"/>
              </a:rPr>
              <a:t>Montaje del bastidor.</a:t>
            </a:r>
          </a:p>
          <a:p>
            <a:pPr marL="628650" lvl="1" indent="-285750">
              <a:buFont typeface="Calibri" panose="020F0502020204030204" pitchFamily="34" charset="0"/>
              <a:buChar char="‒"/>
            </a:pPr>
            <a:r>
              <a:rPr lang="es-ES" sz="1400" dirty="0">
                <a:solidFill>
                  <a:prstClr val="black"/>
                </a:solidFill>
                <a:cs typeface="Arial" pitchFamily="34" charset="0"/>
              </a:rPr>
              <a:t>Instalación de tanques.</a:t>
            </a:r>
          </a:p>
          <a:p>
            <a:pPr marL="628650" lvl="1" indent="-285750">
              <a:buFont typeface="Calibri" panose="020F0502020204030204" pitchFamily="34" charset="0"/>
              <a:buChar char="‒"/>
            </a:pPr>
            <a:r>
              <a:rPr lang="es-ES" sz="1400" dirty="0">
                <a:solidFill>
                  <a:prstClr val="black"/>
                </a:solidFill>
                <a:cs typeface="Arial" pitchFamily="34" charset="0"/>
              </a:rPr>
              <a:t>Instalación del tanque colector</a:t>
            </a:r>
            <a:r>
              <a:rPr lang="en-US" sz="1400" dirty="0">
                <a:solidFill>
                  <a:prstClr val="black"/>
                </a:solidFill>
                <a:cs typeface="Arial" pitchFamily="34" charset="0"/>
              </a:rPr>
              <a:t>.</a:t>
            </a:r>
          </a:p>
          <a:p>
            <a:pPr marL="285750" lvl="0" indent="-285750">
              <a:buFont typeface="Arial" panose="020B0604020202020204" pitchFamily="34" charset="0"/>
              <a:buChar char="•"/>
            </a:pPr>
            <a:r>
              <a:rPr lang="es-ES" sz="1400" dirty="0">
                <a:solidFill>
                  <a:prstClr val="black"/>
                </a:solidFill>
                <a:cs typeface="Arial" pitchFamily="34" charset="0"/>
              </a:rPr>
              <a:t>Todo este trabajo debería realizarse mejor en la ubicación final del sistema.</a:t>
            </a:r>
          </a:p>
          <a:p>
            <a:pPr marL="285750" lvl="0" indent="-285750">
              <a:buFont typeface="Arial" panose="020B0604020202020204" pitchFamily="34" charset="0"/>
              <a:buChar char="•"/>
            </a:pPr>
            <a:r>
              <a:rPr lang="es-ES" sz="1400" dirty="0">
                <a:solidFill>
                  <a:prstClr val="black"/>
                </a:solidFill>
                <a:cs typeface="Arial" pitchFamily="34" charset="0"/>
              </a:rPr>
              <a:t>Los componentes son relativamente ligeros. No se necesitan herramientas de elevación</a:t>
            </a:r>
            <a:r>
              <a:rPr lang="en-US" sz="1400" dirty="0">
                <a:solidFill>
                  <a:prstClr val="black"/>
                </a:solidFill>
                <a:cs typeface="Arial" pitchFamily="34" charset="0"/>
              </a:rPr>
              <a:t>.</a:t>
            </a:r>
          </a:p>
        </p:txBody>
      </p:sp>
    </p:spTree>
    <p:extLst>
      <p:ext uri="{BB962C8B-B14F-4D97-AF65-F5344CB8AC3E}">
        <p14:creationId xmlns:p14="http://schemas.microsoft.com/office/powerpoint/2010/main" val="604366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8C3D-E9DC-4F23-8B7F-6B9E888EC709}"/>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6" name="Rectangle 5">
            <a:extLst>
              <a:ext uri="{FF2B5EF4-FFF2-40B4-BE49-F238E27FC236}">
                <a16:creationId xmlns:a16="http://schemas.microsoft.com/office/drawing/2014/main" id="{60617FD4-8CD2-487A-A68B-944567FF3700}"/>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Proceso</a:t>
            </a:r>
            <a:r>
              <a:rPr lang="en-US" b="1" dirty="0">
                <a:solidFill>
                  <a:prstClr val="black"/>
                </a:solidFill>
                <a:cs typeface="Arial" pitchFamily="34" charset="0"/>
              </a:rPr>
              <a:t> de </a:t>
            </a:r>
            <a:r>
              <a:rPr lang="en-US" b="1" dirty="0" err="1">
                <a:solidFill>
                  <a:prstClr val="black"/>
                </a:solidFill>
                <a:cs typeface="Arial" pitchFamily="34" charset="0"/>
              </a:rPr>
              <a:t>instalación</a:t>
            </a:r>
            <a:r>
              <a:rPr lang="en-US" b="1" dirty="0">
                <a:solidFill>
                  <a:prstClr val="black"/>
                </a:solidFill>
                <a:cs typeface="Arial" pitchFamily="34" charset="0"/>
              </a:rPr>
              <a:t>. </a:t>
            </a:r>
            <a:r>
              <a:rPr lang="en-US" b="1" dirty="0" err="1">
                <a:solidFill>
                  <a:prstClr val="black"/>
                </a:solidFill>
                <a:cs typeface="Arial" pitchFamily="34" charset="0"/>
              </a:rPr>
              <a:t>Ejemplo</a:t>
            </a:r>
            <a:r>
              <a:rPr lang="en-US" b="1" dirty="0">
                <a:solidFill>
                  <a:prstClr val="black"/>
                </a:solidFill>
                <a:cs typeface="Arial" pitchFamily="34" charset="0"/>
              </a:rPr>
              <a:t>.</a:t>
            </a:r>
            <a:endParaRPr lang="en-US" b="1" dirty="0"/>
          </a:p>
        </p:txBody>
      </p:sp>
      <p:sp>
        <p:nvSpPr>
          <p:cNvPr id="8" name="TextBox 7">
            <a:extLst>
              <a:ext uri="{FF2B5EF4-FFF2-40B4-BE49-F238E27FC236}">
                <a16:creationId xmlns:a16="http://schemas.microsoft.com/office/drawing/2014/main" id="{2F93315D-5762-4780-89CD-55F2B9B5C7EB}"/>
              </a:ext>
            </a:extLst>
          </p:cNvPr>
          <p:cNvSpPr txBox="1"/>
          <p:nvPr/>
        </p:nvSpPr>
        <p:spPr>
          <a:xfrm>
            <a:off x="5899664" y="3679352"/>
            <a:ext cx="2952000" cy="203132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lvl="0" indent="-285750">
              <a:buFont typeface="Arial" panose="020B0604020202020204" pitchFamily="34" charset="0"/>
              <a:buChar char="•"/>
            </a:pPr>
            <a:r>
              <a:rPr lang="es-ES" sz="1400" dirty="0">
                <a:solidFill>
                  <a:prstClr val="black"/>
                </a:solidFill>
                <a:cs typeface="Arial" pitchFamily="34" charset="0"/>
                <a:sym typeface="Symbol" panose="05050102010706020507" pitchFamily="18" charset="2"/>
              </a:rPr>
              <a:t>Los tubos de vacío de flujo directo son eficientes, pero proporcionan una "conexión húmeda". Si se rompe un tubo, el tanque de agua podría vaciarse. </a:t>
            </a:r>
          </a:p>
          <a:p>
            <a:pPr marL="285750" lvl="0" indent="-285750">
              <a:buFont typeface="Arial" panose="020B0604020202020204" pitchFamily="34" charset="0"/>
              <a:buChar char="•"/>
            </a:pPr>
            <a:r>
              <a:rPr lang="es-ES" sz="1400" dirty="0">
                <a:solidFill>
                  <a:prstClr val="black"/>
                </a:solidFill>
                <a:cs typeface="Arial" pitchFamily="34" charset="0"/>
                <a:sym typeface="Symbol" panose="05050102010706020507" pitchFamily="18" charset="2"/>
              </a:rPr>
              <a:t>El fabricante explica cómo proceder en este caso, entre otras informaciones útiles, relacionadas con la manipulación de los tubos.</a:t>
            </a:r>
            <a:endParaRPr lang="en-US" sz="1400" dirty="0">
              <a:solidFill>
                <a:prstClr val="black"/>
              </a:solidFill>
              <a:cs typeface="Arial" pitchFamily="34" charset="0"/>
              <a:sym typeface="Symbol" panose="05050102010706020507" pitchFamily="18" charset="2"/>
            </a:endParaRPr>
          </a:p>
        </p:txBody>
      </p:sp>
      <p:pic>
        <p:nvPicPr>
          <p:cNvPr id="13" name="Picture 12">
            <a:extLst>
              <a:ext uri="{FF2B5EF4-FFF2-40B4-BE49-F238E27FC236}">
                <a16:creationId xmlns:a16="http://schemas.microsoft.com/office/drawing/2014/main" id="{FEDE0BE1-60DC-450D-B85E-55A5D4DE3561}"/>
              </a:ext>
            </a:extLst>
          </p:cNvPr>
          <p:cNvPicPr>
            <a:picLocks noChangeAspect="1"/>
          </p:cNvPicPr>
          <p:nvPr/>
        </p:nvPicPr>
        <p:blipFill>
          <a:blip r:embed="rId2"/>
          <a:stretch>
            <a:fillRect/>
          </a:stretch>
        </p:blipFill>
        <p:spPr>
          <a:xfrm>
            <a:off x="604697" y="1963656"/>
            <a:ext cx="3895303" cy="4350895"/>
          </a:xfrm>
          <a:prstGeom prst="rect">
            <a:avLst/>
          </a:prstGeom>
          <a:ln>
            <a:solidFill>
              <a:schemeClr val="tx1"/>
            </a:solidFill>
          </a:ln>
        </p:spPr>
      </p:pic>
      <p:sp>
        <p:nvSpPr>
          <p:cNvPr id="16" name="Rectangle 15">
            <a:extLst>
              <a:ext uri="{FF2B5EF4-FFF2-40B4-BE49-F238E27FC236}">
                <a16:creationId xmlns:a16="http://schemas.microsoft.com/office/drawing/2014/main" id="{024063D0-BD91-4C64-81BE-C0C1CCBDE49C}"/>
              </a:ext>
            </a:extLst>
          </p:cNvPr>
          <p:cNvSpPr/>
          <p:nvPr/>
        </p:nvSpPr>
        <p:spPr>
          <a:xfrm>
            <a:off x="4511381" y="1943107"/>
            <a:ext cx="4572000" cy="738664"/>
          </a:xfrm>
          <a:prstGeom prst="rect">
            <a:avLst/>
          </a:prstGeom>
        </p:spPr>
        <p:txBody>
          <a:bodyPr>
            <a:spAutoFit/>
          </a:bodyPr>
          <a:lstStyle/>
          <a:p>
            <a:r>
              <a:rPr lang="en-US" sz="1400" b="1" dirty="0" err="1">
                <a:solidFill>
                  <a:srgbClr val="FF0000"/>
                </a:solidFill>
              </a:rPr>
              <a:t>Extractos</a:t>
            </a:r>
            <a:r>
              <a:rPr lang="en-US" sz="1400" b="1" dirty="0">
                <a:solidFill>
                  <a:srgbClr val="FF0000"/>
                </a:solidFill>
              </a:rPr>
              <a:t> de </a:t>
            </a:r>
            <a:r>
              <a:rPr lang="en-US" sz="1400" b="1" dirty="0" err="1">
                <a:solidFill>
                  <a:srgbClr val="FF0000"/>
                </a:solidFill>
              </a:rPr>
              <a:t>información</a:t>
            </a:r>
            <a:r>
              <a:rPr lang="en-US" sz="1400" b="1" dirty="0">
                <a:solidFill>
                  <a:srgbClr val="FF0000"/>
                </a:solidFill>
              </a:rPr>
              <a:t> </a:t>
            </a:r>
            <a:r>
              <a:rPr lang="en-US" sz="1400" b="1" dirty="0" err="1">
                <a:solidFill>
                  <a:srgbClr val="FF0000"/>
                </a:solidFill>
              </a:rPr>
              <a:t>técnica</a:t>
            </a:r>
            <a:r>
              <a:rPr lang="en-US" sz="1400" b="1" dirty="0">
                <a:solidFill>
                  <a:srgbClr val="FF0000"/>
                </a:solidFill>
              </a:rPr>
              <a:t>.</a:t>
            </a:r>
          </a:p>
          <a:p>
            <a:pPr marL="285750" indent="-285750">
              <a:buFont typeface="Arial" panose="020B0604020202020204" pitchFamily="34" charset="0"/>
              <a:buChar char="•"/>
            </a:pPr>
            <a:r>
              <a:rPr lang="en-US" sz="1400" dirty="0" err="1">
                <a:solidFill>
                  <a:prstClr val="black"/>
                </a:solidFill>
                <a:cs typeface="Arial" pitchFamily="34" charset="0"/>
              </a:rPr>
              <a:t>Procedimientos</a:t>
            </a:r>
            <a:r>
              <a:rPr lang="en-US" sz="1400" dirty="0">
                <a:solidFill>
                  <a:prstClr val="black"/>
                </a:solidFill>
                <a:cs typeface="Arial" pitchFamily="34" charset="0"/>
              </a:rPr>
              <a:t> de </a:t>
            </a:r>
            <a:r>
              <a:rPr lang="en-US" sz="1400" dirty="0" err="1">
                <a:solidFill>
                  <a:prstClr val="black"/>
                </a:solidFill>
                <a:cs typeface="Arial" pitchFamily="34" charset="0"/>
              </a:rPr>
              <a:t>instalación</a:t>
            </a:r>
            <a:r>
              <a:rPr lang="en-US" sz="1400" dirty="0">
                <a:solidFill>
                  <a:prstClr val="black"/>
                </a:solidFill>
                <a:cs typeface="Arial" pitchFamily="34" charset="0"/>
              </a:rPr>
              <a:t> (</a:t>
            </a:r>
            <a:r>
              <a:rPr lang="en-US" sz="1400" dirty="0" err="1">
                <a:solidFill>
                  <a:prstClr val="black"/>
                </a:solidFill>
                <a:cs typeface="Arial" pitchFamily="34" charset="0"/>
              </a:rPr>
              <a:t>demostraciones</a:t>
            </a:r>
            <a:r>
              <a:rPr lang="en-US" sz="1400" dirty="0">
                <a:solidFill>
                  <a:prstClr val="black"/>
                </a:solidFill>
                <a:cs typeface="Arial" pitchFamily="34" charset="0"/>
              </a:rPr>
              <a:t>):</a:t>
            </a:r>
          </a:p>
          <a:p>
            <a:pPr marL="628650" lvl="1" indent="-285750">
              <a:buFont typeface="Calibri" panose="020F0502020204030204" pitchFamily="34" charset="0"/>
              <a:buChar char="‒"/>
            </a:pPr>
            <a:r>
              <a:rPr lang="en-US" sz="1400" dirty="0" err="1">
                <a:solidFill>
                  <a:prstClr val="black"/>
                </a:solidFill>
                <a:cs typeface="Arial" pitchFamily="34" charset="0"/>
              </a:rPr>
              <a:t>Instalación</a:t>
            </a:r>
            <a:r>
              <a:rPr lang="en-US" sz="1400" dirty="0">
                <a:solidFill>
                  <a:prstClr val="black"/>
                </a:solidFill>
                <a:cs typeface="Arial" pitchFamily="34" charset="0"/>
              </a:rPr>
              <a:t> de </a:t>
            </a:r>
            <a:r>
              <a:rPr lang="en-US" sz="1400" dirty="0" err="1">
                <a:solidFill>
                  <a:prstClr val="black"/>
                </a:solidFill>
                <a:cs typeface="Arial" pitchFamily="34" charset="0"/>
              </a:rPr>
              <a:t>tubos</a:t>
            </a:r>
            <a:r>
              <a:rPr lang="en-US" sz="1400" dirty="0">
                <a:solidFill>
                  <a:prstClr val="black"/>
                </a:solidFill>
                <a:cs typeface="Arial" pitchFamily="34" charset="0"/>
              </a:rPr>
              <a:t>.</a:t>
            </a:r>
          </a:p>
        </p:txBody>
      </p:sp>
      <p:sp>
        <p:nvSpPr>
          <p:cNvPr id="18" name="Rectangle 17">
            <a:extLst>
              <a:ext uri="{FF2B5EF4-FFF2-40B4-BE49-F238E27FC236}">
                <a16:creationId xmlns:a16="http://schemas.microsoft.com/office/drawing/2014/main" id="{3FDAEC87-AF1C-42F0-AF1E-AA001A855A70}"/>
              </a:ext>
            </a:extLst>
          </p:cNvPr>
          <p:cNvSpPr/>
          <p:nvPr/>
        </p:nvSpPr>
        <p:spPr>
          <a:xfrm>
            <a:off x="4511381" y="2814003"/>
            <a:ext cx="4340283" cy="738664"/>
          </a:xfrm>
          <a:prstGeom prst="rect">
            <a:avLst/>
          </a:prstGeom>
        </p:spPr>
        <p:txBody>
          <a:bodyPr wrap="square">
            <a:spAutoFit/>
          </a:bodyPr>
          <a:lstStyle/>
          <a:p>
            <a:pPr marL="285750" indent="-285750">
              <a:buFont typeface="Arial" panose="020B0604020202020204" pitchFamily="34" charset="0"/>
              <a:buChar char="•"/>
            </a:pPr>
            <a:r>
              <a:rPr lang="es-ES" sz="1400" dirty="0">
                <a:solidFill>
                  <a:prstClr val="black"/>
                </a:solidFill>
                <a:cs typeface="Arial" pitchFamily="34" charset="0"/>
              </a:rPr>
              <a:t>El sistema incluye 18 tubos de vacío (flujo directo, tubo en U) de vidrio borosilicato (espesor 2mm), 47mm y 1500 mm de largo.</a:t>
            </a:r>
            <a:endParaRPr lang="en-US" sz="1400" dirty="0"/>
          </a:p>
        </p:txBody>
      </p:sp>
      <p:grpSp>
        <p:nvGrpSpPr>
          <p:cNvPr id="20" name="Group 19">
            <a:extLst>
              <a:ext uri="{FF2B5EF4-FFF2-40B4-BE49-F238E27FC236}">
                <a16:creationId xmlns:a16="http://schemas.microsoft.com/office/drawing/2014/main" id="{1E465808-2AA2-47FA-97DF-52E5408C1192}"/>
              </a:ext>
            </a:extLst>
          </p:cNvPr>
          <p:cNvGrpSpPr/>
          <p:nvPr/>
        </p:nvGrpSpPr>
        <p:grpSpPr>
          <a:xfrm>
            <a:off x="4116078" y="4004999"/>
            <a:ext cx="1789248" cy="2316237"/>
            <a:chOff x="4116078" y="4004999"/>
            <a:chExt cx="1789248" cy="2316237"/>
          </a:xfrm>
        </p:grpSpPr>
        <p:sp>
          <p:nvSpPr>
            <p:cNvPr id="15" name="Arrow: Left 14">
              <a:extLst>
                <a:ext uri="{FF2B5EF4-FFF2-40B4-BE49-F238E27FC236}">
                  <a16:creationId xmlns:a16="http://schemas.microsoft.com/office/drawing/2014/main" id="{27F36A8A-1FBB-409D-98D8-D5FE3E846486}"/>
                </a:ext>
              </a:extLst>
            </p:cNvPr>
            <p:cNvSpPr/>
            <p:nvPr/>
          </p:nvSpPr>
          <p:spPr>
            <a:xfrm>
              <a:off x="4116078" y="5175423"/>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06DB78D-84A2-4B80-8CE2-A7EECF4CD18C}"/>
                </a:ext>
              </a:extLst>
            </p:cNvPr>
            <p:cNvPicPr>
              <a:picLocks noChangeAspect="1"/>
            </p:cNvPicPr>
            <p:nvPr/>
          </p:nvPicPr>
          <p:blipFill>
            <a:blip r:embed="rId3"/>
            <a:stretch>
              <a:fillRect/>
            </a:stretch>
          </p:blipFill>
          <p:spPr>
            <a:xfrm>
              <a:off x="4422960" y="4521236"/>
              <a:ext cx="1311935" cy="1800000"/>
            </a:xfrm>
            <a:prstGeom prst="rect">
              <a:avLst/>
            </a:prstGeom>
            <a:ln>
              <a:solidFill>
                <a:schemeClr val="tx1"/>
              </a:solidFill>
            </a:ln>
          </p:spPr>
        </p:pic>
        <p:sp>
          <p:nvSpPr>
            <p:cNvPr id="12" name="TextBox 11">
              <a:extLst>
                <a:ext uri="{FF2B5EF4-FFF2-40B4-BE49-F238E27FC236}">
                  <a16:creationId xmlns:a16="http://schemas.microsoft.com/office/drawing/2014/main" id="{0F8A6716-FBB7-43D7-90D3-3A089FA9E74C}"/>
                </a:ext>
              </a:extLst>
            </p:cNvPr>
            <p:cNvSpPr txBox="1"/>
            <p:nvPr/>
          </p:nvSpPr>
          <p:spPr>
            <a:xfrm rot="16200000">
              <a:off x="4654744" y="4917027"/>
              <a:ext cx="2162609"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instalación</a:t>
              </a:r>
              <a:endParaRPr lang="en-US" sz="1600" b="1" dirty="0">
                <a:solidFill>
                  <a:srgbClr val="FF0000"/>
                </a:solidFill>
              </a:endParaRPr>
            </a:p>
          </p:txBody>
        </p:sp>
      </p:grpSp>
    </p:spTree>
    <p:extLst>
      <p:ext uri="{BB962C8B-B14F-4D97-AF65-F5344CB8AC3E}">
        <p14:creationId xmlns:p14="http://schemas.microsoft.com/office/powerpoint/2010/main" val="1466709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2DDE-485B-4B7F-9603-220EADF5FE88}"/>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4" name="Rectangle 3">
            <a:extLst>
              <a:ext uri="{FF2B5EF4-FFF2-40B4-BE49-F238E27FC236}">
                <a16:creationId xmlns:a16="http://schemas.microsoft.com/office/drawing/2014/main" id="{A8AC99A2-B7AD-4F8C-9457-20ABCF6F68C1}"/>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Proceso</a:t>
            </a:r>
            <a:r>
              <a:rPr lang="en-US" b="1" dirty="0">
                <a:solidFill>
                  <a:prstClr val="black"/>
                </a:solidFill>
                <a:cs typeface="Arial" pitchFamily="34" charset="0"/>
              </a:rPr>
              <a:t> de </a:t>
            </a:r>
            <a:r>
              <a:rPr lang="en-US" b="1" dirty="0" err="1">
                <a:solidFill>
                  <a:prstClr val="black"/>
                </a:solidFill>
                <a:cs typeface="Arial" pitchFamily="34" charset="0"/>
              </a:rPr>
              <a:t>instalación</a:t>
            </a:r>
            <a:r>
              <a:rPr lang="en-US" b="1" dirty="0">
                <a:solidFill>
                  <a:prstClr val="black"/>
                </a:solidFill>
                <a:cs typeface="Arial" pitchFamily="34" charset="0"/>
              </a:rPr>
              <a:t>. </a:t>
            </a:r>
            <a:r>
              <a:rPr lang="en-US" b="1" dirty="0" err="1">
                <a:solidFill>
                  <a:prstClr val="black"/>
                </a:solidFill>
                <a:cs typeface="Arial" pitchFamily="34" charset="0"/>
              </a:rPr>
              <a:t>Ejemplo</a:t>
            </a:r>
            <a:r>
              <a:rPr lang="en-US" b="1" dirty="0">
                <a:solidFill>
                  <a:prstClr val="black"/>
                </a:solidFill>
                <a:cs typeface="Arial" pitchFamily="34" charset="0"/>
              </a:rPr>
              <a:t>.</a:t>
            </a:r>
            <a:endParaRPr lang="en-US" b="1" dirty="0"/>
          </a:p>
        </p:txBody>
      </p:sp>
      <p:pic>
        <p:nvPicPr>
          <p:cNvPr id="9" name="Picture 8">
            <a:extLst>
              <a:ext uri="{FF2B5EF4-FFF2-40B4-BE49-F238E27FC236}">
                <a16:creationId xmlns:a16="http://schemas.microsoft.com/office/drawing/2014/main" id="{B1748149-57AA-4EC1-8813-31C5BC1BB85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10013" y="1926332"/>
            <a:ext cx="3800720" cy="2160000"/>
          </a:xfrm>
          <a:prstGeom prst="rect">
            <a:avLst/>
          </a:prstGeom>
        </p:spPr>
      </p:pic>
      <p:pic>
        <p:nvPicPr>
          <p:cNvPr id="10" name="Picture 9">
            <a:extLst>
              <a:ext uri="{FF2B5EF4-FFF2-40B4-BE49-F238E27FC236}">
                <a16:creationId xmlns:a16="http://schemas.microsoft.com/office/drawing/2014/main" id="{1AC8C1AC-F64D-473F-A8B0-A98DF277A489}"/>
              </a:ext>
            </a:extLst>
          </p:cNvPr>
          <p:cNvPicPr>
            <a:picLocks noChangeAspect="1"/>
          </p:cNvPicPr>
          <p:nvPr/>
        </p:nvPicPr>
        <p:blipFill>
          <a:blip r:embed="rId4"/>
          <a:stretch>
            <a:fillRect/>
          </a:stretch>
        </p:blipFill>
        <p:spPr>
          <a:xfrm>
            <a:off x="810013" y="4164558"/>
            <a:ext cx="3809938" cy="2160000"/>
          </a:xfrm>
          <a:prstGeom prst="rect">
            <a:avLst/>
          </a:prstGeom>
        </p:spPr>
      </p:pic>
      <p:pic>
        <p:nvPicPr>
          <p:cNvPr id="11" name="Picture 10">
            <a:extLst>
              <a:ext uri="{FF2B5EF4-FFF2-40B4-BE49-F238E27FC236}">
                <a16:creationId xmlns:a16="http://schemas.microsoft.com/office/drawing/2014/main" id="{55A44B12-C3FA-4614-B204-117D1D354224}"/>
              </a:ext>
            </a:extLst>
          </p:cNvPr>
          <p:cNvPicPr>
            <a:picLocks noChangeAspect="1"/>
          </p:cNvPicPr>
          <p:nvPr/>
        </p:nvPicPr>
        <p:blipFill>
          <a:blip r:embed="rId5"/>
          <a:stretch>
            <a:fillRect/>
          </a:stretch>
        </p:blipFill>
        <p:spPr>
          <a:xfrm>
            <a:off x="4698395" y="1898339"/>
            <a:ext cx="3780000" cy="2677316"/>
          </a:xfrm>
          <a:prstGeom prst="rect">
            <a:avLst/>
          </a:prstGeom>
        </p:spPr>
      </p:pic>
      <p:sp>
        <p:nvSpPr>
          <p:cNvPr id="12" name="Rectangle 11">
            <a:extLst>
              <a:ext uri="{FF2B5EF4-FFF2-40B4-BE49-F238E27FC236}">
                <a16:creationId xmlns:a16="http://schemas.microsoft.com/office/drawing/2014/main" id="{A96CD9E8-7D4D-4893-AD74-EF3256C33F20}"/>
              </a:ext>
            </a:extLst>
          </p:cNvPr>
          <p:cNvSpPr/>
          <p:nvPr/>
        </p:nvSpPr>
        <p:spPr>
          <a:xfrm>
            <a:off x="4616767" y="4627757"/>
            <a:ext cx="2671430" cy="1815882"/>
          </a:xfrm>
          <a:prstGeom prst="rect">
            <a:avLst/>
          </a:prstGeom>
        </p:spPr>
        <p:txBody>
          <a:bodyPr wrap="square">
            <a:spAutoFit/>
          </a:bodyPr>
          <a:lstStyle/>
          <a:p>
            <a:r>
              <a:rPr lang="en-US" sz="1400" b="1" dirty="0" err="1">
                <a:solidFill>
                  <a:srgbClr val="FF0000"/>
                </a:solidFill>
              </a:rPr>
              <a:t>Extractos</a:t>
            </a:r>
            <a:r>
              <a:rPr lang="en-US" sz="1400" b="1" dirty="0">
                <a:solidFill>
                  <a:srgbClr val="FF0000"/>
                </a:solidFill>
              </a:rPr>
              <a:t> de </a:t>
            </a:r>
            <a:r>
              <a:rPr lang="en-US" sz="1400" b="1" dirty="0" err="1">
                <a:solidFill>
                  <a:srgbClr val="FF0000"/>
                </a:solidFill>
              </a:rPr>
              <a:t>información</a:t>
            </a:r>
            <a:r>
              <a:rPr lang="en-US" sz="1400" b="1" dirty="0">
                <a:solidFill>
                  <a:srgbClr val="FF0000"/>
                </a:solidFill>
              </a:rPr>
              <a:t> </a:t>
            </a:r>
            <a:r>
              <a:rPr lang="en-US" sz="1400" b="1" dirty="0" err="1">
                <a:solidFill>
                  <a:srgbClr val="FF0000"/>
                </a:solidFill>
              </a:rPr>
              <a:t>técnica</a:t>
            </a:r>
            <a:r>
              <a:rPr lang="en-US" sz="1400" b="1" dirty="0">
                <a:solidFill>
                  <a:srgbClr val="FF0000"/>
                </a:solidFill>
              </a:rPr>
              <a:t>.</a:t>
            </a:r>
          </a:p>
          <a:p>
            <a:pPr marL="285750" indent="-285750">
              <a:buFont typeface="Arial" panose="020B0604020202020204" pitchFamily="34" charset="0"/>
              <a:buChar char="•"/>
            </a:pPr>
            <a:r>
              <a:rPr lang="en-US" sz="1400" dirty="0" err="1">
                <a:solidFill>
                  <a:prstClr val="black"/>
                </a:solidFill>
                <a:cs typeface="Arial" pitchFamily="34" charset="0"/>
              </a:rPr>
              <a:t>Conexión</a:t>
            </a:r>
            <a:r>
              <a:rPr lang="en-US" sz="1400" dirty="0">
                <a:solidFill>
                  <a:prstClr val="black"/>
                </a:solidFill>
                <a:cs typeface="Arial" pitchFamily="34" charset="0"/>
              </a:rPr>
              <a:t> de la </a:t>
            </a:r>
            <a:r>
              <a:rPr lang="en-US" sz="1400" dirty="0" err="1">
                <a:solidFill>
                  <a:prstClr val="black"/>
                </a:solidFill>
                <a:cs typeface="Arial" pitchFamily="34" charset="0"/>
              </a:rPr>
              <a:t>tubería</a:t>
            </a:r>
            <a:r>
              <a:rPr lang="en-US" sz="1400" dirty="0">
                <a:solidFill>
                  <a:prstClr val="black"/>
                </a:solidFill>
                <a:cs typeface="Arial" pitchFamily="34" charset="0"/>
              </a:rPr>
              <a:t>: </a:t>
            </a:r>
          </a:p>
          <a:p>
            <a:pPr marL="628650" lvl="1" indent="-285750">
              <a:buFont typeface="Calibri" panose="020F0502020204030204" pitchFamily="34" charset="0"/>
              <a:buChar char="‒"/>
            </a:pPr>
            <a:r>
              <a:rPr lang="en-US" sz="1400" dirty="0" err="1">
                <a:solidFill>
                  <a:prstClr val="black"/>
                </a:solidFill>
                <a:cs typeface="Arial" pitchFamily="34" charset="0"/>
              </a:rPr>
              <a:t>Posibilidades</a:t>
            </a:r>
            <a:r>
              <a:rPr lang="en-US" sz="1400" dirty="0">
                <a:solidFill>
                  <a:prstClr val="black"/>
                </a:solidFill>
                <a:cs typeface="Arial" pitchFamily="34" charset="0"/>
              </a:rPr>
              <a:t> de </a:t>
            </a:r>
            <a:r>
              <a:rPr lang="en-US" sz="1400" dirty="0" err="1">
                <a:solidFill>
                  <a:prstClr val="black"/>
                </a:solidFill>
                <a:cs typeface="Arial" pitchFamily="34" charset="0"/>
              </a:rPr>
              <a:t>instalación</a:t>
            </a:r>
            <a:r>
              <a:rPr lang="en-US" sz="1400" dirty="0">
                <a:solidFill>
                  <a:prstClr val="black"/>
                </a:solidFill>
                <a:cs typeface="Arial" pitchFamily="34" charset="0"/>
              </a:rPr>
              <a:t>.</a:t>
            </a:r>
          </a:p>
          <a:p>
            <a:pPr indent="-114300"/>
            <a:r>
              <a:rPr lang="en-US" sz="1400" dirty="0">
                <a:solidFill>
                  <a:prstClr val="black"/>
                </a:solidFill>
                <a:cs typeface="Arial" pitchFamily="34" charset="0"/>
              </a:rPr>
              <a:t>A. </a:t>
            </a:r>
            <a:r>
              <a:rPr lang="es-ES" sz="1400" dirty="0">
                <a:solidFill>
                  <a:prstClr val="black"/>
                </a:solidFill>
                <a:cs typeface="Arial" pitchFamily="34" charset="0"/>
              </a:rPr>
              <a:t>Suministro de agua a presión.</a:t>
            </a:r>
          </a:p>
          <a:p>
            <a:pPr indent="-114300"/>
            <a:r>
              <a:rPr lang="es-ES" sz="1400" dirty="0">
                <a:solidFill>
                  <a:prstClr val="black"/>
                </a:solidFill>
                <a:cs typeface="Arial" pitchFamily="34" charset="0"/>
              </a:rPr>
              <a:t>B. Suministro de agua bombeada.</a:t>
            </a:r>
          </a:p>
          <a:p>
            <a:pPr indent="-114300"/>
            <a:r>
              <a:rPr lang="es-ES" sz="1400" dirty="0">
                <a:solidFill>
                  <a:prstClr val="black"/>
                </a:solidFill>
                <a:cs typeface="Arial" pitchFamily="34" charset="0"/>
              </a:rPr>
              <a:t>C. Alimentación desde el tanque superior</a:t>
            </a:r>
            <a:r>
              <a:rPr lang="en-US" sz="1400" dirty="0">
                <a:solidFill>
                  <a:prstClr val="black"/>
                </a:solidFill>
                <a:cs typeface="Arial" pitchFamily="34" charset="0"/>
              </a:rPr>
              <a:t>.</a:t>
            </a:r>
          </a:p>
        </p:txBody>
      </p:sp>
      <p:grpSp>
        <p:nvGrpSpPr>
          <p:cNvPr id="14" name="Group 13">
            <a:extLst>
              <a:ext uri="{FF2B5EF4-FFF2-40B4-BE49-F238E27FC236}">
                <a16:creationId xmlns:a16="http://schemas.microsoft.com/office/drawing/2014/main" id="{85DFAE9E-A1C2-4104-8DB4-B7DEFDD2C626}"/>
              </a:ext>
            </a:extLst>
          </p:cNvPr>
          <p:cNvGrpSpPr/>
          <p:nvPr/>
        </p:nvGrpSpPr>
        <p:grpSpPr>
          <a:xfrm>
            <a:off x="7059634" y="4086331"/>
            <a:ext cx="1688368" cy="2190912"/>
            <a:chOff x="7059634" y="4086331"/>
            <a:chExt cx="1688368" cy="2190912"/>
          </a:xfrm>
        </p:grpSpPr>
        <p:sp>
          <p:nvSpPr>
            <p:cNvPr id="6" name="Arrow: Left 5">
              <a:extLst>
                <a:ext uri="{FF2B5EF4-FFF2-40B4-BE49-F238E27FC236}">
                  <a16:creationId xmlns:a16="http://schemas.microsoft.com/office/drawing/2014/main" id="{D494A9E8-757C-4140-BC45-12F53ADF5A0D}"/>
                </a:ext>
              </a:extLst>
            </p:cNvPr>
            <p:cNvSpPr/>
            <p:nvPr/>
          </p:nvSpPr>
          <p:spPr>
            <a:xfrm rot="5400000">
              <a:off x="8083712" y="4205387"/>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1539607-07B9-4DC3-A89C-CCEB76817826}"/>
                </a:ext>
              </a:extLst>
            </p:cNvPr>
            <p:cNvPicPr>
              <a:picLocks noChangeAspect="1"/>
            </p:cNvPicPr>
            <p:nvPr/>
          </p:nvPicPr>
          <p:blipFill>
            <a:blip r:embed="rId6"/>
            <a:stretch>
              <a:fillRect/>
            </a:stretch>
          </p:blipFill>
          <p:spPr>
            <a:xfrm>
              <a:off x="7265636" y="4477243"/>
              <a:ext cx="1311935" cy="1800000"/>
            </a:xfrm>
            <a:prstGeom prst="rect">
              <a:avLst/>
            </a:prstGeom>
            <a:ln>
              <a:solidFill>
                <a:schemeClr val="tx1"/>
              </a:solidFill>
            </a:ln>
          </p:spPr>
        </p:pic>
        <p:sp>
          <p:nvSpPr>
            <p:cNvPr id="8" name="TextBox 7">
              <a:extLst>
                <a:ext uri="{FF2B5EF4-FFF2-40B4-BE49-F238E27FC236}">
                  <a16:creationId xmlns:a16="http://schemas.microsoft.com/office/drawing/2014/main" id="{F63BE461-387A-44B5-BBCF-58A98E87C34D}"/>
                </a:ext>
              </a:extLst>
            </p:cNvPr>
            <p:cNvSpPr txBox="1"/>
            <p:nvPr/>
          </p:nvSpPr>
          <p:spPr>
            <a:xfrm rot="16200000">
              <a:off x="7503390" y="4992389"/>
              <a:ext cx="2150669"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instalación</a:t>
              </a:r>
              <a:endParaRPr lang="en-US" sz="1600" b="1" dirty="0">
                <a:solidFill>
                  <a:srgbClr val="FF0000"/>
                </a:solidFill>
              </a:endParaRPr>
            </a:p>
          </p:txBody>
        </p:sp>
        <p:sp>
          <p:nvSpPr>
            <p:cNvPr id="13" name="Arrow: Left 12">
              <a:extLst>
                <a:ext uri="{FF2B5EF4-FFF2-40B4-BE49-F238E27FC236}">
                  <a16:creationId xmlns:a16="http://schemas.microsoft.com/office/drawing/2014/main" id="{AFA4D4B3-A6B9-4376-ACF6-C24699E13AB3}"/>
                </a:ext>
              </a:extLst>
            </p:cNvPr>
            <p:cNvSpPr/>
            <p:nvPr/>
          </p:nvSpPr>
          <p:spPr>
            <a:xfrm>
              <a:off x="7059634" y="4385706"/>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305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4FA6-AE16-4B30-B263-C5C1E63455AF}"/>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4" name="Rectangle 3">
            <a:extLst>
              <a:ext uri="{FF2B5EF4-FFF2-40B4-BE49-F238E27FC236}">
                <a16:creationId xmlns:a16="http://schemas.microsoft.com/office/drawing/2014/main" id="{235D748E-6D9B-421E-A969-7C9B418A1E25}"/>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Proceso</a:t>
            </a:r>
            <a:r>
              <a:rPr lang="en-US" b="1" dirty="0">
                <a:solidFill>
                  <a:prstClr val="black"/>
                </a:solidFill>
                <a:cs typeface="Arial" pitchFamily="34" charset="0"/>
              </a:rPr>
              <a:t> de </a:t>
            </a:r>
            <a:r>
              <a:rPr lang="en-US" b="1" dirty="0" err="1">
                <a:solidFill>
                  <a:prstClr val="black"/>
                </a:solidFill>
                <a:cs typeface="Arial" pitchFamily="34" charset="0"/>
              </a:rPr>
              <a:t>instalación</a:t>
            </a:r>
            <a:r>
              <a:rPr lang="en-US" b="1" dirty="0">
                <a:solidFill>
                  <a:prstClr val="black"/>
                </a:solidFill>
                <a:cs typeface="Arial" pitchFamily="34" charset="0"/>
              </a:rPr>
              <a:t>. </a:t>
            </a:r>
            <a:r>
              <a:rPr lang="en-US" b="1" dirty="0" err="1">
                <a:solidFill>
                  <a:prstClr val="black"/>
                </a:solidFill>
                <a:cs typeface="Arial" pitchFamily="34" charset="0"/>
              </a:rPr>
              <a:t>Ejemplo</a:t>
            </a:r>
            <a:r>
              <a:rPr lang="en-US" b="1" dirty="0">
                <a:solidFill>
                  <a:prstClr val="black"/>
                </a:solidFill>
                <a:cs typeface="Arial" pitchFamily="34" charset="0"/>
              </a:rPr>
              <a:t>.</a:t>
            </a:r>
            <a:endParaRPr lang="en-US" b="1" dirty="0"/>
          </a:p>
        </p:txBody>
      </p:sp>
      <p:pic>
        <p:nvPicPr>
          <p:cNvPr id="11" name="Picture 10">
            <a:extLst>
              <a:ext uri="{FF2B5EF4-FFF2-40B4-BE49-F238E27FC236}">
                <a16:creationId xmlns:a16="http://schemas.microsoft.com/office/drawing/2014/main" id="{9002A91B-8DEF-4D9E-AEDD-71B533987F42}"/>
              </a:ext>
            </a:extLst>
          </p:cNvPr>
          <p:cNvPicPr>
            <a:picLocks noChangeAspect="1"/>
          </p:cNvPicPr>
          <p:nvPr/>
        </p:nvPicPr>
        <p:blipFill>
          <a:blip r:embed="rId2"/>
          <a:stretch>
            <a:fillRect/>
          </a:stretch>
        </p:blipFill>
        <p:spPr>
          <a:xfrm>
            <a:off x="5364000" y="1557000"/>
            <a:ext cx="3372046" cy="4699110"/>
          </a:xfrm>
          <a:prstGeom prst="rect">
            <a:avLst/>
          </a:prstGeom>
          <a:ln>
            <a:solidFill>
              <a:schemeClr val="tx1"/>
            </a:solidFill>
          </a:ln>
        </p:spPr>
      </p:pic>
      <p:sp>
        <p:nvSpPr>
          <p:cNvPr id="13" name="Rectangle 12">
            <a:extLst>
              <a:ext uri="{FF2B5EF4-FFF2-40B4-BE49-F238E27FC236}">
                <a16:creationId xmlns:a16="http://schemas.microsoft.com/office/drawing/2014/main" id="{BE73AB7B-5706-4B09-8F3F-ECCA7AA826F5}"/>
              </a:ext>
            </a:extLst>
          </p:cNvPr>
          <p:cNvSpPr/>
          <p:nvPr/>
        </p:nvSpPr>
        <p:spPr>
          <a:xfrm>
            <a:off x="827426" y="1912341"/>
            <a:ext cx="4536574" cy="1600438"/>
          </a:xfrm>
          <a:prstGeom prst="rect">
            <a:avLst/>
          </a:prstGeom>
        </p:spPr>
        <p:txBody>
          <a:bodyPr wrap="square">
            <a:spAutoFit/>
          </a:bodyPr>
          <a:lstStyle/>
          <a:p>
            <a:r>
              <a:rPr lang="en-US" sz="1400" b="1" dirty="0" err="1">
                <a:solidFill>
                  <a:srgbClr val="FF0000"/>
                </a:solidFill>
              </a:rPr>
              <a:t>Extractos</a:t>
            </a:r>
            <a:r>
              <a:rPr lang="en-US" sz="1400" b="1" dirty="0">
                <a:solidFill>
                  <a:srgbClr val="FF0000"/>
                </a:solidFill>
              </a:rPr>
              <a:t> de </a:t>
            </a:r>
            <a:r>
              <a:rPr lang="en-US" sz="1400" b="1" dirty="0" err="1">
                <a:solidFill>
                  <a:srgbClr val="FF0000"/>
                </a:solidFill>
              </a:rPr>
              <a:t>información</a:t>
            </a:r>
            <a:r>
              <a:rPr lang="en-US" sz="1400" b="1" dirty="0">
                <a:solidFill>
                  <a:srgbClr val="FF0000"/>
                </a:solidFill>
              </a:rPr>
              <a:t> </a:t>
            </a:r>
            <a:r>
              <a:rPr lang="en-US" sz="1400" b="1" dirty="0" err="1">
                <a:solidFill>
                  <a:srgbClr val="FF0000"/>
                </a:solidFill>
              </a:rPr>
              <a:t>técnica</a:t>
            </a:r>
            <a:r>
              <a:rPr lang="en-US" sz="1400" b="1" dirty="0">
                <a:solidFill>
                  <a:srgbClr val="FF0000"/>
                </a:solidFill>
              </a:rPr>
              <a:t>.</a:t>
            </a:r>
          </a:p>
          <a:p>
            <a:pPr marL="285750" indent="-285750">
              <a:buFont typeface="Arial" panose="020B0604020202020204" pitchFamily="34" charset="0"/>
              <a:buChar char="•"/>
            </a:pPr>
            <a:r>
              <a:rPr lang="en-US" sz="1400" dirty="0" err="1">
                <a:solidFill>
                  <a:prstClr val="black"/>
                </a:solidFill>
                <a:cs typeface="Arial" pitchFamily="34" charset="0"/>
              </a:rPr>
              <a:t>Conexión</a:t>
            </a:r>
            <a:r>
              <a:rPr lang="en-US" sz="1400" dirty="0">
                <a:solidFill>
                  <a:prstClr val="black"/>
                </a:solidFill>
                <a:cs typeface="Arial" pitchFamily="34" charset="0"/>
              </a:rPr>
              <a:t> de la </a:t>
            </a:r>
            <a:r>
              <a:rPr lang="en-US" sz="1400" dirty="0" err="1">
                <a:solidFill>
                  <a:prstClr val="black"/>
                </a:solidFill>
                <a:cs typeface="Arial" pitchFamily="34" charset="0"/>
              </a:rPr>
              <a:t>tubería</a:t>
            </a:r>
            <a:r>
              <a:rPr lang="en-US" sz="1400" dirty="0">
                <a:solidFill>
                  <a:prstClr val="black"/>
                </a:solidFill>
                <a:cs typeface="Arial" pitchFamily="34" charset="0"/>
              </a:rPr>
              <a:t>: </a:t>
            </a:r>
          </a:p>
          <a:p>
            <a:pPr marL="628650" lvl="1" indent="-285750">
              <a:buFont typeface="Calibri" panose="020F0502020204030204" pitchFamily="34" charset="0"/>
              <a:buChar char="‒"/>
            </a:pPr>
            <a:r>
              <a:rPr lang="en-US" sz="1400" dirty="0" err="1">
                <a:solidFill>
                  <a:prstClr val="black"/>
                </a:solidFill>
                <a:cs typeface="Arial" pitchFamily="34" charset="0"/>
              </a:rPr>
              <a:t>Posibilidades</a:t>
            </a:r>
            <a:r>
              <a:rPr lang="en-US" sz="1400" dirty="0">
                <a:solidFill>
                  <a:prstClr val="black"/>
                </a:solidFill>
                <a:cs typeface="Arial" pitchFamily="34" charset="0"/>
              </a:rPr>
              <a:t> de </a:t>
            </a:r>
            <a:r>
              <a:rPr lang="en-US" sz="1400" dirty="0" err="1">
                <a:solidFill>
                  <a:prstClr val="black"/>
                </a:solidFill>
                <a:cs typeface="Arial" pitchFamily="34" charset="0"/>
              </a:rPr>
              <a:t>instalación</a:t>
            </a:r>
            <a:r>
              <a:rPr lang="en-US" sz="1400" dirty="0">
                <a:solidFill>
                  <a:prstClr val="black"/>
                </a:solidFill>
                <a:cs typeface="Arial" pitchFamily="34" charset="0"/>
              </a:rPr>
              <a:t>.</a:t>
            </a:r>
          </a:p>
          <a:p>
            <a:pPr marL="171450" indent="-285750">
              <a:buFont typeface="Arial" panose="020B0604020202020204" pitchFamily="34" charset="0"/>
              <a:buChar char="•"/>
            </a:pPr>
            <a:r>
              <a:rPr lang="es-ES" sz="1400" dirty="0">
                <a:solidFill>
                  <a:prstClr val="black"/>
                </a:solidFill>
                <a:cs typeface="Arial" pitchFamily="34" charset="0"/>
              </a:rPr>
              <a:t>El circuito hidráulico es muy simple, sin embargo, diferentes variables pueden tener un efecto en el funcionamiento del sistema. El fabricante proporciona indicaciones sobre cómo manejar estos factores </a:t>
            </a:r>
            <a:r>
              <a:rPr lang="en-US" sz="1400" dirty="0">
                <a:solidFill>
                  <a:prstClr val="black"/>
                </a:solidFill>
                <a:cs typeface="Arial" pitchFamily="34" charset="0"/>
              </a:rPr>
              <a:t>:</a:t>
            </a:r>
          </a:p>
        </p:txBody>
      </p:sp>
      <p:sp>
        <p:nvSpPr>
          <p:cNvPr id="14" name="Rectangle 13">
            <a:extLst>
              <a:ext uri="{FF2B5EF4-FFF2-40B4-BE49-F238E27FC236}">
                <a16:creationId xmlns:a16="http://schemas.microsoft.com/office/drawing/2014/main" id="{0595FC7B-C89E-4B99-80E9-CDE731EB7DE7}"/>
              </a:ext>
            </a:extLst>
          </p:cNvPr>
          <p:cNvSpPr/>
          <p:nvPr/>
        </p:nvSpPr>
        <p:spPr>
          <a:xfrm>
            <a:off x="2369622" y="3772616"/>
            <a:ext cx="3138378" cy="2031325"/>
          </a:xfrm>
          <a:prstGeom prst="rect">
            <a:avLst/>
          </a:prstGeom>
        </p:spPr>
        <p:txBody>
          <a:bodyPr wrap="square">
            <a:spAutoFit/>
          </a:bodyPr>
          <a:lstStyle/>
          <a:p>
            <a:pPr marL="285750" indent="-285750">
              <a:buFont typeface="Calibri" panose="020F0502020204030204" pitchFamily="34" charset="0"/>
              <a:buChar char="‒"/>
            </a:pPr>
            <a:r>
              <a:rPr lang="es-ES" sz="1400" dirty="0">
                <a:solidFill>
                  <a:prstClr val="black"/>
                </a:solidFill>
                <a:cs typeface="Arial" pitchFamily="34" charset="0"/>
              </a:rPr>
              <a:t>Planificación de la instalación.</a:t>
            </a:r>
          </a:p>
          <a:p>
            <a:pPr marL="285750" indent="-285750">
              <a:buFont typeface="Calibri" panose="020F0502020204030204" pitchFamily="34" charset="0"/>
              <a:buChar char="‒"/>
            </a:pPr>
            <a:r>
              <a:rPr lang="es-ES" sz="1400" dirty="0">
                <a:solidFill>
                  <a:prstClr val="black"/>
                </a:solidFill>
                <a:cs typeface="Arial" pitchFamily="34" charset="0"/>
              </a:rPr>
              <a:t>Requisitos de tuberías.</a:t>
            </a:r>
          </a:p>
          <a:p>
            <a:pPr marL="285750" indent="-285750">
              <a:buFont typeface="Calibri" panose="020F0502020204030204" pitchFamily="34" charset="0"/>
              <a:buChar char="‒"/>
            </a:pPr>
            <a:r>
              <a:rPr lang="es-ES" sz="1400" dirty="0">
                <a:solidFill>
                  <a:prstClr val="black"/>
                </a:solidFill>
                <a:cs typeface="Arial" pitchFamily="34" charset="0"/>
              </a:rPr>
              <a:t>Requisitos de seguridad (válvulas).</a:t>
            </a:r>
          </a:p>
          <a:p>
            <a:pPr marL="285750" indent="-285750">
              <a:buFont typeface="Calibri" panose="020F0502020204030204" pitchFamily="34" charset="0"/>
              <a:buChar char="‒"/>
            </a:pPr>
            <a:r>
              <a:rPr lang="es-ES" sz="1400" dirty="0">
                <a:solidFill>
                  <a:prstClr val="black"/>
                </a:solidFill>
                <a:cs typeface="Arial" pitchFamily="34" charset="0"/>
              </a:rPr>
              <a:t>Requerimientos de agua.</a:t>
            </a:r>
          </a:p>
          <a:p>
            <a:pPr marL="285750" indent="-285750">
              <a:buFont typeface="Calibri" panose="020F0502020204030204" pitchFamily="34" charset="0"/>
              <a:buChar char="‒"/>
            </a:pPr>
            <a:r>
              <a:rPr lang="es-ES" sz="1400" dirty="0">
                <a:solidFill>
                  <a:prstClr val="black"/>
                </a:solidFill>
                <a:cs typeface="Arial" pitchFamily="34" charset="0"/>
              </a:rPr>
              <a:t>Puesta en marcha y funcionamiento.</a:t>
            </a:r>
          </a:p>
          <a:p>
            <a:pPr marL="285750" indent="-285750">
              <a:buFont typeface="Calibri" panose="020F0502020204030204" pitchFamily="34" charset="0"/>
              <a:buChar char="‒"/>
            </a:pPr>
            <a:r>
              <a:rPr lang="es-ES" sz="1400" dirty="0">
                <a:solidFill>
                  <a:prstClr val="black"/>
                </a:solidFill>
                <a:cs typeface="Arial" pitchFamily="34" charset="0"/>
              </a:rPr>
              <a:t>Otro.</a:t>
            </a:r>
            <a:endParaRPr lang="en-US" sz="1400" dirty="0">
              <a:solidFill>
                <a:prstClr val="black"/>
              </a:solidFill>
              <a:cs typeface="Arial" pitchFamily="34" charset="0"/>
            </a:endParaRPr>
          </a:p>
          <a:p>
            <a:r>
              <a:rPr lang="es-ES" sz="1400" dirty="0">
                <a:solidFill>
                  <a:prstClr val="black"/>
                </a:solidFill>
                <a:cs typeface="Arial" pitchFamily="34" charset="0"/>
              </a:rPr>
              <a:t>El sistema empaquetado no incluye la válvula mezcladora y otros productos que se suministrarán por separado.</a:t>
            </a:r>
            <a:endParaRPr lang="en-US" sz="1400" dirty="0"/>
          </a:p>
        </p:txBody>
      </p:sp>
      <p:grpSp>
        <p:nvGrpSpPr>
          <p:cNvPr id="15" name="Group 14">
            <a:extLst>
              <a:ext uri="{FF2B5EF4-FFF2-40B4-BE49-F238E27FC236}">
                <a16:creationId xmlns:a16="http://schemas.microsoft.com/office/drawing/2014/main" id="{3581D434-F7B5-4746-AFBB-D901F9B9EF51}"/>
              </a:ext>
            </a:extLst>
          </p:cNvPr>
          <p:cNvGrpSpPr/>
          <p:nvPr/>
        </p:nvGrpSpPr>
        <p:grpSpPr>
          <a:xfrm>
            <a:off x="477333" y="3572999"/>
            <a:ext cx="1992239" cy="2683111"/>
            <a:chOff x="540002" y="3572999"/>
            <a:chExt cx="1992239" cy="2683111"/>
          </a:xfrm>
        </p:grpSpPr>
        <p:grpSp>
          <p:nvGrpSpPr>
            <p:cNvPr id="10" name="Group 9">
              <a:extLst>
                <a:ext uri="{FF2B5EF4-FFF2-40B4-BE49-F238E27FC236}">
                  <a16:creationId xmlns:a16="http://schemas.microsoft.com/office/drawing/2014/main" id="{7F46F840-F974-49B7-900F-4C1FE7E642C8}"/>
                </a:ext>
              </a:extLst>
            </p:cNvPr>
            <p:cNvGrpSpPr/>
            <p:nvPr/>
          </p:nvGrpSpPr>
          <p:grpSpPr>
            <a:xfrm>
              <a:off x="540002" y="3572999"/>
              <a:ext cx="1829620" cy="2683111"/>
              <a:chOff x="7073383" y="3436006"/>
              <a:chExt cx="1829620" cy="2683111"/>
            </a:xfrm>
          </p:grpSpPr>
          <p:grpSp>
            <p:nvGrpSpPr>
              <p:cNvPr id="7" name="Group 6">
                <a:extLst>
                  <a:ext uri="{FF2B5EF4-FFF2-40B4-BE49-F238E27FC236}">
                    <a16:creationId xmlns:a16="http://schemas.microsoft.com/office/drawing/2014/main" id="{72389745-830E-486B-ACCA-A53E20C0C19D}"/>
                  </a:ext>
                </a:extLst>
              </p:cNvPr>
              <p:cNvGrpSpPr/>
              <p:nvPr/>
            </p:nvGrpSpPr>
            <p:grpSpPr>
              <a:xfrm>
                <a:off x="7236000" y="3573000"/>
                <a:ext cx="1667003" cy="2546117"/>
                <a:chOff x="661892" y="1890883"/>
                <a:chExt cx="1667003" cy="2546117"/>
              </a:xfrm>
            </p:grpSpPr>
            <p:pic>
              <p:nvPicPr>
                <p:cNvPr id="6" name="Picture 5">
                  <a:extLst>
                    <a:ext uri="{FF2B5EF4-FFF2-40B4-BE49-F238E27FC236}">
                      <a16:creationId xmlns:a16="http://schemas.microsoft.com/office/drawing/2014/main" id="{B3BCABC3-83FB-4763-A38C-331A98EA19B1}"/>
                    </a:ext>
                  </a:extLst>
                </p:cNvPr>
                <p:cNvPicPr>
                  <a:picLocks noChangeAspect="1"/>
                </p:cNvPicPr>
                <p:nvPr/>
              </p:nvPicPr>
              <p:blipFill>
                <a:blip r:embed="rId3"/>
                <a:stretch>
                  <a:fillRect/>
                </a:stretch>
              </p:blipFill>
              <p:spPr>
                <a:xfrm>
                  <a:off x="1017733" y="2637000"/>
                  <a:ext cx="1311162" cy="1800000"/>
                </a:xfrm>
                <a:prstGeom prst="rect">
                  <a:avLst/>
                </a:prstGeom>
              </p:spPr>
            </p:pic>
            <p:pic>
              <p:nvPicPr>
                <p:cNvPr id="5" name="Picture 4">
                  <a:extLst>
                    <a:ext uri="{FF2B5EF4-FFF2-40B4-BE49-F238E27FC236}">
                      <a16:creationId xmlns:a16="http://schemas.microsoft.com/office/drawing/2014/main" id="{4504AA16-390E-4148-B923-6AF6976827B7}"/>
                    </a:ext>
                  </a:extLst>
                </p:cNvPr>
                <p:cNvPicPr>
                  <a:picLocks noChangeAspect="1"/>
                </p:cNvPicPr>
                <p:nvPr/>
              </p:nvPicPr>
              <p:blipFill>
                <a:blip r:embed="rId4"/>
                <a:stretch>
                  <a:fillRect/>
                </a:stretch>
              </p:blipFill>
              <p:spPr>
                <a:xfrm>
                  <a:off x="661892" y="1890883"/>
                  <a:ext cx="1317820" cy="1800000"/>
                </a:xfrm>
                <a:prstGeom prst="rect">
                  <a:avLst/>
                </a:prstGeom>
              </p:spPr>
            </p:pic>
          </p:grpSp>
          <p:sp>
            <p:nvSpPr>
              <p:cNvPr id="9" name="Rectangle 8">
                <a:extLst>
                  <a:ext uri="{FF2B5EF4-FFF2-40B4-BE49-F238E27FC236}">
                    <a16:creationId xmlns:a16="http://schemas.microsoft.com/office/drawing/2014/main" id="{B18556E6-BA8E-4537-AEFA-B1EB50320388}"/>
                  </a:ext>
                </a:extLst>
              </p:cNvPr>
              <p:cNvSpPr/>
              <p:nvPr/>
            </p:nvSpPr>
            <p:spPr>
              <a:xfrm>
                <a:off x="7236000" y="3573000"/>
                <a:ext cx="1667003" cy="2546117"/>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C9AE6C37-02CC-43BF-BA18-6C95FAC89A49}"/>
                  </a:ext>
                </a:extLst>
              </p:cNvPr>
              <p:cNvSpPr txBox="1"/>
              <p:nvPr/>
            </p:nvSpPr>
            <p:spPr>
              <a:xfrm rot="16200000">
                <a:off x="6195634" y="4313755"/>
                <a:ext cx="209405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instaacion</a:t>
                </a:r>
                <a:endParaRPr lang="en-US" sz="1600" b="1" dirty="0">
                  <a:solidFill>
                    <a:srgbClr val="FF0000"/>
                  </a:solidFill>
                </a:endParaRPr>
              </a:p>
            </p:txBody>
          </p:sp>
        </p:grpSp>
        <p:sp>
          <p:nvSpPr>
            <p:cNvPr id="12" name="Arrow: Left 11">
              <a:extLst>
                <a:ext uri="{FF2B5EF4-FFF2-40B4-BE49-F238E27FC236}">
                  <a16:creationId xmlns:a16="http://schemas.microsoft.com/office/drawing/2014/main" id="{D79BDDF7-B9B2-4F47-8513-054CA1921C38}"/>
                </a:ext>
              </a:extLst>
            </p:cNvPr>
            <p:cNvSpPr/>
            <p:nvPr/>
          </p:nvSpPr>
          <p:spPr>
            <a:xfrm rot="10800000">
              <a:off x="2285016" y="4823669"/>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594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7A30-A429-4B81-9CA0-2D17DF90C1D5}"/>
              </a:ext>
            </a:extLst>
          </p:cNvPr>
          <p:cNvSpPr>
            <a:spLocks noGrp="1"/>
          </p:cNvSpPr>
          <p:nvPr>
            <p:ph type="title"/>
          </p:nvPr>
        </p:nvSpPr>
        <p:spPr/>
        <p:txBody>
          <a:bodyPr/>
          <a:lstStyle/>
          <a:p>
            <a:r>
              <a:rPr lang="es-ES" b="1" dirty="0">
                <a:solidFill>
                  <a:prstClr val="black"/>
                </a:solidFill>
                <a:cs typeface="Arial" pitchFamily="34" charset="0"/>
              </a:rPr>
              <a:t>3. Proceso de instalación de sistemas </a:t>
            </a:r>
            <a:r>
              <a:rPr lang="es-ES" b="1" dirty="0" err="1">
                <a:solidFill>
                  <a:prstClr val="black"/>
                </a:solidFill>
                <a:cs typeface="Arial" pitchFamily="34" charset="0"/>
              </a:rPr>
              <a:t>termosifónicos</a:t>
            </a:r>
            <a:r>
              <a:rPr lang="es-ES" b="1" dirty="0">
                <a:solidFill>
                  <a:prstClr val="black"/>
                </a:solidFill>
                <a:cs typeface="Arial" pitchFamily="34" charset="0"/>
              </a:rPr>
              <a:t> ACS solar</a:t>
            </a:r>
          </a:p>
        </p:txBody>
      </p:sp>
      <p:sp>
        <p:nvSpPr>
          <p:cNvPr id="4" name="Rectangle 3">
            <a:extLst>
              <a:ext uri="{FF2B5EF4-FFF2-40B4-BE49-F238E27FC236}">
                <a16:creationId xmlns:a16="http://schemas.microsoft.com/office/drawing/2014/main" id="{779F1CAA-FB46-4080-8DA6-2406BD67AF14}"/>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Proceso</a:t>
            </a:r>
            <a:r>
              <a:rPr lang="en-US" b="1" dirty="0">
                <a:solidFill>
                  <a:prstClr val="black"/>
                </a:solidFill>
                <a:cs typeface="Arial" pitchFamily="34" charset="0"/>
              </a:rPr>
              <a:t> de </a:t>
            </a:r>
            <a:r>
              <a:rPr lang="en-US" b="1" dirty="0" err="1">
                <a:solidFill>
                  <a:prstClr val="black"/>
                </a:solidFill>
                <a:cs typeface="Arial" pitchFamily="34" charset="0"/>
              </a:rPr>
              <a:t>instalación</a:t>
            </a:r>
            <a:r>
              <a:rPr lang="en-US" b="1" dirty="0">
                <a:solidFill>
                  <a:prstClr val="black"/>
                </a:solidFill>
                <a:cs typeface="Arial" pitchFamily="34" charset="0"/>
              </a:rPr>
              <a:t>. </a:t>
            </a:r>
            <a:r>
              <a:rPr lang="en-US" b="1" dirty="0" err="1">
                <a:solidFill>
                  <a:prstClr val="black"/>
                </a:solidFill>
                <a:cs typeface="Arial" pitchFamily="34" charset="0"/>
              </a:rPr>
              <a:t>Ejemplo</a:t>
            </a:r>
            <a:r>
              <a:rPr lang="en-US" b="1" dirty="0">
                <a:solidFill>
                  <a:prstClr val="black"/>
                </a:solidFill>
                <a:cs typeface="Arial" pitchFamily="34" charset="0"/>
              </a:rPr>
              <a:t>.</a:t>
            </a:r>
            <a:endParaRPr lang="en-US" b="1" dirty="0"/>
          </a:p>
        </p:txBody>
      </p:sp>
      <p:sp>
        <p:nvSpPr>
          <p:cNvPr id="15" name="Rectangle 14">
            <a:extLst>
              <a:ext uri="{FF2B5EF4-FFF2-40B4-BE49-F238E27FC236}">
                <a16:creationId xmlns:a16="http://schemas.microsoft.com/office/drawing/2014/main" id="{851DCFDF-A50B-4697-9C08-7710E860FCC9}"/>
              </a:ext>
            </a:extLst>
          </p:cNvPr>
          <p:cNvSpPr/>
          <p:nvPr/>
        </p:nvSpPr>
        <p:spPr>
          <a:xfrm>
            <a:off x="4788000" y="4030897"/>
            <a:ext cx="3888000" cy="2031325"/>
          </a:xfrm>
          <a:prstGeom prst="rect">
            <a:avLst/>
          </a:prstGeom>
        </p:spPr>
        <p:txBody>
          <a:bodyPr wrap="square">
            <a:spAutoFit/>
          </a:bodyPr>
          <a:lstStyle/>
          <a:p>
            <a:r>
              <a:rPr lang="en-US" sz="1400" b="1" dirty="0" err="1">
                <a:solidFill>
                  <a:srgbClr val="FF0000"/>
                </a:solidFill>
              </a:rPr>
              <a:t>Extractos</a:t>
            </a:r>
            <a:r>
              <a:rPr lang="en-US" sz="1400" b="1" dirty="0">
                <a:solidFill>
                  <a:srgbClr val="FF0000"/>
                </a:solidFill>
              </a:rPr>
              <a:t> de </a:t>
            </a:r>
            <a:r>
              <a:rPr lang="en-US" sz="1400" b="1" dirty="0" err="1">
                <a:solidFill>
                  <a:srgbClr val="FF0000"/>
                </a:solidFill>
              </a:rPr>
              <a:t>información</a:t>
            </a:r>
            <a:r>
              <a:rPr lang="en-US" sz="1400" b="1" dirty="0">
                <a:solidFill>
                  <a:srgbClr val="FF0000"/>
                </a:solidFill>
              </a:rPr>
              <a:t> </a:t>
            </a:r>
            <a:r>
              <a:rPr lang="en-US" sz="1400" b="1" dirty="0" err="1">
                <a:solidFill>
                  <a:srgbClr val="FF0000"/>
                </a:solidFill>
              </a:rPr>
              <a:t>técnica</a:t>
            </a:r>
            <a:r>
              <a:rPr lang="en-US" sz="1400" b="1" dirty="0">
                <a:solidFill>
                  <a:srgbClr val="FF0000"/>
                </a:solidFill>
              </a:rPr>
              <a:t>.</a:t>
            </a:r>
          </a:p>
          <a:p>
            <a:r>
              <a:rPr lang="en-US" sz="1400" dirty="0">
                <a:solidFill>
                  <a:prstClr val="black"/>
                </a:solidFill>
                <a:cs typeface="Arial" pitchFamily="34" charset="0"/>
              </a:rPr>
              <a:t>(</a:t>
            </a:r>
            <a:r>
              <a:rPr lang="es-ES" sz="1400" dirty="0">
                <a:solidFill>
                  <a:prstClr val="black"/>
                </a:solidFill>
                <a:cs typeface="Arial" pitchFamily="34" charset="0"/>
              </a:rPr>
              <a:t>Para la puesta en marcha y el uso del sistema</a:t>
            </a:r>
            <a:r>
              <a:rPr lang="en-US" sz="1400" dirty="0">
                <a:solidFill>
                  <a:prstClr val="black"/>
                </a:solidFill>
                <a:cs typeface="Arial" pitchFamily="34" charset="0"/>
              </a:rPr>
              <a:t>):</a:t>
            </a:r>
          </a:p>
          <a:p>
            <a:pPr marL="285750" indent="-285750">
              <a:buFont typeface="Arial" panose="020B0604020202020204" pitchFamily="34" charset="0"/>
              <a:buChar char="•"/>
            </a:pPr>
            <a:r>
              <a:rPr lang="es-ES" sz="1400" dirty="0">
                <a:solidFill>
                  <a:prstClr val="black"/>
                </a:solidFill>
                <a:cs typeface="Arial" pitchFamily="34" charset="0"/>
              </a:rPr>
              <a:t>Información sobre el funcionamiento del sistema, uso adecuado y precauciones de seguridad.</a:t>
            </a:r>
          </a:p>
          <a:p>
            <a:pPr marL="285750" indent="-285750">
              <a:buFont typeface="Arial" panose="020B0604020202020204" pitchFamily="34" charset="0"/>
              <a:buChar char="•"/>
            </a:pPr>
            <a:r>
              <a:rPr lang="es-ES" sz="1400" dirty="0">
                <a:solidFill>
                  <a:prstClr val="black"/>
                </a:solidFill>
                <a:cs typeface="Arial" pitchFamily="34" charset="0"/>
              </a:rPr>
              <a:t>Información sobre mantenimiento de rutina, fallas y reparaciones.</a:t>
            </a:r>
          </a:p>
          <a:p>
            <a:pPr marL="285750" indent="-285750">
              <a:buFont typeface="Arial" panose="020B0604020202020204" pitchFamily="34" charset="0"/>
              <a:buChar char="•"/>
            </a:pPr>
            <a:r>
              <a:rPr lang="es-ES" sz="1400" dirty="0">
                <a:solidFill>
                  <a:prstClr val="black"/>
                </a:solidFill>
                <a:cs typeface="Arial" pitchFamily="34" charset="0"/>
              </a:rPr>
              <a:t>Información sobre la garantía del producto, su alcance, excepciones y condiciones</a:t>
            </a:r>
            <a:r>
              <a:rPr lang="en-US" sz="1400" dirty="0">
                <a:solidFill>
                  <a:prstClr val="black"/>
                </a:solidFill>
                <a:cs typeface="Arial" pitchFamily="34" charset="0"/>
              </a:rPr>
              <a:t>.</a:t>
            </a:r>
          </a:p>
        </p:txBody>
      </p:sp>
      <p:pic>
        <p:nvPicPr>
          <p:cNvPr id="12" name="Picture 11">
            <a:extLst>
              <a:ext uri="{FF2B5EF4-FFF2-40B4-BE49-F238E27FC236}">
                <a16:creationId xmlns:a16="http://schemas.microsoft.com/office/drawing/2014/main" id="{C1349187-505E-45B4-9315-A6A1ACEBDABE}"/>
              </a:ext>
            </a:extLst>
          </p:cNvPr>
          <p:cNvPicPr>
            <a:picLocks noChangeAspect="1"/>
          </p:cNvPicPr>
          <p:nvPr/>
        </p:nvPicPr>
        <p:blipFill rotWithShape="1">
          <a:blip r:embed="rId2"/>
          <a:srcRect r="3333"/>
          <a:stretch/>
        </p:blipFill>
        <p:spPr>
          <a:xfrm>
            <a:off x="468000" y="2061000"/>
            <a:ext cx="4176000" cy="1266904"/>
          </a:xfrm>
          <a:prstGeom prst="rect">
            <a:avLst/>
          </a:prstGeom>
          <a:ln>
            <a:solidFill>
              <a:schemeClr val="tx1"/>
            </a:solidFill>
          </a:ln>
        </p:spPr>
      </p:pic>
      <p:pic>
        <p:nvPicPr>
          <p:cNvPr id="13" name="Picture 12">
            <a:extLst>
              <a:ext uri="{FF2B5EF4-FFF2-40B4-BE49-F238E27FC236}">
                <a16:creationId xmlns:a16="http://schemas.microsoft.com/office/drawing/2014/main" id="{61F7BDA6-B434-4A8F-83AE-7E845409B56A}"/>
              </a:ext>
            </a:extLst>
          </p:cNvPr>
          <p:cNvPicPr>
            <a:picLocks noChangeAspect="1"/>
          </p:cNvPicPr>
          <p:nvPr/>
        </p:nvPicPr>
        <p:blipFill rotWithShape="1">
          <a:blip r:embed="rId3"/>
          <a:srcRect r="3333"/>
          <a:stretch/>
        </p:blipFill>
        <p:spPr>
          <a:xfrm>
            <a:off x="468000" y="3337950"/>
            <a:ext cx="4176000" cy="2692571"/>
          </a:xfrm>
          <a:prstGeom prst="rect">
            <a:avLst/>
          </a:prstGeom>
          <a:ln>
            <a:solidFill>
              <a:schemeClr val="tx1"/>
            </a:solidFill>
          </a:ln>
        </p:spPr>
      </p:pic>
      <p:grpSp>
        <p:nvGrpSpPr>
          <p:cNvPr id="20" name="Group 19">
            <a:extLst>
              <a:ext uri="{FF2B5EF4-FFF2-40B4-BE49-F238E27FC236}">
                <a16:creationId xmlns:a16="http://schemas.microsoft.com/office/drawing/2014/main" id="{38BBA855-53DD-4283-B2DB-F9CD15F5AECE}"/>
              </a:ext>
            </a:extLst>
          </p:cNvPr>
          <p:cNvGrpSpPr/>
          <p:nvPr/>
        </p:nvGrpSpPr>
        <p:grpSpPr>
          <a:xfrm>
            <a:off x="4609102" y="1603896"/>
            <a:ext cx="1653633" cy="2125462"/>
            <a:chOff x="7276775" y="3012488"/>
            <a:chExt cx="1653633" cy="2125462"/>
          </a:xfrm>
        </p:grpSpPr>
        <p:grpSp>
          <p:nvGrpSpPr>
            <p:cNvPr id="11" name="Group 10">
              <a:extLst>
                <a:ext uri="{FF2B5EF4-FFF2-40B4-BE49-F238E27FC236}">
                  <a16:creationId xmlns:a16="http://schemas.microsoft.com/office/drawing/2014/main" id="{11AEFE00-B53D-4E0C-B2D2-541BC621AA00}"/>
                </a:ext>
              </a:extLst>
            </p:cNvPr>
            <p:cNvGrpSpPr/>
            <p:nvPr/>
          </p:nvGrpSpPr>
          <p:grpSpPr>
            <a:xfrm>
              <a:off x="7462130" y="3012488"/>
              <a:ext cx="1468278" cy="2125462"/>
              <a:chOff x="702619" y="3384531"/>
              <a:chExt cx="1468278" cy="2125462"/>
            </a:xfrm>
          </p:grpSpPr>
          <p:pic>
            <p:nvPicPr>
              <p:cNvPr id="10" name="Picture 9">
                <a:extLst>
                  <a:ext uri="{FF2B5EF4-FFF2-40B4-BE49-F238E27FC236}">
                    <a16:creationId xmlns:a16="http://schemas.microsoft.com/office/drawing/2014/main" id="{4B1861EC-E620-4617-A87F-4100D468BCEE}"/>
                  </a:ext>
                </a:extLst>
              </p:cNvPr>
              <p:cNvPicPr>
                <a:picLocks noChangeAspect="1"/>
              </p:cNvPicPr>
              <p:nvPr/>
            </p:nvPicPr>
            <p:blipFill>
              <a:blip r:embed="rId4"/>
              <a:stretch>
                <a:fillRect/>
              </a:stretch>
            </p:blipFill>
            <p:spPr>
              <a:xfrm>
                <a:off x="702619" y="3709993"/>
                <a:ext cx="1317820" cy="1800000"/>
              </a:xfrm>
              <a:prstGeom prst="rect">
                <a:avLst/>
              </a:prstGeom>
            </p:spPr>
          </p:pic>
          <p:sp>
            <p:nvSpPr>
              <p:cNvPr id="8" name="TextBox 7">
                <a:extLst>
                  <a:ext uri="{FF2B5EF4-FFF2-40B4-BE49-F238E27FC236}">
                    <a16:creationId xmlns:a16="http://schemas.microsoft.com/office/drawing/2014/main" id="{3395E635-A0C2-43EF-8E35-E5D9046C68EA}"/>
                  </a:ext>
                </a:extLst>
              </p:cNvPr>
              <p:cNvSpPr txBox="1"/>
              <p:nvPr/>
            </p:nvSpPr>
            <p:spPr>
              <a:xfrm rot="16200000">
                <a:off x="952775" y="4264099"/>
                <a:ext cx="209769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Manual de </a:t>
                </a:r>
                <a:r>
                  <a:rPr lang="en-US" sz="1600" b="1" dirty="0" err="1">
                    <a:solidFill>
                      <a:srgbClr val="FF0000"/>
                    </a:solidFill>
                  </a:rPr>
                  <a:t>instalación</a:t>
                </a:r>
                <a:endParaRPr lang="en-US" sz="1600" b="1" dirty="0">
                  <a:solidFill>
                    <a:srgbClr val="FF0000"/>
                  </a:solidFill>
                </a:endParaRPr>
              </a:p>
            </p:txBody>
          </p:sp>
        </p:grpSp>
        <p:sp>
          <p:nvSpPr>
            <p:cNvPr id="14" name="Arrow: Left 13">
              <a:extLst>
                <a:ext uri="{FF2B5EF4-FFF2-40B4-BE49-F238E27FC236}">
                  <a16:creationId xmlns:a16="http://schemas.microsoft.com/office/drawing/2014/main" id="{F289975E-AC18-4EA6-888B-2F251A13D804}"/>
                </a:ext>
              </a:extLst>
            </p:cNvPr>
            <p:cNvSpPr/>
            <p:nvPr/>
          </p:nvSpPr>
          <p:spPr>
            <a:xfrm rot="10800000" flipH="1">
              <a:off x="7276775" y="3543608"/>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026" name="Picture 2" descr="data:image/jpeg;base64,/9j/4AAQSkZJRgABAQAAAQABAAD/2wCEAAkGBxMTEhAUExAVEBAXFRgSEBASFw8VFxcXFh0WFxgXFhcYHSggGBonHhcVITEhJSkrLi4uFx8zODMtNygtLisBCgoKDg0OGxAPFTAhICE3KysrKy0uLS0rLjc3LSstNzUrKy4rLS0uLTUuKysrKzcrLS0tLSstLS03Ny03LTc3Lf/AABEIANUA0wMBIgACEQEDEQH/xAAcAAEAAQUBAQAAAAAAAAAAAAAABwIDBAUGAQj/xABHEAACAQMBAwgGBwYEBQUBAAABAgMABBESBSExBhMiMkFRYXEHFEJygYIjM1JikaGxFSSSorLBQ8Lh8DREU9HiJXSDo/EX/8QAGQEBAAMBAQAAAAAAAAAAAAAAAAECAwQF/8QAMBEAAgECBQIEBQMFAAAAAAAAAAECAxEEEiExQXHwBRMyUYGR0eHxIiOhM0JhscH/2gAMAwEAAhEDEQA/AJxpSlAKUpQClKUApSlAKUpQClKUApSlAKUpQClKUApSlAUmuW2xtuT1gwR5UgAsVGpjkZ6IwcCuqzWHBYoks0oHTk06zx6g0rj4VMWlq0ZVYSmrRlb3OdutivIhykkjY9t2/wAzYqPeUlhd2xLQmWE8cxy4/JWqcKjzl5wbyNW8x+xk8LBvNdmP6G+VV1eLdRXR1tAU0SEaWIfXubG4408akyo25FBILe5a2ZZJ2KAZXeXZegrNneMn4VIy53Z443isYzUtjqtYrpSlXApSlAKUpQClKUApSlAKUpQClKUApSlAKUpQClKUApSlAeVT21UTXKbb5RmKdo9SRqoUl3O86hndmrRi5OyMa1aFKN59Dq6j/l0Ot8a92jy5tVU/vhLfdB/7VG/KflTzmrRcuw+8Wq3lv3MnjI3tFX6Eg+i690Wcw5pmxNIylcYZgqnQO41IUMupQ2CMgHB3EZqGvQRemd76KUCRF0SJq3gFywbdw9lamaNAoAAAA3ADcBXNFTUnmenB13TWhcpSlagUpSgFKUoBSlKAUpSgFKUoBSvM1QkgPAg9+DmgLlKpZwOJAqw99EOMij4igMmla59sQj28+QY1Yfb6dis34CgNxSufflA3ZEB7xz+lY77bmP2V8h/3oDqKVx738x/xWHlu/SrBdjxZj5ljQHSw7RGJTIQoRyo8VABB8ePZXO8oOTFjtBxI8kiuFAYxMULKOAcEVZ0/GvRH8DSN0tyJRi1qj215E7JhJIs1lbgS4ll/r6NR7y02JbSTkQWyQqDh3XVqZu7jjAqQyG37z38WrUJsnicZO8mtqUU23I8/xCpUjFRp8kP7SuHtNUdvK8GcazG7oWK8MlT2ZqQfRF6SJpJlsryXndYIt536+ob9DN7eew8ajPlVJmV/eP61RsDbEVuH12yzuVdY3ZipjLAAOmPaGN2apU9Wh1YNN0k5M+vKVHGwuVtuba21X7huZj1AjJzpXOTnjXtUNyRqUpQClKUApSlAKUpQHlcvy12+9uojhxz7g4Y79C8NWO091dRUccoDqluZT7AYDyjB/wC1aUoqUtTix1WdOnaG70OV2bsmW9kd57iWSFG0MDI/TYdbt3KOG6uv2ZsiK3zzEawkjDFNQJHiar5L2HN2sAxvKhmPez9In862629Uk7s3o08kEnuYTRk8ST576q5qtgttVwWtQbGs5rwqpYfCtulqKvLZr/8AhxQHM3l0ke4kl8Z0KMkDvPYKos7+OQPvwVxqTKlukcLgA9pOKq27yLeVy0NyqK3XSVXbf3hlYH8a2XJXkdBZrJkiaWQASuygAgcFCdgqiz5nfbvvYos13fY16XAJVQpJJZTkqApUgHUQSPaqrnTjdCwOnVg8CupVBBHnXXpaxgABFAHVGBuz3VfzVy5ySW0xdNMQMZ0F2IIxqLBuJzux3VetdnXBEmpQhAUpkJgtv1JhT1fHNdPmqDIO8fjQGCdnKsZGSx04LHGSe/dWEbMaW90/pW1nuEwekOBrUevDHHsxWkL8HPXy3/UfMXKX6xveNaeug5ZRaZ5h3O361z9RP1MnDf0olszOODbuylCaVQ3PtqlKUApSlAKUpQClKUB5UdbWXPradp50fE6sVItR/wAslMM4cDoSDI95dzD+mtqOrsed4i3Gmp22ZsNi3Qa3gYcDGh/IVm+sCuC2Tygjtre4EjboGLKo4sjnKAZ88VrJ/SbFqQIp0OuQ+N6nucHh51k1ZtHdSmpwUlySh61T1yoan9JraCwjJYNp0ltzDvXA/WseT0gSa3HNgRhdTMSxZGxuU9j791LFya/2iPtCqG2sv2vCoLflxdssWAgmduioGQy97And8DVp+WNwTM+v6ADQBhRqcjdoPEDdnypYE7HbQ39LxPh51bO3xgnO7/fHuqAZNr3TrBEZ2592Dh9TKY0O8ZI8OkfCrf7VdpJLjnG5uIBY86vpXPV19+cMzUsCe5uU6LgmVVH2yV0/jmsK55ZwrvadUB3IWZdLE/eG6oKUShFjUsbi6IZk+4T0P4jv8qvrEjyFMs1laKWY/bOf88m4eFLAmGbltFrWLnTz536CGBI7MdnjWv8A/wCgW7c6yu7xwjMgxpOOA3k78tUVJMywy3cmeemYxWx6W4L9Y48hpUVeuNnuPVrFFIuZGV7nvDOMoh8FTeaWB31z6Q41h5/TI6uxRB0UfI3uQOHhWxj22SiMQV1KGCtxwajuws1urtVRc2dqmT2Aohxk+LPWfyw2/oaEKWLYLOG0gheCqB2VtT0vJnm49Oo40oerf8ms5drmVn7G6Xxrkq6C4vjdFYo1aSVm0xooyxY8FArpuRXoou550N3A1taqQ0msgO4HsKuSd/aTWdRpu6OjBxlGkozRp7H0X30sccqxtpkRZF3djgMPyNK+pI4woCqNKgAKBgAAbgB4Uqh1FylKUApSlAKUpQClKUB5Ws5QbHS6haN93ajjirdjCtnmo29MnLM2sItYD+9zqQSDvjjO4t5ngKLfQrKKksrRDPK24zM8POLIkLFXljOVdgeCk1o1jPDg5GT3InGqgAB3op/jc/2/tVfN8VJw56Uzn2VG/T5/3q7d3dkU6cacVGK0CcAwU5zot07S3a/++3yq6sI6h+rj6dy4PXf7AP8AKPmNeJIQFcKdZ+itUHYOqXHjvwPGrwhH1ZI5mL6S5cHrvw0g/wD1r8xqC54FcgEDNxOdMajdpjO7Phq4D7q1eSOMtv6VrbjLngJpW7PmYfwrVvnHwZMZuLjMcCKN6oTpJXuz9Wvhqq+LVCwh1fu9uDLdyLwdsgNo8+jGv40B4qvoG7VeXhwijikTHs7tZ/lX71ZUcMTSLFqBsbRDJcON3OvnpY999Ma/dqwLgqkt24xLMXhs0HsLjS7r4Kv0a+Pu1knZhzDs9CFlLc/fSHghC50t4RJqz96gKUvSsc96+Bc3DPBaKPYTqyOg7Aq/Rr81XptnMBa7NjIEzsJ79+xXI1BGPdFHvPjqq5azRSTSXZTFjZKiW0Te2y55lD4s2qRqxkkaC0muZCWu74vHD9pYtX0snzN0R81AZ9vPDPdPOR/6bYRgQoeD6DiJPOSTpNVu1umitrraMpzd3TPBak8QG+vmXyH0Ypf7LYCy2TDg3Lus14w4CVx0Ubwjj4/NWx2fs1NobTit4z/6fZqE1HhzUO93Pi76qkN2V2bjZFguztlrzgAnuQLi4zxWJd8afGqOTewMWke1bhAzNdRvocKyi1LaG6JzxDMfKvOUTNtK+htF6PPuGkx/hwR78fgKmHbeyEeymtlAVOZMSKOCgDC48sCrS0tE4KH7mau1vt0X1OX21syCPamxNEMSAvcDCRooysTMp6I7DwqQajaO856XkxI3XJmD+8Ldlf8AmWpJrN7nbHY9pSlQWFKUoBSlKAUpSgFKVQ7gAkkAAZJO4ACgNTys2/HY2s1xJvCDopnBZzuVR5mvlnau0prqZ5pW1TzHJJ4Inh3DH5V0vpO5ZftC5Okn1KAlYVO7W/ax88fhXJaDvXOHYapCeCIN+/8A39kVKB6uANeMop0QqfbfiWI8OP8ACK9WPeYy2PbuX4kAb9Pw/WqhIBiTG4dC2Q7yWHtnyznzr3mcHmi2PbupBvxp9kd+n+qrAqW4IzLpIc/RWqAdRRuLL4jOB4tmrgg3iAnEcf0t24PFl4jPhnm18a89Zxqn06T9VaIOC6d2r5Qf4mqtbY9G1zoOedu346cDOD7i/wAzUB6t2yq90QFd8w2iD2QBhmT3V6I8Wq8uz2zFZKwViRNeueCEDOGPdGnH7zUiuhqa60YhhxDZxtw1gdDd26R9I3j51TzciRLEFLXd4VZvt80zdBD4u3SPhpqAZNtOrPLdkYt7ZVjs424Fx9SuPD61v9atnXDbass15fEgDi/Mav1kk/JfvVkNbpLNFbA/uVorPdSL7ZXfO+e9m+jX5arstpEyXO05FA0HmbFPZEpXCBR3Rx7/AD00BXcbMLzWuzI3ASMmS9kHVEhGqdye5EGkVesLtZ7qe+ZB6nZIvq8R6pK9G1i+LdI1r+cNtYniby+OSfaFqG/WR/yWthtTZzarHY8BHO6g9444G4cZbJ7o03UBb2bevBa3e0JDm7u2e3tnPEaulcSj4HSK63kxZCx2WGPRnuwZZSeKwL1V+P8AetJb2SbT2nBbQ7tnWihATuHNRb3Y+LtWy5b3b3lzFawDD3DrFGBu0wpuz4DAzV4K36nwcWMm5JUYPWWnw57/AMnSehTY5k9Y2lKvTmYxWwPsxKekR5kY+SpXxWLsyxSCKKGMaY41CIvcFGBWVmsm76nZGKSSSIjs3K7QsIP+htG6VfcmheVP62qXajXlHYiPbWy5Ru51yrDvZI5lB/B6kmpluVpq0bHtKUqC4pSlAKUpQClKUAqIvTby0MY/Z8DYlkXNy4ONCH2PNhx8K7fl/wAq02daPMcGU9C3jPtOf7Dia+YLq4kmdnkcvPKS8sjcQDv391SkC0CMasdBDhAfbfv/ALmrqREnRqwzdOdz7CjpYP8Afx3VQG3a8YRejCp9pvtfDifGrq253RasOencufYUb8N7vE+O6pB6sgH02nAX6O1Q796+0fdzn3mqpbfeIM6WPTupDv0hRq0/KOPe1e613zacRp9Hao3aw9o+71m8aC2bowjHPykNMzewnWCsezA6TVILsVyu+404SLEVpE28ahvBb3eu3i1erEwVIV33VyVaVm4qjHUiHz+sb5arQxsxcjNnbKAiNu51j1QfF2Gpvu1SszJG87Etd3RZYsdZYydMjgd7H6NfDVUAuqInkC5JsbVSzHhzhzx85H3e77tXLe/KrPfyEesSs8Nqo3BMjDyL4Kp0r/pXslgSYdnxsA+rnb2T2VcDLaj9mJPz1VdhMU07TacbPs1AjRuDhSebQ97SP0m+apBTLaNHDBZRDN3dGOS57wG+ph/A62rMe0jubmGyR8bPs1driYe0E6U8vmzdFflrEsrsxxXW0JSfWZi0NpnsZvrZR7qnSteXUJtbGKEA+uXpWWVB1lgB+hj+Zulj3agGy2Xeie4utqTIBb2oUWsJ6pkA020I8FA1GsbZkht7O62hIxN1dNJbWhPHDb7ib89IqvbOznMljsiA6nUhrkrwNzIMyM3hGm75azY7VdpbVt7WIfuFsBEuOqIYd7ufeb+qgvY33IzZnqWzTI3RnvOkSdxWBd/55/Otr6HNk8/Pc7TcdHJt7MHsVeuw/T+KtJ6SdrNKywwIWeVhBBCnW5tOxQPtVKPo4mgOzrQW+QiII3Russg+sVx9rVqq9TRZfmcGF/dqSrvpHot/mzqaUpWR3nC8rR+/bEOP+acZ/wDilrua4Tll/wAbsT/3h/OOSu7qXuVjse0pSoLClKUApSlAKx7y6SKN5JGCRopd2PAKBkmsioP9NnLQyOdnwNhBvvJB2kb+b8hxb8KJXBw/L3la20blpyCLdMpbRHsHHU3ieJ/CufWM9TOHbpSufZUdLf5cTXgYdbHRXoxqe1uOT5cTVwRHdHnDt0pnPsqOlhvLifGr2B4kuPpMYVBpgUjiw7fhnJ8avCBt0IOJXIe4Y8FUDVhvdHSbxqnUN8mMRx4SBD2t1hny6zVUivgRrkzzka88QhOpQT949JvDTSwK0KEmXSfV4cJEjcXfioPmek34VSqsFG4vdXOAo9oI5/Vz+XvVWI0dtOom1gUs7cNZJ348XbcPCvY7llWS7c4lctHbgDhu0u6jsCr0V/8AGlgXms1d1tw2LeANJdTrwZhjnHH8sa/+VXba4Baa+ZQiRkRWcXZzgXEajwjXpHx0/aqy9m6rFZxjNxMyPOvcTvjjPug6m/8AGsn1dJp1hD5sbRWMjjdqRTmR/ekfcvy0sDHwbe1zvN1eAYHFlt9Xb4yOPwX71Zl9s5tVrsyFgZNXOXT+zzzDpZ+7Gg/qr3Z98We52lKoxEQlrHjoc8RiJFH2Y0Gf4at20xtrOW4Yn1u7LxxO3FYAfpZPNm6IPvUBlKI7u7A4bOsost2Awxcfmlf+qmxNokzXe1J1L80cW6nqm4YaYl8kXf8Aw1RtKBra0t7GJSbu6KT3QXrdL/h4PwOT41lbdsC81lse2Ibm2xPIN4e4cZmcnuUbvloC3sa4NrZ3N+7Zu7pntrUnrBTvnm/PSK7DkFsj1PZzzOMXF2MLncUhXt+NcndWS320orS3DNZ268ymniY4vrHGd2Waus9I21yyrHCpDSabW1jG4hdy8KtBa5nwcWNqPIqUPVPTv4GR6JbD1y/ub9hmGAcxa54FyOkw8lP/ANtdHtoNsq9a9UE7OunVb9B/gyncs4Hcfarp+RuwFsbOC3XBKrmRh7TnezfjWzv7NJo5IpFDxOpR1PAqRg1m227s6qdONOCjFaIyFYEAg5HEEVVXB8jL2S0uG2XcuXKqZNnTt/i249gn7afpXeVBc4Llmf3vYhxv9d0/ikld7XBctd91sY43evLv8dEld7Uy3KQ2FKUqC4pSlAKUrA2ztSO2hlmlbRHGpZj5cAPE9lAcx6UOWa7PtiEIN3KCsCccfakPgv6182vliwLEuxLTO288cnP6nxrbcq+Ukl9cyXMu72YI+IRF4D4Zye81qxH7GcE9KVjv0gb8fL2+NaJWAEgH0hXCr0YVPDUO0+7nJ8auCJt0Qxzr9KVieqo6QDHwHSaiSD6zT0EwsSNwLDf0u/HWbxqpVYAIATPNjVnjpY6lX5us3hpq1u++7grQqTr05t4QFjRvbY71B8WPSbwqhiyqXJJnnyEHtaGOC3zHcPCrqojkJvNtCpZ2G4uScE+btpA7hVSXJAe6YAOWKW4HVUgYZ1Hci6Qvj5Ut3382Qzz1YsY7ZWAC5kuZBwDAdNie5V6I8feq/bTBpGuWQC3gCrBE3AsPqk8f+o3+tY7RGNFiVSbifQXHaFY5jj+PRZvlrLNskksdqr4togzzzD2tO+WT440r8tCCzDcmGGa4ck3FzqSJm4iMn6WTzY9EfNV+5tmjigsY1zdTsklyvbrb6qI+Cq2o+LeFZFnKk00t3IoFrbKoig9lmG6GHyGNTf615ZTNHFPtCU5uJmeG11cctumm+UHSvi33aWBeubRbi5t7CF8WdsrGaYbgdPSuJz58F+Wr9lJHeXst1IujZtmqsE7NEfRghHizDf8ANWDLH6nYLx9bvQGYe0lsDlF83bf5aav7etXghtNmRDVcysk90q8TNJhY4vlU/jVbFi5sC4bN7tefeUZltQfbupB0dPginP8ADVOxGa0sbm+Y4uLotaWjHraSczzf5RV/b1rz1xY7It2+jhYRO43hpW6U8p8ul8FrIvLYbT2nbWNvkWVuogQjsij67nxY0B0foy2V6ps+S5ZcXF0SkJPEQr2/GsfkXYS3+0pbqMgQ2fRgLDUrSHI4fxHd92tl6S9trBEViGMAWtqq+AwWFd76PeTgsLGCHH0mOcnPfI29vw4fLUydoqJxUV5tWVV7LRf9+hstnbUEh0OvNTgZaMnOQPaRvaH+zW0rX7S2Wkw37mByjqcMrDgysN4NYdvtRomEdzw3BbjGFYncA4G5D48D4cKztfY6lJrSRY5b8nzdwDmn5q7hYTWc3asi9mfstwNV8jOUQvICWTmbmNjFdwHrRyr1h5HiK6GuD5YQPY3H7TgUtEQse1IV4vEOrOo+2n6VBco5cf8AEbH7v2gh/lkrvqjzlbco8mxpEYOjX0LRup3MrhiCPxqQ6tLcpDY9pSlVLilKUAr599MPLL1uf1SF/wB1hbMrrvDyLxPiF4DxrvPS9y1FnAbeE/vcykDTxjQ9Ev5ngK+fFj9nOAOlI3HGO7y/M1eK5B6Gx0yMY6Ma8cEdvy/rVYjO6MHDt0pWPsgdLDeC8W8aLIPrMYA6MSHfvHafBc5PearEZ6MY3yykayx6qnpBSf5mrTvvvcFaOpJcr9BGNMaN7bHeqt59Zq950qpc5aebIU+0EbcWHi53Dwr0BHIXJ9VhXU54M5J34+87bh3D3arjuSNVy2A5JW2UcFIGC4Hci7l8fdqO+/8AbBU1vkpbKwCg67mXs1KOk3uovRXx96q4pEkdpWXFrbqFjhb2jv5uM+8dTN81W2haNFhVS1zOULqOKq2DHF5nrN8tXJLYSPHaxsBFEGa4n9kkb5ZfIY0r/wCVAyq3uCiSXcjZnlLLbk8QOEk3+Vfm+zXssTQwJAqk3dwUaVQOkqE/RQ/HrH5art2SaZpmXTZ26ppTvC7oYvNiMt81XNmXDKs+0ZWzIWeK1zxaVx05B4KrbvFlqe++hUqu9m65bfZ9uwJU/vEo6pfrTSE/ZUDHktZCxx3d4qAEbNtE1Nnsgi7D96RvzlrCtpja2kkhGJ7tdKMeskAO/HvkfgtZO0lNrZw2aqTd3LJPdAdbpfUQ/ANk+LVHfwBlbGuxcXdztG5UGC2GuND1DKd0EQ8FxnHctVcmrkot7tadtUoLRWeri1w46Tj3VP4tVHKG1ZBabItunMHBuSOD3L7m+VRu+WrnKKz9YubLZNoQY4RzJfsaQnVNM3h1jTqWKNgn1SxutoSH96uddvZlusFP10o8+qDXX+inY/qtnLeMpE9x9FBniIx7Q8zXLbUhG0tpWtjBkWsOm3THZHH9Y/xxmu89I23VtYGEe5Y1FvbKOGrGNXwx/LRLXX4nPiZtQyx3eiNPyZ2f+0dsBiNVpYgE9qtLnoj+IZ/+OpwrivRPycNls+IOMTynn5s8QzgaVPkun412tZN3dzWnTVOCiuBVm5tlcEMAQQQc9xq8DSoLtXOeUy2p4NNbfY3s8Y+52uPunf3d1biGaOZMqVkjYEHtB7CCP1FX2QEYIyO0Vo7rZ8kTtLbkAnfJG3VfH2u5u5h8c1O5nrHoRvfWEtre2VrgtZevwz2T/wDSBdg8G/sXVlfCpmqN+Wcut9mHGk/tG2LKTkqS3D86kipkrMU3dXPaUpVTQtuwUEk4A3k9grnZ+WUAVyqu7AHSmMaiOADcBnxrd7QtudilTONSsue7IxmoM2rtCW1laKeEq6neVbcw7GUkbwa1pxhL1M4MbWr02vKStzf8nMbf2ff3E81zNCzSu2QFKMFGMALv4KNwrVnYVwNKcy6g4aR9BIGBnAx9kfia7WPlLH9lh5aT/espOUMX2mHmrf2rbJDhnEvEcTH1U1/P3I85ogmRomWOPCxRspGpuKht3zNVokqva9xPwHFgjn+pz+XvVKCbchP+IvxDD+1XEvYGwdURPYcpn86eWuGXXis16qX8/YjL1fUy26MAqEvczDeNQHTb3VHRXx96qoykjtMy4tYFVI4z7R383Ge8sek3zVJy2tu2RzMRBGGAVOkM5wcVbl2FaOoRrdQgYkKNSgM2AT0Tx3VDpP3Lrxam94MjaGUxxvdOxM8pdbc8CM7pZfz0r/pVU0ZggSFQTc3GhpUHFUJ+hi82PTPy1Ik3Jq0d43aMkoEVE1PoCp1V08Md9IeTEIne4EkhnOpg7FW0swxrUY4rno1Xy5G8fEqD9zg76yYvBs2FgWDZnccDMw+kYn7KKMfK1XzHHdXMcCNo2fbox1E4PNJ0ncn7Tt/VXWWHIxIUuebuG52VebEzKpZFJy4XB4twJqwnIl47OSCKZOdlkDTTMpGUTqRrjOBneajJI0WNoP8AuNDs2ZLu7kurgAWlsocRcA2jdDAv4b/CruwZzJJebVuOkIWPMA8HuX6mB3IOl/DWy2jyNnFnBbwGMnU0t07NpLyNuULu6qqN1OUPJe6aKzs4FU20SjXJqRdUrnMsjLnO7OB4LTK/Y0WIpPaSNZyVkMEN1tSQ5lJa2sy3EyOPpJB7qnHm1XOTkvqdhdX7Z9ZuC1taE8Qn+LIPM9HNbDlXyennmtbSCJk2fCEgjmYqFwfrJnGc5Y6jVHKjZMt7f2lnDC8VnGFtoHKsq6E3u+TuyQGNRrz1LqpB7M3/AKI9jer2kt84xPPmO3zxCZ3sPM1j2VoNp7Yitz0rWzHPTjsZwR0T82kfxV0nLrayWluwjwscEYigXsL40j86zvQxycNtYiWQH1m5PPSFusFPUU/A6vmqsnZW9zCmvMqufEdF15+hIVKUrM6xSlKAUpVi6ukjUtI6onazHA/OgOA5eRhZNnsFAP7St8nv6YqRaizl7tu3ItJBMjol9BM5RtTKiOGZtI38K7bYPK20vGZbabnSo1NhJQAM46xUL+dWluZUmmnqb6lKVU1OU2ryseIErs+4kA3k4Vf0yfyriJ7i/ublJ12ZLKFOpY7hebQNwTrEZC/rUw15mrqdtkcssO5tOc721Rw+ztl3MzL63smxSMnpsCpcDwUKQT81bOfkDs5v+URT3oXT+kiumpVbs3VONtVc4e49Flg3DnY/dkz/AFA1rLj0QwnqXUq++iP+mKkulMz9yjoU3wRLN6IXHUvQT96Ij9GrEk9GW0E+ruIm8nlX+1TLmlWzyKvC0nwQhJyR2xHwUv7ssTf1EViyWu1Y+taykd/N6vzWp5pU+bIxeApPtHz4+3LpPrLcg/fjlT9aqTlge2EfB8f2r6BK1h3GyoH68ET+9GjfqKt5zM34bDhkJR8sF7YnHkymsqLldD2lx5rn9DUpTcjrBuNlD8qaf6awJ/Rzs5v+XKe5JKP81T5xR+HPhnDx8p7c/wCMB7ysP7VyvL7lG6SWUltMPo2aUFTnDjAGr4FhUnz+iiyPVknQ+DIw/Naj/l1yKgtop29ZZljGRqVcl+xRgjtOKOWZWQp4d0KkZS6Fi1uf21f2NuqkW6YuLoHtxguPL2B71fQoGBgcOwVFvoJ2CkFobhyvP3ByBldSxLuRfiel8VqVKxbbd2elThGEcsRSlKguKUpQCqHQEbwCPHfVdKA1t9sS3m087bxSgEModFYBhuzgjxrNjiVQAqhVHBVAAHwFXKZoErHtKUoBSlKAUpSgFKUoBSlKAUpSgFKUoBSlKA4nb9nPJqBvZkXONMelB/Lv/Oo5vtkTXl2LF7rESlXDvGHJJUcQGUHiaUrZ+k8+lFSra6ndbH9FFnE0bSyTXTrhhrfQmVwR0IwPzJqQqUrG+p3pJLQUpShIpSlAKUpQClKUApSlAf/Z">
            <a:extLst>
              <a:ext uri="{FF2B5EF4-FFF2-40B4-BE49-F238E27FC236}">
                <a16:creationId xmlns:a16="http://schemas.microsoft.com/office/drawing/2014/main" id="{61783056-9BFF-4912-8D06-9D5DE4919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623" y="1603897"/>
            <a:ext cx="2372887" cy="239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42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4C1F-6B64-4FC1-860F-B2FC8CE830DD}"/>
              </a:ext>
            </a:extLst>
          </p:cNvPr>
          <p:cNvSpPr>
            <a:spLocks noGrp="1"/>
          </p:cNvSpPr>
          <p:nvPr>
            <p:ph type="title"/>
          </p:nvPr>
        </p:nvSpPr>
        <p:spPr/>
        <p:txBody>
          <a:bodyPr/>
          <a:lstStyle/>
          <a:p>
            <a:r>
              <a:rPr lang="en-US" b="1" dirty="0" err="1">
                <a:solidFill>
                  <a:prstClr val="black"/>
                </a:solidFill>
                <a:cs typeface="Arial" pitchFamily="34" charset="0"/>
              </a:rPr>
              <a:t>Sumario</a:t>
            </a:r>
            <a:endParaRPr lang="en-US" dirty="0"/>
          </a:p>
        </p:txBody>
      </p:sp>
      <p:sp>
        <p:nvSpPr>
          <p:cNvPr id="4" name="Rectangle 3">
            <a:extLst>
              <a:ext uri="{FF2B5EF4-FFF2-40B4-BE49-F238E27FC236}">
                <a16:creationId xmlns:a16="http://schemas.microsoft.com/office/drawing/2014/main" id="{2A37C0C2-6F11-4BE1-99A9-DF156C30BE5D}"/>
              </a:ext>
            </a:extLst>
          </p:cNvPr>
          <p:cNvSpPr/>
          <p:nvPr/>
        </p:nvSpPr>
        <p:spPr>
          <a:xfrm>
            <a:off x="432916" y="1557000"/>
            <a:ext cx="8253884" cy="4308872"/>
          </a:xfrm>
          <a:prstGeom prst="rect">
            <a:avLst/>
          </a:prstGeom>
        </p:spPr>
        <p:txBody>
          <a:bodyPr wrap="square">
            <a:spAutoFit/>
          </a:bodyPr>
          <a:lstStyle/>
          <a:p>
            <a:r>
              <a:rPr lang="es-ES" dirty="0">
                <a:solidFill>
                  <a:prstClr val="black"/>
                </a:solidFill>
                <a:cs typeface="Arial" pitchFamily="34" charset="0"/>
              </a:rPr>
              <a:t>Estas son ideas importantes que se abordan en esta unidad:</a:t>
            </a:r>
            <a:endParaRPr lang="en-US" dirty="0">
              <a:solidFill>
                <a:prstClr val="black"/>
              </a:solidFill>
              <a:cs typeface="Arial" pitchFamily="34" charset="0"/>
            </a:endParaRPr>
          </a:p>
          <a:p>
            <a:endParaRPr lang="en-US" dirty="0">
              <a:solidFill>
                <a:prstClr val="black"/>
              </a:solidFill>
              <a:cs typeface="Arial" pitchFamily="34" charset="0"/>
            </a:endParaRPr>
          </a:p>
          <a:p>
            <a:pPr marL="285750" indent="-285750">
              <a:buFont typeface="Wingdings" panose="05000000000000000000" pitchFamily="2" charset="2"/>
              <a:buChar char="§"/>
            </a:pPr>
            <a:r>
              <a:rPr lang="en-US" sz="1400" b="1" dirty="0" err="1"/>
              <a:t>Sistemas</a:t>
            </a:r>
            <a:r>
              <a:rPr lang="en-US" sz="1400" b="1" dirty="0"/>
              <a:t> de </a:t>
            </a:r>
            <a:r>
              <a:rPr lang="en-US" sz="1400" b="1" dirty="0" err="1"/>
              <a:t>termosifón</a:t>
            </a:r>
            <a:r>
              <a:rPr lang="en-US" sz="1400" b="1" dirty="0"/>
              <a:t> ACS solar :</a:t>
            </a:r>
          </a:p>
          <a:p>
            <a:pPr marL="742950" lvl="1" indent="-285750">
              <a:buFont typeface="Calibri" panose="020F0502020204030204" pitchFamily="34" charset="0"/>
              <a:buChar char="‒"/>
            </a:pPr>
            <a:r>
              <a:rPr lang="es-ES" sz="1400" b="1" dirty="0"/>
              <a:t>Son sistemas pasivos, capaces de crear una circulación natural de agua (por convección) basada en la energía solar recogida y en una disposición particular de sus partes (el depósito de agua por encima de los colectores solares).</a:t>
            </a:r>
          </a:p>
          <a:p>
            <a:pPr marL="742950" lvl="1" indent="-285750">
              <a:buFont typeface="Calibri" panose="020F0502020204030204" pitchFamily="34" charset="0"/>
              <a:buChar char="‒"/>
            </a:pPr>
            <a:r>
              <a:rPr lang="es-ES" sz="1400" b="1" dirty="0"/>
              <a:t>Son sistemas eficientes, sencillos, de bajo mantenimiento, asequibles y eficientes, especialmente adecuados para lugares soleados y edificios pequeños, que a menudo complementan el ACS solar existente.</a:t>
            </a:r>
          </a:p>
          <a:p>
            <a:pPr marL="742950" lvl="1" indent="-285750">
              <a:buFont typeface="Calibri" panose="020F0502020204030204" pitchFamily="34" charset="0"/>
              <a:buChar char="‒"/>
            </a:pPr>
            <a:r>
              <a:rPr lang="es-ES" sz="1400" b="1" dirty="0"/>
              <a:t>Puede convertirse en sistemas más versátiles, seguros, capaces y complejos con diseños mejorados y funciones añadidas. Muchos modelos incluyen accesorios opcionales, como controles.</a:t>
            </a:r>
          </a:p>
          <a:p>
            <a:pPr marL="742950" lvl="1" indent="-285750">
              <a:buFont typeface="Calibri" panose="020F0502020204030204" pitchFamily="34" charset="0"/>
              <a:buChar char="‒"/>
            </a:pPr>
            <a:r>
              <a:rPr lang="es-ES" sz="1400" b="1" dirty="0"/>
              <a:t>También tiene algunas desventajas. Presentan bajos niveles de protección, son estructuralmente rígidos o pueden circular en inverso. Resolver todo esto es posible, pero con sistemas más caros.</a:t>
            </a:r>
          </a:p>
          <a:p>
            <a:pPr marL="742950" lvl="1" indent="-285750">
              <a:buFont typeface="Calibri" panose="020F0502020204030204" pitchFamily="34" charset="0"/>
              <a:buChar char="‒"/>
            </a:pPr>
            <a:r>
              <a:rPr lang="es-ES" sz="1400" b="1" dirty="0"/>
              <a:t>Puede ser directo e indirecto, presurizado y no presurizado. Los sistemas A</a:t>
            </a:r>
            <a:r>
              <a:rPr lang="en-US" sz="1400" b="1" dirty="0"/>
              <a:t>CS solar </a:t>
            </a:r>
            <a:r>
              <a:rPr lang="es-ES" sz="1400" b="1" dirty="0"/>
              <a:t>de termosifón directo y atmosférico son las opciones más sencillas. Los termosifones indirectos </a:t>
            </a:r>
            <a:r>
              <a:rPr lang="en-US" sz="1400" b="1" dirty="0"/>
              <a:t>ACS solar</a:t>
            </a:r>
            <a:r>
              <a:rPr lang="es-ES" sz="1400" b="1" dirty="0"/>
              <a:t> con intercambiador de calor son las opciones más versátiles.</a:t>
            </a:r>
          </a:p>
          <a:p>
            <a:pPr marL="742950" lvl="1" indent="-285750">
              <a:buFont typeface="Calibri" panose="020F0502020204030204" pitchFamily="34" charset="0"/>
              <a:buChar char="‒"/>
            </a:pPr>
            <a:r>
              <a:rPr lang="es-ES" sz="1400" b="1" dirty="0"/>
              <a:t>Son sistemas relativamente pequeños, </a:t>
            </a:r>
            <a:r>
              <a:rPr lang="es-ES" sz="1400" b="1" dirty="0" err="1"/>
              <a:t>precalculados</a:t>
            </a:r>
            <a:r>
              <a:rPr lang="es-ES" sz="1400" b="1" dirty="0"/>
              <a:t>, compactos con pocos componentes y de fácil instalación. El manual de instalación del fabricante contiene toda la información esencial necesaria para la instalación, el uso y el mantenimiento, de acuerdo con los códigos locales aplicables.</a:t>
            </a:r>
            <a:endParaRPr lang="en-US" sz="1400" b="1" dirty="0"/>
          </a:p>
        </p:txBody>
      </p:sp>
    </p:spTree>
    <p:extLst>
      <p:ext uri="{BB962C8B-B14F-4D97-AF65-F5344CB8AC3E}">
        <p14:creationId xmlns:p14="http://schemas.microsoft.com/office/powerpoint/2010/main" val="3652837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err="1"/>
              <a:t>Bibliografia</a:t>
            </a:r>
            <a:endParaRPr lang="en-US" dirty="0"/>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3539430"/>
          </a:xfrm>
          <a:prstGeom prst="rect">
            <a:avLst/>
          </a:prstGeom>
        </p:spPr>
        <p:txBody>
          <a:bodyPr wrap="square">
            <a:spAutoFit/>
          </a:bodyPr>
          <a:lstStyle/>
          <a:p>
            <a:pPr marL="285750" indent="-285750">
              <a:buFont typeface="Wingdings" panose="05000000000000000000" pitchFamily="2" charset="2"/>
              <a:buChar char="§"/>
            </a:pPr>
            <a:r>
              <a:rPr lang="en-US" sz="1600" dirty="0" err="1">
                <a:solidFill>
                  <a:prstClr val="black"/>
                </a:solidFill>
                <a:cs typeface="Arial" pitchFamily="34" charset="0"/>
              </a:rPr>
              <a:t>Información</a:t>
            </a:r>
            <a:r>
              <a:rPr lang="en-US" sz="1600" dirty="0">
                <a:solidFill>
                  <a:prstClr val="black"/>
                </a:solidFill>
                <a:cs typeface="Arial" pitchFamily="34" charset="0"/>
              </a:rPr>
              <a:t> y </a:t>
            </a:r>
            <a:r>
              <a:rPr lang="en-US" sz="1600" dirty="0" err="1">
                <a:solidFill>
                  <a:prstClr val="black"/>
                </a:solidFill>
                <a:cs typeface="Arial" pitchFamily="34" charset="0"/>
              </a:rPr>
              <a:t>recursos</a:t>
            </a:r>
            <a:r>
              <a:rPr lang="en-US" sz="1600" dirty="0">
                <a:solidFill>
                  <a:prstClr val="black"/>
                </a:solidFill>
                <a:cs typeface="Arial" pitchFamily="34" charset="0"/>
              </a:rPr>
              <a:t> </a:t>
            </a:r>
            <a:r>
              <a:rPr lang="en-US" sz="1600" dirty="0" err="1">
                <a:solidFill>
                  <a:prstClr val="black"/>
                </a:solidFill>
                <a:cs typeface="Arial" pitchFamily="34" charset="0"/>
              </a:rPr>
              <a:t>adicionales</a:t>
            </a:r>
            <a:r>
              <a:rPr lang="en-US" sz="1600" dirty="0">
                <a:solidFill>
                  <a:prstClr val="black"/>
                </a:solidFill>
                <a:cs typeface="Arial" pitchFamily="34" charset="0"/>
              </a:rPr>
              <a:t> :</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es-ES" sz="1600" dirty="0">
                <a:solidFill>
                  <a:prstClr val="black"/>
                </a:solidFill>
                <a:cs typeface="Arial" pitchFamily="34" charset="0"/>
              </a:rPr>
              <a:t>Vídeos de YouTube sobre la instalación de sistemas de termosifón </a:t>
            </a:r>
            <a:r>
              <a:rPr lang="en-US" sz="1600" dirty="0">
                <a:solidFill>
                  <a:prstClr val="black"/>
                </a:solidFill>
                <a:cs typeface="Arial" pitchFamily="34" charset="0"/>
              </a:rPr>
              <a:t>:</a:t>
            </a:r>
          </a:p>
          <a:p>
            <a:pPr lvl="2"/>
            <a:endParaRPr lang="en-US" sz="1600" b="1" dirty="0"/>
          </a:p>
          <a:p>
            <a:pPr marL="1257300" lvl="2" indent="-342900">
              <a:buFont typeface="+mj-lt"/>
              <a:buAutoNum type="arabicPeriod"/>
            </a:pPr>
            <a:r>
              <a:rPr lang="es-ES" sz="1600" i="1" dirty="0"/>
              <a:t>El efecto termosifón solar en acción. Disponible </a:t>
            </a:r>
            <a:r>
              <a:rPr lang="en-US" sz="1600" dirty="0">
                <a:hlinkClick r:id="rId2"/>
              </a:rPr>
              <a:t>Here.</a:t>
            </a:r>
            <a:endParaRPr lang="en-US" sz="1600" dirty="0"/>
          </a:p>
          <a:p>
            <a:pPr marL="1257300" lvl="2" indent="-342900">
              <a:buFont typeface="+mj-lt"/>
              <a:buAutoNum type="arabicPeriod"/>
            </a:pPr>
            <a:r>
              <a:rPr lang="es-ES" sz="1600" i="1" dirty="0"/>
              <a:t>Calentador de agua solar de tubo de vacío de baja presión, calentador de agua solar de tubo de vidrio termosifón con EN12976. Disponible </a:t>
            </a:r>
            <a:r>
              <a:rPr lang="en-US" sz="1600" dirty="0">
                <a:hlinkClick r:id="rId3"/>
              </a:rPr>
              <a:t>Here.</a:t>
            </a:r>
            <a:endParaRPr lang="en-US" sz="1600" dirty="0"/>
          </a:p>
          <a:p>
            <a:pPr marL="1257300" lvl="2" indent="-342900">
              <a:buFont typeface="+mj-lt"/>
              <a:buAutoNum type="arabicPeriod"/>
            </a:pPr>
            <a:r>
              <a:rPr lang="es-ES" sz="1600" i="1" dirty="0"/>
              <a:t>Instalación de calentador de agua solar termosifón a presión con EN12976, calentador de agua solar precalentado con serpentín de cobre. Disponible </a:t>
            </a:r>
            <a:r>
              <a:rPr lang="en-US" sz="1600" dirty="0">
                <a:hlinkClick r:id="rId4"/>
              </a:rPr>
              <a:t>Here.</a:t>
            </a:r>
            <a:endParaRPr lang="en-US" sz="1600" dirty="0"/>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s-ES" sz="1600" dirty="0">
                <a:solidFill>
                  <a:prstClr val="black"/>
                </a:solidFill>
                <a:cs typeface="Arial" pitchFamily="34" charset="0"/>
              </a:rPr>
              <a:t>(Libro) Sistemas solares y de agua caliente con bomba de calor. Guía de referencia para el plomero. Ed.: Gobierno de Australia. Disponible </a:t>
            </a:r>
            <a:r>
              <a:rPr lang="en-US" sz="1600" dirty="0">
                <a:solidFill>
                  <a:prstClr val="black"/>
                </a:solidFill>
                <a:cs typeface="Arial" pitchFamily="34" charset="0"/>
                <a:hlinkClick r:id="rId5"/>
              </a:rPr>
              <a:t>here</a:t>
            </a:r>
            <a:r>
              <a:rPr lang="en-US" sz="1600" dirty="0">
                <a:solidFill>
                  <a:prstClr val="black"/>
                </a:solidFill>
                <a:cs typeface="Arial" pitchFamily="34" charset="0"/>
              </a:rPr>
              <a:t>.</a:t>
            </a:r>
          </a:p>
          <a:p>
            <a:endParaRPr lang="en-US" sz="1600" dirty="0">
              <a:solidFill>
                <a:prstClr val="black"/>
              </a:solidFill>
              <a:cs typeface="Arial" pitchFamily="34" charset="0"/>
            </a:endParaRPr>
          </a:p>
          <a:p>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E6210-F288-4A09-AC23-8E31F41EDC37}"/>
              </a:ext>
            </a:extLst>
          </p:cNvPr>
          <p:cNvSpPr>
            <a:spLocks noGrp="1"/>
          </p:cNvSpPr>
          <p:nvPr>
            <p:ph type="title"/>
          </p:nvPr>
        </p:nvSpPr>
        <p:spPr/>
        <p:txBody>
          <a:bodyPr>
            <a:normAutofit/>
          </a:bodyPr>
          <a:lstStyle/>
          <a:p>
            <a:r>
              <a:rPr lang="es-ES" b="1" dirty="0"/>
              <a:t>1. Descripción general del sistema de calentador solar de agua por termosifón</a:t>
            </a:r>
            <a:endParaRPr lang="es-ES" dirty="0"/>
          </a:p>
        </p:txBody>
      </p:sp>
      <p:sp>
        <p:nvSpPr>
          <p:cNvPr id="7" name="Rectangle 6">
            <a:extLst>
              <a:ext uri="{FF2B5EF4-FFF2-40B4-BE49-F238E27FC236}">
                <a16:creationId xmlns:a16="http://schemas.microsoft.com/office/drawing/2014/main" id="{506C19FD-33A5-4C5B-894A-A7B904E82A55}"/>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Definición. Identificación básica de los sistemas </a:t>
            </a:r>
            <a:r>
              <a:rPr lang="es-ES" b="1" dirty="0"/>
              <a:t>ACS solar </a:t>
            </a:r>
            <a:r>
              <a:rPr lang="es-ES" b="1" dirty="0">
                <a:solidFill>
                  <a:prstClr val="black"/>
                </a:solidFill>
                <a:cs typeface="Arial" pitchFamily="34" charset="0"/>
              </a:rPr>
              <a:t>de termosifón</a:t>
            </a:r>
            <a:r>
              <a:rPr lang="en-US" b="1" dirty="0">
                <a:solidFill>
                  <a:prstClr val="black"/>
                </a:solidFill>
                <a:cs typeface="Arial" pitchFamily="34" charset="0"/>
              </a:rPr>
              <a:t>.</a:t>
            </a:r>
            <a:endParaRPr lang="en-US" b="1" dirty="0"/>
          </a:p>
        </p:txBody>
      </p:sp>
      <p:pic>
        <p:nvPicPr>
          <p:cNvPr id="4" name="Picture 3" descr="A picture containing furniture, bed&#10;&#10;Description generated with very high confidence">
            <a:extLst>
              <a:ext uri="{FF2B5EF4-FFF2-40B4-BE49-F238E27FC236}">
                <a16:creationId xmlns:a16="http://schemas.microsoft.com/office/drawing/2014/main" id="{AB2B1C43-A6C2-4758-BC0B-5168C59E6E20}"/>
              </a:ext>
            </a:extLst>
          </p:cNvPr>
          <p:cNvPicPr>
            <a:picLocks noChangeAspect="1"/>
          </p:cNvPicPr>
          <p:nvPr/>
        </p:nvPicPr>
        <p:blipFill rotWithShape="1">
          <a:blip r:embed="rId2">
            <a:extLst>
              <a:ext uri="{28A0092B-C50C-407E-A947-70E740481C1C}">
                <a14:useLocalDpi xmlns:a14="http://schemas.microsoft.com/office/drawing/2010/main" val="0"/>
              </a:ext>
            </a:extLst>
          </a:blip>
          <a:srcRect l="18750" t="4261"/>
          <a:stretch/>
        </p:blipFill>
        <p:spPr>
          <a:xfrm>
            <a:off x="752597" y="1988998"/>
            <a:ext cx="2148180" cy="1800000"/>
          </a:xfrm>
          <a:prstGeom prst="rect">
            <a:avLst/>
          </a:prstGeom>
        </p:spPr>
      </p:pic>
      <p:sp>
        <p:nvSpPr>
          <p:cNvPr id="13" name="TextBox 12">
            <a:extLst>
              <a:ext uri="{FF2B5EF4-FFF2-40B4-BE49-F238E27FC236}">
                <a16:creationId xmlns:a16="http://schemas.microsoft.com/office/drawing/2014/main" id="{7A4ABA6D-9E6E-4B0F-B9F2-4F0B51E94653}"/>
              </a:ext>
            </a:extLst>
          </p:cNvPr>
          <p:cNvSpPr txBox="1"/>
          <p:nvPr/>
        </p:nvSpPr>
        <p:spPr>
          <a:xfrm>
            <a:off x="3070800" y="1891600"/>
            <a:ext cx="5893200" cy="4431983"/>
          </a:xfrm>
          <a:prstGeom prst="rect">
            <a:avLst/>
          </a:prstGeom>
          <a:noFill/>
        </p:spPr>
        <p:txBody>
          <a:bodyPr wrap="square" rtlCol="0">
            <a:spAutoFit/>
          </a:bodyPr>
          <a:lstStyle/>
          <a:p>
            <a:pPr marL="285750" indent="-285750">
              <a:buFont typeface="Wingdings" panose="05000000000000000000" pitchFamily="2" charset="2"/>
              <a:buChar char="§"/>
            </a:pPr>
            <a:r>
              <a:rPr lang="es-ES" sz="1400" dirty="0"/>
              <a:t>Son sistemas solares térmicos pasivos para la generación de agua caliente.</a:t>
            </a:r>
          </a:p>
          <a:p>
            <a:pPr marL="285750" indent="-285750">
              <a:buFont typeface="Wingdings" panose="05000000000000000000" pitchFamily="2" charset="2"/>
              <a:buChar char="§"/>
            </a:pPr>
            <a:r>
              <a:rPr lang="es-ES" sz="1400" dirty="0"/>
              <a:t>Clasificable básicamente como </a:t>
            </a:r>
            <a:r>
              <a:rPr lang="en-US" sz="1400" dirty="0"/>
              <a:t>:</a:t>
            </a:r>
          </a:p>
          <a:p>
            <a:pPr marL="742950" lvl="1" indent="-285750">
              <a:buFont typeface="Calibri" panose="020F0502020204030204" pitchFamily="34" charset="0"/>
              <a:buChar char="₋"/>
            </a:pPr>
            <a:r>
              <a:rPr lang="es-ES" sz="1400" b="1" dirty="0"/>
              <a:t>Sistemas directos. </a:t>
            </a:r>
            <a:r>
              <a:rPr lang="es-ES" sz="1400" dirty="0"/>
              <a:t>Un solo circuito de agua potable.</a:t>
            </a:r>
          </a:p>
          <a:p>
            <a:pPr marL="742950" lvl="1" indent="-285750">
              <a:buFont typeface="Calibri" panose="020F0502020204030204" pitchFamily="34" charset="0"/>
              <a:buChar char="₋"/>
            </a:pPr>
            <a:r>
              <a:rPr lang="es-ES" sz="1400" b="1" dirty="0"/>
              <a:t>Sistemas indirectos. </a:t>
            </a:r>
            <a:r>
              <a:rPr lang="es-ES" sz="1400" dirty="0"/>
              <a:t>Dos circuitos separados (primario/solar y secundario/consumo) con intercambiador de calor</a:t>
            </a:r>
            <a:r>
              <a:rPr lang="en-US" sz="1400" dirty="0"/>
              <a:t>.</a:t>
            </a:r>
          </a:p>
          <a:p>
            <a:pPr marL="285750" indent="-285750">
              <a:buFont typeface="Wingdings" panose="05000000000000000000" pitchFamily="2" charset="2"/>
              <a:buChar char="§"/>
            </a:pPr>
            <a:r>
              <a:rPr lang="es-ES" sz="1400" dirty="0"/>
              <a:t>Una solución adecuada para el </a:t>
            </a:r>
            <a:r>
              <a:rPr lang="es-ES" sz="1400" b="1" dirty="0"/>
              <a:t>calentamiento de agua y otros usos en viviendas unifamiliares</a:t>
            </a:r>
            <a:r>
              <a:rPr lang="es-ES" sz="1400" dirty="0"/>
              <a:t>, así como en otros edificios de bajo consumo.</a:t>
            </a:r>
          </a:p>
          <a:p>
            <a:pPr marL="285750" indent="-285750">
              <a:buFont typeface="Wingdings" panose="05000000000000000000" pitchFamily="2" charset="2"/>
              <a:buChar char="§"/>
            </a:pPr>
            <a:r>
              <a:rPr lang="es-ES" sz="1400" dirty="0"/>
              <a:t>Típicamente </a:t>
            </a:r>
            <a:r>
              <a:rPr lang="es-ES" sz="1400" b="1" dirty="0"/>
              <a:t>utilizado en climas cálidos y templados</a:t>
            </a:r>
            <a:r>
              <a:rPr lang="es-ES" sz="1400" dirty="0"/>
              <a:t>, pero ciertamente no sólo.</a:t>
            </a:r>
          </a:p>
          <a:p>
            <a:pPr marL="285750" indent="-285750">
              <a:buFont typeface="Wingdings" panose="05000000000000000000" pitchFamily="2" charset="2"/>
              <a:buChar char="§"/>
            </a:pPr>
            <a:r>
              <a:rPr lang="es-ES" sz="1400" dirty="0"/>
              <a:t>Basados en el </a:t>
            </a:r>
            <a:r>
              <a:rPr lang="es-ES" sz="1400" b="1" dirty="0"/>
              <a:t>principio del termosifón </a:t>
            </a:r>
            <a:r>
              <a:rPr lang="es-ES" sz="1400" dirty="0"/>
              <a:t>(convección y flotabilidad de líquidos calentados), estos sistemas crean una circulación natural del agua, haciendo innecesarias las bombas y los controles sofisticados.</a:t>
            </a:r>
          </a:p>
          <a:p>
            <a:pPr marL="285750" indent="-285750">
              <a:buFont typeface="Wingdings" panose="05000000000000000000" pitchFamily="2" charset="2"/>
              <a:buChar char="§"/>
            </a:pPr>
            <a:r>
              <a:rPr lang="es-ES" sz="1400" dirty="0"/>
              <a:t>Por lo general, </a:t>
            </a:r>
            <a:r>
              <a:rPr lang="es-ES" sz="1400" b="1" dirty="0"/>
              <a:t>complementan y no sustituyen a los sistemas de ACS solar tradicionales</a:t>
            </a:r>
            <a:r>
              <a:rPr lang="es-ES" sz="1400" dirty="0"/>
              <a:t>. Esto significa que algún tipo de sistema de calefacción auxiliar va a ayudar a asegurar la temperatura requerida del agua todo el tiempo.</a:t>
            </a:r>
          </a:p>
          <a:p>
            <a:pPr marL="285750" indent="-285750">
              <a:buFont typeface="Wingdings" panose="05000000000000000000" pitchFamily="2" charset="2"/>
              <a:buChar char="§"/>
            </a:pPr>
            <a:r>
              <a:rPr lang="es-ES" sz="1400" b="1" dirty="0"/>
              <a:t>Sistemas compactos, </a:t>
            </a:r>
            <a:r>
              <a:rPr lang="es-ES" sz="1400" b="1" dirty="0" err="1"/>
              <a:t>precalculados</a:t>
            </a:r>
            <a:r>
              <a:rPr lang="es-ES" sz="1400" b="1" dirty="0"/>
              <a:t> </a:t>
            </a:r>
            <a:r>
              <a:rPr lang="es-ES" sz="1400" dirty="0"/>
              <a:t>y de capacidades relativamente bajas.</a:t>
            </a:r>
          </a:p>
          <a:p>
            <a:pPr marL="285750" indent="-285750">
              <a:buFont typeface="Wingdings" panose="05000000000000000000" pitchFamily="2" charset="2"/>
              <a:buChar char="§"/>
            </a:pPr>
            <a:r>
              <a:rPr lang="es-ES" sz="1400" b="1" dirty="0"/>
              <a:t>Sistemas simples</a:t>
            </a:r>
            <a:r>
              <a:rPr lang="es-ES" sz="1400" dirty="0"/>
              <a:t>, asequibles, de bajo mantenimiento y elegibles.</a:t>
            </a:r>
          </a:p>
          <a:p>
            <a:pPr marL="285750" indent="-285750">
              <a:buFont typeface="Wingdings" panose="05000000000000000000" pitchFamily="2" charset="2"/>
              <a:buChar char="§"/>
            </a:pPr>
            <a:r>
              <a:rPr lang="es-ES" sz="1400" dirty="0"/>
              <a:t>Disponibles </a:t>
            </a:r>
            <a:r>
              <a:rPr lang="es-ES" sz="1400" b="1" dirty="0"/>
              <a:t>diversos diseños tecnológicos y accesorios</a:t>
            </a:r>
            <a:r>
              <a:rPr lang="es-ES" sz="1400" dirty="0"/>
              <a:t>.</a:t>
            </a:r>
          </a:p>
          <a:p>
            <a:pPr marL="285750" indent="-285750">
              <a:buFont typeface="Wingdings" panose="05000000000000000000" pitchFamily="2" charset="2"/>
              <a:buChar char="§"/>
            </a:pPr>
            <a:r>
              <a:rPr lang="es-ES" sz="1400" b="1" dirty="0"/>
              <a:t>Integrable en instalaciones más complejas </a:t>
            </a:r>
            <a:r>
              <a:rPr lang="es-ES" sz="1400" dirty="0"/>
              <a:t>(multifamiliares, etc.)</a:t>
            </a:r>
            <a:r>
              <a:rPr lang="en-US" sz="1400" dirty="0"/>
              <a:t>.</a:t>
            </a:r>
          </a:p>
        </p:txBody>
      </p:sp>
      <p:pic>
        <p:nvPicPr>
          <p:cNvPr id="17" name="Picture 16">
            <a:extLst>
              <a:ext uri="{FF2B5EF4-FFF2-40B4-BE49-F238E27FC236}">
                <a16:creationId xmlns:a16="http://schemas.microsoft.com/office/drawing/2014/main" id="{F38E394E-42C3-45FC-941D-A821B0648E13}"/>
              </a:ext>
            </a:extLst>
          </p:cNvPr>
          <p:cNvPicPr>
            <a:picLocks noChangeAspect="1"/>
          </p:cNvPicPr>
          <p:nvPr/>
        </p:nvPicPr>
        <p:blipFill>
          <a:blip r:embed="rId3"/>
          <a:stretch>
            <a:fillRect/>
          </a:stretch>
        </p:blipFill>
        <p:spPr>
          <a:xfrm>
            <a:off x="1571503" y="3941669"/>
            <a:ext cx="1414286" cy="19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close up of a device&#10;&#10;Description generated with very high confidence">
            <a:extLst>
              <a:ext uri="{FF2B5EF4-FFF2-40B4-BE49-F238E27FC236}">
                <a16:creationId xmlns:a16="http://schemas.microsoft.com/office/drawing/2014/main" id="{A97462AD-AB16-4EE2-AC39-AB3052376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45" y="4213231"/>
            <a:ext cx="1400942" cy="19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140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 de la unidad</a:t>
            </a:r>
            <a:endParaRPr lang="el-GR" dirty="0"/>
          </a:p>
        </p:txBody>
      </p:sp>
      <p:sp>
        <p:nvSpPr>
          <p:cNvPr id="5" name="Subtitle 4"/>
          <p:cNvSpPr>
            <a:spLocks noGrp="1"/>
          </p:cNvSpPr>
          <p:nvPr>
            <p:ph type="subTitle" idx="1"/>
          </p:nvPr>
        </p:nvSpPr>
        <p:spPr/>
        <p:txBody>
          <a:bodyPr/>
          <a:lstStyle/>
          <a:p>
            <a:r>
              <a:rPr lang="es-ES" dirty="0"/>
              <a:t>Unidad 2.1. EL SISTEMA DE TERMOSIFÓN</a:t>
            </a:r>
            <a:endParaRPr lang="en-US" dirty="0"/>
          </a:p>
        </p:txBody>
      </p:sp>
    </p:spTree>
    <p:extLst>
      <p:ext uri="{BB962C8B-B14F-4D97-AF65-F5344CB8AC3E}">
        <p14:creationId xmlns:p14="http://schemas.microsoft.com/office/powerpoint/2010/main" val="169212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AB1E-C733-45FB-9B40-B494809E5C4C}"/>
              </a:ext>
            </a:extLst>
          </p:cNvPr>
          <p:cNvSpPr>
            <a:spLocks noGrp="1"/>
          </p:cNvSpPr>
          <p:nvPr>
            <p:ph type="title"/>
          </p:nvPr>
        </p:nvSpPr>
        <p:spPr/>
        <p:txBody>
          <a:bodyPr/>
          <a:lstStyle/>
          <a:p>
            <a:r>
              <a:rPr lang="es-ES" b="1" dirty="0">
                <a:solidFill>
                  <a:prstClr val="black"/>
                </a:solidFill>
                <a:cs typeface="Arial" pitchFamily="34" charset="0"/>
              </a:rPr>
              <a:t>1. Descripción general del sistema de calentador solar de agua por termosifón</a:t>
            </a:r>
            <a:endParaRPr lang="en-US" dirty="0"/>
          </a:p>
        </p:txBody>
      </p:sp>
      <p:sp>
        <p:nvSpPr>
          <p:cNvPr id="5" name="Rectangle 4">
            <a:extLst>
              <a:ext uri="{FF2B5EF4-FFF2-40B4-BE49-F238E27FC236}">
                <a16:creationId xmlns:a16="http://schemas.microsoft.com/office/drawing/2014/main" id="{18958EAE-4137-4701-A60C-4FB1A5B80020}"/>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Funcionamiento</a:t>
            </a:r>
            <a:r>
              <a:rPr lang="en-US" b="1" dirty="0">
                <a:solidFill>
                  <a:prstClr val="black"/>
                </a:solidFill>
                <a:cs typeface="Arial" pitchFamily="34" charset="0"/>
              </a:rPr>
              <a:t> y </a:t>
            </a:r>
            <a:r>
              <a:rPr lang="en-US" b="1" dirty="0" err="1">
                <a:solidFill>
                  <a:prstClr val="black"/>
                </a:solidFill>
                <a:cs typeface="Arial" pitchFamily="34" charset="0"/>
              </a:rPr>
              <a:t>estructura</a:t>
            </a:r>
            <a:r>
              <a:rPr lang="en-US" b="1" dirty="0">
                <a:solidFill>
                  <a:prstClr val="black"/>
                </a:solidFill>
                <a:cs typeface="Arial" pitchFamily="34" charset="0"/>
              </a:rPr>
              <a:t> general.</a:t>
            </a:r>
          </a:p>
        </p:txBody>
      </p:sp>
      <p:sp>
        <p:nvSpPr>
          <p:cNvPr id="11" name="Rectangle 10">
            <a:extLst>
              <a:ext uri="{FF2B5EF4-FFF2-40B4-BE49-F238E27FC236}">
                <a16:creationId xmlns:a16="http://schemas.microsoft.com/office/drawing/2014/main" id="{AF0A493E-D999-492A-BA68-EFC3D4562305}"/>
              </a:ext>
            </a:extLst>
          </p:cNvPr>
          <p:cNvSpPr/>
          <p:nvPr/>
        </p:nvSpPr>
        <p:spPr>
          <a:xfrm>
            <a:off x="4113231" y="1894012"/>
            <a:ext cx="4922769" cy="3046988"/>
          </a:xfrm>
          <a:prstGeom prst="rect">
            <a:avLst/>
          </a:prstGeom>
        </p:spPr>
        <p:txBody>
          <a:bodyPr wrap="square">
            <a:spAutoFit/>
          </a:bodyPr>
          <a:lstStyle/>
          <a:p>
            <a:pPr lvl="0"/>
            <a:r>
              <a:rPr lang="es-ES" sz="1600" b="1" dirty="0">
                <a:solidFill>
                  <a:prstClr val="black"/>
                </a:solidFill>
              </a:rPr>
              <a:t>LA ESTRUCTURA BÁSICA DEL SISTEMA </a:t>
            </a:r>
            <a:r>
              <a:rPr lang="en-US" sz="1600" b="1" dirty="0">
                <a:solidFill>
                  <a:prstClr val="black"/>
                </a:solidFill>
              </a:rPr>
              <a:t>:</a:t>
            </a:r>
          </a:p>
          <a:p>
            <a:pPr marL="285750" lvl="0" indent="-285750">
              <a:buFont typeface="Wingdings" panose="05000000000000000000" pitchFamily="2" charset="2"/>
              <a:buChar char="§"/>
            </a:pPr>
            <a:r>
              <a:rPr lang="es-ES" sz="1600" b="1" dirty="0">
                <a:solidFill>
                  <a:prstClr val="black"/>
                </a:solidFill>
              </a:rPr>
              <a:t>Uno o varios colectores solares. </a:t>
            </a:r>
            <a:r>
              <a:rPr lang="es-ES" sz="1600" dirty="0">
                <a:solidFill>
                  <a:prstClr val="black"/>
                </a:solidFill>
              </a:rPr>
              <a:t>Estos pueden ser </a:t>
            </a:r>
            <a:r>
              <a:rPr lang="en-US" sz="1600" dirty="0">
                <a:solidFill>
                  <a:prstClr val="black"/>
                </a:solidFill>
              </a:rPr>
              <a:t>:</a:t>
            </a:r>
          </a:p>
          <a:p>
            <a:pPr marL="742950" lvl="1" indent="-285750">
              <a:buFont typeface="Calibri" panose="020F0502020204030204" pitchFamily="34" charset="0"/>
              <a:buChar char="₋"/>
            </a:pPr>
            <a:r>
              <a:rPr lang="en-US" sz="1600" dirty="0" err="1"/>
              <a:t>Colectores</a:t>
            </a:r>
            <a:r>
              <a:rPr lang="en-US" sz="1600" dirty="0"/>
              <a:t> de </a:t>
            </a:r>
            <a:r>
              <a:rPr lang="en-US" sz="1600" dirty="0" err="1"/>
              <a:t>placas</a:t>
            </a:r>
            <a:r>
              <a:rPr lang="en-US" sz="1600" dirty="0"/>
              <a:t> </a:t>
            </a:r>
            <a:r>
              <a:rPr lang="en-US" sz="1600" dirty="0" err="1"/>
              <a:t>planas</a:t>
            </a:r>
            <a:r>
              <a:rPr lang="en-US" sz="1600" dirty="0"/>
              <a:t> o </a:t>
            </a:r>
            <a:r>
              <a:rPr lang="en-US" sz="1600" dirty="0" err="1"/>
              <a:t>tubos</a:t>
            </a:r>
            <a:r>
              <a:rPr lang="en-US" sz="1600" dirty="0"/>
              <a:t> de </a:t>
            </a:r>
            <a:r>
              <a:rPr lang="en-US" sz="1600" dirty="0" err="1"/>
              <a:t>vacío</a:t>
            </a:r>
            <a:r>
              <a:rPr lang="en-US" sz="1600" dirty="0"/>
              <a:t>.</a:t>
            </a:r>
          </a:p>
          <a:p>
            <a:pPr marL="285750" lvl="0" indent="-285750">
              <a:buFont typeface="Wingdings" panose="05000000000000000000" pitchFamily="2" charset="2"/>
              <a:buChar char="§"/>
            </a:pPr>
            <a:r>
              <a:rPr lang="es-ES" sz="1600" b="1" dirty="0">
                <a:solidFill>
                  <a:prstClr val="black"/>
                </a:solidFill>
              </a:rPr>
              <a:t>Un acumulador de agua caliente </a:t>
            </a:r>
            <a:r>
              <a:rPr lang="en-US" sz="1600" b="1" dirty="0">
                <a:solidFill>
                  <a:prstClr val="black"/>
                </a:solidFill>
              </a:rPr>
              <a:t>:</a:t>
            </a:r>
          </a:p>
          <a:p>
            <a:pPr marL="742950" lvl="1" indent="-285750">
              <a:buFont typeface="Calibri" panose="020F0502020204030204" pitchFamily="34" charset="0"/>
              <a:buChar char="₋"/>
            </a:pPr>
            <a:r>
              <a:rPr lang="en-US" sz="1600" dirty="0" err="1"/>
              <a:t>Siempre</a:t>
            </a:r>
            <a:r>
              <a:rPr lang="en-US" sz="1600" dirty="0"/>
              <a:t> por </a:t>
            </a:r>
            <a:r>
              <a:rPr lang="en-US" sz="1600" dirty="0" err="1"/>
              <a:t>encima</a:t>
            </a:r>
            <a:r>
              <a:rPr lang="en-US" sz="1600" dirty="0"/>
              <a:t> de los </a:t>
            </a:r>
            <a:r>
              <a:rPr lang="en-US" sz="1600" dirty="0" err="1"/>
              <a:t>colectores</a:t>
            </a:r>
            <a:r>
              <a:rPr lang="en-US" sz="1600" dirty="0"/>
              <a:t>.</a:t>
            </a:r>
          </a:p>
          <a:p>
            <a:pPr marL="742950" lvl="1" indent="-285750">
              <a:buFont typeface="Calibri" panose="020F0502020204030204" pitchFamily="34" charset="0"/>
              <a:buChar char="₋"/>
            </a:pPr>
            <a:r>
              <a:rPr lang="en-US" sz="1600" dirty="0" err="1"/>
              <a:t>Habitualmente</a:t>
            </a:r>
            <a:r>
              <a:rPr lang="en-US" sz="1600" dirty="0"/>
              <a:t> </a:t>
            </a:r>
            <a:r>
              <a:rPr lang="en-US" sz="1600" dirty="0" err="1"/>
              <a:t>instalado</a:t>
            </a:r>
            <a:r>
              <a:rPr lang="en-US" sz="1600" dirty="0"/>
              <a:t> </a:t>
            </a:r>
            <a:r>
              <a:rPr lang="en-US" sz="1600" dirty="0" err="1"/>
              <a:t>horizontalmente</a:t>
            </a:r>
            <a:r>
              <a:rPr lang="en-US" sz="1600" dirty="0"/>
              <a:t>.</a:t>
            </a:r>
          </a:p>
          <a:p>
            <a:pPr marL="285750" lvl="0" indent="-285750">
              <a:buFont typeface="Wingdings" panose="05000000000000000000" pitchFamily="2" charset="2"/>
              <a:buChar char="§"/>
            </a:pPr>
            <a:r>
              <a:rPr lang="en-US" sz="1600" b="1" dirty="0" err="1">
                <a:solidFill>
                  <a:prstClr val="black"/>
                </a:solidFill>
              </a:rPr>
              <a:t>Circuito</a:t>
            </a:r>
            <a:r>
              <a:rPr lang="en-US" sz="1600" b="1" dirty="0">
                <a:solidFill>
                  <a:prstClr val="black"/>
                </a:solidFill>
              </a:rPr>
              <a:t> </a:t>
            </a:r>
            <a:r>
              <a:rPr lang="en-US" sz="1600" b="1" dirty="0" err="1">
                <a:solidFill>
                  <a:prstClr val="black"/>
                </a:solidFill>
              </a:rPr>
              <a:t>hidráulico</a:t>
            </a:r>
            <a:r>
              <a:rPr lang="en-US" sz="1600" b="1" dirty="0">
                <a:solidFill>
                  <a:prstClr val="black"/>
                </a:solidFill>
              </a:rPr>
              <a:t>. </a:t>
            </a:r>
            <a:r>
              <a:rPr lang="en-US" sz="1600" dirty="0" err="1">
                <a:solidFill>
                  <a:prstClr val="black"/>
                </a:solidFill>
              </a:rPr>
              <a:t>Puede</a:t>
            </a:r>
            <a:r>
              <a:rPr lang="en-US" sz="1600" dirty="0">
                <a:solidFill>
                  <a:prstClr val="black"/>
                </a:solidFill>
              </a:rPr>
              <a:t> ser :</a:t>
            </a:r>
          </a:p>
          <a:p>
            <a:pPr marL="742950" lvl="1" indent="-285750">
              <a:buFont typeface="Calibri" panose="020F0502020204030204" pitchFamily="34" charset="0"/>
              <a:buChar char="₋"/>
            </a:pPr>
            <a:r>
              <a:rPr lang="es-ES" sz="1600" dirty="0"/>
              <a:t>Simple. Termosifón directo.</a:t>
            </a:r>
          </a:p>
          <a:p>
            <a:pPr marL="742950" lvl="1" indent="-285750">
              <a:buFont typeface="Calibri" panose="020F0502020204030204" pitchFamily="34" charset="0"/>
              <a:buChar char="₋"/>
            </a:pPr>
            <a:r>
              <a:rPr lang="es-ES" sz="1600" dirty="0"/>
              <a:t>Doble. Termosifón indirecto.</a:t>
            </a:r>
          </a:p>
          <a:p>
            <a:pPr marL="742950" lvl="1" indent="-285750">
              <a:buFont typeface="Calibri" panose="020F0502020204030204" pitchFamily="34" charset="0"/>
              <a:buChar char="₋"/>
            </a:pPr>
            <a:r>
              <a:rPr lang="es-ES" sz="1600" dirty="0"/>
              <a:t>Presurizado/No presurizado (atmosférico).</a:t>
            </a:r>
          </a:p>
          <a:p>
            <a:pPr marL="742950" lvl="1" indent="-285750">
              <a:buFont typeface="Calibri" panose="020F0502020204030204" pitchFamily="34" charset="0"/>
              <a:buChar char="₋"/>
            </a:pPr>
            <a:r>
              <a:rPr lang="es-ES" sz="1600" dirty="0"/>
              <a:t>Equipado con válvulas y controles de seguridad</a:t>
            </a:r>
            <a:r>
              <a:rPr lang="en-US" sz="1600" dirty="0"/>
              <a:t>.</a:t>
            </a:r>
          </a:p>
          <a:p>
            <a:pPr marL="285750" lvl="0" indent="-285750">
              <a:buFont typeface="Wingdings" panose="05000000000000000000" pitchFamily="2" charset="2"/>
              <a:buChar char="§"/>
            </a:pPr>
            <a:r>
              <a:rPr lang="es-ES" sz="1600" b="1" dirty="0">
                <a:solidFill>
                  <a:prstClr val="black"/>
                </a:solidFill>
              </a:rPr>
              <a:t>Marco de montaje </a:t>
            </a:r>
            <a:r>
              <a:rPr lang="es-ES" sz="1600" dirty="0">
                <a:solidFill>
                  <a:prstClr val="black"/>
                </a:solidFill>
              </a:rPr>
              <a:t>y accesorios</a:t>
            </a:r>
            <a:r>
              <a:rPr lang="en-US" sz="1600" b="1" dirty="0">
                <a:solidFill>
                  <a:prstClr val="black"/>
                </a:solidFill>
              </a:rPr>
              <a:t>.</a:t>
            </a:r>
            <a:endParaRPr lang="en-US" sz="1600" dirty="0">
              <a:solidFill>
                <a:prstClr val="black"/>
              </a:solidFill>
            </a:endParaRPr>
          </a:p>
        </p:txBody>
      </p:sp>
      <p:pic>
        <p:nvPicPr>
          <p:cNvPr id="14" name="Picture 13">
            <a:extLst>
              <a:ext uri="{FF2B5EF4-FFF2-40B4-BE49-F238E27FC236}">
                <a16:creationId xmlns:a16="http://schemas.microsoft.com/office/drawing/2014/main" id="{46A0EF8A-D36D-4260-A406-A1A3A95A2B86}"/>
              </a:ext>
            </a:extLst>
          </p:cNvPr>
          <p:cNvPicPr>
            <a:picLocks noChangeAspect="1"/>
          </p:cNvPicPr>
          <p:nvPr/>
        </p:nvPicPr>
        <p:blipFill>
          <a:blip r:embed="rId2"/>
          <a:stretch>
            <a:fillRect/>
          </a:stretch>
        </p:blipFill>
        <p:spPr>
          <a:xfrm>
            <a:off x="687810" y="1989000"/>
            <a:ext cx="3425421" cy="2880000"/>
          </a:xfrm>
          <a:prstGeom prst="rect">
            <a:avLst/>
          </a:prstGeom>
          <a:ln>
            <a:solidFill>
              <a:schemeClr val="tx1"/>
            </a:solidFill>
          </a:ln>
        </p:spPr>
      </p:pic>
      <p:grpSp>
        <p:nvGrpSpPr>
          <p:cNvPr id="6" name="Group 5">
            <a:extLst>
              <a:ext uri="{FF2B5EF4-FFF2-40B4-BE49-F238E27FC236}">
                <a16:creationId xmlns:a16="http://schemas.microsoft.com/office/drawing/2014/main" id="{36B51692-114E-4054-BC15-633169F6F37A}"/>
              </a:ext>
            </a:extLst>
          </p:cNvPr>
          <p:cNvGrpSpPr/>
          <p:nvPr/>
        </p:nvGrpSpPr>
        <p:grpSpPr>
          <a:xfrm>
            <a:off x="108000" y="4926898"/>
            <a:ext cx="8856000" cy="1379320"/>
            <a:chOff x="540000" y="4926898"/>
            <a:chExt cx="8252250" cy="1379320"/>
          </a:xfrm>
        </p:grpSpPr>
        <p:sp>
          <p:nvSpPr>
            <p:cNvPr id="12" name="Rectangle 11">
              <a:extLst>
                <a:ext uri="{FF2B5EF4-FFF2-40B4-BE49-F238E27FC236}">
                  <a16:creationId xmlns:a16="http://schemas.microsoft.com/office/drawing/2014/main" id="{6ECE759F-4C3A-4AEC-8A82-1E2034524188}"/>
                </a:ext>
              </a:extLst>
            </p:cNvPr>
            <p:cNvSpPr/>
            <p:nvPr/>
          </p:nvSpPr>
          <p:spPr>
            <a:xfrm>
              <a:off x="540000" y="5229000"/>
              <a:ext cx="8252250" cy="1077218"/>
            </a:xfrm>
            <a:prstGeom prst="rect">
              <a:avLst/>
            </a:prstGeom>
          </p:spPr>
          <p:txBody>
            <a:bodyPr wrap="square">
              <a:spAutoFit/>
            </a:bodyPr>
            <a:lstStyle/>
            <a:p>
              <a:pPr marL="285750" indent="-285750">
                <a:buFont typeface="Wingdings" panose="05000000000000000000" pitchFamily="2" charset="2"/>
                <a:buChar char="§"/>
              </a:pPr>
              <a:r>
                <a:rPr lang="es-ES" sz="1600" dirty="0">
                  <a:solidFill>
                    <a:prstClr val="black"/>
                  </a:solidFill>
                </a:rPr>
                <a:t>Como el agua del colector es calentada por el sol, se eleva a través de tuberías hasta la parte superior del tanque de almacenamiento debido a la convección natural. El agua más fría en el fondo del tanque fluye hacia la entrada inferior del colector. Mientras haya suficiente energía solar y una diferencia de temperaturas, hay circulación continua del agua a través del colector y el tanque.</a:t>
              </a:r>
            </a:p>
          </p:txBody>
        </p:sp>
        <p:sp>
          <p:nvSpPr>
            <p:cNvPr id="4" name="Rectangle 3">
              <a:extLst>
                <a:ext uri="{FF2B5EF4-FFF2-40B4-BE49-F238E27FC236}">
                  <a16:creationId xmlns:a16="http://schemas.microsoft.com/office/drawing/2014/main" id="{3A90FB5A-2280-48E5-B27C-E365D48CBDAB}"/>
                </a:ext>
              </a:extLst>
            </p:cNvPr>
            <p:cNvSpPr/>
            <p:nvPr/>
          </p:nvSpPr>
          <p:spPr>
            <a:xfrm>
              <a:off x="563297" y="4926898"/>
              <a:ext cx="4857577" cy="338554"/>
            </a:xfrm>
            <a:prstGeom prst="rect">
              <a:avLst/>
            </a:prstGeom>
          </p:spPr>
          <p:txBody>
            <a:bodyPr wrap="none">
              <a:spAutoFit/>
            </a:bodyPr>
            <a:lstStyle/>
            <a:p>
              <a:pPr lvl="0"/>
              <a:r>
                <a:rPr lang="es-ES" sz="1600" b="1" dirty="0">
                  <a:solidFill>
                    <a:prstClr val="black"/>
                  </a:solidFill>
                </a:rPr>
                <a:t>FUNCIONAMIENTO BÁSICO (Termosifón </a:t>
              </a:r>
              <a:r>
                <a:rPr lang="es-ES" sz="1600" dirty="0">
                  <a:solidFill>
                    <a:prstClr val="black"/>
                  </a:solidFill>
                </a:rPr>
                <a:t>Directo </a:t>
              </a:r>
              <a:r>
                <a:rPr lang="es-ES" sz="1600" dirty="0"/>
                <a:t>ACS solar </a:t>
              </a:r>
              <a:r>
                <a:rPr lang="es-ES" sz="1600" b="1" dirty="0">
                  <a:solidFill>
                    <a:prstClr val="black"/>
                  </a:solidFill>
                </a:rPr>
                <a:t>):</a:t>
              </a:r>
            </a:p>
          </p:txBody>
        </p:sp>
      </p:grpSp>
    </p:spTree>
    <p:extLst>
      <p:ext uri="{BB962C8B-B14F-4D97-AF65-F5344CB8AC3E}">
        <p14:creationId xmlns:p14="http://schemas.microsoft.com/office/powerpoint/2010/main" val="168446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130B9-262D-4519-B043-2EBE94C6DD68}"/>
              </a:ext>
            </a:extLst>
          </p:cNvPr>
          <p:cNvSpPr>
            <a:spLocks noGrp="1"/>
          </p:cNvSpPr>
          <p:nvPr>
            <p:ph type="title"/>
          </p:nvPr>
        </p:nvSpPr>
        <p:spPr/>
        <p:txBody>
          <a:bodyPr>
            <a:normAutofit/>
          </a:bodyPr>
          <a:lstStyle/>
          <a:p>
            <a:pPr marL="17463"/>
            <a:r>
              <a:rPr lang="es-ES" b="1" dirty="0">
                <a:solidFill>
                  <a:prstClr val="black"/>
                </a:solidFill>
                <a:cs typeface="Arial" pitchFamily="34" charset="0"/>
              </a:rPr>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E55E8613-D46B-434B-847D-5B3D49D03D2B}"/>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Funcionamiento</a:t>
            </a:r>
            <a:r>
              <a:rPr lang="en-US" b="1" dirty="0">
                <a:solidFill>
                  <a:prstClr val="black"/>
                </a:solidFill>
                <a:cs typeface="Arial" pitchFamily="34" charset="0"/>
              </a:rPr>
              <a:t> y </a:t>
            </a:r>
            <a:r>
              <a:rPr lang="en-US" b="1" dirty="0" err="1">
                <a:solidFill>
                  <a:prstClr val="black"/>
                </a:solidFill>
                <a:cs typeface="Arial" pitchFamily="34" charset="0"/>
              </a:rPr>
              <a:t>estructura</a:t>
            </a:r>
            <a:r>
              <a:rPr lang="en-US" b="1" dirty="0">
                <a:solidFill>
                  <a:prstClr val="black"/>
                </a:solidFill>
                <a:cs typeface="Arial" pitchFamily="34" charset="0"/>
              </a:rPr>
              <a:t> general.</a:t>
            </a:r>
          </a:p>
        </p:txBody>
      </p:sp>
      <p:sp>
        <p:nvSpPr>
          <p:cNvPr id="5" name="Rectangle 4">
            <a:extLst>
              <a:ext uri="{FF2B5EF4-FFF2-40B4-BE49-F238E27FC236}">
                <a16:creationId xmlns:a16="http://schemas.microsoft.com/office/drawing/2014/main" id="{B3E47E69-6688-4574-9AAF-9BD18E00F371}"/>
              </a:ext>
            </a:extLst>
          </p:cNvPr>
          <p:cNvSpPr/>
          <p:nvPr/>
        </p:nvSpPr>
        <p:spPr>
          <a:xfrm>
            <a:off x="5004000" y="1987034"/>
            <a:ext cx="3682800" cy="584775"/>
          </a:xfrm>
          <a:prstGeom prst="rect">
            <a:avLst/>
          </a:prstGeom>
        </p:spPr>
        <p:txBody>
          <a:bodyPr wrap="square">
            <a:spAutoFit/>
          </a:bodyPr>
          <a:lstStyle/>
          <a:p>
            <a:pPr lvl="0"/>
            <a:r>
              <a:rPr lang="es-ES" sz="1600" b="1" dirty="0">
                <a:solidFill>
                  <a:prstClr val="black"/>
                </a:solidFill>
              </a:rPr>
              <a:t>FUNCIONAMIENTO BASICO</a:t>
            </a:r>
          </a:p>
          <a:p>
            <a:pPr lvl="0"/>
            <a:r>
              <a:rPr lang="es-ES" sz="1600" b="1" dirty="0">
                <a:solidFill>
                  <a:prstClr val="black"/>
                </a:solidFill>
              </a:rPr>
              <a:t>(</a:t>
            </a:r>
            <a:r>
              <a:rPr lang="en-US" sz="1600" b="1" dirty="0">
                <a:solidFill>
                  <a:prstClr val="black"/>
                </a:solidFill>
              </a:rPr>
              <a:t>ACS solar </a:t>
            </a:r>
            <a:r>
              <a:rPr lang="en-US" sz="1600" b="1" dirty="0" err="1">
                <a:solidFill>
                  <a:prstClr val="black"/>
                </a:solidFill>
              </a:rPr>
              <a:t>termosifon</a:t>
            </a:r>
            <a:r>
              <a:rPr lang="en-US" sz="1600" b="1" dirty="0">
                <a:solidFill>
                  <a:prstClr val="black"/>
                </a:solidFill>
              </a:rPr>
              <a:t> </a:t>
            </a:r>
            <a:r>
              <a:rPr lang="en-US" sz="1600" b="1" dirty="0" err="1">
                <a:solidFill>
                  <a:prstClr val="black"/>
                </a:solidFill>
              </a:rPr>
              <a:t>indirecto</a:t>
            </a:r>
            <a:r>
              <a:rPr lang="es-ES" sz="1600" b="1" dirty="0">
                <a:solidFill>
                  <a:prstClr val="black"/>
                </a:solidFill>
              </a:rPr>
              <a:t>):</a:t>
            </a:r>
          </a:p>
        </p:txBody>
      </p:sp>
      <p:pic>
        <p:nvPicPr>
          <p:cNvPr id="6" name="Picture 5">
            <a:extLst>
              <a:ext uri="{FF2B5EF4-FFF2-40B4-BE49-F238E27FC236}">
                <a16:creationId xmlns:a16="http://schemas.microsoft.com/office/drawing/2014/main" id="{DBA5CE04-3A33-4F29-B7FF-692AA114BD42}"/>
              </a:ext>
            </a:extLst>
          </p:cNvPr>
          <p:cNvPicPr>
            <a:picLocks noChangeAspect="1"/>
          </p:cNvPicPr>
          <p:nvPr/>
        </p:nvPicPr>
        <p:blipFill>
          <a:blip r:embed="rId2"/>
          <a:stretch>
            <a:fillRect/>
          </a:stretch>
        </p:blipFill>
        <p:spPr>
          <a:xfrm>
            <a:off x="828000" y="2059965"/>
            <a:ext cx="4110367" cy="2880000"/>
          </a:xfrm>
          <a:prstGeom prst="rect">
            <a:avLst/>
          </a:prstGeom>
          <a:ln>
            <a:solidFill>
              <a:schemeClr val="tx1"/>
            </a:solidFill>
          </a:ln>
        </p:spPr>
      </p:pic>
      <p:sp>
        <p:nvSpPr>
          <p:cNvPr id="7" name="TextBox 6">
            <a:extLst>
              <a:ext uri="{FF2B5EF4-FFF2-40B4-BE49-F238E27FC236}">
                <a16:creationId xmlns:a16="http://schemas.microsoft.com/office/drawing/2014/main" id="{E201DDA2-4FF5-4D06-8D33-EB8D4EA77DA5}"/>
              </a:ext>
            </a:extLst>
          </p:cNvPr>
          <p:cNvSpPr txBox="1"/>
          <p:nvPr/>
        </p:nvSpPr>
        <p:spPr>
          <a:xfrm>
            <a:off x="5047523" y="2632511"/>
            <a:ext cx="3642363" cy="2062103"/>
          </a:xfrm>
          <a:prstGeom prst="rect">
            <a:avLst/>
          </a:prstGeom>
          <a:noFill/>
        </p:spPr>
        <p:txBody>
          <a:bodyPr wrap="square" rtlCol="0">
            <a:spAutoFit/>
          </a:bodyPr>
          <a:lstStyle/>
          <a:p>
            <a:pPr marL="285750" indent="-285750">
              <a:buFont typeface="Wingdings" panose="05000000000000000000" pitchFamily="2" charset="2"/>
              <a:buChar char="§"/>
              <a:tabLst>
                <a:tab pos="809625" algn="l"/>
              </a:tabLst>
            </a:pPr>
            <a:r>
              <a:rPr lang="es-ES" sz="1600" dirty="0"/>
              <a:t>Un calentador de agua solar indirecto hace circular un fluido caloportador, agua o anticongelante, a través del colector solar: El calor recogido se transfiere indirectamente al suministro de agua del hogar mediante algún tipo de </a:t>
            </a:r>
            <a:r>
              <a:rPr lang="es-ES" sz="1600" b="1" dirty="0"/>
              <a:t>intercambiador de calor</a:t>
            </a:r>
            <a:r>
              <a:rPr lang="es-ES" sz="1600" dirty="0"/>
              <a:t>.</a:t>
            </a:r>
            <a:endParaRPr lang="en-US" sz="1600" b="1" dirty="0"/>
          </a:p>
        </p:txBody>
      </p:sp>
      <p:sp>
        <p:nvSpPr>
          <p:cNvPr id="8" name="Rectangle 7">
            <a:extLst>
              <a:ext uri="{FF2B5EF4-FFF2-40B4-BE49-F238E27FC236}">
                <a16:creationId xmlns:a16="http://schemas.microsoft.com/office/drawing/2014/main" id="{158693FF-31C4-46D0-9D13-A0DE87C593C5}"/>
              </a:ext>
            </a:extLst>
          </p:cNvPr>
          <p:cNvSpPr/>
          <p:nvPr/>
        </p:nvSpPr>
        <p:spPr>
          <a:xfrm>
            <a:off x="900000" y="4998794"/>
            <a:ext cx="7775688" cy="584775"/>
          </a:xfrm>
          <a:prstGeom prst="rect">
            <a:avLst/>
          </a:prstGeom>
        </p:spPr>
        <p:txBody>
          <a:bodyPr wrap="square">
            <a:spAutoFit/>
          </a:bodyPr>
          <a:lstStyle/>
          <a:p>
            <a:pPr marL="285750" lvl="0" indent="-285750">
              <a:buFont typeface="Wingdings" panose="05000000000000000000" pitchFamily="2" charset="2"/>
              <a:buChar char="§"/>
              <a:tabLst>
                <a:tab pos="809625" algn="l"/>
              </a:tabLst>
            </a:pPr>
            <a:r>
              <a:rPr lang="es-ES" sz="1600" b="1" dirty="0">
                <a:solidFill>
                  <a:prstClr val="black"/>
                </a:solidFill>
              </a:rPr>
              <a:t>El intercambiador de calor </a:t>
            </a:r>
            <a:r>
              <a:rPr lang="es-ES" sz="1600" dirty="0">
                <a:solidFill>
                  <a:prstClr val="black"/>
                </a:solidFill>
              </a:rPr>
              <a:t>puede estar situado en el circuito solar o en el circuito de consumo con algunos diseños o soluciones tecnológicas disponibles.</a:t>
            </a:r>
            <a:endParaRPr lang="en-US" sz="1600" dirty="0">
              <a:solidFill>
                <a:prstClr val="black"/>
              </a:solidFill>
            </a:endParaRPr>
          </a:p>
        </p:txBody>
      </p:sp>
    </p:spTree>
    <p:extLst>
      <p:ext uri="{BB962C8B-B14F-4D97-AF65-F5344CB8AC3E}">
        <p14:creationId xmlns:p14="http://schemas.microsoft.com/office/powerpoint/2010/main" val="3544193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21B-FA20-4245-9280-184551ECAD3D}"/>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6B75EB2C-E5D6-4E1C-A783-6786C0F686A5}"/>
              </a:ext>
            </a:extLst>
          </p:cNvPr>
          <p:cNvSpPr/>
          <p:nvPr/>
        </p:nvSpPr>
        <p:spPr>
          <a:xfrm>
            <a:off x="432916" y="1557000"/>
            <a:ext cx="1907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Ventajas</a:t>
            </a:r>
            <a:endParaRPr lang="en-US" b="1" dirty="0">
              <a:latin typeface="+mj-lt"/>
            </a:endParaRPr>
          </a:p>
        </p:txBody>
      </p:sp>
      <p:sp>
        <p:nvSpPr>
          <p:cNvPr id="6" name="TextBox 5">
            <a:extLst>
              <a:ext uri="{FF2B5EF4-FFF2-40B4-BE49-F238E27FC236}">
                <a16:creationId xmlns:a16="http://schemas.microsoft.com/office/drawing/2014/main" id="{3FF6D9F8-836B-423D-87B1-940E6A5EF37A}"/>
              </a:ext>
            </a:extLst>
          </p:cNvPr>
          <p:cNvSpPr txBox="1"/>
          <p:nvPr/>
        </p:nvSpPr>
        <p:spPr>
          <a:xfrm>
            <a:off x="864000" y="2044986"/>
            <a:ext cx="4248000" cy="2677656"/>
          </a:xfrm>
          <a:prstGeom prst="rect">
            <a:avLst/>
          </a:prstGeom>
          <a:noFill/>
        </p:spPr>
        <p:txBody>
          <a:bodyPr wrap="square" rtlCol="0">
            <a:spAutoFit/>
          </a:bodyPr>
          <a:lstStyle/>
          <a:p>
            <a:pPr marL="285750" indent="-285750">
              <a:buFont typeface="Wingdings" panose="05000000000000000000" pitchFamily="2" charset="2"/>
              <a:buChar char="§"/>
            </a:pPr>
            <a:r>
              <a:rPr lang="es-ES" sz="1400" dirty="0"/>
              <a:t>Los sistemas </a:t>
            </a:r>
            <a:r>
              <a:rPr lang="es-ES" sz="1400" dirty="0" err="1"/>
              <a:t>termosifónicos</a:t>
            </a:r>
            <a:r>
              <a:rPr lang="es-ES" sz="1400" dirty="0"/>
              <a:t> no utilizan bombas, por lo que su consumo de electricidad es muy bajo, lo que los hace comparativamente eficientes.</a:t>
            </a:r>
          </a:p>
          <a:p>
            <a:pPr marL="285750" indent="-285750">
              <a:buFont typeface="Wingdings" panose="05000000000000000000" pitchFamily="2" charset="2"/>
              <a:buChar char="§"/>
            </a:pPr>
            <a:r>
              <a:rPr lang="es-ES" sz="1400" dirty="0"/>
              <a:t>Representan una forma fiable y de bajo mantenimiento de aprovechar la energía solar. Pueden proporcionar un suministro constante de agua caliente a un coste mínimo y pueden funcionar durante años sin prácticamente ningún mantenimiento (mantenimiento fácil).</a:t>
            </a:r>
          </a:p>
          <a:p>
            <a:pPr marL="285750" indent="-285750">
              <a:buFont typeface="Wingdings" panose="05000000000000000000" pitchFamily="2" charset="2"/>
              <a:buChar char="§"/>
            </a:pPr>
            <a:r>
              <a:rPr lang="es-ES" sz="1400" dirty="0"/>
              <a:t>Sistemas compactos de fácil instalación y uso.</a:t>
            </a:r>
          </a:p>
          <a:p>
            <a:pPr marL="285750" indent="-285750">
              <a:buFont typeface="Wingdings" panose="05000000000000000000" pitchFamily="2" charset="2"/>
              <a:buChar char="§"/>
            </a:pPr>
            <a:r>
              <a:rPr lang="es-ES" sz="1400" dirty="0"/>
              <a:t>Ideal para climas cálidos y templados y casas unifamiliares, o equivalentes (bajo consumo</a:t>
            </a:r>
            <a:r>
              <a:rPr lang="en-US" sz="1400" dirty="0"/>
              <a:t>).</a:t>
            </a:r>
            <a:r>
              <a:rPr lang="en-US" sz="1400" dirty="0">
                <a:solidFill>
                  <a:srgbClr val="000000"/>
                </a:solidFill>
              </a:rPr>
              <a:t>	</a:t>
            </a:r>
          </a:p>
        </p:txBody>
      </p:sp>
      <p:pic>
        <p:nvPicPr>
          <p:cNvPr id="8" name="Picture 7" descr="The roof of a building&#10;&#10;Description generated with very high confidence">
            <a:extLst>
              <a:ext uri="{FF2B5EF4-FFF2-40B4-BE49-F238E27FC236}">
                <a16:creationId xmlns:a16="http://schemas.microsoft.com/office/drawing/2014/main" id="{DFEF9332-5B94-465A-9695-BEDEA556A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185" y="2205000"/>
            <a:ext cx="3588615" cy="2520000"/>
          </a:xfrm>
          <a:prstGeom prst="rect">
            <a:avLst/>
          </a:prstGeom>
        </p:spPr>
      </p:pic>
      <p:sp>
        <p:nvSpPr>
          <p:cNvPr id="10" name="Rectangle 9">
            <a:extLst>
              <a:ext uri="{FF2B5EF4-FFF2-40B4-BE49-F238E27FC236}">
                <a16:creationId xmlns:a16="http://schemas.microsoft.com/office/drawing/2014/main" id="{3FBB1B80-1399-499A-BAF9-F3E1DDBC20E3}"/>
              </a:ext>
            </a:extLst>
          </p:cNvPr>
          <p:cNvSpPr/>
          <p:nvPr/>
        </p:nvSpPr>
        <p:spPr>
          <a:xfrm>
            <a:off x="864000" y="4653000"/>
            <a:ext cx="7811688" cy="1600438"/>
          </a:xfrm>
          <a:prstGeom prst="rect">
            <a:avLst/>
          </a:prstGeom>
        </p:spPr>
        <p:txBody>
          <a:bodyPr wrap="square">
            <a:spAutoFit/>
          </a:bodyPr>
          <a:lstStyle/>
          <a:p>
            <a:pPr marL="285750" lvl="0" indent="-285750">
              <a:buFont typeface="Wingdings" panose="05000000000000000000" pitchFamily="2" charset="2"/>
              <a:buChar char="§"/>
            </a:pPr>
            <a:r>
              <a:rPr lang="es-ES" sz="1400" dirty="0">
                <a:solidFill>
                  <a:prstClr val="black"/>
                </a:solidFill>
              </a:rPr>
              <a:t>Bajos costos de adquisición y operación, ya que son estructural y funcionalmente simples.</a:t>
            </a:r>
          </a:p>
          <a:p>
            <a:pPr marL="285750" lvl="0" indent="-285750">
              <a:buFont typeface="Wingdings" panose="05000000000000000000" pitchFamily="2" charset="2"/>
              <a:buChar char="§"/>
            </a:pPr>
            <a:r>
              <a:rPr lang="es-ES" sz="1400" dirty="0">
                <a:solidFill>
                  <a:prstClr val="black"/>
                </a:solidFill>
              </a:rPr>
              <a:t>Requieren un espacio interior mínimo, ya que tienen el depósito de agua situado en el exterior.</a:t>
            </a:r>
          </a:p>
          <a:p>
            <a:pPr marL="285750" lvl="0" indent="-285750">
              <a:buFont typeface="Wingdings" panose="05000000000000000000" pitchFamily="2" charset="2"/>
              <a:buChar char="§"/>
            </a:pPr>
            <a:r>
              <a:rPr lang="es-ES" sz="1400" dirty="0">
                <a:solidFill>
                  <a:prstClr val="black"/>
                </a:solidFill>
              </a:rPr>
              <a:t>Tienen pérdidas comparativamente menores en el circuito solar debido a su mínima longitud.</a:t>
            </a:r>
          </a:p>
          <a:p>
            <a:pPr marL="285750" lvl="0" indent="-285750">
              <a:buFont typeface="Wingdings" panose="05000000000000000000" pitchFamily="2" charset="2"/>
              <a:buChar char="§"/>
            </a:pPr>
            <a:r>
              <a:rPr lang="es-ES" sz="1400" dirty="0">
                <a:solidFill>
                  <a:prstClr val="black"/>
                </a:solidFill>
              </a:rPr>
              <a:t>Los sistemas de calefacción por termosifón se protegen fácilmente contra condiciones adversas (como la congelación), por lo que pueden utilizarse en más climas y latitudes (cálidas y frías).</a:t>
            </a:r>
          </a:p>
          <a:p>
            <a:pPr marL="285750" lvl="0" indent="-285750">
              <a:buFont typeface="Wingdings" panose="05000000000000000000" pitchFamily="2" charset="2"/>
              <a:buChar char="§"/>
            </a:pPr>
            <a:r>
              <a:rPr lang="es-ES" sz="1400" dirty="0">
                <a:solidFill>
                  <a:prstClr val="black"/>
                </a:solidFill>
              </a:rPr>
              <a:t>Los tanques de agua de muchos sistemas de termosifón están fuertemente aislados para conservar bien el calor.</a:t>
            </a:r>
            <a:endParaRPr lang="en-US" sz="1400" dirty="0">
              <a:solidFill>
                <a:prstClr val="black"/>
              </a:solidFill>
            </a:endParaRPr>
          </a:p>
        </p:txBody>
      </p:sp>
    </p:spTree>
    <p:extLst>
      <p:ext uri="{BB962C8B-B14F-4D97-AF65-F5344CB8AC3E}">
        <p14:creationId xmlns:p14="http://schemas.microsoft.com/office/powerpoint/2010/main" val="173560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2563-E736-40D0-9151-0C3162E38DFF}"/>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06A5794F-D801-4951-87FB-2F9D668CA71D}"/>
              </a:ext>
            </a:extLst>
          </p:cNvPr>
          <p:cNvSpPr/>
          <p:nvPr/>
        </p:nvSpPr>
        <p:spPr>
          <a:xfrm>
            <a:off x="432916" y="1557000"/>
            <a:ext cx="680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Requisitos</a:t>
            </a:r>
            <a:r>
              <a:rPr lang="en-US" b="1" dirty="0">
                <a:solidFill>
                  <a:prstClr val="black"/>
                </a:solidFill>
                <a:cs typeface="Arial" pitchFamily="34" charset="0"/>
              </a:rPr>
              <a:t>, </a:t>
            </a:r>
            <a:r>
              <a:rPr lang="en-US" b="1" dirty="0" err="1">
                <a:solidFill>
                  <a:prstClr val="black"/>
                </a:solidFill>
                <a:cs typeface="Arial" pitchFamily="34" charset="0"/>
              </a:rPr>
              <a:t>limitaciones</a:t>
            </a:r>
            <a:r>
              <a:rPr lang="en-US" b="1" dirty="0">
                <a:solidFill>
                  <a:prstClr val="black"/>
                </a:solidFill>
                <a:cs typeface="Arial" pitchFamily="34" charset="0"/>
              </a:rPr>
              <a:t> e </a:t>
            </a:r>
            <a:r>
              <a:rPr lang="en-US" b="1" dirty="0" err="1">
                <a:solidFill>
                  <a:prstClr val="black"/>
                </a:solidFill>
                <a:cs typeface="Arial" pitchFamily="34" charset="0"/>
              </a:rPr>
              <a:t>inconvenientes</a:t>
            </a:r>
            <a:r>
              <a:rPr lang="en-US" b="1" dirty="0">
                <a:solidFill>
                  <a:prstClr val="black"/>
                </a:solidFill>
                <a:cs typeface="Arial" pitchFamily="34" charset="0"/>
              </a:rPr>
              <a:t> </a:t>
            </a:r>
            <a:r>
              <a:rPr lang="en-US" b="1" dirty="0" err="1">
                <a:solidFill>
                  <a:prstClr val="black"/>
                </a:solidFill>
                <a:cs typeface="Arial" pitchFamily="34" charset="0"/>
              </a:rPr>
              <a:t>característicos</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318D2E5A-0319-422A-87DB-432FA84E8577}"/>
              </a:ext>
            </a:extLst>
          </p:cNvPr>
          <p:cNvSpPr txBox="1"/>
          <p:nvPr/>
        </p:nvSpPr>
        <p:spPr>
          <a:xfrm>
            <a:off x="756000" y="1966012"/>
            <a:ext cx="3960000" cy="2893100"/>
          </a:xfrm>
          <a:prstGeom prst="rect">
            <a:avLst/>
          </a:prstGeom>
          <a:noFill/>
        </p:spPr>
        <p:txBody>
          <a:bodyPr wrap="square" rtlCol="0">
            <a:spAutoFit/>
          </a:bodyPr>
          <a:lstStyle/>
          <a:p>
            <a:pPr marL="285750" indent="-285750">
              <a:buFont typeface="Wingdings" panose="05000000000000000000" pitchFamily="2" charset="2"/>
              <a:buChar char="§"/>
            </a:pPr>
            <a:r>
              <a:rPr lang="es-ES" sz="1400" dirty="0"/>
              <a:t>El depósito de agua debe colocarse a una altura mínima de 30 cm por encima de los colectores solares. A veces esto es inviable.</a:t>
            </a:r>
          </a:p>
          <a:p>
            <a:pPr marL="285750" indent="-285750">
              <a:buFont typeface="Wingdings" panose="05000000000000000000" pitchFamily="2" charset="2"/>
              <a:buChar char="§"/>
            </a:pPr>
            <a:r>
              <a:rPr lang="es-ES" sz="1400" dirty="0"/>
              <a:t>Los sistemas directos pueden verse afectados por la acumulación de sarro debido a la operación con aguas saladas o duras. La legionelosis también es un riesgo. Algunas regulaciones los desalientan.</a:t>
            </a:r>
          </a:p>
          <a:p>
            <a:pPr marL="285750" indent="-285750">
              <a:buFont typeface="Wingdings" panose="05000000000000000000" pitchFamily="2" charset="2"/>
              <a:buChar char="§"/>
            </a:pPr>
            <a:r>
              <a:rPr lang="es-ES" sz="1400" dirty="0"/>
              <a:t>Algunos modelos pueden ir en bicicleta hacia atrás por la noche. Esto debe evitarse.</a:t>
            </a:r>
          </a:p>
          <a:p>
            <a:pPr marL="285750" indent="-285750">
              <a:buFont typeface="Wingdings" panose="05000000000000000000" pitchFamily="2" charset="2"/>
              <a:buChar char="§"/>
            </a:pPr>
            <a:r>
              <a:rPr lang="es-ES" sz="1400" dirty="0"/>
              <a:t>Los sistemas no presurizados requieren una instalación elevada para obtener la presión del agua, y tienen pérdidas por evaporación.</a:t>
            </a:r>
          </a:p>
        </p:txBody>
      </p:sp>
      <p:pic>
        <p:nvPicPr>
          <p:cNvPr id="8" name="Picture 7" descr="A picture containing sky, orange, outdoor, ground&#10;&#10;Description generated with very high confidence">
            <a:extLst>
              <a:ext uri="{FF2B5EF4-FFF2-40B4-BE49-F238E27FC236}">
                <a16:creationId xmlns:a16="http://schemas.microsoft.com/office/drawing/2014/main" id="{219C1FFC-8364-4D67-B80C-65F765476F5E}"/>
              </a:ext>
            </a:extLst>
          </p:cNvPr>
          <p:cNvPicPr>
            <a:picLocks noChangeAspect="1"/>
          </p:cNvPicPr>
          <p:nvPr/>
        </p:nvPicPr>
        <p:blipFill rotWithShape="1">
          <a:blip r:embed="rId2">
            <a:extLst>
              <a:ext uri="{28A0092B-C50C-407E-A947-70E740481C1C}">
                <a14:useLocalDpi xmlns:a14="http://schemas.microsoft.com/office/drawing/2010/main" val="0"/>
              </a:ext>
            </a:extLst>
          </a:blip>
          <a:srcRect t="7628"/>
          <a:stretch/>
        </p:blipFill>
        <p:spPr>
          <a:xfrm>
            <a:off x="4607699" y="2133000"/>
            <a:ext cx="4068302" cy="2664000"/>
          </a:xfrm>
          <a:prstGeom prst="rect">
            <a:avLst/>
          </a:prstGeom>
        </p:spPr>
      </p:pic>
      <p:sp>
        <p:nvSpPr>
          <p:cNvPr id="10" name="Rectangle 9">
            <a:extLst>
              <a:ext uri="{FF2B5EF4-FFF2-40B4-BE49-F238E27FC236}">
                <a16:creationId xmlns:a16="http://schemas.microsoft.com/office/drawing/2014/main" id="{435C1A22-B38B-410D-A39A-3293E5CEB99B}"/>
              </a:ext>
            </a:extLst>
          </p:cNvPr>
          <p:cNvSpPr/>
          <p:nvPr/>
        </p:nvSpPr>
        <p:spPr>
          <a:xfrm>
            <a:off x="756000" y="4797000"/>
            <a:ext cx="7919688" cy="1600438"/>
          </a:xfrm>
          <a:prstGeom prst="rect">
            <a:avLst/>
          </a:prstGeom>
        </p:spPr>
        <p:txBody>
          <a:bodyPr wrap="square">
            <a:spAutoFit/>
          </a:bodyPr>
          <a:lstStyle/>
          <a:p>
            <a:pPr marL="342900" indent="-342900">
              <a:buFont typeface="Wingdings" panose="05000000000000000000" pitchFamily="2" charset="2"/>
              <a:buChar char="§"/>
            </a:pPr>
            <a:r>
              <a:rPr lang="es-ES" sz="1400" dirty="0"/>
              <a:t>Tubos de diámetro relativamente grande para reducir la resistencia del flujo y ayudar a la circulación natural.</a:t>
            </a:r>
          </a:p>
          <a:p>
            <a:pPr marL="342900" indent="-342900">
              <a:buFont typeface="Wingdings" panose="05000000000000000000" pitchFamily="2" charset="2"/>
              <a:buChar char="§"/>
            </a:pPr>
            <a:r>
              <a:rPr lang="es-ES" sz="1400" dirty="0"/>
              <a:t>Pérdidas generales de calor (y peor rendimiento) sólo por el tanque ubicado en el exterior. </a:t>
            </a:r>
          </a:p>
          <a:p>
            <a:pPr marL="342900" indent="-342900">
              <a:buFont typeface="Wingdings" panose="05000000000000000000" pitchFamily="2" charset="2"/>
              <a:buChar char="§"/>
            </a:pPr>
            <a:r>
              <a:rPr lang="es-ES" sz="1400" dirty="0"/>
              <a:t>Objetivamente, poca protección contra la congelación y el sobrecalentamiento.</a:t>
            </a:r>
          </a:p>
          <a:p>
            <a:pPr marL="342900" indent="-342900">
              <a:buFont typeface="Wingdings" panose="05000000000000000000" pitchFamily="2" charset="2"/>
              <a:buChar char="§"/>
            </a:pPr>
            <a:r>
              <a:rPr lang="es-ES" sz="1400" dirty="0"/>
              <a:t>Los tanques presurizados son más gruesos y pesan más. Esto puede ser un problema durante la instalación.</a:t>
            </a:r>
          </a:p>
          <a:p>
            <a:pPr marL="342900" indent="-342900">
              <a:buFont typeface="Wingdings" panose="05000000000000000000" pitchFamily="2" charset="2"/>
              <a:buChar char="§"/>
            </a:pPr>
            <a:r>
              <a:rPr lang="es-ES" sz="1400" dirty="0"/>
              <a:t>Gran volumen en cubiertas con implicaciones prácticas: resistencia a las tormentas, estética.</a:t>
            </a:r>
            <a:r>
              <a:rPr lang="en-US" sz="1400" dirty="0">
                <a:solidFill>
                  <a:prstClr val="black"/>
                </a:solidFill>
              </a:rPr>
              <a:t> </a:t>
            </a:r>
            <a:endParaRPr lang="en-US" sz="1400" dirty="0"/>
          </a:p>
        </p:txBody>
      </p:sp>
    </p:spTree>
    <p:extLst>
      <p:ext uri="{BB962C8B-B14F-4D97-AF65-F5344CB8AC3E}">
        <p14:creationId xmlns:p14="http://schemas.microsoft.com/office/powerpoint/2010/main" val="146294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A292-DCC6-4840-AB69-4C4D366220AF}"/>
              </a:ext>
            </a:extLst>
          </p:cNvPr>
          <p:cNvSpPr>
            <a:spLocks noGrp="1"/>
          </p:cNvSpPr>
          <p:nvPr>
            <p:ph type="title"/>
          </p:nvPr>
        </p:nvSpPr>
        <p:spPr/>
        <p:txBody>
          <a:bodyPr/>
          <a:lstStyle/>
          <a:p>
            <a:r>
              <a:rPr lang="es-ES" b="1" dirty="0"/>
              <a:t>1. Descripción general del sistema de calentador solar de agua por termosifón</a:t>
            </a:r>
            <a:endParaRPr lang="en-US" dirty="0"/>
          </a:p>
        </p:txBody>
      </p:sp>
      <p:sp>
        <p:nvSpPr>
          <p:cNvPr id="4" name="Rectangle 3">
            <a:extLst>
              <a:ext uri="{FF2B5EF4-FFF2-40B4-BE49-F238E27FC236}">
                <a16:creationId xmlns:a16="http://schemas.microsoft.com/office/drawing/2014/main" id="{14B76A18-9841-4B50-AEFE-467792F53B96}"/>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Tipología de los sistemas </a:t>
            </a:r>
            <a:r>
              <a:rPr lang="es-ES" b="1" dirty="0" err="1">
                <a:solidFill>
                  <a:prstClr val="black"/>
                </a:solidFill>
                <a:cs typeface="Arial" pitchFamily="34" charset="0"/>
              </a:rPr>
              <a:t>termosifónicos</a:t>
            </a:r>
            <a:r>
              <a:rPr lang="es-ES" b="1" dirty="0">
                <a:solidFill>
                  <a:prstClr val="black"/>
                </a:solidFill>
                <a:cs typeface="Arial" pitchFamily="34" charset="0"/>
              </a:rPr>
              <a:t> de ACS solar .</a:t>
            </a:r>
            <a:endParaRPr lang="en-US" b="1" dirty="0">
              <a:solidFill>
                <a:prstClr val="black"/>
              </a:solidFill>
              <a:cs typeface="Arial" pitchFamily="34" charset="0"/>
            </a:endParaRPr>
          </a:p>
        </p:txBody>
      </p:sp>
      <p:sp>
        <p:nvSpPr>
          <p:cNvPr id="6" name="Rectangle 5">
            <a:extLst>
              <a:ext uri="{FF2B5EF4-FFF2-40B4-BE49-F238E27FC236}">
                <a16:creationId xmlns:a16="http://schemas.microsoft.com/office/drawing/2014/main" id="{6BD4200E-32D3-48C2-8184-E02E1294786D}"/>
              </a:ext>
            </a:extLst>
          </p:cNvPr>
          <p:cNvSpPr/>
          <p:nvPr/>
        </p:nvSpPr>
        <p:spPr>
          <a:xfrm>
            <a:off x="0" y="1989000"/>
            <a:ext cx="9144000" cy="4031873"/>
          </a:xfrm>
          <a:prstGeom prst="rect">
            <a:avLst/>
          </a:prstGeom>
        </p:spPr>
        <p:txBody>
          <a:bodyPr wrap="square">
            <a:spAutoFit/>
          </a:bodyPr>
          <a:lstStyle/>
          <a:p>
            <a:pPr marL="285750" indent="-285750">
              <a:buFont typeface="Wingdings" panose="05000000000000000000" pitchFamily="2" charset="2"/>
              <a:buChar char="§"/>
            </a:pPr>
            <a:r>
              <a:rPr lang="es-ES" sz="1600" dirty="0">
                <a:solidFill>
                  <a:prstClr val="black"/>
                </a:solidFill>
              </a:rPr>
              <a:t>Existe un número significativo de conceptos de diseño de sistemas disponibles. En esta sección examinaremos las seis siguientes </a:t>
            </a:r>
            <a:r>
              <a:rPr lang="en-US" sz="1600" dirty="0">
                <a:solidFill>
                  <a:prstClr val="black"/>
                </a:solidFill>
              </a:rPr>
              <a:t>:</a:t>
            </a:r>
          </a:p>
          <a:p>
            <a:pPr marL="742950" lvl="1" indent="-285750">
              <a:buFont typeface="Calibri" panose="020F0502020204030204" pitchFamily="34" charset="0"/>
              <a:buChar char="₋"/>
            </a:pPr>
            <a:r>
              <a:rPr lang="es-ES" sz="1600" b="1" dirty="0"/>
              <a:t>Termosifón directo no presurizado con tubos en U de vacío y compacto.</a:t>
            </a:r>
            <a:endParaRPr lang="en-US" sz="1600" b="1" dirty="0"/>
          </a:p>
          <a:p>
            <a:pPr marL="1200150" lvl="2" indent="-285750">
              <a:buFont typeface="Arial" panose="020B0604020202020204" pitchFamily="34" charset="0"/>
              <a:buChar char="."/>
            </a:pPr>
            <a:r>
              <a:rPr lang="es-ES" sz="1600" dirty="0"/>
              <a:t>Este es un ejemplo de diseño simple y sistema ACS solar económico</a:t>
            </a:r>
            <a:r>
              <a:rPr lang="en-US" sz="1600" dirty="0"/>
              <a:t>.</a:t>
            </a:r>
          </a:p>
          <a:p>
            <a:pPr marL="742950" lvl="1" indent="-285750">
              <a:buFont typeface="Calibri" panose="020F0502020204030204" pitchFamily="34" charset="0"/>
              <a:buChar char="₋"/>
            </a:pPr>
            <a:r>
              <a:rPr lang="es-ES" sz="1600" b="1" dirty="0"/>
              <a:t>Termosifón directo presurizado con colectores planos y compacto.</a:t>
            </a:r>
            <a:endParaRPr lang="en-US" sz="1600" b="1" dirty="0"/>
          </a:p>
          <a:p>
            <a:pPr marL="1200150" lvl="2" indent="-285750">
              <a:buFont typeface="Arial" panose="020B0604020202020204" pitchFamily="34" charset="0"/>
              <a:buChar char="."/>
            </a:pPr>
            <a:r>
              <a:rPr lang="es-ES" sz="1600" dirty="0">
                <a:solidFill>
                  <a:prstClr val="black"/>
                </a:solidFill>
              </a:rPr>
              <a:t>Similar al anterior con mejor rendimiento gracias a la presurización</a:t>
            </a:r>
            <a:r>
              <a:rPr lang="en-US" sz="1600" dirty="0">
                <a:solidFill>
                  <a:prstClr val="black"/>
                </a:solidFill>
              </a:rPr>
              <a:t>.</a:t>
            </a:r>
          </a:p>
          <a:p>
            <a:pPr marL="742950" lvl="1" indent="-285750">
              <a:buFont typeface="Calibri" panose="020F0502020204030204" pitchFamily="34" charset="0"/>
              <a:buChar char="₋"/>
            </a:pPr>
            <a:r>
              <a:rPr lang="es-ES" sz="1600" b="1" dirty="0"/>
              <a:t>Termosifón indirecto no presurizado con serpentín de cobre, tubos en U evacuados y compacto.</a:t>
            </a:r>
            <a:endParaRPr lang="en-US" sz="1600" b="1" dirty="0"/>
          </a:p>
          <a:p>
            <a:pPr marL="1200150" lvl="2" indent="-285750">
              <a:buFont typeface="Arial" panose="020B0604020202020204" pitchFamily="34" charset="0"/>
              <a:buChar char="."/>
            </a:pPr>
            <a:r>
              <a:rPr lang="es-ES" sz="1600" dirty="0">
                <a:solidFill>
                  <a:prstClr val="black"/>
                </a:solidFill>
              </a:rPr>
              <a:t>Aún asequible, ofrece agua caliente instantánea una vez precalentado el tanque de agua.</a:t>
            </a:r>
            <a:endParaRPr lang="en-US" sz="1600" b="1" dirty="0"/>
          </a:p>
          <a:p>
            <a:pPr marL="742950" lvl="1" indent="-285750">
              <a:buFont typeface="Calibri" panose="020F0502020204030204" pitchFamily="34" charset="0"/>
              <a:buChar char="₋"/>
            </a:pPr>
            <a:r>
              <a:rPr lang="es-ES" sz="1600" b="1" dirty="0"/>
              <a:t>Termosifón indirecto presurizado con tubo de vacío y tubo de calor compacto.</a:t>
            </a:r>
            <a:endParaRPr lang="en-US" sz="1600" b="1" dirty="0"/>
          </a:p>
          <a:p>
            <a:pPr marL="1200150" lvl="2" indent="-285750">
              <a:buFont typeface="Arial" panose="020B0604020202020204" pitchFamily="34" charset="0"/>
              <a:buChar char="."/>
            </a:pPr>
            <a:r>
              <a:rPr lang="es-ES" sz="1600" dirty="0">
                <a:solidFill>
                  <a:prstClr val="black"/>
                </a:solidFill>
              </a:rPr>
              <a:t>Diseño y rendimiento más costoso. Los tubos de tubos de calor son intercambiadores de calor</a:t>
            </a:r>
            <a:r>
              <a:rPr lang="en-US" sz="1600" dirty="0">
                <a:solidFill>
                  <a:prstClr val="black"/>
                </a:solidFill>
              </a:rPr>
              <a:t>. </a:t>
            </a:r>
          </a:p>
          <a:p>
            <a:pPr marL="742950" lvl="1" indent="-285750">
              <a:buFont typeface="Calibri" panose="020F0502020204030204" pitchFamily="34" charset="0"/>
              <a:buChar char="₋"/>
            </a:pPr>
            <a:r>
              <a:rPr lang="es-ES" sz="1600" b="1" dirty="0"/>
              <a:t>Termosifón indirecto presurizado con intercambiador de calor envolvente y compacto.</a:t>
            </a:r>
            <a:endParaRPr lang="en-US" sz="1600" b="1" dirty="0"/>
          </a:p>
          <a:p>
            <a:pPr marL="1200150" lvl="2" indent="-285750">
              <a:buFont typeface="Arial" panose="020B0604020202020204" pitchFamily="34" charset="0"/>
              <a:buChar char="."/>
            </a:pPr>
            <a:r>
              <a:rPr lang="es-ES" sz="1600" dirty="0">
                <a:solidFill>
                  <a:prstClr val="black"/>
                </a:solidFill>
              </a:rPr>
              <a:t>Diseño </a:t>
            </a:r>
            <a:r>
              <a:rPr lang="es-ES" sz="1600" dirty="0"/>
              <a:t>más caro, mas eficiente y seguro</a:t>
            </a:r>
            <a:r>
              <a:rPr lang="es-ES" sz="1600" dirty="0">
                <a:solidFill>
                  <a:prstClr val="black"/>
                </a:solidFill>
              </a:rPr>
              <a:t>. Sin duda, el mejor sistema diseñado para cualquier calidad de agua y clima (hasta cierto punto</a:t>
            </a:r>
            <a:r>
              <a:rPr lang="en-US" sz="1600" dirty="0"/>
              <a:t>).</a:t>
            </a:r>
            <a:endParaRPr lang="en-US" sz="1600" dirty="0">
              <a:solidFill>
                <a:prstClr val="black"/>
              </a:solidFill>
            </a:endParaRPr>
          </a:p>
          <a:p>
            <a:pPr marL="742950" lvl="1" indent="-285750">
              <a:buFont typeface="Calibri" panose="020F0502020204030204" pitchFamily="34" charset="0"/>
              <a:buChar char="₋"/>
            </a:pPr>
            <a:r>
              <a:rPr lang="en-US" sz="1600" b="1" dirty="0"/>
              <a:t>Sistema split.</a:t>
            </a:r>
          </a:p>
          <a:p>
            <a:pPr marL="1200150" lvl="2" indent="-285750">
              <a:buFont typeface="Arial" panose="020B0604020202020204" pitchFamily="34" charset="0"/>
              <a:buChar char="."/>
            </a:pPr>
            <a:r>
              <a:rPr lang="es-ES" sz="1600" dirty="0">
                <a:solidFill>
                  <a:prstClr val="black"/>
                </a:solidFill>
              </a:rPr>
              <a:t>Los tipos anteriores son todos compactos. Los sistemas Split proporcionan flexibilidad, mejor estética y una capa más de protección (mejor rendimiento energético).</a:t>
            </a:r>
            <a:endParaRPr lang="en-US" sz="1600" dirty="0">
              <a:solidFill>
                <a:prstClr val="black"/>
              </a:solidFill>
            </a:endParaRPr>
          </a:p>
        </p:txBody>
      </p:sp>
    </p:spTree>
    <p:extLst>
      <p:ext uri="{BB962C8B-B14F-4D97-AF65-F5344CB8AC3E}">
        <p14:creationId xmlns:p14="http://schemas.microsoft.com/office/powerpoint/2010/main" val="20380374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10859</TotalTime>
  <Words>4755</Words>
  <Application>Microsoft Office PowerPoint</Application>
  <PresentationFormat>Presentación en pantalla (4:3)</PresentationFormat>
  <Paragraphs>412</Paragraphs>
  <Slides>40</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40</vt:i4>
      </vt:variant>
    </vt:vector>
  </HeadingPairs>
  <TitlesOfParts>
    <vt:vector size="44" baseType="lpstr">
      <vt:lpstr>Arial</vt:lpstr>
      <vt:lpstr>Calibri</vt:lpstr>
      <vt:lpstr>Wingdings</vt:lpstr>
      <vt:lpstr>2_Office Theme</vt:lpstr>
      <vt:lpstr>Unidad 2.1. EL SISTEMA DE TERMOSIFÓN</vt:lpstr>
      <vt:lpstr>Objetivos de la unidad</vt:lpstr>
      <vt:lpstr>Contenido</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1. Descripción general del sistema de calentador solar de agua por termosifón</vt:lpstr>
      <vt:lpstr>2. Estructura y componentes de los sistemas termosifón ACS solar</vt:lpstr>
      <vt:lpstr>2. Estructura y componentes de los sistemas termosifón ACS solar</vt:lpstr>
      <vt:lpstr>2. Estructura y componentes de los sistemas termosifón ACS solar</vt:lpstr>
      <vt:lpstr>2. Estructura y componentes de los sistemas termosifón ACS solar</vt:lpstr>
      <vt:lpstr>2. Estructura y componentes de los sistemas termosifón ACS solar</vt:lpstr>
      <vt:lpstr>2. Estructura y componentes de los sistemas termosifón ACS solar</vt:lpstr>
      <vt:lpstr>2. Estructura y componentes de los sistemas termosifón ACS solar</vt:lpstr>
      <vt:lpstr>2. Estructura y componentes de los sistemas termosifón ACS solar</vt:lpstr>
      <vt:lpstr>2. Estructura y componentes de los sistemas termosifón ACS solar</vt:lpstr>
      <vt:lpstr>3. Proceso de instalación de sistemas termosifónicos ACS solar</vt:lpstr>
      <vt:lpstr>3. Proceso de instalación de sistemas termosifónicos ACS solar</vt:lpstr>
      <vt:lpstr>3. Proceso de instalación de sistemas termosifónicos ACS solar</vt:lpstr>
      <vt:lpstr>3. Proceso de instalación de sistemas termosifónicos ACS solar</vt:lpstr>
      <vt:lpstr>3. Proceso de instalación de sistemas termosifónicos ACS solar</vt:lpstr>
      <vt:lpstr>3. Proceso de instalación de sistemas termosifónicos ACS solar</vt:lpstr>
      <vt:lpstr>3. Proceso de instalación de sistemas termosifónicos ACS solar</vt:lpstr>
      <vt:lpstr>3. Proceso de instalación de sistemas termosifónicos ACS solar</vt:lpstr>
      <vt:lpstr>3. Proceso de instalación de sistemas termosifónicos ACS solar</vt:lpstr>
      <vt:lpstr>Sumario</vt:lpstr>
      <vt:lpstr>Bibliografia</vt:lpstr>
      <vt:lpstr>Fin de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Jesus Mari Gómez</cp:lastModifiedBy>
  <cp:revision>404</cp:revision>
  <cp:lastPrinted>2019-03-22T14:01:24Z</cp:lastPrinted>
  <dcterms:created xsi:type="dcterms:W3CDTF">2017-12-11T10:59:29Z</dcterms:created>
  <dcterms:modified xsi:type="dcterms:W3CDTF">2019-08-21T08:59:42Z</dcterms:modified>
</cp:coreProperties>
</file>