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60"/>
  </p:notesMasterIdLst>
  <p:sldIdLst>
    <p:sldId id="256" r:id="rId2"/>
    <p:sldId id="257" r:id="rId3"/>
    <p:sldId id="258" r:id="rId4"/>
    <p:sldId id="261" r:id="rId5"/>
    <p:sldId id="262" r:id="rId6"/>
    <p:sldId id="263" r:id="rId7"/>
    <p:sldId id="264" r:id="rId8"/>
    <p:sldId id="265" r:id="rId9"/>
    <p:sldId id="266" r:id="rId10"/>
    <p:sldId id="267" r:id="rId11"/>
    <p:sldId id="268" r:id="rId12"/>
    <p:sldId id="269" r:id="rId13"/>
    <p:sldId id="270" r:id="rId14"/>
    <p:sldId id="271" r:id="rId15"/>
    <p:sldId id="273" r:id="rId16"/>
    <p:sldId id="272" r:id="rId17"/>
    <p:sldId id="275" r:id="rId18"/>
    <p:sldId id="276" r:id="rId19"/>
    <p:sldId id="277" r:id="rId20"/>
    <p:sldId id="279" r:id="rId21"/>
    <p:sldId id="280" r:id="rId22"/>
    <p:sldId id="281" r:id="rId23"/>
    <p:sldId id="282" r:id="rId24"/>
    <p:sldId id="283" r:id="rId25"/>
    <p:sldId id="284" r:id="rId26"/>
    <p:sldId id="285" r:id="rId27"/>
    <p:sldId id="286" r:id="rId28"/>
    <p:sldId id="288" r:id="rId29"/>
    <p:sldId id="289" r:id="rId30"/>
    <p:sldId id="290" r:id="rId31"/>
    <p:sldId id="291" r:id="rId32"/>
    <p:sldId id="292" r:id="rId33"/>
    <p:sldId id="293" r:id="rId34"/>
    <p:sldId id="294" r:id="rId35"/>
    <p:sldId id="295" r:id="rId36"/>
    <p:sldId id="296" r:id="rId37"/>
    <p:sldId id="297" r:id="rId38"/>
    <p:sldId id="298" r:id="rId39"/>
    <p:sldId id="299" r:id="rId40"/>
    <p:sldId id="300" r:id="rId41"/>
    <p:sldId id="301" r:id="rId42"/>
    <p:sldId id="303" r:id="rId43"/>
    <p:sldId id="304" r:id="rId44"/>
    <p:sldId id="302" r:id="rId45"/>
    <p:sldId id="305" r:id="rId46"/>
    <p:sldId id="308" r:id="rId47"/>
    <p:sldId id="309" r:id="rId48"/>
    <p:sldId id="310" r:id="rId49"/>
    <p:sldId id="311" r:id="rId50"/>
    <p:sldId id="312" r:id="rId51"/>
    <p:sldId id="306" r:id="rId52"/>
    <p:sldId id="313" r:id="rId53"/>
    <p:sldId id="314" r:id="rId54"/>
    <p:sldId id="315" r:id="rId55"/>
    <p:sldId id="316" r:id="rId56"/>
    <p:sldId id="318" r:id="rId57"/>
    <p:sldId id="317" r:id="rId58"/>
    <p:sldId id="260" r:id="rId59"/>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E1E1"/>
    <a:srgbClr val="E7E7E7"/>
    <a:srgbClr val="CBCBCB"/>
    <a:srgbClr val="E0EF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6357" autoAdjust="0"/>
  </p:normalViewPr>
  <p:slideViewPr>
    <p:cSldViewPr>
      <p:cViewPr varScale="1">
        <p:scale>
          <a:sx n="86" d="100"/>
          <a:sy n="86" d="100"/>
        </p:scale>
        <p:origin x="1389" y="6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2C10A0-F87B-4BFF-AD3A-8310E448460F}" type="datetimeFigureOut">
              <a:rPr lang="el-GR" smtClean="0"/>
              <a:t>15/12/2019</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1933F7-9C1D-42A8-B27F-F697341C8CBF}" type="slidenum">
              <a:rPr lang="el-GR" smtClean="0"/>
              <a:t>‹#›</a:t>
            </a:fld>
            <a:endParaRPr lang="el-GR"/>
          </a:p>
        </p:txBody>
      </p:sp>
    </p:spTree>
    <p:extLst>
      <p:ext uri="{BB962C8B-B14F-4D97-AF65-F5344CB8AC3E}">
        <p14:creationId xmlns:p14="http://schemas.microsoft.com/office/powerpoint/2010/main" val="33254126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lnSpcReduction="10000"/>
          </a:bodyPr>
          <a:lstStyle/>
          <a:p>
            <a:r>
              <a:rPr lang="en-US" sz="1200" u="sng" kern="1200" dirty="0">
                <a:solidFill>
                  <a:schemeClr val="tx1"/>
                </a:solidFill>
                <a:latin typeface="+mn-lt"/>
                <a:ea typeface="+mn-ea"/>
                <a:cs typeface="+mn-cs"/>
              </a:rPr>
              <a:t>Guidelines for the Trainer</a:t>
            </a:r>
          </a:p>
          <a:p>
            <a:endParaRPr lang="el-GR" sz="1200" kern="1200" dirty="0">
              <a:solidFill>
                <a:schemeClr val="tx1"/>
              </a:solidFill>
              <a:latin typeface="+mn-lt"/>
              <a:ea typeface="+mn-ea"/>
              <a:cs typeface="+mn-cs"/>
            </a:endParaRPr>
          </a:p>
          <a:p>
            <a:r>
              <a:rPr lang="en-US" sz="1200" kern="1200" dirty="0">
                <a:solidFill>
                  <a:schemeClr val="tx1"/>
                </a:solidFill>
                <a:latin typeface="+mn-lt"/>
                <a:ea typeface="+mn-ea"/>
                <a:cs typeface="+mn-cs"/>
              </a:rPr>
              <a:t>This .</a:t>
            </a:r>
            <a:r>
              <a:rPr lang="en-US" sz="1200" kern="1200" dirty="0" err="1">
                <a:solidFill>
                  <a:schemeClr val="tx1"/>
                </a:solidFill>
                <a:latin typeface="+mn-lt"/>
                <a:ea typeface="+mn-ea"/>
                <a:cs typeface="+mn-cs"/>
              </a:rPr>
              <a:t>ppt</a:t>
            </a:r>
            <a:r>
              <a:rPr lang="en-US" sz="1200" kern="1200" dirty="0">
                <a:solidFill>
                  <a:schemeClr val="tx1"/>
                </a:solidFill>
                <a:latin typeface="+mn-lt"/>
                <a:ea typeface="+mn-ea"/>
                <a:cs typeface="+mn-cs"/>
              </a:rPr>
              <a:t> file is a template to be used from</a:t>
            </a:r>
            <a:r>
              <a:rPr lang="en-US" sz="1200" kern="1200" baseline="0" dirty="0">
                <a:solidFill>
                  <a:schemeClr val="tx1"/>
                </a:solidFill>
                <a:latin typeface="+mn-lt"/>
                <a:ea typeface="+mn-ea"/>
                <a:cs typeface="+mn-cs"/>
              </a:rPr>
              <a:t> VET providers in order for them to prepare the training material. </a:t>
            </a:r>
            <a:endParaRPr lang="en-US" sz="1200" kern="1200" dirty="0">
              <a:solidFill>
                <a:schemeClr val="tx1"/>
              </a:solidFill>
              <a:latin typeface="+mn-lt"/>
              <a:ea typeface="+mn-ea"/>
              <a:cs typeface="+mn-cs"/>
            </a:endParaRPr>
          </a:p>
          <a:p>
            <a:endParaRPr lang="el-GR" sz="1200" kern="1200" dirty="0">
              <a:solidFill>
                <a:schemeClr val="tx1"/>
              </a:solidFill>
              <a:latin typeface="+mn-lt"/>
              <a:ea typeface="+mn-ea"/>
              <a:cs typeface="+mn-cs"/>
            </a:endParaRPr>
          </a:p>
          <a:p>
            <a:r>
              <a:rPr lang="en-US" sz="1200" kern="1200" dirty="0">
                <a:solidFill>
                  <a:schemeClr val="tx1"/>
                </a:solidFill>
                <a:latin typeface="+mn-lt"/>
                <a:ea typeface="+mn-ea"/>
                <a:cs typeface="+mn-cs"/>
              </a:rPr>
              <a:t>We suggest </a:t>
            </a:r>
            <a:r>
              <a:rPr lang="en-US" sz="1200" b="1" kern="1200" dirty="0">
                <a:solidFill>
                  <a:schemeClr val="tx1"/>
                </a:solidFill>
                <a:latin typeface="+mn-lt"/>
                <a:ea typeface="+mn-ea"/>
                <a:cs typeface="+mn-cs"/>
              </a:rPr>
              <a:t>30 up to 40 .</a:t>
            </a:r>
            <a:r>
              <a:rPr lang="en-US" sz="1200" b="1" kern="1200" dirty="0" err="1">
                <a:solidFill>
                  <a:schemeClr val="tx1"/>
                </a:solidFill>
                <a:latin typeface="+mn-lt"/>
                <a:ea typeface="+mn-ea"/>
                <a:cs typeface="+mn-cs"/>
              </a:rPr>
              <a:t>ppt</a:t>
            </a:r>
            <a:r>
              <a:rPr lang="en-US" sz="1200" b="1" kern="1200" dirty="0">
                <a:solidFill>
                  <a:schemeClr val="tx1"/>
                </a:solidFill>
                <a:latin typeface="+mn-lt"/>
                <a:ea typeface="+mn-ea"/>
                <a:cs typeface="+mn-cs"/>
              </a:rPr>
              <a:t> slides </a:t>
            </a:r>
            <a:r>
              <a:rPr lang="en-US" sz="1200" kern="1200" dirty="0">
                <a:solidFill>
                  <a:schemeClr val="tx1"/>
                </a:solidFill>
                <a:latin typeface="+mn-lt"/>
                <a:ea typeface="+mn-ea"/>
                <a:cs typeface="+mn-cs"/>
              </a:rPr>
              <a:t>for one (1) hour of the training program. </a:t>
            </a:r>
            <a:endParaRPr lang="el-GR"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There are 3 </a:t>
            </a:r>
            <a:r>
              <a:rPr lang="en-US" sz="1200" u="sng" kern="1200" dirty="0">
                <a:solidFill>
                  <a:schemeClr val="tx1"/>
                </a:solidFill>
                <a:latin typeface="+mn-lt"/>
                <a:ea typeface="+mn-ea"/>
                <a:cs typeface="+mn-cs"/>
              </a:rPr>
              <a:t>predefined slides </a:t>
            </a:r>
            <a:r>
              <a:rPr lang="en-US" sz="1200" kern="1200" dirty="0">
                <a:solidFill>
                  <a:schemeClr val="tx1"/>
                </a:solidFill>
                <a:latin typeface="+mn-lt"/>
                <a:ea typeface="+mn-ea"/>
                <a:cs typeface="+mn-cs"/>
              </a:rPr>
              <a:t>to be filled in by you, entitled “</a:t>
            </a:r>
            <a:r>
              <a:rPr lang="en-US" sz="1200" b="1" kern="1200" dirty="0">
                <a:solidFill>
                  <a:schemeClr val="tx1"/>
                </a:solidFill>
                <a:latin typeface="+mn-lt"/>
                <a:ea typeface="+mn-ea"/>
                <a:cs typeface="+mn-cs"/>
              </a:rPr>
              <a:t>Module Objectives</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Conclusion</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End of module</a:t>
            </a:r>
            <a:r>
              <a:rPr lang="en-US" sz="1200" kern="1200" dirty="0">
                <a:solidFill>
                  <a:schemeClr val="tx1"/>
                </a:solidFill>
                <a:latin typeface="+mn-lt"/>
                <a:ea typeface="+mn-ea"/>
                <a:cs typeface="+mn-cs"/>
              </a:rPr>
              <a:t>”. </a:t>
            </a:r>
            <a:endParaRPr lang="el-GR"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pPr lvl="0"/>
            <a:r>
              <a:rPr lang="en-US" sz="1200" kern="1200" dirty="0">
                <a:solidFill>
                  <a:schemeClr val="tx1"/>
                </a:solidFill>
                <a:latin typeface="+mn-lt"/>
                <a:ea typeface="+mn-ea"/>
                <a:cs typeface="+mn-cs"/>
              </a:rPr>
              <a:t>Material should be sent in editable format.</a:t>
            </a:r>
            <a:r>
              <a:rPr lang="en-US" sz="1200" kern="1200" baseline="0" dirty="0">
                <a:solidFill>
                  <a:schemeClr val="tx1"/>
                </a:solidFill>
                <a:latin typeface="+mn-lt"/>
                <a:ea typeface="+mn-ea"/>
                <a:cs typeface="+mn-cs"/>
              </a:rPr>
              <a:t> </a:t>
            </a:r>
            <a:endParaRPr lang="el-GR" sz="1200" kern="1200" dirty="0">
              <a:solidFill>
                <a:schemeClr val="tx1"/>
              </a:solidFill>
              <a:latin typeface="+mn-lt"/>
              <a:ea typeface="+mn-ea"/>
              <a:cs typeface="+mn-cs"/>
            </a:endParaRPr>
          </a:p>
          <a:p>
            <a:pPr lvl="0"/>
            <a:endParaRPr lang="en-US"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Suggested font: Arial</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Required font size: 16</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Suggested line spacing: 1,5</a:t>
            </a:r>
            <a:endParaRPr lang="el-GR" sz="1200" kern="1200" dirty="0">
              <a:solidFill>
                <a:schemeClr val="tx1"/>
              </a:solidFill>
              <a:latin typeface="+mn-lt"/>
              <a:ea typeface="+mn-ea"/>
              <a:cs typeface="+mn-cs"/>
            </a:endParaRPr>
          </a:p>
          <a:p>
            <a:pPr lvl="0">
              <a:buFont typeface="Wingdings" pitchFamily="2" charset="2"/>
              <a:buChar char="§"/>
            </a:pPr>
            <a:r>
              <a:rPr lang="en-US" sz="1200" kern="1200" dirty="0" err="1">
                <a:solidFill>
                  <a:schemeClr val="tx1"/>
                </a:solidFill>
                <a:latin typeface="+mn-lt"/>
                <a:ea typeface="+mn-ea"/>
                <a:cs typeface="+mn-cs"/>
              </a:rPr>
              <a:t>ppt</a:t>
            </a:r>
            <a:r>
              <a:rPr lang="en-US" sz="1200" kern="1200" dirty="0">
                <a:solidFill>
                  <a:schemeClr val="tx1"/>
                </a:solidFill>
                <a:latin typeface="+mn-lt"/>
                <a:ea typeface="+mn-ea"/>
                <a:cs typeface="+mn-cs"/>
              </a:rPr>
              <a:t>/</a:t>
            </a:r>
            <a:r>
              <a:rPr lang="en-US" sz="1200" kern="1200" dirty="0" err="1">
                <a:solidFill>
                  <a:schemeClr val="tx1"/>
                </a:solidFill>
                <a:latin typeface="+mn-lt"/>
                <a:ea typeface="+mn-ea"/>
                <a:cs typeface="+mn-cs"/>
              </a:rPr>
              <a:t>pptx</a:t>
            </a:r>
            <a:r>
              <a:rPr lang="en-US" sz="1200" kern="1200" dirty="0">
                <a:solidFill>
                  <a:schemeClr val="tx1"/>
                </a:solidFill>
                <a:latin typeface="+mn-lt"/>
                <a:ea typeface="+mn-ea"/>
                <a:cs typeface="+mn-cs"/>
              </a:rPr>
              <a:t> file should have a clear structure and defined units and unique slide titles</a:t>
            </a:r>
            <a:endParaRPr lang="el-GR" sz="1200" kern="1200" dirty="0">
              <a:solidFill>
                <a:schemeClr val="tx1"/>
              </a:solidFill>
              <a:latin typeface="+mn-lt"/>
              <a:ea typeface="+mn-ea"/>
              <a:cs typeface="+mn-cs"/>
            </a:endParaRPr>
          </a:p>
          <a:p>
            <a:pPr lvl="0">
              <a:buFont typeface="Wingdings" pitchFamily="2" charset="2"/>
              <a:buChar char="§"/>
            </a:pPr>
            <a:r>
              <a:rPr lang="en-US" sz="1200" kern="1200" dirty="0" err="1">
                <a:solidFill>
                  <a:schemeClr val="tx1"/>
                </a:solidFill>
                <a:latin typeface="+mn-lt"/>
                <a:ea typeface="+mn-ea"/>
                <a:cs typeface="+mn-cs"/>
              </a:rPr>
              <a:t>ppt</a:t>
            </a:r>
            <a:r>
              <a:rPr lang="en-US" sz="1200" kern="1200" dirty="0">
                <a:solidFill>
                  <a:schemeClr val="tx1"/>
                </a:solidFill>
                <a:latin typeface="+mn-lt"/>
                <a:ea typeface="+mn-ea"/>
                <a:cs typeface="+mn-cs"/>
              </a:rPr>
              <a:t>/</a:t>
            </a:r>
            <a:r>
              <a:rPr lang="en-US" sz="1200" kern="1200" dirty="0" err="1">
                <a:solidFill>
                  <a:schemeClr val="tx1"/>
                </a:solidFill>
                <a:latin typeface="+mn-lt"/>
                <a:ea typeface="+mn-ea"/>
                <a:cs typeface="+mn-cs"/>
              </a:rPr>
              <a:t>pptx</a:t>
            </a:r>
            <a:r>
              <a:rPr lang="en-US" sz="1200" kern="1200" dirty="0">
                <a:solidFill>
                  <a:schemeClr val="tx1"/>
                </a:solidFill>
                <a:latin typeface="+mn-lt"/>
                <a:ea typeface="+mn-ea"/>
                <a:cs typeface="+mn-cs"/>
              </a:rPr>
              <a:t> slide contents should not exceed the predefined margins</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Images, diagrams etc should be accompanied with a description</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If you want to include comprehension questions (multiple choice, multiple responses, true/false, matching etc.) to enhance users’ understanding of the theory, you should embody them in the </a:t>
            </a:r>
            <a:r>
              <a:rPr lang="en-US" sz="1200" kern="1200" dirty="0" err="1">
                <a:solidFill>
                  <a:schemeClr val="tx1"/>
                </a:solidFill>
                <a:latin typeface="+mn-lt"/>
                <a:ea typeface="+mn-ea"/>
                <a:cs typeface="+mn-cs"/>
              </a:rPr>
              <a:t>ppt</a:t>
            </a:r>
            <a:r>
              <a:rPr lang="en-US" sz="1200" kern="1200" dirty="0">
                <a:solidFill>
                  <a:schemeClr val="tx1"/>
                </a:solidFill>
                <a:latin typeface="+mn-lt"/>
                <a:ea typeface="+mn-ea"/>
                <a:cs typeface="+mn-cs"/>
              </a:rPr>
              <a:t>/</a:t>
            </a:r>
            <a:r>
              <a:rPr lang="en-US" sz="1200" kern="1200" dirty="0" err="1">
                <a:solidFill>
                  <a:schemeClr val="tx1"/>
                </a:solidFill>
                <a:latin typeface="+mn-lt"/>
                <a:ea typeface="+mn-ea"/>
                <a:cs typeface="+mn-cs"/>
              </a:rPr>
              <a:t>pptx</a:t>
            </a:r>
            <a:r>
              <a:rPr lang="en-US" sz="1200" kern="1200" dirty="0">
                <a:solidFill>
                  <a:schemeClr val="tx1"/>
                </a:solidFill>
                <a:latin typeface="+mn-lt"/>
                <a:ea typeface="+mn-ea"/>
                <a:cs typeface="+mn-cs"/>
              </a:rPr>
              <a:t> file.</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Questions that will be used for self assessment and final assessment quizzes should follow a predefined format that will be sent from SQLearn in an .</a:t>
            </a:r>
            <a:r>
              <a:rPr lang="en-US" sz="1200" kern="1200" dirty="0" err="1">
                <a:solidFill>
                  <a:schemeClr val="tx1"/>
                </a:solidFill>
                <a:latin typeface="+mn-lt"/>
                <a:ea typeface="+mn-ea"/>
                <a:cs typeface="+mn-cs"/>
              </a:rPr>
              <a:t>xls</a:t>
            </a:r>
            <a:r>
              <a:rPr lang="en-US" sz="1200" kern="1200" dirty="0">
                <a:solidFill>
                  <a:schemeClr val="tx1"/>
                </a:solidFill>
                <a:latin typeface="+mn-lt"/>
                <a:ea typeface="+mn-ea"/>
                <a:cs typeface="+mn-cs"/>
              </a:rPr>
              <a:t> file</a:t>
            </a:r>
            <a:endParaRPr lang="el-GR" sz="1200" kern="1200" dirty="0">
              <a:solidFill>
                <a:schemeClr val="tx1"/>
              </a:solidFill>
              <a:latin typeface="+mn-lt"/>
              <a:ea typeface="+mn-ea"/>
              <a:cs typeface="+mn-cs"/>
            </a:endParaRPr>
          </a:p>
          <a:p>
            <a:endParaRPr lang="el-GR" dirty="0"/>
          </a:p>
        </p:txBody>
      </p:sp>
      <p:sp>
        <p:nvSpPr>
          <p:cNvPr id="4" name="3 - Θέση αριθμού διαφάνειας"/>
          <p:cNvSpPr>
            <a:spLocks noGrp="1"/>
          </p:cNvSpPr>
          <p:nvPr>
            <p:ph type="sldNum" sz="quarter" idx="10"/>
          </p:nvPr>
        </p:nvSpPr>
        <p:spPr/>
        <p:txBody>
          <a:bodyPr/>
          <a:lstStyle/>
          <a:p>
            <a:fld id="{D51933F7-9C1D-42A8-B27F-F697341C8CBF}" type="slidenum">
              <a:rPr lang="el-GR" smtClean="0"/>
              <a:t>2</a:t>
            </a:fld>
            <a:endParaRPr lang="el-GR"/>
          </a:p>
        </p:txBody>
      </p:sp>
    </p:spTree>
    <p:extLst>
      <p:ext uri="{BB962C8B-B14F-4D97-AF65-F5344CB8AC3E}">
        <p14:creationId xmlns:p14="http://schemas.microsoft.com/office/powerpoint/2010/main" val="11481598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The </a:t>
            </a:r>
            <a:r>
              <a:rPr lang="de-DE" dirty="0" err="1"/>
              <a:t>figure</a:t>
            </a:r>
            <a:r>
              <a:rPr lang="de-DE" dirty="0"/>
              <a:t> </a:t>
            </a:r>
            <a:r>
              <a:rPr lang="de-DE" dirty="0" err="1"/>
              <a:t>should</a:t>
            </a:r>
            <a:r>
              <a:rPr lang="de-DE" dirty="0"/>
              <a:t> </a:t>
            </a:r>
            <a:r>
              <a:rPr lang="de-DE" dirty="0" err="1"/>
              <a:t>be</a:t>
            </a:r>
            <a:r>
              <a:rPr lang="de-DE" dirty="0"/>
              <a:t> </a:t>
            </a:r>
            <a:r>
              <a:rPr lang="de-DE" dirty="0" err="1"/>
              <a:t>enlarged</a:t>
            </a:r>
            <a:r>
              <a:rPr lang="de-DE" dirty="0"/>
              <a:t> </a:t>
            </a:r>
            <a:r>
              <a:rPr lang="de-DE" dirty="0" err="1"/>
              <a:t>by</a:t>
            </a:r>
            <a:r>
              <a:rPr lang="de-DE" dirty="0"/>
              <a:t> </a:t>
            </a:r>
            <a:r>
              <a:rPr lang="de-DE" dirty="0" err="1"/>
              <a:t>click</a:t>
            </a:r>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15</a:t>
            </a:fld>
            <a:endParaRPr lang="el-GR"/>
          </a:p>
        </p:txBody>
      </p:sp>
    </p:spTree>
    <p:extLst>
      <p:ext uri="{BB962C8B-B14F-4D97-AF65-F5344CB8AC3E}">
        <p14:creationId xmlns:p14="http://schemas.microsoft.com/office/powerpoint/2010/main" val="33121163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Picture: </a:t>
            </a:r>
            <a:r>
              <a:rPr lang="de-DE" dirty="0" err="1"/>
              <a:t>shutterstock</a:t>
            </a:r>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16</a:t>
            </a:fld>
            <a:endParaRPr lang="el-GR"/>
          </a:p>
        </p:txBody>
      </p:sp>
    </p:spTree>
    <p:extLst>
      <p:ext uri="{BB962C8B-B14F-4D97-AF65-F5344CB8AC3E}">
        <p14:creationId xmlns:p14="http://schemas.microsoft.com/office/powerpoint/2010/main" val="19425056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17</a:t>
            </a:fld>
            <a:endParaRPr lang="el-GR"/>
          </a:p>
        </p:txBody>
      </p:sp>
    </p:spTree>
    <p:extLst>
      <p:ext uri="{BB962C8B-B14F-4D97-AF65-F5344CB8AC3E}">
        <p14:creationId xmlns:p14="http://schemas.microsoft.com/office/powerpoint/2010/main" val="19030346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18</a:t>
            </a:fld>
            <a:endParaRPr lang="el-GR"/>
          </a:p>
        </p:txBody>
      </p:sp>
    </p:spTree>
    <p:extLst>
      <p:ext uri="{BB962C8B-B14F-4D97-AF65-F5344CB8AC3E}">
        <p14:creationId xmlns:p14="http://schemas.microsoft.com/office/powerpoint/2010/main" val="22450590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19</a:t>
            </a:fld>
            <a:endParaRPr lang="el-GR"/>
          </a:p>
        </p:txBody>
      </p:sp>
    </p:spTree>
    <p:extLst>
      <p:ext uri="{BB962C8B-B14F-4D97-AF65-F5344CB8AC3E}">
        <p14:creationId xmlns:p14="http://schemas.microsoft.com/office/powerpoint/2010/main" val="33671684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Picture: </a:t>
            </a:r>
            <a:r>
              <a:rPr lang="de-DE" dirty="0" err="1"/>
              <a:t>shutterstock</a:t>
            </a:r>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20</a:t>
            </a:fld>
            <a:endParaRPr lang="el-GR"/>
          </a:p>
        </p:txBody>
      </p:sp>
    </p:spTree>
    <p:extLst>
      <p:ext uri="{BB962C8B-B14F-4D97-AF65-F5344CB8AC3E}">
        <p14:creationId xmlns:p14="http://schemas.microsoft.com/office/powerpoint/2010/main" val="2884759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Picture: </a:t>
            </a:r>
            <a:r>
              <a:rPr lang="de-DE" dirty="0" err="1"/>
              <a:t>shutterstock</a:t>
            </a:r>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21</a:t>
            </a:fld>
            <a:endParaRPr lang="el-GR"/>
          </a:p>
        </p:txBody>
      </p:sp>
    </p:spTree>
    <p:extLst>
      <p:ext uri="{BB962C8B-B14F-4D97-AF65-F5344CB8AC3E}">
        <p14:creationId xmlns:p14="http://schemas.microsoft.com/office/powerpoint/2010/main" val="3969212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Picture: </a:t>
            </a:r>
            <a:r>
              <a:rPr lang="de-DE" dirty="0" err="1"/>
              <a:t>shutterstock</a:t>
            </a:r>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22</a:t>
            </a:fld>
            <a:endParaRPr lang="el-GR"/>
          </a:p>
        </p:txBody>
      </p:sp>
    </p:spTree>
    <p:extLst>
      <p:ext uri="{BB962C8B-B14F-4D97-AF65-F5344CB8AC3E}">
        <p14:creationId xmlns:p14="http://schemas.microsoft.com/office/powerpoint/2010/main" val="39133539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23</a:t>
            </a:fld>
            <a:endParaRPr lang="el-GR"/>
          </a:p>
        </p:txBody>
      </p:sp>
    </p:spTree>
    <p:extLst>
      <p:ext uri="{BB962C8B-B14F-4D97-AF65-F5344CB8AC3E}">
        <p14:creationId xmlns:p14="http://schemas.microsoft.com/office/powerpoint/2010/main" val="1517380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24</a:t>
            </a:fld>
            <a:endParaRPr lang="el-GR"/>
          </a:p>
        </p:txBody>
      </p:sp>
    </p:spTree>
    <p:extLst>
      <p:ext uri="{BB962C8B-B14F-4D97-AF65-F5344CB8AC3E}">
        <p14:creationId xmlns:p14="http://schemas.microsoft.com/office/powerpoint/2010/main" val="14228559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Picture:</a:t>
            </a:r>
            <a:r>
              <a:rPr lang="de-DE" baseline="0" dirty="0"/>
              <a:t> https://de.wikipedia.org/wiki/Carl_von_Linde#/media/File:Carl_von_Linde_1868.jpg - in </a:t>
            </a:r>
            <a:r>
              <a:rPr lang="de-DE" baseline="0" dirty="0" err="1"/>
              <a:t>public</a:t>
            </a:r>
            <a:r>
              <a:rPr lang="de-DE" baseline="0" dirty="0"/>
              <a:t> </a:t>
            </a:r>
            <a:r>
              <a:rPr lang="de-DE" baseline="0" dirty="0" err="1"/>
              <a:t>domain</a:t>
            </a:r>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7</a:t>
            </a:fld>
            <a:endParaRPr lang="el-GR"/>
          </a:p>
        </p:txBody>
      </p:sp>
    </p:spTree>
    <p:extLst>
      <p:ext uri="{BB962C8B-B14F-4D97-AF65-F5344CB8AC3E}">
        <p14:creationId xmlns:p14="http://schemas.microsoft.com/office/powerpoint/2010/main" val="36033669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25</a:t>
            </a:fld>
            <a:endParaRPr lang="el-GR"/>
          </a:p>
        </p:txBody>
      </p:sp>
    </p:spTree>
    <p:extLst>
      <p:ext uri="{BB962C8B-B14F-4D97-AF65-F5344CB8AC3E}">
        <p14:creationId xmlns:p14="http://schemas.microsoft.com/office/powerpoint/2010/main" val="38023187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26</a:t>
            </a:fld>
            <a:endParaRPr lang="el-GR"/>
          </a:p>
        </p:txBody>
      </p:sp>
    </p:spTree>
    <p:extLst>
      <p:ext uri="{BB962C8B-B14F-4D97-AF65-F5344CB8AC3E}">
        <p14:creationId xmlns:p14="http://schemas.microsoft.com/office/powerpoint/2010/main" val="29243196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27</a:t>
            </a:fld>
            <a:endParaRPr lang="el-GR"/>
          </a:p>
        </p:txBody>
      </p:sp>
    </p:spTree>
    <p:extLst>
      <p:ext uri="{BB962C8B-B14F-4D97-AF65-F5344CB8AC3E}">
        <p14:creationId xmlns:p14="http://schemas.microsoft.com/office/powerpoint/2010/main" val="10877799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28</a:t>
            </a:fld>
            <a:endParaRPr lang="el-GR"/>
          </a:p>
        </p:txBody>
      </p:sp>
    </p:spTree>
    <p:extLst>
      <p:ext uri="{BB962C8B-B14F-4D97-AF65-F5344CB8AC3E}">
        <p14:creationId xmlns:p14="http://schemas.microsoft.com/office/powerpoint/2010/main" val="20298172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a:t>Picture: </a:t>
            </a:r>
            <a:r>
              <a:rPr lang="de-DE" dirty="0" err="1"/>
              <a:t>shutterstock</a:t>
            </a:r>
            <a:endParaRPr lang="de-DE" dirty="0"/>
          </a:p>
          <a:p>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29</a:t>
            </a:fld>
            <a:endParaRPr lang="el-GR"/>
          </a:p>
        </p:txBody>
      </p:sp>
    </p:spTree>
    <p:extLst>
      <p:ext uri="{BB962C8B-B14F-4D97-AF65-F5344CB8AC3E}">
        <p14:creationId xmlns:p14="http://schemas.microsoft.com/office/powerpoint/2010/main" val="6497003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In </a:t>
            </a:r>
            <a:r>
              <a:rPr lang="de-DE" dirty="0" err="1"/>
              <a:t>german</a:t>
            </a:r>
            <a:r>
              <a:rPr lang="de-DE" dirty="0"/>
              <a:t> https://www.bs-klima.de/images/kaeltemittel-diagramme/Kaeltemittel_R410A_38__20090428_.pdf</a:t>
            </a:r>
          </a:p>
        </p:txBody>
      </p:sp>
      <p:sp>
        <p:nvSpPr>
          <p:cNvPr id="4" name="Foliennummernplatzhalter 3"/>
          <p:cNvSpPr>
            <a:spLocks noGrp="1"/>
          </p:cNvSpPr>
          <p:nvPr>
            <p:ph type="sldNum" sz="quarter" idx="10"/>
          </p:nvPr>
        </p:nvSpPr>
        <p:spPr/>
        <p:txBody>
          <a:bodyPr/>
          <a:lstStyle/>
          <a:p>
            <a:fld id="{D51933F7-9C1D-42A8-B27F-F697341C8CBF}" type="slidenum">
              <a:rPr lang="el-GR" smtClean="0"/>
              <a:t>30</a:t>
            </a:fld>
            <a:endParaRPr lang="el-GR"/>
          </a:p>
        </p:txBody>
      </p:sp>
    </p:spTree>
    <p:extLst>
      <p:ext uri="{BB962C8B-B14F-4D97-AF65-F5344CB8AC3E}">
        <p14:creationId xmlns:p14="http://schemas.microsoft.com/office/powerpoint/2010/main" val="24059524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31</a:t>
            </a:fld>
            <a:endParaRPr lang="el-GR"/>
          </a:p>
        </p:txBody>
      </p:sp>
    </p:spTree>
    <p:extLst>
      <p:ext uri="{BB962C8B-B14F-4D97-AF65-F5344CB8AC3E}">
        <p14:creationId xmlns:p14="http://schemas.microsoft.com/office/powerpoint/2010/main" val="35834157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32</a:t>
            </a:fld>
            <a:endParaRPr lang="el-GR"/>
          </a:p>
        </p:txBody>
      </p:sp>
    </p:spTree>
    <p:extLst>
      <p:ext uri="{BB962C8B-B14F-4D97-AF65-F5344CB8AC3E}">
        <p14:creationId xmlns:p14="http://schemas.microsoft.com/office/powerpoint/2010/main" val="17209396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33</a:t>
            </a:fld>
            <a:endParaRPr lang="el-GR"/>
          </a:p>
        </p:txBody>
      </p:sp>
    </p:spTree>
    <p:extLst>
      <p:ext uri="{BB962C8B-B14F-4D97-AF65-F5344CB8AC3E}">
        <p14:creationId xmlns:p14="http://schemas.microsoft.com/office/powerpoint/2010/main" val="7060806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34</a:t>
            </a:fld>
            <a:endParaRPr lang="el-GR"/>
          </a:p>
        </p:txBody>
      </p:sp>
    </p:spTree>
    <p:extLst>
      <p:ext uri="{BB962C8B-B14F-4D97-AF65-F5344CB8AC3E}">
        <p14:creationId xmlns:p14="http://schemas.microsoft.com/office/powerpoint/2010/main" val="27493955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8</a:t>
            </a:fld>
            <a:endParaRPr lang="el-GR"/>
          </a:p>
        </p:txBody>
      </p:sp>
    </p:spTree>
    <p:extLst>
      <p:ext uri="{BB962C8B-B14F-4D97-AF65-F5344CB8AC3E}">
        <p14:creationId xmlns:p14="http://schemas.microsoft.com/office/powerpoint/2010/main" val="34621475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35</a:t>
            </a:fld>
            <a:endParaRPr lang="el-GR"/>
          </a:p>
        </p:txBody>
      </p:sp>
    </p:spTree>
    <p:extLst>
      <p:ext uri="{BB962C8B-B14F-4D97-AF65-F5344CB8AC3E}">
        <p14:creationId xmlns:p14="http://schemas.microsoft.com/office/powerpoint/2010/main" val="333346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a:t>Picture: </a:t>
            </a:r>
            <a:r>
              <a:rPr lang="de-DE" dirty="0" err="1"/>
              <a:t>shutterstock</a:t>
            </a:r>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36</a:t>
            </a:fld>
            <a:endParaRPr lang="el-GR"/>
          </a:p>
        </p:txBody>
      </p:sp>
    </p:spTree>
    <p:extLst>
      <p:ext uri="{BB962C8B-B14F-4D97-AF65-F5344CB8AC3E}">
        <p14:creationId xmlns:p14="http://schemas.microsoft.com/office/powerpoint/2010/main" val="38493354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37</a:t>
            </a:fld>
            <a:endParaRPr lang="el-GR"/>
          </a:p>
        </p:txBody>
      </p:sp>
    </p:spTree>
    <p:extLst>
      <p:ext uri="{BB962C8B-B14F-4D97-AF65-F5344CB8AC3E}">
        <p14:creationId xmlns:p14="http://schemas.microsoft.com/office/powerpoint/2010/main" val="1261963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38</a:t>
            </a:fld>
            <a:endParaRPr lang="el-GR"/>
          </a:p>
        </p:txBody>
      </p:sp>
    </p:spTree>
    <p:extLst>
      <p:ext uri="{BB962C8B-B14F-4D97-AF65-F5344CB8AC3E}">
        <p14:creationId xmlns:p14="http://schemas.microsoft.com/office/powerpoint/2010/main" val="36072360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39</a:t>
            </a:fld>
            <a:endParaRPr lang="el-GR"/>
          </a:p>
        </p:txBody>
      </p:sp>
    </p:spTree>
    <p:extLst>
      <p:ext uri="{BB962C8B-B14F-4D97-AF65-F5344CB8AC3E}">
        <p14:creationId xmlns:p14="http://schemas.microsoft.com/office/powerpoint/2010/main" val="32928995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40</a:t>
            </a:fld>
            <a:endParaRPr lang="el-GR"/>
          </a:p>
        </p:txBody>
      </p:sp>
    </p:spTree>
    <p:extLst>
      <p:ext uri="{BB962C8B-B14F-4D97-AF65-F5344CB8AC3E}">
        <p14:creationId xmlns:p14="http://schemas.microsoft.com/office/powerpoint/2010/main" val="29541317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41</a:t>
            </a:fld>
            <a:endParaRPr lang="el-GR"/>
          </a:p>
        </p:txBody>
      </p:sp>
    </p:spTree>
    <p:extLst>
      <p:ext uri="{BB962C8B-B14F-4D97-AF65-F5344CB8AC3E}">
        <p14:creationId xmlns:p14="http://schemas.microsoft.com/office/powerpoint/2010/main" val="200930583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42</a:t>
            </a:fld>
            <a:endParaRPr lang="el-GR"/>
          </a:p>
        </p:txBody>
      </p:sp>
    </p:spTree>
    <p:extLst>
      <p:ext uri="{BB962C8B-B14F-4D97-AF65-F5344CB8AC3E}">
        <p14:creationId xmlns:p14="http://schemas.microsoft.com/office/powerpoint/2010/main" val="92071547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43</a:t>
            </a:fld>
            <a:endParaRPr lang="el-GR"/>
          </a:p>
        </p:txBody>
      </p:sp>
    </p:spTree>
    <p:extLst>
      <p:ext uri="{BB962C8B-B14F-4D97-AF65-F5344CB8AC3E}">
        <p14:creationId xmlns:p14="http://schemas.microsoft.com/office/powerpoint/2010/main" val="132422892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err="1"/>
              <a:t>Safty</a:t>
            </a:r>
            <a:r>
              <a:rPr lang="de-DE" dirty="0"/>
              <a:t> in </a:t>
            </a:r>
            <a:r>
              <a:rPr lang="de-DE" dirty="0" err="1"/>
              <a:t>germ,an</a:t>
            </a:r>
            <a:r>
              <a:rPr lang="de-DE" dirty="0"/>
              <a:t> https://www.glysofor.de/pdf/SDB_MPG.pdf</a:t>
            </a:r>
          </a:p>
          <a:p>
            <a:pPr marL="0" marR="0" indent="0" algn="l" defTabSz="914400" rtl="0" eaLnBrk="1" fontAlgn="auto" latinLnBrk="0" hangingPunct="1">
              <a:lnSpc>
                <a:spcPct val="100000"/>
              </a:lnSpc>
              <a:spcBef>
                <a:spcPts val="0"/>
              </a:spcBef>
              <a:spcAft>
                <a:spcPts val="0"/>
              </a:spcAft>
              <a:buClrTx/>
              <a:buSzTx/>
              <a:buFontTx/>
              <a:buNone/>
              <a:tabLst/>
              <a:defRPr/>
            </a:pPr>
            <a:r>
              <a:rPr lang="de-DE" dirty="0" err="1"/>
              <a:t>Spezification</a:t>
            </a:r>
            <a:r>
              <a:rPr lang="de-DE" dirty="0"/>
              <a:t> </a:t>
            </a:r>
            <a:r>
              <a:rPr lang="de-DE" dirty="0" err="1"/>
              <a:t>ingerman</a:t>
            </a:r>
            <a:r>
              <a:rPr lang="de-DE" dirty="0"/>
              <a:t> https://www.glysofor.de/pdf/Glysofor-N-Spezifikation-D.pdf</a:t>
            </a:r>
          </a:p>
        </p:txBody>
      </p:sp>
      <p:sp>
        <p:nvSpPr>
          <p:cNvPr id="4" name="Foliennummernplatzhalter 3"/>
          <p:cNvSpPr>
            <a:spLocks noGrp="1"/>
          </p:cNvSpPr>
          <p:nvPr>
            <p:ph type="sldNum" sz="quarter" idx="10"/>
          </p:nvPr>
        </p:nvSpPr>
        <p:spPr/>
        <p:txBody>
          <a:bodyPr/>
          <a:lstStyle/>
          <a:p>
            <a:fld id="{D51933F7-9C1D-42A8-B27F-F697341C8CBF}" type="slidenum">
              <a:rPr lang="el-GR" smtClean="0"/>
              <a:t>44</a:t>
            </a:fld>
            <a:endParaRPr lang="el-GR"/>
          </a:p>
        </p:txBody>
      </p:sp>
    </p:spTree>
    <p:extLst>
      <p:ext uri="{BB962C8B-B14F-4D97-AF65-F5344CB8AC3E}">
        <p14:creationId xmlns:p14="http://schemas.microsoft.com/office/powerpoint/2010/main" val="26189959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Picture:</a:t>
            </a:r>
            <a:r>
              <a:rPr lang="de-DE" baseline="0" dirty="0"/>
              <a:t> https://upload.wikimedia.org/wikipedia/commons/e/ea/NASA_and_NOAA_Announce_Ozone_Hole_is_a_Double_Record_Breaker.png- </a:t>
            </a:r>
            <a:r>
              <a:rPr lang="en-US" baseline="0" dirty="0"/>
              <a:t>This file is in the public domain in the United States because it was solely created by NASA. NASA copyright policy states that "NASA material is not protected by copyright unless noted</a:t>
            </a:r>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9</a:t>
            </a:fld>
            <a:endParaRPr lang="el-GR"/>
          </a:p>
        </p:txBody>
      </p:sp>
    </p:spTree>
    <p:extLst>
      <p:ext uri="{BB962C8B-B14F-4D97-AF65-F5344CB8AC3E}">
        <p14:creationId xmlns:p14="http://schemas.microsoft.com/office/powerpoint/2010/main" val="299665874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err="1"/>
              <a:t>Saf</a:t>
            </a:r>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45</a:t>
            </a:fld>
            <a:endParaRPr lang="el-GR"/>
          </a:p>
        </p:txBody>
      </p:sp>
    </p:spTree>
    <p:extLst>
      <p:ext uri="{BB962C8B-B14F-4D97-AF65-F5344CB8AC3E}">
        <p14:creationId xmlns:p14="http://schemas.microsoft.com/office/powerpoint/2010/main" val="332192950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a:t>Picture</a:t>
            </a:r>
            <a:r>
              <a:rPr lang="de-DE" baseline="0" dirty="0"/>
              <a:t>: </a:t>
            </a:r>
            <a:r>
              <a:rPr lang="de-DE" baseline="0" dirty="0" err="1"/>
              <a:t>shuttertsock</a:t>
            </a:r>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46</a:t>
            </a:fld>
            <a:endParaRPr lang="el-GR"/>
          </a:p>
        </p:txBody>
      </p:sp>
    </p:spTree>
    <p:extLst>
      <p:ext uri="{BB962C8B-B14F-4D97-AF65-F5344CB8AC3E}">
        <p14:creationId xmlns:p14="http://schemas.microsoft.com/office/powerpoint/2010/main" val="419422082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47</a:t>
            </a:fld>
            <a:endParaRPr lang="el-GR"/>
          </a:p>
        </p:txBody>
      </p:sp>
    </p:spTree>
    <p:extLst>
      <p:ext uri="{BB962C8B-B14F-4D97-AF65-F5344CB8AC3E}">
        <p14:creationId xmlns:p14="http://schemas.microsoft.com/office/powerpoint/2010/main" val="56739645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err="1"/>
              <a:t>picture</a:t>
            </a:r>
            <a:r>
              <a:rPr lang="de-DE" dirty="0"/>
              <a:t> </a:t>
            </a:r>
            <a:r>
              <a:rPr lang="de-DE" dirty="0" err="1"/>
              <a:t>shutterstock</a:t>
            </a:r>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48</a:t>
            </a:fld>
            <a:endParaRPr lang="el-GR"/>
          </a:p>
        </p:txBody>
      </p:sp>
    </p:spTree>
    <p:extLst>
      <p:ext uri="{BB962C8B-B14F-4D97-AF65-F5344CB8AC3E}">
        <p14:creationId xmlns:p14="http://schemas.microsoft.com/office/powerpoint/2010/main" val="398271697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49</a:t>
            </a:fld>
            <a:endParaRPr lang="el-GR"/>
          </a:p>
        </p:txBody>
      </p:sp>
    </p:spTree>
    <p:extLst>
      <p:ext uri="{BB962C8B-B14F-4D97-AF65-F5344CB8AC3E}">
        <p14:creationId xmlns:p14="http://schemas.microsoft.com/office/powerpoint/2010/main" val="149775134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50</a:t>
            </a:fld>
            <a:endParaRPr lang="el-GR"/>
          </a:p>
        </p:txBody>
      </p:sp>
    </p:spTree>
    <p:extLst>
      <p:ext uri="{BB962C8B-B14F-4D97-AF65-F5344CB8AC3E}">
        <p14:creationId xmlns:p14="http://schemas.microsoft.com/office/powerpoint/2010/main" val="409456641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a:t>Picture: </a:t>
            </a:r>
            <a:r>
              <a:rPr lang="de-DE" dirty="0" err="1"/>
              <a:t>shutterstock</a:t>
            </a:r>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51</a:t>
            </a:fld>
            <a:endParaRPr lang="el-GR"/>
          </a:p>
        </p:txBody>
      </p:sp>
    </p:spTree>
    <p:extLst>
      <p:ext uri="{BB962C8B-B14F-4D97-AF65-F5344CB8AC3E}">
        <p14:creationId xmlns:p14="http://schemas.microsoft.com/office/powerpoint/2010/main" val="72154104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52</a:t>
            </a:fld>
            <a:endParaRPr lang="el-GR"/>
          </a:p>
        </p:txBody>
      </p:sp>
    </p:spTree>
    <p:extLst>
      <p:ext uri="{BB962C8B-B14F-4D97-AF65-F5344CB8AC3E}">
        <p14:creationId xmlns:p14="http://schemas.microsoft.com/office/powerpoint/2010/main" val="134970778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53</a:t>
            </a:fld>
            <a:endParaRPr lang="el-GR"/>
          </a:p>
        </p:txBody>
      </p:sp>
    </p:spTree>
    <p:extLst>
      <p:ext uri="{BB962C8B-B14F-4D97-AF65-F5344CB8AC3E}">
        <p14:creationId xmlns:p14="http://schemas.microsoft.com/office/powerpoint/2010/main" val="305054361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54</a:t>
            </a:fld>
            <a:endParaRPr lang="el-GR"/>
          </a:p>
        </p:txBody>
      </p:sp>
    </p:spTree>
    <p:extLst>
      <p:ext uri="{BB962C8B-B14F-4D97-AF65-F5344CB8AC3E}">
        <p14:creationId xmlns:p14="http://schemas.microsoft.com/office/powerpoint/2010/main" val="28188155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10</a:t>
            </a:fld>
            <a:endParaRPr lang="el-GR"/>
          </a:p>
        </p:txBody>
      </p:sp>
    </p:spTree>
    <p:extLst>
      <p:ext uri="{BB962C8B-B14F-4D97-AF65-F5344CB8AC3E}">
        <p14:creationId xmlns:p14="http://schemas.microsoft.com/office/powerpoint/2010/main" val="307549529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55</a:t>
            </a:fld>
            <a:endParaRPr lang="el-GR"/>
          </a:p>
        </p:txBody>
      </p:sp>
    </p:spTree>
    <p:extLst>
      <p:ext uri="{BB962C8B-B14F-4D97-AF65-F5344CB8AC3E}">
        <p14:creationId xmlns:p14="http://schemas.microsoft.com/office/powerpoint/2010/main" val="19358635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56</a:t>
            </a:fld>
            <a:endParaRPr lang="el-GR"/>
          </a:p>
        </p:txBody>
      </p:sp>
    </p:spTree>
    <p:extLst>
      <p:ext uri="{BB962C8B-B14F-4D97-AF65-F5344CB8AC3E}">
        <p14:creationId xmlns:p14="http://schemas.microsoft.com/office/powerpoint/2010/main" val="36324550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lnSpcReduction="10000"/>
          </a:bodyPr>
          <a:lstStyle/>
          <a:p>
            <a:r>
              <a:rPr lang="en-US" sz="1200" u="sng" kern="1200" dirty="0">
                <a:solidFill>
                  <a:schemeClr val="tx1"/>
                </a:solidFill>
                <a:latin typeface="+mn-lt"/>
                <a:ea typeface="+mn-ea"/>
                <a:cs typeface="+mn-cs"/>
              </a:rPr>
              <a:t>Guidelines for the Trainer</a:t>
            </a:r>
          </a:p>
          <a:p>
            <a:endParaRPr lang="el-GR" sz="1200" kern="1200" dirty="0">
              <a:solidFill>
                <a:schemeClr val="tx1"/>
              </a:solidFill>
              <a:latin typeface="+mn-lt"/>
              <a:ea typeface="+mn-ea"/>
              <a:cs typeface="+mn-cs"/>
            </a:endParaRPr>
          </a:p>
          <a:p>
            <a:r>
              <a:rPr lang="en-US" sz="1200" kern="1200" dirty="0">
                <a:solidFill>
                  <a:schemeClr val="tx1"/>
                </a:solidFill>
                <a:latin typeface="+mn-lt"/>
                <a:ea typeface="+mn-ea"/>
                <a:cs typeface="+mn-cs"/>
              </a:rPr>
              <a:t>This .</a:t>
            </a:r>
            <a:r>
              <a:rPr lang="en-US" sz="1200" kern="1200" dirty="0" err="1">
                <a:solidFill>
                  <a:schemeClr val="tx1"/>
                </a:solidFill>
                <a:latin typeface="+mn-lt"/>
                <a:ea typeface="+mn-ea"/>
                <a:cs typeface="+mn-cs"/>
              </a:rPr>
              <a:t>ppt</a:t>
            </a:r>
            <a:r>
              <a:rPr lang="en-US" sz="1200" kern="1200" dirty="0">
                <a:solidFill>
                  <a:schemeClr val="tx1"/>
                </a:solidFill>
                <a:latin typeface="+mn-lt"/>
                <a:ea typeface="+mn-ea"/>
                <a:cs typeface="+mn-cs"/>
              </a:rPr>
              <a:t> file is a template to be used from</a:t>
            </a:r>
            <a:r>
              <a:rPr lang="en-US" sz="1200" kern="1200" baseline="0" dirty="0">
                <a:solidFill>
                  <a:schemeClr val="tx1"/>
                </a:solidFill>
                <a:latin typeface="+mn-lt"/>
                <a:ea typeface="+mn-ea"/>
                <a:cs typeface="+mn-cs"/>
              </a:rPr>
              <a:t> VET providers in order for them to prepare the training material. </a:t>
            </a:r>
            <a:endParaRPr lang="en-US" sz="1200" kern="1200" dirty="0">
              <a:solidFill>
                <a:schemeClr val="tx1"/>
              </a:solidFill>
              <a:latin typeface="+mn-lt"/>
              <a:ea typeface="+mn-ea"/>
              <a:cs typeface="+mn-cs"/>
            </a:endParaRPr>
          </a:p>
          <a:p>
            <a:endParaRPr lang="el-GR" sz="1200" kern="1200" dirty="0">
              <a:solidFill>
                <a:schemeClr val="tx1"/>
              </a:solidFill>
              <a:latin typeface="+mn-lt"/>
              <a:ea typeface="+mn-ea"/>
              <a:cs typeface="+mn-cs"/>
            </a:endParaRPr>
          </a:p>
          <a:p>
            <a:r>
              <a:rPr lang="en-US" sz="1200" kern="1200" dirty="0">
                <a:solidFill>
                  <a:schemeClr val="tx1"/>
                </a:solidFill>
                <a:latin typeface="+mn-lt"/>
                <a:ea typeface="+mn-ea"/>
                <a:cs typeface="+mn-cs"/>
              </a:rPr>
              <a:t>We suggest </a:t>
            </a:r>
            <a:r>
              <a:rPr lang="en-US" sz="1200" b="1" kern="1200" dirty="0">
                <a:solidFill>
                  <a:schemeClr val="tx1"/>
                </a:solidFill>
                <a:latin typeface="+mn-lt"/>
                <a:ea typeface="+mn-ea"/>
                <a:cs typeface="+mn-cs"/>
              </a:rPr>
              <a:t>30 up to 40 .</a:t>
            </a:r>
            <a:r>
              <a:rPr lang="en-US" sz="1200" b="1" kern="1200" dirty="0" err="1">
                <a:solidFill>
                  <a:schemeClr val="tx1"/>
                </a:solidFill>
                <a:latin typeface="+mn-lt"/>
                <a:ea typeface="+mn-ea"/>
                <a:cs typeface="+mn-cs"/>
              </a:rPr>
              <a:t>ppt</a:t>
            </a:r>
            <a:r>
              <a:rPr lang="en-US" sz="1200" b="1" kern="1200" dirty="0">
                <a:solidFill>
                  <a:schemeClr val="tx1"/>
                </a:solidFill>
                <a:latin typeface="+mn-lt"/>
                <a:ea typeface="+mn-ea"/>
                <a:cs typeface="+mn-cs"/>
              </a:rPr>
              <a:t> slides </a:t>
            </a:r>
            <a:r>
              <a:rPr lang="en-US" sz="1200" kern="1200" dirty="0">
                <a:solidFill>
                  <a:schemeClr val="tx1"/>
                </a:solidFill>
                <a:latin typeface="+mn-lt"/>
                <a:ea typeface="+mn-ea"/>
                <a:cs typeface="+mn-cs"/>
              </a:rPr>
              <a:t>for one (1) hour of the training program. </a:t>
            </a:r>
            <a:endParaRPr lang="el-GR"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There are 3 </a:t>
            </a:r>
            <a:r>
              <a:rPr lang="en-US" sz="1200" u="sng" kern="1200" dirty="0">
                <a:solidFill>
                  <a:schemeClr val="tx1"/>
                </a:solidFill>
                <a:latin typeface="+mn-lt"/>
                <a:ea typeface="+mn-ea"/>
                <a:cs typeface="+mn-cs"/>
              </a:rPr>
              <a:t>predefined slides </a:t>
            </a:r>
            <a:r>
              <a:rPr lang="en-US" sz="1200" kern="1200" dirty="0">
                <a:solidFill>
                  <a:schemeClr val="tx1"/>
                </a:solidFill>
                <a:latin typeface="+mn-lt"/>
                <a:ea typeface="+mn-ea"/>
                <a:cs typeface="+mn-cs"/>
              </a:rPr>
              <a:t>to be filled in by you, entitled “</a:t>
            </a:r>
            <a:r>
              <a:rPr lang="en-US" sz="1200" b="1" kern="1200" dirty="0">
                <a:solidFill>
                  <a:schemeClr val="tx1"/>
                </a:solidFill>
                <a:latin typeface="+mn-lt"/>
                <a:ea typeface="+mn-ea"/>
                <a:cs typeface="+mn-cs"/>
              </a:rPr>
              <a:t>Module Objectives</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Conclusion</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End of module</a:t>
            </a:r>
            <a:r>
              <a:rPr lang="en-US" sz="1200" kern="1200" dirty="0">
                <a:solidFill>
                  <a:schemeClr val="tx1"/>
                </a:solidFill>
                <a:latin typeface="+mn-lt"/>
                <a:ea typeface="+mn-ea"/>
                <a:cs typeface="+mn-cs"/>
              </a:rPr>
              <a:t>”. </a:t>
            </a:r>
            <a:endParaRPr lang="el-GR"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pPr lvl="0"/>
            <a:r>
              <a:rPr lang="en-US" sz="1200" kern="1200" dirty="0">
                <a:solidFill>
                  <a:schemeClr val="tx1"/>
                </a:solidFill>
                <a:latin typeface="+mn-lt"/>
                <a:ea typeface="+mn-ea"/>
                <a:cs typeface="+mn-cs"/>
              </a:rPr>
              <a:t>Material should be sent in editable format.</a:t>
            </a:r>
            <a:r>
              <a:rPr lang="en-US" sz="1200" kern="1200" baseline="0" dirty="0">
                <a:solidFill>
                  <a:schemeClr val="tx1"/>
                </a:solidFill>
                <a:latin typeface="+mn-lt"/>
                <a:ea typeface="+mn-ea"/>
                <a:cs typeface="+mn-cs"/>
              </a:rPr>
              <a:t> </a:t>
            </a:r>
            <a:endParaRPr lang="el-GR" sz="1200" kern="1200" dirty="0">
              <a:solidFill>
                <a:schemeClr val="tx1"/>
              </a:solidFill>
              <a:latin typeface="+mn-lt"/>
              <a:ea typeface="+mn-ea"/>
              <a:cs typeface="+mn-cs"/>
            </a:endParaRPr>
          </a:p>
          <a:p>
            <a:pPr lvl="0"/>
            <a:endParaRPr lang="en-US"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Suggested font: Arial</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Required font size: 16</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Suggested line spacing: 1,5</a:t>
            </a:r>
            <a:endParaRPr lang="el-GR" sz="1200" kern="1200" dirty="0">
              <a:solidFill>
                <a:schemeClr val="tx1"/>
              </a:solidFill>
              <a:latin typeface="+mn-lt"/>
              <a:ea typeface="+mn-ea"/>
              <a:cs typeface="+mn-cs"/>
            </a:endParaRPr>
          </a:p>
          <a:p>
            <a:pPr lvl="0">
              <a:buFont typeface="Wingdings" pitchFamily="2" charset="2"/>
              <a:buChar char="§"/>
            </a:pPr>
            <a:r>
              <a:rPr lang="en-US" sz="1200" kern="1200" dirty="0" err="1">
                <a:solidFill>
                  <a:schemeClr val="tx1"/>
                </a:solidFill>
                <a:latin typeface="+mn-lt"/>
                <a:ea typeface="+mn-ea"/>
                <a:cs typeface="+mn-cs"/>
              </a:rPr>
              <a:t>ppt</a:t>
            </a:r>
            <a:r>
              <a:rPr lang="en-US" sz="1200" kern="1200" dirty="0">
                <a:solidFill>
                  <a:schemeClr val="tx1"/>
                </a:solidFill>
                <a:latin typeface="+mn-lt"/>
                <a:ea typeface="+mn-ea"/>
                <a:cs typeface="+mn-cs"/>
              </a:rPr>
              <a:t>/</a:t>
            </a:r>
            <a:r>
              <a:rPr lang="en-US" sz="1200" kern="1200" dirty="0" err="1">
                <a:solidFill>
                  <a:schemeClr val="tx1"/>
                </a:solidFill>
                <a:latin typeface="+mn-lt"/>
                <a:ea typeface="+mn-ea"/>
                <a:cs typeface="+mn-cs"/>
              </a:rPr>
              <a:t>pptx</a:t>
            </a:r>
            <a:r>
              <a:rPr lang="en-US" sz="1200" kern="1200" dirty="0">
                <a:solidFill>
                  <a:schemeClr val="tx1"/>
                </a:solidFill>
                <a:latin typeface="+mn-lt"/>
                <a:ea typeface="+mn-ea"/>
                <a:cs typeface="+mn-cs"/>
              </a:rPr>
              <a:t> file should have a clear structure and defined units and unique slide titles</a:t>
            </a:r>
            <a:endParaRPr lang="el-GR" sz="1200" kern="1200" dirty="0">
              <a:solidFill>
                <a:schemeClr val="tx1"/>
              </a:solidFill>
              <a:latin typeface="+mn-lt"/>
              <a:ea typeface="+mn-ea"/>
              <a:cs typeface="+mn-cs"/>
            </a:endParaRPr>
          </a:p>
          <a:p>
            <a:pPr lvl="0">
              <a:buFont typeface="Wingdings" pitchFamily="2" charset="2"/>
              <a:buChar char="§"/>
            </a:pPr>
            <a:r>
              <a:rPr lang="en-US" sz="1200" kern="1200" dirty="0" err="1">
                <a:solidFill>
                  <a:schemeClr val="tx1"/>
                </a:solidFill>
                <a:latin typeface="+mn-lt"/>
                <a:ea typeface="+mn-ea"/>
                <a:cs typeface="+mn-cs"/>
              </a:rPr>
              <a:t>ppt</a:t>
            </a:r>
            <a:r>
              <a:rPr lang="en-US" sz="1200" kern="1200" dirty="0">
                <a:solidFill>
                  <a:schemeClr val="tx1"/>
                </a:solidFill>
                <a:latin typeface="+mn-lt"/>
                <a:ea typeface="+mn-ea"/>
                <a:cs typeface="+mn-cs"/>
              </a:rPr>
              <a:t>/</a:t>
            </a:r>
            <a:r>
              <a:rPr lang="en-US" sz="1200" kern="1200" dirty="0" err="1">
                <a:solidFill>
                  <a:schemeClr val="tx1"/>
                </a:solidFill>
                <a:latin typeface="+mn-lt"/>
                <a:ea typeface="+mn-ea"/>
                <a:cs typeface="+mn-cs"/>
              </a:rPr>
              <a:t>pptx</a:t>
            </a:r>
            <a:r>
              <a:rPr lang="en-US" sz="1200" kern="1200" dirty="0">
                <a:solidFill>
                  <a:schemeClr val="tx1"/>
                </a:solidFill>
                <a:latin typeface="+mn-lt"/>
                <a:ea typeface="+mn-ea"/>
                <a:cs typeface="+mn-cs"/>
              </a:rPr>
              <a:t> slide contents should not exceed the predefined margins</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Images, diagrams etc should be accompanied with a description</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If you want to include comprehension questions (multiple choice, multiple responses, true/false, matching etc.) to enhance users’ understanding of the theory, you should embody them in the </a:t>
            </a:r>
            <a:r>
              <a:rPr lang="en-US" sz="1200" kern="1200" dirty="0" err="1">
                <a:solidFill>
                  <a:schemeClr val="tx1"/>
                </a:solidFill>
                <a:latin typeface="+mn-lt"/>
                <a:ea typeface="+mn-ea"/>
                <a:cs typeface="+mn-cs"/>
              </a:rPr>
              <a:t>ppt</a:t>
            </a:r>
            <a:r>
              <a:rPr lang="en-US" sz="1200" kern="1200" dirty="0">
                <a:solidFill>
                  <a:schemeClr val="tx1"/>
                </a:solidFill>
                <a:latin typeface="+mn-lt"/>
                <a:ea typeface="+mn-ea"/>
                <a:cs typeface="+mn-cs"/>
              </a:rPr>
              <a:t>/</a:t>
            </a:r>
            <a:r>
              <a:rPr lang="en-US" sz="1200" kern="1200" dirty="0" err="1">
                <a:solidFill>
                  <a:schemeClr val="tx1"/>
                </a:solidFill>
                <a:latin typeface="+mn-lt"/>
                <a:ea typeface="+mn-ea"/>
                <a:cs typeface="+mn-cs"/>
              </a:rPr>
              <a:t>pptx</a:t>
            </a:r>
            <a:r>
              <a:rPr lang="en-US" sz="1200" kern="1200" dirty="0">
                <a:solidFill>
                  <a:schemeClr val="tx1"/>
                </a:solidFill>
                <a:latin typeface="+mn-lt"/>
                <a:ea typeface="+mn-ea"/>
                <a:cs typeface="+mn-cs"/>
              </a:rPr>
              <a:t> file.</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Questions that will be used for self assessment and final assessment quizzes should follow a predefined format that will be sent from SQLearn in an .</a:t>
            </a:r>
            <a:r>
              <a:rPr lang="en-US" sz="1200" kern="1200" dirty="0" err="1">
                <a:solidFill>
                  <a:schemeClr val="tx1"/>
                </a:solidFill>
                <a:latin typeface="+mn-lt"/>
                <a:ea typeface="+mn-ea"/>
                <a:cs typeface="+mn-cs"/>
              </a:rPr>
              <a:t>xls</a:t>
            </a:r>
            <a:r>
              <a:rPr lang="en-US" sz="1200" kern="1200" dirty="0">
                <a:solidFill>
                  <a:schemeClr val="tx1"/>
                </a:solidFill>
                <a:latin typeface="+mn-lt"/>
                <a:ea typeface="+mn-ea"/>
                <a:cs typeface="+mn-cs"/>
              </a:rPr>
              <a:t> file</a:t>
            </a:r>
            <a:endParaRPr lang="el-GR" sz="1200" kern="1200" dirty="0">
              <a:solidFill>
                <a:schemeClr val="tx1"/>
              </a:solidFill>
              <a:latin typeface="+mn-lt"/>
              <a:ea typeface="+mn-ea"/>
              <a:cs typeface="+mn-cs"/>
            </a:endParaRPr>
          </a:p>
          <a:p>
            <a:endParaRPr lang="el-GR" dirty="0"/>
          </a:p>
        </p:txBody>
      </p:sp>
      <p:sp>
        <p:nvSpPr>
          <p:cNvPr id="4" name="3 - Θέση αριθμού διαφάνειας"/>
          <p:cNvSpPr>
            <a:spLocks noGrp="1"/>
          </p:cNvSpPr>
          <p:nvPr>
            <p:ph type="sldNum" sz="quarter" idx="10"/>
          </p:nvPr>
        </p:nvSpPr>
        <p:spPr/>
        <p:txBody>
          <a:bodyPr/>
          <a:lstStyle/>
          <a:p>
            <a:fld id="{D51933F7-9C1D-42A8-B27F-F697341C8CBF}" type="slidenum">
              <a:rPr lang="el-GR" smtClean="0"/>
              <a:t>57</a:t>
            </a:fld>
            <a:endParaRPr lang="el-GR"/>
          </a:p>
        </p:txBody>
      </p:sp>
    </p:spTree>
    <p:extLst>
      <p:ext uri="{BB962C8B-B14F-4D97-AF65-F5344CB8AC3E}">
        <p14:creationId xmlns:p14="http://schemas.microsoft.com/office/powerpoint/2010/main" val="416651187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58</a:t>
            </a:fld>
            <a:endParaRPr lang="el-GR"/>
          </a:p>
        </p:txBody>
      </p:sp>
    </p:spTree>
    <p:extLst>
      <p:ext uri="{BB962C8B-B14F-4D97-AF65-F5344CB8AC3E}">
        <p14:creationId xmlns:p14="http://schemas.microsoft.com/office/powerpoint/2010/main" val="25046940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11</a:t>
            </a:fld>
            <a:endParaRPr lang="el-GR"/>
          </a:p>
        </p:txBody>
      </p:sp>
    </p:spTree>
    <p:extLst>
      <p:ext uri="{BB962C8B-B14F-4D97-AF65-F5344CB8AC3E}">
        <p14:creationId xmlns:p14="http://schemas.microsoft.com/office/powerpoint/2010/main" val="31676559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12</a:t>
            </a:fld>
            <a:endParaRPr lang="el-GR"/>
          </a:p>
        </p:txBody>
      </p:sp>
    </p:spTree>
    <p:extLst>
      <p:ext uri="{BB962C8B-B14F-4D97-AF65-F5344CB8AC3E}">
        <p14:creationId xmlns:p14="http://schemas.microsoft.com/office/powerpoint/2010/main" val="33494146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13</a:t>
            </a:fld>
            <a:endParaRPr lang="el-GR"/>
          </a:p>
        </p:txBody>
      </p:sp>
    </p:spTree>
    <p:extLst>
      <p:ext uri="{BB962C8B-B14F-4D97-AF65-F5344CB8AC3E}">
        <p14:creationId xmlns:p14="http://schemas.microsoft.com/office/powerpoint/2010/main" val="3328079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The </a:t>
            </a:r>
            <a:r>
              <a:rPr lang="de-DE" dirty="0" err="1"/>
              <a:t>figure</a:t>
            </a:r>
            <a:r>
              <a:rPr lang="de-DE" dirty="0"/>
              <a:t> </a:t>
            </a:r>
            <a:r>
              <a:rPr lang="de-DE" dirty="0" err="1"/>
              <a:t>should</a:t>
            </a:r>
            <a:r>
              <a:rPr lang="de-DE" dirty="0"/>
              <a:t> </a:t>
            </a:r>
            <a:r>
              <a:rPr lang="de-DE" dirty="0" err="1"/>
              <a:t>be</a:t>
            </a:r>
            <a:r>
              <a:rPr lang="de-DE" dirty="0"/>
              <a:t> </a:t>
            </a:r>
            <a:r>
              <a:rPr lang="de-DE" dirty="0" err="1"/>
              <a:t>enlarged</a:t>
            </a:r>
            <a:r>
              <a:rPr lang="de-DE" dirty="0"/>
              <a:t> </a:t>
            </a:r>
            <a:r>
              <a:rPr lang="de-DE" dirty="0" err="1"/>
              <a:t>by</a:t>
            </a:r>
            <a:r>
              <a:rPr lang="de-DE" dirty="0"/>
              <a:t> </a:t>
            </a:r>
            <a:r>
              <a:rPr lang="de-DE" dirty="0" err="1"/>
              <a:t>click</a:t>
            </a:r>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14</a:t>
            </a:fld>
            <a:endParaRPr lang="el-GR"/>
          </a:p>
        </p:txBody>
      </p:sp>
    </p:spTree>
    <p:extLst>
      <p:ext uri="{BB962C8B-B14F-4D97-AF65-F5344CB8AC3E}">
        <p14:creationId xmlns:p14="http://schemas.microsoft.com/office/powerpoint/2010/main" val="41839671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3995936" y="1988840"/>
            <a:ext cx="4822304" cy="1470025"/>
          </a:xfrm>
        </p:spPr>
        <p:txBody>
          <a:bodyPr anchor="b">
            <a:normAutofit/>
          </a:bodyPr>
          <a:lstStyle>
            <a:lvl1pPr algn="r">
              <a:defRPr sz="2800"/>
            </a:lvl1pPr>
          </a:lstStyle>
          <a:p>
            <a:r>
              <a:rPr lang="en-US" dirty="0"/>
              <a:t>Click to edit Master title style</a:t>
            </a:r>
            <a:endParaRPr lang="el-GR" dirty="0"/>
          </a:p>
        </p:txBody>
      </p:sp>
      <p:sp>
        <p:nvSpPr>
          <p:cNvPr id="3" name="Subtitle 2"/>
          <p:cNvSpPr>
            <a:spLocks noGrp="1"/>
          </p:cNvSpPr>
          <p:nvPr>
            <p:ph type="subTitle" idx="1"/>
          </p:nvPr>
        </p:nvSpPr>
        <p:spPr>
          <a:xfrm>
            <a:off x="4572000" y="3573016"/>
            <a:ext cx="4248472" cy="1752600"/>
          </a:xfrm>
        </p:spPr>
        <p:txBody>
          <a:bodyPr>
            <a:normAutofit/>
          </a:bodyPr>
          <a:lstStyle>
            <a:lvl1pPr marL="0" indent="0" algn="r">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l-GR" dirty="0"/>
          </a:p>
        </p:txBody>
      </p:sp>
    </p:spTree>
    <p:extLst>
      <p:ext uri="{BB962C8B-B14F-4D97-AF65-F5344CB8AC3E}">
        <p14:creationId xmlns:p14="http://schemas.microsoft.com/office/powerpoint/2010/main" val="2926138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979712" y="0"/>
            <a:ext cx="6707088" cy="1124744"/>
          </a:xfrm>
        </p:spPr>
        <p:txBody>
          <a:bodyPr>
            <a:normAutofit/>
          </a:bodyPr>
          <a:lstStyle>
            <a:lvl1pPr algn="r">
              <a:defRPr sz="2400"/>
            </a:lvl1pPr>
          </a:lstStyle>
          <a:p>
            <a:r>
              <a:rPr lang="en-US" dirty="0"/>
              <a:t>Click to edit Master title style</a:t>
            </a:r>
            <a:endParaRPr lang="el-GR" dirty="0"/>
          </a:p>
        </p:txBody>
      </p:sp>
      <p:sp>
        <p:nvSpPr>
          <p:cNvPr id="3" name="Content Placeholder 2"/>
          <p:cNvSpPr>
            <a:spLocks noGrp="1"/>
          </p:cNvSpPr>
          <p:nvPr>
            <p:ph idx="1"/>
          </p:nvPr>
        </p:nvSpPr>
        <p:spPr/>
        <p:txBody>
          <a:bodyPr>
            <a:normAutofit/>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Tree>
    <p:extLst>
      <p:ext uri="{BB962C8B-B14F-4D97-AF65-F5344CB8AC3E}">
        <p14:creationId xmlns:p14="http://schemas.microsoft.com/office/powerpoint/2010/main" val="117112751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A77810-D08D-4F04-8111-0848C471F8E3}" type="datetimeFigureOut">
              <a:rPr lang="el-GR" smtClean="0"/>
              <a:pPr/>
              <a:t>15/12/2019</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0A6221-E4EE-4882-A7E2-5D7E7229B80D}" type="slidenum">
              <a:rPr lang="el-GR" smtClean="0"/>
              <a:pPr/>
              <a:t>‹#›</a:t>
            </a:fld>
            <a:endParaRPr lang="el-GR"/>
          </a:p>
        </p:txBody>
      </p:sp>
    </p:spTree>
    <p:extLst>
      <p:ext uri="{BB962C8B-B14F-4D97-AF65-F5344CB8AC3E}">
        <p14:creationId xmlns:p14="http://schemas.microsoft.com/office/powerpoint/2010/main" val="1435590991"/>
      </p:ext>
    </p:extLst>
  </p:cSld>
  <p:clrMap bg1="lt1" tx1="dk1" bg2="lt2" tx2="dk2" accent1="accent1" accent2="accent2" accent3="accent3" accent4="accent4" accent5="accent5" accent6="accent6" hlink="hlink" folHlink="folHlink"/>
  <p:sldLayoutIdLst>
    <p:sldLayoutId id="2147483685" r:id="rId1"/>
    <p:sldLayoutId id="2147483686"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refrigerants.com/pdf/SDS%20R410A.pdf"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0.tif"/><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www.glysofor.de/en/pdf/SDS_MPG.pdf"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hyperlink" Target="https://www.glysofor.de/en/pdf/Glysofor-N-Specification-EN.pdf" TargetMode="Externa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s://www.glysofor.de/en/pdf/Glysofor-N-Specification-EN.pdf"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63888" y="1988840"/>
            <a:ext cx="5254352" cy="1470025"/>
          </a:xfrm>
        </p:spPr>
        <p:txBody>
          <a:bodyPr anchor="b"/>
          <a:lstStyle/>
          <a:p>
            <a:r>
              <a:rPr lang="en-US" dirty="0">
                <a:latin typeface="Arial" panose="020B0604020202020204" pitchFamily="34" charset="0"/>
                <a:cs typeface="Arial" panose="020B0604020202020204" pitchFamily="34" charset="0"/>
              </a:rPr>
              <a:t>2.3 </a:t>
            </a:r>
            <a:r>
              <a:rPr lang="el-GR" dirty="0">
                <a:latin typeface="Arial" panose="020B0604020202020204" pitchFamily="34" charset="0"/>
                <a:cs typeface="Arial" panose="020B0604020202020204" pitchFamily="34" charset="0"/>
              </a:rPr>
              <a:t>Χημικά</a:t>
            </a:r>
          </a:p>
        </p:txBody>
      </p:sp>
      <p:sp>
        <p:nvSpPr>
          <p:cNvPr id="3" name="Subtitle 2"/>
          <p:cNvSpPr>
            <a:spLocks noGrp="1"/>
          </p:cNvSpPr>
          <p:nvPr>
            <p:ph type="subTitle" idx="1"/>
          </p:nvPr>
        </p:nvSpPr>
        <p:spPr/>
        <p:txBody>
          <a:bodyPr/>
          <a:lstStyle/>
          <a:p>
            <a:r>
              <a:rPr lang="en-US" dirty="0">
                <a:latin typeface="Arial" panose="020B0604020202020204" pitchFamily="34" charset="0"/>
                <a:cs typeface="Arial" panose="020B0604020202020204" pitchFamily="34" charset="0"/>
              </a:rPr>
              <a:t>BLOCK 2: </a:t>
            </a:r>
            <a:r>
              <a:rPr lang="el-GR" dirty="0">
                <a:latin typeface="Arial" panose="020B0604020202020204" pitchFamily="34" charset="0"/>
                <a:cs typeface="Arial" panose="020B0604020202020204" pitchFamily="34" charset="0"/>
              </a:rPr>
              <a:t>Εγκατάσταση γεωθερμικών συστημάτων</a:t>
            </a:r>
          </a:p>
        </p:txBody>
      </p:sp>
    </p:spTree>
    <p:extLst>
      <p:ext uri="{BB962C8B-B14F-4D97-AF65-F5344CB8AC3E}">
        <p14:creationId xmlns:p14="http://schemas.microsoft.com/office/powerpoint/2010/main" val="721796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latin typeface="Arial" panose="020B0604020202020204" pitchFamily="34" charset="0"/>
                <a:cs typeface="Arial" panose="020B0604020202020204" pitchFamily="34" charset="0"/>
              </a:rPr>
              <a:t>Ιστορία του ψυκτικού υγρού</a:t>
            </a:r>
          </a:p>
        </p:txBody>
      </p:sp>
      <p:sp>
        <p:nvSpPr>
          <p:cNvPr id="3" name="Content Placeholder 2"/>
          <p:cNvSpPr>
            <a:spLocks noGrp="1"/>
          </p:cNvSpPr>
          <p:nvPr>
            <p:ph idx="1"/>
          </p:nvPr>
        </p:nvSpPr>
        <p:spPr>
          <a:xfrm>
            <a:off x="457200" y="1600200"/>
            <a:ext cx="8363272" cy="4525963"/>
          </a:xfrm>
        </p:spPr>
        <p:txBody>
          <a:bodyPr>
            <a:noAutofit/>
          </a:bodyPr>
          <a:lstStyle/>
          <a:p>
            <a:pPr marL="0" indent="0">
              <a:lnSpc>
                <a:spcPct val="150000"/>
              </a:lnSpc>
              <a:buNone/>
            </a:pPr>
            <a:r>
              <a:rPr lang="el-GR" sz="1600" b="1" dirty="0">
                <a:latin typeface="Arial" panose="020B0604020202020204" pitchFamily="34" charset="0"/>
                <a:cs typeface="Arial" panose="020B0604020202020204" pitchFamily="34" charset="0"/>
              </a:rPr>
              <a:t>Ιστορία των ψυκτικών υγρών</a:t>
            </a:r>
            <a:endParaRPr lang="en-GB" sz="1600" b="1" dirty="0">
              <a:latin typeface="Arial" panose="020B0604020202020204" pitchFamily="34" charset="0"/>
              <a:cs typeface="Arial" panose="020B0604020202020204" pitchFamily="34" charset="0"/>
            </a:endParaRPr>
          </a:p>
          <a:p>
            <a:pPr marL="0" indent="0">
              <a:lnSpc>
                <a:spcPct val="150000"/>
              </a:lnSpc>
              <a:buNone/>
            </a:pPr>
            <a:endParaRPr lang="en-GB" sz="1600" b="1" dirty="0">
              <a:latin typeface="Arial" panose="020B0604020202020204" pitchFamily="34" charset="0"/>
              <a:cs typeface="Arial" panose="020B0604020202020204" pitchFamily="34" charset="0"/>
            </a:endParaRPr>
          </a:p>
          <a:p>
            <a:pPr marL="0" indent="0">
              <a:lnSpc>
                <a:spcPct val="150000"/>
              </a:lnSpc>
              <a:buNone/>
            </a:pPr>
            <a:r>
              <a:rPr lang="el-GR" sz="1600" dirty="0">
                <a:latin typeface="Arial" panose="020B0604020202020204" pitchFamily="34" charset="0"/>
                <a:cs typeface="Arial" panose="020B0604020202020204" pitchFamily="34" charset="0"/>
              </a:rPr>
              <a:t>Το </a:t>
            </a:r>
            <a:r>
              <a:rPr lang="en-US" sz="1600" dirty="0">
                <a:latin typeface="Arial" panose="020B0604020202020204" pitchFamily="34" charset="0"/>
                <a:cs typeface="Arial" panose="020B0604020202020204" pitchFamily="34" charset="0"/>
              </a:rPr>
              <a:t>1987 </a:t>
            </a:r>
            <a:r>
              <a:rPr lang="el-GR" sz="1600" dirty="0">
                <a:latin typeface="Arial" panose="020B0604020202020204" pitchFamily="34" charset="0"/>
                <a:cs typeface="Arial" panose="020B0604020202020204" pitchFamily="34" charset="0"/>
              </a:rPr>
              <a:t>το</a:t>
            </a:r>
            <a:r>
              <a:rPr lang="en-US" sz="1600" dirty="0">
                <a:latin typeface="Arial" panose="020B0604020202020204" pitchFamily="34" charset="0"/>
                <a:cs typeface="Arial" panose="020B0604020202020204" pitchFamily="34" charset="0"/>
              </a:rPr>
              <a:t> “</a:t>
            </a:r>
            <a:r>
              <a:rPr lang="el-GR" sz="1600" dirty="0">
                <a:latin typeface="Arial" panose="020B0604020202020204" pitchFamily="34" charset="0"/>
                <a:cs typeface="Arial" panose="020B0604020202020204" pitchFamily="34" charset="0"/>
              </a:rPr>
              <a:t>Πρωτόκολλο του </a:t>
            </a:r>
            <a:r>
              <a:rPr lang="el-GR" sz="1600" dirty="0" smtClean="0">
                <a:latin typeface="Arial" panose="020B0604020202020204" pitchFamily="34" charset="0"/>
                <a:cs typeface="Arial" panose="020B0604020202020204" pitchFamily="34" charset="0"/>
              </a:rPr>
              <a:t>Μόντρεαλ </a:t>
            </a:r>
            <a:r>
              <a:rPr lang="el-GR" sz="1600" dirty="0">
                <a:latin typeface="Arial" panose="020B0604020202020204" pitchFamily="34" charset="0"/>
                <a:cs typeface="Arial" panose="020B0604020202020204" pitchFamily="34" charset="0"/>
              </a:rPr>
              <a:t>για τις ουσίες που προκαλούν μείωση το όζοντος στην ατμόσφαιρα</a:t>
            </a:r>
            <a:r>
              <a:rPr lang="en-US" sz="1600" dirty="0">
                <a:latin typeface="Arial" panose="020B0604020202020204" pitchFamily="34" charset="0"/>
                <a:cs typeface="Arial" panose="020B0604020202020204" pitchFamily="34" charset="0"/>
              </a:rPr>
              <a:t>” </a:t>
            </a:r>
            <a:r>
              <a:rPr lang="el-GR" sz="1600" dirty="0">
                <a:latin typeface="Arial" panose="020B0604020202020204" pitchFamily="34" charset="0"/>
                <a:cs typeface="Arial" panose="020B0604020202020204" pitchFamily="34" charset="0"/>
              </a:rPr>
              <a:t> σχεδιάστηκε για να προστατεύσει το στρώμα του όζοντος. </a:t>
            </a:r>
            <a:endParaRPr lang="de-DE" sz="1600" dirty="0">
              <a:latin typeface="Arial" panose="020B0604020202020204" pitchFamily="34" charset="0"/>
              <a:cs typeface="Arial" panose="020B0604020202020204" pitchFamily="34" charset="0"/>
            </a:endParaRPr>
          </a:p>
          <a:p>
            <a:pPr marL="0" indent="0">
              <a:lnSpc>
                <a:spcPct val="150000"/>
              </a:lnSpc>
              <a:buNone/>
            </a:pPr>
            <a:r>
              <a:rPr lang="el-GR" sz="1600" dirty="0">
                <a:latin typeface="Arial" panose="020B0604020202020204" pitchFamily="34" charset="0"/>
                <a:cs typeface="Arial" panose="020B0604020202020204" pitchFamily="34" charset="0"/>
              </a:rPr>
              <a:t>Έτσι τα επόμενα χρόνια αρκετά ουσίες έπρεπε να σταματήσουν να παράγονται. </a:t>
            </a:r>
            <a:endParaRPr lang="en-US" sz="1600" dirty="0">
              <a:latin typeface="Arial" panose="020B0604020202020204" pitchFamily="34" charset="0"/>
              <a:cs typeface="Arial" panose="020B0604020202020204" pitchFamily="34" charset="0"/>
            </a:endParaRPr>
          </a:p>
          <a:p>
            <a:pPr marL="0" indent="0">
              <a:lnSpc>
                <a:spcPct val="150000"/>
              </a:lnSpc>
              <a:buNone/>
            </a:pPr>
            <a:r>
              <a:rPr lang="el-GR" sz="1600" dirty="0">
                <a:latin typeface="Arial" panose="020B0604020202020204" pitchFamily="34" charset="0"/>
                <a:cs typeface="Arial" panose="020B0604020202020204" pitchFamily="34" charset="0"/>
              </a:rPr>
              <a:t>Όλα τα κοινά αντιψυκτικά υγρά ανήκαν σε αυτή την κατηγορία. </a:t>
            </a:r>
            <a:endParaRPr lang="en-US" sz="1600" dirty="0">
              <a:latin typeface="Arial" panose="020B0604020202020204" pitchFamily="34" charset="0"/>
              <a:cs typeface="Arial" panose="020B0604020202020204" pitchFamily="34" charset="0"/>
            </a:endParaRPr>
          </a:p>
          <a:p>
            <a:pPr marL="0" indent="0">
              <a:lnSpc>
                <a:spcPct val="150000"/>
              </a:lnSpc>
              <a:buNone/>
            </a:pPr>
            <a:r>
              <a:rPr lang="el-GR" sz="1600" dirty="0" smtClean="0">
                <a:latin typeface="Arial" panose="020B0604020202020204" pitchFamily="34" charset="0"/>
                <a:cs typeface="Arial" panose="020B0604020202020204" pitchFamily="34" charset="0"/>
              </a:rPr>
              <a:t>Σήμερα </a:t>
            </a:r>
            <a:r>
              <a:rPr lang="el-GR" sz="1600" dirty="0">
                <a:latin typeface="Arial" panose="020B0604020202020204" pitchFamily="34" charset="0"/>
                <a:cs typeface="Arial" panose="020B0604020202020204" pitchFamily="34" charset="0"/>
              </a:rPr>
              <a:t>, περισσότερα από 195 έθνη έχουν συμφωνήσει στο πρωτόκολλο του Μόντρεαλ. </a:t>
            </a: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433729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latin typeface="Arial" panose="020B0604020202020204" pitchFamily="34" charset="0"/>
                <a:cs typeface="Arial" panose="020B0604020202020204" pitchFamily="34" charset="0"/>
              </a:rPr>
              <a:t>Ιστορία του ψυκτικού υγρού</a:t>
            </a:r>
          </a:p>
        </p:txBody>
      </p:sp>
      <p:sp>
        <p:nvSpPr>
          <p:cNvPr id="3" name="Content Placeholder 2"/>
          <p:cNvSpPr>
            <a:spLocks noGrp="1"/>
          </p:cNvSpPr>
          <p:nvPr>
            <p:ph idx="1"/>
          </p:nvPr>
        </p:nvSpPr>
        <p:spPr>
          <a:xfrm>
            <a:off x="457200" y="1600200"/>
            <a:ext cx="8363272" cy="4525963"/>
          </a:xfrm>
        </p:spPr>
        <p:txBody>
          <a:bodyPr>
            <a:noAutofit/>
          </a:bodyPr>
          <a:lstStyle/>
          <a:p>
            <a:pPr marL="0" indent="0">
              <a:lnSpc>
                <a:spcPct val="150000"/>
              </a:lnSpc>
              <a:buNone/>
            </a:pPr>
            <a:r>
              <a:rPr lang="el-GR" sz="1600" b="1" dirty="0">
                <a:latin typeface="Arial" panose="020B0604020202020204" pitchFamily="34" charset="0"/>
                <a:cs typeface="Arial" panose="020B0604020202020204" pitchFamily="34" charset="0"/>
              </a:rPr>
              <a:t>Δυναμικό μείωσης του όζοντος </a:t>
            </a:r>
            <a:r>
              <a:rPr lang="en-US" sz="1600" b="1" dirty="0">
                <a:latin typeface="Arial" panose="020B0604020202020204" pitchFamily="34" charset="0"/>
                <a:cs typeface="Arial" panose="020B0604020202020204" pitchFamily="34" charset="0"/>
              </a:rPr>
              <a:t>(ODP</a:t>
            </a:r>
            <a:r>
              <a:rPr lang="en-US" sz="1600" dirty="0">
                <a:latin typeface="Arial" panose="020B0604020202020204" pitchFamily="34" charset="0"/>
                <a:cs typeface="Arial" panose="020B0604020202020204" pitchFamily="34" charset="0"/>
              </a:rPr>
              <a:t>)</a:t>
            </a:r>
          </a:p>
          <a:p>
            <a:pPr marL="0" indent="0">
              <a:lnSpc>
                <a:spcPct val="150000"/>
              </a:lnSpc>
              <a:buNone/>
            </a:pPr>
            <a:r>
              <a:rPr lang="el-GR" sz="1600" b="1" dirty="0">
                <a:latin typeface="Arial" panose="020B0604020202020204" pitchFamily="34" charset="0"/>
                <a:cs typeface="Arial" panose="020B0604020202020204" pitchFamily="34" charset="0"/>
              </a:rPr>
              <a:t> </a:t>
            </a:r>
            <a:r>
              <a:rPr lang="el-GR" sz="1600" dirty="0">
                <a:latin typeface="Arial" panose="020B0604020202020204" pitchFamily="34" charset="0"/>
                <a:cs typeface="Arial" panose="020B0604020202020204" pitchFamily="34" charset="0"/>
              </a:rPr>
              <a:t>Το </a:t>
            </a:r>
            <a:r>
              <a:rPr lang="en-GB" sz="1600" dirty="0">
                <a:latin typeface="Arial" panose="020B0604020202020204" pitchFamily="34" charset="0"/>
                <a:cs typeface="Arial" panose="020B0604020202020204" pitchFamily="34" charset="0"/>
              </a:rPr>
              <a:t>ODP </a:t>
            </a:r>
            <a:r>
              <a:rPr lang="el-GR" sz="1600" dirty="0">
                <a:latin typeface="Arial" panose="020B0604020202020204" pitchFamily="34" charset="0"/>
                <a:cs typeface="Arial" panose="020B0604020202020204" pitchFamily="34" charset="0"/>
              </a:rPr>
              <a:t>μιας χημικής σύστασης ορίζεται σαν η </a:t>
            </a:r>
            <a:r>
              <a:rPr lang="el-GR" sz="1600" dirty="0" smtClean="0">
                <a:latin typeface="Arial" panose="020B0604020202020204" pitchFamily="34" charset="0"/>
                <a:cs typeface="Arial" panose="020B0604020202020204" pitchFamily="34" charset="0"/>
              </a:rPr>
              <a:t>ποσότητα </a:t>
            </a:r>
            <a:r>
              <a:rPr lang="el-GR" sz="1600" dirty="0">
                <a:latin typeface="Arial" panose="020B0604020202020204" pitchFamily="34" charset="0"/>
                <a:cs typeface="Arial" panose="020B0604020202020204" pitchFamily="34" charset="0"/>
              </a:rPr>
              <a:t>μείωσης του όζοντος που μπορούν να </a:t>
            </a:r>
            <a:r>
              <a:rPr lang="el-GR" sz="1600" dirty="0" smtClean="0">
                <a:latin typeface="Arial" panose="020B0604020202020204" pitchFamily="34" charset="0"/>
                <a:cs typeface="Arial" panose="020B0604020202020204" pitchFamily="34" charset="0"/>
              </a:rPr>
              <a:t>προκαλέσουν, </a:t>
            </a:r>
            <a:r>
              <a:rPr lang="el-GR" sz="1600" dirty="0">
                <a:latin typeface="Arial" panose="020B0604020202020204" pitchFamily="34" charset="0"/>
                <a:cs typeface="Arial" panose="020B0604020202020204" pitchFamily="34" charset="0"/>
              </a:rPr>
              <a:t>με </a:t>
            </a:r>
            <a:r>
              <a:rPr lang="el-GR" sz="1600" dirty="0" err="1">
                <a:latin typeface="Arial" panose="020B0604020202020204" pitchFamily="34" charset="0"/>
                <a:cs typeface="Arial" panose="020B0604020202020204" pitchFamily="34" charset="0"/>
              </a:rPr>
              <a:t>τριχλωροφλουορομεθάνη</a:t>
            </a:r>
            <a:r>
              <a:rPr lang="el-GR" sz="1600"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(R11 or CFC11) </a:t>
            </a:r>
          </a:p>
          <a:p>
            <a:pPr marL="0" indent="0">
              <a:lnSpc>
                <a:spcPct val="150000"/>
              </a:lnSpc>
              <a:buNone/>
            </a:pPr>
            <a:r>
              <a:rPr lang="el-GR" sz="1600" dirty="0">
                <a:latin typeface="Arial" panose="020B0604020202020204" pitchFamily="34" charset="0"/>
                <a:cs typeface="Arial" panose="020B0604020202020204" pitchFamily="34" charset="0"/>
              </a:rPr>
              <a:t>Το </a:t>
            </a:r>
            <a:r>
              <a:rPr lang="en-US" sz="1600" dirty="0">
                <a:latin typeface="Arial" panose="020B0604020202020204" pitchFamily="34" charset="0"/>
                <a:cs typeface="Arial" panose="020B0604020202020204" pitchFamily="34" charset="0"/>
              </a:rPr>
              <a:t> ODP </a:t>
            </a:r>
            <a:r>
              <a:rPr lang="el-GR" sz="1600" dirty="0">
                <a:latin typeface="Arial" panose="020B0604020202020204" pitchFamily="34" charset="0"/>
                <a:cs typeface="Arial" panose="020B0604020202020204" pitchFamily="34" charset="0"/>
              </a:rPr>
              <a:t>του </a:t>
            </a:r>
            <a:r>
              <a:rPr lang="en-US" sz="1600" dirty="0">
                <a:latin typeface="Arial" panose="020B0604020202020204" pitchFamily="34" charset="0"/>
                <a:cs typeface="Arial" panose="020B0604020202020204" pitchFamily="34" charset="0"/>
              </a:rPr>
              <a:t> R11 </a:t>
            </a:r>
            <a:r>
              <a:rPr lang="el-GR" sz="1600" dirty="0">
                <a:latin typeface="Arial" panose="020B0604020202020204" pitchFamily="34" charset="0"/>
                <a:cs typeface="Arial" panose="020B0604020202020204" pitchFamily="34" charset="0"/>
              </a:rPr>
              <a:t>ορίζεται σαν </a:t>
            </a:r>
            <a:r>
              <a:rPr lang="en-US" sz="1600" dirty="0">
                <a:latin typeface="Arial" panose="020B0604020202020204" pitchFamily="34" charset="0"/>
                <a:cs typeface="Arial" panose="020B0604020202020204" pitchFamily="34" charset="0"/>
              </a:rPr>
              <a:t>ODP </a:t>
            </a:r>
            <a:r>
              <a:rPr lang="el-GR" sz="1600" dirty="0">
                <a:latin typeface="Arial" panose="020B0604020202020204" pitchFamily="34" charset="0"/>
                <a:cs typeface="Arial" panose="020B0604020202020204" pitchFamily="34" charset="0"/>
              </a:rPr>
              <a:t>ίσο με 1</a:t>
            </a:r>
            <a:r>
              <a:rPr lang="en-US" sz="1600" dirty="0">
                <a:latin typeface="Arial" panose="020B0604020202020204" pitchFamily="34" charset="0"/>
                <a:cs typeface="Arial" panose="020B0604020202020204" pitchFamily="34" charset="0"/>
              </a:rPr>
              <a:t>.0. </a:t>
            </a: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endParaRPr lang="en-GB" sz="1600" dirty="0">
              <a:latin typeface="Arial" panose="020B0604020202020204" pitchFamily="34" charset="0"/>
              <a:cs typeface="Arial" panose="020B0604020202020204" pitchFamily="34" charset="0"/>
            </a:endParaRPr>
          </a:p>
        </p:txBody>
      </p:sp>
      <p:graphicFrame>
        <p:nvGraphicFramePr>
          <p:cNvPr id="5" name="Tabelle 4"/>
          <p:cNvGraphicFramePr>
            <a:graphicFrameLocks noGrp="1"/>
          </p:cNvGraphicFramePr>
          <p:nvPr>
            <p:extLst>
              <p:ext uri="{D42A27DB-BD31-4B8C-83A1-F6EECF244321}">
                <p14:modId xmlns:p14="http://schemas.microsoft.com/office/powerpoint/2010/main" val="2976673099"/>
              </p:ext>
            </p:extLst>
          </p:nvPr>
        </p:nvGraphicFramePr>
        <p:xfrm>
          <a:off x="680686" y="3645024"/>
          <a:ext cx="4971434" cy="2292027"/>
        </p:xfrm>
        <a:graphic>
          <a:graphicData uri="http://schemas.openxmlformats.org/drawingml/2006/table">
            <a:tbl>
              <a:tblPr/>
              <a:tblGrid>
                <a:gridCol w="1210314">
                  <a:extLst>
                    <a:ext uri="{9D8B030D-6E8A-4147-A177-3AD203B41FA5}">
                      <a16:colId xmlns:a16="http://schemas.microsoft.com/office/drawing/2014/main" xmlns="" val="2524481040"/>
                    </a:ext>
                  </a:extLst>
                </a:gridCol>
                <a:gridCol w="1210314">
                  <a:extLst>
                    <a:ext uri="{9D8B030D-6E8A-4147-A177-3AD203B41FA5}">
                      <a16:colId xmlns:a16="http://schemas.microsoft.com/office/drawing/2014/main" xmlns="" val="1421945570"/>
                    </a:ext>
                  </a:extLst>
                </a:gridCol>
                <a:gridCol w="1210314">
                  <a:extLst>
                    <a:ext uri="{9D8B030D-6E8A-4147-A177-3AD203B41FA5}">
                      <a16:colId xmlns:a16="http://schemas.microsoft.com/office/drawing/2014/main" xmlns="" val="2587397009"/>
                    </a:ext>
                  </a:extLst>
                </a:gridCol>
                <a:gridCol w="1340492">
                  <a:extLst>
                    <a:ext uri="{9D8B030D-6E8A-4147-A177-3AD203B41FA5}">
                      <a16:colId xmlns:a16="http://schemas.microsoft.com/office/drawing/2014/main" xmlns="" val="174652677"/>
                    </a:ext>
                  </a:extLst>
                </a:gridCol>
              </a:tblGrid>
              <a:tr h="718253">
                <a:tc>
                  <a:txBody>
                    <a:bodyPr/>
                    <a:lstStyle/>
                    <a:p>
                      <a:pPr algn="ctr" fontAlgn="ctr"/>
                      <a:r>
                        <a:rPr lang="el-GR" sz="1600" b="1" i="0" u="none" strike="noStrike" dirty="0">
                          <a:solidFill>
                            <a:srgbClr val="000000"/>
                          </a:solidFill>
                          <a:effectLst/>
                          <a:latin typeface="Arial" panose="020B0604020202020204" pitchFamily="34" charset="0"/>
                          <a:cs typeface="Arial" panose="020B0604020202020204" pitchFamily="34" charset="0"/>
                        </a:rPr>
                        <a:t>Αντιψυκτικό</a:t>
                      </a:r>
                      <a:endParaRPr lang="de-DE"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a:noFill/>
                    </a:lnL>
                    <a:lnR>
                      <a:noFill/>
                    </a:lnR>
                    <a:lnT>
                      <a:noFill/>
                    </a:lnT>
                    <a:lnB>
                      <a:noFill/>
                    </a:lnB>
                  </a:tcPr>
                </a:tc>
                <a:tc>
                  <a:txBody>
                    <a:bodyPr/>
                    <a:lstStyle/>
                    <a:p>
                      <a:pPr algn="ctr" fontAlgn="ctr"/>
                      <a:r>
                        <a:rPr lang="el-GR" sz="1600" b="1" i="0" u="none" strike="noStrike" dirty="0">
                          <a:solidFill>
                            <a:srgbClr val="000000"/>
                          </a:solidFill>
                          <a:effectLst/>
                          <a:latin typeface="Arial" panose="020B0604020202020204" pitchFamily="34" charset="0"/>
                          <a:cs typeface="Arial" panose="020B0604020202020204" pitchFamily="34" charset="0"/>
                        </a:rPr>
                        <a:t>Κατηγορία</a:t>
                      </a:r>
                      <a:endParaRPr lang="de-DE"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a:noFill/>
                    </a:lnL>
                    <a:lnR>
                      <a:noFill/>
                    </a:lnR>
                    <a:lnT>
                      <a:noFill/>
                    </a:lnT>
                    <a:lnB>
                      <a:noFill/>
                    </a:lnB>
                  </a:tcPr>
                </a:tc>
                <a:tc>
                  <a:txBody>
                    <a:bodyPr/>
                    <a:lstStyle/>
                    <a:p>
                      <a:pPr algn="ctr" fontAlgn="ctr"/>
                      <a:r>
                        <a:rPr lang="de-DE" sz="1600" b="1" i="0" u="none" strike="noStrike" dirty="0">
                          <a:solidFill>
                            <a:srgbClr val="000000"/>
                          </a:solidFill>
                          <a:effectLst/>
                          <a:latin typeface="Arial" panose="020B0604020202020204" pitchFamily="34" charset="0"/>
                          <a:cs typeface="Arial" panose="020B0604020202020204" pitchFamily="34" charset="0"/>
                        </a:rPr>
                        <a:t>ODP</a:t>
                      </a:r>
                    </a:p>
                  </a:txBody>
                  <a:tcPr marL="9525" marR="9525" marT="9525" marB="0" anchor="ctr">
                    <a:lnL>
                      <a:noFill/>
                    </a:lnL>
                    <a:lnR>
                      <a:noFill/>
                    </a:lnR>
                    <a:lnT>
                      <a:noFill/>
                    </a:lnT>
                    <a:lnB>
                      <a:noFill/>
                    </a:lnB>
                  </a:tcPr>
                </a:tc>
                <a:tc>
                  <a:txBody>
                    <a:bodyPr/>
                    <a:lstStyle/>
                    <a:p>
                      <a:pPr algn="ctr" fontAlgn="ctr"/>
                      <a:r>
                        <a:rPr lang="el-GR" sz="1600" b="1" i="0" u="none" strike="noStrike" dirty="0">
                          <a:solidFill>
                            <a:srgbClr val="000000"/>
                          </a:solidFill>
                          <a:effectLst/>
                          <a:latin typeface="Arial" panose="020B0604020202020204" pitchFamily="34" charset="0"/>
                          <a:cs typeface="Arial" panose="020B0604020202020204" pitchFamily="34" charset="0"/>
                        </a:rPr>
                        <a:t>Χρόνος ζωής στην ατμόσφαιρα</a:t>
                      </a:r>
                      <a:endParaRPr lang="de-DE"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a:noFill/>
                    </a:lnL>
                    <a:lnR>
                      <a:noFill/>
                    </a:lnR>
                    <a:lnT>
                      <a:noFill/>
                    </a:lnT>
                    <a:lnB>
                      <a:noFill/>
                    </a:lnB>
                  </a:tcPr>
                </a:tc>
                <a:extLst>
                  <a:ext uri="{0D108BD9-81ED-4DB2-BD59-A6C34878D82A}">
                    <a16:rowId xmlns:a16="http://schemas.microsoft.com/office/drawing/2014/main" xmlns="" val="271467310"/>
                  </a:ext>
                </a:extLst>
              </a:tr>
              <a:tr h="258497">
                <a:tc>
                  <a:txBody>
                    <a:bodyPr/>
                    <a:lstStyle/>
                    <a:p>
                      <a:pPr algn="ctr" fontAlgn="b"/>
                      <a:endParaRPr lang="de-DE"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a:noFill/>
                    </a:lnL>
                    <a:lnR>
                      <a:noFill/>
                    </a:lnR>
                    <a:lnT>
                      <a:noFill/>
                    </a:lnT>
                    <a:lnB>
                      <a:noFill/>
                    </a:lnB>
                  </a:tcPr>
                </a:tc>
                <a:tc>
                  <a:txBody>
                    <a:bodyPr/>
                    <a:lstStyle/>
                    <a:p>
                      <a:pPr algn="ctr" fontAlgn="b"/>
                      <a:endParaRPr lang="de-DE"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a:noFill/>
                    </a:lnL>
                    <a:lnR>
                      <a:noFill/>
                    </a:lnR>
                    <a:lnT>
                      <a:noFill/>
                    </a:lnT>
                    <a:lnB>
                      <a:noFill/>
                    </a:lnB>
                  </a:tcPr>
                </a:tc>
                <a:tc>
                  <a:txBody>
                    <a:bodyPr/>
                    <a:lstStyle/>
                    <a:p>
                      <a:pPr algn="ctr" fontAlgn="b"/>
                      <a:endParaRPr lang="de-DE"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a:noFill/>
                    </a:lnL>
                    <a:lnR>
                      <a:noFill/>
                    </a:lnR>
                    <a:lnT>
                      <a:noFill/>
                    </a:lnT>
                    <a:lnB>
                      <a:noFill/>
                    </a:lnB>
                  </a:tcPr>
                </a:tc>
                <a:tc>
                  <a:txBody>
                    <a:bodyPr/>
                    <a:lstStyle/>
                    <a:p>
                      <a:pPr algn="ctr" fontAlgn="b"/>
                      <a:endParaRPr lang="de-DE"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xmlns="" val="1164629961"/>
                  </a:ext>
                </a:extLst>
              </a:tr>
              <a:tr h="258497">
                <a:tc>
                  <a:txBody>
                    <a:bodyPr/>
                    <a:lstStyle/>
                    <a:p>
                      <a:pPr algn="ctr" fontAlgn="b"/>
                      <a:r>
                        <a:rPr lang="de-DE" sz="1600" b="0" i="0" u="none" strike="noStrike">
                          <a:solidFill>
                            <a:srgbClr val="000000"/>
                          </a:solidFill>
                          <a:effectLst/>
                          <a:latin typeface="Arial" panose="020B0604020202020204" pitchFamily="34" charset="0"/>
                          <a:cs typeface="Arial" panose="020B0604020202020204" pitchFamily="34" charset="0"/>
                        </a:rPr>
                        <a:t>R11</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de-DE" sz="1600" b="0" i="0" u="none" strike="noStrike">
                          <a:solidFill>
                            <a:srgbClr val="000000"/>
                          </a:solidFill>
                          <a:effectLst/>
                          <a:latin typeface="Arial" panose="020B0604020202020204" pitchFamily="34" charset="0"/>
                          <a:cs typeface="Arial" panose="020B0604020202020204" pitchFamily="34" charset="0"/>
                        </a:rPr>
                        <a:t>CFC</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de-DE" sz="1600" b="0" i="0" u="none" strike="noStrike">
                          <a:solidFill>
                            <a:srgbClr val="000000"/>
                          </a:solidFill>
                          <a:effectLst/>
                          <a:latin typeface="Arial" panose="020B0604020202020204" pitchFamily="34" charset="0"/>
                          <a:cs typeface="Arial" panose="020B060402020202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de-DE" sz="1600" b="0" i="0" u="none" strike="noStrike">
                          <a:solidFill>
                            <a:srgbClr val="000000"/>
                          </a:solidFill>
                          <a:effectLst/>
                          <a:latin typeface="Arial" panose="020B0604020202020204" pitchFamily="34" charset="0"/>
                          <a:cs typeface="Arial" panose="020B0604020202020204" pitchFamily="34" charset="0"/>
                        </a:rPr>
                        <a:t>45</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xmlns="" val="1698529369"/>
                  </a:ext>
                </a:extLst>
              </a:tr>
              <a:tr h="258497">
                <a:tc>
                  <a:txBody>
                    <a:bodyPr/>
                    <a:lstStyle/>
                    <a:p>
                      <a:pPr algn="ctr" fontAlgn="b"/>
                      <a:r>
                        <a:rPr lang="de-DE" sz="1600" b="0" i="0" u="none" strike="noStrike">
                          <a:solidFill>
                            <a:srgbClr val="000000"/>
                          </a:solidFill>
                          <a:effectLst/>
                          <a:latin typeface="Arial" panose="020B0604020202020204" pitchFamily="34" charset="0"/>
                          <a:cs typeface="Arial" panose="020B0604020202020204" pitchFamily="34" charset="0"/>
                        </a:rPr>
                        <a:t>R12</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de-DE" sz="1600" b="0" i="0" u="none" strike="noStrike">
                          <a:solidFill>
                            <a:srgbClr val="000000"/>
                          </a:solidFill>
                          <a:effectLst/>
                          <a:latin typeface="Arial" panose="020B0604020202020204" pitchFamily="34" charset="0"/>
                          <a:cs typeface="Arial" panose="020B0604020202020204" pitchFamily="34" charset="0"/>
                        </a:rPr>
                        <a:t>CFC</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de-DE" sz="1600" b="0" i="0" u="none" strike="noStrike">
                          <a:solidFill>
                            <a:srgbClr val="000000"/>
                          </a:solidFill>
                          <a:effectLst/>
                          <a:latin typeface="Arial" panose="020B0604020202020204" pitchFamily="34" charset="0"/>
                          <a:cs typeface="Arial" panose="020B060402020202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de-DE" sz="1600" b="0" i="0" u="none" strike="noStrike">
                          <a:solidFill>
                            <a:srgbClr val="000000"/>
                          </a:solidFill>
                          <a:effectLst/>
                          <a:latin typeface="Arial" panose="020B0604020202020204" pitchFamily="34" charset="0"/>
                          <a:cs typeface="Arial" panose="020B0604020202020204" pitchFamily="34" charset="0"/>
                        </a:rPr>
                        <a:t>100</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xmlns="" val="431508770"/>
                  </a:ext>
                </a:extLst>
              </a:tr>
              <a:tr h="258497">
                <a:tc>
                  <a:txBody>
                    <a:bodyPr/>
                    <a:lstStyle/>
                    <a:p>
                      <a:pPr algn="ctr" fontAlgn="b"/>
                      <a:r>
                        <a:rPr lang="de-DE" sz="1600" b="0" i="0" u="none" strike="noStrike">
                          <a:solidFill>
                            <a:srgbClr val="000000"/>
                          </a:solidFill>
                          <a:effectLst/>
                          <a:latin typeface="Arial" panose="020B0604020202020204" pitchFamily="34" charset="0"/>
                          <a:cs typeface="Arial" panose="020B0604020202020204" pitchFamily="34" charset="0"/>
                        </a:rPr>
                        <a:t>R113</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de-DE" sz="1600" b="0" i="0" u="none" strike="noStrike">
                          <a:solidFill>
                            <a:srgbClr val="000000"/>
                          </a:solidFill>
                          <a:effectLst/>
                          <a:latin typeface="Arial" panose="020B0604020202020204" pitchFamily="34" charset="0"/>
                          <a:cs typeface="Arial" panose="020B0604020202020204" pitchFamily="34" charset="0"/>
                        </a:rPr>
                        <a:t>CFC</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de-DE" sz="1600" b="0" i="0" u="none" strike="noStrike" dirty="0">
                          <a:solidFill>
                            <a:srgbClr val="000000"/>
                          </a:solidFill>
                          <a:effectLst/>
                          <a:latin typeface="Arial" panose="020B0604020202020204" pitchFamily="34" charset="0"/>
                          <a:cs typeface="Arial" panose="020B0604020202020204" pitchFamily="34" charset="0"/>
                        </a:rPr>
                        <a:t>0,8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de-DE" sz="1600" b="0" i="0" u="none" strike="noStrike">
                          <a:solidFill>
                            <a:srgbClr val="000000"/>
                          </a:solidFill>
                          <a:effectLst/>
                          <a:latin typeface="Arial" panose="020B0604020202020204" pitchFamily="34" charset="0"/>
                          <a:cs typeface="Arial" panose="020B0604020202020204" pitchFamily="34" charset="0"/>
                        </a:rPr>
                        <a:t>85</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xmlns="" val="2907376316"/>
                  </a:ext>
                </a:extLst>
              </a:tr>
              <a:tr h="258497">
                <a:tc>
                  <a:txBody>
                    <a:bodyPr/>
                    <a:lstStyle/>
                    <a:p>
                      <a:pPr algn="ctr" fontAlgn="b"/>
                      <a:r>
                        <a:rPr lang="de-DE" sz="1600" b="0" i="0" u="none" strike="noStrike">
                          <a:solidFill>
                            <a:srgbClr val="000000"/>
                          </a:solidFill>
                          <a:effectLst/>
                          <a:latin typeface="Arial" panose="020B0604020202020204" pitchFamily="34" charset="0"/>
                          <a:cs typeface="Arial" panose="020B0604020202020204" pitchFamily="34" charset="0"/>
                        </a:rPr>
                        <a:t>R22</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de-DE" sz="1600" b="0" i="0" u="none" strike="noStrike">
                          <a:solidFill>
                            <a:srgbClr val="000000"/>
                          </a:solidFill>
                          <a:effectLst/>
                          <a:latin typeface="Arial" panose="020B0604020202020204" pitchFamily="34" charset="0"/>
                          <a:cs typeface="Arial" panose="020B0604020202020204" pitchFamily="34" charset="0"/>
                        </a:rPr>
                        <a:t>HCFC</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de-DE" sz="1600" b="0" i="0" u="none" strike="noStrike">
                          <a:solidFill>
                            <a:srgbClr val="000000"/>
                          </a:solidFill>
                          <a:effectLst/>
                          <a:latin typeface="Arial" panose="020B0604020202020204" pitchFamily="34" charset="0"/>
                          <a:cs typeface="Arial" panose="020B0604020202020204" pitchFamily="34" charset="0"/>
                        </a:rPr>
                        <a:t>0,05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de-DE" sz="1600" b="0" i="0" u="none" strike="noStrike">
                          <a:solidFill>
                            <a:srgbClr val="000000"/>
                          </a:solidFill>
                          <a:effectLst/>
                          <a:latin typeface="Arial" panose="020B0604020202020204" pitchFamily="34" charset="0"/>
                          <a:cs typeface="Arial" panose="020B0604020202020204" pitchFamily="34" charset="0"/>
                        </a:rPr>
                        <a:t>12</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1003196534"/>
                  </a:ext>
                </a:extLst>
              </a:tr>
              <a:tr h="258497">
                <a:tc>
                  <a:txBody>
                    <a:bodyPr/>
                    <a:lstStyle/>
                    <a:p>
                      <a:pPr algn="ctr" fontAlgn="b"/>
                      <a:r>
                        <a:rPr lang="de-DE" sz="1600" b="0" i="0" u="none" strike="noStrike">
                          <a:solidFill>
                            <a:srgbClr val="000000"/>
                          </a:solidFill>
                          <a:effectLst/>
                          <a:latin typeface="Arial" panose="020B0604020202020204" pitchFamily="34" charset="0"/>
                          <a:cs typeface="Arial" panose="020B0604020202020204" pitchFamily="34" charset="0"/>
                        </a:rPr>
                        <a:t>R123</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de-DE" sz="1600" b="0" i="0" u="none" strike="noStrike">
                          <a:solidFill>
                            <a:srgbClr val="000000"/>
                          </a:solidFill>
                          <a:effectLst/>
                          <a:latin typeface="Arial" panose="020B0604020202020204" pitchFamily="34" charset="0"/>
                          <a:cs typeface="Arial" panose="020B0604020202020204" pitchFamily="34" charset="0"/>
                        </a:rPr>
                        <a:t>HCFC</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de-DE" sz="1600" b="0" i="0" u="none" strike="noStrike">
                          <a:solidFill>
                            <a:srgbClr val="000000"/>
                          </a:solidFill>
                          <a:effectLst/>
                          <a:latin typeface="Arial" panose="020B0604020202020204" pitchFamily="34" charset="0"/>
                          <a:cs typeface="Arial" panose="020B0604020202020204" pitchFamily="34" charset="0"/>
                        </a:rPr>
                        <a:t>0,02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de-DE" sz="1600" b="0" i="0" u="none" strike="noStrike" dirty="0">
                          <a:solidFill>
                            <a:srgbClr val="000000"/>
                          </a:solidFill>
                          <a:effectLst/>
                          <a:latin typeface="Arial" panose="020B0604020202020204" pitchFamily="34" charset="0"/>
                          <a:cs typeface="Arial" panose="020B0604020202020204" pitchFamily="34" charset="0"/>
                        </a:rPr>
                        <a:t>1,3</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D9D9D9"/>
                    </a:solidFill>
                  </a:tcPr>
                </a:tc>
                <a:extLst>
                  <a:ext uri="{0D108BD9-81ED-4DB2-BD59-A6C34878D82A}">
                    <a16:rowId xmlns:a16="http://schemas.microsoft.com/office/drawing/2014/main" xmlns="" val="1199446627"/>
                  </a:ext>
                </a:extLst>
              </a:tr>
            </a:tbl>
          </a:graphicData>
        </a:graphic>
      </p:graphicFrame>
    </p:spTree>
    <p:extLst>
      <p:ext uri="{BB962C8B-B14F-4D97-AF65-F5344CB8AC3E}">
        <p14:creationId xmlns:p14="http://schemas.microsoft.com/office/powerpoint/2010/main" val="9093748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latin typeface="Arial" panose="020B0604020202020204" pitchFamily="34" charset="0"/>
                <a:cs typeface="Arial" panose="020B0604020202020204" pitchFamily="34" charset="0"/>
              </a:rPr>
              <a:t>Ιστορία του ψυκτικού υγρού</a:t>
            </a:r>
          </a:p>
        </p:txBody>
      </p:sp>
      <p:sp>
        <p:nvSpPr>
          <p:cNvPr id="3" name="Content Placeholder 2"/>
          <p:cNvSpPr>
            <a:spLocks noGrp="1"/>
          </p:cNvSpPr>
          <p:nvPr>
            <p:ph idx="1"/>
          </p:nvPr>
        </p:nvSpPr>
        <p:spPr>
          <a:xfrm>
            <a:off x="457200" y="1600200"/>
            <a:ext cx="8363272" cy="4525963"/>
          </a:xfrm>
        </p:spPr>
        <p:txBody>
          <a:bodyPr>
            <a:noAutofit/>
          </a:bodyPr>
          <a:lstStyle/>
          <a:p>
            <a:pPr marL="0" indent="0">
              <a:lnSpc>
                <a:spcPct val="150000"/>
              </a:lnSpc>
              <a:buNone/>
            </a:pPr>
            <a:r>
              <a:rPr lang="el-GR" sz="1600" b="1" dirty="0">
                <a:latin typeface="Arial" panose="020B0604020202020204" pitchFamily="34" charset="0"/>
                <a:cs typeface="Arial" panose="020B0604020202020204" pitchFamily="34" charset="0"/>
              </a:rPr>
              <a:t>Ιστορία των ψυκτικών υγρών</a:t>
            </a:r>
            <a:endParaRPr lang="en-GB" sz="1600" b="1" dirty="0">
              <a:latin typeface="Arial" panose="020B0604020202020204" pitchFamily="34" charset="0"/>
              <a:cs typeface="Arial" panose="020B0604020202020204" pitchFamily="34" charset="0"/>
            </a:endParaRPr>
          </a:p>
          <a:p>
            <a:pPr marL="0" indent="0">
              <a:lnSpc>
                <a:spcPct val="150000"/>
              </a:lnSpc>
              <a:buNone/>
            </a:pPr>
            <a:endParaRPr lang="en-GB" sz="1600" b="1" dirty="0">
              <a:latin typeface="Arial" panose="020B0604020202020204" pitchFamily="34" charset="0"/>
              <a:cs typeface="Arial" panose="020B0604020202020204" pitchFamily="34" charset="0"/>
            </a:endParaRPr>
          </a:p>
          <a:p>
            <a:pPr marL="0" indent="0">
              <a:lnSpc>
                <a:spcPct val="150000"/>
              </a:lnSpc>
              <a:buNone/>
            </a:pPr>
            <a:r>
              <a:rPr lang="el-GR" sz="1600" dirty="0">
                <a:latin typeface="Arial" panose="020B0604020202020204" pitchFamily="34" charset="0"/>
                <a:cs typeface="Arial" panose="020B0604020202020204" pitchFamily="34" charset="0"/>
              </a:rPr>
              <a:t>Τα </a:t>
            </a:r>
            <a:r>
              <a:rPr lang="en-US" sz="1600" dirty="0">
                <a:latin typeface="Arial" panose="020B0604020202020204" pitchFamily="34" charset="0"/>
                <a:cs typeface="Arial" panose="020B0604020202020204" pitchFamily="34" charset="0"/>
              </a:rPr>
              <a:t>CFC &amp; HCFC </a:t>
            </a:r>
            <a:r>
              <a:rPr lang="el-GR" sz="1600" dirty="0">
                <a:latin typeface="Arial" panose="020B0604020202020204" pitchFamily="34" charset="0"/>
                <a:cs typeface="Arial" panose="020B0604020202020204" pitchFamily="34" charset="0"/>
              </a:rPr>
              <a:t> αντικαταστάθηκαν από τα </a:t>
            </a:r>
            <a:r>
              <a:rPr lang="en-US" sz="1600" dirty="0">
                <a:latin typeface="Arial" panose="020B0604020202020204" pitchFamily="34" charset="0"/>
                <a:cs typeface="Arial" panose="020B0604020202020204" pitchFamily="34" charset="0"/>
              </a:rPr>
              <a:t>perfluorocarbons (FCs) hydrofluorocarbons (HFCs) </a:t>
            </a:r>
            <a:r>
              <a:rPr lang="el-GR" sz="1600" dirty="0">
                <a:latin typeface="Arial" panose="020B0604020202020204" pitchFamily="34" charset="0"/>
                <a:cs typeface="Arial" panose="020B0604020202020204" pitchFamily="34" charset="0"/>
              </a:rPr>
              <a:t>στις αντλίες θερμότητας</a:t>
            </a:r>
            <a:r>
              <a:rPr lang="en-US" sz="1600" dirty="0">
                <a:latin typeface="Arial" panose="020B0604020202020204" pitchFamily="34" charset="0"/>
                <a:cs typeface="Arial" panose="020B0604020202020204" pitchFamily="34" charset="0"/>
              </a:rPr>
              <a:t>.</a:t>
            </a:r>
          </a:p>
          <a:p>
            <a:pPr marL="0" indent="0">
              <a:lnSpc>
                <a:spcPct val="150000"/>
              </a:lnSpc>
              <a:buNone/>
            </a:pPr>
            <a:r>
              <a:rPr lang="el-GR" sz="1600" dirty="0">
                <a:latin typeface="Arial" panose="020B0604020202020204" pitchFamily="34" charset="0"/>
                <a:cs typeface="Arial" panose="020B0604020202020204" pitchFamily="34" charset="0"/>
              </a:rPr>
              <a:t>Παράδειγμα </a:t>
            </a:r>
            <a:r>
              <a:rPr lang="el-GR" sz="1600" dirty="0" err="1">
                <a:latin typeface="Arial" panose="020B0604020202020204" pitchFamily="34" charset="0"/>
                <a:cs typeface="Arial" panose="020B0604020202020204" pitchFamily="34" charset="0"/>
              </a:rPr>
              <a:t>φθοριωμένων</a:t>
            </a:r>
            <a:r>
              <a:rPr lang="el-GR" sz="1600" dirty="0">
                <a:latin typeface="Arial" panose="020B0604020202020204" pitchFamily="34" charset="0"/>
                <a:cs typeface="Arial" panose="020B0604020202020204" pitchFamily="34" charset="0"/>
              </a:rPr>
              <a:t>  </a:t>
            </a:r>
            <a:r>
              <a:rPr lang="el-GR" sz="1600" dirty="0" smtClean="0">
                <a:latin typeface="Arial" panose="020B0604020202020204" pitchFamily="34" charset="0"/>
                <a:cs typeface="Arial" panose="020B0604020202020204" pitchFamily="34" charset="0"/>
              </a:rPr>
              <a:t>υδρογονανθράκων</a:t>
            </a:r>
            <a:r>
              <a:rPr lang="pt-BR" sz="1600" dirty="0" smtClean="0">
                <a:latin typeface="Arial" panose="020B0604020202020204" pitchFamily="34" charset="0"/>
                <a:cs typeface="Arial" panose="020B0604020202020204" pitchFamily="34" charset="0"/>
              </a:rPr>
              <a:t>: </a:t>
            </a:r>
            <a:r>
              <a:rPr lang="pt-BR" sz="1600" dirty="0">
                <a:latin typeface="Arial" panose="020B0604020202020204" pitchFamily="34" charset="0"/>
                <a:cs typeface="Arial" panose="020B0604020202020204" pitchFamily="34" charset="0"/>
              </a:rPr>
              <a:t>R134a, R407C, R410A</a:t>
            </a:r>
          </a:p>
          <a:p>
            <a:pPr marL="0" indent="0">
              <a:lnSpc>
                <a:spcPct val="150000"/>
              </a:lnSpc>
              <a:buNone/>
            </a:pPr>
            <a:r>
              <a:rPr lang="el-GR" sz="1600" dirty="0">
                <a:latin typeface="Arial" panose="020B0604020202020204" pitchFamily="34" charset="0"/>
                <a:cs typeface="Arial" panose="020B0604020202020204" pitchFamily="34" charset="0"/>
              </a:rPr>
              <a:t>Αυτές οι ουσίες δεν έχουν </a:t>
            </a:r>
            <a:r>
              <a:rPr lang="pt-BR" sz="1600" dirty="0">
                <a:latin typeface="Arial" panose="020B0604020202020204" pitchFamily="34" charset="0"/>
                <a:cs typeface="Arial" panose="020B0604020202020204" pitchFamily="34" charset="0"/>
              </a:rPr>
              <a:t> ODP </a:t>
            </a:r>
            <a:r>
              <a:rPr lang="el-GR" sz="1600" dirty="0">
                <a:latin typeface="Arial" panose="020B0604020202020204" pitchFamily="34" charset="0"/>
                <a:cs typeface="Arial" panose="020B0604020202020204" pitchFamily="34" charset="0"/>
              </a:rPr>
              <a:t>αλλά ένα άλλο πρόβλημα μπήκε στο κάδρο.</a:t>
            </a:r>
            <a:endParaRPr lang="pt-BR" sz="1600" dirty="0">
              <a:latin typeface="Arial" panose="020B0604020202020204" pitchFamily="34" charset="0"/>
              <a:cs typeface="Arial" panose="020B0604020202020204" pitchFamily="34" charset="0"/>
            </a:endParaRPr>
          </a:p>
          <a:p>
            <a:pPr marL="0" indent="0">
              <a:lnSpc>
                <a:spcPct val="150000"/>
              </a:lnSpc>
              <a:buNone/>
            </a:pPr>
            <a:r>
              <a:rPr lang="pt-BR" sz="1600" dirty="0">
                <a:latin typeface="Arial" panose="020B0604020202020204" pitchFamily="34" charset="0"/>
                <a:cs typeface="Arial" panose="020B0604020202020204" pitchFamily="34" charset="0"/>
                <a:sym typeface="Wingdings" panose="05000000000000000000" pitchFamily="2" charset="2"/>
              </a:rPr>
              <a:t></a:t>
            </a:r>
            <a:r>
              <a:rPr lang="el-GR" sz="1600" dirty="0">
                <a:latin typeface="Arial" panose="020B0604020202020204" pitchFamily="34" charset="0"/>
                <a:cs typeface="Arial" panose="020B0604020202020204" pitchFamily="34" charset="0"/>
                <a:sym typeface="Wingdings" panose="05000000000000000000" pitchFamily="2" charset="2"/>
              </a:rPr>
              <a:t> Αυτά τα αντιψυκτικά είχαν τεράστιο δυναμικό στην αύξηση της θερμοκρασίας του πλανήτη. </a:t>
            </a:r>
            <a:r>
              <a:rPr lang="pt-BR" sz="1600" dirty="0">
                <a:latin typeface="Arial" panose="020B0604020202020204" pitchFamily="34" charset="0"/>
                <a:cs typeface="Arial" panose="020B0604020202020204" pitchFamily="34" charset="0"/>
              </a:rPr>
              <a:t> (GWP)</a:t>
            </a: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730720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latin typeface="Arial" panose="020B0604020202020204" pitchFamily="34" charset="0"/>
                <a:cs typeface="Arial" panose="020B0604020202020204" pitchFamily="34" charset="0"/>
              </a:rPr>
              <a:t>Ιστορία του ψυκτικού υγρού</a:t>
            </a:r>
          </a:p>
        </p:txBody>
      </p:sp>
      <p:sp>
        <p:nvSpPr>
          <p:cNvPr id="3" name="Content Placeholder 2"/>
          <p:cNvSpPr>
            <a:spLocks noGrp="1"/>
          </p:cNvSpPr>
          <p:nvPr>
            <p:ph idx="1"/>
          </p:nvPr>
        </p:nvSpPr>
        <p:spPr>
          <a:xfrm>
            <a:off x="457200" y="1600200"/>
            <a:ext cx="5626968" cy="4525963"/>
          </a:xfrm>
        </p:spPr>
        <p:txBody>
          <a:bodyPr>
            <a:noAutofit/>
          </a:bodyPr>
          <a:lstStyle/>
          <a:p>
            <a:pPr marL="0" indent="0">
              <a:lnSpc>
                <a:spcPct val="150000"/>
              </a:lnSpc>
              <a:buNone/>
            </a:pPr>
            <a:r>
              <a:rPr lang="el-GR" sz="1600" b="1" dirty="0">
                <a:latin typeface="Arial" panose="020B0604020202020204" pitchFamily="34" charset="0"/>
                <a:cs typeface="Arial" panose="020B0604020202020204" pitchFamily="34" charset="0"/>
              </a:rPr>
              <a:t>Ιστορία των ψυκτικών υγρών</a:t>
            </a:r>
            <a:endParaRPr lang="en-GB" sz="1600" b="1" dirty="0">
              <a:latin typeface="Arial" panose="020B0604020202020204" pitchFamily="34" charset="0"/>
              <a:cs typeface="Arial" panose="020B0604020202020204" pitchFamily="34" charset="0"/>
            </a:endParaRPr>
          </a:p>
          <a:p>
            <a:pPr marL="0" indent="0">
              <a:lnSpc>
                <a:spcPct val="150000"/>
              </a:lnSpc>
              <a:buNone/>
            </a:pPr>
            <a:endParaRPr lang="en-GB" sz="1600" b="1" dirty="0">
              <a:latin typeface="Arial" panose="020B0604020202020204" pitchFamily="34" charset="0"/>
              <a:cs typeface="Arial" panose="020B0604020202020204" pitchFamily="34" charset="0"/>
            </a:endParaRPr>
          </a:p>
          <a:p>
            <a:pPr marL="0" indent="0">
              <a:lnSpc>
                <a:spcPct val="150000"/>
              </a:lnSpc>
              <a:buNone/>
            </a:pPr>
            <a:r>
              <a:rPr lang="el-GR" sz="1600" dirty="0">
                <a:latin typeface="Arial" panose="020B0604020202020204" pitchFamily="34" charset="0"/>
                <a:cs typeface="Arial" panose="020B0604020202020204" pitchFamily="34" charset="0"/>
              </a:rPr>
              <a:t>Δυναμικό αύξησης της θερμοκρασίας του πλανήτη</a:t>
            </a:r>
            <a:r>
              <a:rPr lang="en-US" sz="1600" dirty="0">
                <a:latin typeface="Arial" panose="020B0604020202020204" pitchFamily="34" charset="0"/>
                <a:cs typeface="Arial" panose="020B0604020202020204" pitchFamily="34" charset="0"/>
              </a:rPr>
              <a:t>GWP) </a:t>
            </a:r>
            <a:r>
              <a:rPr lang="el-GR" sz="1600" dirty="0">
                <a:latin typeface="Arial" panose="020B0604020202020204" pitchFamily="34" charset="0"/>
                <a:cs typeface="Arial" panose="020B0604020202020204" pitchFamily="34" charset="0"/>
              </a:rPr>
              <a:t>είναι ένα μέτρο για την ποσότητα της θερμότητας που παγιδεύει ένα αέριο του θερμοκηπίου, στην ατμόσφαιρα. Σχετίζεται με την έκλυση διοξειδίου το άνθρακα, του οποίου το </a:t>
            </a:r>
            <a:r>
              <a:rPr lang="en-US" sz="1600" dirty="0">
                <a:latin typeface="Arial" panose="020B0604020202020204" pitchFamily="34" charset="0"/>
                <a:cs typeface="Arial" panose="020B0604020202020204" pitchFamily="34" charset="0"/>
              </a:rPr>
              <a:t> GWP </a:t>
            </a:r>
            <a:r>
              <a:rPr lang="el-GR" sz="1600" dirty="0">
                <a:latin typeface="Arial" panose="020B0604020202020204" pitchFamily="34" charset="0"/>
                <a:cs typeface="Arial" panose="020B0604020202020204" pitchFamily="34" charset="0"/>
              </a:rPr>
              <a:t>είναι ορισμένο με τη </a:t>
            </a:r>
            <a:r>
              <a:rPr lang="en-US" sz="1600" dirty="0">
                <a:latin typeface="Arial" panose="020B0604020202020204" pitchFamily="34" charset="0"/>
                <a:cs typeface="Arial" panose="020B0604020202020204" pitchFamily="34" charset="0"/>
              </a:rPr>
              <a:t>1.</a:t>
            </a: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r>
              <a:rPr lang="en-US" sz="1600" dirty="0">
                <a:latin typeface="Arial" panose="020B0604020202020204" pitchFamily="34" charset="0"/>
                <a:cs typeface="Arial" panose="020B0604020202020204" pitchFamily="34" charset="0"/>
              </a:rPr>
              <a:t>GWP of </a:t>
            </a:r>
            <a:r>
              <a:rPr lang="pt-BR" sz="1600" dirty="0">
                <a:latin typeface="Arial" panose="020B0604020202020204" pitchFamily="34" charset="0"/>
                <a:cs typeface="Arial" panose="020B0604020202020204" pitchFamily="34" charset="0"/>
              </a:rPr>
              <a:t>R407C --1774</a:t>
            </a:r>
          </a:p>
          <a:p>
            <a:pPr marL="0" indent="0">
              <a:lnSpc>
                <a:spcPct val="150000"/>
              </a:lnSpc>
              <a:buNone/>
            </a:pPr>
            <a:r>
              <a:rPr lang="pt-BR" sz="1600" dirty="0">
                <a:latin typeface="Arial" panose="020B0604020202020204" pitchFamily="34" charset="0"/>
                <a:cs typeface="Arial" panose="020B0604020202020204" pitchFamily="34" charset="0"/>
              </a:rPr>
              <a:t>GWP of R410A-- 2088</a:t>
            </a: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endParaRPr lang="pt-BR" sz="1600" dirty="0">
              <a:latin typeface="Arial" panose="020B0604020202020204" pitchFamily="34" charset="0"/>
              <a:cs typeface="Arial" panose="020B0604020202020204" pitchFamily="34" charset="0"/>
            </a:endParaRP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94461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latin typeface="Arial" panose="020B0604020202020204" pitchFamily="34" charset="0"/>
                <a:cs typeface="Arial" panose="020B0604020202020204" pitchFamily="34" charset="0"/>
              </a:rPr>
              <a:t>Ιστορία του ψυκτικού υγρού</a:t>
            </a:r>
          </a:p>
        </p:txBody>
      </p:sp>
      <p:sp>
        <p:nvSpPr>
          <p:cNvPr id="3" name="Content Placeholder 2"/>
          <p:cNvSpPr>
            <a:spLocks noGrp="1"/>
          </p:cNvSpPr>
          <p:nvPr>
            <p:ph idx="1"/>
          </p:nvPr>
        </p:nvSpPr>
        <p:spPr>
          <a:xfrm>
            <a:off x="457200" y="1600200"/>
            <a:ext cx="8435280" cy="4525963"/>
          </a:xfrm>
        </p:spPr>
        <p:txBody>
          <a:bodyPr>
            <a:noAutofit/>
          </a:bodyPr>
          <a:lstStyle/>
          <a:p>
            <a:pPr marL="0" indent="0">
              <a:lnSpc>
                <a:spcPct val="150000"/>
              </a:lnSpc>
              <a:buNone/>
            </a:pPr>
            <a:r>
              <a:rPr lang="el-GR" sz="1600" b="1" dirty="0">
                <a:latin typeface="Arial" panose="020B0604020202020204" pitchFamily="34" charset="0"/>
                <a:cs typeface="Arial" panose="020B0604020202020204" pitchFamily="34" charset="0"/>
              </a:rPr>
              <a:t>Ιστορία των ψυκτικών υγρών</a:t>
            </a:r>
            <a:endParaRPr lang="en-GB" sz="1600" b="1" dirty="0">
              <a:latin typeface="Arial" panose="020B0604020202020204" pitchFamily="34" charset="0"/>
              <a:cs typeface="Arial" panose="020B0604020202020204" pitchFamily="34" charset="0"/>
            </a:endParaRPr>
          </a:p>
          <a:p>
            <a:pPr marL="0" indent="0">
              <a:lnSpc>
                <a:spcPct val="150000"/>
              </a:lnSpc>
              <a:buNone/>
            </a:pPr>
            <a:endParaRPr lang="en-GB" sz="1600" b="1" dirty="0">
              <a:latin typeface="Arial" panose="020B0604020202020204" pitchFamily="34" charset="0"/>
              <a:cs typeface="Arial" panose="020B0604020202020204" pitchFamily="34" charset="0"/>
            </a:endParaRPr>
          </a:p>
          <a:p>
            <a:pPr marL="0" indent="0">
              <a:lnSpc>
                <a:spcPct val="150000"/>
              </a:lnSpc>
              <a:buNone/>
            </a:pPr>
            <a:r>
              <a:rPr lang="el-GR" sz="1600" dirty="0">
                <a:latin typeface="Arial" panose="020B0604020202020204" pitchFamily="34" charset="0"/>
                <a:cs typeface="Arial" panose="020B0604020202020204" pitchFamily="34" charset="0"/>
              </a:rPr>
              <a:t>Για την περίπτωση του </a:t>
            </a:r>
            <a:r>
              <a:rPr lang="pt-BR" sz="1600" dirty="0">
                <a:latin typeface="Arial" panose="020B0604020202020204" pitchFamily="34" charset="0"/>
                <a:cs typeface="Arial" panose="020B0604020202020204" pitchFamily="34" charset="0"/>
              </a:rPr>
              <a:t>GWP </a:t>
            </a:r>
            <a:r>
              <a:rPr lang="el-GR" sz="1600" dirty="0">
                <a:latin typeface="Arial" panose="020B0604020202020204" pitchFamily="34" charset="0"/>
                <a:cs typeface="Arial" panose="020B0604020202020204" pitchFamily="34" charset="0"/>
              </a:rPr>
              <a:t>έπρεπε να γίνει μια προσθήκη στο πρωτόκολλο του Μόντρεαλ, η </a:t>
            </a:r>
            <a:r>
              <a:rPr lang="pt-BR" sz="1600" dirty="0">
                <a:latin typeface="Arial" panose="020B0604020202020204" pitchFamily="34" charset="0"/>
                <a:cs typeface="Arial" panose="020B0604020202020204" pitchFamily="34" charset="0"/>
              </a:rPr>
              <a:t>“</a:t>
            </a:r>
            <a:r>
              <a:rPr lang="el-GR" sz="1600" dirty="0">
                <a:latin typeface="Arial" panose="020B0604020202020204" pitchFamily="34" charset="0"/>
                <a:cs typeface="Arial" panose="020B0604020202020204" pitchFamily="34" charset="0"/>
              </a:rPr>
              <a:t>Τροπολογία </a:t>
            </a:r>
            <a:r>
              <a:rPr lang="el-GR" sz="1600" dirty="0" err="1">
                <a:latin typeface="Arial" panose="020B0604020202020204" pitchFamily="34" charset="0"/>
                <a:cs typeface="Arial" panose="020B0604020202020204" pitchFamily="34" charset="0"/>
              </a:rPr>
              <a:t>Κιγκάλι</a:t>
            </a:r>
            <a:r>
              <a:rPr lang="el-GR" sz="1600" dirty="0">
                <a:latin typeface="Arial" panose="020B0604020202020204" pitchFamily="34" charset="0"/>
                <a:cs typeface="Arial" panose="020B0604020202020204" pitchFamily="34" charset="0"/>
              </a:rPr>
              <a:t> στο πρωτόκολλο του Μόντρεαλ</a:t>
            </a:r>
            <a:r>
              <a:rPr lang="en-US" sz="1600" dirty="0">
                <a:latin typeface="Arial" panose="020B0604020202020204" pitchFamily="34" charset="0"/>
                <a:cs typeface="Arial" panose="020B0604020202020204" pitchFamily="34" charset="0"/>
              </a:rPr>
              <a:t>” (2016).</a:t>
            </a:r>
            <a:r>
              <a:rPr lang="el-GR" sz="1600" dirty="0">
                <a:latin typeface="Arial" panose="020B0604020202020204" pitchFamily="34" charset="0"/>
                <a:cs typeface="Arial" panose="020B0604020202020204" pitchFamily="34" charset="0"/>
              </a:rPr>
              <a:t>Η χρήση </a:t>
            </a:r>
            <a:r>
              <a:rPr lang="el-GR" sz="1600" dirty="0" smtClean="0">
                <a:latin typeface="Arial" panose="020B0604020202020204" pitchFamily="34" charset="0"/>
                <a:cs typeface="Arial" panose="020B0604020202020204" pitchFamily="34" charset="0"/>
              </a:rPr>
              <a:t>φθοριούχων </a:t>
            </a:r>
            <a:r>
              <a:rPr lang="el-GR" sz="1600" dirty="0">
                <a:latin typeface="Arial" panose="020B0604020202020204" pitchFamily="34" charset="0"/>
                <a:cs typeface="Arial" panose="020B0604020202020204" pitchFamily="34" charset="0"/>
              </a:rPr>
              <a:t>υδρογονανθράκων έπρεπε να μειωθεί περισσότερο από </a:t>
            </a:r>
            <a:r>
              <a:rPr lang="en-US" sz="1600" dirty="0">
                <a:latin typeface="Arial" panose="020B0604020202020204" pitchFamily="34" charset="0"/>
                <a:cs typeface="Arial" panose="020B0604020202020204" pitchFamily="34" charset="0"/>
              </a:rPr>
              <a:t> 80%</a:t>
            </a:r>
            <a:r>
              <a:rPr lang="el-GR" sz="1600" dirty="0">
                <a:latin typeface="Arial" panose="020B0604020202020204" pitchFamily="34" charset="0"/>
                <a:cs typeface="Arial" panose="020B0604020202020204" pitchFamily="34" charset="0"/>
              </a:rPr>
              <a:t> τα επόμενα 30 χρόνια. 65 Χώρες έχουν υπογράψει την τροπολογία. </a:t>
            </a:r>
            <a:endParaRPr lang="pt-BR" sz="1600" dirty="0">
              <a:latin typeface="Arial" panose="020B0604020202020204" pitchFamily="34" charset="0"/>
              <a:cs typeface="Arial" panose="020B0604020202020204" pitchFamily="34" charset="0"/>
            </a:endParaRPr>
          </a:p>
          <a:p>
            <a:pPr marL="0" indent="0">
              <a:lnSpc>
                <a:spcPct val="150000"/>
              </a:lnSpc>
              <a:buNone/>
            </a:pPr>
            <a:r>
              <a:rPr lang="el-GR" sz="1600" dirty="0">
                <a:latin typeface="Arial" panose="020B0604020202020204" pitchFamily="34" charset="0"/>
                <a:cs typeface="Arial" panose="020B0604020202020204" pitchFamily="34" charset="0"/>
              </a:rPr>
              <a:t>Η </a:t>
            </a:r>
            <a:r>
              <a:rPr lang="el-GR" sz="1600" dirty="0" smtClean="0">
                <a:latin typeface="Arial" panose="020B0604020202020204" pitchFamily="34" charset="0"/>
                <a:cs typeface="Arial" panose="020B0604020202020204" pitchFamily="34" charset="0"/>
              </a:rPr>
              <a:t>Ευρωπαϊκή Ένωση </a:t>
            </a:r>
            <a:r>
              <a:rPr lang="el-GR" sz="1600" dirty="0">
                <a:latin typeface="Arial" panose="020B0604020202020204" pitchFamily="34" charset="0"/>
                <a:cs typeface="Arial" panose="020B0604020202020204" pitchFamily="34" charset="0"/>
              </a:rPr>
              <a:t>έθεσε </a:t>
            </a:r>
            <a:r>
              <a:rPr lang="el-GR" sz="1600" dirty="0" smtClean="0">
                <a:latin typeface="Arial" panose="020B0604020202020204" pitchFamily="34" charset="0"/>
                <a:cs typeface="Arial" panose="020B0604020202020204" pitchFamily="34" charset="0"/>
              </a:rPr>
              <a:t>ένα </a:t>
            </a:r>
            <a:r>
              <a:rPr lang="el-GR" sz="1600" dirty="0">
                <a:latin typeface="Arial" panose="020B0604020202020204" pitchFamily="34" charset="0"/>
                <a:cs typeface="Arial" panose="020B0604020202020204" pitchFamily="34" charset="0"/>
              </a:rPr>
              <a:t>αντίστοιχο στόχο από το 2015.</a:t>
            </a:r>
            <a:endParaRPr lang="en-US" sz="1600" dirty="0">
              <a:latin typeface="Arial" panose="020B0604020202020204" pitchFamily="34" charset="0"/>
              <a:cs typeface="Arial" panose="020B0604020202020204" pitchFamily="34" charset="0"/>
            </a:endParaRP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812293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latin typeface="Arial" panose="020B0604020202020204" pitchFamily="34" charset="0"/>
                <a:cs typeface="Arial" panose="020B0604020202020204" pitchFamily="34" charset="0"/>
              </a:rPr>
              <a:t>Ιστορία του ψυκτικού υγρού</a:t>
            </a:r>
          </a:p>
        </p:txBody>
      </p:sp>
      <p:sp>
        <p:nvSpPr>
          <p:cNvPr id="3" name="Content Placeholder 2"/>
          <p:cNvSpPr>
            <a:spLocks noGrp="1"/>
          </p:cNvSpPr>
          <p:nvPr>
            <p:ph idx="1"/>
          </p:nvPr>
        </p:nvSpPr>
        <p:spPr>
          <a:xfrm>
            <a:off x="467544" y="1412776"/>
            <a:ext cx="8435280" cy="4525963"/>
          </a:xfrm>
        </p:spPr>
        <p:txBody>
          <a:bodyPr>
            <a:noAutofit/>
          </a:bodyPr>
          <a:lstStyle/>
          <a:p>
            <a:pPr marL="0" indent="0">
              <a:lnSpc>
                <a:spcPct val="150000"/>
              </a:lnSpc>
              <a:buNone/>
            </a:pPr>
            <a:r>
              <a:rPr lang="el-GR" sz="1600" b="1" dirty="0">
                <a:latin typeface="Arial" panose="020B0604020202020204" pitchFamily="34" charset="0"/>
                <a:cs typeface="Arial" panose="020B0604020202020204" pitchFamily="34" charset="0"/>
              </a:rPr>
              <a:t>Ιστορία των ψυκτικών υγρών</a:t>
            </a:r>
            <a:endParaRPr lang="en-GB" sz="1600" b="1" dirty="0">
              <a:latin typeface="Arial" panose="020B0604020202020204" pitchFamily="34" charset="0"/>
              <a:cs typeface="Arial" panose="020B0604020202020204" pitchFamily="34" charset="0"/>
            </a:endParaRPr>
          </a:p>
          <a:p>
            <a:pPr marL="0" indent="0">
              <a:lnSpc>
                <a:spcPct val="150000"/>
              </a:lnSpc>
              <a:buNone/>
            </a:pPr>
            <a:endParaRPr lang="en-GB" sz="1600" b="1" dirty="0">
              <a:latin typeface="Arial" panose="020B0604020202020204" pitchFamily="34" charset="0"/>
              <a:cs typeface="Arial" panose="020B0604020202020204" pitchFamily="34" charset="0"/>
            </a:endParaRPr>
          </a:p>
          <a:p>
            <a:pPr marL="0" indent="0">
              <a:lnSpc>
                <a:spcPct val="150000"/>
              </a:lnSpc>
              <a:buNone/>
            </a:pPr>
            <a:r>
              <a:rPr lang="en-US" sz="1600" dirty="0">
                <a:latin typeface="Arial" panose="020B0604020202020204" pitchFamily="34" charset="0"/>
                <a:cs typeface="Arial" panose="020B0604020202020204" pitchFamily="34" charset="0"/>
              </a:rPr>
              <a:t>F-gas </a:t>
            </a:r>
            <a:r>
              <a:rPr lang="el-GR" sz="1600" dirty="0">
                <a:latin typeface="Arial" panose="020B0604020202020204" pitchFamily="34" charset="0"/>
                <a:cs typeface="Arial" panose="020B0604020202020204" pitchFamily="34" charset="0"/>
              </a:rPr>
              <a:t>Κανονισμός</a:t>
            </a:r>
            <a:r>
              <a:rPr lang="en-US" sz="1600" dirty="0">
                <a:latin typeface="Arial" panose="020B0604020202020204" pitchFamily="34" charset="0"/>
                <a:cs typeface="Arial" panose="020B0604020202020204" pitchFamily="34" charset="0"/>
              </a:rPr>
              <a:t> (http://eur-lex.europa.eu/legal-content/EN/TXT/?uri=uriserv:OJ.L_.2014.150.01.0195.01.ENG)</a:t>
            </a:r>
          </a:p>
          <a:p>
            <a:pPr>
              <a:lnSpc>
                <a:spcPct val="150000"/>
              </a:lnSpc>
            </a:pPr>
            <a:r>
              <a:rPr lang="el-GR" sz="1600" i="1" dirty="0">
                <a:latin typeface="Arial" panose="020B0604020202020204" pitchFamily="34" charset="0"/>
                <a:cs typeface="Arial" panose="020B0604020202020204" pitchFamily="34" charset="0"/>
              </a:rPr>
              <a:t>Περιορισμός της συνολικής ποσότητας των  </a:t>
            </a:r>
            <a:r>
              <a:rPr lang="en-US" sz="1600" i="1" dirty="0">
                <a:latin typeface="Arial" panose="020B0604020202020204" pitchFamily="34" charset="0"/>
                <a:cs typeface="Arial" panose="020B0604020202020204" pitchFamily="34" charset="0"/>
              </a:rPr>
              <a:t>F-gases</a:t>
            </a:r>
            <a:r>
              <a:rPr lang="el-GR" sz="1600" i="1" dirty="0">
                <a:latin typeface="Arial" panose="020B0604020202020204" pitchFamily="34" charset="0"/>
                <a:cs typeface="Arial" panose="020B0604020202020204" pitchFamily="34" charset="0"/>
              </a:rPr>
              <a:t> που μπορούν να πουληθούν στην </a:t>
            </a:r>
            <a:r>
              <a:rPr lang="el-GR" sz="1600" i="1" dirty="0" err="1">
                <a:latin typeface="Arial" panose="020B0604020202020204" pitchFamily="34" charset="0"/>
                <a:cs typeface="Arial" panose="020B0604020202020204" pitchFamily="34" charset="0"/>
              </a:rPr>
              <a:t>ευρωπαική</a:t>
            </a:r>
            <a:r>
              <a:rPr lang="el-GR" sz="1600" i="1" dirty="0">
                <a:latin typeface="Arial" panose="020B0604020202020204" pitchFamily="34" charset="0"/>
                <a:cs typeface="Arial" panose="020B0604020202020204" pitchFamily="34" charset="0"/>
              </a:rPr>
              <a:t> ένωση από το 2015 ΄στο 1/5  των ποσοτήτων του 2014 μέχρι το 2030. Η απαγόρευση των </a:t>
            </a:r>
            <a:r>
              <a:rPr lang="en-US" sz="1600" i="1" dirty="0">
                <a:latin typeface="Arial" panose="020B0604020202020204" pitchFamily="34" charset="0"/>
                <a:cs typeface="Arial" panose="020B0604020202020204" pitchFamily="34" charset="0"/>
              </a:rPr>
              <a:t> F-gases </a:t>
            </a:r>
            <a:r>
              <a:rPr lang="el-GR" sz="1600" i="1" dirty="0">
                <a:latin typeface="Arial" panose="020B0604020202020204" pitchFamily="34" charset="0"/>
                <a:cs typeface="Arial" panose="020B0604020202020204" pitchFamily="34" charset="0"/>
              </a:rPr>
              <a:t> σε πολλά νέα μοντέλα μηχανημάτων είναι λιγότερο </a:t>
            </a:r>
            <a:r>
              <a:rPr lang="el-GR" sz="1600" i="1" dirty="0" err="1">
                <a:latin typeface="Arial" panose="020B0604020202020204" pitchFamily="34" charset="0"/>
                <a:cs typeface="Arial" panose="020B0604020202020204" pitchFamily="34" charset="0"/>
              </a:rPr>
              <a:t>επικινδυνα</a:t>
            </a:r>
            <a:r>
              <a:rPr lang="el-GR" sz="1600" i="1" dirty="0">
                <a:latin typeface="Arial" panose="020B0604020202020204" pitchFamily="34" charset="0"/>
                <a:cs typeface="Arial" panose="020B0604020202020204" pitchFamily="34" charset="0"/>
              </a:rPr>
              <a:t>. </a:t>
            </a:r>
          </a:p>
          <a:p>
            <a:pPr>
              <a:lnSpc>
                <a:spcPct val="150000"/>
              </a:lnSpc>
            </a:pPr>
            <a:r>
              <a:rPr lang="el-GR" sz="1600" i="1" dirty="0">
                <a:latin typeface="Arial" panose="020B0604020202020204" pitchFamily="34" charset="0"/>
                <a:cs typeface="Arial" panose="020B0604020202020204" pitchFamily="34" charset="0"/>
              </a:rPr>
              <a:t>Μειώνονται οι εκπομπές των </a:t>
            </a:r>
            <a:r>
              <a:rPr lang="en-US" sz="1600" i="1" dirty="0">
                <a:latin typeface="Arial" panose="020B0604020202020204" pitchFamily="34" charset="0"/>
                <a:cs typeface="Arial" panose="020B0604020202020204" pitchFamily="34" charset="0"/>
              </a:rPr>
              <a:t> F-gases </a:t>
            </a:r>
            <a:r>
              <a:rPr lang="el-GR" sz="1600" i="1" dirty="0">
                <a:latin typeface="Arial" panose="020B0604020202020204" pitchFamily="34" charset="0"/>
                <a:cs typeface="Arial" panose="020B0604020202020204" pitchFamily="34" charset="0"/>
              </a:rPr>
              <a:t> σε υφιστάμενο εξοπλισμό με την σωστή συντήρηση και τους τακτικούς ελέγχους και την αποκατάσταση των βλαβών. </a:t>
            </a:r>
            <a:endParaRPr lang="en-US" sz="1600" i="1" dirty="0">
              <a:latin typeface="Arial" panose="020B0604020202020204" pitchFamily="34" charset="0"/>
              <a:cs typeface="Arial" panose="020B0604020202020204" pitchFamily="34" charset="0"/>
            </a:endParaRP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40731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latin typeface="Arial" panose="020B0604020202020204" pitchFamily="34" charset="0"/>
                <a:cs typeface="Arial" panose="020B0604020202020204" pitchFamily="34" charset="0"/>
              </a:rPr>
              <a:t>Ιστορία του ψυκτικού υγρού</a:t>
            </a:r>
          </a:p>
        </p:txBody>
      </p:sp>
      <p:sp>
        <p:nvSpPr>
          <p:cNvPr id="3" name="Content Placeholder 2"/>
          <p:cNvSpPr>
            <a:spLocks noGrp="1"/>
          </p:cNvSpPr>
          <p:nvPr>
            <p:ph idx="1"/>
          </p:nvPr>
        </p:nvSpPr>
        <p:spPr>
          <a:xfrm>
            <a:off x="457200" y="1600200"/>
            <a:ext cx="8435280" cy="4525963"/>
          </a:xfrm>
        </p:spPr>
        <p:txBody>
          <a:bodyPr>
            <a:noAutofit/>
          </a:bodyPr>
          <a:lstStyle/>
          <a:p>
            <a:pPr marL="0" indent="0">
              <a:lnSpc>
                <a:spcPct val="150000"/>
              </a:lnSpc>
              <a:buNone/>
            </a:pPr>
            <a:r>
              <a:rPr lang="el-GR" sz="1600" b="1" dirty="0">
                <a:latin typeface="Arial" panose="020B0604020202020204" pitchFamily="34" charset="0"/>
                <a:cs typeface="Arial" panose="020B0604020202020204" pitchFamily="34" charset="0"/>
              </a:rPr>
              <a:t>Ιστορία των ψυκτικών υγρών</a:t>
            </a:r>
            <a:endParaRPr lang="en-GB" sz="1600" b="1" dirty="0">
              <a:latin typeface="Arial" panose="020B0604020202020204" pitchFamily="34" charset="0"/>
              <a:cs typeface="Arial" panose="020B0604020202020204" pitchFamily="34" charset="0"/>
            </a:endParaRPr>
          </a:p>
          <a:p>
            <a:pPr marL="0" indent="0">
              <a:lnSpc>
                <a:spcPct val="150000"/>
              </a:lnSpc>
              <a:buNone/>
            </a:pPr>
            <a:endParaRPr lang="en-GB" sz="1600" b="1" dirty="0">
              <a:latin typeface="Arial" panose="020B0604020202020204" pitchFamily="34" charset="0"/>
              <a:cs typeface="Arial" panose="020B0604020202020204" pitchFamily="34" charset="0"/>
            </a:endParaRPr>
          </a:p>
          <a:p>
            <a:pPr marL="0" indent="0">
              <a:lnSpc>
                <a:spcPct val="150000"/>
              </a:lnSpc>
              <a:buNone/>
            </a:pPr>
            <a:r>
              <a:rPr lang="el-GR" sz="1600" dirty="0">
                <a:latin typeface="Arial" panose="020B0604020202020204" pitchFamily="34" charset="0"/>
                <a:cs typeface="Arial" panose="020B0604020202020204" pitchFamily="34" charset="0"/>
              </a:rPr>
              <a:t>Αποτελέσματα των κανονισμών για τα </a:t>
            </a:r>
            <a:r>
              <a:rPr lang="en-GB" sz="1600" dirty="0">
                <a:latin typeface="Arial" panose="020B0604020202020204" pitchFamily="34" charset="0"/>
                <a:cs typeface="Arial" panose="020B0604020202020204" pitchFamily="34" charset="0"/>
              </a:rPr>
              <a:t> F-gases</a:t>
            </a:r>
            <a:endParaRPr lang="en-US" sz="1600" dirty="0">
              <a:latin typeface="Arial" panose="020B0604020202020204" pitchFamily="34" charset="0"/>
              <a:cs typeface="Arial" panose="020B0604020202020204" pitchFamily="34" charset="0"/>
            </a:endParaRPr>
          </a:p>
          <a:p>
            <a:pPr>
              <a:lnSpc>
                <a:spcPct val="150000"/>
              </a:lnSpc>
            </a:pPr>
            <a:r>
              <a:rPr lang="el-GR" sz="1600" dirty="0">
                <a:latin typeface="Arial" panose="020B0604020202020204" pitchFamily="34" charset="0"/>
                <a:cs typeface="Arial" panose="020B0604020202020204" pitchFamily="34" charset="0"/>
              </a:rPr>
              <a:t>Οι αντλίες θερμότητας πρέπει να χρησιμοποιήσουν διαφορετικά ψυκτικά υγρά </a:t>
            </a:r>
            <a:r>
              <a:rPr lang="el-GR" sz="1600" dirty="0" err="1">
                <a:latin typeface="Arial" panose="020B0604020202020204" pitchFamily="34" charset="0"/>
                <a:cs typeface="Arial" panose="020B0604020202020204" pitchFamily="34" charset="0"/>
              </a:rPr>
              <a:t>μέσαστα</a:t>
            </a:r>
            <a:r>
              <a:rPr lang="el-GR" sz="1600" dirty="0">
                <a:latin typeface="Arial" panose="020B0604020202020204" pitchFamily="34" charset="0"/>
                <a:cs typeface="Arial" panose="020B0604020202020204" pitchFamily="34" charset="0"/>
              </a:rPr>
              <a:t> επόμενα χρόνια.</a:t>
            </a:r>
            <a:endParaRPr lang="en-US" sz="1600" dirty="0">
              <a:latin typeface="Arial" panose="020B0604020202020204" pitchFamily="34" charset="0"/>
              <a:cs typeface="Arial" panose="020B0604020202020204" pitchFamily="34" charset="0"/>
            </a:endParaRPr>
          </a:p>
          <a:p>
            <a:pPr>
              <a:lnSpc>
                <a:spcPct val="150000"/>
              </a:lnSpc>
            </a:pPr>
            <a:r>
              <a:rPr lang="el-GR" sz="1600" dirty="0">
                <a:latin typeface="Arial" panose="020B0604020202020204" pitchFamily="34" charset="0"/>
                <a:cs typeface="Arial" panose="020B0604020202020204" pitchFamily="34" charset="0"/>
              </a:rPr>
              <a:t>Η εξάλειψη των </a:t>
            </a:r>
            <a:r>
              <a:rPr lang="en-US" sz="1600" dirty="0">
                <a:latin typeface="Arial" panose="020B0604020202020204" pitchFamily="34" charset="0"/>
                <a:cs typeface="Arial" panose="020B0604020202020204" pitchFamily="34" charset="0"/>
              </a:rPr>
              <a:t>FC </a:t>
            </a:r>
            <a:r>
              <a:rPr lang="el-GR" sz="1600" dirty="0">
                <a:latin typeface="Arial" panose="020B0604020202020204" pitchFamily="34" charset="0"/>
                <a:cs typeface="Arial" panose="020B0604020202020204" pitchFamily="34" charset="0"/>
              </a:rPr>
              <a:t>και </a:t>
            </a:r>
            <a:r>
              <a:rPr lang="en-US" sz="1600" dirty="0">
                <a:latin typeface="Arial" panose="020B0604020202020204" pitchFamily="34" charset="0"/>
                <a:cs typeface="Arial" panose="020B0604020202020204" pitchFamily="34" charset="0"/>
              </a:rPr>
              <a:t> HFC </a:t>
            </a:r>
            <a:r>
              <a:rPr lang="el-GR" sz="1600" dirty="0">
                <a:latin typeface="Arial" panose="020B0604020202020204" pitchFamily="34" charset="0"/>
                <a:cs typeface="Arial" panose="020B0604020202020204" pitchFamily="34" charset="0"/>
              </a:rPr>
              <a:t>έχει μόλις αρχίσει</a:t>
            </a:r>
            <a:r>
              <a:rPr lang="en-US" sz="1600"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sym typeface="Wingdings" panose="05000000000000000000" pitchFamily="2" charset="2"/>
              </a:rPr>
              <a:t> </a:t>
            </a:r>
            <a:r>
              <a:rPr lang="el-GR" sz="1600" dirty="0">
                <a:latin typeface="Arial" panose="020B0604020202020204" pitchFamily="34" charset="0"/>
                <a:cs typeface="Arial" panose="020B0604020202020204" pitchFamily="34" charset="0"/>
                <a:sym typeface="Wingdings" panose="05000000000000000000" pitchFamily="2" charset="2"/>
              </a:rPr>
              <a:t>τα αποθέματα στην αγορά περιορίζονται </a:t>
            </a:r>
            <a:r>
              <a:rPr lang="en-US" sz="1600" dirty="0">
                <a:latin typeface="Arial" panose="020B0604020202020204" pitchFamily="34" charset="0"/>
                <a:cs typeface="Arial" panose="020B0604020202020204" pitchFamily="34" charset="0"/>
                <a:sym typeface="Wingdings" panose="05000000000000000000" pitchFamily="2" charset="2"/>
              </a:rPr>
              <a:t> </a:t>
            </a:r>
            <a:r>
              <a:rPr lang="el-GR" sz="1600" dirty="0">
                <a:latin typeface="Arial" panose="020B0604020202020204" pitchFamily="34" charset="0"/>
                <a:cs typeface="Arial" panose="020B0604020202020204" pitchFamily="34" charset="0"/>
                <a:sym typeface="Wingdings" panose="05000000000000000000" pitchFamily="2" charset="2"/>
              </a:rPr>
              <a:t>η τιμή τους αυξάνει</a:t>
            </a:r>
            <a:endParaRPr lang="en-US" sz="1600" dirty="0">
              <a:latin typeface="Arial" panose="020B0604020202020204" pitchFamily="34" charset="0"/>
              <a:cs typeface="Arial" panose="020B0604020202020204" pitchFamily="34" charset="0"/>
              <a:sym typeface="Wingdings" panose="05000000000000000000" pitchFamily="2" charset="2"/>
            </a:endParaRPr>
          </a:p>
          <a:p>
            <a:pPr marL="0" indent="0">
              <a:lnSpc>
                <a:spcPct val="150000"/>
              </a:lnSpc>
              <a:buNone/>
            </a:pPr>
            <a:r>
              <a:rPr lang="en-US" sz="1600" dirty="0">
                <a:latin typeface="Arial" panose="020B0604020202020204" pitchFamily="34" charset="0"/>
                <a:cs typeface="Arial" panose="020B0604020202020204" pitchFamily="34" charset="0"/>
                <a:sym typeface="Wingdings" panose="05000000000000000000" pitchFamily="2" charset="2"/>
              </a:rPr>
              <a:t> </a:t>
            </a:r>
            <a:r>
              <a:rPr lang="el-GR" sz="1600" dirty="0">
                <a:latin typeface="Arial" panose="020B0604020202020204" pitchFamily="34" charset="0"/>
                <a:cs typeface="Arial" panose="020B0604020202020204" pitchFamily="34" charset="0"/>
                <a:sym typeface="Wingdings" panose="05000000000000000000" pitchFamily="2" charset="2"/>
              </a:rPr>
              <a:t>Η αύξηση της τιμής για το  </a:t>
            </a:r>
            <a:r>
              <a:rPr lang="en-US" sz="1600" dirty="0">
                <a:latin typeface="Arial" panose="020B0604020202020204" pitchFamily="34" charset="0"/>
                <a:cs typeface="Arial" panose="020B0604020202020204" pitchFamily="34" charset="0"/>
                <a:sym typeface="Wingdings" panose="05000000000000000000" pitchFamily="2" charset="2"/>
              </a:rPr>
              <a:t>R41</a:t>
            </a:r>
            <a:r>
              <a:rPr lang="el-GR" sz="1600" dirty="0">
                <a:latin typeface="Arial" panose="020B0604020202020204" pitchFamily="34" charset="0"/>
                <a:cs typeface="Arial" panose="020B0604020202020204" pitchFamily="34" charset="0"/>
                <a:sym typeface="Wingdings" panose="05000000000000000000" pitchFamily="2" charset="2"/>
              </a:rPr>
              <a:t>  </a:t>
            </a:r>
            <a:r>
              <a:rPr lang="en-US" sz="1600" dirty="0">
                <a:latin typeface="Arial" panose="020B0604020202020204" pitchFamily="34" charset="0"/>
                <a:cs typeface="Arial" panose="020B0604020202020204" pitchFamily="34" charset="0"/>
                <a:sym typeface="Wingdings" panose="05000000000000000000" pitchFamily="2" charset="2"/>
              </a:rPr>
              <a:t>0A </a:t>
            </a:r>
            <a:r>
              <a:rPr lang="el-GR" sz="1600" dirty="0">
                <a:latin typeface="Arial" panose="020B0604020202020204" pitchFamily="34" charset="0"/>
                <a:cs typeface="Arial" panose="020B0604020202020204" pitchFamily="34" charset="0"/>
                <a:sym typeface="Wingdings" panose="05000000000000000000" pitchFamily="2" charset="2"/>
              </a:rPr>
              <a:t>από </a:t>
            </a:r>
            <a:r>
              <a:rPr lang="en-US" sz="1600" dirty="0">
                <a:latin typeface="Arial" panose="020B0604020202020204" pitchFamily="34" charset="0"/>
                <a:cs typeface="Arial" panose="020B0604020202020204" pitchFamily="34" charset="0"/>
                <a:sym typeface="Wingdings" panose="05000000000000000000" pitchFamily="2" charset="2"/>
              </a:rPr>
              <a:t> 03/2017 </a:t>
            </a:r>
            <a:r>
              <a:rPr lang="el-GR" sz="1600" dirty="0">
                <a:latin typeface="Arial" panose="020B0604020202020204" pitchFamily="34" charset="0"/>
                <a:cs typeface="Arial" panose="020B0604020202020204" pitchFamily="34" charset="0"/>
                <a:sym typeface="Wingdings" panose="05000000000000000000" pitchFamily="2" charset="2"/>
              </a:rPr>
              <a:t>μέχρι</a:t>
            </a:r>
            <a:r>
              <a:rPr lang="en-US" sz="1600" dirty="0">
                <a:latin typeface="Arial" panose="020B0604020202020204" pitchFamily="34" charset="0"/>
                <a:cs typeface="Arial" panose="020B0604020202020204" pitchFamily="34" charset="0"/>
                <a:sym typeface="Wingdings" panose="05000000000000000000" pitchFamily="2" charset="2"/>
              </a:rPr>
              <a:t> 10/2018: from 100% up to ~300%</a:t>
            </a:r>
            <a:endParaRPr lang="en-US" sz="1600" dirty="0">
              <a:latin typeface="Arial" panose="020B0604020202020204" pitchFamily="34" charset="0"/>
              <a:cs typeface="Arial" panose="020B0604020202020204" pitchFamily="34" charset="0"/>
            </a:endParaRPr>
          </a:p>
          <a:p>
            <a:pPr marL="0" indent="0">
              <a:lnSpc>
                <a:spcPct val="150000"/>
              </a:lnSpc>
              <a:buNone/>
            </a:pPr>
            <a:endParaRPr lang="en-GB" sz="1600" dirty="0">
              <a:latin typeface="Arial" panose="020B0604020202020204" pitchFamily="34" charset="0"/>
              <a:cs typeface="Arial" panose="020B0604020202020204" pitchFamily="34" charset="0"/>
            </a:endParaRPr>
          </a:p>
        </p:txBody>
      </p:sp>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373216"/>
            <a:ext cx="9540552" cy="1661160"/>
          </a:xfrm>
          <a:prstGeom prst="rect">
            <a:avLst/>
          </a:prstGeom>
        </p:spPr>
      </p:pic>
    </p:spTree>
    <p:extLst>
      <p:ext uri="{BB962C8B-B14F-4D97-AF65-F5344CB8AC3E}">
        <p14:creationId xmlns:p14="http://schemas.microsoft.com/office/powerpoint/2010/main" val="4664039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latin typeface="Arial" panose="020B0604020202020204" pitchFamily="34" charset="0"/>
                <a:cs typeface="Arial" panose="020B0604020202020204" pitchFamily="34" charset="0"/>
              </a:rPr>
              <a:t>Ιστορία του ψυκτικού υγρού</a:t>
            </a:r>
          </a:p>
        </p:txBody>
      </p:sp>
      <p:sp>
        <p:nvSpPr>
          <p:cNvPr id="3" name="Content Placeholder 2"/>
          <p:cNvSpPr>
            <a:spLocks noGrp="1"/>
          </p:cNvSpPr>
          <p:nvPr>
            <p:ph idx="1"/>
          </p:nvPr>
        </p:nvSpPr>
        <p:spPr>
          <a:xfrm>
            <a:off x="457200" y="1600200"/>
            <a:ext cx="8435280" cy="4525963"/>
          </a:xfrm>
        </p:spPr>
        <p:txBody>
          <a:bodyPr>
            <a:noAutofit/>
          </a:bodyPr>
          <a:lstStyle/>
          <a:p>
            <a:pPr marL="0" indent="0">
              <a:lnSpc>
                <a:spcPct val="150000"/>
              </a:lnSpc>
              <a:buNone/>
            </a:pPr>
            <a:r>
              <a:rPr lang="el-GR" sz="1600" b="1" dirty="0">
                <a:latin typeface="Arial" panose="020B0604020202020204" pitchFamily="34" charset="0"/>
                <a:cs typeface="Arial" panose="020B0604020202020204" pitchFamily="34" charset="0"/>
              </a:rPr>
              <a:t>Ιστορία των ψυκτικών υγρών</a:t>
            </a:r>
            <a:endParaRPr lang="en-GB" sz="1600" b="1" dirty="0">
              <a:latin typeface="Arial" panose="020B0604020202020204" pitchFamily="34" charset="0"/>
              <a:cs typeface="Arial" panose="020B0604020202020204" pitchFamily="34" charset="0"/>
            </a:endParaRPr>
          </a:p>
          <a:p>
            <a:pPr marL="0" indent="0">
              <a:lnSpc>
                <a:spcPct val="150000"/>
              </a:lnSpc>
              <a:buNone/>
            </a:pPr>
            <a:endParaRPr lang="en-GB" sz="1600" b="1" dirty="0">
              <a:latin typeface="Arial" panose="020B0604020202020204" pitchFamily="34" charset="0"/>
              <a:cs typeface="Arial" panose="020B0604020202020204" pitchFamily="34" charset="0"/>
            </a:endParaRPr>
          </a:p>
          <a:p>
            <a:pPr marL="0" indent="0">
              <a:lnSpc>
                <a:spcPct val="150000"/>
              </a:lnSpc>
              <a:buNone/>
            </a:pPr>
            <a:r>
              <a:rPr lang="el-GR" sz="1600" dirty="0">
                <a:latin typeface="Arial" panose="020B0604020202020204" pitchFamily="34" charset="0"/>
                <a:cs typeface="Arial" panose="020B0604020202020204" pitchFamily="34" charset="0"/>
              </a:rPr>
              <a:t>Αποτελέσματα των κανονισμών για τα </a:t>
            </a:r>
            <a:r>
              <a:rPr lang="en-GB" sz="1600" dirty="0">
                <a:latin typeface="Arial" panose="020B0604020202020204" pitchFamily="34" charset="0"/>
                <a:cs typeface="Arial" panose="020B0604020202020204" pitchFamily="34" charset="0"/>
              </a:rPr>
              <a:t> F-gases</a:t>
            </a:r>
            <a:r>
              <a:rPr lang="el-GR" sz="1600" dirty="0">
                <a:latin typeface="Arial" panose="020B0604020202020204" pitchFamily="34" charset="0"/>
                <a:cs typeface="Arial" panose="020B0604020202020204" pitchFamily="34" charset="0"/>
              </a:rPr>
              <a:t> και νέες τάσεις</a:t>
            </a:r>
            <a:endParaRPr lang="en-US" sz="1600" dirty="0">
              <a:latin typeface="Arial" panose="020B0604020202020204" pitchFamily="34" charset="0"/>
              <a:cs typeface="Arial" panose="020B0604020202020204" pitchFamily="34" charset="0"/>
            </a:endParaRPr>
          </a:p>
          <a:p>
            <a:pPr marL="0" indent="0">
              <a:lnSpc>
                <a:spcPct val="150000"/>
              </a:lnSpc>
              <a:buNone/>
            </a:pPr>
            <a:endParaRPr lang="en-US" sz="1600" dirty="0">
              <a:latin typeface="Arial" panose="020B0604020202020204" pitchFamily="34" charset="0"/>
              <a:cs typeface="Arial" panose="020B0604020202020204" pitchFamily="34" charset="0"/>
            </a:endParaRPr>
          </a:p>
          <a:p>
            <a:pPr>
              <a:lnSpc>
                <a:spcPct val="150000"/>
              </a:lnSpc>
            </a:pPr>
            <a:r>
              <a:rPr lang="en-US" sz="1600" dirty="0">
                <a:latin typeface="Arial" panose="020B0604020202020204" pitchFamily="34" charset="0"/>
                <a:cs typeface="Arial" panose="020B0604020202020204" pitchFamily="34" charset="0"/>
              </a:rPr>
              <a:t>FC </a:t>
            </a:r>
            <a:r>
              <a:rPr lang="el-GR" sz="1600" dirty="0">
                <a:latin typeface="Arial" panose="020B0604020202020204" pitchFamily="34" charset="0"/>
                <a:cs typeface="Arial" panose="020B0604020202020204" pitchFamily="34" charset="0"/>
              </a:rPr>
              <a:t>και </a:t>
            </a:r>
            <a:r>
              <a:rPr lang="en-US" sz="1600" dirty="0">
                <a:latin typeface="Arial" panose="020B0604020202020204" pitchFamily="34" charset="0"/>
                <a:cs typeface="Arial" panose="020B0604020202020204" pitchFamily="34" charset="0"/>
              </a:rPr>
              <a:t> HFC </a:t>
            </a:r>
            <a:r>
              <a:rPr lang="el-GR" sz="1600" dirty="0">
                <a:latin typeface="Arial" panose="020B0604020202020204" pitchFamily="34" charset="0"/>
                <a:cs typeface="Arial" panose="020B0604020202020204" pitchFamily="34" charset="0"/>
              </a:rPr>
              <a:t>είναι προς στιγμή η τεχνολογία αιχμής.</a:t>
            </a:r>
            <a:endParaRPr lang="en-US" sz="1600" dirty="0">
              <a:latin typeface="Arial" panose="020B0604020202020204" pitchFamily="34" charset="0"/>
              <a:cs typeface="Arial" panose="020B0604020202020204" pitchFamily="34" charset="0"/>
            </a:endParaRPr>
          </a:p>
          <a:p>
            <a:pPr>
              <a:lnSpc>
                <a:spcPct val="150000"/>
              </a:lnSpc>
            </a:pPr>
            <a:r>
              <a:rPr lang="el-GR" sz="1600" dirty="0">
                <a:latin typeface="Arial" panose="020B0604020202020204" pitchFamily="34" charset="0"/>
                <a:cs typeface="Arial" panose="020B0604020202020204" pitchFamily="34" charset="0"/>
              </a:rPr>
              <a:t>Άλλες επιλογές βρίσκονται σε εξέλιξη</a:t>
            </a:r>
            <a:endParaRPr lang="en-US" sz="1600" dirty="0">
              <a:latin typeface="Arial" panose="020B0604020202020204" pitchFamily="34" charset="0"/>
              <a:cs typeface="Arial" panose="020B0604020202020204" pitchFamily="34" charset="0"/>
            </a:endParaRPr>
          </a:p>
          <a:p>
            <a:pPr lvl="2">
              <a:lnSpc>
                <a:spcPct val="150000"/>
              </a:lnSpc>
            </a:pPr>
            <a:r>
              <a:rPr lang="el-GR" sz="1600" dirty="0" smtClean="0">
                <a:latin typeface="Arial" panose="020B0604020202020204" pitchFamily="34" charset="0"/>
                <a:cs typeface="Arial" panose="020B0604020202020204" pitchFamily="34" charset="0"/>
              </a:rPr>
              <a:t>Υδρογονάνθρακες </a:t>
            </a:r>
            <a:r>
              <a:rPr lang="de-DE" sz="1600" dirty="0">
                <a:latin typeface="Arial" panose="020B0604020202020204" pitchFamily="34" charset="0"/>
                <a:cs typeface="Arial" panose="020B0604020202020204" pitchFamily="34" charset="0"/>
              </a:rPr>
              <a:t>: R290 (</a:t>
            </a:r>
            <a:r>
              <a:rPr lang="de-DE" sz="1600" dirty="0" err="1">
                <a:latin typeface="Arial" panose="020B0604020202020204" pitchFamily="34" charset="0"/>
                <a:cs typeface="Arial" panose="020B0604020202020204" pitchFamily="34" charset="0"/>
              </a:rPr>
              <a:t>Propane</a:t>
            </a:r>
            <a:r>
              <a:rPr lang="de-DE" sz="1600" dirty="0">
                <a:latin typeface="Arial" panose="020B0604020202020204" pitchFamily="34" charset="0"/>
                <a:cs typeface="Arial" panose="020B0604020202020204" pitchFamily="34" charset="0"/>
              </a:rPr>
              <a:t>), R600a (Isobutane)</a:t>
            </a:r>
          </a:p>
          <a:p>
            <a:pPr lvl="2">
              <a:lnSpc>
                <a:spcPct val="150000"/>
              </a:lnSpc>
            </a:pPr>
            <a:r>
              <a:rPr lang="el-GR" sz="1600" dirty="0">
                <a:latin typeface="Arial" panose="020B0604020202020204" pitchFamily="34" charset="0"/>
                <a:cs typeface="Arial" panose="020B0604020202020204" pitchFamily="34" charset="0"/>
              </a:rPr>
              <a:t>Φυσικά ψυκτικά</a:t>
            </a:r>
            <a:r>
              <a:rPr lang="de-DE" sz="1600" dirty="0">
                <a:latin typeface="Arial" panose="020B0604020202020204" pitchFamily="34" charset="0"/>
                <a:cs typeface="Arial" panose="020B0604020202020204" pitchFamily="34" charset="0"/>
              </a:rPr>
              <a:t>: R717 (</a:t>
            </a:r>
            <a:r>
              <a:rPr lang="de-DE" sz="1600" dirty="0" err="1">
                <a:latin typeface="Arial" panose="020B0604020202020204" pitchFamily="34" charset="0"/>
                <a:cs typeface="Arial" panose="020B0604020202020204" pitchFamily="34" charset="0"/>
              </a:rPr>
              <a:t>Ammonia</a:t>
            </a:r>
            <a:r>
              <a:rPr lang="de-DE" sz="1600" dirty="0">
                <a:latin typeface="Arial" panose="020B0604020202020204" pitchFamily="34" charset="0"/>
                <a:cs typeface="Arial" panose="020B0604020202020204" pitchFamily="34" charset="0"/>
              </a:rPr>
              <a:t>), R744 (CO</a:t>
            </a:r>
            <a:r>
              <a:rPr lang="de-DE" sz="1600" baseline="-25000" dirty="0">
                <a:latin typeface="Arial" panose="020B0604020202020204" pitchFamily="34" charset="0"/>
                <a:cs typeface="Arial" panose="020B0604020202020204" pitchFamily="34" charset="0"/>
              </a:rPr>
              <a:t>2</a:t>
            </a:r>
            <a:r>
              <a:rPr lang="de-DE" sz="1600" dirty="0">
                <a:latin typeface="Arial" panose="020B0604020202020204" pitchFamily="34" charset="0"/>
                <a:cs typeface="Arial" panose="020B0604020202020204" pitchFamily="34" charset="0"/>
              </a:rPr>
              <a:t>)</a:t>
            </a:r>
          </a:p>
          <a:p>
            <a:pPr lvl="2">
              <a:lnSpc>
                <a:spcPct val="150000"/>
              </a:lnSpc>
            </a:pPr>
            <a:r>
              <a:rPr lang="de-DE" sz="1600" dirty="0">
                <a:latin typeface="Arial" panose="020B0604020202020204" pitchFamily="34" charset="0"/>
                <a:cs typeface="Arial" panose="020B0604020202020204" pitchFamily="34" charset="0"/>
              </a:rPr>
              <a:t>…. ?</a:t>
            </a:r>
          </a:p>
          <a:p>
            <a:pPr marL="914400" lvl="2"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572457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latin typeface="Arial" panose="020B0604020202020204" pitchFamily="34" charset="0"/>
                <a:cs typeface="Arial" panose="020B0604020202020204" pitchFamily="34" charset="0"/>
              </a:rPr>
              <a:t>Ιστορία του ψυκτικού υγρού</a:t>
            </a:r>
          </a:p>
        </p:txBody>
      </p:sp>
      <p:sp>
        <p:nvSpPr>
          <p:cNvPr id="3" name="Content Placeholder 2"/>
          <p:cNvSpPr>
            <a:spLocks noGrp="1"/>
          </p:cNvSpPr>
          <p:nvPr>
            <p:ph idx="1"/>
          </p:nvPr>
        </p:nvSpPr>
        <p:spPr>
          <a:xfrm>
            <a:off x="457200" y="1600200"/>
            <a:ext cx="8435280" cy="4525963"/>
          </a:xfrm>
        </p:spPr>
        <p:txBody>
          <a:bodyPr>
            <a:noAutofit/>
          </a:bodyPr>
          <a:lstStyle/>
          <a:p>
            <a:pPr marL="0" indent="0">
              <a:lnSpc>
                <a:spcPct val="150000"/>
              </a:lnSpc>
              <a:buNone/>
            </a:pPr>
            <a:r>
              <a:rPr lang="el-GR" sz="1600" b="1" dirty="0">
                <a:latin typeface="Arial" panose="020B0604020202020204" pitchFamily="34" charset="0"/>
                <a:cs typeface="Arial" panose="020B0604020202020204" pitchFamily="34" charset="0"/>
              </a:rPr>
              <a:t>Ιστορία των ψυκτικών υγρών</a:t>
            </a:r>
            <a:endParaRPr lang="en-GB" sz="1600" b="1" dirty="0">
              <a:latin typeface="Arial" panose="020B0604020202020204" pitchFamily="34" charset="0"/>
              <a:cs typeface="Arial" panose="020B0604020202020204" pitchFamily="34" charset="0"/>
            </a:endParaRPr>
          </a:p>
          <a:p>
            <a:pPr marL="0" indent="0">
              <a:lnSpc>
                <a:spcPct val="150000"/>
              </a:lnSpc>
              <a:buNone/>
            </a:pPr>
            <a:r>
              <a:rPr lang="el-GR" sz="1600" dirty="0">
                <a:latin typeface="Arial" panose="020B0604020202020204" pitchFamily="34" charset="0"/>
                <a:cs typeface="Arial" panose="020B0604020202020204" pitchFamily="34" charset="0"/>
              </a:rPr>
              <a:t>Άλλα όλες οι λύσεις είναι προβληματικές</a:t>
            </a:r>
            <a:endParaRPr lang="de-DE" sz="1600" dirty="0">
              <a:latin typeface="Arial" panose="020B0604020202020204" pitchFamily="34" charset="0"/>
              <a:cs typeface="Arial" panose="020B0604020202020204" pitchFamily="34" charset="0"/>
            </a:endParaRPr>
          </a:p>
          <a:p>
            <a:pPr marL="0" lvl="2" indent="0">
              <a:lnSpc>
                <a:spcPct val="150000"/>
              </a:lnSpc>
              <a:buNone/>
            </a:pPr>
            <a:endParaRPr lang="de-DE" sz="1600" dirty="0">
              <a:latin typeface="Arial" panose="020B0604020202020204" pitchFamily="34" charset="0"/>
              <a:cs typeface="Arial" panose="020B0604020202020204" pitchFamily="34" charset="0"/>
            </a:endParaRPr>
          </a:p>
          <a:p>
            <a:pPr marL="0" lvl="2" indent="0">
              <a:lnSpc>
                <a:spcPct val="150000"/>
              </a:lnSpc>
              <a:buNone/>
            </a:pPr>
            <a:r>
              <a:rPr lang="el-GR" sz="1600" dirty="0">
                <a:latin typeface="Arial" panose="020B0604020202020204" pitchFamily="34" charset="0"/>
                <a:cs typeface="Arial" panose="020B0604020202020204" pitchFamily="34" charset="0"/>
              </a:rPr>
              <a:t>Υδρογονάνθρακες</a:t>
            </a:r>
            <a:r>
              <a:rPr lang="de-DE" sz="1600" dirty="0">
                <a:latin typeface="Arial" panose="020B0604020202020204" pitchFamily="34" charset="0"/>
                <a:cs typeface="Arial" panose="020B0604020202020204" pitchFamily="34" charset="0"/>
              </a:rPr>
              <a:t>: R290 (</a:t>
            </a:r>
            <a:r>
              <a:rPr lang="de-DE" sz="1600" dirty="0" err="1">
                <a:latin typeface="Arial" panose="020B0604020202020204" pitchFamily="34" charset="0"/>
                <a:cs typeface="Arial" panose="020B0604020202020204" pitchFamily="34" charset="0"/>
              </a:rPr>
              <a:t>Propane</a:t>
            </a:r>
            <a:r>
              <a:rPr lang="de-DE" sz="1600" dirty="0">
                <a:latin typeface="Arial" panose="020B0604020202020204" pitchFamily="34" charset="0"/>
                <a:cs typeface="Arial" panose="020B0604020202020204" pitchFamily="34" charset="0"/>
              </a:rPr>
              <a:t>), R600a (Isobutane)</a:t>
            </a:r>
          </a:p>
          <a:p>
            <a:pPr>
              <a:lnSpc>
                <a:spcPct val="150000"/>
              </a:lnSpc>
              <a:buFontTx/>
              <a:buChar char="-"/>
            </a:pPr>
            <a:r>
              <a:rPr lang="el-GR" sz="1600" dirty="0">
                <a:latin typeface="Arial" panose="020B0604020202020204" pitchFamily="34" charset="0"/>
                <a:cs typeface="Arial" panose="020B0604020202020204" pitchFamily="34" charset="0"/>
              </a:rPr>
              <a:t>Μη </a:t>
            </a:r>
            <a:r>
              <a:rPr lang="el-GR" sz="1600" dirty="0" smtClean="0">
                <a:latin typeface="Arial" panose="020B0604020202020204" pitchFamily="34" charset="0"/>
                <a:cs typeface="Arial" panose="020B0604020202020204" pitchFamily="34" charset="0"/>
              </a:rPr>
              <a:t>τοξικοί, </a:t>
            </a:r>
            <a:r>
              <a:rPr lang="el-GR" sz="1600" dirty="0">
                <a:latin typeface="Arial" panose="020B0604020202020204" pitchFamily="34" charset="0"/>
                <a:cs typeface="Arial" panose="020B0604020202020204" pitchFamily="34" charset="0"/>
              </a:rPr>
              <a:t>χωρίς</a:t>
            </a:r>
            <a:r>
              <a:rPr lang="de-DE" sz="1600" dirty="0">
                <a:latin typeface="Arial" panose="020B0604020202020204" pitchFamily="34" charset="0"/>
                <a:cs typeface="Arial" panose="020B0604020202020204" pitchFamily="34" charset="0"/>
              </a:rPr>
              <a:t>  ODP, </a:t>
            </a:r>
            <a:r>
              <a:rPr lang="el-GR" sz="1600" dirty="0">
                <a:latin typeface="Arial" panose="020B0604020202020204" pitchFamily="34" charset="0"/>
                <a:cs typeface="Arial" panose="020B0604020202020204" pitchFamily="34" charset="0"/>
              </a:rPr>
              <a:t>χαμηλό </a:t>
            </a:r>
            <a:r>
              <a:rPr lang="de-DE" sz="1600" dirty="0">
                <a:latin typeface="Arial" panose="020B0604020202020204" pitchFamily="34" charset="0"/>
                <a:cs typeface="Arial" panose="020B0604020202020204" pitchFamily="34" charset="0"/>
              </a:rPr>
              <a:t> GWP (3), </a:t>
            </a:r>
            <a:r>
              <a:rPr lang="el-GR" sz="1600" dirty="0">
                <a:latin typeface="Arial" panose="020B0604020202020204" pitchFamily="34" charset="0"/>
                <a:cs typeface="Arial" panose="020B0604020202020204" pitchFamily="34" charset="0"/>
              </a:rPr>
              <a:t>αλλά εύφλεκτοι ή και εκρηκτικοί</a:t>
            </a:r>
          </a:p>
          <a:p>
            <a:pPr>
              <a:lnSpc>
                <a:spcPct val="150000"/>
              </a:lnSpc>
              <a:buFontTx/>
              <a:buChar char="-"/>
            </a:pPr>
            <a:r>
              <a:rPr lang="el-GR" sz="1600" dirty="0">
                <a:latin typeface="Arial" panose="020B0604020202020204" pitchFamily="34" charset="0"/>
                <a:cs typeface="Arial" panose="020B0604020202020204" pitchFamily="34" charset="0"/>
              </a:rPr>
              <a:t>Το </a:t>
            </a:r>
            <a:r>
              <a:rPr lang="en-US" sz="1600" dirty="0">
                <a:latin typeface="Arial" panose="020B0604020202020204" pitchFamily="34" charset="0"/>
                <a:cs typeface="Arial" panose="020B0604020202020204" pitchFamily="34" charset="0"/>
              </a:rPr>
              <a:t>R600a</a:t>
            </a:r>
            <a:r>
              <a:rPr lang="el-GR" sz="1600" dirty="0">
                <a:latin typeface="Arial" panose="020B0604020202020204" pitchFamily="34" charset="0"/>
                <a:cs typeface="Arial" panose="020B0604020202020204" pitchFamily="34" charset="0"/>
              </a:rPr>
              <a:t> χρησιμοποιείται στα ψυγεία</a:t>
            </a:r>
            <a:r>
              <a:rPr lang="en-US" sz="1600" dirty="0">
                <a:latin typeface="Arial" panose="020B0604020202020204" pitchFamily="34" charset="0"/>
                <a:cs typeface="Arial" panose="020B0604020202020204" pitchFamily="34" charset="0"/>
              </a:rPr>
              <a:t>, </a:t>
            </a:r>
            <a:r>
              <a:rPr lang="el-GR" sz="1600" dirty="0">
                <a:latin typeface="Arial" panose="020B0604020202020204" pitchFamily="34" charset="0"/>
                <a:cs typeface="Arial" panose="020B0604020202020204" pitchFamily="34" charset="0"/>
              </a:rPr>
              <a:t>αλλά έχουν πολύ  χαμηλή απαίτηση πλήρωσης σε σχέση με τις αντλίες θερμότητας</a:t>
            </a:r>
            <a:endParaRPr lang="de-DE" sz="1600" dirty="0">
              <a:latin typeface="Arial" panose="020B0604020202020204" pitchFamily="34" charset="0"/>
              <a:cs typeface="Arial" panose="020B0604020202020204" pitchFamily="34" charset="0"/>
            </a:endParaRPr>
          </a:p>
          <a:p>
            <a:pPr>
              <a:lnSpc>
                <a:spcPct val="150000"/>
              </a:lnSpc>
              <a:buFontTx/>
              <a:buChar char="-"/>
            </a:pPr>
            <a:r>
              <a:rPr lang="el-GR" sz="1600" dirty="0">
                <a:latin typeface="Arial" panose="020B0604020202020204" pitchFamily="34" charset="0"/>
                <a:cs typeface="Arial" panose="020B0604020202020204" pitchFamily="34" charset="0"/>
              </a:rPr>
              <a:t>Για λόγους ασφαλείας μόνο υπαίθριες εγκαταστάσεις </a:t>
            </a:r>
            <a:r>
              <a:rPr lang="el-GR" sz="1600" dirty="0" err="1">
                <a:latin typeface="Arial" panose="020B0604020202020204" pitchFamily="34" charset="0"/>
                <a:cs typeface="Arial" panose="020B0604020202020204" pitchFamily="34" charset="0"/>
              </a:rPr>
              <a:t>επιτρεπονται</a:t>
            </a:r>
            <a:r>
              <a:rPr lang="el-GR" sz="1600" dirty="0">
                <a:latin typeface="Arial" panose="020B0604020202020204" pitchFamily="34" charset="0"/>
                <a:cs typeface="Arial" panose="020B0604020202020204" pitchFamily="34" charset="0"/>
              </a:rPr>
              <a:t>.  </a:t>
            </a:r>
            <a:endParaRPr lang="en-US" sz="1600" dirty="0">
              <a:latin typeface="Arial" panose="020B0604020202020204" pitchFamily="34" charset="0"/>
              <a:cs typeface="Arial" panose="020B0604020202020204" pitchFamily="34" charset="0"/>
            </a:endParaRPr>
          </a:p>
          <a:p>
            <a:pPr>
              <a:lnSpc>
                <a:spcPct val="150000"/>
              </a:lnSpc>
              <a:buFontTx/>
              <a:buChar char="-"/>
            </a:pPr>
            <a:endParaRPr lang="de-DE" sz="1600" dirty="0">
              <a:latin typeface="Arial" panose="020B0604020202020204" pitchFamily="34" charset="0"/>
              <a:cs typeface="Arial" panose="020B0604020202020204" pitchFamily="34" charset="0"/>
            </a:endParaRPr>
          </a:p>
          <a:p>
            <a:pPr>
              <a:lnSpc>
                <a:spcPct val="150000"/>
              </a:lnSpc>
              <a:buFontTx/>
              <a:buChar char="-"/>
            </a:pPr>
            <a:endParaRPr lang="de-DE" sz="1600" dirty="0">
              <a:latin typeface="Arial" panose="020B0604020202020204" pitchFamily="34" charset="0"/>
              <a:cs typeface="Arial" panose="020B0604020202020204" pitchFamily="34" charset="0"/>
            </a:endParaRPr>
          </a:p>
          <a:p>
            <a:pPr marL="0" indent="0">
              <a:lnSpc>
                <a:spcPct val="150000"/>
              </a:lnSpc>
              <a:buNone/>
            </a:pPr>
            <a:endParaRPr lang="de-DE" sz="1600" dirty="0"/>
          </a:p>
          <a:p>
            <a:pPr marL="914400" lvl="2"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557098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latin typeface="Arial" panose="020B0604020202020204" pitchFamily="34" charset="0"/>
                <a:cs typeface="Arial" panose="020B0604020202020204" pitchFamily="34" charset="0"/>
              </a:rPr>
              <a:t>Ιστορία του ψυκτικού υγρού</a:t>
            </a:r>
          </a:p>
        </p:txBody>
      </p:sp>
      <p:sp>
        <p:nvSpPr>
          <p:cNvPr id="3" name="Content Placeholder 2"/>
          <p:cNvSpPr>
            <a:spLocks noGrp="1"/>
          </p:cNvSpPr>
          <p:nvPr>
            <p:ph idx="1"/>
          </p:nvPr>
        </p:nvSpPr>
        <p:spPr>
          <a:xfrm>
            <a:off x="457200" y="1600200"/>
            <a:ext cx="8435280" cy="4525963"/>
          </a:xfrm>
        </p:spPr>
        <p:txBody>
          <a:bodyPr>
            <a:noAutofit/>
          </a:bodyPr>
          <a:lstStyle/>
          <a:p>
            <a:pPr marL="0" indent="0">
              <a:lnSpc>
                <a:spcPct val="150000"/>
              </a:lnSpc>
              <a:buNone/>
            </a:pPr>
            <a:r>
              <a:rPr lang="el-GR" sz="1600" b="1" dirty="0">
                <a:latin typeface="Arial" panose="020B0604020202020204" pitchFamily="34" charset="0"/>
                <a:cs typeface="Arial" panose="020B0604020202020204" pitchFamily="34" charset="0"/>
              </a:rPr>
              <a:t>Ιστορία των ψυκτικών υγρών</a:t>
            </a:r>
            <a:endParaRPr lang="en-GB" sz="1600" b="1" dirty="0">
              <a:latin typeface="Arial" panose="020B0604020202020204" pitchFamily="34" charset="0"/>
              <a:cs typeface="Arial" panose="020B0604020202020204" pitchFamily="34" charset="0"/>
            </a:endParaRPr>
          </a:p>
          <a:p>
            <a:pPr marL="0" indent="0">
              <a:lnSpc>
                <a:spcPct val="150000"/>
              </a:lnSpc>
              <a:buNone/>
            </a:pPr>
            <a:endParaRPr lang="en-GB" sz="1600" b="1" dirty="0">
              <a:latin typeface="Arial" panose="020B0604020202020204" pitchFamily="34" charset="0"/>
              <a:cs typeface="Arial" panose="020B0604020202020204" pitchFamily="34" charset="0"/>
            </a:endParaRPr>
          </a:p>
          <a:p>
            <a:pPr marL="0" indent="0">
              <a:lnSpc>
                <a:spcPct val="150000"/>
              </a:lnSpc>
              <a:buNone/>
            </a:pPr>
            <a:r>
              <a:rPr lang="el-GR" sz="1600" dirty="0">
                <a:latin typeface="Arial" panose="020B0604020202020204" pitchFamily="34" charset="0"/>
                <a:cs typeface="Arial" panose="020B0604020202020204" pitchFamily="34" charset="0"/>
              </a:rPr>
              <a:t>Άλλα όλες οι λύσεις είναι προβληματικές</a:t>
            </a:r>
            <a:endParaRPr lang="de-DE" sz="1600" dirty="0">
              <a:latin typeface="Arial" panose="020B0604020202020204" pitchFamily="34" charset="0"/>
              <a:cs typeface="Arial" panose="020B0604020202020204" pitchFamily="34" charset="0"/>
            </a:endParaRPr>
          </a:p>
          <a:p>
            <a:pPr marL="0" lvl="2" indent="0">
              <a:lnSpc>
                <a:spcPct val="150000"/>
              </a:lnSpc>
              <a:buNone/>
            </a:pPr>
            <a:endParaRPr lang="de-DE" sz="1600" dirty="0">
              <a:latin typeface="Arial" panose="020B0604020202020204" pitchFamily="34" charset="0"/>
              <a:cs typeface="Arial" panose="020B0604020202020204" pitchFamily="34" charset="0"/>
            </a:endParaRPr>
          </a:p>
          <a:p>
            <a:pPr marL="0" lvl="2" indent="0">
              <a:lnSpc>
                <a:spcPct val="150000"/>
              </a:lnSpc>
              <a:buNone/>
            </a:pPr>
            <a:r>
              <a:rPr lang="de-DE" sz="1600" dirty="0">
                <a:latin typeface="Arial" panose="020B0604020202020204" pitchFamily="34" charset="0"/>
                <a:cs typeface="Arial" panose="020B0604020202020204" pitchFamily="34" charset="0"/>
              </a:rPr>
              <a:t> R717 (</a:t>
            </a:r>
            <a:r>
              <a:rPr lang="el-GR" sz="1600" dirty="0">
                <a:latin typeface="Arial" panose="020B0604020202020204" pitchFamily="34" charset="0"/>
                <a:cs typeface="Arial" panose="020B0604020202020204" pitchFamily="34" charset="0"/>
              </a:rPr>
              <a:t>Αμμωνία</a:t>
            </a:r>
            <a:r>
              <a:rPr lang="de-DE" sz="1600" dirty="0">
                <a:latin typeface="Arial" panose="020B0604020202020204" pitchFamily="34" charset="0"/>
                <a:cs typeface="Arial" panose="020B0604020202020204" pitchFamily="34" charset="0"/>
              </a:rPr>
              <a:t>), </a:t>
            </a:r>
          </a:p>
          <a:p>
            <a:pPr marL="285750" lvl="2" indent="-285750">
              <a:lnSpc>
                <a:spcPct val="150000"/>
              </a:lnSpc>
              <a:buFontTx/>
              <a:buChar char="-"/>
            </a:pPr>
            <a:r>
              <a:rPr lang="el-GR" sz="1600" dirty="0">
                <a:latin typeface="Arial" panose="020B0604020202020204" pitchFamily="34" charset="0"/>
                <a:cs typeface="Arial" panose="020B0604020202020204" pitchFamily="34" charset="0"/>
              </a:rPr>
              <a:t>χωρίς</a:t>
            </a:r>
            <a:r>
              <a:rPr lang="de-DE" sz="1600" dirty="0">
                <a:latin typeface="Arial" panose="020B0604020202020204" pitchFamily="34" charset="0"/>
                <a:cs typeface="Arial" panose="020B0604020202020204" pitchFamily="34" charset="0"/>
              </a:rPr>
              <a:t> ODP, </a:t>
            </a:r>
            <a:r>
              <a:rPr lang="el-GR" sz="1600" dirty="0">
                <a:latin typeface="Arial" panose="020B0604020202020204" pitchFamily="34" charset="0"/>
                <a:cs typeface="Arial" panose="020B0604020202020204" pitchFamily="34" charset="0"/>
              </a:rPr>
              <a:t>χωρίς </a:t>
            </a:r>
            <a:r>
              <a:rPr lang="de-DE" sz="1600" dirty="0">
                <a:latin typeface="Arial" panose="020B0604020202020204" pitchFamily="34" charset="0"/>
                <a:cs typeface="Arial" panose="020B0604020202020204" pitchFamily="34" charset="0"/>
              </a:rPr>
              <a:t> GWP, </a:t>
            </a:r>
            <a:r>
              <a:rPr lang="el-GR" sz="1600" dirty="0">
                <a:latin typeface="Arial" panose="020B0604020202020204" pitchFamily="34" charset="0"/>
                <a:cs typeface="Arial" panose="020B0604020202020204" pitchFamily="34" charset="0"/>
              </a:rPr>
              <a:t>αλλά τοξική και ελαφρώς εύφλεκτη</a:t>
            </a:r>
            <a:endParaRPr lang="de-DE" sz="1600" dirty="0">
              <a:latin typeface="Arial" panose="020B0604020202020204" pitchFamily="34" charset="0"/>
              <a:cs typeface="Arial" panose="020B0604020202020204" pitchFamily="34" charset="0"/>
            </a:endParaRPr>
          </a:p>
          <a:p>
            <a:pPr marL="0" lvl="2" indent="0">
              <a:lnSpc>
                <a:spcPct val="150000"/>
              </a:lnSpc>
              <a:buNone/>
            </a:pPr>
            <a:endParaRPr lang="de-DE" sz="1600" dirty="0">
              <a:latin typeface="Arial" panose="020B0604020202020204" pitchFamily="34" charset="0"/>
              <a:cs typeface="Arial" panose="020B0604020202020204" pitchFamily="34" charset="0"/>
            </a:endParaRPr>
          </a:p>
          <a:p>
            <a:pPr marL="0" lvl="2" indent="0">
              <a:lnSpc>
                <a:spcPct val="150000"/>
              </a:lnSpc>
              <a:buNone/>
            </a:pPr>
            <a:r>
              <a:rPr lang="de-DE" sz="1600" dirty="0">
                <a:latin typeface="Arial" panose="020B0604020202020204" pitchFamily="34" charset="0"/>
                <a:cs typeface="Arial" panose="020B0604020202020204" pitchFamily="34" charset="0"/>
              </a:rPr>
              <a:t>R744 (CO2)  </a:t>
            </a:r>
          </a:p>
          <a:p>
            <a:pPr marL="285750" lvl="2" indent="-285750">
              <a:lnSpc>
                <a:spcPct val="150000"/>
              </a:lnSpc>
              <a:buFontTx/>
              <a:buChar char="-"/>
            </a:pPr>
            <a:r>
              <a:rPr lang="el-GR" sz="1600" dirty="0">
                <a:latin typeface="Arial" panose="020B0604020202020204" pitchFamily="34" charset="0"/>
                <a:cs typeface="Arial" panose="020B0604020202020204" pitchFamily="34" charset="0"/>
              </a:rPr>
              <a:t>Χωρίς </a:t>
            </a:r>
            <a:r>
              <a:rPr lang="de-DE" sz="1600" dirty="0">
                <a:latin typeface="Arial" panose="020B0604020202020204" pitchFamily="34" charset="0"/>
                <a:cs typeface="Arial" panose="020B0604020202020204" pitchFamily="34" charset="0"/>
              </a:rPr>
              <a:t>ODP, </a:t>
            </a:r>
            <a:r>
              <a:rPr lang="el-GR" sz="1600" dirty="0">
                <a:latin typeface="Arial" panose="020B0604020202020204" pitchFamily="34" charset="0"/>
                <a:cs typeface="Arial" panose="020B0604020202020204" pitchFamily="34" charset="0"/>
              </a:rPr>
              <a:t>χαμηλό </a:t>
            </a:r>
            <a:r>
              <a:rPr lang="de-DE" sz="1600" dirty="0">
                <a:latin typeface="Arial" panose="020B0604020202020204" pitchFamily="34" charset="0"/>
                <a:cs typeface="Arial" panose="020B0604020202020204" pitchFamily="34" charset="0"/>
              </a:rPr>
              <a:t>GWP, </a:t>
            </a:r>
            <a:r>
              <a:rPr lang="el-GR" sz="1600" dirty="0">
                <a:latin typeface="Arial" panose="020B0604020202020204" pitchFamily="34" charset="0"/>
                <a:cs typeface="Arial" panose="020B0604020202020204" pitchFamily="34" charset="0"/>
              </a:rPr>
              <a:t>μη τοξικό </a:t>
            </a:r>
            <a:r>
              <a:rPr lang="de-DE" sz="1600" dirty="0">
                <a:latin typeface="Arial" panose="020B0604020202020204" pitchFamily="34" charset="0"/>
                <a:cs typeface="Arial" panose="020B0604020202020204" pitchFamily="34" charset="0"/>
              </a:rPr>
              <a:t>, </a:t>
            </a:r>
            <a:r>
              <a:rPr lang="el-GR" sz="1600" dirty="0">
                <a:latin typeface="Arial" panose="020B0604020202020204" pitchFamily="34" charset="0"/>
                <a:cs typeface="Arial" panose="020B0604020202020204" pitchFamily="34" charset="0"/>
              </a:rPr>
              <a:t>μη εύφλεκτο </a:t>
            </a:r>
            <a:r>
              <a:rPr lang="de-DE" sz="1600" dirty="0">
                <a:latin typeface="Arial" panose="020B0604020202020204" pitchFamily="34" charset="0"/>
                <a:cs typeface="Arial" panose="020B0604020202020204" pitchFamily="34" charset="0"/>
              </a:rPr>
              <a:t>, </a:t>
            </a:r>
            <a:r>
              <a:rPr lang="el-GR" sz="1600" dirty="0">
                <a:latin typeface="Arial" panose="020B0604020202020204" pitchFamily="34" charset="0"/>
                <a:cs typeface="Arial" panose="020B0604020202020204" pitchFamily="34" charset="0"/>
              </a:rPr>
              <a:t>φτηνό </a:t>
            </a:r>
            <a:r>
              <a:rPr lang="de-DE" sz="1600" dirty="0">
                <a:latin typeface="Arial" panose="020B0604020202020204" pitchFamily="34" charset="0"/>
                <a:cs typeface="Arial" panose="020B0604020202020204" pitchFamily="34" charset="0"/>
              </a:rPr>
              <a:t>,</a:t>
            </a:r>
            <a:r>
              <a:rPr lang="el-GR" sz="1600" dirty="0">
                <a:latin typeface="Arial" panose="020B0604020202020204" pitchFamily="34" charset="0"/>
                <a:cs typeface="Arial" panose="020B0604020202020204" pitchFamily="34" charset="0"/>
              </a:rPr>
              <a:t> αλλά με υψηλές πιέσεις στο σημείο  λειτουργίας δημιουργώντας πρόβλημα στις αντλίες θερμότητας. </a:t>
            </a:r>
            <a:r>
              <a:rPr lang="de-DE" sz="1600" dirty="0">
                <a:latin typeface="Arial" panose="020B0604020202020204" pitchFamily="34" charset="0"/>
                <a:cs typeface="Arial" panose="020B0604020202020204" pitchFamily="34" charset="0"/>
              </a:rPr>
              <a:t> </a:t>
            </a:r>
          </a:p>
          <a:p>
            <a:pPr marL="285750" lvl="2" indent="-285750">
              <a:lnSpc>
                <a:spcPct val="150000"/>
              </a:lnSpc>
              <a:buFontTx/>
              <a:buChar char="-"/>
            </a:pPr>
            <a:endParaRPr lang="de-DE" dirty="0"/>
          </a:p>
          <a:p>
            <a:pPr marL="0" indent="0">
              <a:lnSpc>
                <a:spcPct val="150000"/>
              </a:lnSpc>
              <a:buNone/>
            </a:pPr>
            <a:endParaRPr lang="de-DE" sz="1600" dirty="0">
              <a:latin typeface="Arial" panose="020B0604020202020204" pitchFamily="34" charset="0"/>
              <a:cs typeface="Arial" panose="020B0604020202020204" pitchFamily="34" charset="0"/>
            </a:endParaRPr>
          </a:p>
          <a:p>
            <a:pPr>
              <a:lnSpc>
                <a:spcPct val="150000"/>
              </a:lnSpc>
              <a:buFontTx/>
              <a:buChar char="-"/>
            </a:pPr>
            <a:endParaRPr lang="de-DE" sz="1600" dirty="0">
              <a:latin typeface="Arial" panose="020B0604020202020204" pitchFamily="34" charset="0"/>
              <a:cs typeface="Arial" panose="020B0604020202020204" pitchFamily="34" charset="0"/>
            </a:endParaRPr>
          </a:p>
          <a:p>
            <a:pPr marL="0" indent="0">
              <a:lnSpc>
                <a:spcPct val="150000"/>
              </a:lnSpc>
              <a:buNone/>
            </a:pPr>
            <a:endParaRPr lang="de-DE" sz="1600" dirty="0"/>
          </a:p>
          <a:p>
            <a:pPr marL="914400" lvl="2"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192374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a:latin typeface="Arial" panose="020B0604020202020204" pitchFamily="34" charset="0"/>
                <a:cs typeface="Arial" panose="020B0604020202020204" pitchFamily="34" charset="0"/>
              </a:rPr>
              <a:t>Στόχοι</a:t>
            </a:r>
          </a:p>
        </p:txBody>
      </p:sp>
      <p:sp>
        <p:nvSpPr>
          <p:cNvPr id="9" name="Content Placeholder 8"/>
          <p:cNvSpPr>
            <a:spLocks noGrp="1"/>
          </p:cNvSpPr>
          <p:nvPr>
            <p:ph idx="1"/>
          </p:nvPr>
        </p:nvSpPr>
        <p:spPr/>
        <p:txBody>
          <a:bodyPr/>
          <a:lstStyle/>
          <a:p>
            <a:pPr marL="0" indent="0">
              <a:lnSpc>
                <a:spcPct val="150000"/>
              </a:lnSpc>
              <a:buNone/>
            </a:pPr>
            <a:r>
              <a:rPr lang="el-GR" sz="1600" dirty="0">
                <a:latin typeface="Arial" panose="020B0604020202020204" pitchFamily="34" charset="0"/>
                <a:cs typeface="Arial" panose="020B0604020202020204" pitchFamily="34" charset="0"/>
              </a:rPr>
              <a:t>Στο τέλος της ενότητας θα </a:t>
            </a:r>
            <a:r>
              <a:rPr lang="en-US" sz="1600" dirty="0">
                <a:latin typeface="Arial" panose="020B0604020202020204" pitchFamily="34" charset="0"/>
                <a:cs typeface="Arial" panose="020B0604020202020204" pitchFamily="34" charset="0"/>
              </a:rPr>
              <a:t>:</a:t>
            </a:r>
          </a:p>
          <a:p>
            <a:pPr marL="0" indent="0">
              <a:lnSpc>
                <a:spcPct val="150000"/>
              </a:lnSpc>
              <a:buNone/>
            </a:pPr>
            <a:endParaRPr lang="el-GR" sz="1600" dirty="0">
              <a:latin typeface="Arial" panose="020B0604020202020204" pitchFamily="34" charset="0"/>
              <a:cs typeface="Arial" panose="020B0604020202020204" pitchFamily="34" charset="0"/>
            </a:endParaRPr>
          </a:p>
          <a:p>
            <a:pPr>
              <a:lnSpc>
                <a:spcPct val="150000"/>
              </a:lnSpc>
              <a:buAutoNum type="arabicPeriod"/>
            </a:pPr>
            <a:r>
              <a:rPr lang="el-GR" sz="1600" dirty="0">
                <a:latin typeface="Arial" panose="020B0604020202020204" pitchFamily="34" charset="0"/>
                <a:cs typeface="Arial" panose="020B0604020202020204" pitchFamily="34" charset="0"/>
              </a:rPr>
              <a:t>Γνωρίζετε όλα τα χημικά και τις ουσίες που χρησιμοποιούνται στο σύστημα</a:t>
            </a:r>
            <a:endParaRPr lang="en-US" sz="1600" dirty="0">
              <a:latin typeface="Arial" panose="020B0604020202020204" pitchFamily="34" charset="0"/>
              <a:cs typeface="Arial" panose="020B0604020202020204" pitchFamily="34" charset="0"/>
            </a:endParaRPr>
          </a:p>
          <a:p>
            <a:pPr>
              <a:lnSpc>
                <a:spcPct val="150000"/>
              </a:lnSpc>
              <a:buAutoNum type="arabicPeriod"/>
            </a:pPr>
            <a:r>
              <a:rPr lang="el-GR" sz="1600" dirty="0">
                <a:latin typeface="Arial" panose="020B0604020202020204" pitchFamily="34" charset="0"/>
                <a:cs typeface="Arial" panose="020B0604020202020204" pitchFamily="34" charset="0"/>
              </a:rPr>
              <a:t>Κ</a:t>
            </a:r>
            <a:r>
              <a:rPr lang="el-GR" sz="1600" dirty="0" smtClean="0">
                <a:latin typeface="Arial" panose="020B0604020202020204" pitchFamily="34" charset="0"/>
                <a:cs typeface="Arial" panose="020B0604020202020204" pitchFamily="34" charset="0"/>
              </a:rPr>
              <a:t>άνετε </a:t>
            </a:r>
            <a:r>
              <a:rPr lang="el-GR" sz="1600" dirty="0">
                <a:latin typeface="Arial" panose="020B0604020202020204" pitchFamily="34" charset="0"/>
                <a:cs typeface="Arial" panose="020B0604020202020204" pitchFamily="34" charset="0"/>
              </a:rPr>
              <a:t>αξιολόγηση κινδύνου και να γνωρίζετε τα μέτρα ασφαλείας</a:t>
            </a:r>
            <a:endParaRPr lang="en-US" sz="1600" dirty="0">
              <a:latin typeface="Arial" panose="020B0604020202020204" pitchFamily="34" charset="0"/>
              <a:cs typeface="Arial" panose="020B0604020202020204" pitchFamily="34" charset="0"/>
            </a:endParaRP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r>
              <a:rPr lang="el-GR" sz="1600" dirty="0">
                <a:latin typeface="Arial" panose="020B0604020202020204" pitchFamily="34" charset="0"/>
                <a:cs typeface="Arial" panose="020B0604020202020204" pitchFamily="34" charset="0"/>
              </a:rPr>
              <a:t>Θα μπορείτε να </a:t>
            </a:r>
            <a:r>
              <a:rPr lang="en-US" sz="1600" dirty="0">
                <a:latin typeface="Arial" panose="020B0604020202020204" pitchFamily="34" charset="0"/>
                <a:cs typeface="Arial" panose="020B0604020202020204" pitchFamily="34" charset="0"/>
              </a:rPr>
              <a:t>:</a:t>
            </a:r>
          </a:p>
          <a:p>
            <a:pPr marL="0" indent="0">
              <a:lnSpc>
                <a:spcPct val="150000"/>
              </a:lnSpc>
              <a:buNone/>
            </a:pPr>
            <a:endParaRPr lang="en-US" sz="1600" dirty="0">
              <a:latin typeface="Arial" panose="020B0604020202020204" pitchFamily="34" charset="0"/>
              <a:cs typeface="Arial" panose="020B0604020202020204" pitchFamily="34" charset="0"/>
            </a:endParaRPr>
          </a:p>
          <a:p>
            <a:pPr>
              <a:lnSpc>
                <a:spcPct val="150000"/>
              </a:lnSpc>
              <a:buAutoNum type="arabicPeriod"/>
            </a:pPr>
            <a:r>
              <a:rPr lang="el-GR" sz="1600" dirty="0">
                <a:latin typeface="Arial" panose="020B0604020202020204" pitchFamily="34" charset="0"/>
                <a:cs typeface="Arial" panose="020B0604020202020204" pitchFamily="34" charset="0"/>
              </a:rPr>
              <a:t>Αναγνωρίζετε τους κινδύνους και πως να τους αποφεύγεται </a:t>
            </a:r>
          </a:p>
          <a:p>
            <a:pPr>
              <a:lnSpc>
                <a:spcPct val="150000"/>
              </a:lnSpc>
              <a:buAutoNum type="arabicPeriod"/>
            </a:pPr>
            <a:r>
              <a:rPr lang="el-GR" sz="1600" dirty="0">
                <a:latin typeface="Arial" panose="020B0604020202020204" pitchFamily="34" charset="0"/>
                <a:cs typeface="Arial" panose="020B0604020202020204" pitchFamily="34" charset="0"/>
              </a:rPr>
              <a:t>Π</a:t>
            </a:r>
            <a:r>
              <a:rPr lang="el-GR" sz="1600" dirty="0" smtClean="0">
                <a:latin typeface="Arial" panose="020B0604020202020204" pitchFamily="34" charset="0"/>
                <a:cs typeface="Arial" panose="020B0604020202020204" pitchFamily="34" charset="0"/>
              </a:rPr>
              <a:t>ροτείνετε </a:t>
            </a:r>
            <a:r>
              <a:rPr lang="el-GR" sz="1600" dirty="0">
                <a:latin typeface="Arial" panose="020B0604020202020204" pitchFamily="34" charset="0"/>
                <a:cs typeface="Arial" panose="020B0604020202020204" pitchFamily="34" charset="0"/>
              </a:rPr>
              <a:t>μέτρα ασφαλείας</a:t>
            </a:r>
            <a:endParaRPr lang="en-US" sz="1600" dirty="0">
              <a:latin typeface="Arial" panose="020B0604020202020204" pitchFamily="34" charset="0"/>
              <a:cs typeface="Arial" panose="020B0604020202020204" pitchFamily="34" charset="0"/>
            </a:endParaRPr>
          </a:p>
          <a:p>
            <a:pPr marL="0" indent="0">
              <a:buNone/>
            </a:pPr>
            <a:endParaRPr lang="el-GR" dirty="0"/>
          </a:p>
        </p:txBody>
      </p:sp>
    </p:spTree>
    <p:extLst>
      <p:ext uri="{BB962C8B-B14F-4D97-AF65-F5344CB8AC3E}">
        <p14:creationId xmlns:p14="http://schemas.microsoft.com/office/powerpoint/2010/main" val="26512642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r>
              <a:rPr lang="el-GR" dirty="0">
                <a:latin typeface="Arial" panose="020B0604020202020204" pitchFamily="34" charset="0"/>
                <a:cs typeface="Arial" panose="020B0604020202020204" pitchFamily="34" charset="0"/>
              </a:rPr>
              <a:t>Ονοματολογία των ψυκτικών υγρών </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600200"/>
            <a:ext cx="4762872" cy="4525963"/>
          </a:xfrm>
        </p:spPr>
        <p:txBody>
          <a:bodyPr>
            <a:noAutofit/>
          </a:bodyPr>
          <a:lstStyle/>
          <a:p>
            <a:pPr marL="0" indent="0">
              <a:lnSpc>
                <a:spcPct val="150000"/>
              </a:lnSpc>
              <a:buNone/>
            </a:pPr>
            <a:r>
              <a:rPr lang="el-GR" sz="1600" b="1" dirty="0">
                <a:latin typeface="Arial" panose="020B0604020202020204" pitchFamily="34" charset="0"/>
                <a:cs typeface="Arial" panose="020B0604020202020204" pitchFamily="34" charset="0"/>
              </a:rPr>
              <a:t>Ονοματολογία των ψυκτικών μέσων </a:t>
            </a:r>
            <a:endParaRPr lang="en-GB" sz="1600" b="1" dirty="0">
              <a:latin typeface="Arial" panose="020B0604020202020204" pitchFamily="34" charset="0"/>
              <a:cs typeface="Arial" panose="020B0604020202020204" pitchFamily="34" charset="0"/>
            </a:endParaRPr>
          </a:p>
          <a:p>
            <a:pPr marL="0" indent="0">
              <a:lnSpc>
                <a:spcPct val="150000"/>
              </a:lnSpc>
              <a:buNone/>
            </a:pPr>
            <a:endParaRPr lang="en-GB" sz="1600" b="1" dirty="0">
              <a:latin typeface="Arial" panose="020B0604020202020204" pitchFamily="34" charset="0"/>
              <a:cs typeface="Arial" panose="020B0604020202020204" pitchFamily="34" charset="0"/>
            </a:endParaRPr>
          </a:p>
          <a:p>
            <a:pPr marL="0" lvl="2" indent="0">
              <a:lnSpc>
                <a:spcPct val="150000"/>
              </a:lnSpc>
              <a:buNone/>
            </a:pPr>
            <a:r>
              <a:rPr lang="el-GR" sz="1600" dirty="0">
                <a:latin typeface="Arial" panose="020B0604020202020204" pitchFamily="34" charset="0"/>
                <a:cs typeface="Arial" panose="020B0604020202020204" pitchFamily="34" charset="0"/>
              </a:rPr>
              <a:t>Τι σημαίνει </a:t>
            </a:r>
            <a:r>
              <a:rPr lang="de-DE" sz="1600" dirty="0">
                <a:latin typeface="Arial" panose="020B0604020202020204" pitchFamily="34" charset="0"/>
                <a:cs typeface="Arial" panose="020B0604020202020204" pitchFamily="34" charset="0"/>
              </a:rPr>
              <a:t>R290, R410A, ….</a:t>
            </a:r>
          </a:p>
          <a:p>
            <a:pPr marL="0" lvl="2" indent="0">
              <a:lnSpc>
                <a:spcPct val="150000"/>
              </a:lnSpc>
              <a:buNone/>
            </a:pPr>
            <a:r>
              <a:rPr lang="el-GR" sz="1600" dirty="0">
                <a:latin typeface="Arial" panose="020B0604020202020204" pitchFamily="34" charset="0"/>
                <a:cs typeface="Arial" panose="020B0604020202020204" pitchFamily="34" charset="0"/>
              </a:rPr>
              <a:t>Πως ονομάζονται τα ψυκτικά μέσα</a:t>
            </a:r>
            <a:r>
              <a:rPr lang="de-DE" sz="1600" dirty="0">
                <a:latin typeface="Arial" panose="020B0604020202020204" pitchFamily="34" charset="0"/>
                <a:cs typeface="Arial" panose="020B0604020202020204" pitchFamily="34" charset="0"/>
              </a:rPr>
              <a:t>?</a:t>
            </a:r>
          </a:p>
          <a:p>
            <a:pPr marL="0" lvl="2" indent="0">
              <a:lnSpc>
                <a:spcPct val="150000"/>
              </a:lnSpc>
              <a:buNone/>
            </a:pPr>
            <a:endParaRPr lang="de-DE" sz="1600" dirty="0">
              <a:latin typeface="Arial" panose="020B0604020202020204" pitchFamily="34" charset="0"/>
              <a:cs typeface="Arial" panose="020B0604020202020204" pitchFamily="34" charset="0"/>
            </a:endParaRPr>
          </a:p>
          <a:p>
            <a:pPr marL="0" lvl="2" indent="0">
              <a:lnSpc>
                <a:spcPct val="150000"/>
              </a:lnSpc>
              <a:buNone/>
            </a:pPr>
            <a:r>
              <a:rPr lang="el-GR" sz="1600" dirty="0">
                <a:latin typeface="Arial" panose="020B0604020202020204" pitchFamily="34" charset="0"/>
                <a:cs typeface="Arial" panose="020B0604020202020204" pitchFamily="34" charset="0"/>
              </a:rPr>
              <a:t>Πρώτα από </a:t>
            </a:r>
            <a:r>
              <a:rPr lang="el-GR" sz="1600" dirty="0" smtClean="0">
                <a:latin typeface="Arial" panose="020B0604020202020204" pitchFamily="34" charset="0"/>
                <a:cs typeface="Arial" panose="020B0604020202020204" pitchFamily="34" charset="0"/>
              </a:rPr>
              <a:t>όλα, </a:t>
            </a:r>
            <a:r>
              <a:rPr lang="el-GR" sz="1600" dirty="0">
                <a:latin typeface="Arial" panose="020B0604020202020204" pitchFamily="34" charset="0"/>
                <a:cs typeface="Arial" panose="020B0604020202020204" pitchFamily="34" charset="0"/>
              </a:rPr>
              <a:t>το </a:t>
            </a:r>
            <a:r>
              <a:rPr lang="de-DE" sz="1600" dirty="0">
                <a:latin typeface="Arial" panose="020B0604020202020204" pitchFamily="34" charset="0"/>
                <a:cs typeface="Arial" panose="020B0604020202020204" pitchFamily="34" charset="0"/>
              </a:rPr>
              <a:t> (R)</a:t>
            </a:r>
            <a:r>
              <a:rPr lang="en-US" sz="1600" dirty="0">
                <a:latin typeface="Arial" panose="020B0604020202020204" pitchFamily="34" charset="0"/>
                <a:cs typeface="Arial" panose="020B0604020202020204" pitchFamily="34" charset="0"/>
              </a:rPr>
              <a:t> </a:t>
            </a:r>
            <a:r>
              <a:rPr lang="el-GR" sz="1600" dirty="0">
                <a:latin typeface="Arial" panose="020B0604020202020204" pitchFamily="34" charset="0"/>
                <a:cs typeface="Arial" panose="020B0604020202020204" pitchFamily="34" charset="0"/>
              </a:rPr>
              <a:t>πρόθεμα αναφέρεται στο Ψυκτικό</a:t>
            </a:r>
            <a:r>
              <a:rPr lang="en-US" sz="1600" dirty="0">
                <a:latin typeface="Arial" panose="020B0604020202020204" pitchFamily="34" charset="0"/>
                <a:cs typeface="Arial" panose="020B0604020202020204" pitchFamily="34" charset="0"/>
              </a:rPr>
              <a:t>.</a:t>
            </a:r>
          </a:p>
          <a:p>
            <a:pPr marL="0" indent="0">
              <a:lnSpc>
                <a:spcPct val="150000"/>
              </a:lnSpc>
              <a:buNone/>
            </a:pPr>
            <a:r>
              <a:rPr lang="el-GR" sz="1600" dirty="0">
                <a:latin typeface="Arial" panose="020B0604020202020204" pitchFamily="34" charset="0"/>
                <a:cs typeface="Arial" panose="020B0604020202020204" pitchFamily="34" charset="0"/>
              </a:rPr>
              <a:t>Αναγνωρίζουμε όλα τα είδη των ψυκτικών μέσω από το αρχικά γράμμα </a:t>
            </a:r>
            <a:r>
              <a:rPr lang="en-US" sz="1600" dirty="0">
                <a:latin typeface="Arial" panose="020B0604020202020204" pitchFamily="34" charset="0"/>
                <a:cs typeface="Arial" panose="020B0604020202020204" pitchFamily="34" charset="0"/>
              </a:rPr>
              <a:t> </a:t>
            </a:r>
            <a:r>
              <a:rPr lang="en-US" sz="1600" b="1" dirty="0">
                <a:latin typeface="Arial" panose="020B0604020202020204" pitchFamily="34" charset="0"/>
                <a:cs typeface="Arial" panose="020B0604020202020204" pitchFamily="34" charset="0"/>
              </a:rPr>
              <a:t>R</a:t>
            </a:r>
          </a:p>
        </p:txBody>
      </p:sp>
      <p:pic>
        <p:nvPicPr>
          <p:cNvPr id="15362" name="Picture 2" descr="Methane, ethane, propane molecule models and chemical formulas. Organic chemical compounds. Natural gas. Ball-and-stick model, geometric structure, structural formula. Illustration over white. Vect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8404" y="1916832"/>
            <a:ext cx="4286250" cy="304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0042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r>
              <a:rPr lang="el-GR" dirty="0">
                <a:latin typeface="Arial" panose="020B0604020202020204" pitchFamily="34" charset="0"/>
                <a:cs typeface="Arial" panose="020B0604020202020204" pitchFamily="34" charset="0"/>
              </a:rPr>
              <a:t>Ονοματολογία των ψυκτικών υγρών </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600200"/>
            <a:ext cx="8507288" cy="4525963"/>
          </a:xfrm>
        </p:spPr>
        <p:txBody>
          <a:bodyPr>
            <a:noAutofit/>
          </a:bodyPr>
          <a:lstStyle/>
          <a:p>
            <a:pPr marL="0" indent="0">
              <a:lnSpc>
                <a:spcPct val="150000"/>
              </a:lnSpc>
              <a:buNone/>
            </a:pPr>
            <a:r>
              <a:rPr lang="el-GR" sz="1600" b="1" dirty="0">
                <a:latin typeface="Arial" panose="020B0604020202020204" pitchFamily="34" charset="0"/>
                <a:cs typeface="Arial" panose="020B0604020202020204" pitchFamily="34" charset="0"/>
              </a:rPr>
              <a:t>Ονοματολογία των ψυκτικών μέσων </a:t>
            </a:r>
            <a:endParaRPr lang="en-GB" sz="1600" b="1" dirty="0">
              <a:latin typeface="Arial" panose="020B0604020202020204" pitchFamily="34" charset="0"/>
              <a:cs typeface="Arial" panose="020B0604020202020204" pitchFamily="34" charset="0"/>
            </a:endParaRPr>
          </a:p>
          <a:p>
            <a:pPr marL="0" indent="0">
              <a:lnSpc>
                <a:spcPct val="150000"/>
              </a:lnSpc>
              <a:buNone/>
            </a:pPr>
            <a:endParaRPr lang="en-GB" sz="1600" b="1" dirty="0">
              <a:latin typeface="Arial" panose="020B0604020202020204" pitchFamily="34" charset="0"/>
              <a:cs typeface="Arial" panose="020B0604020202020204" pitchFamily="34" charset="0"/>
            </a:endParaRPr>
          </a:p>
          <a:p>
            <a:pPr marL="0" indent="0">
              <a:lnSpc>
                <a:spcPct val="150000"/>
              </a:lnSpc>
              <a:buNone/>
            </a:pPr>
            <a:r>
              <a:rPr lang="el-GR" sz="1600" dirty="0">
                <a:latin typeface="Arial" panose="020B0604020202020204" pitchFamily="34" charset="0"/>
                <a:cs typeface="Arial" panose="020B0604020202020204" pitchFamily="34" charset="0"/>
              </a:rPr>
              <a:t>Οι κορεσμένοι υδρογονάνθρακες και τα παράγωγα τους σημειώνονται με  ένα τριψήφιο αριθμό</a:t>
            </a:r>
            <a:r>
              <a:rPr lang="en-US" sz="1600" dirty="0">
                <a:latin typeface="Arial" panose="020B0604020202020204" pitchFamily="34" charset="0"/>
                <a:cs typeface="Arial" panose="020B0604020202020204" pitchFamily="34" charset="0"/>
              </a:rPr>
              <a:t> </a:t>
            </a:r>
          </a:p>
          <a:p>
            <a:pPr marL="0" indent="0">
              <a:lnSpc>
                <a:spcPct val="150000"/>
              </a:lnSpc>
              <a:buNone/>
            </a:pPr>
            <a:r>
              <a:rPr lang="el-GR" sz="1600" dirty="0">
                <a:latin typeface="Arial" panose="020B0604020202020204" pitchFamily="34" charset="0"/>
                <a:cs typeface="Arial" panose="020B0604020202020204" pitchFamily="34" charset="0"/>
              </a:rPr>
              <a:t>Το  πρώτο ψηφίο είναι το σύνολο των ανθράκων </a:t>
            </a:r>
            <a:r>
              <a:rPr lang="en-US" sz="1600" dirty="0">
                <a:latin typeface="Arial" panose="020B0604020202020204" pitchFamily="34" charset="0"/>
                <a:cs typeface="Arial" panose="020B0604020202020204" pitchFamily="34" charset="0"/>
              </a:rPr>
              <a:t> – 1</a:t>
            </a:r>
          </a:p>
          <a:p>
            <a:pPr marL="0" indent="0">
              <a:lnSpc>
                <a:spcPct val="150000"/>
              </a:lnSpc>
              <a:buNone/>
            </a:pPr>
            <a:r>
              <a:rPr lang="el-GR" sz="1600" dirty="0">
                <a:latin typeface="Arial" panose="020B0604020202020204" pitchFamily="34" charset="0"/>
                <a:cs typeface="Arial" panose="020B0604020202020204" pitchFamily="34" charset="0"/>
              </a:rPr>
              <a:t>Το δεύτερο ψηφίο είναι το σύνολο των υδρογόνων </a:t>
            </a:r>
            <a:r>
              <a:rPr lang="en-US" sz="1600" dirty="0">
                <a:latin typeface="Arial" panose="020B0604020202020204" pitchFamily="34" charset="0"/>
                <a:cs typeface="Arial" panose="020B0604020202020204" pitchFamily="34" charset="0"/>
              </a:rPr>
              <a:t> + 1</a:t>
            </a:r>
          </a:p>
          <a:p>
            <a:pPr marL="0" indent="0">
              <a:lnSpc>
                <a:spcPct val="150000"/>
              </a:lnSpc>
              <a:buNone/>
            </a:pPr>
            <a:r>
              <a:rPr lang="el-GR" sz="1600" dirty="0">
                <a:latin typeface="Arial" panose="020B0604020202020204" pitchFamily="34" charset="0"/>
                <a:cs typeface="Arial" panose="020B0604020202020204" pitchFamily="34" charset="0"/>
              </a:rPr>
              <a:t>Το τρίτο  ψηφίο είναι ο αριθμός των ατόμων φθορίου</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253415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r>
              <a:rPr lang="el-GR" dirty="0">
                <a:latin typeface="Arial" panose="020B0604020202020204" pitchFamily="34" charset="0"/>
                <a:cs typeface="Arial" panose="020B0604020202020204" pitchFamily="34" charset="0"/>
              </a:rPr>
              <a:t>Ονοματολογία των ψυκτικών υγρών </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600200"/>
            <a:ext cx="8507288" cy="4525963"/>
          </a:xfrm>
        </p:spPr>
        <p:txBody>
          <a:bodyPr>
            <a:noAutofit/>
          </a:bodyPr>
          <a:lstStyle/>
          <a:p>
            <a:pPr marL="0" indent="0">
              <a:lnSpc>
                <a:spcPct val="150000"/>
              </a:lnSpc>
              <a:buNone/>
            </a:pPr>
            <a:r>
              <a:rPr lang="el-GR" sz="1600" b="1" dirty="0">
                <a:latin typeface="Arial" panose="020B0604020202020204" pitchFamily="34" charset="0"/>
                <a:cs typeface="Arial" panose="020B0604020202020204" pitchFamily="34" charset="0"/>
              </a:rPr>
              <a:t>Ονοματολογία των ψυκτικών μέσων </a:t>
            </a:r>
            <a:endParaRPr lang="en-GB" sz="1600" b="1" dirty="0">
              <a:latin typeface="Arial" panose="020B0604020202020204" pitchFamily="34" charset="0"/>
              <a:cs typeface="Arial" panose="020B0604020202020204" pitchFamily="34" charset="0"/>
            </a:endParaRPr>
          </a:p>
          <a:p>
            <a:pPr marL="0" indent="0">
              <a:lnSpc>
                <a:spcPct val="150000"/>
              </a:lnSpc>
              <a:buNone/>
            </a:pPr>
            <a:endParaRPr lang="en-GB" sz="1600" b="1" dirty="0">
              <a:latin typeface="Arial" panose="020B0604020202020204" pitchFamily="34" charset="0"/>
              <a:cs typeface="Arial" panose="020B0604020202020204" pitchFamily="34" charset="0"/>
            </a:endParaRP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r>
              <a:rPr lang="el-GR" sz="1600" dirty="0">
                <a:latin typeface="Arial" panose="020B0604020202020204" pitchFamily="34" charset="0"/>
                <a:cs typeface="Arial" panose="020B0604020202020204" pitchFamily="34" charset="0"/>
              </a:rPr>
              <a:t>Παράδειγμα</a:t>
            </a:r>
            <a:r>
              <a:rPr lang="en-US" sz="1600" dirty="0">
                <a:latin typeface="Arial" panose="020B0604020202020204" pitchFamily="34" charset="0"/>
                <a:cs typeface="Arial" panose="020B0604020202020204" pitchFamily="34" charset="0"/>
              </a:rPr>
              <a:t>: </a:t>
            </a:r>
            <a:r>
              <a:rPr lang="el-GR" sz="1600" dirty="0">
                <a:latin typeface="Arial" panose="020B0604020202020204" pitchFamily="34" charset="0"/>
                <a:cs typeface="Arial" panose="020B0604020202020204" pitchFamily="34" charset="0"/>
              </a:rPr>
              <a:t>προπάνιο</a:t>
            </a:r>
            <a:endParaRPr lang="en-US" sz="1600" dirty="0">
              <a:latin typeface="Arial" panose="020B0604020202020204" pitchFamily="34" charset="0"/>
              <a:cs typeface="Arial" panose="020B0604020202020204" pitchFamily="34" charset="0"/>
            </a:endParaRPr>
          </a:p>
          <a:p>
            <a:pPr marL="0" indent="0">
              <a:lnSpc>
                <a:spcPct val="150000"/>
              </a:lnSpc>
              <a:buNone/>
            </a:pPr>
            <a:r>
              <a:rPr lang="el-GR" sz="1600" dirty="0">
                <a:latin typeface="Arial" panose="020B0604020202020204" pitchFamily="34" charset="0"/>
                <a:cs typeface="Arial" panose="020B0604020202020204" pitchFamily="34" charset="0"/>
              </a:rPr>
              <a:t>Αριθμός ανθράκων</a:t>
            </a:r>
            <a:r>
              <a:rPr lang="en-US" sz="1600" dirty="0">
                <a:latin typeface="Arial" panose="020B0604020202020204" pitchFamily="34" charset="0"/>
                <a:cs typeface="Arial" panose="020B0604020202020204" pitchFamily="34" charset="0"/>
              </a:rPr>
              <a:t>: 3 // -1 = 2</a:t>
            </a:r>
          </a:p>
          <a:p>
            <a:pPr marL="0" indent="0">
              <a:lnSpc>
                <a:spcPct val="150000"/>
              </a:lnSpc>
              <a:buNone/>
            </a:pPr>
            <a:r>
              <a:rPr lang="el-GR" sz="1600" dirty="0">
                <a:latin typeface="Arial" panose="020B0604020202020204" pitchFamily="34" charset="0"/>
                <a:cs typeface="Arial" panose="020B0604020202020204" pitchFamily="34" charset="0"/>
              </a:rPr>
              <a:t>Αριθμός υδρογόνων</a:t>
            </a:r>
            <a:r>
              <a:rPr lang="en-US" sz="1600" dirty="0">
                <a:latin typeface="Arial" panose="020B0604020202020204" pitchFamily="34" charset="0"/>
                <a:cs typeface="Arial" panose="020B0604020202020204" pitchFamily="34" charset="0"/>
              </a:rPr>
              <a:t>: 8 // +1 = 9</a:t>
            </a:r>
          </a:p>
          <a:p>
            <a:pPr marL="0" indent="0">
              <a:lnSpc>
                <a:spcPct val="150000"/>
              </a:lnSpc>
              <a:buNone/>
            </a:pPr>
            <a:r>
              <a:rPr lang="el-GR" sz="1600" dirty="0">
                <a:latin typeface="Arial" panose="020B0604020202020204" pitchFamily="34" charset="0"/>
                <a:cs typeface="Arial" panose="020B0604020202020204" pitchFamily="34" charset="0"/>
              </a:rPr>
              <a:t>Αριθμός ατόμων φθορίου</a:t>
            </a:r>
            <a:r>
              <a:rPr lang="en-US" sz="1600" dirty="0">
                <a:latin typeface="Arial" panose="020B0604020202020204" pitchFamily="34" charset="0"/>
                <a:cs typeface="Arial" panose="020B0604020202020204" pitchFamily="34" charset="0"/>
              </a:rPr>
              <a:t>:0</a:t>
            </a: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r>
              <a:rPr lang="en-US" sz="1600" b="1" dirty="0">
                <a:latin typeface="Arial" panose="020B0604020202020204" pitchFamily="34" charset="0"/>
                <a:cs typeface="Arial" panose="020B0604020202020204" pitchFamily="34" charset="0"/>
                <a:sym typeface="Wingdings" panose="05000000000000000000" pitchFamily="2" charset="2"/>
              </a:rPr>
              <a:t> R290</a:t>
            </a:r>
            <a:endParaRPr lang="en-US" sz="1600" b="1" dirty="0">
              <a:latin typeface="Arial" panose="020B0604020202020204" pitchFamily="34" charset="0"/>
              <a:cs typeface="Arial" panose="020B0604020202020204" pitchFamily="34" charset="0"/>
            </a:endParaRPr>
          </a:p>
        </p:txBody>
      </p:sp>
      <p:pic>
        <p:nvPicPr>
          <p:cNvPr id="6" name="Picture 2" descr="Methane, ethane, propane molecule models and chemical formulas. Organic chemical compounds. Natural gas. Ball-and-stick model, geometric structure, structural formula. Illustration over white. Vector."/>
          <p:cNvPicPr>
            <a:picLocks noChangeAspect="1" noChangeArrowheads="1"/>
          </p:cNvPicPr>
          <p:nvPr/>
        </p:nvPicPr>
        <p:blipFill rotWithShape="1">
          <a:blip r:embed="rId3">
            <a:extLst>
              <a:ext uri="{28A0092B-C50C-407E-A947-70E740481C1C}">
                <a14:useLocalDpi xmlns:a14="http://schemas.microsoft.com/office/drawing/2010/main" val="0"/>
              </a:ext>
            </a:extLst>
          </a:blip>
          <a:srcRect l="62280" r="3526"/>
          <a:stretch/>
        </p:blipFill>
        <p:spPr bwMode="auto">
          <a:xfrm>
            <a:off x="5333256" y="1412776"/>
            <a:ext cx="2479024" cy="5156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62795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r>
              <a:rPr lang="el-GR" dirty="0">
                <a:latin typeface="Arial" panose="020B0604020202020204" pitchFamily="34" charset="0"/>
                <a:cs typeface="Arial" panose="020B0604020202020204" pitchFamily="34" charset="0"/>
              </a:rPr>
              <a:t>Ονοματολογία των ψυκτικών υγρών </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600200"/>
            <a:ext cx="8507288" cy="4525963"/>
          </a:xfrm>
        </p:spPr>
        <p:txBody>
          <a:bodyPr>
            <a:noAutofit/>
          </a:bodyPr>
          <a:lstStyle/>
          <a:p>
            <a:pPr marL="0" indent="0">
              <a:lnSpc>
                <a:spcPct val="150000"/>
              </a:lnSpc>
              <a:buNone/>
            </a:pPr>
            <a:r>
              <a:rPr lang="el-GR" sz="1600" b="1" dirty="0">
                <a:latin typeface="Arial" panose="020B0604020202020204" pitchFamily="34" charset="0"/>
                <a:cs typeface="Arial" panose="020B0604020202020204" pitchFamily="34" charset="0"/>
              </a:rPr>
              <a:t>Ονοματολογία των ψυκτικών μέσων </a:t>
            </a:r>
            <a:endParaRPr lang="en-GB" sz="1600" b="1" dirty="0">
              <a:latin typeface="Arial" panose="020B0604020202020204" pitchFamily="34" charset="0"/>
              <a:cs typeface="Arial" panose="020B0604020202020204" pitchFamily="34" charset="0"/>
            </a:endParaRPr>
          </a:p>
          <a:p>
            <a:pPr marL="0" indent="0">
              <a:lnSpc>
                <a:spcPct val="150000"/>
              </a:lnSpc>
              <a:buNone/>
            </a:pPr>
            <a:endParaRPr lang="en-GB" sz="1600" b="1" dirty="0">
              <a:latin typeface="Arial" panose="020B0604020202020204" pitchFamily="34" charset="0"/>
              <a:cs typeface="Arial" panose="020B0604020202020204" pitchFamily="34" charset="0"/>
            </a:endParaRPr>
          </a:p>
          <a:p>
            <a:pPr marL="0" indent="0">
              <a:lnSpc>
                <a:spcPct val="150000"/>
              </a:lnSpc>
              <a:buNone/>
            </a:pPr>
            <a:r>
              <a:rPr lang="el-GR" sz="1600" dirty="0">
                <a:latin typeface="Arial" panose="020B0604020202020204" pitchFamily="34" charset="0"/>
                <a:cs typeface="Arial" panose="020B0604020202020204" pitchFamily="34" charset="0"/>
              </a:rPr>
              <a:t>Οι ακόρεστοι υδρογονάνθρακες και τα παράγωγα του σημειώνονται από ένα αριθμό  τεσσάρων ψηφίων</a:t>
            </a:r>
            <a:r>
              <a:rPr lang="en-US" sz="1600" dirty="0">
                <a:latin typeface="Arial" panose="020B0604020202020204" pitchFamily="34" charset="0"/>
                <a:cs typeface="Arial" panose="020B0604020202020204" pitchFamily="34" charset="0"/>
              </a:rPr>
              <a:t> </a:t>
            </a:r>
          </a:p>
          <a:p>
            <a:pPr marL="0" indent="0">
              <a:lnSpc>
                <a:spcPct val="150000"/>
              </a:lnSpc>
              <a:buNone/>
            </a:pPr>
            <a:r>
              <a:rPr lang="el-GR" sz="1600" dirty="0">
                <a:latin typeface="Arial" panose="020B0604020202020204" pitchFamily="34" charset="0"/>
                <a:cs typeface="Arial" panose="020B0604020202020204" pitchFamily="34" charset="0"/>
              </a:rPr>
              <a:t>Το πρώτο ψηφίο</a:t>
            </a:r>
            <a:r>
              <a:rPr lang="en-US" sz="1600" dirty="0">
                <a:latin typeface="Arial" panose="020B0604020202020204" pitchFamily="34" charset="0"/>
                <a:cs typeface="Arial" panose="020B0604020202020204" pitchFamily="34" charset="0"/>
              </a:rPr>
              <a:t>: </a:t>
            </a:r>
            <a:r>
              <a:rPr lang="el-GR" sz="1600" dirty="0">
                <a:latin typeface="Arial" panose="020B0604020202020204" pitchFamily="34" charset="0"/>
                <a:cs typeface="Arial" panose="020B0604020202020204" pitchFamily="34" charset="0"/>
              </a:rPr>
              <a:t>ό αριθμός των διπλών και τριπλών δεσμών</a:t>
            </a:r>
            <a:endParaRPr lang="en-US" sz="1600" dirty="0">
              <a:latin typeface="Arial" panose="020B0604020202020204" pitchFamily="34" charset="0"/>
              <a:cs typeface="Arial" panose="020B0604020202020204" pitchFamily="34" charset="0"/>
            </a:endParaRPr>
          </a:p>
          <a:p>
            <a:pPr marL="0" indent="0">
              <a:lnSpc>
                <a:spcPct val="150000"/>
              </a:lnSpc>
              <a:buNone/>
            </a:pPr>
            <a:r>
              <a:rPr lang="el-GR" sz="1600" dirty="0">
                <a:latin typeface="Arial" panose="020B0604020202020204" pitchFamily="34" charset="0"/>
                <a:cs typeface="Arial" panose="020B0604020202020204" pitchFamily="34" charset="0"/>
              </a:rPr>
              <a:t>Το δεύτερο ψηφίο είναι το σύνολο των ανθράκων</a:t>
            </a:r>
            <a:r>
              <a:rPr lang="en-US" sz="1600" dirty="0">
                <a:latin typeface="Arial" panose="020B0604020202020204" pitchFamily="34" charset="0"/>
                <a:cs typeface="Arial" panose="020B0604020202020204" pitchFamily="34" charset="0"/>
              </a:rPr>
              <a:t>– 1</a:t>
            </a:r>
          </a:p>
          <a:p>
            <a:pPr marL="0" indent="0">
              <a:lnSpc>
                <a:spcPct val="150000"/>
              </a:lnSpc>
              <a:buNone/>
            </a:pPr>
            <a:r>
              <a:rPr lang="el-GR" sz="1600" dirty="0">
                <a:latin typeface="Arial" panose="020B0604020202020204" pitchFamily="34" charset="0"/>
                <a:cs typeface="Arial" panose="020B0604020202020204" pitchFamily="34" charset="0"/>
              </a:rPr>
              <a:t>Το τρίτο ψηφίο είναι το σύνολο των  υδρογόνων</a:t>
            </a:r>
            <a:r>
              <a:rPr lang="en-US" sz="1600" dirty="0">
                <a:latin typeface="Arial" panose="020B0604020202020204" pitchFamily="34" charset="0"/>
                <a:cs typeface="Arial" panose="020B0604020202020204" pitchFamily="34" charset="0"/>
              </a:rPr>
              <a:t>+ 1” </a:t>
            </a:r>
          </a:p>
          <a:p>
            <a:pPr marL="0" indent="0">
              <a:lnSpc>
                <a:spcPct val="150000"/>
              </a:lnSpc>
              <a:buNone/>
            </a:pPr>
            <a:r>
              <a:rPr lang="el-GR" sz="1600" dirty="0">
                <a:latin typeface="Arial" panose="020B0604020202020204" pitchFamily="34" charset="0"/>
                <a:cs typeface="Arial" panose="020B0604020202020204" pitchFamily="34" charset="0"/>
              </a:rPr>
              <a:t>Το τέταρτο  ψηφίο είναι το σύνολο των ατόμων φθορίου</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151195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r>
              <a:rPr lang="el-GR" dirty="0">
                <a:latin typeface="Arial" panose="020B0604020202020204" pitchFamily="34" charset="0"/>
                <a:cs typeface="Arial" panose="020B0604020202020204" pitchFamily="34" charset="0"/>
              </a:rPr>
              <a:t>Ονοματολογία των ψυκτικών υγρών </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600200"/>
            <a:ext cx="8507288" cy="4525963"/>
          </a:xfrm>
        </p:spPr>
        <p:txBody>
          <a:bodyPr>
            <a:noAutofit/>
          </a:bodyPr>
          <a:lstStyle/>
          <a:p>
            <a:pPr marL="0" indent="0">
              <a:lnSpc>
                <a:spcPct val="150000"/>
              </a:lnSpc>
              <a:buNone/>
            </a:pPr>
            <a:r>
              <a:rPr lang="el-GR" sz="1600" b="1" dirty="0">
                <a:latin typeface="Arial" panose="020B0604020202020204" pitchFamily="34" charset="0"/>
                <a:cs typeface="Arial" panose="020B0604020202020204" pitchFamily="34" charset="0"/>
              </a:rPr>
              <a:t>Ονοματολογία των ψυκτικών μέσων </a:t>
            </a:r>
            <a:endParaRPr lang="en-GB" sz="1600" b="1" dirty="0">
              <a:latin typeface="Arial" panose="020B0604020202020204" pitchFamily="34" charset="0"/>
              <a:cs typeface="Arial" panose="020B0604020202020204" pitchFamily="34" charset="0"/>
            </a:endParaRPr>
          </a:p>
          <a:p>
            <a:pPr marL="0" indent="0">
              <a:lnSpc>
                <a:spcPct val="150000"/>
              </a:lnSpc>
              <a:buNone/>
            </a:pPr>
            <a:endParaRPr lang="en-GB" sz="1600" b="1" dirty="0">
              <a:latin typeface="Arial" panose="020B0604020202020204" pitchFamily="34" charset="0"/>
              <a:cs typeface="Arial" panose="020B0604020202020204" pitchFamily="34" charset="0"/>
            </a:endParaRPr>
          </a:p>
          <a:p>
            <a:pPr marL="0" indent="0">
              <a:lnSpc>
                <a:spcPct val="150000"/>
              </a:lnSpc>
              <a:buNone/>
            </a:pPr>
            <a:r>
              <a:rPr lang="el-GR" sz="1600" dirty="0">
                <a:latin typeface="Arial" panose="020B0604020202020204" pitchFamily="34" charset="0"/>
                <a:cs typeface="Arial" panose="020B0604020202020204" pitchFamily="34" charset="0"/>
              </a:rPr>
              <a:t>Οι οργανικές ενώσεις σημειώνονται με το</a:t>
            </a:r>
            <a:endParaRPr lang="en-US" sz="1600" dirty="0">
              <a:latin typeface="Arial" panose="020B0604020202020204" pitchFamily="34" charset="0"/>
              <a:cs typeface="Arial" panose="020B0604020202020204" pitchFamily="34" charset="0"/>
            </a:endParaRPr>
          </a:p>
          <a:p>
            <a:pPr marL="0" indent="0">
              <a:lnSpc>
                <a:spcPct val="150000"/>
              </a:lnSpc>
              <a:buNone/>
            </a:pPr>
            <a:r>
              <a:rPr lang="en-US" sz="1600" dirty="0">
                <a:latin typeface="Arial" panose="020B0604020202020204" pitchFamily="34" charset="0"/>
                <a:cs typeface="Arial" panose="020B0604020202020204" pitchFamily="34" charset="0"/>
              </a:rPr>
              <a:t>700 + </a:t>
            </a:r>
            <a:r>
              <a:rPr lang="el-GR" sz="1600" dirty="0">
                <a:latin typeface="Arial" panose="020B0604020202020204" pitchFamily="34" charset="0"/>
                <a:cs typeface="Arial" panose="020B0604020202020204" pitchFamily="34" charset="0"/>
              </a:rPr>
              <a:t>μοριακό τους βάρος</a:t>
            </a:r>
            <a:endParaRPr lang="en-US" sz="1600" dirty="0">
              <a:latin typeface="Arial" panose="020B0604020202020204" pitchFamily="34" charset="0"/>
              <a:cs typeface="Arial" panose="020B0604020202020204" pitchFamily="34" charset="0"/>
            </a:endParaRPr>
          </a:p>
          <a:p>
            <a:pPr marL="0" indent="0">
              <a:lnSpc>
                <a:spcPct val="150000"/>
              </a:lnSpc>
              <a:buNone/>
            </a:pPr>
            <a:r>
              <a:rPr lang="el-GR" sz="1600" dirty="0">
                <a:latin typeface="Arial" panose="020B0604020202020204" pitchFamily="34" charset="0"/>
                <a:cs typeface="Arial" panose="020B0604020202020204" pitchFamily="34" charset="0"/>
              </a:rPr>
              <a:t>Παράδειγμα </a:t>
            </a:r>
            <a:r>
              <a:rPr lang="en-US" sz="1600" dirty="0">
                <a:latin typeface="Arial" panose="020B0604020202020204" pitchFamily="34" charset="0"/>
                <a:cs typeface="Arial" panose="020B0604020202020204" pitchFamily="34" charset="0"/>
              </a:rPr>
              <a:t>NH3 / </a:t>
            </a:r>
            <a:r>
              <a:rPr lang="el-GR" sz="1600" dirty="0">
                <a:latin typeface="Arial" panose="020B0604020202020204" pitchFamily="34" charset="0"/>
                <a:cs typeface="Arial" panose="020B0604020202020204" pitchFamily="34" charset="0"/>
              </a:rPr>
              <a:t>η αμμωνία έχει μοριακό βάρος </a:t>
            </a:r>
            <a:r>
              <a:rPr lang="en-US" sz="1600" dirty="0">
                <a:latin typeface="Arial" panose="020B0604020202020204" pitchFamily="34" charset="0"/>
                <a:cs typeface="Arial" panose="020B0604020202020204" pitchFamily="34" charset="0"/>
              </a:rPr>
              <a:t>= 17</a:t>
            </a: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r>
              <a:rPr lang="en-US" sz="1600" b="1" dirty="0">
                <a:latin typeface="Arial" panose="020B0604020202020204" pitchFamily="34" charset="0"/>
                <a:cs typeface="Arial" panose="020B0604020202020204" pitchFamily="34" charset="0"/>
                <a:sym typeface="Wingdings" panose="05000000000000000000" pitchFamily="2" charset="2"/>
              </a:rPr>
              <a:t> </a:t>
            </a:r>
            <a:r>
              <a:rPr lang="en-US" sz="1600" b="1" dirty="0">
                <a:latin typeface="Arial" panose="020B0604020202020204" pitchFamily="34" charset="0"/>
                <a:cs typeface="Arial" panose="020B0604020202020204" pitchFamily="34" charset="0"/>
              </a:rPr>
              <a:t>R717</a:t>
            </a:r>
          </a:p>
        </p:txBody>
      </p:sp>
    </p:spTree>
    <p:extLst>
      <p:ext uri="{BB962C8B-B14F-4D97-AF65-F5344CB8AC3E}">
        <p14:creationId xmlns:p14="http://schemas.microsoft.com/office/powerpoint/2010/main" val="9252351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r>
              <a:rPr lang="el-GR" dirty="0">
                <a:latin typeface="Arial" panose="020B0604020202020204" pitchFamily="34" charset="0"/>
                <a:cs typeface="Arial" panose="020B0604020202020204" pitchFamily="34" charset="0"/>
              </a:rPr>
              <a:t>Ονοματολογία των ψυκτικών υγρών </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600200"/>
            <a:ext cx="8507288" cy="4525963"/>
          </a:xfrm>
        </p:spPr>
        <p:txBody>
          <a:bodyPr>
            <a:noAutofit/>
          </a:bodyPr>
          <a:lstStyle/>
          <a:p>
            <a:pPr marL="0" indent="0">
              <a:lnSpc>
                <a:spcPct val="150000"/>
              </a:lnSpc>
              <a:buNone/>
            </a:pPr>
            <a:r>
              <a:rPr lang="el-GR" sz="1600" b="1" dirty="0">
                <a:latin typeface="Arial" panose="020B0604020202020204" pitchFamily="34" charset="0"/>
                <a:cs typeface="Arial" panose="020B0604020202020204" pitchFamily="34" charset="0"/>
              </a:rPr>
              <a:t>Ονοματολογία των ψυκτικών μέσων </a:t>
            </a:r>
            <a:endParaRPr lang="en-GB" sz="1600" b="1" dirty="0">
              <a:latin typeface="Arial" panose="020B0604020202020204" pitchFamily="34" charset="0"/>
              <a:cs typeface="Arial" panose="020B0604020202020204" pitchFamily="34" charset="0"/>
            </a:endParaRPr>
          </a:p>
          <a:p>
            <a:pPr marL="0" indent="0">
              <a:lnSpc>
                <a:spcPct val="150000"/>
              </a:lnSpc>
              <a:buNone/>
            </a:pPr>
            <a:endParaRPr lang="en-GB" sz="1600" b="1" dirty="0">
              <a:latin typeface="Arial" panose="020B0604020202020204" pitchFamily="34" charset="0"/>
              <a:cs typeface="Arial" panose="020B0604020202020204" pitchFamily="34" charset="0"/>
            </a:endParaRPr>
          </a:p>
          <a:p>
            <a:pPr>
              <a:lnSpc>
                <a:spcPct val="150000"/>
              </a:lnSpc>
            </a:pPr>
            <a:r>
              <a:rPr lang="el-GR" sz="1600" dirty="0">
                <a:latin typeface="Arial" panose="020B0604020202020204" pitchFamily="34" charset="0"/>
                <a:cs typeface="Arial" panose="020B0604020202020204" pitchFamily="34" charset="0"/>
              </a:rPr>
              <a:t>Τα </a:t>
            </a:r>
            <a:r>
              <a:rPr lang="el-GR" sz="1600" dirty="0" err="1">
                <a:latin typeface="Arial" panose="020B0604020202020204" pitchFamily="34" charset="0"/>
                <a:cs typeface="Arial" panose="020B0604020202020204" pitchFamily="34" charset="0"/>
              </a:rPr>
              <a:t>αζεοτρόπια</a:t>
            </a:r>
            <a:r>
              <a:rPr lang="el-GR" sz="1600"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 </a:t>
            </a:r>
            <a:r>
              <a:rPr lang="el-GR" sz="1600" dirty="0">
                <a:latin typeface="Arial" panose="020B0604020202020204" pitchFamily="34" charset="0"/>
                <a:cs typeface="Arial" panose="020B0604020202020204" pitchFamily="34" charset="0"/>
              </a:rPr>
              <a:t>σημειώνονται με τη σειρά  </a:t>
            </a:r>
            <a:r>
              <a:rPr lang="en-US" sz="1600" dirty="0">
                <a:latin typeface="Arial" panose="020B0604020202020204" pitchFamily="34" charset="0"/>
                <a:cs typeface="Arial" panose="020B0604020202020204" pitchFamily="34" charset="0"/>
              </a:rPr>
              <a:t>R-500</a:t>
            </a:r>
          </a:p>
          <a:p>
            <a:pPr>
              <a:lnSpc>
                <a:spcPct val="150000"/>
              </a:lnSpc>
            </a:pPr>
            <a:r>
              <a:rPr lang="el-GR" sz="1600" dirty="0">
                <a:latin typeface="Arial" panose="020B0604020202020204" pitchFamily="34" charset="0"/>
                <a:cs typeface="Arial" panose="020B0604020202020204" pitchFamily="34" charset="0"/>
              </a:rPr>
              <a:t>Τα μικτά ψυκτικά </a:t>
            </a:r>
            <a:r>
              <a:rPr lang="el-GR" sz="1600" dirty="0" err="1">
                <a:latin typeface="Arial" panose="020B0604020202020204" pitchFamily="34" charset="0"/>
                <a:cs typeface="Arial" panose="020B0604020202020204" pitchFamily="34" charset="0"/>
              </a:rPr>
              <a:t>αζεοτροπια</a:t>
            </a:r>
            <a:r>
              <a:rPr lang="el-GR" sz="1600" dirty="0">
                <a:latin typeface="Arial" panose="020B0604020202020204" pitchFamily="34" charset="0"/>
                <a:cs typeface="Arial" panose="020B0604020202020204" pitchFamily="34" charset="0"/>
              </a:rPr>
              <a:t> σημειώνονται με τη σειρά </a:t>
            </a:r>
            <a:r>
              <a:rPr lang="en-US" sz="1600" dirty="0">
                <a:latin typeface="Arial" panose="020B0604020202020204" pitchFamily="34" charset="0"/>
                <a:cs typeface="Arial" panose="020B0604020202020204" pitchFamily="34" charset="0"/>
              </a:rPr>
              <a:t> R-400 , </a:t>
            </a:r>
            <a:r>
              <a:rPr lang="el-GR" sz="1600" dirty="0">
                <a:latin typeface="Arial" panose="020B0604020202020204" pitchFamily="34" charset="0"/>
                <a:cs typeface="Arial" panose="020B0604020202020204" pitchFamily="34" charset="0"/>
              </a:rPr>
              <a:t>όπως </a:t>
            </a:r>
            <a:r>
              <a:rPr lang="en-US" sz="1600" dirty="0">
                <a:latin typeface="Arial" panose="020B0604020202020204" pitchFamily="34" charset="0"/>
                <a:cs typeface="Arial" panose="020B0604020202020204" pitchFamily="34" charset="0"/>
              </a:rPr>
              <a:t> R401A, R404A </a:t>
            </a:r>
            <a:r>
              <a:rPr lang="el-GR" sz="1600" dirty="0">
                <a:latin typeface="Arial" panose="020B0604020202020204" pitchFamily="34" charset="0"/>
                <a:cs typeface="Arial" panose="020B0604020202020204" pitchFamily="34" charset="0"/>
              </a:rPr>
              <a:t>κλπ.</a:t>
            </a:r>
            <a:endParaRPr lang="en-US" sz="1600" dirty="0">
              <a:latin typeface="Arial" panose="020B0604020202020204" pitchFamily="34" charset="0"/>
              <a:cs typeface="Arial" panose="020B0604020202020204" pitchFamily="34" charset="0"/>
            </a:endParaRPr>
          </a:p>
          <a:p>
            <a:pPr marL="0" indent="0">
              <a:lnSpc>
                <a:spcPct val="150000"/>
              </a:lnSpc>
              <a:buNone/>
            </a:pPr>
            <a:endParaRPr lang="en-US" sz="1600" dirty="0">
              <a:latin typeface="Arial" panose="020B0604020202020204" pitchFamily="34" charset="0"/>
              <a:cs typeface="Arial" panose="020B0604020202020204" pitchFamily="34" charset="0"/>
            </a:endParaRPr>
          </a:p>
          <a:p>
            <a:pPr marL="400050" lvl="1" indent="0">
              <a:lnSpc>
                <a:spcPct val="150000"/>
              </a:lnSpc>
              <a:buNone/>
            </a:pPr>
            <a:r>
              <a:rPr lang="el-GR" sz="1600" dirty="0">
                <a:latin typeface="Arial" panose="020B0604020202020204" pitchFamily="34" charset="0"/>
                <a:cs typeface="Arial" panose="020B0604020202020204" pitchFamily="34" charset="0"/>
              </a:rPr>
              <a:t>Παράδειγμα </a:t>
            </a:r>
            <a:r>
              <a:rPr lang="de-DE" sz="1600" b="1" dirty="0">
                <a:latin typeface="Arial" panose="020B0604020202020204" pitchFamily="34" charset="0"/>
                <a:cs typeface="Arial" panose="020B0604020202020204" pitchFamily="34" charset="0"/>
              </a:rPr>
              <a:t>R410A</a:t>
            </a:r>
          </a:p>
          <a:p>
            <a:pPr lvl="1">
              <a:lnSpc>
                <a:spcPct val="150000"/>
              </a:lnSpc>
              <a:buFont typeface="Wingdings" panose="05000000000000000000" pitchFamily="2" charset="2"/>
              <a:buChar char="à"/>
            </a:pPr>
            <a:r>
              <a:rPr lang="de-DE" sz="1600" dirty="0">
                <a:latin typeface="Arial" panose="020B0604020202020204" pitchFamily="34" charset="0"/>
                <a:cs typeface="Arial" panose="020B0604020202020204" pitchFamily="34" charset="0"/>
              </a:rPr>
              <a:t>50 % R-32 (Difluormethan) </a:t>
            </a:r>
          </a:p>
          <a:p>
            <a:pPr lvl="1">
              <a:lnSpc>
                <a:spcPct val="150000"/>
              </a:lnSpc>
              <a:buFont typeface="Wingdings" panose="05000000000000000000" pitchFamily="2" charset="2"/>
              <a:buChar char="à"/>
            </a:pPr>
            <a:r>
              <a:rPr lang="de-DE" sz="1600" dirty="0">
                <a:latin typeface="Arial" panose="020B0604020202020204" pitchFamily="34" charset="0"/>
                <a:cs typeface="Arial" panose="020B0604020202020204" pitchFamily="34" charset="0"/>
              </a:rPr>
              <a:t>50 % R-125 (Pentafluorethan)</a:t>
            </a:r>
          </a:p>
          <a:p>
            <a:pPr marL="0" indent="0">
              <a:lnSpc>
                <a:spcPct val="150000"/>
              </a:lnSpc>
              <a:buNone/>
            </a:pPr>
            <a:endParaRPr lang="de-DE" sz="1600" dirty="0">
              <a:latin typeface="Arial" panose="020B0604020202020204" pitchFamily="34" charset="0"/>
              <a:cs typeface="Arial" panose="020B0604020202020204" pitchFamily="34" charset="0"/>
            </a:endParaRPr>
          </a:p>
          <a:p>
            <a:pPr marL="0" indent="0">
              <a:lnSpc>
                <a:spcPct val="150000"/>
              </a:lnSpc>
              <a:buNone/>
            </a:pPr>
            <a:endParaRPr lang="de-DE" sz="1600" dirty="0">
              <a:latin typeface="Arial" panose="020B0604020202020204" pitchFamily="34" charset="0"/>
              <a:cs typeface="Arial" panose="020B0604020202020204" pitchFamily="34" charset="0"/>
            </a:endParaRPr>
          </a:p>
          <a:p>
            <a:pPr marL="914400" lvl="2"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046887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712" y="0"/>
            <a:ext cx="6707088" cy="1124744"/>
          </a:xfrm>
        </p:spPr>
        <p:txBody>
          <a:bodyPr/>
          <a:lstStyle/>
          <a:p>
            <a:pPr>
              <a:lnSpc>
                <a:spcPct val="150000"/>
              </a:lnSpc>
            </a:pPr>
            <a:r>
              <a:rPr lang="el-GR" dirty="0">
                <a:latin typeface="Arial" panose="020B0604020202020204" pitchFamily="34" charset="0"/>
                <a:cs typeface="Arial" panose="020B0604020202020204" pitchFamily="34" charset="0"/>
              </a:rPr>
              <a:t>Ονοματολογία των ψυκτικών υγρών </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600200"/>
            <a:ext cx="8507288" cy="4525963"/>
          </a:xfrm>
        </p:spPr>
        <p:txBody>
          <a:bodyPr>
            <a:noAutofit/>
          </a:bodyPr>
          <a:lstStyle/>
          <a:p>
            <a:pPr marL="0" indent="0">
              <a:lnSpc>
                <a:spcPct val="150000"/>
              </a:lnSpc>
              <a:buNone/>
            </a:pPr>
            <a:r>
              <a:rPr lang="el-GR" sz="1600" b="1" dirty="0">
                <a:latin typeface="Arial" panose="020B0604020202020204" pitchFamily="34" charset="0"/>
                <a:cs typeface="Arial" panose="020B0604020202020204" pitchFamily="34" charset="0"/>
              </a:rPr>
              <a:t>Ονοματολογία των ψυκτικών μέσων </a:t>
            </a:r>
            <a:endParaRPr lang="en-GB" sz="1600" b="1" dirty="0">
              <a:latin typeface="Arial" panose="020B0604020202020204" pitchFamily="34" charset="0"/>
              <a:cs typeface="Arial" panose="020B0604020202020204" pitchFamily="34" charset="0"/>
            </a:endParaRPr>
          </a:p>
          <a:p>
            <a:pPr marL="0" indent="0">
              <a:lnSpc>
                <a:spcPct val="150000"/>
              </a:lnSpc>
              <a:buNone/>
            </a:pPr>
            <a:endParaRPr lang="en-GB" sz="1600" b="1" dirty="0">
              <a:latin typeface="Arial" panose="020B0604020202020204" pitchFamily="34" charset="0"/>
              <a:cs typeface="Arial" panose="020B0604020202020204" pitchFamily="34" charset="0"/>
            </a:endParaRPr>
          </a:p>
          <a:p>
            <a:pPr>
              <a:lnSpc>
                <a:spcPct val="150000"/>
              </a:lnSpc>
            </a:pPr>
            <a:r>
              <a:rPr lang="el-GR" sz="1600" dirty="0">
                <a:latin typeface="Arial" panose="020B0604020202020204" pitchFamily="34" charset="0"/>
                <a:cs typeface="Arial" panose="020B0604020202020204" pitchFamily="34" charset="0"/>
              </a:rPr>
              <a:t>Η κατάληξη με το μικρό γράμμα </a:t>
            </a:r>
            <a:r>
              <a:rPr lang="en-US" sz="1600" dirty="0">
                <a:latin typeface="Arial" panose="020B0604020202020204" pitchFamily="34" charset="0"/>
                <a:cs typeface="Arial" panose="020B0604020202020204" pitchFamily="34" charset="0"/>
              </a:rPr>
              <a:t> (a) </a:t>
            </a:r>
            <a:r>
              <a:rPr lang="el-GR" sz="1600" dirty="0">
                <a:latin typeface="Arial" panose="020B0604020202020204" pitchFamily="34" charset="0"/>
                <a:cs typeface="Arial" panose="020B0604020202020204" pitchFamily="34" charset="0"/>
              </a:rPr>
              <a:t>υποδεικνύει τα ασύμμετρα ισομερή</a:t>
            </a:r>
            <a:endParaRPr lang="en-US" sz="1600" dirty="0">
              <a:latin typeface="Arial" panose="020B0604020202020204" pitchFamily="34" charset="0"/>
              <a:cs typeface="Arial" panose="020B0604020202020204" pitchFamily="34" charset="0"/>
            </a:endParaRPr>
          </a:p>
          <a:p>
            <a:pPr>
              <a:lnSpc>
                <a:spcPct val="150000"/>
              </a:lnSpc>
            </a:pPr>
            <a:r>
              <a:rPr lang="el-GR" sz="1600" dirty="0">
                <a:latin typeface="Arial" panose="020B0604020202020204" pitchFamily="34" charset="0"/>
                <a:cs typeface="Arial" panose="020B0604020202020204" pitchFamily="34" charset="0"/>
              </a:rPr>
              <a:t>Η κατάληξη με το κεφαλαίο γράμμα </a:t>
            </a:r>
            <a:r>
              <a:rPr lang="en-US" sz="1600" dirty="0">
                <a:latin typeface="Arial" panose="020B0604020202020204" pitchFamily="34" charset="0"/>
                <a:cs typeface="Arial" panose="020B0604020202020204" pitchFamily="34" charset="0"/>
              </a:rPr>
              <a:t> (</a:t>
            </a:r>
            <a:r>
              <a:rPr lang="el-GR" sz="1600" dirty="0">
                <a:latin typeface="Arial" panose="020B0604020202020204" pitchFamily="34" charset="0"/>
                <a:cs typeface="Arial" panose="020B0604020202020204" pitchFamily="34" charset="0"/>
              </a:rPr>
              <a:t>Α</a:t>
            </a:r>
            <a:r>
              <a:rPr lang="en-US" sz="1600" dirty="0">
                <a:latin typeface="Arial" panose="020B0604020202020204" pitchFamily="34" charset="0"/>
                <a:cs typeface="Arial" panose="020B0604020202020204" pitchFamily="34" charset="0"/>
              </a:rPr>
              <a:t>) </a:t>
            </a:r>
            <a:r>
              <a:rPr lang="el-GR" sz="1600" dirty="0">
                <a:latin typeface="Arial" panose="020B0604020202020204" pitchFamily="34" charset="0"/>
                <a:cs typeface="Arial" panose="020B0604020202020204" pitchFamily="34" charset="0"/>
              </a:rPr>
              <a:t>υποδεικνύει διαφορετική μοριακή μάζα </a:t>
            </a:r>
            <a:endParaRPr lang="en-US" sz="1600" dirty="0">
              <a:latin typeface="Arial" panose="020B0604020202020204" pitchFamily="34" charset="0"/>
              <a:cs typeface="Arial" panose="020B0604020202020204" pitchFamily="34" charset="0"/>
            </a:endParaRPr>
          </a:p>
          <a:p>
            <a:pPr marL="0" indent="0">
              <a:lnSpc>
                <a:spcPct val="150000"/>
              </a:lnSpc>
              <a:buNone/>
            </a:pPr>
            <a:r>
              <a:rPr lang="en-US" sz="1600" dirty="0">
                <a:latin typeface="Arial" panose="020B0604020202020204" pitchFamily="34" charset="0"/>
                <a:cs typeface="Arial" panose="020B0604020202020204" pitchFamily="34" charset="0"/>
              </a:rPr>
              <a:t>	</a:t>
            </a:r>
            <a:endParaRPr lang="de-DE" sz="1600" dirty="0">
              <a:latin typeface="Arial" panose="020B0604020202020204" pitchFamily="34" charset="0"/>
              <a:cs typeface="Arial" panose="020B0604020202020204" pitchFamily="34" charset="0"/>
            </a:endParaRPr>
          </a:p>
          <a:p>
            <a:pPr>
              <a:lnSpc>
                <a:spcPct val="150000"/>
              </a:lnSpc>
              <a:buFontTx/>
              <a:buChar char="-"/>
            </a:pPr>
            <a:endParaRPr lang="de-DE" sz="1600" dirty="0">
              <a:latin typeface="Arial" panose="020B0604020202020204" pitchFamily="34" charset="0"/>
              <a:cs typeface="Arial" panose="020B0604020202020204" pitchFamily="34" charset="0"/>
            </a:endParaRPr>
          </a:p>
          <a:p>
            <a:pPr marL="0" indent="0">
              <a:lnSpc>
                <a:spcPct val="150000"/>
              </a:lnSpc>
              <a:buNone/>
            </a:pPr>
            <a:endParaRPr lang="de-DE" sz="1600" dirty="0">
              <a:latin typeface="Arial" panose="020B0604020202020204" pitchFamily="34" charset="0"/>
              <a:cs typeface="Arial" panose="020B0604020202020204" pitchFamily="34" charset="0"/>
            </a:endParaRPr>
          </a:p>
          <a:p>
            <a:pPr marL="914400" lvl="2"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635087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0"/>
            <a:ext cx="7499176" cy="1124744"/>
          </a:xfrm>
        </p:spPr>
        <p:txBody>
          <a:bodyPr/>
          <a:lstStyle/>
          <a:p>
            <a:pPr>
              <a:lnSpc>
                <a:spcPct val="150000"/>
              </a:lnSpc>
            </a:pPr>
            <a:r>
              <a:rPr lang="el-GR" dirty="0">
                <a:latin typeface="Arial" panose="020B0604020202020204" pitchFamily="34" charset="0"/>
                <a:cs typeface="Arial" panose="020B0604020202020204" pitchFamily="34" charset="0"/>
              </a:rPr>
              <a:t>Κύκλωμα ψυκτικών μέσων και αντλιών θερμότητας</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600200"/>
            <a:ext cx="8507288" cy="4525963"/>
          </a:xfrm>
        </p:spPr>
        <p:txBody>
          <a:bodyPr>
            <a:noAutofit/>
          </a:bodyPr>
          <a:lstStyle/>
          <a:p>
            <a:pPr marL="0" indent="0">
              <a:lnSpc>
                <a:spcPct val="150000"/>
              </a:lnSpc>
              <a:buNone/>
            </a:pPr>
            <a:r>
              <a:rPr lang="el-GR" sz="1600" b="1" dirty="0">
                <a:latin typeface="Arial" panose="020B0604020202020204" pitchFamily="34" charset="0"/>
                <a:cs typeface="Arial" panose="020B0604020202020204" pitchFamily="34" charset="0"/>
              </a:rPr>
              <a:t>Κύκλωμα αντλίας θερμότητας και ψυκτικών υγρών</a:t>
            </a:r>
            <a:endParaRPr lang="en-GB" sz="1600" b="1" dirty="0">
              <a:latin typeface="Arial" panose="020B0604020202020204" pitchFamily="34" charset="0"/>
              <a:cs typeface="Arial" panose="020B0604020202020204" pitchFamily="34" charset="0"/>
            </a:endParaRP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r>
              <a:rPr lang="el-GR" sz="1600" dirty="0">
                <a:latin typeface="Arial" panose="020B0604020202020204" pitchFamily="34" charset="0"/>
                <a:cs typeface="Arial" panose="020B0604020202020204" pitchFamily="34" charset="0"/>
              </a:rPr>
              <a:t>Στην τυπική περίπτωση το κύκλωμα αντλίας θερμότητας και ψυκτικού μέσου είναι κλειστό. Αυτό σημαίνει ότι ούτε ο εγκαταστάτης ούτε ο χρήστης θα έρθει σε επαφή με το ψυκτικό μέσο.  </a:t>
            </a:r>
            <a:endParaRPr lang="en-US" sz="1600" dirty="0">
              <a:latin typeface="Arial" panose="020B0604020202020204" pitchFamily="34" charset="0"/>
              <a:cs typeface="Arial" panose="020B0604020202020204" pitchFamily="34" charset="0"/>
            </a:endParaRPr>
          </a:p>
          <a:p>
            <a:pPr marL="0" indent="0">
              <a:lnSpc>
                <a:spcPct val="150000"/>
              </a:lnSpc>
              <a:buNone/>
            </a:pPr>
            <a:r>
              <a:rPr lang="el-GR" sz="1600" dirty="0">
                <a:latin typeface="Arial" panose="020B0604020202020204" pitchFamily="34" charset="0"/>
                <a:cs typeface="Arial" panose="020B0604020202020204" pitchFamily="34" charset="0"/>
              </a:rPr>
              <a:t>Οι άνθρωποι που εργάζονται με το ψυκτικό κύκλωμα , απαιτείται να έχουν πιστοποιηθεί , το οποίο δεν μπορεί να είναι μέρος αυτής της εκπαίδευσης</a:t>
            </a:r>
            <a:endParaRPr lang="en-US" sz="1600" dirty="0">
              <a:latin typeface="Arial" panose="020B0604020202020204" pitchFamily="34" charset="0"/>
              <a:cs typeface="Arial" panose="020B0604020202020204" pitchFamily="34" charset="0"/>
            </a:endParaRPr>
          </a:p>
          <a:p>
            <a:pPr marL="0" indent="0">
              <a:lnSpc>
                <a:spcPct val="150000"/>
              </a:lnSpc>
              <a:buNone/>
            </a:pPr>
            <a:r>
              <a:rPr lang="el-GR" sz="1600" dirty="0">
                <a:latin typeface="Arial" panose="020B0604020202020204" pitchFamily="34" charset="0"/>
                <a:cs typeface="Arial" panose="020B0604020202020204" pitchFamily="34" charset="0"/>
              </a:rPr>
              <a:t>Πριν εργαστείτε με τα ψυκτικά μέσα βεβαιωθείτε ότι επιτρέπεται να το κάνετε σύμφωνα με τη νομοθεσία και τους κανονισμούς της χώρας σας. </a:t>
            </a:r>
            <a:r>
              <a:rPr lang="en-US" sz="1600" dirty="0">
                <a:latin typeface="Arial" panose="020B0604020202020204" pitchFamily="34" charset="0"/>
                <a:cs typeface="Arial" panose="020B0604020202020204" pitchFamily="34" charset="0"/>
              </a:rPr>
              <a:t>	</a:t>
            </a:r>
            <a:endParaRPr lang="de-DE" sz="1600" dirty="0">
              <a:latin typeface="Arial" panose="020B0604020202020204" pitchFamily="34" charset="0"/>
              <a:cs typeface="Arial" panose="020B0604020202020204" pitchFamily="34" charset="0"/>
            </a:endParaRPr>
          </a:p>
          <a:p>
            <a:pPr>
              <a:lnSpc>
                <a:spcPct val="150000"/>
              </a:lnSpc>
              <a:buFontTx/>
              <a:buChar char="-"/>
            </a:pPr>
            <a:endParaRPr lang="de-DE" sz="1600" dirty="0">
              <a:latin typeface="Arial" panose="020B0604020202020204" pitchFamily="34" charset="0"/>
              <a:cs typeface="Arial" panose="020B0604020202020204" pitchFamily="34" charset="0"/>
            </a:endParaRPr>
          </a:p>
          <a:p>
            <a:pPr marL="0" indent="0">
              <a:lnSpc>
                <a:spcPct val="150000"/>
              </a:lnSpc>
              <a:buNone/>
            </a:pPr>
            <a:endParaRPr lang="de-DE" sz="1600" dirty="0">
              <a:latin typeface="Arial" panose="020B0604020202020204" pitchFamily="34" charset="0"/>
              <a:cs typeface="Arial" panose="020B0604020202020204" pitchFamily="34" charset="0"/>
            </a:endParaRPr>
          </a:p>
          <a:p>
            <a:pPr marL="914400" lvl="2"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858239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0"/>
            <a:ext cx="7283152" cy="1124744"/>
          </a:xfrm>
        </p:spPr>
        <p:txBody>
          <a:bodyPr/>
          <a:lstStyle/>
          <a:p>
            <a:pPr>
              <a:lnSpc>
                <a:spcPct val="150000"/>
              </a:lnSpc>
            </a:pPr>
            <a:r>
              <a:rPr lang="el-GR" dirty="0">
                <a:latin typeface="Arial" panose="020B0604020202020204" pitchFamily="34" charset="0"/>
                <a:cs typeface="Arial" panose="020B0604020202020204" pitchFamily="34" charset="0"/>
              </a:rPr>
              <a:t>Κύκλωμα ψυκτικών μέσων και αντλιών θερμότητας</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600200"/>
            <a:ext cx="8507288" cy="4525963"/>
          </a:xfrm>
        </p:spPr>
        <p:txBody>
          <a:bodyPr>
            <a:noAutofit/>
          </a:bodyPr>
          <a:lstStyle/>
          <a:p>
            <a:pPr marL="0" indent="0">
              <a:lnSpc>
                <a:spcPct val="150000"/>
              </a:lnSpc>
              <a:buNone/>
            </a:pPr>
            <a:r>
              <a:rPr lang="el-GR" sz="1600" b="1" dirty="0">
                <a:latin typeface="Arial" panose="020B0604020202020204" pitchFamily="34" charset="0"/>
                <a:cs typeface="Arial" panose="020B0604020202020204" pitchFamily="34" charset="0"/>
              </a:rPr>
              <a:t>Αποκατάσταση και ανακύκλωση</a:t>
            </a:r>
            <a:endParaRPr lang="en-US" sz="1600" dirty="0">
              <a:latin typeface="Arial" panose="020B0604020202020204" pitchFamily="34" charset="0"/>
              <a:cs typeface="Arial" panose="020B0604020202020204" pitchFamily="34" charset="0"/>
            </a:endParaRP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r>
              <a:rPr lang="el-GR" sz="1600" dirty="0">
                <a:latin typeface="Arial" panose="020B0604020202020204" pitchFamily="34" charset="0"/>
                <a:cs typeface="Arial" panose="020B0604020202020204" pitchFamily="34" charset="0"/>
              </a:rPr>
              <a:t>Σαν αποτέλεσμα των ιδιοτήτων των ψυκτικών, κάθε ψυκτικό πρέπει</a:t>
            </a:r>
            <a:endParaRPr lang="en-US" sz="1600" dirty="0">
              <a:latin typeface="Arial" panose="020B0604020202020204" pitchFamily="34" charset="0"/>
              <a:cs typeface="Arial" panose="020B0604020202020204" pitchFamily="34" charset="0"/>
            </a:endParaRP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r>
              <a:rPr lang="en-US" sz="1600" dirty="0">
                <a:latin typeface="Arial" panose="020B0604020202020204" pitchFamily="34" charset="0"/>
                <a:cs typeface="Arial" panose="020B0604020202020204" pitchFamily="34" charset="0"/>
              </a:rPr>
              <a:t>	</a:t>
            </a:r>
            <a:r>
              <a:rPr lang="el-GR" sz="1600" b="1" dirty="0">
                <a:latin typeface="Arial" panose="020B0604020202020204" pitchFamily="34" charset="0"/>
                <a:cs typeface="Arial" panose="020B0604020202020204" pitchFamily="34" charset="0"/>
              </a:rPr>
              <a:t>Να αποκατασταθεί </a:t>
            </a:r>
            <a:endParaRPr lang="en-US" sz="1600" b="1" dirty="0">
              <a:latin typeface="Arial" panose="020B0604020202020204" pitchFamily="34" charset="0"/>
              <a:cs typeface="Arial" panose="020B0604020202020204" pitchFamily="34" charset="0"/>
            </a:endParaRPr>
          </a:p>
          <a:p>
            <a:pPr marL="0" indent="0">
              <a:lnSpc>
                <a:spcPct val="150000"/>
              </a:lnSpc>
              <a:buNone/>
            </a:pPr>
            <a:r>
              <a:rPr lang="en-US" sz="1600" dirty="0">
                <a:latin typeface="Arial" panose="020B0604020202020204" pitchFamily="34" charset="0"/>
                <a:cs typeface="Arial" panose="020B0604020202020204" pitchFamily="34" charset="0"/>
              </a:rPr>
              <a:t>	</a:t>
            </a:r>
            <a:r>
              <a:rPr lang="el-GR" sz="1600" dirty="0">
                <a:latin typeface="Arial" panose="020B0604020202020204" pitchFamily="34" charset="0"/>
                <a:cs typeface="Arial" panose="020B0604020202020204" pitchFamily="34" charset="0"/>
              </a:rPr>
              <a:t>και </a:t>
            </a:r>
            <a:r>
              <a:rPr lang="en-US" sz="1600" dirty="0">
                <a:latin typeface="Arial" panose="020B0604020202020204" pitchFamily="34" charset="0"/>
                <a:cs typeface="Arial" panose="020B0604020202020204" pitchFamily="34" charset="0"/>
              </a:rPr>
              <a:t> </a:t>
            </a:r>
          </a:p>
          <a:p>
            <a:pPr marL="0" indent="0">
              <a:lnSpc>
                <a:spcPct val="150000"/>
              </a:lnSpc>
              <a:buNone/>
            </a:pPr>
            <a:r>
              <a:rPr lang="en-US" sz="1600" dirty="0">
                <a:latin typeface="Arial" panose="020B0604020202020204" pitchFamily="34" charset="0"/>
                <a:cs typeface="Arial" panose="020B0604020202020204" pitchFamily="34" charset="0"/>
              </a:rPr>
              <a:t>	</a:t>
            </a:r>
            <a:r>
              <a:rPr lang="el-GR" sz="1600" b="1" dirty="0">
                <a:latin typeface="Arial" panose="020B0604020202020204" pitchFamily="34" charset="0"/>
                <a:cs typeface="Arial" panose="020B0604020202020204" pitchFamily="34" charset="0"/>
              </a:rPr>
              <a:t>να ανακυκλωθεί </a:t>
            </a:r>
            <a:endParaRPr lang="en-US" sz="1600" dirty="0">
              <a:latin typeface="Arial" panose="020B0604020202020204" pitchFamily="34" charset="0"/>
              <a:cs typeface="Arial" panose="020B0604020202020204" pitchFamily="34" charset="0"/>
            </a:endParaRPr>
          </a:p>
          <a:p>
            <a:pPr marL="0" indent="0">
              <a:lnSpc>
                <a:spcPct val="150000"/>
              </a:lnSpc>
              <a:buNone/>
            </a:pPr>
            <a:r>
              <a:rPr lang="en-US" sz="1600" dirty="0">
                <a:latin typeface="Arial" panose="020B0604020202020204" pitchFamily="34" charset="0"/>
                <a:cs typeface="Arial" panose="020B0604020202020204" pitchFamily="34" charset="0"/>
              </a:rPr>
              <a:t>	</a:t>
            </a:r>
            <a:r>
              <a:rPr lang="el-GR" sz="1600" dirty="0">
                <a:latin typeface="Arial" panose="020B0604020202020204" pitchFamily="34" charset="0"/>
                <a:cs typeface="Arial" panose="020B0604020202020204" pitchFamily="34" charset="0"/>
              </a:rPr>
              <a:t>και κατάλληλο τρόπο</a:t>
            </a:r>
            <a:r>
              <a:rPr lang="en-US" sz="1600" dirty="0">
                <a:latin typeface="Arial" panose="020B0604020202020204" pitchFamily="34" charset="0"/>
                <a:cs typeface="Arial" panose="020B0604020202020204" pitchFamily="34" charset="0"/>
              </a:rPr>
              <a:t>.</a:t>
            </a: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r>
              <a:rPr lang="el-GR" sz="1600" dirty="0">
                <a:latin typeface="Arial" panose="020B0604020202020204" pitchFamily="34" charset="0"/>
                <a:cs typeface="Arial" panose="020B0604020202020204" pitchFamily="34" charset="0"/>
              </a:rPr>
              <a:t>Απαγορεύεται αυστηρά η απελευθέρωση του στο περιβάλλον.</a:t>
            </a:r>
            <a:r>
              <a:rPr lang="en-US" sz="1600" dirty="0">
                <a:latin typeface="Arial" panose="020B0604020202020204" pitchFamily="34" charset="0"/>
                <a:cs typeface="Arial" panose="020B0604020202020204" pitchFamily="34" charset="0"/>
              </a:rPr>
              <a:t>	</a:t>
            </a:r>
            <a:endParaRPr lang="de-DE" sz="1600" dirty="0">
              <a:latin typeface="Arial" panose="020B0604020202020204" pitchFamily="34" charset="0"/>
              <a:cs typeface="Arial" panose="020B0604020202020204" pitchFamily="34" charset="0"/>
            </a:endParaRPr>
          </a:p>
          <a:p>
            <a:pPr>
              <a:lnSpc>
                <a:spcPct val="150000"/>
              </a:lnSpc>
              <a:buFontTx/>
              <a:buChar char="-"/>
            </a:pPr>
            <a:endParaRPr lang="de-DE" sz="1600" dirty="0">
              <a:latin typeface="Arial" panose="020B0604020202020204" pitchFamily="34" charset="0"/>
              <a:cs typeface="Arial" panose="020B0604020202020204" pitchFamily="34" charset="0"/>
            </a:endParaRPr>
          </a:p>
          <a:p>
            <a:pPr marL="0" indent="0">
              <a:lnSpc>
                <a:spcPct val="150000"/>
              </a:lnSpc>
              <a:buNone/>
            </a:pPr>
            <a:endParaRPr lang="de-DE" sz="1600" dirty="0">
              <a:latin typeface="Arial" panose="020B0604020202020204" pitchFamily="34" charset="0"/>
              <a:cs typeface="Arial" panose="020B0604020202020204" pitchFamily="34" charset="0"/>
            </a:endParaRPr>
          </a:p>
          <a:p>
            <a:pPr marL="914400" lvl="2"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290131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WHMIS safety data sheets checklist training hazardous products pictograms white red symbols workplace health and safety employee supervision compliance legislation"/>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5300"/>
                    </a14:imgEffect>
                    <a14:imgEffect>
                      <a14:saturation sat="1000"/>
                    </a14:imgEffect>
                    <a14:imgEffect>
                      <a14:brightnessContrast bright="30000"/>
                    </a14:imgEffect>
                  </a14:imgLayer>
                </a14:imgProps>
              </a:ext>
              <a:ext uri="{28A0092B-C50C-407E-A947-70E740481C1C}">
                <a14:useLocalDpi xmlns:a14="http://schemas.microsoft.com/office/drawing/2010/main" val="0"/>
              </a:ext>
            </a:extLst>
          </a:blip>
          <a:srcRect/>
          <a:stretch>
            <a:fillRect/>
          </a:stretch>
        </p:blipFill>
        <p:spPr bwMode="auto">
          <a:xfrm>
            <a:off x="457200" y="1412776"/>
            <a:ext cx="8686800" cy="691083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pPr>
              <a:lnSpc>
                <a:spcPct val="150000"/>
              </a:lnSpc>
            </a:pPr>
            <a:r>
              <a:rPr lang="el-GR" dirty="0">
                <a:latin typeface="Arial" panose="020B0604020202020204" pitchFamily="34" charset="0"/>
                <a:cs typeface="Arial" panose="020B0604020202020204" pitchFamily="34" charset="0"/>
              </a:rPr>
              <a:t>Ψυκτικά μέσα και ασφάλεια </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600200"/>
            <a:ext cx="8507288" cy="4525963"/>
          </a:xfrm>
        </p:spPr>
        <p:txBody>
          <a:bodyPr>
            <a:noAutofit/>
          </a:bodyPr>
          <a:lstStyle/>
          <a:p>
            <a:pPr marL="0" indent="0">
              <a:lnSpc>
                <a:spcPct val="150000"/>
              </a:lnSpc>
              <a:buNone/>
            </a:pPr>
            <a:r>
              <a:rPr lang="el-GR" sz="1600" b="1" dirty="0">
                <a:latin typeface="Arial" panose="020B0604020202020204" pitchFamily="34" charset="0"/>
                <a:cs typeface="Arial" panose="020B0604020202020204" pitchFamily="34" charset="0"/>
              </a:rPr>
              <a:t>Εγχειρίδιο ασφαλείας</a:t>
            </a:r>
            <a:endParaRPr lang="en-US" sz="1600" b="1" dirty="0">
              <a:latin typeface="Arial" panose="020B0604020202020204" pitchFamily="34" charset="0"/>
              <a:cs typeface="Arial" panose="020B0604020202020204" pitchFamily="34" charset="0"/>
            </a:endParaRP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r>
              <a:rPr lang="el-GR" sz="1600" dirty="0">
                <a:latin typeface="Arial" panose="020B0604020202020204" pitchFamily="34" charset="0"/>
                <a:cs typeface="Arial" panose="020B0604020202020204" pitchFamily="34" charset="0"/>
              </a:rPr>
              <a:t>Εάν έρθεις σε επαφή με </a:t>
            </a:r>
            <a:r>
              <a:rPr lang="el-GR" sz="1600" dirty="0" err="1">
                <a:latin typeface="Arial" panose="020B0604020202020204" pitchFamily="34" charset="0"/>
                <a:cs typeface="Arial" panose="020B0604020202020204" pitchFamily="34" charset="0"/>
              </a:rPr>
              <a:t>ψυτκικό</a:t>
            </a:r>
            <a:r>
              <a:rPr lang="el-GR" sz="1600"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 </a:t>
            </a:r>
            <a:r>
              <a:rPr lang="el-GR" sz="1600" dirty="0">
                <a:latin typeface="Arial" panose="020B0604020202020204" pitchFamily="34" charset="0"/>
                <a:cs typeface="Arial" panose="020B0604020202020204" pitchFamily="34" charset="0"/>
              </a:rPr>
              <a:t>για παράδειγμα υπάρχει διαρροή στο κύκλωμα </a:t>
            </a:r>
            <a:r>
              <a:rPr lang="en-US" sz="1600" dirty="0">
                <a:latin typeface="Arial" panose="020B0604020202020204" pitchFamily="34" charset="0"/>
                <a:cs typeface="Arial" panose="020B0604020202020204" pitchFamily="34" charset="0"/>
              </a:rPr>
              <a:t>– </a:t>
            </a:r>
            <a:r>
              <a:rPr lang="el-GR" sz="1600" dirty="0">
                <a:latin typeface="Arial" panose="020B0604020202020204" pitchFamily="34" charset="0"/>
                <a:cs typeface="Arial" panose="020B0604020202020204" pitchFamily="34" charset="0"/>
              </a:rPr>
              <a:t>υπάρχουν κάποιες απαιτήσεις ασφαλείας ανάλογα το ψυκτικό μέσο</a:t>
            </a:r>
          </a:p>
          <a:p>
            <a:pPr marL="0" indent="0">
              <a:lnSpc>
                <a:spcPct val="150000"/>
              </a:lnSpc>
              <a:buNone/>
            </a:pPr>
            <a:r>
              <a:rPr lang="el-GR" sz="1600" dirty="0">
                <a:latin typeface="Arial" panose="020B0604020202020204" pitchFamily="34" charset="0"/>
                <a:cs typeface="Arial" panose="020B0604020202020204" pitchFamily="34" charset="0"/>
              </a:rPr>
              <a:t>Κάθε ψυκτικό έχει διαφορετικές ιδιότητες και διαφορετικά προβλήματα.</a:t>
            </a:r>
            <a:endParaRPr lang="en-US" sz="1600" dirty="0">
              <a:latin typeface="Arial" panose="020B0604020202020204" pitchFamily="34" charset="0"/>
              <a:cs typeface="Arial" panose="020B0604020202020204" pitchFamily="34" charset="0"/>
            </a:endParaRPr>
          </a:p>
          <a:p>
            <a:pPr marL="0" indent="0">
              <a:lnSpc>
                <a:spcPct val="150000"/>
              </a:lnSpc>
              <a:buNone/>
            </a:pPr>
            <a:r>
              <a:rPr lang="el-GR" sz="1600" dirty="0">
                <a:latin typeface="Arial" panose="020B0604020202020204" pitchFamily="34" charset="0"/>
                <a:cs typeface="Arial" panose="020B0604020202020204" pitchFamily="34" charset="0"/>
              </a:rPr>
              <a:t>Για κάθε ψυκτικό  ο κατασκευαστής παρέχει ένα εγχειρίδιο </a:t>
            </a:r>
            <a:r>
              <a:rPr lang="el-GR" sz="1600" dirty="0" err="1">
                <a:latin typeface="Arial" panose="020B0604020202020204" pitchFamily="34" charset="0"/>
                <a:cs typeface="Arial" panose="020B0604020202020204" pitchFamily="34" charset="0"/>
              </a:rPr>
              <a:t>ασφάλείας</a:t>
            </a:r>
            <a:r>
              <a:rPr lang="el-GR" sz="1600" dirty="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a:p>
            <a:pPr marL="0" indent="0">
              <a:lnSpc>
                <a:spcPct val="150000"/>
              </a:lnSpc>
              <a:buNone/>
            </a:pPr>
            <a:r>
              <a:rPr lang="en-US" sz="1600" dirty="0">
                <a:latin typeface="Arial" panose="020B0604020202020204" pitchFamily="34" charset="0"/>
                <a:cs typeface="Arial" panose="020B0604020202020204" pitchFamily="34" charset="0"/>
              </a:rPr>
              <a:t>	</a:t>
            </a:r>
            <a:endParaRPr lang="de-DE" sz="1600" dirty="0">
              <a:latin typeface="Arial" panose="020B0604020202020204" pitchFamily="34" charset="0"/>
              <a:cs typeface="Arial" panose="020B0604020202020204" pitchFamily="34" charset="0"/>
            </a:endParaRPr>
          </a:p>
          <a:p>
            <a:pPr>
              <a:lnSpc>
                <a:spcPct val="150000"/>
              </a:lnSpc>
              <a:buFontTx/>
              <a:buChar char="-"/>
            </a:pPr>
            <a:endParaRPr lang="de-DE" sz="1600" dirty="0">
              <a:latin typeface="Arial" panose="020B0604020202020204" pitchFamily="34" charset="0"/>
              <a:cs typeface="Arial" panose="020B0604020202020204" pitchFamily="34" charset="0"/>
            </a:endParaRPr>
          </a:p>
          <a:p>
            <a:pPr marL="0" indent="0">
              <a:lnSpc>
                <a:spcPct val="150000"/>
              </a:lnSpc>
              <a:buNone/>
            </a:pPr>
            <a:endParaRPr lang="de-DE" sz="1600" dirty="0">
              <a:latin typeface="Arial" panose="020B0604020202020204" pitchFamily="34" charset="0"/>
              <a:cs typeface="Arial" panose="020B0604020202020204" pitchFamily="34" charset="0"/>
            </a:endParaRPr>
          </a:p>
          <a:p>
            <a:pPr marL="914400" lvl="2"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116580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latin typeface="Arial" panose="020B0604020202020204" pitchFamily="34" charset="0"/>
                <a:cs typeface="Arial" panose="020B0604020202020204" pitchFamily="34" charset="0"/>
              </a:rPr>
              <a:t>Εισαγωγή</a:t>
            </a:r>
          </a:p>
        </p:txBody>
      </p:sp>
      <p:sp>
        <p:nvSpPr>
          <p:cNvPr id="3" name="Content Placeholder 2"/>
          <p:cNvSpPr>
            <a:spLocks noGrp="1"/>
          </p:cNvSpPr>
          <p:nvPr>
            <p:ph idx="1"/>
          </p:nvPr>
        </p:nvSpPr>
        <p:spPr/>
        <p:txBody>
          <a:bodyPr>
            <a:normAutofit/>
          </a:bodyPr>
          <a:lstStyle/>
          <a:p>
            <a:pPr marL="0" indent="0">
              <a:lnSpc>
                <a:spcPct val="150000"/>
              </a:lnSpc>
              <a:buNone/>
            </a:pPr>
            <a:r>
              <a:rPr lang="el-GR" sz="1600" dirty="0">
                <a:latin typeface="Arial" panose="020B0604020202020204" pitchFamily="34" charset="0"/>
                <a:cs typeface="Arial" panose="020B0604020202020204" pitchFamily="34" charset="0"/>
              </a:rPr>
              <a:t>Κατά την εγκατάσταση και λειτουργία των γεωθερμικών συστημάτων με  αντλίες </a:t>
            </a:r>
            <a:r>
              <a:rPr lang="el-GR" sz="1600" dirty="0" smtClean="0">
                <a:latin typeface="Arial" panose="020B0604020202020204" pitchFamily="34" charset="0"/>
                <a:cs typeface="Arial" panose="020B0604020202020204" pitchFamily="34" charset="0"/>
              </a:rPr>
              <a:t>θερμότητας, </a:t>
            </a:r>
            <a:r>
              <a:rPr lang="el-GR" sz="1600" dirty="0">
                <a:latin typeface="Arial" panose="020B0604020202020204" pitchFamily="34" charset="0"/>
                <a:cs typeface="Arial" panose="020B0604020202020204" pitchFamily="34" charset="0"/>
              </a:rPr>
              <a:t>πρέπει να προσέξετε δύο χημικούς παράγοντες. </a:t>
            </a:r>
            <a:endParaRPr lang="en-US" sz="1600" dirty="0">
              <a:latin typeface="Arial" panose="020B0604020202020204" pitchFamily="34" charset="0"/>
              <a:cs typeface="Arial" panose="020B0604020202020204" pitchFamily="34" charset="0"/>
            </a:endParaRPr>
          </a:p>
          <a:p>
            <a:pPr>
              <a:lnSpc>
                <a:spcPct val="150000"/>
              </a:lnSpc>
              <a:buAutoNum type="arabicPeriod"/>
            </a:pPr>
            <a:r>
              <a:rPr lang="el-GR" sz="1600" dirty="0">
                <a:latin typeface="Arial" panose="020B0604020202020204" pitchFamily="34" charset="0"/>
                <a:cs typeface="Arial" panose="020B0604020202020204" pitchFamily="34" charset="0"/>
              </a:rPr>
              <a:t>Τα ψυκτικά υγρά σαν το εσωτερικό υγρό στις αντλίες θερμότητας</a:t>
            </a:r>
            <a:endParaRPr lang="en-US" sz="1600" dirty="0">
              <a:latin typeface="Arial" panose="020B0604020202020204" pitchFamily="34" charset="0"/>
              <a:cs typeface="Arial" panose="020B0604020202020204" pitchFamily="34" charset="0"/>
            </a:endParaRPr>
          </a:p>
          <a:p>
            <a:pPr>
              <a:lnSpc>
                <a:spcPct val="150000"/>
              </a:lnSpc>
              <a:buAutoNum type="arabicPeriod"/>
            </a:pPr>
            <a:r>
              <a:rPr lang="el-GR" sz="1600" dirty="0" smtClean="0">
                <a:latin typeface="Arial" panose="020B0604020202020204" pitchFamily="34" charset="0"/>
                <a:cs typeface="Arial" panose="020B0604020202020204" pitchFamily="34" charset="0"/>
              </a:rPr>
              <a:t>Το αλμυρό νερό ως </a:t>
            </a:r>
            <a:r>
              <a:rPr lang="el-GR" sz="1600" dirty="0">
                <a:latin typeface="Arial" panose="020B0604020202020204" pitchFamily="34" charset="0"/>
                <a:cs typeface="Arial" panose="020B0604020202020204" pitchFamily="34" charset="0"/>
              </a:rPr>
              <a:t>μέσο μεταφοράς θερμότητας μέσα στους εναλλάκτες θερμότητας μέσα στη γεώτρηση</a:t>
            </a:r>
            <a:endParaRPr lang="en-US" sz="1600" dirty="0">
              <a:latin typeface="Arial" panose="020B0604020202020204" pitchFamily="34" charset="0"/>
              <a:cs typeface="Arial" panose="020B0604020202020204" pitchFamily="34" charset="0"/>
            </a:endParaRPr>
          </a:p>
          <a:p>
            <a:pPr marL="0" indent="0">
              <a:lnSpc>
                <a:spcPct val="150000"/>
              </a:lnSpc>
              <a:buNone/>
            </a:pP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319653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r>
              <a:rPr lang="en-GB" dirty="0">
                <a:latin typeface="Arial" panose="020B0604020202020204" pitchFamily="34" charset="0"/>
                <a:cs typeface="Arial" panose="020B0604020202020204" pitchFamily="34" charset="0"/>
              </a:rPr>
              <a:t>Refrigerants &amp; Safety</a:t>
            </a:r>
          </a:p>
        </p:txBody>
      </p:sp>
      <p:sp>
        <p:nvSpPr>
          <p:cNvPr id="3" name="Content Placeholder 2"/>
          <p:cNvSpPr>
            <a:spLocks noGrp="1"/>
          </p:cNvSpPr>
          <p:nvPr>
            <p:ph idx="1"/>
          </p:nvPr>
        </p:nvSpPr>
        <p:spPr>
          <a:xfrm>
            <a:off x="457200" y="1600200"/>
            <a:ext cx="8507288" cy="4525963"/>
          </a:xfrm>
        </p:spPr>
        <p:txBody>
          <a:bodyPr>
            <a:noAutofit/>
          </a:bodyPr>
          <a:lstStyle/>
          <a:p>
            <a:pPr marL="0" indent="0">
              <a:lnSpc>
                <a:spcPct val="150000"/>
              </a:lnSpc>
              <a:buNone/>
            </a:pPr>
            <a:r>
              <a:rPr lang="el-GR" sz="1600" b="1" dirty="0">
                <a:latin typeface="Arial" panose="020B0604020202020204" pitchFamily="34" charset="0"/>
                <a:cs typeface="Arial" panose="020B0604020202020204" pitchFamily="34" charset="0"/>
              </a:rPr>
              <a:t>Εγχειρίδιο ασφαλείας</a:t>
            </a:r>
            <a:endParaRPr lang="en-US" sz="1600" b="1" dirty="0">
              <a:latin typeface="Arial" panose="020B0604020202020204" pitchFamily="34" charset="0"/>
              <a:cs typeface="Arial" panose="020B0604020202020204" pitchFamily="34" charset="0"/>
            </a:endParaRP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r>
              <a:rPr lang="el-GR" sz="1600" dirty="0">
                <a:latin typeface="Arial" panose="020B0604020202020204" pitchFamily="34" charset="0"/>
                <a:cs typeface="Arial" panose="020B0604020202020204" pitchFamily="34" charset="0"/>
              </a:rPr>
              <a:t>Εδώ είναι το εγχειρίδιο ασφαλείας του </a:t>
            </a:r>
            <a:r>
              <a:rPr lang="en-US" sz="1600" dirty="0">
                <a:latin typeface="Arial" panose="020B0604020202020204" pitchFamily="34" charset="0"/>
                <a:cs typeface="Arial" panose="020B0604020202020204" pitchFamily="34" charset="0"/>
              </a:rPr>
              <a:t>R410</a:t>
            </a:r>
          </a:p>
          <a:p>
            <a:pPr marL="0" indent="0">
              <a:lnSpc>
                <a:spcPct val="150000"/>
              </a:lnSpc>
              <a:buNone/>
            </a:pPr>
            <a:r>
              <a:rPr lang="en-US" sz="1600" dirty="0">
                <a:latin typeface="Arial" panose="020B0604020202020204" pitchFamily="34" charset="0"/>
                <a:cs typeface="Arial" panose="020B0604020202020204" pitchFamily="34" charset="0"/>
                <a:hlinkClick r:id="rId3"/>
              </a:rPr>
              <a:t>http://www.refrigerants.com/pdf/SDS%20R410A.pdf</a:t>
            </a:r>
            <a:endParaRPr lang="en-US" sz="1600" dirty="0">
              <a:latin typeface="Arial" panose="020B0604020202020204" pitchFamily="34" charset="0"/>
              <a:cs typeface="Arial" panose="020B0604020202020204" pitchFamily="34" charset="0"/>
            </a:endParaRP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r>
              <a:rPr lang="el-GR" sz="1600" dirty="0">
                <a:latin typeface="Arial" panose="020B0604020202020204" pitchFamily="34" charset="0"/>
                <a:cs typeface="Arial" panose="020B0604020202020204" pitchFamily="34" charset="0"/>
              </a:rPr>
              <a:t>Τα σημαντικότερα γεγονότα και οδηγίες είναι</a:t>
            </a:r>
            <a:r>
              <a:rPr lang="en-US" sz="1600" dirty="0">
                <a:latin typeface="Arial" panose="020B0604020202020204" pitchFamily="34" charset="0"/>
                <a:cs typeface="Arial" panose="020B0604020202020204" pitchFamily="34" charset="0"/>
              </a:rPr>
              <a:t>:</a:t>
            </a: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r>
              <a:rPr lang="en-US" sz="1600" dirty="0">
                <a:latin typeface="Arial" panose="020B0604020202020204" pitchFamily="34" charset="0"/>
                <a:cs typeface="Arial" panose="020B0604020202020204" pitchFamily="34" charset="0"/>
              </a:rPr>
              <a:t>	</a:t>
            </a:r>
            <a:endParaRPr lang="de-DE" sz="1600" dirty="0">
              <a:latin typeface="Arial" panose="020B0604020202020204" pitchFamily="34" charset="0"/>
              <a:cs typeface="Arial" panose="020B0604020202020204" pitchFamily="34" charset="0"/>
            </a:endParaRPr>
          </a:p>
          <a:p>
            <a:pPr>
              <a:lnSpc>
                <a:spcPct val="150000"/>
              </a:lnSpc>
              <a:buFontTx/>
              <a:buChar char="-"/>
            </a:pPr>
            <a:endParaRPr lang="de-DE" sz="1600" dirty="0">
              <a:latin typeface="Arial" panose="020B0604020202020204" pitchFamily="34" charset="0"/>
              <a:cs typeface="Arial" panose="020B0604020202020204" pitchFamily="34" charset="0"/>
            </a:endParaRPr>
          </a:p>
          <a:p>
            <a:pPr marL="0" indent="0">
              <a:lnSpc>
                <a:spcPct val="150000"/>
              </a:lnSpc>
              <a:buNone/>
            </a:pPr>
            <a:endParaRPr lang="de-DE" sz="1600" dirty="0">
              <a:latin typeface="Arial" panose="020B0604020202020204" pitchFamily="34" charset="0"/>
              <a:cs typeface="Arial" panose="020B0604020202020204" pitchFamily="34" charset="0"/>
            </a:endParaRPr>
          </a:p>
          <a:p>
            <a:pPr marL="914400" lvl="2"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644536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r>
              <a:rPr lang="el-GR" dirty="0">
                <a:latin typeface="Arial" panose="020B0604020202020204" pitchFamily="34" charset="0"/>
                <a:cs typeface="Arial" panose="020B0604020202020204" pitchFamily="34" charset="0"/>
              </a:rPr>
              <a:t>Ψυκτικά μέσα και ασφάλεια </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600200"/>
            <a:ext cx="8507288" cy="4525963"/>
          </a:xfrm>
        </p:spPr>
        <p:txBody>
          <a:bodyPr>
            <a:noAutofit/>
          </a:bodyPr>
          <a:lstStyle/>
          <a:p>
            <a:pPr marL="0" indent="0">
              <a:lnSpc>
                <a:spcPct val="150000"/>
              </a:lnSpc>
              <a:buNone/>
            </a:pPr>
            <a:r>
              <a:rPr lang="el-GR" sz="1600" b="1" dirty="0">
                <a:latin typeface="Arial" panose="020B0604020202020204" pitchFamily="34" charset="0"/>
                <a:cs typeface="Arial" panose="020B0604020202020204" pitchFamily="34" charset="0"/>
              </a:rPr>
              <a:t>Μέτρα πρώτης βοήθειας</a:t>
            </a:r>
            <a:endParaRPr lang="en-US" sz="1600" b="1" dirty="0">
              <a:latin typeface="Arial" panose="020B0604020202020204" pitchFamily="34" charset="0"/>
              <a:cs typeface="Arial" panose="020B0604020202020204" pitchFamily="34" charset="0"/>
            </a:endParaRPr>
          </a:p>
          <a:p>
            <a:pPr marL="0" indent="0">
              <a:lnSpc>
                <a:spcPct val="150000"/>
              </a:lnSpc>
              <a:buNone/>
            </a:pPr>
            <a:endParaRPr lang="en-US" sz="1600" b="1" dirty="0">
              <a:latin typeface="Arial" panose="020B0604020202020204" pitchFamily="34" charset="0"/>
              <a:cs typeface="Arial" panose="020B0604020202020204" pitchFamily="34" charset="0"/>
            </a:endParaRPr>
          </a:p>
          <a:p>
            <a:pPr marL="0" indent="0">
              <a:lnSpc>
                <a:spcPct val="150000"/>
              </a:lnSpc>
              <a:buNone/>
            </a:pPr>
            <a:r>
              <a:rPr lang="el-GR" sz="1600" b="1" dirty="0">
                <a:latin typeface="Arial" panose="020B0604020202020204" pitchFamily="34" charset="0"/>
                <a:cs typeface="Arial" panose="020B0604020202020204" pitchFamily="34" charset="0"/>
              </a:rPr>
              <a:t>Δέρμα</a:t>
            </a:r>
            <a:r>
              <a:rPr lang="en-US" sz="1600" dirty="0">
                <a:latin typeface="Arial" panose="020B0604020202020204" pitchFamily="34" charset="0"/>
                <a:cs typeface="Arial" panose="020B0604020202020204" pitchFamily="34" charset="0"/>
              </a:rPr>
              <a:t>: </a:t>
            </a:r>
            <a:r>
              <a:rPr lang="el-GR" sz="1600" dirty="0">
                <a:latin typeface="Arial" panose="020B0604020202020204" pitchFamily="34" charset="0"/>
                <a:cs typeface="Arial" panose="020B0604020202020204" pitchFamily="34" charset="0"/>
              </a:rPr>
              <a:t>Ξεπλύνετε γρήγορα το δέρμα μέχρι να απομακρυνθούν όλα τα χημικά</a:t>
            </a:r>
            <a:r>
              <a:rPr lang="en-US" sz="1600" dirty="0">
                <a:latin typeface="Arial" panose="020B0604020202020204" pitchFamily="34" charset="0"/>
                <a:cs typeface="Arial" panose="020B0604020202020204" pitchFamily="34" charset="0"/>
              </a:rPr>
              <a:t>. </a:t>
            </a:r>
            <a:r>
              <a:rPr lang="el-GR" sz="1600" dirty="0">
                <a:latin typeface="Arial" panose="020B0604020202020204" pitchFamily="34" charset="0"/>
                <a:cs typeface="Arial" panose="020B0604020202020204" pitchFamily="34" charset="0"/>
              </a:rPr>
              <a:t>Αν υπάρχει υποψία για κρυοπάγημα κάντε μπάνιο με χλιαρό νερό χωρίς να τρίψετε την περιοχή. Εάν δεν υπάρχει νερό καλύψτε την περιοχή με ένα καθαρό πανί. Αναζητήστε ιατρική βοήθεια εάν τα συμπτώματα συνεχίζονται. </a:t>
            </a:r>
            <a:endParaRPr lang="en-US" sz="1600" dirty="0">
              <a:latin typeface="Arial" panose="020B0604020202020204" pitchFamily="34" charset="0"/>
              <a:cs typeface="Arial" panose="020B0604020202020204" pitchFamily="34" charset="0"/>
            </a:endParaRPr>
          </a:p>
          <a:p>
            <a:pPr marL="0" indent="0">
              <a:lnSpc>
                <a:spcPct val="150000"/>
              </a:lnSpc>
              <a:buNone/>
            </a:pPr>
            <a:r>
              <a:rPr lang="el-GR" sz="1600" b="1" dirty="0">
                <a:latin typeface="Arial" panose="020B0604020202020204" pitchFamily="34" charset="0"/>
                <a:cs typeface="Arial" panose="020B0604020202020204" pitchFamily="34" charset="0"/>
              </a:rPr>
              <a:t>Μάτια</a:t>
            </a:r>
            <a:r>
              <a:rPr lang="en-US" sz="1600" dirty="0">
                <a:latin typeface="Arial" panose="020B0604020202020204" pitchFamily="34" charset="0"/>
                <a:cs typeface="Arial" panose="020B0604020202020204" pitchFamily="34" charset="0"/>
              </a:rPr>
              <a:t>: </a:t>
            </a:r>
            <a:r>
              <a:rPr lang="el-GR" sz="1600" dirty="0">
                <a:latin typeface="Arial" panose="020B0604020202020204" pitchFamily="34" charset="0"/>
                <a:cs typeface="Arial" panose="020B0604020202020204" pitchFamily="34" charset="0"/>
              </a:rPr>
              <a:t>Άμεσα ξεπλύνετε τα μάτια με μεγάλες ποσότητες νερού για τουλάχιστον </a:t>
            </a:r>
            <a:r>
              <a:rPr lang="en-US" sz="1600" dirty="0">
                <a:latin typeface="Arial" panose="020B0604020202020204" pitchFamily="34" charset="0"/>
                <a:cs typeface="Arial" panose="020B0604020202020204" pitchFamily="34" charset="0"/>
              </a:rPr>
              <a:t> 15 </a:t>
            </a:r>
            <a:r>
              <a:rPr lang="el-GR" sz="1600" dirty="0">
                <a:latin typeface="Arial" panose="020B0604020202020204" pitchFamily="34" charset="0"/>
                <a:cs typeface="Arial" panose="020B0604020202020204" pitchFamily="34" charset="0"/>
              </a:rPr>
              <a:t>λεπτά </a:t>
            </a:r>
            <a:r>
              <a:rPr lang="en-US" sz="1600" dirty="0">
                <a:latin typeface="Arial" panose="020B0604020202020204" pitchFamily="34" charset="0"/>
                <a:cs typeface="Arial" panose="020B0604020202020204" pitchFamily="34" charset="0"/>
              </a:rPr>
              <a:t> </a:t>
            </a:r>
            <a:r>
              <a:rPr lang="el-GR" sz="1600" dirty="0">
                <a:latin typeface="Arial" panose="020B0604020202020204" pitchFamily="34" charset="0"/>
                <a:cs typeface="Arial" panose="020B0604020202020204" pitchFamily="34" charset="0"/>
              </a:rPr>
              <a:t>ανασηκώστε τα βλέφαρα για καλύτερο ξέπλυμα</a:t>
            </a:r>
            <a:r>
              <a:rPr lang="en-US" sz="1600" dirty="0">
                <a:latin typeface="Arial" panose="020B0604020202020204" pitchFamily="34" charset="0"/>
                <a:cs typeface="Arial" panose="020B0604020202020204" pitchFamily="34" charset="0"/>
              </a:rPr>
              <a:t>. </a:t>
            </a:r>
            <a:r>
              <a:rPr lang="el-GR" sz="1600" dirty="0">
                <a:latin typeface="Arial" panose="020B0604020202020204" pitchFamily="34" charset="0"/>
                <a:cs typeface="Arial" panose="020B0604020202020204" pitchFamily="34" charset="0"/>
              </a:rPr>
              <a:t>Αναζητήστε ιατρική βοήθεια εάν τα συμπτώματα συνεχίζονται. </a:t>
            </a:r>
            <a:r>
              <a:rPr lang="en-US" sz="1600" dirty="0">
                <a:latin typeface="Arial" panose="020B0604020202020204" pitchFamily="34" charset="0"/>
                <a:cs typeface="Arial" panose="020B0604020202020204" pitchFamily="34" charset="0"/>
              </a:rPr>
              <a:t>.</a:t>
            </a:r>
          </a:p>
          <a:p>
            <a:pPr>
              <a:lnSpc>
                <a:spcPct val="150000"/>
              </a:lnSpc>
              <a:buFontTx/>
              <a:buChar char="-"/>
            </a:pPr>
            <a:endParaRPr lang="de-DE" sz="1600" dirty="0">
              <a:latin typeface="Arial" panose="020B0604020202020204" pitchFamily="34" charset="0"/>
              <a:cs typeface="Arial" panose="020B0604020202020204" pitchFamily="34" charset="0"/>
            </a:endParaRPr>
          </a:p>
          <a:p>
            <a:pPr marL="0" indent="0">
              <a:lnSpc>
                <a:spcPct val="150000"/>
              </a:lnSpc>
              <a:buNone/>
            </a:pPr>
            <a:endParaRPr lang="de-DE" sz="1600" dirty="0">
              <a:latin typeface="Arial" panose="020B0604020202020204" pitchFamily="34" charset="0"/>
              <a:cs typeface="Arial" panose="020B0604020202020204" pitchFamily="34" charset="0"/>
            </a:endParaRPr>
          </a:p>
          <a:p>
            <a:pPr marL="914400" lvl="2"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880529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r>
              <a:rPr lang="el-GR" dirty="0">
                <a:latin typeface="Arial" panose="020B0604020202020204" pitchFamily="34" charset="0"/>
                <a:cs typeface="Arial" panose="020B0604020202020204" pitchFamily="34" charset="0"/>
              </a:rPr>
              <a:t>Ψυκτικά μέσα και ασφάλεια </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600200"/>
            <a:ext cx="8507288" cy="4525963"/>
          </a:xfrm>
        </p:spPr>
        <p:txBody>
          <a:bodyPr>
            <a:noAutofit/>
          </a:bodyPr>
          <a:lstStyle/>
          <a:p>
            <a:pPr marL="0" indent="0">
              <a:lnSpc>
                <a:spcPct val="150000"/>
              </a:lnSpc>
              <a:buNone/>
            </a:pPr>
            <a:r>
              <a:rPr lang="el-GR" sz="1600" b="1" dirty="0">
                <a:latin typeface="Arial" panose="020B0604020202020204" pitchFamily="34" charset="0"/>
                <a:cs typeface="Arial" panose="020B0604020202020204" pitchFamily="34" charset="0"/>
              </a:rPr>
              <a:t>Μέτρα πρώτης βοήθειας</a:t>
            </a:r>
            <a:endParaRPr lang="en-US" sz="1600" b="1" dirty="0">
              <a:latin typeface="Arial" panose="020B0604020202020204" pitchFamily="34" charset="0"/>
              <a:cs typeface="Arial" panose="020B0604020202020204" pitchFamily="34" charset="0"/>
            </a:endParaRPr>
          </a:p>
          <a:p>
            <a:pPr marL="0" indent="0">
              <a:lnSpc>
                <a:spcPct val="150000"/>
              </a:lnSpc>
              <a:buNone/>
            </a:pPr>
            <a:endParaRPr lang="en-US" sz="1600" b="1" dirty="0">
              <a:latin typeface="Arial" panose="020B0604020202020204" pitchFamily="34" charset="0"/>
              <a:cs typeface="Arial" panose="020B0604020202020204" pitchFamily="34" charset="0"/>
            </a:endParaRPr>
          </a:p>
          <a:p>
            <a:pPr marL="0" indent="0">
              <a:lnSpc>
                <a:spcPct val="150000"/>
              </a:lnSpc>
              <a:buNone/>
            </a:pPr>
            <a:r>
              <a:rPr lang="el-GR" sz="1600" b="1" dirty="0">
                <a:latin typeface="Arial" panose="020B0604020202020204" pitchFamily="34" charset="0"/>
                <a:cs typeface="Arial" panose="020B0604020202020204" pitchFamily="34" charset="0"/>
              </a:rPr>
              <a:t>Αναπνοή</a:t>
            </a:r>
            <a:r>
              <a:rPr lang="en-US" sz="1600" dirty="0">
                <a:latin typeface="Arial" panose="020B0604020202020204" pitchFamily="34" charset="0"/>
                <a:cs typeface="Arial" panose="020B0604020202020204" pitchFamily="34" charset="0"/>
              </a:rPr>
              <a:t>: </a:t>
            </a:r>
            <a:r>
              <a:rPr lang="el-GR" sz="1600" dirty="0">
                <a:latin typeface="Arial" panose="020B0604020202020204" pitchFamily="34" charset="0"/>
                <a:cs typeface="Arial" panose="020B0604020202020204" pitchFamily="34" charset="0"/>
              </a:rPr>
              <a:t>Άμεσα βγείτε σε καθαρό αέρα</a:t>
            </a:r>
            <a:r>
              <a:rPr lang="en-US" sz="1600" dirty="0">
                <a:latin typeface="Arial" panose="020B0604020202020204" pitchFamily="34" charset="0"/>
                <a:cs typeface="Arial" panose="020B0604020202020204" pitchFamily="34" charset="0"/>
              </a:rPr>
              <a:t>. </a:t>
            </a:r>
            <a:r>
              <a:rPr lang="el-GR" sz="1600" dirty="0">
                <a:latin typeface="Arial" panose="020B0604020202020204" pitchFamily="34" charset="0"/>
                <a:cs typeface="Arial" panose="020B0604020202020204" pitchFamily="34" charset="0"/>
              </a:rPr>
              <a:t>Αν έχει σταματήσει η αναπνοή, </a:t>
            </a:r>
            <a:r>
              <a:rPr lang="en-US" sz="1600" dirty="0">
                <a:latin typeface="Arial" panose="020B0604020202020204" pitchFamily="34" charset="0"/>
                <a:cs typeface="Arial" panose="020B0604020202020204" pitchFamily="34" charset="0"/>
              </a:rPr>
              <a:t> </a:t>
            </a:r>
            <a:r>
              <a:rPr lang="el-GR" sz="1600" dirty="0">
                <a:latin typeface="Arial" panose="020B0604020202020204" pitchFamily="34" charset="0"/>
                <a:cs typeface="Arial" panose="020B0604020202020204" pitchFamily="34" charset="0"/>
              </a:rPr>
              <a:t>κάντε τεχνητή αναπνοή</a:t>
            </a:r>
            <a:r>
              <a:rPr lang="en-US" sz="1600" dirty="0">
                <a:latin typeface="Arial" panose="020B0604020202020204" pitchFamily="34" charset="0"/>
                <a:cs typeface="Arial" panose="020B0604020202020204" pitchFamily="34" charset="0"/>
              </a:rPr>
              <a:t>. </a:t>
            </a:r>
            <a:r>
              <a:rPr lang="el-GR" sz="1600" dirty="0">
                <a:latin typeface="Arial" panose="020B0604020202020204" pitchFamily="34" charset="0"/>
                <a:cs typeface="Arial" panose="020B0604020202020204" pitchFamily="34" charset="0"/>
              </a:rPr>
              <a:t>Χρησιμοποιήστε οξυγόνο αν απαιτείται, </a:t>
            </a:r>
            <a:r>
              <a:rPr lang="en-US" sz="1600" dirty="0">
                <a:latin typeface="Arial" panose="020B0604020202020204" pitchFamily="34" charset="0"/>
                <a:cs typeface="Arial" panose="020B0604020202020204" pitchFamily="34" charset="0"/>
              </a:rPr>
              <a:t> </a:t>
            </a:r>
            <a:r>
              <a:rPr lang="el-GR" sz="1600" dirty="0">
                <a:latin typeface="Arial" panose="020B0604020202020204" pitchFamily="34" charset="0"/>
                <a:cs typeface="Arial" panose="020B0604020202020204" pitchFamily="34" charset="0"/>
              </a:rPr>
              <a:t>με την προϋπόθεση ότι υπάρχει φιάλη οξυγόνου</a:t>
            </a:r>
            <a:r>
              <a:rPr lang="en-US" sz="1600" dirty="0">
                <a:latin typeface="Arial" panose="020B0604020202020204" pitchFamily="34" charset="0"/>
                <a:cs typeface="Arial" panose="020B0604020202020204" pitchFamily="34" charset="0"/>
              </a:rPr>
              <a:t>. </a:t>
            </a:r>
            <a:r>
              <a:rPr lang="el-GR" sz="1600" dirty="0">
                <a:latin typeface="Arial" panose="020B0604020202020204" pitchFamily="34" charset="0"/>
                <a:cs typeface="Arial" panose="020B0604020202020204" pitchFamily="34" charset="0"/>
              </a:rPr>
              <a:t>Ζητήστε ιατρική βοήθεια</a:t>
            </a:r>
            <a:r>
              <a:rPr lang="en-US" sz="1600" dirty="0">
                <a:latin typeface="Arial" panose="020B0604020202020204" pitchFamily="34" charset="0"/>
                <a:cs typeface="Arial" panose="020B0604020202020204" pitchFamily="34" charset="0"/>
              </a:rPr>
              <a:t>. </a:t>
            </a:r>
            <a:r>
              <a:rPr lang="el-GR" sz="1600" dirty="0">
                <a:latin typeface="Arial" panose="020B0604020202020204" pitchFamily="34" charset="0"/>
                <a:cs typeface="Arial" panose="020B0604020202020204" pitchFamily="34" charset="0"/>
              </a:rPr>
              <a:t>Μην κάνετε ένεση αδρεναλίνης</a:t>
            </a:r>
            <a:r>
              <a:rPr lang="en-US" sz="1600" dirty="0">
                <a:latin typeface="Arial" panose="020B0604020202020204" pitchFamily="34" charset="0"/>
                <a:cs typeface="Arial" panose="020B0604020202020204" pitchFamily="34" charset="0"/>
              </a:rPr>
              <a:t>.</a:t>
            </a:r>
          </a:p>
          <a:p>
            <a:pPr marL="0" indent="0">
              <a:lnSpc>
                <a:spcPct val="150000"/>
              </a:lnSpc>
              <a:buNone/>
            </a:pPr>
            <a:r>
              <a:rPr lang="en-US" sz="1600" dirty="0">
                <a:latin typeface="Arial" panose="020B0604020202020204" pitchFamily="34" charset="0"/>
                <a:cs typeface="Arial" panose="020B0604020202020204" pitchFamily="34" charset="0"/>
              </a:rPr>
              <a:t>	</a:t>
            </a:r>
            <a:endParaRPr lang="de-DE" sz="1600" dirty="0">
              <a:latin typeface="Arial" panose="020B0604020202020204" pitchFamily="34" charset="0"/>
              <a:cs typeface="Arial" panose="020B0604020202020204" pitchFamily="34" charset="0"/>
            </a:endParaRPr>
          </a:p>
          <a:p>
            <a:pPr>
              <a:lnSpc>
                <a:spcPct val="150000"/>
              </a:lnSpc>
              <a:buFontTx/>
              <a:buChar char="-"/>
            </a:pPr>
            <a:endParaRPr lang="de-DE" sz="1600" dirty="0">
              <a:latin typeface="Arial" panose="020B0604020202020204" pitchFamily="34" charset="0"/>
              <a:cs typeface="Arial" panose="020B0604020202020204" pitchFamily="34" charset="0"/>
            </a:endParaRPr>
          </a:p>
          <a:p>
            <a:pPr marL="0" indent="0">
              <a:lnSpc>
                <a:spcPct val="150000"/>
              </a:lnSpc>
              <a:buNone/>
            </a:pPr>
            <a:endParaRPr lang="de-DE" sz="1600" dirty="0">
              <a:latin typeface="Arial" panose="020B0604020202020204" pitchFamily="34" charset="0"/>
              <a:cs typeface="Arial" panose="020B0604020202020204" pitchFamily="34" charset="0"/>
            </a:endParaRPr>
          </a:p>
          <a:p>
            <a:pPr marL="914400" lvl="2"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232331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r>
              <a:rPr lang="el-GR" dirty="0">
                <a:latin typeface="Arial" panose="020B0604020202020204" pitchFamily="34" charset="0"/>
                <a:cs typeface="Arial" panose="020B0604020202020204" pitchFamily="34" charset="0"/>
              </a:rPr>
              <a:t>Ψυκτικά μέσα και ασφάλεια </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600200"/>
            <a:ext cx="8507288" cy="4525963"/>
          </a:xfrm>
        </p:spPr>
        <p:txBody>
          <a:bodyPr>
            <a:noAutofit/>
          </a:bodyPr>
          <a:lstStyle/>
          <a:p>
            <a:pPr marL="0" indent="0">
              <a:lnSpc>
                <a:spcPct val="150000"/>
              </a:lnSpc>
              <a:buNone/>
            </a:pPr>
            <a:r>
              <a:rPr lang="el-GR" sz="1600" b="1" dirty="0">
                <a:latin typeface="Arial" panose="020B0604020202020204" pitchFamily="34" charset="0"/>
                <a:cs typeface="Arial" panose="020B0604020202020204" pitchFamily="34" charset="0"/>
              </a:rPr>
              <a:t>Ατομικά μέσα προστασίας</a:t>
            </a:r>
            <a:endParaRPr lang="en-US" sz="1600" b="1" dirty="0">
              <a:latin typeface="Arial" panose="020B0604020202020204" pitchFamily="34" charset="0"/>
              <a:cs typeface="Arial" panose="020B0604020202020204" pitchFamily="34" charset="0"/>
            </a:endParaRPr>
          </a:p>
          <a:p>
            <a:pPr marL="0" indent="0">
              <a:lnSpc>
                <a:spcPct val="150000"/>
              </a:lnSpc>
              <a:buNone/>
            </a:pPr>
            <a:endParaRPr lang="en-US" sz="1600" b="1" dirty="0">
              <a:latin typeface="Arial" panose="020B0604020202020204" pitchFamily="34" charset="0"/>
              <a:cs typeface="Arial" panose="020B0604020202020204" pitchFamily="34" charset="0"/>
            </a:endParaRPr>
          </a:p>
          <a:p>
            <a:pPr marL="0" indent="0">
              <a:lnSpc>
                <a:spcPct val="150000"/>
              </a:lnSpc>
              <a:buNone/>
            </a:pPr>
            <a:r>
              <a:rPr lang="el-GR" sz="1600" b="1" dirty="0">
                <a:latin typeface="Arial" panose="020B0604020202020204" pitchFamily="34" charset="0"/>
                <a:cs typeface="Arial" panose="020B0604020202020204" pitchFamily="34" charset="0"/>
              </a:rPr>
              <a:t>Προστασία του δέρματος </a:t>
            </a:r>
            <a:r>
              <a:rPr lang="en-US" sz="1600" b="1" dirty="0">
                <a:latin typeface="Arial" panose="020B0604020202020204" pitchFamily="34" charset="0"/>
                <a:cs typeface="Arial" panose="020B0604020202020204" pitchFamily="34" charset="0"/>
              </a:rPr>
              <a:t>:</a:t>
            </a:r>
          </a:p>
          <a:p>
            <a:pPr marL="0" indent="0">
              <a:lnSpc>
                <a:spcPct val="150000"/>
              </a:lnSpc>
              <a:buNone/>
            </a:pPr>
            <a:r>
              <a:rPr lang="el-GR" sz="1600" dirty="0">
                <a:latin typeface="Arial" panose="020B0604020202020204" pitchFamily="34" charset="0"/>
                <a:cs typeface="Arial" panose="020B0604020202020204" pitchFamily="34" charset="0"/>
              </a:rPr>
              <a:t>Η επαφή του δέρματος με ψυκτικά μέσα μπορεί να προκαλέσει κρυοπαγήματα</a:t>
            </a:r>
            <a:r>
              <a:rPr lang="en-US" sz="1600" dirty="0">
                <a:latin typeface="Arial" panose="020B0604020202020204" pitchFamily="34" charset="0"/>
                <a:cs typeface="Arial" panose="020B0604020202020204" pitchFamily="34" charset="0"/>
              </a:rPr>
              <a:t>. </a:t>
            </a:r>
            <a:r>
              <a:rPr lang="el-GR" sz="1600" dirty="0">
                <a:latin typeface="Arial" panose="020B0604020202020204" pitchFamily="34" charset="0"/>
                <a:cs typeface="Arial" panose="020B0604020202020204" pitchFamily="34" charset="0"/>
              </a:rPr>
              <a:t>Γενικά πρέπει να φοράτε γάντια</a:t>
            </a:r>
            <a:r>
              <a:rPr lang="en-US" sz="1600" dirty="0">
                <a:latin typeface="Arial" panose="020B0604020202020204" pitchFamily="34" charset="0"/>
                <a:cs typeface="Arial" panose="020B0604020202020204" pitchFamily="34" charset="0"/>
              </a:rPr>
              <a:t>. </a:t>
            </a:r>
            <a:r>
              <a:rPr lang="el-GR" sz="1600" dirty="0" smtClean="0">
                <a:latin typeface="Arial" panose="020B0604020202020204" pitchFamily="34" charset="0"/>
                <a:cs typeface="Arial" panose="020B0604020202020204" pitchFamily="34" charset="0"/>
              </a:rPr>
              <a:t>Εάν </a:t>
            </a:r>
            <a:r>
              <a:rPr lang="el-GR" sz="1600" dirty="0">
                <a:latin typeface="Arial" panose="020B0604020202020204" pitchFamily="34" charset="0"/>
                <a:cs typeface="Arial" panose="020B0604020202020204" pitchFamily="34" charset="0"/>
              </a:rPr>
              <a:t>αναμένεται </a:t>
            </a:r>
            <a:r>
              <a:rPr lang="el-GR" sz="1600" dirty="0" smtClean="0">
                <a:latin typeface="Arial" panose="020B0604020202020204" pitchFamily="34" charset="0"/>
                <a:cs typeface="Arial" panose="020B0604020202020204" pitchFamily="34" charset="0"/>
              </a:rPr>
              <a:t>παρατεταμένη </a:t>
            </a:r>
            <a:r>
              <a:rPr lang="el-GR" sz="1600" dirty="0">
                <a:latin typeface="Arial" panose="020B0604020202020204" pitchFamily="34" charset="0"/>
                <a:cs typeface="Arial" panose="020B0604020202020204" pitchFamily="34" charset="0"/>
              </a:rPr>
              <a:t>επαφή με υγρό ή αέριο ψυκτικό υγρό</a:t>
            </a:r>
            <a:r>
              <a:rPr lang="en-US" sz="1600" dirty="0">
                <a:latin typeface="Arial" panose="020B0604020202020204" pitchFamily="34" charset="0"/>
                <a:cs typeface="Arial" panose="020B0604020202020204" pitchFamily="34" charset="0"/>
              </a:rPr>
              <a:t>,</a:t>
            </a:r>
            <a:r>
              <a:rPr lang="el-GR" sz="1600" dirty="0">
                <a:latin typeface="Arial" panose="020B0604020202020204" pitchFamily="34" charset="0"/>
                <a:cs typeface="Arial" panose="020B0604020202020204" pitchFamily="34" charset="0"/>
              </a:rPr>
              <a:t>πρέπει να χρησιμοποιούνται μονωτικά γάντια από </a:t>
            </a:r>
            <a:r>
              <a:rPr lang="en-US" sz="1600" b="1" dirty="0">
                <a:latin typeface="Arial" panose="020B0604020202020204" pitchFamily="34" charset="0"/>
                <a:cs typeface="Arial" panose="020B0604020202020204" pitchFamily="34" charset="0"/>
              </a:rPr>
              <a:t> PVA</a:t>
            </a:r>
            <a:r>
              <a:rPr lang="en-US" sz="1600" dirty="0">
                <a:latin typeface="Arial" panose="020B0604020202020204" pitchFamily="34" charset="0"/>
                <a:cs typeface="Arial" panose="020B0604020202020204" pitchFamily="34" charset="0"/>
              </a:rPr>
              <a:t>,  </a:t>
            </a:r>
            <a:r>
              <a:rPr lang="el-GR" sz="1600" dirty="0" err="1">
                <a:latin typeface="Arial" panose="020B0604020202020204" pitchFamily="34" charset="0"/>
                <a:cs typeface="Arial" panose="020B0604020202020204" pitchFamily="34" charset="0"/>
              </a:rPr>
              <a:t>νεοπρένιο</a:t>
            </a:r>
            <a:r>
              <a:rPr lang="el-GR" sz="1600" dirty="0">
                <a:latin typeface="Arial" panose="020B0604020202020204" pitchFamily="34" charset="0"/>
                <a:cs typeface="Arial" panose="020B0604020202020204" pitchFamily="34" charset="0"/>
              </a:rPr>
              <a:t> ή πλαστικό</a:t>
            </a:r>
            <a:r>
              <a:rPr lang="en-US" sz="1600" dirty="0">
                <a:latin typeface="Arial" panose="020B0604020202020204" pitchFamily="34" charset="0"/>
                <a:cs typeface="Arial" panose="020B0604020202020204" pitchFamily="34" charset="0"/>
              </a:rPr>
              <a:t>. </a:t>
            </a:r>
            <a:r>
              <a:rPr lang="el-GR" sz="1600" dirty="0">
                <a:latin typeface="Arial" panose="020B0604020202020204" pitchFamily="34" charset="0"/>
                <a:cs typeface="Arial" panose="020B0604020202020204" pitchFamily="34" charset="0"/>
              </a:rPr>
              <a:t>Κάθε μολυσμένο ρούχο πρέπει να απομακρύνεται γρήγορα και να πλένεται πριν ξαναχρησιμοποιηθεί. </a:t>
            </a:r>
            <a:endParaRPr lang="en-US" sz="1600" dirty="0">
              <a:latin typeface="Arial" panose="020B0604020202020204" pitchFamily="34" charset="0"/>
              <a:cs typeface="Arial" panose="020B0604020202020204" pitchFamily="34" charset="0"/>
            </a:endParaRPr>
          </a:p>
          <a:p>
            <a:pPr marL="0" indent="0">
              <a:lnSpc>
                <a:spcPct val="150000"/>
              </a:lnSpc>
              <a:buNone/>
            </a:pPr>
            <a:r>
              <a:rPr lang="el-GR" sz="1600" b="1" dirty="0">
                <a:latin typeface="Arial" panose="020B0604020202020204" pitchFamily="34" charset="0"/>
                <a:cs typeface="Arial" panose="020B0604020202020204" pitchFamily="34" charset="0"/>
              </a:rPr>
              <a:t>Προστασία των ματιών</a:t>
            </a:r>
            <a:r>
              <a:rPr lang="en-US" sz="1600" b="1" dirty="0">
                <a:latin typeface="Arial" panose="020B0604020202020204" pitchFamily="34" charset="0"/>
                <a:cs typeface="Arial" panose="020B0604020202020204" pitchFamily="34" charset="0"/>
              </a:rPr>
              <a:t>:</a:t>
            </a:r>
          </a:p>
          <a:p>
            <a:pPr marL="0" indent="0">
              <a:lnSpc>
                <a:spcPct val="150000"/>
              </a:lnSpc>
              <a:buNone/>
            </a:pPr>
            <a:r>
              <a:rPr lang="el-GR" sz="1600" dirty="0">
                <a:latin typeface="Arial" panose="020B0604020202020204" pitchFamily="34" charset="0"/>
                <a:cs typeface="Arial" panose="020B0604020202020204" pitchFamily="34" charset="0"/>
              </a:rPr>
              <a:t>Σε κάθε περίπτωση , φοράτε γυαλιά προστασίας</a:t>
            </a:r>
            <a:r>
              <a:rPr lang="en-US" sz="1600" dirty="0">
                <a:latin typeface="Arial" panose="020B0604020202020204" pitchFamily="34" charset="0"/>
                <a:cs typeface="Arial" panose="020B0604020202020204" pitchFamily="34" charset="0"/>
              </a:rPr>
              <a:t>. </a:t>
            </a:r>
            <a:r>
              <a:rPr lang="el-GR" sz="1600" dirty="0">
                <a:latin typeface="Arial" panose="020B0604020202020204" pitchFamily="34" charset="0"/>
                <a:cs typeface="Arial" panose="020B0604020202020204" pitchFamily="34" charset="0"/>
              </a:rPr>
              <a:t>Ένα υπάρχει πιθανότητα επαφής με υγρό , φοράτε γυαλιά χημικής προστασίας.  </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864836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r>
              <a:rPr lang="el-GR" dirty="0">
                <a:latin typeface="Arial" panose="020B0604020202020204" pitchFamily="34" charset="0"/>
                <a:cs typeface="Arial" panose="020B0604020202020204" pitchFamily="34" charset="0"/>
              </a:rPr>
              <a:t>Ψυκτικά μέσα και ασφάλεια </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600200"/>
            <a:ext cx="8507288" cy="4525963"/>
          </a:xfrm>
        </p:spPr>
        <p:txBody>
          <a:bodyPr>
            <a:noAutofit/>
          </a:bodyPr>
          <a:lstStyle/>
          <a:p>
            <a:pPr marL="0" indent="0">
              <a:lnSpc>
                <a:spcPct val="150000"/>
              </a:lnSpc>
              <a:buNone/>
            </a:pPr>
            <a:r>
              <a:rPr lang="el-GR" sz="1600" b="1" dirty="0">
                <a:latin typeface="Arial" panose="020B0604020202020204" pitchFamily="34" charset="0"/>
                <a:cs typeface="Arial" panose="020B0604020202020204" pitchFamily="34" charset="0"/>
              </a:rPr>
              <a:t>Ατομικά μέσα προστασίας</a:t>
            </a:r>
            <a:endParaRPr lang="en-US" sz="1600" b="1" dirty="0">
              <a:latin typeface="Arial" panose="020B0604020202020204" pitchFamily="34" charset="0"/>
              <a:cs typeface="Arial" panose="020B0604020202020204" pitchFamily="34" charset="0"/>
            </a:endParaRPr>
          </a:p>
          <a:p>
            <a:pPr marL="0" indent="0">
              <a:lnSpc>
                <a:spcPct val="150000"/>
              </a:lnSpc>
              <a:buNone/>
            </a:pPr>
            <a:endParaRPr lang="en-US" sz="1600" b="1" dirty="0">
              <a:latin typeface="Arial" panose="020B0604020202020204" pitchFamily="34" charset="0"/>
              <a:cs typeface="Arial" panose="020B0604020202020204" pitchFamily="34" charset="0"/>
            </a:endParaRPr>
          </a:p>
          <a:p>
            <a:pPr marL="0" indent="0">
              <a:lnSpc>
                <a:spcPct val="150000"/>
              </a:lnSpc>
              <a:buNone/>
            </a:pPr>
            <a:r>
              <a:rPr lang="el-GR" sz="1600" b="1" dirty="0">
                <a:latin typeface="Arial" panose="020B0604020202020204" pitchFamily="34" charset="0"/>
                <a:cs typeface="Arial" panose="020B0604020202020204" pitchFamily="34" charset="0"/>
              </a:rPr>
              <a:t>Προστασία της αναπνοής</a:t>
            </a:r>
            <a:r>
              <a:rPr lang="en-US" sz="1600" b="1" dirty="0">
                <a:latin typeface="Arial" panose="020B0604020202020204" pitchFamily="34" charset="0"/>
                <a:cs typeface="Arial" panose="020B0604020202020204" pitchFamily="34" charset="0"/>
              </a:rPr>
              <a:t>:</a:t>
            </a:r>
          </a:p>
          <a:p>
            <a:pPr marL="0" indent="0">
              <a:lnSpc>
                <a:spcPct val="150000"/>
              </a:lnSpc>
              <a:buNone/>
            </a:pPr>
            <a:r>
              <a:rPr lang="el-GR" sz="1600" dirty="0">
                <a:latin typeface="Arial" panose="020B0604020202020204" pitchFamily="34" charset="0"/>
                <a:cs typeface="Arial" panose="020B0604020202020204" pitchFamily="34" charset="0"/>
              </a:rPr>
              <a:t>Δεν απαιτείται για επαρκώς αεριζόμενους χώρους εργασίας. Για τυχαίες </a:t>
            </a:r>
            <a:r>
              <a:rPr lang="el-GR" sz="1600" dirty="0" err="1" smtClean="0">
                <a:latin typeface="Arial" panose="020B0604020202020204" pitchFamily="34" charset="0"/>
                <a:cs typeface="Arial" panose="020B0604020202020204" pitchFamily="34" charset="0"/>
              </a:rPr>
              <a:t>περιπτώσειςή</a:t>
            </a:r>
            <a:r>
              <a:rPr lang="el-GR" sz="1600" dirty="0" smtClean="0">
                <a:latin typeface="Arial" panose="020B0604020202020204" pitchFamily="34" charset="0"/>
                <a:cs typeface="Arial" panose="020B0604020202020204" pitchFamily="34" charset="0"/>
              </a:rPr>
              <a:t> </a:t>
            </a:r>
            <a:r>
              <a:rPr lang="el-GR" sz="1600" dirty="0">
                <a:latin typeface="Arial" panose="020B0604020202020204" pitchFamily="34" charset="0"/>
                <a:cs typeface="Arial" panose="020B0604020202020204" pitchFamily="34" charset="0"/>
              </a:rPr>
              <a:t>μη αεριζόμενους χώρους ή περιορισμένους χώρους όπου η συγκέντρωση μπορεί να είναι πάνω από </a:t>
            </a:r>
            <a:r>
              <a:rPr lang="en-US" sz="1600" dirty="0" smtClean="0">
                <a:latin typeface="Arial" panose="020B0604020202020204" pitchFamily="34" charset="0"/>
                <a:cs typeface="Arial" panose="020B0604020202020204" pitchFamily="34" charset="0"/>
              </a:rPr>
              <a:t>PEL </a:t>
            </a:r>
            <a:r>
              <a:rPr lang="en-US" sz="1600" dirty="0">
                <a:latin typeface="Arial" panose="020B0604020202020204" pitchFamily="34" charset="0"/>
                <a:cs typeface="Arial" panose="020B0604020202020204" pitchFamily="34" charset="0"/>
              </a:rPr>
              <a:t>of </a:t>
            </a:r>
            <a:r>
              <a:rPr lang="en-US" sz="1600" dirty="0" smtClean="0">
                <a:latin typeface="Arial" panose="020B0604020202020204" pitchFamily="34" charset="0"/>
                <a:cs typeface="Arial" panose="020B0604020202020204" pitchFamily="34" charset="0"/>
              </a:rPr>
              <a:t>1000 </a:t>
            </a:r>
            <a:r>
              <a:rPr lang="en-US" sz="1600" dirty="0">
                <a:latin typeface="Arial" panose="020B0604020202020204" pitchFamily="34" charset="0"/>
                <a:cs typeface="Arial" panose="020B0604020202020204" pitchFamily="34" charset="0"/>
              </a:rPr>
              <a:t>ppm, </a:t>
            </a:r>
            <a:r>
              <a:rPr lang="el-GR" sz="1600" dirty="0">
                <a:latin typeface="Arial" panose="020B0604020202020204" pitchFamily="34" charset="0"/>
                <a:cs typeface="Arial" panose="020B0604020202020204" pitchFamily="34" charset="0"/>
              </a:rPr>
              <a:t>χρησιμοποιείστε εγκεκριμένη αναπνευστική συσκευή ή αναπνευστήρα παρεχόμενου αέρα</a:t>
            </a:r>
            <a:r>
              <a:rPr lang="en-US" sz="1600" dirty="0">
                <a:latin typeface="Arial" panose="020B0604020202020204" pitchFamily="34" charset="0"/>
                <a:cs typeface="Arial" panose="020B0604020202020204" pitchFamily="34" charset="0"/>
              </a:rPr>
              <a:t>. </a:t>
            </a:r>
            <a:r>
              <a:rPr lang="el-GR" sz="1600" dirty="0">
                <a:latin typeface="Arial" panose="020B0604020202020204" pitchFamily="34" charset="0"/>
                <a:cs typeface="Arial" panose="020B0604020202020204" pitchFamily="34" charset="0"/>
              </a:rPr>
              <a:t>Για </a:t>
            </a:r>
            <a:r>
              <a:rPr lang="el-GR" sz="1600" dirty="0" smtClean="0">
                <a:latin typeface="Arial" panose="020B0604020202020204" pitchFamily="34" charset="0"/>
                <a:cs typeface="Arial" panose="020B0604020202020204" pitchFamily="34" charset="0"/>
              </a:rPr>
              <a:t>διαφυγή</a:t>
            </a:r>
            <a:r>
              <a:rPr lang="en-US" sz="1600" dirty="0" smtClean="0">
                <a:latin typeface="Arial" panose="020B0604020202020204" pitchFamily="34" charset="0"/>
                <a:cs typeface="Arial" panose="020B0604020202020204" pitchFamily="34" charset="0"/>
              </a:rPr>
              <a:t>: </a:t>
            </a:r>
            <a:r>
              <a:rPr lang="el-GR" sz="1600" dirty="0">
                <a:latin typeface="Arial" panose="020B0604020202020204" pitchFamily="34" charset="0"/>
                <a:cs typeface="Arial" panose="020B0604020202020204" pitchFamily="34" charset="0"/>
              </a:rPr>
              <a:t>χρησιμοποιήστε μάσκα αερίων</a:t>
            </a:r>
            <a:r>
              <a:rPr lang="en-US" sz="1600" dirty="0">
                <a:latin typeface="Arial" panose="020B0604020202020204" pitchFamily="34" charset="0"/>
                <a:cs typeface="Arial" panose="020B0604020202020204" pitchFamily="34" charset="0"/>
              </a:rPr>
              <a:t>.</a:t>
            </a:r>
          </a:p>
          <a:p>
            <a:pPr marL="0" indent="0">
              <a:lnSpc>
                <a:spcPct val="150000"/>
              </a:lnSpc>
              <a:buNone/>
            </a:pP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690408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r>
              <a:rPr lang="el-GR" dirty="0">
                <a:latin typeface="Arial" panose="020B0604020202020204" pitchFamily="34" charset="0"/>
                <a:cs typeface="Arial" panose="020B0604020202020204" pitchFamily="34" charset="0"/>
              </a:rPr>
              <a:t>Ψυκτικά μέσα και ασφάλεια </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600200"/>
            <a:ext cx="8507288" cy="4525963"/>
          </a:xfrm>
        </p:spPr>
        <p:txBody>
          <a:bodyPr>
            <a:noAutofit/>
          </a:bodyPr>
          <a:lstStyle/>
          <a:p>
            <a:pPr marL="0" indent="0">
              <a:lnSpc>
                <a:spcPct val="150000"/>
              </a:lnSpc>
              <a:buNone/>
            </a:pPr>
            <a:r>
              <a:rPr lang="el-GR" sz="1600" b="1" dirty="0">
                <a:latin typeface="Arial" panose="020B0604020202020204" pitchFamily="34" charset="0"/>
                <a:cs typeface="Arial" panose="020B0604020202020204" pitchFamily="34" charset="0"/>
              </a:rPr>
              <a:t>Ατομικά μέσα προστασίας</a:t>
            </a:r>
            <a:endParaRPr lang="en-US" sz="1600" b="1" dirty="0">
              <a:latin typeface="Arial" panose="020B0604020202020204" pitchFamily="34" charset="0"/>
              <a:cs typeface="Arial" panose="020B0604020202020204" pitchFamily="34" charset="0"/>
            </a:endParaRPr>
          </a:p>
          <a:p>
            <a:pPr marL="0" indent="0">
              <a:lnSpc>
                <a:spcPct val="150000"/>
              </a:lnSpc>
              <a:buNone/>
            </a:pPr>
            <a:endParaRPr lang="en-US" sz="1600" b="1" dirty="0">
              <a:latin typeface="Arial" panose="020B0604020202020204" pitchFamily="34" charset="0"/>
              <a:cs typeface="Arial" panose="020B0604020202020204" pitchFamily="34" charset="0"/>
            </a:endParaRPr>
          </a:p>
          <a:p>
            <a:pPr marL="0" indent="0">
              <a:lnSpc>
                <a:spcPct val="150000"/>
              </a:lnSpc>
              <a:buNone/>
            </a:pPr>
            <a:r>
              <a:rPr lang="el-GR" sz="1600" b="1" dirty="0">
                <a:latin typeface="Arial" panose="020B0604020202020204" pitchFamily="34" charset="0"/>
                <a:cs typeface="Arial" panose="020B0604020202020204" pitchFamily="34" charset="0"/>
              </a:rPr>
              <a:t>Συμπληρωματικές συστάσεις</a:t>
            </a:r>
            <a:r>
              <a:rPr lang="en-US" sz="1600" b="1" dirty="0">
                <a:latin typeface="Arial" panose="020B0604020202020204" pitchFamily="34" charset="0"/>
                <a:cs typeface="Arial" panose="020B0604020202020204" pitchFamily="34" charset="0"/>
              </a:rPr>
              <a:t>:</a:t>
            </a:r>
          </a:p>
          <a:p>
            <a:pPr marL="0" indent="0">
              <a:lnSpc>
                <a:spcPct val="150000"/>
              </a:lnSpc>
              <a:buNone/>
            </a:pPr>
            <a:r>
              <a:rPr lang="el-GR" sz="1600" dirty="0">
                <a:latin typeface="Arial" panose="020B0604020202020204" pitchFamily="34" charset="0"/>
                <a:cs typeface="Arial" panose="020B0604020202020204" pitchFamily="34" charset="0"/>
              </a:rPr>
              <a:t>¨οπού η επαφή με υγρό είναι πιθανή</a:t>
            </a:r>
            <a:r>
              <a:rPr lang="en-US" sz="1600" dirty="0">
                <a:latin typeface="Arial" panose="020B0604020202020204" pitchFamily="34" charset="0"/>
                <a:cs typeface="Arial" panose="020B0604020202020204" pitchFamily="34" charset="0"/>
              </a:rPr>
              <a:t>, </a:t>
            </a:r>
            <a:r>
              <a:rPr lang="el-GR" sz="1600" dirty="0">
                <a:latin typeface="Arial" panose="020B0604020202020204" pitchFamily="34" charset="0"/>
                <a:cs typeface="Arial" panose="020B0604020202020204" pitchFamily="34" charset="0"/>
              </a:rPr>
              <a:t>όπως μια διαρροή </a:t>
            </a:r>
            <a:r>
              <a:rPr lang="en-US" sz="1600" dirty="0">
                <a:latin typeface="Arial" panose="020B0604020202020204" pitchFamily="34" charset="0"/>
                <a:cs typeface="Arial" panose="020B0604020202020204" pitchFamily="34" charset="0"/>
              </a:rPr>
              <a:t>,</a:t>
            </a:r>
            <a:r>
              <a:rPr lang="el-GR" sz="1600" dirty="0">
                <a:latin typeface="Arial" panose="020B0604020202020204" pitchFamily="34" charset="0"/>
                <a:cs typeface="Arial" panose="020B0604020202020204" pitchFamily="34" charset="0"/>
              </a:rPr>
              <a:t>πρέπει να φοράτε </a:t>
            </a:r>
            <a:r>
              <a:rPr lang="en-US" sz="1600" dirty="0">
                <a:latin typeface="Arial" panose="020B0604020202020204" pitchFamily="34" charset="0"/>
                <a:cs typeface="Arial" panose="020B0604020202020204" pitchFamily="34" charset="0"/>
              </a:rPr>
              <a:t> </a:t>
            </a:r>
            <a:r>
              <a:rPr lang="el-GR" sz="1600" dirty="0">
                <a:latin typeface="Arial" panose="020B0604020202020204" pitchFamily="34" charset="0"/>
                <a:cs typeface="Arial" panose="020B0604020202020204" pitchFamily="34" charset="0"/>
              </a:rPr>
              <a:t>αδιάβροχες μπότες και γάντια. </a:t>
            </a:r>
            <a:r>
              <a:rPr lang="en-US" sz="1600" dirty="0">
                <a:latin typeface="Arial" panose="020B0604020202020204" pitchFamily="34" charset="0"/>
                <a:cs typeface="Arial" panose="020B0604020202020204" pitchFamily="34" charset="0"/>
              </a:rPr>
              <a:t> </a:t>
            </a:r>
            <a:r>
              <a:rPr lang="el-GR" sz="1600" dirty="0">
                <a:latin typeface="Arial" panose="020B0604020202020204" pitchFamily="34" charset="0"/>
                <a:cs typeface="Arial" panose="020B0604020202020204" pitchFamily="34" charset="0"/>
              </a:rPr>
              <a:t>Προειδοποιητικές πινακίδες συνιστώνται σε περιοχές υψηλής έκθεσης</a:t>
            </a:r>
            <a:r>
              <a:rPr lang="en-US" sz="1600" b="1" dirty="0">
                <a:latin typeface="Arial" panose="020B0604020202020204" pitchFamily="34" charset="0"/>
                <a:cs typeface="Arial" panose="020B0604020202020204" pitchFamily="34" charset="0"/>
              </a:rPr>
              <a:t>.</a:t>
            </a:r>
            <a:r>
              <a:rPr lang="en-US" sz="1600" dirty="0">
                <a:latin typeface="Arial" panose="020B0604020202020204" pitchFamily="34" charset="0"/>
                <a:cs typeface="Arial" panose="020B0604020202020204" pitchFamily="34" charset="0"/>
              </a:rPr>
              <a:t> </a:t>
            </a:r>
            <a:r>
              <a:rPr lang="el-GR" sz="1600" dirty="0">
                <a:latin typeface="Arial" panose="020B0604020202020204" pitchFamily="34" charset="0"/>
                <a:cs typeface="Arial" panose="020B0604020202020204" pitchFamily="34" charset="0"/>
              </a:rPr>
              <a:t>Πρέπει να υπάρχουν σταθμοί πλύσης ματιών και εγκαταστάσεις για άμεσο μπάνιο. </a:t>
            </a:r>
            <a:endParaRPr lang="de-DE" sz="1600" dirty="0">
              <a:latin typeface="Arial" panose="020B0604020202020204" pitchFamily="34" charset="0"/>
              <a:cs typeface="Arial" panose="020B0604020202020204" pitchFamily="34" charset="0"/>
            </a:endParaRPr>
          </a:p>
          <a:p>
            <a:pPr>
              <a:lnSpc>
                <a:spcPct val="150000"/>
              </a:lnSpc>
              <a:buFontTx/>
              <a:buChar char="-"/>
            </a:pPr>
            <a:endParaRPr lang="de-DE" sz="1600" dirty="0">
              <a:latin typeface="Arial" panose="020B0604020202020204" pitchFamily="34" charset="0"/>
              <a:cs typeface="Arial" panose="020B0604020202020204" pitchFamily="34" charset="0"/>
            </a:endParaRPr>
          </a:p>
          <a:p>
            <a:pPr marL="0" indent="0">
              <a:lnSpc>
                <a:spcPct val="150000"/>
              </a:lnSpc>
              <a:buNone/>
            </a:pPr>
            <a:endParaRPr lang="de-DE" sz="1600" dirty="0">
              <a:latin typeface="Arial" panose="020B0604020202020204" pitchFamily="34" charset="0"/>
              <a:cs typeface="Arial" panose="020B0604020202020204" pitchFamily="34" charset="0"/>
            </a:endParaRPr>
          </a:p>
          <a:p>
            <a:pPr marL="914400" lvl="2"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623394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r>
              <a:rPr lang="el-GR" dirty="0">
                <a:latin typeface="Arial" panose="020B0604020202020204" pitchFamily="34" charset="0"/>
                <a:cs typeface="Arial" panose="020B0604020202020204" pitchFamily="34" charset="0"/>
              </a:rPr>
              <a:t>Ψυκτικά μέσα και ασφάλεια </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18356" y="1484784"/>
            <a:ext cx="8507288" cy="4525963"/>
          </a:xfrm>
        </p:spPr>
        <p:txBody>
          <a:bodyPr>
            <a:noAutofit/>
          </a:bodyPr>
          <a:lstStyle/>
          <a:p>
            <a:pPr marL="0" indent="0">
              <a:lnSpc>
                <a:spcPct val="150000"/>
              </a:lnSpc>
              <a:buNone/>
            </a:pPr>
            <a:r>
              <a:rPr lang="el-GR" sz="1600" b="1" dirty="0">
                <a:latin typeface="Arial" panose="020B0604020202020204" pitchFamily="34" charset="0"/>
                <a:cs typeface="Arial" panose="020B0604020202020204" pitchFamily="34" charset="0"/>
              </a:rPr>
              <a:t>Σε περίπτωση κινδύνου καλέστε</a:t>
            </a:r>
            <a:r>
              <a:rPr lang="el-GR" sz="1600" b="1" dirty="0">
                <a:solidFill>
                  <a:srgbClr val="FF0000"/>
                </a:solidFill>
                <a:latin typeface="Arial" panose="020B0604020202020204" pitchFamily="34" charset="0"/>
                <a:cs typeface="Arial" panose="020B0604020202020204" pitchFamily="34" charset="0"/>
              </a:rPr>
              <a:t> </a:t>
            </a:r>
          </a:p>
          <a:p>
            <a:pPr marL="0" indent="0">
              <a:lnSpc>
                <a:spcPct val="150000"/>
              </a:lnSpc>
              <a:buNone/>
            </a:pPr>
            <a:r>
              <a:rPr lang="el-GR" sz="1600" b="1" dirty="0">
                <a:solidFill>
                  <a:srgbClr val="FF0000"/>
                </a:solidFill>
                <a:latin typeface="Arial" panose="020B0604020202020204" pitchFamily="34" charset="0"/>
                <a:cs typeface="Arial" panose="020B0604020202020204" pitchFamily="34" charset="0"/>
              </a:rPr>
              <a:t>2107793777</a:t>
            </a:r>
            <a:endParaRPr lang="en-US" sz="1600" b="1" dirty="0">
              <a:solidFill>
                <a:srgbClr val="FF0000"/>
              </a:solidFill>
              <a:latin typeface="Arial" panose="020B0604020202020204" pitchFamily="34" charset="0"/>
              <a:cs typeface="Arial" panose="020B0604020202020204" pitchFamily="34" charset="0"/>
            </a:endParaRPr>
          </a:p>
          <a:p>
            <a:pPr marL="0" indent="0">
              <a:lnSpc>
                <a:spcPct val="150000"/>
              </a:lnSpc>
              <a:buNone/>
            </a:pPr>
            <a:endParaRPr lang="de-DE" sz="1600" dirty="0">
              <a:latin typeface="Arial" panose="020B0604020202020204" pitchFamily="34" charset="0"/>
              <a:cs typeface="Arial" panose="020B0604020202020204" pitchFamily="34" charset="0"/>
            </a:endParaRPr>
          </a:p>
          <a:p>
            <a:pPr marL="914400" lvl="2"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endParaRPr lang="en-GB" sz="1600" dirty="0">
              <a:latin typeface="Arial" panose="020B0604020202020204" pitchFamily="34" charset="0"/>
              <a:cs typeface="Arial" panose="020B0604020202020204" pitchFamily="34" charset="0"/>
            </a:endParaRPr>
          </a:p>
        </p:txBody>
      </p:sp>
      <p:pic>
        <p:nvPicPr>
          <p:cNvPr id="32772" name="Picture 4" descr="112 Emergency Call Numb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1514500"/>
            <a:ext cx="4372060" cy="46635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45973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r>
              <a:rPr lang="el-GR" dirty="0">
                <a:solidFill>
                  <a:srgbClr val="FF0000"/>
                </a:solidFill>
                <a:latin typeface="Arial" panose="020B0604020202020204" pitchFamily="34" charset="0"/>
                <a:cs typeface="Arial" panose="020B0604020202020204" pitchFamily="34" charset="0"/>
              </a:rPr>
              <a:t>Υγρό μεταφοράς θερμότητας </a:t>
            </a:r>
            <a:r>
              <a:rPr lang="el-GR" dirty="0" smtClean="0">
                <a:solidFill>
                  <a:srgbClr val="FF0000"/>
                </a:solidFill>
                <a:latin typeface="Arial" panose="020B0604020202020204" pitchFamily="34" charset="0"/>
                <a:cs typeface="Arial" panose="020B0604020202020204" pitchFamily="34" charset="0"/>
              </a:rPr>
              <a:t>– Άλμη</a:t>
            </a:r>
            <a:endParaRPr lang="en-GB" dirty="0">
              <a:solidFill>
                <a:srgbClr val="FF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95536" y="1412776"/>
            <a:ext cx="8507288" cy="4525963"/>
          </a:xfrm>
        </p:spPr>
        <p:txBody>
          <a:bodyPr>
            <a:noAutofit/>
          </a:bodyPr>
          <a:lstStyle/>
          <a:p>
            <a:pPr marL="0" indent="0">
              <a:lnSpc>
                <a:spcPct val="150000"/>
              </a:lnSpc>
              <a:buNone/>
            </a:pPr>
            <a:r>
              <a:rPr lang="el-GR" sz="1600" b="1" dirty="0">
                <a:latin typeface="Arial" panose="020B0604020202020204" pitchFamily="34" charset="0"/>
                <a:cs typeface="Arial" panose="020B0604020202020204" pitchFamily="34" charset="0"/>
              </a:rPr>
              <a:t>Τι σημαίνει</a:t>
            </a:r>
            <a:r>
              <a:rPr lang="el-GR" sz="1600" b="1" dirty="0">
                <a:solidFill>
                  <a:srgbClr val="FF0000"/>
                </a:solidFill>
                <a:latin typeface="Arial" panose="020B0604020202020204" pitchFamily="34" charset="0"/>
                <a:cs typeface="Arial" panose="020B0604020202020204" pitchFamily="34" charset="0"/>
              </a:rPr>
              <a:t> </a:t>
            </a:r>
            <a:r>
              <a:rPr lang="el-GR" sz="1600" b="1" dirty="0">
                <a:latin typeface="Arial" panose="020B0604020202020204" pitchFamily="34" charset="0"/>
                <a:cs typeface="Arial" panose="020B0604020202020204" pitchFamily="34" charset="0"/>
              </a:rPr>
              <a:t>άλμη</a:t>
            </a:r>
            <a:r>
              <a:rPr lang="el-GR" sz="1600" b="1" dirty="0">
                <a:solidFill>
                  <a:srgbClr val="FF0000"/>
                </a:solidFill>
                <a:latin typeface="Arial" panose="020B0604020202020204" pitchFamily="34" charset="0"/>
                <a:cs typeface="Arial" panose="020B0604020202020204" pitchFamily="34" charset="0"/>
              </a:rPr>
              <a:t> </a:t>
            </a:r>
            <a:r>
              <a:rPr lang="en-US" sz="1600" b="1" dirty="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a:p>
            <a:pPr marL="0" indent="0">
              <a:lnSpc>
                <a:spcPct val="150000"/>
              </a:lnSpc>
              <a:buNone/>
            </a:pPr>
            <a:r>
              <a:rPr lang="el-GR" sz="1600" dirty="0">
                <a:latin typeface="Arial" panose="020B0604020202020204" pitchFamily="34" charset="0"/>
                <a:cs typeface="Arial" panose="020B0604020202020204" pitchFamily="34" charset="0"/>
              </a:rPr>
              <a:t>Το υγρό μεταφοράς θερμότητας στον </a:t>
            </a:r>
            <a:r>
              <a:rPr lang="el-GR" sz="1600" dirty="0" err="1">
                <a:latin typeface="Arial" panose="020B0604020202020204" pitchFamily="34" charset="0"/>
                <a:cs typeface="Arial" panose="020B0604020202020204" pitchFamily="34" charset="0"/>
              </a:rPr>
              <a:t>εναλλάκτη</a:t>
            </a:r>
            <a:r>
              <a:rPr lang="el-GR" sz="1600" dirty="0">
                <a:latin typeface="Arial" panose="020B0604020202020204" pitchFamily="34" charset="0"/>
                <a:cs typeface="Arial" panose="020B0604020202020204" pitchFamily="34" charset="0"/>
              </a:rPr>
              <a:t> θερμότητας μέσα στη γεώτρηση ονομάζεται άλμη. </a:t>
            </a:r>
            <a:r>
              <a:rPr lang="en-US" sz="1600" dirty="0">
                <a:latin typeface="Arial" panose="020B0604020202020204" pitchFamily="34" charset="0"/>
                <a:cs typeface="Arial" panose="020B0604020202020204" pitchFamily="34" charset="0"/>
              </a:rPr>
              <a:t/>
            </a:r>
            <a:br>
              <a:rPr lang="en-US" sz="1600" dirty="0">
                <a:latin typeface="Arial" panose="020B0604020202020204" pitchFamily="34" charset="0"/>
                <a:cs typeface="Arial" panose="020B0604020202020204" pitchFamily="34" charset="0"/>
              </a:rPr>
            </a:br>
            <a:r>
              <a:rPr lang="el-GR" sz="1600" dirty="0">
                <a:latin typeface="Arial" panose="020B0604020202020204" pitchFamily="34" charset="0"/>
                <a:cs typeface="Arial" panose="020B0604020202020204" pitchFamily="34" charset="0"/>
              </a:rPr>
              <a:t>Σημαίνει συνήθως  υψηλή συγκέντρωση αλατιού στο νερό. </a:t>
            </a:r>
          </a:p>
          <a:p>
            <a:pPr marL="0" indent="0">
              <a:lnSpc>
                <a:spcPct val="150000"/>
              </a:lnSpc>
              <a:buNone/>
            </a:pPr>
            <a:r>
              <a:rPr lang="el-GR" sz="1600" dirty="0">
                <a:latin typeface="Arial" panose="020B0604020202020204" pitchFamily="34" charset="0"/>
                <a:cs typeface="Arial" panose="020B0604020202020204" pitchFamily="34" charset="0"/>
              </a:rPr>
              <a:t>Από </a:t>
            </a:r>
            <a:r>
              <a:rPr lang="en-US" sz="1600" dirty="0">
                <a:latin typeface="Arial" panose="020B0604020202020204" pitchFamily="34" charset="0"/>
                <a:cs typeface="Arial" panose="020B0604020202020204" pitchFamily="34" charset="0"/>
              </a:rPr>
              <a:t> 3.5% (</a:t>
            </a:r>
            <a:r>
              <a:rPr lang="el-GR" sz="1600" dirty="0">
                <a:latin typeface="Arial" panose="020B0604020202020204" pitchFamily="34" charset="0"/>
                <a:cs typeface="Arial" panose="020B0604020202020204" pitchFamily="34" charset="0"/>
              </a:rPr>
              <a:t>θαλασσινό νερό </a:t>
            </a:r>
            <a:r>
              <a:rPr lang="en-US" sz="1600" dirty="0">
                <a:latin typeface="Arial" panose="020B0604020202020204" pitchFamily="34" charset="0"/>
                <a:cs typeface="Arial" panose="020B0604020202020204" pitchFamily="34" charset="0"/>
              </a:rPr>
              <a:t>) </a:t>
            </a:r>
            <a:r>
              <a:rPr lang="el-GR" sz="1600" dirty="0">
                <a:latin typeface="Arial" panose="020B0604020202020204" pitchFamily="34" charset="0"/>
                <a:cs typeface="Arial" panose="020B0604020202020204" pitchFamily="34" charset="0"/>
              </a:rPr>
              <a:t>μέχρι </a:t>
            </a:r>
            <a:r>
              <a:rPr lang="en-US" sz="1600" dirty="0">
                <a:latin typeface="Arial" panose="020B0604020202020204" pitchFamily="34" charset="0"/>
                <a:cs typeface="Arial" panose="020B0604020202020204" pitchFamily="34" charset="0"/>
              </a:rPr>
              <a:t>26% (</a:t>
            </a:r>
            <a:r>
              <a:rPr lang="el-GR" sz="1600" dirty="0">
                <a:latin typeface="Arial" panose="020B0604020202020204" pitchFamily="34" charset="0"/>
                <a:cs typeface="Arial" panose="020B0604020202020204" pitchFamily="34" charset="0"/>
              </a:rPr>
              <a:t>ένα τυπικό κορεσμένο διάλυμα</a:t>
            </a:r>
            <a:r>
              <a:rPr lang="en-US" sz="1600" dirty="0">
                <a:latin typeface="Arial" panose="020B0604020202020204" pitchFamily="34" charset="0"/>
                <a:cs typeface="Arial" panose="020B0604020202020204" pitchFamily="34" charset="0"/>
              </a:rPr>
              <a:t>)</a:t>
            </a:r>
          </a:p>
          <a:p>
            <a:pPr marL="0" indent="0">
              <a:lnSpc>
                <a:spcPct val="150000"/>
              </a:lnSpc>
              <a:buNone/>
            </a:pPr>
            <a:r>
              <a:rPr lang="el-GR" sz="1600" dirty="0">
                <a:latin typeface="Arial" panose="020B0604020202020204" pitchFamily="34" charset="0"/>
                <a:cs typeface="Arial" panose="020B0604020202020204" pitchFamily="34" charset="0"/>
              </a:rPr>
              <a:t>Αυτό η σημασία δεν έχει να κάνει με το υγρό μεταφοράς θερμότητας </a:t>
            </a:r>
            <a:endParaRPr lang="en-US" sz="1600" dirty="0">
              <a:latin typeface="Arial" panose="020B0604020202020204" pitchFamily="34" charset="0"/>
              <a:cs typeface="Arial" panose="020B0604020202020204" pitchFamily="34" charset="0"/>
            </a:endParaRP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r>
              <a:rPr lang="el-GR" sz="1600" dirty="0">
                <a:latin typeface="Arial" panose="020B0604020202020204" pitchFamily="34" charset="0"/>
                <a:cs typeface="Arial" panose="020B0604020202020204" pitchFamily="34" charset="0"/>
              </a:rPr>
              <a:t>Στην περίπτωση μας άλμη , είναι μια μίξη </a:t>
            </a:r>
            <a:r>
              <a:rPr lang="en-US" sz="1600" dirty="0">
                <a:latin typeface="Arial" panose="020B0604020202020204" pitchFamily="34" charset="0"/>
                <a:cs typeface="Arial" panose="020B0604020202020204" pitchFamily="34" charset="0"/>
              </a:rPr>
              <a:t>(~75%) </a:t>
            </a:r>
            <a:r>
              <a:rPr lang="el-GR" sz="1600" dirty="0">
                <a:latin typeface="Arial" panose="020B0604020202020204" pitchFamily="34" charset="0"/>
                <a:cs typeface="Arial" panose="020B0604020202020204" pitchFamily="34" charset="0"/>
              </a:rPr>
              <a:t>και αντιψυκτικό </a:t>
            </a:r>
            <a:r>
              <a:rPr lang="en-US" sz="1600" dirty="0">
                <a:latin typeface="Arial" panose="020B0604020202020204" pitchFamily="34" charset="0"/>
                <a:cs typeface="Arial" panose="020B0604020202020204" pitchFamily="34" charset="0"/>
              </a:rPr>
              <a:t>(~25%, e.g. ethylene glycol )</a:t>
            </a:r>
          </a:p>
          <a:p>
            <a:pPr marL="0" indent="0">
              <a:lnSpc>
                <a:spcPct val="150000"/>
              </a:lnSpc>
              <a:buNone/>
            </a:pPr>
            <a:r>
              <a:rPr lang="el-GR" sz="1600" dirty="0">
                <a:latin typeface="Arial" panose="020B0604020202020204" pitchFamily="34" charset="0"/>
                <a:cs typeface="Arial" panose="020B0604020202020204" pitchFamily="34" charset="0"/>
              </a:rPr>
              <a:t>Το αντιψυκτικό αποτρέπει το πάγωμα στις συνθήκες λειτουργίας σε θερμοκρασίες κάτω των  </a:t>
            </a:r>
            <a:r>
              <a:rPr lang="en-US" sz="1600" dirty="0">
                <a:latin typeface="Arial" panose="020B0604020202020204" pitchFamily="34" charset="0"/>
                <a:cs typeface="Arial" panose="020B0604020202020204" pitchFamily="34" charset="0"/>
              </a:rPr>
              <a:t>0°C.</a:t>
            </a:r>
            <a:endParaRPr lang="de-DE" sz="1600" dirty="0">
              <a:latin typeface="Arial" panose="020B0604020202020204" pitchFamily="34" charset="0"/>
              <a:cs typeface="Arial" panose="020B0604020202020204" pitchFamily="34" charset="0"/>
            </a:endParaRPr>
          </a:p>
          <a:p>
            <a:pPr marL="0" indent="0">
              <a:lnSpc>
                <a:spcPct val="150000"/>
              </a:lnSpc>
              <a:buNone/>
            </a:pPr>
            <a:r>
              <a:rPr lang="en-US" sz="1600" dirty="0"/>
              <a:t/>
            </a:r>
            <a:br>
              <a:rPr lang="en-US" sz="1600" dirty="0"/>
            </a:br>
            <a:endParaRPr lang="en-US" sz="1600" b="1" dirty="0">
              <a:latin typeface="Arial" panose="020B0604020202020204" pitchFamily="34" charset="0"/>
              <a:cs typeface="Arial" panose="020B0604020202020204" pitchFamily="34" charset="0"/>
            </a:endParaRPr>
          </a:p>
          <a:p>
            <a:pPr marL="0" indent="0">
              <a:lnSpc>
                <a:spcPct val="150000"/>
              </a:lnSpc>
              <a:buNone/>
            </a:pPr>
            <a:endParaRPr lang="de-DE" sz="1600" dirty="0">
              <a:latin typeface="Arial" panose="020B0604020202020204" pitchFamily="34" charset="0"/>
              <a:cs typeface="Arial" panose="020B0604020202020204" pitchFamily="34" charset="0"/>
            </a:endParaRPr>
          </a:p>
          <a:p>
            <a:pPr marL="914400" lvl="2"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382507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r>
              <a:rPr lang="el-GR" dirty="0">
                <a:latin typeface="Arial" panose="020B0604020202020204" pitchFamily="34" charset="0"/>
                <a:cs typeface="Arial" panose="020B0604020202020204" pitchFamily="34" charset="0"/>
              </a:rPr>
              <a:t>Αντιψυκτικό </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600200"/>
            <a:ext cx="8507288" cy="4525963"/>
          </a:xfrm>
        </p:spPr>
        <p:txBody>
          <a:bodyPr>
            <a:noAutofit/>
          </a:bodyPr>
          <a:lstStyle/>
          <a:p>
            <a:pPr marL="0" indent="0">
              <a:lnSpc>
                <a:spcPct val="150000"/>
              </a:lnSpc>
              <a:buNone/>
            </a:pPr>
            <a:r>
              <a:rPr lang="el-GR" sz="1600" b="1" dirty="0">
                <a:latin typeface="Arial" panose="020B0604020202020204" pitchFamily="34" charset="0"/>
                <a:cs typeface="Arial" panose="020B0604020202020204" pitchFamily="34" charset="0"/>
              </a:rPr>
              <a:t>Μόνο </a:t>
            </a:r>
            <a:r>
              <a:rPr lang="el-GR" sz="1600" b="1" dirty="0" smtClean="0">
                <a:latin typeface="Arial" panose="020B0604020202020204" pitchFamily="34" charset="0"/>
                <a:cs typeface="Arial" panose="020B0604020202020204" pitchFamily="34" charset="0"/>
              </a:rPr>
              <a:t>αντιψυκτικό;</a:t>
            </a:r>
            <a:endParaRPr lang="en-US" sz="1600" b="1" dirty="0">
              <a:latin typeface="Arial" panose="020B0604020202020204" pitchFamily="34" charset="0"/>
              <a:cs typeface="Arial" panose="020B0604020202020204" pitchFamily="34" charset="0"/>
            </a:endParaRP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r>
              <a:rPr lang="el-GR" sz="1600" dirty="0">
                <a:latin typeface="Arial" panose="020B0604020202020204" pitchFamily="34" charset="0"/>
                <a:cs typeface="Arial" panose="020B0604020202020204" pitchFamily="34" charset="0"/>
              </a:rPr>
              <a:t>Η πιο σημαντική ιδιότητα της άλμης είναι το χαμηλό σημείο πήξης. </a:t>
            </a:r>
            <a:r>
              <a:rPr lang="en-US" sz="1600" dirty="0">
                <a:latin typeface="Arial" panose="020B0604020202020204" pitchFamily="34" charset="0"/>
                <a:cs typeface="Arial" panose="020B0604020202020204" pitchFamily="34" charset="0"/>
              </a:rPr>
              <a:t>(</a:t>
            </a:r>
            <a:r>
              <a:rPr lang="en-US" sz="1600" dirty="0">
                <a:latin typeface="Arial" panose="020B0604020202020204" pitchFamily="34" charset="0"/>
                <a:cs typeface="Arial" panose="020B0604020202020204" pitchFamily="34" charset="0"/>
                <a:sym typeface="Wingdings" panose="05000000000000000000" pitchFamily="2" charset="2"/>
              </a:rPr>
              <a:t> </a:t>
            </a:r>
            <a:r>
              <a:rPr lang="el-GR" sz="1600" dirty="0" err="1">
                <a:latin typeface="Arial" panose="020B0604020202020204" pitchFamily="34" charset="0"/>
                <a:cs typeface="Arial" panose="020B0604020202020204" pitchFamily="34" charset="0"/>
              </a:rPr>
              <a:t>γλυκόλη</a:t>
            </a:r>
            <a:r>
              <a:rPr lang="el-GR" sz="1600" dirty="0">
                <a:latin typeface="Arial" panose="020B0604020202020204" pitchFamily="34" charset="0"/>
                <a:cs typeface="Arial" panose="020B0604020202020204" pitchFamily="34" charset="0"/>
              </a:rPr>
              <a:t> αιθυλενίου</a:t>
            </a:r>
            <a:r>
              <a:rPr lang="en-US" sz="1600" dirty="0">
                <a:latin typeface="Arial" panose="020B0604020202020204" pitchFamily="34" charset="0"/>
                <a:cs typeface="Arial" panose="020B0604020202020204" pitchFamily="34" charset="0"/>
              </a:rPr>
              <a:t>). </a:t>
            </a:r>
            <a:r>
              <a:rPr lang="el-GR" sz="1600" dirty="0">
                <a:latin typeface="Arial" panose="020B0604020202020204" pitchFamily="34" charset="0"/>
                <a:cs typeface="Arial" panose="020B0604020202020204" pitchFamily="34" charset="0"/>
              </a:rPr>
              <a:t>Επιπροσθέτως η άλμη έχει σχεδιαστεί να αποτρέπει τη διάβρωση, τη γήρανση και τις επιστρώσεις στο σύστημα. </a:t>
            </a:r>
            <a:endParaRPr lang="en-US" sz="1600" dirty="0">
              <a:latin typeface="Arial" panose="020B0604020202020204" pitchFamily="34" charset="0"/>
              <a:cs typeface="Arial" panose="020B0604020202020204" pitchFamily="34" charset="0"/>
              <a:sym typeface="Wingdings" panose="05000000000000000000" pitchFamily="2" charset="2"/>
            </a:endParaRPr>
          </a:p>
          <a:p>
            <a:pPr marL="0" indent="0">
              <a:lnSpc>
                <a:spcPct val="150000"/>
              </a:lnSpc>
              <a:buNone/>
            </a:pPr>
            <a:r>
              <a:rPr lang="el-GR" sz="1600" dirty="0">
                <a:latin typeface="Arial" panose="020B0604020202020204" pitchFamily="34" charset="0"/>
                <a:cs typeface="Arial" panose="020B0604020202020204" pitchFamily="34" charset="0"/>
                <a:sym typeface="Wingdings" panose="05000000000000000000" pitchFamily="2" charset="2"/>
              </a:rPr>
              <a:t>Γ αυτό προστίθενται αναστολείς</a:t>
            </a:r>
            <a:r>
              <a:rPr lang="en-US" sz="1600" dirty="0">
                <a:latin typeface="Arial" panose="020B0604020202020204" pitchFamily="34" charset="0"/>
                <a:cs typeface="Arial" panose="020B0604020202020204" pitchFamily="34" charset="0"/>
                <a:sym typeface="Wingdings" panose="05000000000000000000" pitchFamily="2" charset="2"/>
              </a:rPr>
              <a:t>, </a:t>
            </a:r>
            <a:r>
              <a:rPr lang="el-GR" sz="1600" dirty="0">
                <a:latin typeface="Arial" panose="020B0604020202020204" pitchFamily="34" charset="0"/>
                <a:cs typeface="Arial" panose="020B0604020202020204" pitchFamily="34" charset="0"/>
                <a:sym typeface="Wingdings" panose="05000000000000000000" pitchFamily="2" charset="2"/>
              </a:rPr>
              <a:t>που είναι μέρος του έτοιμου αντιψυκτικού. </a:t>
            </a:r>
            <a:endParaRPr lang="en-US" sz="1600" dirty="0">
              <a:latin typeface="Arial" panose="020B0604020202020204" pitchFamily="34" charset="0"/>
              <a:cs typeface="Arial" panose="020B0604020202020204" pitchFamily="34" charset="0"/>
              <a:sym typeface="Wingdings" panose="05000000000000000000" pitchFamily="2" charset="2"/>
            </a:endParaRPr>
          </a:p>
          <a:p>
            <a:pPr marL="0" indent="0">
              <a:lnSpc>
                <a:spcPct val="150000"/>
              </a:lnSpc>
              <a:buNone/>
            </a:pPr>
            <a:r>
              <a:rPr lang="el-GR" sz="1600" dirty="0">
                <a:latin typeface="Arial" panose="020B0604020202020204" pitchFamily="34" charset="0"/>
                <a:cs typeface="Arial" panose="020B0604020202020204" pitchFamily="34" charset="0"/>
                <a:sym typeface="Wingdings" panose="05000000000000000000" pitchFamily="2" charset="2"/>
              </a:rPr>
              <a:t>Ενώ η </a:t>
            </a:r>
            <a:r>
              <a:rPr lang="el-GR" sz="1600" dirty="0" err="1">
                <a:latin typeface="Arial" panose="020B0604020202020204" pitchFamily="34" charset="0"/>
                <a:cs typeface="Arial" panose="020B0604020202020204" pitchFamily="34" charset="0"/>
                <a:sym typeface="Wingdings" panose="05000000000000000000" pitchFamily="2" charset="2"/>
              </a:rPr>
              <a:t>γλυκόλη</a:t>
            </a:r>
            <a:r>
              <a:rPr lang="el-GR" sz="1600" dirty="0">
                <a:latin typeface="Arial" panose="020B0604020202020204" pitchFamily="34" charset="0"/>
                <a:cs typeface="Arial" panose="020B0604020202020204" pitchFamily="34" charset="0"/>
                <a:sym typeface="Wingdings" panose="05000000000000000000" pitchFamily="2" charset="2"/>
              </a:rPr>
              <a:t> είναι σχετικά ακίνδυνη, οι αναστολείς μπορεί να είναι επικίνδυνοι στην υγεία και στο περιβάλλον. </a:t>
            </a:r>
            <a:r>
              <a:rPr lang="en-US" sz="1600" dirty="0"/>
              <a:t/>
            </a:r>
            <a:br>
              <a:rPr lang="en-US" sz="1600" dirty="0"/>
            </a:br>
            <a:endParaRPr lang="en-US" sz="1600" b="1" dirty="0">
              <a:latin typeface="Arial" panose="020B0604020202020204" pitchFamily="34" charset="0"/>
              <a:cs typeface="Arial" panose="020B0604020202020204" pitchFamily="34" charset="0"/>
            </a:endParaRPr>
          </a:p>
          <a:p>
            <a:pPr marL="0" indent="0">
              <a:lnSpc>
                <a:spcPct val="150000"/>
              </a:lnSpc>
              <a:buNone/>
            </a:pPr>
            <a:endParaRPr lang="de-DE" sz="1600" dirty="0">
              <a:latin typeface="Arial" panose="020B0604020202020204" pitchFamily="34" charset="0"/>
              <a:cs typeface="Arial" panose="020B0604020202020204" pitchFamily="34" charset="0"/>
            </a:endParaRPr>
          </a:p>
          <a:p>
            <a:pPr marL="914400" lvl="2"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501390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r>
              <a:rPr lang="el-GR" dirty="0">
                <a:latin typeface="Arial" panose="020B0604020202020204" pitchFamily="34" charset="0"/>
                <a:cs typeface="Arial" panose="020B0604020202020204" pitchFamily="34" charset="0"/>
              </a:rPr>
              <a:t>Αντιψυκτικό</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600200"/>
            <a:ext cx="8507288" cy="4525963"/>
          </a:xfrm>
        </p:spPr>
        <p:txBody>
          <a:bodyPr>
            <a:noAutofit/>
          </a:bodyPr>
          <a:lstStyle/>
          <a:p>
            <a:pPr marL="0" indent="0">
              <a:lnSpc>
                <a:spcPct val="150000"/>
              </a:lnSpc>
              <a:buNone/>
            </a:pPr>
            <a:r>
              <a:rPr lang="el-GR" sz="1600" b="1" dirty="0">
                <a:latin typeface="Arial" panose="020B0604020202020204" pitchFamily="34" charset="0"/>
                <a:cs typeface="Arial" panose="020B0604020202020204" pitchFamily="34" charset="0"/>
              </a:rPr>
              <a:t>Αναστολείς</a:t>
            </a:r>
            <a:endParaRPr lang="en-US" sz="1600" b="1" dirty="0">
              <a:latin typeface="Arial" panose="020B0604020202020204" pitchFamily="34" charset="0"/>
              <a:cs typeface="Arial" panose="020B0604020202020204" pitchFamily="34" charset="0"/>
            </a:endParaRP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r>
              <a:rPr lang="el-GR" sz="1600" dirty="0">
                <a:latin typeface="Arial" panose="020B0604020202020204" pitchFamily="34" charset="0"/>
                <a:cs typeface="Arial" panose="020B0604020202020204" pitchFamily="34" charset="0"/>
              </a:rPr>
              <a:t>Δυστυχώς τα ξεχωριστά στοιχεία των αναστολέων δεν παρουσιάζονται από τους κατασκευαστές. </a:t>
            </a:r>
            <a:endParaRPr lang="en-US" sz="1600" dirty="0">
              <a:latin typeface="Arial" panose="020B0604020202020204" pitchFamily="34" charset="0"/>
              <a:cs typeface="Arial" panose="020B0604020202020204" pitchFamily="34" charset="0"/>
            </a:endParaRP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r>
              <a:rPr lang="el-GR" sz="1600" dirty="0">
                <a:latin typeface="Arial" panose="020B0604020202020204" pitchFamily="34" charset="0"/>
                <a:cs typeface="Arial" panose="020B0604020202020204" pitchFamily="34" charset="0"/>
                <a:sym typeface="Wingdings" panose="05000000000000000000" pitchFamily="2" charset="2"/>
              </a:rPr>
              <a:t>Στις προδιαγραφές ονομάζονται μόνο σαν </a:t>
            </a:r>
            <a:r>
              <a:rPr lang="en-US" sz="1600" dirty="0">
                <a:latin typeface="Arial" panose="020B0604020202020204" pitchFamily="34" charset="0"/>
                <a:cs typeface="Arial" panose="020B0604020202020204" pitchFamily="34" charset="0"/>
                <a:sym typeface="Wingdings" panose="05000000000000000000" pitchFamily="2" charset="2"/>
              </a:rPr>
              <a:t>“</a:t>
            </a:r>
            <a:r>
              <a:rPr lang="el-GR" sz="1600" dirty="0">
                <a:latin typeface="Arial" panose="020B0604020202020204" pitchFamily="34" charset="0"/>
                <a:cs typeface="Arial" panose="020B0604020202020204" pitchFamily="34" charset="0"/>
                <a:sym typeface="Wingdings" panose="05000000000000000000" pitchFamily="2" charset="2"/>
              </a:rPr>
              <a:t>Μοντέρνοι αναστολείς</a:t>
            </a:r>
            <a:r>
              <a:rPr lang="en-US" sz="1600" dirty="0">
                <a:latin typeface="Arial" panose="020B0604020202020204" pitchFamily="34" charset="0"/>
                <a:cs typeface="Arial" panose="020B0604020202020204" pitchFamily="34" charset="0"/>
                <a:sym typeface="Wingdings" panose="05000000000000000000" pitchFamily="2" charset="2"/>
              </a:rPr>
              <a:t>” </a:t>
            </a:r>
            <a:r>
              <a:rPr lang="el-GR" sz="1600" dirty="0">
                <a:latin typeface="Arial" panose="020B0604020202020204" pitchFamily="34" charset="0"/>
                <a:cs typeface="Arial" panose="020B0604020202020204" pitchFamily="34" charset="0"/>
                <a:sym typeface="Wingdings" panose="05000000000000000000" pitchFamily="2" charset="2"/>
              </a:rPr>
              <a:t>ή </a:t>
            </a:r>
            <a:r>
              <a:rPr lang="en-US" sz="1600" dirty="0">
                <a:latin typeface="Arial" panose="020B0604020202020204" pitchFamily="34" charset="0"/>
                <a:cs typeface="Arial" panose="020B0604020202020204" pitchFamily="34" charset="0"/>
                <a:sym typeface="Wingdings" panose="05000000000000000000" pitchFamily="2" charset="2"/>
              </a:rPr>
              <a:t> “</a:t>
            </a:r>
            <a:r>
              <a:rPr lang="el-GR" sz="1600" dirty="0">
                <a:latin typeface="Arial" panose="020B0604020202020204" pitchFamily="34" charset="0"/>
                <a:cs typeface="Arial" panose="020B0604020202020204" pitchFamily="34" charset="0"/>
                <a:sym typeface="Wingdings" panose="05000000000000000000" pitchFamily="2" charset="2"/>
              </a:rPr>
              <a:t>παράγοντες διαβρωτικής προστασίας</a:t>
            </a:r>
            <a:r>
              <a:rPr lang="en-US" sz="1600" dirty="0">
                <a:latin typeface="Arial" panose="020B0604020202020204" pitchFamily="34" charset="0"/>
                <a:cs typeface="Arial" panose="020B0604020202020204" pitchFamily="34" charset="0"/>
                <a:sym typeface="Wingdings" panose="05000000000000000000" pitchFamily="2" charset="2"/>
              </a:rPr>
              <a:t>”. </a:t>
            </a:r>
            <a:r>
              <a:rPr lang="el-GR" sz="1600" dirty="0">
                <a:latin typeface="Arial" panose="020B0604020202020204" pitchFamily="34" charset="0"/>
                <a:cs typeface="Arial" panose="020B0604020202020204" pitchFamily="34" charset="0"/>
                <a:sym typeface="Wingdings" panose="05000000000000000000" pitchFamily="2" charset="2"/>
              </a:rPr>
              <a:t>Ο στόχος τους είναι να παρέχουν βέλτιστη προστασία ενάντια στη διάβρωση, ακόμα και στα συνδυασμένα συστήματα. </a:t>
            </a:r>
            <a:endParaRPr lang="en-US" sz="1600" dirty="0">
              <a:latin typeface="Arial" panose="020B0604020202020204" pitchFamily="34" charset="0"/>
              <a:cs typeface="Arial" panose="020B0604020202020204" pitchFamily="34" charset="0"/>
              <a:sym typeface="Wingdings" panose="05000000000000000000" pitchFamily="2" charset="2"/>
            </a:endParaRPr>
          </a:p>
          <a:p>
            <a:pPr marL="0" indent="0">
              <a:lnSpc>
                <a:spcPct val="150000"/>
              </a:lnSpc>
              <a:buNone/>
            </a:pPr>
            <a:r>
              <a:rPr lang="en-US" sz="1600" dirty="0"/>
              <a:t/>
            </a:r>
            <a:br>
              <a:rPr lang="en-US" sz="1600" dirty="0"/>
            </a:br>
            <a:endParaRPr lang="en-US" sz="1600" b="1" dirty="0">
              <a:latin typeface="Arial" panose="020B0604020202020204" pitchFamily="34" charset="0"/>
              <a:cs typeface="Arial" panose="020B0604020202020204" pitchFamily="34" charset="0"/>
            </a:endParaRPr>
          </a:p>
          <a:p>
            <a:pPr marL="0" indent="0">
              <a:lnSpc>
                <a:spcPct val="150000"/>
              </a:lnSpc>
              <a:buNone/>
            </a:pPr>
            <a:endParaRPr lang="de-DE" sz="1600" dirty="0">
              <a:latin typeface="Arial" panose="020B0604020202020204" pitchFamily="34" charset="0"/>
              <a:cs typeface="Arial" panose="020B0604020202020204" pitchFamily="34" charset="0"/>
            </a:endParaRPr>
          </a:p>
          <a:p>
            <a:pPr marL="914400" lvl="2"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091039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l-GR" dirty="0">
                <a:latin typeface="Arial" panose="020B0604020202020204" pitchFamily="34" charset="0"/>
                <a:cs typeface="Arial" panose="020B0604020202020204" pitchFamily="34" charset="0"/>
              </a:rPr>
              <a:t>Ψυκτικό υγρό</a:t>
            </a:r>
          </a:p>
        </p:txBody>
      </p:sp>
      <p:sp>
        <p:nvSpPr>
          <p:cNvPr id="3" name="Content Placeholder 2"/>
          <p:cNvSpPr>
            <a:spLocks noGrp="1"/>
          </p:cNvSpPr>
          <p:nvPr>
            <p:ph idx="1"/>
          </p:nvPr>
        </p:nvSpPr>
        <p:spPr/>
        <p:txBody>
          <a:bodyPr>
            <a:noAutofit/>
          </a:bodyPr>
          <a:lstStyle/>
          <a:p>
            <a:pPr marL="0" indent="0">
              <a:lnSpc>
                <a:spcPct val="150000"/>
              </a:lnSpc>
              <a:buNone/>
            </a:pPr>
            <a:r>
              <a:rPr lang="el-GR" sz="1600" dirty="0">
                <a:latin typeface="Arial" panose="020B0604020202020204" pitchFamily="34" charset="0"/>
                <a:cs typeface="Arial" panose="020B0604020202020204" pitchFamily="34" charset="0"/>
              </a:rPr>
              <a:t>Ένα ψυκτικό υγρό χρησιμοποιείται στο ψυκτικό κύκλωμα μιας αντλίας θερμότητας. </a:t>
            </a:r>
            <a:r>
              <a:rPr lang="en-US" sz="1600" dirty="0">
                <a:latin typeface="Arial" panose="020B0604020202020204" pitchFamily="34" charset="0"/>
                <a:cs typeface="Arial" panose="020B0604020202020204" pitchFamily="34" charset="0"/>
              </a:rPr>
              <a:t> </a:t>
            </a:r>
            <a:r>
              <a:rPr lang="el-GR" sz="1600" dirty="0">
                <a:latin typeface="Arial" panose="020B0604020202020204" pitchFamily="34" charset="0"/>
                <a:cs typeface="Arial" panose="020B0604020202020204" pitchFamily="34" charset="0"/>
              </a:rPr>
              <a:t>Κατά τη διάρκεια του κύκλου λειτουργίας στην αντλία θερμότητας υποβάλλεται σε μεταβολές τις κατάστασης </a:t>
            </a:r>
            <a:r>
              <a:rPr lang="el-GR" sz="1600" dirty="0" smtClean="0">
                <a:latin typeface="Arial" panose="020B0604020202020204" pitchFamily="34" charset="0"/>
                <a:cs typeface="Arial" panose="020B0604020202020204" pitchFamily="34" charset="0"/>
              </a:rPr>
              <a:t>του, </a:t>
            </a:r>
            <a:r>
              <a:rPr lang="el-GR" sz="1600" dirty="0">
                <a:latin typeface="Arial" panose="020B0604020202020204" pitchFamily="34" charset="0"/>
                <a:cs typeface="Arial" panose="020B0604020202020204" pitchFamily="34" charset="0"/>
              </a:rPr>
              <a:t>από την υγρή στην αέρια φάση και ξανά πάλι πίσω. </a:t>
            </a:r>
            <a:endParaRPr lang="en-US" sz="1600" dirty="0">
              <a:latin typeface="Arial" panose="020B0604020202020204" pitchFamily="34" charset="0"/>
              <a:cs typeface="Arial" panose="020B0604020202020204" pitchFamily="34" charset="0"/>
            </a:endParaRPr>
          </a:p>
          <a:p>
            <a:pPr>
              <a:lnSpc>
                <a:spcPct val="150000"/>
              </a:lnSpc>
              <a:buFont typeface="Wingdings" panose="05000000000000000000" pitchFamily="2" charset="2"/>
              <a:buChar char="à"/>
            </a:pPr>
            <a:r>
              <a:rPr lang="el-GR" sz="1600" dirty="0">
                <a:latin typeface="Arial" panose="020B0604020202020204" pitchFamily="34" charset="0"/>
                <a:cs typeface="Arial" panose="020B0604020202020204" pitchFamily="34" charset="0"/>
                <a:sym typeface="Wingdings" panose="05000000000000000000" pitchFamily="2" charset="2"/>
              </a:rPr>
              <a:t>Κανονικά βρίσκεται σε ένα κλειστό κύκλωμα και δεν πρέπει κάποιος να έρχεται σε επαφή με τις ουσίες αυτές.</a:t>
            </a:r>
          </a:p>
          <a:p>
            <a:pPr>
              <a:lnSpc>
                <a:spcPct val="150000"/>
              </a:lnSpc>
              <a:buFont typeface="Wingdings" panose="05000000000000000000" pitchFamily="2" charset="2"/>
              <a:buChar char="à"/>
            </a:pPr>
            <a:endParaRPr lang="en-US" sz="1600" dirty="0">
              <a:latin typeface="Arial" panose="020B0604020202020204" pitchFamily="34" charset="0"/>
              <a:cs typeface="Arial" panose="020B0604020202020204" pitchFamily="34" charset="0"/>
              <a:sym typeface="Wingdings" panose="05000000000000000000" pitchFamily="2" charset="2"/>
            </a:endParaRPr>
          </a:p>
          <a:p>
            <a:pPr marL="0" indent="0">
              <a:lnSpc>
                <a:spcPct val="150000"/>
              </a:lnSpc>
              <a:buNone/>
            </a:pPr>
            <a:r>
              <a:rPr lang="en-US" sz="1600" dirty="0">
                <a:latin typeface="Arial" panose="020B0604020202020204" pitchFamily="34" charset="0"/>
                <a:cs typeface="Arial" panose="020B0604020202020204" pitchFamily="34" charset="0"/>
              </a:rPr>
              <a:t> </a:t>
            </a:r>
            <a:r>
              <a:rPr lang="el-GR" sz="1600" b="1" dirty="0">
                <a:latin typeface="Arial" panose="020B0604020202020204" pitchFamily="34" charset="0"/>
                <a:cs typeface="Arial" panose="020B0604020202020204" pitchFamily="34" charset="0"/>
              </a:rPr>
              <a:t>Ιδιότητες του ψυκτικού υγρού</a:t>
            </a:r>
            <a:endParaRPr lang="en-US" sz="1600" b="1" dirty="0">
              <a:latin typeface="Arial" panose="020B0604020202020204" pitchFamily="34" charset="0"/>
              <a:cs typeface="Arial" panose="020B0604020202020204" pitchFamily="34" charset="0"/>
            </a:endParaRPr>
          </a:p>
          <a:p>
            <a:pPr>
              <a:lnSpc>
                <a:spcPct val="150000"/>
              </a:lnSpc>
              <a:buAutoNum type="arabicPeriod"/>
            </a:pPr>
            <a:r>
              <a:rPr lang="el-GR" sz="1600" dirty="0" smtClean="0">
                <a:latin typeface="Arial" panose="020B0604020202020204" pitchFamily="34" charset="0"/>
                <a:cs typeface="Arial" panose="020B0604020202020204" pitchFamily="34" charset="0"/>
              </a:rPr>
              <a:t>Θερμοδυναμικές </a:t>
            </a:r>
            <a:r>
              <a:rPr lang="el-GR" sz="1600" dirty="0">
                <a:latin typeface="Arial" panose="020B0604020202020204" pitchFamily="34" charset="0"/>
                <a:cs typeface="Arial" panose="020B0604020202020204" pitchFamily="34" charset="0"/>
              </a:rPr>
              <a:t>ιδιότητες</a:t>
            </a:r>
            <a:endParaRPr lang="en-US" sz="1600" dirty="0">
              <a:latin typeface="Arial" panose="020B0604020202020204" pitchFamily="34" charset="0"/>
              <a:cs typeface="Arial" panose="020B0604020202020204" pitchFamily="34" charset="0"/>
            </a:endParaRPr>
          </a:p>
          <a:p>
            <a:pPr>
              <a:lnSpc>
                <a:spcPct val="150000"/>
              </a:lnSpc>
              <a:buAutoNum type="arabicPeriod"/>
            </a:pPr>
            <a:r>
              <a:rPr lang="el-GR" sz="1600" dirty="0">
                <a:latin typeface="Arial" panose="020B0604020202020204" pitchFamily="34" charset="0"/>
                <a:cs typeface="Arial" panose="020B0604020202020204" pitchFamily="34" charset="0"/>
              </a:rPr>
              <a:t>Περιβαλλοντικές και ασφαλείας </a:t>
            </a:r>
            <a:endParaRPr lang="de-DE" sz="1600" dirty="0">
              <a:latin typeface="Arial" panose="020B0604020202020204" pitchFamily="34" charset="0"/>
              <a:cs typeface="Arial" panose="020B0604020202020204" pitchFamily="34" charset="0"/>
            </a:endParaRPr>
          </a:p>
          <a:p>
            <a:pPr marL="0" indent="0">
              <a:lnSpc>
                <a:spcPct val="150000"/>
              </a:lnSpc>
              <a:buNone/>
            </a:pP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167134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r>
              <a:rPr lang="el-GR" dirty="0">
                <a:latin typeface="Arial" panose="020B0604020202020204" pitchFamily="34" charset="0"/>
                <a:cs typeface="Arial" panose="020B0604020202020204" pitchFamily="34" charset="0"/>
              </a:rPr>
              <a:t>Αντιψυκτικό</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600200"/>
            <a:ext cx="8507288" cy="4525963"/>
          </a:xfrm>
        </p:spPr>
        <p:txBody>
          <a:bodyPr>
            <a:noAutofit/>
          </a:bodyPr>
          <a:lstStyle/>
          <a:p>
            <a:pPr marL="0" indent="0">
              <a:lnSpc>
                <a:spcPct val="150000"/>
              </a:lnSpc>
              <a:buNone/>
            </a:pPr>
            <a:r>
              <a:rPr lang="el-GR" sz="1600" b="1" dirty="0">
                <a:latin typeface="Arial" panose="020B0604020202020204" pitchFamily="34" charset="0"/>
                <a:cs typeface="Arial" panose="020B0604020202020204" pitchFamily="34" charset="0"/>
              </a:rPr>
              <a:t>Αναστολείς</a:t>
            </a:r>
            <a:endParaRPr lang="en-US" sz="1600" dirty="0">
              <a:latin typeface="Arial" panose="020B0604020202020204" pitchFamily="34" charset="0"/>
              <a:cs typeface="Arial" panose="020B0604020202020204" pitchFamily="34" charset="0"/>
            </a:endParaRPr>
          </a:p>
          <a:p>
            <a:pPr marL="0" indent="0">
              <a:lnSpc>
                <a:spcPct val="150000"/>
              </a:lnSpc>
              <a:buNone/>
            </a:pPr>
            <a:r>
              <a:rPr lang="el-GR" sz="1600" dirty="0">
                <a:latin typeface="Arial" panose="020B0604020202020204" pitchFamily="34" charset="0"/>
                <a:cs typeface="Arial" panose="020B0604020202020204" pitchFamily="34" charset="0"/>
              </a:rPr>
              <a:t>Για παράδειγμα η </a:t>
            </a:r>
            <a:r>
              <a:rPr lang="en-US" sz="1600" dirty="0">
                <a:latin typeface="Arial" panose="020B0604020202020204" pitchFamily="34" charset="0"/>
                <a:cs typeface="Arial" panose="020B0604020202020204" pitchFamily="34" charset="0"/>
              </a:rPr>
              <a:t>Terra </a:t>
            </a:r>
            <a:r>
              <a:rPr lang="en-US" sz="1600" dirty="0" err="1">
                <a:latin typeface="Arial" panose="020B0604020202020204" pitchFamily="34" charset="0"/>
                <a:cs typeface="Arial" panose="020B0604020202020204" pitchFamily="34" charset="0"/>
              </a:rPr>
              <a:t>calidius</a:t>
            </a:r>
            <a:r>
              <a:rPr lang="en-US" sz="1600" dirty="0">
                <a:latin typeface="Arial" panose="020B0604020202020204" pitchFamily="34" charset="0"/>
                <a:cs typeface="Arial" panose="020B0604020202020204" pitchFamily="34" charset="0"/>
              </a:rPr>
              <a:t> </a:t>
            </a:r>
            <a:r>
              <a:rPr lang="el-GR" sz="1600" dirty="0">
                <a:latin typeface="Arial" panose="020B0604020202020204" pitchFamily="34" charset="0"/>
                <a:cs typeface="Arial" panose="020B0604020202020204" pitchFamily="34" charset="0"/>
              </a:rPr>
              <a:t>για τα προϊόντα της</a:t>
            </a:r>
            <a:endParaRPr lang="en-US" sz="1600" dirty="0">
              <a:latin typeface="Arial" panose="020B0604020202020204" pitchFamily="34" charset="0"/>
              <a:cs typeface="Arial" panose="020B0604020202020204" pitchFamily="34" charset="0"/>
            </a:endParaRPr>
          </a:p>
          <a:p>
            <a:pPr marL="0" indent="0">
              <a:lnSpc>
                <a:spcPct val="150000"/>
              </a:lnSpc>
              <a:buNone/>
            </a:pPr>
            <a:r>
              <a:rPr lang="pt-BR" sz="1600" dirty="0">
                <a:latin typeface="Arial" panose="020B0604020202020204" pitchFamily="34" charset="0"/>
                <a:cs typeface="Arial" panose="020B0604020202020204" pitchFamily="34" charset="0"/>
              </a:rPr>
              <a:t>TERRA GELU HEAT TRANSFER FLUID N</a:t>
            </a:r>
            <a:r>
              <a:rPr lang="en-US" sz="1600" dirty="0">
                <a:latin typeface="Arial" panose="020B0604020202020204" pitchFamily="34" charset="0"/>
                <a:cs typeface="Arial" panose="020B0604020202020204" pitchFamily="34" charset="0"/>
              </a:rPr>
              <a:t> </a:t>
            </a:r>
            <a:endParaRPr lang="en-US" sz="1600" dirty="0">
              <a:latin typeface="Arial" panose="020B0604020202020204" pitchFamily="34" charset="0"/>
              <a:cs typeface="Arial" panose="020B0604020202020204" pitchFamily="34" charset="0"/>
              <a:sym typeface="Wingdings" panose="05000000000000000000" pitchFamily="2" charset="2"/>
            </a:endParaRPr>
          </a:p>
          <a:p>
            <a:pPr marL="0" indent="0">
              <a:lnSpc>
                <a:spcPct val="150000"/>
              </a:lnSpc>
              <a:buNone/>
            </a:pPr>
            <a:r>
              <a:rPr lang="el-GR" sz="1600" dirty="0">
                <a:latin typeface="Arial" panose="020B0604020202020204" pitchFamily="34" charset="0"/>
                <a:cs typeface="Arial" panose="020B0604020202020204" pitchFamily="34" charset="0"/>
              </a:rPr>
              <a:t>Ακόλουθες ιδιότητες</a:t>
            </a:r>
            <a:r>
              <a:rPr lang="en-US" sz="1600" dirty="0">
                <a:latin typeface="Arial" panose="020B0604020202020204" pitchFamily="34" charset="0"/>
                <a:cs typeface="Arial" panose="020B0604020202020204" pitchFamily="34" charset="0"/>
              </a:rPr>
              <a:t>:</a:t>
            </a:r>
            <a:br>
              <a:rPr lang="en-US" sz="1600" dirty="0">
                <a:latin typeface="Arial" panose="020B0604020202020204" pitchFamily="34" charset="0"/>
                <a:cs typeface="Arial" panose="020B0604020202020204" pitchFamily="34" charset="0"/>
              </a:rPr>
            </a:br>
            <a:endParaRPr lang="en-US" sz="1600" b="1" dirty="0">
              <a:latin typeface="Arial" panose="020B0604020202020204" pitchFamily="34" charset="0"/>
              <a:cs typeface="Arial" panose="020B0604020202020204" pitchFamily="34" charset="0"/>
            </a:endParaRPr>
          </a:p>
          <a:p>
            <a:pPr marL="0" indent="0">
              <a:lnSpc>
                <a:spcPct val="150000"/>
              </a:lnSpc>
              <a:buNone/>
            </a:pPr>
            <a:endParaRPr lang="de-DE" sz="1600" dirty="0">
              <a:latin typeface="Arial" panose="020B0604020202020204" pitchFamily="34" charset="0"/>
              <a:cs typeface="Arial" panose="020B0604020202020204" pitchFamily="34" charset="0"/>
            </a:endParaRPr>
          </a:p>
          <a:p>
            <a:pPr marL="914400" lvl="2"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endParaRPr lang="en-GB" sz="1600" dirty="0">
              <a:latin typeface="Arial" panose="020B0604020202020204" pitchFamily="34" charset="0"/>
              <a:cs typeface="Arial" panose="020B0604020202020204" pitchFamily="34" charset="0"/>
            </a:endParaRPr>
          </a:p>
        </p:txBody>
      </p:sp>
      <p:pic>
        <p:nvPicPr>
          <p:cNvPr id="4" name="Grafik 3"/>
          <p:cNvPicPr>
            <a:picLocks noChangeAspect="1"/>
          </p:cNvPicPr>
          <p:nvPr/>
        </p:nvPicPr>
        <p:blipFill>
          <a:blip r:embed="rId3"/>
          <a:stretch>
            <a:fillRect/>
          </a:stretch>
        </p:blipFill>
        <p:spPr>
          <a:xfrm>
            <a:off x="2767049" y="3068960"/>
            <a:ext cx="6381143" cy="3672408"/>
          </a:xfrm>
          <a:prstGeom prst="rect">
            <a:avLst/>
          </a:prstGeom>
        </p:spPr>
      </p:pic>
      <p:sp>
        <p:nvSpPr>
          <p:cNvPr id="6" name="Rechteck 5"/>
          <p:cNvSpPr/>
          <p:nvPr/>
        </p:nvSpPr>
        <p:spPr>
          <a:xfrm>
            <a:off x="2914952" y="3394967"/>
            <a:ext cx="2088232" cy="933971"/>
          </a:xfrm>
          <a:prstGeom prst="rect">
            <a:avLst/>
          </a:prstGeom>
          <a:solidFill>
            <a:srgbClr val="E0EF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p:cNvSpPr txBox="1"/>
          <p:nvPr/>
        </p:nvSpPr>
        <p:spPr>
          <a:xfrm>
            <a:off x="2915816" y="3359125"/>
            <a:ext cx="706091" cy="307777"/>
          </a:xfrm>
          <a:prstGeom prst="rect">
            <a:avLst/>
          </a:prstGeom>
          <a:noFill/>
        </p:spPr>
        <p:txBody>
          <a:bodyPr wrap="none" rtlCol="0">
            <a:spAutoFit/>
          </a:bodyPr>
          <a:lstStyle/>
          <a:p>
            <a:r>
              <a:rPr lang="el-GR" sz="1400" b="1" dirty="0">
                <a:latin typeface="Arial" panose="020B0604020202020204" pitchFamily="34" charset="0"/>
                <a:cs typeface="Arial" panose="020B0604020202020204" pitchFamily="34" charset="0"/>
              </a:rPr>
              <a:t>Υλικό </a:t>
            </a:r>
            <a:endParaRPr lang="de-DE" sz="1400" b="1" dirty="0">
              <a:latin typeface="Arial" panose="020B0604020202020204" pitchFamily="34" charset="0"/>
              <a:cs typeface="Arial" panose="020B0604020202020204" pitchFamily="34" charset="0"/>
            </a:endParaRPr>
          </a:p>
        </p:txBody>
      </p:sp>
      <p:sp>
        <p:nvSpPr>
          <p:cNvPr id="7" name="Rechteck 6"/>
          <p:cNvSpPr/>
          <p:nvPr/>
        </p:nvSpPr>
        <p:spPr>
          <a:xfrm>
            <a:off x="5080149" y="3394967"/>
            <a:ext cx="1260000" cy="933971"/>
          </a:xfrm>
          <a:prstGeom prst="rect">
            <a:avLst/>
          </a:prstGeom>
          <a:solidFill>
            <a:srgbClr val="E0EF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7"/>
          <p:cNvSpPr/>
          <p:nvPr/>
        </p:nvSpPr>
        <p:spPr>
          <a:xfrm>
            <a:off x="6372000" y="3384000"/>
            <a:ext cx="1278000" cy="933971"/>
          </a:xfrm>
          <a:prstGeom prst="rect">
            <a:avLst/>
          </a:prstGeom>
          <a:solidFill>
            <a:srgbClr val="E0EF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p:cNvSpPr/>
          <p:nvPr/>
        </p:nvSpPr>
        <p:spPr>
          <a:xfrm>
            <a:off x="7697396" y="3383999"/>
            <a:ext cx="1132677" cy="933971"/>
          </a:xfrm>
          <a:prstGeom prst="rect">
            <a:avLst/>
          </a:prstGeom>
          <a:solidFill>
            <a:srgbClr val="E0EF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Textfeld 9"/>
          <p:cNvSpPr txBox="1"/>
          <p:nvPr/>
        </p:nvSpPr>
        <p:spPr>
          <a:xfrm>
            <a:off x="5080149" y="3394967"/>
            <a:ext cx="1259999" cy="954107"/>
          </a:xfrm>
          <a:prstGeom prst="rect">
            <a:avLst/>
          </a:prstGeom>
          <a:noFill/>
        </p:spPr>
        <p:txBody>
          <a:bodyPr wrap="square" rtlCol="0">
            <a:spAutoFit/>
          </a:bodyPr>
          <a:lstStyle/>
          <a:p>
            <a:pPr algn="ctr"/>
            <a:r>
              <a:rPr lang="de-DE" sz="1400" b="1" dirty="0">
                <a:latin typeface="Arial" panose="020B0604020202020204" pitchFamily="34" charset="0"/>
                <a:cs typeface="Arial" panose="020B0604020202020204" pitchFamily="34" charset="0"/>
              </a:rPr>
              <a:t>MEG </a:t>
            </a:r>
            <a:r>
              <a:rPr lang="el-GR" sz="1400" b="1" dirty="0">
                <a:latin typeface="Arial" panose="020B0604020202020204" pitchFamily="34" charset="0"/>
                <a:cs typeface="Arial" panose="020B0604020202020204" pitchFamily="34" charset="0"/>
              </a:rPr>
              <a:t>χωρίς αντιδιαβρωτική προστασία</a:t>
            </a:r>
            <a:endParaRPr lang="de-DE" sz="1400" b="1" dirty="0">
              <a:latin typeface="Arial" panose="020B0604020202020204" pitchFamily="34" charset="0"/>
              <a:cs typeface="Arial" panose="020B0604020202020204" pitchFamily="34" charset="0"/>
            </a:endParaRPr>
          </a:p>
        </p:txBody>
      </p:sp>
      <p:sp>
        <p:nvSpPr>
          <p:cNvPr id="11" name="Textfeld 10"/>
          <p:cNvSpPr txBox="1"/>
          <p:nvPr/>
        </p:nvSpPr>
        <p:spPr>
          <a:xfrm>
            <a:off x="6382361" y="3395379"/>
            <a:ext cx="1259999" cy="738664"/>
          </a:xfrm>
          <a:prstGeom prst="rect">
            <a:avLst/>
          </a:prstGeom>
          <a:noFill/>
        </p:spPr>
        <p:txBody>
          <a:bodyPr wrap="square" rtlCol="0">
            <a:spAutoFit/>
          </a:bodyPr>
          <a:lstStyle/>
          <a:p>
            <a:pPr algn="ctr"/>
            <a:r>
              <a:rPr lang="de-DE" sz="1400" b="1" dirty="0">
                <a:latin typeface="Arial" panose="020B0604020202020204" pitchFamily="34" charset="0"/>
                <a:cs typeface="Arial" panose="020B0604020202020204" pitchFamily="34" charset="0"/>
              </a:rPr>
              <a:t>TERRA</a:t>
            </a:r>
          </a:p>
          <a:p>
            <a:pPr algn="ctr"/>
            <a:r>
              <a:rPr lang="de-DE" sz="1400" b="1" dirty="0">
                <a:latin typeface="Arial" panose="020B0604020202020204" pitchFamily="34" charset="0"/>
                <a:cs typeface="Arial" panose="020B0604020202020204" pitchFamily="34" charset="0"/>
              </a:rPr>
              <a:t>GELU N</a:t>
            </a:r>
          </a:p>
          <a:p>
            <a:pPr algn="ctr"/>
            <a:r>
              <a:rPr lang="de-DE" sz="1400" b="1" dirty="0">
                <a:latin typeface="Arial" panose="020B0604020202020204" pitchFamily="34" charset="0"/>
                <a:cs typeface="Arial" panose="020B0604020202020204" pitchFamily="34" charset="0"/>
              </a:rPr>
              <a:t>(1000h)</a:t>
            </a:r>
          </a:p>
        </p:txBody>
      </p:sp>
      <p:sp>
        <p:nvSpPr>
          <p:cNvPr id="13" name="Textfeld 12"/>
          <p:cNvSpPr txBox="1"/>
          <p:nvPr/>
        </p:nvSpPr>
        <p:spPr>
          <a:xfrm>
            <a:off x="7632897" y="3394967"/>
            <a:ext cx="1259999" cy="954107"/>
          </a:xfrm>
          <a:prstGeom prst="rect">
            <a:avLst/>
          </a:prstGeom>
          <a:noFill/>
        </p:spPr>
        <p:txBody>
          <a:bodyPr wrap="square" rtlCol="0">
            <a:spAutoFit/>
          </a:bodyPr>
          <a:lstStyle/>
          <a:p>
            <a:pPr algn="ctr"/>
            <a:r>
              <a:rPr lang="en-US" sz="1400" b="1" dirty="0">
                <a:latin typeface="Arial" panose="020B0604020202020204" pitchFamily="34" charset="0"/>
                <a:cs typeface="Arial" panose="020B0604020202020204" pitchFamily="34" charset="0"/>
              </a:rPr>
              <a:t>Maximum cutting or filling in g/m²</a:t>
            </a:r>
          </a:p>
        </p:txBody>
      </p:sp>
      <p:sp>
        <p:nvSpPr>
          <p:cNvPr id="14" name="Textfeld 13"/>
          <p:cNvSpPr txBox="1"/>
          <p:nvPr/>
        </p:nvSpPr>
        <p:spPr>
          <a:xfrm>
            <a:off x="3037804" y="4411626"/>
            <a:ext cx="1479316" cy="307777"/>
          </a:xfrm>
          <a:prstGeom prst="rect">
            <a:avLst/>
          </a:prstGeom>
          <a:solidFill>
            <a:srgbClr val="CBCBCB"/>
          </a:solidFill>
        </p:spPr>
        <p:txBody>
          <a:bodyPr wrap="none" rtlCol="0">
            <a:spAutoFit/>
          </a:bodyPr>
          <a:lstStyle/>
          <a:p>
            <a:r>
              <a:rPr lang="el-GR" sz="1400" dirty="0">
                <a:latin typeface="Arial" panose="020B0604020202020204" pitchFamily="34" charset="0"/>
                <a:cs typeface="Arial" panose="020B0604020202020204" pitchFamily="34" charset="0"/>
              </a:rPr>
              <a:t>Χαλκός</a:t>
            </a:r>
            <a:r>
              <a:rPr lang="de-DE" sz="1400" dirty="0">
                <a:latin typeface="Arial" panose="020B0604020202020204" pitchFamily="34" charset="0"/>
                <a:cs typeface="Arial" panose="020B0604020202020204" pitchFamily="34" charset="0"/>
              </a:rPr>
              <a:t> (SF CU)</a:t>
            </a:r>
          </a:p>
        </p:txBody>
      </p:sp>
      <p:sp>
        <p:nvSpPr>
          <p:cNvPr id="15" name="Textfeld 14"/>
          <p:cNvSpPr txBox="1"/>
          <p:nvPr/>
        </p:nvSpPr>
        <p:spPr>
          <a:xfrm>
            <a:off x="3034392" y="4802091"/>
            <a:ext cx="2567819" cy="307777"/>
          </a:xfrm>
          <a:prstGeom prst="rect">
            <a:avLst/>
          </a:prstGeom>
          <a:solidFill>
            <a:srgbClr val="E7E7E7"/>
          </a:solidFill>
        </p:spPr>
        <p:txBody>
          <a:bodyPr wrap="none" rtlCol="0">
            <a:spAutoFit/>
          </a:bodyPr>
          <a:lstStyle/>
          <a:p>
            <a:r>
              <a:rPr lang="el-GR" sz="1400" dirty="0">
                <a:latin typeface="Arial" panose="020B0604020202020204" pitchFamily="34" charset="0"/>
                <a:cs typeface="Arial" panose="020B0604020202020204" pitchFamily="34" charset="0"/>
              </a:rPr>
              <a:t>Μαλακή συγκόλληση</a:t>
            </a:r>
            <a:r>
              <a:rPr lang="de-DE" sz="1400" dirty="0">
                <a:latin typeface="Arial" panose="020B0604020202020204" pitchFamily="34" charset="0"/>
                <a:cs typeface="Arial" panose="020B0604020202020204" pitchFamily="34" charset="0"/>
              </a:rPr>
              <a:t>(L </a:t>
            </a:r>
            <a:r>
              <a:rPr lang="de-DE" sz="1400" dirty="0" err="1">
                <a:latin typeface="Arial" panose="020B0604020202020204" pitchFamily="34" charset="0"/>
                <a:cs typeface="Arial" panose="020B0604020202020204" pitchFamily="34" charset="0"/>
              </a:rPr>
              <a:t>Sn</a:t>
            </a:r>
            <a:r>
              <a:rPr lang="de-DE" sz="1400" dirty="0">
                <a:latin typeface="Arial" panose="020B0604020202020204" pitchFamily="34" charset="0"/>
                <a:cs typeface="Arial" panose="020B0604020202020204" pitchFamily="34" charset="0"/>
              </a:rPr>
              <a:t> 30)</a:t>
            </a:r>
          </a:p>
        </p:txBody>
      </p:sp>
      <p:sp>
        <p:nvSpPr>
          <p:cNvPr id="16" name="Textfeld 15"/>
          <p:cNvSpPr txBox="1"/>
          <p:nvPr/>
        </p:nvSpPr>
        <p:spPr>
          <a:xfrm>
            <a:off x="3030611" y="5192556"/>
            <a:ext cx="1939377" cy="307777"/>
          </a:xfrm>
          <a:prstGeom prst="rect">
            <a:avLst/>
          </a:prstGeom>
          <a:solidFill>
            <a:srgbClr val="CBCBCB"/>
          </a:solidFill>
        </p:spPr>
        <p:txBody>
          <a:bodyPr wrap="none" rtlCol="0">
            <a:spAutoFit/>
          </a:bodyPr>
          <a:lstStyle/>
          <a:p>
            <a:r>
              <a:rPr lang="el-GR" sz="1400" dirty="0">
                <a:latin typeface="Arial" panose="020B0604020202020204" pitchFamily="34" charset="0"/>
                <a:cs typeface="Arial" panose="020B0604020202020204" pitchFamily="34" charset="0"/>
              </a:rPr>
              <a:t>Ορείχαλκός</a:t>
            </a:r>
            <a:r>
              <a:rPr lang="de-DE" sz="1400" dirty="0">
                <a:latin typeface="Arial" panose="020B0604020202020204" pitchFamily="34" charset="0"/>
                <a:cs typeface="Arial" panose="020B0604020202020204" pitchFamily="34" charset="0"/>
              </a:rPr>
              <a:t> (MS 63)   </a:t>
            </a:r>
          </a:p>
        </p:txBody>
      </p:sp>
      <p:sp>
        <p:nvSpPr>
          <p:cNvPr id="17" name="Textfeld 16"/>
          <p:cNvSpPr txBox="1"/>
          <p:nvPr/>
        </p:nvSpPr>
        <p:spPr>
          <a:xfrm>
            <a:off x="3037804" y="5580582"/>
            <a:ext cx="1233543" cy="261610"/>
          </a:xfrm>
          <a:prstGeom prst="rect">
            <a:avLst/>
          </a:prstGeom>
          <a:solidFill>
            <a:srgbClr val="E7E7E7"/>
          </a:solidFill>
        </p:spPr>
        <p:txBody>
          <a:bodyPr wrap="none" bIns="0" rtlCol="0">
            <a:spAutoFit/>
          </a:bodyPr>
          <a:lstStyle/>
          <a:p>
            <a:r>
              <a:rPr lang="el-GR" sz="1400" dirty="0">
                <a:latin typeface="Arial" panose="020B0604020202020204" pitchFamily="34" charset="0"/>
                <a:cs typeface="Arial" panose="020B0604020202020204" pitchFamily="34" charset="0"/>
              </a:rPr>
              <a:t>Χάλυβας</a:t>
            </a:r>
            <a:r>
              <a:rPr lang="de-DE" sz="1400" dirty="0">
                <a:latin typeface="Arial" panose="020B0604020202020204" pitchFamily="34" charset="0"/>
                <a:cs typeface="Arial" panose="020B0604020202020204" pitchFamily="34" charset="0"/>
              </a:rPr>
              <a:t> (HI)</a:t>
            </a:r>
          </a:p>
        </p:txBody>
      </p:sp>
      <p:sp>
        <p:nvSpPr>
          <p:cNvPr id="18" name="Textfeld 17"/>
          <p:cNvSpPr txBox="1"/>
          <p:nvPr/>
        </p:nvSpPr>
        <p:spPr>
          <a:xfrm>
            <a:off x="3037804" y="5927175"/>
            <a:ext cx="1972573" cy="307777"/>
          </a:xfrm>
          <a:prstGeom prst="rect">
            <a:avLst/>
          </a:prstGeom>
          <a:solidFill>
            <a:srgbClr val="CBCBCB"/>
          </a:solidFill>
        </p:spPr>
        <p:txBody>
          <a:bodyPr wrap="square" rIns="0" rtlCol="0">
            <a:spAutoFit/>
          </a:bodyPr>
          <a:lstStyle/>
          <a:p>
            <a:r>
              <a:rPr lang="el-GR" sz="1400" dirty="0">
                <a:latin typeface="Arial" panose="020B0604020202020204" pitchFamily="34" charset="0"/>
                <a:cs typeface="Arial" panose="020B0604020202020204" pitchFamily="34" charset="0"/>
              </a:rPr>
              <a:t>Χυτοσίδηρος</a:t>
            </a:r>
            <a:r>
              <a:rPr lang="de-DE" sz="1400" dirty="0">
                <a:latin typeface="Arial" panose="020B0604020202020204" pitchFamily="34" charset="0"/>
                <a:cs typeface="Arial" panose="020B0604020202020204" pitchFamily="34" charset="0"/>
              </a:rPr>
              <a:t>(GG 26)   </a:t>
            </a:r>
          </a:p>
        </p:txBody>
      </p:sp>
      <p:sp>
        <p:nvSpPr>
          <p:cNvPr id="19" name="Textfeld 18"/>
          <p:cNvSpPr txBox="1"/>
          <p:nvPr/>
        </p:nvSpPr>
        <p:spPr>
          <a:xfrm>
            <a:off x="2646982" y="6283865"/>
            <a:ext cx="1821007" cy="307777"/>
          </a:xfrm>
          <a:prstGeom prst="rect">
            <a:avLst/>
          </a:prstGeom>
          <a:solidFill>
            <a:srgbClr val="E7E7E7"/>
          </a:solidFill>
        </p:spPr>
        <p:txBody>
          <a:bodyPr wrap="none" lIns="36000" rIns="0" rtlCol="0">
            <a:spAutoFit/>
          </a:bodyPr>
          <a:lstStyle/>
          <a:p>
            <a:r>
              <a:rPr lang="el-GR" sz="1400" dirty="0">
                <a:latin typeface="Arial" panose="020B0604020202020204" pitchFamily="34" charset="0"/>
                <a:cs typeface="Arial" panose="020B0604020202020204" pitchFamily="34" charset="0"/>
              </a:rPr>
              <a:t>Αλουμίνιο</a:t>
            </a:r>
            <a:r>
              <a:rPr lang="de-DE" sz="1400" dirty="0">
                <a:latin typeface="Arial" panose="020B0604020202020204" pitchFamily="34" charset="0"/>
                <a:cs typeface="Arial" panose="020B0604020202020204" pitchFamily="34" charset="0"/>
              </a:rPr>
              <a:t>(GAlSi6Cu4)</a:t>
            </a:r>
          </a:p>
        </p:txBody>
      </p:sp>
    </p:spTree>
    <p:extLst>
      <p:ext uri="{BB962C8B-B14F-4D97-AF65-F5344CB8AC3E}">
        <p14:creationId xmlns:p14="http://schemas.microsoft.com/office/powerpoint/2010/main" val="36689686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r>
              <a:rPr lang="el-GR" dirty="0">
                <a:latin typeface="Arial" panose="020B0604020202020204" pitchFamily="34" charset="0"/>
                <a:cs typeface="Arial" panose="020B0604020202020204" pitchFamily="34" charset="0"/>
              </a:rPr>
              <a:t>Αντιψυκτικό</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600200"/>
            <a:ext cx="8507288" cy="4525963"/>
          </a:xfrm>
        </p:spPr>
        <p:txBody>
          <a:bodyPr>
            <a:noAutofit/>
          </a:bodyPr>
          <a:lstStyle/>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r>
              <a:rPr lang="el-GR" sz="1600" dirty="0">
                <a:latin typeface="Arial" panose="020B0604020202020204" pitchFamily="34" charset="0"/>
                <a:cs typeface="Arial" panose="020B0604020202020204" pitchFamily="34" charset="0"/>
              </a:rPr>
              <a:t>Επισκόπηση προϊόντων </a:t>
            </a:r>
            <a:r>
              <a:rPr lang="de-DE" sz="1600" b="1" dirty="0" err="1">
                <a:latin typeface="Arial" panose="020B0604020202020204" pitchFamily="34" charset="0"/>
                <a:cs typeface="Arial" panose="020B0604020202020204" pitchFamily="34" charset="0"/>
              </a:rPr>
              <a:t>Glysofor</a:t>
            </a:r>
            <a:r>
              <a:rPr lang="de-DE" sz="1600" b="1" dirty="0">
                <a:latin typeface="Arial" panose="020B0604020202020204" pitchFamily="34" charset="0"/>
                <a:cs typeface="Arial" panose="020B0604020202020204" pitchFamily="34" charset="0"/>
              </a:rPr>
              <a:t> </a:t>
            </a:r>
            <a:r>
              <a:rPr lang="de-DE" sz="1600" dirty="0">
                <a:latin typeface="Arial" panose="020B0604020202020204" pitchFamily="34" charset="0"/>
                <a:cs typeface="Arial" panose="020B0604020202020204" pitchFamily="34" charset="0"/>
              </a:rPr>
              <a:t>N</a:t>
            </a:r>
          </a:p>
          <a:p>
            <a:pPr marL="0" indent="0">
              <a:buNone/>
            </a:pPr>
            <a:endParaRPr lang="de-DE"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r>
              <a:rPr lang="en-US" sz="1600" dirty="0"/>
              <a:t/>
            </a:r>
            <a:br>
              <a:rPr lang="en-US" sz="1600" dirty="0"/>
            </a:br>
            <a:endParaRPr lang="en-US" sz="1600" b="1" dirty="0">
              <a:latin typeface="Arial" panose="020B0604020202020204" pitchFamily="34" charset="0"/>
              <a:cs typeface="Arial" panose="020B0604020202020204" pitchFamily="34" charset="0"/>
            </a:endParaRPr>
          </a:p>
          <a:p>
            <a:pPr marL="0" indent="0">
              <a:lnSpc>
                <a:spcPct val="150000"/>
              </a:lnSpc>
              <a:buNone/>
            </a:pPr>
            <a:endParaRPr lang="de-DE" sz="1600" dirty="0">
              <a:latin typeface="Arial" panose="020B0604020202020204" pitchFamily="34" charset="0"/>
              <a:cs typeface="Arial" panose="020B0604020202020204" pitchFamily="34" charset="0"/>
            </a:endParaRPr>
          </a:p>
          <a:p>
            <a:pPr marL="914400" lvl="2"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endParaRPr lang="en-GB" sz="1600" dirty="0">
              <a:latin typeface="Arial" panose="020B0604020202020204" pitchFamily="34" charset="0"/>
              <a:cs typeface="Arial" panose="020B0604020202020204" pitchFamily="34" charset="0"/>
            </a:endParaRPr>
          </a:p>
        </p:txBody>
      </p:sp>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3303583"/>
            <a:ext cx="7164324" cy="2788920"/>
          </a:xfrm>
          <a:prstGeom prst="rect">
            <a:avLst/>
          </a:prstGeom>
        </p:spPr>
      </p:pic>
      <p:sp>
        <p:nvSpPr>
          <p:cNvPr id="4" name="Textfeld 3"/>
          <p:cNvSpPr txBox="1"/>
          <p:nvPr/>
        </p:nvSpPr>
        <p:spPr>
          <a:xfrm>
            <a:off x="1331640" y="3456000"/>
            <a:ext cx="2334293" cy="234286"/>
          </a:xfrm>
          <a:prstGeom prst="rect">
            <a:avLst/>
          </a:prstGeom>
          <a:solidFill>
            <a:srgbClr val="E1E1E1"/>
          </a:solidFill>
        </p:spPr>
        <p:txBody>
          <a:bodyPr wrap="none" tIns="36000" bIns="36000" rtlCol="0">
            <a:spAutoFit/>
          </a:bodyPr>
          <a:lstStyle/>
          <a:p>
            <a:r>
              <a:rPr lang="de-DE" sz="1050" dirty="0" err="1">
                <a:latin typeface="Arial" panose="020B0604020202020204" pitchFamily="34" charset="0"/>
                <a:cs typeface="Arial" panose="020B0604020202020204" pitchFamily="34" charset="0"/>
              </a:rPr>
              <a:t>Glysofor</a:t>
            </a:r>
            <a:r>
              <a:rPr lang="de-DE" sz="1050" dirty="0">
                <a:latin typeface="Arial" panose="020B0604020202020204" pitchFamily="34" charset="0"/>
                <a:cs typeface="Arial" panose="020B0604020202020204" pitchFamily="34" charset="0"/>
              </a:rPr>
              <a:t> N - </a:t>
            </a:r>
            <a:r>
              <a:rPr lang="de-DE" sz="1050" dirty="0" err="1">
                <a:latin typeface="Arial" panose="020B0604020202020204" pitchFamily="34" charset="0"/>
                <a:cs typeface="Arial" panose="020B0604020202020204" pitchFamily="34" charset="0"/>
              </a:rPr>
              <a:t>active</a:t>
            </a:r>
            <a:r>
              <a:rPr lang="de-DE" sz="1050" dirty="0">
                <a:latin typeface="Arial" panose="020B0604020202020204" pitchFamily="34" charset="0"/>
                <a:cs typeface="Arial" panose="020B0604020202020204" pitchFamily="34" charset="0"/>
              </a:rPr>
              <a:t> </a:t>
            </a:r>
            <a:r>
              <a:rPr lang="de-DE" sz="1050" dirty="0" err="1">
                <a:latin typeface="Arial" panose="020B0604020202020204" pitchFamily="34" charset="0"/>
                <a:cs typeface="Arial" panose="020B0604020202020204" pitchFamily="34" charset="0"/>
              </a:rPr>
              <a:t>content</a:t>
            </a:r>
            <a:r>
              <a:rPr lang="de-DE" sz="1050" dirty="0">
                <a:latin typeface="Arial" panose="020B0604020202020204" pitchFamily="34" charset="0"/>
                <a:cs typeface="Arial" panose="020B0604020202020204" pitchFamily="34" charset="0"/>
              </a:rPr>
              <a:t> (</a:t>
            </a:r>
            <a:r>
              <a:rPr lang="de-DE" sz="1050" dirty="0" err="1">
                <a:latin typeface="Arial" panose="020B0604020202020204" pitchFamily="34" charset="0"/>
                <a:cs typeface="Arial" panose="020B0604020202020204" pitchFamily="34" charset="0"/>
              </a:rPr>
              <a:t>volume</a:t>
            </a:r>
            <a:r>
              <a:rPr lang="de-DE" sz="1050" dirty="0">
                <a:latin typeface="Arial" panose="020B0604020202020204" pitchFamily="34" charset="0"/>
                <a:cs typeface="Arial" panose="020B0604020202020204" pitchFamily="34" charset="0"/>
              </a:rPr>
              <a:t>)</a:t>
            </a:r>
          </a:p>
        </p:txBody>
      </p:sp>
      <p:sp>
        <p:nvSpPr>
          <p:cNvPr id="7" name="Textfeld 6"/>
          <p:cNvSpPr txBox="1"/>
          <p:nvPr/>
        </p:nvSpPr>
        <p:spPr>
          <a:xfrm>
            <a:off x="5148064" y="3460140"/>
            <a:ext cx="1646605" cy="234286"/>
          </a:xfrm>
          <a:prstGeom prst="rect">
            <a:avLst/>
          </a:prstGeom>
          <a:solidFill>
            <a:srgbClr val="E1E1E1"/>
          </a:solidFill>
        </p:spPr>
        <p:txBody>
          <a:bodyPr wrap="none" tIns="36000" bIns="36000" rtlCol="0">
            <a:spAutoFit/>
          </a:bodyPr>
          <a:lstStyle/>
          <a:p>
            <a:r>
              <a:rPr lang="en-US" sz="1050" dirty="0">
                <a:latin typeface="Arial" panose="020B0604020202020204" pitchFamily="34" charset="0"/>
                <a:cs typeface="Arial" panose="020B0604020202020204" pitchFamily="34" charset="0"/>
              </a:rPr>
              <a:t>Frost protection up to °C</a:t>
            </a:r>
            <a:endParaRPr lang="de-DE" sz="105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39926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r>
              <a:rPr lang="el-GR" dirty="0">
                <a:latin typeface="Arial" panose="020B0604020202020204" pitchFamily="34" charset="0"/>
                <a:cs typeface="Arial" panose="020B0604020202020204" pitchFamily="34" charset="0"/>
              </a:rPr>
              <a:t>Αντιψυκτικό</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600200"/>
            <a:ext cx="8507288" cy="4525963"/>
          </a:xfrm>
        </p:spPr>
        <p:txBody>
          <a:bodyPr>
            <a:noAutofit/>
          </a:bodyPr>
          <a:lstStyle/>
          <a:p>
            <a:pPr marL="0" indent="0">
              <a:lnSpc>
                <a:spcPct val="150000"/>
              </a:lnSpc>
              <a:buNone/>
            </a:pPr>
            <a:r>
              <a:rPr lang="el-GR" sz="1600" dirty="0">
                <a:latin typeface="Arial" panose="020B0604020202020204" pitchFamily="34" charset="0"/>
                <a:cs typeface="Arial" panose="020B0604020202020204" pitchFamily="34" charset="0"/>
              </a:rPr>
              <a:t>Για να ρυθμίσετε την αντιψυκτική προστασία της άλμης πρέπει να το αντιψυκτικό </a:t>
            </a:r>
            <a:r>
              <a:rPr lang="el-GR" sz="1600" dirty="0" err="1">
                <a:latin typeface="Arial" panose="020B0604020202020204" pitchFamily="34" charset="0"/>
                <a:cs typeface="Arial" panose="020B0604020202020204" pitchFamily="34" charset="0"/>
              </a:rPr>
              <a:t>προιόν</a:t>
            </a:r>
            <a:r>
              <a:rPr lang="el-GR" sz="1600" dirty="0">
                <a:latin typeface="Arial" panose="020B0604020202020204" pitchFamily="34" charset="0"/>
                <a:cs typeface="Arial" panose="020B0604020202020204" pitchFamily="34" charset="0"/>
              </a:rPr>
              <a:t> με νερό. </a:t>
            </a:r>
            <a:endParaRPr lang="en-US" sz="1600" dirty="0">
              <a:latin typeface="Arial" panose="020B0604020202020204" pitchFamily="34" charset="0"/>
              <a:cs typeface="Arial" panose="020B0604020202020204" pitchFamily="34" charset="0"/>
            </a:endParaRPr>
          </a:p>
          <a:p>
            <a:pPr marL="0" indent="0">
              <a:lnSpc>
                <a:spcPct val="150000"/>
              </a:lnSpc>
              <a:buNone/>
            </a:pPr>
            <a:r>
              <a:rPr lang="el-GR" sz="1600" dirty="0">
                <a:latin typeface="Arial" panose="020B0604020202020204" pitchFamily="34" charset="0"/>
                <a:cs typeface="Arial" panose="020B0604020202020204" pitchFamily="34" charset="0"/>
              </a:rPr>
              <a:t>Σύμφωνα με την αναλογία </a:t>
            </a:r>
            <a:r>
              <a:rPr lang="en-US" sz="1600" dirty="0">
                <a:latin typeface="Arial" panose="020B0604020202020204" pitchFamily="34" charset="0"/>
                <a:cs typeface="Arial" panose="020B0604020202020204" pitchFamily="34" charset="0"/>
              </a:rPr>
              <a:t>– </a:t>
            </a:r>
            <a:r>
              <a:rPr lang="el-GR" sz="1600" dirty="0">
                <a:latin typeface="Arial" panose="020B0604020202020204" pitchFamily="34" charset="0"/>
                <a:cs typeface="Arial" panose="020B0604020202020204" pitchFamily="34" charset="0"/>
              </a:rPr>
              <a:t>θα διαμορφώσετε διαφορετικά σημεία ( βαθμούς )  αντιψυκτικής προστασίας</a:t>
            </a:r>
            <a:endParaRPr lang="en-US" sz="1600" dirty="0">
              <a:latin typeface="Arial" panose="020B0604020202020204" pitchFamily="34" charset="0"/>
              <a:cs typeface="Arial" panose="020B0604020202020204" pitchFamily="34" charset="0"/>
            </a:endParaRPr>
          </a:p>
          <a:p>
            <a:pPr marL="0" indent="0">
              <a:lnSpc>
                <a:spcPct val="150000"/>
              </a:lnSpc>
              <a:buNone/>
            </a:pPr>
            <a:r>
              <a:rPr lang="el-GR" sz="1600" dirty="0">
                <a:latin typeface="Arial" panose="020B0604020202020204" pitchFamily="34" charset="0"/>
                <a:cs typeface="Arial" panose="020B0604020202020204" pitchFamily="34" charset="0"/>
              </a:rPr>
              <a:t>Μια συνήθη αναλογία είναι </a:t>
            </a:r>
            <a:r>
              <a:rPr lang="en-US" sz="1600" dirty="0">
                <a:latin typeface="Arial" panose="020B0604020202020204" pitchFamily="34" charset="0"/>
                <a:cs typeface="Arial" panose="020B0604020202020204" pitchFamily="34" charset="0"/>
              </a:rPr>
              <a:t>:</a:t>
            </a:r>
          </a:p>
          <a:p>
            <a:pPr marL="0" indent="0">
              <a:lnSpc>
                <a:spcPct val="150000"/>
              </a:lnSpc>
              <a:buNone/>
            </a:pPr>
            <a:endParaRPr lang="en-US" sz="1600" dirty="0">
              <a:latin typeface="Arial" panose="020B0604020202020204" pitchFamily="34" charset="0"/>
              <a:cs typeface="Arial" panose="020B0604020202020204" pitchFamily="34" charset="0"/>
            </a:endParaRPr>
          </a:p>
          <a:p>
            <a:pPr>
              <a:lnSpc>
                <a:spcPct val="150000"/>
              </a:lnSpc>
              <a:buFontTx/>
              <a:buChar char="-"/>
            </a:pPr>
            <a:r>
              <a:rPr lang="en-US" sz="1600" dirty="0">
                <a:latin typeface="Arial" panose="020B0604020202020204" pitchFamily="34" charset="0"/>
                <a:cs typeface="Arial" panose="020B0604020202020204" pitchFamily="34" charset="0"/>
              </a:rPr>
              <a:t>25 % </a:t>
            </a:r>
            <a:r>
              <a:rPr lang="el-GR" sz="1600" dirty="0">
                <a:latin typeface="Arial" panose="020B0604020202020204" pitchFamily="34" charset="0"/>
                <a:cs typeface="Arial" panose="020B0604020202020204" pitchFamily="34" charset="0"/>
              </a:rPr>
              <a:t>από το </a:t>
            </a:r>
            <a:r>
              <a:rPr lang="en-US" sz="1600" dirty="0">
                <a:latin typeface="Arial" panose="020B0604020202020204" pitchFamily="34" charset="0"/>
                <a:cs typeface="Arial" panose="020B0604020202020204" pitchFamily="34" charset="0"/>
              </a:rPr>
              <a:t> </a:t>
            </a:r>
            <a:r>
              <a:rPr lang="el-GR" sz="1600" dirty="0">
                <a:latin typeface="Arial" panose="020B0604020202020204" pitchFamily="34" charset="0"/>
                <a:cs typeface="Arial" panose="020B0604020202020204" pitchFamily="34" charset="0"/>
              </a:rPr>
              <a:t>αντιψυκτικό </a:t>
            </a:r>
            <a:endParaRPr lang="en-US" sz="1600" dirty="0">
              <a:latin typeface="Arial" panose="020B0604020202020204" pitchFamily="34" charset="0"/>
              <a:cs typeface="Arial" panose="020B0604020202020204" pitchFamily="34" charset="0"/>
            </a:endParaRPr>
          </a:p>
          <a:p>
            <a:pPr>
              <a:lnSpc>
                <a:spcPct val="150000"/>
              </a:lnSpc>
              <a:buFontTx/>
              <a:buChar char="-"/>
            </a:pPr>
            <a:r>
              <a:rPr lang="en-US" sz="1600" dirty="0">
                <a:latin typeface="Arial" panose="020B0604020202020204" pitchFamily="34" charset="0"/>
                <a:cs typeface="Arial" panose="020B0604020202020204" pitchFamily="34" charset="0"/>
              </a:rPr>
              <a:t>75 % </a:t>
            </a:r>
            <a:r>
              <a:rPr lang="el-GR" sz="1600" dirty="0">
                <a:latin typeface="Arial" panose="020B0604020202020204" pitchFamily="34" charset="0"/>
                <a:cs typeface="Arial" panose="020B0604020202020204" pitchFamily="34" charset="0"/>
              </a:rPr>
              <a:t>από το νερό </a:t>
            </a:r>
            <a:endParaRPr lang="en-US" sz="1600" dirty="0">
              <a:latin typeface="Arial" panose="020B0604020202020204" pitchFamily="34" charset="0"/>
              <a:cs typeface="Arial" panose="020B0604020202020204" pitchFamily="34" charset="0"/>
            </a:endParaRPr>
          </a:p>
          <a:p>
            <a:pPr marL="0" indent="0">
              <a:lnSpc>
                <a:spcPct val="150000"/>
              </a:lnSpc>
              <a:buNone/>
            </a:pPr>
            <a:endParaRPr lang="de-DE" sz="1600" dirty="0">
              <a:latin typeface="Arial" panose="020B0604020202020204" pitchFamily="34" charset="0"/>
              <a:cs typeface="Arial" panose="020B0604020202020204" pitchFamily="34" charset="0"/>
            </a:endParaRPr>
          </a:p>
          <a:p>
            <a:pPr marL="914400" lvl="2"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726847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r>
              <a:rPr lang="el-GR" dirty="0">
                <a:latin typeface="Arial" panose="020B0604020202020204" pitchFamily="34" charset="0"/>
                <a:cs typeface="Arial" panose="020B0604020202020204" pitchFamily="34" charset="0"/>
              </a:rPr>
              <a:t>Αντιψυκτικό</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600200"/>
            <a:ext cx="8507288" cy="4525963"/>
          </a:xfrm>
        </p:spPr>
        <p:txBody>
          <a:bodyPr>
            <a:noAutofit/>
          </a:bodyPr>
          <a:lstStyle/>
          <a:p>
            <a:pPr marL="0" indent="0">
              <a:lnSpc>
                <a:spcPct val="150000"/>
              </a:lnSpc>
              <a:buNone/>
            </a:pPr>
            <a:r>
              <a:rPr lang="el-GR" sz="1600" b="1" dirty="0">
                <a:latin typeface="Arial" panose="020B0604020202020204" pitchFamily="34" charset="0"/>
                <a:cs typeface="Arial" panose="020B0604020202020204" pitchFamily="34" charset="0"/>
              </a:rPr>
              <a:t>Σημείωση</a:t>
            </a:r>
            <a:r>
              <a:rPr lang="en-US" sz="1600" dirty="0">
                <a:latin typeface="Arial" panose="020B0604020202020204" pitchFamily="34" charset="0"/>
                <a:cs typeface="Arial" panose="020B0604020202020204" pitchFamily="34" charset="0"/>
              </a:rPr>
              <a:t>: </a:t>
            </a:r>
            <a:r>
              <a:rPr lang="el-GR" sz="1600" dirty="0">
                <a:latin typeface="Arial" panose="020B0604020202020204" pitchFamily="34" charset="0"/>
                <a:cs typeface="Arial" panose="020B0604020202020204" pitchFamily="34" charset="0"/>
              </a:rPr>
              <a:t>Μη χρησιμοποιείτε περισσότερο αντιψυκτικό από αυτό που χρειάζεται.</a:t>
            </a:r>
            <a:endParaRPr lang="en-US" sz="1600" dirty="0">
              <a:latin typeface="Arial" panose="020B0604020202020204" pitchFamily="34" charset="0"/>
              <a:cs typeface="Arial" panose="020B0604020202020204" pitchFamily="34" charset="0"/>
            </a:endParaRPr>
          </a:p>
          <a:p>
            <a:pPr marL="0" indent="0">
              <a:lnSpc>
                <a:spcPct val="150000"/>
              </a:lnSpc>
              <a:buNone/>
            </a:pPr>
            <a:endParaRPr lang="en-US" sz="1600" dirty="0">
              <a:latin typeface="Arial" panose="020B0604020202020204" pitchFamily="34" charset="0"/>
              <a:cs typeface="Arial" panose="020B0604020202020204" pitchFamily="34" charset="0"/>
            </a:endParaRPr>
          </a:p>
          <a:p>
            <a:pPr>
              <a:lnSpc>
                <a:spcPct val="150000"/>
              </a:lnSpc>
              <a:buFont typeface="Wingdings" panose="05000000000000000000" pitchFamily="2" charset="2"/>
              <a:buChar char="à"/>
            </a:pPr>
            <a:r>
              <a:rPr lang="el-GR" sz="1600" dirty="0">
                <a:latin typeface="Arial" panose="020B0604020202020204" pitchFamily="34" charset="0"/>
                <a:cs typeface="Arial" panose="020B0604020202020204" pitchFamily="34" charset="0"/>
              </a:rPr>
              <a:t>Η </a:t>
            </a:r>
            <a:r>
              <a:rPr lang="el-GR" sz="1600" dirty="0" smtClean="0">
                <a:latin typeface="Arial" panose="020B0604020202020204" pitchFamily="34" charset="0"/>
                <a:cs typeface="Arial" panose="020B0604020202020204" pitchFamily="34" charset="0"/>
              </a:rPr>
              <a:t>ειδική θερμότητα της </a:t>
            </a:r>
            <a:r>
              <a:rPr lang="el-GR" sz="1600" dirty="0" err="1">
                <a:latin typeface="Arial" panose="020B0604020202020204" pitchFamily="34" charset="0"/>
                <a:cs typeface="Arial" panose="020B0604020202020204" pitchFamily="34" charset="0"/>
              </a:rPr>
              <a:t>γλυκόλης</a:t>
            </a:r>
            <a:r>
              <a:rPr lang="el-GR" sz="1600" dirty="0">
                <a:latin typeface="Arial" panose="020B0604020202020204" pitchFamily="34" charset="0"/>
                <a:cs typeface="Arial" panose="020B0604020202020204" pitchFamily="34" charset="0"/>
              </a:rPr>
              <a:t> είναι χαμηλότερη από του νερού. Επομένως η  μεταφορά θερμότητας στην αντλία θερμότητας θα γίνεται χειρότερη. </a:t>
            </a:r>
            <a:r>
              <a:rPr lang="en-US" sz="1600" dirty="0">
                <a:latin typeface="Arial" panose="020B0604020202020204" pitchFamily="34" charset="0"/>
                <a:cs typeface="Arial" panose="020B0604020202020204" pitchFamily="34" charset="0"/>
              </a:rPr>
              <a:t> </a:t>
            </a:r>
          </a:p>
          <a:p>
            <a:pPr>
              <a:lnSpc>
                <a:spcPct val="150000"/>
              </a:lnSpc>
              <a:buFont typeface="Wingdings" panose="05000000000000000000" pitchFamily="2" charset="2"/>
              <a:buChar char="à"/>
            </a:pPr>
            <a:r>
              <a:rPr lang="el-GR" sz="1600" dirty="0">
                <a:latin typeface="Arial" panose="020B0604020202020204" pitchFamily="34" charset="0"/>
                <a:cs typeface="Arial" panose="020B0604020202020204" pitchFamily="34" charset="0"/>
              </a:rPr>
              <a:t>Η </a:t>
            </a:r>
            <a:r>
              <a:rPr lang="el-GR" sz="1600" dirty="0" err="1">
                <a:latin typeface="Arial" panose="020B0604020202020204" pitchFamily="34" charset="0"/>
                <a:cs typeface="Arial" panose="020B0604020202020204" pitchFamily="34" charset="0"/>
              </a:rPr>
              <a:t>γλυκόλη</a:t>
            </a:r>
            <a:r>
              <a:rPr lang="el-GR" sz="1600" dirty="0">
                <a:latin typeface="Arial" panose="020B0604020202020204" pitchFamily="34" charset="0"/>
                <a:cs typeface="Arial" panose="020B0604020202020204" pitchFamily="34" charset="0"/>
              </a:rPr>
              <a:t> είναι πιο ιξώδης από το νερό</a:t>
            </a:r>
            <a:r>
              <a:rPr lang="en-US" sz="1600" dirty="0">
                <a:latin typeface="Arial" panose="020B0604020202020204" pitchFamily="34" charset="0"/>
                <a:cs typeface="Arial" panose="020B0604020202020204" pitchFamily="34" charset="0"/>
              </a:rPr>
              <a:t>. </a:t>
            </a:r>
            <a:r>
              <a:rPr lang="el-GR" sz="1600" dirty="0">
                <a:latin typeface="Arial" panose="020B0604020202020204" pitchFamily="34" charset="0"/>
                <a:cs typeface="Arial" panose="020B0604020202020204" pitchFamily="34" charset="0"/>
              </a:rPr>
              <a:t>Άρα πρέπει να αυξηθεί η ισχύς της αντλίας</a:t>
            </a:r>
            <a:endParaRPr lang="en-US" sz="1600" dirty="0">
              <a:latin typeface="Arial" panose="020B0604020202020204" pitchFamily="34" charset="0"/>
              <a:cs typeface="Arial" panose="020B0604020202020204" pitchFamily="34" charset="0"/>
            </a:endParaRPr>
          </a:p>
          <a:p>
            <a:pPr>
              <a:lnSpc>
                <a:spcPct val="150000"/>
              </a:lnSpc>
              <a:buFont typeface="Wingdings" panose="05000000000000000000" pitchFamily="2" charset="2"/>
              <a:buChar char="à"/>
            </a:pPr>
            <a:r>
              <a:rPr lang="el-GR" sz="1600" dirty="0">
                <a:latin typeface="Arial" panose="020B0604020202020204" pitchFamily="34" charset="0"/>
                <a:cs typeface="Arial" panose="020B0604020202020204" pitchFamily="34" charset="0"/>
                <a:sym typeface="Wingdings" panose="05000000000000000000" pitchFamily="2" charset="2"/>
              </a:rPr>
              <a:t>Και </a:t>
            </a:r>
            <a:r>
              <a:rPr lang="el-GR" sz="1600" dirty="0" smtClean="0">
                <a:latin typeface="Arial" panose="020B0604020202020204" pitchFamily="34" charset="0"/>
                <a:cs typeface="Arial" panose="020B0604020202020204" pitchFamily="34" charset="0"/>
                <a:sym typeface="Wingdings" panose="05000000000000000000" pitchFamily="2" charset="2"/>
              </a:rPr>
              <a:t>τελευταίο</a:t>
            </a:r>
            <a:r>
              <a:rPr lang="en-US" sz="1600" dirty="0" smtClean="0">
                <a:latin typeface="Arial" panose="020B0604020202020204" pitchFamily="34" charset="0"/>
                <a:cs typeface="Arial" panose="020B0604020202020204" pitchFamily="34" charset="0"/>
                <a:sym typeface="Wingdings" panose="05000000000000000000" pitchFamily="2" charset="2"/>
              </a:rPr>
              <a:t>,</a:t>
            </a:r>
            <a:r>
              <a:rPr lang="el-GR" sz="1600" dirty="0" smtClean="0">
                <a:latin typeface="Arial" panose="020B0604020202020204" pitchFamily="34" charset="0"/>
                <a:cs typeface="Arial" panose="020B0604020202020204" pitchFamily="34" charset="0"/>
                <a:sym typeface="Wingdings" panose="05000000000000000000" pitchFamily="2" charset="2"/>
              </a:rPr>
              <a:t> η </a:t>
            </a:r>
            <a:r>
              <a:rPr lang="el-GR" sz="1600" dirty="0" err="1">
                <a:latin typeface="Arial" panose="020B0604020202020204" pitchFamily="34" charset="0"/>
                <a:cs typeface="Arial" panose="020B0604020202020204" pitchFamily="34" charset="0"/>
                <a:sym typeface="Wingdings" panose="05000000000000000000" pitchFamily="2" charset="2"/>
              </a:rPr>
              <a:t>γλυκόλη</a:t>
            </a:r>
            <a:r>
              <a:rPr lang="el-GR" sz="1600" dirty="0">
                <a:latin typeface="Arial" panose="020B0604020202020204" pitchFamily="34" charset="0"/>
                <a:cs typeface="Arial" panose="020B0604020202020204" pitchFamily="34" charset="0"/>
                <a:sym typeface="Wingdings" panose="05000000000000000000" pitchFamily="2" charset="2"/>
              </a:rPr>
              <a:t> είναι πιο ακριβή </a:t>
            </a:r>
            <a:r>
              <a:rPr lang="en-US" sz="1600" dirty="0">
                <a:latin typeface="Arial" panose="020B0604020202020204" pitchFamily="34" charset="0"/>
                <a:cs typeface="Arial" panose="020B0604020202020204" pitchFamily="34" charset="0"/>
                <a:sym typeface="Wingdings" panose="05000000000000000000" pitchFamily="2" charset="2"/>
              </a:rPr>
              <a:t> </a:t>
            </a:r>
            <a:r>
              <a:rPr lang="el-GR" sz="1600" dirty="0">
                <a:latin typeface="Arial" panose="020B0604020202020204" pitchFamily="34" charset="0"/>
                <a:cs typeface="Arial" panose="020B0604020202020204" pitchFamily="34" charset="0"/>
                <a:sym typeface="Wingdings" panose="05000000000000000000" pitchFamily="2" charset="2"/>
              </a:rPr>
              <a:t>από το νερό.</a:t>
            </a:r>
            <a:endParaRPr lang="en-US" sz="1600" dirty="0">
              <a:latin typeface="Arial" panose="020B0604020202020204" pitchFamily="34" charset="0"/>
              <a:cs typeface="Arial" panose="020B0604020202020204" pitchFamily="34" charset="0"/>
              <a:sym typeface="Wingdings" panose="05000000000000000000" pitchFamily="2" charset="2"/>
            </a:endParaRPr>
          </a:p>
          <a:p>
            <a:pPr>
              <a:lnSpc>
                <a:spcPct val="150000"/>
              </a:lnSpc>
              <a:buFont typeface="Wingdings" panose="05000000000000000000" pitchFamily="2" charset="2"/>
              <a:buChar char="à"/>
            </a:pPr>
            <a:endParaRPr lang="de-DE" sz="1600" dirty="0">
              <a:latin typeface="Arial" panose="020B0604020202020204" pitchFamily="34" charset="0"/>
              <a:cs typeface="Arial" panose="020B0604020202020204" pitchFamily="34" charset="0"/>
            </a:endParaRPr>
          </a:p>
          <a:p>
            <a:pPr marL="0" indent="0">
              <a:lnSpc>
                <a:spcPct val="150000"/>
              </a:lnSpc>
              <a:buNone/>
            </a:pPr>
            <a:endParaRPr lang="de-DE" sz="1600" dirty="0">
              <a:latin typeface="Arial" panose="020B0604020202020204" pitchFamily="34" charset="0"/>
              <a:cs typeface="Arial" panose="020B0604020202020204" pitchFamily="34" charset="0"/>
            </a:endParaRPr>
          </a:p>
          <a:p>
            <a:pPr marL="914400" lvl="2"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4296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r>
              <a:rPr lang="el-GR" dirty="0">
                <a:latin typeface="Arial" panose="020B0604020202020204" pitchFamily="34" charset="0"/>
                <a:cs typeface="Arial" panose="020B0604020202020204" pitchFamily="34" charset="0"/>
              </a:rPr>
              <a:t>Αντιψυκτικό</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600200"/>
            <a:ext cx="8507288" cy="4525963"/>
          </a:xfrm>
        </p:spPr>
        <p:txBody>
          <a:bodyPr>
            <a:noAutofit/>
          </a:bodyPr>
          <a:lstStyle/>
          <a:p>
            <a:pPr marL="0" indent="0">
              <a:lnSpc>
                <a:spcPct val="150000"/>
              </a:lnSpc>
              <a:buNone/>
            </a:pPr>
            <a:r>
              <a:rPr lang="el-GR" sz="1600" dirty="0">
                <a:latin typeface="Arial" panose="020B0604020202020204" pitchFamily="34" charset="0"/>
                <a:cs typeface="Arial" panose="020B0604020202020204" pitchFamily="34" charset="0"/>
              </a:rPr>
              <a:t>Συγκριτικά με το ψυκτικό πρέπει να είμαστε πιο προσεκτικοί κατά τη διάρκεια της εργασίας με το αντιψυκτικό και κατά τη διάρκεια δημιουργίας του διαλύματος της άλμης. </a:t>
            </a:r>
          </a:p>
          <a:p>
            <a:pPr marL="0" indent="0">
              <a:lnSpc>
                <a:spcPct val="150000"/>
              </a:lnSpc>
              <a:buNone/>
            </a:pPr>
            <a:r>
              <a:rPr lang="el-GR" sz="1600" dirty="0">
                <a:latin typeface="Arial" panose="020B0604020202020204" pitchFamily="34" charset="0"/>
                <a:cs typeface="Arial" panose="020B0604020202020204" pitchFamily="34" charset="0"/>
              </a:rPr>
              <a:t>Συνήθως βέβαια την παρέχει ο κατασκευαστής. </a:t>
            </a:r>
            <a:endParaRPr lang="en-GB" sz="1600" dirty="0">
              <a:latin typeface="Arial" panose="020B0604020202020204" pitchFamily="34" charset="0"/>
              <a:cs typeface="Arial" panose="020B0604020202020204" pitchFamily="34" charset="0"/>
            </a:endParaRPr>
          </a:p>
          <a:p>
            <a:pPr marL="0" indent="0">
              <a:lnSpc>
                <a:spcPct val="150000"/>
              </a:lnSpc>
              <a:buNone/>
            </a:pPr>
            <a:endParaRPr lang="en-GB" sz="1600" dirty="0">
              <a:latin typeface="Arial" panose="020B0604020202020204" pitchFamily="34" charset="0"/>
              <a:cs typeface="Arial" panose="020B0604020202020204" pitchFamily="34" charset="0"/>
            </a:endParaRPr>
          </a:p>
          <a:p>
            <a:pPr>
              <a:lnSpc>
                <a:spcPct val="150000"/>
              </a:lnSpc>
              <a:buAutoNum type="arabicParenR"/>
            </a:pPr>
            <a:r>
              <a:rPr lang="el-GR" sz="1600" b="1" dirty="0">
                <a:latin typeface="Arial" panose="020B0604020202020204" pitchFamily="34" charset="0"/>
                <a:cs typeface="Arial" panose="020B0604020202020204" pitchFamily="34" charset="0"/>
              </a:rPr>
              <a:t>Ένα εγχειρίδιο  ασφαλείας</a:t>
            </a:r>
            <a:endParaRPr lang="en-GB" sz="1600" b="1" dirty="0">
              <a:latin typeface="Arial" panose="020B0604020202020204" pitchFamily="34" charset="0"/>
              <a:cs typeface="Arial" panose="020B0604020202020204" pitchFamily="34" charset="0"/>
            </a:endParaRPr>
          </a:p>
          <a:p>
            <a:pPr>
              <a:lnSpc>
                <a:spcPct val="150000"/>
              </a:lnSpc>
              <a:buAutoNum type="arabicParenR"/>
            </a:pPr>
            <a:r>
              <a:rPr lang="el-GR" sz="1600" b="1" dirty="0">
                <a:latin typeface="Arial" panose="020B0604020202020204" pitchFamily="34" charset="0"/>
                <a:cs typeface="Arial" panose="020B0604020202020204" pitchFamily="34" charset="0"/>
              </a:rPr>
              <a:t>Ανασκόπηση των προδιαγραφών</a:t>
            </a:r>
            <a:endParaRPr lang="en-GB" sz="1600" b="1" dirty="0">
              <a:latin typeface="Arial" panose="020B0604020202020204" pitchFamily="34" charset="0"/>
              <a:cs typeface="Arial" panose="020B0604020202020204" pitchFamily="34" charset="0"/>
            </a:endParaRPr>
          </a:p>
          <a:p>
            <a:pPr>
              <a:lnSpc>
                <a:spcPct val="150000"/>
              </a:lnSpc>
              <a:buAutoNum type="arabicParenR"/>
            </a:pPr>
            <a:endParaRPr lang="en-GB" sz="1600" dirty="0">
              <a:latin typeface="Arial" panose="020B0604020202020204" pitchFamily="34" charset="0"/>
              <a:cs typeface="Arial" panose="020B0604020202020204" pitchFamily="34" charset="0"/>
            </a:endParaRPr>
          </a:p>
          <a:p>
            <a:pPr marL="0" indent="0">
              <a:lnSpc>
                <a:spcPct val="150000"/>
              </a:lnSpc>
              <a:buNone/>
            </a:pPr>
            <a:r>
              <a:rPr lang="el-GR" sz="1600" dirty="0">
                <a:latin typeface="Arial" panose="020B0604020202020204" pitchFamily="34" charset="0"/>
                <a:cs typeface="Arial" panose="020B0604020202020204" pitchFamily="34" charset="0"/>
              </a:rPr>
              <a:t>Εγχειρίδιο ασφαλείας </a:t>
            </a:r>
            <a:r>
              <a:rPr lang="en-GB" sz="1600" dirty="0">
                <a:latin typeface="Arial" panose="020B0604020202020204" pitchFamily="34" charset="0"/>
                <a:cs typeface="Arial" panose="020B0604020202020204" pitchFamily="34" charset="0"/>
              </a:rPr>
              <a:t>: </a:t>
            </a:r>
            <a:r>
              <a:rPr lang="en-GB" sz="1600" dirty="0">
                <a:latin typeface="Arial" panose="020B0604020202020204" pitchFamily="34" charset="0"/>
                <a:cs typeface="Arial" panose="020B0604020202020204" pitchFamily="34" charset="0"/>
                <a:hlinkClick r:id="rId3"/>
              </a:rPr>
              <a:t>https://www.glysofor.de/en/pdf/SDS_MPG.pdf</a:t>
            </a:r>
            <a:endParaRPr lang="en-GB" sz="1600" dirty="0">
              <a:latin typeface="Arial" panose="020B0604020202020204" pitchFamily="34" charset="0"/>
              <a:cs typeface="Arial" panose="020B0604020202020204" pitchFamily="34" charset="0"/>
            </a:endParaRPr>
          </a:p>
          <a:p>
            <a:pPr marL="0" indent="0">
              <a:lnSpc>
                <a:spcPct val="150000"/>
              </a:lnSpc>
              <a:buNone/>
            </a:pPr>
            <a:r>
              <a:rPr lang="el-GR" sz="1600" dirty="0">
                <a:latin typeface="Arial" panose="020B0604020202020204" pitchFamily="34" charset="0"/>
                <a:cs typeface="Arial" panose="020B0604020202020204" pitchFamily="34" charset="0"/>
              </a:rPr>
              <a:t>Προδιαγραφές</a:t>
            </a:r>
            <a:r>
              <a:rPr lang="en-GB" sz="1600" dirty="0">
                <a:latin typeface="Arial" panose="020B0604020202020204" pitchFamily="34" charset="0"/>
                <a:cs typeface="Arial" panose="020B0604020202020204" pitchFamily="34" charset="0"/>
              </a:rPr>
              <a:t>: </a:t>
            </a:r>
            <a:r>
              <a:rPr lang="en-GB" sz="1600" dirty="0">
                <a:latin typeface="Arial" panose="020B0604020202020204" pitchFamily="34" charset="0"/>
                <a:cs typeface="Arial" panose="020B0604020202020204" pitchFamily="34" charset="0"/>
                <a:hlinkClick r:id="rId4"/>
              </a:rPr>
              <a:t>https://www.glysofor.de/en/pdf/Glysofor-N-Specification-EN.pdf</a:t>
            </a:r>
            <a:endParaRPr lang="en-GB" sz="1600" dirty="0">
              <a:latin typeface="Arial" panose="020B0604020202020204" pitchFamily="34" charset="0"/>
              <a:cs typeface="Arial" panose="020B0604020202020204" pitchFamily="34" charset="0"/>
            </a:endParaRPr>
          </a:p>
          <a:p>
            <a:pPr marL="0" indent="0">
              <a:lnSpc>
                <a:spcPct val="150000"/>
              </a:lnSpc>
              <a:buNone/>
            </a:pPr>
            <a:endParaRPr lang="en-GB" sz="1600" dirty="0">
              <a:latin typeface="Arial" panose="020B0604020202020204" pitchFamily="34" charset="0"/>
              <a:cs typeface="Arial" panose="020B0604020202020204" pitchFamily="34" charset="0"/>
            </a:endParaRPr>
          </a:p>
          <a:p>
            <a:pPr marL="0" indent="0">
              <a:buNone/>
            </a:pPr>
            <a:endParaRPr lang="en-GB" sz="1600" dirty="0">
              <a:latin typeface="Arial" panose="020B0604020202020204" pitchFamily="34" charset="0"/>
              <a:cs typeface="Arial" panose="020B0604020202020204" pitchFamily="34" charset="0"/>
            </a:endParaRPr>
          </a:p>
          <a:p>
            <a:pPr marL="0" indent="0">
              <a:lnSpc>
                <a:spcPct val="150000"/>
              </a:lnSpc>
              <a:buNone/>
            </a:pPr>
            <a:endParaRPr lang="en-GB" sz="1600" dirty="0">
              <a:latin typeface="Arial" panose="020B0604020202020204" pitchFamily="34" charset="0"/>
              <a:cs typeface="Arial" panose="020B0604020202020204" pitchFamily="34" charset="0"/>
            </a:endParaRPr>
          </a:p>
          <a:p>
            <a:pPr marL="0" indent="0">
              <a:lnSpc>
                <a:spcPct val="150000"/>
              </a:lnSpc>
              <a:buNone/>
            </a:pPr>
            <a:r>
              <a:rPr lang="en-GB" sz="1600" dirty="0"/>
              <a:t/>
            </a:r>
            <a:br>
              <a:rPr lang="en-GB" sz="1600" dirty="0"/>
            </a:br>
            <a:endParaRPr lang="en-GB" sz="1600" b="1" dirty="0">
              <a:latin typeface="Arial" panose="020B0604020202020204" pitchFamily="34" charset="0"/>
              <a:cs typeface="Arial" panose="020B0604020202020204" pitchFamily="34" charset="0"/>
            </a:endParaRPr>
          </a:p>
          <a:p>
            <a:pPr marL="0" indent="0">
              <a:lnSpc>
                <a:spcPct val="150000"/>
              </a:lnSpc>
              <a:buNone/>
            </a:pPr>
            <a:endParaRPr lang="en-GB" sz="1600" dirty="0">
              <a:latin typeface="Arial" panose="020B0604020202020204" pitchFamily="34" charset="0"/>
              <a:cs typeface="Arial" panose="020B0604020202020204" pitchFamily="34" charset="0"/>
            </a:endParaRPr>
          </a:p>
          <a:p>
            <a:pPr marL="914400" lvl="2" indent="0">
              <a:lnSpc>
                <a:spcPct val="150000"/>
              </a:lnSpc>
              <a:buNone/>
            </a:pPr>
            <a:endParaRPr lang="en-GB" sz="1600" dirty="0">
              <a:latin typeface="Arial" panose="020B0604020202020204" pitchFamily="34" charset="0"/>
              <a:cs typeface="Arial" panose="020B0604020202020204" pitchFamily="34" charset="0"/>
            </a:endParaRPr>
          </a:p>
          <a:p>
            <a:pPr marL="0" indent="0">
              <a:lnSpc>
                <a:spcPct val="150000"/>
              </a:lnSpc>
              <a:buNone/>
            </a:pP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847279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r>
              <a:rPr lang="el-GR" dirty="0">
                <a:latin typeface="Arial" panose="020B0604020202020204" pitchFamily="34" charset="0"/>
                <a:cs typeface="Arial" panose="020B0604020202020204" pitchFamily="34" charset="0"/>
              </a:rPr>
              <a:t>Αντιψυκτικό και ασφάλεια</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600200"/>
            <a:ext cx="8507288" cy="4525963"/>
          </a:xfrm>
        </p:spPr>
        <p:txBody>
          <a:bodyPr>
            <a:noAutofit/>
          </a:bodyPr>
          <a:lstStyle/>
          <a:p>
            <a:pPr marL="0" indent="0">
              <a:lnSpc>
                <a:spcPct val="150000"/>
              </a:lnSpc>
              <a:buNone/>
            </a:pPr>
            <a:r>
              <a:rPr lang="el-GR" sz="1600" b="1" dirty="0">
                <a:latin typeface="Arial" panose="020B0604020202020204" pitchFamily="34" charset="0"/>
                <a:cs typeface="Arial" panose="020B0604020202020204" pitchFamily="34" charset="0"/>
              </a:rPr>
              <a:t>Μέτρα πρώτης βοήθειας</a:t>
            </a:r>
            <a:endParaRPr lang="en-US" sz="1600" b="1" dirty="0">
              <a:latin typeface="Arial" panose="020B0604020202020204" pitchFamily="34" charset="0"/>
              <a:cs typeface="Arial" panose="020B0604020202020204" pitchFamily="34" charset="0"/>
            </a:endParaRPr>
          </a:p>
          <a:p>
            <a:pPr marL="0" indent="0">
              <a:lnSpc>
                <a:spcPct val="150000"/>
              </a:lnSpc>
              <a:buNone/>
            </a:pPr>
            <a:endParaRPr lang="en-GB" sz="1600" dirty="0">
              <a:latin typeface="Arial" panose="020B0604020202020204" pitchFamily="34" charset="0"/>
              <a:cs typeface="Arial" panose="020B0604020202020204" pitchFamily="34" charset="0"/>
            </a:endParaRPr>
          </a:p>
          <a:p>
            <a:pPr marL="0" indent="0">
              <a:lnSpc>
                <a:spcPct val="150000"/>
              </a:lnSpc>
              <a:buNone/>
            </a:pPr>
            <a:r>
              <a:rPr lang="el-GR" sz="1600" b="1" dirty="0">
                <a:latin typeface="Arial" panose="020B0604020202020204" pitchFamily="34" charset="0"/>
                <a:cs typeface="Arial" panose="020B0604020202020204" pitchFamily="34" charset="0"/>
              </a:rPr>
              <a:t>Γενικές συμβουλές </a:t>
            </a:r>
            <a:r>
              <a:rPr lang="en-US" sz="1600" b="1" dirty="0">
                <a:latin typeface="Arial" panose="020B0604020202020204" pitchFamily="34" charset="0"/>
                <a:cs typeface="Arial" panose="020B0604020202020204" pitchFamily="34" charset="0"/>
              </a:rPr>
              <a:t>: </a:t>
            </a:r>
            <a:r>
              <a:rPr lang="el-GR" sz="1600" dirty="0">
                <a:latin typeface="Arial" panose="020B0604020202020204" pitchFamily="34" charset="0"/>
                <a:cs typeface="Arial" panose="020B0604020202020204" pitchFamily="34" charset="0"/>
              </a:rPr>
              <a:t>Συμβουλευτείτε ένα γιατρό</a:t>
            </a:r>
            <a:r>
              <a:rPr lang="en-US" sz="1600" dirty="0">
                <a:latin typeface="Arial" panose="020B0604020202020204" pitchFamily="34" charset="0"/>
                <a:cs typeface="Arial" panose="020B0604020202020204" pitchFamily="34" charset="0"/>
              </a:rPr>
              <a:t>. </a:t>
            </a:r>
          </a:p>
          <a:p>
            <a:pPr marL="0" indent="0">
              <a:lnSpc>
                <a:spcPct val="150000"/>
              </a:lnSpc>
              <a:buNone/>
            </a:pPr>
            <a:r>
              <a:rPr lang="el-GR" sz="1600" dirty="0">
                <a:latin typeface="Arial" panose="020B0604020202020204" pitchFamily="34" charset="0"/>
                <a:cs typeface="Arial" panose="020B0604020202020204" pitchFamily="34" charset="0"/>
              </a:rPr>
              <a:t>Εάν εισπνεύσετε αέριο</a:t>
            </a:r>
            <a:r>
              <a:rPr lang="en-US" sz="1600" dirty="0">
                <a:latin typeface="Arial" panose="020B0604020202020204" pitchFamily="34" charset="0"/>
                <a:cs typeface="Arial" panose="020B0604020202020204" pitchFamily="34" charset="0"/>
                <a:sym typeface="Wingdings" panose="05000000000000000000" pitchFamily="2" charset="2"/>
              </a:rPr>
              <a:t></a:t>
            </a:r>
            <a:r>
              <a:rPr lang="en-US" sz="1600" dirty="0">
                <a:latin typeface="Arial" panose="020B0604020202020204" pitchFamily="34" charset="0"/>
                <a:cs typeface="Arial" panose="020B0604020202020204" pitchFamily="34" charset="0"/>
              </a:rPr>
              <a:t> </a:t>
            </a:r>
            <a:r>
              <a:rPr lang="el-GR" sz="1600" dirty="0">
                <a:latin typeface="Arial" panose="020B0604020202020204" pitchFamily="34" charset="0"/>
                <a:cs typeface="Arial" panose="020B0604020202020204" pitchFamily="34" charset="0"/>
              </a:rPr>
              <a:t>μετακινείστε το άτομο σε καθαρό </a:t>
            </a:r>
            <a:r>
              <a:rPr lang="el-GR" sz="1600" dirty="0" err="1">
                <a:latin typeface="Arial" panose="020B0604020202020204" pitchFamily="34" charset="0"/>
                <a:cs typeface="Arial" panose="020B0604020202020204" pitchFamily="34" charset="0"/>
              </a:rPr>
              <a:t>άερα</a:t>
            </a:r>
            <a:endParaRPr lang="en-US" sz="1600" dirty="0">
              <a:latin typeface="Arial" panose="020B0604020202020204" pitchFamily="34" charset="0"/>
              <a:cs typeface="Arial" panose="020B0604020202020204" pitchFamily="34" charset="0"/>
            </a:endParaRPr>
          </a:p>
          <a:p>
            <a:pPr marL="0" indent="0">
              <a:lnSpc>
                <a:spcPct val="150000"/>
              </a:lnSpc>
              <a:buNone/>
            </a:pPr>
            <a:r>
              <a:rPr lang="el-GR" sz="1600" dirty="0">
                <a:latin typeface="Arial" panose="020B0604020202020204" pitchFamily="34" charset="0"/>
                <a:cs typeface="Arial" panose="020B0604020202020204" pitchFamily="34" charset="0"/>
              </a:rPr>
              <a:t>Σε περίπτωση επαφής με το δέρμα</a:t>
            </a:r>
            <a:r>
              <a:rPr lang="en-US" sz="1600" dirty="0">
                <a:latin typeface="Arial" panose="020B0604020202020204" pitchFamily="34" charset="0"/>
                <a:cs typeface="Arial" panose="020B0604020202020204" pitchFamily="34" charset="0"/>
                <a:sym typeface="Wingdings" panose="05000000000000000000" pitchFamily="2" charset="2"/>
              </a:rPr>
              <a:t> </a:t>
            </a:r>
            <a:r>
              <a:rPr lang="el-GR" sz="1600" dirty="0">
                <a:latin typeface="Arial" panose="020B0604020202020204" pitchFamily="34" charset="0"/>
                <a:cs typeface="Arial" panose="020B0604020202020204" pitchFamily="34" charset="0"/>
                <a:sym typeface="Wingdings" panose="05000000000000000000" pitchFamily="2" charset="2"/>
              </a:rPr>
              <a:t>Ξεβγάλετε με σαπούνι και πολύ νερό.</a:t>
            </a:r>
            <a:endParaRPr lang="en-US" sz="1600" dirty="0">
              <a:latin typeface="Arial" panose="020B0604020202020204" pitchFamily="34" charset="0"/>
              <a:cs typeface="Arial" panose="020B0604020202020204" pitchFamily="34" charset="0"/>
            </a:endParaRPr>
          </a:p>
          <a:p>
            <a:pPr marL="0" indent="0">
              <a:lnSpc>
                <a:spcPct val="150000"/>
              </a:lnSpc>
              <a:buNone/>
            </a:pPr>
            <a:r>
              <a:rPr lang="el-GR" sz="1600" dirty="0">
                <a:latin typeface="Arial" panose="020B0604020202020204" pitchFamily="34" charset="0"/>
                <a:cs typeface="Arial" panose="020B0604020202020204" pitchFamily="34" charset="0"/>
              </a:rPr>
              <a:t>Σε περίπτωση επαφής με τα μάτια</a:t>
            </a:r>
            <a:r>
              <a:rPr lang="en-US" sz="1600" dirty="0">
                <a:latin typeface="Arial" panose="020B0604020202020204" pitchFamily="34" charset="0"/>
                <a:cs typeface="Arial" panose="020B0604020202020204" pitchFamily="34" charset="0"/>
                <a:sym typeface="Wingdings" panose="05000000000000000000" pitchFamily="2" charset="2"/>
              </a:rPr>
              <a:t>  </a:t>
            </a:r>
            <a:r>
              <a:rPr lang="el-GR" sz="1600" dirty="0">
                <a:latin typeface="Arial" panose="020B0604020202020204" pitchFamily="34" charset="0"/>
                <a:cs typeface="Arial" panose="020B0604020202020204" pitchFamily="34" charset="0"/>
                <a:sym typeface="Wingdings" panose="05000000000000000000" pitchFamily="2" charset="2"/>
              </a:rPr>
              <a:t>Ξεπλύνετε με άφθονο νερό για τουλάχιστον </a:t>
            </a:r>
            <a:r>
              <a:rPr lang="en-US" sz="1600" dirty="0">
                <a:latin typeface="Arial" panose="020B0604020202020204" pitchFamily="34" charset="0"/>
                <a:cs typeface="Arial" panose="020B0604020202020204" pitchFamily="34" charset="0"/>
              </a:rPr>
              <a:t>Rinse </a:t>
            </a:r>
            <a:r>
              <a:rPr lang="el-GR" sz="1600" dirty="0">
                <a:latin typeface="Arial" panose="020B0604020202020204" pitchFamily="34" charset="0"/>
                <a:cs typeface="Arial" panose="020B0604020202020204" pitchFamily="34" charset="0"/>
              </a:rPr>
              <a:t> λεπτά .</a:t>
            </a:r>
          </a:p>
          <a:p>
            <a:pPr marL="0" indent="0">
              <a:lnSpc>
                <a:spcPct val="150000"/>
              </a:lnSpc>
              <a:buNone/>
            </a:pPr>
            <a:r>
              <a:rPr lang="el-GR" sz="1600" dirty="0">
                <a:latin typeface="Arial" panose="020B0604020202020204" pitchFamily="34" charset="0"/>
                <a:cs typeface="Arial" panose="020B0604020202020204" pitchFamily="34" charset="0"/>
              </a:rPr>
              <a:t>Σε περίπτωση επαφής κατάποσης</a:t>
            </a:r>
            <a:r>
              <a:rPr lang="en-US" sz="1600" dirty="0">
                <a:latin typeface="Arial" panose="020B0604020202020204" pitchFamily="34" charset="0"/>
                <a:cs typeface="Arial" panose="020B0604020202020204" pitchFamily="34" charset="0"/>
                <a:sym typeface="Wingdings" panose="05000000000000000000" pitchFamily="2" charset="2"/>
              </a:rPr>
              <a:t> </a:t>
            </a:r>
            <a:r>
              <a:rPr lang="el-GR" sz="1600" dirty="0">
                <a:latin typeface="Arial" panose="020B0604020202020204" pitchFamily="34" charset="0"/>
                <a:cs typeface="Arial" panose="020B0604020202020204" pitchFamily="34" charset="0"/>
                <a:sym typeface="Wingdings" panose="05000000000000000000" pitchFamily="2" charset="2"/>
              </a:rPr>
              <a:t>Μην δίνετε τίποτα από το στόμα σε αναίσθητο άτομο. Ξεβγάλετε το στόμα με νερό</a:t>
            </a:r>
            <a:r>
              <a:rPr lang="en-US" sz="1600" dirty="0">
                <a:latin typeface="Arial" panose="020B0604020202020204" pitchFamily="34" charset="0"/>
                <a:cs typeface="Arial" panose="020B0604020202020204" pitchFamily="34" charset="0"/>
              </a:rPr>
              <a:t>. </a:t>
            </a:r>
            <a:endParaRPr lang="en-GB" sz="1600" dirty="0">
              <a:latin typeface="Arial" panose="020B0604020202020204" pitchFamily="34" charset="0"/>
              <a:cs typeface="Arial" panose="020B0604020202020204" pitchFamily="34" charset="0"/>
            </a:endParaRPr>
          </a:p>
          <a:p>
            <a:pPr marL="0" indent="0">
              <a:lnSpc>
                <a:spcPct val="150000"/>
              </a:lnSpc>
              <a:buNone/>
            </a:pPr>
            <a:endParaRPr lang="en-GB" sz="1600" dirty="0">
              <a:latin typeface="Arial" panose="020B0604020202020204" pitchFamily="34" charset="0"/>
              <a:cs typeface="Arial" panose="020B0604020202020204" pitchFamily="34" charset="0"/>
            </a:endParaRPr>
          </a:p>
          <a:p>
            <a:pPr marL="0" indent="0">
              <a:lnSpc>
                <a:spcPct val="150000"/>
              </a:lnSpc>
              <a:buNone/>
            </a:pPr>
            <a:r>
              <a:rPr lang="en-GB" sz="1600" dirty="0"/>
              <a:t/>
            </a:r>
            <a:br>
              <a:rPr lang="en-GB" sz="1600" dirty="0"/>
            </a:br>
            <a:endParaRPr lang="en-GB" sz="1600" b="1" dirty="0">
              <a:latin typeface="Arial" panose="020B0604020202020204" pitchFamily="34" charset="0"/>
              <a:cs typeface="Arial" panose="020B0604020202020204" pitchFamily="34" charset="0"/>
            </a:endParaRPr>
          </a:p>
          <a:p>
            <a:pPr marL="0" indent="0">
              <a:lnSpc>
                <a:spcPct val="150000"/>
              </a:lnSpc>
              <a:buNone/>
            </a:pPr>
            <a:endParaRPr lang="en-GB" sz="1600" dirty="0">
              <a:latin typeface="Arial" panose="020B0604020202020204" pitchFamily="34" charset="0"/>
              <a:cs typeface="Arial" panose="020B0604020202020204" pitchFamily="34" charset="0"/>
            </a:endParaRPr>
          </a:p>
          <a:p>
            <a:pPr marL="914400" lvl="2" indent="0">
              <a:lnSpc>
                <a:spcPct val="150000"/>
              </a:lnSpc>
              <a:buNone/>
            </a:pPr>
            <a:endParaRPr lang="en-GB" sz="1600" dirty="0">
              <a:latin typeface="Arial" panose="020B0604020202020204" pitchFamily="34" charset="0"/>
              <a:cs typeface="Arial" panose="020B0604020202020204" pitchFamily="34" charset="0"/>
            </a:endParaRPr>
          </a:p>
          <a:p>
            <a:pPr marL="0" indent="0">
              <a:lnSpc>
                <a:spcPct val="150000"/>
              </a:lnSpc>
              <a:buNone/>
            </a:pP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554404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r>
              <a:rPr lang="el-GR" dirty="0">
                <a:latin typeface="Arial" panose="020B0604020202020204" pitchFamily="34" charset="0"/>
                <a:cs typeface="Arial" panose="020B0604020202020204" pitchFamily="34" charset="0"/>
              </a:rPr>
              <a:t>Αντιψυκτικό και ασφάλεια</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600200"/>
            <a:ext cx="8507288" cy="4525963"/>
          </a:xfrm>
        </p:spPr>
        <p:txBody>
          <a:bodyPr>
            <a:noAutofit/>
          </a:bodyPr>
          <a:lstStyle/>
          <a:p>
            <a:pPr marL="0" indent="0">
              <a:lnSpc>
                <a:spcPct val="150000"/>
              </a:lnSpc>
              <a:buNone/>
            </a:pPr>
            <a:r>
              <a:rPr lang="el-GR" sz="1600" b="1" dirty="0">
                <a:latin typeface="Arial" panose="020B0604020202020204" pitchFamily="34" charset="0"/>
                <a:cs typeface="Arial" panose="020B0604020202020204" pitchFamily="34" charset="0"/>
              </a:rPr>
              <a:t>Πυροσβεστικά μέσα</a:t>
            </a:r>
            <a:endParaRPr lang="en-US" sz="1600" b="1" dirty="0">
              <a:latin typeface="Arial" panose="020B0604020202020204" pitchFamily="34" charset="0"/>
              <a:cs typeface="Arial" panose="020B0604020202020204" pitchFamily="34" charset="0"/>
            </a:endParaRPr>
          </a:p>
          <a:p>
            <a:pPr marL="0" indent="0">
              <a:lnSpc>
                <a:spcPct val="150000"/>
              </a:lnSpc>
              <a:buNone/>
            </a:pPr>
            <a:endParaRPr lang="en-GB" sz="1600" dirty="0">
              <a:latin typeface="Arial" panose="020B0604020202020204" pitchFamily="34" charset="0"/>
              <a:cs typeface="Arial" panose="020B0604020202020204" pitchFamily="34" charset="0"/>
            </a:endParaRPr>
          </a:p>
          <a:p>
            <a:pPr marL="0" indent="0">
              <a:lnSpc>
                <a:spcPct val="150000"/>
              </a:lnSpc>
              <a:buNone/>
            </a:pPr>
            <a:r>
              <a:rPr lang="el-GR" sz="1600" dirty="0">
                <a:latin typeface="Arial" panose="020B0604020202020204" pitchFamily="34" charset="0"/>
                <a:cs typeface="Arial" panose="020B0604020202020204" pitchFamily="34" charset="0"/>
              </a:rPr>
              <a:t>Κατάλληλα μέτρα καταστολής</a:t>
            </a:r>
            <a:r>
              <a:rPr lang="en-US" sz="1600" dirty="0">
                <a:latin typeface="Arial" panose="020B0604020202020204" pitchFamily="34" charset="0"/>
                <a:cs typeface="Arial" panose="020B0604020202020204" pitchFamily="34" charset="0"/>
              </a:rPr>
              <a:t>:</a:t>
            </a:r>
          </a:p>
          <a:p>
            <a:pPr>
              <a:lnSpc>
                <a:spcPct val="150000"/>
              </a:lnSpc>
              <a:buFontTx/>
              <a:buChar char="-"/>
            </a:pPr>
            <a:r>
              <a:rPr lang="el-GR" sz="1600" dirty="0">
                <a:latin typeface="Arial" panose="020B0604020202020204" pitchFamily="34" charset="0"/>
                <a:cs typeface="Arial" panose="020B0604020202020204" pitchFamily="34" charset="0"/>
              </a:rPr>
              <a:t>Ψέκασμα με νερό</a:t>
            </a:r>
            <a:endParaRPr lang="en-US" sz="1600" dirty="0">
              <a:latin typeface="Arial" panose="020B0604020202020204" pitchFamily="34" charset="0"/>
              <a:cs typeface="Arial" panose="020B0604020202020204" pitchFamily="34" charset="0"/>
            </a:endParaRPr>
          </a:p>
          <a:p>
            <a:pPr>
              <a:lnSpc>
                <a:spcPct val="150000"/>
              </a:lnSpc>
              <a:buFontTx/>
              <a:buChar char="-"/>
            </a:pPr>
            <a:r>
              <a:rPr lang="el-GR" sz="1600" dirty="0" err="1">
                <a:latin typeface="Arial" panose="020B0604020202020204" pitchFamily="34" charset="0"/>
                <a:cs typeface="Arial" panose="020B0604020202020204" pitchFamily="34" charset="0"/>
              </a:rPr>
              <a:t>Αντιαλκοολούχο</a:t>
            </a:r>
            <a:r>
              <a:rPr lang="el-GR" sz="1600" dirty="0">
                <a:latin typeface="Arial" panose="020B0604020202020204" pitchFamily="34" charset="0"/>
                <a:cs typeface="Arial" panose="020B0604020202020204" pitchFamily="34" charset="0"/>
              </a:rPr>
              <a:t> αφρό</a:t>
            </a:r>
            <a:endParaRPr lang="en-US" sz="1600" dirty="0">
              <a:latin typeface="Arial" panose="020B0604020202020204" pitchFamily="34" charset="0"/>
              <a:cs typeface="Arial" panose="020B0604020202020204" pitchFamily="34" charset="0"/>
            </a:endParaRPr>
          </a:p>
          <a:p>
            <a:pPr>
              <a:lnSpc>
                <a:spcPct val="150000"/>
              </a:lnSpc>
              <a:buFontTx/>
              <a:buChar char="-"/>
            </a:pPr>
            <a:r>
              <a:rPr lang="el-GR" sz="1600" dirty="0">
                <a:latin typeface="Arial" panose="020B0604020202020204" pitchFamily="34" charset="0"/>
                <a:cs typeface="Arial" panose="020B0604020202020204" pitchFamily="34" charset="0"/>
              </a:rPr>
              <a:t>Ξηρά χημικά</a:t>
            </a:r>
            <a:endParaRPr lang="en-US" sz="1600" dirty="0">
              <a:latin typeface="Arial" panose="020B0604020202020204" pitchFamily="34" charset="0"/>
              <a:cs typeface="Arial" panose="020B0604020202020204" pitchFamily="34" charset="0"/>
            </a:endParaRPr>
          </a:p>
          <a:p>
            <a:pPr>
              <a:lnSpc>
                <a:spcPct val="150000"/>
              </a:lnSpc>
              <a:buFontTx/>
              <a:buChar char="-"/>
            </a:pPr>
            <a:r>
              <a:rPr lang="el-GR" sz="1600" dirty="0">
                <a:latin typeface="Arial" panose="020B0604020202020204" pitchFamily="34" charset="0"/>
                <a:cs typeface="Arial" panose="020B0604020202020204" pitchFamily="34" charset="0"/>
              </a:rPr>
              <a:t>Διοξείδιο του άνθρακα</a:t>
            </a:r>
            <a:r>
              <a:rPr lang="en-US" sz="1600" dirty="0">
                <a:latin typeface="Arial" panose="020B0604020202020204" pitchFamily="34" charset="0"/>
                <a:cs typeface="Arial" panose="020B0604020202020204" pitchFamily="34" charset="0"/>
              </a:rPr>
              <a:t>. </a:t>
            </a:r>
            <a:endParaRPr lang="en-GB" sz="1600" dirty="0">
              <a:latin typeface="Arial" panose="020B0604020202020204" pitchFamily="34" charset="0"/>
              <a:cs typeface="Arial" panose="020B0604020202020204" pitchFamily="34" charset="0"/>
            </a:endParaRPr>
          </a:p>
          <a:p>
            <a:pPr marL="0" indent="0">
              <a:lnSpc>
                <a:spcPct val="150000"/>
              </a:lnSpc>
              <a:buNone/>
            </a:pPr>
            <a:r>
              <a:rPr lang="en-GB" sz="1600" dirty="0"/>
              <a:t/>
            </a:r>
            <a:br>
              <a:rPr lang="en-GB" sz="1600" dirty="0"/>
            </a:br>
            <a:r>
              <a:rPr lang="en-GB" sz="1600" dirty="0"/>
              <a:t> </a:t>
            </a:r>
            <a:endParaRPr lang="en-GB" sz="1600" b="1" dirty="0">
              <a:latin typeface="Arial" panose="020B0604020202020204" pitchFamily="34" charset="0"/>
              <a:cs typeface="Arial" panose="020B0604020202020204" pitchFamily="34" charset="0"/>
            </a:endParaRPr>
          </a:p>
          <a:p>
            <a:pPr marL="0" indent="0">
              <a:lnSpc>
                <a:spcPct val="150000"/>
              </a:lnSpc>
              <a:buNone/>
            </a:pPr>
            <a:endParaRPr lang="en-GB" sz="1600" dirty="0">
              <a:latin typeface="Arial" panose="020B0604020202020204" pitchFamily="34" charset="0"/>
              <a:cs typeface="Arial" panose="020B0604020202020204" pitchFamily="34" charset="0"/>
            </a:endParaRPr>
          </a:p>
          <a:p>
            <a:pPr marL="914400" lvl="2" indent="0">
              <a:lnSpc>
                <a:spcPct val="150000"/>
              </a:lnSpc>
              <a:buNone/>
            </a:pPr>
            <a:endParaRPr lang="en-GB" sz="1600" dirty="0">
              <a:latin typeface="Arial" panose="020B0604020202020204" pitchFamily="34" charset="0"/>
              <a:cs typeface="Arial" panose="020B0604020202020204" pitchFamily="34" charset="0"/>
            </a:endParaRPr>
          </a:p>
          <a:p>
            <a:pPr marL="0" indent="0">
              <a:lnSpc>
                <a:spcPct val="150000"/>
              </a:lnSpc>
              <a:buNone/>
            </a:pPr>
            <a:endParaRPr lang="en-GB" sz="1600" dirty="0">
              <a:latin typeface="Arial" panose="020B0604020202020204" pitchFamily="34" charset="0"/>
              <a:cs typeface="Arial" panose="020B0604020202020204" pitchFamily="34" charset="0"/>
            </a:endParaRPr>
          </a:p>
        </p:txBody>
      </p:sp>
      <p:pic>
        <p:nvPicPr>
          <p:cNvPr id="1026" name="Picture 2" descr="Fire logo. Red, yellow fire - vect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960" y="1673306"/>
            <a:ext cx="4286250" cy="4476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76215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r>
              <a:rPr lang="el-GR" dirty="0">
                <a:latin typeface="Arial" panose="020B0604020202020204" pitchFamily="34" charset="0"/>
                <a:cs typeface="Arial" panose="020B0604020202020204" pitchFamily="34" charset="0"/>
              </a:rPr>
              <a:t>Αντιψυκτικό και ασφάλεια</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600200"/>
            <a:ext cx="8507288" cy="4525963"/>
          </a:xfrm>
        </p:spPr>
        <p:txBody>
          <a:bodyPr>
            <a:noAutofit/>
          </a:bodyPr>
          <a:lstStyle/>
          <a:p>
            <a:pPr marL="0" indent="0">
              <a:lnSpc>
                <a:spcPct val="150000"/>
              </a:lnSpc>
              <a:buNone/>
            </a:pPr>
            <a:r>
              <a:rPr lang="el-GR" sz="1600" b="1" dirty="0">
                <a:latin typeface="Arial" panose="020B0604020202020204" pitchFamily="34" charset="0"/>
                <a:cs typeface="Arial" panose="020B0604020202020204" pitchFamily="34" charset="0"/>
              </a:rPr>
              <a:t>Χρήση και αποθήκευση</a:t>
            </a:r>
            <a:endParaRPr lang="en-US" sz="1600" b="1" dirty="0">
              <a:latin typeface="Arial" panose="020B0604020202020204" pitchFamily="34" charset="0"/>
              <a:cs typeface="Arial" panose="020B0604020202020204" pitchFamily="34" charset="0"/>
            </a:endParaRPr>
          </a:p>
          <a:p>
            <a:pPr marL="0" indent="0">
              <a:lnSpc>
                <a:spcPct val="150000"/>
              </a:lnSpc>
              <a:buNone/>
            </a:pPr>
            <a:endParaRPr lang="en-GB" sz="1600" dirty="0">
              <a:latin typeface="Arial" panose="020B0604020202020204" pitchFamily="34" charset="0"/>
              <a:cs typeface="Arial" panose="020B0604020202020204" pitchFamily="34" charset="0"/>
            </a:endParaRPr>
          </a:p>
          <a:p>
            <a:pPr marL="0" indent="0">
              <a:lnSpc>
                <a:spcPct val="150000"/>
              </a:lnSpc>
              <a:buNone/>
            </a:pPr>
            <a:r>
              <a:rPr lang="el-GR" sz="1600" b="1" dirty="0">
                <a:latin typeface="Arial" panose="020B0604020202020204" pitchFamily="34" charset="0"/>
                <a:cs typeface="Arial" panose="020B0604020202020204" pitchFamily="34" charset="0"/>
              </a:rPr>
              <a:t>Ασφαλή χρήση</a:t>
            </a:r>
            <a:endParaRPr lang="en-US" sz="1600" b="1" dirty="0">
              <a:latin typeface="Arial" panose="020B0604020202020204" pitchFamily="34" charset="0"/>
              <a:cs typeface="Arial" panose="020B0604020202020204" pitchFamily="34" charset="0"/>
            </a:endParaRPr>
          </a:p>
          <a:p>
            <a:pPr marL="0" indent="0">
              <a:lnSpc>
                <a:spcPct val="150000"/>
              </a:lnSpc>
              <a:buNone/>
            </a:pPr>
            <a:r>
              <a:rPr lang="el-GR" sz="1600" dirty="0">
                <a:latin typeface="Arial" panose="020B0604020202020204" pitchFamily="34" charset="0"/>
                <a:cs typeface="Arial" panose="020B0604020202020204" pitchFamily="34" charset="0"/>
              </a:rPr>
              <a:t>Αποφύγετε την επαφή με το δέρμα και τα μάτια</a:t>
            </a:r>
            <a:r>
              <a:rPr lang="en-US" sz="1600" dirty="0">
                <a:latin typeface="Arial" panose="020B0604020202020204" pitchFamily="34" charset="0"/>
                <a:cs typeface="Arial" panose="020B0604020202020204" pitchFamily="34" charset="0"/>
              </a:rPr>
              <a:t>. </a:t>
            </a:r>
            <a:r>
              <a:rPr lang="el-GR" sz="1600" dirty="0">
                <a:latin typeface="Arial" panose="020B0604020202020204" pitchFamily="34" charset="0"/>
                <a:cs typeface="Arial" panose="020B0604020202020204" pitchFamily="34" charset="0"/>
              </a:rPr>
              <a:t>Αποφύγετε την εισπνοή αερίων</a:t>
            </a:r>
            <a:r>
              <a:rPr lang="en-US" sz="1600" dirty="0">
                <a:latin typeface="Arial" panose="020B0604020202020204" pitchFamily="34" charset="0"/>
                <a:cs typeface="Arial" panose="020B0604020202020204" pitchFamily="34" charset="0"/>
              </a:rPr>
              <a:t>.</a:t>
            </a: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r>
              <a:rPr lang="el-GR" sz="1600" b="1" dirty="0">
                <a:latin typeface="Arial" panose="020B0604020202020204" pitchFamily="34" charset="0"/>
                <a:cs typeface="Arial" panose="020B0604020202020204" pitchFamily="34" charset="0"/>
              </a:rPr>
              <a:t>Ασφαλής αποθήκευση</a:t>
            </a:r>
            <a:endParaRPr lang="en-US" sz="1600" b="1" dirty="0">
              <a:latin typeface="Arial" panose="020B0604020202020204" pitchFamily="34" charset="0"/>
              <a:cs typeface="Arial" panose="020B0604020202020204" pitchFamily="34" charset="0"/>
            </a:endParaRPr>
          </a:p>
          <a:p>
            <a:pPr marL="0" indent="0">
              <a:lnSpc>
                <a:spcPct val="150000"/>
              </a:lnSpc>
              <a:buNone/>
            </a:pPr>
            <a:r>
              <a:rPr lang="el-GR" sz="1600" dirty="0">
                <a:latin typeface="Arial" panose="020B0604020202020204" pitchFamily="34" charset="0"/>
                <a:cs typeface="Arial" panose="020B0604020202020204" pitchFamily="34" charset="0"/>
              </a:rPr>
              <a:t>Αποθήκευση σε δροσερό μέρος</a:t>
            </a:r>
            <a:r>
              <a:rPr lang="en-US" sz="1600" dirty="0">
                <a:latin typeface="Arial" panose="020B0604020202020204" pitchFamily="34" charset="0"/>
                <a:cs typeface="Arial" panose="020B0604020202020204" pitchFamily="34" charset="0"/>
              </a:rPr>
              <a:t>.</a:t>
            </a:r>
            <a:r>
              <a:rPr lang="el-GR" sz="1600" dirty="0">
                <a:latin typeface="Arial" panose="020B0604020202020204" pitchFamily="34" charset="0"/>
                <a:cs typeface="Arial" panose="020B0604020202020204" pitchFamily="34" charset="0"/>
              </a:rPr>
              <a:t> Κρατήστε το δοχείο </a:t>
            </a:r>
            <a:r>
              <a:rPr lang="en-US" sz="1600" dirty="0">
                <a:latin typeface="Arial" panose="020B0604020202020204" pitchFamily="34" charset="0"/>
                <a:cs typeface="Arial" panose="020B0604020202020204" pitchFamily="34" charset="0"/>
              </a:rPr>
              <a:t> </a:t>
            </a:r>
            <a:r>
              <a:rPr lang="el-GR" sz="1600" dirty="0">
                <a:latin typeface="Arial" panose="020B0604020202020204" pitchFamily="34" charset="0"/>
                <a:cs typeface="Arial" panose="020B0604020202020204" pitchFamily="34" charset="0"/>
              </a:rPr>
              <a:t>καλά κλεισμένο σε ξηρό και επαρκώς αεριζόμενο χώρο.</a:t>
            </a:r>
            <a:r>
              <a:rPr lang="en-GB" sz="1600" dirty="0"/>
              <a:t/>
            </a:r>
            <a:br>
              <a:rPr lang="en-GB" sz="1600" dirty="0"/>
            </a:br>
            <a:r>
              <a:rPr lang="en-GB" sz="1600" dirty="0"/>
              <a:t> </a:t>
            </a:r>
            <a:endParaRPr lang="en-GB" sz="1600" b="1" dirty="0">
              <a:latin typeface="Arial" panose="020B0604020202020204" pitchFamily="34" charset="0"/>
              <a:cs typeface="Arial" panose="020B0604020202020204" pitchFamily="34" charset="0"/>
            </a:endParaRPr>
          </a:p>
          <a:p>
            <a:pPr marL="0" indent="0">
              <a:lnSpc>
                <a:spcPct val="150000"/>
              </a:lnSpc>
              <a:buNone/>
            </a:pPr>
            <a:endParaRPr lang="en-GB" sz="1600" dirty="0">
              <a:latin typeface="Arial" panose="020B0604020202020204" pitchFamily="34" charset="0"/>
              <a:cs typeface="Arial" panose="020B0604020202020204" pitchFamily="34" charset="0"/>
            </a:endParaRPr>
          </a:p>
          <a:p>
            <a:pPr marL="914400" lvl="2" indent="0">
              <a:lnSpc>
                <a:spcPct val="150000"/>
              </a:lnSpc>
              <a:buNone/>
            </a:pPr>
            <a:endParaRPr lang="en-GB" sz="1600" dirty="0">
              <a:latin typeface="Arial" panose="020B0604020202020204" pitchFamily="34" charset="0"/>
              <a:cs typeface="Arial" panose="020B0604020202020204" pitchFamily="34" charset="0"/>
            </a:endParaRPr>
          </a:p>
          <a:p>
            <a:pPr marL="0" indent="0">
              <a:lnSpc>
                <a:spcPct val="150000"/>
              </a:lnSpc>
              <a:buNone/>
            </a:pP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49752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r>
              <a:rPr lang="el-GR" dirty="0">
                <a:latin typeface="Arial" panose="020B0604020202020204" pitchFamily="34" charset="0"/>
                <a:cs typeface="Arial" panose="020B0604020202020204" pitchFamily="34" charset="0"/>
              </a:rPr>
              <a:t>Αντιψυκτικό και ασφάλεια</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67544" y="1484784"/>
            <a:ext cx="3898776" cy="4525963"/>
          </a:xfrm>
        </p:spPr>
        <p:txBody>
          <a:bodyPr>
            <a:noAutofit/>
          </a:bodyPr>
          <a:lstStyle/>
          <a:p>
            <a:pPr marL="0" indent="0">
              <a:lnSpc>
                <a:spcPct val="150000"/>
              </a:lnSpc>
              <a:buNone/>
            </a:pPr>
            <a:r>
              <a:rPr lang="el-GR" sz="1600" b="1" dirty="0">
                <a:latin typeface="Arial" panose="020B0604020202020204" pitchFamily="34" charset="0"/>
                <a:cs typeface="Arial" panose="020B0604020202020204" pitchFamily="34" charset="0"/>
              </a:rPr>
              <a:t>Προσωπικός εξοπλισμός προστασίας </a:t>
            </a:r>
            <a:endParaRPr lang="en-US" sz="1600" b="1" dirty="0">
              <a:latin typeface="Arial" panose="020B0604020202020204" pitchFamily="34" charset="0"/>
              <a:cs typeface="Arial" panose="020B0604020202020204" pitchFamily="34" charset="0"/>
            </a:endParaRPr>
          </a:p>
          <a:p>
            <a:pPr marL="0" indent="0">
              <a:lnSpc>
                <a:spcPct val="150000"/>
              </a:lnSpc>
              <a:buNone/>
            </a:pPr>
            <a:endParaRPr lang="en-US" sz="1600" b="1" dirty="0">
              <a:latin typeface="Arial" panose="020B0604020202020204" pitchFamily="34" charset="0"/>
              <a:cs typeface="Arial" panose="020B0604020202020204" pitchFamily="34" charset="0"/>
            </a:endParaRPr>
          </a:p>
          <a:p>
            <a:pPr marL="0" indent="0">
              <a:lnSpc>
                <a:spcPct val="150000"/>
              </a:lnSpc>
              <a:buNone/>
            </a:pPr>
            <a:r>
              <a:rPr lang="el-GR" sz="1600" b="1" dirty="0">
                <a:latin typeface="Arial" panose="020B0604020202020204" pitchFamily="34" charset="0"/>
                <a:cs typeface="Arial" panose="020B0604020202020204" pitchFamily="34" charset="0"/>
              </a:rPr>
              <a:t>Προστασία </a:t>
            </a:r>
            <a:r>
              <a:rPr lang="el-GR" sz="1600" b="1" dirty="0" err="1">
                <a:latin typeface="Arial" panose="020B0604020202020204" pitchFamily="34" charset="0"/>
                <a:cs typeface="Arial" panose="020B0604020202020204" pitchFamily="34" charset="0"/>
              </a:rPr>
              <a:t>ματιώ</a:t>
            </a:r>
            <a:r>
              <a:rPr lang="el-GR" sz="1600" b="1" dirty="0">
                <a:latin typeface="Arial" panose="020B0604020202020204" pitchFamily="34" charset="0"/>
                <a:cs typeface="Arial" panose="020B0604020202020204" pitchFamily="34" charset="0"/>
              </a:rPr>
              <a:t>/προσώπου</a:t>
            </a:r>
            <a:r>
              <a:rPr lang="en-US" sz="1600" b="1" dirty="0">
                <a:latin typeface="Arial" panose="020B0604020202020204" pitchFamily="34" charset="0"/>
                <a:cs typeface="Arial" panose="020B0604020202020204" pitchFamily="34" charset="0"/>
              </a:rPr>
              <a:t>: </a:t>
            </a:r>
            <a:r>
              <a:rPr lang="el-GR" sz="1600" dirty="0" err="1">
                <a:latin typeface="Arial" panose="020B0604020202020204" pitchFamily="34" charset="0"/>
                <a:cs typeface="Arial" panose="020B0604020202020204" pitchFamily="34" charset="0"/>
              </a:rPr>
              <a:t>Γυαλια</a:t>
            </a:r>
            <a:r>
              <a:rPr lang="el-GR" sz="1600" dirty="0">
                <a:latin typeface="Arial" panose="020B0604020202020204" pitchFamily="34" charset="0"/>
                <a:cs typeface="Arial" panose="020B0604020202020204" pitchFamily="34" charset="0"/>
              </a:rPr>
              <a:t> ασφαλείας με πλευρική κάλυψη </a:t>
            </a:r>
            <a:r>
              <a:rPr lang="en-US" sz="1600" dirty="0">
                <a:latin typeface="Arial" panose="020B0604020202020204" pitchFamily="34" charset="0"/>
                <a:cs typeface="Arial" panose="020B0604020202020204" pitchFamily="34" charset="0"/>
              </a:rPr>
              <a:t> EN166 </a:t>
            </a:r>
          </a:p>
          <a:p>
            <a:pPr marL="0" indent="0">
              <a:lnSpc>
                <a:spcPct val="150000"/>
              </a:lnSpc>
              <a:buNone/>
            </a:pPr>
            <a:r>
              <a:rPr lang="el-GR" sz="1600" b="1" dirty="0">
                <a:latin typeface="Arial" panose="020B0604020202020204" pitchFamily="34" charset="0"/>
                <a:cs typeface="Arial" panose="020B0604020202020204" pitchFamily="34" charset="0"/>
              </a:rPr>
              <a:t>Προστασία δέρματος</a:t>
            </a:r>
            <a:r>
              <a:rPr lang="en-US" sz="1600" b="1" dirty="0">
                <a:latin typeface="Arial" panose="020B0604020202020204" pitchFamily="34" charset="0"/>
                <a:cs typeface="Arial" panose="020B0604020202020204" pitchFamily="34" charset="0"/>
              </a:rPr>
              <a:t>: </a:t>
            </a:r>
            <a:r>
              <a:rPr lang="el-GR" sz="1600" dirty="0">
                <a:latin typeface="Arial" panose="020B0604020202020204" pitchFamily="34" charset="0"/>
                <a:cs typeface="Arial" panose="020B0604020202020204" pitchFamily="34" charset="0"/>
              </a:rPr>
              <a:t>Γάντια</a:t>
            </a:r>
            <a:r>
              <a:rPr lang="en-US" sz="1600" dirty="0">
                <a:latin typeface="Arial" panose="020B0604020202020204" pitchFamily="34" charset="0"/>
                <a:cs typeface="Arial" panose="020B0604020202020204" pitchFamily="34" charset="0"/>
              </a:rPr>
              <a:t>. </a:t>
            </a:r>
            <a:r>
              <a:rPr lang="el-GR" sz="1600" dirty="0">
                <a:latin typeface="Arial" panose="020B0604020202020204" pitchFamily="34" charset="0"/>
                <a:cs typeface="Arial" panose="020B0604020202020204" pitchFamily="34" charset="0"/>
              </a:rPr>
              <a:t>Απομακρύνεται τα γάντια κατάλληλα ώστε να μην έρθει σε επαφή με το δέρμα. Τα γάντια πρέπει να ικανοποιούν τις προδιαγραφές της </a:t>
            </a:r>
            <a:r>
              <a:rPr lang="en-US" sz="1600" dirty="0">
                <a:latin typeface="Arial" panose="020B0604020202020204" pitchFamily="34" charset="0"/>
                <a:cs typeface="Arial" panose="020B0604020202020204" pitchFamily="34" charset="0"/>
              </a:rPr>
              <a:t> EU </a:t>
            </a:r>
            <a:r>
              <a:rPr lang="el-GR" sz="1600" dirty="0">
                <a:latin typeface="Arial" panose="020B0604020202020204" pitchFamily="34" charset="0"/>
                <a:cs typeface="Arial" panose="020B0604020202020204" pitchFamily="34" charset="0"/>
              </a:rPr>
              <a:t>οδηγίας </a:t>
            </a:r>
            <a:r>
              <a:rPr lang="en-US" sz="1600" dirty="0">
                <a:latin typeface="Arial" panose="020B0604020202020204" pitchFamily="34" charset="0"/>
                <a:cs typeface="Arial" panose="020B0604020202020204" pitchFamily="34" charset="0"/>
              </a:rPr>
              <a:t>89/686/EEC </a:t>
            </a:r>
            <a:r>
              <a:rPr lang="el-GR" sz="1600" dirty="0">
                <a:latin typeface="Arial" panose="020B0604020202020204" pitchFamily="34" charset="0"/>
                <a:cs typeface="Arial" panose="020B0604020202020204" pitchFamily="34" charset="0"/>
              </a:rPr>
              <a:t>και των προτύπων </a:t>
            </a:r>
            <a:r>
              <a:rPr lang="en-US" sz="1600" dirty="0">
                <a:latin typeface="Arial" panose="020B0604020202020204" pitchFamily="34" charset="0"/>
                <a:cs typeface="Arial" panose="020B0604020202020204" pitchFamily="34" charset="0"/>
              </a:rPr>
              <a:t>EN 374. </a:t>
            </a:r>
          </a:p>
        </p:txBody>
      </p:sp>
      <p:pic>
        <p:nvPicPr>
          <p:cNvPr id="2050" name="Picture 2" descr="Worker with Personal Protective Equipment and Safety Ic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1844824"/>
            <a:ext cx="4286250" cy="4476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76775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r>
              <a:rPr lang="el-GR" dirty="0">
                <a:latin typeface="Arial" panose="020B0604020202020204" pitchFamily="34" charset="0"/>
                <a:cs typeface="Arial" panose="020B0604020202020204" pitchFamily="34" charset="0"/>
              </a:rPr>
              <a:t>Αντιψυκτικό και ασφάλεια</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600200"/>
            <a:ext cx="8507288" cy="4525963"/>
          </a:xfrm>
        </p:spPr>
        <p:txBody>
          <a:bodyPr>
            <a:noAutofit/>
          </a:bodyPr>
          <a:lstStyle/>
          <a:p>
            <a:pPr marL="0" indent="0">
              <a:lnSpc>
                <a:spcPct val="150000"/>
              </a:lnSpc>
              <a:buNone/>
            </a:pPr>
            <a:r>
              <a:rPr lang="el-GR" sz="1600" b="1" dirty="0">
                <a:latin typeface="Arial" panose="020B0604020202020204" pitchFamily="34" charset="0"/>
                <a:cs typeface="Arial" panose="020B0604020202020204" pitchFamily="34" charset="0"/>
              </a:rPr>
              <a:t>Προσωπικός εξοπλισμός προστασίας </a:t>
            </a:r>
            <a:endParaRPr lang="en-US" sz="1600" b="1" dirty="0">
              <a:latin typeface="Arial" panose="020B0604020202020204" pitchFamily="34" charset="0"/>
              <a:cs typeface="Arial" panose="020B0604020202020204" pitchFamily="34" charset="0"/>
            </a:endParaRPr>
          </a:p>
          <a:p>
            <a:pPr marL="0" indent="0">
              <a:lnSpc>
                <a:spcPct val="150000"/>
              </a:lnSpc>
              <a:buNone/>
            </a:pPr>
            <a:endParaRPr lang="en-US" sz="1600" b="1" dirty="0">
              <a:latin typeface="Arial" panose="020B0604020202020204" pitchFamily="34" charset="0"/>
              <a:cs typeface="Arial" panose="020B0604020202020204" pitchFamily="34" charset="0"/>
            </a:endParaRPr>
          </a:p>
          <a:p>
            <a:pPr marL="0" indent="0">
              <a:lnSpc>
                <a:spcPct val="150000"/>
              </a:lnSpc>
              <a:buNone/>
            </a:pPr>
            <a:r>
              <a:rPr lang="el-GR" sz="1600" b="1" dirty="0">
                <a:latin typeface="Arial" panose="020B0604020202020204" pitchFamily="34" charset="0"/>
                <a:cs typeface="Arial" panose="020B0604020202020204" pitchFamily="34" charset="0"/>
              </a:rPr>
              <a:t>Προστασία σώματος</a:t>
            </a:r>
            <a:r>
              <a:rPr lang="en-US" sz="1600" b="1" dirty="0">
                <a:latin typeface="Arial" panose="020B0604020202020204" pitchFamily="34" charset="0"/>
                <a:cs typeface="Arial" panose="020B0604020202020204" pitchFamily="34" charset="0"/>
              </a:rPr>
              <a:t>:</a:t>
            </a:r>
            <a:r>
              <a:rPr lang="en-US" sz="1600" dirty="0">
                <a:latin typeface="Arial" panose="020B0604020202020204" pitchFamily="34" charset="0"/>
                <a:cs typeface="Arial" panose="020B0604020202020204" pitchFamily="34" charset="0"/>
              </a:rPr>
              <a:t> </a:t>
            </a:r>
            <a:r>
              <a:rPr lang="el-GR" sz="1600" dirty="0">
                <a:latin typeface="Arial" panose="020B0604020202020204" pitchFamily="34" charset="0"/>
                <a:cs typeface="Arial" panose="020B0604020202020204" pitchFamily="34" charset="0"/>
              </a:rPr>
              <a:t> Το είδος του εξοπλισμού εξαρτάται από τη συγκέντρωση και την ποσότητα των επικίνδυνων ουσιών στο χώρο εργασίας.</a:t>
            </a:r>
            <a:endParaRPr lang="en-GB" sz="1600" dirty="0">
              <a:latin typeface="Arial" panose="020B0604020202020204" pitchFamily="34" charset="0"/>
              <a:cs typeface="Arial" panose="020B0604020202020204" pitchFamily="34" charset="0"/>
            </a:endParaRPr>
          </a:p>
          <a:p>
            <a:pPr marL="0" indent="0">
              <a:lnSpc>
                <a:spcPct val="150000"/>
              </a:lnSpc>
              <a:buNone/>
            </a:pP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530395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latin typeface="Arial" panose="020B0604020202020204" pitchFamily="34" charset="0"/>
                <a:cs typeface="Arial" panose="020B0604020202020204" pitchFamily="34" charset="0"/>
              </a:rPr>
              <a:t>Ιδιότητες του ψυκτικού υγρού</a:t>
            </a:r>
          </a:p>
        </p:txBody>
      </p:sp>
      <p:sp>
        <p:nvSpPr>
          <p:cNvPr id="3" name="Content Placeholder 2"/>
          <p:cNvSpPr>
            <a:spLocks noGrp="1"/>
          </p:cNvSpPr>
          <p:nvPr>
            <p:ph idx="1"/>
          </p:nvPr>
        </p:nvSpPr>
        <p:spPr/>
        <p:txBody>
          <a:bodyPr>
            <a:noAutofit/>
          </a:bodyPr>
          <a:lstStyle/>
          <a:p>
            <a:pPr marL="0" indent="0">
              <a:lnSpc>
                <a:spcPct val="150000"/>
              </a:lnSpc>
              <a:buNone/>
            </a:pPr>
            <a:r>
              <a:rPr lang="el-GR" sz="1600" b="1" dirty="0">
                <a:latin typeface="Arial" panose="020B0604020202020204" pitchFamily="34" charset="0"/>
                <a:cs typeface="Arial" panose="020B0604020202020204" pitchFamily="34" charset="0"/>
              </a:rPr>
              <a:t>Θερμοδυναμικές ιδιότητες</a:t>
            </a: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r>
              <a:rPr lang="el-GR" sz="1600" dirty="0">
                <a:latin typeface="Arial" panose="020B0604020202020204" pitchFamily="34" charset="0"/>
                <a:cs typeface="Arial" panose="020B0604020202020204" pitchFamily="34" charset="0"/>
              </a:rPr>
              <a:t>Ένα κατάλληλο ψυκτικό υγρό πρέπει να είναι σύμφωνο με τις παρακάτω ιδιότητες</a:t>
            </a:r>
            <a:r>
              <a:rPr lang="en-US" sz="1600" dirty="0">
                <a:latin typeface="Arial" panose="020B0604020202020204" pitchFamily="34" charset="0"/>
                <a:cs typeface="Arial" panose="020B0604020202020204" pitchFamily="34" charset="0"/>
              </a:rPr>
              <a:t>:</a:t>
            </a:r>
          </a:p>
          <a:p>
            <a:pPr marL="0" indent="0">
              <a:lnSpc>
                <a:spcPct val="150000"/>
              </a:lnSpc>
              <a:buNone/>
            </a:pPr>
            <a:endParaRPr lang="en-US" sz="1600" dirty="0">
              <a:latin typeface="Arial" panose="020B0604020202020204" pitchFamily="34" charset="0"/>
              <a:cs typeface="Arial" panose="020B0604020202020204" pitchFamily="34" charset="0"/>
            </a:endParaRPr>
          </a:p>
          <a:p>
            <a:pPr>
              <a:lnSpc>
                <a:spcPct val="150000"/>
              </a:lnSpc>
            </a:pPr>
            <a:r>
              <a:rPr lang="en-US" sz="1600" dirty="0">
                <a:latin typeface="Arial" panose="020B0604020202020204" pitchFamily="34" charset="0"/>
                <a:cs typeface="Arial" panose="020B0604020202020204" pitchFamily="34" charset="0"/>
              </a:rPr>
              <a:t> </a:t>
            </a:r>
            <a:r>
              <a:rPr lang="el-GR" sz="1600" dirty="0">
                <a:latin typeface="Arial" panose="020B0604020202020204" pitchFamily="34" charset="0"/>
                <a:cs typeface="Arial" panose="020B0604020202020204" pitchFamily="34" charset="0"/>
              </a:rPr>
              <a:t>Σ</a:t>
            </a:r>
            <a:r>
              <a:rPr lang="el-GR" sz="1600" dirty="0" smtClean="0">
                <a:latin typeface="Arial" panose="020B0604020202020204" pitchFamily="34" charset="0"/>
                <a:cs typeface="Arial" panose="020B0604020202020204" pitchFamily="34" charset="0"/>
              </a:rPr>
              <a:t>ημείο </a:t>
            </a:r>
            <a:r>
              <a:rPr lang="el-GR" sz="1600" dirty="0">
                <a:latin typeface="Arial" panose="020B0604020202020204" pitchFamily="34" charset="0"/>
                <a:cs typeface="Arial" panose="020B0604020202020204" pitchFamily="34" charset="0"/>
              </a:rPr>
              <a:t>βρασμού κάτω από την επιθυμητή θερμοκρασία </a:t>
            </a:r>
            <a:endParaRPr lang="en-US" sz="1600" dirty="0">
              <a:latin typeface="Arial" panose="020B0604020202020204" pitchFamily="34" charset="0"/>
              <a:cs typeface="Arial" panose="020B0604020202020204" pitchFamily="34" charset="0"/>
            </a:endParaRPr>
          </a:p>
          <a:p>
            <a:pPr>
              <a:lnSpc>
                <a:spcPct val="150000"/>
              </a:lnSpc>
            </a:pPr>
            <a:r>
              <a:rPr lang="el-GR" sz="1600" dirty="0">
                <a:latin typeface="Arial" panose="020B0604020202020204" pitchFamily="34" charset="0"/>
                <a:cs typeface="Arial" panose="020B0604020202020204" pitchFamily="34" charset="0"/>
              </a:rPr>
              <a:t>Υψηλή θερμοκρασία εξάτμισής</a:t>
            </a:r>
            <a:r>
              <a:rPr lang="en-US" sz="1600" dirty="0">
                <a:latin typeface="Arial" panose="020B0604020202020204" pitchFamily="34" charset="0"/>
                <a:cs typeface="Arial" panose="020B0604020202020204" pitchFamily="34" charset="0"/>
              </a:rPr>
              <a:t> </a:t>
            </a:r>
          </a:p>
          <a:p>
            <a:pPr>
              <a:lnSpc>
                <a:spcPct val="150000"/>
              </a:lnSpc>
            </a:pPr>
            <a:r>
              <a:rPr lang="el-GR" sz="1600" dirty="0">
                <a:latin typeface="Arial" panose="020B0604020202020204" pitchFamily="34" charset="0"/>
                <a:cs typeface="Arial" panose="020B0604020202020204" pitchFamily="34" charset="0"/>
              </a:rPr>
              <a:t>Μέτρια πυκνότητα σε υγρή μορφή σε συνδυασμό με υψηλή πυκνότητα σε αέρια μορφή.</a:t>
            </a:r>
            <a:endParaRPr lang="en-US" sz="1600" dirty="0">
              <a:latin typeface="Arial" panose="020B0604020202020204" pitchFamily="34" charset="0"/>
              <a:cs typeface="Arial" panose="020B0604020202020204" pitchFamily="34" charset="0"/>
            </a:endParaRPr>
          </a:p>
          <a:p>
            <a:pPr>
              <a:lnSpc>
                <a:spcPct val="150000"/>
              </a:lnSpc>
            </a:pPr>
            <a:r>
              <a:rPr lang="el-GR" sz="1600" dirty="0">
                <a:latin typeface="Arial" panose="020B0604020202020204" pitchFamily="34" charset="0"/>
                <a:cs typeface="Arial" panose="020B0604020202020204" pitchFamily="34" charset="0"/>
              </a:rPr>
              <a:t>Χαμηλές πιέσεις στη διάρκεια του κύκλου λειτουργίας</a:t>
            </a:r>
            <a:endParaRPr lang="en-US" sz="1600" dirty="0">
              <a:latin typeface="Arial" panose="020B0604020202020204" pitchFamily="34" charset="0"/>
              <a:cs typeface="Arial" panose="020B0604020202020204" pitchFamily="34" charset="0"/>
            </a:endParaRPr>
          </a:p>
          <a:p>
            <a:pPr>
              <a:lnSpc>
                <a:spcPct val="150000"/>
              </a:lnSpc>
            </a:pPr>
            <a:r>
              <a:rPr lang="el-GR" sz="1600" dirty="0">
                <a:latin typeface="Arial" panose="020B0604020202020204" pitchFamily="34" charset="0"/>
                <a:cs typeface="Arial" panose="020B0604020202020204" pitchFamily="34" charset="0"/>
              </a:rPr>
              <a:t>Χημικά σταθερό</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2871708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r>
              <a:rPr lang="el-GR" dirty="0">
                <a:latin typeface="Arial" panose="020B0604020202020204" pitchFamily="34" charset="0"/>
                <a:cs typeface="Arial" panose="020B0604020202020204" pitchFamily="34" charset="0"/>
              </a:rPr>
              <a:t>Αντιψυκτικό και ασφάλεια</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600200"/>
            <a:ext cx="8507288" cy="4525963"/>
          </a:xfrm>
        </p:spPr>
        <p:txBody>
          <a:bodyPr>
            <a:noAutofit/>
          </a:bodyPr>
          <a:lstStyle/>
          <a:p>
            <a:pPr marL="0" indent="0">
              <a:lnSpc>
                <a:spcPct val="150000"/>
              </a:lnSpc>
              <a:buNone/>
            </a:pPr>
            <a:r>
              <a:rPr lang="el-GR" sz="1600" b="1" dirty="0">
                <a:latin typeface="Arial" panose="020B0604020202020204" pitchFamily="34" charset="0"/>
                <a:cs typeface="Arial" panose="020B0604020202020204" pitchFamily="34" charset="0"/>
              </a:rPr>
              <a:t>Σημείωση </a:t>
            </a:r>
            <a:r>
              <a:rPr lang="en-US" sz="1600" dirty="0">
                <a:latin typeface="Arial" panose="020B0604020202020204" pitchFamily="34" charset="0"/>
                <a:cs typeface="Arial" panose="020B0604020202020204" pitchFamily="34" charset="0"/>
              </a:rPr>
              <a:t>: </a:t>
            </a:r>
            <a:r>
              <a:rPr lang="el-GR" sz="1600" dirty="0">
                <a:latin typeface="Arial" panose="020B0604020202020204" pitchFamily="34" charset="0"/>
                <a:cs typeface="Arial" panose="020B0604020202020204" pitchFamily="34" charset="0"/>
              </a:rPr>
              <a:t>Διαβάστε προσεκτικά το εγχειρίδιο ασφαλείας </a:t>
            </a:r>
            <a:endParaRPr lang="en-US" sz="1600" dirty="0">
              <a:latin typeface="Arial" panose="020B0604020202020204" pitchFamily="34" charset="0"/>
              <a:cs typeface="Arial" panose="020B0604020202020204" pitchFamily="34" charset="0"/>
            </a:endParaRPr>
          </a:p>
          <a:p>
            <a:pPr marL="0" indent="0">
              <a:lnSpc>
                <a:spcPct val="150000"/>
              </a:lnSpc>
              <a:buNone/>
            </a:pPr>
            <a:endParaRPr lang="en-US" sz="1600" dirty="0">
              <a:latin typeface="Arial" panose="020B0604020202020204" pitchFamily="34" charset="0"/>
              <a:cs typeface="Arial" panose="020B0604020202020204" pitchFamily="34" charset="0"/>
            </a:endParaRPr>
          </a:p>
          <a:p>
            <a:pPr>
              <a:lnSpc>
                <a:spcPct val="150000"/>
              </a:lnSpc>
              <a:buFont typeface="Wingdings" panose="05000000000000000000" pitchFamily="2" charset="2"/>
              <a:buChar char="à"/>
            </a:pPr>
            <a:r>
              <a:rPr lang="el-GR" sz="1600" dirty="0">
                <a:latin typeface="Arial" panose="020B0604020202020204" pitchFamily="34" charset="0"/>
                <a:cs typeface="Arial" panose="020B0604020202020204" pitchFamily="34" charset="0"/>
              </a:rPr>
              <a:t>Κάθε κατασκευαστής για κάθε προϊόν μπορεί να έχει διαφορετικές </a:t>
            </a:r>
            <a:r>
              <a:rPr lang="el-GR" sz="1600" dirty="0" err="1">
                <a:latin typeface="Arial" panose="020B0604020202020204" pitchFamily="34" charset="0"/>
                <a:cs typeface="Arial" panose="020B0604020202020204" pitchFamily="34" charset="0"/>
              </a:rPr>
              <a:t>προφιαγραφές</a:t>
            </a:r>
            <a:r>
              <a:rPr lang="el-GR" sz="1600" dirty="0">
                <a:latin typeface="Arial" panose="020B0604020202020204" pitchFamily="34" charset="0"/>
                <a:cs typeface="Arial" panose="020B0604020202020204" pitchFamily="34" charset="0"/>
              </a:rPr>
              <a:t> και οδηγίες ασφαλείας. </a:t>
            </a:r>
          </a:p>
          <a:p>
            <a:pPr>
              <a:lnSpc>
                <a:spcPct val="150000"/>
              </a:lnSpc>
              <a:buFont typeface="Wingdings" panose="05000000000000000000" pitchFamily="2" charset="2"/>
              <a:buChar char="à"/>
            </a:pPr>
            <a:r>
              <a:rPr lang="el-GR" sz="1600" dirty="0">
                <a:latin typeface="Arial" panose="020B0604020202020204" pitchFamily="34" charset="0"/>
                <a:cs typeface="Arial" panose="020B0604020202020204" pitchFamily="34" charset="0"/>
                <a:sym typeface="Wingdings" panose="05000000000000000000" pitchFamily="2" charset="2"/>
              </a:rPr>
              <a:t>Ακολουθείτε πάντοτε τις οδηγίες</a:t>
            </a:r>
            <a:endParaRPr lang="en-US" sz="1600" dirty="0">
              <a:latin typeface="Arial" panose="020B0604020202020204" pitchFamily="34" charset="0"/>
              <a:cs typeface="Arial" panose="020B0604020202020204" pitchFamily="34" charset="0"/>
              <a:sym typeface="Wingdings" panose="05000000000000000000" pitchFamily="2" charset="2"/>
            </a:endParaRPr>
          </a:p>
          <a:p>
            <a:pPr marL="0" indent="0">
              <a:lnSpc>
                <a:spcPct val="150000"/>
              </a:lnSpc>
              <a:buNone/>
            </a:pPr>
            <a:endParaRPr lang="de-DE" sz="1600" dirty="0">
              <a:latin typeface="Arial" panose="020B0604020202020204" pitchFamily="34" charset="0"/>
              <a:cs typeface="Arial" panose="020B0604020202020204" pitchFamily="34" charset="0"/>
            </a:endParaRPr>
          </a:p>
          <a:p>
            <a:pPr marL="0" indent="0">
              <a:lnSpc>
                <a:spcPct val="150000"/>
              </a:lnSpc>
              <a:buNone/>
            </a:pPr>
            <a:endParaRPr lang="de-DE" sz="1600" dirty="0">
              <a:latin typeface="Arial" panose="020B0604020202020204" pitchFamily="34" charset="0"/>
              <a:cs typeface="Arial" panose="020B0604020202020204" pitchFamily="34" charset="0"/>
            </a:endParaRPr>
          </a:p>
          <a:p>
            <a:pPr marL="914400" lvl="2"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07770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r>
              <a:rPr lang="el-GR" dirty="0">
                <a:latin typeface="Arial" panose="020B0604020202020204" pitchFamily="34" charset="0"/>
                <a:cs typeface="Arial" panose="020B0604020202020204" pitchFamily="34" charset="0"/>
              </a:rPr>
              <a:t>Αντιψυκτικό και ασφάλεια</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600200"/>
            <a:ext cx="8507288" cy="4525963"/>
          </a:xfrm>
        </p:spPr>
        <p:txBody>
          <a:bodyPr>
            <a:noAutofit/>
          </a:bodyPr>
          <a:lstStyle/>
          <a:p>
            <a:pPr marL="0" indent="0">
              <a:lnSpc>
                <a:spcPct val="150000"/>
              </a:lnSpc>
              <a:buNone/>
            </a:pPr>
            <a:r>
              <a:rPr lang="el-GR" sz="1600" b="1" dirty="0">
                <a:latin typeface="Arial" panose="020B0604020202020204" pitchFamily="34" charset="0"/>
                <a:cs typeface="Arial" panose="020B0604020202020204" pitchFamily="34" charset="0"/>
              </a:rPr>
              <a:t>Σε περίπτωση κινδύνου καλέστε στο</a:t>
            </a:r>
          </a:p>
          <a:p>
            <a:pPr marL="0" indent="0">
              <a:lnSpc>
                <a:spcPct val="150000"/>
              </a:lnSpc>
              <a:buNone/>
            </a:pPr>
            <a:r>
              <a:rPr lang="el-GR" sz="1600" b="1" dirty="0">
                <a:latin typeface="Arial" panose="020B0604020202020204" pitchFamily="34" charset="0"/>
                <a:cs typeface="Arial" panose="020B0604020202020204" pitchFamily="34" charset="0"/>
              </a:rPr>
              <a:t>2107793777</a:t>
            </a:r>
            <a:endParaRPr lang="de-DE" sz="1600" dirty="0">
              <a:latin typeface="Arial" panose="020B0604020202020204" pitchFamily="34" charset="0"/>
              <a:cs typeface="Arial" panose="020B0604020202020204" pitchFamily="34" charset="0"/>
            </a:endParaRPr>
          </a:p>
          <a:p>
            <a:pPr marL="914400" lvl="2"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endParaRPr lang="en-GB" sz="1600" dirty="0">
              <a:latin typeface="Arial" panose="020B0604020202020204" pitchFamily="34" charset="0"/>
              <a:cs typeface="Arial" panose="020B0604020202020204" pitchFamily="34" charset="0"/>
            </a:endParaRPr>
          </a:p>
        </p:txBody>
      </p:sp>
      <p:pic>
        <p:nvPicPr>
          <p:cNvPr id="32772" name="Picture 4" descr="112 Emergency Call Numb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9590" y="1479413"/>
            <a:ext cx="4469565" cy="4767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821836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r>
              <a:rPr lang="el-GR" dirty="0">
                <a:latin typeface="Arial" panose="020B0604020202020204" pitchFamily="34" charset="0"/>
                <a:cs typeface="Arial" panose="020B0604020202020204" pitchFamily="34" charset="0"/>
              </a:rPr>
              <a:t>Αντιψυκτικό και προδιαγραφές</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600200"/>
            <a:ext cx="8507288" cy="4525963"/>
          </a:xfrm>
        </p:spPr>
        <p:txBody>
          <a:bodyPr>
            <a:noAutofit/>
          </a:bodyPr>
          <a:lstStyle/>
          <a:p>
            <a:pPr marL="0" indent="0">
              <a:lnSpc>
                <a:spcPct val="150000"/>
              </a:lnSpc>
              <a:buNone/>
            </a:pPr>
            <a:r>
              <a:rPr lang="el-GR" sz="1600" b="1" dirty="0">
                <a:latin typeface="Arial" panose="020B0604020202020204" pitchFamily="34" charset="0"/>
                <a:cs typeface="Arial" panose="020B0604020202020204" pitchFamily="34" charset="0"/>
              </a:rPr>
              <a:t>Προδιαγραφές</a:t>
            </a:r>
            <a:endParaRPr lang="en-US" sz="1600" b="1" dirty="0">
              <a:latin typeface="Arial" panose="020B0604020202020204" pitchFamily="34" charset="0"/>
              <a:cs typeface="Arial" panose="020B0604020202020204" pitchFamily="34" charset="0"/>
            </a:endParaRPr>
          </a:p>
          <a:p>
            <a:pPr marL="0" indent="0">
              <a:lnSpc>
                <a:spcPct val="150000"/>
              </a:lnSpc>
              <a:buNone/>
            </a:pPr>
            <a:endParaRPr lang="en-US" sz="1600" b="1" dirty="0">
              <a:latin typeface="Arial" panose="020B0604020202020204" pitchFamily="34" charset="0"/>
              <a:cs typeface="Arial" panose="020B0604020202020204" pitchFamily="34" charset="0"/>
            </a:endParaRPr>
          </a:p>
          <a:p>
            <a:pPr marL="0" indent="0">
              <a:lnSpc>
                <a:spcPct val="150000"/>
              </a:lnSpc>
              <a:buNone/>
            </a:pPr>
            <a:r>
              <a:rPr lang="el-GR" sz="1600" dirty="0">
                <a:latin typeface="Arial" panose="020B0604020202020204" pitchFamily="34" charset="0"/>
                <a:cs typeface="Arial" panose="020B0604020202020204" pitchFamily="34" charset="0"/>
              </a:rPr>
              <a:t>Το φύλλα προδιαγραφών δίνουν πληροφορίες για </a:t>
            </a:r>
            <a:endParaRPr lang="en-US" sz="1600" dirty="0">
              <a:latin typeface="Arial" panose="020B0604020202020204" pitchFamily="34" charset="0"/>
              <a:cs typeface="Arial" panose="020B0604020202020204" pitchFamily="34" charset="0"/>
            </a:endParaRPr>
          </a:p>
          <a:p>
            <a:pPr>
              <a:lnSpc>
                <a:spcPct val="150000"/>
              </a:lnSpc>
              <a:buFontTx/>
              <a:buChar char="-"/>
            </a:pPr>
            <a:r>
              <a:rPr lang="el-GR" sz="1600" dirty="0">
                <a:latin typeface="Arial" panose="020B0604020202020204" pitchFamily="34" charset="0"/>
                <a:cs typeface="Arial" panose="020B0604020202020204" pitchFamily="34" charset="0"/>
              </a:rPr>
              <a:t>Τεχνικά στοιχεία του προϊόντος</a:t>
            </a:r>
            <a:endParaRPr lang="en-US" sz="1600" dirty="0">
              <a:latin typeface="Arial" panose="020B0604020202020204" pitchFamily="34" charset="0"/>
              <a:cs typeface="Arial" panose="020B0604020202020204" pitchFamily="34" charset="0"/>
            </a:endParaRPr>
          </a:p>
          <a:p>
            <a:pPr>
              <a:lnSpc>
                <a:spcPct val="150000"/>
              </a:lnSpc>
              <a:buFontTx/>
              <a:buChar char="-"/>
            </a:pPr>
            <a:r>
              <a:rPr lang="el-GR" sz="1600" dirty="0">
                <a:latin typeface="Arial" panose="020B0604020202020204" pitchFamily="34" charset="0"/>
                <a:cs typeface="Arial" panose="020B0604020202020204" pitchFamily="34" charset="0"/>
              </a:rPr>
              <a:t>Την εφαρμογή του προϊόντος </a:t>
            </a:r>
            <a:endParaRPr lang="en-US" sz="1600" dirty="0">
              <a:latin typeface="Arial" panose="020B0604020202020204" pitchFamily="34" charset="0"/>
              <a:cs typeface="Arial" panose="020B0604020202020204" pitchFamily="34" charset="0"/>
            </a:endParaRPr>
          </a:p>
          <a:p>
            <a:pPr>
              <a:lnSpc>
                <a:spcPct val="150000"/>
              </a:lnSpc>
              <a:buFontTx/>
              <a:buChar char="-"/>
            </a:pPr>
            <a:r>
              <a:rPr lang="el-GR" sz="1600" dirty="0">
                <a:latin typeface="Arial" panose="020B0604020202020204" pitchFamily="34" charset="0"/>
                <a:cs typeface="Arial" panose="020B0604020202020204" pitchFamily="34" charset="0"/>
              </a:rPr>
              <a:t>Μέγεθος της συσκευασίας</a:t>
            </a:r>
            <a:endParaRPr lang="en-US" sz="1600" dirty="0">
              <a:latin typeface="Arial" panose="020B0604020202020204" pitchFamily="34" charset="0"/>
              <a:cs typeface="Arial" panose="020B0604020202020204" pitchFamily="34" charset="0"/>
            </a:endParaRPr>
          </a:p>
          <a:p>
            <a:pPr>
              <a:lnSpc>
                <a:spcPct val="150000"/>
              </a:lnSpc>
              <a:buFontTx/>
              <a:buChar char="-"/>
            </a:pPr>
            <a:r>
              <a:rPr lang="el-GR" sz="1600" dirty="0">
                <a:latin typeface="Arial" panose="020B0604020202020204" pitchFamily="34" charset="0"/>
                <a:cs typeface="Arial" panose="020B0604020202020204" pitchFamily="34" charset="0"/>
              </a:rPr>
              <a:t>Και άλλες πληροφορίες</a:t>
            </a:r>
            <a:endParaRPr lang="en-US" sz="1600" dirty="0">
              <a:latin typeface="Arial" panose="020B0604020202020204" pitchFamily="34" charset="0"/>
              <a:cs typeface="Arial" panose="020B0604020202020204" pitchFamily="34" charset="0"/>
            </a:endParaRPr>
          </a:p>
          <a:p>
            <a:pPr marL="0" indent="0">
              <a:lnSpc>
                <a:spcPct val="150000"/>
              </a:lnSpc>
              <a:buNone/>
            </a:pPr>
            <a:endParaRPr lang="en-US" sz="1600" b="1" dirty="0">
              <a:latin typeface="Arial" panose="020B0604020202020204" pitchFamily="34" charset="0"/>
              <a:cs typeface="Arial" panose="020B0604020202020204" pitchFamily="34" charset="0"/>
            </a:endParaRPr>
          </a:p>
          <a:p>
            <a:pPr marL="0" indent="0">
              <a:lnSpc>
                <a:spcPct val="150000"/>
              </a:lnSpc>
              <a:buNone/>
            </a:pPr>
            <a:endParaRPr lang="de-DE" sz="1600" dirty="0">
              <a:latin typeface="Arial" panose="020B0604020202020204" pitchFamily="34" charset="0"/>
              <a:cs typeface="Arial" panose="020B0604020202020204" pitchFamily="34" charset="0"/>
            </a:endParaRPr>
          </a:p>
          <a:p>
            <a:pPr marL="914400" lvl="2"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3350806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r>
              <a:rPr lang="el-GR" dirty="0">
                <a:latin typeface="Arial" panose="020B0604020202020204" pitchFamily="34" charset="0"/>
                <a:cs typeface="Arial" panose="020B0604020202020204" pitchFamily="34" charset="0"/>
              </a:rPr>
              <a:t>Αντιψυκτικό και προδιαγραφές</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600200"/>
            <a:ext cx="8507288" cy="4525963"/>
          </a:xfrm>
        </p:spPr>
        <p:txBody>
          <a:bodyPr>
            <a:noAutofit/>
          </a:bodyPr>
          <a:lstStyle/>
          <a:p>
            <a:pPr marL="0" indent="0">
              <a:lnSpc>
                <a:spcPct val="150000"/>
              </a:lnSpc>
              <a:buNone/>
            </a:pPr>
            <a:r>
              <a:rPr lang="el-GR" sz="1600" b="1" dirty="0">
                <a:latin typeface="Arial" panose="020B0604020202020204" pitchFamily="34" charset="0"/>
                <a:cs typeface="Arial" panose="020B0604020202020204" pitchFamily="34" charset="0"/>
              </a:rPr>
              <a:t>Παράδειγμα</a:t>
            </a:r>
            <a:endParaRPr lang="en-US" sz="1600" b="1" dirty="0">
              <a:latin typeface="Arial" panose="020B0604020202020204" pitchFamily="34" charset="0"/>
              <a:cs typeface="Arial" panose="020B0604020202020204" pitchFamily="34" charset="0"/>
            </a:endParaRPr>
          </a:p>
          <a:p>
            <a:pPr marL="0" indent="0">
              <a:lnSpc>
                <a:spcPct val="150000"/>
              </a:lnSpc>
              <a:buNone/>
            </a:pPr>
            <a:endParaRPr lang="en-US" sz="1600" b="1" dirty="0">
              <a:latin typeface="Arial" panose="020B0604020202020204" pitchFamily="34" charset="0"/>
              <a:cs typeface="Arial" panose="020B0604020202020204" pitchFamily="34" charset="0"/>
            </a:endParaRPr>
          </a:p>
          <a:p>
            <a:pPr marL="0" indent="0">
              <a:lnSpc>
                <a:spcPct val="150000"/>
              </a:lnSpc>
              <a:buNone/>
            </a:pPr>
            <a:r>
              <a:rPr lang="el-GR" sz="1600" dirty="0">
                <a:latin typeface="Arial" panose="020B0604020202020204" pitchFamily="34" charset="0"/>
                <a:cs typeface="Arial" panose="020B0604020202020204" pitchFamily="34" charset="0"/>
              </a:rPr>
              <a:t>Προδιαγραφές</a:t>
            </a:r>
            <a:r>
              <a:rPr lang="en-GB" sz="1600" dirty="0">
                <a:latin typeface="Arial" panose="020B0604020202020204" pitchFamily="34" charset="0"/>
                <a:cs typeface="Arial" panose="020B0604020202020204" pitchFamily="34" charset="0"/>
              </a:rPr>
              <a:t>: </a:t>
            </a:r>
            <a:r>
              <a:rPr lang="en-GB" sz="1600" dirty="0">
                <a:latin typeface="Arial" panose="020B0604020202020204" pitchFamily="34" charset="0"/>
                <a:cs typeface="Arial" panose="020B0604020202020204" pitchFamily="34" charset="0"/>
                <a:hlinkClick r:id="rId3"/>
              </a:rPr>
              <a:t>https://www.glysofor.de/en/pdf/Glysofor-N-Specification-EN.pdf</a:t>
            </a:r>
            <a:endParaRPr lang="en-GB" sz="1600" dirty="0">
              <a:latin typeface="Arial" panose="020B0604020202020204" pitchFamily="34" charset="0"/>
              <a:cs typeface="Arial" panose="020B0604020202020204" pitchFamily="34" charset="0"/>
            </a:endParaRP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r>
              <a:rPr lang="el-GR" sz="1600" dirty="0">
                <a:latin typeface="Arial" panose="020B0604020202020204" pitchFamily="34" charset="0"/>
                <a:cs typeface="Arial" panose="020B0604020202020204" pitchFamily="34" charset="0"/>
              </a:rPr>
              <a:t>Βλέπετε</a:t>
            </a:r>
          </a:p>
          <a:p>
            <a:pPr marL="0" indent="0">
              <a:lnSpc>
                <a:spcPct val="150000"/>
              </a:lnSpc>
              <a:buNone/>
            </a:pPr>
            <a:r>
              <a:rPr lang="el-GR" sz="1600" dirty="0">
                <a:latin typeface="Arial" panose="020B0604020202020204" pitchFamily="34" charset="0"/>
                <a:cs typeface="Arial" panose="020B0604020202020204" pitchFamily="34" charset="0"/>
              </a:rPr>
              <a:t>Την αναλογία του αντιψυκτικού και την αντιψυκτική προστασία</a:t>
            </a:r>
            <a:endParaRPr lang="en-US" sz="1600" dirty="0">
              <a:latin typeface="Arial" panose="020B0604020202020204" pitchFamily="34" charset="0"/>
              <a:cs typeface="Arial" panose="020B0604020202020204" pitchFamily="34" charset="0"/>
            </a:endParaRPr>
          </a:p>
          <a:p>
            <a:pPr>
              <a:lnSpc>
                <a:spcPct val="150000"/>
              </a:lnSpc>
              <a:buFontTx/>
              <a:buChar char="-"/>
            </a:pPr>
            <a:r>
              <a:rPr lang="el-GR" sz="1600" dirty="0">
                <a:latin typeface="Arial" panose="020B0604020202020204" pitchFamily="34" charset="0"/>
                <a:cs typeface="Arial" panose="020B0604020202020204" pitchFamily="34" charset="0"/>
              </a:rPr>
              <a:t>Τεχνικά στοιχεία όπως</a:t>
            </a:r>
            <a:r>
              <a:rPr lang="en-US" sz="1600" dirty="0">
                <a:latin typeface="Arial" panose="020B0604020202020204" pitchFamily="34" charset="0"/>
                <a:cs typeface="Arial" panose="020B0604020202020204" pitchFamily="34" charset="0"/>
              </a:rPr>
              <a:t> “</a:t>
            </a:r>
            <a:r>
              <a:rPr lang="el-GR" sz="1600" dirty="0">
                <a:latin typeface="Arial" panose="020B0604020202020204" pitchFamily="34" charset="0"/>
                <a:cs typeface="Arial" panose="020B0604020202020204" pitchFamily="34" charset="0"/>
              </a:rPr>
              <a:t>Θερμική αγωγιμότητα</a:t>
            </a:r>
            <a:r>
              <a:rPr lang="en-US" sz="1600" dirty="0">
                <a:latin typeface="Arial" panose="020B0604020202020204" pitchFamily="34" charset="0"/>
                <a:cs typeface="Arial" panose="020B0604020202020204" pitchFamily="34" charset="0"/>
              </a:rPr>
              <a:t>”, “</a:t>
            </a:r>
            <a:r>
              <a:rPr lang="el-GR" sz="1600" dirty="0">
                <a:latin typeface="Arial" panose="020B0604020202020204" pitchFamily="34" charset="0"/>
                <a:cs typeface="Arial" panose="020B0604020202020204" pitchFamily="34" charset="0"/>
              </a:rPr>
              <a:t>Θερμική ικανότητα</a:t>
            </a:r>
            <a:r>
              <a:rPr lang="en-US" sz="1600" dirty="0">
                <a:latin typeface="Arial" panose="020B0604020202020204" pitchFamily="34" charset="0"/>
                <a:cs typeface="Arial" panose="020B0604020202020204" pitchFamily="34" charset="0"/>
              </a:rPr>
              <a:t>”, or “</a:t>
            </a:r>
            <a:r>
              <a:rPr lang="el-GR" sz="1600" dirty="0">
                <a:latin typeface="Arial" panose="020B0604020202020204" pitchFamily="34" charset="0"/>
                <a:cs typeface="Arial" panose="020B0604020202020204" pitchFamily="34" charset="0"/>
              </a:rPr>
              <a:t>πυκνότητα</a:t>
            </a:r>
            <a:r>
              <a:rPr lang="en-US" sz="1600" dirty="0">
                <a:latin typeface="Arial" panose="020B0604020202020204" pitchFamily="34" charset="0"/>
                <a:cs typeface="Arial" panose="020B0604020202020204" pitchFamily="34" charset="0"/>
              </a:rPr>
              <a:t>”</a:t>
            </a:r>
          </a:p>
          <a:p>
            <a:pPr>
              <a:lnSpc>
                <a:spcPct val="150000"/>
              </a:lnSpc>
              <a:buFontTx/>
              <a:buChar char="-"/>
            </a:pPr>
            <a:r>
              <a:rPr lang="el-GR" sz="1600" dirty="0">
                <a:latin typeface="Arial" panose="020B0604020202020204" pitchFamily="34" charset="0"/>
                <a:cs typeface="Arial" panose="020B0604020202020204" pitchFamily="34" charset="0"/>
              </a:rPr>
              <a:t>Και μια οδηγία για την εφαρμογή.</a:t>
            </a:r>
            <a:endParaRPr lang="en-US" sz="1600" dirty="0">
              <a:latin typeface="Arial" panose="020B0604020202020204" pitchFamily="34" charset="0"/>
              <a:cs typeface="Arial" panose="020B0604020202020204" pitchFamily="34" charset="0"/>
            </a:endParaRPr>
          </a:p>
          <a:p>
            <a:pPr marL="0" indent="0">
              <a:lnSpc>
                <a:spcPct val="150000"/>
              </a:lnSpc>
              <a:buNone/>
            </a:pPr>
            <a:endParaRPr lang="en-US" sz="1600" b="1" dirty="0">
              <a:latin typeface="Arial" panose="020B0604020202020204" pitchFamily="34" charset="0"/>
              <a:cs typeface="Arial" panose="020B0604020202020204" pitchFamily="34" charset="0"/>
            </a:endParaRPr>
          </a:p>
          <a:p>
            <a:pPr marL="0" indent="0">
              <a:lnSpc>
                <a:spcPct val="150000"/>
              </a:lnSpc>
              <a:buNone/>
            </a:pPr>
            <a:endParaRPr lang="de-DE" sz="1600" dirty="0">
              <a:latin typeface="Arial" panose="020B0604020202020204" pitchFamily="34" charset="0"/>
              <a:cs typeface="Arial" panose="020B0604020202020204" pitchFamily="34" charset="0"/>
            </a:endParaRPr>
          </a:p>
          <a:p>
            <a:pPr marL="914400" lvl="2"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9045534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r>
              <a:rPr lang="el-GR" dirty="0">
                <a:latin typeface="Arial" panose="020B0604020202020204" pitchFamily="34" charset="0"/>
                <a:cs typeface="Arial" panose="020B0604020202020204" pitchFamily="34" charset="0"/>
              </a:rPr>
              <a:t>Αντιψυκτικό και προδιαγραφές</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600200"/>
            <a:ext cx="8507288" cy="4525963"/>
          </a:xfrm>
        </p:spPr>
        <p:txBody>
          <a:bodyPr>
            <a:noAutofit/>
          </a:bodyPr>
          <a:lstStyle/>
          <a:p>
            <a:pPr marL="0" indent="0">
              <a:lnSpc>
                <a:spcPct val="150000"/>
              </a:lnSpc>
              <a:buNone/>
            </a:pPr>
            <a:r>
              <a:rPr lang="el-GR" sz="1600" b="1" dirty="0">
                <a:latin typeface="Arial" panose="020B0604020202020204" pitchFamily="34" charset="0"/>
                <a:cs typeface="Arial" panose="020B0604020202020204" pitchFamily="34" charset="0"/>
              </a:rPr>
              <a:t>Παράδειγμα</a:t>
            </a:r>
            <a:endParaRPr lang="en-US" sz="1600" b="1" dirty="0">
              <a:latin typeface="Arial" panose="020B0604020202020204" pitchFamily="34" charset="0"/>
              <a:cs typeface="Arial" panose="020B0604020202020204" pitchFamily="34" charset="0"/>
            </a:endParaRPr>
          </a:p>
          <a:p>
            <a:pPr marL="0" indent="0">
              <a:lnSpc>
                <a:spcPct val="150000"/>
              </a:lnSpc>
              <a:buNone/>
            </a:pPr>
            <a:endParaRPr lang="en-US" sz="1600" b="1" dirty="0">
              <a:latin typeface="Arial" panose="020B0604020202020204" pitchFamily="34" charset="0"/>
              <a:cs typeface="Arial" panose="020B0604020202020204" pitchFamily="34" charset="0"/>
            </a:endParaRPr>
          </a:p>
          <a:p>
            <a:pPr marL="0" indent="0">
              <a:lnSpc>
                <a:spcPct val="150000"/>
              </a:lnSpc>
              <a:buNone/>
            </a:pPr>
            <a:r>
              <a:rPr lang="el-GR" sz="1600" dirty="0">
                <a:latin typeface="Arial" panose="020B0604020202020204" pitchFamily="34" charset="0"/>
                <a:cs typeface="Arial" panose="020B0604020202020204" pitchFamily="34" charset="0"/>
              </a:rPr>
              <a:t>Για να βεβαιωθείτε ότι καταλαβαίνετε τις προδιαγραφές βρείτε τις παρακάτω πληροφορίες </a:t>
            </a:r>
            <a:r>
              <a:rPr lang="en-GB" sz="1600" dirty="0">
                <a:latin typeface="Arial" panose="020B0604020202020204" pitchFamily="34" charset="0"/>
                <a:cs typeface="Arial" panose="020B0604020202020204" pitchFamily="34" charset="0"/>
              </a:rPr>
              <a:t>– </a:t>
            </a:r>
            <a:r>
              <a:rPr lang="el-GR" sz="1600" dirty="0">
                <a:latin typeface="Arial" panose="020B0604020202020204" pitchFamily="34" charset="0"/>
                <a:cs typeface="Arial" panose="020B0604020202020204" pitchFamily="34" charset="0"/>
              </a:rPr>
              <a:t>μπορείτε να βρείτε τις απαντήσεις στην επόμενη σελίδα</a:t>
            </a:r>
            <a:r>
              <a:rPr lang="en-GB" sz="1600" dirty="0">
                <a:latin typeface="Arial" panose="020B0604020202020204" pitchFamily="34" charset="0"/>
                <a:cs typeface="Arial" panose="020B0604020202020204" pitchFamily="34" charset="0"/>
              </a:rPr>
              <a:t>:</a:t>
            </a:r>
          </a:p>
          <a:p>
            <a:pPr>
              <a:lnSpc>
                <a:spcPct val="150000"/>
              </a:lnSpc>
            </a:pPr>
            <a:r>
              <a:rPr lang="el-GR" sz="1600" dirty="0">
                <a:latin typeface="Arial" panose="020B0604020202020204" pitchFamily="34" charset="0"/>
                <a:cs typeface="Arial" panose="020B0604020202020204" pitchFamily="34" charset="0"/>
              </a:rPr>
              <a:t>Εάν έχουμε μείγμα με </a:t>
            </a:r>
            <a:r>
              <a:rPr lang="en-GB" sz="1600" dirty="0">
                <a:latin typeface="Arial" panose="020B0604020202020204" pitchFamily="34" charset="0"/>
                <a:cs typeface="Arial" panose="020B0604020202020204" pitchFamily="34" charset="0"/>
              </a:rPr>
              <a:t> 60% </a:t>
            </a:r>
            <a:r>
              <a:rPr lang="el-GR" sz="1600" dirty="0">
                <a:latin typeface="Arial" panose="020B0604020202020204" pitchFamily="34" charset="0"/>
                <a:cs typeface="Arial" panose="020B0604020202020204" pitchFamily="34" charset="0"/>
              </a:rPr>
              <a:t>νερό και </a:t>
            </a:r>
            <a:r>
              <a:rPr lang="en-GB" sz="1600" dirty="0">
                <a:latin typeface="Arial" panose="020B0604020202020204" pitchFamily="34" charset="0"/>
                <a:cs typeface="Arial" panose="020B0604020202020204" pitchFamily="34" charset="0"/>
              </a:rPr>
              <a:t>40%</a:t>
            </a:r>
            <a:r>
              <a:rPr lang="el-GR" sz="1600" dirty="0">
                <a:latin typeface="Arial" panose="020B0604020202020204" pitchFamily="34" charset="0"/>
                <a:cs typeface="Arial" panose="020B0604020202020204" pitchFamily="34" charset="0"/>
              </a:rPr>
              <a:t>αντιψυκτικό</a:t>
            </a:r>
            <a:r>
              <a:rPr lang="en-GB" sz="1600" dirty="0">
                <a:latin typeface="Arial" panose="020B0604020202020204" pitchFamily="34" charset="0"/>
                <a:cs typeface="Arial" panose="020B0604020202020204" pitchFamily="34" charset="0"/>
              </a:rPr>
              <a:t>, </a:t>
            </a:r>
            <a:r>
              <a:rPr lang="el-GR" sz="1600" dirty="0">
                <a:latin typeface="Arial" panose="020B0604020202020204" pitchFamily="34" charset="0"/>
                <a:cs typeface="Arial" panose="020B0604020202020204" pitchFamily="34" charset="0"/>
              </a:rPr>
              <a:t>πόσο υψηλή είναι η προστασία από τον πάγο;</a:t>
            </a:r>
            <a:endParaRPr lang="en-GB" sz="1600" dirty="0">
              <a:latin typeface="Arial" panose="020B0604020202020204" pitchFamily="34" charset="0"/>
              <a:cs typeface="Arial" panose="020B0604020202020204" pitchFamily="34" charset="0"/>
            </a:endParaRPr>
          </a:p>
          <a:p>
            <a:pPr>
              <a:lnSpc>
                <a:spcPct val="150000"/>
              </a:lnSpc>
            </a:pPr>
            <a:r>
              <a:rPr lang="el-GR" sz="1600" dirty="0">
                <a:latin typeface="Arial" panose="020B0604020202020204" pitchFamily="34" charset="0"/>
                <a:cs typeface="Arial" panose="020B0604020202020204" pitchFamily="34" charset="0"/>
              </a:rPr>
              <a:t>Εάν έχουμε μείγμα με </a:t>
            </a:r>
            <a:r>
              <a:rPr lang="en-GB" sz="1600" dirty="0">
                <a:latin typeface="Arial" panose="020B0604020202020204" pitchFamily="34" charset="0"/>
                <a:cs typeface="Arial" panose="020B0604020202020204" pitchFamily="34" charset="0"/>
              </a:rPr>
              <a:t>25%</a:t>
            </a:r>
            <a:r>
              <a:rPr lang="el-GR" sz="1600" dirty="0">
                <a:latin typeface="Arial" panose="020B0604020202020204" pitchFamily="34" charset="0"/>
                <a:cs typeface="Arial" panose="020B0604020202020204" pitchFamily="34" charset="0"/>
              </a:rPr>
              <a:t>αντιψυκτικό και</a:t>
            </a:r>
            <a:r>
              <a:rPr lang="en-GB" sz="1600" dirty="0">
                <a:latin typeface="Arial" panose="020B0604020202020204" pitchFamily="34" charset="0"/>
                <a:cs typeface="Arial" panose="020B0604020202020204" pitchFamily="34" charset="0"/>
              </a:rPr>
              <a:t> 75% </a:t>
            </a:r>
            <a:r>
              <a:rPr lang="el-GR" sz="1600" dirty="0">
                <a:latin typeface="Arial" panose="020B0604020202020204" pitchFamily="34" charset="0"/>
                <a:cs typeface="Arial" panose="020B0604020202020204" pitchFamily="34" charset="0"/>
              </a:rPr>
              <a:t>νερό</a:t>
            </a:r>
            <a:r>
              <a:rPr lang="en-GB" sz="1600" dirty="0">
                <a:latin typeface="Arial" panose="020B0604020202020204" pitchFamily="34" charset="0"/>
                <a:cs typeface="Arial" panose="020B0604020202020204" pitchFamily="34" charset="0"/>
              </a:rPr>
              <a:t>, </a:t>
            </a:r>
            <a:r>
              <a:rPr lang="el-GR" sz="1600" dirty="0">
                <a:latin typeface="Arial" panose="020B0604020202020204" pitchFamily="34" charset="0"/>
                <a:cs typeface="Arial" panose="020B0604020202020204" pitchFamily="34" charset="0"/>
              </a:rPr>
              <a:t>πόση είναι η πυκνότητα στους </a:t>
            </a:r>
            <a:r>
              <a:rPr lang="en-GB" sz="1600" dirty="0">
                <a:latin typeface="Arial" panose="020B0604020202020204" pitchFamily="34" charset="0"/>
                <a:cs typeface="Arial" panose="020B0604020202020204" pitchFamily="34" charset="0"/>
              </a:rPr>
              <a:t>0°C</a:t>
            </a:r>
          </a:p>
          <a:p>
            <a:pPr>
              <a:lnSpc>
                <a:spcPct val="150000"/>
              </a:lnSpc>
            </a:pPr>
            <a:r>
              <a:rPr lang="el-GR" sz="1600" dirty="0">
                <a:latin typeface="Arial" panose="020B0604020202020204" pitchFamily="34" charset="0"/>
                <a:cs typeface="Arial" panose="020B0604020202020204" pitchFamily="34" charset="0"/>
              </a:rPr>
              <a:t>Πόσο είναι το θερμοκρασιακό εύρος λειτουργίας του προϊόντος;</a:t>
            </a:r>
          </a:p>
          <a:p>
            <a:pPr>
              <a:lnSpc>
                <a:spcPct val="150000"/>
              </a:lnSpc>
            </a:pPr>
            <a:r>
              <a:rPr lang="el-GR" sz="1600" dirty="0">
                <a:latin typeface="Arial" panose="020B0604020202020204" pitchFamily="34" charset="0"/>
                <a:cs typeface="Arial" panose="020B0604020202020204" pitchFamily="34" charset="0"/>
              </a:rPr>
              <a:t>Πόσα είδη συσκευασίας διατίθενται</a:t>
            </a:r>
            <a:r>
              <a:rPr lang="en-GB" sz="1600" dirty="0">
                <a:latin typeface="Arial" panose="020B0604020202020204" pitchFamily="34" charset="0"/>
                <a:cs typeface="Arial" panose="020B0604020202020204" pitchFamily="34" charset="0"/>
              </a:rPr>
              <a:t>?</a:t>
            </a:r>
          </a:p>
          <a:p>
            <a:pPr>
              <a:lnSpc>
                <a:spcPct val="150000"/>
              </a:lnSpc>
            </a:pPr>
            <a:r>
              <a:rPr lang="el-GR" sz="1600" dirty="0">
                <a:latin typeface="Arial" panose="020B0604020202020204" pitchFamily="34" charset="0"/>
                <a:cs typeface="Arial" panose="020B0604020202020204" pitchFamily="34" charset="0"/>
              </a:rPr>
              <a:t>Πόσο αλλάζει η θερμική αγωγιμότητα στους </a:t>
            </a:r>
            <a:r>
              <a:rPr lang="en-GB" sz="1600" dirty="0">
                <a:latin typeface="Arial" panose="020B0604020202020204" pitchFamily="34" charset="0"/>
                <a:cs typeface="Arial" panose="020B0604020202020204" pitchFamily="34" charset="0"/>
              </a:rPr>
              <a:t>40°C</a:t>
            </a:r>
            <a:r>
              <a:rPr lang="el-GR" sz="1600" dirty="0">
                <a:latin typeface="Arial" panose="020B0604020202020204" pitchFamily="34" charset="0"/>
                <a:cs typeface="Arial" panose="020B0604020202020204" pitchFamily="34" charset="0"/>
              </a:rPr>
              <a:t> εάν αυξήσεις τον αντιψυκτικό από το 30% στο</a:t>
            </a:r>
            <a:r>
              <a:rPr lang="en-GB" sz="1600" dirty="0">
                <a:latin typeface="Arial" panose="020B0604020202020204" pitchFamily="34" charset="0"/>
                <a:cs typeface="Arial" panose="020B0604020202020204" pitchFamily="34" charset="0"/>
              </a:rPr>
              <a:t> 50%</a:t>
            </a:r>
            <a:endParaRPr lang="en-US" sz="1600" dirty="0">
              <a:latin typeface="Arial" panose="020B0604020202020204" pitchFamily="34" charset="0"/>
              <a:cs typeface="Arial" panose="020B0604020202020204" pitchFamily="34" charset="0"/>
            </a:endParaRPr>
          </a:p>
          <a:p>
            <a:pPr marL="0" indent="0">
              <a:lnSpc>
                <a:spcPct val="150000"/>
              </a:lnSpc>
              <a:buNone/>
            </a:pPr>
            <a:endParaRPr lang="en-US" sz="1600" b="1" dirty="0">
              <a:latin typeface="Arial" panose="020B0604020202020204" pitchFamily="34" charset="0"/>
              <a:cs typeface="Arial" panose="020B0604020202020204" pitchFamily="34" charset="0"/>
            </a:endParaRPr>
          </a:p>
          <a:p>
            <a:pPr marL="0" indent="0">
              <a:lnSpc>
                <a:spcPct val="150000"/>
              </a:lnSpc>
              <a:buNone/>
            </a:pPr>
            <a:endParaRPr lang="de-DE" sz="1600" dirty="0">
              <a:latin typeface="Arial" panose="020B0604020202020204" pitchFamily="34" charset="0"/>
              <a:cs typeface="Arial" panose="020B0604020202020204" pitchFamily="34" charset="0"/>
            </a:endParaRPr>
          </a:p>
          <a:p>
            <a:pPr marL="914400" lvl="2"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7490219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r>
              <a:rPr lang="el-GR" dirty="0">
                <a:latin typeface="Arial" panose="020B0604020202020204" pitchFamily="34" charset="0"/>
                <a:cs typeface="Arial" panose="020B0604020202020204" pitchFamily="34" charset="0"/>
              </a:rPr>
              <a:t>Αντιψυκτικό και προδιαγραφές</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600200"/>
            <a:ext cx="8507288" cy="4525963"/>
          </a:xfrm>
        </p:spPr>
        <p:txBody>
          <a:bodyPr>
            <a:noAutofit/>
          </a:bodyPr>
          <a:lstStyle/>
          <a:p>
            <a:pPr marL="0" indent="0">
              <a:lnSpc>
                <a:spcPct val="150000"/>
              </a:lnSpc>
              <a:buNone/>
            </a:pPr>
            <a:r>
              <a:rPr lang="el-GR" sz="1600" b="1" dirty="0">
                <a:latin typeface="Arial" panose="020B0604020202020204" pitchFamily="34" charset="0"/>
                <a:cs typeface="Arial" panose="020B0604020202020204" pitchFamily="34" charset="0"/>
              </a:rPr>
              <a:t>Παράδειγμα </a:t>
            </a:r>
            <a:endParaRPr lang="en-US" sz="1600" b="1" dirty="0">
              <a:latin typeface="Arial" panose="020B0604020202020204" pitchFamily="34" charset="0"/>
              <a:cs typeface="Arial" panose="020B0604020202020204" pitchFamily="34" charset="0"/>
            </a:endParaRPr>
          </a:p>
          <a:p>
            <a:pPr marL="0" indent="0">
              <a:lnSpc>
                <a:spcPct val="150000"/>
              </a:lnSpc>
              <a:buNone/>
            </a:pPr>
            <a:endParaRPr lang="de-DE" sz="1600" b="1" dirty="0">
              <a:latin typeface="Arial" panose="020B0604020202020204" pitchFamily="34" charset="0"/>
              <a:cs typeface="Arial" panose="020B0604020202020204" pitchFamily="34" charset="0"/>
            </a:endParaRPr>
          </a:p>
          <a:p>
            <a:pPr marL="0" indent="0">
              <a:lnSpc>
                <a:spcPct val="150000"/>
              </a:lnSpc>
              <a:buNone/>
            </a:pPr>
            <a:r>
              <a:rPr lang="el-GR" sz="1600" b="1" dirty="0">
                <a:latin typeface="Arial" panose="020B0604020202020204" pitchFamily="34" charset="0"/>
                <a:cs typeface="Arial" panose="020B0604020202020204" pitchFamily="34" charset="0"/>
              </a:rPr>
              <a:t>Σωστές απαντήσεις</a:t>
            </a:r>
            <a:endParaRPr lang="de-DE" sz="1600" b="1" dirty="0">
              <a:latin typeface="Arial" panose="020B0604020202020204" pitchFamily="34" charset="0"/>
              <a:cs typeface="Arial" panose="020B0604020202020204" pitchFamily="34" charset="0"/>
            </a:endParaRPr>
          </a:p>
          <a:p>
            <a:pPr marL="0" indent="0">
              <a:lnSpc>
                <a:spcPct val="150000"/>
              </a:lnSpc>
              <a:buNone/>
            </a:pPr>
            <a:endParaRPr lang="en-GB" sz="1600" dirty="0">
              <a:latin typeface="Arial" panose="020B0604020202020204" pitchFamily="34" charset="0"/>
              <a:cs typeface="Arial" panose="020B0604020202020204" pitchFamily="34" charset="0"/>
            </a:endParaRPr>
          </a:p>
          <a:p>
            <a:pPr>
              <a:lnSpc>
                <a:spcPct val="150000"/>
              </a:lnSpc>
            </a:pPr>
            <a:r>
              <a:rPr lang="en-US" sz="1600" dirty="0">
                <a:latin typeface="Arial" panose="020B0604020202020204" pitchFamily="34" charset="0"/>
                <a:cs typeface="Arial" panose="020B0604020202020204" pitchFamily="34" charset="0"/>
              </a:rPr>
              <a:t>- 25°C</a:t>
            </a:r>
          </a:p>
          <a:p>
            <a:pPr>
              <a:lnSpc>
                <a:spcPct val="150000"/>
              </a:lnSpc>
            </a:pPr>
            <a:r>
              <a:rPr lang="en-US" sz="1600" dirty="0">
                <a:latin typeface="Arial" panose="020B0604020202020204" pitchFamily="34" charset="0"/>
                <a:cs typeface="Arial" panose="020B0604020202020204" pitchFamily="34" charset="0"/>
              </a:rPr>
              <a:t>1,044 g/cm³</a:t>
            </a:r>
          </a:p>
          <a:p>
            <a:pPr>
              <a:lnSpc>
                <a:spcPct val="150000"/>
              </a:lnSpc>
            </a:pPr>
            <a:r>
              <a:rPr lang="en-US" sz="1600" dirty="0">
                <a:latin typeface="Arial" panose="020B0604020202020204" pitchFamily="34" charset="0"/>
                <a:cs typeface="Arial" panose="020B0604020202020204" pitchFamily="34" charset="0"/>
              </a:rPr>
              <a:t>- 50°C up to + 150°C</a:t>
            </a:r>
          </a:p>
          <a:p>
            <a:pPr>
              <a:lnSpc>
                <a:spcPct val="150000"/>
              </a:lnSpc>
            </a:pPr>
            <a:r>
              <a:rPr lang="en-US" sz="1600" dirty="0">
                <a:latin typeface="Arial" panose="020B0604020202020204" pitchFamily="34" charset="0"/>
                <a:cs typeface="Arial" panose="020B0604020202020204" pitchFamily="34" charset="0"/>
              </a:rPr>
              <a:t>6</a:t>
            </a:r>
          </a:p>
          <a:p>
            <a:pPr>
              <a:lnSpc>
                <a:spcPct val="150000"/>
              </a:lnSpc>
            </a:pPr>
            <a:r>
              <a:rPr lang="en-US" sz="1600" dirty="0">
                <a:latin typeface="Arial" panose="020B0604020202020204" pitchFamily="34" charset="0"/>
                <a:cs typeface="Arial" panose="020B0604020202020204" pitchFamily="34" charset="0"/>
              </a:rPr>
              <a:t>From 0,489 W/m*K down to 0,405 W/m*K </a:t>
            </a:r>
          </a:p>
          <a:p>
            <a:pPr marL="0" indent="0">
              <a:lnSpc>
                <a:spcPct val="150000"/>
              </a:lnSpc>
              <a:buNone/>
            </a:pPr>
            <a:endParaRPr lang="en-US" sz="1600" b="1" dirty="0">
              <a:latin typeface="Arial" panose="020B0604020202020204" pitchFamily="34" charset="0"/>
              <a:cs typeface="Arial" panose="020B0604020202020204" pitchFamily="34" charset="0"/>
            </a:endParaRPr>
          </a:p>
          <a:p>
            <a:pPr marL="0" indent="0">
              <a:lnSpc>
                <a:spcPct val="150000"/>
              </a:lnSpc>
              <a:buNone/>
            </a:pPr>
            <a:endParaRPr lang="de-DE" sz="1600" dirty="0">
              <a:latin typeface="Arial" panose="020B0604020202020204" pitchFamily="34" charset="0"/>
              <a:cs typeface="Arial" panose="020B0604020202020204" pitchFamily="34" charset="0"/>
            </a:endParaRPr>
          </a:p>
          <a:p>
            <a:pPr marL="914400" lvl="2"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002829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r>
              <a:rPr lang="el-GR" dirty="0">
                <a:latin typeface="Arial" panose="020B0604020202020204" pitchFamily="34" charset="0"/>
                <a:cs typeface="Arial" panose="020B0604020202020204" pitchFamily="34" charset="0"/>
              </a:rPr>
              <a:t>Πρακτική εργασία</a:t>
            </a:r>
            <a:r>
              <a:rPr lang="en-GB" dirty="0">
                <a:latin typeface="Arial" panose="020B0604020202020204" pitchFamily="34" charset="0"/>
                <a:cs typeface="Arial" panose="020B0604020202020204" pitchFamily="34" charset="0"/>
              </a:rPr>
              <a:t>: </a:t>
            </a:r>
            <a:r>
              <a:rPr lang="el-GR" dirty="0">
                <a:latin typeface="Arial" panose="020B0604020202020204" pitchFamily="34" charset="0"/>
                <a:cs typeface="Arial" panose="020B0604020202020204" pitchFamily="34" charset="0"/>
              </a:rPr>
              <a:t>Αντιψυκτικό</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600200"/>
            <a:ext cx="8507288" cy="4525963"/>
          </a:xfrm>
        </p:spPr>
        <p:txBody>
          <a:bodyPr>
            <a:noAutofit/>
          </a:bodyPr>
          <a:lstStyle/>
          <a:p>
            <a:pPr marL="0" indent="0">
              <a:lnSpc>
                <a:spcPct val="150000"/>
              </a:lnSpc>
              <a:buNone/>
            </a:pPr>
            <a:r>
              <a:rPr lang="el-GR" sz="1600" b="1" dirty="0">
                <a:latin typeface="Arial" panose="020B0604020202020204" pitchFamily="34" charset="0"/>
                <a:cs typeface="Arial" panose="020B0604020202020204" pitchFamily="34" charset="0"/>
              </a:rPr>
              <a:t>Πρακτική εργασία με το αντιψυκτικό</a:t>
            </a:r>
            <a:endParaRPr lang="de-DE" sz="1600" b="1" dirty="0">
              <a:latin typeface="Arial" panose="020B0604020202020204" pitchFamily="34" charset="0"/>
              <a:cs typeface="Arial" panose="020B0604020202020204" pitchFamily="34" charset="0"/>
            </a:endParaRPr>
          </a:p>
          <a:p>
            <a:pPr marL="0" indent="0">
              <a:lnSpc>
                <a:spcPct val="150000"/>
              </a:lnSpc>
              <a:buNone/>
            </a:pPr>
            <a:endParaRPr lang="de-DE" sz="1600" b="1" dirty="0">
              <a:latin typeface="Arial" panose="020B0604020202020204" pitchFamily="34" charset="0"/>
              <a:cs typeface="Arial" panose="020B0604020202020204" pitchFamily="34" charset="0"/>
            </a:endParaRPr>
          </a:p>
          <a:p>
            <a:pPr marL="0" indent="0">
              <a:lnSpc>
                <a:spcPct val="150000"/>
              </a:lnSpc>
              <a:buNone/>
            </a:pPr>
            <a:r>
              <a:rPr lang="el-GR" sz="1600" dirty="0">
                <a:latin typeface="Arial" panose="020B0604020202020204" pitchFamily="34" charset="0"/>
                <a:cs typeface="Arial" panose="020B0604020202020204" pitchFamily="34" charset="0"/>
              </a:rPr>
              <a:t>Κατά τη διάρκεια των μαθημάτων στην τάξη αλλά και στα πρακτικά εργαστήρια θα μάθετε</a:t>
            </a:r>
            <a:endParaRPr lang="de-DE" sz="1600" dirty="0">
              <a:latin typeface="Arial" panose="020B0604020202020204" pitchFamily="34" charset="0"/>
              <a:cs typeface="Arial" panose="020B0604020202020204" pitchFamily="34" charset="0"/>
            </a:endParaRPr>
          </a:p>
          <a:p>
            <a:pPr marL="0" indent="0">
              <a:lnSpc>
                <a:spcPct val="150000"/>
              </a:lnSpc>
              <a:buNone/>
            </a:pPr>
            <a:endParaRPr lang="de-DE" sz="1600" dirty="0">
              <a:latin typeface="Arial" panose="020B0604020202020204" pitchFamily="34" charset="0"/>
              <a:cs typeface="Arial" panose="020B0604020202020204" pitchFamily="34" charset="0"/>
            </a:endParaRPr>
          </a:p>
          <a:p>
            <a:pPr>
              <a:lnSpc>
                <a:spcPct val="150000"/>
              </a:lnSpc>
              <a:buFontTx/>
              <a:buChar char="-"/>
            </a:pPr>
            <a:r>
              <a:rPr lang="el-GR" sz="1600" dirty="0">
                <a:latin typeface="Arial" panose="020B0604020202020204" pitchFamily="34" charset="0"/>
                <a:cs typeface="Arial" panose="020B0604020202020204" pitchFamily="34" charset="0"/>
              </a:rPr>
              <a:t>Πώς να αναμιγνύετε την άλμη </a:t>
            </a:r>
          </a:p>
          <a:p>
            <a:pPr>
              <a:lnSpc>
                <a:spcPct val="150000"/>
              </a:lnSpc>
              <a:buFontTx/>
              <a:buChar char="-"/>
            </a:pPr>
            <a:r>
              <a:rPr lang="el-GR" sz="1600" dirty="0">
                <a:latin typeface="Arial" panose="020B0604020202020204" pitchFamily="34" charset="0"/>
                <a:cs typeface="Arial" panose="020B0604020202020204" pitchFamily="34" charset="0"/>
              </a:rPr>
              <a:t>Πως να διαχειρίζεστε μια διαρροή αντιψυκτικού</a:t>
            </a:r>
            <a:endParaRPr lang="de-DE" sz="1600" dirty="0">
              <a:latin typeface="Arial" panose="020B0604020202020204" pitchFamily="34" charset="0"/>
              <a:cs typeface="Arial" panose="020B0604020202020204" pitchFamily="34" charset="0"/>
            </a:endParaRPr>
          </a:p>
          <a:p>
            <a:pPr>
              <a:lnSpc>
                <a:spcPct val="150000"/>
              </a:lnSpc>
              <a:buFontTx/>
              <a:buChar char="-"/>
            </a:pPr>
            <a:r>
              <a:rPr lang="el-GR" sz="1600" dirty="0">
                <a:latin typeface="Arial" panose="020B0604020202020204" pitchFamily="34" charset="0"/>
                <a:cs typeface="Arial" panose="020B0604020202020204" pitchFamily="34" charset="0"/>
              </a:rPr>
              <a:t>Πως να μετράτε το μέρος του αντιψυκτικού στην άλμη </a:t>
            </a:r>
            <a:r>
              <a:rPr lang="de-DE" sz="1600" dirty="0">
                <a:latin typeface="Arial" panose="020B0604020202020204" pitchFamily="34" charset="0"/>
                <a:cs typeface="Arial" panose="020B0604020202020204" pitchFamily="34" charset="0"/>
              </a:rPr>
              <a:t>/</a:t>
            </a:r>
            <a:r>
              <a:rPr lang="el-GR" sz="1600" dirty="0">
                <a:latin typeface="Arial" panose="020B0604020202020204" pitchFamily="34" charset="0"/>
                <a:cs typeface="Arial" panose="020B0604020202020204" pitchFamily="34" charset="0"/>
              </a:rPr>
              <a:t>και την προστασία από ψύξη του μείγματος. </a:t>
            </a:r>
            <a:r>
              <a:rPr lang="de-DE" sz="1600" dirty="0">
                <a:latin typeface="Arial" panose="020B0604020202020204" pitchFamily="34" charset="0"/>
                <a:cs typeface="Arial" panose="020B0604020202020204" pitchFamily="34" charset="0"/>
              </a:rPr>
              <a:t>  </a:t>
            </a:r>
          </a:p>
          <a:p>
            <a:pPr marL="914400" lvl="2"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6918590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a:latin typeface="Arial" panose="020B0604020202020204" pitchFamily="34" charset="0"/>
                <a:cs typeface="Arial" panose="020B0604020202020204" pitchFamily="34" charset="0"/>
              </a:rPr>
              <a:t>Τέλος της ενότητας </a:t>
            </a:r>
          </a:p>
        </p:txBody>
      </p:sp>
      <p:sp>
        <p:nvSpPr>
          <p:cNvPr id="9" name="Content Placeholder 8"/>
          <p:cNvSpPr>
            <a:spLocks noGrp="1"/>
          </p:cNvSpPr>
          <p:nvPr>
            <p:ph idx="1"/>
          </p:nvPr>
        </p:nvSpPr>
        <p:spPr>
          <a:xfrm>
            <a:off x="457200" y="1412776"/>
            <a:ext cx="8229600" cy="4896544"/>
          </a:xfrm>
        </p:spPr>
        <p:txBody>
          <a:bodyPr>
            <a:normAutofit/>
          </a:bodyPr>
          <a:lstStyle/>
          <a:p>
            <a:pPr marL="0" indent="0">
              <a:lnSpc>
                <a:spcPct val="150000"/>
              </a:lnSpc>
              <a:buNone/>
            </a:pPr>
            <a:endParaRPr lang="el-GR" sz="1600" dirty="0">
              <a:latin typeface="Arial" panose="020B0604020202020204" pitchFamily="34" charset="0"/>
              <a:cs typeface="Arial" panose="020B0604020202020204" pitchFamily="34" charset="0"/>
            </a:endParaRPr>
          </a:p>
          <a:p>
            <a:pPr marL="0" indent="0">
              <a:lnSpc>
                <a:spcPct val="150000"/>
              </a:lnSpc>
              <a:buNone/>
            </a:pPr>
            <a:r>
              <a:rPr lang="el-GR" sz="1600" dirty="0">
                <a:latin typeface="Arial" panose="020B0604020202020204" pitchFamily="34" charset="0"/>
                <a:cs typeface="Arial" panose="020B0604020202020204" pitchFamily="34" charset="0"/>
              </a:rPr>
              <a:t>Τώρα γνωρίζετε </a:t>
            </a:r>
            <a:r>
              <a:rPr lang="en-US" sz="1600" dirty="0">
                <a:latin typeface="Arial" panose="020B0604020202020204" pitchFamily="34" charset="0"/>
                <a:cs typeface="Arial" panose="020B0604020202020204" pitchFamily="34" charset="0"/>
              </a:rPr>
              <a:t>:</a:t>
            </a:r>
          </a:p>
          <a:p>
            <a:pPr>
              <a:lnSpc>
                <a:spcPct val="150000"/>
              </a:lnSpc>
              <a:buAutoNum type="arabicPeriod"/>
            </a:pPr>
            <a:r>
              <a:rPr lang="el-GR" sz="1600" dirty="0">
                <a:latin typeface="Arial" panose="020B0604020202020204" pitchFamily="34" charset="0"/>
                <a:cs typeface="Arial" panose="020B0604020202020204" pitchFamily="34" charset="0"/>
              </a:rPr>
              <a:t>όλα τα χημικά και τις ουσίες που χρησιμοποιούνται στο σύστημα</a:t>
            </a:r>
            <a:endParaRPr lang="en-US" sz="1600" dirty="0">
              <a:latin typeface="Arial" panose="020B0604020202020204" pitchFamily="34" charset="0"/>
              <a:cs typeface="Arial" panose="020B0604020202020204" pitchFamily="34" charset="0"/>
            </a:endParaRPr>
          </a:p>
          <a:p>
            <a:pPr>
              <a:lnSpc>
                <a:spcPct val="150000"/>
              </a:lnSpc>
              <a:buAutoNum type="arabicPeriod"/>
            </a:pPr>
            <a:r>
              <a:rPr lang="el-GR" sz="1600" dirty="0">
                <a:latin typeface="Arial" panose="020B0604020202020204" pitchFamily="34" charset="0"/>
                <a:cs typeface="Arial" panose="020B0604020202020204" pitchFamily="34" charset="0"/>
              </a:rPr>
              <a:t>Να κάνετε αξιολόγηση κινδύνου και να γνωρίζετε τα μέτρα ασφαλείας</a:t>
            </a:r>
            <a:endParaRPr lang="en-US" sz="1600" dirty="0">
              <a:latin typeface="Arial" panose="020B0604020202020204" pitchFamily="34" charset="0"/>
              <a:cs typeface="Arial" panose="020B0604020202020204" pitchFamily="34" charset="0"/>
            </a:endParaRP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r>
              <a:rPr lang="el-GR" sz="1600" dirty="0">
                <a:latin typeface="Arial" panose="020B0604020202020204" pitchFamily="34" charset="0"/>
                <a:cs typeface="Arial" panose="020B0604020202020204" pitchFamily="34" charset="0"/>
              </a:rPr>
              <a:t>Μπορείτε να </a:t>
            </a:r>
            <a:r>
              <a:rPr lang="en-US" sz="1600" dirty="0">
                <a:latin typeface="Arial" panose="020B0604020202020204" pitchFamily="34" charset="0"/>
                <a:cs typeface="Arial" panose="020B0604020202020204" pitchFamily="34" charset="0"/>
              </a:rPr>
              <a:t>:</a:t>
            </a:r>
          </a:p>
          <a:p>
            <a:pPr marL="0" indent="0">
              <a:lnSpc>
                <a:spcPct val="150000"/>
              </a:lnSpc>
              <a:buNone/>
            </a:pPr>
            <a:endParaRPr lang="en-US" sz="1600" dirty="0">
              <a:latin typeface="Arial" panose="020B0604020202020204" pitchFamily="34" charset="0"/>
              <a:cs typeface="Arial" panose="020B0604020202020204" pitchFamily="34" charset="0"/>
            </a:endParaRPr>
          </a:p>
          <a:p>
            <a:pPr>
              <a:lnSpc>
                <a:spcPct val="150000"/>
              </a:lnSpc>
              <a:buAutoNum type="arabicPeriod"/>
            </a:pPr>
            <a:r>
              <a:rPr lang="el-GR" sz="1600" dirty="0">
                <a:latin typeface="Arial" panose="020B0604020202020204" pitchFamily="34" charset="0"/>
                <a:cs typeface="Arial" panose="020B0604020202020204" pitchFamily="34" charset="0"/>
              </a:rPr>
              <a:t>Αναγνωρίζετε τους κινδύνους και πως να τους αποφεύγεται </a:t>
            </a:r>
          </a:p>
          <a:p>
            <a:pPr>
              <a:lnSpc>
                <a:spcPct val="150000"/>
              </a:lnSpc>
              <a:buAutoNum type="arabicPeriod"/>
            </a:pPr>
            <a:r>
              <a:rPr lang="el-GR" sz="1600" dirty="0">
                <a:latin typeface="Arial" panose="020B0604020202020204" pitchFamily="34" charset="0"/>
                <a:cs typeface="Arial" panose="020B0604020202020204" pitchFamily="34" charset="0"/>
              </a:rPr>
              <a:t>Να προτείνετε μέτρα ασφαλείας</a:t>
            </a:r>
            <a:endParaRPr lang="en-US" sz="1600" dirty="0">
              <a:latin typeface="Arial" panose="020B0604020202020204" pitchFamily="34" charset="0"/>
              <a:cs typeface="Arial" panose="020B0604020202020204" pitchFamily="34" charset="0"/>
            </a:endParaRPr>
          </a:p>
          <a:p>
            <a:pPr marL="0" indent="0">
              <a:lnSpc>
                <a:spcPct val="150000"/>
              </a:lnSpc>
              <a:buNone/>
            </a:pPr>
            <a:endParaRPr lang="el-GR" sz="1600" dirty="0">
              <a:latin typeface="Arial" panose="020B0604020202020204" pitchFamily="34" charset="0"/>
              <a:cs typeface="Arial" panose="020B0604020202020204" pitchFamily="34" charset="0"/>
            </a:endParaRPr>
          </a:p>
          <a:p>
            <a:pPr marL="0" indent="0">
              <a:buNone/>
            </a:pPr>
            <a:endParaRPr lang="el-GR" dirty="0"/>
          </a:p>
        </p:txBody>
      </p:sp>
    </p:spTree>
    <p:extLst>
      <p:ext uri="{BB962C8B-B14F-4D97-AF65-F5344CB8AC3E}">
        <p14:creationId xmlns:p14="http://schemas.microsoft.com/office/powerpoint/2010/main" val="390565593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l-GR" dirty="0">
                <a:latin typeface="Arial" panose="020B0604020202020204" pitchFamily="34" charset="0"/>
                <a:cs typeface="Arial" panose="020B0604020202020204" pitchFamily="34" charset="0"/>
              </a:rPr>
              <a:t>Τέλος της ενότητας </a:t>
            </a:r>
          </a:p>
        </p:txBody>
      </p:sp>
      <p:sp>
        <p:nvSpPr>
          <p:cNvPr id="5" name="Subtitle 4"/>
          <p:cNvSpPr>
            <a:spLocks noGrp="1"/>
          </p:cNvSpPr>
          <p:nvPr>
            <p:ph type="subTitle" idx="1"/>
          </p:nvPr>
        </p:nvSpPr>
        <p:spPr/>
        <p:txBody>
          <a:bodyPr/>
          <a:lstStyle/>
          <a:p>
            <a:r>
              <a:rPr lang="en-US" dirty="0">
                <a:latin typeface="Arial" panose="020B0604020202020204" pitchFamily="34" charset="0"/>
                <a:cs typeface="Arial" panose="020B0604020202020204" pitchFamily="34" charset="0"/>
              </a:rPr>
              <a:t>2.3 </a:t>
            </a:r>
            <a:r>
              <a:rPr lang="el-GR" dirty="0">
                <a:latin typeface="Arial" panose="020B0604020202020204" pitchFamily="34" charset="0"/>
                <a:cs typeface="Arial" panose="020B0604020202020204" pitchFamily="34" charset="0"/>
              </a:rPr>
              <a:t>Χημικά</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92207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latin typeface="Arial" panose="020B0604020202020204" pitchFamily="34" charset="0"/>
                <a:cs typeface="Arial" panose="020B0604020202020204" pitchFamily="34" charset="0"/>
              </a:rPr>
              <a:t>Ιδιότητες του ψυκτικού υγρού</a:t>
            </a:r>
          </a:p>
        </p:txBody>
      </p:sp>
      <p:sp>
        <p:nvSpPr>
          <p:cNvPr id="3" name="Content Placeholder 2"/>
          <p:cNvSpPr>
            <a:spLocks noGrp="1"/>
          </p:cNvSpPr>
          <p:nvPr>
            <p:ph idx="1"/>
          </p:nvPr>
        </p:nvSpPr>
        <p:spPr/>
        <p:txBody>
          <a:bodyPr>
            <a:noAutofit/>
          </a:bodyPr>
          <a:lstStyle/>
          <a:p>
            <a:pPr marL="0" indent="0">
              <a:lnSpc>
                <a:spcPct val="150000"/>
              </a:lnSpc>
              <a:buNone/>
            </a:pPr>
            <a:r>
              <a:rPr lang="el-GR" sz="1600" b="1" dirty="0">
                <a:latin typeface="Arial" panose="020B0604020202020204" pitchFamily="34" charset="0"/>
                <a:cs typeface="Arial" panose="020B0604020202020204" pitchFamily="34" charset="0"/>
              </a:rPr>
              <a:t>Περιβαλλοντικές και ασφαλείας ιδιότητες </a:t>
            </a:r>
            <a:endParaRPr lang="en-GB" sz="1600" b="1" dirty="0">
              <a:latin typeface="Arial" panose="020B0604020202020204" pitchFamily="34" charset="0"/>
              <a:cs typeface="Arial" panose="020B0604020202020204" pitchFamily="34" charset="0"/>
            </a:endParaRPr>
          </a:p>
          <a:p>
            <a:pPr marL="0" indent="0">
              <a:lnSpc>
                <a:spcPct val="150000"/>
              </a:lnSpc>
              <a:buNone/>
            </a:pPr>
            <a:endParaRPr lang="en-GB" sz="1600" b="1" dirty="0">
              <a:latin typeface="Arial" panose="020B0604020202020204" pitchFamily="34" charset="0"/>
              <a:cs typeface="Arial" panose="020B0604020202020204" pitchFamily="34" charset="0"/>
            </a:endParaRPr>
          </a:p>
          <a:p>
            <a:pPr marL="0" indent="0">
              <a:lnSpc>
                <a:spcPct val="150000"/>
              </a:lnSpc>
              <a:buNone/>
            </a:pPr>
            <a:r>
              <a:rPr lang="el-GR" sz="1600" dirty="0">
                <a:latin typeface="Arial" panose="020B0604020202020204" pitchFamily="34" charset="0"/>
                <a:cs typeface="Arial" panose="020B0604020202020204" pitchFamily="34" charset="0"/>
              </a:rPr>
              <a:t>Επιπλέον το ψυκτικό </a:t>
            </a:r>
            <a:r>
              <a:rPr lang="el-GR" sz="1600" dirty="0" smtClean="0">
                <a:latin typeface="Arial" panose="020B0604020202020204" pitchFamily="34" charset="0"/>
                <a:cs typeface="Arial" panose="020B0604020202020204" pitchFamily="34" charset="0"/>
              </a:rPr>
              <a:t>πρέπει</a:t>
            </a:r>
            <a:endParaRPr lang="en-GB" sz="1600" dirty="0">
              <a:latin typeface="Arial" panose="020B0604020202020204" pitchFamily="34" charset="0"/>
              <a:cs typeface="Arial" panose="020B0604020202020204" pitchFamily="34" charset="0"/>
            </a:endParaRPr>
          </a:p>
          <a:p>
            <a:pPr marL="0" indent="0">
              <a:lnSpc>
                <a:spcPct val="150000"/>
              </a:lnSpc>
              <a:buNone/>
            </a:pPr>
            <a:endParaRPr lang="en-GB" sz="1600" dirty="0">
              <a:latin typeface="Arial" panose="020B0604020202020204" pitchFamily="34" charset="0"/>
              <a:cs typeface="Arial" panose="020B0604020202020204" pitchFamily="34" charset="0"/>
            </a:endParaRPr>
          </a:p>
          <a:p>
            <a:pPr>
              <a:lnSpc>
                <a:spcPct val="150000"/>
              </a:lnSpc>
            </a:pPr>
            <a:r>
              <a:rPr lang="el-GR" sz="1600" dirty="0">
                <a:latin typeface="Arial" panose="020B0604020202020204" pitchFamily="34" charset="0"/>
                <a:cs typeface="Arial" panose="020B0604020202020204" pitchFamily="34" charset="0"/>
              </a:rPr>
              <a:t>Να μην είναι εύφλεκτο ή εκρηκτικό</a:t>
            </a:r>
            <a:endParaRPr lang="en-GB" sz="1600" dirty="0">
              <a:latin typeface="Arial" panose="020B0604020202020204" pitchFamily="34" charset="0"/>
              <a:cs typeface="Arial" panose="020B0604020202020204" pitchFamily="34" charset="0"/>
            </a:endParaRPr>
          </a:p>
          <a:p>
            <a:pPr>
              <a:lnSpc>
                <a:spcPct val="150000"/>
              </a:lnSpc>
            </a:pPr>
            <a:r>
              <a:rPr lang="el-GR" sz="1600" dirty="0">
                <a:latin typeface="Arial" panose="020B0604020202020204" pitchFamily="34" charset="0"/>
                <a:cs typeface="Arial" panose="020B0604020202020204" pitchFamily="34" charset="0"/>
              </a:rPr>
              <a:t>Να μην είναι τοξικό</a:t>
            </a:r>
            <a:endParaRPr lang="en-GB" sz="1600" dirty="0">
              <a:latin typeface="Arial" panose="020B0604020202020204" pitchFamily="34" charset="0"/>
              <a:cs typeface="Arial" panose="020B0604020202020204" pitchFamily="34" charset="0"/>
            </a:endParaRPr>
          </a:p>
          <a:p>
            <a:pPr>
              <a:lnSpc>
                <a:spcPct val="150000"/>
              </a:lnSpc>
            </a:pPr>
            <a:r>
              <a:rPr lang="el-GR" sz="1600" dirty="0">
                <a:latin typeface="Arial" panose="020B0604020202020204" pitchFamily="34" charset="0"/>
                <a:cs typeface="Arial" panose="020B0604020202020204" pitchFamily="34" charset="0"/>
              </a:rPr>
              <a:t>Να </a:t>
            </a:r>
            <a:r>
              <a:rPr lang="el-GR" sz="1600" dirty="0" smtClean="0">
                <a:latin typeface="Arial" panose="020B0604020202020204" pitchFamily="34" charset="0"/>
                <a:cs typeface="Arial" panose="020B0604020202020204" pitchFamily="34" charset="0"/>
              </a:rPr>
              <a:t>έχει </a:t>
            </a:r>
            <a:r>
              <a:rPr lang="el-GR" sz="1600" dirty="0">
                <a:latin typeface="Arial" panose="020B0604020202020204" pitchFamily="34" charset="0"/>
                <a:cs typeface="Arial" panose="020B0604020202020204" pitchFamily="34" charset="0"/>
              </a:rPr>
              <a:t>χαμηλό δυναμικό θέρμανσης του πλανήτη </a:t>
            </a:r>
            <a:r>
              <a:rPr lang="el-GR" sz="1600" dirty="0" smtClean="0">
                <a:latin typeface="Arial" panose="020B0604020202020204" pitchFamily="34" charset="0"/>
                <a:cs typeface="Arial" panose="020B0604020202020204" pitchFamily="34" charset="0"/>
              </a:rPr>
              <a:t>(</a:t>
            </a:r>
            <a:r>
              <a:rPr lang="en-US" sz="1600" dirty="0" smtClean="0">
                <a:latin typeface="Arial" panose="020B0604020202020204" pitchFamily="34" charset="0"/>
                <a:cs typeface="Arial" panose="020B0604020202020204" pitchFamily="34" charset="0"/>
              </a:rPr>
              <a:t>GWP</a:t>
            </a:r>
            <a:r>
              <a:rPr lang="el-GR" sz="1600" dirty="0" smtClean="0">
                <a:latin typeface="Arial" panose="020B0604020202020204" pitchFamily="34" charset="0"/>
                <a:cs typeface="Arial" panose="020B0604020202020204" pitchFamily="34" charset="0"/>
              </a:rPr>
              <a:t>)</a:t>
            </a:r>
            <a:endParaRPr lang="el-GR" sz="1600" dirty="0">
              <a:latin typeface="Arial" panose="020B0604020202020204" pitchFamily="34" charset="0"/>
              <a:cs typeface="Arial" panose="020B0604020202020204" pitchFamily="34" charset="0"/>
            </a:endParaRPr>
          </a:p>
          <a:p>
            <a:pPr>
              <a:lnSpc>
                <a:spcPct val="150000"/>
              </a:lnSpc>
            </a:pPr>
            <a:r>
              <a:rPr lang="el-GR" sz="1600" dirty="0">
                <a:latin typeface="Arial" panose="020B0604020202020204" pitchFamily="34" charset="0"/>
                <a:cs typeface="Arial" panose="020B0604020202020204" pitchFamily="34" charset="0"/>
              </a:rPr>
              <a:t>Να μην </a:t>
            </a:r>
            <a:r>
              <a:rPr lang="el-GR" sz="1600" dirty="0" smtClean="0">
                <a:latin typeface="Arial" panose="020B0604020202020204" pitchFamily="34" charset="0"/>
                <a:cs typeface="Arial" panose="020B0604020202020204" pitchFamily="34" charset="0"/>
              </a:rPr>
              <a:t>συνεισφέρει στη μείωση του όζοντος </a:t>
            </a:r>
            <a:endParaRPr lang="en-GB" sz="1600" dirty="0">
              <a:latin typeface="Arial" panose="020B0604020202020204" pitchFamily="34" charset="0"/>
              <a:cs typeface="Arial" panose="020B0604020202020204" pitchFamily="34" charset="0"/>
            </a:endParaRPr>
          </a:p>
          <a:p>
            <a:pPr>
              <a:lnSpc>
                <a:spcPct val="150000"/>
              </a:lnSpc>
            </a:pPr>
            <a:r>
              <a:rPr lang="el-GR" sz="1600" dirty="0">
                <a:latin typeface="Arial" panose="020B0604020202020204" pitchFamily="34" charset="0"/>
                <a:cs typeface="Arial" panose="020B0604020202020204" pitchFamily="34" charset="0"/>
              </a:rPr>
              <a:t>Να μην είναι διαβρωτικό και </a:t>
            </a:r>
            <a:r>
              <a:rPr lang="el-GR" sz="1600" dirty="0" smtClean="0">
                <a:latin typeface="Arial" panose="020B0604020202020204" pitchFamily="34" charset="0"/>
                <a:cs typeface="Arial" panose="020B0604020202020204" pitchFamily="34" charset="0"/>
              </a:rPr>
              <a:t>τοξικό </a:t>
            </a:r>
            <a:r>
              <a:rPr lang="el-GR" sz="1600" dirty="0">
                <a:latin typeface="Arial" panose="020B0604020202020204" pitchFamily="34" charset="0"/>
                <a:cs typeface="Arial" panose="020B0604020202020204" pitchFamily="34" charset="0"/>
              </a:rPr>
              <a:t>στα στοιχεία του συστήματος</a:t>
            </a:r>
            <a:r>
              <a:rPr lang="en-GB" dirty="0"/>
              <a:t> </a:t>
            </a:r>
            <a:endParaRPr lang="en-GB" sz="1600" dirty="0">
              <a:latin typeface="Arial" panose="020B0604020202020204" pitchFamily="34" charset="0"/>
              <a:cs typeface="Arial" panose="020B0604020202020204" pitchFamily="34" charset="0"/>
            </a:endParaRPr>
          </a:p>
          <a:p>
            <a:pPr marL="0" indent="0">
              <a:lnSpc>
                <a:spcPct val="150000"/>
              </a:lnSpc>
              <a:buNone/>
            </a:pP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68165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latin typeface="Arial" panose="020B0604020202020204" pitchFamily="34" charset="0"/>
                <a:cs typeface="Arial" panose="020B0604020202020204" pitchFamily="34" charset="0"/>
              </a:rPr>
              <a:t>Ιστορία του ψυκτικού υγρού</a:t>
            </a:r>
          </a:p>
        </p:txBody>
      </p:sp>
      <p:sp>
        <p:nvSpPr>
          <p:cNvPr id="3" name="Content Placeholder 2"/>
          <p:cNvSpPr>
            <a:spLocks noGrp="1"/>
          </p:cNvSpPr>
          <p:nvPr>
            <p:ph idx="1"/>
          </p:nvPr>
        </p:nvSpPr>
        <p:spPr>
          <a:xfrm>
            <a:off x="457200" y="1600200"/>
            <a:ext cx="4618856" cy="4525963"/>
          </a:xfrm>
        </p:spPr>
        <p:txBody>
          <a:bodyPr>
            <a:noAutofit/>
          </a:bodyPr>
          <a:lstStyle/>
          <a:p>
            <a:pPr marL="0" indent="0">
              <a:lnSpc>
                <a:spcPct val="150000"/>
              </a:lnSpc>
              <a:buNone/>
            </a:pPr>
            <a:r>
              <a:rPr lang="el-GR" sz="1600" b="1" dirty="0">
                <a:latin typeface="Arial" panose="020B0604020202020204" pitchFamily="34" charset="0"/>
                <a:cs typeface="Arial" panose="020B0604020202020204" pitchFamily="34" charset="0"/>
              </a:rPr>
              <a:t>Ιστορία των ψυκτικών υγρών</a:t>
            </a:r>
            <a:endParaRPr lang="en-GB" sz="1600" b="1" dirty="0">
              <a:latin typeface="Arial" panose="020B0604020202020204" pitchFamily="34" charset="0"/>
              <a:cs typeface="Arial" panose="020B0604020202020204" pitchFamily="34" charset="0"/>
            </a:endParaRPr>
          </a:p>
          <a:p>
            <a:pPr marL="0" indent="0">
              <a:lnSpc>
                <a:spcPct val="150000"/>
              </a:lnSpc>
              <a:buNone/>
            </a:pPr>
            <a:r>
              <a:rPr lang="el-GR" sz="1600" dirty="0">
                <a:latin typeface="Arial" panose="020B0604020202020204" pitchFamily="34" charset="0"/>
                <a:cs typeface="Arial" panose="020B0604020202020204" pitchFamily="34" charset="0"/>
              </a:rPr>
              <a:t>Μέχρι το 1920 τα πρώτα ψυκτικά υγρά ήταν εύφλεκτά και τοξικά.  Ο Καρλ </a:t>
            </a:r>
            <a:r>
              <a:rPr lang="el-GR" sz="1600" dirty="0" err="1">
                <a:latin typeface="Arial" panose="020B0604020202020204" pitchFamily="34" charset="0"/>
                <a:cs typeface="Arial" panose="020B0604020202020204" pitchFamily="34" charset="0"/>
              </a:rPr>
              <a:t>Λιντε</a:t>
            </a:r>
            <a:r>
              <a:rPr lang="el-GR" sz="1600" dirty="0">
                <a:latin typeface="Arial" panose="020B0604020202020204" pitchFamily="34" charset="0"/>
                <a:cs typeface="Arial" panose="020B0604020202020204" pitchFamily="34" charset="0"/>
              </a:rPr>
              <a:t> χρησιμοποίησε </a:t>
            </a:r>
            <a:r>
              <a:rPr lang="el-GR" sz="1600" dirty="0" err="1">
                <a:latin typeface="Arial" panose="020B0604020202020204" pitchFamily="34" charset="0"/>
                <a:cs typeface="Arial" panose="020B0604020202020204" pitchFamily="34" charset="0"/>
              </a:rPr>
              <a:t>δ</a:t>
            </a:r>
            <a:r>
              <a:rPr lang="el-GR" sz="1600" dirty="0" err="1" smtClean="0">
                <a:latin typeface="Arial" panose="020B0604020202020204" pitchFamily="34" charset="0"/>
                <a:cs typeface="Arial" panose="020B0604020202020204" pitchFamily="34" charset="0"/>
              </a:rPr>
              <a:t>ιμεθυλαιθέρα</a:t>
            </a:r>
            <a:r>
              <a:rPr lang="en-US" sz="1600" dirty="0" smtClean="0">
                <a:latin typeface="Arial" panose="020B0604020202020204" pitchFamily="34" charset="0"/>
                <a:cs typeface="Arial" panose="020B0604020202020204" pitchFamily="34" charset="0"/>
              </a:rPr>
              <a:t> </a:t>
            </a:r>
            <a:r>
              <a:rPr lang="el-GR" sz="1600" dirty="0" smtClean="0">
                <a:latin typeface="Arial" panose="020B0604020202020204" pitchFamily="34" charset="0"/>
                <a:cs typeface="Arial" panose="020B0604020202020204" pitchFamily="34" charset="0"/>
              </a:rPr>
              <a:t>ή </a:t>
            </a:r>
            <a:r>
              <a:rPr lang="el-GR" sz="1600" dirty="0">
                <a:latin typeface="Arial" panose="020B0604020202020204" pitchFamily="34" charset="0"/>
                <a:cs typeface="Arial" panose="020B0604020202020204" pitchFamily="34" charset="0"/>
              </a:rPr>
              <a:t>αμμωνία για τα πρώτα του συστήματα.  </a:t>
            </a:r>
            <a:endParaRPr lang="en-GB" sz="1600" dirty="0">
              <a:latin typeface="Arial" panose="020B0604020202020204" pitchFamily="34" charset="0"/>
              <a:cs typeface="Arial" panose="020B0604020202020204" pitchFamily="34" charset="0"/>
            </a:endParaRPr>
          </a:p>
          <a:p>
            <a:pPr marL="0" indent="0">
              <a:lnSpc>
                <a:spcPct val="150000"/>
              </a:lnSpc>
              <a:buNone/>
            </a:pPr>
            <a:r>
              <a:rPr lang="el-GR" sz="1600" dirty="0" smtClean="0">
                <a:latin typeface="Arial" panose="020B0604020202020204" pitchFamily="34" charset="0"/>
                <a:cs typeface="Arial" panose="020B0604020202020204" pitchFamily="34" charset="0"/>
              </a:rPr>
              <a:t>Ο </a:t>
            </a:r>
            <a:r>
              <a:rPr lang="el-GR" sz="1600" dirty="0" err="1" smtClean="0">
                <a:latin typeface="Arial" panose="020B0604020202020204" pitchFamily="34" charset="0"/>
                <a:cs typeface="Arial" panose="020B0604020202020204" pitchFamily="34" charset="0"/>
              </a:rPr>
              <a:t>διμεθυλαιθέρας</a:t>
            </a:r>
            <a:r>
              <a:rPr lang="en-US" sz="1600" dirty="0" smtClean="0">
                <a:latin typeface="Arial" panose="020B0604020202020204" pitchFamily="34" charset="0"/>
                <a:cs typeface="Arial" panose="020B0604020202020204" pitchFamily="34" charset="0"/>
              </a:rPr>
              <a:t> </a:t>
            </a:r>
            <a:r>
              <a:rPr lang="el-GR" sz="1600" dirty="0" smtClean="0">
                <a:latin typeface="Arial" panose="020B0604020202020204" pitchFamily="34" charset="0"/>
                <a:cs typeface="Arial" panose="020B0604020202020204" pitchFamily="34" charset="0"/>
              </a:rPr>
              <a:t>είναι </a:t>
            </a:r>
            <a:r>
              <a:rPr lang="el-GR" sz="1600" dirty="0">
                <a:latin typeface="Arial" panose="020B0604020202020204" pitchFamily="34" charset="0"/>
                <a:cs typeface="Arial" panose="020B0604020202020204" pitchFamily="34" charset="0"/>
              </a:rPr>
              <a:t>πολύ </a:t>
            </a:r>
            <a:r>
              <a:rPr lang="el-GR" sz="1600" dirty="0" smtClean="0">
                <a:latin typeface="Arial" panose="020B0604020202020204" pitchFamily="34" charset="0"/>
                <a:cs typeface="Arial" panose="020B0604020202020204" pitchFamily="34" charset="0"/>
              </a:rPr>
              <a:t>εύφλεκτος.</a:t>
            </a:r>
            <a:endParaRPr lang="el-GR" sz="1600" dirty="0">
              <a:latin typeface="Arial" panose="020B0604020202020204" pitchFamily="34" charset="0"/>
              <a:cs typeface="Arial" panose="020B0604020202020204" pitchFamily="34" charset="0"/>
            </a:endParaRPr>
          </a:p>
          <a:p>
            <a:pPr marL="0" indent="0">
              <a:lnSpc>
                <a:spcPct val="150000"/>
              </a:lnSpc>
              <a:buNone/>
            </a:pPr>
            <a:r>
              <a:rPr lang="el-GR" sz="1600" dirty="0">
                <a:latin typeface="Arial" panose="020B0604020202020204" pitchFamily="34" charset="0"/>
                <a:cs typeface="Arial" panose="020B0604020202020204" pitchFamily="34" charset="0"/>
              </a:rPr>
              <a:t>Η αμμωνία είναι τοξική και  επικίνδυνη για το περιβάλλον. </a:t>
            </a:r>
            <a:endParaRPr lang="en-GB" sz="1600" dirty="0">
              <a:latin typeface="Arial" panose="020B0604020202020204" pitchFamily="34" charset="0"/>
              <a:cs typeface="Arial" panose="020B0604020202020204" pitchFamily="34" charset="0"/>
            </a:endParaRPr>
          </a:p>
          <a:p>
            <a:pPr marL="0" indent="0">
              <a:lnSpc>
                <a:spcPct val="150000"/>
              </a:lnSpc>
              <a:buNone/>
            </a:pPr>
            <a:endParaRPr lang="en-GB" sz="1600" dirty="0">
              <a:latin typeface="Arial" panose="020B0604020202020204" pitchFamily="34" charset="0"/>
              <a:cs typeface="Arial" panose="020B0604020202020204" pitchFamily="34" charset="0"/>
            </a:endParaRPr>
          </a:p>
        </p:txBody>
      </p:sp>
      <p:pic>
        <p:nvPicPr>
          <p:cNvPr id="3078" name="Picture 6" descr="https://upload.wikimedia.org/wikipedia/commons/thumb/5/50/Carl_von_Linde_1868.jpg/800px-Carl_von_Linde_186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82872" y="1772815"/>
            <a:ext cx="3161536" cy="41099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96491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latin typeface="Arial" panose="020B0604020202020204" pitchFamily="34" charset="0"/>
                <a:cs typeface="Arial" panose="020B0604020202020204" pitchFamily="34" charset="0"/>
              </a:rPr>
              <a:t>Ιστορία του ψυκτικού υγρού</a:t>
            </a:r>
          </a:p>
        </p:txBody>
      </p:sp>
      <p:sp>
        <p:nvSpPr>
          <p:cNvPr id="3" name="Content Placeholder 2"/>
          <p:cNvSpPr>
            <a:spLocks noGrp="1"/>
          </p:cNvSpPr>
          <p:nvPr>
            <p:ph idx="1"/>
          </p:nvPr>
        </p:nvSpPr>
        <p:spPr>
          <a:xfrm>
            <a:off x="457200" y="1600200"/>
            <a:ext cx="7931224" cy="4525963"/>
          </a:xfrm>
        </p:spPr>
        <p:txBody>
          <a:bodyPr>
            <a:noAutofit/>
          </a:bodyPr>
          <a:lstStyle/>
          <a:p>
            <a:pPr marL="0" indent="0">
              <a:lnSpc>
                <a:spcPct val="150000"/>
              </a:lnSpc>
              <a:buNone/>
            </a:pPr>
            <a:r>
              <a:rPr lang="el-GR" sz="1600" b="1" dirty="0">
                <a:latin typeface="Arial" panose="020B0604020202020204" pitchFamily="34" charset="0"/>
                <a:cs typeface="Arial" panose="020B0604020202020204" pitchFamily="34" charset="0"/>
              </a:rPr>
              <a:t>Ιστορία των ψυκτικών υγρών</a:t>
            </a:r>
            <a:endParaRPr lang="en-GB" sz="1600" b="1" dirty="0">
              <a:latin typeface="Arial" panose="020B0604020202020204" pitchFamily="34" charset="0"/>
              <a:cs typeface="Arial" panose="020B0604020202020204" pitchFamily="34" charset="0"/>
            </a:endParaRPr>
          </a:p>
          <a:p>
            <a:pPr marL="0" indent="0">
              <a:lnSpc>
                <a:spcPct val="150000"/>
              </a:lnSpc>
              <a:buNone/>
            </a:pPr>
            <a:endParaRPr lang="en-GB" sz="1600" b="1" dirty="0">
              <a:latin typeface="Arial" panose="020B0604020202020204" pitchFamily="34" charset="0"/>
              <a:cs typeface="Arial" panose="020B0604020202020204" pitchFamily="34" charset="0"/>
            </a:endParaRPr>
          </a:p>
          <a:p>
            <a:pPr marL="0" indent="0">
              <a:lnSpc>
                <a:spcPct val="150000"/>
              </a:lnSpc>
              <a:buNone/>
            </a:pPr>
            <a:r>
              <a:rPr lang="el-GR" sz="1600" dirty="0">
                <a:latin typeface="Arial" panose="020B0604020202020204" pitchFamily="34" charset="0"/>
                <a:cs typeface="Arial" panose="020B0604020202020204" pitchFamily="34" charset="0"/>
              </a:rPr>
              <a:t>Στην επόμενη φάση χρησιμοποιήθηκαν </a:t>
            </a:r>
            <a:r>
              <a:rPr lang="el-GR" sz="1600" dirty="0" err="1">
                <a:latin typeface="Arial" panose="020B0604020202020204" pitchFamily="34" charset="0"/>
                <a:cs typeface="Arial" panose="020B0604020202020204" pitchFamily="34" charset="0"/>
              </a:rPr>
              <a:t>χλωροφθοράνθρακες</a:t>
            </a:r>
            <a:r>
              <a:rPr lang="el-GR" sz="1600" dirty="0">
                <a:latin typeface="Arial" panose="020B0604020202020204" pitchFamily="34" charset="0"/>
                <a:cs typeface="Arial" panose="020B0604020202020204" pitchFamily="34" charset="0"/>
              </a:rPr>
              <a:t> (</a:t>
            </a:r>
            <a:r>
              <a:rPr lang="de-DE" sz="1600" dirty="0">
                <a:latin typeface="Arial" panose="020B0604020202020204" pitchFamily="34" charset="0"/>
                <a:cs typeface="Arial" panose="020B0604020202020204" pitchFamily="34" charset="0"/>
              </a:rPr>
              <a:t>CFC</a:t>
            </a:r>
            <a:r>
              <a:rPr lang="el-GR" sz="1600" dirty="0">
                <a:latin typeface="Arial" panose="020B0604020202020204" pitchFamily="34" charset="0"/>
                <a:cs typeface="Arial" panose="020B0604020202020204" pitchFamily="34" charset="0"/>
              </a:rPr>
              <a:t>) και </a:t>
            </a:r>
            <a:r>
              <a:rPr lang="el-GR" sz="1600" dirty="0" err="1">
                <a:latin typeface="Arial" panose="020B0604020202020204" pitchFamily="34" charset="0"/>
                <a:cs typeface="Arial" panose="020B0604020202020204" pitchFamily="34" charset="0"/>
              </a:rPr>
              <a:t>υδρογονογλωροφθοράνθρακες</a:t>
            </a:r>
            <a:r>
              <a:rPr lang="el-GR" sz="1600" dirty="0">
                <a:latin typeface="Arial" panose="020B0604020202020204" pitchFamily="34" charset="0"/>
                <a:cs typeface="Arial" panose="020B0604020202020204" pitchFamily="34" charset="0"/>
              </a:rPr>
              <a:t> (</a:t>
            </a:r>
            <a:r>
              <a:rPr lang="de-DE" sz="1600" dirty="0">
                <a:latin typeface="Arial" panose="020B0604020202020204" pitchFamily="34" charset="0"/>
                <a:cs typeface="Arial" panose="020B0604020202020204" pitchFamily="34" charset="0"/>
              </a:rPr>
              <a:t>HCFC </a:t>
            </a:r>
            <a:r>
              <a:rPr lang="el-GR" sz="1600" dirty="0">
                <a:latin typeface="Arial" panose="020B0604020202020204" pitchFamily="34" charset="0"/>
                <a:cs typeface="Arial" panose="020B0604020202020204" pitchFamily="34" charset="0"/>
              </a:rPr>
              <a:t>)</a:t>
            </a:r>
            <a:endParaRPr lang="de-DE" sz="1600" dirty="0">
              <a:latin typeface="Arial" panose="020B0604020202020204" pitchFamily="34" charset="0"/>
              <a:cs typeface="Arial" panose="020B0604020202020204" pitchFamily="34" charset="0"/>
            </a:endParaRPr>
          </a:p>
          <a:p>
            <a:pPr marL="0" indent="0">
              <a:lnSpc>
                <a:spcPct val="150000"/>
              </a:lnSpc>
              <a:buNone/>
            </a:pPr>
            <a:endParaRPr lang="de-DE" sz="1600" dirty="0">
              <a:latin typeface="Arial" panose="020B0604020202020204" pitchFamily="34" charset="0"/>
              <a:cs typeface="Arial" panose="020B0604020202020204" pitchFamily="34" charset="0"/>
            </a:endParaRPr>
          </a:p>
          <a:p>
            <a:pPr marL="0" indent="0">
              <a:lnSpc>
                <a:spcPct val="150000"/>
              </a:lnSpc>
              <a:buNone/>
            </a:pPr>
            <a:r>
              <a:rPr lang="el-GR" sz="1600" dirty="0">
                <a:latin typeface="Arial" panose="020B0604020202020204" pitchFamily="34" charset="0"/>
                <a:cs typeface="Arial" panose="020B0604020202020204" pitchFamily="34" charset="0"/>
              </a:rPr>
              <a:t>Αυτές οι ουσίες έχουν πολύ καλές θερμοδυναμικές ιδιότητες και είναι σταθερές, μη εύφλεκτες και μέτρια τοξικές.</a:t>
            </a:r>
            <a:endParaRPr lang="en-US" sz="1600" dirty="0">
              <a:latin typeface="Arial" panose="020B0604020202020204" pitchFamily="34" charset="0"/>
              <a:cs typeface="Arial" panose="020B0604020202020204" pitchFamily="34" charset="0"/>
            </a:endParaRPr>
          </a:p>
          <a:p>
            <a:pPr marL="0" indent="0">
              <a:lnSpc>
                <a:spcPct val="150000"/>
              </a:lnSpc>
              <a:buNone/>
            </a:pPr>
            <a:r>
              <a:rPr lang="el-GR" sz="1600" dirty="0">
                <a:latin typeface="Arial" panose="020B0604020202020204" pitchFamily="34" charset="0"/>
                <a:cs typeface="Arial" panose="020B0604020202020204" pitchFamily="34" charset="0"/>
              </a:rPr>
              <a:t>Από το </a:t>
            </a:r>
            <a:r>
              <a:rPr lang="en-US" sz="1600" dirty="0">
                <a:latin typeface="Arial" panose="020B0604020202020204" pitchFamily="34" charset="0"/>
                <a:cs typeface="Arial" panose="020B0604020202020204" pitchFamily="34" charset="0"/>
              </a:rPr>
              <a:t>1930 R12, R22 </a:t>
            </a:r>
            <a:r>
              <a:rPr lang="el-GR" sz="1600" dirty="0">
                <a:latin typeface="Arial" panose="020B0604020202020204" pitchFamily="34" charset="0"/>
                <a:cs typeface="Arial" panose="020B0604020202020204" pitchFamily="34" charset="0"/>
              </a:rPr>
              <a:t>παράγονταν και ήταν γνωστά με το όνομα </a:t>
            </a:r>
            <a:r>
              <a:rPr lang="el-GR" sz="1600" dirty="0" err="1">
                <a:latin typeface="Arial" panose="020B0604020202020204" pitchFamily="34" charset="0"/>
                <a:cs typeface="Arial" panose="020B0604020202020204" pitchFamily="34" charset="0"/>
              </a:rPr>
              <a:t>Φρέον</a:t>
            </a:r>
            <a:endParaRPr lang="en-GB" sz="1600" dirty="0">
              <a:latin typeface="Arial" panose="020B0604020202020204" pitchFamily="34" charset="0"/>
              <a:cs typeface="Arial" panose="020B0604020202020204" pitchFamily="34" charset="0"/>
            </a:endParaRPr>
          </a:p>
          <a:p>
            <a:pPr marL="0" indent="0">
              <a:lnSpc>
                <a:spcPct val="150000"/>
              </a:lnSpc>
              <a:buNone/>
            </a:pP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847236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latin typeface="Arial" panose="020B0604020202020204" pitchFamily="34" charset="0"/>
                <a:cs typeface="Arial" panose="020B0604020202020204" pitchFamily="34" charset="0"/>
              </a:rPr>
              <a:t>Ιστορία του ψυκτικού υγρού</a:t>
            </a:r>
          </a:p>
        </p:txBody>
      </p:sp>
      <p:sp>
        <p:nvSpPr>
          <p:cNvPr id="3" name="Content Placeholder 2"/>
          <p:cNvSpPr>
            <a:spLocks noGrp="1"/>
          </p:cNvSpPr>
          <p:nvPr>
            <p:ph idx="1"/>
          </p:nvPr>
        </p:nvSpPr>
        <p:spPr>
          <a:xfrm>
            <a:off x="457200" y="1600200"/>
            <a:ext cx="4114800" cy="4525963"/>
          </a:xfrm>
        </p:spPr>
        <p:txBody>
          <a:bodyPr>
            <a:noAutofit/>
          </a:bodyPr>
          <a:lstStyle/>
          <a:p>
            <a:pPr marL="0" indent="0">
              <a:lnSpc>
                <a:spcPct val="150000"/>
              </a:lnSpc>
              <a:buNone/>
            </a:pPr>
            <a:r>
              <a:rPr lang="el-GR" sz="1600" b="1" dirty="0">
                <a:latin typeface="Arial" panose="020B0604020202020204" pitchFamily="34" charset="0"/>
                <a:cs typeface="Arial" panose="020B0604020202020204" pitchFamily="34" charset="0"/>
              </a:rPr>
              <a:t>Ιστορία των ψυκτικών υγρών</a:t>
            </a:r>
            <a:endParaRPr lang="en-GB" sz="1600" b="1" dirty="0">
              <a:latin typeface="Arial" panose="020B0604020202020204" pitchFamily="34" charset="0"/>
              <a:cs typeface="Arial" panose="020B0604020202020204" pitchFamily="34" charset="0"/>
            </a:endParaRPr>
          </a:p>
          <a:p>
            <a:pPr marL="0" indent="0">
              <a:lnSpc>
                <a:spcPct val="150000"/>
              </a:lnSpc>
              <a:buNone/>
            </a:pPr>
            <a:endParaRPr lang="en-GB" sz="1600" b="1" dirty="0">
              <a:latin typeface="Arial" panose="020B0604020202020204" pitchFamily="34" charset="0"/>
              <a:cs typeface="Arial" panose="020B0604020202020204" pitchFamily="34" charset="0"/>
            </a:endParaRPr>
          </a:p>
          <a:p>
            <a:pPr marL="0" indent="0">
              <a:lnSpc>
                <a:spcPct val="150000"/>
              </a:lnSpc>
              <a:buNone/>
            </a:pPr>
            <a:r>
              <a:rPr lang="de-DE" sz="1600" dirty="0">
                <a:latin typeface="Arial" panose="020B0604020202020204" pitchFamily="34" charset="0"/>
                <a:cs typeface="Arial" panose="020B0604020202020204" pitchFamily="34" charset="0"/>
              </a:rPr>
              <a:t>CFC &amp; HCFC </a:t>
            </a:r>
            <a:r>
              <a:rPr lang="el-GR" sz="1600" dirty="0">
                <a:latin typeface="Arial" panose="020B0604020202020204" pitchFamily="34" charset="0"/>
                <a:cs typeface="Arial" panose="020B0604020202020204" pitchFamily="34" charset="0"/>
              </a:rPr>
              <a:t>και η τρύπα του όζοντος.</a:t>
            </a:r>
            <a:endParaRPr lang="de-DE" sz="1600" dirty="0">
              <a:latin typeface="Arial" panose="020B0604020202020204" pitchFamily="34" charset="0"/>
              <a:cs typeface="Arial" panose="020B0604020202020204" pitchFamily="34" charset="0"/>
            </a:endParaRPr>
          </a:p>
          <a:p>
            <a:pPr marL="0" indent="0">
              <a:lnSpc>
                <a:spcPct val="150000"/>
              </a:lnSpc>
              <a:buNone/>
            </a:pPr>
            <a:r>
              <a:rPr lang="de-DE" sz="1600" dirty="0">
                <a:latin typeface="Arial" panose="020B0604020202020204" pitchFamily="34" charset="0"/>
                <a:cs typeface="Arial" panose="020B0604020202020204" pitchFamily="34" charset="0"/>
              </a:rPr>
              <a:t>CFC </a:t>
            </a:r>
            <a:r>
              <a:rPr lang="el-GR" sz="1600" dirty="0">
                <a:latin typeface="Arial" panose="020B0604020202020204" pitchFamily="34" charset="0"/>
                <a:cs typeface="Arial" panose="020B0604020202020204" pitchFamily="34" charset="0"/>
              </a:rPr>
              <a:t>και </a:t>
            </a:r>
            <a:r>
              <a:rPr lang="de-DE" sz="1600" dirty="0">
                <a:latin typeface="Arial" panose="020B0604020202020204" pitchFamily="34" charset="0"/>
                <a:cs typeface="Arial" panose="020B0604020202020204" pitchFamily="34" charset="0"/>
              </a:rPr>
              <a:t> HCFC </a:t>
            </a:r>
            <a:r>
              <a:rPr lang="el-GR" sz="1600" dirty="0" err="1">
                <a:latin typeface="Arial" panose="020B0604020202020204" pitchFamily="34" charset="0"/>
                <a:cs typeface="Arial" panose="020B0604020202020204" pitchFamily="34" charset="0"/>
              </a:rPr>
              <a:t>προκαλ</a:t>
            </a:r>
            <a:r>
              <a:rPr lang="en-GB" sz="1600" dirty="0">
                <a:latin typeface="Arial" panose="020B0604020202020204" pitchFamily="34" charset="0"/>
                <a:cs typeface="Arial" panose="020B0604020202020204" pitchFamily="34" charset="0"/>
              </a:rPr>
              <a:t>o</a:t>
            </a:r>
            <a:r>
              <a:rPr lang="el-GR" sz="1600" dirty="0" err="1">
                <a:latin typeface="Arial" panose="020B0604020202020204" pitchFamily="34" charset="0"/>
                <a:cs typeface="Arial" panose="020B0604020202020204" pitchFamily="34" charset="0"/>
              </a:rPr>
              <a:t>ύν</a:t>
            </a:r>
            <a:r>
              <a:rPr lang="el-GR" sz="1600" dirty="0">
                <a:latin typeface="Arial" panose="020B0604020202020204" pitchFamily="34" charset="0"/>
                <a:cs typeface="Arial" panose="020B0604020202020204" pitchFamily="34" charset="0"/>
              </a:rPr>
              <a:t>  μείωση του όζοντος στο στρώμα του όζοντος στην ατμόσφαιρα. Άρα όλες οι ουσίες αυτής της οικογένειας χημικών στοιχείων προκαλεί μείωση του όζοντος στην ατμόσφαιρα. </a:t>
            </a:r>
            <a:r>
              <a:rPr lang="en-GB" sz="1600" dirty="0">
                <a:latin typeface="Arial" panose="020B0604020202020204" pitchFamily="34" charset="0"/>
                <a:cs typeface="Arial" panose="020B0604020202020204" pitchFamily="34" charset="0"/>
              </a:rPr>
              <a:t> </a:t>
            </a:r>
            <a:r>
              <a:rPr lang="el-GR" sz="1600" dirty="0">
                <a:latin typeface="Arial" panose="020B0604020202020204" pitchFamily="34" charset="0"/>
                <a:cs typeface="Arial" panose="020B0604020202020204" pitchFamily="34" charset="0"/>
              </a:rPr>
              <a:t>Η τρύπα του όζοντος συνδέεται με την </a:t>
            </a:r>
            <a:r>
              <a:rPr lang="el-GR" sz="1600" dirty="0" smtClean="0">
                <a:latin typeface="Arial" panose="020B0604020202020204" pitchFamily="34" charset="0"/>
                <a:cs typeface="Arial" panose="020B0604020202020204" pitchFamily="34" charset="0"/>
              </a:rPr>
              <a:t>αύξηση </a:t>
            </a:r>
            <a:r>
              <a:rPr lang="el-GR" sz="1600" dirty="0">
                <a:latin typeface="Arial" panose="020B0604020202020204" pitchFamily="34" charset="0"/>
                <a:cs typeface="Arial" panose="020B0604020202020204" pitchFamily="34" charset="0"/>
              </a:rPr>
              <a:t>του κινδύνου του καρκίνου και άλλα αρνητικά αποτελέσματα . </a:t>
            </a:r>
            <a:endParaRPr lang="en-GB" sz="1600" dirty="0">
              <a:latin typeface="Arial" panose="020B0604020202020204" pitchFamily="34" charset="0"/>
              <a:cs typeface="Arial" panose="020B0604020202020204" pitchFamily="34" charset="0"/>
            </a:endParaRPr>
          </a:p>
        </p:txBody>
      </p:sp>
      <p:pic>
        <p:nvPicPr>
          <p:cNvPr id="6146" name="Picture 2" descr="https://upload.wikimedia.org/wikipedia/commons/e/ea/NASA_and_NOAA_Announce_Ozone_Hole_is_a_Double_Record_Break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1412776"/>
            <a:ext cx="4514725" cy="4514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8967590"/>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4620</TotalTime>
  <Words>3316</Words>
  <Application>Microsoft Office PowerPoint</Application>
  <PresentationFormat>On-screen Show (4:3)</PresentationFormat>
  <Paragraphs>609</Paragraphs>
  <Slides>58</Slides>
  <Notes>53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58</vt:i4>
      </vt:variant>
    </vt:vector>
  </HeadingPairs>
  <TitlesOfParts>
    <vt:vector size="62" baseType="lpstr">
      <vt:lpstr>Arial</vt:lpstr>
      <vt:lpstr>Calibri</vt:lpstr>
      <vt:lpstr>Wingdings</vt:lpstr>
      <vt:lpstr>2_Office Theme</vt:lpstr>
      <vt:lpstr>2.3 Χημικά</vt:lpstr>
      <vt:lpstr>Στόχοι</vt:lpstr>
      <vt:lpstr>Εισαγωγή</vt:lpstr>
      <vt:lpstr> Ψυκτικό υγρό</vt:lpstr>
      <vt:lpstr>Ιδιότητες του ψυκτικού υγρού</vt:lpstr>
      <vt:lpstr>Ιδιότητες του ψυκτικού υγρού</vt:lpstr>
      <vt:lpstr>Ιστορία του ψυκτικού υγρού</vt:lpstr>
      <vt:lpstr>Ιστορία του ψυκτικού υγρού</vt:lpstr>
      <vt:lpstr>Ιστορία του ψυκτικού υγρού</vt:lpstr>
      <vt:lpstr>Ιστορία του ψυκτικού υγρού</vt:lpstr>
      <vt:lpstr>Ιστορία του ψυκτικού υγρού</vt:lpstr>
      <vt:lpstr>Ιστορία του ψυκτικού υγρού</vt:lpstr>
      <vt:lpstr>Ιστορία του ψυκτικού υγρού</vt:lpstr>
      <vt:lpstr>Ιστορία του ψυκτικού υγρού</vt:lpstr>
      <vt:lpstr>Ιστορία του ψυκτικού υγρού</vt:lpstr>
      <vt:lpstr>Ιστορία του ψυκτικού υγρού</vt:lpstr>
      <vt:lpstr>Ιστορία του ψυκτικού υγρού</vt:lpstr>
      <vt:lpstr>Ιστορία του ψυκτικού υγρού</vt:lpstr>
      <vt:lpstr>Ιστορία του ψυκτικού υγρού</vt:lpstr>
      <vt:lpstr>Ονοματολογία των ψυκτικών υγρών </vt:lpstr>
      <vt:lpstr>Ονοματολογία των ψυκτικών υγρών </vt:lpstr>
      <vt:lpstr>Ονοματολογία των ψυκτικών υγρών </vt:lpstr>
      <vt:lpstr>Ονοματολογία των ψυκτικών υγρών </vt:lpstr>
      <vt:lpstr>Ονοματολογία των ψυκτικών υγρών </vt:lpstr>
      <vt:lpstr>Ονοματολογία των ψυκτικών υγρών </vt:lpstr>
      <vt:lpstr>Ονοματολογία των ψυκτικών υγρών </vt:lpstr>
      <vt:lpstr>Κύκλωμα ψυκτικών μέσων και αντλιών θερμότητας</vt:lpstr>
      <vt:lpstr>Κύκλωμα ψυκτικών μέσων και αντλιών θερμότητας</vt:lpstr>
      <vt:lpstr>Ψυκτικά μέσα και ασφάλεια </vt:lpstr>
      <vt:lpstr>Refrigerants &amp; Safety</vt:lpstr>
      <vt:lpstr>Ψυκτικά μέσα και ασφάλεια </vt:lpstr>
      <vt:lpstr>Ψυκτικά μέσα και ασφάλεια </vt:lpstr>
      <vt:lpstr>Ψυκτικά μέσα και ασφάλεια </vt:lpstr>
      <vt:lpstr>Ψυκτικά μέσα και ασφάλεια </vt:lpstr>
      <vt:lpstr>Ψυκτικά μέσα και ασφάλεια </vt:lpstr>
      <vt:lpstr>Ψυκτικά μέσα και ασφάλεια </vt:lpstr>
      <vt:lpstr>Υγρό μεταφοράς θερμότητας – Άλμη</vt:lpstr>
      <vt:lpstr>Αντιψυκτικό </vt:lpstr>
      <vt:lpstr>Αντιψυκτικό</vt:lpstr>
      <vt:lpstr>Αντιψυκτικό</vt:lpstr>
      <vt:lpstr>Αντιψυκτικό</vt:lpstr>
      <vt:lpstr>Αντιψυκτικό</vt:lpstr>
      <vt:lpstr>Αντιψυκτικό</vt:lpstr>
      <vt:lpstr>Αντιψυκτικό</vt:lpstr>
      <vt:lpstr>Αντιψυκτικό και ασφάλεια</vt:lpstr>
      <vt:lpstr>Αντιψυκτικό και ασφάλεια</vt:lpstr>
      <vt:lpstr>Αντιψυκτικό και ασφάλεια</vt:lpstr>
      <vt:lpstr>Αντιψυκτικό και ασφάλεια</vt:lpstr>
      <vt:lpstr>Αντιψυκτικό και ασφάλεια</vt:lpstr>
      <vt:lpstr>Αντιψυκτικό και ασφάλεια</vt:lpstr>
      <vt:lpstr>Αντιψυκτικό και ασφάλεια</vt:lpstr>
      <vt:lpstr>Αντιψυκτικό και προδιαγραφές</vt:lpstr>
      <vt:lpstr>Αντιψυκτικό και προδιαγραφές</vt:lpstr>
      <vt:lpstr>Αντιψυκτικό και προδιαγραφές</vt:lpstr>
      <vt:lpstr>Αντιψυκτικό και προδιαγραφές</vt:lpstr>
      <vt:lpstr>Πρακτική εργασία: Αντιψυκτικό</vt:lpstr>
      <vt:lpstr>Τέλος της ενότητας </vt:lpstr>
      <vt:lpstr>Τέλος της ενότητας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ptsimpoukli</dc:creator>
  <cp:lastModifiedBy>fdm</cp:lastModifiedBy>
  <cp:revision>133</cp:revision>
  <dcterms:created xsi:type="dcterms:W3CDTF">2017-12-11T10:59:29Z</dcterms:created>
  <dcterms:modified xsi:type="dcterms:W3CDTF">2019-12-15T19:55:08Z</dcterms:modified>
</cp:coreProperties>
</file>