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308" r:id="rId3"/>
    <p:sldId id="297" r:id="rId4"/>
    <p:sldId id="303" r:id="rId5"/>
    <p:sldId id="304" r:id="rId6"/>
    <p:sldId id="305" r:id="rId7"/>
    <p:sldId id="306" r:id="rId8"/>
    <p:sldId id="307" r:id="rId9"/>
    <p:sldId id="286" r:id="rId10"/>
    <p:sldId id="287" r:id="rId11"/>
    <p:sldId id="298" r:id="rId12"/>
    <p:sldId id="288" r:id="rId13"/>
    <p:sldId id="299" r:id="rId14"/>
    <p:sldId id="289" r:id="rId15"/>
    <p:sldId id="290" r:id="rId16"/>
    <p:sldId id="309" r:id="rId17"/>
    <p:sldId id="29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56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285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724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213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579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>
            <a:normAutofit/>
          </a:bodyPr>
          <a:lstStyle/>
          <a:p>
            <a:r>
              <a:rPr lang="es-ES" dirty="0" smtClean="0"/>
              <a:t>MÓDULO 1: INTRODUCCIÓN A LA TECNOLOGÍA FOTOVOLTAICA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of 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Profesionalidad</a:t>
            </a:r>
            <a:r>
              <a:rPr lang="en-US" sz="2600" dirty="0" smtClean="0"/>
              <a:t> de la </a:t>
            </a:r>
            <a:r>
              <a:rPr lang="en-US" sz="2600" dirty="0" err="1" smtClean="0"/>
              <a:t>exposición</a:t>
            </a:r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Escuchar con la intención de </a:t>
            </a:r>
            <a:r>
              <a:rPr lang="es-ES" dirty="0" smtClean="0"/>
              <a:t>entender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Cuando </a:t>
            </a:r>
            <a:r>
              <a:rPr lang="es-ES" sz="1600" dirty="0" smtClean="0"/>
              <a:t>esté escuchando, tenga en cuenta que a menudo la gente no dice todo lo que piensa y siente.</a:t>
            </a:r>
          </a:p>
          <a:p>
            <a:r>
              <a:rPr lang="es-ES" sz="1600" dirty="0" smtClean="0"/>
              <a:t>Para entender, preste atención a las palabras que se pronuncian y a la forma en que el orador las está pronunciando.</a:t>
            </a:r>
          </a:p>
          <a:p>
            <a:r>
              <a:rPr lang="es-ES" sz="1600" dirty="0" smtClean="0"/>
              <a:t>Consejos para mejorar las habilidades auditivas:</a:t>
            </a:r>
          </a:p>
          <a:p>
            <a:endParaRPr lang="en-US" sz="1600" dirty="0"/>
          </a:p>
          <a:p>
            <a:pPr lvl="1"/>
            <a:r>
              <a:rPr lang="es-ES" sz="1600" dirty="0" smtClean="0"/>
              <a:t>Mirar </a:t>
            </a:r>
            <a:r>
              <a:rPr lang="es-ES" sz="1600" dirty="0" smtClean="0"/>
              <a:t>hacia el orador</a:t>
            </a:r>
          </a:p>
          <a:p>
            <a:pPr lvl="1"/>
            <a:r>
              <a:rPr lang="es-ES" sz="1600" dirty="0" smtClean="0"/>
              <a:t>Mantenga el contacto visual</a:t>
            </a:r>
          </a:p>
          <a:p>
            <a:pPr lvl="1"/>
            <a:r>
              <a:rPr lang="es-ES" sz="1600" dirty="0" smtClean="0"/>
              <a:t>Minimizar las distracciones externas</a:t>
            </a:r>
          </a:p>
          <a:p>
            <a:pPr lvl="1"/>
            <a:r>
              <a:rPr lang="es-ES" sz="1600" dirty="0" smtClean="0"/>
              <a:t>Desactivar la conversación interna</a:t>
            </a:r>
          </a:p>
          <a:p>
            <a:pPr lvl="1"/>
            <a:r>
              <a:rPr lang="es-ES" sz="1600" dirty="0" smtClean="0"/>
              <a:t>Responder con interés</a:t>
            </a:r>
          </a:p>
          <a:p>
            <a:pPr lvl="1"/>
            <a:r>
              <a:rPr lang="es-ES" sz="1600" dirty="0" smtClean="0"/>
              <a:t>Mantenga una mente abierta</a:t>
            </a:r>
          </a:p>
          <a:p>
            <a:pPr lvl="1"/>
            <a:r>
              <a:rPr lang="es-ES" sz="1600" dirty="0" smtClean="0"/>
              <a:t>Deje que la gente haga su punto de vista</a:t>
            </a:r>
          </a:p>
          <a:p>
            <a:pPr lvl="1"/>
            <a:r>
              <a:rPr lang="es-ES" sz="1600" dirty="0" smtClean="0"/>
              <a:t>Involúcrese en conversaciones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similitudes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Es </a:t>
            </a:r>
            <a:r>
              <a:rPr lang="es-ES" sz="1600" dirty="0" smtClean="0"/>
              <a:t>importante tratar de descubrir similitudes entre usted y cualquier otra persona que puedan conducir a una relación productiva.</a:t>
            </a:r>
          </a:p>
          <a:p>
            <a:r>
              <a:rPr lang="es-ES" sz="1600" dirty="0" smtClean="0"/>
              <a:t>Estas similitudes pueden incluir:</a:t>
            </a:r>
            <a:endParaRPr lang="en-US" sz="1600" dirty="0"/>
          </a:p>
          <a:p>
            <a:pPr lvl="1"/>
            <a:r>
              <a:rPr lang="es-ES" sz="1600" dirty="0" smtClean="0"/>
              <a:t>Antecedentes</a:t>
            </a:r>
            <a:endParaRPr lang="es-ES" sz="1600" dirty="0" smtClean="0"/>
          </a:p>
          <a:p>
            <a:pPr lvl="1"/>
            <a:r>
              <a:rPr lang="es-ES" sz="1600" dirty="0" smtClean="0"/>
              <a:t>Hijos y padres mayores</a:t>
            </a:r>
          </a:p>
          <a:p>
            <a:pPr lvl="1"/>
            <a:r>
              <a:rPr lang="es-ES" sz="1600" dirty="0" smtClean="0"/>
              <a:t>Vestimenta y hábitos de compra</a:t>
            </a:r>
          </a:p>
          <a:p>
            <a:pPr lvl="1"/>
            <a:r>
              <a:rPr lang="es-ES" sz="1600" dirty="0" smtClean="0"/>
              <a:t>Comida favorita, juego, libro, película, deportes, destino de vacaciones</a:t>
            </a:r>
          </a:p>
          <a:p>
            <a:pPr lvl="1"/>
            <a:r>
              <a:rPr lang="es-ES" sz="1600" dirty="0" smtClean="0"/>
              <a:t>Afiliaciones políticas y religiosas</a:t>
            </a:r>
          </a:p>
          <a:p>
            <a:pPr lvl="1"/>
            <a:r>
              <a:rPr lang="es-ES" sz="1600" dirty="0" smtClean="0"/>
              <a:t>Escolarización</a:t>
            </a:r>
          </a:p>
          <a:p>
            <a:pPr lvl="1"/>
            <a:r>
              <a:rPr lang="es-ES" sz="1600" dirty="0" smtClean="0"/>
              <a:t>Experiencias en el ejército</a:t>
            </a:r>
          </a:p>
          <a:p>
            <a:pPr lvl="1"/>
            <a:r>
              <a:rPr lang="es-ES" sz="1600" dirty="0" smtClean="0"/>
              <a:t>Valores y creencias</a:t>
            </a:r>
          </a:p>
          <a:p>
            <a:pPr lvl="1"/>
            <a:r>
              <a:rPr lang="es-ES" sz="1600" dirty="0" smtClean="0"/>
              <a:t>Forma de hablar y de comportarse</a:t>
            </a:r>
          </a:p>
          <a:p>
            <a:pPr lvl="1"/>
            <a:r>
              <a:rPr lang="es-ES" sz="1600" dirty="0" smtClean="0"/>
              <a:t>Dónde vives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 con </a:t>
            </a:r>
            <a:r>
              <a:rPr lang="en-US" dirty="0" err="1" smtClean="0"/>
              <a:t>claridad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Para </a:t>
            </a:r>
            <a:r>
              <a:rPr lang="es-ES" sz="1600" dirty="0" smtClean="0"/>
              <a:t>hablar con claridad, primero tienes que tener claro en tu propia mente lo que quieres comunicar.</a:t>
            </a:r>
          </a:p>
          <a:p>
            <a:r>
              <a:rPr lang="es-ES" sz="1600" dirty="0" smtClean="0"/>
              <a:t>Por lo tanto, es necesario tener un punto de vista y voluntad para compartir los pensamientos, sentimientos y emociones con otras personas.</a:t>
            </a:r>
          </a:p>
          <a:p>
            <a:r>
              <a:rPr lang="es-ES" sz="1600" dirty="0" smtClean="0"/>
              <a:t>Cuando sabes lo que quieres comunicarle a tu oyente, lo que quieres lograr como resultado de tu comunicación y que confías lo suficiente en ti mismo como para mostrar tu vulnerabilidad y superar tus inseguridades, estás bien encaminado para hablar con claridad.</a:t>
            </a:r>
          </a:p>
          <a:p>
            <a:r>
              <a:rPr lang="es-ES" sz="1600" dirty="0" smtClean="0"/>
              <a:t>Además, asegúrate de que lo que dices es digno de mención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Iluminando su intención al </a:t>
            </a:r>
            <a:r>
              <a:rPr lang="es-ES" dirty="0" smtClean="0"/>
              <a:t>hablar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Los </a:t>
            </a:r>
            <a:r>
              <a:rPr lang="es-ES" sz="1600" dirty="0" smtClean="0"/>
              <a:t>siguientes puntos ayudarán a crear una intención clara cada vez que usted hable:</a:t>
            </a:r>
          </a:p>
          <a:p>
            <a:endParaRPr lang="en-US" sz="1600" dirty="0"/>
          </a:p>
          <a:p>
            <a:pPr lvl="1"/>
            <a:r>
              <a:rPr lang="es-ES" sz="1600" dirty="0" smtClean="0"/>
              <a:t>Sea </a:t>
            </a:r>
            <a:r>
              <a:rPr lang="es-ES" sz="1600" dirty="0" smtClean="0"/>
              <a:t>honesto consigo mismo</a:t>
            </a:r>
          </a:p>
          <a:p>
            <a:pPr lvl="1"/>
            <a:r>
              <a:rPr lang="es-ES" sz="1600" dirty="0" smtClean="0"/>
              <a:t>Preste atención a sus oyentes y pregúntese </a:t>
            </a:r>
            <a:r>
              <a:rPr lang="es-ES" sz="1600" dirty="0" smtClean="0"/>
              <a:t>qué </a:t>
            </a:r>
            <a:r>
              <a:rPr lang="es-ES" sz="1600" dirty="0" smtClean="0"/>
              <a:t>pueden estar pensando y sintiendo.</a:t>
            </a:r>
          </a:p>
          <a:p>
            <a:pPr lvl="1"/>
            <a:r>
              <a:rPr lang="es-ES" sz="1600" dirty="0" smtClean="0"/>
              <a:t>Decida lo que quiere lograr</a:t>
            </a:r>
          </a:p>
          <a:p>
            <a:pPr lvl="1"/>
            <a:r>
              <a:rPr lang="es-ES" sz="1600" dirty="0" smtClean="0"/>
              <a:t>Trate de alinear su intención con la de su público.</a:t>
            </a:r>
          </a:p>
          <a:p>
            <a:pPr lvl="1"/>
            <a:r>
              <a:rPr lang="es-ES" sz="1600" dirty="0" smtClean="0"/>
              <a:t>Traiga su perspectiva y personalidad únicas a su discurso para que la gente realmente escuche lo que usted tiene que decir.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Consejos prácticos para hablar con </a:t>
            </a:r>
            <a:r>
              <a:rPr lang="es-ES" dirty="0" smtClean="0"/>
              <a:t>alguien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Cuidando </a:t>
            </a:r>
            <a:r>
              <a:rPr lang="es-ES" sz="1600" dirty="0" smtClean="0"/>
              <a:t>tu actitud</a:t>
            </a:r>
          </a:p>
          <a:p>
            <a:r>
              <a:rPr lang="es-ES" sz="1600" dirty="0" smtClean="0"/>
              <a:t>Compromiso con los ojos</a:t>
            </a:r>
          </a:p>
          <a:p>
            <a:r>
              <a:rPr lang="es-ES" sz="1600" dirty="0" smtClean="0"/>
              <a:t>Hablar con claridad</a:t>
            </a:r>
          </a:p>
          <a:p>
            <a:r>
              <a:rPr lang="es-ES" sz="1600" dirty="0" smtClean="0"/>
              <a:t>Poner energía en tu voz</a:t>
            </a:r>
          </a:p>
          <a:p>
            <a:r>
              <a:rPr lang="es-ES" sz="1600" dirty="0" smtClean="0"/>
              <a:t>Mantenga una posición adecuada para obtener el mejor efecto</a:t>
            </a:r>
          </a:p>
          <a:p>
            <a:r>
              <a:rPr lang="es-ES" sz="1600" dirty="0" smtClean="0"/>
              <a:t>Escuchar con buena voluntad</a:t>
            </a:r>
          </a:p>
          <a:p>
            <a:r>
              <a:rPr lang="es-ES" sz="1600" dirty="0" smtClean="0"/>
              <a:t>Evite culpar y quejarse</a:t>
            </a:r>
          </a:p>
          <a:p>
            <a:r>
              <a:rPr lang="es-ES" sz="1600" dirty="0" smtClean="0"/>
              <a:t>Retroalimentación de lo que escuchas</a:t>
            </a:r>
          </a:p>
          <a:p>
            <a:r>
              <a:rPr lang="es-ES" sz="1600" dirty="0" smtClean="0"/>
              <a:t>Prestar atención al lenguaje corporal</a:t>
            </a:r>
          </a:p>
          <a:p>
            <a:r>
              <a:rPr lang="es-ES" sz="1600" dirty="0" smtClean="0"/>
              <a:t>Recordar el tono de voz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Consejos prácticos para una comunicación </a:t>
            </a:r>
            <a:r>
              <a:rPr lang="es-ES" dirty="0" smtClean="0"/>
              <a:t>eficaz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Tratar </a:t>
            </a:r>
            <a:r>
              <a:rPr lang="es-ES" sz="1600" dirty="0" smtClean="0"/>
              <a:t>a la otra persona con respeto</a:t>
            </a:r>
          </a:p>
          <a:p>
            <a:r>
              <a:rPr lang="es-ES" sz="1600" dirty="0" smtClean="0"/>
              <a:t>Conocer la forma preferida de comunicación</a:t>
            </a:r>
          </a:p>
          <a:p>
            <a:r>
              <a:rPr lang="es-ES" sz="1600" dirty="0" smtClean="0"/>
              <a:t>Pensar antes de hablar</a:t>
            </a:r>
          </a:p>
          <a:p>
            <a:r>
              <a:rPr lang="es-ES" sz="1600" dirty="0" smtClean="0"/>
              <a:t>Hablar menos y escuchar más</a:t>
            </a:r>
          </a:p>
          <a:p>
            <a:r>
              <a:rPr lang="es-ES" sz="1600" dirty="0" smtClean="0"/>
              <a:t>Hacer preguntas para entender</a:t>
            </a:r>
          </a:p>
          <a:p>
            <a:r>
              <a:rPr lang="es-ES" sz="1600" dirty="0" smtClean="0"/>
              <a:t>Recordar su comportamiento no verbal</a:t>
            </a:r>
          </a:p>
          <a:p>
            <a:r>
              <a:rPr lang="es-ES" sz="1600" dirty="0" smtClean="0"/>
              <a:t>Manejo de los desacuerdos con la diplomacia</a:t>
            </a:r>
          </a:p>
          <a:p>
            <a:r>
              <a:rPr lang="es-ES" sz="1600" dirty="0" smtClean="0"/>
              <a:t>Abrirse a nuevas ideas</a:t>
            </a:r>
          </a:p>
          <a:p>
            <a:r>
              <a:rPr lang="es-ES" sz="1600" dirty="0" smtClean="0"/>
              <a:t>Cumplir las promesas</a:t>
            </a:r>
          </a:p>
          <a:p>
            <a:r>
              <a:rPr lang="es-ES" sz="1600" dirty="0" smtClean="0"/>
              <a:t>Reconocer lo que está pasando bajo la superficie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Objetivos</a:t>
            </a:r>
            <a:r>
              <a:rPr lang="en-US" b="1" dirty="0" smtClean="0"/>
              <a:t> del </a:t>
            </a:r>
            <a:r>
              <a:rPr lang="en-US" b="1" dirty="0" err="1" smtClean="0"/>
              <a:t>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+mj-lt"/>
                <a:cs typeface="Arial" pitchFamily="34" charset="0"/>
              </a:rPr>
              <a:t>Ya </a:t>
            </a:r>
            <a:r>
              <a:rPr lang="es-ES" dirty="0" smtClean="0">
                <a:latin typeface="+mj-lt"/>
                <a:cs typeface="Arial" pitchFamily="34" charset="0"/>
              </a:rPr>
              <a:t>ha completado el módulo 1.3 "Profesionalidad de la exposición" y </a:t>
            </a:r>
            <a:r>
              <a:rPr lang="es-ES" dirty="0" smtClean="0">
                <a:latin typeface="+mj-lt"/>
                <a:cs typeface="Arial" pitchFamily="34" charset="0"/>
              </a:rPr>
              <a:t>puede: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 smtClean="0"/>
          </a:p>
          <a:p>
            <a:pPr lvl="1">
              <a:buFont typeface="+mj-lt"/>
              <a:buAutoNum type="arabicPeriod"/>
            </a:pPr>
            <a:r>
              <a:rPr lang="es-ES" b="1" dirty="0" smtClean="0"/>
              <a:t>colaborar con otras personas en el lugar de trabajo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mejorar las habilidades de comunicación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7064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professionalism </a:t>
            </a:r>
          </a:p>
        </p:txBody>
      </p:sp>
    </p:spTree>
    <p:extLst>
      <p:ext uri="{BB962C8B-B14F-4D97-AF65-F5344CB8AC3E}">
        <p14:creationId xmlns=""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Objetivos</a:t>
            </a:r>
            <a:r>
              <a:rPr lang="en-US" b="1" dirty="0" smtClean="0"/>
              <a:t> del </a:t>
            </a:r>
            <a:r>
              <a:rPr lang="en-US" b="1" dirty="0" err="1" smtClean="0"/>
              <a:t>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lvl="1" indent="0" algn="just">
              <a:buNone/>
            </a:pPr>
            <a:r>
              <a:rPr lang="es-ES" dirty="0" smtClean="0">
                <a:latin typeface="+mj-lt"/>
                <a:cs typeface="Arial" pitchFamily="34" charset="0"/>
              </a:rPr>
              <a:t>Al final de esta unidad podrás:</a:t>
            </a:r>
          </a:p>
          <a:p>
            <a:pPr lvl="1">
              <a:buNone/>
            </a:pPr>
            <a:endParaRPr lang="es-ES" b="1" dirty="0" smtClean="0"/>
          </a:p>
          <a:p>
            <a:pPr lvl="1">
              <a:buFont typeface="+mj-lt"/>
              <a:buAutoNum type="arabicPeriod"/>
            </a:pPr>
            <a:r>
              <a:rPr lang="es-ES" b="1" dirty="0" smtClean="0"/>
              <a:t>colaborar con otras personas en el lugar de trabajo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mejorar las habilidades de comunicación</a:t>
            </a:r>
          </a:p>
          <a:p>
            <a:pPr lvl="1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3102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Comunicación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La capacidad de comunicar con claridad, coraje y compromiso es uno de los factores clave más importantes para el éxito en el trabajo y en la vida personal.</a:t>
            </a:r>
          </a:p>
          <a:p>
            <a:r>
              <a:rPr lang="es-ES" sz="1600" dirty="0" smtClean="0"/>
              <a:t>Una gran comunicación conduce a la comprensión, la intimidad y el aprecio mutuo.</a:t>
            </a:r>
          </a:p>
          <a:p>
            <a:r>
              <a:rPr lang="es-ES" sz="1600" dirty="0" smtClean="0"/>
              <a:t>Las habilidades de comunicación pueden ser desarrolladas y aplicadas con éxito, siempre y cuando exista la voluntad de comprometerse con el proceso y la práctica - la comunicación funciona para aquellos que trabajan en ella.</a:t>
            </a:r>
          </a:p>
          <a:p>
            <a:r>
              <a:rPr lang="es-ES" sz="1600" dirty="0" smtClean="0"/>
              <a:t>Para lograrlo, es necesario concentrarse y absorber los mensajes que transmiten las personas que lo rodean.</a:t>
            </a:r>
          </a:p>
          <a:p>
            <a:r>
              <a:rPr lang="es-ES" sz="1600" dirty="0" smtClean="0"/>
              <a:t>Por otro lado, cuando alguien está entregando un mensaje, es importante asegurarse de que su intención es clara y que su entrega es congruente con su mensaje.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Colaboración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La colaboración se define como el acto de trabajar juntos para lograr una meta.</a:t>
            </a:r>
            <a:endParaRPr lang="en-US" sz="1600" dirty="0"/>
          </a:p>
          <a:p>
            <a:r>
              <a:rPr lang="es-ES" sz="1600" dirty="0" smtClean="0"/>
              <a:t>En los equipos, la colaboración impulsa la creatividad porque siempre surgen cosas nuevas y mejores a partir de una serie de ideas en lugar de una visión única.</a:t>
            </a:r>
            <a:endParaRPr lang="en-US" sz="1600" dirty="0"/>
          </a:p>
          <a:p>
            <a:r>
              <a:rPr lang="en-US" sz="1600" dirty="0" smtClean="0"/>
              <a:t>La </a:t>
            </a:r>
            <a:r>
              <a:rPr lang="es-ES" sz="1600" dirty="0" smtClean="0"/>
              <a:t>colaboración en un equipo puede ser mejorada por:</a:t>
            </a:r>
            <a:endParaRPr lang="en-US" sz="1600" dirty="0"/>
          </a:p>
          <a:p>
            <a:pPr lvl="1"/>
            <a:r>
              <a:rPr lang="es-ES" sz="1600" dirty="0" smtClean="0"/>
              <a:t>Altos niveles de comunicación</a:t>
            </a:r>
          </a:p>
          <a:p>
            <a:pPr lvl="1"/>
            <a:r>
              <a:rPr lang="es-ES" sz="1600" dirty="0" smtClean="0"/>
              <a:t>Habilidad de compromiso</a:t>
            </a:r>
          </a:p>
          <a:p>
            <a:pPr lvl="1"/>
            <a:r>
              <a:rPr lang="es-ES" sz="1600" dirty="0" smtClean="0"/>
              <a:t>Fiabilidad</a:t>
            </a:r>
          </a:p>
          <a:p>
            <a:pPr lvl="1"/>
            <a:r>
              <a:rPr lang="es-ES" sz="1600" dirty="0" smtClean="0"/>
              <a:t>Actitud de trabajo en equipo</a:t>
            </a:r>
          </a:p>
          <a:p>
            <a:pPr lvl="1"/>
            <a:r>
              <a:rPr lang="es-ES" sz="1600" dirty="0" smtClean="0"/>
              <a:t>Diversidad</a:t>
            </a:r>
          </a:p>
          <a:p>
            <a:pPr lvl="1"/>
            <a:r>
              <a:rPr lang="es-ES" sz="1600" dirty="0" smtClean="0"/>
              <a:t>Diálogo abierto</a:t>
            </a:r>
          </a:p>
          <a:p>
            <a:pPr lvl="1"/>
            <a:r>
              <a:rPr lang="es-ES" sz="1600" dirty="0" smtClean="0"/>
              <a:t>Gestión de conflictos</a:t>
            </a:r>
          </a:p>
          <a:p>
            <a:pPr lvl="1">
              <a:buNone/>
            </a:pPr>
            <a:endParaRPr lang="en-US" sz="1600" dirty="0"/>
          </a:p>
          <a:p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conflicto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Comunicación</a:t>
            </a:r>
            <a:endParaRPr lang="es-ES" sz="1600" dirty="0" smtClean="0"/>
          </a:p>
          <a:p>
            <a:r>
              <a:rPr lang="es-ES" sz="1600" dirty="0" smtClean="0"/>
              <a:t>Competencia</a:t>
            </a:r>
          </a:p>
          <a:p>
            <a:r>
              <a:rPr lang="es-ES" sz="1600" dirty="0" smtClean="0"/>
              <a:t>Inconsistencia</a:t>
            </a:r>
          </a:p>
          <a:p>
            <a:r>
              <a:rPr lang="es-ES" sz="1600" dirty="0" smtClean="0"/>
              <a:t>Diversidad</a:t>
            </a:r>
          </a:p>
          <a:p>
            <a:r>
              <a:rPr lang="es-ES" sz="1600" dirty="0" smtClean="0"/>
              <a:t>Perspectiva</a:t>
            </a:r>
          </a:p>
          <a:p>
            <a:r>
              <a:rPr lang="es-ES" sz="1600" dirty="0" smtClean="0"/>
              <a:t>Interdependencia</a:t>
            </a:r>
          </a:p>
          <a:p>
            <a:r>
              <a:rPr lang="es-ES" sz="1600" dirty="0" smtClean="0"/>
              <a:t>Inteligencia emocional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los </a:t>
            </a:r>
            <a:r>
              <a:rPr lang="en-US" dirty="0" err="1" smtClean="0"/>
              <a:t>conflictos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Participar </a:t>
            </a:r>
            <a:r>
              <a:rPr lang="es-ES" sz="1600" dirty="0" smtClean="0"/>
              <a:t>en un conflicto no tiene por qué ser negativo o contraproducente; de hecho, puede ser positivo.</a:t>
            </a:r>
          </a:p>
          <a:p>
            <a:r>
              <a:rPr lang="es-ES" sz="1600" dirty="0" smtClean="0"/>
              <a:t>El conflicto puede ser útil para realizar los cambios necesarios en el entorno de trabajo.</a:t>
            </a:r>
          </a:p>
          <a:p>
            <a:r>
              <a:rPr lang="es-ES" sz="1600" dirty="0" smtClean="0"/>
              <a:t>Cuando se enfrenta a un conflicto, existen cinco estrategias diferentes para hacer frente a la situación:</a:t>
            </a:r>
            <a:endParaRPr lang="en-US" sz="1600" dirty="0"/>
          </a:p>
          <a:p>
            <a:pPr lvl="1"/>
            <a:r>
              <a:rPr lang="es-ES" sz="1600" dirty="0" smtClean="0"/>
              <a:t>Ignorar</a:t>
            </a:r>
            <a:r>
              <a:rPr lang="es-ES" sz="1600" dirty="0" smtClean="0"/>
              <a:t>: Podríamos posponer cualquier cosa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Ganar-Perder</a:t>
            </a:r>
            <a:r>
              <a:rPr lang="es-ES" sz="1600" dirty="0" smtClean="0"/>
              <a:t>: Podemos elegir ejercer control y "ganar" a nuestro oponente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Perder-Ganar</a:t>
            </a:r>
            <a:r>
              <a:rPr lang="es-ES" sz="1600" dirty="0" smtClean="0"/>
              <a:t>: Podemos optar por consentir y "ceder" a la otra persona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Perder-Perder</a:t>
            </a:r>
            <a:r>
              <a:rPr lang="es-ES" sz="1600" dirty="0" smtClean="0"/>
              <a:t>: Podríamos llegar a un acuerdo en el que ambas partes renuncien a algo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Ganar-Ganar</a:t>
            </a:r>
            <a:r>
              <a:rPr lang="es-ES" sz="1600" dirty="0" smtClean="0"/>
              <a:t>: Podríamos elegir una opción en la que los involucrados en el conflicto trabajen juntos para descubrir una solución en la que todos salgan ganando: una solución de </a:t>
            </a:r>
            <a:r>
              <a:rPr lang="es-ES" sz="1600" dirty="0" smtClean="0"/>
              <a:t>colaboración.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Conflicto</a:t>
            </a:r>
            <a:r>
              <a:rPr lang="en-US" dirty="0" smtClean="0"/>
              <a:t> "</a:t>
            </a:r>
            <a:r>
              <a:rPr lang="en-US" dirty="0" err="1" smtClean="0"/>
              <a:t>constructivo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Los </a:t>
            </a:r>
            <a:r>
              <a:rPr lang="es-ES" sz="1600" dirty="0" smtClean="0"/>
              <a:t>conflictos pueden despejar las tensiones subyacentes y sacar a la luz los problemas para que el equipo pueda hacerles frente y aprender de ellos.</a:t>
            </a:r>
          </a:p>
          <a:p>
            <a:r>
              <a:rPr lang="es-ES" sz="1600" dirty="0" smtClean="0"/>
              <a:t>Sin embargo, sólo porque el conflicto pueda producir un resultado beneficioso no significa que sea cómodo</a:t>
            </a:r>
          </a:p>
          <a:p>
            <a:r>
              <a:rPr lang="es-ES" sz="1600" dirty="0" smtClean="0"/>
              <a:t>Sin embargo, el mejor enfoque es que un equipo se ocupe del conflicto y acepte que es una parte normal del trabajo en equipo, y que incluso puede beneficiar al grupo.</a:t>
            </a:r>
          </a:p>
          <a:p>
            <a:r>
              <a:rPr lang="es-ES" sz="1600" dirty="0" smtClean="0"/>
              <a:t>El conflicto, manejado de la manera correcta, puede ser constructivo</a:t>
            </a:r>
          </a:p>
          <a:p>
            <a:r>
              <a:rPr lang="es-ES" sz="1600" dirty="0" smtClean="0"/>
              <a:t>A</a:t>
            </a:r>
            <a:r>
              <a:rPr lang="es-ES" sz="1600" dirty="0" smtClean="0"/>
              <a:t> </a:t>
            </a:r>
            <a:r>
              <a:rPr lang="es-ES" sz="1600" dirty="0" smtClean="0"/>
              <a:t>través del </a:t>
            </a:r>
            <a:r>
              <a:rPr lang="es-ES" sz="1600" dirty="0" smtClean="0"/>
              <a:t>conflicto </a:t>
            </a:r>
            <a:r>
              <a:rPr lang="es-ES" sz="1600" dirty="0" smtClean="0"/>
              <a:t>se puede encontrar una conciencia de la necesidad de algunos cambios necesarios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Comunicarse con una intención </a:t>
            </a:r>
            <a:r>
              <a:rPr lang="es-ES" dirty="0" smtClean="0"/>
              <a:t>clara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600" dirty="0" smtClean="0"/>
              <a:t>Posibles </a:t>
            </a:r>
            <a:r>
              <a:rPr lang="es-ES" sz="1600" dirty="0" smtClean="0"/>
              <a:t>intenciones que pueden </a:t>
            </a:r>
            <a:r>
              <a:rPr lang="es-ES" sz="1600" dirty="0" smtClean="0"/>
              <a:t>ayudar </a:t>
            </a:r>
            <a:r>
              <a:rPr lang="es-ES" sz="1600" dirty="0" smtClean="0"/>
              <a:t>al hablar:</a:t>
            </a:r>
          </a:p>
          <a:p>
            <a:endParaRPr lang="en-US" sz="1600" dirty="0"/>
          </a:p>
          <a:p>
            <a:pPr lvl="1"/>
            <a:r>
              <a:rPr lang="es-ES" sz="1600" dirty="0" smtClean="0"/>
              <a:t>Comunicar </a:t>
            </a:r>
            <a:r>
              <a:rPr lang="es-ES" sz="1600" dirty="0" smtClean="0"/>
              <a:t>respeto</a:t>
            </a:r>
          </a:p>
          <a:p>
            <a:pPr lvl="1"/>
            <a:r>
              <a:rPr lang="es-ES" sz="1600" dirty="0" smtClean="0"/>
              <a:t>Ofrecer valor para mejorar las vidas de sus colegas</a:t>
            </a:r>
          </a:p>
          <a:p>
            <a:pPr lvl="1"/>
            <a:r>
              <a:rPr lang="es-ES" sz="1600" dirty="0" smtClean="0"/>
              <a:t>Superar las dudas de sus oyentes a la hora de aceptar sus ideas</a:t>
            </a:r>
          </a:p>
          <a:p>
            <a:pPr lvl="1"/>
            <a:r>
              <a:rPr lang="es-ES" sz="1600" dirty="0" smtClean="0"/>
              <a:t>Ofrecer tranquilidad</a:t>
            </a:r>
          </a:p>
          <a:p>
            <a:pPr lvl="1"/>
            <a:r>
              <a:rPr lang="es-ES" sz="1600" dirty="0" smtClean="0"/>
              <a:t>Obtención de información</a:t>
            </a:r>
          </a:p>
          <a:p>
            <a:pPr lvl="1"/>
            <a:r>
              <a:rPr lang="es-ES" sz="1600" dirty="0" smtClean="0"/>
              <a:t>Dar y recibir retroalimentación</a:t>
            </a:r>
          </a:p>
          <a:p>
            <a:pPr lvl="1"/>
            <a:r>
              <a:rPr lang="es-ES" sz="1600" dirty="0" smtClean="0"/>
              <a:t>Transformar un ambiente conflictivo en uno cooperativo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Escuchar activamente para una comprensión </a:t>
            </a:r>
            <a:r>
              <a:rPr lang="es-ES" dirty="0" smtClean="0"/>
              <a:t>total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Personas </a:t>
            </a:r>
            <a:r>
              <a:rPr lang="es-ES" sz="1600" dirty="0" smtClean="0"/>
              <a:t>que escuchan activamente, fomentan relaciones personales llenas de comprensión y cooperación, libres de controversia y discordia.</a:t>
            </a:r>
          </a:p>
          <a:p>
            <a:r>
              <a:rPr lang="es-ES" sz="1600" dirty="0" smtClean="0"/>
              <a:t>Comprenden, retienen y responden a lo que la otra persona está expresando.</a:t>
            </a:r>
          </a:p>
          <a:p>
            <a:r>
              <a:rPr lang="es-ES" sz="1600" dirty="0" smtClean="0"/>
              <a:t>Los oyentes activos no sólo prestan atención a lo que se dice, sino que también escuchan cómo se expresa el mensaje, así como los mensajes que se encuentran detrás de las palabras que no se articulan verbalmente.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1522</Words>
  <Application>Microsoft Office PowerPoint</Application>
  <PresentationFormat>Presentación en pantalla (4:3)</PresentationFormat>
  <Paragraphs>173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2_Office Theme</vt:lpstr>
      <vt:lpstr>MÓDULO 1: INTRODUCCIÓN A LA TECNOLOGÍA FOTOVOLTAICA</vt:lpstr>
      <vt:lpstr>Objetivos del módulo</vt:lpstr>
      <vt:lpstr>Comunicación</vt:lpstr>
      <vt:lpstr>Colaboración</vt:lpstr>
      <vt:lpstr>Componentes del conflicto</vt:lpstr>
      <vt:lpstr>Diferentes estrategias para tratar los conflictos</vt:lpstr>
      <vt:lpstr>"Conflicto "constructivo</vt:lpstr>
      <vt:lpstr>Comunicarse con una intención clara</vt:lpstr>
      <vt:lpstr>Escuchar activamente para una comprensión total</vt:lpstr>
      <vt:lpstr>Escuchar con la intención de entender</vt:lpstr>
      <vt:lpstr>Buscando similitudes</vt:lpstr>
      <vt:lpstr>Hablar con claridad</vt:lpstr>
      <vt:lpstr>Iluminando su intención al hablar</vt:lpstr>
      <vt:lpstr>Consejos prácticos para hablar con alguien</vt:lpstr>
      <vt:lpstr>Consejos prácticos para una comunicación eficaz</vt:lpstr>
      <vt:lpstr>Objetivos del módulo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Lidia Romeo Prego</cp:lastModifiedBy>
  <cp:revision>242</cp:revision>
  <dcterms:created xsi:type="dcterms:W3CDTF">2017-12-11T10:59:29Z</dcterms:created>
  <dcterms:modified xsi:type="dcterms:W3CDTF">2019-08-05T07:06:56Z</dcterms:modified>
</cp:coreProperties>
</file>