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8" r:id="rId20"/>
    <p:sldId id="281" r:id="rId21"/>
    <p:sldId id="282" r:id="rId22"/>
    <p:sldId id="283" r:id="rId23"/>
    <p:sldId id="284" r:id="rId24"/>
    <p:sldId id="285" r:id="rId25"/>
    <p:sldId id="279" r:id="rId26"/>
    <p:sldId id="280" r:id="rId27"/>
    <p:sldId id="286" r:id="rId28"/>
    <p:sldId id="287" r:id="rId29"/>
    <p:sldId id="289" r:id="rId30"/>
    <p:sldId id="292" r:id="rId31"/>
    <p:sldId id="293" r:id="rId32"/>
    <p:sldId id="294" r:id="rId33"/>
    <p:sldId id="295" r:id="rId34"/>
    <p:sldId id="291" r:id="rId35"/>
    <p:sldId id="288" r:id="rId36"/>
    <p:sldId id="290" r:id="rId37"/>
    <p:sldId id="259" r:id="rId38"/>
    <p:sldId id="260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79EB1"/>
    <a:srgbClr val="9695B8"/>
    <a:srgbClr val="F9F9F9"/>
    <a:srgbClr val="7F7771"/>
    <a:srgbClr val="FCE0B2"/>
    <a:srgbClr val="949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57" autoAdjust="0"/>
  </p:normalViewPr>
  <p:slideViewPr>
    <p:cSldViewPr>
      <p:cViewPr varScale="1">
        <p:scale>
          <a:sx n="86" d="100"/>
          <a:sy n="86" d="100"/>
        </p:scale>
        <p:origin x="1389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15/12/2019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5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9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15/12/2019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f-kCYj7P0k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Js5HC1WJV0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XOvDnCMKt0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q47nZZjn80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254352" cy="1470025"/>
          </a:xfrm>
        </p:spPr>
        <p:txBody>
          <a:bodyPr anchor="b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συστήματος διανομής στο κτίριο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 2: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γεωθερμικών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862332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/>
          <p:cNvSpPr/>
          <p:nvPr/>
        </p:nvSpPr>
        <p:spPr>
          <a:xfrm>
            <a:off x="1235823" y="2186862"/>
            <a:ext cx="3229495" cy="2543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 4"/>
          <p:cNvSpPr/>
          <p:nvPr/>
        </p:nvSpPr>
        <p:spPr>
          <a:xfrm>
            <a:off x="1235823" y="4729922"/>
            <a:ext cx="3229495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4" name="Gerader Verbinder 3"/>
          <p:cNvCxnSpPr>
            <a:stCxn id="2" idx="1"/>
            <a:endCxn id="2" idx="3"/>
          </p:cNvCxnSpPr>
          <p:nvPr/>
        </p:nvCxnSpPr>
        <p:spPr>
          <a:xfrm>
            <a:off x="1235823" y="3458392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stCxn id="2" idx="0"/>
            <a:endCxn id="5" idx="0"/>
          </p:cNvCxnSpPr>
          <p:nvPr/>
        </p:nvCxnSpPr>
        <p:spPr>
          <a:xfrm>
            <a:off x="2850571" y="2186862"/>
            <a:ext cx="0" cy="2543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1106551" y="948223"/>
            <a:ext cx="3498980" cy="12386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/>
          <p:cNvSpPr/>
          <p:nvPr/>
        </p:nvSpPr>
        <p:spPr>
          <a:xfrm>
            <a:off x="1571800" y="4846087"/>
            <a:ext cx="608823" cy="979715"/>
          </a:xfrm>
          <a:prstGeom prst="rect">
            <a:avLst/>
          </a:prstGeom>
          <a:solidFill>
            <a:srgbClr val="F13F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/>
          <p:cNvSpPr/>
          <p:nvPr/>
        </p:nvSpPr>
        <p:spPr>
          <a:xfrm>
            <a:off x="1669772" y="5000041"/>
            <a:ext cx="426875" cy="90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Abgerundetes Rechteck 13"/>
          <p:cNvSpPr/>
          <p:nvPr/>
        </p:nvSpPr>
        <p:spPr>
          <a:xfrm>
            <a:off x="2244539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Abgerundetes Rechteck 14"/>
          <p:cNvSpPr/>
          <p:nvPr/>
        </p:nvSpPr>
        <p:spPr>
          <a:xfrm>
            <a:off x="2139949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Abgerundetes Rechteck 15"/>
          <p:cNvSpPr/>
          <p:nvPr/>
        </p:nvSpPr>
        <p:spPr>
          <a:xfrm>
            <a:off x="2350339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Abgerundetes Rechteck 17"/>
          <p:cNvSpPr/>
          <p:nvPr/>
        </p:nvSpPr>
        <p:spPr>
          <a:xfrm>
            <a:off x="2459898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Abgerundetes Rechteck 18"/>
          <p:cNvSpPr/>
          <p:nvPr/>
        </p:nvSpPr>
        <p:spPr>
          <a:xfrm>
            <a:off x="1924040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Abgerundetes Rechteck 20"/>
          <p:cNvSpPr/>
          <p:nvPr/>
        </p:nvSpPr>
        <p:spPr>
          <a:xfrm>
            <a:off x="2032504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Abgerundetes Rechteck 21"/>
          <p:cNvSpPr/>
          <p:nvPr/>
        </p:nvSpPr>
        <p:spPr>
          <a:xfrm>
            <a:off x="2574135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Abgerundetes Rechteck 22"/>
          <p:cNvSpPr/>
          <p:nvPr/>
        </p:nvSpPr>
        <p:spPr>
          <a:xfrm>
            <a:off x="2680449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/>
          <p:cNvSpPr/>
          <p:nvPr/>
        </p:nvSpPr>
        <p:spPr>
          <a:xfrm>
            <a:off x="3485944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Abgerundetes Rechteck 24"/>
          <p:cNvSpPr/>
          <p:nvPr/>
        </p:nvSpPr>
        <p:spPr>
          <a:xfrm>
            <a:off x="3868151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Abgerundetes Rechteck 25"/>
          <p:cNvSpPr/>
          <p:nvPr/>
        </p:nvSpPr>
        <p:spPr>
          <a:xfrm>
            <a:off x="3763561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Abgerundetes Rechteck 26"/>
          <p:cNvSpPr/>
          <p:nvPr/>
        </p:nvSpPr>
        <p:spPr>
          <a:xfrm>
            <a:off x="3973951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Abgerundetes Rechteck 27"/>
          <p:cNvSpPr/>
          <p:nvPr/>
        </p:nvSpPr>
        <p:spPr>
          <a:xfrm>
            <a:off x="4083510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" name="Abgerundetes Rechteck 28"/>
          <p:cNvSpPr/>
          <p:nvPr/>
        </p:nvSpPr>
        <p:spPr>
          <a:xfrm>
            <a:off x="3547652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3656116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1" name="Abgerundetes Rechteck 30"/>
          <p:cNvSpPr/>
          <p:nvPr/>
        </p:nvSpPr>
        <p:spPr>
          <a:xfrm>
            <a:off x="4197747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2" name="Abgerundetes Rechteck 31"/>
          <p:cNvSpPr/>
          <p:nvPr/>
        </p:nvSpPr>
        <p:spPr>
          <a:xfrm>
            <a:off x="4304061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3" name="Rechteck 32"/>
          <p:cNvSpPr/>
          <p:nvPr/>
        </p:nvSpPr>
        <p:spPr>
          <a:xfrm>
            <a:off x="1856617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4" name="Gerader Verbinder 33"/>
          <p:cNvCxnSpPr/>
          <p:nvPr/>
        </p:nvCxnSpPr>
        <p:spPr>
          <a:xfrm>
            <a:off x="1230108" y="4721407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2238824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2134234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2344624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2454183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1918325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0" name="Abgerundetes Rechteck 39"/>
          <p:cNvSpPr/>
          <p:nvPr/>
        </p:nvSpPr>
        <p:spPr>
          <a:xfrm>
            <a:off x="2026789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Abgerundetes Rechteck 40"/>
          <p:cNvSpPr/>
          <p:nvPr/>
        </p:nvSpPr>
        <p:spPr>
          <a:xfrm>
            <a:off x="2568420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Abgerundetes Rechteck 41"/>
          <p:cNvSpPr/>
          <p:nvPr/>
        </p:nvSpPr>
        <p:spPr>
          <a:xfrm>
            <a:off x="2674734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3480229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4" name="Abgerundetes Rechteck 43"/>
          <p:cNvSpPr/>
          <p:nvPr/>
        </p:nvSpPr>
        <p:spPr>
          <a:xfrm>
            <a:off x="3862436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5" name="Abgerundetes Rechteck 44"/>
          <p:cNvSpPr/>
          <p:nvPr/>
        </p:nvSpPr>
        <p:spPr>
          <a:xfrm>
            <a:off x="3757846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6" name="Abgerundetes Rechteck 45"/>
          <p:cNvSpPr/>
          <p:nvPr/>
        </p:nvSpPr>
        <p:spPr>
          <a:xfrm>
            <a:off x="3968236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7" name="Abgerundetes Rechteck 46"/>
          <p:cNvSpPr/>
          <p:nvPr/>
        </p:nvSpPr>
        <p:spPr>
          <a:xfrm>
            <a:off x="4077795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3541937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9" name="Abgerundetes Rechteck 48"/>
          <p:cNvSpPr/>
          <p:nvPr/>
        </p:nvSpPr>
        <p:spPr>
          <a:xfrm>
            <a:off x="3650401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0" name="Abgerundetes Rechteck 49"/>
          <p:cNvSpPr/>
          <p:nvPr/>
        </p:nvSpPr>
        <p:spPr>
          <a:xfrm>
            <a:off x="4192032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1" name="Abgerundetes Rechteck 50"/>
          <p:cNvSpPr/>
          <p:nvPr/>
        </p:nvSpPr>
        <p:spPr>
          <a:xfrm>
            <a:off x="4298346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2" name="Rechteck 51"/>
          <p:cNvSpPr/>
          <p:nvPr/>
        </p:nvSpPr>
        <p:spPr>
          <a:xfrm>
            <a:off x="1780218" y="4148042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3" name="Rechteck 52"/>
          <p:cNvSpPr/>
          <p:nvPr/>
        </p:nvSpPr>
        <p:spPr>
          <a:xfrm>
            <a:off x="1486592" y="3286125"/>
            <a:ext cx="43200" cy="1902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4" name="Rechteck 53"/>
          <p:cNvSpPr/>
          <p:nvPr/>
        </p:nvSpPr>
        <p:spPr>
          <a:xfrm rot="5400000">
            <a:off x="2385880" y="2397327"/>
            <a:ext cx="43200" cy="1825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5" name="Rechteck 54"/>
          <p:cNvSpPr/>
          <p:nvPr/>
        </p:nvSpPr>
        <p:spPr>
          <a:xfrm rot="5400000">
            <a:off x="1647911" y="4269038"/>
            <a:ext cx="43200" cy="36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6" name="Rechteck 55"/>
          <p:cNvSpPr/>
          <p:nvPr/>
        </p:nvSpPr>
        <p:spPr>
          <a:xfrm rot="5400000">
            <a:off x="2411759" y="3646739"/>
            <a:ext cx="42180" cy="1864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Rechteck 56"/>
          <p:cNvSpPr/>
          <p:nvPr/>
        </p:nvSpPr>
        <p:spPr>
          <a:xfrm rot="5400000">
            <a:off x="3381242" y="4352629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8" name="Rechteck 57"/>
          <p:cNvSpPr/>
          <p:nvPr/>
        </p:nvSpPr>
        <p:spPr>
          <a:xfrm rot="5400000">
            <a:off x="3375925" y="3054648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/>
          <p:cNvSpPr/>
          <p:nvPr/>
        </p:nvSpPr>
        <p:spPr>
          <a:xfrm rot="5400000">
            <a:off x="1758689" y="3066457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0" name="Rechteck 59"/>
          <p:cNvSpPr/>
          <p:nvPr/>
        </p:nvSpPr>
        <p:spPr>
          <a:xfrm>
            <a:off x="3274550" y="3115750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1" name="Rechteck 60"/>
          <p:cNvSpPr/>
          <p:nvPr/>
        </p:nvSpPr>
        <p:spPr>
          <a:xfrm>
            <a:off x="1684375" y="3128693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2" name="Rechteck 61"/>
          <p:cNvSpPr/>
          <p:nvPr/>
        </p:nvSpPr>
        <p:spPr>
          <a:xfrm>
            <a:off x="3320138" y="4435184"/>
            <a:ext cx="45021" cy="164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3" name="Rechteck 62"/>
          <p:cNvSpPr/>
          <p:nvPr/>
        </p:nvSpPr>
        <p:spPr>
          <a:xfrm>
            <a:off x="1374057" y="2814360"/>
            <a:ext cx="43200" cy="2488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4" name="Rechteck 63"/>
          <p:cNvSpPr/>
          <p:nvPr/>
        </p:nvSpPr>
        <p:spPr>
          <a:xfrm rot="5400000">
            <a:off x="2391450" y="2361054"/>
            <a:ext cx="43200" cy="2080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5" name="Rechteck 64"/>
          <p:cNvSpPr/>
          <p:nvPr/>
        </p:nvSpPr>
        <p:spPr>
          <a:xfrm rot="5400000">
            <a:off x="2403314" y="3656307"/>
            <a:ext cx="43200" cy="2015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6" name="Rechteck 65"/>
          <p:cNvSpPr/>
          <p:nvPr/>
        </p:nvSpPr>
        <p:spPr>
          <a:xfrm rot="5400000">
            <a:off x="1800984" y="4134052"/>
            <a:ext cx="46245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7" name="Rechteck 66"/>
          <p:cNvSpPr/>
          <p:nvPr/>
        </p:nvSpPr>
        <p:spPr>
          <a:xfrm rot="5400000">
            <a:off x="1610402" y="2606585"/>
            <a:ext cx="43200" cy="459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8" name="Rechteck 67"/>
          <p:cNvSpPr/>
          <p:nvPr/>
        </p:nvSpPr>
        <p:spPr>
          <a:xfrm rot="5400000">
            <a:off x="1450771" y="5190733"/>
            <a:ext cx="43200" cy="1988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9" name="Rechteck 68"/>
          <p:cNvSpPr/>
          <p:nvPr/>
        </p:nvSpPr>
        <p:spPr>
          <a:xfrm>
            <a:off x="3401725" y="4112629"/>
            <a:ext cx="35872" cy="57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0" name="Rechteck 69"/>
          <p:cNvSpPr/>
          <p:nvPr/>
        </p:nvSpPr>
        <p:spPr>
          <a:xfrm>
            <a:off x="3418870" y="2862305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1" name="Rechteck 70"/>
          <p:cNvSpPr/>
          <p:nvPr/>
        </p:nvSpPr>
        <p:spPr>
          <a:xfrm rot="5400000">
            <a:off x="3420128" y="4096825"/>
            <a:ext cx="43200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2" name="Rechteck 71"/>
          <p:cNvSpPr/>
          <p:nvPr/>
        </p:nvSpPr>
        <p:spPr>
          <a:xfrm rot="5400000">
            <a:off x="3429933" y="2852714"/>
            <a:ext cx="43496" cy="68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3" name="Rechteck 72"/>
          <p:cNvSpPr/>
          <p:nvPr/>
        </p:nvSpPr>
        <p:spPr>
          <a:xfrm rot="5400000">
            <a:off x="1513865" y="5131148"/>
            <a:ext cx="43200" cy="6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4" name="Textfeld 73"/>
          <p:cNvSpPr txBox="1"/>
          <p:nvPr/>
        </p:nvSpPr>
        <p:spPr>
          <a:xfrm>
            <a:off x="4860032" y="1700808"/>
            <a:ext cx="4114800" cy="438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Δυστυχώς πολλά συστήματα δεν δουλεύουν με αυτόν το σωστό τρόπο.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xmlns="" id="{4DEFE562-8FF9-4A4E-835C-642DB18E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</a:p>
        </p:txBody>
      </p:sp>
    </p:spTree>
    <p:extLst>
      <p:ext uri="{BB962C8B-B14F-4D97-AF65-F5344CB8AC3E}">
        <p14:creationId xmlns:p14="http://schemas.microsoft.com/office/powerpoint/2010/main" val="1605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862332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/>
          <p:cNvSpPr/>
          <p:nvPr/>
        </p:nvSpPr>
        <p:spPr>
          <a:xfrm>
            <a:off x="1235823" y="2186862"/>
            <a:ext cx="3229495" cy="2543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 4"/>
          <p:cNvSpPr/>
          <p:nvPr/>
        </p:nvSpPr>
        <p:spPr>
          <a:xfrm>
            <a:off x="1235823" y="4729922"/>
            <a:ext cx="3229495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4" name="Gerader Verbinder 3"/>
          <p:cNvCxnSpPr>
            <a:stCxn id="2" idx="1"/>
            <a:endCxn id="2" idx="3"/>
          </p:cNvCxnSpPr>
          <p:nvPr/>
        </p:nvCxnSpPr>
        <p:spPr>
          <a:xfrm>
            <a:off x="1235823" y="3458392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stCxn id="2" idx="0"/>
            <a:endCxn id="5" idx="0"/>
          </p:cNvCxnSpPr>
          <p:nvPr/>
        </p:nvCxnSpPr>
        <p:spPr>
          <a:xfrm>
            <a:off x="2850571" y="2186862"/>
            <a:ext cx="0" cy="2543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1106551" y="948223"/>
            <a:ext cx="3498980" cy="12386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/>
          <p:cNvSpPr/>
          <p:nvPr/>
        </p:nvSpPr>
        <p:spPr>
          <a:xfrm>
            <a:off x="1571800" y="4846087"/>
            <a:ext cx="608823" cy="979715"/>
          </a:xfrm>
          <a:prstGeom prst="rect">
            <a:avLst/>
          </a:prstGeom>
          <a:solidFill>
            <a:srgbClr val="F13F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/>
          <p:cNvSpPr/>
          <p:nvPr/>
        </p:nvSpPr>
        <p:spPr>
          <a:xfrm>
            <a:off x="1669772" y="5000041"/>
            <a:ext cx="426875" cy="90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Abgerundetes Rechteck 13"/>
          <p:cNvSpPr/>
          <p:nvPr/>
        </p:nvSpPr>
        <p:spPr>
          <a:xfrm>
            <a:off x="2244539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Abgerundetes Rechteck 14"/>
          <p:cNvSpPr/>
          <p:nvPr/>
        </p:nvSpPr>
        <p:spPr>
          <a:xfrm>
            <a:off x="2139949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Abgerundetes Rechteck 15"/>
          <p:cNvSpPr/>
          <p:nvPr/>
        </p:nvSpPr>
        <p:spPr>
          <a:xfrm>
            <a:off x="2350339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Abgerundetes Rechteck 17"/>
          <p:cNvSpPr/>
          <p:nvPr/>
        </p:nvSpPr>
        <p:spPr>
          <a:xfrm>
            <a:off x="2459898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Abgerundetes Rechteck 18"/>
          <p:cNvSpPr/>
          <p:nvPr/>
        </p:nvSpPr>
        <p:spPr>
          <a:xfrm>
            <a:off x="1924040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Abgerundetes Rechteck 20"/>
          <p:cNvSpPr/>
          <p:nvPr/>
        </p:nvSpPr>
        <p:spPr>
          <a:xfrm>
            <a:off x="2032504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Abgerundetes Rechteck 21"/>
          <p:cNvSpPr/>
          <p:nvPr/>
        </p:nvSpPr>
        <p:spPr>
          <a:xfrm>
            <a:off x="2574135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Abgerundetes Rechteck 22"/>
          <p:cNvSpPr/>
          <p:nvPr/>
        </p:nvSpPr>
        <p:spPr>
          <a:xfrm>
            <a:off x="2680449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/>
          <p:cNvSpPr/>
          <p:nvPr/>
        </p:nvSpPr>
        <p:spPr>
          <a:xfrm>
            <a:off x="3485944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Abgerundetes Rechteck 24"/>
          <p:cNvSpPr/>
          <p:nvPr/>
        </p:nvSpPr>
        <p:spPr>
          <a:xfrm>
            <a:off x="3868151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Abgerundetes Rechteck 25"/>
          <p:cNvSpPr/>
          <p:nvPr/>
        </p:nvSpPr>
        <p:spPr>
          <a:xfrm>
            <a:off x="3763561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Abgerundetes Rechteck 26"/>
          <p:cNvSpPr/>
          <p:nvPr/>
        </p:nvSpPr>
        <p:spPr>
          <a:xfrm>
            <a:off x="3973951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Abgerundetes Rechteck 27"/>
          <p:cNvSpPr/>
          <p:nvPr/>
        </p:nvSpPr>
        <p:spPr>
          <a:xfrm>
            <a:off x="4083510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" name="Abgerundetes Rechteck 28"/>
          <p:cNvSpPr/>
          <p:nvPr/>
        </p:nvSpPr>
        <p:spPr>
          <a:xfrm>
            <a:off x="3547652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3656116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1" name="Abgerundetes Rechteck 30"/>
          <p:cNvSpPr/>
          <p:nvPr/>
        </p:nvSpPr>
        <p:spPr>
          <a:xfrm>
            <a:off x="4197747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2" name="Abgerundetes Rechteck 31"/>
          <p:cNvSpPr/>
          <p:nvPr/>
        </p:nvSpPr>
        <p:spPr>
          <a:xfrm>
            <a:off x="4304061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3" name="Rechteck 32"/>
          <p:cNvSpPr/>
          <p:nvPr/>
        </p:nvSpPr>
        <p:spPr>
          <a:xfrm>
            <a:off x="1856617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4" name="Gerader Verbinder 33"/>
          <p:cNvCxnSpPr/>
          <p:nvPr/>
        </p:nvCxnSpPr>
        <p:spPr>
          <a:xfrm>
            <a:off x="1230108" y="4721407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2238824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2134234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2344624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2454183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1918325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0" name="Abgerundetes Rechteck 39"/>
          <p:cNvSpPr/>
          <p:nvPr/>
        </p:nvSpPr>
        <p:spPr>
          <a:xfrm>
            <a:off x="2026789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Abgerundetes Rechteck 40"/>
          <p:cNvSpPr/>
          <p:nvPr/>
        </p:nvSpPr>
        <p:spPr>
          <a:xfrm>
            <a:off x="2568420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Abgerundetes Rechteck 41"/>
          <p:cNvSpPr/>
          <p:nvPr/>
        </p:nvSpPr>
        <p:spPr>
          <a:xfrm>
            <a:off x="2674734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3480229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4" name="Abgerundetes Rechteck 43"/>
          <p:cNvSpPr/>
          <p:nvPr/>
        </p:nvSpPr>
        <p:spPr>
          <a:xfrm>
            <a:off x="3862436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5" name="Abgerundetes Rechteck 44"/>
          <p:cNvSpPr/>
          <p:nvPr/>
        </p:nvSpPr>
        <p:spPr>
          <a:xfrm>
            <a:off x="3757846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6" name="Abgerundetes Rechteck 45"/>
          <p:cNvSpPr/>
          <p:nvPr/>
        </p:nvSpPr>
        <p:spPr>
          <a:xfrm>
            <a:off x="3968236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7" name="Abgerundetes Rechteck 46"/>
          <p:cNvSpPr/>
          <p:nvPr/>
        </p:nvSpPr>
        <p:spPr>
          <a:xfrm>
            <a:off x="4077795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3541937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9" name="Abgerundetes Rechteck 48"/>
          <p:cNvSpPr/>
          <p:nvPr/>
        </p:nvSpPr>
        <p:spPr>
          <a:xfrm>
            <a:off x="3650401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0" name="Abgerundetes Rechteck 49"/>
          <p:cNvSpPr/>
          <p:nvPr/>
        </p:nvSpPr>
        <p:spPr>
          <a:xfrm>
            <a:off x="4192032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1" name="Abgerundetes Rechteck 50"/>
          <p:cNvSpPr/>
          <p:nvPr/>
        </p:nvSpPr>
        <p:spPr>
          <a:xfrm>
            <a:off x="4298346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2" name="Rechteck 51"/>
          <p:cNvSpPr/>
          <p:nvPr/>
        </p:nvSpPr>
        <p:spPr>
          <a:xfrm>
            <a:off x="1780218" y="4148042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3" name="Rechteck 52"/>
          <p:cNvSpPr/>
          <p:nvPr/>
        </p:nvSpPr>
        <p:spPr>
          <a:xfrm>
            <a:off x="1486592" y="3286125"/>
            <a:ext cx="43200" cy="1902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4" name="Rechteck 53"/>
          <p:cNvSpPr/>
          <p:nvPr/>
        </p:nvSpPr>
        <p:spPr>
          <a:xfrm rot="5400000">
            <a:off x="2385880" y="2397327"/>
            <a:ext cx="43200" cy="1825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5" name="Rechteck 54"/>
          <p:cNvSpPr/>
          <p:nvPr/>
        </p:nvSpPr>
        <p:spPr>
          <a:xfrm rot="5400000">
            <a:off x="1647911" y="4269038"/>
            <a:ext cx="43200" cy="36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6" name="Rechteck 55"/>
          <p:cNvSpPr/>
          <p:nvPr/>
        </p:nvSpPr>
        <p:spPr>
          <a:xfrm rot="5400000">
            <a:off x="2411759" y="3646739"/>
            <a:ext cx="42180" cy="1864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Rechteck 56"/>
          <p:cNvSpPr/>
          <p:nvPr/>
        </p:nvSpPr>
        <p:spPr>
          <a:xfrm rot="5400000">
            <a:off x="3381242" y="4352629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8" name="Rechteck 57"/>
          <p:cNvSpPr/>
          <p:nvPr/>
        </p:nvSpPr>
        <p:spPr>
          <a:xfrm rot="5400000">
            <a:off x="3375925" y="3054648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/>
          <p:cNvSpPr/>
          <p:nvPr/>
        </p:nvSpPr>
        <p:spPr>
          <a:xfrm rot="5400000">
            <a:off x="1758689" y="3066457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0" name="Rechteck 59"/>
          <p:cNvSpPr/>
          <p:nvPr/>
        </p:nvSpPr>
        <p:spPr>
          <a:xfrm>
            <a:off x="3274550" y="3115750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1" name="Rechteck 60"/>
          <p:cNvSpPr/>
          <p:nvPr/>
        </p:nvSpPr>
        <p:spPr>
          <a:xfrm>
            <a:off x="1684375" y="3128693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2" name="Rechteck 61"/>
          <p:cNvSpPr/>
          <p:nvPr/>
        </p:nvSpPr>
        <p:spPr>
          <a:xfrm>
            <a:off x="3320138" y="4435184"/>
            <a:ext cx="45021" cy="164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3" name="Rechteck 62"/>
          <p:cNvSpPr/>
          <p:nvPr/>
        </p:nvSpPr>
        <p:spPr>
          <a:xfrm>
            <a:off x="1374057" y="2814360"/>
            <a:ext cx="43200" cy="2488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4" name="Rechteck 63"/>
          <p:cNvSpPr/>
          <p:nvPr/>
        </p:nvSpPr>
        <p:spPr>
          <a:xfrm rot="5400000">
            <a:off x="2391450" y="2361054"/>
            <a:ext cx="43200" cy="2080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5" name="Rechteck 64"/>
          <p:cNvSpPr/>
          <p:nvPr/>
        </p:nvSpPr>
        <p:spPr>
          <a:xfrm rot="5400000">
            <a:off x="2403314" y="3656307"/>
            <a:ext cx="43200" cy="2015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6" name="Rechteck 65"/>
          <p:cNvSpPr/>
          <p:nvPr/>
        </p:nvSpPr>
        <p:spPr>
          <a:xfrm rot="5400000">
            <a:off x="1800984" y="4134052"/>
            <a:ext cx="46245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7" name="Rechteck 66"/>
          <p:cNvSpPr/>
          <p:nvPr/>
        </p:nvSpPr>
        <p:spPr>
          <a:xfrm rot="5400000">
            <a:off x="1610402" y="2606585"/>
            <a:ext cx="43200" cy="459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8" name="Rechteck 67"/>
          <p:cNvSpPr/>
          <p:nvPr/>
        </p:nvSpPr>
        <p:spPr>
          <a:xfrm rot="5400000">
            <a:off x="1450771" y="5190733"/>
            <a:ext cx="43200" cy="1988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9" name="Rechteck 68"/>
          <p:cNvSpPr/>
          <p:nvPr/>
        </p:nvSpPr>
        <p:spPr>
          <a:xfrm>
            <a:off x="3401725" y="4112629"/>
            <a:ext cx="35872" cy="57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0" name="Rechteck 69"/>
          <p:cNvSpPr/>
          <p:nvPr/>
        </p:nvSpPr>
        <p:spPr>
          <a:xfrm>
            <a:off x="3418870" y="2862305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1" name="Rechteck 70"/>
          <p:cNvSpPr/>
          <p:nvPr/>
        </p:nvSpPr>
        <p:spPr>
          <a:xfrm rot="5400000">
            <a:off x="3420128" y="4096825"/>
            <a:ext cx="43200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2" name="Rechteck 71"/>
          <p:cNvSpPr/>
          <p:nvPr/>
        </p:nvSpPr>
        <p:spPr>
          <a:xfrm rot="5400000">
            <a:off x="3429933" y="2852714"/>
            <a:ext cx="43496" cy="68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3" name="Rechteck 72"/>
          <p:cNvSpPr/>
          <p:nvPr/>
        </p:nvSpPr>
        <p:spPr>
          <a:xfrm rot="5400000">
            <a:off x="1513865" y="5131148"/>
            <a:ext cx="43200" cy="6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4" name="Textfeld 73"/>
          <p:cNvSpPr txBox="1"/>
          <p:nvPr/>
        </p:nvSpPr>
        <p:spPr>
          <a:xfrm>
            <a:off x="4860032" y="1550427"/>
            <a:ext cx="4114800" cy="438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Δυστυχώς πολλά συστήματα δεν δουλεύουν με αυτόν το σωστό τρόπο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νερό μέσα στο σύστημα ρέει προς την γραμμή με τη μικρότερη αντίσταση, το οποίο σημαίνει: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Μέσω σύντομων διαδρομών ή μεγάλων διαμέτρων  σωληνώσεων έχουμε μεγαλύτερη ροή από ότι στις  μεγάλες διαδρομές και στις σωληνώσεις μικρότερης διατομής. </a:t>
            </a:r>
            <a:endParaRPr lang="de-DE" dirty="0">
              <a:latin typeface="Bahnschrift" panose="020B0502040204020203" pitchFamily="34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xmlns="" id="{38F77C55-B64F-4B6F-9E75-56D4A8F9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</a:p>
        </p:txBody>
      </p:sp>
    </p:spTree>
    <p:extLst>
      <p:ext uri="{BB962C8B-B14F-4D97-AF65-F5344CB8AC3E}">
        <p14:creationId xmlns:p14="http://schemas.microsoft.com/office/powerpoint/2010/main" val="287473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862332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/>
          <p:cNvSpPr/>
          <p:nvPr/>
        </p:nvSpPr>
        <p:spPr>
          <a:xfrm>
            <a:off x="1235823" y="2186862"/>
            <a:ext cx="3229495" cy="2543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 4"/>
          <p:cNvSpPr/>
          <p:nvPr/>
        </p:nvSpPr>
        <p:spPr>
          <a:xfrm>
            <a:off x="1235823" y="4729922"/>
            <a:ext cx="3229495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4" name="Gerader Verbinder 3"/>
          <p:cNvCxnSpPr>
            <a:stCxn id="2" idx="1"/>
            <a:endCxn id="2" idx="3"/>
          </p:cNvCxnSpPr>
          <p:nvPr/>
        </p:nvCxnSpPr>
        <p:spPr>
          <a:xfrm>
            <a:off x="1235823" y="3458392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stCxn id="2" idx="0"/>
            <a:endCxn id="5" idx="0"/>
          </p:cNvCxnSpPr>
          <p:nvPr/>
        </p:nvCxnSpPr>
        <p:spPr>
          <a:xfrm>
            <a:off x="2850571" y="2186862"/>
            <a:ext cx="0" cy="2543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1106551" y="948223"/>
            <a:ext cx="3498980" cy="12386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/>
          <p:cNvSpPr/>
          <p:nvPr/>
        </p:nvSpPr>
        <p:spPr>
          <a:xfrm>
            <a:off x="1571800" y="4846087"/>
            <a:ext cx="608823" cy="979715"/>
          </a:xfrm>
          <a:prstGeom prst="rect">
            <a:avLst/>
          </a:prstGeom>
          <a:solidFill>
            <a:srgbClr val="F13F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 dirty="0">
              <a:latin typeface="Bahnschrift" panose="020B0502040204020203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69772" y="5000041"/>
            <a:ext cx="426875" cy="90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Abgerundetes Rechteck 13"/>
          <p:cNvSpPr/>
          <p:nvPr/>
        </p:nvSpPr>
        <p:spPr>
          <a:xfrm>
            <a:off x="2244539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Abgerundetes Rechteck 14"/>
          <p:cNvSpPr/>
          <p:nvPr/>
        </p:nvSpPr>
        <p:spPr>
          <a:xfrm>
            <a:off x="2139949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Abgerundetes Rechteck 15"/>
          <p:cNvSpPr/>
          <p:nvPr/>
        </p:nvSpPr>
        <p:spPr>
          <a:xfrm>
            <a:off x="2350339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Abgerundetes Rechteck 17"/>
          <p:cNvSpPr/>
          <p:nvPr/>
        </p:nvSpPr>
        <p:spPr>
          <a:xfrm>
            <a:off x="2459898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Abgerundetes Rechteck 18"/>
          <p:cNvSpPr/>
          <p:nvPr/>
        </p:nvSpPr>
        <p:spPr>
          <a:xfrm>
            <a:off x="1924040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Abgerundetes Rechteck 20"/>
          <p:cNvSpPr/>
          <p:nvPr/>
        </p:nvSpPr>
        <p:spPr>
          <a:xfrm>
            <a:off x="2032504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Abgerundetes Rechteck 21"/>
          <p:cNvSpPr/>
          <p:nvPr/>
        </p:nvSpPr>
        <p:spPr>
          <a:xfrm>
            <a:off x="2574135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Abgerundetes Rechteck 22"/>
          <p:cNvSpPr/>
          <p:nvPr/>
        </p:nvSpPr>
        <p:spPr>
          <a:xfrm>
            <a:off x="2680449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/>
          <p:cNvSpPr/>
          <p:nvPr/>
        </p:nvSpPr>
        <p:spPr>
          <a:xfrm>
            <a:off x="3485944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Abgerundetes Rechteck 24"/>
          <p:cNvSpPr/>
          <p:nvPr/>
        </p:nvSpPr>
        <p:spPr>
          <a:xfrm>
            <a:off x="3868151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Abgerundetes Rechteck 25"/>
          <p:cNvSpPr/>
          <p:nvPr/>
        </p:nvSpPr>
        <p:spPr>
          <a:xfrm>
            <a:off x="3763561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Abgerundetes Rechteck 26"/>
          <p:cNvSpPr/>
          <p:nvPr/>
        </p:nvSpPr>
        <p:spPr>
          <a:xfrm>
            <a:off x="3973951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Abgerundetes Rechteck 27"/>
          <p:cNvSpPr/>
          <p:nvPr/>
        </p:nvSpPr>
        <p:spPr>
          <a:xfrm>
            <a:off x="4083510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" name="Abgerundetes Rechteck 28"/>
          <p:cNvSpPr/>
          <p:nvPr/>
        </p:nvSpPr>
        <p:spPr>
          <a:xfrm>
            <a:off x="3547652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3656116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1" name="Abgerundetes Rechteck 30"/>
          <p:cNvSpPr/>
          <p:nvPr/>
        </p:nvSpPr>
        <p:spPr>
          <a:xfrm>
            <a:off x="4197747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2" name="Abgerundetes Rechteck 31"/>
          <p:cNvSpPr/>
          <p:nvPr/>
        </p:nvSpPr>
        <p:spPr>
          <a:xfrm>
            <a:off x="4304061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3" name="Rechteck 32"/>
          <p:cNvSpPr/>
          <p:nvPr/>
        </p:nvSpPr>
        <p:spPr>
          <a:xfrm>
            <a:off x="1856617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4" name="Gerader Verbinder 33"/>
          <p:cNvCxnSpPr/>
          <p:nvPr/>
        </p:nvCxnSpPr>
        <p:spPr>
          <a:xfrm>
            <a:off x="1230108" y="4721407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2238824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2134234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2344624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2454183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1918325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0" name="Abgerundetes Rechteck 39"/>
          <p:cNvSpPr/>
          <p:nvPr/>
        </p:nvSpPr>
        <p:spPr>
          <a:xfrm>
            <a:off x="2026789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Abgerundetes Rechteck 40"/>
          <p:cNvSpPr/>
          <p:nvPr/>
        </p:nvSpPr>
        <p:spPr>
          <a:xfrm>
            <a:off x="2568420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Abgerundetes Rechteck 41"/>
          <p:cNvSpPr/>
          <p:nvPr/>
        </p:nvSpPr>
        <p:spPr>
          <a:xfrm>
            <a:off x="2674734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3480229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4" name="Abgerundetes Rechteck 43"/>
          <p:cNvSpPr/>
          <p:nvPr/>
        </p:nvSpPr>
        <p:spPr>
          <a:xfrm>
            <a:off x="3862436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5" name="Abgerundetes Rechteck 44"/>
          <p:cNvSpPr/>
          <p:nvPr/>
        </p:nvSpPr>
        <p:spPr>
          <a:xfrm>
            <a:off x="3757846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6" name="Abgerundetes Rechteck 45"/>
          <p:cNvSpPr/>
          <p:nvPr/>
        </p:nvSpPr>
        <p:spPr>
          <a:xfrm>
            <a:off x="3968236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7" name="Abgerundetes Rechteck 46"/>
          <p:cNvSpPr/>
          <p:nvPr/>
        </p:nvSpPr>
        <p:spPr>
          <a:xfrm>
            <a:off x="4077795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3541937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9" name="Abgerundetes Rechteck 48"/>
          <p:cNvSpPr/>
          <p:nvPr/>
        </p:nvSpPr>
        <p:spPr>
          <a:xfrm>
            <a:off x="3650401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0" name="Abgerundetes Rechteck 49"/>
          <p:cNvSpPr/>
          <p:nvPr/>
        </p:nvSpPr>
        <p:spPr>
          <a:xfrm>
            <a:off x="4192032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1" name="Abgerundetes Rechteck 50"/>
          <p:cNvSpPr/>
          <p:nvPr/>
        </p:nvSpPr>
        <p:spPr>
          <a:xfrm>
            <a:off x="4298346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2" name="Rechteck 51"/>
          <p:cNvSpPr/>
          <p:nvPr/>
        </p:nvSpPr>
        <p:spPr>
          <a:xfrm>
            <a:off x="1780218" y="4148042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3" name="Rechteck 52"/>
          <p:cNvSpPr/>
          <p:nvPr/>
        </p:nvSpPr>
        <p:spPr>
          <a:xfrm>
            <a:off x="1486592" y="3286125"/>
            <a:ext cx="43200" cy="1902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4" name="Rechteck 53"/>
          <p:cNvSpPr/>
          <p:nvPr/>
        </p:nvSpPr>
        <p:spPr>
          <a:xfrm rot="5400000">
            <a:off x="2385880" y="2397327"/>
            <a:ext cx="43200" cy="1825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5" name="Rechteck 54"/>
          <p:cNvSpPr/>
          <p:nvPr/>
        </p:nvSpPr>
        <p:spPr>
          <a:xfrm rot="5400000">
            <a:off x="1647911" y="4269038"/>
            <a:ext cx="43200" cy="36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6" name="Rechteck 55"/>
          <p:cNvSpPr/>
          <p:nvPr/>
        </p:nvSpPr>
        <p:spPr>
          <a:xfrm rot="5400000">
            <a:off x="2411759" y="3646739"/>
            <a:ext cx="42180" cy="1864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Rechteck 56"/>
          <p:cNvSpPr/>
          <p:nvPr/>
        </p:nvSpPr>
        <p:spPr>
          <a:xfrm rot="5400000">
            <a:off x="3381242" y="4352629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8" name="Rechteck 57"/>
          <p:cNvSpPr/>
          <p:nvPr/>
        </p:nvSpPr>
        <p:spPr>
          <a:xfrm rot="5400000">
            <a:off x="3375925" y="3054648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/>
          <p:cNvSpPr/>
          <p:nvPr/>
        </p:nvSpPr>
        <p:spPr>
          <a:xfrm rot="5400000">
            <a:off x="1758689" y="3066457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0" name="Rechteck 59"/>
          <p:cNvSpPr/>
          <p:nvPr/>
        </p:nvSpPr>
        <p:spPr>
          <a:xfrm>
            <a:off x="3274550" y="3115750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1" name="Rechteck 60"/>
          <p:cNvSpPr/>
          <p:nvPr/>
        </p:nvSpPr>
        <p:spPr>
          <a:xfrm>
            <a:off x="1684375" y="3128693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2" name="Rechteck 61"/>
          <p:cNvSpPr/>
          <p:nvPr/>
        </p:nvSpPr>
        <p:spPr>
          <a:xfrm>
            <a:off x="3320138" y="4435184"/>
            <a:ext cx="45021" cy="164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3" name="Rechteck 62"/>
          <p:cNvSpPr/>
          <p:nvPr/>
        </p:nvSpPr>
        <p:spPr>
          <a:xfrm>
            <a:off x="1374057" y="2814360"/>
            <a:ext cx="43200" cy="2488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4" name="Rechteck 63"/>
          <p:cNvSpPr/>
          <p:nvPr/>
        </p:nvSpPr>
        <p:spPr>
          <a:xfrm rot="5400000">
            <a:off x="2391450" y="2361054"/>
            <a:ext cx="43200" cy="2080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5" name="Rechteck 64"/>
          <p:cNvSpPr/>
          <p:nvPr/>
        </p:nvSpPr>
        <p:spPr>
          <a:xfrm rot="5400000">
            <a:off x="2403314" y="3656307"/>
            <a:ext cx="43200" cy="2015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6" name="Rechteck 65"/>
          <p:cNvSpPr/>
          <p:nvPr/>
        </p:nvSpPr>
        <p:spPr>
          <a:xfrm rot="5400000">
            <a:off x="1800984" y="4134052"/>
            <a:ext cx="46245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7" name="Rechteck 66"/>
          <p:cNvSpPr/>
          <p:nvPr/>
        </p:nvSpPr>
        <p:spPr>
          <a:xfrm rot="5400000">
            <a:off x="1610402" y="2606585"/>
            <a:ext cx="43200" cy="459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8" name="Rechteck 67"/>
          <p:cNvSpPr/>
          <p:nvPr/>
        </p:nvSpPr>
        <p:spPr>
          <a:xfrm rot="5400000">
            <a:off x="1450771" y="5190733"/>
            <a:ext cx="43200" cy="1988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9" name="Rechteck 68"/>
          <p:cNvSpPr/>
          <p:nvPr/>
        </p:nvSpPr>
        <p:spPr>
          <a:xfrm>
            <a:off x="3401725" y="4112629"/>
            <a:ext cx="35872" cy="57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0" name="Rechteck 69"/>
          <p:cNvSpPr/>
          <p:nvPr/>
        </p:nvSpPr>
        <p:spPr>
          <a:xfrm>
            <a:off x="3418870" y="2862305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1" name="Rechteck 70"/>
          <p:cNvSpPr/>
          <p:nvPr/>
        </p:nvSpPr>
        <p:spPr>
          <a:xfrm rot="5400000">
            <a:off x="3420128" y="4096825"/>
            <a:ext cx="43200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2" name="Rechteck 71"/>
          <p:cNvSpPr/>
          <p:nvPr/>
        </p:nvSpPr>
        <p:spPr>
          <a:xfrm rot="5400000">
            <a:off x="3429933" y="2852714"/>
            <a:ext cx="43496" cy="68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3" name="Rechteck 72"/>
          <p:cNvSpPr/>
          <p:nvPr/>
        </p:nvSpPr>
        <p:spPr>
          <a:xfrm rot="5400000">
            <a:off x="1513865" y="5131148"/>
            <a:ext cx="43200" cy="6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4" name="Textfeld 73"/>
          <p:cNvSpPr txBox="1"/>
          <p:nvPr/>
        </p:nvSpPr>
        <p:spPr>
          <a:xfrm>
            <a:off x="4860032" y="1748281"/>
            <a:ext cx="4114800" cy="438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Δυστυχώς πολλά συστήματα δεν δουλεύουν με αυτόν το σωστό τρόπο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Γι’ αυτό ο χώρος δίπλα στο λέβητα λαμβάνει περισσότερο ζεστό νερό  και είναι πιο ζεστό.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endParaRPr lang="de-DE" dirty="0">
              <a:latin typeface="Bahnschrift" panose="020B0502040204020203" pitchFamily="34" charset="0"/>
            </a:endParaRPr>
          </a:p>
          <a:p>
            <a:endParaRPr lang="de-DE" dirty="0">
              <a:latin typeface="Bahnschrift" panose="020B0502040204020203" pitchFamily="34" charset="0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2065669" y="3422830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25°C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xmlns="" id="{8F779F31-671A-410B-8507-384122BC8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</a:p>
        </p:txBody>
      </p:sp>
    </p:spTree>
    <p:extLst>
      <p:ext uri="{BB962C8B-B14F-4D97-AF65-F5344CB8AC3E}">
        <p14:creationId xmlns:p14="http://schemas.microsoft.com/office/powerpoint/2010/main" val="27045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862332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/>
          <p:cNvSpPr/>
          <p:nvPr/>
        </p:nvSpPr>
        <p:spPr>
          <a:xfrm>
            <a:off x="1235823" y="2186862"/>
            <a:ext cx="3229495" cy="2543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 4"/>
          <p:cNvSpPr/>
          <p:nvPr/>
        </p:nvSpPr>
        <p:spPr>
          <a:xfrm>
            <a:off x="1235823" y="4729922"/>
            <a:ext cx="3229495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4" name="Gerader Verbinder 3"/>
          <p:cNvCxnSpPr>
            <a:stCxn id="2" idx="1"/>
            <a:endCxn id="2" idx="3"/>
          </p:cNvCxnSpPr>
          <p:nvPr/>
        </p:nvCxnSpPr>
        <p:spPr>
          <a:xfrm>
            <a:off x="1235823" y="3458392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stCxn id="2" idx="0"/>
            <a:endCxn id="5" idx="0"/>
          </p:cNvCxnSpPr>
          <p:nvPr/>
        </p:nvCxnSpPr>
        <p:spPr>
          <a:xfrm>
            <a:off x="2850571" y="2186862"/>
            <a:ext cx="0" cy="2543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1106551" y="948223"/>
            <a:ext cx="3498980" cy="12386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/>
          <p:cNvSpPr/>
          <p:nvPr/>
        </p:nvSpPr>
        <p:spPr>
          <a:xfrm>
            <a:off x="1571800" y="4846087"/>
            <a:ext cx="608823" cy="979715"/>
          </a:xfrm>
          <a:prstGeom prst="rect">
            <a:avLst/>
          </a:prstGeom>
          <a:solidFill>
            <a:srgbClr val="F13F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 dirty="0">
              <a:latin typeface="Bahnschrift" panose="020B0502040204020203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69772" y="5000041"/>
            <a:ext cx="426875" cy="90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Abgerundetes Rechteck 13"/>
          <p:cNvSpPr/>
          <p:nvPr/>
        </p:nvSpPr>
        <p:spPr>
          <a:xfrm>
            <a:off x="2244539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Abgerundetes Rechteck 14"/>
          <p:cNvSpPr/>
          <p:nvPr/>
        </p:nvSpPr>
        <p:spPr>
          <a:xfrm>
            <a:off x="2139949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Abgerundetes Rechteck 15"/>
          <p:cNvSpPr/>
          <p:nvPr/>
        </p:nvSpPr>
        <p:spPr>
          <a:xfrm>
            <a:off x="2350339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Abgerundetes Rechteck 17"/>
          <p:cNvSpPr/>
          <p:nvPr/>
        </p:nvSpPr>
        <p:spPr>
          <a:xfrm>
            <a:off x="2459898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Abgerundetes Rechteck 18"/>
          <p:cNvSpPr/>
          <p:nvPr/>
        </p:nvSpPr>
        <p:spPr>
          <a:xfrm>
            <a:off x="1924040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Abgerundetes Rechteck 20"/>
          <p:cNvSpPr/>
          <p:nvPr/>
        </p:nvSpPr>
        <p:spPr>
          <a:xfrm>
            <a:off x="2032504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Abgerundetes Rechteck 21"/>
          <p:cNvSpPr/>
          <p:nvPr/>
        </p:nvSpPr>
        <p:spPr>
          <a:xfrm>
            <a:off x="2574135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Abgerundetes Rechteck 22"/>
          <p:cNvSpPr/>
          <p:nvPr/>
        </p:nvSpPr>
        <p:spPr>
          <a:xfrm>
            <a:off x="2680449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/>
          <p:cNvSpPr/>
          <p:nvPr/>
        </p:nvSpPr>
        <p:spPr>
          <a:xfrm>
            <a:off x="3485944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Abgerundetes Rechteck 24"/>
          <p:cNvSpPr/>
          <p:nvPr/>
        </p:nvSpPr>
        <p:spPr>
          <a:xfrm>
            <a:off x="3868151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Abgerundetes Rechteck 25"/>
          <p:cNvSpPr/>
          <p:nvPr/>
        </p:nvSpPr>
        <p:spPr>
          <a:xfrm>
            <a:off x="3763561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Abgerundetes Rechteck 26"/>
          <p:cNvSpPr/>
          <p:nvPr/>
        </p:nvSpPr>
        <p:spPr>
          <a:xfrm>
            <a:off x="3973951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Abgerundetes Rechteck 27"/>
          <p:cNvSpPr/>
          <p:nvPr/>
        </p:nvSpPr>
        <p:spPr>
          <a:xfrm>
            <a:off x="4083510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" name="Abgerundetes Rechteck 28"/>
          <p:cNvSpPr/>
          <p:nvPr/>
        </p:nvSpPr>
        <p:spPr>
          <a:xfrm>
            <a:off x="3547652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3656116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1" name="Abgerundetes Rechteck 30"/>
          <p:cNvSpPr/>
          <p:nvPr/>
        </p:nvSpPr>
        <p:spPr>
          <a:xfrm>
            <a:off x="4197747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2" name="Abgerundetes Rechteck 31"/>
          <p:cNvSpPr/>
          <p:nvPr/>
        </p:nvSpPr>
        <p:spPr>
          <a:xfrm>
            <a:off x="4304061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3" name="Rechteck 32"/>
          <p:cNvSpPr/>
          <p:nvPr/>
        </p:nvSpPr>
        <p:spPr>
          <a:xfrm>
            <a:off x="1856617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4" name="Gerader Verbinder 33"/>
          <p:cNvCxnSpPr/>
          <p:nvPr/>
        </p:nvCxnSpPr>
        <p:spPr>
          <a:xfrm>
            <a:off x="1230108" y="4721407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2238824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2134234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2344624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2454183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1918325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0" name="Abgerundetes Rechteck 39"/>
          <p:cNvSpPr/>
          <p:nvPr/>
        </p:nvSpPr>
        <p:spPr>
          <a:xfrm>
            <a:off x="2026789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Abgerundetes Rechteck 40"/>
          <p:cNvSpPr/>
          <p:nvPr/>
        </p:nvSpPr>
        <p:spPr>
          <a:xfrm>
            <a:off x="2568420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Abgerundetes Rechteck 41"/>
          <p:cNvSpPr/>
          <p:nvPr/>
        </p:nvSpPr>
        <p:spPr>
          <a:xfrm>
            <a:off x="2674734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3480229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4" name="Abgerundetes Rechteck 43"/>
          <p:cNvSpPr/>
          <p:nvPr/>
        </p:nvSpPr>
        <p:spPr>
          <a:xfrm>
            <a:off x="3862436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5" name="Abgerundetes Rechteck 44"/>
          <p:cNvSpPr/>
          <p:nvPr/>
        </p:nvSpPr>
        <p:spPr>
          <a:xfrm>
            <a:off x="3757846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6" name="Abgerundetes Rechteck 45"/>
          <p:cNvSpPr/>
          <p:nvPr/>
        </p:nvSpPr>
        <p:spPr>
          <a:xfrm>
            <a:off x="3968236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7" name="Abgerundetes Rechteck 46"/>
          <p:cNvSpPr/>
          <p:nvPr/>
        </p:nvSpPr>
        <p:spPr>
          <a:xfrm>
            <a:off x="4077795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3541937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9" name="Abgerundetes Rechteck 48"/>
          <p:cNvSpPr/>
          <p:nvPr/>
        </p:nvSpPr>
        <p:spPr>
          <a:xfrm>
            <a:off x="3650401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0" name="Abgerundetes Rechteck 49"/>
          <p:cNvSpPr/>
          <p:nvPr/>
        </p:nvSpPr>
        <p:spPr>
          <a:xfrm>
            <a:off x="4192032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1" name="Abgerundetes Rechteck 50"/>
          <p:cNvSpPr/>
          <p:nvPr/>
        </p:nvSpPr>
        <p:spPr>
          <a:xfrm>
            <a:off x="4298346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2" name="Rechteck 51"/>
          <p:cNvSpPr/>
          <p:nvPr/>
        </p:nvSpPr>
        <p:spPr>
          <a:xfrm>
            <a:off x="1780218" y="4148042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3" name="Rechteck 52"/>
          <p:cNvSpPr/>
          <p:nvPr/>
        </p:nvSpPr>
        <p:spPr>
          <a:xfrm>
            <a:off x="1486592" y="3286125"/>
            <a:ext cx="43200" cy="1902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4" name="Rechteck 53"/>
          <p:cNvSpPr/>
          <p:nvPr/>
        </p:nvSpPr>
        <p:spPr>
          <a:xfrm rot="5400000">
            <a:off x="2385880" y="2397327"/>
            <a:ext cx="43200" cy="1825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5" name="Rechteck 54"/>
          <p:cNvSpPr/>
          <p:nvPr/>
        </p:nvSpPr>
        <p:spPr>
          <a:xfrm rot="5400000">
            <a:off x="1647911" y="4269038"/>
            <a:ext cx="43200" cy="36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6" name="Rechteck 55"/>
          <p:cNvSpPr/>
          <p:nvPr/>
        </p:nvSpPr>
        <p:spPr>
          <a:xfrm rot="5400000">
            <a:off x="2411759" y="3646739"/>
            <a:ext cx="42180" cy="1864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Rechteck 56"/>
          <p:cNvSpPr/>
          <p:nvPr/>
        </p:nvSpPr>
        <p:spPr>
          <a:xfrm rot="5400000">
            <a:off x="3381242" y="4352629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8" name="Rechteck 57"/>
          <p:cNvSpPr/>
          <p:nvPr/>
        </p:nvSpPr>
        <p:spPr>
          <a:xfrm rot="5400000">
            <a:off x="3375925" y="3054648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/>
          <p:cNvSpPr/>
          <p:nvPr/>
        </p:nvSpPr>
        <p:spPr>
          <a:xfrm rot="5400000">
            <a:off x="1758689" y="3066457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0" name="Rechteck 59"/>
          <p:cNvSpPr/>
          <p:nvPr/>
        </p:nvSpPr>
        <p:spPr>
          <a:xfrm>
            <a:off x="3274550" y="3115750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1" name="Rechteck 60"/>
          <p:cNvSpPr/>
          <p:nvPr/>
        </p:nvSpPr>
        <p:spPr>
          <a:xfrm>
            <a:off x="1684375" y="3128693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2" name="Rechteck 61"/>
          <p:cNvSpPr/>
          <p:nvPr/>
        </p:nvSpPr>
        <p:spPr>
          <a:xfrm>
            <a:off x="3320138" y="4435184"/>
            <a:ext cx="45021" cy="164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3" name="Rechteck 62"/>
          <p:cNvSpPr/>
          <p:nvPr/>
        </p:nvSpPr>
        <p:spPr>
          <a:xfrm>
            <a:off x="1374057" y="2814360"/>
            <a:ext cx="43200" cy="2488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4" name="Rechteck 63"/>
          <p:cNvSpPr/>
          <p:nvPr/>
        </p:nvSpPr>
        <p:spPr>
          <a:xfrm rot="5400000">
            <a:off x="2391450" y="2361054"/>
            <a:ext cx="43200" cy="2080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5" name="Rechteck 64"/>
          <p:cNvSpPr/>
          <p:nvPr/>
        </p:nvSpPr>
        <p:spPr>
          <a:xfrm rot="5400000">
            <a:off x="2403314" y="3656307"/>
            <a:ext cx="43200" cy="2015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6" name="Rechteck 65"/>
          <p:cNvSpPr/>
          <p:nvPr/>
        </p:nvSpPr>
        <p:spPr>
          <a:xfrm rot="5400000">
            <a:off x="1800984" y="4134052"/>
            <a:ext cx="46245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7" name="Rechteck 66"/>
          <p:cNvSpPr/>
          <p:nvPr/>
        </p:nvSpPr>
        <p:spPr>
          <a:xfrm rot="5400000">
            <a:off x="1610402" y="2606585"/>
            <a:ext cx="43200" cy="459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8" name="Rechteck 67"/>
          <p:cNvSpPr/>
          <p:nvPr/>
        </p:nvSpPr>
        <p:spPr>
          <a:xfrm rot="5400000">
            <a:off x="1450771" y="5190733"/>
            <a:ext cx="43200" cy="1988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9" name="Rechteck 68"/>
          <p:cNvSpPr/>
          <p:nvPr/>
        </p:nvSpPr>
        <p:spPr>
          <a:xfrm>
            <a:off x="3401725" y="4112629"/>
            <a:ext cx="35872" cy="57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0" name="Rechteck 69"/>
          <p:cNvSpPr/>
          <p:nvPr/>
        </p:nvSpPr>
        <p:spPr>
          <a:xfrm>
            <a:off x="3418870" y="2862305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1" name="Rechteck 70"/>
          <p:cNvSpPr/>
          <p:nvPr/>
        </p:nvSpPr>
        <p:spPr>
          <a:xfrm rot="5400000">
            <a:off x="3420128" y="4096825"/>
            <a:ext cx="43200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2" name="Rechteck 71"/>
          <p:cNvSpPr/>
          <p:nvPr/>
        </p:nvSpPr>
        <p:spPr>
          <a:xfrm rot="5400000">
            <a:off x="3429933" y="2852714"/>
            <a:ext cx="43496" cy="68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3" name="Rechteck 72"/>
          <p:cNvSpPr/>
          <p:nvPr/>
        </p:nvSpPr>
        <p:spPr>
          <a:xfrm rot="5400000">
            <a:off x="1513865" y="5131148"/>
            <a:ext cx="43200" cy="6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4" name="Textfeld 73"/>
          <p:cNvSpPr txBox="1"/>
          <p:nvPr/>
        </p:nvSpPr>
        <p:spPr>
          <a:xfrm>
            <a:off x="4788024" y="1412776"/>
            <a:ext cx="4114800" cy="438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Δυστυχώς πολλά συστήματα δεν δουλεύουν με αυτόν το σωστό τρόπο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Γι’ αυτό ο χώρος δίπλα στο λέβητα λαμβάνει περισσότερο ζεστό νερό  και είναι πιο ζεστό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Απομακρυσμένα σημεία δεν ζεσταίνονται τόσο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πολύ,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επειδή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σώματα τους δεν τροφοδοτούνται με επαρκές ζεστό νερό.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Αυτά τα δωμάτια δεν έχουν καλή θερμοκρασία ακόμα και αν ο θερμοστάτης τους είναι πάντα ανοιχτός. </a:t>
            </a:r>
            <a:endParaRPr lang="de-DE" dirty="0">
              <a:latin typeface="Bahnschrift" panose="020B0502040204020203" pitchFamily="34" charset="0"/>
            </a:endParaRPr>
          </a:p>
          <a:p>
            <a:endParaRPr lang="de-DE" dirty="0">
              <a:latin typeface="Bahnschrift" panose="020B0502040204020203" pitchFamily="34" charset="0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2081490" y="2160028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3652629" y="2124420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17°C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2065669" y="3422830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25°C</a:t>
            </a:r>
          </a:p>
        </p:txBody>
      </p:sp>
      <p:sp>
        <p:nvSpPr>
          <p:cNvPr id="83" name="Textfeld 82"/>
          <p:cNvSpPr txBox="1"/>
          <p:nvPr/>
        </p:nvSpPr>
        <p:spPr>
          <a:xfrm>
            <a:off x="3640885" y="3424025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xmlns="" id="{A2249CD6-E302-422C-977D-6AE13248F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</a:p>
        </p:txBody>
      </p:sp>
    </p:spTree>
    <p:extLst>
      <p:ext uri="{BB962C8B-B14F-4D97-AF65-F5344CB8AC3E}">
        <p14:creationId xmlns:p14="http://schemas.microsoft.com/office/powerpoint/2010/main" val="162135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862332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/>
          <p:cNvSpPr/>
          <p:nvPr/>
        </p:nvSpPr>
        <p:spPr>
          <a:xfrm>
            <a:off x="1235823" y="2186862"/>
            <a:ext cx="3229495" cy="2543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 4"/>
          <p:cNvSpPr/>
          <p:nvPr/>
        </p:nvSpPr>
        <p:spPr>
          <a:xfrm>
            <a:off x="1235823" y="4729922"/>
            <a:ext cx="3229495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4" name="Gerader Verbinder 3"/>
          <p:cNvCxnSpPr>
            <a:stCxn id="2" idx="1"/>
            <a:endCxn id="2" idx="3"/>
          </p:cNvCxnSpPr>
          <p:nvPr/>
        </p:nvCxnSpPr>
        <p:spPr>
          <a:xfrm>
            <a:off x="1235823" y="3458392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stCxn id="2" idx="0"/>
            <a:endCxn id="5" idx="0"/>
          </p:cNvCxnSpPr>
          <p:nvPr/>
        </p:nvCxnSpPr>
        <p:spPr>
          <a:xfrm>
            <a:off x="2850571" y="2186862"/>
            <a:ext cx="0" cy="2543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1106551" y="948223"/>
            <a:ext cx="3498980" cy="12386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/>
          <p:cNvSpPr/>
          <p:nvPr/>
        </p:nvSpPr>
        <p:spPr>
          <a:xfrm>
            <a:off x="1571800" y="4846087"/>
            <a:ext cx="608823" cy="979715"/>
          </a:xfrm>
          <a:prstGeom prst="rect">
            <a:avLst/>
          </a:prstGeom>
          <a:solidFill>
            <a:srgbClr val="F13F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 dirty="0">
              <a:latin typeface="Bahnschrift" panose="020B0502040204020203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69772" y="5000041"/>
            <a:ext cx="426875" cy="90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Abgerundetes Rechteck 13"/>
          <p:cNvSpPr/>
          <p:nvPr/>
        </p:nvSpPr>
        <p:spPr>
          <a:xfrm>
            <a:off x="2244539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Abgerundetes Rechteck 14"/>
          <p:cNvSpPr/>
          <p:nvPr/>
        </p:nvSpPr>
        <p:spPr>
          <a:xfrm>
            <a:off x="2139949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Abgerundetes Rechteck 15"/>
          <p:cNvSpPr/>
          <p:nvPr/>
        </p:nvSpPr>
        <p:spPr>
          <a:xfrm>
            <a:off x="2350339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Abgerundetes Rechteck 17"/>
          <p:cNvSpPr/>
          <p:nvPr/>
        </p:nvSpPr>
        <p:spPr>
          <a:xfrm>
            <a:off x="2459898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Abgerundetes Rechteck 18"/>
          <p:cNvSpPr/>
          <p:nvPr/>
        </p:nvSpPr>
        <p:spPr>
          <a:xfrm>
            <a:off x="1924040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Abgerundetes Rechteck 20"/>
          <p:cNvSpPr/>
          <p:nvPr/>
        </p:nvSpPr>
        <p:spPr>
          <a:xfrm>
            <a:off x="2032504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Abgerundetes Rechteck 21"/>
          <p:cNvSpPr/>
          <p:nvPr/>
        </p:nvSpPr>
        <p:spPr>
          <a:xfrm>
            <a:off x="2574135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Abgerundetes Rechteck 22"/>
          <p:cNvSpPr/>
          <p:nvPr/>
        </p:nvSpPr>
        <p:spPr>
          <a:xfrm>
            <a:off x="2680449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/>
          <p:cNvSpPr/>
          <p:nvPr/>
        </p:nvSpPr>
        <p:spPr>
          <a:xfrm>
            <a:off x="3485944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Abgerundetes Rechteck 24"/>
          <p:cNvSpPr/>
          <p:nvPr/>
        </p:nvSpPr>
        <p:spPr>
          <a:xfrm>
            <a:off x="3868151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Abgerundetes Rechteck 25"/>
          <p:cNvSpPr/>
          <p:nvPr/>
        </p:nvSpPr>
        <p:spPr>
          <a:xfrm>
            <a:off x="3763561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Abgerundetes Rechteck 26"/>
          <p:cNvSpPr/>
          <p:nvPr/>
        </p:nvSpPr>
        <p:spPr>
          <a:xfrm>
            <a:off x="3973951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Abgerundetes Rechteck 27"/>
          <p:cNvSpPr/>
          <p:nvPr/>
        </p:nvSpPr>
        <p:spPr>
          <a:xfrm>
            <a:off x="4083510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" name="Abgerundetes Rechteck 28"/>
          <p:cNvSpPr/>
          <p:nvPr/>
        </p:nvSpPr>
        <p:spPr>
          <a:xfrm>
            <a:off x="3547652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3656116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1" name="Abgerundetes Rechteck 30"/>
          <p:cNvSpPr/>
          <p:nvPr/>
        </p:nvSpPr>
        <p:spPr>
          <a:xfrm>
            <a:off x="4197747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2" name="Abgerundetes Rechteck 31"/>
          <p:cNvSpPr/>
          <p:nvPr/>
        </p:nvSpPr>
        <p:spPr>
          <a:xfrm>
            <a:off x="4304061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3" name="Rechteck 32"/>
          <p:cNvSpPr/>
          <p:nvPr/>
        </p:nvSpPr>
        <p:spPr>
          <a:xfrm>
            <a:off x="1856617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4" name="Gerader Verbinder 33"/>
          <p:cNvCxnSpPr/>
          <p:nvPr/>
        </p:nvCxnSpPr>
        <p:spPr>
          <a:xfrm>
            <a:off x="1230108" y="4721407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2238824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2134234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2344624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2454183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1918325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0" name="Abgerundetes Rechteck 39"/>
          <p:cNvSpPr/>
          <p:nvPr/>
        </p:nvSpPr>
        <p:spPr>
          <a:xfrm>
            <a:off x="2026789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Abgerundetes Rechteck 40"/>
          <p:cNvSpPr/>
          <p:nvPr/>
        </p:nvSpPr>
        <p:spPr>
          <a:xfrm>
            <a:off x="2568420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Abgerundetes Rechteck 41"/>
          <p:cNvSpPr/>
          <p:nvPr/>
        </p:nvSpPr>
        <p:spPr>
          <a:xfrm>
            <a:off x="2674734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3480229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4" name="Abgerundetes Rechteck 43"/>
          <p:cNvSpPr/>
          <p:nvPr/>
        </p:nvSpPr>
        <p:spPr>
          <a:xfrm>
            <a:off x="3862436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5" name="Abgerundetes Rechteck 44"/>
          <p:cNvSpPr/>
          <p:nvPr/>
        </p:nvSpPr>
        <p:spPr>
          <a:xfrm>
            <a:off x="3757846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6" name="Abgerundetes Rechteck 45"/>
          <p:cNvSpPr/>
          <p:nvPr/>
        </p:nvSpPr>
        <p:spPr>
          <a:xfrm>
            <a:off x="3968236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7" name="Abgerundetes Rechteck 46"/>
          <p:cNvSpPr/>
          <p:nvPr/>
        </p:nvSpPr>
        <p:spPr>
          <a:xfrm>
            <a:off x="4077795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3541937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9" name="Abgerundetes Rechteck 48"/>
          <p:cNvSpPr/>
          <p:nvPr/>
        </p:nvSpPr>
        <p:spPr>
          <a:xfrm>
            <a:off x="3650401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0" name="Abgerundetes Rechteck 49"/>
          <p:cNvSpPr/>
          <p:nvPr/>
        </p:nvSpPr>
        <p:spPr>
          <a:xfrm>
            <a:off x="4192032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1" name="Abgerundetes Rechteck 50"/>
          <p:cNvSpPr/>
          <p:nvPr/>
        </p:nvSpPr>
        <p:spPr>
          <a:xfrm>
            <a:off x="4298346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2" name="Rechteck 51"/>
          <p:cNvSpPr/>
          <p:nvPr/>
        </p:nvSpPr>
        <p:spPr>
          <a:xfrm>
            <a:off x="1780218" y="4148042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3" name="Rechteck 52"/>
          <p:cNvSpPr/>
          <p:nvPr/>
        </p:nvSpPr>
        <p:spPr>
          <a:xfrm>
            <a:off x="1486592" y="3286125"/>
            <a:ext cx="43200" cy="1902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4" name="Rechteck 53"/>
          <p:cNvSpPr/>
          <p:nvPr/>
        </p:nvSpPr>
        <p:spPr>
          <a:xfrm rot="5400000">
            <a:off x="2385880" y="2397327"/>
            <a:ext cx="43200" cy="1825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5" name="Rechteck 54"/>
          <p:cNvSpPr/>
          <p:nvPr/>
        </p:nvSpPr>
        <p:spPr>
          <a:xfrm rot="5400000">
            <a:off x="1647911" y="4269038"/>
            <a:ext cx="43200" cy="36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6" name="Rechteck 55"/>
          <p:cNvSpPr/>
          <p:nvPr/>
        </p:nvSpPr>
        <p:spPr>
          <a:xfrm rot="5400000">
            <a:off x="2411759" y="3646739"/>
            <a:ext cx="42180" cy="1864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Rechteck 56"/>
          <p:cNvSpPr/>
          <p:nvPr/>
        </p:nvSpPr>
        <p:spPr>
          <a:xfrm rot="5400000">
            <a:off x="3381242" y="4352629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8" name="Rechteck 57"/>
          <p:cNvSpPr/>
          <p:nvPr/>
        </p:nvSpPr>
        <p:spPr>
          <a:xfrm rot="5400000">
            <a:off x="3375925" y="3054648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/>
          <p:cNvSpPr/>
          <p:nvPr/>
        </p:nvSpPr>
        <p:spPr>
          <a:xfrm rot="5400000">
            <a:off x="1758689" y="3066457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0" name="Rechteck 59"/>
          <p:cNvSpPr/>
          <p:nvPr/>
        </p:nvSpPr>
        <p:spPr>
          <a:xfrm>
            <a:off x="3274550" y="3115750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1" name="Rechteck 60"/>
          <p:cNvSpPr/>
          <p:nvPr/>
        </p:nvSpPr>
        <p:spPr>
          <a:xfrm>
            <a:off x="1684375" y="3128693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2" name="Rechteck 61"/>
          <p:cNvSpPr/>
          <p:nvPr/>
        </p:nvSpPr>
        <p:spPr>
          <a:xfrm>
            <a:off x="3320138" y="4435184"/>
            <a:ext cx="45021" cy="164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3" name="Rechteck 62"/>
          <p:cNvSpPr/>
          <p:nvPr/>
        </p:nvSpPr>
        <p:spPr>
          <a:xfrm>
            <a:off x="1374057" y="2814360"/>
            <a:ext cx="43200" cy="2488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4" name="Rechteck 63"/>
          <p:cNvSpPr/>
          <p:nvPr/>
        </p:nvSpPr>
        <p:spPr>
          <a:xfrm rot="5400000">
            <a:off x="2391450" y="2361054"/>
            <a:ext cx="43200" cy="2080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5" name="Rechteck 64"/>
          <p:cNvSpPr/>
          <p:nvPr/>
        </p:nvSpPr>
        <p:spPr>
          <a:xfrm rot="5400000">
            <a:off x="2403314" y="3656307"/>
            <a:ext cx="43200" cy="2015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6" name="Rechteck 65"/>
          <p:cNvSpPr/>
          <p:nvPr/>
        </p:nvSpPr>
        <p:spPr>
          <a:xfrm rot="5400000">
            <a:off x="1800984" y="4134052"/>
            <a:ext cx="46245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7" name="Rechteck 66"/>
          <p:cNvSpPr/>
          <p:nvPr/>
        </p:nvSpPr>
        <p:spPr>
          <a:xfrm rot="5400000">
            <a:off x="1610402" y="2606585"/>
            <a:ext cx="43200" cy="459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8" name="Rechteck 67"/>
          <p:cNvSpPr/>
          <p:nvPr/>
        </p:nvSpPr>
        <p:spPr>
          <a:xfrm rot="5400000">
            <a:off x="1450771" y="5190733"/>
            <a:ext cx="43200" cy="1988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9" name="Rechteck 68"/>
          <p:cNvSpPr/>
          <p:nvPr/>
        </p:nvSpPr>
        <p:spPr>
          <a:xfrm>
            <a:off x="3401725" y="4112629"/>
            <a:ext cx="35872" cy="57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0" name="Rechteck 69"/>
          <p:cNvSpPr/>
          <p:nvPr/>
        </p:nvSpPr>
        <p:spPr>
          <a:xfrm>
            <a:off x="3418870" y="2862305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1" name="Rechteck 70"/>
          <p:cNvSpPr/>
          <p:nvPr/>
        </p:nvSpPr>
        <p:spPr>
          <a:xfrm rot="5400000">
            <a:off x="3420128" y="4096825"/>
            <a:ext cx="43200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2" name="Rechteck 71"/>
          <p:cNvSpPr/>
          <p:nvPr/>
        </p:nvSpPr>
        <p:spPr>
          <a:xfrm rot="5400000">
            <a:off x="3429933" y="2852714"/>
            <a:ext cx="43496" cy="68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3" name="Rechteck 72"/>
          <p:cNvSpPr/>
          <p:nvPr/>
        </p:nvSpPr>
        <p:spPr>
          <a:xfrm rot="5400000">
            <a:off x="1513865" y="5131148"/>
            <a:ext cx="43200" cy="6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4" name="Textfeld 73"/>
          <p:cNvSpPr txBox="1"/>
          <p:nvPr/>
        </p:nvSpPr>
        <p:spPr>
          <a:xfrm>
            <a:off x="4860032" y="1721641"/>
            <a:ext cx="4114800" cy="438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Λύσεις που συχνά εφαρμόζονται: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Συχνά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Αυξάνεται η ισχύς του κυκλοφορητή.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Αυξάνεται η θερμοκρασία του νερού κυκλοφορίας. </a:t>
            </a:r>
            <a:endParaRPr lang="de-DE" dirty="0">
              <a:latin typeface="Bahnschrift" panose="020B0502040204020203" pitchFamily="34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xmlns="" id="{BB70F493-6E05-45EC-91B8-2E01FDEB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</a:p>
        </p:txBody>
      </p:sp>
    </p:spTree>
    <p:extLst>
      <p:ext uri="{BB962C8B-B14F-4D97-AF65-F5344CB8AC3E}">
        <p14:creationId xmlns:p14="http://schemas.microsoft.com/office/powerpoint/2010/main" val="1707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862332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/>
          <p:cNvSpPr/>
          <p:nvPr/>
        </p:nvSpPr>
        <p:spPr>
          <a:xfrm>
            <a:off x="1235823" y="2186862"/>
            <a:ext cx="3229495" cy="2543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 4"/>
          <p:cNvSpPr/>
          <p:nvPr/>
        </p:nvSpPr>
        <p:spPr>
          <a:xfrm>
            <a:off x="1235823" y="4729922"/>
            <a:ext cx="3229495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4" name="Gerader Verbinder 3"/>
          <p:cNvCxnSpPr>
            <a:stCxn id="2" idx="1"/>
            <a:endCxn id="2" idx="3"/>
          </p:cNvCxnSpPr>
          <p:nvPr/>
        </p:nvCxnSpPr>
        <p:spPr>
          <a:xfrm>
            <a:off x="1235823" y="3458392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stCxn id="2" idx="0"/>
            <a:endCxn id="5" idx="0"/>
          </p:cNvCxnSpPr>
          <p:nvPr/>
        </p:nvCxnSpPr>
        <p:spPr>
          <a:xfrm>
            <a:off x="2850571" y="2186862"/>
            <a:ext cx="0" cy="2543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1106551" y="948223"/>
            <a:ext cx="3498980" cy="12386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/>
          <p:cNvSpPr/>
          <p:nvPr/>
        </p:nvSpPr>
        <p:spPr>
          <a:xfrm>
            <a:off x="1571800" y="4846087"/>
            <a:ext cx="608823" cy="979715"/>
          </a:xfrm>
          <a:prstGeom prst="rect">
            <a:avLst/>
          </a:prstGeom>
          <a:solidFill>
            <a:srgbClr val="F13F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 dirty="0">
              <a:latin typeface="Bahnschrift" panose="020B0502040204020203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69772" y="5000041"/>
            <a:ext cx="426875" cy="90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Abgerundetes Rechteck 13"/>
          <p:cNvSpPr/>
          <p:nvPr/>
        </p:nvSpPr>
        <p:spPr>
          <a:xfrm>
            <a:off x="2244539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Abgerundetes Rechteck 14"/>
          <p:cNvSpPr/>
          <p:nvPr/>
        </p:nvSpPr>
        <p:spPr>
          <a:xfrm>
            <a:off x="2139949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Abgerundetes Rechteck 15"/>
          <p:cNvSpPr/>
          <p:nvPr/>
        </p:nvSpPr>
        <p:spPr>
          <a:xfrm>
            <a:off x="2350339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Abgerundetes Rechteck 17"/>
          <p:cNvSpPr/>
          <p:nvPr/>
        </p:nvSpPr>
        <p:spPr>
          <a:xfrm>
            <a:off x="2459898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Abgerundetes Rechteck 18"/>
          <p:cNvSpPr/>
          <p:nvPr/>
        </p:nvSpPr>
        <p:spPr>
          <a:xfrm>
            <a:off x="1924040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Abgerundetes Rechteck 20"/>
          <p:cNvSpPr/>
          <p:nvPr/>
        </p:nvSpPr>
        <p:spPr>
          <a:xfrm>
            <a:off x="2032504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Abgerundetes Rechteck 21"/>
          <p:cNvSpPr/>
          <p:nvPr/>
        </p:nvSpPr>
        <p:spPr>
          <a:xfrm>
            <a:off x="2574135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Abgerundetes Rechteck 22"/>
          <p:cNvSpPr/>
          <p:nvPr/>
        </p:nvSpPr>
        <p:spPr>
          <a:xfrm>
            <a:off x="2680449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/>
          <p:cNvSpPr/>
          <p:nvPr/>
        </p:nvSpPr>
        <p:spPr>
          <a:xfrm>
            <a:off x="3485944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Abgerundetes Rechteck 24"/>
          <p:cNvSpPr/>
          <p:nvPr/>
        </p:nvSpPr>
        <p:spPr>
          <a:xfrm>
            <a:off x="3868151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Abgerundetes Rechteck 25"/>
          <p:cNvSpPr/>
          <p:nvPr/>
        </p:nvSpPr>
        <p:spPr>
          <a:xfrm>
            <a:off x="3763561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Abgerundetes Rechteck 26"/>
          <p:cNvSpPr/>
          <p:nvPr/>
        </p:nvSpPr>
        <p:spPr>
          <a:xfrm>
            <a:off x="3973951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Abgerundetes Rechteck 27"/>
          <p:cNvSpPr/>
          <p:nvPr/>
        </p:nvSpPr>
        <p:spPr>
          <a:xfrm>
            <a:off x="4083510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" name="Abgerundetes Rechteck 28"/>
          <p:cNvSpPr/>
          <p:nvPr/>
        </p:nvSpPr>
        <p:spPr>
          <a:xfrm>
            <a:off x="3547652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3656116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1" name="Abgerundetes Rechteck 30"/>
          <p:cNvSpPr/>
          <p:nvPr/>
        </p:nvSpPr>
        <p:spPr>
          <a:xfrm>
            <a:off x="4197747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2" name="Abgerundetes Rechteck 31"/>
          <p:cNvSpPr/>
          <p:nvPr/>
        </p:nvSpPr>
        <p:spPr>
          <a:xfrm>
            <a:off x="4304061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3" name="Rechteck 32"/>
          <p:cNvSpPr/>
          <p:nvPr/>
        </p:nvSpPr>
        <p:spPr>
          <a:xfrm>
            <a:off x="1856617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4" name="Gerader Verbinder 33"/>
          <p:cNvCxnSpPr/>
          <p:nvPr/>
        </p:nvCxnSpPr>
        <p:spPr>
          <a:xfrm>
            <a:off x="1230108" y="4721407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2238824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2134234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2344624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2454183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1918325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0" name="Abgerundetes Rechteck 39"/>
          <p:cNvSpPr/>
          <p:nvPr/>
        </p:nvSpPr>
        <p:spPr>
          <a:xfrm>
            <a:off x="2026789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Abgerundetes Rechteck 40"/>
          <p:cNvSpPr/>
          <p:nvPr/>
        </p:nvSpPr>
        <p:spPr>
          <a:xfrm>
            <a:off x="2568420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Abgerundetes Rechteck 41"/>
          <p:cNvSpPr/>
          <p:nvPr/>
        </p:nvSpPr>
        <p:spPr>
          <a:xfrm>
            <a:off x="2674734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3480229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4" name="Abgerundetes Rechteck 43"/>
          <p:cNvSpPr/>
          <p:nvPr/>
        </p:nvSpPr>
        <p:spPr>
          <a:xfrm>
            <a:off x="3862436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5" name="Abgerundetes Rechteck 44"/>
          <p:cNvSpPr/>
          <p:nvPr/>
        </p:nvSpPr>
        <p:spPr>
          <a:xfrm>
            <a:off x="3757846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6" name="Abgerundetes Rechteck 45"/>
          <p:cNvSpPr/>
          <p:nvPr/>
        </p:nvSpPr>
        <p:spPr>
          <a:xfrm>
            <a:off x="3968236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7" name="Abgerundetes Rechteck 46"/>
          <p:cNvSpPr/>
          <p:nvPr/>
        </p:nvSpPr>
        <p:spPr>
          <a:xfrm>
            <a:off x="4077795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3541937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9" name="Abgerundetes Rechteck 48"/>
          <p:cNvSpPr/>
          <p:nvPr/>
        </p:nvSpPr>
        <p:spPr>
          <a:xfrm>
            <a:off x="3650401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0" name="Abgerundetes Rechteck 49"/>
          <p:cNvSpPr/>
          <p:nvPr/>
        </p:nvSpPr>
        <p:spPr>
          <a:xfrm>
            <a:off x="4192032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1" name="Abgerundetes Rechteck 50"/>
          <p:cNvSpPr/>
          <p:nvPr/>
        </p:nvSpPr>
        <p:spPr>
          <a:xfrm>
            <a:off x="4298346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2" name="Rechteck 51"/>
          <p:cNvSpPr/>
          <p:nvPr/>
        </p:nvSpPr>
        <p:spPr>
          <a:xfrm>
            <a:off x="1780218" y="4148042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3" name="Rechteck 52"/>
          <p:cNvSpPr/>
          <p:nvPr/>
        </p:nvSpPr>
        <p:spPr>
          <a:xfrm>
            <a:off x="1486592" y="3286125"/>
            <a:ext cx="43200" cy="1902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4" name="Rechteck 53"/>
          <p:cNvSpPr/>
          <p:nvPr/>
        </p:nvSpPr>
        <p:spPr>
          <a:xfrm rot="5400000">
            <a:off x="2385880" y="2397327"/>
            <a:ext cx="43200" cy="1825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5" name="Rechteck 54"/>
          <p:cNvSpPr/>
          <p:nvPr/>
        </p:nvSpPr>
        <p:spPr>
          <a:xfrm rot="5400000">
            <a:off x="1647911" y="4269038"/>
            <a:ext cx="43200" cy="36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6" name="Rechteck 55"/>
          <p:cNvSpPr/>
          <p:nvPr/>
        </p:nvSpPr>
        <p:spPr>
          <a:xfrm rot="5400000">
            <a:off x="2411759" y="3646739"/>
            <a:ext cx="42180" cy="1864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Rechteck 56"/>
          <p:cNvSpPr/>
          <p:nvPr/>
        </p:nvSpPr>
        <p:spPr>
          <a:xfrm rot="5400000">
            <a:off x="3381242" y="4352629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8" name="Rechteck 57"/>
          <p:cNvSpPr/>
          <p:nvPr/>
        </p:nvSpPr>
        <p:spPr>
          <a:xfrm rot="5400000">
            <a:off x="3375925" y="3054648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/>
          <p:cNvSpPr/>
          <p:nvPr/>
        </p:nvSpPr>
        <p:spPr>
          <a:xfrm rot="5400000">
            <a:off x="1758689" y="3066457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0" name="Rechteck 59"/>
          <p:cNvSpPr/>
          <p:nvPr/>
        </p:nvSpPr>
        <p:spPr>
          <a:xfrm>
            <a:off x="3274550" y="3115750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1" name="Rechteck 60"/>
          <p:cNvSpPr/>
          <p:nvPr/>
        </p:nvSpPr>
        <p:spPr>
          <a:xfrm>
            <a:off x="1684375" y="3128693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2" name="Rechteck 61"/>
          <p:cNvSpPr/>
          <p:nvPr/>
        </p:nvSpPr>
        <p:spPr>
          <a:xfrm>
            <a:off x="3320138" y="4435184"/>
            <a:ext cx="45021" cy="164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3" name="Rechteck 62"/>
          <p:cNvSpPr/>
          <p:nvPr/>
        </p:nvSpPr>
        <p:spPr>
          <a:xfrm>
            <a:off x="1374057" y="2814360"/>
            <a:ext cx="43200" cy="2488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4" name="Rechteck 63"/>
          <p:cNvSpPr/>
          <p:nvPr/>
        </p:nvSpPr>
        <p:spPr>
          <a:xfrm rot="5400000">
            <a:off x="2391450" y="2361054"/>
            <a:ext cx="43200" cy="2080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5" name="Rechteck 64"/>
          <p:cNvSpPr/>
          <p:nvPr/>
        </p:nvSpPr>
        <p:spPr>
          <a:xfrm rot="5400000">
            <a:off x="2403314" y="3656307"/>
            <a:ext cx="43200" cy="2015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6" name="Rechteck 65"/>
          <p:cNvSpPr/>
          <p:nvPr/>
        </p:nvSpPr>
        <p:spPr>
          <a:xfrm rot="5400000">
            <a:off x="1800984" y="4134052"/>
            <a:ext cx="46245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7" name="Rechteck 66"/>
          <p:cNvSpPr/>
          <p:nvPr/>
        </p:nvSpPr>
        <p:spPr>
          <a:xfrm rot="5400000">
            <a:off x="1610402" y="2606585"/>
            <a:ext cx="43200" cy="459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8" name="Rechteck 67"/>
          <p:cNvSpPr/>
          <p:nvPr/>
        </p:nvSpPr>
        <p:spPr>
          <a:xfrm rot="5400000">
            <a:off x="1450771" y="5190733"/>
            <a:ext cx="43200" cy="1988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9" name="Rechteck 68"/>
          <p:cNvSpPr/>
          <p:nvPr/>
        </p:nvSpPr>
        <p:spPr>
          <a:xfrm>
            <a:off x="3401725" y="4112629"/>
            <a:ext cx="35872" cy="57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0" name="Rechteck 69"/>
          <p:cNvSpPr/>
          <p:nvPr/>
        </p:nvSpPr>
        <p:spPr>
          <a:xfrm>
            <a:off x="3418870" y="2862305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1" name="Rechteck 70"/>
          <p:cNvSpPr/>
          <p:nvPr/>
        </p:nvSpPr>
        <p:spPr>
          <a:xfrm rot="5400000">
            <a:off x="3420128" y="4096825"/>
            <a:ext cx="43200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2" name="Rechteck 71"/>
          <p:cNvSpPr/>
          <p:nvPr/>
        </p:nvSpPr>
        <p:spPr>
          <a:xfrm rot="5400000">
            <a:off x="3429933" y="2852714"/>
            <a:ext cx="43496" cy="68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3" name="Rechteck 72"/>
          <p:cNvSpPr/>
          <p:nvPr/>
        </p:nvSpPr>
        <p:spPr>
          <a:xfrm rot="5400000">
            <a:off x="1513865" y="5131148"/>
            <a:ext cx="43200" cy="6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4" name="Textfeld 73"/>
          <p:cNvSpPr txBox="1"/>
          <p:nvPr/>
        </p:nvSpPr>
        <p:spPr>
          <a:xfrm>
            <a:off x="4860032" y="1598052"/>
            <a:ext cx="4114800" cy="438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Λύσεις που συχνά εφαρμόζονται: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 αυτούς τους τρόπους , όλο ο χώρος θα θερμανθεί , αλλά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Αυξάνεται η κατανάλωση ηλεκτρικής ενέργειας από τον κυκλοφορητή.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λέβητας γίνεται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αντιαποδοτικός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χρειάζεται περισσότερο καύσιμο. 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Μπορεί να εμφανιστούν θόρυβοι στο δίκτυο.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2081490" y="2160028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3652629" y="2124420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2065669" y="3422830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25°C</a:t>
            </a:r>
          </a:p>
        </p:txBody>
      </p:sp>
      <p:sp>
        <p:nvSpPr>
          <p:cNvPr id="83" name="Textfeld 82"/>
          <p:cNvSpPr txBox="1"/>
          <p:nvPr/>
        </p:nvSpPr>
        <p:spPr>
          <a:xfrm>
            <a:off x="3640885" y="3424025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xmlns="" id="{A31317A7-4FC8-4535-B3E8-C6BAEB17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</a:p>
        </p:txBody>
      </p:sp>
    </p:spTree>
    <p:extLst>
      <p:ext uri="{BB962C8B-B14F-4D97-AF65-F5344CB8AC3E}">
        <p14:creationId xmlns:p14="http://schemas.microsoft.com/office/powerpoint/2010/main" val="3099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862332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/>
          <p:cNvSpPr/>
          <p:nvPr/>
        </p:nvSpPr>
        <p:spPr>
          <a:xfrm>
            <a:off x="1235823" y="2186862"/>
            <a:ext cx="3229495" cy="2543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 4"/>
          <p:cNvSpPr/>
          <p:nvPr/>
        </p:nvSpPr>
        <p:spPr>
          <a:xfrm>
            <a:off x="1235823" y="4729922"/>
            <a:ext cx="3229495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4" name="Gerader Verbinder 3"/>
          <p:cNvCxnSpPr>
            <a:stCxn id="2" idx="1"/>
            <a:endCxn id="2" idx="3"/>
          </p:cNvCxnSpPr>
          <p:nvPr/>
        </p:nvCxnSpPr>
        <p:spPr>
          <a:xfrm>
            <a:off x="1235823" y="3458392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stCxn id="2" idx="0"/>
            <a:endCxn id="5" idx="0"/>
          </p:cNvCxnSpPr>
          <p:nvPr/>
        </p:nvCxnSpPr>
        <p:spPr>
          <a:xfrm>
            <a:off x="2850571" y="2186862"/>
            <a:ext cx="0" cy="2543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1106551" y="948223"/>
            <a:ext cx="3498980" cy="12386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/>
          <p:cNvSpPr/>
          <p:nvPr/>
        </p:nvSpPr>
        <p:spPr>
          <a:xfrm>
            <a:off x="1571800" y="4846087"/>
            <a:ext cx="608823" cy="979715"/>
          </a:xfrm>
          <a:prstGeom prst="rect">
            <a:avLst/>
          </a:prstGeom>
          <a:solidFill>
            <a:srgbClr val="F13F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 dirty="0">
              <a:latin typeface="Bahnschrift" panose="020B0502040204020203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69772" y="5000041"/>
            <a:ext cx="426875" cy="90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Abgerundetes Rechteck 13"/>
          <p:cNvSpPr/>
          <p:nvPr/>
        </p:nvSpPr>
        <p:spPr>
          <a:xfrm>
            <a:off x="2244539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Abgerundetes Rechteck 14"/>
          <p:cNvSpPr/>
          <p:nvPr/>
        </p:nvSpPr>
        <p:spPr>
          <a:xfrm>
            <a:off x="2139949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Abgerundetes Rechteck 15"/>
          <p:cNvSpPr/>
          <p:nvPr/>
        </p:nvSpPr>
        <p:spPr>
          <a:xfrm>
            <a:off x="2350339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Abgerundetes Rechteck 17"/>
          <p:cNvSpPr/>
          <p:nvPr/>
        </p:nvSpPr>
        <p:spPr>
          <a:xfrm>
            <a:off x="2459898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Abgerundetes Rechteck 18"/>
          <p:cNvSpPr/>
          <p:nvPr/>
        </p:nvSpPr>
        <p:spPr>
          <a:xfrm>
            <a:off x="1924040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Abgerundetes Rechteck 20"/>
          <p:cNvSpPr/>
          <p:nvPr/>
        </p:nvSpPr>
        <p:spPr>
          <a:xfrm>
            <a:off x="2032504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Abgerundetes Rechteck 21"/>
          <p:cNvSpPr/>
          <p:nvPr/>
        </p:nvSpPr>
        <p:spPr>
          <a:xfrm>
            <a:off x="2574135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Abgerundetes Rechteck 22"/>
          <p:cNvSpPr/>
          <p:nvPr/>
        </p:nvSpPr>
        <p:spPr>
          <a:xfrm>
            <a:off x="2680449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/>
          <p:cNvSpPr/>
          <p:nvPr/>
        </p:nvSpPr>
        <p:spPr>
          <a:xfrm>
            <a:off x="3485944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Abgerundetes Rechteck 24"/>
          <p:cNvSpPr/>
          <p:nvPr/>
        </p:nvSpPr>
        <p:spPr>
          <a:xfrm>
            <a:off x="3868151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Abgerundetes Rechteck 25"/>
          <p:cNvSpPr/>
          <p:nvPr/>
        </p:nvSpPr>
        <p:spPr>
          <a:xfrm>
            <a:off x="3763561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Abgerundetes Rechteck 26"/>
          <p:cNvSpPr/>
          <p:nvPr/>
        </p:nvSpPr>
        <p:spPr>
          <a:xfrm>
            <a:off x="3973951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Abgerundetes Rechteck 27"/>
          <p:cNvSpPr/>
          <p:nvPr/>
        </p:nvSpPr>
        <p:spPr>
          <a:xfrm>
            <a:off x="4083510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" name="Abgerundetes Rechteck 28"/>
          <p:cNvSpPr/>
          <p:nvPr/>
        </p:nvSpPr>
        <p:spPr>
          <a:xfrm>
            <a:off x="3547652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3656116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1" name="Abgerundetes Rechteck 30"/>
          <p:cNvSpPr/>
          <p:nvPr/>
        </p:nvSpPr>
        <p:spPr>
          <a:xfrm>
            <a:off x="4197747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2" name="Abgerundetes Rechteck 31"/>
          <p:cNvSpPr/>
          <p:nvPr/>
        </p:nvSpPr>
        <p:spPr>
          <a:xfrm>
            <a:off x="4304061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3" name="Rechteck 32"/>
          <p:cNvSpPr/>
          <p:nvPr/>
        </p:nvSpPr>
        <p:spPr>
          <a:xfrm>
            <a:off x="1856617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4" name="Gerader Verbinder 33"/>
          <p:cNvCxnSpPr/>
          <p:nvPr/>
        </p:nvCxnSpPr>
        <p:spPr>
          <a:xfrm>
            <a:off x="1230108" y="4721407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2238824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2134234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2344624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2454183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1918325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0" name="Abgerundetes Rechteck 39"/>
          <p:cNvSpPr/>
          <p:nvPr/>
        </p:nvSpPr>
        <p:spPr>
          <a:xfrm>
            <a:off x="2026789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Abgerundetes Rechteck 40"/>
          <p:cNvSpPr/>
          <p:nvPr/>
        </p:nvSpPr>
        <p:spPr>
          <a:xfrm>
            <a:off x="2568420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Abgerundetes Rechteck 41"/>
          <p:cNvSpPr/>
          <p:nvPr/>
        </p:nvSpPr>
        <p:spPr>
          <a:xfrm>
            <a:off x="2674734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3480229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4" name="Abgerundetes Rechteck 43"/>
          <p:cNvSpPr/>
          <p:nvPr/>
        </p:nvSpPr>
        <p:spPr>
          <a:xfrm>
            <a:off x="3862436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5" name="Abgerundetes Rechteck 44"/>
          <p:cNvSpPr/>
          <p:nvPr/>
        </p:nvSpPr>
        <p:spPr>
          <a:xfrm>
            <a:off x="3757846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6" name="Abgerundetes Rechteck 45"/>
          <p:cNvSpPr/>
          <p:nvPr/>
        </p:nvSpPr>
        <p:spPr>
          <a:xfrm>
            <a:off x="3968236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7" name="Abgerundetes Rechteck 46"/>
          <p:cNvSpPr/>
          <p:nvPr/>
        </p:nvSpPr>
        <p:spPr>
          <a:xfrm>
            <a:off x="4077795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3541937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9" name="Abgerundetes Rechteck 48"/>
          <p:cNvSpPr/>
          <p:nvPr/>
        </p:nvSpPr>
        <p:spPr>
          <a:xfrm>
            <a:off x="3650401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0" name="Abgerundetes Rechteck 49"/>
          <p:cNvSpPr/>
          <p:nvPr/>
        </p:nvSpPr>
        <p:spPr>
          <a:xfrm>
            <a:off x="4192032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1" name="Abgerundetes Rechteck 50"/>
          <p:cNvSpPr/>
          <p:nvPr/>
        </p:nvSpPr>
        <p:spPr>
          <a:xfrm>
            <a:off x="4298346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2" name="Rechteck 51"/>
          <p:cNvSpPr/>
          <p:nvPr/>
        </p:nvSpPr>
        <p:spPr>
          <a:xfrm>
            <a:off x="1780218" y="4148042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3" name="Rechteck 52"/>
          <p:cNvSpPr/>
          <p:nvPr/>
        </p:nvSpPr>
        <p:spPr>
          <a:xfrm>
            <a:off x="1486592" y="3286125"/>
            <a:ext cx="43200" cy="1902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4" name="Rechteck 53"/>
          <p:cNvSpPr/>
          <p:nvPr/>
        </p:nvSpPr>
        <p:spPr>
          <a:xfrm rot="5400000">
            <a:off x="2385880" y="2397327"/>
            <a:ext cx="43200" cy="1825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5" name="Rechteck 54"/>
          <p:cNvSpPr/>
          <p:nvPr/>
        </p:nvSpPr>
        <p:spPr>
          <a:xfrm rot="5400000">
            <a:off x="1647911" y="4269038"/>
            <a:ext cx="43200" cy="36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6" name="Rechteck 55"/>
          <p:cNvSpPr/>
          <p:nvPr/>
        </p:nvSpPr>
        <p:spPr>
          <a:xfrm rot="5400000">
            <a:off x="2411759" y="3646739"/>
            <a:ext cx="42180" cy="1864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Rechteck 56"/>
          <p:cNvSpPr/>
          <p:nvPr/>
        </p:nvSpPr>
        <p:spPr>
          <a:xfrm rot="5400000">
            <a:off x="3381242" y="4352629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8" name="Rechteck 57"/>
          <p:cNvSpPr/>
          <p:nvPr/>
        </p:nvSpPr>
        <p:spPr>
          <a:xfrm rot="5400000">
            <a:off x="3375925" y="3054648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/>
          <p:cNvSpPr/>
          <p:nvPr/>
        </p:nvSpPr>
        <p:spPr>
          <a:xfrm rot="5400000">
            <a:off x="1758689" y="3066457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0" name="Rechteck 59"/>
          <p:cNvSpPr/>
          <p:nvPr/>
        </p:nvSpPr>
        <p:spPr>
          <a:xfrm>
            <a:off x="3274550" y="3115750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1" name="Rechteck 60"/>
          <p:cNvSpPr/>
          <p:nvPr/>
        </p:nvSpPr>
        <p:spPr>
          <a:xfrm>
            <a:off x="1684375" y="3128693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2" name="Rechteck 61"/>
          <p:cNvSpPr/>
          <p:nvPr/>
        </p:nvSpPr>
        <p:spPr>
          <a:xfrm>
            <a:off x="3320138" y="4435184"/>
            <a:ext cx="45021" cy="164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3" name="Rechteck 62"/>
          <p:cNvSpPr/>
          <p:nvPr/>
        </p:nvSpPr>
        <p:spPr>
          <a:xfrm>
            <a:off x="1374057" y="2814360"/>
            <a:ext cx="43200" cy="2488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4" name="Rechteck 63"/>
          <p:cNvSpPr/>
          <p:nvPr/>
        </p:nvSpPr>
        <p:spPr>
          <a:xfrm rot="5400000">
            <a:off x="2391450" y="2361054"/>
            <a:ext cx="43200" cy="2080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5" name="Rechteck 64"/>
          <p:cNvSpPr/>
          <p:nvPr/>
        </p:nvSpPr>
        <p:spPr>
          <a:xfrm rot="5400000">
            <a:off x="2403314" y="3656307"/>
            <a:ext cx="43200" cy="2015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6" name="Rechteck 65"/>
          <p:cNvSpPr/>
          <p:nvPr/>
        </p:nvSpPr>
        <p:spPr>
          <a:xfrm rot="5400000">
            <a:off x="1800984" y="4134052"/>
            <a:ext cx="46245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7" name="Rechteck 66"/>
          <p:cNvSpPr/>
          <p:nvPr/>
        </p:nvSpPr>
        <p:spPr>
          <a:xfrm rot="5400000">
            <a:off x="1610402" y="2606585"/>
            <a:ext cx="43200" cy="459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8" name="Rechteck 67"/>
          <p:cNvSpPr/>
          <p:nvPr/>
        </p:nvSpPr>
        <p:spPr>
          <a:xfrm rot="5400000">
            <a:off x="1450771" y="5190733"/>
            <a:ext cx="43200" cy="1988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9" name="Rechteck 68"/>
          <p:cNvSpPr/>
          <p:nvPr/>
        </p:nvSpPr>
        <p:spPr>
          <a:xfrm>
            <a:off x="3401725" y="4112629"/>
            <a:ext cx="35872" cy="57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0" name="Rechteck 69"/>
          <p:cNvSpPr/>
          <p:nvPr/>
        </p:nvSpPr>
        <p:spPr>
          <a:xfrm>
            <a:off x="3418870" y="2862305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1" name="Rechteck 70"/>
          <p:cNvSpPr/>
          <p:nvPr/>
        </p:nvSpPr>
        <p:spPr>
          <a:xfrm rot="5400000">
            <a:off x="3420128" y="4096825"/>
            <a:ext cx="43200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2" name="Rechteck 71"/>
          <p:cNvSpPr/>
          <p:nvPr/>
        </p:nvSpPr>
        <p:spPr>
          <a:xfrm rot="5400000">
            <a:off x="3429933" y="2852714"/>
            <a:ext cx="43496" cy="68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3" name="Rechteck 72"/>
          <p:cNvSpPr/>
          <p:nvPr/>
        </p:nvSpPr>
        <p:spPr>
          <a:xfrm rot="5400000">
            <a:off x="1513865" y="5131148"/>
            <a:ext cx="43200" cy="6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4" name="Textfeld 73"/>
          <p:cNvSpPr txBox="1"/>
          <p:nvPr/>
        </p:nvSpPr>
        <p:spPr>
          <a:xfrm>
            <a:off x="4860032" y="1567542"/>
            <a:ext cx="4114800" cy="438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σωστή λύση είναι η υδραυλική εξισορρόπηση του συστήματος θέρμανσης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Bahnschrift" panose="020B0502040204020203" pitchFamily="34" charset="0"/>
            </a:endParaRPr>
          </a:p>
          <a:p>
            <a:endParaRPr lang="de-DE" dirty="0">
              <a:latin typeface="Bahnschrift" panose="020B0502040204020203" pitchFamily="34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xmlns="" id="{268BD4EB-6A38-46B7-90CF-F3B90A37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</a:p>
        </p:txBody>
      </p:sp>
    </p:spTree>
    <p:extLst>
      <p:ext uri="{BB962C8B-B14F-4D97-AF65-F5344CB8AC3E}">
        <p14:creationId xmlns:p14="http://schemas.microsoft.com/office/powerpoint/2010/main" val="28858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594551" y="2761276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/>
          <p:cNvSpPr/>
          <p:nvPr/>
        </p:nvSpPr>
        <p:spPr>
          <a:xfrm>
            <a:off x="968042" y="2186860"/>
            <a:ext cx="3229495" cy="2543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 4"/>
          <p:cNvSpPr/>
          <p:nvPr/>
        </p:nvSpPr>
        <p:spPr>
          <a:xfrm>
            <a:off x="968042" y="4729920"/>
            <a:ext cx="3229495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4" name="Gerader Verbinder 3"/>
          <p:cNvCxnSpPr>
            <a:stCxn id="2" idx="1"/>
            <a:endCxn id="2" idx="3"/>
          </p:cNvCxnSpPr>
          <p:nvPr/>
        </p:nvCxnSpPr>
        <p:spPr>
          <a:xfrm>
            <a:off x="968042" y="3458390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stCxn id="2" idx="0"/>
            <a:endCxn id="5" idx="0"/>
          </p:cNvCxnSpPr>
          <p:nvPr/>
        </p:nvCxnSpPr>
        <p:spPr>
          <a:xfrm>
            <a:off x="2582790" y="2186860"/>
            <a:ext cx="0" cy="2543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827584" y="939954"/>
            <a:ext cx="3498980" cy="12386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/>
          <p:cNvSpPr/>
          <p:nvPr/>
        </p:nvSpPr>
        <p:spPr>
          <a:xfrm>
            <a:off x="1304019" y="4846085"/>
            <a:ext cx="608823" cy="979715"/>
          </a:xfrm>
          <a:prstGeom prst="rect">
            <a:avLst/>
          </a:prstGeom>
          <a:solidFill>
            <a:srgbClr val="F13F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 dirty="0">
              <a:latin typeface="Bahnschrift" panose="020B0502040204020203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401991" y="5000039"/>
            <a:ext cx="426875" cy="90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Abgerundetes Rechteck 13"/>
          <p:cNvSpPr/>
          <p:nvPr/>
        </p:nvSpPr>
        <p:spPr>
          <a:xfrm>
            <a:off x="1976758" y="281445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Abgerundetes Rechteck 14"/>
          <p:cNvSpPr/>
          <p:nvPr/>
        </p:nvSpPr>
        <p:spPr>
          <a:xfrm>
            <a:off x="1872168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Abgerundetes Rechteck 15"/>
          <p:cNvSpPr/>
          <p:nvPr/>
        </p:nvSpPr>
        <p:spPr>
          <a:xfrm>
            <a:off x="2082558" y="2814457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Abgerundetes Rechteck 17"/>
          <p:cNvSpPr/>
          <p:nvPr/>
        </p:nvSpPr>
        <p:spPr>
          <a:xfrm>
            <a:off x="2192117" y="28143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Abgerundetes Rechteck 18"/>
          <p:cNvSpPr/>
          <p:nvPr/>
        </p:nvSpPr>
        <p:spPr>
          <a:xfrm>
            <a:off x="1656259" y="2814462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Abgerundetes Rechteck 20"/>
          <p:cNvSpPr/>
          <p:nvPr/>
        </p:nvSpPr>
        <p:spPr>
          <a:xfrm>
            <a:off x="1764723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Abgerundetes Rechteck 21"/>
          <p:cNvSpPr/>
          <p:nvPr/>
        </p:nvSpPr>
        <p:spPr>
          <a:xfrm>
            <a:off x="2306354" y="28143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Abgerundetes Rechteck 22"/>
          <p:cNvSpPr/>
          <p:nvPr/>
        </p:nvSpPr>
        <p:spPr>
          <a:xfrm>
            <a:off x="2412668" y="28143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/>
          <p:cNvSpPr/>
          <p:nvPr/>
        </p:nvSpPr>
        <p:spPr>
          <a:xfrm>
            <a:off x="3218163" y="2761276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Abgerundetes Rechteck 24"/>
          <p:cNvSpPr/>
          <p:nvPr/>
        </p:nvSpPr>
        <p:spPr>
          <a:xfrm>
            <a:off x="3600370" y="281445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Abgerundetes Rechteck 25"/>
          <p:cNvSpPr/>
          <p:nvPr/>
        </p:nvSpPr>
        <p:spPr>
          <a:xfrm>
            <a:off x="3495780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Abgerundetes Rechteck 26"/>
          <p:cNvSpPr/>
          <p:nvPr/>
        </p:nvSpPr>
        <p:spPr>
          <a:xfrm>
            <a:off x="3706170" y="2814457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Abgerundetes Rechteck 27"/>
          <p:cNvSpPr/>
          <p:nvPr/>
        </p:nvSpPr>
        <p:spPr>
          <a:xfrm>
            <a:off x="3815729" y="28143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" name="Abgerundetes Rechteck 28"/>
          <p:cNvSpPr/>
          <p:nvPr/>
        </p:nvSpPr>
        <p:spPr>
          <a:xfrm>
            <a:off x="3279871" y="2814462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3388335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1" name="Abgerundetes Rechteck 30"/>
          <p:cNvSpPr/>
          <p:nvPr/>
        </p:nvSpPr>
        <p:spPr>
          <a:xfrm>
            <a:off x="3929966" y="28143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2" name="Abgerundetes Rechteck 31"/>
          <p:cNvSpPr/>
          <p:nvPr/>
        </p:nvSpPr>
        <p:spPr>
          <a:xfrm>
            <a:off x="4036280" y="28143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3" name="Rechteck 32"/>
          <p:cNvSpPr/>
          <p:nvPr/>
        </p:nvSpPr>
        <p:spPr>
          <a:xfrm>
            <a:off x="1588836" y="4047151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4" name="Gerader Verbinder 33"/>
          <p:cNvCxnSpPr/>
          <p:nvPr/>
        </p:nvCxnSpPr>
        <p:spPr>
          <a:xfrm>
            <a:off x="962327" y="4721405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1971043" y="410033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866453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2076843" y="4100332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2186402" y="41002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1650544" y="4100337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0" name="Abgerundetes Rechteck 39"/>
          <p:cNvSpPr/>
          <p:nvPr/>
        </p:nvSpPr>
        <p:spPr>
          <a:xfrm>
            <a:off x="1759008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Abgerundetes Rechteck 40"/>
          <p:cNvSpPr/>
          <p:nvPr/>
        </p:nvSpPr>
        <p:spPr>
          <a:xfrm>
            <a:off x="2300639" y="41002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Abgerundetes Rechteck 41"/>
          <p:cNvSpPr/>
          <p:nvPr/>
        </p:nvSpPr>
        <p:spPr>
          <a:xfrm>
            <a:off x="2406953" y="41002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3212448" y="4047151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4" name="Abgerundetes Rechteck 43"/>
          <p:cNvSpPr/>
          <p:nvPr/>
        </p:nvSpPr>
        <p:spPr>
          <a:xfrm>
            <a:off x="3594655" y="410033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5" name="Abgerundetes Rechteck 44"/>
          <p:cNvSpPr/>
          <p:nvPr/>
        </p:nvSpPr>
        <p:spPr>
          <a:xfrm>
            <a:off x="3490065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6" name="Abgerundetes Rechteck 45"/>
          <p:cNvSpPr/>
          <p:nvPr/>
        </p:nvSpPr>
        <p:spPr>
          <a:xfrm>
            <a:off x="3700455" y="4100332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7" name="Abgerundetes Rechteck 46"/>
          <p:cNvSpPr/>
          <p:nvPr/>
        </p:nvSpPr>
        <p:spPr>
          <a:xfrm>
            <a:off x="3810014" y="41002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3274156" y="4100337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9" name="Abgerundetes Rechteck 48"/>
          <p:cNvSpPr/>
          <p:nvPr/>
        </p:nvSpPr>
        <p:spPr>
          <a:xfrm>
            <a:off x="3382620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0" name="Abgerundetes Rechteck 49"/>
          <p:cNvSpPr/>
          <p:nvPr/>
        </p:nvSpPr>
        <p:spPr>
          <a:xfrm>
            <a:off x="3924251" y="41002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1" name="Abgerundetes Rechteck 50"/>
          <p:cNvSpPr/>
          <p:nvPr/>
        </p:nvSpPr>
        <p:spPr>
          <a:xfrm>
            <a:off x="4030565" y="41002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2" name="Rechteck 51"/>
          <p:cNvSpPr/>
          <p:nvPr/>
        </p:nvSpPr>
        <p:spPr>
          <a:xfrm>
            <a:off x="1512437" y="4148040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3" name="Rechteck 52"/>
          <p:cNvSpPr/>
          <p:nvPr/>
        </p:nvSpPr>
        <p:spPr>
          <a:xfrm>
            <a:off x="1218811" y="3286123"/>
            <a:ext cx="43200" cy="1902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4" name="Rechteck 53"/>
          <p:cNvSpPr/>
          <p:nvPr/>
        </p:nvSpPr>
        <p:spPr>
          <a:xfrm rot="5400000">
            <a:off x="2118099" y="2397325"/>
            <a:ext cx="43200" cy="1825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5" name="Rechteck 54"/>
          <p:cNvSpPr/>
          <p:nvPr/>
        </p:nvSpPr>
        <p:spPr>
          <a:xfrm rot="5400000">
            <a:off x="1380130" y="4269036"/>
            <a:ext cx="43200" cy="36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6" name="Rechteck 55"/>
          <p:cNvSpPr/>
          <p:nvPr/>
        </p:nvSpPr>
        <p:spPr>
          <a:xfrm rot="5400000">
            <a:off x="2143978" y="3646737"/>
            <a:ext cx="42180" cy="1864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Rechteck 56"/>
          <p:cNvSpPr/>
          <p:nvPr/>
        </p:nvSpPr>
        <p:spPr>
          <a:xfrm rot="5400000">
            <a:off x="3113461" y="4352627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8" name="Rechteck 57"/>
          <p:cNvSpPr/>
          <p:nvPr/>
        </p:nvSpPr>
        <p:spPr>
          <a:xfrm rot="5400000">
            <a:off x="3108144" y="3054646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/>
          <p:cNvSpPr/>
          <p:nvPr/>
        </p:nvSpPr>
        <p:spPr>
          <a:xfrm rot="5400000">
            <a:off x="1490908" y="3066455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0" name="Rechteck 59"/>
          <p:cNvSpPr/>
          <p:nvPr/>
        </p:nvSpPr>
        <p:spPr>
          <a:xfrm>
            <a:off x="3006769" y="3115748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1" name="Rechteck 60"/>
          <p:cNvSpPr/>
          <p:nvPr/>
        </p:nvSpPr>
        <p:spPr>
          <a:xfrm>
            <a:off x="1416594" y="3128691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2" name="Rechteck 61"/>
          <p:cNvSpPr/>
          <p:nvPr/>
        </p:nvSpPr>
        <p:spPr>
          <a:xfrm>
            <a:off x="3052357" y="4435182"/>
            <a:ext cx="45021" cy="164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3" name="Rechteck 62"/>
          <p:cNvSpPr/>
          <p:nvPr/>
        </p:nvSpPr>
        <p:spPr>
          <a:xfrm>
            <a:off x="1106276" y="2814358"/>
            <a:ext cx="43200" cy="2488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4" name="Rechteck 63"/>
          <p:cNvSpPr/>
          <p:nvPr/>
        </p:nvSpPr>
        <p:spPr>
          <a:xfrm rot="5400000">
            <a:off x="2123669" y="2361052"/>
            <a:ext cx="43200" cy="2080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5" name="Rechteck 64"/>
          <p:cNvSpPr/>
          <p:nvPr/>
        </p:nvSpPr>
        <p:spPr>
          <a:xfrm rot="5400000">
            <a:off x="2135533" y="3656305"/>
            <a:ext cx="43200" cy="2015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6" name="Rechteck 65"/>
          <p:cNvSpPr/>
          <p:nvPr/>
        </p:nvSpPr>
        <p:spPr>
          <a:xfrm rot="5400000">
            <a:off x="1533203" y="4134050"/>
            <a:ext cx="46245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7" name="Rechteck 66"/>
          <p:cNvSpPr/>
          <p:nvPr/>
        </p:nvSpPr>
        <p:spPr>
          <a:xfrm rot="5400000">
            <a:off x="1342621" y="2606583"/>
            <a:ext cx="43200" cy="459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8" name="Rechteck 67"/>
          <p:cNvSpPr/>
          <p:nvPr/>
        </p:nvSpPr>
        <p:spPr>
          <a:xfrm rot="5400000">
            <a:off x="1182990" y="5190731"/>
            <a:ext cx="43200" cy="1988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9" name="Rechteck 68"/>
          <p:cNvSpPr/>
          <p:nvPr/>
        </p:nvSpPr>
        <p:spPr>
          <a:xfrm>
            <a:off x="3133944" y="4112627"/>
            <a:ext cx="35872" cy="57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0" name="Rechteck 69"/>
          <p:cNvSpPr/>
          <p:nvPr/>
        </p:nvSpPr>
        <p:spPr>
          <a:xfrm>
            <a:off x="3151089" y="2862303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1" name="Rechteck 70"/>
          <p:cNvSpPr/>
          <p:nvPr/>
        </p:nvSpPr>
        <p:spPr>
          <a:xfrm rot="5400000">
            <a:off x="3152347" y="4096823"/>
            <a:ext cx="43200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2" name="Rechteck 71"/>
          <p:cNvSpPr/>
          <p:nvPr/>
        </p:nvSpPr>
        <p:spPr>
          <a:xfrm rot="5400000">
            <a:off x="3162152" y="2852712"/>
            <a:ext cx="43496" cy="68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3" name="Rechteck 72"/>
          <p:cNvSpPr/>
          <p:nvPr/>
        </p:nvSpPr>
        <p:spPr>
          <a:xfrm rot="5400000">
            <a:off x="1246084" y="5131146"/>
            <a:ext cx="43200" cy="6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4" name="Textfeld 73"/>
          <p:cNvSpPr txBox="1"/>
          <p:nvPr/>
        </p:nvSpPr>
        <p:spPr>
          <a:xfrm>
            <a:off x="4351294" y="1340768"/>
            <a:ext cx="4846667" cy="438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Σε κάθε δωμάτιο πρέπει να υπολογιστούν οι απαιτήσεις και το φορτίο θέρμανσης.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έξοδος των σωμάτων θέρμανσης πρέπει να υπολογιστεί σε κάθε δωμάτιο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ροή πρέπει να υπολογιστεί σε κάθε κλάδο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Να ρυθμιστούν οι βαλβίδες των σωμάτων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Να ρυθμιστεί η αντλία θερμότητας </a:t>
            </a:r>
            <a:r>
              <a:rPr lang="de-DE" dirty="0">
                <a:latin typeface="Bahnschrift" panose="020B0502040204020203" pitchFamily="34" charset="0"/>
              </a:rPr>
              <a:t>	</a:t>
            </a:r>
          </a:p>
          <a:p>
            <a:r>
              <a:rPr lang="de-DE" dirty="0">
                <a:latin typeface="Bahnschrift" panose="020B0502040204020203" pitchFamily="34" charset="0"/>
              </a:rPr>
              <a:t>	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81156" y="221717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Bahnschrift" panose="020B0502040204020203" pitchFamily="34" charset="0"/>
              </a:rPr>
              <a:t>a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2622955" y="223296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Bahnschrift" panose="020B0502040204020203" pitchFamily="34" charset="0"/>
              </a:rPr>
              <a:t>b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1257801" y="34723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Bahnschrift" panose="020B0502040204020203" pitchFamily="34" charset="0"/>
              </a:rPr>
              <a:t>c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2799600" y="348818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Bahnschrift" panose="020B0502040204020203" pitchFamily="34" charset="0"/>
              </a:rPr>
              <a:t>d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xmlns="" id="{C5393118-6A5B-489E-8E4C-BD4A4BD9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</a:p>
        </p:txBody>
      </p:sp>
    </p:spTree>
    <p:extLst>
      <p:ext uri="{BB962C8B-B14F-4D97-AF65-F5344CB8AC3E}">
        <p14:creationId xmlns:p14="http://schemas.microsoft.com/office/powerpoint/2010/main" val="40828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/>
    </mc:Choice>
    <mc:Fallback xmlns="">
      <p:transition spd="slow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862332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/>
          <p:cNvSpPr/>
          <p:nvPr/>
        </p:nvSpPr>
        <p:spPr>
          <a:xfrm>
            <a:off x="1235823" y="2186862"/>
            <a:ext cx="3229495" cy="2543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 4"/>
          <p:cNvSpPr/>
          <p:nvPr/>
        </p:nvSpPr>
        <p:spPr>
          <a:xfrm>
            <a:off x="1235823" y="4729922"/>
            <a:ext cx="3229495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4" name="Gerader Verbinder 3"/>
          <p:cNvCxnSpPr>
            <a:stCxn id="2" idx="1"/>
            <a:endCxn id="2" idx="3"/>
          </p:cNvCxnSpPr>
          <p:nvPr/>
        </p:nvCxnSpPr>
        <p:spPr>
          <a:xfrm>
            <a:off x="1235823" y="3458392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stCxn id="2" idx="0"/>
            <a:endCxn id="5" idx="0"/>
          </p:cNvCxnSpPr>
          <p:nvPr/>
        </p:nvCxnSpPr>
        <p:spPr>
          <a:xfrm>
            <a:off x="2850571" y="2186862"/>
            <a:ext cx="0" cy="2543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1106551" y="948223"/>
            <a:ext cx="3498980" cy="12386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/>
          <p:cNvSpPr/>
          <p:nvPr/>
        </p:nvSpPr>
        <p:spPr>
          <a:xfrm>
            <a:off x="1571800" y="4846087"/>
            <a:ext cx="608823" cy="979715"/>
          </a:xfrm>
          <a:prstGeom prst="rect">
            <a:avLst/>
          </a:prstGeom>
          <a:solidFill>
            <a:srgbClr val="F13F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 dirty="0">
              <a:latin typeface="Bahnschrift" panose="020B0502040204020203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69772" y="5000041"/>
            <a:ext cx="426875" cy="90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Abgerundetes Rechteck 13"/>
          <p:cNvSpPr/>
          <p:nvPr/>
        </p:nvSpPr>
        <p:spPr>
          <a:xfrm>
            <a:off x="2244539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Abgerundetes Rechteck 14"/>
          <p:cNvSpPr/>
          <p:nvPr/>
        </p:nvSpPr>
        <p:spPr>
          <a:xfrm>
            <a:off x="2139949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Abgerundetes Rechteck 15"/>
          <p:cNvSpPr/>
          <p:nvPr/>
        </p:nvSpPr>
        <p:spPr>
          <a:xfrm>
            <a:off x="2350339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Abgerundetes Rechteck 17"/>
          <p:cNvSpPr/>
          <p:nvPr/>
        </p:nvSpPr>
        <p:spPr>
          <a:xfrm>
            <a:off x="2459898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Abgerundetes Rechteck 18"/>
          <p:cNvSpPr/>
          <p:nvPr/>
        </p:nvSpPr>
        <p:spPr>
          <a:xfrm>
            <a:off x="1924040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Abgerundetes Rechteck 20"/>
          <p:cNvSpPr/>
          <p:nvPr/>
        </p:nvSpPr>
        <p:spPr>
          <a:xfrm>
            <a:off x="2032504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Abgerundetes Rechteck 21"/>
          <p:cNvSpPr/>
          <p:nvPr/>
        </p:nvSpPr>
        <p:spPr>
          <a:xfrm>
            <a:off x="2574135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Abgerundetes Rechteck 22"/>
          <p:cNvSpPr/>
          <p:nvPr/>
        </p:nvSpPr>
        <p:spPr>
          <a:xfrm>
            <a:off x="2680449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/>
          <p:cNvSpPr/>
          <p:nvPr/>
        </p:nvSpPr>
        <p:spPr>
          <a:xfrm>
            <a:off x="3485944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Abgerundetes Rechteck 24"/>
          <p:cNvSpPr/>
          <p:nvPr/>
        </p:nvSpPr>
        <p:spPr>
          <a:xfrm>
            <a:off x="3868151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Abgerundetes Rechteck 25"/>
          <p:cNvSpPr/>
          <p:nvPr/>
        </p:nvSpPr>
        <p:spPr>
          <a:xfrm>
            <a:off x="3763561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Abgerundetes Rechteck 26"/>
          <p:cNvSpPr/>
          <p:nvPr/>
        </p:nvSpPr>
        <p:spPr>
          <a:xfrm>
            <a:off x="3973951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Abgerundetes Rechteck 27"/>
          <p:cNvSpPr/>
          <p:nvPr/>
        </p:nvSpPr>
        <p:spPr>
          <a:xfrm>
            <a:off x="4083510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" name="Abgerundetes Rechteck 28"/>
          <p:cNvSpPr/>
          <p:nvPr/>
        </p:nvSpPr>
        <p:spPr>
          <a:xfrm>
            <a:off x="3547652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3656116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1" name="Abgerundetes Rechteck 30"/>
          <p:cNvSpPr/>
          <p:nvPr/>
        </p:nvSpPr>
        <p:spPr>
          <a:xfrm>
            <a:off x="4197747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2" name="Abgerundetes Rechteck 31"/>
          <p:cNvSpPr/>
          <p:nvPr/>
        </p:nvSpPr>
        <p:spPr>
          <a:xfrm>
            <a:off x="4304061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3" name="Rechteck 32"/>
          <p:cNvSpPr/>
          <p:nvPr/>
        </p:nvSpPr>
        <p:spPr>
          <a:xfrm>
            <a:off x="1856617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4" name="Gerader Verbinder 33"/>
          <p:cNvCxnSpPr/>
          <p:nvPr/>
        </p:nvCxnSpPr>
        <p:spPr>
          <a:xfrm>
            <a:off x="1230108" y="4721407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2238824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2134234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2344624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2454183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1918325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0" name="Abgerundetes Rechteck 39"/>
          <p:cNvSpPr/>
          <p:nvPr/>
        </p:nvSpPr>
        <p:spPr>
          <a:xfrm>
            <a:off x="2026789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Abgerundetes Rechteck 40"/>
          <p:cNvSpPr/>
          <p:nvPr/>
        </p:nvSpPr>
        <p:spPr>
          <a:xfrm>
            <a:off x="2568420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Abgerundetes Rechteck 41"/>
          <p:cNvSpPr/>
          <p:nvPr/>
        </p:nvSpPr>
        <p:spPr>
          <a:xfrm>
            <a:off x="2674734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3480229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4" name="Abgerundetes Rechteck 43"/>
          <p:cNvSpPr/>
          <p:nvPr/>
        </p:nvSpPr>
        <p:spPr>
          <a:xfrm>
            <a:off x="3862436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5" name="Abgerundetes Rechteck 44"/>
          <p:cNvSpPr/>
          <p:nvPr/>
        </p:nvSpPr>
        <p:spPr>
          <a:xfrm>
            <a:off x="3757846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6" name="Abgerundetes Rechteck 45"/>
          <p:cNvSpPr/>
          <p:nvPr/>
        </p:nvSpPr>
        <p:spPr>
          <a:xfrm>
            <a:off x="3968236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7" name="Abgerundetes Rechteck 46"/>
          <p:cNvSpPr/>
          <p:nvPr/>
        </p:nvSpPr>
        <p:spPr>
          <a:xfrm>
            <a:off x="4077795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3541937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9" name="Abgerundetes Rechteck 48"/>
          <p:cNvSpPr/>
          <p:nvPr/>
        </p:nvSpPr>
        <p:spPr>
          <a:xfrm>
            <a:off x="3650401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0" name="Abgerundetes Rechteck 49"/>
          <p:cNvSpPr/>
          <p:nvPr/>
        </p:nvSpPr>
        <p:spPr>
          <a:xfrm>
            <a:off x="4192032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1" name="Abgerundetes Rechteck 50"/>
          <p:cNvSpPr/>
          <p:nvPr/>
        </p:nvSpPr>
        <p:spPr>
          <a:xfrm>
            <a:off x="4298346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2" name="Rechteck 51"/>
          <p:cNvSpPr/>
          <p:nvPr/>
        </p:nvSpPr>
        <p:spPr>
          <a:xfrm>
            <a:off x="1780218" y="4148042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3" name="Rechteck 52"/>
          <p:cNvSpPr/>
          <p:nvPr/>
        </p:nvSpPr>
        <p:spPr>
          <a:xfrm>
            <a:off x="1486592" y="3286125"/>
            <a:ext cx="43200" cy="1902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4" name="Rechteck 53"/>
          <p:cNvSpPr/>
          <p:nvPr/>
        </p:nvSpPr>
        <p:spPr>
          <a:xfrm rot="5400000">
            <a:off x="2385880" y="2397327"/>
            <a:ext cx="43200" cy="1825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5" name="Rechteck 54"/>
          <p:cNvSpPr/>
          <p:nvPr/>
        </p:nvSpPr>
        <p:spPr>
          <a:xfrm rot="5400000">
            <a:off x="1647911" y="4269038"/>
            <a:ext cx="43200" cy="36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6" name="Rechteck 55"/>
          <p:cNvSpPr/>
          <p:nvPr/>
        </p:nvSpPr>
        <p:spPr>
          <a:xfrm rot="5400000">
            <a:off x="2411759" y="3646739"/>
            <a:ext cx="42180" cy="1864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Rechteck 56"/>
          <p:cNvSpPr/>
          <p:nvPr/>
        </p:nvSpPr>
        <p:spPr>
          <a:xfrm rot="5400000">
            <a:off x="3381242" y="4352629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8" name="Rechteck 57"/>
          <p:cNvSpPr/>
          <p:nvPr/>
        </p:nvSpPr>
        <p:spPr>
          <a:xfrm rot="5400000">
            <a:off x="3375925" y="3054648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/>
          <p:cNvSpPr/>
          <p:nvPr/>
        </p:nvSpPr>
        <p:spPr>
          <a:xfrm rot="5400000">
            <a:off x="1758689" y="3066457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0" name="Rechteck 59"/>
          <p:cNvSpPr/>
          <p:nvPr/>
        </p:nvSpPr>
        <p:spPr>
          <a:xfrm>
            <a:off x="3274550" y="3115750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1" name="Rechteck 60"/>
          <p:cNvSpPr/>
          <p:nvPr/>
        </p:nvSpPr>
        <p:spPr>
          <a:xfrm>
            <a:off x="1684375" y="3128693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2" name="Rechteck 61"/>
          <p:cNvSpPr/>
          <p:nvPr/>
        </p:nvSpPr>
        <p:spPr>
          <a:xfrm>
            <a:off x="3320138" y="4435184"/>
            <a:ext cx="45021" cy="164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3" name="Rechteck 62"/>
          <p:cNvSpPr/>
          <p:nvPr/>
        </p:nvSpPr>
        <p:spPr>
          <a:xfrm>
            <a:off x="1374057" y="2814360"/>
            <a:ext cx="43200" cy="2488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4" name="Rechteck 63"/>
          <p:cNvSpPr/>
          <p:nvPr/>
        </p:nvSpPr>
        <p:spPr>
          <a:xfrm rot="5400000">
            <a:off x="2391450" y="2361054"/>
            <a:ext cx="43200" cy="2080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5" name="Rechteck 64"/>
          <p:cNvSpPr/>
          <p:nvPr/>
        </p:nvSpPr>
        <p:spPr>
          <a:xfrm rot="5400000">
            <a:off x="2403314" y="3656307"/>
            <a:ext cx="43200" cy="2015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6" name="Rechteck 65"/>
          <p:cNvSpPr/>
          <p:nvPr/>
        </p:nvSpPr>
        <p:spPr>
          <a:xfrm rot="5400000">
            <a:off x="1800984" y="4134052"/>
            <a:ext cx="46245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7" name="Rechteck 66"/>
          <p:cNvSpPr/>
          <p:nvPr/>
        </p:nvSpPr>
        <p:spPr>
          <a:xfrm rot="5400000">
            <a:off x="1610402" y="2606585"/>
            <a:ext cx="43200" cy="459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8" name="Rechteck 67"/>
          <p:cNvSpPr/>
          <p:nvPr/>
        </p:nvSpPr>
        <p:spPr>
          <a:xfrm rot="5400000">
            <a:off x="1450771" y="5190733"/>
            <a:ext cx="43200" cy="1988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9" name="Rechteck 68"/>
          <p:cNvSpPr/>
          <p:nvPr/>
        </p:nvSpPr>
        <p:spPr>
          <a:xfrm>
            <a:off x="3401725" y="4112629"/>
            <a:ext cx="35872" cy="57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0" name="Rechteck 69"/>
          <p:cNvSpPr/>
          <p:nvPr/>
        </p:nvSpPr>
        <p:spPr>
          <a:xfrm>
            <a:off x="3418870" y="2862305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1" name="Rechteck 70"/>
          <p:cNvSpPr/>
          <p:nvPr/>
        </p:nvSpPr>
        <p:spPr>
          <a:xfrm rot="5400000">
            <a:off x="3420128" y="4096825"/>
            <a:ext cx="43200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2" name="Rechteck 71"/>
          <p:cNvSpPr/>
          <p:nvPr/>
        </p:nvSpPr>
        <p:spPr>
          <a:xfrm rot="5400000">
            <a:off x="3429933" y="2852714"/>
            <a:ext cx="43496" cy="68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3" name="Rechteck 72"/>
          <p:cNvSpPr/>
          <p:nvPr/>
        </p:nvSpPr>
        <p:spPr>
          <a:xfrm rot="5400000">
            <a:off x="1513865" y="5131148"/>
            <a:ext cx="43200" cy="6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0" name="Textfeld 79"/>
          <p:cNvSpPr txBox="1"/>
          <p:nvPr/>
        </p:nvSpPr>
        <p:spPr>
          <a:xfrm>
            <a:off x="2081490" y="2160028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3652629" y="2124420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2065669" y="3422830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83" name="Textfeld 82"/>
          <p:cNvSpPr txBox="1"/>
          <p:nvPr/>
        </p:nvSpPr>
        <p:spPr>
          <a:xfrm>
            <a:off x="3640885" y="3424025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84" name="Textfeld 83"/>
          <p:cNvSpPr txBox="1"/>
          <p:nvPr/>
        </p:nvSpPr>
        <p:spPr>
          <a:xfrm>
            <a:off x="4644008" y="1348251"/>
            <a:ext cx="4114800" cy="438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Αυτή η διαδικασία εξασφαλίζει :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Ότι το κάθε σώμα θα τροφοδοτηθεί με τον κατάλληλο όγκο ζεστού νερού.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Κάθε σώμα αποδίδει την σωστή θερμότητα για κάθε δωμάτιο. </a:t>
            </a:r>
          </a:p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¨Όλοι οι χώροι είναι καλά θερμαινόμενοι.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50000"/>
              </a:lnSpc>
              <a:buFontTx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Το σύστημα θέρμανσης λειτουργεί αποδοτικά.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xmlns="" id="{0A6CC522-B759-4A48-B607-559E0E80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 εξισορρόπηση</a:t>
            </a:r>
          </a:p>
        </p:txBody>
      </p:sp>
    </p:spTree>
    <p:extLst>
      <p:ext uri="{BB962C8B-B14F-4D97-AF65-F5344CB8AC3E}">
        <p14:creationId xmlns:p14="http://schemas.microsoft.com/office/powerpoint/2010/main" val="12989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Πλεονεκτήματα της υδραυλικής εξισορρόπησης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Πλεονεκτήματα της υδραυλικής εξισορρόπησης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Πλήρης λειτουργία όλων των σωμάτων ή της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θέρμανσης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Θερμική άνεση του χώρου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Αύξηση της αξίας του ακινήτου.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Εξοικονόμηση ενέργειας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Χαμηλό ενεργειακό κόστος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Ενεργή συνεισφορά στην προστασία του περιβάλλοντος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Ανέξοδη διαδικασία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Εξαιρετικό αναλογία κόστους/οφέλους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1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Στόχοι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Στο τέλος της ενότητας θα μπορείτε να: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τους τύπους συστημάτων διανομής θέρμανσης και ψύξης και τα πεδία εφαρμογής τους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Βελτιστοποιείτε το σύστημα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(υπάρχον)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βάσει των αντλιών θερμότητας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βήματα της υδραυλικής εξισορρόπησης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βήματα της υδραυλικής εξισορρόπησης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Υπολογισμός της απαίτησης του θερμικού φορτίου και των απαραίτητων σωμάτων για κάθε δωμάτιο και καθορισμός της απαραίτητης θερμοκρασίας της ροής. 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Υπολογισμός θερμικού φορτίου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ενότητα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1.2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Υπολογισμός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ενδοδαπέδιου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συστήματος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ενότητα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1.2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καθορισμός της απαραίτητης θερμοκρασίας της ροής.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όσο χαμηλότερη γίνεται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7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βήματα της υδραυλικής εξισορρόπησης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βήματα της υδραυλικής εξισορρόπησης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Καθορισμό της μέγιστης απαίτησης ροής μάζας νερού θέρμανσης για κάθε σώμα.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ροή  μάζας μεταφέρει την απαιτούμενη ενέργεια στην θερμαινόμενη επιφάνεια.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3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βήματα της υδραυλικής εξισορρόπησης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03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τύπος της ροής θερμότητας: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QPoint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mPoint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Δϑ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Qpoint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ροή σε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/h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ανταποκρίνεται σε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ΦHL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mpoint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μάζα σε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kg/h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cp =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συντελεστής θερμικής αγωγιμότητας για το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νέρο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(1.163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/ kg K)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Δϑ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διαφορά θερμοκρασίας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ϑV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ϑR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in 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Μετατρέπεται σε μάζα: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mpoint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Q / 1.163 x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ϑV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ϑR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Όσο μεγαλύτερη διαφορά θερμοκρασίας , τόσο μικρότερη η μάζα.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04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βήματα της υδραυλικής εξισορρόπησης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βήματα της υδραυλικής εξισορρόπησης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Υπολογισμός των απωλειών στο δίκτυο των σωληνώσεων, αυτό αυτόματα δείχνει την απαίτηση της ικανότητας της αντλίας.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Επιλογή των θερμοστατικών βαλβίδων ή / και των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αντεπίστροφων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εξαρτημάτων σύμφωνα με τα χαρακτηριστικά της ροής και της πίεσης του δικτύου.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12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βήματα της υδραυλικής εξισορρόπησης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βήματα της υδραυλικής εξισορρόπησης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Σχεδίαση του κυκλοφορητή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σύμφωνα με το στατικό ύψος  και το ρυθμό ροής.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Ρυθμίσεις στον ελεγκτή της θέρμανσης.  Ρυθμίσεις κλίσης και παράλληλης μετατόπισης σύμφωνα με τη βέλτιστη υπολογισμένη θερμοκρασία ροής.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Ρυθμίσεις και έγγραφα από όλες τις ορισμένες τιμές.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10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f-kCYj7P0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35696" y="2492896"/>
            <a:ext cx="5705828" cy="320952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123728" y="1639543"/>
            <a:ext cx="452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Βασικά στοιχεία της υδραυλικής εξισορρόπησης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βήματα της υδραυλικής εξισορρόπησης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00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14330" y="1844824"/>
            <a:ext cx="8629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υδραυλική ρύθμιση ενός συστήματος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θέρμανσης –παράδειγμα υπολογισμού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Js5HC1WJV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3648" y="2492896"/>
            <a:ext cx="6408712" cy="36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8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Επεξεργασία νερού στο κύκλωμα θέρμανσης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κύκλωμα θέρμανσης χρησιμοποιεί το νερό σαν μέσο μεταφοράς ενέργειας.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Επομένως η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θέρμανση και η δεξαμενή  προσωρινής αποθήκευσης είναι γεμάτα νερό.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στοιχεία των μοντέρνων συστημάτων θέρμανσης είναι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κόμπακτ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αποτελεσματικά. Για παράδειγμα στους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θερμότητας, το πάχος των τοιχωμάτων και η διάμετρος των σωληνώσεων είναι όσο μικρότερα γίνονται ώστε να υπάρχει εγγυημένη η σχεδόν μηδενική απώλεια θερμότητας.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δεξαμενή προσωρινής αποθήκευσης προσφέρει  επίσης  ένα μεγάλο όγκο νερού  σε σχέση με τη επιφάνεια μεταφοράς θερμότητας στον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 του λέβητα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Εξαιτίας της μεγάλης ποσότητας του ζεστού νερού, μια μεγάλη ποσότητα ανησυχητικών ουσιών είναι παρούσες, για παράδειγμα, εναποθέτονται στον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 σε μορφή ασβέστη και προκαλούν προβλήματα.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63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Επεξεργασία νερού στο κύκλωμα θέρμανσης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την αποφυγή αυτού του προβλήματος , το νερό που χρησιμοποιείται στη θέρμανση πρέπει να πληροί κάποιες χημικές προδιαγραφές και στην περίπτωση αμφιβολιών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πρέπει  εξασφαλίζονται εκ των προτέρων  οι κατάλληλες ιδιότητες.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πλήρωση των συστημάτων θέρμανσης ή ψύξης πρέπει να γίνεται με μαλακό ή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απιονισμένο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νερό, ανάλογα το είδος των σωληνώσεων. Το ίδιο εφαρμόζεται στο λέβητα.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πλεονέκτημα είναι η μακροχρόνια προστασία από τη διάβρωση  και τη σκλήρυνση.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17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Επεξεργασία νερού στο κύκλωμα θέρμανσης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 το νερό δεν πληροί τις απαιτήσεις ποιότητας η ενεργειακή απόδοση του συστήματος συνεχώς ελαττώνεται.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Όπως και στο βραστήρα έτσι και εδώ, έχουμε εναποθέσεις αλάτων. Αυτά τα άλατα προκαλούν είτε περιορισμό στη λειτουργία του συστήματος θέρμανσης είτε, ολοκληρωτικό μπλοκάρισμα της ροής.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Σε ολόκληρο το σύστημα θέρμανσης το λάθος νερό μπορεί να προκαλέσει διάβρωση.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Επί προσθέτως, στην περίπτωση που το νερό θέρμανσης δεν αντιμετωπίζεται σωστά , ο χρήστης μπορεί να χάσει την εγγύηση  για τα εξαρτήματα.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3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τη σωστή λειτουργία της διανομής της θέρμανσης είναι εξαιρετικά σημαντική η υδραυλική εξισορρόπηση του συστήματος.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ο μόνος τρόπος να εξασφαλιστεί μια αποτελεσματική λειτουργία του συστήματος μακροχρόνια.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Σε μια νέα εγκατάσταση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απαιτούνται όλα τα δεδομένα για την υδραυλική εξισορρόπηση, ώστε να εφαρμοστεί ευκολά και με ασφάλεια.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Επεξεργασία νερού στο κύκλωμα θέρμανσης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Κανονισμός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VDI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2035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Θέμα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Αποφυγή καταστροφών που προκαλούνται από το ασβέστιο στα συστήματα θέρμανσης»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Sheet 2 «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αποφυγή καταστροφής που προκαλείται από τη διάβρωση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612281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Επεξεργασία νερού στο κύκλωμα θέρμανσης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Κανονισμός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VDI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2035 – sheet 1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απαιτήσεις του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VDI 2035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αρκετά εκτεταμένες σε σχέση με τη ζημιά που προκαλεί το ασβέστιο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Εδώ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ανεκτή συνολική σκληρότητα του νερού θέρμανσης, ορίζεται σαν παράμετρος της ικανότητας θέρμανσης και την περιεκτικότητα σε νερό του συστήματος.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77" y="3863181"/>
            <a:ext cx="8690645" cy="206005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5536" y="3933056"/>
            <a:ext cx="373692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949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VDI 2035 Part 1 - </a:t>
            </a:r>
            <a:r>
              <a:rPr lang="en-US" sz="1000" dirty="0">
                <a:solidFill>
                  <a:srgbClr val="949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Avoidance of damage due to stone formation</a:t>
            </a:r>
            <a:endParaRPr lang="de-DE" sz="1000" dirty="0">
              <a:solidFill>
                <a:srgbClr val="949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7400" y="4365104"/>
            <a:ext cx="1769816" cy="211203"/>
          </a:xfrm>
          <a:prstGeom prst="rect">
            <a:avLst/>
          </a:prstGeom>
          <a:solidFill>
            <a:schemeClr val="bg1"/>
          </a:solidFill>
        </p:spPr>
        <p:txBody>
          <a:bodyPr wrap="none" lIns="144000" tIns="36000" rIns="72000" bIns="36000" rtlCol="0">
            <a:spAutoFit/>
          </a:bodyPr>
          <a:lstStyle/>
          <a:p>
            <a:r>
              <a:rPr lang="en-US" sz="900" b="1" dirty="0">
                <a:solidFill>
                  <a:srgbClr val="7F77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heating capacity in kW</a:t>
            </a:r>
            <a:endParaRPr lang="de-DE" sz="900" b="1" dirty="0">
              <a:solidFill>
                <a:srgbClr val="7F77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92000" y="4248000"/>
            <a:ext cx="162663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180000" tIns="36000" rIns="72000" bIns="36000" rtlCol="0">
            <a:spAutoFit/>
          </a:bodyPr>
          <a:lstStyle/>
          <a:p>
            <a:r>
              <a:rPr lang="en-US" sz="900" b="1" dirty="0">
                <a:solidFill>
                  <a:srgbClr val="7F77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hardness in °</a:t>
            </a:r>
            <a:r>
              <a:rPr lang="en-US" sz="900" b="1" dirty="0" err="1">
                <a:solidFill>
                  <a:srgbClr val="7F77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</a:t>
            </a:r>
            <a:r>
              <a:rPr lang="en-US" sz="900" b="1" dirty="0">
                <a:solidFill>
                  <a:srgbClr val="7F77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900" b="1" dirty="0">
                <a:solidFill>
                  <a:srgbClr val="7F77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volume ≤ 20 l/kW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16000" y="4248000"/>
            <a:ext cx="162663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180000" tIns="36000" rIns="72000" bIns="36000" rtlCol="0">
            <a:spAutoFit/>
          </a:bodyPr>
          <a:lstStyle/>
          <a:p>
            <a:r>
              <a:rPr lang="en-US" sz="900" b="1" dirty="0">
                <a:solidFill>
                  <a:srgbClr val="7F77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hardness in °</a:t>
            </a:r>
            <a:r>
              <a:rPr lang="en-US" sz="900" b="1" dirty="0" err="1">
                <a:solidFill>
                  <a:srgbClr val="7F77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</a:t>
            </a:r>
            <a:r>
              <a:rPr lang="en-US" sz="900" b="1" dirty="0">
                <a:solidFill>
                  <a:srgbClr val="7F77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900" b="1" dirty="0">
                <a:solidFill>
                  <a:srgbClr val="7F77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volume ≤ 50 l/kW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804000" y="4248000"/>
            <a:ext cx="1629837" cy="349702"/>
          </a:xfrm>
          <a:prstGeom prst="rect">
            <a:avLst/>
          </a:prstGeom>
          <a:solidFill>
            <a:schemeClr val="bg1"/>
          </a:solidFill>
        </p:spPr>
        <p:txBody>
          <a:bodyPr wrap="none" lIns="180000" tIns="36000" rIns="72000" bIns="36000" rtlCol="0">
            <a:spAutoFit/>
          </a:bodyPr>
          <a:lstStyle/>
          <a:p>
            <a:r>
              <a:rPr lang="en-US" sz="900" b="1" dirty="0">
                <a:solidFill>
                  <a:srgbClr val="7F77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hardness in °</a:t>
            </a:r>
            <a:r>
              <a:rPr lang="en-US" sz="900" b="1" dirty="0" err="1">
                <a:solidFill>
                  <a:srgbClr val="7F77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</a:t>
            </a:r>
            <a:r>
              <a:rPr lang="en-US" sz="900" b="1" dirty="0">
                <a:solidFill>
                  <a:srgbClr val="7F77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900" b="1" dirty="0">
                <a:solidFill>
                  <a:srgbClr val="7F77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volume &gt; 50 l/kW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583125" y="4639661"/>
            <a:ext cx="1372492" cy="246221"/>
          </a:xfrm>
          <a:prstGeom prst="rect">
            <a:avLst/>
          </a:prstGeom>
          <a:solidFill>
            <a:srgbClr val="F9F9F9"/>
          </a:solidFill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949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Reference </a:t>
            </a:r>
            <a:r>
              <a:rPr lang="de-DE" sz="1000" dirty="0" err="1">
                <a:solidFill>
                  <a:srgbClr val="949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value</a:t>
            </a:r>
            <a:r>
              <a:rPr lang="de-DE" sz="1000" dirty="0">
                <a:solidFill>
                  <a:srgbClr val="949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≤ 16,8</a:t>
            </a:r>
          </a:p>
        </p:txBody>
      </p:sp>
    </p:spTree>
    <p:extLst>
      <p:ext uri="{BB962C8B-B14F-4D97-AF65-F5344CB8AC3E}">
        <p14:creationId xmlns:p14="http://schemas.microsoft.com/office/powerpoint/2010/main" val="1683952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Επεξεργασία νερού στο κύκλωμα θέρμανσης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Κανονισμός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VDI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2035 – sheet 2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Sheet 2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ασχολείται με το θέμα της διάβρωσης στο σύστημα θέρμανσης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12976"/>
            <a:ext cx="8774793" cy="21778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77704" y="3218057"/>
            <a:ext cx="2996333" cy="200055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r>
              <a:rPr lang="de-DE" sz="1000" dirty="0">
                <a:solidFill>
                  <a:srgbClr val="949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VDI 2035 Part 2 - </a:t>
            </a:r>
            <a:r>
              <a:rPr lang="en-US" sz="1000" dirty="0">
                <a:solidFill>
                  <a:srgbClr val="949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Avoidance of corrosion damage</a:t>
            </a:r>
            <a:endParaRPr lang="de-DE" sz="1000" dirty="0">
              <a:solidFill>
                <a:srgbClr val="949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36296" y="3501008"/>
            <a:ext cx="622066" cy="211203"/>
          </a:xfrm>
          <a:prstGeom prst="rect">
            <a:avLst/>
          </a:prstGeom>
          <a:solidFill>
            <a:schemeClr val="bg1"/>
          </a:solidFill>
        </p:spPr>
        <p:txBody>
          <a:bodyPr wrap="none" lIns="144000" tIns="36000" rIns="72000" bIns="36000" rtlCol="0">
            <a:spAutoFit/>
          </a:bodyPr>
          <a:lstStyle/>
          <a:p>
            <a:r>
              <a:rPr lang="en-US" sz="900" b="1" dirty="0">
                <a:solidFill>
                  <a:srgbClr val="7F77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Saline  </a:t>
            </a:r>
            <a:endParaRPr lang="de-DE" sz="900" b="1" dirty="0">
              <a:solidFill>
                <a:srgbClr val="7F77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36096" y="3501007"/>
            <a:ext cx="750306" cy="211203"/>
          </a:xfrm>
          <a:prstGeom prst="rect">
            <a:avLst/>
          </a:prstGeom>
          <a:solidFill>
            <a:schemeClr val="bg1"/>
          </a:solidFill>
        </p:spPr>
        <p:txBody>
          <a:bodyPr wrap="none" lIns="144000" tIns="36000" rIns="72000" bIns="36000" rtlCol="0">
            <a:spAutoFit/>
          </a:bodyPr>
          <a:lstStyle/>
          <a:p>
            <a:r>
              <a:rPr lang="de-DE" sz="900" b="1" dirty="0">
                <a:solidFill>
                  <a:srgbClr val="7F77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- </a:t>
            </a:r>
            <a:r>
              <a:rPr lang="de-DE" sz="900" b="1" dirty="0" err="1">
                <a:solidFill>
                  <a:srgbClr val="7F77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endParaRPr lang="de-DE" sz="900" b="1" dirty="0">
              <a:solidFill>
                <a:srgbClr val="7F77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3762763"/>
            <a:ext cx="1861407" cy="261610"/>
          </a:xfrm>
          <a:prstGeom prst="rect">
            <a:avLst/>
          </a:prstGeom>
          <a:solidFill>
            <a:srgbClr val="F9F9F9"/>
          </a:solidFill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Electrical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conductivity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25°C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5536" y="4056945"/>
            <a:ext cx="862737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Appearance</a:t>
            </a:r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23928" y="4056945"/>
            <a:ext cx="1970411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Free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sedimenting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substances</a:t>
            </a:r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5536" y="4374188"/>
            <a:ext cx="1197764" cy="261610"/>
          </a:xfrm>
          <a:prstGeom prst="rect">
            <a:avLst/>
          </a:prstGeom>
          <a:solidFill>
            <a:srgbClr val="F9F9F9"/>
          </a:solidFill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 -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value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25°C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95536" y="5013507"/>
            <a:ext cx="607859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Oxygen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356000" y="4555442"/>
            <a:ext cx="2326402" cy="261610"/>
          </a:xfrm>
          <a:prstGeom prst="rect">
            <a:avLst/>
          </a:prstGeom>
          <a:solidFill>
            <a:srgbClr val="F9F9F9"/>
          </a:solidFill>
        </p:spPr>
        <p:txBody>
          <a:bodyPr wrap="none" lIns="36000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presence of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aluminium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alloys      </a:t>
            </a:r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24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Επεξεργασία νερού στο κύκλωμα θέρμανσης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Ανάλογα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με την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πηγή του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νερού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υπάρχουν διαφορετικοί τρόποι επεξεργασίας του νερού.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Κλασικό φιλτράρισμα του νερού πλήρωσης για την απομάκρυνση αδιάλυτων στοιχείων.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Ιονισμός του νερού για να γίνει πιο μαλακό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Αφαλάτωση  με τη μέθοδο ανταλλαγής ιόντων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Αφαλάτωση  με τη μέθοδο της αντίστροφης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όσμωσης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Αφαλάτωση  με την αύξηση του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80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Επεξεργασία νερού στο κύκλωμα θέρμανσης</a:t>
            </a:r>
            <a:endParaRPr lang="el-GR" dirty="0"/>
          </a:p>
        </p:txBody>
      </p:sp>
      <p:pic>
        <p:nvPicPr>
          <p:cNvPr id="4" name="bXOvDnCMKt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1256" y="1916832"/>
            <a:ext cx="7123112" cy="40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93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Καθαρισμός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εξαερισμός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πλήρωση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Εκκίνηση του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ενδοδαπέδιου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συστήματος θέρμανσης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Πριν την εκκίνηση, η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εγκατάσταση πρέπει να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Καθαριστεί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Εξαεριστεί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Μετά το σύστημα μπορεί να πληρωθεί με κατάλληλο νερό.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56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Καθαρισμός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εξαερισμός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πλήρωση</a:t>
            </a:r>
            <a:endParaRPr lang="el-GR" dirty="0"/>
          </a:p>
        </p:txBody>
      </p:sp>
      <p:pic>
        <p:nvPicPr>
          <p:cNvPr id="5" name="zq47nZZjn8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576" y="1916832"/>
            <a:ext cx="6984776" cy="3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33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Συμπεράσματα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 την ολοκλήρωση της ενότητας μπορείτε να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τους τύπους συστημάτων διανομής θέρμανσης και ψύξης και τα πεδία εφαρμογής τους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Βελτιστοποιείτε το σύστημα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(υπάρχον)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βάσει των αντλιών θερμότητας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Τέλος ενότητας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συστήματος διανομής στα κτίρια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828801" y="3081815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/>
          <p:cNvSpPr/>
          <p:nvPr/>
        </p:nvSpPr>
        <p:spPr>
          <a:xfrm>
            <a:off x="1202292" y="2507399"/>
            <a:ext cx="3229495" cy="2543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 4"/>
          <p:cNvSpPr/>
          <p:nvPr/>
        </p:nvSpPr>
        <p:spPr>
          <a:xfrm>
            <a:off x="1202292" y="5050459"/>
            <a:ext cx="3229495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4" name="Gerader Verbinder 3"/>
          <p:cNvCxnSpPr>
            <a:stCxn id="2" idx="1"/>
            <a:endCxn id="2" idx="3"/>
          </p:cNvCxnSpPr>
          <p:nvPr/>
        </p:nvCxnSpPr>
        <p:spPr>
          <a:xfrm>
            <a:off x="1202292" y="3778929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stCxn id="2" idx="0"/>
            <a:endCxn id="5" idx="0"/>
          </p:cNvCxnSpPr>
          <p:nvPr/>
        </p:nvCxnSpPr>
        <p:spPr>
          <a:xfrm>
            <a:off x="2817040" y="2507399"/>
            <a:ext cx="0" cy="2543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1073020" y="1268760"/>
            <a:ext cx="3498980" cy="12386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/>
          <p:cNvSpPr/>
          <p:nvPr/>
        </p:nvSpPr>
        <p:spPr>
          <a:xfrm>
            <a:off x="1538269" y="5166624"/>
            <a:ext cx="608823" cy="979715"/>
          </a:xfrm>
          <a:prstGeom prst="rect">
            <a:avLst/>
          </a:prstGeom>
          <a:solidFill>
            <a:srgbClr val="F13F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/>
          <p:cNvSpPr/>
          <p:nvPr/>
        </p:nvSpPr>
        <p:spPr>
          <a:xfrm>
            <a:off x="1636241" y="5320578"/>
            <a:ext cx="426875" cy="90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Abgerundetes Rechteck 13"/>
          <p:cNvSpPr/>
          <p:nvPr/>
        </p:nvSpPr>
        <p:spPr>
          <a:xfrm>
            <a:off x="2211008" y="3134997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Abgerundetes Rechteck 14"/>
          <p:cNvSpPr/>
          <p:nvPr/>
        </p:nvSpPr>
        <p:spPr>
          <a:xfrm>
            <a:off x="2106418" y="313499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Abgerundetes Rechteck 15"/>
          <p:cNvSpPr/>
          <p:nvPr/>
        </p:nvSpPr>
        <p:spPr>
          <a:xfrm>
            <a:off x="2316808" y="313499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Abgerundetes Rechteck 17"/>
          <p:cNvSpPr/>
          <p:nvPr/>
        </p:nvSpPr>
        <p:spPr>
          <a:xfrm>
            <a:off x="2426367" y="313489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Abgerundetes Rechteck 18"/>
          <p:cNvSpPr/>
          <p:nvPr/>
        </p:nvSpPr>
        <p:spPr>
          <a:xfrm>
            <a:off x="1890509" y="313500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Abgerundetes Rechteck 20"/>
          <p:cNvSpPr/>
          <p:nvPr/>
        </p:nvSpPr>
        <p:spPr>
          <a:xfrm>
            <a:off x="1998973" y="313500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Abgerundetes Rechteck 21"/>
          <p:cNvSpPr/>
          <p:nvPr/>
        </p:nvSpPr>
        <p:spPr>
          <a:xfrm>
            <a:off x="2540604" y="313489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Abgerundetes Rechteck 22"/>
          <p:cNvSpPr/>
          <p:nvPr/>
        </p:nvSpPr>
        <p:spPr>
          <a:xfrm>
            <a:off x="2646918" y="313489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/>
          <p:cNvSpPr/>
          <p:nvPr/>
        </p:nvSpPr>
        <p:spPr>
          <a:xfrm>
            <a:off x="3452413" y="3081815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Abgerundetes Rechteck 24"/>
          <p:cNvSpPr/>
          <p:nvPr/>
        </p:nvSpPr>
        <p:spPr>
          <a:xfrm>
            <a:off x="3834620" y="3134997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Abgerundetes Rechteck 25"/>
          <p:cNvSpPr/>
          <p:nvPr/>
        </p:nvSpPr>
        <p:spPr>
          <a:xfrm>
            <a:off x="3730030" y="313499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Abgerundetes Rechteck 26"/>
          <p:cNvSpPr/>
          <p:nvPr/>
        </p:nvSpPr>
        <p:spPr>
          <a:xfrm>
            <a:off x="3940420" y="313499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Abgerundetes Rechteck 27"/>
          <p:cNvSpPr/>
          <p:nvPr/>
        </p:nvSpPr>
        <p:spPr>
          <a:xfrm>
            <a:off x="4049979" y="313489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" name="Abgerundetes Rechteck 28"/>
          <p:cNvSpPr/>
          <p:nvPr/>
        </p:nvSpPr>
        <p:spPr>
          <a:xfrm>
            <a:off x="3514121" y="313500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3622585" y="313500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1" name="Abgerundetes Rechteck 30"/>
          <p:cNvSpPr/>
          <p:nvPr/>
        </p:nvSpPr>
        <p:spPr>
          <a:xfrm>
            <a:off x="4164216" y="313489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2" name="Abgerundetes Rechteck 31"/>
          <p:cNvSpPr/>
          <p:nvPr/>
        </p:nvSpPr>
        <p:spPr>
          <a:xfrm>
            <a:off x="4270530" y="313489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3" name="Rechteck 32"/>
          <p:cNvSpPr/>
          <p:nvPr/>
        </p:nvSpPr>
        <p:spPr>
          <a:xfrm>
            <a:off x="1823086" y="4367690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4" name="Gerader Verbinder 33"/>
          <p:cNvCxnSpPr/>
          <p:nvPr/>
        </p:nvCxnSpPr>
        <p:spPr>
          <a:xfrm>
            <a:off x="1196577" y="5041944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2205293" y="4420872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2100703" y="442087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2311093" y="442087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2420652" y="442077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1884794" y="442087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0" name="Abgerundetes Rechteck 39"/>
          <p:cNvSpPr/>
          <p:nvPr/>
        </p:nvSpPr>
        <p:spPr>
          <a:xfrm>
            <a:off x="1993258" y="442087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Abgerundetes Rechteck 40"/>
          <p:cNvSpPr/>
          <p:nvPr/>
        </p:nvSpPr>
        <p:spPr>
          <a:xfrm>
            <a:off x="2534889" y="442077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Abgerundetes Rechteck 41"/>
          <p:cNvSpPr/>
          <p:nvPr/>
        </p:nvSpPr>
        <p:spPr>
          <a:xfrm>
            <a:off x="2641203" y="442077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3446698" y="4367690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4" name="Abgerundetes Rechteck 43"/>
          <p:cNvSpPr/>
          <p:nvPr/>
        </p:nvSpPr>
        <p:spPr>
          <a:xfrm>
            <a:off x="3828905" y="4420872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5" name="Abgerundetes Rechteck 44"/>
          <p:cNvSpPr/>
          <p:nvPr/>
        </p:nvSpPr>
        <p:spPr>
          <a:xfrm>
            <a:off x="3724315" y="442087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6" name="Abgerundetes Rechteck 45"/>
          <p:cNvSpPr/>
          <p:nvPr/>
        </p:nvSpPr>
        <p:spPr>
          <a:xfrm>
            <a:off x="3934705" y="442087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7" name="Abgerundetes Rechteck 46"/>
          <p:cNvSpPr/>
          <p:nvPr/>
        </p:nvSpPr>
        <p:spPr>
          <a:xfrm>
            <a:off x="4044264" y="442077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3508406" y="442087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9" name="Abgerundetes Rechteck 48"/>
          <p:cNvSpPr/>
          <p:nvPr/>
        </p:nvSpPr>
        <p:spPr>
          <a:xfrm>
            <a:off x="3616870" y="442087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0" name="Abgerundetes Rechteck 49"/>
          <p:cNvSpPr/>
          <p:nvPr/>
        </p:nvSpPr>
        <p:spPr>
          <a:xfrm>
            <a:off x="4158501" y="442077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1" name="Abgerundetes Rechteck 50"/>
          <p:cNvSpPr/>
          <p:nvPr/>
        </p:nvSpPr>
        <p:spPr>
          <a:xfrm>
            <a:off x="4264815" y="442077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2" name="Rechteck 51"/>
          <p:cNvSpPr/>
          <p:nvPr/>
        </p:nvSpPr>
        <p:spPr>
          <a:xfrm>
            <a:off x="1746687" y="4468579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3" name="Rechteck 52"/>
          <p:cNvSpPr/>
          <p:nvPr/>
        </p:nvSpPr>
        <p:spPr>
          <a:xfrm>
            <a:off x="1453061" y="3606662"/>
            <a:ext cx="43200" cy="1902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4" name="Rechteck 53"/>
          <p:cNvSpPr/>
          <p:nvPr/>
        </p:nvSpPr>
        <p:spPr>
          <a:xfrm rot="5400000">
            <a:off x="2352349" y="2717864"/>
            <a:ext cx="43200" cy="1825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5" name="Rechteck 54"/>
          <p:cNvSpPr/>
          <p:nvPr/>
        </p:nvSpPr>
        <p:spPr>
          <a:xfrm rot="5400000">
            <a:off x="1614380" y="4589575"/>
            <a:ext cx="43200" cy="36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6" name="Rechteck 55"/>
          <p:cNvSpPr/>
          <p:nvPr/>
        </p:nvSpPr>
        <p:spPr>
          <a:xfrm rot="5400000">
            <a:off x="2378228" y="3967276"/>
            <a:ext cx="42180" cy="1864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Rechteck 56"/>
          <p:cNvSpPr/>
          <p:nvPr/>
        </p:nvSpPr>
        <p:spPr>
          <a:xfrm rot="5400000">
            <a:off x="3347711" y="4673166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8" name="Rechteck 57"/>
          <p:cNvSpPr/>
          <p:nvPr/>
        </p:nvSpPr>
        <p:spPr>
          <a:xfrm rot="5400000">
            <a:off x="3342394" y="3375185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/>
          <p:cNvSpPr/>
          <p:nvPr/>
        </p:nvSpPr>
        <p:spPr>
          <a:xfrm rot="5400000">
            <a:off x="1725158" y="3386994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0" name="Rechteck 59"/>
          <p:cNvSpPr/>
          <p:nvPr/>
        </p:nvSpPr>
        <p:spPr>
          <a:xfrm>
            <a:off x="3241019" y="3436287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1" name="Rechteck 60"/>
          <p:cNvSpPr/>
          <p:nvPr/>
        </p:nvSpPr>
        <p:spPr>
          <a:xfrm>
            <a:off x="1650844" y="3449230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2" name="Rechteck 61"/>
          <p:cNvSpPr/>
          <p:nvPr/>
        </p:nvSpPr>
        <p:spPr>
          <a:xfrm>
            <a:off x="3286607" y="4755721"/>
            <a:ext cx="45021" cy="164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3" name="Rechteck 62"/>
          <p:cNvSpPr/>
          <p:nvPr/>
        </p:nvSpPr>
        <p:spPr>
          <a:xfrm>
            <a:off x="1340526" y="3134897"/>
            <a:ext cx="43200" cy="2488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4" name="Rechteck 63"/>
          <p:cNvSpPr/>
          <p:nvPr/>
        </p:nvSpPr>
        <p:spPr>
          <a:xfrm rot="5400000">
            <a:off x="2357919" y="2681591"/>
            <a:ext cx="43200" cy="2080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5" name="Rechteck 64"/>
          <p:cNvSpPr/>
          <p:nvPr/>
        </p:nvSpPr>
        <p:spPr>
          <a:xfrm rot="5400000">
            <a:off x="2369783" y="3976844"/>
            <a:ext cx="43200" cy="2015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6" name="Rechteck 65"/>
          <p:cNvSpPr/>
          <p:nvPr/>
        </p:nvSpPr>
        <p:spPr>
          <a:xfrm rot="5400000">
            <a:off x="1767453" y="4454589"/>
            <a:ext cx="46245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7" name="Rechteck 66"/>
          <p:cNvSpPr/>
          <p:nvPr/>
        </p:nvSpPr>
        <p:spPr>
          <a:xfrm rot="5400000">
            <a:off x="1576871" y="2927122"/>
            <a:ext cx="43200" cy="459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8" name="Rechteck 67"/>
          <p:cNvSpPr/>
          <p:nvPr/>
        </p:nvSpPr>
        <p:spPr>
          <a:xfrm rot="5400000">
            <a:off x="1417240" y="5511270"/>
            <a:ext cx="43200" cy="1988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9" name="Rechteck 68"/>
          <p:cNvSpPr/>
          <p:nvPr/>
        </p:nvSpPr>
        <p:spPr>
          <a:xfrm>
            <a:off x="3368194" y="4433166"/>
            <a:ext cx="35872" cy="57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0" name="Rechteck 69"/>
          <p:cNvSpPr/>
          <p:nvPr/>
        </p:nvSpPr>
        <p:spPr>
          <a:xfrm>
            <a:off x="3385339" y="3182842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1" name="Rechteck 70"/>
          <p:cNvSpPr/>
          <p:nvPr/>
        </p:nvSpPr>
        <p:spPr>
          <a:xfrm rot="5400000">
            <a:off x="3386597" y="4417362"/>
            <a:ext cx="43200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2" name="Rechteck 71"/>
          <p:cNvSpPr/>
          <p:nvPr/>
        </p:nvSpPr>
        <p:spPr>
          <a:xfrm rot="5400000">
            <a:off x="3396402" y="3173251"/>
            <a:ext cx="43496" cy="68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3" name="Rechteck 72"/>
          <p:cNvSpPr/>
          <p:nvPr/>
        </p:nvSpPr>
        <p:spPr>
          <a:xfrm rot="5400000">
            <a:off x="1480334" y="5451685"/>
            <a:ext cx="43200" cy="6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4" name="Textfeld 73"/>
          <p:cNvSpPr txBox="1"/>
          <p:nvPr/>
        </p:nvSpPr>
        <p:spPr>
          <a:xfrm>
            <a:off x="4882287" y="1772816"/>
            <a:ext cx="3362121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 ενός συστήματος θέρμανσης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xmlns="" id="{4D17B815-4C98-4E81-8368-757F268E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</a:p>
        </p:txBody>
      </p:sp>
    </p:spTree>
    <p:extLst>
      <p:ext uri="{BB962C8B-B14F-4D97-AF65-F5344CB8AC3E}">
        <p14:creationId xmlns:p14="http://schemas.microsoft.com/office/powerpoint/2010/main" val="11079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862332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/>
          <p:cNvSpPr/>
          <p:nvPr/>
        </p:nvSpPr>
        <p:spPr>
          <a:xfrm>
            <a:off x="1235823" y="2186862"/>
            <a:ext cx="3229495" cy="2543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 4"/>
          <p:cNvSpPr/>
          <p:nvPr/>
        </p:nvSpPr>
        <p:spPr>
          <a:xfrm>
            <a:off x="1235823" y="4729922"/>
            <a:ext cx="3229495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4" name="Gerader Verbinder 3"/>
          <p:cNvCxnSpPr>
            <a:stCxn id="2" idx="1"/>
            <a:endCxn id="2" idx="3"/>
          </p:cNvCxnSpPr>
          <p:nvPr/>
        </p:nvCxnSpPr>
        <p:spPr>
          <a:xfrm>
            <a:off x="1235823" y="3458392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stCxn id="2" idx="0"/>
            <a:endCxn id="5" idx="0"/>
          </p:cNvCxnSpPr>
          <p:nvPr/>
        </p:nvCxnSpPr>
        <p:spPr>
          <a:xfrm>
            <a:off x="2850571" y="2186862"/>
            <a:ext cx="0" cy="2543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1106551" y="948223"/>
            <a:ext cx="3498980" cy="12386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/>
          <p:cNvSpPr/>
          <p:nvPr/>
        </p:nvSpPr>
        <p:spPr>
          <a:xfrm>
            <a:off x="1571800" y="4846087"/>
            <a:ext cx="608823" cy="979715"/>
          </a:xfrm>
          <a:prstGeom prst="rect">
            <a:avLst/>
          </a:prstGeom>
          <a:solidFill>
            <a:srgbClr val="F13F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/>
          <p:cNvSpPr/>
          <p:nvPr/>
        </p:nvSpPr>
        <p:spPr>
          <a:xfrm>
            <a:off x="1669772" y="5000041"/>
            <a:ext cx="426875" cy="90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Abgerundetes Rechteck 13"/>
          <p:cNvSpPr/>
          <p:nvPr/>
        </p:nvSpPr>
        <p:spPr>
          <a:xfrm>
            <a:off x="2244539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Abgerundetes Rechteck 14"/>
          <p:cNvSpPr/>
          <p:nvPr/>
        </p:nvSpPr>
        <p:spPr>
          <a:xfrm>
            <a:off x="2139949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Abgerundetes Rechteck 15"/>
          <p:cNvSpPr/>
          <p:nvPr/>
        </p:nvSpPr>
        <p:spPr>
          <a:xfrm>
            <a:off x="2350339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Abgerundetes Rechteck 17"/>
          <p:cNvSpPr/>
          <p:nvPr/>
        </p:nvSpPr>
        <p:spPr>
          <a:xfrm>
            <a:off x="2459898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Abgerundetes Rechteck 18"/>
          <p:cNvSpPr/>
          <p:nvPr/>
        </p:nvSpPr>
        <p:spPr>
          <a:xfrm>
            <a:off x="1924040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Abgerundetes Rechteck 20"/>
          <p:cNvSpPr/>
          <p:nvPr/>
        </p:nvSpPr>
        <p:spPr>
          <a:xfrm>
            <a:off x="2032504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Abgerundetes Rechteck 21"/>
          <p:cNvSpPr/>
          <p:nvPr/>
        </p:nvSpPr>
        <p:spPr>
          <a:xfrm>
            <a:off x="2574135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Abgerundetes Rechteck 22"/>
          <p:cNvSpPr/>
          <p:nvPr/>
        </p:nvSpPr>
        <p:spPr>
          <a:xfrm>
            <a:off x="2680449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/>
          <p:cNvSpPr/>
          <p:nvPr/>
        </p:nvSpPr>
        <p:spPr>
          <a:xfrm>
            <a:off x="3485944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Abgerundetes Rechteck 24"/>
          <p:cNvSpPr/>
          <p:nvPr/>
        </p:nvSpPr>
        <p:spPr>
          <a:xfrm>
            <a:off x="3868151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Abgerundetes Rechteck 25"/>
          <p:cNvSpPr/>
          <p:nvPr/>
        </p:nvSpPr>
        <p:spPr>
          <a:xfrm>
            <a:off x="3763561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Abgerundetes Rechteck 26"/>
          <p:cNvSpPr/>
          <p:nvPr/>
        </p:nvSpPr>
        <p:spPr>
          <a:xfrm>
            <a:off x="3973951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Abgerundetes Rechteck 27"/>
          <p:cNvSpPr/>
          <p:nvPr/>
        </p:nvSpPr>
        <p:spPr>
          <a:xfrm>
            <a:off x="4083510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" name="Abgerundetes Rechteck 28"/>
          <p:cNvSpPr/>
          <p:nvPr/>
        </p:nvSpPr>
        <p:spPr>
          <a:xfrm>
            <a:off x="3547652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3656116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1" name="Abgerundetes Rechteck 30"/>
          <p:cNvSpPr/>
          <p:nvPr/>
        </p:nvSpPr>
        <p:spPr>
          <a:xfrm>
            <a:off x="4197747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2" name="Abgerundetes Rechteck 31"/>
          <p:cNvSpPr/>
          <p:nvPr/>
        </p:nvSpPr>
        <p:spPr>
          <a:xfrm>
            <a:off x="4304061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3" name="Rechteck 32"/>
          <p:cNvSpPr/>
          <p:nvPr/>
        </p:nvSpPr>
        <p:spPr>
          <a:xfrm>
            <a:off x="1856617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4" name="Gerader Verbinder 33"/>
          <p:cNvCxnSpPr/>
          <p:nvPr/>
        </p:nvCxnSpPr>
        <p:spPr>
          <a:xfrm>
            <a:off x="1230108" y="4721407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2238824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2134234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2344624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2454183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1918325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0" name="Abgerundetes Rechteck 39"/>
          <p:cNvSpPr/>
          <p:nvPr/>
        </p:nvSpPr>
        <p:spPr>
          <a:xfrm>
            <a:off x="2026789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Abgerundetes Rechteck 40"/>
          <p:cNvSpPr/>
          <p:nvPr/>
        </p:nvSpPr>
        <p:spPr>
          <a:xfrm>
            <a:off x="2568420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Abgerundetes Rechteck 41"/>
          <p:cNvSpPr/>
          <p:nvPr/>
        </p:nvSpPr>
        <p:spPr>
          <a:xfrm>
            <a:off x="2674734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3480229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4" name="Abgerundetes Rechteck 43"/>
          <p:cNvSpPr/>
          <p:nvPr/>
        </p:nvSpPr>
        <p:spPr>
          <a:xfrm>
            <a:off x="3862436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5" name="Abgerundetes Rechteck 44"/>
          <p:cNvSpPr/>
          <p:nvPr/>
        </p:nvSpPr>
        <p:spPr>
          <a:xfrm>
            <a:off x="3757846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6" name="Abgerundetes Rechteck 45"/>
          <p:cNvSpPr/>
          <p:nvPr/>
        </p:nvSpPr>
        <p:spPr>
          <a:xfrm>
            <a:off x="3968236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7" name="Abgerundetes Rechteck 46"/>
          <p:cNvSpPr/>
          <p:nvPr/>
        </p:nvSpPr>
        <p:spPr>
          <a:xfrm>
            <a:off x="4077795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3541937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9" name="Abgerundetes Rechteck 48"/>
          <p:cNvSpPr/>
          <p:nvPr/>
        </p:nvSpPr>
        <p:spPr>
          <a:xfrm>
            <a:off x="3650401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0" name="Abgerundetes Rechteck 49"/>
          <p:cNvSpPr/>
          <p:nvPr/>
        </p:nvSpPr>
        <p:spPr>
          <a:xfrm>
            <a:off x="4192032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1" name="Abgerundetes Rechteck 50"/>
          <p:cNvSpPr/>
          <p:nvPr/>
        </p:nvSpPr>
        <p:spPr>
          <a:xfrm>
            <a:off x="4298346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2" name="Rechteck 51"/>
          <p:cNvSpPr/>
          <p:nvPr/>
        </p:nvSpPr>
        <p:spPr>
          <a:xfrm>
            <a:off x="1780218" y="4148042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3" name="Rechteck 52"/>
          <p:cNvSpPr/>
          <p:nvPr/>
        </p:nvSpPr>
        <p:spPr>
          <a:xfrm>
            <a:off x="1486592" y="3286125"/>
            <a:ext cx="43200" cy="1902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4" name="Rechteck 53"/>
          <p:cNvSpPr/>
          <p:nvPr/>
        </p:nvSpPr>
        <p:spPr>
          <a:xfrm rot="5400000">
            <a:off x="2385880" y="2397327"/>
            <a:ext cx="43200" cy="1825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5" name="Rechteck 54"/>
          <p:cNvSpPr/>
          <p:nvPr/>
        </p:nvSpPr>
        <p:spPr>
          <a:xfrm rot="5400000">
            <a:off x="1647911" y="4269038"/>
            <a:ext cx="43200" cy="36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6" name="Rechteck 55"/>
          <p:cNvSpPr/>
          <p:nvPr/>
        </p:nvSpPr>
        <p:spPr>
          <a:xfrm rot="5400000">
            <a:off x="2411759" y="3646739"/>
            <a:ext cx="42180" cy="1864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Rechteck 56"/>
          <p:cNvSpPr/>
          <p:nvPr/>
        </p:nvSpPr>
        <p:spPr>
          <a:xfrm rot="5400000">
            <a:off x="3381242" y="4352629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8" name="Rechteck 57"/>
          <p:cNvSpPr/>
          <p:nvPr/>
        </p:nvSpPr>
        <p:spPr>
          <a:xfrm rot="5400000">
            <a:off x="3375925" y="3054648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/>
          <p:cNvSpPr/>
          <p:nvPr/>
        </p:nvSpPr>
        <p:spPr>
          <a:xfrm rot="5400000">
            <a:off x="1758689" y="3066457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0" name="Rechteck 59"/>
          <p:cNvSpPr/>
          <p:nvPr/>
        </p:nvSpPr>
        <p:spPr>
          <a:xfrm>
            <a:off x="3274550" y="3115750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1" name="Rechteck 60"/>
          <p:cNvSpPr/>
          <p:nvPr/>
        </p:nvSpPr>
        <p:spPr>
          <a:xfrm>
            <a:off x="1684375" y="3128693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2" name="Rechteck 61"/>
          <p:cNvSpPr/>
          <p:nvPr/>
        </p:nvSpPr>
        <p:spPr>
          <a:xfrm>
            <a:off x="3320138" y="4435184"/>
            <a:ext cx="45021" cy="164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3" name="Rechteck 62"/>
          <p:cNvSpPr/>
          <p:nvPr/>
        </p:nvSpPr>
        <p:spPr>
          <a:xfrm>
            <a:off x="1374057" y="2814360"/>
            <a:ext cx="43200" cy="2488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4" name="Rechteck 63"/>
          <p:cNvSpPr/>
          <p:nvPr/>
        </p:nvSpPr>
        <p:spPr>
          <a:xfrm rot="5400000">
            <a:off x="2391450" y="2361054"/>
            <a:ext cx="43200" cy="2080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5" name="Rechteck 64"/>
          <p:cNvSpPr/>
          <p:nvPr/>
        </p:nvSpPr>
        <p:spPr>
          <a:xfrm rot="5400000">
            <a:off x="2403314" y="3656307"/>
            <a:ext cx="43200" cy="2015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6" name="Rechteck 65"/>
          <p:cNvSpPr/>
          <p:nvPr/>
        </p:nvSpPr>
        <p:spPr>
          <a:xfrm rot="5400000">
            <a:off x="1800984" y="4134052"/>
            <a:ext cx="46245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7" name="Rechteck 66"/>
          <p:cNvSpPr/>
          <p:nvPr/>
        </p:nvSpPr>
        <p:spPr>
          <a:xfrm rot="5400000">
            <a:off x="1610402" y="2606585"/>
            <a:ext cx="43200" cy="459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8" name="Rechteck 67"/>
          <p:cNvSpPr/>
          <p:nvPr/>
        </p:nvSpPr>
        <p:spPr>
          <a:xfrm rot="5400000">
            <a:off x="1450771" y="5190733"/>
            <a:ext cx="43200" cy="1988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9" name="Rechteck 68"/>
          <p:cNvSpPr/>
          <p:nvPr/>
        </p:nvSpPr>
        <p:spPr>
          <a:xfrm>
            <a:off x="3401725" y="4112629"/>
            <a:ext cx="35872" cy="57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0" name="Rechteck 69"/>
          <p:cNvSpPr/>
          <p:nvPr/>
        </p:nvSpPr>
        <p:spPr>
          <a:xfrm>
            <a:off x="3418870" y="2862305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1" name="Rechteck 70"/>
          <p:cNvSpPr/>
          <p:nvPr/>
        </p:nvSpPr>
        <p:spPr>
          <a:xfrm rot="5400000">
            <a:off x="3420128" y="4096825"/>
            <a:ext cx="43200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2" name="Rechteck 71"/>
          <p:cNvSpPr/>
          <p:nvPr/>
        </p:nvSpPr>
        <p:spPr>
          <a:xfrm rot="5400000">
            <a:off x="3429933" y="2852714"/>
            <a:ext cx="43496" cy="68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3" name="Rechteck 72"/>
          <p:cNvSpPr/>
          <p:nvPr/>
        </p:nvSpPr>
        <p:spPr>
          <a:xfrm rot="5400000">
            <a:off x="1513865" y="5131148"/>
            <a:ext cx="43200" cy="6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4" name="Textfeld 73"/>
          <p:cNvSpPr txBox="1"/>
          <p:nvPr/>
        </p:nvSpPr>
        <p:spPr>
          <a:xfrm>
            <a:off x="4860032" y="1731166"/>
            <a:ext cx="4114800" cy="438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Έτσι λειτουργεί ένα σύστημα διανομής θέρμανσης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xmlns="" id="{8EFAD4DC-9A44-4095-A1A0-A1D198EA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</a:p>
        </p:txBody>
      </p:sp>
    </p:spTree>
    <p:extLst>
      <p:ext uri="{BB962C8B-B14F-4D97-AF65-F5344CB8AC3E}">
        <p14:creationId xmlns:p14="http://schemas.microsoft.com/office/powerpoint/2010/main" val="13183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862332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/>
          <p:cNvSpPr/>
          <p:nvPr/>
        </p:nvSpPr>
        <p:spPr>
          <a:xfrm>
            <a:off x="1235823" y="2186862"/>
            <a:ext cx="3229495" cy="2543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 4"/>
          <p:cNvSpPr/>
          <p:nvPr/>
        </p:nvSpPr>
        <p:spPr>
          <a:xfrm>
            <a:off x="1235823" y="4729922"/>
            <a:ext cx="3229495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4" name="Gerader Verbinder 3"/>
          <p:cNvCxnSpPr>
            <a:stCxn id="2" idx="1"/>
            <a:endCxn id="2" idx="3"/>
          </p:cNvCxnSpPr>
          <p:nvPr/>
        </p:nvCxnSpPr>
        <p:spPr>
          <a:xfrm>
            <a:off x="1235823" y="3458392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stCxn id="2" idx="0"/>
            <a:endCxn id="5" idx="0"/>
          </p:cNvCxnSpPr>
          <p:nvPr/>
        </p:nvCxnSpPr>
        <p:spPr>
          <a:xfrm>
            <a:off x="2850571" y="2186862"/>
            <a:ext cx="0" cy="2543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1106551" y="948223"/>
            <a:ext cx="3498980" cy="12386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/>
          <p:cNvSpPr/>
          <p:nvPr/>
        </p:nvSpPr>
        <p:spPr>
          <a:xfrm>
            <a:off x="1571800" y="4846087"/>
            <a:ext cx="608823" cy="979715"/>
          </a:xfrm>
          <a:prstGeom prst="rect">
            <a:avLst/>
          </a:prstGeom>
          <a:solidFill>
            <a:srgbClr val="F13F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A</a:t>
            </a:r>
          </a:p>
        </p:txBody>
      </p:sp>
      <p:sp>
        <p:nvSpPr>
          <p:cNvPr id="12" name="Rechteck 11"/>
          <p:cNvSpPr/>
          <p:nvPr/>
        </p:nvSpPr>
        <p:spPr>
          <a:xfrm>
            <a:off x="1669772" y="5000041"/>
            <a:ext cx="426875" cy="90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Abgerundetes Rechteck 13"/>
          <p:cNvSpPr/>
          <p:nvPr/>
        </p:nvSpPr>
        <p:spPr>
          <a:xfrm>
            <a:off x="2244539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Abgerundetes Rechteck 14"/>
          <p:cNvSpPr/>
          <p:nvPr/>
        </p:nvSpPr>
        <p:spPr>
          <a:xfrm>
            <a:off x="2139949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Abgerundetes Rechteck 15"/>
          <p:cNvSpPr/>
          <p:nvPr/>
        </p:nvSpPr>
        <p:spPr>
          <a:xfrm>
            <a:off x="2350339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Abgerundetes Rechteck 17"/>
          <p:cNvSpPr/>
          <p:nvPr/>
        </p:nvSpPr>
        <p:spPr>
          <a:xfrm>
            <a:off x="2459898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Abgerundetes Rechteck 18"/>
          <p:cNvSpPr/>
          <p:nvPr/>
        </p:nvSpPr>
        <p:spPr>
          <a:xfrm>
            <a:off x="1924040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Abgerundetes Rechteck 20"/>
          <p:cNvSpPr/>
          <p:nvPr/>
        </p:nvSpPr>
        <p:spPr>
          <a:xfrm>
            <a:off x="2032504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Abgerundetes Rechteck 21"/>
          <p:cNvSpPr/>
          <p:nvPr/>
        </p:nvSpPr>
        <p:spPr>
          <a:xfrm>
            <a:off x="2574135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Abgerundetes Rechteck 22"/>
          <p:cNvSpPr/>
          <p:nvPr/>
        </p:nvSpPr>
        <p:spPr>
          <a:xfrm>
            <a:off x="2680449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/>
          <p:cNvSpPr/>
          <p:nvPr/>
        </p:nvSpPr>
        <p:spPr>
          <a:xfrm>
            <a:off x="3485944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Abgerundetes Rechteck 24"/>
          <p:cNvSpPr/>
          <p:nvPr/>
        </p:nvSpPr>
        <p:spPr>
          <a:xfrm>
            <a:off x="3868151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Abgerundetes Rechteck 25"/>
          <p:cNvSpPr/>
          <p:nvPr/>
        </p:nvSpPr>
        <p:spPr>
          <a:xfrm>
            <a:off x="3763561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Abgerundetes Rechteck 26"/>
          <p:cNvSpPr/>
          <p:nvPr/>
        </p:nvSpPr>
        <p:spPr>
          <a:xfrm>
            <a:off x="3973951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Abgerundetes Rechteck 27"/>
          <p:cNvSpPr/>
          <p:nvPr/>
        </p:nvSpPr>
        <p:spPr>
          <a:xfrm>
            <a:off x="4083510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" name="Abgerundetes Rechteck 28"/>
          <p:cNvSpPr/>
          <p:nvPr/>
        </p:nvSpPr>
        <p:spPr>
          <a:xfrm>
            <a:off x="3547652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3656116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1" name="Abgerundetes Rechteck 30"/>
          <p:cNvSpPr/>
          <p:nvPr/>
        </p:nvSpPr>
        <p:spPr>
          <a:xfrm>
            <a:off x="4197747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2" name="Abgerundetes Rechteck 31"/>
          <p:cNvSpPr/>
          <p:nvPr/>
        </p:nvSpPr>
        <p:spPr>
          <a:xfrm>
            <a:off x="4304061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3" name="Rechteck 32"/>
          <p:cNvSpPr/>
          <p:nvPr/>
        </p:nvSpPr>
        <p:spPr>
          <a:xfrm>
            <a:off x="1856617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4" name="Gerader Verbinder 33"/>
          <p:cNvCxnSpPr/>
          <p:nvPr/>
        </p:nvCxnSpPr>
        <p:spPr>
          <a:xfrm>
            <a:off x="1230108" y="4721407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2238824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2134234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2344624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2454183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1918325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0" name="Abgerundetes Rechteck 39"/>
          <p:cNvSpPr/>
          <p:nvPr/>
        </p:nvSpPr>
        <p:spPr>
          <a:xfrm>
            <a:off x="2026789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Abgerundetes Rechteck 40"/>
          <p:cNvSpPr/>
          <p:nvPr/>
        </p:nvSpPr>
        <p:spPr>
          <a:xfrm>
            <a:off x="2568420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Abgerundetes Rechteck 41"/>
          <p:cNvSpPr/>
          <p:nvPr/>
        </p:nvSpPr>
        <p:spPr>
          <a:xfrm>
            <a:off x="2674734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3480229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4" name="Abgerundetes Rechteck 43"/>
          <p:cNvSpPr/>
          <p:nvPr/>
        </p:nvSpPr>
        <p:spPr>
          <a:xfrm>
            <a:off x="3862436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5" name="Abgerundetes Rechteck 44"/>
          <p:cNvSpPr/>
          <p:nvPr/>
        </p:nvSpPr>
        <p:spPr>
          <a:xfrm>
            <a:off x="3757846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6" name="Abgerundetes Rechteck 45"/>
          <p:cNvSpPr/>
          <p:nvPr/>
        </p:nvSpPr>
        <p:spPr>
          <a:xfrm>
            <a:off x="3968236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7" name="Abgerundetes Rechteck 46"/>
          <p:cNvSpPr/>
          <p:nvPr/>
        </p:nvSpPr>
        <p:spPr>
          <a:xfrm>
            <a:off x="4077795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3541937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9" name="Abgerundetes Rechteck 48"/>
          <p:cNvSpPr/>
          <p:nvPr/>
        </p:nvSpPr>
        <p:spPr>
          <a:xfrm>
            <a:off x="3650401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0" name="Abgerundetes Rechteck 49"/>
          <p:cNvSpPr/>
          <p:nvPr/>
        </p:nvSpPr>
        <p:spPr>
          <a:xfrm>
            <a:off x="4192032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1" name="Abgerundetes Rechteck 50"/>
          <p:cNvSpPr/>
          <p:nvPr/>
        </p:nvSpPr>
        <p:spPr>
          <a:xfrm>
            <a:off x="4298346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2" name="Rechteck 51"/>
          <p:cNvSpPr/>
          <p:nvPr/>
        </p:nvSpPr>
        <p:spPr>
          <a:xfrm>
            <a:off x="1780218" y="4148042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3" name="Rechteck 52"/>
          <p:cNvSpPr/>
          <p:nvPr/>
        </p:nvSpPr>
        <p:spPr>
          <a:xfrm>
            <a:off x="1486592" y="3286125"/>
            <a:ext cx="43200" cy="1902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4" name="Rechteck 53"/>
          <p:cNvSpPr/>
          <p:nvPr/>
        </p:nvSpPr>
        <p:spPr>
          <a:xfrm rot="5400000">
            <a:off x="2385880" y="2397327"/>
            <a:ext cx="43200" cy="1825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5" name="Rechteck 54"/>
          <p:cNvSpPr/>
          <p:nvPr/>
        </p:nvSpPr>
        <p:spPr>
          <a:xfrm rot="5400000">
            <a:off x="1647911" y="4269038"/>
            <a:ext cx="43200" cy="36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6" name="Rechteck 55"/>
          <p:cNvSpPr/>
          <p:nvPr/>
        </p:nvSpPr>
        <p:spPr>
          <a:xfrm rot="5400000">
            <a:off x="2411759" y="3646739"/>
            <a:ext cx="42180" cy="1864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Rechteck 56"/>
          <p:cNvSpPr/>
          <p:nvPr/>
        </p:nvSpPr>
        <p:spPr>
          <a:xfrm rot="5400000">
            <a:off x="3381242" y="4352629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8" name="Rechteck 57"/>
          <p:cNvSpPr/>
          <p:nvPr/>
        </p:nvSpPr>
        <p:spPr>
          <a:xfrm rot="5400000">
            <a:off x="3375925" y="3054648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/>
          <p:cNvSpPr/>
          <p:nvPr/>
        </p:nvSpPr>
        <p:spPr>
          <a:xfrm rot="5400000">
            <a:off x="1758689" y="3066457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0" name="Rechteck 59"/>
          <p:cNvSpPr/>
          <p:nvPr/>
        </p:nvSpPr>
        <p:spPr>
          <a:xfrm>
            <a:off x="3274550" y="3115750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1" name="Rechteck 60"/>
          <p:cNvSpPr/>
          <p:nvPr/>
        </p:nvSpPr>
        <p:spPr>
          <a:xfrm>
            <a:off x="1684375" y="3128693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2" name="Rechteck 61"/>
          <p:cNvSpPr/>
          <p:nvPr/>
        </p:nvSpPr>
        <p:spPr>
          <a:xfrm>
            <a:off x="3320138" y="4435184"/>
            <a:ext cx="45021" cy="164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3" name="Rechteck 62"/>
          <p:cNvSpPr/>
          <p:nvPr/>
        </p:nvSpPr>
        <p:spPr>
          <a:xfrm>
            <a:off x="1374057" y="2814360"/>
            <a:ext cx="43200" cy="2488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4" name="Rechteck 63"/>
          <p:cNvSpPr/>
          <p:nvPr/>
        </p:nvSpPr>
        <p:spPr>
          <a:xfrm rot="5400000">
            <a:off x="2391450" y="2361054"/>
            <a:ext cx="43200" cy="2080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5" name="Rechteck 64"/>
          <p:cNvSpPr/>
          <p:nvPr/>
        </p:nvSpPr>
        <p:spPr>
          <a:xfrm rot="5400000">
            <a:off x="2403314" y="3656307"/>
            <a:ext cx="43200" cy="2015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6" name="Rechteck 65"/>
          <p:cNvSpPr/>
          <p:nvPr/>
        </p:nvSpPr>
        <p:spPr>
          <a:xfrm rot="5400000">
            <a:off x="1800984" y="4134052"/>
            <a:ext cx="46245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7" name="Rechteck 66"/>
          <p:cNvSpPr/>
          <p:nvPr/>
        </p:nvSpPr>
        <p:spPr>
          <a:xfrm rot="5400000">
            <a:off x="1610402" y="2606585"/>
            <a:ext cx="43200" cy="459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8" name="Rechteck 67"/>
          <p:cNvSpPr/>
          <p:nvPr/>
        </p:nvSpPr>
        <p:spPr>
          <a:xfrm rot="5400000">
            <a:off x="1450771" y="5190733"/>
            <a:ext cx="43200" cy="1988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9" name="Rechteck 68"/>
          <p:cNvSpPr/>
          <p:nvPr/>
        </p:nvSpPr>
        <p:spPr>
          <a:xfrm>
            <a:off x="3401725" y="4112629"/>
            <a:ext cx="35872" cy="57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0" name="Rechteck 69"/>
          <p:cNvSpPr/>
          <p:nvPr/>
        </p:nvSpPr>
        <p:spPr>
          <a:xfrm>
            <a:off x="3418870" y="2862305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1" name="Rechteck 70"/>
          <p:cNvSpPr/>
          <p:nvPr/>
        </p:nvSpPr>
        <p:spPr>
          <a:xfrm rot="5400000">
            <a:off x="3420128" y="4096825"/>
            <a:ext cx="43200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2" name="Rechteck 71"/>
          <p:cNvSpPr/>
          <p:nvPr/>
        </p:nvSpPr>
        <p:spPr>
          <a:xfrm rot="5400000">
            <a:off x="3429933" y="2852714"/>
            <a:ext cx="43496" cy="68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3" name="Rechteck 72"/>
          <p:cNvSpPr/>
          <p:nvPr/>
        </p:nvSpPr>
        <p:spPr>
          <a:xfrm rot="5400000">
            <a:off x="1513865" y="5131148"/>
            <a:ext cx="43200" cy="6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4" name="Textfeld 73"/>
          <p:cNvSpPr txBox="1"/>
          <p:nvPr/>
        </p:nvSpPr>
        <p:spPr>
          <a:xfrm>
            <a:off x="4860032" y="1588527"/>
            <a:ext cx="4114800" cy="438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Έτσι λειτουργεί ένα σύστημα διανομής θέρμανσης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αντλία θερμότητας ή ο λέβητας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θερμαίνει το νερό  μέσα στο σύστημα. </a:t>
            </a:r>
            <a:endParaRPr lang="de-DE" dirty="0">
              <a:latin typeface="Bahnschrift" panose="020B0502040204020203" pitchFamily="34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xmlns="" id="{50F01B2F-73B4-4456-B760-F89999EB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</a:p>
        </p:txBody>
      </p:sp>
    </p:spTree>
    <p:extLst>
      <p:ext uri="{BB962C8B-B14F-4D97-AF65-F5344CB8AC3E}">
        <p14:creationId xmlns:p14="http://schemas.microsoft.com/office/powerpoint/2010/main" val="32651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862332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/>
          <p:cNvSpPr/>
          <p:nvPr/>
        </p:nvSpPr>
        <p:spPr>
          <a:xfrm>
            <a:off x="1235823" y="2186862"/>
            <a:ext cx="3229495" cy="2543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 4"/>
          <p:cNvSpPr/>
          <p:nvPr/>
        </p:nvSpPr>
        <p:spPr>
          <a:xfrm>
            <a:off x="1235823" y="4729922"/>
            <a:ext cx="3229495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4" name="Gerader Verbinder 3"/>
          <p:cNvCxnSpPr>
            <a:stCxn id="2" idx="1"/>
            <a:endCxn id="2" idx="3"/>
          </p:cNvCxnSpPr>
          <p:nvPr/>
        </p:nvCxnSpPr>
        <p:spPr>
          <a:xfrm>
            <a:off x="1235823" y="3458392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stCxn id="2" idx="0"/>
            <a:endCxn id="5" idx="0"/>
          </p:cNvCxnSpPr>
          <p:nvPr/>
        </p:nvCxnSpPr>
        <p:spPr>
          <a:xfrm>
            <a:off x="2850571" y="2186862"/>
            <a:ext cx="0" cy="2543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1106551" y="948223"/>
            <a:ext cx="3498980" cy="12386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/>
          <p:cNvSpPr/>
          <p:nvPr/>
        </p:nvSpPr>
        <p:spPr>
          <a:xfrm>
            <a:off x="1571800" y="4846087"/>
            <a:ext cx="608823" cy="979715"/>
          </a:xfrm>
          <a:prstGeom prst="rect">
            <a:avLst/>
          </a:prstGeom>
          <a:solidFill>
            <a:srgbClr val="F13F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A</a:t>
            </a:r>
          </a:p>
        </p:txBody>
      </p:sp>
      <p:sp>
        <p:nvSpPr>
          <p:cNvPr id="12" name="Rechteck 11"/>
          <p:cNvSpPr/>
          <p:nvPr/>
        </p:nvSpPr>
        <p:spPr>
          <a:xfrm>
            <a:off x="1669772" y="5000041"/>
            <a:ext cx="426875" cy="90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Abgerundetes Rechteck 13"/>
          <p:cNvSpPr/>
          <p:nvPr/>
        </p:nvSpPr>
        <p:spPr>
          <a:xfrm>
            <a:off x="2244539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Abgerundetes Rechteck 14"/>
          <p:cNvSpPr/>
          <p:nvPr/>
        </p:nvSpPr>
        <p:spPr>
          <a:xfrm>
            <a:off x="2139949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Abgerundetes Rechteck 15"/>
          <p:cNvSpPr/>
          <p:nvPr/>
        </p:nvSpPr>
        <p:spPr>
          <a:xfrm>
            <a:off x="2350339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Abgerundetes Rechteck 17"/>
          <p:cNvSpPr/>
          <p:nvPr/>
        </p:nvSpPr>
        <p:spPr>
          <a:xfrm>
            <a:off x="2459898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Abgerundetes Rechteck 18"/>
          <p:cNvSpPr/>
          <p:nvPr/>
        </p:nvSpPr>
        <p:spPr>
          <a:xfrm>
            <a:off x="1924040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Abgerundetes Rechteck 20"/>
          <p:cNvSpPr/>
          <p:nvPr/>
        </p:nvSpPr>
        <p:spPr>
          <a:xfrm>
            <a:off x="2032504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Abgerundetes Rechteck 21"/>
          <p:cNvSpPr/>
          <p:nvPr/>
        </p:nvSpPr>
        <p:spPr>
          <a:xfrm>
            <a:off x="2574135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Abgerundetes Rechteck 22"/>
          <p:cNvSpPr/>
          <p:nvPr/>
        </p:nvSpPr>
        <p:spPr>
          <a:xfrm>
            <a:off x="2680449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/>
          <p:cNvSpPr/>
          <p:nvPr/>
        </p:nvSpPr>
        <p:spPr>
          <a:xfrm>
            <a:off x="3485944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Abgerundetes Rechteck 24"/>
          <p:cNvSpPr/>
          <p:nvPr/>
        </p:nvSpPr>
        <p:spPr>
          <a:xfrm>
            <a:off x="3868151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Abgerundetes Rechteck 25"/>
          <p:cNvSpPr/>
          <p:nvPr/>
        </p:nvSpPr>
        <p:spPr>
          <a:xfrm>
            <a:off x="3763561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Abgerundetes Rechteck 26"/>
          <p:cNvSpPr/>
          <p:nvPr/>
        </p:nvSpPr>
        <p:spPr>
          <a:xfrm>
            <a:off x="3973951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Abgerundetes Rechteck 27"/>
          <p:cNvSpPr/>
          <p:nvPr/>
        </p:nvSpPr>
        <p:spPr>
          <a:xfrm>
            <a:off x="4083510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" name="Abgerundetes Rechteck 28"/>
          <p:cNvSpPr/>
          <p:nvPr/>
        </p:nvSpPr>
        <p:spPr>
          <a:xfrm>
            <a:off x="3547652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3656116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1" name="Abgerundetes Rechteck 30"/>
          <p:cNvSpPr/>
          <p:nvPr/>
        </p:nvSpPr>
        <p:spPr>
          <a:xfrm>
            <a:off x="4197747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2" name="Abgerundetes Rechteck 31"/>
          <p:cNvSpPr/>
          <p:nvPr/>
        </p:nvSpPr>
        <p:spPr>
          <a:xfrm>
            <a:off x="4304061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3" name="Rechteck 32"/>
          <p:cNvSpPr/>
          <p:nvPr/>
        </p:nvSpPr>
        <p:spPr>
          <a:xfrm>
            <a:off x="1856617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4" name="Gerader Verbinder 33"/>
          <p:cNvCxnSpPr/>
          <p:nvPr/>
        </p:nvCxnSpPr>
        <p:spPr>
          <a:xfrm>
            <a:off x="1230108" y="4721407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2238824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2134234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2344624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2454183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1918325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0" name="Abgerundetes Rechteck 39"/>
          <p:cNvSpPr/>
          <p:nvPr/>
        </p:nvSpPr>
        <p:spPr>
          <a:xfrm>
            <a:off x="2026789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Abgerundetes Rechteck 40"/>
          <p:cNvSpPr/>
          <p:nvPr/>
        </p:nvSpPr>
        <p:spPr>
          <a:xfrm>
            <a:off x="2568420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Abgerundetes Rechteck 41"/>
          <p:cNvSpPr/>
          <p:nvPr/>
        </p:nvSpPr>
        <p:spPr>
          <a:xfrm>
            <a:off x="2674734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3480229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4" name="Abgerundetes Rechteck 43"/>
          <p:cNvSpPr/>
          <p:nvPr/>
        </p:nvSpPr>
        <p:spPr>
          <a:xfrm>
            <a:off x="3862436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5" name="Abgerundetes Rechteck 44"/>
          <p:cNvSpPr/>
          <p:nvPr/>
        </p:nvSpPr>
        <p:spPr>
          <a:xfrm>
            <a:off x="3757846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6" name="Abgerundetes Rechteck 45"/>
          <p:cNvSpPr/>
          <p:nvPr/>
        </p:nvSpPr>
        <p:spPr>
          <a:xfrm>
            <a:off x="3968236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7" name="Abgerundetes Rechteck 46"/>
          <p:cNvSpPr/>
          <p:nvPr/>
        </p:nvSpPr>
        <p:spPr>
          <a:xfrm>
            <a:off x="4077795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3541937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9" name="Abgerundetes Rechteck 48"/>
          <p:cNvSpPr/>
          <p:nvPr/>
        </p:nvSpPr>
        <p:spPr>
          <a:xfrm>
            <a:off x="3650401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0" name="Abgerundetes Rechteck 49"/>
          <p:cNvSpPr/>
          <p:nvPr/>
        </p:nvSpPr>
        <p:spPr>
          <a:xfrm>
            <a:off x="4192032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1" name="Abgerundetes Rechteck 50"/>
          <p:cNvSpPr/>
          <p:nvPr/>
        </p:nvSpPr>
        <p:spPr>
          <a:xfrm>
            <a:off x="4298346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2" name="Rechteck 51"/>
          <p:cNvSpPr/>
          <p:nvPr/>
        </p:nvSpPr>
        <p:spPr>
          <a:xfrm>
            <a:off x="1780218" y="4148042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3" name="Rechteck 52"/>
          <p:cNvSpPr/>
          <p:nvPr/>
        </p:nvSpPr>
        <p:spPr>
          <a:xfrm>
            <a:off x="1486592" y="3286125"/>
            <a:ext cx="43200" cy="1902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4" name="Rechteck 53"/>
          <p:cNvSpPr/>
          <p:nvPr/>
        </p:nvSpPr>
        <p:spPr>
          <a:xfrm rot="5400000">
            <a:off x="2385880" y="2397327"/>
            <a:ext cx="43200" cy="1825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5" name="Rechteck 54"/>
          <p:cNvSpPr/>
          <p:nvPr/>
        </p:nvSpPr>
        <p:spPr>
          <a:xfrm rot="5400000">
            <a:off x="1647911" y="4269038"/>
            <a:ext cx="43200" cy="36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6" name="Rechteck 55"/>
          <p:cNvSpPr/>
          <p:nvPr/>
        </p:nvSpPr>
        <p:spPr>
          <a:xfrm rot="5400000">
            <a:off x="2411759" y="3646739"/>
            <a:ext cx="42180" cy="1864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Rechteck 56"/>
          <p:cNvSpPr/>
          <p:nvPr/>
        </p:nvSpPr>
        <p:spPr>
          <a:xfrm rot="5400000">
            <a:off x="3381242" y="4352629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8" name="Rechteck 57"/>
          <p:cNvSpPr/>
          <p:nvPr/>
        </p:nvSpPr>
        <p:spPr>
          <a:xfrm rot="5400000">
            <a:off x="3375925" y="3054648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/>
          <p:cNvSpPr/>
          <p:nvPr/>
        </p:nvSpPr>
        <p:spPr>
          <a:xfrm rot="5400000">
            <a:off x="1758689" y="3066457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0" name="Rechteck 59"/>
          <p:cNvSpPr/>
          <p:nvPr/>
        </p:nvSpPr>
        <p:spPr>
          <a:xfrm>
            <a:off x="3274550" y="3115750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1" name="Rechteck 60"/>
          <p:cNvSpPr/>
          <p:nvPr/>
        </p:nvSpPr>
        <p:spPr>
          <a:xfrm>
            <a:off x="1684375" y="3128693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2" name="Rechteck 61"/>
          <p:cNvSpPr/>
          <p:nvPr/>
        </p:nvSpPr>
        <p:spPr>
          <a:xfrm>
            <a:off x="3320138" y="4435184"/>
            <a:ext cx="45021" cy="164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3" name="Rechteck 62"/>
          <p:cNvSpPr/>
          <p:nvPr/>
        </p:nvSpPr>
        <p:spPr>
          <a:xfrm>
            <a:off x="1374057" y="2814360"/>
            <a:ext cx="43200" cy="2488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4" name="Rechteck 63"/>
          <p:cNvSpPr/>
          <p:nvPr/>
        </p:nvSpPr>
        <p:spPr>
          <a:xfrm rot="5400000">
            <a:off x="2391450" y="2361054"/>
            <a:ext cx="43200" cy="2080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5" name="Rechteck 64"/>
          <p:cNvSpPr/>
          <p:nvPr/>
        </p:nvSpPr>
        <p:spPr>
          <a:xfrm rot="5400000">
            <a:off x="2403314" y="3656307"/>
            <a:ext cx="43200" cy="2015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6" name="Rechteck 65"/>
          <p:cNvSpPr/>
          <p:nvPr/>
        </p:nvSpPr>
        <p:spPr>
          <a:xfrm rot="5400000">
            <a:off x="1800984" y="4134052"/>
            <a:ext cx="46245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7" name="Rechteck 66"/>
          <p:cNvSpPr/>
          <p:nvPr/>
        </p:nvSpPr>
        <p:spPr>
          <a:xfrm rot="5400000">
            <a:off x="1610402" y="2606585"/>
            <a:ext cx="43200" cy="459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8" name="Rechteck 67"/>
          <p:cNvSpPr/>
          <p:nvPr/>
        </p:nvSpPr>
        <p:spPr>
          <a:xfrm rot="5400000">
            <a:off x="1450771" y="5190733"/>
            <a:ext cx="43200" cy="1988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9" name="Rechteck 68"/>
          <p:cNvSpPr/>
          <p:nvPr/>
        </p:nvSpPr>
        <p:spPr>
          <a:xfrm>
            <a:off x="3401725" y="4112629"/>
            <a:ext cx="35872" cy="57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0" name="Rechteck 69"/>
          <p:cNvSpPr/>
          <p:nvPr/>
        </p:nvSpPr>
        <p:spPr>
          <a:xfrm>
            <a:off x="3418870" y="2862305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1" name="Rechteck 70"/>
          <p:cNvSpPr/>
          <p:nvPr/>
        </p:nvSpPr>
        <p:spPr>
          <a:xfrm rot="5400000">
            <a:off x="3420128" y="4096825"/>
            <a:ext cx="43200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2" name="Rechteck 71"/>
          <p:cNvSpPr/>
          <p:nvPr/>
        </p:nvSpPr>
        <p:spPr>
          <a:xfrm rot="5400000">
            <a:off x="3429933" y="2852714"/>
            <a:ext cx="43496" cy="68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3" name="Rechteck 72"/>
          <p:cNvSpPr/>
          <p:nvPr/>
        </p:nvSpPr>
        <p:spPr>
          <a:xfrm rot="5400000">
            <a:off x="1513865" y="5131148"/>
            <a:ext cx="43200" cy="6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4" name="Textfeld 73"/>
          <p:cNvSpPr txBox="1"/>
          <p:nvPr/>
        </p:nvSpPr>
        <p:spPr>
          <a:xfrm>
            <a:off x="4860032" y="1628800"/>
            <a:ext cx="4114800" cy="438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Έτσι λειτουργεί ένα σύστημα διανομής θέρμανσης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αντλία θερμότητας ή ο λέβητας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θερμαίνει το νερό  μέσα στο σύστημα.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κυκλοφορητής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προωθεί το ζεστό νερό μέσω των σωληνώσεων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(C) 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στα σώματα θέρμανσης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(D)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ή στο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ενδοδαπέδιο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δίκτυο.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247201" y="4875392"/>
            <a:ext cx="4074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B</a:t>
            </a:r>
          </a:p>
        </p:txBody>
      </p:sp>
      <p:sp>
        <p:nvSpPr>
          <p:cNvPr id="75" name="Rechteck 74"/>
          <p:cNvSpPr/>
          <p:nvPr/>
        </p:nvSpPr>
        <p:spPr>
          <a:xfrm>
            <a:off x="1239588" y="3828915"/>
            <a:ext cx="3994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C</a:t>
            </a:r>
          </a:p>
        </p:txBody>
      </p:sp>
      <p:sp>
        <p:nvSpPr>
          <p:cNvPr id="76" name="Rechteck 75"/>
          <p:cNvSpPr/>
          <p:nvPr/>
        </p:nvSpPr>
        <p:spPr>
          <a:xfrm>
            <a:off x="2108597" y="4011311"/>
            <a:ext cx="4122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D</a:t>
            </a:r>
          </a:p>
        </p:txBody>
      </p:sp>
      <p:sp>
        <p:nvSpPr>
          <p:cNvPr id="77" name="Rechteck 76"/>
          <p:cNvSpPr/>
          <p:nvPr/>
        </p:nvSpPr>
        <p:spPr>
          <a:xfrm>
            <a:off x="3759055" y="4011310"/>
            <a:ext cx="4122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D</a:t>
            </a:r>
          </a:p>
        </p:txBody>
      </p:sp>
      <p:sp>
        <p:nvSpPr>
          <p:cNvPr id="78" name="Rechteck 77"/>
          <p:cNvSpPr/>
          <p:nvPr/>
        </p:nvSpPr>
        <p:spPr>
          <a:xfrm>
            <a:off x="2080178" y="2735467"/>
            <a:ext cx="4122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D</a:t>
            </a:r>
          </a:p>
        </p:txBody>
      </p:sp>
      <p:sp>
        <p:nvSpPr>
          <p:cNvPr id="79" name="Rechteck 78"/>
          <p:cNvSpPr/>
          <p:nvPr/>
        </p:nvSpPr>
        <p:spPr>
          <a:xfrm>
            <a:off x="3732080" y="2741607"/>
            <a:ext cx="4122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D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xmlns="" id="{E7304D76-4C86-4DD6-81B0-72FAA82C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</a:p>
        </p:txBody>
      </p:sp>
    </p:spTree>
    <p:extLst>
      <p:ext uri="{BB962C8B-B14F-4D97-AF65-F5344CB8AC3E}">
        <p14:creationId xmlns:p14="http://schemas.microsoft.com/office/powerpoint/2010/main" val="14016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862332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/>
          <p:cNvSpPr/>
          <p:nvPr/>
        </p:nvSpPr>
        <p:spPr>
          <a:xfrm>
            <a:off x="1235823" y="2186862"/>
            <a:ext cx="3229495" cy="2543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 4"/>
          <p:cNvSpPr/>
          <p:nvPr/>
        </p:nvSpPr>
        <p:spPr>
          <a:xfrm>
            <a:off x="1235823" y="4729922"/>
            <a:ext cx="3229495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4" name="Gerader Verbinder 3"/>
          <p:cNvCxnSpPr>
            <a:stCxn id="2" idx="1"/>
            <a:endCxn id="2" idx="3"/>
          </p:cNvCxnSpPr>
          <p:nvPr/>
        </p:nvCxnSpPr>
        <p:spPr>
          <a:xfrm>
            <a:off x="1235823" y="3458392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stCxn id="2" idx="0"/>
            <a:endCxn id="5" idx="0"/>
          </p:cNvCxnSpPr>
          <p:nvPr/>
        </p:nvCxnSpPr>
        <p:spPr>
          <a:xfrm>
            <a:off x="2850571" y="2186862"/>
            <a:ext cx="0" cy="2543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1106551" y="948223"/>
            <a:ext cx="3498980" cy="12386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/>
          <p:cNvSpPr/>
          <p:nvPr/>
        </p:nvSpPr>
        <p:spPr>
          <a:xfrm>
            <a:off x="1571800" y="4846087"/>
            <a:ext cx="608823" cy="979715"/>
          </a:xfrm>
          <a:prstGeom prst="rect">
            <a:avLst/>
          </a:prstGeom>
          <a:solidFill>
            <a:srgbClr val="F13F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A</a:t>
            </a:r>
          </a:p>
        </p:txBody>
      </p:sp>
      <p:sp>
        <p:nvSpPr>
          <p:cNvPr id="12" name="Rechteck 11"/>
          <p:cNvSpPr/>
          <p:nvPr/>
        </p:nvSpPr>
        <p:spPr>
          <a:xfrm>
            <a:off x="1669772" y="5000041"/>
            <a:ext cx="426875" cy="90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Abgerundetes Rechteck 13"/>
          <p:cNvSpPr/>
          <p:nvPr/>
        </p:nvSpPr>
        <p:spPr>
          <a:xfrm>
            <a:off x="2244539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Abgerundetes Rechteck 14"/>
          <p:cNvSpPr/>
          <p:nvPr/>
        </p:nvSpPr>
        <p:spPr>
          <a:xfrm>
            <a:off x="2139949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Abgerundetes Rechteck 15"/>
          <p:cNvSpPr/>
          <p:nvPr/>
        </p:nvSpPr>
        <p:spPr>
          <a:xfrm>
            <a:off x="2350339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Abgerundetes Rechteck 17"/>
          <p:cNvSpPr/>
          <p:nvPr/>
        </p:nvSpPr>
        <p:spPr>
          <a:xfrm>
            <a:off x="2459898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Abgerundetes Rechteck 18"/>
          <p:cNvSpPr/>
          <p:nvPr/>
        </p:nvSpPr>
        <p:spPr>
          <a:xfrm>
            <a:off x="1924040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Abgerundetes Rechteck 20"/>
          <p:cNvSpPr/>
          <p:nvPr/>
        </p:nvSpPr>
        <p:spPr>
          <a:xfrm>
            <a:off x="2032504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Abgerundetes Rechteck 21"/>
          <p:cNvSpPr/>
          <p:nvPr/>
        </p:nvSpPr>
        <p:spPr>
          <a:xfrm>
            <a:off x="2574135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Abgerundetes Rechteck 22"/>
          <p:cNvSpPr/>
          <p:nvPr/>
        </p:nvSpPr>
        <p:spPr>
          <a:xfrm>
            <a:off x="2680449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/>
          <p:cNvSpPr/>
          <p:nvPr/>
        </p:nvSpPr>
        <p:spPr>
          <a:xfrm>
            <a:off x="3485944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Abgerundetes Rechteck 24"/>
          <p:cNvSpPr/>
          <p:nvPr/>
        </p:nvSpPr>
        <p:spPr>
          <a:xfrm>
            <a:off x="3868151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Abgerundetes Rechteck 25"/>
          <p:cNvSpPr/>
          <p:nvPr/>
        </p:nvSpPr>
        <p:spPr>
          <a:xfrm>
            <a:off x="3763561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Abgerundetes Rechteck 26"/>
          <p:cNvSpPr/>
          <p:nvPr/>
        </p:nvSpPr>
        <p:spPr>
          <a:xfrm>
            <a:off x="3973951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Abgerundetes Rechteck 27"/>
          <p:cNvSpPr/>
          <p:nvPr/>
        </p:nvSpPr>
        <p:spPr>
          <a:xfrm>
            <a:off x="4083510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" name="Abgerundetes Rechteck 28"/>
          <p:cNvSpPr/>
          <p:nvPr/>
        </p:nvSpPr>
        <p:spPr>
          <a:xfrm>
            <a:off x="3547652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3656116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1" name="Abgerundetes Rechteck 30"/>
          <p:cNvSpPr/>
          <p:nvPr/>
        </p:nvSpPr>
        <p:spPr>
          <a:xfrm>
            <a:off x="4197747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2" name="Abgerundetes Rechteck 31"/>
          <p:cNvSpPr/>
          <p:nvPr/>
        </p:nvSpPr>
        <p:spPr>
          <a:xfrm>
            <a:off x="4304061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3" name="Rechteck 32"/>
          <p:cNvSpPr/>
          <p:nvPr/>
        </p:nvSpPr>
        <p:spPr>
          <a:xfrm>
            <a:off x="1856617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4" name="Gerader Verbinder 33"/>
          <p:cNvCxnSpPr/>
          <p:nvPr/>
        </p:nvCxnSpPr>
        <p:spPr>
          <a:xfrm>
            <a:off x="1230108" y="4721407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2238824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2134234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2344624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2454183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1918325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0" name="Abgerundetes Rechteck 39"/>
          <p:cNvSpPr/>
          <p:nvPr/>
        </p:nvSpPr>
        <p:spPr>
          <a:xfrm>
            <a:off x="2026789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Abgerundetes Rechteck 40"/>
          <p:cNvSpPr/>
          <p:nvPr/>
        </p:nvSpPr>
        <p:spPr>
          <a:xfrm>
            <a:off x="2568420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Abgerundetes Rechteck 41"/>
          <p:cNvSpPr/>
          <p:nvPr/>
        </p:nvSpPr>
        <p:spPr>
          <a:xfrm>
            <a:off x="2674734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3480229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4" name="Abgerundetes Rechteck 43"/>
          <p:cNvSpPr/>
          <p:nvPr/>
        </p:nvSpPr>
        <p:spPr>
          <a:xfrm>
            <a:off x="3862436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5" name="Abgerundetes Rechteck 44"/>
          <p:cNvSpPr/>
          <p:nvPr/>
        </p:nvSpPr>
        <p:spPr>
          <a:xfrm>
            <a:off x="3757846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6" name="Abgerundetes Rechteck 45"/>
          <p:cNvSpPr/>
          <p:nvPr/>
        </p:nvSpPr>
        <p:spPr>
          <a:xfrm>
            <a:off x="3968236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7" name="Abgerundetes Rechteck 46"/>
          <p:cNvSpPr/>
          <p:nvPr/>
        </p:nvSpPr>
        <p:spPr>
          <a:xfrm>
            <a:off x="4077795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3541937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9" name="Abgerundetes Rechteck 48"/>
          <p:cNvSpPr/>
          <p:nvPr/>
        </p:nvSpPr>
        <p:spPr>
          <a:xfrm>
            <a:off x="3650401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0" name="Abgerundetes Rechteck 49"/>
          <p:cNvSpPr/>
          <p:nvPr/>
        </p:nvSpPr>
        <p:spPr>
          <a:xfrm>
            <a:off x="4192032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1" name="Abgerundetes Rechteck 50"/>
          <p:cNvSpPr/>
          <p:nvPr/>
        </p:nvSpPr>
        <p:spPr>
          <a:xfrm>
            <a:off x="4298346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2" name="Rechteck 51"/>
          <p:cNvSpPr/>
          <p:nvPr/>
        </p:nvSpPr>
        <p:spPr>
          <a:xfrm>
            <a:off x="1780218" y="4148042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3" name="Rechteck 52"/>
          <p:cNvSpPr/>
          <p:nvPr/>
        </p:nvSpPr>
        <p:spPr>
          <a:xfrm>
            <a:off x="1486592" y="3286125"/>
            <a:ext cx="43200" cy="1902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4" name="Rechteck 53"/>
          <p:cNvSpPr/>
          <p:nvPr/>
        </p:nvSpPr>
        <p:spPr>
          <a:xfrm rot="5400000">
            <a:off x="2385880" y="2397327"/>
            <a:ext cx="43200" cy="1825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5" name="Rechteck 54"/>
          <p:cNvSpPr/>
          <p:nvPr/>
        </p:nvSpPr>
        <p:spPr>
          <a:xfrm rot="5400000">
            <a:off x="1647911" y="4269038"/>
            <a:ext cx="43200" cy="36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6" name="Rechteck 55"/>
          <p:cNvSpPr/>
          <p:nvPr/>
        </p:nvSpPr>
        <p:spPr>
          <a:xfrm rot="5400000">
            <a:off x="2411759" y="3646739"/>
            <a:ext cx="42180" cy="1864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Rechteck 56"/>
          <p:cNvSpPr/>
          <p:nvPr/>
        </p:nvSpPr>
        <p:spPr>
          <a:xfrm rot="5400000">
            <a:off x="3381242" y="4352629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8" name="Rechteck 57"/>
          <p:cNvSpPr/>
          <p:nvPr/>
        </p:nvSpPr>
        <p:spPr>
          <a:xfrm rot="5400000">
            <a:off x="3375925" y="3054648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/>
          <p:cNvSpPr/>
          <p:nvPr/>
        </p:nvSpPr>
        <p:spPr>
          <a:xfrm rot="5400000">
            <a:off x="1758689" y="3066457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0" name="Rechteck 59"/>
          <p:cNvSpPr/>
          <p:nvPr/>
        </p:nvSpPr>
        <p:spPr>
          <a:xfrm>
            <a:off x="3274550" y="3115750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1" name="Rechteck 60"/>
          <p:cNvSpPr/>
          <p:nvPr/>
        </p:nvSpPr>
        <p:spPr>
          <a:xfrm>
            <a:off x="1684375" y="3128693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2" name="Rechteck 61"/>
          <p:cNvSpPr/>
          <p:nvPr/>
        </p:nvSpPr>
        <p:spPr>
          <a:xfrm>
            <a:off x="3320138" y="4435184"/>
            <a:ext cx="45021" cy="164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3" name="Rechteck 62"/>
          <p:cNvSpPr/>
          <p:nvPr/>
        </p:nvSpPr>
        <p:spPr>
          <a:xfrm>
            <a:off x="1374057" y="2814360"/>
            <a:ext cx="43200" cy="2488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4" name="Rechteck 63"/>
          <p:cNvSpPr/>
          <p:nvPr/>
        </p:nvSpPr>
        <p:spPr>
          <a:xfrm rot="5400000">
            <a:off x="2391450" y="2361054"/>
            <a:ext cx="43200" cy="2080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5" name="Rechteck 64"/>
          <p:cNvSpPr/>
          <p:nvPr/>
        </p:nvSpPr>
        <p:spPr>
          <a:xfrm rot="5400000">
            <a:off x="2403314" y="3656307"/>
            <a:ext cx="43200" cy="2015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6" name="Rechteck 65"/>
          <p:cNvSpPr/>
          <p:nvPr/>
        </p:nvSpPr>
        <p:spPr>
          <a:xfrm rot="5400000">
            <a:off x="1800984" y="4134052"/>
            <a:ext cx="46245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7" name="Rechteck 66"/>
          <p:cNvSpPr/>
          <p:nvPr/>
        </p:nvSpPr>
        <p:spPr>
          <a:xfrm rot="5400000">
            <a:off x="1610402" y="2606585"/>
            <a:ext cx="43200" cy="459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8" name="Rechteck 67"/>
          <p:cNvSpPr/>
          <p:nvPr/>
        </p:nvSpPr>
        <p:spPr>
          <a:xfrm rot="5400000">
            <a:off x="1450771" y="5190733"/>
            <a:ext cx="43200" cy="1988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9" name="Rechteck 68"/>
          <p:cNvSpPr/>
          <p:nvPr/>
        </p:nvSpPr>
        <p:spPr>
          <a:xfrm>
            <a:off x="3401725" y="4112629"/>
            <a:ext cx="35872" cy="57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0" name="Rechteck 69"/>
          <p:cNvSpPr/>
          <p:nvPr/>
        </p:nvSpPr>
        <p:spPr>
          <a:xfrm>
            <a:off x="3418870" y="2862305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1" name="Rechteck 70"/>
          <p:cNvSpPr/>
          <p:nvPr/>
        </p:nvSpPr>
        <p:spPr>
          <a:xfrm rot="5400000">
            <a:off x="3420128" y="4096825"/>
            <a:ext cx="43200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2" name="Rechteck 71"/>
          <p:cNvSpPr/>
          <p:nvPr/>
        </p:nvSpPr>
        <p:spPr>
          <a:xfrm rot="5400000">
            <a:off x="3429933" y="2852714"/>
            <a:ext cx="43496" cy="68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3" name="Rechteck 72"/>
          <p:cNvSpPr/>
          <p:nvPr/>
        </p:nvSpPr>
        <p:spPr>
          <a:xfrm rot="5400000">
            <a:off x="1513865" y="5131148"/>
            <a:ext cx="43200" cy="6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4" name="Textfeld 73"/>
          <p:cNvSpPr txBox="1"/>
          <p:nvPr/>
        </p:nvSpPr>
        <p:spPr>
          <a:xfrm>
            <a:off x="4860032" y="1719772"/>
            <a:ext cx="4114800" cy="438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Έτσι λειτουργεί ένα σύστημα διανομής θέρμανσης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σώματα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(D)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ή το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ενδοδαπέδιο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δίκτυο αποδίδει τη θερμότητα στο χώρο και τον θερμαίνει.</a:t>
            </a:r>
            <a:endParaRPr lang="de-DE" dirty="0">
              <a:latin typeface="Bahnschrift" panose="020B0502040204020203" pitchFamily="34" charset="0"/>
            </a:endParaRPr>
          </a:p>
          <a:p>
            <a:endParaRPr lang="de-DE" dirty="0">
              <a:latin typeface="Bahnschrift" panose="020B0502040204020203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247201" y="4875392"/>
            <a:ext cx="4074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B</a:t>
            </a:r>
          </a:p>
        </p:txBody>
      </p:sp>
      <p:sp>
        <p:nvSpPr>
          <p:cNvPr id="75" name="Rechteck 74"/>
          <p:cNvSpPr/>
          <p:nvPr/>
        </p:nvSpPr>
        <p:spPr>
          <a:xfrm>
            <a:off x="1239588" y="3828915"/>
            <a:ext cx="3994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C</a:t>
            </a:r>
          </a:p>
        </p:txBody>
      </p:sp>
      <p:sp>
        <p:nvSpPr>
          <p:cNvPr id="76" name="Rechteck 75"/>
          <p:cNvSpPr/>
          <p:nvPr/>
        </p:nvSpPr>
        <p:spPr>
          <a:xfrm>
            <a:off x="2108597" y="4011311"/>
            <a:ext cx="4122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D</a:t>
            </a:r>
          </a:p>
        </p:txBody>
      </p:sp>
      <p:sp>
        <p:nvSpPr>
          <p:cNvPr id="77" name="Rechteck 76"/>
          <p:cNvSpPr/>
          <p:nvPr/>
        </p:nvSpPr>
        <p:spPr>
          <a:xfrm>
            <a:off x="3759055" y="4011310"/>
            <a:ext cx="4122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D</a:t>
            </a:r>
          </a:p>
        </p:txBody>
      </p:sp>
      <p:sp>
        <p:nvSpPr>
          <p:cNvPr id="78" name="Rechteck 77"/>
          <p:cNvSpPr/>
          <p:nvPr/>
        </p:nvSpPr>
        <p:spPr>
          <a:xfrm>
            <a:off x="2080178" y="2735467"/>
            <a:ext cx="4122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D</a:t>
            </a:r>
          </a:p>
        </p:txBody>
      </p:sp>
      <p:sp>
        <p:nvSpPr>
          <p:cNvPr id="79" name="Rechteck 78"/>
          <p:cNvSpPr/>
          <p:nvPr/>
        </p:nvSpPr>
        <p:spPr>
          <a:xfrm>
            <a:off x="3732080" y="2741607"/>
            <a:ext cx="4122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81490" y="2160028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3652629" y="2124420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2065669" y="3422830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3640885" y="3424025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xmlns="" id="{0A21AB52-348E-4B9D-B658-449F8F43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</a:p>
        </p:txBody>
      </p:sp>
    </p:spTree>
    <p:extLst>
      <p:ext uri="{BB962C8B-B14F-4D97-AF65-F5344CB8AC3E}">
        <p14:creationId xmlns:p14="http://schemas.microsoft.com/office/powerpoint/2010/main" val="32980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862332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/>
          <p:cNvSpPr/>
          <p:nvPr/>
        </p:nvSpPr>
        <p:spPr>
          <a:xfrm>
            <a:off x="1235823" y="2186862"/>
            <a:ext cx="3229495" cy="2543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 4"/>
          <p:cNvSpPr/>
          <p:nvPr/>
        </p:nvSpPr>
        <p:spPr>
          <a:xfrm>
            <a:off x="1235823" y="4729922"/>
            <a:ext cx="3229495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4" name="Gerader Verbinder 3"/>
          <p:cNvCxnSpPr>
            <a:stCxn id="2" idx="1"/>
            <a:endCxn id="2" idx="3"/>
          </p:cNvCxnSpPr>
          <p:nvPr/>
        </p:nvCxnSpPr>
        <p:spPr>
          <a:xfrm>
            <a:off x="1235823" y="3458392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>
            <a:stCxn id="2" idx="0"/>
            <a:endCxn id="5" idx="0"/>
          </p:cNvCxnSpPr>
          <p:nvPr/>
        </p:nvCxnSpPr>
        <p:spPr>
          <a:xfrm>
            <a:off x="2850571" y="2186862"/>
            <a:ext cx="0" cy="2543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1106551" y="948223"/>
            <a:ext cx="3498980" cy="123863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chteck 10"/>
          <p:cNvSpPr/>
          <p:nvPr/>
        </p:nvSpPr>
        <p:spPr>
          <a:xfrm>
            <a:off x="1571800" y="4846087"/>
            <a:ext cx="608823" cy="979715"/>
          </a:xfrm>
          <a:prstGeom prst="rect">
            <a:avLst/>
          </a:prstGeom>
          <a:solidFill>
            <a:srgbClr val="F13F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A</a:t>
            </a:r>
          </a:p>
        </p:txBody>
      </p:sp>
      <p:sp>
        <p:nvSpPr>
          <p:cNvPr id="12" name="Rechteck 11"/>
          <p:cNvSpPr/>
          <p:nvPr/>
        </p:nvSpPr>
        <p:spPr>
          <a:xfrm>
            <a:off x="1669772" y="5000041"/>
            <a:ext cx="426875" cy="90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Abgerundetes Rechteck 13"/>
          <p:cNvSpPr/>
          <p:nvPr/>
        </p:nvSpPr>
        <p:spPr>
          <a:xfrm>
            <a:off x="2244539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Abgerundetes Rechteck 14"/>
          <p:cNvSpPr/>
          <p:nvPr/>
        </p:nvSpPr>
        <p:spPr>
          <a:xfrm>
            <a:off x="2139949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Abgerundetes Rechteck 15"/>
          <p:cNvSpPr/>
          <p:nvPr/>
        </p:nvSpPr>
        <p:spPr>
          <a:xfrm>
            <a:off x="2350339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Abgerundetes Rechteck 17"/>
          <p:cNvSpPr/>
          <p:nvPr/>
        </p:nvSpPr>
        <p:spPr>
          <a:xfrm>
            <a:off x="2459898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Abgerundetes Rechteck 18"/>
          <p:cNvSpPr/>
          <p:nvPr/>
        </p:nvSpPr>
        <p:spPr>
          <a:xfrm>
            <a:off x="1924040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Abgerundetes Rechteck 20"/>
          <p:cNvSpPr/>
          <p:nvPr/>
        </p:nvSpPr>
        <p:spPr>
          <a:xfrm>
            <a:off x="2032504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Abgerundetes Rechteck 21"/>
          <p:cNvSpPr/>
          <p:nvPr/>
        </p:nvSpPr>
        <p:spPr>
          <a:xfrm>
            <a:off x="2574135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Abgerundetes Rechteck 22"/>
          <p:cNvSpPr/>
          <p:nvPr/>
        </p:nvSpPr>
        <p:spPr>
          <a:xfrm>
            <a:off x="2680449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/>
          <p:cNvSpPr/>
          <p:nvPr/>
        </p:nvSpPr>
        <p:spPr>
          <a:xfrm>
            <a:off x="3485944" y="2761278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Abgerundetes Rechteck 24"/>
          <p:cNvSpPr/>
          <p:nvPr/>
        </p:nvSpPr>
        <p:spPr>
          <a:xfrm>
            <a:off x="3868151" y="2814460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Abgerundetes Rechteck 25"/>
          <p:cNvSpPr/>
          <p:nvPr/>
        </p:nvSpPr>
        <p:spPr>
          <a:xfrm>
            <a:off x="3763561" y="28144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Abgerundetes Rechteck 26"/>
          <p:cNvSpPr/>
          <p:nvPr/>
        </p:nvSpPr>
        <p:spPr>
          <a:xfrm>
            <a:off x="3973951" y="281445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Abgerundetes Rechteck 27"/>
          <p:cNvSpPr/>
          <p:nvPr/>
        </p:nvSpPr>
        <p:spPr>
          <a:xfrm>
            <a:off x="4083510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" name="Abgerundetes Rechteck 28"/>
          <p:cNvSpPr/>
          <p:nvPr/>
        </p:nvSpPr>
        <p:spPr>
          <a:xfrm>
            <a:off x="3547652" y="281446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3656116" y="2814463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1" name="Abgerundetes Rechteck 30"/>
          <p:cNvSpPr/>
          <p:nvPr/>
        </p:nvSpPr>
        <p:spPr>
          <a:xfrm>
            <a:off x="4197747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2" name="Abgerundetes Rechteck 31"/>
          <p:cNvSpPr/>
          <p:nvPr/>
        </p:nvSpPr>
        <p:spPr>
          <a:xfrm>
            <a:off x="4304061" y="2814361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3" name="Rechteck 32"/>
          <p:cNvSpPr/>
          <p:nvPr/>
        </p:nvSpPr>
        <p:spPr>
          <a:xfrm>
            <a:off x="1856617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4" name="Gerader Verbinder 33"/>
          <p:cNvCxnSpPr/>
          <p:nvPr/>
        </p:nvCxnSpPr>
        <p:spPr>
          <a:xfrm>
            <a:off x="1230108" y="4721407"/>
            <a:ext cx="322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2238824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2134234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2344624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2454183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1918325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0" name="Abgerundetes Rechteck 39"/>
          <p:cNvSpPr/>
          <p:nvPr/>
        </p:nvSpPr>
        <p:spPr>
          <a:xfrm>
            <a:off x="2026789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Abgerundetes Rechteck 40"/>
          <p:cNvSpPr/>
          <p:nvPr/>
        </p:nvSpPr>
        <p:spPr>
          <a:xfrm>
            <a:off x="2568420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Abgerundetes Rechteck 41"/>
          <p:cNvSpPr/>
          <p:nvPr/>
        </p:nvSpPr>
        <p:spPr>
          <a:xfrm>
            <a:off x="2674734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3480229" y="4047153"/>
            <a:ext cx="909735" cy="461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4" name="Abgerundetes Rechteck 43"/>
          <p:cNvSpPr/>
          <p:nvPr/>
        </p:nvSpPr>
        <p:spPr>
          <a:xfrm>
            <a:off x="3862436" y="4100335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5" name="Abgerundetes Rechteck 44"/>
          <p:cNvSpPr/>
          <p:nvPr/>
        </p:nvSpPr>
        <p:spPr>
          <a:xfrm>
            <a:off x="3757846" y="41003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6" name="Abgerundetes Rechteck 45"/>
          <p:cNvSpPr/>
          <p:nvPr/>
        </p:nvSpPr>
        <p:spPr>
          <a:xfrm>
            <a:off x="3968236" y="4100334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7" name="Abgerundetes Rechteck 46"/>
          <p:cNvSpPr/>
          <p:nvPr/>
        </p:nvSpPr>
        <p:spPr>
          <a:xfrm>
            <a:off x="4077795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3541937" y="4100339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9" name="Abgerundetes Rechteck 48"/>
          <p:cNvSpPr/>
          <p:nvPr/>
        </p:nvSpPr>
        <p:spPr>
          <a:xfrm>
            <a:off x="3650401" y="4100338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0" name="Abgerundetes Rechteck 49"/>
          <p:cNvSpPr/>
          <p:nvPr/>
        </p:nvSpPr>
        <p:spPr>
          <a:xfrm>
            <a:off x="4192032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1" name="Abgerundetes Rechteck 50"/>
          <p:cNvSpPr/>
          <p:nvPr/>
        </p:nvSpPr>
        <p:spPr>
          <a:xfrm>
            <a:off x="4298346" y="4100236"/>
            <a:ext cx="48986" cy="3289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2" name="Rechteck 51"/>
          <p:cNvSpPr/>
          <p:nvPr/>
        </p:nvSpPr>
        <p:spPr>
          <a:xfrm>
            <a:off x="1780218" y="4148042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3" name="Rechteck 52"/>
          <p:cNvSpPr/>
          <p:nvPr/>
        </p:nvSpPr>
        <p:spPr>
          <a:xfrm>
            <a:off x="1486592" y="3286125"/>
            <a:ext cx="43200" cy="1902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4" name="Rechteck 53"/>
          <p:cNvSpPr/>
          <p:nvPr/>
        </p:nvSpPr>
        <p:spPr>
          <a:xfrm rot="5400000">
            <a:off x="2385880" y="2397327"/>
            <a:ext cx="43200" cy="1825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5" name="Rechteck 54"/>
          <p:cNvSpPr/>
          <p:nvPr/>
        </p:nvSpPr>
        <p:spPr>
          <a:xfrm rot="5400000">
            <a:off x="1647911" y="4269038"/>
            <a:ext cx="43200" cy="36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6" name="Rechteck 55"/>
          <p:cNvSpPr/>
          <p:nvPr/>
        </p:nvSpPr>
        <p:spPr>
          <a:xfrm rot="5400000">
            <a:off x="2411759" y="3646739"/>
            <a:ext cx="42180" cy="1864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7" name="Rechteck 56"/>
          <p:cNvSpPr/>
          <p:nvPr/>
        </p:nvSpPr>
        <p:spPr>
          <a:xfrm rot="5400000">
            <a:off x="3381242" y="4352629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8" name="Rechteck 57"/>
          <p:cNvSpPr/>
          <p:nvPr/>
        </p:nvSpPr>
        <p:spPr>
          <a:xfrm rot="5400000">
            <a:off x="3375925" y="3054648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/>
          <p:cNvSpPr/>
          <p:nvPr/>
        </p:nvSpPr>
        <p:spPr>
          <a:xfrm rot="5400000">
            <a:off x="1758689" y="3066457"/>
            <a:ext cx="43200" cy="165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0" name="Rechteck 59"/>
          <p:cNvSpPr/>
          <p:nvPr/>
        </p:nvSpPr>
        <p:spPr>
          <a:xfrm>
            <a:off x="3274550" y="3115750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1" name="Rechteck 60"/>
          <p:cNvSpPr/>
          <p:nvPr/>
        </p:nvSpPr>
        <p:spPr>
          <a:xfrm>
            <a:off x="1684375" y="3128693"/>
            <a:ext cx="45021" cy="198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2" name="Rechteck 61"/>
          <p:cNvSpPr/>
          <p:nvPr/>
        </p:nvSpPr>
        <p:spPr>
          <a:xfrm>
            <a:off x="3320138" y="4435184"/>
            <a:ext cx="45021" cy="164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3" name="Rechteck 62"/>
          <p:cNvSpPr/>
          <p:nvPr/>
        </p:nvSpPr>
        <p:spPr>
          <a:xfrm>
            <a:off x="1374057" y="2814360"/>
            <a:ext cx="43200" cy="2488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4" name="Rechteck 63"/>
          <p:cNvSpPr/>
          <p:nvPr/>
        </p:nvSpPr>
        <p:spPr>
          <a:xfrm rot="5400000">
            <a:off x="2391450" y="2361054"/>
            <a:ext cx="43200" cy="2080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5" name="Rechteck 64"/>
          <p:cNvSpPr/>
          <p:nvPr/>
        </p:nvSpPr>
        <p:spPr>
          <a:xfrm rot="5400000">
            <a:off x="2403314" y="3656307"/>
            <a:ext cx="43200" cy="2015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6" name="Rechteck 65"/>
          <p:cNvSpPr/>
          <p:nvPr/>
        </p:nvSpPr>
        <p:spPr>
          <a:xfrm rot="5400000">
            <a:off x="1800984" y="4134052"/>
            <a:ext cx="46245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7" name="Rechteck 66"/>
          <p:cNvSpPr/>
          <p:nvPr/>
        </p:nvSpPr>
        <p:spPr>
          <a:xfrm rot="5400000">
            <a:off x="1610402" y="2606585"/>
            <a:ext cx="43200" cy="459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8" name="Rechteck 67"/>
          <p:cNvSpPr/>
          <p:nvPr/>
        </p:nvSpPr>
        <p:spPr>
          <a:xfrm rot="5400000">
            <a:off x="1450771" y="5190733"/>
            <a:ext cx="43200" cy="1988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9" name="Rechteck 68"/>
          <p:cNvSpPr/>
          <p:nvPr/>
        </p:nvSpPr>
        <p:spPr>
          <a:xfrm>
            <a:off x="3401725" y="4112629"/>
            <a:ext cx="35872" cy="57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0" name="Rechteck 69"/>
          <p:cNvSpPr/>
          <p:nvPr/>
        </p:nvSpPr>
        <p:spPr>
          <a:xfrm>
            <a:off x="3418870" y="2862305"/>
            <a:ext cx="34289" cy="529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1" name="Rechteck 70"/>
          <p:cNvSpPr/>
          <p:nvPr/>
        </p:nvSpPr>
        <p:spPr>
          <a:xfrm rot="5400000">
            <a:off x="3420128" y="4096825"/>
            <a:ext cx="43200" cy="74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2" name="Rechteck 71"/>
          <p:cNvSpPr/>
          <p:nvPr/>
        </p:nvSpPr>
        <p:spPr>
          <a:xfrm rot="5400000">
            <a:off x="3429933" y="2852714"/>
            <a:ext cx="43496" cy="68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3" name="Rechteck 72"/>
          <p:cNvSpPr/>
          <p:nvPr/>
        </p:nvSpPr>
        <p:spPr>
          <a:xfrm rot="5400000">
            <a:off x="1513865" y="5131148"/>
            <a:ext cx="43200" cy="6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4" name="Textfeld 73"/>
          <p:cNvSpPr txBox="1"/>
          <p:nvPr/>
        </p:nvSpPr>
        <p:spPr>
          <a:xfrm>
            <a:off x="4860032" y="1663391"/>
            <a:ext cx="4114800" cy="438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Έτσι λειτουργεί ένα σύστημα διανομής θέρμανσης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σώματα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(D)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ή το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ενδοδαπέδιο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δίκτυο αποδίδει τη θερμότητα στο χώρο και τον θερμαίνει.</a:t>
            </a:r>
            <a:endParaRPr lang="de-DE" sz="1600" dirty="0">
              <a:latin typeface="Bahnschrift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 startAt="3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κρύο νερό  επιστρέφει πίσω μέσω του συστήματος θέρμανσης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στην αντλία θερμότητας ή στο λέβητα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dirty="0">
              <a:latin typeface="Bahnschrift" panose="020B0502040204020203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247201" y="4875392"/>
            <a:ext cx="4074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B</a:t>
            </a:r>
          </a:p>
        </p:txBody>
      </p:sp>
      <p:sp>
        <p:nvSpPr>
          <p:cNvPr id="75" name="Rechteck 74"/>
          <p:cNvSpPr/>
          <p:nvPr/>
        </p:nvSpPr>
        <p:spPr>
          <a:xfrm>
            <a:off x="1239588" y="3828915"/>
            <a:ext cx="3994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C</a:t>
            </a:r>
          </a:p>
        </p:txBody>
      </p:sp>
      <p:sp>
        <p:nvSpPr>
          <p:cNvPr id="76" name="Rechteck 75"/>
          <p:cNvSpPr/>
          <p:nvPr/>
        </p:nvSpPr>
        <p:spPr>
          <a:xfrm>
            <a:off x="2108597" y="4011311"/>
            <a:ext cx="4122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D</a:t>
            </a:r>
          </a:p>
        </p:txBody>
      </p:sp>
      <p:sp>
        <p:nvSpPr>
          <p:cNvPr id="77" name="Rechteck 76"/>
          <p:cNvSpPr/>
          <p:nvPr/>
        </p:nvSpPr>
        <p:spPr>
          <a:xfrm>
            <a:off x="3759055" y="4011310"/>
            <a:ext cx="4122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D</a:t>
            </a:r>
          </a:p>
        </p:txBody>
      </p:sp>
      <p:sp>
        <p:nvSpPr>
          <p:cNvPr id="78" name="Rechteck 77"/>
          <p:cNvSpPr/>
          <p:nvPr/>
        </p:nvSpPr>
        <p:spPr>
          <a:xfrm>
            <a:off x="2080178" y="2735467"/>
            <a:ext cx="4122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D</a:t>
            </a:r>
          </a:p>
        </p:txBody>
      </p:sp>
      <p:sp>
        <p:nvSpPr>
          <p:cNvPr id="79" name="Rechteck 78"/>
          <p:cNvSpPr/>
          <p:nvPr/>
        </p:nvSpPr>
        <p:spPr>
          <a:xfrm>
            <a:off x="3732080" y="2741607"/>
            <a:ext cx="4122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700" dirty="0">
                <a:latin typeface="Bahnschrift" panose="020B0502040204020203" pitchFamily="34" charset="0"/>
              </a:rPr>
              <a:t>D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2081490" y="2160028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3652629" y="2124420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2065669" y="3422830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83" name="Textfeld 82"/>
          <p:cNvSpPr txBox="1"/>
          <p:nvPr/>
        </p:nvSpPr>
        <p:spPr>
          <a:xfrm>
            <a:off x="3640885" y="3424025"/>
            <a:ext cx="8354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21°C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xmlns="" id="{904CD213-C8B0-4630-85CE-70934F10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Υδραυλική εξισορρόπηση</a:t>
            </a:r>
          </a:p>
        </p:txBody>
      </p:sp>
    </p:spTree>
    <p:extLst>
      <p:ext uri="{BB962C8B-B14F-4D97-AF65-F5344CB8AC3E}">
        <p14:creationId xmlns:p14="http://schemas.microsoft.com/office/powerpoint/2010/main" val="19029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1799</Words>
  <Application>Microsoft Office PowerPoint</Application>
  <PresentationFormat>On-screen Show (4:3)</PresentationFormat>
  <Paragraphs>290</Paragraphs>
  <Slides>38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Bahnschrift</vt:lpstr>
      <vt:lpstr>Calibri</vt:lpstr>
      <vt:lpstr>Calibri Light</vt:lpstr>
      <vt:lpstr>Wingdings</vt:lpstr>
      <vt:lpstr>2_Office Theme</vt:lpstr>
      <vt:lpstr>2.2 Εγκατάσταση συστήματος διανομής στο κτίριο</vt:lpstr>
      <vt:lpstr>Στόχοι</vt:lpstr>
      <vt:lpstr>Εισαγωγή</vt:lpstr>
      <vt:lpstr>Υδραυλική εξισορρόπηση</vt:lpstr>
      <vt:lpstr>Υδραυλική εξισορρόπηση</vt:lpstr>
      <vt:lpstr>Υδραυλική εξισορρόπηση</vt:lpstr>
      <vt:lpstr>Υδραυλική εξισορρόπηση</vt:lpstr>
      <vt:lpstr>Υδραυλική εξισορρόπηση</vt:lpstr>
      <vt:lpstr>Υδραυλική εξισορρόπηση</vt:lpstr>
      <vt:lpstr>Υδραυλική εξισορρόπηση</vt:lpstr>
      <vt:lpstr>Υδραυλική εξισορρόπηση</vt:lpstr>
      <vt:lpstr>Υδραυλική εξισορρόπηση</vt:lpstr>
      <vt:lpstr>Υδραυλική εξισορρόπηση</vt:lpstr>
      <vt:lpstr>Υδραυλική εξισορρόπηση</vt:lpstr>
      <vt:lpstr>Υδραυλική εξισορρόπηση</vt:lpstr>
      <vt:lpstr>Υδραυλική εξισορρόπηση</vt:lpstr>
      <vt:lpstr>Υδραυλική εξισορρόπηση</vt:lpstr>
      <vt:lpstr>Υδραυλική  εξισορρόπηση</vt:lpstr>
      <vt:lpstr>Πλεονεκτήματα της υδραυλικής εξισορρόπησης</vt:lpstr>
      <vt:lpstr>Τα βήματα της υδραυλικής εξισορρόπησης</vt:lpstr>
      <vt:lpstr>Τα βήματα της υδραυλικής εξισορρόπησης</vt:lpstr>
      <vt:lpstr>Τα βήματα της υδραυλικής εξισορρόπησης</vt:lpstr>
      <vt:lpstr>Τα βήματα της υδραυλικής εξισορρόπησης</vt:lpstr>
      <vt:lpstr>Τα βήματα της υδραυλικής εξισορρόπησης</vt:lpstr>
      <vt:lpstr>Τα βήματα της υδραυλικής εξισορρόπησης</vt:lpstr>
      <vt:lpstr>PowerPoint Presentation</vt:lpstr>
      <vt:lpstr>Επεξεργασία νερού στο κύκλωμα θέρμανσης</vt:lpstr>
      <vt:lpstr>Επεξεργασία νερού στο κύκλωμα θέρμανσης</vt:lpstr>
      <vt:lpstr>Επεξεργασία νερού στο κύκλωμα θέρμανσης</vt:lpstr>
      <vt:lpstr>Επεξεργασία νερού στο κύκλωμα θέρμανσης</vt:lpstr>
      <vt:lpstr>Επεξεργασία νερού στο κύκλωμα θέρμανσης</vt:lpstr>
      <vt:lpstr>Επεξεργασία νερού στο κύκλωμα θέρμανσης</vt:lpstr>
      <vt:lpstr>Επεξεργασία νερού στο κύκλωμα θέρμανσης</vt:lpstr>
      <vt:lpstr>Επεξεργασία νερού στο κύκλωμα θέρμανσης</vt:lpstr>
      <vt:lpstr>Καθαρισμός, εξαερισμός και πλήρωση</vt:lpstr>
      <vt:lpstr>Καθαρισμός, εξαερισμός και πλήρωση</vt:lpstr>
      <vt:lpstr>Συμπεράσματα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fdm</cp:lastModifiedBy>
  <cp:revision>85</cp:revision>
  <dcterms:created xsi:type="dcterms:W3CDTF">2017-12-11T10:59:29Z</dcterms:created>
  <dcterms:modified xsi:type="dcterms:W3CDTF">2019-12-15T19:37:35Z</dcterms:modified>
</cp:coreProperties>
</file>