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0"/>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3" r:id="rId16"/>
    <p:sldId id="272" r:id="rId17"/>
    <p:sldId id="275" r:id="rId18"/>
    <p:sldId id="276" r:id="rId19"/>
    <p:sldId id="277" r:id="rId20"/>
    <p:sldId id="279" r:id="rId21"/>
    <p:sldId id="280" r:id="rId22"/>
    <p:sldId id="281" r:id="rId23"/>
    <p:sldId id="282" r:id="rId24"/>
    <p:sldId id="283" r:id="rId25"/>
    <p:sldId id="284" r:id="rId26"/>
    <p:sldId id="285" r:id="rId27"/>
    <p:sldId id="286"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3" r:id="rId43"/>
    <p:sldId id="304" r:id="rId44"/>
    <p:sldId id="302" r:id="rId45"/>
    <p:sldId id="305" r:id="rId46"/>
    <p:sldId id="308" r:id="rId47"/>
    <p:sldId id="309" r:id="rId48"/>
    <p:sldId id="310" r:id="rId49"/>
    <p:sldId id="311" r:id="rId50"/>
    <p:sldId id="312" r:id="rId51"/>
    <p:sldId id="306" r:id="rId52"/>
    <p:sldId id="313" r:id="rId53"/>
    <p:sldId id="314" r:id="rId54"/>
    <p:sldId id="315" r:id="rId55"/>
    <p:sldId id="316" r:id="rId56"/>
    <p:sldId id="318" r:id="rId57"/>
    <p:sldId id="317" r:id="rId58"/>
    <p:sldId id="260"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1E1"/>
    <a:srgbClr val="E7E7E7"/>
    <a:srgbClr val="CBCBCB"/>
    <a:srgbClr val="E0EF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357" autoAdjust="0"/>
  </p:normalViewPr>
  <p:slideViewPr>
    <p:cSldViewPr>
      <p:cViewPr varScale="1">
        <p:scale>
          <a:sx n="86" d="100"/>
          <a:sy n="86" d="100"/>
        </p:scale>
        <p:origin x="1389"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15/12/2019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 </a:t>
            </a:r>
            <a:r>
              <a:rPr lang="de-DE" dirty="0" err="1"/>
              <a:t>figure</a:t>
            </a:r>
            <a:r>
              <a:rPr lang="de-DE" dirty="0"/>
              <a:t> </a:t>
            </a:r>
            <a:r>
              <a:rPr lang="de-DE" dirty="0" err="1"/>
              <a:t>should</a:t>
            </a:r>
            <a:r>
              <a:rPr lang="de-DE" dirty="0"/>
              <a:t> </a:t>
            </a:r>
            <a:r>
              <a:rPr lang="de-DE" dirty="0" err="1"/>
              <a:t>be</a:t>
            </a:r>
            <a:r>
              <a:rPr lang="de-DE" dirty="0"/>
              <a:t> </a:t>
            </a:r>
            <a:r>
              <a:rPr lang="de-DE" dirty="0" err="1"/>
              <a:t>enlarged</a:t>
            </a:r>
            <a:r>
              <a:rPr lang="de-DE" dirty="0"/>
              <a:t> </a:t>
            </a:r>
            <a:r>
              <a:rPr lang="de-DE" dirty="0" err="1"/>
              <a:t>by</a:t>
            </a:r>
            <a:r>
              <a:rPr lang="de-DE" dirty="0"/>
              <a:t> </a:t>
            </a:r>
            <a:r>
              <a:rPr lang="de-DE" dirty="0" err="1"/>
              <a:t>click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312116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Picture: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942505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903034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2245059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3367168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Picture: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88475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Picture: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96921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Picture: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3913353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51738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42285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Picture:</a:t>
            </a:r>
            <a:r>
              <a:rPr lang="de-DE" baseline="0" dirty="0"/>
              <a:t> https://de.wikipedia.org/wiki/Carl_von_Linde#/media/File:Carl_von_Linde_1868.jpg - in </a:t>
            </a:r>
            <a:r>
              <a:rPr lang="de-DE" baseline="0" dirty="0" err="1"/>
              <a:t>public</a:t>
            </a:r>
            <a:r>
              <a:rPr lang="de-DE" baseline="0" dirty="0"/>
              <a:t> </a:t>
            </a:r>
            <a:r>
              <a:rPr lang="de-DE" baseline="0" dirty="0" err="1"/>
              <a:t>domain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603366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802318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2924319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087779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2029817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Picture: </a:t>
            </a:r>
            <a:r>
              <a:rPr lang="de-DE" dirty="0" err="1"/>
              <a:t>shutterstock</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649700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a:t>
            </a:r>
            <a:r>
              <a:rPr lang="de-DE" dirty="0" err="1"/>
              <a:t>german</a:t>
            </a:r>
            <a:r>
              <a:rPr lang="de-DE" dirty="0"/>
              <a:t> https://www.bs-klima.de/images/kaeltemittel-diagramme/Kaeltemittel_R410A_38__20090428_.pdf</a:t>
            </a:r>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405952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3583415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1720939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706080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274939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3462147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33334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Picture: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849335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126196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3607236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3292899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2954131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20093058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920715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13242289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Safty</a:t>
            </a:r>
            <a:r>
              <a:rPr lang="de-DE" dirty="0"/>
              <a:t> in </a:t>
            </a:r>
            <a:r>
              <a:rPr lang="de-DE" dirty="0" err="1"/>
              <a:t>germ,an</a:t>
            </a:r>
            <a:r>
              <a:rPr lang="de-DE" dirty="0"/>
              <a:t> https://www.glysofor.de/pdf/SDB_MPG.pdf</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Spezification</a:t>
            </a:r>
            <a:r>
              <a:rPr lang="de-DE" dirty="0"/>
              <a:t> </a:t>
            </a:r>
            <a:r>
              <a:rPr lang="de-DE" dirty="0" err="1"/>
              <a:t>ingerman</a:t>
            </a:r>
            <a:r>
              <a:rPr lang="de-DE" dirty="0"/>
              <a:t> https://www.glysofor.de/pdf/Glysofor-N-Spezifikation-D.pdf</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2618995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Picture:</a:t>
            </a:r>
            <a:r>
              <a:rPr lang="de-DE" baseline="0" dirty="0"/>
              <a:t> https://upload.wikimedia.org/wikipedia/commons/e/ea/NASA_and_NOAA_Announce_Ozone_Hole_is_a_Double_Record_Breaker.png- </a:t>
            </a:r>
            <a:r>
              <a:rPr lang="en-US" baseline="0" dirty="0"/>
              <a:t>This file is in the public domain in the United States because it was solely created by NASA. NASA copyright policy states that "NASA material is not protected by copyright unless noted</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996658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Saf</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3321929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Picture</a:t>
            </a:r>
            <a:r>
              <a:rPr lang="de-DE" baseline="0" dirty="0"/>
              <a:t>: </a:t>
            </a:r>
            <a:r>
              <a:rPr lang="de-DE" baseline="0" dirty="0" err="1"/>
              <a:t>shuttertsock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4194220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5673964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picture</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3982716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1497751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40945664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Picture: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7215410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13497077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30505436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281881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30754952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1935863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363245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41665118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58</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167655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3349414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32807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 </a:t>
            </a:r>
            <a:r>
              <a:rPr lang="de-DE" dirty="0" err="1"/>
              <a:t>figure</a:t>
            </a:r>
            <a:r>
              <a:rPr lang="de-DE" dirty="0"/>
              <a:t> </a:t>
            </a:r>
            <a:r>
              <a:rPr lang="de-DE" dirty="0" err="1"/>
              <a:t>should</a:t>
            </a:r>
            <a:r>
              <a:rPr lang="de-DE" dirty="0"/>
              <a:t> </a:t>
            </a:r>
            <a:r>
              <a:rPr lang="de-DE" dirty="0" err="1"/>
              <a:t>be</a:t>
            </a:r>
            <a:r>
              <a:rPr lang="de-DE" dirty="0"/>
              <a:t> </a:t>
            </a:r>
            <a:r>
              <a:rPr lang="de-DE" dirty="0" err="1"/>
              <a:t>enlarged</a:t>
            </a:r>
            <a:r>
              <a:rPr lang="de-DE" dirty="0"/>
              <a:t> </a:t>
            </a:r>
            <a:r>
              <a:rPr lang="de-DE" dirty="0" err="1"/>
              <a:t>by</a:t>
            </a:r>
            <a:r>
              <a:rPr lang="de-DE" dirty="0"/>
              <a:t> </a:t>
            </a:r>
            <a:r>
              <a:rPr lang="de-DE" dirty="0" err="1"/>
              <a:t>click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4183967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15/12/2019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refrigerants.com/pdf/SDS%20R410A.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glysofor.de/en/pdf/SDS_MPG.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glysofor.de/en/pdf/Glysofor-N-Specification-EN.pdf"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lysofor.de/en/pdf/Glysofor-N-Specification-EN.pdf"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2.3 </a:t>
            </a:r>
            <a:r>
              <a:rPr lang="el-GR" dirty="0">
                <a:latin typeface="Arial" panose="020B0604020202020204" pitchFamily="34" charset="0"/>
                <a:cs typeface="Arial" panose="020B0604020202020204" pitchFamily="34" charset="0"/>
              </a:rPr>
              <a:t>Χημικά</a:t>
            </a: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2: </a:t>
            </a:r>
            <a:r>
              <a:rPr lang="el-GR" dirty="0">
                <a:latin typeface="Arial" panose="020B0604020202020204" pitchFamily="34" charset="0"/>
                <a:cs typeface="Arial" panose="020B0604020202020204" pitchFamily="34" charset="0"/>
              </a:rPr>
              <a:t>Εγκατάσταση γεωθερμικών συστημάτων</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Το </a:t>
            </a:r>
            <a:r>
              <a:rPr lang="en-US" sz="1600" dirty="0">
                <a:latin typeface="Arial" panose="020B0604020202020204" pitchFamily="34" charset="0"/>
                <a:cs typeface="Arial" panose="020B0604020202020204" pitchFamily="34" charset="0"/>
              </a:rPr>
              <a:t>1987 </a:t>
            </a:r>
            <a:r>
              <a:rPr lang="el-GR" sz="1600" dirty="0">
                <a:latin typeface="Arial" panose="020B0604020202020204" pitchFamily="34" charset="0"/>
                <a:cs typeface="Arial" panose="020B0604020202020204" pitchFamily="34" charset="0"/>
              </a:rPr>
              <a:t>το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Πρωτόκολλο του </a:t>
            </a:r>
            <a:r>
              <a:rPr lang="el-GR" sz="1600" dirty="0" smtClean="0">
                <a:latin typeface="Arial" panose="020B0604020202020204" pitchFamily="34" charset="0"/>
                <a:cs typeface="Arial" panose="020B0604020202020204" pitchFamily="34" charset="0"/>
              </a:rPr>
              <a:t>Μόντρεαλ </a:t>
            </a:r>
            <a:r>
              <a:rPr lang="el-GR" sz="1600" dirty="0">
                <a:latin typeface="Arial" panose="020B0604020202020204" pitchFamily="34" charset="0"/>
                <a:cs typeface="Arial" panose="020B0604020202020204" pitchFamily="34" charset="0"/>
              </a:rPr>
              <a:t>για τις ουσίες που προκαλούν μείωση το όζοντος στην ατμόσφαιρα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 σχεδιάστηκε για να προστατεύσει το στρώμα του όζοντος. </a:t>
            </a:r>
            <a:endParaRPr lang="de-DE"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Έτσι τα επόμενα χρόνια αρκετά ουσίες έπρεπε να σταματήσουν να παράγονται.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Όλα τα κοινά αντιψυκτικά υγρά ανήκαν σε αυτή την κατηγορία.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smtClean="0">
                <a:latin typeface="Arial" panose="020B0604020202020204" pitchFamily="34" charset="0"/>
                <a:cs typeface="Arial" panose="020B0604020202020204" pitchFamily="34" charset="0"/>
              </a:rPr>
              <a:t>Σήμερα </a:t>
            </a:r>
            <a:r>
              <a:rPr lang="el-GR" sz="1600" dirty="0">
                <a:latin typeface="Arial" panose="020B0604020202020204" pitchFamily="34" charset="0"/>
                <a:cs typeface="Arial" panose="020B0604020202020204" pitchFamily="34" charset="0"/>
              </a:rPr>
              <a:t>, περισσότερα από 195 έθνη έχουν συμφωνήσει στο πρωτόκολλο του Μόντρεαλ. </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3372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Δυναμικό μείωσης του όζοντος </a:t>
            </a:r>
            <a:r>
              <a:rPr lang="en-US" sz="1600" b="1" dirty="0">
                <a:latin typeface="Arial" panose="020B0604020202020204" pitchFamily="34" charset="0"/>
                <a:cs typeface="Arial" panose="020B0604020202020204" pitchFamily="34" charset="0"/>
              </a:rPr>
              <a:t>(ODP</a:t>
            </a:r>
            <a:r>
              <a:rPr lang="en-US" sz="1600" dirty="0">
                <a:latin typeface="Arial" panose="020B0604020202020204" pitchFamily="34" charset="0"/>
                <a:cs typeface="Arial" panose="020B0604020202020204" pitchFamily="34" charset="0"/>
              </a:rPr>
              <a:t>)</a:t>
            </a:r>
          </a:p>
          <a:p>
            <a:pPr marL="0" indent="0">
              <a:lnSpc>
                <a:spcPct val="150000"/>
              </a:lnSpc>
              <a:buNone/>
            </a:pPr>
            <a:r>
              <a:rPr lang="el-GR" sz="1600" b="1"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 </a:t>
            </a:r>
            <a:r>
              <a:rPr lang="en-GB" sz="1600" dirty="0">
                <a:latin typeface="Arial" panose="020B0604020202020204" pitchFamily="34" charset="0"/>
                <a:cs typeface="Arial" panose="020B0604020202020204" pitchFamily="34" charset="0"/>
              </a:rPr>
              <a:t>ODP </a:t>
            </a:r>
            <a:r>
              <a:rPr lang="el-GR" sz="1600" dirty="0">
                <a:latin typeface="Arial" panose="020B0604020202020204" pitchFamily="34" charset="0"/>
                <a:cs typeface="Arial" panose="020B0604020202020204" pitchFamily="34" charset="0"/>
              </a:rPr>
              <a:t>μιας χημικής σύστασης ορίζεται σαν η </a:t>
            </a:r>
            <a:r>
              <a:rPr lang="el-GR" sz="1600" dirty="0" smtClean="0">
                <a:latin typeface="Arial" panose="020B0604020202020204" pitchFamily="34" charset="0"/>
                <a:cs typeface="Arial" panose="020B0604020202020204" pitchFamily="34" charset="0"/>
              </a:rPr>
              <a:t>ποσότητα </a:t>
            </a:r>
            <a:r>
              <a:rPr lang="el-GR" sz="1600" dirty="0">
                <a:latin typeface="Arial" panose="020B0604020202020204" pitchFamily="34" charset="0"/>
                <a:cs typeface="Arial" panose="020B0604020202020204" pitchFamily="34" charset="0"/>
              </a:rPr>
              <a:t>μείωσης του όζοντος που μπορούν να </a:t>
            </a:r>
            <a:r>
              <a:rPr lang="el-GR" sz="1600" dirty="0" smtClean="0">
                <a:latin typeface="Arial" panose="020B0604020202020204" pitchFamily="34" charset="0"/>
                <a:cs typeface="Arial" panose="020B0604020202020204" pitchFamily="34" charset="0"/>
              </a:rPr>
              <a:t>προκαλέσουν, </a:t>
            </a:r>
            <a:r>
              <a:rPr lang="el-GR" sz="1600" dirty="0">
                <a:latin typeface="Arial" panose="020B0604020202020204" pitchFamily="34" charset="0"/>
                <a:cs typeface="Arial" panose="020B0604020202020204" pitchFamily="34" charset="0"/>
              </a:rPr>
              <a:t>με </a:t>
            </a:r>
            <a:r>
              <a:rPr lang="el-GR" sz="1600" dirty="0" err="1">
                <a:latin typeface="Arial" panose="020B0604020202020204" pitchFamily="34" charset="0"/>
                <a:cs typeface="Arial" panose="020B0604020202020204" pitchFamily="34" charset="0"/>
              </a:rPr>
              <a:t>τριχλωροφλουορομεθάνη</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(R11 or CFC11) </a:t>
            </a:r>
          </a:p>
          <a:p>
            <a:pPr marL="0" indent="0">
              <a:lnSpc>
                <a:spcPct val="150000"/>
              </a:lnSpc>
              <a:buNone/>
            </a:pPr>
            <a:r>
              <a:rPr lang="el-GR" sz="1600" dirty="0">
                <a:latin typeface="Arial" panose="020B0604020202020204" pitchFamily="34" charset="0"/>
                <a:cs typeface="Arial" panose="020B0604020202020204" pitchFamily="34" charset="0"/>
              </a:rPr>
              <a:t>Το </a:t>
            </a:r>
            <a:r>
              <a:rPr lang="en-US" sz="1600" dirty="0">
                <a:latin typeface="Arial" panose="020B0604020202020204" pitchFamily="34" charset="0"/>
                <a:cs typeface="Arial" panose="020B0604020202020204" pitchFamily="34" charset="0"/>
              </a:rPr>
              <a:t> ODP </a:t>
            </a:r>
            <a:r>
              <a:rPr lang="el-GR" sz="1600" dirty="0">
                <a:latin typeface="Arial" panose="020B0604020202020204" pitchFamily="34" charset="0"/>
                <a:cs typeface="Arial" panose="020B0604020202020204" pitchFamily="34" charset="0"/>
              </a:rPr>
              <a:t>του </a:t>
            </a:r>
            <a:r>
              <a:rPr lang="en-US" sz="1600" dirty="0">
                <a:latin typeface="Arial" panose="020B0604020202020204" pitchFamily="34" charset="0"/>
                <a:cs typeface="Arial" panose="020B0604020202020204" pitchFamily="34" charset="0"/>
              </a:rPr>
              <a:t> R11 </a:t>
            </a:r>
            <a:r>
              <a:rPr lang="el-GR" sz="1600" dirty="0">
                <a:latin typeface="Arial" panose="020B0604020202020204" pitchFamily="34" charset="0"/>
                <a:cs typeface="Arial" panose="020B0604020202020204" pitchFamily="34" charset="0"/>
              </a:rPr>
              <a:t>ορίζεται σαν </a:t>
            </a:r>
            <a:r>
              <a:rPr lang="en-US" sz="1600" dirty="0">
                <a:latin typeface="Arial" panose="020B0604020202020204" pitchFamily="34" charset="0"/>
                <a:cs typeface="Arial" panose="020B0604020202020204" pitchFamily="34" charset="0"/>
              </a:rPr>
              <a:t>ODP </a:t>
            </a:r>
            <a:r>
              <a:rPr lang="el-GR" sz="1600" dirty="0">
                <a:latin typeface="Arial" panose="020B0604020202020204" pitchFamily="34" charset="0"/>
                <a:cs typeface="Arial" panose="020B0604020202020204" pitchFamily="34" charset="0"/>
              </a:rPr>
              <a:t>ίσο με 1</a:t>
            </a:r>
            <a:r>
              <a:rPr lang="en-US" sz="1600" dirty="0">
                <a:latin typeface="Arial" panose="020B0604020202020204" pitchFamily="34" charset="0"/>
                <a:cs typeface="Arial" panose="020B0604020202020204" pitchFamily="34" charset="0"/>
              </a:rPr>
              <a:t>.0.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2976673099"/>
              </p:ext>
            </p:extLst>
          </p:nvPr>
        </p:nvGraphicFramePr>
        <p:xfrm>
          <a:off x="680686" y="3645024"/>
          <a:ext cx="4971434" cy="2292027"/>
        </p:xfrm>
        <a:graphic>
          <a:graphicData uri="http://schemas.openxmlformats.org/drawingml/2006/table">
            <a:tbl>
              <a:tblPr/>
              <a:tblGrid>
                <a:gridCol w="1210314">
                  <a:extLst>
                    <a:ext uri="{9D8B030D-6E8A-4147-A177-3AD203B41FA5}">
                      <a16:colId xmlns:a16="http://schemas.microsoft.com/office/drawing/2014/main" xmlns="" val="2524481040"/>
                    </a:ext>
                  </a:extLst>
                </a:gridCol>
                <a:gridCol w="1210314">
                  <a:extLst>
                    <a:ext uri="{9D8B030D-6E8A-4147-A177-3AD203B41FA5}">
                      <a16:colId xmlns:a16="http://schemas.microsoft.com/office/drawing/2014/main" xmlns="" val="1421945570"/>
                    </a:ext>
                  </a:extLst>
                </a:gridCol>
                <a:gridCol w="1210314">
                  <a:extLst>
                    <a:ext uri="{9D8B030D-6E8A-4147-A177-3AD203B41FA5}">
                      <a16:colId xmlns:a16="http://schemas.microsoft.com/office/drawing/2014/main" xmlns="" val="2587397009"/>
                    </a:ext>
                  </a:extLst>
                </a:gridCol>
                <a:gridCol w="1340492">
                  <a:extLst>
                    <a:ext uri="{9D8B030D-6E8A-4147-A177-3AD203B41FA5}">
                      <a16:colId xmlns:a16="http://schemas.microsoft.com/office/drawing/2014/main" xmlns="" val="174652677"/>
                    </a:ext>
                  </a:extLst>
                </a:gridCol>
              </a:tblGrid>
              <a:tr h="718253">
                <a:tc>
                  <a:txBody>
                    <a:bodyPr/>
                    <a:lstStyle/>
                    <a:p>
                      <a:pPr algn="ctr" fontAlgn="ctr"/>
                      <a:r>
                        <a:rPr lang="el-GR" sz="1600" b="1" i="0" u="none" strike="noStrike" dirty="0">
                          <a:solidFill>
                            <a:srgbClr val="000000"/>
                          </a:solidFill>
                          <a:effectLst/>
                          <a:latin typeface="Arial" panose="020B0604020202020204" pitchFamily="34" charset="0"/>
                          <a:cs typeface="Arial" panose="020B0604020202020204" pitchFamily="34" charset="0"/>
                        </a:rPr>
                        <a:t>Αντιψυκτικό</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tc>
                  <a:txBody>
                    <a:bodyPr/>
                    <a:lstStyle/>
                    <a:p>
                      <a:pPr algn="ctr" fontAlgn="ctr"/>
                      <a:r>
                        <a:rPr lang="el-GR" sz="1600" b="1" i="0" u="none" strike="noStrike" dirty="0">
                          <a:solidFill>
                            <a:srgbClr val="000000"/>
                          </a:solidFill>
                          <a:effectLst/>
                          <a:latin typeface="Arial" panose="020B0604020202020204" pitchFamily="34" charset="0"/>
                          <a:cs typeface="Arial" panose="020B0604020202020204" pitchFamily="34" charset="0"/>
                        </a:rPr>
                        <a:t>Κατηγορία</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tc>
                  <a:txBody>
                    <a:bodyPr/>
                    <a:lstStyle/>
                    <a:p>
                      <a:pPr algn="ctr" fontAlgn="ctr"/>
                      <a:r>
                        <a:rPr lang="de-DE" sz="1600" b="1" i="0" u="none" strike="noStrike" dirty="0">
                          <a:solidFill>
                            <a:srgbClr val="000000"/>
                          </a:solidFill>
                          <a:effectLst/>
                          <a:latin typeface="Arial" panose="020B0604020202020204" pitchFamily="34" charset="0"/>
                          <a:cs typeface="Arial" panose="020B0604020202020204" pitchFamily="34" charset="0"/>
                        </a:rPr>
                        <a:t>ODP</a:t>
                      </a:r>
                    </a:p>
                  </a:txBody>
                  <a:tcPr marL="9525" marR="9525" marT="9525" marB="0" anchor="ctr">
                    <a:lnL>
                      <a:noFill/>
                    </a:lnL>
                    <a:lnR>
                      <a:noFill/>
                    </a:lnR>
                    <a:lnT>
                      <a:noFill/>
                    </a:lnT>
                    <a:lnB>
                      <a:noFill/>
                    </a:lnB>
                  </a:tcPr>
                </a:tc>
                <a:tc>
                  <a:txBody>
                    <a:bodyPr/>
                    <a:lstStyle/>
                    <a:p>
                      <a:pPr algn="ctr" fontAlgn="ctr"/>
                      <a:r>
                        <a:rPr lang="el-GR" sz="1600" b="1" i="0" u="none" strike="noStrike" dirty="0">
                          <a:solidFill>
                            <a:srgbClr val="000000"/>
                          </a:solidFill>
                          <a:effectLst/>
                          <a:latin typeface="Arial" panose="020B0604020202020204" pitchFamily="34" charset="0"/>
                          <a:cs typeface="Arial" panose="020B0604020202020204" pitchFamily="34" charset="0"/>
                        </a:rPr>
                        <a:t>Χρόνος ζωής στην ατμόσφαιρα</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xmlns="" val="271467310"/>
                  </a:ext>
                </a:extLst>
              </a:tr>
              <a:tr h="258497">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164629961"/>
                  </a:ext>
                </a:extLst>
              </a:tr>
              <a:tr h="258497">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R11</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698529369"/>
                  </a:ext>
                </a:extLst>
              </a:tr>
              <a:tr h="258497">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431508770"/>
                  </a:ext>
                </a:extLst>
              </a:tr>
              <a:tr h="258497">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R113</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85</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2907376316"/>
                  </a:ext>
                </a:extLst>
              </a:tr>
              <a:tr h="258497">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R22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HCFC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03196534"/>
                  </a:ext>
                </a:extLst>
              </a:tr>
              <a:tr h="258497">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R123</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HCFC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0,02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xmlns="" val="1199446627"/>
                  </a:ext>
                </a:extLst>
              </a:tr>
            </a:tbl>
          </a:graphicData>
        </a:graphic>
      </p:graphicFrame>
    </p:spTree>
    <p:extLst>
      <p:ext uri="{BB962C8B-B14F-4D97-AF65-F5344CB8AC3E}">
        <p14:creationId xmlns:p14="http://schemas.microsoft.com/office/powerpoint/2010/main" val="909374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Τα </a:t>
            </a:r>
            <a:r>
              <a:rPr lang="en-US" sz="1600" dirty="0">
                <a:latin typeface="Arial" panose="020B0604020202020204" pitchFamily="34" charset="0"/>
                <a:cs typeface="Arial" panose="020B0604020202020204" pitchFamily="34" charset="0"/>
              </a:rPr>
              <a:t>CFC &amp; HCFC </a:t>
            </a:r>
            <a:r>
              <a:rPr lang="el-GR" sz="1600" dirty="0">
                <a:latin typeface="Arial" panose="020B0604020202020204" pitchFamily="34" charset="0"/>
                <a:cs typeface="Arial" panose="020B0604020202020204" pitchFamily="34" charset="0"/>
              </a:rPr>
              <a:t> αντικαταστάθηκαν από τα </a:t>
            </a:r>
            <a:r>
              <a:rPr lang="en-US" sz="1600" dirty="0">
                <a:latin typeface="Arial" panose="020B0604020202020204" pitchFamily="34" charset="0"/>
                <a:cs typeface="Arial" panose="020B0604020202020204" pitchFamily="34" charset="0"/>
              </a:rPr>
              <a:t>perfluorocarbons (FCs) hydrofluorocarbons (HFCs) </a:t>
            </a:r>
            <a:r>
              <a:rPr lang="el-GR" sz="1600" dirty="0">
                <a:latin typeface="Arial" panose="020B0604020202020204" pitchFamily="34" charset="0"/>
                <a:cs typeface="Arial" panose="020B0604020202020204" pitchFamily="34" charset="0"/>
              </a:rPr>
              <a:t>στις αντλίες θερμότητας</a:t>
            </a:r>
            <a:r>
              <a:rPr lang="en-US" sz="1600"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Παράδειγμα </a:t>
            </a:r>
            <a:r>
              <a:rPr lang="el-GR" sz="1600" dirty="0" err="1">
                <a:latin typeface="Arial" panose="020B0604020202020204" pitchFamily="34" charset="0"/>
                <a:cs typeface="Arial" panose="020B0604020202020204" pitchFamily="34" charset="0"/>
              </a:rPr>
              <a:t>φθοριωμένων</a:t>
            </a:r>
            <a:r>
              <a:rPr lang="el-GR" sz="1600" dirty="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υδρογονανθράκων</a:t>
            </a:r>
            <a:r>
              <a:rPr lang="pt-BR" sz="1600" dirty="0" smtClean="0">
                <a:latin typeface="Arial" panose="020B0604020202020204" pitchFamily="34" charset="0"/>
                <a:cs typeface="Arial" panose="020B0604020202020204" pitchFamily="34" charset="0"/>
              </a:rPr>
              <a:t>: </a:t>
            </a:r>
            <a:r>
              <a:rPr lang="pt-BR" sz="1600" dirty="0">
                <a:latin typeface="Arial" panose="020B0604020202020204" pitchFamily="34" charset="0"/>
                <a:cs typeface="Arial" panose="020B0604020202020204" pitchFamily="34" charset="0"/>
              </a:rPr>
              <a:t>R134a, R407C, R410A</a:t>
            </a:r>
          </a:p>
          <a:p>
            <a:pPr marL="0" indent="0">
              <a:lnSpc>
                <a:spcPct val="150000"/>
              </a:lnSpc>
              <a:buNone/>
            </a:pPr>
            <a:r>
              <a:rPr lang="el-GR" sz="1600" dirty="0">
                <a:latin typeface="Arial" panose="020B0604020202020204" pitchFamily="34" charset="0"/>
                <a:cs typeface="Arial" panose="020B0604020202020204" pitchFamily="34" charset="0"/>
              </a:rPr>
              <a:t>Αυτές οι ουσίες δεν έχουν </a:t>
            </a:r>
            <a:r>
              <a:rPr lang="pt-BR" sz="1600" dirty="0">
                <a:latin typeface="Arial" panose="020B0604020202020204" pitchFamily="34" charset="0"/>
                <a:cs typeface="Arial" panose="020B0604020202020204" pitchFamily="34" charset="0"/>
              </a:rPr>
              <a:t> ODP </a:t>
            </a:r>
            <a:r>
              <a:rPr lang="el-GR" sz="1600" dirty="0">
                <a:latin typeface="Arial" panose="020B0604020202020204" pitchFamily="34" charset="0"/>
                <a:cs typeface="Arial" panose="020B0604020202020204" pitchFamily="34" charset="0"/>
              </a:rPr>
              <a:t>αλλά ένα άλλο πρόβλημα μπήκε στο κάδρο.</a:t>
            </a:r>
            <a:endParaRPr lang="pt-BR" sz="1600"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sym typeface="Wingdings" panose="05000000000000000000" pitchFamily="2" charset="2"/>
              </a:rPr>
              <a:t></a:t>
            </a:r>
            <a:r>
              <a:rPr lang="el-GR" sz="1600" dirty="0">
                <a:latin typeface="Arial" panose="020B0604020202020204" pitchFamily="34" charset="0"/>
                <a:cs typeface="Arial" panose="020B0604020202020204" pitchFamily="34" charset="0"/>
                <a:sym typeface="Wingdings" panose="05000000000000000000" pitchFamily="2" charset="2"/>
              </a:rPr>
              <a:t> Αυτά τα αντιψυκτικά είχαν τεράστιο δυναμικό στην αύξηση της θερμοκρασίας του πλανήτη. </a:t>
            </a:r>
            <a:r>
              <a:rPr lang="pt-BR" sz="1600" dirty="0">
                <a:latin typeface="Arial" panose="020B0604020202020204" pitchFamily="34" charset="0"/>
                <a:cs typeface="Arial" panose="020B0604020202020204" pitchFamily="34" charset="0"/>
              </a:rPr>
              <a:t> (GWP)</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7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562696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Δυναμικό αύξησης της θερμοκρασίας του πλανήτη</a:t>
            </a:r>
            <a:r>
              <a:rPr lang="en-US" sz="1600" dirty="0">
                <a:latin typeface="Arial" panose="020B0604020202020204" pitchFamily="34" charset="0"/>
                <a:cs typeface="Arial" panose="020B0604020202020204" pitchFamily="34" charset="0"/>
              </a:rPr>
              <a:t>GWP) </a:t>
            </a:r>
            <a:r>
              <a:rPr lang="el-GR" sz="1600" dirty="0">
                <a:latin typeface="Arial" panose="020B0604020202020204" pitchFamily="34" charset="0"/>
                <a:cs typeface="Arial" panose="020B0604020202020204" pitchFamily="34" charset="0"/>
              </a:rPr>
              <a:t>είναι ένα μέτρο για την ποσότητα της θερμότητας που παγιδεύει ένα αέριο του θερμοκηπίου, στην ατμόσφαιρα. Σχετίζεται με την έκλυση διοξειδίου το άνθρακα, του οποίου το </a:t>
            </a:r>
            <a:r>
              <a:rPr lang="en-US" sz="1600" dirty="0">
                <a:latin typeface="Arial" panose="020B0604020202020204" pitchFamily="34" charset="0"/>
                <a:cs typeface="Arial" panose="020B0604020202020204" pitchFamily="34" charset="0"/>
              </a:rPr>
              <a:t> GWP </a:t>
            </a:r>
            <a:r>
              <a:rPr lang="el-GR" sz="1600" dirty="0">
                <a:latin typeface="Arial" panose="020B0604020202020204" pitchFamily="34" charset="0"/>
                <a:cs typeface="Arial" panose="020B0604020202020204" pitchFamily="34" charset="0"/>
              </a:rPr>
              <a:t>είναι ορισμένο με τη </a:t>
            </a:r>
            <a:r>
              <a:rPr lang="en-US" sz="1600" dirty="0">
                <a:latin typeface="Arial" panose="020B0604020202020204" pitchFamily="34" charset="0"/>
                <a:cs typeface="Arial" panose="020B0604020202020204" pitchFamily="34" charset="0"/>
              </a:rPr>
              <a:t>1.</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GWP of </a:t>
            </a:r>
            <a:r>
              <a:rPr lang="pt-BR" sz="1600" dirty="0">
                <a:latin typeface="Arial" panose="020B0604020202020204" pitchFamily="34" charset="0"/>
                <a:cs typeface="Arial" panose="020B0604020202020204" pitchFamily="34" charset="0"/>
              </a:rPr>
              <a:t>R407C --1774</a:t>
            </a:r>
          </a:p>
          <a:p>
            <a:pPr marL="0" indent="0">
              <a:lnSpc>
                <a:spcPct val="150000"/>
              </a:lnSpc>
              <a:buNone/>
            </a:pPr>
            <a:r>
              <a:rPr lang="pt-BR" sz="1600" dirty="0">
                <a:latin typeface="Arial" panose="020B0604020202020204" pitchFamily="34" charset="0"/>
                <a:cs typeface="Arial" panose="020B0604020202020204" pitchFamily="34" charset="0"/>
              </a:rPr>
              <a:t>GWP of R410A-- 2088</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pt-BR"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446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την περίπτωση του </a:t>
            </a:r>
            <a:r>
              <a:rPr lang="pt-BR" sz="1600" dirty="0">
                <a:latin typeface="Arial" panose="020B0604020202020204" pitchFamily="34" charset="0"/>
                <a:cs typeface="Arial" panose="020B0604020202020204" pitchFamily="34" charset="0"/>
              </a:rPr>
              <a:t>GWP </a:t>
            </a:r>
            <a:r>
              <a:rPr lang="el-GR" sz="1600" dirty="0">
                <a:latin typeface="Arial" panose="020B0604020202020204" pitchFamily="34" charset="0"/>
                <a:cs typeface="Arial" panose="020B0604020202020204" pitchFamily="34" charset="0"/>
              </a:rPr>
              <a:t>έπρεπε να γίνει μια προσθήκη στο πρωτόκολλο του Μόντρεαλ, η </a:t>
            </a:r>
            <a:r>
              <a:rPr lang="pt-BR"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Τροπολογία </a:t>
            </a:r>
            <a:r>
              <a:rPr lang="el-GR" sz="1600" dirty="0" err="1">
                <a:latin typeface="Arial" panose="020B0604020202020204" pitchFamily="34" charset="0"/>
                <a:cs typeface="Arial" panose="020B0604020202020204" pitchFamily="34" charset="0"/>
              </a:rPr>
              <a:t>Κιγκάλι</a:t>
            </a:r>
            <a:r>
              <a:rPr lang="el-GR" sz="1600" dirty="0">
                <a:latin typeface="Arial" panose="020B0604020202020204" pitchFamily="34" charset="0"/>
                <a:cs typeface="Arial" panose="020B0604020202020204" pitchFamily="34" charset="0"/>
              </a:rPr>
              <a:t> στο πρωτόκολλο του Μόντρεαλ</a:t>
            </a:r>
            <a:r>
              <a:rPr lang="en-US" sz="1600" dirty="0">
                <a:latin typeface="Arial" panose="020B0604020202020204" pitchFamily="34" charset="0"/>
                <a:cs typeface="Arial" panose="020B0604020202020204" pitchFamily="34" charset="0"/>
              </a:rPr>
              <a:t>” (2016).</a:t>
            </a:r>
            <a:r>
              <a:rPr lang="el-GR" sz="1600" dirty="0">
                <a:latin typeface="Arial" panose="020B0604020202020204" pitchFamily="34" charset="0"/>
                <a:cs typeface="Arial" panose="020B0604020202020204" pitchFamily="34" charset="0"/>
              </a:rPr>
              <a:t>Η χρήση </a:t>
            </a:r>
            <a:r>
              <a:rPr lang="el-GR" sz="1600" dirty="0" smtClean="0">
                <a:latin typeface="Arial" panose="020B0604020202020204" pitchFamily="34" charset="0"/>
                <a:cs typeface="Arial" panose="020B0604020202020204" pitchFamily="34" charset="0"/>
              </a:rPr>
              <a:t>φθοριούχων </a:t>
            </a:r>
            <a:r>
              <a:rPr lang="el-GR" sz="1600" dirty="0">
                <a:latin typeface="Arial" panose="020B0604020202020204" pitchFamily="34" charset="0"/>
                <a:cs typeface="Arial" panose="020B0604020202020204" pitchFamily="34" charset="0"/>
              </a:rPr>
              <a:t>υδρογονανθράκων έπρεπε να μειωθεί περισσότερο από </a:t>
            </a:r>
            <a:r>
              <a:rPr lang="en-US" sz="1600" dirty="0">
                <a:latin typeface="Arial" panose="020B0604020202020204" pitchFamily="34" charset="0"/>
                <a:cs typeface="Arial" panose="020B0604020202020204" pitchFamily="34" charset="0"/>
              </a:rPr>
              <a:t> 80%</a:t>
            </a:r>
            <a:r>
              <a:rPr lang="el-GR" sz="1600" dirty="0">
                <a:latin typeface="Arial" panose="020B0604020202020204" pitchFamily="34" charset="0"/>
                <a:cs typeface="Arial" panose="020B0604020202020204" pitchFamily="34" charset="0"/>
              </a:rPr>
              <a:t> τα επόμενα 30 χρόνια. 65 Χώρες έχουν υπογράψει την τροπολογία. </a:t>
            </a:r>
            <a:endParaRPr lang="pt-BR"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Η </a:t>
            </a:r>
            <a:r>
              <a:rPr lang="el-GR" sz="1600" dirty="0" smtClean="0">
                <a:latin typeface="Arial" panose="020B0604020202020204" pitchFamily="34" charset="0"/>
                <a:cs typeface="Arial" panose="020B0604020202020204" pitchFamily="34" charset="0"/>
              </a:rPr>
              <a:t>Ευρωπαϊκή Ένωση </a:t>
            </a:r>
            <a:r>
              <a:rPr lang="el-GR" sz="1600" dirty="0">
                <a:latin typeface="Arial" panose="020B0604020202020204" pitchFamily="34" charset="0"/>
                <a:cs typeface="Arial" panose="020B0604020202020204" pitchFamily="34" charset="0"/>
              </a:rPr>
              <a:t>έθεσε </a:t>
            </a:r>
            <a:r>
              <a:rPr lang="el-GR" sz="1600" dirty="0" smtClean="0">
                <a:latin typeface="Arial" panose="020B0604020202020204" pitchFamily="34" charset="0"/>
                <a:cs typeface="Arial" panose="020B0604020202020204" pitchFamily="34" charset="0"/>
              </a:rPr>
              <a:t>ένα </a:t>
            </a:r>
            <a:r>
              <a:rPr lang="el-GR" sz="1600" dirty="0">
                <a:latin typeface="Arial" panose="020B0604020202020204" pitchFamily="34" charset="0"/>
                <a:cs typeface="Arial" panose="020B0604020202020204" pitchFamily="34" charset="0"/>
              </a:rPr>
              <a:t>αντίστοιχο στόχο από το 2015.</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1229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67544" y="1412776"/>
            <a:ext cx="843528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F-gas </a:t>
            </a:r>
            <a:r>
              <a:rPr lang="el-GR" sz="1600" dirty="0">
                <a:latin typeface="Arial" panose="020B0604020202020204" pitchFamily="34" charset="0"/>
                <a:cs typeface="Arial" panose="020B0604020202020204" pitchFamily="34" charset="0"/>
              </a:rPr>
              <a:t>Κανονισμός</a:t>
            </a:r>
            <a:r>
              <a:rPr lang="en-US" sz="1600" dirty="0">
                <a:latin typeface="Arial" panose="020B0604020202020204" pitchFamily="34" charset="0"/>
                <a:cs typeface="Arial" panose="020B0604020202020204" pitchFamily="34" charset="0"/>
              </a:rPr>
              <a:t> (http://eur-lex.europa.eu/legal-content/EN/TXT/?uri=uriserv:OJ.L_.2014.150.01.0195.01.ENG)</a:t>
            </a:r>
          </a:p>
          <a:p>
            <a:pPr>
              <a:lnSpc>
                <a:spcPct val="150000"/>
              </a:lnSpc>
            </a:pPr>
            <a:r>
              <a:rPr lang="el-GR" sz="1600" i="1" dirty="0">
                <a:latin typeface="Arial" panose="020B0604020202020204" pitchFamily="34" charset="0"/>
                <a:cs typeface="Arial" panose="020B0604020202020204" pitchFamily="34" charset="0"/>
              </a:rPr>
              <a:t>Περιορισμός της συνολικής ποσότητας των  </a:t>
            </a:r>
            <a:r>
              <a:rPr lang="en-US" sz="1600" i="1" dirty="0">
                <a:latin typeface="Arial" panose="020B0604020202020204" pitchFamily="34" charset="0"/>
                <a:cs typeface="Arial" panose="020B0604020202020204" pitchFamily="34" charset="0"/>
              </a:rPr>
              <a:t>F-gases</a:t>
            </a:r>
            <a:r>
              <a:rPr lang="el-GR" sz="1600" i="1" dirty="0">
                <a:latin typeface="Arial" panose="020B0604020202020204" pitchFamily="34" charset="0"/>
                <a:cs typeface="Arial" panose="020B0604020202020204" pitchFamily="34" charset="0"/>
              </a:rPr>
              <a:t> που μπορούν να πουληθούν στην </a:t>
            </a:r>
            <a:r>
              <a:rPr lang="el-GR" sz="1600" i="1" dirty="0" err="1">
                <a:latin typeface="Arial" panose="020B0604020202020204" pitchFamily="34" charset="0"/>
                <a:cs typeface="Arial" panose="020B0604020202020204" pitchFamily="34" charset="0"/>
              </a:rPr>
              <a:t>ευρωπαική</a:t>
            </a:r>
            <a:r>
              <a:rPr lang="el-GR" sz="1600" i="1" dirty="0">
                <a:latin typeface="Arial" panose="020B0604020202020204" pitchFamily="34" charset="0"/>
                <a:cs typeface="Arial" panose="020B0604020202020204" pitchFamily="34" charset="0"/>
              </a:rPr>
              <a:t> ένωση από το 2015 ΄στο 1/5  των ποσοτήτων του 2014 μέχρι το 2030. Η απαγόρευση των </a:t>
            </a:r>
            <a:r>
              <a:rPr lang="en-US" sz="1600" i="1" dirty="0">
                <a:latin typeface="Arial" panose="020B0604020202020204" pitchFamily="34" charset="0"/>
                <a:cs typeface="Arial" panose="020B0604020202020204" pitchFamily="34" charset="0"/>
              </a:rPr>
              <a:t> F-gases </a:t>
            </a:r>
            <a:r>
              <a:rPr lang="el-GR" sz="1600" i="1" dirty="0">
                <a:latin typeface="Arial" panose="020B0604020202020204" pitchFamily="34" charset="0"/>
                <a:cs typeface="Arial" panose="020B0604020202020204" pitchFamily="34" charset="0"/>
              </a:rPr>
              <a:t> σε πολλά νέα μοντέλα μηχανημάτων είναι λιγότερο </a:t>
            </a:r>
            <a:r>
              <a:rPr lang="el-GR" sz="1600" i="1" dirty="0" err="1">
                <a:latin typeface="Arial" panose="020B0604020202020204" pitchFamily="34" charset="0"/>
                <a:cs typeface="Arial" panose="020B0604020202020204" pitchFamily="34" charset="0"/>
              </a:rPr>
              <a:t>επικινδυνα</a:t>
            </a:r>
            <a:r>
              <a:rPr lang="el-GR" sz="1600" i="1" dirty="0">
                <a:latin typeface="Arial" panose="020B0604020202020204" pitchFamily="34" charset="0"/>
                <a:cs typeface="Arial" panose="020B0604020202020204" pitchFamily="34" charset="0"/>
              </a:rPr>
              <a:t>. </a:t>
            </a:r>
          </a:p>
          <a:p>
            <a:pPr>
              <a:lnSpc>
                <a:spcPct val="150000"/>
              </a:lnSpc>
            </a:pPr>
            <a:r>
              <a:rPr lang="el-GR" sz="1600" i="1" dirty="0">
                <a:latin typeface="Arial" panose="020B0604020202020204" pitchFamily="34" charset="0"/>
                <a:cs typeface="Arial" panose="020B0604020202020204" pitchFamily="34" charset="0"/>
              </a:rPr>
              <a:t>Μειώνονται οι εκπομπές των </a:t>
            </a:r>
            <a:r>
              <a:rPr lang="en-US" sz="1600" i="1" dirty="0">
                <a:latin typeface="Arial" panose="020B0604020202020204" pitchFamily="34" charset="0"/>
                <a:cs typeface="Arial" panose="020B0604020202020204" pitchFamily="34" charset="0"/>
              </a:rPr>
              <a:t> F-gases </a:t>
            </a:r>
            <a:r>
              <a:rPr lang="el-GR" sz="1600" i="1" dirty="0">
                <a:latin typeface="Arial" panose="020B0604020202020204" pitchFamily="34" charset="0"/>
                <a:cs typeface="Arial" panose="020B0604020202020204" pitchFamily="34" charset="0"/>
              </a:rPr>
              <a:t> σε υφιστάμενο εξοπλισμό με την σωστή συντήρηση και τους τακτικούς ελέγχους και την αποκατάσταση των βλαβών. </a:t>
            </a:r>
            <a:endParaRPr lang="en-US" sz="1600" i="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4073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Αποτελέσματα των κανονισμών για τα </a:t>
            </a:r>
            <a:r>
              <a:rPr lang="en-GB" sz="1600" dirty="0">
                <a:latin typeface="Arial" panose="020B0604020202020204" pitchFamily="34" charset="0"/>
                <a:cs typeface="Arial" panose="020B0604020202020204" pitchFamily="34" charset="0"/>
              </a:rPr>
              <a:t> F-gases</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αντλίες θερμότητας πρέπει να χρησιμοποιήσουν διαφορετικά ψυκτικά υγρά </a:t>
            </a:r>
            <a:r>
              <a:rPr lang="el-GR" sz="1600" dirty="0" err="1">
                <a:latin typeface="Arial" panose="020B0604020202020204" pitchFamily="34" charset="0"/>
                <a:cs typeface="Arial" panose="020B0604020202020204" pitchFamily="34" charset="0"/>
              </a:rPr>
              <a:t>μέσαστα</a:t>
            </a:r>
            <a:r>
              <a:rPr lang="el-GR" sz="1600" dirty="0">
                <a:latin typeface="Arial" panose="020B0604020202020204" pitchFamily="34" charset="0"/>
                <a:cs typeface="Arial" panose="020B0604020202020204" pitchFamily="34" charset="0"/>
              </a:rPr>
              <a:t> επόμενα χρόνια.</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εξάλειψη των </a:t>
            </a:r>
            <a:r>
              <a:rPr lang="en-US" sz="1600" dirty="0">
                <a:latin typeface="Arial" panose="020B0604020202020204" pitchFamily="34" charset="0"/>
                <a:cs typeface="Arial" panose="020B0604020202020204" pitchFamily="34" charset="0"/>
              </a:rPr>
              <a:t>FC </a:t>
            </a:r>
            <a:r>
              <a:rPr lang="el-GR" sz="1600" dirty="0">
                <a:latin typeface="Arial" panose="020B0604020202020204" pitchFamily="34" charset="0"/>
                <a:cs typeface="Arial" panose="020B0604020202020204" pitchFamily="34" charset="0"/>
              </a:rPr>
              <a:t>και </a:t>
            </a:r>
            <a:r>
              <a:rPr lang="en-US" sz="1600" dirty="0">
                <a:latin typeface="Arial" panose="020B0604020202020204" pitchFamily="34" charset="0"/>
                <a:cs typeface="Arial" panose="020B0604020202020204" pitchFamily="34" charset="0"/>
              </a:rPr>
              <a:t> HFC </a:t>
            </a:r>
            <a:r>
              <a:rPr lang="el-GR" sz="1600" dirty="0">
                <a:latin typeface="Arial" panose="020B0604020202020204" pitchFamily="34" charset="0"/>
                <a:cs typeface="Arial" panose="020B0604020202020204" pitchFamily="34" charset="0"/>
              </a:rPr>
              <a:t>έχει μόλις αρχίσει</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τα αποθέματα στην αγορά περιορίζονται </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η τιμή τους αυξάνει</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Η αύξηση της τιμής για το  </a:t>
            </a:r>
            <a:r>
              <a:rPr lang="en-US" sz="1600" dirty="0">
                <a:latin typeface="Arial" panose="020B0604020202020204" pitchFamily="34" charset="0"/>
                <a:cs typeface="Arial" panose="020B0604020202020204" pitchFamily="34" charset="0"/>
                <a:sym typeface="Wingdings" panose="05000000000000000000" pitchFamily="2" charset="2"/>
              </a:rPr>
              <a:t>R41</a:t>
            </a:r>
            <a:r>
              <a:rPr lang="el-GR" sz="1600" dirty="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0A </a:t>
            </a:r>
            <a:r>
              <a:rPr lang="el-GR" sz="1600" dirty="0">
                <a:latin typeface="Arial" panose="020B0604020202020204" pitchFamily="34" charset="0"/>
                <a:cs typeface="Arial" panose="020B0604020202020204" pitchFamily="34" charset="0"/>
                <a:sym typeface="Wingdings" panose="05000000000000000000" pitchFamily="2" charset="2"/>
              </a:rPr>
              <a:t>από </a:t>
            </a:r>
            <a:r>
              <a:rPr lang="en-US" sz="1600" dirty="0">
                <a:latin typeface="Arial" panose="020B0604020202020204" pitchFamily="34" charset="0"/>
                <a:cs typeface="Arial" panose="020B0604020202020204" pitchFamily="34" charset="0"/>
                <a:sym typeface="Wingdings" panose="05000000000000000000" pitchFamily="2" charset="2"/>
              </a:rPr>
              <a:t> 03/2017 </a:t>
            </a:r>
            <a:r>
              <a:rPr lang="el-GR" sz="1600" dirty="0">
                <a:latin typeface="Arial" panose="020B0604020202020204" pitchFamily="34" charset="0"/>
                <a:cs typeface="Arial" panose="020B0604020202020204" pitchFamily="34" charset="0"/>
                <a:sym typeface="Wingdings" panose="05000000000000000000" pitchFamily="2" charset="2"/>
              </a:rPr>
              <a:t>μέχρι</a:t>
            </a:r>
            <a:r>
              <a:rPr lang="en-US" sz="1600" dirty="0">
                <a:latin typeface="Arial" panose="020B0604020202020204" pitchFamily="34" charset="0"/>
                <a:cs typeface="Arial" panose="020B0604020202020204" pitchFamily="34" charset="0"/>
                <a:sym typeface="Wingdings" panose="05000000000000000000" pitchFamily="2" charset="2"/>
              </a:rPr>
              <a:t> 10/2018: from 100% up to ~300%</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373216"/>
            <a:ext cx="9540552" cy="1661160"/>
          </a:xfrm>
          <a:prstGeom prst="rect">
            <a:avLst/>
          </a:prstGeom>
        </p:spPr>
      </p:pic>
    </p:spTree>
    <p:extLst>
      <p:ext uri="{BB962C8B-B14F-4D97-AF65-F5344CB8AC3E}">
        <p14:creationId xmlns:p14="http://schemas.microsoft.com/office/powerpoint/2010/main" val="466403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Αποτελέσματα των κανονισμών για τα </a:t>
            </a:r>
            <a:r>
              <a:rPr lang="en-GB" sz="1600" dirty="0">
                <a:latin typeface="Arial" panose="020B0604020202020204" pitchFamily="34" charset="0"/>
                <a:cs typeface="Arial" panose="020B0604020202020204" pitchFamily="34" charset="0"/>
              </a:rPr>
              <a:t> F-gases</a:t>
            </a:r>
            <a:r>
              <a:rPr lang="el-GR" sz="1600" dirty="0">
                <a:latin typeface="Arial" panose="020B0604020202020204" pitchFamily="34" charset="0"/>
                <a:cs typeface="Arial" panose="020B0604020202020204" pitchFamily="34" charset="0"/>
              </a:rPr>
              <a:t> και νέες τάσεις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FC </a:t>
            </a:r>
            <a:r>
              <a:rPr lang="el-GR" sz="1600" dirty="0">
                <a:latin typeface="Arial" panose="020B0604020202020204" pitchFamily="34" charset="0"/>
                <a:cs typeface="Arial" panose="020B0604020202020204" pitchFamily="34" charset="0"/>
              </a:rPr>
              <a:t>και </a:t>
            </a:r>
            <a:r>
              <a:rPr lang="en-US" sz="1600" dirty="0">
                <a:latin typeface="Arial" panose="020B0604020202020204" pitchFamily="34" charset="0"/>
                <a:cs typeface="Arial" panose="020B0604020202020204" pitchFamily="34" charset="0"/>
              </a:rPr>
              <a:t> HFC </a:t>
            </a:r>
            <a:r>
              <a:rPr lang="el-GR" sz="1600" dirty="0">
                <a:latin typeface="Arial" panose="020B0604020202020204" pitchFamily="34" charset="0"/>
                <a:cs typeface="Arial" panose="020B0604020202020204" pitchFamily="34" charset="0"/>
              </a:rPr>
              <a:t>είναι προς στιγμή η τεχνολογία αιχμής.</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Άλλες επιλογές βρίσκονται σε εξέλιξη</a:t>
            </a:r>
            <a:endParaRPr lang="en-US" sz="1600" dirty="0">
              <a:latin typeface="Arial" panose="020B0604020202020204" pitchFamily="34" charset="0"/>
              <a:cs typeface="Arial" panose="020B0604020202020204" pitchFamily="34" charset="0"/>
            </a:endParaRPr>
          </a:p>
          <a:p>
            <a:pPr lvl="2">
              <a:lnSpc>
                <a:spcPct val="150000"/>
              </a:lnSpc>
            </a:pPr>
            <a:r>
              <a:rPr lang="el-GR" sz="1600" dirty="0" smtClean="0">
                <a:latin typeface="Arial" panose="020B0604020202020204" pitchFamily="34" charset="0"/>
                <a:cs typeface="Arial" panose="020B0604020202020204" pitchFamily="34" charset="0"/>
              </a:rPr>
              <a:t>Υδρογονάνθρακες </a:t>
            </a:r>
            <a:r>
              <a:rPr lang="de-DE" sz="1600" dirty="0">
                <a:latin typeface="Arial" panose="020B0604020202020204" pitchFamily="34" charset="0"/>
                <a:cs typeface="Arial" panose="020B0604020202020204" pitchFamily="34" charset="0"/>
              </a:rPr>
              <a:t>: R290 (</a:t>
            </a:r>
            <a:r>
              <a:rPr lang="de-DE" sz="1600" dirty="0" err="1">
                <a:latin typeface="Arial" panose="020B0604020202020204" pitchFamily="34" charset="0"/>
                <a:cs typeface="Arial" panose="020B0604020202020204" pitchFamily="34" charset="0"/>
              </a:rPr>
              <a:t>Propane</a:t>
            </a:r>
            <a:r>
              <a:rPr lang="de-DE" sz="1600" dirty="0">
                <a:latin typeface="Arial" panose="020B0604020202020204" pitchFamily="34" charset="0"/>
                <a:cs typeface="Arial" panose="020B0604020202020204" pitchFamily="34" charset="0"/>
              </a:rPr>
              <a:t>), R600a (Isobutane)</a:t>
            </a:r>
          </a:p>
          <a:p>
            <a:pPr lvl="2">
              <a:lnSpc>
                <a:spcPct val="150000"/>
              </a:lnSpc>
            </a:pPr>
            <a:r>
              <a:rPr lang="el-GR" sz="1600" dirty="0">
                <a:latin typeface="Arial" panose="020B0604020202020204" pitchFamily="34" charset="0"/>
                <a:cs typeface="Arial" panose="020B0604020202020204" pitchFamily="34" charset="0"/>
              </a:rPr>
              <a:t>Φυσικά ψυκτικά</a:t>
            </a:r>
            <a:r>
              <a:rPr lang="de-DE" sz="1600" dirty="0">
                <a:latin typeface="Arial" panose="020B0604020202020204" pitchFamily="34" charset="0"/>
                <a:cs typeface="Arial" panose="020B0604020202020204" pitchFamily="34" charset="0"/>
              </a:rPr>
              <a:t>: R717 (</a:t>
            </a:r>
            <a:r>
              <a:rPr lang="de-DE" sz="1600" dirty="0" err="1">
                <a:latin typeface="Arial" panose="020B0604020202020204" pitchFamily="34" charset="0"/>
                <a:cs typeface="Arial" panose="020B0604020202020204" pitchFamily="34" charset="0"/>
              </a:rPr>
              <a:t>Ammonia</a:t>
            </a:r>
            <a:r>
              <a:rPr lang="de-DE" sz="1600" dirty="0">
                <a:latin typeface="Arial" panose="020B0604020202020204" pitchFamily="34" charset="0"/>
                <a:cs typeface="Arial" panose="020B0604020202020204" pitchFamily="34" charset="0"/>
              </a:rPr>
              <a:t>), R744 (CO</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a:t>
            </a:r>
          </a:p>
          <a:p>
            <a:pPr lvl="2">
              <a:lnSpc>
                <a:spcPct val="150000"/>
              </a:lnSpc>
            </a:pPr>
            <a:r>
              <a:rPr lang="de-DE" sz="1600" dirty="0">
                <a:latin typeface="Arial" panose="020B0604020202020204" pitchFamily="34" charset="0"/>
                <a:cs typeface="Arial" panose="020B0604020202020204" pitchFamily="34" charset="0"/>
              </a:rPr>
              <a:t>…. ?</a:t>
            </a: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245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Άλλα όλες οι λύσεις είναι προβληματικές</a:t>
            </a:r>
            <a:endParaRPr lang="de-DE" sz="1600" dirty="0">
              <a:latin typeface="Arial" panose="020B0604020202020204" pitchFamily="34" charset="0"/>
              <a:cs typeface="Arial" panose="020B0604020202020204" pitchFamily="34" charset="0"/>
            </a:endParaRP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el-GR" sz="1600" dirty="0">
                <a:latin typeface="Arial" panose="020B0604020202020204" pitchFamily="34" charset="0"/>
                <a:cs typeface="Arial" panose="020B0604020202020204" pitchFamily="34" charset="0"/>
              </a:rPr>
              <a:t>Υδρογονάνθρακες</a:t>
            </a:r>
            <a:r>
              <a:rPr lang="de-DE" sz="1600" dirty="0">
                <a:latin typeface="Arial" panose="020B0604020202020204" pitchFamily="34" charset="0"/>
                <a:cs typeface="Arial" panose="020B0604020202020204" pitchFamily="34" charset="0"/>
              </a:rPr>
              <a:t>: R290 (</a:t>
            </a:r>
            <a:r>
              <a:rPr lang="de-DE" sz="1600" dirty="0" err="1">
                <a:latin typeface="Arial" panose="020B0604020202020204" pitchFamily="34" charset="0"/>
                <a:cs typeface="Arial" panose="020B0604020202020204" pitchFamily="34" charset="0"/>
              </a:rPr>
              <a:t>Propane</a:t>
            </a:r>
            <a:r>
              <a:rPr lang="de-DE" sz="1600" dirty="0">
                <a:latin typeface="Arial" panose="020B0604020202020204" pitchFamily="34" charset="0"/>
                <a:cs typeface="Arial" panose="020B0604020202020204" pitchFamily="34" charset="0"/>
              </a:rPr>
              <a:t>), R600a (Isobutane)</a:t>
            </a:r>
          </a:p>
          <a:p>
            <a:pPr>
              <a:lnSpc>
                <a:spcPct val="150000"/>
              </a:lnSpc>
              <a:buFontTx/>
              <a:buChar char="-"/>
            </a:pPr>
            <a:r>
              <a:rPr lang="el-GR" sz="1600" dirty="0">
                <a:latin typeface="Arial" panose="020B0604020202020204" pitchFamily="34" charset="0"/>
                <a:cs typeface="Arial" panose="020B0604020202020204" pitchFamily="34" charset="0"/>
              </a:rPr>
              <a:t>Μη </a:t>
            </a:r>
            <a:r>
              <a:rPr lang="el-GR" sz="1600" dirty="0" smtClean="0">
                <a:latin typeface="Arial" panose="020B0604020202020204" pitchFamily="34" charset="0"/>
                <a:cs typeface="Arial" panose="020B0604020202020204" pitchFamily="34" charset="0"/>
              </a:rPr>
              <a:t>τοξικοί, </a:t>
            </a:r>
            <a:r>
              <a:rPr lang="el-GR" sz="1600" dirty="0">
                <a:latin typeface="Arial" panose="020B0604020202020204" pitchFamily="34" charset="0"/>
                <a:cs typeface="Arial" panose="020B0604020202020204" pitchFamily="34" charset="0"/>
              </a:rPr>
              <a:t>χωρίς</a:t>
            </a:r>
            <a:r>
              <a:rPr lang="de-DE" sz="1600" dirty="0">
                <a:latin typeface="Arial" panose="020B0604020202020204" pitchFamily="34" charset="0"/>
                <a:cs typeface="Arial" panose="020B0604020202020204" pitchFamily="34" charset="0"/>
              </a:rPr>
              <a:t>  ODP, </a:t>
            </a:r>
            <a:r>
              <a:rPr lang="el-GR" sz="1600" dirty="0">
                <a:latin typeface="Arial" panose="020B0604020202020204" pitchFamily="34" charset="0"/>
                <a:cs typeface="Arial" panose="020B0604020202020204" pitchFamily="34" charset="0"/>
              </a:rPr>
              <a:t>χαμηλό </a:t>
            </a:r>
            <a:r>
              <a:rPr lang="de-DE" sz="1600" dirty="0">
                <a:latin typeface="Arial" panose="020B0604020202020204" pitchFamily="34" charset="0"/>
                <a:cs typeface="Arial" panose="020B0604020202020204" pitchFamily="34" charset="0"/>
              </a:rPr>
              <a:t> GWP (3), </a:t>
            </a:r>
            <a:r>
              <a:rPr lang="el-GR" sz="1600" dirty="0">
                <a:latin typeface="Arial" panose="020B0604020202020204" pitchFamily="34" charset="0"/>
                <a:cs typeface="Arial" panose="020B0604020202020204" pitchFamily="34" charset="0"/>
              </a:rPr>
              <a:t>αλλά εύφλεκτοι ή και εκρηκτικοί</a:t>
            </a:r>
          </a:p>
          <a:p>
            <a:pPr>
              <a:lnSpc>
                <a:spcPct val="150000"/>
              </a:lnSpc>
              <a:buFontTx/>
              <a:buChar char="-"/>
            </a:pPr>
            <a:r>
              <a:rPr lang="el-GR" sz="1600" dirty="0">
                <a:latin typeface="Arial" panose="020B0604020202020204" pitchFamily="34" charset="0"/>
                <a:cs typeface="Arial" panose="020B0604020202020204" pitchFamily="34" charset="0"/>
              </a:rPr>
              <a:t>Το </a:t>
            </a:r>
            <a:r>
              <a:rPr lang="en-US" sz="1600" dirty="0">
                <a:latin typeface="Arial" panose="020B0604020202020204" pitchFamily="34" charset="0"/>
                <a:cs typeface="Arial" panose="020B0604020202020204" pitchFamily="34" charset="0"/>
              </a:rPr>
              <a:t>R600a</a:t>
            </a:r>
            <a:r>
              <a:rPr lang="el-GR" sz="1600" dirty="0">
                <a:latin typeface="Arial" panose="020B0604020202020204" pitchFamily="34" charset="0"/>
                <a:cs typeface="Arial" panose="020B0604020202020204" pitchFamily="34" charset="0"/>
              </a:rPr>
              <a:t> χρησιμοποιείται στα ψυγεία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αλλά έχουν πολύ  χαμηλή απαίτηση πλήρωσης σε σχέση με τις αντλίες θερμότητας</a:t>
            </a:r>
            <a:endParaRPr lang="de-DE"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Για λόγους ασφαλείας μόνο υπαίθριες εγκαταστάσεις </a:t>
            </a:r>
            <a:r>
              <a:rPr lang="el-GR" sz="1600" dirty="0" err="1">
                <a:latin typeface="Arial" panose="020B0604020202020204" pitchFamily="34" charset="0"/>
                <a:cs typeface="Arial" panose="020B0604020202020204" pitchFamily="34" charset="0"/>
              </a:rPr>
              <a:t>επιτρεπονται</a:t>
            </a:r>
            <a:r>
              <a:rPr lang="el-GR"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5709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Άλλα όλες οι λύσεις είναι προβληματικές</a:t>
            </a:r>
            <a:endParaRPr lang="de-DE" sz="1600" dirty="0">
              <a:latin typeface="Arial" panose="020B0604020202020204" pitchFamily="34" charset="0"/>
              <a:cs typeface="Arial" panose="020B0604020202020204" pitchFamily="34" charset="0"/>
            </a:endParaRP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a:latin typeface="Arial" panose="020B0604020202020204" pitchFamily="34" charset="0"/>
                <a:cs typeface="Arial" panose="020B0604020202020204" pitchFamily="34" charset="0"/>
              </a:rPr>
              <a:t> R717 (</a:t>
            </a:r>
            <a:r>
              <a:rPr lang="el-GR" sz="1600" dirty="0">
                <a:latin typeface="Arial" panose="020B0604020202020204" pitchFamily="34" charset="0"/>
                <a:cs typeface="Arial" panose="020B0604020202020204" pitchFamily="34" charset="0"/>
              </a:rPr>
              <a:t>Αμμωνία</a:t>
            </a:r>
            <a:r>
              <a:rPr lang="de-DE" sz="1600" dirty="0">
                <a:latin typeface="Arial" panose="020B0604020202020204" pitchFamily="34" charset="0"/>
                <a:cs typeface="Arial" panose="020B0604020202020204" pitchFamily="34" charset="0"/>
              </a:rPr>
              <a:t>), </a:t>
            </a:r>
          </a:p>
          <a:p>
            <a:pPr marL="285750" lvl="2" indent="-285750">
              <a:lnSpc>
                <a:spcPct val="150000"/>
              </a:lnSpc>
              <a:buFontTx/>
              <a:buChar char="-"/>
            </a:pPr>
            <a:r>
              <a:rPr lang="el-GR" sz="1600" dirty="0">
                <a:latin typeface="Arial" panose="020B0604020202020204" pitchFamily="34" charset="0"/>
                <a:cs typeface="Arial" panose="020B0604020202020204" pitchFamily="34" charset="0"/>
              </a:rPr>
              <a:t>χωρίς</a:t>
            </a:r>
            <a:r>
              <a:rPr lang="de-DE" sz="1600" dirty="0">
                <a:latin typeface="Arial" panose="020B0604020202020204" pitchFamily="34" charset="0"/>
                <a:cs typeface="Arial" panose="020B0604020202020204" pitchFamily="34" charset="0"/>
              </a:rPr>
              <a:t> ODP, </a:t>
            </a:r>
            <a:r>
              <a:rPr lang="el-GR" sz="1600" dirty="0">
                <a:latin typeface="Arial" panose="020B0604020202020204" pitchFamily="34" charset="0"/>
                <a:cs typeface="Arial" panose="020B0604020202020204" pitchFamily="34" charset="0"/>
              </a:rPr>
              <a:t>χωρίς </a:t>
            </a:r>
            <a:r>
              <a:rPr lang="de-DE" sz="1600" dirty="0">
                <a:latin typeface="Arial" panose="020B0604020202020204" pitchFamily="34" charset="0"/>
                <a:cs typeface="Arial" panose="020B0604020202020204" pitchFamily="34" charset="0"/>
              </a:rPr>
              <a:t> GWP, </a:t>
            </a:r>
            <a:r>
              <a:rPr lang="el-GR" sz="1600" dirty="0">
                <a:latin typeface="Arial" panose="020B0604020202020204" pitchFamily="34" charset="0"/>
                <a:cs typeface="Arial" panose="020B0604020202020204" pitchFamily="34" charset="0"/>
              </a:rPr>
              <a:t>αλλά τοξική και ελαφρώς εύφλεκτη</a:t>
            </a:r>
            <a:endParaRPr lang="de-DE" sz="1600" dirty="0">
              <a:latin typeface="Arial" panose="020B0604020202020204" pitchFamily="34" charset="0"/>
              <a:cs typeface="Arial" panose="020B0604020202020204" pitchFamily="34" charset="0"/>
            </a:endParaRP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a:latin typeface="Arial" panose="020B0604020202020204" pitchFamily="34" charset="0"/>
                <a:cs typeface="Arial" panose="020B0604020202020204" pitchFamily="34" charset="0"/>
              </a:rPr>
              <a:t>R744 (CO2)  </a:t>
            </a:r>
          </a:p>
          <a:p>
            <a:pPr marL="285750" lvl="2" indent="-285750">
              <a:lnSpc>
                <a:spcPct val="150000"/>
              </a:lnSpc>
              <a:buFontTx/>
              <a:buChar char="-"/>
            </a:pPr>
            <a:r>
              <a:rPr lang="el-GR" sz="1600" dirty="0">
                <a:latin typeface="Arial" panose="020B0604020202020204" pitchFamily="34" charset="0"/>
                <a:cs typeface="Arial" panose="020B0604020202020204" pitchFamily="34" charset="0"/>
              </a:rPr>
              <a:t>Χωρίς </a:t>
            </a:r>
            <a:r>
              <a:rPr lang="de-DE" sz="1600" dirty="0">
                <a:latin typeface="Arial" panose="020B0604020202020204" pitchFamily="34" charset="0"/>
                <a:cs typeface="Arial" panose="020B0604020202020204" pitchFamily="34" charset="0"/>
              </a:rPr>
              <a:t>ODP, </a:t>
            </a:r>
            <a:r>
              <a:rPr lang="el-GR" sz="1600" dirty="0">
                <a:latin typeface="Arial" panose="020B0604020202020204" pitchFamily="34" charset="0"/>
                <a:cs typeface="Arial" panose="020B0604020202020204" pitchFamily="34" charset="0"/>
              </a:rPr>
              <a:t>χαμηλό </a:t>
            </a:r>
            <a:r>
              <a:rPr lang="de-DE" sz="1600" dirty="0">
                <a:latin typeface="Arial" panose="020B0604020202020204" pitchFamily="34" charset="0"/>
                <a:cs typeface="Arial" panose="020B0604020202020204" pitchFamily="34" charset="0"/>
              </a:rPr>
              <a:t>GWP, </a:t>
            </a:r>
            <a:r>
              <a:rPr lang="el-GR" sz="1600" dirty="0">
                <a:latin typeface="Arial" panose="020B0604020202020204" pitchFamily="34" charset="0"/>
                <a:cs typeface="Arial" panose="020B0604020202020204" pitchFamily="34" charset="0"/>
              </a:rPr>
              <a:t>μη τοξικό </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μη εύφλεκτο </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φτηνό </a:t>
            </a:r>
            <a:r>
              <a:rPr lang="de-DE"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αλλά με υψηλές πιέσεις στο σημείο  λειτουργίας δημιουργώντας πρόβλημα στις αντλίες θερμότητας. </a:t>
            </a:r>
            <a:r>
              <a:rPr lang="de-DE" sz="1600" dirty="0">
                <a:latin typeface="Arial" panose="020B0604020202020204" pitchFamily="34" charset="0"/>
                <a:cs typeface="Arial" panose="020B0604020202020204" pitchFamily="34" charset="0"/>
              </a:rPr>
              <a:t> </a:t>
            </a:r>
          </a:p>
          <a:p>
            <a:pPr marL="285750" lvl="2" indent="-285750">
              <a:lnSpc>
                <a:spcPct val="150000"/>
              </a:lnSpc>
              <a:buFontTx/>
              <a:buChar char="-"/>
            </a:pPr>
            <a:endParaRPr lang="de-DE" dirty="0"/>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237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latin typeface="Arial" panose="020B0604020202020204" pitchFamily="34" charset="0"/>
                <a:cs typeface="Arial" panose="020B0604020202020204" pitchFamily="34" charset="0"/>
              </a:rPr>
              <a:t>Στόχοι</a:t>
            </a:r>
          </a:p>
        </p:txBody>
      </p:sp>
      <p:sp>
        <p:nvSpPr>
          <p:cNvPr id="9" name="Content Placeholder 8"/>
          <p:cNvSpPr>
            <a:spLocks noGrp="1"/>
          </p:cNvSpPr>
          <p:nvPr>
            <p:ph idx="1"/>
          </p:nvPr>
        </p:nvSpPr>
        <p:spPr/>
        <p:txBody>
          <a:bodyPr/>
          <a:lstStyle/>
          <a:p>
            <a:pPr marL="0" indent="0">
              <a:lnSpc>
                <a:spcPct val="150000"/>
              </a:lnSpc>
              <a:buNone/>
            </a:pPr>
            <a:r>
              <a:rPr lang="el-GR" sz="1600" dirty="0">
                <a:latin typeface="Arial" panose="020B0604020202020204" pitchFamily="34" charset="0"/>
                <a:cs typeface="Arial" panose="020B0604020202020204" pitchFamily="34" charset="0"/>
              </a:rPr>
              <a:t>Στο τέλος της ενότητας θα </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Γνωρίζετε όλα τα χημικά και τις ουσίες που χρησιμοποιούνται στο σύστημα</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Κ</a:t>
            </a:r>
            <a:r>
              <a:rPr lang="el-GR" sz="1600" dirty="0" smtClean="0">
                <a:latin typeface="Arial" panose="020B0604020202020204" pitchFamily="34" charset="0"/>
                <a:cs typeface="Arial" panose="020B0604020202020204" pitchFamily="34" charset="0"/>
              </a:rPr>
              <a:t>άνετε </a:t>
            </a:r>
            <a:r>
              <a:rPr lang="el-GR" sz="1600" dirty="0">
                <a:latin typeface="Arial" panose="020B0604020202020204" pitchFamily="34" charset="0"/>
                <a:cs typeface="Arial" panose="020B0604020202020204" pitchFamily="34" charset="0"/>
              </a:rPr>
              <a:t>αξιολόγηση κινδύνου και να γνωρίζετε τα μέτρα ασφαλείας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Θα μπορείτε να </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Αναγνωρίζετε τους κινδύνους και πως να τους αποφεύγεται </a:t>
            </a:r>
          </a:p>
          <a:p>
            <a:pPr>
              <a:lnSpc>
                <a:spcPct val="150000"/>
              </a:lnSpc>
              <a:buAutoNum type="arabicPeriod"/>
            </a:pPr>
            <a:r>
              <a:rPr lang="el-GR" sz="1600" dirty="0">
                <a:latin typeface="Arial" panose="020B0604020202020204" pitchFamily="34" charset="0"/>
                <a:cs typeface="Arial" panose="020B0604020202020204" pitchFamily="34" charset="0"/>
              </a:rPr>
              <a:t>Π</a:t>
            </a:r>
            <a:r>
              <a:rPr lang="el-GR" sz="1600" dirty="0" smtClean="0">
                <a:latin typeface="Arial" panose="020B0604020202020204" pitchFamily="34" charset="0"/>
                <a:cs typeface="Arial" panose="020B0604020202020204" pitchFamily="34" charset="0"/>
              </a:rPr>
              <a:t>ροτείνετε </a:t>
            </a:r>
            <a:r>
              <a:rPr lang="el-GR" sz="1600" dirty="0">
                <a:latin typeface="Arial" panose="020B0604020202020204" pitchFamily="34" charset="0"/>
                <a:cs typeface="Arial" panose="020B0604020202020204" pitchFamily="34" charset="0"/>
              </a:rPr>
              <a:t>μέτρα ασφαλείας</a:t>
            </a:r>
            <a:endParaRPr lang="en-US" sz="1600" dirty="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4762872"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lvl="2" indent="0">
              <a:lnSpc>
                <a:spcPct val="150000"/>
              </a:lnSpc>
              <a:buNone/>
            </a:pPr>
            <a:r>
              <a:rPr lang="el-GR" sz="1600" dirty="0">
                <a:latin typeface="Arial" panose="020B0604020202020204" pitchFamily="34" charset="0"/>
                <a:cs typeface="Arial" panose="020B0604020202020204" pitchFamily="34" charset="0"/>
              </a:rPr>
              <a:t>Τι σημαίνει </a:t>
            </a:r>
            <a:r>
              <a:rPr lang="de-DE" sz="1600" dirty="0">
                <a:latin typeface="Arial" panose="020B0604020202020204" pitchFamily="34" charset="0"/>
                <a:cs typeface="Arial" panose="020B0604020202020204" pitchFamily="34" charset="0"/>
              </a:rPr>
              <a:t>R290, R410A, ….</a:t>
            </a:r>
          </a:p>
          <a:p>
            <a:pPr marL="0" lvl="2" indent="0">
              <a:lnSpc>
                <a:spcPct val="150000"/>
              </a:lnSpc>
              <a:buNone/>
            </a:pPr>
            <a:r>
              <a:rPr lang="el-GR" sz="1600" dirty="0">
                <a:latin typeface="Arial" panose="020B0604020202020204" pitchFamily="34" charset="0"/>
                <a:cs typeface="Arial" panose="020B0604020202020204" pitchFamily="34" charset="0"/>
              </a:rPr>
              <a:t>Πως ονομάζονται τα ψυκτικά μέσα</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el-GR" sz="1600" dirty="0">
                <a:latin typeface="Arial" panose="020B0604020202020204" pitchFamily="34" charset="0"/>
                <a:cs typeface="Arial" panose="020B0604020202020204" pitchFamily="34" charset="0"/>
              </a:rPr>
              <a:t>Πρώτα από </a:t>
            </a:r>
            <a:r>
              <a:rPr lang="el-GR" sz="1600" dirty="0" smtClean="0">
                <a:latin typeface="Arial" panose="020B0604020202020204" pitchFamily="34" charset="0"/>
                <a:cs typeface="Arial" panose="020B0604020202020204" pitchFamily="34" charset="0"/>
              </a:rPr>
              <a:t>όλα, </a:t>
            </a:r>
            <a:r>
              <a:rPr lang="el-GR" sz="1600" dirty="0">
                <a:latin typeface="Arial" panose="020B0604020202020204" pitchFamily="34" charset="0"/>
                <a:cs typeface="Arial" panose="020B0604020202020204" pitchFamily="34" charset="0"/>
              </a:rPr>
              <a:t>το </a:t>
            </a:r>
            <a:r>
              <a:rPr lang="de-DE" sz="1600" dirty="0">
                <a:latin typeface="Arial" panose="020B0604020202020204" pitchFamily="34" charset="0"/>
                <a:cs typeface="Arial" panose="020B0604020202020204" pitchFamily="34" charset="0"/>
              </a:rPr>
              <a:t> (R)</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πρόθεμα αναφέρεται στο Ψυκτικό</a:t>
            </a:r>
            <a:r>
              <a:rPr lang="en-US" sz="1600"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Αναγνωρίζουμε όλα τα είδη των ψυκτικών μέσω από το αρχικά γράμμα </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R</a:t>
            </a:r>
          </a:p>
        </p:txBody>
      </p:sp>
      <p:pic>
        <p:nvPicPr>
          <p:cNvPr id="15362" name="Picture 2" descr="Methane, ethane, propane molecule models and chemical formulas. Organic chemical compounds. Natural gas. Ball-and-stick model, geometric structure, structural formula. Illustration over white.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8404" y="1916832"/>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04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Οι κορεσμένοι υδρογονάνθρακες και τα παράγωγα τους σημειώνονται με  ένα τριψήφιο αριθμό</a:t>
            </a:r>
            <a:r>
              <a:rPr lang="en-US" sz="1600" dirty="0">
                <a:latin typeface="Arial" panose="020B0604020202020204" pitchFamily="34" charset="0"/>
                <a:cs typeface="Arial" panose="020B0604020202020204" pitchFamily="34" charset="0"/>
              </a:rPr>
              <a:t> </a:t>
            </a:r>
          </a:p>
          <a:p>
            <a:pPr marL="0" indent="0">
              <a:lnSpc>
                <a:spcPct val="150000"/>
              </a:lnSpc>
              <a:buNone/>
            </a:pPr>
            <a:r>
              <a:rPr lang="el-GR" sz="1600" dirty="0">
                <a:latin typeface="Arial" panose="020B0604020202020204" pitchFamily="34" charset="0"/>
                <a:cs typeface="Arial" panose="020B0604020202020204" pitchFamily="34" charset="0"/>
              </a:rPr>
              <a:t>Το  πρώτο ψηφίο είναι το σύνολο των ανθράκων </a:t>
            </a:r>
            <a:r>
              <a:rPr lang="en-US" sz="1600" dirty="0">
                <a:latin typeface="Arial" panose="020B0604020202020204" pitchFamily="34" charset="0"/>
                <a:cs typeface="Arial" panose="020B0604020202020204" pitchFamily="34" charset="0"/>
              </a:rPr>
              <a:t> – 1</a:t>
            </a:r>
          </a:p>
          <a:p>
            <a:pPr marL="0" indent="0">
              <a:lnSpc>
                <a:spcPct val="150000"/>
              </a:lnSpc>
              <a:buNone/>
            </a:pPr>
            <a:r>
              <a:rPr lang="el-GR" sz="1600" dirty="0">
                <a:latin typeface="Arial" panose="020B0604020202020204" pitchFamily="34" charset="0"/>
                <a:cs typeface="Arial" panose="020B0604020202020204" pitchFamily="34" charset="0"/>
              </a:rPr>
              <a:t>Το δεύτερο ψηφίο είναι το σύνολο των υδρογόνων </a:t>
            </a:r>
            <a:r>
              <a:rPr lang="en-US" sz="1600" dirty="0">
                <a:latin typeface="Arial" panose="020B0604020202020204" pitchFamily="34" charset="0"/>
                <a:cs typeface="Arial" panose="020B0604020202020204" pitchFamily="34" charset="0"/>
              </a:rPr>
              <a:t> + 1</a:t>
            </a:r>
          </a:p>
          <a:p>
            <a:pPr marL="0" indent="0">
              <a:lnSpc>
                <a:spcPct val="150000"/>
              </a:lnSpc>
              <a:buNone/>
            </a:pPr>
            <a:r>
              <a:rPr lang="el-GR" sz="1600" dirty="0">
                <a:latin typeface="Arial" panose="020B0604020202020204" pitchFamily="34" charset="0"/>
                <a:cs typeface="Arial" panose="020B0604020202020204" pitchFamily="34" charset="0"/>
              </a:rPr>
              <a:t>Το τρίτο  ψηφίο είναι ο αριθμός των ατόμων φθορίου</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5341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Παράδειγμα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προπάνιο</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Αριθμός ανθράκων</a:t>
            </a:r>
            <a:r>
              <a:rPr lang="en-US" sz="1600" dirty="0">
                <a:latin typeface="Arial" panose="020B0604020202020204" pitchFamily="34" charset="0"/>
                <a:cs typeface="Arial" panose="020B0604020202020204" pitchFamily="34" charset="0"/>
              </a:rPr>
              <a:t>: 3 // -1 = 2</a:t>
            </a:r>
          </a:p>
          <a:p>
            <a:pPr marL="0" indent="0">
              <a:lnSpc>
                <a:spcPct val="150000"/>
              </a:lnSpc>
              <a:buNone/>
            </a:pPr>
            <a:r>
              <a:rPr lang="el-GR" sz="1600" dirty="0">
                <a:latin typeface="Arial" panose="020B0604020202020204" pitchFamily="34" charset="0"/>
                <a:cs typeface="Arial" panose="020B0604020202020204" pitchFamily="34" charset="0"/>
              </a:rPr>
              <a:t>Αριθμός υδρογόνων</a:t>
            </a:r>
            <a:r>
              <a:rPr lang="en-US" sz="1600" dirty="0">
                <a:latin typeface="Arial" panose="020B0604020202020204" pitchFamily="34" charset="0"/>
                <a:cs typeface="Arial" panose="020B0604020202020204" pitchFamily="34" charset="0"/>
              </a:rPr>
              <a:t>: 8 // +1 = 9</a:t>
            </a:r>
          </a:p>
          <a:p>
            <a:pPr marL="0" indent="0">
              <a:lnSpc>
                <a:spcPct val="150000"/>
              </a:lnSpc>
              <a:buNone/>
            </a:pPr>
            <a:r>
              <a:rPr lang="el-GR" sz="1600" dirty="0">
                <a:latin typeface="Arial" panose="020B0604020202020204" pitchFamily="34" charset="0"/>
                <a:cs typeface="Arial" panose="020B0604020202020204" pitchFamily="34" charset="0"/>
              </a:rPr>
              <a:t>Αριθμός ατόμων φθορίου</a:t>
            </a:r>
            <a:r>
              <a:rPr lang="en-US" sz="1600" dirty="0">
                <a:latin typeface="Arial" panose="020B0604020202020204" pitchFamily="34" charset="0"/>
                <a:cs typeface="Arial" panose="020B0604020202020204" pitchFamily="34" charset="0"/>
              </a:rPr>
              <a:t>:0</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sym typeface="Wingdings" panose="05000000000000000000" pitchFamily="2" charset="2"/>
              </a:rPr>
              <a:t> R290</a:t>
            </a:r>
            <a:endParaRPr lang="en-US" sz="1600" b="1" dirty="0">
              <a:latin typeface="Arial" panose="020B0604020202020204" pitchFamily="34" charset="0"/>
              <a:cs typeface="Arial" panose="020B0604020202020204" pitchFamily="34" charset="0"/>
            </a:endParaRPr>
          </a:p>
        </p:txBody>
      </p:sp>
      <p:pic>
        <p:nvPicPr>
          <p:cNvPr id="6" name="Picture 2" descr="Methane, ethane, propane molecule models and chemical formulas. Organic chemical compounds. Natural gas. Ball-and-stick model, geometric structure, structural formula. Illustration over whit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62280" r="3526"/>
          <a:stretch/>
        </p:blipFill>
        <p:spPr bwMode="auto">
          <a:xfrm>
            <a:off x="5333256" y="1412776"/>
            <a:ext cx="2479024" cy="5156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279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Οι ακόρεστοι υδρογονάνθρακες και τα παράγωγα του σημειώνονται από ένα αριθμό  τεσσάρων ψηφίων</a:t>
            </a:r>
            <a:r>
              <a:rPr lang="en-US" sz="1600" dirty="0">
                <a:latin typeface="Arial" panose="020B0604020202020204" pitchFamily="34" charset="0"/>
                <a:cs typeface="Arial" panose="020B0604020202020204" pitchFamily="34" charset="0"/>
              </a:rPr>
              <a:t> </a:t>
            </a:r>
          </a:p>
          <a:p>
            <a:pPr marL="0" indent="0">
              <a:lnSpc>
                <a:spcPct val="150000"/>
              </a:lnSpc>
              <a:buNone/>
            </a:pPr>
            <a:r>
              <a:rPr lang="el-GR" sz="1600" dirty="0">
                <a:latin typeface="Arial" panose="020B0604020202020204" pitchFamily="34" charset="0"/>
                <a:cs typeface="Arial" panose="020B0604020202020204" pitchFamily="34" charset="0"/>
              </a:rPr>
              <a:t>Το πρώτο ψηφίο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ό αριθμός των διπλών και τριπλών δεσμών</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Το δεύτερο ψηφίο είναι το σύνολο των ανθράκων</a:t>
            </a:r>
            <a:r>
              <a:rPr lang="en-US" sz="1600" dirty="0">
                <a:latin typeface="Arial" panose="020B0604020202020204" pitchFamily="34" charset="0"/>
                <a:cs typeface="Arial" panose="020B0604020202020204" pitchFamily="34" charset="0"/>
              </a:rPr>
              <a:t>– 1</a:t>
            </a:r>
          </a:p>
          <a:p>
            <a:pPr marL="0" indent="0">
              <a:lnSpc>
                <a:spcPct val="150000"/>
              </a:lnSpc>
              <a:buNone/>
            </a:pPr>
            <a:r>
              <a:rPr lang="el-GR" sz="1600" dirty="0">
                <a:latin typeface="Arial" panose="020B0604020202020204" pitchFamily="34" charset="0"/>
                <a:cs typeface="Arial" panose="020B0604020202020204" pitchFamily="34" charset="0"/>
              </a:rPr>
              <a:t>Το τρίτο ψηφίο είναι το σύνολο των  υδρογόνων</a:t>
            </a:r>
            <a:r>
              <a:rPr lang="en-US" sz="1600" dirty="0">
                <a:latin typeface="Arial" panose="020B0604020202020204" pitchFamily="34" charset="0"/>
                <a:cs typeface="Arial" panose="020B0604020202020204" pitchFamily="34" charset="0"/>
              </a:rPr>
              <a:t>+ 1” </a:t>
            </a:r>
          </a:p>
          <a:p>
            <a:pPr marL="0" indent="0">
              <a:lnSpc>
                <a:spcPct val="150000"/>
              </a:lnSpc>
              <a:buNone/>
            </a:pPr>
            <a:r>
              <a:rPr lang="el-GR" sz="1600" dirty="0">
                <a:latin typeface="Arial" panose="020B0604020202020204" pitchFamily="34" charset="0"/>
                <a:cs typeface="Arial" panose="020B0604020202020204" pitchFamily="34" charset="0"/>
              </a:rPr>
              <a:t>Το τέταρτο  ψηφίο είναι το σύνολο των ατόμων φθορίου</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5119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Οι οργανικές ενώσεις σημειώνονται με το</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700 + </a:t>
            </a:r>
            <a:r>
              <a:rPr lang="el-GR" sz="1600" dirty="0">
                <a:latin typeface="Arial" panose="020B0604020202020204" pitchFamily="34" charset="0"/>
                <a:cs typeface="Arial" panose="020B0604020202020204" pitchFamily="34" charset="0"/>
              </a:rPr>
              <a:t>μοριακό τους βάρος</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Παράδειγμα </a:t>
            </a:r>
            <a:r>
              <a:rPr lang="en-US" sz="1600" dirty="0">
                <a:latin typeface="Arial" panose="020B0604020202020204" pitchFamily="34" charset="0"/>
                <a:cs typeface="Arial" panose="020B0604020202020204" pitchFamily="34" charset="0"/>
              </a:rPr>
              <a:t>NH3 / </a:t>
            </a:r>
            <a:r>
              <a:rPr lang="el-GR" sz="1600" dirty="0">
                <a:latin typeface="Arial" panose="020B0604020202020204" pitchFamily="34" charset="0"/>
                <a:cs typeface="Arial" panose="020B0604020202020204" pitchFamily="34" charset="0"/>
              </a:rPr>
              <a:t>η αμμωνία έχει μοριακό βάρος </a:t>
            </a:r>
            <a:r>
              <a:rPr lang="en-US" sz="1600" dirty="0">
                <a:latin typeface="Arial" panose="020B0604020202020204" pitchFamily="34" charset="0"/>
                <a:cs typeface="Arial" panose="020B0604020202020204" pitchFamily="34" charset="0"/>
              </a:rPr>
              <a:t>= 17</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sym typeface="Wingdings" panose="05000000000000000000" pitchFamily="2" charset="2"/>
              </a:rPr>
              <a:t> </a:t>
            </a:r>
            <a:r>
              <a:rPr lang="en-US" sz="1600" b="1" dirty="0">
                <a:latin typeface="Arial" panose="020B0604020202020204" pitchFamily="34" charset="0"/>
                <a:cs typeface="Arial" panose="020B0604020202020204" pitchFamily="34" charset="0"/>
              </a:rPr>
              <a:t>R717</a:t>
            </a:r>
          </a:p>
        </p:txBody>
      </p:sp>
    </p:spTree>
    <p:extLst>
      <p:ext uri="{BB962C8B-B14F-4D97-AF65-F5344CB8AC3E}">
        <p14:creationId xmlns:p14="http://schemas.microsoft.com/office/powerpoint/2010/main" val="925235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a:t>
            </a:r>
            <a:r>
              <a:rPr lang="el-GR" sz="1600" dirty="0" err="1">
                <a:latin typeface="Arial" panose="020B0604020202020204" pitchFamily="34" charset="0"/>
                <a:cs typeface="Arial" panose="020B0604020202020204" pitchFamily="34" charset="0"/>
              </a:rPr>
              <a:t>αζεοτρόπια</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σημειώνονται με τη σειρά  </a:t>
            </a:r>
            <a:r>
              <a:rPr lang="en-US" sz="1600" dirty="0">
                <a:latin typeface="Arial" panose="020B0604020202020204" pitchFamily="34" charset="0"/>
                <a:cs typeface="Arial" panose="020B0604020202020204" pitchFamily="34" charset="0"/>
              </a:rPr>
              <a:t>R-500</a:t>
            </a:r>
          </a:p>
          <a:p>
            <a:pPr>
              <a:lnSpc>
                <a:spcPct val="150000"/>
              </a:lnSpc>
            </a:pPr>
            <a:r>
              <a:rPr lang="el-GR" sz="1600" dirty="0">
                <a:latin typeface="Arial" panose="020B0604020202020204" pitchFamily="34" charset="0"/>
                <a:cs typeface="Arial" panose="020B0604020202020204" pitchFamily="34" charset="0"/>
              </a:rPr>
              <a:t>Τα μικτά ψυκτικά </a:t>
            </a:r>
            <a:r>
              <a:rPr lang="el-GR" sz="1600" dirty="0" err="1">
                <a:latin typeface="Arial" panose="020B0604020202020204" pitchFamily="34" charset="0"/>
                <a:cs typeface="Arial" panose="020B0604020202020204" pitchFamily="34" charset="0"/>
              </a:rPr>
              <a:t>αζεοτροπια</a:t>
            </a:r>
            <a:r>
              <a:rPr lang="el-GR" sz="1600" dirty="0">
                <a:latin typeface="Arial" panose="020B0604020202020204" pitchFamily="34" charset="0"/>
                <a:cs typeface="Arial" panose="020B0604020202020204" pitchFamily="34" charset="0"/>
              </a:rPr>
              <a:t> σημειώνονται με τη σειρά </a:t>
            </a:r>
            <a:r>
              <a:rPr lang="en-US" sz="1600" dirty="0">
                <a:latin typeface="Arial" panose="020B0604020202020204" pitchFamily="34" charset="0"/>
                <a:cs typeface="Arial" panose="020B0604020202020204" pitchFamily="34" charset="0"/>
              </a:rPr>
              <a:t> R-400 , </a:t>
            </a:r>
            <a:r>
              <a:rPr lang="el-GR" sz="1600" dirty="0">
                <a:latin typeface="Arial" panose="020B0604020202020204" pitchFamily="34" charset="0"/>
                <a:cs typeface="Arial" panose="020B0604020202020204" pitchFamily="34" charset="0"/>
              </a:rPr>
              <a:t>όπως </a:t>
            </a:r>
            <a:r>
              <a:rPr lang="en-US" sz="1600" dirty="0">
                <a:latin typeface="Arial" panose="020B0604020202020204" pitchFamily="34" charset="0"/>
                <a:cs typeface="Arial" panose="020B0604020202020204" pitchFamily="34" charset="0"/>
              </a:rPr>
              <a:t> R401A, R404A </a:t>
            </a:r>
            <a:r>
              <a:rPr lang="el-GR" sz="1600" dirty="0">
                <a:latin typeface="Arial" panose="020B0604020202020204" pitchFamily="34" charset="0"/>
                <a:cs typeface="Arial" panose="020B0604020202020204" pitchFamily="34" charset="0"/>
              </a:rPr>
              <a:t>κλπ.</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l-GR" sz="1600" dirty="0">
                <a:latin typeface="Arial" panose="020B0604020202020204" pitchFamily="34" charset="0"/>
                <a:cs typeface="Arial" panose="020B0604020202020204" pitchFamily="34" charset="0"/>
              </a:rPr>
              <a:t>Παράδειγμα </a:t>
            </a:r>
            <a:r>
              <a:rPr lang="de-DE" sz="1600" b="1" dirty="0">
                <a:latin typeface="Arial" panose="020B0604020202020204" pitchFamily="34" charset="0"/>
                <a:cs typeface="Arial" panose="020B0604020202020204" pitchFamily="34" charset="0"/>
              </a:rPr>
              <a:t>R410A</a:t>
            </a:r>
          </a:p>
          <a:p>
            <a:pPr lvl="1">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rPr>
              <a:t>50 % R-32 (Difluormethan) </a:t>
            </a:r>
          </a:p>
          <a:p>
            <a:pPr lvl="1">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rPr>
              <a:t>50 % R-125 (Pentafluorethan)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4688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pPr>
              <a:lnSpc>
                <a:spcPct val="150000"/>
              </a:lnSpc>
            </a:pPr>
            <a:r>
              <a:rPr lang="el-GR" dirty="0">
                <a:latin typeface="Arial" panose="020B0604020202020204" pitchFamily="34" charset="0"/>
                <a:cs typeface="Arial" panose="020B0604020202020204" pitchFamily="34" charset="0"/>
              </a:rPr>
              <a:t>Ονοματολογία των ψυκτικών υγρών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Ονοματολογία των ψυκτικών μέσων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κατάληξη με το μικρό γράμμα </a:t>
            </a:r>
            <a:r>
              <a:rPr lang="en-US" sz="1600" dirty="0">
                <a:latin typeface="Arial" panose="020B0604020202020204" pitchFamily="34" charset="0"/>
                <a:cs typeface="Arial" panose="020B0604020202020204" pitchFamily="34" charset="0"/>
              </a:rPr>
              <a:t> (a) </a:t>
            </a:r>
            <a:r>
              <a:rPr lang="el-GR" sz="1600" dirty="0">
                <a:latin typeface="Arial" panose="020B0604020202020204" pitchFamily="34" charset="0"/>
                <a:cs typeface="Arial" panose="020B0604020202020204" pitchFamily="34" charset="0"/>
              </a:rPr>
              <a:t>υποδεικνύει τα ασύμμετρα ισομερή</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κατάληξη με το κεφαλαίο γράμμα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υποδεικνύει διαφορετική μοριακή μάζα </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3508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0"/>
            <a:ext cx="7499176" cy="1124744"/>
          </a:xfrm>
        </p:spPr>
        <p:txBody>
          <a:bodyPr/>
          <a:lstStyle/>
          <a:p>
            <a:pPr>
              <a:lnSpc>
                <a:spcPct val="150000"/>
              </a:lnSpc>
            </a:pPr>
            <a:r>
              <a:rPr lang="el-GR" dirty="0">
                <a:latin typeface="Arial" panose="020B0604020202020204" pitchFamily="34" charset="0"/>
                <a:cs typeface="Arial" panose="020B0604020202020204" pitchFamily="34" charset="0"/>
              </a:rPr>
              <a:t>Κύκλωμα ψυκτικών μέσων και αντλιών θερμότητας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Κύκλωμα αντλίας θερμότητας και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Στην τυπική περίπτωση το κύκλωμα αντλίας θερμότητας και ψυκτικού μέσου είναι κλειστό. Αυτό σημαίνει ότι ούτε ο εγκαταστάτης ούτε ο χρήστης θα έρθει σε επαφή με το ψυκτικό μέσο.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Οι άνθρωποι που εργάζονται με το ψυκτικό κύκλωμα , απαιτείται να έχουν πιστοποιηθεί , το οποίο δεν μπορεί να είναι μέρος αυτής της εκπαίδευσης</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Πριν εργαστείτε με τα ψυκτικά μέσα βεβαιωθείτε ότι επιτρέπεται να το κάνετε σύμφωνα με τη νομοθεσία και τους κανονισμούς της χώρας σας. </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5823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283152" cy="1124744"/>
          </a:xfrm>
        </p:spPr>
        <p:txBody>
          <a:bodyPr/>
          <a:lstStyle/>
          <a:p>
            <a:pPr>
              <a:lnSpc>
                <a:spcPct val="150000"/>
              </a:lnSpc>
            </a:pPr>
            <a:r>
              <a:rPr lang="el-GR" dirty="0">
                <a:latin typeface="Arial" panose="020B0604020202020204" pitchFamily="34" charset="0"/>
                <a:cs typeface="Arial" panose="020B0604020202020204" pitchFamily="34" charset="0"/>
              </a:rPr>
              <a:t>Κύκλωμα ψυκτικών μέσων και αντλιών θερμότητας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Αποκατάσταση και ανακύκλωση</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Σαν αποτέλεσμα των ιδιοτήτων των ψυκτικών, κάθε ψυκτικό πρέπει</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Να αποκατασταθεί </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και </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να ανακυκλωθεί </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και κατάλληλο τρόπο</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Απαγορεύεται αυστηρά η απελευθέρωση του στο περιβάλλον.</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9013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WHMIS safety data sheets checklist training hazardous products pictograms white red symbols workplace health and safety employee supervision compliance legislation"/>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1000"/>
                    </a14:imgEffect>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457200" y="1412776"/>
            <a:ext cx="8686800" cy="69108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Εγχειρίδιο ασφαλείας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Εάν έρθεις σε επαφή με </a:t>
            </a:r>
            <a:r>
              <a:rPr lang="el-GR" sz="1600" dirty="0" err="1">
                <a:latin typeface="Arial" panose="020B0604020202020204" pitchFamily="34" charset="0"/>
                <a:cs typeface="Arial" panose="020B0604020202020204" pitchFamily="34" charset="0"/>
              </a:rPr>
              <a:t>ψυτκικό</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παράδειγμα υπάρχει διαρροή στο κύκλωμα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υπάρχουν κάποιες απαιτήσεις ασφαλείας ανάλογα το ψυκτικό μέσο</a:t>
            </a:r>
          </a:p>
          <a:p>
            <a:pPr marL="0" indent="0">
              <a:lnSpc>
                <a:spcPct val="150000"/>
              </a:lnSpc>
              <a:buNone/>
            </a:pPr>
            <a:r>
              <a:rPr lang="el-GR" sz="1600" dirty="0">
                <a:latin typeface="Arial" panose="020B0604020202020204" pitchFamily="34" charset="0"/>
                <a:cs typeface="Arial" panose="020B0604020202020204" pitchFamily="34" charset="0"/>
              </a:rPr>
              <a:t>Κάθε ψυκτικό έχει διαφορετικές ιδιότητες και διαφορετικά προβλήματα.</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κάθε ψυκτικό  ο κατασκευαστής παρέχει ένα εγχειρίδιο </a:t>
            </a:r>
            <a:r>
              <a:rPr lang="el-GR" sz="1600" dirty="0" err="1">
                <a:latin typeface="Arial" panose="020B0604020202020204" pitchFamily="34" charset="0"/>
                <a:cs typeface="Arial" panose="020B0604020202020204" pitchFamily="34" charset="0"/>
              </a:rPr>
              <a:t>ασφάλείας</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1658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Εισαγωγή</a:t>
            </a:r>
          </a:p>
        </p:txBody>
      </p:sp>
      <p:sp>
        <p:nvSpPr>
          <p:cNvPr id="3" name="Content Placeholder 2"/>
          <p:cNvSpPr>
            <a:spLocks noGrp="1"/>
          </p:cNvSpPr>
          <p:nvPr>
            <p:ph idx="1"/>
          </p:nvPr>
        </p:nvSpPr>
        <p:spPr/>
        <p:txBody>
          <a:bodyPr>
            <a:normAutofit/>
          </a:bodyPr>
          <a:lstStyle/>
          <a:p>
            <a:pPr marL="0" indent="0">
              <a:lnSpc>
                <a:spcPct val="150000"/>
              </a:lnSpc>
              <a:buNone/>
            </a:pPr>
            <a:r>
              <a:rPr lang="el-GR" sz="1600" dirty="0">
                <a:latin typeface="Arial" panose="020B0604020202020204" pitchFamily="34" charset="0"/>
                <a:cs typeface="Arial" panose="020B0604020202020204" pitchFamily="34" charset="0"/>
              </a:rPr>
              <a:t>Κατά την εγκατάσταση και λειτουργία των γεωθερμικών συστημάτων με  αντλίες </a:t>
            </a:r>
            <a:r>
              <a:rPr lang="el-GR" sz="1600" dirty="0" smtClean="0">
                <a:latin typeface="Arial" panose="020B0604020202020204" pitchFamily="34" charset="0"/>
                <a:cs typeface="Arial" panose="020B0604020202020204" pitchFamily="34" charset="0"/>
              </a:rPr>
              <a:t>θερμότητας, </a:t>
            </a:r>
            <a:r>
              <a:rPr lang="el-GR" sz="1600" dirty="0">
                <a:latin typeface="Arial" panose="020B0604020202020204" pitchFamily="34" charset="0"/>
                <a:cs typeface="Arial" panose="020B0604020202020204" pitchFamily="34" charset="0"/>
              </a:rPr>
              <a:t>πρέπει να προσέξετε δύο χημικούς παράγοντες. </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Τα ψυκτικά υγρά σαν το εσωτερικό υγρό στις αντλίες θερμότητας</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smtClean="0">
                <a:latin typeface="Arial" panose="020B0604020202020204" pitchFamily="34" charset="0"/>
                <a:cs typeface="Arial" panose="020B0604020202020204" pitchFamily="34" charset="0"/>
              </a:rPr>
              <a:t>Το αλμυρό νερό ως </a:t>
            </a:r>
            <a:r>
              <a:rPr lang="el-GR" sz="1600" dirty="0">
                <a:latin typeface="Arial" panose="020B0604020202020204" pitchFamily="34" charset="0"/>
                <a:cs typeface="Arial" panose="020B0604020202020204" pitchFamily="34" charset="0"/>
              </a:rPr>
              <a:t>μέσο μεταφοράς θερμότητας μέσα στους εναλλάκτες θερμότητας μέσα στη γεώτρηση</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Refrigerants &amp; Safety</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Εγχειρίδιο ασφαλείας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Εδώ είναι το εγχειρίδιο ασφαλείας του </a:t>
            </a:r>
            <a:r>
              <a:rPr lang="en-US" sz="1600" dirty="0">
                <a:latin typeface="Arial" panose="020B0604020202020204" pitchFamily="34" charset="0"/>
                <a:cs typeface="Arial" panose="020B0604020202020204" pitchFamily="34" charset="0"/>
              </a:rPr>
              <a:t>R410</a:t>
            </a:r>
          </a:p>
          <a:p>
            <a:pPr marL="0" indent="0">
              <a:lnSpc>
                <a:spcPct val="150000"/>
              </a:lnSpc>
              <a:buNone/>
            </a:pPr>
            <a:r>
              <a:rPr lang="en-US" sz="1600" dirty="0">
                <a:latin typeface="Arial" panose="020B0604020202020204" pitchFamily="34" charset="0"/>
                <a:cs typeface="Arial" panose="020B0604020202020204" pitchFamily="34" charset="0"/>
                <a:hlinkClick r:id="rId3"/>
              </a:rPr>
              <a:t>http://www.refrigerants.com/pdf/SDS%20R410A.pdf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Τα σημαντικότερα γεγονότα και οδηγίες είναι</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453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Μέτρα πρώτης βοήθειας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Δέρμα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Ξεπλύνετε γρήγορα το δέρμα μέχρι να απομακρυνθούν όλα τα χημικά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 υπάρχει υποψία για κρυοπάγημα κάντε μπάνιο με χλιαρό νερό χωρίς να τρίψετε την περιοχή. Εάν δεν υπάρχει νερό καλύψτε την περιοχή με ένα καθαρό πανί. Αναζητήστε ιατρική βοήθεια εάν τα συμπτώματα συνεχίζονται.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Μάτια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Άμεσα ξεπλύνετε τα μάτια με μεγάλες ποσότητες νερού για τουλάχιστον </a:t>
            </a:r>
            <a:r>
              <a:rPr lang="en-US" sz="1600" dirty="0">
                <a:latin typeface="Arial" panose="020B0604020202020204" pitchFamily="34" charset="0"/>
                <a:cs typeface="Arial" panose="020B0604020202020204" pitchFamily="34" charset="0"/>
              </a:rPr>
              <a:t> 15 </a:t>
            </a:r>
            <a:r>
              <a:rPr lang="el-GR" sz="1600" dirty="0">
                <a:latin typeface="Arial" panose="020B0604020202020204" pitchFamily="34" charset="0"/>
                <a:cs typeface="Arial" panose="020B0604020202020204" pitchFamily="34" charset="0"/>
              </a:rPr>
              <a:t>λεπτά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ανασηκώστε τα βλέφαρα για καλύτερο ξέπλυμα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Αναζητήστε ιατρική βοήθεια εάν τα συμπτώματα συνεχίζονται. </a:t>
            </a:r>
            <a:r>
              <a:rPr lang="en-US" sz="1600" dirty="0">
                <a:latin typeface="Arial" panose="020B0604020202020204" pitchFamily="34" charset="0"/>
                <a:cs typeface="Arial" panose="020B0604020202020204" pitchFamily="34" charset="0"/>
              </a:rPr>
              <a:t>.</a:t>
            </a: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8052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Μέτρα πρώτης βοήθειας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Αναπνοή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Άμεσα βγείτε σε καθαρό αέρα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 έχει σταματήσει η αναπνοή,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κάντε τεχνητή αναπνοή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Χρησιμοποιήστε οξυγόνο αν απαιτείται,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 την προϋπόθεση ότι υπάρχει φιάλη οξυγόνου</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Ζητήστε ιατρική βοήθεια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Μην κάνετε ένεση αδρεναλίνης</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3233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Ατομικά μέσα προστασίας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Προστασία του δέρματος </a:t>
            </a:r>
            <a:r>
              <a:rPr lang="en-US" sz="1600" b="1"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Η επαφή του δέρματος με ψυκτικά μέσα μπορεί να προκαλέσει κρυοπαγήματα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Γενικά πρέπει να φοράτε γάντια</a:t>
            </a:r>
            <a:r>
              <a:rPr lang="en-US" sz="1600" dirty="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Εάν </a:t>
            </a:r>
            <a:r>
              <a:rPr lang="el-GR" sz="1600" dirty="0">
                <a:latin typeface="Arial" panose="020B0604020202020204" pitchFamily="34" charset="0"/>
                <a:cs typeface="Arial" panose="020B0604020202020204" pitchFamily="34" charset="0"/>
              </a:rPr>
              <a:t>αναμένεται </a:t>
            </a:r>
            <a:r>
              <a:rPr lang="el-GR" sz="1600" dirty="0" smtClean="0">
                <a:latin typeface="Arial" panose="020B0604020202020204" pitchFamily="34" charset="0"/>
                <a:cs typeface="Arial" panose="020B0604020202020204" pitchFamily="34" charset="0"/>
              </a:rPr>
              <a:t>παρατεταμένη </a:t>
            </a:r>
            <a:r>
              <a:rPr lang="el-GR" sz="1600" dirty="0">
                <a:latin typeface="Arial" panose="020B0604020202020204" pitchFamily="34" charset="0"/>
                <a:cs typeface="Arial" panose="020B0604020202020204" pitchFamily="34" charset="0"/>
              </a:rPr>
              <a:t>επαφή με υγρό ή αέριο ψυκτικό υγρό</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πρέπει να χρησιμοποιούνται μονωτικά γάντια από </a:t>
            </a:r>
            <a:r>
              <a:rPr lang="en-US" sz="1600" b="1" dirty="0">
                <a:latin typeface="Arial" panose="020B0604020202020204" pitchFamily="34" charset="0"/>
                <a:cs typeface="Arial" panose="020B0604020202020204" pitchFamily="34" charset="0"/>
              </a:rPr>
              <a:t> PVA</a:t>
            </a:r>
            <a:r>
              <a:rPr lang="en-US"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νεοπρένιο</a:t>
            </a:r>
            <a:r>
              <a:rPr lang="el-GR" sz="1600" dirty="0">
                <a:latin typeface="Arial" panose="020B0604020202020204" pitchFamily="34" charset="0"/>
                <a:cs typeface="Arial" panose="020B0604020202020204" pitchFamily="34" charset="0"/>
              </a:rPr>
              <a:t> ή πλαστικό</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Κάθε μολυσμένο ρούχο πρέπει να απομακρύνεται γρήγορα και να πλένεται πριν ξαναχρησιμοποιηθεί.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Προστασία των ματιών</a:t>
            </a:r>
            <a:r>
              <a:rPr lang="en-US" sz="1600" b="1"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Σε κάθε περίπτωση , φοράτε γυαλιά προστασίας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Ένα υπάρχει πιθανότητα επαφής με υγρό , φοράτε γυαλιά χημικής προστασίας.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6483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Ατομικά μέσα προστασίας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Προστασία της αναπνοής</a:t>
            </a:r>
            <a:r>
              <a:rPr lang="en-US" sz="1600" b="1"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Δεν απαιτείται για επαρκώς αεριζόμενους χώρους εργασίας. Για τυχαίες </a:t>
            </a:r>
            <a:r>
              <a:rPr lang="el-GR" sz="1600" dirty="0" err="1" smtClean="0">
                <a:latin typeface="Arial" panose="020B0604020202020204" pitchFamily="34" charset="0"/>
                <a:cs typeface="Arial" panose="020B0604020202020204" pitchFamily="34" charset="0"/>
              </a:rPr>
              <a:t>περιπτώσειςή</a:t>
            </a:r>
            <a:r>
              <a:rPr lang="el-GR" sz="1600" dirty="0" smtClean="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μη αεριζόμενους χώρους ή περιορισμένους χώρους όπου η συγκέντρωση μπορεί να είναι πάνω από </a:t>
            </a:r>
            <a:r>
              <a:rPr lang="en-US" sz="1600" dirty="0" smtClean="0">
                <a:latin typeface="Arial" panose="020B0604020202020204" pitchFamily="34" charset="0"/>
                <a:cs typeface="Arial" panose="020B0604020202020204" pitchFamily="34" charset="0"/>
              </a:rPr>
              <a:t>PEL </a:t>
            </a:r>
            <a:r>
              <a:rPr lang="en-US" sz="1600" dirty="0">
                <a:latin typeface="Arial" panose="020B0604020202020204" pitchFamily="34" charset="0"/>
                <a:cs typeface="Arial" panose="020B0604020202020204" pitchFamily="34" charset="0"/>
              </a:rPr>
              <a:t>of </a:t>
            </a:r>
            <a:r>
              <a:rPr lang="en-US" sz="1600" dirty="0" smtClean="0">
                <a:latin typeface="Arial" panose="020B0604020202020204" pitchFamily="34" charset="0"/>
                <a:cs typeface="Arial" panose="020B0604020202020204" pitchFamily="34" charset="0"/>
              </a:rPr>
              <a:t>1000 </a:t>
            </a:r>
            <a:r>
              <a:rPr lang="en-US" sz="1600" dirty="0">
                <a:latin typeface="Arial" panose="020B0604020202020204" pitchFamily="34" charset="0"/>
                <a:cs typeface="Arial" panose="020B0604020202020204" pitchFamily="34" charset="0"/>
              </a:rPr>
              <a:t>ppm, </a:t>
            </a:r>
            <a:r>
              <a:rPr lang="el-GR" sz="1600" dirty="0">
                <a:latin typeface="Arial" panose="020B0604020202020204" pitchFamily="34" charset="0"/>
                <a:cs typeface="Arial" panose="020B0604020202020204" pitchFamily="34" charset="0"/>
              </a:rPr>
              <a:t>χρησιμοποιείστε εγκεκριμένη αναπνευστική συσκευή ή αναπνευστήρα παρεχόμενου αέρα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a:t>
            </a:r>
            <a:r>
              <a:rPr lang="el-GR" sz="1600" dirty="0" smtClean="0">
                <a:latin typeface="Arial" panose="020B0604020202020204" pitchFamily="34" charset="0"/>
                <a:cs typeface="Arial" panose="020B0604020202020204" pitchFamily="34" charset="0"/>
              </a:rPr>
              <a:t>διαφυγή</a:t>
            </a:r>
            <a:r>
              <a:rPr lang="en-US" sz="1600" dirty="0" smtClean="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χρησιμοποιήστε μάσκα αερίων</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9040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Ατομικά μέσα προστασίας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Συμπληρωματικές συστάσεις</a:t>
            </a:r>
            <a:r>
              <a:rPr lang="en-US" sz="1600" b="1"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¨οπού η επαφή με υγρό είναι πιθανή</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όπως μια διαρροή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πρέπει να φοράτε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αδιάβροχες μπότες και γάντια.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Προειδοποιητικές πινακίδες συνιστώνται σε περιοχές υψηλής έκθεσης</a:t>
            </a:r>
            <a:r>
              <a:rPr lang="en-US" sz="1600" b="1"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Πρέπει να υπάρχουν σταθμοί πλύσης ματιών και εγκαταστάσεις για άμεσο μπάνιο.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339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Ψυκτικά μέσα και ασφάλεια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8356" y="1484784"/>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Σε περίπτωση κινδύνου καλέστε</a:t>
            </a:r>
            <a:r>
              <a:rPr lang="el-GR" sz="1600" b="1" dirty="0">
                <a:solidFill>
                  <a:srgbClr val="FF0000"/>
                </a:solidFill>
                <a:latin typeface="Arial" panose="020B0604020202020204" pitchFamily="34" charset="0"/>
                <a:cs typeface="Arial" panose="020B0604020202020204" pitchFamily="34" charset="0"/>
              </a:rPr>
              <a:t> </a:t>
            </a:r>
          </a:p>
          <a:p>
            <a:pPr marL="0" indent="0">
              <a:lnSpc>
                <a:spcPct val="150000"/>
              </a:lnSpc>
              <a:buNone/>
            </a:pPr>
            <a:r>
              <a:rPr lang="el-GR" sz="1600" b="1" dirty="0">
                <a:solidFill>
                  <a:srgbClr val="FF0000"/>
                </a:solidFill>
                <a:latin typeface="Arial" panose="020B0604020202020204" pitchFamily="34" charset="0"/>
                <a:cs typeface="Arial" panose="020B0604020202020204" pitchFamily="34" charset="0"/>
              </a:rPr>
              <a:t>2107793777</a:t>
            </a:r>
            <a:endParaRPr lang="en-US" sz="1600" b="1" dirty="0">
              <a:solidFill>
                <a:srgbClr val="FF0000"/>
              </a:solidFill>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2772" name="Picture 4" descr="112 Emergency Call Numb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14500"/>
            <a:ext cx="4372060" cy="4663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5973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solidFill>
                  <a:srgbClr val="FF0000"/>
                </a:solidFill>
                <a:latin typeface="Arial" panose="020B0604020202020204" pitchFamily="34" charset="0"/>
                <a:cs typeface="Arial" panose="020B0604020202020204" pitchFamily="34" charset="0"/>
              </a:rPr>
              <a:t>Υγρό μεταφοράς θερμότητας </a:t>
            </a:r>
            <a:r>
              <a:rPr lang="el-GR" dirty="0" smtClean="0">
                <a:solidFill>
                  <a:srgbClr val="FF0000"/>
                </a:solidFill>
                <a:latin typeface="Arial" panose="020B0604020202020204" pitchFamily="34" charset="0"/>
                <a:cs typeface="Arial" panose="020B0604020202020204" pitchFamily="34" charset="0"/>
              </a:rPr>
              <a:t>– Άλμη</a:t>
            </a:r>
            <a:endParaRPr lang="en-GB"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95536" y="1412776"/>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Τι σημαίνει</a:t>
            </a:r>
            <a:r>
              <a:rPr lang="el-GR" sz="1600" b="1" dirty="0">
                <a:solidFill>
                  <a:srgbClr val="FF0000"/>
                </a:solidFill>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άλμη</a:t>
            </a:r>
            <a:r>
              <a:rPr lang="el-GR" sz="1600" b="1" dirty="0">
                <a:solidFill>
                  <a:srgbClr val="FF0000"/>
                </a:solidFill>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Το υγρό μεταφοράς θερμότητας στον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 μέσα στη γεώτρηση ονομάζεται άλμη. </a:t>
            </a:r>
            <a:r>
              <a:rPr lang="en-US" sz="1600" dirty="0">
                <a:latin typeface="Arial" panose="020B0604020202020204" pitchFamily="34" charset="0"/>
                <a:cs typeface="Arial" panose="020B0604020202020204" pitchFamily="34" charset="0"/>
              </a:rPr>
              <a:t/>
            </a:r>
            <a:br>
              <a:rPr lang="en-US" sz="1600" dirty="0">
                <a:latin typeface="Arial" panose="020B0604020202020204" pitchFamily="34" charset="0"/>
                <a:cs typeface="Arial" panose="020B0604020202020204" pitchFamily="34" charset="0"/>
              </a:rPr>
            </a:br>
            <a:r>
              <a:rPr lang="el-GR" sz="1600" dirty="0">
                <a:latin typeface="Arial" panose="020B0604020202020204" pitchFamily="34" charset="0"/>
                <a:cs typeface="Arial" panose="020B0604020202020204" pitchFamily="34" charset="0"/>
              </a:rPr>
              <a:t>Σημαίνει συνήθως  υψηλή συγκέντρωση αλατιού στο νερό. </a:t>
            </a:r>
          </a:p>
          <a:p>
            <a:pPr marL="0" indent="0">
              <a:lnSpc>
                <a:spcPct val="150000"/>
              </a:lnSpc>
              <a:buNone/>
            </a:pPr>
            <a:r>
              <a:rPr lang="el-GR" sz="1600" dirty="0">
                <a:latin typeface="Arial" panose="020B0604020202020204" pitchFamily="34" charset="0"/>
                <a:cs typeface="Arial" panose="020B0604020202020204" pitchFamily="34" charset="0"/>
              </a:rPr>
              <a:t>Από </a:t>
            </a:r>
            <a:r>
              <a:rPr lang="en-US" sz="1600" dirty="0">
                <a:latin typeface="Arial" panose="020B0604020202020204" pitchFamily="34" charset="0"/>
                <a:cs typeface="Arial" panose="020B0604020202020204" pitchFamily="34" charset="0"/>
              </a:rPr>
              <a:t> 3.5% (</a:t>
            </a:r>
            <a:r>
              <a:rPr lang="el-GR" sz="1600" dirty="0">
                <a:latin typeface="Arial" panose="020B0604020202020204" pitchFamily="34" charset="0"/>
                <a:cs typeface="Arial" panose="020B0604020202020204" pitchFamily="34" charset="0"/>
              </a:rPr>
              <a:t>θαλασσινό νερό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μέχρι </a:t>
            </a:r>
            <a:r>
              <a:rPr lang="en-US" sz="1600" dirty="0">
                <a:latin typeface="Arial" panose="020B0604020202020204" pitchFamily="34" charset="0"/>
                <a:cs typeface="Arial" panose="020B0604020202020204" pitchFamily="34" charset="0"/>
              </a:rPr>
              <a:t>26% (</a:t>
            </a:r>
            <a:r>
              <a:rPr lang="el-GR" sz="1600" dirty="0">
                <a:latin typeface="Arial" panose="020B0604020202020204" pitchFamily="34" charset="0"/>
                <a:cs typeface="Arial" panose="020B0604020202020204" pitchFamily="34" charset="0"/>
              </a:rPr>
              <a:t>ένα τυπικό κορεσμένο διάλυμα</a:t>
            </a:r>
            <a:r>
              <a:rPr lang="en-US" sz="1600" dirty="0">
                <a:latin typeface="Arial" panose="020B0604020202020204" pitchFamily="34" charset="0"/>
                <a:cs typeface="Arial" panose="020B0604020202020204" pitchFamily="34" charset="0"/>
              </a:rPr>
              <a:t>)</a:t>
            </a:r>
          </a:p>
          <a:p>
            <a:pPr marL="0" indent="0">
              <a:lnSpc>
                <a:spcPct val="150000"/>
              </a:lnSpc>
              <a:buNone/>
            </a:pPr>
            <a:r>
              <a:rPr lang="el-GR" sz="1600" dirty="0">
                <a:latin typeface="Arial" panose="020B0604020202020204" pitchFamily="34" charset="0"/>
                <a:cs typeface="Arial" panose="020B0604020202020204" pitchFamily="34" charset="0"/>
              </a:rPr>
              <a:t>Αυτό η σημασία δεν έχει να κάνει με το υγρό μεταφοράς θερμότητας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Στην περίπτωση μας άλμη , είναι μια μίξη </a:t>
            </a:r>
            <a:r>
              <a:rPr lang="en-US" sz="1600" dirty="0">
                <a:latin typeface="Arial" panose="020B0604020202020204" pitchFamily="34" charset="0"/>
                <a:cs typeface="Arial" panose="020B0604020202020204" pitchFamily="34" charset="0"/>
              </a:rPr>
              <a:t>(~75%) </a:t>
            </a:r>
            <a:r>
              <a:rPr lang="el-GR" sz="1600" dirty="0">
                <a:latin typeface="Arial" panose="020B0604020202020204" pitchFamily="34" charset="0"/>
                <a:cs typeface="Arial" panose="020B0604020202020204" pitchFamily="34" charset="0"/>
              </a:rPr>
              <a:t>και αντιψυκτικό </a:t>
            </a:r>
            <a:r>
              <a:rPr lang="en-US" sz="1600" dirty="0">
                <a:latin typeface="Arial" panose="020B0604020202020204" pitchFamily="34" charset="0"/>
                <a:cs typeface="Arial" panose="020B0604020202020204" pitchFamily="34" charset="0"/>
              </a:rPr>
              <a:t>(~25%, e.g. ethylene glycol )</a:t>
            </a:r>
          </a:p>
          <a:p>
            <a:pPr marL="0" indent="0">
              <a:lnSpc>
                <a:spcPct val="150000"/>
              </a:lnSpc>
              <a:buNone/>
            </a:pPr>
            <a:r>
              <a:rPr lang="el-GR" sz="1600" dirty="0">
                <a:latin typeface="Arial" panose="020B0604020202020204" pitchFamily="34" charset="0"/>
                <a:cs typeface="Arial" panose="020B0604020202020204" pitchFamily="34" charset="0"/>
              </a:rPr>
              <a:t>Το αντιψυκτικό αποτρέπει το πάγωμα στις συνθήκες λειτουργίας σε θερμοκρασίες κάτω των  </a:t>
            </a:r>
            <a:r>
              <a:rPr lang="en-US" sz="1600" dirty="0">
                <a:latin typeface="Arial" panose="020B0604020202020204" pitchFamily="34" charset="0"/>
                <a:cs typeface="Arial" panose="020B0604020202020204" pitchFamily="34" charset="0"/>
              </a:rPr>
              <a:t>0°C.</a:t>
            </a: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8250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Μόνο </a:t>
            </a:r>
            <a:r>
              <a:rPr lang="el-GR" sz="1600" b="1" dirty="0" smtClean="0">
                <a:latin typeface="Arial" panose="020B0604020202020204" pitchFamily="34" charset="0"/>
                <a:cs typeface="Arial" panose="020B0604020202020204" pitchFamily="34" charset="0"/>
              </a:rPr>
              <a:t>αντιψυκτικό;</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Η πιο σημαντική ιδιότητα της άλμης είναι το χαμηλό σημείο πήξης. </a:t>
            </a:r>
            <a:r>
              <a:rPr lang="en-US"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err="1">
                <a:latin typeface="Arial" panose="020B0604020202020204" pitchFamily="34" charset="0"/>
                <a:cs typeface="Arial" panose="020B0604020202020204" pitchFamily="34" charset="0"/>
              </a:rPr>
              <a:t>γλυκόλη</a:t>
            </a:r>
            <a:r>
              <a:rPr lang="el-GR" sz="1600" dirty="0">
                <a:latin typeface="Arial" panose="020B0604020202020204" pitchFamily="34" charset="0"/>
                <a:cs typeface="Arial" panose="020B0604020202020204" pitchFamily="34" charset="0"/>
              </a:rPr>
              <a:t> αιθυλενίου</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Επιπροσθέτως η άλμη έχει σχεδιαστεί να αποτρέπει τη διάβρωση, τη γήρανση και τις επιστρώσεις στο σύστημα. </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l-GR" sz="1600" dirty="0">
                <a:latin typeface="Arial" panose="020B0604020202020204" pitchFamily="34" charset="0"/>
                <a:cs typeface="Arial" panose="020B0604020202020204" pitchFamily="34" charset="0"/>
                <a:sym typeface="Wingdings" panose="05000000000000000000" pitchFamily="2" charset="2"/>
              </a:rPr>
              <a:t>Γ αυτό προστίθενται αναστολείς</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που είναι μέρος του έτοιμου αντιψυκτικού. </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l-GR" sz="1600" dirty="0">
                <a:latin typeface="Arial" panose="020B0604020202020204" pitchFamily="34" charset="0"/>
                <a:cs typeface="Arial" panose="020B0604020202020204" pitchFamily="34" charset="0"/>
                <a:sym typeface="Wingdings" panose="05000000000000000000" pitchFamily="2" charset="2"/>
              </a:rPr>
              <a:t>Ενώ η </a:t>
            </a:r>
            <a:r>
              <a:rPr lang="el-GR" sz="1600" dirty="0" err="1">
                <a:latin typeface="Arial" panose="020B0604020202020204" pitchFamily="34" charset="0"/>
                <a:cs typeface="Arial" panose="020B0604020202020204" pitchFamily="34" charset="0"/>
                <a:sym typeface="Wingdings" panose="05000000000000000000" pitchFamily="2" charset="2"/>
              </a:rPr>
              <a:t>γλυκόλη</a:t>
            </a:r>
            <a:r>
              <a:rPr lang="el-GR" sz="1600" dirty="0">
                <a:latin typeface="Arial" panose="020B0604020202020204" pitchFamily="34" charset="0"/>
                <a:cs typeface="Arial" panose="020B0604020202020204" pitchFamily="34" charset="0"/>
                <a:sym typeface="Wingdings" panose="05000000000000000000" pitchFamily="2" charset="2"/>
              </a:rPr>
              <a:t> είναι σχετικά ακίνδυνη, οι αναστολείς μπορεί να είναι επικίνδυνοι στην υγεία και στο περιβάλλον. </a:t>
            </a: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0139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Αναστολείς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Δυστυχώς τα ξεχωριστά στοιχεία των αναστολέων δεν παρουσιάζονται από τους κατασκευαστές.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sym typeface="Wingdings" panose="05000000000000000000" pitchFamily="2" charset="2"/>
              </a:rPr>
              <a:t>Στις προδιαγραφές ονομάζονται μόνο σαν </a:t>
            </a:r>
            <a:r>
              <a:rPr lang="en-US" sz="1600" dirty="0">
                <a:latin typeface="Arial" panose="020B0604020202020204" pitchFamily="34" charset="0"/>
                <a:cs typeface="Arial" panose="020B0604020202020204" pitchFamily="34" charset="0"/>
                <a:sym typeface="Wingdings" panose="05000000000000000000" pitchFamily="2" charset="2"/>
              </a:rPr>
              <a:t>“</a:t>
            </a:r>
            <a:r>
              <a:rPr lang="el-GR" sz="1600" dirty="0">
                <a:latin typeface="Arial" panose="020B0604020202020204" pitchFamily="34" charset="0"/>
                <a:cs typeface="Arial" panose="020B0604020202020204" pitchFamily="34" charset="0"/>
                <a:sym typeface="Wingdings" panose="05000000000000000000" pitchFamily="2" charset="2"/>
              </a:rPr>
              <a:t>Μοντέρνοι αναστολείς</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ή </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παράγοντες διαβρωτικής προστασίας</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Ο στόχος τους είναι να παρέχουν βέλτιστη προστασία ενάντια στη διάβρωση, ακόμα και στα συνδυασμένα συστήματα. </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9103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l-GR" dirty="0">
                <a:latin typeface="Arial" panose="020B0604020202020204" pitchFamily="34" charset="0"/>
                <a:cs typeface="Arial" panose="020B0604020202020204" pitchFamily="34" charset="0"/>
              </a:rPr>
              <a:t>Ψυκτικό υγρό</a:t>
            </a:r>
          </a:p>
        </p:txBody>
      </p:sp>
      <p:sp>
        <p:nvSpPr>
          <p:cNvPr id="3" name="Content Placeholder 2"/>
          <p:cNvSpPr>
            <a:spLocks noGrp="1"/>
          </p:cNvSpPr>
          <p:nvPr>
            <p:ph idx="1"/>
          </p:nvPr>
        </p:nvSpPr>
        <p:spPr/>
        <p:txBody>
          <a:bodyPr>
            <a:noAutofit/>
          </a:bodyPr>
          <a:lstStyle/>
          <a:p>
            <a:pPr marL="0" indent="0">
              <a:lnSpc>
                <a:spcPct val="150000"/>
              </a:lnSpc>
              <a:buNone/>
            </a:pPr>
            <a:r>
              <a:rPr lang="el-GR" sz="1600" dirty="0">
                <a:latin typeface="Arial" panose="020B0604020202020204" pitchFamily="34" charset="0"/>
                <a:cs typeface="Arial" panose="020B0604020202020204" pitchFamily="34" charset="0"/>
              </a:rPr>
              <a:t>Ένα ψυκτικό υγρό χρησιμοποιείται στο ψυκτικό κύκλωμα μιας αντλίας θερμότητας.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Κατά τη διάρκεια του κύκλου λειτουργίας στην αντλία θερμότητας υποβάλλεται σε μεταβολές τις κατάστασης </a:t>
            </a:r>
            <a:r>
              <a:rPr lang="el-GR" sz="1600" dirty="0" smtClean="0">
                <a:latin typeface="Arial" panose="020B0604020202020204" pitchFamily="34" charset="0"/>
                <a:cs typeface="Arial" panose="020B0604020202020204" pitchFamily="34" charset="0"/>
              </a:rPr>
              <a:t>του, </a:t>
            </a:r>
            <a:r>
              <a:rPr lang="el-GR" sz="1600" dirty="0">
                <a:latin typeface="Arial" panose="020B0604020202020204" pitchFamily="34" charset="0"/>
                <a:cs typeface="Arial" panose="020B0604020202020204" pitchFamily="34" charset="0"/>
              </a:rPr>
              <a:t>από την υγρή στην αέρια φάση και ξανά πάλι πίσω. </a:t>
            </a: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sym typeface="Wingdings" panose="05000000000000000000" pitchFamily="2" charset="2"/>
              </a:rPr>
              <a:t>Κανονικά βρίσκεται σε ένα κλειστό κύκλωμα και δεν πρέπει κάποιος να έρχεται σε επαφή με τις ουσίες αυτές.</a:t>
            </a: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Ιδιότητες του ψυκτικού υγρού</a:t>
            </a:r>
            <a:endParaRPr lang="en-US" sz="1600" b="1" dirty="0">
              <a:latin typeface="Arial" panose="020B0604020202020204" pitchFamily="34" charset="0"/>
              <a:cs typeface="Arial" panose="020B0604020202020204" pitchFamily="34" charset="0"/>
            </a:endParaRPr>
          </a:p>
          <a:p>
            <a:pPr>
              <a:lnSpc>
                <a:spcPct val="150000"/>
              </a:lnSpc>
              <a:buAutoNum type="arabicPeriod"/>
            </a:pPr>
            <a:r>
              <a:rPr lang="el-GR" sz="1600" dirty="0" smtClean="0">
                <a:latin typeface="Arial" panose="020B0604020202020204" pitchFamily="34" charset="0"/>
                <a:cs typeface="Arial" panose="020B0604020202020204" pitchFamily="34" charset="0"/>
              </a:rPr>
              <a:t>Θερμοδυναμικές </a:t>
            </a:r>
            <a:r>
              <a:rPr lang="el-GR" sz="1600" dirty="0">
                <a:latin typeface="Arial" panose="020B0604020202020204" pitchFamily="34" charset="0"/>
                <a:cs typeface="Arial" panose="020B0604020202020204" pitchFamily="34" charset="0"/>
              </a:rPr>
              <a:t>ιδιότητες</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Περιβαλλοντικές και ασφαλείας </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713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Αναστολείς</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παράδειγμα η </a:t>
            </a:r>
            <a:r>
              <a:rPr lang="en-US" sz="1600" dirty="0">
                <a:latin typeface="Arial" panose="020B0604020202020204" pitchFamily="34" charset="0"/>
                <a:cs typeface="Arial" panose="020B0604020202020204" pitchFamily="34" charset="0"/>
              </a:rPr>
              <a:t>Terra </a:t>
            </a:r>
            <a:r>
              <a:rPr lang="en-US" sz="1600" dirty="0" err="1">
                <a:latin typeface="Arial" panose="020B0604020202020204" pitchFamily="34" charset="0"/>
                <a:cs typeface="Arial" panose="020B0604020202020204" pitchFamily="34" charset="0"/>
              </a:rPr>
              <a:t>calidius</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τα προϊόντα της</a:t>
            </a:r>
            <a:endParaRPr lang="en-US" sz="1600"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rPr>
              <a:t>TERRA GELU HEAT TRANSFER FLUID N</a:t>
            </a:r>
            <a:r>
              <a:rPr lang="en-US"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l-GR" sz="1600" dirty="0">
                <a:latin typeface="Arial" panose="020B0604020202020204" pitchFamily="34" charset="0"/>
                <a:cs typeface="Arial" panose="020B0604020202020204" pitchFamily="34" charset="0"/>
              </a:rPr>
              <a:t>Ακόλουθες ιδιότητες</a:t>
            </a:r>
            <a:r>
              <a:rPr lang="en-US" sz="1600" dirty="0">
                <a:latin typeface="Arial" panose="020B0604020202020204" pitchFamily="34" charset="0"/>
                <a:cs typeface="Arial" panose="020B0604020202020204" pitchFamily="34" charset="0"/>
              </a:rPr>
              <a:t>:</a:t>
            </a:r>
            <a:br>
              <a:rPr lang="en-US" sz="1600"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2767049" y="3068960"/>
            <a:ext cx="6381143" cy="3672408"/>
          </a:xfrm>
          <a:prstGeom prst="rect">
            <a:avLst/>
          </a:prstGeom>
        </p:spPr>
      </p:pic>
      <p:sp>
        <p:nvSpPr>
          <p:cNvPr id="6" name="Rechteck 5"/>
          <p:cNvSpPr/>
          <p:nvPr/>
        </p:nvSpPr>
        <p:spPr>
          <a:xfrm>
            <a:off x="2914952" y="3394967"/>
            <a:ext cx="2088232"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2915816" y="3359125"/>
            <a:ext cx="706091" cy="307777"/>
          </a:xfrm>
          <a:prstGeom prst="rect">
            <a:avLst/>
          </a:prstGeom>
          <a:noFill/>
        </p:spPr>
        <p:txBody>
          <a:bodyPr wrap="none" rtlCol="0">
            <a:spAutoFit/>
          </a:bodyPr>
          <a:lstStyle/>
          <a:p>
            <a:r>
              <a:rPr lang="el-GR" sz="1400" b="1" dirty="0">
                <a:latin typeface="Arial" panose="020B0604020202020204" pitchFamily="34" charset="0"/>
                <a:cs typeface="Arial" panose="020B0604020202020204" pitchFamily="34" charset="0"/>
              </a:rPr>
              <a:t>Υλικό </a:t>
            </a:r>
            <a:endParaRPr lang="de-DE" sz="1400" b="1" dirty="0">
              <a:latin typeface="Arial" panose="020B0604020202020204" pitchFamily="34" charset="0"/>
              <a:cs typeface="Arial" panose="020B0604020202020204" pitchFamily="34" charset="0"/>
            </a:endParaRPr>
          </a:p>
        </p:txBody>
      </p:sp>
      <p:sp>
        <p:nvSpPr>
          <p:cNvPr id="7" name="Rechteck 6"/>
          <p:cNvSpPr/>
          <p:nvPr/>
        </p:nvSpPr>
        <p:spPr>
          <a:xfrm>
            <a:off x="5080149" y="3394967"/>
            <a:ext cx="1260000"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6372000" y="3384000"/>
            <a:ext cx="1278000"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7697396" y="3383999"/>
            <a:ext cx="1132677"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5080149" y="3394967"/>
            <a:ext cx="1259999" cy="954107"/>
          </a:xfrm>
          <a:prstGeom prst="rect">
            <a:avLst/>
          </a:prstGeom>
          <a:noFill/>
        </p:spPr>
        <p:txBody>
          <a:bodyPr wrap="square" rtlCol="0">
            <a:spAutoFit/>
          </a:bodyPr>
          <a:lstStyle/>
          <a:p>
            <a:pPr algn="ctr"/>
            <a:r>
              <a:rPr lang="de-DE" sz="1400" b="1" dirty="0">
                <a:latin typeface="Arial" panose="020B0604020202020204" pitchFamily="34" charset="0"/>
                <a:cs typeface="Arial" panose="020B0604020202020204" pitchFamily="34" charset="0"/>
              </a:rPr>
              <a:t>MEG </a:t>
            </a:r>
            <a:r>
              <a:rPr lang="el-GR" sz="1400" b="1" dirty="0">
                <a:latin typeface="Arial" panose="020B0604020202020204" pitchFamily="34" charset="0"/>
                <a:cs typeface="Arial" panose="020B0604020202020204" pitchFamily="34" charset="0"/>
              </a:rPr>
              <a:t>χωρίς αντιδιαβρωτική προστασία</a:t>
            </a:r>
            <a:endParaRPr lang="de-DE" sz="1400" b="1" dirty="0">
              <a:latin typeface="Arial" panose="020B0604020202020204" pitchFamily="34" charset="0"/>
              <a:cs typeface="Arial" panose="020B0604020202020204" pitchFamily="34" charset="0"/>
            </a:endParaRPr>
          </a:p>
        </p:txBody>
      </p:sp>
      <p:sp>
        <p:nvSpPr>
          <p:cNvPr id="11" name="Textfeld 10"/>
          <p:cNvSpPr txBox="1"/>
          <p:nvPr/>
        </p:nvSpPr>
        <p:spPr>
          <a:xfrm>
            <a:off x="6382361" y="3395379"/>
            <a:ext cx="1259999" cy="738664"/>
          </a:xfrm>
          <a:prstGeom prst="rect">
            <a:avLst/>
          </a:prstGeom>
          <a:noFill/>
        </p:spPr>
        <p:txBody>
          <a:bodyPr wrap="square" rtlCol="0">
            <a:spAutoFit/>
          </a:bodyPr>
          <a:lstStyle/>
          <a:p>
            <a:pPr algn="ctr"/>
            <a:r>
              <a:rPr lang="de-DE" sz="1400" b="1" dirty="0">
                <a:latin typeface="Arial" panose="020B0604020202020204" pitchFamily="34" charset="0"/>
                <a:cs typeface="Arial" panose="020B0604020202020204" pitchFamily="34" charset="0"/>
              </a:rPr>
              <a:t>TERRA</a:t>
            </a:r>
          </a:p>
          <a:p>
            <a:pPr algn="ctr"/>
            <a:r>
              <a:rPr lang="de-DE" sz="1400" b="1" dirty="0">
                <a:latin typeface="Arial" panose="020B0604020202020204" pitchFamily="34" charset="0"/>
                <a:cs typeface="Arial" panose="020B0604020202020204" pitchFamily="34" charset="0"/>
              </a:rPr>
              <a:t>GELU N</a:t>
            </a:r>
          </a:p>
          <a:p>
            <a:pPr algn="ctr"/>
            <a:r>
              <a:rPr lang="de-DE" sz="1400" b="1" dirty="0">
                <a:latin typeface="Arial" panose="020B0604020202020204" pitchFamily="34" charset="0"/>
                <a:cs typeface="Arial" panose="020B0604020202020204" pitchFamily="34" charset="0"/>
              </a:rPr>
              <a:t>(1000h)</a:t>
            </a:r>
          </a:p>
        </p:txBody>
      </p:sp>
      <p:sp>
        <p:nvSpPr>
          <p:cNvPr id="13" name="Textfeld 12"/>
          <p:cNvSpPr txBox="1"/>
          <p:nvPr/>
        </p:nvSpPr>
        <p:spPr>
          <a:xfrm>
            <a:off x="7632897" y="3394967"/>
            <a:ext cx="1259999" cy="95410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Maximum cutting or filling in g/m²</a:t>
            </a:r>
          </a:p>
        </p:txBody>
      </p:sp>
      <p:sp>
        <p:nvSpPr>
          <p:cNvPr id="14" name="Textfeld 13"/>
          <p:cNvSpPr txBox="1"/>
          <p:nvPr/>
        </p:nvSpPr>
        <p:spPr>
          <a:xfrm>
            <a:off x="3037804" y="4411626"/>
            <a:ext cx="1479316" cy="307777"/>
          </a:xfrm>
          <a:prstGeom prst="rect">
            <a:avLst/>
          </a:prstGeom>
          <a:solidFill>
            <a:srgbClr val="CBCBCB"/>
          </a:solidFill>
        </p:spPr>
        <p:txBody>
          <a:bodyPr wrap="none" rtlCol="0">
            <a:spAutoFit/>
          </a:bodyPr>
          <a:lstStyle/>
          <a:p>
            <a:r>
              <a:rPr lang="el-GR" sz="1400" dirty="0">
                <a:latin typeface="Arial" panose="020B0604020202020204" pitchFamily="34" charset="0"/>
                <a:cs typeface="Arial" panose="020B0604020202020204" pitchFamily="34" charset="0"/>
              </a:rPr>
              <a:t>Χαλκός</a:t>
            </a:r>
            <a:r>
              <a:rPr lang="de-DE" sz="1400" dirty="0">
                <a:latin typeface="Arial" panose="020B0604020202020204" pitchFamily="34" charset="0"/>
                <a:cs typeface="Arial" panose="020B0604020202020204" pitchFamily="34" charset="0"/>
              </a:rPr>
              <a:t> (SF CU)</a:t>
            </a:r>
          </a:p>
        </p:txBody>
      </p:sp>
      <p:sp>
        <p:nvSpPr>
          <p:cNvPr id="15" name="Textfeld 14"/>
          <p:cNvSpPr txBox="1"/>
          <p:nvPr/>
        </p:nvSpPr>
        <p:spPr>
          <a:xfrm>
            <a:off x="3034392" y="4802091"/>
            <a:ext cx="2567819" cy="307777"/>
          </a:xfrm>
          <a:prstGeom prst="rect">
            <a:avLst/>
          </a:prstGeom>
          <a:solidFill>
            <a:srgbClr val="E7E7E7"/>
          </a:solidFill>
        </p:spPr>
        <p:txBody>
          <a:bodyPr wrap="none" rtlCol="0">
            <a:spAutoFit/>
          </a:bodyPr>
          <a:lstStyle/>
          <a:p>
            <a:r>
              <a:rPr lang="el-GR" sz="1400" dirty="0">
                <a:latin typeface="Arial" panose="020B0604020202020204" pitchFamily="34" charset="0"/>
                <a:cs typeface="Arial" panose="020B0604020202020204" pitchFamily="34" charset="0"/>
              </a:rPr>
              <a:t>Μαλακή συγκόλληση</a:t>
            </a:r>
            <a:r>
              <a:rPr lang="de-DE" sz="1400" dirty="0">
                <a:latin typeface="Arial" panose="020B0604020202020204" pitchFamily="34" charset="0"/>
                <a:cs typeface="Arial" panose="020B0604020202020204" pitchFamily="34" charset="0"/>
              </a:rPr>
              <a:t>(L </a:t>
            </a:r>
            <a:r>
              <a:rPr lang="de-DE" sz="1400" dirty="0" err="1">
                <a:latin typeface="Arial" panose="020B0604020202020204" pitchFamily="34" charset="0"/>
                <a:cs typeface="Arial" panose="020B0604020202020204" pitchFamily="34" charset="0"/>
              </a:rPr>
              <a:t>Sn</a:t>
            </a:r>
            <a:r>
              <a:rPr lang="de-DE" sz="1400" dirty="0">
                <a:latin typeface="Arial" panose="020B0604020202020204" pitchFamily="34" charset="0"/>
                <a:cs typeface="Arial" panose="020B0604020202020204" pitchFamily="34" charset="0"/>
              </a:rPr>
              <a:t> 30)</a:t>
            </a:r>
          </a:p>
        </p:txBody>
      </p:sp>
      <p:sp>
        <p:nvSpPr>
          <p:cNvPr id="16" name="Textfeld 15"/>
          <p:cNvSpPr txBox="1"/>
          <p:nvPr/>
        </p:nvSpPr>
        <p:spPr>
          <a:xfrm>
            <a:off x="3030611" y="5192556"/>
            <a:ext cx="1939377" cy="307777"/>
          </a:xfrm>
          <a:prstGeom prst="rect">
            <a:avLst/>
          </a:prstGeom>
          <a:solidFill>
            <a:srgbClr val="CBCBCB"/>
          </a:solidFill>
        </p:spPr>
        <p:txBody>
          <a:bodyPr wrap="none" rtlCol="0">
            <a:spAutoFit/>
          </a:bodyPr>
          <a:lstStyle/>
          <a:p>
            <a:r>
              <a:rPr lang="el-GR" sz="1400" dirty="0">
                <a:latin typeface="Arial" panose="020B0604020202020204" pitchFamily="34" charset="0"/>
                <a:cs typeface="Arial" panose="020B0604020202020204" pitchFamily="34" charset="0"/>
              </a:rPr>
              <a:t>Ορείχαλκός</a:t>
            </a:r>
            <a:r>
              <a:rPr lang="de-DE" sz="1400" dirty="0">
                <a:latin typeface="Arial" panose="020B0604020202020204" pitchFamily="34" charset="0"/>
                <a:cs typeface="Arial" panose="020B0604020202020204" pitchFamily="34" charset="0"/>
              </a:rPr>
              <a:t> (MS 63)   </a:t>
            </a:r>
          </a:p>
        </p:txBody>
      </p:sp>
      <p:sp>
        <p:nvSpPr>
          <p:cNvPr id="17" name="Textfeld 16"/>
          <p:cNvSpPr txBox="1"/>
          <p:nvPr/>
        </p:nvSpPr>
        <p:spPr>
          <a:xfrm>
            <a:off x="3037804" y="5580582"/>
            <a:ext cx="1233543" cy="261610"/>
          </a:xfrm>
          <a:prstGeom prst="rect">
            <a:avLst/>
          </a:prstGeom>
          <a:solidFill>
            <a:srgbClr val="E7E7E7"/>
          </a:solidFill>
        </p:spPr>
        <p:txBody>
          <a:bodyPr wrap="none" bIns="0" rtlCol="0">
            <a:spAutoFit/>
          </a:bodyPr>
          <a:lstStyle/>
          <a:p>
            <a:r>
              <a:rPr lang="el-GR" sz="1400" dirty="0">
                <a:latin typeface="Arial" panose="020B0604020202020204" pitchFamily="34" charset="0"/>
                <a:cs typeface="Arial" panose="020B0604020202020204" pitchFamily="34" charset="0"/>
              </a:rPr>
              <a:t>Χάλυβας</a:t>
            </a:r>
            <a:r>
              <a:rPr lang="de-DE" sz="1400" dirty="0">
                <a:latin typeface="Arial" panose="020B0604020202020204" pitchFamily="34" charset="0"/>
                <a:cs typeface="Arial" panose="020B0604020202020204" pitchFamily="34" charset="0"/>
              </a:rPr>
              <a:t> (HI)</a:t>
            </a:r>
          </a:p>
        </p:txBody>
      </p:sp>
      <p:sp>
        <p:nvSpPr>
          <p:cNvPr id="18" name="Textfeld 17"/>
          <p:cNvSpPr txBox="1"/>
          <p:nvPr/>
        </p:nvSpPr>
        <p:spPr>
          <a:xfrm>
            <a:off x="3037804" y="5927175"/>
            <a:ext cx="1972573" cy="307777"/>
          </a:xfrm>
          <a:prstGeom prst="rect">
            <a:avLst/>
          </a:prstGeom>
          <a:solidFill>
            <a:srgbClr val="CBCBCB"/>
          </a:solidFill>
        </p:spPr>
        <p:txBody>
          <a:bodyPr wrap="square" rIns="0" rtlCol="0">
            <a:spAutoFit/>
          </a:bodyPr>
          <a:lstStyle/>
          <a:p>
            <a:r>
              <a:rPr lang="el-GR" sz="1400" dirty="0">
                <a:latin typeface="Arial" panose="020B0604020202020204" pitchFamily="34" charset="0"/>
                <a:cs typeface="Arial" panose="020B0604020202020204" pitchFamily="34" charset="0"/>
              </a:rPr>
              <a:t>Χυτοσίδηρος</a:t>
            </a:r>
            <a:r>
              <a:rPr lang="de-DE" sz="1400" dirty="0">
                <a:latin typeface="Arial" panose="020B0604020202020204" pitchFamily="34" charset="0"/>
                <a:cs typeface="Arial" panose="020B0604020202020204" pitchFamily="34" charset="0"/>
              </a:rPr>
              <a:t>(GG 26)   </a:t>
            </a:r>
          </a:p>
        </p:txBody>
      </p:sp>
      <p:sp>
        <p:nvSpPr>
          <p:cNvPr id="19" name="Textfeld 18"/>
          <p:cNvSpPr txBox="1"/>
          <p:nvPr/>
        </p:nvSpPr>
        <p:spPr>
          <a:xfrm>
            <a:off x="2646982" y="6283865"/>
            <a:ext cx="1821007" cy="307777"/>
          </a:xfrm>
          <a:prstGeom prst="rect">
            <a:avLst/>
          </a:prstGeom>
          <a:solidFill>
            <a:srgbClr val="E7E7E7"/>
          </a:solidFill>
        </p:spPr>
        <p:txBody>
          <a:bodyPr wrap="none" lIns="36000" rIns="0" rtlCol="0">
            <a:spAutoFit/>
          </a:bodyPr>
          <a:lstStyle/>
          <a:p>
            <a:r>
              <a:rPr lang="el-GR" sz="1400" dirty="0">
                <a:latin typeface="Arial" panose="020B0604020202020204" pitchFamily="34" charset="0"/>
                <a:cs typeface="Arial" panose="020B0604020202020204" pitchFamily="34" charset="0"/>
              </a:rPr>
              <a:t>Αλουμίνιο</a:t>
            </a:r>
            <a:r>
              <a:rPr lang="de-DE" sz="1400" dirty="0">
                <a:latin typeface="Arial" panose="020B0604020202020204" pitchFamily="34" charset="0"/>
                <a:cs typeface="Arial" panose="020B0604020202020204" pitchFamily="34" charset="0"/>
              </a:rPr>
              <a:t>(GAlSi6Cu4)</a:t>
            </a:r>
          </a:p>
        </p:txBody>
      </p:sp>
    </p:spTree>
    <p:extLst>
      <p:ext uri="{BB962C8B-B14F-4D97-AF65-F5344CB8AC3E}">
        <p14:creationId xmlns:p14="http://schemas.microsoft.com/office/powerpoint/2010/main" val="3668968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Επισκόπηση προϊόντων </a:t>
            </a:r>
            <a:r>
              <a:rPr lang="de-DE" sz="1600" b="1" dirty="0" err="1">
                <a:latin typeface="Arial" panose="020B0604020202020204" pitchFamily="34" charset="0"/>
                <a:cs typeface="Arial" panose="020B0604020202020204" pitchFamily="34" charset="0"/>
              </a:rPr>
              <a:t>Glysofor</a:t>
            </a:r>
            <a:r>
              <a:rPr lang="de-DE" sz="1600" b="1"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N</a:t>
            </a:r>
          </a:p>
          <a:p>
            <a:pPr marL="0" indent="0">
              <a:buNone/>
            </a:pPr>
            <a:endParaRPr lang="de-DE"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3303583"/>
            <a:ext cx="7164324" cy="2788920"/>
          </a:xfrm>
          <a:prstGeom prst="rect">
            <a:avLst/>
          </a:prstGeom>
        </p:spPr>
      </p:pic>
      <p:sp>
        <p:nvSpPr>
          <p:cNvPr id="4" name="Textfeld 3"/>
          <p:cNvSpPr txBox="1"/>
          <p:nvPr/>
        </p:nvSpPr>
        <p:spPr>
          <a:xfrm>
            <a:off x="1331640" y="3456000"/>
            <a:ext cx="2334293" cy="234286"/>
          </a:xfrm>
          <a:prstGeom prst="rect">
            <a:avLst/>
          </a:prstGeom>
          <a:solidFill>
            <a:srgbClr val="E1E1E1"/>
          </a:solidFill>
        </p:spPr>
        <p:txBody>
          <a:bodyPr wrap="none" tIns="36000" bIns="36000" rtlCol="0">
            <a:spAutoFit/>
          </a:bodyPr>
          <a:lstStyle/>
          <a:p>
            <a:r>
              <a:rPr lang="de-DE" sz="1050" dirty="0" err="1">
                <a:latin typeface="Arial" panose="020B0604020202020204" pitchFamily="34" charset="0"/>
                <a:cs typeface="Arial" panose="020B0604020202020204" pitchFamily="34" charset="0"/>
              </a:rPr>
              <a:t>Glysofor</a:t>
            </a:r>
            <a:r>
              <a:rPr lang="de-DE" sz="1050" dirty="0">
                <a:latin typeface="Arial" panose="020B0604020202020204" pitchFamily="34" charset="0"/>
                <a:cs typeface="Arial" panose="020B0604020202020204" pitchFamily="34" charset="0"/>
              </a:rPr>
              <a:t> N - </a:t>
            </a:r>
            <a:r>
              <a:rPr lang="de-DE" sz="1050" dirty="0" err="1">
                <a:latin typeface="Arial" panose="020B0604020202020204" pitchFamily="34" charset="0"/>
                <a:cs typeface="Arial" panose="020B0604020202020204" pitchFamily="34" charset="0"/>
              </a:rPr>
              <a:t>active</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content</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volume</a:t>
            </a:r>
            <a:r>
              <a:rPr lang="de-DE" sz="1050" dirty="0">
                <a:latin typeface="Arial" panose="020B0604020202020204" pitchFamily="34" charset="0"/>
                <a:cs typeface="Arial" panose="020B0604020202020204" pitchFamily="34" charset="0"/>
              </a:rPr>
              <a:t>)</a:t>
            </a:r>
          </a:p>
        </p:txBody>
      </p:sp>
      <p:sp>
        <p:nvSpPr>
          <p:cNvPr id="7" name="Textfeld 6"/>
          <p:cNvSpPr txBox="1"/>
          <p:nvPr/>
        </p:nvSpPr>
        <p:spPr>
          <a:xfrm>
            <a:off x="5148064" y="3460140"/>
            <a:ext cx="1646605" cy="234286"/>
          </a:xfrm>
          <a:prstGeom prst="rect">
            <a:avLst/>
          </a:prstGeom>
          <a:solidFill>
            <a:srgbClr val="E1E1E1"/>
          </a:solidFill>
        </p:spPr>
        <p:txBody>
          <a:bodyPr wrap="none" tIns="36000" bIns="36000" rtlCol="0">
            <a:spAutoFit/>
          </a:bodyPr>
          <a:lstStyle/>
          <a:p>
            <a:r>
              <a:rPr lang="en-US" sz="1050" dirty="0">
                <a:latin typeface="Arial" panose="020B0604020202020204" pitchFamily="34" charset="0"/>
                <a:cs typeface="Arial" panose="020B0604020202020204" pitchFamily="34" charset="0"/>
              </a:rPr>
              <a:t>Frost protection up to °C</a:t>
            </a:r>
            <a:endParaRPr lang="de-DE"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3992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dirty="0">
                <a:latin typeface="Arial" panose="020B0604020202020204" pitchFamily="34" charset="0"/>
                <a:cs typeface="Arial" panose="020B0604020202020204" pitchFamily="34" charset="0"/>
              </a:rPr>
              <a:t>Για να ρυθμίσετε την αντιψυκτική προστασία της άλμης πρέπει να το αντιψυκτικό </a:t>
            </a:r>
            <a:r>
              <a:rPr lang="el-GR" sz="1600" dirty="0" err="1">
                <a:latin typeface="Arial" panose="020B0604020202020204" pitchFamily="34" charset="0"/>
                <a:cs typeface="Arial" panose="020B0604020202020204" pitchFamily="34" charset="0"/>
              </a:rPr>
              <a:t>προιόν</a:t>
            </a:r>
            <a:r>
              <a:rPr lang="el-GR" sz="1600" dirty="0">
                <a:latin typeface="Arial" panose="020B0604020202020204" pitchFamily="34" charset="0"/>
                <a:cs typeface="Arial" panose="020B0604020202020204" pitchFamily="34" charset="0"/>
              </a:rPr>
              <a:t> με νερό. </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Σύμφωνα με την αναλογία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θα διαμορφώσετε διαφορετικά σημεία ( βαθμούς )  αντιψυκτικής προστασίας</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Μια συνήθη αναλογία είναι </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25 % </a:t>
            </a:r>
            <a:r>
              <a:rPr lang="el-GR" sz="1600" dirty="0">
                <a:latin typeface="Arial" panose="020B0604020202020204" pitchFamily="34" charset="0"/>
                <a:cs typeface="Arial" panose="020B0604020202020204" pitchFamily="34" charset="0"/>
              </a:rPr>
              <a:t>από το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αντιψυκτικό </a:t>
            </a: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75 % </a:t>
            </a:r>
            <a:r>
              <a:rPr lang="el-GR" sz="1600" dirty="0">
                <a:latin typeface="Arial" panose="020B0604020202020204" pitchFamily="34" charset="0"/>
                <a:cs typeface="Arial" panose="020B0604020202020204" pitchFamily="34" charset="0"/>
              </a:rPr>
              <a:t>από το νερό </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26847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Σημείωση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Μη χρησιμοποιείτε περισσότερο αντιψυκτικό από αυτό που χρειάζεται.</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rPr>
              <a:t>Η </a:t>
            </a:r>
            <a:r>
              <a:rPr lang="el-GR" sz="1600" dirty="0" smtClean="0">
                <a:latin typeface="Arial" panose="020B0604020202020204" pitchFamily="34" charset="0"/>
                <a:cs typeface="Arial" panose="020B0604020202020204" pitchFamily="34" charset="0"/>
              </a:rPr>
              <a:t>ειδική θερμότητα της </a:t>
            </a:r>
            <a:r>
              <a:rPr lang="el-GR" sz="1600" dirty="0" err="1">
                <a:latin typeface="Arial" panose="020B0604020202020204" pitchFamily="34" charset="0"/>
                <a:cs typeface="Arial" panose="020B0604020202020204" pitchFamily="34" charset="0"/>
              </a:rPr>
              <a:t>γλυκόλης</a:t>
            </a:r>
            <a:r>
              <a:rPr lang="el-GR" sz="1600" dirty="0">
                <a:latin typeface="Arial" panose="020B0604020202020204" pitchFamily="34" charset="0"/>
                <a:cs typeface="Arial" panose="020B0604020202020204" pitchFamily="34" charset="0"/>
              </a:rPr>
              <a:t> είναι χαμηλότερη από του νερού. Επομένως η  μεταφορά θερμότητας στην αντλία θερμότητας θα γίνεται χειρότερη. </a:t>
            </a:r>
            <a:r>
              <a:rPr lang="en-US" sz="1600" dirty="0">
                <a:latin typeface="Arial" panose="020B0604020202020204" pitchFamily="34" charset="0"/>
                <a:cs typeface="Arial" panose="020B0604020202020204" pitchFamily="34" charset="0"/>
              </a:rPr>
              <a:t> </a:t>
            </a: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rPr>
              <a:t>Η </a:t>
            </a:r>
            <a:r>
              <a:rPr lang="el-GR" sz="1600" dirty="0" err="1">
                <a:latin typeface="Arial" panose="020B0604020202020204" pitchFamily="34" charset="0"/>
                <a:cs typeface="Arial" panose="020B0604020202020204" pitchFamily="34" charset="0"/>
              </a:rPr>
              <a:t>γλυκόλη</a:t>
            </a:r>
            <a:r>
              <a:rPr lang="el-GR" sz="1600" dirty="0">
                <a:latin typeface="Arial" panose="020B0604020202020204" pitchFamily="34" charset="0"/>
                <a:cs typeface="Arial" panose="020B0604020202020204" pitchFamily="34" charset="0"/>
              </a:rPr>
              <a:t> είναι πιο ιξώδης από το νερό</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Άρα πρέπει να αυξηθεί η ισχύς της αντλίας</a:t>
            </a: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sym typeface="Wingdings" panose="05000000000000000000" pitchFamily="2" charset="2"/>
              </a:rPr>
              <a:t>Και </a:t>
            </a:r>
            <a:r>
              <a:rPr lang="el-GR" sz="1600" dirty="0" smtClean="0">
                <a:latin typeface="Arial" panose="020B0604020202020204" pitchFamily="34" charset="0"/>
                <a:cs typeface="Arial" panose="020B0604020202020204" pitchFamily="34" charset="0"/>
                <a:sym typeface="Wingdings" panose="05000000000000000000" pitchFamily="2" charset="2"/>
              </a:rPr>
              <a:t>τελευταίο</a:t>
            </a:r>
            <a:r>
              <a:rPr lang="en-US" sz="1600" dirty="0" smtClean="0">
                <a:latin typeface="Arial" panose="020B0604020202020204" pitchFamily="34" charset="0"/>
                <a:cs typeface="Arial" panose="020B0604020202020204" pitchFamily="34" charset="0"/>
                <a:sym typeface="Wingdings" panose="05000000000000000000" pitchFamily="2" charset="2"/>
              </a:rPr>
              <a:t>,</a:t>
            </a:r>
            <a:r>
              <a:rPr lang="el-GR" sz="1600" dirty="0" smtClean="0">
                <a:latin typeface="Arial" panose="020B0604020202020204" pitchFamily="34" charset="0"/>
                <a:cs typeface="Arial" panose="020B0604020202020204" pitchFamily="34" charset="0"/>
                <a:sym typeface="Wingdings" panose="05000000000000000000" pitchFamily="2" charset="2"/>
              </a:rPr>
              <a:t> η </a:t>
            </a:r>
            <a:r>
              <a:rPr lang="el-GR" sz="1600" dirty="0" err="1">
                <a:latin typeface="Arial" panose="020B0604020202020204" pitchFamily="34" charset="0"/>
                <a:cs typeface="Arial" panose="020B0604020202020204" pitchFamily="34" charset="0"/>
                <a:sym typeface="Wingdings" panose="05000000000000000000" pitchFamily="2" charset="2"/>
              </a:rPr>
              <a:t>γλυκόλη</a:t>
            </a:r>
            <a:r>
              <a:rPr lang="el-GR" sz="1600" dirty="0">
                <a:latin typeface="Arial" panose="020B0604020202020204" pitchFamily="34" charset="0"/>
                <a:cs typeface="Arial" panose="020B0604020202020204" pitchFamily="34" charset="0"/>
                <a:sym typeface="Wingdings" panose="05000000000000000000" pitchFamily="2" charset="2"/>
              </a:rPr>
              <a:t> είναι πιο ακριβή </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από το νερό.</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29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dirty="0">
                <a:latin typeface="Arial" panose="020B0604020202020204" pitchFamily="34" charset="0"/>
                <a:cs typeface="Arial" panose="020B0604020202020204" pitchFamily="34" charset="0"/>
              </a:rPr>
              <a:t>Συγκριτικά με το ψυκτικό πρέπει να είμαστε πιο προσεκτικοί κατά τη διάρκεια της εργασίας με το αντιψυκτικό και κατά τη διάρκεια δημιουργίας του διαλύματος της άλμης. </a:t>
            </a:r>
          </a:p>
          <a:p>
            <a:pPr marL="0" indent="0">
              <a:lnSpc>
                <a:spcPct val="150000"/>
              </a:lnSpc>
              <a:buNone/>
            </a:pPr>
            <a:r>
              <a:rPr lang="el-GR" sz="1600" dirty="0">
                <a:latin typeface="Arial" panose="020B0604020202020204" pitchFamily="34" charset="0"/>
                <a:cs typeface="Arial" panose="020B0604020202020204" pitchFamily="34" charset="0"/>
              </a:rPr>
              <a:t>Συνήθως βέβαια την παρέχει ο κατασκευαστής.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buAutoNum type="arabicParenR"/>
            </a:pPr>
            <a:r>
              <a:rPr lang="el-GR" sz="1600" b="1" dirty="0">
                <a:latin typeface="Arial" panose="020B0604020202020204" pitchFamily="34" charset="0"/>
                <a:cs typeface="Arial" panose="020B0604020202020204" pitchFamily="34" charset="0"/>
              </a:rPr>
              <a:t>Ένα εγχειρίδιο  ασφαλείας</a:t>
            </a:r>
            <a:endParaRPr lang="en-GB" sz="1600" b="1" dirty="0">
              <a:latin typeface="Arial" panose="020B0604020202020204" pitchFamily="34" charset="0"/>
              <a:cs typeface="Arial" panose="020B0604020202020204" pitchFamily="34" charset="0"/>
            </a:endParaRPr>
          </a:p>
          <a:p>
            <a:pPr>
              <a:lnSpc>
                <a:spcPct val="150000"/>
              </a:lnSpc>
              <a:buAutoNum type="arabicParenR"/>
            </a:pPr>
            <a:r>
              <a:rPr lang="el-GR" sz="1600" b="1" dirty="0">
                <a:latin typeface="Arial" panose="020B0604020202020204" pitchFamily="34" charset="0"/>
                <a:cs typeface="Arial" panose="020B0604020202020204" pitchFamily="34" charset="0"/>
              </a:rPr>
              <a:t>Ανασκόπηση των προδιαγραφών</a:t>
            </a:r>
            <a:endParaRPr lang="en-GB" sz="1600" b="1" dirty="0">
              <a:latin typeface="Arial" panose="020B0604020202020204" pitchFamily="34" charset="0"/>
              <a:cs typeface="Arial" panose="020B0604020202020204" pitchFamily="34" charset="0"/>
            </a:endParaRPr>
          </a:p>
          <a:p>
            <a:pPr>
              <a:lnSpc>
                <a:spcPct val="150000"/>
              </a:lnSpc>
              <a:buAutoNum type="arabicParenR"/>
            </a:pPr>
            <a:endParaRPr lang="en-GB"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Εγχειρίδιο ασφαλείας </a:t>
            </a:r>
            <a:r>
              <a:rPr lang="en-GB"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3"/>
              </a:rPr>
              <a:t>https://www.glysofor.de/en/pdf/SDS_MPG.pdf</a:t>
            </a:r>
            <a:endParaRPr lang="en-GB"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Προδιαγραφές</a:t>
            </a:r>
            <a:r>
              <a:rPr lang="en-GB"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4"/>
              </a:rPr>
              <a:t>https://www.glysofor.de/en/pdf/Glysofor-N-Specification-EN.pdf</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t/>
            </a:r>
            <a:br>
              <a:rPr lang="en-GB" sz="1600" dirty="0"/>
            </a:b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47279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Μέτρα πρώτης βοήθειας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Γενικές συμβουλές </a:t>
            </a:r>
            <a:r>
              <a:rPr lang="en-US" sz="1600" b="1"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Συμβουλευτείτε ένα γιατρό</a:t>
            </a:r>
            <a:r>
              <a:rPr lang="en-US" sz="1600" dirty="0">
                <a:latin typeface="Arial" panose="020B0604020202020204" pitchFamily="34" charset="0"/>
                <a:cs typeface="Arial" panose="020B0604020202020204" pitchFamily="34" charset="0"/>
              </a:rPr>
              <a:t>. </a:t>
            </a:r>
          </a:p>
          <a:p>
            <a:pPr marL="0" indent="0">
              <a:lnSpc>
                <a:spcPct val="150000"/>
              </a:lnSpc>
              <a:buNone/>
            </a:pPr>
            <a:r>
              <a:rPr lang="el-GR" sz="1600" dirty="0">
                <a:latin typeface="Arial" panose="020B0604020202020204" pitchFamily="34" charset="0"/>
                <a:cs typeface="Arial" panose="020B0604020202020204" pitchFamily="34" charset="0"/>
              </a:rPr>
              <a:t>Εάν εισπνεύσετε αέριο</a:t>
            </a:r>
            <a:r>
              <a:rPr lang="en-US" sz="1600" dirty="0">
                <a:latin typeface="Arial" panose="020B0604020202020204" pitchFamily="34" charset="0"/>
                <a:cs typeface="Arial" panose="020B0604020202020204" pitchFamily="34" charset="0"/>
                <a:sym typeface="Wingdings" panose="05000000000000000000" pitchFamily="2" charset="2"/>
              </a:rPr>
              <a:t></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μετακινείστε το άτομο σε καθαρό </a:t>
            </a:r>
            <a:r>
              <a:rPr lang="el-GR" sz="1600" dirty="0" err="1">
                <a:latin typeface="Arial" panose="020B0604020202020204" pitchFamily="34" charset="0"/>
                <a:cs typeface="Arial" panose="020B0604020202020204" pitchFamily="34" charset="0"/>
              </a:rPr>
              <a:t>άερα</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Σε περίπτωση επαφής με το δέρμα</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Ξεβγάλετε με σαπούνι και πολύ νερό.</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Σε περίπτωση επαφής με τα μάτια</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Ξεπλύνετε με άφθονο νερό για τουλάχιστον </a:t>
            </a:r>
            <a:r>
              <a:rPr lang="en-US" sz="1600" dirty="0">
                <a:latin typeface="Arial" panose="020B0604020202020204" pitchFamily="34" charset="0"/>
                <a:cs typeface="Arial" panose="020B0604020202020204" pitchFamily="34" charset="0"/>
              </a:rPr>
              <a:t>Rinse </a:t>
            </a:r>
            <a:r>
              <a:rPr lang="el-GR" sz="1600" dirty="0">
                <a:latin typeface="Arial" panose="020B0604020202020204" pitchFamily="34" charset="0"/>
                <a:cs typeface="Arial" panose="020B0604020202020204" pitchFamily="34" charset="0"/>
              </a:rPr>
              <a:t> λεπτά .</a:t>
            </a:r>
          </a:p>
          <a:p>
            <a:pPr marL="0" indent="0">
              <a:lnSpc>
                <a:spcPct val="150000"/>
              </a:lnSpc>
              <a:buNone/>
            </a:pPr>
            <a:r>
              <a:rPr lang="el-GR" sz="1600" dirty="0">
                <a:latin typeface="Arial" panose="020B0604020202020204" pitchFamily="34" charset="0"/>
                <a:cs typeface="Arial" panose="020B0604020202020204" pitchFamily="34" charset="0"/>
              </a:rPr>
              <a:t>Σε περίπτωση επαφής κατάποσης</a:t>
            </a:r>
            <a:r>
              <a:rPr lang="en-US" sz="1600" dirty="0">
                <a:latin typeface="Arial" panose="020B0604020202020204" pitchFamily="34" charset="0"/>
                <a:cs typeface="Arial" panose="020B0604020202020204" pitchFamily="34" charset="0"/>
                <a:sym typeface="Wingdings" panose="05000000000000000000" pitchFamily="2" charset="2"/>
              </a:rPr>
              <a:t> </a:t>
            </a:r>
            <a:r>
              <a:rPr lang="el-GR" sz="1600" dirty="0">
                <a:latin typeface="Arial" panose="020B0604020202020204" pitchFamily="34" charset="0"/>
                <a:cs typeface="Arial" panose="020B0604020202020204" pitchFamily="34" charset="0"/>
                <a:sym typeface="Wingdings" panose="05000000000000000000" pitchFamily="2" charset="2"/>
              </a:rPr>
              <a:t>Μην δίνετε τίποτα από το στόμα σε αναίσθητο άτομο. Ξεβγάλετε το στόμα με νερό</a:t>
            </a:r>
            <a:r>
              <a:rPr lang="en-US" sz="1600"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t/>
            </a:r>
            <a:br>
              <a:rPr lang="en-GB" sz="1600" dirty="0"/>
            </a:b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5440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Πυροσβεστικά μέσα</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Κατάλληλα μέτρα καταστολής</a:t>
            </a:r>
            <a:r>
              <a:rPr lang="en-US" sz="1600" dirty="0">
                <a:latin typeface="Arial" panose="020B0604020202020204" pitchFamily="34" charset="0"/>
                <a:cs typeface="Arial" panose="020B0604020202020204" pitchFamily="34" charset="0"/>
              </a:rPr>
              <a:t>:</a:t>
            </a:r>
          </a:p>
          <a:p>
            <a:pPr>
              <a:lnSpc>
                <a:spcPct val="150000"/>
              </a:lnSpc>
              <a:buFontTx/>
              <a:buChar char="-"/>
            </a:pPr>
            <a:r>
              <a:rPr lang="el-GR" sz="1600" dirty="0">
                <a:latin typeface="Arial" panose="020B0604020202020204" pitchFamily="34" charset="0"/>
                <a:cs typeface="Arial" panose="020B0604020202020204" pitchFamily="34" charset="0"/>
              </a:rPr>
              <a:t>Ψέκασμα με νερό</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err="1">
                <a:latin typeface="Arial" panose="020B0604020202020204" pitchFamily="34" charset="0"/>
                <a:cs typeface="Arial" panose="020B0604020202020204" pitchFamily="34" charset="0"/>
              </a:rPr>
              <a:t>Αντιαλκοολούχο</a:t>
            </a:r>
            <a:r>
              <a:rPr lang="el-GR" sz="1600" dirty="0">
                <a:latin typeface="Arial" panose="020B0604020202020204" pitchFamily="34" charset="0"/>
                <a:cs typeface="Arial" panose="020B0604020202020204" pitchFamily="34" charset="0"/>
              </a:rPr>
              <a:t> αφρό</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Ξηρά χημικά</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Διοξείδιο του άνθρακα</a:t>
            </a:r>
            <a:r>
              <a:rPr lang="en-US" sz="1600" dirty="0">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t/>
            </a:r>
            <a:br>
              <a:rPr lang="en-GB" sz="1600" dirty="0"/>
            </a:br>
            <a:r>
              <a:rPr lang="en-GB" sz="1600" dirty="0"/>
              <a:t>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1026" name="Picture 2" descr="Fire logo. Red, yellow fire -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673306"/>
            <a:ext cx="428625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6215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Χρήση και αποθήκευση</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Ασφαλή χρήση</a:t>
            </a: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Αποφύγετε την επαφή με το δέρμα και τα μάτια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Αποφύγετε την εισπνοή αερίων</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Ασφαλής αποθήκευση</a:t>
            </a: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Αποθήκευση σε δροσερό μέρος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Κρατήστε το δοχείο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καλά κλεισμένο σε ξηρό και επαρκώς αεριζόμενο χώρο.</a:t>
            </a:r>
            <a:r>
              <a:rPr lang="en-GB" sz="1600" dirty="0"/>
              <a:t/>
            </a:r>
            <a:br>
              <a:rPr lang="en-GB" sz="1600" dirty="0"/>
            </a:br>
            <a:r>
              <a:rPr lang="en-GB" sz="1600" dirty="0"/>
              <a:t>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975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84784"/>
            <a:ext cx="3898776"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Προσωπικός εξοπλισμός προστασίας </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Προστασία </a:t>
            </a:r>
            <a:r>
              <a:rPr lang="el-GR" sz="1600" b="1" dirty="0" err="1">
                <a:latin typeface="Arial" panose="020B0604020202020204" pitchFamily="34" charset="0"/>
                <a:cs typeface="Arial" panose="020B0604020202020204" pitchFamily="34" charset="0"/>
              </a:rPr>
              <a:t>ματιώ</a:t>
            </a:r>
            <a:r>
              <a:rPr lang="el-GR" sz="1600" b="1" dirty="0">
                <a:latin typeface="Arial" panose="020B0604020202020204" pitchFamily="34" charset="0"/>
                <a:cs typeface="Arial" panose="020B0604020202020204" pitchFamily="34" charset="0"/>
              </a:rPr>
              <a:t>/προσώπου</a:t>
            </a:r>
            <a:r>
              <a:rPr lang="en-US" sz="1600" b="1"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Γυαλια</a:t>
            </a:r>
            <a:r>
              <a:rPr lang="el-GR" sz="1600" dirty="0">
                <a:latin typeface="Arial" panose="020B0604020202020204" pitchFamily="34" charset="0"/>
                <a:cs typeface="Arial" panose="020B0604020202020204" pitchFamily="34" charset="0"/>
              </a:rPr>
              <a:t> ασφαλείας με πλευρική κάλυψη </a:t>
            </a:r>
            <a:r>
              <a:rPr lang="en-US" sz="1600" dirty="0">
                <a:latin typeface="Arial" panose="020B0604020202020204" pitchFamily="34" charset="0"/>
                <a:cs typeface="Arial" panose="020B0604020202020204" pitchFamily="34" charset="0"/>
              </a:rPr>
              <a:t> EN166 </a:t>
            </a:r>
          </a:p>
          <a:p>
            <a:pPr marL="0" indent="0">
              <a:lnSpc>
                <a:spcPct val="150000"/>
              </a:lnSpc>
              <a:buNone/>
            </a:pPr>
            <a:r>
              <a:rPr lang="el-GR" sz="1600" b="1" dirty="0">
                <a:latin typeface="Arial" panose="020B0604020202020204" pitchFamily="34" charset="0"/>
                <a:cs typeface="Arial" panose="020B0604020202020204" pitchFamily="34" charset="0"/>
              </a:rPr>
              <a:t>Προστασία δέρματος</a:t>
            </a:r>
            <a:r>
              <a:rPr lang="en-US" sz="1600" b="1"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Γάντια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Απομακρύνεται τα γάντια κατάλληλα ώστε να μην έρθει σε επαφή με το δέρμα. Τα γάντια πρέπει να ικανοποιούν τις προδιαγραφές της </a:t>
            </a:r>
            <a:r>
              <a:rPr lang="en-US" sz="1600" dirty="0">
                <a:latin typeface="Arial" panose="020B0604020202020204" pitchFamily="34" charset="0"/>
                <a:cs typeface="Arial" panose="020B0604020202020204" pitchFamily="34" charset="0"/>
              </a:rPr>
              <a:t> EU </a:t>
            </a:r>
            <a:r>
              <a:rPr lang="el-GR" sz="1600" dirty="0">
                <a:latin typeface="Arial" panose="020B0604020202020204" pitchFamily="34" charset="0"/>
                <a:cs typeface="Arial" panose="020B0604020202020204" pitchFamily="34" charset="0"/>
              </a:rPr>
              <a:t>οδηγίας </a:t>
            </a:r>
            <a:r>
              <a:rPr lang="en-US" sz="1600" dirty="0">
                <a:latin typeface="Arial" panose="020B0604020202020204" pitchFamily="34" charset="0"/>
                <a:cs typeface="Arial" panose="020B0604020202020204" pitchFamily="34" charset="0"/>
              </a:rPr>
              <a:t>89/686/EEC </a:t>
            </a:r>
            <a:r>
              <a:rPr lang="el-GR" sz="1600" dirty="0">
                <a:latin typeface="Arial" panose="020B0604020202020204" pitchFamily="34" charset="0"/>
                <a:cs typeface="Arial" panose="020B0604020202020204" pitchFamily="34" charset="0"/>
              </a:rPr>
              <a:t>και των προτύπων </a:t>
            </a:r>
            <a:r>
              <a:rPr lang="en-US" sz="1600" dirty="0">
                <a:latin typeface="Arial" panose="020B0604020202020204" pitchFamily="34" charset="0"/>
                <a:cs typeface="Arial" panose="020B0604020202020204" pitchFamily="34" charset="0"/>
              </a:rPr>
              <a:t>EN 374. </a:t>
            </a:r>
          </a:p>
        </p:txBody>
      </p:sp>
      <p:pic>
        <p:nvPicPr>
          <p:cNvPr id="2050" name="Picture 2" descr="Worker with Personal Protective Equipment and Safety Ic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844824"/>
            <a:ext cx="428625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677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Προσωπικός εξοπλισμός προστασίας </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Προστασία σώματος</a:t>
            </a:r>
            <a:r>
              <a:rPr lang="en-US" sz="1600" b="1"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 Το είδος του εξοπλισμού εξαρτάται από τη συγκέντρωση και την ποσότητα των επικίνδυνων ουσιών στο χώρο εργασίας.</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03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Ιδιότητες του ψυκτικού υγρού</a:t>
            </a:r>
          </a:p>
        </p:txBody>
      </p:sp>
      <p:sp>
        <p:nvSpPr>
          <p:cNvPr id="3" name="Content Placeholder 2"/>
          <p:cNvSpPr>
            <a:spLocks noGrp="1"/>
          </p:cNvSpPr>
          <p:nvPr>
            <p:ph idx="1"/>
          </p:nvPr>
        </p:nvSpPr>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Θερμοδυναμικές ιδιότητες</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Ένα κατάλληλο ψυκτικό υγρό πρέπει να είναι σύμφωνο με τις παρακάτω ιδιότητες</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a:t>
            </a:r>
            <a:r>
              <a:rPr lang="el-GR" sz="1600" dirty="0" smtClean="0">
                <a:latin typeface="Arial" panose="020B0604020202020204" pitchFamily="34" charset="0"/>
                <a:cs typeface="Arial" panose="020B0604020202020204" pitchFamily="34" charset="0"/>
              </a:rPr>
              <a:t>ημείο </a:t>
            </a:r>
            <a:r>
              <a:rPr lang="el-GR" sz="1600" dirty="0">
                <a:latin typeface="Arial" panose="020B0604020202020204" pitchFamily="34" charset="0"/>
                <a:cs typeface="Arial" panose="020B0604020202020204" pitchFamily="34" charset="0"/>
              </a:rPr>
              <a:t>βρασμού κάτω από την επιθυμητή θερμοκρασία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Υψηλή θερμοκρασία εξάτμισής</a:t>
            </a:r>
            <a:r>
              <a:rPr lang="en-US" sz="1600" dirty="0">
                <a:latin typeface="Arial" panose="020B0604020202020204" pitchFamily="34" charset="0"/>
                <a:cs typeface="Arial" panose="020B0604020202020204" pitchFamily="34" charset="0"/>
              </a:rPr>
              <a:t> </a:t>
            </a:r>
          </a:p>
          <a:p>
            <a:pPr>
              <a:lnSpc>
                <a:spcPct val="150000"/>
              </a:lnSpc>
            </a:pPr>
            <a:r>
              <a:rPr lang="el-GR" sz="1600" dirty="0">
                <a:latin typeface="Arial" panose="020B0604020202020204" pitchFamily="34" charset="0"/>
                <a:cs typeface="Arial" panose="020B0604020202020204" pitchFamily="34" charset="0"/>
              </a:rPr>
              <a:t>Μέτρια πυκνότητα σε υγρή μορφή σε συνδυασμό με υψηλή πυκνότητα σε αέρια μορφή.</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Χαμηλές πιέσεις στη διάρκεια του κύκλου λειτουργίας</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Χημικά σταθερό</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8717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Σημείωση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Διαβάστε προσεκτικά το εγχειρίδιο ασφαλείας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rPr>
              <a:t>Κάθε κατασκευαστής για κάθε προϊόν μπορεί να έχει διαφορετικές </a:t>
            </a:r>
            <a:r>
              <a:rPr lang="el-GR" sz="1600" dirty="0" err="1">
                <a:latin typeface="Arial" panose="020B0604020202020204" pitchFamily="34" charset="0"/>
                <a:cs typeface="Arial" panose="020B0604020202020204" pitchFamily="34" charset="0"/>
              </a:rPr>
              <a:t>προφιαγραφές</a:t>
            </a:r>
            <a:r>
              <a:rPr lang="el-GR" sz="1600" dirty="0">
                <a:latin typeface="Arial" panose="020B0604020202020204" pitchFamily="34" charset="0"/>
                <a:cs typeface="Arial" panose="020B0604020202020204" pitchFamily="34" charset="0"/>
              </a:rPr>
              <a:t> και οδηγίες ασφαλείας. </a:t>
            </a:r>
          </a:p>
          <a:p>
            <a:pPr>
              <a:lnSpc>
                <a:spcPct val="150000"/>
              </a:lnSpc>
              <a:buFont typeface="Wingdings" panose="05000000000000000000" pitchFamily="2" charset="2"/>
              <a:buChar char="à"/>
            </a:pPr>
            <a:r>
              <a:rPr lang="el-GR" sz="1600" dirty="0">
                <a:latin typeface="Arial" panose="020B0604020202020204" pitchFamily="34" charset="0"/>
                <a:cs typeface="Arial" panose="020B0604020202020204" pitchFamily="34" charset="0"/>
                <a:sym typeface="Wingdings" panose="05000000000000000000" pitchFamily="2" charset="2"/>
              </a:rPr>
              <a:t>Ακολουθείτε πάντοτε τις οδηγίες</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0777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ασφάλεια</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Σε περίπτωση κινδύνου καλέστε στο</a:t>
            </a:r>
          </a:p>
          <a:p>
            <a:pPr marL="0" indent="0">
              <a:lnSpc>
                <a:spcPct val="150000"/>
              </a:lnSpc>
              <a:buNone/>
            </a:pPr>
            <a:r>
              <a:rPr lang="el-GR" sz="1600" b="1" dirty="0">
                <a:latin typeface="Arial" panose="020B0604020202020204" pitchFamily="34" charset="0"/>
                <a:cs typeface="Arial" panose="020B0604020202020204" pitchFamily="34" charset="0"/>
              </a:rPr>
              <a:t>2107793777</a:t>
            </a: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2772" name="Picture 4" descr="112 Emergency Call Numb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9590" y="1479413"/>
            <a:ext cx="4469565" cy="4767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218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προδιαγραφές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Προδιαγραφές</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Το φύλλα προδιαγραφών δίνουν πληροφορίες για </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Τεχνικά στοιχεία του προϊόντος</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Την εφαρμογή του προϊόντος </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Μέγεθος της συσκευασίας</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Και άλλες πληροφορίες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3508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προδιαγραφές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Παράδειγμα</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Προδιαγραφές</a:t>
            </a:r>
            <a:r>
              <a:rPr lang="en-GB"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hlinkClick r:id="rId3"/>
              </a:rPr>
              <a:t>https://www.glysofor.de/en/pdf/Glysofor-N-Specification-EN.pdf</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Βλέπετε</a:t>
            </a:r>
          </a:p>
          <a:p>
            <a:pPr marL="0" indent="0">
              <a:lnSpc>
                <a:spcPct val="150000"/>
              </a:lnSpc>
              <a:buNone/>
            </a:pPr>
            <a:r>
              <a:rPr lang="el-GR" sz="1600" dirty="0">
                <a:latin typeface="Arial" panose="020B0604020202020204" pitchFamily="34" charset="0"/>
                <a:cs typeface="Arial" panose="020B0604020202020204" pitchFamily="34" charset="0"/>
              </a:rPr>
              <a:t>Την αναλογία του αντιψυκτικού και την αντιψυκτική προστασία</a:t>
            </a:r>
            <a:endParaRPr lang="en-US"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Τεχνικά στοιχεία όπως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Θερμική αγωγιμότητα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Θερμική ικανότητα</a:t>
            </a:r>
            <a:r>
              <a:rPr lang="en-US" sz="1600" dirty="0">
                <a:latin typeface="Arial" panose="020B0604020202020204" pitchFamily="34" charset="0"/>
                <a:cs typeface="Arial" panose="020B0604020202020204" pitchFamily="34" charset="0"/>
              </a:rPr>
              <a:t>”, or “</a:t>
            </a:r>
            <a:r>
              <a:rPr lang="el-GR" sz="1600" dirty="0">
                <a:latin typeface="Arial" panose="020B0604020202020204" pitchFamily="34" charset="0"/>
                <a:cs typeface="Arial" panose="020B0604020202020204" pitchFamily="34" charset="0"/>
              </a:rPr>
              <a:t>πυκνότητα</a:t>
            </a:r>
            <a:r>
              <a:rPr lang="en-US" sz="1600" dirty="0">
                <a:latin typeface="Arial" panose="020B0604020202020204" pitchFamily="34" charset="0"/>
                <a:cs typeface="Arial" panose="020B0604020202020204" pitchFamily="34" charset="0"/>
              </a:rPr>
              <a:t>”</a:t>
            </a:r>
          </a:p>
          <a:p>
            <a:pPr>
              <a:lnSpc>
                <a:spcPct val="150000"/>
              </a:lnSpc>
              <a:buFontTx/>
              <a:buChar char="-"/>
            </a:pPr>
            <a:r>
              <a:rPr lang="el-GR" sz="1600" dirty="0">
                <a:latin typeface="Arial" panose="020B0604020202020204" pitchFamily="34" charset="0"/>
                <a:cs typeface="Arial" panose="020B0604020202020204" pitchFamily="34" charset="0"/>
              </a:rPr>
              <a:t>Και μια οδηγία για την εφαρμογή.</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455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προδιαγραφές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Παράδειγμα</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να βεβαιωθείτε ότι καταλαβαίνετε τις προδιαγραφές βρείτε τις παρακάτω πληροφορίες </a:t>
            </a:r>
            <a:r>
              <a:rPr lang="en-GB"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μπορείτε να βρείτε τις απαντήσεις στην επόμενη σελίδα</a:t>
            </a:r>
            <a:r>
              <a:rPr lang="en-GB"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Εάν έχουμε μείγμα με </a:t>
            </a:r>
            <a:r>
              <a:rPr lang="en-GB" sz="1600" dirty="0">
                <a:latin typeface="Arial" panose="020B0604020202020204" pitchFamily="34" charset="0"/>
                <a:cs typeface="Arial" panose="020B0604020202020204" pitchFamily="34" charset="0"/>
              </a:rPr>
              <a:t> 60% </a:t>
            </a:r>
            <a:r>
              <a:rPr lang="el-GR" sz="1600" dirty="0">
                <a:latin typeface="Arial" panose="020B0604020202020204" pitchFamily="34" charset="0"/>
                <a:cs typeface="Arial" panose="020B0604020202020204" pitchFamily="34" charset="0"/>
              </a:rPr>
              <a:t>νερό και </a:t>
            </a:r>
            <a:r>
              <a:rPr lang="en-GB" sz="1600" dirty="0">
                <a:latin typeface="Arial" panose="020B0604020202020204" pitchFamily="34" charset="0"/>
                <a:cs typeface="Arial" panose="020B0604020202020204" pitchFamily="34" charset="0"/>
              </a:rPr>
              <a:t>40%</a:t>
            </a:r>
            <a:r>
              <a:rPr lang="el-GR" sz="1600" dirty="0">
                <a:latin typeface="Arial" panose="020B0604020202020204" pitchFamily="34" charset="0"/>
                <a:cs typeface="Arial" panose="020B0604020202020204" pitchFamily="34" charset="0"/>
              </a:rPr>
              <a:t>αντιψυκτικό</a:t>
            </a:r>
            <a:r>
              <a:rPr lang="en-GB"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πόσο υψηλή είναι η προστασία από τον πάγο;</a:t>
            </a:r>
            <a:endParaRPr lang="en-GB"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Εάν έχουμε μείγμα με </a:t>
            </a:r>
            <a:r>
              <a:rPr lang="en-GB" sz="1600" dirty="0">
                <a:latin typeface="Arial" panose="020B0604020202020204" pitchFamily="34" charset="0"/>
                <a:cs typeface="Arial" panose="020B0604020202020204" pitchFamily="34" charset="0"/>
              </a:rPr>
              <a:t>25%</a:t>
            </a:r>
            <a:r>
              <a:rPr lang="el-GR" sz="1600" dirty="0">
                <a:latin typeface="Arial" panose="020B0604020202020204" pitchFamily="34" charset="0"/>
                <a:cs typeface="Arial" panose="020B0604020202020204" pitchFamily="34" charset="0"/>
              </a:rPr>
              <a:t>αντιψυκτικό και</a:t>
            </a:r>
            <a:r>
              <a:rPr lang="en-GB" sz="1600" dirty="0">
                <a:latin typeface="Arial" panose="020B0604020202020204" pitchFamily="34" charset="0"/>
                <a:cs typeface="Arial" panose="020B0604020202020204" pitchFamily="34" charset="0"/>
              </a:rPr>
              <a:t> 75% </a:t>
            </a:r>
            <a:r>
              <a:rPr lang="el-GR" sz="1600" dirty="0">
                <a:latin typeface="Arial" panose="020B0604020202020204" pitchFamily="34" charset="0"/>
                <a:cs typeface="Arial" panose="020B0604020202020204" pitchFamily="34" charset="0"/>
              </a:rPr>
              <a:t>νερό</a:t>
            </a:r>
            <a:r>
              <a:rPr lang="en-GB"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πόση είναι η πυκνότητα στους </a:t>
            </a:r>
            <a:r>
              <a:rPr lang="en-GB" sz="1600" dirty="0">
                <a:latin typeface="Arial" panose="020B0604020202020204" pitchFamily="34" charset="0"/>
                <a:cs typeface="Arial" panose="020B0604020202020204" pitchFamily="34" charset="0"/>
              </a:rPr>
              <a:t>0°C</a:t>
            </a:r>
          </a:p>
          <a:p>
            <a:pPr>
              <a:lnSpc>
                <a:spcPct val="150000"/>
              </a:lnSpc>
            </a:pPr>
            <a:r>
              <a:rPr lang="el-GR" sz="1600" dirty="0">
                <a:latin typeface="Arial" panose="020B0604020202020204" pitchFamily="34" charset="0"/>
                <a:cs typeface="Arial" panose="020B0604020202020204" pitchFamily="34" charset="0"/>
              </a:rPr>
              <a:t>Πόσο είναι το θερμοκρασιακό εύρος λειτουργίας του προϊόντος;</a:t>
            </a:r>
          </a:p>
          <a:p>
            <a:pPr>
              <a:lnSpc>
                <a:spcPct val="150000"/>
              </a:lnSpc>
            </a:pPr>
            <a:r>
              <a:rPr lang="el-GR" sz="1600" dirty="0">
                <a:latin typeface="Arial" panose="020B0604020202020204" pitchFamily="34" charset="0"/>
                <a:cs typeface="Arial" panose="020B0604020202020204" pitchFamily="34" charset="0"/>
              </a:rPr>
              <a:t>Πόσα είδη συσκευασίας διατίθενται</a:t>
            </a:r>
            <a:r>
              <a:rPr lang="en-GB" sz="1600" dirty="0">
                <a:latin typeface="Arial" panose="020B0604020202020204" pitchFamily="34" charset="0"/>
                <a:cs typeface="Arial" panose="020B0604020202020204" pitchFamily="34" charset="0"/>
              </a:rPr>
              <a:t>?</a:t>
            </a:r>
          </a:p>
          <a:p>
            <a:pPr>
              <a:lnSpc>
                <a:spcPct val="150000"/>
              </a:lnSpc>
            </a:pPr>
            <a:r>
              <a:rPr lang="el-GR" sz="1600" dirty="0">
                <a:latin typeface="Arial" panose="020B0604020202020204" pitchFamily="34" charset="0"/>
                <a:cs typeface="Arial" panose="020B0604020202020204" pitchFamily="34" charset="0"/>
              </a:rPr>
              <a:t>Πόσο αλλάζει η θερμική αγωγιμότητα στους </a:t>
            </a:r>
            <a:r>
              <a:rPr lang="en-GB" sz="1600" dirty="0">
                <a:latin typeface="Arial" panose="020B0604020202020204" pitchFamily="34" charset="0"/>
                <a:cs typeface="Arial" panose="020B0604020202020204" pitchFamily="34" charset="0"/>
              </a:rPr>
              <a:t>40°C</a:t>
            </a:r>
            <a:r>
              <a:rPr lang="el-GR" sz="1600" dirty="0">
                <a:latin typeface="Arial" panose="020B0604020202020204" pitchFamily="34" charset="0"/>
                <a:cs typeface="Arial" panose="020B0604020202020204" pitchFamily="34" charset="0"/>
              </a:rPr>
              <a:t> εάν αυξήσεις τον αντιψυκτικό από το 30% στο</a:t>
            </a:r>
            <a:r>
              <a:rPr lang="en-GB" sz="1600" dirty="0">
                <a:latin typeface="Arial" panose="020B0604020202020204" pitchFamily="34" charset="0"/>
                <a:cs typeface="Arial" panose="020B0604020202020204" pitchFamily="34" charset="0"/>
              </a:rPr>
              <a:t> 50%</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4902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Αντιψυκτικό και προδιαγραφές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Παράδειγμα </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el-GR" sz="1600" b="1" dirty="0">
                <a:latin typeface="Arial" panose="020B0604020202020204" pitchFamily="34" charset="0"/>
                <a:cs typeface="Arial" panose="020B0604020202020204" pitchFamily="34" charset="0"/>
              </a:rPr>
              <a:t>Σωστές απαντήσεις</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- 25°C</a:t>
            </a:r>
          </a:p>
          <a:p>
            <a:pPr>
              <a:lnSpc>
                <a:spcPct val="150000"/>
              </a:lnSpc>
            </a:pPr>
            <a:r>
              <a:rPr lang="en-US" sz="1600" dirty="0">
                <a:latin typeface="Arial" panose="020B0604020202020204" pitchFamily="34" charset="0"/>
                <a:cs typeface="Arial" panose="020B0604020202020204" pitchFamily="34" charset="0"/>
              </a:rPr>
              <a:t>1,044 g/cm³</a:t>
            </a:r>
          </a:p>
          <a:p>
            <a:pPr>
              <a:lnSpc>
                <a:spcPct val="150000"/>
              </a:lnSpc>
            </a:pPr>
            <a:r>
              <a:rPr lang="en-US" sz="1600" dirty="0">
                <a:latin typeface="Arial" panose="020B0604020202020204" pitchFamily="34" charset="0"/>
                <a:cs typeface="Arial" panose="020B0604020202020204" pitchFamily="34" charset="0"/>
              </a:rPr>
              <a:t>- 50°C up to + 150°C</a:t>
            </a:r>
          </a:p>
          <a:p>
            <a:pPr>
              <a:lnSpc>
                <a:spcPct val="150000"/>
              </a:lnSpc>
            </a:pPr>
            <a:r>
              <a:rPr lang="en-US" sz="1600" dirty="0">
                <a:latin typeface="Arial" panose="020B0604020202020204" pitchFamily="34" charset="0"/>
                <a:cs typeface="Arial" panose="020B0604020202020204" pitchFamily="34" charset="0"/>
              </a:rPr>
              <a:t>6</a:t>
            </a:r>
          </a:p>
          <a:p>
            <a:pPr>
              <a:lnSpc>
                <a:spcPct val="150000"/>
              </a:lnSpc>
            </a:pPr>
            <a:r>
              <a:rPr lang="en-US" sz="1600" dirty="0">
                <a:latin typeface="Arial" panose="020B0604020202020204" pitchFamily="34" charset="0"/>
                <a:cs typeface="Arial" panose="020B0604020202020204" pitchFamily="34" charset="0"/>
              </a:rPr>
              <a:t>From 0,489 W/m*K down to 0,405 W/m*K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00282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Πρακτική εργασία</a:t>
            </a:r>
            <a:r>
              <a:rPr lang="en-GB"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Αντιψυκτικό</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Πρακτική εργασία με το αντιψυκτικό</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Κατά τη διάρκεια των μαθημάτων στην τάξη αλλά και στα πρακτικά εργαστήρια θα μάθετε</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Πώς να αναμιγνύετε την άλμη </a:t>
            </a:r>
          </a:p>
          <a:p>
            <a:pPr>
              <a:lnSpc>
                <a:spcPct val="150000"/>
              </a:lnSpc>
              <a:buFontTx/>
              <a:buChar char="-"/>
            </a:pPr>
            <a:r>
              <a:rPr lang="el-GR" sz="1600" dirty="0">
                <a:latin typeface="Arial" panose="020B0604020202020204" pitchFamily="34" charset="0"/>
                <a:cs typeface="Arial" panose="020B0604020202020204" pitchFamily="34" charset="0"/>
              </a:rPr>
              <a:t>Πως να διαχειρίζεστε μια διαρροή αντιψυκτικού</a:t>
            </a:r>
            <a:endParaRPr lang="de-DE" sz="1600" dirty="0">
              <a:latin typeface="Arial" panose="020B0604020202020204" pitchFamily="34" charset="0"/>
              <a:cs typeface="Arial" panose="020B0604020202020204" pitchFamily="34" charset="0"/>
            </a:endParaRPr>
          </a:p>
          <a:p>
            <a:pPr>
              <a:lnSpc>
                <a:spcPct val="150000"/>
              </a:lnSpc>
              <a:buFontTx/>
              <a:buChar char="-"/>
            </a:pPr>
            <a:r>
              <a:rPr lang="el-GR" sz="1600" dirty="0">
                <a:latin typeface="Arial" panose="020B0604020202020204" pitchFamily="34" charset="0"/>
                <a:cs typeface="Arial" panose="020B0604020202020204" pitchFamily="34" charset="0"/>
              </a:rPr>
              <a:t>Πως να μετράτε το μέρος του αντιψυκτικού στην άλμη </a:t>
            </a:r>
            <a:r>
              <a:rPr lang="de-DE"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και την προστασία από ψύξη του μείγματος. </a:t>
            </a:r>
            <a:r>
              <a:rPr lang="de-DE" sz="1600" dirty="0">
                <a:latin typeface="Arial" panose="020B0604020202020204" pitchFamily="34" charset="0"/>
                <a:cs typeface="Arial" panose="020B0604020202020204" pitchFamily="34" charset="0"/>
              </a:rPr>
              <a:t>  </a:t>
            </a: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91859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latin typeface="Arial" panose="020B0604020202020204" pitchFamily="34" charset="0"/>
                <a:cs typeface="Arial" panose="020B0604020202020204" pitchFamily="34" charset="0"/>
              </a:rPr>
              <a:t>Τέλος της ενότητας </a:t>
            </a:r>
          </a:p>
        </p:txBody>
      </p:sp>
      <p:sp>
        <p:nvSpPr>
          <p:cNvPr id="9" name="Content Placeholder 8"/>
          <p:cNvSpPr>
            <a:spLocks noGrp="1"/>
          </p:cNvSpPr>
          <p:nvPr>
            <p:ph idx="1"/>
          </p:nvPr>
        </p:nvSpPr>
        <p:spPr>
          <a:xfrm>
            <a:off x="457200" y="1412776"/>
            <a:ext cx="8229600" cy="4896544"/>
          </a:xfrm>
        </p:spPr>
        <p:txBody>
          <a:bodyPr>
            <a:normAutofit/>
          </a:bodyPr>
          <a:lstStyle/>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Τώρα γνωρίζετε </a:t>
            </a:r>
            <a:r>
              <a:rPr lang="en-US" sz="1600" dirty="0">
                <a:latin typeface="Arial" panose="020B0604020202020204" pitchFamily="34" charset="0"/>
                <a:cs typeface="Arial" panose="020B0604020202020204" pitchFamily="34" charset="0"/>
              </a:rPr>
              <a:t>:</a:t>
            </a:r>
          </a:p>
          <a:p>
            <a:pPr>
              <a:lnSpc>
                <a:spcPct val="150000"/>
              </a:lnSpc>
              <a:buAutoNum type="arabicPeriod"/>
            </a:pPr>
            <a:r>
              <a:rPr lang="el-GR" sz="1600" dirty="0">
                <a:latin typeface="Arial" panose="020B0604020202020204" pitchFamily="34" charset="0"/>
                <a:cs typeface="Arial" panose="020B0604020202020204" pitchFamily="34" charset="0"/>
              </a:rPr>
              <a:t>όλα τα χημικά και τις ουσίες που χρησιμοποιούνται στο σύστημα</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Να κάνετε αξιολόγηση κινδύνου και να γνωρίζετε τα μέτρα ασφαλείας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Μπορείτε να </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l-GR" sz="1600" dirty="0">
                <a:latin typeface="Arial" panose="020B0604020202020204" pitchFamily="34" charset="0"/>
                <a:cs typeface="Arial" panose="020B0604020202020204" pitchFamily="34" charset="0"/>
              </a:rPr>
              <a:t>Αναγνωρίζετε τους κινδύνους και πως να τους αποφεύγεται </a:t>
            </a:r>
          </a:p>
          <a:p>
            <a:pPr>
              <a:lnSpc>
                <a:spcPct val="150000"/>
              </a:lnSpc>
              <a:buAutoNum type="arabicPeriod"/>
            </a:pPr>
            <a:r>
              <a:rPr lang="el-GR" sz="1600" dirty="0">
                <a:latin typeface="Arial" panose="020B0604020202020204" pitchFamily="34" charset="0"/>
                <a:cs typeface="Arial" panose="020B0604020202020204" pitchFamily="34" charset="0"/>
              </a:rPr>
              <a:t>Να προτείνετε μέτρα ασφαλείας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3905655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latin typeface="Arial" panose="020B0604020202020204" pitchFamily="34" charset="0"/>
                <a:cs typeface="Arial" panose="020B0604020202020204" pitchFamily="34" charset="0"/>
              </a:rPr>
              <a:t>Τέλος της ενότητας </a:t>
            </a: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2.3 </a:t>
            </a:r>
            <a:r>
              <a:rPr lang="el-GR" dirty="0">
                <a:latin typeface="Arial" panose="020B0604020202020204" pitchFamily="34" charset="0"/>
                <a:cs typeface="Arial" panose="020B0604020202020204" pitchFamily="34" charset="0"/>
              </a:rPr>
              <a:t>Χημικά</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Ιδιότητες του ψυκτικού υγρού</a:t>
            </a:r>
          </a:p>
        </p:txBody>
      </p:sp>
      <p:sp>
        <p:nvSpPr>
          <p:cNvPr id="3" name="Content Placeholder 2"/>
          <p:cNvSpPr>
            <a:spLocks noGrp="1"/>
          </p:cNvSpPr>
          <p:nvPr>
            <p:ph idx="1"/>
          </p:nvPr>
        </p:nvSpPr>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Περιβαλλοντικές και ασφαλείας ιδιότητες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Επιπλέον το ψυκτικό </a:t>
            </a:r>
            <a:r>
              <a:rPr lang="el-GR" sz="1600" dirty="0" smtClean="0">
                <a:latin typeface="Arial" panose="020B0604020202020204" pitchFamily="34" charset="0"/>
                <a:cs typeface="Arial" panose="020B0604020202020204" pitchFamily="34" charset="0"/>
              </a:rPr>
              <a:t>πρέπει</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Να μην είναι εύφλεκτο ή εκρηκτικό</a:t>
            </a:r>
            <a:endParaRPr lang="en-GB"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Να μην είναι τοξικό</a:t>
            </a:r>
            <a:endParaRPr lang="en-GB"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Να </a:t>
            </a:r>
            <a:r>
              <a:rPr lang="el-GR" sz="1600" dirty="0" smtClean="0">
                <a:latin typeface="Arial" panose="020B0604020202020204" pitchFamily="34" charset="0"/>
                <a:cs typeface="Arial" panose="020B0604020202020204" pitchFamily="34" charset="0"/>
              </a:rPr>
              <a:t>έχει </a:t>
            </a:r>
            <a:r>
              <a:rPr lang="el-GR" sz="1600" dirty="0">
                <a:latin typeface="Arial" panose="020B0604020202020204" pitchFamily="34" charset="0"/>
                <a:cs typeface="Arial" panose="020B0604020202020204" pitchFamily="34" charset="0"/>
              </a:rPr>
              <a:t>χαμηλό δυναμικό θέρμανσης του πλανήτη </a:t>
            </a:r>
            <a:r>
              <a:rPr lang="el-GR" sz="1600" dirty="0" smtClean="0">
                <a:latin typeface="Arial" panose="020B0604020202020204" pitchFamily="34" charset="0"/>
                <a:cs typeface="Arial" panose="020B0604020202020204" pitchFamily="34" charset="0"/>
              </a:rPr>
              <a:t>(</a:t>
            </a:r>
            <a:r>
              <a:rPr lang="en-US" sz="1600" dirty="0" smtClean="0">
                <a:latin typeface="Arial" panose="020B0604020202020204" pitchFamily="34" charset="0"/>
                <a:cs typeface="Arial" panose="020B0604020202020204" pitchFamily="34" charset="0"/>
              </a:rPr>
              <a:t>GWP</a:t>
            </a:r>
            <a:r>
              <a:rPr lang="el-GR" sz="1600" dirty="0" smtClean="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Να μην </a:t>
            </a:r>
            <a:r>
              <a:rPr lang="el-GR" sz="1600" dirty="0" smtClean="0">
                <a:latin typeface="Arial" panose="020B0604020202020204" pitchFamily="34" charset="0"/>
                <a:cs typeface="Arial" panose="020B0604020202020204" pitchFamily="34" charset="0"/>
              </a:rPr>
              <a:t>συνεισφέρει στη μείωση του όζοντος </a:t>
            </a:r>
            <a:endParaRPr lang="en-GB"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Να μην είναι διαβρωτικό και </a:t>
            </a:r>
            <a:r>
              <a:rPr lang="el-GR" sz="1600" dirty="0" smtClean="0">
                <a:latin typeface="Arial" panose="020B0604020202020204" pitchFamily="34" charset="0"/>
                <a:cs typeface="Arial" panose="020B0604020202020204" pitchFamily="34" charset="0"/>
              </a:rPr>
              <a:t>τοξικό </a:t>
            </a:r>
            <a:r>
              <a:rPr lang="el-GR" sz="1600" dirty="0">
                <a:latin typeface="Arial" panose="020B0604020202020204" pitchFamily="34" charset="0"/>
                <a:cs typeface="Arial" panose="020B0604020202020204" pitchFamily="34" charset="0"/>
              </a:rPr>
              <a:t>στα στοιχεία του συστήματος</a:t>
            </a:r>
            <a:r>
              <a:rPr lang="en-GB" dirty="0"/>
              <a:t>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81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4618856"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Μέχρι το 1920 τα πρώτα ψυκτικά υγρά ήταν εύφλεκτά και τοξικά.  Ο Καρλ </a:t>
            </a:r>
            <a:r>
              <a:rPr lang="el-GR" sz="1600" dirty="0" err="1">
                <a:latin typeface="Arial" panose="020B0604020202020204" pitchFamily="34" charset="0"/>
                <a:cs typeface="Arial" panose="020B0604020202020204" pitchFamily="34" charset="0"/>
              </a:rPr>
              <a:t>Λιντε</a:t>
            </a:r>
            <a:r>
              <a:rPr lang="el-GR" sz="1600" dirty="0">
                <a:latin typeface="Arial" panose="020B0604020202020204" pitchFamily="34" charset="0"/>
                <a:cs typeface="Arial" panose="020B0604020202020204" pitchFamily="34" charset="0"/>
              </a:rPr>
              <a:t> χρησιμοποίησε </a:t>
            </a:r>
            <a:r>
              <a:rPr lang="el-GR" sz="1600" dirty="0" err="1">
                <a:latin typeface="Arial" panose="020B0604020202020204" pitchFamily="34" charset="0"/>
                <a:cs typeface="Arial" panose="020B0604020202020204" pitchFamily="34" charset="0"/>
              </a:rPr>
              <a:t>δ</a:t>
            </a:r>
            <a:r>
              <a:rPr lang="el-GR" sz="1600" dirty="0" err="1" smtClean="0">
                <a:latin typeface="Arial" panose="020B0604020202020204" pitchFamily="34" charset="0"/>
                <a:cs typeface="Arial" panose="020B0604020202020204" pitchFamily="34" charset="0"/>
              </a:rPr>
              <a:t>ιμεθυλαιθέρα</a:t>
            </a:r>
            <a:r>
              <a:rPr lang="en-US" sz="1600" dirty="0" smtClean="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ή </a:t>
            </a:r>
            <a:r>
              <a:rPr lang="el-GR" sz="1600" dirty="0">
                <a:latin typeface="Arial" panose="020B0604020202020204" pitchFamily="34" charset="0"/>
                <a:cs typeface="Arial" panose="020B0604020202020204" pitchFamily="34" charset="0"/>
              </a:rPr>
              <a:t>αμμωνία για τα πρώτα του συστήματα.  </a:t>
            </a:r>
            <a:endParaRPr lang="en-GB" sz="1600" dirty="0">
              <a:latin typeface="Arial" panose="020B0604020202020204" pitchFamily="34" charset="0"/>
              <a:cs typeface="Arial" panose="020B0604020202020204" pitchFamily="34" charset="0"/>
            </a:endParaRPr>
          </a:p>
          <a:p>
            <a:pPr marL="0" indent="0">
              <a:lnSpc>
                <a:spcPct val="150000"/>
              </a:lnSpc>
              <a:buNone/>
            </a:pPr>
            <a:r>
              <a:rPr lang="el-GR" sz="1600" dirty="0" smtClean="0">
                <a:latin typeface="Arial" panose="020B0604020202020204" pitchFamily="34" charset="0"/>
                <a:cs typeface="Arial" panose="020B0604020202020204" pitchFamily="34" charset="0"/>
              </a:rPr>
              <a:t>Ο </a:t>
            </a:r>
            <a:r>
              <a:rPr lang="el-GR" sz="1600" dirty="0" err="1" smtClean="0">
                <a:latin typeface="Arial" panose="020B0604020202020204" pitchFamily="34" charset="0"/>
                <a:cs typeface="Arial" panose="020B0604020202020204" pitchFamily="34" charset="0"/>
              </a:rPr>
              <a:t>διμεθυλαιθέρας</a:t>
            </a:r>
            <a:r>
              <a:rPr lang="en-US" sz="1600" dirty="0" smtClean="0">
                <a:latin typeface="Arial" panose="020B0604020202020204" pitchFamily="34" charset="0"/>
                <a:cs typeface="Arial" panose="020B0604020202020204" pitchFamily="34" charset="0"/>
              </a:rPr>
              <a:t> </a:t>
            </a:r>
            <a:r>
              <a:rPr lang="el-GR" sz="1600" dirty="0" smtClean="0">
                <a:latin typeface="Arial" panose="020B0604020202020204" pitchFamily="34" charset="0"/>
                <a:cs typeface="Arial" panose="020B0604020202020204" pitchFamily="34" charset="0"/>
              </a:rPr>
              <a:t>είναι </a:t>
            </a:r>
            <a:r>
              <a:rPr lang="el-GR" sz="1600" dirty="0">
                <a:latin typeface="Arial" panose="020B0604020202020204" pitchFamily="34" charset="0"/>
                <a:cs typeface="Arial" panose="020B0604020202020204" pitchFamily="34" charset="0"/>
              </a:rPr>
              <a:t>πολύ </a:t>
            </a:r>
            <a:r>
              <a:rPr lang="el-GR" sz="1600" dirty="0" smtClean="0">
                <a:latin typeface="Arial" panose="020B0604020202020204" pitchFamily="34" charset="0"/>
                <a:cs typeface="Arial" panose="020B0604020202020204" pitchFamily="34" charset="0"/>
              </a:rPr>
              <a:t>εύφλεκτος.</a:t>
            </a:r>
            <a:endParaRPr lang="el-GR"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Η αμμωνία είναι τοξική και  επικίνδυνη για το περιβάλλον.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078" name="Picture 6" descr="https://upload.wikimedia.org/wikipedia/commons/thumb/5/50/Carl_von_Linde_1868.jpg/800px-Carl_von_Linde_18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2872" y="1772815"/>
            <a:ext cx="3161536" cy="410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649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Στην επόμενη φάση χρησιμοποιήθηκαν </a:t>
            </a:r>
            <a:r>
              <a:rPr lang="el-GR" sz="1600" dirty="0" err="1">
                <a:latin typeface="Arial" panose="020B0604020202020204" pitchFamily="34" charset="0"/>
                <a:cs typeface="Arial" panose="020B0604020202020204" pitchFamily="34" charset="0"/>
              </a:rPr>
              <a:t>χλωροφθοράνθρακες</a:t>
            </a:r>
            <a:r>
              <a:rPr lang="el-GR"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CFC</a:t>
            </a:r>
            <a:r>
              <a:rPr lang="el-GR" sz="1600" dirty="0">
                <a:latin typeface="Arial" panose="020B0604020202020204" pitchFamily="34" charset="0"/>
                <a:cs typeface="Arial" panose="020B0604020202020204" pitchFamily="34" charset="0"/>
              </a:rPr>
              <a:t>) και </a:t>
            </a:r>
            <a:r>
              <a:rPr lang="el-GR" sz="1600" dirty="0" err="1">
                <a:latin typeface="Arial" panose="020B0604020202020204" pitchFamily="34" charset="0"/>
                <a:cs typeface="Arial" panose="020B0604020202020204" pitchFamily="34" charset="0"/>
              </a:rPr>
              <a:t>υδρογονογλωροφθοράνθρακες</a:t>
            </a:r>
            <a:r>
              <a:rPr lang="el-GR"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HCFC </a:t>
            </a:r>
            <a:r>
              <a:rPr lang="el-GR"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Αυτές οι ουσίες έχουν πολύ καλές θερμοδυναμικές ιδιότητες και είναι σταθερές, μη εύφλεκτες και μέτρια τοξικές.</a:t>
            </a:r>
            <a:endParaRPr lang="en-US"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Από το </a:t>
            </a:r>
            <a:r>
              <a:rPr lang="en-US" sz="1600" dirty="0">
                <a:latin typeface="Arial" panose="020B0604020202020204" pitchFamily="34" charset="0"/>
                <a:cs typeface="Arial" panose="020B0604020202020204" pitchFamily="34" charset="0"/>
              </a:rPr>
              <a:t>1930 R12, R22 </a:t>
            </a:r>
            <a:r>
              <a:rPr lang="el-GR" sz="1600" dirty="0">
                <a:latin typeface="Arial" panose="020B0604020202020204" pitchFamily="34" charset="0"/>
                <a:cs typeface="Arial" panose="020B0604020202020204" pitchFamily="34" charset="0"/>
              </a:rPr>
              <a:t>παράγονταν και ήταν γνωστά με το όνομα </a:t>
            </a:r>
            <a:r>
              <a:rPr lang="el-GR" sz="1600" dirty="0" err="1">
                <a:latin typeface="Arial" panose="020B0604020202020204" pitchFamily="34" charset="0"/>
                <a:cs typeface="Arial" panose="020B0604020202020204" pitchFamily="34" charset="0"/>
              </a:rPr>
              <a:t>Φρέον</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4723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Ιστορία του ψυκτικού υγρού</a:t>
            </a:r>
          </a:p>
        </p:txBody>
      </p:sp>
      <p:sp>
        <p:nvSpPr>
          <p:cNvPr id="3" name="Content Placeholder 2"/>
          <p:cNvSpPr>
            <a:spLocks noGrp="1"/>
          </p:cNvSpPr>
          <p:nvPr>
            <p:ph idx="1"/>
          </p:nvPr>
        </p:nvSpPr>
        <p:spPr>
          <a:xfrm>
            <a:off x="457200" y="1600200"/>
            <a:ext cx="4114800" cy="4525963"/>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Ιστορία των ψυκτικών υγρών</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CFC &amp; HCFC </a:t>
            </a:r>
            <a:r>
              <a:rPr lang="el-GR" sz="1600" dirty="0">
                <a:latin typeface="Arial" panose="020B0604020202020204" pitchFamily="34" charset="0"/>
                <a:cs typeface="Arial" panose="020B0604020202020204" pitchFamily="34" charset="0"/>
              </a:rPr>
              <a:t>και η τρύπα του όζοντος.</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CFC </a:t>
            </a:r>
            <a:r>
              <a:rPr lang="el-GR" sz="1600" dirty="0">
                <a:latin typeface="Arial" panose="020B0604020202020204" pitchFamily="34" charset="0"/>
                <a:cs typeface="Arial" panose="020B0604020202020204" pitchFamily="34" charset="0"/>
              </a:rPr>
              <a:t>και </a:t>
            </a:r>
            <a:r>
              <a:rPr lang="de-DE" sz="1600" dirty="0">
                <a:latin typeface="Arial" panose="020B0604020202020204" pitchFamily="34" charset="0"/>
                <a:cs typeface="Arial" panose="020B0604020202020204" pitchFamily="34" charset="0"/>
              </a:rPr>
              <a:t> HCFC </a:t>
            </a:r>
            <a:r>
              <a:rPr lang="el-GR" sz="1600" dirty="0" err="1">
                <a:latin typeface="Arial" panose="020B0604020202020204" pitchFamily="34" charset="0"/>
                <a:cs typeface="Arial" panose="020B0604020202020204" pitchFamily="34" charset="0"/>
              </a:rPr>
              <a:t>προκαλ</a:t>
            </a:r>
            <a:r>
              <a:rPr lang="en-GB" sz="1600" dirty="0">
                <a:latin typeface="Arial" panose="020B0604020202020204" pitchFamily="34" charset="0"/>
                <a:cs typeface="Arial" panose="020B0604020202020204" pitchFamily="34" charset="0"/>
              </a:rPr>
              <a:t>o</a:t>
            </a:r>
            <a:r>
              <a:rPr lang="el-GR" sz="1600" dirty="0" err="1">
                <a:latin typeface="Arial" panose="020B0604020202020204" pitchFamily="34" charset="0"/>
                <a:cs typeface="Arial" panose="020B0604020202020204" pitchFamily="34" charset="0"/>
              </a:rPr>
              <a:t>ύν</a:t>
            </a:r>
            <a:r>
              <a:rPr lang="el-GR" sz="1600" dirty="0">
                <a:latin typeface="Arial" panose="020B0604020202020204" pitchFamily="34" charset="0"/>
                <a:cs typeface="Arial" panose="020B0604020202020204" pitchFamily="34" charset="0"/>
              </a:rPr>
              <a:t>  μείωση του όζοντος στο στρώμα του όζοντος στην ατμόσφαιρα. Άρα όλες οι ουσίες αυτής της οικογένειας χημικών στοιχείων προκαλεί μείωση του όζοντος στην ατμόσφαιρα. </a:t>
            </a:r>
            <a:r>
              <a:rPr lang="en-GB"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τρύπα του όζοντος συνδέεται με την </a:t>
            </a:r>
            <a:r>
              <a:rPr lang="el-GR" sz="1600" dirty="0" smtClean="0">
                <a:latin typeface="Arial" panose="020B0604020202020204" pitchFamily="34" charset="0"/>
                <a:cs typeface="Arial" panose="020B0604020202020204" pitchFamily="34" charset="0"/>
              </a:rPr>
              <a:t>αύξηση </a:t>
            </a:r>
            <a:r>
              <a:rPr lang="el-GR" sz="1600" dirty="0">
                <a:latin typeface="Arial" panose="020B0604020202020204" pitchFamily="34" charset="0"/>
                <a:cs typeface="Arial" panose="020B0604020202020204" pitchFamily="34" charset="0"/>
              </a:rPr>
              <a:t>του κινδύνου του καρκίνου και άλλα αρνητικά αποτελέσματα . </a:t>
            </a:r>
            <a:endParaRPr lang="en-GB" sz="1600" dirty="0">
              <a:latin typeface="Arial" panose="020B0604020202020204" pitchFamily="34" charset="0"/>
              <a:cs typeface="Arial" panose="020B0604020202020204" pitchFamily="34" charset="0"/>
            </a:endParaRPr>
          </a:p>
        </p:txBody>
      </p:sp>
      <p:pic>
        <p:nvPicPr>
          <p:cNvPr id="6146" name="Picture 2" descr="https://upload.wikimedia.org/wikipedia/commons/e/ea/NASA_and_NOAA_Announce_Ozone_Hole_is_a_Double_Record_Break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412776"/>
            <a:ext cx="4514725" cy="45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96759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4620</TotalTime>
  <Words>3316</Words>
  <Application>Microsoft Office PowerPoint</Application>
  <PresentationFormat>On-screen Show (4:3)</PresentationFormat>
  <Paragraphs>609</Paragraphs>
  <Slides>58</Slides>
  <Notes>53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Calibri</vt:lpstr>
      <vt:lpstr>Wingdings</vt:lpstr>
      <vt:lpstr>2_Office Theme</vt:lpstr>
      <vt:lpstr>2.3 Χημικά</vt:lpstr>
      <vt:lpstr>Στόχοι</vt:lpstr>
      <vt:lpstr>Εισαγωγή</vt:lpstr>
      <vt:lpstr> Ψυκτικό υγρό</vt:lpstr>
      <vt:lpstr>Ιδιότητες του ψυκτικού υγρού</vt:lpstr>
      <vt:lpstr>Ιδιότητες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Ιστορία του ψυκτικού υγρού</vt:lpstr>
      <vt:lpstr>Ονοματολογία των ψυκτικών υγρών </vt:lpstr>
      <vt:lpstr>Ονοματολογία των ψυκτικών υγρών </vt:lpstr>
      <vt:lpstr>Ονοματολογία των ψυκτικών υγρών </vt:lpstr>
      <vt:lpstr>Ονοματολογία των ψυκτικών υγρών </vt:lpstr>
      <vt:lpstr>Ονοματολογία των ψυκτικών υγρών </vt:lpstr>
      <vt:lpstr>Ονοματολογία των ψυκτικών υγρών </vt:lpstr>
      <vt:lpstr>Ονοματολογία των ψυκτικών υγρών </vt:lpstr>
      <vt:lpstr>Κύκλωμα ψυκτικών μέσων και αντλιών θερμότητας</vt:lpstr>
      <vt:lpstr>Κύκλωμα ψυκτικών μέσων και αντλιών θερμότητας</vt:lpstr>
      <vt:lpstr>Ψυκτικά μέσα και ασφάλεια </vt:lpstr>
      <vt:lpstr>Refrigerants &amp; Safety</vt:lpstr>
      <vt:lpstr>Ψυκτικά μέσα και ασφάλεια </vt:lpstr>
      <vt:lpstr>Ψυκτικά μέσα και ασφάλεια </vt:lpstr>
      <vt:lpstr>Ψυκτικά μέσα και ασφάλεια </vt:lpstr>
      <vt:lpstr>Ψυκτικά μέσα και ασφάλεια </vt:lpstr>
      <vt:lpstr>Ψυκτικά μέσα και ασφάλεια </vt:lpstr>
      <vt:lpstr>Ψυκτικά μέσα και ασφάλεια </vt:lpstr>
      <vt:lpstr>Υγρό μεταφοράς θερμότητας – Άλμη</vt:lpstr>
      <vt:lpstr>Αντιψυκτικό </vt:lpstr>
      <vt:lpstr>Αντιψυκτικό</vt:lpstr>
      <vt:lpstr>Αντιψυκτικό</vt:lpstr>
      <vt:lpstr>Αντιψυκτικό</vt:lpstr>
      <vt:lpstr>Αντιψυκτικό</vt:lpstr>
      <vt:lpstr>Αντιψυκτικό</vt:lpstr>
      <vt:lpstr>Αντιψυκτικό</vt:lpstr>
      <vt:lpstr>Αντιψυκτικό και ασφάλεια</vt:lpstr>
      <vt:lpstr>Αντιψυκτικό και ασφάλεια</vt:lpstr>
      <vt:lpstr>Αντιψυκτικό και ασφάλεια</vt:lpstr>
      <vt:lpstr>Αντιψυκτικό και ασφάλεια</vt:lpstr>
      <vt:lpstr>Αντιψυκτικό και ασφάλεια</vt:lpstr>
      <vt:lpstr>Αντιψυκτικό και ασφάλεια</vt:lpstr>
      <vt:lpstr>Αντιψυκτικό και ασφάλεια</vt:lpstr>
      <vt:lpstr>Αντιψυκτικό και προδιαγραφές</vt:lpstr>
      <vt:lpstr>Αντιψυκτικό και προδιαγραφές</vt:lpstr>
      <vt:lpstr>Αντιψυκτικό και προδιαγραφές</vt:lpstr>
      <vt:lpstr>Αντιψυκτικό και προδιαγραφές</vt:lpstr>
      <vt:lpstr>Πρακτική εργασία: Αντιψυκτικό</vt:lpstr>
      <vt:lpstr>Τέλος της ενότητας </vt:lpstr>
      <vt:lpstr>Τέλος της ενότητας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fdm</cp:lastModifiedBy>
  <cp:revision>133</cp:revision>
  <dcterms:created xsi:type="dcterms:W3CDTF">2017-12-11T10:59:29Z</dcterms:created>
  <dcterms:modified xsi:type="dcterms:W3CDTF">2019-12-15T19:55:08Z</dcterms:modified>
</cp:coreProperties>
</file>